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png" Extension="png"/>
  <Default ContentType="application/vnd.openxmlformats-package.relationships+xml" Extension="rels"/>
  <Default ContentType="application/xml" Extension="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6858000" cx="12192000"/>
  <p:notesSz cx="6858000" cy="9144000"/>
  <p:embeddedFontLst>
    <p:embeddedFont>
      <p:font typeface="Arial Black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2" roundtripDataSignature="AMtx7mh95RiNXN5sa3sIOgiHjX2snBPW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A9AB420-2C6E-435D-9C27-53AFC77D1783}">
  <a:tblStyle styleId="{FA9AB420-2C6E-435D-9C27-53AFC77D178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fill>
          <a:solidFill>
            <a:srgbClr val="D4E2CE"/>
          </a:solidFill>
        </a:fill>
      </a:tcStyle>
    </a:band1H>
    <a:band2H>
      <a:tcTxStyle/>
    </a:band2H>
    <a:band1V>
      <a:tcTxStyle/>
      <a:tcStyle>
        <a:fill>
          <a:solidFill>
            <a:srgbClr val="D4E2CE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6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6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1" Type="http://schemas.openxmlformats.org/officeDocument/2006/relationships/font" Target="fonts/ArialBlack-regular.fntdata"/><Relationship Id="rId10" Type="http://schemas.openxmlformats.org/officeDocument/2006/relationships/slide" Target="slides/slide4.xml"/><Relationship Id="rId12" Type="http://customschemas.google.com/relationships/presentationmetadata" Target="metadata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13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10" Type="http://schemas.openxmlformats.org/officeDocument/2006/relationships/image" Target="../media/image7.png"/><Relationship Id="rId9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3.gif"/><Relationship Id="rId7" Type="http://schemas.openxmlformats.org/officeDocument/2006/relationships/image" Target="../media/image5.png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12775" l="16688" r="1" t="6039"/>
          <a:stretch/>
        </p:blipFill>
        <p:spPr>
          <a:xfrm rot="10800000">
            <a:off x="9630203" y="4102955"/>
            <a:ext cx="2363653" cy="190985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9828985" y="5983801"/>
            <a:ext cx="1980029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1000    800    600    400    200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10176458" y="6156641"/>
            <a:ext cx="134203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JPSS </a:t>
            </a:r>
            <a:r>
              <a:rPr b="1" i="0" lang="en-US" sz="1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pressure</a:t>
            </a:r>
            <a:endParaRPr b="1" sz="14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128462" y="4822941"/>
            <a:ext cx="5743160" cy="1340564"/>
          </a:xfrm>
          <a:prstGeom prst="rect">
            <a:avLst/>
          </a:prstGeom>
          <a:solidFill>
            <a:srgbClr val="CE74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28462" y="1202910"/>
            <a:ext cx="5757989" cy="1896841"/>
          </a:xfrm>
          <a:prstGeom prst="rect">
            <a:avLst/>
          </a:prstGeom>
          <a:solidFill>
            <a:srgbClr val="C5E0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4946951" y="6415122"/>
            <a:ext cx="7267471" cy="484186"/>
          </a:xfrm>
          <a:prstGeom prst="rect">
            <a:avLst/>
          </a:prstGeom>
          <a:solidFill>
            <a:srgbClr val="7E9A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>
            <p:ph type="ctrTitle"/>
          </p:nvPr>
        </p:nvSpPr>
        <p:spPr>
          <a:xfrm>
            <a:off x="2069621" y="-34608"/>
            <a:ext cx="7853748" cy="10967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/>
              <a:t>Assimilation of satellite clouds and winds in rapidly updating regional models</a:t>
            </a:r>
            <a:endParaRPr/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62313" y="84343"/>
            <a:ext cx="1915617" cy="8720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osborn.FSL-NT.000\Desktop\My Documents\Misc. Graphics-Text\logos\NOAA-Logo_CircleWhite_RestTrans.png" id="96" name="Google Shape;9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87623" y="29705"/>
            <a:ext cx="951397" cy="940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c_logo" id="97" name="Google Shape;9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6235" y="49842"/>
            <a:ext cx="919543" cy="94064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>
            <a:off x="0" y="6269379"/>
            <a:ext cx="5162145" cy="586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RAP/HRRR cloud analysis group members: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Terra Ladwig, Stan Benjamin, Eric James</a:t>
            </a:r>
            <a:endParaRPr/>
          </a:p>
        </p:txBody>
      </p:sp>
      <p:sp>
        <p:nvSpPr>
          <p:cNvPr id="99" name="Google Shape;99;p1"/>
          <p:cNvSpPr/>
          <p:nvPr/>
        </p:nvSpPr>
        <p:spPr>
          <a:xfrm>
            <a:off x="125861" y="1189688"/>
            <a:ext cx="5757988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Cloud analysis products for RAP/HRRR</a:t>
            </a:r>
            <a:endParaRPr/>
          </a:p>
          <a:p>
            <a:pPr indent="-182880" lvl="0" marL="182880" marR="0" rtl="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Char char="•"/>
            </a:pPr>
            <a:r>
              <a:rPr b="1" lang="en-US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GOES cloud-top pres/temp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 (from NESDIS and Langley)</a:t>
            </a:r>
            <a:endParaRPr/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Arial"/>
              <a:buChar char="•"/>
            </a:pPr>
            <a:r>
              <a:rPr b="1" lang="en-US" sz="2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METAR ceilometers, RVR</a:t>
            </a:r>
            <a:r>
              <a:rPr b="1" i="1" lang="en-US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US"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(fog building)</a:t>
            </a:r>
            <a:endParaRPr b="1" sz="18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Font typeface="Arial"/>
              <a:buChar char="•"/>
            </a:pPr>
            <a:r>
              <a:rPr b="1" lang="en-US" sz="22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Polar orbiter cloud products </a:t>
            </a:r>
            <a:r>
              <a:rPr i="1"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(for RRFS) </a:t>
            </a:r>
            <a:endParaRPr b="1" sz="22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5027427" y="6455557"/>
            <a:ext cx="706966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D45B"/>
                </a:solidFill>
                <a:latin typeface="Calibri"/>
                <a:ea typeface="Calibri"/>
                <a:cs typeface="Calibri"/>
                <a:sym typeface="Calibri"/>
              </a:rPr>
              <a:t>Steve Weygandt, NOAA/ESRL – Amanda Back, NOAA/ESRL, CIRA</a:t>
            </a:r>
            <a:endParaRPr/>
          </a:p>
        </p:txBody>
      </p:sp>
      <p:sp>
        <p:nvSpPr>
          <p:cNvPr id="101" name="Google Shape;101;p1"/>
          <p:cNvSpPr/>
          <p:nvPr/>
        </p:nvSpPr>
        <p:spPr>
          <a:xfrm>
            <a:off x="125860" y="3292346"/>
            <a:ext cx="5757989" cy="1340564"/>
          </a:xfrm>
          <a:prstGeom prst="rect">
            <a:avLst/>
          </a:prstGeom>
          <a:solidFill>
            <a:srgbClr val="D5B69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300972" y="3381717"/>
            <a:ext cx="5514350" cy="1251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b="0" lang="en-US" sz="2400" u="sng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Related surface assimilation products</a:t>
            </a:r>
            <a:endParaRPr/>
          </a:p>
          <a:p>
            <a:pPr indent="-182880" lvl="0" marL="182880" marR="0" rtl="0" algn="l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Arial"/>
              <a:buChar char="•"/>
            </a:pPr>
            <a:r>
              <a:rPr b="1" lang="en-US" sz="220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VIIRS Green Vegetation Fractions</a:t>
            </a:r>
            <a:endParaRPr/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Arial"/>
              <a:buChar char="•"/>
            </a:pPr>
            <a:r>
              <a:rPr b="1" lang="en-US" sz="220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IMS snow cover product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79419" y="873322"/>
            <a:ext cx="5884119" cy="282732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 txBox="1"/>
          <p:nvPr/>
        </p:nvSpPr>
        <p:spPr>
          <a:xfrm>
            <a:off x="242867" y="4816446"/>
            <a:ext cx="5514350" cy="1251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lang="en-US" sz="2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Products based on time evolution</a:t>
            </a:r>
            <a:endParaRPr/>
          </a:p>
          <a:p>
            <a:pPr indent="-182880" lvl="0" marL="18288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b="1" lang="en-US" sz="2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Atmospheric Motion Vectors</a:t>
            </a:r>
            <a:endParaRPr/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b="1" lang="en-US" sz="2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Cloud-top cooling rate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"/>
          <p:cNvPicPr preferRelativeResize="0"/>
          <p:nvPr/>
        </p:nvPicPr>
        <p:blipFill rotWithShape="1">
          <a:blip r:embed="rId8">
            <a:alphaModFix/>
          </a:blip>
          <a:srcRect b="12374" l="5005" r="57689" t="38989"/>
          <a:stretch/>
        </p:blipFill>
        <p:spPr>
          <a:xfrm>
            <a:off x="6020531" y="4456440"/>
            <a:ext cx="2667865" cy="17019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1"/>
          <p:cNvCxnSpPr/>
          <p:nvPr/>
        </p:nvCxnSpPr>
        <p:spPr>
          <a:xfrm>
            <a:off x="4232651" y="1848911"/>
            <a:ext cx="2831089" cy="303608"/>
          </a:xfrm>
          <a:prstGeom prst="straightConnector1">
            <a:avLst/>
          </a:prstGeom>
          <a:noFill/>
          <a:ln cap="flat" cmpd="sng" w="44450">
            <a:solidFill>
              <a:srgbClr val="FF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107" name="Google Shape;107;p1"/>
          <p:cNvCxnSpPr/>
          <p:nvPr/>
        </p:nvCxnSpPr>
        <p:spPr>
          <a:xfrm flipH="1" rot="10800000">
            <a:off x="5575518" y="2510294"/>
            <a:ext cx="3728778" cy="375984"/>
          </a:xfrm>
          <a:prstGeom prst="straightConnector1">
            <a:avLst/>
          </a:prstGeom>
          <a:noFill/>
          <a:ln cap="flat" cmpd="sng" w="44450">
            <a:solidFill>
              <a:srgbClr val="0000FF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108" name="Google Shape;108;p1"/>
          <p:cNvSpPr/>
          <p:nvPr/>
        </p:nvSpPr>
        <p:spPr>
          <a:xfrm>
            <a:off x="6628206" y="4493137"/>
            <a:ext cx="2922300" cy="1897800"/>
          </a:xfrm>
          <a:prstGeom prst="rect">
            <a:avLst/>
          </a:prstGeom>
          <a:noFill/>
          <a:ln cap="flat" cmpd="sng" w="38100">
            <a:solidFill>
              <a:srgbClr val="C75DA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"/>
          <p:cNvSpPr txBox="1"/>
          <p:nvPr/>
        </p:nvSpPr>
        <p:spPr>
          <a:xfrm rot="-5400000">
            <a:off x="8636953" y="4784460"/>
            <a:ext cx="140134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GOES </a:t>
            </a:r>
            <a:r>
              <a:rPr b="1" lang="en-US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pressure</a:t>
            </a:r>
            <a:endParaRPr b="1"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5765271" y="3825987"/>
            <a:ext cx="3521034" cy="459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 u="none">
                <a:solidFill>
                  <a:srgbClr val="C351A5"/>
                </a:solidFill>
                <a:latin typeface="Arial"/>
                <a:ea typeface="Arial"/>
                <a:cs typeface="Arial"/>
                <a:sym typeface="Arial"/>
              </a:rPr>
              <a:t>Impact from adding GOES-16 AMVs</a:t>
            </a:r>
            <a:r>
              <a:rPr b="1" i="1" lang="en-US" sz="1600" u="none">
                <a:solidFill>
                  <a:srgbClr val="C351A5"/>
                </a:solidFill>
                <a:latin typeface="Arial Black"/>
                <a:ea typeface="Arial Black"/>
                <a:cs typeface="Arial Black"/>
                <a:sym typeface="Arial Black"/>
              </a:rPr>
              <a:t>*</a:t>
            </a:r>
            <a:endParaRPr b="1" i="1" sz="1400" u="none">
              <a:solidFill>
                <a:srgbClr val="C351A5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 u="none">
                <a:solidFill>
                  <a:srgbClr val="C351A5"/>
                </a:solidFill>
                <a:latin typeface="Arial"/>
                <a:ea typeface="Arial"/>
                <a:cs typeface="Arial"/>
                <a:sym typeface="Arial"/>
              </a:rPr>
              <a:t>(CNTL=all conv. obs. w/ other AMVs) </a:t>
            </a:r>
            <a:endParaRPr/>
          </a:p>
        </p:txBody>
      </p:sp>
      <p:sp>
        <p:nvSpPr>
          <p:cNvPr id="111" name="Google Shape;111;p1"/>
          <p:cNvSpPr txBox="1"/>
          <p:nvPr/>
        </p:nvSpPr>
        <p:spPr>
          <a:xfrm>
            <a:off x="6308153" y="4322796"/>
            <a:ext cx="2040835" cy="5520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w/ G16 AMVs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CNTL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9034918" y="3657723"/>
            <a:ext cx="3290621" cy="484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Comparison </a:t>
            </a:r>
            <a:r>
              <a:rPr b="1" lang="en-US" sz="150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GOES</a:t>
            </a:r>
            <a:r>
              <a:rPr b="1" lang="en-US" sz="15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vs. </a:t>
            </a:r>
            <a:r>
              <a:rPr b="1" lang="en-US" sz="1500" u="none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JPSS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Cloud-top Pressures</a:t>
            </a:r>
            <a:endParaRPr/>
          </a:p>
        </p:txBody>
      </p:sp>
      <p:grpSp>
        <p:nvGrpSpPr>
          <p:cNvPr id="113" name="Google Shape;113;p1"/>
          <p:cNvGrpSpPr/>
          <p:nvPr/>
        </p:nvGrpSpPr>
        <p:grpSpPr>
          <a:xfrm>
            <a:off x="4496975" y="5479801"/>
            <a:ext cx="2303747" cy="39526"/>
            <a:chOff x="4499824" y="5473460"/>
            <a:chExt cx="2303747" cy="39526"/>
          </a:xfrm>
        </p:grpSpPr>
        <p:cxnSp>
          <p:nvCxnSpPr>
            <p:cNvPr id="114" name="Google Shape;114;p1"/>
            <p:cNvCxnSpPr/>
            <p:nvPr/>
          </p:nvCxnSpPr>
          <p:spPr>
            <a:xfrm flipH="1" rot="10800000">
              <a:off x="4499824" y="5473460"/>
              <a:ext cx="2301026" cy="39526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lg" w="lg" type="triangle"/>
            </a:ln>
          </p:spPr>
        </p:cxnSp>
        <p:cxnSp>
          <p:nvCxnSpPr>
            <p:cNvPr id="115" name="Google Shape;115;p1"/>
            <p:cNvCxnSpPr>
              <a:stCxn id="91" idx="3"/>
            </p:cNvCxnSpPr>
            <p:nvPr/>
          </p:nvCxnSpPr>
          <p:spPr>
            <a:xfrm flipH="1" rot="10800000">
              <a:off x="5874471" y="5473682"/>
              <a:ext cx="929100" cy="13200"/>
            </a:xfrm>
            <a:prstGeom prst="straightConnector1">
              <a:avLst/>
            </a:prstGeom>
            <a:noFill/>
            <a:ln cap="flat" cmpd="sng" w="44450">
              <a:solidFill>
                <a:srgbClr val="C351A5"/>
              </a:solidFill>
              <a:prstDash val="solid"/>
              <a:miter lim="800000"/>
              <a:headEnd len="sm" w="sm" type="none"/>
              <a:tailEnd len="lg" w="lg" type="triangle"/>
            </a:ln>
          </p:spPr>
        </p:cxnSp>
      </p:grpSp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 b="10478" l="16442" r="0" t="6039"/>
          <a:stretch/>
        </p:blipFill>
        <p:spPr>
          <a:xfrm rot="10800000">
            <a:off x="9644142" y="4066243"/>
            <a:ext cx="2349717" cy="194656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"/>
          <p:cNvSpPr/>
          <p:nvPr/>
        </p:nvSpPr>
        <p:spPr>
          <a:xfrm>
            <a:off x="9728315" y="4082474"/>
            <a:ext cx="140865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from Hongli Wang</a:t>
            </a:r>
            <a:endParaRPr b="1" i="1" sz="1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9266902" y="4317381"/>
            <a:ext cx="498918" cy="1431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200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400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600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800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b="1"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"/>
          <p:cNvSpPr txBox="1"/>
          <p:nvPr/>
        </p:nvSpPr>
        <p:spPr>
          <a:xfrm>
            <a:off x="7132269" y="908120"/>
            <a:ext cx="853299" cy="2823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GOES</a:t>
            </a:r>
            <a:endParaRPr/>
          </a:p>
        </p:txBody>
      </p:sp>
      <p:sp>
        <p:nvSpPr>
          <p:cNvPr id="120" name="Google Shape;120;p1"/>
          <p:cNvSpPr txBox="1"/>
          <p:nvPr/>
        </p:nvSpPr>
        <p:spPr>
          <a:xfrm>
            <a:off x="10151078" y="941845"/>
            <a:ext cx="853299" cy="2823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JPSS</a:t>
            </a:r>
            <a:endParaRPr/>
          </a:p>
        </p:txBody>
      </p:sp>
      <p:sp>
        <p:nvSpPr>
          <p:cNvPr id="121" name="Google Shape;121;p1"/>
          <p:cNvSpPr txBox="1"/>
          <p:nvPr/>
        </p:nvSpPr>
        <p:spPr>
          <a:xfrm>
            <a:off x="7984600" y="967263"/>
            <a:ext cx="2210555" cy="2705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Cloud-top pressures</a:t>
            </a:r>
            <a:endParaRPr b="1" sz="16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"/>
          <p:cNvSpPr txBox="1"/>
          <p:nvPr/>
        </p:nvSpPr>
        <p:spPr>
          <a:xfrm>
            <a:off x="9719292" y="5678894"/>
            <a:ext cx="664294" cy="24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"/>
              <a:buNone/>
            </a:pPr>
            <a:r>
              <a:rPr b="1" lang="en-US" sz="1400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Low</a:t>
            </a:r>
            <a:endParaRPr/>
          </a:p>
        </p:txBody>
      </p:sp>
      <p:sp>
        <p:nvSpPr>
          <p:cNvPr id="123" name="Google Shape;123;p1"/>
          <p:cNvSpPr txBox="1"/>
          <p:nvPr/>
        </p:nvSpPr>
        <p:spPr>
          <a:xfrm>
            <a:off x="11392859" y="4130412"/>
            <a:ext cx="664294" cy="24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"/>
              <a:buNone/>
            </a:pPr>
            <a:r>
              <a:rPr b="1" lang="en-US" sz="1400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High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2"/>
          <p:cNvGrpSpPr/>
          <p:nvPr/>
        </p:nvGrpSpPr>
        <p:grpSpPr>
          <a:xfrm>
            <a:off x="7313880" y="4025831"/>
            <a:ext cx="4800726" cy="2688136"/>
            <a:chOff x="7313880" y="4009929"/>
            <a:chExt cx="4800726" cy="2688136"/>
          </a:xfrm>
        </p:grpSpPr>
        <p:pic>
          <p:nvPicPr>
            <p:cNvPr id="129" name="Google Shape;129;p2"/>
            <p:cNvPicPr preferRelativeResize="0"/>
            <p:nvPr/>
          </p:nvPicPr>
          <p:blipFill rotWithShape="1">
            <a:blip r:embed="rId3">
              <a:alphaModFix/>
            </a:blip>
            <a:srcRect b="0" l="0" r="0" t="11672"/>
            <a:stretch/>
          </p:blipFill>
          <p:spPr>
            <a:xfrm>
              <a:off x="7313880" y="4009930"/>
              <a:ext cx="4800726" cy="26881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2"/>
            <p:cNvSpPr txBox="1"/>
            <p:nvPr/>
          </p:nvSpPr>
          <p:spPr>
            <a:xfrm>
              <a:off x="9002486" y="4019602"/>
              <a:ext cx="3011526" cy="590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Skill for HRRR forecast ceiling</a:t>
              </a:r>
              <a:endParaRPr/>
            </a:p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SUMMER (15-25 Jul 2018)</a:t>
              </a:r>
              <a:endParaRPr i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 txBox="1"/>
            <p:nvPr/>
          </p:nvSpPr>
          <p:spPr>
            <a:xfrm>
              <a:off x="7860095" y="5560109"/>
              <a:ext cx="1401651" cy="773966"/>
            </a:xfrm>
            <a:prstGeom prst="rect">
              <a:avLst/>
            </a:prstGeom>
            <a:solidFill>
              <a:srgbClr val="F2F2F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3000’ ceiling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1000’ ceiling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432FF"/>
                  </a:solidFill>
                  <a:latin typeface="Arial"/>
                  <a:ea typeface="Arial"/>
                  <a:cs typeface="Arial"/>
                  <a:sym typeface="Arial"/>
                </a:rPr>
                <a:t>500’ ceiling</a:t>
              </a:r>
              <a:endParaRPr b="1" sz="140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2" name="Google Shape;132;p2"/>
            <p:cNvCxnSpPr/>
            <p:nvPr/>
          </p:nvCxnSpPr>
          <p:spPr>
            <a:xfrm>
              <a:off x="7752515" y="4009929"/>
              <a:ext cx="4297013" cy="1"/>
            </a:xfrm>
            <a:prstGeom prst="straightConnector1">
              <a:avLst/>
            </a:prstGeom>
            <a:noFill/>
            <a:ln cap="flat" cmpd="sng" w="12700">
              <a:solidFill>
                <a:srgbClr val="3F3F3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133" name="Google Shape;133;p2"/>
            <p:cNvGrpSpPr/>
            <p:nvPr/>
          </p:nvGrpSpPr>
          <p:grpSpPr>
            <a:xfrm>
              <a:off x="9535820" y="5681587"/>
              <a:ext cx="2435469" cy="597778"/>
              <a:chOff x="9675835" y="5735406"/>
              <a:chExt cx="2435469" cy="584775"/>
            </a:xfrm>
          </p:grpSpPr>
          <p:sp>
            <p:nvSpPr>
              <p:cNvPr id="134" name="Google Shape;134;p2"/>
              <p:cNvSpPr txBox="1"/>
              <p:nvPr/>
            </p:nvSpPr>
            <p:spPr>
              <a:xfrm>
                <a:off x="9675835" y="5735406"/>
                <a:ext cx="2435469" cy="584775"/>
              </a:xfrm>
              <a:prstGeom prst="rect">
                <a:avLst/>
              </a:prstGeom>
              <a:solidFill>
                <a:srgbClr val="F2F8EE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with cloud DA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 - - -  without cloud DA</a:t>
                </a:r>
                <a:endParaRPr b="1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35" name="Google Shape;135;p2"/>
              <p:cNvCxnSpPr/>
              <p:nvPr/>
            </p:nvCxnSpPr>
            <p:spPr>
              <a:xfrm>
                <a:off x="9753600" y="5943600"/>
                <a:ext cx="478971" cy="0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pic>
        <p:nvPicPr>
          <p:cNvPr id="136" name="Google Shape;13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6298" y="1027871"/>
            <a:ext cx="4758308" cy="277890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"/>
          <p:cNvSpPr/>
          <p:nvPr/>
        </p:nvSpPr>
        <p:spPr>
          <a:xfrm>
            <a:off x="0" y="1210129"/>
            <a:ext cx="7255703" cy="870107"/>
          </a:xfrm>
          <a:prstGeom prst="rect">
            <a:avLst/>
          </a:prstGeom>
          <a:solidFill>
            <a:srgbClr val="CAAEC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"/>
          <p:cNvSpPr/>
          <p:nvPr/>
        </p:nvSpPr>
        <p:spPr>
          <a:xfrm>
            <a:off x="12316" y="2330484"/>
            <a:ext cx="7243387" cy="4140779"/>
          </a:xfrm>
          <a:prstGeom prst="rect">
            <a:avLst/>
          </a:prstGeom>
          <a:solidFill>
            <a:srgbClr val="D2D1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34978" y="1337464"/>
            <a:ext cx="7278902" cy="4938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b="1" i="0" lang="en-US" sz="2400" u="sng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Cloud building / clearing using satellite products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Current RAP / HRRR / </a:t>
            </a:r>
            <a:r>
              <a:rPr b="1" lang="en-US" sz="24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3D-RTMA</a:t>
            </a:r>
            <a:r>
              <a:rPr b="1" lang="en-US" sz="30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b="1"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uses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non-variational cloud “specification” method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to modify cycled cloud hydrometeors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🡺 Work to extend RAP/HRRR cloud analysis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to variational / ensemble framework </a:t>
            </a:r>
            <a:r>
              <a:rPr b="1"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(T. Ladwig)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b="1" lang="en-US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Significant positive impact for short-range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None/>
            </a:pPr>
            <a:r>
              <a:rPr b="1" lang="en-US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cloud forecasts (ceiling and visibility)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🡪 Key for aviation applications, including HRRR-AK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/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Sub-grid cloud faction included for RAPv5/HRRRv4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🡪 Work to project cloud DA onto cloud fraction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40" name="Google Shape;14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62313" y="63795"/>
            <a:ext cx="1915617" cy="8720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osborn.FSL-NT.000\Desktop\My Documents\Misc. Graphics-Text\logos\NOAA-Logo_CircleWhite_RestTrans.png" id="141" name="Google Shape;141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87623" y="29705"/>
            <a:ext cx="951397" cy="940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c_logo" id="142" name="Google Shape;142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6235" y="49842"/>
            <a:ext cx="919543" cy="94064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"/>
          <p:cNvSpPr txBox="1"/>
          <p:nvPr>
            <p:ph type="ctrTitle"/>
          </p:nvPr>
        </p:nvSpPr>
        <p:spPr>
          <a:xfrm>
            <a:off x="2069621" y="-34608"/>
            <a:ext cx="7853748" cy="10967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/>
              <a:t>Assimilation of satellite clouds and winds in rapidly updating regional models</a:t>
            </a:r>
            <a:endParaRPr/>
          </a:p>
        </p:txBody>
      </p:sp>
      <p:cxnSp>
        <p:nvCxnSpPr>
          <p:cNvPr id="144" name="Google Shape;144;p2"/>
          <p:cNvCxnSpPr/>
          <p:nvPr/>
        </p:nvCxnSpPr>
        <p:spPr>
          <a:xfrm>
            <a:off x="5900057" y="3418889"/>
            <a:ext cx="2660863" cy="133542"/>
          </a:xfrm>
          <a:prstGeom prst="straightConnector1">
            <a:avLst/>
          </a:prstGeom>
          <a:noFill/>
          <a:ln cap="flat" cmpd="sng" w="44450">
            <a:solidFill>
              <a:srgbClr val="0000FF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145" name="Google Shape;145;p2"/>
          <p:cNvCxnSpPr/>
          <p:nvPr/>
        </p:nvCxnSpPr>
        <p:spPr>
          <a:xfrm>
            <a:off x="6564086" y="5116286"/>
            <a:ext cx="1188429" cy="377982"/>
          </a:xfrm>
          <a:prstGeom prst="straightConnector1">
            <a:avLst/>
          </a:prstGeom>
          <a:noFill/>
          <a:ln cap="flat" cmpd="sng" w="44450">
            <a:solidFill>
              <a:srgbClr val="FF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146" name="Google Shape;146;p2"/>
          <p:cNvSpPr/>
          <p:nvPr/>
        </p:nvSpPr>
        <p:spPr>
          <a:xfrm>
            <a:off x="6016866" y="2315773"/>
            <a:ext cx="1289134" cy="439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b="1" i="1" lang="en-US" sz="14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real-time </a:t>
            </a:r>
            <a:endParaRPr/>
          </a:p>
          <a:p>
            <a:pPr indent="0" lvl="0" marL="0" marR="0" rtl="0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experimental</a:t>
            </a: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7687437" y="3745436"/>
            <a:ext cx="15494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Benjamin et al. 2020</a:t>
            </a:r>
            <a:endParaRPr b="1" i="1" sz="1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"/>
          <p:cNvSpPr/>
          <p:nvPr/>
        </p:nvSpPr>
        <p:spPr>
          <a:xfrm>
            <a:off x="262961" y="1212624"/>
            <a:ext cx="5872796" cy="574552"/>
          </a:xfrm>
          <a:prstGeom prst="rect">
            <a:avLst/>
          </a:prstGeom>
          <a:solidFill>
            <a:srgbClr val="CAAEC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53146" y="2003413"/>
            <a:ext cx="7278902" cy="2191727"/>
          </a:xfrm>
          <a:prstGeom prst="rect">
            <a:avLst/>
          </a:prstGeom>
          <a:solidFill>
            <a:srgbClr val="D2D1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"/>
          <p:cNvSpPr txBox="1"/>
          <p:nvPr/>
        </p:nvSpPr>
        <p:spPr>
          <a:xfrm>
            <a:off x="24447" y="1242799"/>
            <a:ext cx="7466820" cy="3206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Arial"/>
              <a:buNone/>
            </a:pPr>
            <a:r>
              <a:rPr lang="en-US" sz="2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lang="en-US" sz="2600" u="sng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AMVs and Cloud-top Cooling Rates</a:t>
            </a:r>
            <a:endParaRPr sz="2600" u="sng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Font typeface="Arial"/>
              <a:buChar char="•"/>
            </a:pPr>
            <a:r>
              <a:rPr b="1" lang="en-US" sz="22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GOES-16 AMVs 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being assimilated into RAPv5/HRRRv4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(large total # of AMVS 🡪 important hourly obs source)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Char char="•"/>
            </a:pPr>
            <a:r>
              <a:rPr b="1" lang="en-US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Cloud-top cooling rate data (CTCR) 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complements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reflectivity 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merged lightning data 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capturing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convective initiation 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 of storm evolution</a:t>
            </a:r>
            <a:endParaRPr/>
          </a:p>
          <a:p>
            <a:pPr indent="-43179" lvl="0" marL="18288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79" lvl="0" marL="18288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Comparison of different </a:t>
            </a:r>
            <a:r>
              <a:rPr b="1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convection indicators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including</a:t>
            </a:r>
            <a:endParaRPr/>
          </a:p>
        </p:txBody>
      </p:sp>
      <p:pic>
        <p:nvPicPr>
          <p:cNvPr id="155" name="Google Shape;15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2313" y="63795"/>
            <a:ext cx="1915617" cy="8720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osborn.FSL-NT.000\Desktop\My Documents\Misc. Graphics-Text\logos\NOAA-Logo_CircleWhite_RestTrans.png" id="156" name="Google Shape;15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7623" y="29705"/>
            <a:ext cx="951397" cy="940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c_logo" id="157" name="Google Shape;15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235" y="49842"/>
            <a:ext cx="919543" cy="94064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"/>
          <p:cNvSpPr/>
          <p:nvPr/>
        </p:nvSpPr>
        <p:spPr>
          <a:xfrm>
            <a:off x="7589241" y="1040332"/>
            <a:ext cx="4544228" cy="2792857"/>
          </a:xfrm>
          <a:prstGeom prst="rect">
            <a:avLst/>
          </a:prstGeom>
          <a:solidFill>
            <a:srgbClr val="E4D1C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3"/>
          <p:cNvSpPr txBox="1"/>
          <p:nvPr/>
        </p:nvSpPr>
        <p:spPr>
          <a:xfrm>
            <a:off x="7668487" y="1040332"/>
            <a:ext cx="4544228" cy="2843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lang="en-US" sz="17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Avg. </a:t>
            </a:r>
            <a:r>
              <a:rPr b="1" lang="en-US" sz="17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HOURLY </a:t>
            </a:r>
            <a:r>
              <a:rPr b="1" lang="en-US" sz="1700" u="sng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RAP/HRRR </a:t>
            </a:r>
            <a:r>
              <a:rPr b="1" lang="en-US" sz="17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AMV</a:t>
            </a:r>
            <a:r>
              <a:rPr b="1" lang="en-US" sz="1700" u="sng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obs counts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1596     GOES-15 IR long-wave cloud (245)     </a:t>
            </a:r>
            <a:r>
              <a:rPr b="1" lang="en-US" sz="16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3076     GOES-16 IR long-wave cloud (245)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 872     GOES-15 deep layer cloud top (246)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1308     GOES-16 deep layer cloud top (246)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 586     GOES-15 deep layer wat vap (247)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 667     GOES-16 deep layer wat vap (247)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1600     EUMETSAT  total (243+253)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1503     JMA  total (242+250+252+254)</a:t>
            </a:r>
            <a:endParaRPr sz="16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t/>
            </a:r>
            <a:endParaRPr sz="5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3"/>
          <p:cNvPicPr preferRelativeResize="0"/>
          <p:nvPr/>
        </p:nvPicPr>
        <p:blipFill rotWithShape="1">
          <a:blip r:embed="rId6">
            <a:alphaModFix/>
          </a:blip>
          <a:srcRect b="8951" l="4891" r="3695" t="29212"/>
          <a:stretch/>
        </p:blipFill>
        <p:spPr>
          <a:xfrm>
            <a:off x="77394" y="4195857"/>
            <a:ext cx="7332048" cy="247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"/>
          <p:cNvSpPr/>
          <p:nvPr/>
        </p:nvSpPr>
        <p:spPr>
          <a:xfrm>
            <a:off x="7539435" y="3431977"/>
            <a:ext cx="4794342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11208    </a:t>
            </a:r>
            <a:r>
              <a:rPr b="1" lang="en-US" sz="17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Average Total AMV obs. per hour</a:t>
            </a: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523492" y="6582943"/>
            <a:ext cx="175560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from Amanda Back</a:t>
            </a:r>
            <a:endParaRPr/>
          </a:p>
        </p:txBody>
      </p:sp>
      <p:cxnSp>
        <p:nvCxnSpPr>
          <p:cNvPr id="163" name="Google Shape;163;p3"/>
          <p:cNvCxnSpPr/>
          <p:nvPr/>
        </p:nvCxnSpPr>
        <p:spPr>
          <a:xfrm>
            <a:off x="6879052" y="2580403"/>
            <a:ext cx="860691" cy="895925"/>
          </a:xfrm>
          <a:prstGeom prst="straightConnector1">
            <a:avLst/>
          </a:prstGeom>
          <a:noFill/>
          <a:ln cap="flat" cmpd="sng" w="44450">
            <a:solidFill>
              <a:srgbClr val="0000FF"/>
            </a:solidFill>
            <a:prstDash val="solid"/>
            <a:miter lim="800000"/>
            <a:headEnd len="sm" w="sm" type="none"/>
            <a:tailEnd len="lg" w="lg" type="triangle"/>
          </a:ln>
        </p:spPr>
      </p:cxnSp>
      <p:pic>
        <p:nvPicPr>
          <p:cNvPr id="164" name="Google Shape;164;p3"/>
          <p:cNvPicPr preferRelativeResize="0"/>
          <p:nvPr/>
        </p:nvPicPr>
        <p:blipFill rotWithShape="1">
          <a:blip r:embed="rId7">
            <a:alphaModFix/>
          </a:blip>
          <a:srcRect b="47757" l="38351" r="26938" t="18948"/>
          <a:stretch/>
        </p:blipFill>
        <p:spPr>
          <a:xfrm>
            <a:off x="9909392" y="4506861"/>
            <a:ext cx="2183414" cy="1946433"/>
          </a:xfrm>
          <a:prstGeom prst="rect">
            <a:avLst/>
          </a:prstGeom>
          <a:noFill/>
          <a:ln cap="flat" cmpd="sng" w="254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5" name="Google Shape;165;p3"/>
          <p:cNvPicPr preferRelativeResize="0"/>
          <p:nvPr/>
        </p:nvPicPr>
        <p:blipFill rotWithShape="1">
          <a:blip r:embed="rId8">
            <a:alphaModFix/>
          </a:blip>
          <a:srcRect b="49277" l="44193" r="18201" t="13879"/>
          <a:stretch/>
        </p:blipFill>
        <p:spPr>
          <a:xfrm>
            <a:off x="7828775" y="4506861"/>
            <a:ext cx="2023641" cy="194643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6" name="Google Shape;166;p3"/>
          <p:cNvSpPr txBox="1"/>
          <p:nvPr/>
        </p:nvSpPr>
        <p:spPr>
          <a:xfrm>
            <a:off x="7749529" y="5224196"/>
            <a:ext cx="1838841" cy="7957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CTCR for 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17-18z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7" name="Google Shape;167;p3"/>
          <p:cNvSpPr txBox="1"/>
          <p:nvPr/>
        </p:nvSpPr>
        <p:spPr>
          <a:xfrm>
            <a:off x="10051971" y="6413666"/>
            <a:ext cx="204083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21z MRMS obs</a:t>
            </a:r>
            <a:endParaRPr/>
          </a:p>
        </p:txBody>
      </p:sp>
      <p:sp>
        <p:nvSpPr>
          <p:cNvPr id="168" name="Google Shape;168;p3"/>
          <p:cNvSpPr txBox="1"/>
          <p:nvPr/>
        </p:nvSpPr>
        <p:spPr>
          <a:xfrm>
            <a:off x="7730801" y="4419061"/>
            <a:ext cx="2121615" cy="347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18z init + 3h fcst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Valid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21z</a:t>
            </a:r>
            <a:endParaRPr b="1" sz="2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169" name="Google Shape;169;p3"/>
          <p:cNvCxnSpPr/>
          <p:nvPr/>
        </p:nvCxnSpPr>
        <p:spPr>
          <a:xfrm flipH="1">
            <a:off x="7444457" y="4479631"/>
            <a:ext cx="10945" cy="2177222"/>
          </a:xfrm>
          <a:prstGeom prst="straightConnector1">
            <a:avLst/>
          </a:prstGeom>
          <a:noFill/>
          <a:ln cap="flat" cmpd="sng" w="254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0" name="Google Shape;170;p3"/>
          <p:cNvCxnSpPr/>
          <p:nvPr/>
        </p:nvCxnSpPr>
        <p:spPr>
          <a:xfrm flipH="1">
            <a:off x="61299" y="4471514"/>
            <a:ext cx="10945" cy="2177222"/>
          </a:xfrm>
          <a:prstGeom prst="straightConnector1">
            <a:avLst/>
          </a:prstGeom>
          <a:noFill/>
          <a:ln cap="flat" cmpd="sng" w="254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1" name="Google Shape;171;p3"/>
          <p:cNvCxnSpPr/>
          <p:nvPr/>
        </p:nvCxnSpPr>
        <p:spPr>
          <a:xfrm flipH="1">
            <a:off x="642283" y="3879445"/>
            <a:ext cx="1178033" cy="882092"/>
          </a:xfrm>
          <a:prstGeom prst="straightConnector1">
            <a:avLst/>
          </a:prstGeom>
          <a:noFill/>
          <a:ln cap="flat" cmpd="sng" w="63500">
            <a:solidFill>
              <a:srgbClr val="FF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172" name="Google Shape;172;p3"/>
          <p:cNvSpPr/>
          <p:nvPr/>
        </p:nvSpPr>
        <p:spPr>
          <a:xfrm>
            <a:off x="7539435" y="4030479"/>
            <a:ext cx="4676939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Assimilating CTCR during pre-forecast hour crucial for ability of 18z init HRRR to capture storm initiation  </a:t>
            </a:r>
            <a:endParaRPr/>
          </a:p>
        </p:txBody>
      </p:sp>
      <p:sp>
        <p:nvSpPr>
          <p:cNvPr id="173" name="Google Shape;173;p3"/>
          <p:cNvSpPr txBox="1"/>
          <p:nvPr>
            <p:ph type="ctrTitle"/>
          </p:nvPr>
        </p:nvSpPr>
        <p:spPr>
          <a:xfrm>
            <a:off x="2069621" y="-34608"/>
            <a:ext cx="7853748" cy="10967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/>
              <a:t>Assimilation of satellite clouds and winds in rapidly updating regional models</a:t>
            </a:r>
            <a:endParaRPr/>
          </a:p>
        </p:txBody>
      </p:sp>
      <p:cxnSp>
        <p:nvCxnSpPr>
          <p:cNvPr id="174" name="Google Shape;174;p3"/>
          <p:cNvCxnSpPr/>
          <p:nvPr/>
        </p:nvCxnSpPr>
        <p:spPr>
          <a:xfrm>
            <a:off x="6523064" y="3630381"/>
            <a:ext cx="1259751" cy="1768817"/>
          </a:xfrm>
          <a:prstGeom prst="straightConnector1">
            <a:avLst/>
          </a:prstGeom>
          <a:noFill/>
          <a:ln cap="flat" cmpd="sng" w="44450">
            <a:solidFill>
              <a:srgbClr val="FF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pic>
        <p:nvPicPr>
          <p:cNvPr id="175" name="Google Shape;175;p3"/>
          <p:cNvPicPr preferRelativeResize="0"/>
          <p:nvPr/>
        </p:nvPicPr>
        <p:blipFill rotWithShape="1">
          <a:blip r:embed="rId9">
            <a:alphaModFix/>
          </a:blip>
          <a:srcRect b="56318" l="62426" r="20142" t="23355"/>
          <a:stretch/>
        </p:blipFill>
        <p:spPr>
          <a:xfrm>
            <a:off x="7419033" y="5892062"/>
            <a:ext cx="1272876" cy="9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"/>
          <p:cNvSpPr txBox="1"/>
          <p:nvPr/>
        </p:nvSpPr>
        <p:spPr>
          <a:xfrm>
            <a:off x="7428665" y="6464070"/>
            <a:ext cx="8002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1900</a:t>
            </a:r>
            <a:endParaRPr/>
          </a:p>
        </p:txBody>
      </p:sp>
      <p:pic>
        <p:nvPicPr>
          <p:cNvPr id="177" name="Google Shape;177;p3"/>
          <p:cNvPicPr preferRelativeResize="0"/>
          <p:nvPr/>
        </p:nvPicPr>
        <p:blipFill rotWithShape="1">
          <a:blip r:embed="rId10">
            <a:alphaModFix/>
          </a:blip>
          <a:srcRect b="56110" l="61554" r="17899" t="18886"/>
          <a:stretch/>
        </p:blipFill>
        <p:spPr>
          <a:xfrm>
            <a:off x="8710424" y="5892062"/>
            <a:ext cx="1220776" cy="9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"/>
          <p:cNvSpPr txBox="1"/>
          <p:nvPr/>
        </p:nvSpPr>
        <p:spPr>
          <a:xfrm>
            <a:off x="9077685" y="6488668"/>
            <a:ext cx="8002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2000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"/>
          <p:cNvSpPr/>
          <p:nvPr/>
        </p:nvSpPr>
        <p:spPr>
          <a:xfrm>
            <a:off x="138611" y="1195975"/>
            <a:ext cx="5546093" cy="2785000"/>
          </a:xfrm>
          <a:prstGeom prst="rect">
            <a:avLst/>
          </a:prstGeom>
          <a:solidFill>
            <a:srgbClr val="CDE0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4"/>
          <p:cNvSpPr/>
          <p:nvPr/>
        </p:nvSpPr>
        <p:spPr>
          <a:xfrm>
            <a:off x="7260771" y="4171459"/>
            <a:ext cx="4856416" cy="2535579"/>
          </a:xfrm>
          <a:prstGeom prst="rect">
            <a:avLst/>
          </a:prstGeom>
          <a:solidFill>
            <a:srgbClr val="7093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4"/>
          <p:cNvSpPr/>
          <p:nvPr/>
        </p:nvSpPr>
        <p:spPr>
          <a:xfrm>
            <a:off x="8016949" y="1176560"/>
            <a:ext cx="4092313" cy="2936501"/>
          </a:xfrm>
          <a:prstGeom prst="rect">
            <a:avLst/>
          </a:prstGeom>
          <a:solidFill>
            <a:srgbClr val="E9C1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4"/>
          <p:cNvSpPr/>
          <p:nvPr/>
        </p:nvSpPr>
        <p:spPr>
          <a:xfrm>
            <a:off x="4685162" y="956096"/>
            <a:ext cx="3492268" cy="3122296"/>
          </a:xfrm>
          <a:prstGeom prst="ellipse">
            <a:avLst/>
          </a:prstGeom>
          <a:solidFill>
            <a:srgbClr val="FAD3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4"/>
          <p:cNvSpPr txBox="1"/>
          <p:nvPr/>
        </p:nvSpPr>
        <p:spPr>
          <a:xfrm>
            <a:off x="4379813" y="1345805"/>
            <a:ext cx="4020371" cy="2191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en-US" sz="3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Evolving / future needs for satellite clouds &amp; </a:t>
            </a:r>
            <a:endParaRPr/>
          </a:p>
          <a:p>
            <a:pPr indent="0" lvl="0" marL="0" marR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en-US" sz="3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AMVs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"/>
          <p:cNvSpPr txBox="1"/>
          <p:nvPr/>
        </p:nvSpPr>
        <p:spPr>
          <a:xfrm>
            <a:off x="8096925" y="1189896"/>
            <a:ext cx="4092313" cy="29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lang="en-US" sz="2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 / Tech for AMVs</a:t>
            </a:r>
            <a:endParaRPr/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Cloud height assignments</a:t>
            </a:r>
            <a:endParaRPr/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QC and quality flags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Further impact evaluation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(AMV category / level,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regional vs. global,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land vs. ocean)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pic>
        <p:nvPicPr>
          <p:cNvPr id="189" name="Google Shape;18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2313" y="63795"/>
            <a:ext cx="1915617" cy="8720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osborn.FSL-NT.000\Desktop\My Documents\Misc. Graphics-Text\logos\NOAA-Logo_CircleWhite_RestTrans.png" id="190" name="Google Shape;19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7623" y="29705"/>
            <a:ext cx="951397" cy="940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c_logo" id="191" name="Google Shape;19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235" y="49842"/>
            <a:ext cx="919543" cy="94064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4"/>
          <p:cNvSpPr txBox="1"/>
          <p:nvPr/>
        </p:nvSpPr>
        <p:spPr>
          <a:xfrm>
            <a:off x="7335584" y="4177367"/>
            <a:ext cx="4856416" cy="2436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US" sz="2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of time evolution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Further testing of cloud-top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cooling rate assimilation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Consider assimilation of storm-top divergence, other information from time series of images</a:t>
            </a:r>
            <a:endParaRPr/>
          </a:p>
        </p:txBody>
      </p:sp>
      <p:sp>
        <p:nvSpPr>
          <p:cNvPr id="193" name="Google Shape;193;p4"/>
          <p:cNvSpPr txBox="1"/>
          <p:nvPr/>
        </p:nvSpPr>
        <p:spPr>
          <a:xfrm>
            <a:off x="155655" y="1210025"/>
            <a:ext cx="6108849" cy="2838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</a:pPr>
            <a:r>
              <a:rPr b="1" lang="en-US" sz="2800" u="sng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Science / Tech for Clouds  </a:t>
            </a:r>
            <a:endParaRPr b="1" sz="28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Variational / ensemble cloud DA </a:t>
            </a:r>
            <a:endParaRPr/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Using cloud depth information </a:t>
            </a:r>
            <a:endParaRPr/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Cloud DA: balance / retention</a:t>
            </a:r>
            <a:endParaRPr/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Building multiple cloud layers</a:t>
            </a:r>
            <a:endParaRPr/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Merging GOES/JPSS products,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using cloud products for radiance DA </a:t>
            </a:r>
            <a:endParaRPr/>
          </a:p>
        </p:txBody>
      </p:sp>
      <p:sp>
        <p:nvSpPr>
          <p:cNvPr id="194" name="Google Shape;194;p4"/>
          <p:cNvSpPr txBox="1"/>
          <p:nvPr>
            <p:ph type="ctrTitle"/>
          </p:nvPr>
        </p:nvSpPr>
        <p:spPr>
          <a:xfrm>
            <a:off x="2069621" y="-34608"/>
            <a:ext cx="7853748" cy="10967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/>
              <a:t>Assimilation of satellite clouds and winds in rapidly updating regional models</a:t>
            </a:r>
            <a:endParaRPr/>
          </a:p>
        </p:txBody>
      </p:sp>
      <p:graphicFrame>
        <p:nvGraphicFramePr>
          <p:cNvPr id="195" name="Google Shape;195;p4"/>
          <p:cNvGraphicFramePr/>
          <p:nvPr/>
        </p:nvGraphicFramePr>
        <p:xfrm>
          <a:off x="155655" y="40960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{FA9AB420-2C6E-435D-9C27-53AFC77D1783}</a:tableStyleId>
              </a:tblPr>
              <a:tblGrid>
                <a:gridCol w="1164100"/>
                <a:gridCol w="1164100"/>
                <a:gridCol w="1164100"/>
              </a:tblGrid>
              <a:tr h="928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Flight Category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Ceiling threshold (feet)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Visibility threshold (miles)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51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LIFR</a:t>
                      </a:r>
                      <a:endParaRPr b="1" i="0" sz="1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&lt; 500</a:t>
                      </a:r>
                      <a:endParaRPr b="1" i="0" sz="1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&lt; 1</a:t>
                      </a:r>
                      <a:endParaRPr b="1" i="0" sz="1600"/>
                    </a:p>
                  </a:txBody>
                  <a:tcPr marT="45725" marB="45725" marR="91450" marL="91450"/>
                </a:tc>
              </a:tr>
              <a:tr h="351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IFR</a:t>
                      </a:r>
                      <a:endParaRPr b="1" i="0" sz="1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500 - 1000</a:t>
                      </a:r>
                      <a:endParaRPr b="1" i="0" sz="1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1 - 3</a:t>
                      </a:r>
                      <a:endParaRPr b="1" i="0" sz="1600"/>
                    </a:p>
                  </a:txBody>
                  <a:tcPr marT="45725" marB="45725" marR="91450" marL="91450"/>
                </a:tc>
              </a:tr>
              <a:tr h="615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MVFR</a:t>
                      </a:r>
                      <a:endParaRPr b="1" i="0" sz="1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1000 - 3000</a:t>
                      </a:r>
                      <a:endParaRPr b="1" i="0" sz="1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3 - 5</a:t>
                      </a:r>
                      <a:endParaRPr b="1" i="0" sz="1600"/>
                    </a:p>
                  </a:txBody>
                  <a:tcPr marT="45725" marB="45725" marR="91450" marL="91450"/>
                </a:tc>
              </a:tr>
              <a:tr h="351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VFR</a:t>
                      </a:r>
                      <a:endParaRPr b="1" i="0" sz="1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&gt; 3000</a:t>
                      </a:r>
                      <a:endParaRPr b="1" i="0" sz="1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&gt; 5</a:t>
                      </a:r>
                      <a:endParaRPr b="1" i="0" sz="16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96" name="Google Shape;196;p4"/>
          <p:cNvSpPr/>
          <p:nvPr/>
        </p:nvSpPr>
        <p:spPr>
          <a:xfrm>
            <a:off x="3647922" y="4167462"/>
            <a:ext cx="3249752" cy="18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339933"/>
                </a:solidFill>
                <a:latin typeface="Calibri"/>
                <a:ea typeface="Calibri"/>
                <a:cs typeface="Calibri"/>
                <a:sym typeface="Calibri"/>
              </a:rPr>
              <a:t>Accurate cloud analysis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339933"/>
                </a:solidFill>
                <a:latin typeface="Calibri"/>
                <a:ea typeface="Calibri"/>
                <a:cs typeface="Calibri"/>
                <a:sym typeface="Calibri"/>
              </a:rPr>
              <a:t>is crucial for improving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339933"/>
                </a:solidFill>
                <a:latin typeface="Calibri"/>
                <a:ea typeface="Calibri"/>
                <a:cs typeface="Calibri"/>
                <a:sym typeface="Calibri"/>
              </a:rPr>
              <a:t>ceiling and visibility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339933"/>
                </a:solidFill>
                <a:latin typeface="Calibri"/>
                <a:ea typeface="Calibri"/>
                <a:cs typeface="Calibri"/>
                <a:sym typeface="Calibri"/>
              </a:rPr>
              <a:t>forecast skill, which is very important for aviation weather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2020-02-21T20:14:24Z</dcterms:created>
  <dc:creator>Back,Amanda</dc:creator>
</cp:coreProperties>
</file>