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25" r:id="rId1"/>
  </p:sldMasterIdLst>
  <p:notesMasterIdLst>
    <p:notesMasterId r:id="rId9"/>
  </p:notesMasterIdLst>
  <p:handoutMasterIdLst>
    <p:handoutMasterId r:id="rId10"/>
  </p:handoutMasterIdLst>
  <p:sldIdLst>
    <p:sldId id="382" r:id="rId2"/>
    <p:sldId id="535" r:id="rId3"/>
    <p:sldId id="531" r:id="rId4"/>
    <p:sldId id="536" r:id="rId5"/>
    <p:sldId id="533" r:id="rId6"/>
    <p:sldId id="534" r:id="rId7"/>
    <p:sldId id="537" r:id="rId8"/>
  </p:sldIdLst>
  <p:sldSz cx="9144000" cy="5143500" type="screen16x9"/>
  <p:notesSz cx="6858000" cy="9144000"/>
  <p:defaultTextStyle>
    <a:defPPr>
      <a:defRPr lang="en-US"/>
    </a:defPPr>
    <a:lvl1pPr marL="0" algn="l" defTabSz="91360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6803" algn="l" defTabSz="91360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3608" algn="l" defTabSz="91360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0410" algn="l" defTabSz="91360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7215" algn="l" defTabSz="91360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4017" algn="l" defTabSz="91360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0823" algn="l" defTabSz="91360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7625" algn="l" defTabSz="91360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4429" algn="l" defTabSz="91360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notes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B816"/>
    <a:srgbClr val="3BFD05"/>
    <a:srgbClr val="D4D2CB"/>
    <a:srgbClr val="385D8A"/>
    <a:srgbClr val="1E1C11"/>
    <a:srgbClr val="FDEA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524" autoAdjust="0"/>
    <p:restoredTop sz="87521" autoAdjust="0"/>
  </p:normalViewPr>
  <p:slideViewPr>
    <p:cSldViewPr>
      <p:cViewPr varScale="1">
        <p:scale>
          <a:sx n="89" d="100"/>
          <a:sy n="89" d="100"/>
        </p:scale>
        <p:origin x="744" y="44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.xlsx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2014</c:v>
                </c:pt>
              </c:strCache>
            </c:strRef>
          </c:tx>
          <c:invertIfNegative val="0"/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Sheet1!$B$2</c:f>
              <c:numCache>
                <c:formatCode>#,##0</c:formatCode>
                <c:ptCount val="1"/>
                <c:pt idx="0">
                  <c:v>165629167916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1CE-4C35-99BB-1AB4641F37B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Current</c:v>
                </c:pt>
              </c:strCache>
            </c:strRef>
          </c:tx>
          <c:invertIfNegative val="0"/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Sheet1!$C$2</c:f>
              <c:numCache>
                <c:formatCode>#,##0</c:formatCode>
                <c:ptCount val="1"/>
                <c:pt idx="0">
                  <c:v>1049768665376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1CE-4C35-99BB-1AB4641F37B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-2139844136"/>
        <c:axId val="-2139847208"/>
        <c:axId val="0"/>
      </c:bar3DChart>
      <c:catAx>
        <c:axId val="-213984413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-2139847208"/>
        <c:crosses val="autoZero"/>
        <c:auto val="1"/>
        <c:lblAlgn val="ctr"/>
        <c:lblOffset val="100"/>
        <c:noMultiLvlLbl val="0"/>
      </c:catAx>
      <c:valAx>
        <c:axId val="-2139847208"/>
        <c:scaling>
          <c:orientation val="minMax"/>
          <c:max val="1200000000000"/>
          <c:min val="0"/>
        </c:scaling>
        <c:delete val="0"/>
        <c:axPos val="l"/>
        <c:majorGridlines>
          <c:spPr>
            <a:ln>
              <a:solidFill>
                <a:schemeClr val="bg1"/>
              </a:solidFill>
            </a:ln>
          </c:spPr>
        </c:majorGridlines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chemeClr val="bg1"/>
                </a:solidFill>
              </a:defRPr>
            </a:pPr>
            <a:endParaRPr lang="en-US"/>
          </a:p>
        </c:txPr>
        <c:crossAx val="-2139844136"/>
        <c:crosses val="autoZero"/>
        <c:crossBetween val="between"/>
        <c:dispUnits>
          <c:builtInUnit val="billions"/>
          <c:dispUnitsLbl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en-US"/>
              </a:p>
            </c:txPr>
          </c:dispUnitsLbl>
        </c:dispUnits>
      </c:valAx>
    </c:plotArea>
    <c:legend>
      <c:legendPos val="r"/>
      <c:overlay val="0"/>
      <c:txPr>
        <a:bodyPr/>
        <a:lstStyle/>
        <a:p>
          <a:pPr>
            <a:defRPr>
              <a:solidFill>
                <a:schemeClr val="bg1"/>
              </a:solidFill>
            </a:defRPr>
          </a:pPr>
          <a:endParaRPr lang="en-US"/>
        </a:p>
      </c:txPr>
    </c:legend>
    <c:plotVisOnly val="1"/>
    <c:dispBlanksAs val="gap"/>
    <c:showDLblsOverMax val="0"/>
  </c:chart>
  <c:spPr>
    <a:solidFill>
      <a:sysClr val="windowText" lastClr="000000">
        <a:alpha val="50000"/>
      </a:sysClr>
    </a:solidFill>
    <a:ln w="25400">
      <a:solidFill>
        <a:sysClr val="windowText" lastClr="000000"/>
      </a:solidFill>
    </a:ln>
  </c:spPr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0C4EE2-5257-A041-A9C4-05D11B5EDBA2}" type="datetimeFigureOut">
              <a:rPr lang="en-US" smtClean="0"/>
              <a:t>2/25/2020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124D7A-3732-AB49-9E33-44D24206AB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939553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4D03FC-4B97-4C2A-9344-4966C8849585}" type="datetimeFigureOut">
              <a:rPr lang="en-US" smtClean="0"/>
              <a:t>2/25/2020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2CD1D6-30B8-4037-A7CF-A10C129E0E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642130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360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803" algn="l" defTabSz="91360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608" algn="l" defTabSz="91360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410" algn="l" defTabSz="91360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7215" algn="l" defTabSz="91360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4017" algn="l" defTabSz="91360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0823" algn="l" defTabSz="91360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7625" algn="l" defTabSz="91360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4429" algn="l" defTabSz="91360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-Mostly AI </a:t>
            </a:r>
            <a:r>
              <a:rPr lang="en-US" sz="1200" i="0" kern="1200" baseline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type capabilities</a:t>
            </a:r>
          </a:p>
          <a:p>
            <a:r>
              <a:rPr lang="en-US" sz="120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-Major themes: data fusion, task automation in response to data overload, application development instead of traditional products </a:t>
            </a:r>
          </a:p>
          <a:p>
            <a:r>
              <a:rPr lang="en-US" sz="120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-FLS: product summary, GOES-16 R2O, GOES-17 R2O, potential future work (1 slide)</a:t>
            </a:r>
          </a:p>
          <a:p>
            <a:r>
              <a:rPr lang="en-US" sz="120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-Convection: </a:t>
            </a:r>
            <a:r>
              <a:rPr lang="en-US" sz="120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ProbSevere</a:t>
            </a:r>
            <a:r>
              <a:rPr lang="en-US" sz="120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R2O, current deep learning applications, potential future work (1 slide)</a:t>
            </a:r>
          </a:p>
          <a:p>
            <a:r>
              <a:rPr lang="en-US" sz="120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-VOLCAT: changing ICAO requirements, VOLCAT highlights (pre-eruptive/co-eruptive situational awareness: thermal time series, timely detection: alerts and event dashboard, quantifying volcanic cloud hazards: automated tracking and characterization, forecasting volcanic clouds) (3 slides)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9940E8-9A65-CB4D-9576-F9E0ECA60F2C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037117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2CD1D6-30B8-4037-A7CF-A10C129E0E9C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86776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-Introduce </a:t>
            </a:r>
            <a:r>
              <a:rPr lang="en-US" dirty="0" smtClean="0"/>
              <a:t>VOLCAT</a:t>
            </a:r>
          </a:p>
          <a:p>
            <a:r>
              <a:rPr lang="en-US" dirty="0" smtClean="0"/>
              <a:t>-automatically</a:t>
            </a:r>
            <a:r>
              <a:rPr lang="en-US" baseline="0" dirty="0" smtClean="0"/>
              <a:t> extracts the small subset of satellite images pertinent to volcano monitoring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2CD1D6-30B8-4037-A7CF-A10C129E0E9C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10490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Ongoing/future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2CD1D6-30B8-4037-A7CF-A10C129E0E9C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57466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-R2O schedule</a:t>
            </a:r>
          </a:p>
          <a:p>
            <a:r>
              <a:rPr lang="en-US" dirty="0" smtClean="0"/>
              <a:t>-Worth</a:t>
            </a:r>
            <a:r>
              <a:rPr lang="en-US" baseline="0" dirty="0" smtClean="0"/>
              <a:t> mentioning ceiling and visibility as it is one of the most common weather related causes of delays</a:t>
            </a:r>
            <a:endParaRPr lang="en-US" dirty="0" smtClean="0"/>
          </a:p>
          <a:p>
            <a:r>
              <a:rPr lang="en-US" dirty="0" smtClean="0"/>
              <a:t>-FLS</a:t>
            </a:r>
            <a:r>
              <a:rPr lang="en-US" baseline="0" dirty="0" smtClean="0"/>
              <a:t> products: a</a:t>
            </a:r>
            <a:r>
              <a:rPr lang="en-US" dirty="0" smtClean="0"/>
              <a:t>dded value over imagery</a:t>
            </a:r>
            <a:r>
              <a:rPr lang="en-US" baseline="0" dirty="0" smtClean="0"/>
              <a:t> alone</a:t>
            </a:r>
            <a:endParaRPr lang="en-US" dirty="0" smtClean="0"/>
          </a:p>
          <a:p>
            <a:r>
              <a:rPr lang="en-US" dirty="0" smtClean="0"/>
              <a:t>Now: management of air traffic</a:t>
            </a:r>
            <a:r>
              <a:rPr lang="en-US" baseline="0" dirty="0" smtClean="0"/>
              <a:t> (everyday tool for AWC and NAM at FAA Air Traffic Control System Command Center); also usage at WFOs</a:t>
            </a:r>
            <a:endParaRPr lang="en-US" dirty="0" smtClean="0"/>
          </a:p>
          <a:p>
            <a:r>
              <a:rPr lang="en-US" dirty="0" smtClean="0"/>
              <a:t>Future:</a:t>
            </a:r>
            <a:r>
              <a:rPr lang="en-US" baseline="0" dirty="0" smtClean="0"/>
              <a:t> AI for super res and fog formation/dissipation </a:t>
            </a:r>
            <a:r>
              <a:rPr lang="en-US" baseline="0" dirty="0" err="1" smtClean="0"/>
              <a:t>nowcasting</a:t>
            </a:r>
            <a:r>
              <a:rPr lang="en-US" baseline="0" dirty="0" smtClean="0"/>
              <a:t> (challenging problem for dynamical models)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2CD1D6-30B8-4037-A7CF-A10C129E0E9C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96209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-Convection is another major disruptor</a:t>
            </a:r>
          </a:p>
          <a:p>
            <a:r>
              <a:rPr lang="en-US" dirty="0" smtClean="0"/>
              <a:t>-ICP, which will be</a:t>
            </a:r>
            <a:r>
              <a:rPr lang="en-US" baseline="0" dirty="0" smtClean="0"/>
              <a:t> integrated into </a:t>
            </a:r>
            <a:r>
              <a:rPr lang="en-US" baseline="0" dirty="0" err="1" smtClean="0"/>
              <a:t>ProbSevere</a:t>
            </a:r>
            <a:r>
              <a:rPr lang="en-US" baseline="0" dirty="0" smtClean="0"/>
              <a:t>,</a:t>
            </a:r>
            <a:r>
              <a:rPr lang="en-US" dirty="0" smtClean="0"/>
              <a:t> can be used over OCONUS</a:t>
            </a:r>
            <a:r>
              <a:rPr lang="en-US" baseline="0" dirty="0" smtClean="0"/>
              <a:t> as well (good for aviation)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2CD1D6-30B8-4037-A7CF-A10C129E0E9C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71475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36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-The</a:t>
            </a:r>
            <a:r>
              <a:rPr lang="en-US" baseline="0" dirty="0" smtClean="0"/>
              <a:t> number of earth observations generated by operational meteorological satellites each day, now exceeds 1 trillion which is about 6.5 times greater than it was less than 5 years ago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2CD1D6-30B8-4037-A7CF-A10C129E0E9C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28802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 userDrawn="1"/>
        </p:nvSpPr>
        <p:spPr>
          <a:xfrm>
            <a:off x="2" y="-425"/>
            <a:ext cx="9151557" cy="5143500"/>
          </a:xfrm>
          <a:prstGeom prst="rect">
            <a:avLst/>
          </a:prstGeom>
          <a:pattFill prst="wdUpDiag">
            <a:fgClr>
              <a:schemeClr val="tx1">
                <a:lumMod val="65000"/>
                <a:lumOff val="3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20" tIns="34262" rIns="68520" bIns="34262" rtlCol="0" anchor="ctr"/>
          <a:lstStyle/>
          <a:p>
            <a:pPr algn="ctr"/>
            <a:endParaRPr lang="en-US" sz="140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1" y="0"/>
            <a:ext cx="9151556" cy="5143500"/>
          </a:xfrm>
          <a:prstGeom prst="rect">
            <a:avLst/>
          </a:prstGeom>
          <a:solidFill>
            <a:schemeClr val="tx2">
              <a:lumMod val="5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20" tIns="34262" rIns="68520" bIns="34262" rtlCol="0" anchor="ctr"/>
          <a:lstStyle/>
          <a:p>
            <a:pPr algn="ctr"/>
            <a:endParaRPr lang="en-US" sz="1400" dirty="0">
              <a:solidFill>
                <a:prstClr val="white"/>
              </a:solidFill>
              <a:latin typeface="Arial"/>
            </a:endParaRPr>
          </a:p>
        </p:txBody>
      </p:sp>
      <p:pic>
        <p:nvPicPr>
          <p:cNvPr id="1026" name="Picture 2" descr="T:\NOAA Science Days\5_Disasters&amp;Resilience_June 2014\Advertising &amp; Invitations\pptTemplate\assets\main-06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1"/>
            <a:ext cx="9143245" cy="514307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" y="114300"/>
            <a:ext cx="4800600" cy="2857500"/>
          </a:xfrm>
        </p:spPr>
        <p:txBody>
          <a:bodyPr>
            <a:normAutofit/>
          </a:bodyPr>
          <a:lstStyle>
            <a:lvl1pPr algn="l">
              <a:defRPr sz="36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48200" y="2971800"/>
            <a:ext cx="4267200" cy="2057400"/>
          </a:xfrm>
        </p:spPr>
        <p:txBody>
          <a:bodyPr>
            <a:normAutofit/>
          </a:bodyPr>
          <a:lstStyle>
            <a:lvl1pPr marL="0" indent="0" algn="l">
              <a:buNone/>
              <a:defRPr sz="1500" b="0">
                <a:solidFill>
                  <a:schemeClr val="bg1"/>
                </a:solidFill>
              </a:defRPr>
            </a:lvl1pPr>
            <a:lvl2pPr marL="3426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2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78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04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30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56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82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08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1508201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3844"/>
          </a:xfrm>
          <a:prstGeom prst="rect">
            <a:avLst/>
          </a:prstGeom>
        </p:spPr>
        <p:txBody>
          <a:bodyPr lIns="91361" tIns="45682" rIns="91361" bIns="45682"/>
          <a:lstStyle/>
          <a:p>
            <a:fld id="{07C19CE5-656A-7842-A77A-CB75EB1C7F09}" type="datetime1">
              <a:rPr lang="en-US" smtClean="0">
                <a:solidFill>
                  <a:prstClr val="black"/>
                </a:solidFill>
                <a:latin typeface="Arial"/>
              </a:rPr>
              <a:t>2/25/2020</a:t>
            </a:fld>
            <a:endParaRPr lang="en-US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t>2020 JPSS/GOES-R Proving Ground/Risk Reduction Summit</a:t>
            </a:r>
            <a:endParaRPr lang="en-US" dirty="0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08C82-07A9-4257-B486-514AC1A5E3DE}" type="slidenum"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pPr/>
              <a:t>‹#›</a:t>
            </a:fld>
            <a:endParaRPr lang="en-US" dirty="0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898296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3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3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3844"/>
          </a:xfrm>
          <a:prstGeom prst="rect">
            <a:avLst/>
          </a:prstGeom>
        </p:spPr>
        <p:txBody>
          <a:bodyPr lIns="91361" tIns="45682" rIns="91361" bIns="45682"/>
          <a:lstStyle/>
          <a:p>
            <a:fld id="{8472093F-7F77-6748-A0A5-52AEB5896B43}" type="datetime1">
              <a:rPr lang="en-US" smtClean="0">
                <a:solidFill>
                  <a:prstClr val="black"/>
                </a:solidFill>
                <a:latin typeface="Arial"/>
              </a:rPr>
              <a:t>2/25/2020</a:t>
            </a:fld>
            <a:endParaRPr lang="en-US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t>2020 JPSS/GOES-R Proving Ground/Risk Reduction Summit</a:t>
            </a:r>
            <a:endParaRPr lang="en-US" dirty="0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08C82-07A9-4257-B486-514AC1A5E3DE}" type="slidenum"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pPr/>
              <a:t>‹#›</a:t>
            </a:fld>
            <a:endParaRPr lang="en-US" dirty="0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139259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3844"/>
          </a:xfrm>
          <a:prstGeom prst="rect">
            <a:avLst/>
          </a:prstGeom>
        </p:spPr>
        <p:txBody>
          <a:bodyPr lIns="91361" tIns="45682" rIns="91361" bIns="45682"/>
          <a:lstStyle/>
          <a:p>
            <a:fld id="{95BC6EC2-6354-5B45-987A-4BFF303E55F9}" type="datetime1">
              <a:rPr lang="en-US" smtClean="0">
                <a:solidFill>
                  <a:prstClr val="black"/>
                </a:solidFill>
                <a:latin typeface="Arial"/>
              </a:rPr>
              <a:t>2/25/2020</a:t>
            </a:fld>
            <a:endParaRPr lang="en-US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t>2020 JPSS/GOES-R Proving Ground/Risk Reduction Summit</a:t>
            </a:r>
            <a:endParaRPr lang="en-US" dirty="0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08C82-07A9-4257-B486-514AC1A5E3DE}" type="slidenum"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pPr/>
              <a:t>‹#›</a:t>
            </a:fld>
            <a:endParaRPr lang="en-US" dirty="0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2645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9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60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20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780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041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301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5617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398219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082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3844"/>
          </a:xfrm>
          <a:prstGeom prst="rect">
            <a:avLst/>
          </a:prstGeom>
        </p:spPr>
        <p:txBody>
          <a:bodyPr lIns="91361" tIns="45682" rIns="91361" bIns="45682"/>
          <a:lstStyle/>
          <a:p>
            <a:fld id="{66C88F54-E010-BB4F-83DB-6FC7DB805B24}" type="datetime1">
              <a:rPr lang="en-US" smtClean="0">
                <a:solidFill>
                  <a:prstClr val="black"/>
                </a:solidFill>
                <a:latin typeface="Arial"/>
              </a:rPr>
              <a:t>2/25/2020</a:t>
            </a:fld>
            <a:endParaRPr lang="en-US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t>2020 JPSS/GOES-R Proving Ground/Risk Reduction Summit</a:t>
            </a:r>
            <a:endParaRPr lang="en-US" dirty="0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08C82-07A9-4257-B486-514AC1A5E3DE}" type="slidenum"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pPr/>
              <a:t>‹#›</a:t>
            </a:fld>
            <a:endParaRPr lang="en-US" dirty="0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553481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4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4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3844"/>
          </a:xfrm>
          <a:prstGeom prst="rect">
            <a:avLst/>
          </a:prstGeom>
        </p:spPr>
        <p:txBody>
          <a:bodyPr lIns="91361" tIns="45682" rIns="91361" bIns="45682"/>
          <a:lstStyle/>
          <a:p>
            <a:fld id="{2FDADE48-027E-3E4D-B1EB-4E74078408A9}" type="datetime1">
              <a:rPr lang="en-US" smtClean="0">
                <a:solidFill>
                  <a:prstClr val="black"/>
                </a:solidFill>
                <a:latin typeface="Arial"/>
              </a:rPr>
              <a:t>2/25/2020</a:t>
            </a:fld>
            <a:endParaRPr lang="en-US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t>2020 JPSS/GOES-R Proving Ground/Risk Reduction Summit</a:t>
            </a:r>
            <a:endParaRPr lang="en-US" dirty="0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08C82-07A9-4257-B486-514AC1A5E3DE}" type="slidenum"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pPr/>
              <a:t>‹#›</a:t>
            </a:fld>
            <a:endParaRPr lang="en-US" dirty="0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650188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602" indent="0">
              <a:buNone/>
              <a:defRPr sz="1500" b="1"/>
            </a:lvl2pPr>
            <a:lvl3pPr marL="685206" indent="0">
              <a:buNone/>
              <a:defRPr sz="1400" b="1"/>
            </a:lvl3pPr>
            <a:lvl4pPr marL="1027808" indent="0">
              <a:buNone/>
              <a:defRPr sz="1200" b="1"/>
            </a:lvl4pPr>
            <a:lvl5pPr marL="1370412" indent="0">
              <a:buNone/>
              <a:defRPr sz="1200" b="1"/>
            </a:lvl5pPr>
            <a:lvl6pPr marL="1713014" indent="0">
              <a:buNone/>
              <a:defRPr sz="1200" b="1"/>
            </a:lvl6pPr>
            <a:lvl7pPr marL="2055617" indent="0">
              <a:buNone/>
              <a:defRPr sz="1200" b="1"/>
            </a:lvl7pPr>
            <a:lvl8pPr marL="2398219" indent="0">
              <a:buNone/>
              <a:defRPr sz="1200" b="1"/>
            </a:lvl8pPr>
            <a:lvl9pPr marL="274082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602" indent="0">
              <a:buNone/>
              <a:defRPr sz="1500" b="1"/>
            </a:lvl2pPr>
            <a:lvl3pPr marL="685206" indent="0">
              <a:buNone/>
              <a:defRPr sz="1400" b="1"/>
            </a:lvl3pPr>
            <a:lvl4pPr marL="1027808" indent="0">
              <a:buNone/>
              <a:defRPr sz="1200" b="1"/>
            </a:lvl4pPr>
            <a:lvl5pPr marL="1370412" indent="0">
              <a:buNone/>
              <a:defRPr sz="1200" b="1"/>
            </a:lvl5pPr>
            <a:lvl6pPr marL="1713014" indent="0">
              <a:buNone/>
              <a:defRPr sz="1200" b="1"/>
            </a:lvl6pPr>
            <a:lvl7pPr marL="2055617" indent="0">
              <a:buNone/>
              <a:defRPr sz="1200" b="1"/>
            </a:lvl7pPr>
            <a:lvl8pPr marL="2398219" indent="0">
              <a:buNone/>
              <a:defRPr sz="1200" b="1"/>
            </a:lvl8pPr>
            <a:lvl9pPr marL="274082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3844"/>
          </a:xfrm>
          <a:prstGeom prst="rect">
            <a:avLst/>
          </a:prstGeom>
        </p:spPr>
        <p:txBody>
          <a:bodyPr lIns="91361" tIns="45682" rIns="91361" bIns="45682"/>
          <a:lstStyle/>
          <a:p>
            <a:fld id="{F1047428-2C6D-B84A-A664-5425C3FE1E7F}" type="datetime1">
              <a:rPr lang="en-US" smtClean="0">
                <a:solidFill>
                  <a:prstClr val="black"/>
                </a:solidFill>
                <a:latin typeface="Arial"/>
              </a:rPr>
              <a:t>2/25/2020</a:t>
            </a:fld>
            <a:endParaRPr lang="en-US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t>2020 JPSS/GOES-R Proving Ground/Risk Reduction Summit</a:t>
            </a:r>
            <a:endParaRPr lang="en-US" dirty="0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08C82-07A9-4257-B486-514AC1A5E3DE}" type="slidenum"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pPr/>
              <a:t>‹#›</a:t>
            </a:fld>
            <a:endParaRPr lang="en-US" dirty="0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001315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3844"/>
          </a:xfrm>
          <a:prstGeom prst="rect">
            <a:avLst/>
          </a:prstGeom>
        </p:spPr>
        <p:txBody>
          <a:bodyPr lIns="91361" tIns="45682" rIns="91361" bIns="45682"/>
          <a:lstStyle/>
          <a:p>
            <a:fld id="{EF24B7B3-1F70-A44F-8D47-F10C5EFF8377}" type="datetime1">
              <a:rPr lang="en-US" smtClean="0">
                <a:solidFill>
                  <a:prstClr val="black"/>
                </a:solidFill>
                <a:latin typeface="Arial"/>
              </a:rPr>
              <a:t>2/25/2020</a:t>
            </a:fld>
            <a:endParaRPr lang="en-US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t>2020 JPSS/GOES-R Proving Ground/Risk Reduction Summit</a:t>
            </a:r>
            <a:endParaRPr lang="en-US" dirty="0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08C82-07A9-4257-B486-514AC1A5E3DE}" type="slidenum"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pPr/>
              <a:t>‹#›</a:t>
            </a:fld>
            <a:endParaRPr lang="en-US" dirty="0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892559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3844"/>
          </a:xfrm>
          <a:prstGeom prst="rect">
            <a:avLst/>
          </a:prstGeom>
        </p:spPr>
        <p:txBody>
          <a:bodyPr lIns="91361" tIns="45682" rIns="91361" bIns="45682"/>
          <a:lstStyle/>
          <a:p>
            <a:fld id="{858D6E11-172E-EE42-AA5B-5571A0D52A4F}" type="datetime1">
              <a:rPr lang="en-US" smtClean="0">
                <a:solidFill>
                  <a:prstClr val="black"/>
                </a:solidFill>
                <a:latin typeface="Arial"/>
              </a:rPr>
              <a:t>2/25/2020</a:t>
            </a:fld>
            <a:endParaRPr lang="en-US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t>2020 JPSS/GOES-R Proving Ground/Risk Reduction Summit</a:t>
            </a:r>
            <a:endParaRPr lang="en-US" dirty="0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08C82-07A9-4257-B486-514AC1A5E3DE}" type="slidenum"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pPr/>
              <a:t>‹#›</a:t>
            </a:fld>
            <a:endParaRPr lang="en-US" dirty="0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549224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2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100"/>
            </a:lvl1pPr>
            <a:lvl2pPr marL="342602" indent="0">
              <a:buNone/>
              <a:defRPr sz="900"/>
            </a:lvl2pPr>
            <a:lvl3pPr marL="685206" indent="0">
              <a:buNone/>
              <a:defRPr sz="800"/>
            </a:lvl3pPr>
            <a:lvl4pPr marL="1027808" indent="0">
              <a:buNone/>
              <a:defRPr sz="700"/>
            </a:lvl4pPr>
            <a:lvl5pPr marL="1370412" indent="0">
              <a:buNone/>
              <a:defRPr sz="700"/>
            </a:lvl5pPr>
            <a:lvl6pPr marL="1713014" indent="0">
              <a:buNone/>
              <a:defRPr sz="700"/>
            </a:lvl6pPr>
            <a:lvl7pPr marL="2055617" indent="0">
              <a:buNone/>
              <a:defRPr sz="700"/>
            </a:lvl7pPr>
            <a:lvl8pPr marL="2398219" indent="0">
              <a:buNone/>
              <a:defRPr sz="700"/>
            </a:lvl8pPr>
            <a:lvl9pPr marL="2740820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3844"/>
          </a:xfrm>
          <a:prstGeom prst="rect">
            <a:avLst/>
          </a:prstGeom>
        </p:spPr>
        <p:txBody>
          <a:bodyPr lIns="91361" tIns="45682" rIns="91361" bIns="45682"/>
          <a:lstStyle/>
          <a:p>
            <a:fld id="{4EA43688-16B1-B441-8F12-1459E5A7B1AD}" type="datetime1">
              <a:rPr lang="en-US" smtClean="0">
                <a:solidFill>
                  <a:prstClr val="black"/>
                </a:solidFill>
                <a:latin typeface="Arial"/>
              </a:rPr>
              <a:t>2/25/2020</a:t>
            </a:fld>
            <a:endParaRPr lang="en-US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t>2020 JPSS/GOES-R Proving Ground/Risk Reduction Summit</a:t>
            </a:r>
            <a:endParaRPr lang="en-US" dirty="0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08C82-07A9-4257-B486-514AC1A5E3DE}" type="slidenum"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pPr/>
              <a:t>‹#›</a:t>
            </a:fld>
            <a:endParaRPr lang="en-US" dirty="0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640663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602" indent="0">
              <a:buNone/>
              <a:defRPr sz="2100"/>
            </a:lvl2pPr>
            <a:lvl3pPr marL="685206" indent="0">
              <a:buNone/>
              <a:defRPr sz="1800"/>
            </a:lvl3pPr>
            <a:lvl4pPr marL="1027808" indent="0">
              <a:buNone/>
              <a:defRPr sz="1500"/>
            </a:lvl4pPr>
            <a:lvl5pPr marL="1370412" indent="0">
              <a:buNone/>
              <a:defRPr sz="1500"/>
            </a:lvl5pPr>
            <a:lvl6pPr marL="1713014" indent="0">
              <a:buNone/>
              <a:defRPr sz="1500"/>
            </a:lvl6pPr>
            <a:lvl7pPr marL="2055617" indent="0">
              <a:buNone/>
              <a:defRPr sz="1500"/>
            </a:lvl7pPr>
            <a:lvl8pPr marL="2398219" indent="0">
              <a:buNone/>
              <a:defRPr sz="1500"/>
            </a:lvl8pPr>
            <a:lvl9pPr marL="2740820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5"/>
            <a:ext cx="5486400" cy="603647"/>
          </a:xfrm>
        </p:spPr>
        <p:txBody>
          <a:bodyPr/>
          <a:lstStyle>
            <a:lvl1pPr marL="0" indent="0">
              <a:buNone/>
              <a:defRPr sz="1100"/>
            </a:lvl1pPr>
            <a:lvl2pPr marL="342602" indent="0">
              <a:buNone/>
              <a:defRPr sz="900"/>
            </a:lvl2pPr>
            <a:lvl3pPr marL="685206" indent="0">
              <a:buNone/>
              <a:defRPr sz="800"/>
            </a:lvl3pPr>
            <a:lvl4pPr marL="1027808" indent="0">
              <a:buNone/>
              <a:defRPr sz="700"/>
            </a:lvl4pPr>
            <a:lvl5pPr marL="1370412" indent="0">
              <a:buNone/>
              <a:defRPr sz="700"/>
            </a:lvl5pPr>
            <a:lvl6pPr marL="1713014" indent="0">
              <a:buNone/>
              <a:defRPr sz="700"/>
            </a:lvl6pPr>
            <a:lvl7pPr marL="2055617" indent="0">
              <a:buNone/>
              <a:defRPr sz="700"/>
            </a:lvl7pPr>
            <a:lvl8pPr marL="2398219" indent="0">
              <a:buNone/>
              <a:defRPr sz="700"/>
            </a:lvl8pPr>
            <a:lvl9pPr marL="2740820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3844"/>
          </a:xfrm>
          <a:prstGeom prst="rect">
            <a:avLst/>
          </a:prstGeom>
        </p:spPr>
        <p:txBody>
          <a:bodyPr lIns="91361" tIns="45682" rIns="91361" bIns="45682"/>
          <a:lstStyle/>
          <a:p>
            <a:fld id="{A9D1BDE7-11EF-D240-B3C8-2448AEEC6332}" type="datetime1">
              <a:rPr lang="en-US" smtClean="0">
                <a:solidFill>
                  <a:prstClr val="black"/>
                </a:solidFill>
                <a:latin typeface="Arial"/>
              </a:rPr>
              <a:t>2/25/2020</a:t>
            </a:fld>
            <a:endParaRPr lang="en-US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t>2020 JPSS/GOES-R Proving Ground/Risk Reduction Summit</a:t>
            </a:r>
            <a:endParaRPr lang="en-US" dirty="0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08C82-07A9-4257-B486-514AC1A5E3DE}" type="slidenum"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pPr/>
              <a:t>‹#›</a:t>
            </a:fld>
            <a:endParaRPr lang="en-US" dirty="0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81849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2" y="0"/>
            <a:ext cx="9151557" cy="5143500"/>
          </a:xfrm>
          <a:prstGeom prst="rect">
            <a:avLst/>
          </a:prstGeom>
          <a:pattFill prst="wdUpDiag">
            <a:fgClr>
              <a:schemeClr val="tx1">
                <a:lumMod val="65000"/>
                <a:lumOff val="3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20" tIns="34262" rIns="68520" bIns="34262" rtlCol="0" anchor="ctr"/>
          <a:lstStyle/>
          <a:p>
            <a:pPr algn="ctr"/>
            <a:endParaRPr lang="en-US" sz="140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1" y="0"/>
            <a:ext cx="9151556" cy="5143500"/>
          </a:xfrm>
          <a:prstGeom prst="rect">
            <a:avLst/>
          </a:prstGeom>
          <a:gradFill flip="none" rotWithShape="1">
            <a:gsLst>
              <a:gs pos="42000">
                <a:schemeClr val="tx2">
                  <a:lumMod val="50000"/>
                </a:schemeClr>
              </a:gs>
              <a:gs pos="73000">
                <a:schemeClr val="tx2">
                  <a:lumMod val="75000"/>
                  <a:alpha val="82000"/>
                </a:schemeClr>
              </a:gs>
              <a:gs pos="100000">
                <a:schemeClr val="tx2">
                  <a:lumMod val="20000"/>
                  <a:lumOff val="80000"/>
                  <a:alpha val="89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20" tIns="34262" rIns="68520" bIns="34262" rtlCol="0" anchor="ctr"/>
          <a:lstStyle/>
          <a:p>
            <a:pPr algn="ctr"/>
            <a:endParaRPr lang="en-US" sz="140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-1" y="0"/>
            <a:ext cx="9151557" cy="1028700"/>
          </a:xfrm>
          <a:prstGeom prst="rect">
            <a:avLst/>
          </a:prstGeom>
        </p:spPr>
        <p:txBody>
          <a:bodyPr vert="horz" lIns="91361" tIns="45682" rIns="91361" bIns="45682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143000"/>
            <a:ext cx="8229600" cy="3714750"/>
          </a:xfrm>
          <a:prstGeom prst="rect">
            <a:avLst/>
          </a:prstGeom>
        </p:spPr>
        <p:txBody>
          <a:bodyPr vert="horz" lIns="91361" tIns="45682" rIns="91361" bIns="45682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4869660"/>
            <a:ext cx="6553200" cy="273844"/>
          </a:xfrm>
          <a:prstGeom prst="rect">
            <a:avLst/>
          </a:prstGeom>
        </p:spPr>
        <p:txBody>
          <a:bodyPr vert="horz" lIns="91361" tIns="45682" rIns="91361" bIns="45682" rtlCol="0" anchor="b" anchorCtr="0"/>
          <a:lstStyle>
            <a:lvl1pPr algn="l">
              <a:defRPr sz="7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t>2020 JPSS/GOES-R Proving Ground/Risk Reduction Summit</a:t>
            </a:r>
            <a:endParaRPr lang="en-US" dirty="0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04732" y="4869660"/>
            <a:ext cx="2133600" cy="273844"/>
          </a:xfrm>
          <a:prstGeom prst="rect">
            <a:avLst/>
          </a:prstGeom>
        </p:spPr>
        <p:txBody>
          <a:bodyPr vert="horz" lIns="91361" tIns="45682" rIns="91361" bIns="45682" rtlCol="0" anchor="b" anchorCtr="0"/>
          <a:lstStyle>
            <a:lvl1pPr algn="r">
              <a:defRPr sz="7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42908C82-07A9-4257-B486-514AC1A5E3DE}" type="slidenum"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pPr/>
              <a:t>‹#›</a:t>
            </a:fld>
            <a:endParaRPr lang="en-US" dirty="0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36397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6" r:id="rId1"/>
    <p:sldLayoutId id="2147483827" r:id="rId2"/>
    <p:sldLayoutId id="2147483828" r:id="rId3"/>
    <p:sldLayoutId id="2147483829" r:id="rId4"/>
    <p:sldLayoutId id="2147483830" r:id="rId5"/>
    <p:sldLayoutId id="2147483831" r:id="rId6"/>
    <p:sldLayoutId id="2147483832" r:id="rId7"/>
    <p:sldLayoutId id="2147483833" r:id="rId8"/>
    <p:sldLayoutId id="2147483834" r:id="rId9"/>
    <p:sldLayoutId id="2147483835" r:id="rId10"/>
    <p:sldLayoutId id="2147483836" r:id="rId11"/>
  </p:sldLayoutIdLst>
  <p:hf sldNum="0" hdr="0" dt="0"/>
  <p:txStyles>
    <p:titleStyle>
      <a:lvl1pPr algn="l" defTabSz="685206" rtl="0" eaLnBrk="1" latinLnBrk="0" hangingPunct="1">
        <a:spcBef>
          <a:spcPct val="0"/>
        </a:spcBef>
        <a:buNone/>
        <a:defRPr sz="3300" kern="1200"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latin typeface="Arial Black" panose="020B0A04020102020204" pitchFamily="34" charset="0"/>
          <a:ea typeface="+mj-ea"/>
          <a:cs typeface="+mj-cs"/>
        </a:defRPr>
      </a:lvl1pPr>
    </p:titleStyle>
    <p:bodyStyle>
      <a:lvl1pPr marL="0" indent="0" algn="l" defTabSz="685206" rtl="0" eaLnBrk="1" latinLnBrk="0" hangingPunct="1">
        <a:spcBef>
          <a:spcPct val="20000"/>
        </a:spcBef>
        <a:buFont typeface="Arial" panose="020B0604020202020204" pitchFamily="34" charset="0"/>
        <a:buNone/>
        <a:defRPr sz="2400" kern="1200">
          <a:solidFill>
            <a:schemeClr val="bg1"/>
          </a:solidFill>
          <a:latin typeface="+mn-lt"/>
          <a:ea typeface="+mn-ea"/>
          <a:cs typeface="+mn-cs"/>
        </a:defRPr>
      </a:lvl1pPr>
      <a:lvl2pPr marL="556729" indent="-214127" algn="l" defTabSz="685206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bg1"/>
          </a:solidFill>
          <a:latin typeface="+mn-lt"/>
          <a:ea typeface="+mn-ea"/>
          <a:cs typeface="+mn-cs"/>
        </a:defRPr>
      </a:lvl2pPr>
      <a:lvl3pPr marL="856508" indent="-171303" algn="l" defTabSz="685206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3pPr>
      <a:lvl4pPr marL="1199109" indent="-171303" algn="l" defTabSz="685206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bg1"/>
          </a:solidFill>
          <a:latin typeface="+mn-lt"/>
          <a:ea typeface="+mn-ea"/>
          <a:cs typeface="+mn-cs"/>
        </a:defRPr>
      </a:lvl4pPr>
      <a:lvl5pPr marL="1541714" indent="-171303" algn="l" defTabSz="685206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bg1"/>
          </a:solidFill>
          <a:latin typeface="+mn-lt"/>
          <a:ea typeface="+mn-ea"/>
          <a:cs typeface="+mn-cs"/>
        </a:defRPr>
      </a:lvl5pPr>
      <a:lvl6pPr marL="1884315" indent="-171303" algn="l" defTabSz="685206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6918" indent="-171303" algn="l" defTabSz="685206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69521" indent="-171303" algn="l" defTabSz="685206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2123" indent="-171303" algn="l" defTabSz="685206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20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602" algn="l" defTabSz="68520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206" algn="l" defTabSz="68520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7808" algn="l" defTabSz="68520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0412" algn="l" defTabSz="68520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014" algn="l" defTabSz="68520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5617" algn="l" defTabSz="68520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8219" algn="l" defTabSz="68520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0820" algn="l" defTabSz="68520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10" Type="http://schemas.openxmlformats.org/officeDocument/2006/relationships/image" Target="../media/image9.jpeg"/><Relationship Id="rId4" Type="http://schemas.openxmlformats.org/officeDocument/2006/relationships/image" Target="../media/image3.png"/><Relationship Id="rId9" Type="http://schemas.openxmlformats.org/officeDocument/2006/relationships/image" Target="../media/image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1352550"/>
            <a:ext cx="7772399" cy="1771650"/>
          </a:xfrm>
        </p:spPr>
        <p:txBody>
          <a:bodyPr>
            <a:noAutofit/>
          </a:bodyPr>
          <a:lstStyle/>
          <a:p>
            <a:pPr algn="ctr"/>
            <a:r>
              <a:rPr lang="en-US" sz="4000" cap="small" dirty="0" smtClean="0"/>
              <a:t>Product and Application Development in Support of Aviation</a:t>
            </a:r>
            <a:endParaRPr lang="en-US" sz="4000" cap="small" dirty="0">
              <a:solidFill>
                <a:schemeClr val="accent6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body" idx="1"/>
          </p:nvPr>
        </p:nvSpPr>
        <p:spPr>
          <a:xfrm>
            <a:off x="4343400" y="3486150"/>
            <a:ext cx="4724400" cy="1582344"/>
          </a:xfrm>
          <a:noFill/>
          <a:ln w="25400">
            <a:noFill/>
          </a:ln>
        </p:spPr>
        <p:txBody>
          <a:bodyPr>
            <a:noAutofit/>
          </a:bodyPr>
          <a:lstStyle/>
          <a:p>
            <a:r>
              <a:rPr lang="en-US" sz="1800" b="1" dirty="0">
                <a:solidFill>
                  <a:schemeClr val="bg1"/>
                </a:solidFill>
                <a:latin typeface="+mj-lt"/>
              </a:rPr>
              <a:t>Michael Pavolonis (NOAA/NESDIS</a:t>
            </a:r>
            <a:r>
              <a:rPr lang="en-US" sz="1800" b="1" dirty="0" smtClean="0">
                <a:solidFill>
                  <a:schemeClr val="bg1"/>
                </a:solidFill>
                <a:latin typeface="+mj-lt"/>
              </a:rPr>
              <a:t>)</a:t>
            </a:r>
          </a:p>
          <a:p>
            <a:r>
              <a:rPr lang="en-US" sz="1800" b="1" dirty="0" smtClean="0">
                <a:solidFill>
                  <a:srgbClr val="FFFF00"/>
                </a:solidFill>
              </a:rPr>
              <a:t>UW-CIMSS:</a:t>
            </a:r>
            <a:r>
              <a:rPr lang="en-US" sz="1800" b="1" dirty="0" smtClean="0">
                <a:solidFill>
                  <a:schemeClr val="bg1"/>
                </a:solidFill>
              </a:rPr>
              <a:t> Corey Calvert,</a:t>
            </a:r>
            <a:r>
              <a:rPr lang="en-US" sz="1800" b="1" dirty="0">
                <a:solidFill>
                  <a:schemeClr val="bg1"/>
                </a:solidFill>
              </a:rPr>
              <a:t> </a:t>
            </a:r>
            <a:r>
              <a:rPr lang="en-US" sz="1800" b="1" dirty="0" smtClean="0">
                <a:solidFill>
                  <a:schemeClr val="bg1"/>
                </a:solidFill>
              </a:rPr>
              <a:t>John </a:t>
            </a:r>
            <a:r>
              <a:rPr lang="en-US" sz="1800" b="1" dirty="0" err="1" smtClean="0">
                <a:solidFill>
                  <a:schemeClr val="bg1"/>
                </a:solidFill>
              </a:rPr>
              <a:t>Cintineo</a:t>
            </a:r>
            <a:r>
              <a:rPr lang="en-US" sz="1800" b="1" dirty="0" smtClean="0">
                <a:solidFill>
                  <a:schemeClr val="bg1"/>
                </a:solidFill>
              </a:rPr>
              <a:t>, </a:t>
            </a:r>
            <a:r>
              <a:rPr lang="en-US" sz="1800" b="1" dirty="0" smtClean="0">
                <a:solidFill>
                  <a:schemeClr val="bg1"/>
                </a:solidFill>
                <a:latin typeface="+mj-lt"/>
              </a:rPr>
              <a:t>Dave Hyman, and Justin </a:t>
            </a:r>
            <a:r>
              <a:rPr lang="en-US" sz="1800" b="1" dirty="0" err="1" smtClean="0">
                <a:solidFill>
                  <a:schemeClr val="bg1"/>
                </a:solidFill>
                <a:latin typeface="+mj-lt"/>
              </a:rPr>
              <a:t>Sieglaff</a:t>
            </a:r>
            <a:endParaRPr lang="en-US" sz="1800" b="1" dirty="0">
              <a:solidFill>
                <a:schemeClr val="bg1"/>
              </a:solidFill>
              <a:latin typeface="+mj-lt"/>
            </a:endParaRPr>
          </a:p>
          <a:p>
            <a:r>
              <a:rPr lang="en-US" sz="1800" b="1" dirty="0" smtClean="0">
                <a:solidFill>
                  <a:srgbClr val="FFFF00"/>
                </a:solidFill>
                <a:latin typeface="+mj-lt"/>
              </a:rPr>
              <a:t>NOAA/OAR:</a:t>
            </a:r>
            <a:r>
              <a:rPr lang="en-US" sz="1800" b="1" dirty="0" smtClean="0">
                <a:solidFill>
                  <a:schemeClr val="bg1"/>
                </a:solidFill>
                <a:latin typeface="+mj-lt"/>
              </a:rPr>
              <a:t> Alice Crawford, Allison Ring,</a:t>
            </a:r>
            <a:r>
              <a:rPr lang="en-US" sz="18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1800" b="1" dirty="0" smtClean="0">
                <a:solidFill>
                  <a:schemeClr val="bg1"/>
                </a:solidFill>
                <a:latin typeface="+mj-lt"/>
              </a:rPr>
              <a:t>and Barbara </a:t>
            </a:r>
            <a:r>
              <a:rPr lang="en-US" sz="1800" b="1" dirty="0" err="1" smtClean="0">
                <a:solidFill>
                  <a:schemeClr val="bg1"/>
                </a:solidFill>
                <a:latin typeface="+mj-lt"/>
              </a:rPr>
              <a:t>Stunder</a:t>
            </a:r>
            <a:endParaRPr lang="en-US" sz="18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2" name="Picture 14" descr="NOAA-logo-for-PPT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5251" y="3771848"/>
            <a:ext cx="1113545" cy="1114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1600" y="3867152"/>
            <a:ext cx="1293508" cy="940733"/>
          </a:xfrm>
          <a:prstGeom prst="rect">
            <a:avLst/>
          </a:prstGeom>
        </p:spPr>
      </p:pic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EAA0A57F-F8F4-3B46-B860-586573B839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4856583"/>
            <a:ext cx="4914900" cy="273844"/>
          </a:xfrm>
        </p:spPr>
        <p:txBody>
          <a:bodyPr/>
          <a:lstStyle/>
          <a:p>
            <a:r>
              <a:rPr lang="en-US" dirty="0" smtClean="0">
                <a:solidFill>
                  <a:prstClr val="white">
                    <a:lumMod val="75000"/>
                  </a:prstClr>
                </a:solidFill>
                <a:latin typeface="Arial"/>
              </a:rPr>
              <a:t>2020 JPSS/GOES-R Proving Ground/Risk Reduction Summit</a:t>
            </a:r>
            <a:endParaRPr lang="en-US" dirty="0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999232" y="2"/>
            <a:ext cx="6153912" cy="987552"/>
            <a:chOff x="2999232" y="0"/>
            <a:chExt cx="6153912" cy="987552"/>
          </a:xfrm>
        </p:grpSpPr>
        <p:pic>
          <p:nvPicPr>
            <p:cNvPr id="19" name="Picture 18" descr="Ash_1903437b.jpg"/>
            <p:cNvPicPr>
              <a:picLocks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99232" y="0"/>
              <a:ext cx="1545336" cy="987552"/>
            </a:xfrm>
            <a:prstGeom prst="rect">
              <a:avLst/>
            </a:prstGeom>
          </p:spPr>
        </p:pic>
        <p:pic>
          <p:nvPicPr>
            <p:cNvPr id="20" name="Picture 19" descr="31a4cd9d-9d86-50c9-94ce-e697216fed64.image.jpg"/>
            <p:cNvPicPr>
              <a:picLocks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544568" y="0"/>
              <a:ext cx="1545336" cy="987552"/>
            </a:xfrm>
            <a:prstGeom prst="rect">
              <a:avLst/>
            </a:prstGeom>
          </p:spPr>
        </p:pic>
        <p:pic>
          <p:nvPicPr>
            <p:cNvPr id="21" name="Picture 20" descr="foggy_airport.jpg"/>
            <p:cNvPicPr>
              <a:picLocks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7808" y="0"/>
              <a:ext cx="1545336" cy="987552"/>
            </a:xfrm>
            <a:prstGeom prst="rect">
              <a:avLst/>
            </a:prstGeom>
          </p:spPr>
        </p:pic>
        <p:pic>
          <p:nvPicPr>
            <p:cNvPr id="22" name="Picture 21" descr="Dubai-Skyscrapers-in-fog-stock1105.jpg"/>
            <p:cNvPicPr>
              <a:picLocks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80760" y="0"/>
              <a:ext cx="1545336" cy="987552"/>
            </a:xfrm>
            <a:prstGeom prst="rect">
              <a:avLst/>
            </a:prstGeom>
          </p:spPr>
        </p:pic>
      </p:grpSp>
      <p:pic>
        <p:nvPicPr>
          <p:cNvPr id="5" name="Picture 4" descr="american_a319_n806aw_el_paso_180603_4.jpeg"/>
          <p:cNvPicPr>
            <a:picLocks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71600" cy="98755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819150"/>
            <a:ext cx="9906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 smtClean="0">
                <a:solidFill>
                  <a:schemeClr val="bg1"/>
                </a:solidFill>
              </a:rPr>
              <a:t>Aviation Herald</a:t>
            </a:r>
            <a:endParaRPr lang="en-US" sz="600" dirty="0">
              <a:solidFill>
                <a:schemeClr val="bg1"/>
              </a:solidFill>
            </a:endParaRPr>
          </a:p>
        </p:txBody>
      </p:sp>
      <p:pic>
        <p:nvPicPr>
          <p:cNvPr id="8" name="Picture 7" descr="8335628-3x2-940x627.jpg"/>
          <p:cNvPicPr>
            <a:picLocks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024" y="0"/>
            <a:ext cx="1676400" cy="987552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2057400" y="819150"/>
            <a:ext cx="9906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00" dirty="0" smtClean="0">
                <a:solidFill>
                  <a:schemeClr val="bg1"/>
                </a:solidFill>
              </a:rPr>
              <a:t>Will </a:t>
            </a:r>
            <a:r>
              <a:rPr lang="en-US" sz="600" dirty="0" err="1" smtClean="0">
                <a:solidFill>
                  <a:schemeClr val="bg1"/>
                </a:solidFill>
              </a:rPr>
              <a:t>Mallinson</a:t>
            </a:r>
            <a:endParaRPr lang="en-US" sz="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2535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/>
          <p:cNvGrpSpPr/>
          <p:nvPr/>
        </p:nvGrpSpPr>
        <p:grpSpPr>
          <a:xfrm>
            <a:off x="0" y="1350240"/>
            <a:ext cx="9146973" cy="3793260"/>
            <a:chOff x="0" y="1350240"/>
            <a:chExt cx="9146973" cy="3793260"/>
          </a:xfrm>
        </p:grpSpPr>
        <p:pic>
          <p:nvPicPr>
            <p:cNvPr id="25" name="Picture 24" descr="VAAC_Map_2017.jp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428509"/>
              <a:ext cx="3352800" cy="2011151"/>
            </a:xfrm>
            <a:prstGeom prst="rect">
              <a:avLst/>
            </a:prstGeom>
          </p:spPr>
        </p:pic>
        <p:pic>
          <p:nvPicPr>
            <p:cNvPr id="5" name="Picture 4" descr="vaac_daily_image_load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93773" y="1350240"/>
              <a:ext cx="6553200" cy="3793260"/>
            </a:xfrm>
            <a:prstGeom prst="rect">
              <a:avLst/>
            </a:prstGeom>
          </p:spPr>
        </p:pic>
      </p:grp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t>2020 JPSS/GOES-R Proving Ground/Risk Reduction Summit</a:t>
            </a:r>
            <a:endParaRPr lang="en-US" dirty="0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-9074"/>
            <a:ext cx="46882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Volcanic Clouds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438150"/>
            <a:ext cx="3657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FF"/>
                </a:solidFill>
              </a:rPr>
              <a:t>Overarching Challenges:</a:t>
            </a:r>
          </a:p>
          <a:p>
            <a:pPr marL="342900" indent="-342900">
              <a:buAutoNum type="arabicPeriod"/>
            </a:pPr>
            <a:r>
              <a:rPr lang="en-US" dirty="0" smtClean="0">
                <a:solidFill>
                  <a:srgbClr val="FFFFFF"/>
                </a:solidFill>
              </a:rPr>
              <a:t>Data overload</a:t>
            </a:r>
          </a:p>
          <a:p>
            <a:pPr marL="342900" indent="-342900">
              <a:buAutoNum type="arabicPeriod"/>
            </a:pPr>
            <a:r>
              <a:rPr lang="en-US" dirty="0" smtClean="0">
                <a:solidFill>
                  <a:srgbClr val="FFFFFF"/>
                </a:solidFill>
              </a:rPr>
              <a:t>Changing ICAO requirements</a:t>
            </a:r>
            <a:endParaRPr lang="en-US" dirty="0">
              <a:solidFill>
                <a:srgbClr val="FFFFFF"/>
              </a:solidFill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76200" y="1733550"/>
            <a:ext cx="3810000" cy="3229928"/>
            <a:chOff x="76200" y="1733550"/>
            <a:chExt cx="3810000" cy="3229928"/>
          </a:xfrm>
        </p:grpSpPr>
        <p:sp>
          <p:nvSpPr>
            <p:cNvPr id="9" name="TextBox 8"/>
            <p:cNvSpPr txBox="1"/>
            <p:nvPr/>
          </p:nvSpPr>
          <p:spPr>
            <a:xfrm>
              <a:off x="76200" y="3486150"/>
              <a:ext cx="2590800" cy="147732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Minimum human work load (@A-VAAC) for “complete” monitoring: 1 satellite image every 1 minute</a:t>
              </a:r>
              <a:endParaRPr lang="en-US" b="1" dirty="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3352800" y="3943350"/>
              <a:ext cx="533400" cy="762000"/>
            </a:xfrm>
            <a:prstGeom prst="rect">
              <a:avLst/>
            </a:prstGeom>
            <a:solidFill>
              <a:schemeClr val="bg1">
                <a:lumMod val="50000"/>
                <a:alpha val="10000"/>
              </a:schemeClr>
            </a:solidFill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2" name="Straight Arrow Connector 21"/>
            <p:cNvCxnSpPr>
              <a:endCxn id="10" idx="1"/>
            </p:cNvCxnSpPr>
            <p:nvPr/>
          </p:nvCxnSpPr>
          <p:spPr>
            <a:xfrm>
              <a:off x="2667000" y="4324350"/>
              <a:ext cx="685800" cy="0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8" name="Picture 14" descr="NOAA-logo-for-PPT.png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28600" y="1733550"/>
              <a:ext cx="178169" cy="1634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6" name="Group 35"/>
          <p:cNvGrpSpPr/>
          <p:nvPr/>
        </p:nvGrpSpPr>
        <p:grpSpPr>
          <a:xfrm>
            <a:off x="685800" y="285750"/>
            <a:ext cx="8305800" cy="4419600"/>
            <a:chOff x="685800" y="285750"/>
            <a:chExt cx="8305800" cy="4419600"/>
          </a:xfrm>
        </p:grpSpPr>
        <p:sp>
          <p:nvSpPr>
            <p:cNvPr id="7" name="TextBox 6"/>
            <p:cNvSpPr txBox="1"/>
            <p:nvPr/>
          </p:nvSpPr>
          <p:spPr>
            <a:xfrm>
              <a:off x="4191000" y="285750"/>
              <a:ext cx="4800600" cy="92333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Minimum human work load (@W-VAAC) for “complete” monitoring: 1 satellite image every 15 seconds</a:t>
              </a:r>
              <a:endParaRPr lang="en-US" b="1" dirty="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7696200" y="1733550"/>
              <a:ext cx="609600" cy="2971800"/>
            </a:xfrm>
            <a:prstGeom prst="rect">
              <a:avLst/>
            </a:prstGeom>
            <a:solidFill>
              <a:schemeClr val="bg1">
                <a:lumMod val="50000"/>
                <a:alpha val="10000"/>
              </a:schemeClr>
            </a:solidFill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>
              <a:off x="7924800" y="1200150"/>
              <a:ext cx="0" cy="533400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9" name="Picture 14" descr="NOAA-logo-for-PPT.png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685800" y="2266950"/>
              <a:ext cx="178169" cy="1634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1" name="TextBox 30"/>
          <p:cNvSpPr txBox="1"/>
          <p:nvPr/>
        </p:nvSpPr>
        <p:spPr>
          <a:xfrm>
            <a:off x="0" y="438912"/>
            <a:ext cx="3657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FF"/>
                </a:solidFill>
              </a:rPr>
              <a:t>Overarching Challenges:</a:t>
            </a:r>
          </a:p>
          <a:p>
            <a:pPr marL="342900" indent="-342900">
              <a:buAutoNum type="arabicPeriod"/>
            </a:pPr>
            <a:r>
              <a:rPr lang="en-US" dirty="0" smtClean="0">
                <a:solidFill>
                  <a:srgbClr val="FFFF00"/>
                </a:solidFill>
              </a:rPr>
              <a:t>Data overload</a:t>
            </a:r>
          </a:p>
          <a:p>
            <a:pPr marL="342900" indent="-342900">
              <a:buAutoNum type="arabicPeriod"/>
            </a:pPr>
            <a:r>
              <a:rPr lang="en-US" dirty="0" smtClean="0">
                <a:solidFill>
                  <a:srgbClr val="FFFFFF"/>
                </a:solidFill>
              </a:rPr>
              <a:t>Changing ICAO requirements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3658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t>2020 JPSS/GOES-R Proving Ground/Risk Reduction Summit</a:t>
            </a:r>
            <a:endParaRPr lang="en-US" dirty="0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  <p:pic>
        <p:nvPicPr>
          <p:cNvPr id="3" name="Picture 2" descr="Screen Shot 2019-11-05 at 9.52.57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00" y="0"/>
            <a:ext cx="7892839" cy="5143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62000" y="3714750"/>
            <a:ext cx="7543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VOLCAT event dashboard </a:t>
            </a:r>
            <a:r>
              <a:rPr lang="mr-IN" sz="2400" b="1" dirty="0" smtClean="0">
                <a:solidFill>
                  <a:schemeClr val="bg1"/>
                </a:solidFill>
              </a:rPr>
              <a:t>–</a:t>
            </a:r>
            <a:r>
              <a:rPr lang="en-US" sz="2400" b="1" dirty="0" smtClean="0">
                <a:solidFill>
                  <a:schemeClr val="bg1"/>
                </a:solidFill>
              </a:rPr>
              <a:t> automatically captures new volcanic events in NRT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4950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t>2020 JPSS/GOES-R Proving Ground/Risk Reduction Summit</a:t>
            </a:r>
            <a:endParaRPr lang="en-US" dirty="0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-9074"/>
            <a:ext cx="46882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Volcanic Clouds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438912"/>
            <a:ext cx="3657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FF"/>
                </a:solidFill>
              </a:rPr>
              <a:t>Overarching Challenges:</a:t>
            </a:r>
          </a:p>
          <a:p>
            <a:pPr marL="342900" indent="-342900">
              <a:buAutoNum type="arabicPeriod"/>
            </a:pPr>
            <a:r>
              <a:rPr lang="en-US" dirty="0" smtClean="0">
                <a:solidFill>
                  <a:schemeClr val="bg1"/>
                </a:solidFill>
              </a:rPr>
              <a:t>Data overload</a:t>
            </a:r>
          </a:p>
          <a:p>
            <a:pPr marL="342900" indent="-342900">
              <a:buAutoNum type="arabicPeriod"/>
            </a:pPr>
            <a:r>
              <a:rPr lang="en-US" dirty="0" smtClean="0">
                <a:solidFill>
                  <a:schemeClr val="bg1"/>
                </a:solidFill>
              </a:rPr>
              <a:t>Changing ICAO requirements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438912"/>
            <a:ext cx="8458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FF"/>
                </a:solidFill>
              </a:rPr>
              <a:t>Overarching Challenges:</a:t>
            </a:r>
          </a:p>
          <a:p>
            <a:pPr marL="342900" indent="-342900">
              <a:buAutoNum type="arabicPeriod"/>
            </a:pPr>
            <a:r>
              <a:rPr lang="en-US" dirty="0" smtClean="0">
                <a:solidFill>
                  <a:schemeClr val="bg1"/>
                </a:solidFill>
              </a:rPr>
              <a:t>Data overload</a:t>
            </a:r>
          </a:p>
          <a:p>
            <a:pPr marL="342900" indent="-342900">
              <a:buAutoNum type="arabicPeriod"/>
            </a:pPr>
            <a:r>
              <a:rPr lang="en-US" dirty="0" smtClean="0">
                <a:solidFill>
                  <a:srgbClr val="FFFF00"/>
                </a:solidFill>
              </a:rPr>
              <a:t>Changing ICAO requirements </a:t>
            </a:r>
            <a:r>
              <a:rPr lang="en-US" dirty="0" smtClean="0">
                <a:solidFill>
                  <a:srgbClr val="FFFF00"/>
                </a:solidFill>
                <a:sym typeface="Wingdings"/>
              </a:rPr>
              <a:t> quantitative ash forecasts; SO</a:t>
            </a:r>
            <a:r>
              <a:rPr lang="en-US" baseline="-25000" dirty="0" smtClean="0">
                <a:solidFill>
                  <a:srgbClr val="FFFF00"/>
                </a:solidFill>
                <a:sym typeface="Wingdings"/>
              </a:rPr>
              <a:t>2</a:t>
            </a:r>
            <a:r>
              <a:rPr lang="en-US" dirty="0" smtClean="0">
                <a:solidFill>
                  <a:srgbClr val="FFFF00"/>
                </a:solidFill>
                <a:sym typeface="Wingdings"/>
              </a:rPr>
              <a:t> health hazard</a:t>
            </a:r>
            <a:endParaRPr lang="en-US" dirty="0">
              <a:solidFill>
                <a:srgbClr val="FFFF00"/>
              </a:solidFill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0" y="1417667"/>
            <a:ext cx="5010912" cy="3725833"/>
            <a:chOff x="4111130" y="1417667"/>
            <a:chExt cx="5010912" cy="3725833"/>
          </a:xfrm>
        </p:grpSpPr>
        <p:pic>
          <p:nvPicPr>
            <p:cNvPr id="10" name="Google Shape;96;p19"/>
            <p:cNvPicPr preferRelativeResize="0">
              <a:picLocks noChangeAspect="1"/>
            </p:cNvPicPr>
            <p:nvPr/>
          </p:nvPicPr>
          <p:blipFill rotWithShape="1">
            <a:blip r:embed="rId3">
              <a:alphaModFix/>
            </a:blip>
            <a:srcRect l="14595" t="3203" r="16850" b="7550"/>
            <a:stretch/>
          </p:blipFill>
          <p:spPr>
            <a:xfrm>
              <a:off x="4111130" y="1417667"/>
              <a:ext cx="5008491" cy="372583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TextBox 10"/>
            <p:cNvSpPr txBox="1"/>
            <p:nvPr/>
          </p:nvSpPr>
          <p:spPr>
            <a:xfrm>
              <a:off x="4111130" y="1428750"/>
              <a:ext cx="5010912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/>
                <a:t>P(SO</a:t>
              </a:r>
              <a:r>
                <a:rPr lang="en-US" sz="1600" b="1" baseline="-25000" dirty="0" smtClean="0"/>
                <a:t>2</a:t>
              </a:r>
              <a:r>
                <a:rPr lang="en-US" sz="1600" b="1" dirty="0" smtClean="0"/>
                <a:t> &gt; World Health Organization Threshold)</a:t>
              </a:r>
              <a:endParaRPr lang="en-US" sz="1600" b="1" dirty="0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4114800" y="1657350"/>
            <a:ext cx="5029200" cy="3486150"/>
            <a:chOff x="4114800" y="1657350"/>
            <a:chExt cx="5029200" cy="3486150"/>
          </a:xfrm>
          <a:noFill/>
        </p:grpSpPr>
        <p:sp>
          <p:nvSpPr>
            <p:cNvPr id="16" name="Right Brace 15"/>
            <p:cNvSpPr/>
            <p:nvPr/>
          </p:nvSpPr>
          <p:spPr>
            <a:xfrm>
              <a:off x="6096000" y="1809750"/>
              <a:ext cx="457200" cy="3124200"/>
            </a:xfrm>
            <a:prstGeom prst="rightBrac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" name="Picture 17" descr="volc9.ens.cmax01_loop (1).gi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28134" y="2114550"/>
              <a:ext cx="2615866" cy="2532529"/>
            </a:xfrm>
            <a:prstGeom prst="rect">
              <a:avLst/>
            </a:prstGeom>
            <a:grpFill/>
          </p:spPr>
        </p:pic>
        <p:pic>
          <p:nvPicPr>
            <p:cNvPr id="7" name="Picture 6" descr="haimage - 2020-02-20T104054.821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14800" y="1657350"/>
              <a:ext cx="1981200" cy="1626566"/>
            </a:xfrm>
            <a:prstGeom prst="rect">
              <a:avLst/>
            </a:prstGeom>
            <a:grpFill/>
          </p:spPr>
        </p:pic>
        <p:pic>
          <p:nvPicPr>
            <p:cNvPr id="8" name="Picture 7" descr="NOAA-20.VIIRS.2018-06-27.07-54-00_cluster1_node1.Feb12_2020_182856.So2_Loading.zoomin.pn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14800" y="3251881"/>
              <a:ext cx="1981200" cy="1891619"/>
            </a:xfrm>
            <a:prstGeom prst="rect">
              <a:avLst/>
            </a:prstGeom>
            <a:grpFill/>
          </p:spPr>
        </p:pic>
        <p:sp>
          <p:nvSpPr>
            <p:cNvPr id="17" name="TextBox 16"/>
            <p:cNvSpPr txBox="1"/>
            <p:nvPr/>
          </p:nvSpPr>
          <p:spPr>
            <a:xfrm>
              <a:off x="4343400" y="1733550"/>
              <a:ext cx="1600200" cy="36933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</a:rPr>
                <a:t>Satellite Info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6629400" y="1733550"/>
              <a:ext cx="2438400" cy="36933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bg1"/>
                  </a:solidFill>
                </a:rPr>
                <a:t>HYSPLIT - Forecasts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3545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t>2020 JPSS/GOES-R Proving Ground/Risk Reduction Summit</a:t>
            </a:r>
            <a:endParaRPr lang="en-US" dirty="0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9600" y="57150"/>
            <a:ext cx="411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Low Ceiling and Visibility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31690" y="0"/>
            <a:ext cx="8865422" cy="5143500"/>
            <a:chOff x="31690" y="0"/>
            <a:chExt cx="8865422" cy="5143500"/>
          </a:xfrm>
        </p:grpSpPr>
        <p:pic>
          <p:nvPicPr>
            <p:cNvPr id="7" name="Picture 6" descr="GOES16AdvancedNightTimeMicrosphysicsRGB-20181011_115220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10200" y="2430526"/>
              <a:ext cx="3486912" cy="2712974"/>
            </a:xfrm>
            <a:prstGeom prst="rect">
              <a:avLst/>
            </a:prstGeom>
          </p:spPr>
        </p:pic>
        <p:pic>
          <p:nvPicPr>
            <p:cNvPr id="6" name="Picture 5" descr="GOES16IFRP_withObs-20181011_115220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10200" y="0"/>
              <a:ext cx="3486912" cy="2712974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31690" y="2724150"/>
              <a:ext cx="49530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solidFill>
                    <a:srgbClr val="FFFF00"/>
                  </a:solidFill>
                </a:rPr>
                <a:t>Current value:</a:t>
              </a:r>
              <a:r>
                <a:rPr lang="en-US" sz="2000" dirty="0" smtClean="0">
                  <a:solidFill>
                    <a:schemeClr val="bg1"/>
                  </a:solidFill>
                </a:rPr>
                <a:t> more efficient air traffic management</a:t>
              </a: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76200" y="3638550"/>
            <a:ext cx="4953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FF00"/>
                </a:solidFill>
              </a:rPr>
              <a:t>Future possibilities</a:t>
            </a:r>
            <a:r>
              <a:rPr lang="en-US" sz="2000" smtClean="0">
                <a:solidFill>
                  <a:srgbClr val="FFFF00"/>
                </a:solidFill>
              </a:rPr>
              <a:t>: </a:t>
            </a:r>
            <a:r>
              <a:rPr lang="en-US" sz="2000" smtClean="0">
                <a:solidFill>
                  <a:schemeClr val="bg1"/>
                </a:solidFill>
              </a:rPr>
              <a:t>AI-based </a:t>
            </a:r>
            <a:r>
              <a:rPr lang="en-US" sz="2000" dirty="0" smtClean="0">
                <a:solidFill>
                  <a:schemeClr val="bg1"/>
                </a:solidFill>
              </a:rPr>
              <a:t>super res and fog/low stratus </a:t>
            </a:r>
            <a:r>
              <a:rPr lang="en-US" sz="2000" dirty="0" err="1" smtClean="0">
                <a:solidFill>
                  <a:schemeClr val="bg1"/>
                </a:solidFill>
              </a:rPr>
              <a:t>nowcasting</a:t>
            </a:r>
            <a:r>
              <a:rPr lang="en-US" sz="2000" dirty="0" smtClean="0">
                <a:solidFill>
                  <a:schemeClr val="bg1"/>
                </a:solidFill>
              </a:rPr>
              <a:t> tools for improved resiliency to ceiling/visibility related disruptions</a:t>
            </a:r>
            <a:endParaRPr lang="en-US" sz="2000" dirty="0">
              <a:solidFill>
                <a:srgbClr val="FFFF00"/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457200" y="895350"/>
            <a:ext cx="4419600" cy="1548022"/>
            <a:chOff x="33486" y="1123950"/>
            <a:chExt cx="4419600" cy="1548022"/>
          </a:xfrm>
        </p:grpSpPr>
        <p:pic>
          <p:nvPicPr>
            <p:cNvPr id="10" name="Picture 9" descr="weather-types-piechart.jp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486" y="1123950"/>
              <a:ext cx="4419600" cy="1548022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533400" y="1809750"/>
              <a:ext cx="762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Low C&amp;V</a:t>
              </a:r>
              <a:endParaRPr lang="en-US" b="1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331720" y="1657350"/>
              <a:ext cx="762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Low C&amp;V</a:t>
              </a:r>
              <a:endParaRPr lang="en-US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345926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t>2020 JPSS/GOES-R Proving Ground/Risk Reduction Summit</a:t>
            </a:r>
            <a:endParaRPr lang="en-US" dirty="0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-5306"/>
            <a:ext cx="815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Convection </a:t>
            </a:r>
            <a:r>
              <a:rPr lang="en-US" sz="2400" b="1" dirty="0" err="1" smtClean="0"/>
              <a:t>Nowcasting</a:t>
            </a:r>
            <a:r>
              <a:rPr lang="en-US" sz="2400" b="1" dirty="0" smtClean="0"/>
              <a:t> </a:t>
            </a:r>
            <a:r>
              <a:rPr lang="mr-IN" sz="2400" b="1" dirty="0" smtClean="0"/>
              <a:t>–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ProbSevere</a:t>
            </a:r>
            <a:r>
              <a:rPr lang="en-US" sz="2400" b="1" dirty="0" smtClean="0"/>
              <a:t> AI Tools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76400" y="438150"/>
            <a:ext cx="6172200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58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Probability of Lightning (10-60 min </a:t>
            </a:r>
            <a:r>
              <a:rPr lang="en-US" b="1" dirty="0" err="1" smtClean="0"/>
              <a:t>nowcast</a:t>
            </a:r>
            <a:r>
              <a:rPr lang="en-US" b="1" dirty="0" smtClean="0"/>
              <a:t>) </a:t>
            </a:r>
            <a:endParaRPr lang="en-US" b="1" dirty="0"/>
          </a:p>
        </p:txBody>
      </p:sp>
      <p:grpSp>
        <p:nvGrpSpPr>
          <p:cNvPr id="67" name="Group 66"/>
          <p:cNvGrpSpPr/>
          <p:nvPr/>
        </p:nvGrpSpPr>
        <p:grpSpPr>
          <a:xfrm>
            <a:off x="0" y="819150"/>
            <a:ext cx="7772400" cy="2880360"/>
            <a:chOff x="0" y="819150"/>
            <a:chExt cx="7772400" cy="2880360"/>
          </a:xfrm>
        </p:grpSpPr>
        <p:pic>
          <p:nvPicPr>
            <p:cNvPr id="7" name="Picture 6" descr="GLMFED_CONUS_2018-06-02T1517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819150"/>
              <a:ext cx="3242462" cy="288036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9002" y="895350"/>
              <a:ext cx="1371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</a:rPr>
                <a:t>15:17 UTC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200400" y="1047750"/>
              <a:ext cx="4572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FFFFFF"/>
                  </a:solidFill>
                </a:rPr>
                <a:t>Enhanced probability of lightning initiation upstream of NYC @ 15:17 UTC</a:t>
              </a:r>
              <a:endParaRPr lang="en-US" b="1" dirty="0">
                <a:solidFill>
                  <a:srgbClr val="FFFFFF"/>
                </a:solidFill>
              </a:endParaRPr>
            </a:p>
          </p:txBody>
        </p:sp>
        <p:cxnSp>
          <p:nvCxnSpPr>
            <p:cNvPr id="23" name="Straight Arrow Connector 22"/>
            <p:cNvCxnSpPr/>
            <p:nvPr/>
          </p:nvCxnSpPr>
          <p:spPr>
            <a:xfrm flipH="1">
              <a:off x="1905000" y="1352550"/>
              <a:ext cx="1371600" cy="304800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8" name="Group 67"/>
          <p:cNvGrpSpPr/>
          <p:nvPr/>
        </p:nvGrpSpPr>
        <p:grpSpPr>
          <a:xfrm>
            <a:off x="2209800" y="1809750"/>
            <a:ext cx="7010400" cy="2880360"/>
            <a:chOff x="2209800" y="1809750"/>
            <a:chExt cx="7010400" cy="2880360"/>
          </a:xfrm>
        </p:grpSpPr>
        <p:pic>
          <p:nvPicPr>
            <p:cNvPr id="8" name="Picture 7" descr="GLMFED_CONUS_2018-06-02T1557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9800" y="1809750"/>
              <a:ext cx="3242462" cy="2880360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2209800" y="1885950"/>
              <a:ext cx="1371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</a:rPr>
                <a:t>15:57 UTC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410200" y="1809750"/>
              <a:ext cx="3810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FFFFFF"/>
                  </a:solidFill>
                </a:rPr>
                <a:t>Lightning initiation (40 min later)</a:t>
              </a:r>
              <a:endParaRPr lang="en-US" b="1" dirty="0">
                <a:solidFill>
                  <a:srgbClr val="FFFFFF"/>
                </a:solidFill>
              </a:endParaRPr>
            </a:p>
          </p:txBody>
        </p:sp>
        <p:cxnSp>
          <p:nvCxnSpPr>
            <p:cNvPr id="59" name="Straight Arrow Connector 58"/>
            <p:cNvCxnSpPr/>
            <p:nvPr/>
          </p:nvCxnSpPr>
          <p:spPr>
            <a:xfrm>
              <a:off x="4038600" y="2038350"/>
              <a:ext cx="0" cy="533400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>
              <a:off x="4038600" y="2038350"/>
              <a:ext cx="144780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9" name="Group 68"/>
          <p:cNvGrpSpPr/>
          <p:nvPr/>
        </p:nvGrpSpPr>
        <p:grpSpPr>
          <a:xfrm>
            <a:off x="4495800" y="2263140"/>
            <a:ext cx="4648200" cy="2880360"/>
            <a:chOff x="4495800" y="2263140"/>
            <a:chExt cx="4648200" cy="2880360"/>
          </a:xfrm>
        </p:grpSpPr>
        <p:pic>
          <p:nvPicPr>
            <p:cNvPr id="17" name="Picture 16" descr="GLMFED_CONUS_2018-06-02T1722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5800" y="2263140"/>
              <a:ext cx="3242462" cy="2880360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7162800" y="3181350"/>
              <a:ext cx="19812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b="1" dirty="0" smtClean="0">
                  <a:solidFill>
                    <a:srgbClr val="FFFFFF"/>
                  </a:solidFill>
                </a:rPr>
                <a:t>Lightning observed in NYC region @ 17:22 UTC</a:t>
              </a:r>
              <a:endParaRPr lang="en-US" b="1" dirty="0">
                <a:solidFill>
                  <a:srgbClr val="FFFFFF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572000" y="2343150"/>
              <a:ext cx="1371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</a:rPr>
                <a:t>17:22 UTC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  <p:cxnSp>
          <p:nvCxnSpPr>
            <p:cNvPr id="64" name="Straight Arrow Connector 63"/>
            <p:cNvCxnSpPr/>
            <p:nvPr/>
          </p:nvCxnSpPr>
          <p:spPr>
            <a:xfrm flipH="1" flipV="1">
              <a:off x="6477000" y="3333750"/>
              <a:ext cx="1371600" cy="152400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41825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Aviation:</a:t>
            </a:r>
            <a:r>
              <a:rPr lang="en-US" dirty="0"/>
              <a:t> </a:t>
            </a:r>
            <a:r>
              <a:rPr lang="en-US" dirty="0" smtClean="0"/>
              <a:t>Overarching Emerging Needs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t>2020 JPSS/GOES-R Proving Ground/Risk Reduction Summit</a:t>
            </a:r>
            <a:endParaRPr lang="en-US" dirty="0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  <p:graphicFrame>
        <p:nvGraphicFramePr>
          <p:cNvPr id="3" name="Chart 2"/>
          <p:cNvGraphicFramePr/>
          <p:nvPr>
            <p:extLst>
              <p:ext uri="{D42A27DB-BD31-4B8C-83A1-F6EECF244321}">
                <p14:modId xmlns:p14="http://schemas.microsoft.com/office/powerpoint/2010/main" val="3521975104"/>
              </p:ext>
            </p:extLst>
          </p:nvPr>
        </p:nvGraphicFramePr>
        <p:xfrm>
          <a:off x="0" y="1885950"/>
          <a:ext cx="5085080" cy="2819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81000" y="1047750"/>
            <a:ext cx="45161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Data Overload and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smtClean="0">
                <a:solidFill>
                  <a:schemeClr val="bg1"/>
                </a:solidFill>
              </a:rPr>
              <a:t>Information Demand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638800" y="1123950"/>
            <a:ext cx="3276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 Aviation Trends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62600" y="1581150"/>
            <a:ext cx="3352800" cy="23083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International Air Transport Association: near doubling of passengers to 8.2 billion by 2037</a:t>
            </a:r>
          </a:p>
          <a:p>
            <a:endParaRPr lang="en-US" b="1" dirty="0"/>
          </a:p>
          <a:p>
            <a:r>
              <a:rPr lang="en-US" b="1" dirty="0" smtClean="0"/>
              <a:t>Increased need for efficiency (environmental and business model sustainability)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084063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 Classic 2">
    <a:majorFont>
      <a:latin typeface="Arial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Arial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223253</TotalTime>
  <Words>572</Words>
  <Application>Microsoft Office PowerPoint</Application>
  <PresentationFormat>On-screen Show (16:9)</PresentationFormat>
  <Paragraphs>75</Paragraphs>
  <Slides>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Arial</vt:lpstr>
      <vt:lpstr>Arial Black</vt:lpstr>
      <vt:lpstr>Calibri</vt:lpstr>
      <vt:lpstr>Mangal</vt:lpstr>
      <vt:lpstr>Wingdings</vt:lpstr>
      <vt:lpstr>12_Office Theme</vt:lpstr>
      <vt:lpstr>Product and Application Development in Support of Aviation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Aviation: Overarching Emerging Needs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Mike Walker</dc:creator>
  <cp:lastModifiedBy>Weinrich, Jeffrey A. (GSFC-474.0)[NOAA-JPSS]</cp:lastModifiedBy>
  <cp:revision>1421</cp:revision>
  <cp:lastPrinted>2014-06-21T21:52:15Z</cp:lastPrinted>
  <dcterms:created xsi:type="dcterms:W3CDTF">2014-04-07T15:54:44Z</dcterms:created>
  <dcterms:modified xsi:type="dcterms:W3CDTF">2020-02-25T18:42:35Z</dcterms:modified>
</cp:coreProperties>
</file>