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67" r:id="rId3"/>
    <p:sldId id="263" r:id="rId4"/>
    <p:sldId id="265" r:id="rId5"/>
    <p:sldId id="260" r:id="rId6"/>
    <p:sldId id="259" r:id="rId7"/>
    <p:sldId id="266" r:id="rId8"/>
    <p:sldId id="268"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1" autoAdjust="0"/>
    <p:restoredTop sz="75367" autoAdjust="0"/>
  </p:normalViewPr>
  <p:slideViewPr>
    <p:cSldViewPr snapToGrid="0">
      <p:cViewPr varScale="1">
        <p:scale>
          <a:sx n="67" d="100"/>
          <a:sy n="67" d="100"/>
        </p:scale>
        <p:origin x="312" y="41"/>
      </p:cViewPr>
      <p:guideLst/>
    </p:cSldViewPr>
  </p:slideViewPr>
  <p:notesTextViewPr>
    <p:cViewPr>
      <p:scale>
        <a:sx n="1" d="1"/>
        <a:sy n="1" d="1"/>
      </p:scale>
      <p:origin x="0" y="0"/>
    </p:cViewPr>
  </p:notesTextViewPr>
  <p:notesViewPr>
    <p:cSldViewPr snapToGrid="0">
      <p:cViewPr varScale="1">
        <p:scale>
          <a:sx n="67" d="100"/>
          <a:sy n="67" d="100"/>
        </p:scale>
        <p:origin x="2124" y="5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265AB0-8822-4DEF-B8E0-AFC246B885B6}" type="datetimeFigureOut">
              <a:rPr lang="en-US" smtClean="0"/>
              <a:t>2/24/2020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640A05-D5B6-472E-AD74-33E4D8DD67AC}" type="slidenum">
              <a:rPr lang="en-US" smtClean="0"/>
              <a:t>‹#›</a:t>
            </a:fld>
            <a:endParaRPr lang="en-US"/>
          </a:p>
        </p:txBody>
      </p:sp>
    </p:spTree>
    <p:extLst>
      <p:ext uri="{BB962C8B-B14F-4D97-AF65-F5344CB8AC3E}">
        <p14:creationId xmlns:p14="http://schemas.microsoft.com/office/powerpoint/2010/main" val="3983092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 work for the Geographic Information Network of AK… which is a DB data provider, but in my role as a satellite liaison I have a feel for how this type of data is meeting the needs of the aviation community, so I’ll try my best to represent their interest. </a:t>
            </a:r>
          </a:p>
          <a:p>
            <a:r>
              <a:rPr lang="en-US" baseline="0" dirty="0" smtClean="0"/>
              <a:t>First of all… In terms of aviation guidance, there are some common themes, and disparate ones…</a:t>
            </a:r>
          </a:p>
          <a:p>
            <a:pPr marL="171450" indent="-171450">
              <a:buFontTx/>
              <a:buChar char="-"/>
            </a:pPr>
            <a:r>
              <a:rPr lang="en-US" dirty="0" smtClean="0"/>
              <a:t>Extremely timely and highly detailed</a:t>
            </a:r>
          </a:p>
          <a:p>
            <a:pPr marL="171450" indent="-171450">
              <a:buFontTx/>
              <a:buChar char="-"/>
            </a:pPr>
            <a:r>
              <a:rPr lang="en-US" dirty="0" smtClean="0"/>
              <a:t>Life threatening impacts</a:t>
            </a:r>
          </a:p>
          <a:p>
            <a:pPr marL="171450" indent="-171450">
              <a:buFontTx/>
              <a:buChar char="-"/>
            </a:pPr>
            <a:r>
              <a:rPr lang="en-US" dirty="0" smtClean="0"/>
              <a:t>Affinity for observations</a:t>
            </a:r>
          </a:p>
          <a:p>
            <a:pPr marL="171450" indent="-171450">
              <a:buFontTx/>
              <a:buChar char="-"/>
            </a:pPr>
            <a:r>
              <a:rPr lang="en-US" dirty="0" smtClean="0"/>
              <a:t>Information </a:t>
            </a:r>
            <a:r>
              <a:rPr lang="en-US" dirty="0" err="1" smtClean="0"/>
              <a:t>enroute</a:t>
            </a:r>
            <a:r>
              <a:rPr lang="en-US" dirty="0" smtClean="0"/>
              <a:t> often missing</a:t>
            </a:r>
          </a:p>
          <a:p>
            <a:r>
              <a:rPr lang="en-US" dirty="0" smtClean="0"/>
              <a:t>Needs vary with equipment:</a:t>
            </a:r>
          </a:p>
          <a:p>
            <a:pPr marL="171450" indent="-171450">
              <a:buFontTx/>
              <a:buChar char="-"/>
            </a:pPr>
            <a:r>
              <a:rPr lang="en-US" dirty="0" smtClean="0"/>
              <a:t>Commercial vs Private</a:t>
            </a:r>
          </a:p>
          <a:p>
            <a:pPr marL="171450" indent="-171450">
              <a:buFontTx/>
              <a:buChar char="-"/>
            </a:pPr>
            <a:r>
              <a:rPr lang="en-US" dirty="0" smtClean="0"/>
              <a:t>IFR vs VFR</a:t>
            </a:r>
          </a:p>
          <a:p>
            <a:pPr marL="171450" indent="-171450">
              <a:buFontTx/>
              <a:buChar char="-"/>
            </a:pPr>
            <a:r>
              <a:rPr lang="en-US" dirty="0" smtClean="0"/>
              <a:t>Floats, skis, wheels, helipads, etc.</a:t>
            </a:r>
          </a:p>
          <a:p>
            <a:endParaRPr lang="en-US" baseline="0" dirty="0" smtClean="0"/>
          </a:p>
        </p:txBody>
      </p:sp>
      <p:sp>
        <p:nvSpPr>
          <p:cNvPr id="4" name="Slide Number Placeholder 3"/>
          <p:cNvSpPr>
            <a:spLocks noGrp="1"/>
          </p:cNvSpPr>
          <p:nvPr>
            <p:ph type="sldNum" sz="quarter" idx="10"/>
          </p:nvPr>
        </p:nvSpPr>
        <p:spPr/>
        <p:txBody>
          <a:bodyPr/>
          <a:lstStyle/>
          <a:p>
            <a:fld id="{BC640A05-D5B6-472E-AD74-33E4D8DD67AC}" type="slidenum">
              <a:rPr lang="en-US" smtClean="0"/>
              <a:t>2</a:t>
            </a:fld>
            <a:endParaRPr lang="en-US"/>
          </a:p>
        </p:txBody>
      </p:sp>
    </p:spTree>
    <p:extLst>
      <p:ext uri="{BB962C8B-B14F-4D97-AF65-F5344CB8AC3E}">
        <p14:creationId xmlns:p14="http://schemas.microsoft.com/office/powerpoint/2010/main" val="783846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Coming from AK, I’m naturally inclined to talk about the high latitudes, but some of </a:t>
            </a:r>
            <a:r>
              <a:rPr lang="en-US" baseline="0" dirty="0" err="1" smtClean="0"/>
              <a:t>theseH</a:t>
            </a:r>
            <a:r>
              <a:rPr lang="en-US" baseline="0" dirty="0" smtClean="0"/>
              <a:t> issues are not so unique.</a:t>
            </a:r>
          </a:p>
          <a:p>
            <a:endParaRPr lang="en-US" baseline="0" dirty="0" smtClean="0"/>
          </a:p>
          <a:p>
            <a:r>
              <a:rPr lang="en-US" baseline="0" dirty="0" smtClean="0"/>
              <a:t>The </a:t>
            </a:r>
            <a:r>
              <a:rPr lang="en-US" baseline="0" dirty="0" smtClean="0"/>
              <a:t>use of satellite data in the far north that requires a dual perspective, both GEO and LEO.  As these images from CIRA’s slider app show, systems moving north from the Pacific are well handled with GEO, while Arctic circulations are best handled with LEO.  </a:t>
            </a:r>
            <a:r>
              <a:rPr lang="en-US" dirty="0" smtClean="0"/>
              <a:t>Aviation</a:t>
            </a:r>
            <a:r>
              <a:rPr lang="en-US" baseline="0" dirty="0" smtClean="0"/>
              <a:t> weather analysis and forecasting requires extremely timely and highly detailed information. For the most part, in the mid-latitudes the GOES-R generation of geostationary meets that objective</a:t>
            </a:r>
            <a:r>
              <a:rPr lang="en-US" dirty="0" smtClean="0"/>
              <a:t>, </a:t>
            </a:r>
          </a:p>
          <a:p>
            <a:pPr marL="171450" indent="-171450">
              <a:buFont typeface="Arial" panose="020B0604020202020204" pitchFamily="34" charset="0"/>
              <a:buChar char="•"/>
            </a:pPr>
            <a:r>
              <a:rPr lang="en-US" dirty="0" smtClean="0"/>
              <a:t>however resolution degradation and parallax displacement increases exponentially</a:t>
            </a:r>
            <a:r>
              <a:rPr lang="en-US" baseline="0" dirty="0" smtClean="0"/>
              <a:t> near the limb. As a result northern latitudes have to utilize both GEO &amp; LEO.  GEO for system propagation and evolution… </a:t>
            </a:r>
          </a:p>
          <a:p>
            <a:pPr marL="171450" indent="-171450">
              <a:buFont typeface="Arial" panose="020B0604020202020204" pitchFamily="34" charset="0"/>
              <a:buChar char="•"/>
            </a:pPr>
            <a:r>
              <a:rPr lang="en-US" baseline="0" dirty="0" smtClean="0"/>
              <a:t>and LEO for detail.  </a:t>
            </a:r>
          </a:p>
          <a:p>
            <a:pPr marL="171450" indent="-171450">
              <a:buFont typeface="Arial" panose="020B0604020202020204" pitchFamily="34" charset="0"/>
              <a:buChar char="•"/>
            </a:pPr>
            <a:r>
              <a:rPr lang="en-US" baseline="0" dirty="0" smtClean="0"/>
              <a:t>Fortunately LEO satellite orbital paths frequently cross the poles and there are an increasing number of LEO satellites to exploit.  Although not as frequent as GEO, LEO coverage north of the Arctic circle is at least hourly most of the day.  One difficulty with this multi-platform approach is calibrating or normalizing all the different LEO sensors, while GEO is primarily one instrument.  So high latitudes have this split perspective from the GEO view to the LEO view.  Algorithms or products that can blend the best of both perspectives would be very desirable. </a:t>
            </a:r>
            <a:endParaRPr lang="en-US" dirty="0"/>
          </a:p>
        </p:txBody>
      </p:sp>
      <p:sp>
        <p:nvSpPr>
          <p:cNvPr id="4" name="Slide Number Placeholder 3"/>
          <p:cNvSpPr>
            <a:spLocks noGrp="1"/>
          </p:cNvSpPr>
          <p:nvPr>
            <p:ph type="sldNum" sz="quarter" idx="10"/>
          </p:nvPr>
        </p:nvSpPr>
        <p:spPr/>
        <p:txBody>
          <a:bodyPr/>
          <a:lstStyle/>
          <a:p>
            <a:fld id="{BC640A05-D5B6-472E-AD74-33E4D8DD67AC}" type="slidenum">
              <a:rPr lang="en-US" smtClean="0"/>
              <a:t>3</a:t>
            </a:fld>
            <a:endParaRPr lang="en-US"/>
          </a:p>
        </p:txBody>
      </p:sp>
    </p:spTree>
    <p:extLst>
      <p:ext uri="{BB962C8B-B14F-4D97-AF65-F5344CB8AC3E}">
        <p14:creationId xmlns:p14="http://schemas.microsoft.com/office/powerpoint/2010/main" val="1206159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 JPSS Aviation Initiative</a:t>
            </a:r>
            <a:r>
              <a:rPr lang="en-US" baseline="0" dirty="0" smtClean="0"/>
              <a:t> has been evaluating a number of CLAVR-x cloud products for flight planning purposes, mainly focusing on </a:t>
            </a:r>
            <a:r>
              <a:rPr lang="en-US" baseline="0" dirty="0" smtClean="0"/>
              <a:t>Alaska and LEO version… however there are also GEO versions.  </a:t>
            </a:r>
            <a:r>
              <a:rPr lang="en-US" baseline="0" dirty="0" smtClean="0"/>
              <a:t>The image shown is a GEO CLAVR-x cloud phase product.  As mentioned in the previous slide, the GEO perspective </a:t>
            </a:r>
            <a:r>
              <a:rPr lang="en-US" baseline="0" dirty="0" smtClean="0"/>
              <a:t>degrades </a:t>
            </a:r>
            <a:r>
              <a:rPr lang="en-US" baseline="0" dirty="0" smtClean="0"/>
              <a:t>toward the </a:t>
            </a:r>
            <a:r>
              <a:rPr lang="en-US" baseline="0" dirty="0" smtClean="0"/>
              <a:t>poles but since the height of clouds is inherent in the algorithm, parallax </a:t>
            </a:r>
            <a:r>
              <a:rPr lang="en-US" baseline="0" dirty="0" smtClean="0"/>
              <a:t>corrections can be made with </a:t>
            </a:r>
            <a:r>
              <a:rPr lang="en-US" baseline="0" dirty="0" smtClean="0"/>
              <a:t>either GEO or LEO perspectives. </a:t>
            </a:r>
            <a:endParaRPr lang="en-US" baseline="0" dirty="0" smtClean="0"/>
          </a:p>
          <a:p>
            <a:pPr marL="171450" indent="-171450">
              <a:buFont typeface="Arial" panose="020B0604020202020204" pitchFamily="34" charset="0"/>
              <a:buChar char="•"/>
            </a:pPr>
            <a:r>
              <a:rPr lang="en-US" baseline="0" dirty="0" smtClean="0"/>
              <a:t>Here are a couple of LEO cloud products… cloud top height and cloud base height. </a:t>
            </a:r>
          </a:p>
          <a:p>
            <a:pPr marL="171450" indent="-171450">
              <a:buFont typeface="Arial" panose="020B0604020202020204" pitchFamily="34" charset="0"/>
              <a:buChar char="•"/>
            </a:pPr>
            <a:r>
              <a:rPr lang="en-US" baseline="0" dirty="0" smtClean="0"/>
              <a:t>As mentioned before the LEO version provides a significant advantage on the ability to identify cloud features, especially in the far north. </a:t>
            </a:r>
          </a:p>
          <a:p>
            <a:pPr marL="171450" indent="-171450">
              <a:buFont typeface="Arial" panose="020B0604020202020204" pitchFamily="34" charset="0"/>
              <a:buChar char="•"/>
            </a:pPr>
            <a:endParaRPr lang="en-US" dirty="0" smtClean="0"/>
          </a:p>
          <a:p>
            <a:endParaRPr lang="en-US" baseline="0" dirty="0" smtClean="0"/>
          </a:p>
          <a:p>
            <a:pPr marL="171450" indent="-171450">
              <a:buFont typeface="Arial" panose="020B0604020202020204" pitchFamily="34" charset="0"/>
              <a:buChar char="•"/>
            </a:pPr>
            <a:r>
              <a:rPr lang="en-US" baseline="0" dirty="0" smtClean="0"/>
              <a:t>And here is a LEO CLAVR-x version of cloud top heights and cloud base heights</a:t>
            </a:r>
            <a:endParaRPr lang="en-US" dirty="0"/>
          </a:p>
        </p:txBody>
      </p:sp>
      <p:sp>
        <p:nvSpPr>
          <p:cNvPr id="4" name="Slide Number Placeholder 3"/>
          <p:cNvSpPr>
            <a:spLocks noGrp="1"/>
          </p:cNvSpPr>
          <p:nvPr>
            <p:ph type="sldNum" sz="quarter" idx="10"/>
          </p:nvPr>
        </p:nvSpPr>
        <p:spPr/>
        <p:txBody>
          <a:bodyPr/>
          <a:lstStyle/>
          <a:p>
            <a:fld id="{BC640A05-D5B6-472E-AD74-33E4D8DD67AC}" type="slidenum">
              <a:rPr lang="en-US" smtClean="0"/>
              <a:t>4</a:t>
            </a:fld>
            <a:endParaRPr lang="en-US"/>
          </a:p>
        </p:txBody>
      </p:sp>
    </p:spTree>
    <p:extLst>
      <p:ext uri="{BB962C8B-B14F-4D97-AF65-F5344CB8AC3E}">
        <p14:creationId xmlns:p14="http://schemas.microsoft.com/office/powerpoint/2010/main" val="3191098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of the “improved visualization” methods that generated a lot of interest among Alaskan aircraft operators are Flight Route Cross-sections.  They are generated from CLAVR-x output but currently only work for preset routes.  Feedback suggests a more dynamic route selection would be preferred.</a:t>
            </a:r>
          </a:p>
          <a:p>
            <a:pPr marL="171450" indent="-171450">
              <a:buFont typeface="Arial" panose="020B0604020202020204" pitchFamily="34" charset="0"/>
              <a:buChar char="•"/>
            </a:pPr>
            <a:r>
              <a:rPr lang="en-US" baseline="0" dirty="0" smtClean="0"/>
              <a:t>The grey area on the right (outlined in red) shows the problem with LEO data. At times a portion of the route may be missing. Blending GEO cloud products could potentially fill in these data </a:t>
            </a:r>
            <a:r>
              <a:rPr lang="en-US" baseline="0" dirty="0" smtClean="0"/>
              <a:t>voids.</a:t>
            </a:r>
            <a:endParaRPr lang="en-US" baseline="0" dirty="0" smtClean="0"/>
          </a:p>
          <a:p>
            <a:pPr marL="0" indent="0">
              <a:buFont typeface="Arial" panose="020B0604020202020204" pitchFamily="34" charset="0"/>
              <a:buNone/>
            </a:pPr>
            <a:r>
              <a:rPr lang="en-US" baseline="0" dirty="0" smtClean="0"/>
              <a:t>  </a:t>
            </a:r>
            <a:endParaRPr lang="en-US" dirty="0"/>
          </a:p>
        </p:txBody>
      </p:sp>
      <p:sp>
        <p:nvSpPr>
          <p:cNvPr id="4" name="Slide Number Placeholder 3"/>
          <p:cNvSpPr>
            <a:spLocks noGrp="1"/>
          </p:cNvSpPr>
          <p:nvPr>
            <p:ph type="sldNum" sz="quarter" idx="10"/>
          </p:nvPr>
        </p:nvSpPr>
        <p:spPr/>
        <p:txBody>
          <a:bodyPr/>
          <a:lstStyle/>
          <a:p>
            <a:fld id="{BC640A05-D5B6-472E-AD74-33E4D8DD67AC}" type="slidenum">
              <a:rPr lang="en-US" smtClean="0"/>
              <a:t>5</a:t>
            </a:fld>
            <a:endParaRPr lang="en-US"/>
          </a:p>
        </p:txBody>
      </p:sp>
    </p:spTree>
    <p:extLst>
      <p:ext uri="{BB962C8B-B14F-4D97-AF65-F5344CB8AC3E}">
        <p14:creationId xmlns:p14="http://schemas.microsoft.com/office/powerpoint/2010/main" val="965043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satellites improve gravity waves are being observed more abundantly,</a:t>
            </a:r>
            <a:r>
              <a:rPr lang="en-US" baseline="0" dirty="0" smtClean="0"/>
              <a:t> but more work is needed to quantify the severity wave patterns on aircraft.  Aircraft speed, trajectory, and size are all factors that determine the impacts of waves at specific frequencies.  Can more objective criteria and possibly AI techniques help to classify the severity </a:t>
            </a:r>
            <a:r>
              <a:rPr lang="en-US" baseline="0" smtClean="0"/>
              <a:t>of observed waves?</a:t>
            </a:r>
            <a:endParaRPr lang="en-US" dirty="0"/>
          </a:p>
        </p:txBody>
      </p:sp>
      <p:sp>
        <p:nvSpPr>
          <p:cNvPr id="4" name="Slide Number Placeholder 3"/>
          <p:cNvSpPr>
            <a:spLocks noGrp="1"/>
          </p:cNvSpPr>
          <p:nvPr>
            <p:ph type="sldNum" sz="quarter" idx="10"/>
          </p:nvPr>
        </p:nvSpPr>
        <p:spPr/>
        <p:txBody>
          <a:bodyPr/>
          <a:lstStyle/>
          <a:p>
            <a:fld id="{BC640A05-D5B6-472E-AD74-33E4D8DD67AC}" type="slidenum">
              <a:rPr lang="en-US" smtClean="0"/>
              <a:t>6</a:t>
            </a:fld>
            <a:endParaRPr lang="en-US"/>
          </a:p>
        </p:txBody>
      </p:sp>
    </p:spTree>
    <p:extLst>
      <p:ext uri="{BB962C8B-B14F-4D97-AF65-F5344CB8AC3E}">
        <p14:creationId xmlns:p14="http://schemas.microsoft.com/office/powerpoint/2010/main" val="337865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i="1" dirty="0" smtClean="0"/>
              <a:t>We're mainly using Icing Product Alaska (IPA), developed by NCAR through FAA- AWRP (</a:t>
            </a:r>
            <a:r>
              <a:rPr lang="en-US" i="1" dirty="0" err="1" smtClean="0"/>
              <a:t>Avn</a:t>
            </a:r>
            <a:r>
              <a:rPr lang="en-US" i="1" dirty="0" smtClean="0"/>
              <a:t> </a:t>
            </a:r>
            <a:r>
              <a:rPr lang="en-US" i="1" dirty="0" err="1" smtClean="0"/>
              <a:t>Wx</a:t>
            </a:r>
            <a:r>
              <a:rPr lang="en-US" i="1" dirty="0" smtClean="0"/>
              <a:t> Research Program). We supplement that guidance with BUFKIT, but over the whole state that's a lot to sort through all the soundings.  NUCAPS or Gridded NUCAPS might assist with an analysis, but we also use satellite imagery to look at the cloud top phase, temperature. – Nate Eckstein (AAWU)</a:t>
            </a:r>
            <a:endParaRPr lang="en-US" dirty="0"/>
          </a:p>
        </p:txBody>
      </p:sp>
      <p:sp>
        <p:nvSpPr>
          <p:cNvPr id="4" name="Slide Number Placeholder 3"/>
          <p:cNvSpPr>
            <a:spLocks noGrp="1"/>
          </p:cNvSpPr>
          <p:nvPr>
            <p:ph type="sldNum" sz="quarter" idx="10"/>
          </p:nvPr>
        </p:nvSpPr>
        <p:spPr/>
        <p:txBody>
          <a:bodyPr/>
          <a:lstStyle/>
          <a:p>
            <a:fld id="{BC640A05-D5B6-472E-AD74-33E4D8DD67AC}" type="slidenum">
              <a:rPr lang="en-US" smtClean="0"/>
              <a:t>7</a:t>
            </a:fld>
            <a:endParaRPr lang="en-US"/>
          </a:p>
        </p:txBody>
      </p:sp>
    </p:spTree>
    <p:extLst>
      <p:ext uri="{BB962C8B-B14F-4D97-AF65-F5344CB8AC3E}">
        <p14:creationId xmlns:p14="http://schemas.microsoft.com/office/powerpoint/2010/main" val="1493426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Can GEO and LEO perspectives for aviation products be merged to take advantage of the strengths of each?</a:t>
            </a:r>
          </a:p>
          <a:p>
            <a:r>
              <a:rPr lang="en-US" dirty="0" smtClean="0"/>
              <a:t>- How should the impact of aviation hazards identified by satellite (such as gravity waves) be calibrated for aircraft size, speed, and direction? </a:t>
            </a:r>
          </a:p>
          <a:p>
            <a:r>
              <a:rPr lang="en-US" dirty="0" smtClean="0"/>
              <a:t>- Can objective methods be developed (such as AI) to alert on aviation hazards turbulence, icing, volcanic ash, </a:t>
            </a:r>
            <a:r>
              <a:rPr lang="en-US" dirty="0" err="1" smtClean="0"/>
              <a:t>etc</a:t>
            </a:r>
            <a:r>
              <a:rPr lang="en-US" dirty="0" smtClean="0"/>
              <a:t>?</a:t>
            </a:r>
          </a:p>
          <a:p>
            <a:endParaRPr lang="en-US" dirty="0"/>
          </a:p>
        </p:txBody>
      </p:sp>
      <p:sp>
        <p:nvSpPr>
          <p:cNvPr id="4" name="Slide Number Placeholder 3"/>
          <p:cNvSpPr>
            <a:spLocks noGrp="1"/>
          </p:cNvSpPr>
          <p:nvPr>
            <p:ph type="sldNum" sz="quarter" idx="10"/>
          </p:nvPr>
        </p:nvSpPr>
        <p:spPr/>
        <p:txBody>
          <a:bodyPr/>
          <a:lstStyle/>
          <a:p>
            <a:fld id="{BC640A05-D5B6-472E-AD74-33E4D8DD67AC}" type="slidenum">
              <a:rPr lang="en-US" smtClean="0"/>
              <a:t>8</a:t>
            </a:fld>
            <a:endParaRPr lang="en-US"/>
          </a:p>
        </p:txBody>
      </p:sp>
    </p:spTree>
    <p:extLst>
      <p:ext uri="{BB962C8B-B14F-4D97-AF65-F5344CB8AC3E}">
        <p14:creationId xmlns:p14="http://schemas.microsoft.com/office/powerpoint/2010/main" val="3622409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4B67F6-6080-445F-9AB6-A52A90C5C1DD}"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FDE2A2-554B-4333-AFAA-D33BBD788FA6}" type="slidenum">
              <a:rPr lang="en-US" smtClean="0"/>
              <a:t>‹#›</a:t>
            </a:fld>
            <a:endParaRPr lang="en-US"/>
          </a:p>
        </p:txBody>
      </p:sp>
    </p:spTree>
    <p:extLst>
      <p:ext uri="{BB962C8B-B14F-4D97-AF65-F5344CB8AC3E}">
        <p14:creationId xmlns:p14="http://schemas.microsoft.com/office/powerpoint/2010/main" val="177776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4B67F6-6080-445F-9AB6-A52A90C5C1DD}"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FDE2A2-554B-4333-AFAA-D33BBD788FA6}" type="slidenum">
              <a:rPr lang="en-US" smtClean="0"/>
              <a:t>‹#›</a:t>
            </a:fld>
            <a:endParaRPr lang="en-US"/>
          </a:p>
        </p:txBody>
      </p:sp>
    </p:spTree>
    <p:extLst>
      <p:ext uri="{BB962C8B-B14F-4D97-AF65-F5344CB8AC3E}">
        <p14:creationId xmlns:p14="http://schemas.microsoft.com/office/powerpoint/2010/main" val="4190495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4B67F6-6080-445F-9AB6-A52A90C5C1DD}"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FDE2A2-554B-4333-AFAA-D33BBD788FA6}" type="slidenum">
              <a:rPr lang="en-US" smtClean="0"/>
              <a:t>‹#›</a:t>
            </a:fld>
            <a:endParaRPr lang="en-US"/>
          </a:p>
        </p:txBody>
      </p:sp>
    </p:spTree>
    <p:extLst>
      <p:ext uri="{BB962C8B-B14F-4D97-AF65-F5344CB8AC3E}">
        <p14:creationId xmlns:p14="http://schemas.microsoft.com/office/powerpoint/2010/main" val="3334903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4B67F6-6080-445F-9AB6-A52A90C5C1DD}"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FDE2A2-554B-4333-AFAA-D33BBD788FA6}" type="slidenum">
              <a:rPr lang="en-US" smtClean="0"/>
              <a:t>‹#›</a:t>
            </a:fld>
            <a:endParaRPr lang="en-US"/>
          </a:p>
        </p:txBody>
      </p:sp>
    </p:spTree>
    <p:extLst>
      <p:ext uri="{BB962C8B-B14F-4D97-AF65-F5344CB8AC3E}">
        <p14:creationId xmlns:p14="http://schemas.microsoft.com/office/powerpoint/2010/main" val="3337523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4B67F6-6080-445F-9AB6-A52A90C5C1DD}"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FDE2A2-554B-4333-AFAA-D33BBD788FA6}" type="slidenum">
              <a:rPr lang="en-US" smtClean="0"/>
              <a:t>‹#›</a:t>
            </a:fld>
            <a:endParaRPr lang="en-US"/>
          </a:p>
        </p:txBody>
      </p:sp>
    </p:spTree>
    <p:extLst>
      <p:ext uri="{BB962C8B-B14F-4D97-AF65-F5344CB8AC3E}">
        <p14:creationId xmlns:p14="http://schemas.microsoft.com/office/powerpoint/2010/main" val="87057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4B67F6-6080-445F-9AB6-A52A90C5C1DD}" type="datetimeFigureOut">
              <a:rPr lang="en-US" smtClean="0"/>
              <a:t>2/24/2020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FDE2A2-554B-4333-AFAA-D33BBD788FA6}" type="slidenum">
              <a:rPr lang="en-US" smtClean="0"/>
              <a:t>‹#›</a:t>
            </a:fld>
            <a:endParaRPr lang="en-US"/>
          </a:p>
        </p:txBody>
      </p:sp>
    </p:spTree>
    <p:extLst>
      <p:ext uri="{BB962C8B-B14F-4D97-AF65-F5344CB8AC3E}">
        <p14:creationId xmlns:p14="http://schemas.microsoft.com/office/powerpoint/2010/main" val="2556377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4B67F6-6080-445F-9AB6-A52A90C5C1DD}" type="datetimeFigureOut">
              <a:rPr lang="en-US" smtClean="0"/>
              <a:t>2/24/2020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FDE2A2-554B-4333-AFAA-D33BBD788FA6}" type="slidenum">
              <a:rPr lang="en-US" smtClean="0"/>
              <a:t>‹#›</a:t>
            </a:fld>
            <a:endParaRPr lang="en-US"/>
          </a:p>
        </p:txBody>
      </p:sp>
    </p:spTree>
    <p:extLst>
      <p:ext uri="{BB962C8B-B14F-4D97-AF65-F5344CB8AC3E}">
        <p14:creationId xmlns:p14="http://schemas.microsoft.com/office/powerpoint/2010/main" val="3666261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4B67F6-6080-445F-9AB6-A52A90C5C1DD}" type="datetimeFigureOut">
              <a:rPr lang="en-US" smtClean="0"/>
              <a:t>2/24/2020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FDE2A2-554B-4333-AFAA-D33BBD788FA6}" type="slidenum">
              <a:rPr lang="en-US" smtClean="0"/>
              <a:t>‹#›</a:t>
            </a:fld>
            <a:endParaRPr lang="en-US"/>
          </a:p>
        </p:txBody>
      </p:sp>
    </p:spTree>
    <p:extLst>
      <p:ext uri="{BB962C8B-B14F-4D97-AF65-F5344CB8AC3E}">
        <p14:creationId xmlns:p14="http://schemas.microsoft.com/office/powerpoint/2010/main" val="1842627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B67F6-6080-445F-9AB6-A52A90C5C1DD}" type="datetimeFigureOut">
              <a:rPr lang="en-US" smtClean="0"/>
              <a:t>2/24/2020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FDE2A2-554B-4333-AFAA-D33BBD788FA6}" type="slidenum">
              <a:rPr lang="en-US" smtClean="0"/>
              <a:t>‹#›</a:t>
            </a:fld>
            <a:endParaRPr lang="en-US"/>
          </a:p>
        </p:txBody>
      </p:sp>
    </p:spTree>
    <p:extLst>
      <p:ext uri="{BB962C8B-B14F-4D97-AF65-F5344CB8AC3E}">
        <p14:creationId xmlns:p14="http://schemas.microsoft.com/office/powerpoint/2010/main" val="3274741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4B67F6-6080-445F-9AB6-A52A90C5C1DD}" type="datetimeFigureOut">
              <a:rPr lang="en-US" smtClean="0"/>
              <a:t>2/24/2020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FDE2A2-554B-4333-AFAA-D33BBD788FA6}" type="slidenum">
              <a:rPr lang="en-US" smtClean="0"/>
              <a:t>‹#›</a:t>
            </a:fld>
            <a:endParaRPr lang="en-US"/>
          </a:p>
        </p:txBody>
      </p:sp>
    </p:spTree>
    <p:extLst>
      <p:ext uri="{BB962C8B-B14F-4D97-AF65-F5344CB8AC3E}">
        <p14:creationId xmlns:p14="http://schemas.microsoft.com/office/powerpoint/2010/main" val="3961778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4B67F6-6080-445F-9AB6-A52A90C5C1DD}" type="datetimeFigureOut">
              <a:rPr lang="en-US" smtClean="0"/>
              <a:t>2/24/2020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FDE2A2-554B-4333-AFAA-D33BBD788FA6}" type="slidenum">
              <a:rPr lang="en-US" smtClean="0"/>
              <a:t>‹#›</a:t>
            </a:fld>
            <a:endParaRPr lang="en-US"/>
          </a:p>
        </p:txBody>
      </p:sp>
    </p:spTree>
    <p:extLst>
      <p:ext uri="{BB962C8B-B14F-4D97-AF65-F5344CB8AC3E}">
        <p14:creationId xmlns:p14="http://schemas.microsoft.com/office/powerpoint/2010/main" val="3622540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B67F6-6080-445F-9AB6-A52A90C5C1DD}" type="datetimeFigureOut">
              <a:rPr lang="en-US" smtClean="0"/>
              <a:t>2/24/2020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FDE2A2-554B-4333-AFAA-D33BBD788FA6}" type="slidenum">
              <a:rPr lang="en-US" smtClean="0"/>
              <a:t>‹#›</a:t>
            </a:fld>
            <a:endParaRPr lang="en-US"/>
          </a:p>
        </p:txBody>
      </p:sp>
    </p:spTree>
    <p:extLst>
      <p:ext uri="{BB962C8B-B14F-4D97-AF65-F5344CB8AC3E}">
        <p14:creationId xmlns:p14="http://schemas.microsoft.com/office/powerpoint/2010/main" val="5628022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hyperlink" Target="https://cimss.ssec.wisc.edu/satellite-blog/archives/26745"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gif"/></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8500" y="1122363"/>
            <a:ext cx="10960100" cy="2387600"/>
          </a:xfrm>
        </p:spPr>
        <p:txBody>
          <a:bodyPr>
            <a:normAutofit/>
          </a:bodyPr>
          <a:lstStyle/>
          <a:p>
            <a:r>
              <a:rPr lang="en-US" dirty="0" smtClean="0"/>
              <a:t>Satellite </a:t>
            </a:r>
            <a:r>
              <a:rPr lang="en-US" dirty="0" smtClean="0"/>
              <a:t>Products for Aviation</a:t>
            </a:r>
            <a:r>
              <a:rPr lang="en-US" dirty="0" smtClean="0"/>
              <a:t/>
            </a:r>
            <a:br>
              <a:rPr lang="en-US" dirty="0" smtClean="0"/>
            </a:br>
            <a:r>
              <a:rPr lang="en-US" sz="3600" dirty="0" smtClean="0"/>
              <a:t>Remote </a:t>
            </a:r>
            <a:r>
              <a:rPr lang="en-US" sz="3600" dirty="0" smtClean="0"/>
              <a:t>Sensing Needs </a:t>
            </a:r>
            <a:r>
              <a:rPr lang="en-US" sz="3600" dirty="0" smtClean="0"/>
              <a:t>in </a:t>
            </a:r>
            <a:r>
              <a:rPr lang="en-US" sz="3600" dirty="0" smtClean="0"/>
              <a:t>the High </a:t>
            </a:r>
            <a:r>
              <a:rPr lang="en-US" sz="3600" dirty="0" smtClean="0"/>
              <a:t>Latitudes</a:t>
            </a:r>
            <a:endParaRPr lang="en-US" sz="3600" dirty="0"/>
          </a:p>
        </p:txBody>
      </p:sp>
      <p:sp>
        <p:nvSpPr>
          <p:cNvPr id="3" name="Subtitle 2"/>
          <p:cNvSpPr>
            <a:spLocks noGrp="1"/>
          </p:cNvSpPr>
          <p:nvPr>
            <p:ph type="subTitle" idx="1"/>
          </p:nvPr>
        </p:nvSpPr>
        <p:spPr/>
        <p:txBody>
          <a:bodyPr/>
          <a:lstStyle/>
          <a:p>
            <a:r>
              <a:rPr lang="en-US" dirty="0"/>
              <a:t>JPSS/GOES-R PG/RR </a:t>
            </a:r>
            <a:r>
              <a:rPr lang="en-US" dirty="0" smtClean="0"/>
              <a:t>Summit</a:t>
            </a:r>
          </a:p>
          <a:p>
            <a:r>
              <a:rPr lang="en-US" dirty="0" smtClean="0"/>
              <a:t>Carl Dierking</a:t>
            </a:r>
          </a:p>
          <a:p>
            <a:r>
              <a:rPr lang="en-US" dirty="0" smtClean="0"/>
              <a:t>UAF/GINA</a:t>
            </a:r>
            <a:endParaRPr lang="en-US" dirty="0"/>
          </a:p>
        </p:txBody>
      </p:sp>
    </p:spTree>
    <p:extLst>
      <p:ext uri="{BB962C8B-B14F-4D97-AF65-F5344CB8AC3E}">
        <p14:creationId xmlns:p14="http://schemas.microsoft.com/office/powerpoint/2010/main" val="8985036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Beyond METARs </a:t>
            </a:r>
            <a:endParaRPr lang="en-US" dirty="0"/>
          </a:p>
        </p:txBody>
      </p:sp>
      <p:sp>
        <p:nvSpPr>
          <p:cNvPr id="3" name="Content Placeholder 2"/>
          <p:cNvSpPr>
            <a:spLocks noGrp="1"/>
          </p:cNvSpPr>
          <p:nvPr>
            <p:ph idx="1"/>
          </p:nvPr>
        </p:nvSpPr>
        <p:spPr>
          <a:xfrm>
            <a:off x="838200" y="1825625"/>
            <a:ext cx="5762625" cy="4351338"/>
          </a:xfrm>
        </p:spPr>
        <p:txBody>
          <a:bodyPr>
            <a:normAutofit lnSpcReduction="10000"/>
          </a:bodyPr>
          <a:lstStyle/>
          <a:p>
            <a:r>
              <a:rPr lang="en-US" dirty="0"/>
              <a:t>Needs vary with equipment:</a:t>
            </a:r>
          </a:p>
          <a:p>
            <a:pPr lvl="1"/>
            <a:r>
              <a:rPr lang="en-US" dirty="0"/>
              <a:t>Commercial vs Private</a:t>
            </a:r>
          </a:p>
          <a:p>
            <a:pPr lvl="1"/>
            <a:r>
              <a:rPr lang="en-US" dirty="0"/>
              <a:t>IFR vs VFR</a:t>
            </a:r>
          </a:p>
          <a:p>
            <a:pPr lvl="1"/>
            <a:r>
              <a:rPr lang="en-US" dirty="0"/>
              <a:t>Floats, skis, wheels, helipads, etc.</a:t>
            </a:r>
          </a:p>
          <a:p>
            <a:pPr lvl="1"/>
            <a:endParaRPr lang="en-US" dirty="0"/>
          </a:p>
          <a:p>
            <a:r>
              <a:rPr lang="en-US" dirty="0" smtClean="0"/>
              <a:t>Common Data expectations: </a:t>
            </a:r>
          </a:p>
          <a:p>
            <a:pPr lvl="1"/>
            <a:r>
              <a:rPr lang="en-US" dirty="0" smtClean="0"/>
              <a:t>Extremely timely and highly detailed</a:t>
            </a:r>
          </a:p>
          <a:p>
            <a:pPr lvl="1"/>
            <a:r>
              <a:rPr lang="en-US" dirty="0"/>
              <a:t>L</a:t>
            </a:r>
            <a:r>
              <a:rPr lang="en-US" dirty="0" smtClean="0"/>
              <a:t>ife threatening impacts</a:t>
            </a:r>
          </a:p>
          <a:p>
            <a:pPr lvl="1"/>
            <a:r>
              <a:rPr lang="en-US" dirty="0" smtClean="0"/>
              <a:t>Observations preferred </a:t>
            </a:r>
          </a:p>
          <a:p>
            <a:pPr lvl="1"/>
            <a:r>
              <a:rPr lang="en-US" dirty="0"/>
              <a:t>I</a:t>
            </a:r>
            <a:r>
              <a:rPr lang="en-US" dirty="0" smtClean="0"/>
              <a:t>nformation </a:t>
            </a:r>
            <a:r>
              <a:rPr lang="en-US" dirty="0" err="1" smtClean="0"/>
              <a:t>enroute</a:t>
            </a:r>
            <a:r>
              <a:rPr lang="en-US" dirty="0" smtClean="0"/>
              <a:t> not always available.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1830" y="1316355"/>
            <a:ext cx="4655820" cy="4655820"/>
          </a:xfrm>
          <a:prstGeom prst="rect">
            <a:avLst/>
          </a:prstGeom>
        </p:spPr>
      </p:pic>
    </p:spTree>
    <p:extLst>
      <p:ext uri="{BB962C8B-B14F-4D97-AF65-F5344CB8AC3E}">
        <p14:creationId xmlns:p14="http://schemas.microsoft.com/office/powerpoint/2010/main" val="18006480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631" y="365125"/>
            <a:ext cx="11682046" cy="1325563"/>
          </a:xfrm>
        </p:spPr>
        <p:txBody>
          <a:bodyPr/>
          <a:lstStyle/>
          <a:p>
            <a:r>
              <a:rPr lang="en-US" dirty="0" smtClean="0"/>
              <a:t>Northern Latitudes need LEO and GEO</a:t>
            </a:r>
            <a:endParaRPr lang="en-US" dirty="0"/>
          </a:p>
        </p:txBody>
      </p:sp>
      <p:pic>
        <p:nvPicPr>
          <p:cNvPr id="4"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07263" y="1970184"/>
            <a:ext cx="5899353" cy="3011848"/>
          </a:xfrm>
        </p:spPr>
      </p:pic>
      <p:pic>
        <p:nvPicPr>
          <p:cNvPr id="5"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1112" y="1970184"/>
            <a:ext cx="4662617" cy="3011848"/>
          </a:xfrm>
          <a:prstGeom prst="rect">
            <a:avLst/>
          </a:prstGeom>
        </p:spPr>
      </p:pic>
      <p:sp>
        <p:nvSpPr>
          <p:cNvPr id="6" name="TextBox 5"/>
          <p:cNvSpPr txBox="1"/>
          <p:nvPr/>
        </p:nvSpPr>
        <p:spPr>
          <a:xfrm>
            <a:off x="707263" y="5110801"/>
            <a:ext cx="5644917" cy="1477328"/>
          </a:xfrm>
          <a:prstGeom prst="rect">
            <a:avLst/>
          </a:prstGeom>
          <a:noFill/>
        </p:spPr>
        <p:txBody>
          <a:bodyPr wrap="square" rtlCol="0">
            <a:spAutoFit/>
          </a:bodyPr>
          <a:lstStyle/>
          <a:p>
            <a:r>
              <a:rPr lang="en-US" b="1" dirty="0" smtClean="0"/>
              <a:t>GEO </a:t>
            </a:r>
            <a:r>
              <a:rPr lang="en-US" b="1" dirty="0" smtClean="0"/>
              <a:t>– Pacific </a:t>
            </a:r>
            <a:r>
              <a:rPr lang="en-US" b="1" dirty="0" smtClean="0"/>
              <a:t>Circulations/Systems</a:t>
            </a:r>
          </a:p>
          <a:p>
            <a:pPr marL="285750" indent="-285750">
              <a:buFont typeface="Arial" panose="020B0604020202020204" pitchFamily="34" charset="0"/>
              <a:buChar char="•"/>
            </a:pPr>
            <a:r>
              <a:rPr lang="en-US" dirty="0" smtClean="0"/>
              <a:t>Good resolution in mid latitudes</a:t>
            </a:r>
          </a:p>
          <a:p>
            <a:pPr marL="285750" indent="-285750">
              <a:buFont typeface="Arial" panose="020B0604020202020204" pitchFamily="34" charset="0"/>
              <a:buChar char="•"/>
            </a:pPr>
            <a:r>
              <a:rPr lang="en-US" dirty="0" smtClean="0"/>
              <a:t>Exponential parallax displacement</a:t>
            </a:r>
          </a:p>
          <a:p>
            <a:pPr marL="285750" indent="-285750">
              <a:buFont typeface="Arial" panose="020B0604020202020204" pitchFamily="34" charset="0"/>
              <a:buChar char="•"/>
            </a:pPr>
            <a:r>
              <a:rPr lang="en-US" dirty="0"/>
              <a:t>High frequency updates </a:t>
            </a:r>
            <a:endParaRPr lang="en-US" dirty="0" smtClean="0"/>
          </a:p>
          <a:p>
            <a:pPr marL="285750" indent="-285750">
              <a:buFont typeface="Arial" panose="020B0604020202020204" pitchFamily="34" charset="0"/>
              <a:buChar char="•"/>
            </a:pPr>
            <a:r>
              <a:rPr lang="en-US" dirty="0" smtClean="0"/>
              <a:t>One satellite for hemisphere</a:t>
            </a:r>
            <a:endParaRPr lang="en-US" dirty="0"/>
          </a:p>
        </p:txBody>
      </p:sp>
      <p:sp>
        <p:nvSpPr>
          <p:cNvPr id="7" name="TextBox 6"/>
          <p:cNvSpPr txBox="1"/>
          <p:nvPr/>
        </p:nvSpPr>
        <p:spPr>
          <a:xfrm>
            <a:off x="7127630" y="5129872"/>
            <a:ext cx="4196863" cy="1477328"/>
          </a:xfrm>
          <a:prstGeom prst="rect">
            <a:avLst/>
          </a:prstGeom>
          <a:noFill/>
        </p:spPr>
        <p:txBody>
          <a:bodyPr wrap="square" rtlCol="0">
            <a:spAutoFit/>
          </a:bodyPr>
          <a:lstStyle/>
          <a:p>
            <a:r>
              <a:rPr lang="en-US" b="1" dirty="0" smtClean="0"/>
              <a:t>LEO - Polar Circulations/Systems</a:t>
            </a:r>
          </a:p>
          <a:p>
            <a:pPr marL="285750" indent="-285750">
              <a:buFont typeface="Arial" panose="020B0604020202020204" pitchFamily="34" charset="0"/>
              <a:buChar char="•"/>
            </a:pPr>
            <a:r>
              <a:rPr lang="en-US" dirty="0"/>
              <a:t>Very high resolution (375m – 1km</a:t>
            </a:r>
            <a:r>
              <a:rPr lang="en-US" dirty="0" smtClean="0"/>
              <a:t>)</a:t>
            </a:r>
          </a:p>
          <a:p>
            <a:pPr marL="285750" indent="-285750">
              <a:buFont typeface="Arial" panose="020B0604020202020204" pitchFamily="34" charset="0"/>
              <a:buChar char="•"/>
            </a:pPr>
            <a:r>
              <a:rPr lang="en-US" dirty="0" smtClean="0"/>
              <a:t>Minimal parallax</a:t>
            </a:r>
            <a:endParaRPr lang="en-US" dirty="0"/>
          </a:p>
          <a:p>
            <a:pPr marL="285750" indent="-285750">
              <a:buFont typeface="Arial" panose="020B0604020202020204" pitchFamily="34" charset="0"/>
              <a:buChar char="•"/>
            </a:pPr>
            <a:r>
              <a:rPr lang="en-US" dirty="0" smtClean="0"/>
              <a:t>Frequent updates near poles (~ hourly)</a:t>
            </a:r>
          </a:p>
          <a:p>
            <a:pPr marL="285750" indent="-285750">
              <a:buFont typeface="Arial" panose="020B0604020202020204" pitchFamily="34" charset="0"/>
              <a:buChar char="•"/>
            </a:pPr>
            <a:r>
              <a:rPr lang="en-US" dirty="0" smtClean="0"/>
              <a:t>Multiple polar-orbiting satellites </a:t>
            </a:r>
            <a:endParaRPr lang="en-US"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188" y="1652953"/>
            <a:ext cx="6529442" cy="3364523"/>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11112" y="1970184"/>
            <a:ext cx="4676774" cy="3011848"/>
          </a:xfrm>
          <a:prstGeom prst="rect">
            <a:avLst/>
          </a:prstGeom>
        </p:spPr>
      </p:pic>
      <p:pic>
        <p:nvPicPr>
          <p:cNvPr id="10" name="Content Placeholder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89163" y="1017337"/>
            <a:ext cx="3537385" cy="3537385"/>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26468" y="5143891"/>
            <a:ext cx="1880148" cy="1411148"/>
          </a:xfrm>
          <a:prstGeom prst="rect">
            <a:avLst/>
          </a:prstGeom>
        </p:spPr>
      </p:pic>
    </p:spTree>
    <p:extLst>
      <p:ext uri="{BB962C8B-B14F-4D97-AF65-F5344CB8AC3E}">
        <p14:creationId xmlns:p14="http://schemas.microsoft.com/office/powerpoint/2010/main" val="361825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1858" y="1903169"/>
            <a:ext cx="8147331" cy="386081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8038" y="1836558"/>
            <a:ext cx="4128861" cy="4128861"/>
          </a:xfrm>
          <a:prstGeom prst="rect">
            <a:avLst/>
          </a:prstGeom>
        </p:spPr>
      </p:pic>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3191858" y="1836558"/>
            <a:ext cx="4126180" cy="4126180"/>
          </a:xfrm>
        </p:spPr>
      </p:pic>
      <p:sp>
        <p:nvSpPr>
          <p:cNvPr id="2" name="Title 1"/>
          <p:cNvSpPr>
            <a:spLocks noGrp="1"/>
          </p:cNvSpPr>
          <p:nvPr>
            <p:ph type="title"/>
          </p:nvPr>
        </p:nvSpPr>
        <p:spPr/>
        <p:txBody>
          <a:bodyPr/>
          <a:lstStyle/>
          <a:p>
            <a:r>
              <a:rPr lang="en-US" dirty="0" smtClean="0"/>
              <a:t>Strong Interest in Cloud Products (GEO &amp; LEO)</a:t>
            </a:r>
            <a:endParaRPr lang="en-US" dirty="0"/>
          </a:p>
        </p:txBody>
      </p:sp>
      <p:sp>
        <p:nvSpPr>
          <p:cNvPr id="7" name="TextBox 6"/>
          <p:cNvSpPr txBox="1"/>
          <p:nvPr/>
        </p:nvSpPr>
        <p:spPr>
          <a:xfrm>
            <a:off x="4105147" y="6074229"/>
            <a:ext cx="2050695" cy="369332"/>
          </a:xfrm>
          <a:prstGeom prst="rect">
            <a:avLst/>
          </a:prstGeom>
          <a:noFill/>
        </p:spPr>
        <p:txBody>
          <a:bodyPr wrap="square" rtlCol="0">
            <a:spAutoFit/>
          </a:bodyPr>
          <a:lstStyle/>
          <a:p>
            <a:pPr algn="ctr"/>
            <a:r>
              <a:rPr lang="en-US" dirty="0" smtClean="0"/>
              <a:t>Cloud Top Height</a:t>
            </a:r>
            <a:endParaRPr lang="en-US" dirty="0"/>
          </a:p>
        </p:txBody>
      </p:sp>
      <p:sp>
        <p:nvSpPr>
          <p:cNvPr id="8" name="Rectangle 7"/>
          <p:cNvSpPr/>
          <p:nvPr/>
        </p:nvSpPr>
        <p:spPr>
          <a:xfrm>
            <a:off x="8716493" y="6074229"/>
            <a:ext cx="1920664" cy="369332"/>
          </a:xfrm>
          <a:prstGeom prst="rect">
            <a:avLst/>
          </a:prstGeom>
        </p:spPr>
        <p:txBody>
          <a:bodyPr wrap="square">
            <a:spAutoFit/>
          </a:bodyPr>
          <a:lstStyle/>
          <a:p>
            <a:r>
              <a:rPr lang="en-US" dirty="0" smtClean="0"/>
              <a:t>Cloud Base Height</a:t>
            </a:r>
            <a:endParaRPr lang="en-US" dirty="0"/>
          </a:p>
        </p:txBody>
      </p:sp>
      <p:sp>
        <p:nvSpPr>
          <p:cNvPr id="10" name="TextBox 9"/>
          <p:cNvSpPr txBox="1"/>
          <p:nvPr/>
        </p:nvSpPr>
        <p:spPr>
          <a:xfrm>
            <a:off x="290642" y="1903169"/>
            <a:ext cx="2393950" cy="3416320"/>
          </a:xfrm>
          <a:prstGeom prst="rect">
            <a:avLst/>
          </a:prstGeom>
          <a:noFill/>
        </p:spPr>
        <p:txBody>
          <a:bodyPr wrap="square" rtlCol="0">
            <a:spAutoFit/>
          </a:bodyPr>
          <a:lstStyle/>
          <a:p>
            <a:r>
              <a:rPr lang="en-US" b="1" dirty="0" smtClean="0"/>
              <a:t>CLAVR-x Products</a:t>
            </a:r>
          </a:p>
          <a:p>
            <a:pPr marL="285750" indent="-285750">
              <a:buFont typeface="Arial" panose="020B0604020202020204" pitchFamily="34" charset="0"/>
              <a:buChar char="•"/>
            </a:pPr>
            <a:r>
              <a:rPr lang="en-US" dirty="0" smtClean="0"/>
              <a:t>Cloud Top Height</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Cloud Base Height</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Cloud Phase</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Cloud Type</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Cloud Top Temperature</a:t>
            </a:r>
          </a:p>
          <a:p>
            <a:pPr marL="285750" indent="-285750">
              <a:buFont typeface="Arial" panose="020B0604020202020204" pitchFamily="34" charset="0"/>
              <a:buChar char="•"/>
            </a:pPr>
            <a:endParaRPr lang="en-US" dirty="0" smtClean="0"/>
          </a:p>
        </p:txBody>
      </p:sp>
      <p:sp>
        <p:nvSpPr>
          <p:cNvPr id="9" name="TextBox 8"/>
          <p:cNvSpPr txBox="1"/>
          <p:nvPr/>
        </p:nvSpPr>
        <p:spPr>
          <a:xfrm>
            <a:off x="6000478" y="6071548"/>
            <a:ext cx="2716015" cy="369332"/>
          </a:xfrm>
          <a:prstGeom prst="rect">
            <a:avLst/>
          </a:prstGeom>
          <a:noFill/>
        </p:spPr>
        <p:txBody>
          <a:bodyPr wrap="square" rtlCol="0">
            <a:spAutoFit/>
          </a:bodyPr>
          <a:lstStyle/>
          <a:p>
            <a:pPr algn="ctr"/>
            <a:r>
              <a:rPr lang="en-US" dirty="0" smtClean="0"/>
              <a:t>Cloud Phase (CIRA Slider)</a:t>
            </a:r>
            <a:endParaRPr lang="en-US" dirty="0"/>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8221" y="2801419"/>
            <a:ext cx="3773122" cy="2369296"/>
          </a:xfrm>
          <a:prstGeom prst="rect">
            <a:avLst/>
          </a:prstGeom>
        </p:spPr>
      </p:pic>
      <p:sp>
        <p:nvSpPr>
          <p:cNvPr id="3" name="TextBox 2"/>
          <p:cNvSpPr txBox="1"/>
          <p:nvPr/>
        </p:nvSpPr>
        <p:spPr>
          <a:xfrm>
            <a:off x="348615" y="5543550"/>
            <a:ext cx="2651760" cy="923330"/>
          </a:xfrm>
          <a:prstGeom prst="rect">
            <a:avLst/>
          </a:prstGeom>
          <a:noFill/>
        </p:spPr>
        <p:txBody>
          <a:bodyPr wrap="square" rtlCol="0">
            <a:spAutoFit/>
          </a:bodyPr>
          <a:lstStyle/>
          <a:p>
            <a:r>
              <a:rPr lang="en-US" dirty="0" smtClean="0"/>
              <a:t>How much “interpretation” should be expected of pilots?</a:t>
            </a:r>
            <a:endParaRPr lang="en-US" dirty="0"/>
          </a:p>
        </p:txBody>
      </p:sp>
    </p:spTree>
    <p:extLst>
      <p:ext uri="{BB962C8B-B14F-4D97-AF65-F5344CB8AC3E}">
        <p14:creationId xmlns:p14="http://schemas.microsoft.com/office/powerpoint/2010/main" val="132562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6" presetClass="emph" presetSubtype="0" fill="hold" nodeType="withEffect">
                                  <p:stCondLst>
                                    <p:cond delay="0"/>
                                  </p:stCondLst>
                                  <p:childTnLst>
                                    <p:animScale>
                                      <p:cBhvr>
                                        <p:cTn id="20" dur="1000" fill="hold"/>
                                        <p:tgtEl>
                                          <p:spTgt spid="5"/>
                                        </p:tgtEl>
                                      </p:cBhvr>
                                      <p:by x="180000" y="1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8550" y="1743638"/>
            <a:ext cx="10058400" cy="4524315"/>
          </a:xfrm>
          <a:prstGeom prst="rect">
            <a:avLst/>
          </a:prstGeom>
        </p:spPr>
        <p:txBody>
          <a:bodyPr wrap="square">
            <a:spAutoFit/>
          </a:bodyPr>
          <a:lstStyle/>
          <a:p>
            <a:r>
              <a:rPr lang="en-US" i="1" dirty="0"/>
              <a:t>“The work to date by the JPSS team shows considerable promise … </a:t>
            </a:r>
            <a:r>
              <a:rPr lang="en-US" b="1" i="1" dirty="0"/>
              <a:t>s</a:t>
            </a:r>
            <a:r>
              <a:rPr lang="en-US" b="1" i="1" dirty="0">
                <a:solidFill>
                  <a:srgbClr val="222222"/>
                </a:solidFill>
                <a:latin typeface="Arial" panose="020B0604020202020204" pitchFamily="34" charset="0"/>
              </a:rPr>
              <a:t>ignificant work is needed to craft the visualization of these products, to make them interpretable for the aviation community</a:t>
            </a:r>
            <a:r>
              <a:rPr lang="en-US" i="1" dirty="0">
                <a:solidFill>
                  <a:srgbClr val="222222"/>
                </a:solidFill>
                <a:latin typeface="Arial" panose="020B0604020202020204" pitchFamily="34" charset="0"/>
              </a:rPr>
              <a:t>.”  </a:t>
            </a:r>
            <a:endParaRPr lang="en-US" i="1" dirty="0"/>
          </a:p>
          <a:p>
            <a:r>
              <a:rPr lang="en-US" i="1" dirty="0"/>
              <a:t>“</a:t>
            </a:r>
            <a:r>
              <a:rPr lang="en-US" b="1" i="1" dirty="0"/>
              <a:t>One problem that has to be overcome is how to deal with the limits of swath data from polar orbiting satellites</a:t>
            </a:r>
            <a:r>
              <a:rPr lang="en-US" i="1" dirty="0"/>
              <a:t>, where coverage may be hit or miss along the route a pilots is evaluating for cross-country flight.” </a:t>
            </a:r>
          </a:p>
          <a:p>
            <a:r>
              <a:rPr lang="en-US" i="1" dirty="0">
                <a:solidFill>
                  <a:srgbClr val="222222"/>
                </a:solidFill>
                <a:latin typeface="Arial" panose="020B0604020202020204" pitchFamily="34" charset="0"/>
              </a:rPr>
              <a:t>Tom George, Aircraft Owners &amp; Pilots Assn </a:t>
            </a:r>
            <a:endParaRPr lang="en-US" i="1" dirty="0"/>
          </a:p>
          <a:p>
            <a:endParaRPr lang="en-US" i="1" dirty="0"/>
          </a:p>
          <a:p>
            <a:r>
              <a:rPr lang="en-US" i="1" dirty="0"/>
              <a:t>“</a:t>
            </a:r>
            <a:r>
              <a:rPr lang="en-US" b="1" i="1" dirty="0"/>
              <a:t>Bandwidth and area coverage are two of Alaska’s biggest challenges regarding digital data</a:t>
            </a:r>
            <a:r>
              <a:rPr lang="en-US" i="1" dirty="0"/>
              <a:t>.  Improved satellite communications infrastructure, on the ground and in the air, could solve both problems.”</a:t>
            </a:r>
          </a:p>
          <a:p>
            <a:r>
              <a:rPr lang="en-US" i="1" dirty="0"/>
              <a:t>“The </a:t>
            </a:r>
            <a:r>
              <a:rPr lang="en-US" b="1" i="1" dirty="0"/>
              <a:t>fusion of geo-stationary and polar-orbiter satellite data will be a step forward</a:t>
            </a:r>
            <a:r>
              <a:rPr lang="en-US" i="1" dirty="0"/>
              <a:t>, but we also need more polar-orbiting satellites providing near-real-time imagery and observations in order to achieve weather data parity with the rest of the country.”</a:t>
            </a:r>
          </a:p>
          <a:p>
            <a:r>
              <a:rPr lang="en-US" i="1" dirty="0"/>
              <a:t>Andrew McClure, FAA</a:t>
            </a:r>
          </a:p>
          <a:p>
            <a:r>
              <a:rPr lang="en-US" i="1" dirty="0"/>
              <a:t/>
            </a:r>
            <a:br>
              <a:rPr lang="en-US" i="1" dirty="0"/>
            </a:b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730" y="1743638"/>
            <a:ext cx="8548966" cy="4247998"/>
          </a:xfrm>
          <a:prstGeom prst="rect">
            <a:avLst/>
          </a:prstGeom>
        </p:spPr>
      </p:pic>
      <p:sp>
        <p:nvSpPr>
          <p:cNvPr id="2" name="Title 1"/>
          <p:cNvSpPr>
            <a:spLocks noGrp="1"/>
          </p:cNvSpPr>
          <p:nvPr>
            <p:ph type="title"/>
          </p:nvPr>
        </p:nvSpPr>
        <p:spPr>
          <a:xfrm>
            <a:off x="838200" y="365125"/>
            <a:ext cx="10793186" cy="1325563"/>
          </a:xfrm>
        </p:spPr>
        <p:txBody>
          <a:bodyPr/>
          <a:lstStyle/>
          <a:p>
            <a:r>
              <a:rPr lang="en-US" dirty="0" smtClean="0"/>
              <a:t>Aircraft Operator Feedback</a:t>
            </a:r>
            <a:endParaRPr lang="en-US" dirty="0"/>
          </a:p>
        </p:txBody>
      </p:sp>
      <p:sp>
        <p:nvSpPr>
          <p:cNvPr id="11" name="TextBox 10"/>
          <p:cNvSpPr txBox="1"/>
          <p:nvPr/>
        </p:nvSpPr>
        <p:spPr>
          <a:xfrm>
            <a:off x="3257550" y="6044586"/>
            <a:ext cx="5740400" cy="369332"/>
          </a:xfrm>
          <a:prstGeom prst="rect">
            <a:avLst/>
          </a:prstGeom>
          <a:noFill/>
        </p:spPr>
        <p:txBody>
          <a:bodyPr wrap="square" rtlCol="0">
            <a:spAutoFit/>
          </a:bodyPr>
          <a:lstStyle/>
          <a:p>
            <a:pPr algn="ctr"/>
            <a:r>
              <a:rPr lang="en-US" dirty="0" smtClean="0"/>
              <a:t>Cloud Cross-section ANC-JNU (</a:t>
            </a:r>
            <a:r>
              <a:rPr lang="en-US" dirty="0" err="1" smtClean="0"/>
              <a:t>Yoo-Jeong</a:t>
            </a:r>
            <a:r>
              <a:rPr lang="en-US" dirty="0" smtClean="0"/>
              <a:t> Noh - CIRA)</a:t>
            </a:r>
            <a:endParaRPr lang="en-US" dirty="0"/>
          </a:p>
        </p:txBody>
      </p:sp>
      <p:sp>
        <p:nvSpPr>
          <p:cNvPr id="12" name="Rectangle 11"/>
          <p:cNvSpPr/>
          <p:nvPr/>
        </p:nvSpPr>
        <p:spPr>
          <a:xfrm>
            <a:off x="8761186" y="3005994"/>
            <a:ext cx="1147077" cy="257384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178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583" y="365125"/>
            <a:ext cx="10779217" cy="1325563"/>
          </a:xfrm>
        </p:spPr>
        <p:txBody>
          <a:bodyPr/>
          <a:lstStyle/>
          <a:p>
            <a:r>
              <a:rPr lang="en-US" dirty="0" smtClean="0">
                <a:latin typeface="+mn-lt"/>
              </a:rPr>
              <a:t>Gravity Waves and Turbulence</a:t>
            </a:r>
            <a:endParaRPr lang="en-US" dirty="0">
              <a:latin typeface="+mn-lt"/>
            </a:endParaRPr>
          </a:p>
        </p:txBody>
      </p:sp>
      <p:pic>
        <p:nvPicPr>
          <p:cNvPr id="1028" name="Picture 4" descr="https://cimss.ssec.wisc.edu/satellite-blog/wp-content/uploads/2018/01/180113_0120utc_awips_screen_capt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583" y="1589890"/>
            <a:ext cx="4574242" cy="30125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5717" y="3774368"/>
            <a:ext cx="3706993" cy="239140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50154" y="1589890"/>
            <a:ext cx="3022556" cy="194987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7891" y="1589890"/>
            <a:ext cx="3160929" cy="1950260"/>
          </a:xfrm>
          <a:prstGeom prst="rect">
            <a:avLst/>
          </a:prstGeom>
        </p:spPr>
      </p:pic>
      <p:sp>
        <p:nvSpPr>
          <p:cNvPr id="8" name="TextBox 7"/>
          <p:cNvSpPr txBox="1"/>
          <p:nvPr/>
        </p:nvSpPr>
        <p:spPr>
          <a:xfrm>
            <a:off x="574583" y="4602458"/>
            <a:ext cx="4404978" cy="461665"/>
          </a:xfrm>
          <a:prstGeom prst="rect">
            <a:avLst/>
          </a:prstGeom>
          <a:noFill/>
        </p:spPr>
        <p:txBody>
          <a:bodyPr wrap="square" rtlCol="0">
            <a:spAutoFit/>
          </a:bodyPr>
          <a:lstStyle/>
          <a:p>
            <a:r>
              <a:rPr lang="en-US" sz="1200" dirty="0" smtClean="0"/>
              <a:t>Severe Turbulence over Hawaii (Scott </a:t>
            </a:r>
            <a:r>
              <a:rPr lang="en-US" sz="1200" dirty="0" err="1"/>
              <a:t>Bachmeier</a:t>
            </a:r>
            <a:r>
              <a:rPr lang="en-US" sz="1200" dirty="0"/>
              <a:t> – Jan 12, </a:t>
            </a:r>
            <a:r>
              <a:rPr lang="en-US" sz="1200" dirty="0" smtClean="0"/>
              <a:t>2018)</a:t>
            </a:r>
          </a:p>
          <a:p>
            <a:r>
              <a:rPr lang="en-US" sz="1200" dirty="0">
                <a:hlinkClick r:id="rId7"/>
              </a:rPr>
              <a:t>https://</a:t>
            </a:r>
            <a:r>
              <a:rPr lang="en-US" sz="1200" dirty="0" smtClean="0">
                <a:hlinkClick r:id="rId7"/>
              </a:rPr>
              <a:t>cimss.ssec.wisc.edu/satellite-blog/archives/26745</a:t>
            </a:r>
            <a:endParaRPr lang="en-US" sz="1200" dirty="0" smtClean="0"/>
          </a:p>
        </p:txBody>
      </p:sp>
      <p:sp>
        <p:nvSpPr>
          <p:cNvPr id="9" name="TextBox 8"/>
          <p:cNvSpPr txBox="1"/>
          <p:nvPr/>
        </p:nvSpPr>
        <p:spPr>
          <a:xfrm>
            <a:off x="5303917" y="4118520"/>
            <a:ext cx="2656441" cy="2308324"/>
          </a:xfrm>
          <a:prstGeom prst="rect">
            <a:avLst/>
          </a:prstGeom>
          <a:solidFill>
            <a:schemeClr val="accent1">
              <a:lumMod val="20000"/>
              <a:lumOff val="80000"/>
            </a:schemeClr>
          </a:solidFill>
        </p:spPr>
        <p:txBody>
          <a:bodyPr wrap="square" rtlCol="0">
            <a:spAutoFit/>
          </a:bodyPr>
          <a:lstStyle/>
          <a:p>
            <a:pPr marL="285750" indent="-285750">
              <a:buFont typeface="Arial" panose="020B0604020202020204" pitchFamily="34" charset="0"/>
              <a:buChar char="•"/>
            </a:pPr>
            <a:r>
              <a:rPr lang="en-US" dirty="0" smtClean="0"/>
              <a:t>Best High Pass Filters?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How do impacts vary with Aircraft Type?</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How can </a:t>
            </a:r>
            <a:r>
              <a:rPr lang="en-US" dirty="0" smtClean="0"/>
              <a:t>machine learning</a:t>
            </a:r>
            <a:r>
              <a:rPr lang="en-US" dirty="0" smtClean="0"/>
              <a:t> </a:t>
            </a:r>
            <a:r>
              <a:rPr lang="en-US" dirty="0" smtClean="0"/>
              <a:t>techniques </a:t>
            </a:r>
            <a:r>
              <a:rPr lang="en-US" dirty="0" smtClean="0"/>
              <a:t>assist?</a:t>
            </a:r>
            <a:endParaRPr lang="en-US" dirty="0"/>
          </a:p>
        </p:txBody>
      </p:sp>
      <p:sp>
        <p:nvSpPr>
          <p:cNvPr id="10" name="TextBox 9"/>
          <p:cNvSpPr txBox="1"/>
          <p:nvPr/>
        </p:nvSpPr>
        <p:spPr>
          <a:xfrm>
            <a:off x="5472304" y="3473660"/>
            <a:ext cx="3016250" cy="369332"/>
          </a:xfrm>
          <a:prstGeom prst="rect">
            <a:avLst/>
          </a:prstGeom>
          <a:noFill/>
        </p:spPr>
        <p:txBody>
          <a:bodyPr wrap="square" rtlCol="0">
            <a:spAutoFit/>
          </a:bodyPr>
          <a:lstStyle/>
          <a:p>
            <a:r>
              <a:rPr lang="en-US" dirty="0" smtClean="0"/>
              <a:t>VIIRS True Color (</a:t>
            </a:r>
            <a:r>
              <a:rPr lang="en-US" dirty="0" err="1" smtClean="0"/>
              <a:t>Nrn</a:t>
            </a:r>
            <a:r>
              <a:rPr lang="en-US" dirty="0" smtClean="0"/>
              <a:t> AK)</a:t>
            </a:r>
            <a:endParaRPr lang="en-US" dirty="0"/>
          </a:p>
        </p:txBody>
      </p:sp>
      <p:sp>
        <p:nvSpPr>
          <p:cNvPr id="11" name="TextBox 10"/>
          <p:cNvSpPr txBox="1"/>
          <p:nvPr/>
        </p:nvSpPr>
        <p:spPr>
          <a:xfrm>
            <a:off x="8968377" y="3461439"/>
            <a:ext cx="2463800" cy="369332"/>
          </a:xfrm>
          <a:prstGeom prst="rect">
            <a:avLst/>
          </a:prstGeom>
          <a:noFill/>
        </p:spPr>
        <p:txBody>
          <a:bodyPr wrap="square" rtlCol="0">
            <a:spAutoFit/>
          </a:bodyPr>
          <a:lstStyle/>
          <a:p>
            <a:r>
              <a:rPr lang="en-US" dirty="0" smtClean="0"/>
              <a:t>MODIS 7.3 um WV</a:t>
            </a:r>
            <a:endParaRPr lang="en-US" dirty="0"/>
          </a:p>
        </p:txBody>
      </p:sp>
      <p:sp>
        <p:nvSpPr>
          <p:cNvPr id="12" name="TextBox 11"/>
          <p:cNvSpPr txBox="1"/>
          <p:nvPr/>
        </p:nvSpPr>
        <p:spPr>
          <a:xfrm>
            <a:off x="8658820" y="6165772"/>
            <a:ext cx="2844800" cy="369332"/>
          </a:xfrm>
          <a:prstGeom prst="rect">
            <a:avLst/>
          </a:prstGeom>
          <a:noFill/>
        </p:spPr>
        <p:txBody>
          <a:bodyPr wrap="square" rtlCol="0">
            <a:spAutoFit/>
          </a:bodyPr>
          <a:lstStyle/>
          <a:p>
            <a:r>
              <a:rPr lang="en-US" dirty="0" smtClean="0"/>
              <a:t>GOES 17 – 6.95um WV</a:t>
            </a:r>
            <a:endParaRPr lang="en-US" dirty="0"/>
          </a:p>
        </p:txBody>
      </p:sp>
      <p:sp>
        <p:nvSpPr>
          <p:cNvPr id="13" name="TextBox 12"/>
          <p:cNvSpPr txBox="1"/>
          <p:nvPr/>
        </p:nvSpPr>
        <p:spPr>
          <a:xfrm>
            <a:off x="455327" y="5064123"/>
            <a:ext cx="4812754" cy="1323439"/>
          </a:xfrm>
          <a:prstGeom prst="rect">
            <a:avLst/>
          </a:prstGeom>
          <a:noFill/>
        </p:spPr>
        <p:txBody>
          <a:bodyPr wrap="square" rtlCol="0">
            <a:spAutoFit/>
          </a:bodyPr>
          <a:lstStyle/>
          <a:p>
            <a:r>
              <a:rPr lang="en-US" sz="1600" i="1" dirty="0" smtClean="0"/>
              <a:t>“We're </a:t>
            </a:r>
            <a:r>
              <a:rPr lang="en-US" sz="1600" i="1" dirty="0"/>
              <a:t>still figuring out which filters (we have 4), which of the 3 bands to use (though generally the top), and what signatures are turbulent.  However, Tony (</a:t>
            </a:r>
            <a:r>
              <a:rPr lang="en-US" sz="1600" i="1" dirty="0" err="1"/>
              <a:t>Wimmers</a:t>
            </a:r>
            <a:r>
              <a:rPr lang="en-US" sz="1600" i="1" dirty="0"/>
              <a:t>) is using AI to find the patterns and suggests it's quite good at doing so</a:t>
            </a:r>
            <a:r>
              <a:rPr lang="en-US" sz="1600" i="1" dirty="0" smtClean="0"/>
              <a:t>.”    - Nate Eckstein, NWS</a:t>
            </a:r>
            <a:endParaRPr lang="en-US" sz="1600" i="1" dirty="0"/>
          </a:p>
        </p:txBody>
      </p:sp>
      <p:sp>
        <p:nvSpPr>
          <p:cNvPr id="3" name="Oval 2"/>
          <p:cNvSpPr/>
          <p:nvPr/>
        </p:nvSpPr>
        <p:spPr>
          <a:xfrm>
            <a:off x="9038492" y="4654062"/>
            <a:ext cx="1014046" cy="8147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21919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Icing Products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229" y="1637693"/>
            <a:ext cx="4617720" cy="3245652"/>
          </a:xfrm>
          <a:prstGeom prst="rect">
            <a:avLst/>
          </a:prstGeom>
        </p:spPr>
      </p:pic>
      <p:sp>
        <p:nvSpPr>
          <p:cNvPr id="5" name="TextBox 4"/>
          <p:cNvSpPr txBox="1"/>
          <p:nvPr/>
        </p:nvSpPr>
        <p:spPr>
          <a:xfrm>
            <a:off x="1240154" y="4972050"/>
            <a:ext cx="3531870" cy="369332"/>
          </a:xfrm>
          <a:prstGeom prst="rect">
            <a:avLst/>
          </a:prstGeom>
          <a:noFill/>
        </p:spPr>
        <p:txBody>
          <a:bodyPr wrap="square" rtlCol="0">
            <a:spAutoFit/>
          </a:bodyPr>
          <a:lstStyle/>
          <a:p>
            <a:r>
              <a:rPr lang="en-US" dirty="0" smtClean="0"/>
              <a:t>Icing Product Alaska (NCAR)</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1099" y="2021621"/>
            <a:ext cx="2557673" cy="2105507"/>
          </a:xfrm>
          <a:prstGeom prst="rect">
            <a:avLst/>
          </a:prstGeom>
        </p:spPr>
      </p:pic>
      <p:sp>
        <p:nvSpPr>
          <p:cNvPr id="8" name="TextBox 7"/>
          <p:cNvSpPr txBox="1"/>
          <p:nvPr/>
        </p:nvSpPr>
        <p:spPr>
          <a:xfrm>
            <a:off x="697229" y="5430087"/>
            <a:ext cx="11138536" cy="1200329"/>
          </a:xfrm>
          <a:prstGeom prst="rect">
            <a:avLst/>
          </a:prstGeom>
          <a:noFill/>
        </p:spPr>
        <p:txBody>
          <a:bodyPr wrap="square" rtlCol="0">
            <a:spAutoFit/>
          </a:bodyPr>
          <a:lstStyle/>
          <a:p>
            <a:r>
              <a:rPr lang="en-US" i="1" dirty="0"/>
              <a:t>We're mainly using Icing Product Alaska (IPA), developed by NCAR through FAA- AWRP (</a:t>
            </a:r>
            <a:r>
              <a:rPr lang="en-US" i="1" dirty="0" err="1"/>
              <a:t>Avn</a:t>
            </a:r>
            <a:r>
              <a:rPr lang="en-US" i="1" dirty="0"/>
              <a:t> </a:t>
            </a:r>
            <a:r>
              <a:rPr lang="en-US" i="1" dirty="0" err="1"/>
              <a:t>Wx</a:t>
            </a:r>
            <a:r>
              <a:rPr lang="en-US" i="1" dirty="0"/>
              <a:t> Research Program). </a:t>
            </a:r>
            <a:r>
              <a:rPr lang="en-US" i="1" dirty="0" smtClean="0"/>
              <a:t>We </a:t>
            </a:r>
            <a:r>
              <a:rPr lang="en-US" i="1" dirty="0"/>
              <a:t>supplement that guidance with BUFKIT, but over the whole state that's a lot </a:t>
            </a:r>
            <a:r>
              <a:rPr lang="en-US" i="1" dirty="0" smtClean="0"/>
              <a:t>to </a:t>
            </a:r>
            <a:r>
              <a:rPr lang="en-US" i="1" dirty="0"/>
              <a:t>sort through all the soundings.  </a:t>
            </a:r>
            <a:r>
              <a:rPr lang="en-US" i="1" dirty="0" smtClean="0"/>
              <a:t>NUCAPS </a:t>
            </a:r>
            <a:r>
              <a:rPr lang="en-US" i="1" dirty="0"/>
              <a:t>or Gridded NUCAPS might assist with an analysis, but we also use satellite imagery to look at the cloud top phase, temperature</a:t>
            </a:r>
            <a:r>
              <a:rPr lang="en-US" i="1" dirty="0" smtClean="0"/>
              <a:t>. – Nate Eckstein (AAWU)</a:t>
            </a:r>
            <a:endParaRPr lang="en-US" i="1" dirty="0"/>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78275" y="2021621"/>
            <a:ext cx="3159498" cy="2105507"/>
          </a:xfrm>
          <a:prstGeom prst="rect">
            <a:avLst/>
          </a:prstGeom>
        </p:spPr>
      </p:pic>
      <p:sp>
        <p:nvSpPr>
          <p:cNvPr id="10" name="TextBox 9"/>
          <p:cNvSpPr txBox="1"/>
          <p:nvPr/>
        </p:nvSpPr>
        <p:spPr>
          <a:xfrm>
            <a:off x="5860731" y="4127128"/>
            <a:ext cx="2394585" cy="369332"/>
          </a:xfrm>
          <a:prstGeom prst="rect">
            <a:avLst/>
          </a:prstGeom>
          <a:noFill/>
        </p:spPr>
        <p:txBody>
          <a:bodyPr wrap="square" rtlCol="0">
            <a:spAutoFit/>
          </a:bodyPr>
          <a:lstStyle/>
          <a:p>
            <a:pPr algn="ctr"/>
            <a:r>
              <a:rPr lang="en-US" dirty="0" smtClean="0"/>
              <a:t>CLAVR-x Cloud Phase</a:t>
            </a:r>
            <a:endParaRPr lang="en-US" dirty="0"/>
          </a:p>
        </p:txBody>
      </p:sp>
      <p:sp>
        <p:nvSpPr>
          <p:cNvPr id="12" name="Rectangle 11"/>
          <p:cNvSpPr/>
          <p:nvPr/>
        </p:nvSpPr>
        <p:spPr>
          <a:xfrm>
            <a:off x="8841189" y="4120168"/>
            <a:ext cx="2512611" cy="369332"/>
          </a:xfrm>
          <a:prstGeom prst="rect">
            <a:avLst/>
          </a:prstGeom>
        </p:spPr>
        <p:txBody>
          <a:bodyPr wrap="none">
            <a:spAutoFit/>
          </a:bodyPr>
          <a:lstStyle/>
          <a:p>
            <a:pPr algn="ctr"/>
            <a:r>
              <a:rPr lang="en-US" dirty="0" smtClean="0"/>
              <a:t>MIRS Cloud Liquid Water</a:t>
            </a:r>
            <a:endParaRPr lang="en-US" dirty="0"/>
          </a:p>
        </p:txBody>
      </p:sp>
    </p:spTree>
    <p:extLst>
      <p:ext uri="{BB962C8B-B14F-4D97-AF65-F5344CB8AC3E}">
        <p14:creationId xmlns:p14="http://schemas.microsoft.com/office/powerpoint/2010/main" val="31869298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and Questions</a:t>
            </a:r>
            <a:r>
              <a:rPr lang="en-US" dirty="0" smtClean="0"/>
              <a:t>…	</a:t>
            </a:r>
            <a:endParaRPr lang="en-US" dirty="0"/>
          </a:p>
        </p:txBody>
      </p:sp>
      <p:sp>
        <p:nvSpPr>
          <p:cNvPr id="3" name="Content Placeholder 2"/>
          <p:cNvSpPr>
            <a:spLocks noGrp="1"/>
          </p:cNvSpPr>
          <p:nvPr>
            <p:ph idx="1"/>
          </p:nvPr>
        </p:nvSpPr>
        <p:spPr>
          <a:xfrm>
            <a:off x="506730" y="2274571"/>
            <a:ext cx="10271759" cy="3566160"/>
          </a:xfrm>
        </p:spPr>
        <p:txBody>
          <a:bodyPr>
            <a:normAutofit/>
          </a:bodyPr>
          <a:lstStyle/>
          <a:p>
            <a:r>
              <a:rPr lang="en-US" dirty="0" smtClean="0"/>
              <a:t>How can </a:t>
            </a:r>
            <a:r>
              <a:rPr lang="en-US" dirty="0" smtClean="0"/>
              <a:t>GEO and LEO perspectives for aviation products be merged to take advantage of the strengths of each?</a:t>
            </a:r>
          </a:p>
          <a:p>
            <a:r>
              <a:rPr lang="en-US" dirty="0" smtClean="0"/>
              <a:t>How should</a:t>
            </a:r>
            <a:r>
              <a:rPr lang="en-US" dirty="0" smtClean="0"/>
              <a:t> the </a:t>
            </a:r>
            <a:r>
              <a:rPr lang="en-US" dirty="0" smtClean="0"/>
              <a:t>impact of </a:t>
            </a:r>
            <a:r>
              <a:rPr lang="en-US" dirty="0" smtClean="0"/>
              <a:t>aviation hazards identified by satellite (such as </a:t>
            </a:r>
            <a:r>
              <a:rPr lang="en-US" dirty="0"/>
              <a:t>g</a:t>
            </a:r>
            <a:r>
              <a:rPr lang="en-US" dirty="0" smtClean="0"/>
              <a:t>ravity waves) be calibrated for aircraft </a:t>
            </a:r>
            <a:r>
              <a:rPr lang="en-US" dirty="0" smtClean="0"/>
              <a:t>size, speed, and direction? </a:t>
            </a:r>
          </a:p>
          <a:p>
            <a:r>
              <a:rPr lang="en-US" dirty="0" smtClean="0"/>
              <a:t>How can </a:t>
            </a:r>
            <a:r>
              <a:rPr lang="en-US" dirty="0" smtClean="0"/>
              <a:t>objective methods be developed (such as AI) to </a:t>
            </a:r>
            <a:r>
              <a:rPr lang="en-US" dirty="0" smtClean="0"/>
              <a:t>alert on aviation hazards turbulence, icing, volcanic ash, </a:t>
            </a:r>
            <a:r>
              <a:rPr lang="en-US" dirty="0" err="1" smtClean="0"/>
              <a:t>etc</a:t>
            </a:r>
            <a:r>
              <a:rPr lang="en-US" dirty="0" smtClean="0"/>
              <a:t>?</a:t>
            </a:r>
            <a:endParaRPr lang="en-US" dirty="0"/>
          </a:p>
        </p:txBody>
      </p:sp>
    </p:spTree>
    <p:extLst>
      <p:ext uri="{BB962C8B-B14F-4D97-AF65-F5344CB8AC3E}">
        <p14:creationId xmlns:p14="http://schemas.microsoft.com/office/powerpoint/2010/main" val="6550107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14198</TotalTime>
  <Words>1116</Words>
  <Application>Microsoft Office PowerPoint</Application>
  <PresentationFormat>Widescreen</PresentationFormat>
  <Paragraphs>109</Paragraphs>
  <Slides>8</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Satellite Products for Aviation Remote Sensing Needs in the High Latitudes</vt:lpstr>
      <vt:lpstr>Beyond METARs </vt:lpstr>
      <vt:lpstr>Northern Latitudes need LEO and GEO</vt:lpstr>
      <vt:lpstr>Strong Interest in Cloud Products (GEO &amp; LEO)</vt:lpstr>
      <vt:lpstr>Aircraft Operator Feedback</vt:lpstr>
      <vt:lpstr>Gravity Waves and Turbulence</vt:lpstr>
      <vt:lpstr>Experimental Icing Products</vt:lpstr>
      <vt:lpstr>Challenges and Questions… </vt:lpstr>
    </vt:vector>
  </TitlesOfParts>
  <Company>University of Alaska Fairbanks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Aviation Satellite Needs in AK</dc:title>
  <dc:creator>Carl Dierking</dc:creator>
  <cp:lastModifiedBy>Carl Dierking</cp:lastModifiedBy>
  <cp:revision>93</cp:revision>
  <dcterms:created xsi:type="dcterms:W3CDTF">2020-02-01T21:19:53Z</dcterms:created>
  <dcterms:modified xsi:type="dcterms:W3CDTF">2020-02-26T02:30:10Z</dcterms:modified>
</cp:coreProperties>
</file>