
<file path=[Content_Types].xml><?xml version="1.0" encoding="utf-8"?>
<Types xmlns="http://schemas.openxmlformats.org/package/2006/content-types">
  <Default ContentType="application/x-fontdata" Extension="fntdata"/>
  <Default ContentType="image/gif" Extension="gif"/>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Master+xml" PartName="/ppt/slideMasters/slideMaster1.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946900" cy="9220200"/>
  <p:embeddedFontLst>
    <p:embeddedFont>
      <p:font typeface="Sorts Mill Goudy"/>
      <p:regular r:id="rId18"/>
      <p: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SortsMillGoudy-italic.fntdata"/><Relationship Id="rId6" Type="http://schemas.openxmlformats.org/officeDocument/2006/relationships/slide" Target="slides/slide1.xml"/><Relationship Id="rId18" Type="http://schemas.openxmlformats.org/officeDocument/2006/relationships/font" Target="fonts/SortsMillGoudy-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3010323" cy="46101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34971" y="0"/>
            <a:ext cx="3010323" cy="46101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4690" y="4379597"/>
            <a:ext cx="5557520" cy="414909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8757592"/>
            <a:ext cx="3010323" cy="46101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34971" y="8757592"/>
            <a:ext cx="3010323" cy="461010"/>
          </a:xfrm>
          <a:prstGeom prst="rect">
            <a:avLst/>
          </a:prstGeom>
          <a:noFill/>
          <a:ln>
            <a:noFill/>
          </a:ln>
        </p:spPr>
        <p:txBody>
          <a:bodyPr anchorCtr="0" anchor="b" bIns="46175" lIns="92350" spcFirstLastPara="1" rIns="92350" wrap="square" tIns="461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 name="Shape 49"/>
        <p:cNvGrpSpPr/>
        <p:nvPr/>
      </p:nvGrpSpPr>
      <p:grpSpPr>
        <a:xfrm>
          <a:off x="0" y="0"/>
          <a:ext cx="0" cy="0"/>
          <a:chOff x="0" y="0"/>
          <a:chExt cx="0" cy="0"/>
        </a:xfrm>
      </p:grpSpPr>
      <p:sp>
        <p:nvSpPr>
          <p:cNvPr id="50" name="Google Shape;50;p1:notes"/>
          <p:cNvSpPr/>
          <p:nvPr>
            <p:ph idx="2" type="sldImg"/>
          </p:nvPr>
        </p:nvSpPr>
        <p:spPr>
          <a:xfrm>
            <a:off x="400050" y="692150"/>
            <a:ext cx="6146800" cy="3457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 name="Google Shape;51;p1:notes"/>
          <p:cNvSpPr txBox="1"/>
          <p:nvPr>
            <p:ph idx="1" type="body"/>
          </p:nvPr>
        </p:nvSpPr>
        <p:spPr>
          <a:xfrm>
            <a:off x="694690" y="4379597"/>
            <a:ext cx="5557520" cy="4149090"/>
          </a:xfrm>
          <a:prstGeom prst="rect">
            <a:avLst/>
          </a:prstGeom>
          <a:noFill/>
          <a:ln>
            <a:noFill/>
          </a:ln>
        </p:spPr>
        <p:txBody>
          <a:bodyPr anchorCtr="0" anchor="t" bIns="46175" lIns="92350" spcFirstLastPara="1" rIns="92350" wrap="square" tIns="46175">
            <a:noAutofit/>
          </a:bodyPr>
          <a:lstStyle/>
          <a:p>
            <a:pPr indent="-93483" lvl="0" marL="169683"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2" name="Google Shape;52;p1:notes"/>
          <p:cNvSpPr txBox="1"/>
          <p:nvPr>
            <p:ph idx="12" type="sldNum"/>
          </p:nvPr>
        </p:nvSpPr>
        <p:spPr>
          <a:xfrm>
            <a:off x="3934971" y="8757592"/>
            <a:ext cx="3010323" cy="461010"/>
          </a:xfrm>
          <a:prstGeom prst="rect">
            <a:avLst/>
          </a:prstGeom>
          <a:noFill/>
          <a:ln>
            <a:noFill/>
          </a:ln>
        </p:spPr>
        <p:txBody>
          <a:bodyPr anchorCtr="0" anchor="b" bIns="46175" lIns="92350" spcFirstLastPara="1" rIns="92350" wrap="square" tIns="461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7e30d15cfa_0_39: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e30d15cfa_0_39: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98" name="Google Shape;198;g7e30d15cfa_0_39: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6ff1bc2eb7_0_23: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6ff1bc2eb7_0_23: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US"/>
              <a:t>Possible Future Collaborative Forecast Process Steps:</a:t>
            </a:r>
            <a:endParaRPr/>
          </a:p>
          <a:p>
            <a:pPr indent="0" lvl="0" marL="0" rtl="0" algn="l">
              <a:spcBef>
                <a:spcPts val="0"/>
              </a:spcBef>
              <a:spcAft>
                <a:spcPts val="0"/>
              </a:spcAft>
              <a:buClr>
                <a:schemeClr val="dk1"/>
              </a:buClr>
              <a:buFont typeface="Arial"/>
              <a:buNone/>
            </a:pPr>
            <a:r>
              <a:t/>
            </a:r>
            <a:endParaRPr/>
          </a:p>
          <a:p>
            <a:pPr indent="-304800" lvl="0" marL="457200" rtl="0" algn="l">
              <a:spcBef>
                <a:spcPts val="0"/>
              </a:spcBef>
              <a:spcAft>
                <a:spcPts val="0"/>
              </a:spcAft>
              <a:buClr>
                <a:schemeClr val="dk1"/>
              </a:buClr>
              <a:buSzPts val="1200"/>
              <a:buFont typeface="Calibri"/>
              <a:buChar char="•"/>
            </a:pPr>
            <a:r>
              <a:rPr lang="en-US"/>
              <a:t>AWC would derive first guess grids of Primary, Secondary, and Tertiary cloud base and corresponding sky cover</a:t>
            </a:r>
            <a:endParaRPr/>
          </a:p>
          <a:p>
            <a:pPr indent="-304800" lvl="0" marL="457200" rtl="0" algn="l">
              <a:spcBef>
                <a:spcPts val="0"/>
              </a:spcBef>
              <a:spcAft>
                <a:spcPts val="0"/>
              </a:spcAft>
              <a:buClr>
                <a:schemeClr val="dk1"/>
              </a:buClr>
              <a:buSzPts val="1200"/>
              <a:buFont typeface="Calibri"/>
              <a:buChar char="•"/>
            </a:pPr>
            <a:r>
              <a:rPr lang="en-US"/>
              <a:t>These grids would be edited by local WFOs through the DAS paradigm to derive a TAF that can include up to three cloud layers</a:t>
            </a:r>
            <a:endParaRPr/>
          </a:p>
          <a:p>
            <a:pPr indent="-304800" lvl="0" marL="457200" rtl="0" algn="l">
              <a:spcBef>
                <a:spcPts val="0"/>
              </a:spcBef>
              <a:spcAft>
                <a:spcPts val="0"/>
              </a:spcAft>
              <a:buClr>
                <a:schemeClr val="dk1"/>
              </a:buClr>
              <a:buSzPts val="1200"/>
              <a:buFont typeface="Calibri"/>
              <a:buChar char="•"/>
            </a:pPr>
            <a:r>
              <a:rPr lang="en-US"/>
              <a:t>The final edited grids would be used to derive needed cloud variables for the GFA (cloud bases, tops, coverage, presence of layers, cirrus) at AWC</a:t>
            </a:r>
            <a:endParaRPr/>
          </a:p>
          <a:p>
            <a:pPr indent="-304800" lvl="0" marL="457200" rtl="0" algn="l">
              <a:spcBef>
                <a:spcPts val="0"/>
              </a:spcBef>
              <a:spcAft>
                <a:spcPts val="0"/>
              </a:spcAft>
              <a:buClr>
                <a:schemeClr val="dk1"/>
              </a:buClr>
              <a:buSzPts val="1200"/>
              <a:buFont typeface="Calibri"/>
              <a:buChar char="•"/>
            </a:pPr>
            <a:r>
              <a:rPr lang="en-US"/>
              <a:t>This would allow for a consistent depiction of clouds across all levels; from local to national.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07" name="Google Shape;207;g6ff1bc2eb7_0_23: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ff1bc2eb7_0_15: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ff1bc2eb7_0_15: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6ff1bc2eb7_0_15: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6ff1bc2eb7_0_48: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62" name="Google Shape;62;g6ff1bc2eb7_0_48: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6ff1bc2eb7_0_48: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6f16c0e55f_0_8: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70" name="Google Shape;70;g6f16c0e55f_0_8: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04800" lvl="0" marL="457200" rtl="0" algn="l">
              <a:spcBef>
                <a:spcPts val="0"/>
              </a:spcBef>
              <a:spcAft>
                <a:spcPts val="0"/>
              </a:spcAft>
              <a:buSzPts val="1200"/>
              <a:buFont typeface="Calibri"/>
              <a:buChar char="●"/>
            </a:pPr>
            <a:r>
              <a:rPr lang="en-US">
                <a:highlight>
                  <a:srgbClr val="EEEEEE"/>
                </a:highlight>
              </a:rPr>
              <a:t>The Aviation Weather Center delivers consistent, timely and accurate weather information for the world airspace system. We are a team of highly skilled people dedicated to working with customers and partners to enhance safe and efficient flight.</a:t>
            </a:r>
            <a:endParaRPr/>
          </a:p>
          <a:p>
            <a:pPr indent="-317500" lvl="0" marL="457200" rtl="0" algn="l">
              <a:spcBef>
                <a:spcPts val="0"/>
              </a:spcBef>
              <a:spcAft>
                <a:spcPts val="0"/>
              </a:spcAft>
              <a:buSzPts val="1400"/>
              <a:buChar char="●"/>
            </a:pPr>
            <a:r>
              <a:rPr lang="en-US"/>
              <a:t>We issue C&amp;</a:t>
            </a:r>
            <a:r>
              <a:rPr lang="en-US"/>
              <a:t>V products for IFR/LIFR, etc. conditions. Current model ceiling forecasts either need improvement or aren't exactly what we're looking for, so we've been doing a lot of research in recent years to see what we can do to make them better or build other tools to meet our needs.</a:t>
            </a:r>
            <a:endParaRPr/>
          </a:p>
        </p:txBody>
      </p:sp>
      <p:sp>
        <p:nvSpPr>
          <p:cNvPr id="71" name="Google Shape;71;g6f16c0e55f_0_8: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6f16c0e55f_1_10: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85" name="Google Shape;85;g6f16c0e55f_1_10: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419100" lvl="0" marL="571500" rtl="0" algn="l">
              <a:lnSpc>
                <a:spcPct val="100000"/>
              </a:lnSpc>
              <a:spcBef>
                <a:spcPts val="0"/>
              </a:spcBef>
              <a:spcAft>
                <a:spcPts val="0"/>
              </a:spcAft>
              <a:buClr>
                <a:schemeClr val="dk1"/>
              </a:buClr>
              <a:buSzPts val="1200"/>
              <a:buFont typeface="Calibri"/>
              <a:buChar char="•"/>
            </a:pPr>
            <a:r>
              <a:rPr lang="en-US"/>
              <a:t>Graphical Forecasts for Aviation (GFA) replaced text Area Forecast products</a:t>
            </a:r>
            <a:endParaRPr/>
          </a:p>
          <a:p>
            <a:pPr indent="-419100" lvl="2" marL="1485900" rtl="0" algn="l">
              <a:lnSpc>
                <a:spcPct val="100000"/>
              </a:lnSpc>
              <a:spcBef>
                <a:spcPts val="0"/>
              </a:spcBef>
              <a:spcAft>
                <a:spcPts val="0"/>
              </a:spcAft>
              <a:buClr>
                <a:schemeClr val="dk1"/>
              </a:buClr>
              <a:buSzPts val="1200"/>
              <a:buFont typeface="Calibri"/>
              <a:buChar char="•"/>
            </a:pPr>
            <a:r>
              <a:rPr lang="en-US"/>
              <a:t>Requirements include indicating presence of layered clouds, cloud tops and cloud bases, which are not provided by the current DAS paradigm</a:t>
            </a:r>
            <a:endParaRPr/>
          </a:p>
          <a:p>
            <a:pPr indent="-317500" lvl="0" marL="457200" rtl="0" algn="l">
              <a:lnSpc>
                <a:spcPct val="100000"/>
              </a:lnSpc>
              <a:spcBef>
                <a:spcPts val="0"/>
              </a:spcBef>
              <a:spcAft>
                <a:spcPts val="0"/>
              </a:spcAft>
              <a:buClr>
                <a:schemeClr val="dk1"/>
              </a:buClr>
              <a:buSzPts val="1400"/>
              <a:buChar char="•"/>
            </a:pPr>
            <a:r>
              <a:rPr lang="en-US"/>
              <a:t>Need to allow for up to three cloud bases to resolve full TAF cloud information</a:t>
            </a:r>
            <a:endParaRPr/>
          </a:p>
          <a:p>
            <a:pPr indent="-317500" lvl="0" marL="457200" rtl="0" algn="l">
              <a:lnSpc>
                <a:spcPct val="100000"/>
              </a:lnSpc>
              <a:spcBef>
                <a:spcPts val="0"/>
              </a:spcBef>
              <a:spcAft>
                <a:spcPts val="0"/>
              </a:spcAft>
              <a:buClr>
                <a:schemeClr val="dk1"/>
              </a:buClr>
              <a:buSzPts val="1400"/>
              <a:buChar char="•"/>
            </a:pPr>
            <a:r>
              <a:rPr lang="en-US"/>
              <a:t>In addition to cloud bases, also need to indicate corresponding coverage for each layer</a:t>
            </a:r>
            <a:endParaRPr/>
          </a:p>
          <a:p>
            <a:pPr indent="-419100" lvl="2" marL="1485900" rtl="0" algn="l">
              <a:lnSpc>
                <a:spcPct val="100000"/>
              </a:lnSpc>
              <a:spcBef>
                <a:spcPts val="0"/>
              </a:spcBef>
              <a:spcAft>
                <a:spcPts val="0"/>
              </a:spcAft>
              <a:buClr>
                <a:schemeClr val="dk1"/>
              </a:buClr>
              <a:buSzPts val="1200"/>
              <a:buFont typeface="Calibri"/>
              <a:buChar char="•"/>
            </a:pPr>
            <a:r>
              <a:rPr lang="en-US"/>
              <a:t>This allows for more accurate TAFs and all coverage possibilities </a:t>
            </a:r>
            <a:endParaRPr/>
          </a:p>
          <a:p>
            <a:pPr indent="-419100" lvl="0" marL="571500" rtl="0" algn="l">
              <a:lnSpc>
                <a:spcPct val="100000"/>
              </a:lnSpc>
              <a:spcBef>
                <a:spcPts val="0"/>
              </a:spcBef>
              <a:spcAft>
                <a:spcPts val="0"/>
              </a:spcAft>
              <a:buClr>
                <a:schemeClr val="dk1"/>
              </a:buClr>
              <a:buSzPts val="1200"/>
              <a:buFont typeface="Calibri"/>
              <a:buChar char="•"/>
            </a:pPr>
            <a:r>
              <a:rPr lang="en-US"/>
              <a:t>AWC developed a method to create Primary, Secondary, and Tertiary layers from model derived fractional cloud cover to support DAS and GFA</a:t>
            </a:r>
            <a:endParaRPr/>
          </a:p>
          <a:p>
            <a:pPr indent="-419100" lvl="2" marL="1485900" rtl="0" algn="l">
              <a:lnSpc>
                <a:spcPct val="100000"/>
              </a:lnSpc>
              <a:spcBef>
                <a:spcPts val="0"/>
              </a:spcBef>
              <a:spcAft>
                <a:spcPts val="0"/>
              </a:spcAft>
              <a:buClr>
                <a:schemeClr val="dk1"/>
              </a:buClr>
              <a:buSzPts val="1200"/>
              <a:buFont typeface="Calibri"/>
              <a:buChar char="•"/>
            </a:pPr>
            <a:r>
              <a:rPr lang="en-US"/>
              <a:t>Designation of layers depends on height of base and max fractional coverage of the layer</a:t>
            </a:r>
            <a:endParaRPr/>
          </a:p>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Middle left image - Cloud cover from the NWS NDFD Sky grid.  All WFOs currently produce this as part of their forecasting suite of grids.  </a:t>
            </a:r>
            <a:endParaRPr/>
          </a:p>
          <a:p>
            <a:pPr indent="-317500" lvl="0" marL="457200" rtl="0" algn="l">
              <a:lnSpc>
                <a:spcPct val="100000"/>
              </a:lnSpc>
              <a:spcBef>
                <a:spcPts val="0"/>
              </a:spcBef>
              <a:spcAft>
                <a:spcPts val="0"/>
              </a:spcAft>
              <a:buSzPts val="1400"/>
              <a:buChar char="●"/>
            </a:pPr>
            <a:r>
              <a:rPr lang="en-US"/>
              <a:t>Middle right image - WFOs participating in Digital Aviation Services (DAS) currently edit grids of Cloud Base Primary, often derived from relative humidity provided by models, to represent clouds in a TAF. Together with the Sky grid, a resultant grid of Ceiling (</a:t>
            </a:r>
            <a:r>
              <a:rPr i="1" lang="en-US"/>
              <a:t>seen here) </a:t>
            </a:r>
            <a:r>
              <a:rPr lang="en-US"/>
              <a:t>is produced.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86" name="Google Shape;86;g6f16c0e55f_1_10: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e30d15cfa_0_45: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97" name="Google Shape;97;g7e30d15cfa_0_45: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US"/>
              <a:t>Top left image - </a:t>
            </a:r>
            <a:r>
              <a:rPr lang="en-US"/>
              <a:t>In this plan view of AWC derived </a:t>
            </a:r>
            <a:r>
              <a:rPr b="1" lang="en-US">
                <a:solidFill>
                  <a:srgbClr val="2E75B5"/>
                </a:solidFill>
              </a:rPr>
              <a:t>Primary Cloud Base</a:t>
            </a:r>
            <a:r>
              <a:rPr lang="en-US"/>
              <a:t>, an area of higher bases are depicted in a region with predominantly lower cloud bases.</a:t>
            </a:r>
            <a:endParaRPr/>
          </a:p>
          <a:p>
            <a:pPr indent="-317500" lvl="0" marL="457200" rtl="0" algn="l">
              <a:spcBef>
                <a:spcPts val="0"/>
              </a:spcBef>
              <a:spcAft>
                <a:spcPts val="0"/>
              </a:spcAft>
              <a:buSzPts val="1400"/>
              <a:buChar char="●"/>
            </a:pPr>
            <a:r>
              <a:rPr lang="en-US"/>
              <a:t>Middle left image - Looking at the corresponding</a:t>
            </a:r>
            <a:r>
              <a:rPr lang="en-US">
                <a:solidFill>
                  <a:srgbClr val="FFC000"/>
                </a:solidFill>
              </a:rPr>
              <a:t> </a:t>
            </a:r>
            <a:r>
              <a:rPr b="1" lang="en-US">
                <a:solidFill>
                  <a:srgbClr val="2E75B5"/>
                </a:solidFill>
              </a:rPr>
              <a:t>Secondary Cloud Base</a:t>
            </a:r>
            <a:r>
              <a:rPr lang="en-US"/>
              <a:t>, a lower layer does exist, and the corresponding sky cover </a:t>
            </a:r>
            <a:r>
              <a:rPr i="1" lang="en-US"/>
              <a:t>(seen at right)</a:t>
            </a:r>
            <a:r>
              <a:rPr lang="en-US"/>
              <a:t> indicates lower cloud fractional coverage.</a:t>
            </a:r>
            <a:endParaRPr/>
          </a:p>
          <a:p>
            <a:pPr indent="-317500" lvl="0" marL="457200" rtl="0" algn="l">
              <a:spcBef>
                <a:spcPts val="0"/>
              </a:spcBef>
              <a:spcAft>
                <a:spcPts val="0"/>
              </a:spcAft>
              <a:buSzPts val="1400"/>
              <a:buChar char="●"/>
            </a:pPr>
            <a:r>
              <a:rPr lang="en-US"/>
              <a:t>Bottom middle image - A cross section of the 3D cloud fraction taken through this area better illustrates what the model is depicting.  The </a:t>
            </a:r>
            <a:r>
              <a:rPr b="1" lang="en-US">
                <a:solidFill>
                  <a:srgbClr val="2E75B5"/>
                </a:solidFill>
              </a:rPr>
              <a:t>Secondary layer</a:t>
            </a:r>
            <a:r>
              <a:rPr lang="en-US"/>
              <a:t> with lower fractional coverage and base height is clearly seen below the upper </a:t>
            </a:r>
            <a:r>
              <a:rPr b="1" lang="en-US">
                <a:solidFill>
                  <a:srgbClr val="2E75B5"/>
                </a:solidFill>
              </a:rPr>
              <a:t>Primary layer </a:t>
            </a:r>
            <a:r>
              <a:rPr lang="en-US"/>
              <a:t>with higher fractional cloud coverage.</a:t>
            </a:r>
            <a:endParaRPr/>
          </a:p>
        </p:txBody>
      </p:sp>
      <p:sp>
        <p:nvSpPr>
          <p:cNvPr id="98" name="Google Shape;98;g7e30d15cfa_0_45: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7e30d15cfa_0_0: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7e30d15cfa_0_0: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US"/>
              <a:t>Top left image - </a:t>
            </a:r>
            <a:r>
              <a:rPr lang="en-US"/>
              <a:t>3-D cloud fraction from high-resolution models allows us to derive cloud tops, bottoms, and fractional coverage.  </a:t>
            </a:r>
            <a:endParaRPr/>
          </a:p>
          <a:p>
            <a:pPr indent="-317500" lvl="0" marL="457200" rtl="0" algn="l">
              <a:spcBef>
                <a:spcPts val="0"/>
              </a:spcBef>
              <a:spcAft>
                <a:spcPts val="0"/>
              </a:spcAft>
              <a:buSzPts val="1400"/>
              <a:buChar char="●"/>
            </a:pPr>
            <a:r>
              <a:rPr lang="en-US"/>
              <a:t>Top right images - </a:t>
            </a:r>
            <a:r>
              <a:rPr lang="en-US"/>
              <a:t>Sky coverage represents the </a:t>
            </a:r>
            <a:r>
              <a:rPr i="1" lang="en-US"/>
              <a:t>max cloud fraction</a:t>
            </a:r>
            <a:r>
              <a:rPr lang="en-US"/>
              <a:t> in the layer that corresponds to </a:t>
            </a:r>
            <a:r>
              <a:rPr b="1" lang="en-US">
                <a:solidFill>
                  <a:srgbClr val="2E75B5"/>
                </a:solidFill>
              </a:rPr>
              <a:t>Primary Cloud Base</a:t>
            </a:r>
            <a:endParaRPr b="1">
              <a:solidFill>
                <a:srgbClr val="2E75B5"/>
              </a:solidFill>
            </a:endParaRPr>
          </a:p>
          <a:p>
            <a:pPr indent="-317500" lvl="0" marL="457200" rtl="0" algn="l">
              <a:spcBef>
                <a:spcPts val="0"/>
              </a:spcBef>
              <a:spcAft>
                <a:spcPts val="0"/>
              </a:spcAft>
              <a:buSzPts val="1400"/>
              <a:buChar char="●"/>
            </a:pPr>
            <a:r>
              <a:rPr lang="en-US">
                <a:solidFill>
                  <a:srgbClr val="000000"/>
                </a:solidFill>
              </a:rPr>
              <a:t>Bottom image - </a:t>
            </a:r>
            <a:r>
              <a:rPr lang="en-US"/>
              <a:t>Layers derived for DAS are converted into MSL, and those with bases below 18,000ft are used to determine the gridded cloud bases, coverage and, tops.  Values of base and top with corresponding coverage &gt;= broken are displayed.  Text is output to indicate cloud layers with bases and coverage, tops of broken or overcast layer, and existence of cirrus above 18,000ft.  </a:t>
            </a:r>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a:p>
        </p:txBody>
      </p:sp>
      <p:sp>
        <p:nvSpPr>
          <p:cNvPr id="112" name="Google Shape;112;g7e30d15cfa_0_0: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6f16c0e55f_1_16: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6f16c0e55f_1_16: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Calibri"/>
              <a:buChar char="●"/>
            </a:pPr>
            <a:r>
              <a:rPr lang="en-US"/>
              <a:t>Aviation Weather Center Uses Advanced Satellite Imagery to Improve Lead Time on Blowing Dust Warning</a:t>
            </a:r>
            <a:endParaRPr/>
          </a:p>
          <a:p>
            <a:pPr indent="-304800" lvl="0" marL="457200" rtl="0" algn="l">
              <a:lnSpc>
                <a:spcPct val="115000"/>
              </a:lnSpc>
              <a:spcBef>
                <a:spcPts val="0"/>
              </a:spcBef>
              <a:spcAft>
                <a:spcPts val="0"/>
              </a:spcAft>
              <a:buSzPts val="1200"/>
              <a:buFont typeface="Calibri"/>
              <a:buChar char="●"/>
            </a:pPr>
            <a:r>
              <a:rPr lang="en-US"/>
              <a:t> Meteorologists at the Aviation Weather Center monitor the potential for dust storms closely. Aside from flight delays, diversions and cancellations due to decreased visibility, dust can also cause serious mechanical problems that can lead to false flight speed readings, reduced engine performance, and potential engine flame-out.</a:t>
            </a:r>
            <a:endParaRPr/>
          </a:p>
          <a:p>
            <a:pPr indent="-304800" lvl="0" marL="457200" rtl="0" algn="l">
              <a:lnSpc>
                <a:spcPct val="115000"/>
              </a:lnSpc>
              <a:spcBef>
                <a:spcPts val="0"/>
              </a:spcBef>
              <a:spcAft>
                <a:spcPts val="0"/>
              </a:spcAft>
              <a:buSzPts val="1200"/>
              <a:buFont typeface="Calibri"/>
              <a:buChar char="●"/>
            </a:pPr>
            <a:r>
              <a:rPr lang="en-US"/>
              <a:t>Ironically, the same dust storms that are impossible to overlook by pilots and air traffic controllers are extremely difficult to observe using legacy satellites. The six channels on the legacy Geostationary Operational Environmental Satellite (GOES) satellites were designed to view clouds through visible, infrared, and water vapor channels. Neither the infrared nor water vapor channels are sensitive to the unique composition of dust particles, making them essentially invisible at those wavelengths. Dust is also difficult to detect with visible channels due to its similarity in color to the surrounding arid ground of the desert. </a:t>
            </a:r>
            <a:endParaRPr/>
          </a:p>
          <a:p>
            <a:pPr indent="-304800" lvl="0" marL="457200" rtl="0" algn="l">
              <a:lnSpc>
                <a:spcPct val="115000"/>
              </a:lnSpc>
              <a:spcBef>
                <a:spcPts val="0"/>
              </a:spcBef>
              <a:spcAft>
                <a:spcPts val="0"/>
              </a:spcAft>
              <a:buSzPts val="1200"/>
              <a:buFont typeface="Calibri"/>
              <a:buChar char="●"/>
            </a:pPr>
            <a:r>
              <a:rPr lang="en-US"/>
              <a:t>Fortunately, scientists and engineers have solved this problem with the Advanced Baseline Imager (ABI) satellite sensor aboard the new generation of GOES weather satellites. The ABI was first launched onboard GOES-16 and became officially operational in December 2017. It was designed with a higher spectral resolution, increasing the number of channels from 6 to 16 compared to the legacy satellites. Not only do the extra channels broaden the scope of meteorological phenomena that can be detected, but meteorologists have discovered great utility in </a:t>
            </a:r>
            <a:r>
              <a:rPr i="1" lang="en-US"/>
              <a:t>combining</a:t>
            </a:r>
            <a:r>
              <a:rPr lang="en-US"/>
              <a:t> these channels into composites called “Red-Green-Blue” composites  (RGBs), which take advantage of multiple channels to help distinguish a specific feature (such as dust) from other clouds or surfaces. </a:t>
            </a:r>
            <a:endParaRPr/>
          </a:p>
          <a:p>
            <a:pPr indent="-304800" lvl="0" marL="457200" rtl="0" algn="l">
              <a:lnSpc>
                <a:spcPct val="115000"/>
              </a:lnSpc>
              <a:spcBef>
                <a:spcPts val="0"/>
              </a:spcBef>
              <a:spcAft>
                <a:spcPts val="0"/>
              </a:spcAft>
              <a:buSzPts val="1200"/>
              <a:buFont typeface="Calibri"/>
              <a:buChar char="●"/>
            </a:pPr>
            <a:r>
              <a:rPr lang="en-US"/>
              <a:t>On April 13, 2018, Senior Aviation Meteorologist Pete Reynolds took advantage of the new GOES-16 Dust RGB imagery to monitor blowing dust in western Texas.  Pete knew that high winds and lofted dust were expected across portions of New Mexico and Texas. The RGB imagery clearly showed the first indications of dust around 1630 UTC and Pete issued a SIGMET (aviation jargon for a warning) for blowing dust shortly thereafter at 1640 UTC. By 1700 UTC, there were three METAR reports of IFR visibility within the SIGMET area. </a:t>
            </a:r>
            <a:endParaRPr/>
          </a:p>
          <a:p>
            <a:pPr indent="-304800" lvl="0" marL="457200" rtl="0" algn="l">
              <a:lnSpc>
                <a:spcPct val="115000"/>
              </a:lnSpc>
              <a:spcBef>
                <a:spcPts val="0"/>
              </a:spcBef>
              <a:spcAft>
                <a:spcPts val="0"/>
              </a:spcAft>
              <a:buSzPts val="1200"/>
              <a:buFont typeface="Calibri"/>
              <a:buChar char="●"/>
            </a:pPr>
            <a:r>
              <a:rPr lang="en-US"/>
              <a:t>Pete said the ability to clearly see the dust right at onset served as a critical decision aid, and resulted in extra lead time for a potentially impactful aviation hazard: (read statement on slide)</a:t>
            </a:r>
            <a:endParaRPr/>
          </a:p>
          <a:p>
            <a:pPr indent="-304800" lvl="0" marL="457200" rtl="0" algn="l">
              <a:lnSpc>
                <a:spcPct val="115000"/>
              </a:lnSpc>
              <a:spcBef>
                <a:spcPts val="0"/>
              </a:spcBef>
              <a:spcAft>
                <a:spcPts val="0"/>
              </a:spcAft>
              <a:buSzPts val="1200"/>
              <a:buFont typeface="Calibri"/>
              <a:buChar char="●"/>
            </a:pPr>
            <a:r>
              <a:rPr lang="en-US"/>
              <a:t>The Dust RGB imagery was utilized throughout the rest of the event as well, particularly when the movement of the dust warranted a reissuance of the SIGMET further east around 2000 UTC. The RGB clearly showed the direction the lofted dust was moving, and guided the points for the new SIGMET area.</a:t>
            </a:r>
            <a:endParaRPr/>
          </a:p>
        </p:txBody>
      </p:sp>
      <p:sp>
        <p:nvSpPr>
          <p:cNvPr id="147" name="Google Shape;147;g6f16c0e55f_1_16: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6e8f6dbd32_0_8:notes"/>
          <p:cNvSpPr txBox="1"/>
          <p:nvPr>
            <p:ph idx="12" type="sldNum"/>
          </p:nvPr>
        </p:nvSpPr>
        <p:spPr>
          <a:xfrm>
            <a:off x="3934969" y="8755898"/>
            <a:ext cx="2995800" cy="446700"/>
          </a:xfrm>
          <a:prstGeom prst="rect">
            <a:avLst/>
          </a:prstGeom>
          <a:noFill/>
          <a:ln>
            <a:noFill/>
          </a:ln>
        </p:spPr>
        <p:txBody>
          <a:bodyPr anchorCtr="0" anchor="b" bIns="47450" lIns="91250" spcFirstLastPara="1" rIns="91250" wrap="square" tIns="47450">
            <a:noAutofit/>
          </a:bodyPr>
          <a:lstStyle/>
          <a:p>
            <a:pPr indent="0" lvl="0" marL="0" marR="0" rtl="0" algn="r">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59" name="Google Shape;159;g6e8f6dbd32_0_8:notes"/>
          <p:cNvSpPr txBox="1"/>
          <p:nvPr/>
        </p:nvSpPr>
        <p:spPr>
          <a:xfrm>
            <a:off x="1503554" y="691637"/>
            <a:ext cx="3939900" cy="3456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6325" lIns="92700" spcFirstLastPara="1" rIns="92700" wrap="square" tIns="46325">
            <a:noAutofit/>
          </a:bodyPr>
          <a:lstStyle/>
          <a:p>
            <a:pPr indent="0" lvl="0" marL="0" marR="0" rtl="0" algn="l">
              <a:lnSpc>
                <a:spcPct val="62000"/>
              </a:lnSpc>
              <a:spcBef>
                <a:spcPts val="0"/>
              </a:spcBef>
              <a:spcAft>
                <a:spcPts val="0"/>
              </a:spcAft>
              <a:buClr>
                <a:srgbClr val="FFFFFF"/>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0" name="Google Shape;160;g6e8f6dbd32_0_8:notes"/>
          <p:cNvSpPr txBox="1"/>
          <p:nvPr>
            <p:ph idx="1" type="body"/>
          </p:nvPr>
        </p:nvSpPr>
        <p:spPr>
          <a:xfrm>
            <a:off x="694690" y="4378755"/>
            <a:ext cx="5544900" cy="4135200"/>
          </a:xfrm>
          <a:prstGeom prst="rect">
            <a:avLst/>
          </a:prstGeom>
          <a:noFill/>
          <a:ln>
            <a:noFill/>
          </a:ln>
        </p:spPr>
        <p:txBody>
          <a:bodyPr anchorCtr="0" anchor="ctr" bIns="47450" lIns="91250" spcFirstLastPara="1" rIns="91250" wrap="square" tIns="47450">
            <a:noAutofit/>
          </a:bodyPr>
          <a:lstStyle/>
          <a:p>
            <a:pPr indent="-317500" lvl="0" marL="457200" rtl="0" algn="l">
              <a:spcBef>
                <a:spcPts val="0"/>
              </a:spcBef>
              <a:spcAft>
                <a:spcPts val="0"/>
              </a:spcAft>
              <a:buSzPts val="1400"/>
              <a:buChar char="●"/>
            </a:pPr>
            <a:r>
              <a:rPr lang="en-US"/>
              <a:t>The Aviation Weather Center has been using gridded data from the GOES GLM since the Summer of 2018. </a:t>
            </a:r>
            <a:endParaRPr/>
          </a:p>
          <a:p>
            <a:pPr indent="-317500" lvl="0" marL="457200" rtl="0" algn="l">
              <a:spcBef>
                <a:spcPts val="0"/>
              </a:spcBef>
              <a:spcAft>
                <a:spcPts val="0"/>
              </a:spcAft>
              <a:buSzPts val="1400"/>
              <a:buChar char="●"/>
            </a:pPr>
            <a:r>
              <a:rPr lang="en-US"/>
              <a:t>Forecasting convective SIGMETs where there are no observations is already hard enough, but adding in GLM has allowed forecasters to use the data to support Meteorological Watch Offices (MWOs) with Impact-based Decision Support Services (IDSS).</a:t>
            </a:r>
            <a:endParaRPr/>
          </a:p>
          <a:p>
            <a:pPr indent="-317500" lvl="0" marL="457200" rtl="0" algn="l">
              <a:spcBef>
                <a:spcPts val="0"/>
              </a:spcBef>
              <a:spcAft>
                <a:spcPts val="0"/>
              </a:spcAft>
              <a:buSzPts val="1400"/>
              <a:buChar char="●"/>
            </a:pPr>
            <a:r>
              <a:rPr lang="en-US"/>
              <a:t>Here are some examples of how GLM is used to enhance both domestic and international forecast and warning operations at the AWC along with a continued evaluation of its performance.</a:t>
            </a:r>
            <a:endParaRPr/>
          </a:p>
          <a:p>
            <a:pPr indent="-317500" lvl="0" marL="457200" rtl="0" algn="l">
              <a:spcBef>
                <a:spcPts val="0"/>
              </a:spcBef>
              <a:spcAft>
                <a:spcPts val="0"/>
              </a:spcAft>
              <a:buSzPts val="1400"/>
              <a:buChar char="●"/>
            </a:pPr>
            <a:r>
              <a:rPr lang="en-US"/>
              <a:t>OCEANIC COVERAGE</a:t>
            </a:r>
            <a:endParaRPr/>
          </a:p>
          <a:p>
            <a:pPr indent="-317500" lvl="1" marL="1371600" rtl="0" algn="l">
              <a:spcBef>
                <a:spcPts val="0"/>
              </a:spcBef>
              <a:spcAft>
                <a:spcPts val="0"/>
              </a:spcAft>
              <a:buSzPts val="1400"/>
              <a:buChar char="○"/>
            </a:pPr>
            <a:r>
              <a:rPr lang="en-US"/>
              <a:t>The GLM provides AWC forecasters with convective observations beyond the extent of radar data. The above images are IR snapshots from tropical storm Sebastien from 0340-0540 UTC on 23 November 2019 in the central Atlantic Ocean. Notice the embedded convection captured by GOES-16 GLM outside of the Tropical SIGMET region. This additional information can lead to improved convective awareness in IDSS.</a:t>
            </a:r>
            <a:endParaRPr/>
          </a:p>
          <a:p>
            <a:pPr indent="-317500" lvl="0" marL="457200" rtl="0" algn="l">
              <a:spcBef>
                <a:spcPts val="0"/>
              </a:spcBef>
              <a:spcAft>
                <a:spcPts val="0"/>
              </a:spcAft>
              <a:buSzPts val="1400"/>
              <a:buChar char="●"/>
            </a:pPr>
            <a:r>
              <a:rPr lang="en-US"/>
              <a:t>IMPROVED LEAD TIME</a:t>
            </a:r>
            <a:endParaRPr/>
          </a:p>
          <a:p>
            <a:pPr indent="-317500" lvl="1" marL="1371600" rtl="0" algn="l">
              <a:spcBef>
                <a:spcPts val="0"/>
              </a:spcBef>
              <a:spcAft>
                <a:spcPts val="0"/>
              </a:spcAft>
              <a:buSzPts val="1400"/>
              <a:buChar char="○"/>
            </a:pPr>
            <a:r>
              <a:rPr lang="en-US"/>
              <a:t>Active Convective SIGMETs from 17 August 2019. Top left is 0534 UTC showing current SIGMETs with active lightning scattered across Kansas. GLM indicates lightning activity generating between SIGMETs in the Oklahoma Panhandle. By 0545 UTC (top right), only single NLDN is observed in same region. By 0556 UTC, Convective SIGMET has been modified to cover GLM signatures.</a:t>
            </a:r>
            <a:endParaRPr/>
          </a:p>
          <a:p>
            <a:pPr indent="-317500" lvl="0" marL="457200" rtl="0" algn="l">
              <a:spcBef>
                <a:spcPts val="0"/>
              </a:spcBef>
              <a:spcAft>
                <a:spcPts val="0"/>
              </a:spcAft>
              <a:buClr>
                <a:schemeClr val="dk1"/>
              </a:buClr>
              <a:buSzPts val="1400"/>
              <a:buChar char="●"/>
            </a:pPr>
            <a:r>
              <a:rPr lang="en-US"/>
              <a:t>TRANSITION TO AWIPS</a:t>
            </a:r>
            <a:endParaRPr/>
          </a:p>
          <a:p>
            <a:pPr indent="-317500" lvl="1" marL="914400" rtl="0" algn="l">
              <a:spcBef>
                <a:spcPts val="0"/>
              </a:spcBef>
              <a:spcAft>
                <a:spcPts val="0"/>
              </a:spcAft>
              <a:buClr>
                <a:schemeClr val="dk1"/>
              </a:buClr>
              <a:buSzPts val="1400"/>
              <a:buChar char="○"/>
            </a:pPr>
            <a:r>
              <a:rPr lang="en-US"/>
              <a:t>Combined GLM grids from GOES-16/17 have been adapted at AWC to work with the AWIPS Production system. Above is a snapshot of GOES-17 GLM over Hawaii combined with merged Himawari and GOES-17 IR imagery.</a:t>
            </a:r>
            <a:endParaRPr/>
          </a:p>
          <a:p>
            <a:pPr indent="-317500" lvl="0" marL="457200" rtl="0" algn="l">
              <a:spcBef>
                <a:spcPts val="0"/>
              </a:spcBef>
              <a:spcAft>
                <a:spcPts val="0"/>
              </a:spcAft>
              <a:buClr>
                <a:schemeClr val="dk1"/>
              </a:buClr>
              <a:buSzPts val="1400"/>
              <a:buChar char="●"/>
            </a:pPr>
            <a:r>
              <a:rPr lang="en-US"/>
              <a:t>IDSS</a:t>
            </a:r>
            <a:endParaRPr/>
          </a:p>
          <a:p>
            <a:pPr indent="-317500" lvl="1" marL="914400" rtl="0" algn="l">
              <a:spcBef>
                <a:spcPts val="0"/>
              </a:spcBef>
              <a:spcAft>
                <a:spcPts val="0"/>
              </a:spcAft>
              <a:buClr>
                <a:schemeClr val="dk1"/>
              </a:buClr>
              <a:buSzPts val="1400"/>
              <a:buChar char="○"/>
            </a:pPr>
            <a:r>
              <a:rPr lang="en-US"/>
              <a:t>The red star shows the location of an aircraft on 11 July 2019 that encountered severe turbulence southwest of Hawaii. The turbulence is believed to be associated with a convective cell. While forecasts yielded little insight to the presence of turbulence, the GLM indicated the presence of numerous rapidly developing and dissipating isolated convective cells.</a:t>
            </a:r>
            <a:endParaRPr/>
          </a:p>
        </p:txBody>
      </p:sp>
      <p:sp>
        <p:nvSpPr>
          <p:cNvPr id="161" name="Google Shape;161;g6e8f6dbd32_0_8:notes"/>
          <p:cNvSpPr/>
          <p:nvPr>
            <p:ph idx="2" type="sldImg"/>
          </p:nvPr>
        </p:nvSpPr>
        <p:spPr>
          <a:xfrm>
            <a:off x="-18888050" y="-10193987"/>
            <a:ext cx="44708400" cy="25213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6ff1bc2eb7_0_34:notes"/>
          <p:cNvSpPr/>
          <p:nvPr>
            <p:ph idx="2" type="sldImg"/>
          </p:nvPr>
        </p:nvSpPr>
        <p:spPr>
          <a:xfrm>
            <a:off x="400050" y="692150"/>
            <a:ext cx="6146700" cy="34575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6ff1bc2eb7_0_34:notes"/>
          <p:cNvSpPr txBox="1"/>
          <p:nvPr>
            <p:ph idx="1" type="body"/>
          </p:nvPr>
        </p:nvSpPr>
        <p:spPr>
          <a:xfrm>
            <a:off x="694690" y="4379597"/>
            <a:ext cx="5557500" cy="4149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US"/>
              <a:t>Ceiling and visibility is one of the most leading causes of delays among air travel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87" name="Google Shape;187;g6ff1bc2eb7_0_34:notes"/>
          <p:cNvSpPr txBox="1"/>
          <p:nvPr>
            <p:ph idx="12" type="sldNum"/>
          </p:nvPr>
        </p:nvSpPr>
        <p:spPr>
          <a:xfrm>
            <a:off x="3934971" y="8757592"/>
            <a:ext cx="3010200" cy="4611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sp>
        <p:nvSpPr>
          <p:cNvPr id="18" name="Google Shape;18;p2"/>
          <p:cNvSpPr txBox="1"/>
          <p:nvPr>
            <p:ph type="ctrTitle"/>
          </p:nvPr>
        </p:nvSpPr>
        <p:spPr>
          <a:xfrm>
            <a:off x="685800" y="988219"/>
            <a:ext cx="7772400" cy="11025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
          <p:cNvSpPr txBox="1"/>
          <p:nvPr>
            <p:ph idx="1" type="subTitle"/>
          </p:nvPr>
        </p:nvSpPr>
        <p:spPr>
          <a:xfrm>
            <a:off x="1371600" y="2305050"/>
            <a:ext cx="6400800" cy="1314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0" name="Google Shape;20;p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 name="Google Shape;21;p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 name="Google Shape;22;p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ntent">
  <p:cSld name="TWO_OBJECTS_1">
    <p:spTree>
      <p:nvGrpSpPr>
        <p:cNvPr id="23" name="Shape 23"/>
        <p:cNvGrpSpPr/>
        <p:nvPr/>
      </p:nvGrpSpPr>
      <p:grpSpPr>
        <a:xfrm>
          <a:off x="0" y="0"/>
          <a:ext cx="0" cy="0"/>
          <a:chOff x="0" y="0"/>
          <a:chExt cx="0" cy="0"/>
        </a:xfrm>
      </p:grpSpPr>
      <p:sp>
        <p:nvSpPr>
          <p:cNvPr id="24" name="Google Shape;24;p3"/>
          <p:cNvSpPr txBox="1"/>
          <p:nvPr>
            <p:ph type="title"/>
          </p:nvPr>
        </p:nvSpPr>
        <p:spPr>
          <a:xfrm>
            <a:off x="457200" y="53578"/>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 name="Google Shape;25;p3"/>
          <p:cNvSpPr txBox="1"/>
          <p:nvPr>
            <p:ph idx="1" type="body"/>
          </p:nvPr>
        </p:nvSpPr>
        <p:spPr>
          <a:xfrm>
            <a:off x="457200" y="856200"/>
            <a:ext cx="8229600" cy="39108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 name="Google Shape;27;p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8" name="Google Shape;28;p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9" name="Shape 29"/>
        <p:cNvGrpSpPr/>
        <p:nvPr/>
      </p:nvGrpSpPr>
      <p:grpSpPr>
        <a:xfrm>
          <a:off x="0" y="0"/>
          <a:ext cx="0" cy="0"/>
          <a:chOff x="0" y="0"/>
          <a:chExt cx="0" cy="0"/>
        </a:xfrm>
      </p:grpSpPr>
      <p:sp>
        <p:nvSpPr>
          <p:cNvPr id="30" name="Google Shape;30;p4"/>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 name="Google Shape;31;p4"/>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 name="Google Shape;32;p4"/>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3" name="Google Shape;33;p4"/>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4" name="Google Shape;34;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5" name="Google Shape;35;p4"/>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6" name="Google Shape;36;p4"/>
          <p:cNvPicPr preferRelativeResize="0"/>
          <p:nvPr/>
        </p:nvPicPr>
        <p:blipFill rotWithShape="1">
          <a:blip r:embed="rId3">
            <a:alphaModFix/>
          </a:blip>
          <a:srcRect b="0" l="0" r="0" t="0"/>
          <a:stretch/>
        </p:blipFill>
        <p:spPr>
          <a:xfrm>
            <a:off x="0" y="0"/>
            <a:ext cx="2250300" cy="1200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7" name="Shape 37"/>
        <p:cNvGrpSpPr/>
        <p:nvPr/>
      </p:nvGrpSpPr>
      <p:grpSpPr>
        <a:xfrm>
          <a:off x="0" y="0"/>
          <a:ext cx="0" cy="0"/>
          <a:chOff x="0" y="0"/>
          <a:chExt cx="0" cy="0"/>
        </a:xfrm>
      </p:grpSpPr>
      <p:sp>
        <p:nvSpPr>
          <p:cNvPr id="38" name="Google Shape;38;p5"/>
          <p:cNvSpPr txBox="1"/>
          <p:nvPr>
            <p:ph type="title"/>
          </p:nvPr>
        </p:nvSpPr>
        <p:spPr>
          <a:xfrm>
            <a:off x="457200" y="53578"/>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 name="Google Shape;39;p5"/>
          <p:cNvSpPr txBox="1"/>
          <p:nvPr>
            <p:ph idx="1" type="body"/>
          </p:nvPr>
        </p:nvSpPr>
        <p:spPr>
          <a:xfrm>
            <a:off x="457200" y="971550"/>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5"/>
          <p:cNvSpPr txBox="1"/>
          <p:nvPr>
            <p:ph idx="2" type="body"/>
          </p:nvPr>
        </p:nvSpPr>
        <p:spPr>
          <a:xfrm>
            <a:off x="4648200" y="971550"/>
            <a:ext cx="4038600" cy="33945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2" name="Google Shape;42;p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3" name="Google Shape;43;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4" name="Shape 44"/>
        <p:cNvGrpSpPr/>
        <p:nvPr/>
      </p:nvGrpSpPr>
      <p:grpSpPr>
        <a:xfrm>
          <a:off x="0" y="0"/>
          <a:ext cx="0" cy="0"/>
          <a:chOff x="0" y="0"/>
          <a:chExt cx="0" cy="0"/>
        </a:xfrm>
      </p:grpSpPr>
      <p:sp>
        <p:nvSpPr>
          <p:cNvPr id="45" name="Google Shape;45;p6"/>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 name="Google Shape;46;p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7" name="Google Shape;47;p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6"/>
          <p:cNvSpPr txBox="1"/>
          <p:nvPr>
            <p:ph type="title"/>
          </p:nvPr>
        </p:nvSpPr>
        <p:spPr>
          <a:xfrm>
            <a:off x="457200" y="53578"/>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blip>
          <a:srcRect b="0" l="0" r="0" t="0"/>
          <a:stretch/>
        </p:blipFill>
        <p:spPr>
          <a:xfrm>
            <a:off x="0" y="0"/>
            <a:ext cx="9144000" cy="5143500"/>
          </a:xfrm>
          <a:prstGeom prst="rect">
            <a:avLst/>
          </a:prstGeom>
          <a:noFill/>
          <a:ln>
            <a:noFill/>
          </a:ln>
        </p:spPr>
      </p:pic>
      <p:pic>
        <p:nvPicPr>
          <p:cNvPr id="16" name="Google Shape;16;p1"/>
          <p:cNvPicPr preferRelativeResize="0"/>
          <p:nvPr/>
        </p:nvPicPr>
        <p:blipFill rotWithShape="1">
          <a:blip r:embed="rId2">
            <a:alphaModFix/>
          </a:blip>
          <a:srcRect b="0" l="0" r="0" t="0"/>
          <a:stretch/>
        </p:blipFill>
        <p:spPr>
          <a:xfrm>
            <a:off x="0" y="0"/>
            <a:ext cx="2250300" cy="1200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2.gif"/><Relationship Id="rId4" Type="http://schemas.openxmlformats.org/officeDocument/2006/relationships/image" Target="../media/image31.gif"/><Relationship Id="rId5"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6.gif"/><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26.png"/><Relationship Id="rId5"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gif"/><Relationship Id="rId4" Type="http://schemas.openxmlformats.org/officeDocument/2006/relationships/image" Target="../media/image27.jpg"/><Relationship Id="rId5"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gif"/><Relationship Id="rId4" Type="http://schemas.openxmlformats.org/officeDocument/2006/relationships/image" Target="../media/image15.gif"/><Relationship Id="rId10" Type="http://schemas.openxmlformats.org/officeDocument/2006/relationships/image" Target="../media/image17.png"/><Relationship Id="rId9" Type="http://schemas.openxmlformats.org/officeDocument/2006/relationships/image" Target="../media/image34.png"/><Relationship Id="rId5" Type="http://schemas.openxmlformats.org/officeDocument/2006/relationships/image" Target="../media/image24.gif"/><Relationship Id="rId6" Type="http://schemas.openxmlformats.org/officeDocument/2006/relationships/image" Target="../media/image14.gif"/><Relationship Id="rId7" Type="http://schemas.openxmlformats.org/officeDocument/2006/relationships/image" Target="../media/image20.gif"/><Relationship Id="rId8" Type="http://schemas.openxmlformats.org/officeDocument/2006/relationships/image" Target="../media/image1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8.gif"/><Relationship Id="rId5"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7"/>
          <p:cNvSpPr txBox="1"/>
          <p:nvPr>
            <p:ph type="ctrTitle"/>
          </p:nvPr>
        </p:nvSpPr>
        <p:spPr>
          <a:xfrm>
            <a:off x="990600" y="1982219"/>
            <a:ext cx="7772400" cy="1102500"/>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1" lang="en-US" sz="3000">
                <a:solidFill>
                  <a:srgbClr val="073763"/>
                </a:solidFill>
              </a:rPr>
              <a:t>Cloud Research and Satellite R20 at</a:t>
            </a:r>
            <a:endParaRPr b="1" sz="3000">
              <a:solidFill>
                <a:srgbClr val="073763"/>
              </a:solidFill>
            </a:endParaRPr>
          </a:p>
          <a:p>
            <a:pPr indent="0" lvl="0" marL="0" marR="0" rtl="0" algn="ctr">
              <a:lnSpc>
                <a:spcPct val="100000"/>
              </a:lnSpc>
              <a:spcBef>
                <a:spcPts val="0"/>
              </a:spcBef>
              <a:spcAft>
                <a:spcPts val="0"/>
              </a:spcAft>
              <a:buClr>
                <a:schemeClr val="dk1"/>
              </a:buClr>
              <a:buSzPts val="1400"/>
              <a:buFont typeface="Calibri"/>
              <a:buNone/>
            </a:pPr>
            <a:r>
              <a:rPr b="1" lang="en-US" sz="3000">
                <a:solidFill>
                  <a:srgbClr val="073763"/>
                </a:solidFill>
              </a:rPr>
              <a:t>the Aviation Weather Center</a:t>
            </a:r>
            <a:endParaRPr b="1" sz="1800">
              <a:solidFill>
                <a:srgbClr val="073763"/>
              </a:solidFill>
            </a:endParaRPr>
          </a:p>
        </p:txBody>
      </p:sp>
      <p:sp>
        <p:nvSpPr>
          <p:cNvPr id="55" name="Google Shape;55;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56" name="Google Shape;56;p7"/>
          <p:cNvSpPr txBox="1"/>
          <p:nvPr/>
        </p:nvSpPr>
        <p:spPr>
          <a:xfrm>
            <a:off x="2117550" y="3034975"/>
            <a:ext cx="4908900" cy="60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073763"/>
                </a:solidFill>
                <a:latin typeface="Calibri"/>
                <a:ea typeface="Calibri"/>
                <a:cs typeface="Calibri"/>
                <a:sym typeface="Calibri"/>
              </a:rPr>
              <a:t>Ty Higginbotham </a:t>
            </a:r>
            <a:endParaRPr b="1">
              <a:solidFill>
                <a:srgbClr val="073763"/>
              </a:solidFill>
              <a:latin typeface="Calibri"/>
              <a:ea typeface="Calibri"/>
              <a:cs typeface="Calibri"/>
              <a:sym typeface="Calibri"/>
            </a:endParaRPr>
          </a:p>
          <a:p>
            <a:pPr indent="0" lvl="0" marL="0" rtl="0" algn="ctr">
              <a:spcBef>
                <a:spcPts val="0"/>
              </a:spcBef>
              <a:spcAft>
                <a:spcPts val="0"/>
              </a:spcAft>
              <a:buNone/>
            </a:pPr>
            <a:r>
              <a:rPr b="1" lang="en-US">
                <a:solidFill>
                  <a:srgbClr val="073763"/>
                </a:solidFill>
                <a:latin typeface="Calibri"/>
                <a:ea typeface="Calibri"/>
                <a:cs typeface="Calibri"/>
                <a:sym typeface="Calibri"/>
              </a:rPr>
              <a:t>CIRA, CSU, NOAA, NWS, AWC</a:t>
            </a:r>
            <a:endParaRPr b="1">
              <a:solidFill>
                <a:srgbClr val="073763"/>
              </a:solidFill>
              <a:latin typeface="Calibri"/>
              <a:ea typeface="Calibri"/>
              <a:cs typeface="Calibri"/>
              <a:sym typeface="Calibri"/>
            </a:endParaRPr>
          </a:p>
          <a:p>
            <a:pPr indent="0" lvl="0" marL="0" rtl="0" algn="ctr">
              <a:spcBef>
                <a:spcPts val="0"/>
              </a:spcBef>
              <a:spcAft>
                <a:spcPts val="0"/>
              </a:spcAft>
              <a:buClr>
                <a:schemeClr val="dk1"/>
              </a:buClr>
              <a:buSzPts val="1400"/>
              <a:buFont typeface="Calibri"/>
              <a:buNone/>
            </a:pPr>
            <a:r>
              <a:rPr b="1" lang="en-US">
                <a:solidFill>
                  <a:srgbClr val="073763"/>
                </a:solidFill>
                <a:latin typeface="Calibri"/>
                <a:ea typeface="Calibri"/>
                <a:cs typeface="Calibri"/>
                <a:sym typeface="Calibri"/>
              </a:rPr>
              <a:t>February 26, 2020</a:t>
            </a:r>
            <a:endParaRPr b="1">
              <a:solidFill>
                <a:srgbClr val="073763"/>
              </a:solidFill>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pic>
        <p:nvPicPr>
          <p:cNvPr id="57" name="Google Shape;57;p7"/>
          <p:cNvPicPr preferRelativeResize="0"/>
          <p:nvPr/>
        </p:nvPicPr>
        <p:blipFill>
          <a:blip r:embed="rId3">
            <a:alphaModFix/>
          </a:blip>
          <a:stretch>
            <a:fillRect/>
          </a:stretch>
        </p:blipFill>
        <p:spPr>
          <a:xfrm>
            <a:off x="6353050" y="4337739"/>
            <a:ext cx="1205425" cy="448800"/>
          </a:xfrm>
          <a:prstGeom prst="rect">
            <a:avLst/>
          </a:prstGeom>
          <a:noFill/>
          <a:ln>
            <a:noFill/>
          </a:ln>
        </p:spPr>
      </p:pic>
      <p:pic>
        <p:nvPicPr>
          <p:cNvPr id="58" name="Google Shape;58;p7"/>
          <p:cNvPicPr preferRelativeResize="0"/>
          <p:nvPr/>
        </p:nvPicPr>
        <p:blipFill rotWithShape="1">
          <a:blip r:embed="rId4">
            <a:alphaModFix/>
          </a:blip>
          <a:srcRect b="0" l="0" r="0" t="0"/>
          <a:stretch/>
        </p:blipFill>
        <p:spPr>
          <a:xfrm>
            <a:off x="3168152" y="4084101"/>
            <a:ext cx="2807688" cy="956025"/>
          </a:xfrm>
          <a:prstGeom prst="rect">
            <a:avLst/>
          </a:prstGeom>
          <a:noFill/>
          <a:ln>
            <a:noFill/>
          </a:ln>
          <a:effectLst>
            <a:outerShdw blurRad="50800" rotWithShape="0" algn="tl" dir="2700000" dist="38100">
              <a:srgbClr val="000000">
                <a:alpha val="40000"/>
              </a:srgbClr>
            </a:outerShdw>
          </a:effectLst>
        </p:spPr>
      </p:pic>
      <p:pic>
        <p:nvPicPr>
          <p:cNvPr id="59" name="Google Shape;59;p7"/>
          <p:cNvPicPr preferRelativeResize="0"/>
          <p:nvPr/>
        </p:nvPicPr>
        <p:blipFill rotWithShape="1">
          <a:blip r:embed="rId5">
            <a:alphaModFix/>
          </a:blip>
          <a:srcRect b="0" l="0" r="0" t="0"/>
          <a:stretch/>
        </p:blipFill>
        <p:spPr>
          <a:xfrm>
            <a:off x="1754500" y="4261363"/>
            <a:ext cx="1036459" cy="601500"/>
          </a:xfrm>
          <a:prstGeom prst="rect">
            <a:avLst/>
          </a:prstGeom>
          <a:noFill/>
          <a:ln>
            <a:noFill/>
          </a:ln>
          <a:effectLst>
            <a:outerShdw blurRad="50800" rotWithShape="0" algn="ctr" dir="5400000" dist="38100">
              <a:srgbClr val="000000"/>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16"/>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01" name="Google Shape;201;p16"/>
          <p:cNvSpPr txBox="1"/>
          <p:nvPr>
            <p:ph type="title"/>
          </p:nvPr>
        </p:nvSpPr>
        <p:spPr>
          <a:xfrm>
            <a:off x="457200" y="-988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Forecaster Satellite Use Feedback</a:t>
            </a:r>
            <a:endParaRPr/>
          </a:p>
        </p:txBody>
      </p:sp>
      <p:sp>
        <p:nvSpPr>
          <p:cNvPr id="202" name="Google Shape;202;p16"/>
          <p:cNvSpPr txBox="1"/>
          <p:nvPr>
            <p:ph idx="1" type="body"/>
          </p:nvPr>
        </p:nvSpPr>
        <p:spPr>
          <a:xfrm>
            <a:off x="457200" y="590550"/>
            <a:ext cx="8229600" cy="33945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640"/>
              </a:spcBef>
              <a:spcAft>
                <a:spcPts val="0"/>
              </a:spcAft>
              <a:buSzPts val="1400"/>
              <a:buChar char="•"/>
            </a:pPr>
            <a:r>
              <a:rPr b="1" lang="en-US" sz="1400"/>
              <a:t>Convective Desk</a:t>
            </a:r>
            <a:endParaRPr b="1" sz="1400"/>
          </a:p>
          <a:p>
            <a:pPr indent="-304800" lvl="1" marL="914400" rtl="0" algn="l">
              <a:lnSpc>
                <a:spcPct val="150000"/>
              </a:lnSpc>
              <a:spcBef>
                <a:spcPts val="0"/>
              </a:spcBef>
              <a:spcAft>
                <a:spcPts val="0"/>
              </a:spcAft>
              <a:buSzPts val="1200"/>
              <a:buChar char="–"/>
            </a:pPr>
            <a:r>
              <a:rPr i="1" lang="en-US" sz="1200">
                <a:solidFill>
                  <a:srgbClr val="073763"/>
                </a:solidFill>
              </a:rPr>
              <a:t>Satellite is critical when issuing CSIGs. GOES-16/17 and GLM have vastly improved CSIG coverage and led to greater lead time for developing areas of TS. The availability of CONUS scans every 5 minutes is extremely valuable. In fact, given the shortfalls of radar coverage over the West, CSIG forecasters can rely heavily on GOES-17 and GLM for issuance.</a:t>
            </a:r>
            <a:endParaRPr i="1" sz="1200">
              <a:solidFill>
                <a:srgbClr val="073763"/>
              </a:solidFill>
            </a:endParaRPr>
          </a:p>
          <a:p>
            <a:pPr indent="-304800" lvl="1" marL="914400" rtl="0" algn="l">
              <a:lnSpc>
                <a:spcPct val="150000"/>
              </a:lnSpc>
              <a:spcBef>
                <a:spcPts val="0"/>
              </a:spcBef>
              <a:spcAft>
                <a:spcPts val="0"/>
              </a:spcAft>
              <a:buClr>
                <a:srgbClr val="073763"/>
              </a:buClr>
              <a:buSzPts val="1200"/>
              <a:buChar char="–"/>
            </a:pPr>
            <a:r>
              <a:rPr i="1" lang="en-US" sz="1200">
                <a:solidFill>
                  <a:srgbClr val="073763"/>
                </a:solidFill>
              </a:rPr>
              <a:t>Anticipating convection. CSIGs are hourly products and so much can evolve with convection in between those issuances. Use visible satellite imagery (including the 1-min loop when available) to look for towering cumulus and signs of new development.</a:t>
            </a:r>
            <a:endParaRPr i="1" sz="1200">
              <a:solidFill>
                <a:srgbClr val="073763"/>
              </a:solidFill>
            </a:endParaRPr>
          </a:p>
          <a:p>
            <a:pPr indent="-304800" lvl="1" marL="914400" rtl="0" algn="l">
              <a:lnSpc>
                <a:spcPct val="150000"/>
              </a:lnSpc>
              <a:spcBef>
                <a:spcPts val="0"/>
              </a:spcBef>
              <a:spcAft>
                <a:spcPts val="0"/>
              </a:spcAft>
              <a:buClr>
                <a:srgbClr val="073763"/>
              </a:buClr>
              <a:buSzPts val="1200"/>
              <a:buChar char="–"/>
            </a:pPr>
            <a:r>
              <a:rPr i="1" lang="en-US" sz="1200">
                <a:solidFill>
                  <a:srgbClr val="073763"/>
                </a:solidFill>
              </a:rPr>
              <a:t>IR imagery to help shape CSIG areas. When there is a well developmed MCS, convectively induced severe turbulence can be found many miles away from the apparent system i the cold cloud shield. Make sure area is covered by CSIG.</a:t>
            </a:r>
            <a:endParaRPr i="1" sz="1200">
              <a:solidFill>
                <a:srgbClr val="073763"/>
              </a:solidFill>
            </a:endParaRPr>
          </a:p>
          <a:p>
            <a:pPr indent="-304800" lvl="2" marL="1371600" rtl="0" algn="l">
              <a:lnSpc>
                <a:spcPct val="150000"/>
              </a:lnSpc>
              <a:spcBef>
                <a:spcPts val="0"/>
              </a:spcBef>
              <a:spcAft>
                <a:spcPts val="0"/>
              </a:spcAft>
              <a:buClr>
                <a:srgbClr val="073763"/>
              </a:buClr>
              <a:buSzPts val="1200"/>
              <a:buChar char="•"/>
            </a:pPr>
            <a:r>
              <a:rPr i="1" lang="en-US" sz="1200">
                <a:solidFill>
                  <a:srgbClr val="073763"/>
                </a:solidFill>
              </a:rPr>
              <a:t>Cloud height tool for a second confirmation on storm tops.</a:t>
            </a:r>
            <a:endParaRPr i="1" sz="1200">
              <a:solidFill>
                <a:srgbClr val="073763"/>
              </a:solidFill>
            </a:endParaRPr>
          </a:p>
        </p:txBody>
      </p:sp>
      <p:pic>
        <p:nvPicPr>
          <p:cNvPr id="203" name="Google Shape;203;p16"/>
          <p:cNvPicPr preferRelativeResize="0"/>
          <p:nvPr/>
        </p:nvPicPr>
        <p:blipFill>
          <a:blip r:embed="rId3">
            <a:alphaModFix/>
          </a:blip>
          <a:stretch>
            <a:fillRect/>
          </a:stretch>
        </p:blipFill>
        <p:spPr>
          <a:xfrm>
            <a:off x="5818198" y="3572225"/>
            <a:ext cx="2050720" cy="14689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17"/>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0" name="Google Shape;210;p17"/>
          <p:cNvSpPr txBox="1"/>
          <p:nvPr>
            <p:ph type="title"/>
          </p:nvPr>
        </p:nvSpPr>
        <p:spPr>
          <a:xfrm>
            <a:off x="457200" y="-988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Forecaster Satellite Use Feedback</a:t>
            </a:r>
            <a:endParaRPr/>
          </a:p>
        </p:txBody>
      </p:sp>
      <p:sp>
        <p:nvSpPr>
          <p:cNvPr id="211" name="Google Shape;211;p17"/>
          <p:cNvSpPr txBox="1"/>
          <p:nvPr>
            <p:ph idx="1" type="body"/>
          </p:nvPr>
        </p:nvSpPr>
        <p:spPr>
          <a:xfrm>
            <a:off x="457200" y="590550"/>
            <a:ext cx="8229600" cy="24306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640"/>
              </a:spcBef>
              <a:spcAft>
                <a:spcPts val="0"/>
              </a:spcAft>
              <a:buSzPts val="1400"/>
              <a:buChar char="•"/>
            </a:pPr>
            <a:r>
              <a:rPr b="1" lang="en-US" sz="1400"/>
              <a:t>Tropical and Icing Desk</a:t>
            </a:r>
            <a:endParaRPr b="1" sz="1400"/>
          </a:p>
          <a:p>
            <a:pPr indent="-304800" lvl="1" marL="914400" rtl="0" algn="l">
              <a:lnSpc>
                <a:spcPct val="150000"/>
              </a:lnSpc>
              <a:spcBef>
                <a:spcPts val="0"/>
              </a:spcBef>
              <a:spcAft>
                <a:spcPts val="0"/>
              </a:spcAft>
              <a:buSzPts val="1200"/>
              <a:buChar char="–"/>
            </a:pPr>
            <a:r>
              <a:rPr i="1" lang="en-US" sz="1200">
                <a:solidFill>
                  <a:srgbClr val="073763"/>
                </a:solidFill>
              </a:rPr>
              <a:t>The main issue with JPSS -&gt; Images take a long time to process and have a large temporal disparity. </a:t>
            </a:r>
            <a:endParaRPr i="1" sz="1200">
              <a:solidFill>
                <a:srgbClr val="073763"/>
              </a:solidFill>
            </a:endParaRPr>
          </a:p>
          <a:p>
            <a:pPr indent="-304800" lvl="1" marL="914400" rtl="0" algn="l">
              <a:lnSpc>
                <a:spcPct val="150000"/>
              </a:lnSpc>
              <a:spcBef>
                <a:spcPts val="0"/>
              </a:spcBef>
              <a:spcAft>
                <a:spcPts val="0"/>
              </a:spcAft>
              <a:buSzPts val="1200"/>
              <a:buChar char="–"/>
            </a:pPr>
            <a:r>
              <a:rPr i="1" lang="en-US" sz="1200">
                <a:solidFill>
                  <a:srgbClr val="073763"/>
                </a:solidFill>
              </a:rPr>
              <a:t>GOES -&gt; Getting the ABI cooling problem fixed. </a:t>
            </a:r>
            <a:endParaRPr i="1" sz="1200">
              <a:solidFill>
                <a:srgbClr val="073763"/>
              </a:solidFill>
            </a:endParaRPr>
          </a:p>
          <a:p>
            <a:pPr indent="-304800" lvl="1" marL="914400" rtl="0" algn="l">
              <a:lnSpc>
                <a:spcPct val="150000"/>
              </a:lnSpc>
              <a:spcBef>
                <a:spcPts val="0"/>
              </a:spcBef>
              <a:spcAft>
                <a:spcPts val="0"/>
              </a:spcAft>
              <a:buSzPts val="1200"/>
              <a:buChar char="–"/>
            </a:pPr>
            <a:r>
              <a:rPr i="1" lang="en-US" sz="1200">
                <a:solidFill>
                  <a:srgbClr val="073763"/>
                </a:solidFill>
              </a:rPr>
              <a:t>Get the next version of Himawari with GLM capability in space. GLM = Good!</a:t>
            </a:r>
            <a:endParaRPr i="1" sz="1200">
              <a:solidFill>
                <a:srgbClr val="073763"/>
              </a:solidFill>
            </a:endParaRPr>
          </a:p>
          <a:p>
            <a:pPr indent="-304800" lvl="1" marL="914400" rtl="0" algn="l">
              <a:lnSpc>
                <a:spcPct val="150000"/>
              </a:lnSpc>
              <a:spcBef>
                <a:spcPts val="0"/>
              </a:spcBef>
              <a:spcAft>
                <a:spcPts val="0"/>
              </a:spcAft>
              <a:buSzPts val="1200"/>
              <a:buChar char="–"/>
            </a:pPr>
            <a:r>
              <a:rPr i="1" lang="en-US" sz="1200">
                <a:solidFill>
                  <a:srgbClr val="073763"/>
                </a:solidFill>
              </a:rPr>
              <a:t>Shortwave IR imagery, with a color table set up to emphasize cloud tops with temperatures in the 0°C to -15°C range. </a:t>
            </a:r>
            <a:endParaRPr i="1" sz="1200">
              <a:solidFill>
                <a:srgbClr val="073763"/>
              </a:solidFill>
            </a:endParaRPr>
          </a:p>
          <a:p>
            <a:pPr indent="-304800" lvl="2" marL="1371600" rtl="0" algn="l">
              <a:lnSpc>
                <a:spcPct val="150000"/>
              </a:lnSpc>
              <a:spcBef>
                <a:spcPts val="0"/>
              </a:spcBef>
              <a:spcAft>
                <a:spcPts val="0"/>
              </a:spcAft>
              <a:buSzPts val="1200"/>
              <a:buChar char="•"/>
            </a:pPr>
            <a:r>
              <a:rPr i="1" lang="en-US" sz="1200">
                <a:solidFill>
                  <a:srgbClr val="073763"/>
                </a:solidFill>
              </a:rPr>
              <a:t>Indicates the presence of super-cooled liquid water droplets, which is the primary concern of the icing desk.</a:t>
            </a:r>
            <a:endParaRPr i="1" sz="1200">
              <a:solidFill>
                <a:srgbClr val="073763"/>
              </a:solidFill>
            </a:endParaRPr>
          </a:p>
          <a:p>
            <a:pPr indent="-304800" lvl="2" marL="1371600" rtl="0" algn="l">
              <a:lnSpc>
                <a:spcPct val="150000"/>
              </a:lnSpc>
              <a:spcBef>
                <a:spcPts val="0"/>
              </a:spcBef>
              <a:spcAft>
                <a:spcPts val="0"/>
              </a:spcAft>
              <a:buSzPts val="1200"/>
              <a:buChar char="•"/>
            </a:pPr>
            <a:r>
              <a:rPr i="1" lang="en-US" sz="1200">
                <a:solidFill>
                  <a:srgbClr val="073763"/>
                </a:solidFill>
              </a:rPr>
              <a:t>Anything colder is likely to be glaciated and contain mainly ice crystals, while warmer is too warm for ice. </a:t>
            </a:r>
            <a:endParaRPr i="1" sz="1200">
              <a:solidFill>
                <a:srgbClr val="073763"/>
              </a:solidFill>
            </a:endParaRPr>
          </a:p>
          <a:p>
            <a:pPr indent="0" lvl="0" marL="0" rtl="0" algn="l">
              <a:lnSpc>
                <a:spcPct val="150000"/>
              </a:lnSpc>
              <a:spcBef>
                <a:spcPts val="0"/>
              </a:spcBef>
              <a:spcAft>
                <a:spcPts val="0"/>
              </a:spcAft>
              <a:buNone/>
            </a:pPr>
            <a:r>
              <a:t/>
            </a:r>
            <a:endParaRPr i="1" sz="1200">
              <a:solidFill>
                <a:srgbClr val="073763"/>
              </a:solidFill>
            </a:endParaRPr>
          </a:p>
        </p:txBody>
      </p:sp>
      <p:pic>
        <p:nvPicPr>
          <p:cNvPr id="212" name="Google Shape;212;p17"/>
          <p:cNvPicPr preferRelativeResize="0"/>
          <p:nvPr/>
        </p:nvPicPr>
        <p:blipFill>
          <a:blip r:embed="rId3">
            <a:alphaModFix/>
          </a:blip>
          <a:stretch>
            <a:fillRect/>
          </a:stretch>
        </p:blipFill>
        <p:spPr>
          <a:xfrm>
            <a:off x="2729851" y="3182125"/>
            <a:ext cx="2850750" cy="1859050"/>
          </a:xfrm>
          <a:prstGeom prst="rect">
            <a:avLst/>
          </a:prstGeom>
          <a:noFill/>
          <a:ln>
            <a:noFill/>
          </a:ln>
        </p:spPr>
      </p:pic>
      <p:pic>
        <p:nvPicPr>
          <p:cNvPr id="213" name="Google Shape;213;p17"/>
          <p:cNvPicPr preferRelativeResize="0"/>
          <p:nvPr/>
        </p:nvPicPr>
        <p:blipFill>
          <a:blip r:embed="rId4">
            <a:alphaModFix/>
          </a:blip>
          <a:stretch>
            <a:fillRect/>
          </a:stretch>
        </p:blipFill>
        <p:spPr>
          <a:xfrm>
            <a:off x="321025" y="3182125"/>
            <a:ext cx="2408821" cy="1859050"/>
          </a:xfrm>
          <a:prstGeom prst="rect">
            <a:avLst/>
          </a:prstGeom>
          <a:noFill/>
          <a:ln>
            <a:noFill/>
          </a:ln>
        </p:spPr>
      </p:pic>
      <p:pic>
        <p:nvPicPr>
          <p:cNvPr id="214" name="Google Shape;214;p17"/>
          <p:cNvPicPr preferRelativeResize="0"/>
          <p:nvPr/>
        </p:nvPicPr>
        <p:blipFill>
          <a:blip r:embed="rId5">
            <a:alphaModFix/>
          </a:blip>
          <a:stretch>
            <a:fillRect/>
          </a:stretch>
        </p:blipFill>
        <p:spPr>
          <a:xfrm>
            <a:off x="5667800" y="3182125"/>
            <a:ext cx="2680413" cy="1859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18"/>
          <p:cNvSpPr txBox="1"/>
          <p:nvPr>
            <p:ph type="title"/>
          </p:nvPr>
        </p:nvSpPr>
        <p:spPr>
          <a:xfrm>
            <a:off x="457200" y="205978"/>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How the Satellite Community Can Help Collaborate on Future Interests </a:t>
            </a:r>
            <a:endParaRPr/>
          </a:p>
        </p:txBody>
      </p:sp>
      <p:sp>
        <p:nvSpPr>
          <p:cNvPr id="221" name="Google Shape;221;p18"/>
          <p:cNvSpPr txBox="1"/>
          <p:nvPr>
            <p:ph idx="1" type="body"/>
          </p:nvPr>
        </p:nvSpPr>
        <p:spPr>
          <a:xfrm>
            <a:off x="457200" y="1063375"/>
            <a:ext cx="8229600" cy="2959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073763"/>
              </a:buClr>
              <a:buSzPts val="1200"/>
              <a:buChar char="•"/>
            </a:pPr>
            <a:r>
              <a:rPr i="1" lang="en-US" sz="1200">
                <a:solidFill>
                  <a:srgbClr val="073763"/>
                </a:solidFill>
              </a:rPr>
              <a:t>Any increase in resolution or scans would be helpful. </a:t>
            </a:r>
            <a:endParaRPr i="1" sz="1200">
              <a:solidFill>
                <a:srgbClr val="073763"/>
              </a:solidFill>
            </a:endParaRPr>
          </a:p>
          <a:p>
            <a:pPr indent="-304800" lvl="0" marL="457200" rtl="0" algn="l">
              <a:lnSpc>
                <a:spcPct val="150000"/>
              </a:lnSpc>
              <a:spcBef>
                <a:spcPts val="0"/>
              </a:spcBef>
              <a:spcAft>
                <a:spcPts val="0"/>
              </a:spcAft>
              <a:buClr>
                <a:srgbClr val="073763"/>
              </a:buClr>
              <a:buSzPts val="1200"/>
              <a:buChar char="•"/>
            </a:pPr>
            <a:r>
              <a:rPr i="1" lang="en-US" sz="1200">
                <a:solidFill>
                  <a:srgbClr val="073763"/>
                </a:solidFill>
              </a:rPr>
              <a:t>Use improvements when it comes to latency with getting scans into our workstations. </a:t>
            </a:r>
            <a:endParaRPr i="1" sz="1200">
              <a:solidFill>
                <a:srgbClr val="073763"/>
              </a:solidFill>
            </a:endParaRPr>
          </a:p>
          <a:p>
            <a:pPr indent="-304800" lvl="1" marL="914400" rtl="0" algn="l">
              <a:lnSpc>
                <a:spcPct val="150000"/>
              </a:lnSpc>
              <a:spcBef>
                <a:spcPts val="0"/>
              </a:spcBef>
              <a:spcAft>
                <a:spcPts val="0"/>
              </a:spcAft>
              <a:buClr>
                <a:srgbClr val="073763"/>
              </a:buClr>
              <a:buSzPts val="1200"/>
              <a:buChar char="–"/>
            </a:pPr>
            <a:r>
              <a:rPr i="1" lang="en-US" sz="1200">
                <a:solidFill>
                  <a:srgbClr val="073763"/>
                </a:solidFill>
              </a:rPr>
              <a:t>There is typically a 4-5 minute delay with getting the data, which has an impact at issuance time if additional areas of convection develop.</a:t>
            </a:r>
            <a:endParaRPr i="1" sz="1200">
              <a:solidFill>
                <a:srgbClr val="073763"/>
              </a:solidFill>
            </a:endParaRPr>
          </a:p>
          <a:p>
            <a:pPr indent="-304800" lvl="0" marL="457200" rtl="0" algn="l">
              <a:lnSpc>
                <a:spcPct val="150000"/>
              </a:lnSpc>
              <a:spcBef>
                <a:spcPts val="0"/>
              </a:spcBef>
              <a:spcAft>
                <a:spcPts val="0"/>
              </a:spcAft>
              <a:buSzPts val="1200"/>
              <a:buChar char="•"/>
            </a:pPr>
            <a:r>
              <a:rPr i="1" lang="en-US" sz="1200">
                <a:solidFill>
                  <a:srgbClr val="073763"/>
                </a:solidFill>
              </a:rPr>
              <a:t>One of the problems is when you have multiple cloud layers</a:t>
            </a:r>
            <a:endParaRPr i="1" sz="1200">
              <a:solidFill>
                <a:srgbClr val="073763"/>
              </a:solidFill>
            </a:endParaRPr>
          </a:p>
          <a:p>
            <a:pPr indent="-304800" lvl="1" marL="914400" rtl="0" algn="l">
              <a:lnSpc>
                <a:spcPct val="150000"/>
              </a:lnSpc>
              <a:spcBef>
                <a:spcPts val="0"/>
              </a:spcBef>
              <a:spcAft>
                <a:spcPts val="0"/>
              </a:spcAft>
              <a:buSzPts val="1200"/>
              <a:buChar char="–"/>
            </a:pPr>
            <a:r>
              <a:rPr i="1" lang="en-US" sz="1200">
                <a:solidFill>
                  <a:srgbClr val="073763"/>
                </a:solidFill>
              </a:rPr>
              <a:t>Only getting cloud top temperatures from the top layer. Could have an icing layer being obscured. </a:t>
            </a:r>
            <a:endParaRPr i="1" sz="1200">
              <a:solidFill>
                <a:srgbClr val="073763"/>
              </a:solidFill>
            </a:endParaRPr>
          </a:p>
          <a:p>
            <a:pPr indent="-304800" lvl="1" marL="914400" rtl="0" algn="l">
              <a:lnSpc>
                <a:spcPct val="150000"/>
              </a:lnSpc>
              <a:spcBef>
                <a:spcPts val="0"/>
              </a:spcBef>
              <a:spcAft>
                <a:spcPts val="0"/>
              </a:spcAft>
              <a:buSzPts val="1200"/>
              <a:buChar char="–"/>
            </a:pPr>
            <a:r>
              <a:rPr i="1" lang="en-US" sz="1200">
                <a:solidFill>
                  <a:srgbClr val="073763"/>
                </a:solidFill>
              </a:rPr>
              <a:t>Having a way to view cloud top temperatures for multiple layers.</a:t>
            </a:r>
            <a:endParaRPr i="1" sz="1200">
              <a:solidFill>
                <a:srgbClr val="073763"/>
              </a:solidFill>
            </a:endParaRPr>
          </a:p>
          <a:p>
            <a:pPr indent="0" lvl="0" marL="0" rtl="0" algn="l">
              <a:spcBef>
                <a:spcPts val="0"/>
              </a:spcBef>
              <a:spcAft>
                <a:spcPts val="0"/>
              </a:spcAft>
              <a:buNone/>
            </a:pPr>
            <a:r>
              <a:rPr b="1" lang="en-US" sz="1200">
                <a:solidFill>
                  <a:srgbClr val="000000"/>
                </a:solidFill>
              </a:rPr>
              <a:t>Possible Future Collaborative Forecast Process Steps:</a:t>
            </a:r>
            <a:endParaRPr b="1" sz="1200">
              <a:solidFill>
                <a:srgbClr val="000000"/>
              </a:solidFill>
            </a:endParaRPr>
          </a:p>
          <a:p>
            <a:pPr indent="0" lvl="0" marL="0" rtl="0" algn="l">
              <a:spcBef>
                <a:spcPts val="0"/>
              </a:spcBef>
              <a:spcAft>
                <a:spcPts val="0"/>
              </a:spcAft>
              <a:buNone/>
            </a:pPr>
            <a:r>
              <a:t/>
            </a:r>
            <a:endParaRPr i="1" sz="1200">
              <a:solidFill>
                <a:srgbClr val="073763"/>
              </a:solidFill>
            </a:endParaRPr>
          </a:p>
          <a:p>
            <a:pPr indent="-304800" lvl="0" marL="457200" rtl="0" algn="l">
              <a:lnSpc>
                <a:spcPct val="150000"/>
              </a:lnSpc>
              <a:spcBef>
                <a:spcPts val="0"/>
              </a:spcBef>
              <a:spcAft>
                <a:spcPts val="0"/>
              </a:spcAft>
              <a:buClr>
                <a:srgbClr val="073763"/>
              </a:buClr>
              <a:buSzPts val="1200"/>
              <a:buFont typeface="Calibri"/>
              <a:buChar char="•"/>
            </a:pPr>
            <a:r>
              <a:rPr i="1" lang="en-US" sz="1200">
                <a:solidFill>
                  <a:srgbClr val="073763"/>
                </a:solidFill>
              </a:rPr>
              <a:t>AWC would derive first guess grids of Primary, Secondary, and Tertiary cloud base and corresponding sky cover</a:t>
            </a:r>
            <a:endParaRPr i="1" sz="1200">
              <a:solidFill>
                <a:srgbClr val="073763"/>
              </a:solidFill>
            </a:endParaRPr>
          </a:p>
          <a:p>
            <a:pPr indent="-304800" lvl="0" marL="457200" rtl="0" algn="l">
              <a:lnSpc>
                <a:spcPct val="150000"/>
              </a:lnSpc>
              <a:spcBef>
                <a:spcPts val="0"/>
              </a:spcBef>
              <a:spcAft>
                <a:spcPts val="0"/>
              </a:spcAft>
              <a:buClr>
                <a:srgbClr val="073763"/>
              </a:buClr>
              <a:buSzPts val="1200"/>
              <a:buFont typeface="Calibri"/>
              <a:buChar char="•"/>
            </a:pPr>
            <a:r>
              <a:rPr i="1" lang="en-US" sz="1200">
                <a:solidFill>
                  <a:srgbClr val="073763"/>
                </a:solidFill>
              </a:rPr>
              <a:t>These grids would be edited by local WFOs through the DAS paradigm to derive a TAF that can include up to three cloud layers</a:t>
            </a:r>
            <a:endParaRPr i="1" sz="1200">
              <a:solidFill>
                <a:srgbClr val="073763"/>
              </a:solidFill>
            </a:endParaRPr>
          </a:p>
          <a:p>
            <a:pPr indent="-304800" lvl="0" marL="457200" rtl="0" algn="l">
              <a:lnSpc>
                <a:spcPct val="150000"/>
              </a:lnSpc>
              <a:spcBef>
                <a:spcPts val="0"/>
              </a:spcBef>
              <a:spcAft>
                <a:spcPts val="0"/>
              </a:spcAft>
              <a:buClr>
                <a:srgbClr val="073763"/>
              </a:buClr>
              <a:buSzPts val="1200"/>
              <a:buFont typeface="Calibri"/>
              <a:buChar char="•"/>
            </a:pPr>
            <a:r>
              <a:rPr i="1" lang="en-US" sz="1200">
                <a:solidFill>
                  <a:srgbClr val="073763"/>
                </a:solidFill>
              </a:rPr>
              <a:t>The final edited grids would be used to derive needed cloud variables for the GFA (cloud bases, tops, coverage, presence of layers, cirrus) at AWC</a:t>
            </a:r>
            <a:endParaRPr i="1" sz="1200">
              <a:solidFill>
                <a:srgbClr val="073763"/>
              </a:solidFill>
            </a:endParaRPr>
          </a:p>
          <a:p>
            <a:pPr indent="-304800" lvl="0" marL="457200" rtl="0" algn="l">
              <a:lnSpc>
                <a:spcPct val="150000"/>
              </a:lnSpc>
              <a:spcBef>
                <a:spcPts val="0"/>
              </a:spcBef>
              <a:spcAft>
                <a:spcPts val="0"/>
              </a:spcAft>
              <a:buClr>
                <a:srgbClr val="073763"/>
              </a:buClr>
              <a:buSzPts val="1200"/>
              <a:buFont typeface="Calibri"/>
              <a:buChar char="•"/>
            </a:pPr>
            <a:r>
              <a:rPr i="1" lang="en-US" sz="1200">
                <a:solidFill>
                  <a:srgbClr val="073763"/>
                </a:solidFill>
              </a:rPr>
              <a:t>This would allow for a consistent depiction of clouds across all levels; from local to national.</a:t>
            </a:r>
            <a:endParaRPr i="1" sz="1200">
              <a:solidFill>
                <a:srgbClr val="073763"/>
              </a:solidFill>
            </a:endParaRPr>
          </a:p>
        </p:txBody>
      </p:sp>
      <p:sp>
        <p:nvSpPr>
          <p:cNvPr id="222" name="Google Shape;222;p18"/>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8"/>
          <p:cNvSpPr txBox="1"/>
          <p:nvPr>
            <p:ph type="title"/>
          </p:nvPr>
        </p:nvSpPr>
        <p:spPr>
          <a:xfrm>
            <a:off x="457200" y="205978"/>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Outline</a:t>
            </a:r>
            <a:endParaRPr/>
          </a:p>
        </p:txBody>
      </p:sp>
      <p:sp>
        <p:nvSpPr>
          <p:cNvPr id="66" name="Google Shape;66;p8"/>
          <p:cNvSpPr txBox="1"/>
          <p:nvPr>
            <p:ph idx="1" type="body"/>
          </p:nvPr>
        </p:nvSpPr>
        <p:spPr>
          <a:xfrm>
            <a:off x="457200" y="1200150"/>
            <a:ext cx="8229600" cy="33945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640"/>
              </a:spcBef>
              <a:spcAft>
                <a:spcPts val="0"/>
              </a:spcAft>
              <a:buSzPts val="1800"/>
              <a:buChar char="•"/>
            </a:pPr>
            <a:r>
              <a:rPr lang="en-US" sz="1800"/>
              <a:t>Introduction to AWC</a:t>
            </a:r>
            <a:endParaRPr sz="1800"/>
          </a:p>
          <a:p>
            <a:pPr indent="-342900" lvl="0" marL="457200" rtl="0" algn="l">
              <a:lnSpc>
                <a:spcPct val="150000"/>
              </a:lnSpc>
              <a:spcBef>
                <a:spcPts val="0"/>
              </a:spcBef>
              <a:spcAft>
                <a:spcPts val="0"/>
              </a:spcAft>
              <a:buSzPts val="1800"/>
              <a:buChar char="•"/>
            </a:pPr>
            <a:r>
              <a:rPr lang="en-US" sz="1800"/>
              <a:t>GFA, sky cover research, and cloud layer research</a:t>
            </a:r>
            <a:endParaRPr sz="1800"/>
          </a:p>
          <a:p>
            <a:pPr indent="-342900" lvl="0" marL="457200" rtl="0" algn="l">
              <a:lnSpc>
                <a:spcPct val="150000"/>
              </a:lnSpc>
              <a:spcBef>
                <a:spcPts val="0"/>
              </a:spcBef>
              <a:spcAft>
                <a:spcPts val="0"/>
              </a:spcAft>
              <a:buSzPts val="1800"/>
              <a:buChar char="•"/>
            </a:pPr>
            <a:r>
              <a:rPr lang="en-US" sz="1800"/>
              <a:t>RGB Operational Use Case</a:t>
            </a:r>
            <a:endParaRPr sz="1800"/>
          </a:p>
          <a:p>
            <a:pPr indent="-342900" lvl="0" marL="457200" rtl="0" algn="l">
              <a:lnSpc>
                <a:spcPct val="150000"/>
              </a:lnSpc>
              <a:spcBef>
                <a:spcPts val="0"/>
              </a:spcBef>
              <a:spcAft>
                <a:spcPts val="0"/>
              </a:spcAft>
              <a:buSzPts val="1800"/>
              <a:buChar char="•"/>
            </a:pPr>
            <a:r>
              <a:rPr lang="en-US" sz="1800"/>
              <a:t>GLM Operational Use Case</a:t>
            </a:r>
            <a:endParaRPr sz="1800"/>
          </a:p>
          <a:p>
            <a:pPr indent="-342900" lvl="0" marL="457200" rtl="0" algn="l">
              <a:lnSpc>
                <a:spcPct val="150000"/>
              </a:lnSpc>
              <a:spcBef>
                <a:spcPts val="0"/>
              </a:spcBef>
              <a:spcAft>
                <a:spcPts val="0"/>
              </a:spcAft>
              <a:buSzPts val="1800"/>
              <a:buChar char="•"/>
            </a:pPr>
            <a:r>
              <a:rPr lang="en-US" sz="1800"/>
              <a:t>AWC Forecaster Feedback</a:t>
            </a:r>
            <a:endParaRPr sz="1800"/>
          </a:p>
          <a:p>
            <a:pPr indent="-342900" lvl="0" marL="457200" rtl="0" algn="l">
              <a:lnSpc>
                <a:spcPct val="150000"/>
              </a:lnSpc>
              <a:spcBef>
                <a:spcPts val="0"/>
              </a:spcBef>
              <a:spcAft>
                <a:spcPts val="0"/>
              </a:spcAft>
              <a:buSzPts val="1800"/>
              <a:buChar char="•"/>
            </a:pPr>
            <a:r>
              <a:rPr lang="en-US" sz="1800"/>
              <a:t>Possible Implementations and Future Research</a:t>
            </a:r>
            <a:endParaRPr sz="1800"/>
          </a:p>
        </p:txBody>
      </p:sp>
      <p:sp>
        <p:nvSpPr>
          <p:cNvPr id="67" name="Google Shape;67;p8"/>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9"/>
          <p:cNvSpPr txBox="1"/>
          <p:nvPr>
            <p:ph type="title"/>
          </p:nvPr>
        </p:nvSpPr>
        <p:spPr>
          <a:xfrm>
            <a:off x="457200" y="53578"/>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The Aviation Weather Center</a:t>
            </a:r>
            <a:endParaRPr sz="3000"/>
          </a:p>
        </p:txBody>
      </p:sp>
      <p:sp>
        <p:nvSpPr>
          <p:cNvPr id="74" name="Google Shape;74;p9"/>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75" name="Google Shape;75;p9"/>
          <p:cNvGrpSpPr/>
          <p:nvPr/>
        </p:nvGrpSpPr>
        <p:grpSpPr>
          <a:xfrm>
            <a:off x="170373" y="1078398"/>
            <a:ext cx="4378451" cy="2154363"/>
            <a:chOff x="-1441459" y="3141850"/>
            <a:chExt cx="10363198" cy="5303701"/>
          </a:xfrm>
        </p:grpSpPr>
        <p:pic>
          <p:nvPicPr>
            <p:cNvPr descr="AWC - HEMS Tool - Mozilla Firefox" id="76" name="Google Shape;76;p9"/>
            <p:cNvPicPr preferRelativeResize="0"/>
            <p:nvPr/>
          </p:nvPicPr>
          <p:blipFill rotWithShape="1">
            <a:blip r:embed="rId3">
              <a:alphaModFix/>
            </a:blip>
            <a:srcRect b="12637" l="10664" r="14602" t="13457"/>
            <a:stretch/>
          </p:blipFill>
          <p:spPr>
            <a:xfrm>
              <a:off x="-1441459" y="3141850"/>
              <a:ext cx="10363198" cy="5303701"/>
            </a:xfrm>
            <a:prstGeom prst="rect">
              <a:avLst/>
            </a:prstGeom>
            <a:noFill/>
            <a:ln cap="flat" cmpd="sng" w="9525">
              <a:solidFill>
                <a:srgbClr val="FF6666"/>
              </a:solidFill>
              <a:prstDash val="solid"/>
              <a:round/>
              <a:headEnd len="sm" w="sm" type="none"/>
              <a:tailEnd len="sm" w="sm" type="none"/>
            </a:ln>
          </p:spPr>
        </p:pic>
        <p:sp>
          <p:nvSpPr>
            <p:cNvPr id="77" name="Google Shape;77;p9"/>
            <p:cNvSpPr/>
            <p:nvPr/>
          </p:nvSpPr>
          <p:spPr>
            <a:xfrm>
              <a:off x="773152" y="4787614"/>
              <a:ext cx="8002651" cy="2886805"/>
            </a:xfrm>
            <a:custGeom>
              <a:rect b="b" l="l" r="r" t="t"/>
              <a:pathLst>
                <a:path extrusionOk="0" h="2755900" w="6559550">
                  <a:moveTo>
                    <a:pt x="5422900" y="965200"/>
                  </a:moveTo>
                  <a:lnTo>
                    <a:pt x="5886450" y="819150"/>
                  </a:lnTo>
                  <a:lnTo>
                    <a:pt x="6013450" y="781050"/>
                  </a:lnTo>
                  <a:lnTo>
                    <a:pt x="6089650" y="781050"/>
                  </a:lnTo>
                  <a:lnTo>
                    <a:pt x="6559550" y="787400"/>
                  </a:lnTo>
                  <a:cubicBezTo>
                    <a:pt x="6557433" y="1172633"/>
                    <a:pt x="6555317" y="1557867"/>
                    <a:pt x="6553200" y="1943100"/>
                  </a:cubicBezTo>
                  <a:lnTo>
                    <a:pt x="6330950" y="2139950"/>
                  </a:lnTo>
                  <a:lnTo>
                    <a:pt x="5645150" y="2139950"/>
                  </a:lnTo>
                  <a:lnTo>
                    <a:pt x="5588000" y="2165350"/>
                  </a:lnTo>
                  <a:lnTo>
                    <a:pt x="5588000" y="2260600"/>
                  </a:lnTo>
                  <a:lnTo>
                    <a:pt x="5530850" y="2254250"/>
                  </a:lnTo>
                  <a:lnTo>
                    <a:pt x="5372100" y="2216150"/>
                  </a:lnTo>
                  <a:lnTo>
                    <a:pt x="5372100" y="2089150"/>
                  </a:lnTo>
                  <a:lnTo>
                    <a:pt x="5340350" y="2063750"/>
                  </a:lnTo>
                  <a:lnTo>
                    <a:pt x="5276850" y="2025650"/>
                  </a:lnTo>
                  <a:lnTo>
                    <a:pt x="5238750" y="2032000"/>
                  </a:lnTo>
                  <a:lnTo>
                    <a:pt x="5162550" y="2032000"/>
                  </a:lnTo>
                  <a:lnTo>
                    <a:pt x="5029200" y="1930400"/>
                  </a:lnTo>
                  <a:lnTo>
                    <a:pt x="4959350" y="1860550"/>
                  </a:lnTo>
                  <a:lnTo>
                    <a:pt x="4768850" y="1860550"/>
                  </a:lnTo>
                  <a:lnTo>
                    <a:pt x="4660900" y="1860550"/>
                  </a:lnTo>
                  <a:lnTo>
                    <a:pt x="4635500" y="1860550"/>
                  </a:lnTo>
                  <a:lnTo>
                    <a:pt x="4546600" y="1847850"/>
                  </a:lnTo>
                  <a:lnTo>
                    <a:pt x="4406900" y="1835150"/>
                  </a:lnTo>
                  <a:lnTo>
                    <a:pt x="4337050" y="1835150"/>
                  </a:lnTo>
                  <a:lnTo>
                    <a:pt x="4235450" y="1778000"/>
                  </a:lnTo>
                  <a:lnTo>
                    <a:pt x="4159250" y="1778000"/>
                  </a:lnTo>
                  <a:lnTo>
                    <a:pt x="4083050" y="1739900"/>
                  </a:lnTo>
                  <a:lnTo>
                    <a:pt x="4038600" y="1670050"/>
                  </a:lnTo>
                  <a:lnTo>
                    <a:pt x="3994150" y="1600200"/>
                  </a:lnTo>
                  <a:lnTo>
                    <a:pt x="3981450" y="1593850"/>
                  </a:lnTo>
                  <a:lnTo>
                    <a:pt x="3930650" y="1593850"/>
                  </a:lnTo>
                  <a:lnTo>
                    <a:pt x="3911600" y="1625600"/>
                  </a:lnTo>
                  <a:lnTo>
                    <a:pt x="3854450" y="1600200"/>
                  </a:lnTo>
                  <a:lnTo>
                    <a:pt x="3816350" y="1530350"/>
                  </a:lnTo>
                  <a:lnTo>
                    <a:pt x="3778250" y="1511300"/>
                  </a:lnTo>
                  <a:lnTo>
                    <a:pt x="3746500" y="1504950"/>
                  </a:lnTo>
                  <a:lnTo>
                    <a:pt x="3714750" y="1504950"/>
                  </a:lnTo>
                  <a:lnTo>
                    <a:pt x="3702050" y="1524000"/>
                  </a:lnTo>
                  <a:lnTo>
                    <a:pt x="3644900" y="1524000"/>
                  </a:lnTo>
                  <a:lnTo>
                    <a:pt x="3575050" y="1524000"/>
                  </a:lnTo>
                  <a:lnTo>
                    <a:pt x="3486150" y="1473200"/>
                  </a:lnTo>
                  <a:lnTo>
                    <a:pt x="3422650" y="1460500"/>
                  </a:lnTo>
                  <a:lnTo>
                    <a:pt x="3352800" y="1460500"/>
                  </a:lnTo>
                  <a:lnTo>
                    <a:pt x="3282950" y="1492250"/>
                  </a:lnTo>
                  <a:lnTo>
                    <a:pt x="3187700" y="1549400"/>
                  </a:lnTo>
                  <a:lnTo>
                    <a:pt x="3219450" y="1581150"/>
                  </a:lnTo>
                  <a:cubicBezTo>
                    <a:pt x="3217333" y="1972733"/>
                    <a:pt x="3215217" y="2364317"/>
                    <a:pt x="3213100" y="2755900"/>
                  </a:cubicBezTo>
                  <a:lnTo>
                    <a:pt x="2165350" y="2755900"/>
                  </a:lnTo>
                  <a:lnTo>
                    <a:pt x="2165350" y="1587500"/>
                  </a:lnTo>
                  <a:lnTo>
                    <a:pt x="82550" y="1587500"/>
                  </a:lnTo>
                  <a:lnTo>
                    <a:pt x="82550" y="882650"/>
                  </a:lnTo>
                  <a:lnTo>
                    <a:pt x="0" y="755650"/>
                  </a:lnTo>
                  <a:lnTo>
                    <a:pt x="234950" y="647700"/>
                  </a:lnTo>
                  <a:lnTo>
                    <a:pt x="831850" y="476250"/>
                  </a:lnTo>
                  <a:lnTo>
                    <a:pt x="1212850" y="387350"/>
                  </a:lnTo>
                  <a:lnTo>
                    <a:pt x="1517650" y="254000"/>
                  </a:lnTo>
                  <a:lnTo>
                    <a:pt x="1847850" y="63500"/>
                  </a:lnTo>
                  <a:lnTo>
                    <a:pt x="1898650" y="0"/>
                  </a:lnTo>
                  <a:lnTo>
                    <a:pt x="2590800" y="279400"/>
                  </a:lnTo>
                  <a:lnTo>
                    <a:pt x="2628900" y="393700"/>
                  </a:lnTo>
                  <a:lnTo>
                    <a:pt x="2889250" y="590550"/>
                  </a:lnTo>
                  <a:lnTo>
                    <a:pt x="2997200" y="565150"/>
                  </a:lnTo>
                  <a:lnTo>
                    <a:pt x="3073400" y="603250"/>
                  </a:lnTo>
                  <a:lnTo>
                    <a:pt x="3079750" y="546100"/>
                  </a:lnTo>
                  <a:lnTo>
                    <a:pt x="4241800" y="546100"/>
                  </a:lnTo>
                  <a:lnTo>
                    <a:pt x="4241800" y="533400"/>
                  </a:lnTo>
                  <a:lnTo>
                    <a:pt x="4273550" y="558800"/>
                  </a:lnTo>
                  <a:lnTo>
                    <a:pt x="4343400" y="584200"/>
                  </a:lnTo>
                  <a:lnTo>
                    <a:pt x="4413250" y="596900"/>
                  </a:lnTo>
                  <a:lnTo>
                    <a:pt x="4483100" y="615950"/>
                  </a:lnTo>
                  <a:lnTo>
                    <a:pt x="4521200" y="596900"/>
                  </a:lnTo>
                  <a:lnTo>
                    <a:pt x="4610100" y="628650"/>
                  </a:lnTo>
                  <a:lnTo>
                    <a:pt x="4686300" y="692150"/>
                  </a:lnTo>
                  <a:lnTo>
                    <a:pt x="4737100" y="742950"/>
                  </a:lnTo>
                  <a:lnTo>
                    <a:pt x="4781550" y="774700"/>
                  </a:lnTo>
                  <a:lnTo>
                    <a:pt x="4806950" y="869950"/>
                  </a:lnTo>
                  <a:lnTo>
                    <a:pt x="4781550" y="920750"/>
                  </a:lnTo>
                  <a:lnTo>
                    <a:pt x="4756150" y="971550"/>
                  </a:lnTo>
                  <a:lnTo>
                    <a:pt x="4775200" y="984250"/>
                  </a:lnTo>
                  <a:lnTo>
                    <a:pt x="4851400" y="952500"/>
                  </a:lnTo>
                  <a:lnTo>
                    <a:pt x="4889500" y="920750"/>
                  </a:lnTo>
                  <a:lnTo>
                    <a:pt x="4914900" y="908050"/>
                  </a:lnTo>
                  <a:lnTo>
                    <a:pt x="4914900" y="876300"/>
                  </a:lnTo>
                  <a:lnTo>
                    <a:pt x="5041900" y="844550"/>
                  </a:lnTo>
                  <a:lnTo>
                    <a:pt x="5086350" y="806450"/>
                  </a:lnTo>
                  <a:lnTo>
                    <a:pt x="5251450" y="793750"/>
                  </a:lnTo>
                  <a:lnTo>
                    <a:pt x="5308600" y="685800"/>
                  </a:lnTo>
                  <a:lnTo>
                    <a:pt x="5346700" y="641350"/>
                  </a:lnTo>
                  <a:lnTo>
                    <a:pt x="5391150" y="654050"/>
                  </a:lnTo>
                  <a:lnTo>
                    <a:pt x="5391150" y="654050"/>
                  </a:lnTo>
                  <a:lnTo>
                    <a:pt x="5391150" y="742950"/>
                  </a:lnTo>
                  <a:lnTo>
                    <a:pt x="5391150" y="742950"/>
                  </a:lnTo>
                  <a:lnTo>
                    <a:pt x="5422900" y="800100"/>
                  </a:lnTo>
                  <a:lnTo>
                    <a:pt x="5429250" y="844550"/>
                  </a:lnTo>
                  <a:lnTo>
                    <a:pt x="5429250" y="908050"/>
                  </a:lnTo>
                  <a:lnTo>
                    <a:pt x="5422900" y="965200"/>
                  </a:lnTo>
                  <a:close/>
                </a:path>
              </a:pathLst>
            </a:custGeom>
            <a:solidFill>
              <a:srgbClr val="FF0000">
                <a:alpha val="49800"/>
              </a:srgbClr>
            </a:solidFill>
            <a:ln cap="flat" cmpd="sng" w="28575">
              <a:solidFill>
                <a:srgbClr val="FFFFFF">
                  <a:alpha val="498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78" name="Google Shape;78;p9"/>
          <p:cNvSpPr txBox="1"/>
          <p:nvPr/>
        </p:nvSpPr>
        <p:spPr>
          <a:xfrm>
            <a:off x="5018600" y="1044163"/>
            <a:ext cx="3391800" cy="9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One of the nine NWS National Centers</a:t>
            </a:r>
            <a:endParaRPr b="1" sz="2400">
              <a:latin typeface="Calibri"/>
              <a:ea typeface="Calibri"/>
              <a:cs typeface="Calibri"/>
              <a:sym typeface="Calibri"/>
            </a:endParaRPr>
          </a:p>
          <a:p>
            <a:pPr indent="0" lvl="0" marL="0" rtl="0" algn="l">
              <a:spcBef>
                <a:spcPts val="0"/>
              </a:spcBef>
              <a:spcAft>
                <a:spcPts val="0"/>
              </a:spcAft>
              <a:buNone/>
            </a:pPr>
            <a:r>
              <a:t/>
            </a:r>
            <a:endParaRPr sz="2400">
              <a:solidFill>
                <a:srgbClr val="FFFFFF"/>
              </a:solidFill>
              <a:latin typeface="Calibri"/>
              <a:ea typeface="Calibri"/>
              <a:cs typeface="Calibri"/>
              <a:sym typeface="Calibri"/>
            </a:endParaRPr>
          </a:p>
        </p:txBody>
      </p:sp>
      <p:sp>
        <p:nvSpPr>
          <p:cNvPr id="79" name="Google Shape;79;p9"/>
          <p:cNvSpPr txBox="1"/>
          <p:nvPr/>
        </p:nvSpPr>
        <p:spPr>
          <a:xfrm>
            <a:off x="246575" y="3305350"/>
            <a:ext cx="2823300" cy="165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Domestic and International Aviation Forecasts and Warnings</a:t>
            </a:r>
            <a:endParaRPr b="1" sz="2400">
              <a:latin typeface="Calibri"/>
              <a:ea typeface="Calibri"/>
              <a:cs typeface="Calibri"/>
              <a:sym typeface="Calibri"/>
            </a:endParaRPr>
          </a:p>
        </p:txBody>
      </p:sp>
      <p:pic>
        <p:nvPicPr>
          <p:cNvPr id="80" name="Google Shape;80;p9"/>
          <p:cNvPicPr preferRelativeResize="0"/>
          <p:nvPr/>
        </p:nvPicPr>
        <p:blipFill>
          <a:blip r:embed="rId4">
            <a:alphaModFix/>
          </a:blip>
          <a:stretch>
            <a:fillRect/>
          </a:stretch>
        </p:blipFill>
        <p:spPr>
          <a:xfrm>
            <a:off x="5304351" y="1984075"/>
            <a:ext cx="3106042" cy="2154350"/>
          </a:xfrm>
          <a:prstGeom prst="rect">
            <a:avLst/>
          </a:prstGeom>
          <a:noFill/>
          <a:ln>
            <a:noFill/>
          </a:ln>
        </p:spPr>
      </p:pic>
      <p:pic>
        <p:nvPicPr>
          <p:cNvPr id="81" name="Google Shape;81;p9"/>
          <p:cNvPicPr preferRelativeResize="0"/>
          <p:nvPr/>
        </p:nvPicPr>
        <p:blipFill rotWithShape="1">
          <a:blip r:embed="rId5">
            <a:alphaModFix/>
          </a:blip>
          <a:srcRect b="0" l="0" r="0" t="0"/>
          <a:stretch/>
        </p:blipFill>
        <p:spPr>
          <a:xfrm>
            <a:off x="2940999" y="3041500"/>
            <a:ext cx="2621400" cy="1916199"/>
          </a:xfrm>
          <a:prstGeom prst="rect">
            <a:avLst/>
          </a:prstGeom>
          <a:noFill/>
          <a:ln>
            <a:noFill/>
          </a:ln>
        </p:spPr>
      </p:pic>
      <p:sp>
        <p:nvSpPr>
          <p:cNvPr id="82" name="Google Shape;82;p9"/>
          <p:cNvSpPr txBox="1"/>
          <p:nvPr/>
        </p:nvSpPr>
        <p:spPr>
          <a:xfrm>
            <a:off x="5930850" y="4324421"/>
            <a:ext cx="2895000" cy="6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Calibri"/>
                <a:ea typeface="Calibri"/>
                <a:cs typeface="Calibri"/>
                <a:sym typeface="Calibri"/>
              </a:rPr>
              <a:t>www.A</a:t>
            </a:r>
            <a:r>
              <a:rPr b="1" lang="en-US" sz="1800">
                <a:latin typeface="Calibri"/>
                <a:ea typeface="Calibri"/>
                <a:cs typeface="Calibri"/>
                <a:sym typeface="Calibri"/>
              </a:rPr>
              <a:t>viationWeather.gov</a:t>
            </a:r>
            <a:endParaRPr b="1" sz="1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0"/>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89" name="Google Shape;89;p10"/>
          <p:cNvSpPr txBox="1"/>
          <p:nvPr>
            <p:ph type="title"/>
          </p:nvPr>
        </p:nvSpPr>
        <p:spPr>
          <a:xfrm>
            <a:off x="457200" y="53578"/>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Graphical Forecasts for Aviation (GFA) </a:t>
            </a:r>
            <a:endParaRPr/>
          </a:p>
        </p:txBody>
      </p:sp>
      <p:pic>
        <p:nvPicPr>
          <p:cNvPr id="90" name="Google Shape;90;p10"/>
          <p:cNvPicPr preferRelativeResize="0"/>
          <p:nvPr/>
        </p:nvPicPr>
        <p:blipFill rotWithShape="1">
          <a:blip r:embed="rId3">
            <a:alphaModFix/>
          </a:blip>
          <a:srcRect b="0" l="0" r="0" t="0"/>
          <a:stretch/>
        </p:blipFill>
        <p:spPr>
          <a:xfrm>
            <a:off x="242225" y="2701225"/>
            <a:ext cx="3359350" cy="2062025"/>
          </a:xfrm>
          <a:prstGeom prst="rect">
            <a:avLst/>
          </a:prstGeom>
          <a:noFill/>
          <a:ln>
            <a:noFill/>
          </a:ln>
        </p:spPr>
      </p:pic>
      <p:pic>
        <p:nvPicPr>
          <p:cNvPr id="91" name="Google Shape;91;p10"/>
          <p:cNvPicPr preferRelativeResize="0"/>
          <p:nvPr/>
        </p:nvPicPr>
        <p:blipFill rotWithShape="1">
          <a:blip r:embed="rId4">
            <a:alphaModFix/>
          </a:blip>
          <a:srcRect b="0" l="0" r="0" t="0"/>
          <a:stretch/>
        </p:blipFill>
        <p:spPr>
          <a:xfrm>
            <a:off x="5427674" y="2697188"/>
            <a:ext cx="3359351" cy="2070094"/>
          </a:xfrm>
          <a:prstGeom prst="rect">
            <a:avLst/>
          </a:prstGeom>
          <a:noFill/>
          <a:ln>
            <a:noFill/>
          </a:ln>
        </p:spPr>
      </p:pic>
      <p:sp>
        <p:nvSpPr>
          <p:cNvPr id="92" name="Google Shape;92;p10"/>
          <p:cNvSpPr txBox="1"/>
          <p:nvPr/>
        </p:nvSpPr>
        <p:spPr>
          <a:xfrm>
            <a:off x="28435180" y="26390006"/>
            <a:ext cx="19915754" cy="535457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000000"/>
                </a:solidFill>
                <a:latin typeface="Calibri"/>
                <a:ea typeface="Calibri"/>
                <a:cs typeface="Calibri"/>
                <a:sym typeface="Calibri"/>
              </a:rPr>
              <a:t>Possible Future Collaborative Forecast Process Steps:</a:t>
            </a:r>
            <a:endParaRPr/>
          </a:p>
          <a:p>
            <a:pPr indent="0" lvl="0" marL="0" marR="0" rtl="0" algn="l">
              <a:spcBef>
                <a:spcPts val="0"/>
              </a:spcBef>
              <a:spcAft>
                <a:spcPts val="0"/>
              </a:spcAft>
              <a:buNone/>
            </a:pPr>
            <a:r>
              <a:t/>
            </a:r>
            <a:endParaRPr sz="1000">
              <a:solidFill>
                <a:srgbClr val="000000"/>
              </a:solidFill>
              <a:latin typeface="Calibri"/>
              <a:ea typeface="Calibri"/>
              <a:cs typeface="Calibri"/>
              <a:sym typeface="Calibri"/>
            </a:endParaRPr>
          </a:p>
          <a:p>
            <a:pPr indent="-457200" lvl="0" marL="457200" marR="0" rtl="0" algn="l">
              <a:spcBef>
                <a:spcPts val="0"/>
              </a:spcBef>
              <a:spcAft>
                <a:spcPts val="0"/>
              </a:spcAft>
              <a:buClr>
                <a:srgbClr val="000000"/>
              </a:buClr>
              <a:buSzPts val="3600"/>
              <a:buFont typeface="Arial"/>
              <a:buChar char="•"/>
            </a:pPr>
            <a:r>
              <a:rPr lang="en-US" sz="3600">
                <a:solidFill>
                  <a:srgbClr val="000000"/>
                </a:solidFill>
                <a:latin typeface="Calibri"/>
                <a:ea typeface="Calibri"/>
                <a:cs typeface="Calibri"/>
                <a:sym typeface="Calibri"/>
              </a:rPr>
              <a:t>AWC would derive first guess grids of Primary, Secondary, and Tertiary cloud base and corresponding sky cover</a:t>
            </a:r>
            <a:endParaRPr/>
          </a:p>
          <a:p>
            <a:pPr indent="-393700" lvl="0" marL="457200" marR="0" rtl="0" algn="l">
              <a:spcBef>
                <a:spcPts val="0"/>
              </a:spcBef>
              <a:spcAft>
                <a:spcPts val="0"/>
              </a:spcAft>
              <a:buClr>
                <a:srgbClr val="000000"/>
              </a:buClr>
              <a:buSzPts val="1000"/>
              <a:buFont typeface="Arial"/>
              <a:buNone/>
            </a:pPr>
            <a:r>
              <a:t/>
            </a:r>
            <a:endParaRPr sz="1000">
              <a:solidFill>
                <a:srgbClr val="000000"/>
              </a:solidFill>
              <a:latin typeface="Calibri"/>
              <a:ea typeface="Calibri"/>
              <a:cs typeface="Calibri"/>
              <a:sym typeface="Calibri"/>
            </a:endParaRPr>
          </a:p>
          <a:p>
            <a:pPr indent="-457200" lvl="0" marL="457200" marR="0" rtl="0" algn="l">
              <a:spcBef>
                <a:spcPts val="0"/>
              </a:spcBef>
              <a:spcAft>
                <a:spcPts val="0"/>
              </a:spcAft>
              <a:buClr>
                <a:srgbClr val="000000"/>
              </a:buClr>
              <a:buSzPts val="3600"/>
              <a:buFont typeface="Arial"/>
              <a:buChar char="•"/>
            </a:pPr>
            <a:r>
              <a:rPr lang="en-US" sz="3600">
                <a:solidFill>
                  <a:srgbClr val="000000"/>
                </a:solidFill>
                <a:latin typeface="Calibri"/>
                <a:ea typeface="Calibri"/>
                <a:cs typeface="Calibri"/>
                <a:sym typeface="Calibri"/>
              </a:rPr>
              <a:t>These grids would be edited by local WFOs through the DAS paradigm to derive a TAF that can include up to three cloud layers</a:t>
            </a:r>
            <a:endParaRPr/>
          </a:p>
          <a:p>
            <a:pPr indent="-393700" lvl="0" marL="457200" marR="0" rtl="0" algn="l">
              <a:spcBef>
                <a:spcPts val="0"/>
              </a:spcBef>
              <a:spcAft>
                <a:spcPts val="0"/>
              </a:spcAft>
              <a:buClr>
                <a:srgbClr val="000000"/>
              </a:buClr>
              <a:buSzPts val="1000"/>
              <a:buFont typeface="Arial"/>
              <a:buNone/>
            </a:pPr>
            <a:r>
              <a:t/>
            </a:r>
            <a:endParaRPr sz="1000">
              <a:solidFill>
                <a:srgbClr val="000000"/>
              </a:solidFill>
              <a:latin typeface="Calibri"/>
              <a:ea typeface="Calibri"/>
              <a:cs typeface="Calibri"/>
              <a:sym typeface="Calibri"/>
            </a:endParaRPr>
          </a:p>
          <a:p>
            <a:pPr indent="-457200" lvl="0" marL="457200" marR="0" rtl="0" algn="l">
              <a:spcBef>
                <a:spcPts val="0"/>
              </a:spcBef>
              <a:spcAft>
                <a:spcPts val="0"/>
              </a:spcAft>
              <a:buClr>
                <a:srgbClr val="000000"/>
              </a:buClr>
              <a:buSzPts val="3600"/>
              <a:buFont typeface="Arial"/>
              <a:buChar char="•"/>
            </a:pPr>
            <a:r>
              <a:rPr lang="en-US" sz="3600">
                <a:solidFill>
                  <a:srgbClr val="000000"/>
                </a:solidFill>
                <a:latin typeface="Calibri"/>
                <a:ea typeface="Calibri"/>
                <a:cs typeface="Calibri"/>
                <a:sym typeface="Calibri"/>
              </a:rPr>
              <a:t>The final edited grids would be used to derive needed cloud variables for the GFA (cloud bases, tops, coverage, presence of layers, cirrus) at AWC</a:t>
            </a:r>
            <a:endParaRPr sz="3600">
              <a:solidFill>
                <a:srgbClr val="000000"/>
              </a:solidFill>
              <a:latin typeface="Calibri"/>
              <a:ea typeface="Calibri"/>
              <a:cs typeface="Calibri"/>
              <a:sym typeface="Calibri"/>
            </a:endParaRPr>
          </a:p>
          <a:p>
            <a:pPr indent="-393700" lvl="0" marL="457200" marR="0" rtl="0" algn="l">
              <a:spcBef>
                <a:spcPts val="0"/>
              </a:spcBef>
              <a:spcAft>
                <a:spcPts val="0"/>
              </a:spcAft>
              <a:buClr>
                <a:srgbClr val="000000"/>
              </a:buClr>
              <a:buSzPts val="1000"/>
              <a:buFont typeface="Arial"/>
              <a:buNone/>
            </a:pPr>
            <a:r>
              <a:t/>
            </a:r>
            <a:endParaRPr sz="1000">
              <a:solidFill>
                <a:srgbClr val="000000"/>
              </a:solidFill>
              <a:latin typeface="Calibri"/>
              <a:ea typeface="Calibri"/>
              <a:cs typeface="Calibri"/>
              <a:sym typeface="Calibri"/>
            </a:endParaRPr>
          </a:p>
          <a:p>
            <a:pPr indent="-457200" lvl="0" marL="457200" marR="0" rtl="0" algn="l">
              <a:spcBef>
                <a:spcPts val="0"/>
              </a:spcBef>
              <a:spcAft>
                <a:spcPts val="0"/>
              </a:spcAft>
              <a:buClr>
                <a:srgbClr val="000000"/>
              </a:buClr>
              <a:buSzPts val="3600"/>
              <a:buFont typeface="Arial"/>
              <a:buChar char="•"/>
            </a:pPr>
            <a:r>
              <a:rPr lang="en-US" sz="3600">
                <a:solidFill>
                  <a:srgbClr val="000000"/>
                </a:solidFill>
                <a:latin typeface="Calibri"/>
                <a:ea typeface="Calibri"/>
                <a:cs typeface="Calibri"/>
                <a:sym typeface="Calibri"/>
              </a:rPr>
              <a:t>This would allow for a consistent depiction of clouds across all levels; from local to national</a:t>
            </a:r>
            <a:endParaRPr sz="3600">
              <a:solidFill>
                <a:srgbClr val="000000"/>
              </a:solidFill>
              <a:latin typeface="Calibri"/>
              <a:ea typeface="Calibri"/>
              <a:cs typeface="Calibri"/>
              <a:sym typeface="Calibri"/>
            </a:endParaRPr>
          </a:p>
        </p:txBody>
      </p:sp>
      <p:sp>
        <p:nvSpPr>
          <p:cNvPr id="93" name="Google Shape;93;p10"/>
          <p:cNvSpPr txBox="1"/>
          <p:nvPr/>
        </p:nvSpPr>
        <p:spPr>
          <a:xfrm>
            <a:off x="3821250" y="3462587"/>
            <a:ext cx="1501500" cy="1304700"/>
          </a:xfrm>
          <a:prstGeom prst="rect">
            <a:avLst/>
          </a:prstGeom>
          <a:noFill/>
          <a:ln>
            <a:noFill/>
          </a:ln>
          <a:effectLst>
            <a:outerShdw blurRad="57150" rotWithShape="0" algn="bl" dir="6360000" dist="76200">
              <a:srgbClr val="999999">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i="1" lang="en-US" sz="1200">
                <a:solidFill>
                  <a:srgbClr val="1E4E79"/>
                </a:solidFill>
                <a:latin typeface="Calibri"/>
                <a:ea typeface="Calibri"/>
                <a:cs typeface="Calibri"/>
                <a:sym typeface="Calibri"/>
              </a:rPr>
              <a:t>How do we create one common operating picture that meets the needs of all aviation users?</a:t>
            </a:r>
            <a:endParaRPr b="1" i="1" sz="1200">
              <a:solidFill>
                <a:srgbClr val="1E4E79"/>
              </a:solidFill>
              <a:latin typeface="Calibri"/>
              <a:ea typeface="Calibri"/>
              <a:cs typeface="Calibri"/>
              <a:sym typeface="Calibri"/>
            </a:endParaRPr>
          </a:p>
        </p:txBody>
      </p:sp>
      <p:pic>
        <p:nvPicPr>
          <p:cNvPr id="94" name="Google Shape;94;p10"/>
          <p:cNvPicPr preferRelativeResize="0"/>
          <p:nvPr/>
        </p:nvPicPr>
        <p:blipFill>
          <a:blip r:embed="rId5">
            <a:alphaModFix/>
          </a:blip>
          <a:stretch>
            <a:fillRect/>
          </a:stretch>
        </p:blipFill>
        <p:spPr>
          <a:xfrm>
            <a:off x="3259425" y="792900"/>
            <a:ext cx="2625151" cy="2122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1"/>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01" name="Google Shape;101;p11"/>
          <p:cNvSpPr txBox="1"/>
          <p:nvPr>
            <p:ph type="title"/>
          </p:nvPr>
        </p:nvSpPr>
        <p:spPr>
          <a:xfrm>
            <a:off x="457200" y="53578"/>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Cloud Coverage and Cloud Layers</a:t>
            </a:r>
            <a:endParaRPr/>
          </a:p>
        </p:txBody>
      </p:sp>
      <p:pic>
        <p:nvPicPr>
          <p:cNvPr id="102" name="Google Shape;102;p11"/>
          <p:cNvPicPr preferRelativeResize="0"/>
          <p:nvPr/>
        </p:nvPicPr>
        <p:blipFill>
          <a:blip r:embed="rId3">
            <a:alphaModFix/>
          </a:blip>
          <a:stretch>
            <a:fillRect/>
          </a:stretch>
        </p:blipFill>
        <p:spPr>
          <a:xfrm>
            <a:off x="4146725" y="2414113"/>
            <a:ext cx="3464149" cy="2269424"/>
          </a:xfrm>
          <a:prstGeom prst="rect">
            <a:avLst/>
          </a:prstGeom>
          <a:noFill/>
          <a:ln cap="flat" cmpd="sng" w="28575">
            <a:solidFill>
              <a:srgbClr val="1E4E79"/>
            </a:solidFill>
            <a:prstDash val="solid"/>
            <a:round/>
            <a:headEnd len="sm" w="sm" type="none"/>
            <a:tailEnd len="sm" w="sm" type="none"/>
          </a:ln>
          <a:effectLst>
            <a:outerShdw blurRad="57150" rotWithShape="0" algn="bl" dir="8040000" dist="190500">
              <a:srgbClr val="1E4E79">
                <a:alpha val="44000"/>
              </a:srgbClr>
            </a:outerShdw>
          </a:effectLst>
        </p:spPr>
      </p:pic>
      <p:pic>
        <p:nvPicPr>
          <p:cNvPr id="103" name="Google Shape;103;p11"/>
          <p:cNvPicPr preferRelativeResize="0"/>
          <p:nvPr/>
        </p:nvPicPr>
        <p:blipFill rotWithShape="1">
          <a:blip r:embed="rId4">
            <a:alphaModFix/>
          </a:blip>
          <a:srcRect b="0" l="9156" r="0" t="0"/>
          <a:stretch/>
        </p:blipFill>
        <p:spPr>
          <a:xfrm>
            <a:off x="1701550" y="1734750"/>
            <a:ext cx="1867901" cy="1567500"/>
          </a:xfrm>
          <a:prstGeom prst="rect">
            <a:avLst/>
          </a:prstGeom>
          <a:noFill/>
          <a:ln cap="flat" cmpd="sng" w="28575">
            <a:solidFill>
              <a:srgbClr val="1E4E79"/>
            </a:solidFill>
            <a:prstDash val="solid"/>
            <a:round/>
            <a:headEnd len="sm" w="sm" type="none"/>
            <a:tailEnd len="sm" w="sm" type="none"/>
          </a:ln>
          <a:effectLst>
            <a:outerShdw blurRad="57150" rotWithShape="0" algn="bl" dir="7320000" dist="133350">
              <a:srgbClr val="1E4E79">
                <a:alpha val="50000"/>
              </a:srgbClr>
            </a:outerShdw>
          </a:effectLst>
        </p:spPr>
      </p:pic>
      <p:pic>
        <p:nvPicPr>
          <p:cNvPr id="104" name="Google Shape;104;p11"/>
          <p:cNvPicPr preferRelativeResize="0"/>
          <p:nvPr/>
        </p:nvPicPr>
        <p:blipFill>
          <a:blip r:embed="rId5">
            <a:alphaModFix/>
          </a:blip>
          <a:stretch>
            <a:fillRect/>
          </a:stretch>
        </p:blipFill>
        <p:spPr>
          <a:xfrm>
            <a:off x="152400" y="910975"/>
            <a:ext cx="1768675" cy="1503150"/>
          </a:xfrm>
          <a:prstGeom prst="rect">
            <a:avLst/>
          </a:prstGeom>
          <a:noFill/>
          <a:ln cap="flat" cmpd="sng" w="28575">
            <a:solidFill>
              <a:srgbClr val="1E4E79"/>
            </a:solidFill>
            <a:prstDash val="solid"/>
            <a:round/>
            <a:headEnd len="sm" w="sm" type="none"/>
            <a:tailEnd len="sm" w="sm" type="none"/>
          </a:ln>
          <a:effectLst>
            <a:outerShdw blurRad="57150" rotWithShape="0" algn="bl" dir="7680000" dist="171450">
              <a:srgbClr val="1E4E79">
                <a:alpha val="50000"/>
              </a:srgbClr>
            </a:outerShdw>
          </a:effectLst>
        </p:spPr>
      </p:pic>
      <p:cxnSp>
        <p:nvCxnSpPr>
          <p:cNvPr id="105" name="Google Shape;105;p11"/>
          <p:cNvCxnSpPr/>
          <p:nvPr/>
        </p:nvCxnSpPr>
        <p:spPr>
          <a:xfrm flipH="1">
            <a:off x="6614550" y="1647025"/>
            <a:ext cx="585600" cy="1283100"/>
          </a:xfrm>
          <a:prstGeom prst="straightConnector1">
            <a:avLst/>
          </a:prstGeom>
          <a:noFill/>
          <a:ln cap="flat" cmpd="sng" w="57150">
            <a:solidFill>
              <a:srgbClr val="FFC000"/>
            </a:solidFill>
            <a:prstDash val="solid"/>
            <a:round/>
            <a:headEnd len="sm" w="sm" type="none"/>
            <a:tailEnd len="med" w="med" type="triangle"/>
          </a:ln>
        </p:spPr>
      </p:cxnSp>
      <p:sp>
        <p:nvSpPr>
          <p:cNvPr id="106" name="Google Shape;106;p11"/>
          <p:cNvSpPr txBox="1"/>
          <p:nvPr/>
        </p:nvSpPr>
        <p:spPr>
          <a:xfrm>
            <a:off x="6553200" y="959800"/>
            <a:ext cx="1768800" cy="6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The </a:t>
            </a:r>
            <a:r>
              <a:rPr b="1" lang="en-US" sz="1200">
                <a:solidFill>
                  <a:srgbClr val="2E75B5"/>
                </a:solidFill>
                <a:latin typeface="Calibri"/>
                <a:ea typeface="Calibri"/>
                <a:cs typeface="Calibri"/>
                <a:sym typeface="Calibri"/>
              </a:rPr>
              <a:t>Primary layer </a:t>
            </a:r>
            <a:r>
              <a:rPr b="1" lang="en-US" sz="1200">
                <a:solidFill>
                  <a:schemeClr val="dk1"/>
                </a:solidFill>
                <a:latin typeface="Calibri"/>
                <a:ea typeface="Calibri"/>
                <a:cs typeface="Calibri"/>
                <a:sym typeface="Calibri"/>
              </a:rPr>
              <a:t>with higher cloud base and fractional coverage</a:t>
            </a:r>
            <a:endParaRPr b="1" sz="1200">
              <a:solidFill>
                <a:schemeClr val="dk1"/>
              </a:solidFill>
              <a:latin typeface="Calibri"/>
              <a:ea typeface="Calibri"/>
              <a:cs typeface="Calibri"/>
              <a:sym typeface="Calibri"/>
            </a:endParaRPr>
          </a:p>
        </p:txBody>
      </p:sp>
      <p:sp>
        <p:nvSpPr>
          <p:cNvPr id="107" name="Google Shape;107;p11"/>
          <p:cNvSpPr txBox="1"/>
          <p:nvPr/>
        </p:nvSpPr>
        <p:spPr>
          <a:xfrm>
            <a:off x="7667250" y="2414125"/>
            <a:ext cx="1219200" cy="12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The </a:t>
            </a:r>
            <a:r>
              <a:rPr b="1" lang="en-US" sz="1200">
                <a:solidFill>
                  <a:srgbClr val="2E75B5"/>
                </a:solidFill>
                <a:latin typeface="Calibri"/>
                <a:ea typeface="Calibri"/>
                <a:cs typeface="Calibri"/>
                <a:sym typeface="Calibri"/>
              </a:rPr>
              <a:t>Secondary layer </a:t>
            </a:r>
            <a:r>
              <a:rPr b="1" lang="en-US" sz="1200">
                <a:solidFill>
                  <a:schemeClr val="dk1"/>
                </a:solidFill>
                <a:latin typeface="Calibri"/>
                <a:ea typeface="Calibri"/>
                <a:cs typeface="Calibri"/>
                <a:sym typeface="Calibri"/>
              </a:rPr>
              <a:t>with lower cloud base and fractional coverage</a:t>
            </a:r>
            <a:endParaRPr b="1" sz="1200">
              <a:solidFill>
                <a:schemeClr val="dk1"/>
              </a:solidFill>
              <a:latin typeface="Calibri"/>
              <a:ea typeface="Calibri"/>
              <a:cs typeface="Calibri"/>
              <a:sym typeface="Calibri"/>
            </a:endParaRPr>
          </a:p>
        </p:txBody>
      </p:sp>
      <p:cxnSp>
        <p:nvCxnSpPr>
          <p:cNvPr id="108" name="Google Shape;108;p11"/>
          <p:cNvCxnSpPr/>
          <p:nvPr/>
        </p:nvCxnSpPr>
        <p:spPr>
          <a:xfrm flipH="1">
            <a:off x="7200150" y="3470875"/>
            <a:ext cx="839700" cy="348900"/>
          </a:xfrm>
          <a:prstGeom prst="straightConnector1">
            <a:avLst/>
          </a:prstGeom>
          <a:noFill/>
          <a:ln cap="flat" cmpd="sng" w="57150">
            <a:solidFill>
              <a:srgbClr val="FFC000"/>
            </a:solidFill>
            <a:prstDash val="solid"/>
            <a:round/>
            <a:headEnd len="sm" w="sm"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2"/>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15" name="Google Shape;115;p12"/>
          <p:cNvSpPr txBox="1"/>
          <p:nvPr>
            <p:ph type="title"/>
          </p:nvPr>
        </p:nvSpPr>
        <p:spPr>
          <a:xfrm>
            <a:off x="457200" y="53578"/>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Cloud Coverage and Cloud Layers</a:t>
            </a:r>
            <a:endParaRPr/>
          </a:p>
        </p:txBody>
      </p:sp>
      <p:grpSp>
        <p:nvGrpSpPr>
          <p:cNvPr id="116" name="Google Shape;116;p12"/>
          <p:cNvGrpSpPr/>
          <p:nvPr/>
        </p:nvGrpSpPr>
        <p:grpSpPr>
          <a:xfrm>
            <a:off x="457166" y="952593"/>
            <a:ext cx="3496209" cy="2237721"/>
            <a:chOff x="384000" y="1815525"/>
            <a:chExt cx="9472255" cy="4319925"/>
          </a:xfrm>
        </p:grpSpPr>
        <p:pic>
          <p:nvPicPr>
            <p:cNvPr id="117" name="Google Shape;117;p12"/>
            <p:cNvPicPr preferRelativeResize="0"/>
            <p:nvPr/>
          </p:nvPicPr>
          <p:blipFill rotWithShape="1">
            <a:blip r:embed="rId3">
              <a:alphaModFix/>
            </a:blip>
            <a:srcRect b="0" l="0" r="0" t="0"/>
            <a:stretch/>
          </p:blipFill>
          <p:spPr>
            <a:xfrm>
              <a:off x="384000" y="1815525"/>
              <a:ext cx="5759900" cy="4319925"/>
            </a:xfrm>
            <a:prstGeom prst="rect">
              <a:avLst/>
            </a:prstGeom>
            <a:noFill/>
            <a:ln cap="flat" cmpd="sng" w="19050">
              <a:solidFill>
                <a:srgbClr val="1E4E79"/>
              </a:solidFill>
              <a:prstDash val="solid"/>
              <a:round/>
              <a:headEnd len="sm" w="sm" type="none"/>
              <a:tailEnd len="sm" w="sm" type="none"/>
            </a:ln>
          </p:spPr>
        </p:pic>
        <p:cxnSp>
          <p:nvCxnSpPr>
            <p:cNvPr id="118" name="Google Shape;118;p12"/>
            <p:cNvCxnSpPr/>
            <p:nvPr/>
          </p:nvCxnSpPr>
          <p:spPr>
            <a:xfrm flipH="1" rot="10800000">
              <a:off x="1117400" y="2737876"/>
              <a:ext cx="4452000" cy="12900"/>
            </a:xfrm>
            <a:prstGeom prst="straightConnector1">
              <a:avLst/>
            </a:prstGeom>
            <a:noFill/>
            <a:ln cap="flat" cmpd="sng" w="19050">
              <a:solidFill>
                <a:srgbClr val="CC0000"/>
              </a:solidFill>
              <a:prstDash val="dash"/>
              <a:round/>
              <a:headEnd len="sm" w="sm" type="none"/>
              <a:tailEnd len="sm" w="sm" type="none"/>
            </a:ln>
          </p:spPr>
        </p:cxnSp>
        <p:cxnSp>
          <p:nvCxnSpPr>
            <p:cNvPr id="119" name="Google Shape;119;p12"/>
            <p:cNvCxnSpPr/>
            <p:nvPr/>
          </p:nvCxnSpPr>
          <p:spPr>
            <a:xfrm flipH="1">
              <a:off x="4505125" y="3692725"/>
              <a:ext cx="1975500" cy="356400"/>
            </a:xfrm>
            <a:prstGeom prst="straightConnector1">
              <a:avLst/>
            </a:prstGeom>
            <a:noFill/>
            <a:ln cap="flat" cmpd="sng" w="57150">
              <a:solidFill>
                <a:srgbClr val="FFC000"/>
              </a:solidFill>
              <a:prstDash val="solid"/>
              <a:round/>
              <a:headEnd len="sm" w="sm" type="none"/>
              <a:tailEnd len="med" w="med" type="triangle"/>
            </a:ln>
          </p:spPr>
        </p:cxnSp>
        <p:sp>
          <p:nvSpPr>
            <p:cNvPr id="120" name="Google Shape;120;p12"/>
            <p:cNvSpPr/>
            <p:nvPr/>
          </p:nvSpPr>
          <p:spPr>
            <a:xfrm>
              <a:off x="4089650" y="3548225"/>
              <a:ext cx="270300" cy="1003500"/>
            </a:xfrm>
            <a:prstGeom prst="rightBrace">
              <a:avLst>
                <a:gd fmla="val 8333" name="adj1"/>
                <a:gd fmla="val 51288" name="adj2"/>
              </a:avLst>
            </a:prstGeom>
            <a:noFill/>
            <a:ln cap="flat" cmpd="sng" w="2857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rgbClr val="000000"/>
                </a:buClr>
                <a:buSzPts val="1800"/>
                <a:buFont typeface="Calibri"/>
                <a:buNone/>
              </a:pPr>
              <a:r>
                <a:t/>
              </a:r>
              <a:endParaRPr sz="1800">
                <a:solidFill>
                  <a:srgbClr val="000000"/>
                </a:solidFill>
                <a:latin typeface="Calibri"/>
                <a:ea typeface="Calibri"/>
                <a:cs typeface="Calibri"/>
                <a:sym typeface="Calibri"/>
              </a:endParaRPr>
            </a:p>
          </p:txBody>
        </p:sp>
        <p:sp>
          <p:nvSpPr>
            <p:cNvPr id="121" name="Google Shape;121;p12"/>
            <p:cNvSpPr/>
            <p:nvPr/>
          </p:nvSpPr>
          <p:spPr>
            <a:xfrm>
              <a:off x="1488575" y="4655800"/>
              <a:ext cx="270300" cy="484500"/>
            </a:xfrm>
            <a:prstGeom prst="rightBrace">
              <a:avLst>
                <a:gd fmla="val 8333" name="adj1"/>
                <a:gd fmla="val 51288" name="adj2"/>
              </a:avLst>
            </a:prstGeom>
            <a:noFill/>
            <a:ln cap="flat" cmpd="sng" w="2857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rgbClr val="000000"/>
                </a:buClr>
                <a:buSzPts val="1800"/>
                <a:buFont typeface="Calibri"/>
                <a:buNone/>
              </a:pPr>
              <a:r>
                <a:t/>
              </a:r>
              <a:endParaRPr sz="1800">
                <a:solidFill>
                  <a:srgbClr val="000000"/>
                </a:solidFill>
                <a:latin typeface="Calibri"/>
                <a:ea typeface="Calibri"/>
                <a:cs typeface="Calibri"/>
                <a:sym typeface="Calibri"/>
              </a:endParaRPr>
            </a:p>
          </p:txBody>
        </p:sp>
        <p:sp>
          <p:nvSpPr>
            <p:cNvPr id="122" name="Google Shape;122;p12"/>
            <p:cNvSpPr/>
            <p:nvPr/>
          </p:nvSpPr>
          <p:spPr>
            <a:xfrm>
              <a:off x="3077325" y="2239888"/>
              <a:ext cx="270300" cy="1003500"/>
            </a:xfrm>
            <a:prstGeom prst="rightBrace">
              <a:avLst>
                <a:gd fmla="val 8333" name="adj1"/>
                <a:gd fmla="val 51288" name="adj2"/>
              </a:avLst>
            </a:prstGeom>
            <a:noFill/>
            <a:ln cap="flat" cmpd="sng" w="2857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rgbClr val="000000"/>
                </a:buClr>
                <a:buSzPts val="1800"/>
                <a:buFont typeface="Calibri"/>
                <a:buNone/>
              </a:pPr>
              <a:r>
                <a:t/>
              </a:r>
              <a:endParaRPr sz="1800">
                <a:solidFill>
                  <a:srgbClr val="000000"/>
                </a:solidFill>
                <a:latin typeface="Calibri"/>
                <a:ea typeface="Calibri"/>
                <a:cs typeface="Calibri"/>
                <a:sym typeface="Calibri"/>
              </a:endParaRPr>
            </a:p>
          </p:txBody>
        </p:sp>
        <p:cxnSp>
          <p:nvCxnSpPr>
            <p:cNvPr id="123" name="Google Shape;123;p12"/>
            <p:cNvCxnSpPr>
              <a:endCxn id="122" idx="1"/>
            </p:cNvCxnSpPr>
            <p:nvPr/>
          </p:nvCxnSpPr>
          <p:spPr>
            <a:xfrm flipH="1">
              <a:off x="3347625" y="2417363"/>
              <a:ext cx="2980500" cy="337200"/>
            </a:xfrm>
            <a:prstGeom prst="straightConnector1">
              <a:avLst/>
            </a:prstGeom>
            <a:noFill/>
            <a:ln cap="flat" cmpd="sng" w="57150">
              <a:solidFill>
                <a:srgbClr val="FFC000"/>
              </a:solidFill>
              <a:prstDash val="solid"/>
              <a:round/>
              <a:headEnd len="sm" w="sm" type="none"/>
              <a:tailEnd len="med" w="med" type="triangle"/>
            </a:ln>
          </p:spPr>
        </p:cxnSp>
        <p:cxnSp>
          <p:nvCxnSpPr>
            <p:cNvPr id="124" name="Google Shape;124;p12"/>
            <p:cNvCxnSpPr/>
            <p:nvPr/>
          </p:nvCxnSpPr>
          <p:spPr>
            <a:xfrm flipH="1">
              <a:off x="2285517" y="4780307"/>
              <a:ext cx="4061700" cy="126600"/>
            </a:xfrm>
            <a:prstGeom prst="straightConnector1">
              <a:avLst/>
            </a:prstGeom>
            <a:noFill/>
            <a:ln cap="flat" cmpd="sng" w="57150">
              <a:solidFill>
                <a:srgbClr val="FFC000"/>
              </a:solidFill>
              <a:prstDash val="solid"/>
              <a:round/>
              <a:headEnd len="sm" w="sm" type="none"/>
              <a:tailEnd len="med" w="med" type="triangle"/>
            </a:ln>
          </p:spPr>
        </p:cxnSp>
        <p:cxnSp>
          <p:nvCxnSpPr>
            <p:cNvPr id="125" name="Google Shape;125;p12"/>
            <p:cNvCxnSpPr/>
            <p:nvPr/>
          </p:nvCxnSpPr>
          <p:spPr>
            <a:xfrm flipH="1">
              <a:off x="2712799" y="5585924"/>
              <a:ext cx="3664500" cy="9300"/>
            </a:xfrm>
            <a:prstGeom prst="straightConnector1">
              <a:avLst/>
            </a:prstGeom>
            <a:noFill/>
            <a:ln cap="flat" cmpd="sng" w="57150">
              <a:solidFill>
                <a:srgbClr val="FFC000"/>
              </a:solidFill>
              <a:prstDash val="solid"/>
              <a:round/>
              <a:headEnd len="sm" w="sm" type="none"/>
              <a:tailEnd len="med" w="med" type="triangle"/>
            </a:ln>
          </p:spPr>
        </p:cxnSp>
        <p:sp>
          <p:nvSpPr>
            <p:cNvPr id="126" name="Google Shape;126;p12"/>
            <p:cNvSpPr txBox="1"/>
            <p:nvPr/>
          </p:nvSpPr>
          <p:spPr>
            <a:xfrm>
              <a:off x="6479075" y="1967625"/>
              <a:ext cx="2491500" cy="712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00000"/>
                </a:buClr>
                <a:buSzPts val="2600"/>
                <a:buFont typeface="Calibri"/>
                <a:buNone/>
              </a:pPr>
              <a:r>
                <a:rPr b="1" lang="en-US" sz="800">
                  <a:solidFill>
                    <a:srgbClr val="000000"/>
                  </a:solidFill>
                  <a:latin typeface="Calibri"/>
                  <a:ea typeface="Calibri"/>
                  <a:cs typeface="Calibri"/>
                  <a:sym typeface="Calibri"/>
                </a:rPr>
                <a:t>This is our</a:t>
              </a:r>
              <a:r>
                <a:rPr b="1" lang="en-US" sz="800">
                  <a:solidFill>
                    <a:srgbClr val="FFC000"/>
                  </a:solidFill>
                  <a:latin typeface="Calibri"/>
                  <a:ea typeface="Calibri"/>
                  <a:cs typeface="Calibri"/>
                  <a:sym typeface="Calibri"/>
                </a:rPr>
                <a:t> </a:t>
              </a:r>
              <a:r>
                <a:rPr b="1" lang="en-US" sz="800">
                  <a:solidFill>
                    <a:srgbClr val="2E75B5"/>
                  </a:solidFill>
                  <a:latin typeface="Calibri"/>
                  <a:ea typeface="Calibri"/>
                  <a:cs typeface="Calibri"/>
                  <a:sym typeface="Calibri"/>
                </a:rPr>
                <a:t>Secondary layer</a:t>
              </a:r>
              <a:r>
                <a:rPr b="1" lang="en-US" sz="800">
                  <a:solidFill>
                    <a:srgbClr val="000000"/>
                  </a:solidFill>
                  <a:latin typeface="Calibri"/>
                  <a:ea typeface="Calibri"/>
                  <a:cs typeface="Calibri"/>
                  <a:sym typeface="Calibri"/>
                </a:rPr>
                <a:t>, the lowest SCT layer</a:t>
              </a:r>
              <a:endParaRPr b="1" sz="800">
                <a:solidFill>
                  <a:srgbClr val="000000"/>
                </a:solidFill>
                <a:latin typeface="Calibri"/>
                <a:ea typeface="Calibri"/>
                <a:cs typeface="Calibri"/>
                <a:sym typeface="Calibri"/>
              </a:endParaRPr>
            </a:p>
          </p:txBody>
        </p:sp>
        <p:sp>
          <p:nvSpPr>
            <p:cNvPr id="127" name="Google Shape;127;p12"/>
            <p:cNvSpPr txBox="1"/>
            <p:nvPr/>
          </p:nvSpPr>
          <p:spPr>
            <a:xfrm>
              <a:off x="6625799" y="3198775"/>
              <a:ext cx="2689800" cy="712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00000"/>
                </a:buClr>
                <a:buSzPts val="2600"/>
                <a:buFont typeface="Calibri"/>
                <a:buNone/>
              </a:pPr>
              <a:r>
                <a:rPr b="1" lang="en-US" sz="800">
                  <a:solidFill>
                    <a:srgbClr val="000000"/>
                  </a:solidFill>
                  <a:latin typeface="Calibri"/>
                  <a:ea typeface="Calibri"/>
                  <a:cs typeface="Calibri"/>
                  <a:sym typeface="Calibri"/>
                </a:rPr>
                <a:t>This is the </a:t>
              </a:r>
              <a:r>
                <a:rPr b="1" lang="en-US" sz="800">
                  <a:solidFill>
                    <a:srgbClr val="2E75B5"/>
                  </a:solidFill>
                  <a:latin typeface="Calibri"/>
                  <a:ea typeface="Calibri"/>
                  <a:cs typeface="Calibri"/>
                  <a:sym typeface="Calibri"/>
                </a:rPr>
                <a:t>Primary layer</a:t>
              </a:r>
              <a:r>
                <a:rPr b="1" lang="en-US" sz="800">
                  <a:solidFill>
                    <a:srgbClr val="000000"/>
                  </a:solidFill>
                  <a:latin typeface="Calibri"/>
                  <a:ea typeface="Calibri"/>
                  <a:cs typeface="Calibri"/>
                  <a:sym typeface="Calibri"/>
                </a:rPr>
                <a:t>  It is the lowest &gt;= BKN cloud</a:t>
              </a:r>
              <a:endParaRPr b="1" sz="800">
                <a:solidFill>
                  <a:srgbClr val="000000"/>
                </a:solidFill>
                <a:latin typeface="Calibri"/>
                <a:ea typeface="Calibri"/>
                <a:cs typeface="Calibri"/>
                <a:sym typeface="Calibri"/>
              </a:endParaRPr>
            </a:p>
          </p:txBody>
        </p:sp>
        <p:sp>
          <p:nvSpPr>
            <p:cNvPr id="128" name="Google Shape;128;p12"/>
            <p:cNvSpPr txBox="1"/>
            <p:nvPr/>
          </p:nvSpPr>
          <p:spPr>
            <a:xfrm>
              <a:off x="6685966" y="4339151"/>
              <a:ext cx="2491500" cy="712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00000"/>
                </a:buClr>
                <a:buSzPts val="2600"/>
                <a:buFont typeface="Calibri"/>
                <a:buNone/>
              </a:pPr>
              <a:r>
                <a:rPr b="1" lang="en-US" sz="800">
                  <a:solidFill>
                    <a:srgbClr val="000000"/>
                  </a:solidFill>
                  <a:latin typeface="Calibri"/>
                  <a:ea typeface="Calibri"/>
                  <a:cs typeface="Calibri"/>
                  <a:sym typeface="Calibri"/>
                </a:rPr>
                <a:t>This layer is not added to a grid</a:t>
              </a:r>
              <a:endParaRPr b="1" sz="800">
                <a:solidFill>
                  <a:srgbClr val="000000"/>
                </a:solidFill>
                <a:latin typeface="Calibri"/>
                <a:ea typeface="Calibri"/>
                <a:cs typeface="Calibri"/>
                <a:sym typeface="Calibri"/>
              </a:endParaRPr>
            </a:p>
          </p:txBody>
        </p:sp>
        <p:sp>
          <p:nvSpPr>
            <p:cNvPr id="129" name="Google Shape;129;p12"/>
            <p:cNvSpPr txBox="1"/>
            <p:nvPr/>
          </p:nvSpPr>
          <p:spPr>
            <a:xfrm>
              <a:off x="6682255" y="5109302"/>
              <a:ext cx="3174000" cy="712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00000"/>
                </a:buClr>
                <a:buSzPts val="2600"/>
                <a:buFont typeface="Calibri"/>
                <a:buNone/>
              </a:pPr>
              <a:r>
                <a:rPr b="1" lang="en-US" sz="800">
                  <a:solidFill>
                    <a:srgbClr val="000000"/>
                  </a:solidFill>
                  <a:latin typeface="Calibri"/>
                  <a:ea typeface="Calibri"/>
                  <a:cs typeface="Calibri"/>
                  <a:sym typeface="Calibri"/>
                </a:rPr>
                <a:t>This layer is our </a:t>
              </a:r>
              <a:r>
                <a:rPr b="1" lang="en-US" sz="800">
                  <a:solidFill>
                    <a:srgbClr val="2E75B5"/>
                  </a:solidFill>
                  <a:latin typeface="Calibri"/>
                  <a:ea typeface="Calibri"/>
                  <a:cs typeface="Calibri"/>
                  <a:sym typeface="Calibri"/>
                </a:rPr>
                <a:t>Tertiary layer</a:t>
              </a:r>
              <a:r>
                <a:rPr b="1" lang="en-US" sz="800">
                  <a:solidFill>
                    <a:srgbClr val="000000"/>
                  </a:solidFill>
                  <a:latin typeface="Calibri"/>
                  <a:ea typeface="Calibri"/>
                  <a:cs typeface="Calibri"/>
                  <a:sym typeface="Calibri"/>
                </a:rPr>
                <a:t>,</a:t>
              </a:r>
              <a:r>
                <a:rPr b="1" lang="en-US" sz="800">
                  <a:solidFill>
                    <a:srgbClr val="000000"/>
                  </a:solidFill>
                  <a:latin typeface="Calibri"/>
                  <a:ea typeface="Calibri"/>
                  <a:cs typeface="Calibri"/>
                  <a:sym typeface="Calibri"/>
                </a:rPr>
                <a:t> lowest FEW cloud after SCT and BKN layers defined</a:t>
              </a:r>
              <a:endParaRPr b="1" sz="800">
                <a:solidFill>
                  <a:srgbClr val="000000"/>
                </a:solidFill>
                <a:latin typeface="Calibri"/>
                <a:ea typeface="Calibri"/>
                <a:cs typeface="Calibri"/>
                <a:sym typeface="Calibri"/>
              </a:endParaRPr>
            </a:p>
          </p:txBody>
        </p:sp>
      </p:grpSp>
      <p:sp>
        <p:nvSpPr>
          <p:cNvPr id="130" name="Google Shape;130;p12"/>
          <p:cNvSpPr/>
          <p:nvPr/>
        </p:nvSpPr>
        <p:spPr>
          <a:xfrm rot="-860960">
            <a:off x="3915913" y="2191619"/>
            <a:ext cx="745663" cy="292283"/>
          </a:xfrm>
          <a:prstGeom prst="rightArrow">
            <a:avLst>
              <a:gd fmla="val 31302" name="adj1"/>
              <a:gd fmla="val 56856" name="adj2"/>
            </a:avLst>
          </a:prstGeom>
          <a:solidFill>
            <a:srgbClr val="1E4E79"/>
          </a:solidFill>
          <a:ln cap="flat" cmpd="sng" w="9525">
            <a:solidFill>
              <a:srgbClr val="1E4E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2"/>
          <p:cNvPicPr preferRelativeResize="0"/>
          <p:nvPr/>
        </p:nvPicPr>
        <p:blipFill rotWithShape="1">
          <a:blip r:embed="rId4">
            <a:alphaModFix/>
          </a:blip>
          <a:srcRect b="0" l="0" r="0" t="0"/>
          <a:stretch/>
        </p:blipFill>
        <p:spPr>
          <a:xfrm>
            <a:off x="4834050" y="1120525"/>
            <a:ext cx="2133601" cy="1525723"/>
          </a:xfrm>
          <a:prstGeom prst="rect">
            <a:avLst/>
          </a:prstGeom>
          <a:noFill/>
          <a:ln cap="flat" cmpd="sng" w="19050">
            <a:solidFill>
              <a:srgbClr val="1E4E79"/>
            </a:solidFill>
            <a:prstDash val="solid"/>
            <a:round/>
            <a:headEnd len="sm" w="sm" type="none"/>
            <a:tailEnd len="sm" w="sm" type="none"/>
          </a:ln>
        </p:spPr>
      </p:pic>
      <p:sp>
        <p:nvSpPr>
          <p:cNvPr id="132" name="Google Shape;132;p12"/>
          <p:cNvSpPr txBox="1"/>
          <p:nvPr/>
        </p:nvSpPr>
        <p:spPr>
          <a:xfrm>
            <a:off x="7639550" y="1120525"/>
            <a:ext cx="1113300" cy="4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800">
                <a:solidFill>
                  <a:srgbClr val="2E75B5"/>
                </a:solidFill>
                <a:latin typeface="Calibri"/>
                <a:ea typeface="Calibri"/>
                <a:cs typeface="Calibri"/>
                <a:sym typeface="Calibri"/>
              </a:rPr>
              <a:t>Primary Cloud Base </a:t>
            </a:r>
            <a:endParaRPr b="1" sz="800">
              <a:solidFill>
                <a:srgbClr val="2E75B5"/>
              </a:solidFill>
              <a:latin typeface="Calibri"/>
              <a:ea typeface="Calibri"/>
              <a:cs typeface="Calibri"/>
              <a:sym typeface="Calibri"/>
            </a:endParaRPr>
          </a:p>
          <a:p>
            <a:pPr indent="0" lvl="0" marL="0" rtl="0" algn="l">
              <a:spcBef>
                <a:spcPts val="0"/>
              </a:spcBef>
              <a:spcAft>
                <a:spcPts val="0"/>
              </a:spcAft>
              <a:buNone/>
            </a:pPr>
            <a:r>
              <a:rPr b="1" lang="en-US" sz="800">
                <a:solidFill>
                  <a:schemeClr val="dk1"/>
                </a:solidFill>
                <a:latin typeface="Calibri"/>
                <a:ea typeface="Calibri"/>
                <a:cs typeface="Calibri"/>
                <a:sym typeface="Calibri"/>
              </a:rPr>
              <a:t>&amp; </a:t>
            </a:r>
            <a:r>
              <a:rPr b="1" lang="en-US" sz="800">
                <a:solidFill>
                  <a:srgbClr val="2E75B5"/>
                </a:solidFill>
                <a:latin typeface="Calibri"/>
                <a:ea typeface="Calibri"/>
                <a:cs typeface="Calibri"/>
                <a:sym typeface="Calibri"/>
              </a:rPr>
              <a:t>Primary Sky </a:t>
            </a:r>
            <a:r>
              <a:rPr b="1" lang="en-US" sz="800">
                <a:solidFill>
                  <a:schemeClr val="dk1"/>
                </a:solidFill>
                <a:latin typeface="Calibri"/>
                <a:ea typeface="Calibri"/>
                <a:cs typeface="Calibri"/>
                <a:sym typeface="Calibri"/>
              </a:rPr>
              <a:t>cover</a:t>
            </a:r>
            <a:endParaRPr b="1" sz="800">
              <a:latin typeface="Calibri"/>
              <a:ea typeface="Calibri"/>
              <a:cs typeface="Calibri"/>
              <a:sym typeface="Calibri"/>
            </a:endParaRPr>
          </a:p>
        </p:txBody>
      </p:sp>
      <p:sp>
        <p:nvSpPr>
          <p:cNvPr id="133" name="Google Shape;133;p12"/>
          <p:cNvSpPr/>
          <p:nvPr/>
        </p:nvSpPr>
        <p:spPr>
          <a:xfrm rot="9698277">
            <a:off x="6945629" y="1265737"/>
            <a:ext cx="745666" cy="292290"/>
          </a:xfrm>
          <a:prstGeom prst="rightArrow">
            <a:avLst>
              <a:gd fmla="val 31302" name="adj1"/>
              <a:gd fmla="val 56856" name="adj2"/>
            </a:avLst>
          </a:prstGeom>
          <a:solidFill>
            <a:srgbClr val="1E4E79"/>
          </a:solidFill>
          <a:ln cap="flat" cmpd="sng" w="9525">
            <a:solidFill>
              <a:srgbClr val="1E4E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12"/>
          <p:cNvPicPr preferRelativeResize="0"/>
          <p:nvPr/>
        </p:nvPicPr>
        <p:blipFill rotWithShape="1">
          <a:blip r:embed="rId5">
            <a:alphaModFix/>
          </a:blip>
          <a:srcRect b="0" l="0" r="0" t="0"/>
          <a:stretch/>
        </p:blipFill>
        <p:spPr>
          <a:xfrm>
            <a:off x="6723825" y="2223100"/>
            <a:ext cx="2249889" cy="1525725"/>
          </a:xfrm>
          <a:prstGeom prst="rect">
            <a:avLst/>
          </a:prstGeom>
          <a:noFill/>
          <a:ln cap="flat" cmpd="sng" w="19050">
            <a:solidFill>
              <a:srgbClr val="1E4E79"/>
            </a:solidFill>
            <a:prstDash val="solid"/>
            <a:round/>
            <a:headEnd len="sm" w="sm" type="none"/>
            <a:tailEnd len="sm" w="sm" type="none"/>
          </a:ln>
        </p:spPr>
      </p:pic>
      <p:sp>
        <p:nvSpPr>
          <p:cNvPr id="135" name="Google Shape;135;p12"/>
          <p:cNvSpPr/>
          <p:nvPr/>
        </p:nvSpPr>
        <p:spPr>
          <a:xfrm rot="5950219">
            <a:off x="7763334" y="1707043"/>
            <a:ext cx="687082" cy="288376"/>
          </a:xfrm>
          <a:prstGeom prst="rightArrow">
            <a:avLst>
              <a:gd fmla="val 31302" name="adj1"/>
              <a:gd fmla="val 56856" name="adj2"/>
            </a:avLst>
          </a:prstGeom>
          <a:solidFill>
            <a:srgbClr val="1E4E79"/>
          </a:solidFill>
          <a:ln cap="flat" cmpd="sng" w="9525">
            <a:solidFill>
              <a:srgbClr val="1E4E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 name="Google Shape;136;p12"/>
          <p:cNvGrpSpPr/>
          <p:nvPr/>
        </p:nvGrpSpPr>
        <p:grpSpPr>
          <a:xfrm>
            <a:off x="457167" y="3566346"/>
            <a:ext cx="6049058" cy="1448745"/>
            <a:chOff x="923782" y="22398019"/>
            <a:chExt cx="19088224" cy="6484982"/>
          </a:xfrm>
        </p:grpSpPr>
        <p:pic>
          <p:nvPicPr>
            <p:cNvPr id="137" name="Google Shape;137;p12"/>
            <p:cNvPicPr preferRelativeResize="0"/>
            <p:nvPr/>
          </p:nvPicPr>
          <p:blipFill rotWithShape="1">
            <a:blip r:embed="rId6">
              <a:alphaModFix/>
            </a:blip>
            <a:srcRect b="0" l="37620" r="0" t="0"/>
            <a:stretch/>
          </p:blipFill>
          <p:spPr>
            <a:xfrm>
              <a:off x="923782" y="23496752"/>
              <a:ext cx="6297071" cy="5386248"/>
            </a:xfrm>
            <a:prstGeom prst="rect">
              <a:avLst/>
            </a:prstGeom>
            <a:noFill/>
            <a:ln>
              <a:noFill/>
            </a:ln>
          </p:spPr>
        </p:pic>
        <p:pic>
          <p:nvPicPr>
            <p:cNvPr id="138" name="Google Shape;138;p12"/>
            <p:cNvPicPr preferRelativeResize="0"/>
            <p:nvPr/>
          </p:nvPicPr>
          <p:blipFill rotWithShape="1">
            <a:blip r:embed="rId7">
              <a:alphaModFix/>
            </a:blip>
            <a:srcRect b="0" l="39862" r="328" t="0"/>
            <a:stretch/>
          </p:blipFill>
          <p:spPr>
            <a:xfrm>
              <a:off x="13863806" y="23434216"/>
              <a:ext cx="6148200" cy="5370072"/>
            </a:xfrm>
            <a:prstGeom prst="rect">
              <a:avLst/>
            </a:prstGeom>
            <a:noFill/>
            <a:ln>
              <a:noFill/>
            </a:ln>
          </p:spPr>
        </p:pic>
        <p:pic>
          <p:nvPicPr>
            <p:cNvPr id="139" name="Google Shape;139;p12"/>
            <p:cNvPicPr preferRelativeResize="0"/>
            <p:nvPr/>
          </p:nvPicPr>
          <p:blipFill rotWithShape="1">
            <a:blip r:embed="rId8">
              <a:alphaModFix/>
            </a:blip>
            <a:srcRect b="0" l="37632" r="0" t="0"/>
            <a:stretch/>
          </p:blipFill>
          <p:spPr>
            <a:xfrm>
              <a:off x="7398360" y="23496752"/>
              <a:ext cx="6266194" cy="5386250"/>
            </a:xfrm>
            <a:prstGeom prst="rect">
              <a:avLst/>
            </a:prstGeom>
            <a:noFill/>
            <a:ln>
              <a:noFill/>
            </a:ln>
          </p:spPr>
        </p:pic>
        <p:sp>
          <p:nvSpPr>
            <p:cNvPr id="140" name="Google Shape;140;p12"/>
            <p:cNvSpPr txBox="1"/>
            <p:nvPr/>
          </p:nvSpPr>
          <p:spPr>
            <a:xfrm>
              <a:off x="1992086" y="22450313"/>
              <a:ext cx="41382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800">
                  <a:solidFill>
                    <a:srgbClr val="000000"/>
                  </a:solidFill>
                  <a:latin typeface="Calibri"/>
                  <a:ea typeface="Calibri"/>
                  <a:cs typeface="Calibri"/>
                  <a:sym typeface="Calibri"/>
                </a:rPr>
                <a:t>GFA Cloud Bases</a:t>
              </a:r>
              <a:endParaRPr b="1" sz="800">
                <a:solidFill>
                  <a:srgbClr val="000000"/>
                </a:solidFill>
                <a:latin typeface="Calibri"/>
                <a:ea typeface="Calibri"/>
                <a:cs typeface="Calibri"/>
                <a:sym typeface="Calibri"/>
              </a:endParaRPr>
            </a:p>
          </p:txBody>
        </p:sp>
        <p:sp>
          <p:nvSpPr>
            <p:cNvPr id="141" name="Google Shape;141;p12"/>
            <p:cNvSpPr txBox="1"/>
            <p:nvPr/>
          </p:nvSpPr>
          <p:spPr>
            <a:xfrm>
              <a:off x="8462396" y="22398019"/>
              <a:ext cx="41382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800">
                  <a:solidFill>
                    <a:srgbClr val="000000"/>
                  </a:solidFill>
                  <a:latin typeface="Calibri"/>
                  <a:ea typeface="Calibri"/>
                  <a:cs typeface="Calibri"/>
                  <a:sym typeface="Calibri"/>
                </a:rPr>
                <a:t>GFA Cloud Coverage</a:t>
              </a:r>
              <a:endParaRPr b="1" sz="800">
                <a:solidFill>
                  <a:srgbClr val="000000"/>
                </a:solidFill>
                <a:latin typeface="Calibri"/>
                <a:ea typeface="Calibri"/>
                <a:cs typeface="Calibri"/>
                <a:sym typeface="Calibri"/>
              </a:endParaRPr>
            </a:p>
          </p:txBody>
        </p:sp>
        <p:sp>
          <p:nvSpPr>
            <p:cNvPr id="142" name="Google Shape;142;p12"/>
            <p:cNvSpPr txBox="1"/>
            <p:nvPr/>
          </p:nvSpPr>
          <p:spPr>
            <a:xfrm>
              <a:off x="14855452" y="22463978"/>
              <a:ext cx="41382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800">
                  <a:solidFill>
                    <a:srgbClr val="000000"/>
                  </a:solidFill>
                  <a:latin typeface="Calibri"/>
                  <a:ea typeface="Calibri"/>
                  <a:cs typeface="Calibri"/>
                  <a:sym typeface="Calibri"/>
                </a:rPr>
                <a:t>GFA Cloud tops</a:t>
              </a:r>
              <a:endParaRPr b="1" sz="800">
                <a:solidFill>
                  <a:srgbClr val="000000"/>
                </a:solidFill>
                <a:latin typeface="Calibri"/>
                <a:ea typeface="Calibri"/>
                <a:cs typeface="Calibri"/>
                <a:sym typeface="Calibri"/>
              </a:endParaRPr>
            </a:p>
          </p:txBody>
        </p:sp>
      </p:grpSp>
      <p:sp>
        <p:nvSpPr>
          <p:cNvPr id="143" name="Google Shape;143;p12"/>
          <p:cNvSpPr/>
          <p:nvPr/>
        </p:nvSpPr>
        <p:spPr>
          <a:xfrm rot="8368273">
            <a:off x="5736080" y="3186141"/>
            <a:ext cx="745580" cy="292368"/>
          </a:xfrm>
          <a:prstGeom prst="rightArrow">
            <a:avLst>
              <a:gd fmla="val 31302" name="adj1"/>
              <a:gd fmla="val 56856" name="adj2"/>
            </a:avLst>
          </a:prstGeom>
          <a:solidFill>
            <a:srgbClr val="1E4E79"/>
          </a:solidFill>
          <a:ln cap="flat" cmpd="sng" w="9525">
            <a:solidFill>
              <a:srgbClr val="1E4E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3"/>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50" name="Google Shape;150;p13"/>
          <p:cNvPicPr preferRelativeResize="0"/>
          <p:nvPr/>
        </p:nvPicPr>
        <p:blipFill rotWithShape="1">
          <a:blip r:embed="rId3">
            <a:alphaModFix/>
          </a:blip>
          <a:srcRect b="0" l="19070" r="18890" t="28916"/>
          <a:stretch/>
        </p:blipFill>
        <p:spPr>
          <a:xfrm>
            <a:off x="2516438" y="1201225"/>
            <a:ext cx="4111125" cy="3123400"/>
          </a:xfrm>
          <a:prstGeom prst="rect">
            <a:avLst/>
          </a:prstGeom>
          <a:noFill/>
          <a:ln>
            <a:noFill/>
          </a:ln>
        </p:spPr>
      </p:pic>
      <p:pic>
        <p:nvPicPr>
          <p:cNvPr id="151" name="Google Shape;151;p13"/>
          <p:cNvPicPr preferRelativeResize="0"/>
          <p:nvPr/>
        </p:nvPicPr>
        <p:blipFill>
          <a:blip r:embed="rId4">
            <a:alphaModFix/>
          </a:blip>
          <a:stretch>
            <a:fillRect/>
          </a:stretch>
        </p:blipFill>
        <p:spPr>
          <a:xfrm>
            <a:off x="246525" y="245376"/>
            <a:ext cx="2419275" cy="1812025"/>
          </a:xfrm>
          <a:prstGeom prst="rect">
            <a:avLst/>
          </a:prstGeom>
          <a:noFill/>
          <a:ln>
            <a:noFill/>
          </a:ln>
        </p:spPr>
      </p:pic>
      <p:pic>
        <p:nvPicPr>
          <p:cNvPr id="152" name="Google Shape;152;p13"/>
          <p:cNvPicPr preferRelativeResize="0"/>
          <p:nvPr/>
        </p:nvPicPr>
        <p:blipFill>
          <a:blip r:embed="rId5">
            <a:alphaModFix/>
          </a:blip>
          <a:stretch>
            <a:fillRect/>
          </a:stretch>
        </p:blipFill>
        <p:spPr>
          <a:xfrm>
            <a:off x="6417325" y="245986"/>
            <a:ext cx="2419275" cy="1810792"/>
          </a:xfrm>
          <a:prstGeom prst="rect">
            <a:avLst/>
          </a:prstGeom>
          <a:noFill/>
          <a:ln>
            <a:noFill/>
          </a:ln>
        </p:spPr>
      </p:pic>
      <p:sp>
        <p:nvSpPr>
          <p:cNvPr id="153" name="Google Shape;153;p13"/>
          <p:cNvSpPr txBox="1"/>
          <p:nvPr>
            <p:ph type="title"/>
          </p:nvPr>
        </p:nvSpPr>
        <p:spPr>
          <a:xfrm>
            <a:off x="457200" y="205978"/>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Blowing Dust</a:t>
            </a:r>
            <a:endParaRPr/>
          </a:p>
        </p:txBody>
      </p:sp>
      <p:sp>
        <p:nvSpPr>
          <p:cNvPr id="154" name="Google Shape;154;p13"/>
          <p:cNvSpPr txBox="1"/>
          <p:nvPr/>
        </p:nvSpPr>
        <p:spPr>
          <a:xfrm>
            <a:off x="152400" y="2030075"/>
            <a:ext cx="2301000" cy="204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US" sz="1200">
                <a:solidFill>
                  <a:schemeClr val="dk1"/>
                </a:solidFill>
                <a:latin typeface="Calibri"/>
                <a:ea typeface="Calibri"/>
                <a:cs typeface="Calibri"/>
                <a:sym typeface="Calibri"/>
              </a:rPr>
              <a:t>“This imagery worked to perfection today as I was able to get the jump on a blowing dust SIGMET over southern NM and western TX based on the darkening pink area. It also showed movement of the area which helped in determining what points to use for the SIGMET.”</a:t>
            </a:r>
            <a:endParaRPr b="1" sz="1200">
              <a:solidFill>
                <a:schemeClr val="dk1"/>
              </a:solidFill>
              <a:latin typeface="Calibri"/>
              <a:ea typeface="Calibri"/>
              <a:cs typeface="Calibri"/>
              <a:sym typeface="Calibri"/>
            </a:endParaRPr>
          </a:p>
        </p:txBody>
      </p:sp>
      <p:sp>
        <p:nvSpPr>
          <p:cNvPr id="155" name="Google Shape;155;p13"/>
          <p:cNvSpPr txBox="1"/>
          <p:nvPr/>
        </p:nvSpPr>
        <p:spPr>
          <a:xfrm>
            <a:off x="6126963" y="2012925"/>
            <a:ext cx="3000000" cy="1500000"/>
          </a:xfrm>
          <a:prstGeom prst="rect">
            <a:avLst/>
          </a:prstGeom>
          <a:noFill/>
          <a:ln>
            <a:noFill/>
          </a:ln>
        </p:spPr>
        <p:txBody>
          <a:bodyPr anchorCtr="0" anchor="t" bIns="91425" lIns="91425" spcFirstLastPara="1" rIns="91425" wrap="square" tIns="91425">
            <a:noAutofit/>
          </a:bodyPr>
          <a:lstStyle/>
          <a:p>
            <a:pPr indent="0" lvl="0" marL="571500" marR="568678" rtl="0" algn="ctr">
              <a:lnSpc>
                <a:spcPct val="115000"/>
              </a:lnSpc>
              <a:spcBef>
                <a:spcPts val="0"/>
              </a:spcBef>
              <a:spcAft>
                <a:spcPts val="0"/>
              </a:spcAft>
              <a:buNone/>
            </a:pPr>
            <a:r>
              <a:rPr b="1" lang="en-US" sz="1200">
                <a:solidFill>
                  <a:schemeClr val="dk1"/>
                </a:solidFill>
                <a:latin typeface="Calibri"/>
                <a:ea typeface="Calibri"/>
                <a:cs typeface="Calibri"/>
                <a:sym typeface="Calibri"/>
              </a:rPr>
              <a:t>Senior Aviation Meteorologist Pete Reynolds confers with CIRA Satellite Meteorologist Amanda Terborg on an area of blowing dust in western Texas on April 13, 2018. </a:t>
            </a:r>
            <a:endParaRPr b="1" sz="1200">
              <a:solidFill>
                <a:schemeClr val="dk1"/>
              </a:solidFill>
              <a:latin typeface="Calibri"/>
              <a:ea typeface="Calibri"/>
              <a:cs typeface="Calibri"/>
              <a:sym typeface="Calibri"/>
            </a:endParaRPr>
          </a:p>
        </p:txBody>
      </p:sp>
      <p:sp>
        <p:nvSpPr>
          <p:cNvPr id="156" name="Google Shape;156;p13"/>
          <p:cNvSpPr txBox="1"/>
          <p:nvPr/>
        </p:nvSpPr>
        <p:spPr>
          <a:xfrm>
            <a:off x="1634700" y="4324625"/>
            <a:ext cx="5874600" cy="74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200">
                <a:solidFill>
                  <a:schemeClr val="dk1"/>
                </a:solidFill>
                <a:latin typeface="Calibri"/>
                <a:ea typeface="Calibri"/>
                <a:cs typeface="Calibri"/>
                <a:sym typeface="Calibri"/>
              </a:rPr>
              <a:t>Blowing dust SIGMET issued  by Senior Aviation Meteorologist Pete Reynolds at 1640 UTC overlaid with the 1642 GOES-16 Dust RGB imagery. The dark magenta coloring clearly identifies the blowing dust.</a:t>
            </a:r>
            <a:endParaRPr b="1" sz="1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2F2F2">
            <a:alpha val="74510"/>
          </a:srgbClr>
        </a:solidFill>
      </p:bgPr>
    </p:bg>
    <p:spTree>
      <p:nvGrpSpPr>
        <p:cNvPr id="162" name="Shape 162"/>
        <p:cNvGrpSpPr/>
        <p:nvPr/>
      </p:nvGrpSpPr>
      <p:grpSpPr>
        <a:xfrm>
          <a:off x="0" y="0"/>
          <a:ext cx="0" cy="0"/>
          <a:chOff x="0" y="0"/>
          <a:chExt cx="0" cy="0"/>
        </a:xfrm>
      </p:grpSpPr>
      <p:sp>
        <p:nvSpPr>
          <p:cNvPr id="163" name="Google Shape;163;p14"/>
          <p:cNvSpPr/>
          <p:nvPr/>
        </p:nvSpPr>
        <p:spPr>
          <a:xfrm>
            <a:off x="0" y="0"/>
            <a:ext cx="9144000" cy="300"/>
          </a:xfrm>
          <a:prstGeom prst="rect">
            <a:avLst/>
          </a:prstGeom>
          <a:noFill/>
          <a:ln>
            <a:noFill/>
          </a:ln>
        </p:spPr>
        <p:txBody>
          <a:bodyPr anchorCtr="0" anchor="ctr" bIns="8375" lIns="16775" spcFirstLastPara="1" rIns="16775" wrap="square" tIns="8375">
            <a:noAutofit/>
          </a:bodyPr>
          <a:lstStyle/>
          <a:p>
            <a:pPr indent="0" lvl="0" marL="0" marR="0" rtl="0" algn="l">
              <a:lnSpc>
                <a:spcPct val="62000"/>
              </a:lnSpc>
              <a:spcBef>
                <a:spcPts val="0"/>
              </a:spcBef>
              <a:spcAft>
                <a:spcPts val="0"/>
              </a:spcAft>
              <a:buClr>
                <a:srgbClr val="FFFFFF"/>
              </a:buClr>
              <a:buSzPts val="300"/>
              <a:buFont typeface="Arial"/>
              <a:buNone/>
            </a:pPr>
            <a:r>
              <a:t/>
            </a:r>
            <a:endParaRPr b="0" i="0" sz="300" u="none" cap="none" strike="noStrike">
              <a:solidFill>
                <a:schemeClr val="lt1"/>
              </a:solidFill>
              <a:latin typeface="Arial"/>
              <a:ea typeface="Arial"/>
              <a:cs typeface="Arial"/>
              <a:sym typeface="Arial"/>
            </a:endParaRPr>
          </a:p>
        </p:txBody>
      </p:sp>
      <p:sp>
        <p:nvSpPr>
          <p:cNvPr id="164" name="Google Shape;164;p14"/>
          <p:cNvSpPr/>
          <p:nvPr/>
        </p:nvSpPr>
        <p:spPr>
          <a:xfrm>
            <a:off x="0" y="0"/>
            <a:ext cx="9144000" cy="300"/>
          </a:xfrm>
          <a:prstGeom prst="rect">
            <a:avLst/>
          </a:prstGeom>
          <a:noFill/>
          <a:ln>
            <a:noFill/>
          </a:ln>
        </p:spPr>
        <p:txBody>
          <a:bodyPr anchorCtr="0" anchor="ctr" bIns="8375" lIns="16775" spcFirstLastPara="1" rIns="16775" wrap="square" tIns="8375">
            <a:noAutofit/>
          </a:bodyPr>
          <a:lstStyle/>
          <a:p>
            <a:pPr indent="0" lvl="0" marL="0" marR="0" rtl="0" algn="l">
              <a:lnSpc>
                <a:spcPct val="62000"/>
              </a:lnSpc>
              <a:spcBef>
                <a:spcPts val="0"/>
              </a:spcBef>
              <a:spcAft>
                <a:spcPts val="0"/>
              </a:spcAft>
              <a:buClr>
                <a:srgbClr val="FFFFFF"/>
              </a:buClr>
              <a:buSzPts val="300"/>
              <a:buFont typeface="Arial"/>
              <a:buNone/>
            </a:pPr>
            <a:r>
              <a:t/>
            </a:r>
            <a:endParaRPr b="0" i="0" sz="300" u="none" cap="none" strike="noStrike">
              <a:solidFill>
                <a:schemeClr val="lt1"/>
              </a:solidFill>
              <a:latin typeface="Arial"/>
              <a:ea typeface="Arial"/>
              <a:cs typeface="Arial"/>
              <a:sym typeface="Arial"/>
            </a:endParaRPr>
          </a:p>
        </p:txBody>
      </p:sp>
      <p:sp>
        <p:nvSpPr>
          <p:cNvPr id="165" name="Google Shape;165;p14"/>
          <p:cNvSpPr/>
          <p:nvPr/>
        </p:nvSpPr>
        <p:spPr>
          <a:xfrm>
            <a:off x="0" y="2387203"/>
            <a:ext cx="9144000" cy="300"/>
          </a:xfrm>
          <a:prstGeom prst="rect">
            <a:avLst/>
          </a:prstGeom>
          <a:noFill/>
          <a:ln>
            <a:noFill/>
          </a:ln>
        </p:spPr>
        <p:txBody>
          <a:bodyPr anchorCtr="0" anchor="ctr" bIns="8375" lIns="16775" spcFirstLastPara="1" rIns="16775" wrap="square" tIns="8375">
            <a:noAutofit/>
          </a:bodyPr>
          <a:lstStyle/>
          <a:p>
            <a:pPr indent="0" lvl="0" marL="0" marR="0" rtl="0" algn="l">
              <a:lnSpc>
                <a:spcPct val="62000"/>
              </a:lnSpc>
              <a:spcBef>
                <a:spcPts val="0"/>
              </a:spcBef>
              <a:spcAft>
                <a:spcPts val="0"/>
              </a:spcAft>
              <a:buClr>
                <a:srgbClr val="FFFFFF"/>
              </a:buClr>
              <a:buSzPts val="300"/>
              <a:buFont typeface="Arial"/>
              <a:buNone/>
            </a:pPr>
            <a:r>
              <a:t/>
            </a:r>
            <a:endParaRPr b="0" i="0" sz="300" u="none" cap="none" strike="noStrike">
              <a:solidFill>
                <a:schemeClr val="lt1"/>
              </a:solidFill>
              <a:latin typeface="Arial"/>
              <a:ea typeface="Arial"/>
              <a:cs typeface="Arial"/>
              <a:sym typeface="Arial"/>
            </a:endParaRPr>
          </a:p>
        </p:txBody>
      </p:sp>
      <p:sp>
        <p:nvSpPr>
          <p:cNvPr id="166" name="Google Shape;166;p14"/>
          <p:cNvSpPr/>
          <p:nvPr/>
        </p:nvSpPr>
        <p:spPr>
          <a:xfrm>
            <a:off x="0" y="2387203"/>
            <a:ext cx="9144000" cy="300"/>
          </a:xfrm>
          <a:prstGeom prst="rect">
            <a:avLst/>
          </a:prstGeom>
          <a:noFill/>
          <a:ln>
            <a:noFill/>
          </a:ln>
        </p:spPr>
        <p:txBody>
          <a:bodyPr anchorCtr="0" anchor="ctr" bIns="8375" lIns="16775" spcFirstLastPara="1" rIns="16775" wrap="square" tIns="8375">
            <a:noAutofit/>
          </a:bodyPr>
          <a:lstStyle/>
          <a:p>
            <a:pPr indent="0" lvl="0" marL="0" marR="0" rtl="0" algn="l">
              <a:lnSpc>
                <a:spcPct val="62000"/>
              </a:lnSpc>
              <a:spcBef>
                <a:spcPts val="0"/>
              </a:spcBef>
              <a:spcAft>
                <a:spcPts val="0"/>
              </a:spcAft>
              <a:buClr>
                <a:srgbClr val="FFFFFF"/>
              </a:buClr>
              <a:buSzPts val="300"/>
              <a:buFont typeface="Arial"/>
              <a:buNone/>
            </a:pPr>
            <a:r>
              <a:t/>
            </a:r>
            <a:endParaRPr b="0" i="0" sz="300" u="none" cap="none" strike="noStrike">
              <a:solidFill>
                <a:schemeClr val="lt1"/>
              </a:solidFill>
              <a:latin typeface="Arial"/>
              <a:ea typeface="Arial"/>
              <a:cs typeface="Arial"/>
              <a:sym typeface="Arial"/>
            </a:endParaRPr>
          </a:p>
        </p:txBody>
      </p:sp>
      <p:sp>
        <p:nvSpPr>
          <p:cNvPr id="167" name="Google Shape;167;p14"/>
          <p:cNvSpPr/>
          <p:nvPr/>
        </p:nvSpPr>
        <p:spPr>
          <a:xfrm>
            <a:off x="0" y="3200017"/>
            <a:ext cx="73800" cy="35400"/>
          </a:xfrm>
          <a:prstGeom prst="rect">
            <a:avLst/>
          </a:prstGeom>
          <a:noFill/>
          <a:ln>
            <a:noFill/>
          </a:ln>
        </p:spPr>
        <p:txBody>
          <a:bodyPr anchorCtr="0" anchor="ctr" bIns="8575" lIns="16525" spcFirstLastPara="1" rIns="16525" wrap="square" tIns="8575">
            <a:noAutofit/>
          </a:bodyPr>
          <a:lstStyle/>
          <a:p>
            <a:pPr indent="0" lvl="0" marL="0" marR="0" rtl="0" algn="just">
              <a:lnSpc>
                <a:spcPct val="100000"/>
              </a:lnSpc>
              <a:spcBef>
                <a:spcPts val="0"/>
              </a:spcBef>
              <a:spcAft>
                <a:spcPts val="0"/>
              </a:spcAft>
              <a:buClr>
                <a:srgbClr val="FFFFFF"/>
              </a:buClr>
              <a:buSzPts val="200"/>
              <a:buFont typeface="Sorts Mill Goudy"/>
              <a:buNone/>
            </a:pPr>
            <a:r>
              <a:rPr b="1" i="0" lang="en-US" sz="200" u="none" cap="none" strike="noStrike">
                <a:solidFill>
                  <a:srgbClr val="FFFFFF"/>
                </a:solidFill>
                <a:latin typeface="Sorts Mill Goudy"/>
                <a:ea typeface="Sorts Mill Goudy"/>
                <a:cs typeface="Sorts Mill Goudy"/>
                <a:sym typeface="Sorts Mill Goudy"/>
              </a:rPr>
              <a:t> a) </a:t>
            </a:r>
            <a:endParaRPr sz="300"/>
          </a:p>
        </p:txBody>
      </p:sp>
      <p:sp>
        <p:nvSpPr>
          <p:cNvPr id="168" name="Google Shape;168;p14"/>
          <p:cNvSpPr/>
          <p:nvPr/>
        </p:nvSpPr>
        <p:spPr>
          <a:xfrm>
            <a:off x="0" y="3502776"/>
            <a:ext cx="68700" cy="35400"/>
          </a:xfrm>
          <a:prstGeom prst="rect">
            <a:avLst/>
          </a:prstGeom>
          <a:noFill/>
          <a:ln>
            <a:noFill/>
          </a:ln>
        </p:spPr>
        <p:txBody>
          <a:bodyPr anchorCtr="0" anchor="ctr" bIns="8575" lIns="16525" spcFirstLastPara="1" rIns="16525" wrap="square" tIns="8575">
            <a:noAutofit/>
          </a:bodyPr>
          <a:lstStyle/>
          <a:p>
            <a:pPr indent="0" lvl="0" marL="0" marR="0" rtl="0" algn="just">
              <a:lnSpc>
                <a:spcPct val="100000"/>
              </a:lnSpc>
              <a:spcBef>
                <a:spcPts val="0"/>
              </a:spcBef>
              <a:spcAft>
                <a:spcPts val="0"/>
              </a:spcAft>
              <a:buClr>
                <a:srgbClr val="FFFFFF"/>
              </a:buClr>
              <a:buSzPts val="200"/>
              <a:buFont typeface="Sorts Mill Goudy"/>
              <a:buNone/>
            </a:pPr>
            <a:r>
              <a:rPr b="1" i="0" lang="en-US" sz="200" u="none" cap="none" strike="noStrike">
                <a:solidFill>
                  <a:srgbClr val="FFFFFF"/>
                </a:solidFill>
                <a:latin typeface="Sorts Mill Goudy"/>
                <a:ea typeface="Sorts Mill Goudy"/>
                <a:cs typeface="Sorts Mill Goudy"/>
                <a:sym typeface="Sorts Mill Goudy"/>
              </a:rPr>
              <a:t> b)‏</a:t>
            </a:r>
            <a:endParaRPr b="1" i="0" sz="200" u="none" cap="none" strike="noStrike">
              <a:solidFill>
                <a:srgbClr val="FFFFFF"/>
              </a:solidFill>
              <a:latin typeface="Sorts Mill Goudy"/>
              <a:ea typeface="Sorts Mill Goudy"/>
              <a:cs typeface="Sorts Mill Goudy"/>
              <a:sym typeface="Sorts Mill Goudy"/>
            </a:endParaRPr>
          </a:p>
        </p:txBody>
      </p:sp>
      <p:sp>
        <p:nvSpPr>
          <p:cNvPr id="169" name="Google Shape;169;p14"/>
          <p:cNvSpPr txBox="1"/>
          <p:nvPr/>
        </p:nvSpPr>
        <p:spPr>
          <a:xfrm>
            <a:off x="1047175" y="770498"/>
            <a:ext cx="1280400" cy="231900"/>
          </a:xfrm>
          <a:prstGeom prst="rect">
            <a:avLst/>
          </a:prstGeom>
          <a:noFill/>
          <a:ln cap="flat" cmpd="sng" w="9525">
            <a:solidFill>
              <a:schemeClr val="dk1"/>
            </a:solidFill>
            <a:prstDash val="solid"/>
            <a:round/>
            <a:headEnd len="sm" w="sm" type="none"/>
            <a:tailEnd len="sm" w="sm" type="none"/>
          </a:ln>
        </p:spPr>
        <p:txBody>
          <a:bodyPr anchorCtr="0" anchor="t" bIns="8375" lIns="16775" spcFirstLastPara="1" rIns="16775" wrap="square" tIns="8375">
            <a:noAutofit/>
          </a:bodyPr>
          <a:lstStyle/>
          <a:p>
            <a:pPr indent="0" lvl="0" marL="0" marR="0" rtl="0" algn="ctr">
              <a:spcBef>
                <a:spcPts val="0"/>
              </a:spcBef>
              <a:spcAft>
                <a:spcPts val="0"/>
              </a:spcAft>
              <a:buNone/>
            </a:pPr>
            <a:r>
              <a:rPr b="1" i="0" lang="en-US" sz="1200" u="none" cap="none" strike="noStrike">
                <a:solidFill>
                  <a:schemeClr val="dk1"/>
                </a:solidFill>
                <a:latin typeface="Calibri"/>
                <a:ea typeface="Calibri"/>
                <a:cs typeface="Calibri"/>
                <a:sym typeface="Calibri"/>
              </a:rPr>
              <a:t>Oceanic Coverage</a:t>
            </a:r>
            <a:endParaRPr sz="1200">
              <a:latin typeface="Calibri"/>
              <a:ea typeface="Calibri"/>
              <a:cs typeface="Calibri"/>
              <a:sym typeface="Calibri"/>
            </a:endParaRPr>
          </a:p>
        </p:txBody>
      </p:sp>
      <p:sp>
        <p:nvSpPr>
          <p:cNvPr id="170" name="Google Shape;170;p14"/>
          <p:cNvSpPr txBox="1"/>
          <p:nvPr/>
        </p:nvSpPr>
        <p:spPr>
          <a:xfrm>
            <a:off x="6511775" y="770500"/>
            <a:ext cx="1390800" cy="231900"/>
          </a:xfrm>
          <a:prstGeom prst="rect">
            <a:avLst/>
          </a:prstGeom>
          <a:noFill/>
          <a:ln cap="flat" cmpd="sng" w="9525">
            <a:solidFill>
              <a:schemeClr val="dk1"/>
            </a:solidFill>
            <a:prstDash val="solid"/>
            <a:round/>
            <a:headEnd len="sm" w="sm" type="none"/>
            <a:tailEnd len="sm" w="sm" type="none"/>
          </a:ln>
        </p:spPr>
        <p:txBody>
          <a:bodyPr anchorCtr="0" anchor="t" bIns="8375" lIns="16775" spcFirstLastPara="1" rIns="16775" wrap="square" tIns="8375">
            <a:noAutofit/>
          </a:bodyPr>
          <a:lstStyle/>
          <a:p>
            <a:pPr indent="0" lvl="0" marL="0" marR="0" rtl="0" algn="ctr">
              <a:spcBef>
                <a:spcPts val="0"/>
              </a:spcBef>
              <a:spcAft>
                <a:spcPts val="0"/>
              </a:spcAft>
              <a:buNone/>
            </a:pPr>
            <a:r>
              <a:rPr b="1" i="0" lang="en-US" sz="1200" u="none" cap="none" strike="noStrike">
                <a:solidFill>
                  <a:schemeClr val="dk1"/>
                </a:solidFill>
                <a:latin typeface="Calibri"/>
                <a:ea typeface="Calibri"/>
                <a:cs typeface="Calibri"/>
                <a:sym typeface="Calibri"/>
              </a:rPr>
              <a:t>Improved Lead Time</a:t>
            </a:r>
            <a:endParaRPr b="1" i="0" sz="1200" u="none" cap="none" strike="noStrike">
              <a:solidFill>
                <a:schemeClr val="dk1"/>
              </a:solidFill>
              <a:latin typeface="Calibri"/>
              <a:ea typeface="Calibri"/>
              <a:cs typeface="Calibri"/>
              <a:sym typeface="Calibri"/>
            </a:endParaRPr>
          </a:p>
        </p:txBody>
      </p:sp>
      <p:pic>
        <p:nvPicPr>
          <p:cNvPr id="171" name="Google Shape;171;p14"/>
          <p:cNvPicPr preferRelativeResize="0"/>
          <p:nvPr/>
        </p:nvPicPr>
        <p:blipFill rotWithShape="1">
          <a:blip r:embed="rId3">
            <a:alphaModFix/>
          </a:blip>
          <a:srcRect b="0" l="0" r="0" t="0"/>
          <a:stretch/>
        </p:blipFill>
        <p:spPr>
          <a:xfrm>
            <a:off x="1766525" y="1691350"/>
            <a:ext cx="1953898" cy="1123037"/>
          </a:xfrm>
          <a:prstGeom prst="rect">
            <a:avLst/>
          </a:prstGeom>
          <a:noFill/>
          <a:ln>
            <a:noFill/>
          </a:ln>
        </p:spPr>
      </p:pic>
      <p:pic>
        <p:nvPicPr>
          <p:cNvPr id="172" name="Google Shape;172;p14"/>
          <p:cNvPicPr preferRelativeResize="0"/>
          <p:nvPr/>
        </p:nvPicPr>
        <p:blipFill rotWithShape="1">
          <a:blip r:embed="rId4">
            <a:alphaModFix/>
          </a:blip>
          <a:srcRect b="0" l="0" r="0" t="0"/>
          <a:stretch/>
        </p:blipFill>
        <p:spPr>
          <a:xfrm>
            <a:off x="150000" y="1103725"/>
            <a:ext cx="1800275" cy="1034774"/>
          </a:xfrm>
          <a:prstGeom prst="rect">
            <a:avLst/>
          </a:prstGeom>
          <a:noFill/>
          <a:ln>
            <a:noFill/>
          </a:ln>
        </p:spPr>
      </p:pic>
      <p:pic>
        <p:nvPicPr>
          <p:cNvPr id="173" name="Google Shape;173;p14"/>
          <p:cNvPicPr preferRelativeResize="0"/>
          <p:nvPr/>
        </p:nvPicPr>
        <p:blipFill rotWithShape="1">
          <a:blip r:embed="rId5">
            <a:alphaModFix/>
          </a:blip>
          <a:srcRect b="0" l="0" r="0" t="0"/>
          <a:stretch/>
        </p:blipFill>
        <p:spPr>
          <a:xfrm>
            <a:off x="150000" y="2275550"/>
            <a:ext cx="1800319" cy="1034774"/>
          </a:xfrm>
          <a:prstGeom prst="rect">
            <a:avLst/>
          </a:prstGeom>
          <a:noFill/>
          <a:ln>
            <a:noFill/>
          </a:ln>
        </p:spPr>
      </p:pic>
      <p:pic>
        <p:nvPicPr>
          <p:cNvPr id="174" name="Google Shape;174;p14"/>
          <p:cNvPicPr preferRelativeResize="0"/>
          <p:nvPr/>
        </p:nvPicPr>
        <p:blipFill rotWithShape="1">
          <a:blip r:embed="rId6">
            <a:alphaModFix/>
          </a:blip>
          <a:srcRect b="0" l="0" r="0" t="0"/>
          <a:stretch/>
        </p:blipFill>
        <p:spPr>
          <a:xfrm>
            <a:off x="5032600" y="1674701"/>
            <a:ext cx="1953926" cy="1121819"/>
          </a:xfrm>
          <a:prstGeom prst="rect">
            <a:avLst/>
          </a:prstGeom>
          <a:noFill/>
          <a:ln>
            <a:noFill/>
          </a:ln>
        </p:spPr>
      </p:pic>
      <p:pic>
        <p:nvPicPr>
          <p:cNvPr id="175" name="Google Shape;175;p14"/>
          <p:cNvPicPr preferRelativeResize="0"/>
          <p:nvPr/>
        </p:nvPicPr>
        <p:blipFill rotWithShape="1">
          <a:blip r:embed="rId7">
            <a:alphaModFix/>
          </a:blip>
          <a:srcRect b="0" l="0" r="0" t="0"/>
          <a:stretch/>
        </p:blipFill>
        <p:spPr>
          <a:xfrm>
            <a:off x="6852688" y="1153749"/>
            <a:ext cx="1953913" cy="1121825"/>
          </a:xfrm>
          <a:prstGeom prst="rect">
            <a:avLst/>
          </a:prstGeom>
          <a:noFill/>
          <a:ln>
            <a:noFill/>
          </a:ln>
        </p:spPr>
      </p:pic>
      <p:pic>
        <p:nvPicPr>
          <p:cNvPr id="176" name="Google Shape;176;p14"/>
          <p:cNvPicPr preferRelativeResize="0"/>
          <p:nvPr/>
        </p:nvPicPr>
        <p:blipFill rotWithShape="1">
          <a:blip r:embed="rId8">
            <a:alphaModFix/>
          </a:blip>
          <a:srcRect b="0" l="0" r="0" t="0"/>
          <a:stretch/>
        </p:blipFill>
        <p:spPr>
          <a:xfrm>
            <a:off x="6852679" y="2328263"/>
            <a:ext cx="1953944" cy="1121825"/>
          </a:xfrm>
          <a:prstGeom prst="rect">
            <a:avLst/>
          </a:prstGeom>
          <a:noFill/>
          <a:ln>
            <a:noFill/>
          </a:ln>
        </p:spPr>
      </p:pic>
      <p:sp>
        <p:nvSpPr>
          <p:cNvPr id="177" name="Google Shape;177;p14"/>
          <p:cNvSpPr txBox="1"/>
          <p:nvPr/>
        </p:nvSpPr>
        <p:spPr>
          <a:xfrm>
            <a:off x="68700" y="153400"/>
            <a:ext cx="8901000" cy="61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solidFill>
                  <a:srgbClr val="073763"/>
                </a:solidFill>
                <a:latin typeface="Calibri"/>
                <a:ea typeface="Calibri"/>
                <a:cs typeface="Calibri"/>
                <a:sym typeface="Calibri"/>
              </a:rPr>
              <a:t>Operational Case Using GLM</a:t>
            </a:r>
            <a:endParaRPr>
              <a:latin typeface="Calibri"/>
              <a:ea typeface="Calibri"/>
              <a:cs typeface="Calibri"/>
              <a:sym typeface="Calibri"/>
            </a:endParaRPr>
          </a:p>
        </p:txBody>
      </p:sp>
      <p:sp>
        <p:nvSpPr>
          <p:cNvPr id="178" name="Google Shape;178;p14"/>
          <p:cNvSpPr txBox="1"/>
          <p:nvPr/>
        </p:nvSpPr>
        <p:spPr>
          <a:xfrm>
            <a:off x="6368813" y="3525999"/>
            <a:ext cx="1676700" cy="203700"/>
          </a:xfrm>
          <a:prstGeom prst="rect">
            <a:avLst/>
          </a:prstGeom>
          <a:noFill/>
          <a:ln cap="flat" cmpd="sng" w="9525">
            <a:solidFill>
              <a:srgbClr val="000000"/>
            </a:solidFill>
            <a:prstDash val="solid"/>
            <a:round/>
            <a:headEnd len="sm" w="sm" type="none"/>
            <a:tailEnd len="sm" w="sm" type="none"/>
          </a:ln>
        </p:spPr>
        <p:txBody>
          <a:bodyPr anchorCtr="0" anchor="t" bIns="8375" lIns="16775" spcFirstLastPara="1" rIns="16775" wrap="square" tIns="8375">
            <a:noAutofit/>
          </a:bodyPr>
          <a:lstStyle/>
          <a:p>
            <a:pPr indent="0" lvl="0" marL="0" marR="0" rtl="0" algn="ctr">
              <a:spcBef>
                <a:spcPts val="0"/>
              </a:spcBef>
              <a:spcAft>
                <a:spcPts val="0"/>
              </a:spcAft>
              <a:buNone/>
            </a:pPr>
            <a:r>
              <a:rPr b="1" i="0" lang="en-US" sz="1200" u="none" cap="none" strike="noStrike">
                <a:solidFill>
                  <a:schemeClr val="dk1"/>
                </a:solidFill>
                <a:latin typeface="Calibri"/>
                <a:ea typeface="Calibri"/>
                <a:cs typeface="Calibri"/>
                <a:sym typeface="Calibri"/>
              </a:rPr>
              <a:t>Transition to AWIPS</a:t>
            </a:r>
            <a:endParaRPr b="1" i="0" sz="1200" u="none" cap="none" strike="noStrike">
              <a:solidFill>
                <a:schemeClr val="dk1"/>
              </a:solidFill>
              <a:latin typeface="Calibri"/>
              <a:ea typeface="Calibri"/>
              <a:cs typeface="Calibri"/>
              <a:sym typeface="Calibri"/>
            </a:endParaRPr>
          </a:p>
        </p:txBody>
      </p:sp>
      <p:pic>
        <p:nvPicPr>
          <p:cNvPr id="179" name="Google Shape;179;p14"/>
          <p:cNvPicPr preferRelativeResize="0"/>
          <p:nvPr/>
        </p:nvPicPr>
        <p:blipFill rotWithShape="1">
          <a:blip r:embed="rId9">
            <a:alphaModFix/>
          </a:blip>
          <a:srcRect b="0" l="0" r="0" t="0"/>
          <a:stretch/>
        </p:blipFill>
        <p:spPr>
          <a:xfrm>
            <a:off x="6230217" y="3805622"/>
            <a:ext cx="1953916" cy="1200900"/>
          </a:xfrm>
          <a:prstGeom prst="rect">
            <a:avLst/>
          </a:prstGeom>
          <a:noFill/>
          <a:ln>
            <a:noFill/>
          </a:ln>
        </p:spPr>
      </p:pic>
      <p:sp>
        <p:nvSpPr>
          <p:cNvPr id="180" name="Google Shape;180;p14"/>
          <p:cNvSpPr txBox="1"/>
          <p:nvPr/>
        </p:nvSpPr>
        <p:spPr>
          <a:xfrm>
            <a:off x="1047163" y="3503325"/>
            <a:ext cx="1676700" cy="203700"/>
          </a:xfrm>
          <a:prstGeom prst="rect">
            <a:avLst/>
          </a:prstGeom>
          <a:noFill/>
          <a:ln cap="flat" cmpd="sng" w="9525">
            <a:solidFill>
              <a:schemeClr val="dk1"/>
            </a:solidFill>
            <a:prstDash val="solid"/>
            <a:round/>
            <a:headEnd len="sm" w="sm" type="none"/>
            <a:tailEnd len="sm" w="sm" type="none"/>
          </a:ln>
        </p:spPr>
        <p:txBody>
          <a:bodyPr anchorCtr="0" anchor="t" bIns="8375" lIns="16775" spcFirstLastPara="1" rIns="16775" wrap="square" tIns="8375">
            <a:noAutofit/>
          </a:bodyPr>
          <a:lstStyle/>
          <a:p>
            <a:pPr indent="0" lvl="0" marL="0" marR="0" rtl="0" algn="ctr">
              <a:spcBef>
                <a:spcPts val="0"/>
              </a:spcBef>
              <a:spcAft>
                <a:spcPts val="0"/>
              </a:spcAft>
              <a:buNone/>
            </a:pPr>
            <a:r>
              <a:rPr b="1" i="0" lang="en-US" sz="1200" u="none" cap="none" strike="noStrike">
                <a:solidFill>
                  <a:schemeClr val="dk1"/>
                </a:solidFill>
                <a:latin typeface="Calibri"/>
                <a:ea typeface="Calibri"/>
                <a:cs typeface="Calibri"/>
                <a:sym typeface="Calibri"/>
              </a:rPr>
              <a:t>IDSS</a:t>
            </a:r>
            <a:endParaRPr b="1" i="0" sz="1200" u="none" cap="none" strike="noStrike">
              <a:solidFill>
                <a:schemeClr val="dk1"/>
              </a:solidFill>
              <a:latin typeface="Calibri"/>
              <a:ea typeface="Calibri"/>
              <a:cs typeface="Calibri"/>
              <a:sym typeface="Calibri"/>
            </a:endParaRPr>
          </a:p>
        </p:txBody>
      </p:sp>
      <p:pic>
        <p:nvPicPr>
          <p:cNvPr id="181" name="Google Shape;181;p14"/>
          <p:cNvPicPr preferRelativeResize="0"/>
          <p:nvPr/>
        </p:nvPicPr>
        <p:blipFill rotWithShape="1">
          <a:blip r:embed="rId10">
            <a:alphaModFix/>
          </a:blip>
          <a:srcRect b="13404" l="16300" r="15838" t="4256"/>
          <a:stretch/>
        </p:blipFill>
        <p:spPr>
          <a:xfrm>
            <a:off x="430900" y="3805613"/>
            <a:ext cx="3079200" cy="1200900"/>
          </a:xfrm>
          <a:prstGeom prst="rect">
            <a:avLst/>
          </a:prstGeom>
          <a:noFill/>
          <a:ln>
            <a:noFill/>
          </a:ln>
        </p:spPr>
      </p:pic>
      <p:sp>
        <p:nvSpPr>
          <p:cNvPr id="182" name="Google Shape;182;p14"/>
          <p:cNvSpPr txBox="1"/>
          <p:nvPr/>
        </p:nvSpPr>
        <p:spPr>
          <a:xfrm>
            <a:off x="3111488" y="960800"/>
            <a:ext cx="2533800" cy="46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800">
                <a:solidFill>
                  <a:schemeClr val="dk1"/>
                </a:solidFill>
                <a:latin typeface="Calibri"/>
                <a:ea typeface="Calibri"/>
                <a:cs typeface="Calibri"/>
                <a:sym typeface="Calibri"/>
              </a:rPr>
              <a:t>The Aviation Weather Center has been using gridded data from the GOES GLM since the Summer of 2018. </a:t>
            </a:r>
            <a:endParaRPr b="1" sz="800">
              <a:solidFill>
                <a:schemeClr val="dk1"/>
              </a:solidFill>
              <a:latin typeface="Calibri"/>
              <a:ea typeface="Calibri"/>
              <a:cs typeface="Calibri"/>
              <a:sym typeface="Calibri"/>
            </a:endParaRPr>
          </a:p>
        </p:txBody>
      </p:sp>
      <p:sp>
        <p:nvSpPr>
          <p:cNvPr id="183" name="Google Shape;183;p14"/>
          <p:cNvSpPr txBox="1"/>
          <p:nvPr/>
        </p:nvSpPr>
        <p:spPr>
          <a:xfrm>
            <a:off x="2969238" y="3044525"/>
            <a:ext cx="2943000" cy="76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800">
                <a:solidFill>
                  <a:schemeClr val="dk1"/>
                </a:solidFill>
                <a:latin typeface="Calibri"/>
                <a:ea typeface="Calibri"/>
                <a:cs typeface="Calibri"/>
                <a:sym typeface="Calibri"/>
              </a:rPr>
              <a:t>Forecasting convective SIGMETs where there are no observations is already hard enough, but adding in GLM has allowed forecasters to use the data to support Meteorological Watch Offices (MWOs) with Impact-based Decision Support Services (IDSS).</a:t>
            </a:r>
            <a:endParaRPr b="1" sz="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15"/>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0" name="Google Shape;190;p15"/>
          <p:cNvSpPr txBox="1"/>
          <p:nvPr>
            <p:ph type="title"/>
          </p:nvPr>
        </p:nvSpPr>
        <p:spPr>
          <a:xfrm>
            <a:off x="457200" y="-988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073763"/>
                </a:solidFill>
              </a:rPr>
              <a:t>Forecaster Satellite Use Feedback</a:t>
            </a:r>
            <a:endParaRPr/>
          </a:p>
        </p:txBody>
      </p:sp>
      <p:sp>
        <p:nvSpPr>
          <p:cNvPr id="191" name="Google Shape;191;p15"/>
          <p:cNvSpPr txBox="1"/>
          <p:nvPr>
            <p:ph idx="1" type="body"/>
          </p:nvPr>
        </p:nvSpPr>
        <p:spPr>
          <a:xfrm>
            <a:off x="457200" y="590550"/>
            <a:ext cx="8229600" cy="33945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640"/>
              </a:spcBef>
              <a:spcAft>
                <a:spcPts val="0"/>
              </a:spcAft>
              <a:buSzPts val="1400"/>
              <a:buChar char="•"/>
            </a:pPr>
            <a:r>
              <a:rPr b="1" lang="en-US" sz="1400"/>
              <a:t>Ceiling and Visibility Desk</a:t>
            </a:r>
            <a:endParaRPr b="1" sz="1400"/>
          </a:p>
          <a:p>
            <a:pPr indent="-304800" lvl="1" marL="914400" rtl="0" algn="l">
              <a:lnSpc>
                <a:spcPct val="150000"/>
              </a:lnSpc>
              <a:spcBef>
                <a:spcPts val="0"/>
              </a:spcBef>
              <a:spcAft>
                <a:spcPts val="0"/>
              </a:spcAft>
              <a:buSzPts val="1200"/>
              <a:buChar char="–"/>
            </a:pPr>
            <a:r>
              <a:rPr i="1" lang="en-US" sz="1200">
                <a:solidFill>
                  <a:srgbClr val="073763"/>
                </a:solidFill>
              </a:rPr>
              <a:t>Use Vis/Fog product the most</a:t>
            </a:r>
            <a:endParaRPr i="1" sz="1200">
              <a:solidFill>
                <a:srgbClr val="073763"/>
              </a:solidFill>
            </a:endParaRPr>
          </a:p>
          <a:p>
            <a:pPr indent="-304800" lvl="2" marL="1371600" rtl="0" algn="l">
              <a:lnSpc>
                <a:spcPct val="150000"/>
              </a:lnSpc>
              <a:spcBef>
                <a:spcPts val="0"/>
              </a:spcBef>
              <a:spcAft>
                <a:spcPts val="0"/>
              </a:spcAft>
              <a:buClr>
                <a:srgbClr val="073763"/>
              </a:buClr>
              <a:buSzPts val="1200"/>
              <a:buChar char="•"/>
            </a:pPr>
            <a:r>
              <a:rPr i="1" lang="en-US" sz="1200">
                <a:solidFill>
                  <a:srgbClr val="073763"/>
                </a:solidFill>
              </a:rPr>
              <a:t>Vis during the day and Vis/Fog at night</a:t>
            </a:r>
            <a:endParaRPr i="1" sz="1200">
              <a:solidFill>
                <a:srgbClr val="073763"/>
              </a:solidFill>
            </a:endParaRPr>
          </a:p>
          <a:p>
            <a:pPr indent="-304800" lvl="1" marL="914400" rtl="0" algn="l">
              <a:lnSpc>
                <a:spcPct val="150000"/>
              </a:lnSpc>
              <a:spcBef>
                <a:spcPts val="0"/>
              </a:spcBef>
              <a:spcAft>
                <a:spcPts val="0"/>
              </a:spcAft>
              <a:buClr>
                <a:srgbClr val="073763"/>
              </a:buClr>
              <a:buSzPts val="1200"/>
              <a:buChar char="–"/>
            </a:pPr>
            <a:r>
              <a:rPr i="1" lang="en-US" sz="1200">
                <a:solidFill>
                  <a:srgbClr val="073763"/>
                </a:solidFill>
              </a:rPr>
              <a:t>Satellite helps see the trend of fog dissipating or low stratus building</a:t>
            </a:r>
            <a:endParaRPr i="1" sz="1200">
              <a:solidFill>
                <a:srgbClr val="073763"/>
              </a:solidFill>
            </a:endParaRPr>
          </a:p>
          <a:p>
            <a:pPr indent="-304800" lvl="1" marL="914400" rtl="0" algn="l">
              <a:lnSpc>
                <a:spcPct val="150000"/>
              </a:lnSpc>
              <a:spcBef>
                <a:spcPts val="0"/>
              </a:spcBef>
              <a:spcAft>
                <a:spcPts val="0"/>
              </a:spcAft>
              <a:buClr>
                <a:srgbClr val="073763"/>
              </a:buClr>
              <a:buSzPts val="1200"/>
              <a:buChar char="–"/>
            </a:pPr>
            <a:r>
              <a:rPr i="1" lang="en-US" sz="1200">
                <a:solidFill>
                  <a:srgbClr val="073763"/>
                </a:solidFill>
              </a:rPr>
              <a:t>Drawing AIRMETS, or making an amendment…</a:t>
            </a:r>
            <a:endParaRPr i="1" sz="1200">
              <a:solidFill>
                <a:srgbClr val="073763"/>
              </a:solidFill>
            </a:endParaRPr>
          </a:p>
          <a:p>
            <a:pPr indent="-304800" lvl="2" marL="1371600" rtl="0" algn="l">
              <a:lnSpc>
                <a:spcPct val="150000"/>
              </a:lnSpc>
              <a:spcBef>
                <a:spcPts val="0"/>
              </a:spcBef>
              <a:spcAft>
                <a:spcPts val="0"/>
              </a:spcAft>
              <a:buClr>
                <a:srgbClr val="073763"/>
              </a:buClr>
              <a:buSzPts val="1200"/>
              <a:buChar char="•"/>
            </a:pPr>
            <a:r>
              <a:rPr i="1" lang="en-US" sz="1200">
                <a:solidFill>
                  <a:srgbClr val="073763"/>
                </a:solidFill>
              </a:rPr>
              <a:t>Satellite is used to determine cloud extent</a:t>
            </a:r>
            <a:endParaRPr i="1" sz="1200">
              <a:solidFill>
                <a:srgbClr val="073763"/>
              </a:solidFill>
            </a:endParaRPr>
          </a:p>
          <a:p>
            <a:pPr indent="-304800" lvl="1" marL="914400" rtl="0" algn="l">
              <a:lnSpc>
                <a:spcPct val="150000"/>
              </a:lnSpc>
              <a:spcBef>
                <a:spcPts val="0"/>
              </a:spcBef>
              <a:spcAft>
                <a:spcPts val="0"/>
              </a:spcAft>
              <a:buClr>
                <a:srgbClr val="073763"/>
              </a:buClr>
              <a:buSzPts val="1200"/>
              <a:buChar char="–"/>
            </a:pPr>
            <a:r>
              <a:rPr i="1" lang="en-US" sz="1200">
                <a:solidFill>
                  <a:srgbClr val="073763"/>
                </a:solidFill>
              </a:rPr>
              <a:t>Very critical for situational awareness of current conditions for low clouds and fog</a:t>
            </a:r>
            <a:endParaRPr i="1" sz="1200">
              <a:solidFill>
                <a:srgbClr val="073763"/>
              </a:solidFill>
            </a:endParaRPr>
          </a:p>
          <a:p>
            <a:pPr indent="-304800" lvl="1" marL="914400" rtl="0" algn="l">
              <a:lnSpc>
                <a:spcPct val="150000"/>
              </a:lnSpc>
              <a:spcBef>
                <a:spcPts val="0"/>
              </a:spcBef>
              <a:spcAft>
                <a:spcPts val="0"/>
              </a:spcAft>
              <a:buClr>
                <a:srgbClr val="073763"/>
              </a:buClr>
              <a:buSzPts val="1200"/>
              <a:buChar char="–"/>
            </a:pPr>
            <a:r>
              <a:rPr i="1" lang="en-US" sz="1200">
                <a:solidFill>
                  <a:srgbClr val="073763"/>
                </a:solidFill>
              </a:rPr>
              <a:t>From the RGB suite, great for seeing smoke </a:t>
            </a:r>
            <a:endParaRPr i="1" sz="1200">
              <a:solidFill>
                <a:srgbClr val="073763"/>
              </a:solidFill>
            </a:endParaRPr>
          </a:p>
          <a:p>
            <a:pPr indent="-304800" lvl="2" marL="1371600" rtl="0" algn="l">
              <a:lnSpc>
                <a:spcPct val="150000"/>
              </a:lnSpc>
              <a:spcBef>
                <a:spcPts val="0"/>
              </a:spcBef>
              <a:spcAft>
                <a:spcPts val="0"/>
              </a:spcAft>
              <a:buClr>
                <a:srgbClr val="073763"/>
              </a:buClr>
              <a:buSzPts val="1200"/>
              <a:buChar char="•"/>
            </a:pPr>
            <a:r>
              <a:rPr i="1" lang="en-US" sz="1200">
                <a:solidFill>
                  <a:srgbClr val="073763"/>
                </a:solidFill>
              </a:rPr>
              <a:t>Only tool for seeing blowing dust</a:t>
            </a:r>
            <a:endParaRPr i="1" sz="1200">
              <a:solidFill>
                <a:srgbClr val="073763"/>
              </a:solidFill>
            </a:endParaRPr>
          </a:p>
        </p:txBody>
      </p:sp>
      <p:pic>
        <p:nvPicPr>
          <p:cNvPr id="192" name="Google Shape;192;p15"/>
          <p:cNvPicPr preferRelativeResize="0"/>
          <p:nvPr/>
        </p:nvPicPr>
        <p:blipFill>
          <a:blip r:embed="rId3">
            <a:alphaModFix/>
          </a:blip>
          <a:stretch>
            <a:fillRect/>
          </a:stretch>
        </p:blipFill>
        <p:spPr>
          <a:xfrm>
            <a:off x="5376025" y="3012175"/>
            <a:ext cx="2649456" cy="2029000"/>
          </a:xfrm>
          <a:prstGeom prst="rect">
            <a:avLst/>
          </a:prstGeom>
          <a:noFill/>
          <a:ln>
            <a:noFill/>
          </a:ln>
        </p:spPr>
      </p:pic>
      <p:pic>
        <p:nvPicPr>
          <p:cNvPr id="193" name="Google Shape;193;p15"/>
          <p:cNvPicPr preferRelativeResize="0"/>
          <p:nvPr/>
        </p:nvPicPr>
        <p:blipFill>
          <a:blip r:embed="rId4">
            <a:alphaModFix/>
          </a:blip>
          <a:stretch>
            <a:fillRect/>
          </a:stretch>
        </p:blipFill>
        <p:spPr>
          <a:xfrm>
            <a:off x="6474100" y="590550"/>
            <a:ext cx="2291800" cy="1752000"/>
          </a:xfrm>
          <a:prstGeom prst="rect">
            <a:avLst/>
          </a:prstGeom>
          <a:noFill/>
          <a:ln>
            <a:noFill/>
          </a:ln>
        </p:spPr>
      </p:pic>
      <p:pic>
        <p:nvPicPr>
          <p:cNvPr id="194" name="Google Shape;194;p15"/>
          <p:cNvPicPr preferRelativeResize="0"/>
          <p:nvPr/>
        </p:nvPicPr>
        <p:blipFill>
          <a:blip r:embed="rId5">
            <a:alphaModFix/>
          </a:blip>
          <a:stretch>
            <a:fillRect/>
          </a:stretch>
        </p:blipFill>
        <p:spPr>
          <a:xfrm>
            <a:off x="415325" y="3252152"/>
            <a:ext cx="2133601" cy="17890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