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267" r:id="rId4"/>
    <p:sldId id="268" r:id="rId5"/>
    <p:sldId id="272" r:id="rId6"/>
    <p:sldId id="273" r:id="rId7"/>
    <p:sldId id="269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86AEC-F06F-494A-B48E-9BCDCEB8BE7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127DF-54E7-448B-B228-072066195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5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0736B-64D5-4E81-8730-F20D8C56AAA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249" y="4475096"/>
            <a:ext cx="5188217" cy="4236141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Notes: Two sheets in the embedded EXCEL spreadsheet for funding. One for slide (shown above) and one with details including PE/CLI combination.</a:t>
            </a:r>
          </a:p>
        </p:txBody>
      </p:sp>
    </p:spTree>
    <p:extLst>
      <p:ext uri="{BB962C8B-B14F-4D97-AF65-F5344CB8AC3E}">
        <p14:creationId xmlns:p14="http://schemas.microsoft.com/office/powerpoint/2010/main" val="405625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519D-B73D-4FC4-8B16-9471C00BF44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FACA-D59F-4232-9945-C690D3FF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9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519D-B73D-4FC4-8B16-9471C00BF44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FACA-D59F-4232-9945-C690D3FF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519D-B73D-4FC4-8B16-9471C00BF44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FACA-D59F-4232-9945-C690D3FF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18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357" indent="0" algn="ctr">
              <a:buNone/>
              <a:defRPr/>
            </a:lvl2pPr>
            <a:lvl3pPr marL="1218714" indent="0" algn="ctr">
              <a:buNone/>
              <a:defRPr/>
            </a:lvl3pPr>
            <a:lvl4pPr marL="1828070" indent="0" algn="ctr">
              <a:buNone/>
              <a:defRPr/>
            </a:lvl4pPr>
            <a:lvl5pPr marL="2437424" indent="0" algn="ctr">
              <a:buNone/>
              <a:defRPr/>
            </a:lvl5pPr>
            <a:lvl6pPr marL="3046774" indent="0" algn="ctr">
              <a:buNone/>
              <a:defRPr/>
            </a:lvl6pPr>
            <a:lvl7pPr marL="3656141" indent="0" algn="ctr">
              <a:buNone/>
              <a:defRPr/>
            </a:lvl7pPr>
            <a:lvl8pPr marL="4265491" indent="0" algn="ctr">
              <a:buNone/>
              <a:defRPr/>
            </a:lvl8pPr>
            <a:lvl9pPr marL="487484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4DCF-12F2-4D9E-AF8B-622F9A84EF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2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0C5E7-503E-433F-BBAA-B5D87A8A83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357" indent="0">
              <a:buNone/>
              <a:defRPr sz="2400"/>
            </a:lvl2pPr>
            <a:lvl3pPr marL="1218714" indent="0">
              <a:buNone/>
              <a:defRPr sz="2133"/>
            </a:lvl3pPr>
            <a:lvl4pPr marL="1828070" indent="0">
              <a:buNone/>
              <a:defRPr sz="1867"/>
            </a:lvl4pPr>
            <a:lvl5pPr marL="2437424" indent="0">
              <a:buNone/>
              <a:defRPr sz="1867"/>
            </a:lvl5pPr>
            <a:lvl6pPr marL="3046774" indent="0">
              <a:buNone/>
              <a:defRPr sz="1867"/>
            </a:lvl6pPr>
            <a:lvl7pPr marL="3656141" indent="0">
              <a:buNone/>
              <a:defRPr sz="1867"/>
            </a:lvl7pPr>
            <a:lvl8pPr marL="4265491" indent="0">
              <a:buNone/>
              <a:defRPr sz="1867"/>
            </a:lvl8pPr>
            <a:lvl9pPr marL="4874846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72F1-2E0D-493F-A744-3C310D7CCE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8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587A-21D7-4BD9-BC5D-1B3B57E3D0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8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57" indent="0">
              <a:buNone/>
              <a:defRPr sz="2667" b="1"/>
            </a:lvl2pPr>
            <a:lvl3pPr marL="1218714" indent="0">
              <a:buNone/>
              <a:defRPr sz="2400" b="1"/>
            </a:lvl3pPr>
            <a:lvl4pPr marL="1828070" indent="0">
              <a:buNone/>
              <a:defRPr sz="2133" b="1"/>
            </a:lvl4pPr>
            <a:lvl5pPr marL="2437424" indent="0">
              <a:buNone/>
              <a:defRPr sz="2133" b="1"/>
            </a:lvl5pPr>
            <a:lvl6pPr marL="3046774" indent="0">
              <a:buNone/>
              <a:defRPr sz="2133" b="1"/>
            </a:lvl6pPr>
            <a:lvl7pPr marL="3656141" indent="0">
              <a:buNone/>
              <a:defRPr sz="2133" b="1"/>
            </a:lvl7pPr>
            <a:lvl8pPr marL="4265491" indent="0">
              <a:buNone/>
              <a:defRPr sz="2133" b="1"/>
            </a:lvl8pPr>
            <a:lvl9pPr marL="4874846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57" indent="0">
              <a:buNone/>
              <a:defRPr sz="2667" b="1"/>
            </a:lvl2pPr>
            <a:lvl3pPr marL="1218714" indent="0">
              <a:buNone/>
              <a:defRPr sz="2400" b="1"/>
            </a:lvl3pPr>
            <a:lvl4pPr marL="1828070" indent="0">
              <a:buNone/>
              <a:defRPr sz="2133" b="1"/>
            </a:lvl4pPr>
            <a:lvl5pPr marL="2437424" indent="0">
              <a:buNone/>
              <a:defRPr sz="2133" b="1"/>
            </a:lvl5pPr>
            <a:lvl6pPr marL="3046774" indent="0">
              <a:buNone/>
              <a:defRPr sz="2133" b="1"/>
            </a:lvl6pPr>
            <a:lvl7pPr marL="3656141" indent="0">
              <a:buNone/>
              <a:defRPr sz="2133" b="1"/>
            </a:lvl7pPr>
            <a:lvl8pPr marL="4265491" indent="0">
              <a:buNone/>
              <a:defRPr sz="2133" b="1"/>
            </a:lvl8pPr>
            <a:lvl9pPr marL="4874846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71048-77D9-422C-AC56-EAD7715BE5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6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05E21-079F-4CF5-83EC-69459153D7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2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403E-616F-4445-B241-144E12B4CE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06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4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4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357" indent="0">
              <a:buNone/>
              <a:defRPr sz="1600"/>
            </a:lvl2pPr>
            <a:lvl3pPr marL="1218714" indent="0">
              <a:buNone/>
              <a:defRPr sz="1333"/>
            </a:lvl3pPr>
            <a:lvl4pPr marL="1828070" indent="0">
              <a:buNone/>
              <a:defRPr sz="1200"/>
            </a:lvl4pPr>
            <a:lvl5pPr marL="2437424" indent="0">
              <a:buNone/>
              <a:defRPr sz="1200"/>
            </a:lvl5pPr>
            <a:lvl6pPr marL="3046774" indent="0">
              <a:buNone/>
              <a:defRPr sz="1200"/>
            </a:lvl6pPr>
            <a:lvl7pPr marL="3656141" indent="0">
              <a:buNone/>
              <a:defRPr sz="1200"/>
            </a:lvl7pPr>
            <a:lvl8pPr marL="4265491" indent="0">
              <a:buNone/>
              <a:defRPr sz="1200"/>
            </a:lvl8pPr>
            <a:lvl9pPr marL="48748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A1A17-493D-4F74-A33E-0525A9B6C4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7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519D-B73D-4FC4-8B16-9471C00BF44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FACA-D59F-4232-9945-C690D3FF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43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357" indent="0">
              <a:buNone/>
              <a:defRPr sz="3733"/>
            </a:lvl2pPr>
            <a:lvl3pPr marL="1218714" indent="0">
              <a:buNone/>
              <a:defRPr sz="3200"/>
            </a:lvl3pPr>
            <a:lvl4pPr marL="1828070" indent="0">
              <a:buNone/>
              <a:defRPr sz="2667"/>
            </a:lvl4pPr>
            <a:lvl5pPr marL="2437424" indent="0">
              <a:buNone/>
              <a:defRPr sz="2667"/>
            </a:lvl5pPr>
            <a:lvl6pPr marL="3046774" indent="0">
              <a:buNone/>
              <a:defRPr sz="2667"/>
            </a:lvl6pPr>
            <a:lvl7pPr marL="3656141" indent="0">
              <a:buNone/>
              <a:defRPr sz="2667"/>
            </a:lvl7pPr>
            <a:lvl8pPr marL="4265491" indent="0">
              <a:buNone/>
              <a:defRPr sz="2667"/>
            </a:lvl8pPr>
            <a:lvl9pPr marL="4874846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357" indent="0">
              <a:buNone/>
              <a:defRPr sz="1600"/>
            </a:lvl2pPr>
            <a:lvl3pPr marL="1218714" indent="0">
              <a:buNone/>
              <a:defRPr sz="1333"/>
            </a:lvl3pPr>
            <a:lvl4pPr marL="1828070" indent="0">
              <a:buNone/>
              <a:defRPr sz="1200"/>
            </a:lvl4pPr>
            <a:lvl5pPr marL="2437424" indent="0">
              <a:buNone/>
              <a:defRPr sz="1200"/>
            </a:lvl5pPr>
            <a:lvl6pPr marL="3046774" indent="0">
              <a:buNone/>
              <a:defRPr sz="1200"/>
            </a:lvl6pPr>
            <a:lvl7pPr marL="3656141" indent="0">
              <a:buNone/>
              <a:defRPr sz="1200"/>
            </a:lvl7pPr>
            <a:lvl8pPr marL="4265491" indent="0">
              <a:buNone/>
              <a:defRPr sz="1200"/>
            </a:lvl8pPr>
            <a:lvl9pPr marL="48748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DE23-7971-4404-A80F-19A45E334B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01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7601D-FE99-484B-82DD-DF873BAD02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2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0334-E188-4C6F-91A9-A9CDC75556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519D-B73D-4FC4-8B16-9471C00BF44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FACA-D59F-4232-9945-C690D3FF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519D-B73D-4FC4-8B16-9471C00BF44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FACA-D59F-4232-9945-C690D3FF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519D-B73D-4FC4-8B16-9471C00BF44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FACA-D59F-4232-9945-C690D3FF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519D-B73D-4FC4-8B16-9471C00BF44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FACA-D59F-4232-9945-C690D3FF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8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519D-B73D-4FC4-8B16-9471C00BF44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FACA-D59F-4232-9945-C690D3FF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8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519D-B73D-4FC4-8B16-9471C00BF44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FACA-D59F-4232-9945-C690D3FF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9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519D-B73D-4FC4-8B16-9471C00BF44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FACA-D59F-4232-9945-C690D3FF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0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A519D-B73D-4FC4-8B16-9471C00BF44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FFACA-D59F-4232-9945-C690D3FF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5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3654A8"/>
              </a:gs>
              <a:gs pos="100000">
                <a:srgbClr val="19274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72" tIns="60936" rIns="121872" bIns="60936" anchor="ctr"/>
          <a:lstStyle/>
          <a:p>
            <a:endParaRPr lang="en-US" sz="1600" b="1" i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321"/>
            <a:ext cx="1217383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FontTx/>
              <a:buNone/>
              <a:defRPr sz="1867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FontTx/>
              <a:buNone/>
              <a:defRPr sz="1867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6D2950-0F03-458D-B846-4E71E068F2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33071" y="6641415"/>
            <a:ext cx="4267200" cy="28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1872" tIns="60936" rIns="121872" bIns="60936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67" b="1" i="1" dirty="0" smtClean="0">
                <a:solidFill>
                  <a:srgbClr val="FFDF57"/>
                </a:solidFill>
              </a:rPr>
              <a:t>NRL Marine Meteorology Division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" y="6645279"/>
            <a:ext cx="6096000" cy="28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1872" tIns="60936" rIns="121872" bIns="60936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67" b="1" i="1" dirty="0" smtClean="0">
                <a:solidFill>
                  <a:srgbClr val="FFDF57"/>
                </a:solidFill>
              </a:rPr>
              <a:t>17 December 2019</a:t>
            </a:r>
          </a:p>
        </p:txBody>
      </p:sp>
      <p:pic>
        <p:nvPicPr>
          <p:cNvPr id="1035" name="Picture 11" descr="ONR blue red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918" y="197076"/>
            <a:ext cx="195791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4"/>
          <p:cNvSpPr>
            <a:spLocks noChangeArrowheads="1"/>
          </p:cNvSpPr>
          <p:nvPr userDrawn="1"/>
        </p:nvSpPr>
        <p:spPr bwMode="auto">
          <a:xfrm>
            <a:off x="0" y="1154631"/>
            <a:ext cx="1219200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375"/>
              </a:gs>
              <a:gs pos="50000">
                <a:srgbClr val="FFCC00"/>
              </a:gs>
              <a:gs pos="100000">
                <a:srgbClr val="FFE37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72" tIns="60936" rIns="121872" bIns="60936" anchor="ctr"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3" name="Picture 2" descr="C:\Anthonys_M_drive\Presentations\All_NRL_Logos\NRL_Logos\Full_Logo\MS_Office\NRL_logo_RGB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" y="92105"/>
            <a:ext cx="1269361" cy="8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8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</a:defRPr>
      </a:lvl5pPr>
      <a:lvl6pPr marL="609357"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</a:defRPr>
      </a:lvl6pPr>
      <a:lvl7pPr marL="1218714"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</a:defRPr>
      </a:lvl7pPr>
      <a:lvl8pPr marL="1828070"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</a:defRPr>
      </a:lvl8pPr>
      <a:lvl9pPr marL="2437424"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</a:defRPr>
      </a:lvl9pPr>
    </p:titleStyle>
    <p:bodyStyle>
      <a:lvl1pPr marL="457010" indent="-457010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90203" indent="-380846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523386" indent="-30468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2132755" indent="-304684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742099" indent="-304684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3351456" indent="-304684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0813" indent="-304684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0170" indent="-304684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79527" indent="-304684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57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14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0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24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74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41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1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6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10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45" y="11134"/>
            <a:ext cx="10515600" cy="1325563"/>
          </a:xfrm>
        </p:spPr>
        <p:txBody>
          <a:bodyPr/>
          <a:lstStyle/>
          <a:p>
            <a:r>
              <a:rPr lang="en-US" sz="3733" dirty="0"/>
              <a:t>Motivation – Navy Requirements </a:t>
            </a:r>
            <a:br>
              <a:rPr lang="en-US" sz="3733" dirty="0"/>
            </a:br>
            <a:r>
              <a:rPr lang="en-US" sz="3733" dirty="0"/>
              <a:t>for EO/Aerosol Research </a:t>
            </a: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109923" y="1509456"/>
            <a:ext cx="5875867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125" tIns="57125" rIns="57125" bIns="57125"/>
          <a:lstStyle/>
          <a:p>
            <a:pPr marL="160803" indent="-160803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160803" indent="-160803"/>
            <a:endParaRPr lang="en-US" sz="2133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160803" indent="-160803" algn="just">
              <a:lnSpc>
                <a:spcPct val="90000"/>
              </a:lnSpc>
              <a:spcAft>
                <a:spcPct val="10000"/>
              </a:spcAft>
              <a:buClr>
                <a:srgbClr val="000000"/>
              </a:buClr>
            </a:pPr>
            <a:r>
              <a:rPr lang="en-US" sz="2133">
                <a:solidFill>
                  <a:srgbClr val="000000"/>
                </a:solidFill>
                <a:latin typeface="Arial" pitchFamily="34" charset="0"/>
              </a:rPr>
              <a:t>               </a:t>
            </a:r>
            <a:endParaRPr lang="en-US" sz="2133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35" name="Rectangle 15"/>
          <p:cNvSpPr>
            <a:spLocks noChangeArrowheads="1"/>
          </p:cNvSpPr>
          <p:nvPr/>
        </p:nvSpPr>
        <p:spPr bwMode="auto">
          <a:xfrm>
            <a:off x="42189" y="4432029"/>
            <a:ext cx="5994400" cy="222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125" tIns="57125" rIns="57125" bIns="57125"/>
          <a:lstStyle/>
          <a:p>
            <a:pPr marL="160803" indent="-160803" defTabSz="1193321" eaLnBrk="0" hangingPunct="0"/>
            <a:endParaRPr lang="en-US" sz="1867">
              <a:solidFill>
                <a:srgbClr val="000099"/>
              </a:solidFill>
              <a:latin typeface="Arial" pitchFamily="34" charset="0"/>
            </a:endParaRPr>
          </a:p>
          <a:p>
            <a:pPr marL="160803" indent="-160803" defTabSz="1193321" eaLnBrk="0" hangingPunct="0"/>
            <a:endParaRPr lang="en-US" sz="1867">
              <a:solidFill>
                <a:srgbClr val="000099"/>
              </a:solidFill>
              <a:latin typeface="Arial" pitchFamily="34" charset="0"/>
            </a:endParaRPr>
          </a:p>
          <a:p>
            <a:pPr marL="160803" indent="-160803" defTabSz="1193321" eaLnBrk="0" hangingPunct="0"/>
            <a:r>
              <a:rPr lang="en-US" sz="1867">
                <a:solidFill>
                  <a:srgbClr val="000099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1036" name="Text Box 18"/>
          <p:cNvSpPr txBox="1">
            <a:spLocks noChangeArrowheads="1"/>
          </p:cNvSpPr>
          <p:nvPr/>
        </p:nvSpPr>
        <p:spPr bwMode="auto">
          <a:xfrm>
            <a:off x="16809" y="4670164"/>
            <a:ext cx="5916084" cy="49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72" tIns="60936" rIns="121872" bIns="60936">
            <a:spAutoFit/>
          </a:bodyPr>
          <a:lstStyle/>
          <a:p>
            <a:pPr marL="80395" indent="-80395"/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038" name="Rectangle 18"/>
          <p:cNvSpPr>
            <a:spLocks noChangeArrowheads="1"/>
          </p:cNvSpPr>
          <p:nvPr/>
        </p:nvSpPr>
        <p:spPr bwMode="auto">
          <a:xfrm>
            <a:off x="16789" y="1712643"/>
            <a:ext cx="5861051" cy="9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72" tIns="60936" rIns="121872" bIns="60936">
            <a:spAutoFit/>
          </a:bodyPr>
          <a:lstStyle/>
          <a:p>
            <a:pPr algn="just">
              <a:buFont typeface="Times" pitchFamily="18" charset="0"/>
              <a:buNone/>
            </a:pPr>
            <a:endParaRPr lang="en-US" sz="1867">
              <a:solidFill>
                <a:srgbClr val="000000"/>
              </a:solidFill>
              <a:latin typeface="Arial" pitchFamily="34" charset="0"/>
            </a:endParaRPr>
          </a:p>
          <a:p>
            <a:pPr algn="just">
              <a:buFont typeface="Times" pitchFamily="18" charset="0"/>
              <a:buNone/>
            </a:pPr>
            <a:endParaRPr lang="en-US" sz="1867">
              <a:solidFill>
                <a:srgbClr val="000000"/>
              </a:solidFill>
              <a:latin typeface="Arial" pitchFamily="34" charset="0"/>
            </a:endParaRPr>
          </a:p>
          <a:p>
            <a:pPr algn="just">
              <a:buFont typeface="Times" pitchFamily="18" charset="0"/>
              <a:buNone/>
            </a:pPr>
            <a:r>
              <a:rPr lang="en-US" sz="1867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041" name="TextBox 17"/>
          <p:cNvSpPr txBox="1">
            <a:spLocks noChangeArrowheads="1"/>
          </p:cNvSpPr>
          <p:nvPr/>
        </p:nvSpPr>
        <p:spPr bwMode="auto">
          <a:xfrm>
            <a:off x="6133957" y="1718992"/>
            <a:ext cx="5835651" cy="45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72" tIns="60936" rIns="121872" bIns="60936">
            <a:spAutoFit/>
          </a:bodyPr>
          <a:lstStyle/>
          <a:p>
            <a:r>
              <a:rPr lang="en-US" sz="2133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190" y="1189866"/>
            <a:ext cx="6865727" cy="2625863"/>
          </a:xfrm>
          <a:prstGeom prst="rect">
            <a:avLst/>
          </a:prstGeom>
          <a:noFill/>
        </p:spPr>
        <p:txBody>
          <a:bodyPr wrap="square" lIns="121872" tIns="60936" rIns="121872" bIns="60936" rtlCol="0">
            <a:spAutoFit/>
          </a:bodyPr>
          <a:lstStyle/>
          <a:p>
            <a:pPr marL="156629" indent="-156629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Atmospheric environment (aerosols, clouds) can have a significant impact on</a:t>
            </a:r>
            <a:r>
              <a:rPr lang="en-US" sz="21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visibility </a:t>
            </a:r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1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EO conditions:</a:t>
            </a:r>
          </a:p>
          <a:p>
            <a:pPr marL="916152" lvl="2" indent="-15445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 sensors: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Visibility for operations; EO/IR sensors, satellite sensors</a:t>
            </a:r>
          </a:p>
          <a:p>
            <a:pPr marL="916152" lvl="2" indent="-15445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sensors: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Directed energy; laser communications;  laser radar; precision guided munitions illumination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0" descr="AP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90" y="1313547"/>
            <a:ext cx="2070644" cy="13935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70" y="3978385"/>
            <a:ext cx="2034445" cy="1671945"/>
          </a:xfrm>
          <a:prstGeom prst="rect">
            <a:avLst/>
          </a:prstGeom>
        </p:spPr>
      </p:pic>
      <p:pic>
        <p:nvPicPr>
          <p:cNvPr id="29" name="Picture 1031" descr="FLIR wind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88" y="3475809"/>
            <a:ext cx="1974829" cy="148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1"/>
          <a:stretch/>
        </p:blipFill>
        <p:spPr>
          <a:xfrm>
            <a:off x="3718218" y="3921094"/>
            <a:ext cx="3020385" cy="178652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070224" y="2311672"/>
            <a:ext cx="1764169" cy="451294"/>
          </a:xfrm>
          <a:prstGeom prst="rect">
            <a:avLst/>
          </a:prstGeom>
          <a:noFill/>
        </p:spPr>
        <p:txBody>
          <a:bodyPr wrap="none" lIns="121872" tIns="60936" rIns="121872" bIns="60936" rtlCol="0">
            <a:spAutoFit/>
          </a:bodyPr>
          <a:lstStyle/>
          <a:p>
            <a:r>
              <a:rPr lang="en-US" sz="21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visibility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04982" y="5186641"/>
            <a:ext cx="1856221" cy="451294"/>
          </a:xfrm>
          <a:prstGeom prst="rect">
            <a:avLst/>
          </a:prstGeom>
          <a:noFill/>
        </p:spPr>
        <p:txBody>
          <a:bodyPr wrap="square" lIns="121872" tIns="60936" rIns="121872" bIns="60936" rtlCol="0">
            <a:spAutoFit/>
          </a:bodyPr>
          <a:lstStyle/>
          <a:p>
            <a:r>
              <a:rPr lang="en-US" sz="21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 Vision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31091" y="5338911"/>
            <a:ext cx="3007512" cy="451294"/>
          </a:xfrm>
          <a:prstGeom prst="rect">
            <a:avLst/>
          </a:prstGeom>
          <a:noFill/>
        </p:spPr>
        <p:txBody>
          <a:bodyPr wrap="square" lIns="121872" tIns="60936" rIns="121872" bIns="60936" rtlCol="0">
            <a:spAutoFit/>
          </a:bodyPr>
          <a:lstStyle/>
          <a:p>
            <a:r>
              <a:rPr lang="en-US" sz="21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Designators/DE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11" y="4120496"/>
            <a:ext cx="1902779" cy="150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5" descr="ev2908_S2000098040736_m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5"/>
          <a:stretch>
            <a:fillRect/>
          </a:stretch>
        </p:blipFill>
        <p:spPr bwMode="auto">
          <a:xfrm>
            <a:off x="10055317" y="2170397"/>
            <a:ext cx="2054028" cy="139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0469709" y="3093120"/>
            <a:ext cx="1219148" cy="451294"/>
          </a:xfrm>
          <a:prstGeom prst="rect">
            <a:avLst/>
          </a:prstGeom>
          <a:noFill/>
        </p:spPr>
        <p:txBody>
          <a:bodyPr wrap="none" lIns="121872" tIns="60936" rIns="121872" bIns="60936" rtlCol="0">
            <a:spAutoFit/>
          </a:bodyPr>
          <a:lstStyle/>
          <a:p>
            <a:r>
              <a:rPr lang="en-US" sz="21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</a:t>
            </a:r>
          </a:p>
        </p:txBody>
      </p:sp>
      <p:pic>
        <p:nvPicPr>
          <p:cNvPr id="35" name="Picture 9" descr="seastar_orbit_icon_ne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49" y="1833211"/>
            <a:ext cx="1306835" cy="14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633791" y="4560883"/>
            <a:ext cx="837633" cy="451294"/>
          </a:xfrm>
          <a:prstGeom prst="rect">
            <a:avLst/>
          </a:prstGeom>
          <a:noFill/>
        </p:spPr>
        <p:txBody>
          <a:bodyPr wrap="none" lIns="121872" tIns="60936" rIns="121872" bIns="60936" rtlCol="0">
            <a:spAutoFit/>
          </a:bodyPr>
          <a:lstStyle/>
          <a:p>
            <a:r>
              <a:rPr lang="en-US" sz="21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FLIR</a:t>
            </a:r>
          </a:p>
        </p:txBody>
      </p:sp>
      <p:pic>
        <p:nvPicPr>
          <p:cNvPr id="1026" name="Picture 2" descr="C:\Anthonys_M_drive\Presentations\All_NRL_Logos\NRL_Logos\Full_Logo\MS_Office\NRL_logo_RG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6" y="92105"/>
            <a:ext cx="1269361" cy="8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36843" y="5832887"/>
            <a:ext cx="11487284" cy="830997"/>
          </a:xfrm>
          <a:prstGeom prst="rect">
            <a:avLst/>
          </a:prstGeom>
          <a:solidFill>
            <a:srgbClr val="FFCC66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</a:rPr>
              <a:t>Goal: Measure, model, and predict the impact of the environment on naval operations, and EO/IR sensors and weapon systems</a:t>
            </a:r>
            <a:endParaRPr lang="en-US" sz="2400" kern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89866"/>
            <a:ext cx="12192000" cy="45719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2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3135" y="1230845"/>
            <a:ext cx="6400029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indent="-1174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3200" dirty="0" smtClean="0"/>
              <a:t>Black Line / Stripe at bottom: EPA </a:t>
            </a:r>
            <a:r>
              <a:rPr lang="en-US" sz="3200" dirty="0" err="1" smtClean="0"/>
              <a:t>AirNow</a:t>
            </a:r>
            <a:r>
              <a:rPr lang="en-US" sz="3200" dirty="0" smtClean="0"/>
              <a:t> PM2.5, </a:t>
            </a:r>
            <a:r>
              <a:rPr lang="en-US" sz="3200" dirty="0" err="1" smtClean="0"/>
              <a:t>Cataño</a:t>
            </a:r>
            <a:r>
              <a:rPr lang="en-US" sz="3200" dirty="0" smtClean="0"/>
              <a:t>, Puerto Rico</a:t>
            </a:r>
          </a:p>
          <a:p>
            <a:pPr>
              <a:buFontTx/>
              <a:buChar char="•"/>
            </a:pPr>
            <a:r>
              <a:rPr lang="en-US" sz="3200" dirty="0" smtClean="0"/>
              <a:t>Red Line / Curtain: Navy Aerosol Analysis and Prediction System</a:t>
            </a:r>
          </a:p>
          <a:p>
            <a:pPr>
              <a:buFontTx/>
              <a:buChar char="•"/>
            </a:pPr>
            <a:r>
              <a:rPr lang="en-US" sz="3200" dirty="0" smtClean="0"/>
              <a:t>Large surface PM event 6/1-6/8 captured in the model</a:t>
            </a:r>
          </a:p>
          <a:p>
            <a:pPr>
              <a:buFontTx/>
              <a:buChar char="•"/>
            </a:pPr>
            <a:r>
              <a:rPr lang="en-US" sz="3200" dirty="0" smtClean="0"/>
              <a:t>Model Predicts high PM on 6/12</a:t>
            </a:r>
          </a:p>
          <a:p>
            <a:pPr>
              <a:buFontTx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How’d the model do?</a:t>
            </a:r>
            <a:endParaRPr lang="en-US" sz="3200" dirty="0">
              <a:solidFill>
                <a:srgbClr val="FF0000"/>
              </a:solidFill>
            </a:endParaRPr>
          </a:p>
          <a:p>
            <a:pPr lvl="1">
              <a:buFontTx/>
              <a:buChar char="•"/>
            </a:pPr>
            <a:endParaRPr lang="en-US" sz="3200" dirty="0"/>
          </a:p>
          <a:p>
            <a:pPr>
              <a:buFontTx/>
              <a:buChar char="•"/>
            </a:pPr>
            <a:endParaRPr lang="en-US" sz="3200" dirty="0"/>
          </a:p>
        </p:txBody>
      </p:sp>
      <p:pic>
        <p:nvPicPr>
          <p:cNvPr id="6" name="Picture 2" descr="C:\Anthonys_M_drive\Presentations\All_NRL_Logos\NRL_Logos\Full_Logo\MS_Office\NRL_logo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6" y="92105"/>
            <a:ext cx="1269361" cy="8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189866"/>
            <a:ext cx="12192000" cy="45719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93745" y="111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 smtClean="0"/>
              <a:t>Predicting Large PM Events: Puerto Rico June 2018</a:t>
            </a:r>
            <a:endParaRPr lang="en-US" sz="3733" dirty="0"/>
          </a:p>
        </p:txBody>
      </p:sp>
      <p:pic>
        <p:nvPicPr>
          <p:cNvPr id="9" name="Picture 2" descr="P:\hyer\airnow_catano_20180727\catano_airnowtech_20180610_befor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54" y="1905000"/>
            <a:ext cx="52212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30154" y="1740665"/>
            <a:ext cx="5221292" cy="7601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8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nrlmry.navy.mil/aerosol/hourly_pm_airnowtech/GulfCoast/201806/20180615/naaps_curtain_AQS720330004_Cata%C3%B1o_40_066W018N_nap043o_201806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54" y="1905000"/>
            <a:ext cx="52212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3135" y="1230845"/>
            <a:ext cx="640002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indent="-1174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3200" dirty="0" smtClean="0"/>
              <a:t>Black Line / Stripe at bottom: EPA </a:t>
            </a:r>
            <a:r>
              <a:rPr lang="en-US" sz="3200" dirty="0" err="1" smtClean="0"/>
              <a:t>AirNow</a:t>
            </a:r>
            <a:r>
              <a:rPr lang="en-US" sz="3200" dirty="0" smtClean="0"/>
              <a:t> PM2.5, </a:t>
            </a:r>
            <a:r>
              <a:rPr lang="en-US" sz="3200" dirty="0" err="1" smtClean="0"/>
              <a:t>Cataño</a:t>
            </a:r>
            <a:r>
              <a:rPr lang="en-US" sz="3200" dirty="0" smtClean="0"/>
              <a:t>, Puerto Rico</a:t>
            </a:r>
          </a:p>
          <a:p>
            <a:pPr>
              <a:buFontTx/>
              <a:buChar char="•"/>
            </a:pPr>
            <a:r>
              <a:rPr lang="en-US" sz="3200" dirty="0" smtClean="0"/>
              <a:t>Red Line / Curtain: Navy Aerosol Analysis and Prediction System</a:t>
            </a:r>
          </a:p>
          <a:p>
            <a:pPr>
              <a:buFontTx/>
              <a:buChar char="•"/>
            </a:pPr>
            <a:r>
              <a:rPr lang="en-US" sz="3200" dirty="0" smtClean="0"/>
              <a:t>6/12: Surface </a:t>
            </a:r>
            <a:r>
              <a:rPr lang="en-US" sz="3200" dirty="0"/>
              <a:t>PM &gt;</a:t>
            </a:r>
            <a:r>
              <a:rPr lang="en-US" sz="3200" dirty="0" smtClean="0"/>
              <a:t>100ug/m3</a:t>
            </a:r>
          </a:p>
          <a:p>
            <a:pPr>
              <a:buFontTx/>
              <a:buChar char="•"/>
            </a:pPr>
            <a:r>
              <a:rPr lang="en-US" sz="3200" dirty="0" smtClean="0"/>
              <a:t>NAAPS </a:t>
            </a:r>
            <a:r>
              <a:rPr lang="en-US" sz="3200" dirty="0" err="1"/>
              <a:t>overpredicts</a:t>
            </a:r>
            <a:r>
              <a:rPr lang="en-US" sz="3200" dirty="0"/>
              <a:t> but captures </a:t>
            </a:r>
            <a:r>
              <a:rPr lang="en-US" sz="3200" dirty="0" smtClean="0"/>
              <a:t>timing</a:t>
            </a:r>
          </a:p>
          <a:p>
            <a:pPr>
              <a:buFontTx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So, the model can predict long-range PM2.5 events at this location?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endParaRPr lang="en-US" sz="3200" dirty="0"/>
          </a:p>
        </p:txBody>
      </p:sp>
      <p:pic>
        <p:nvPicPr>
          <p:cNvPr id="6" name="Picture 2" descr="C:\Anthonys_M_drive\Presentations\All_NRL_Logos\NRL_Logos\Full_Logo\MS_Office\NRL_logo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6" y="92105"/>
            <a:ext cx="1269361" cy="8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189866"/>
            <a:ext cx="12192000" cy="45719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93745" y="111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 smtClean="0"/>
              <a:t>Predicting Large PM Events: Puerto Rico June 2018</a:t>
            </a:r>
            <a:endParaRPr lang="en-US" sz="3733" dirty="0"/>
          </a:p>
        </p:txBody>
      </p:sp>
      <p:sp>
        <p:nvSpPr>
          <p:cNvPr id="2" name="Rectangle 1"/>
          <p:cNvSpPr/>
          <p:nvPr/>
        </p:nvSpPr>
        <p:spPr>
          <a:xfrm>
            <a:off x="6330154" y="1740665"/>
            <a:ext cx="5221292" cy="7601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89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3135" y="1230845"/>
            <a:ext cx="480993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indent="-1174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3200" dirty="0" smtClean="0"/>
              <a:t>Left: Evolution of NAAPS forecast AOD</a:t>
            </a:r>
          </a:p>
          <a:p>
            <a:pPr>
              <a:buFontTx/>
              <a:buChar char="•"/>
            </a:pPr>
            <a:r>
              <a:rPr lang="en-US" sz="3200" dirty="0" smtClean="0"/>
              <a:t>Right: Verification vs </a:t>
            </a:r>
            <a:r>
              <a:rPr lang="en-US" sz="3200" dirty="0" err="1" smtClean="0"/>
              <a:t>AirNow</a:t>
            </a:r>
            <a:r>
              <a:rPr lang="en-US" sz="3200" dirty="0" smtClean="0"/>
              <a:t> PM2.5</a:t>
            </a:r>
          </a:p>
          <a:p>
            <a:pPr>
              <a:buFontTx/>
              <a:buChar char="•"/>
            </a:pPr>
            <a:r>
              <a:rPr lang="en-US" sz="3200" dirty="0" smtClean="0"/>
              <a:t>At PR, event was predicted multiple days ahead</a:t>
            </a:r>
          </a:p>
          <a:p>
            <a:pPr>
              <a:buFontTx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Shape of forecast event changed drastically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endParaRPr lang="en-US" sz="3200" dirty="0"/>
          </a:p>
        </p:txBody>
      </p:sp>
      <p:pic>
        <p:nvPicPr>
          <p:cNvPr id="6" name="Picture 2" descr="C:\Anthonys_M_drive\Presentations\All_NRL_Logos\NRL_Logos\Full_Logo\MS_Office\NRL_logo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6" y="92105"/>
            <a:ext cx="1269361" cy="8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189866"/>
            <a:ext cx="12192000" cy="45719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93745" y="111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 smtClean="0"/>
              <a:t>Predicting Large PM Events: Puerto Rico September 2018</a:t>
            </a:r>
            <a:endParaRPr lang="en-US" sz="3733" dirty="0"/>
          </a:p>
        </p:txBody>
      </p:sp>
      <p:grpSp>
        <p:nvGrpSpPr>
          <p:cNvPr id="10" name="Group 9"/>
          <p:cNvGrpSpPr/>
          <p:nvPr/>
        </p:nvGrpSpPr>
        <p:grpSpPr>
          <a:xfrm>
            <a:off x="4942428" y="1212725"/>
            <a:ext cx="7166917" cy="4424292"/>
            <a:chOff x="763860" y="1321287"/>
            <a:chExt cx="7166917" cy="4424292"/>
          </a:xfrm>
        </p:grpSpPr>
        <p:sp>
          <p:nvSpPr>
            <p:cNvPr id="11" name="object 222"/>
            <p:cNvSpPr txBox="1"/>
            <p:nvPr/>
          </p:nvSpPr>
          <p:spPr>
            <a:xfrm>
              <a:off x="818393" y="5056604"/>
              <a:ext cx="7063105" cy="6889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3400"/>
                </a:lnSpc>
              </a:pP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The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four panels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above show the 16/09/2018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18UTC,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17/09/2018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18UTC,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18/09/2018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18UTC,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and 19/09/2018 18UTC </a:t>
              </a:r>
              <a:r>
                <a:rPr sz="850" spc="15" dirty="0">
                  <a:solidFill>
                    <a:srgbClr val="231F20"/>
                  </a:solidFill>
                  <a:latin typeface="Calibri"/>
                  <a:cs typeface="Calibri"/>
                </a:rPr>
                <a:t>NAAPS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forecasts for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22/09/2018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at 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12:00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UTC.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These maps show the modeled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aerosol optical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depth (AOD) near the end of the observed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event. </a:t>
              </a:r>
              <a:r>
                <a:rPr sz="850" spc="15" dirty="0">
                  <a:solidFill>
                    <a:srgbClr val="231F20"/>
                  </a:solidFill>
                  <a:latin typeface="Calibri"/>
                  <a:cs typeface="Calibri"/>
                </a:rPr>
                <a:t>The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Ponce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site is marked by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the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red </a:t>
              </a:r>
              <a:r>
                <a:rPr sz="850" dirty="0">
                  <a:solidFill>
                    <a:srgbClr val="231F20"/>
                  </a:solidFill>
                  <a:latin typeface="Calibri"/>
                  <a:cs typeface="Calibri"/>
                </a:rPr>
                <a:t>arrow.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The  time-height curtains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to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the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right </a:t>
              </a:r>
              <a:r>
                <a:rPr sz="850" spc="15" dirty="0">
                  <a:solidFill>
                    <a:srgbClr val="231F20"/>
                  </a:solidFill>
                  <a:latin typeface="Calibri"/>
                  <a:cs typeface="Calibri"/>
                </a:rPr>
                <a:t>show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the </a:t>
              </a:r>
              <a:r>
                <a:rPr sz="850" spc="15" dirty="0">
                  <a:solidFill>
                    <a:srgbClr val="231F20"/>
                  </a:solidFill>
                  <a:latin typeface="Calibri"/>
                  <a:cs typeface="Calibri"/>
                </a:rPr>
                <a:t>NAAPS TPM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forecast (a)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and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analysis (b)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compared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to the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observed PM10, as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well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as the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vertical extent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of the  plume. While the magnitude of the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event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remained similar between each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forecast,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the 16/09/2018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18UTC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138-hour </a:t>
              </a:r>
              <a:r>
                <a:rPr sz="850" dirty="0">
                  <a:solidFill>
                    <a:srgbClr val="231F20"/>
                  </a:solidFill>
                  <a:latin typeface="Calibri"/>
                  <a:cs typeface="Calibri"/>
                </a:rPr>
                <a:t>forecast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showed the dust plume had </a:t>
              </a:r>
              <a:r>
                <a:rPr sz="850" spc="15" dirty="0">
                  <a:solidFill>
                    <a:srgbClr val="231F20"/>
                  </a:solidFill>
                  <a:latin typeface="Calibri"/>
                  <a:cs typeface="Calibri"/>
                </a:rPr>
                <a:t>a 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broad spatial extent,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and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covered all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of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Puerto Rico.  In subsequent runs,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the plume was </a:t>
              </a:r>
              <a:r>
                <a:rPr sz="850" dirty="0">
                  <a:solidFill>
                    <a:srgbClr val="231F20"/>
                  </a:solidFill>
                  <a:latin typeface="Calibri"/>
                  <a:cs typeface="Calibri"/>
                </a:rPr>
                <a:t>forecast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as more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elongated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and westward of Puerto</a:t>
              </a:r>
              <a:r>
                <a:rPr sz="850" spc="185" dirty="0">
                  <a:solidFill>
                    <a:srgbClr val="231F20"/>
                  </a:solidFill>
                  <a:latin typeface="Calibri"/>
                  <a:cs typeface="Calibri"/>
                </a:rPr>
                <a:t>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Rico.</a:t>
              </a:r>
              <a:endParaRPr sz="850" dirty="0">
                <a:latin typeface="Calibri"/>
                <a:cs typeface="Calibri"/>
              </a:endParaRPr>
            </a:p>
          </p:txBody>
        </p:sp>
        <p:sp>
          <p:nvSpPr>
            <p:cNvPr id="12" name="object 56"/>
            <p:cNvSpPr/>
            <p:nvPr/>
          </p:nvSpPr>
          <p:spPr>
            <a:xfrm>
              <a:off x="5832677" y="1509412"/>
              <a:ext cx="1173114" cy="19975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79"/>
            <p:cNvSpPr/>
            <p:nvPr/>
          </p:nvSpPr>
          <p:spPr>
            <a:xfrm>
              <a:off x="5823509" y="1450317"/>
              <a:ext cx="2095639" cy="17805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0"/>
            <p:cNvSpPr/>
            <p:nvPr/>
          </p:nvSpPr>
          <p:spPr>
            <a:xfrm>
              <a:off x="5817508" y="1444357"/>
              <a:ext cx="2108200" cy="1792605"/>
            </a:xfrm>
            <a:custGeom>
              <a:avLst/>
              <a:gdLst/>
              <a:ahLst/>
              <a:cxnLst/>
              <a:rect l="l" t="t" r="r" b="b"/>
              <a:pathLst>
                <a:path w="2108200" h="1792604">
                  <a:moveTo>
                    <a:pt x="0" y="1792536"/>
                  </a:moveTo>
                  <a:lnTo>
                    <a:pt x="2107600" y="1792536"/>
                  </a:lnTo>
                  <a:lnTo>
                    <a:pt x="2107600" y="0"/>
                  </a:lnTo>
                  <a:lnTo>
                    <a:pt x="0" y="0"/>
                  </a:lnTo>
                  <a:lnTo>
                    <a:pt x="0" y="1792536"/>
                  </a:lnTo>
                  <a:close/>
                </a:path>
              </a:pathLst>
            </a:custGeom>
            <a:ln w="1196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81"/>
            <p:cNvSpPr/>
            <p:nvPr/>
          </p:nvSpPr>
          <p:spPr>
            <a:xfrm>
              <a:off x="5820715" y="3214889"/>
              <a:ext cx="2098515" cy="18029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2"/>
            <p:cNvSpPr/>
            <p:nvPr/>
          </p:nvSpPr>
          <p:spPr>
            <a:xfrm>
              <a:off x="5814714" y="3208888"/>
              <a:ext cx="2110740" cy="1815464"/>
            </a:xfrm>
            <a:custGeom>
              <a:avLst/>
              <a:gdLst/>
              <a:ahLst/>
              <a:cxnLst/>
              <a:rect l="l" t="t" r="r" b="b"/>
              <a:pathLst>
                <a:path w="2110740" h="1815465">
                  <a:moveTo>
                    <a:pt x="0" y="1814957"/>
                  </a:moveTo>
                  <a:lnTo>
                    <a:pt x="2110476" y="1814957"/>
                  </a:lnTo>
                  <a:lnTo>
                    <a:pt x="2110476" y="0"/>
                  </a:lnTo>
                  <a:lnTo>
                    <a:pt x="0" y="0"/>
                  </a:lnTo>
                  <a:lnTo>
                    <a:pt x="0" y="1814957"/>
                  </a:lnTo>
                  <a:close/>
                </a:path>
              </a:pathLst>
            </a:custGeom>
            <a:ln w="1196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3"/>
            <p:cNvSpPr/>
            <p:nvPr/>
          </p:nvSpPr>
          <p:spPr>
            <a:xfrm>
              <a:off x="5861266" y="1496159"/>
              <a:ext cx="1052830" cy="182245"/>
            </a:xfrm>
            <a:custGeom>
              <a:avLst/>
              <a:gdLst/>
              <a:ahLst/>
              <a:cxnLst/>
              <a:rect l="l" t="t" r="r" b="b"/>
              <a:pathLst>
                <a:path w="1052830" h="182245">
                  <a:moveTo>
                    <a:pt x="0" y="0"/>
                  </a:moveTo>
                  <a:lnTo>
                    <a:pt x="0" y="181870"/>
                  </a:lnTo>
                  <a:lnTo>
                    <a:pt x="269304" y="181870"/>
                  </a:lnTo>
                  <a:lnTo>
                    <a:pt x="269304" y="164408"/>
                  </a:lnTo>
                  <a:lnTo>
                    <a:pt x="556155" y="164408"/>
                  </a:lnTo>
                  <a:lnTo>
                    <a:pt x="1052760" y="129401"/>
                  </a:lnTo>
                  <a:lnTo>
                    <a:pt x="1049343" y="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4"/>
            <p:cNvSpPr/>
            <p:nvPr/>
          </p:nvSpPr>
          <p:spPr>
            <a:xfrm>
              <a:off x="5853056" y="3284404"/>
              <a:ext cx="1061720" cy="187325"/>
            </a:xfrm>
            <a:custGeom>
              <a:avLst/>
              <a:gdLst/>
              <a:ahLst/>
              <a:cxnLst/>
              <a:rect l="l" t="t" r="r" b="b"/>
              <a:pathLst>
                <a:path w="1061719" h="187325">
                  <a:moveTo>
                    <a:pt x="0" y="0"/>
                  </a:moveTo>
                  <a:lnTo>
                    <a:pt x="0" y="186871"/>
                  </a:lnTo>
                  <a:lnTo>
                    <a:pt x="271472" y="186871"/>
                  </a:lnTo>
                  <a:lnTo>
                    <a:pt x="271472" y="168909"/>
                  </a:lnTo>
                  <a:lnTo>
                    <a:pt x="560572" y="168909"/>
                  </a:lnTo>
                  <a:lnTo>
                    <a:pt x="1061133" y="132985"/>
                  </a:lnTo>
                  <a:lnTo>
                    <a:pt x="1057632" y="3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5"/>
            <p:cNvSpPr txBox="1"/>
            <p:nvPr/>
          </p:nvSpPr>
          <p:spPr>
            <a:xfrm>
              <a:off x="6123704" y="1490685"/>
              <a:ext cx="659130" cy="1720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5" dirty="0">
                  <a:solidFill>
                    <a:srgbClr val="231F20"/>
                  </a:solidFill>
                  <a:latin typeface="Calibri"/>
                  <a:cs typeface="Calibri"/>
                </a:rPr>
                <a:t>19 Sep</a:t>
              </a:r>
              <a:r>
                <a:rPr sz="1000" spc="-70" dirty="0">
                  <a:solidFill>
                    <a:srgbClr val="231F20"/>
                  </a:solidFill>
                  <a:latin typeface="Calibri"/>
                  <a:cs typeface="Calibri"/>
                </a:rPr>
                <a:t> </a:t>
              </a:r>
              <a:r>
                <a:rPr sz="1000" spc="-5" dirty="0">
                  <a:solidFill>
                    <a:srgbClr val="231F20"/>
                  </a:solidFill>
                  <a:latin typeface="Calibri"/>
                  <a:cs typeface="Calibri"/>
                </a:rPr>
                <a:t>2018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20" name="object 186"/>
            <p:cNvSpPr/>
            <p:nvPr/>
          </p:nvSpPr>
          <p:spPr>
            <a:xfrm>
              <a:off x="6078268" y="3247438"/>
              <a:ext cx="619125" cy="173990"/>
            </a:xfrm>
            <a:custGeom>
              <a:avLst/>
              <a:gdLst/>
              <a:ahLst/>
              <a:cxnLst/>
              <a:rect l="l" t="t" r="r" b="b"/>
              <a:pathLst>
                <a:path w="619125" h="173990">
                  <a:moveTo>
                    <a:pt x="0" y="173535"/>
                  </a:moveTo>
                  <a:lnTo>
                    <a:pt x="618876" y="173535"/>
                  </a:lnTo>
                  <a:lnTo>
                    <a:pt x="618876" y="0"/>
                  </a:lnTo>
                  <a:lnTo>
                    <a:pt x="0" y="0"/>
                  </a:lnTo>
                  <a:lnTo>
                    <a:pt x="0" y="173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7"/>
            <p:cNvSpPr txBox="1"/>
            <p:nvPr/>
          </p:nvSpPr>
          <p:spPr>
            <a:xfrm>
              <a:off x="6123704" y="3269385"/>
              <a:ext cx="659130" cy="1720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5" dirty="0">
                  <a:solidFill>
                    <a:srgbClr val="231F20"/>
                  </a:solidFill>
                  <a:latin typeface="Calibri"/>
                  <a:cs typeface="Calibri"/>
                </a:rPr>
                <a:t>24 Sep</a:t>
              </a:r>
              <a:r>
                <a:rPr sz="1000" spc="-70" dirty="0">
                  <a:solidFill>
                    <a:srgbClr val="231F20"/>
                  </a:solidFill>
                  <a:latin typeface="Calibri"/>
                  <a:cs typeface="Calibri"/>
                </a:rPr>
                <a:t> </a:t>
              </a:r>
              <a:r>
                <a:rPr sz="1000" spc="-5" dirty="0">
                  <a:solidFill>
                    <a:srgbClr val="231F20"/>
                  </a:solidFill>
                  <a:latin typeface="Calibri"/>
                  <a:cs typeface="Calibri"/>
                </a:rPr>
                <a:t>2018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22" name="object 188"/>
            <p:cNvSpPr/>
            <p:nvPr/>
          </p:nvSpPr>
          <p:spPr>
            <a:xfrm>
              <a:off x="5823509" y="1450400"/>
              <a:ext cx="165735" cy="161925"/>
            </a:xfrm>
            <a:custGeom>
              <a:avLst/>
              <a:gdLst/>
              <a:ahLst/>
              <a:cxnLst/>
              <a:rect l="l" t="t" r="r" b="b"/>
              <a:pathLst>
                <a:path w="165734" h="161925">
                  <a:moveTo>
                    <a:pt x="0" y="161532"/>
                  </a:moveTo>
                  <a:lnTo>
                    <a:pt x="165742" y="161532"/>
                  </a:lnTo>
                  <a:lnTo>
                    <a:pt x="165742" y="0"/>
                  </a:lnTo>
                  <a:lnTo>
                    <a:pt x="0" y="0"/>
                  </a:lnTo>
                  <a:lnTo>
                    <a:pt x="0" y="161532"/>
                  </a:lnTo>
                  <a:close/>
                </a:path>
              </a:pathLst>
            </a:custGeom>
            <a:ln w="1793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9"/>
            <p:cNvSpPr txBox="1"/>
            <p:nvPr/>
          </p:nvSpPr>
          <p:spPr>
            <a:xfrm>
              <a:off x="5840146" y="1443635"/>
              <a:ext cx="125095" cy="1720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5" dirty="0">
                  <a:solidFill>
                    <a:srgbClr val="231F20"/>
                  </a:solidFill>
                  <a:latin typeface="Calibri"/>
                  <a:cs typeface="Calibri"/>
                </a:rPr>
                <a:t>a)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24" name="object 190"/>
            <p:cNvSpPr txBox="1"/>
            <p:nvPr/>
          </p:nvSpPr>
          <p:spPr>
            <a:xfrm>
              <a:off x="7130567" y="2055820"/>
              <a:ext cx="694690" cy="242570"/>
            </a:xfrm>
            <a:prstGeom prst="rect">
              <a:avLst/>
            </a:prstGeom>
            <a:ln w="7972">
              <a:solidFill>
                <a:srgbClr val="ED2024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50" dirty="0">
                  <a:solidFill>
                    <a:srgbClr val="231F20"/>
                  </a:solidFill>
                  <a:latin typeface="Calibri"/>
                  <a:cs typeface="Calibri"/>
                </a:rPr>
                <a:t>Significant</a:t>
              </a:r>
              <a:r>
                <a:rPr sz="750" spc="-105" dirty="0">
                  <a:solidFill>
                    <a:srgbClr val="231F20"/>
                  </a:solidFill>
                  <a:latin typeface="Calibri"/>
                  <a:cs typeface="Calibri"/>
                </a:rPr>
                <a:t> </a:t>
              </a:r>
              <a:r>
                <a:rPr sz="750" spc="-5" dirty="0">
                  <a:solidFill>
                    <a:srgbClr val="231F20"/>
                  </a:solidFill>
                  <a:latin typeface="Calibri"/>
                  <a:cs typeface="Calibri"/>
                </a:rPr>
                <a:t>Dust</a:t>
              </a:r>
              <a:endParaRPr sz="75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sz="750" spc="-5" dirty="0">
                  <a:solidFill>
                    <a:srgbClr val="231F20"/>
                  </a:solidFill>
                  <a:latin typeface="Calibri"/>
                  <a:cs typeface="Calibri"/>
                </a:rPr>
                <a:t>Event </a:t>
              </a:r>
              <a:r>
                <a:rPr sz="750" dirty="0">
                  <a:solidFill>
                    <a:srgbClr val="231F20"/>
                  </a:solidFill>
                  <a:latin typeface="Calibri"/>
                  <a:cs typeface="Calibri"/>
                </a:rPr>
                <a:t>in</a:t>
              </a:r>
              <a:r>
                <a:rPr sz="750" spc="-90" dirty="0">
                  <a:solidFill>
                    <a:srgbClr val="231F20"/>
                  </a:solidFill>
                  <a:latin typeface="Calibri"/>
                  <a:cs typeface="Calibri"/>
                </a:rPr>
                <a:t> </a:t>
              </a:r>
              <a:r>
                <a:rPr sz="750" spc="-5" dirty="0">
                  <a:solidFill>
                    <a:srgbClr val="231F20"/>
                  </a:solidFill>
                  <a:latin typeface="Calibri"/>
                  <a:cs typeface="Calibri"/>
                </a:rPr>
                <a:t>Forecast</a:t>
              </a:r>
              <a:endParaRPr sz="750">
                <a:latin typeface="Calibri"/>
                <a:cs typeface="Calibri"/>
              </a:endParaRPr>
            </a:p>
          </p:txBody>
        </p:sp>
        <p:sp>
          <p:nvSpPr>
            <p:cNvPr id="25" name="object 191"/>
            <p:cNvSpPr/>
            <p:nvPr/>
          </p:nvSpPr>
          <p:spPr>
            <a:xfrm>
              <a:off x="7480017" y="1826477"/>
              <a:ext cx="65405" cy="220979"/>
            </a:xfrm>
            <a:custGeom>
              <a:avLst/>
              <a:gdLst/>
              <a:ahLst/>
              <a:cxnLst/>
              <a:rect l="l" t="t" r="r" b="b"/>
              <a:pathLst>
                <a:path w="65405" h="220979">
                  <a:moveTo>
                    <a:pt x="32442" y="15855"/>
                  </a:moveTo>
                  <a:lnTo>
                    <a:pt x="28464" y="22672"/>
                  </a:lnTo>
                  <a:lnTo>
                    <a:pt x="28464" y="220424"/>
                  </a:lnTo>
                  <a:lnTo>
                    <a:pt x="36423" y="220424"/>
                  </a:lnTo>
                  <a:lnTo>
                    <a:pt x="36421" y="22672"/>
                  </a:lnTo>
                  <a:lnTo>
                    <a:pt x="32442" y="15855"/>
                  </a:lnTo>
                  <a:close/>
                </a:path>
                <a:path w="65405" h="220979">
                  <a:moveTo>
                    <a:pt x="32423" y="0"/>
                  </a:moveTo>
                  <a:lnTo>
                    <a:pt x="0" y="55640"/>
                  </a:lnTo>
                  <a:lnTo>
                    <a:pt x="625" y="58095"/>
                  </a:lnTo>
                  <a:lnTo>
                    <a:pt x="4459" y="60345"/>
                  </a:lnTo>
                  <a:lnTo>
                    <a:pt x="6834" y="59720"/>
                  </a:lnTo>
                  <a:lnTo>
                    <a:pt x="7959" y="57807"/>
                  </a:lnTo>
                  <a:lnTo>
                    <a:pt x="28461" y="22676"/>
                  </a:lnTo>
                  <a:lnTo>
                    <a:pt x="28464" y="7880"/>
                  </a:lnTo>
                  <a:lnTo>
                    <a:pt x="37020" y="7880"/>
                  </a:lnTo>
                  <a:lnTo>
                    <a:pt x="32423" y="0"/>
                  </a:lnTo>
                  <a:close/>
                </a:path>
                <a:path w="65405" h="220979">
                  <a:moveTo>
                    <a:pt x="37020" y="7880"/>
                  </a:moveTo>
                  <a:lnTo>
                    <a:pt x="36423" y="7880"/>
                  </a:lnTo>
                  <a:lnTo>
                    <a:pt x="36423" y="22676"/>
                  </a:lnTo>
                  <a:lnTo>
                    <a:pt x="56928" y="57807"/>
                  </a:lnTo>
                  <a:lnTo>
                    <a:pt x="58011" y="59720"/>
                  </a:lnTo>
                  <a:lnTo>
                    <a:pt x="60428" y="60345"/>
                  </a:lnTo>
                  <a:lnTo>
                    <a:pt x="64263" y="58095"/>
                  </a:lnTo>
                  <a:lnTo>
                    <a:pt x="64884" y="55640"/>
                  </a:lnTo>
                  <a:lnTo>
                    <a:pt x="37020" y="7880"/>
                  </a:lnTo>
                  <a:close/>
                </a:path>
                <a:path w="65405" h="220979">
                  <a:moveTo>
                    <a:pt x="36423" y="9960"/>
                  </a:moveTo>
                  <a:lnTo>
                    <a:pt x="35882" y="9960"/>
                  </a:lnTo>
                  <a:lnTo>
                    <a:pt x="32442" y="15855"/>
                  </a:lnTo>
                  <a:lnTo>
                    <a:pt x="36423" y="22676"/>
                  </a:lnTo>
                  <a:lnTo>
                    <a:pt x="36423" y="9960"/>
                  </a:lnTo>
                  <a:close/>
                </a:path>
                <a:path w="65405" h="220979">
                  <a:moveTo>
                    <a:pt x="36423" y="7880"/>
                  </a:moveTo>
                  <a:lnTo>
                    <a:pt x="28464" y="7880"/>
                  </a:lnTo>
                  <a:lnTo>
                    <a:pt x="28464" y="22672"/>
                  </a:lnTo>
                  <a:lnTo>
                    <a:pt x="32442" y="15855"/>
                  </a:lnTo>
                  <a:lnTo>
                    <a:pt x="29001" y="9960"/>
                  </a:lnTo>
                  <a:lnTo>
                    <a:pt x="36423" y="9960"/>
                  </a:lnTo>
                  <a:lnTo>
                    <a:pt x="36423" y="7880"/>
                  </a:lnTo>
                  <a:close/>
                </a:path>
                <a:path w="65405" h="220979">
                  <a:moveTo>
                    <a:pt x="35882" y="9960"/>
                  </a:moveTo>
                  <a:lnTo>
                    <a:pt x="29001" y="9960"/>
                  </a:lnTo>
                  <a:lnTo>
                    <a:pt x="32442" y="15855"/>
                  </a:lnTo>
                  <a:lnTo>
                    <a:pt x="35882" y="9960"/>
                  </a:lnTo>
                  <a:close/>
                </a:path>
              </a:pathLst>
            </a:custGeom>
            <a:solidFill>
              <a:srgbClr val="ED2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92"/>
            <p:cNvSpPr/>
            <p:nvPr/>
          </p:nvSpPr>
          <p:spPr>
            <a:xfrm>
              <a:off x="7480017" y="2305704"/>
              <a:ext cx="65405" cy="317500"/>
            </a:xfrm>
            <a:custGeom>
              <a:avLst/>
              <a:gdLst/>
              <a:ahLst/>
              <a:cxnLst/>
              <a:rect l="l" t="t" r="r" b="b"/>
              <a:pathLst>
                <a:path w="65405" h="317500">
                  <a:moveTo>
                    <a:pt x="4459" y="256927"/>
                  </a:moveTo>
                  <a:lnTo>
                    <a:pt x="625" y="259177"/>
                  </a:lnTo>
                  <a:lnTo>
                    <a:pt x="0" y="261553"/>
                  </a:lnTo>
                  <a:lnTo>
                    <a:pt x="1125" y="263470"/>
                  </a:lnTo>
                  <a:lnTo>
                    <a:pt x="32423" y="317231"/>
                  </a:lnTo>
                  <a:lnTo>
                    <a:pt x="37038" y="309313"/>
                  </a:lnTo>
                  <a:lnTo>
                    <a:pt x="28464" y="309313"/>
                  </a:lnTo>
                  <a:lnTo>
                    <a:pt x="28461" y="294608"/>
                  </a:lnTo>
                  <a:lnTo>
                    <a:pt x="6834" y="257594"/>
                  </a:lnTo>
                  <a:lnTo>
                    <a:pt x="4459" y="256927"/>
                  </a:lnTo>
                  <a:close/>
                </a:path>
                <a:path w="65405" h="317500">
                  <a:moveTo>
                    <a:pt x="28464" y="294613"/>
                  </a:moveTo>
                  <a:lnTo>
                    <a:pt x="28464" y="309313"/>
                  </a:lnTo>
                  <a:lnTo>
                    <a:pt x="36423" y="309313"/>
                  </a:lnTo>
                  <a:lnTo>
                    <a:pt x="36423" y="307312"/>
                  </a:lnTo>
                  <a:lnTo>
                    <a:pt x="29001" y="307312"/>
                  </a:lnTo>
                  <a:lnTo>
                    <a:pt x="32442" y="301423"/>
                  </a:lnTo>
                  <a:lnTo>
                    <a:pt x="28464" y="294613"/>
                  </a:lnTo>
                  <a:close/>
                </a:path>
                <a:path w="65405" h="317500">
                  <a:moveTo>
                    <a:pt x="60428" y="256927"/>
                  </a:moveTo>
                  <a:lnTo>
                    <a:pt x="58011" y="257594"/>
                  </a:lnTo>
                  <a:lnTo>
                    <a:pt x="56928" y="259511"/>
                  </a:lnTo>
                  <a:lnTo>
                    <a:pt x="36423" y="294608"/>
                  </a:lnTo>
                  <a:lnTo>
                    <a:pt x="36423" y="309313"/>
                  </a:lnTo>
                  <a:lnTo>
                    <a:pt x="37038" y="309313"/>
                  </a:lnTo>
                  <a:lnTo>
                    <a:pt x="63758" y="263470"/>
                  </a:lnTo>
                  <a:lnTo>
                    <a:pt x="64884" y="261553"/>
                  </a:lnTo>
                  <a:lnTo>
                    <a:pt x="64263" y="259177"/>
                  </a:lnTo>
                  <a:lnTo>
                    <a:pt x="60428" y="256927"/>
                  </a:lnTo>
                  <a:close/>
                </a:path>
                <a:path w="65405" h="317500">
                  <a:moveTo>
                    <a:pt x="32442" y="301423"/>
                  </a:moveTo>
                  <a:lnTo>
                    <a:pt x="29001" y="307312"/>
                  </a:lnTo>
                  <a:lnTo>
                    <a:pt x="35882" y="307312"/>
                  </a:lnTo>
                  <a:lnTo>
                    <a:pt x="32442" y="301423"/>
                  </a:lnTo>
                  <a:close/>
                </a:path>
                <a:path w="65405" h="317500">
                  <a:moveTo>
                    <a:pt x="36423" y="294608"/>
                  </a:moveTo>
                  <a:lnTo>
                    <a:pt x="32442" y="301423"/>
                  </a:lnTo>
                  <a:lnTo>
                    <a:pt x="35882" y="307312"/>
                  </a:lnTo>
                  <a:lnTo>
                    <a:pt x="36423" y="307312"/>
                  </a:lnTo>
                  <a:lnTo>
                    <a:pt x="36423" y="294608"/>
                  </a:lnTo>
                  <a:close/>
                </a:path>
                <a:path w="65405" h="317500">
                  <a:moveTo>
                    <a:pt x="36423" y="0"/>
                  </a:moveTo>
                  <a:lnTo>
                    <a:pt x="28464" y="0"/>
                  </a:lnTo>
                  <a:lnTo>
                    <a:pt x="28464" y="294613"/>
                  </a:lnTo>
                  <a:lnTo>
                    <a:pt x="32442" y="301423"/>
                  </a:lnTo>
                  <a:lnTo>
                    <a:pt x="36421" y="294613"/>
                  </a:lnTo>
                  <a:lnTo>
                    <a:pt x="36423" y="0"/>
                  </a:lnTo>
                  <a:close/>
                </a:path>
              </a:pathLst>
            </a:custGeom>
            <a:solidFill>
              <a:srgbClr val="ED2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93"/>
            <p:cNvSpPr txBox="1"/>
            <p:nvPr/>
          </p:nvSpPr>
          <p:spPr>
            <a:xfrm>
              <a:off x="6210462" y="2055862"/>
              <a:ext cx="805180" cy="121285"/>
            </a:xfrm>
            <a:prstGeom prst="rect">
              <a:avLst/>
            </a:prstGeom>
            <a:ln w="7972">
              <a:solidFill>
                <a:srgbClr val="ED2024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50" dirty="0">
                  <a:solidFill>
                    <a:srgbClr val="231F20"/>
                  </a:solidFill>
                  <a:latin typeface="Calibri"/>
                  <a:cs typeface="Calibri"/>
                </a:rPr>
                <a:t>PM10</a:t>
              </a:r>
              <a:r>
                <a:rPr sz="750" spc="-85" dirty="0">
                  <a:solidFill>
                    <a:srgbClr val="231F20"/>
                  </a:solidFill>
                  <a:latin typeface="Calibri"/>
                  <a:cs typeface="Calibri"/>
                </a:rPr>
                <a:t> </a:t>
              </a:r>
              <a:r>
                <a:rPr sz="750" dirty="0">
                  <a:solidFill>
                    <a:srgbClr val="231F20"/>
                  </a:solidFill>
                  <a:latin typeface="Calibri"/>
                  <a:cs typeface="Calibri"/>
                </a:rPr>
                <a:t>Observations</a:t>
              </a:r>
              <a:endParaRPr sz="750">
                <a:latin typeface="Calibri"/>
                <a:cs typeface="Calibri"/>
              </a:endParaRPr>
            </a:p>
          </p:txBody>
        </p:sp>
        <p:sp>
          <p:nvSpPr>
            <p:cNvPr id="28" name="object 194"/>
            <p:cNvSpPr/>
            <p:nvPr/>
          </p:nvSpPr>
          <p:spPr>
            <a:xfrm>
              <a:off x="6962574" y="1865531"/>
              <a:ext cx="159385" cy="191770"/>
            </a:xfrm>
            <a:custGeom>
              <a:avLst/>
              <a:gdLst/>
              <a:ahLst/>
              <a:cxnLst/>
              <a:rect l="l" t="t" r="r" b="b"/>
              <a:pathLst>
                <a:path w="159384" h="191770">
                  <a:moveTo>
                    <a:pt x="149255" y="12221"/>
                  </a:moveTo>
                  <a:lnTo>
                    <a:pt x="141795" y="14953"/>
                  </a:lnTo>
                  <a:lnTo>
                    <a:pt x="0" y="186413"/>
                  </a:lnTo>
                  <a:lnTo>
                    <a:pt x="6167" y="191497"/>
                  </a:lnTo>
                  <a:lnTo>
                    <a:pt x="147969" y="20021"/>
                  </a:lnTo>
                  <a:lnTo>
                    <a:pt x="149255" y="12221"/>
                  </a:lnTo>
                  <a:close/>
                </a:path>
                <a:path w="159384" h="191770">
                  <a:moveTo>
                    <a:pt x="158737" y="3584"/>
                  </a:moveTo>
                  <a:lnTo>
                    <a:pt x="151197" y="3584"/>
                  </a:lnTo>
                  <a:lnTo>
                    <a:pt x="157323" y="8710"/>
                  </a:lnTo>
                  <a:lnTo>
                    <a:pt x="147969" y="20021"/>
                  </a:lnTo>
                  <a:lnTo>
                    <a:pt x="141362" y="60095"/>
                  </a:lnTo>
                  <a:lnTo>
                    <a:pt x="140987" y="62262"/>
                  </a:lnTo>
                  <a:lnTo>
                    <a:pt x="142487" y="64346"/>
                  </a:lnTo>
                  <a:lnTo>
                    <a:pt x="144654" y="64638"/>
                  </a:lnTo>
                  <a:lnTo>
                    <a:pt x="146779" y="65054"/>
                  </a:lnTo>
                  <a:lnTo>
                    <a:pt x="148863" y="63554"/>
                  </a:lnTo>
                  <a:lnTo>
                    <a:pt x="149280" y="61387"/>
                  </a:lnTo>
                  <a:lnTo>
                    <a:pt x="158737" y="3584"/>
                  </a:lnTo>
                  <a:close/>
                </a:path>
                <a:path w="159384" h="191770">
                  <a:moveTo>
                    <a:pt x="159324" y="0"/>
                  </a:moveTo>
                  <a:lnTo>
                    <a:pt x="100937" y="21462"/>
                  </a:lnTo>
                  <a:lnTo>
                    <a:pt x="98895" y="22254"/>
                  </a:lnTo>
                  <a:lnTo>
                    <a:pt x="97769" y="24463"/>
                  </a:lnTo>
                  <a:lnTo>
                    <a:pt x="98561" y="26547"/>
                  </a:lnTo>
                  <a:lnTo>
                    <a:pt x="99270" y="28630"/>
                  </a:lnTo>
                  <a:lnTo>
                    <a:pt x="101604" y="29672"/>
                  </a:lnTo>
                  <a:lnTo>
                    <a:pt x="141795" y="14953"/>
                  </a:lnTo>
                  <a:lnTo>
                    <a:pt x="151197" y="3584"/>
                  </a:lnTo>
                  <a:lnTo>
                    <a:pt x="158737" y="3584"/>
                  </a:lnTo>
                  <a:lnTo>
                    <a:pt x="159324" y="0"/>
                  </a:lnTo>
                  <a:close/>
                </a:path>
                <a:path w="159384" h="191770">
                  <a:moveTo>
                    <a:pt x="153488" y="5501"/>
                  </a:moveTo>
                  <a:lnTo>
                    <a:pt x="150363" y="5501"/>
                  </a:lnTo>
                  <a:lnTo>
                    <a:pt x="155656" y="9877"/>
                  </a:lnTo>
                  <a:lnTo>
                    <a:pt x="149255" y="12221"/>
                  </a:lnTo>
                  <a:lnTo>
                    <a:pt x="147969" y="20021"/>
                  </a:lnTo>
                  <a:lnTo>
                    <a:pt x="157323" y="8710"/>
                  </a:lnTo>
                  <a:lnTo>
                    <a:pt x="153488" y="5501"/>
                  </a:lnTo>
                  <a:close/>
                </a:path>
                <a:path w="159384" h="191770">
                  <a:moveTo>
                    <a:pt x="151197" y="3584"/>
                  </a:moveTo>
                  <a:lnTo>
                    <a:pt x="141795" y="14953"/>
                  </a:lnTo>
                  <a:lnTo>
                    <a:pt x="149255" y="12221"/>
                  </a:lnTo>
                  <a:lnTo>
                    <a:pt x="150363" y="5501"/>
                  </a:lnTo>
                  <a:lnTo>
                    <a:pt x="153488" y="5501"/>
                  </a:lnTo>
                  <a:lnTo>
                    <a:pt x="151197" y="3584"/>
                  </a:lnTo>
                  <a:close/>
                </a:path>
                <a:path w="159384" h="191770">
                  <a:moveTo>
                    <a:pt x="150363" y="5501"/>
                  </a:moveTo>
                  <a:lnTo>
                    <a:pt x="149255" y="12221"/>
                  </a:lnTo>
                  <a:lnTo>
                    <a:pt x="155656" y="9877"/>
                  </a:lnTo>
                  <a:lnTo>
                    <a:pt x="150363" y="5501"/>
                  </a:lnTo>
                  <a:close/>
                </a:path>
              </a:pathLst>
            </a:custGeom>
            <a:solidFill>
              <a:srgbClr val="ED2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95"/>
            <p:cNvSpPr/>
            <p:nvPr/>
          </p:nvSpPr>
          <p:spPr>
            <a:xfrm>
              <a:off x="5823509" y="3221057"/>
              <a:ext cx="172085" cy="161925"/>
            </a:xfrm>
            <a:custGeom>
              <a:avLst/>
              <a:gdLst/>
              <a:ahLst/>
              <a:cxnLst/>
              <a:rect l="l" t="t" r="r" b="b"/>
              <a:pathLst>
                <a:path w="172084" h="161925">
                  <a:moveTo>
                    <a:pt x="0" y="161574"/>
                  </a:moveTo>
                  <a:lnTo>
                    <a:pt x="172035" y="161574"/>
                  </a:lnTo>
                  <a:lnTo>
                    <a:pt x="172035" y="0"/>
                  </a:lnTo>
                  <a:lnTo>
                    <a:pt x="0" y="0"/>
                  </a:lnTo>
                  <a:lnTo>
                    <a:pt x="0" y="161574"/>
                  </a:lnTo>
                  <a:close/>
                </a:path>
              </a:pathLst>
            </a:custGeom>
            <a:ln w="1793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96"/>
            <p:cNvSpPr txBox="1"/>
            <p:nvPr/>
          </p:nvSpPr>
          <p:spPr>
            <a:xfrm>
              <a:off x="5840146" y="3214332"/>
              <a:ext cx="130810" cy="1720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5" dirty="0">
                  <a:solidFill>
                    <a:srgbClr val="231F20"/>
                  </a:solidFill>
                  <a:latin typeface="Calibri"/>
                  <a:cs typeface="Calibri"/>
                </a:rPr>
                <a:t>b)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31" name="object 197"/>
            <p:cNvSpPr/>
            <p:nvPr/>
          </p:nvSpPr>
          <p:spPr>
            <a:xfrm>
              <a:off x="7094521" y="3492779"/>
              <a:ext cx="290830" cy="153035"/>
            </a:xfrm>
            <a:custGeom>
              <a:avLst/>
              <a:gdLst/>
              <a:ahLst/>
              <a:cxnLst/>
              <a:rect l="l" t="t" r="r" b="b"/>
              <a:pathLst>
                <a:path w="290830" h="153034">
                  <a:moveTo>
                    <a:pt x="0" y="152614"/>
                  </a:moveTo>
                  <a:lnTo>
                    <a:pt x="290600" y="152614"/>
                  </a:lnTo>
                  <a:lnTo>
                    <a:pt x="290600" y="0"/>
                  </a:lnTo>
                  <a:lnTo>
                    <a:pt x="0" y="0"/>
                  </a:lnTo>
                  <a:lnTo>
                    <a:pt x="0" y="152614"/>
                  </a:lnTo>
                  <a:close/>
                </a:path>
              </a:pathLst>
            </a:custGeom>
            <a:ln w="15944">
              <a:solidFill>
                <a:srgbClr val="1970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98"/>
            <p:cNvSpPr/>
            <p:nvPr/>
          </p:nvSpPr>
          <p:spPr>
            <a:xfrm>
              <a:off x="7385123" y="3492779"/>
              <a:ext cx="537845" cy="177165"/>
            </a:xfrm>
            <a:custGeom>
              <a:avLst/>
              <a:gdLst/>
              <a:ahLst/>
              <a:cxnLst/>
              <a:rect l="l" t="t" r="r" b="b"/>
              <a:pathLst>
                <a:path w="537844" h="177165">
                  <a:moveTo>
                    <a:pt x="537692" y="176994"/>
                  </a:moveTo>
                  <a:lnTo>
                    <a:pt x="0" y="0"/>
                  </a:lnTo>
                </a:path>
              </a:pathLst>
            </a:custGeom>
            <a:ln w="11960">
              <a:solidFill>
                <a:srgbClr val="49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99"/>
            <p:cNvSpPr/>
            <p:nvPr/>
          </p:nvSpPr>
          <p:spPr>
            <a:xfrm>
              <a:off x="7385123" y="3645473"/>
              <a:ext cx="534670" cy="688340"/>
            </a:xfrm>
            <a:custGeom>
              <a:avLst/>
              <a:gdLst/>
              <a:ahLst/>
              <a:cxnLst/>
              <a:rect l="l" t="t" r="r" b="b"/>
              <a:pathLst>
                <a:path w="534669" h="688340">
                  <a:moveTo>
                    <a:pt x="534108" y="688269"/>
                  </a:moveTo>
                  <a:lnTo>
                    <a:pt x="0" y="0"/>
                  </a:lnTo>
                </a:path>
              </a:pathLst>
            </a:custGeom>
            <a:ln w="11960">
              <a:solidFill>
                <a:srgbClr val="49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00"/>
            <p:cNvSpPr/>
            <p:nvPr/>
          </p:nvSpPr>
          <p:spPr>
            <a:xfrm>
              <a:off x="7094518" y="3645473"/>
              <a:ext cx="122555" cy="688340"/>
            </a:xfrm>
            <a:custGeom>
              <a:avLst/>
              <a:gdLst/>
              <a:ahLst/>
              <a:cxnLst/>
              <a:rect l="l" t="t" r="r" b="b"/>
              <a:pathLst>
                <a:path w="122555" h="688340">
                  <a:moveTo>
                    <a:pt x="121983" y="688269"/>
                  </a:moveTo>
                  <a:lnTo>
                    <a:pt x="0" y="0"/>
                  </a:lnTo>
                </a:path>
              </a:pathLst>
            </a:custGeom>
            <a:ln w="11960">
              <a:solidFill>
                <a:srgbClr val="49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01"/>
            <p:cNvSpPr/>
            <p:nvPr/>
          </p:nvSpPr>
          <p:spPr>
            <a:xfrm>
              <a:off x="7217958" y="3669736"/>
              <a:ext cx="706269" cy="6640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02"/>
            <p:cNvSpPr/>
            <p:nvPr/>
          </p:nvSpPr>
          <p:spPr>
            <a:xfrm>
              <a:off x="7211957" y="3663777"/>
              <a:ext cx="718820" cy="676275"/>
            </a:xfrm>
            <a:custGeom>
              <a:avLst/>
              <a:gdLst/>
              <a:ahLst/>
              <a:cxnLst/>
              <a:rect l="l" t="t" r="r" b="b"/>
              <a:pathLst>
                <a:path w="718819" h="676275">
                  <a:moveTo>
                    <a:pt x="0" y="675929"/>
                  </a:moveTo>
                  <a:lnTo>
                    <a:pt x="718271" y="675929"/>
                  </a:lnTo>
                  <a:lnTo>
                    <a:pt x="718271" y="0"/>
                  </a:lnTo>
                  <a:lnTo>
                    <a:pt x="0" y="0"/>
                  </a:lnTo>
                  <a:lnTo>
                    <a:pt x="0" y="675929"/>
                  </a:lnTo>
                  <a:close/>
                </a:path>
              </a:pathLst>
            </a:custGeom>
            <a:ln w="11960">
              <a:solidFill>
                <a:srgbClr val="1970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03"/>
            <p:cNvSpPr txBox="1"/>
            <p:nvPr/>
          </p:nvSpPr>
          <p:spPr>
            <a:xfrm>
              <a:off x="6176496" y="3741246"/>
              <a:ext cx="989330" cy="121285"/>
            </a:xfrm>
            <a:prstGeom prst="rect">
              <a:avLst/>
            </a:prstGeom>
            <a:ln w="7972">
              <a:solidFill>
                <a:srgbClr val="ED2024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50" dirty="0">
                  <a:solidFill>
                    <a:srgbClr val="231F20"/>
                  </a:solidFill>
                  <a:latin typeface="Calibri"/>
                  <a:cs typeface="Calibri"/>
                </a:rPr>
                <a:t>Observed </a:t>
              </a:r>
              <a:r>
                <a:rPr sz="750" spc="-5" dirty="0">
                  <a:solidFill>
                    <a:srgbClr val="231F20"/>
                  </a:solidFill>
                  <a:latin typeface="Calibri"/>
                  <a:cs typeface="Calibri"/>
                </a:rPr>
                <a:t>spike </a:t>
              </a:r>
              <a:r>
                <a:rPr sz="750" dirty="0">
                  <a:solidFill>
                    <a:srgbClr val="231F20"/>
                  </a:solidFill>
                  <a:latin typeface="Calibri"/>
                  <a:cs typeface="Calibri"/>
                </a:rPr>
                <a:t>in</a:t>
              </a:r>
              <a:r>
                <a:rPr sz="750" spc="-85" dirty="0">
                  <a:solidFill>
                    <a:srgbClr val="231F20"/>
                  </a:solidFill>
                  <a:latin typeface="Calibri"/>
                  <a:cs typeface="Calibri"/>
                </a:rPr>
                <a:t> </a:t>
              </a:r>
              <a:r>
                <a:rPr sz="750" dirty="0">
                  <a:solidFill>
                    <a:srgbClr val="231F20"/>
                  </a:solidFill>
                  <a:latin typeface="Calibri"/>
                  <a:cs typeface="Calibri"/>
                </a:rPr>
                <a:t>PM10</a:t>
              </a:r>
              <a:endParaRPr sz="750">
                <a:latin typeface="Calibri"/>
                <a:cs typeface="Calibri"/>
              </a:endParaRPr>
            </a:p>
          </p:txBody>
        </p:sp>
        <p:sp>
          <p:nvSpPr>
            <p:cNvPr id="38" name="object 204"/>
            <p:cNvSpPr/>
            <p:nvPr/>
          </p:nvSpPr>
          <p:spPr>
            <a:xfrm>
              <a:off x="3319827" y="3252105"/>
              <a:ext cx="2500889" cy="17830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05"/>
            <p:cNvSpPr/>
            <p:nvPr/>
          </p:nvSpPr>
          <p:spPr>
            <a:xfrm>
              <a:off x="3299323" y="3228100"/>
              <a:ext cx="2533650" cy="1819275"/>
            </a:xfrm>
            <a:custGeom>
              <a:avLst/>
              <a:gdLst/>
              <a:ahLst/>
              <a:cxnLst/>
              <a:rect l="l" t="t" r="r" b="b"/>
              <a:pathLst>
                <a:path w="2533650" h="1819275">
                  <a:moveTo>
                    <a:pt x="2528936" y="0"/>
                  </a:moveTo>
                  <a:lnTo>
                    <a:pt x="4417" y="0"/>
                  </a:lnTo>
                  <a:lnTo>
                    <a:pt x="2875" y="625"/>
                  </a:lnTo>
                  <a:lnTo>
                    <a:pt x="625" y="2875"/>
                  </a:lnTo>
                  <a:lnTo>
                    <a:pt x="0" y="4417"/>
                  </a:lnTo>
                  <a:lnTo>
                    <a:pt x="0" y="1814624"/>
                  </a:lnTo>
                  <a:lnTo>
                    <a:pt x="625" y="1816124"/>
                  </a:lnTo>
                  <a:lnTo>
                    <a:pt x="2875" y="1818374"/>
                  </a:lnTo>
                  <a:lnTo>
                    <a:pt x="4417" y="1819000"/>
                  </a:lnTo>
                  <a:lnTo>
                    <a:pt x="2528936" y="1819000"/>
                  </a:lnTo>
                  <a:lnTo>
                    <a:pt x="2530478" y="1818374"/>
                  </a:lnTo>
                  <a:lnTo>
                    <a:pt x="2531603" y="1817249"/>
                  </a:lnTo>
                  <a:lnTo>
                    <a:pt x="2532687" y="1816124"/>
                  </a:lnTo>
                  <a:lnTo>
                    <a:pt x="2533354" y="1814624"/>
                  </a:lnTo>
                  <a:lnTo>
                    <a:pt x="2533354" y="1813040"/>
                  </a:lnTo>
                  <a:lnTo>
                    <a:pt x="6001" y="1813040"/>
                  </a:lnTo>
                  <a:lnTo>
                    <a:pt x="6001" y="1807039"/>
                  </a:lnTo>
                  <a:lnTo>
                    <a:pt x="11960" y="1807039"/>
                  </a:lnTo>
                  <a:lnTo>
                    <a:pt x="11960" y="11960"/>
                  </a:lnTo>
                  <a:lnTo>
                    <a:pt x="2533354" y="11960"/>
                  </a:lnTo>
                  <a:lnTo>
                    <a:pt x="2533354" y="4417"/>
                  </a:lnTo>
                  <a:lnTo>
                    <a:pt x="2532687" y="2875"/>
                  </a:lnTo>
                  <a:lnTo>
                    <a:pt x="2531603" y="1750"/>
                  </a:lnTo>
                  <a:lnTo>
                    <a:pt x="2530478" y="625"/>
                  </a:lnTo>
                  <a:lnTo>
                    <a:pt x="2528936" y="0"/>
                  </a:lnTo>
                  <a:close/>
                </a:path>
                <a:path w="2533650" h="1819275">
                  <a:moveTo>
                    <a:pt x="11960" y="1807039"/>
                  </a:moveTo>
                  <a:lnTo>
                    <a:pt x="6001" y="1807039"/>
                  </a:lnTo>
                  <a:lnTo>
                    <a:pt x="6001" y="1813040"/>
                  </a:lnTo>
                  <a:lnTo>
                    <a:pt x="11960" y="1813040"/>
                  </a:lnTo>
                  <a:lnTo>
                    <a:pt x="11960" y="1807039"/>
                  </a:lnTo>
                  <a:close/>
                </a:path>
                <a:path w="2533650" h="1819275">
                  <a:moveTo>
                    <a:pt x="2533354" y="11960"/>
                  </a:moveTo>
                  <a:lnTo>
                    <a:pt x="2521393" y="11960"/>
                  </a:lnTo>
                  <a:lnTo>
                    <a:pt x="2521393" y="1807039"/>
                  </a:lnTo>
                  <a:lnTo>
                    <a:pt x="11960" y="1807039"/>
                  </a:lnTo>
                  <a:lnTo>
                    <a:pt x="11960" y="1813040"/>
                  </a:lnTo>
                  <a:lnTo>
                    <a:pt x="2533354" y="1813040"/>
                  </a:lnTo>
                  <a:lnTo>
                    <a:pt x="2533354" y="119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06"/>
            <p:cNvSpPr/>
            <p:nvPr/>
          </p:nvSpPr>
          <p:spPr>
            <a:xfrm>
              <a:off x="798429" y="3252105"/>
              <a:ext cx="2509436" cy="17830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07"/>
            <p:cNvSpPr/>
            <p:nvPr/>
          </p:nvSpPr>
          <p:spPr>
            <a:xfrm>
              <a:off x="786469" y="3228100"/>
              <a:ext cx="2533650" cy="1819275"/>
            </a:xfrm>
            <a:custGeom>
              <a:avLst/>
              <a:gdLst/>
              <a:ahLst/>
              <a:cxnLst/>
              <a:rect l="l" t="t" r="r" b="b"/>
              <a:pathLst>
                <a:path w="2533650" h="1819275">
                  <a:moveTo>
                    <a:pt x="2528936" y="0"/>
                  </a:moveTo>
                  <a:lnTo>
                    <a:pt x="4417" y="0"/>
                  </a:lnTo>
                  <a:lnTo>
                    <a:pt x="2875" y="625"/>
                  </a:lnTo>
                  <a:lnTo>
                    <a:pt x="1750" y="1750"/>
                  </a:lnTo>
                  <a:lnTo>
                    <a:pt x="666" y="2875"/>
                  </a:lnTo>
                  <a:lnTo>
                    <a:pt x="0" y="4417"/>
                  </a:lnTo>
                  <a:lnTo>
                    <a:pt x="0" y="1814624"/>
                  </a:lnTo>
                  <a:lnTo>
                    <a:pt x="666" y="1816124"/>
                  </a:lnTo>
                  <a:lnTo>
                    <a:pt x="1750" y="1817249"/>
                  </a:lnTo>
                  <a:lnTo>
                    <a:pt x="2875" y="1818374"/>
                  </a:lnTo>
                  <a:lnTo>
                    <a:pt x="4417" y="1819000"/>
                  </a:lnTo>
                  <a:lnTo>
                    <a:pt x="2528936" y="1819000"/>
                  </a:lnTo>
                  <a:lnTo>
                    <a:pt x="2530478" y="1818374"/>
                  </a:lnTo>
                  <a:lnTo>
                    <a:pt x="2531603" y="1817249"/>
                  </a:lnTo>
                  <a:lnTo>
                    <a:pt x="2532687" y="1816124"/>
                  </a:lnTo>
                  <a:lnTo>
                    <a:pt x="2533354" y="1814624"/>
                  </a:lnTo>
                  <a:lnTo>
                    <a:pt x="2533354" y="1813040"/>
                  </a:lnTo>
                  <a:lnTo>
                    <a:pt x="6001" y="1813040"/>
                  </a:lnTo>
                  <a:lnTo>
                    <a:pt x="6001" y="1807039"/>
                  </a:lnTo>
                  <a:lnTo>
                    <a:pt x="11960" y="1807039"/>
                  </a:lnTo>
                  <a:lnTo>
                    <a:pt x="11960" y="11960"/>
                  </a:lnTo>
                  <a:lnTo>
                    <a:pt x="2533354" y="11960"/>
                  </a:lnTo>
                  <a:lnTo>
                    <a:pt x="2533354" y="4417"/>
                  </a:lnTo>
                  <a:lnTo>
                    <a:pt x="2532687" y="2875"/>
                  </a:lnTo>
                  <a:lnTo>
                    <a:pt x="2531603" y="1750"/>
                  </a:lnTo>
                  <a:lnTo>
                    <a:pt x="2530478" y="625"/>
                  </a:lnTo>
                  <a:lnTo>
                    <a:pt x="2528936" y="0"/>
                  </a:lnTo>
                  <a:close/>
                </a:path>
                <a:path w="2533650" h="1819275">
                  <a:moveTo>
                    <a:pt x="11960" y="1807039"/>
                  </a:moveTo>
                  <a:lnTo>
                    <a:pt x="6001" y="1807039"/>
                  </a:lnTo>
                  <a:lnTo>
                    <a:pt x="6001" y="1813040"/>
                  </a:lnTo>
                  <a:lnTo>
                    <a:pt x="11960" y="1813040"/>
                  </a:lnTo>
                  <a:lnTo>
                    <a:pt x="11960" y="1807039"/>
                  </a:lnTo>
                  <a:close/>
                </a:path>
                <a:path w="2533650" h="1819275">
                  <a:moveTo>
                    <a:pt x="2533354" y="11960"/>
                  </a:moveTo>
                  <a:lnTo>
                    <a:pt x="2521393" y="11960"/>
                  </a:lnTo>
                  <a:lnTo>
                    <a:pt x="2521393" y="1807039"/>
                  </a:lnTo>
                  <a:lnTo>
                    <a:pt x="11960" y="1807039"/>
                  </a:lnTo>
                  <a:lnTo>
                    <a:pt x="11960" y="1813040"/>
                  </a:lnTo>
                  <a:lnTo>
                    <a:pt x="2533354" y="1813040"/>
                  </a:lnTo>
                  <a:lnTo>
                    <a:pt x="2533354" y="119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08"/>
            <p:cNvSpPr/>
            <p:nvPr/>
          </p:nvSpPr>
          <p:spPr>
            <a:xfrm>
              <a:off x="3319827" y="1445066"/>
              <a:ext cx="2500889" cy="179507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09"/>
            <p:cNvSpPr/>
            <p:nvPr/>
          </p:nvSpPr>
          <p:spPr>
            <a:xfrm>
              <a:off x="3295902" y="1433105"/>
              <a:ext cx="2536825" cy="1819275"/>
            </a:xfrm>
            <a:custGeom>
              <a:avLst/>
              <a:gdLst/>
              <a:ahLst/>
              <a:cxnLst/>
              <a:rect l="l" t="t" r="r" b="b"/>
              <a:pathLst>
                <a:path w="2536825" h="1819275">
                  <a:moveTo>
                    <a:pt x="2532353" y="0"/>
                  </a:moveTo>
                  <a:lnTo>
                    <a:pt x="4375" y="0"/>
                  </a:lnTo>
                  <a:lnTo>
                    <a:pt x="2875" y="625"/>
                  </a:lnTo>
                  <a:lnTo>
                    <a:pt x="625" y="2875"/>
                  </a:lnTo>
                  <a:lnTo>
                    <a:pt x="0" y="4417"/>
                  </a:lnTo>
                  <a:lnTo>
                    <a:pt x="0" y="1814582"/>
                  </a:lnTo>
                  <a:lnTo>
                    <a:pt x="625" y="1816124"/>
                  </a:lnTo>
                  <a:lnTo>
                    <a:pt x="2875" y="1818374"/>
                  </a:lnTo>
                  <a:lnTo>
                    <a:pt x="4375" y="1819000"/>
                  </a:lnTo>
                  <a:lnTo>
                    <a:pt x="2532353" y="1819000"/>
                  </a:lnTo>
                  <a:lnTo>
                    <a:pt x="2533895" y="1818374"/>
                  </a:lnTo>
                  <a:lnTo>
                    <a:pt x="2534979" y="1817249"/>
                  </a:lnTo>
                  <a:lnTo>
                    <a:pt x="2536104" y="1816124"/>
                  </a:lnTo>
                  <a:lnTo>
                    <a:pt x="2536771" y="1814582"/>
                  </a:lnTo>
                  <a:lnTo>
                    <a:pt x="2536771" y="1812998"/>
                  </a:lnTo>
                  <a:lnTo>
                    <a:pt x="5959" y="1812998"/>
                  </a:lnTo>
                  <a:lnTo>
                    <a:pt x="5959" y="1807039"/>
                  </a:lnTo>
                  <a:lnTo>
                    <a:pt x="11960" y="1807039"/>
                  </a:lnTo>
                  <a:lnTo>
                    <a:pt x="11960" y="11960"/>
                  </a:lnTo>
                  <a:lnTo>
                    <a:pt x="2536771" y="11960"/>
                  </a:lnTo>
                  <a:lnTo>
                    <a:pt x="2536771" y="4417"/>
                  </a:lnTo>
                  <a:lnTo>
                    <a:pt x="2536104" y="2875"/>
                  </a:lnTo>
                  <a:lnTo>
                    <a:pt x="2534979" y="1750"/>
                  </a:lnTo>
                  <a:lnTo>
                    <a:pt x="2533895" y="625"/>
                  </a:lnTo>
                  <a:lnTo>
                    <a:pt x="2532353" y="0"/>
                  </a:lnTo>
                  <a:close/>
                </a:path>
                <a:path w="2536825" h="1819275">
                  <a:moveTo>
                    <a:pt x="11960" y="1807039"/>
                  </a:moveTo>
                  <a:lnTo>
                    <a:pt x="5959" y="1807039"/>
                  </a:lnTo>
                  <a:lnTo>
                    <a:pt x="5959" y="1812998"/>
                  </a:lnTo>
                  <a:lnTo>
                    <a:pt x="11960" y="1812998"/>
                  </a:lnTo>
                  <a:lnTo>
                    <a:pt x="11960" y="1807039"/>
                  </a:lnTo>
                  <a:close/>
                </a:path>
                <a:path w="2536825" h="1819275">
                  <a:moveTo>
                    <a:pt x="2536771" y="11960"/>
                  </a:moveTo>
                  <a:lnTo>
                    <a:pt x="2524810" y="11960"/>
                  </a:lnTo>
                  <a:lnTo>
                    <a:pt x="2524810" y="1807039"/>
                  </a:lnTo>
                  <a:lnTo>
                    <a:pt x="11960" y="1807039"/>
                  </a:lnTo>
                  <a:lnTo>
                    <a:pt x="11960" y="1812998"/>
                  </a:lnTo>
                  <a:lnTo>
                    <a:pt x="2536771" y="1812998"/>
                  </a:lnTo>
                  <a:lnTo>
                    <a:pt x="2536771" y="119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10"/>
            <p:cNvSpPr/>
            <p:nvPr/>
          </p:nvSpPr>
          <p:spPr>
            <a:xfrm>
              <a:off x="798429" y="1445149"/>
              <a:ext cx="2509436" cy="17949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11"/>
            <p:cNvSpPr/>
            <p:nvPr/>
          </p:nvSpPr>
          <p:spPr>
            <a:xfrm>
              <a:off x="786469" y="1433189"/>
              <a:ext cx="2533650" cy="1819275"/>
            </a:xfrm>
            <a:custGeom>
              <a:avLst/>
              <a:gdLst/>
              <a:ahLst/>
              <a:cxnLst/>
              <a:rect l="l" t="t" r="r" b="b"/>
              <a:pathLst>
                <a:path w="2533650" h="1819275">
                  <a:moveTo>
                    <a:pt x="2528936" y="0"/>
                  </a:moveTo>
                  <a:lnTo>
                    <a:pt x="4417" y="0"/>
                  </a:lnTo>
                  <a:lnTo>
                    <a:pt x="2875" y="625"/>
                  </a:lnTo>
                  <a:lnTo>
                    <a:pt x="1750" y="1750"/>
                  </a:lnTo>
                  <a:lnTo>
                    <a:pt x="666" y="2875"/>
                  </a:lnTo>
                  <a:lnTo>
                    <a:pt x="0" y="4417"/>
                  </a:lnTo>
                  <a:lnTo>
                    <a:pt x="0" y="1814499"/>
                  </a:lnTo>
                  <a:lnTo>
                    <a:pt x="666" y="1816041"/>
                  </a:lnTo>
                  <a:lnTo>
                    <a:pt x="1750" y="1817166"/>
                  </a:lnTo>
                  <a:lnTo>
                    <a:pt x="2875" y="1818291"/>
                  </a:lnTo>
                  <a:lnTo>
                    <a:pt x="4417" y="1818916"/>
                  </a:lnTo>
                  <a:lnTo>
                    <a:pt x="2528936" y="1818916"/>
                  </a:lnTo>
                  <a:lnTo>
                    <a:pt x="2530478" y="1818291"/>
                  </a:lnTo>
                  <a:lnTo>
                    <a:pt x="2531603" y="1817166"/>
                  </a:lnTo>
                  <a:lnTo>
                    <a:pt x="2532687" y="1816041"/>
                  </a:lnTo>
                  <a:lnTo>
                    <a:pt x="2533354" y="1814499"/>
                  </a:lnTo>
                  <a:lnTo>
                    <a:pt x="2533354" y="1812915"/>
                  </a:lnTo>
                  <a:lnTo>
                    <a:pt x="6001" y="1812915"/>
                  </a:lnTo>
                  <a:lnTo>
                    <a:pt x="6001" y="1806955"/>
                  </a:lnTo>
                  <a:lnTo>
                    <a:pt x="11960" y="1806955"/>
                  </a:lnTo>
                  <a:lnTo>
                    <a:pt x="11960" y="11960"/>
                  </a:lnTo>
                  <a:lnTo>
                    <a:pt x="2533354" y="11960"/>
                  </a:lnTo>
                  <a:lnTo>
                    <a:pt x="2533354" y="4417"/>
                  </a:lnTo>
                  <a:lnTo>
                    <a:pt x="2532687" y="2875"/>
                  </a:lnTo>
                  <a:lnTo>
                    <a:pt x="2531603" y="1750"/>
                  </a:lnTo>
                  <a:lnTo>
                    <a:pt x="2530478" y="625"/>
                  </a:lnTo>
                  <a:lnTo>
                    <a:pt x="2528936" y="0"/>
                  </a:lnTo>
                  <a:close/>
                </a:path>
                <a:path w="2533650" h="1819275">
                  <a:moveTo>
                    <a:pt x="11960" y="1806955"/>
                  </a:moveTo>
                  <a:lnTo>
                    <a:pt x="6001" y="1806955"/>
                  </a:lnTo>
                  <a:lnTo>
                    <a:pt x="6001" y="1812915"/>
                  </a:lnTo>
                  <a:lnTo>
                    <a:pt x="11960" y="1812915"/>
                  </a:lnTo>
                  <a:lnTo>
                    <a:pt x="11960" y="1806955"/>
                  </a:lnTo>
                  <a:close/>
                </a:path>
                <a:path w="2533650" h="1819275">
                  <a:moveTo>
                    <a:pt x="2533354" y="11960"/>
                  </a:moveTo>
                  <a:lnTo>
                    <a:pt x="2521393" y="11960"/>
                  </a:lnTo>
                  <a:lnTo>
                    <a:pt x="2521393" y="1806955"/>
                  </a:lnTo>
                  <a:lnTo>
                    <a:pt x="11960" y="1806955"/>
                  </a:lnTo>
                  <a:lnTo>
                    <a:pt x="11960" y="1812915"/>
                  </a:lnTo>
                  <a:lnTo>
                    <a:pt x="2533354" y="1812915"/>
                  </a:lnTo>
                  <a:lnTo>
                    <a:pt x="2533354" y="119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12"/>
            <p:cNvSpPr/>
            <p:nvPr/>
          </p:nvSpPr>
          <p:spPr>
            <a:xfrm>
              <a:off x="798429" y="1445149"/>
              <a:ext cx="1969447" cy="13519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13"/>
            <p:cNvSpPr/>
            <p:nvPr/>
          </p:nvSpPr>
          <p:spPr>
            <a:xfrm>
              <a:off x="3320368" y="1445107"/>
              <a:ext cx="1994615" cy="1352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15"/>
            <p:cNvSpPr/>
            <p:nvPr/>
          </p:nvSpPr>
          <p:spPr>
            <a:xfrm>
              <a:off x="798429" y="3252105"/>
              <a:ext cx="1912144" cy="13519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16"/>
            <p:cNvSpPr/>
            <p:nvPr/>
          </p:nvSpPr>
          <p:spPr>
            <a:xfrm>
              <a:off x="798429" y="3252084"/>
              <a:ext cx="1912620" cy="0"/>
            </a:xfrm>
            <a:custGeom>
              <a:avLst/>
              <a:gdLst/>
              <a:ahLst/>
              <a:cxnLst/>
              <a:rect l="l" t="t" r="r" b="b"/>
              <a:pathLst>
                <a:path w="1912620">
                  <a:moveTo>
                    <a:pt x="0" y="0"/>
                  </a:moveTo>
                  <a:lnTo>
                    <a:pt x="1912144" y="0"/>
                  </a:lnTo>
                </a:path>
              </a:pathLst>
            </a:custGeom>
            <a:ln w="3175">
              <a:solidFill>
                <a:srgbClr val="BF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17"/>
            <p:cNvSpPr txBox="1"/>
            <p:nvPr/>
          </p:nvSpPr>
          <p:spPr>
            <a:xfrm>
              <a:off x="814820" y="3249218"/>
              <a:ext cx="1862455" cy="1492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18/09/2018 18:00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UTC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90-Hour</a:t>
              </a:r>
              <a:r>
                <a:rPr sz="850" spc="-30" dirty="0">
                  <a:solidFill>
                    <a:srgbClr val="231F20"/>
                  </a:solidFill>
                  <a:latin typeface="Calibri"/>
                  <a:cs typeface="Calibri"/>
                </a:rPr>
                <a:t> </a:t>
              </a:r>
              <a:r>
                <a:rPr sz="850" dirty="0">
                  <a:solidFill>
                    <a:srgbClr val="231F20"/>
                  </a:solidFill>
                  <a:latin typeface="Calibri"/>
                  <a:cs typeface="Calibri"/>
                </a:rPr>
                <a:t>Forecast</a:t>
              </a:r>
              <a:endParaRPr sz="850">
                <a:latin typeface="Calibri"/>
                <a:cs typeface="Calibri"/>
              </a:endParaRPr>
            </a:p>
          </p:txBody>
        </p:sp>
        <p:sp>
          <p:nvSpPr>
            <p:cNvPr id="51" name="object 218"/>
            <p:cNvSpPr/>
            <p:nvPr/>
          </p:nvSpPr>
          <p:spPr>
            <a:xfrm>
              <a:off x="3321244" y="3252105"/>
              <a:ext cx="1912098" cy="1348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19"/>
            <p:cNvSpPr/>
            <p:nvPr/>
          </p:nvSpPr>
          <p:spPr>
            <a:xfrm>
              <a:off x="3321244" y="3251896"/>
              <a:ext cx="1912620" cy="0"/>
            </a:xfrm>
            <a:custGeom>
              <a:avLst/>
              <a:gdLst/>
              <a:ahLst/>
              <a:cxnLst/>
              <a:rect l="l" t="t" r="r" b="b"/>
              <a:pathLst>
                <a:path w="1912619">
                  <a:moveTo>
                    <a:pt x="0" y="0"/>
                  </a:moveTo>
                  <a:lnTo>
                    <a:pt x="1912102" y="0"/>
                  </a:lnTo>
                </a:path>
              </a:pathLst>
            </a:custGeom>
            <a:ln w="3175">
              <a:solidFill>
                <a:srgbClr val="BFC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20"/>
            <p:cNvSpPr txBox="1"/>
            <p:nvPr/>
          </p:nvSpPr>
          <p:spPr>
            <a:xfrm>
              <a:off x="3337799" y="3248676"/>
              <a:ext cx="1862455" cy="1492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19/09/2018 18:00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UTC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66-Hour</a:t>
              </a:r>
              <a:r>
                <a:rPr sz="850" spc="-30" dirty="0">
                  <a:solidFill>
                    <a:srgbClr val="231F20"/>
                  </a:solidFill>
                  <a:latin typeface="Calibri"/>
                  <a:cs typeface="Calibri"/>
                </a:rPr>
                <a:t>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Forecast</a:t>
              </a:r>
              <a:endParaRPr sz="850">
                <a:latin typeface="Calibri"/>
                <a:cs typeface="Calibri"/>
              </a:endParaRPr>
            </a:p>
          </p:txBody>
        </p:sp>
        <p:sp>
          <p:nvSpPr>
            <p:cNvPr id="54" name="object 221"/>
            <p:cNvSpPr/>
            <p:nvPr/>
          </p:nvSpPr>
          <p:spPr>
            <a:xfrm>
              <a:off x="2046688" y="3448853"/>
              <a:ext cx="2458172" cy="27522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23"/>
            <p:cNvSpPr/>
            <p:nvPr/>
          </p:nvSpPr>
          <p:spPr>
            <a:xfrm>
              <a:off x="7161656" y="3569086"/>
              <a:ext cx="69850" cy="170815"/>
            </a:xfrm>
            <a:custGeom>
              <a:avLst/>
              <a:gdLst/>
              <a:ahLst/>
              <a:cxnLst/>
              <a:rect l="l" t="t" r="r" b="b"/>
              <a:pathLst>
                <a:path w="69850" h="170815">
                  <a:moveTo>
                    <a:pt x="50297" y="15160"/>
                  </a:moveTo>
                  <a:lnTo>
                    <a:pt x="44458" y="20590"/>
                  </a:lnTo>
                  <a:lnTo>
                    <a:pt x="0" y="168075"/>
                  </a:lnTo>
                  <a:lnTo>
                    <a:pt x="7668" y="170368"/>
                  </a:lnTo>
                  <a:lnTo>
                    <a:pt x="52133" y="22859"/>
                  </a:lnTo>
                  <a:lnTo>
                    <a:pt x="50297" y="15160"/>
                  </a:lnTo>
                  <a:close/>
                </a:path>
                <a:path w="69850" h="170815">
                  <a:moveTo>
                    <a:pt x="56397" y="6459"/>
                  </a:moveTo>
                  <a:lnTo>
                    <a:pt x="48718" y="6459"/>
                  </a:lnTo>
                  <a:lnTo>
                    <a:pt x="56386" y="8751"/>
                  </a:lnTo>
                  <a:lnTo>
                    <a:pt x="52133" y="22859"/>
                  </a:lnTo>
                  <a:lnTo>
                    <a:pt x="61554" y="62346"/>
                  </a:lnTo>
                  <a:lnTo>
                    <a:pt x="62095" y="64513"/>
                  </a:lnTo>
                  <a:lnTo>
                    <a:pt x="64263" y="65846"/>
                  </a:lnTo>
                  <a:lnTo>
                    <a:pt x="66430" y="65304"/>
                  </a:lnTo>
                  <a:lnTo>
                    <a:pt x="68555" y="64804"/>
                  </a:lnTo>
                  <a:lnTo>
                    <a:pt x="69847" y="62679"/>
                  </a:lnTo>
                  <a:lnTo>
                    <a:pt x="69389" y="60512"/>
                  </a:lnTo>
                  <a:lnTo>
                    <a:pt x="56397" y="6459"/>
                  </a:lnTo>
                  <a:close/>
                </a:path>
                <a:path w="69850" h="170815">
                  <a:moveTo>
                    <a:pt x="54844" y="0"/>
                  </a:moveTo>
                  <a:lnTo>
                    <a:pt x="9335" y="42425"/>
                  </a:lnTo>
                  <a:lnTo>
                    <a:pt x="7751" y="43925"/>
                  </a:lnTo>
                  <a:lnTo>
                    <a:pt x="7584" y="46384"/>
                  </a:lnTo>
                  <a:lnTo>
                    <a:pt x="9085" y="48093"/>
                  </a:lnTo>
                  <a:lnTo>
                    <a:pt x="10627" y="49676"/>
                  </a:lnTo>
                  <a:lnTo>
                    <a:pt x="13169" y="49760"/>
                  </a:lnTo>
                  <a:lnTo>
                    <a:pt x="14753" y="48218"/>
                  </a:lnTo>
                  <a:lnTo>
                    <a:pt x="44458" y="20590"/>
                  </a:lnTo>
                  <a:lnTo>
                    <a:pt x="48718" y="6459"/>
                  </a:lnTo>
                  <a:lnTo>
                    <a:pt x="56397" y="6459"/>
                  </a:lnTo>
                  <a:lnTo>
                    <a:pt x="54844" y="0"/>
                  </a:lnTo>
                  <a:close/>
                </a:path>
                <a:path w="69850" h="170815">
                  <a:moveTo>
                    <a:pt x="55689" y="8543"/>
                  </a:moveTo>
                  <a:lnTo>
                    <a:pt x="48718" y="8543"/>
                  </a:lnTo>
                  <a:lnTo>
                    <a:pt x="55261" y="10543"/>
                  </a:lnTo>
                  <a:lnTo>
                    <a:pt x="50297" y="15160"/>
                  </a:lnTo>
                  <a:lnTo>
                    <a:pt x="52133" y="22859"/>
                  </a:lnTo>
                  <a:lnTo>
                    <a:pt x="56386" y="8751"/>
                  </a:lnTo>
                  <a:lnTo>
                    <a:pt x="55689" y="8543"/>
                  </a:lnTo>
                  <a:close/>
                </a:path>
                <a:path w="69850" h="170815">
                  <a:moveTo>
                    <a:pt x="48718" y="6459"/>
                  </a:moveTo>
                  <a:lnTo>
                    <a:pt x="44458" y="20590"/>
                  </a:lnTo>
                  <a:lnTo>
                    <a:pt x="50297" y="15160"/>
                  </a:lnTo>
                  <a:lnTo>
                    <a:pt x="48718" y="8543"/>
                  </a:lnTo>
                  <a:lnTo>
                    <a:pt x="55689" y="8543"/>
                  </a:lnTo>
                  <a:lnTo>
                    <a:pt x="48718" y="6459"/>
                  </a:lnTo>
                  <a:close/>
                </a:path>
                <a:path w="69850" h="170815">
                  <a:moveTo>
                    <a:pt x="48718" y="8543"/>
                  </a:moveTo>
                  <a:lnTo>
                    <a:pt x="50297" y="15160"/>
                  </a:lnTo>
                  <a:lnTo>
                    <a:pt x="55261" y="10543"/>
                  </a:lnTo>
                  <a:lnTo>
                    <a:pt x="48718" y="8543"/>
                  </a:lnTo>
                  <a:close/>
                </a:path>
              </a:pathLst>
            </a:custGeom>
            <a:solidFill>
              <a:srgbClr val="ED2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24"/>
            <p:cNvSpPr/>
            <p:nvPr/>
          </p:nvSpPr>
          <p:spPr>
            <a:xfrm>
              <a:off x="1651482" y="2437731"/>
              <a:ext cx="65405" cy="183515"/>
            </a:xfrm>
            <a:custGeom>
              <a:avLst/>
              <a:gdLst/>
              <a:ahLst/>
              <a:cxnLst/>
              <a:rect l="l" t="t" r="r" b="b"/>
              <a:pathLst>
                <a:path w="65404" h="183515">
                  <a:moveTo>
                    <a:pt x="32464" y="15824"/>
                  </a:moveTo>
                  <a:lnTo>
                    <a:pt x="28504" y="22619"/>
                  </a:lnTo>
                  <a:lnTo>
                    <a:pt x="28464" y="183204"/>
                  </a:lnTo>
                  <a:lnTo>
                    <a:pt x="36424" y="183204"/>
                  </a:lnTo>
                  <a:lnTo>
                    <a:pt x="36424" y="22619"/>
                  </a:lnTo>
                  <a:lnTo>
                    <a:pt x="32464" y="15824"/>
                  </a:lnTo>
                  <a:close/>
                </a:path>
                <a:path w="65404" h="183515">
                  <a:moveTo>
                    <a:pt x="32464" y="0"/>
                  </a:moveTo>
                  <a:lnTo>
                    <a:pt x="1125" y="53802"/>
                  </a:lnTo>
                  <a:lnTo>
                    <a:pt x="0" y="55636"/>
                  </a:lnTo>
                  <a:lnTo>
                    <a:pt x="666" y="58095"/>
                  </a:lnTo>
                  <a:lnTo>
                    <a:pt x="2542" y="59220"/>
                  </a:lnTo>
                  <a:lnTo>
                    <a:pt x="4459" y="60345"/>
                  </a:lnTo>
                  <a:lnTo>
                    <a:pt x="6876" y="59720"/>
                  </a:lnTo>
                  <a:lnTo>
                    <a:pt x="8001" y="57803"/>
                  </a:lnTo>
                  <a:lnTo>
                    <a:pt x="28464" y="22689"/>
                  </a:lnTo>
                  <a:lnTo>
                    <a:pt x="28464" y="7959"/>
                  </a:lnTo>
                  <a:lnTo>
                    <a:pt x="37101" y="7959"/>
                  </a:lnTo>
                  <a:lnTo>
                    <a:pt x="32464" y="0"/>
                  </a:lnTo>
                  <a:close/>
                </a:path>
                <a:path w="65404" h="183515">
                  <a:moveTo>
                    <a:pt x="37101" y="7959"/>
                  </a:moveTo>
                  <a:lnTo>
                    <a:pt x="36424" y="7959"/>
                  </a:lnTo>
                  <a:lnTo>
                    <a:pt x="36465" y="22689"/>
                  </a:lnTo>
                  <a:lnTo>
                    <a:pt x="56928" y="57803"/>
                  </a:lnTo>
                  <a:lnTo>
                    <a:pt x="58053" y="59720"/>
                  </a:lnTo>
                  <a:lnTo>
                    <a:pt x="60428" y="60345"/>
                  </a:lnTo>
                  <a:lnTo>
                    <a:pt x="64263" y="58095"/>
                  </a:lnTo>
                  <a:lnTo>
                    <a:pt x="64888" y="55636"/>
                  </a:lnTo>
                  <a:lnTo>
                    <a:pt x="63804" y="53802"/>
                  </a:lnTo>
                  <a:lnTo>
                    <a:pt x="37101" y="7959"/>
                  </a:lnTo>
                  <a:close/>
                </a:path>
                <a:path w="65404" h="183515">
                  <a:moveTo>
                    <a:pt x="36424" y="7959"/>
                  </a:moveTo>
                  <a:lnTo>
                    <a:pt x="28464" y="7959"/>
                  </a:lnTo>
                  <a:lnTo>
                    <a:pt x="28464" y="22689"/>
                  </a:lnTo>
                  <a:lnTo>
                    <a:pt x="32464" y="15824"/>
                  </a:lnTo>
                  <a:lnTo>
                    <a:pt x="29047" y="9960"/>
                  </a:lnTo>
                  <a:lnTo>
                    <a:pt x="36424" y="9960"/>
                  </a:lnTo>
                  <a:lnTo>
                    <a:pt x="36424" y="7959"/>
                  </a:lnTo>
                  <a:close/>
                </a:path>
                <a:path w="65404" h="183515">
                  <a:moveTo>
                    <a:pt x="36424" y="9960"/>
                  </a:moveTo>
                  <a:lnTo>
                    <a:pt x="35882" y="9960"/>
                  </a:lnTo>
                  <a:lnTo>
                    <a:pt x="32464" y="15824"/>
                  </a:lnTo>
                  <a:lnTo>
                    <a:pt x="36424" y="22619"/>
                  </a:lnTo>
                  <a:lnTo>
                    <a:pt x="36424" y="9960"/>
                  </a:lnTo>
                  <a:close/>
                </a:path>
                <a:path w="65404" h="183515">
                  <a:moveTo>
                    <a:pt x="35882" y="9960"/>
                  </a:moveTo>
                  <a:lnTo>
                    <a:pt x="29047" y="9960"/>
                  </a:lnTo>
                  <a:lnTo>
                    <a:pt x="32464" y="15824"/>
                  </a:lnTo>
                  <a:lnTo>
                    <a:pt x="35882" y="9960"/>
                  </a:lnTo>
                  <a:close/>
                </a:path>
              </a:pathLst>
            </a:custGeom>
            <a:solidFill>
              <a:srgbClr val="ED2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25"/>
            <p:cNvSpPr/>
            <p:nvPr/>
          </p:nvSpPr>
          <p:spPr>
            <a:xfrm>
              <a:off x="4159956" y="2437731"/>
              <a:ext cx="65405" cy="183515"/>
            </a:xfrm>
            <a:custGeom>
              <a:avLst/>
              <a:gdLst/>
              <a:ahLst/>
              <a:cxnLst/>
              <a:rect l="l" t="t" r="r" b="b"/>
              <a:pathLst>
                <a:path w="65404" h="183515">
                  <a:moveTo>
                    <a:pt x="32444" y="15851"/>
                  </a:moveTo>
                  <a:lnTo>
                    <a:pt x="28464" y="22670"/>
                  </a:lnTo>
                  <a:lnTo>
                    <a:pt x="28464" y="183204"/>
                  </a:lnTo>
                  <a:lnTo>
                    <a:pt x="36423" y="183204"/>
                  </a:lnTo>
                  <a:lnTo>
                    <a:pt x="36423" y="22670"/>
                  </a:lnTo>
                  <a:lnTo>
                    <a:pt x="32444" y="15851"/>
                  </a:lnTo>
                  <a:close/>
                </a:path>
                <a:path w="65404" h="183515">
                  <a:moveTo>
                    <a:pt x="32423" y="0"/>
                  </a:moveTo>
                  <a:lnTo>
                    <a:pt x="1125" y="53802"/>
                  </a:lnTo>
                  <a:lnTo>
                    <a:pt x="0" y="55636"/>
                  </a:lnTo>
                  <a:lnTo>
                    <a:pt x="625" y="58095"/>
                  </a:lnTo>
                  <a:lnTo>
                    <a:pt x="4459" y="60345"/>
                  </a:lnTo>
                  <a:lnTo>
                    <a:pt x="6834" y="59720"/>
                  </a:lnTo>
                  <a:lnTo>
                    <a:pt x="28464" y="22670"/>
                  </a:lnTo>
                  <a:lnTo>
                    <a:pt x="28464" y="7959"/>
                  </a:lnTo>
                  <a:lnTo>
                    <a:pt x="37059" y="7959"/>
                  </a:lnTo>
                  <a:lnTo>
                    <a:pt x="32423" y="0"/>
                  </a:lnTo>
                  <a:close/>
                </a:path>
                <a:path w="65404" h="183515">
                  <a:moveTo>
                    <a:pt x="37059" y="7959"/>
                  </a:moveTo>
                  <a:lnTo>
                    <a:pt x="36423" y="7959"/>
                  </a:lnTo>
                  <a:lnTo>
                    <a:pt x="36424" y="22670"/>
                  </a:lnTo>
                  <a:lnTo>
                    <a:pt x="58053" y="59720"/>
                  </a:lnTo>
                  <a:lnTo>
                    <a:pt x="60428" y="60345"/>
                  </a:lnTo>
                  <a:lnTo>
                    <a:pt x="64263" y="58095"/>
                  </a:lnTo>
                  <a:lnTo>
                    <a:pt x="64888" y="55636"/>
                  </a:lnTo>
                  <a:lnTo>
                    <a:pt x="63763" y="53802"/>
                  </a:lnTo>
                  <a:lnTo>
                    <a:pt x="37059" y="7959"/>
                  </a:lnTo>
                  <a:close/>
                </a:path>
                <a:path w="65404" h="183515">
                  <a:moveTo>
                    <a:pt x="36423" y="7959"/>
                  </a:moveTo>
                  <a:lnTo>
                    <a:pt x="28464" y="7959"/>
                  </a:lnTo>
                  <a:lnTo>
                    <a:pt x="28464" y="22670"/>
                  </a:lnTo>
                  <a:lnTo>
                    <a:pt x="32444" y="15851"/>
                  </a:lnTo>
                  <a:lnTo>
                    <a:pt x="29005" y="9960"/>
                  </a:lnTo>
                  <a:lnTo>
                    <a:pt x="36423" y="9960"/>
                  </a:lnTo>
                  <a:lnTo>
                    <a:pt x="36423" y="7959"/>
                  </a:lnTo>
                  <a:close/>
                </a:path>
                <a:path w="65404" h="183515">
                  <a:moveTo>
                    <a:pt x="36423" y="9960"/>
                  </a:moveTo>
                  <a:lnTo>
                    <a:pt x="35882" y="9960"/>
                  </a:lnTo>
                  <a:lnTo>
                    <a:pt x="32444" y="15851"/>
                  </a:lnTo>
                  <a:lnTo>
                    <a:pt x="36423" y="22670"/>
                  </a:lnTo>
                  <a:lnTo>
                    <a:pt x="36423" y="9960"/>
                  </a:lnTo>
                  <a:close/>
                </a:path>
                <a:path w="65404" h="183515">
                  <a:moveTo>
                    <a:pt x="35882" y="9960"/>
                  </a:moveTo>
                  <a:lnTo>
                    <a:pt x="29005" y="9960"/>
                  </a:lnTo>
                  <a:lnTo>
                    <a:pt x="32444" y="15851"/>
                  </a:lnTo>
                  <a:lnTo>
                    <a:pt x="35882" y="9960"/>
                  </a:lnTo>
                  <a:close/>
                </a:path>
              </a:pathLst>
            </a:custGeom>
            <a:solidFill>
              <a:srgbClr val="ED2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26"/>
            <p:cNvSpPr/>
            <p:nvPr/>
          </p:nvSpPr>
          <p:spPr>
            <a:xfrm>
              <a:off x="1651482" y="4224679"/>
              <a:ext cx="65405" cy="183515"/>
            </a:xfrm>
            <a:custGeom>
              <a:avLst/>
              <a:gdLst/>
              <a:ahLst/>
              <a:cxnLst/>
              <a:rect l="l" t="t" r="r" b="b"/>
              <a:pathLst>
                <a:path w="65404" h="183515">
                  <a:moveTo>
                    <a:pt x="32464" y="15828"/>
                  </a:moveTo>
                  <a:lnTo>
                    <a:pt x="28504" y="22623"/>
                  </a:lnTo>
                  <a:lnTo>
                    <a:pt x="28464" y="183208"/>
                  </a:lnTo>
                  <a:lnTo>
                    <a:pt x="36424" y="183208"/>
                  </a:lnTo>
                  <a:lnTo>
                    <a:pt x="36424" y="22623"/>
                  </a:lnTo>
                  <a:lnTo>
                    <a:pt x="32464" y="15828"/>
                  </a:lnTo>
                  <a:close/>
                </a:path>
                <a:path w="65404" h="183515">
                  <a:moveTo>
                    <a:pt x="32464" y="0"/>
                  </a:moveTo>
                  <a:lnTo>
                    <a:pt x="1125" y="53723"/>
                  </a:lnTo>
                  <a:lnTo>
                    <a:pt x="0" y="55640"/>
                  </a:lnTo>
                  <a:lnTo>
                    <a:pt x="666" y="58099"/>
                  </a:lnTo>
                  <a:lnTo>
                    <a:pt x="4459" y="60349"/>
                  </a:lnTo>
                  <a:lnTo>
                    <a:pt x="6876" y="59641"/>
                  </a:lnTo>
                  <a:lnTo>
                    <a:pt x="8001" y="57807"/>
                  </a:lnTo>
                  <a:lnTo>
                    <a:pt x="28464" y="22694"/>
                  </a:lnTo>
                  <a:lnTo>
                    <a:pt x="28464" y="7880"/>
                  </a:lnTo>
                  <a:lnTo>
                    <a:pt x="37062" y="7880"/>
                  </a:lnTo>
                  <a:lnTo>
                    <a:pt x="32464" y="0"/>
                  </a:lnTo>
                  <a:close/>
                </a:path>
                <a:path w="65404" h="183515">
                  <a:moveTo>
                    <a:pt x="37062" y="7880"/>
                  </a:moveTo>
                  <a:lnTo>
                    <a:pt x="36424" y="7880"/>
                  </a:lnTo>
                  <a:lnTo>
                    <a:pt x="36465" y="22694"/>
                  </a:lnTo>
                  <a:lnTo>
                    <a:pt x="56928" y="57807"/>
                  </a:lnTo>
                  <a:lnTo>
                    <a:pt x="58053" y="59641"/>
                  </a:lnTo>
                  <a:lnTo>
                    <a:pt x="60428" y="60349"/>
                  </a:lnTo>
                  <a:lnTo>
                    <a:pt x="64263" y="58099"/>
                  </a:lnTo>
                  <a:lnTo>
                    <a:pt x="64888" y="55640"/>
                  </a:lnTo>
                  <a:lnTo>
                    <a:pt x="63804" y="53723"/>
                  </a:lnTo>
                  <a:lnTo>
                    <a:pt x="37062" y="7880"/>
                  </a:lnTo>
                  <a:close/>
                </a:path>
                <a:path w="65404" h="183515">
                  <a:moveTo>
                    <a:pt x="36424" y="7880"/>
                  </a:moveTo>
                  <a:lnTo>
                    <a:pt x="28464" y="7880"/>
                  </a:lnTo>
                  <a:lnTo>
                    <a:pt x="28464" y="22694"/>
                  </a:lnTo>
                  <a:lnTo>
                    <a:pt x="32464" y="15828"/>
                  </a:lnTo>
                  <a:lnTo>
                    <a:pt x="29047" y="9964"/>
                  </a:lnTo>
                  <a:lnTo>
                    <a:pt x="36424" y="9964"/>
                  </a:lnTo>
                  <a:lnTo>
                    <a:pt x="36424" y="7880"/>
                  </a:lnTo>
                  <a:close/>
                </a:path>
                <a:path w="65404" h="183515">
                  <a:moveTo>
                    <a:pt x="36424" y="9964"/>
                  </a:moveTo>
                  <a:lnTo>
                    <a:pt x="35882" y="9964"/>
                  </a:lnTo>
                  <a:lnTo>
                    <a:pt x="32464" y="15828"/>
                  </a:lnTo>
                  <a:lnTo>
                    <a:pt x="36424" y="22623"/>
                  </a:lnTo>
                  <a:lnTo>
                    <a:pt x="36424" y="9964"/>
                  </a:lnTo>
                  <a:close/>
                </a:path>
                <a:path w="65404" h="183515">
                  <a:moveTo>
                    <a:pt x="35882" y="9964"/>
                  </a:moveTo>
                  <a:lnTo>
                    <a:pt x="29047" y="9964"/>
                  </a:lnTo>
                  <a:lnTo>
                    <a:pt x="32464" y="15828"/>
                  </a:lnTo>
                  <a:lnTo>
                    <a:pt x="35882" y="9964"/>
                  </a:lnTo>
                  <a:close/>
                </a:path>
              </a:pathLst>
            </a:custGeom>
            <a:solidFill>
              <a:srgbClr val="ED2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27"/>
            <p:cNvSpPr/>
            <p:nvPr/>
          </p:nvSpPr>
          <p:spPr>
            <a:xfrm>
              <a:off x="4165708" y="4232143"/>
              <a:ext cx="65405" cy="183515"/>
            </a:xfrm>
            <a:custGeom>
              <a:avLst/>
              <a:gdLst/>
              <a:ahLst/>
              <a:cxnLst/>
              <a:rect l="l" t="t" r="r" b="b"/>
              <a:pathLst>
                <a:path w="65404" h="183515">
                  <a:moveTo>
                    <a:pt x="32423" y="15777"/>
                  </a:moveTo>
                  <a:lnTo>
                    <a:pt x="28464" y="22565"/>
                  </a:lnTo>
                  <a:lnTo>
                    <a:pt x="28464" y="183162"/>
                  </a:lnTo>
                  <a:lnTo>
                    <a:pt x="36423" y="183162"/>
                  </a:lnTo>
                  <a:lnTo>
                    <a:pt x="36382" y="22565"/>
                  </a:lnTo>
                  <a:lnTo>
                    <a:pt x="32423" y="15777"/>
                  </a:lnTo>
                  <a:close/>
                </a:path>
                <a:path w="65404" h="183515">
                  <a:moveTo>
                    <a:pt x="32423" y="0"/>
                  </a:moveTo>
                  <a:lnTo>
                    <a:pt x="1083" y="53760"/>
                  </a:lnTo>
                  <a:lnTo>
                    <a:pt x="0" y="55678"/>
                  </a:lnTo>
                  <a:lnTo>
                    <a:pt x="625" y="58049"/>
                  </a:lnTo>
                  <a:lnTo>
                    <a:pt x="4459" y="60299"/>
                  </a:lnTo>
                  <a:lnTo>
                    <a:pt x="6834" y="59637"/>
                  </a:lnTo>
                  <a:lnTo>
                    <a:pt x="7959" y="57720"/>
                  </a:lnTo>
                  <a:lnTo>
                    <a:pt x="28422" y="22636"/>
                  </a:lnTo>
                  <a:lnTo>
                    <a:pt x="28464" y="7918"/>
                  </a:lnTo>
                  <a:lnTo>
                    <a:pt x="37039" y="7918"/>
                  </a:lnTo>
                  <a:lnTo>
                    <a:pt x="32423" y="0"/>
                  </a:lnTo>
                  <a:close/>
                </a:path>
                <a:path w="65404" h="183515">
                  <a:moveTo>
                    <a:pt x="37039" y="7918"/>
                  </a:moveTo>
                  <a:lnTo>
                    <a:pt x="36423" y="7918"/>
                  </a:lnTo>
                  <a:lnTo>
                    <a:pt x="36423" y="22636"/>
                  </a:lnTo>
                  <a:lnTo>
                    <a:pt x="56886" y="57720"/>
                  </a:lnTo>
                  <a:lnTo>
                    <a:pt x="58011" y="59637"/>
                  </a:lnTo>
                  <a:lnTo>
                    <a:pt x="60428" y="60299"/>
                  </a:lnTo>
                  <a:lnTo>
                    <a:pt x="62346" y="59174"/>
                  </a:lnTo>
                  <a:lnTo>
                    <a:pt x="64221" y="58049"/>
                  </a:lnTo>
                  <a:lnTo>
                    <a:pt x="64888" y="55678"/>
                  </a:lnTo>
                  <a:lnTo>
                    <a:pt x="63763" y="53760"/>
                  </a:lnTo>
                  <a:lnTo>
                    <a:pt x="37039" y="7918"/>
                  </a:lnTo>
                  <a:close/>
                </a:path>
                <a:path w="65404" h="183515">
                  <a:moveTo>
                    <a:pt x="36423" y="9918"/>
                  </a:moveTo>
                  <a:lnTo>
                    <a:pt x="35840" y="9918"/>
                  </a:lnTo>
                  <a:lnTo>
                    <a:pt x="32423" y="15777"/>
                  </a:lnTo>
                  <a:lnTo>
                    <a:pt x="36423" y="22636"/>
                  </a:lnTo>
                  <a:lnTo>
                    <a:pt x="36423" y="9918"/>
                  </a:lnTo>
                  <a:close/>
                </a:path>
                <a:path w="65404" h="183515">
                  <a:moveTo>
                    <a:pt x="36423" y="7918"/>
                  </a:moveTo>
                  <a:lnTo>
                    <a:pt x="28464" y="7918"/>
                  </a:lnTo>
                  <a:lnTo>
                    <a:pt x="28464" y="22565"/>
                  </a:lnTo>
                  <a:lnTo>
                    <a:pt x="32423" y="15777"/>
                  </a:lnTo>
                  <a:lnTo>
                    <a:pt x="29005" y="9918"/>
                  </a:lnTo>
                  <a:lnTo>
                    <a:pt x="36423" y="9918"/>
                  </a:lnTo>
                  <a:lnTo>
                    <a:pt x="36423" y="7918"/>
                  </a:lnTo>
                  <a:close/>
                </a:path>
                <a:path w="65404" h="183515">
                  <a:moveTo>
                    <a:pt x="35840" y="9918"/>
                  </a:moveTo>
                  <a:lnTo>
                    <a:pt x="29005" y="9918"/>
                  </a:lnTo>
                  <a:lnTo>
                    <a:pt x="32423" y="15777"/>
                  </a:lnTo>
                  <a:lnTo>
                    <a:pt x="35840" y="9918"/>
                  </a:lnTo>
                  <a:close/>
                </a:path>
              </a:pathLst>
            </a:custGeom>
            <a:solidFill>
              <a:srgbClr val="ED2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14"/>
            <p:cNvSpPr txBox="1"/>
            <p:nvPr/>
          </p:nvSpPr>
          <p:spPr>
            <a:xfrm>
              <a:off x="763860" y="1321287"/>
              <a:ext cx="4495165" cy="2800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1981835" algn="l"/>
                </a:tabLst>
              </a:pPr>
              <a:r>
                <a:rPr sz="850" u="sng" spc="5" dirty="0">
                  <a:solidFill>
                    <a:srgbClr val="231F20"/>
                  </a:solidFill>
                  <a:latin typeface="Times New Roman"/>
                  <a:cs typeface="Times New Roman"/>
                </a:rPr>
                <a:t> 	</a:t>
              </a:r>
              <a:endParaRPr sz="850" dirty="0">
                <a:latin typeface="Times New Roman"/>
                <a:cs typeface="Times New Roman"/>
              </a:endParaRPr>
            </a:p>
            <a:p>
              <a:pPr marL="41275">
                <a:lnSpc>
                  <a:spcPct val="100000"/>
                </a:lnSpc>
                <a:spcBef>
                  <a:spcPts val="10"/>
                </a:spcBef>
                <a:tabLst>
                  <a:tab pos="2588260" algn="l"/>
                </a:tabLst>
              </a:pP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16/09/2018 18:00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UTC</a:t>
              </a:r>
              <a:r>
                <a:rPr sz="850" spc="25" dirty="0">
                  <a:solidFill>
                    <a:srgbClr val="231F20"/>
                  </a:solidFill>
                  <a:latin typeface="Calibri"/>
                  <a:cs typeface="Calibri"/>
                </a:rPr>
                <a:t> 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138-Hour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Forecast	</a:t>
              </a:r>
              <a:r>
                <a:rPr sz="850" spc="10" dirty="0">
                  <a:solidFill>
                    <a:srgbClr val="231F20"/>
                  </a:solidFill>
                  <a:latin typeface="Calibri"/>
                  <a:cs typeface="Calibri"/>
                </a:rPr>
                <a:t>17/09/2018 18:00 UTC 114-Hour</a:t>
              </a:r>
              <a:r>
                <a:rPr sz="850" spc="-65" dirty="0">
                  <a:solidFill>
                    <a:srgbClr val="231F20"/>
                  </a:solidFill>
                  <a:latin typeface="Calibri"/>
                  <a:cs typeface="Calibri"/>
                </a:rPr>
                <a:t> </a:t>
              </a:r>
              <a:r>
                <a:rPr sz="850" spc="5" dirty="0">
                  <a:solidFill>
                    <a:srgbClr val="231F20"/>
                  </a:solidFill>
                  <a:latin typeface="Calibri"/>
                  <a:cs typeface="Calibri"/>
                </a:rPr>
                <a:t>Forecast</a:t>
              </a:r>
              <a:endParaRPr sz="850" dirty="0">
                <a:latin typeface="Calibri"/>
                <a:cs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69943" y="5683837"/>
            <a:ext cx="348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Camacho et al., AGU 2018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27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3135" y="1230845"/>
            <a:ext cx="643143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indent="-1174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800" dirty="0" smtClean="0"/>
              <a:t>Black: observed PM2.5 from </a:t>
            </a:r>
            <a:r>
              <a:rPr lang="en-US" sz="2800" dirty="0" err="1" smtClean="0"/>
              <a:t>AirNow</a:t>
            </a:r>
            <a:endParaRPr lang="en-US" sz="2800" dirty="0" smtClean="0"/>
          </a:p>
          <a:p>
            <a:pPr>
              <a:buFontTx/>
              <a:buChar char="•"/>
            </a:pPr>
            <a:r>
              <a:rPr lang="en-US" sz="2800" dirty="0" smtClean="0"/>
              <a:t>Early forecasts (blue, yellow) show surface event but lagged start</a:t>
            </a:r>
          </a:p>
          <a:p>
            <a:pPr>
              <a:buFontTx/>
              <a:buChar char="•"/>
            </a:pPr>
            <a:r>
              <a:rPr lang="en-US" sz="2800" dirty="0" smtClean="0"/>
              <a:t>Starting with 2-day forecast, timing matches observed event well</a:t>
            </a:r>
          </a:p>
          <a:p>
            <a:pPr>
              <a:buFontTx/>
              <a:buChar char="•"/>
            </a:pPr>
            <a:r>
              <a:rPr lang="en-US" sz="2800" dirty="0" smtClean="0"/>
              <a:t>Magnitude rapidly converges </a:t>
            </a:r>
            <a:r>
              <a:rPr lang="en-US" sz="2800" dirty="0" smtClean="0">
                <a:solidFill>
                  <a:srgbClr val="C00000"/>
                </a:solidFill>
              </a:rPr>
              <a:t>to a value that’s too high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Does this indicate a problem with the AOD-to-mass conversion? Or is it something else?</a:t>
            </a:r>
          </a:p>
          <a:p>
            <a:pPr>
              <a:buFontTx/>
              <a:buChar char="•"/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endParaRPr lang="en-US" sz="2800" dirty="0"/>
          </a:p>
        </p:txBody>
      </p:sp>
      <p:pic>
        <p:nvPicPr>
          <p:cNvPr id="6" name="Picture 2" descr="C:\Anthonys_M_drive\Presentations\All_NRL_Logos\NRL_Logos\Full_Logo\MS_Office\NRL_logo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6" y="92105"/>
            <a:ext cx="1269361" cy="8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189866"/>
            <a:ext cx="12192000" cy="45719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93745" y="111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 smtClean="0"/>
              <a:t>Predicting Large PM Events: Puerto Rico September 2018</a:t>
            </a:r>
            <a:endParaRPr lang="en-US" sz="3733" dirty="0"/>
          </a:p>
        </p:txBody>
      </p:sp>
      <p:grpSp>
        <p:nvGrpSpPr>
          <p:cNvPr id="61" name="Group 60"/>
          <p:cNvGrpSpPr/>
          <p:nvPr/>
        </p:nvGrpSpPr>
        <p:grpSpPr>
          <a:xfrm>
            <a:off x="6524569" y="1336697"/>
            <a:ext cx="5584776" cy="2804409"/>
            <a:chOff x="9484784" y="4698804"/>
            <a:chExt cx="5584776" cy="2804409"/>
          </a:xfrm>
        </p:grpSpPr>
        <p:sp>
          <p:nvSpPr>
            <p:cNvPr id="62" name="object 171"/>
            <p:cNvSpPr/>
            <p:nvPr/>
          </p:nvSpPr>
          <p:spPr>
            <a:xfrm>
              <a:off x="9484784" y="4698804"/>
              <a:ext cx="5584776" cy="28044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72"/>
            <p:cNvSpPr txBox="1"/>
            <p:nvPr/>
          </p:nvSpPr>
          <p:spPr>
            <a:xfrm>
              <a:off x="11002322" y="4894360"/>
              <a:ext cx="448309" cy="249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10795">
                <a:lnSpc>
                  <a:spcPct val="109000"/>
                </a:lnSpc>
              </a:pPr>
              <a:r>
                <a:rPr sz="700" spc="-5" dirty="0">
                  <a:solidFill>
                    <a:srgbClr val="231F20"/>
                  </a:solidFill>
                  <a:latin typeface="Calibri"/>
                  <a:cs typeface="Calibri"/>
                </a:rPr>
                <a:t>PM10</a:t>
              </a:r>
              <a:r>
                <a:rPr sz="700" spc="-65" dirty="0">
                  <a:solidFill>
                    <a:srgbClr val="231F20"/>
                  </a:solidFill>
                  <a:latin typeface="Calibri"/>
                  <a:cs typeface="Calibri"/>
                </a:rPr>
                <a:t> </a:t>
              </a:r>
              <a:r>
                <a:rPr sz="700" spc="-5" dirty="0">
                  <a:solidFill>
                    <a:srgbClr val="231F20"/>
                  </a:solidFill>
                  <a:latin typeface="Calibri"/>
                  <a:cs typeface="Calibri"/>
                </a:rPr>
                <a:t>Start  PM2.5</a:t>
              </a:r>
              <a:r>
                <a:rPr sz="700" spc="-110" dirty="0">
                  <a:solidFill>
                    <a:srgbClr val="231F20"/>
                  </a:solidFill>
                  <a:latin typeface="Calibri"/>
                  <a:cs typeface="Calibri"/>
                </a:rPr>
                <a:t> </a:t>
              </a:r>
              <a:r>
                <a:rPr sz="700" spc="-5" dirty="0">
                  <a:solidFill>
                    <a:srgbClr val="231F20"/>
                  </a:solidFill>
                  <a:latin typeface="Calibri"/>
                  <a:cs typeface="Calibri"/>
                </a:rPr>
                <a:t>Start</a:t>
              </a:r>
              <a:endParaRPr sz="700">
                <a:latin typeface="Calibri"/>
                <a:cs typeface="Calibri"/>
              </a:endParaRPr>
            </a:p>
          </p:txBody>
        </p:sp>
        <p:sp>
          <p:nvSpPr>
            <p:cNvPr id="64" name="object 173"/>
            <p:cNvSpPr txBox="1"/>
            <p:nvPr/>
          </p:nvSpPr>
          <p:spPr>
            <a:xfrm>
              <a:off x="13696204" y="4890946"/>
              <a:ext cx="411480" cy="2565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11430">
                <a:lnSpc>
                  <a:spcPct val="112200"/>
                </a:lnSpc>
              </a:pPr>
              <a:r>
                <a:rPr sz="700" spc="-5" dirty="0">
                  <a:solidFill>
                    <a:srgbClr val="231F20"/>
                  </a:solidFill>
                  <a:latin typeface="Calibri"/>
                  <a:cs typeface="Calibri"/>
                </a:rPr>
                <a:t>PM10</a:t>
              </a:r>
              <a:r>
                <a:rPr sz="700" spc="-70" dirty="0">
                  <a:solidFill>
                    <a:srgbClr val="231F20"/>
                  </a:solidFill>
                  <a:latin typeface="Calibri"/>
                  <a:cs typeface="Calibri"/>
                </a:rPr>
                <a:t> </a:t>
              </a:r>
              <a:r>
                <a:rPr sz="700" spc="-5" dirty="0">
                  <a:solidFill>
                    <a:srgbClr val="231F20"/>
                  </a:solidFill>
                  <a:latin typeface="Calibri"/>
                  <a:cs typeface="Calibri"/>
                </a:rPr>
                <a:t>End  PM2.5</a:t>
              </a:r>
              <a:r>
                <a:rPr sz="700" spc="-25" dirty="0">
                  <a:solidFill>
                    <a:srgbClr val="231F20"/>
                  </a:solidFill>
                  <a:latin typeface="Calibri"/>
                  <a:cs typeface="Calibri"/>
                </a:rPr>
                <a:t> </a:t>
              </a:r>
              <a:r>
                <a:rPr sz="700" spc="-5" dirty="0">
                  <a:solidFill>
                    <a:srgbClr val="231F20"/>
                  </a:solidFill>
                  <a:latin typeface="Calibri"/>
                  <a:cs typeface="Calibri"/>
                </a:rPr>
                <a:t>End</a:t>
              </a:r>
              <a:endParaRPr sz="700">
                <a:latin typeface="Calibri"/>
                <a:cs typeface="Calibri"/>
              </a:endParaRPr>
            </a:p>
          </p:txBody>
        </p:sp>
        <p:sp>
          <p:nvSpPr>
            <p:cNvPr id="65" name="object 174"/>
            <p:cNvSpPr txBox="1"/>
            <p:nvPr/>
          </p:nvSpPr>
          <p:spPr>
            <a:xfrm>
              <a:off x="13939958" y="5394896"/>
              <a:ext cx="840740" cy="1238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700" spc="-10" dirty="0">
                  <a:solidFill>
                    <a:srgbClr val="231F20"/>
                  </a:solidFill>
                  <a:latin typeface="Calibri"/>
                  <a:cs typeface="Calibri"/>
                </a:rPr>
                <a:t>End </a:t>
              </a:r>
              <a:r>
                <a:rPr sz="700" spc="-5" dirty="0">
                  <a:solidFill>
                    <a:srgbClr val="231F20"/>
                  </a:solidFill>
                  <a:latin typeface="Calibri"/>
                  <a:cs typeface="Calibri"/>
                </a:rPr>
                <a:t>of </a:t>
              </a:r>
              <a:r>
                <a:rPr sz="700" spc="-10" dirty="0">
                  <a:solidFill>
                    <a:srgbClr val="231F20"/>
                  </a:solidFill>
                  <a:latin typeface="Calibri"/>
                  <a:cs typeface="Calibri"/>
                </a:rPr>
                <a:t>NAAPS</a:t>
              </a:r>
              <a:r>
                <a:rPr sz="700" spc="-70" dirty="0">
                  <a:solidFill>
                    <a:srgbClr val="231F20"/>
                  </a:solidFill>
                  <a:latin typeface="Calibri"/>
                  <a:cs typeface="Calibri"/>
                </a:rPr>
                <a:t> </a:t>
              </a:r>
              <a:r>
                <a:rPr sz="700" spc="-10" dirty="0">
                  <a:solidFill>
                    <a:srgbClr val="231F20"/>
                  </a:solidFill>
                  <a:latin typeface="Calibri"/>
                  <a:cs typeface="Calibri"/>
                </a:rPr>
                <a:t>Forecast</a:t>
              </a:r>
              <a:endParaRPr sz="7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85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:\MyDocuments\science\slides\cases\airnow_pr_2018summer\naaps_curtain_AQS720330004_Catano40_066W018N_nap043o_20180728T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54" y="1904999"/>
            <a:ext cx="52212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3135" y="1230845"/>
            <a:ext cx="640002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indent="-1174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3200" dirty="0" smtClean="0"/>
              <a:t>Black Line / Stripe at bottom: EPA </a:t>
            </a:r>
            <a:r>
              <a:rPr lang="en-US" sz="3200" dirty="0" err="1" smtClean="0"/>
              <a:t>AirNow</a:t>
            </a:r>
            <a:r>
              <a:rPr lang="en-US" sz="3200" dirty="0" smtClean="0"/>
              <a:t> PM2.5, </a:t>
            </a:r>
            <a:r>
              <a:rPr lang="en-US" sz="3200" dirty="0" err="1" smtClean="0"/>
              <a:t>Cataño</a:t>
            </a:r>
            <a:r>
              <a:rPr lang="en-US" sz="3200" dirty="0" smtClean="0"/>
              <a:t>, Puerto Rico</a:t>
            </a:r>
          </a:p>
          <a:p>
            <a:pPr>
              <a:buFontTx/>
              <a:buChar char="•"/>
            </a:pPr>
            <a:r>
              <a:rPr lang="en-US" sz="3200" dirty="0" smtClean="0"/>
              <a:t>Red Line / Curtain: Navy Aerosol Analysis and Prediction System</a:t>
            </a:r>
          </a:p>
          <a:p>
            <a:pPr>
              <a:buFontTx/>
              <a:buChar char="•"/>
            </a:pPr>
            <a:r>
              <a:rPr lang="en-US" sz="3200" dirty="0" smtClean="0"/>
              <a:t>July events severely </a:t>
            </a:r>
            <a:r>
              <a:rPr lang="en-US" sz="3200" dirty="0" err="1" smtClean="0"/>
              <a:t>overpredicted</a:t>
            </a:r>
            <a:r>
              <a:rPr lang="en-US" sz="3200" dirty="0" smtClean="0"/>
              <a:t> by NAAPS</a:t>
            </a:r>
          </a:p>
          <a:p>
            <a:pPr>
              <a:buFontTx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In this case, numerical diffusion is at fault (aerosol was aloft, model erroneously mixed to surface)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endParaRPr lang="en-US" sz="3200" dirty="0"/>
          </a:p>
        </p:txBody>
      </p:sp>
      <p:pic>
        <p:nvPicPr>
          <p:cNvPr id="6" name="Picture 2" descr="C:\Anthonys_M_drive\Presentations\All_NRL_Logos\NRL_Logos\Full_Logo\MS_Office\NRL_logo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6" y="92105"/>
            <a:ext cx="1269361" cy="8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189866"/>
            <a:ext cx="12192000" cy="45719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93745" y="111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 smtClean="0"/>
              <a:t>Predicting Large PM Events: Puerto Rico July 2018</a:t>
            </a:r>
            <a:endParaRPr lang="en-US" sz="3733" dirty="0"/>
          </a:p>
        </p:txBody>
      </p:sp>
      <p:sp>
        <p:nvSpPr>
          <p:cNvPr id="11" name="Rectangle 10"/>
          <p:cNvSpPr/>
          <p:nvPr/>
        </p:nvSpPr>
        <p:spPr>
          <a:xfrm>
            <a:off x="6330154" y="1740665"/>
            <a:ext cx="5221292" cy="7601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08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Anthonys_M_drive\Presentations\All_NRL_Logos\NRL_Logos\Full_Logo\MS_Office\NRL_logo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6" y="92105"/>
            <a:ext cx="1269361" cy="8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189866"/>
            <a:ext cx="12192000" cy="45719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93745" y="111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 smtClean="0"/>
              <a:t>Final Slide</a:t>
            </a:r>
            <a:endParaRPr lang="en-US" sz="3733" dirty="0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9561" y="1355998"/>
            <a:ext cx="6286246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indent="-1174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sz="2800" dirty="0" smtClean="0"/>
              <a:t>Model constrained by AOD used to predict PM2.5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Very sensitive to mass conversion</a:t>
            </a:r>
          </a:p>
          <a:p>
            <a:pPr marL="795337" lvl="1" indent="-514350">
              <a:buFont typeface="+mj-lt"/>
              <a:buAutoNum type="arabicPeriod"/>
            </a:pPr>
            <a:r>
              <a:rPr lang="en-US" sz="2800" dirty="0" smtClean="0">
                <a:latin typeface="Arial  "/>
              </a:rPr>
              <a:t>Mass extinction efficiency</a:t>
            </a:r>
          </a:p>
          <a:p>
            <a:pPr marL="795337" lvl="1" indent="-514350">
              <a:buFont typeface="+mj-lt"/>
              <a:buAutoNum type="arabicPeriod"/>
            </a:pPr>
            <a:r>
              <a:rPr lang="en-US" sz="2800" dirty="0" smtClean="0">
                <a:latin typeface="Arial  "/>
              </a:rPr>
              <a:t>Particle size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  "/>
              </a:rPr>
              <a:t>Very sensitive to vertical mixing</a:t>
            </a:r>
          </a:p>
          <a:p>
            <a:pPr marL="795337" lvl="1" indent="-514350">
              <a:buFont typeface="+mj-lt"/>
              <a:buAutoNum type="arabicPeriod"/>
            </a:pPr>
            <a:r>
              <a:rPr lang="en-US" sz="2800" dirty="0" smtClean="0">
                <a:latin typeface="Arial  "/>
              </a:rPr>
              <a:t>Model PBL</a:t>
            </a:r>
          </a:p>
          <a:p>
            <a:pPr marL="795337" lvl="1" indent="-514350">
              <a:buFont typeface="+mj-lt"/>
              <a:buAutoNum type="arabicPeriod"/>
            </a:pPr>
            <a:r>
              <a:rPr lang="en-US" sz="2800" dirty="0" smtClean="0">
                <a:latin typeface="Arial  "/>
              </a:rPr>
              <a:t>Numerical Diffusion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  "/>
              </a:rPr>
              <a:t>AOD to PM: It works, where and when it works</a:t>
            </a:r>
          </a:p>
          <a:p>
            <a:pPr marL="795337" lvl="1" indent="-514350">
              <a:buFont typeface="+mj-lt"/>
              <a:buAutoNum type="arabicPeriod"/>
            </a:pPr>
            <a:endParaRPr lang="en-US" sz="2800" dirty="0" smtClean="0">
              <a:latin typeface="Arial  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Arial  "/>
            </a:endParaRPr>
          </a:p>
          <a:p>
            <a:pPr marL="854075" lvl="1" indent="-514350">
              <a:buFont typeface="+mj-lt"/>
              <a:buAutoNum type="arabicPeriod"/>
            </a:pPr>
            <a:endParaRPr lang="en-US" sz="2800" dirty="0" smtClean="0"/>
          </a:p>
          <a:p>
            <a:pPr marL="854075" lvl="1" indent="-514350">
              <a:buFont typeface="+mj-lt"/>
              <a:buAutoNum type="arabicPeriod"/>
            </a:pPr>
            <a:endParaRPr lang="en-US" sz="28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6406767" y="1447800"/>
            <a:ext cx="5145671" cy="1228382"/>
            <a:chOff x="1470141" y="1371599"/>
            <a:chExt cx="8009658" cy="19120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81"/>
            <a:stretch/>
          </p:blipFill>
          <p:spPr>
            <a:xfrm>
              <a:off x="1470141" y="1371599"/>
              <a:ext cx="2033223" cy="1912077"/>
            </a:xfrm>
            <a:prstGeom prst="rect">
              <a:avLst/>
            </a:prstGeom>
          </p:spPr>
        </p:pic>
        <p:pic>
          <p:nvPicPr>
            <p:cNvPr id="18" name="Picture 7" descr="ONRs&amp;tBlueP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760" y="1466459"/>
              <a:ext cx="3112039" cy="164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91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841" y="1528608"/>
              <a:ext cx="1828800" cy="151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 descr="C:\Users\peterson\Documents\NRL_documents\forms\NRL Logos\Full Logo\MS Office\NRL_logo_Bla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11" y="1370681"/>
            <a:ext cx="5491256" cy="36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esrl.noaa.gov/csd/projects/firex-aq/images/logos/firex-aq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72" y="1528449"/>
            <a:ext cx="1062447" cy="10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56120" y="5074920"/>
            <a:ext cx="4159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THANK YOU!</a:t>
            </a:r>
            <a:endParaRPr lang="en-US" sz="44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37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626</Words>
  <Application>Microsoft Office PowerPoint</Application>
  <PresentationFormat>Widescreen</PresentationFormat>
  <Paragraphs>80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 </vt:lpstr>
      <vt:lpstr>Arial Black</vt:lpstr>
      <vt:lpstr>Calibri</vt:lpstr>
      <vt:lpstr>Calibri Light</vt:lpstr>
      <vt:lpstr>Times</vt:lpstr>
      <vt:lpstr>Times New Roman</vt:lpstr>
      <vt:lpstr>Office Theme</vt:lpstr>
      <vt:lpstr>1_Blank Presentation</vt:lpstr>
      <vt:lpstr>Motivation – Navy Requirements  for EO/Aerosol Research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Naval Research Laboratory, Monterey 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– Navy Requirements  for EO/Aerosol Research</dc:title>
  <dc:creator>Hyer, Dr. Edward</dc:creator>
  <cp:lastModifiedBy>ncoav</cp:lastModifiedBy>
  <cp:revision>23</cp:revision>
  <dcterms:created xsi:type="dcterms:W3CDTF">2020-02-24T13:44:13Z</dcterms:created>
  <dcterms:modified xsi:type="dcterms:W3CDTF">2020-02-26T21:04:29Z</dcterms:modified>
</cp:coreProperties>
</file>