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83" r:id="rId4"/>
    <p:sldId id="266" r:id="rId5"/>
    <p:sldId id="257" r:id="rId6"/>
    <p:sldId id="258" r:id="rId7"/>
    <p:sldId id="275" r:id="rId8"/>
    <p:sldId id="269" r:id="rId9"/>
    <p:sldId id="276" r:id="rId10"/>
    <p:sldId id="262" r:id="rId11"/>
    <p:sldId id="261" r:id="rId12"/>
    <p:sldId id="265" r:id="rId13"/>
    <p:sldId id="264" r:id="rId14"/>
    <p:sldId id="270" r:id="rId15"/>
    <p:sldId id="273" r:id="rId16"/>
    <p:sldId id="27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4" d="100"/>
          <a:sy n="64" d="100"/>
        </p:scale>
        <p:origin x="3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C811D-C127-4E99-98E7-7770D1240EC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B71AB-CF6D-41DE-AF82-6371D6CB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A29E-CFB1-4117-A90E-458D5AF7C030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4368" y="6477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01322-BA52-43F6-9CBC-C5969AD5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E930-A630-49DF-8A72-66A5B7C3036E}" type="datetime1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4368" y="6477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01322-BA52-43F6-9CBC-C5969AD5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D594-ED46-4852-B563-78E2754B821A}" type="datetime1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4368" y="6477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01322-BA52-43F6-9CBC-C5969AD5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403718" y="4725796"/>
            <a:ext cx="9153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Working Group on Space-Based Lidar Winds</a:t>
            </a:r>
          </a:p>
          <a:p>
            <a:pPr algn="ctr"/>
            <a:r>
              <a:rPr lang="en-US" dirty="0" smtClean="0"/>
              <a:t>17-19 November 2020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Sponsored by NASA Science Mission Directorate Earth Science Division</a:t>
            </a:r>
          </a:p>
          <a:p>
            <a:pPr algn="ctr"/>
            <a:r>
              <a:rPr lang="en-US" dirty="0" smtClean="0"/>
              <a:t>&amp; SMD ESD Earth Science Technology Office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502342" y="2906472"/>
            <a:ext cx="915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Michael J. Kavaya, J. Yu, J. Marketon, K. Bedka (NASA Langley)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S. Henderson (Beyond Photonics), D. Emmitt (Simpson Weather Assoc.)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403718" y="1662175"/>
            <a:ext cx="9153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Emerging technology for a SmallSat coherent wind lidar space mission with lower cost and risk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284368" y="6477301"/>
            <a:ext cx="2743200" cy="365125"/>
          </a:xfrm>
        </p:spPr>
        <p:txBody>
          <a:bodyPr/>
          <a:lstStyle/>
          <a:p>
            <a:fld id="{42A01322-BA52-43F6-9CBC-C5969AD52F60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2" y="85167"/>
            <a:ext cx="2012574" cy="16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6940" y="0"/>
            <a:ext cx="6108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Computer Simulated Performance Assumptions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3667" y="813748"/>
            <a:ext cx="104072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Transmit laser</a:t>
            </a:r>
          </a:p>
          <a:p>
            <a:r>
              <a:rPr lang="en-US" dirty="0" smtClean="0"/>
              <a:t>2052.92 nm</a:t>
            </a:r>
            <a:r>
              <a:rPr lang="en-US" dirty="0" smtClean="0">
                <a:solidFill>
                  <a:srgbClr val="0033CC"/>
                </a:solidFill>
              </a:rPr>
              <a:t>, 40 mJ, 400 Hz</a:t>
            </a:r>
            <a:r>
              <a:rPr lang="en-US" dirty="0" smtClean="0"/>
              <a:t>, 500 ns FDHM, TX M</a:t>
            </a:r>
            <a:r>
              <a:rPr lang="en-US" baseline="30000" dirty="0" smtClean="0"/>
              <a:t>2</a:t>
            </a:r>
            <a:r>
              <a:rPr lang="en-US" dirty="0" smtClean="0"/>
              <a:t> = 1.1 (FOM = 4.3) (Wind-SP = 3.1)</a:t>
            </a:r>
          </a:p>
          <a:p>
            <a:endParaRPr lang="en-US" u="sng" dirty="0" smtClean="0"/>
          </a:p>
          <a:p>
            <a:r>
              <a:rPr lang="en-US" u="sng" dirty="0" smtClean="0"/>
              <a:t>Geometry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300 km, 30</a:t>
            </a:r>
            <a:r>
              <a:rPr lang="en-US" dirty="0" smtClean="0">
                <a:solidFill>
                  <a:srgbClr val="0033CC"/>
                </a:solidFill>
                <a:latin typeface="Symbol" panose="05050102010706020507" pitchFamily="18" charset="2"/>
              </a:rPr>
              <a:t>°</a:t>
            </a:r>
            <a:r>
              <a:rPr lang="en-US" dirty="0" smtClean="0">
                <a:solidFill>
                  <a:srgbClr val="0033CC"/>
                </a:solidFill>
              </a:rPr>
              <a:t> nadir</a:t>
            </a:r>
          </a:p>
          <a:p>
            <a:endParaRPr lang="en-US" dirty="0"/>
          </a:p>
          <a:p>
            <a:r>
              <a:rPr lang="en-US" u="sng" dirty="0" smtClean="0"/>
              <a:t>Lidar</a:t>
            </a:r>
          </a:p>
          <a:p>
            <a:r>
              <a:rPr lang="en-US" dirty="0" smtClean="0"/>
              <a:t>D = </a:t>
            </a:r>
            <a:r>
              <a:rPr lang="en-US" dirty="0" smtClean="0">
                <a:solidFill>
                  <a:srgbClr val="0033CC"/>
                </a:solidFill>
              </a:rPr>
              <a:t>60 cm</a:t>
            </a:r>
            <a:r>
              <a:rPr lang="en-US" dirty="0" smtClean="0"/>
              <a:t>; lidar system efficiency = 35%, Budgeted SNR down 5% due to residual angle misalignment</a:t>
            </a:r>
          </a:p>
          <a:p>
            <a:endParaRPr lang="en-US" dirty="0" smtClean="0"/>
          </a:p>
          <a:p>
            <a:r>
              <a:rPr lang="en-US" u="sng" dirty="0" smtClean="0"/>
              <a:t>Atmosphere</a:t>
            </a:r>
          </a:p>
          <a:p>
            <a:r>
              <a:rPr lang="en-US" dirty="0" smtClean="0"/>
              <a:t>Extinction included </a:t>
            </a:r>
            <a:r>
              <a:rPr lang="en-US" dirty="0"/>
              <a:t>(</a:t>
            </a:r>
            <a:r>
              <a:rPr lang="en-US" dirty="0" smtClean="0"/>
              <a:t>optimum wavelength = 2052 nm would have less extinction)</a:t>
            </a:r>
          </a:p>
          <a:p>
            <a:r>
              <a:rPr lang="en-US" dirty="0" smtClean="0"/>
              <a:t>No wind </a:t>
            </a:r>
            <a:r>
              <a:rPr lang="en-US" dirty="0"/>
              <a:t>shear, </a:t>
            </a:r>
            <a:r>
              <a:rPr lang="en-US" dirty="0" smtClean="0"/>
              <a:t>wind turbulence, clouds</a:t>
            </a:r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Science</a:t>
            </a:r>
          </a:p>
          <a:p>
            <a:r>
              <a:rPr lang="en-US" dirty="0" smtClean="0"/>
              <a:t>Vertical resolution </a:t>
            </a:r>
            <a:r>
              <a:rPr lang="en-US" dirty="0" smtClean="0">
                <a:solidFill>
                  <a:srgbClr val="0033CC"/>
                </a:solidFill>
              </a:rPr>
              <a:t>100 m</a:t>
            </a:r>
            <a:r>
              <a:rPr lang="en-US" dirty="0" smtClean="0"/>
              <a:t>; Horizontal resolution </a:t>
            </a:r>
            <a:r>
              <a:rPr lang="en-US" dirty="0" smtClean="0">
                <a:solidFill>
                  <a:srgbClr val="0033CC"/>
                </a:solidFill>
              </a:rPr>
              <a:t>10 km</a:t>
            </a:r>
            <a:r>
              <a:rPr lang="en-US" dirty="0" smtClean="0"/>
              <a:t>; Percentage of Outlier Estimates </a:t>
            </a:r>
            <a:r>
              <a:rPr lang="en-US" dirty="0" smtClean="0">
                <a:solidFill>
                  <a:srgbClr val="0033CC"/>
                </a:solidFill>
              </a:rPr>
              <a:t>10%</a:t>
            </a:r>
          </a:p>
          <a:p>
            <a:r>
              <a:rPr lang="en-US" dirty="0" smtClean="0"/>
              <a:t>Horizontal wind full search bandwidth, last pass through data, = </a:t>
            </a:r>
            <a:r>
              <a:rPr lang="en-US" dirty="0" smtClean="0">
                <a:solidFill>
                  <a:srgbClr val="0033CC"/>
                </a:solidFill>
              </a:rPr>
              <a:t>40 m/s</a:t>
            </a:r>
          </a:p>
          <a:p>
            <a:endParaRPr lang="en-US" dirty="0"/>
          </a:p>
          <a:p>
            <a:r>
              <a:rPr lang="en-US" u="sng" dirty="0" smtClean="0"/>
              <a:t>Theory</a:t>
            </a:r>
            <a:endParaRPr lang="en-US" u="sng" dirty="0"/>
          </a:p>
          <a:p>
            <a:r>
              <a:rPr lang="en-US" dirty="0" smtClean="0"/>
              <a:t>R. G. </a:t>
            </a:r>
            <a:r>
              <a:rPr lang="en-US" dirty="0"/>
              <a:t>Frehlich, “Velocity Error for Coherent Doppler Lidar with Pulse </a:t>
            </a:r>
            <a:r>
              <a:rPr lang="en-US" dirty="0" smtClean="0"/>
              <a:t>Accumulation,” J. Atmos. Oceanic Technol. 21, 905 (2004); with published &amp; unpublished errata corrected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95331" y="1843325"/>
            <a:ext cx="3854484" cy="422796"/>
          </a:xfrm>
          <a:prstGeom prst="right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47084" y="1482807"/>
            <a:ext cx="4976261" cy="1126156"/>
          </a:xfrm>
          <a:prstGeom prst="ellipse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1137" y="1749502"/>
            <a:ext cx="402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 capture data from -5 to 35 km with no</a:t>
            </a:r>
          </a:p>
          <a:p>
            <a:pPr algn="ctr"/>
            <a:r>
              <a:rPr lang="en-US" dirty="0" smtClean="0"/>
              <a:t>pulse confusion, maximum PRF ~ 3.1 kHz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5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370" t="2578"/>
          <a:stretch/>
        </p:blipFill>
        <p:spPr>
          <a:xfrm>
            <a:off x="3261224" y="182880"/>
            <a:ext cx="8469785" cy="6565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906" y="594360"/>
            <a:ext cx="8328366" cy="5117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1610" y="1054489"/>
            <a:ext cx="2983832" cy="36933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Base Case Aerosol Sensitivity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49883" y="1252330"/>
            <a:ext cx="1073427" cy="19879"/>
          </a:xfrm>
          <a:prstGeom prst="straightConnector1">
            <a:avLst/>
          </a:prstGeom>
          <a:ln w="28575">
            <a:solidFill>
              <a:srgbClr val="00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6297" y="5582645"/>
            <a:ext cx="1538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Figure Courtesy:</a:t>
            </a:r>
          </a:p>
          <a:p>
            <a:pPr algn="ctr"/>
            <a:r>
              <a:rPr lang="en-US" sz="1600" dirty="0" smtClean="0"/>
              <a:t>J. Rothermel</a:t>
            </a:r>
          </a:p>
          <a:p>
            <a:pPr algn="ctr"/>
            <a:r>
              <a:rPr lang="en-US" sz="1600" dirty="0" smtClean="0"/>
              <a:t>D. Bowdle</a:t>
            </a:r>
          </a:p>
          <a:p>
            <a:pPr algn="ctr"/>
            <a:r>
              <a:rPr lang="en-US" sz="1600" dirty="0" smtClean="0"/>
              <a:t>D. Emmitt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6297" y="2865705"/>
            <a:ext cx="332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winds above PBL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PBL winds measured with very good science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9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01322-BA52-43F6-9CBC-C5969AD52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370" t="2578"/>
          <a:stretch/>
        </p:blipFill>
        <p:spPr>
          <a:xfrm>
            <a:off x="3557783" y="106226"/>
            <a:ext cx="8469785" cy="6565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140" y="852559"/>
            <a:ext cx="36383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Science </a:t>
            </a:r>
            <a:r>
              <a:rPr lang="en-US" u="sng" dirty="0" smtClean="0">
                <a:solidFill>
                  <a:srgbClr val="0033CC"/>
                </a:solidFill>
              </a:rPr>
              <a:t>Changes</a:t>
            </a:r>
          </a:p>
          <a:p>
            <a:endParaRPr lang="en-US" u="sng" dirty="0" smtClean="0">
              <a:solidFill>
                <a:srgbClr val="0033CC"/>
              </a:solidFill>
            </a:endParaRPr>
          </a:p>
          <a:p>
            <a:r>
              <a:rPr lang="en-US" dirty="0" smtClean="0"/>
              <a:t>Vertical resolution 100 → </a:t>
            </a:r>
            <a:r>
              <a:rPr lang="en-US" dirty="0" smtClean="0">
                <a:solidFill>
                  <a:srgbClr val="0033CC"/>
                </a:solidFill>
              </a:rPr>
              <a:t>200 m</a:t>
            </a:r>
          </a:p>
          <a:p>
            <a:endParaRPr lang="en-US" dirty="0"/>
          </a:p>
          <a:p>
            <a:r>
              <a:rPr lang="en-US" dirty="0" smtClean="0"/>
              <a:t>Horizontal resolution 10 → </a:t>
            </a:r>
            <a:r>
              <a:rPr lang="en-US" dirty="0" smtClean="0">
                <a:solidFill>
                  <a:srgbClr val="0033CC"/>
                </a:solidFill>
              </a:rPr>
              <a:t>20 km</a:t>
            </a:r>
          </a:p>
          <a:p>
            <a:endParaRPr lang="en-US" dirty="0"/>
          </a:p>
          <a:p>
            <a:r>
              <a:rPr lang="en-US" dirty="0" smtClean="0"/>
              <a:t>Percentage of Outlier Estimates      </a:t>
            </a:r>
            <a:r>
              <a:rPr lang="en-US" dirty="0"/>
              <a:t>10 → </a:t>
            </a:r>
            <a:r>
              <a:rPr lang="en-US" dirty="0" smtClean="0">
                <a:solidFill>
                  <a:srgbClr val="0033CC"/>
                </a:solidFill>
              </a:rPr>
              <a:t>20%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/>
              <a:t>Horizontal wind full search bandwidth, last pass through data, 40 </a:t>
            </a:r>
            <a:r>
              <a:rPr lang="en-US" dirty="0"/>
              <a:t>→ </a:t>
            </a:r>
            <a:r>
              <a:rPr lang="en-US" dirty="0" smtClean="0">
                <a:solidFill>
                  <a:srgbClr val="0033CC"/>
                </a:solidFill>
              </a:rPr>
              <a:t>30 m/s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907"/>
          <a:stretch/>
        </p:blipFill>
        <p:spPr>
          <a:xfrm>
            <a:off x="3568451" y="616905"/>
            <a:ext cx="8368936" cy="50418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14526" y="968078"/>
            <a:ext cx="29838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Base Case Aerosol Sensitivity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2696" y="106226"/>
            <a:ext cx="104957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Improved Coverage Through Relaxed Science Requirements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833207" y="1142804"/>
            <a:ext cx="1073427" cy="19879"/>
          </a:xfrm>
          <a:prstGeom prst="straightConnector1">
            <a:avLst/>
          </a:prstGeom>
          <a:ln w="28575">
            <a:solidFill>
              <a:srgbClr val="00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140" y="5012435"/>
            <a:ext cx="332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Enhanced aerosols above PBL now completely 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subvisual cirrus covered</a:t>
            </a:r>
          </a:p>
        </p:txBody>
      </p:sp>
    </p:spTree>
    <p:extLst>
      <p:ext uri="{BB962C8B-B14F-4D97-AF65-F5344CB8AC3E}">
        <p14:creationId xmlns:p14="http://schemas.microsoft.com/office/powerpoint/2010/main" val="82909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01322-BA52-43F6-9CBC-C5969AD52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370" t="2578"/>
          <a:stretch/>
        </p:blipFill>
        <p:spPr>
          <a:xfrm>
            <a:off x="3556052" y="182880"/>
            <a:ext cx="8469785" cy="6565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803" y="569723"/>
            <a:ext cx="8331862" cy="5120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859" y="907382"/>
            <a:ext cx="36383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Science </a:t>
            </a:r>
            <a:r>
              <a:rPr lang="en-US" u="sng" dirty="0" smtClean="0">
                <a:solidFill>
                  <a:srgbClr val="0033CC"/>
                </a:solidFill>
              </a:rPr>
              <a:t>Changes</a:t>
            </a:r>
          </a:p>
          <a:p>
            <a:endParaRPr lang="en-US" u="sng" dirty="0" smtClean="0"/>
          </a:p>
          <a:p>
            <a:r>
              <a:rPr lang="en-US" dirty="0" smtClean="0"/>
              <a:t>Vertical resolution 100 → </a:t>
            </a:r>
            <a:r>
              <a:rPr lang="en-US" dirty="0" smtClean="0">
                <a:solidFill>
                  <a:srgbClr val="006600"/>
                </a:solidFill>
              </a:rPr>
              <a:t>200 m</a:t>
            </a:r>
          </a:p>
          <a:p>
            <a:endParaRPr lang="en-US" dirty="0"/>
          </a:p>
          <a:p>
            <a:r>
              <a:rPr lang="en-US" dirty="0" smtClean="0"/>
              <a:t>Horizontal resolution 10 → </a:t>
            </a:r>
            <a:r>
              <a:rPr lang="en-US" dirty="0" smtClean="0">
                <a:solidFill>
                  <a:srgbClr val="006600"/>
                </a:solidFill>
              </a:rPr>
              <a:t>20 km</a:t>
            </a:r>
          </a:p>
          <a:p>
            <a:endParaRPr lang="en-US" dirty="0"/>
          </a:p>
          <a:p>
            <a:r>
              <a:rPr lang="en-US" dirty="0" smtClean="0"/>
              <a:t>Percentage of Outlier Estimates      </a:t>
            </a:r>
            <a:r>
              <a:rPr lang="en-US" dirty="0"/>
              <a:t>10 → </a:t>
            </a:r>
            <a:r>
              <a:rPr lang="en-US" dirty="0" smtClean="0">
                <a:solidFill>
                  <a:srgbClr val="006600"/>
                </a:solidFill>
              </a:rPr>
              <a:t>20%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/>
              <a:t>Horizontal wind full search bandwidth, last pass through data, 40 </a:t>
            </a:r>
            <a:r>
              <a:rPr lang="en-US" dirty="0"/>
              <a:t>→ </a:t>
            </a:r>
            <a:r>
              <a:rPr lang="en-US" dirty="0" smtClean="0">
                <a:solidFill>
                  <a:srgbClr val="006600"/>
                </a:solidFill>
              </a:rPr>
              <a:t>30 m/s</a:t>
            </a:r>
          </a:p>
          <a:p>
            <a:endParaRPr lang="en-US" dirty="0">
              <a:solidFill>
                <a:srgbClr val="0033CC"/>
              </a:solidFill>
            </a:endParaRPr>
          </a:p>
          <a:p>
            <a:r>
              <a:rPr lang="en-US" u="sng" dirty="0" smtClean="0"/>
              <a:t>Lidar </a:t>
            </a:r>
            <a:r>
              <a:rPr lang="en-US" u="sng" dirty="0" smtClean="0">
                <a:solidFill>
                  <a:srgbClr val="006600"/>
                </a:solidFill>
              </a:rPr>
              <a:t>Changes</a:t>
            </a:r>
          </a:p>
          <a:p>
            <a:r>
              <a:rPr lang="en-US" dirty="0"/>
              <a:t>D </a:t>
            </a:r>
            <a:r>
              <a:rPr lang="en-US" dirty="0" smtClean="0"/>
              <a:t>= 60 </a:t>
            </a:r>
            <a:r>
              <a:rPr lang="en-US" dirty="0"/>
              <a:t>→ </a:t>
            </a:r>
            <a:r>
              <a:rPr lang="en-US" dirty="0" smtClean="0">
                <a:solidFill>
                  <a:srgbClr val="006600"/>
                </a:solidFill>
              </a:rPr>
              <a:t>80 </a:t>
            </a:r>
            <a:r>
              <a:rPr lang="en-US" dirty="0">
                <a:solidFill>
                  <a:srgbClr val="006600"/>
                </a:solidFill>
              </a:rPr>
              <a:t>cm</a:t>
            </a:r>
            <a:endParaRPr lang="en-US" dirty="0" smtClean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8812" y="1022395"/>
            <a:ext cx="29838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Base Case Aerosol Sensitivity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3548" y="190925"/>
            <a:ext cx="104957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Improved Coverage Through Relaxed Science Requirements &amp; Larger Diameter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917634" y="1197122"/>
            <a:ext cx="1073427" cy="19879"/>
          </a:xfrm>
          <a:prstGeom prst="straightConnector1">
            <a:avLst/>
          </a:prstGeom>
          <a:ln w="28575">
            <a:solidFill>
              <a:srgbClr val="00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5061" y="5553971"/>
            <a:ext cx="3320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Starting to measure background and volcanic aerosols</a:t>
            </a:r>
          </a:p>
        </p:txBody>
      </p:sp>
    </p:spTree>
    <p:extLst>
      <p:ext uri="{BB962C8B-B14F-4D97-AF65-F5344CB8AC3E}">
        <p14:creationId xmlns:p14="http://schemas.microsoft.com/office/powerpoint/2010/main" val="265359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5102" y="106366"/>
            <a:ext cx="9878603" cy="369332"/>
          </a:xfrm>
          <a:prstGeom prst="rect">
            <a:avLst/>
          </a:prstGeom>
          <a:noFill/>
        </p:spPr>
        <p:txBody>
          <a:bodyPr wrap="none" lIns="91440" tIns="0" bIns="0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Examples of Simulated Space Performance with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Wind-SP or Fiber-Crystal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Laser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8668" y="6208566"/>
            <a:ext cx="2514600" cy="581152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Courtesy David Emmitt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6592" y="5383080"/>
            <a:ext cx="2737184" cy="1406638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420 </a:t>
            </a:r>
            <a:r>
              <a:rPr lang="en-US" dirty="0"/>
              <a:t>km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56 mJ, 200 Hz (Wind-SP)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70 </a:t>
            </a:r>
            <a:r>
              <a:rPr lang="en-US" dirty="0"/>
              <a:t>cm telescope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1 km dz, 92 km dh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Clouds included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D9E35-2E19-4251-A781-4B6C296C6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" y="967319"/>
            <a:ext cx="7070158" cy="429342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416" y="977224"/>
            <a:ext cx="7070152" cy="42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7733" y="493269"/>
            <a:ext cx="2908620" cy="480766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/>
              <a:t>GTWS Background Aerosol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4561" y="507951"/>
            <a:ext cx="2995863" cy="565484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/>
              <a:t>GTWS Enhanced Aerosol Model</a:t>
            </a:r>
          </a:p>
        </p:txBody>
      </p:sp>
    </p:spTree>
    <p:extLst>
      <p:ext uri="{BB962C8B-B14F-4D97-AF65-F5344CB8AC3E}">
        <p14:creationId xmlns:p14="http://schemas.microsoft.com/office/powerpoint/2010/main" val="5917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A picture containing colorful, computer, table, sitting&#10;&#10;Description automatically generated">
            <a:extLst>
              <a:ext uri="{FF2B5EF4-FFF2-40B4-BE49-F238E27FC236}">
                <a16:creationId xmlns:a16="http://schemas.microsoft.com/office/drawing/2014/main" id="{47150D44-85AD-F64B-8245-0AC40888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033" y="88437"/>
            <a:ext cx="5014117" cy="6571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107" y="0"/>
            <a:ext cx="585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DAWN and HALO 2019 Airborne Performance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5382" y="6488668"/>
            <a:ext cx="343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Kris Bedka &amp; Amin Nehrir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93401" y="1636506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12 km altitude lines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994556" y="4979505"/>
            <a:ext cx="6137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4556" y="353415"/>
            <a:ext cx="6137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94556" y="1875183"/>
            <a:ext cx="6137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94556" y="3384090"/>
            <a:ext cx="6137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32675" y="807719"/>
            <a:ext cx="3556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DAWN Wind Speed (0 – 50 m/s)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111614" y="2355248"/>
            <a:ext cx="2496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DAWN Wind Direction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851748" y="3825973"/>
            <a:ext cx="5913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HALO 532 nm Aerosol Backscatter (0.01 – 10 1/Mm-</a:t>
            </a:r>
            <a:r>
              <a:rPr lang="en-US" sz="2000" dirty="0" err="1" smtClean="0"/>
              <a:t>sr</a:t>
            </a:r>
            <a:r>
              <a:rPr lang="en-US" sz="2000" dirty="0" smtClean="0"/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56245" y="5412665"/>
            <a:ext cx="525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HALO Water Vapor Mixing Ratio (0.01 – 10 g/kg)</a:t>
            </a:r>
          </a:p>
        </p:txBody>
      </p:sp>
    </p:spTree>
    <p:extLst>
      <p:ext uri="{BB962C8B-B14F-4D97-AF65-F5344CB8AC3E}">
        <p14:creationId xmlns:p14="http://schemas.microsoft.com/office/powerpoint/2010/main" val="403613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9078" y="159025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9773" y="1211736"/>
            <a:ext cx="10815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Wind-SP lidar will be flown on the P-3 and is on the path to space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We are also watching emerging technologies for opportunities to save mission cost and risk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Coherent detection offers several benefits of wind accuracy, high resolution, smaller telescopes and prime power, equal day/night performance, and data processing flexibilities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irborne data has validated the coherent detection wind measurement technique by many groups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Considerable wind measurements above the PBL have been obtained with the DAWN lidar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Simulations of Wind-SP or the Fiber-Crystal Laser space performance indicate significant contributions to improved PBL processes understanding, and also frequent wind measurements above the PBL</a:t>
            </a:r>
          </a:p>
        </p:txBody>
      </p:sp>
    </p:spTree>
    <p:extLst>
      <p:ext uri="{BB962C8B-B14F-4D97-AF65-F5344CB8AC3E}">
        <p14:creationId xmlns:p14="http://schemas.microsoft.com/office/powerpoint/2010/main" val="217901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9751" y="3080085"/>
            <a:ext cx="228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024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5871" y="62340"/>
            <a:ext cx="442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Purpose and Space Mission Goals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46607" y="2689545"/>
            <a:ext cx="100412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Mission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 NASA’s goals of improved understanding of atmospheric processes and contributing to NWP forecast </a:t>
            </a:r>
            <a:r>
              <a:rPr lang="en-US" dirty="0" smtClean="0"/>
              <a:t>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affordable to enable constellation of satellite wind lidars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collocated lines of sight for horizontal vector winds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 wind measurement above PBL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photon efficiency for smaller telescope &amp; laser </a:t>
            </a:r>
            <a:r>
              <a:rPr lang="en-US" dirty="0" smtClean="0">
                <a:solidFill>
                  <a:srgbClr val="006600"/>
                </a:solidFill>
                <a:latin typeface="Wingdings" panose="05000000000000000000" pitchFamily="2" charset="2"/>
              </a:rPr>
              <a:t>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accurate winds  </a:t>
            </a:r>
            <a:r>
              <a:rPr lang="en-US" dirty="0" smtClean="0">
                <a:solidFill>
                  <a:srgbClr val="006600"/>
                </a:solidFill>
                <a:latin typeface="Wingdings" panose="05000000000000000000" pitchFamily="2" charset="2"/>
              </a:rPr>
              <a:t>ü</a:t>
            </a:r>
            <a:endParaRPr lang="en-US" dirty="0" smtClean="0">
              <a:solidFill>
                <a:srgbClr val="00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horizontal and vertical resolution for seeing detailed </a:t>
            </a:r>
            <a:r>
              <a:rPr lang="en-US" dirty="0" smtClean="0"/>
              <a:t>processes </a:t>
            </a:r>
            <a:r>
              <a:rPr lang="en-US" dirty="0" smtClean="0">
                <a:solidFill>
                  <a:srgbClr val="006600"/>
                </a:solidFill>
                <a:latin typeface="Wingdings" panose="05000000000000000000" pitchFamily="2" charset="2"/>
              </a:rPr>
              <a:t>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Equal day/night performance </a:t>
            </a:r>
            <a:r>
              <a:rPr lang="en-US" dirty="0" smtClean="0">
                <a:solidFill>
                  <a:srgbClr val="006600"/>
                </a:solidFill>
                <a:latin typeface="Wingdings" panose="05000000000000000000" pitchFamily="2" charset="2"/>
              </a:rPr>
              <a:t>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data processing options for same data; optimize science given conditions </a:t>
            </a:r>
            <a:r>
              <a:rPr lang="en-US" dirty="0" smtClean="0">
                <a:solidFill>
                  <a:srgbClr val="006600"/>
                </a:solidFill>
                <a:latin typeface="Wingdings" panose="05000000000000000000" pitchFamily="2" charset="2"/>
              </a:rPr>
              <a:t>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 turbulence profiles (second moment) </a:t>
            </a:r>
            <a:r>
              <a:rPr lang="en-US" dirty="0"/>
              <a:t>also measured </a:t>
            </a:r>
            <a:r>
              <a:rPr lang="en-US" dirty="0" smtClean="0">
                <a:solidFill>
                  <a:srgbClr val="006600"/>
                </a:solidFill>
                <a:latin typeface="Wingdings" panose="05000000000000000000" pitchFamily="2" charset="2"/>
              </a:rPr>
              <a:t>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calibration-intensive optical intensity measurements needed, only frequencies </a:t>
            </a:r>
            <a:r>
              <a:rPr lang="en-US" dirty="0" smtClean="0">
                <a:solidFill>
                  <a:srgbClr val="006600"/>
                </a:solidFill>
                <a:latin typeface="Wingdings" panose="05000000000000000000" pitchFamily="2" charset="2"/>
              </a:rPr>
              <a:t>ü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931" t="20227" r="34733" b="28568"/>
          <a:stretch/>
        </p:blipFill>
        <p:spPr>
          <a:xfrm>
            <a:off x="1204882" y="4452731"/>
            <a:ext cx="664332" cy="2298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16421"/>
            <a:ext cx="1204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Coherent</a:t>
            </a:r>
          </a:p>
          <a:p>
            <a:pPr algn="ctr"/>
            <a:r>
              <a:rPr lang="en-US" sz="2000" dirty="0" smtClean="0"/>
              <a:t>Detection</a:t>
            </a:r>
          </a:p>
          <a:p>
            <a:pPr algn="ctr"/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29629" y="538000"/>
            <a:ext cx="113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Sammy just showed that Wind-SP is a viable architecture for space. Aircraft flight and space qual. </a:t>
            </a:r>
            <a:r>
              <a:rPr lang="en-US" dirty="0" smtClean="0"/>
              <a:t>are </a:t>
            </a:r>
            <a:r>
              <a:rPr lang="en-US" dirty="0"/>
              <a:t>the 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also considering technology developments and mission concepts </a:t>
            </a:r>
            <a:r>
              <a:rPr lang="en-US" dirty="0" smtClean="0"/>
              <a:t>for a SmallSat </a:t>
            </a:r>
            <a:r>
              <a:rPr lang="en-US" dirty="0"/>
              <a:t>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Size, risk, and cost reduction are all beneficial to enable a SmallSat mission in the current budget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desire to achieve high spatial &amp; vertical detail, and high precision winds from a SmallSat with comparable performance to our airborne instrument DAWN, which would reduce </a:t>
            </a:r>
            <a:r>
              <a:rPr lang="en-US" dirty="0" smtClean="0"/>
              <a:t>the cost </a:t>
            </a:r>
            <a:r>
              <a:rPr lang="en-US" dirty="0"/>
              <a:t>per satellite and allow for frequent revisits suggested by the Decadal Survey</a:t>
            </a:r>
          </a:p>
        </p:txBody>
      </p:sp>
    </p:spTree>
    <p:extLst>
      <p:ext uri="{BB962C8B-B14F-4D97-AF65-F5344CB8AC3E}">
        <p14:creationId xmlns:p14="http://schemas.microsoft.com/office/powerpoint/2010/main" val="376278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0" y="630628"/>
            <a:ext cx="8515284" cy="6029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0279" y="89452"/>
            <a:ext cx="532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Space-Based Coherent Wind Lidar Optical Components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23818" y="2802834"/>
            <a:ext cx="2106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Typically Large:</a:t>
            </a:r>
          </a:p>
          <a:p>
            <a:pPr marL="342900" indent="-342900">
              <a:buAutoNum type="arabicPeriod"/>
            </a:pPr>
            <a:r>
              <a:rPr lang="en-US" dirty="0" smtClean="0"/>
              <a:t>Two </a:t>
            </a:r>
            <a:r>
              <a:rPr lang="en-US" dirty="0" smtClean="0"/>
              <a:t>telescopes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Lidar Transceiver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23819" y="3919329"/>
            <a:ext cx="2903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Typically Considered High Risk:</a:t>
            </a:r>
          </a:p>
          <a:p>
            <a:pPr marL="342900" indent="-342900">
              <a:buAutoNum type="arabicPeriod"/>
            </a:pPr>
            <a:r>
              <a:rPr lang="en-US" dirty="0" smtClean="0"/>
              <a:t>Oscillator laser resonator length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23818" y="630628"/>
            <a:ext cx="2903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Sammy showed components developed during Wind-SP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 smtClean="0"/>
              <a:t>show here emerging </a:t>
            </a:r>
            <a:r>
              <a:rPr lang="en-US" dirty="0" smtClean="0"/>
              <a:t>technology to address the following: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6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36702" y="646987"/>
            <a:ext cx="3567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25000"/>
              <a:buFont typeface="Wingdings" panose="05000000000000000000" pitchFamily="2" charset="2"/>
              <a:buChar char="Ø"/>
            </a:pPr>
            <a:r>
              <a:rPr lang="en-US" sz="2000" dirty="0"/>
              <a:t>Pulse energy </a:t>
            </a:r>
            <a:r>
              <a:rPr lang="en-US" sz="2000" dirty="0" smtClean="0"/>
              <a:t>U preferred </a:t>
            </a:r>
            <a:r>
              <a:rPr lang="en-US" sz="2000" dirty="0"/>
              <a:t>over pulse </a:t>
            </a:r>
            <a:r>
              <a:rPr lang="en-US" sz="2000" dirty="0" smtClean="0"/>
              <a:t>rate f</a:t>
            </a:r>
          </a:p>
          <a:p>
            <a:pPr marL="342900" indent="-342900">
              <a:lnSpc>
                <a:spcPct val="150000"/>
              </a:lnSpc>
              <a:buSzPct val="125000"/>
              <a:buFont typeface="Wingdings" panose="05000000000000000000" pitchFamily="2" charset="2"/>
              <a:buChar char="Ø"/>
            </a:pPr>
            <a:r>
              <a:rPr lang="en-US" sz="2000" dirty="0"/>
              <a:t>Good laser beam </a:t>
            </a:r>
            <a:r>
              <a:rPr lang="en-US" sz="2000" dirty="0" smtClean="0"/>
              <a:t>quality</a:t>
            </a:r>
          </a:p>
          <a:p>
            <a:pPr>
              <a:lnSpc>
                <a:spcPct val="150000"/>
              </a:lnSpc>
              <a:buSzPct val="125000"/>
            </a:pPr>
            <a:r>
              <a:rPr lang="en-US" sz="2000" dirty="0" smtClean="0"/>
              <a:t>       𝑀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is critical, goal &lt; </a:t>
            </a:r>
            <a:r>
              <a:rPr lang="en-US" sz="2000" dirty="0" smtClean="0"/>
              <a:t>1.1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383277" y="109729"/>
            <a:ext cx="544068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 smtClean="0"/>
              <a:t>Pulsed Coherent-Detection Wind Lidar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/>
              <a:t>Specialized Laser Requirements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378724"/>
              </p:ext>
            </p:extLst>
          </p:nvPr>
        </p:nvGraphicFramePr>
        <p:xfrm>
          <a:off x="3305175" y="2463800"/>
          <a:ext cx="5838825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3" imgW="3746160" imgH="1396800" progId="Equation.DSMT4">
                  <p:embed/>
                </p:oleObj>
              </mc:Choice>
              <mc:Fallback>
                <p:oleObj name="Equation" r:id="rId3" imgW="3746160" imgH="1396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5175" y="2463800"/>
                        <a:ext cx="5838825" cy="217963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2454963" y="1765853"/>
            <a:ext cx="6988428" cy="33107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-69574" y="5037380"/>
                <a:ext cx="5675243" cy="157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lnSpc>
                    <a:spcPct val="150000"/>
                  </a:lnSpc>
                  <a:buSzPct val="125000"/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srgbClr val="006600"/>
                    </a:solidFill>
                  </a:rPr>
                  <a:t>Laser average optical power proportional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006600"/>
                    </a:solidFill>
                  </a:rPr>
                  <a:t>  (however wall plug efficiency generally rises with f, lower energy helps reduce optics 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damage risk) </a:t>
                </a:r>
                <a:endParaRPr lang="en-US" sz="2000" dirty="0" smtClean="0">
                  <a:solidFill>
                    <a:srgbClr val="0066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574" y="5037380"/>
                <a:ext cx="5675243" cy="1574790"/>
              </a:xfrm>
              <a:prstGeom prst="rect">
                <a:avLst/>
              </a:prstGeom>
              <a:blipFill>
                <a:blip r:embed="rId5"/>
                <a:stretch>
                  <a:fillRect r="-107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34498" y="5112669"/>
                <a:ext cx="541778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lnSpc>
                    <a:spcPct val="150000"/>
                  </a:lnSpc>
                  <a:buSzPct val="125000"/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srgbClr val="0033CC"/>
                    </a:solidFill>
                  </a:rPr>
                  <a:t>Longer pulse durations improve </a:t>
                </a:r>
                <a:r>
                  <a:rPr lang="en-US" sz="2000" dirty="0">
                    <a:solidFill>
                      <a:srgbClr val="0033CC"/>
                    </a:solidFill>
                  </a:rPr>
                  <a:t>wind precision (e.g., at 2.053 microns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&gt; </a:t>
                </a:r>
                <a:r>
                  <a:rPr lang="en-US" sz="2000" dirty="0">
                    <a:solidFill>
                      <a:srgbClr val="0033CC"/>
                    </a:solidFill>
                  </a:rPr>
                  <a:t>192 ns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</a:rPr>
                  <a:t> &lt; 1 m/s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), and also weakly improve sensitivity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498" y="5112669"/>
                <a:ext cx="5417786" cy="1477328"/>
              </a:xfrm>
              <a:prstGeom prst="rect">
                <a:avLst/>
              </a:prstGeom>
              <a:blipFill>
                <a:blip r:embed="rId6"/>
                <a:stretch>
                  <a:fillRect l="-1126" r="-1464"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 rot="17873576">
            <a:off x="7933967" y="1670888"/>
            <a:ext cx="510139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4516403">
            <a:off x="2987749" y="1882411"/>
            <a:ext cx="510139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7148016">
            <a:off x="3248947" y="4642875"/>
            <a:ext cx="510139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4108933">
            <a:off x="8238445" y="4628275"/>
            <a:ext cx="510139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185448" y="819365"/>
            <a:ext cx="3215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SzPct val="125000"/>
              <a:buFont typeface="Wingdings" panose="05000000000000000000" pitchFamily="2" charset="2"/>
              <a:buChar char="Ø"/>
            </a:pPr>
            <a:r>
              <a:rPr lang="en-US" sz="2000" dirty="0" smtClean="0"/>
              <a:t>Laser Figure of Merit (FOM) different than direct detection: energy </a:t>
            </a:r>
            <a:r>
              <a:rPr lang="en-US" sz="2000" dirty="0" smtClean="0"/>
              <a:t>U x sqrt(rate f)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2767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84368" y="6477301"/>
            <a:ext cx="2743200" cy="365125"/>
          </a:xfrm>
        </p:spPr>
        <p:txBody>
          <a:bodyPr/>
          <a:lstStyle/>
          <a:p>
            <a:fld id="{42A01322-BA52-43F6-9CBC-C5969AD52F60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0C574B-B55E-424B-9CB1-348F44BA9AC9}"/>
              </a:ext>
            </a:extLst>
          </p:cNvPr>
          <p:cNvSpPr txBox="1">
            <a:spLocks/>
          </p:cNvSpPr>
          <p:nvPr/>
        </p:nvSpPr>
        <p:spPr>
          <a:xfrm>
            <a:off x="0" y="936438"/>
            <a:ext cx="5342021" cy="5335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Significant Simplification and Risk Reduction</a:t>
            </a:r>
          </a:p>
          <a:p>
            <a:r>
              <a:rPr lang="en-US" sz="1800" dirty="0" smtClean="0"/>
              <a:t>Transmit Laser is a </a:t>
            </a:r>
            <a:r>
              <a:rPr lang="en-US" sz="1800" i="1" dirty="0" smtClean="0"/>
              <a:t>Fiber Amplifier followed by a Compact Crystal Amplifier + T/R Module</a:t>
            </a:r>
            <a:endParaRPr lang="en-US" sz="1800" dirty="0"/>
          </a:p>
          <a:p>
            <a:r>
              <a:rPr lang="en-US" sz="1800" u="sng" dirty="0" smtClean="0"/>
              <a:t>Completely eliminate oscillator laser resonator</a:t>
            </a:r>
          </a:p>
          <a:p>
            <a:r>
              <a:rPr lang="en-US" sz="1800" dirty="0" smtClean="0"/>
              <a:t>Fiber amplifier requirement only 0.5 mJ/400 Hz</a:t>
            </a:r>
          </a:p>
          <a:p>
            <a:r>
              <a:rPr lang="en-US" sz="1800" dirty="0" smtClean="0"/>
              <a:t>Bulk crystal amplifiers boost pulse energy to </a:t>
            </a:r>
            <a:r>
              <a:rPr lang="en-US" sz="1800" u="sng" dirty="0" smtClean="0"/>
              <a:t>40 mJ at 400 Hz </a:t>
            </a:r>
            <a:r>
              <a:rPr lang="en-US" sz="1800" dirty="0" smtClean="0"/>
              <a:t>matching the laser figure of merit of the Wind-SP system</a:t>
            </a:r>
          </a:p>
          <a:p>
            <a:r>
              <a:rPr lang="en-US" sz="1800" dirty="0" smtClean="0"/>
              <a:t>Compact packaging of bulk crystal amplifiers results in robust environmentally insensitive module</a:t>
            </a:r>
          </a:p>
          <a:p>
            <a:r>
              <a:rPr lang="en-US" sz="1800" u="sng" dirty="0" smtClean="0"/>
              <a:t>Utilizes Wind-SP crystal amplifier development</a:t>
            </a:r>
          </a:p>
          <a:p>
            <a:r>
              <a:rPr lang="en-US" sz="1800" u="sng" dirty="0" smtClean="0"/>
              <a:t>500 ns pulse duration</a:t>
            </a:r>
            <a:r>
              <a:rPr lang="en-US" sz="1800" dirty="0" smtClean="0"/>
              <a:t> for very low LOS wind error contribution</a:t>
            </a:r>
          </a:p>
          <a:p>
            <a:r>
              <a:rPr lang="en-US" sz="1800" dirty="0" smtClean="0"/>
              <a:t>Phase I – Preliminary Design; Phase II – Prototype</a:t>
            </a:r>
          </a:p>
          <a:p>
            <a:endParaRPr lang="en-US" sz="1800" dirty="0"/>
          </a:p>
          <a:p>
            <a:r>
              <a:rPr lang="en-US" sz="1800" i="1" dirty="0" smtClean="0"/>
              <a:t>Fiber Amplifier/Pulse Forming proposed by Beyond Photonics in outstanding NASA ACT proposal</a:t>
            </a:r>
            <a:endParaRPr lang="en-US" sz="1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6314" y="-23389"/>
            <a:ext cx="71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Compact Power Amplifier for </a:t>
            </a:r>
            <a:r>
              <a:rPr lang="en-US" u="sng" dirty="0" smtClean="0"/>
              <a:t>Hybrid Fiber-Bulk </a:t>
            </a:r>
            <a:r>
              <a:rPr lang="en-US" dirty="0" smtClean="0"/>
              <a:t>Wind Lidar Transmitters</a:t>
            </a:r>
          </a:p>
          <a:p>
            <a:pPr algn="ctr"/>
            <a:r>
              <a:rPr lang="en-US" dirty="0" smtClean="0"/>
              <a:t>Beyond Photonics 2020 SBIR Phase I, 8/31/20 – 3/1/21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815" y="2822465"/>
            <a:ext cx="6603753" cy="403553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A28D42B-6931-864F-8512-877374C6737F}"/>
              </a:ext>
            </a:extLst>
          </p:cNvPr>
          <p:cNvGrpSpPr/>
          <p:nvPr/>
        </p:nvGrpSpPr>
        <p:grpSpPr>
          <a:xfrm>
            <a:off x="7453725" y="273785"/>
            <a:ext cx="4299520" cy="2248945"/>
            <a:chOff x="6286500" y="1138842"/>
            <a:chExt cx="3817620" cy="19968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6A98A0-E58D-1F40-91C6-7C719E454077}"/>
                </a:ext>
              </a:extLst>
            </p:cNvPr>
            <p:cNvSpPr/>
            <p:nvPr/>
          </p:nvSpPr>
          <p:spPr>
            <a:xfrm>
              <a:off x="6286500" y="1138842"/>
              <a:ext cx="3817620" cy="19396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147C5DC-36E5-0E45-B3B9-E49569F693F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23570" y="1357085"/>
              <a:ext cx="3522980" cy="177863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B870A4-8A4C-5241-9124-CA3B04F0EC98}"/>
                </a:ext>
              </a:extLst>
            </p:cNvPr>
            <p:cNvSpPr txBox="1"/>
            <p:nvPr/>
          </p:nvSpPr>
          <p:spPr>
            <a:xfrm>
              <a:off x="7596304" y="1138842"/>
              <a:ext cx="16049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Subject of this SBIR</a:t>
              </a:r>
            </a:p>
          </p:txBody>
        </p:sp>
      </p:grpSp>
      <p:sp>
        <p:nvSpPr>
          <p:cNvPr id="22" name="Down Arrow 21">
            <a:extLst>
              <a:ext uri="{FF2B5EF4-FFF2-40B4-BE49-F238E27FC236}">
                <a16:creationId xmlns:a16="http://schemas.microsoft.com/office/drawing/2014/main" id="{DC1CC7E0-2519-4240-987E-4391B335DE1C}"/>
              </a:ext>
            </a:extLst>
          </p:cNvPr>
          <p:cNvSpPr/>
          <p:nvPr/>
        </p:nvSpPr>
        <p:spPr>
          <a:xfrm rot="12452182">
            <a:off x="7316849" y="2204457"/>
            <a:ext cx="273753" cy="95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521686" y="3339547"/>
            <a:ext cx="1998043" cy="77525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377" y="5807422"/>
            <a:ext cx="5062887" cy="77525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1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05154" y="27945"/>
            <a:ext cx="9450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High-Efficiency </a:t>
            </a:r>
            <a:r>
              <a:rPr lang="en-US" u="sng" dirty="0" smtClean="0"/>
              <a:t>Wide-Bandwidth</a:t>
            </a:r>
            <a:r>
              <a:rPr lang="en-US" dirty="0" smtClean="0"/>
              <a:t> Balanced Detector-Preamplifier at 2-micron Wavelength</a:t>
            </a:r>
          </a:p>
          <a:p>
            <a:pPr algn="ctr"/>
            <a:r>
              <a:rPr lang="en-US" dirty="0" smtClean="0"/>
              <a:t>Beyond Photonics 2020 SBIR Phase I, 8/31/20 – 3/1/21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BA07E-5D5D-9C41-9E5D-8A348841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515" y="965427"/>
            <a:ext cx="5742053" cy="231185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E911C81-1203-0546-973F-07CF62ABA7AC}"/>
              </a:ext>
            </a:extLst>
          </p:cNvPr>
          <p:cNvGrpSpPr/>
          <p:nvPr/>
        </p:nvGrpSpPr>
        <p:grpSpPr>
          <a:xfrm>
            <a:off x="190046" y="766567"/>
            <a:ext cx="5861624" cy="2909321"/>
            <a:chOff x="3325033" y="62631"/>
            <a:chExt cx="6662019" cy="33065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845D49-6D1A-EA46-92C0-96CFB6DFEEB7}"/>
                </a:ext>
              </a:extLst>
            </p:cNvPr>
            <p:cNvSpPr/>
            <p:nvPr/>
          </p:nvSpPr>
          <p:spPr>
            <a:xfrm>
              <a:off x="3355771" y="62631"/>
              <a:ext cx="6631281" cy="3306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15A70F-C31E-6D47-85B7-B967FD8F1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5033" y="122363"/>
              <a:ext cx="6631280" cy="3246851"/>
            </a:xfrm>
            <a:prstGeom prst="rect">
              <a:avLst/>
            </a:prstGeom>
          </p:spPr>
        </p:pic>
      </p:grpSp>
      <p:sp>
        <p:nvSpPr>
          <p:cNvPr id="8" name="Down Arrow 7">
            <a:extLst>
              <a:ext uri="{FF2B5EF4-FFF2-40B4-BE49-F238E27FC236}">
                <a16:creationId xmlns:a16="http://schemas.microsoft.com/office/drawing/2014/main" id="{DC1CC7E0-2519-4240-987E-4391B335DE1C}"/>
              </a:ext>
            </a:extLst>
          </p:cNvPr>
          <p:cNvSpPr/>
          <p:nvPr/>
        </p:nvSpPr>
        <p:spPr>
          <a:xfrm rot="16200000">
            <a:off x="5918652" y="2894821"/>
            <a:ext cx="565212" cy="541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00C574B-B55E-424B-9CB1-348F44BA9AC9}"/>
              </a:ext>
            </a:extLst>
          </p:cNvPr>
          <p:cNvSpPr txBox="1">
            <a:spLocks/>
          </p:cNvSpPr>
          <p:nvPr/>
        </p:nvSpPr>
        <p:spPr>
          <a:xfrm>
            <a:off x="725182" y="3874292"/>
            <a:ext cx="10843966" cy="2679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Goal: </a:t>
            </a:r>
            <a:r>
              <a:rPr lang="en-US" sz="2000" dirty="0" smtClean="0"/>
              <a:t>Receiver capable of capturing ±4.2 GHz Doppler shifts from satellite &amp; equatorial velocities</a:t>
            </a:r>
          </a:p>
          <a:p>
            <a:r>
              <a:rPr lang="en-US" sz="2000" b="1" dirty="0" smtClean="0"/>
              <a:t>Significant Simplification, Reduced Parts Count, and Risk Reduction</a:t>
            </a:r>
          </a:p>
          <a:p>
            <a:pPr lvl="1"/>
            <a:r>
              <a:rPr lang="en-US" sz="1800" u="sng" dirty="0" smtClean="0"/>
              <a:t>Eliminates</a:t>
            </a:r>
            <a:r>
              <a:rPr lang="en-US" sz="1800" dirty="0" smtClean="0"/>
              <a:t> two wideband tunable, controllable CW lasers</a:t>
            </a:r>
          </a:p>
          <a:p>
            <a:pPr lvl="1"/>
            <a:r>
              <a:rPr lang="en-US" sz="1800" u="sng" dirty="0" smtClean="0"/>
              <a:t>Eliminates</a:t>
            </a:r>
            <a:r>
              <a:rPr lang="en-US" sz="1800" dirty="0" smtClean="0"/>
              <a:t> accompanying frequency difference feedback loops and controlling software</a:t>
            </a:r>
          </a:p>
          <a:p>
            <a:pPr lvl="1"/>
            <a:r>
              <a:rPr lang="en-US" sz="1800" dirty="0" smtClean="0"/>
              <a:t>Compatible with other BP SBIR Phase I on previous slide</a:t>
            </a:r>
          </a:p>
          <a:p>
            <a:pPr lvl="1"/>
            <a:r>
              <a:rPr lang="en-US" sz="1800" dirty="0" smtClean="0"/>
              <a:t>BP is partnering with Discovery Semiconductor/Abhay Joshi</a:t>
            </a:r>
          </a:p>
          <a:p>
            <a:pPr lvl="1"/>
            <a:r>
              <a:rPr lang="en-US" sz="1800" dirty="0" smtClean="0"/>
              <a:t>Discovery Semiconductor has </a:t>
            </a:r>
            <a:r>
              <a:rPr lang="en-US" sz="1800" u="sng" dirty="0" smtClean="0"/>
              <a:t>demonstrated 8.8 GHz BW </a:t>
            </a:r>
            <a:r>
              <a:rPr lang="en-US" sz="1800" dirty="0" smtClean="0"/>
              <a:t>with QE ~ 70%; space qualified</a:t>
            </a:r>
          </a:p>
          <a:p>
            <a:pPr lvl="1"/>
            <a:r>
              <a:rPr lang="en-US" sz="1800" dirty="0" smtClean="0"/>
              <a:t>Phase I – two prototypes with testing; Phase II – delivered receiver, 3dB BW &gt; 5 GHz, QE &gt; 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4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254550" y="6492875"/>
            <a:ext cx="2743200" cy="365125"/>
          </a:xfrm>
        </p:spPr>
        <p:txBody>
          <a:bodyPr/>
          <a:lstStyle/>
          <a:p>
            <a:fld id="{42A01322-BA52-43F6-9CBC-C5969AD52F60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2528512" y="100913"/>
            <a:ext cx="732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Compact Telescope/Beam Expander (BEx) for Space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8403771" y="648271"/>
            <a:ext cx="3593979" cy="4646684"/>
            <a:chOff x="0" y="0"/>
            <a:chExt cx="2377440" cy="27661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2FD558-F46F-FD4A-B7E8-D9DD71C0E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9" t="6692" r="11162" b="4535"/>
            <a:stretch/>
          </p:blipFill>
          <p:spPr>
            <a:xfrm>
              <a:off x="0" y="0"/>
              <a:ext cx="2377440" cy="2548890"/>
            </a:xfrm>
            <a:prstGeom prst="rect">
              <a:avLst/>
            </a:prstGeom>
          </p:spPr>
        </p:pic>
        <p:sp>
          <p:nvSpPr>
            <p:cNvPr id="6" name="Text Box 1"/>
            <p:cNvSpPr txBox="1"/>
            <p:nvPr/>
          </p:nvSpPr>
          <p:spPr>
            <a:xfrm>
              <a:off x="0" y="2595966"/>
              <a:ext cx="2377440" cy="17018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2 - RMI BEx SolidWorks CAD Model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590" y="648271"/>
            <a:ext cx="4837752" cy="191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36" y="2938056"/>
            <a:ext cx="10672281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Compact </a:t>
            </a:r>
            <a:r>
              <a:rPr lang="en-US" dirty="0"/>
              <a:t>BEx designed at </a:t>
            </a:r>
            <a:r>
              <a:rPr lang="en-US" dirty="0" smtClean="0"/>
              <a:t>NASA Langley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Modified </a:t>
            </a:r>
            <a:r>
              <a:rPr lang="en-US" dirty="0"/>
              <a:t>Cassegrain, off-axis (afocal) with free-form corrector optic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Folded </a:t>
            </a:r>
            <a:r>
              <a:rPr lang="en-US" dirty="0"/>
              <a:t>design reduces BEx length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Airborne </a:t>
            </a:r>
            <a:r>
              <a:rPr lang="en-US" dirty="0"/>
              <a:t>design (15 cm) scalable for space (60 cm)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Rocky </a:t>
            </a:r>
            <a:r>
              <a:rPr lang="en-US" dirty="0"/>
              <a:t>Mountain Instruments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Design </a:t>
            </a:r>
            <a:r>
              <a:rPr lang="en-US" dirty="0"/>
              <a:t>and build </a:t>
            </a:r>
            <a:r>
              <a:rPr lang="en-US" dirty="0" smtClean="0"/>
              <a:t>athermal Langley BEx </a:t>
            </a:r>
            <a:r>
              <a:rPr lang="en-US" dirty="0"/>
              <a:t>structure for airborne use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Design </a:t>
            </a:r>
            <a:r>
              <a:rPr lang="en-US" dirty="0"/>
              <a:t>&amp; build optic elements and coatings for Langley </a:t>
            </a:r>
            <a:r>
              <a:rPr lang="en-US" dirty="0" smtClean="0"/>
              <a:t>BEx 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Voxtel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2019 </a:t>
            </a:r>
            <a:r>
              <a:rPr lang="en-US" dirty="0"/>
              <a:t>SBIR Phase I demonstrated feasibility of freeform GRIN phase corrector plate in Langley </a:t>
            </a:r>
            <a:r>
              <a:rPr lang="en-US" dirty="0" smtClean="0"/>
              <a:t>BEx </a:t>
            </a:r>
            <a:r>
              <a:rPr lang="en-US" dirty="0"/>
              <a:t>design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2019 </a:t>
            </a:r>
            <a:r>
              <a:rPr lang="en-US" dirty="0"/>
              <a:t>SBIR Phase II awarded to implement Langley </a:t>
            </a:r>
            <a:r>
              <a:rPr lang="en-US" dirty="0" smtClean="0"/>
              <a:t>BEx </a:t>
            </a:r>
            <a:r>
              <a:rPr lang="en-US" dirty="0"/>
              <a:t>with </a:t>
            </a:r>
            <a:r>
              <a:rPr lang="en-US" dirty="0" smtClean="0"/>
              <a:t>PCP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41" y="572558"/>
            <a:ext cx="2181340" cy="20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0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9" y="3221626"/>
            <a:ext cx="3866667" cy="35333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867" y="636303"/>
            <a:ext cx="70072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Space mission beam steering with optical wedge(s) is not viable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Rotating telescope was thoroughly investigated in NASA LAWS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Boulder Nonlinear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2016 Phase II Air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2017 SBIR Phase II NASA Langley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2018 SBIR Phase I Air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Electro-Optical </a:t>
            </a:r>
            <a:r>
              <a:rPr lang="en-US" dirty="0"/>
              <a:t>Technology Development In Liquid Crystal Beam </a:t>
            </a:r>
            <a:r>
              <a:rPr lang="en-US" dirty="0" smtClean="0"/>
              <a:t>Steering (</a:t>
            </a:r>
            <a:r>
              <a:rPr lang="en-US" dirty="0"/>
              <a:t>E-OpTICS</a:t>
            </a:r>
            <a:r>
              <a:rPr lang="en-US" dirty="0" smtClean="0"/>
              <a:t>), Dr</a:t>
            </a:r>
            <a:r>
              <a:rPr lang="en-US" dirty="0"/>
              <a:t>. Devin </a:t>
            </a:r>
            <a:r>
              <a:rPr lang="en-US" dirty="0" smtClean="0"/>
              <a:t>Pugh-Thomas, NASA Langley, 5 cm + 8 directions + T &gt; 90% at 1.5 microns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867" y="3863091"/>
            <a:ext cx="6872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Solid-state beam director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Cascading </a:t>
            </a:r>
            <a:r>
              <a:rPr lang="en-US" sz="2000" b="1" dirty="0" smtClean="0"/>
              <a:t>n</a:t>
            </a:r>
            <a:r>
              <a:rPr lang="en-US" sz="2000" dirty="0" smtClean="0"/>
              <a:t> stacks gives 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 directions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Multiple directions &amp; 13 cm demonstrated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Monostatic coherent lidar requires quarter wave plate (QWP) for transmit/receive (T/R) separation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Potential for multiple LOS with 1 telescope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7606" y="87171"/>
            <a:ext cx="943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Solid-State Beam Steering with Liquid </a:t>
            </a:r>
            <a:r>
              <a:rPr lang="en-US" sz="2400" dirty="0"/>
              <a:t>Crystal Polarization </a:t>
            </a:r>
            <a:r>
              <a:rPr lang="en-US" sz="2400" dirty="0" smtClean="0"/>
              <a:t>Gratings (LCPGs)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57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A01322-BA52-43F6-9CBC-C5969AD52F60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62669" y="288235"/>
            <a:ext cx="3839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Other Emerging Technologies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8743" y="1596887"/>
            <a:ext cx="109299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AdValue 2020 SBIR Phase I – fiber amplifier &gt; 30 mJ; more transmit laser options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Aqwest 2020 SBIR Phase I – Tm-ceramic 2-micron laser for improved efficiency; less prime power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NanoVox 2020 SBIR Phase I – </a:t>
            </a:r>
            <a:r>
              <a:rPr lang="en-US" sz="2000" dirty="0"/>
              <a:t>free form variable index of refraction optics to correct telescope </a:t>
            </a:r>
            <a:r>
              <a:rPr lang="en-US" sz="2000" dirty="0" smtClean="0"/>
              <a:t>aberrations; more aberration correction options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Pending Beyond Photonics ACT proposal for fiber-crystal amplifier fiber front end &amp; pulse shaping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Pending Langley ACT proposal for coherent lidar photonic integrated circuit (PIC); increased ruggedness (fewer alignment points), &amp; reduced size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28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1528</Words>
  <Application>Microsoft Office PowerPoint</Application>
  <PresentationFormat>Widescreen</PresentationFormat>
  <Paragraphs>204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Kavaya, Michael J. (LARC-D211)</dc:creator>
  <cp:lastModifiedBy>Kavaya, Michael J. (LARC-D211)</cp:lastModifiedBy>
  <cp:revision>154</cp:revision>
  <dcterms:created xsi:type="dcterms:W3CDTF">2020-11-10T17:36:41Z</dcterms:created>
  <dcterms:modified xsi:type="dcterms:W3CDTF">2020-11-17T17:12:24Z</dcterms:modified>
</cp:coreProperties>
</file>