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403" r:id="rId5"/>
    <p:sldId id="331" r:id="rId6"/>
    <p:sldId id="481" r:id="rId7"/>
    <p:sldId id="435" r:id="rId8"/>
    <p:sldId id="431" r:id="rId9"/>
    <p:sldId id="443" r:id="rId10"/>
    <p:sldId id="1350" r:id="rId11"/>
    <p:sldId id="483" r:id="rId12"/>
    <p:sldId id="485" r:id="rId13"/>
    <p:sldId id="484" r:id="rId14"/>
    <p:sldId id="446" r:id="rId15"/>
    <p:sldId id="487" r:id="rId16"/>
    <p:sldId id="430" r:id="rId17"/>
    <p:sldId id="418" r:id="rId1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2CE867C-8652-44CD-84BD-C5D1FA385913}">
          <p14:sldIdLst>
            <p14:sldId id="403"/>
            <p14:sldId id="331"/>
            <p14:sldId id="481"/>
            <p14:sldId id="435"/>
            <p14:sldId id="431"/>
            <p14:sldId id="443"/>
            <p14:sldId id="1350"/>
            <p14:sldId id="483"/>
            <p14:sldId id="485"/>
            <p14:sldId id="484"/>
            <p14:sldId id="446"/>
            <p14:sldId id="487"/>
            <p14:sldId id="430"/>
            <p14:sldId id="41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ck Sawruk" initials="NS" lastIdx="19" clrIdx="0"/>
  <p:cmAuthor id="2" name="Nick Sawruk" initials="NS [2]" lastIdx="10" clrIdx="1"/>
  <p:cmAuthor id="3" name="Fran Fitzpatrick" initials="FF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77C4"/>
    <a:srgbClr val="680C0C"/>
    <a:srgbClr val="8A1010"/>
    <a:srgbClr val="A51313"/>
    <a:srgbClr val="3366CC"/>
    <a:srgbClr val="FFFFCC"/>
    <a:srgbClr val="006600"/>
    <a:srgbClr val="0000FF"/>
    <a:srgbClr val="009900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63" autoAdjust="0"/>
    <p:restoredTop sz="96357" autoAdjust="0"/>
  </p:normalViewPr>
  <p:slideViewPr>
    <p:cSldViewPr>
      <p:cViewPr varScale="1">
        <p:scale>
          <a:sx n="114" d="100"/>
          <a:sy n="114" d="100"/>
        </p:scale>
        <p:origin x="51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720" cy="4572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2302" tIns="46151" rIns="92302" bIns="4615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2302" tIns="46151" rIns="92302" bIns="46151" rtlCol="0"/>
          <a:lstStyle>
            <a:lvl1pPr algn="r">
              <a:defRPr sz="1200"/>
            </a:lvl1pPr>
          </a:lstStyle>
          <a:p>
            <a:fld id="{03840684-1729-49DA-A8B5-66FC1333C2D0}" type="datetimeFigureOut">
              <a:rPr lang="en-US" smtClean="0"/>
              <a:t>11/18/2020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2" tIns="46151" rIns="92302" bIns="4615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2302" tIns="46151" rIns="92302" bIns="4615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80"/>
            <a:ext cx="3037840" cy="466433"/>
          </a:xfrm>
          <a:prstGeom prst="rect">
            <a:avLst/>
          </a:prstGeom>
        </p:spPr>
        <p:txBody>
          <a:bodyPr vert="horz" lIns="92302" tIns="46151" rIns="92302" bIns="4615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80"/>
            <a:ext cx="3037840" cy="466433"/>
          </a:xfrm>
          <a:prstGeom prst="rect">
            <a:avLst/>
          </a:prstGeom>
        </p:spPr>
        <p:txBody>
          <a:bodyPr vert="horz" lIns="92302" tIns="46151" rIns="92302" bIns="46151" rtlCol="0" anchor="b"/>
          <a:lstStyle>
            <a:lvl1pPr algn="r">
              <a:defRPr sz="1200"/>
            </a:lvl1pPr>
          </a:lstStyle>
          <a:p>
            <a:fld id="{DD2273AD-3848-47B1-BAE0-F434AF8B27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055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F209F-5E96-4671-BD60-F44B5A084C07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F209F-5E96-4671-BD60-F44B5A084C07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4601F70-A6EE-47A9-9CD5-2470135222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5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2F5D92-38B5-46A8-ACFD-03D9AE7577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998855"/>
            <a:ext cx="10972800" cy="1241425"/>
          </a:xfrm>
          <a:solidFill>
            <a:srgbClr val="800000"/>
          </a:solidFill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F3CAC1-B394-4797-92CB-041D946E51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2627044"/>
            <a:ext cx="10972800" cy="664796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rgbClr val="8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917A0C-5D58-42A8-885D-881E99DE1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Use or disclosure of data contained on this sheet is subject to the restriction on the title page of this document.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B6455B48-9425-43BE-B9CB-B64340D5E7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90560" y="5257802"/>
            <a:ext cx="3474720" cy="118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0BC3B24-AF7C-401A-BA0A-E449562ABB36}"/>
              </a:ext>
            </a:extLst>
          </p:cNvPr>
          <p:cNvSpPr txBox="1"/>
          <p:nvPr userDrawn="1"/>
        </p:nvSpPr>
        <p:spPr>
          <a:xfrm>
            <a:off x="8511413" y="5982811"/>
            <a:ext cx="174759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13605 Dulles Technology Dr.</a:t>
            </a:r>
          </a:p>
          <a:p>
            <a:r>
              <a:rPr lang="en-US" sz="1050" dirty="0"/>
              <a:t>Herndon, VA 20171</a:t>
            </a:r>
          </a:p>
          <a:p>
            <a:r>
              <a:rPr lang="en-US" sz="1050" dirty="0"/>
              <a:t>(703) 471-7671</a:t>
            </a:r>
          </a:p>
          <a:p>
            <a:r>
              <a:rPr lang="en-US" sz="1050" dirty="0"/>
              <a:t>www.fibertek.com</a:t>
            </a:r>
          </a:p>
        </p:txBody>
      </p:sp>
    </p:spTree>
    <p:extLst>
      <p:ext uri="{BB962C8B-B14F-4D97-AF65-F5344CB8AC3E}">
        <p14:creationId xmlns:p14="http://schemas.microsoft.com/office/powerpoint/2010/main" val="646793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02D36-EB5E-4C1B-AD99-C6BCF9B78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9144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1CB057-D522-4B51-BA20-D729BCBE97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AE6352-5D2C-4EE2-A431-00307979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A8B6F-275F-4AE4-ACEA-7C787519EED7}" type="datetime1">
              <a:rPr lang="en-US" smtClean="0"/>
              <a:t>11/18/2020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28C57-4E99-4CEF-90A5-1A36D1658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Use or disclosure of data contained on this sheet is subject to the restriction on the title page of this document.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CCB962-5A86-4D1B-8E7A-BF52DB863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7A1CF-C615-47CD-A6DA-8893F2BD8F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137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Earth_SpaceLasers.jpg">
            <a:extLst>
              <a:ext uri="{FF2B5EF4-FFF2-40B4-BE49-F238E27FC236}">
                <a16:creationId xmlns:a16="http://schemas.microsoft.com/office/drawing/2014/main" id="{4AF262BD-B1CD-4087-B8BA-F3EC56BA19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2275" r="12275" b="24551"/>
          <a:stretch/>
        </p:blipFill>
        <p:spPr>
          <a:xfrm>
            <a:off x="-1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2F5D92-38B5-46A8-ACFD-03D9AE7577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59594"/>
            <a:ext cx="9144000" cy="124142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F3CAC1-B394-4797-92CB-041D946E51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2160700"/>
            <a:ext cx="9144000" cy="66479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B6455B48-9425-43BE-B9CB-B64340D5E7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760" y="5120640"/>
            <a:ext cx="3291840" cy="1139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0BC3B24-AF7C-401A-BA0A-E449562ABB36}"/>
              </a:ext>
            </a:extLst>
          </p:cNvPr>
          <p:cNvSpPr txBox="1"/>
          <p:nvPr userDrawn="1"/>
        </p:nvSpPr>
        <p:spPr>
          <a:xfrm>
            <a:off x="8702040" y="5766733"/>
            <a:ext cx="22709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13605 Dulles Technology Dr.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</a:rPr>
              <a:t>Herndon, VA 20171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</a:rPr>
              <a:t>(703) 471-7671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</a:rPr>
              <a:t>www.fibertek.com</a:t>
            </a:r>
          </a:p>
        </p:txBody>
      </p:sp>
    </p:spTree>
    <p:extLst>
      <p:ext uri="{BB962C8B-B14F-4D97-AF65-F5344CB8AC3E}">
        <p14:creationId xmlns:p14="http://schemas.microsoft.com/office/powerpoint/2010/main" val="2059392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544C186-332C-46DA-AC05-AEDA2DF11F2E}"/>
              </a:ext>
            </a:extLst>
          </p:cNvPr>
          <p:cNvSpPr/>
          <p:nvPr userDrawn="1"/>
        </p:nvSpPr>
        <p:spPr>
          <a:xfrm>
            <a:off x="0" y="0"/>
            <a:ext cx="9144000" cy="1166299"/>
          </a:xfrm>
          <a:prstGeom prst="rect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22C132-E14A-4C8D-8B3C-2FC5D29CA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72" y="129505"/>
            <a:ext cx="8869680" cy="958631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BEA743-ECA8-4107-BB67-5F3CB767C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72000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  <a:lvl2pPr>
              <a:defRPr>
                <a:latin typeface="+mn-lt"/>
                <a:cs typeface="Arial" panose="020B0604020202020204" pitchFamily="34" charset="0"/>
              </a:defRPr>
            </a:lvl2pPr>
            <a:lvl3pPr>
              <a:spcAft>
                <a:spcPts val="300"/>
              </a:spcAft>
              <a:defRPr>
                <a:latin typeface="+mn-lt"/>
                <a:cs typeface="Arial" panose="020B0604020202020204" pitchFamily="34" charset="0"/>
              </a:defRPr>
            </a:lvl3pPr>
            <a:lvl4pPr>
              <a:spcAft>
                <a:spcPts val="300"/>
              </a:spcAft>
              <a:defRPr>
                <a:latin typeface="+mn-lt"/>
                <a:cs typeface="Arial" panose="020B0604020202020204" pitchFamily="34" charset="0"/>
              </a:defRPr>
            </a:lvl4pPr>
            <a:lvl5pPr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764E39-1417-4F1B-985F-C2B24A77CD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1508760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8F4802A-4660-4D54-A270-0D0F40DD2D0E}" type="datetime1">
              <a:rPr lang="en-US" smtClean="0"/>
              <a:t>11/18/2020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358A8-F6F7-4597-9BF1-FA95ED324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7772400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Use or disclosure of data contained on this sheet is subject to the restriction on the title page of this document.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0098AD-16AD-4913-8064-493CA9D03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10800" y="6356350"/>
            <a:ext cx="1371600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CA87A1CF-C615-47CD-A6DA-8893F2BD8FB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796F795-7944-496B-927C-D474010FE51A}"/>
              </a:ext>
            </a:extLst>
          </p:cNvPr>
          <p:cNvCxnSpPr>
            <a:cxnSpLocks/>
          </p:cNvCxnSpPr>
          <p:nvPr userDrawn="1"/>
        </p:nvCxnSpPr>
        <p:spPr>
          <a:xfrm>
            <a:off x="0" y="1187128"/>
            <a:ext cx="12192000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Fibertek-Red-Logo-2010">
            <a:extLst>
              <a:ext uri="{FF2B5EF4-FFF2-40B4-BE49-F238E27FC236}">
                <a16:creationId xmlns:a16="http://schemas.microsoft.com/office/drawing/2014/main" id="{66FF9FF2-73AF-4264-9CB5-120CA8076C2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467531" y="138649"/>
            <a:ext cx="2299139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15854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544C186-332C-46DA-AC05-AEDA2DF11F2E}"/>
              </a:ext>
            </a:extLst>
          </p:cNvPr>
          <p:cNvSpPr/>
          <p:nvPr userDrawn="1"/>
        </p:nvSpPr>
        <p:spPr>
          <a:xfrm>
            <a:off x="0" y="0"/>
            <a:ext cx="9144000" cy="1166299"/>
          </a:xfrm>
          <a:prstGeom prst="rect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22C132-E14A-4C8D-8B3C-2FC5D29CA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72" y="129505"/>
            <a:ext cx="8869680" cy="958631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764E39-1417-4F1B-985F-C2B24A77CD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1508760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CA220222-808A-4A67-9F0D-22BB21854469}" type="datetime1">
              <a:rPr lang="en-US" smtClean="0"/>
              <a:t>11/18/2020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358A8-F6F7-4597-9BF1-FA95ED324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7772400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Use or disclosure of data contained on this sheet is subject to the restriction on the title page of this document.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0098AD-16AD-4913-8064-493CA9D03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10800" y="6356350"/>
            <a:ext cx="1371600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CA87A1CF-C615-47CD-A6DA-8893F2BD8FB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796F795-7944-496B-927C-D474010FE51A}"/>
              </a:ext>
            </a:extLst>
          </p:cNvPr>
          <p:cNvCxnSpPr>
            <a:cxnSpLocks/>
          </p:cNvCxnSpPr>
          <p:nvPr userDrawn="1"/>
        </p:nvCxnSpPr>
        <p:spPr>
          <a:xfrm>
            <a:off x="0" y="1187128"/>
            <a:ext cx="12192000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Fibertek-Red-Logo-2010">
            <a:extLst>
              <a:ext uri="{FF2B5EF4-FFF2-40B4-BE49-F238E27FC236}">
                <a16:creationId xmlns:a16="http://schemas.microsoft.com/office/drawing/2014/main" id="{66FF9FF2-73AF-4264-9CB5-120CA8076C2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467531" y="138649"/>
            <a:ext cx="2299139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E243F8B-2D58-4568-8D42-58E8BC045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508760"/>
            <a:ext cx="10972800" cy="640080"/>
          </a:xfrm>
        </p:spPr>
        <p:txBody>
          <a:bodyPr anchor="ctr"/>
          <a:lstStyle>
            <a:lvl1pPr marL="0" indent="0" algn="ctr">
              <a:buNone/>
              <a:defRPr sz="2800" b="1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D15BC56-4232-4C42-8FA9-68568B3704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240280"/>
            <a:ext cx="10972800" cy="3931920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  <a:lvl2pPr>
              <a:defRPr>
                <a:latin typeface="+mn-lt"/>
                <a:cs typeface="Arial" panose="020B0604020202020204" pitchFamily="34" charset="0"/>
              </a:defRPr>
            </a:lvl2pPr>
            <a:lvl3pPr>
              <a:defRPr>
                <a:latin typeface="+mn-lt"/>
                <a:cs typeface="Arial" panose="020B0604020202020204" pitchFamily="34" charset="0"/>
              </a:defRPr>
            </a:lvl3pPr>
            <a:lvl4pPr>
              <a:defRPr>
                <a:latin typeface="+mn-lt"/>
                <a:cs typeface="Arial" panose="020B0604020202020204" pitchFamily="34" charset="0"/>
              </a:defRPr>
            </a:lvl4pPr>
            <a:lvl5pPr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79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544C186-332C-46DA-AC05-AEDA2DF11F2E}"/>
              </a:ext>
            </a:extLst>
          </p:cNvPr>
          <p:cNvSpPr/>
          <p:nvPr userDrawn="1"/>
        </p:nvSpPr>
        <p:spPr>
          <a:xfrm>
            <a:off x="0" y="0"/>
            <a:ext cx="9144000" cy="1166299"/>
          </a:xfrm>
          <a:prstGeom prst="rect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22C132-E14A-4C8D-8B3C-2FC5D29CA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72" y="129505"/>
            <a:ext cx="8869680" cy="914400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764E39-1417-4F1B-985F-C2B24A77CD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1508760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5CCCD553-EBB5-4210-A101-907F892FBCB4}" type="datetime1">
              <a:rPr lang="en-US" smtClean="0"/>
              <a:t>11/18/2020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358A8-F6F7-4597-9BF1-FA95ED324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7772400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Use or disclosure of data contained on this sheet is subject to the restriction on the title page of this document.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0098AD-16AD-4913-8064-493CA9D03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10800" y="6356350"/>
            <a:ext cx="1371600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CA87A1CF-C615-47CD-A6DA-8893F2BD8FB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796F795-7944-496B-927C-D474010FE51A}"/>
              </a:ext>
            </a:extLst>
          </p:cNvPr>
          <p:cNvCxnSpPr>
            <a:cxnSpLocks/>
          </p:cNvCxnSpPr>
          <p:nvPr userDrawn="1"/>
        </p:nvCxnSpPr>
        <p:spPr>
          <a:xfrm>
            <a:off x="0" y="1187128"/>
            <a:ext cx="12192000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Fibertek-Red-Logo-2010">
            <a:extLst>
              <a:ext uri="{FF2B5EF4-FFF2-40B4-BE49-F238E27FC236}">
                <a16:creationId xmlns:a16="http://schemas.microsoft.com/office/drawing/2014/main" id="{66FF9FF2-73AF-4264-9CB5-120CA8076C2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467531" y="138649"/>
            <a:ext cx="2299139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B096915-D812-4031-A754-A7B5CA5618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03520" cy="4572000"/>
          </a:xfrm>
        </p:spPr>
        <p:txBody>
          <a:bodyPr/>
          <a:lstStyle>
            <a:lvl1pPr>
              <a:defRPr sz="2000">
                <a:latin typeface="+mn-lt"/>
                <a:cs typeface="Arial" panose="020B0604020202020204" pitchFamily="34" charset="0"/>
              </a:defRPr>
            </a:lvl1pPr>
            <a:lvl2pPr>
              <a:defRPr sz="1800">
                <a:latin typeface="+mn-lt"/>
                <a:cs typeface="Arial" panose="020B0604020202020204" pitchFamily="34" charset="0"/>
              </a:defRPr>
            </a:lvl2pPr>
            <a:lvl3pPr>
              <a:defRPr sz="1600">
                <a:latin typeface="+mn-lt"/>
                <a:cs typeface="Arial" panose="020B0604020202020204" pitchFamily="34" charset="0"/>
              </a:defRPr>
            </a:lvl3pPr>
            <a:lvl4pPr>
              <a:spcAft>
                <a:spcPts val="300"/>
              </a:spcAft>
              <a:defRPr sz="1400">
                <a:latin typeface="+mn-lt"/>
                <a:cs typeface="Arial" panose="020B0604020202020204" pitchFamily="34" charset="0"/>
              </a:defRPr>
            </a:lvl4pPr>
            <a:lvl5pPr>
              <a:defRPr sz="12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C9A0A62E-BF58-4E15-A9D3-6B5D5E5788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80" y="1600200"/>
            <a:ext cx="5303520" cy="4572000"/>
          </a:xfrm>
        </p:spPr>
        <p:txBody>
          <a:bodyPr/>
          <a:lstStyle>
            <a:lvl1pPr>
              <a:defRPr sz="2000">
                <a:latin typeface="+mn-lt"/>
                <a:cs typeface="Arial" panose="020B0604020202020204" pitchFamily="34" charset="0"/>
              </a:defRPr>
            </a:lvl1pPr>
            <a:lvl2pPr>
              <a:defRPr sz="1800">
                <a:latin typeface="+mn-lt"/>
                <a:cs typeface="Arial" panose="020B0604020202020204" pitchFamily="34" charset="0"/>
              </a:defRPr>
            </a:lvl2pPr>
            <a:lvl3pPr>
              <a:spcAft>
                <a:spcPts val="300"/>
              </a:spcAft>
              <a:defRPr sz="1600">
                <a:latin typeface="+mn-lt"/>
                <a:cs typeface="Arial" panose="020B0604020202020204" pitchFamily="34" charset="0"/>
              </a:defRPr>
            </a:lvl3pPr>
            <a:lvl4pPr>
              <a:spcAft>
                <a:spcPts val="300"/>
              </a:spcAft>
              <a:defRPr sz="1400">
                <a:latin typeface="+mn-lt"/>
                <a:cs typeface="Arial" panose="020B0604020202020204" pitchFamily="34" charset="0"/>
              </a:defRPr>
            </a:lvl4pPr>
            <a:lvl5pPr>
              <a:spcAft>
                <a:spcPts val="300"/>
              </a:spcAft>
              <a:defRPr sz="12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2171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544C186-332C-46DA-AC05-AEDA2DF11F2E}"/>
              </a:ext>
            </a:extLst>
          </p:cNvPr>
          <p:cNvSpPr/>
          <p:nvPr userDrawn="1"/>
        </p:nvSpPr>
        <p:spPr>
          <a:xfrm>
            <a:off x="0" y="0"/>
            <a:ext cx="9144000" cy="1166299"/>
          </a:xfrm>
          <a:prstGeom prst="rect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22C132-E14A-4C8D-8B3C-2FC5D29CA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72" y="129505"/>
            <a:ext cx="8869680" cy="914400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764E39-1417-4F1B-985F-C2B24A77CD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1508760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08C811DB-C42A-4DDC-93E5-9F3EE9287B90}" type="datetime1">
              <a:rPr lang="en-US" smtClean="0"/>
              <a:t>11/18/2020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358A8-F6F7-4597-9BF1-FA95ED324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7772400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Use or disclosure of data contained on this sheet is subject to the restriction on the title page of this document.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0098AD-16AD-4913-8064-493CA9D03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10800" y="6356350"/>
            <a:ext cx="1371600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CA87A1CF-C615-47CD-A6DA-8893F2BD8FB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796F795-7944-496B-927C-D474010FE51A}"/>
              </a:ext>
            </a:extLst>
          </p:cNvPr>
          <p:cNvCxnSpPr>
            <a:cxnSpLocks/>
          </p:cNvCxnSpPr>
          <p:nvPr userDrawn="1"/>
        </p:nvCxnSpPr>
        <p:spPr>
          <a:xfrm>
            <a:off x="0" y="1187128"/>
            <a:ext cx="12192000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Fibertek-Red-Logo-2010">
            <a:extLst>
              <a:ext uri="{FF2B5EF4-FFF2-40B4-BE49-F238E27FC236}">
                <a16:creationId xmlns:a16="http://schemas.microsoft.com/office/drawing/2014/main" id="{66FF9FF2-73AF-4264-9CB5-120CA8076C2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467531" y="138649"/>
            <a:ext cx="2299139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6A2B4F6D-0826-4D47-BFFB-29719AA67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319" y="1508760"/>
            <a:ext cx="5303520" cy="640080"/>
          </a:xfrm>
        </p:spPr>
        <p:txBody>
          <a:bodyPr anchor="ctr"/>
          <a:lstStyle>
            <a:lvl1pPr marL="0" indent="0">
              <a:buNone/>
              <a:defRPr sz="2800" b="1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15A46B1-FF2F-4288-A7A6-92B2A247F4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5319" y="2286000"/>
            <a:ext cx="5303520" cy="3684588"/>
          </a:xfrm>
        </p:spPr>
        <p:txBody>
          <a:bodyPr/>
          <a:lstStyle>
            <a:lvl1pPr>
              <a:defRPr sz="2000">
                <a:latin typeface="+mn-lt"/>
                <a:cs typeface="Arial" panose="020B0604020202020204" pitchFamily="34" charset="0"/>
              </a:defRPr>
            </a:lvl1pPr>
            <a:lvl2pPr>
              <a:defRPr sz="1800">
                <a:latin typeface="+mn-lt"/>
                <a:cs typeface="Arial" panose="020B0604020202020204" pitchFamily="34" charset="0"/>
              </a:defRPr>
            </a:lvl2pPr>
            <a:lvl3pPr>
              <a:defRPr sz="1600">
                <a:latin typeface="+mn-lt"/>
                <a:cs typeface="Arial" panose="020B0604020202020204" pitchFamily="34" charset="0"/>
              </a:defRPr>
            </a:lvl3pPr>
            <a:lvl4pPr>
              <a:defRPr sz="1400">
                <a:latin typeface="+mn-lt"/>
                <a:cs typeface="Arial" panose="020B0604020202020204" pitchFamily="34" charset="0"/>
              </a:defRPr>
            </a:lvl4pPr>
            <a:lvl5pPr>
              <a:defRPr sz="12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E93FA1E7-600D-4BCF-9458-BB4160A4AE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6332" y="1508760"/>
            <a:ext cx="5303520" cy="640080"/>
          </a:xfrm>
        </p:spPr>
        <p:txBody>
          <a:bodyPr anchor="ctr"/>
          <a:lstStyle>
            <a:lvl1pPr marL="0" indent="0">
              <a:buNone/>
              <a:defRPr sz="2800" b="1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FEBBD59D-10CC-4CF8-A386-2B08CE8A3D7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33160" y="2295525"/>
            <a:ext cx="5303520" cy="3684588"/>
          </a:xfrm>
        </p:spPr>
        <p:txBody>
          <a:bodyPr/>
          <a:lstStyle>
            <a:lvl1pPr>
              <a:defRPr sz="2000">
                <a:latin typeface="+mn-lt"/>
                <a:cs typeface="Arial" panose="020B0604020202020204" pitchFamily="34" charset="0"/>
              </a:defRPr>
            </a:lvl1pPr>
            <a:lvl2pPr>
              <a:defRPr sz="1800">
                <a:latin typeface="+mn-lt"/>
                <a:cs typeface="Arial" panose="020B0604020202020204" pitchFamily="34" charset="0"/>
              </a:defRPr>
            </a:lvl2pPr>
            <a:lvl3pPr>
              <a:defRPr sz="1600">
                <a:latin typeface="+mn-lt"/>
                <a:cs typeface="Arial" panose="020B0604020202020204" pitchFamily="34" charset="0"/>
              </a:defRPr>
            </a:lvl3pPr>
            <a:lvl4pPr>
              <a:defRPr sz="1400">
                <a:latin typeface="+mn-lt"/>
                <a:cs typeface="Arial" panose="020B0604020202020204" pitchFamily="34" charset="0"/>
              </a:defRPr>
            </a:lvl4pPr>
            <a:lvl5pPr>
              <a:defRPr sz="12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8158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C171A-A8C1-4D98-9FC0-D3FDD7FCD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9144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B5C40F-B042-4B63-856C-01C51F1A0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C456E-43E5-48C9-B6B7-BD2096C6BE4B}" type="datetime1">
              <a:rPr lang="en-US" smtClean="0"/>
              <a:t>11/18/2020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38ACB4-427A-4816-9065-358C53206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Use or disclosure of data contained on this sheet is subject to the restriction on the title page of this document.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EB8882-8F7F-44F4-8899-2BA35E5E7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7A1CF-C615-47CD-A6DA-8893F2BD8F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155C756-0A02-4817-945F-E975D375F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72000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  <a:lvl2pPr>
              <a:defRPr>
                <a:latin typeface="+mn-lt"/>
                <a:cs typeface="Arial" panose="020B0604020202020204" pitchFamily="34" charset="0"/>
              </a:defRPr>
            </a:lvl2pPr>
            <a:lvl3pPr>
              <a:defRPr>
                <a:latin typeface="+mn-lt"/>
                <a:cs typeface="Arial" panose="020B0604020202020204" pitchFamily="34" charset="0"/>
              </a:defRPr>
            </a:lvl3pPr>
            <a:lvl4pPr>
              <a:defRPr>
                <a:latin typeface="+mn-lt"/>
                <a:cs typeface="Arial" panose="020B0604020202020204" pitchFamily="34" charset="0"/>
              </a:defRPr>
            </a:lvl4pPr>
            <a:lvl5pPr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52038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AA2EF-37FF-4DEE-A44A-7AA7F9DEB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914400"/>
          </a:xfrm>
        </p:spPr>
        <p:txBody>
          <a:bodyPr>
            <a:normAutofit/>
          </a:bodyPr>
          <a:lstStyle>
            <a:lvl1pPr>
              <a:defRPr sz="36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8C1923-2D4C-436A-804B-04F8E35D5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899D4C4-E09D-47C8-B5B8-1FD3CB1C1E09}" type="datetime1">
              <a:rPr lang="en-US" smtClean="0"/>
              <a:t>11/18/2020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16CE54-39AA-403A-8BE0-B9ED3F2AC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>
              <a:defRPr lang="en-US" smtClean="0"/>
            </a:lvl1pPr>
          </a:lstStyle>
          <a:p>
            <a:r>
              <a:rPr lang="en-US" dirty="0"/>
              <a:t>Use or disclosure of data contained on this sheet is subject to the restriction on the title page of this document.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7DAE88-F8F3-4B52-815B-2F795B863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A87A1CF-C615-47CD-A6DA-8893F2BD8F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9B0794B-0EC9-44F1-91CA-B9880C3314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03520" cy="4572000"/>
          </a:xfrm>
        </p:spPr>
        <p:txBody>
          <a:bodyPr/>
          <a:lstStyle>
            <a:lvl1pPr>
              <a:defRPr sz="2000">
                <a:latin typeface="+mn-lt"/>
                <a:cs typeface="Arial" panose="020B0604020202020204" pitchFamily="34" charset="0"/>
              </a:defRPr>
            </a:lvl1pPr>
            <a:lvl2pPr>
              <a:defRPr sz="1800">
                <a:latin typeface="+mn-lt"/>
                <a:cs typeface="Arial" panose="020B0604020202020204" pitchFamily="34" charset="0"/>
              </a:defRPr>
            </a:lvl2pPr>
            <a:lvl3pPr>
              <a:defRPr sz="1600">
                <a:latin typeface="+mn-lt"/>
                <a:cs typeface="Arial" panose="020B0604020202020204" pitchFamily="34" charset="0"/>
              </a:defRPr>
            </a:lvl3pPr>
            <a:lvl4pPr>
              <a:defRPr sz="1400">
                <a:latin typeface="+mn-lt"/>
                <a:cs typeface="Arial" panose="020B0604020202020204" pitchFamily="34" charset="0"/>
              </a:defRPr>
            </a:lvl4pPr>
            <a:lvl5pPr>
              <a:defRPr sz="12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C51EB4-446C-4BB0-96C6-25EE21671E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80" y="1600200"/>
            <a:ext cx="5303520" cy="4572000"/>
          </a:xfrm>
        </p:spPr>
        <p:txBody>
          <a:bodyPr/>
          <a:lstStyle>
            <a:lvl1pPr>
              <a:defRPr sz="2000">
                <a:latin typeface="+mn-lt"/>
                <a:cs typeface="Arial" panose="020B0604020202020204" pitchFamily="34" charset="0"/>
              </a:defRPr>
            </a:lvl1pPr>
            <a:lvl2pPr>
              <a:defRPr sz="1800">
                <a:latin typeface="+mn-lt"/>
                <a:cs typeface="Arial" panose="020B0604020202020204" pitchFamily="34" charset="0"/>
              </a:defRPr>
            </a:lvl2pPr>
            <a:lvl3pPr>
              <a:defRPr sz="1600">
                <a:latin typeface="+mn-lt"/>
                <a:cs typeface="Arial" panose="020B0604020202020204" pitchFamily="34" charset="0"/>
              </a:defRPr>
            </a:lvl3pPr>
            <a:lvl4pPr>
              <a:defRPr sz="1400">
                <a:latin typeface="+mn-lt"/>
                <a:cs typeface="Arial" panose="020B0604020202020204" pitchFamily="34" charset="0"/>
              </a:defRPr>
            </a:lvl4pPr>
            <a:lvl5pPr>
              <a:defRPr sz="12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69823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0066B4-F2E2-4A1B-9B8B-01A99A4F8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7CFD1-2E49-4189-B6A8-88AE67C5794C}" type="datetime1">
              <a:rPr lang="en-US" smtClean="0"/>
              <a:t>11/18/2020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0F3AF0-303B-4083-AB58-CB48DE621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Use or disclosure of data contained on this sheet is subject to the restriction on the title page of this document.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519104-7C35-41E7-A139-ACAA6D03C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7A1CF-C615-47CD-A6DA-8893F2BD8F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479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125FEB-878D-495F-8E2E-011B9CB51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38816A-68E3-4291-8D8F-1CC5338BFF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25625"/>
            <a:ext cx="109728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653752-5808-4FC7-8B87-9EB326C179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447155"/>
            <a:ext cx="1280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i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135E558D-A1F0-40DF-BD1E-124E0F4EB0CB}" type="datetime1">
              <a:rPr lang="en-US" smtClean="0"/>
              <a:t>11/18/2020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6850E3-BDB4-4E79-AFB1-C5925AAD96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09800" y="644715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Use or disclosure of data contained on this sheet is subject to the restriction on the title page of this document.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63649-29BE-48EF-98CB-057448EFBE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02240" y="6447155"/>
            <a:ext cx="1280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CA87A1CF-C615-47CD-A6DA-8893F2BD8F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335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0" r:id="rId3"/>
    <p:sldLayoutId id="2147483662" r:id="rId4"/>
    <p:sldLayoutId id="2147483661" r:id="rId5"/>
    <p:sldLayoutId id="2147483663" r:id="rId6"/>
    <p:sldLayoutId id="2147483660" r:id="rId7"/>
    <p:sldLayoutId id="2147483652" r:id="rId8"/>
    <p:sldLayoutId id="2147483655" r:id="rId9"/>
    <p:sldLayoutId id="2147483658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400050" indent="-40005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rgbClr val="800000"/>
        </a:buClr>
        <a:buSzPct val="90000"/>
        <a:buFont typeface="Wingdings" panose="05000000000000000000" pitchFamily="2" charset="2"/>
        <a:buChar char="v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95000"/>
        <a:buFont typeface="Wingdings" panose="05000000000000000000" pitchFamily="2" charset="2"/>
        <a:buChar char="Ø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buSzPct val="65000"/>
        <a:buFont typeface="Wingdings" panose="05000000000000000000" pitchFamily="2" charset="2"/>
        <a:buChar char="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SzPct val="80000"/>
        <a:buFont typeface="Wingdings" panose="05000000000000000000" pitchFamily="2" charset="2"/>
        <a:buChar char="q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Courier New" panose="02070309020205020404" pitchFamily="49" charset="0"/>
        <a:buChar char="o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fhovis@Fibertek.com" TargetMode="External"/><Relationship Id="rId2" Type="http://schemas.openxmlformats.org/officeDocument/2006/relationships/hyperlink" Target="mailto:ffitzpatrick@fibertek.com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DA557-83AC-4FFB-9C49-6715D2458C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5320" y="777240"/>
            <a:ext cx="10972800" cy="1241425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Updates on the Designs of Lasers for Space-Based Wind, Aerosol, and Cloud Measurements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AA1F5F-5F0B-436E-A436-A2D7DBF189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8320" y="2560320"/>
            <a:ext cx="8321040" cy="1359740"/>
          </a:xfrm>
        </p:spPr>
        <p:txBody>
          <a:bodyPr/>
          <a:lstStyle/>
          <a:p>
            <a:pPr marL="0" rtl="0" eaLnBrk="1" fontAlgn="t" latinLnBrk="0" hangingPunct="1">
              <a:spcBef>
                <a:spcPts val="0"/>
              </a:spcBef>
              <a:spcAft>
                <a:spcPts val="600"/>
              </a:spcAft>
            </a:pPr>
            <a:r>
              <a:rPr lang="en-US" sz="1800" b="1" i="0" u="none" strike="noStrike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November 19, 2020</a:t>
            </a:r>
          </a:p>
          <a:p>
            <a:pPr marL="0" rtl="0" eaLnBrk="1" fontAlgn="t" latinLnBrk="0" hangingPunct="1">
              <a:spcBef>
                <a:spcPts val="0"/>
              </a:spcBef>
              <a:spcAft>
                <a:spcPts val="600"/>
              </a:spcAft>
            </a:pPr>
            <a:endParaRPr lang="en-US" sz="1800" b="1" i="0" u="none" strike="noStrike" kern="1200" dirty="0">
              <a:solidFill>
                <a:schemeClr val="bg1"/>
              </a:solidFill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buNone/>
            </a:pP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Fran Fitzpatrick, Joe Rudd, Michael Albert, Kent Puffenburger,</a:t>
            </a:r>
          </a:p>
          <a:p>
            <a:pPr indent="0">
              <a:buNone/>
            </a:pP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Tom Schum, Slava Litvinovitch, Darrell Jones, Floyd Hovis</a:t>
            </a:r>
          </a:p>
          <a:p>
            <a:pPr indent="0">
              <a:buNone/>
            </a:pPr>
            <a:endParaRPr lang="en-US" sz="18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fontAlgn="t">
              <a:spcAft>
                <a:spcPts val="600"/>
              </a:spcAft>
            </a:pPr>
            <a:r>
              <a:rPr lang="en-US" sz="1800" b="1" i="0" u="none" strike="noStrike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Contacts: Fran Fitzpatrick   </a:t>
            </a:r>
            <a:r>
              <a:rPr lang="en-US" sz="1800" b="0" i="1" u="none" strike="noStrike" kern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ffitzpatrick@fibertek.com</a:t>
            </a:r>
            <a:r>
              <a:rPr lang="en-US" sz="1800" b="0" i="1" u="none" strike="noStrike" kern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800" b="0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rtl="0" eaLnBrk="1" fontAlgn="t" latinLnBrk="0" hangingPunct="1">
              <a:spcBef>
                <a:spcPts val="0"/>
              </a:spcBef>
              <a:spcAft>
                <a:spcPts val="600"/>
              </a:spcAft>
            </a:pPr>
            <a:r>
              <a:rPr lang="en-US" sz="1800" b="1" i="0" u="none" strike="noStrike" kern="120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   Floyd Hovis    </a:t>
            </a:r>
            <a:r>
              <a:rPr lang="en-US" sz="1800" b="0" i="1" u="none" strike="noStrike" kern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fhovis@fibertek.com</a:t>
            </a:r>
            <a:endParaRPr lang="en-US" sz="1800" b="0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869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280160"/>
            <a:ext cx="6934200" cy="211573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600" dirty="0"/>
              <a:t>114 mJ input from preamplifier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600" dirty="0"/>
              <a:t>20°C chiller temperature for both oscillator and preamplifier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600" dirty="0"/>
              <a:t>48°C chiller temperature for the power amplifier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600" dirty="0"/>
              <a:t>165 A (200 W/bar) for the three 10-bar power amplifier diode pumps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600" dirty="0"/>
              <a:t>Measured output energy vs. diode pump pulse width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600" dirty="0"/>
              <a:t>Power amplifier optical to optical efficiency at 260 mJ output is 22%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" y="0"/>
            <a:ext cx="8208945" cy="1188720"/>
          </a:xfrm>
        </p:spPr>
        <p:txBody>
          <a:bodyPr>
            <a:noAutofit/>
          </a:bodyPr>
          <a:lstStyle/>
          <a:p>
            <a:pPr algn="ctr"/>
            <a:r>
              <a:rPr lang="en-US" sz="2400" dirty="0"/>
              <a:t>Power Amplifier 20 Hz Test Results With 3 Stack Pump on Bounce Configuration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A8B92D5-F28E-4D07-AB25-0A596F3395F8}"/>
              </a:ext>
            </a:extLst>
          </p:cNvPr>
          <p:cNvSpPr txBox="1"/>
          <p:nvPr/>
        </p:nvSpPr>
        <p:spPr>
          <a:xfrm>
            <a:off x="9850986" y="1832362"/>
            <a:ext cx="19659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Near field profile</a:t>
            </a:r>
          </a:p>
          <a:p>
            <a:r>
              <a:rPr lang="en-US" sz="1400" dirty="0"/>
              <a:t>    X diameter = 4.58 mm</a:t>
            </a:r>
          </a:p>
          <a:p>
            <a:r>
              <a:rPr lang="en-US" sz="1400" dirty="0"/>
              <a:t>    Y diameter = 3.81mm            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9D03AF-A4E6-4981-A399-E03FE88AB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9584" y="1271016"/>
            <a:ext cx="2481072" cy="18613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EBBBB60-465A-4D6C-A7A4-0248F7421A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8742" y="3299935"/>
            <a:ext cx="4727258" cy="35123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29B446-C238-4A4E-AFD6-98C455667E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0880" y="3395897"/>
            <a:ext cx="4126496" cy="322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547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0"/>
            <a:ext cx="8519160" cy="118872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Transmitter Performance Requirements for Space-Based 2</a:t>
            </a:r>
            <a:r>
              <a:rPr lang="el-GR" dirty="0"/>
              <a:t>λ</a:t>
            </a:r>
            <a:r>
              <a:rPr lang="en-US" dirty="0"/>
              <a:t> ACCP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051331-9CDF-4B4E-8CB2-C543A611D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7A1CF-C615-47CD-A6DA-8893F2BD8FB4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EA7BBD4F-FFBA-41FE-ADC6-96DD978F8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280161"/>
            <a:ext cx="11887200" cy="6858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The ACCP requirements should meet most of the 2</a:t>
            </a:r>
            <a:r>
              <a:rPr lang="el-GR" sz="2000" dirty="0"/>
              <a:t>λ</a:t>
            </a:r>
            <a:r>
              <a:rPr lang="en-US" sz="2000" dirty="0"/>
              <a:t> OAWL requirements except for linewidth</a:t>
            </a:r>
          </a:p>
          <a:p>
            <a:pPr lvl="1">
              <a:spcAft>
                <a:spcPts val="600"/>
              </a:spcAft>
            </a:pPr>
            <a:r>
              <a:rPr lang="en-US" b="0" dirty="0"/>
              <a:t>Expected OAWL 532 nm linewidth requirement will be &lt; 30 MHz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AFB33E-7019-48A9-BEA2-76F8E21D5690}"/>
              </a:ext>
            </a:extLst>
          </p:cNvPr>
          <p:cNvSpPr txBox="1"/>
          <p:nvPr/>
        </p:nvSpPr>
        <p:spPr>
          <a:xfrm>
            <a:off x="3398520" y="2243009"/>
            <a:ext cx="3977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Current Top-Level Laser Requirements</a:t>
            </a:r>
          </a:p>
        </p:txBody>
      </p:sp>
      <p:graphicFrame>
        <p:nvGraphicFramePr>
          <p:cNvPr id="7" name="Table 11">
            <a:extLst>
              <a:ext uri="{FF2B5EF4-FFF2-40B4-BE49-F238E27FC236}">
                <a16:creationId xmlns:a16="http://schemas.microsoft.com/office/drawing/2014/main" id="{5E3F28E1-B931-4013-8642-BD13201ED7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9035736"/>
              </p:ext>
            </p:extLst>
          </p:nvPr>
        </p:nvGraphicFramePr>
        <p:xfrm>
          <a:off x="1798320" y="2550786"/>
          <a:ext cx="8127999" cy="397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92949571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37426399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918899214"/>
                    </a:ext>
                  </a:extLst>
                </a:gridCol>
              </a:tblGrid>
              <a:tr h="43370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Parameter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Specification</a:t>
                      </a:r>
                    </a:p>
                    <a:p>
                      <a:pPr algn="l"/>
                      <a:r>
                        <a:rPr lang="en-US" dirty="0"/>
                        <a:t>            1064 nm                                       532 nm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6297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Repetition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 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 Hz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1389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Pulse energy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125 mJ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125 mJ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95643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Spectral width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&lt; 100 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&lt; 100 MHz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2077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Polarization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Linear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Linear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9140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Divergence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150 µrad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150 µrad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5214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Divergence ellipticity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≥0.75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≥0.75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2361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Heat transfer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Conductive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Conductive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26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Wall plug efficiency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Projected to be &gt; 4.4%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8517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Environmental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GEVS Verification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28929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9302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59240" cy="118872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HEUVD Design Updates for 2</a:t>
            </a:r>
            <a:r>
              <a:rPr lang="el-GR" dirty="0"/>
              <a:t>λ</a:t>
            </a:r>
            <a:r>
              <a:rPr lang="en-US" dirty="0"/>
              <a:t> HSRL or OAWL Operation</a:t>
            </a:r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596921" y="1409636"/>
            <a:ext cx="4983480" cy="5242560"/>
          </a:xfrm>
        </p:spPr>
        <p:txBody>
          <a:bodyPr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en-US" sz="1800" dirty="0"/>
              <a:t>Incorporate 200 W bar stacks into the preamplifier design</a:t>
            </a:r>
          </a:p>
          <a:p>
            <a:pPr lvl="1" fontAlgn="base">
              <a:spcAft>
                <a:spcPts val="600"/>
              </a:spcAft>
            </a:pPr>
            <a:r>
              <a:rPr lang="en-US" sz="1600" dirty="0"/>
              <a:t>40% reduction in size and weight</a:t>
            </a:r>
          </a:p>
          <a:p>
            <a:pPr fontAlgn="base">
              <a:spcAft>
                <a:spcPts val="600"/>
              </a:spcAft>
            </a:pPr>
            <a:r>
              <a:rPr lang="en-US" sz="1800" dirty="0"/>
              <a:t>Updated resonator beam diagnostics</a:t>
            </a:r>
          </a:p>
          <a:p>
            <a:pPr lvl="1" fontAlgn="base">
              <a:spcAft>
                <a:spcPts val="600"/>
              </a:spcAft>
            </a:pPr>
            <a:r>
              <a:rPr lang="en-US" sz="1400" dirty="0"/>
              <a:t>Energy</a:t>
            </a:r>
          </a:p>
          <a:p>
            <a:pPr lvl="1" fontAlgn="base">
              <a:spcAft>
                <a:spcPts val="600"/>
              </a:spcAft>
            </a:pPr>
            <a:r>
              <a:rPr lang="en-US" sz="1400" dirty="0"/>
              <a:t>Spatial mode</a:t>
            </a:r>
          </a:p>
          <a:p>
            <a:pPr lvl="1" fontAlgn="base">
              <a:spcAft>
                <a:spcPts val="600"/>
              </a:spcAft>
            </a:pPr>
            <a:r>
              <a:rPr lang="en-US" sz="1400" dirty="0"/>
              <a:t>5 GHz time profiles</a:t>
            </a:r>
          </a:p>
          <a:p>
            <a:pPr fontAlgn="base">
              <a:spcAft>
                <a:spcPts val="600"/>
              </a:spcAft>
            </a:pPr>
            <a:r>
              <a:rPr lang="en-US" sz="1800" dirty="0"/>
              <a:t>Updated power amplifier design</a:t>
            </a:r>
          </a:p>
          <a:p>
            <a:pPr lvl="1" fontAlgn="base">
              <a:spcAft>
                <a:spcPts val="600"/>
              </a:spcAft>
            </a:pPr>
            <a:r>
              <a:rPr lang="en-US" sz="1600" dirty="0"/>
              <a:t>Reduced size</a:t>
            </a:r>
          </a:p>
          <a:p>
            <a:pPr lvl="1" fontAlgn="base">
              <a:spcAft>
                <a:spcPts val="600"/>
              </a:spcAft>
            </a:pPr>
            <a:r>
              <a:rPr lang="en-US" sz="1600" dirty="0"/>
              <a:t>Higher efficiency</a:t>
            </a:r>
          </a:p>
          <a:p>
            <a:pPr fontAlgn="base">
              <a:spcAft>
                <a:spcPts val="600"/>
              </a:spcAft>
            </a:pPr>
            <a:r>
              <a:rPr lang="en-US" sz="1800" dirty="0"/>
              <a:t>Output energy monitors at both 1064 nm and 532 nm</a:t>
            </a:r>
          </a:p>
          <a:p>
            <a:pPr fontAlgn="base">
              <a:spcAft>
                <a:spcPts val="600"/>
              </a:spcAft>
            </a:pPr>
            <a:r>
              <a:rPr lang="en-US" sz="1800" dirty="0"/>
              <a:t>Output optics to provide equal divergences at 1064 and 532 nm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051331-9CDF-4B4E-8CB2-C543A611D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7A1CF-C615-47CD-A6DA-8893F2BD8FB4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021" y="1234440"/>
            <a:ext cx="4836739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651" y="3931920"/>
            <a:ext cx="4988109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44F95A1-FDD9-40BE-BF57-4B625EDB83A8}"/>
              </a:ext>
            </a:extLst>
          </p:cNvPr>
          <p:cNvSpPr txBox="1"/>
          <p:nvPr/>
        </p:nvSpPr>
        <p:spPr>
          <a:xfrm>
            <a:off x="5867400" y="1920240"/>
            <a:ext cx="1811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pPr algn="ctr"/>
            <a:r>
              <a:rPr lang="en-US" dirty="0"/>
              <a:t>Oscillator/preamp compartment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4F95A1-FDD9-40BE-BF57-4B625EDB83A8}"/>
              </a:ext>
            </a:extLst>
          </p:cNvPr>
          <p:cNvSpPr txBox="1"/>
          <p:nvPr/>
        </p:nvSpPr>
        <p:spPr>
          <a:xfrm>
            <a:off x="5638800" y="4754880"/>
            <a:ext cx="19941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pPr algn="ctr"/>
            <a:r>
              <a:rPr lang="en-US" dirty="0"/>
              <a:t>Power amp/ output optics  compartment</a:t>
            </a:r>
          </a:p>
        </p:txBody>
      </p:sp>
    </p:spTree>
    <p:extLst>
      <p:ext uri="{BB962C8B-B14F-4D97-AF65-F5344CB8AC3E}">
        <p14:creationId xmlns:p14="http://schemas.microsoft.com/office/powerpoint/2010/main" val="2869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1C25B-E149-42C6-8A65-F96A46963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2</a:t>
            </a:r>
            <a:r>
              <a:rPr lang="el-GR" dirty="0"/>
              <a:t>λ</a:t>
            </a:r>
            <a:r>
              <a:rPr lang="en-US" dirty="0"/>
              <a:t> Size, Weight, and Power Estimate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F8F779-B633-4DCD-84D9-BB7FE9FA2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7A1CF-C615-47CD-A6DA-8893F2BD8FB4}" type="slidenum">
              <a:rPr lang="en-US" smtClean="0"/>
              <a:pPr/>
              <a:t>13</a:t>
            </a:fld>
            <a:endParaRPr lang="en-US" dirty="0"/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118872" y="1891757"/>
            <a:ext cx="5154163" cy="3436069"/>
            <a:chOff x="2255520" y="1391532"/>
            <a:chExt cx="7447313" cy="4964818"/>
          </a:xfrm>
        </p:grpSpPr>
        <p:pic>
          <p:nvPicPr>
            <p:cNvPr id="7" name="Picture 6" descr="Diagram&#10;&#10;Description automatically generated">
              <a:extLst>
                <a:ext uri="{FF2B5EF4-FFF2-40B4-BE49-F238E27FC236}">
                  <a16:creationId xmlns:a16="http://schemas.microsoft.com/office/drawing/2014/main" id="{1A095710-ED43-4A54-9A95-2530D53723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9840" y="1695563"/>
              <a:ext cx="6214383" cy="4660787"/>
            </a:xfrm>
            <a:prstGeom prst="rect">
              <a:avLst/>
            </a:prstGeom>
          </p:spPr>
        </p:pic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4404EAA-04D3-46C5-93DE-9256019F2914}"/>
                </a:ext>
              </a:extLst>
            </p:cNvPr>
            <p:cNvCxnSpPr/>
            <p:nvPr/>
          </p:nvCxnSpPr>
          <p:spPr>
            <a:xfrm flipV="1">
              <a:off x="8564880" y="3063240"/>
              <a:ext cx="731520" cy="36576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8DFCB30-3FDA-46BA-AED5-2833E9930878}"/>
                </a:ext>
              </a:extLst>
            </p:cNvPr>
            <p:cNvCxnSpPr/>
            <p:nvPr/>
          </p:nvCxnSpPr>
          <p:spPr>
            <a:xfrm flipV="1">
              <a:off x="8631691" y="4819430"/>
              <a:ext cx="731520" cy="36576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0DD32FC9-D8ED-45A4-B919-0A1926E84FC0}"/>
                </a:ext>
              </a:extLst>
            </p:cNvPr>
            <p:cNvCxnSpPr/>
            <p:nvPr/>
          </p:nvCxnSpPr>
          <p:spPr>
            <a:xfrm flipV="1">
              <a:off x="9204960" y="3108960"/>
              <a:ext cx="0" cy="77724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0C4A9932-5B29-4D00-9A5B-C21A8409180D}"/>
                </a:ext>
              </a:extLst>
            </p:cNvPr>
            <p:cNvCxnSpPr/>
            <p:nvPr/>
          </p:nvCxnSpPr>
          <p:spPr>
            <a:xfrm>
              <a:off x="9204960" y="4160520"/>
              <a:ext cx="0" cy="73152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B9E847C-A7B7-4C47-BF65-2C4A3D42BB8C}"/>
                </a:ext>
              </a:extLst>
            </p:cNvPr>
            <p:cNvCxnSpPr/>
            <p:nvPr/>
          </p:nvCxnSpPr>
          <p:spPr>
            <a:xfrm flipV="1">
              <a:off x="5060100" y="1391532"/>
              <a:ext cx="731520" cy="36576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7BA524A0-3229-48ED-A911-4B928C0AB1A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679088" y="1453262"/>
              <a:ext cx="1422752" cy="64985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DFC741BE-F019-4A40-ADCD-0E9DAF642E2F}"/>
                </a:ext>
              </a:extLst>
            </p:cNvPr>
            <p:cNvCxnSpPr>
              <a:cxnSpLocks/>
            </p:cNvCxnSpPr>
            <p:nvPr/>
          </p:nvCxnSpPr>
          <p:spPr>
            <a:xfrm>
              <a:off x="7559040" y="2322305"/>
              <a:ext cx="1645920" cy="78665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1026929-DC8D-45C2-8A3F-4C9D9D1696E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540234" y="1399082"/>
              <a:ext cx="697132" cy="32492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ADF742C-488C-4B91-807C-957CF206DE2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255520" y="2606040"/>
              <a:ext cx="651412" cy="32302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FA782AAC-06F6-4188-A517-78EFCE356F9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41019" y="1467738"/>
              <a:ext cx="889083" cy="44411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3AC4E787-1AF1-454B-8306-3742251BEE6B}"/>
                </a:ext>
              </a:extLst>
            </p:cNvPr>
            <p:cNvCxnSpPr/>
            <p:nvPr/>
          </p:nvCxnSpPr>
          <p:spPr>
            <a:xfrm flipH="1">
              <a:off x="2346960" y="2103120"/>
              <a:ext cx="960120" cy="54864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2D7CFBF-7FF6-4D7A-998A-7D3901D9D991}"/>
                </a:ext>
              </a:extLst>
            </p:cNvPr>
            <p:cNvSpPr txBox="1"/>
            <p:nvPr/>
          </p:nvSpPr>
          <p:spPr>
            <a:xfrm>
              <a:off x="8884920" y="3807880"/>
              <a:ext cx="817913" cy="3557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19 cm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536D90A-E1F1-4D38-BF0A-0555DEF4B3D6}"/>
                </a:ext>
              </a:extLst>
            </p:cNvPr>
            <p:cNvSpPr txBox="1"/>
            <p:nvPr/>
          </p:nvSpPr>
          <p:spPr>
            <a:xfrm>
              <a:off x="6928262" y="1998762"/>
              <a:ext cx="863810" cy="3557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46 cm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A6E1A01-04D9-4985-B14A-70484AB0F83B}"/>
                </a:ext>
              </a:extLst>
            </p:cNvPr>
            <p:cNvSpPr txBox="1"/>
            <p:nvPr/>
          </p:nvSpPr>
          <p:spPr>
            <a:xfrm>
              <a:off x="3169920" y="1826039"/>
              <a:ext cx="863810" cy="3557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30 cm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D2378C9-AE84-40EC-ADFE-851D4370F3A9}"/>
                </a:ext>
              </a:extLst>
            </p:cNvPr>
            <p:cNvSpPr txBox="1"/>
            <p:nvPr/>
          </p:nvSpPr>
          <p:spPr>
            <a:xfrm>
              <a:off x="6568681" y="5277097"/>
              <a:ext cx="1152316" cy="6670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Output Risleys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405FC078-B6AA-4D8D-8546-436268E47E25}"/>
              </a:ext>
            </a:extLst>
          </p:cNvPr>
          <p:cNvSpPr txBox="1"/>
          <p:nvPr/>
        </p:nvSpPr>
        <p:spPr>
          <a:xfrm>
            <a:off x="569704" y="1234440"/>
            <a:ext cx="2501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dk1"/>
                </a:solidFill>
              </a:rPr>
              <a:t>Laser Optics Module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978953-3845-40A7-9A10-6277E169EC59}"/>
              </a:ext>
            </a:extLst>
          </p:cNvPr>
          <p:cNvSpPr txBox="1"/>
          <p:nvPr/>
        </p:nvSpPr>
        <p:spPr>
          <a:xfrm>
            <a:off x="718750" y="5172353"/>
            <a:ext cx="27541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dk1"/>
                </a:solidFill>
              </a:rPr>
              <a:t>Volume – 26 l</a:t>
            </a:r>
          </a:p>
          <a:p>
            <a:r>
              <a:rPr lang="en-US" sz="1400" b="1" dirty="0">
                <a:solidFill>
                  <a:schemeClr val="dk1"/>
                </a:solidFill>
              </a:rPr>
              <a:t>Mass – 32 kg</a:t>
            </a:r>
          </a:p>
          <a:p>
            <a:r>
              <a:rPr lang="en-US" sz="1400" b="1" dirty="0">
                <a:solidFill>
                  <a:schemeClr val="dk1"/>
                </a:solidFill>
              </a:rPr>
              <a:t>Dissipated power – 240 W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A462DF-6FA6-4D38-BF89-7844E162FD9D}"/>
              </a:ext>
            </a:extLst>
          </p:cNvPr>
          <p:cNvSpPr txBox="1"/>
          <p:nvPr/>
        </p:nvSpPr>
        <p:spPr>
          <a:xfrm>
            <a:off x="6827520" y="1234440"/>
            <a:ext cx="30302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dk1"/>
                </a:solidFill>
              </a:rPr>
              <a:t>Laser Electronics  Module</a:t>
            </a:r>
          </a:p>
        </p:txBody>
      </p:sp>
      <p:sp>
        <p:nvSpPr>
          <p:cNvPr id="27" name="Content Placeholder 1">
            <a:extLst>
              <a:ext uri="{FF2B5EF4-FFF2-40B4-BE49-F238E27FC236}">
                <a16:creationId xmlns:a16="http://schemas.microsoft.com/office/drawing/2014/main" id="{24E8E20F-939B-453E-8BB4-9D73A7F51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634550"/>
            <a:ext cx="4983480" cy="1962354"/>
          </a:xfrm>
        </p:spPr>
        <p:txBody>
          <a:bodyPr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en-US" sz="1800" dirty="0"/>
              <a:t>ACCP LEM mass estimates scaled from the rack mounted HSRL-2 LEM</a:t>
            </a:r>
          </a:p>
          <a:p>
            <a:pPr lvl="1" fontAlgn="base">
              <a:spcAft>
                <a:spcPts val="600"/>
              </a:spcAft>
            </a:pPr>
            <a:r>
              <a:rPr lang="en-US" sz="1400" dirty="0"/>
              <a:t>Electronics alone estimated at 16 kg</a:t>
            </a:r>
          </a:p>
          <a:p>
            <a:pPr lvl="1" fontAlgn="base">
              <a:spcAft>
                <a:spcPts val="600"/>
              </a:spcAft>
            </a:pPr>
            <a:r>
              <a:rPr lang="en-US" sz="1400" dirty="0"/>
              <a:t>Vented housing estimated to be 10 kg</a:t>
            </a:r>
          </a:p>
          <a:p>
            <a:pPr lvl="1" fontAlgn="base">
              <a:spcAft>
                <a:spcPts val="600"/>
              </a:spcAft>
            </a:pPr>
            <a:r>
              <a:rPr lang="en-US" sz="1400" dirty="0"/>
              <a:t>Total mass estimated to be 26 kg</a:t>
            </a:r>
          </a:p>
          <a:p>
            <a:pPr fontAlgn="base">
              <a:spcAft>
                <a:spcPts val="600"/>
              </a:spcAft>
            </a:pPr>
            <a:r>
              <a:rPr lang="en-US" sz="1800" dirty="0"/>
              <a:t>Dissipated power estimated to be 160 W</a:t>
            </a:r>
          </a:p>
        </p:txBody>
      </p:sp>
      <p:pic>
        <p:nvPicPr>
          <p:cNvPr id="18" name="Picture 17" descr="A picture containing indoor, object, table, sitting&#10;&#10;Description automatically generated">
            <a:extLst>
              <a:ext uri="{FF2B5EF4-FFF2-40B4-BE49-F238E27FC236}">
                <a16:creationId xmlns:a16="http://schemas.microsoft.com/office/drawing/2014/main" id="{CA8EB22F-567D-46F3-BCA9-4823A2EEA6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125" y="3564072"/>
            <a:ext cx="3199834" cy="239987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19FB49F-ACDB-4B05-9B47-2AB2FF6F1AFB}"/>
              </a:ext>
            </a:extLst>
          </p:cNvPr>
          <p:cNvSpPr txBox="1"/>
          <p:nvPr/>
        </p:nvSpPr>
        <p:spPr>
          <a:xfrm>
            <a:off x="2072640" y="6104394"/>
            <a:ext cx="7360920" cy="707886"/>
          </a:xfrm>
          <a:prstGeom prst="roundRect">
            <a:avLst/>
          </a:prstGeom>
          <a:solidFill>
            <a:srgbClr val="680C0C"/>
          </a:solidFill>
          <a:ln>
            <a:solidFill>
              <a:srgbClr val="8A101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2000"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ACCP support will allow development of a PDR level laser module design and concept level electronics design for the flight laser</a:t>
            </a:r>
          </a:p>
        </p:txBody>
      </p:sp>
    </p:spTree>
    <p:extLst>
      <p:ext uri="{BB962C8B-B14F-4D97-AF65-F5344CB8AC3E}">
        <p14:creationId xmlns:p14="http://schemas.microsoft.com/office/powerpoint/2010/main" val="13396572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1C25B-E149-42C6-8A65-F96A46963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Conceptual Approach to a 3</a:t>
            </a:r>
            <a:r>
              <a:rPr lang="el-GR" dirty="0"/>
              <a:t>λ</a:t>
            </a:r>
            <a:r>
              <a:rPr lang="en-US" dirty="0"/>
              <a:t> Laser</a:t>
            </a:r>
            <a:br>
              <a:rPr lang="en-US" dirty="0"/>
            </a:br>
            <a:r>
              <a:rPr lang="en-US" sz="2800" dirty="0"/>
              <a:t>1064 nm, 532 nm, 355 nm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F8F779-B633-4DCD-84D9-BB7FE9FA2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7A1CF-C615-47CD-A6DA-8893F2BD8FB4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9DE7C85-7AEB-42B4-B756-853D2AEC2E61}"/>
              </a:ext>
            </a:extLst>
          </p:cNvPr>
          <p:cNvGrpSpPr>
            <a:grpSpLocks noChangeAspect="1"/>
          </p:cNvGrpSpPr>
          <p:nvPr/>
        </p:nvGrpSpPr>
        <p:grpSpPr>
          <a:xfrm>
            <a:off x="243840" y="3077743"/>
            <a:ext cx="6101420" cy="3461169"/>
            <a:chOff x="1869100" y="1235295"/>
            <a:chExt cx="9027500" cy="5121055"/>
          </a:xfrm>
        </p:grpSpPr>
        <p:pic>
          <p:nvPicPr>
            <p:cNvPr id="6" name="Picture 5" descr="Diagram&#10;&#10;Description automatically generated">
              <a:extLst>
                <a:ext uri="{FF2B5EF4-FFF2-40B4-BE49-F238E27FC236}">
                  <a16:creationId xmlns:a16="http://schemas.microsoft.com/office/drawing/2014/main" id="{C5D95AA1-E335-49B8-956B-90ABFEDF0C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9100" y="1235295"/>
              <a:ext cx="9027500" cy="5121055"/>
            </a:xfrm>
            <a:prstGeom prst="rect">
              <a:avLst/>
            </a:prstGeom>
          </p:spPr>
        </p:pic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2EF54158-2F0A-4EFE-BD5E-5711B305C706}"/>
                </a:ext>
              </a:extLst>
            </p:cNvPr>
            <p:cNvCxnSpPr/>
            <p:nvPr/>
          </p:nvCxnSpPr>
          <p:spPr>
            <a:xfrm flipV="1">
              <a:off x="4175760" y="2971800"/>
              <a:ext cx="0" cy="265176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53BC7898-657A-41C4-956A-02365E070C91}"/>
                </a:ext>
              </a:extLst>
            </p:cNvPr>
            <p:cNvCxnSpPr>
              <a:cxnSpLocks/>
            </p:cNvCxnSpPr>
            <p:nvPr/>
          </p:nvCxnSpPr>
          <p:spPr>
            <a:xfrm>
              <a:off x="5684520" y="2971800"/>
              <a:ext cx="0" cy="265176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C436D0B4-4CB4-45FF-A257-B76E04B2C906}"/>
                </a:ext>
              </a:extLst>
            </p:cNvPr>
            <p:cNvCxnSpPr>
              <a:cxnSpLocks/>
            </p:cNvCxnSpPr>
            <p:nvPr/>
          </p:nvCxnSpPr>
          <p:spPr>
            <a:xfrm>
              <a:off x="6620256" y="2971800"/>
              <a:ext cx="0" cy="2560320"/>
            </a:xfrm>
            <a:prstGeom prst="straightConnector1">
              <a:avLst/>
            </a:prstGeom>
            <a:ln w="6350">
              <a:solidFill>
                <a:srgbClr val="FF0000"/>
              </a:solidFill>
              <a:prstDash val="sysDash"/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C103DC01-CEFC-40BB-8027-AF44EBA458AD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4907280" y="4800601"/>
              <a:ext cx="0" cy="155448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9EE4AE9C-23C8-4786-B29C-37835A2722EC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964680" y="3291841"/>
              <a:ext cx="0" cy="731520"/>
            </a:xfrm>
            <a:prstGeom prst="straightConnector1">
              <a:avLst/>
            </a:prstGeom>
            <a:ln w="6350">
              <a:solidFill>
                <a:srgbClr val="FF0000"/>
              </a:solidFill>
              <a:prstDash val="solid"/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8D4C3640-A07A-4C2E-BBA9-51B86014E25D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995160" y="4507992"/>
              <a:ext cx="0" cy="731520"/>
            </a:xfrm>
            <a:prstGeom prst="straightConnector1">
              <a:avLst/>
            </a:prstGeom>
            <a:ln w="6350">
              <a:solidFill>
                <a:srgbClr val="FF0000"/>
              </a:solidFill>
              <a:prstDash val="solid"/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8D005903-A223-42FB-BD32-1C99E7683280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7022592" y="5138928"/>
              <a:ext cx="0" cy="731520"/>
            </a:xfrm>
            <a:prstGeom prst="straightConnector1">
              <a:avLst/>
            </a:prstGeom>
            <a:ln w="6350">
              <a:solidFill>
                <a:srgbClr val="FF0000"/>
              </a:solidFill>
              <a:prstDash val="solid"/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3AB5AAEB-6B37-4D28-BC23-D3F8F0F9A44D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6461760" y="685800"/>
              <a:ext cx="0" cy="457200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7A631D23-25A5-41C9-B1ED-DFB3F1111F42}"/>
                </a:ext>
              </a:extLst>
            </p:cNvPr>
            <p:cNvCxnSpPr/>
            <p:nvPr/>
          </p:nvCxnSpPr>
          <p:spPr>
            <a:xfrm flipV="1">
              <a:off x="8747760" y="1965960"/>
              <a:ext cx="0" cy="100584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DC35710C-48BF-4F74-AA47-DA7894900B91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6096000" y="-640080"/>
              <a:ext cx="0" cy="530352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1CAE409-B103-4662-A7EE-FABE383684A2}"/>
                </a:ext>
              </a:extLst>
            </p:cNvPr>
            <p:cNvSpPr txBox="1"/>
            <p:nvPr/>
          </p:nvSpPr>
          <p:spPr>
            <a:xfrm>
              <a:off x="4645167" y="3931920"/>
              <a:ext cx="9021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Ring osc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81EF8F7-91FF-4308-8A24-749EB0E6553B}"/>
                </a:ext>
              </a:extLst>
            </p:cNvPr>
            <p:cNvSpPr txBox="1"/>
            <p:nvPr/>
          </p:nvSpPr>
          <p:spPr>
            <a:xfrm>
              <a:off x="4751852" y="1688960"/>
              <a:ext cx="1280140" cy="3643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Preamp #2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B4250F4-DF49-416C-8687-D5F732E84C39}"/>
                </a:ext>
              </a:extLst>
            </p:cNvPr>
            <p:cNvSpPr txBox="1"/>
            <p:nvPr/>
          </p:nvSpPr>
          <p:spPr>
            <a:xfrm>
              <a:off x="6766678" y="1691640"/>
              <a:ext cx="1280123" cy="3643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Preamp #1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19574EE-3B64-4AE4-8E16-8860AC0D4F90}"/>
                </a:ext>
              </a:extLst>
            </p:cNvPr>
            <p:cNvSpPr txBox="1"/>
            <p:nvPr/>
          </p:nvSpPr>
          <p:spPr>
            <a:xfrm>
              <a:off x="7495050" y="3474720"/>
              <a:ext cx="1368648" cy="683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Energy</a:t>
              </a:r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 monitor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8FBE0E6-8B70-437C-8F96-A2E7BD578605}"/>
                </a:ext>
              </a:extLst>
            </p:cNvPr>
            <p:cNvSpPr txBox="1"/>
            <p:nvPr/>
          </p:nvSpPr>
          <p:spPr>
            <a:xfrm>
              <a:off x="7449331" y="4567535"/>
              <a:ext cx="1143784" cy="591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Spatial monitor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5C505CE-BF97-4A5A-9AC0-6F4D38715294}"/>
                </a:ext>
              </a:extLst>
            </p:cNvPr>
            <p:cNvSpPr txBox="1"/>
            <p:nvPr/>
          </p:nvSpPr>
          <p:spPr>
            <a:xfrm>
              <a:off x="7421881" y="5226416"/>
              <a:ext cx="1441818" cy="591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Fast photodiode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07325BA7-8825-4E42-A80E-81229A0B95DC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3718560" y="5212081"/>
              <a:ext cx="0" cy="731520"/>
            </a:xfrm>
            <a:prstGeom prst="straightConnector1">
              <a:avLst/>
            </a:prstGeom>
            <a:ln w="6350">
              <a:solidFill>
                <a:srgbClr val="FF0000"/>
              </a:solidFill>
              <a:prstDash val="solid"/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359E443D-84DB-44D4-BBE6-B1740D4DDBAF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3352800" y="5074920"/>
              <a:ext cx="0" cy="548640"/>
            </a:xfrm>
            <a:prstGeom prst="straightConnector1">
              <a:avLst/>
            </a:prstGeom>
            <a:ln w="6350">
              <a:solidFill>
                <a:srgbClr val="FF0000"/>
              </a:solidFill>
              <a:prstDash val="solid"/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993C7DA-5455-4CB8-90C8-4E38C8542094}"/>
                </a:ext>
              </a:extLst>
            </p:cNvPr>
            <p:cNvSpPr txBox="1"/>
            <p:nvPr/>
          </p:nvSpPr>
          <p:spPr>
            <a:xfrm>
              <a:off x="2663951" y="4338935"/>
              <a:ext cx="1420357" cy="591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Resonance detector</a:t>
              </a:r>
            </a:p>
          </p:txBody>
        </p:sp>
      </p:grpSp>
      <p:sp>
        <p:nvSpPr>
          <p:cNvPr id="28" name="Content Placeholder 1">
            <a:extLst>
              <a:ext uri="{FF2B5EF4-FFF2-40B4-BE49-F238E27FC236}">
                <a16:creationId xmlns:a16="http://schemas.microsoft.com/office/drawing/2014/main" id="{4300E608-04B0-4657-B405-0BF6F1FF4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921" y="1219092"/>
            <a:ext cx="11595079" cy="1889868"/>
          </a:xfrm>
        </p:spPr>
        <p:txBody>
          <a:bodyPr>
            <a:noAutofit/>
          </a:bodyPr>
          <a:lstStyle/>
          <a:p>
            <a:pPr fontAlgn="base">
              <a:spcAft>
                <a:spcPts val="300"/>
              </a:spcAft>
            </a:pPr>
            <a:r>
              <a:rPr lang="en-US" sz="1800" dirty="0"/>
              <a:t>Maintain same LOM module size</a:t>
            </a:r>
          </a:p>
          <a:p>
            <a:pPr lvl="1" fontAlgn="base"/>
            <a:r>
              <a:rPr lang="en-US" sz="1600" dirty="0"/>
              <a:t>Oscillator/preamp compartment would be unchanged</a:t>
            </a:r>
          </a:p>
          <a:p>
            <a:pPr lvl="1" fontAlgn="base"/>
            <a:r>
              <a:rPr lang="en-US" sz="1600" dirty="0"/>
              <a:t>Power amp compartment could be maintained through the SHG</a:t>
            </a:r>
          </a:p>
          <a:p>
            <a:pPr lvl="2" fontAlgn="base"/>
            <a:r>
              <a:rPr lang="en-US" sz="1400" dirty="0"/>
              <a:t>The output telescope would be replaced by separately sealed compartment containing the THG and a simple 2X  expansion scope</a:t>
            </a:r>
          </a:p>
          <a:p>
            <a:pPr lvl="2" fontAlgn="base"/>
            <a:r>
              <a:rPr lang="en-US" sz="1400" dirty="0"/>
              <a:t>Final beam shaping would be done external to the LOM</a:t>
            </a:r>
          </a:p>
          <a:p>
            <a:pPr fontAlgn="base">
              <a:spcAft>
                <a:spcPts val="300"/>
              </a:spcAft>
            </a:pPr>
            <a:r>
              <a:rPr lang="en-US" sz="1800" dirty="0"/>
              <a:t>Electronics updates would be minimal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F7CC24F-A8E9-40D5-9819-E6831D1B56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2211" y="3124705"/>
            <a:ext cx="6294456" cy="3461159"/>
          </a:xfrm>
          <a:prstGeom prst="rect">
            <a:avLst/>
          </a:prstGeom>
          <a:ln>
            <a:noFill/>
          </a:ln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CF1E52E1-31B7-48FC-9D50-8951EC867D0A}"/>
              </a:ext>
            </a:extLst>
          </p:cNvPr>
          <p:cNvSpPr/>
          <p:nvPr/>
        </p:nvSpPr>
        <p:spPr>
          <a:xfrm>
            <a:off x="8410941" y="5329905"/>
            <a:ext cx="2774630" cy="890834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874FB8C-742E-4CD5-991B-D4197E928266}"/>
              </a:ext>
            </a:extLst>
          </p:cNvPr>
          <p:cNvSpPr txBox="1"/>
          <p:nvPr/>
        </p:nvSpPr>
        <p:spPr>
          <a:xfrm>
            <a:off x="8410940" y="5375456"/>
            <a:ext cx="27142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THG clean box with a 3</a:t>
            </a:r>
            <a:r>
              <a:rPr lang="en-U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harmonic crystal, 2X expansion scope, and UV energy monitor </a:t>
            </a:r>
          </a:p>
        </p:txBody>
      </p:sp>
    </p:spTree>
    <p:extLst>
      <p:ext uri="{BB962C8B-B14F-4D97-AF65-F5344CB8AC3E}">
        <p14:creationId xmlns:p14="http://schemas.microsoft.com/office/powerpoint/2010/main" val="3434989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DCEB9-425B-413F-95BC-9F103E655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2E64BC-6FA0-47C5-8E5B-99533A55A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dirty="0"/>
              <a:t>Review of the High Energy UV Demonstrator (HEUVD) design &amp; testing</a:t>
            </a:r>
          </a:p>
          <a:p>
            <a:pPr>
              <a:spcAft>
                <a:spcPts val="1800"/>
              </a:spcAft>
            </a:pPr>
            <a:r>
              <a:rPr lang="en-US" dirty="0"/>
              <a:t>Updates to HEUVD for space-based winds, aerosol, &amp; cloud lidars </a:t>
            </a:r>
          </a:p>
          <a:p>
            <a:pPr lvl="1">
              <a:spcAft>
                <a:spcPts val="1800"/>
              </a:spcAft>
            </a:pPr>
            <a:r>
              <a:rPr lang="en-US" dirty="0"/>
              <a:t>Higher efficiency, lower weight gain modules</a:t>
            </a:r>
          </a:p>
          <a:p>
            <a:pPr lvl="1">
              <a:spcAft>
                <a:spcPts val="1800"/>
              </a:spcAft>
            </a:pPr>
            <a:r>
              <a:rPr lang="en-US" dirty="0"/>
              <a:t>Diode lifetime testing</a:t>
            </a:r>
          </a:p>
          <a:p>
            <a:pPr lvl="1">
              <a:spcAft>
                <a:spcPts val="1800"/>
              </a:spcAft>
            </a:pPr>
            <a:r>
              <a:rPr lang="en-US" dirty="0"/>
              <a:t>Modify design to support a 532/1064 nm laser for 2</a:t>
            </a:r>
            <a:r>
              <a:rPr lang="el-GR" dirty="0"/>
              <a:t>λ</a:t>
            </a:r>
            <a:r>
              <a:rPr lang="en-US" dirty="0"/>
              <a:t> HSRL Aerosol, Cloud, Convection, &amp; Precipitation (ACCP) or Optical Autocovariance Wind Lidar (OAWL) missions</a:t>
            </a:r>
          </a:p>
          <a:p>
            <a:pPr>
              <a:spcAft>
                <a:spcPts val="1800"/>
              </a:spcAft>
            </a:pPr>
            <a:r>
              <a:rPr lang="en-US" dirty="0"/>
              <a:t>Concept for updated at about 355/532 nm lasers for  UV OAWL  or 3</a:t>
            </a:r>
            <a:r>
              <a:rPr lang="el-GR" dirty="0"/>
              <a:t>λ</a:t>
            </a:r>
            <a:r>
              <a:rPr lang="en-US" dirty="0"/>
              <a:t> HSRL for to the Aerosol, Cloud, Convection, &amp; Precipitation mission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8B356E-DB7E-46EC-AB18-C121D52CC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7A1CF-C615-47CD-A6DA-8893F2BD8FB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707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120" y="0"/>
            <a:ext cx="8961120" cy="118872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HEUVD Initial vs. Final Goals &amp; Objectives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AA726F-1FE0-4B01-9AE6-394D429AA424}"/>
              </a:ext>
            </a:extLst>
          </p:cNvPr>
          <p:cNvSpPr txBox="1"/>
          <p:nvPr/>
        </p:nvSpPr>
        <p:spPr>
          <a:xfrm>
            <a:off x="2072640" y="5989320"/>
            <a:ext cx="7360920" cy="707886"/>
          </a:xfrm>
          <a:prstGeom prst="roundRect">
            <a:avLst/>
          </a:prstGeom>
          <a:solidFill>
            <a:srgbClr val="680C0C"/>
          </a:solidFill>
          <a:ln>
            <a:solidFill>
              <a:srgbClr val="8A101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2000"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The final program objective was the design, build, and characterization of a 100 mJ, 355 nm laser operating at 150 Hz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4CD5341D-28C5-49E1-AC0A-CBA6A16EB1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841368"/>
              </p:ext>
            </p:extLst>
          </p:nvPr>
        </p:nvGraphicFramePr>
        <p:xfrm>
          <a:off x="1752600" y="3766820"/>
          <a:ext cx="82296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6208">
                  <a:extLst>
                    <a:ext uri="{9D8B030D-6E8A-4147-A177-3AD203B41FA5}">
                      <a16:colId xmlns:a16="http://schemas.microsoft.com/office/drawing/2014/main" val="3925603827"/>
                    </a:ext>
                  </a:extLst>
                </a:gridCol>
                <a:gridCol w="1234440">
                  <a:extLst>
                    <a:ext uri="{9D8B030D-6E8A-4147-A177-3AD203B41FA5}">
                      <a16:colId xmlns:a16="http://schemas.microsoft.com/office/drawing/2014/main" val="277616997"/>
                    </a:ext>
                  </a:extLst>
                </a:gridCol>
                <a:gridCol w="1417320">
                  <a:extLst>
                    <a:ext uri="{9D8B030D-6E8A-4147-A177-3AD203B41FA5}">
                      <a16:colId xmlns:a16="http://schemas.microsoft.com/office/drawing/2014/main" val="391059915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019763573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3736081252"/>
                    </a:ext>
                  </a:extLst>
                </a:gridCol>
                <a:gridCol w="1804192">
                  <a:extLst>
                    <a:ext uri="{9D8B030D-6E8A-4147-A177-3AD203B41FA5}">
                      <a16:colId xmlns:a16="http://schemas.microsoft.com/office/drawing/2014/main" val="23507036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Repetition rate (Hz)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Energy (mJ)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355 nm Energy (mJ)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355 nm M</a:t>
                      </a:r>
                      <a:r>
                        <a:rPr lang="en-US" baseline="30000" dirty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355 nm Lifetime (10</a:t>
                      </a:r>
                      <a:r>
                        <a:rPr lang="en-US" baseline="30000" dirty="0"/>
                        <a:t>9</a:t>
                      </a:r>
                      <a:r>
                        <a:rPr lang="en-US" baseline="0" dirty="0"/>
                        <a:t> shots)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9574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Original goal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≤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&gt;1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0960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Final goal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≤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3558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Performance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&gt;250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&gt;100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&gt;2.8*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1719449"/>
                  </a:ext>
                </a:extLst>
              </a:tr>
            </a:tbl>
          </a:graphicData>
        </a:graphic>
      </p:graphicFrame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7CB12E6-020B-44B2-ACEC-FBC6D1893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34440"/>
            <a:ext cx="11338559" cy="2473960"/>
          </a:xfrm>
          <a:ln>
            <a:noFill/>
          </a:ln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000" dirty="0"/>
              <a:t>ESTO funded program goals</a:t>
            </a:r>
          </a:p>
          <a:p>
            <a:pPr lvl="1">
              <a:spcAft>
                <a:spcPts val="600"/>
              </a:spcAft>
            </a:pPr>
            <a:r>
              <a:rPr lang="en-US" sz="1600" dirty="0"/>
              <a:t>355 nm laser design that could meet the lifetime requirements for a 3-year space-based mission</a:t>
            </a:r>
          </a:p>
          <a:p>
            <a:pPr lvl="1">
              <a:spcAft>
                <a:spcPts val="600"/>
              </a:spcAft>
            </a:pPr>
            <a:r>
              <a:rPr lang="en-US" sz="1600" dirty="0"/>
              <a:t>Purely conductively cooled Laser Optics Module (LOM) design </a:t>
            </a:r>
          </a:p>
          <a:p>
            <a:pPr lvl="1">
              <a:spcAft>
                <a:spcPts val="600"/>
              </a:spcAft>
            </a:pPr>
            <a:r>
              <a:rPr lang="en-US" sz="1600" dirty="0"/>
              <a:t>Extended life testing of the laser transmitter to assess UV lifetime</a:t>
            </a:r>
          </a:p>
          <a:p>
            <a:pPr lvl="1">
              <a:spcAft>
                <a:spcPts val="600"/>
              </a:spcAft>
            </a:pPr>
            <a:r>
              <a:rPr lang="en-US" sz="1600" dirty="0"/>
              <a:t>Environmental testing to advance the design from TRL 4 to TRL 6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The HEUVD optical design was based on the original goal of a 50 Hz, 350 mJ, 355 nm laser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079D4F-5DBB-45AC-8C7A-A4ACADFDE3DF}"/>
              </a:ext>
            </a:extLst>
          </p:cNvPr>
          <p:cNvSpPr txBox="1"/>
          <p:nvPr/>
        </p:nvSpPr>
        <p:spPr>
          <a:xfrm>
            <a:off x="3535680" y="3429000"/>
            <a:ext cx="4434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Performance Goals vs Performance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58800D7-3401-483B-BA5D-FEC97FAFE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7A1CF-C615-47CD-A6DA-8893F2BD8FB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4ECE13-4149-4972-B90E-11C44550F204}"/>
              </a:ext>
            </a:extLst>
          </p:cNvPr>
          <p:cNvSpPr txBox="1"/>
          <p:nvPr/>
        </p:nvSpPr>
        <p:spPr>
          <a:xfrm>
            <a:off x="1625996" y="5484614"/>
            <a:ext cx="3819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chemeClr val="dk1"/>
                </a:solidFill>
              </a:rPr>
              <a:t>*&gt;4 billion demonstrated at 1064 nm</a:t>
            </a:r>
          </a:p>
        </p:txBody>
      </p:sp>
    </p:spTree>
    <p:extLst>
      <p:ext uri="{BB962C8B-B14F-4D97-AF65-F5344CB8AC3E}">
        <p14:creationId xmlns:p14="http://schemas.microsoft.com/office/powerpoint/2010/main" val="1091625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680" y="45720"/>
            <a:ext cx="8915400" cy="1188720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HEUVD Transmitter Design Validated by Performance and Lifetime Testing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13520" y="3429000"/>
            <a:ext cx="310896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Resonator &amp; preamplifier compartment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068842" y="6060460"/>
            <a:ext cx="310791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Power amplifier &amp; nonlinear conversion compartment</a:t>
            </a:r>
          </a:p>
        </p:txBody>
      </p:sp>
      <p:pic>
        <p:nvPicPr>
          <p:cNvPr id="13331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06002" y="1261627"/>
            <a:ext cx="2925038" cy="2194560"/>
          </a:xfrm>
          <a:prstGeom prst="rect">
            <a:avLst/>
          </a:prstGeom>
          <a:noFill/>
        </p:spPr>
      </p:pic>
      <p:sp>
        <p:nvSpPr>
          <p:cNvPr id="13342" name="Rectangle 30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346" name="Rectangle 34"/>
          <p:cNvSpPr>
            <a:spLocks noChangeArrowheads="1"/>
          </p:cNvSpPr>
          <p:nvPr/>
        </p:nvSpPr>
        <p:spPr bwMode="auto">
          <a:xfrm>
            <a:off x="1752601" y="87868"/>
            <a:ext cx="184731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US" sz="1200" dirty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47" name="Picture 35"/>
          <p:cNvPicPr>
            <a:picLocks noChangeAspect="1" noChangeArrowheads="1"/>
          </p:cNvPicPr>
          <p:nvPr/>
        </p:nvPicPr>
        <p:blipFill>
          <a:blip r:embed="rId3" cstate="print"/>
          <a:srcRect l="18446" t="6633" r="22294" b="5432"/>
          <a:stretch>
            <a:fillRect/>
          </a:stretch>
        </p:blipFill>
        <p:spPr bwMode="auto">
          <a:xfrm>
            <a:off x="9061905" y="3832560"/>
            <a:ext cx="3114855" cy="2194560"/>
          </a:xfrm>
          <a:prstGeom prst="rect">
            <a:avLst/>
          </a:prstGeom>
          <a:noFill/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0958" y="1234441"/>
            <a:ext cx="3977642" cy="4792680"/>
          </a:xfrm>
          <a:ln w="3175"/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en-US" sz="1800" dirty="0"/>
              <a:t>Sealed , dual compartment design</a:t>
            </a:r>
          </a:p>
          <a:p>
            <a:pPr>
              <a:spcAft>
                <a:spcPts val="300"/>
              </a:spcAft>
            </a:pPr>
            <a:r>
              <a:rPr lang="en-US" sz="1800" dirty="0"/>
              <a:t>Stringent contamination control</a:t>
            </a:r>
          </a:p>
          <a:p>
            <a:pPr>
              <a:spcAft>
                <a:spcPts val="300"/>
              </a:spcAft>
              <a:defRPr/>
            </a:pPr>
            <a:r>
              <a:rPr lang="en-US" sz="1800" dirty="0"/>
              <a:t>Pure conductive cooling to a single external thermal interface</a:t>
            </a:r>
          </a:p>
          <a:p>
            <a:pPr>
              <a:spcAft>
                <a:spcPts val="300"/>
              </a:spcAft>
              <a:defRPr/>
            </a:pPr>
            <a:r>
              <a:rPr lang="en-US" sz="1800" dirty="0"/>
              <a:t>Flexure mounted for high launch vibration levels</a:t>
            </a:r>
          </a:p>
          <a:p>
            <a:pPr>
              <a:spcAft>
                <a:spcPts val="300"/>
              </a:spcAft>
              <a:defRPr/>
            </a:pPr>
            <a:r>
              <a:rPr lang="en-US" sz="1800" dirty="0"/>
              <a:t>Full power 532 nm lifetime successfully completed</a:t>
            </a:r>
          </a:p>
          <a:p>
            <a:pPr lvl="1">
              <a:defRPr/>
            </a:pPr>
            <a:r>
              <a:rPr lang="en-US" sz="1600" dirty="0"/>
              <a:t>1.2 billion shots </a:t>
            </a:r>
          </a:p>
          <a:p>
            <a:pPr>
              <a:spcAft>
                <a:spcPts val="300"/>
              </a:spcAft>
              <a:defRPr/>
            </a:pPr>
            <a:r>
              <a:rPr lang="en-US" sz="1800" dirty="0"/>
              <a:t>Half power (50 mJ/150 Hz) UV lifetime test successfully completed</a:t>
            </a:r>
          </a:p>
          <a:p>
            <a:pPr lvl="1">
              <a:defRPr/>
            </a:pPr>
            <a:r>
              <a:rPr lang="en-US" sz="1600" dirty="0"/>
              <a:t>1.5 billion shots</a:t>
            </a:r>
          </a:p>
          <a:p>
            <a:pPr>
              <a:spcAft>
                <a:spcPts val="300"/>
              </a:spcAft>
              <a:defRPr/>
            </a:pPr>
            <a:r>
              <a:rPr lang="en-US" sz="1800" dirty="0"/>
              <a:t>Full power (100 mJ/150 Hz) UV lifetime test successfully completed</a:t>
            </a:r>
          </a:p>
          <a:p>
            <a:pPr lvl="1">
              <a:defRPr/>
            </a:pPr>
            <a:r>
              <a:rPr lang="en-US" sz="1600" dirty="0"/>
              <a:t>1.35 billion shots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6B5B81-8D9D-4A0D-B360-3D6D1073E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22280" y="6356350"/>
            <a:ext cx="1371600" cy="365125"/>
          </a:xfrm>
        </p:spPr>
        <p:txBody>
          <a:bodyPr/>
          <a:lstStyle/>
          <a:p>
            <a:fld id="{CA87A1CF-C615-47CD-A6DA-8893F2BD8FB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2282FC-1E45-4B38-B9BA-278A75C2327D}"/>
              </a:ext>
            </a:extLst>
          </p:cNvPr>
          <p:cNvSpPr txBox="1"/>
          <p:nvPr/>
        </p:nvSpPr>
        <p:spPr>
          <a:xfrm>
            <a:off x="975360" y="6072488"/>
            <a:ext cx="7360920" cy="707886"/>
          </a:xfrm>
          <a:prstGeom prst="roundRect">
            <a:avLst/>
          </a:prstGeom>
          <a:solidFill>
            <a:srgbClr val="680C0C"/>
          </a:solidFill>
          <a:ln>
            <a:solidFill>
              <a:srgbClr val="8A101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2000"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A key accomplishment was the demonstration of 2.8 billion shot UV lifetime with negligible optical degradation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815382-0347-4903-B4A7-CB36F8A512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1501" y="2076124"/>
            <a:ext cx="5113407" cy="315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061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8F694-DB7A-4AF6-8D06-6AD45BAA6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72" y="129505"/>
            <a:ext cx="8994648" cy="958631"/>
          </a:xfrm>
        </p:spPr>
        <p:txBody>
          <a:bodyPr/>
          <a:lstStyle/>
          <a:p>
            <a:r>
              <a:rPr lang="en-US" dirty="0"/>
              <a:t>HEUVD Path Forward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8A414-844F-414F-9235-55F717403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233" y="1325880"/>
            <a:ext cx="7593128" cy="512064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000" dirty="0"/>
              <a:t>Diode lifetime testing </a:t>
            </a:r>
          </a:p>
          <a:p>
            <a:pPr lvl="1">
              <a:spcAft>
                <a:spcPts val="600"/>
              </a:spcAft>
            </a:pPr>
            <a:r>
              <a:rPr lang="en-US" sz="1600" dirty="0"/>
              <a:t>Faster than expected diode decay surfaced HEUVD lifetime testing</a:t>
            </a:r>
          </a:p>
          <a:p>
            <a:pPr lvl="1">
              <a:spcAft>
                <a:spcPts val="600"/>
              </a:spcAft>
            </a:pPr>
            <a:r>
              <a:rPr lang="en-US" sz="1600" dirty="0"/>
              <a:t>ACCP funding is supporting lifetime testing of diodes from two vendors</a:t>
            </a:r>
          </a:p>
          <a:p>
            <a:pPr lvl="2">
              <a:spcAft>
                <a:spcPts val="600"/>
              </a:spcAft>
            </a:pPr>
            <a:r>
              <a:rPr lang="en-US" sz="1600" dirty="0"/>
              <a:t>Test is set up and ready to start at LaRC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Upgrades to HEUVD preamp and power amplifier design</a:t>
            </a:r>
          </a:p>
          <a:p>
            <a:pPr lvl="1">
              <a:spcAft>
                <a:spcPts val="600"/>
              </a:spcAft>
            </a:pPr>
            <a:r>
              <a:rPr lang="en-US" sz="1600" dirty="0"/>
              <a:t>New preamp is a compact, high efficiency design developed with DoD funding</a:t>
            </a:r>
          </a:p>
          <a:p>
            <a:pPr lvl="1">
              <a:spcAft>
                <a:spcPts val="600"/>
              </a:spcAft>
            </a:pPr>
            <a:r>
              <a:rPr lang="en-US" sz="1600" dirty="0"/>
              <a:t>Original power amp design for 750 mJ not appropriate for final 250 mJ operation</a:t>
            </a:r>
          </a:p>
          <a:p>
            <a:pPr lvl="2">
              <a:spcAft>
                <a:spcPts val="600"/>
              </a:spcAft>
            </a:pPr>
            <a:r>
              <a:rPr lang="en-US" sz="1400" dirty="0"/>
              <a:t>New design developed and validated with ACCP mission funding</a:t>
            </a:r>
          </a:p>
          <a:p>
            <a:pPr lvl="1">
              <a:spcAft>
                <a:spcPts val="600"/>
              </a:spcAft>
            </a:pPr>
            <a:r>
              <a:rPr lang="en-US" sz="1600" dirty="0"/>
              <a:t>Update gain modules to incorporate newer 200 W bar stacks that are being life tested and that will be used in the next laser systems</a:t>
            </a:r>
          </a:p>
          <a:p>
            <a:pPr lvl="2">
              <a:spcAft>
                <a:spcPts val="600"/>
              </a:spcAft>
            </a:pPr>
            <a:r>
              <a:rPr lang="en-US" sz="1400" dirty="0"/>
              <a:t>200 W bar stacks enable smaller and higher efficiency modules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Develop an updated laser module design suitable for 2</a:t>
            </a:r>
            <a:r>
              <a:rPr lang="el-GR" sz="2000" dirty="0"/>
              <a:t>λ</a:t>
            </a:r>
            <a:r>
              <a:rPr lang="en-US" sz="2000" dirty="0"/>
              <a:t> HSRL or OAWL systems</a:t>
            </a:r>
          </a:p>
          <a:p>
            <a:pPr lvl="1">
              <a:spcAft>
                <a:spcPts val="600"/>
              </a:spcAft>
            </a:pPr>
            <a:r>
              <a:rPr lang="en-US" sz="1600" dirty="0"/>
              <a:t>Being supported with ACCP mission funding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25EF0E-BC59-4D86-BCC0-2D19F7A37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7A1CF-C615-47CD-A6DA-8893F2BD8FB4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 descr="P6150158">
            <a:extLst>
              <a:ext uri="{FF2B5EF4-FFF2-40B4-BE49-F238E27FC236}">
                <a16:creationId xmlns:a16="http://schemas.microsoft.com/office/drawing/2014/main" id="{6CD9C8A1-A1C1-4E83-BCB2-769C021EF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780" y="1280160"/>
            <a:ext cx="3542595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25CE0CB-46FF-4677-9A31-62338A52655D}"/>
              </a:ext>
            </a:extLst>
          </p:cNvPr>
          <p:cNvSpPr txBox="1"/>
          <p:nvPr/>
        </p:nvSpPr>
        <p:spPr>
          <a:xfrm>
            <a:off x="8153400" y="3977640"/>
            <a:ext cx="3819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dk1"/>
                </a:solidFill>
              </a:rPr>
              <a:t>Diode lifetest facility at LaRC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5CE0CB-46FF-4677-9A31-62338A52655D}"/>
              </a:ext>
            </a:extLst>
          </p:cNvPr>
          <p:cNvSpPr txBox="1"/>
          <p:nvPr/>
        </p:nvSpPr>
        <p:spPr>
          <a:xfrm>
            <a:off x="8016240" y="5852160"/>
            <a:ext cx="3819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dk1"/>
                </a:solidFill>
              </a:rPr>
              <a:t>Updated power amp design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738" y="4526280"/>
            <a:ext cx="4337262" cy="1318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0877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129279" y="161349"/>
            <a:ext cx="679025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 b="1" dirty="0">
                <a:solidFill>
                  <a:schemeClr val="bg1"/>
                </a:solidFill>
                <a:ea typeface="+mj-ea"/>
                <a:cs typeface="Arial" panose="020B0604020202020204" pitchFamily="34" charset="0"/>
              </a:rPr>
              <a:t>NASA Langley Lifetime Test Facility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919536" y="1461254"/>
            <a:ext cx="385572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b="1" dirty="0"/>
              <a:t>Fully-automated testing will run 24/7</a:t>
            </a:r>
          </a:p>
        </p:txBody>
      </p:sp>
      <p:pic>
        <p:nvPicPr>
          <p:cNvPr id="7" name="Picture 6" descr="P615015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280" y="3039978"/>
            <a:ext cx="4605655" cy="344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965960"/>
            <a:ext cx="4506912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806DA4-1988-4F5E-A133-52A373B36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7A1CF-C615-47CD-A6DA-8893F2BD8FB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7CB12E6-020B-44B2-ACEC-FBC6D1893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325880"/>
            <a:ext cx="7680959" cy="1280160"/>
          </a:xfrm>
          <a:ln>
            <a:noFill/>
          </a:ln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1800" dirty="0"/>
              <a:t>Joint Fibertek/NASA Langley trade study identified and procured diodes from two vendors capable of supplying space-qualified QCW pump diodes</a:t>
            </a:r>
          </a:p>
          <a:p>
            <a:pPr>
              <a:spcAft>
                <a:spcPts val="600"/>
              </a:spcAft>
            </a:pPr>
            <a:r>
              <a:rPr lang="en-US" sz="1800" dirty="0"/>
              <a:t>Diodes from both vendors will be tested at full 200 W/bar and derated 150 W/bar to validate lifetime impact of derating</a:t>
            </a:r>
          </a:p>
          <a:p>
            <a:pPr>
              <a:spcAft>
                <a:spcPts val="600"/>
              </a:spcAft>
            </a:pPr>
            <a:r>
              <a:rPr lang="en-US" sz="1800" dirty="0"/>
              <a:t>Start of lifetime testing has been delated due to COVID-19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101794-86AC-4BB1-94B9-2B4ACA5E9C31}"/>
              </a:ext>
            </a:extLst>
          </p:cNvPr>
          <p:cNvSpPr txBox="1"/>
          <p:nvPr/>
        </p:nvSpPr>
        <p:spPr>
          <a:xfrm>
            <a:off x="1894319" y="4671739"/>
            <a:ext cx="1025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Slab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C218FF-2302-44B5-8564-7CC9E8BBED8C}"/>
              </a:ext>
            </a:extLst>
          </p:cNvPr>
          <p:cNvSpPr txBox="1"/>
          <p:nvPr/>
        </p:nvSpPr>
        <p:spPr>
          <a:xfrm>
            <a:off x="2046719" y="4824139"/>
            <a:ext cx="1025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Slab</a:t>
            </a:r>
          </a:p>
        </p:txBody>
      </p:sp>
    </p:spTree>
    <p:extLst>
      <p:ext uri="{BB962C8B-B14F-4D97-AF65-F5344CB8AC3E}">
        <p14:creationId xmlns:p14="http://schemas.microsoft.com/office/powerpoint/2010/main" val="35959320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856" y="1417320"/>
            <a:ext cx="3811424" cy="4424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19DECF-1C91-41B8-A74D-F0FB972F9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4098"/>
            <a:ext cx="9159240" cy="122342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Original HEUVD vs. New Preamplifier  Head Mechanical Design Comparisons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128FF-AD41-4258-AD39-D801027C8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1" y="1179321"/>
            <a:ext cx="6263640" cy="2021139"/>
          </a:xfrm>
        </p:spPr>
        <p:txBody>
          <a:bodyPr>
            <a:noAutofit/>
          </a:bodyPr>
          <a:lstStyle/>
          <a:p>
            <a:pPr>
              <a:spcAft>
                <a:spcPts val="300"/>
              </a:spcAft>
            </a:pPr>
            <a:r>
              <a:rPr lang="en-US" sz="1600" dirty="0"/>
              <a:t>Original OAWL-2 preamplifier head weighs 4.82 lbs</a:t>
            </a:r>
          </a:p>
          <a:p>
            <a:pPr lvl="1"/>
            <a:r>
              <a:rPr lang="en-US" sz="1400" dirty="0"/>
              <a:t>Complex 2-sided cooling and pumping assembly</a:t>
            </a:r>
          </a:p>
          <a:p>
            <a:pPr lvl="1"/>
            <a:r>
              <a:rPr lang="en-US" sz="1400" dirty="0"/>
              <a:t>Based on older 100 W bar stacks</a:t>
            </a:r>
          </a:p>
          <a:p>
            <a:pPr>
              <a:spcAft>
                <a:spcPts val="300"/>
              </a:spcAft>
            </a:pPr>
            <a:r>
              <a:rPr lang="en-US" sz="1600" dirty="0"/>
              <a:t>Updated preamplifier head weighs 0.47 lbs</a:t>
            </a:r>
          </a:p>
          <a:p>
            <a:pPr lvl="1"/>
            <a:r>
              <a:rPr lang="en-US" sz="1400" dirty="0"/>
              <a:t>1-sided cooling and pumping assembly</a:t>
            </a:r>
          </a:p>
          <a:p>
            <a:pPr lvl="1"/>
            <a:r>
              <a:rPr lang="en-US" sz="1400" dirty="0"/>
              <a:t>Takes advantage of newer 200 W bar stacks</a:t>
            </a:r>
          </a:p>
          <a:p>
            <a:pPr lvl="1"/>
            <a:r>
              <a:rPr lang="en-US" sz="1400" dirty="0"/>
              <a:t>Highly optimized pump on bounce design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F712E8-3BA3-49C4-BA23-A841E01D1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FC749-AABD-4B3B-9C68-414E6B8ADFC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A8ACA591-D959-4971-BB56-E70270409F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1010" y="465262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79535" y="6215761"/>
            <a:ext cx="32321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Updated preamplifier gain head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63790" y="5857142"/>
            <a:ext cx="2886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HEUVD preamplifier gain head components minus top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7E2862A-024F-47DD-BBAF-57644A8C37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240" y="3237496"/>
            <a:ext cx="3922352" cy="294122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Straight Arrow Connector 8"/>
          <p:cNvCxnSpPr/>
          <p:nvPr/>
        </p:nvCxnSpPr>
        <p:spPr>
          <a:xfrm flipV="1">
            <a:off x="1679780" y="4666031"/>
            <a:ext cx="3093578" cy="51275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739461" y="4315652"/>
            <a:ext cx="1025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45 mm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7221056" y="3226555"/>
            <a:ext cx="2922661" cy="333303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21200344">
            <a:off x="8185319" y="3071326"/>
            <a:ext cx="1025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90 mm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55129" y="3998033"/>
            <a:ext cx="1025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Diodes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907529" y="4671739"/>
            <a:ext cx="1025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Slab</a:t>
            </a:r>
          </a:p>
        </p:txBody>
      </p:sp>
    </p:spTree>
    <p:extLst>
      <p:ext uri="{BB962C8B-B14F-4D97-AF65-F5344CB8AC3E}">
        <p14:creationId xmlns:p14="http://schemas.microsoft.com/office/powerpoint/2010/main" val="3563871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8120" y="1280160"/>
            <a:ext cx="7040880" cy="157109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600" dirty="0"/>
              <a:t>16 mJ input from ring oscillator</a:t>
            </a:r>
          </a:p>
          <a:p>
            <a:pPr lvl="1">
              <a:spcAft>
                <a:spcPts val="600"/>
              </a:spcAft>
            </a:pPr>
            <a:r>
              <a:rPr lang="en-US" sz="1200" dirty="0"/>
              <a:t>130 A (141 W/bar), 76 µs diode pump pulses for the 21 oscillator diodes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600" dirty="0"/>
              <a:t>20°C chiller temperature for both oscillator and preamplifier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600" dirty="0"/>
              <a:t>150 A (154 W/bar) and variable pump pulse width for the 28 preamplifier diodes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600" dirty="0"/>
              <a:t>Preamplifier optical to optical efficiency at 141 mJ output is 26%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16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" y="0"/>
            <a:ext cx="8208945" cy="118872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Updated Preamplifier 20 Hz Test Results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A8B92D5-F28E-4D07-AB25-0A596F3395F8}"/>
              </a:ext>
            </a:extLst>
          </p:cNvPr>
          <p:cNvSpPr txBox="1"/>
          <p:nvPr/>
        </p:nvSpPr>
        <p:spPr>
          <a:xfrm>
            <a:off x="9716941" y="1783080"/>
            <a:ext cx="21183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Near field profile</a:t>
            </a:r>
          </a:p>
          <a:p>
            <a:r>
              <a:rPr lang="en-US" sz="1400" b="1" dirty="0"/>
              <a:t>    X diameter = 2.95 mm</a:t>
            </a:r>
          </a:p>
          <a:p>
            <a:r>
              <a:rPr lang="en-US" sz="1400" b="1" dirty="0"/>
              <a:t>    Y diameter = 2.04 mm	            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5BFD6DE-0B0A-45A2-9038-A91643E433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3760" y="1322943"/>
            <a:ext cx="2567382" cy="193072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F4E1F01-D6DB-4719-BCAB-AAE62572C7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063" y="3136621"/>
            <a:ext cx="5006340" cy="372137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3DEC252-6356-45FD-A81A-DADA2EED75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3871" y="3429000"/>
            <a:ext cx="4358898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341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8BBC8-AC94-4199-A294-DA3912AFE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13519" cy="1188720"/>
          </a:xfrm>
        </p:spPr>
        <p:txBody>
          <a:bodyPr/>
          <a:lstStyle/>
          <a:p>
            <a:pPr algn="ctr"/>
            <a:r>
              <a:rPr lang="en-US" dirty="0"/>
              <a:t>Updated Power Amp Design Overview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441B6-6B08-4CB1-9315-81D37F6C9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560" y="1325880"/>
            <a:ext cx="6720840" cy="146304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The power amplifier was originally designed as the new power amplifier for HEUVD and was also used in the dual-pulse SBIR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600" dirty="0"/>
              <a:t>Incorporates either 5 (for flood fill) or 3 (for pump on bounce) 10-bar, 400 µm pitch stacks in the laser head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600" dirty="0"/>
              <a:t>Off-axis design allows use of a 5 mm diameter input beam without overfilling the diode stack footprint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28C1A0-EADE-41CF-92F2-7E68BAB6328A}"/>
              </a:ext>
            </a:extLst>
          </p:cNvPr>
          <p:cNvSpPr txBox="1"/>
          <p:nvPr/>
        </p:nvSpPr>
        <p:spPr>
          <a:xfrm>
            <a:off x="1555523" y="6227403"/>
            <a:ext cx="3735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Flood fill configuration with 5 diode stacks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4F95A1-FDD9-40BE-BF57-4B625EDB83A8}"/>
              </a:ext>
            </a:extLst>
          </p:cNvPr>
          <p:cNvSpPr txBox="1"/>
          <p:nvPr/>
        </p:nvSpPr>
        <p:spPr>
          <a:xfrm>
            <a:off x="6989064" y="5910558"/>
            <a:ext cx="43863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pPr algn="ctr"/>
            <a:r>
              <a:rPr lang="en-US" dirty="0"/>
              <a:t>Pump on bounce configuration with 3 diode stacks</a:t>
            </a:r>
          </a:p>
        </p:txBody>
      </p:sp>
      <p:pic>
        <p:nvPicPr>
          <p:cNvPr id="9" name="Picture 8" descr="A picture containing sitting, table, mirror, display&#10;&#10;Description automatically generated">
            <a:extLst>
              <a:ext uri="{FF2B5EF4-FFF2-40B4-BE49-F238E27FC236}">
                <a16:creationId xmlns:a16="http://schemas.microsoft.com/office/drawing/2014/main" id="{56C062AD-C982-4C9A-87F7-5E61960EB2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170" y="3017520"/>
            <a:ext cx="4546695" cy="3057404"/>
          </a:xfrm>
          <a:prstGeom prst="rect">
            <a:avLst/>
          </a:prstGeom>
        </p:spPr>
      </p:pic>
      <p:pic>
        <p:nvPicPr>
          <p:cNvPr id="10" name="Picture 9" descr="A picture containing indoor, table, sitting, mirror&#10;&#10;Description automatically generated">
            <a:extLst>
              <a:ext uri="{FF2B5EF4-FFF2-40B4-BE49-F238E27FC236}">
                <a16:creationId xmlns:a16="http://schemas.microsoft.com/office/drawing/2014/main" id="{E6C722DE-84C6-4AAC-BD6C-F4D44FE74A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8" t="24548" r="4466"/>
          <a:stretch/>
        </p:blipFill>
        <p:spPr>
          <a:xfrm>
            <a:off x="7108291" y="3112879"/>
            <a:ext cx="4147877" cy="2743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3B83D2-C99A-4C76-B0AA-BD47BA5C3A6A}"/>
              </a:ext>
            </a:extLst>
          </p:cNvPr>
          <p:cNvSpPr txBox="1"/>
          <p:nvPr/>
        </p:nvSpPr>
        <p:spPr>
          <a:xfrm>
            <a:off x="2263222" y="3618272"/>
            <a:ext cx="1274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Diodes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B02D4E-1D95-4DDD-9B62-A40AAF630BA6}"/>
              </a:ext>
            </a:extLst>
          </p:cNvPr>
          <p:cNvSpPr txBox="1"/>
          <p:nvPr/>
        </p:nvSpPr>
        <p:spPr>
          <a:xfrm>
            <a:off x="8722921" y="4244951"/>
            <a:ext cx="1025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Diodes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9296473-4634-4375-BE69-3B3A8EE1240E}"/>
              </a:ext>
            </a:extLst>
          </p:cNvPr>
          <p:cNvCxnSpPr>
            <a:cxnSpLocks/>
          </p:cNvCxnSpPr>
          <p:nvPr/>
        </p:nvCxnSpPr>
        <p:spPr>
          <a:xfrm flipH="1" flipV="1">
            <a:off x="9113519" y="3979295"/>
            <a:ext cx="5264" cy="33106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CE9A45C-4DD8-4028-A74A-675470E6B369}"/>
              </a:ext>
            </a:extLst>
          </p:cNvPr>
          <p:cNvCxnSpPr>
            <a:cxnSpLocks/>
          </p:cNvCxnSpPr>
          <p:nvPr/>
        </p:nvCxnSpPr>
        <p:spPr>
          <a:xfrm flipV="1">
            <a:off x="9412180" y="3967495"/>
            <a:ext cx="672473" cy="38224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05AAE17-14C3-4214-9AC9-FA764149606D}"/>
              </a:ext>
            </a:extLst>
          </p:cNvPr>
          <p:cNvCxnSpPr>
            <a:cxnSpLocks/>
          </p:cNvCxnSpPr>
          <p:nvPr/>
        </p:nvCxnSpPr>
        <p:spPr>
          <a:xfrm flipH="1" flipV="1">
            <a:off x="7966639" y="4049449"/>
            <a:ext cx="810643" cy="33652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3">
            <a:extLst>
              <a:ext uri="{FF2B5EF4-FFF2-40B4-BE49-F238E27FC236}">
                <a16:creationId xmlns:a16="http://schemas.microsoft.com/office/drawing/2014/main" id="{A0664859-C323-4D07-8AB3-65D192807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360" y="1475201"/>
            <a:ext cx="3830114" cy="1164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55951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A684801DF9734E86657CF7373C5BE6" ma:contentTypeVersion="3" ma:contentTypeDescription="Create a new document." ma:contentTypeScope="" ma:versionID="9e1f70535e8a1e6528c2c294a263e339">
  <xsd:schema xmlns:xsd="http://www.w3.org/2001/XMLSchema" xmlns:xs="http://www.w3.org/2001/XMLSchema" xmlns:p="http://schemas.microsoft.com/office/2006/metadata/properties" xmlns:ns2="28b358c8-000a-4179-bb7d-2545b4396b41" targetNamespace="http://schemas.microsoft.com/office/2006/metadata/properties" ma:root="true" ma:fieldsID="0a050e2d63f6432bdff70e4c2703d0bf" ns2:_="">
    <xsd:import namespace="28b358c8-000a-4179-bb7d-2545b4396b4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b358c8-000a-4179-bb7d-2545b4396b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57D2929-B423-4420-A92F-FDD88E83A0DA}">
  <ds:schemaRefs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28b358c8-000a-4179-bb7d-2545b4396b41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64E20F2-8DB1-4D45-8F74-71D233CB182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0B54FC3-A6FC-4F74-B78C-ABA3DE2051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8b358c8-000a-4179-bb7d-2545b4396b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178747</TotalTime>
  <Words>1355</Words>
  <Application>Microsoft Office PowerPoint</Application>
  <PresentationFormat>Widescreen</PresentationFormat>
  <Paragraphs>216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Courier New</vt:lpstr>
      <vt:lpstr>Times New Roman</vt:lpstr>
      <vt:lpstr>Wingdings</vt:lpstr>
      <vt:lpstr>Office Theme</vt:lpstr>
      <vt:lpstr>Updates on the Designs of Lasers for Space-Based Wind, Aerosol, and Cloud Measurements</vt:lpstr>
      <vt:lpstr>Outline</vt:lpstr>
      <vt:lpstr>HEUVD Initial vs. Final Goals &amp; Objectives</vt:lpstr>
      <vt:lpstr>HEUVD Transmitter Design Validated by Performance and Lifetime Testing</vt:lpstr>
      <vt:lpstr>HEUVD Path Forward</vt:lpstr>
      <vt:lpstr>PowerPoint Presentation</vt:lpstr>
      <vt:lpstr>Original HEUVD vs. New Preamplifier  Head Mechanical Design Comparisons</vt:lpstr>
      <vt:lpstr>Updated Preamplifier 20 Hz Test Results</vt:lpstr>
      <vt:lpstr>Updated Power Amp Design Overview</vt:lpstr>
      <vt:lpstr>Power Amplifier 20 Hz Test Results With 3 Stack Pump on Bounce Configuration</vt:lpstr>
      <vt:lpstr>Transmitter Performance Requirements for Space-Based 2λ ACCP</vt:lpstr>
      <vt:lpstr>HEUVD Design Updates for 2λ HSRL or OAWL Operation</vt:lpstr>
      <vt:lpstr>2λ Size, Weight, and Power Estimate</vt:lpstr>
      <vt:lpstr>Conceptual Approach to a 3λ Laser 1064 nm, 532 nm, 355 nm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DSOC Oral Responses</dc:title>
  <dc:creator>Nick Sawruk</dc:creator>
  <cp:lastModifiedBy>Floyd Hovis</cp:lastModifiedBy>
  <cp:revision>1300</cp:revision>
  <cp:lastPrinted>2020-09-15T20:39:37Z</cp:lastPrinted>
  <dcterms:created xsi:type="dcterms:W3CDTF">2017-09-12T13:54:39Z</dcterms:created>
  <dcterms:modified xsi:type="dcterms:W3CDTF">2020-11-18T20:59:49Z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0x010100EEA684801DF9734E86657CF7373C5BE6</vt:lpwstr>
  </property>
  <property fmtid="{D5CDD505-2E9C-101B-9397-08002B2CF9AE}" pid="3" name="Order">
    <vt:r8>22300</vt:r8>
  </property>
  <property fmtid="{D5CDD505-2E9C-101B-9397-08002B2CF9AE}" pid="4" name="xd_ProgID">
    <vt:lpwstr/>
  </property>
  <property fmtid="{D5CDD505-2E9C-101B-9397-08002B2CF9AE}" pid="5" name="_CopySource">
    <vt:lpwstr>https://fibertek.sharepoint.com/sites/dsoc/Shared Documents/Oral Discussions Follow-Up/Fibertek NASA JPL LTA Oral Responses 20170928.pptx</vt:lpwstr>
  </property>
  <property fmtid="{D5CDD505-2E9C-101B-9397-08002B2CF9AE}" pid="6" name="TemplateUrl">
    <vt:lpwstr/>
  </property>
</Properties>
</file>