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Helvetica Neu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jn7g4Gp3z6/6MvCwW8wKafCCXL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i.org/10.3390/rs11182100" TargetMode="External"/><Relationship Id="rId4" Type="http://schemas.openxmlformats.org/officeDocument/2006/relationships/hyperlink" Target="https://www.mdpi.com/2072-4292/10/12/1885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2.jp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1.jp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676049"/>
            <a:ext cx="9144000" cy="15010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1" lang="en-US" sz="4400"/>
              <a:t>Latest Progress and Results in LEO-GEO and GEO-GEO stereo AMVs</a:t>
            </a:r>
            <a:endParaRPr sz="4400"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276865" y="2597274"/>
            <a:ext cx="9144000" cy="135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9"/>
              <a:buNone/>
            </a:pPr>
            <a:r>
              <a:rPr lang="en-US" sz="2029"/>
              <a:t>Dong L. Wu</a:t>
            </a:r>
            <a:r>
              <a:rPr baseline="30000" lang="en-US" sz="2029"/>
              <a:t>1</a:t>
            </a:r>
            <a:r>
              <a:rPr lang="en-US" sz="2029"/>
              <a:t>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29"/>
              <a:buNone/>
            </a:pPr>
            <a:r>
              <a:rPr lang="en-US" sz="2029"/>
              <a:t>James L. Carr</a:t>
            </a:r>
            <a:r>
              <a:rPr baseline="30000" lang="en-US" sz="2029"/>
              <a:t>2</a:t>
            </a:r>
            <a:r>
              <a:rPr lang="en-US" sz="2029"/>
              <a:t>, Jaime Daniels</a:t>
            </a:r>
            <a:r>
              <a:rPr baseline="30000" lang="en-US" sz="2029"/>
              <a:t>3</a:t>
            </a:r>
            <a:r>
              <a:rPr lang="en-US" sz="2029"/>
              <a:t> , Mariel D. Friberg </a:t>
            </a:r>
            <a:r>
              <a:rPr baseline="30000" lang="en-US" sz="2029"/>
              <a:t>1,4</a:t>
            </a:r>
            <a:r>
              <a:rPr lang="en-US" sz="2029"/>
              <a:t> , Wayne Bresky</a:t>
            </a:r>
            <a:r>
              <a:rPr baseline="30000" lang="en-US" sz="2029"/>
              <a:t>5</a:t>
            </a:r>
            <a:r>
              <a:rPr lang="en-US" sz="2029"/>
              <a:t>,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29"/>
              <a:buNone/>
            </a:pPr>
            <a:r>
              <a:rPr lang="en-US" sz="2029"/>
              <a:t>Houria Madani</a:t>
            </a:r>
            <a:r>
              <a:rPr baseline="30000" lang="en-US" sz="2029"/>
              <a:t>2</a:t>
            </a:r>
            <a:r>
              <a:rPr lang="en-US" sz="2029"/>
              <a:t>, Robert E. Wolfe</a:t>
            </a:r>
            <a:r>
              <a:rPr baseline="30000" lang="en-US" sz="2029"/>
              <a:t>1</a:t>
            </a:r>
            <a:r>
              <a:rPr lang="en-US" sz="2029"/>
              <a:t>, Guoqing (Gary) Lin</a:t>
            </a:r>
            <a:r>
              <a:rPr baseline="30000" lang="en-US" sz="2029"/>
              <a:t>1,6</a:t>
            </a:r>
            <a:r>
              <a:rPr lang="en-US" sz="2029"/>
              <a:t>, Bin Tan</a:t>
            </a:r>
            <a:r>
              <a:rPr baseline="30000" lang="en-US" sz="2029"/>
              <a:t>1,6</a:t>
            </a:r>
            <a:r>
              <a:rPr lang="en-US" sz="2029"/>
              <a:t>,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29"/>
              <a:buNone/>
            </a:pPr>
            <a:r>
              <a:rPr lang="en-US" sz="2029"/>
              <a:t>Michael A. Kelly</a:t>
            </a:r>
            <a:r>
              <a:rPr baseline="30000" lang="en-US" sz="2029"/>
              <a:t>7</a:t>
            </a:r>
            <a:r>
              <a:rPr lang="en-US" sz="2029"/>
              <a:t> and Jie Gong</a:t>
            </a:r>
            <a:r>
              <a:rPr baseline="30000" lang="en-US" sz="2029"/>
              <a:t>8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654909" y="4684428"/>
            <a:ext cx="5684108" cy="1497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 Goddard Space Flight Center, Greenbelt, MD;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 Astronautics, Greenbelt, MD;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NOAA/NESDIS Center for Satellite Applications and Research, College Park, MD;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Universities Space Research Association, Columbia, MD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6524368" y="4684428"/>
            <a:ext cx="5684108" cy="1497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None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     I.M. Systems Group (IMSG), Rockville, MD;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 startAt="6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Systems and Applications, Inc., Lanham, MD;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 startAt="6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Johns Hopkins Applied Physics Laboratory, Laurel, MD;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Arial"/>
              <a:buAutoNum type="arabicParenR" startAt="6"/>
            </a:pPr>
            <a:r>
              <a:rPr b="0" i="0" lang="en-US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GESTAR, Universities Space Research Association, Columbia, MD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1021" y="0"/>
            <a:ext cx="2211859" cy="1105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0"/>
          <p:cNvGrpSpPr/>
          <p:nvPr/>
        </p:nvGrpSpPr>
        <p:grpSpPr>
          <a:xfrm>
            <a:off x="1208744" y="1192450"/>
            <a:ext cx="10461147" cy="5665550"/>
            <a:chOff x="1097280" y="329184"/>
            <a:chExt cx="10461147" cy="5665550"/>
          </a:xfrm>
        </p:grpSpPr>
        <p:pic>
          <p:nvPicPr>
            <p:cNvPr descr="Graphical user interface, chart, application&#10;&#10;Description automatically generated" id="213" name="Google Shape;213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72000" y="329184"/>
              <a:ext cx="6986427" cy="566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p&#10;&#10;Description automatically generated" id="214" name="Google Shape;214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97280" y="422101"/>
              <a:ext cx="3474720" cy="2739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p&#10;&#10;Description automatically generated" id="215" name="Google Shape;215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97280" y="3161959"/>
              <a:ext cx="3474720" cy="2741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0"/>
          <p:cNvSpPr txBox="1"/>
          <p:nvPr/>
        </p:nvSpPr>
        <p:spPr>
          <a:xfrm>
            <a:off x="419725" y="2490404"/>
            <a:ext cx="6431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</a:t>
            </a:r>
            <a:endParaRPr/>
          </a:p>
        </p:txBody>
      </p:sp>
      <p:sp>
        <p:nvSpPr>
          <p:cNvPr id="217" name="Google Shape;217;p10"/>
          <p:cNvSpPr txBox="1"/>
          <p:nvPr/>
        </p:nvSpPr>
        <p:spPr>
          <a:xfrm>
            <a:off x="419725" y="5216039"/>
            <a:ext cx="470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endParaRPr/>
          </a:p>
        </p:txBody>
      </p:sp>
      <p:sp>
        <p:nvSpPr>
          <p:cNvPr id="218" name="Google Shape;218;p10"/>
          <p:cNvSpPr txBox="1"/>
          <p:nvPr/>
        </p:nvSpPr>
        <p:spPr>
          <a:xfrm>
            <a:off x="244378" y="568542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(2020)</a:t>
            </a:r>
            <a:endParaRPr/>
          </a:p>
        </p:txBody>
      </p:sp>
      <p:sp>
        <p:nvSpPr>
          <p:cNvPr id="219" name="Google Shape;219;p10"/>
          <p:cNvSpPr txBox="1"/>
          <p:nvPr/>
        </p:nvSpPr>
        <p:spPr>
          <a:xfrm>
            <a:off x="244378" y="-14465"/>
            <a:ext cx="51805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Stereo Winds and Height</a:t>
            </a: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6196049" y="229753"/>
            <a:ext cx="51805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Stratocumulus-to-cumulus transition</a:t>
            </a:r>
            <a:endParaRPr/>
          </a:p>
          <a:p>
            <a:pPr indent="-342900" lvl="1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maritime PBL variations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map&#10;&#10;Description automatically generated"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9370" y="883972"/>
            <a:ext cx="7768252" cy="2960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ap&#10;&#10;Description automatically generated" id="226" name="Google Shape;2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4320" y="3844529"/>
            <a:ext cx="7929900" cy="296055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 txBox="1"/>
          <p:nvPr/>
        </p:nvSpPr>
        <p:spPr>
          <a:xfrm>
            <a:off x="244378" y="807873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(2020)</a:t>
            </a:r>
            <a:endParaRPr/>
          </a:p>
        </p:txBody>
      </p:sp>
      <p:sp>
        <p:nvSpPr>
          <p:cNvPr id="228" name="Google Shape;228;p11"/>
          <p:cNvSpPr txBox="1"/>
          <p:nvPr/>
        </p:nvSpPr>
        <p:spPr>
          <a:xfrm>
            <a:off x="244378" y="306021"/>
            <a:ext cx="51805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Stereo Winds and Height</a:t>
            </a:r>
            <a:endParaRPr/>
          </a:p>
        </p:txBody>
      </p:sp>
      <p:sp>
        <p:nvSpPr>
          <p:cNvPr id="229" name="Google Shape;229;p11"/>
          <p:cNvSpPr/>
          <p:nvPr/>
        </p:nvSpPr>
        <p:spPr>
          <a:xfrm>
            <a:off x="6946985" y="346208"/>
            <a:ext cx="42806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Tropical Storm Imelda (2019)</a:t>
            </a: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244378" y="1713245"/>
            <a:ext cx="393432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Dense wind measurements to derive cloud top divergence at z &gt;11 km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diurnal cycles in upper-level cloudiness and divergence, and in precipitation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Precipitation leads upper-level divergence by ~6 hours</a:t>
            </a:r>
            <a:endParaRPr/>
          </a:p>
        </p:txBody>
      </p:sp>
      <p:sp>
        <p:nvSpPr>
          <p:cNvPr id="231" name="Google Shape;231;p11"/>
          <p:cNvSpPr txBox="1"/>
          <p:nvPr/>
        </p:nvSpPr>
        <p:spPr>
          <a:xfrm>
            <a:off x="1954996" y="5458458"/>
            <a:ext cx="19793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Cloud fraction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IMEG Precipitation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0815" y="573051"/>
            <a:ext cx="6716503" cy="285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9402" y="3429000"/>
            <a:ext cx="873259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 txBox="1"/>
          <p:nvPr/>
        </p:nvSpPr>
        <p:spPr>
          <a:xfrm>
            <a:off x="244378" y="807873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(2020)</a:t>
            </a:r>
            <a:endParaRPr/>
          </a:p>
        </p:txBody>
      </p:sp>
      <p:sp>
        <p:nvSpPr>
          <p:cNvPr id="239" name="Google Shape;239;p12"/>
          <p:cNvSpPr txBox="1"/>
          <p:nvPr/>
        </p:nvSpPr>
        <p:spPr>
          <a:xfrm>
            <a:off x="244378" y="306021"/>
            <a:ext cx="45505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Stereo Plume Height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6635570" y="105966"/>
            <a:ext cx="40974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California Creek Fire (Sep 2020)</a:t>
            </a:r>
            <a:endParaRPr/>
          </a:p>
        </p:txBody>
      </p:sp>
      <p:sp>
        <p:nvSpPr>
          <p:cNvPr id="241" name="Google Shape;241;p12"/>
          <p:cNvSpPr/>
          <p:nvPr/>
        </p:nvSpPr>
        <p:spPr>
          <a:xfrm>
            <a:off x="228933" y="1637067"/>
            <a:ext cx="338324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Intense and deadly wildfire season in the West Coast in 2020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diurnal cycles in plume height and winds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 spread of fire plume and poor air quality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pyroCb retrieved from stereo plume height </a:t>
            </a:r>
            <a:endParaRPr/>
          </a:p>
        </p:txBody>
      </p:sp>
      <p:sp>
        <p:nvSpPr>
          <p:cNvPr id="242" name="Google Shape;242;p12"/>
          <p:cNvSpPr txBox="1"/>
          <p:nvPr/>
        </p:nvSpPr>
        <p:spPr>
          <a:xfrm>
            <a:off x="1659028" y="5504519"/>
            <a:ext cx="10929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pyroCb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p12"/>
          <p:cNvCxnSpPr/>
          <p:nvPr/>
        </p:nvCxnSpPr>
        <p:spPr>
          <a:xfrm flipH="1" rot="10800000">
            <a:off x="2773180" y="4287187"/>
            <a:ext cx="1933731" cy="1217333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2610" y="710128"/>
            <a:ext cx="8430926" cy="2872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249" name="Google Shape;24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4146" y="3772785"/>
            <a:ext cx="8549390" cy="308521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3"/>
          <p:cNvSpPr txBox="1"/>
          <p:nvPr/>
        </p:nvSpPr>
        <p:spPr>
          <a:xfrm>
            <a:off x="244378" y="807873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(2020)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244378" y="306021"/>
            <a:ext cx="35470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Stereo Height</a:t>
            </a:r>
            <a:endParaRPr/>
          </a:p>
        </p:txBody>
      </p:sp>
      <p:sp>
        <p:nvSpPr>
          <p:cNvPr id="252" name="Google Shape;252;p13"/>
          <p:cNvSpPr txBox="1"/>
          <p:nvPr/>
        </p:nvSpPr>
        <p:spPr>
          <a:xfrm>
            <a:off x="5766217" y="156169"/>
            <a:ext cx="485665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Orographic Clouds and PBL Variations</a:t>
            </a: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200865" y="1802810"/>
            <a:ext cx="3248330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precision of advanced Image Navigation and Registration (INR) enables to track small changes in stereo height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Growth of orographic clouds is sensitive to PBL and surface properties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Signature of height growth near surface indicates rising orographic clouds during daytime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 rot="-5400000">
            <a:off x="2474764" y="4807012"/>
            <a:ext cx="252806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Height Above Terrain (m)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2669" y="764498"/>
            <a:ext cx="8094687" cy="609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4"/>
          <p:cNvSpPr txBox="1"/>
          <p:nvPr/>
        </p:nvSpPr>
        <p:spPr>
          <a:xfrm>
            <a:off x="229388" y="241278"/>
            <a:ext cx="48885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Stereo Wind/Height (1/2) ?</a:t>
            </a: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229388" y="1720840"/>
            <a:ext cx="324833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accurate height assignment for atmospheric motion vectors (AMVs)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AMVs are one of the key inputs to data assimilation and numerical prediction systems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Mature technique and cost-effective constellation for global spatiotemporal coverage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240" y="472907"/>
            <a:ext cx="7262372" cy="59121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229388" y="241278"/>
            <a:ext cx="48885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Stereo Wind/Height (2/2) ?</a:t>
            </a:r>
            <a:endParaRPr/>
          </a:p>
        </p:txBody>
      </p:sp>
      <p:sp>
        <p:nvSpPr>
          <p:cNvPr id="268" name="Google Shape;268;p15"/>
          <p:cNvSpPr txBox="1"/>
          <p:nvPr/>
        </p:nvSpPr>
        <p:spPr>
          <a:xfrm rot="-5400000">
            <a:off x="3663557" y="3244333"/>
            <a:ext cx="1889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Operational AMVs</a:t>
            </a:r>
            <a:endParaRPr/>
          </a:p>
        </p:txBody>
      </p:sp>
      <p:sp>
        <p:nvSpPr>
          <p:cNvPr id="269" name="Google Shape;269;p15"/>
          <p:cNvSpPr txBox="1"/>
          <p:nvPr/>
        </p:nvSpPr>
        <p:spPr>
          <a:xfrm>
            <a:off x="8253370" y="6432055"/>
            <a:ext cx="20969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Stereo AMVs/Height</a:t>
            </a:r>
            <a:endParaRPr/>
          </a:p>
        </p:txBody>
      </p:sp>
      <p:sp>
        <p:nvSpPr>
          <p:cNvPr id="270" name="Google Shape;270;p15"/>
          <p:cNvSpPr txBox="1"/>
          <p:nvPr/>
        </p:nvSpPr>
        <p:spPr>
          <a:xfrm>
            <a:off x="6235909" y="5407700"/>
            <a:ext cx="374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endParaRPr/>
          </a:p>
        </p:txBody>
      </p:sp>
      <p:sp>
        <p:nvSpPr>
          <p:cNvPr id="271" name="Google Shape;271;p15"/>
          <p:cNvSpPr txBox="1"/>
          <p:nvPr/>
        </p:nvSpPr>
        <p:spPr>
          <a:xfrm>
            <a:off x="8389864" y="5407700"/>
            <a:ext cx="1066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V-wind</a:t>
            </a:r>
            <a:endParaRPr/>
          </a:p>
        </p:txBody>
      </p:sp>
      <p:sp>
        <p:nvSpPr>
          <p:cNvPr id="272" name="Google Shape;272;p15"/>
          <p:cNvSpPr txBox="1"/>
          <p:nvPr/>
        </p:nvSpPr>
        <p:spPr>
          <a:xfrm>
            <a:off x="11042913" y="4853702"/>
            <a:ext cx="9946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6096000" y="2347436"/>
            <a:ext cx="5146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</a:t>
            </a:r>
            <a:endParaRPr/>
          </a:p>
        </p:txBody>
      </p:sp>
      <p:sp>
        <p:nvSpPr>
          <p:cNvPr id="274" name="Google Shape;274;p15"/>
          <p:cNvSpPr txBox="1"/>
          <p:nvPr/>
        </p:nvSpPr>
        <p:spPr>
          <a:xfrm>
            <a:off x="8594165" y="2377418"/>
            <a:ext cx="5146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</a:t>
            </a:r>
            <a:endParaRPr/>
          </a:p>
        </p:txBody>
      </p:sp>
      <p:sp>
        <p:nvSpPr>
          <p:cNvPr id="275" name="Google Shape;275;p15"/>
          <p:cNvSpPr txBox="1"/>
          <p:nvPr/>
        </p:nvSpPr>
        <p:spPr>
          <a:xfrm>
            <a:off x="11002727" y="2470021"/>
            <a:ext cx="9946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506773" y="1868529"/>
            <a:ext cx="3248330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 1:1 correlation between operational and stereo AMVs (U and V)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Conventional AMV errors are largely associated with height registration uncertainty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Systematic biases for PBL heights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Problems for multi-layer clouds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7" name="Google Shape;277;p15"/>
          <p:cNvCxnSpPr/>
          <p:nvPr/>
        </p:nvCxnSpPr>
        <p:spPr>
          <a:xfrm flipH="1" rot="10800000">
            <a:off x="3597836" y="2862564"/>
            <a:ext cx="7105141" cy="1849640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8" name="Google Shape;278;p15"/>
          <p:cNvCxnSpPr/>
          <p:nvPr/>
        </p:nvCxnSpPr>
        <p:spPr>
          <a:xfrm flipH="1" rot="10800000">
            <a:off x="3597836" y="4420614"/>
            <a:ext cx="7105141" cy="1007338"/>
          </a:xfrm>
          <a:prstGeom prst="straightConnector1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9" name="Google Shape;279;p15"/>
          <p:cNvSpPr txBox="1"/>
          <p:nvPr/>
        </p:nvSpPr>
        <p:spPr>
          <a:xfrm>
            <a:off x="5933215" y="2659530"/>
            <a:ext cx="1066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U-wind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>
            <a:off x="5976316" y="5639329"/>
            <a:ext cx="1066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U-wind</a:t>
            </a:r>
            <a:endParaRPr/>
          </a:p>
        </p:txBody>
      </p:sp>
      <p:sp>
        <p:nvSpPr>
          <p:cNvPr id="281" name="Google Shape;281;p15"/>
          <p:cNvSpPr txBox="1"/>
          <p:nvPr/>
        </p:nvSpPr>
        <p:spPr>
          <a:xfrm>
            <a:off x="8425952" y="2667773"/>
            <a:ext cx="1066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V-wind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/>
          <p:nvPr/>
        </p:nvSpPr>
        <p:spPr>
          <a:xfrm>
            <a:off x="672143" y="0"/>
            <a:ext cx="10847714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3D-Winds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of Record (GEO-Ring, LEOs) and New LEO Sensors (Lidar, Imager)</a:t>
            </a:r>
            <a:endParaRPr/>
          </a:p>
        </p:txBody>
      </p:sp>
      <p:pic>
        <p:nvPicPr>
          <p:cNvPr descr="Diagram&#10;&#10;Description automatically generated" id="287" name="Google Shape;287;p16"/>
          <p:cNvPicPr preferRelativeResize="0"/>
          <p:nvPr/>
        </p:nvPicPr>
        <p:blipFill rotWithShape="1">
          <a:blip r:embed="rId3">
            <a:alphaModFix/>
          </a:blip>
          <a:srcRect b="15612" l="7006" r="11612" t="15190"/>
          <a:stretch/>
        </p:blipFill>
        <p:spPr>
          <a:xfrm>
            <a:off x="1678329" y="1184551"/>
            <a:ext cx="8634713" cy="567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6"/>
          <p:cNvSpPr txBox="1"/>
          <p:nvPr/>
        </p:nvSpPr>
        <p:spPr>
          <a:xfrm>
            <a:off x="7179656" y="1412112"/>
            <a:ext cx="17415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GOES-13 =&gt; DoD-1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920578" y="1079732"/>
            <a:ext cx="92984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Carr, J.L.; Wu, D.L.; Daniels, J.; Friberg, M.D.; Bresky, W.; Madani, H. GEO-GEO Stereo-Tracking of Atmospheric Motion Vectors (AMVs) from the Geostationary Ring. </a:t>
            </a: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Preprints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2020090629 (doi: 10.20944/preprints202009.0629.v1).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920578" y="2963453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Carr, J.L., D.L. Wu, R.E. Wolfe, H. Madani, G. Lin, B. Tan, “Joint 3D-Wind Retrievals with Stereoscopic Views from 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MODIS and GOES”, </a:t>
            </a:r>
            <a:r>
              <a:rPr i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Remote Sensing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2019, Satellite Winds Special Issue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https://doi.org/10.3390/rs11182100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920578" y="5068662"/>
            <a:ext cx="96938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Carr, J.L., D.L. Wu, M.A. Kelly, and J. Gong, “MISR-GOES 3D Winds: Implications for Future LEO-GEO and LEO-LEO Winds”, </a:t>
            </a:r>
            <a:r>
              <a:rPr i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Remote Sensing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2018, MISR Special Issue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https://www.mdpi.com/2072-4292/10/12/1885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20578" y="546800"/>
            <a:ext cx="76639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GEO-GEO Stereo</a:t>
            </a: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	10-min refresh, single-single view, full diurnal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920578" y="2521291"/>
            <a:ext cx="708501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MODIS-GEO Stereo</a:t>
            </a: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	Snapshot, single-single view, twice daily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20578" y="4654884"/>
            <a:ext cx="72626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MISR-GEO Stereo</a:t>
            </a:r>
            <a:r>
              <a:rPr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	Snapshot, multi-single view, daytime only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3"/>
          <p:cNvGrpSpPr/>
          <p:nvPr/>
        </p:nvGrpSpPr>
        <p:grpSpPr>
          <a:xfrm>
            <a:off x="-167458" y="-299606"/>
            <a:ext cx="3536283" cy="7053968"/>
            <a:chOff x="3443376" y="-424184"/>
            <a:chExt cx="3536283" cy="7053968"/>
          </a:xfrm>
        </p:grpSpPr>
        <p:pic>
          <p:nvPicPr>
            <p:cNvPr id="108" name="Google Shape;108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217000" y="3786329"/>
              <a:ext cx="2762659" cy="2676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satellite in space&#10;&#10;Description automatically generated" id="109" name="Google Shape;109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2485033">
              <a:off x="4339032" y="-124578"/>
              <a:ext cx="1172528" cy="705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"/>
            <p:cNvSpPr/>
            <p:nvPr/>
          </p:nvSpPr>
          <p:spPr>
            <a:xfrm rot="-573924">
              <a:off x="3905683" y="700029"/>
              <a:ext cx="2432893" cy="5767709"/>
            </a:xfrm>
            <a:prstGeom prst="triangle">
              <a:avLst>
                <a:gd fmla="val 50000" name="adj"/>
              </a:avLst>
            </a:prstGeom>
            <a:solidFill>
              <a:srgbClr val="FFF2CC">
                <a:alpha val="3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3"/>
          <p:cNvGrpSpPr/>
          <p:nvPr/>
        </p:nvGrpSpPr>
        <p:grpSpPr>
          <a:xfrm>
            <a:off x="7651559" y="-424186"/>
            <a:ext cx="4540441" cy="7156139"/>
            <a:chOff x="7651559" y="-424186"/>
            <a:chExt cx="4540441" cy="7156139"/>
          </a:xfrm>
        </p:grpSpPr>
        <p:sp>
          <p:nvSpPr>
            <p:cNvPr id="112" name="Google Shape;112;p3"/>
            <p:cNvSpPr/>
            <p:nvPr/>
          </p:nvSpPr>
          <p:spPr>
            <a:xfrm>
              <a:off x="7753283" y="5080309"/>
              <a:ext cx="3413681" cy="1328932"/>
            </a:xfrm>
            <a:prstGeom prst="parallelogram">
              <a:avLst>
                <a:gd fmla="val 84575" name="adj"/>
              </a:avLst>
            </a:prstGeom>
            <a:solidFill>
              <a:schemeClr val="accent1">
                <a:alpha val="3372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satellite in space&#10;&#10;Description automatically generated" id="113" name="Google Shape;113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2709470">
              <a:off x="8486600" y="-112513"/>
              <a:ext cx="1172528" cy="705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satellite in space&#10;&#10;Description automatically generated" id="114" name="Google Shape;114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2586986">
              <a:off x="10922213" y="-23069"/>
              <a:ext cx="1172528" cy="705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3"/>
            <p:cNvSpPr/>
            <p:nvPr/>
          </p:nvSpPr>
          <p:spPr>
            <a:xfrm rot="-573924">
              <a:off x="8113866" y="610805"/>
              <a:ext cx="2432893" cy="5767709"/>
            </a:xfrm>
            <a:prstGeom prst="triangle">
              <a:avLst>
                <a:gd fmla="val 50000" name="adj"/>
              </a:avLst>
            </a:prstGeom>
            <a:solidFill>
              <a:srgbClr val="FFF2CC">
                <a:alpha val="3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1191630">
              <a:off x="8751206" y="503741"/>
              <a:ext cx="2499046" cy="5981595"/>
            </a:xfrm>
            <a:prstGeom prst="triangle">
              <a:avLst>
                <a:gd fmla="val 50000" name="adj"/>
              </a:avLst>
            </a:prstGeom>
            <a:solidFill>
              <a:srgbClr val="FFF2CC">
                <a:alpha val="3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8048069" y="631111"/>
              <a:ext cx="5914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10434035" y="618621"/>
              <a:ext cx="5914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</a:t>
              </a:r>
              <a:endParaRPr/>
            </a:p>
          </p:txBody>
        </p:sp>
      </p:grpSp>
      <p:sp>
        <p:nvSpPr>
          <p:cNvPr id="119" name="Google Shape;119;p3"/>
          <p:cNvSpPr txBox="1"/>
          <p:nvPr/>
        </p:nvSpPr>
        <p:spPr>
          <a:xfrm>
            <a:off x="1290278" y="534681"/>
            <a:ext cx="5645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2352990" y="3245157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MISR (done)</a:t>
            </a:r>
            <a:endParaRPr/>
          </a:p>
        </p:txBody>
      </p:sp>
      <p:grpSp>
        <p:nvGrpSpPr>
          <p:cNvPr id="121" name="Google Shape;121;p3"/>
          <p:cNvGrpSpPr/>
          <p:nvPr/>
        </p:nvGrpSpPr>
        <p:grpSpPr>
          <a:xfrm>
            <a:off x="3659831" y="-262386"/>
            <a:ext cx="3951327" cy="6927525"/>
            <a:chOff x="3659831" y="-262386"/>
            <a:chExt cx="3951327" cy="6927525"/>
          </a:xfrm>
        </p:grpSpPr>
        <p:pic>
          <p:nvPicPr>
            <p:cNvPr id="122" name="Google Shape;122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21826" y="4035234"/>
              <a:ext cx="2997236" cy="2552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3"/>
            <p:cNvSpPr/>
            <p:nvPr/>
          </p:nvSpPr>
          <p:spPr>
            <a:xfrm rot="-573924">
              <a:off x="4122138" y="735384"/>
              <a:ext cx="2432893" cy="5767709"/>
            </a:xfrm>
            <a:prstGeom prst="triangle">
              <a:avLst>
                <a:gd fmla="val 50000" name="adj"/>
              </a:avLst>
            </a:prstGeom>
            <a:solidFill>
              <a:srgbClr val="FFF2CC">
                <a:alpha val="3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satellite in space&#10;&#10;Description automatically generated" id="124" name="Google Shape;124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2485033">
              <a:off x="4555330" y="37220"/>
              <a:ext cx="1172528" cy="705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3"/>
            <p:cNvSpPr txBox="1"/>
            <p:nvPr/>
          </p:nvSpPr>
          <p:spPr>
            <a:xfrm>
              <a:off x="5264670" y="573338"/>
              <a:ext cx="5645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G16</a:t>
              </a: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6096000" y="3105834"/>
              <a:ext cx="151515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MODIS (done)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VIIRS (soon)</a:t>
              </a:r>
              <a:endParaRPr/>
            </a:p>
          </p:txBody>
        </p:sp>
      </p:grpSp>
      <p:sp>
        <p:nvSpPr>
          <p:cNvPr id="127" name="Google Shape;127;p3"/>
          <p:cNvSpPr txBox="1"/>
          <p:nvPr/>
        </p:nvSpPr>
        <p:spPr>
          <a:xfrm>
            <a:off x="10185252" y="2768499"/>
            <a:ext cx="196342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(done)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G17-H8 (done)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G13-G16 (done)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G16-MSG (soon)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G16-MTG (coming)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60923"/>
            <a:ext cx="6548284" cy="522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064" y="160664"/>
            <a:ext cx="4544961" cy="291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9509" y="3222974"/>
            <a:ext cx="5292213" cy="33656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932916" y="412955"/>
            <a:ext cx="39925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MISR-GOES Stereo Winds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1749968" y="936175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(2018)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0565" y="19064"/>
            <a:ext cx="83030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7165" y="4970206"/>
            <a:ext cx="1789830" cy="1494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8488890" y="150985"/>
            <a:ext cx="30761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Dorian (Sep 5, 2019)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5890531" y="6279803"/>
            <a:ext cx="63014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Self-consistent AMV height assignment within each spectral band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148362" y="150985"/>
            <a:ext cx="41447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MODIS-GOES Stereo Winds</a:t>
            </a:r>
            <a:endParaRPr/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1162049"/>
            <a:ext cx="4414033" cy="242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0" y="3921341"/>
            <a:ext cx="4200011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synchronization required for LEO and GEO 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Accuracy (except at singularity) 	Height 	~200 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Wind	&lt; 0.5 m/s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820578" y="6137193"/>
            <a:ext cx="1928813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(2019)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76"/>
            <a:ext cx="4990465" cy="373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3038209" y="6211669"/>
            <a:ext cx="8698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11</a:t>
            </a:r>
            <a:endParaRPr/>
          </a:p>
        </p:txBody>
      </p:sp>
      <p:pic>
        <p:nvPicPr>
          <p:cNvPr descr="Graphical user interface, application&#10;&#10;Description automatically generated" id="155" name="Google Shape;1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9350" y="1103320"/>
            <a:ext cx="7434591" cy="5688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283274" y="124865"/>
            <a:ext cx="35904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GEO-GEO Stereo Winds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6736334" y="128373"/>
            <a:ext cx="35087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G16-G17 Stereo Winds</a:t>
            </a: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283274" y="4671032"/>
            <a:ext cx="4200011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synchronization required for GEO and GEO 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Accuracy 			Height 	~300 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Wind	&lt; 0.5 m/s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186510" y="794409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Visible</a:t>
            </a:r>
            <a:endParaRPr/>
          </a:p>
        </p:txBody>
      </p:sp>
      <p:sp>
        <p:nvSpPr>
          <p:cNvPr id="160" name="Google Shape;160;p6"/>
          <p:cNvSpPr txBox="1"/>
          <p:nvPr/>
        </p:nvSpPr>
        <p:spPr>
          <a:xfrm>
            <a:off x="6736334" y="775838"/>
            <a:ext cx="1447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Shortwave IR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8490692" y="750112"/>
            <a:ext cx="13117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Midwave IR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10131400" y="750112"/>
            <a:ext cx="13838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Longwave IR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</a:t>
            </a:r>
            <a:endParaRPr/>
          </a:p>
        </p:txBody>
      </p:sp>
      <p:sp>
        <p:nvSpPr>
          <p:cNvPr id="168" name="Google Shape;168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Deep Convective Systems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Tropical storms and hurricane diurnal cycle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Severe weather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PBL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Cold air outbreak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Stratocumulus-to-cumulus transition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Orographic clouds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Wildfire plume and Air Quality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Pyrocumulonimbus (pyroCb) cloud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Plume evaluation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8"/>
          <p:cNvGrpSpPr/>
          <p:nvPr/>
        </p:nvGrpSpPr>
        <p:grpSpPr>
          <a:xfrm>
            <a:off x="685622" y="1439952"/>
            <a:ext cx="10820756" cy="4613235"/>
            <a:chOff x="754743" y="918627"/>
            <a:chExt cx="10820756" cy="4613235"/>
          </a:xfrm>
        </p:grpSpPr>
        <p:pic>
          <p:nvPicPr>
            <p:cNvPr id="175" name="Google Shape;175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11208" y="1010893"/>
              <a:ext cx="5864291" cy="4520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4743" y="1298345"/>
              <a:ext cx="4990178" cy="4136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8"/>
            <p:cNvSpPr/>
            <p:nvPr/>
          </p:nvSpPr>
          <p:spPr>
            <a:xfrm>
              <a:off x="7391213" y="3873822"/>
              <a:ext cx="801280" cy="763571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250551" y="4186478"/>
              <a:ext cx="801280" cy="763571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349844" y="3831489"/>
              <a:ext cx="801280" cy="763571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325399" y="4274460"/>
              <a:ext cx="801280" cy="763571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1" name="Google Shape;181;p8"/>
            <p:cNvCxnSpPr/>
            <p:nvPr/>
          </p:nvCxnSpPr>
          <p:spPr>
            <a:xfrm flipH="1" rot="10800000">
              <a:off x="3049372" y="3331029"/>
              <a:ext cx="170767" cy="542790"/>
            </a:xfrm>
            <a:prstGeom prst="straightConnector1">
              <a:avLst/>
            </a:prstGeom>
            <a:noFill/>
            <a:ln cap="flat" cmpd="sng" w="28575">
              <a:solidFill>
                <a:srgbClr val="FFC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2" name="Google Shape;182;p8"/>
            <p:cNvCxnSpPr/>
            <p:nvPr/>
          </p:nvCxnSpPr>
          <p:spPr>
            <a:xfrm flipH="1" rot="10800000">
              <a:off x="2952465" y="3196159"/>
              <a:ext cx="96907" cy="580441"/>
            </a:xfrm>
            <a:prstGeom prst="straightConnector1">
              <a:avLst/>
            </a:prstGeom>
            <a:noFill/>
            <a:ln cap="flat" cmpd="sng" w="28575">
              <a:solidFill>
                <a:srgbClr val="FFC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3" name="Google Shape;183;p8"/>
            <p:cNvCxnSpPr/>
            <p:nvPr/>
          </p:nvCxnSpPr>
          <p:spPr>
            <a:xfrm flipH="1">
              <a:off x="1605211" y="4585631"/>
              <a:ext cx="761889" cy="366132"/>
            </a:xfrm>
            <a:prstGeom prst="straightConnector1">
              <a:avLst/>
            </a:prstGeom>
            <a:noFill/>
            <a:ln cap="flat" cmpd="sng" w="28575">
              <a:solidFill>
                <a:srgbClr val="FFC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4" name="Google Shape;184;p8"/>
            <p:cNvCxnSpPr/>
            <p:nvPr/>
          </p:nvCxnSpPr>
          <p:spPr>
            <a:xfrm flipH="1">
              <a:off x="2248272" y="4669022"/>
              <a:ext cx="340238" cy="293877"/>
            </a:xfrm>
            <a:prstGeom prst="straightConnector1">
              <a:avLst/>
            </a:prstGeom>
            <a:noFill/>
            <a:ln cap="flat" cmpd="sng" w="28575">
              <a:solidFill>
                <a:srgbClr val="FFC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5" name="Google Shape;185;p8"/>
            <p:cNvCxnSpPr/>
            <p:nvPr/>
          </p:nvCxnSpPr>
          <p:spPr>
            <a:xfrm flipH="1">
              <a:off x="3062460" y="5106917"/>
              <a:ext cx="340238" cy="293877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6" name="Google Shape;186;p8"/>
            <p:cNvCxnSpPr/>
            <p:nvPr/>
          </p:nvCxnSpPr>
          <p:spPr>
            <a:xfrm flipH="1" rot="10800000">
              <a:off x="3826010" y="3873819"/>
              <a:ext cx="81248" cy="35944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7" name="Google Shape;187;p8"/>
            <p:cNvCxnSpPr/>
            <p:nvPr/>
          </p:nvCxnSpPr>
          <p:spPr>
            <a:xfrm flipH="1" rot="10800000">
              <a:off x="3982398" y="4074138"/>
              <a:ext cx="103658" cy="250352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88" name="Google Shape;188;p8"/>
            <p:cNvSpPr/>
            <p:nvPr/>
          </p:nvSpPr>
          <p:spPr>
            <a:xfrm>
              <a:off x="754743" y="918627"/>
              <a:ext cx="9862456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Hurricane Michael (October 9, 2018)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8"/>
          <p:cNvSpPr txBox="1"/>
          <p:nvPr/>
        </p:nvSpPr>
        <p:spPr>
          <a:xfrm>
            <a:off x="685622" y="610525"/>
            <a:ext cx="1928813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(2019)</a:t>
            </a:r>
            <a:endParaRPr/>
          </a:p>
        </p:txBody>
      </p:sp>
      <p:sp>
        <p:nvSpPr>
          <p:cNvPr id="190" name="Google Shape;190;p8"/>
          <p:cNvSpPr txBox="1"/>
          <p:nvPr/>
        </p:nvSpPr>
        <p:spPr>
          <a:xfrm>
            <a:off x="148362" y="150985"/>
            <a:ext cx="41447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MODIS-GOES Stereo Winds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675708" y="737566"/>
            <a:ext cx="1928813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 et al. (2019)</a:t>
            </a:r>
            <a:endParaRPr/>
          </a:p>
        </p:txBody>
      </p:sp>
      <p:grpSp>
        <p:nvGrpSpPr>
          <p:cNvPr id="196" name="Google Shape;196;p9"/>
          <p:cNvGrpSpPr/>
          <p:nvPr/>
        </p:nvGrpSpPr>
        <p:grpSpPr>
          <a:xfrm>
            <a:off x="1596571" y="230763"/>
            <a:ext cx="8955314" cy="6503281"/>
            <a:chOff x="1596571" y="230763"/>
            <a:chExt cx="8955314" cy="6503281"/>
          </a:xfrm>
        </p:grpSpPr>
        <p:pic>
          <p:nvPicPr>
            <p:cNvPr id="197" name="Google Shape;197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85686" y="3833343"/>
              <a:ext cx="3527572" cy="2747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96571" y="1614256"/>
              <a:ext cx="4789115" cy="3967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9"/>
            <p:cNvSpPr txBox="1"/>
            <p:nvPr/>
          </p:nvSpPr>
          <p:spPr>
            <a:xfrm>
              <a:off x="4523250" y="4015358"/>
              <a:ext cx="10443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Michigan</a:t>
              </a:r>
              <a:endParaRPr/>
            </a:p>
          </p:txBody>
        </p:sp>
        <p:sp>
          <p:nvSpPr>
            <p:cNvPr id="200" name="Google Shape;200;p9"/>
            <p:cNvSpPr txBox="1"/>
            <p:nvPr/>
          </p:nvSpPr>
          <p:spPr>
            <a:xfrm>
              <a:off x="2304015" y="2110211"/>
              <a:ext cx="1458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Lake Superior</a:t>
              </a:r>
              <a:endParaRPr/>
            </a:p>
          </p:txBody>
        </p:sp>
        <p:sp>
          <p:nvSpPr>
            <p:cNvPr id="201" name="Google Shape;201;p9"/>
            <p:cNvSpPr txBox="1"/>
            <p:nvPr/>
          </p:nvSpPr>
          <p:spPr>
            <a:xfrm>
              <a:off x="2691924" y="5626048"/>
              <a:ext cx="265034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Severe Weather: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Lake-Effect Snowfall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(Jan 31, 2019)</a:t>
              </a:r>
              <a:endParaRPr/>
            </a:p>
          </p:txBody>
        </p:sp>
        <p:pic>
          <p:nvPicPr>
            <p:cNvPr id="202" name="Google Shape;202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95293" y="230763"/>
              <a:ext cx="4656592" cy="3664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9"/>
            <p:cNvSpPr txBox="1"/>
            <p:nvPr/>
          </p:nvSpPr>
          <p:spPr>
            <a:xfrm>
              <a:off x="5861627" y="2384585"/>
              <a:ext cx="5982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43</a:t>
              </a:r>
              <a:r>
                <a:rPr baseline="30000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204" name="Google Shape;204;p9"/>
            <p:cNvSpPr txBox="1"/>
            <p:nvPr/>
          </p:nvSpPr>
          <p:spPr>
            <a:xfrm>
              <a:off x="6949184" y="5427706"/>
              <a:ext cx="12223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Lake Michigan</a:t>
              </a:r>
              <a:endParaRPr/>
            </a:p>
          </p:txBody>
        </p:sp>
        <p:sp>
          <p:nvSpPr>
            <p:cNvPr id="205" name="Google Shape;205;p9"/>
            <p:cNvSpPr txBox="1"/>
            <p:nvPr/>
          </p:nvSpPr>
          <p:spPr>
            <a:xfrm>
              <a:off x="6805213" y="3991672"/>
              <a:ext cx="5982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43</a:t>
              </a:r>
              <a:r>
                <a:rPr baseline="30000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206" name="Google Shape;206;p9"/>
            <p:cNvSpPr txBox="1"/>
            <p:nvPr/>
          </p:nvSpPr>
          <p:spPr>
            <a:xfrm rot="-1969133">
              <a:off x="7231342" y="4342976"/>
              <a:ext cx="7804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height</a:t>
              </a:r>
              <a:endParaRPr/>
            </a:p>
          </p:txBody>
        </p:sp>
      </p:grpSp>
      <p:sp>
        <p:nvSpPr>
          <p:cNvPr id="207" name="Google Shape;207;p9"/>
          <p:cNvSpPr txBox="1"/>
          <p:nvPr/>
        </p:nvSpPr>
        <p:spPr>
          <a:xfrm>
            <a:off x="148362" y="150985"/>
            <a:ext cx="41447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MODIS-GOES Stereo Winds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2020-11-12T21:11:26Z</dcterms:created>
  <dc:creator>Wu, Dong L. (GSFC-6130)</dc:creator>
</cp:coreProperties>
</file>