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3" r:id="rId1"/>
    <p:sldMasterId id="2147483707" r:id="rId2"/>
  </p:sldMasterIdLst>
  <p:notesMasterIdLst>
    <p:notesMasterId r:id="rId11"/>
  </p:notesMasterIdLst>
  <p:handoutMasterIdLst>
    <p:handoutMasterId r:id="rId12"/>
  </p:handoutMasterIdLst>
  <p:sldIdLst>
    <p:sldId id="469" r:id="rId3"/>
    <p:sldId id="1078" r:id="rId4"/>
    <p:sldId id="1973" r:id="rId5"/>
    <p:sldId id="1978" r:id="rId6"/>
    <p:sldId id="1976" r:id="rId7"/>
    <p:sldId id="1975" r:id="rId8"/>
    <p:sldId id="1974" r:id="rId9"/>
    <p:sldId id="1972" r:id="rId10"/>
  </p:sldIdLst>
  <p:sldSz cx="9144000" cy="6858000" type="screen4x3"/>
  <p:notesSz cx="7010400" cy="9296400"/>
  <p:custShowLst>
    <p:custShow name="INI" id="0">
      <p:sldLst/>
    </p:custShow>
    <p:custShow name="BNB" id="1">
      <p:sldLst/>
    </p:custShow>
    <p:custShow name="Proposal Review" id="2">
      <p:sldLst/>
    </p:custShow>
    <p:custShow name="PNP" id="3">
      <p:sldLst/>
    </p:custShow>
    <p:custShow name="ROM" id="4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AFCA"/>
    <a:srgbClr val="111111"/>
    <a:srgbClr val="003399"/>
    <a:srgbClr val="00A7E2"/>
    <a:srgbClr val="33CC33"/>
    <a:srgbClr val="FFFF99"/>
    <a:srgbClr val="CCFFCC"/>
    <a:srgbClr val="FF0000"/>
    <a:srgbClr val="C9F1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31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94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aseline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94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aseline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94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aseline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1264"/>
            <a:ext cx="30394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aseline="0">
                <a:latin typeface="Times" pitchFamily="18" charset="0"/>
              </a:defRPr>
            </a:lvl1pPr>
          </a:lstStyle>
          <a:p>
            <a:pPr>
              <a:defRPr/>
            </a:pPr>
            <a:fld id="{A5DF2814-1F14-4E02-9CDB-3B534C11B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033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94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aseline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94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aseline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94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aseline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1264"/>
            <a:ext cx="30394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aseline="0"/>
            </a:lvl1pPr>
          </a:lstStyle>
          <a:p>
            <a:pPr>
              <a:defRPr/>
            </a:pPr>
            <a:fld id="{D57440DB-1B99-4265-AD93-7BCAD8FCA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116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5886" lvl="1" indent="0">
              <a:buFont typeface="Arial"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F262C-CD32-6E4A-832C-B402F18A06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7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7440DB-1B99-4265-AD93-7BCAD8FCAD2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905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4537" y="363838"/>
            <a:ext cx="2133145" cy="363820"/>
          </a:xfrm>
        </p:spPr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895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 fontAlgn="auto">
              <a:spcBef>
                <a:spcPts val="0"/>
              </a:spcBef>
              <a:spcAft>
                <a:spcPts val="0"/>
              </a:spcAft>
            </a:pPr>
            <a:endParaRPr lang="en-US" sz="2300" baseline="0">
              <a:solidFill>
                <a:srgbClr val="FFFFFF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978400" y="4642959"/>
            <a:ext cx="3762085" cy="63537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5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500">
                <a:solidFill>
                  <a:schemeClr val="bg1"/>
                </a:solidFill>
              </a:defRPr>
            </a:lvl3pPr>
            <a:lvl4pPr marL="1371600" indent="0">
              <a:buNone/>
              <a:defRPr sz="1500">
                <a:solidFill>
                  <a:schemeClr val="bg1"/>
                </a:solidFill>
              </a:defRPr>
            </a:lvl4pPr>
            <a:lvl5pPr marL="1828800" indent="0"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Title</a:t>
            </a:r>
            <a:br>
              <a:rPr lang="en-US" dirty="0"/>
            </a:br>
            <a:r>
              <a:rPr lang="en-US" dirty="0"/>
              <a:t>Presenter Title 2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978400" y="4388947"/>
            <a:ext cx="3762085" cy="31751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500" b="1" i="0" cap="none">
                <a:solidFill>
                  <a:schemeClr val="tx2"/>
                </a:solidFill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500">
                <a:solidFill>
                  <a:schemeClr val="bg1"/>
                </a:solidFill>
              </a:defRPr>
            </a:lvl3pPr>
            <a:lvl4pPr marL="1371600" indent="0">
              <a:buNone/>
              <a:defRPr sz="1500">
                <a:solidFill>
                  <a:schemeClr val="bg1"/>
                </a:solidFill>
              </a:defRPr>
            </a:lvl4pPr>
            <a:lvl5pPr marL="1828800" indent="0"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978400" y="5560749"/>
            <a:ext cx="3762085" cy="63537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5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500">
                <a:solidFill>
                  <a:schemeClr val="bg1"/>
                </a:solidFill>
              </a:defRPr>
            </a:lvl3pPr>
            <a:lvl4pPr marL="1371600" indent="0">
              <a:buNone/>
              <a:defRPr sz="1500">
                <a:solidFill>
                  <a:schemeClr val="bg1"/>
                </a:solidFill>
              </a:defRPr>
            </a:lvl4pPr>
            <a:lvl5pPr marL="1828800" indent="0"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Title</a:t>
            </a:r>
            <a:br>
              <a:rPr lang="en-US" dirty="0"/>
            </a:br>
            <a:r>
              <a:rPr lang="en-US" dirty="0"/>
              <a:t>Presenter Title 2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978400" y="5306737"/>
            <a:ext cx="3762085" cy="31751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500" b="1" i="0" cap="none">
                <a:solidFill>
                  <a:schemeClr val="tx2"/>
                </a:solidFill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500">
                <a:solidFill>
                  <a:schemeClr val="bg1"/>
                </a:solidFill>
              </a:defRPr>
            </a:lvl3pPr>
            <a:lvl4pPr marL="1371600" indent="0">
              <a:buNone/>
              <a:defRPr sz="1500">
                <a:solidFill>
                  <a:schemeClr val="bg1"/>
                </a:solidFill>
              </a:defRPr>
            </a:lvl4pPr>
            <a:lvl5pPr marL="1828800" indent="0"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07680" y="6356920"/>
            <a:ext cx="632805" cy="363820"/>
          </a:xfrm>
        </p:spPr>
        <p:txBody>
          <a:bodyPr/>
          <a:lstStyle>
            <a:lvl1pPr algn="r">
              <a:defRPr sz="900" i="1">
                <a:solidFill>
                  <a:srgbClr val="B1B1B1"/>
                </a:solidFill>
              </a:defRPr>
            </a:lvl1pPr>
          </a:lstStyle>
          <a:p>
            <a:fld id="{2F328BE7-7C48-6840-A9C8-2BD21F250F83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240" y="6356920"/>
            <a:ext cx="4155440" cy="363820"/>
          </a:xfrm>
        </p:spPr>
        <p:txBody>
          <a:bodyPr/>
          <a:lstStyle>
            <a:lvl1pPr algn="r">
              <a:defRPr sz="900" i="1">
                <a:solidFill>
                  <a:srgbClr val="0D707F"/>
                </a:solidFill>
              </a:defRPr>
            </a:lvl1pPr>
          </a:lstStyle>
          <a:p>
            <a:r>
              <a:rPr lang="en-US" dirty="0"/>
              <a:t>Ball Aerospace  Proprietary Information</a:t>
            </a:r>
          </a:p>
        </p:txBody>
      </p:sp>
      <p:pic>
        <p:nvPicPr>
          <p:cNvPr id="17" name="Picture 16" descr="Ball_Color_HEX-1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2696" y="548475"/>
            <a:ext cx="1047789" cy="104778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56"/>
          <a:stretch/>
        </p:blipFill>
        <p:spPr>
          <a:xfrm>
            <a:off x="22282" y="36549"/>
            <a:ext cx="2719141" cy="2855757"/>
          </a:xfrm>
          <a:prstGeom prst="rect">
            <a:avLst/>
          </a:prstGeom>
          <a:ln w="28575" cmpd="sng">
            <a:solidFill>
              <a:schemeClr val="bg1"/>
            </a:solidFill>
          </a:ln>
        </p:spPr>
      </p:pic>
      <p:pic>
        <p:nvPicPr>
          <p:cNvPr id="19" name="Picture 18" descr="15-03925-HR .JP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649"/>
          <a:stretch/>
        </p:blipFill>
        <p:spPr>
          <a:xfrm>
            <a:off x="19152" y="4711092"/>
            <a:ext cx="2209054" cy="2145021"/>
          </a:xfrm>
          <a:prstGeom prst="rect">
            <a:avLst/>
          </a:prstGeom>
          <a:ln w="28575" cmpd="sng">
            <a:solidFill>
              <a:srgbClr val="FFFFFF"/>
            </a:solidFill>
          </a:ln>
        </p:spPr>
      </p:pic>
      <p:pic>
        <p:nvPicPr>
          <p:cNvPr id="20" name="Picture 19" descr="09_28_15_ATO_ChristieRygiewicz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767" b="7853"/>
          <a:stretch/>
        </p:blipFill>
        <p:spPr>
          <a:xfrm>
            <a:off x="2228206" y="4709799"/>
            <a:ext cx="2251727" cy="2145021"/>
          </a:xfrm>
          <a:prstGeom prst="rect">
            <a:avLst/>
          </a:prstGeom>
          <a:ln w="28575" cmpd="sng">
            <a:solidFill>
              <a:srgbClr val="FFFFFF"/>
            </a:solidFill>
          </a:ln>
        </p:spPr>
      </p:pic>
      <p:sp>
        <p:nvSpPr>
          <p:cNvPr id="21" name="Rectangle 20"/>
          <p:cNvSpPr/>
          <p:nvPr userDrawn="1"/>
        </p:nvSpPr>
        <p:spPr>
          <a:xfrm>
            <a:off x="2751584" y="2135769"/>
            <a:ext cx="6402576" cy="1893330"/>
          </a:xfrm>
          <a:prstGeom prst="rect">
            <a:avLst/>
          </a:prstGeom>
          <a:solidFill>
            <a:srgbClr val="00AF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 fontAlgn="auto">
              <a:spcBef>
                <a:spcPts val="0"/>
              </a:spcBef>
              <a:spcAft>
                <a:spcPts val="0"/>
              </a:spcAft>
            </a:pPr>
            <a:endParaRPr lang="en-US" sz="2300" baseline="0" dirty="0">
              <a:solidFill>
                <a:srgbClr val="FFFFFF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2751583" y="2135769"/>
            <a:ext cx="5988901" cy="1893329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5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19" y="4800766"/>
            <a:ext cx="7694039" cy="567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9819" y="877921"/>
            <a:ext cx="7694039" cy="38500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819" y="5367993"/>
            <a:ext cx="7694039" cy="803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2F5A-649D-E543-BE9B-A2D7FADE8E03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4E71-9A4E-EC43-967B-5C15854DC24C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44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113" y="781710"/>
            <a:ext cx="1478845" cy="534369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35" y="781710"/>
            <a:ext cx="6053419" cy="53436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C9D5-DEAA-0346-A02B-0F187B981D49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26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4F3D-B6B7-C344-B382-EBFE2609D10E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348763"/>
            <a:ext cx="9010955" cy="10703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 fontAlgn="auto">
              <a:spcBef>
                <a:spcPts val="0"/>
              </a:spcBef>
              <a:spcAft>
                <a:spcPts val="0"/>
              </a:spcAft>
            </a:pPr>
            <a:endParaRPr lang="en-US" sz="2300" baseline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24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4538" y="363838"/>
            <a:ext cx="2133145" cy="363820"/>
          </a:xfrm>
        </p:spPr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144000" cy="68895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 fontAlgn="auto">
              <a:spcBef>
                <a:spcPts val="0"/>
              </a:spcBef>
              <a:spcAft>
                <a:spcPts val="0"/>
              </a:spcAft>
            </a:pPr>
            <a:endParaRPr lang="en-US" sz="2300" baseline="0" dirty="0">
              <a:solidFill>
                <a:srgbClr val="FFFFFF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978401" y="4642959"/>
            <a:ext cx="3762085" cy="63537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5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500">
                <a:solidFill>
                  <a:schemeClr val="bg1"/>
                </a:solidFill>
              </a:defRPr>
            </a:lvl3pPr>
            <a:lvl4pPr marL="1371600" indent="0">
              <a:buNone/>
              <a:defRPr sz="1500">
                <a:solidFill>
                  <a:schemeClr val="bg1"/>
                </a:solidFill>
              </a:defRPr>
            </a:lvl4pPr>
            <a:lvl5pPr marL="1828800" indent="0"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Title</a:t>
            </a:r>
            <a:br>
              <a:rPr lang="en-US" dirty="0"/>
            </a:br>
            <a:r>
              <a:rPr lang="en-US" dirty="0"/>
              <a:t>Presenter Title 2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978401" y="4388948"/>
            <a:ext cx="3762085" cy="31751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500" b="1" i="0" cap="none">
                <a:solidFill>
                  <a:schemeClr val="tx2"/>
                </a:solidFill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500">
                <a:solidFill>
                  <a:schemeClr val="bg1"/>
                </a:solidFill>
              </a:defRPr>
            </a:lvl3pPr>
            <a:lvl4pPr marL="1371600" indent="0">
              <a:buNone/>
              <a:defRPr sz="1500">
                <a:solidFill>
                  <a:schemeClr val="bg1"/>
                </a:solidFill>
              </a:defRPr>
            </a:lvl4pPr>
            <a:lvl5pPr marL="1828800" indent="0"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978401" y="5560749"/>
            <a:ext cx="3762085" cy="63537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5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500">
                <a:solidFill>
                  <a:schemeClr val="bg1"/>
                </a:solidFill>
              </a:defRPr>
            </a:lvl3pPr>
            <a:lvl4pPr marL="1371600" indent="0">
              <a:buNone/>
              <a:defRPr sz="1500">
                <a:solidFill>
                  <a:schemeClr val="bg1"/>
                </a:solidFill>
              </a:defRPr>
            </a:lvl4pPr>
            <a:lvl5pPr marL="1828800" indent="0"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Title</a:t>
            </a:r>
            <a:br>
              <a:rPr lang="en-US" dirty="0"/>
            </a:br>
            <a:r>
              <a:rPr lang="en-US" dirty="0"/>
              <a:t>Presenter Title 2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978401" y="5306738"/>
            <a:ext cx="3762085" cy="31751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500" b="1" i="0" cap="none">
                <a:solidFill>
                  <a:schemeClr val="tx2"/>
                </a:solidFill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500">
                <a:solidFill>
                  <a:schemeClr val="bg1"/>
                </a:solidFill>
              </a:defRPr>
            </a:lvl3pPr>
            <a:lvl4pPr marL="1371600" indent="0">
              <a:buNone/>
              <a:defRPr sz="1500">
                <a:solidFill>
                  <a:schemeClr val="bg1"/>
                </a:solidFill>
              </a:defRPr>
            </a:lvl4pPr>
            <a:lvl5pPr marL="1828800" indent="0"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07680" y="6356920"/>
            <a:ext cx="632805" cy="363820"/>
          </a:xfrm>
        </p:spPr>
        <p:txBody>
          <a:bodyPr/>
          <a:lstStyle>
            <a:lvl1pPr algn="r">
              <a:defRPr sz="900" i="1">
                <a:solidFill>
                  <a:srgbClr val="B1B1B1"/>
                </a:solidFill>
              </a:defRPr>
            </a:lvl1pPr>
          </a:lstStyle>
          <a:p>
            <a:fld id="{EF43A24B-6C7E-4F47-AFAF-11F1F191B076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240" y="6356920"/>
            <a:ext cx="4155440" cy="363820"/>
          </a:xfrm>
        </p:spPr>
        <p:txBody>
          <a:bodyPr/>
          <a:lstStyle>
            <a:lvl1pPr algn="r">
              <a:defRPr sz="900" i="1">
                <a:solidFill>
                  <a:srgbClr val="0D707F"/>
                </a:solidFill>
              </a:defRPr>
            </a:lvl1pPr>
          </a:lstStyle>
          <a:p>
            <a:r>
              <a:rPr lang="en-US"/>
              <a:t>Ball Aerospace Proprietary Information</a:t>
            </a:r>
            <a:endParaRPr lang="en-US" dirty="0"/>
          </a:p>
        </p:txBody>
      </p:sp>
      <p:pic>
        <p:nvPicPr>
          <p:cNvPr id="17" name="Picture 16" descr="Ball_Color_HEX-1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2696" y="548476"/>
            <a:ext cx="1047789" cy="104778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56"/>
          <a:stretch/>
        </p:blipFill>
        <p:spPr>
          <a:xfrm>
            <a:off x="22282" y="36550"/>
            <a:ext cx="4446510" cy="4669913"/>
          </a:xfrm>
          <a:prstGeom prst="rect">
            <a:avLst/>
          </a:prstGeom>
          <a:ln w="28575" cmpd="sng">
            <a:solidFill>
              <a:schemeClr val="bg1"/>
            </a:solidFill>
          </a:ln>
        </p:spPr>
      </p:pic>
      <p:pic>
        <p:nvPicPr>
          <p:cNvPr id="19" name="Picture 18" descr="15-03925-HR .JP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649"/>
          <a:stretch/>
        </p:blipFill>
        <p:spPr>
          <a:xfrm>
            <a:off x="19152" y="4711093"/>
            <a:ext cx="2209054" cy="2145021"/>
          </a:xfrm>
          <a:prstGeom prst="rect">
            <a:avLst/>
          </a:prstGeom>
          <a:ln w="28575" cmpd="sng">
            <a:solidFill>
              <a:srgbClr val="FFFFFF"/>
            </a:solidFill>
          </a:ln>
        </p:spPr>
      </p:pic>
      <p:pic>
        <p:nvPicPr>
          <p:cNvPr id="20" name="Picture 19" descr="09_28_15_ATO_ChristieRygiewicz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767" b="7853"/>
          <a:stretch/>
        </p:blipFill>
        <p:spPr>
          <a:xfrm>
            <a:off x="2228207" y="4709800"/>
            <a:ext cx="2251727" cy="2145021"/>
          </a:xfrm>
          <a:prstGeom prst="rect">
            <a:avLst/>
          </a:prstGeom>
          <a:ln w="28575" cmpd="sng">
            <a:solidFill>
              <a:srgbClr val="FFFFFF"/>
            </a:solidFill>
          </a:ln>
        </p:spPr>
      </p:pic>
      <p:sp>
        <p:nvSpPr>
          <p:cNvPr id="21" name="Rectangle 20"/>
          <p:cNvSpPr/>
          <p:nvPr userDrawn="1"/>
        </p:nvSpPr>
        <p:spPr>
          <a:xfrm>
            <a:off x="2751584" y="2135770"/>
            <a:ext cx="6402576" cy="1893330"/>
          </a:xfrm>
          <a:prstGeom prst="rect">
            <a:avLst/>
          </a:prstGeom>
          <a:solidFill>
            <a:srgbClr val="00AF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 fontAlgn="auto">
              <a:spcBef>
                <a:spcPts val="0"/>
              </a:spcBef>
              <a:spcAft>
                <a:spcPts val="0"/>
              </a:spcAft>
            </a:pPr>
            <a:endParaRPr lang="en-US" sz="2300" baseline="0" dirty="0">
              <a:solidFill>
                <a:srgbClr val="FFFFFF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2751583" y="2135769"/>
            <a:ext cx="5988901" cy="1893329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623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50" y="274520"/>
            <a:ext cx="8228731" cy="1142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07C-1268-4580-8EB4-E175378D414F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Ball Aerospace Proprietary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8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97" y="3167659"/>
            <a:ext cx="7772338" cy="13610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97" y="1667731"/>
            <a:ext cx="7772338" cy="149993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A696-A23D-45E8-B299-32C8547394F9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Ball Aerospace Proprietary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19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35" y="1600806"/>
            <a:ext cx="4054216" cy="452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911" y="1600806"/>
            <a:ext cx="4055456" cy="452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AE27-FDB0-4A7A-980E-3697EE26E7A3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Ball Aerospace Proprietary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61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36" y="1534659"/>
            <a:ext cx="4039333" cy="6399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36" y="2174651"/>
            <a:ext cx="4039333" cy="3950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2" y="1534659"/>
            <a:ext cx="4041814" cy="6399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2" y="2174651"/>
            <a:ext cx="4041814" cy="3950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BD16-EDA0-4B4C-B7BA-F51FCF1111B5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Ball Aerospace Proprietary Information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52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3DCA-4627-4C15-8D4A-001B2FF9E2E8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Ball Aerospace Proprietary Information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7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50" y="274519"/>
            <a:ext cx="8228731" cy="1142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F0F3-A433-A645-A28A-C7B32114098E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2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2DD1-1F71-4F86-A860-EB42840E757B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Ball Aerospace Proprietary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54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6" y="733604"/>
            <a:ext cx="3007486" cy="7018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499" y="733604"/>
            <a:ext cx="5110867" cy="5391795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6" y="1435435"/>
            <a:ext cx="3007486" cy="46899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A3E1-676E-43AF-8D3F-28EB171723ED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Ball Aerospace Proprietary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94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20" y="4800767"/>
            <a:ext cx="7694039" cy="567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9820" y="877922"/>
            <a:ext cx="7694039" cy="38500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820" y="5367994"/>
            <a:ext cx="7694039" cy="803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4BC5-A897-4E87-B6EB-32612C7DC10A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Ball Aerospace Proprietary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74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37E4-1D61-4D20-9288-0FB0D17F6682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Ball Aerospace Proprietary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23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114" y="781711"/>
            <a:ext cx="1478845" cy="534369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36" y="781711"/>
            <a:ext cx="6053419" cy="53436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AB-39AC-488B-9133-B7DF4557C847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Ball Aerospace Proprietary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756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2704-8043-4431-B9F6-3393257A519D}" type="datetime1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Ball Aerospace Proprietary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" y="348764"/>
            <a:ext cx="9010955" cy="10703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 fontAlgn="auto">
              <a:spcBef>
                <a:spcPts val="0"/>
              </a:spcBef>
              <a:spcAft>
                <a:spcPts val="0"/>
              </a:spcAft>
            </a:pPr>
            <a:endParaRPr lang="en-US" sz="2300" baseline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0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97" y="3167659"/>
            <a:ext cx="7772338" cy="13610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97" y="1667730"/>
            <a:ext cx="7772338" cy="149993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AD34-0CDF-E74D-AE63-B6F26C28D143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2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35" y="1600806"/>
            <a:ext cx="4054216" cy="452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910" y="1600806"/>
            <a:ext cx="4055456" cy="452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05DF-0C3C-E242-9DC5-A682E0276E49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1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35" y="1534658"/>
            <a:ext cx="4039333" cy="6399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35" y="2174650"/>
            <a:ext cx="4039333" cy="3950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2" y="1534658"/>
            <a:ext cx="4041814" cy="6399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2" y="2174650"/>
            <a:ext cx="4041814" cy="3950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C0E1-1D6B-0B43-B282-67E336EDCBDA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493-EE30-1342-ADEB-B4430F28518C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8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A493-EE30-1342-ADEB-B4430F28518C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634" y="1417245"/>
            <a:ext cx="3945689" cy="2471174"/>
          </a:xfrm>
        </p:spPr>
        <p:txBody>
          <a:bodyPr>
            <a:normAutofit/>
          </a:bodyPr>
          <a:lstStyle>
            <a:lvl1pPr>
              <a:defRPr sz="2000"/>
            </a:lvl1pPr>
            <a:lvl2pPr marL="460375" indent="-287338">
              <a:defRPr sz="1800"/>
            </a:lvl2pPr>
            <a:lvl3pPr marL="741363" indent="-280988">
              <a:defRPr sz="1600"/>
            </a:lvl3pPr>
            <a:lvl4pPr marL="974725" indent="-233363">
              <a:defRPr sz="1400"/>
            </a:lvl4pPr>
            <a:lvl5pPr marL="1489075" indent="-2873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57634" y="3968318"/>
            <a:ext cx="3945689" cy="2432482"/>
          </a:xfrm>
        </p:spPr>
        <p:txBody>
          <a:bodyPr>
            <a:normAutofit/>
          </a:bodyPr>
          <a:lstStyle>
            <a:lvl1pPr>
              <a:defRPr sz="2000"/>
            </a:lvl1pPr>
            <a:lvl2pPr marL="460375" indent="-287338">
              <a:defRPr sz="1800"/>
            </a:lvl2pPr>
            <a:lvl3pPr marL="741363" indent="-280988">
              <a:defRPr sz="1600"/>
            </a:lvl3pPr>
            <a:lvl4pPr marL="974725" indent="-233363">
              <a:defRPr sz="1400"/>
            </a:lvl4pPr>
            <a:lvl5pPr marL="1489075" indent="-2873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45371" y="1417245"/>
            <a:ext cx="3945689" cy="2471174"/>
          </a:xfrm>
        </p:spPr>
        <p:txBody>
          <a:bodyPr>
            <a:normAutofit/>
          </a:bodyPr>
          <a:lstStyle>
            <a:lvl1pPr>
              <a:defRPr sz="2000"/>
            </a:lvl1pPr>
            <a:lvl2pPr marL="460375" indent="-287338">
              <a:defRPr sz="1800"/>
            </a:lvl2pPr>
            <a:lvl3pPr marL="741363" indent="-280988">
              <a:defRPr sz="1600"/>
            </a:lvl3pPr>
            <a:lvl4pPr marL="974725" indent="-233363">
              <a:defRPr sz="1400"/>
            </a:lvl4pPr>
            <a:lvl5pPr marL="1489075" indent="-2873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545371" y="3968318"/>
            <a:ext cx="3945689" cy="2432482"/>
          </a:xfrm>
        </p:spPr>
        <p:txBody>
          <a:bodyPr>
            <a:normAutofit/>
          </a:bodyPr>
          <a:lstStyle>
            <a:lvl1pPr>
              <a:defRPr sz="2000"/>
            </a:lvl1pPr>
            <a:lvl2pPr marL="460375" indent="-287338">
              <a:defRPr sz="1800"/>
            </a:lvl2pPr>
            <a:lvl3pPr marL="741363" indent="-280988">
              <a:defRPr sz="1600"/>
            </a:lvl3pPr>
            <a:lvl4pPr marL="974725" indent="-233363">
              <a:defRPr sz="1400"/>
            </a:lvl4pPr>
            <a:lvl5pPr marL="1489075" indent="-2873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156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90E4-C202-4F4F-9018-DFE9F6E9547F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1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5" y="733604"/>
            <a:ext cx="3007486" cy="7018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499" y="733604"/>
            <a:ext cx="5110867" cy="5391795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5" y="1435434"/>
            <a:ext cx="3007486" cy="46899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3B5-C044-C942-BCC6-E3FB4B28E242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Ball Aerospace &amp; Technologies Corp.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C7F-B9E9-0840-915A-8F394559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0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7134"/>
            <a:ext cx="7884160" cy="476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 fontAlgn="auto">
              <a:spcBef>
                <a:spcPts val="0"/>
              </a:spcBef>
              <a:spcAft>
                <a:spcPts val="0"/>
              </a:spcAft>
            </a:pPr>
            <a:endParaRPr lang="en-US" sz="2300" baseline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635" y="274519"/>
            <a:ext cx="8228731" cy="1142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35" y="1600806"/>
            <a:ext cx="8228731" cy="4524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0005" y="6356920"/>
            <a:ext cx="716334" cy="363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1B1B1"/>
                </a:solidFill>
              </a:defRPr>
            </a:lvl1pPr>
          </a:lstStyle>
          <a:p>
            <a:pPr defTabSz="585216" fontAlgn="auto">
              <a:spcBef>
                <a:spcPts val="0"/>
              </a:spcBef>
              <a:spcAft>
                <a:spcPts val="0"/>
              </a:spcAft>
            </a:pPr>
            <a:fld id="{B551D686-AA8F-694C-B236-3BCA655DA2A0}" type="datetime1">
              <a:rPr lang="en-US" baseline="0" smtClean="0">
                <a:latin typeface="Arial"/>
              </a:rPr>
              <a:pPr defTabSz="585216" fontAlgn="auto">
                <a:spcBef>
                  <a:spcPts val="0"/>
                </a:spcBef>
                <a:spcAft>
                  <a:spcPts val="0"/>
                </a:spcAft>
              </a:pPr>
              <a:t>11/18/2020</a:t>
            </a:fld>
            <a:endParaRPr lang="en-US" baseline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27121" y="6356920"/>
            <a:ext cx="4522884" cy="363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1">
                <a:solidFill>
                  <a:srgbClr val="0D707F"/>
                </a:solidFill>
              </a:defRPr>
            </a:lvl1pPr>
          </a:lstStyle>
          <a:p>
            <a:pPr defTabSz="585216" fontAlgn="auto">
              <a:spcBef>
                <a:spcPts val="0"/>
              </a:spcBef>
              <a:spcAft>
                <a:spcPts val="0"/>
              </a:spcAft>
            </a:pPr>
            <a:r>
              <a:rPr lang="en-US" baseline="0" dirty="0">
                <a:latin typeface="Arial"/>
              </a:rPr>
              <a:t>Ball Aerospace &amp; Technologies Corp.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35" y="6356920"/>
            <a:ext cx="696922" cy="363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rgbClr val="B1B1B1"/>
                </a:solidFill>
              </a:defRPr>
            </a:lvl1pPr>
          </a:lstStyle>
          <a:p>
            <a:pPr defTabSz="585216" fontAlgn="auto">
              <a:spcBef>
                <a:spcPts val="0"/>
              </a:spcBef>
              <a:spcAft>
                <a:spcPts val="0"/>
              </a:spcAft>
            </a:pPr>
            <a:fld id="{292ABC7F-B9E9-0840-915A-8F394559AFCC}" type="slidenum">
              <a:rPr lang="en-US" baseline="0" smtClean="0">
                <a:latin typeface="Arial"/>
              </a:rPr>
              <a:pPr defTabSz="58521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aseline="0">
              <a:latin typeface="Arial"/>
            </a:endParaRPr>
          </a:p>
        </p:txBody>
      </p:sp>
      <p:pic>
        <p:nvPicPr>
          <p:cNvPr id="9" name="Picture 8" descr="Ball_Color_HEX-1-1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7428" y="184626"/>
            <a:ext cx="677105" cy="67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3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7135"/>
            <a:ext cx="7884160" cy="476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 fontAlgn="auto">
              <a:spcBef>
                <a:spcPts val="0"/>
              </a:spcBef>
              <a:spcAft>
                <a:spcPts val="0"/>
              </a:spcAft>
            </a:pPr>
            <a:endParaRPr lang="en-US" sz="2300" baseline="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635" y="274520"/>
            <a:ext cx="8228731" cy="1142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35" y="1600806"/>
            <a:ext cx="8228731" cy="4524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0005" y="6482755"/>
            <a:ext cx="716334" cy="363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1B1B1"/>
                </a:solidFill>
              </a:defRPr>
            </a:lvl1pPr>
          </a:lstStyle>
          <a:p>
            <a:pPr defTabSz="585216" fontAlgn="auto">
              <a:spcBef>
                <a:spcPts val="0"/>
              </a:spcBef>
              <a:spcAft>
                <a:spcPts val="0"/>
              </a:spcAft>
            </a:pPr>
            <a:fld id="{94A1BFF0-FC7D-4D7F-B4AA-3B363A4F7770}" type="datetime1">
              <a:rPr lang="en-US" baseline="0" smtClean="0">
                <a:latin typeface="Arial"/>
              </a:rPr>
              <a:pPr defTabSz="585216" fontAlgn="auto">
                <a:spcBef>
                  <a:spcPts val="0"/>
                </a:spcBef>
                <a:spcAft>
                  <a:spcPts val="0"/>
                </a:spcAft>
              </a:pPr>
              <a:t>11/18/2020</a:t>
            </a:fld>
            <a:endParaRPr lang="en-US" baseline="0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27121" y="6482755"/>
            <a:ext cx="4522884" cy="363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1">
                <a:solidFill>
                  <a:srgbClr val="0D707F"/>
                </a:solidFill>
              </a:defRPr>
            </a:lvl1pPr>
          </a:lstStyle>
          <a:p>
            <a:pPr defTabSz="585216" fontAlgn="auto">
              <a:spcBef>
                <a:spcPts val="0"/>
              </a:spcBef>
              <a:spcAft>
                <a:spcPts val="0"/>
              </a:spcAft>
            </a:pPr>
            <a:r>
              <a:rPr lang="en-US" baseline="0">
                <a:latin typeface="Arial"/>
              </a:rPr>
              <a:t>Ball Aerospace Proprietary Information</a:t>
            </a:r>
            <a:endParaRPr lang="en-US" baseline="0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35" y="6482755"/>
            <a:ext cx="696922" cy="363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rgbClr val="B1B1B1"/>
                </a:solidFill>
              </a:defRPr>
            </a:lvl1pPr>
          </a:lstStyle>
          <a:p>
            <a:pPr defTabSz="585216" fontAlgn="auto">
              <a:spcBef>
                <a:spcPts val="0"/>
              </a:spcBef>
              <a:spcAft>
                <a:spcPts val="0"/>
              </a:spcAft>
            </a:pPr>
            <a:fld id="{292ABC7F-B9E9-0840-915A-8F394559AFCC}" type="slidenum">
              <a:rPr lang="en-US" baseline="0" smtClean="0">
                <a:latin typeface="Arial"/>
              </a:rPr>
              <a:pPr defTabSz="58521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aseline="0" dirty="0">
              <a:latin typeface="Arial"/>
            </a:endParaRPr>
          </a:p>
        </p:txBody>
      </p:sp>
      <p:pic>
        <p:nvPicPr>
          <p:cNvPr id="9" name="Picture 8" descr="Ball_Color_HEX-1-1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7429" y="517134"/>
            <a:ext cx="677105" cy="67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81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107680" y="6356920"/>
            <a:ext cx="698569" cy="363820"/>
          </a:xfrm>
        </p:spPr>
        <p:txBody>
          <a:bodyPr/>
          <a:lstStyle/>
          <a:p>
            <a:fld id="{2F328BE7-7C48-6840-A9C8-2BD21F250F83}" type="datetime1">
              <a:rPr lang="en-US" smtClean="0"/>
              <a:t>11/18/2020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750508" y="1976840"/>
            <a:ext cx="6232051" cy="2094626"/>
          </a:xfrm>
        </p:spPr>
        <p:txBody>
          <a:bodyPr>
            <a:normAutofit/>
          </a:bodyPr>
          <a:lstStyle/>
          <a:p>
            <a:r>
              <a:rPr lang="en-US" dirty="0"/>
              <a:t>An Industry Perspective on Strategies Needed to Field a U.S. Winds Mission</a:t>
            </a:r>
            <a:br>
              <a:rPr lang="en-US" dirty="0"/>
            </a:br>
            <a:endParaRPr lang="en-US" sz="18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497" y="2161304"/>
            <a:ext cx="2872740" cy="18669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5378" y="2880"/>
            <a:ext cx="3251176" cy="2132890"/>
          </a:xfrm>
          <a:prstGeom prst="rect">
            <a:avLst/>
          </a:prstGeom>
        </p:spPr>
      </p:pic>
      <p:pic>
        <p:nvPicPr>
          <p:cNvPr id="13" name="Picture 20">
            <a:extLst>
              <a:ext uri="{FF2B5EF4-FFF2-40B4-BE49-F238E27FC236}">
                <a16:creationId xmlns:a16="http://schemas.microsoft.com/office/drawing/2014/main" id="{DB950B7D-2703-4A1C-ACE0-ED5D9C336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9" y="2135769"/>
            <a:ext cx="2849443" cy="20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4">
            <a:extLst>
              <a:ext uri="{FF2B5EF4-FFF2-40B4-BE49-F238E27FC236}">
                <a16:creationId xmlns:a16="http://schemas.microsoft.com/office/drawing/2014/main" id="{8A45A234-A8B3-47AD-B01C-A9EDA74EF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29060"/>
            <a:ext cx="2164742" cy="162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9">
            <a:extLst>
              <a:ext uri="{FF2B5EF4-FFF2-40B4-BE49-F238E27FC236}">
                <a16:creationId xmlns:a16="http://schemas.microsoft.com/office/drawing/2014/main" id="{BF4C0371-F01A-48B7-8B6A-D0267829F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242" y="3180888"/>
            <a:ext cx="2183224" cy="1695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10A3861-8E38-41BC-99E6-CF5139651E16}"/>
              </a:ext>
            </a:extLst>
          </p:cNvPr>
          <p:cNvSpPr txBox="1">
            <a:spLocks/>
          </p:cNvSpPr>
          <p:nvPr/>
        </p:nvSpPr>
        <p:spPr>
          <a:xfrm>
            <a:off x="4978400" y="4130278"/>
            <a:ext cx="3762085" cy="10987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Wingdings" charset="2"/>
              <a:buNone/>
              <a:defRPr sz="1500" b="1" i="0" kern="1200" cap="none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aseline="0" dirty="0"/>
              <a:t>November 19, 2020</a:t>
            </a:r>
          </a:p>
          <a:p>
            <a:pPr fontAlgn="auto">
              <a:spcAft>
                <a:spcPts val="0"/>
              </a:spcAft>
            </a:pPr>
            <a:endParaRPr lang="en-US" baseline="0" dirty="0"/>
          </a:p>
          <a:p>
            <a:pPr fontAlgn="auto">
              <a:spcAft>
                <a:spcPts val="0"/>
              </a:spcAft>
            </a:pPr>
            <a:r>
              <a:rPr lang="en-US" baseline="0" dirty="0"/>
              <a:t>Cory Springer</a:t>
            </a:r>
          </a:p>
          <a:p>
            <a:pPr fontAlgn="auto">
              <a:spcAft>
                <a:spcPts val="0"/>
              </a:spcAft>
            </a:pPr>
            <a:r>
              <a:rPr lang="en-US" baseline="0" dirty="0"/>
              <a:t>Director, Weather &amp; Environment</a:t>
            </a:r>
          </a:p>
        </p:txBody>
      </p:sp>
    </p:spTree>
    <p:extLst>
      <p:ext uri="{BB962C8B-B14F-4D97-AF65-F5344CB8AC3E}">
        <p14:creationId xmlns:p14="http://schemas.microsoft.com/office/powerpoint/2010/main" val="366839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22C4-17BE-432D-8B86-7FEE4AAA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BLUF (Bottom Line Up Front)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70D6B-3A31-4692-A6EF-A4C59D84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35" y="1419831"/>
            <a:ext cx="8228731" cy="525719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NOAA stated goal, via the NSOSA, is to field an operational 3D winds mission by 2030 (a “high priority”);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AEOLUS has demonstrated that the impact of a wind lidar system is profound;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Through significant NASA and private sector technology investments, the U.S. is ready to go to space;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Such a system </a:t>
            </a:r>
            <a:r>
              <a:rPr lang="en-US" sz="2400" u="sng" dirty="0">
                <a:solidFill>
                  <a:srgbClr val="000000"/>
                </a:solidFill>
              </a:rPr>
              <a:t>will not </a:t>
            </a:r>
            <a:r>
              <a:rPr lang="en-US" sz="2400" dirty="0">
                <a:solidFill>
                  <a:srgbClr val="000000"/>
                </a:solidFill>
              </a:rPr>
              <a:t>require a $1B investment;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The private sector should be part of the solution;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E0F56A-1A35-4629-93CE-DF66C8218CCB}"/>
              </a:ext>
            </a:extLst>
          </p:cNvPr>
          <p:cNvSpPr txBox="1"/>
          <p:nvPr/>
        </p:nvSpPr>
        <p:spPr>
          <a:xfrm>
            <a:off x="873950" y="5573948"/>
            <a:ext cx="73961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ctr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en-US" baseline="0" dirty="0">
                <a:solidFill>
                  <a:schemeClr val="bg1"/>
                </a:solidFill>
                <a:latin typeface="Arial"/>
              </a:rPr>
              <a:t>This WG can play a leading role in fielding a space-based U.S. wind lidar system by 2030</a:t>
            </a:r>
          </a:p>
        </p:txBody>
      </p:sp>
    </p:spTree>
    <p:extLst>
      <p:ext uri="{BB962C8B-B14F-4D97-AF65-F5344CB8AC3E}">
        <p14:creationId xmlns:p14="http://schemas.microsoft.com/office/powerpoint/2010/main" val="225006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22C4-17BE-432D-8B86-7FEE4AAA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70D6B-3A31-4692-A6EF-A4C59D84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35" y="1419831"/>
            <a:ext cx="8228731" cy="525719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Observations &amp; Assessment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What can be done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Where to start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Recommendations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2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22C4-17BE-432D-8B86-7FEE4AAA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Observations &amp;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70D6B-3A31-4692-A6EF-A4C59D84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35" y="1419831"/>
            <a:ext cx="8228731" cy="525719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 more focused, common WG goal could be valuable to the agencies as they develop programs and budgets;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There seems to be a subconscious, self-inflicted constraint within the WG that any U.S. wind lidar system must meet both operational WX and NASA science (PBL, small-scale processes) needs;  </a:t>
            </a:r>
          </a:p>
          <a:p>
            <a:r>
              <a:rPr lang="en-US" sz="2400" u="sng" dirty="0">
                <a:solidFill>
                  <a:srgbClr val="000000"/>
                </a:solidFill>
              </a:rPr>
              <a:t>One possible near-term goal:</a:t>
            </a:r>
            <a:r>
              <a:rPr lang="en-US" sz="2400" dirty="0">
                <a:solidFill>
                  <a:srgbClr val="000000"/>
                </a:solidFill>
              </a:rPr>
              <a:t> provide technical and programmatic recommendations for fielding an operational U.S. wind lidar mission by 2030;</a:t>
            </a:r>
          </a:p>
          <a:p>
            <a:r>
              <a:rPr lang="en-US" sz="2400" dirty="0">
                <a:solidFill>
                  <a:srgbClr val="000000"/>
                </a:solidFill>
              </a:rPr>
              <a:t>Developing an operational wind lidar mission will be a team sport between public and private sectors;</a:t>
            </a: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3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22C4-17BE-432D-8B86-7FEE4AAA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Can Be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70D6B-3A31-4692-A6EF-A4C59D84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35" y="1325366"/>
            <a:ext cx="8228731" cy="5351659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rgbClr val="000000"/>
                </a:solidFill>
              </a:rPr>
              <a:t>Provide “actionable” recommendations to agency leaders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to support programmatic planning activities;</a:t>
            </a:r>
          </a:p>
          <a:p>
            <a:pPr lvl="0"/>
            <a:r>
              <a:rPr lang="en-US" sz="2400" b="1" dirty="0">
                <a:solidFill>
                  <a:srgbClr val="000000"/>
                </a:solidFill>
              </a:rPr>
              <a:t>Initial priority: </a:t>
            </a:r>
            <a:r>
              <a:rPr lang="en-US" sz="2400" u="sng" dirty="0">
                <a:solidFill>
                  <a:srgbClr val="000000"/>
                </a:solidFill>
              </a:rPr>
              <a:t>come to a consensus</a:t>
            </a:r>
            <a:r>
              <a:rPr lang="en-US" sz="2400" dirty="0">
                <a:solidFill>
                  <a:srgbClr val="000000"/>
                </a:solidFill>
              </a:rPr>
              <a:t> on technical approach – recommend focus on a system or set of systems that can be fielded by 2030 to meet NOAA’s operational requirements;</a:t>
            </a:r>
          </a:p>
          <a:p>
            <a:r>
              <a:rPr lang="en-US" sz="2400" u="sng" dirty="0">
                <a:solidFill>
                  <a:srgbClr val="000000"/>
                </a:solidFill>
              </a:rPr>
              <a:t>Leverage investments made to date </a:t>
            </a:r>
            <a:r>
              <a:rPr lang="en-US" sz="2400" dirty="0">
                <a:solidFill>
                  <a:srgbClr val="000000"/>
                </a:solidFill>
              </a:rPr>
              <a:t>–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and provide recommendations for future agency investments supporting a 2030 mission;</a:t>
            </a:r>
          </a:p>
          <a:p>
            <a:r>
              <a:rPr lang="en-US" sz="2400" b="1" dirty="0">
                <a:solidFill>
                  <a:schemeClr val="tx1">
                    <a:lumMod val="50000"/>
                  </a:schemeClr>
                </a:solidFill>
              </a:rPr>
              <a:t>Follow-on priority: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recommend technical approach for </a:t>
            </a:r>
            <a:r>
              <a:rPr lang="en-US" sz="2400" dirty="0">
                <a:solidFill>
                  <a:srgbClr val="000000"/>
                </a:solidFill>
              </a:rPr>
              <a:t>a synergistic/complimentary science-focused mission for a future NASA Explorer mission to support NASA Atmospheric Winds/PBL science needs; 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75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22C4-17BE-432D-8B86-7FEE4AAA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Where to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70D6B-3A31-4692-A6EF-A4C59D84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35" y="1419831"/>
            <a:ext cx="8228731" cy="525719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We are in a great place!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What do we know?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2000" dirty="0">
                <a:solidFill>
                  <a:srgbClr val="000000"/>
                </a:solidFill>
              </a:rPr>
              <a:t>Technology is mature/ready to go to space (AEOLUS, OAWL);  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2000" dirty="0">
                <a:solidFill>
                  <a:srgbClr val="000000"/>
                </a:solidFill>
              </a:rPr>
              <a:t>It’s not a $1B mission (AEOLUS, ATHENA OAWL); 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sz="2000" dirty="0">
                <a:solidFill>
                  <a:srgbClr val="000000"/>
                </a:solidFill>
              </a:rPr>
              <a:t>It builds on previous work (CALIPSO, AEOLUS, OAWLs, DLR Falcon lidars, DAWN); 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We know the technology is ready to go to space – thanks ESA for leading the way!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Ball’s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space-based OAWL design </a:t>
            </a:r>
            <a:r>
              <a:rPr lang="en-US" sz="2400" dirty="0">
                <a:solidFill>
                  <a:srgbClr val="000000"/>
                </a:solidFill>
              </a:rPr>
              <a:t>continues to advance and has been deemed “acceptable risk &amp; selectable” by NASA Technical, Management, Cost, and Other (TMCO);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CALIPSO is still operating after 14 years and &gt; 8 billion lasers shots! 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9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22C4-17BE-432D-8B86-7FEE4AAA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Recommendations for 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70D6B-3A31-4692-A6EF-A4C59D84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35" y="1212351"/>
            <a:ext cx="8306221" cy="5464674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Come to consensus on a common goal;</a:t>
            </a:r>
          </a:p>
          <a:p>
            <a:r>
              <a:rPr lang="en-US" sz="2400" b="1" dirty="0">
                <a:solidFill>
                  <a:schemeClr val="tx1">
                    <a:lumMod val="50000"/>
                  </a:schemeClr>
                </a:solidFill>
              </a:rPr>
              <a:t>Near-term priority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should be supporting NOAA since they are </a:t>
            </a:r>
            <a:r>
              <a:rPr lang="en-US" sz="2400" u="sng" dirty="0">
                <a:solidFill>
                  <a:schemeClr val="tx1">
                    <a:lumMod val="50000"/>
                  </a:schemeClr>
                </a:solidFill>
              </a:rPr>
              <a:t>in the middle of defining their </a:t>
            </a:r>
            <a:r>
              <a:rPr lang="en-US" sz="2400" u="sng" dirty="0" err="1">
                <a:solidFill>
                  <a:schemeClr val="tx1">
                    <a:lumMod val="50000"/>
                  </a:schemeClr>
                </a:solidFill>
              </a:rPr>
              <a:t>nextgen</a:t>
            </a:r>
            <a:r>
              <a:rPr lang="en-US" sz="2400" u="sng" dirty="0">
                <a:solidFill>
                  <a:schemeClr val="tx1">
                    <a:lumMod val="50000"/>
                  </a:schemeClr>
                </a:solidFill>
              </a:rPr>
              <a:t> architecture;</a:t>
            </a:r>
          </a:p>
          <a:p>
            <a:r>
              <a:rPr lang="en-US" sz="2400" dirty="0">
                <a:solidFill>
                  <a:srgbClr val="000000"/>
                </a:solidFill>
              </a:rPr>
              <a:t>Develop a roadmap to a 2030 operational system launch;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Recommend technical solution (optimized for performance and cost) to provide maximum bang-for-the-buck;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Solution should recognize complimentary contributions of partner nations, passive AMVs and airborne </a:t>
            </a:r>
            <a:r>
              <a:rPr lang="en-US" sz="2400" dirty="0" err="1">
                <a:solidFill>
                  <a:srgbClr val="000000"/>
                </a:solidFill>
              </a:rPr>
              <a:t>obs</a:t>
            </a:r>
            <a:r>
              <a:rPr lang="en-US" sz="2400" dirty="0">
                <a:solidFill>
                  <a:srgbClr val="000000"/>
                </a:solidFill>
              </a:rPr>
              <a:t> – how would one design a combined wind lidar, passive IR sounder mission, augmented by and airborne </a:t>
            </a:r>
            <a:r>
              <a:rPr lang="en-US" sz="2400" dirty="0" err="1">
                <a:solidFill>
                  <a:srgbClr val="000000"/>
                </a:solidFill>
              </a:rPr>
              <a:t>obs</a:t>
            </a:r>
            <a:r>
              <a:rPr lang="en-US" sz="2400" dirty="0">
                <a:solidFill>
                  <a:srgbClr val="000000"/>
                </a:solidFill>
              </a:rPr>
              <a:t>?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Solution should also recognize “boundary conditions”  (i.e., budgetary realism - thus NOAA’s desire for </a:t>
            </a:r>
            <a:r>
              <a:rPr lang="en-US" sz="2400" dirty="0" err="1">
                <a:solidFill>
                  <a:srgbClr val="000000"/>
                </a:solidFill>
              </a:rPr>
              <a:t>smallsat</a:t>
            </a:r>
            <a:r>
              <a:rPr lang="en-US" sz="2400" dirty="0">
                <a:solidFill>
                  <a:srgbClr val="000000"/>
                </a:solidFill>
              </a:rPr>
              <a:t> solutions - 2030 on-orbit goal, etc.); 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2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22C4-17BE-432D-8B86-7FEE4AAA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Questions / Comments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70D6B-3A31-4692-A6EF-A4C59D84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35" y="1419831"/>
            <a:ext cx="8228731" cy="525719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… or better yet, group discussion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87857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Ball Updated">
      <a:dk1>
        <a:srgbClr val="7D7D7D"/>
      </a:dk1>
      <a:lt1>
        <a:srgbClr val="FFFFFF"/>
      </a:lt1>
      <a:dk2>
        <a:srgbClr val="7D7D7D"/>
      </a:dk2>
      <a:lt2>
        <a:srgbClr val="C6D8DA"/>
      </a:lt2>
      <a:accent1>
        <a:srgbClr val="00AFCA"/>
      </a:accent1>
      <a:accent2>
        <a:srgbClr val="0D707F"/>
      </a:accent2>
      <a:accent3>
        <a:srgbClr val="FFC610"/>
      </a:accent3>
      <a:accent4>
        <a:srgbClr val="9F1E54"/>
      </a:accent4>
      <a:accent5>
        <a:srgbClr val="83B341"/>
      </a:accent5>
      <a:accent6>
        <a:srgbClr val="E45628"/>
      </a:accent6>
      <a:hlink>
        <a:srgbClr val="19E0FF"/>
      </a:hlink>
      <a:folHlink>
        <a:srgbClr val="6433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 ND Reviews 2017.potx" id="{2CFB3F0E-D65B-44E7-A91F-1E6DA52667A1}" vid="{D66FC81F-953C-4C54-B0E3-CA6E03B01E6C}"/>
    </a:ext>
  </a:extLst>
</a:theme>
</file>

<file path=ppt/theme/theme2.xml><?xml version="1.0" encoding="utf-8"?>
<a:theme xmlns:a="http://schemas.openxmlformats.org/drawingml/2006/main" name="1_Custom Design">
  <a:themeElements>
    <a:clrScheme name="Ball Updated">
      <a:dk1>
        <a:srgbClr val="7D7D7D"/>
      </a:dk1>
      <a:lt1>
        <a:srgbClr val="FFFFFF"/>
      </a:lt1>
      <a:dk2>
        <a:srgbClr val="7D7D7D"/>
      </a:dk2>
      <a:lt2>
        <a:srgbClr val="C6D8DA"/>
      </a:lt2>
      <a:accent1>
        <a:srgbClr val="00AFCA"/>
      </a:accent1>
      <a:accent2>
        <a:srgbClr val="0D707F"/>
      </a:accent2>
      <a:accent3>
        <a:srgbClr val="FFC610"/>
      </a:accent3>
      <a:accent4>
        <a:srgbClr val="9F1E54"/>
      </a:accent4>
      <a:accent5>
        <a:srgbClr val="83B341"/>
      </a:accent5>
      <a:accent6>
        <a:srgbClr val="E45628"/>
      </a:accent6>
      <a:hlink>
        <a:srgbClr val="19E0FF"/>
      </a:hlink>
      <a:folHlink>
        <a:srgbClr val="6433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 ND Reviews 2017.potx" id="{2CFB3F0E-D65B-44E7-A91F-1E6DA52667A1}" vid="{47459044-3869-404E-B299-D64092F8FC7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Template ND Reviews 2018</Template>
  <TotalTime>35713</TotalTime>
  <Words>596</Words>
  <Application>Microsoft Office PowerPoint</Application>
  <PresentationFormat>On-screen Show (4:3)</PresentationFormat>
  <Paragraphs>53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5</vt:i4>
      </vt:variant>
    </vt:vector>
  </HeadingPairs>
  <TitlesOfParts>
    <vt:vector size="19" baseType="lpstr">
      <vt:lpstr>Arial</vt:lpstr>
      <vt:lpstr>Times</vt:lpstr>
      <vt:lpstr>Times New Roman</vt:lpstr>
      <vt:lpstr>Wingdings</vt:lpstr>
      <vt:lpstr>Custom Design</vt:lpstr>
      <vt:lpstr>1_Custom Design</vt:lpstr>
      <vt:lpstr>An Industry Perspective on Strategies Needed to Field a U.S. Winds Mission </vt:lpstr>
      <vt:lpstr>BLUF (Bottom Line Up Front)</vt:lpstr>
      <vt:lpstr>Agenda</vt:lpstr>
      <vt:lpstr>Observations &amp; Assessment</vt:lpstr>
      <vt:lpstr>What Can Be Done</vt:lpstr>
      <vt:lpstr>Where to Start</vt:lpstr>
      <vt:lpstr>Recommendations for WG</vt:lpstr>
      <vt:lpstr>Questions / Comments </vt:lpstr>
      <vt:lpstr>INI</vt:lpstr>
      <vt:lpstr>BNB</vt:lpstr>
      <vt:lpstr>Proposal Review</vt:lpstr>
      <vt:lpstr>PNP</vt:lpstr>
      <vt:lpstr>ROM</vt:lpstr>
    </vt:vector>
  </TitlesOfParts>
  <Company>Ball Aerospace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“Program Name” Review Type (INI/PNP/BNB etc..) Review Date</dc:title>
  <dc:creator>Zino, Joseph</dc:creator>
  <cp:lastModifiedBy>Springer, Cory</cp:lastModifiedBy>
  <cp:revision>626</cp:revision>
  <cp:lastPrinted>2019-06-12T16:22:45Z</cp:lastPrinted>
  <dcterms:created xsi:type="dcterms:W3CDTF">2018-03-12T20:21:33Z</dcterms:created>
  <dcterms:modified xsi:type="dcterms:W3CDTF">2020-11-18T22:52:23Z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Operation">
    <vt:lpwstr>SavedAs</vt:lpwstr>
  </property>
</Properties>
</file>