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9144000" cy="5143500"/>
  <p:embeddedFontLst>
    <p:embeddedFont>
      <p:font typeface="Roboto"/>
      <p:regular r:id="rId26"/>
      <p:bold r:id="rId27"/>
      <p:italic r:id="rId28"/>
      <p:boldItalic r:id="rId29"/>
    </p:embeddedFont>
    <p:embeddedFont>
      <p:font typeface="Arial Narrow"/>
      <p:regular r:id="rId30"/>
      <p:bold r:id="rId31"/>
      <p:italic r:id="rId32"/>
      <p:boldItalic r:id="rId33"/>
    </p:embeddedFont>
    <p:embeddedFont>
      <p:font typeface="Lato"/>
      <p:regular r:id="rId34"/>
      <p:bold r:id="rId35"/>
      <p:italic r:id="rId36"/>
      <p:boldItalic r:id="rId37"/>
    </p:embeddedFont>
    <p:embeddedFont>
      <p:font typeface="Poppins"/>
      <p:regular r:id="rId38"/>
      <p:bold r:id="rId39"/>
      <p:italic r:id="rId40"/>
      <p:boldItalic r:id="rId41"/>
    </p:embeddedFont>
    <p:embeddedFont>
      <p:font typeface="Lato Light"/>
      <p:regular r:id="rId42"/>
      <p:bold r:id="rId43"/>
      <p:italic r:id="rId44"/>
      <p:boldItalic r:id="rId45"/>
    </p:embeddedFont>
    <p:embeddedFont>
      <p:font typeface="Candara"/>
      <p:regular r:id="rId46"/>
      <p:bold r:id="rId47"/>
      <p:italic r:id="rId48"/>
      <p:boldItalic r:id="rId49"/>
    </p:embeddedFont>
    <p:embeddedFont>
      <p:font typeface="Book Antiqua"/>
      <p:regular r:id="rId50"/>
      <p:bold r:id="rId51"/>
      <p:italic r:id="rId52"/>
      <p:boldItalic r:id="rId53"/>
    </p:embeddedFont>
    <p:embeddedFont>
      <p:font typeface="Arial Black"/>
      <p:regular r:id="rId54"/>
    </p:embeddedFont>
    <p:embeddedFont>
      <p:font typeface="Source Sans Pro"/>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59" roundtripDataSignature="AMtx7mgR9+Qvk/+aQLz2o0+1IG4TpBm9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42" Type="http://schemas.openxmlformats.org/officeDocument/2006/relationships/font" Target="fonts/LatoLight-regular.fntdata"/><Relationship Id="rId41" Type="http://schemas.openxmlformats.org/officeDocument/2006/relationships/font" Target="fonts/Poppins-boldItalic.fntdata"/><Relationship Id="rId44" Type="http://schemas.openxmlformats.org/officeDocument/2006/relationships/font" Target="fonts/LatoLight-italic.fntdata"/><Relationship Id="rId43" Type="http://schemas.openxmlformats.org/officeDocument/2006/relationships/font" Target="fonts/LatoLight-bold.fntdata"/><Relationship Id="rId46" Type="http://schemas.openxmlformats.org/officeDocument/2006/relationships/font" Target="fonts/Candara-regular.fntdata"/><Relationship Id="rId45" Type="http://schemas.openxmlformats.org/officeDocument/2006/relationships/font" Target="fonts/Lato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Candara-italic.fntdata"/><Relationship Id="rId47" Type="http://schemas.openxmlformats.org/officeDocument/2006/relationships/font" Target="fonts/Candara-bold.fntdata"/><Relationship Id="rId49" Type="http://schemas.openxmlformats.org/officeDocument/2006/relationships/font" Target="fonts/Candara-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bold.fntdata"/><Relationship Id="rId30" Type="http://schemas.openxmlformats.org/officeDocument/2006/relationships/font" Target="fonts/ArialNarrow-regular.fntdata"/><Relationship Id="rId33" Type="http://schemas.openxmlformats.org/officeDocument/2006/relationships/font" Target="fonts/ArialNarrow-boldItalic.fntdata"/><Relationship Id="rId32" Type="http://schemas.openxmlformats.org/officeDocument/2006/relationships/font" Target="fonts/ArialNarrow-italic.fntdata"/><Relationship Id="rId35" Type="http://schemas.openxmlformats.org/officeDocument/2006/relationships/font" Target="fonts/Lato-bold.fntdata"/><Relationship Id="rId34" Type="http://schemas.openxmlformats.org/officeDocument/2006/relationships/font" Target="fonts/Lato-regular.fntdata"/><Relationship Id="rId37" Type="http://schemas.openxmlformats.org/officeDocument/2006/relationships/font" Target="fonts/Lato-boldItalic.fntdata"/><Relationship Id="rId36" Type="http://schemas.openxmlformats.org/officeDocument/2006/relationships/font" Target="fonts/Lato-italic.fntdata"/><Relationship Id="rId39" Type="http://schemas.openxmlformats.org/officeDocument/2006/relationships/font" Target="fonts/Poppins-bold.fntdata"/><Relationship Id="rId38" Type="http://schemas.openxmlformats.org/officeDocument/2006/relationships/font" Target="fonts/Poppins-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29" Type="http://schemas.openxmlformats.org/officeDocument/2006/relationships/font" Target="fonts/Roboto-boldItalic.fntdata"/><Relationship Id="rId51" Type="http://schemas.openxmlformats.org/officeDocument/2006/relationships/font" Target="fonts/BookAntiqua-bold.fntdata"/><Relationship Id="rId50" Type="http://schemas.openxmlformats.org/officeDocument/2006/relationships/font" Target="fonts/BookAntiqua-regular.fntdata"/><Relationship Id="rId53" Type="http://schemas.openxmlformats.org/officeDocument/2006/relationships/font" Target="fonts/BookAntiqua-boldItalic.fntdata"/><Relationship Id="rId52" Type="http://schemas.openxmlformats.org/officeDocument/2006/relationships/font" Target="fonts/BookAntiqua-italic.fntdata"/><Relationship Id="rId11" Type="http://schemas.openxmlformats.org/officeDocument/2006/relationships/slide" Target="slides/slide5.xml"/><Relationship Id="rId55" Type="http://schemas.openxmlformats.org/officeDocument/2006/relationships/font" Target="fonts/SourceSansPro-regular.fntdata"/><Relationship Id="rId10" Type="http://schemas.openxmlformats.org/officeDocument/2006/relationships/slide" Target="slides/slide4.xml"/><Relationship Id="rId54" Type="http://schemas.openxmlformats.org/officeDocument/2006/relationships/font" Target="fonts/ArialBlack-regular.fntdata"/><Relationship Id="rId13" Type="http://schemas.openxmlformats.org/officeDocument/2006/relationships/slide" Target="slides/slide7.xml"/><Relationship Id="rId57" Type="http://schemas.openxmlformats.org/officeDocument/2006/relationships/font" Target="fonts/SourceSansPro-italic.fntdata"/><Relationship Id="rId12" Type="http://schemas.openxmlformats.org/officeDocument/2006/relationships/slide" Target="slides/slide6.xml"/><Relationship Id="rId56" Type="http://schemas.openxmlformats.org/officeDocument/2006/relationships/font" Target="fonts/SourceSansPro-bold.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SourceSansPr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2571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25717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4886325"/>
            <a:ext cx="3962400" cy="2571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4886325"/>
            <a:ext cx="3962400" cy="2571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notes"/>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5: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25:notes"/>
          <p:cNvSpPr txBox="1"/>
          <p:nvPr>
            <p:ph idx="1" type="body"/>
          </p:nvPr>
        </p:nvSpPr>
        <p:spPr>
          <a:xfrm>
            <a:off x="914400" y="2474912"/>
            <a:ext cx="8001000" cy="2668587"/>
          </a:xfrm>
          <a:prstGeom prst="rect">
            <a:avLst/>
          </a:prstGeom>
          <a:noFill/>
          <a:ln>
            <a:noFill/>
          </a:ln>
        </p:spPr>
        <p:txBody>
          <a:bodyPr anchorCtr="0" anchor="t" bIns="45700" lIns="91425" spcFirstLastPara="1" rIns="91425" wrap="square" tIns="45700">
            <a:noAutofit/>
          </a:bodyPr>
          <a:lstStyle/>
          <a:p>
            <a:pPr indent="-396875" lvl="1" marL="866775" rtl="0" algn="l">
              <a:lnSpc>
                <a:spcPct val="100000"/>
              </a:lnSpc>
              <a:spcBef>
                <a:spcPts val="0"/>
              </a:spcBef>
              <a:spcAft>
                <a:spcPts val="0"/>
              </a:spcAft>
              <a:buClr>
                <a:schemeClr val="dk1"/>
              </a:buClr>
              <a:buSzPts val="1320"/>
              <a:buFont typeface="Arial"/>
              <a:buChar char="•"/>
            </a:pPr>
            <a:r>
              <a:rPr lang="en-US"/>
              <a:t>IMPORTANCE OF SATELLITE WIND OBSERVATIONS:</a:t>
            </a: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285750" lvl="0" marL="285750" rtl="0" algn="l">
              <a:lnSpc>
                <a:spcPct val="100000"/>
              </a:lnSpc>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Satellite Derived Winds are a Key Component of the Global Observing System (GOS)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vital tropospheric wind information over expansive regions of the earth that are devoid of in-situ wind observations that include oceans, polar regions, and Southern Hemisphere land masses.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key wind observations to operational NWP data assimilation systems where their use has been demonstrated to improved numerical weather prediction forecasts including tropical cyclones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improved guidance for NWS field forecasters</a:t>
            </a:r>
            <a:endParaRPr/>
          </a:p>
        </p:txBody>
      </p:sp>
      <p:sp>
        <p:nvSpPr>
          <p:cNvPr id="411" name="Google Shape;411;p25:notes"/>
          <p:cNvSpPr txBox="1"/>
          <p:nvPr>
            <p:ph idx="12" type="sldNum"/>
          </p:nvPr>
        </p:nvSpPr>
        <p:spPr>
          <a:xfrm>
            <a:off x="5180013" y="4886325"/>
            <a:ext cx="3962400" cy="25717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1" marL="514350" rtl="0" algn="l">
              <a:lnSpc>
                <a:spcPct val="100000"/>
              </a:lnSpc>
              <a:spcBef>
                <a:spcPts val="0"/>
              </a:spcBef>
              <a:spcAft>
                <a:spcPts val="0"/>
              </a:spcAft>
              <a:buClr>
                <a:srgbClr val="083763"/>
              </a:buClr>
              <a:buSzPts val="1800"/>
              <a:buChar char="•"/>
            </a:pPr>
            <a:r>
              <a:rPr lang="en-US" sz="1800">
                <a:solidFill>
                  <a:srgbClr val="083763"/>
                </a:solidFill>
                <a:latin typeface="Source Sans Pro"/>
                <a:ea typeface="Source Sans Pro"/>
                <a:cs typeface="Source Sans Pro"/>
                <a:sym typeface="Source Sans Pro"/>
              </a:rPr>
              <a:t>Evolving to a more mission-effective, integrated, adaptable, and affordable portfolio</a:t>
            </a:r>
            <a:endParaRPr sz="1400">
              <a:latin typeface="Source Sans Pro"/>
              <a:ea typeface="Source Sans Pro"/>
              <a:cs typeface="Source Sans Pro"/>
              <a:sym typeface="Source Sans Pro"/>
            </a:endParaRPr>
          </a:p>
          <a:p>
            <a:pPr indent="-247650" lvl="1" marL="514350" rtl="0" algn="l">
              <a:lnSpc>
                <a:spcPct val="100000"/>
              </a:lnSpc>
              <a:spcBef>
                <a:spcPts val="30"/>
              </a:spcBef>
              <a:spcAft>
                <a:spcPts val="0"/>
              </a:spcAft>
              <a:buClr>
                <a:schemeClr val="dk1"/>
              </a:buClr>
              <a:buSzPts val="600"/>
              <a:buFont typeface="Arial"/>
              <a:buNone/>
            </a:pPr>
            <a:r>
              <a:t/>
            </a:r>
            <a:endParaRPr sz="600">
              <a:solidFill>
                <a:srgbClr val="083763"/>
              </a:solidFill>
              <a:latin typeface="Source Sans Pro"/>
              <a:ea typeface="Source Sans Pro"/>
              <a:cs typeface="Source Sans Pro"/>
              <a:sym typeface="Source Sans Pro"/>
            </a:endParaRPr>
          </a:p>
          <a:p>
            <a:pPr indent="-285750" lvl="1" marL="514350" rtl="0" algn="l">
              <a:lnSpc>
                <a:spcPct val="100000"/>
              </a:lnSpc>
              <a:spcBef>
                <a:spcPts val="90"/>
              </a:spcBef>
              <a:spcAft>
                <a:spcPts val="0"/>
              </a:spcAft>
              <a:buClr>
                <a:srgbClr val="083763"/>
              </a:buClr>
              <a:buSzPts val="1800"/>
              <a:buChar char="•"/>
            </a:pPr>
            <a:r>
              <a:rPr lang="en-US" sz="1800">
                <a:solidFill>
                  <a:srgbClr val="083763"/>
                </a:solidFill>
                <a:latin typeface="Source Sans Pro"/>
                <a:ea typeface="Source Sans Pro"/>
                <a:cs typeface="Source Sans Pro"/>
                <a:sym typeface="Source Sans Pro"/>
              </a:rPr>
              <a:t>Responding to changing technology, emerging partnerships and evolving observation requirements</a:t>
            </a:r>
            <a:endParaRPr sz="1400">
              <a:latin typeface="Source Sans Pro"/>
              <a:ea typeface="Source Sans Pro"/>
              <a:cs typeface="Source Sans Pro"/>
              <a:sym typeface="Source Sans Pro"/>
            </a:endParaRPr>
          </a:p>
          <a:p>
            <a:pPr indent="-247650" lvl="1" marL="514350" rtl="0" algn="l">
              <a:lnSpc>
                <a:spcPct val="100000"/>
              </a:lnSpc>
              <a:spcBef>
                <a:spcPts val="30"/>
              </a:spcBef>
              <a:spcAft>
                <a:spcPts val="0"/>
              </a:spcAft>
              <a:buClr>
                <a:schemeClr val="dk1"/>
              </a:buClr>
              <a:buSzPts val="600"/>
              <a:buFont typeface="Arial"/>
              <a:buNone/>
            </a:pPr>
            <a:r>
              <a:t/>
            </a:r>
            <a:endParaRPr sz="600">
              <a:solidFill>
                <a:srgbClr val="083763"/>
              </a:solidFill>
              <a:latin typeface="Source Sans Pro"/>
              <a:ea typeface="Source Sans Pro"/>
              <a:cs typeface="Source Sans Pro"/>
              <a:sym typeface="Source Sans Pro"/>
            </a:endParaRPr>
          </a:p>
          <a:p>
            <a:pPr indent="-285750" lvl="1" marL="514350" rtl="0" algn="l">
              <a:lnSpc>
                <a:spcPct val="100000"/>
              </a:lnSpc>
              <a:spcBef>
                <a:spcPts val="90"/>
              </a:spcBef>
              <a:spcAft>
                <a:spcPts val="0"/>
              </a:spcAft>
              <a:buClr>
                <a:srgbClr val="083763"/>
              </a:buClr>
              <a:buSzPts val="1800"/>
              <a:buChar char="•"/>
            </a:pPr>
            <a:r>
              <a:rPr lang="en-US" sz="1800">
                <a:solidFill>
                  <a:srgbClr val="083763"/>
                </a:solidFill>
                <a:latin typeface="Source Sans Pro"/>
                <a:ea typeface="Source Sans Pro"/>
                <a:cs typeface="Source Sans Pro"/>
                <a:sym typeface="Source Sans Pro"/>
              </a:rPr>
              <a:t>Why start now?</a:t>
            </a:r>
            <a:endParaRPr sz="1400">
              <a:latin typeface="Source Sans Pro"/>
              <a:ea typeface="Source Sans Pro"/>
              <a:cs typeface="Source Sans Pro"/>
              <a:sym typeface="Source Sans Pro"/>
            </a:endParaRPr>
          </a:p>
          <a:p>
            <a:pPr indent="-285750" lvl="2" marL="971550" rtl="0" algn="l">
              <a:lnSpc>
                <a:spcPct val="100000"/>
              </a:lnSpc>
              <a:spcBef>
                <a:spcPts val="90"/>
              </a:spcBef>
              <a:spcAft>
                <a:spcPts val="0"/>
              </a:spcAft>
              <a:buClr>
                <a:srgbClr val="083763"/>
              </a:buClr>
              <a:buSzPts val="1800"/>
              <a:buChar char="•"/>
            </a:pPr>
            <a:r>
              <a:rPr lang="en-US" sz="1800">
                <a:solidFill>
                  <a:srgbClr val="083763"/>
                </a:solidFill>
                <a:latin typeface="Source Sans Pro"/>
                <a:ea typeface="Source Sans Pro"/>
                <a:cs typeface="Source Sans Pro"/>
                <a:sym typeface="Source Sans Pro"/>
              </a:rPr>
              <a:t>10-15+ year development timeline for space assets</a:t>
            </a:r>
            <a:endParaRPr sz="1400">
              <a:latin typeface="Source Sans Pro"/>
              <a:ea typeface="Source Sans Pro"/>
              <a:cs typeface="Source Sans Pro"/>
              <a:sym typeface="Source Sans Pro"/>
            </a:endParaRPr>
          </a:p>
          <a:p>
            <a:pPr indent="-285750" lvl="2" marL="971550" rtl="0" algn="l">
              <a:lnSpc>
                <a:spcPct val="100000"/>
              </a:lnSpc>
              <a:spcBef>
                <a:spcPts val="90"/>
              </a:spcBef>
              <a:spcAft>
                <a:spcPts val="0"/>
              </a:spcAft>
              <a:buClr>
                <a:srgbClr val="083763"/>
              </a:buClr>
              <a:buSzPts val="1800"/>
              <a:buChar char="•"/>
            </a:pPr>
            <a:r>
              <a:rPr lang="en-US" sz="1800">
                <a:solidFill>
                  <a:srgbClr val="083763"/>
                </a:solidFill>
                <a:latin typeface="Source Sans Pro"/>
                <a:ea typeface="Source Sans Pro"/>
                <a:cs typeface="Source Sans Pro"/>
                <a:sym typeface="Source Sans Pro"/>
              </a:rPr>
              <a:t>Current constellation (GOES-R/S/T/U and JPSS-1/2/3/4) fly-outs 2026-2035</a:t>
            </a:r>
            <a:endParaRPr sz="1400">
              <a:latin typeface="Source Sans Pro"/>
              <a:ea typeface="Source Sans Pro"/>
              <a:cs typeface="Source Sans Pro"/>
              <a:sym typeface="Source Sans Pro"/>
            </a:endParaRPr>
          </a:p>
          <a:p>
            <a:pPr indent="-247650" lvl="1" marL="514350" rtl="0" algn="l">
              <a:lnSpc>
                <a:spcPct val="100000"/>
              </a:lnSpc>
              <a:spcBef>
                <a:spcPts val="30"/>
              </a:spcBef>
              <a:spcAft>
                <a:spcPts val="0"/>
              </a:spcAft>
              <a:buClr>
                <a:schemeClr val="dk1"/>
              </a:buClr>
              <a:buSzPts val="600"/>
              <a:buFont typeface="Arial"/>
              <a:buNone/>
            </a:pPr>
            <a:r>
              <a:t/>
            </a:r>
            <a:endParaRPr sz="600">
              <a:solidFill>
                <a:srgbClr val="08376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7:notes"/>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27: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0:notes"/>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p10: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8:notes"/>
          <p:cNvSpPr/>
          <p:nvPr>
            <p:ph idx="2" type="sldImg"/>
          </p:nvPr>
        </p:nvSpPr>
        <p:spPr>
          <a:xfrm>
            <a:off x="-211138" y="387350"/>
            <a:ext cx="7445376" cy="41894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28:notes"/>
          <p:cNvSpPr txBox="1"/>
          <p:nvPr>
            <p:ph idx="1" type="body"/>
          </p:nvPr>
        </p:nvSpPr>
        <p:spPr>
          <a:xfrm>
            <a:off x="702310" y="4732126"/>
            <a:ext cx="5618400" cy="38787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800"/>
              <a:buNone/>
            </a:pPr>
            <a:r>
              <a:t/>
            </a:r>
            <a:endParaRPr/>
          </a:p>
        </p:txBody>
      </p:sp>
      <p:sp>
        <p:nvSpPr>
          <p:cNvPr id="516" name="Google Shape;516;p28:notes"/>
          <p:cNvSpPr txBox="1"/>
          <p:nvPr>
            <p:ph idx="12" type="sldNum"/>
          </p:nvPr>
        </p:nvSpPr>
        <p:spPr>
          <a:xfrm>
            <a:off x="3978132" y="8842030"/>
            <a:ext cx="30432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9:notes"/>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29: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2:notes"/>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p12: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0: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30:notes"/>
          <p:cNvSpPr txBox="1"/>
          <p:nvPr>
            <p:ph idx="1" type="body"/>
          </p:nvPr>
        </p:nvSpPr>
        <p:spPr>
          <a:xfrm>
            <a:off x="914400" y="2474912"/>
            <a:ext cx="8001000" cy="2668587"/>
          </a:xfrm>
          <a:prstGeom prst="rect">
            <a:avLst/>
          </a:prstGeom>
          <a:noFill/>
          <a:ln>
            <a:noFill/>
          </a:ln>
        </p:spPr>
        <p:txBody>
          <a:bodyPr anchorCtr="0" anchor="t" bIns="45700" lIns="91425" spcFirstLastPara="1" rIns="91425" wrap="square" tIns="45700">
            <a:noAutofit/>
          </a:bodyPr>
          <a:lstStyle/>
          <a:p>
            <a:pPr indent="-396875" lvl="1" marL="866775" rtl="0" algn="l">
              <a:lnSpc>
                <a:spcPct val="100000"/>
              </a:lnSpc>
              <a:spcBef>
                <a:spcPts val="0"/>
              </a:spcBef>
              <a:spcAft>
                <a:spcPts val="0"/>
              </a:spcAft>
              <a:buClr>
                <a:schemeClr val="dk1"/>
              </a:buClr>
              <a:buSzPts val="1320"/>
              <a:buFont typeface="Arial"/>
              <a:buChar char="•"/>
            </a:pPr>
            <a:r>
              <a:rPr lang="en-US"/>
              <a:t>IMPORTANCE OF SATELLITE WIND OBSERVATIONS:</a:t>
            </a: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285750" lvl="0" marL="285750" rtl="0" algn="l">
              <a:lnSpc>
                <a:spcPct val="100000"/>
              </a:lnSpc>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Satellite Derived Winds are a Key Component of the Global Observing System (GOS)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vital tropospheric wind information over expansive regions of the earth that are devoid of in-situ wind observations that include oceans, polar regions, and Southern Hemisphere land masses.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key wind observations to operational NWP data assimilation systems where their use has been demonstrated to improved numerical weather prediction forecasts including tropical cyclones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improved guidance for NWS field forecasters</a:t>
            </a:r>
            <a:endParaRPr/>
          </a:p>
        </p:txBody>
      </p:sp>
      <p:sp>
        <p:nvSpPr>
          <p:cNvPr id="578" name="Google Shape;578;p30:notes"/>
          <p:cNvSpPr txBox="1"/>
          <p:nvPr>
            <p:ph idx="12" type="sldNum"/>
          </p:nvPr>
        </p:nvSpPr>
        <p:spPr>
          <a:xfrm>
            <a:off x="5180013" y="4886325"/>
            <a:ext cx="3962400" cy="25717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5:notes"/>
          <p:cNvSpPr/>
          <p:nvPr>
            <p:ph idx="2" type="sldImg"/>
          </p:nvPr>
        </p:nvSpPr>
        <p:spPr>
          <a:xfrm>
            <a:off x="-228600" y="379413"/>
            <a:ext cx="7315200" cy="4114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15:notes"/>
          <p:cNvSpPr txBox="1"/>
          <p:nvPr>
            <p:ph idx="1" type="body"/>
          </p:nvPr>
        </p:nvSpPr>
        <p:spPr>
          <a:xfrm>
            <a:off x="685800" y="4648203"/>
            <a:ext cx="5486400" cy="3810000"/>
          </a:xfrm>
          <a:prstGeom prst="rect">
            <a:avLst/>
          </a:prstGeom>
          <a:noFill/>
          <a:ln>
            <a:noFill/>
          </a:ln>
        </p:spPr>
        <p:txBody>
          <a:bodyPr anchorCtr="0" anchor="t" bIns="45800" lIns="91600" spcFirstLastPara="1" rIns="91600" wrap="square" tIns="45800">
            <a:noAutofit/>
          </a:bodyPr>
          <a:lstStyle/>
          <a:p>
            <a:pPr indent="0" lvl="0" marL="114300" rtl="0" algn="l">
              <a:lnSpc>
                <a:spcPct val="100000"/>
              </a:lnSpc>
              <a:spcBef>
                <a:spcPts val="0"/>
              </a:spcBef>
              <a:spcAft>
                <a:spcPts val="0"/>
              </a:spcAft>
              <a:buClr>
                <a:schemeClr val="dk1"/>
              </a:buClr>
              <a:buSzPts val="1800"/>
              <a:buFont typeface="Calibri"/>
              <a:buNone/>
            </a:pPr>
            <a:r>
              <a:t/>
            </a:r>
            <a:endParaRPr/>
          </a:p>
        </p:txBody>
      </p:sp>
      <p:sp>
        <p:nvSpPr>
          <p:cNvPr id="585" name="Google Shape;585;p15:notes"/>
          <p:cNvSpPr txBox="1"/>
          <p:nvPr>
            <p:ph idx="12" type="sldNum"/>
          </p:nvPr>
        </p:nvSpPr>
        <p:spPr>
          <a:xfrm>
            <a:off x="3884617" y="8685216"/>
            <a:ext cx="2971800" cy="457200"/>
          </a:xfrm>
          <a:prstGeom prst="rect">
            <a:avLst/>
          </a:prstGeom>
          <a:noFill/>
          <a:ln>
            <a:noFill/>
          </a:ln>
        </p:spPr>
        <p:txBody>
          <a:bodyPr anchorCtr="0" anchor="b" bIns="45800" lIns="91600" spcFirstLastPara="1" rIns="91600" wrap="square" tIns="45800">
            <a:noAutofit/>
          </a:bodyPr>
          <a:lstStyle/>
          <a:p>
            <a:pPr indent="0" lvl="0" marL="0" marR="0" rtl="0" algn="r">
              <a:lnSpc>
                <a:spcPct val="100000"/>
              </a:lnSpc>
              <a:spcBef>
                <a:spcPts val="0"/>
              </a:spcBef>
              <a:spcAft>
                <a:spcPts val="0"/>
              </a:spcAft>
              <a:buClr>
                <a:srgbClr val="000000"/>
              </a:buClr>
              <a:buSzPts val="1200"/>
              <a:buFont typeface="Arial Narrow"/>
              <a:buNone/>
            </a:pPr>
            <a:fld id="{00000000-1234-1234-1234-123412341234}" type="slidenum">
              <a:rPr b="0" i="0" lang="en-US" sz="1200" u="none" cap="none" strike="noStrike">
                <a:solidFill>
                  <a:srgbClr val="000000"/>
                </a:solidFill>
                <a:latin typeface="Arial Narrow"/>
                <a:ea typeface="Arial Narrow"/>
                <a:cs typeface="Arial Narrow"/>
                <a:sym typeface="Arial Narrow"/>
              </a:rPr>
              <a:t>‹#›</a:t>
            </a:fld>
            <a:endParaRPr b="0" i="0" sz="1200" u="none" cap="none" strike="noStrike">
              <a:solidFill>
                <a:srgbClr val="000000"/>
              </a:solidFill>
              <a:latin typeface="Arial Narrow"/>
              <a:ea typeface="Arial Narrow"/>
              <a:cs typeface="Arial Narrow"/>
              <a:sym typeface="Arial Narrow"/>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6:notes"/>
          <p:cNvSpPr/>
          <p:nvPr>
            <p:ph idx="2" type="sldImg"/>
          </p:nvPr>
        </p:nvSpPr>
        <p:spPr>
          <a:xfrm>
            <a:off x="-508000" y="404813"/>
            <a:ext cx="8126413" cy="4572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16:notes"/>
          <p:cNvSpPr txBox="1"/>
          <p:nvPr>
            <p:ph idx="12" type="sldNum"/>
          </p:nvPr>
        </p:nvSpPr>
        <p:spPr>
          <a:xfrm>
            <a:off x="4059180" y="8977134"/>
            <a:ext cx="3105348" cy="474117"/>
          </a:xfrm>
          <a:prstGeom prst="rect">
            <a:avLst/>
          </a:prstGeom>
          <a:noFill/>
          <a:ln>
            <a:noFill/>
          </a:ln>
        </p:spPr>
        <p:txBody>
          <a:bodyPr anchorCtr="0" anchor="b" bIns="47450" lIns="94925" spcFirstLastPara="1" rIns="94925" wrap="square" tIns="4745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
        <p:nvSpPr>
          <p:cNvPr id="612" name="Google Shape;612;p16:notes"/>
          <p:cNvSpPr txBox="1"/>
          <p:nvPr>
            <p:ph idx="1" type="body"/>
          </p:nvPr>
        </p:nvSpPr>
        <p:spPr>
          <a:xfrm>
            <a:off x="701041" y="4473892"/>
            <a:ext cx="5608319" cy="3660458"/>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notes"/>
          <p:cNvSpPr txBox="1"/>
          <p:nvPr>
            <p:ph idx="1" type="body"/>
          </p:nvPr>
        </p:nvSpPr>
        <p:spPr>
          <a:xfrm>
            <a:off x="914400" y="2474912"/>
            <a:ext cx="8001000" cy="2668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2:notes"/>
          <p:cNvSpPr txBox="1"/>
          <p:nvPr>
            <p:ph idx="12" type="sldNum"/>
          </p:nvPr>
        </p:nvSpPr>
        <p:spPr>
          <a:xfrm>
            <a:off x="5180013" y="4886325"/>
            <a:ext cx="3962400" cy="25717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5:notes"/>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273" name="Google Shape;273;p5: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4:notes"/>
          <p:cNvSpPr txBox="1"/>
          <p:nvPr>
            <p:ph idx="1" type="body"/>
          </p:nvPr>
        </p:nvSpPr>
        <p:spPr>
          <a:xfrm>
            <a:off x="914400" y="2474912"/>
            <a:ext cx="8001000" cy="26685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solidFill>
                  <a:schemeClr val="dk1"/>
                </a:solidFill>
              </a:rPr>
              <a:t>3D Wind projects funded by the </a:t>
            </a:r>
            <a:r>
              <a:rPr b="1" lang="en-US">
                <a:solidFill>
                  <a:schemeClr val="dk1"/>
                </a:solidFill>
              </a:rPr>
              <a:t>Technology Maturation Program (TMP) </a:t>
            </a:r>
            <a:r>
              <a:rPr lang="en-US">
                <a:solidFill>
                  <a:schemeClr val="dk1"/>
                </a:solidFill>
              </a:rPr>
              <a:t>since it was established  in 2018 … TMP 3-D Winds team participants: STAR, AOML, CIMAS, CIRA, UWISC-CIMSS: Wind, UWISC-CIMSS: OSSE …you will hear from a number of these team members over the next few days  …… including </a:t>
            </a:r>
            <a:r>
              <a:rPr b="0" i="0" lang="en-US" sz="1200" u="none" cap="none" strike="noStrike">
                <a:solidFill>
                  <a:schemeClr val="dk1"/>
                </a:solidFill>
                <a:latin typeface="Calibri"/>
                <a:ea typeface="Calibri"/>
                <a:cs typeface="Calibri"/>
                <a:sym typeface="Calibri"/>
              </a:rPr>
              <a:t>Mike Hardesty  and Kevin Garrett -- Co-chairs, U. S. Working Group on Space-based Lidar Winds</a:t>
            </a:r>
            <a:endParaRPr b="0" i="0" sz="1400" u="none" cap="none" strike="noStrike">
              <a:solidFill>
                <a:schemeClr val="dk1"/>
              </a:solidFill>
              <a:latin typeface="Calibri"/>
              <a:ea typeface="Calibri"/>
              <a:cs typeface="Calibri"/>
              <a:sym typeface="Calibri"/>
            </a:endParaRPr>
          </a:p>
          <a:p>
            <a:pPr indent="-313055" lvl="1" marL="866775" marR="0" rtl="0" algn="l">
              <a:lnSpc>
                <a:spcPct val="100000"/>
              </a:lnSpc>
              <a:spcBef>
                <a:spcPts val="0"/>
              </a:spcBef>
              <a:spcAft>
                <a:spcPts val="0"/>
              </a:spcAft>
              <a:buClr>
                <a:schemeClr val="dk1"/>
              </a:buClr>
              <a:buSzPts val="1320"/>
              <a:buFont typeface="Arial"/>
              <a:buNone/>
            </a:pPr>
            <a:r>
              <a:t/>
            </a:r>
            <a:endParaRPr/>
          </a:p>
        </p:txBody>
      </p:sp>
      <p:sp>
        <p:nvSpPr>
          <p:cNvPr id="283" name="Google Shape;283;p4:notes"/>
          <p:cNvSpPr txBox="1"/>
          <p:nvPr>
            <p:ph idx="12" type="sldNum"/>
          </p:nvPr>
        </p:nvSpPr>
        <p:spPr>
          <a:xfrm>
            <a:off x="5180013" y="4886325"/>
            <a:ext cx="3962400" cy="25717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6:notes"/>
          <p:cNvSpPr txBox="1"/>
          <p:nvPr>
            <p:ph idx="1" type="body"/>
          </p:nvPr>
        </p:nvSpPr>
        <p:spPr>
          <a:xfrm>
            <a:off x="914400" y="2474912"/>
            <a:ext cx="8001000" cy="2668587"/>
          </a:xfrm>
          <a:prstGeom prst="rect">
            <a:avLst/>
          </a:prstGeom>
          <a:noFill/>
          <a:ln>
            <a:noFill/>
          </a:ln>
        </p:spPr>
        <p:txBody>
          <a:bodyPr anchorCtr="0" anchor="t" bIns="45700" lIns="91425" spcFirstLastPara="1" rIns="91425" wrap="square" tIns="45700">
            <a:noAutofit/>
          </a:bodyPr>
          <a:lstStyle/>
          <a:p>
            <a:pPr indent="-396875" lvl="1" marL="866775" rtl="0" algn="l">
              <a:lnSpc>
                <a:spcPct val="100000"/>
              </a:lnSpc>
              <a:spcBef>
                <a:spcPts val="0"/>
              </a:spcBef>
              <a:spcAft>
                <a:spcPts val="0"/>
              </a:spcAft>
              <a:buClr>
                <a:schemeClr val="dk1"/>
              </a:buClr>
              <a:buSzPts val="1320"/>
              <a:buFont typeface="Arial"/>
              <a:buChar char="•"/>
            </a:pPr>
            <a:r>
              <a:rPr lang="en-US"/>
              <a:t>IMPORTANCE OF SATELLITE WIND OBSERVATIONS:</a:t>
            </a: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285750" lvl="0" marL="285750" rtl="0" algn="l">
              <a:lnSpc>
                <a:spcPct val="100000"/>
              </a:lnSpc>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Satellite Derived Winds are a Key Component of the Global Observing System (GOS)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vital tropospheric wind information over expansive regions of the earth that are devoid of in-situ wind observations that include oceans, polar regions, and Southern Hemisphere land masses.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key wind observations to operational NWP data assimilation systems where their use has been demonstrated to improved numerical weather prediction forecasts including tropical cyclones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improved guidance for NWS field forecasters</a:t>
            </a:r>
            <a:endParaRPr/>
          </a:p>
        </p:txBody>
      </p:sp>
      <p:sp>
        <p:nvSpPr>
          <p:cNvPr id="296" name="Google Shape;296;p6:notes"/>
          <p:cNvSpPr txBox="1"/>
          <p:nvPr>
            <p:ph idx="12" type="sldNum"/>
          </p:nvPr>
        </p:nvSpPr>
        <p:spPr>
          <a:xfrm>
            <a:off x="5180013" y="4886325"/>
            <a:ext cx="3962400" cy="25717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4:notes"/>
          <p:cNvSpPr txBox="1"/>
          <p:nvPr>
            <p:ph idx="1" type="body"/>
          </p:nvPr>
        </p:nvSpPr>
        <p:spPr>
          <a:xfrm>
            <a:off x="914400" y="2474912"/>
            <a:ext cx="8001000" cy="2668587"/>
          </a:xfrm>
          <a:prstGeom prst="rect">
            <a:avLst/>
          </a:prstGeom>
          <a:noFill/>
          <a:ln>
            <a:noFill/>
          </a:ln>
        </p:spPr>
        <p:txBody>
          <a:bodyPr anchorCtr="0" anchor="t" bIns="45700" lIns="91425" spcFirstLastPara="1" rIns="91425" wrap="square" tIns="45700">
            <a:noAutofit/>
          </a:bodyPr>
          <a:lstStyle/>
          <a:p>
            <a:pPr indent="-396875" lvl="1" marL="866775" rtl="0" algn="l">
              <a:lnSpc>
                <a:spcPct val="100000"/>
              </a:lnSpc>
              <a:spcBef>
                <a:spcPts val="0"/>
              </a:spcBef>
              <a:spcAft>
                <a:spcPts val="0"/>
              </a:spcAft>
              <a:buClr>
                <a:schemeClr val="dk1"/>
              </a:buClr>
              <a:buSzPts val="1320"/>
              <a:buFont typeface="Arial"/>
              <a:buChar char="•"/>
            </a:pPr>
            <a:r>
              <a:rPr lang="en-US"/>
              <a:t>IMPORTANCE OF SATELLITE WIND OBSERVATIONS:</a:t>
            </a:r>
            <a:br>
              <a:rPr lang="en-US"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indent="-285750" lvl="0" marL="285750" rtl="0" algn="l">
              <a:lnSpc>
                <a:spcPct val="100000"/>
              </a:lnSpc>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Satellite Derived Winds are a Key Component of the Global Observing System (GOS)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vital tropospheric wind information over expansive regions of the earth that are devoid of in-situ wind observations that include oceans, polar regions, and Southern Hemisphere land masses.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key wind observations to operational NWP data assimilation systems where their use has been demonstrated to improved numerical weather prediction forecasts including tropical cyclones </a:t>
            </a:r>
            <a:endParaRPr/>
          </a:p>
          <a:p>
            <a:pPr indent="-285750" lvl="0" marL="285750" rtl="0" algn="l">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Provide improved guidance for NWS field forecasters</a:t>
            </a:r>
            <a:endParaRPr/>
          </a:p>
        </p:txBody>
      </p:sp>
      <p:sp>
        <p:nvSpPr>
          <p:cNvPr id="305" name="Google Shape;305;p24:notes"/>
          <p:cNvSpPr txBox="1"/>
          <p:nvPr>
            <p:ph idx="12" type="sldNum"/>
          </p:nvPr>
        </p:nvSpPr>
        <p:spPr>
          <a:xfrm>
            <a:off x="5180013" y="4886325"/>
            <a:ext cx="3962400" cy="25717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7:notes"/>
          <p:cNvSpPr/>
          <p:nvPr>
            <p:ph idx="2" type="sldImg"/>
          </p:nvPr>
        </p:nvSpPr>
        <p:spPr>
          <a:xfrm>
            <a:off x="-211138" y="387350"/>
            <a:ext cx="7445376" cy="41894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7:notes"/>
          <p:cNvSpPr txBox="1"/>
          <p:nvPr>
            <p:ph idx="1" type="body"/>
          </p:nvPr>
        </p:nvSpPr>
        <p:spPr>
          <a:xfrm>
            <a:off x="702310" y="4732126"/>
            <a:ext cx="5618480" cy="3878792"/>
          </a:xfrm>
          <a:prstGeom prst="rect">
            <a:avLst/>
          </a:prstGeom>
          <a:noFill/>
          <a:ln>
            <a:noFill/>
          </a:ln>
        </p:spPr>
        <p:txBody>
          <a:bodyPr anchorCtr="0" anchor="t" bIns="46650" lIns="93300" spcFirstLastPara="1" rIns="93300" wrap="square" tIns="46650">
            <a:noAutofit/>
          </a:bodyPr>
          <a:lstStyle/>
          <a:p>
            <a:pPr indent="-285750" lvl="0" marL="285750" marR="0" rtl="0" algn="l">
              <a:lnSpc>
                <a:spcPct val="100000"/>
              </a:lnSpc>
              <a:spcBef>
                <a:spcPts val="0"/>
              </a:spcBef>
              <a:spcAft>
                <a:spcPts val="0"/>
              </a:spcAft>
              <a:buClr>
                <a:srgbClr val="000000"/>
              </a:buClr>
              <a:buSzPts val="1600"/>
              <a:buFont typeface="Arial"/>
              <a:buChar char="•"/>
            </a:pPr>
            <a:r>
              <a:rPr lang="en-US" sz="1600">
                <a:latin typeface="Calibri"/>
                <a:ea typeface="Calibri"/>
                <a:cs typeface="Calibri"/>
                <a:sym typeface="Calibri"/>
              </a:rPr>
              <a:t>On "available technologies" say developed instrument catalog with over 100 instrument concepts of current and projected future capabilities</a:t>
            </a:r>
            <a:endParaRPr/>
          </a:p>
          <a:p>
            <a:pPr indent="-285750" lvl="0" marL="285750" marR="0" rtl="0" algn="l">
              <a:lnSpc>
                <a:spcPct val="100000"/>
              </a:lnSpc>
              <a:spcBef>
                <a:spcPts val="0"/>
              </a:spcBef>
              <a:spcAft>
                <a:spcPts val="0"/>
              </a:spcAft>
              <a:buClr>
                <a:srgbClr val="000000"/>
              </a:buClr>
              <a:buSzPts val="1600"/>
              <a:buFont typeface="Arial"/>
              <a:buChar char="•"/>
            </a:pPr>
            <a:r>
              <a:rPr lang="en-US" sz="1600">
                <a:latin typeface="Calibri"/>
                <a:ea typeface="Calibri"/>
                <a:cs typeface="Calibri"/>
                <a:sym typeface="Calibri"/>
              </a:rPr>
              <a:t>On "developed constellation concepts" talk about the broad range of options examined, from legacy continuation to radical alternatives</a:t>
            </a:r>
            <a:endParaRPr/>
          </a:p>
          <a:p>
            <a:pPr indent="-285750" lvl="1" marL="742950" marR="0" rtl="0" algn="l">
              <a:lnSpc>
                <a:spcPct val="100000"/>
              </a:lnSpc>
              <a:spcBef>
                <a:spcPts val="0"/>
              </a:spcBef>
              <a:spcAft>
                <a:spcPts val="0"/>
              </a:spcAft>
              <a:buClr>
                <a:srgbClr val="000000"/>
              </a:buClr>
              <a:buSzPts val="1600"/>
              <a:buFont typeface="Arial"/>
              <a:buChar char="•"/>
            </a:pPr>
            <a:r>
              <a:rPr lang="en-US" sz="1600">
                <a:latin typeface="Calibri"/>
                <a:ea typeface="Calibri"/>
                <a:cs typeface="Calibri"/>
                <a:sym typeface="Calibri"/>
              </a:rPr>
              <a:t>Reinforce that legacy constellation options are not specific to sensors, services, etc. of the companies in the room</a:t>
            </a:r>
            <a:endParaRPr sz="1600">
              <a:latin typeface="Calibri"/>
              <a:ea typeface="Calibri"/>
              <a:cs typeface="Calibri"/>
              <a:sym typeface="Calibri"/>
            </a:endParaRPr>
          </a:p>
        </p:txBody>
      </p:sp>
      <p:sp>
        <p:nvSpPr>
          <p:cNvPr id="313" name="Google Shape;313;p7:notes"/>
          <p:cNvSpPr txBox="1"/>
          <p:nvPr>
            <p:ph idx="12" type="sldNum"/>
          </p:nvPr>
        </p:nvSpPr>
        <p:spPr>
          <a:xfrm>
            <a:off x="3978132" y="8842030"/>
            <a:ext cx="3043343" cy="465455"/>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8:notes"/>
          <p:cNvSpPr/>
          <p:nvPr>
            <p:ph idx="2" type="sldImg"/>
          </p:nvPr>
        </p:nvSpPr>
        <p:spPr>
          <a:xfrm>
            <a:off x="-211138" y="387350"/>
            <a:ext cx="7445376" cy="41894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8:notes"/>
          <p:cNvSpPr txBox="1"/>
          <p:nvPr>
            <p:ph idx="1" type="body"/>
          </p:nvPr>
        </p:nvSpPr>
        <p:spPr>
          <a:xfrm>
            <a:off x="702310" y="4732126"/>
            <a:ext cx="5618480" cy="3878792"/>
          </a:xfrm>
          <a:prstGeom prst="rect">
            <a:avLst/>
          </a:prstGeom>
          <a:noFill/>
          <a:ln>
            <a:noFill/>
          </a:ln>
        </p:spPr>
        <p:txBody>
          <a:bodyPr anchorCtr="0" anchor="t" bIns="46650" lIns="93300" spcFirstLastPara="1" rIns="93300" wrap="square" tIns="46650">
            <a:noAutofit/>
          </a:bodyPr>
          <a:lstStyle/>
          <a:p>
            <a:pPr indent="-196850" lvl="0" marL="285750" rtl="0" algn="l">
              <a:lnSpc>
                <a:spcPct val="100000"/>
              </a:lnSpc>
              <a:spcBef>
                <a:spcPts val="0"/>
              </a:spcBef>
              <a:spcAft>
                <a:spcPts val="0"/>
              </a:spcAft>
              <a:buClr>
                <a:srgbClr val="000000"/>
              </a:buClr>
              <a:buSzPts val="1400"/>
              <a:buFont typeface="Calibri"/>
              <a:buNone/>
            </a:pPr>
            <a:r>
              <a:rPr lang="en-US" sz="1400"/>
              <a:t>Note that nearly half of the gain in value is by the addition of a 3D wind capability.</a:t>
            </a:r>
            <a:endParaRPr sz="1400">
              <a:latin typeface="Calibri"/>
              <a:ea typeface="Calibri"/>
              <a:cs typeface="Calibri"/>
              <a:sym typeface="Calibri"/>
            </a:endParaRPr>
          </a:p>
        </p:txBody>
      </p:sp>
      <p:sp>
        <p:nvSpPr>
          <p:cNvPr id="370" name="Google Shape;370;p8:notes"/>
          <p:cNvSpPr txBox="1"/>
          <p:nvPr>
            <p:ph idx="12" type="sldNum"/>
          </p:nvPr>
        </p:nvSpPr>
        <p:spPr>
          <a:xfrm>
            <a:off x="3978132" y="8842030"/>
            <a:ext cx="3043343" cy="465455"/>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9: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9:notes"/>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"This objective is essentially the “Holy Grail” of NWP, and not well provided now..." can be attributed to Bob Atlas, Chris Velden, James Yoe, and Rick Anthes, who were the authors of Objective A13 of the SPRWG report.  The overall primary author of the SPRWG report was Rick Anthes.</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 ground rule of the NSOSA process is that all objectives will be included in any architecture to at least the ST level. Thus the rank order gives priorities for moving from ST to ME levels—the priorities in improving the capability above the ST levels, not absolute priorities. Highest priority is therefore given to objectives that are both very important to NOAA operationally </a:t>
            </a:r>
            <a:r>
              <a:rPr b="1" i="0" lang="en-US" sz="1200" u="none" cap="none" strike="noStrike">
                <a:solidFill>
                  <a:schemeClr val="dk1"/>
                </a:solidFill>
                <a:latin typeface="Calibri"/>
                <a:ea typeface="Calibri"/>
                <a:cs typeface="Calibri"/>
                <a:sym typeface="Calibri"/>
              </a:rPr>
              <a:t>and </a:t>
            </a:r>
            <a:r>
              <a:rPr b="0" i="0" lang="en-US" sz="1200" u="none" cap="none" strike="noStrike">
                <a:solidFill>
                  <a:schemeClr val="dk1"/>
                </a:solidFill>
                <a:latin typeface="Calibri"/>
                <a:ea typeface="Calibri"/>
                <a:cs typeface="Calibri"/>
                <a:sym typeface="Calibri"/>
              </a:rPr>
              <a:t>have a relatively low level of capability at the ST level (see Fig. 1). Highest priority for NOAA operations is assumed to be saving lives and property; therefore Nowcasting (severe weather) and NWP are the highest priorities in general for improvement.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2) Follow the indicated 3D Wind roadmap (see Section 8.6) leading nominally to an operational</a:t>
            </a:r>
            <a:endParaRPr/>
          </a:p>
          <a:p>
            <a:pPr indent="0" lvl="0" marL="0" rtl="0" algn="l">
              <a:lnSpc>
                <a:spcPct val="100000"/>
              </a:lnSpc>
              <a:spcBef>
                <a:spcPts val="0"/>
              </a:spcBef>
              <a:spcAft>
                <a:spcPts val="0"/>
              </a:spcAft>
              <a:buSzPts val="1400"/>
              <a:buNone/>
            </a:pPr>
            <a:r>
              <a:rPr lang="en-US"/>
              <a:t>3D Wind Doppler lidar system. The roadmap specifies analysis of experimental wind lidar</a:t>
            </a:r>
            <a:endParaRPr/>
          </a:p>
          <a:p>
            <a:pPr indent="0" lvl="0" marL="0" rtl="0" algn="l">
              <a:lnSpc>
                <a:spcPct val="100000"/>
              </a:lnSpc>
              <a:spcBef>
                <a:spcPts val="0"/>
              </a:spcBef>
              <a:spcAft>
                <a:spcPts val="0"/>
              </a:spcAft>
              <a:buSzPts val="1400"/>
              <a:buNone/>
            </a:pPr>
            <a:r>
              <a:rPr lang="en-US"/>
              <a:t>data, technology development, and consideration of alternative approaches to 3D vertical</a:t>
            </a:r>
            <a:endParaRPr/>
          </a:p>
          <a:p>
            <a:pPr indent="0" lvl="0" marL="0" rtl="0" algn="l">
              <a:lnSpc>
                <a:spcPct val="100000"/>
              </a:lnSpc>
              <a:spcBef>
                <a:spcPts val="0"/>
              </a:spcBef>
              <a:spcAft>
                <a:spcPts val="0"/>
              </a:spcAft>
              <a:buSzPts val="1400"/>
              <a:buNone/>
            </a:pPr>
            <a:r>
              <a:rPr lang="en-US"/>
              <a:t>wind measurements prior to selection of the operational approach. The nominal approach</a:t>
            </a:r>
            <a:endParaRPr/>
          </a:p>
          <a:p>
            <a:pPr indent="0" lvl="0" marL="0" rtl="0" algn="l">
              <a:lnSpc>
                <a:spcPct val="100000"/>
              </a:lnSpc>
              <a:spcBef>
                <a:spcPts val="0"/>
              </a:spcBef>
              <a:spcAft>
                <a:spcPts val="0"/>
              </a:spcAft>
              <a:buSzPts val="1400"/>
              <a:buNone/>
            </a:pPr>
            <a:r>
              <a:rPr lang="en-US"/>
              <a:t>should consist of one orbit of guaranteed coverage and another orbit available as residual</a:t>
            </a:r>
            <a:endParaRPr/>
          </a:p>
          <a:p>
            <a:pPr indent="0" lvl="0" marL="0" rtl="0" algn="l">
              <a:lnSpc>
                <a:spcPct val="100000"/>
              </a:lnSpc>
              <a:spcBef>
                <a:spcPts val="0"/>
              </a:spcBef>
              <a:spcAft>
                <a:spcPts val="0"/>
              </a:spcAft>
              <a:buSzPts val="1400"/>
              <a:buNone/>
            </a:pPr>
            <a:r>
              <a:rPr lang="en-US"/>
              <a:t>satellites exceed their design lives. The nominal approach was what was analyzed for cost</a:t>
            </a:r>
            <a:endParaRPr/>
          </a:p>
          <a:p>
            <a:pPr indent="0" lvl="0" marL="0" rtl="0" algn="l">
              <a:lnSpc>
                <a:spcPct val="100000"/>
              </a:lnSpc>
              <a:spcBef>
                <a:spcPts val="0"/>
              </a:spcBef>
              <a:spcAft>
                <a:spcPts val="0"/>
              </a:spcAft>
              <a:buSzPts val="1400"/>
              <a:buNone/>
            </a:pPr>
            <a:r>
              <a:rPr lang="en-US"/>
              <a:t>and effectiveness in the NSOSA study.</a:t>
            </a:r>
            <a:endParaRPr/>
          </a:p>
        </p:txBody>
      </p:sp>
      <p:sp>
        <p:nvSpPr>
          <p:cNvPr id="403" name="Google Shape;403;p9:notes"/>
          <p:cNvSpPr txBox="1"/>
          <p:nvPr>
            <p:ph idx="12" type="sldNum"/>
          </p:nvPr>
        </p:nvSpPr>
        <p:spPr>
          <a:xfrm>
            <a:off x="5180013" y="4886325"/>
            <a:ext cx="3962400" cy="25717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hyperlink" Target="http://www.noaa.gov/oceans-coasts" TargetMode="External"/><Relationship Id="rId13" Type="http://schemas.openxmlformats.org/officeDocument/2006/relationships/hyperlink" Target="https://www.commerce.gov/" TargetMode="External"/><Relationship Id="rId12" Type="http://schemas.openxmlformats.org/officeDocument/2006/relationships/hyperlink" Target="http://www.noaa.gov/weather" TargetMode="External"/><Relationship Id="rId1" Type="http://schemas.openxmlformats.org/officeDocument/2006/relationships/slideMaster" Target="../slideMasters/slideMaster2.xml"/><Relationship Id="rId2" Type="http://schemas.openxmlformats.org/officeDocument/2006/relationships/hyperlink" Target="http://www.noaa.gov/marine-aviation" TargetMode="External"/><Relationship Id="rId3" Type="http://schemas.openxmlformats.org/officeDocument/2006/relationships/image" Target="../media/image16.png"/><Relationship Id="rId4" Type="http://schemas.openxmlformats.org/officeDocument/2006/relationships/hyperlink" Target="http://www.noaa.gov/research" TargetMode="External"/><Relationship Id="rId9" Type="http://schemas.openxmlformats.org/officeDocument/2006/relationships/image" Target="../media/image18.png"/><Relationship Id="rId15" Type="http://schemas.openxmlformats.org/officeDocument/2006/relationships/hyperlink" Target="http://www.noaa.gov/" TargetMode="External"/><Relationship Id="rId14" Type="http://schemas.openxmlformats.org/officeDocument/2006/relationships/image" Target="../media/image15.png"/><Relationship Id="rId17" Type="http://schemas.openxmlformats.org/officeDocument/2006/relationships/hyperlink" Target="http://www.noaa.gov/satellites" TargetMode="External"/><Relationship Id="rId16"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hyperlink" Target="http://www.noaa.gov/satellites" TargetMode="External"/><Relationship Id="rId18" Type="http://schemas.openxmlformats.org/officeDocument/2006/relationships/image" Target="../media/image19.jpg"/><Relationship Id="rId7" Type="http://schemas.openxmlformats.org/officeDocument/2006/relationships/image" Target="../media/image26.png"/><Relationship Id="rId8" Type="http://schemas.openxmlformats.org/officeDocument/2006/relationships/hyperlink" Target="http://www.noaa.gov/fisheries"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hyperlink" Target="http://www.noaa.gov/oceans-coasts" TargetMode="External"/><Relationship Id="rId13" Type="http://schemas.openxmlformats.org/officeDocument/2006/relationships/image" Target="../media/image21.png"/><Relationship Id="rId12" Type="http://schemas.openxmlformats.org/officeDocument/2006/relationships/hyperlink" Target="http://www.noaa.gov/weather" TargetMode="External"/><Relationship Id="rId1" Type="http://schemas.openxmlformats.org/officeDocument/2006/relationships/slideMaster" Target="../slideMasters/slideMaster2.xml"/><Relationship Id="rId2" Type="http://schemas.openxmlformats.org/officeDocument/2006/relationships/hyperlink" Target="http://www.noaa.gov/marine-aviation" TargetMode="External"/><Relationship Id="rId3" Type="http://schemas.openxmlformats.org/officeDocument/2006/relationships/image" Target="../media/image16.png"/><Relationship Id="rId4" Type="http://schemas.openxmlformats.org/officeDocument/2006/relationships/hyperlink" Target="http://www.noaa.gov/research" TargetMode="External"/><Relationship Id="rId9" Type="http://schemas.openxmlformats.org/officeDocument/2006/relationships/image" Target="../media/image18.png"/><Relationship Id="rId15" Type="http://schemas.openxmlformats.org/officeDocument/2006/relationships/image" Target="../media/image15.png"/><Relationship Id="rId14" Type="http://schemas.openxmlformats.org/officeDocument/2006/relationships/hyperlink" Target="https://www.commerce.gov/" TargetMode="External"/><Relationship Id="rId17" Type="http://schemas.openxmlformats.org/officeDocument/2006/relationships/image" Target="../media/image17.png"/><Relationship Id="rId16" Type="http://schemas.openxmlformats.org/officeDocument/2006/relationships/hyperlink" Target="http://www.noaa.gov/" TargetMode="External"/><Relationship Id="rId5" Type="http://schemas.openxmlformats.org/officeDocument/2006/relationships/image" Target="../media/image22.png"/><Relationship Id="rId6" Type="http://schemas.openxmlformats.org/officeDocument/2006/relationships/hyperlink" Target="http://www.noaa.gov/satellites" TargetMode="External"/><Relationship Id="rId7" Type="http://schemas.openxmlformats.org/officeDocument/2006/relationships/image" Target="../media/image26.png"/><Relationship Id="rId8" Type="http://schemas.openxmlformats.org/officeDocument/2006/relationships/hyperlink" Target="http://www.noaa.gov/fisheries"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4.png"/><Relationship Id="rId13"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3.png"/><Relationship Id="rId15" Type="http://schemas.openxmlformats.org/officeDocument/2006/relationships/image" Target="../media/image30.png"/><Relationship Id="rId1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18"/>
          <p:cNvSpPr txBox="1"/>
          <p:nvPr>
            <p:ph type="title"/>
          </p:nvPr>
        </p:nvSpPr>
        <p:spPr>
          <a:xfrm>
            <a:off x="652526" y="210311"/>
            <a:ext cx="6499225" cy="76263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400">
                <a:solidFill>
                  <a:srgbClr val="001F5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 type="body"/>
          </p:nvPr>
        </p:nvSpPr>
        <p:spPr>
          <a:xfrm>
            <a:off x="570737" y="1236725"/>
            <a:ext cx="4841875" cy="318516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 name="Google Shape;33;p18"/>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2" type="sldNum"/>
          </p:nvPr>
        </p:nvSpPr>
        <p:spPr>
          <a:xfrm>
            <a:off x="4799584" y="4906608"/>
            <a:ext cx="3926204" cy="172085"/>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1pPr>
            <a:lvl2pPr indent="0" lvl="1"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2pPr>
            <a:lvl3pPr indent="0" lvl="2"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3pPr>
            <a:lvl4pPr indent="0" lvl="3"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4pPr>
            <a:lvl5pPr indent="0" lvl="4"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5pPr>
            <a:lvl6pPr indent="0" lvl="5"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6pPr>
            <a:lvl7pPr indent="0" lvl="6"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7pPr>
            <a:lvl8pPr indent="0" lvl="7"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8pPr>
            <a:lvl9pPr indent="0" lvl="8"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9pPr>
          </a:lstStyle>
          <a:p>
            <a:pPr indent="0" lvl="0" marL="12700" rtl="0" algn="l">
              <a:spcBef>
                <a:spcPts val="0"/>
              </a:spcBef>
              <a:spcAft>
                <a:spcPts val="0"/>
              </a:spcAft>
              <a:buNone/>
            </a:pPr>
            <a:r>
              <a:rPr lang="en-US"/>
              <a:t>Department of Commerce // National Oceanic and Atmospheric Administration //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4" name="Shape 134"/>
        <p:cNvGrpSpPr/>
        <p:nvPr/>
      </p:nvGrpSpPr>
      <p:grpSpPr>
        <a:xfrm>
          <a:off x="0" y="0"/>
          <a:ext cx="0" cy="0"/>
          <a:chOff x="0" y="0"/>
          <a:chExt cx="0" cy="0"/>
        </a:xfrm>
      </p:grpSpPr>
      <p:sp>
        <p:nvSpPr>
          <p:cNvPr id="135" name="Google Shape;135;p35"/>
          <p:cNvSpPr txBox="1"/>
          <p:nvPr>
            <p:ph type="title"/>
          </p:nvPr>
        </p:nvSpPr>
        <p:spPr>
          <a:xfrm>
            <a:off x="910125" y="445025"/>
            <a:ext cx="7239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2800"/>
              <a:buFont typeface="Source Sans Pro"/>
              <a:buNone/>
              <a:defRPr b="1">
                <a:latin typeface="Source Sans Pro"/>
                <a:ea typeface="Source Sans Pro"/>
                <a:cs typeface="Source Sans Pro"/>
                <a:sym typeface="Source Sans Pr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6" name="Google Shape;136;p35"/>
          <p:cNvSpPr txBox="1"/>
          <p:nvPr>
            <p:ph idx="1" type="body"/>
          </p:nvPr>
        </p:nvSpPr>
        <p:spPr>
          <a:xfrm>
            <a:off x="910050" y="1152475"/>
            <a:ext cx="79221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Source Sans Pro"/>
              <a:buChar char="●"/>
              <a:defRPr>
                <a:latin typeface="Source Sans Pro"/>
                <a:ea typeface="Source Sans Pro"/>
                <a:cs typeface="Source Sans Pro"/>
                <a:sym typeface="Source Sans Pro"/>
              </a:defRPr>
            </a:lvl1pPr>
            <a:lvl2pPr indent="-317500" lvl="1" marL="914400" algn="l">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2pPr>
            <a:lvl3pPr indent="-317500" lvl="2" marL="1371600" algn="l">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3pPr>
            <a:lvl4pPr indent="-317500" lvl="3" marL="1828800" algn="l">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4pPr>
            <a:lvl5pPr indent="-317500" lvl="4" marL="2286000" algn="l">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5pPr>
            <a:lvl6pPr indent="-317500" lvl="5" marL="2743200" algn="l">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6pPr>
            <a:lvl7pPr indent="-317500" lvl="6" marL="3200400" algn="l">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7pPr>
            <a:lvl8pPr indent="-317500" lvl="7" marL="3657600" algn="l">
              <a:lnSpc>
                <a:spcPct val="115000"/>
              </a:lnSpc>
              <a:spcBef>
                <a:spcPts val="1600"/>
              </a:spcBef>
              <a:spcAft>
                <a:spcPts val="0"/>
              </a:spcAft>
              <a:buSzPts val="1400"/>
              <a:buFont typeface="Source Sans Pro"/>
              <a:buChar char="○"/>
              <a:defRPr>
                <a:latin typeface="Source Sans Pro"/>
                <a:ea typeface="Source Sans Pro"/>
                <a:cs typeface="Source Sans Pro"/>
                <a:sym typeface="Source Sans Pro"/>
              </a:defRPr>
            </a:lvl8pPr>
            <a:lvl9pPr indent="-317500" lvl="8" marL="4114800" algn="l">
              <a:lnSpc>
                <a:spcPct val="115000"/>
              </a:lnSpc>
              <a:spcBef>
                <a:spcPts val="1600"/>
              </a:spcBef>
              <a:spcAft>
                <a:spcPts val="1600"/>
              </a:spcAft>
              <a:buSzPts val="1400"/>
              <a:buChar char="■"/>
              <a:defRPr/>
            </a:lvl9pPr>
          </a:lstStyle>
          <a:p/>
        </p:txBody>
      </p:sp>
      <p:sp>
        <p:nvSpPr>
          <p:cNvPr id="137" name="Google Shape;13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38" name="Google Shape;138;p35"/>
          <p:cNvGrpSpPr/>
          <p:nvPr/>
        </p:nvGrpSpPr>
        <p:grpSpPr>
          <a:xfrm>
            <a:off x="-30388" y="0"/>
            <a:ext cx="472500" cy="5143500"/>
            <a:chOff x="-15240" y="0"/>
            <a:chExt cx="472500" cy="6858000"/>
          </a:xfrm>
        </p:grpSpPr>
        <p:sp>
          <p:nvSpPr>
            <p:cNvPr id="139" name="Google Shape;139;p35"/>
            <p:cNvSpPr/>
            <p:nvPr/>
          </p:nvSpPr>
          <p:spPr>
            <a:xfrm>
              <a:off x="10668" y="0"/>
              <a:ext cx="420600" cy="6858000"/>
            </a:xfrm>
            <a:prstGeom prst="rect">
              <a:avLst/>
            </a:prstGeom>
            <a:solidFill>
              <a:srgbClr val="0099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0" name="Google Shape;140;p35"/>
            <p:cNvSpPr/>
            <p:nvPr/>
          </p:nvSpPr>
          <p:spPr>
            <a:xfrm>
              <a:off x="16002" y="3197352"/>
              <a:ext cx="410100" cy="1069800"/>
            </a:xfrm>
            <a:prstGeom prst="rect">
              <a:avLst/>
            </a:prstGeom>
            <a:solidFill>
              <a:srgbClr val="0B45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C:\Users\jacqui.fenner\Desktop\PTT templates\images\noaa icons\noaa_icons-04.png" id="141" name="Google Shape;141;p35">
              <a:hlinkClick r:id="rId2"/>
            </p:cNvPr>
            <p:cNvPicPr preferRelativeResize="0"/>
            <p:nvPr/>
          </p:nvPicPr>
          <p:blipFill rotWithShape="1">
            <a:blip r:embed="rId3">
              <a:alphaModFix/>
            </a:blip>
            <a:srcRect b="0" l="0" r="0" t="0"/>
            <a:stretch/>
          </p:blipFill>
          <p:spPr>
            <a:xfrm>
              <a:off x="-15240" y="5714999"/>
              <a:ext cx="472440" cy="324009"/>
            </a:xfrm>
            <a:prstGeom prst="rect">
              <a:avLst/>
            </a:prstGeom>
            <a:noFill/>
            <a:ln>
              <a:noFill/>
            </a:ln>
          </p:spPr>
        </p:pic>
        <p:pic>
          <p:nvPicPr>
            <p:cNvPr descr="C:\Users\jacqui.fenner\Desktop\PTT templates\images\noaa icons\noaa_icons-05.png" id="142" name="Google Shape;142;p35">
              <a:hlinkClick r:id="rId4"/>
            </p:cNvPr>
            <p:cNvPicPr preferRelativeResize="0"/>
            <p:nvPr/>
          </p:nvPicPr>
          <p:blipFill rotWithShape="1">
            <a:blip r:embed="rId5">
              <a:alphaModFix/>
            </a:blip>
            <a:srcRect b="0" l="0" r="0" t="0"/>
            <a:stretch/>
          </p:blipFill>
          <p:spPr>
            <a:xfrm>
              <a:off x="-15240" y="4648200"/>
              <a:ext cx="472440" cy="324009"/>
            </a:xfrm>
            <a:prstGeom prst="rect">
              <a:avLst/>
            </a:prstGeom>
            <a:noFill/>
            <a:ln>
              <a:noFill/>
            </a:ln>
          </p:spPr>
        </p:pic>
        <p:pic>
          <p:nvPicPr>
            <p:cNvPr descr="C:\Users\jacqui.fenner\Desktop\PTT templates\images\noaa icons\noaa_icons-06.png" id="143" name="Google Shape;143;p35">
              <a:hlinkClick r:id="rId6"/>
            </p:cNvPr>
            <p:cNvPicPr preferRelativeResize="0"/>
            <p:nvPr/>
          </p:nvPicPr>
          <p:blipFill rotWithShape="1">
            <a:blip r:embed="rId7">
              <a:alphaModFix/>
            </a:blip>
            <a:srcRect b="0" l="0" r="0" t="0"/>
            <a:stretch/>
          </p:blipFill>
          <p:spPr>
            <a:xfrm>
              <a:off x="-15240" y="3581400"/>
              <a:ext cx="472440" cy="324009"/>
            </a:xfrm>
            <a:prstGeom prst="rect">
              <a:avLst/>
            </a:prstGeom>
            <a:noFill/>
            <a:ln>
              <a:noFill/>
            </a:ln>
          </p:spPr>
        </p:pic>
        <p:pic>
          <p:nvPicPr>
            <p:cNvPr descr="C:\Users\jacqui.fenner\Desktop\PTT templates\images\noaa icons\noaa_icons-07.png" id="144" name="Google Shape;144;p35">
              <a:hlinkClick r:id="rId8"/>
            </p:cNvPr>
            <p:cNvPicPr preferRelativeResize="0"/>
            <p:nvPr/>
          </p:nvPicPr>
          <p:blipFill rotWithShape="1">
            <a:blip r:embed="rId9">
              <a:alphaModFix/>
            </a:blip>
            <a:srcRect b="0" l="0" r="0" t="0"/>
            <a:stretch/>
          </p:blipFill>
          <p:spPr>
            <a:xfrm>
              <a:off x="-15240" y="2514600"/>
              <a:ext cx="472440" cy="324009"/>
            </a:xfrm>
            <a:prstGeom prst="rect">
              <a:avLst/>
            </a:prstGeom>
            <a:noFill/>
            <a:ln>
              <a:noFill/>
            </a:ln>
          </p:spPr>
        </p:pic>
        <p:pic>
          <p:nvPicPr>
            <p:cNvPr descr="C:\Users\jacqui.fenner\Desktop\PTT templates\images\noaa icons\noaa_icons-08.png" id="145" name="Google Shape;145;p35">
              <a:hlinkClick r:id="rId10"/>
            </p:cNvPr>
            <p:cNvPicPr preferRelativeResize="0"/>
            <p:nvPr/>
          </p:nvPicPr>
          <p:blipFill rotWithShape="1">
            <a:blip r:embed="rId11">
              <a:alphaModFix/>
            </a:blip>
            <a:srcRect b="0" l="0" r="0" t="0"/>
            <a:stretch/>
          </p:blipFill>
          <p:spPr>
            <a:xfrm>
              <a:off x="-15240" y="1447800"/>
              <a:ext cx="472440" cy="324009"/>
            </a:xfrm>
            <a:prstGeom prst="rect">
              <a:avLst/>
            </a:prstGeom>
            <a:noFill/>
            <a:ln>
              <a:noFill/>
            </a:ln>
          </p:spPr>
        </p:pic>
        <p:sp>
          <p:nvSpPr>
            <p:cNvPr descr="C:\Users\jacqui.fenner\Desktop\PTT templates\images\noaa icons\noaa_icons-10.png" id="146" name="Google Shape;146;p35">
              <a:hlinkClick r:id="rId12"/>
            </p:cNvPr>
            <p:cNvSpPr/>
            <p:nvPr/>
          </p:nvSpPr>
          <p:spPr>
            <a:xfrm>
              <a:off x="-15240" y="381000"/>
              <a:ext cx="472500" cy="32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7" name="Google Shape;147;p35"/>
            <p:cNvGrpSpPr/>
            <p:nvPr/>
          </p:nvGrpSpPr>
          <p:grpSpPr>
            <a:xfrm>
              <a:off x="15148" y="0"/>
              <a:ext cx="420600" cy="6858000"/>
              <a:chOff x="15148" y="0"/>
              <a:chExt cx="420600" cy="6858000"/>
            </a:xfrm>
          </p:grpSpPr>
          <p:grpSp>
            <p:nvGrpSpPr>
              <p:cNvPr id="148" name="Google Shape;148;p35"/>
              <p:cNvGrpSpPr/>
              <p:nvPr/>
            </p:nvGrpSpPr>
            <p:grpSpPr>
              <a:xfrm>
                <a:off x="15148" y="1066800"/>
                <a:ext cx="420600" cy="5334000"/>
                <a:chOff x="15148" y="1066800"/>
                <a:chExt cx="420600" cy="5334000"/>
              </a:xfrm>
            </p:grpSpPr>
            <p:cxnSp>
              <p:nvCxnSpPr>
                <p:cNvPr id="149" name="Google Shape;149;p35"/>
                <p:cNvCxnSpPr/>
                <p:nvPr/>
              </p:nvCxnSpPr>
              <p:spPr>
                <a:xfrm>
                  <a:off x="15148" y="4267200"/>
                  <a:ext cx="420600" cy="0"/>
                </a:xfrm>
                <a:prstGeom prst="straightConnector1">
                  <a:avLst/>
                </a:prstGeom>
                <a:noFill/>
                <a:ln cap="flat" cmpd="sng" w="9525">
                  <a:solidFill>
                    <a:srgbClr val="FFFFFF">
                      <a:alpha val="40000"/>
                    </a:srgbClr>
                  </a:solidFill>
                  <a:prstDash val="solid"/>
                  <a:round/>
                  <a:headEnd len="sm" w="sm" type="none"/>
                  <a:tailEnd len="sm" w="sm" type="none"/>
                </a:ln>
              </p:spPr>
            </p:cxnSp>
            <p:cxnSp>
              <p:nvCxnSpPr>
                <p:cNvPr id="150" name="Google Shape;150;p35"/>
                <p:cNvCxnSpPr/>
                <p:nvPr/>
              </p:nvCxnSpPr>
              <p:spPr>
                <a:xfrm>
                  <a:off x="15148" y="3200400"/>
                  <a:ext cx="420600" cy="0"/>
                </a:xfrm>
                <a:prstGeom prst="straightConnector1">
                  <a:avLst/>
                </a:prstGeom>
                <a:noFill/>
                <a:ln cap="flat" cmpd="sng" w="9525">
                  <a:solidFill>
                    <a:srgbClr val="FFFFFF">
                      <a:alpha val="40000"/>
                    </a:srgbClr>
                  </a:solidFill>
                  <a:prstDash val="solid"/>
                  <a:round/>
                  <a:headEnd len="sm" w="sm" type="none"/>
                  <a:tailEnd len="sm" w="sm" type="none"/>
                </a:ln>
              </p:spPr>
            </p:cxnSp>
            <p:cxnSp>
              <p:nvCxnSpPr>
                <p:cNvPr id="151" name="Google Shape;151;p35"/>
                <p:cNvCxnSpPr/>
                <p:nvPr/>
              </p:nvCxnSpPr>
              <p:spPr>
                <a:xfrm>
                  <a:off x="15148" y="2133600"/>
                  <a:ext cx="420600" cy="0"/>
                </a:xfrm>
                <a:prstGeom prst="straightConnector1">
                  <a:avLst/>
                </a:prstGeom>
                <a:noFill/>
                <a:ln cap="flat" cmpd="sng" w="9525">
                  <a:solidFill>
                    <a:srgbClr val="FFFFFF">
                      <a:alpha val="40000"/>
                    </a:srgbClr>
                  </a:solidFill>
                  <a:prstDash val="solid"/>
                  <a:round/>
                  <a:headEnd len="sm" w="sm" type="none"/>
                  <a:tailEnd len="sm" w="sm" type="none"/>
                </a:ln>
              </p:spPr>
            </p:cxnSp>
            <p:cxnSp>
              <p:nvCxnSpPr>
                <p:cNvPr id="152" name="Google Shape;152;p35"/>
                <p:cNvCxnSpPr/>
                <p:nvPr/>
              </p:nvCxnSpPr>
              <p:spPr>
                <a:xfrm>
                  <a:off x="15148" y="5334000"/>
                  <a:ext cx="420600" cy="0"/>
                </a:xfrm>
                <a:prstGeom prst="straightConnector1">
                  <a:avLst/>
                </a:prstGeom>
                <a:noFill/>
                <a:ln cap="flat" cmpd="sng" w="9525">
                  <a:solidFill>
                    <a:srgbClr val="FFFFFF">
                      <a:alpha val="40000"/>
                    </a:srgbClr>
                  </a:solidFill>
                  <a:prstDash val="solid"/>
                  <a:round/>
                  <a:headEnd len="sm" w="sm" type="none"/>
                  <a:tailEnd len="sm" w="sm" type="none"/>
                </a:ln>
              </p:spPr>
            </p:cxnSp>
            <p:cxnSp>
              <p:nvCxnSpPr>
                <p:cNvPr id="153" name="Google Shape;153;p35"/>
                <p:cNvCxnSpPr/>
                <p:nvPr/>
              </p:nvCxnSpPr>
              <p:spPr>
                <a:xfrm>
                  <a:off x="15148" y="1066800"/>
                  <a:ext cx="420600" cy="0"/>
                </a:xfrm>
                <a:prstGeom prst="straightConnector1">
                  <a:avLst/>
                </a:prstGeom>
                <a:noFill/>
                <a:ln cap="flat" cmpd="sng" w="9525">
                  <a:solidFill>
                    <a:srgbClr val="FFFFFF">
                      <a:alpha val="40000"/>
                    </a:srgbClr>
                  </a:solidFill>
                  <a:prstDash val="solid"/>
                  <a:round/>
                  <a:headEnd len="sm" w="sm" type="none"/>
                  <a:tailEnd len="sm" w="sm" type="none"/>
                </a:ln>
              </p:spPr>
            </p:cxnSp>
            <p:cxnSp>
              <p:nvCxnSpPr>
                <p:cNvPr id="154" name="Google Shape;154;p35"/>
                <p:cNvCxnSpPr/>
                <p:nvPr/>
              </p:nvCxnSpPr>
              <p:spPr>
                <a:xfrm>
                  <a:off x="15148" y="6400800"/>
                  <a:ext cx="420600" cy="0"/>
                </a:xfrm>
                <a:prstGeom prst="straightConnector1">
                  <a:avLst/>
                </a:prstGeom>
                <a:noFill/>
                <a:ln cap="flat" cmpd="sng" w="9525">
                  <a:solidFill>
                    <a:srgbClr val="FFFFFF">
                      <a:alpha val="40000"/>
                    </a:srgbClr>
                  </a:solidFill>
                  <a:prstDash val="solid"/>
                  <a:round/>
                  <a:headEnd len="sm" w="sm" type="none"/>
                  <a:tailEnd len="sm" w="sm" type="none"/>
                </a:ln>
              </p:spPr>
            </p:cxnSp>
          </p:grpSp>
          <p:cxnSp>
            <p:nvCxnSpPr>
              <p:cNvPr id="155" name="Google Shape;155;p35"/>
              <p:cNvCxnSpPr/>
              <p:nvPr/>
            </p:nvCxnSpPr>
            <p:spPr>
              <a:xfrm>
                <a:off x="431292" y="0"/>
                <a:ext cx="0" cy="6858000"/>
              </a:xfrm>
              <a:prstGeom prst="straightConnector1">
                <a:avLst/>
              </a:prstGeom>
              <a:noFill/>
              <a:ln cap="flat" cmpd="sng" w="9525">
                <a:solidFill>
                  <a:srgbClr val="FFFFFF">
                    <a:alpha val="40000"/>
                  </a:srgbClr>
                </a:solidFill>
                <a:prstDash val="solid"/>
                <a:round/>
                <a:headEnd len="sm" w="sm" type="none"/>
                <a:tailEnd len="sm" w="sm" type="none"/>
              </a:ln>
            </p:spPr>
          </p:cxnSp>
        </p:grpSp>
      </p:grpSp>
      <p:sp>
        <p:nvSpPr>
          <p:cNvPr id="156" name="Google Shape;156;p35"/>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G:\STALL\ST Comms\Templates &amp; Resources\Logos\Other Emblems\DOC Logo\DOC Color.png" id="157" name="Google Shape;157;p35">
            <a:hlinkClick r:id="rId13"/>
          </p:cNvPr>
          <p:cNvPicPr preferRelativeResize="0"/>
          <p:nvPr/>
        </p:nvPicPr>
        <p:blipFill rotWithShape="1">
          <a:blip r:embed="rId14">
            <a:alphaModFix/>
          </a:blip>
          <a:srcRect b="0" l="0" r="0" t="0"/>
          <a:stretch/>
        </p:blipFill>
        <p:spPr>
          <a:xfrm>
            <a:off x="228601" y="4832593"/>
            <a:ext cx="278916" cy="278916"/>
          </a:xfrm>
          <a:prstGeom prst="rect">
            <a:avLst/>
          </a:prstGeom>
          <a:noFill/>
          <a:ln>
            <a:noFill/>
          </a:ln>
        </p:spPr>
      </p:pic>
      <p:pic>
        <p:nvPicPr>
          <p:cNvPr id="158" name="Google Shape;158;p35">
            <a:hlinkClick r:id="rId15"/>
          </p:cNvPr>
          <p:cNvPicPr preferRelativeResize="0"/>
          <p:nvPr/>
        </p:nvPicPr>
        <p:blipFill rotWithShape="1">
          <a:blip r:embed="rId16">
            <a:alphaModFix/>
          </a:blip>
          <a:srcRect b="0" l="0" r="0" t="0"/>
          <a:stretch/>
        </p:blipFill>
        <p:spPr>
          <a:xfrm>
            <a:off x="639828" y="4836939"/>
            <a:ext cx="270224" cy="270224"/>
          </a:xfrm>
          <a:prstGeom prst="rect">
            <a:avLst/>
          </a:prstGeom>
          <a:noFill/>
          <a:ln>
            <a:noFill/>
          </a:ln>
        </p:spPr>
      </p:pic>
      <p:sp>
        <p:nvSpPr>
          <p:cNvPr id="159" name="Google Shape;159;p35"/>
          <p:cNvSpPr txBox="1"/>
          <p:nvPr/>
        </p:nvSpPr>
        <p:spPr>
          <a:xfrm>
            <a:off x="1447800" y="491378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b="0" i="0" lang="en-US" sz="1000" u="none" cap="none" strike="noStrike">
                <a:solidFill>
                  <a:srgbClr val="0B4596"/>
                </a:solidFill>
                <a:latin typeface="Arial Narrow"/>
                <a:ea typeface="Arial Narrow"/>
                <a:cs typeface="Arial Narrow"/>
                <a:sym typeface="Arial Narrow"/>
              </a:rPr>
              <a:t>‹#›</a:t>
            </a:fld>
            <a:endParaRPr b="0" i="0" sz="1000" u="none" cap="none" strike="noStrike">
              <a:solidFill>
                <a:srgbClr val="0B4596"/>
              </a:solidFill>
              <a:latin typeface="Arial Narrow"/>
              <a:ea typeface="Arial Narrow"/>
              <a:cs typeface="Arial Narrow"/>
              <a:sym typeface="Arial Narrow"/>
            </a:endParaRPr>
          </a:p>
        </p:txBody>
      </p:sp>
      <p:pic>
        <p:nvPicPr>
          <p:cNvPr id="160" name="Google Shape;160;p35">
            <a:hlinkClick r:id="rId17"/>
          </p:cNvPr>
          <p:cNvPicPr preferRelativeResize="0"/>
          <p:nvPr/>
        </p:nvPicPr>
        <p:blipFill rotWithShape="1">
          <a:blip r:embed="rId18">
            <a:alphaModFix/>
          </a:blip>
          <a:srcRect b="0" l="0" r="0" t="0"/>
          <a:stretch/>
        </p:blipFill>
        <p:spPr>
          <a:xfrm>
            <a:off x="8229600" y="114300"/>
            <a:ext cx="571500" cy="571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161" name="Shape 161"/>
        <p:cNvGrpSpPr/>
        <p:nvPr/>
      </p:nvGrpSpPr>
      <p:grpSpPr>
        <a:xfrm>
          <a:off x="0" y="0"/>
          <a:ext cx="0" cy="0"/>
          <a:chOff x="0" y="0"/>
          <a:chExt cx="0" cy="0"/>
        </a:xfrm>
      </p:grpSpPr>
      <p:sp>
        <p:nvSpPr>
          <p:cNvPr id="162" name="Google Shape;162;p36"/>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63" name="Google Shape;163;p36"/>
          <p:cNvSpPr txBox="1"/>
          <p:nvPr>
            <p:ph idx="1" type="body"/>
          </p:nvPr>
        </p:nvSpPr>
        <p:spPr>
          <a:xfrm>
            <a:off x="762000"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4" name="Google Shape;164;p36"/>
          <p:cNvSpPr txBox="1"/>
          <p:nvPr>
            <p:ph idx="2" type="body"/>
          </p:nvPr>
        </p:nvSpPr>
        <p:spPr>
          <a:xfrm>
            <a:off x="4953000"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t Blue">
  <p:cSld name="Lt Blue">
    <p:spTree>
      <p:nvGrpSpPr>
        <p:cNvPr id="165" name="Shape 165"/>
        <p:cNvGrpSpPr/>
        <p:nvPr/>
      </p:nvGrpSpPr>
      <p:grpSpPr>
        <a:xfrm>
          <a:off x="0" y="0"/>
          <a:ext cx="0" cy="0"/>
          <a:chOff x="0" y="0"/>
          <a:chExt cx="0" cy="0"/>
        </a:xfrm>
      </p:grpSpPr>
      <p:sp>
        <p:nvSpPr>
          <p:cNvPr id="166" name="Google Shape;166;p37"/>
          <p:cNvSpPr/>
          <p:nvPr/>
        </p:nvSpPr>
        <p:spPr>
          <a:xfrm>
            <a:off x="410810" y="0"/>
            <a:ext cx="8733300" cy="4837200"/>
          </a:xfrm>
          <a:prstGeom prst="rect">
            <a:avLst/>
          </a:prstGeom>
          <a:solidFill>
            <a:srgbClr val="77AE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7" name="Google Shape;167;p37"/>
          <p:cNvGrpSpPr/>
          <p:nvPr/>
        </p:nvGrpSpPr>
        <p:grpSpPr>
          <a:xfrm>
            <a:off x="-30388" y="0"/>
            <a:ext cx="472440" cy="5143500"/>
            <a:chOff x="-15240" y="0"/>
            <a:chExt cx="472440" cy="6858000"/>
          </a:xfrm>
        </p:grpSpPr>
        <p:sp>
          <p:nvSpPr>
            <p:cNvPr id="168" name="Google Shape;168;p37"/>
            <p:cNvSpPr/>
            <p:nvPr/>
          </p:nvSpPr>
          <p:spPr>
            <a:xfrm>
              <a:off x="10668" y="0"/>
              <a:ext cx="420600" cy="6858000"/>
            </a:xfrm>
            <a:prstGeom prst="rect">
              <a:avLst/>
            </a:prstGeom>
            <a:solidFill>
              <a:srgbClr val="0099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 name="Google Shape;169;p37"/>
            <p:cNvSpPr/>
            <p:nvPr/>
          </p:nvSpPr>
          <p:spPr>
            <a:xfrm>
              <a:off x="16002" y="3197352"/>
              <a:ext cx="410100" cy="1069800"/>
            </a:xfrm>
            <a:prstGeom prst="rect">
              <a:avLst/>
            </a:prstGeom>
            <a:solidFill>
              <a:srgbClr val="0B45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C:\Users\jacqui.fenner\Desktop\PTT templates\images\noaa icons\noaa_icons-04.png" id="170" name="Google Shape;170;p37">
              <a:hlinkClick r:id="rId2"/>
            </p:cNvPr>
            <p:cNvPicPr preferRelativeResize="0"/>
            <p:nvPr/>
          </p:nvPicPr>
          <p:blipFill rotWithShape="1">
            <a:blip r:embed="rId3">
              <a:alphaModFix/>
            </a:blip>
            <a:srcRect b="0" l="0" r="0" t="0"/>
            <a:stretch/>
          </p:blipFill>
          <p:spPr>
            <a:xfrm>
              <a:off x="-15240" y="5714999"/>
              <a:ext cx="472440" cy="324009"/>
            </a:xfrm>
            <a:prstGeom prst="rect">
              <a:avLst/>
            </a:prstGeom>
            <a:noFill/>
            <a:ln>
              <a:noFill/>
            </a:ln>
          </p:spPr>
        </p:pic>
        <p:pic>
          <p:nvPicPr>
            <p:cNvPr descr="C:\Users\jacqui.fenner\Desktop\PTT templates\images\noaa icons\noaa_icons-05.png" id="171" name="Google Shape;171;p37">
              <a:hlinkClick r:id="rId4"/>
            </p:cNvPr>
            <p:cNvPicPr preferRelativeResize="0"/>
            <p:nvPr/>
          </p:nvPicPr>
          <p:blipFill rotWithShape="1">
            <a:blip r:embed="rId5">
              <a:alphaModFix/>
            </a:blip>
            <a:srcRect b="0" l="0" r="0" t="0"/>
            <a:stretch/>
          </p:blipFill>
          <p:spPr>
            <a:xfrm>
              <a:off x="-15240" y="4648200"/>
              <a:ext cx="472440" cy="324009"/>
            </a:xfrm>
            <a:prstGeom prst="rect">
              <a:avLst/>
            </a:prstGeom>
            <a:noFill/>
            <a:ln>
              <a:noFill/>
            </a:ln>
          </p:spPr>
        </p:pic>
        <p:pic>
          <p:nvPicPr>
            <p:cNvPr descr="C:\Users\jacqui.fenner\Desktop\PTT templates\images\noaa icons\noaa_icons-06.png" id="172" name="Google Shape;172;p37">
              <a:hlinkClick r:id="rId6"/>
            </p:cNvPr>
            <p:cNvPicPr preferRelativeResize="0"/>
            <p:nvPr/>
          </p:nvPicPr>
          <p:blipFill rotWithShape="1">
            <a:blip r:embed="rId7">
              <a:alphaModFix/>
            </a:blip>
            <a:srcRect b="0" l="0" r="0" t="0"/>
            <a:stretch/>
          </p:blipFill>
          <p:spPr>
            <a:xfrm>
              <a:off x="-15240" y="3581400"/>
              <a:ext cx="472440" cy="324009"/>
            </a:xfrm>
            <a:prstGeom prst="rect">
              <a:avLst/>
            </a:prstGeom>
            <a:noFill/>
            <a:ln>
              <a:noFill/>
            </a:ln>
          </p:spPr>
        </p:pic>
        <p:pic>
          <p:nvPicPr>
            <p:cNvPr descr="C:\Users\jacqui.fenner\Desktop\PTT templates\images\noaa icons\noaa_icons-07.png" id="173" name="Google Shape;173;p37">
              <a:hlinkClick r:id="rId8"/>
            </p:cNvPr>
            <p:cNvPicPr preferRelativeResize="0"/>
            <p:nvPr/>
          </p:nvPicPr>
          <p:blipFill rotWithShape="1">
            <a:blip r:embed="rId9">
              <a:alphaModFix/>
            </a:blip>
            <a:srcRect b="0" l="0" r="0" t="0"/>
            <a:stretch/>
          </p:blipFill>
          <p:spPr>
            <a:xfrm>
              <a:off x="-15240" y="2514600"/>
              <a:ext cx="472440" cy="324009"/>
            </a:xfrm>
            <a:prstGeom prst="rect">
              <a:avLst/>
            </a:prstGeom>
            <a:noFill/>
            <a:ln>
              <a:noFill/>
            </a:ln>
          </p:spPr>
        </p:pic>
        <p:pic>
          <p:nvPicPr>
            <p:cNvPr descr="C:\Users\jacqui.fenner\Desktop\PTT templates\images\noaa icons\noaa_icons-08.png" id="174" name="Google Shape;174;p37">
              <a:hlinkClick r:id="rId10"/>
            </p:cNvPr>
            <p:cNvPicPr preferRelativeResize="0"/>
            <p:nvPr/>
          </p:nvPicPr>
          <p:blipFill rotWithShape="1">
            <a:blip r:embed="rId11">
              <a:alphaModFix/>
            </a:blip>
            <a:srcRect b="0" l="0" r="0" t="0"/>
            <a:stretch/>
          </p:blipFill>
          <p:spPr>
            <a:xfrm>
              <a:off x="-15240" y="1447800"/>
              <a:ext cx="472440" cy="324009"/>
            </a:xfrm>
            <a:prstGeom prst="rect">
              <a:avLst/>
            </a:prstGeom>
            <a:noFill/>
            <a:ln>
              <a:noFill/>
            </a:ln>
          </p:spPr>
        </p:pic>
        <p:pic>
          <p:nvPicPr>
            <p:cNvPr descr="C:\Users\jacqui.fenner\Desktop\PTT templates\images\noaa icons\noaa_icons-10.png" id="175" name="Google Shape;175;p37">
              <a:hlinkClick r:id="rId12"/>
            </p:cNvPr>
            <p:cNvPicPr preferRelativeResize="0"/>
            <p:nvPr/>
          </p:nvPicPr>
          <p:blipFill rotWithShape="1">
            <a:blip r:embed="rId13">
              <a:alphaModFix/>
            </a:blip>
            <a:srcRect b="0" l="0" r="0" t="0"/>
            <a:stretch/>
          </p:blipFill>
          <p:spPr>
            <a:xfrm>
              <a:off x="-15240" y="381000"/>
              <a:ext cx="472440" cy="324009"/>
            </a:xfrm>
            <a:prstGeom prst="rect">
              <a:avLst/>
            </a:prstGeom>
            <a:noFill/>
            <a:ln>
              <a:noFill/>
            </a:ln>
          </p:spPr>
        </p:pic>
        <p:grpSp>
          <p:nvGrpSpPr>
            <p:cNvPr id="176" name="Google Shape;176;p37"/>
            <p:cNvGrpSpPr/>
            <p:nvPr/>
          </p:nvGrpSpPr>
          <p:grpSpPr>
            <a:xfrm>
              <a:off x="15148" y="0"/>
              <a:ext cx="420600" cy="6858000"/>
              <a:chOff x="15148" y="0"/>
              <a:chExt cx="420600" cy="6858000"/>
            </a:xfrm>
          </p:grpSpPr>
          <p:grpSp>
            <p:nvGrpSpPr>
              <p:cNvPr id="177" name="Google Shape;177;p37"/>
              <p:cNvGrpSpPr/>
              <p:nvPr/>
            </p:nvGrpSpPr>
            <p:grpSpPr>
              <a:xfrm>
                <a:off x="15148" y="1066800"/>
                <a:ext cx="420600" cy="5334000"/>
                <a:chOff x="15148" y="1066800"/>
                <a:chExt cx="420600" cy="5334000"/>
              </a:xfrm>
            </p:grpSpPr>
            <p:cxnSp>
              <p:nvCxnSpPr>
                <p:cNvPr id="178" name="Google Shape;178;p37"/>
                <p:cNvCxnSpPr/>
                <p:nvPr/>
              </p:nvCxnSpPr>
              <p:spPr>
                <a:xfrm>
                  <a:off x="15148" y="4267200"/>
                  <a:ext cx="420600"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79" name="Google Shape;179;p37"/>
                <p:cNvCxnSpPr/>
                <p:nvPr/>
              </p:nvCxnSpPr>
              <p:spPr>
                <a:xfrm>
                  <a:off x="15148" y="3200400"/>
                  <a:ext cx="420600"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80" name="Google Shape;180;p37"/>
                <p:cNvCxnSpPr/>
                <p:nvPr/>
              </p:nvCxnSpPr>
              <p:spPr>
                <a:xfrm>
                  <a:off x="15148" y="2133600"/>
                  <a:ext cx="420600"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81" name="Google Shape;181;p37"/>
                <p:cNvCxnSpPr/>
                <p:nvPr/>
              </p:nvCxnSpPr>
              <p:spPr>
                <a:xfrm>
                  <a:off x="15148" y="5334000"/>
                  <a:ext cx="420600"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82" name="Google Shape;182;p37"/>
                <p:cNvCxnSpPr/>
                <p:nvPr/>
              </p:nvCxnSpPr>
              <p:spPr>
                <a:xfrm>
                  <a:off x="15148" y="1066800"/>
                  <a:ext cx="420600"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83" name="Google Shape;183;p37"/>
                <p:cNvCxnSpPr/>
                <p:nvPr/>
              </p:nvCxnSpPr>
              <p:spPr>
                <a:xfrm>
                  <a:off x="15148" y="6400800"/>
                  <a:ext cx="420600" cy="0"/>
                </a:xfrm>
                <a:prstGeom prst="straightConnector1">
                  <a:avLst/>
                </a:prstGeom>
                <a:noFill/>
                <a:ln cap="flat" cmpd="sng" w="9525">
                  <a:solidFill>
                    <a:schemeClr val="lt1">
                      <a:alpha val="40000"/>
                    </a:schemeClr>
                  </a:solidFill>
                  <a:prstDash val="solid"/>
                  <a:round/>
                  <a:headEnd len="sm" w="sm" type="none"/>
                  <a:tailEnd len="sm" w="sm" type="none"/>
                </a:ln>
              </p:spPr>
            </p:cxnSp>
          </p:grpSp>
          <p:cxnSp>
            <p:nvCxnSpPr>
              <p:cNvPr id="184" name="Google Shape;184;p37"/>
              <p:cNvCxnSpPr/>
              <p:nvPr/>
            </p:nvCxnSpPr>
            <p:spPr>
              <a:xfrm>
                <a:off x="431292" y="0"/>
                <a:ext cx="0" cy="6858000"/>
              </a:xfrm>
              <a:prstGeom prst="straightConnector1">
                <a:avLst/>
              </a:prstGeom>
              <a:noFill/>
              <a:ln cap="flat" cmpd="sng" w="9525">
                <a:solidFill>
                  <a:schemeClr val="lt1">
                    <a:alpha val="40000"/>
                  </a:schemeClr>
                </a:solidFill>
                <a:prstDash val="solid"/>
                <a:round/>
                <a:headEnd len="sm" w="sm" type="none"/>
                <a:tailEnd len="sm" w="sm" type="none"/>
              </a:ln>
            </p:spPr>
          </p:cxnSp>
        </p:grpSp>
      </p:grpSp>
      <p:sp>
        <p:nvSpPr>
          <p:cNvPr id="185" name="Google Shape;185;p37"/>
          <p:cNvSpPr txBox="1"/>
          <p:nvPr>
            <p:ph type="title"/>
          </p:nvPr>
        </p:nvSpPr>
        <p:spPr>
          <a:xfrm>
            <a:off x="762000" y="800099"/>
            <a:ext cx="7894500" cy="971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B4596"/>
              </a:buClr>
              <a:buSzPts val="4400"/>
              <a:buFont typeface="Arial"/>
              <a:buNone/>
              <a:defRPr b="1" i="0" sz="4400" u="none" cap="none" strike="noStrike">
                <a:solidFill>
                  <a:srgbClr val="0B4596"/>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86" name="Google Shape;186;p37"/>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G:\STALL\ST Comms\Templates &amp; Resources\Logos\Other Emblems\DOC Logo\DOC Color.png" id="187" name="Google Shape;187;p37">
            <a:hlinkClick r:id="rId14"/>
          </p:cNvPr>
          <p:cNvPicPr preferRelativeResize="0"/>
          <p:nvPr/>
        </p:nvPicPr>
        <p:blipFill rotWithShape="1">
          <a:blip r:embed="rId15">
            <a:alphaModFix/>
          </a:blip>
          <a:srcRect b="0" l="0" r="0" t="0"/>
          <a:stretch/>
        </p:blipFill>
        <p:spPr>
          <a:xfrm>
            <a:off x="228600" y="4832593"/>
            <a:ext cx="278916" cy="278916"/>
          </a:xfrm>
          <a:prstGeom prst="rect">
            <a:avLst/>
          </a:prstGeom>
          <a:noFill/>
          <a:ln>
            <a:noFill/>
          </a:ln>
        </p:spPr>
      </p:pic>
      <p:pic>
        <p:nvPicPr>
          <p:cNvPr id="188" name="Google Shape;188;p37">
            <a:hlinkClick r:id="rId16"/>
          </p:cNvPr>
          <p:cNvPicPr preferRelativeResize="0"/>
          <p:nvPr/>
        </p:nvPicPr>
        <p:blipFill rotWithShape="1">
          <a:blip r:embed="rId17">
            <a:alphaModFix/>
          </a:blip>
          <a:srcRect b="0" l="0" r="0" t="0"/>
          <a:stretch/>
        </p:blipFill>
        <p:spPr>
          <a:xfrm>
            <a:off x="639827" y="4836939"/>
            <a:ext cx="270224" cy="270224"/>
          </a:xfrm>
          <a:prstGeom prst="rect">
            <a:avLst/>
          </a:prstGeom>
          <a:noFill/>
          <a:ln>
            <a:noFill/>
          </a:ln>
        </p:spPr>
      </p:pic>
      <p:sp>
        <p:nvSpPr>
          <p:cNvPr id="189" name="Google Shape;189;p37"/>
          <p:cNvSpPr txBox="1"/>
          <p:nvPr/>
        </p:nvSpPr>
        <p:spPr>
          <a:xfrm>
            <a:off x="1447800" y="491378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b="0" i="0" lang="en-US" sz="1000" u="none" cap="none" strike="noStrike">
                <a:solidFill>
                  <a:srgbClr val="0B4596"/>
                </a:solidFill>
                <a:latin typeface="Arial Narrow"/>
                <a:ea typeface="Arial Narrow"/>
                <a:cs typeface="Arial Narrow"/>
                <a:sym typeface="Arial Narrow"/>
              </a:rPr>
              <a:t>‹#›</a:t>
            </a:fld>
            <a:endParaRPr b="0" i="0" sz="1000" u="none" cap="none" strike="noStrike">
              <a:solidFill>
                <a:srgbClr val="0B4596"/>
              </a:solidFill>
              <a:latin typeface="Arial Narrow"/>
              <a:ea typeface="Arial Narrow"/>
              <a:cs typeface="Arial Narrow"/>
              <a:sym typeface="Arial Narr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Top">
  <p:cSld name="1 Column, Wide Pic Top">
    <p:spTree>
      <p:nvGrpSpPr>
        <p:cNvPr id="190" name="Shape 190"/>
        <p:cNvGrpSpPr/>
        <p:nvPr/>
      </p:nvGrpSpPr>
      <p:grpSpPr>
        <a:xfrm>
          <a:off x="0" y="0"/>
          <a:ext cx="0" cy="0"/>
          <a:chOff x="0" y="0"/>
          <a:chExt cx="0" cy="0"/>
        </a:xfrm>
      </p:grpSpPr>
      <p:sp>
        <p:nvSpPr>
          <p:cNvPr id="191" name="Google Shape;191;p38"/>
          <p:cNvSpPr/>
          <p:nvPr>
            <p:ph idx="2" type="pic"/>
          </p:nvPr>
        </p:nvSpPr>
        <p:spPr>
          <a:xfrm>
            <a:off x="762000" y="914400"/>
            <a:ext cx="7921800" cy="13146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2" name="Google Shape;192;p38"/>
          <p:cNvSpPr txBox="1"/>
          <p:nvPr>
            <p:ph idx="1" type="body"/>
          </p:nvPr>
        </p:nvSpPr>
        <p:spPr>
          <a:xfrm>
            <a:off x="752888" y="2343150"/>
            <a:ext cx="7933800" cy="2286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3" name="Google Shape;193;p38"/>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mall Pic">
  <p:cSld name="2 Column, Small Pic">
    <p:spTree>
      <p:nvGrpSpPr>
        <p:cNvPr id="194" name="Shape 194"/>
        <p:cNvGrpSpPr/>
        <p:nvPr/>
      </p:nvGrpSpPr>
      <p:grpSpPr>
        <a:xfrm>
          <a:off x="0" y="0"/>
          <a:ext cx="0" cy="0"/>
          <a:chOff x="0" y="0"/>
          <a:chExt cx="0" cy="0"/>
        </a:xfrm>
      </p:grpSpPr>
      <p:sp>
        <p:nvSpPr>
          <p:cNvPr id="195" name="Google Shape;195;p39"/>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96" name="Google Shape;196;p39"/>
          <p:cNvSpPr/>
          <p:nvPr>
            <p:ph idx="2" type="pic"/>
          </p:nvPr>
        </p:nvSpPr>
        <p:spPr>
          <a:xfrm>
            <a:off x="4953000" y="914400"/>
            <a:ext cx="3733800" cy="14859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7" name="Google Shape;197;p39"/>
          <p:cNvSpPr txBox="1"/>
          <p:nvPr>
            <p:ph idx="1" type="body"/>
          </p:nvPr>
        </p:nvSpPr>
        <p:spPr>
          <a:xfrm>
            <a:off x="752888" y="914400"/>
            <a:ext cx="37428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8" name="Google Shape;198;p39"/>
          <p:cNvSpPr txBox="1"/>
          <p:nvPr>
            <p:ph idx="3" type="body"/>
          </p:nvPr>
        </p:nvSpPr>
        <p:spPr>
          <a:xfrm>
            <a:off x="4953000" y="2571750"/>
            <a:ext cx="3742800" cy="20574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Right">
  <p:cSld name="1 Column, Tall Pic Right">
    <p:spTree>
      <p:nvGrpSpPr>
        <p:cNvPr id="199" name="Shape 199"/>
        <p:cNvGrpSpPr/>
        <p:nvPr/>
      </p:nvGrpSpPr>
      <p:grpSpPr>
        <a:xfrm>
          <a:off x="0" y="0"/>
          <a:ext cx="0" cy="0"/>
          <a:chOff x="0" y="0"/>
          <a:chExt cx="0" cy="0"/>
        </a:xfrm>
      </p:grpSpPr>
      <p:sp>
        <p:nvSpPr>
          <p:cNvPr id="200" name="Google Shape;200;p40"/>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01" name="Google Shape;201;p40"/>
          <p:cNvSpPr/>
          <p:nvPr>
            <p:ph idx="2" type="pic"/>
          </p:nvPr>
        </p:nvSpPr>
        <p:spPr>
          <a:xfrm>
            <a:off x="6096000" y="914400"/>
            <a:ext cx="2590800" cy="37149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2" name="Google Shape;202;p40"/>
          <p:cNvSpPr txBox="1"/>
          <p:nvPr>
            <p:ph idx="1" type="body"/>
          </p:nvPr>
        </p:nvSpPr>
        <p:spPr>
          <a:xfrm>
            <a:off x="752888"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Left">
  <p:cSld name="1 Column, Tall Pic Left">
    <p:spTree>
      <p:nvGrpSpPr>
        <p:cNvPr id="203" name="Shape 203"/>
        <p:cNvGrpSpPr/>
        <p:nvPr/>
      </p:nvGrpSpPr>
      <p:grpSpPr>
        <a:xfrm>
          <a:off x="0" y="0"/>
          <a:ext cx="0" cy="0"/>
          <a:chOff x="0" y="0"/>
          <a:chExt cx="0" cy="0"/>
        </a:xfrm>
      </p:grpSpPr>
      <p:sp>
        <p:nvSpPr>
          <p:cNvPr id="204" name="Google Shape;204;p41"/>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05" name="Google Shape;205;p41"/>
          <p:cNvSpPr/>
          <p:nvPr>
            <p:ph idx="2" type="pic"/>
          </p:nvPr>
        </p:nvSpPr>
        <p:spPr>
          <a:xfrm>
            <a:off x="762000" y="914400"/>
            <a:ext cx="2590800" cy="37149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6" name="Google Shape;206;p41"/>
          <p:cNvSpPr txBox="1"/>
          <p:nvPr>
            <p:ph idx="1" type="body"/>
          </p:nvPr>
        </p:nvSpPr>
        <p:spPr>
          <a:xfrm>
            <a:off x="3505200"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Wide Pic Bottom">
  <p:cSld name="1 Column, Wide Pic Bottom">
    <p:spTree>
      <p:nvGrpSpPr>
        <p:cNvPr id="207" name="Shape 207"/>
        <p:cNvGrpSpPr/>
        <p:nvPr/>
      </p:nvGrpSpPr>
      <p:grpSpPr>
        <a:xfrm>
          <a:off x="0" y="0"/>
          <a:ext cx="0" cy="0"/>
          <a:chOff x="0" y="0"/>
          <a:chExt cx="0" cy="0"/>
        </a:xfrm>
      </p:grpSpPr>
      <p:sp>
        <p:nvSpPr>
          <p:cNvPr id="208" name="Google Shape;208;p42"/>
          <p:cNvSpPr/>
          <p:nvPr>
            <p:ph idx="2" type="pic"/>
          </p:nvPr>
        </p:nvSpPr>
        <p:spPr>
          <a:xfrm>
            <a:off x="762000" y="3314700"/>
            <a:ext cx="7921800" cy="13146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9" name="Google Shape;209;p42"/>
          <p:cNvSpPr txBox="1"/>
          <p:nvPr>
            <p:ph idx="1" type="body"/>
          </p:nvPr>
        </p:nvSpPr>
        <p:spPr>
          <a:xfrm>
            <a:off x="752888" y="914400"/>
            <a:ext cx="7933800" cy="2286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0" name="Google Shape;210;p42"/>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2 Pic">
  <p:cSld name="2 Column, 2 Pic">
    <p:spTree>
      <p:nvGrpSpPr>
        <p:cNvPr id="211" name="Shape 211"/>
        <p:cNvGrpSpPr/>
        <p:nvPr/>
      </p:nvGrpSpPr>
      <p:grpSpPr>
        <a:xfrm>
          <a:off x="0" y="0"/>
          <a:ext cx="0" cy="0"/>
          <a:chOff x="0" y="0"/>
          <a:chExt cx="0" cy="0"/>
        </a:xfrm>
      </p:grpSpPr>
      <p:sp>
        <p:nvSpPr>
          <p:cNvPr id="212" name="Google Shape;212;p43"/>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13" name="Google Shape;213;p43"/>
          <p:cNvSpPr/>
          <p:nvPr>
            <p:ph idx="2" type="pic"/>
          </p:nvPr>
        </p:nvSpPr>
        <p:spPr>
          <a:xfrm>
            <a:off x="762001" y="914400"/>
            <a:ext cx="37338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4" name="Google Shape;214;p43"/>
          <p:cNvSpPr/>
          <p:nvPr>
            <p:ph idx="3" type="pic"/>
          </p:nvPr>
        </p:nvSpPr>
        <p:spPr>
          <a:xfrm>
            <a:off x="4953000" y="914400"/>
            <a:ext cx="37338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5" name="Google Shape;215;p43"/>
          <p:cNvSpPr txBox="1"/>
          <p:nvPr>
            <p:ph idx="1" type="body"/>
          </p:nvPr>
        </p:nvSpPr>
        <p:spPr>
          <a:xfrm>
            <a:off x="752888" y="2286000"/>
            <a:ext cx="37428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6" name="Google Shape;216;p43"/>
          <p:cNvSpPr txBox="1"/>
          <p:nvPr>
            <p:ph idx="4" type="body"/>
          </p:nvPr>
        </p:nvSpPr>
        <p:spPr>
          <a:xfrm>
            <a:off x="4953000" y="2286000"/>
            <a:ext cx="37428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17" name="Shape 217"/>
        <p:cNvGrpSpPr/>
        <p:nvPr/>
      </p:nvGrpSpPr>
      <p:grpSpPr>
        <a:xfrm>
          <a:off x="0" y="0"/>
          <a:ext cx="0" cy="0"/>
          <a:chOff x="0" y="0"/>
          <a:chExt cx="0" cy="0"/>
        </a:xfrm>
      </p:grpSpPr>
      <p:sp>
        <p:nvSpPr>
          <p:cNvPr id="218" name="Google Shape;218;p44"/>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19" name="Google Shape;219;p44"/>
          <p:cNvSpPr txBox="1"/>
          <p:nvPr>
            <p:ph idx="1" type="body"/>
          </p:nvPr>
        </p:nvSpPr>
        <p:spPr>
          <a:xfrm>
            <a:off x="752888"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0" name="Google Shape;220;p44"/>
          <p:cNvSpPr txBox="1"/>
          <p:nvPr>
            <p:ph idx="2" type="body"/>
          </p:nvPr>
        </p:nvSpPr>
        <p:spPr>
          <a:xfrm>
            <a:off x="6248400"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1" name="Google Shape;221;p44"/>
          <p:cNvSpPr txBox="1"/>
          <p:nvPr>
            <p:ph idx="3" type="body"/>
          </p:nvPr>
        </p:nvSpPr>
        <p:spPr>
          <a:xfrm>
            <a:off x="3500644" y="914400"/>
            <a:ext cx="24474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36" name="Shape 36"/>
        <p:cNvGrpSpPr/>
        <p:nvPr/>
      </p:nvGrpSpPr>
      <p:grpSpPr>
        <a:xfrm>
          <a:off x="0" y="0"/>
          <a:ext cx="0" cy="0"/>
          <a:chOff x="0" y="0"/>
          <a:chExt cx="0" cy="0"/>
        </a:xfrm>
      </p:grpSpPr>
      <p:sp>
        <p:nvSpPr>
          <p:cNvPr id="37" name="Google Shape;37;p31"/>
          <p:cNvSpPr txBox="1"/>
          <p:nvPr>
            <p:ph type="title"/>
          </p:nvPr>
        </p:nvSpPr>
        <p:spPr>
          <a:xfrm>
            <a:off x="652526" y="210311"/>
            <a:ext cx="6499225" cy="36933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1"/>
          <p:cNvSpPr txBox="1"/>
          <p:nvPr>
            <p:ph idx="1" type="body"/>
          </p:nvPr>
        </p:nvSpPr>
        <p:spPr>
          <a:xfrm>
            <a:off x="756156" y="1207770"/>
            <a:ext cx="3707765" cy="32316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2100">
                <a:solidFill>
                  <a:srgbClr val="376092"/>
                </a:solidFill>
                <a:latin typeface="Calibri"/>
                <a:ea typeface="Calibri"/>
                <a:cs typeface="Calibri"/>
                <a:sym typeface="Calibri"/>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31"/>
          <p:cNvSpPr txBox="1"/>
          <p:nvPr>
            <p:ph idx="2" type="body"/>
          </p:nvPr>
        </p:nvSpPr>
        <p:spPr>
          <a:xfrm>
            <a:off x="4709160" y="1183005"/>
            <a:ext cx="397764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31"/>
          <p:cNvSpPr txBox="1"/>
          <p:nvPr>
            <p:ph idx="11" type="ftr"/>
          </p:nvPr>
        </p:nvSpPr>
        <p:spPr>
          <a:xfrm>
            <a:off x="3108960" y="4783455"/>
            <a:ext cx="292608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1"/>
          <p:cNvSpPr txBox="1"/>
          <p:nvPr>
            <p:ph idx="10" type="dt"/>
          </p:nvPr>
        </p:nvSpPr>
        <p:spPr>
          <a:xfrm>
            <a:off x="457200" y="4783455"/>
            <a:ext cx="210312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2" type="sldNum"/>
          </p:nvPr>
        </p:nvSpPr>
        <p:spPr>
          <a:xfrm>
            <a:off x="4799584" y="3679956"/>
            <a:ext cx="3926204" cy="179536"/>
          </a:xfrm>
          <a:prstGeom prst="rect">
            <a:avLst/>
          </a:prstGeom>
          <a:noFill/>
          <a:ln>
            <a:noFill/>
          </a:ln>
        </p:spPr>
        <p:txBody>
          <a:bodyPr anchorCtr="0" anchor="t" bIns="0" lIns="0" spcFirstLastPara="1" rIns="0" wrap="square" tIns="0">
            <a:spAutoFit/>
          </a:bodyPr>
          <a:lstStyle>
            <a:lvl1pPr indent="0" lvl="0" marL="28575" marR="0" algn="l">
              <a:lnSpc>
                <a:spcPct val="100592"/>
              </a:lnSpc>
              <a:spcBef>
                <a:spcPts val="0"/>
              </a:spcBef>
              <a:spcAft>
                <a:spcPts val="0"/>
              </a:spcAft>
              <a:buClr>
                <a:srgbClr val="000000"/>
              </a:buClr>
              <a:buSzPts val="1350"/>
              <a:buFont typeface="Arial"/>
              <a:buNone/>
              <a:defRPr b="0" i="0" sz="1350" u="none" cap="none" strike="noStrike">
                <a:solidFill>
                  <a:srgbClr val="FFC000"/>
                </a:solidFill>
                <a:latin typeface="Calibri"/>
                <a:ea typeface="Calibri"/>
                <a:cs typeface="Calibri"/>
                <a:sym typeface="Calibri"/>
              </a:defRPr>
            </a:lvl1pPr>
            <a:lvl2pPr indent="0" lvl="1" marL="28575" marR="0" algn="l">
              <a:lnSpc>
                <a:spcPct val="100592"/>
              </a:lnSpc>
              <a:spcBef>
                <a:spcPts val="0"/>
              </a:spcBef>
              <a:spcAft>
                <a:spcPts val="0"/>
              </a:spcAft>
              <a:buClr>
                <a:srgbClr val="000000"/>
              </a:buClr>
              <a:buSzPts val="1350"/>
              <a:buFont typeface="Arial"/>
              <a:buNone/>
              <a:defRPr b="0" i="0" sz="1350" u="none" cap="none" strike="noStrike">
                <a:solidFill>
                  <a:srgbClr val="FFC000"/>
                </a:solidFill>
                <a:latin typeface="Calibri"/>
                <a:ea typeface="Calibri"/>
                <a:cs typeface="Calibri"/>
                <a:sym typeface="Calibri"/>
              </a:defRPr>
            </a:lvl2pPr>
            <a:lvl3pPr indent="0" lvl="2" marL="28575" marR="0" algn="l">
              <a:lnSpc>
                <a:spcPct val="100592"/>
              </a:lnSpc>
              <a:spcBef>
                <a:spcPts val="0"/>
              </a:spcBef>
              <a:spcAft>
                <a:spcPts val="0"/>
              </a:spcAft>
              <a:buClr>
                <a:srgbClr val="000000"/>
              </a:buClr>
              <a:buSzPts val="1350"/>
              <a:buFont typeface="Arial"/>
              <a:buNone/>
              <a:defRPr b="0" i="0" sz="1350" u="none" cap="none" strike="noStrike">
                <a:solidFill>
                  <a:srgbClr val="FFC000"/>
                </a:solidFill>
                <a:latin typeface="Calibri"/>
                <a:ea typeface="Calibri"/>
                <a:cs typeface="Calibri"/>
                <a:sym typeface="Calibri"/>
              </a:defRPr>
            </a:lvl3pPr>
            <a:lvl4pPr indent="0" lvl="3" marL="28575" marR="0" algn="l">
              <a:lnSpc>
                <a:spcPct val="100592"/>
              </a:lnSpc>
              <a:spcBef>
                <a:spcPts val="0"/>
              </a:spcBef>
              <a:spcAft>
                <a:spcPts val="0"/>
              </a:spcAft>
              <a:buClr>
                <a:srgbClr val="000000"/>
              </a:buClr>
              <a:buSzPts val="1350"/>
              <a:buFont typeface="Arial"/>
              <a:buNone/>
              <a:defRPr b="0" i="0" sz="1350" u="none" cap="none" strike="noStrike">
                <a:solidFill>
                  <a:srgbClr val="FFC000"/>
                </a:solidFill>
                <a:latin typeface="Calibri"/>
                <a:ea typeface="Calibri"/>
                <a:cs typeface="Calibri"/>
                <a:sym typeface="Calibri"/>
              </a:defRPr>
            </a:lvl4pPr>
            <a:lvl5pPr indent="0" lvl="4" marL="28575" marR="0" algn="l">
              <a:lnSpc>
                <a:spcPct val="100592"/>
              </a:lnSpc>
              <a:spcBef>
                <a:spcPts val="0"/>
              </a:spcBef>
              <a:spcAft>
                <a:spcPts val="0"/>
              </a:spcAft>
              <a:buClr>
                <a:srgbClr val="000000"/>
              </a:buClr>
              <a:buSzPts val="1350"/>
              <a:buFont typeface="Arial"/>
              <a:buNone/>
              <a:defRPr b="0" i="0" sz="1350" u="none" cap="none" strike="noStrike">
                <a:solidFill>
                  <a:srgbClr val="FFC000"/>
                </a:solidFill>
                <a:latin typeface="Calibri"/>
                <a:ea typeface="Calibri"/>
                <a:cs typeface="Calibri"/>
                <a:sym typeface="Calibri"/>
              </a:defRPr>
            </a:lvl5pPr>
            <a:lvl6pPr indent="0" lvl="5" marL="28575" marR="0" algn="l">
              <a:lnSpc>
                <a:spcPct val="100592"/>
              </a:lnSpc>
              <a:spcBef>
                <a:spcPts val="0"/>
              </a:spcBef>
              <a:spcAft>
                <a:spcPts val="0"/>
              </a:spcAft>
              <a:buClr>
                <a:srgbClr val="000000"/>
              </a:buClr>
              <a:buSzPts val="1350"/>
              <a:buFont typeface="Arial"/>
              <a:buNone/>
              <a:defRPr b="0" i="0" sz="1350" u="none" cap="none" strike="noStrike">
                <a:solidFill>
                  <a:srgbClr val="FFC000"/>
                </a:solidFill>
                <a:latin typeface="Calibri"/>
                <a:ea typeface="Calibri"/>
                <a:cs typeface="Calibri"/>
                <a:sym typeface="Calibri"/>
              </a:defRPr>
            </a:lvl6pPr>
            <a:lvl7pPr indent="0" lvl="6" marL="28575" marR="0" algn="l">
              <a:lnSpc>
                <a:spcPct val="100592"/>
              </a:lnSpc>
              <a:spcBef>
                <a:spcPts val="0"/>
              </a:spcBef>
              <a:spcAft>
                <a:spcPts val="0"/>
              </a:spcAft>
              <a:buClr>
                <a:srgbClr val="000000"/>
              </a:buClr>
              <a:buSzPts val="1350"/>
              <a:buFont typeface="Arial"/>
              <a:buNone/>
              <a:defRPr b="0" i="0" sz="1350" u="none" cap="none" strike="noStrike">
                <a:solidFill>
                  <a:srgbClr val="FFC000"/>
                </a:solidFill>
                <a:latin typeface="Calibri"/>
                <a:ea typeface="Calibri"/>
                <a:cs typeface="Calibri"/>
                <a:sym typeface="Calibri"/>
              </a:defRPr>
            </a:lvl7pPr>
            <a:lvl8pPr indent="0" lvl="7" marL="28575" marR="0" algn="l">
              <a:lnSpc>
                <a:spcPct val="100592"/>
              </a:lnSpc>
              <a:spcBef>
                <a:spcPts val="0"/>
              </a:spcBef>
              <a:spcAft>
                <a:spcPts val="0"/>
              </a:spcAft>
              <a:buClr>
                <a:srgbClr val="000000"/>
              </a:buClr>
              <a:buSzPts val="1350"/>
              <a:buFont typeface="Arial"/>
              <a:buNone/>
              <a:defRPr b="0" i="0" sz="1350" u="none" cap="none" strike="noStrike">
                <a:solidFill>
                  <a:srgbClr val="FFC000"/>
                </a:solidFill>
                <a:latin typeface="Calibri"/>
                <a:ea typeface="Calibri"/>
                <a:cs typeface="Calibri"/>
                <a:sym typeface="Calibri"/>
              </a:defRPr>
            </a:lvl8pPr>
            <a:lvl9pPr indent="0" lvl="8" marL="28575" marR="0" algn="l">
              <a:lnSpc>
                <a:spcPct val="100592"/>
              </a:lnSpc>
              <a:spcBef>
                <a:spcPts val="0"/>
              </a:spcBef>
              <a:spcAft>
                <a:spcPts val="0"/>
              </a:spcAft>
              <a:buClr>
                <a:srgbClr val="000000"/>
              </a:buClr>
              <a:buSzPts val="1350"/>
              <a:buFont typeface="Arial"/>
              <a:buNone/>
              <a:defRPr b="0" i="0" sz="1350" u="none" cap="none" strike="noStrike">
                <a:solidFill>
                  <a:srgbClr val="FFC000"/>
                </a:solidFill>
                <a:latin typeface="Calibri"/>
                <a:ea typeface="Calibri"/>
                <a:cs typeface="Calibri"/>
                <a:sym typeface="Calibri"/>
              </a:defRPr>
            </a:lvl9pPr>
          </a:lstStyle>
          <a:p>
            <a:pPr indent="0" lvl="0" marL="2857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3 Pic">
  <p:cSld name="3 Column, 3 Pic">
    <p:spTree>
      <p:nvGrpSpPr>
        <p:cNvPr id="222" name="Shape 222"/>
        <p:cNvGrpSpPr/>
        <p:nvPr/>
      </p:nvGrpSpPr>
      <p:grpSpPr>
        <a:xfrm>
          <a:off x="0" y="0"/>
          <a:ext cx="0" cy="0"/>
          <a:chOff x="0" y="0"/>
          <a:chExt cx="0" cy="0"/>
        </a:xfrm>
      </p:grpSpPr>
      <p:sp>
        <p:nvSpPr>
          <p:cNvPr id="223" name="Google Shape;223;p45"/>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24" name="Google Shape;224;p45"/>
          <p:cNvSpPr/>
          <p:nvPr>
            <p:ph idx="2" type="pic"/>
          </p:nvPr>
        </p:nvSpPr>
        <p:spPr>
          <a:xfrm>
            <a:off x="762000"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5" name="Google Shape;225;p45"/>
          <p:cNvSpPr/>
          <p:nvPr>
            <p:ph idx="3" type="pic"/>
          </p:nvPr>
        </p:nvSpPr>
        <p:spPr>
          <a:xfrm>
            <a:off x="3508162"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6" name="Google Shape;226;p45"/>
          <p:cNvSpPr/>
          <p:nvPr>
            <p:ph idx="4" type="pic"/>
          </p:nvPr>
        </p:nvSpPr>
        <p:spPr>
          <a:xfrm>
            <a:off x="6251362" y="914400"/>
            <a:ext cx="2435400" cy="12000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7" name="Google Shape;227;p45"/>
          <p:cNvSpPr txBox="1"/>
          <p:nvPr>
            <p:ph idx="1" type="body"/>
          </p:nvPr>
        </p:nvSpPr>
        <p:spPr>
          <a:xfrm>
            <a:off x="752888"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8" name="Google Shape;228;p45"/>
          <p:cNvSpPr txBox="1"/>
          <p:nvPr>
            <p:ph idx="5" type="body"/>
          </p:nvPr>
        </p:nvSpPr>
        <p:spPr>
          <a:xfrm>
            <a:off x="6248400"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9" name="Google Shape;229;p45"/>
          <p:cNvSpPr txBox="1"/>
          <p:nvPr>
            <p:ph idx="6" type="body"/>
          </p:nvPr>
        </p:nvSpPr>
        <p:spPr>
          <a:xfrm>
            <a:off x="3500644" y="2286000"/>
            <a:ext cx="2447400" cy="23430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g Pic">
  <p:cSld name="1 Lg Pic">
    <p:spTree>
      <p:nvGrpSpPr>
        <p:cNvPr id="230" name="Shape 230"/>
        <p:cNvGrpSpPr/>
        <p:nvPr/>
      </p:nvGrpSpPr>
      <p:grpSpPr>
        <a:xfrm>
          <a:off x="0" y="0"/>
          <a:ext cx="0" cy="0"/>
          <a:chOff x="0" y="0"/>
          <a:chExt cx="0" cy="0"/>
        </a:xfrm>
      </p:grpSpPr>
      <p:sp>
        <p:nvSpPr>
          <p:cNvPr id="231" name="Google Shape;231;p46"/>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2" name="Google Shape;232;p46"/>
          <p:cNvSpPr/>
          <p:nvPr>
            <p:ph idx="2" type="pic"/>
          </p:nvPr>
        </p:nvSpPr>
        <p:spPr>
          <a:xfrm>
            <a:off x="762000" y="914400"/>
            <a:ext cx="7924800" cy="3714900"/>
          </a:xfrm>
          <a:prstGeom prst="rect">
            <a:avLst/>
          </a:prstGeom>
          <a:solidFill>
            <a:srgbClr val="F2F2F2"/>
          </a:solidFill>
          <a:ln>
            <a:noFill/>
          </a:ln>
        </p:spPr>
        <p:txBody>
          <a:bodyPr anchorCtr="0" anchor="ctr" bIns="91425" lIns="91425" spcFirstLastPara="1" rIns="91425" wrap="square" tIns="91425">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Arial"/>
                <a:ea typeface="Arial"/>
                <a:cs typeface="Arial"/>
                <a:sym typeface="Arial"/>
              </a:defRPr>
            </a:lvl1pPr>
            <a:lvl2pPr lvl="1"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lvl="2"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lvl="3"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lvl="4"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lvl="5"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3" name="Shape 233"/>
        <p:cNvGrpSpPr/>
        <p:nvPr/>
      </p:nvGrpSpPr>
      <p:grpSpPr>
        <a:xfrm>
          <a:off x="0" y="0"/>
          <a:ext cx="0" cy="0"/>
          <a:chOff x="0" y="0"/>
          <a:chExt cx="0" cy="0"/>
        </a:xfrm>
      </p:grpSpPr>
      <p:sp>
        <p:nvSpPr>
          <p:cNvPr id="234" name="Google Shape;234;p47"/>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235" name="Shape 23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3" name="Shape 43"/>
        <p:cNvGrpSpPr/>
        <p:nvPr/>
      </p:nvGrpSpPr>
      <p:grpSpPr>
        <a:xfrm>
          <a:off x="0" y="0"/>
          <a:ext cx="0" cy="0"/>
          <a:chOff x="0" y="0"/>
          <a:chExt cx="0" cy="0"/>
        </a:xfrm>
      </p:grpSpPr>
      <p:sp>
        <p:nvSpPr>
          <p:cNvPr id="44" name="Google Shape;44;p19"/>
          <p:cNvSpPr txBox="1"/>
          <p:nvPr>
            <p:ph type="ctrTitle"/>
          </p:nvPr>
        </p:nvSpPr>
        <p:spPr>
          <a:xfrm>
            <a:off x="685800" y="1594485"/>
            <a:ext cx="7772400" cy="108013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9"/>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4799584" y="4906608"/>
            <a:ext cx="3926204" cy="172085"/>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1pPr>
            <a:lvl2pPr indent="0" lvl="1"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2pPr>
            <a:lvl3pPr indent="0" lvl="2"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3pPr>
            <a:lvl4pPr indent="0" lvl="3"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4pPr>
            <a:lvl5pPr indent="0" lvl="4"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5pPr>
            <a:lvl6pPr indent="0" lvl="5"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6pPr>
            <a:lvl7pPr indent="0" lvl="6"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7pPr>
            <a:lvl8pPr indent="0" lvl="7"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8pPr>
            <a:lvl9pPr indent="0" lvl="8"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9pPr>
          </a:lstStyle>
          <a:p>
            <a:pPr indent="0" lvl="0" marL="12700" rtl="0" algn="l">
              <a:spcBef>
                <a:spcPts val="0"/>
              </a:spcBef>
              <a:spcAft>
                <a:spcPts val="0"/>
              </a:spcAft>
              <a:buNone/>
            </a:pPr>
            <a:r>
              <a:rPr lang="en-US"/>
              <a:t>Department of Commerce // National Oceanic and Atmospheric Administration //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49" name="Shape 49"/>
        <p:cNvGrpSpPr/>
        <p:nvPr/>
      </p:nvGrpSpPr>
      <p:grpSpPr>
        <a:xfrm>
          <a:off x="0" y="0"/>
          <a:ext cx="0" cy="0"/>
          <a:chOff x="0" y="0"/>
          <a:chExt cx="0" cy="0"/>
        </a:xfrm>
      </p:grpSpPr>
      <p:sp>
        <p:nvSpPr>
          <p:cNvPr id="50" name="Google Shape;50;p20"/>
          <p:cNvSpPr txBox="1"/>
          <p:nvPr>
            <p:ph type="ctrTitle"/>
          </p:nvPr>
        </p:nvSpPr>
        <p:spPr>
          <a:xfrm>
            <a:off x="685800" y="1597819"/>
            <a:ext cx="7772400" cy="110251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99D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 type="subTitle"/>
          </p:nvPr>
        </p:nvSpPr>
        <p:spPr>
          <a:xfrm>
            <a:off x="1371600" y="2914650"/>
            <a:ext cx="6400800" cy="1314450"/>
          </a:xfrm>
          <a:prstGeom prst="rect">
            <a:avLst/>
          </a:prstGeom>
          <a:noFill/>
          <a:ln>
            <a:noFill/>
          </a:ln>
        </p:spPr>
        <p:txBody>
          <a:bodyPr anchorCtr="0" anchor="t" bIns="0" lIns="0" spcFirstLastPara="1" rIns="0" wrap="square" tIns="0">
            <a:noAutofit/>
          </a:bodyPr>
          <a:lstStyle>
            <a:lvl1pPr lvl="0" algn="ctr">
              <a:lnSpc>
                <a:spcPct val="100000"/>
              </a:lnSpc>
              <a:spcBef>
                <a:spcPts val="480"/>
              </a:spcBef>
              <a:spcAft>
                <a:spcPts val="0"/>
              </a:spcAft>
              <a:buClr>
                <a:srgbClr val="8892B7"/>
              </a:buClr>
              <a:buSzPts val="3200"/>
              <a:buFont typeface="Calibri"/>
              <a:buNone/>
              <a:defRPr>
                <a:solidFill>
                  <a:srgbClr val="8892B7"/>
                </a:solidFill>
              </a:defRPr>
            </a:lvl1pPr>
            <a:lvl2pPr lvl="1" algn="ctr">
              <a:lnSpc>
                <a:spcPct val="100000"/>
              </a:lnSpc>
              <a:spcBef>
                <a:spcPts val="420"/>
              </a:spcBef>
              <a:spcAft>
                <a:spcPts val="0"/>
              </a:spcAft>
              <a:buClr>
                <a:srgbClr val="8892B7"/>
              </a:buClr>
              <a:buSzPts val="2800"/>
              <a:buFont typeface="Calibri"/>
              <a:buNone/>
              <a:defRPr>
                <a:solidFill>
                  <a:srgbClr val="8892B7"/>
                </a:solidFill>
              </a:defRPr>
            </a:lvl2pPr>
            <a:lvl3pPr lvl="2" algn="ctr">
              <a:lnSpc>
                <a:spcPct val="100000"/>
              </a:lnSpc>
              <a:spcBef>
                <a:spcPts val="360"/>
              </a:spcBef>
              <a:spcAft>
                <a:spcPts val="0"/>
              </a:spcAft>
              <a:buClr>
                <a:srgbClr val="8892B7"/>
              </a:buClr>
              <a:buSzPts val="2400"/>
              <a:buFont typeface="Calibri"/>
              <a:buNone/>
              <a:defRPr>
                <a:solidFill>
                  <a:srgbClr val="8892B7"/>
                </a:solidFill>
              </a:defRPr>
            </a:lvl3pPr>
            <a:lvl4pPr lvl="3" algn="ctr">
              <a:lnSpc>
                <a:spcPct val="100000"/>
              </a:lnSpc>
              <a:spcBef>
                <a:spcPts val="300"/>
              </a:spcBef>
              <a:spcAft>
                <a:spcPts val="0"/>
              </a:spcAft>
              <a:buClr>
                <a:srgbClr val="8892B7"/>
              </a:buClr>
              <a:buSzPts val="2000"/>
              <a:buFont typeface="Calibri"/>
              <a:buNone/>
              <a:defRPr>
                <a:solidFill>
                  <a:srgbClr val="8892B7"/>
                </a:solidFill>
              </a:defRPr>
            </a:lvl4pPr>
            <a:lvl5pPr lvl="4" algn="ctr">
              <a:lnSpc>
                <a:spcPct val="100000"/>
              </a:lnSpc>
              <a:spcBef>
                <a:spcPts val="270"/>
              </a:spcBef>
              <a:spcAft>
                <a:spcPts val="0"/>
              </a:spcAft>
              <a:buClr>
                <a:srgbClr val="8892B7"/>
              </a:buClr>
              <a:buSzPts val="1800"/>
              <a:buFont typeface="Calibri"/>
              <a:buNone/>
              <a:defRPr>
                <a:solidFill>
                  <a:srgbClr val="8892B7"/>
                </a:solidFill>
              </a:defRPr>
            </a:lvl5pPr>
            <a:lvl6pPr lvl="5" algn="ctr">
              <a:lnSpc>
                <a:spcPct val="100000"/>
              </a:lnSpc>
              <a:spcBef>
                <a:spcPts val="240"/>
              </a:spcBef>
              <a:spcAft>
                <a:spcPts val="0"/>
              </a:spcAft>
              <a:buClr>
                <a:srgbClr val="8892B7"/>
              </a:buClr>
              <a:buSzPts val="1600"/>
              <a:buFont typeface="Calibri"/>
              <a:buNone/>
              <a:defRPr>
                <a:solidFill>
                  <a:srgbClr val="8892B7"/>
                </a:solidFill>
              </a:defRPr>
            </a:lvl6pPr>
            <a:lvl7pPr lvl="6" algn="ctr">
              <a:lnSpc>
                <a:spcPct val="100000"/>
              </a:lnSpc>
              <a:spcBef>
                <a:spcPts val="300"/>
              </a:spcBef>
              <a:spcAft>
                <a:spcPts val="0"/>
              </a:spcAft>
              <a:buClr>
                <a:srgbClr val="8892B7"/>
              </a:buClr>
              <a:buSzPts val="2000"/>
              <a:buFont typeface="Calibri"/>
              <a:buNone/>
              <a:defRPr>
                <a:solidFill>
                  <a:srgbClr val="8892B7"/>
                </a:solidFill>
              </a:defRPr>
            </a:lvl7pPr>
            <a:lvl8pPr lvl="7" algn="ctr">
              <a:lnSpc>
                <a:spcPct val="100000"/>
              </a:lnSpc>
              <a:spcBef>
                <a:spcPts val="300"/>
              </a:spcBef>
              <a:spcAft>
                <a:spcPts val="0"/>
              </a:spcAft>
              <a:buClr>
                <a:srgbClr val="8892B7"/>
              </a:buClr>
              <a:buSzPts val="2000"/>
              <a:buFont typeface="Calibri"/>
              <a:buNone/>
              <a:defRPr>
                <a:solidFill>
                  <a:srgbClr val="8892B7"/>
                </a:solidFill>
              </a:defRPr>
            </a:lvl8pPr>
            <a:lvl9pPr lvl="8" algn="ctr">
              <a:lnSpc>
                <a:spcPct val="100000"/>
              </a:lnSpc>
              <a:spcBef>
                <a:spcPts val="300"/>
              </a:spcBef>
              <a:spcAft>
                <a:spcPts val="0"/>
              </a:spcAft>
              <a:buClr>
                <a:srgbClr val="8892B7"/>
              </a:buClr>
              <a:buSzPts val="2000"/>
              <a:buFont typeface="Calibri"/>
              <a:buNone/>
              <a:defRPr>
                <a:solidFill>
                  <a:srgbClr val="8892B7"/>
                </a:solidFill>
              </a:defRPr>
            </a:lvl9pPr>
          </a:lstStyle>
          <a:p/>
        </p:txBody>
      </p:sp>
      <p:sp>
        <p:nvSpPr>
          <p:cNvPr id="52" name="Google Shape;52;p20"/>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3" name="Google Shape;53;p20"/>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4" name="Google Shape;54;p20"/>
          <p:cNvSpPr txBox="1"/>
          <p:nvPr>
            <p:ph idx="12" type="sldNum"/>
          </p:nvPr>
        </p:nvSpPr>
        <p:spPr>
          <a:xfrm>
            <a:off x="6553200" y="4767263"/>
            <a:ext cx="2133600" cy="273844"/>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35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35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35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35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35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35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35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35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35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5" name="Shape 55"/>
        <p:cNvGrpSpPr/>
        <p:nvPr/>
      </p:nvGrpSpPr>
      <p:grpSpPr>
        <a:xfrm>
          <a:off x="0" y="0"/>
          <a:ext cx="0" cy="0"/>
          <a:chOff x="0" y="0"/>
          <a:chExt cx="0" cy="0"/>
        </a:xfrm>
      </p:grpSpPr>
      <p:sp>
        <p:nvSpPr>
          <p:cNvPr id="56" name="Google Shape;56;p21"/>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1"/>
          <p:cNvSpPr txBox="1"/>
          <p:nvPr>
            <p:ph idx="12" type="sldNum"/>
          </p:nvPr>
        </p:nvSpPr>
        <p:spPr>
          <a:xfrm>
            <a:off x="4799584" y="4906608"/>
            <a:ext cx="3926204" cy="172085"/>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1pPr>
            <a:lvl2pPr indent="0" lvl="1"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2pPr>
            <a:lvl3pPr indent="0" lvl="2"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3pPr>
            <a:lvl4pPr indent="0" lvl="3"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4pPr>
            <a:lvl5pPr indent="0" lvl="4"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5pPr>
            <a:lvl6pPr indent="0" lvl="5"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6pPr>
            <a:lvl7pPr indent="0" lvl="6"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7pPr>
            <a:lvl8pPr indent="0" lvl="7"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8pPr>
            <a:lvl9pPr indent="0" lvl="8"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9pPr>
          </a:lstStyle>
          <a:p>
            <a:pPr indent="0" lvl="0" marL="12700" rtl="0" algn="l">
              <a:spcBef>
                <a:spcPts val="0"/>
              </a:spcBef>
              <a:spcAft>
                <a:spcPts val="0"/>
              </a:spcAft>
              <a:buNone/>
            </a:pPr>
            <a:r>
              <a:rPr lang="en-US"/>
              <a:t>Department of Commerce // National Oceanic and Atmospheric Administration //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9" name="Shape 59"/>
        <p:cNvGrpSpPr/>
        <p:nvPr/>
      </p:nvGrpSpPr>
      <p:grpSpPr>
        <a:xfrm>
          <a:off x="0" y="0"/>
          <a:ext cx="0" cy="0"/>
          <a:chOff x="0" y="0"/>
          <a:chExt cx="0" cy="0"/>
        </a:xfrm>
      </p:grpSpPr>
      <p:sp>
        <p:nvSpPr>
          <p:cNvPr id="60" name="Google Shape;60;p22"/>
          <p:cNvSpPr txBox="1"/>
          <p:nvPr>
            <p:ph type="title"/>
          </p:nvPr>
        </p:nvSpPr>
        <p:spPr>
          <a:xfrm>
            <a:off x="652526" y="210311"/>
            <a:ext cx="6499225" cy="76263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400">
                <a:solidFill>
                  <a:srgbClr val="001F5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2"/>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2" name="Google Shape;62;p22"/>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3" name="Google Shape;63;p22"/>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2"/>
          <p:cNvSpPr txBox="1"/>
          <p:nvPr>
            <p:ph idx="12" type="sldNum"/>
          </p:nvPr>
        </p:nvSpPr>
        <p:spPr>
          <a:xfrm>
            <a:off x="4799584" y="4906608"/>
            <a:ext cx="3926204" cy="172085"/>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1pPr>
            <a:lvl2pPr indent="0" lvl="1"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2pPr>
            <a:lvl3pPr indent="0" lvl="2"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3pPr>
            <a:lvl4pPr indent="0" lvl="3"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4pPr>
            <a:lvl5pPr indent="0" lvl="4"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5pPr>
            <a:lvl6pPr indent="0" lvl="5"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6pPr>
            <a:lvl7pPr indent="0" lvl="6"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7pPr>
            <a:lvl8pPr indent="0" lvl="7"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8pPr>
            <a:lvl9pPr indent="0" lvl="8"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9pPr>
          </a:lstStyle>
          <a:p>
            <a:pPr indent="0" lvl="0" marL="12700" rtl="0" algn="l">
              <a:spcBef>
                <a:spcPts val="0"/>
              </a:spcBef>
              <a:spcAft>
                <a:spcPts val="0"/>
              </a:spcAft>
              <a:buNone/>
            </a:pPr>
            <a:r>
              <a:rPr lang="en-US"/>
              <a:t>Department of Commerce // National Oceanic and Atmospheric Administration //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66" name="Shape 66"/>
        <p:cNvGrpSpPr/>
        <p:nvPr/>
      </p:nvGrpSpPr>
      <p:grpSpPr>
        <a:xfrm>
          <a:off x="0" y="0"/>
          <a:ext cx="0" cy="0"/>
          <a:chOff x="0" y="0"/>
          <a:chExt cx="0" cy="0"/>
        </a:xfrm>
      </p:grpSpPr>
      <p:sp>
        <p:nvSpPr>
          <p:cNvPr id="67" name="Google Shape;67;p23"/>
          <p:cNvSpPr/>
          <p:nvPr/>
        </p:nvSpPr>
        <p:spPr>
          <a:xfrm>
            <a:off x="71283" y="4309181"/>
            <a:ext cx="256621" cy="206386"/>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 name="Google Shape;68;p23"/>
          <p:cNvSpPr/>
          <p:nvPr/>
        </p:nvSpPr>
        <p:spPr>
          <a:xfrm>
            <a:off x="117618" y="3522841"/>
            <a:ext cx="181773" cy="17886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 name="Google Shape;69;p23"/>
          <p:cNvSpPr/>
          <p:nvPr/>
        </p:nvSpPr>
        <p:spPr>
          <a:xfrm>
            <a:off x="64155" y="2713568"/>
            <a:ext cx="270878" cy="1926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23"/>
          <p:cNvSpPr/>
          <p:nvPr/>
        </p:nvSpPr>
        <p:spPr>
          <a:xfrm>
            <a:off x="71283" y="1945572"/>
            <a:ext cx="274442" cy="12383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 name="Google Shape;71;p23"/>
          <p:cNvSpPr/>
          <p:nvPr/>
        </p:nvSpPr>
        <p:spPr>
          <a:xfrm>
            <a:off x="60591" y="1104195"/>
            <a:ext cx="231672" cy="20638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 name="Google Shape;72;p23"/>
          <p:cNvSpPr/>
          <p:nvPr/>
        </p:nvSpPr>
        <p:spPr>
          <a:xfrm>
            <a:off x="53463" y="322441"/>
            <a:ext cx="292263" cy="17428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 name="Google Shape;73;p23"/>
          <p:cNvSpPr/>
          <p:nvPr/>
        </p:nvSpPr>
        <p:spPr>
          <a:xfrm>
            <a:off x="418515" y="3195827"/>
            <a:ext cx="0" cy="10160"/>
          </a:xfrm>
          <a:custGeom>
            <a:rect b="b" l="l" r="r" t="t"/>
            <a:pathLst>
              <a:path extrusionOk="0" h="10160" w="120000">
                <a:moveTo>
                  <a:pt x="0" y="0"/>
                </a:moveTo>
                <a:lnTo>
                  <a:pt x="0" y="9905"/>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 name="Google Shape;74;p23"/>
          <p:cNvSpPr/>
          <p:nvPr/>
        </p:nvSpPr>
        <p:spPr>
          <a:xfrm>
            <a:off x="418515" y="2395727"/>
            <a:ext cx="0" cy="10160"/>
          </a:xfrm>
          <a:custGeom>
            <a:rect b="b" l="l" r="r" t="t"/>
            <a:pathLst>
              <a:path extrusionOk="0" h="10160" w="120000">
                <a:moveTo>
                  <a:pt x="0" y="0"/>
                </a:moveTo>
                <a:lnTo>
                  <a:pt x="0" y="9905"/>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 name="Google Shape;75;p23"/>
          <p:cNvSpPr/>
          <p:nvPr/>
        </p:nvSpPr>
        <p:spPr>
          <a:xfrm>
            <a:off x="418515" y="1595627"/>
            <a:ext cx="0" cy="10160"/>
          </a:xfrm>
          <a:custGeom>
            <a:rect b="b" l="l" r="r" t="t"/>
            <a:pathLst>
              <a:path extrusionOk="0" h="10159" w="120000">
                <a:moveTo>
                  <a:pt x="0" y="0"/>
                </a:moveTo>
                <a:lnTo>
                  <a:pt x="0" y="9905"/>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 name="Google Shape;76;p23"/>
          <p:cNvSpPr/>
          <p:nvPr/>
        </p:nvSpPr>
        <p:spPr>
          <a:xfrm>
            <a:off x="418515" y="3995928"/>
            <a:ext cx="0" cy="10160"/>
          </a:xfrm>
          <a:custGeom>
            <a:rect b="b" l="l" r="r" t="t"/>
            <a:pathLst>
              <a:path extrusionOk="0" h="10160" w="120000">
                <a:moveTo>
                  <a:pt x="0" y="0"/>
                </a:moveTo>
                <a:lnTo>
                  <a:pt x="0" y="9906"/>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23"/>
          <p:cNvSpPr/>
          <p:nvPr/>
        </p:nvSpPr>
        <p:spPr>
          <a:xfrm>
            <a:off x="418515" y="795527"/>
            <a:ext cx="0" cy="10160"/>
          </a:xfrm>
          <a:custGeom>
            <a:rect b="b" l="l" r="r" t="t"/>
            <a:pathLst>
              <a:path extrusionOk="0" h="10159" w="120000">
                <a:moveTo>
                  <a:pt x="0" y="0"/>
                </a:moveTo>
                <a:lnTo>
                  <a:pt x="0" y="9905"/>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 name="Google Shape;78;p23"/>
          <p:cNvSpPr/>
          <p:nvPr/>
        </p:nvSpPr>
        <p:spPr>
          <a:xfrm>
            <a:off x="416051" y="4798313"/>
            <a:ext cx="5080" cy="0"/>
          </a:xfrm>
          <a:custGeom>
            <a:rect b="b" l="l" r="r" t="t"/>
            <a:pathLst>
              <a:path extrusionOk="0" h="120000" w="5079">
                <a:moveTo>
                  <a:pt x="0" y="0"/>
                </a:moveTo>
                <a:lnTo>
                  <a:pt x="4927"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 name="Google Shape;79;p23"/>
          <p:cNvSpPr/>
          <p:nvPr/>
        </p:nvSpPr>
        <p:spPr>
          <a:xfrm>
            <a:off x="411480" y="5143689"/>
            <a:ext cx="10160" cy="0"/>
          </a:xfrm>
          <a:custGeom>
            <a:rect b="b" l="l" r="r" t="t"/>
            <a:pathLst>
              <a:path extrusionOk="0" h="120000" w="10159">
                <a:moveTo>
                  <a:pt x="0" y="0"/>
                </a:moveTo>
                <a:lnTo>
                  <a:pt x="9906"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23"/>
          <p:cNvSpPr/>
          <p:nvPr/>
        </p:nvSpPr>
        <p:spPr>
          <a:xfrm>
            <a:off x="416432" y="380"/>
            <a:ext cx="0" cy="4800600"/>
          </a:xfrm>
          <a:custGeom>
            <a:rect b="b" l="l" r="r" t="t"/>
            <a:pathLst>
              <a:path extrusionOk="0" h="4800600" w="120000">
                <a:moveTo>
                  <a:pt x="0" y="0"/>
                </a:moveTo>
                <a:lnTo>
                  <a:pt x="0" y="480021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 name="Google Shape;81;p23"/>
          <p:cNvSpPr/>
          <p:nvPr/>
        </p:nvSpPr>
        <p:spPr>
          <a:xfrm>
            <a:off x="228600" y="4832603"/>
            <a:ext cx="278892" cy="27889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23"/>
          <p:cNvSpPr/>
          <p:nvPr/>
        </p:nvSpPr>
        <p:spPr>
          <a:xfrm>
            <a:off x="640080" y="4837176"/>
            <a:ext cx="269748" cy="269746"/>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23"/>
          <p:cNvSpPr/>
          <p:nvPr/>
        </p:nvSpPr>
        <p:spPr>
          <a:xfrm>
            <a:off x="0" y="0"/>
            <a:ext cx="416559" cy="4800600"/>
          </a:xfrm>
          <a:custGeom>
            <a:rect b="b" l="l" r="r" t="t"/>
            <a:pathLst>
              <a:path extrusionOk="0" h="4800600" w="416559">
                <a:moveTo>
                  <a:pt x="0" y="4800599"/>
                </a:moveTo>
                <a:lnTo>
                  <a:pt x="416052" y="4800599"/>
                </a:lnTo>
                <a:lnTo>
                  <a:pt x="416052" y="0"/>
                </a:lnTo>
                <a:lnTo>
                  <a:pt x="0" y="0"/>
                </a:lnTo>
                <a:lnTo>
                  <a:pt x="0" y="4800599"/>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 name="Google Shape;84;p23"/>
          <p:cNvSpPr/>
          <p:nvPr/>
        </p:nvSpPr>
        <p:spPr>
          <a:xfrm>
            <a:off x="761" y="2398014"/>
            <a:ext cx="410209" cy="802640"/>
          </a:xfrm>
          <a:custGeom>
            <a:rect b="b" l="l" r="r" t="t"/>
            <a:pathLst>
              <a:path extrusionOk="0" h="802639" w="410209">
                <a:moveTo>
                  <a:pt x="409956" y="0"/>
                </a:moveTo>
                <a:lnTo>
                  <a:pt x="0" y="0"/>
                </a:lnTo>
                <a:lnTo>
                  <a:pt x="0" y="802386"/>
                </a:lnTo>
                <a:lnTo>
                  <a:pt x="409956" y="802386"/>
                </a:lnTo>
                <a:lnTo>
                  <a:pt x="409956" y="0"/>
                </a:lnTo>
                <a:close/>
              </a:path>
            </a:pathLst>
          </a:custGeom>
          <a:solidFill>
            <a:srgbClr val="0A459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23"/>
          <p:cNvSpPr/>
          <p:nvPr/>
        </p:nvSpPr>
        <p:spPr>
          <a:xfrm>
            <a:off x="0" y="4286250"/>
            <a:ext cx="441959" cy="243078"/>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23"/>
          <p:cNvSpPr/>
          <p:nvPr/>
        </p:nvSpPr>
        <p:spPr>
          <a:xfrm>
            <a:off x="0" y="3486150"/>
            <a:ext cx="441959" cy="243078"/>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23"/>
          <p:cNvSpPr/>
          <p:nvPr/>
        </p:nvSpPr>
        <p:spPr>
          <a:xfrm>
            <a:off x="0" y="2686050"/>
            <a:ext cx="441959" cy="243077"/>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23"/>
          <p:cNvSpPr/>
          <p:nvPr/>
        </p:nvSpPr>
        <p:spPr>
          <a:xfrm>
            <a:off x="0" y="1885950"/>
            <a:ext cx="441959" cy="243077"/>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23"/>
          <p:cNvSpPr/>
          <p:nvPr/>
        </p:nvSpPr>
        <p:spPr>
          <a:xfrm>
            <a:off x="0" y="1085850"/>
            <a:ext cx="441959" cy="243077"/>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23"/>
          <p:cNvSpPr/>
          <p:nvPr/>
        </p:nvSpPr>
        <p:spPr>
          <a:xfrm>
            <a:off x="380" y="800480"/>
            <a:ext cx="421005" cy="3200400"/>
          </a:xfrm>
          <a:custGeom>
            <a:rect b="b" l="l" r="r" t="t"/>
            <a:pathLst>
              <a:path extrusionOk="0" h="3200400" w="421005">
                <a:moveTo>
                  <a:pt x="0" y="2400300"/>
                </a:moveTo>
                <a:lnTo>
                  <a:pt x="420598" y="2400300"/>
                </a:lnTo>
              </a:path>
              <a:path extrusionOk="0" h="3200400" w="421005">
                <a:moveTo>
                  <a:pt x="0" y="1600200"/>
                </a:moveTo>
                <a:lnTo>
                  <a:pt x="420598" y="1600200"/>
                </a:lnTo>
              </a:path>
              <a:path extrusionOk="0" h="3200400" w="421005">
                <a:moveTo>
                  <a:pt x="0" y="800100"/>
                </a:moveTo>
                <a:lnTo>
                  <a:pt x="420598" y="800100"/>
                </a:lnTo>
              </a:path>
              <a:path extrusionOk="0" h="3200400" w="421005">
                <a:moveTo>
                  <a:pt x="0" y="3200400"/>
                </a:moveTo>
                <a:lnTo>
                  <a:pt x="420598" y="3200400"/>
                </a:lnTo>
              </a:path>
              <a:path extrusionOk="0" h="3200400" w="421005">
                <a:moveTo>
                  <a:pt x="0" y="0"/>
                </a:moveTo>
                <a:lnTo>
                  <a:pt x="420598" y="0"/>
                </a:lnTo>
              </a:path>
            </a:pathLst>
          </a:custGeom>
          <a:noFill/>
          <a:ln cap="flat" cmpd="sng" w="9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23"/>
          <p:cNvSpPr/>
          <p:nvPr/>
        </p:nvSpPr>
        <p:spPr>
          <a:xfrm>
            <a:off x="380" y="4798313"/>
            <a:ext cx="421005" cy="0"/>
          </a:xfrm>
          <a:custGeom>
            <a:rect b="b" l="l" r="r" t="t"/>
            <a:pathLst>
              <a:path extrusionOk="0" h="120000" w="421005">
                <a:moveTo>
                  <a:pt x="0" y="0"/>
                </a:moveTo>
                <a:lnTo>
                  <a:pt x="420598"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23"/>
          <p:cNvSpPr/>
          <p:nvPr/>
        </p:nvSpPr>
        <p:spPr>
          <a:xfrm>
            <a:off x="411480" y="5143689"/>
            <a:ext cx="10160" cy="0"/>
          </a:xfrm>
          <a:custGeom>
            <a:rect b="b" l="l" r="r" t="t"/>
            <a:pathLst>
              <a:path extrusionOk="0" h="120000" w="10159">
                <a:moveTo>
                  <a:pt x="0" y="0"/>
                </a:moveTo>
                <a:lnTo>
                  <a:pt x="9906"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23"/>
          <p:cNvSpPr/>
          <p:nvPr/>
        </p:nvSpPr>
        <p:spPr>
          <a:xfrm>
            <a:off x="416433" y="380"/>
            <a:ext cx="0" cy="4800600"/>
          </a:xfrm>
          <a:custGeom>
            <a:rect b="b" l="l" r="r" t="t"/>
            <a:pathLst>
              <a:path extrusionOk="0" h="4800600" w="120000">
                <a:moveTo>
                  <a:pt x="0" y="0"/>
                </a:moveTo>
                <a:lnTo>
                  <a:pt x="0" y="480021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23"/>
          <p:cNvSpPr/>
          <p:nvPr/>
        </p:nvSpPr>
        <p:spPr>
          <a:xfrm>
            <a:off x="0" y="4800599"/>
            <a:ext cx="9144000" cy="342900"/>
          </a:xfrm>
          <a:custGeom>
            <a:rect b="b" l="l" r="r" t="t"/>
            <a:pathLst>
              <a:path extrusionOk="0" h="342900" w="9144000">
                <a:moveTo>
                  <a:pt x="9144000" y="0"/>
                </a:moveTo>
                <a:lnTo>
                  <a:pt x="0" y="0"/>
                </a:lnTo>
                <a:lnTo>
                  <a:pt x="0" y="342900"/>
                </a:lnTo>
                <a:lnTo>
                  <a:pt x="9144000" y="342900"/>
                </a:lnTo>
                <a:lnTo>
                  <a:pt x="9144000" y="0"/>
                </a:lnTo>
                <a:close/>
              </a:path>
            </a:pathLst>
          </a:custGeom>
          <a:solidFill>
            <a:srgbClr val="D5F5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23"/>
          <p:cNvSpPr/>
          <p:nvPr/>
        </p:nvSpPr>
        <p:spPr>
          <a:xfrm>
            <a:off x="228600" y="4832603"/>
            <a:ext cx="278892" cy="27889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23"/>
          <p:cNvSpPr/>
          <p:nvPr/>
        </p:nvSpPr>
        <p:spPr>
          <a:xfrm>
            <a:off x="640080" y="4837176"/>
            <a:ext cx="269748" cy="269746"/>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23"/>
          <p:cNvSpPr/>
          <p:nvPr/>
        </p:nvSpPr>
        <p:spPr>
          <a:xfrm>
            <a:off x="8229600" y="114300"/>
            <a:ext cx="571500" cy="571500"/>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23"/>
          <p:cNvSpPr txBox="1"/>
          <p:nvPr>
            <p:ph type="title"/>
          </p:nvPr>
        </p:nvSpPr>
        <p:spPr>
          <a:xfrm>
            <a:off x="652526" y="210311"/>
            <a:ext cx="6499225" cy="76263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400">
                <a:solidFill>
                  <a:srgbClr val="001F5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3"/>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3"/>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3"/>
          <p:cNvSpPr txBox="1"/>
          <p:nvPr>
            <p:ph idx="12" type="sldNum"/>
          </p:nvPr>
        </p:nvSpPr>
        <p:spPr>
          <a:xfrm>
            <a:off x="4799584" y="4906608"/>
            <a:ext cx="3926204" cy="172085"/>
          </a:xfrm>
          <a:prstGeom prst="rect">
            <a:avLst/>
          </a:prstGeom>
          <a:noFill/>
          <a:ln>
            <a:noFill/>
          </a:ln>
        </p:spPr>
        <p:txBody>
          <a:bodyPr anchorCtr="0" anchor="t" bIns="0" lIns="0" spcFirstLastPara="1" rIns="0" wrap="square" tIns="0">
            <a:spAutoFit/>
          </a:bodyPr>
          <a:lstStyle>
            <a:lvl1pPr indent="0" lvl="0"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1pPr>
            <a:lvl2pPr indent="0" lvl="1"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2pPr>
            <a:lvl3pPr indent="0" lvl="2"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3pPr>
            <a:lvl4pPr indent="0" lvl="3"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4pPr>
            <a:lvl5pPr indent="0" lvl="4"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5pPr>
            <a:lvl6pPr indent="0" lvl="5"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6pPr>
            <a:lvl7pPr indent="0" lvl="6"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7pPr>
            <a:lvl8pPr indent="0" lvl="7"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8pPr>
            <a:lvl9pPr indent="0" lvl="8" marL="12700" marR="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9pPr>
          </a:lstStyle>
          <a:p>
            <a:pPr indent="0" lvl="0" marL="12700" rtl="0" algn="l">
              <a:spcBef>
                <a:spcPts val="0"/>
              </a:spcBef>
              <a:spcAft>
                <a:spcPts val="0"/>
              </a:spcAft>
              <a:buNone/>
            </a:pPr>
            <a:r>
              <a:rPr lang="en-US"/>
              <a:t>Department of Commerce // National Oceanic and Atmospheric Administration //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8" name="Shape 128"/>
        <p:cNvGrpSpPr/>
        <p:nvPr/>
      </p:nvGrpSpPr>
      <p:grpSpPr>
        <a:xfrm>
          <a:off x="0" y="0"/>
          <a:ext cx="0" cy="0"/>
          <a:chOff x="0" y="0"/>
          <a:chExt cx="0" cy="0"/>
        </a:xfrm>
      </p:grpSpPr>
      <p:sp>
        <p:nvSpPr>
          <p:cNvPr id="129" name="Google Shape;129;p33"/>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Autofit/>
          </a:bodyPr>
          <a:lstStyle>
            <a:lvl1pPr indent="-431800" lvl="0" marL="457200" marR="0" algn="l">
              <a:lnSpc>
                <a:spcPct val="85000"/>
              </a:lnSpc>
              <a:spcBef>
                <a:spcPts val="360"/>
              </a:spcBef>
              <a:spcAft>
                <a:spcPts val="0"/>
              </a:spcAft>
              <a:buClr>
                <a:srgbClr val="000099"/>
              </a:buClr>
              <a:buSzPts val="3200"/>
              <a:buFont typeface="Arial"/>
              <a:buChar char="•"/>
              <a:defRPr b="1" i="1" sz="1800">
                <a:latin typeface="Arial"/>
                <a:ea typeface="Arial"/>
                <a:cs typeface="Arial"/>
                <a:sym typeface="Arial"/>
              </a:defRPr>
            </a:lvl1pPr>
            <a:lvl2pPr indent="-355600" lvl="1" marL="914400" marR="0" algn="l">
              <a:lnSpc>
                <a:spcPct val="100000"/>
              </a:lnSpc>
              <a:spcBef>
                <a:spcPts val="300"/>
              </a:spcBef>
              <a:spcAft>
                <a:spcPts val="0"/>
              </a:spcAft>
              <a:buClr>
                <a:srgbClr val="000099"/>
              </a:buClr>
              <a:buSzPts val="2000"/>
              <a:buFont typeface="Noto Sans Symbols"/>
              <a:buChar char="⮚"/>
              <a:defRPr b="0" i="1" sz="1500">
                <a:solidFill>
                  <a:srgbClr val="000099"/>
                </a:solidFill>
                <a:latin typeface="Arial"/>
                <a:ea typeface="Arial"/>
                <a:cs typeface="Arial"/>
                <a:sym typeface="Arial"/>
              </a:defRPr>
            </a:lvl2pPr>
            <a:lvl3pPr indent="-342900" lvl="2" marL="1371600" marR="0" algn="l">
              <a:lnSpc>
                <a:spcPct val="100000"/>
              </a:lnSpc>
              <a:spcBef>
                <a:spcPts val="270"/>
              </a:spcBef>
              <a:spcAft>
                <a:spcPts val="0"/>
              </a:spcAft>
              <a:buClr>
                <a:srgbClr val="000099"/>
              </a:buClr>
              <a:buSzPts val="1800"/>
              <a:buFont typeface="Noto Sans Symbols"/>
              <a:buChar char="❑"/>
              <a:defRPr b="0" i="1" sz="1350">
                <a:solidFill>
                  <a:srgbClr val="000099"/>
                </a:solidFill>
                <a:latin typeface="Arial"/>
                <a:ea typeface="Arial"/>
                <a:cs typeface="Arial"/>
                <a:sym typeface="Arial"/>
              </a:defRPr>
            </a:lvl3pPr>
            <a:lvl4pPr indent="-330200" lvl="3" marL="1828800" marR="0" algn="l">
              <a:lnSpc>
                <a:spcPct val="100000"/>
              </a:lnSpc>
              <a:spcBef>
                <a:spcPts val="240"/>
              </a:spcBef>
              <a:spcAft>
                <a:spcPts val="0"/>
              </a:spcAft>
              <a:buClr>
                <a:srgbClr val="000099"/>
              </a:buClr>
              <a:buSzPts val="1600"/>
              <a:buFont typeface="Courier New"/>
              <a:buChar char="o"/>
              <a:defRPr b="0" i="1" sz="1200">
                <a:solidFill>
                  <a:srgbClr val="000099"/>
                </a:solidFill>
                <a:latin typeface="Arial"/>
                <a:ea typeface="Arial"/>
                <a:cs typeface="Arial"/>
                <a:sym typeface="Arial"/>
              </a:defRPr>
            </a:lvl4pPr>
            <a:lvl5pPr indent="-304800" lvl="4" marL="2286000" marR="0" algn="l">
              <a:lnSpc>
                <a:spcPct val="100000"/>
              </a:lnSpc>
              <a:spcBef>
                <a:spcPts val="180"/>
              </a:spcBef>
              <a:spcAft>
                <a:spcPts val="0"/>
              </a:spcAft>
              <a:buClr>
                <a:srgbClr val="000099"/>
              </a:buClr>
              <a:buSzPts val="1200"/>
              <a:buFont typeface="Noto Sans Symbols"/>
              <a:buChar char="❖"/>
              <a:defRPr b="0" i="1" sz="900">
                <a:solidFill>
                  <a:srgbClr val="000099"/>
                </a:solidFill>
                <a:latin typeface="Arial"/>
                <a:ea typeface="Arial"/>
                <a:cs typeface="Arial"/>
                <a:sym typeface="Arial"/>
              </a:defRPr>
            </a:lvl5pPr>
            <a:lvl6pPr indent="-330200" lvl="5" marL="2743200" algn="l">
              <a:lnSpc>
                <a:spcPct val="100000"/>
              </a:lnSpc>
              <a:spcBef>
                <a:spcPts val="240"/>
              </a:spcBef>
              <a:spcAft>
                <a:spcPts val="0"/>
              </a:spcAft>
              <a:buSzPts val="1600"/>
              <a:buChar char="•"/>
              <a:defRPr/>
            </a:lvl6pPr>
            <a:lvl7pPr indent="-355600" lvl="6" marL="3200400" algn="l">
              <a:lnSpc>
                <a:spcPct val="100000"/>
              </a:lnSpc>
              <a:spcBef>
                <a:spcPts val="300"/>
              </a:spcBef>
              <a:spcAft>
                <a:spcPts val="0"/>
              </a:spcAft>
              <a:buSzPts val="2000"/>
              <a:buChar char="•"/>
              <a:defRPr/>
            </a:lvl7pPr>
            <a:lvl8pPr indent="-355600" lvl="7" marL="3657600" algn="l">
              <a:lnSpc>
                <a:spcPct val="100000"/>
              </a:lnSpc>
              <a:spcBef>
                <a:spcPts val="300"/>
              </a:spcBef>
              <a:spcAft>
                <a:spcPts val="0"/>
              </a:spcAft>
              <a:buSzPts val="2000"/>
              <a:buChar char="•"/>
              <a:defRPr/>
            </a:lvl8pPr>
            <a:lvl9pPr indent="-355600" lvl="8" marL="4114800" algn="l">
              <a:lnSpc>
                <a:spcPct val="100000"/>
              </a:lnSpc>
              <a:spcBef>
                <a:spcPts val="300"/>
              </a:spcBef>
              <a:spcAft>
                <a:spcPts val="0"/>
              </a:spcAft>
              <a:buSzPts val="2000"/>
              <a:buChar char="•"/>
              <a:defRPr/>
            </a:lvl9pPr>
          </a:lstStyle>
          <a:p/>
        </p:txBody>
      </p:sp>
      <p:sp>
        <p:nvSpPr>
          <p:cNvPr id="130" name="Google Shape;130;p33"/>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31" name="Shape 131"/>
        <p:cNvGrpSpPr/>
        <p:nvPr/>
      </p:nvGrpSpPr>
      <p:grpSpPr>
        <a:xfrm>
          <a:off x="0" y="0"/>
          <a:ext cx="0" cy="0"/>
          <a:chOff x="0" y="0"/>
          <a:chExt cx="0" cy="0"/>
        </a:xfrm>
      </p:grpSpPr>
      <p:sp>
        <p:nvSpPr>
          <p:cNvPr id="132" name="Google Shape;132;p34"/>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3" name="Google Shape;133;p34"/>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2.xml"/><Relationship Id="rId10" Type="http://schemas.openxmlformats.org/officeDocument/2006/relationships/slideLayout" Target="../slideLayouts/slideLayout1.xml"/><Relationship Id="rId13" Type="http://schemas.openxmlformats.org/officeDocument/2006/relationships/slideLayout" Target="../slideLayouts/slideLayout4.xml"/><Relationship Id="rId12" Type="http://schemas.openxmlformats.org/officeDocument/2006/relationships/slideLayout" Target="../slideLayouts/slideLayout3.xml"/><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jpg"/><Relationship Id="rId15" Type="http://schemas.openxmlformats.org/officeDocument/2006/relationships/slideLayout" Target="../slideLayouts/slideLayout6.xml"/><Relationship Id="rId14" Type="http://schemas.openxmlformats.org/officeDocument/2006/relationships/slideLayout" Target="../slideLayouts/slideLayout5.xml"/><Relationship Id="rId17" Type="http://schemas.openxmlformats.org/officeDocument/2006/relationships/theme" Target="../theme/theme2.xml"/><Relationship Id="rId16" Type="http://schemas.openxmlformats.org/officeDocument/2006/relationships/slideLayout" Target="../slideLayouts/slideLayout7.xml"/><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9.xml"/><Relationship Id="rId22" Type="http://schemas.openxmlformats.org/officeDocument/2006/relationships/slideLayout" Target="../slideLayouts/slideLayout11.xml"/><Relationship Id="rId21" Type="http://schemas.openxmlformats.org/officeDocument/2006/relationships/slideLayout" Target="../slideLayouts/slideLayout10.xml"/><Relationship Id="rId24" Type="http://schemas.openxmlformats.org/officeDocument/2006/relationships/slideLayout" Target="../slideLayouts/slideLayout13.xml"/><Relationship Id="rId23" Type="http://schemas.openxmlformats.org/officeDocument/2006/relationships/slideLayout" Target="../slideLayouts/slideLayout12.xml"/><Relationship Id="rId1" Type="http://schemas.openxmlformats.org/officeDocument/2006/relationships/hyperlink" Target="http://www.noaa.gov/marine-aviation" TargetMode="External"/><Relationship Id="rId2" Type="http://schemas.openxmlformats.org/officeDocument/2006/relationships/image" Target="../media/image16.png"/><Relationship Id="rId3" Type="http://schemas.openxmlformats.org/officeDocument/2006/relationships/hyperlink" Target="http://www.noaa.gov/research" TargetMode="External"/><Relationship Id="rId4" Type="http://schemas.openxmlformats.org/officeDocument/2006/relationships/image" Target="../media/image22.png"/><Relationship Id="rId9" Type="http://schemas.openxmlformats.org/officeDocument/2006/relationships/hyperlink" Target="http://www.noaa.gov/oceans-coasts" TargetMode="External"/><Relationship Id="rId26" Type="http://schemas.openxmlformats.org/officeDocument/2006/relationships/slideLayout" Target="../slideLayouts/slideLayout15.xml"/><Relationship Id="rId25" Type="http://schemas.openxmlformats.org/officeDocument/2006/relationships/slideLayout" Target="../slideLayouts/slideLayout14.xml"/><Relationship Id="rId28" Type="http://schemas.openxmlformats.org/officeDocument/2006/relationships/slideLayout" Target="../slideLayouts/slideLayout17.xml"/><Relationship Id="rId27" Type="http://schemas.openxmlformats.org/officeDocument/2006/relationships/slideLayout" Target="../slideLayouts/slideLayout16.xml"/><Relationship Id="rId5" Type="http://schemas.openxmlformats.org/officeDocument/2006/relationships/hyperlink" Target="http://www.noaa.gov/satellites" TargetMode="External"/><Relationship Id="rId6" Type="http://schemas.openxmlformats.org/officeDocument/2006/relationships/image" Target="../media/image26.png"/><Relationship Id="rId29" Type="http://schemas.openxmlformats.org/officeDocument/2006/relationships/slideLayout" Target="../slideLayouts/slideLayout18.xml"/><Relationship Id="rId7" Type="http://schemas.openxmlformats.org/officeDocument/2006/relationships/hyperlink" Target="http://www.noaa.gov/fisheries" TargetMode="External"/><Relationship Id="rId8" Type="http://schemas.openxmlformats.org/officeDocument/2006/relationships/image" Target="../media/image18.png"/><Relationship Id="rId31" Type="http://schemas.openxmlformats.org/officeDocument/2006/relationships/slideLayout" Target="../slideLayouts/slideLayout20.xml"/><Relationship Id="rId30" Type="http://schemas.openxmlformats.org/officeDocument/2006/relationships/slideLayout" Target="../slideLayouts/slideLayout19.xml"/><Relationship Id="rId11" Type="http://schemas.openxmlformats.org/officeDocument/2006/relationships/hyperlink" Target="http://www.noaa.gov/weather" TargetMode="External"/><Relationship Id="rId33" Type="http://schemas.openxmlformats.org/officeDocument/2006/relationships/slideLayout" Target="../slideLayouts/slideLayout22.xml"/><Relationship Id="rId10" Type="http://schemas.openxmlformats.org/officeDocument/2006/relationships/image" Target="../media/image23.png"/><Relationship Id="rId32" Type="http://schemas.openxmlformats.org/officeDocument/2006/relationships/slideLayout" Target="../slideLayouts/slideLayout21.xml"/><Relationship Id="rId13" Type="http://schemas.openxmlformats.org/officeDocument/2006/relationships/hyperlink" Target="https://www.commerce.gov/" TargetMode="External"/><Relationship Id="rId35" Type="http://schemas.openxmlformats.org/officeDocument/2006/relationships/theme" Target="../theme/theme3.xml"/><Relationship Id="rId12" Type="http://schemas.openxmlformats.org/officeDocument/2006/relationships/image" Target="../media/image21.png"/><Relationship Id="rId34" Type="http://schemas.openxmlformats.org/officeDocument/2006/relationships/slideLayout" Target="../slideLayouts/slideLayout23.xml"/><Relationship Id="rId15" Type="http://schemas.openxmlformats.org/officeDocument/2006/relationships/hyperlink" Target="http://www.noaa.gov/" TargetMode="External"/><Relationship Id="rId14" Type="http://schemas.openxmlformats.org/officeDocument/2006/relationships/image" Target="../media/image15.png"/><Relationship Id="rId17" Type="http://schemas.openxmlformats.org/officeDocument/2006/relationships/hyperlink" Target="http://www.noaa.gov/satellites" TargetMode="External"/><Relationship Id="rId16" Type="http://schemas.openxmlformats.org/officeDocument/2006/relationships/image" Target="../media/image17.png"/><Relationship Id="rId19" Type="http://schemas.openxmlformats.org/officeDocument/2006/relationships/slideLayout" Target="../slideLayouts/slideLayout8.xml"/><Relationship Id="rId18" Type="http://schemas.openxmlformats.org/officeDocument/2006/relationships/image" Target="../media/image19.jp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a:off x="0" y="0"/>
            <a:ext cx="416559" cy="4800600"/>
          </a:xfrm>
          <a:custGeom>
            <a:rect b="b" l="l" r="r" t="t"/>
            <a:pathLst>
              <a:path extrusionOk="0" h="4800600" w="416559">
                <a:moveTo>
                  <a:pt x="0" y="4800599"/>
                </a:moveTo>
                <a:lnTo>
                  <a:pt x="416052" y="4800599"/>
                </a:lnTo>
                <a:lnTo>
                  <a:pt x="416052" y="0"/>
                </a:lnTo>
                <a:lnTo>
                  <a:pt x="0" y="0"/>
                </a:lnTo>
                <a:lnTo>
                  <a:pt x="0" y="4800599"/>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17"/>
          <p:cNvSpPr/>
          <p:nvPr/>
        </p:nvSpPr>
        <p:spPr>
          <a:xfrm>
            <a:off x="761" y="2398014"/>
            <a:ext cx="410209" cy="802640"/>
          </a:xfrm>
          <a:custGeom>
            <a:rect b="b" l="l" r="r" t="t"/>
            <a:pathLst>
              <a:path extrusionOk="0" h="802639" w="410209">
                <a:moveTo>
                  <a:pt x="409956" y="0"/>
                </a:moveTo>
                <a:lnTo>
                  <a:pt x="0" y="0"/>
                </a:lnTo>
                <a:lnTo>
                  <a:pt x="0" y="802386"/>
                </a:lnTo>
                <a:lnTo>
                  <a:pt x="409956" y="802386"/>
                </a:lnTo>
                <a:lnTo>
                  <a:pt x="409956" y="0"/>
                </a:lnTo>
                <a:close/>
              </a:path>
            </a:pathLst>
          </a:custGeom>
          <a:solidFill>
            <a:srgbClr val="0A459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17"/>
          <p:cNvSpPr/>
          <p:nvPr/>
        </p:nvSpPr>
        <p:spPr>
          <a:xfrm>
            <a:off x="0" y="4286250"/>
            <a:ext cx="441959" cy="243078"/>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17"/>
          <p:cNvSpPr/>
          <p:nvPr/>
        </p:nvSpPr>
        <p:spPr>
          <a:xfrm>
            <a:off x="0" y="3486150"/>
            <a:ext cx="441959" cy="24307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17"/>
          <p:cNvSpPr/>
          <p:nvPr/>
        </p:nvSpPr>
        <p:spPr>
          <a:xfrm>
            <a:off x="0" y="2686050"/>
            <a:ext cx="441959" cy="24307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17"/>
          <p:cNvSpPr/>
          <p:nvPr/>
        </p:nvSpPr>
        <p:spPr>
          <a:xfrm>
            <a:off x="0" y="1885950"/>
            <a:ext cx="441959" cy="24307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17"/>
          <p:cNvSpPr/>
          <p:nvPr/>
        </p:nvSpPr>
        <p:spPr>
          <a:xfrm>
            <a:off x="0" y="1085850"/>
            <a:ext cx="441959" cy="24307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17"/>
          <p:cNvSpPr/>
          <p:nvPr/>
        </p:nvSpPr>
        <p:spPr>
          <a:xfrm>
            <a:off x="0" y="285750"/>
            <a:ext cx="441959" cy="24307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17"/>
          <p:cNvSpPr/>
          <p:nvPr/>
        </p:nvSpPr>
        <p:spPr>
          <a:xfrm>
            <a:off x="380" y="800480"/>
            <a:ext cx="421005" cy="3200400"/>
          </a:xfrm>
          <a:custGeom>
            <a:rect b="b" l="l" r="r" t="t"/>
            <a:pathLst>
              <a:path extrusionOk="0" h="3200400" w="421005">
                <a:moveTo>
                  <a:pt x="0" y="2400300"/>
                </a:moveTo>
                <a:lnTo>
                  <a:pt x="420598" y="2400300"/>
                </a:lnTo>
              </a:path>
              <a:path extrusionOk="0" h="3200400" w="421005">
                <a:moveTo>
                  <a:pt x="0" y="1600200"/>
                </a:moveTo>
                <a:lnTo>
                  <a:pt x="420598" y="1600200"/>
                </a:lnTo>
              </a:path>
              <a:path extrusionOk="0" h="3200400" w="421005">
                <a:moveTo>
                  <a:pt x="0" y="800100"/>
                </a:moveTo>
                <a:lnTo>
                  <a:pt x="420598" y="800100"/>
                </a:lnTo>
              </a:path>
              <a:path extrusionOk="0" h="3200400" w="421005">
                <a:moveTo>
                  <a:pt x="0" y="3200400"/>
                </a:moveTo>
                <a:lnTo>
                  <a:pt x="420598" y="3200400"/>
                </a:lnTo>
              </a:path>
              <a:path extrusionOk="0" h="3200400" w="421005">
                <a:moveTo>
                  <a:pt x="0" y="0"/>
                </a:moveTo>
                <a:lnTo>
                  <a:pt x="420598" y="0"/>
                </a:lnTo>
              </a:path>
            </a:pathLst>
          </a:custGeom>
          <a:noFill/>
          <a:ln cap="flat" cmpd="sng" w="9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17"/>
          <p:cNvSpPr/>
          <p:nvPr/>
        </p:nvSpPr>
        <p:spPr>
          <a:xfrm>
            <a:off x="380" y="4798313"/>
            <a:ext cx="421005" cy="0"/>
          </a:xfrm>
          <a:custGeom>
            <a:rect b="b" l="l" r="r" t="t"/>
            <a:pathLst>
              <a:path extrusionOk="0" h="120000" w="421005">
                <a:moveTo>
                  <a:pt x="0" y="0"/>
                </a:moveTo>
                <a:lnTo>
                  <a:pt x="420598"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17"/>
          <p:cNvSpPr/>
          <p:nvPr/>
        </p:nvSpPr>
        <p:spPr>
          <a:xfrm>
            <a:off x="416433" y="381"/>
            <a:ext cx="0" cy="4800600"/>
          </a:xfrm>
          <a:custGeom>
            <a:rect b="b" l="l" r="r" t="t"/>
            <a:pathLst>
              <a:path extrusionOk="0" h="4800600" w="120000">
                <a:moveTo>
                  <a:pt x="0" y="0"/>
                </a:moveTo>
                <a:lnTo>
                  <a:pt x="0" y="480021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 name="Google Shape;21;p17"/>
          <p:cNvSpPr/>
          <p:nvPr/>
        </p:nvSpPr>
        <p:spPr>
          <a:xfrm>
            <a:off x="0" y="4800599"/>
            <a:ext cx="9144000" cy="342900"/>
          </a:xfrm>
          <a:custGeom>
            <a:rect b="b" l="l" r="r" t="t"/>
            <a:pathLst>
              <a:path extrusionOk="0" h="342900" w="9144000">
                <a:moveTo>
                  <a:pt x="9144000" y="0"/>
                </a:moveTo>
                <a:lnTo>
                  <a:pt x="0" y="0"/>
                </a:lnTo>
                <a:lnTo>
                  <a:pt x="0" y="342900"/>
                </a:lnTo>
                <a:lnTo>
                  <a:pt x="9144000" y="342900"/>
                </a:lnTo>
                <a:lnTo>
                  <a:pt x="9144000" y="0"/>
                </a:lnTo>
                <a:close/>
              </a:path>
            </a:pathLst>
          </a:custGeom>
          <a:solidFill>
            <a:srgbClr val="D5F5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17"/>
          <p:cNvSpPr/>
          <p:nvPr/>
        </p:nvSpPr>
        <p:spPr>
          <a:xfrm>
            <a:off x="228600" y="4832604"/>
            <a:ext cx="278892" cy="27889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 name="Google Shape;23;p17"/>
          <p:cNvSpPr/>
          <p:nvPr/>
        </p:nvSpPr>
        <p:spPr>
          <a:xfrm>
            <a:off x="640080" y="4837175"/>
            <a:ext cx="269748" cy="269746"/>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17"/>
          <p:cNvSpPr/>
          <p:nvPr/>
        </p:nvSpPr>
        <p:spPr>
          <a:xfrm>
            <a:off x="8229600" y="114299"/>
            <a:ext cx="571500" cy="5715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17"/>
          <p:cNvSpPr txBox="1"/>
          <p:nvPr>
            <p:ph type="title"/>
          </p:nvPr>
        </p:nvSpPr>
        <p:spPr>
          <a:xfrm>
            <a:off x="652526" y="210311"/>
            <a:ext cx="6499225" cy="76263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rgbClr val="001F5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17"/>
          <p:cNvSpPr txBox="1"/>
          <p:nvPr>
            <p:ph idx="1" type="body"/>
          </p:nvPr>
        </p:nvSpPr>
        <p:spPr>
          <a:xfrm>
            <a:off x="570737" y="1236725"/>
            <a:ext cx="4841875" cy="318516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27" name="Google Shape;27;p1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 name="Google Shape;28;p1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 name="Google Shape;29;p17"/>
          <p:cNvSpPr txBox="1"/>
          <p:nvPr>
            <p:ph idx="12" type="sldNum"/>
          </p:nvPr>
        </p:nvSpPr>
        <p:spPr>
          <a:xfrm>
            <a:off x="4799584" y="4906608"/>
            <a:ext cx="3926204" cy="172085"/>
          </a:xfrm>
          <a:prstGeom prst="rect">
            <a:avLst/>
          </a:prstGeom>
          <a:noFill/>
          <a:ln>
            <a:noFill/>
          </a:ln>
        </p:spPr>
        <p:txBody>
          <a:bodyPr anchorCtr="0" anchor="t" bIns="0" lIns="0" spcFirstLastPara="1" rIns="0" wrap="square" tIns="0">
            <a:spAutoFit/>
          </a:bodyPr>
          <a:lstStyle>
            <a:lvl1pPr indent="0" lvl="0" marL="12700" marR="0" rtl="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1pPr>
            <a:lvl2pPr indent="0" lvl="1" marL="12700" marR="0" rtl="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2pPr>
            <a:lvl3pPr indent="0" lvl="2" marL="12700" marR="0" rtl="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3pPr>
            <a:lvl4pPr indent="0" lvl="3" marL="12700" marR="0" rtl="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4pPr>
            <a:lvl5pPr indent="0" lvl="4" marL="12700" marR="0" rtl="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5pPr>
            <a:lvl6pPr indent="0" lvl="5" marL="12700" marR="0" rtl="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6pPr>
            <a:lvl7pPr indent="0" lvl="6" marL="12700" marR="0" rtl="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7pPr>
            <a:lvl8pPr indent="0" lvl="7" marL="12700" marR="0" rtl="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8pPr>
            <a:lvl9pPr indent="0" lvl="8" marL="12700" marR="0" rtl="0" algn="l">
              <a:lnSpc>
                <a:spcPct val="100000"/>
              </a:lnSpc>
              <a:spcBef>
                <a:spcPts val="0"/>
              </a:spcBef>
              <a:spcAft>
                <a:spcPts val="0"/>
              </a:spcAft>
              <a:buClr>
                <a:srgbClr val="000000"/>
              </a:buClr>
              <a:buSzPts val="1000"/>
              <a:buFont typeface="Arial"/>
              <a:buNone/>
              <a:defRPr b="0" i="0" sz="1000" u="none" cap="none" strike="noStrike">
                <a:solidFill>
                  <a:srgbClr val="0A4595"/>
                </a:solidFill>
                <a:latin typeface="Arial Narrow"/>
                <a:ea typeface="Arial Narrow"/>
                <a:cs typeface="Arial Narrow"/>
                <a:sym typeface="Arial Narrow"/>
              </a:defRPr>
            </a:lvl9pPr>
          </a:lstStyle>
          <a:p>
            <a:pPr indent="0" lvl="0" marL="12700" rtl="0" algn="l">
              <a:spcBef>
                <a:spcPts val="0"/>
              </a:spcBef>
              <a:spcAft>
                <a:spcPts val="0"/>
              </a:spcAft>
              <a:buNone/>
            </a:pPr>
            <a:r>
              <a:rPr lang="en-US"/>
              <a:t>Department of Commerce // National Oceanic and Atmospheric Administration // </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0"/>
    <p:sldLayoutId id="2147483650" r:id="rId11"/>
    <p:sldLayoutId id="2147483651" r:id="rId12"/>
    <p:sldLayoutId id="2147483652" r:id="rId13"/>
    <p:sldLayoutId id="2147483653" r:id="rId14"/>
    <p:sldLayoutId id="2147483654" r:id="rId15"/>
    <p:sldLayoutId id="2147483655"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grpSp>
        <p:nvGrpSpPr>
          <p:cNvPr id="103" name="Google Shape;103;p32"/>
          <p:cNvGrpSpPr/>
          <p:nvPr/>
        </p:nvGrpSpPr>
        <p:grpSpPr>
          <a:xfrm>
            <a:off x="-30388" y="0"/>
            <a:ext cx="472440" cy="5143500"/>
            <a:chOff x="-15240" y="0"/>
            <a:chExt cx="472440" cy="6858000"/>
          </a:xfrm>
        </p:grpSpPr>
        <p:sp>
          <p:nvSpPr>
            <p:cNvPr id="104" name="Google Shape;104;p32"/>
            <p:cNvSpPr/>
            <p:nvPr/>
          </p:nvSpPr>
          <p:spPr>
            <a:xfrm>
              <a:off x="10668" y="0"/>
              <a:ext cx="420600" cy="6858000"/>
            </a:xfrm>
            <a:prstGeom prst="rect">
              <a:avLst/>
            </a:prstGeom>
            <a:solidFill>
              <a:srgbClr val="0099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 name="Google Shape;105;p32"/>
            <p:cNvSpPr/>
            <p:nvPr/>
          </p:nvSpPr>
          <p:spPr>
            <a:xfrm>
              <a:off x="16002" y="3197352"/>
              <a:ext cx="410100" cy="1069800"/>
            </a:xfrm>
            <a:prstGeom prst="rect">
              <a:avLst/>
            </a:prstGeom>
            <a:solidFill>
              <a:srgbClr val="0B459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C:\Users\jacqui.fenner\Desktop\PTT templates\images\noaa icons\noaa_icons-04.png" id="106" name="Google Shape;106;p32">
              <a:hlinkClick r:id="rId1"/>
            </p:cNvPr>
            <p:cNvPicPr preferRelativeResize="0"/>
            <p:nvPr/>
          </p:nvPicPr>
          <p:blipFill rotWithShape="1">
            <a:blip r:embed="rId2">
              <a:alphaModFix/>
            </a:blip>
            <a:srcRect b="0" l="0" r="0" t="0"/>
            <a:stretch/>
          </p:blipFill>
          <p:spPr>
            <a:xfrm>
              <a:off x="-15240" y="5714999"/>
              <a:ext cx="472440" cy="324009"/>
            </a:xfrm>
            <a:prstGeom prst="rect">
              <a:avLst/>
            </a:prstGeom>
            <a:noFill/>
            <a:ln>
              <a:noFill/>
            </a:ln>
          </p:spPr>
        </p:pic>
        <p:pic>
          <p:nvPicPr>
            <p:cNvPr descr="C:\Users\jacqui.fenner\Desktop\PTT templates\images\noaa icons\noaa_icons-05.png" id="107" name="Google Shape;107;p32">
              <a:hlinkClick r:id="rId3"/>
            </p:cNvPr>
            <p:cNvPicPr preferRelativeResize="0"/>
            <p:nvPr/>
          </p:nvPicPr>
          <p:blipFill rotWithShape="1">
            <a:blip r:embed="rId4">
              <a:alphaModFix/>
            </a:blip>
            <a:srcRect b="0" l="0" r="0" t="0"/>
            <a:stretch/>
          </p:blipFill>
          <p:spPr>
            <a:xfrm>
              <a:off x="-15240" y="4648200"/>
              <a:ext cx="472440" cy="324009"/>
            </a:xfrm>
            <a:prstGeom prst="rect">
              <a:avLst/>
            </a:prstGeom>
            <a:noFill/>
            <a:ln>
              <a:noFill/>
            </a:ln>
          </p:spPr>
        </p:pic>
        <p:pic>
          <p:nvPicPr>
            <p:cNvPr descr="C:\Users\jacqui.fenner\Desktop\PTT templates\images\noaa icons\noaa_icons-06.png" id="108" name="Google Shape;108;p32">
              <a:hlinkClick r:id="rId5"/>
            </p:cNvPr>
            <p:cNvPicPr preferRelativeResize="0"/>
            <p:nvPr/>
          </p:nvPicPr>
          <p:blipFill rotWithShape="1">
            <a:blip r:embed="rId6">
              <a:alphaModFix/>
            </a:blip>
            <a:srcRect b="0" l="0" r="0" t="0"/>
            <a:stretch/>
          </p:blipFill>
          <p:spPr>
            <a:xfrm>
              <a:off x="-15240" y="3581400"/>
              <a:ext cx="472440" cy="324009"/>
            </a:xfrm>
            <a:prstGeom prst="rect">
              <a:avLst/>
            </a:prstGeom>
            <a:noFill/>
            <a:ln>
              <a:noFill/>
            </a:ln>
          </p:spPr>
        </p:pic>
        <p:pic>
          <p:nvPicPr>
            <p:cNvPr descr="C:\Users\jacqui.fenner\Desktop\PTT templates\images\noaa icons\noaa_icons-07.png" id="109" name="Google Shape;109;p32">
              <a:hlinkClick r:id="rId7"/>
            </p:cNvPr>
            <p:cNvPicPr preferRelativeResize="0"/>
            <p:nvPr/>
          </p:nvPicPr>
          <p:blipFill rotWithShape="1">
            <a:blip r:embed="rId8">
              <a:alphaModFix/>
            </a:blip>
            <a:srcRect b="0" l="0" r="0" t="0"/>
            <a:stretch/>
          </p:blipFill>
          <p:spPr>
            <a:xfrm>
              <a:off x="-15240" y="2514600"/>
              <a:ext cx="472440" cy="324009"/>
            </a:xfrm>
            <a:prstGeom prst="rect">
              <a:avLst/>
            </a:prstGeom>
            <a:noFill/>
            <a:ln>
              <a:noFill/>
            </a:ln>
          </p:spPr>
        </p:pic>
        <p:pic>
          <p:nvPicPr>
            <p:cNvPr descr="C:\Users\jacqui.fenner\Desktop\PTT templates\images\noaa icons\noaa_icons-08.png" id="110" name="Google Shape;110;p32">
              <a:hlinkClick r:id="rId9"/>
            </p:cNvPr>
            <p:cNvPicPr preferRelativeResize="0"/>
            <p:nvPr/>
          </p:nvPicPr>
          <p:blipFill rotWithShape="1">
            <a:blip r:embed="rId10">
              <a:alphaModFix/>
            </a:blip>
            <a:srcRect b="0" l="0" r="0" t="0"/>
            <a:stretch/>
          </p:blipFill>
          <p:spPr>
            <a:xfrm>
              <a:off x="-15240" y="1447800"/>
              <a:ext cx="472440" cy="324009"/>
            </a:xfrm>
            <a:prstGeom prst="rect">
              <a:avLst/>
            </a:prstGeom>
            <a:noFill/>
            <a:ln>
              <a:noFill/>
            </a:ln>
          </p:spPr>
        </p:pic>
        <p:pic>
          <p:nvPicPr>
            <p:cNvPr descr="C:\Users\jacqui.fenner\Desktop\PTT templates\images\noaa icons\noaa_icons-10.png" id="111" name="Google Shape;111;p32">
              <a:hlinkClick r:id="rId11"/>
            </p:cNvPr>
            <p:cNvPicPr preferRelativeResize="0"/>
            <p:nvPr/>
          </p:nvPicPr>
          <p:blipFill rotWithShape="1">
            <a:blip r:embed="rId12">
              <a:alphaModFix/>
            </a:blip>
            <a:srcRect b="0" l="0" r="0" t="0"/>
            <a:stretch/>
          </p:blipFill>
          <p:spPr>
            <a:xfrm>
              <a:off x="-15240" y="381000"/>
              <a:ext cx="472440" cy="324009"/>
            </a:xfrm>
            <a:prstGeom prst="rect">
              <a:avLst/>
            </a:prstGeom>
            <a:noFill/>
            <a:ln>
              <a:noFill/>
            </a:ln>
          </p:spPr>
        </p:pic>
        <p:grpSp>
          <p:nvGrpSpPr>
            <p:cNvPr id="112" name="Google Shape;112;p32"/>
            <p:cNvGrpSpPr/>
            <p:nvPr/>
          </p:nvGrpSpPr>
          <p:grpSpPr>
            <a:xfrm>
              <a:off x="15148" y="0"/>
              <a:ext cx="420600" cy="6858000"/>
              <a:chOff x="15148" y="0"/>
              <a:chExt cx="420600" cy="6858000"/>
            </a:xfrm>
          </p:grpSpPr>
          <p:grpSp>
            <p:nvGrpSpPr>
              <p:cNvPr id="113" name="Google Shape;113;p32"/>
              <p:cNvGrpSpPr/>
              <p:nvPr/>
            </p:nvGrpSpPr>
            <p:grpSpPr>
              <a:xfrm>
                <a:off x="15148" y="1066800"/>
                <a:ext cx="420600" cy="5334000"/>
                <a:chOff x="15148" y="1066800"/>
                <a:chExt cx="420600" cy="5334000"/>
              </a:xfrm>
            </p:grpSpPr>
            <p:cxnSp>
              <p:nvCxnSpPr>
                <p:cNvPr id="114" name="Google Shape;114;p32"/>
                <p:cNvCxnSpPr/>
                <p:nvPr/>
              </p:nvCxnSpPr>
              <p:spPr>
                <a:xfrm>
                  <a:off x="15148" y="4267200"/>
                  <a:ext cx="420600"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15" name="Google Shape;115;p32"/>
                <p:cNvCxnSpPr/>
                <p:nvPr/>
              </p:nvCxnSpPr>
              <p:spPr>
                <a:xfrm>
                  <a:off x="15148" y="3200400"/>
                  <a:ext cx="420600"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16" name="Google Shape;116;p32"/>
                <p:cNvCxnSpPr/>
                <p:nvPr/>
              </p:nvCxnSpPr>
              <p:spPr>
                <a:xfrm>
                  <a:off x="15148" y="2133600"/>
                  <a:ext cx="420600"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17" name="Google Shape;117;p32"/>
                <p:cNvCxnSpPr/>
                <p:nvPr/>
              </p:nvCxnSpPr>
              <p:spPr>
                <a:xfrm>
                  <a:off x="15148" y="5334000"/>
                  <a:ext cx="420600"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18" name="Google Shape;118;p32"/>
                <p:cNvCxnSpPr/>
                <p:nvPr/>
              </p:nvCxnSpPr>
              <p:spPr>
                <a:xfrm>
                  <a:off x="15148" y="1066800"/>
                  <a:ext cx="420600" cy="0"/>
                </a:xfrm>
                <a:prstGeom prst="straightConnector1">
                  <a:avLst/>
                </a:prstGeom>
                <a:noFill/>
                <a:ln cap="flat" cmpd="sng" w="9525">
                  <a:solidFill>
                    <a:schemeClr val="lt1">
                      <a:alpha val="40000"/>
                    </a:schemeClr>
                  </a:solidFill>
                  <a:prstDash val="solid"/>
                  <a:round/>
                  <a:headEnd len="sm" w="sm" type="none"/>
                  <a:tailEnd len="sm" w="sm" type="none"/>
                </a:ln>
              </p:spPr>
            </p:cxnSp>
            <p:cxnSp>
              <p:nvCxnSpPr>
                <p:cNvPr id="119" name="Google Shape;119;p32"/>
                <p:cNvCxnSpPr/>
                <p:nvPr/>
              </p:nvCxnSpPr>
              <p:spPr>
                <a:xfrm>
                  <a:off x="15148" y="6400800"/>
                  <a:ext cx="420600" cy="0"/>
                </a:xfrm>
                <a:prstGeom prst="straightConnector1">
                  <a:avLst/>
                </a:prstGeom>
                <a:noFill/>
                <a:ln cap="flat" cmpd="sng" w="9525">
                  <a:solidFill>
                    <a:schemeClr val="lt1">
                      <a:alpha val="40000"/>
                    </a:schemeClr>
                  </a:solidFill>
                  <a:prstDash val="solid"/>
                  <a:round/>
                  <a:headEnd len="sm" w="sm" type="none"/>
                  <a:tailEnd len="sm" w="sm" type="none"/>
                </a:ln>
              </p:spPr>
            </p:cxnSp>
          </p:grpSp>
          <p:cxnSp>
            <p:nvCxnSpPr>
              <p:cNvPr id="120" name="Google Shape;120;p32"/>
              <p:cNvCxnSpPr/>
              <p:nvPr/>
            </p:nvCxnSpPr>
            <p:spPr>
              <a:xfrm>
                <a:off x="431292" y="0"/>
                <a:ext cx="0" cy="6858000"/>
              </a:xfrm>
              <a:prstGeom prst="straightConnector1">
                <a:avLst/>
              </a:prstGeom>
              <a:noFill/>
              <a:ln cap="flat" cmpd="sng" w="9525">
                <a:solidFill>
                  <a:schemeClr val="lt1">
                    <a:alpha val="40000"/>
                  </a:schemeClr>
                </a:solidFill>
                <a:prstDash val="solid"/>
                <a:round/>
                <a:headEnd len="sm" w="sm" type="none"/>
                <a:tailEnd len="sm" w="sm" type="none"/>
              </a:ln>
            </p:spPr>
          </p:cxnSp>
        </p:grpSp>
      </p:grpSp>
      <p:sp>
        <p:nvSpPr>
          <p:cNvPr id="121" name="Google Shape;121;p32"/>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2" name="Google Shape;122;p32"/>
          <p:cNvSpPr txBox="1"/>
          <p:nvPr>
            <p:ph type="title"/>
          </p:nvPr>
        </p:nvSpPr>
        <p:spPr>
          <a:xfrm>
            <a:off x="752888" y="205978"/>
            <a:ext cx="7400400" cy="59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32"/>
          <p:cNvSpPr txBox="1"/>
          <p:nvPr>
            <p:ph idx="1" type="body"/>
          </p:nvPr>
        </p:nvSpPr>
        <p:spPr>
          <a:xfrm>
            <a:off x="752888" y="914400"/>
            <a:ext cx="7933800" cy="37149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2pPr>
            <a:lvl3pPr indent="-381000" lvl="2" marL="13716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3pPr>
            <a:lvl4pPr indent="-355600" lvl="3" marL="18288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4pPr>
            <a:lvl5pPr indent="-342900" lvl="4" marL="22860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G:\STALL\ST Comms\Templates &amp; Resources\Logos\Other Emblems\DOC Logo\DOC Color.png" id="124" name="Google Shape;124;p32">
            <a:hlinkClick r:id="rId13"/>
          </p:cNvPr>
          <p:cNvPicPr preferRelativeResize="0"/>
          <p:nvPr/>
        </p:nvPicPr>
        <p:blipFill rotWithShape="1">
          <a:blip r:embed="rId14">
            <a:alphaModFix/>
          </a:blip>
          <a:srcRect b="0" l="0" r="0" t="0"/>
          <a:stretch/>
        </p:blipFill>
        <p:spPr>
          <a:xfrm>
            <a:off x="228600" y="4832593"/>
            <a:ext cx="278916" cy="278916"/>
          </a:xfrm>
          <a:prstGeom prst="rect">
            <a:avLst/>
          </a:prstGeom>
          <a:noFill/>
          <a:ln>
            <a:noFill/>
          </a:ln>
        </p:spPr>
      </p:pic>
      <p:pic>
        <p:nvPicPr>
          <p:cNvPr id="125" name="Google Shape;125;p32">
            <a:hlinkClick r:id="rId15"/>
          </p:cNvPr>
          <p:cNvPicPr preferRelativeResize="0"/>
          <p:nvPr/>
        </p:nvPicPr>
        <p:blipFill rotWithShape="1">
          <a:blip r:embed="rId16">
            <a:alphaModFix/>
          </a:blip>
          <a:srcRect b="0" l="0" r="0" t="0"/>
          <a:stretch/>
        </p:blipFill>
        <p:spPr>
          <a:xfrm>
            <a:off x="639827" y="4836939"/>
            <a:ext cx="270224" cy="270224"/>
          </a:xfrm>
          <a:prstGeom prst="rect">
            <a:avLst/>
          </a:prstGeom>
          <a:noFill/>
          <a:ln>
            <a:noFill/>
          </a:ln>
        </p:spPr>
      </p:pic>
      <p:sp>
        <p:nvSpPr>
          <p:cNvPr id="126" name="Google Shape;126;p32"/>
          <p:cNvSpPr txBox="1"/>
          <p:nvPr/>
        </p:nvSpPr>
        <p:spPr>
          <a:xfrm>
            <a:off x="1447800" y="491378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b="0" i="0" lang="en-US" sz="1000" u="none" cap="none" strike="noStrike">
                <a:solidFill>
                  <a:srgbClr val="0B4596"/>
                </a:solidFill>
                <a:latin typeface="Arial Narrow"/>
                <a:ea typeface="Arial Narrow"/>
                <a:cs typeface="Arial Narrow"/>
                <a:sym typeface="Arial Narrow"/>
              </a:rPr>
              <a:t>‹#›</a:t>
            </a:fld>
            <a:endParaRPr b="0" i="0" sz="1000" u="none" cap="none" strike="noStrike">
              <a:solidFill>
                <a:srgbClr val="0B4596"/>
              </a:solidFill>
              <a:latin typeface="Arial Narrow"/>
              <a:ea typeface="Arial Narrow"/>
              <a:cs typeface="Arial Narrow"/>
              <a:sym typeface="Arial Narrow"/>
            </a:endParaRPr>
          </a:p>
        </p:txBody>
      </p:sp>
      <p:pic>
        <p:nvPicPr>
          <p:cNvPr id="127" name="Google Shape;127;p32">
            <a:hlinkClick r:id="rId17"/>
          </p:cNvPr>
          <p:cNvPicPr preferRelativeResize="0"/>
          <p:nvPr/>
        </p:nvPicPr>
        <p:blipFill rotWithShape="1">
          <a:blip r:embed="rId18">
            <a:alphaModFix/>
          </a:blip>
          <a:srcRect b="0" l="0" r="0" t="0"/>
          <a:stretch/>
        </p:blipFill>
        <p:spPr>
          <a:xfrm>
            <a:off x="8229600" y="114300"/>
            <a:ext cx="571500" cy="571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19"/>
    <p:sldLayoutId id="2147483658" r:id="rId20"/>
    <p:sldLayoutId id="2147483659" r:id="rId21"/>
    <p:sldLayoutId id="2147483660" r:id="rId22"/>
    <p:sldLayoutId id="2147483661" r:id="rId23"/>
    <p:sldLayoutId id="2147483662" r:id="rId24"/>
    <p:sldLayoutId id="2147483663" r:id="rId25"/>
    <p:sldLayoutId id="2147483664" r:id="rId26"/>
    <p:sldLayoutId id="2147483665" r:id="rId27"/>
    <p:sldLayoutId id="2147483666" r:id="rId28"/>
    <p:sldLayoutId id="2147483667" r:id="rId29"/>
    <p:sldLayoutId id="2147483668" r:id="rId30"/>
    <p:sldLayoutId id="2147483669" r:id="rId31"/>
    <p:sldLayoutId id="2147483670" r:id="rId32"/>
    <p:sldLayoutId id="2147483671" r:id="rId33"/>
    <p:sldLayoutId id="2147483672"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11.png"/><Relationship Id="rId10"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33.jpg"/><Relationship Id="rId5" Type="http://schemas.openxmlformats.org/officeDocument/2006/relationships/image" Target="../media/image41.jpg"/></Relationships>
</file>

<file path=ppt/slides/_rels/slide13.xml.rels><?xml version="1.0" encoding="UTF-8" standalone="yes"?><Relationships xmlns="http://schemas.openxmlformats.org/package/2006/relationships"><Relationship Id="rId20" Type="http://schemas.openxmlformats.org/officeDocument/2006/relationships/image" Target="../media/image38.png"/><Relationship Id="rId22" Type="http://schemas.openxmlformats.org/officeDocument/2006/relationships/image" Target="../media/image34.png"/><Relationship Id="rId21"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20.png"/><Relationship Id="rId9"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10.png"/><Relationship Id="rId11" Type="http://schemas.openxmlformats.org/officeDocument/2006/relationships/image" Target="../media/image4.png"/><Relationship Id="rId10"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5.png"/><Relationship Id="rId15" Type="http://schemas.openxmlformats.org/officeDocument/2006/relationships/image" Target="../media/image14.png"/><Relationship Id="rId14" Type="http://schemas.openxmlformats.org/officeDocument/2006/relationships/image" Target="../media/image11.png"/><Relationship Id="rId17" Type="http://schemas.openxmlformats.org/officeDocument/2006/relationships/image" Target="../media/image40.png"/><Relationship Id="rId16" Type="http://schemas.openxmlformats.org/officeDocument/2006/relationships/image" Target="../media/image30.png"/><Relationship Id="rId19" Type="http://schemas.openxmlformats.org/officeDocument/2006/relationships/image" Target="../media/image42.png"/><Relationship Id="rId18"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6.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9" name="Shape 239"/>
        <p:cNvGrpSpPr/>
        <p:nvPr/>
      </p:nvGrpSpPr>
      <p:grpSpPr>
        <a:xfrm>
          <a:off x="0" y="0"/>
          <a:ext cx="0" cy="0"/>
          <a:chOff x="0" y="0"/>
          <a:chExt cx="0" cy="0"/>
        </a:xfrm>
      </p:grpSpPr>
      <p:grpSp>
        <p:nvGrpSpPr>
          <p:cNvPr id="240" name="Google Shape;240;p1"/>
          <p:cNvGrpSpPr/>
          <p:nvPr/>
        </p:nvGrpSpPr>
        <p:grpSpPr>
          <a:xfrm>
            <a:off x="411988" y="-669072"/>
            <a:ext cx="8731250" cy="3672078"/>
            <a:chOff x="410718" y="0"/>
            <a:chExt cx="8731250" cy="3200400"/>
          </a:xfrm>
        </p:grpSpPr>
        <p:sp>
          <p:nvSpPr>
            <p:cNvPr id="241" name="Google Shape;241;p1"/>
            <p:cNvSpPr/>
            <p:nvPr/>
          </p:nvSpPr>
          <p:spPr>
            <a:xfrm>
              <a:off x="410718" y="0"/>
              <a:ext cx="8731250" cy="3200400"/>
            </a:xfrm>
            <a:custGeom>
              <a:rect b="b" l="l" r="r" t="t"/>
              <a:pathLst>
                <a:path extrusionOk="0" h="3200400" w="8731250">
                  <a:moveTo>
                    <a:pt x="8730996" y="0"/>
                  </a:moveTo>
                  <a:lnTo>
                    <a:pt x="0" y="0"/>
                  </a:lnTo>
                  <a:lnTo>
                    <a:pt x="0" y="3200400"/>
                  </a:lnTo>
                  <a:lnTo>
                    <a:pt x="8730996" y="3200400"/>
                  </a:lnTo>
                  <a:lnTo>
                    <a:pt x="8730996" y="0"/>
                  </a:lnTo>
                  <a:close/>
                </a:path>
              </a:pathLst>
            </a:custGeom>
            <a:solidFill>
              <a:srgbClr val="006FC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2" name="Google Shape;242;p1"/>
            <p:cNvSpPr/>
            <p:nvPr/>
          </p:nvSpPr>
          <p:spPr>
            <a:xfrm>
              <a:off x="2286381" y="457580"/>
              <a:ext cx="0" cy="2605405"/>
            </a:xfrm>
            <a:custGeom>
              <a:rect b="b" l="l" r="r" t="t"/>
              <a:pathLst>
                <a:path extrusionOk="0" h="2605405" w="120000">
                  <a:moveTo>
                    <a:pt x="0" y="0"/>
                  </a:moveTo>
                  <a:lnTo>
                    <a:pt x="0" y="2605151"/>
                  </a:lnTo>
                </a:path>
              </a:pathLst>
            </a:custGeom>
            <a:noFill/>
            <a:ln cap="flat" cmpd="sng" w="12950">
              <a:solidFill>
                <a:srgbClr val="3686F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 name="Google Shape;243;p1"/>
            <p:cNvSpPr/>
            <p:nvPr/>
          </p:nvSpPr>
          <p:spPr>
            <a:xfrm>
              <a:off x="593033" y="115132"/>
              <a:ext cx="1551557" cy="1688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1"/>
          <p:cNvGrpSpPr/>
          <p:nvPr/>
        </p:nvGrpSpPr>
        <p:grpSpPr>
          <a:xfrm>
            <a:off x="-12390" y="-669074"/>
            <a:ext cx="9143999" cy="5812573"/>
            <a:chOff x="0" y="0"/>
            <a:chExt cx="9143999" cy="5144388"/>
          </a:xfrm>
        </p:grpSpPr>
        <p:sp>
          <p:nvSpPr>
            <p:cNvPr id="245" name="Google Shape;245;p1"/>
            <p:cNvSpPr/>
            <p:nvPr/>
          </p:nvSpPr>
          <p:spPr>
            <a:xfrm>
              <a:off x="381" y="4796408"/>
              <a:ext cx="410845" cy="347980"/>
            </a:xfrm>
            <a:custGeom>
              <a:rect b="b" l="l" r="r" t="t"/>
              <a:pathLst>
                <a:path extrusionOk="0" h="347979" w="410845">
                  <a:moveTo>
                    <a:pt x="0" y="347472"/>
                  </a:moveTo>
                  <a:lnTo>
                    <a:pt x="410718" y="347472"/>
                  </a:lnTo>
                  <a:lnTo>
                    <a:pt x="410718" y="0"/>
                  </a:lnTo>
                  <a:lnTo>
                    <a:pt x="0" y="0"/>
                  </a:lnTo>
                  <a:lnTo>
                    <a:pt x="0" y="347472"/>
                  </a:lnTo>
                  <a:close/>
                </a:path>
              </a:pathLst>
            </a:custGeom>
            <a:noFill/>
            <a:ln cap="flat" cmpd="sng" w="25125">
              <a:solidFill>
                <a:srgbClr val="6CC2E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 name="Google Shape;246;p1"/>
            <p:cNvSpPr/>
            <p:nvPr/>
          </p:nvSpPr>
          <p:spPr>
            <a:xfrm>
              <a:off x="410717" y="3200399"/>
              <a:ext cx="8733282" cy="1943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1"/>
            <p:cNvSpPr/>
            <p:nvPr/>
          </p:nvSpPr>
          <p:spPr>
            <a:xfrm>
              <a:off x="0" y="0"/>
              <a:ext cx="416559" cy="5143500"/>
            </a:xfrm>
            <a:custGeom>
              <a:rect b="b" l="l" r="r" t="t"/>
              <a:pathLst>
                <a:path extrusionOk="0" h="5143500" w="416559">
                  <a:moveTo>
                    <a:pt x="416052" y="5143498"/>
                  </a:moveTo>
                  <a:lnTo>
                    <a:pt x="416052" y="0"/>
                  </a:lnTo>
                  <a:lnTo>
                    <a:pt x="0" y="0"/>
                  </a:lnTo>
                  <a:lnTo>
                    <a:pt x="0" y="5143498"/>
                  </a:lnTo>
                  <a:lnTo>
                    <a:pt x="416052" y="5143498"/>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8" name="Google Shape;248;p1"/>
            <p:cNvSpPr/>
            <p:nvPr/>
          </p:nvSpPr>
          <p:spPr>
            <a:xfrm>
              <a:off x="762" y="2398014"/>
              <a:ext cx="410209" cy="802640"/>
            </a:xfrm>
            <a:custGeom>
              <a:rect b="b" l="l" r="r" t="t"/>
              <a:pathLst>
                <a:path extrusionOk="0" h="802639" w="410209">
                  <a:moveTo>
                    <a:pt x="409956" y="0"/>
                  </a:moveTo>
                  <a:lnTo>
                    <a:pt x="0" y="0"/>
                  </a:lnTo>
                  <a:lnTo>
                    <a:pt x="0" y="802386"/>
                  </a:lnTo>
                  <a:lnTo>
                    <a:pt x="409956" y="802386"/>
                  </a:lnTo>
                  <a:lnTo>
                    <a:pt x="409956" y="0"/>
                  </a:lnTo>
                  <a:close/>
                </a:path>
              </a:pathLst>
            </a:custGeom>
            <a:solidFill>
              <a:srgbClr val="0A459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1"/>
            <p:cNvSpPr/>
            <p:nvPr/>
          </p:nvSpPr>
          <p:spPr>
            <a:xfrm>
              <a:off x="0" y="4286250"/>
              <a:ext cx="441959" cy="24307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p1"/>
            <p:cNvSpPr/>
            <p:nvPr/>
          </p:nvSpPr>
          <p:spPr>
            <a:xfrm>
              <a:off x="0" y="3486150"/>
              <a:ext cx="441959" cy="24307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p1"/>
            <p:cNvSpPr/>
            <p:nvPr/>
          </p:nvSpPr>
          <p:spPr>
            <a:xfrm>
              <a:off x="0" y="2686050"/>
              <a:ext cx="441959" cy="243077"/>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Google Shape;252;p1"/>
            <p:cNvSpPr/>
            <p:nvPr/>
          </p:nvSpPr>
          <p:spPr>
            <a:xfrm>
              <a:off x="0" y="1885950"/>
              <a:ext cx="441959" cy="243077"/>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p1"/>
            <p:cNvSpPr/>
            <p:nvPr/>
          </p:nvSpPr>
          <p:spPr>
            <a:xfrm>
              <a:off x="0" y="1085850"/>
              <a:ext cx="441959" cy="243077"/>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1"/>
            <p:cNvSpPr/>
            <p:nvPr/>
          </p:nvSpPr>
          <p:spPr>
            <a:xfrm>
              <a:off x="0" y="285750"/>
              <a:ext cx="441959" cy="243077"/>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5" name="Google Shape;255;p1"/>
            <p:cNvSpPr/>
            <p:nvPr/>
          </p:nvSpPr>
          <p:spPr>
            <a:xfrm>
              <a:off x="381" y="800480"/>
              <a:ext cx="421005" cy="4000500"/>
            </a:xfrm>
            <a:custGeom>
              <a:rect b="b" l="l" r="r" t="t"/>
              <a:pathLst>
                <a:path extrusionOk="0" h="4000500" w="421005">
                  <a:moveTo>
                    <a:pt x="0" y="2400300"/>
                  </a:moveTo>
                  <a:lnTo>
                    <a:pt x="420598" y="2400300"/>
                  </a:lnTo>
                </a:path>
                <a:path extrusionOk="0" h="4000500" w="421005">
                  <a:moveTo>
                    <a:pt x="0" y="1600200"/>
                  </a:moveTo>
                  <a:lnTo>
                    <a:pt x="420598" y="1600200"/>
                  </a:lnTo>
                </a:path>
                <a:path extrusionOk="0" h="4000500" w="421005">
                  <a:moveTo>
                    <a:pt x="0" y="800100"/>
                  </a:moveTo>
                  <a:lnTo>
                    <a:pt x="420598" y="800100"/>
                  </a:lnTo>
                </a:path>
                <a:path extrusionOk="0" h="4000500" w="421005">
                  <a:moveTo>
                    <a:pt x="0" y="3200400"/>
                  </a:moveTo>
                  <a:lnTo>
                    <a:pt x="420598" y="3200400"/>
                  </a:lnTo>
                </a:path>
                <a:path extrusionOk="0" h="4000500" w="421005">
                  <a:moveTo>
                    <a:pt x="0" y="0"/>
                  </a:moveTo>
                  <a:lnTo>
                    <a:pt x="420598" y="0"/>
                  </a:lnTo>
                </a:path>
                <a:path extrusionOk="0" h="4000500" w="421005">
                  <a:moveTo>
                    <a:pt x="0" y="4000500"/>
                  </a:moveTo>
                  <a:lnTo>
                    <a:pt x="420598" y="4000500"/>
                  </a:lnTo>
                </a:path>
              </a:pathLst>
            </a:custGeom>
            <a:noFill/>
            <a:ln cap="flat" cmpd="sng" w="9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p1"/>
            <p:cNvSpPr/>
            <p:nvPr/>
          </p:nvSpPr>
          <p:spPr>
            <a:xfrm>
              <a:off x="416433" y="380"/>
              <a:ext cx="0" cy="5143500"/>
            </a:xfrm>
            <a:custGeom>
              <a:rect b="b" l="l" r="r" t="t"/>
              <a:pathLst>
                <a:path extrusionOk="0" h="5143500" w="120000">
                  <a:moveTo>
                    <a:pt x="0" y="0"/>
                  </a:moveTo>
                  <a:lnTo>
                    <a:pt x="0" y="5143499"/>
                  </a:lnTo>
                </a:path>
              </a:pathLst>
            </a:custGeom>
            <a:noFill/>
            <a:ln cap="flat" cmpd="sng" w="9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1"/>
          <p:cNvSpPr txBox="1"/>
          <p:nvPr/>
        </p:nvSpPr>
        <p:spPr>
          <a:xfrm>
            <a:off x="571359" y="2125201"/>
            <a:ext cx="1847848"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D5F5FF"/>
                </a:solidFill>
                <a:latin typeface="Candara"/>
                <a:ea typeface="Candara"/>
                <a:cs typeface="Candara"/>
                <a:sym typeface="Candara"/>
              </a:rPr>
              <a:t>Nov.  17,  2020</a:t>
            </a:r>
            <a:endParaRPr b="0" i="0" sz="1800" u="none" cap="none" strike="noStrike">
              <a:solidFill>
                <a:schemeClr val="dk1"/>
              </a:solidFill>
              <a:latin typeface="Candara"/>
              <a:ea typeface="Candara"/>
              <a:cs typeface="Candara"/>
              <a:sym typeface="Candara"/>
            </a:endParaRPr>
          </a:p>
        </p:txBody>
      </p:sp>
      <p:sp>
        <p:nvSpPr>
          <p:cNvPr id="258" name="Google Shape;258;p1"/>
          <p:cNvSpPr txBox="1"/>
          <p:nvPr>
            <p:ph type="title"/>
          </p:nvPr>
        </p:nvSpPr>
        <p:spPr>
          <a:xfrm>
            <a:off x="2664310" y="-529521"/>
            <a:ext cx="5843400" cy="1909492"/>
          </a:xfrm>
          <a:prstGeom prst="rect">
            <a:avLst/>
          </a:prstGeom>
          <a:noFill/>
          <a:ln>
            <a:noFill/>
          </a:ln>
        </p:spPr>
        <p:txBody>
          <a:bodyPr anchorCtr="0" anchor="t" bIns="0" lIns="0" spcFirstLastPara="1" rIns="0" wrap="square" tIns="62225">
            <a:spAutoFit/>
          </a:bodyPr>
          <a:lstStyle/>
          <a:p>
            <a:pPr indent="0" lvl="0" marL="12700" marR="5080" rtl="0" algn="ctr">
              <a:lnSpc>
                <a:spcPct val="99600"/>
              </a:lnSpc>
              <a:spcBef>
                <a:spcPts val="0"/>
              </a:spcBef>
              <a:spcAft>
                <a:spcPts val="0"/>
              </a:spcAft>
              <a:buSzPts val="1400"/>
              <a:buNone/>
            </a:pPr>
            <a:r>
              <a:rPr lang="en-US" sz="4000">
                <a:solidFill>
                  <a:srgbClr val="FFFFFF"/>
                </a:solidFill>
                <a:latin typeface="Candara"/>
                <a:ea typeface="Candara"/>
                <a:cs typeface="Candara"/>
                <a:sym typeface="Candara"/>
              </a:rPr>
              <a:t>NOAA’s Perspective </a:t>
            </a:r>
            <a:br>
              <a:rPr lang="en-US" sz="4000">
                <a:solidFill>
                  <a:srgbClr val="FFFFFF"/>
                </a:solidFill>
                <a:latin typeface="Candara"/>
                <a:ea typeface="Candara"/>
                <a:cs typeface="Candara"/>
                <a:sym typeface="Candara"/>
              </a:rPr>
            </a:br>
            <a:r>
              <a:rPr lang="en-US" sz="4000">
                <a:solidFill>
                  <a:srgbClr val="FFFFFF"/>
                </a:solidFill>
                <a:latin typeface="Candara"/>
                <a:ea typeface="Candara"/>
                <a:cs typeface="Candara"/>
                <a:sym typeface="Candara"/>
              </a:rPr>
              <a:t>on </a:t>
            </a:r>
            <a:br>
              <a:rPr lang="en-US" sz="4000">
                <a:solidFill>
                  <a:srgbClr val="FFFFFF"/>
                </a:solidFill>
                <a:latin typeface="Candara"/>
                <a:ea typeface="Candara"/>
                <a:cs typeface="Candara"/>
                <a:sym typeface="Candara"/>
              </a:rPr>
            </a:br>
            <a:r>
              <a:rPr lang="en-US" sz="4000">
                <a:solidFill>
                  <a:srgbClr val="FFFFFF"/>
                </a:solidFill>
                <a:latin typeface="Candara"/>
                <a:ea typeface="Candara"/>
                <a:cs typeface="Candara"/>
                <a:sym typeface="Candara"/>
              </a:rPr>
              <a:t>3-D Winds</a:t>
            </a:r>
            <a:endParaRPr sz="4000">
              <a:latin typeface="Candara"/>
              <a:ea typeface="Candara"/>
              <a:cs typeface="Candara"/>
              <a:sym typeface="Candara"/>
            </a:endParaRPr>
          </a:p>
        </p:txBody>
      </p:sp>
      <p:sp>
        <p:nvSpPr>
          <p:cNvPr id="259" name="Google Shape;259;p1"/>
          <p:cNvSpPr txBox="1"/>
          <p:nvPr/>
        </p:nvSpPr>
        <p:spPr>
          <a:xfrm>
            <a:off x="2305232" y="1792149"/>
            <a:ext cx="5899200" cy="1099200"/>
          </a:xfrm>
          <a:prstGeom prst="rect">
            <a:avLst/>
          </a:prstGeom>
          <a:noFill/>
          <a:ln>
            <a:noFill/>
          </a:ln>
        </p:spPr>
        <p:txBody>
          <a:bodyPr anchorCtr="0" anchor="t" bIns="0" lIns="0" spcFirstLastPara="1" rIns="0" wrap="square" tIns="161275">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C4EDFF"/>
                </a:solidFill>
                <a:latin typeface="Candara"/>
                <a:ea typeface="Candara"/>
                <a:cs typeface="Candara"/>
                <a:sym typeface="Candara"/>
              </a:rPr>
              <a:t>Vanessa Griffin</a:t>
            </a:r>
            <a:endParaRPr b="0" i="0" sz="1800" u="none" cap="none" strike="noStrike">
              <a:solidFill>
                <a:schemeClr val="dk1"/>
              </a:solidFill>
              <a:latin typeface="Candara"/>
              <a:ea typeface="Candara"/>
              <a:cs typeface="Candara"/>
              <a:sym typeface="Candara"/>
            </a:endParaRPr>
          </a:p>
          <a:p>
            <a:pPr indent="0" lvl="0" marL="12700" marR="0" rtl="0" algn="l">
              <a:lnSpc>
                <a:spcPct val="100000"/>
              </a:lnSpc>
              <a:spcBef>
                <a:spcPts val="910"/>
              </a:spcBef>
              <a:spcAft>
                <a:spcPts val="0"/>
              </a:spcAft>
              <a:buClr>
                <a:srgbClr val="000000"/>
              </a:buClr>
              <a:buSzPts val="1400"/>
              <a:buFont typeface="Arial"/>
              <a:buNone/>
            </a:pPr>
            <a:r>
              <a:rPr b="0" i="1" lang="en-US" sz="1400" u="none" cap="none" strike="noStrike">
                <a:solidFill>
                  <a:srgbClr val="FFFFFF"/>
                </a:solidFill>
                <a:latin typeface="Candara"/>
                <a:ea typeface="Candara"/>
                <a:cs typeface="Candara"/>
                <a:sym typeface="Candara"/>
              </a:rPr>
              <a:t>Director, Office of Systems Architecture and Advanced Planning</a:t>
            </a:r>
            <a:endParaRPr b="0" i="0" sz="1400" u="none" cap="none" strike="noStrike">
              <a:solidFill>
                <a:schemeClr val="dk1"/>
              </a:solidFill>
              <a:latin typeface="Candara"/>
              <a:ea typeface="Candara"/>
              <a:cs typeface="Candara"/>
              <a:sym typeface="Candara"/>
            </a:endParaRPr>
          </a:p>
          <a:p>
            <a:pPr indent="0" lvl="0" marL="12700" marR="0" rtl="0" algn="l">
              <a:lnSpc>
                <a:spcPct val="100000"/>
              </a:lnSpc>
              <a:spcBef>
                <a:spcPts val="850"/>
              </a:spcBef>
              <a:spcAft>
                <a:spcPts val="0"/>
              </a:spcAft>
              <a:buClr>
                <a:srgbClr val="000000"/>
              </a:buClr>
              <a:buSzPts val="1400"/>
              <a:buFont typeface="Arial"/>
              <a:buNone/>
            </a:pPr>
            <a:r>
              <a:rPr b="0" i="1" lang="en-US" sz="1400" u="none" cap="none" strike="noStrike">
                <a:solidFill>
                  <a:srgbClr val="FFFFFF"/>
                </a:solidFill>
                <a:latin typeface="Candara"/>
                <a:ea typeface="Candara"/>
                <a:cs typeface="Candara"/>
                <a:sym typeface="Candara"/>
              </a:rPr>
              <a:t>NOAA National Environmental Satellite, Data, and Information Service</a:t>
            </a:r>
            <a:endParaRPr b="0" i="0" sz="1400" u="none" cap="none" strike="noStrike">
              <a:solidFill>
                <a:schemeClr val="dk1"/>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5"/>
          <p:cNvSpPr txBox="1"/>
          <p:nvPr>
            <p:ph type="title"/>
          </p:nvPr>
        </p:nvSpPr>
        <p:spPr>
          <a:xfrm>
            <a:off x="594690" y="2034611"/>
            <a:ext cx="8469797" cy="369332"/>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chemeClr val="dk1"/>
              </a:buClr>
              <a:buSzPts val="2000"/>
              <a:buNone/>
            </a:pPr>
            <a:r>
              <a:rPr lang="en-US"/>
              <a:t>Developing Our Next-Gen Earth Observation Architecture</a:t>
            </a:r>
            <a:endParaRPr/>
          </a:p>
        </p:txBody>
      </p:sp>
      <p:sp>
        <p:nvSpPr>
          <p:cNvPr id="414" name="Google Shape;414;p25"/>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6"/>
          <p:cNvSpPr txBox="1"/>
          <p:nvPr>
            <p:ph type="title"/>
          </p:nvPr>
        </p:nvSpPr>
        <p:spPr>
          <a:xfrm>
            <a:off x="752900" y="117863"/>
            <a:ext cx="7400400" cy="594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US" sz="2800">
                <a:solidFill>
                  <a:srgbClr val="002060"/>
                </a:solidFill>
                <a:latin typeface="Source Sans Pro"/>
                <a:ea typeface="Source Sans Pro"/>
                <a:cs typeface="Source Sans Pro"/>
                <a:sym typeface="Source Sans Pro"/>
              </a:rPr>
              <a:t>Four Pillars of NSOSA Implementation</a:t>
            </a:r>
            <a:endParaRPr sz="2800">
              <a:solidFill>
                <a:srgbClr val="002060"/>
              </a:solidFill>
              <a:latin typeface="Source Sans Pro"/>
              <a:ea typeface="Source Sans Pro"/>
              <a:cs typeface="Source Sans Pro"/>
              <a:sym typeface="Source Sans Pro"/>
            </a:endParaRPr>
          </a:p>
        </p:txBody>
      </p:sp>
      <p:grpSp>
        <p:nvGrpSpPr>
          <p:cNvPr id="420" name="Google Shape;420;p26"/>
          <p:cNvGrpSpPr/>
          <p:nvPr/>
        </p:nvGrpSpPr>
        <p:grpSpPr>
          <a:xfrm>
            <a:off x="752900" y="800275"/>
            <a:ext cx="7834363" cy="3945000"/>
            <a:chOff x="905226" y="900928"/>
            <a:chExt cx="7248000" cy="3945000"/>
          </a:xfrm>
        </p:grpSpPr>
        <p:sp>
          <p:nvSpPr>
            <p:cNvPr id="421" name="Google Shape;421;p26"/>
            <p:cNvSpPr/>
            <p:nvPr/>
          </p:nvSpPr>
          <p:spPr>
            <a:xfrm>
              <a:off x="905226" y="900928"/>
              <a:ext cx="7248000" cy="39450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ndara"/>
                <a:ea typeface="Candara"/>
                <a:cs typeface="Candara"/>
                <a:sym typeface="Candara"/>
              </a:endParaRPr>
            </a:p>
          </p:txBody>
        </p:sp>
        <p:sp>
          <p:nvSpPr>
            <p:cNvPr id="422" name="Google Shape;422;p26"/>
            <p:cNvSpPr txBox="1"/>
            <p:nvPr/>
          </p:nvSpPr>
          <p:spPr>
            <a:xfrm>
              <a:off x="3513099" y="1447128"/>
              <a:ext cx="2260800" cy="21555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Continuous real-time observations supporting warnings and watches of severe weather and hour-by-hour changes. High-inclination orbits to observe northern latitude &amp; polar regions.</a:t>
              </a:r>
              <a:endParaRPr b="0" i="0" sz="1300" u="none" cap="none" strike="noStrike">
                <a:solidFill>
                  <a:srgbClr val="000000"/>
                </a:solidFill>
                <a:latin typeface="Calibri"/>
                <a:ea typeface="Calibri"/>
                <a:cs typeface="Calibri"/>
                <a:sym typeface="Calibri"/>
              </a:endParaRPr>
            </a:p>
          </p:txBody>
        </p:sp>
        <p:sp>
          <p:nvSpPr>
            <p:cNvPr id="423" name="Google Shape;423;p26"/>
            <p:cNvSpPr txBox="1"/>
            <p:nvPr/>
          </p:nvSpPr>
          <p:spPr>
            <a:xfrm>
              <a:off x="1056674" y="1419178"/>
              <a:ext cx="2385900" cy="21555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2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Miniaturized instruments on small, affordable, and proliferated satellites and partner data improving forecasts through better and additional data. Better precipitation forecasts, wave height predictions, ocean currents, and more.</a:t>
              </a:r>
              <a:endParaRPr b="0" i="0" sz="1300" u="none" cap="none" strike="noStrike">
                <a:solidFill>
                  <a:srgbClr val="000000"/>
                </a:solidFill>
                <a:latin typeface="Calibri"/>
                <a:ea typeface="Calibri"/>
                <a:cs typeface="Calibri"/>
                <a:sym typeface="Calibri"/>
              </a:endParaRPr>
            </a:p>
          </p:txBody>
        </p:sp>
        <p:sp>
          <p:nvSpPr>
            <p:cNvPr id="424" name="Google Shape;424;p26"/>
            <p:cNvSpPr txBox="1"/>
            <p:nvPr/>
          </p:nvSpPr>
          <p:spPr>
            <a:xfrm>
              <a:off x="1050521" y="3690728"/>
              <a:ext cx="6913500" cy="11037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Secure ingest of data in different formats from different partners requires a flexible, scalable platform. Common Services approach integrates cloud, AI, and machine-learning capabilities to verify, calibrate, and fuse data into new and better products and services. </a:t>
              </a:r>
              <a:endParaRPr b="0" i="0" sz="1300" u="none" cap="none" strike="noStrike">
                <a:solidFill>
                  <a:srgbClr val="000000"/>
                </a:solidFill>
                <a:latin typeface="Calibri"/>
                <a:ea typeface="Calibri"/>
                <a:cs typeface="Calibri"/>
                <a:sym typeface="Calibri"/>
              </a:endParaRPr>
            </a:p>
          </p:txBody>
        </p:sp>
        <p:sp>
          <p:nvSpPr>
            <p:cNvPr id="425" name="Google Shape;425;p26"/>
            <p:cNvSpPr txBox="1"/>
            <p:nvPr/>
          </p:nvSpPr>
          <p:spPr>
            <a:xfrm>
              <a:off x="5834776" y="1447116"/>
              <a:ext cx="2199600" cy="2155500"/>
            </a:xfrm>
            <a:prstGeom prst="rect">
              <a:avLst/>
            </a:prstGeom>
            <a:solidFill>
              <a:srgbClr val="F3F3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Reliably monitoring coronal mass ejections from L1, GEO, and LEO can protect the nation’s valuable, vulnerable infrastructure. New capabilities at L5 and high earth orbit can provide additional insight and improve forecasts.</a:t>
              </a:r>
              <a:endParaRPr b="0" i="0" sz="1300" u="none" cap="none" strike="noStrike">
                <a:solidFill>
                  <a:srgbClr val="000000"/>
                </a:solidFill>
                <a:latin typeface="Calibri"/>
                <a:ea typeface="Calibri"/>
                <a:cs typeface="Calibri"/>
                <a:sym typeface="Calibri"/>
              </a:endParaRPr>
            </a:p>
          </p:txBody>
        </p:sp>
        <p:sp>
          <p:nvSpPr>
            <p:cNvPr id="426" name="Google Shape;426;p26"/>
            <p:cNvSpPr txBox="1"/>
            <p:nvPr/>
          </p:nvSpPr>
          <p:spPr>
            <a:xfrm>
              <a:off x="1136469" y="1505278"/>
              <a:ext cx="2260800" cy="3441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LEO</a:t>
              </a:r>
              <a:endParaRPr b="1" i="0" sz="1400" u="none" cap="none" strike="noStrike">
                <a:solidFill>
                  <a:srgbClr val="000000"/>
                </a:solidFill>
                <a:latin typeface="Calibri"/>
                <a:ea typeface="Calibri"/>
                <a:cs typeface="Calibri"/>
                <a:sym typeface="Calibri"/>
              </a:endParaRPr>
            </a:p>
          </p:txBody>
        </p:sp>
        <p:sp>
          <p:nvSpPr>
            <p:cNvPr id="427" name="Google Shape;427;p26"/>
            <p:cNvSpPr txBox="1"/>
            <p:nvPr/>
          </p:nvSpPr>
          <p:spPr>
            <a:xfrm>
              <a:off x="3598190" y="1505278"/>
              <a:ext cx="2156400" cy="3441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GEO</a:t>
              </a:r>
              <a:endParaRPr b="1" i="0" sz="1400" u="none" cap="none" strike="noStrike">
                <a:solidFill>
                  <a:srgbClr val="000000"/>
                </a:solidFill>
                <a:latin typeface="Calibri"/>
                <a:ea typeface="Calibri"/>
                <a:cs typeface="Calibri"/>
                <a:sym typeface="Calibri"/>
              </a:endParaRPr>
            </a:p>
          </p:txBody>
        </p:sp>
        <p:sp>
          <p:nvSpPr>
            <p:cNvPr id="428" name="Google Shape;428;p26"/>
            <p:cNvSpPr txBox="1"/>
            <p:nvPr/>
          </p:nvSpPr>
          <p:spPr>
            <a:xfrm>
              <a:off x="1127181" y="3787003"/>
              <a:ext cx="6785700" cy="3441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Common Ground Services</a:t>
              </a:r>
              <a:endParaRPr b="1" i="0" sz="1400" u="none" cap="none" strike="noStrike">
                <a:solidFill>
                  <a:srgbClr val="000000"/>
                </a:solidFill>
                <a:latin typeface="Calibri"/>
                <a:ea typeface="Calibri"/>
                <a:cs typeface="Calibri"/>
                <a:sym typeface="Calibri"/>
              </a:endParaRPr>
            </a:p>
          </p:txBody>
        </p:sp>
        <p:sp>
          <p:nvSpPr>
            <p:cNvPr id="429" name="Google Shape;429;p26"/>
            <p:cNvSpPr txBox="1"/>
            <p:nvPr/>
          </p:nvSpPr>
          <p:spPr>
            <a:xfrm>
              <a:off x="5885624" y="1505278"/>
              <a:ext cx="2097900" cy="3441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Space Weather</a:t>
              </a:r>
              <a:endParaRPr b="1" i="0" sz="1400" u="none" cap="none" strike="noStrike">
                <a:solidFill>
                  <a:srgbClr val="000000"/>
                </a:solidFill>
                <a:latin typeface="Calibri"/>
                <a:ea typeface="Calibri"/>
                <a:cs typeface="Calibri"/>
                <a:sym typeface="Calibri"/>
              </a:endParaRPr>
            </a:p>
          </p:txBody>
        </p:sp>
        <p:sp>
          <p:nvSpPr>
            <p:cNvPr id="430" name="Google Shape;430;p26"/>
            <p:cNvSpPr txBox="1"/>
            <p:nvPr/>
          </p:nvSpPr>
          <p:spPr>
            <a:xfrm>
              <a:off x="909875" y="900938"/>
              <a:ext cx="7238700" cy="458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Integrated, Adaptable, and Affordable: Orbits, Instruments &amp; Systems</a:t>
              </a:r>
              <a:endParaRPr b="1"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7"/>
          <p:cNvSpPr/>
          <p:nvPr/>
        </p:nvSpPr>
        <p:spPr>
          <a:xfrm>
            <a:off x="7327614" y="108564"/>
            <a:ext cx="578609" cy="57901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78"/>
              <a:buFont typeface="Arial"/>
              <a:buNone/>
            </a:pPr>
            <a:r>
              <a:t/>
            </a:r>
            <a:endParaRPr b="0" i="0" sz="478" u="none" cap="none" strike="noStrike">
              <a:solidFill>
                <a:srgbClr val="000000"/>
              </a:solidFill>
              <a:latin typeface="Arial"/>
              <a:ea typeface="Arial"/>
              <a:cs typeface="Arial"/>
              <a:sym typeface="Arial"/>
            </a:endParaRPr>
          </a:p>
        </p:txBody>
      </p:sp>
      <p:sp>
        <p:nvSpPr>
          <p:cNvPr id="436" name="Google Shape;436;p27"/>
          <p:cNvSpPr/>
          <p:nvPr/>
        </p:nvSpPr>
        <p:spPr>
          <a:xfrm>
            <a:off x="1310072" y="4842012"/>
            <a:ext cx="282072" cy="28950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78"/>
              <a:buFont typeface="Arial"/>
              <a:buNone/>
            </a:pPr>
            <a:r>
              <a:t/>
            </a:r>
            <a:endParaRPr b="0" i="0" sz="478" u="none" cap="none" strike="noStrike">
              <a:solidFill>
                <a:srgbClr val="000000"/>
              </a:solidFill>
              <a:latin typeface="Arial"/>
              <a:ea typeface="Arial"/>
              <a:cs typeface="Arial"/>
              <a:sym typeface="Arial"/>
            </a:endParaRPr>
          </a:p>
        </p:txBody>
      </p:sp>
      <p:sp>
        <p:nvSpPr>
          <p:cNvPr id="437" name="Google Shape;437;p27"/>
          <p:cNvSpPr/>
          <p:nvPr/>
        </p:nvSpPr>
        <p:spPr>
          <a:xfrm>
            <a:off x="1621075" y="4849250"/>
            <a:ext cx="274839" cy="27503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78"/>
              <a:buFont typeface="Arial"/>
              <a:buNone/>
            </a:pPr>
            <a:r>
              <a:t/>
            </a:r>
            <a:endParaRPr b="0" i="0" sz="478" u="none" cap="none" strike="noStrike">
              <a:solidFill>
                <a:srgbClr val="000000"/>
              </a:solidFill>
              <a:latin typeface="Arial"/>
              <a:ea typeface="Arial"/>
              <a:cs typeface="Arial"/>
              <a:sym typeface="Arial"/>
            </a:endParaRPr>
          </a:p>
        </p:txBody>
      </p:sp>
      <p:sp>
        <p:nvSpPr>
          <p:cNvPr id="438" name="Google Shape;438;p27"/>
          <p:cNvSpPr txBox="1"/>
          <p:nvPr>
            <p:ph type="title"/>
          </p:nvPr>
        </p:nvSpPr>
        <p:spPr>
          <a:xfrm>
            <a:off x="902842" y="183126"/>
            <a:ext cx="4822653" cy="374362"/>
          </a:xfrm>
          <a:prstGeom prst="rect">
            <a:avLst/>
          </a:prstGeom>
          <a:noFill/>
          <a:ln>
            <a:noFill/>
          </a:ln>
        </p:spPr>
        <p:txBody>
          <a:bodyPr anchorCtr="0" anchor="t" bIns="0" lIns="0" spcFirstLastPara="1" rIns="0" wrap="square" tIns="4975">
            <a:spAutoFit/>
          </a:bodyPr>
          <a:lstStyle/>
          <a:p>
            <a:pPr indent="0" lvl="0" marL="4332" rtl="0" algn="l">
              <a:lnSpc>
                <a:spcPct val="100000"/>
              </a:lnSpc>
              <a:spcBef>
                <a:spcPts val="39"/>
              </a:spcBef>
              <a:spcAft>
                <a:spcPts val="0"/>
              </a:spcAft>
              <a:buSzPts val="1400"/>
              <a:buNone/>
            </a:pPr>
            <a:r>
              <a:rPr lang="en-US">
                <a:solidFill>
                  <a:srgbClr val="0A1C4D"/>
                </a:solidFill>
                <a:latin typeface="Source Sans Pro"/>
                <a:ea typeface="Source Sans Pro"/>
                <a:cs typeface="Source Sans Pro"/>
                <a:sym typeface="Source Sans Pro"/>
              </a:rPr>
              <a:t>Commercial Partnerships</a:t>
            </a:r>
            <a:r>
              <a:rPr lang="en-US">
                <a:solidFill>
                  <a:srgbClr val="13386D"/>
                </a:solidFill>
                <a:latin typeface="Source Sans Pro"/>
                <a:ea typeface="Source Sans Pro"/>
                <a:cs typeface="Source Sans Pro"/>
                <a:sym typeface="Source Sans Pro"/>
              </a:rPr>
              <a:t>:</a:t>
            </a:r>
            <a:endParaRPr>
              <a:solidFill>
                <a:srgbClr val="13386D"/>
              </a:solidFill>
              <a:latin typeface="Source Sans Pro"/>
              <a:ea typeface="Source Sans Pro"/>
              <a:cs typeface="Source Sans Pro"/>
              <a:sym typeface="Source Sans Pro"/>
            </a:endParaRPr>
          </a:p>
        </p:txBody>
      </p:sp>
      <p:sp>
        <p:nvSpPr>
          <p:cNvPr id="439" name="Google Shape;439;p27"/>
          <p:cNvSpPr txBox="1"/>
          <p:nvPr/>
        </p:nvSpPr>
        <p:spPr>
          <a:xfrm>
            <a:off x="7488319" y="4933446"/>
            <a:ext cx="200975" cy="107915"/>
          </a:xfrm>
          <a:prstGeom prst="rect">
            <a:avLst/>
          </a:prstGeom>
          <a:noFill/>
          <a:ln>
            <a:noFill/>
          </a:ln>
        </p:spPr>
        <p:txBody>
          <a:bodyPr anchorCtr="0" anchor="t" bIns="0" lIns="0" spcFirstLastPara="1" rIns="0" wrap="square" tIns="0">
            <a:spAutoFit/>
          </a:bodyPr>
          <a:lstStyle/>
          <a:p>
            <a:pPr indent="0" lvl="0" marL="4332" marR="0" rtl="0" algn="l">
              <a:lnSpc>
                <a:spcPct val="116098"/>
              </a:lnSpc>
              <a:spcBef>
                <a:spcPts val="0"/>
              </a:spcBef>
              <a:spcAft>
                <a:spcPts val="0"/>
              </a:spcAft>
              <a:buClr>
                <a:srgbClr val="000000"/>
              </a:buClr>
              <a:buSzPts val="665"/>
              <a:buFont typeface="Arial"/>
              <a:buNone/>
            </a:pPr>
            <a:r>
              <a:rPr b="0" i="1" lang="en-US" sz="665" u="none" cap="none" strike="noStrike">
                <a:solidFill>
                  <a:srgbClr val="5E839E"/>
                </a:solidFill>
                <a:latin typeface="Arial"/>
                <a:ea typeface="Arial"/>
                <a:cs typeface="Arial"/>
                <a:sym typeface="Arial"/>
              </a:rPr>
              <a:t>II	</a:t>
            </a:r>
            <a:fld id="{00000000-1234-1234-1234-123412341234}" type="slidenum">
              <a:rPr b="0" i="0" lang="en-US" sz="733" u="none" cap="none" strike="noStrike">
                <a:solidFill>
                  <a:srgbClr val="5E839E"/>
                </a:solidFill>
                <a:latin typeface="Arial"/>
                <a:ea typeface="Arial"/>
                <a:cs typeface="Arial"/>
                <a:sym typeface="Arial"/>
              </a:rPr>
              <a:t>‹#›</a:t>
            </a:fld>
            <a:endParaRPr b="0" i="0" sz="733" u="none" cap="none" strike="noStrike">
              <a:solidFill>
                <a:srgbClr val="000000"/>
              </a:solidFill>
              <a:latin typeface="Arial"/>
              <a:ea typeface="Arial"/>
              <a:cs typeface="Arial"/>
              <a:sym typeface="Arial"/>
            </a:endParaRPr>
          </a:p>
        </p:txBody>
      </p:sp>
      <p:sp>
        <p:nvSpPr>
          <p:cNvPr id="440" name="Google Shape;440;p27"/>
          <p:cNvSpPr txBox="1"/>
          <p:nvPr/>
        </p:nvSpPr>
        <p:spPr>
          <a:xfrm>
            <a:off x="523461" y="801758"/>
            <a:ext cx="8103704" cy="3472349"/>
          </a:xfrm>
          <a:prstGeom prst="rect">
            <a:avLst/>
          </a:prstGeom>
          <a:noFill/>
          <a:ln>
            <a:noFill/>
          </a:ln>
        </p:spPr>
        <p:txBody>
          <a:bodyPr anchorCtr="0" anchor="t" bIns="0" lIns="0" spcFirstLastPara="1" rIns="0" wrap="square" tIns="4100">
            <a:spAutoFit/>
          </a:bodyPr>
          <a:lstStyle/>
          <a:p>
            <a:pPr indent="-2166" lvl="0" marL="6281" marR="609508" rtl="0" algn="l">
              <a:lnSpc>
                <a:spcPct val="1071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NESDIS is engaging the commercial sector in a number of ways to leverage ongoing and emerging capabilities.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17"/>
              </a:spcBef>
              <a:spcAft>
                <a:spcPts val="0"/>
              </a:spcAft>
              <a:buClr>
                <a:srgbClr val="000000"/>
              </a:buClr>
              <a:buSzPts val="1467"/>
              <a:buFont typeface="Arial"/>
              <a:buNone/>
            </a:pPr>
            <a:r>
              <a:t/>
            </a:r>
            <a:endParaRPr b="0" i="0" sz="1467" u="none" cap="none" strike="noStrike">
              <a:solidFill>
                <a:schemeClr val="dk1"/>
              </a:solidFill>
              <a:latin typeface="Calibri"/>
              <a:ea typeface="Calibri"/>
              <a:cs typeface="Calibri"/>
              <a:sym typeface="Calibri"/>
            </a:endParaRPr>
          </a:p>
          <a:p>
            <a:pPr indent="-304104" lvl="0" marL="347424" marR="27941" rtl="0" algn="l">
              <a:lnSpc>
                <a:spcPct val="150000"/>
              </a:lnSpc>
              <a:spcBef>
                <a:spcPts val="0"/>
              </a:spcBef>
              <a:spcAft>
                <a:spcPts val="0"/>
              </a:spcAft>
              <a:buClr>
                <a:srgbClr val="000000"/>
              </a:buClr>
              <a:buSzPts val="1600"/>
              <a:buFont typeface="Arial"/>
              <a:buChar char="•"/>
            </a:pPr>
            <a:r>
              <a:rPr b="1" i="0" lang="en-US" sz="1600" u="none" cap="none" strike="noStrike">
                <a:solidFill>
                  <a:schemeClr val="dk1"/>
                </a:solidFill>
                <a:latin typeface="Calibri"/>
                <a:ea typeface="Calibri"/>
                <a:cs typeface="Calibri"/>
                <a:sym typeface="Calibri"/>
              </a:rPr>
              <a:t>Broad Agency Announcements (BAA): </a:t>
            </a:r>
            <a:r>
              <a:rPr b="0" i="0" lang="en-US" sz="1600" u="none" cap="none" strike="noStrike">
                <a:solidFill>
                  <a:schemeClr val="dk1"/>
                </a:solidFill>
                <a:latin typeface="Calibri"/>
                <a:ea typeface="Calibri"/>
                <a:cs typeface="Calibri"/>
                <a:sym typeface="Calibri"/>
              </a:rPr>
              <a:t>NESDIS is executing 32 studies to assess new concepts for instruments, spacecraft,  business models, and mission elements in GEO and extended  orbits, LEO small sounder satellites, and Space Weather.</a:t>
            </a:r>
            <a:endParaRPr b="0" i="0" sz="1600" u="none" cap="none" strike="noStrike">
              <a:solidFill>
                <a:schemeClr val="dk1"/>
              </a:solidFill>
              <a:latin typeface="Calibri"/>
              <a:ea typeface="Calibri"/>
              <a:cs typeface="Calibri"/>
              <a:sym typeface="Calibri"/>
            </a:endParaRPr>
          </a:p>
          <a:p>
            <a:pPr indent="-302805" lvl="0" marL="346124" marR="306703" rtl="0" algn="l">
              <a:lnSpc>
                <a:spcPct val="150000"/>
              </a:lnSpc>
              <a:spcBef>
                <a:spcPts val="426"/>
              </a:spcBef>
              <a:spcAft>
                <a:spcPts val="0"/>
              </a:spcAft>
              <a:buClr>
                <a:srgbClr val="000000"/>
              </a:buClr>
              <a:buSzPts val="1600"/>
              <a:buFont typeface="Arial"/>
              <a:buChar char="•"/>
            </a:pPr>
            <a:r>
              <a:rPr b="1" i="0" lang="en-US" sz="1600" u="none" cap="none" strike="noStrike">
                <a:solidFill>
                  <a:schemeClr val="dk1"/>
                </a:solidFill>
                <a:latin typeface="Calibri"/>
                <a:ea typeface="Calibri"/>
                <a:cs typeface="Calibri"/>
                <a:sym typeface="Calibri"/>
              </a:rPr>
              <a:t>Commercial Weather Data Pilot (CWDP): </a:t>
            </a:r>
            <a:r>
              <a:rPr b="0" i="0" lang="en-US" sz="1600" u="none" cap="none" strike="noStrike">
                <a:solidFill>
                  <a:schemeClr val="dk1"/>
                </a:solidFill>
                <a:latin typeface="Calibri"/>
                <a:ea typeface="Calibri"/>
                <a:cs typeface="Calibri"/>
                <a:sym typeface="Calibri"/>
              </a:rPr>
              <a:t>CWDP Round 2  completed spring 2020: demonstrated readiness of commercial  sector to provide RO data operationally.</a:t>
            </a:r>
            <a:endParaRPr b="0" i="0" sz="1600" u="none" cap="none" strike="noStrike">
              <a:solidFill>
                <a:schemeClr val="dk1"/>
              </a:solidFill>
              <a:latin typeface="Calibri"/>
              <a:ea typeface="Calibri"/>
              <a:cs typeface="Calibri"/>
              <a:sym typeface="Calibri"/>
            </a:endParaRPr>
          </a:p>
          <a:p>
            <a:pPr indent="-304104" lvl="0" marL="347424" marR="1733" rtl="0" algn="l">
              <a:lnSpc>
                <a:spcPct val="150000"/>
              </a:lnSpc>
              <a:spcBef>
                <a:spcPts val="443"/>
              </a:spcBef>
              <a:spcAft>
                <a:spcPts val="0"/>
              </a:spcAft>
              <a:buClr>
                <a:srgbClr val="000000"/>
              </a:buClr>
              <a:buSzPts val="1600"/>
              <a:buFont typeface="Arial"/>
              <a:buChar char="•"/>
            </a:pPr>
            <a:r>
              <a:rPr b="1" i="0" lang="en-US" sz="1600" u="none" cap="none" strike="noStrike">
                <a:solidFill>
                  <a:schemeClr val="dk1"/>
                </a:solidFill>
                <a:latin typeface="Calibri"/>
                <a:ea typeface="Calibri"/>
                <a:cs typeface="Calibri"/>
                <a:sym typeface="Calibri"/>
              </a:rPr>
              <a:t>Commercial Weather Data: </a:t>
            </a:r>
            <a:r>
              <a:rPr b="0" i="0" lang="en-US" sz="1600" u="none" cap="none" strike="noStrike">
                <a:solidFill>
                  <a:schemeClr val="dk1"/>
                </a:solidFill>
                <a:latin typeface="Calibri"/>
                <a:ea typeface="Calibri"/>
                <a:cs typeface="Calibri"/>
                <a:sym typeface="Calibri"/>
              </a:rPr>
              <a:t>NESDIS is currently pursuing the first  operational commercial Radio Occultation (RO) data purchase.</a:t>
            </a:r>
            <a:endParaRPr b="0" i="0" sz="1600" u="none" cap="none" strike="noStrike">
              <a:solidFill>
                <a:schemeClr val="dk1"/>
              </a:solidFill>
              <a:latin typeface="Calibri"/>
              <a:ea typeface="Calibri"/>
              <a:cs typeface="Calibri"/>
              <a:sym typeface="Calibri"/>
            </a:endParaRPr>
          </a:p>
        </p:txBody>
      </p:sp>
      <p:sp>
        <p:nvSpPr>
          <p:cNvPr id="441" name="Google Shape;441;p27"/>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5" name="Shape 445"/>
        <p:cNvGrpSpPr/>
        <p:nvPr/>
      </p:nvGrpSpPr>
      <p:grpSpPr>
        <a:xfrm>
          <a:off x="0" y="0"/>
          <a:ext cx="0" cy="0"/>
          <a:chOff x="0" y="0"/>
          <a:chExt cx="0" cy="0"/>
        </a:xfrm>
      </p:grpSpPr>
      <p:sp>
        <p:nvSpPr>
          <p:cNvPr id="446" name="Google Shape;446;p10"/>
          <p:cNvSpPr/>
          <p:nvPr/>
        </p:nvSpPr>
        <p:spPr>
          <a:xfrm>
            <a:off x="71283" y="4309181"/>
            <a:ext cx="256621" cy="20638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7" name="Google Shape;447;p10"/>
          <p:cNvSpPr/>
          <p:nvPr/>
        </p:nvSpPr>
        <p:spPr>
          <a:xfrm>
            <a:off x="117618" y="3522841"/>
            <a:ext cx="181773" cy="1788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8" name="Google Shape;448;p10"/>
          <p:cNvSpPr/>
          <p:nvPr/>
        </p:nvSpPr>
        <p:spPr>
          <a:xfrm>
            <a:off x="64155" y="2713568"/>
            <a:ext cx="270878" cy="19262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9" name="Google Shape;449;p10"/>
          <p:cNvSpPr/>
          <p:nvPr/>
        </p:nvSpPr>
        <p:spPr>
          <a:xfrm>
            <a:off x="71283" y="1945572"/>
            <a:ext cx="274442" cy="12383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0" name="Google Shape;450;p10"/>
          <p:cNvSpPr/>
          <p:nvPr/>
        </p:nvSpPr>
        <p:spPr>
          <a:xfrm>
            <a:off x="60591" y="1104195"/>
            <a:ext cx="231672" cy="20638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1" name="Google Shape;451;p10"/>
          <p:cNvSpPr/>
          <p:nvPr/>
        </p:nvSpPr>
        <p:spPr>
          <a:xfrm>
            <a:off x="53463" y="322441"/>
            <a:ext cx="292263" cy="174282"/>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2" name="Google Shape;452;p10"/>
          <p:cNvSpPr/>
          <p:nvPr/>
        </p:nvSpPr>
        <p:spPr>
          <a:xfrm>
            <a:off x="418515" y="3195827"/>
            <a:ext cx="0" cy="10160"/>
          </a:xfrm>
          <a:custGeom>
            <a:rect b="b" l="l" r="r" t="t"/>
            <a:pathLst>
              <a:path extrusionOk="0" h="10160" w="120000">
                <a:moveTo>
                  <a:pt x="0" y="0"/>
                </a:moveTo>
                <a:lnTo>
                  <a:pt x="0" y="9905"/>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3" name="Google Shape;453;p10"/>
          <p:cNvSpPr/>
          <p:nvPr/>
        </p:nvSpPr>
        <p:spPr>
          <a:xfrm>
            <a:off x="418515" y="2395727"/>
            <a:ext cx="0" cy="10160"/>
          </a:xfrm>
          <a:custGeom>
            <a:rect b="b" l="l" r="r" t="t"/>
            <a:pathLst>
              <a:path extrusionOk="0" h="10160" w="120000">
                <a:moveTo>
                  <a:pt x="0" y="0"/>
                </a:moveTo>
                <a:lnTo>
                  <a:pt x="0" y="9905"/>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4" name="Google Shape;454;p10"/>
          <p:cNvSpPr/>
          <p:nvPr/>
        </p:nvSpPr>
        <p:spPr>
          <a:xfrm>
            <a:off x="418515" y="1595627"/>
            <a:ext cx="0" cy="10160"/>
          </a:xfrm>
          <a:custGeom>
            <a:rect b="b" l="l" r="r" t="t"/>
            <a:pathLst>
              <a:path extrusionOk="0" h="10159" w="120000">
                <a:moveTo>
                  <a:pt x="0" y="0"/>
                </a:moveTo>
                <a:lnTo>
                  <a:pt x="0" y="9905"/>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5" name="Google Shape;455;p10"/>
          <p:cNvSpPr/>
          <p:nvPr/>
        </p:nvSpPr>
        <p:spPr>
          <a:xfrm>
            <a:off x="418515" y="3995928"/>
            <a:ext cx="0" cy="10160"/>
          </a:xfrm>
          <a:custGeom>
            <a:rect b="b" l="l" r="r" t="t"/>
            <a:pathLst>
              <a:path extrusionOk="0" h="10160" w="120000">
                <a:moveTo>
                  <a:pt x="0" y="0"/>
                </a:moveTo>
                <a:lnTo>
                  <a:pt x="0" y="9906"/>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6" name="Google Shape;456;p10"/>
          <p:cNvSpPr/>
          <p:nvPr/>
        </p:nvSpPr>
        <p:spPr>
          <a:xfrm>
            <a:off x="418515" y="795527"/>
            <a:ext cx="0" cy="10160"/>
          </a:xfrm>
          <a:custGeom>
            <a:rect b="b" l="l" r="r" t="t"/>
            <a:pathLst>
              <a:path extrusionOk="0" h="10159" w="120000">
                <a:moveTo>
                  <a:pt x="0" y="0"/>
                </a:moveTo>
                <a:lnTo>
                  <a:pt x="0" y="9905"/>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7" name="Google Shape;457;p10"/>
          <p:cNvSpPr/>
          <p:nvPr/>
        </p:nvSpPr>
        <p:spPr>
          <a:xfrm>
            <a:off x="416051" y="4798313"/>
            <a:ext cx="5080" cy="0"/>
          </a:xfrm>
          <a:custGeom>
            <a:rect b="b" l="l" r="r" t="t"/>
            <a:pathLst>
              <a:path extrusionOk="0" h="120000" w="5079">
                <a:moveTo>
                  <a:pt x="0" y="0"/>
                </a:moveTo>
                <a:lnTo>
                  <a:pt x="4927"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58" name="Google Shape;458;p10"/>
          <p:cNvGrpSpPr/>
          <p:nvPr/>
        </p:nvGrpSpPr>
        <p:grpSpPr>
          <a:xfrm>
            <a:off x="228600" y="380"/>
            <a:ext cx="278892" cy="5111113"/>
            <a:chOff x="228600" y="380"/>
            <a:chExt cx="278892" cy="5111113"/>
          </a:xfrm>
        </p:grpSpPr>
        <p:sp>
          <p:nvSpPr>
            <p:cNvPr id="459" name="Google Shape;459;p10"/>
            <p:cNvSpPr/>
            <p:nvPr/>
          </p:nvSpPr>
          <p:spPr>
            <a:xfrm>
              <a:off x="416432" y="380"/>
              <a:ext cx="0" cy="4800600"/>
            </a:xfrm>
            <a:custGeom>
              <a:rect b="b" l="l" r="r" t="t"/>
              <a:pathLst>
                <a:path extrusionOk="0" h="4800600" w="120000">
                  <a:moveTo>
                    <a:pt x="0" y="0"/>
                  </a:moveTo>
                  <a:lnTo>
                    <a:pt x="0" y="480021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0" name="Google Shape;460;p10"/>
            <p:cNvSpPr/>
            <p:nvPr/>
          </p:nvSpPr>
          <p:spPr>
            <a:xfrm>
              <a:off x="228600" y="4832603"/>
              <a:ext cx="278892" cy="27889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1" name="Google Shape;461;p10"/>
          <p:cNvSpPr/>
          <p:nvPr/>
        </p:nvSpPr>
        <p:spPr>
          <a:xfrm>
            <a:off x="640080" y="4837176"/>
            <a:ext cx="269748" cy="269746"/>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62" name="Google Shape;462;p10"/>
          <p:cNvGrpSpPr/>
          <p:nvPr/>
        </p:nvGrpSpPr>
        <p:grpSpPr>
          <a:xfrm>
            <a:off x="0" y="0"/>
            <a:ext cx="441959" cy="4800600"/>
            <a:chOff x="0" y="0"/>
            <a:chExt cx="441959" cy="4800600"/>
          </a:xfrm>
        </p:grpSpPr>
        <p:sp>
          <p:nvSpPr>
            <p:cNvPr id="463" name="Google Shape;463;p10"/>
            <p:cNvSpPr/>
            <p:nvPr/>
          </p:nvSpPr>
          <p:spPr>
            <a:xfrm>
              <a:off x="0" y="0"/>
              <a:ext cx="416559" cy="4800600"/>
            </a:xfrm>
            <a:custGeom>
              <a:rect b="b" l="l" r="r" t="t"/>
              <a:pathLst>
                <a:path extrusionOk="0" h="4800600" w="416559">
                  <a:moveTo>
                    <a:pt x="0" y="4800599"/>
                  </a:moveTo>
                  <a:lnTo>
                    <a:pt x="416052" y="4800599"/>
                  </a:lnTo>
                  <a:lnTo>
                    <a:pt x="416052" y="0"/>
                  </a:lnTo>
                  <a:lnTo>
                    <a:pt x="0" y="0"/>
                  </a:lnTo>
                  <a:lnTo>
                    <a:pt x="0" y="4800599"/>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4" name="Google Shape;464;p10"/>
            <p:cNvSpPr/>
            <p:nvPr/>
          </p:nvSpPr>
          <p:spPr>
            <a:xfrm>
              <a:off x="761" y="2398014"/>
              <a:ext cx="410209" cy="802640"/>
            </a:xfrm>
            <a:custGeom>
              <a:rect b="b" l="l" r="r" t="t"/>
              <a:pathLst>
                <a:path extrusionOk="0" h="802639" w="410209">
                  <a:moveTo>
                    <a:pt x="409956" y="0"/>
                  </a:moveTo>
                  <a:lnTo>
                    <a:pt x="0" y="0"/>
                  </a:lnTo>
                  <a:lnTo>
                    <a:pt x="0" y="802386"/>
                  </a:lnTo>
                  <a:lnTo>
                    <a:pt x="409956" y="802386"/>
                  </a:lnTo>
                  <a:lnTo>
                    <a:pt x="409956" y="0"/>
                  </a:lnTo>
                  <a:close/>
                </a:path>
              </a:pathLst>
            </a:custGeom>
            <a:solidFill>
              <a:srgbClr val="0A459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5" name="Google Shape;465;p10"/>
            <p:cNvSpPr/>
            <p:nvPr/>
          </p:nvSpPr>
          <p:spPr>
            <a:xfrm>
              <a:off x="0" y="4286250"/>
              <a:ext cx="441959" cy="243078"/>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6" name="Google Shape;466;p10"/>
            <p:cNvSpPr/>
            <p:nvPr/>
          </p:nvSpPr>
          <p:spPr>
            <a:xfrm>
              <a:off x="0" y="3486150"/>
              <a:ext cx="441959" cy="243078"/>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7" name="Google Shape;467;p10"/>
            <p:cNvSpPr/>
            <p:nvPr/>
          </p:nvSpPr>
          <p:spPr>
            <a:xfrm>
              <a:off x="0" y="2686050"/>
              <a:ext cx="441959" cy="243077"/>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8" name="Google Shape;468;p10"/>
            <p:cNvSpPr/>
            <p:nvPr/>
          </p:nvSpPr>
          <p:spPr>
            <a:xfrm>
              <a:off x="0" y="1885950"/>
              <a:ext cx="441959" cy="243077"/>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9" name="Google Shape;469;p10"/>
            <p:cNvSpPr/>
            <p:nvPr/>
          </p:nvSpPr>
          <p:spPr>
            <a:xfrm>
              <a:off x="0" y="1085850"/>
              <a:ext cx="441959" cy="243077"/>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0" name="Google Shape;470;p10"/>
            <p:cNvSpPr/>
            <p:nvPr/>
          </p:nvSpPr>
          <p:spPr>
            <a:xfrm>
              <a:off x="380" y="800480"/>
              <a:ext cx="421005" cy="3200400"/>
            </a:xfrm>
            <a:custGeom>
              <a:rect b="b" l="l" r="r" t="t"/>
              <a:pathLst>
                <a:path extrusionOk="0" h="3200400" w="421005">
                  <a:moveTo>
                    <a:pt x="0" y="2400300"/>
                  </a:moveTo>
                  <a:lnTo>
                    <a:pt x="420598" y="2400300"/>
                  </a:lnTo>
                </a:path>
                <a:path extrusionOk="0" h="3200400" w="421005">
                  <a:moveTo>
                    <a:pt x="0" y="1600200"/>
                  </a:moveTo>
                  <a:lnTo>
                    <a:pt x="420598" y="1600200"/>
                  </a:lnTo>
                </a:path>
                <a:path extrusionOk="0" h="3200400" w="421005">
                  <a:moveTo>
                    <a:pt x="0" y="800100"/>
                  </a:moveTo>
                  <a:lnTo>
                    <a:pt x="420598" y="800100"/>
                  </a:lnTo>
                </a:path>
                <a:path extrusionOk="0" h="3200400" w="421005">
                  <a:moveTo>
                    <a:pt x="0" y="3200400"/>
                  </a:moveTo>
                  <a:lnTo>
                    <a:pt x="420598" y="3200400"/>
                  </a:lnTo>
                </a:path>
                <a:path extrusionOk="0" h="3200400" w="421005">
                  <a:moveTo>
                    <a:pt x="0" y="0"/>
                  </a:moveTo>
                  <a:lnTo>
                    <a:pt x="420598" y="0"/>
                  </a:lnTo>
                </a:path>
              </a:pathLst>
            </a:custGeom>
            <a:noFill/>
            <a:ln cap="flat" cmpd="sng" w="9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1" name="Google Shape;471;p10"/>
            <p:cNvSpPr/>
            <p:nvPr/>
          </p:nvSpPr>
          <p:spPr>
            <a:xfrm>
              <a:off x="380" y="4798313"/>
              <a:ext cx="421005" cy="0"/>
            </a:xfrm>
            <a:custGeom>
              <a:rect b="b" l="l" r="r" t="t"/>
              <a:pathLst>
                <a:path extrusionOk="0" h="120000" w="421005">
                  <a:moveTo>
                    <a:pt x="0" y="0"/>
                  </a:moveTo>
                  <a:lnTo>
                    <a:pt x="420598"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2" name="Google Shape;472;p10"/>
          <p:cNvGrpSpPr/>
          <p:nvPr/>
        </p:nvGrpSpPr>
        <p:grpSpPr>
          <a:xfrm>
            <a:off x="0" y="381"/>
            <a:ext cx="9144000" cy="5143118"/>
            <a:chOff x="0" y="381"/>
            <a:chExt cx="9144000" cy="5143118"/>
          </a:xfrm>
        </p:grpSpPr>
        <p:sp>
          <p:nvSpPr>
            <p:cNvPr id="473" name="Google Shape;473;p10"/>
            <p:cNvSpPr/>
            <p:nvPr/>
          </p:nvSpPr>
          <p:spPr>
            <a:xfrm>
              <a:off x="416433" y="381"/>
              <a:ext cx="0" cy="4800600"/>
            </a:xfrm>
            <a:custGeom>
              <a:rect b="b" l="l" r="r" t="t"/>
              <a:pathLst>
                <a:path extrusionOk="0" h="4800600" w="120000">
                  <a:moveTo>
                    <a:pt x="0" y="0"/>
                  </a:moveTo>
                  <a:lnTo>
                    <a:pt x="0" y="480021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4" name="Google Shape;474;p10"/>
            <p:cNvSpPr/>
            <p:nvPr/>
          </p:nvSpPr>
          <p:spPr>
            <a:xfrm>
              <a:off x="0" y="4800599"/>
              <a:ext cx="9144000" cy="342900"/>
            </a:xfrm>
            <a:custGeom>
              <a:rect b="b" l="l" r="r" t="t"/>
              <a:pathLst>
                <a:path extrusionOk="0" h="342900" w="9144000">
                  <a:moveTo>
                    <a:pt x="9144000" y="0"/>
                  </a:moveTo>
                  <a:lnTo>
                    <a:pt x="0" y="0"/>
                  </a:lnTo>
                  <a:lnTo>
                    <a:pt x="0" y="342900"/>
                  </a:lnTo>
                  <a:lnTo>
                    <a:pt x="9144000" y="342900"/>
                  </a:lnTo>
                  <a:lnTo>
                    <a:pt x="9144000" y="0"/>
                  </a:lnTo>
                  <a:close/>
                </a:path>
              </a:pathLst>
            </a:custGeom>
            <a:solidFill>
              <a:srgbClr val="D5F5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5" name="Google Shape;475;p10"/>
            <p:cNvSpPr/>
            <p:nvPr/>
          </p:nvSpPr>
          <p:spPr>
            <a:xfrm>
              <a:off x="228600" y="4832604"/>
              <a:ext cx="278892" cy="27889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6" name="Google Shape;476;p10"/>
            <p:cNvSpPr/>
            <p:nvPr/>
          </p:nvSpPr>
          <p:spPr>
            <a:xfrm>
              <a:off x="640080" y="4837175"/>
              <a:ext cx="269748" cy="269746"/>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7" name="Google Shape;477;p10"/>
            <p:cNvSpPr/>
            <p:nvPr/>
          </p:nvSpPr>
          <p:spPr>
            <a:xfrm>
              <a:off x="8229600" y="114299"/>
              <a:ext cx="571500" cy="571500"/>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8" name="Google Shape;478;p10"/>
            <p:cNvSpPr/>
            <p:nvPr/>
          </p:nvSpPr>
          <p:spPr>
            <a:xfrm>
              <a:off x="561594" y="3035046"/>
              <a:ext cx="8149590" cy="45720"/>
            </a:xfrm>
            <a:custGeom>
              <a:rect b="b" l="l" r="r" t="t"/>
              <a:pathLst>
                <a:path extrusionOk="0" h="45719" w="8149590">
                  <a:moveTo>
                    <a:pt x="8149590" y="0"/>
                  </a:moveTo>
                  <a:lnTo>
                    <a:pt x="0" y="0"/>
                  </a:lnTo>
                  <a:lnTo>
                    <a:pt x="0" y="45719"/>
                  </a:lnTo>
                  <a:lnTo>
                    <a:pt x="8149590" y="45719"/>
                  </a:lnTo>
                  <a:lnTo>
                    <a:pt x="8149590" y="0"/>
                  </a:lnTo>
                  <a:close/>
                </a:path>
              </a:pathLst>
            </a:custGeom>
            <a:solidFill>
              <a:srgbClr val="D9D9D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9" name="Google Shape;479;p10"/>
          <p:cNvSpPr txBox="1"/>
          <p:nvPr>
            <p:ph type="title"/>
          </p:nvPr>
        </p:nvSpPr>
        <p:spPr>
          <a:xfrm>
            <a:off x="533400" y="57150"/>
            <a:ext cx="6540500" cy="75692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SzPts val="1400"/>
              <a:buNone/>
            </a:pPr>
            <a:r>
              <a:rPr lang="en-US"/>
              <a:t>From NSOSA to Now, and What Comes Next:  Examining Capabilities in LEO, GEO-XO</a:t>
            </a:r>
            <a:endParaRPr/>
          </a:p>
        </p:txBody>
      </p:sp>
      <p:grpSp>
        <p:nvGrpSpPr>
          <p:cNvPr id="480" name="Google Shape;480;p10"/>
          <p:cNvGrpSpPr/>
          <p:nvPr/>
        </p:nvGrpSpPr>
        <p:grpSpPr>
          <a:xfrm>
            <a:off x="898016" y="768476"/>
            <a:ext cx="7589012" cy="2380107"/>
            <a:chOff x="898016" y="768476"/>
            <a:chExt cx="7589012" cy="2380107"/>
          </a:xfrm>
        </p:grpSpPr>
        <p:sp>
          <p:nvSpPr>
            <p:cNvPr id="481" name="Google Shape;481;p10"/>
            <p:cNvSpPr/>
            <p:nvPr/>
          </p:nvSpPr>
          <p:spPr>
            <a:xfrm>
              <a:off x="7794878" y="768476"/>
              <a:ext cx="692150" cy="699770"/>
            </a:xfrm>
            <a:custGeom>
              <a:rect b="b" l="l" r="r" t="t"/>
              <a:pathLst>
                <a:path extrusionOk="0" h="699769" w="692150">
                  <a:moveTo>
                    <a:pt x="345948" y="0"/>
                  </a:moveTo>
                  <a:lnTo>
                    <a:pt x="299016" y="3192"/>
                  </a:lnTo>
                  <a:lnTo>
                    <a:pt x="253999" y="12493"/>
                  </a:lnTo>
                  <a:lnTo>
                    <a:pt x="211312" y="27485"/>
                  </a:lnTo>
                  <a:lnTo>
                    <a:pt x="171365" y="47751"/>
                  </a:lnTo>
                  <a:lnTo>
                    <a:pt x="134572" y="72876"/>
                  </a:lnTo>
                  <a:lnTo>
                    <a:pt x="101346" y="102441"/>
                  </a:lnTo>
                  <a:lnTo>
                    <a:pt x="72098" y="136030"/>
                  </a:lnTo>
                  <a:lnTo>
                    <a:pt x="47244" y="173228"/>
                  </a:lnTo>
                  <a:lnTo>
                    <a:pt x="27193" y="213615"/>
                  </a:lnTo>
                  <a:lnTo>
                    <a:pt x="12361" y="256778"/>
                  </a:lnTo>
                  <a:lnTo>
                    <a:pt x="3159" y="302297"/>
                  </a:lnTo>
                  <a:lnTo>
                    <a:pt x="0" y="349758"/>
                  </a:lnTo>
                  <a:lnTo>
                    <a:pt x="3159" y="397218"/>
                  </a:lnTo>
                  <a:lnTo>
                    <a:pt x="12361" y="442737"/>
                  </a:lnTo>
                  <a:lnTo>
                    <a:pt x="27193" y="485900"/>
                  </a:lnTo>
                  <a:lnTo>
                    <a:pt x="47244" y="526287"/>
                  </a:lnTo>
                  <a:lnTo>
                    <a:pt x="72098" y="563485"/>
                  </a:lnTo>
                  <a:lnTo>
                    <a:pt x="101346" y="597074"/>
                  </a:lnTo>
                  <a:lnTo>
                    <a:pt x="134572" y="626639"/>
                  </a:lnTo>
                  <a:lnTo>
                    <a:pt x="171365" y="651763"/>
                  </a:lnTo>
                  <a:lnTo>
                    <a:pt x="211312" y="672030"/>
                  </a:lnTo>
                  <a:lnTo>
                    <a:pt x="254000" y="687022"/>
                  </a:lnTo>
                  <a:lnTo>
                    <a:pt x="299016" y="696323"/>
                  </a:lnTo>
                  <a:lnTo>
                    <a:pt x="345948" y="699515"/>
                  </a:lnTo>
                  <a:lnTo>
                    <a:pt x="392879" y="696323"/>
                  </a:lnTo>
                  <a:lnTo>
                    <a:pt x="437895" y="687022"/>
                  </a:lnTo>
                  <a:lnTo>
                    <a:pt x="480583" y="672030"/>
                  </a:lnTo>
                  <a:lnTo>
                    <a:pt x="520530" y="651763"/>
                  </a:lnTo>
                  <a:lnTo>
                    <a:pt x="557323" y="626639"/>
                  </a:lnTo>
                  <a:lnTo>
                    <a:pt x="585322" y="601726"/>
                  </a:lnTo>
                  <a:lnTo>
                    <a:pt x="345948" y="601726"/>
                  </a:lnTo>
                  <a:lnTo>
                    <a:pt x="301346" y="597667"/>
                  </a:lnTo>
                  <a:lnTo>
                    <a:pt x="259366" y="585966"/>
                  </a:lnTo>
                  <a:lnTo>
                    <a:pt x="220707" y="567332"/>
                  </a:lnTo>
                  <a:lnTo>
                    <a:pt x="186071" y="542477"/>
                  </a:lnTo>
                  <a:lnTo>
                    <a:pt x="156160" y="512111"/>
                  </a:lnTo>
                  <a:lnTo>
                    <a:pt x="131675" y="476946"/>
                  </a:lnTo>
                  <a:lnTo>
                    <a:pt x="113317" y="437691"/>
                  </a:lnTo>
                  <a:lnTo>
                    <a:pt x="101788" y="395058"/>
                  </a:lnTo>
                  <a:lnTo>
                    <a:pt x="97790" y="349758"/>
                  </a:lnTo>
                  <a:lnTo>
                    <a:pt x="101788" y="304457"/>
                  </a:lnTo>
                  <a:lnTo>
                    <a:pt x="113317" y="261824"/>
                  </a:lnTo>
                  <a:lnTo>
                    <a:pt x="131675" y="222569"/>
                  </a:lnTo>
                  <a:lnTo>
                    <a:pt x="156160" y="187404"/>
                  </a:lnTo>
                  <a:lnTo>
                    <a:pt x="186071" y="157038"/>
                  </a:lnTo>
                  <a:lnTo>
                    <a:pt x="220707" y="132183"/>
                  </a:lnTo>
                  <a:lnTo>
                    <a:pt x="259366" y="113549"/>
                  </a:lnTo>
                  <a:lnTo>
                    <a:pt x="301346" y="101848"/>
                  </a:lnTo>
                  <a:lnTo>
                    <a:pt x="345948" y="97789"/>
                  </a:lnTo>
                  <a:lnTo>
                    <a:pt x="585322" y="97789"/>
                  </a:lnTo>
                  <a:lnTo>
                    <a:pt x="557323" y="72876"/>
                  </a:lnTo>
                  <a:lnTo>
                    <a:pt x="520530" y="47751"/>
                  </a:lnTo>
                  <a:lnTo>
                    <a:pt x="480583" y="27485"/>
                  </a:lnTo>
                  <a:lnTo>
                    <a:pt x="437896" y="12493"/>
                  </a:lnTo>
                  <a:lnTo>
                    <a:pt x="392879" y="3192"/>
                  </a:lnTo>
                  <a:lnTo>
                    <a:pt x="345948" y="0"/>
                  </a:lnTo>
                  <a:close/>
                </a:path>
                <a:path extrusionOk="0" h="699769" w="692150">
                  <a:moveTo>
                    <a:pt x="585322" y="97789"/>
                  </a:moveTo>
                  <a:lnTo>
                    <a:pt x="345948" y="97789"/>
                  </a:lnTo>
                  <a:lnTo>
                    <a:pt x="390549" y="101848"/>
                  </a:lnTo>
                  <a:lnTo>
                    <a:pt x="432529" y="113549"/>
                  </a:lnTo>
                  <a:lnTo>
                    <a:pt x="471188" y="132183"/>
                  </a:lnTo>
                  <a:lnTo>
                    <a:pt x="505824" y="157038"/>
                  </a:lnTo>
                  <a:lnTo>
                    <a:pt x="535735" y="187404"/>
                  </a:lnTo>
                  <a:lnTo>
                    <a:pt x="560220" y="222569"/>
                  </a:lnTo>
                  <a:lnTo>
                    <a:pt x="578578" y="261824"/>
                  </a:lnTo>
                  <a:lnTo>
                    <a:pt x="590107" y="304457"/>
                  </a:lnTo>
                  <a:lnTo>
                    <a:pt x="594105" y="349758"/>
                  </a:lnTo>
                  <a:lnTo>
                    <a:pt x="590107" y="395058"/>
                  </a:lnTo>
                  <a:lnTo>
                    <a:pt x="578578" y="437691"/>
                  </a:lnTo>
                  <a:lnTo>
                    <a:pt x="560220" y="476946"/>
                  </a:lnTo>
                  <a:lnTo>
                    <a:pt x="535735" y="512111"/>
                  </a:lnTo>
                  <a:lnTo>
                    <a:pt x="505824" y="542477"/>
                  </a:lnTo>
                  <a:lnTo>
                    <a:pt x="471188" y="567332"/>
                  </a:lnTo>
                  <a:lnTo>
                    <a:pt x="432529" y="585966"/>
                  </a:lnTo>
                  <a:lnTo>
                    <a:pt x="390549" y="597667"/>
                  </a:lnTo>
                  <a:lnTo>
                    <a:pt x="345948" y="601726"/>
                  </a:lnTo>
                  <a:lnTo>
                    <a:pt x="585322" y="601726"/>
                  </a:lnTo>
                  <a:lnTo>
                    <a:pt x="619797" y="563485"/>
                  </a:lnTo>
                  <a:lnTo>
                    <a:pt x="644651" y="526287"/>
                  </a:lnTo>
                  <a:lnTo>
                    <a:pt x="664702" y="485900"/>
                  </a:lnTo>
                  <a:lnTo>
                    <a:pt x="679534" y="442737"/>
                  </a:lnTo>
                  <a:lnTo>
                    <a:pt x="688736" y="397218"/>
                  </a:lnTo>
                  <a:lnTo>
                    <a:pt x="691896" y="349758"/>
                  </a:lnTo>
                  <a:lnTo>
                    <a:pt x="688736" y="302297"/>
                  </a:lnTo>
                  <a:lnTo>
                    <a:pt x="679534" y="256778"/>
                  </a:lnTo>
                  <a:lnTo>
                    <a:pt x="664702" y="213615"/>
                  </a:lnTo>
                  <a:lnTo>
                    <a:pt x="644651" y="173228"/>
                  </a:lnTo>
                  <a:lnTo>
                    <a:pt x="619797" y="136030"/>
                  </a:lnTo>
                  <a:lnTo>
                    <a:pt x="590550" y="102441"/>
                  </a:lnTo>
                  <a:lnTo>
                    <a:pt x="585322" y="97789"/>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2" name="Google Shape;482;p10"/>
            <p:cNvSpPr/>
            <p:nvPr/>
          </p:nvSpPr>
          <p:spPr>
            <a:xfrm>
              <a:off x="7892669" y="866266"/>
              <a:ext cx="496570" cy="504190"/>
            </a:xfrm>
            <a:custGeom>
              <a:rect b="b" l="l" r="r" t="t"/>
              <a:pathLst>
                <a:path extrusionOk="0" h="504190" w="496570">
                  <a:moveTo>
                    <a:pt x="0" y="251968"/>
                  </a:moveTo>
                  <a:lnTo>
                    <a:pt x="3998" y="297268"/>
                  </a:lnTo>
                  <a:lnTo>
                    <a:pt x="15527" y="339901"/>
                  </a:lnTo>
                  <a:lnTo>
                    <a:pt x="33885" y="379156"/>
                  </a:lnTo>
                  <a:lnTo>
                    <a:pt x="58370" y="414321"/>
                  </a:lnTo>
                  <a:lnTo>
                    <a:pt x="88281" y="444687"/>
                  </a:lnTo>
                  <a:lnTo>
                    <a:pt x="122917" y="469542"/>
                  </a:lnTo>
                  <a:lnTo>
                    <a:pt x="161576" y="488176"/>
                  </a:lnTo>
                  <a:lnTo>
                    <a:pt x="203556" y="499877"/>
                  </a:lnTo>
                  <a:lnTo>
                    <a:pt x="248157" y="503936"/>
                  </a:lnTo>
                  <a:lnTo>
                    <a:pt x="292759" y="499877"/>
                  </a:lnTo>
                  <a:lnTo>
                    <a:pt x="334739" y="488176"/>
                  </a:lnTo>
                  <a:lnTo>
                    <a:pt x="373398" y="469542"/>
                  </a:lnTo>
                  <a:lnTo>
                    <a:pt x="408034" y="444687"/>
                  </a:lnTo>
                  <a:lnTo>
                    <a:pt x="437945" y="414321"/>
                  </a:lnTo>
                  <a:lnTo>
                    <a:pt x="462430" y="379156"/>
                  </a:lnTo>
                  <a:lnTo>
                    <a:pt x="480788" y="339901"/>
                  </a:lnTo>
                  <a:lnTo>
                    <a:pt x="492317" y="297268"/>
                  </a:lnTo>
                  <a:lnTo>
                    <a:pt x="496315" y="251968"/>
                  </a:lnTo>
                  <a:lnTo>
                    <a:pt x="492317" y="206667"/>
                  </a:lnTo>
                  <a:lnTo>
                    <a:pt x="480788" y="164034"/>
                  </a:lnTo>
                  <a:lnTo>
                    <a:pt x="462430" y="124779"/>
                  </a:lnTo>
                  <a:lnTo>
                    <a:pt x="437945" y="89614"/>
                  </a:lnTo>
                  <a:lnTo>
                    <a:pt x="408034" y="59248"/>
                  </a:lnTo>
                  <a:lnTo>
                    <a:pt x="373398" y="34393"/>
                  </a:lnTo>
                  <a:lnTo>
                    <a:pt x="334739" y="15759"/>
                  </a:lnTo>
                  <a:lnTo>
                    <a:pt x="292759" y="4058"/>
                  </a:lnTo>
                  <a:lnTo>
                    <a:pt x="248157" y="0"/>
                  </a:lnTo>
                  <a:lnTo>
                    <a:pt x="203556" y="4058"/>
                  </a:lnTo>
                  <a:lnTo>
                    <a:pt x="161576" y="15759"/>
                  </a:lnTo>
                  <a:lnTo>
                    <a:pt x="122917" y="34393"/>
                  </a:lnTo>
                  <a:lnTo>
                    <a:pt x="88281" y="59248"/>
                  </a:lnTo>
                  <a:lnTo>
                    <a:pt x="58370" y="89614"/>
                  </a:lnTo>
                  <a:lnTo>
                    <a:pt x="33885" y="124779"/>
                  </a:lnTo>
                  <a:lnTo>
                    <a:pt x="15527" y="164034"/>
                  </a:lnTo>
                  <a:lnTo>
                    <a:pt x="3998" y="206667"/>
                  </a:lnTo>
                  <a:lnTo>
                    <a:pt x="0" y="251968"/>
                  </a:lnTo>
                  <a:close/>
                </a:path>
              </a:pathLst>
            </a:custGeom>
            <a:noFill/>
            <a:ln cap="flat" cmpd="sng" w="251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3" name="Google Shape;483;p10"/>
            <p:cNvSpPr/>
            <p:nvPr/>
          </p:nvSpPr>
          <p:spPr>
            <a:xfrm>
              <a:off x="8112251" y="1409700"/>
              <a:ext cx="45720" cy="1720214"/>
            </a:xfrm>
            <a:custGeom>
              <a:rect b="b" l="l" r="r" t="t"/>
              <a:pathLst>
                <a:path extrusionOk="0" h="1720214" w="45720">
                  <a:moveTo>
                    <a:pt x="45720" y="0"/>
                  </a:moveTo>
                  <a:lnTo>
                    <a:pt x="0" y="0"/>
                  </a:lnTo>
                  <a:lnTo>
                    <a:pt x="0" y="1719833"/>
                  </a:lnTo>
                  <a:lnTo>
                    <a:pt x="45720" y="1719833"/>
                  </a:lnTo>
                  <a:lnTo>
                    <a:pt x="45720" y="0"/>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4" name="Google Shape;484;p10"/>
            <p:cNvSpPr/>
            <p:nvPr/>
          </p:nvSpPr>
          <p:spPr>
            <a:xfrm>
              <a:off x="8065008" y="3004566"/>
              <a:ext cx="150875" cy="144017"/>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5" name="Google Shape;485;p10"/>
            <p:cNvSpPr/>
            <p:nvPr/>
          </p:nvSpPr>
          <p:spPr>
            <a:xfrm>
              <a:off x="898016" y="1920620"/>
              <a:ext cx="692150" cy="699770"/>
            </a:xfrm>
            <a:custGeom>
              <a:rect b="b" l="l" r="r" t="t"/>
              <a:pathLst>
                <a:path extrusionOk="0" h="699769" w="692150">
                  <a:moveTo>
                    <a:pt x="345948" y="0"/>
                  </a:moveTo>
                  <a:lnTo>
                    <a:pt x="299005" y="3192"/>
                  </a:lnTo>
                  <a:lnTo>
                    <a:pt x="253982" y="12493"/>
                  </a:lnTo>
                  <a:lnTo>
                    <a:pt x="211290" y="27485"/>
                  </a:lnTo>
                  <a:lnTo>
                    <a:pt x="171342" y="47751"/>
                  </a:lnTo>
                  <a:lnTo>
                    <a:pt x="134550" y="72876"/>
                  </a:lnTo>
                  <a:lnTo>
                    <a:pt x="101326" y="102441"/>
                  </a:lnTo>
                  <a:lnTo>
                    <a:pt x="72083" y="136030"/>
                  </a:lnTo>
                  <a:lnTo>
                    <a:pt x="47232" y="173228"/>
                  </a:lnTo>
                  <a:lnTo>
                    <a:pt x="27186" y="213615"/>
                  </a:lnTo>
                  <a:lnTo>
                    <a:pt x="12357" y="256778"/>
                  </a:lnTo>
                  <a:lnTo>
                    <a:pt x="3158" y="302297"/>
                  </a:lnTo>
                  <a:lnTo>
                    <a:pt x="0" y="349758"/>
                  </a:lnTo>
                  <a:lnTo>
                    <a:pt x="3158" y="397218"/>
                  </a:lnTo>
                  <a:lnTo>
                    <a:pt x="12357" y="442737"/>
                  </a:lnTo>
                  <a:lnTo>
                    <a:pt x="27186" y="485900"/>
                  </a:lnTo>
                  <a:lnTo>
                    <a:pt x="47232" y="526288"/>
                  </a:lnTo>
                  <a:lnTo>
                    <a:pt x="72083" y="563485"/>
                  </a:lnTo>
                  <a:lnTo>
                    <a:pt x="101326" y="597074"/>
                  </a:lnTo>
                  <a:lnTo>
                    <a:pt x="134550" y="626639"/>
                  </a:lnTo>
                  <a:lnTo>
                    <a:pt x="171342" y="651764"/>
                  </a:lnTo>
                  <a:lnTo>
                    <a:pt x="211290" y="672030"/>
                  </a:lnTo>
                  <a:lnTo>
                    <a:pt x="253982" y="687022"/>
                  </a:lnTo>
                  <a:lnTo>
                    <a:pt x="299005" y="696323"/>
                  </a:lnTo>
                  <a:lnTo>
                    <a:pt x="345948" y="699516"/>
                  </a:lnTo>
                  <a:lnTo>
                    <a:pt x="392879" y="696323"/>
                  </a:lnTo>
                  <a:lnTo>
                    <a:pt x="437896" y="687022"/>
                  </a:lnTo>
                  <a:lnTo>
                    <a:pt x="480583" y="672030"/>
                  </a:lnTo>
                  <a:lnTo>
                    <a:pt x="520530" y="651764"/>
                  </a:lnTo>
                  <a:lnTo>
                    <a:pt x="557323" y="626639"/>
                  </a:lnTo>
                  <a:lnTo>
                    <a:pt x="585322" y="601726"/>
                  </a:lnTo>
                  <a:lnTo>
                    <a:pt x="345948" y="601726"/>
                  </a:lnTo>
                  <a:lnTo>
                    <a:pt x="301348" y="597667"/>
                  </a:lnTo>
                  <a:lnTo>
                    <a:pt x="259370" y="585966"/>
                  </a:lnTo>
                  <a:lnTo>
                    <a:pt x="220717" y="567332"/>
                  </a:lnTo>
                  <a:lnTo>
                    <a:pt x="186087" y="542477"/>
                  </a:lnTo>
                  <a:lnTo>
                    <a:pt x="156182" y="512111"/>
                  </a:lnTo>
                  <a:lnTo>
                    <a:pt x="131703" y="476946"/>
                  </a:lnTo>
                  <a:lnTo>
                    <a:pt x="113351" y="437691"/>
                  </a:lnTo>
                  <a:lnTo>
                    <a:pt x="101825" y="395058"/>
                  </a:lnTo>
                  <a:lnTo>
                    <a:pt x="97828" y="349758"/>
                  </a:lnTo>
                  <a:lnTo>
                    <a:pt x="101825" y="304457"/>
                  </a:lnTo>
                  <a:lnTo>
                    <a:pt x="113351" y="261824"/>
                  </a:lnTo>
                  <a:lnTo>
                    <a:pt x="131703" y="222569"/>
                  </a:lnTo>
                  <a:lnTo>
                    <a:pt x="156182" y="187404"/>
                  </a:lnTo>
                  <a:lnTo>
                    <a:pt x="186087" y="157038"/>
                  </a:lnTo>
                  <a:lnTo>
                    <a:pt x="220717" y="132183"/>
                  </a:lnTo>
                  <a:lnTo>
                    <a:pt x="259370" y="113549"/>
                  </a:lnTo>
                  <a:lnTo>
                    <a:pt x="301348" y="101848"/>
                  </a:lnTo>
                  <a:lnTo>
                    <a:pt x="345948" y="97790"/>
                  </a:lnTo>
                  <a:lnTo>
                    <a:pt x="585322" y="97790"/>
                  </a:lnTo>
                  <a:lnTo>
                    <a:pt x="557323" y="72876"/>
                  </a:lnTo>
                  <a:lnTo>
                    <a:pt x="520530" y="47751"/>
                  </a:lnTo>
                  <a:lnTo>
                    <a:pt x="480583" y="27485"/>
                  </a:lnTo>
                  <a:lnTo>
                    <a:pt x="437896" y="12493"/>
                  </a:lnTo>
                  <a:lnTo>
                    <a:pt x="392879" y="3192"/>
                  </a:lnTo>
                  <a:lnTo>
                    <a:pt x="345948" y="0"/>
                  </a:lnTo>
                  <a:close/>
                </a:path>
                <a:path extrusionOk="0" h="699769" w="692150">
                  <a:moveTo>
                    <a:pt x="585322" y="97790"/>
                  </a:moveTo>
                  <a:lnTo>
                    <a:pt x="345948" y="97790"/>
                  </a:lnTo>
                  <a:lnTo>
                    <a:pt x="390549" y="101848"/>
                  </a:lnTo>
                  <a:lnTo>
                    <a:pt x="432529" y="113549"/>
                  </a:lnTo>
                  <a:lnTo>
                    <a:pt x="471188" y="132183"/>
                  </a:lnTo>
                  <a:lnTo>
                    <a:pt x="505824" y="157038"/>
                  </a:lnTo>
                  <a:lnTo>
                    <a:pt x="535735" y="187404"/>
                  </a:lnTo>
                  <a:lnTo>
                    <a:pt x="560220" y="222569"/>
                  </a:lnTo>
                  <a:lnTo>
                    <a:pt x="578578" y="261824"/>
                  </a:lnTo>
                  <a:lnTo>
                    <a:pt x="590107" y="304457"/>
                  </a:lnTo>
                  <a:lnTo>
                    <a:pt x="594106" y="349758"/>
                  </a:lnTo>
                  <a:lnTo>
                    <a:pt x="590107" y="395058"/>
                  </a:lnTo>
                  <a:lnTo>
                    <a:pt x="578578" y="437691"/>
                  </a:lnTo>
                  <a:lnTo>
                    <a:pt x="560220" y="476946"/>
                  </a:lnTo>
                  <a:lnTo>
                    <a:pt x="535735" y="512111"/>
                  </a:lnTo>
                  <a:lnTo>
                    <a:pt x="505824" y="542477"/>
                  </a:lnTo>
                  <a:lnTo>
                    <a:pt x="471188" y="567332"/>
                  </a:lnTo>
                  <a:lnTo>
                    <a:pt x="432529" y="585966"/>
                  </a:lnTo>
                  <a:lnTo>
                    <a:pt x="390549" y="597667"/>
                  </a:lnTo>
                  <a:lnTo>
                    <a:pt x="345948" y="601726"/>
                  </a:lnTo>
                  <a:lnTo>
                    <a:pt x="585322" y="601726"/>
                  </a:lnTo>
                  <a:lnTo>
                    <a:pt x="619797" y="563485"/>
                  </a:lnTo>
                  <a:lnTo>
                    <a:pt x="644652" y="526288"/>
                  </a:lnTo>
                  <a:lnTo>
                    <a:pt x="664702" y="485900"/>
                  </a:lnTo>
                  <a:lnTo>
                    <a:pt x="679534" y="442737"/>
                  </a:lnTo>
                  <a:lnTo>
                    <a:pt x="688736" y="397218"/>
                  </a:lnTo>
                  <a:lnTo>
                    <a:pt x="691896" y="349758"/>
                  </a:lnTo>
                  <a:lnTo>
                    <a:pt x="688736" y="302297"/>
                  </a:lnTo>
                  <a:lnTo>
                    <a:pt x="679534" y="256778"/>
                  </a:lnTo>
                  <a:lnTo>
                    <a:pt x="664702" y="213615"/>
                  </a:lnTo>
                  <a:lnTo>
                    <a:pt x="644652" y="173228"/>
                  </a:lnTo>
                  <a:lnTo>
                    <a:pt x="619797" y="136030"/>
                  </a:lnTo>
                  <a:lnTo>
                    <a:pt x="590550" y="102441"/>
                  </a:lnTo>
                  <a:lnTo>
                    <a:pt x="585322" y="97790"/>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6" name="Google Shape;486;p10"/>
            <p:cNvSpPr/>
            <p:nvPr/>
          </p:nvSpPr>
          <p:spPr>
            <a:xfrm>
              <a:off x="995845" y="2018410"/>
              <a:ext cx="496570" cy="504190"/>
            </a:xfrm>
            <a:custGeom>
              <a:rect b="b" l="l" r="r" t="t"/>
              <a:pathLst>
                <a:path extrusionOk="0" h="504189" w="496569">
                  <a:moveTo>
                    <a:pt x="0" y="251968"/>
                  </a:moveTo>
                  <a:lnTo>
                    <a:pt x="3997" y="297268"/>
                  </a:lnTo>
                  <a:lnTo>
                    <a:pt x="15522" y="339901"/>
                  </a:lnTo>
                  <a:lnTo>
                    <a:pt x="33875" y="379156"/>
                  </a:lnTo>
                  <a:lnTo>
                    <a:pt x="58354" y="414321"/>
                  </a:lnTo>
                  <a:lnTo>
                    <a:pt x="88259" y="444687"/>
                  </a:lnTo>
                  <a:lnTo>
                    <a:pt x="122888" y="469542"/>
                  </a:lnTo>
                  <a:lnTo>
                    <a:pt x="161542" y="488176"/>
                  </a:lnTo>
                  <a:lnTo>
                    <a:pt x="203519" y="499877"/>
                  </a:lnTo>
                  <a:lnTo>
                    <a:pt x="248119" y="503936"/>
                  </a:lnTo>
                  <a:lnTo>
                    <a:pt x="292721" y="499877"/>
                  </a:lnTo>
                  <a:lnTo>
                    <a:pt x="334701" y="488176"/>
                  </a:lnTo>
                  <a:lnTo>
                    <a:pt x="373360" y="469542"/>
                  </a:lnTo>
                  <a:lnTo>
                    <a:pt x="407996" y="444687"/>
                  </a:lnTo>
                  <a:lnTo>
                    <a:pt x="437907" y="414321"/>
                  </a:lnTo>
                  <a:lnTo>
                    <a:pt x="462392" y="379156"/>
                  </a:lnTo>
                  <a:lnTo>
                    <a:pt x="480750" y="339901"/>
                  </a:lnTo>
                  <a:lnTo>
                    <a:pt x="492279" y="297268"/>
                  </a:lnTo>
                  <a:lnTo>
                    <a:pt x="496277" y="251968"/>
                  </a:lnTo>
                  <a:lnTo>
                    <a:pt x="492279" y="206667"/>
                  </a:lnTo>
                  <a:lnTo>
                    <a:pt x="480750" y="164034"/>
                  </a:lnTo>
                  <a:lnTo>
                    <a:pt x="462392" y="124779"/>
                  </a:lnTo>
                  <a:lnTo>
                    <a:pt x="437907" y="89614"/>
                  </a:lnTo>
                  <a:lnTo>
                    <a:pt x="407996" y="59248"/>
                  </a:lnTo>
                  <a:lnTo>
                    <a:pt x="373360" y="34393"/>
                  </a:lnTo>
                  <a:lnTo>
                    <a:pt x="334701" y="15759"/>
                  </a:lnTo>
                  <a:lnTo>
                    <a:pt x="292721" y="4058"/>
                  </a:lnTo>
                  <a:lnTo>
                    <a:pt x="248119" y="0"/>
                  </a:lnTo>
                  <a:lnTo>
                    <a:pt x="203519" y="4058"/>
                  </a:lnTo>
                  <a:lnTo>
                    <a:pt x="161542" y="15759"/>
                  </a:lnTo>
                  <a:lnTo>
                    <a:pt x="122888" y="34393"/>
                  </a:lnTo>
                  <a:lnTo>
                    <a:pt x="88259" y="59248"/>
                  </a:lnTo>
                  <a:lnTo>
                    <a:pt x="58354" y="89614"/>
                  </a:lnTo>
                  <a:lnTo>
                    <a:pt x="33875" y="124779"/>
                  </a:lnTo>
                  <a:lnTo>
                    <a:pt x="15522" y="164034"/>
                  </a:lnTo>
                  <a:lnTo>
                    <a:pt x="3997" y="206667"/>
                  </a:lnTo>
                  <a:lnTo>
                    <a:pt x="0" y="251968"/>
                  </a:lnTo>
                  <a:close/>
                </a:path>
              </a:pathLst>
            </a:custGeom>
            <a:noFill/>
            <a:ln cap="flat" cmpd="sng" w="251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7" name="Google Shape;487;p10"/>
            <p:cNvSpPr/>
            <p:nvPr/>
          </p:nvSpPr>
          <p:spPr>
            <a:xfrm>
              <a:off x="1214627" y="2535173"/>
              <a:ext cx="45720" cy="571500"/>
            </a:xfrm>
            <a:custGeom>
              <a:rect b="b" l="l" r="r" t="t"/>
              <a:pathLst>
                <a:path extrusionOk="0" h="571500" w="45719">
                  <a:moveTo>
                    <a:pt x="45719" y="0"/>
                  </a:moveTo>
                  <a:lnTo>
                    <a:pt x="0" y="0"/>
                  </a:lnTo>
                  <a:lnTo>
                    <a:pt x="0" y="571500"/>
                  </a:lnTo>
                  <a:lnTo>
                    <a:pt x="45719" y="571500"/>
                  </a:lnTo>
                  <a:lnTo>
                    <a:pt x="45719" y="0"/>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8" name="Google Shape;488;p10"/>
            <p:cNvSpPr/>
            <p:nvPr/>
          </p:nvSpPr>
          <p:spPr>
            <a:xfrm>
              <a:off x="1156715" y="3004566"/>
              <a:ext cx="150875" cy="144017"/>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9" name="Google Shape;489;p10"/>
            <p:cNvSpPr/>
            <p:nvPr/>
          </p:nvSpPr>
          <p:spPr>
            <a:xfrm>
              <a:off x="1063751" y="2088641"/>
              <a:ext cx="367284" cy="366522"/>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0" name="Google Shape;490;p10"/>
            <p:cNvSpPr/>
            <p:nvPr/>
          </p:nvSpPr>
          <p:spPr>
            <a:xfrm>
              <a:off x="4745736" y="3004566"/>
              <a:ext cx="150875" cy="144017"/>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1" name="Google Shape;491;p10"/>
            <p:cNvSpPr/>
            <p:nvPr/>
          </p:nvSpPr>
          <p:spPr>
            <a:xfrm>
              <a:off x="4471796" y="1410080"/>
              <a:ext cx="692150" cy="700405"/>
            </a:xfrm>
            <a:custGeom>
              <a:rect b="b" l="l" r="r" t="t"/>
              <a:pathLst>
                <a:path extrusionOk="0" h="700405" w="692150">
                  <a:moveTo>
                    <a:pt x="345948" y="0"/>
                  </a:moveTo>
                  <a:lnTo>
                    <a:pt x="299016" y="3195"/>
                  </a:lnTo>
                  <a:lnTo>
                    <a:pt x="253999" y="12504"/>
                  </a:lnTo>
                  <a:lnTo>
                    <a:pt x="211312" y="27509"/>
                  </a:lnTo>
                  <a:lnTo>
                    <a:pt x="171365" y="47794"/>
                  </a:lnTo>
                  <a:lnTo>
                    <a:pt x="134572" y="72942"/>
                  </a:lnTo>
                  <a:lnTo>
                    <a:pt x="101345" y="102536"/>
                  </a:lnTo>
                  <a:lnTo>
                    <a:pt x="72098" y="136160"/>
                  </a:lnTo>
                  <a:lnTo>
                    <a:pt x="47243" y="173397"/>
                  </a:lnTo>
                  <a:lnTo>
                    <a:pt x="27193" y="213830"/>
                  </a:lnTo>
                  <a:lnTo>
                    <a:pt x="12361" y="257042"/>
                  </a:lnTo>
                  <a:lnTo>
                    <a:pt x="3159" y="302617"/>
                  </a:lnTo>
                  <a:lnTo>
                    <a:pt x="0" y="350139"/>
                  </a:lnTo>
                  <a:lnTo>
                    <a:pt x="3159" y="397660"/>
                  </a:lnTo>
                  <a:lnTo>
                    <a:pt x="12361" y="443235"/>
                  </a:lnTo>
                  <a:lnTo>
                    <a:pt x="27193" y="486447"/>
                  </a:lnTo>
                  <a:lnTo>
                    <a:pt x="47244" y="526880"/>
                  </a:lnTo>
                  <a:lnTo>
                    <a:pt x="72098" y="564117"/>
                  </a:lnTo>
                  <a:lnTo>
                    <a:pt x="101346" y="597741"/>
                  </a:lnTo>
                  <a:lnTo>
                    <a:pt x="134572" y="627335"/>
                  </a:lnTo>
                  <a:lnTo>
                    <a:pt x="171365" y="652483"/>
                  </a:lnTo>
                  <a:lnTo>
                    <a:pt x="211312" y="672768"/>
                  </a:lnTo>
                  <a:lnTo>
                    <a:pt x="254000" y="687773"/>
                  </a:lnTo>
                  <a:lnTo>
                    <a:pt x="299016" y="697082"/>
                  </a:lnTo>
                  <a:lnTo>
                    <a:pt x="345948" y="700278"/>
                  </a:lnTo>
                  <a:lnTo>
                    <a:pt x="392879" y="697082"/>
                  </a:lnTo>
                  <a:lnTo>
                    <a:pt x="437895" y="687773"/>
                  </a:lnTo>
                  <a:lnTo>
                    <a:pt x="480583" y="672768"/>
                  </a:lnTo>
                  <a:lnTo>
                    <a:pt x="520530" y="652483"/>
                  </a:lnTo>
                  <a:lnTo>
                    <a:pt x="557323" y="627335"/>
                  </a:lnTo>
                  <a:lnTo>
                    <a:pt x="585220" y="602488"/>
                  </a:lnTo>
                  <a:lnTo>
                    <a:pt x="345948" y="602488"/>
                  </a:lnTo>
                  <a:lnTo>
                    <a:pt x="301346" y="598420"/>
                  </a:lnTo>
                  <a:lnTo>
                    <a:pt x="259366" y="586694"/>
                  </a:lnTo>
                  <a:lnTo>
                    <a:pt x="220707" y="568023"/>
                  </a:lnTo>
                  <a:lnTo>
                    <a:pt x="186071" y="543122"/>
                  </a:lnTo>
                  <a:lnTo>
                    <a:pt x="156160" y="512703"/>
                  </a:lnTo>
                  <a:lnTo>
                    <a:pt x="131675" y="477482"/>
                  </a:lnTo>
                  <a:lnTo>
                    <a:pt x="113317" y="438171"/>
                  </a:lnTo>
                  <a:lnTo>
                    <a:pt x="101788" y="395486"/>
                  </a:lnTo>
                  <a:lnTo>
                    <a:pt x="97789" y="350139"/>
                  </a:lnTo>
                  <a:lnTo>
                    <a:pt x="101788" y="304791"/>
                  </a:lnTo>
                  <a:lnTo>
                    <a:pt x="113317" y="262106"/>
                  </a:lnTo>
                  <a:lnTo>
                    <a:pt x="131675" y="222795"/>
                  </a:lnTo>
                  <a:lnTo>
                    <a:pt x="156160" y="187574"/>
                  </a:lnTo>
                  <a:lnTo>
                    <a:pt x="186071" y="157155"/>
                  </a:lnTo>
                  <a:lnTo>
                    <a:pt x="220707" y="132254"/>
                  </a:lnTo>
                  <a:lnTo>
                    <a:pt x="259366" y="113583"/>
                  </a:lnTo>
                  <a:lnTo>
                    <a:pt x="301346" y="101857"/>
                  </a:lnTo>
                  <a:lnTo>
                    <a:pt x="345948" y="97790"/>
                  </a:lnTo>
                  <a:lnTo>
                    <a:pt x="585220" y="97790"/>
                  </a:lnTo>
                  <a:lnTo>
                    <a:pt x="557323" y="72942"/>
                  </a:lnTo>
                  <a:lnTo>
                    <a:pt x="520530" y="47794"/>
                  </a:lnTo>
                  <a:lnTo>
                    <a:pt x="480583" y="27509"/>
                  </a:lnTo>
                  <a:lnTo>
                    <a:pt x="437895" y="12504"/>
                  </a:lnTo>
                  <a:lnTo>
                    <a:pt x="392879" y="3195"/>
                  </a:lnTo>
                  <a:lnTo>
                    <a:pt x="345948" y="0"/>
                  </a:lnTo>
                  <a:close/>
                </a:path>
                <a:path extrusionOk="0" h="700405" w="692150">
                  <a:moveTo>
                    <a:pt x="585220" y="97790"/>
                  </a:moveTo>
                  <a:lnTo>
                    <a:pt x="345948" y="97790"/>
                  </a:lnTo>
                  <a:lnTo>
                    <a:pt x="390549" y="101857"/>
                  </a:lnTo>
                  <a:lnTo>
                    <a:pt x="432529" y="113583"/>
                  </a:lnTo>
                  <a:lnTo>
                    <a:pt x="471188" y="132254"/>
                  </a:lnTo>
                  <a:lnTo>
                    <a:pt x="505824" y="157155"/>
                  </a:lnTo>
                  <a:lnTo>
                    <a:pt x="535735" y="187574"/>
                  </a:lnTo>
                  <a:lnTo>
                    <a:pt x="560220" y="222795"/>
                  </a:lnTo>
                  <a:lnTo>
                    <a:pt x="578578" y="262106"/>
                  </a:lnTo>
                  <a:lnTo>
                    <a:pt x="590107" y="304791"/>
                  </a:lnTo>
                  <a:lnTo>
                    <a:pt x="594105" y="350139"/>
                  </a:lnTo>
                  <a:lnTo>
                    <a:pt x="590107" y="395486"/>
                  </a:lnTo>
                  <a:lnTo>
                    <a:pt x="578578" y="438171"/>
                  </a:lnTo>
                  <a:lnTo>
                    <a:pt x="560220" y="477482"/>
                  </a:lnTo>
                  <a:lnTo>
                    <a:pt x="535735" y="512703"/>
                  </a:lnTo>
                  <a:lnTo>
                    <a:pt x="505824" y="543122"/>
                  </a:lnTo>
                  <a:lnTo>
                    <a:pt x="471188" y="568023"/>
                  </a:lnTo>
                  <a:lnTo>
                    <a:pt x="432529" y="586694"/>
                  </a:lnTo>
                  <a:lnTo>
                    <a:pt x="390549" y="598420"/>
                  </a:lnTo>
                  <a:lnTo>
                    <a:pt x="345948" y="602488"/>
                  </a:lnTo>
                  <a:lnTo>
                    <a:pt x="585220" y="602488"/>
                  </a:lnTo>
                  <a:lnTo>
                    <a:pt x="619797" y="564117"/>
                  </a:lnTo>
                  <a:lnTo>
                    <a:pt x="644651" y="526880"/>
                  </a:lnTo>
                  <a:lnTo>
                    <a:pt x="664702" y="486447"/>
                  </a:lnTo>
                  <a:lnTo>
                    <a:pt x="679534" y="443235"/>
                  </a:lnTo>
                  <a:lnTo>
                    <a:pt x="688736" y="397660"/>
                  </a:lnTo>
                  <a:lnTo>
                    <a:pt x="691895" y="350139"/>
                  </a:lnTo>
                  <a:lnTo>
                    <a:pt x="688736" y="302617"/>
                  </a:lnTo>
                  <a:lnTo>
                    <a:pt x="679534" y="257042"/>
                  </a:lnTo>
                  <a:lnTo>
                    <a:pt x="664702" y="213830"/>
                  </a:lnTo>
                  <a:lnTo>
                    <a:pt x="644651" y="173397"/>
                  </a:lnTo>
                  <a:lnTo>
                    <a:pt x="619797" y="136160"/>
                  </a:lnTo>
                  <a:lnTo>
                    <a:pt x="590549" y="102536"/>
                  </a:lnTo>
                  <a:lnTo>
                    <a:pt x="585220" y="97790"/>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2" name="Google Shape;492;p10"/>
            <p:cNvSpPr/>
            <p:nvPr/>
          </p:nvSpPr>
          <p:spPr>
            <a:xfrm>
              <a:off x="4569587" y="1507870"/>
              <a:ext cx="496570" cy="504825"/>
            </a:xfrm>
            <a:custGeom>
              <a:rect b="b" l="l" r="r" t="t"/>
              <a:pathLst>
                <a:path extrusionOk="0" h="504825" w="496570">
                  <a:moveTo>
                    <a:pt x="0" y="252349"/>
                  </a:moveTo>
                  <a:lnTo>
                    <a:pt x="3998" y="297696"/>
                  </a:lnTo>
                  <a:lnTo>
                    <a:pt x="15527" y="340381"/>
                  </a:lnTo>
                  <a:lnTo>
                    <a:pt x="33885" y="379692"/>
                  </a:lnTo>
                  <a:lnTo>
                    <a:pt x="58370" y="414913"/>
                  </a:lnTo>
                  <a:lnTo>
                    <a:pt x="88281" y="445332"/>
                  </a:lnTo>
                  <a:lnTo>
                    <a:pt x="122917" y="470233"/>
                  </a:lnTo>
                  <a:lnTo>
                    <a:pt x="161576" y="488904"/>
                  </a:lnTo>
                  <a:lnTo>
                    <a:pt x="203556" y="500630"/>
                  </a:lnTo>
                  <a:lnTo>
                    <a:pt x="248158" y="504697"/>
                  </a:lnTo>
                  <a:lnTo>
                    <a:pt x="292759" y="500630"/>
                  </a:lnTo>
                  <a:lnTo>
                    <a:pt x="334739" y="488904"/>
                  </a:lnTo>
                  <a:lnTo>
                    <a:pt x="373398" y="470233"/>
                  </a:lnTo>
                  <a:lnTo>
                    <a:pt x="408034" y="445332"/>
                  </a:lnTo>
                  <a:lnTo>
                    <a:pt x="437945" y="414913"/>
                  </a:lnTo>
                  <a:lnTo>
                    <a:pt x="462430" y="379692"/>
                  </a:lnTo>
                  <a:lnTo>
                    <a:pt x="480788" y="340381"/>
                  </a:lnTo>
                  <a:lnTo>
                    <a:pt x="492317" y="297696"/>
                  </a:lnTo>
                  <a:lnTo>
                    <a:pt x="496315" y="252349"/>
                  </a:lnTo>
                  <a:lnTo>
                    <a:pt x="492317" y="207001"/>
                  </a:lnTo>
                  <a:lnTo>
                    <a:pt x="480788" y="164316"/>
                  </a:lnTo>
                  <a:lnTo>
                    <a:pt x="462430" y="125005"/>
                  </a:lnTo>
                  <a:lnTo>
                    <a:pt x="437945" y="89784"/>
                  </a:lnTo>
                  <a:lnTo>
                    <a:pt x="408034" y="59365"/>
                  </a:lnTo>
                  <a:lnTo>
                    <a:pt x="373398" y="34464"/>
                  </a:lnTo>
                  <a:lnTo>
                    <a:pt x="334739" y="15793"/>
                  </a:lnTo>
                  <a:lnTo>
                    <a:pt x="292759" y="4067"/>
                  </a:lnTo>
                  <a:lnTo>
                    <a:pt x="248158" y="0"/>
                  </a:lnTo>
                  <a:lnTo>
                    <a:pt x="203556" y="4067"/>
                  </a:lnTo>
                  <a:lnTo>
                    <a:pt x="161576" y="15793"/>
                  </a:lnTo>
                  <a:lnTo>
                    <a:pt x="122917" y="34464"/>
                  </a:lnTo>
                  <a:lnTo>
                    <a:pt x="88281" y="59365"/>
                  </a:lnTo>
                  <a:lnTo>
                    <a:pt x="58370" y="89784"/>
                  </a:lnTo>
                  <a:lnTo>
                    <a:pt x="33885" y="125005"/>
                  </a:lnTo>
                  <a:lnTo>
                    <a:pt x="15527" y="164316"/>
                  </a:lnTo>
                  <a:lnTo>
                    <a:pt x="3998" y="207001"/>
                  </a:lnTo>
                  <a:lnTo>
                    <a:pt x="0" y="252349"/>
                  </a:lnTo>
                  <a:close/>
                </a:path>
              </a:pathLst>
            </a:custGeom>
            <a:noFill/>
            <a:ln cap="flat" cmpd="sng" w="251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3" name="Google Shape;493;p10"/>
            <p:cNvSpPr/>
            <p:nvPr/>
          </p:nvSpPr>
          <p:spPr>
            <a:xfrm>
              <a:off x="2661285" y="1669922"/>
              <a:ext cx="2185035" cy="1410970"/>
            </a:xfrm>
            <a:custGeom>
              <a:rect b="b" l="l" r="r" t="t"/>
              <a:pathLst>
                <a:path extrusionOk="0" h="1410970" w="2185035">
                  <a:moveTo>
                    <a:pt x="691896" y="349758"/>
                  </a:moveTo>
                  <a:lnTo>
                    <a:pt x="688733" y="302298"/>
                  </a:lnTo>
                  <a:lnTo>
                    <a:pt x="679526" y="256781"/>
                  </a:lnTo>
                  <a:lnTo>
                    <a:pt x="664692" y="213626"/>
                  </a:lnTo>
                  <a:lnTo>
                    <a:pt x="644652" y="173240"/>
                  </a:lnTo>
                  <a:lnTo>
                    <a:pt x="619785" y="136042"/>
                  </a:lnTo>
                  <a:lnTo>
                    <a:pt x="594093" y="106527"/>
                  </a:lnTo>
                  <a:lnTo>
                    <a:pt x="594093" y="349758"/>
                  </a:lnTo>
                  <a:lnTo>
                    <a:pt x="590105" y="395058"/>
                  </a:lnTo>
                  <a:lnTo>
                    <a:pt x="578573" y="437692"/>
                  </a:lnTo>
                  <a:lnTo>
                    <a:pt x="560209" y="476948"/>
                  </a:lnTo>
                  <a:lnTo>
                    <a:pt x="535724" y="512114"/>
                  </a:lnTo>
                  <a:lnTo>
                    <a:pt x="505815" y="542480"/>
                  </a:lnTo>
                  <a:lnTo>
                    <a:pt x="471182" y="567334"/>
                  </a:lnTo>
                  <a:lnTo>
                    <a:pt x="432523" y="585978"/>
                  </a:lnTo>
                  <a:lnTo>
                    <a:pt x="390537" y="597674"/>
                  </a:lnTo>
                  <a:lnTo>
                    <a:pt x="345948" y="601726"/>
                  </a:lnTo>
                  <a:lnTo>
                    <a:pt x="301345" y="597674"/>
                  </a:lnTo>
                  <a:lnTo>
                    <a:pt x="259359" y="585978"/>
                  </a:lnTo>
                  <a:lnTo>
                    <a:pt x="220700" y="567334"/>
                  </a:lnTo>
                  <a:lnTo>
                    <a:pt x="186067" y="542480"/>
                  </a:lnTo>
                  <a:lnTo>
                    <a:pt x="156159" y="512114"/>
                  </a:lnTo>
                  <a:lnTo>
                    <a:pt x="131673" y="476948"/>
                  </a:lnTo>
                  <a:lnTo>
                    <a:pt x="113309" y="437692"/>
                  </a:lnTo>
                  <a:lnTo>
                    <a:pt x="101777" y="395058"/>
                  </a:lnTo>
                  <a:lnTo>
                    <a:pt x="97790" y="349758"/>
                  </a:lnTo>
                  <a:lnTo>
                    <a:pt x="101777" y="304469"/>
                  </a:lnTo>
                  <a:lnTo>
                    <a:pt x="113309" y="261835"/>
                  </a:lnTo>
                  <a:lnTo>
                    <a:pt x="131673" y="222580"/>
                  </a:lnTo>
                  <a:lnTo>
                    <a:pt x="156159" y="187413"/>
                  </a:lnTo>
                  <a:lnTo>
                    <a:pt x="186067" y="157048"/>
                  </a:lnTo>
                  <a:lnTo>
                    <a:pt x="220700" y="132194"/>
                  </a:lnTo>
                  <a:lnTo>
                    <a:pt x="259359" y="113550"/>
                  </a:lnTo>
                  <a:lnTo>
                    <a:pt x="301345" y="101854"/>
                  </a:lnTo>
                  <a:lnTo>
                    <a:pt x="345948" y="97790"/>
                  </a:lnTo>
                  <a:lnTo>
                    <a:pt x="390537" y="101854"/>
                  </a:lnTo>
                  <a:lnTo>
                    <a:pt x="432523" y="113550"/>
                  </a:lnTo>
                  <a:lnTo>
                    <a:pt x="471182" y="132194"/>
                  </a:lnTo>
                  <a:lnTo>
                    <a:pt x="505815" y="157048"/>
                  </a:lnTo>
                  <a:lnTo>
                    <a:pt x="535724" y="187413"/>
                  </a:lnTo>
                  <a:lnTo>
                    <a:pt x="560209" y="222580"/>
                  </a:lnTo>
                  <a:lnTo>
                    <a:pt x="578573" y="261835"/>
                  </a:lnTo>
                  <a:lnTo>
                    <a:pt x="590105" y="304469"/>
                  </a:lnTo>
                  <a:lnTo>
                    <a:pt x="594093" y="349758"/>
                  </a:lnTo>
                  <a:lnTo>
                    <a:pt x="594093" y="106527"/>
                  </a:lnTo>
                  <a:lnTo>
                    <a:pt x="557314" y="72885"/>
                  </a:lnTo>
                  <a:lnTo>
                    <a:pt x="520522" y="47752"/>
                  </a:lnTo>
                  <a:lnTo>
                    <a:pt x="480580" y="27495"/>
                  </a:lnTo>
                  <a:lnTo>
                    <a:pt x="437896" y="12496"/>
                  </a:lnTo>
                  <a:lnTo>
                    <a:pt x="392874" y="3200"/>
                  </a:lnTo>
                  <a:lnTo>
                    <a:pt x="345948" y="0"/>
                  </a:lnTo>
                  <a:lnTo>
                    <a:pt x="299008" y="3200"/>
                  </a:lnTo>
                  <a:lnTo>
                    <a:pt x="254000" y="12496"/>
                  </a:lnTo>
                  <a:lnTo>
                    <a:pt x="211302" y="27495"/>
                  </a:lnTo>
                  <a:lnTo>
                    <a:pt x="171361" y="47752"/>
                  </a:lnTo>
                  <a:lnTo>
                    <a:pt x="134569" y="72885"/>
                  </a:lnTo>
                  <a:lnTo>
                    <a:pt x="101346" y="102450"/>
                  </a:lnTo>
                  <a:lnTo>
                    <a:pt x="72097" y="136042"/>
                  </a:lnTo>
                  <a:lnTo>
                    <a:pt x="47231" y="173240"/>
                  </a:lnTo>
                  <a:lnTo>
                    <a:pt x="27190" y="213626"/>
                  </a:lnTo>
                  <a:lnTo>
                    <a:pt x="12357" y="256781"/>
                  </a:lnTo>
                  <a:lnTo>
                    <a:pt x="3149" y="302298"/>
                  </a:lnTo>
                  <a:lnTo>
                    <a:pt x="0" y="349758"/>
                  </a:lnTo>
                  <a:lnTo>
                    <a:pt x="3149" y="397230"/>
                  </a:lnTo>
                  <a:lnTo>
                    <a:pt x="12357" y="442747"/>
                  </a:lnTo>
                  <a:lnTo>
                    <a:pt x="27190" y="485902"/>
                  </a:lnTo>
                  <a:lnTo>
                    <a:pt x="47244" y="526288"/>
                  </a:lnTo>
                  <a:lnTo>
                    <a:pt x="72097" y="563486"/>
                  </a:lnTo>
                  <a:lnTo>
                    <a:pt x="101346" y="597077"/>
                  </a:lnTo>
                  <a:lnTo>
                    <a:pt x="134569" y="626643"/>
                  </a:lnTo>
                  <a:lnTo>
                    <a:pt x="171361" y="651776"/>
                  </a:lnTo>
                  <a:lnTo>
                    <a:pt x="211302" y="672033"/>
                  </a:lnTo>
                  <a:lnTo>
                    <a:pt x="254000" y="687031"/>
                  </a:lnTo>
                  <a:lnTo>
                    <a:pt x="299008" y="696328"/>
                  </a:lnTo>
                  <a:lnTo>
                    <a:pt x="345948" y="699516"/>
                  </a:lnTo>
                  <a:lnTo>
                    <a:pt x="392874" y="696328"/>
                  </a:lnTo>
                  <a:lnTo>
                    <a:pt x="437883" y="687031"/>
                  </a:lnTo>
                  <a:lnTo>
                    <a:pt x="480580" y="672033"/>
                  </a:lnTo>
                  <a:lnTo>
                    <a:pt x="520522" y="651776"/>
                  </a:lnTo>
                  <a:lnTo>
                    <a:pt x="557314" y="626643"/>
                  </a:lnTo>
                  <a:lnTo>
                    <a:pt x="585317" y="601726"/>
                  </a:lnTo>
                  <a:lnTo>
                    <a:pt x="590550" y="597077"/>
                  </a:lnTo>
                  <a:lnTo>
                    <a:pt x="619785" y="563486"/>
                  </a:lnTo>
                  <a:lnTo>
                    <a:pt x="644652" y="526288"/>
                  </a:lnTo>
                  <a:lnTo>
                    <a:pt x="664692" y="485902"/>
                  </a:lnTo>
                  <a:lnTo>
                    <a:pt x="679526" y="442747"/>
                  </a:lnTo>
                  <a:lnTo>
                    <a:pt x="688733" y="397230"/>
                  </a:lnTo>
                  <a:lnTo>
                    <a:pt x="691896" y="349758"/>
                  </a:lnTo>
                  <a:close/>
                </a:path>
                <a:path extrusionOk="0" h="1410970" w="2185035">
                  <a:moveTo>
                    <a:pt x="2185035" y="408813"/>
                  </a:moveTo>
                  <a:lnTo>
                    <a:pt x="2139315" y="408813"/>
                  </a:lnTo>
                  <a:lnTo>
                    <a:pt x="2139315" y="1410843"/>
                  </a:lnTo>
                  <a:lnTo>
                    <a:pt x="2185035" y="1410843"/>
                  </a:lnTo>
                  <a:lnTo>
                    <a:pt x="2185035" y="408813"/>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4" name="Google Shape;494;p10"/>
            <p:cNvSpPr/>
            <p:nvPr/>
          </p:nvSpPr>
          <p:spPr>
            <a:xfrm>
              <a:off x="2759074" y="1767712"/>
              <a:ext cx="496570" cy="504190"/>
            </a:xfrm>
            <a:custGeom>
              <a:rect b="b" l="l" r="r" t="t"/>
              <a:pathLst>
                <a:path extrusionOk="0" h="504189" w="496570">
                  <a:moveTo>
                    <a:pt x="0" y="251968"/>
                  </a:moveTo>
                  <a:lnTo>
                    <a:pt x="3998" y="297268"/>
                  </a:lnTo>
                  <a:lnTo>
                    <a:pt x="15527" y="339901"/>
                  </a:lnTo>
                  <a:lnTo>
                    <a:pt x="33885" y="379156"/>
                  </a:lnTo>
                  <a:lnTo>
                    <a:pt x="58370" y="414321"/>
                  </a:lnTo>
                  <a:lnTo>
                    <a:pt x="88281" y="444687"/>
                  </a:lnTo>
                  <a:lnTo>
                    <a:pt x="122917" y="469542"/>
                  </a:lnTo>
                  <a:lnTo>
                    <a:pt x="161576" y="488176"/>
                  </a:lnTo>
                  <a:lnTo>
                    <a:pt x="203556" y="499877"/>
                  </a:lnTo>
                  <a:lnTo>
                    <a:pt x="248157" y="503936"/>
                  </a:lnTo>
                  <a:lnTo>
                    <a:pt x="292759" y="499877"/>
                  </a:lnTo>
                  <a:lnTo>
                    <a:pt x="334739" y="488176"/>
                  </a:lnTo>
                  <a:lnTo>
                    <a:pt x="373398" y="469542"/>
                  </a:lnTo>
                  <a:lnTo>
                    <a:pt x="408034" y="444687"/>
                  </a:lnTo>
                  <a:lnTo>
                    <a:pt x="437945" y="414321"/>
                  </a:lnTo>
                  <a:lnTo>
                    <a:pt x="462430" y="379156"/>
                  </a:lnTo>
                  <a:lnTo>
                    <a:pt x="480788" y="339901"/>
                  </a:lnTo>
                  <a:lnTo>
                    <a:pt x="492317" y="297268"/>
                  </a:lnTo>
                  <a:lnTo>
                    <a:pt x="496315" y="251968"/>
                  </a:lnTo>
                  <a:lnTo>
                    <a:pt x="492317" y="206667"/>
                  </a:lnTo>
                  <a:lnTo>
                    <a:pt x="480788" y="164034"/>
                  </a:lnTo>
                  <a:lnTo>
                    <a:pt x="462430" y="124779"/>
                  </a:lnTo>
                  <a:lnTo>
                    <a:pt x="437945" y="89614"/>
                  </a:lnTo>
                  <a:lnTo>
                    <a:pt x="408034" y="59248"/>
                  </a:lnTo>
                  <a:lnTo>
                    <a:pt x="373398" y="34393"/>
                  </a:lnTo>
                  <a:lnTo>
                    <a:pt x="334739" y="15759"/>
                  </a:lnTo>
                  <a:lnTo>
                    <a:pt x="292759" y="4058"/>
                  </a:lnTo>
                  <a:lnTo>
                    <a:pt x="248157" y="0"/>
                  </a:lnTo>
                  <a:lnTo>
                    <a:pt x="203556" y="4058"/>
                  </a:lnTo>
                  <a:lnTo>
                    <a:pt x="161576" y="15759"/>
                  </a:lnTo>
                  <a:lnTo>
                    <a:pt x="122917" y="34393"/>
                  </a:lnTo>
                  <a:lnTo>
                    <a:pt x="88281" y="59248"/>
                  </a:lnTo>
                  <a:lnTo>
                    <a:pt x="58370" y="89614"/>
                  </a:lnTo>
                  <a:lnTo>
                    <a:pt x="33885" y="124779"/>
                  </a:lnTo>
                  <a:lnTo>
                    <a:pt x="15527" y="164034"/>
                  </a:lnTo>
                  <a:lnTo>
                    <a:pt x="3998" y="206667"/>
                  </a:lnTo>
                  <a:lnTo>
                    <a:pt x="0" y="251968"/>
                  </a:lnTo>
                  <a:close/>
                </a:path>
              </a:pathLst>
            </a:custGeom>
            <a:noFill/>
            <a:ln cap="flat" cmpd="sng" w="251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5" name="Google Shape;495;p10"/>
            <p:cNvSpPr/>
            <p:nvPr/>
          </p:nvSpPr>
          <p:spPr>
            <a:xfrm>
              <a:off x="2977896" y="2322576"/>
              <a:ext cx="45720" cy="758190"/>
            </a:xfrm>
            <a:custGeom>
              <a:rect b="b" l="l" r="r" t="t"/>
              <a:pathLst>
                <a:path extrusionOk="0" h="758189" w="45719">
                  <a:moveTo>
                    <a:pt x="45719" y="0"/>
                  </a:moveTo>
                  <a:lnTo>
                    <a:pt x="0" y="0"/>
                  </a:lnTo>
                  <a:lnTo>
                    <a:pt x="0" y="758190"/>
                  </a:lnTo>
                  <a:lnTo>
                    <a:pt x="45719" y="758190"/>
                  </a:lnTo>
                  <a:lnTo>
                    <a:pt x="45719" y="0"/>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6" name="Google Shape;496;p10"/>
            <p:cNvSpPr/>
            <p:nvPr/>
          </p:nvSpPr>
          <p:spPr>
            <a:xfrm>
              <a:off x="2923031" y="3004566"/>
              <a:ext cx="150875" cy="144017"/>
            </a:xfrm>
            <a:prstGeom prst="rect">
              <a:avLst/>
            </a:prstGeom>
            <a:blipFill rotWithShape="1">
              <a:blip r:embed="rId1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7" name="Google Shape;497;p10"/>
            <p:cNvSpPr/>
            <p:nvPr/>
          </p:nvSpPr>
          <p:spPr>
            <a:xfrm>
              <a:off x="2838449" y="1861565"/>
              <a:ext cx="336550" cy="337185"/>
            </a:xfrm>
            <a:custGeom>
              <a:rect b="b" l="l" r="r" t="t"/>
              <a:pathLst>
                <a:path extrusionOk="0" h="337185" w="336550">
                  <a:moveTo>
                    <a:pt x="140207" y="278257"/>
                  </a:moveTo>
                  <a:lnTo>
                    <a:pt x="136906" y="278257"/>
                  </a:lnTo>
                  <a:lnTo>
                    <a:pt x="135255" y="280797"/>
                  </a:lnTo>
                  <a:lnTo>
                    <a:pt x="130810" y="286639"/>
                  </a:lnTo>
                  <a:lnTo>
                    <a:pt x="128650" y="293370"/>
                  </a:lnTo>
                  <a:lnTo>
                    <a:pt x="128650" y="334772"/>
                  </a:lnTo>
                  <a:lnTo>
                    <a:pt x="130810" y="336804"/>
                  </a:lnTo>
                  <a:lnTo>
                    <a:pt x="203454" y="336804"/>
                  </a:lnTo>
                  <a:lnTo>
                    <a:pt x="205486" y="334772"/>
                  </a:lnTo>
                  <a:lnTo>
                    <a:pt x="205486" y="326771"/>
                  </a:lnTo>
                  <a:lnTo>
                    <a:pt x="138175" y="326771"/>
                  </a:lnTo>
                  <a:lnTo>
                    <a:pt x="138175" y="295402"/>
                  </a:lnTo>
                  <a:lnTo>
                    <a:pt x="140207" y="291211"/>
                  </a:lnTo>
                  <a:lnTo>
                    <a:pt x="143129" y="287401"/>
                  </a:lnTo>
                  <a:lnTo>
                    <a:pt x="144780" y="284988"/>
                  </a:lnTo>
                  <a:lnTo>
                    <a:pt x="144399" y="281559"/>
                  </a:lnTo>
                  <a:lnTo>
                    <a:pt x="142367" y="280289"/>
                  </a:lnTo>
                  <a:lnTo>
                    <a:pt x="140207" y="278257"/>
                  </a:lnTo>
                  <a:close/>
                </a:path>
                <a:path extrusionOk="0" h="337185" w="336550">
                  <a:moveTo>
                    <a:pt x="197231" y="278257"/>
                  </a:moveTo>
                  <a:lnTo>
                    <a:pt x="193929" y="278257"/>
                  </a:lnTo>
                  <a:lnTo>
                    <a:pt x="192277" y="280289"/>
                  </a:lnTo>
                  <a:lnTo>
                    <a:pt x="189864" y="281559"/>
                  </a:lnTo>
                  <a:lnTo>
                    <a:pt x="189356" y="284988"/>
                  </a:lnTo>
                  <a:lnTo>
                    <a:pt x="191007" y="287401"/>
                  </a:lnTo>
                  <a:lnTo>
                    <a:pt x="193929" y="291211"/>
                  </a:lnTo>
                  <a:lnTo>
                    <a:pt x="195961" y="295402"/>
                  </a:lnTo>
                  <a:lnTo>
                    <a:pt x="195961" y="326771"/>
                  </a:lnTo>
                  <a:lnTo>
                    <a:pt x="205486" y="326771"/>
                  </a:lnTo>
                  <a:lnTo>
                    <a:pt x="205486" y="293370"/>
                  </a:lnTo>
                  <a:lnTo>
                    <a:pt x="203454" y="286639"/>
                  </a:lnTo>
                  <a:lnTo>
                    <a:pt x="199262" y="280797"/>
                  </a:lnTo>
                  <a:lnTo>
                    <a:pt x="197231" y="278257"/>
                  </a:lnTo>
                  <a:close/>
                </a:path>
                <a:path extrusionOk="0" h="337185" w="336550">
                  <a:moveTo>
                    <a:pt x="166750" y="237744"/>
                  </a:moveTo>
                  <a:lnTo>
                    <a:pt x="158521" y="239512"/>
                  </a:lnTo>
                  <a:lnTo>
                    <a:pt x="151685" y="244268"/>
                  </a:lnTo>
                  <a:lnTo>
                    <a:pt x="147016" y="251192"/>
                  </a:lnTo>
                  <a:lnTo>
                    <a:pt x="145287" y="259461"/>
                  </a:lnTo>
                  <a:lnTo>
                    <a:pt x="147016" y="268057"/>
                  </a:lnTo>
                  <a:lnTo>
                    <a:pt x="151685" y="275082"/>
                  </a:lnTo>
                  <a:lnTo>
                    <a:pt x="158521" y="279820"/>
                  </a:lnTo>
                  <a:lnTo>
                    <a:pt x="166750" y="281559"/>
                  </a:lnTo>
                  <a:lnTo>
                    <a:pt x="175420" y="279820"/>
                  </a:lnTo>
                  <a:lnTo>
                    <a:pt x="182483" y="275082"/>
                  </a:lnTo>
                  <a:lnTo>
                    <a:pt x="184803" y="271653"/>
                  </a:lnTo>
                  <a:lnTo>
                    <a:pt x="160908" y="271653"/>
                  </a:lnTo>
                  <a:lnTo>
                    <a:pt x="155575" y="266319"/>
                  </a:lnTo>
                  <a:lnTo>
                    <a:pt x="155575" y="253238"/>
                  </a:lnTo>
                  <a:lnTo>
                    <a:pt x="160908" y="247904"/>
                  </a:lnTo>
                  <a:lnTo>
                    <a:pt x="184978" y="247904"/>
                  </a:lnTo>
                  <a:lnTo>
                    <a:pt x="182483" y="244268"/>
                  </a:lnTo>
                  <a:lnTo>
                    <a:pt x="175420" y="239512"/>
                  </a:lnTo>
                  <a:lnTo>
                    <a:pt x="166750" y="237744"/>
                  </a:lnTo>
                  <a:close/>
                </a:path>
                <a:path extrusionOk="0" h="337185" w="336550">
                  <a:moveTo>
                    <a:pt x="184978" y="247904"/>
                  </a:moveTo>
                  <a:lnTo>
                    <a:pt x="173355" y="247904"/>
                  </a:lnTo>
                  <a:lnTo>
                    <a:pt x="178688" y="253238"/>
                  </a:lnTo>
                  <a:lnTo>
                    <a:pt x="178688" y="266319"/>
                  </a:lnTo>
                  <a:lnTo>
                    <a:pt x="173355" y="271653"/>
                  </a:lnTo>
                  <a:lnTo>
                    <a:pt x="184803" y="271653"/>
                  </a:lnTo>
                  <a:lnTo>
                    <a:pt x="187235" y="268057"/>
                  </a:lnTo>
                  <a:lnTo>
                    <a:pt x="188975" y="259461"/>
                  </a:lnTo>
                  <a:lnTo>
                    <a:pt x="187235" y="251192"/>
                  </a:lnTo>
                  <a:lnTo>
                    <a:pt x="184978" y="247904"/>
                  </a:lnTo>
                  <a:close/>
                </a:path>
                <a:path extrusionOk="0" h="337185" w="336550">
                  <a:moveTo>
                    <a:pt x="269239" y="234061"/>
                  </a:moveTo>
                  <a:lnTo>
                    <a:pt x="266192" y="234442"/>
                  </a:lnTo>
                  <a:lnTo>
                    <a:pt x="264541" y="236601"/>
                  </a:lnTo>
                  <a:lnTo>
                    <a:pt x="259461" y="241935"/>
                  </a:lnTo>
                  <a:lnTo>
                    <a:pt x="257429" y="248666"/>
                  </a:lnTo>
                  <a:lnTo>
                    <a:pt x="257429" y="290449"/>
                  </a:lnTo>
                  <a:lnTo>
                    <a:pt x="259461" y="292608"/>
                  </a:lnTo>
                  <a:lnTo>
                    <a:pt x="333882" y="292608"/>
                  </a:lnTo>
                  <a:lnTo>
                    <a:pt x="336042" y="290449"/>
                  </a:lnTo>
                  <a:lnTo>
                    <a:pt x="336042" y="282575"/>
                  </a:lnTo>
                  <a:lnTo>
                    <a:pt x="267969" y="282575"/>
                  </a:lnTo>
                  <a:lnTo>
                    <a:pt x="267969" y="251206"/>
                  </a:lnTo>
                  <a:lnTo>
                    <a:pt x="269239" y="247015"/>
                  </a:lnTo>
                  <a:lnTo>
                    <a:pt x="272542" y="243205"/>
                  </a:lnTo>
                  <a:lnTo>
                    <a:pt x="273812" y="240665"/>
                  </a:lnTo>
                  <a:lnTo>
                    <a:pt x="273812" y="237744"/>
                  </a:lnTo>
                  <a:lnTo>
                    <a:pt x="271652" y="236093"/>
                  </a:lnTo>
                  <a:lnTo>
                    <a:pt x="269239" y="234061"/>
                  </a:lnTo>
                  <a:close/>
                </a:path>
                <a:path extrusionOk="0" h="337185" w="336550">
                  <a:moveTo>
                    <a:pt x="324231" y="234061"/>
                  </a:moveTo>
                  <a:lnTo>
                    <a:pt x="322199" y="236093"/>
                  </a:lnTo>
                  <a:lnTo>
                    <a:pt x="320039" y="237744"/>
                  </a:lnTo>
                  <a:lnTo>
                    <a:pt x="319658" y="240665"/>
                  </a:lnTo>
                  <a:lnTo>
                    <a:pt x="320929" y="243205"/>
                  </a:lnTo>
                  <a:lnTo>
                    <a:pt x="324231" y="247015"/>
                  </a:lnTo>
                  <a:lnTo>
                    <a:pt x="326008" y="251206"/>
                  </a:lnTo>
                  <a:lnTo>
                    <a:pt x="326008" y="282575"/>
                  </a:lnTo>
                  <a:lnTo>
                    <a:pt x="336042" y="282575"/>
                  </a:lnTo>
                  <a:lnTo>
                    <a:pt x="336042" y="248666"/>
                  </a:lnTo>
                  <a:lnTo>
                    <a:pt x="333882" y="241935"/>
                  </a:lnTo>
                  <a:lnTo>
                    <a:pt x="329692" y="236601"/>
                  </a:lnTo>
                  <a:lnTo>
                    <a:pt x="327151" y="234442"/>
                  </a:lnTo>
                  <a:lnTo>
                    <a:pt x="324231" y="234061"/>
                  </a:lnTo>
                  <a:close/>
                </a:path>
                <a:path extrusionOk="0" h="337185" w="336550">
                  <a:moveTo>
                    <a:pt x="295782" y="193548"/>
                  </a:moveTo>
                  <a:lnTo>
                    <a:pt x="287172" y="195286"/>
                  </a:lnTo>
                  <a:lnTo>
                    <a:pt x="280241" y="200025"/>
                  </a:lnTo>
                  <a:lnTo>
                    <a:pt x="275619" y="207049"/>
                  </a:lnTo>
                  <a:lnTo>
                    <a:pt x="273938" y="215646"/>
                  </a:lnTo>
                  <a:lnTo>
                    <a:pt x="275619" y="224270"/>
                  </a:lnTo>
                  <a:lnTo>
                    <a:pt x="280241" y="231108"/>
                  </a:lnTo>
                  <a:lnTo>
                    <a:pt x="287172" y="235612"/>
                  </a:lnTo>
                  <a:lnTo>
                    <a:pt x="295782" y="237236"/>
                  </a:lnTo>
                  <a:lnTo>
                    <a:pt x="304232" y="235612"/>
                  </a:lnTo>
                  <a:lnTo>
                    <a:pt x="311181" y="231108"/>
                  </a:lnTo>
                  <a:lnTo>
                    <a:pt x="313784" y="227330"/>
                  </a:lnTo>
                  <a:lnTo>
                    <a:pt x="289179" y="227330"/>
                  </a:lnTo>
                  <a:lnTo>
                    <a:pt x="283844" y="221869"/>
                  </a:lnTo>
                  <a:lnTo>
                    <a:pt x="283844" y="208915"/>
                  </a:lnTo>
                  <a:lnTo>
                    <a:pt x="289179" y="203962"/>
                  </a:lnTo>
                  <a:lnTo>
                    <a:pt x="313821" y="203962"/>
                  </a:lnTo>
                  <a:lnTo>
                    <a:pt x="311181" y="200025"/>
                  </a:lnTo>
                  <a:lnTo>
                    <a:pt x="304232" y="195286"/>
                  </a:lnTo>
                  <a:lnTo>
                    <a:pt x="295782" y="193548"/>
                  </a:lnTo>
                  <a:close/>
                </a:path>
                <a:path extrusionOk="0" h="337185" w="336550">
                  <a:moveTo>
                    <a:pt x="313821" y="203962"/>
                  </a:moveTo>
                  <a:lnTo>
                    <a:pt x="302006" y="203962"/>
                  </a:lnTo>
                  <a:lnTo>
                    <a:pt x="307339" y="208915"/>
                  </a:lnTo>
                  <a:lnTo>
                    <a:pt x="307339" y="221869"/>
                  </a:lnTo>
                  <a:lnTo>
                    <a:pt x="302006" y="227330"/>
                  </a:lnTo>
                  <a:lnTo>
                    <a:pt x="313784" y="227330"/>
                  </a:lnTo>
                  <a:lnTo>
                    <a:pt x="315892" y="224270"/>
                  </a:lnTo>
                  <a:lnTo>
                    <a:pt x="317626" y="215646"/>
                  </a:lnTo>
                  <a:lnTo>
                    <a:pt x="315892" y="207049"/>
                  </a:lnTo>
                  <a:lnTo>
                    <a:pt x="313821" y="203962"/>
                  </a:lnTo>
                  <a:close/>
                </a:path>
                <a:path extrusionOk="0" h="337185" w="336550">
                  <a:moveTo>
                    <a:pt x="11811" y="234061"/>
                  </a:moveTo>
                  <a:lnTo>
                    <a:pt x="8889" y="234442"/>
                  </a:lnTo>
                  <a:lnTo>
                    <a:pt x="7112" y="236601"/>
                  </a:lnTo>
                  <a:lnTo>
                    <a:pt x="2539" y="241935"/>
                  </a:lnTo>
                  <a:lnTo>
                    <a:pt x="0" y="248666"/>
                  </a:lnTo>
                  <a:lnTo>
                    <a:pt x="0" y="290449"/>
                  </a:lnTo>
                  <a:lnTo>
                    <a:pt x="2158" y="292608"/>
                  </a:lnTo>
                  <a:lnTo>
                    <a:pt x="76581" y="292608"/>
                  </a:lnTo>
                  <a:lnTo>
                    <a:pt x="78612" y="290449"/>
                  </a:lnTo>
                  <a:lnTo>
                    <a:pt x="78612" y="282575"/>
                  </a:lnTo>
                  <a:lnTo>
                    <a:pt x="10541" y="282575"/>
                  </a:lnTo>
                  <a:lnTo>
                    <a:pt x="10541" y="251206"/>
                  </a:lnTo>
                  <a:lnTo>
                    <a:pt x="11811" y="247015"/>
                  </a:lnTo>
                  <a:lnTo>
                    <a:pt x="14731" y="243205"/>
                  </a:lnTo>
                  <a:lnTo>
                    <a:pt x="16382" y="240665"/>
                  </a:lnTo>
                  <a:lnTo>
                    <a:pt x="16001" y="237744"/>
                  </a:lnTo>
                  <a:lnTo>
                    <a:pt x="14350" y="236093"/>
                  </a:lnTo>
                  <a:lnTo>
                    <a:pt x="11811" y="234061"/>
                  </a:lnTo>
                  <a:close/>
                </a:path>
                <a:path extrusionOk="0" h="337185" w="336550">
                  <a:moveTo>
                    <a:pt x="66801" y="234061"/>
                  </a:moveTo>
                  <a:lnTo>
                    <a:pt x="64769" y="236093"/>
                  </a:lnTo>
                  <a:lnTo>
                    <a:pt x="62230" y="237744"/>
                  </a:lnTo>
                  <a:lnTo>
                    <a:pt x="62230" y="240665"/>
                  </a:lnTo>
                  <a:lnTo>
                    <a:pt x="63500" y="243205"/>
                  </a:lnTo>
                  <a:lnTo>
                    <a:pt x="66801" y="247015"/>
                  </a:lnTo>
                  <a:lnTo>
                    <a:pt x="68580" y="251206"/>
                  </a:lnTo>
                  <a:lnTo>
                    <a:pt x="68580" y="282575"/>
                  </a:lnTo>
                  <a:lnTo>
                    <a:pt x="78612" y="282575"/>
                  </a:lnTo>
                  <a:lnTo>
                    <a:pt x="78612" y="248666"/>
                  </a:lnTo>
                  <a:lnTo>
                    <a:pt x="76581" y="241935"/>
                  </a:lnTo>
                  <a:lnTo>
                    <a:pt x="71881" y="236601"/>
                  </a:lnTo>
                  <a:lnTo>
                    <a:pt x="69850" y="234442"/>
                  </a:lnTo>
                  <a:lnTo>
                    <a:pt x="66801" y="234061"/>
                  </a:lnTo>
                  <a:close/>
                </a:path>
                <a:path extrusionOk="0" h="337185" w="336550">
                  <a:moveTo>
                    <a:pt x="38607" y="193548"/>
                  </a:moveTo>
                  <a:lnTo>
                    <a:pt x="30011" y="195286"/>
                  </a:lnTo>
                  <a:lnTo>
                    <a:pt x="22987" y="200025"/>
                  </a:lnTo>
                  <a:lnTo>
                    <a:pt x="18248" y="207049"/>
                  </a:lnTo>
                  <a:lnTo>
                    <a:pt x="16510" y="215646"/>
                  </a:lnTo>
                  <a:lnTo>
                    <a:pt x="18248" y="224270"/>
                  </a:lnTo>
                  <a:lnTo>
                    <a:pt x="22987" y="231108"/>
                  </a:lnTo>
                  <a:lnTo>
                    <a:pt x="30011" y="235612"/>
                  </a:lnTo>
                  <a:lnTo>
                    <a:pt x="38607" y="237236"/>
                  </a:lnTo>
                  <a:lnTo>
                    <a:pt x="46984" y="235612"/>
                  </a:lnTo>
                  <a:lnTo>
                    <a:pt x="53895" y="231108"/>
                  </a:lnTo>
                  <a:lnTo>
                    <a:pt x="56490" y="227330"/>
                  </a:lnTo>
                  <a:lnTo>
                    <a:pt x="32131" y="227330"/>
                  </a:lnTo>
                  <a:lnTo>
                    <a:pt x="26797" y="221869"/>
                  </a:lnTo>
                  <a:lnTo>
                    <a:pt x="26797" y="208915"/>
                  </a:lnTo>
                  <a:lnTo>
                    <a:pt x="32131" y="203962"/>
                  </a:lnTo>
                  <a:lnTo>
                    <a:pt x="56528" y="203962"/>
                  </a:lnTo>
                  <a:lnTo>
                    <a:pt x="53895" y="200025"/>
                  </a:lnTo>
                  <a:lnTo>
                    <a:pt x="46984" y="195286"/>
                  </a:lnTo>
                  <a:lnTo>
                    <a:pt x="38607" y="193548"/>
                  </a:lnTo>
                  <a:close/>
                </a:path>
                <a:path extrusionOk="0" h="337185" w="336550">
                  <a:moveTo>
                    <a:pt x="56528" y="203962"/>
                  </a:moveTo>
                  <a:lnTo>
                    <a:pt x="44704" y="203962"/>
                  </a:lnTo>
                  <a:lnTo>
                    <a:pt x="50037" y="208915"/>
                  </a:lnTo>
                  <a:lnTo>
                    <a:pt x="50037" y="221869"/>
                  </a:lnTo>
                  <a:lnTo>
                    <a:pt x="44704" y="227330"/>
                  </a:lnTo>
                  <a:lnTo>
                    <a:pt x="56490" y="227330"/>
                  </a:lnTo>
                  <a:lnTo>
                    <a:pt x="58592" y="224270"/>
                  </a:lnTo>
                  <a:lnTo>
                    <a:pt x="60325" y="215646"/>
                  </a:lnTo>
                  <a:lnTo>
                    <a:pt x="58592" y="207049"/>
                  </a:lnTo>
                  <a:lnTo>
                    <a:pt x="56528" y="203962"/>
                  </a:lnTo>
                  <a:close/>
                </a:path>
                <a:path extrusionOk="0" h="337185" w="336550">
                  <a:moveTo>
                    <a:pt x="122555" y="147447"/>
                  </a:moveTo>
                  <a:lnTo>
                    <a:pt x="117093" y="147447"/>
                  </a:lnTo>
                  <a:lnTo>
                    <a:pt x="114681" y="149479"/>
                  </a:lnTo>
                  <a:lnTo>
                    <a:pt x="114681" y="210185"/>
                  </a:lnTo>
                  <a:lnTo>
                    <a:pt x="79756" y="210185"/>
                  </a:lnTo>
                  <a:lnTo>
                    <a:pt x="77216" y="212344"/>
                  </a:lnTo>
                  <a:lnTo>
                    <a:pt x="77216" y="218186"/>
                  </a:lnTo>
                  <a:lnTo>
                    <a:pt x="79756" y="220726"/>
                  </a:lnTo>
                  <a:lnTo>
                    <a:pt x="122555" y="220726"/>
                  </a:lnTo>
                  <a:lnTo>
                    <a:pt x="124587" y="218186"/>
                  </a:lnTo>
                  <a:lnTo>
                    <a:pt x="124587" y="149479"/>
                  </a:lnTo>
                  <a:lnTo>
                    <a:pt x="122555" y="147447"/>
                  </a:lnTo>
                  <a:close/>
                </a:path>
                <a:path extrusionOk="0" h="337185" w="336550">
                  <a:moveTo>
                    <a:pt x="170180" y="162179"/>
                  </a:moveTo>
                  <a:lnTo>
                    <a:pt x="163956" y="162179"/>
                  </a:lnTo>
                  <a:lnTo>
                    <a:pt x="161798" y="164719"/>
                  </a:lnTo>
                  <a:lnTo>
                    <a:pt x="161798" y="218186"/>
                  </a:lnTo>
                  <a:lnTo>
                    <a:pt x="163956" y="220726"/>
                  </a:lnTo>
                  <a:lnTo>
                    <a:pt x="170180" y="220726"/>
                  </a:lnTo>
                  <a:lnTo>
                    <a:pt x="172338" y="218186"/>
                  </a:lnTo>
                  <a:lnTo>
                    <a:pt x="172338" y="164719"/>
                  </a:lnTo>
                  <a:lnTo>
                    <a:pt x="170180" y="162179"/>
                  </a:lnTo>
                  <a:close/>
                </a:path>
                <a:path extrusionOk="0" h="337185" w="336550">
                  <a:moveTo>
                    <a:pt x="217931" y="147447"/>
                  </a:moveTo>
                  <a:lnTo>
                    <a:pt x="211708" y="147447"/>
                  </a:lnTo>
                  <a:lnTo>
                    <a:pt x="209550" y="149479"/>
                  </a:lnTo>
                  <a:lnTo>
                    <a:pt x="209550" y="218186"/>
                  </a:lnTo>
                  <a:lnTo>
                    <a:pt x="211708" y="220726"/>
                  </a:lnTo>
                  <a:lnTo>
                    <a:pt x="254507" y="220726"/>
                  </a:lnTo>
                  <a:lnTo>
                    <a:pt x="257048" y="218186"/>
                  </a:lnTo>
                  <a:lnTo>
                    <a:pt x="257048" y="212344"/>
                  </a:lnTo>
                  <a:lnTo>
                    <a:pt x="254507" y="210185"/>
                  </a:lnTo>
                  <a:lnTo>
                    <a:pt x="219582" y="210185"/>
                  </a:lnTo>
                  <a:lnTo>
                    <a:pt x="219582" y="149479"/>
                  </a:lnTo>
                  <a:lnTo>
                    <a:pt x="217931" y="147447"/>
                  </a:lnTo>
                  <a:close/>
                </a:path>
                <a:path extrusionOk="0" h="337185" w="336550">
                  <a:moveTo>
                    <a:pt x="167512" y="0"/>
                  </a:moveTo>
                  <a:lnTo>
                    <a:pt x="138678" y="5748"/>
                  </a:lnTo>
                  <a:lnTo>
                    <a:pt x="115236" y="21415"/>
                  </a:lnTo>
                  <a:lnTo>
                    <a:pt x="99486" y="44630"/>
                  </a:lnTo>
                  <a:lnTo>
                    <a:pt x="93725" y="73025"/>
                  </a:lnTo>
                  <a:lnTo>
                    <a:pt x="99486" y="101986"/>
                  </a:lnTo>
                  <a:lnTo>
                    <a:pt x="115236" y="125460"/>
                  </a:lnTo>
                  <a:lnTo>
                    <a:pt x="138678" y="141194"/>
                  </a:lnTo>
                  <a:lnTo>
                    <a:pt x="167512" y="146939"/>
                  </a:lnTo>
                  <a:lnTo>
                    <a:pt x="195887" y="141194"/>
                  </a:lnTo>
                  <a:lnTo>
                    <a:pt x="202202" y="136906"/>
                  </a:lnTo>
                  <a:lnTo>
                    <a:pt x="167512" y="136906"/>
                  </a:lnTo>
                  <a:lnTo>
                    <a:pt x="142730" y="131889"/>
                  </a:lnTo>
                  <a:lnTo>
                    <a:pt x="122507" y="118205"/>
                  </a:lnTo>
                  <a:lnTo>
                    <a:pt x="108880" y="97901"/>
                  </a:lnTo>
                  <a:lnTo>
                    <a:pt x="103886" y="73025"/>
                  </a:lnTo>
                  <a:lnTo>
                    <a:pt x="108880" y="48662"/>
                  </a:lnTo>
                  <a:lnTo>
                    <a:pt x="122507" y="28622"/>
                  </a:lnTo>
                  <a:lnTo>
                    <a:pt x="142730" y="15035"/>
                  </a:lnTo>
                  <a:lnTo>
                    <a:pt x="167512" y="10033"/>
                  </a:lnTo>
                  <a:lnTo>
                    <a:pt x="202224" y="10033"/>
                  </a:lnTo>
                  <a:lnTo>
                    <a:pt x="195887" y="5748"/>
                  </a:lnTo>
                  <a:lnTo>
                    <a:pt x="167512" y="0"/>
                  </a:lnTo>
                  <a:close/>
                </a:path>
                <a:path extrusionOk="0" h="337185" w="336550">
                  <a:moveTo>
                    <a:pt x="202224" y="10033"/>
                  </a:moveTo>
                  <a:lnTo>
                    <a:pt x="167512" y="10033"/>
                  </a:lnTo>
                  <a:lnTo>
                    <a:pt x="191795" y="15035"/>
                  </a:lnTo>
                  <a:lnTo>
                    <a:pt x="211661" y="28622"/>
                  </a:lnTo>
                  <a:lnTo>
                    <a:pt x="225073" y="48662"/>
                  </a:lnTo>
                  <a:lnTo>
                    <a:pt x="229997" y="73025"/>
                  </a:lnTo>
                  <a:lnTo>
                    <a:pt x="225073" y="97901"/>
                  </a:lnTo>
                  <a:lnTo>
                    <a:pt x="211661" y="118205"/>
                  </a:lnTo>
                  <a:lnTo>
                    <a:pt x="191795" y="131889"/>
                  </a:lnTo>
                  <a:lnTo>
                    <a:pt x="167512" y="136906"/>
                  </a:lnTo>
                  <a:lnTo>
                    <a:pt x="202202" y="136906"/>
                  </a:lnTo>
                  <a:lnTo>
                    <a:pt x="219059" y="125460"/>
                  </a:lnTo>
                  <a:lnTo>
                    <a:pt x="234682" y="101986"/>
                  </a:lnTo>
                  <a:lnTo>
                    <a:pt x="240411" y="73025"/>
                  </a:lnTo>
                  <a:lnTo>
                    <a:pt x="234682" y="44630"/>
                  </a:lnTo>
                  <a:lnTo>
                    <a:pt x="219059" y="21415"/>
                  </a:lnTo>
                  <a:lnTo>
                    <a:pt x="202224" y="10033"/>
                  </a:lnTo>
                  <a:close/>
                </a:path>
                <a:path extrusionOk="0" h="337185" w="336550">
                  <a:moveTo>
                    <a:pt x="173100" y="77851"/>
                  </a:moveTo>
                  <a:lnTo>
                    <a:pt x="162941" y="77851"/>
                  </a:lnTo>
                  <a:lnTo>
                    <a:pt x="162941" y="106172"/>
                  </a:lnTo>
                  <a:lnTo>
                    <a:pt x="165100" y="108331"/>
                  </a:lnTo>
                  <a:lnTo>
                    <a:pt x="170942" y="108331"/>
                  </a:lnTo>
                  <a:lnTo>
                    <a:pt x="173100" y="106172"/>
                  </a:lnTo>
                  <a:lnTo>
                    <a:pt x="173100" y="77851"/>
                  </a:lnTo>
                  <a:close/>
                </a:path>
                <a:path extrusionOk="0" h="337185" w="336550">
                  <a:moveTo>
                    <a:pt x="201549" y="67310"/>
                  </a:moveTo>
                  <a:lnTo>
                    <a:pt x="134493" y="67310"/>
                  </a:lnTo>
                  <a:lnTo>
                    <a:pt x="132333" y="70231"/>
                  </a:lnTo>
                  <a:lnTo>
                    <a:pt x="132333" y="75692"/>
                  </a:lnTo>
                  <a:lnTo>
                    <a:pt x="134493" y="77851"/>
                  </a:lnTo>
                  <a:lnTo>
                    <a:pt x="201549" y="77851"/>
                  </a:lnTo>
                  <a:lnTo>
                    <a:pt x="203707" y="75692"/>
                  </a:lnTo>
                  <a:lnTo>
                    <a:pt x="203707" y="70231"/>
                  </a:lnTo>
                  <a:lnTo>
                    <a:pt x="201549" y="67310"/>
                  </a:lnTo>
                  <a:close/>
                </a:path>
                <a:path extrusionOk="0" h="337185" w="336550">
                  <a:moveTo>
                    <a:pt x="170942" y="36830"/>
                  </a:moveTo>
                  <a:lnTo>
                    <a:pt x="165100" y="36830"/>
                  </a:lnTo>
                  <a:lnTo>
                    <a:pt x="162941" y="38989"/>
                  </a:lnTo>
                  <a:lnTo>
                    <a:pt x="162941" y="67310"/>
                  </a:lnTo>
                  <a:lnTo>
                    <a:pt x="173100" y="67310"/>
                  </a:lnTo>
                  <a:lnTo>
                    <a:pt x="173100" y="38989"/>
                  </a:lnTo>
                  <a:lnTo>
                    <a:pt x="170942" y="36830"/>
                  </a:lnTo>
                  <a:close/>
                </a:path>
              </a:pathLst>
            </a:custGeom>
            <a:solidFill>
              <a:srgbClr val="252C3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8" name="Google Shape;498;p10"/>
            <p:cNvSpPr/>
            <p:nvPr/>
          </p:nvSpPr>
          <p:spPr>
            <a:xfrm>
              <a:off x="6132195" y="1118234"/>
              <a:ext cx="692150" cy="699770"/>
            </a:xfrm>
            <a:custGeom>
              <a:rect b="b" l="l" r="r" t="t"/>
              <a:pathLst>
                <a:path extrusionOk="0" h="699769" w="692150">
                  <a:moveTo>
                    <a:pt x="345947" y="0"/>
                  </a:moveTo>
                  <a:lnTo>
                    <a:pt x="299016" y="3192"/>
                  </a:lnTo>
                  <a:lnTo>
                    <a:pt x="253999" y="12493"/>
                  </a:lnTo>
                  <a:lnTo>
                    <a:pt x="211312" y="27485"/>
                  </a:lnTo>
                  <a:lnTo>
                    <a:pt x="171365" y="47752"/>
                  </a:lnTo>
                  <a:lnTo>
                    <a:pt x="134572" y="72876"/>
                  </a:lnTo>
                  <a:lnTo>
                    <a:pt x="101345" y="102441"/>
                  </a:lnTo>
                  <a:lnTo>
                    <a:pt x="72098" y="136030"/>
                  </a:lnTo>
                  <a:lnTo>
                    <a:pt x="47243" y="173228"/>
                  </a:lnTo>
                  <a:lnTo>
                    <a:pt x="27193" y="213615"/>
                  </a:lnTo>
                  <a:lnTo>
                    <a:pt x="12361" y="256778"/>
                  </a:lnTo>
                  <a:lnTo>
                    <a:pt x="3159" y="302297"/>
                  </a:lnTo>
                  <a:lnTo>
                    <a:pt x="0" y="349757"/>
                  </a:lnTo>
                  <a:lnTo>
                    <a:pt x="3159" y="397218"/>
                  </a:lnTo>
                  <a:lnTo>
                    <a:pt x="12361" y="442737"/>
                  </a:lnTo>
                  <a:lnTo>
                    <a:pt x="27193" y="485900"/>
                  </a:lnTo>
                  <a:lnTo>
                    <a:pt x="47244" y="526288"/>
                  </a:lnTo>
                  <a:lnTo>
                    <a:pt x="72098" y="563485"/>
                  </a:lnTo>
                  <a:lnTo>
                    <a:pt x="101346" y="597074"/>
                  </a:lnTo>
                  <a:lnTo>
                    <a:pt x="134572" y="626639"/>
                  </a:lnTo>
                  <a:lnTo>
                    <a:pt x="171365" y="651764"/>
                  </a:lnTo>
                  <a:lnTo>
                    <a:pt x="211312" y="672030"/>
                  </a:lnTo>
                  <a:lnTo>
                    <a:pt x="254000" y="687022"/>
                  </a:lnTo>
                  <a:lnTo>
                    <a:pt x="299016" y="696323"/>
                  </a:lnTo>
                  <a:lnTo>
                    <a:pt x="345947" y="699515"/>
                  </a:lnTo>
                  <a:lnTo>
                    <a:pt x="392879" y="696323"/>
                  </a:lnTo>
                  <a:lnTo>
                    <a:pt x="437896" y="687022"/>
                  </a:lnTo>
                  <a:lnTo>
                    <a:pt x="480583" y="672030"/>
                  </a:lnTo>
                  <a:lnTo>
                    <a:pt x="520530" y="651764"/>
                  </a:lnTo>
                  <a:lnTo>
                    <a:pt x="557323" y="626639"/>
                  </a:lnTo>
                  <a:lnTo>
                    <a:pt x="585322" y="601726"/>
                  </a:lnTo>
                  <a:lnTo>
                    <a:pt x="345947" y="601726"/>
                  </a:lnTo>
                  <a:lnTo>
                    <a:pt x="301346" y="597667"/>
                  </a:lnTo>
                  <a:lnTo>
                    <a:pt x="259366" y="585966"/>
                  </a:lnTo>
                  <a:lnTo>
                    <a:pt x="220707" y="567332"/>
                  </a:lnTo>
                  <a:lnTo>
                    <a:pt x="186071" y="542477"/>
                  </a:lnTo>
                  <a:lnTo>
                    <a:pt x="156160" y="512111"/>
                  </a:lnTo>
                  <a:lnTo>
                    <a:pt x="131675" y="476946"/>
                  </a:lnTo>
                  <a:lnTo>
                    <a:pt x="113317" y="437691"/>
                  </a:lnTo>
                  <a:lnTo>
                    <a:pt x="101788" y="395058"/>
                  </a:lnTo>
                  <a:lnTo>
                    <a:pt x="97789" y="349757"/>
                  </a:lnTo>
                  <a:lnTo>
                    <a:pt x="101788" y="304457"/>
                  </a:lnTo>
                  <a:lnTo>
                    <a:pt x="113317" y="261824"/>
                  </a:lnTo>
                  <a:lnTo>
                    <a:pt x="131675" y="222569"/>
                  </a:lnTo>
                  <a:lnTo>
                    <a:pt x="156160" y="187404"/>
                  </a:lnTo>
                  <a:lnTo>
                    <a:pt x="186071" y="157038"/>
                  </a:lnTo>
                  <a:lnTo>
                    <a:pt x="220707" y="132183"/>
                  </a:lnTo>
                  <a:lnTo>
                    <a:pt x="259366" y="113549"/>
                  </a:lnTo>
                  <a:lnTo>
                    <a:pt x="301346" y="101848"/>
                  </a:lnTo>
                  <a:lnTo>
                    <a:pt x="345947" y="97789"/>
                  </a:lnTo>
                  <a:lnTo>
                    <a:pt x="585322" y="97789"/>
                  </a:lnTo>
                  <a:lnTo>
                    <a:pt x="557323" y="72876"/>
                  </a:lnTo>
                  <a:lnTo>
                    <a:pt x="520530" y="47752"/>
                  </a:lnTo>
                  <a:lnTo>
                    <a:pt x="480583" y="27485"/>
                  </a:lnTo>
                  <a:lnTo>
                    <a:pt x="437896" y="12493"/>
                  </a:lnTo>
                  <a:lnTo>
                    <a:pt x="392879" y="3192"/>
                  </a:lnTo>
                  <a:lnTo>
                    <a:pt x="345947" y="0"/>
                  </a:lnTo>
                  <a:close/>
                </a:path>
                <a:path extrusionOk="0" h="699769" w="692150">
                  <a:moveTo>
                    <a:pt x="585322" y="97789"/>
                  </a:moveTo>
                  <a:lnTo>
                    <a:pt x="345947" y="97789"/>
                  </a:lnTo>
                  <a:lnTo>
                    <a:pt x="390549" y="101848"/>
                  </a:lnTo>
                  <a:lnTo>
                    <a:pt x="432529" y="113549"/>
                  </a:lnTo>
                  <a:lnTo>
                    <a:pt x="471188" y="132183"/>
                  </a:lnTo>
                  <a:lnTo>
                    <a:pt x="505824" y="157038"/>
                  </a:lnTo>
                  <a:lnTo>
                    <a:pt x="535735" y="187404"/>
                  </a:lnTo>
                  <a:lnTo>
                    <a:pt x="560220" y="222569"/>
                  </a:lnTo>
                  <a:lnTo>
                    <a:pt x="578578" y="261824"/>
                  </a:lnTo>
                  <a:lnTo>
                    <a:pt x="590107" y="304457"/>
                  </a:lnTo>
                  <a:lnTo>
                    <a:pt x="594105" y="349757"/>
                  </a:lnTo>
                  <a:lnTo>
                    <a:pt x="590107" y="395058"/>
                  </a:lnTo>
                  <a:lnTo>
                    <a:pt x="578578" y="437691"/>
                  </a:lnTo>
                  <a:lnTo>
                    <a:pt x="560220" y="476946"/>
                  </a:lnTo>
                  <a:lnTo>
                    <a:pt x="535735" y="512111"/>
                  </a:lnTo>
                  <a:lnTo>
                    <a:pt x="505824" y="542477"/>
                  </a:lnTo>
                  <a:lnTo>
                    <a:pt x="471188" y="567332"/>
                  </a:lnTo>
                  <a:lnTo>
                    <a:pt x="432529" y="585966"/>
                  </a:lnTo>
                  <a:lnTo>
                    <a:pt x="390549" y="597667"/>
                  </a:lnTo>
                  <a:lnTo>
                    <a:pt x="345947" y="601726"/>
                  </a:lnTo>
                  <a:lnTo>
                    <a:pt x="585322" y="601726"/>
                  </a:lnTo>
                  <a:lnTo>
                    <a:pt x="619797" y="563485"/>
                  </a:lnTo>
                  <a:lnTo>
                    <a:pt x="644651" y="526288"/>
                  </a:lnTo>
                  <a:lnTo>
                    <a:pt x="664702" y="485900"/>
                  </a:lnTo>
                  <a:lnTo>
                    <a:pt x="679534" y="442737"/>
                  </a:lnTo>
                  <a:lnTo>
                    <a:pt x="688736" y="397218"/>
                  </a:lnTo>
                  <a:lnTo>
                    <a:pt x="691896" y="349757"/>
                  </a:lnTo>
                  <a:lnTo>
                    <a:pt x="688736" y="302297"/>
                  </a:lnTo>
                  <a:lnTo>
                    <a:pt x="679534" y="256778"/>
                  </a:lnTo>
                  <a:lnTo>
                    <a:pt x="664702" y="213615"/>
                  </a:lnTo>
                  <a:lnTo>
                    <a:pt x="644651" y="173228"/>
                  </a:lnTo>
                  <a:lnTo>
                    <a:pt x="619797" y="136030"/>
                  </a:lnTo>
                  <a:lnTo>
                    <a:pt x="590549" y="102441"/>
                  </a:lnTo>
                  <a:lnTo>
                    <a:pt x="585322" y="97789"/>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9" name="Google Shape;499;p10"/>
            <p:cNvSpPr/>
            <p:nvPr/>
          </p:nvSpPr>
          <p:spPr>
            <a:xfrm>
              <a:off x="6229984" y="1216025"/>
              <a:ext cx="496570" cy="504190"/>
            </a:xfrm>
            <a:custGeom>
              <a:rect b="b" l="l" r="r" t="t"/>
              <a:pathLst>
                <a:path extrusionOk="0" h="504189" w="496570">
                  <a:moveTo>
                    <a:pt x="0" y="251967"/>
                  </a:moveTo>
                  <a:lnTo>
                    <a:pt x="3998" y="297268"/>
                  </a:lnTo>
                  <a:lnTo>
                    <a:pt x="15527" y="339901"/>
                  </a:lnTo>
                  <a:lnTo>
                    <a:pt x="33885" y="379156"/>
                  </a:lnTo>
                  <a:lnTo>
                    <a:pt x="58370" y="414321"/>
                  </a:lnTo>
                  <a:lnTo>
                    <a:pt x="88281" y="444687"/>
                  </a:lnTo>
                  <a:lnTo>
                    <a:pt x="122917" y="469542"/>
                  </a:lnTo>
                  <a:lnTo>
                    <a:pt x="161576" y="488176"/>
                  </a:lnTo>
                  <a:lnTo>
                    <a:pt x="203556" y="499877"/>
                  </a:lnTo>
                  <a:lnTo>
                    <a:pt x="248157" y="503936"/>
                  </a:lnTo>
                  <a:lnTo>
                    <a:pt x="292759" y="499877"/>
                  </a:lnTo>
                  <a:lnTo>
                    <a:pt x="334739" y="488176"/>
                  </a:lnTo>
                  <a:lnTo>
                    <a:pt x="373398" y="469542"/>
                  </a:lnTo>
                  <a:lnTo>
                    <a:pt x="408034" y="444687"/>
                  </a:lnTo>
                  <a:lnTo>
                    <a:pt x="437945" y="414321"/>
                  </a:lnTo>
                  <a:lnTo>
                    <a:pt x="462430" y="379156"/>
                  </a:lnTo>
                  <a:lnTo>
                    <a:pt x="480788" y="339901"/>
                  </a:lnTo>
                  <a:lnTo>
                    <a:pt x="492317" y="297268"/>
                  </a:lnTo>
                  <a:lnTo>
                    <a:pt x="496315" y="251967"/>
                  </a:lnTo>
                  <a:lnTo>
                    <a:pt x="492317" y="206667"/>
                  </a:lnTo>
                  <a:lnTo>
                    <a:pt x="480788" y="164034"/>
                  </a:lnTo>
                  <a:lnTo>
                    <a:pt x="462430" y="124779"/>
                  </a:lnTo>
                  <a:lnTo>
                    <a:pt x="437945" y="89614"/>
                  </a:lnTo>
                  <a:lnTo>
                    <a:pt x="408034" y="59248"/>
                  </a:lnTo>
                  <a:lnTo>
                    <a:pt x="373398" y="34393"/>
                  </a:lnTo>
                  <a:lnTo>
                    <a:pt x="334739" y="15759"/>
                  </a:lnTo>
                  <a:lnTo>
                    <a:pt x="292759" y="4058"/>
                  </a:lnTo>
                  <a:lnTo>
                    <a:pt x="248157" y="0"/>
                  </a:lnTo>
                  <a:lnTo>
                    <a:pt x="203556" y="4058"/>
                  </a:lnTo>
                  <a:lnTo>
                    <a:pt x="161576" y="15759"/>
                  </a:lnTo>
                  <a:lnTo>
                    <a:pt x="122917" y="34393"/>
                  </a:lnTo>
                  <a:lnTo>
                    <a:pt x="88281" y="59248"/>
                  </a:lnTo>
                  <a:lnTo>
                    <a:pt x="58370" y="89614"/>
                  </a:lnTo>
                  <a:lnTo>
                    <a:pt x="33885" y="124779"/>
                  </a:lnTo>
                  <a:lnTo>
                    <a:pt x="15527" y="164034"/>
                  </a:lnTo>
                  <a:lnTo>
                    <a:pt x="3998" y="206667"/>
                  </a:lnTo>
                  <a:lnTo>
                    <a:pt x="0" y="251967"/>
                  </a:lnTo>
                  <a:close/>
                </a:path>
              </a:pathLst>
            </a:custGeom>
            <a:noFill/>
            <a:ln cap="flat" cmpd="sng" w="251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0" name="Google Shape;500;p10"/>
            <p:cNvSpPr/>
            <p:nvPr/>
          </p:nvSpPr>
          <p:spPr>
            <a:xfrm>
              <a:off x="6481571" y="1800605"/>
              <a:ext cx="45720" cy="1280160"/>
            </a:xfrm>
            <a:custGeom>
              <a:rect b="b" l="l" r="r" t="t"/>
              <a:pathLst>
                <a:path extrusionOk="0" h="1280160" w="45720">
                  <a:moveTo>
                    <a:pt x="45720" y="0"/>
                  </a:moveTo>
                  <a:lnTo>
                    <a:pt x="0" y="0"/>
                  </a:lnTo>
                  <a:lnTo>
                    <a:pt x="0" y="1280159"/>
                  </a:lnTo>
                  <a:lnTo>
                    <a:pt x="45720" y="1280159"/>
                  </a:lnTo>
                  <a:lnTo>
                    <a:pt x="45720" y="0"/>
                  </a:lnTo>
                  <a:close/>
                </a:path>
              </a:pathLst>
            </a:custGeom>
            <a:solidFill>
              <a:srgbClr val="0099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1" name="Google Shape;501;p10"/>
            <p:cNvSpPr/>
            <p:nvPr/>
          </p:nvSpPr>
          <p:spPr>
            <a:xfrm>
              <a:off x="6428232" y="2985516"/>
              <a:ext cx="151637" cy="144017"/>
            </a:xfrm>
            <a:prstGeom prst="rect">
              <a:avLst/>
            </a:prstGeom>
            <a:blipFill rotWithShape="1">
              <a:blip r:embed="rId2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2" name="Google Shape;502;p10"/>
          <p:cNvSpPr txBox="1"/>
          <p:nvPr/>
        </p:nvSpPr>
        <p:spPr>
          <a:xfrm>
            <a:off x="489712" y="3177539"/>
            <a:ext cx="1550035" cy="835025"/>
          </a:xfrm>
          <a:prstGeom prst="rect">
            <a:avLst/>
          </a:prstGeom>
          <a:noFill/>
          <a:ln>
            <a:noFill/>
          </a:ln>
        </p:spPr>
        <p:txBody>
          <a:bodyPr anchorCtr="0" anchor="t" bIns="0" lIns="0" spcFirstLastPara="1" rIns="0" wrap="square" tIns="12700">
            <a:spAutoFit/>
          </a:bodyPr>
          <a:lstStyle/>
          <a:p>
            <a:pPr indent="0" lvl="0" marL="127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2018:</a:t>
            </a:r>
            <a:endParaRPr b="0" i="0" sz="1400" u="none" cap="none" strike="noStrike">
              <a:solidFill>
                <a:schemeClr val="dk1"/>
              </a:solidFill>
              <a:latin typeface="Calibri"/>
              <a:ea typeface="Calibri"/>
              <a:cs typeface="Calibri"/>
              <a:sym typeface="Calibri"/>
            </a:endParaRPr>
          </a:p>
          <a:p>
            <a:pPr indent="1270" lvl="0" marL="12700" marR="5080" rtl="0" algn="ctr">
              <a:lnSpc>
                <a:spcPct val="100000"/>
              </a:lnSpc>
              <a:spcBef>
                <a:spcPts val="1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NSOSA Analysis  Completed, Reference  Architecture Identified</a:t>
            </a:r>
            <a:endParaRPr b="0" i="0" sz="1300" u="none" cap="none" strike="noStrike">
              <a:solidFill>
                <a:schemeClr val="dk1"/>
              </a:solidFill>
              <a:latin typeface="Calibri"/>
              <a:ea typeface="Calibri"/>
              <a:cs typeface="Calibri"/>
              <a:sym typeface="Calibri"/>
            </a:endParaRPr>
          </a:p>
        </p:txBody>
      </p:sp>
      <p:sp>
        <p:nvSpPr>
          <p:cNvPr id="503" name="Google Shape;503;p10"/>
          <p:cNvSpPr txBox="1"/>
          <p:nvPr/>
        </p:nvSpPr>
        <p:spPr>
          <a:xfrm>
            <a:off x="2214626" y="3185922"/>
            <a:ext cx="1616710" cy="1429385"/>
          </a:xfrm>
          <a:prstGeom prst="rect">
            <a:avLst/>
          </a:prstGeom>
          <a:noFill/>
          <a:ln>
            <a:noFill/>
          </a:ln>
        </p:spPr>
        <p:txBody>
          <a:bodyPr anchorCtr="0" anchor="t" bIns="0" lIns="0" spcFirstLastPara="1" rIns="0" wrap="square" tIns="12700">
            <a:spAutoFit/>
          </a:bodyPr>
          <a:lstStyle/>
          <a:p>
            <a:pPr indent="0" lvl="0" marL="1905"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2019-2020:</a:t>
            </a:r>
            <a:endParaRPr b="0" i="0" sz="1400" u="none" cap="none" strike="noStrike">
              <a:solidFill>
                <a:schemeClr val="dk1"/>
              </a:solidFill>
              <a:latin typeface="Calibri"/>
              <a:ea typeface="Calibri"/>
              <a:cs typeface="Calibri"/>
              <a:sym typeface="Calibri"/>
            </a:endParaRPr>
          </a:p>
          <a:p>
            <a:pPr indent="1270" lvl="0" marL="12700" marR="5080" rtl="0" algn="ctr">
              <a:lnSpc>
                <a:spcPct val="100000"/>
              </a:lnSpc>
              <a:spcBef>
                <a:spcPts val="1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Broad Agency  Announcements,  Industry Concept Study  Cycles for GEO-XO and  LEO Capabilities,  Missions &amp; Instruments</a:t>
            </a:r>
            <a:endParaRPr b="0" i="0" sz="1300" u="none" cap="none" strike="noStrike">
              <a:solidFill>
                <a:schemeClr val="dk1"/>
              </a:solidFill>
              <a:latin typeface="Calibri"/>
              <a:ea typeface="Calibri"/>
              <a:cs typeface="Calibri"/>
              <a:sym typeface="Calibri"/>
            </a:endParaRPr>
          </a:p>
        </p:txBody>
      </p:sp>
      <p:sp>
        <p:nvSpPr>
          <p:cNvPr id="504" name="Google Shape;504;p10"/>
          <p:cNvSpPr txBox="1"/>
          <p:nvPr/>
        </p:nvSpPr>
        <p:spPr>
          <a:xfrm>
            <a:off x="3911091" y="3199638"/>
            <a:ext cx="1813560" cy="1230630"/>
          </a:xfrm>
          <a:prstGeom prst="rect">
            <a:avLst/>
          </a:prstGeom>
          <a:noFill/>
          <a:ln>
            <a:noFill/>
          </a:ln>
        </p:spPr>
        <p:txBody>
          <a:bodyPr anchorCtr="0" anchor="t" bIns="0" lIns="0" spcFirstLastPara="1" rIns="0" wrap="square" tIns="1205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2020’s:</a:t>
            </a:r>
            <a:endParaRPr b="0" i="0" sz="1400" u="none" cap="none" strike="noStrike">
              <a:solidFill>
                <a:schemeClr val="dk1"/>
              </a:solidFill>
              <a:latin typeface="Calibri"/>
              <a:ea typeface="Calibri"/>
              <a:cs typeface="Calibri"/>
              <a:sym typeface="Calibri"/>
            </a:endParaRPr>
          </a:p>
          <a:p>
            <a:pPr indent="-1902" lvl="0" marL="12700" marR="5080" rtl="0" algn="ctr">
              <a:lnSpc>
                <a:spcPct val="100000"/>
              </a:lnSpc>
              <a:spcBef>
                <a:spcPts val="1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Ongoing Industry Concept  Study Cycles, Ongoing  Joint Ventures, NGES  Underway, Demonstration  Flights Begin</a:t>
            </a:r>
            <a:endParaRPr b="0" i="0" sz="1300" u="none" cap="none" strike="noStrike">
              <a:solidFill>
                <a:schemeClr val="dk1"/>
              </a:solidFill>
              <a:latin typeface="Calibri"/>
              <a:ea typeface="Calibri"/>
              <a:cs typeface="Calibri"/>
              <a:sym typeface="Calibri"/>
            </a:endParaRPr>
          </a:p>
        </p:txBody>
      </p:sp>
      <p:grpSp>
        <p:nvGrpSpPr>
          <p:cNvPr id="505" name="Google Shape;505;p10"/>
          <p:cNvGrpSpPr/>
          <p:nvPr/>
        </p:nvGrpSpPr>
        <p:grpSpPr>
          <a:xfrm>
            <a:off x="4583429" y="853821"/>
            <a:ext cx="3832351" cy="1125854"/>
            <a:chOff x="4583429" y="853821"/>
            <a:chExt cx="3832351" cy="1125854"/>
          </a:xfrm>
        </p:grpSpPr>
        <p:sp>
          <p:nvSpPr>
            <p:cNvPr id="506" name="Google Shape;506;p10"/>
            <p:cNvSpPr/>
            <p:nvPr/>
          </p:nvSpPr>
          <p:spPr>
            <a:xfrm>
              <a:off x="6306311" y="1292352"/>
              <a:ext cx="334010" cy="334010"/>
            </a:xfrm>
            <a:custGeom>
              <a:rect b="b" l="l" r="r" t="t"/>
              <a:pathLst>
                <a:path extrusionOk="0" h="334010" w="334009">
                  <a:moveTo>
                    <a:pt x="58927" y="185800"/>
                  </a:moveTo>
                  <a:lnTo>
                    <a:pt x="0" y="333756"/>
                  </a:lnTo>
                  <a:lnTo>
                    <a:pt x="66902" y="307213"/>
                  </a:lnTo>
                  <a:lnTo>
                    <a:pt x="26670" y="307213"/>
                  </a:lnTo>
                  <a:lnTo>
                    <a:pt x="55117" y="236982"/>
                  </a:lnTo>
                  <a:lnTo>
                    <a:pt x="74031" y="236982"/>
                  </a:lnTo>
                  <a:lnTo>
                    <a:pt x="62866" y="218965"/>
                  </a:lnTo>
                  <a:lnTo>
                    <a:pt x="58927" y="185800"/>
                  </a:lnTo>
                  <a:close/>
                </a:path>
                <a:path extrusionOk="0" h="334010" w="334009">
                  <a:moveTo>
                    <a:pt x="330708" y="0"/>
                  </a:moveTo>
                  <a:lnTo>
                    <a:pt x="319278" y="0"/>
                  </a:lnTo>
                  <a:lnTo>
                    <a:pt x="286869" y="4264"/>
                  </a:lnTo>
                  <a:lnTo>
                    <a:pt x="243744" y="17065"/>
                  </a:lnTo>
                  <a:lnTo>
                    <a:pt x="198477" y="38415"/>
                  </a:lnTo>
                  <a:lnTo>
                    <a:pt x="159638" y="68325"/>
                  </a:lnTo>
                  <a:lnTo>
                    <a:pt x="131365" y="94107"/>
                  </a:lnTo>
                  <a:lnTo>
                    <a:pt x="104521" y="121412"/>
                  </a:lnTo>
                  <a:lnTo>
                    <a:pt x="82897" y="128450"/>
                  </a:lnTo>
                  <a:lnTo>
                    <a:pt x="59642" y="138191"/>
                  </a:lnTo>
                  <a:lnTo>
                    <a:pt x="37459" y="150433"/>
                  </a:lnTo>
                  <a:lnTo>
                    <a:pt x="19050" y="164973"/>
                  </a:lnTo>
                  <a:lnTo>
                    <a:pt x="23673" y="165298"/>
                  </a:lnTo>
                  <a:lnTo>
                    <a:pt x="36131" y="167576"/>
                  </a:lnTo>
                  <a:lnTo>
                    <a:pt x="54304" y="173759"/>
                  </a:lnTo>
                  <a:lnTo>
                    <a:pt x="76073" y="185800"/>
                  </a:lnTo>
                  <a:lnTo>
                    <a:pt x="75029" y="199203"/>
                  </a:lnTo>
                  <a:lnTo>
                    <a:pt x="77723" y="213106"/>
                  </a:lnTo>
                  <a:lnTo>
                    <a:pt x="104223" y="247489"/>
                  </a:lnTo>
                  <a:lnTo>
                    <a:pt x="136905" y="257937"/>
                  </a:lnTo>
                  <a:lnTo>
                    <a:pt x="150113" y="257937"/>
                  </a:lnTo>
                  <a:lnTo>
                    <a:pt x="161127" y="279632"/>
                  </a:lnTo>
                  <a:lnTo>
                    <a:pt x="166782" y="297767"/>
                  </a:lnTo>
                  <a:lnTo>
                    <a:pt x="168866" y="310211"/>
                  </a:lnTo>
                  <a:lnTo>
                    <a:pt x="169163" y="314833"/>
                  </a:lnTo>
                  <a:lnTo>
                    <a:pt x="183759" y="296390"/>
                  </a:lnTo>
                  <a:lnTo>
                    <a:pt x="193513" y="278764"/>
                  </a:lnTo>
                  <a:lnTo>
                    <a:pt x="176784" y="278764"/>
                  </a:lnTo>
                  <a:lnTo>
                    <a:pt x="173866" y="271611"/>
                  </a:lnTo>
                  <a:lnTo>
                    <a:pt x="170592" y="264302"/>
                  </a:lnTo>
                  <a:lnTo>
                    <a:pt x="166604" y="256637"/>
                  </a:lnTo>
                  <a:lnTo>
                    <a:pt x="161543" y="248412"/>
                  </a:lnTo>
                  <a:lnTo>
                    <a:pt x="159638" y="244601"/>
                  </a:lnTo>
                  <a:lnTo>
                    <a:pt x="153924" y="242697"/>
                  </a:lnTo>
                  <a:lnTo>
                    <a:pt x="136905" y="242697"/>
                  </a:lnTo>
                  <a:lnTo>
                    <a:pt x="128363" y="241954"/>
                  </a:lnTo>
                  <a:lnTo>
                    <a:pt x="97079" y="219477"/>
                  </a:lnTo>
                  <a:lnTo>
                    <a:pt x="90054" y="198788"/>
                  </a:lnTo>
                  <a:lnTo>
                    <a:pt x="91186" y="187706"/>
                  </a:lnTo>
                  <a:lnTo>
                    <a:pt x="93090" y="181990"/>
                  </a:lnTo>
                  <a:lnTo>
                    <a:pt x="91186" y="176402"/>
                  </a:lnTo>
                  <a:lnTo>
                    <a:pt x="55117" y="157352"/>
                  </a:lnTo>
                  <a:lnTo>
                    <a:pt x="67183" y="151741"/>
                  </a:lnTo>
                  <a:lnTo>
                    <a:pt x="80295" y="146272"/>
                  </a:lnTo>
                  <a:lnTo>
                    <a:pt x="94122" y="141136"/>
                  </a:lnTo>
                  <a:lnTo>
                    <a:pt x="108330" y="136525"/>
                  </a:lnTo>
                  <a:lnTo>
                    <a:pt x="133112" y="136525"/>
                  </a:lnTo>
                  <a:lnTo>
                    <a:pt x="121665" y="125095"/>
                  </a:lnTo>
                  <a:lnTo>
                    <a:pt x="128879" y="118235"/>
                  </a:lnTo>
                  <a:lnTo>
                    <a:pt x="147544" y="100895"/>
                  </a:lnTo>
                  <a:lnTo>
                    <a:pt x="155828" y="92963"/>
                  </a:lnTo>
                  <a:lnTo>
                    <a:pt x="205978" y="51974"/>
                  </a:lnTo>
                  <a:lnTo>
                    <a:pt x="248507" y="31750"/>
                  </a:lnTo>
                  <a:lnTo>
                    <a:pt x="288893" y="19335"/>
                  </a:lnTo>
                  <a:lnTo>
                    <a:pt x="319278" y="15112"/>
                  </a:lnTo>
                  <a:lnTo>
                    <a:pt x="333212" y="15112"/>
                  </a:lnTo>
                  <a:lnTo>
                    <a:pt x="332613" y="1905"/>
                  </a:lnTo>
                  <a:lnTo>
                    <a:pt x="330708" y="0"/>
                  </a:lnTo>
                  <a:close/>
                </a:path>
                <a:path extrusionOk="0" h="334010" w="334009">
                  <a:moveTo>
                    <a:pt x="74031" y="236982"/>
                  </a:moveTo>
                  <a:lnTo>
                    <a:pt x="55117" y="236982"/>
                  </a:lnTo>
                  <a:lnTo>
                    <a:pt x="58927" y="244601"/>
                  </a:lnTo>
                  <a:lnTo>
                    <a:pt x="88705" y="274153"/>
                  </a:lnTo>
                  <a:lnTo>
                    <a:pt x="96900" y="278764"/>
                  </a:lnTo>
                  <a:lnTo>
                    <a:pt x="26670" y="307213"/>
                  </a:lnTo>
                  <a:lnTo>
                    <a:pt x="66902" y="307213"/>
                  </a:lnTo>
                  <a:lnTo>
                    <a:pt x="148209" y="274955"/>
                  </a:lnTo>
                  <a:lnTo>
                    <a:pt x="140715" y="274955"/>
                  </a:lnTo>
                  <a:lnTo>
                    <a:pt x="107844" y="267436"/>
                  </a:lnTo>
                  <a:lnTo>
                    <a:pt x="80533" y="247475"/>
                  </a:lnTo>
                  <a:lnTo>
                    <a:pt x="74031" y="236982"/>
                  </a:lnTo>
                  <a:close/>
                </a:path>
                <a:path extrusionOk="0" h="334010" w="334009">
                  <a:moveTo>
                    <a:pt x="133112" y="136525"/>
                  </a:moveTo>
                  <a:lnTo>
                    <a:pt x="110236" y="136525"/>
                  </a:lnTo>
                  <a:lnTo>
                    <a:pt x="197738" y="223774"/>
                  </a:lnTo>
                  <a:lnTo>
                    <a:pt x="197738" y="225678"/>
                  </a:lnTo>
                  <a:lnTo>
                    <a:pt x="193125" y="239831"/>
                  </a:lnTo>
                  <a:lnTo>
                    <a:pt x="187975" y="253650"/>
                  </a:lnTo>
                  <a:lnTo>
                    <a:pt x="182469" y="266755"/>
                  </a:lnTo>
                  <a:lnTo>
                    <a:pt x="176784" y="278764"/>
                  </a:lnTo>
                  <a:lnTo>
                    <a:pt x="193513" y="278764"/>
                  </a:lnTo>
                  <a:lnTo>
                    <a:pt x="196052" y="274153"/>
                  </a:lnTo>
                  <a:lnTo>
                    <a:pt x="205757" y="251075"/>
                  </a:lnTo>
                  <a:lnTo>
                    <a:pt x="212852" y="229488"/>
                  </a:lnTo>
                  <a:lnTo>
                    <a:pt x="224649" y="218467"/>
                  </a:lnTo>
                  <a:lnTo>
                    <a:pt x="230662" y="212344"/>
                  </a:lnTo>
                  <a:lnTo>
                    <a:pt x="209041" y="212344"/>
                  </a:lnTo>
                  <a:lnTo>
                    <a:pt x="133112" y="136525"/>
                  </a:lnTo>
                  <a:close/>
                </a:path>
                <a:path extrusionOk="0" h="334010" w="334009">
                  <a:moveTo>
                    <a:pt x="333212" y="15112"/>
                  </a:moveTo>
                  <a:lnTo>
                    <a:pt x="319278" y="15112"/>
                  </a:lnTo>
                  <a:lnTo>
                    <a:pt x="315340" y="42850"/>
                  </a:lnTo>
                  <a:lnTo>
                    <a:pt x="303402" y="82994"/>
                  </a:lnTo>
                  <a:lnTo>
                    <a:pt x="283273" y="126662"/>
                  </a:lnTo>
                  <a:lnTo>
                    <a:pt x="254762" y="164973"/>
                  </a:lnTo>
                  <a:lnTo>
                    <a:pt x="247141" y="172593"/>
                  </a:lnTo>
                  <a:lnTo>
                    <a:pt x="243332" y="178308"/>
                  </a:lnTo>
                  <a:lnTo>
                    <a:pt x="234223" y="186537"/>
                  </a:lnTo>
                  <a:lnTo>
                    <a:pt x="224758" y="196040"/>
                  </a:lnTo>
                  <a:lnTo>
                    <a:pt x="216007" y="205186"/>
                  </a:lnTo>
                  <a:lnTo>
                    <a:pt x="209041" y="212344"/>
                  </a:lnTo>
                  <a:lnTo>
                    <a:pt x="230662" y="212344"/>
                  </a:lnTo>
                  <a:lnTo>
                    <a:pt x="240172" y="202660"/>
                  </a:lnTo>
                  <a:lnTo>
                    <a:pt x="266064" y="174498"/>
                  </a:lnTo>
                  <a:lnTo>
                    <a:pt x="300251" y="126742"/>
                  </a:lnTo>
                  <a:lnTo>
                    <a:pt x="322865" y="72580"/>
                  </a:lnTo>
                  <a:lnTo>
                    <a:pt x="333716" y="26229"/>
                  </a:lnTo>
                  <a:lnTo>
                    <a:pt x="333212" y="15112"/>
                  </a:lnTo>
                  <a:close/>
                </a:path>
                <a:path extrusionOk="0" h="334010" w="334009">
                  <a:moveTo>
                    <a:pt x="209041" y="166877"/>
                  </a:moveTo>
                  <a:lnTo>
                    <a:pt x="201421" y="166877"/>
                  </a:lnTo>
                  <a:lnTo>
                    <a:pt x="197738" y="170687"/>
                  </a:lnTo>
                  <a:lnTo>
                    <a:pt x="197738" y="178308"/>
                  </a:lnTo>
                  <a:lnTo>
                    <a:pt x="201421" y="181990"/>
                  </a:lnTo>
                  <a:lnTo>
                    <a:pt x="209041" y="181990"/>
                  </a:lnTo>
                  <a:lnTo>
                    <a:pt x="212852" y="178308"/>
                  </a:lnTo>
                  <a:lnTo>
                    <a:pt x="212852" y="170687"/>
                  </a:lnTo>
                  <a:lnTo>
                    <a:pt x="209041" y="166877"/>
                  </a:lnTo>
                  <a:close/>
                </a:path>
                <a:path extrusionOk="0" h="334010" w="334009">
                  <a:moveTo>
                    <a:pt x="186309" y="144145"/>
                  </a:moveTo>
                  <a:lnTo>
                    <a:pt x="178688" y="144145"/>
                  </a:lnTo>
                  <a:lnTo>
                    <a:pt x="174878" y="147955"/>
                  </a:lnTo>
                  <a:lnTo>
                    <a:pt x="174878" y="155448"/>
                  </a:lnTo>
                  <a:lnTo>
                    <a:pt x="178688" y="159258"/>
                  </a:lnTo>
                  <a:lnTo>
                    <a:pt x="186309" y="159258"/>
                  </a:lnTo>
                  <a:lnTo>
                    <a:pt x="190118" y="155448"/>
                  </a:lnTo>
                  <a:lnTo>
                    <a:pt x="190118" y="147955"/>
                  </a:lnTo>
                  <a:lnTo>
                    <a:pt x="186309" y="144145"/>
                  </a:lnTo>
                  <a:close/>
                </a:path>
                <a:path extrusionOk="0" h="334010" w="334009">
                  <a:moveTo>
                    <a:pt x="163449" y="121412"/>
                  </a:moveTo>
                  <a:lnTo>
                    <a:pt x="155828" y="121412"/>
                  </a:lnTo>
                  <a:lnTo>
                    <a:pt x="152018" y="125095"/>
                  </a:lnTo>
                  <a:lnTo>
                    <a:pt x="152018" y="132714"/>
                  </a:lnTo>
                  <a:lnTo>
                    <a:pt x="155828" y="136525"/>
                  </a:lnTo>
                  <a:lnTo>
                    <a:pt x="163449" y="136525"/>
                  </a:lnTo>
                  <a:lnTo>
                    <a:pt x="167259" y="132714"/>
                  </a:lnTo>
                  <a:lnTo>
                    <a:pt x="167259" y="125095"/>
                  </a:lnTo>
                  <a:lnTo>
                    <a:pt x="163449" y="121412"/>
                  </a:lnTo>
                  <a:close/>
                </a:path>
                <a:path extrusionOk="0" h="334010" w="334009">
                  <a:moveTo>
                    <a:pt x="250952" y="60706"/>
                  </a:moveTo>
                  <a:lnTo>
                    <a:pt x="241754" y="62382"/>
                  </a:lnTo>
                  <a:lnTo>
                    <a:pt x="234521" y="67071"/>
                  </a:lnTo>
                  <a:lnTo>
                    <a:pt x="229788" y="74261"/>
                  </a:lnTo>
                  <a:lnTo>
                    <a:pt x="228091" y="83438"/>
                  </a:lnTo>
                  <a:lnTo>
                    <a:pt x="229788" y="92616"/>
                  </a:lnTo>
                  <a:lnTo>
                    <a:pt x="234521" y="99806"/>
                  </a:lnTo>
                  <a:lnTo>
                    <a:pt x="241754" y="104495"/>
                  </a:lnTo>
                  <a:lnTo>
                    <a:pt x="250952" y="106172"/>
                  </a:lnTo>
                  <a:lnTo>
                    <a:pt x="260076" y="104495"/>
                  </a:lnTo>
                  <a:lnTo>
                    <a:pt x="267271" y="99806"/>
                  </a:lnTo>
                  <a:lnTo>
                    <a:pt x="271990" y="92616"/>
                  </a:lnTo>
                  <a:lnTo>
                    <a:pt x="272277" y="91059"/>
                  </a:lnTo>
                  <a:lnTo>
                    <a:pt x="247141" y="91059"/>
                  </a:lnTo>
                  <a:lnTo>
                    <a:pt x="243332" y="87249"/>
                  </a:lnTo>
                  <a:lnTo>
                    <a:pt x="243332" y="79628"/>
                  </a:lnTo>
                  <a:lnTo>
                    <a:pt x="247141" y="75819"/>
                  </a:lnTo>
                  <a:lnTo>
                    <a:pt x="272277" y="75819"/>
                  </a:lnTo>
                  <a:lnTo>
                    <a:pt x="271990" y="74261"/>
                  </a:lnTo>
                  <a:lnTo>
                    <a:pt x="267271" y="67071"/>
                  </a:lnTo>
                  <a:lnTo>
                    <a:pt x="260076" y="62382"/>
                  </a:lnTo>
                  <a:lnTo>
                    <a:pt x="250952" y="60706"/>
                  </a:lnTo>
                  <a:close/>
                </a:path>
                <a:path extrusionOk="0" h="334010" w="334009">
                  <a:moveTo>
                    <a:pt x="272277" y="75819"/>
                  </a:moveTo>
                  <a:lnTo>
                    <a:pt x="254762" y="75819"/>
                  </a:lnTo>
                  <a:lnTo>
                    <a:pt x="258444" y="79628"/>
                  </a:lnTo>
                  <a:lnTo>
                    <a:pt x="258444" y="87249"/>
                  </a:lnTo>
                  <a:lnTo>
                    <a:pt x="254762" y="91059"/>
                  </a:lnTo>
                  <a:lnTo>
                    <a:pt x="272277" y="91059"/>
                  </a:lnTo>
                  <a:lnTo>
                    <a:pt x="273685" y="83438"/>
                  </a:lnTo>
                  <a:lnTo>
                    <a:pt x="272277" y="75819"/>
                  </a:lnTo>
                  <a:close/>
                </a:path>
              </a:pathLst>
            </a:custGeom>
            <a:solidFill>
              <a:srgbClr val="252C3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7" name="Google Shape;507;p10"/>
            <p:cNvSpPr/>
            <p:nvPr/>
          </p:nvSpPr>
          <p:spPr>
            <a:xfrm>
              <a:off x="7808848" y="853821"/>
              <a:ext cx="606932" cy="606844"/>
            </a:xfrm>
            <a:prstGeom prst="rect">
              <a:avLst/>
            </a:prstGeom>
            <a:blipFill rotWithShape="1">
              <a:blip r:embed="rId2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8" name="Google Shape;508;p10"/>
            <p:cNvSpPr/>
            <p:nvPr/>
          </p:nvSpPr>
          <p:spPr>
            <a:xfrm>
              <a:off x="4583429" y="1550670"/>
              <a:ext cx="429768" cy="429005"/>
            </a:xfrm>
            <a:prstGeom prst="rect">
              <a:avLst/>
            </a:prstGeom>
            <a:blipFill rotWithShape="1">
              <a:blip r:embed="rId2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9" name="Google Shape;509;p10"/>
          <p:cNvSpPr txBox="1"/>
          <p:nvPr/>
        </p:nvSpPr>
        <p:spPr>
          <a:xfrm>
            <a:off x="5896609" y="3237738"/>
            <a:ext cx="1215390" cy="1230630"/>
          </a:xfrm>
          <a:prstGeom prst="rect">
            <a:avLst/>
          </a:prstGeom>
          <a:noFill/>
          <a:ln>
            <a:noFill/>
          </a:ln>
        </p:spPr>
        <p:txBody>
          <a:bodyPr anchorCtr="0" anchor="t" bIns="0" lIns="0" spcFirstLastPara="1" rIns="0" wrap="square" tIns="1205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2026-2029:</a:t>
            </a:r>
            <a:endParaRPr b="0" i="0" sz="1400" u="none" cap="none" strike="noStrike">
              <a:solidFill>
                <a:schemeClr val="dk1"/>
              </a:solidFill>
              <a:latin typeface="Calibri"/>
              <a:ea typeface="Calibri"/>
              <a:cs typeface="Calibri"/>
              <a:sym typeface="Calibri"/>
            </a:endParaRPr>
          </a:p>
          <a:p>
            <a:pPr indent="0" lvl="0" marL="12700" marR="5080" rtl="0" algn="ctr">
              <a:lnSpc>
                <a:spcPct val="100000"/>
              </a:lnSpc>
              <a:spcBef>
                <a:spcPts val="10"/>
              </a:spcBef>
              <a:spcAft>
                <a:spcPts val="0"/>
              </a:spcAft>
              <a:buClr>
                <a:srgbClr val="000000"/>
              </a:buClr>
              <a:buSzPts val="1300"/>
              <a:buFont typeface="Arial"/>
              <a:buNone/>
            </a:pPr>
            <a:r>
              <a:rPr lang="en-US" sz="1300">
                <a:solidFill>
                  <a:schemeClr val="dk1"/>
                </a:solidFill>
                <a:latin typeface="Calibri"/>
                <a:ea typeface="Calibri"/>
                <a:cs typeface="Calibri"/>
                <a:sym typeface="Calibri"/>
              </a:rPr>
              <a:t>Continued Evolution of the </a:t>
            </a:r>
            <a:r>
              <a:rPr b="0" i="0" lang="en-US" sz="13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6"/>
                  </a:ext>
                </a:extLst>
              </a:rPr>
              <a:t>Next-Gen Ground  Architecture,</a:t>
            </a:r>
            <a:r>
              <a:rPr b="0" i="0" lang="en-US" sz="1300" u="none" cap="none" strike="noStrike">
                <a:solidFill>
                  <a:schemeClr val="dk1"/>
                </a:solidFill>
                <a:latin typeface="Calibri"/>
                <a:ea typeface="Calibri"/>
                <a:cs typeface="Calibri"/>
                <a:sym typeface="Calibri"/>
              </a:rPr>
              <a:t>  SounderSat1 &amp; 2  Launches*</a:t>
            </a:r>
            <a:endParaRPr b="0" i="0" sz="1300" u="none" cap="none" strike="noStrike">
              <a:solidFill>
                <a:schemeClr val="dk1"/>
              </a:solidFill>
              <a:latin typeface="Calibri"/>
              <a:ea typeface="Calibri"/>
              <a:cs typeface="Calibri"/>
              <a:sym typeface="Calibri"/>
            </a:endParaRPr>
          </a:p>
        </p:txBody>
      </p:sp>
      <p:sp>
        <p:nvSpPr>
          <p:cNvPr id="510" name="Google Shape;510;p10"/>
          <p:cNvSpPr txBox="1"/>
          <p:nvPr/>
        </p:nvSpPr>
        <p:spPr>
          <a:xfrm>
            <a:off x="7422895" y="3185922"/>
            <a:ext cx="1437005" cy="835025"/>
          </a:xfrm>
          <a:prstGeom prst="rect">
            <a:avLst/>
          </a:prstGeom>
          <a:noFill/>
          <a:ln>
            <a:noFill/>
          </a:ln>
        </p:spPr>
        <p:txBody>
          <a:bodyPr anchorCtr="0" anchor="t" bIns="0" lIns="0" spcFirstLastPara="1" rIns="0" wrap="square" tIns="12700">
            <a:spAutoFit/>
          </a:bodyPr>
          <a:lstStyle/>
          <a:p>
            <a:pPr indent="0" lvl="0" marL="4699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~2030:</a:t>
            </a:r>
            <a:endParaRPr b="0" i="0" sz="1400" u="none" cap="none" strike="noStrike">
              <a:solidFill>
                <a:schemeClr val="dk1"/>
              </a:solidFill>
              <a:latin typeface="Calibri"/>
              <a:ea typeface="Calibri"/>
              <a:cs typeface="Calibri"/>
              <a:sym typeface="Calibri"/>
            </a:endParaRPr>
          </a:p>
          <a:p>
            <a:pPr indent="1904" lvl="0" marL="12700" marR="5080" rtl="0" algn="just">
              <a:lnSpc>
                <a:spcPct val="100000"/>
              </a:lnSpc>
              <a:spcBef>
                <a:spcPts val="1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Transition Underway  to Next-Gen Ground,  GEO-XO1 Launch*</a:t>
            </a:r>
            <a:endParaRPr b="0" i="0" sz="1300" u="none" cap="none" strike="noStrike">
              <a:solidFill>
                <a:schemeClr val="dk1"/>
              </a:solidFill>
              <a:latin typeface="Calibri"/>
              <a:ea typeface="Calibri"/>
              <a:cs typeface="Calibri"/>
              <a:sym typeface="Calibri"/>
            </a:endParaRPr>
          </a:p>
        </p:txBody>
      </p:sp>
      <p:sp>
        <p:nvSpPr>
          <p:cNvPr id="511" name="Google Shape;511;p10"/>
          <p:cNvSpPr txBox="1"/>
          <p:nvPr/>
        </p:nvSpPr>
        <p:spPr>
          <a:xfrm>
            <a:off x="1174241" y="4847844"/>
            <a:ext cx="3086700" cy="18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050"/>
              <a:buFont typeface="Arial"/>
              <a:buNone/>
            </a:pPr>
            <a:r>
              <a:rPr b="1" i="1" lang="en-US" sz="1050" u="none" cap="none" strike="noStrike">
                <a:solidFill>
                  <a:schemeClr val="dk1"/>
                </a:solidFill>
                <a:latin typeface="Calibri"/>
                <a:ea typeface="Calibri"/>
                <a:cs typeface="Calibri"/>
                <a:sym typeface="Calibri"/>
              </a:rPr>
              <a:t>*Notional launch dates, dependent on out-year funding</a:t>
            </a:r>
            <a:endParaRPr b="0" i="0" sz="1050" u="none" cap="none" strike="noStrike">
              <a:solidFill>
                <a:schemeClr val="dk1"/>
              </a:solidFill>
              <a:latin typeface="Calibri"/>
              <a:ea typeface="Calibri"/>
              <a:cs typeface="Calibri"/>
              <a:sym typeface="Calibri"/>
            </a:endParaRPr>
          </a:p>
        </p:txBody>
      </p:sp>
      <p:sp>
        <p:nvSpPr>
          <p:cNvPr id="512" name="Google Shape;512;p10"/>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8"/>
          <p:cNvSpPr txBox="1"/>
          <p:nvPr>
            <p:ph type="title"/>
          </p:nvPr>
        </p:nvSpPr>
        <p:spPr>
          <a:xfrm>
            <a:off x="765387" y="205979"/>
            <a:ext cx="6492579" cy="594225"/>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200"/>
              <a:buNone/>
            </a:pPr>
            <a:r>
              <a:rPr lang="en-US" sz="2400">
                <a:solidFill>
                  <a:srgbClr val="002060"/>
                </a:solidFill>
                <a:latin typeface="Source Sans Pro"/>
                <a:ea typeface="Source Sans Pro"/>
                <a:cs typeface="Source Sans Pro"/>
                <a:sym typeface="Source Sans Pro"/>
              </a:rPr>
              <a:t>NOAA’S Next-Gen Observation &amp; Data Information Systems: How We Get There</a:t>
            </a:r>
            <a:endParaRPr sz="2400">
              <a:latin typeface="Source Sans Pro"/>
              <a:ea typeface="Source Sans Pro"/>
              <a:cs typeface="Source Sans Pro"/>
              <a:sym typeface="Source Sans Pro"/>
            </a:endParaRPr>
          </a:p>
        </p:txBody>
      </p:sp>
      <p:cxnSp>
        <p:nvCxnSpPr>
          <p:cNvPr id="519" name="Google Shape;519;p28"/>
          <p:cNvCxnSpPr>
            <a:stCxn id="520" idx="2"/>
          </p:cNvCxnSpPr>
          <p:nvPr/>
        </p:nvCxnSpPr>
        <p:spPr>
          <a:xfrm flipH="1">
            <a:off x="2840982" y="2763583"/>
            <a:ext cx="1048800" cy="12900"/>
          </a:xfrm>
          <a:prstGeom prst="straightConnector1">
            <a:avLst/>
          </a:prstGeom>
          <a:noFill/>
          <a:ln cap="flat" cmpd="sng" w="38100">
            <a:solidFill>
              <a:schemeClr val="dk1"/>
            </a:solidFill>
            <a:prstDash val="solid"/>
            <a:round/>
            <a:headEnd len="sm" w="sm" type="none"/>
            <a:tailEnd len="sm" w="sm" type="none"/>
          </a:ln>
        </p:spPr>
      </p:cxnSp>
      <p:cxnSp>
        <p:nvCxnSpPr>
          <p:cNvPr id="521" name="Google Shape;521;p28"/>
          <p:cNvCxnSpPr/>
          <p:nvPr/>
        </p:nvCxnSpPr>
        <p:spPr>
          <a:xfrm flipH="1">
            <a:off x="3022105" y="1938513"/>
            <a:ext cx="849344" cy="3212"/>
          </a:xfrm>
          <a:prstGeom prst="straightConnector1">
            <a:avLst/>
          </a:prstGeom>
          <a:noFill/>
          <a:ln cap="flat" cmpd="sng" w="38100">
            <a:solidFill>
              <a:schemeClr val="dk1"/>
            </a:solidFill>
            <a:prstDash val="solid"/>
            <a:round/>
            <a:headEnd len="sm" w="sm" type="none"/>
            <a:tailEnd len="sm" w="sm" type="none"/>
          </a:ln>
        </p:spPr>
      </p:cxnSp>
      <p:cxnSp>
        <p:nvCxnSpPr>
          <p:cNvPr id="522" name="Google Shape;522;p28"/>
          <p:cNvCxnSpPr/>
          <p:nvPr/>
        </p:nvCxnSpPr>
        <p:spPr>
          <a:xfrm rot="10800000">
            <a:off x="2594409" y="1262866"/>
            <a:ext cx="1092301" cy="0"/>
          </a:xfrm>
          <a:prstGeom prst="straightConnector1">
            <a:avLst/>
          </a:prstGeom>
          <a:noFill/>
          <a:ln cap="flat" cmpd="sng" w="38100">
            <a:solidFill>
              <a:schemeClr val="dk1"/>
            </a:solidFill>
            <a:prstDash val="solid"/>
            <a:round/>
            <a:headEnd len="sm" w="sm" type="none"/>
            <a:tailEnd len="sm" w="sm" type="none"/>
          </a:ln>
        </p:spPr>
      </p:cxnSp>
      <p:cxnSp>
        <p:nvCxnSpPr>
          <p:cNvPr id="523" name="Google Shape;523;p28"/>
          <p:cNvCxnSpPr/>
          <p:nvPr/>
        </p:nvCxnSpPr>
        <p:spPr>
          <a:xfrm rot="10800000">
            <a:off x="3067789" y="3519526"/>
            <a:ext cx="755240" cy="14046"/>
          </a:xfrm>
          <a:prstGeom prst="straightConnector1">
            <a:avLst/>
          </a:prstGeom>
          <a:noFill/>
          <a:ln cap="flat" cmpd="sng" w="38100">
            <a:solidFill>
              <a:schemeClr val="dk1"/>
            </a:solidFill>
            <a:prstDash val="solid"/>
            <a:round/>
            <a:headEnd len="sm" w="sm" type="none"/>
            <a:tailEnd len="sm" w="sm" type="none"/>
          </a:ln>
        </p:spPr>
      </p:cxnSp>
      <p:cxnSp>
        <p:nvCxnSpPr>
          <p:cNvPr id="524" name="Google Shape;524;p28"/>
          <p:cNvCxnSpPr/>
          <p:nvPr/>
        </p:nvCxnSpPr>
        <p:spPr>
          <a:xfrm rot="10800000">
            <a:off x="2625455" y="4260163"/>
            <a:ext cx="668144" cy="10117"/>
          </a:xfrm>
          <a:prstGeom prst="straightConnector1">
            <a:avLst/>
          </a:prstGeom>
          <a:noFill/>
          <a:ln cap="flat" cmpd="sng" w="38100">
            <a:solidFill>
              <a:schemeClr val="dk1"/>
            </a:solidFill>
            <a:prstDash val="solid"/>
            <a:round/>
            <a:headEnd len="sm" w="sm" type="none"/>
            <a:tailEnd len="sm" w="sm" type="none"/>
          </a:ln>
        </p:spPr>
      </p:cxnSp>
      <p:sp>
        <p:nvSpPr>
          <p:cNvPr id="525" name="Google Shape;525;p28"/>
          <p:cNvSpPr/>
          <p:nvPr/>
        </p:nvSpPr>
        <p:spPr>
          <a:xfrm>
            <a:off x="3175347" y="933033"/>
            <a:ext cx="4994986" cy="66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526" name="Google Shape;526;p28"/>
          <p:cNvSpPr/>
          <p:nvPr/>
        </p:nvSpPr>
        <p:spPr>
          <a:xfrm>
            <a:off x="3786451" y="1685909"/>
            <a:ext cx="4383881" cy="66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527" name="Google Shape;527;p28"/>
          <p:cNvSpPr/>
          <p:nvPr/>
        </p:nvSpPr>
        <p:spPr>
          <a:xfrm>
            <a:off x="4076629" y="2438784"/>
            <a:ext cx="4074568" cy="66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528" name="Google Shape;528;p28"/>
          <p:cNvSpPr/>
          <p:nvPr/>
        </p:nvSpPr>
        <p:spPr>
          <a:xfrm>
            <a:off x="3765563" y="3191661"/>
            <a:ext cx="4385633" cy="66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529" name="Google Shape;529;p28"/>
          <p:cNvSpPr/>
          <p:nvPr/>
        </p:nvSpPr>
        <p:spPr>
          <a:xfrm>
            <a:off x="3175348" y="3944537"/>
            <a:ext cx="4975848" cy="664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FFFFFF"/>
              </a:solidFill>
              <a:latin typeface="Arial"/>
              <a:ea typeface="Arial"/>
              <a:cs typeface="Arial"/>
              <a:sym typeface="Arial"/>
            </a:endParaRPr>
          </a:p>
        </p:txBody>
      </p:sp>
      <p:sp>
        <p:nvSpPr>
          <p:cNvPr id="530" name="Google Shape;530;p28"/>
          <p:cNvSpPr/>
          <p:nvPr/>
        </p:nvSpPr>
        <p:spPr>
          <a:xfrm rot="5400000">
            <a:off x="790487" y="1719342"/>
            <a:ext cx="2049716" cy="1974133"/>
          </a:xfrm>
          <a:prstGeom prst="blockArc">
            <a:avLst>
              <a:gd fmla="val 10800000" name="adj1"/>
              <a:gd fmla="val 0" name="adj2"/>
              <a:gd fmla="val 1983" name="adj3"/>
            </a:avLst>
          </a:prstGeom>
          <a:solidFill>
            <a:srgbClr val="7F7F7F"/>
          </a:solidFill>
          <a:ln cap="flat" cmpd="sng" w="25400">
            <a:solidFill>
              <a:srgbClr val="0070C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0A4595"/>
              </a:solidFill>
              <a:latin typeface="Arial"/>
              <a:ea typeface="Arial"/>
              <a:cs typeface="Arial"/>
              <a:sym typeface="Arial"/>
            </a:endParaRPr>
          </a:p>
        </p:txBody>
      </p:sp>
      <p:sp>
        <p:nvSpPr>
          <p:cNvPr id="531" name="Google Shape;531;p28"/>
          <p:cNvSpPr/>
          <p:nvPr/>
        </p:nvSpPr>
        <p:spPr>
          <a:xfrm>
            <a:off x="2941180" y="1045499"/>
            <a:ext cx="421548" cy="424330"/>
          </a:xfrm>
          <a:prstGeom prst="ellipse">
            <a:avLst/>
          </a:prstGeom>
          <a:solidFill>
            <a:srgbClr val="0070C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
        <p:nvSpPr>
          <p:cNvPr id="532" name="Google Shape;532;p28"/>
          <p:cNvSpPr/>
          <p:nvPr/>
        </p:nvSpPr>
        <p:spPr>
          <a:xfrm>
            <a:off x="2996509" y="4062467"/>
            <a:ext cx="421548" cy="424330"/>
          </a:xfrm>
          <a:prstGeom prst="ellipse">
            <a:avLst/>
          </a:prstGeom>
          <a:solidFill>
            <a:srgbClr val="00206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
        <p:nvSpPr>
          <p:cNvPr id="520" name="Google Shape;520;p28"/>
          <p:cNvSpPr/>
          <p:nvPr/>
        </p:nvSpPr>
        <p:spPr>
          <a:xfrm>
            <a:off x="3889782" y="2551418"/>
            <a:ext cx="421548" cy="424330"/>
          </a:xfrm>
          <a:prstGeom prst="ellipse">
            <a:avLst/>
          </a:prstGeom>
          <a:solidFill>
            <a:srgbClr val="00206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
        <p:nvSpPr>
          <p:cNvPr id="533" name="Google Shape;533;p28"/>
          <p:cNvSpPr/>
          <p:nvPr/>
        </p:nvSpPr>
        <p:spPr>
          <a:xfrm>
            <a:off x="3586562" y="3332186"/>
            <a:ext cx="421548" cy="424330"/>
          </a:xfrm>
          <a:prstGeom prst="ellipse">
            <a:avLst/>
          </a:prstGeom>
          <a:solidFill>
            <a:srgbClr val="0070C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
        <p:nvSpPr>
          <p:cNvPr id="534" name="Google Shape;534;p28"/>
          <p:cNvSpPr/>
          <p:nvPr/>
        </p:nvSpPr>
        <p:spPr>
          <a:xfrm>
            <a:off x="3586562" y="1805984"/>
            <a:ext cx="421548" cy="424330"/>
          </a:xfrm>
          <a:prstGeom prst="ellipse">
            <a:avLst/>
          </a:prstGeom>
          <a:solidFill>
            <a:schemeClr val="accent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cxnSp>
        <p:nvCxnSpPr>
          <p:cNvPr id="535" name="Google Shape;535;p28"/>
          <p:cNvCxnSpPr/>
          <p:nvPr/>
        </p:nvCxnSpPr>
        <p:spPr>
          <a:xfrm flipH="1">
            <a:off x="2247945" y="1257664"/>
            <a:ext cx="359697" cy="503428"/>
          </a:xfrm>
          <a:prstGeom prst="straightConnector1">
            <a:avLst/>
          </a:prstGeom>
          <a:noFill/>
          <a:ln cap="flat" cmpd="sng" w="38100">
            <a:solidFill>
              <a:schemeClr val="dk1"/>
            </a:solidFill>
            <a:prstDash val="solid"/>
            <a:round/>
            <a:headEnd len="sm" w="sm" type="none"/>
            <a:tailEnd len="sm" w="sm" type="none"/>
          </a:ln>
        </p:spPr>
      </p:cxnSp>
      <p:cxnSp>
        <p:nvCxnSpPr>
          <p:cNvPr id="536" name="Google Shape;536;p28"/>
          <p:cNvCxnSpPr/>
          <p:nvPr/>
        </p:nvCxnSpPr>
        <p:spPr>
          <a:xfrm rot="10800000">
            <a:off x="2218698" y="3689277"/>
            <a:ext cx="421108" cy="581003"/>
          </a:xfrm>
          <a:prstGeom prst="straightConnector1">
            <a:avLst/>
          </a:prstGeom>
          <a:noFill/>
          <a:ln cap="flat" cmpd="sng" w="38100">
            <a:solidFill>
              <a:schemeClr val="dk1"/>
            </a:solidFill>
            <a:prstDash val="solid"/>
            <a:round/>
            <a:headEnd len="sm" w="sm" type="none"/>
            <a:tailEnd len="sm" w="sm" type="none"/>
          </a:ln>
        </p:spPr>
      </p:cxnSp>
      <p:sp>
        <p:nvSpPr>
          <p:cNvPr id="537" name="Google Shape;537;p28"/>
          <p:cNvSpPr txBox="1"/>
          <p:nvPr/>
        </p:nvSpPr>
        <p:spPr>
          <a:xfrm>
            <a:off x="4066891" y="1668189"/>
            <a:ext cx="4188466" cy="698245"/>
          </a:xfrm>
          <a:prstGeom prst="rect">
            <a:avLst/>
          </a:prstGeom>
          <a:noFill/>
          <a:ln>
            <a:noFill/>
          </a:ln>
        </p:spPr>
        <p:txBody>
          <a:bodyPr anchorCtr="0" anchor="t" bIns="25700" lIns="51425" spcFirstLastPara="1" rIns="51425" wrap="square" tIns="25700">
            <a:spAutoFit/>
          </a:bodyPr>
          <a:lstStyle/>
          <a:p>
            <a:pPr indent="0" lvl="0" marL="0" marR="0" rtl="0" algn="l">
              <a:lnSpc>
                <a:spcPct val="100000"/>
              </a:lnSpc>
              <a:spcBef>
                <a:spcPts val="0"/>
              </a:spcBef>
              <a:spcAft>
                <a:spcPts val="0"/>
              </a:spcAft>
              <a:buClr>
                <a:srgbClr val="000000"/>
              </a:buClr>
              <a:buSzPts val="1600"/>
              <a:buFont typeface="Arial"/>
              <a:buNone/>
            </a:pPr>
            <a:r>
              <a:rPr b="1" i="0" lang="en-US" sz="1400" u="none" cap="none" strike="noStrike">
                <a:solidFill>
                  <a:srgbClr val="FFFFFF"/>
                </a:solidFill>
                <a:latin typeface="Lato"/>
                <a:ea typeface="Lato"/>
                <a:cs typeface="Lato"/>
                <a:sym typeface="Lato"/>
              </a:rPr>
              <a:t>Opportunity – rapid pace of commercial development, cheaper launch capability, more satellites</a:t>
            </a:r>
            <a:endParaRPr b="0" i="0" sz="1400" u="none" cap="none" strike="noStrike">
              <a:solidFill>
                <a:srgbClr val="000000"/>
              </a:solidFill>
              <a:latin typeface="Arial"/>
              <a:ea typeface="Arial"/>
              <a:cs typeface="Arial"/>
              <a:sym typeface="Arial"/>
            </a:endParaRPr>
          </a:p>
        </p:txBody>
      </p:sp>
      <p:sp>
        <p:nvSpPr>
          <p:cNvPr id="538" name="Google Shape;538;p28"/>
          <p:cNvSpPr txBox="1"/>
          <p:nvPr/>
        </p:nvSpPr>
        <p:spPr>
          <a:xfrm>
            <a:off x="4352326" y="2519954"/>
            <a:ext cx="3580941" cy="482801"/>
          </a:xfrm>
          <a:prstGeom prst="rect">
            <a:avLst/>
          </a:prstGeom>
          <a:noFill/>
          <a:ln>
            <a:noFill/>
          </a:ln>
        </p:spPr>
        <p:txBody>
          <a:bodyPr anchorCtr="0" anchor="t" bIns="25700" lIns="51425" spcFirstLastPara="1" rIns="51425" wrap="square" tIns="25700">
            <a:spAutoFit/>
          </a:bodyPr>
          <a:lstStyle/>
          <a:p>
            <a:pPr indent="0" lvl="0" marL="0" marR="0" rtl="0" algn="l">
              <a:lnSpc>
                <a:spcPct val="100000"/>
              </a:lnSpc>
              <a:spcBef>
                <a:spcPts val="0"/>
              </a:spcBef>
              <a:spcAft>
                <a:spcPts val="0"/>
              </a:spcAft>
              <a:buClr>
                <a:srgbClr val="000000"/>
              </a:buClr>
              <a:buSzPts val="1600"/>
              <a:buFont typeface="Arial"/>
              <a:buNone/>
            </a:pPr>
            <a:r>
              <a:rPr b="1" i="0" lang="en-US" sz="1400" u="none" cap="none" strike="noStrike">
                <a:solidFill>
                  <a:srgbClr val="FFFFFF"/>
                </a:solidFill>
                <a:latin typeface="Lato"/>
                <a:ea typeface="Lato"/>
                <a:cs typeface="Lato"/>
                <a:sym typeface="Lato"/>
              </a:rPr>
              <a:t>Ground &amp; data system to match space capability – DACS, NCCF &amp; NGES </a:t>
            </a:r>
            <a:endParaRPr b="0" i="0" sz="1400" u="none" cap="none" strike="noStrike">
              <a:solidFill>
                <a:srgbClr val="FFFFFF"/>
              </a:solidFill>
              <a:latin typeface="Lato"/>
              <a:ea typeface="Lato"/>
              <a:cs typeface="Lato"/>
              <a:sym typeface="Lato"/>
            </a:endParaRPr>
          </a:p>
        </p:txBody>
      </p:sp>
      <p:sp>
        <p:nvSpPr>
          <p:cNvPr id="539" name="Google Shape;539;p28"/>
          <p:cNvSpPr txBox="1"/>
          <p:nvPr/>
        </p:nvSpPr>
        <p:spPr>
          <a:xfrm>
            <a:off x="4036148" y="3256253"/>
            <a:ext cx="4379220" cy="482801"/>
          </a:xfrm>
          <a:prstGeom prst="rect">
            <a:avLst/>
          </a:prstGeom>
          <a:noFill/>
          <a:ln>
            <a:noFill/>
          </a:ln>
        </p:spPr>
        <p:txBody>
          <a:bodyPr anchorCtr="0" anchor="t" bIns="25700" lIns="51425" spcFirstLastPara="1" rIns="51425" wrap="square" tIns="25700">
            <a:spAutoFit/>
          </a:bodyPr>
          <a:lstStyle/>
          <a:p>
            <a:pPr indent="0" lvl="0" marL="0" marR="0" rtl="0" algn="l">
              <a:lnSpc>
                <a:spcPct val="100000"/>
              </a:lnSpc>
              <a:spcBef>
                <a:spcPts val="0"/>
              </a:spcBef>
              <a:spcAft>
                <a:spcPts val="0"/>
              </a:spcAft>
              <a:buClr>
                <a:srgbClr val="000000"/>
              </a:buClr>
              <a:buSzPts val="1600"/>
              <a:buFont typeface="Arial"/>
              <a:buNone/>
            </a:pPr>
            <a:r>
              <a:rPr b="1" i="0" lang="en-US" sz="1400" u="none" cap="none" strike="noStrike">
                <a:solidFill>
                  <a:srgbClr val="FFFFFF"/>
                </a:solidFill>
                <a:latin typeface="Lato"/>
                <a:ea typeface="Lato"/>
                <a:cs typeface="Lato"/>
                <a:sym typeface="Lato"/>
              </a:rPr>
              <a:t>Partnerships w/ private industry, other agencies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400" u="none" cap="none" strike="noStrike">
                <a:solidFill>
                  <a:srgbClr val="FFFFFF"/>
                </a:solidFill>
                <a:latin typeface="Lato"/>
                <a:ea typeface="Lato"/>
                <a:cs typeface="Lato"/>
                <a:sym typeface="Lato"/>
              </a:rPr>
              <a:t>&amp; strategic partners – obtaining global data</a:t>
            </a:r>
            <a:endParaRPr b="0" i="0" sz="1400" u="none" cap="none" strike="noStrike">
              <a:solidFill>
                <a:srgbClr val="000000"/>
              </a:solidFill>
              <a:latin typeface="Arial"/>
              <a:ea typeface="Arial"/>
              <a:cs typeface="Arial"/>
              <a:sym typeface="Arial"/>
            </a:endParaRPr>
          </a:p>
        </p:txBody>
      </p:sp>
      <p:sp>
        <p:nvSpPr>
          <p:cNvPr id="540" name="Google Shape;540;p28"/>
          <p:cNvSpPr txBox="1"/>
          <p:nvPr/>
        </p:nvSpPr>
        <p:spPr>
          <a:xfrm>
            <a:off x="3522310" y="4062467"/>
            <a:ext cx="4317823" cy="482801"/>
          </a:xfrm>
          <a:prstGeom prst="rect">
            <a:avLst/>
          </a:prstGeom>
          <a:noFill/>
          <a:ln>
            <a:noFill/>
          </a:ln>
        </p:spPr>
        <p:txBody>
          <a:bodyPr anchorCtr="0" anchor="t" bIns="25700" lIns="51425" spcFirstLastPara="1" rIns="51425" wrap="square" tIns="25700">
            <a:spAutoFit/>
          </a:bodyPr>
          <a:lstStyle/>
          <a:p>
            <a:pPr indent="0" lvl="0" marL="0" marR="0" rtl="0" algn="l">
              <a:lnSpc>
                <a:spcPct val="100000"/>
              </a:lnSpc>
              <a:spcBef>
                <a:spcPts val="0"/>
              </a:spcBef>
              <a:spcAft>
                <a:spcPts val="0"/>
              </a:spcAft>
              <a:buClr>
                <a:srgbClr val="000000"/>
              </a:buClr>
              <a:buSzPts val="1600"/>
              <a:buFont typeface="Arial"/>
              <a:buNone/>
            </a:pPr>
            <a:r>
              <a:rPr b="1" i="0" lang="en-US" sz="1400" u="none" cap="none" strike="noStrike">
                <a:solidFill>
                  <a:srgbClr val="FFFFFF"/>
                </a:solidFill>
                <a:latin typeface="Lato"/>
                <a:ea typeface="Lato"/>
                <a:cs typeface="Lato"/>
                <a:sym typeface="Lato"/>
              </a:rPr>
              <a:t>Engaging our users – user needs are evolving as quickly as the climate changes</a:t>
            </a:r>
            <a:endParaRPr b="0" i="0" sz="1400" u="none" cap="none" strike="noStrike">
              <a:solidFill>
                <a:srgbClr val="000000"/>
              </a:solidFill>
              <a:latin typeface="Arial"/>
              <a:ea typeface="Arial"/>
              <a:cs typeface="Arial"/>
              <a:sym typeface="Arial"/>
            </a:endParaRPr>
          </a:p>
        </p:txBody>
      </p:sp>
      <p:sp>
        <p:nvSpPr>
          <p:cNvPr id="541" name="Google Shape;541;p28"/>
          <p:cNvSpPr txBox="1"/>
          <p:nvPr/>
        </p:nvSpPr>
        <p:spPr>
          <a:xfrm>
            <a:off x="3483113" y="992975"/>
            <a:ext cx="4693824" cy="482801"/>
          </a:xfrm>
          <a:prstGeom prst="rect">
            <a:avLst/>
          </a:prstGeom>
          <a:noFill/>
          <a:ln>
            <a:noFill/>
          </a:ln>
        </p:spPr>
        <p:txBody>
          <a:bodyPr anchorCtr="0" anchor="t" bIns="25700" lIns="51425" spcFirstLastPara="1" rIns="51425" wrap="square" tIns="25700">
            <a:spAutoFit/>
          </a:bodyPr>
          <a:lstStyle/>
          <a:p>
            <a:pPr indent="0" lvl="0" marL="0" marR="0" rtl="0" algn="l">
              <a:lnSpc>
                <a:spcPct val="100000"/>
              </a:lnSpc>
              <a:spcBef>
                <a:spcPts val="0"/>
              </a:spcBef>
              <a:spcAft>
                <a:spcPts val="0"/>
              </a:spcAft>
              <a:buClr>
                <a:srgbClr val="000000"/>
              </a:buClr>
              <a:buSzPts val="1600"/>
              <a:buFont typeface="Arial"/>
              <a:buNone/>
            </a:pPr>
            <a:r>
              <a:rPr b="1" i="0" lang="en-US" sz="1400" u="none" cap="none" strike="noStrike">
                <a:solidFill>
                  <a:srgbClr val="FFFFFF"/>
                </a:solidFill>
                <a:latin typeface="Lato"/>
                <a:ea typeface="Lato"/>
                <a:cs typeface="Lato"/>
                <a:sym typeface="Lato"/>
              </a:rPr>
              <a:t>New business models – joint venture, other transactional authority, data buys</a:t>
            </a:r>
            <a:endParaRPr b="0" i="0" sz="1400" u="none" cap="none" strike="noStrike">
              <a:solidFill>
                <a:srgbClr val="000000"/>
              </a:solidFill>
              <a:latin typeface="Arial"/>
              <a:ea typeface="Arial"/>
              <a:cs typeface="Arial"/>
              <a:sym typeface="Arial"/>
            </a:endParaRPr>
          </a:p>
        </p:txBody>
      </p:sp>
      <p:grpSp>
        <p:nvGrpSpPr>
          <p:cNvPr id="542" name="Google Shape;542;p28"/>
          <p:cNvGrpSpPr/>
          <p:nvPr/>
        </p:nvGrpSpPr>
        <p:grpSpPr>
          <a:xfrm>
            <a:off x="680668" y="1753225"/>
            <a:ext cx="1974134" cy="1904815"/>
            <a:chOff x="1301771" y="2673494"/>
            <a:chExt cx="1753075" cy="1764644"/>
          </a:xfrm>
        </p:grpSpPr>
        <p:sp>
          <p:nvSpPr>
            <p:cNvPr id="543" name="Google Shape;543;p28"/>
            <p:cNvSpPr/>
            <p:nvPr/>
          </p:nvSpPr>
          <p:spPr>
            <a:xfrm>
              <a:off x="1301771" y="2673494"/>
              <a:ext cx="1753075" cy="1764644"/>
            </a:xfrm>
            <a:prstGeom prst="ellipse">
              <a:avLst/>
            </a:prstGeom>
            <a:solidFill>
              <a:srgbClr val="F7CBC4"/>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
          <p:nvSpPr>
            <p:cNvPr id="544" name="Google Shape;544;p28"/>
            <p:cNvSpPr/>
            <p:nvPr/>
          </p:nvSpPr>
          <p:spPr>
            <a:xfrm>
              <a:off x="1368379" y="2740542"/>
              <a:ext cx="1619859" cy="1630548"/>
            </a:xfrm>
            <a:prstGeom prst="ellipse">
              <a:avLst/>
            </a:prstGeom>
            <a:solidFill>
              <a:srgbClr val="00B0F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
          <p:nvSpPr>
            <p:cNvPr id="545" name="Google Shape;545;p28"/>
            <p:cNvSpPr/>
            <p:nvPr/>
          </p:nvSpPr>
          <p:spPr>
            <a:xfrm>
              <a:off x="1486457" y="2859410"/>
              <a:ext cx="1383702" cy="1392812"/>
            </a:xfrm>
            <a:custGeom>
              <a:rect b="b" l="l" r="r" t="t"/>
              <a:pathLst>
                <a:path extrusionOk="0" h="176" w="176">
                  <a:moveTo>
                    <a:pt x="98" y="105"/>
                  </a:moveTo>
                  <a:cubicBezTo>
                    <a:pt x="90" y="98"/>
                    <a:pt x="91" y="95"/>
                    <a:pt x="80" y="95"/>
                  </a:cubicBezTo>
                  <a:cubicBezTo>
                    <a:pt x="69" y="95"/>
                    <a:pt x="62" y="97"/>
                    <a:pt x="65" y="112"/>
                  </a:cubicBezTo>
                  <a:cubicBezTo>
                    <a:pt x="68" y="127"/>
                    <a:pt x="76" y="121"/>
                    <a:pt x="75" y="132"/>
                  </a:cubicBezTo>
                  <a:cubicBezTo>
                    <a:pt x="74" y="144"/>
                    <a:pt x="77" y="146"/>
                    <a:pt x="79" y="149"/>
                  </a:cubicBezTo>
                  <a:cubicBezTo>
                    <a:pt x="81" y="152"/>
                    <a:pt x="86" y="160"/>
                    <a:pt x="88" y="148"/>
                  </a:cubicBezTo>
                  <a:cubicBezTo>
                    <a:pt x="90" y="137"/>
                    <a:pt x="94" y="131"/>
                    <a:pt x="98" y="125"/>
                  </a:cubicBezTo>
                  <a:cubicBezTo>
                    <a:pt x="102" y="120"/>
                    <a:pt x="107" y="113"/>
                    <a:pt x="98" y="105"/>
                  </a:cubicBezTo>
                  <a:moveTo>
                    <a:pt x="132" y="105"/>
                  </a:moveTo>
                  <a:cubicBezTo>
                    <a:pt x="130" y="107"/>
                    <a:pt x="130" y="110"/>
                    <a:pt x="132" y="113"/>
                  </a:cubicBezTo>
                  <a:cubicBezTo>
                    <a:pt x="134" y="115"/>
                    <a:pt x="139" y="117"/>
                    <a:pt x="141" y="113"/>
                  </a:cubicBezTo>
                  <a:cubicBezTo>
                    <a:pt x="142" y="108"/>
                    <a:pt x="135" y="103"/>
                    <a:pt x="132" y="105"/>
                  </a:cubicBezTo>
                  <a:moveTo>
                    <a:pt x="69" y="79"/>
                  </a:moveTo>
                  <a:cubicBezTo>
                    <a:pt x="69" y="73"/>
                    <a:pt x="78" y="67"/>
                    <a:pt x="85" y="65"/>
                  </a:cubicBezTo>
                  <a:cubicBezTo>
                    <a:pt x="91" y="62"/>
                    <a:pt x="97" y="61"/>
                    <a:pt x="96" y="56"/>
                  </a:cubicBezTo>
                  <a:cubicBezTo>
                    <a:pt x="95" y="51"/>
                    <a:pt x="93" y="48"/>
                    <a:pt x="84" y="48"/>
                  </a:cubicBezTo>
                  <a:cubicBezTo>
                    <a:pt x="74" y="48"/>
                    <a:pt x="78" y="61"/>
                    <a:pt x="70" y="53"/>
                  </a:cubicBezTo>
                  <a:cubicBezTo>
                    <a:pt x="62" y="45"/>
                    <a:pt x="72" y="47"/>
                    <a:pt x="76" y="46"/>
                  </a:cubicBezTo>
                  <a:cubicBezTo>
                    <a:pt x="80" y="44"/>
                    <a:pt x="84" y="37"/>
                    <a:pt x="77" y="36"/>
                  </a:cubicBezTo>
                  <a:cubicBezTo>
                    <a:pt x="70" y="36"/>
                    <a:pt x="71" y="39"/>
                    <a:pt x="66" y="37"/>
                  </a:cubicBezTo>
                  <a:cubicBezTo>
                    <a:pt x="60" y="35"/>
                    <a:pt x="58" y="44"/>
                    <a:pt x="54" y="43"/>
                  </a:cubicBezTo>
                  <a:cubicBezTo>
                    <a:pt x="52" y="42"/>
                    <a:pt x="46" y="38"/>
                    <a:pt x="42" y="33"/>
                  </a:cubicBezTo>
                  <a:cubicBezTo>
                    <a:pt x="33" y="40"/>
                    <a:pt x="27" y="49"/>
                    <a:pt x="22" y="59"/>
                  </a:cubicBezTo>
                  <a:cubicBezTo>
                    <a:pt x="23" y="72"/>
                    <a:pt x="31" y="79"/>
                    <a:pt x="31" y="79"/>
                  </a:cubicBezTo>
                  <a:cubicBezTo>
                    <a:pt x="31" y="79"/>
                    <a:pt x="35" y="88"/>
                    <a:pt x="57" y="99"/>
                  </a:cubicBezTo>
                  <a:cubicBezTo>
                    <a:pt x="57" y="99"/>
                    <a:pt x="61" y="99"/>
                    <a:pt x="56" y="94"/>
                  </a:cubicBezTo>
                  <a:cubicBezTo>
                    <a:pt x="51" y="89"/>
                    <a:pt x="46" y="83"/>
                    <a:pt x="52" y="79"/>
                  </a:cubicBezTo>
                  <a:cubicBezTo>
                    <a:pt x="58" y="76"/>
                    <a:pt x="60" y="76"/>
                    <a:pt x="62" y="82"/>
                  </a:cubicBezTo>
                  <a:cubicBezTo>
                    <a:pt x="63" y="88"/>
                    <a:pt x="68" y="85"/>
                    <a:pt x="69" y="79"/>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59" y="79"/>
                  </a:cubicBezTo>
                  <a:cubicBezTo>
                    <a:pt x="159" y="78"/>
                    <a:pt x="159" y="76"/>
                    <a:pt x="159" y="75"/>
                  </a:cubicBezTo>
                  <a:cubicBezTo>
                    <a:pt x="159" y="74"/>
                    <a:pt x="158" y="73"/>
                    <a:pt x="158" y="72"/>
                  </a:cubicBezTo>
                  <a:cubicBezTo>
                    <a:pt x="158" y="71"/>
                    <a:pt x="158" y="70"/>
                    <a:pt x="157" y="68"/>
                  </a:cubicBezTo>
                  <a:cubicBezTo>
                    <a:pt x="157" y="67"/>
                    <a:pt x="157" y="67"/>
                    <a:pt x="157" y="66"/>
                  </a:cubicBezTo>
                  <a:cubicBezTo>
                    <a:pt x="156" y="64"/>
                    <a:pt x="155" y="62"/>
                    <a:pt x="155" y="60"/>
                  </a:cubicBezTo>
                  <a:cubicBezTo>
                    <a:pt x="154" y="60"/>
                    <a:pt x="154" y="59"/>
                    <a:pt x="153" y="58"/>
                  </a:cubicBezTo>
                  <a:cubicBezTo>
                    <a:pt x="153" y="57"/>
                    <a:pt x="152" y="56"/>
                    <a:pt x="152" y="55"/>
                  </a:cubicBezTo>
                  <a:cubicBezTo>
                    <a:pt x="151" y="54"/>
                    <a:pt x="151" y="53"/>
                    <a:pt x="150" y="52"/>
                  </a:cubicBezTo>
                  <a:cubicBezTo>
                    <a:pt x="150" y="51"/>
                    <a:pt x="149" y="50"/>
                    <a:pt x="149" y="50"/>
                  </a:cubicBezTo>
                  <a:cubicBezTo>
                    <a:pt x="148" y="49"/>
                    <a:pt x="148" y="48"/>
                    <a:pt x="147" y="47"/>
                  </a:cubicBezTo>
                  <a:cubicBezTo>
                    <a:pt x="147" y="46"/>
                    <a:pt x="146" y="46"/>
                    <a:pt x="146" y="45"/>
                  </a:cubicBezTo>
                  <a:cubicBezTo>
                    <a:pt x="143" y="41"/>
                    <a:pt x="140" y="38"/>
                    <a:pt x="136" y="35"/>
                  </a:cubicBezTo>
                  <a:cubicBezTo>
                    <a:pt x="136" y="35"/>
                    <a:pt x="136" y="34"/>
                    <a:pt x="136" y="34"/>
                  </a:cubicBezTo>
                  <a:cubicBezTo>
                    <a:pt x="134" y="33"/>
                    <a:pt x="133" y="32"/>
                    <a:pt x="132" y="31"/>
                  </a:cubicBezTo>
                  <a:cubicBezTo>
                    <a:pt x="132" y="31"/>
                    <a:pt x="132" y="31"/>
                    <a:pt x="132" y="31"/>
                  </a:cubicBezTo>
                  <a:cubicBezTo>
                    <a:pt x="126" y="26"/>
                    <a:pt x="120" y="23"/>
                    <a:pt x="113" y="20"/>
                  </a:cubicBezTo>
                  <a:cubicBezTo>
                    <a:pt x="111" y="24"/>
                    <a:pt x="109" y="28"/>
                    <a:pt x="106" y="29"/>
                  </a:cubicBezTo>
                  <a:cubicBezTo>
                    <a:pt x="103" y="31"/>
                    <a:pt x="103" y="39"/>
                    <a:pt x="110" y="38"/>
                  </a:cubicBezTo>
                  <a:cubicBezTo>
                    <a:pt x="110" y="38"/>
                    <a:pt x="108" y="40"/>
                    <a:pt x="110" y="48"/>
                  </a:cubicBezTo>
                  <a:cubicBezTo>
                    <a:pt x="112" y="55"/>
                    <a:pt x="115" y="57"/>
                    <a:pt x="125" y="52"/>
                  </a:cubicBezTo>
                  <a:cubicBezTo>
                    <a:pt x="129" y="51"/>
                    <a:pt x="132" y="52"/>
                    <a:pt x="132" y="56"/>
                  </a:cubicBezTo>
                  <a:cubicBezTo>
                    <a:pt x="131" y="65"/>
                    <a:pt x="124" y="65"/>
                    <a:pt x="129" y="80"/>
                  </a:cubicBezTo>
                  <a:cubicBezTo>
                    <a:pt x="133" y="89"/>
                    <a:pt x="141" y="92"/>
                    <a:pt x="144" y="99"/>
                  </a:cubicBezTo>
                  <a:cubicBezTo>
                    <a:pt x="145" y="103"/>
                    <a:pt x="151" y="107"/>
                    <a:pt x="157" y="109"/>
                  </a:cubicBezTo>
                  <a:cubicBezTo>
                    <a:pt x="157" y="107"/>
                    <a:pt x="158" y="105"/>
                    <a:pt x="158" y="103"/>
                  </a:cubicBezTo>
                  <a:cubicBezTo>
                    <a:pt x="158" y="103"/>
                    <a:pt x="159" y="102"/>
                    <a:pt x="159" y="101"/>
                  </a:cubicBezTo>
                  <a:cubicBezTo>
                    <a:pt x="159" y="100"/>
                    <a:pt x="159" y="98"/>
                    <a:pt x="159" y="97"/>
                  </a:cubicBezTo>
                  <a:cubicBezTo>
                    <a:pt x="160" y="96"/>
                    <a:pt x="160" y="95"/>
                    <a:pt x="160" y="95"/>
                  </a:cubicBezTo>
                  <a:cubicBezTo>
                    <a:pt x="160" y="92"/>
                    <a:pt x="160" y="90"/>
                    <a:pt x="160" y="88"/>
                  </a:cubicBezTo>
                  <a:cubicBezTo>
                    <a:pt x="160" y="86"/>
                    <a:pt x="160" y="84"/>
                    <a:pt x="160" y="81"/>
                  </a:cubicBezTo>
                </a:path>
              </a:pathLst>
            </a:custGeom>
            <a:solidFill>
              <a:schemeClr val="lt2"/>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grpSp>
      <p:sp>
        <p:nvSpPr>
          <p:cNvPr id="546" name="Google Shape;546;p28"/>
          <p:cNvSpPr/>
          <p:nvPr/>
        </p:nvSpPr>
        <p:spPr>
          <a:xfrm>
            <a:off x="3964018" y="2600562"/>
            <a:ext cx="275524" cy="291529"/>
          </a:xfrm>
          <a:custGeom>
            <a:rect b="b" l="l" r="r" t="t"/>
            <a:pathLst>
              <a:path extrusionOk="0" h="176" w="144">
                <a:moveTo>
                  <a:pt x="144" y="24"/>
                </a:moveTo>
                <a:cubicBezTo>
                  <a:pt x="144" y="11"/>
                  <a:pt x="112" y="0"/>
                  <a:pt x="72" y="0"/>
                </a:cubicBezTo>
                <a:cubicBezTo>
                  <a:pt x="32" y="0"/>
                  <a:pt x="0" y="11"/>
                  <a:pt x="0" y="24"/>
                </a:cubicBezTo>
                <a:cubicBezTo>
                  <a:pt x="0" y="56"/>
                  <a:pt x="0" y="56"/>
                  <a:pt x="0" y="56"/>
                </a:cubicBezTo>
                <a:cubicBezTo>
                  <a:pt x="0" y="59"/>
                  <a:pt x="2" y="61"/>
                  <a:pt x="4" y="64"/>
                </a:cubicBezTo>
                <a:cubicBezTo>
                  <a:pt x="2" y="67"/>
                  <a:pt x="0" y="69"/>
                  <a:pt x="0" y="72"/>
                </a:cubicBezTo>
                <a:cubicBezTo>
                  <a:pt x="0" y="104"/>
                  <a:pt x="0" y="104"/>
                  <a:pt x="0" y="104"/>
                </a:cubicBezTo>
                <a:cubicBezTo>
                  <a:pt x="0" y="107"/>
                  <a:pt x="2" y="109"/>
                  <a:pt x="4" y="112"/>
                </a:cubicBezTo>
                <a:cubicBezTo>
                  <a:pt x="2" y="115"/>
                  <a:pt x="0" y="117"/>
                  <a:pt x="0" y="120"/>
                </a:cubicBezTo>
                <a:cubicBezTo>
                  <a:pt x="0" y="152"/>
                  <a:pt x="0" y="152"/>
                  <a:pt x="0" y="152"/>
                </a:cubicBezTo>
                <a:cubicBezTo>
                  <a:pt x="0" y="165"/>
                  <a:pt x="32" y="176"/>
                  <a:pt x="72" y="176"/>
                </a:cubicBezTo>
                <a:cubicBezTo>
                  <a:pt x="112" y="176"/>
                  <a:pt x="144" y="165"/>
                  <a:pt x="144" y="152"/>
                </a:cubicBezTo>
                <a:cubicBezTo>
                  <a:pt x="144" y="120"/>
                  <a:pt x="144" y="120"/>
                  <a:pt x="144" y="120"/>
                </a:cubicBezTo>
                <a:cubicBezTo>
                  <a:pt x="144" y="117"/>
                  <a:pt x="142" y="115"/>
                  <a:pt x="140" y="112"/>
                </a:cubicBezTo>
                <a:cubicBezTo>
                  <a:pt x="142" y="109"/>
                  <a:pt x="144" y="107"/>
                  <a:pt x="144" y="104"/>
                </a:cubicBezTo>
                <a:cubicBezTo>
                  <a:pt x="144" y="72"/>
                  <a:pt x="144" y="72"/>
                  <a:pt x="144" y="72"/>
                </a:cubicBezTo>
                <a:cubicBezTo>
                  <a:pt x="144" y="69"/>
                  <a:pt x="142" y="67"/>
                  <a:pt x="140" y="64"/>
                </a:cubicBezTo>
                <a:cubicBezTo>
                  <a:pt x="142" y="61"/>
                  <a:pt x="144" y="59"/>
                  <a:pt x="144" y="56"/>
                </a:cubicBezTo>
                <a:lnTo>
                  <a:pt x="144" y="24"/>
                </a:lnTo>
                <a:close/>
                <a:moveTo>
                  <a:pt x="136" y="152"/>
                </a:moveTo>
                <a:cubicBezTo>
                  <a:pt x="136" y="161"/>
                  <a:pt x="107" y="168"/>
                  <a:pt x="72" y="168"/>
                </a:cubicBezTo>
                <a:cubicBezTo>
                  <a:pt x="37" y="168"/>
                  <a:pt x="8" y="161"/>
                  <a:pt x="8" y="152"/>
                </a:cubicBezTo>
                <a:cubicBezTo>
                  <a:pt x="8" y="131"/>
                  <a:pt x="8" y="131"/>
                  <a:pt x="8" y="131"/>
                </a:cubicBezTo>
                <a:cubicBezTo>
                  <a:pt x="20" y="139"/>
                  <a:pt x="44" y="144"/>
                  <a:pt x="72" y="144"/>
                </a:cubicBezTo>
                <a:cubicBezTo>
                  <a:pt x="100" y="144"/>
                  <a:pt x="124" y="139"/>
                  <a:pt x="136" y="131"/>
                </a:cubicBezTo>
                <a:lnTo>
                  <a:pt x="136" y="152"/>
                </a:lnTo>
                <a:close/>
                <a:moveTo>
                  <a:pt x="72" y="136"/>
                </a:moveTo>
                <a:cubicBezTo>
                  <a:pt x="37" y="136"/>
                  <a:pt x="8" y="129"/>
                  <a:pt x="8" y="120"/>
                </a:cubicBezTo>
                <a:cubicBezTo>
                  <a:pt x="8" y="119"/>
                  <a:pt x="9" y="117"/>
                  <a:pt x="10" y="116"/>
                </a:cubicBezTo>
                <a:cubicBezTo>
                  <a:pt x="22" y="123"/>
                  <a:pt x="46" y="128"/>
                  <a:pt x="72" y="128"/>
                </a:cubicBezTo>
                <a:cubicBezTo>
                  <a:pt x="98" y="128"/>
                  <a:pt x="122" y="123"/>
                  <a:pt x="134" y="116"/>
                </a:cubicBezTo>
                <a:cubicBezTo>
                  <a:pt x="135" y="117"/>
                  <a:pt x="136" y="119"/>
                  <a:pt x="136" y="120"/>
                </a:cubicBezTo>
                <a:cubicBezTo>
                  <a:pt x="136" y="129"/>
                  <a:pt x="107" y="136"/>
                  <a:pt x="72" y="136"/>
                </a:cubicBezTo>
                <a:moveTo>
                  <a:pt x="136" y="104"/>
                </a:moveTo>
                <a:cubicBezTo>
                  <a:pt x="136" y="113"/>
                  <a:pt x="107" y="120"/>
                  <a:pt x="72" y="120"/>
                </a:cubicBezTo>
                <a:cubicBezTo>
                  <a:pt x="37" y="120"/>
                  <a:pt x="8" y="113"/>
                  <a:pt x="8" y="104"/>
                </a:cubicBezTo>
                <a:cubicBezTo>
                  <a:pt x="8" y="83"/>
                  <a:pt x="8" y="83"/>
                  <a:pt x="8" y="83"/>
                </a:cubicBezTo>
                <a:cubicBezTo>
                  <a:pt x="20" y="91"/>
                  <a:pt x="44" y="96"/>
                  <a:pt x="72" y="96"/>
                </a:cubicBezTo>
                <a:cubicBezTo>
                  <a:pt x="100" y="96"/>
                  <a:pt x="124" y="91"/>
                  <a:pt x="136" y="83"/>
                </a:cubicBezTo>
                <a:lnTo>
                  <a:pt x="136" y="104"/>
                </a:lnTo>
                <a:close/>
                <a:moveTo>
                  <a:pt x="72" y="88"/>
                </a:moveTo>
                <a:cubicBezTo>
                  <a:pt x="37" y="88"/>
                  <a:pt x="8" y="81"/>
                  <a:pt x="8" y="72"/>
                </a:cubicBezTo>
                <a:cubicBezTo>
                  <a:pt x="8" y="71"/>
                  <a:pt x="9" y="69"/>
                  <a:pt x="10" y="68"/>
                </a:cubicBezTo>
                <a:cubicBezTo>
                  <a:pt x="22" y="75"/>
                  <a:pt x="46" y="80"/>
                  <a:pt x="72" y="80"/>
                </a:cubicBezTo>
                <a:cubicBezTo>
                  <a:pt x="98" y="80"/>
                  <a:pt x="122" y="75"/>
                  <a:pt x="134" y="68"/>
                </a:cubicBezTo>
                <a:cubicBezTo>
                  <a:pt x="135" y="69"/>
                  <a:pt x="136" y="71"/>
                  <a:pt x="136" y="72"/>
                </a:cubicBezTo>
                <a:cubicBezTo>
                  <a:pt x="136" y="81"/>
                  <a:pt x="107" y="88"/>
                  <a:pt x="72" y="88"/>
                </a:cubicBezTo>
                <a:moveTo>
                  <a:pt x="136" y="56"/>
                </a:moveTo>
                <a:cubicBezTo>
                  <a:pt x="136" y="65"/>
                  <a:pt x="107" y="72"/>
                  <a:pt x="72" y="72"/>
                </a:cubicBezTo>
                <a:cubicBezTo>
                  <a:pt x="37" y="72"/>
                  <a:pt x="8" y="65"/>
                  <a:pt x="8" y="56"/>
                </a:cubicBezTo>
                <a:cubicBezTo>
                  <a:pt x="8" y="35"/>
                  <a:pt x="8" y="35"/>
                  <a:pt x="8" y="35"/>
                </a:cubicBezTo>
                <a:cubicBezTo>
                  <a:pt x="20" y="43"/>
                  <a:pt x="44" y="48"/>
                  <a:pt x="72" y="48"/>
                </a:cubicBezTo>
                <a:cubicBezTo>
                  <a:pt x="100" y="48"/>
                  <a:pt x="124" y="43"/>
                  <a:pt x="136" y="35"/>
                </a:cubicBezTo>
                <a:lnTo>
                  <a:pt x="136" y="56"/>
                </a:lnTo>
                <a:close/>
                <a:moveTo>
                  <a:pt x="72" y="40"/>
                </a:moveTo>
                <a:cubicBezTo>
                  <a:pt x="37" y="40"/>
                  <a:pt x="8" y="33"/>
                  <a:pt x="8" y="24"/>
                </a:cubicBezTo>
                <a:cubicBezTo>
                  <a:pt x="8" y="15"/>
                  <a:pt x="37" y="8"/>
                  <a:pt x="72" y="8"/>
                </a:cubicBezTo>
                <a:cubicBezTo>
                  <a:pt x="107" y="8"/>
                  <a:pt x="136" y="15"/>
                  <a:pt x="136" y="24"/>
                </a:cubicBezTo>
                <a:cubicBezTo>
                  <a:pt x="136" y="33"/>
                  <a:pt x="107" y="40"/>
                  <a:pt x="72" y="40"/>
                </a:cubicBezTo>
              </a:path>
            </a:pathLst>
          </a:custGeom>
          <a:solidFill>
            <a:schemeClr val="lt1"/>
          </a:solidFill>
          <a:ln cap="flat" cmpd="sng" w="9525">
            <a:solidFill>
              <a:schemeClr val="lt1"/>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547" name="Google Shape;547;p28"/>
          <p:cNvSpPr/>
          <p:nvPr/>
        </p:nvSpPr>
        <p:spPr>
          <a:xfrm>
            <a:off x="3652092" y="1900612"/>
            <a:ext cx="311926" cy="243242"/>
          </a:xfrm>
          <a:custGeom>
            <a:rect b="b" l="l" r="r" t="t"/>
            <a:pathLst>
              <a:path extrusionOk="0" h="176" w="180">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lt1"/>
          </a:solidFill>
          <a:ln cap="flat" cmpd="sng" w="12700">
            <a:solidFill>
              <a:schemeClr val="lt1"/>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548" name="Google Shape;548;p28"/>
          <p:cNvSpPr/>
          <p:nvPr/>
        </p:nvSpPr>
        <p:spPr>
          <a:xfrm>
            <a:off x="3627178" y="3388653"/>
            <a:ext cx="318548" cy="323245"/>
          </a:xfrm>
          <a:custGeom>
            <a:rect b="b" l="l" r="r" t="t"/>
            <a:pathLst>
              <a:path extrusionOk="0" h="71" w="78">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lt2"/>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549" name="Google Shape;549;p28"/>
          <p:cNvSpPr/>
          <p:nvPr/>
        </p:nvSpPr>
        <p:spPr>
          <a:xfrm>
            <a:off x="3083901" y="4163200"/>
            <a:ext cx="259570" cy="262194"/>
          </a:xfrm>
          <a:custGeom>
            <a:rect b="b" l="l" r="r" t="t"/>
            <a:pathLst>
              <a:path extrusionOk="0" h="60" w="73">
                <a:moveTo>
                  <a:pt x="49" y="18"/>
                </a:moveTo>
                <a:cubicBezTo>
                  <a:pt x="37" y="18"/>
                  <a:pt x="27" y="27"/>
                  <a:pt x="27" y="39"/>
                </a:cubicBezTo>
                <a:cubicBezTo>
                  <a:pt x="27" y="41"/>
                  <a:pt x="28" y="42"/>
                  <a:pt x="28" y="44"/>
                </a:cubicBezTo>
                <a:cubicBezTo>
                  <a:pt x="27" y="44"/>
                  <a:pt x="26" y="44"/>
                  <a:pt x="26" y="44"/>
                </a:cubicBezTo>
                <a:cubicBezTo>
                  <a:pt x="22" y="44"/>
                  <a:pt x="20" y="44"/>
                  <a:pt x="17" y="43"/>
                </a:cubicBezTo>
                <a:cubicBezTo>
                  <a:pt x="8" y="47"/>
                  <a:pt x="8" y="47"/>
                  <a:pt x="8" y="47"/>
                </a:cubicBezTo>
                <a:cubicBezTo>
                  <a:pt x="10" y="40"/>
                  <a:pt x="10" y="40"/>
                  <a:pt x="10" y="40"/>
                </a:cubicBezTo>
                <a:cubicBezTo>
                  <a:pt x="4" y="35"/>
                  <a:pt x="0" y="29"/>
                  <a:pt x="0" y="22"/>
                </a:cubicBezTo>
                <a:cubicBezTo>
                  <a:pt x="0" y="10"/>
                  <a:pt x="11" y="0"/>
                  <a:pt x="26" y="0"/>
                </a:cubicBezTo>
                <a:cubicBezTo>
                  <a:pt x="38" y="0"/>
                  <a:pt x="50" y="8"/>
                  <a:pt x="52" y="18"/>
                </a:cubicBezTo>
                <a:cubicBezTo>
                  <a:pt x="51" y="18"/>
                  <a:pt x="50" y="18"/>
                  <a:pt x="49" y="18"/>
                </a:cubicBezTo>
                <a:close/>
                <a:moveTo>
                  <a:pt x="17" y="11"/>
                </a:moveTo>
                <a:cubicBezTo>
                  <a:pt x="15" y="11"/>
                  <a:pt x="13" y="12"/>
                  <a:pt x="13" y="14"/>
                </a:cubicBezTo>
                <a:cubicBezTo>
                  <a:pt x="13" y="16"/>
                  <a:pt x="15" y="18"/>
                  <a:pt x="17" y="18"/>
                </a:cubicBezTo>
                <a:cubicBezTo>
                  <a:pt x="19" y="18"/>
                  <a:pt x="20" y="16"/>
                  <a:pt x="20" y="14"/>
                </a:cubicBezTo>
                <a:cubicBezTo>
                  <a:pt x="20" y="12"/>
                  <a:pt x="19" y="11"/>
                  <a:pt x="17" y="11"/>
                </a:cubicBezTo>
                <a:close/>
                <a:moveTo>
                  <a:pt x="64" y="53"/>
                </a:moveTo>
                <a:cubicBezTo>
                  <a:pt x="66" y="60"/>
                  <a:pt x="66" y="60"/>
                  <a:pt x="66" y="60"/>
                </a:cubicBezTo>
                <a:cubicBezTo>
                  <a:pt x="59" y="56"/>
                  <a:pt x="59" y="56"/>
                  <a:pt x="59" y="56"/>
                </a:cubicBezTo>
                <a:cubicBezTo>
                  <a:pt x="56" y="56"/>
                  <a:pt x="53" y="57"/>
                  <a:pt x="51" y="57"/>
                </a:cubicBezTo>
                <a:cubicBezTo>
                  <a:pt x="39" y="57"/>
                  <a:pt x="29" y="49"/>
                  <a:pt x="29" y="38"/>
                </a:cubicBezTo>
                <a:cubicBezTo>
                  <a:pt x="29" y="28"/>
                  <a:pt x="39" y="20"/>
                  <a:pt x="51" y="20"/>
                </a:cubicBezTo>
                <a:cubicBezTo>
                  <a:pt x="63" y="20"/>
                  <a:pt x="73" y="28"/>
                  <a:pt x="73" y="38"/>
                </a:cubicBezTo>
                <a:cubicBezTo>
                  <a:pt x="73" y="44"/>
                  <a:pt x="69" y="49"/>
                  <a:pt x="64" y="53"/>
                </a:cubicBezTo>
                <a:close/>
                <a:moveTo>
                  <a:pt x="35" y="11"/>
                </a:moveTo>
                <a:cubicBezTo>
                  <a:pt x="33" y="11"/>
                  <a:pt x="31" y="12"/>
                  <a:pt x="31" y="14"/>
                </a:cubicBezTo>
                <a:cubicBezTo>
                  <a:pt x="31" y="16"/>
                  <a:pt x="33" y="18"/>
                  <a:pt x="35" y="18"/>
                </a:cubicBezTo>
                <a:cubicBezTo>
                  <a:pt x="37" y="18"/>
                  <a:pt x="39" y="16"/>
                  <a:pt x="39" y="14"/>
                </a:cubicBezTo>
                <a:cubicBezTo>
                  <a:pt x="39" y="12"/>
                  <a:pt x="37" y="11"/>
                  <a:pt x="35" y="11"/>
                </a:cubicBezTo>
                <a:close/>
                <a:moveTo>
                  <a:pt x="44" y="30"/>
                </a:moveTo>
                <a:cubicBezTo>
                  <a:pt x="42" y="30"/>
                  <a:pt x="41" y="31"/>
                  <a:pt x="41" y="33"/>
                </a:cubicBezTo>
                <a:cubicBezTo>
                  <a:pt x="41" y="34"/>
                  <a:pt x="42" y="35"/>
                  <a:pt x="44" y="35"/>
                </a:cubicBezTo>
                <a:cubicBezTo>
                  <a:pt x="46" y="35"/>
                  <a:pt x="47" y="34"/>
                  <a:pt x="47" y="33"/>
                </a:cubicBezTo>
                <a:cubicBezTo>
                  <a:pt x="47" y="31"/>
                  <a:pt x="46" y="30"/>
                  <a:pt x="44" y="30"/>
                </a:cubicBezTo>
                <a:close/>
                <a:moveTo>
                  <a:pt x="58" y="30"/>
                </a:moveTo>
                <a:cubicBezTo>
                  <a:pt x="57" y="30"/>
                  <a:pt x="55" y="31"/>
                  <a:pt x="55" y="33"/>
                </a:cubicBezTo>
                <a:cubicBezTo>
                  <a:pt x="55" y="34"/>
                  <a:pt x="57" y="35"/>
                  <a:pt x="58" y="35"/>
                </a:cubicBezTo>
                <a:cubicBezTo>
                  <a:pt x="60" y="35"/>
                  <a:pt x="61" y="34"/>
                  <a:pt x="61" y="33"/>
                </a:cubicBezTo>
                <a:cubicBezTo>
                  <a:pt x="61" y="31"/>
                  <a:pt x="60" y="30"/>
                  <a:pt x="58" y="30"/>
                </a:cubicBezTo>
                <a:close/>
              </a:path>
            </a:pathLst>
          </a:custGeom>
          <a:solidFill>
            <a:schemeClr val="lt1"/>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550" name="Google Shape;550;p28"/>
          <p:cNvSpPr/>
          <p:nvPr/>
        </p:nvSpPr>
        <p:spPr>
          <a:xfrm>
            <a:off x="3054962" y="1115550"/>
            <a:ext cx="217954" cy="291743"/>
          </a:xfrm>
          <a:custGeom>
            <a:rect b="b" l="l" r="r" t="t"/>
            <a:pathLst>
              <a:path extrusionOk="0" h="64" w="55">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15" y="27"/>
                </a:moveTo>
                <a:cubicBezTo>
                  <a:pt x="40" y="27"/>
                  <a:pt x="40" y="27"/>
                  <a:pt x="40" y="27"/>
                </a:cubicBezTo>
                <a:cubicBezTo>
                  <a:pt x="40" y="27"/>
                  <a:pt x="41" y="27"/>
                  <a:pt x="41" y="28"/>
                </a:cubicBezTo>
                <a:cubicBezTo>
                  <a:pt x="41" y="30"/>
                  <a:pt x="41" y="30"/>
                  <a:pt x="41" y="30"/>
                </a:cubicBezTo>
                <a:cubicBezTo>
                  <a:pt x="41" y="31"/>
                  <a:pt x="40" y="32"/>
                  <a:pt x="40" y="32"/>
                </a:cubicBezTo>
                <a:cubicBezTo>
                  <a:pt x="15" y="32"/>
                  <a:pt x="15" y="32"/>
                  <a:pt x="15" y="32"/>
                </a:cubicBezTo>
                <a:cubicBezTo>
                  <a:pt x="14" y="32"/>
                  <a:pt x="13" y="31"/>
                  <a:pt x="13" y="30"/>
                </a:cubicBezTo>
                <a:cubicBezTo>
                  <a:pt x="13" y="28"/>
                  <a:pt x="13" y="28"/>
                  <a:pt x="13" y="28"/>
                </a:cubicBezTo>
                <a:cubicBezTo>
                  <a:pt x="13" y="27"/>
                  <a:pt x="14" y="27"/>
                  <a:pt x="15" y="27"/>
                </a:cubicBezTo>
                <a:close/>
                <a:moveTo>
                  <a:pt x="41" y="37"/>
                </a:moveTo>
                <a:cubicBezTo>
                  <a:pt x="41" y="40"/>
                  <a:pt x="41" y="40"/>
                  <a:pt x="41" y="40"/>
                </a:cubicBezTo>
                <a:cubicBezTo>
                  <a:pt x="41" y="40"/>
                  <a:pt x="40" y="41"/>
                  <a:pt x="40" y="41"/>
                </a:cubicBezTo>
                <a:cubicBezTo>
                  <a:pt x="15" y="41"/>
                  <a:pt x="15" y="41"/>
                  <a:pt x="15" y="41"/>
                </a:cubicBezTo>
                <a:cubicBezTo>
                  <a:pt x="14" y="41"/>
                  <a:pt x="13" y="40"/>
                  <a:pt x="13" y="40"/>
                </a:cubicBezTo>
                <a:cubicBezTo>
                  <a:pt x="13" y="37"/>
                  <a:pt x="13" y="37"/>
                  <a:pt x="13" y="37"/>
                </a:cubicBezTo>
                <a:cubicBezTo>
                  <a:pt x="13" y="37"/>
                  <a:pt x="14" y="36"/>
                  <a:pt x="15" y="36"/>
                </a:cubicBezTo>
                <a:cubicBezTo>
                  <a:pt x="40" y="36"/>
                  <a:pt x="40" y="36"/>
                  <a:pt x="40" y="36"/>
                </a:cubicBezTo>
                <a:cubicBezTo>
                  <a:pt x="40" y="36"/>
                  <a:pt x="41" y="37"/>
                  <a:pt x="41" y="37"/>
                </a:cubicBezTo>
                <a:close/>
                <a:moveTo>
                  <a:pt x="41" y="46"/>
                </a:moveTo>
                <a:cubicBezTo>
                  <a:pt x="41" y="49"/>
                  <a:pt x="41" y="49"/>
                  <a:pt x="41" y="49"/>
                </a:cubicBezTo>
                <a:cubicBezTo>
                  <a:pt x="41" y="49"/>
                  <a:pt x="40" y="50"/>
                  <a:pt x="40" y="50"/>
                </a:cubicBezTo>
                <a:cubicBezTo>
                  <a:pt x="15" y="50"/>
                  <a:pt x="15" y="50"/>
                  <a:pt x="15" y="50"/>
                </a:cubicBezTo>
                <a:cubicBezTo>
                  <a:pt x="14" y="50"/>
                  <a:pt x="13" y="49"/>
                  <a:pt x="13" y="49"/>
                </a:cubicBezTo>
                <a:cubicBezTo>
                  <a:pt x="13" y="46"/>
                  <a:pt x="13" y="46"/>
                  <a:pt x="13" y="46"/>
                </a:cubicBezTo>
                <a:cubicBezTo>
                  <a:pt x="13" y="46"/>
                  <a:pt x="14" y="45"/>
                  <a:pt x="15" y="45"/>
                </a:cubicBezTo>
                <a:cubicBezTo>
                  <a:pt x="40" y="45"/>
                  <a:pt x="40" y="45"/>
                  <a:pt x="40" y="45"/>
                </a:cubicBezTo>
                <a:cubicBezTo>
                  <a:pt x="40" y="45"/>
                  <a:pt x="41" y="46"/>
                  <a:pt x="41" y="46"/>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path>
            </a:pathLst>
          </a:custGeom>
          <a:solidFill>
            <a:schemeClr val="lt1"/>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cxnSp>
        <p:nvCxnSpPr>
          <p:cNvPr id="551" name="Google Shape;551;p28"/>
          <p:cNvCxnSpPr/>
          <p:nvPr/>
        </p:nvCxnSpPr>
        <p:spPr>
          <a:xfrm rot="10800000">
            <a:off x="2705305" y="3191661"/>
            <a:ext cx="374261" cy="332908"/>
          </a:xfrm>
          <a:prstGeom prst="straightConnector1">
            <a:avLst/>
          </a:prstGeom>
          <a:noFill/>
          <a:ln cap="flat" cmpd="sng" w="38100">
            <a:solidFill>
              <a:schemeClr val="dk1"/>
            </a:solidFill>
            <a:prstDash val="solid"/>
            <a:round/>
            <a:headEnd len="sm" w="sm" type="none"/>
            <a:tailEnd len="sm" w="sm" type="none"/>
          </a:ln>
        </p:spPr>
      </p:cxnSp>
      <p:cxnSp>
        <p:nvCxnSpPr>
          <p:cNvPr id="552" name="Google Shape;552;p28"/>
          <p:cNvCxnSpPr>
            <a:endCxn id="553" idx="7"/>
          </p:cNvCxnSpPr>
          <p:nvPr/>
        </p:nvCxnSpPr>
        <p:spPr>
          <a:xfrm flipH="1">
            <a:off x="2700796" y="1938649"/>
            <a:ext cx="333000" cy="242400"/>
          </a:xfrm>
          <a:prstGeom prst="straightConnector1">
            <a:avLst/>
          </a:prstGeom>
          <a:noFill/>
          <a:ln cap="flat" cmpd="sng" w="38100">
            <a:solidFill>
              <a:schemeClr val="dk1"/>
            </a:solidFill>
            <a:prstDash val="solid"/>
            <a:round/>
            <a:headEnd len="sm" w="sm" type="none"/>
            <a:tailEnd len="sm" w="sm" type="none"/>
          </a:ln>
        </p:spPr>
      </p:cxnSp>
      <p:sp>
        <p:nvSpPr>
          <p:cNvPr id="554" name="Google Shape;554;p28"/>
          <p:cNvSpPr/>
          <p:nvPr/>
        </p:nvSpPr>
        <p:spPr>
          <a:xfrm>
            <a:off x="2174565" y="1748080"/>
            <a:ext cx="88267" cy="88850"/>
          </a:xfrm>
          <a:prstGeom prst="ellipse">
            <a:avLst/>
          </a:prstGeom>
          <a:solidFill>
            <a:srgbClr val="BFBFB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
        <p:nvSpPr>
          <p:cNvPr id="555" name="Google Shape;555;p28"/>
          <p:cNvSpPr/>
          <p:nvPr/>
        </p:nvSpPr>
        <p:spPr>
          <a:xfrm>
            <a:off x="2154164" y="3613615"/>
            <a:ext cx="88267" cy="88850"/>
          </a:xfrm>
          <a:prstGeom prst="ellipse">
            <a:avLst/>
          </a:prstGeom>
          <a:solidFill>
            <a:srgbClr val="BFBFB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
        <p:nvSpPr>
          <p:cNvPr id="556" name="Google Shape;556;p28"/>
          <p:cNvSpPr/>
          <p:nvPr/>
        </p:nvSpPr>
        <p:spPr>
          <a:xfrm>
            <a:off x="2770987" y="2728830"/>
            <a:ext cx="88267" cy="88850"/>
          </a:xfrm>
          <a:prstGeom prst="ellipse">
            <a:avLst/>
          </a:prstGeom>
          <a:solidFill>
            <a:srgbClr val="BFBFB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
        <p:nvSpPr>
          <p:cNvPr id="553" name="Google Shape;553;p28"/>
          <p:cNvSpPr/>
          <p:nvPr/>
        </p:nvSpPr>
        <p:spPr>
          <a:xfrm>
            <a:off x="2625455" y="2168037"/>
            <a:ext cx="88267" cy="88850"/>
          </a:xfrm>
          <a:prstGeom prst="ellipse">
            <a:avLst/>
          </a:prstGeom>
          <a:solidFill>
            <a:srgbClr val="BFBFB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
        <p:nvSpPr>
          <p:cNvPr id="557" name="Google Shape;557;p28"/>
          <p:cNvSpPr/>
          <p:nvPr/>
        </p:nvSpPr>
        <p:spPr>
          <a:xfrm>
            <a:off x="2668750" y="3138233"/>
            <a:ext cx="88267" cy="88850"/>
          </a:xfrm>
          <a:prstGeom prst="ellipse">
            <a:avLst/>
          </a:prstGeom>
          <a:solidFill>
            <a:srgbClr val="BFBFBF"/>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026" u="none" cap="none" strike="noStrik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29"/>
          <p:cNvSpPr/>
          <p:nvPr/>
        </p:nvSpPr>
        <p:spPr>
          <a:xfrm>
            <a:off x="971201" y="1672388"/>
            <a:ext cx="7371042" cy="289298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78"/>
              <a:buFont typeface="Arial"/>
              <a:buNone/>
            </a:pPr>
            <a:r>
              <a:t/>
            </a:r>
            <a:endParaRPr b="0" i="0" sz="478" u="none" cap="none" strike="noStrike">
              <a:solidFill>
                <a:srgbClr val="000000"/>
              </a:solidFill>
              <a:latin typeface="Arial"/>
              <a:ea typeface="Arial"/>
              <a:cs typeface="Arial"/>
              <a:sym typeface="Arial"/>
            </a:endParaRPr>
          </a:p>
        </p:txBody>
      </p:sp>
      <p:sp>
        <p:nvSpPr>
          <p:cNvPr id="563" name="Google Shape;563;p29"/>
          <p:cNvSpPr txBox="1"/>
          <p:nvPr>
            <p:ph type="title"/>
          </p:nvPr>
        </p:nvSpPr>
        <p:spPr>
          <a:xfrm>
            <a:off x="650589" y="110411"/>
            <a:ext cx="6784125" cy="662929"/>
          </a:xfrm>
          <a:prstGeom prst="rect">
            <a:avLst/>
          </a:prstGeom>
          <a:noFill/>
          <a:ln>
            <a:noFill/>
          </a:ln>
        </p:spPr>
        <p:txBody>
          <a:bodyPr anchorCtr="0" anchor="t" bIns="0" lIns="0" spcFirstLastPara="1" rIns="0" wrap="square" tIns="34200">
            <a:spAutoFit/>
          </a:bodyPr>
          <a:lstStyle/>
          <a:p>
            <a:pPr indent="-2166" lvl="0" marL="6281" marR="1733" rtl="0" algn="l">
              <a:lnSpc>
                <a:spcPct val="93791"/>
              </a:lnSpc>
              <a:spcBef>
                <a:spcPts val="269"/>
              </a:spcBef>
              <a:spcAft>
                <a:spcPts val="0"/>
              </a:spcAft>
              <a:buSzPts val="1400"/>
              <a:buNone/>
            </a:pPr>
            <a:r>
              <a:rPr lang="en-US">
                <a:solidFill>
                  <a:srgbClr val="002060"/>
                </a:solidFill>
                <a:latin typeface="Source Sans Pro"/>
                <a:ea typeface="Source Sans Pro"/>
                <a:cs typeface="Source Sans Pro"/>
                <a:sym typeface="Source Sans Pro"/>
              </a:rPr>
              <a:t>How We're Doing This: Joint Venture Leverages Capabilities Through Partnerships</a:t>
            </a:r>
            <a:endParaRPr/>
          </a:p>
        </p:txBody>
      </p:sp>
      <p:sp>
        <p:nvSpPr>
          <p:cNvPr id="564" name="Google Shape;564;p29"/>
          <p:cNvSpPr txBox="1"/>
          <p:nvPr/>
        </p:nvSpPr>
        <p:spPr>
          <a:xfrm>
            <a:off x="745915" y="947530"/>
            <a:ext cx="7371042" cy="550176"/>
          </a:xfrm>
          <a:prstGeom prst="rect">
            <a:avLst/>
          </a:prstGeom>
          <a:noFill/>
          <a:ln>
            <a:noFill/>
          </a:ln>
        </p:spPr>
        <p:txBody>
          <a:bodyPr anchorCtr="0" anchor="t" bIns="0" lIns="0" spcFirstLastPara="1" rIns="0" wrap="square" tIns="3875">
            <a:spAutoFit/>
          </a:bodyPr>
          <a:lstStyle/>
          <a:p>
            <a:pPr indent="0" lvl="0" marL="4765" marR="0" rtl="0" algn="l">
              <a:lnSpc>
                <a:spcPct val="123000"/>
              </a:lnSpc>
              <a:spcBef>
                <a:spcPts val="0"/>
              </a:spcBef>
              <a:spcAft>
                <a:spcPts val="0"/>
              </a:spcAft>
              <a:buClr>
                <a:srgbClr val="000000"/>
              </a:buClr>
              <a:buSzPts val="1800"/>
              <a:buFont typeface="Arial"/>
              <a:buNone/>
            </a:pPr>
            <a:r>
              <a:rPr b="1" i="0" lang="en-US" sz="1800" u="none" cap="none" strike="noStrike">
                <a:solidFill>
                  <a:srgbClr val="113D75"/>
                </a:solidFill>
                <a:latin typeface="Arial"/>
                <a:ea typeface="Arial"/>
                <a:cs typeface="Arial"/>
                <a:sym typeface="Arial"/>
              </a:rPr>
              <a:t>NOAA develops new technology and capabilities with NASA, DoD</a:t>
            </a:r>
            <a:r>
              <a:rPr b="1" i="0" lang="en-US" sz="1800" u="none" cap="none" strike="noStrike">
                <a:solidFill>
                  <a:srgbClr val="000000"/>
                </a:solidFill>
                <a:latin typeface="Arial"/>
                <a:ea typeface="Arial"/>
                <a:cs typeface="Arial"/>
                <a:sym typeface="Arial"/>
              </a:rPr>
              <a:t> </a:t>
            </a:r>
            <a:r>
              <a:rPr b="1" i="0" lang="en-US" sz="1800" u="none" cap="none" strike="noStrike">
                <a:solidFill>
                  <a:srgbClr val="113D75"/>
                </a:solidFill>
                <a:latin typeface="Arial"/>
                <a:ea typeface="Arial"/>
                <a:cs typeface="Arial"/>
                <a:sym typeface="Arial"/>
              </a:rPr>
              <a:t>and industry through Joint Venture.</a:t>
            </a:r>
            <a:endParaRPr b="1" i="0" sz="1800" u="none" cap="none" strike="noStrike">
              <a:solidFill>
                <a:srgbClr val="000000"/>
              </a:solidFill>
              <a:latin typeface="Arial"/>
              <a:ea typeface="Arial"/>
              <a:cs typeface="Arial"/>
              <a:sym typeface="Arial"/>
            </a:endParaRPr>
          </a:p>
        </p:txBody>
      </p:sp>
      <p:sp>
        <p:nvSpPr>
          <p:cNvPr id="565" name="Google Shape;565;p29"/>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12"/>
          <p:cNvSpPr txBox="1"/>
          <p:nvPr>
            <p:ph type="title"/>
          </p:nvPr>
        </p:nvSpPr>
        <p:spPr>
          <a:xfrm>
            <a:off x="609600" y="107950"/>
            <a:ext cx="7653130" cy="38215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solidFill>
                  <a:srgbClr val="002060"/>
                </a:solidFill>
                <a:latin typeface="Source Sans Pro"/>
                <a:ea typeface="Source Sans Pro"/>
                <a:cs typeface="Source Sans Pro"/>
                <a:sym typeface="Source Sans Pro"/>
              </a:rPr>
              <a:t>How do 3-D Winds fit into the picture?</a:t>
            </a:r>
            <a:endParaRPr>
              <a:solidFill>
                <a:srgbClr val="002060"/>
              </a:solidFill>
              <a:latin typeface="Source Sans Pro"/>
              <a:ea typeface="Source Sans Pro"/>
              <a:cs typeface="Source Sans Pro"/>
              <a:sym typeface="Source Sans Pro"/>
            </a:endParaRPr>
          </a:p>
        </p:txBody>
      </p:sp>
      <p:pic>
        <p:nvPicPr>
          <p:cNvPr id="571" name="Google Shape;571;p12"/>
          <p:cNvPicPr preferRelativeResize="0"/>
          <p:nvPr/>
        </p:nvPicPr>
        <p:blipFill rotWithShape="1">
          <a:blip r:embed="rId3">
            <a:alphaModFix/>
          </a:blip>
          <a:srcRect b="0" l="0" r="0" t="0"/>
          <a:stretch/>
        </p:blipFill>
        <p:spPr>
          <a:xfrm>
            <a:off x="6074876" y="866086"/>
            <a:ext cx="2995465" cy="2995465"/>
          </a:xfrm>
          <a:prstGeom prst="rect">
            <a:avLst/>
          </a:prstGeom>
          <a:noFill/>
          <a:ln>
            <a:noFill/>
          </a:ln>
        </p:spPr>
      </p:pic>
      <p:sp>
        <p:nvSpPr>
          <p:cNvPr id="572" name="Google Shape;572;p12"/>
          <p:cNvSpPr txBox="1"/>
          <p:nvPr/>
        </p:nvSpPr>
        <p:spPr>
          <a:xfrm>
            <a:off x="6202015" y="3965637"/>
            <a:ext cx="2915478" cy="10002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Single-satellite winds are derived from the Moderate Resolution Imaging Spectroradiometer (MODIS), the Advanced Very High Resolution Radiometer (AVHRR), and the Visible Infrared Imaging Radiometer Suite (VIIRS)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2"/>
          <p:cNvSpPr txBox="1"/>
          <p:nvPr/>
        </p:nvSpPr>
        <p:spPr>
          <a:xfrm>
            <a:off x="523097" y="762000"/>
            <a:ext cx="5105916" cy="3059812"/>
          </a:xfrm>
          <a:prstGeom prst="rect">
            <a:avLst/>
          </a:prstGeom>
          <a:noFill/>
          <a:ln>
            <a:noFill/>
          </a:ln>
        </p:spPr>
        <p:txBody>
          <a:bodyPr anchorCtr="0" anchor="t" bIns="0" lIns="0" spcFirstLastPara="1" rIns="0" wrap="square" tIns="12700">
            <a:spAutoFit/>
          </a:bodyPr>
          <a:lstStyle/>
          <a:p>
            <a:pPr indent="-285750" lvl="0" marL="298450" marR="0" rtl="0" algn="l">
              <a:lnSpc>
                <a:spcPct val="125000"/>
              </a:lnSpc>
              <a:spcBef>
                <a:spcPts val="0"/>
              </a:spcBef>
              <a:spcAft>
                <a:spcPts val="0"/>
              </a:spcAft>
              <a:buClr>
                <a:srgbClr val="000000"/>
              </a:buClr>
              <a:buSzPts val="1800"/>
              <a:buFont typeface="Calibri"/>
              <a:buChar char="•"/>
            </a:pPr>
            <a:r>
              <a:rPr i="0" lang="en-US" sz="1800" u="none" cap="none" strike="noStrike">
                <a:solidFill>
                  <a:schemeClr val="dk1"/>
                </a:solidFill>
                <a:latin typeface="Calibri"/>
                <a:ea typeface="Calibri"/>
                <a:cs typeface="Calibri"/>
                <a:sym typeface="Calibri"/>
              </a:rPr>
              <a:t>GEO &amp; LEO BAA studies are currently finishing up</a:t>
            </a:r>
            <a:endParaRPr i="0" sz="1800" u="none" cap="none" strike="noStrike">
              <a:solidFill>
                <a:srgbClr val="000000"/>
              </a:solidFill>
              <a:latin typeface="Calibri"/>
              <a:ea typeface="Calibri"/>
              <a:cs typeface="Calibri"/>
              <a:sym typeface="Calibri"/>
            </a:endParaRPr>
          </a:p>
          <a:p>
            <a:pPr indent="-285750" lvl="0" marL="298450" marR="0" rtl="0" algn="l">
              <a:lnSpc>
                <a:spcPct val="125000"/>
              </a:lnSpc>
              <a:spcBef>
                <a:spcPts val="0"/>
              </a:spcBef>
              <a:spcAft>
                <a:spcPts val="0"/>
              </a:spcAft>
              <a:buClr>
                <a:srgbClr val="000000"/>
              </a:buClr>
              <a:buSzPts val="1800"/>
              <a:buFont typeface="Calibri"/>
              <a:buChar char="•"/>
            </a:pPr>
            <a:r>
              <a:rPr i="0" lang="en-US" sz="1800" u="none" cap="none" strike="noStrike">
                <a:solidFill>
                  <a:schemeClr val="dk1"/>
                </a:solidFill>
                <a:latin typeface="Calibri"/>
                <a:ea typeface="Calibri"/>
                <a:cs typeface="Calibri"/>
                <a:sym typeface="Calibri"/>
              </a:rPr>
              <a:t>3-D Winds are a high priority for NOAA: further inquiry in next round of GEO and LEO studies</a:t>
            </a:r>
            <a:endParaRPr i="0" sz="1800" u="none" cap="none" strike="noStrike">
              <a:solidFill>
                <a:srgbClr val="000000"/>
              </a:solidFill>
              <a:latin typeface="Calibri"/>
              <a:ea typeface="Calibri"/>
              <a:cs typeface="Calibri"/>
              <a:sym typeface="Calibri"/>
            </a:endParaRPr>
          </a:p>
          <a:p>
            <a:pPr indent="-285750" lvl="0" marL="298450" marR="0" rtl="0" algn="l">
              <a:lnSpc>
                <a:spcPct val="125000"/>
              </a:lnSpc>
              <a:spcBef>
                <a:spcPts val="0"/>
              </a:spcBef>
              <a:spcAft>
                <a:spcPts val="0"/>
              </a:spcAft>
              <a:buClr>
                <a:srgbClr val="000000"/>
              </a:buClr>
              <a:buSzPts val="1800"/>
              <a:buFont typeface="Calibri"/>
              <a:buChar char="•"/>
            </a:pPr>
            <a:r>
              <a:rPr lang="en-US" sz="1800">
                <a:solidFill>
                  <a:srgbClr val="3C4043"/>
                </a:solidFill>
                <a:highlight>
                  <a:srgbClr val="FFFFFF"/>
                </a:highlight>
                <a:latin typeface="Calibri"/>
                <a:ea typeface="Calibri"/>
                <a:cs typeface="Calibri"/>
                <a:sym typeface="Calibri"/>
              </a:rPr>
              <a:t>NOAA will further explore potential solution spaces to obtain 3-D Winds -- Hyperspectral sounding (AMV Winds) in GEO and/or proliferated infrared and microwave sounders in LEO</a:t>
            </a:r>
            <a:endParaRPr i="0" sz="1800" u="none" cap="none" strike="noStrike">
              <a:solidFill>
                <a:srgbClr val="000000"/>
              </a:solidFill>
              <a:latin typeface="Calibri"/>
              <a:ea typeface="Calibri"/>
              <a:cs typeface="Calibri"/>
              <a:sym typeface="Calibri"/>
            </a:endParaRPr>
          </a:p>
          <a:p>
            <a:pPr indent="-171450" lvl="0" marL="29845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574" name="Google Shape;574;p12"/>
          <p:cNvSpPr txBox="1"/>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Narrow"/>
                <a:ea typeface="Arial Narrow"/>
                <a:cs typeface="Arial Narrow"/>
                <a:sym typeface="Arial Narrow"/>
              </a:rPr>
              <a:t>Department of Commerce // National Oceanic and Atmospheric Administration // </a:t>
            </a:r>
            <a:fld id="{00000000-1234-1234-1234-123412341234}" type="slidenum">
              <a:rPr b="0" i="0" lang="en-US" sz="1000" u="none" cap="none" strike="noStrike">
                <a:solidFill>
                  <a:schemeClr val="dk1"/>
                </a:solidFill>
                <a:latin typeface="Arial Narrow"/>
                <a:ea typeface="Arial Narrow"/>
                <a:cs typeface="Arial Narrow"/>
                <a:sym typeface="Arial Narrow"/>
              </a:rPr>
              <a:t>‹#›</a:t>
            </a:fld>
            <a:endParaRPr b="0" i="0" sz="10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30"/>
          <p:cNvSpPr txBox="1"/>
          <p:nvPr>
            <p:ph type="title"/>
          </p:nvPr>
        </p:nvSpPr>
        <p:spPr>
          <a:xfrm>
            <a:off x="594690" y="2034611"/>
            <a:ext cx="8469797" cy="307777"/>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chemeClr val="dk1"/>
              </a:buClr>
              <a:buSzPts val="2000"/>
              <a:buNone/>
            </a:pPr>
            <a:r>
              <a:rPr lang="en-US" sz="2000"/>
              <a:t>Next Steps: Working With Our Users to Shape Program Requirements</a:t>
            </a:r>
            <a:endParaRPr/>
          </a:p>
        </p:txBody>
      </p:sp>
      <p:sp>
        <p:nvSpPr>
          <p:cNvPr id="581" name="Google Shape;581;p30"/>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15"/>
          <p:cNvSpPr/>
          <p:nvPr/>
        </p:nvSpPr>
        <p:spPr>
          <a:xfrm>
            <a:off x="3292377" y="1943611"/>
            <a:ext cx="2095200" cy="492600"/>
          </a:xfrm>
          <a:prstGeom prst="roundRect">
            <a:avLst>
              <a:gd fmla="val 16667" name="adj"/>
            </a:avLst>
          </a:prstGeom>
          <a:solidFill>
            <a:srgbClr val="538CD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Source Sans Pro"/>
              <a:buNone/>
            </a:pPr>
            <a:r>
              <a:rPr b="1" i="0" lang="en-US" sz="1400" u="none" cap="none" strike="noStrike">
                <a:solidFill>
                  <a:schemeClr val="lt1"/>
                </a:solidFill>
                <a:latin typeface="Source Sans Pro"/>
                <a:ea typeface="Source Sans Pro"/>
                <a:cs typeface="Source Sans Pro"/>
                <a:sym typeface="Source Sans Pro"/>
              </a:rPr>
              <a:t>NESDIS Level Requirements</a:t>
            </a:r>
            <a:endParaRPr b="1" i="0" sz="1400" u="none" cap="none" strike="noStrike">
              <a:solidFill>
                <a:schemeClr val="lt1"/>
              </a:solidFill>
              <a:latin typeface="Source Sans Pro"/>
              <a:ea typeface="Source Sans Pro"/>
              <a:cs typeface="Source Sans Pro"/>
              <a:sym typeface="Source Sans Pro"/>
            </a:endParaRPr>
          </a:p>
        </p:txBody>
      </p:sp>
      <p:sp>
        <p:nvSpPr>
          <p:cNvPr id="588" name="Google Shape;588;p15"/>
          <p:cNvSpPr txBox="1"/>
          <p:nvPr>
            <p:ph type="title"/>
          </p:nvPr>
        </p:nvSpPr>
        <p:spPr>
          <a:xfrm>
            <a:off x="723897" y="17303"/>
            <a:ext cx="7400400" cy="594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99D8"/>
              </a:buClr>
              <a:buSzPts val="3200"/>
              <a:buFont typeface="Libre Franklin Thin"/>
              <a:buNone/>
            </a:pPr>
            <a:r>
              <a:rPr lang="en-US">
                <a:solidFill>
                  <a:srgbClr val="002060"/>
                </a:solidFill>
                <a:latin typeface="Source Sans Pro"/>
                <a:ea typeface="Source Sans Pro"/>
                <a:cs typeface="Source Sans Pro"/>
                <a:sym typeface="Source Sans Pro"/>
              </a:rPr>
              <a:t>User Engagement Shapes our Program</a:t>
            </a:r>
            <a:endParaRPr>
              <a:solidFill>
                <a:srgbClr val="002060"/>
              </a:solidFill>
              <a:latin typeface="Source Sans Pro"/>
              <a:ea typeface="Source Sans Pro"/>
              <a:cs typeface="Source Sans Pro"/>
              <a:sym typeface="Source Sans Pro"/>
            </a:endParaRPr>
          </a:p>
        </p:txBody>
      </p:sp>
      <p:sp>
        <p:nvSpPr>
          <p:cNvPr id="589" name="Google Shape;589;p15"/>
          <p:cNvSpPr txBox="1"/>
          <p:nvPr/>
        </p:nvSpPr>
        <p:spPr>
          <a:xfrm>
            <a:off x="5110707" y="3478190"/>
            <a:ext cx="555000" cy="161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Poppins"/>
              <a:buNone/>
            </a:pPr>
            <a:r>
              <a:rPr b="1" i="0" lang="en-US" sz="2400" u="none" cap="none" strike="noStrike">
                <a:solidFill>
                  <a:schemeClr val="lt1"/>
                </a:solidFill>
                <a:latin typeface="Poppins"/>
                <a:ea typeface="Poppins"/>
                <a:cs typeface="Poppins"/>
                <a:sym typeface="Poppins"/>
              </a:rPr>
              <a:t>PLAN</a:t>
            </a:r>
            <a:endParaRPr b="0" i="0" sz="1800" u="none" cap="none" strike="noStrike">
              <a:solidFill>
                <a:schemeClr val="dk1"/>
              </a:solidFill>
              <a:latin typeface="Calibri"/>
              <a:ea typeface="Calibri"/>
              <a:cs typeface="Calibri"/>
              <a:sym typeface="Calibri"/>
            </a:endParaRPr>
          </a:p>
        </p:txBody>
      </p:sp>
      <p:sp>
        <p:nvSpPr>
          <p:cNvPr id="590" name="Google Shape;590;p15"/>
          <p:cNvSpPr/>
          <p:nvPr/>
        </p:nvSpPr>
        <p:spPr>
          <a:xfrm>
            <a:off x="750033" y="3407434"/>
            <a:ext cx="8103300" cy="868200"/>
          </a:xfrm>
          <a:prstGeom prst="rightArrow">
            <a:avLst>
              <a:gd fmla="val 61592" name="adj1"/>
              <a:gd fmla="val 77047" name="adj2"/>
            </a:avLst>
          </a:prstGeom>
          <a:solidFill>
            <a:srgbClr val="00009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Lato Light"/>
              <a:ea typeface="Lato Light"/>
              <a:cs typeface="Lato Light"/>
              <a:sym typeface="Lato Light"/>
            </a:endParaRPr>
          </a:p>
        </p:txBody>
      </p:sp>
      <p:sp>
        <p:nvSpPr>
          <p:cNvPr id="591" name="Google Shape;591;p15"/>
          <p:cNvSpPr txBox="1"/>
          <p:nvPr/>
        </p:nvSpPr>
        <p:spPr>
          <a:xfrm>
            <a:off x="837850" y="3672428"/>
            <a:ext cx="7927500" cy="2769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Source Sans Pro"/>
              <a:buNone/>
            </a:pPr>
            <a:r>
              <a:rPr b="1" i="0" lang="en-US" sz="1800" u="none" cap="none" strike="noStrike">
                <a:solidFill>
                  <a:schemeClr val="lt1"/>
                </a:solidFill>
                <a:latin typeface="Source Sans Pro"/>
                <a:ea typeface="Source Sans Pro"/>
                <a:cs typeface="Source Sans Pro"/>
                <a:sym typeface="Source Sans Pro"/>
              </a:rPr>
              <a:t>Implementing NOAA’s mission of Science, Service, and Stewardship </a:t>
            </a:r>
            <a:endParaRPr b="1" i="0" sz="1800" u="none" cap="none" strike="noStrike">
              <a:solidFill>
                <a:schemeClr val="lt1"/>
              </a:solidFill>
              <a:latin typeface="Source Sans Pro"/>
              <a:ea typeface="Source Sans Pro"/>
              <a:cs typeface="Source Sans Pro"/>
              <a:sym typeface="Source Sans Pro"/>
            </a:endParaRPr>
          </a:p>
        </p:txBody>
      </p:sp>
      <p:sp>
        <p:nvSpPr>
          <p:cNvPr id="592" name="Google Shape;592;p15"/>
          <p:cNvSpPr txBox="1"/>
          <p:nvPr/>
        </p:nvSpPr>
        <p:spPr>
          <a:xfrm>
            <a:off x="723908" y="4051710"/>
            <a:ext cx="8103300" cy="992400"/>
          </a:xfrm>
          <a:prstGeom prst="rect">
            <a:avLst/>
          </a:prstGeom>
          <a:noFill/>
          <a:ln>
            <a:noFill/>
          </a:ln>
        </p:spPr>
        <p:txBody>
          <a:bodyPr anchorCtr="0" anchor="t" bIns="45700" lIns="91425" spcFirstLastPara="1" rIns="91425" wrap="square" tIns="45700">
            <a:noAutofit/>
          </a:bodyPr>
          <a:lstStyle/>
          <a:p>
            <a:pPr indent="-254000" lvl="0" marL="285750" marR="0" rtl="0" algn="l">
              <a:lnSpc>
                <a:spcPct val="100000"/>
              </a:lnSpc>
              <a:spcBef>
                <a:spcPts val="0"/>
              </a:spcBef>
              <a:spcAft>
                <a:spcPts val="0"/>
              </a:spcAft>
              <a:buClr>
                <a:srgbClr val="0A4595"/>
              </a:buClr>
              <a:buSzPts val="1500"/>
              <a:buFont typeface="Arial"/>
              <a:buChar char="•"/>
            </a:pPr>
            <a:r>
              <a:rPr b="0" i="0" lang="en-US" sz="1500" u="none" cap="none" strike="noStrike">
                <a:solidFill>
                  <a:schemeClr val="dk1"/>
                </a:solidFill>
                <a:latin typeface="Calibri"/>
                <a:ea typeface="Calibri"/>
                <a:cs typeface="Calibri"/>
                <a:sym typeface="Calibri"/>
              </a:rPr>
              <a:t>NESDIS Level Requirements are developed from User Needs</a:t>
            </a:r>
            <a:endParaRPr b="0" i="0" sz="1500" u="none" cap="none" strike="noStrike">
              <a:solidFill>
                <a:schemeClr val="dk1"/>
              </a:solidFill>
              <a:latin typeface="Calibri"/>
              <a:ea typeface="Calibri"/>
              <a:cs typeface="Calibri"/>
              <a:sym typeface="Calibri"/>
            </a:endParaRPr>
          </a:p>
          <a:p>
            <a:pPr indent="-254000" lvl="0" marL="285750" marR="0" rtl="0" algn="l">
              <a:lnSpc>
                <a:spcPct val="100000"/>
              </a:lnSpc>
              <a:spcBef>
                <a:spcPts val="0"/>
              </a:spcBef>
              <a:spcAft>
                <a:spcPts val="0"/>
              </a:spcAft>
              <a:buClr>
                <a:srgbClr val="0A4595"/>
              </a:buClr>
              <a:buSzPts val="1500"/>
              <a:buFont typeface="Arial"/>
              <a:buChar char="•"/>
            </a:pPr>
            <a:r>
              <a:rPr b="0" i="0" lang="en-US" sz="1500" u="none" cap="none" strike="noStrike">
                <a:solidFill>
                  <a:schemeClr val="dk1"/>
                </a:solidFill>
                <a:latin typeface="Calibri"/>
                <a:ea typeface="Calibri"/>
                <a:cs typeface="Calibri"/>
                <a:sym typeface="Calibri"/>
              </a:rPr>
              <a:t>NESDIS Program/Project requirements are derived from the NESDIS Level Requirements, guided by the NESDIS Strategic Objectives</a:t>
            </a:r>
            <a:endParaRPr b="0" i="0" sz="1500" u="none" cap="none" strike="noStrike">
              <a:solidFill>
                <a:schemeClr val="dk1"/>
              </a:solidFill>
              <a:latin typeface="Calibri"/>
              <a:ea typeface="Calibri"/>
              <a:cs typeface="Calibri"/>
              <a:sym typeface="Calibri"/>
            </a:endParaRPr>
          </a:p>
        </p:txBody>
      </p:sp>
      <p:sp>
        <p:nvSpPr>
          <p:cNvPr id="593" name="Google Shape;593;p15"/>
          <p:cNvSpPr/>
          <p:nvPr/>
        </p:nvSpPr>
        <p:spPr>
          <a:xfrm>
            <a:off x="1037633" y="943842"/>
            <a:ext cx="1894500" cy="499500"/>
          </a:xfrm>
          <a:prstGeom prst="roundRect">
            <a:avLst>
              <a:gd fmla="val 16667" name="adj"/>
            </a:avLst>
          </a:prstGeom>
          <a:solidFill>
            <a:srgbClr val="538CD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Source Sans Pro"/>
              <a:buNone/>
            </a:pPr>
            <a:r>
              <a:rPr b="1" i="0" lang="en-US" sz="2000" u="none" cap="none" strike="noStrike">
                <a:solidFill>
                  <a:schemeClr val="lt1"/>
                </a:solidFill>
                <a:latin typeface="Source Sans Pro"/>
                <a:ea typeface="Source Sans Pro"/>
                <a:cs typeface="Source Sans Pro"/>
                <a:sym typeface="Source Sans Pro"/>
                <a:extLst>
                  <a:ext uri="http://customooxmlschemas.google.com/">
                    <go:slidesCustomData xmlns:go="http://customooxmlschemas.google.com/" textRoundtripDataId="7"/>
                  </a:ext>
                </a:extLst>
              </a:rPr>
              <a:t>User</a:t>
            </a:r>
            <a:r>
              <a:rPr b="1" i="0" lang="en-US" sz="2000" u="none" cap="none" strike="noStrike">
                <a:solidFill>
                  <a:schemeClr val="lt1"/>
                </a:solidFill>
                <a:latin typeface="Source Sans Pro"/>
                <a:ea typeface="Source Sans Pro"/>
                <a:cs typeface="Source Sans Pro"/>
                <a:sym typeface="Source Sans Pro"/>
              </a:rPr>
              <a:t> Needs</a:t>
            </a:r>
            <a:endParaRPr b="1" i="0" sz="2000" u="none" cap="none" strike="noStrike">
              <a:solidFill>
                <a:schemeClr val="lt1"/>
              </a:solidFill>
              <a:latin typeface="Source Sans Pro"/>
              <a:ea typeface="Source Sans Pro"/>
              <a:cs typeface="Source Sans Pro"/>
              <a:sym typeface="Source Sans Pro"/>
            </a:endParaRPr>
          </a:p>
        </p:txBody>
      </p:sp>
      <p:sp>
        <p:nvSpPr>
          <p:cNvPr id="594" name="Google Shape;594;p15"/>
          <p:cNvSpPr/>
          <p:nvPr/>
        </p:nvSpPr>
        <p:spPr>
          <a:xfrm>
            <a:off x="5564250" y="2689750"/>
            <a:ext cx="2504700" cy="793800"/>
          </a:xfrm>
          <a:prstGeom prst="roundRect">
            <a:avLst>
              <a:gd fmla="val 16667" name="adj"/>
            </a:avLst>
          </a:prstGeom>
          <a:solidFill>
            <a:srgbClr val="00009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Source Sans Pro"/>
              <a:buNone/>
            </a:pPr>
            <a:r>
              <a:t/>
            </a:r>
            <a:endParaRPr b="1" sz="1600">
              <a:solidFill>
                <a:schemeClr val="lt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chemeClr val="lt1"/>
              </a:buClr>
              <a:buSzPts val="1800"/>
              <a:buFont typeface="Source Sans Pro"/>
              <a:buNone/>
            </a:pPr>
            <a:r>
              <a:rPr b="1" i="0" lang="en-US" sz="1600" u="none" cap="none" strike="noStrike">
                <a:solidFill>
                  <a:schemeClr val="lt1"/>
                </a:solidFill>
                <a:latin typeface="Source Sans Pro"/>
                <a:ea typeface="Source Sans Pro"/>
                <a:cs typeface="Source Sans Pro"/>
                <a:sym typeface="Source Sans Pro"/>
              </a:rPr>
              <a:t>NESDIS Project/Program</a:t>
            </a:r>
            <a:endParaRPr b="1" i="0" sz="1600" u="none" cap="none" strike="noStrike">
              <a:solidFill>
                <a:schemeClr val="lt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chemeClr val="lt1"/>
              </a:buClr>
              <a:buSzPts val="1800"/>
              <a:buFont typeface="Source Sans Pro"/>
              <a:buNone/>
            </a:pPr>
            <a:r>
              <a:rPr b="1" lang="en-US" sz="1600">
                <a:solidFill>
                  <a:schemeClr val="lt1"/>
                </a:solidFill>
                <a:latin typeface="Source Sans Pro"/>
                <a:ea typeface="Source Sans Pro"/>
                <a:cs typeface="Source Sans Pro"/>
                <a:sym typeface="Source Sans Pro"/>
              </a:rPr>
              <a:t>Requirements</a:t>
            </a:r>
            <a:endParaRPr b="1" sz="1600">
              <a:solidFill>
                <a:schemeClr val="lt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chemeClr val="lt1"/>
              </a:buClr>
              <a:buSzPts val="1800"/>
              <a:buFont typeface="Source Sans Pro"/>
              <a:buNone/>
            </a:pPr>
            <a:r>
              <a:rPr b="1" lang="en-US" sz="1600">
                <a:solidFill>
                  <a:schemeClr val="lt1"/>
                </a:solidFill>
                <a:latin typeface="Source Sans Pro"/>
                <a:ea typeface="Source Sans Pro"/>
                <a:cs typeface="Source Sans Pro"/>
                <a:sym typeface="Source Sans Pro"/>
              </a:rPr>
              <a:t>Objectives</a:t>
            </a:r>
            <a:endParaRPr b="1" sz="1600">
              <a:solidFill>
                <a:schemeClr val="lt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chemeClr val="lt1"/>
              </a:buClr>
              <a:buSzPts val="1800"/>
              <a:buFont typeface="Source Sans Pro"/>
              <a:buNone/>
            </a:pPr>
            <a:r>
              <a:t/>
            </a:r>
            <a:endParaRPr b="1" sz="1800">
              <a:solidFill>
                <a:schemeClr val="lt1"/>
              </a:solidFill>
              <a:latin typeface="Source Sans Pro"/>
              <a:ea typeface="Source Sans Pro"/>
              <a:cs typeface="Source Sans Pro"/>
              <a:sym typeface="Source Sans Pro"/>
            </a:endParaRPr>
          </a:p>
        </p:txBody>
      </p:sp>
      <p:sp>
        <p:nvSpPr>
          <p:cNvPr id="595" name="Google Shape;595;p15"/>
          <p:cNvSpPr/>
          <p:nvPr/>
        </p:nvSpPr>
        <p:spPr>
          <a:xfrm>
            <a:off x="5709346" y="1049305"/>
            <a:ext cx="2503800" cy="485100"/>
          </a:xfrm>
          <a:prstGeom prst="roundRect">
            <a:avLst>
              <a:gd fmla="val 16667" name="adj"/>
            </a:avLst>
          </a:prstGeom>
          <a:solidFill>
            <a:srgbClr val="538CD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Source Sans Pro"/>
              <a:buNone/>
            </a:pPr>
            <a:r>
              <a:rPr b="1" i="0" lang="en-US" sz="1400" u="none" cap="none" strike="noStrike">
                <a:solidFill>
                  <a:schemeClr val="lt1"/>
                </a:solidFill>
                <a:latin typeface="Source Sans Pro"/>
                <a:ea typeface="Source Sans Pro"/>
                <a:cs typeface="Source Sans Pro"/>
                <a:sym typeface="Source Sans Pro"/>
              </a:rPr>
              <a:t>NESDIS Strategic </a:t>
            </a:r>
            <a:r>
              <a:rPr b="1" lang="en-US">
                <a:solidFill>
                  <a:schemeClr val="lt1"/>
                </a:solidFill>
                <a:latin typeface="Source Sans Pro"/>
                <a:ea typeface="Source Sans Pro"/>
                <a:cs typeface="Source Sans Pro"/>
                <a:sym typeface="Source Sans Pro"/>
              </a:rPr>
              <a:t>Objectives</a:t>
            </a:r>
            <a:endParaRPr b="1" i="0" sz="1400" u="none" cap="none" strike="noStrike">
              <a:solidFill>
                <a:schemeClr val="lt1"/>
              </a:solidFill>
              <a:latin typeface="Source Sans Pro"/>
              <a:ea typeface="Source Sans Pro"/>
              <a:cs typeface="Source Sans Pro"/>
              <a:sym typeface="Source Sans Pro"/>
            </a:endParaRPr>
          </a:p>
        </p:txBody>
      </p:sp>
      <p:sp>
        <p:nvSpPr>
          <p:cNvPr id="596" name="Google Shape;596;p15"/>
          <p:cNvSpPr/>
          <p:nvPr/>
        </p:nvSpPr>
        <p:spPr>
          <a:xfrm>
            <a:off x="1024088" y="1526052"/>
            <a:ext cx="1904400" cy="594299"/>
          </a:xfrm>
          <a:prstGeom prst="roundRect">
            <a:avLst>
              <a:gd fmla="val 16667" name="adj"/>
            </a:avLst>
          </a:prstGeom>
          <a:solidFill>
            <a:srgbClr val="538CD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Source Sans Pro"/>
              <a:buNone/>
            </a:pPr>
            <a:r>
              <a:rPr b="1" i="0" lang="en-US" sz="1400" u="none" cap="none" strike="noStrike">
                <a:solidFill>
                  <a:schemeClr val="lt1"/>
                </a:solidFill>
                <a:latin typeface="Source Sans Pro"/>
                <a:ea typeface="Source Sans Pro"/>
                <a:cs typeface="Source Sans Pro"/>
                <a:sym typeface="Source Sans Pro"/>
              </a:rPr>
              <a:t>USG Agreements, Policies, Laws</a:t>
            </a:r>
            <a:endParaRPr b="1" i="0" sz="1400" u="none" cap="none" strike="noStrike">
              <a:solidFill>
                <a:schemeClr val="lt1"/>
              </a:solidFill>
              <a:latin typeface="Source Sans Pro"/>
              <a:ea typeface="Source Sans Pro"/>
              <a:cs typeface="Source Sans Pro"/>
              <a:sym typeface="Source Sans Pro"/>
            </a:endParaRPr>
          </a:p>
        </p:txBody>
      </p:sp>
      <p:sp>
        <p:nvSpPr>
          <p:cNvPr id="597" name="Google Shape;597;p15"/>
          <p:cNvSpPr/>
          <p:nvPr/>
        </p:nvSpPr>
        <p:spPr>
          <a:xfrm rot="5400000">
            <a:off x="3415561" y="841135"/>
            <a:ext cx="521100" cy="1656000"/>
          </a:xfrm>
          <a:prstGeom prst="bentArrow">
            <a:avLst>
              <a:gd fmla="val 25000" name="adj1"/>
              <a:gd fmla="val 25000" name="adj2"/>
              <a:gd fmla="val 25000" name="adj3"/>
              <a:gd fmla="val 43750" name="adj4"/>
            </a:avLst>
          </a:prstGeom>
          <a:solidFill>
            <a:srgbClr val="538CD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598" name="Google Shape;598;p15"/>
          <p:cNvSpPr/>
          <p:nvPr/>
        </p:nvSpPr>
        <p:spPr>
          <a:xfrm rot="-8232917">
            <a:off x="2801380" y="1322125"/>
            <a:ext cx="257933" cy="112676"/>
          </a:xfrm>
          <a:prstGeom prst="triangle">
            <a:avLst>
              <a:gd fmla="val 50000" name="adj"/>
            </a:avLst>
          </a:prstGeom>
          <a:solidFill>
            <a:srgbClr val="538C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99" name="Google Shape;599;p15"/>
          <p:cNvSpPr/>
          <p:nvPr/>
        </p:nvSpPr>
        <p:spPr>
          <a:xfrm rot="-2181259">
            <a:off x="2834590" y="1476232"/>
            <a:ext cx="266711" cy="109145"/>
          </a:xfrm>
          <a:prstGeom prst="triangle">
            <a:avLst>
              <a:gd fmla="val 50000" name="adj"/>
            </a:avLst>
          </a:prstGeom>
          <a:solidFill>
            <a:srgbClr val="538C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600" name="Google Shape;600;p15"/>
          <p:cNvSpPr/>
          <p:nvPr/>
        </p:nvSpPr>
        <p:spPr>
          <a:xfrm rot="5400000">
            <a:off x="5872888" y="1619605"/>
            <a:ext cx="576000" cy="1546623"/>
          </a:xfrm>
          <a:prstGeom prst="bentArrow">
            <a:avLst>
              <a:gd fmla="val 25000" name="adj1"/>
              <a:gd fmla="val 25000" name="adj2"/>
              <a:gd fmla="val 25000" name="adj3"/>
              <a:gd fmla="val 43750" name="adj4"/>
            </a:avLst>
          </a:prstGeom>
          <a:solidFill>
            <a:srgbClr val="538CD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601" name="Google Shape;601;p15"/>
          <p:cNvSpPr/>
          <p:nvPr/>
        </p:nvSpPr>
        <p:spPr>
          <a:xfrm>
            <a:off x="6609185" y="1531088"/>
            <a:ext cx="381000" cy="1172681"/>
          </a:xfrm>
          <a:prstGeom prst="downArrow">
            <a:avLst>
              <a:gd fmla="val 50000" name="adj1"/>
              <a:gd fmla="val 50000" name="adj2"/>
            </a:avLst>
          </a:prstGeom>
          <a:gradFill>
            <a:gsLst>
              <a:gs pos="0">
                <a:srgbClr val="2A4F80"/>
              </a:gs>
              <a:gs pos="49000">
                <a:srgbClr val="3C74BA"/>
              </a:gs>
              <a:gs pos="62000">
                <a:srgbClr val="4582CD"/>
              </a:gs>
              <a:gs pos="68000">
                <a:srgbClr val="498ADE"/>
              </a:gs>
              <a:gs pos="70000">
                <a:srgbClr val="427CC4"/>
              </a:gs>
              <a:gs pos="71000">
                <a:srgbClr val="4581CB"/>
              </a:gs>
              <a:gs pos="72000">
                <a:srgbClr val="4785D1"/>
              </a:gs>
              <a:gs pos="100000">
                <a:srgbClr val="4785D1"/>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602" name="Google Shape;602;p15"/>
          <p:cNvSpPr/>
          <p:nvPr/>
        </p:nvSpPr>
        <p:spPr>
          <a:xfrm>
            <a:off x="2737954" y="1092153"/>
            <a:ext cx="190500" cy="776100"/>
          </a:xfrm>
          <a:prstGeom prst="rect">
            <a:avLst/>
          </a:prstGeom>
          <a:solidFill>
            <a:srgbClr val="538C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603" name="Google Shape;603;p15"/>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
        <p:nvSpPr>
          <p:cNvPr id="604" name="Google Shape;604;p15"/>
          <p:cNvSpPr/>
          <p:nvPr/>
        </p:nvSpPr>
        <p:spPr>
          <a:xfrm rot="-5133803">
            <a:off x="7520124" y="1712724"/>
            <a:ext cx="2086452" cy="803703"/>
          </a:xfrm>
          <a:prstGeom prst="curvedUpArrow">
            <a:avLst>
              <a:gd fmla="val 25000" name="adj1"/>
              <a:gd fmla="val 50000" name="adj2"/>
              <a:gd fmla="val 25000" name="adj3"/>
            </a:avLst>
          </a:prstGeom>
          <a:gradFill>
            <a:gsLst>
              <a:gs pos="0">
                <a:srgbClr val="F3FBFC"/>
              </a:gs>
              <a:gs pos="36000">
                <a:srgbClr val="77AEF8"/>
              </a:gs>
              <a:gs pos="63000">
                <a:srgbClr val="3687F3"/>
              </a:gs>
              <a:gs pos="100000">
                <a:srgbClr val="07336F"/>
              </a:gs>
            </a:gsLst>
            <a:lin ang="16198662" scaled="0"/>
          </a:gradFill>
          <a:ln cap="flat" cmpd="sng" w="9525">
            <a:solidFill>
              <a:srgbClr val="323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5"/>
          <p:cNvSpPr txBox="1"/>
          <p:nvPr/>
        </p:nvSpPr>
        <p:spPr>
          <a:xfrm>
            <a:off x="8078323" y="1871216"/>
            <a:ext cx="962696" cy="23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FEEDBACK LOOP</a:t>
            </a:r>
            <a:endParaRPr b="0" i="0" sz="1300" u="none" cap="none" strike="noStrike">
              <a:solidFill>
                <a:srgbClr val="000000"/>
              </a:solidFill>
              <a:latin typeface="Calibri"/>
              <a:ea typeface="Calibri"/>
              <a:cs typeface="Calibri"/>
              <a:sym typeface="Calibri"/>
            </a:endParaRPr>
          </a:p>
        </p:txBody>
      </p:sp>
      <p:sp>
        <p:nvSpPr>
          <p:cNvPr id="606" name="Google Shape;606;p15"/>
          <p:cNvSpPr txBox="1"/>
          <p:nvPr/>
        </p:nvSpPr>
        <p:spPr>
          <a:xfrm>
            <a:off x="677700" y="2806025"/>
            <a:ext cx="4314600" cy="6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50">
                <a:solidFill>
                  <a:srgbClr val="0000FF"/>
                </a:solidFill>
                <a:highlight>
                  <a:srgbClr val="FFFFFF"/>
                </a:highlight>
                <a:latin typeface="Calibri"/>
                <a:ea typeface="Calibri"/>
                <a:cs typeface="Calibri"/>
                <a:sym typeface="Calibri"/>
              </a:rPr>
              <a:t>Primary Mission Essential Functions (</a:t>
            </a:r>
            <a:r>
              <a:rPr b="1" lang="en-US" sz="1650">
                <a:solidFill>
                  <a:srgbClr val="0000FF"/>
                </a:solidFill>
                <a:latin typeface="Calibri"/>
                <a:ea typeface="Calibri"/>
                <a:cs typeface="Calibri"/>
                <a:sym typeface="Calibri"/>
              </a:rPr>
              <a:t>PMEF’s</a:t>
            </a:r>
            <a:r>
              <a:rPr b="1" lang="en-US" sz="1650">
                <a:solidFill>
                  <a:srgbClr val="0000FF"/>
                </a:solidFill>
                <a:highlight>
                  <a:srgbClr val="FFFFFF"/>
                </a:highlight>
                <a:latin typeface="Calibri"/>
                <a:ea typeface="Calibri"/>
                <a:cs typeface="Calibri"/>
                <a:sym typeface="Calibri"/>
              </a:rPr>
              <a:t>)</a:t>
            </a:r>
            <a:endParaRPr b="1" sz="2000">
              <a:solidFill>
                <a:srgbClr val="0000FF"/>
              </a:solidFill>
              <a:latin typeface="Calibri"/>
              <a:ea typeface="Calibri"/>
              <a:cs typeface="Calibri"/>
              <a:sym typeface="Calibri"/>
            </a:endParaRPr>
          </a:p>
        </p:txBody>
      </p:sp>
      <p:sp>
        <p:nvSpPr>
          <p:cNvPr id="607" name="Google Shape;607;p15"/>
          <p:cNvSpPr txBox="1"/>
          <p:nvPr/>
        </p:nvSpPr>
        <p:spPr>
          <a:xfrm>
            <a:off x="3230400" y="710525"/>
            <a:ext cx="17430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solidFill>
                  <a:srgbClr val="0000FF"/>
                </a:solidFill>
                <a:latin typeface="Calibri"/>
                <a:ea typeface="Calibri"/>
                <a:cs typeface="Calibri"/>
                <a:sym typeface="Calibri"/>
              </a:rPr>
              <a:t>NOAA Mission</a:t>
            </a:r>
            <a:endParaRPr b="1" sz="1700">
              <a:solidFill>
                <a:srgbClr val="0000FF"/>
              </a:solidFill>
              <a:latin typeface="Calibri"/>
              <a:ea typeface="Calibri"/>
              <a:cs typeface="Calibri"/>
              <a:sym typeface="Calibri"/>
            </a:endParaRPr>
          </a:p>
        </p:txBody>
      </p:sp>
      <p:pic>
        <p:nvPicPr>
          <p:cNvPr id="608" name="Google Shape;608;p15"/>
          <p:cNvPicPr preferRelativeResize="0"/>
          <p:nvPr/>
        </p:nvPicPr>
        <p:blipFill>
          <a:blip r:embed="rId3">
            <a:alphaModFix/>
          </a:blip>
          <a:stretch>
            <a:fillRect/>
          </a:stretch>
        </p:blipFill>
        <p:spPr>
          <a:xfrm>
            <a:off x="4800600" y="611603"/>
            <a:ext cx="704850" cy="704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6"/>
          <p:cNvSpPr/>
          <p:nvPr/>
        </p:nvSpPr>
        <p:spPr>
          <a:xfrm>
            <a:off x="400545" y="0"/>
            <a:ext cx="8743455" cy="4793456"/>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5" name="Google Shape;615;p16"/>
          <p:cNvSpPr txBox="1"/>
          <p:nvPr>
            <p:ph idx="1" type="body"/>
          </p:nvPr>
        </p:nvSpPr>
        <p:spPr>
          <a:xfrm>
            <a:off x="3132125" y="927101"/>
            <a:ext cx="6012000" cy="3972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450"/>
              </a:spcBef>
              <a:spcAft>
                <a:spcPts val="0"/>
              </a:spcAft>
              <a:buClr>
                <a:schemeClr val="lt1"/>
              </a:buClr>
              <a:buSzPts val="2000"/>
              <a:buFont typeface="Calibri"/>
              <a:buNone/>
            </a:pPr>
            <a:r>
              <a:rPr b="1" lang="en-US">
                <a:solidFill>
                  <a:schemeClr val="lt1"/>
                </a:solidFill>
                <a:latin typeface="Calibri"/>
                <a:ea typeface="Calibri"/>
                <a:cs typeface="Calibri"/>
                <a:sym typeface="Calibri"/>
              </a:rPr>
              <a:t>Users Help Determine NOAA’s Program Requirements </a:t>
            </a:r>
            <a:endParaRPr b="1">
              <a:latin typeface="Calibri"/>
              <a:ea typeface="Calibri"/>
              <a:cs typeface="Calibri"/>
              <a:sym typeface="Calibri"/>
            </a:endParaRPr>
          </a:p>
          <a:p>
            <a:pPr indent="0" lvl="0" marL="0" rtl="0" algn="l">
              <a:lnSpc>
                <a:spcPct val="90000"/>
              </a:lnSpc>
              <a:spcBef>
                <a:spcPts val="450"/>
              </a:spcBef>
              <a:spcAft>
                <a:spcPts val="0"/>
              </a:spcAft>
              <a:buClr>
                <a:schemeClr val="lt1"/>
              </a:buClr>
              <a:buSzPts val="1800"/>
              <a:buFont typeface="Noto Sans Symbols"/>
              <a:buChar char="▪"/>
            </a:pPr>
            <a:r>
              <a:rPr lang="en-US">
                <a:solidFill>
                  <a:schemeClr val="lt1"/>
                </a:solidFill>
                <a:latin typeface="Calibri"/>
                <a:ea typeface="Calibri"/>
                <a:cs typeface="Calibri"/>
                <a:sym typeface="Calibri"/>
              </a:rPr>
              <a:t>User Engagement is critical</a:t>
            </a:r>
            <a:endParaRPr/>
          </a:p>
          <a:p>
            <a:pPr indent="0" lvl="0" marL="0" rtl="0" algn="l">
              <a:lnSpc>
                <a:spcPct val="90000"/>
              </a:lnSpc>
              <a:spcBef>
                <a:spcPts val="450"/>
              </a:spcBef>
              <a:spcAft>
                <a:spcPts val="0"/>
              </a:spcAft>
              <a:buSzPts val="1400"/>
              <a:buNone/>
            </a:pPr>
            <a:r>
              <a:t/>
            </a:r>
            <a:endParaRPr>
              <a:solidFill>
                <a:schemeClr val="lt1"/>
              </a:solidFill>
              <a:latin typeface="Calibri"/>
              <a:ea typeface="Calibri"/>
              <a:cs typeface="Calibri"/>
              <a:sym typeface="Calibri"/>
            </a:endParaRPr>
          </a:p>
          <a:p>
            <a:pPr indent="0" lvl="0" marL="0" rtl="0" algn="l">
              <a:lnSpc>
                <a:spcPct val="90000"/>
              </a:lnSpc>
              <a:spcBef>
                <a:spcPts val="450"/>
              </a:spcBef>
              <a:spcAft>
                <a:spcPts val="0"/>
              </a:spcAft>
              <a:buSzPts val="1400"/>
              <a:buNone/>
            </a:pPr>
            <a:r>
              <a:rPr b="1" lang="en-US">
                <a:solidFill>
                  <a:schemeClr val="lt1"/>
                </a:solidFill>
                <a:latin typeface="Calibri"/>
                <a:ea typeface="Calibri"/>
                <a:cs typeface="Calibri"/>
                <a:sym typeface="Calibri"/>
              </a:rPr>
              <a:t>Working With our Partners on Tech Maturation</a:t>
            </a:r>
            <a:endParaRPr/>
          </a:p>
          <a:p>
            <a:pPr indent="0" lvl="0" marL="0" rtl="0" algn="l">
              <a:lnSpc>
                <a:spcPct val="90000"/>
              </a:lnSpc>
              <a:spcBef>
                <a:spcPts val="450"/>
              </a:spcBef>
              <a:spcAft>
                <a:spcPts val="0"/>
              </a:spcAft>
              <a:buClr>
                <a:schemeClr val="lt1"/>
              </a:buClr>
              <a:buSzPts val="1800"/>
              <a:buFont typeface="Noto Sans Symbols"/>
              <a:buChar char="▪"/>
            </a:pPr>
            <a:r>
              <a:rPr lang="en-US">
                <a:solidFill>
                  <a:schemeClr val="lt1"/>
                </a:solidFill>
                <a:latin typeface="Calibri"/>
                <a:ea typeface="Calibri"/>
                <a:cs typeface="Calibri"/>
                <a:sym typeface="Calibri"/>
              </a:rPr>
              <a:t>Joint Venture with NASA , DoD, Commercial Sector</a:t>
            </a:r>
            <a:endParaRPr/>
          </a:p>
          <a:p>
            <a:pPr indent="114300" lvl="0" marL="0" rtl="0" algn="l">
              <a:lnSpc>
                <a:spcPct val="90000"/>
              </a:lnSpc>
              <a:spcBef>
                <a:spcPts val="450"/>
              </a:spcBef>
              <a:spcAft>
                <a:spcPts val="0"/>
              </a:spcAft>
              <a:buClr>
                <a:schemeClr val="lt1"/>
              </a:buClr>
              <a:buSzPts val="1800"/>
              <a:buFont typeface="Noto Sans Symbols"/>
              <a:buNone/>
            </a:pPr>
            <a:r>
              <a:t/>
            </a:r>
            <a:endParaRPr b="1">
              <a:solidFill>
                <a:schemeClr val="lt1"/>
              </a:solidFill>
              <a:latin typeface="Calibri"/>
              <a:ea typeface="Calibri"/>
              <a:cs typeface="Calibri"/>
              <a:sym typeface="Calibri"/>
            </a:endParaRPr>
          </a:p>
          <a:p>
            <a:pPr indent="0" lvl="0" marL="0" rtl="0" algn="l">
              <a:lnSpc>
                <a:spcPct val="90000"/>
              </a:lnSpc>
              <a:spcBef>
                <a:spcPts val="450"/>
              </a:spcBef>
              <a:spcAft>
                <a:spcPts val="0"/>
              </a:spcAft>
              <a:buClr>
                <a:schemeClr val="lt1"/>
              </a:buClr>
              <a:buSzPts val="2000"/>
              <a:buFont typeface="Calibri"/>
              <a:buNone/>
            </a:pPr>
            <a:r>
              <a:rPr b="1" lang="en-US">
                <a:solidFill>
                  <a:schemeClr val="lt1"/>
                </a:solidFill>
                <a:latin typeface="Calibri"/>
                <a:ea typeface="Calibri"/>
                <a:cs typeface="Calibri"/>
                <a:sym typeface="Calibri"/>
              </a:rPr>
              <a:t>NOAA’s Next-Gen Architecture</a:t>
            </a:r>
            <a:endParaRPr b="1">
              <a:latin typeface="Calibri"/>
              <a:ea typeface="Calibri"/>
              <a:cs typeface="Calibri"/>
              <a:sym typeface="Calibri"/>
            </a:endParaRPr>
          </a:p>
          <a:p>
            <a:pPr indent="0" lvl="0" marL="0" rtl="0" algn="l">
              <a:lnSpc>
                <a:spcPct val="90000"/>
              </a:lnSpc>
              <a:spcBef>
                <a:spcPts val="450"/>
              </a:spcBef>
              <a:spcAft>
                <a:spcPts val="0"/>
              </a:spcAft>
              <a:buClr>
                <a:schemeClr val="lt1"/>
              </a:buClr>
              <a:buSzPts val="1800"/>
              <a:buFont typeface="Noto Sans Symbols"/>
              <a:buChar char="▪"/>
            </a:pPr>
            <a:r>
              <a:rPr lang="en-US">
                <a:solidFill>
                  <a:schemeClr val="lt1"/>
                </a:solidFill>
                <a:latin typeface="Calibri"/>
                <a:ea typeface="Calibri"/>
                <a:cs typeface="Calibri"/>
                <a:sym typeface="Calibri"/>
              </a:rPr>
              <a:t>Agile, disaggregated constellations </a:t>
            </a:r>
            <a:endParaRPr/>
          </a:p>
          <a:p>
            <a:pPr indent="0" lvl="0" marL="0" rtl="0" algn="l">
              <a:lnSpc>
                <a:spcPct val="90000"/>
              </a:lnSpc>
              <a:spcBef>
                <a:spcPts val="450"/>
              </a:spcBef>
              <a:spcAft>
                <a:spcPts val="0"/>
              </a:spcAft>
              <a:buClr>
                <a:schemeClr val="lt1"/>
              </a:buClr>
              <a:buSzPts val="1800"/>
              <a:buFont typeface="Noto Sans Symbols"/>
              <a:buChar char="▪"/>
            </a:pPr>
            <a:r>
              <a:rPr lang="en-US">
                <a:solidFill>
                  <a:schemeClr val="lt1"/>
                </a:solidFill>
                <a:latin typeface="Calibri"/>
                <a:ea typeface="Calibri"/>
                <a:cs typeface="Calibri"/>
                <a:sym typeface="Calibri"/>
              </a:rPr>
              <a:t>Opportunity for earlier on-boarding of emerging technology</a:t>
            </a:r>
            <a:endParaRPr>
              <a:solidFill>
                <a:schemeClr val="lt1"/>
              </a:solidFill>
              <a:latin typeface="Calibri"/>
              <a:ea typeface="Calibri"/>
              <a:cs typeface="Calibri"/>
              <a:sym typeface="Calibri"/>
            </a:endParaRPr>
          </a:p>
          <a:p>
            <a:pPr indent="0" lvl="0" marL="457200" rtl="0" algn="l">
              <a:lnSpc>
                <a:spcPct val="90000"/>
              </a:lnSpc>
              <a:spcBef>
                <a:spcPts val="450"/>
              </a:spcBef>
              <a:spcAft>
                <a:spcPts val="0"/>
              </a:spcAft>
              <a:buNone/>
            </a:pPr>
            <a:r>
              <a:t/>
            </a:r>
            <a:endParaRPr>
              <a:solidFill>
                <a:schemeClr val="lt1"/>
              </a:solidFill>
            </a:endParaRPr>
          </a:p>
          <a:p>
            <a:pPr indent="0" lvl="0" marL="0" rtl="0" algn="l">
              <a:lnSpc>
                <a:spcPct val="90000"/>
              </a:lnSpc>
              <a:spcBef>
                <a:spcPts val="450"/>
              </a:spcBef>
              <a:spcAft>
                <a:spcPts val="0"/>
              </a:spcAft>
              <a:buClr>
                <a:schemeClr val="lt1"/>
              </a:buClr>
              <a:buSzPts val="2000"/>
              <a:buFont typeface="Calibri"/>
              <a:buNone/>
            </a:pPr>
            <a:r>
              <a:rPr b="1" lang="en-US">
                <a:solidFill>
                  <a:schemeClr val="lt1"/>
                </a:solidFill>
              </a:rPr>
              <a:t>NOAA is actively pursuing a 3-D Winds Solutions!</a:t>
            </a:r>
            <a:endParaRPr>
              <a:solidFill>
                <a:schemeClr val="lt1"/>
              </a:solidFill>
            </a:endParaRPr>
          </a:p>
        </p:txBody>
      </p:sp>
      <p:sp>
        <p:nvSpPr>
          <p:cNvPr id="616" name="Google Shape;616;p16"/>
          <p:cNvSpPr txBox="1"/>
          <p:nvPr>
            <p:ph type="title"/>
          </p:nvPr>
        </p:nvSpPr>
        <p:spPr>
          <a:xfrm>
            <a:off x="838200" y="244036"/>
            <a:ext cx="7516092" cy="594225"/>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450"/>
              </a:spcBef>
              <a:spcAft>
                <a:spcPts val="0"/>
              </a:spcAft>
              <a:buSzPts val="1400"/>
              <a:buNone/>
            </a:pPr>
            <a:r>
              <a:rPr lang="en-US" sz="2800">
                <a:solidFill>
                  <a:schemeClr val="lt1"/>
                </a:solidFill>
                <a:latin typeface="Source Sans Pro"/>
                <a:ea typeface="Source Sans Pro"/>
                <a:cs typeface="Source Sans Pro"/>
                <a:sym typeface="Source Sans Pro"/>
                <a:extLst>
                  <a:ext uri="http://customooxmlschemas.google.com/">
                    <go:slidesCustomData xmlns:go="http://customooxmlschemas.google.com/" textRoundtripDataId="8"/>
                  </a:ext>
                </a:extLst>
              </a:rPr>
              <a:t>Next Steps: Maintaining the Dialogue with NOAA’s Users</a:t>
            </a:r>
            <a:endParaRPr sz="2800">
              <a:solidFill>
                <a:schemeClr val="lt1"/>
              </a:solidFill>
              <a:latin typeface="Source Sans Pro"/>
              <a:ea typeface="Source Sans Pro"/>
              <a:cs typeface="Source Sans Pro"/>
              <a:sym typeface="Source Sans Pro"/>
            </a:endParaRPr>
          </a:p>
        </p:txBody>
      </p:sp>
      <p:pic>
        <p:nvPicPr>
          <p:cNvPr id="617" name="Google Shape;617;p16"/>
          <p:cNvPicPr preferRelativeResize="0"/>
          <p:nvPr/>
        </p:nvPicPr>
        <p:blipFill rotWithShape="1">
          <a:blip r:embed="rId3">
            <a:alphaModFix/>
          </a:blip>
          <a:srcRect b="0" l="0" r="0" t="0"/>
          <a:stretch/>
        </p:blipFill>
        <p:spPr>
          <a:xfrm rot="519218">
            <a:off x="728707" y="1707944"/>
            <a:ext cx="1947585" cy="1099736"/>
          </a:xfrm>
          <a:prstGeom prst="rect">
            <a:avLst/>
          </a:prstGeom>
          <a:noFill/>
          <a:ln>
            <a:noFill/>
          </a:ln>
        </p:spPr>
      </p:pic>
      <p:pic>
        <p:nvPicPr>
          <p:cNvPr id="618" name="Google Shape;618;p16"/>
          <p:cNvPicPr preferRelativeResize="0"/>
          <p:nvPr/>
        </p:nvPicPr>
        <p:blipFill rotWithShape="1">
          <a:blip r:embed="rId4">
            <a:alphaModFix/>
          </a:blip>
          <a:srcRect b="39688" l="17681" r="0" t="0"/>
          <a:stretch/>
        </p:blipFill>
        <p:spPr>
          <a:xfrm>
            <a:off x="400543" y="2885689"/>
            <a:ext cx="2603913" cy="1907768"/>
          </a:xfrm>
          <a:prstGeom prst="rect">
            <a:avLst/>
          </a:prstGeom>
          <a:noFill/>
          <a:ln>
            <a:noFill/>
          </a:ln>
        </p:spPr>
      </p:pic>
      <p:sp>
        <p:nvSpPr>
          <p:cNvPr id="619" name="Google Shape;619;p16"/>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Aeolus: Wind-mapping space laser is losing power - BBC News" id="265" name="Google Shape;265;p2"/>
          <p:cNvPicPr preferRelativeResize="0"/>
          <p:nvPr/>
        </p:nvPicPr>
        <p:blipFill rotWithShape="1">
          <a:blip r:embed="rId3">
            <a:alphaModFix amt="34000"/>
          </a:blip>
          <a:srcRect b="0" l="0" r="0" t="0"/>
          <a:stretch/>
        </p:blipFill>
        <p:spPr>
          <a:xfrm>
            <a:off x="11943" y="0"/>
            <a:ext cx="9132057" cy="4789330"/>
          </a:xfrm>
          <a:prstGeom prst="rect">
            <a:avLst/>
          </a:prstGeom>
          <a:noFill/>
          <a:ln>
            <a:noFill/>
          </a:ln>
        </p:spPr>
      </p:pic>
      <p:sp>
        <p:nvSpPr>
          <p:cNvPr id="266" name="Google Shape;266;p2"/>
          <p:cNvSpPr txBox="1"/>
          <p:nvPr>
            <p:ph type="title"/>
          </p:nvPr>
        </p:nvSpPr>
        <p:spPr>
          <a:xfrm>
            <a:off x="762000" y="57150"/>
            <a:ext cx="6194425"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US" sz="3200"/>
              <a:t>Agenda:</a:t>
            </a:r>
            <a:endParaRPr/>
          </a:p>
        </p:txBody>
      </p:sp>
      <p:sp>
        <p:nvSpPr>
          <p:cNvPr id="267" name="Google Shape;267;p2"/>
          <p:cNvSpPr txBox="1"/>
          <p:nvPr>
            <p:ph idx="1" type="body"/>
          </p:nvPr>
        </p:nvSpPr>
        <p:spPr>
          <a:xfrm>
            <a:off x="762000" y="725329"/>
            <a:ext cx="8153400" cy="1538883"/>
          </a:xfrm>
          <a:prstGeom prst="rect">
            <a:avLst/>
          </a:prstGeom>
          <a:noFill/>
          <a:ln>
            <a:noFill/>
          </a:ln>
        </p:spPr>
        <p:txBody>
          <a:bodyPr anchorCtr="0" anchor="t" bIns="0" lIns="0" spcFirstLastPara="1" rIns="0" wrap="square" tIns="0">
            <a:spAutoFit/>
          </a:bodyPr>
          <a:lstStyle/>
          <a:p>
            <a:pPr indent="-285750" lvl="0" marL="285750" rtl="0" algn="l">
              <a:lnSpc>
                <a:spcPct val="100000"/>
              </a:lnSpc>
              <a:spcBef>
                <a:spcPts val="0"/>
              </a:spcBef>
              <a:spcAft>
                <a:spcPts val="0"/>
              </a:spcAft>
              <a:buClr>
                <a:schemeClr val="dk1"/>
              </a:buClr>
              <a:buSzPts val="2000"/>
              <a:buFont typeface="Arial"/>
              <a:buChar char="•"/>
            </a:pPr>
            <a:r>
              <a:rPr b="1" lang="en-US" sz="2000"/>
              <a:t>Importance of Satellite Wind Observations to NOAA</a:t>
            </a:r>
            <a:endParaRPr/>
          </a:p>
          <a:p>
            <a:pPr indent="-285750" lvl="0" marL="285750" rtl="0" algn="l">
              <a:lnSpc>
                <a:spcPct val="100000"/>
              </a:lnSpc>
              <a:spcBef>
                <a:spcPts val="0"/>
              </a:spcBef>
              <a:spcAft>
                <a:spcPts val="0"/>
              </a:spcAft>
              <a:buClr>
                <a:schemeClr val="dk1"/>
              </a:buClr>
              <a:buSzPts val="2000"/>
              <a:buFont typeface="Arial"/>
              <a:buChar char="•"/>
            </a:pPr>
            <a:r>
              <a:rPr b="1" lang="en-US" sz="2000"/>
              <a:t>NOAA’s History of Measuring Winds </a:t>
            </a:r>
            <a:endParaRPr/>
          </a:p>
          <a:p>
            <a:pPr indent="-285750" lvl="0" marL="285750" rtl="0" algn="l">
              <a:lnSpc>
                <a:spcPct val="100000"/>
              </a:lnSpc>
              <a:spcBef>
                <a:spcPts val="0"/>
              </a:spcBef>
              <a:spcAft>
                <a:spcPts val="0"/>
              </a:spcAft>
              <a:buClr>
                <a:schemeClr val="dk1"/>
              </a:buClr>
              <a:buSzPts val="2000"/>
              <a:buFont typeface="Arial"/>
              <a:buChar char="•"/>
            </a:pPr>
            <a:r>
              <a:rPr b="1" lang="en-US" sz="2000"/>
              <a:t>NSOSA Study Findings</a:t>
            </a:r>
            <a:endParaRPr b="1"/>
          </a:p>
          <a:p>
            <a:pPr indent="-285750" lvl="0" marL="285750" rtl="0" algn="l">
              <a:lnSpc>
                <a:spcPct val="100000"/>
              </a:lnSpc>
              <a:spcBef>
                <a:spcPts val="0"/>
              </a:spcBef>
              <a:spcAft>
                <a:spcPts val="0"/>
              </a:spcAft>
              <a:buClr>
                <a:schemeClr val="dk1"/>
              </a:buClr>
              <a:buSzPts val="2000"/>
              <a:buFont typeface="Arial"/>
              <a:buChar char="•"/>
            </a:pPr>
            <a:r>
              <a:rPr b="1" lang="en-US" sz="2000"/>
              <a:t>Developing Our Next-Gen Earth Observation Architecture</a:t>
            </a:r>
            <a:endParaRPr b="1"/>
          </a:p>
          <a:p>
            <a:pPr indent="-285750" lvl="0" marL="285750" rtl="0" algn="l">
              <a:lnSpc>
                <a:spcPct val="100000"/>
              </a:lnSpc>
              <a:spcBef>
                <a:spcPts val="0"/>
              </a:spcBef>
              <a:spcAft>
                <a:spcPts val="0"/>
              </a:spcAft>
              <a:buClr>
                <a:schemeClr val="dk1"/>
              </a:buClr>
              <a:buSzPts val="2000"/>
              <a:buFont typeface="Arial"/>
              <a:buChar char="•"/>
            </a:pPr>
            <a:r>
              <a:rPr b="1" lang="en-US" sz="2000"/>
              <a:t>Next Steps: Working With Our Users to Shape Program Requirements</a:t>
            </a:r>
            <a:endParaRPr b="1"/>
          </a:p>
        </p:txBody>
      </p:sp>
      <p:sp>
        <p:nvSpPr>
          <p:cNvPr descr="Issue Cover" id="268" name="Google Shape;268;p2"/>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Issue Cover" id="269" name="Google Shape;269;p2"/>
          <p:cNvSpPr/>
          <p:nvPr/>
        </p:nvSpPr>
        <p:spPr>
          <a:xfrm>
            <a:off x="4572000" y="25717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
          <p:cNvSpPr txBox="1"/>
          <p:nvPr>
            <p:ph type="title"/>
          </p:nvPr>
        </p:nvSpPr>
        <p:spPr>
          <a:xfrm>
            <a:off x="430696" y="6627"/>
            <a:ext cx="7792278" cy="437940"/>
          </a:xfrm>
          <a:prstGeom prst="rect">
            <a:avLst/>
          </a:prstGeom>
          <a:noFill/>
          <a:ln>
            <a:noFill/>
          </a:ln>
        </p:spPr>
        <p:txBody>
          <a:bodyPr anchorCtr="0" anchor="t" bIns="0" lIns="0" spcFirstLastPara="1" rIns="0" wrap="square" tIns="9525">
            <a:spAutoFit/>
          </a:bodyPr>
          <a:lstStyle/>
          <a:p>
            <a:pPr indent="-1105376" lvl="0" marL="1199198" marR="3810" rtl="0" algn="l">
              <a:lnSpc>
                <a:spcPct val="100000"/>
              </a:lnSpc>
              <a:spcBef>
                <a:spcPts val="75"/>
              </a:spcBef>
              <a:spcAft>
                <a:spcPts val="0"/>
              </a:spcAft>
              <a:buSzPts val="1400"/>
              <a:buNone/>
            </a:pPr>
            <a:r>
              <a:rPr lang="en-US" sz="2700">
                <a:solidFill>
                  <a:schemeClr val="dk1"/>
                </a:solidFill>
              </a:rPr>
              <a:t>Importance of Satellite Wind Observations to NOAA</a:t>
            </a:r>
            <a:endParaRPr sz="2700"/>
          </a:p>
        </p:txBody>
      </p:sp>
      <p:sp>
        <p:nvSpPr>
          <p:cNvPr id="276" name="Google Shape;276;p5"/>
          <p:cNvSpPr/>
          <p:nvPr/>
        </p:nvSpPr>
        <p:spPr>
          <a:xfrm>
            <a:off x="3984600" y="847575"/>
            <a:ext cx="5091000" cy="3893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77" name="Google Shape;277;p5"/>
          <p:cNvSpPr txBox="1"/>
          <p:nvPr/>
        </p:nvSpPr>
        <p:spPr>
          <a:xfrm>
            <a:off x="5056618" y="525481"/>
            <a:ext cx="2775418" cy="21736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Calibri"/>
                <a:ea typeface="Calibri"/>
                <a:cs typeface="Calibri"/>
                <a:sym typeface="Calibri"/>
              </a:rPr>
              <a:t>Global Radiosonde Network</a:t>
            </a:r>
            <a:endParaRPr b="1" i="0" sz="1350" u="none" cap="none" strike="noStrike">
              <a:solidFill>
                <a:srgbClr val="000000"/>
              </a:solidFill>
              <a:latin typeface="Calibri"/>
              <a:ea typeface="Calibri"/>
              <a:cs typeface="Calibri"/>
              <a:sym typeface="Calibri"/>
            </a:endParaRPr>
          </a:p>
        </p:txBody>
      </p:sp>
      <p:sp>
        <p:nvSpPr>
          <p:cNvPr id="278" name="Google Shape;278;p5"/>
          <p:cNvSpPr txBox="1"/>
          <p:nvPr/>
        </p:nvSpPr>
        <p:spPr>
          <a:xfrm>
            <a:off x="576741" y="515956"/>
            <a:ext cx="3374100" cy="3893100"/>
          </a:xfrm>
          <a:prstGeom prst="rect">
            <a:avLst/>
          </a:prstGeom>
          <a:noFill/>
          <a:ln>
            <a:noFill/>
          </a:ln>
        </p:spPr>
        <p:txBody>
          <a:bodyPr anchorCtr="0" anchor="t" bIns="0" lIns="0" spcFirstLastPara="1" rIns="0" wrap="square" tIns="32850">
            <a:spAutoFit/>
          </a:bodyPr>
          <a:lstStyle/>
          <a:p>
            <a:pPr indent="0" lvl="0" marL="128111" marR="19050" rtl="0" algn="l">
              <a:lnSpc>
                <a:spcPct val="90875"/>
              </a:lnSpc>
              <a:spcBef>
                <a:spcPts val="0"/>
              </a:spcBef>
              <a:spcAft>
                <a:spcPts val="0"/>
              </a:spcAft>
              <a:buClr>
                <a:srgbClr val="000000"/>
              </a:buClr>
              <a:buSzPts val="1600"/>
              <a:buFont typeface="Arial"/>
              <a:buNone/>
            </a:pPr>
            <a:r>
              <a:rPr b="1" i="0" lang="en-US" sz="1600" u="none" cap="none" strike="noStrike">
                <a:solidFill>
                  <a:srgbClr val="0070C0"/>
                </a:solidFill>
                <a:latin typeface="Calibri"/>
                <a:ea typeface="Calibri"/>
                <a:cs typeface="Calibri"/>
                <a:sym typeface="Calibri"/>
              </a:rPr>
              <a:t>Satellite Derived Winds: Key Component of Global Observing System (GOS)</a:t>
            </a:r>
            <a:endParaRPr b="1" i="0" sz="1600" u="none" cap="none" strike="noStrike">
              <a:solidFill>
                <a:srgbClr val="0070C0"/>
              </a:solidFill>
              <a:latin typeface="Calibri"/>
              <a:ea typeface="Calibri"/>
              <a:cs typeface="Calibri"/>
              <a:sym typeface="Calibri"/>
            </a:endParaRPr>
          </a:p>
          <a:p>
            <a:pPr indent="0" lvl="0" marL="128111" marR="19050" rtl="0" algn="l">
              <a:lnSpc>
                <a:spcPct val="90875"/>
              </a:lnSpc>
              <a:spcBef>
                <a:spcPts val="0"/>
              </a:spcBef>
              <a:spcAft>
                <a:spcPts val="0"/>
              </a:spcAft>
              <a:buClr>
                <a:srgbClr val="000000"/>
              </a:buClr>
              <a:buSzPts val="1200"/>
              <a:buFont typeface="Arial"/>
              <a:buNone/>
            </a:pPr>
            <a:r>
              <a:t/>
            </a:r>
            <a:endParaRPr b="1" i="0" sz="1200" u="none" cap="none" strike="noStrike">
              <a:solidFill>
                <a:srgbClr val="0070C0"/>
              </a:solidFill>
              <a:latin typeface="Calibri"/>
              <a:ea typeface="Calibri"/>
              <a:cs typeface="Calibri"/>
              <a:sym typeface="Calibri"/>
            </a:endParaRPr>
          </a:p>
          <a:p>
            <a:pPr indent="-257175" lvl="0" marL="266700" marR="3810" rtl="0" algn="l">
              <a:lnSpc>
                <a:spcPct val="109230"/>
              </a:lnSpc>
              <a:spcBef>
                <a:spcPts val="0"/>
              </a:spcBef>
              <a:spcAft>
                <a:spcPts val="0"/>
              </a:spcAft>
              <a:buClr>
                <a:srgbClr val="000000"/>
              </a:buClr>
              <a:buSzPts val="1300"/>
              <a:buFont typeface="Arial"/>
              <a:buChar char="•"/>
            </a:pPr>
            <a:r>
              <a:rPr b="1" i="0" lang="en-US" sz="1300" u="none" cap="none" strike="noStrike">
                <a:solidFill>
                  <a:srgbClr val="000000"/>
                </a:solidFill>
                <a:latin typeface="Calibri"/>
                <a:ea typeface="Calibri"/>
                <a:cs typeface="Calibri"/>
                <a:sym typeface="Calibri"/>
              </a:rPr>
              <a:t>Enhanced understanding of 3-D Winds: operational forecasts, fire weather, environmental modeling, environmental prediction, seasonal outlooks (including hurricanes) </a:t>
            </a:r>
            <a:endParaRPr b="0" i="0" sz="1400" u="none" cap="none" strike="noStrike">
              <a:solidFill>
                <a:srgbClr val="000000"/>
              </a:solidFill>
              <a:latin typeface="Arial"/>
              <a:ea typeface="Arial"/>
              <a:cs typeface="Arial"/>
              <a:sym typeface="Arial"/>
            </a:endParaRPr>
          </a:p>
          <a:p>
            <a:pPr indent="-206375" lvl="0" marL="266700" marR="3810" rtl="0" algn="l">
              <a:lnSpc>
                <a:spcPct val="177500"/>
              </a:lnSpc>
              <a:spcBef>
                <a:spcPts val="0"/>
              </a:spcBef>
              <a:spcAft>
                <a:spcPts val="0"/>
              </a:spcAft>
              <a:buClr>
                <a:srgbClr val="000000"/>
              </a:buClr>
              <a:buSzPts val="800"/>
              <a:buFont typeface="Arial"/>
              <a:buNone/>
            </a:pPr>
            <a:r>
              <a:t/>
            </a:r>
            <a:endParaRPr b="1" i="0" sz="500" u="none" cap="none" strike="noStrike">
              <a:solidFill>
                <a:srgbClr val="000000"/>
              </a:solidFill>
              <a:latin typeface="Calibri"/>
              <a:ea typeface="Calibri"/>
              <a:cs typeface="Calibri"/>
              <a:sym typeface="Calibri"/>
            </a:endParaRPr>
          </a:p>
          <a:p>
            <a:pPr indent="-257175" lvl="0" marL="266700" marR="3810" rtl="0" algn="l">
              <a:lnSpc>
                <a:spcPct val="109230"/>
              </a:lnSpc>
              <a:spcBef>
                <a:spcPts val="0"/>
              </a:spcBef>
              <a:spcAft>
                <a:spcPts val="0"/>
              </a:spcAft>
              <a:buClr>
                <a:srgbClr val="000000"/>
              </a:buClr>
              <a:buSzPts val="1300"/>
              <a:buFont typeface="Arial"/>
              <a:buChar char="•"/>
            </a:pPr>
            <a:r>
              <a:rPr b="1" i="0" lang="en-US" sz="1300" u="none" cap="none" strike="noStrike">
                <a:solidFill>
                  <a:srgbClr val="000000"/>
                </a:solidFill>
                <a:latin typeface="Calibri"/>
                <a:ea typeface="Calibri"/>
                <a:cs typeface="Calibri"/>
                <a:sym typeface="Calibri"/>
              </a:rPr>
              <a:t>Provide vital tropospheric wind over regions devoid of in-situ wind observations: oceans,  polar regions, and Southern  Hemisphere land masses</a:t>
            </a:r>
            <a:endParaRPr b="1" i="0" sz="1300" u="none" cap="none" strike="noStrike">
              <a:solidFill>
                <a:srgbClr val="000000"/>
              </a:solidFill>
              <a:latin typeface="Calibri"/>
              <a:ea typeface="Calibri"/>
              <a:cs typeface="Calibri"/>
              <a:sym typeface="Calibri"/>
            </a:endParaRPr>
          </a:p>
          <a:p>
            <a:pPr indent="0" lvl="0" marL="0" marR="0" rtl="0" algn="l">
              <a:lnSpc>
                <a:spcPct val="109230"/>
              </a:lnSpc>
              <a:spcBef>
                <a:spcPts val="0"/>
              </a:spcBef>
              <a:spcAft>
                <a:spcPts val="0"/>
              </a:spcAft>
              <a:buClr>
                <a:srgbClr val="000000"/>
              </a:buClr>
              <a:buSzPts val="1300"/>
              <a:buFont typeface="Arial"/>
              <a:buNone/>
            </a:pPr>
            <a:r>
              <a:t/>
            </a:r>
            <a:endParaRPr b="1" i="0" sz="800" u="none" cap="none" strike="noStrike">
              <a:solidFill>
                <a:srgbClr val="000000"/>
              </a:solidFill>
              <a:latin typeface="Calibri"/>
              <a:ea typeface="Calibri"/>
              <a:cs typeface="Calibri"/>
              <a:sym typeface="Calibri"/>
            </a:endParaRPr>
          </a:p>
          <a:p>
            <a:pPr indent="-257175" lvl="0" marL="266700" marR="43814" rtl="0" algn="l">
              <a:lnSpc>
                <a:spcPct val="109230"/>
              </a:lnSpc>
              <a:spcBef>
                <a:spcPts val="0"/>
              </a:spcBef>
              <a:spcAft>
                <a:spcPts val="0"/>
              </a:spcAft>
              <a:buClr>
                <a:srgbClr val="000000"/>
              </a:buClr>
              <a:buSzPts val="1300"/>
              <a:buFont typeface="Arial"/>
              <a:buChar char="•"/>
            </a:pPr>
            <a:r>
              <a:rPr b="1" i="0" lang="en-US" sz="1300" u="none" cap="none" strike="noStrike">
                <a:solidFill>
                  <a:srgbClr val="000000"/>
                </a:solidFill>
                <a:latin typeface="Calibri"/>
                <a:ea typeface="Calibri"/>
                <a:cs typeface="Calibri"/>
                <a:sym typeface="Calibri"/>
              </a:rPr>
              <a:t>Key wind observations demonstrated to improve NWP forecasts including tropical cyclones</a:t>
            </a:r>
            <a:endParaRPr b="1" i="0" sz="1300" u="none" cap="none" strike="noStrike">
              <a:solidFill>
                <a:srgbClr val="000000"/>
              </a:solidFill>
              <a:latin typeface="Calibri"/>
              <a:ea typeface="Calibri"/>
              <a:cs typeface="Calibri"/>
              <a:sym typeface="Calibri"/>
            </a:endParaRPr>
          </a:p>
          <a:p>
            <a:pPr indent="0" lvl="0" marL="0" marR="0" rtl="0" algn="l">
              <a:lnSpc>
                <a:spcPct val="109230"/>
              </a:lnSpc>
              <a:spcBef>
                <a:spcPts val="45"/>
              </a:spcBef>
              <a:spcAft>
                <a:spcPts val="0"/>
              </a:spcAft>
              <a:buClr>
                <a:srgbClr val="000000"/>
              </a:buClr>
              <a:buSzPts val="1300"/>
              <a:buFont typeface="Arial"/>
              <a:buNone/>
            </a:pPr>
            <a:r>
              <a:t/>
            </a:r>
            <a:endParaRPr b="1" i="0" sz="700" u="none" cap="none" strike="noStrike">
              <a:solidFill>
                <a:srgbClr val="000000"/>
              </a:solidFill>
              <a:latin typeface="Calibri"/>
              <a:ea typeface="Calibri"/>
              <a:cs typeface="Calibri"/>
              <a:sym typeface="Calibri"/>
            </a:endParaRPr>
          </a:p>
          <a:p>
            <a:pPr indent="-257175" lvl="0" marL="266700" marR="158115" rtl="0" algn="l">
              <a:lnSpc>
                <a:spcPct val="109230"/>
              </a:lnSpc>
              <a:spcBef>
                <a:spcPts val="0"/>
              </a:spcBef>
              <a:spcAft>
                <a:spcPts val="0"/>
              </a:spcAft>
              <a:buClr>
                <a:srgbClr val="000000"/>
              </a:buClr>
              <a:buSzPts val="1300"/>
              <a:buFont typeface="Arial"/>
              <a:buChar char="•"/>
            </a:pPr>
            <a:r>
              <a:rPr b="1" i="0" lang="en-US" sz="1300" u="none" cap="none" strike="noStrike">
                <a:solidFill>
                  <a:srgbClr val="000000"/>
                </a:solidFill>
                <a:latin typeface="Calibri"/>
                <a:ea typeface="Calibri"/>
                <a:cs typeface="Calibri"/>
                <a:sym typeface="Calibri"/>
              </a:rPr>
              <a:t>Improved guidance for NWS  field forecasters</a:t>
            </a:r>
            <a:endParaRPr b="1" i="0" sz="1300" u="none" cap="none" strike="noStrike">
              <a:solidFill>
                <a:srgbClr val="000000"/>
              </a:solidFill>
              <a:latin typeface="Calibri"/>
              <a:ea typeface="Calibri"/>
              <a:cs typeface="Calibri"/>
              <a:sym typeface="Calibri"/>
            </a:endParaRPr>
          </a:p>
        </p:txBody>
      </p:sp>
      <p:sp>
        <p:nvSpPr>
          <p:cNvPr id="279" name="Google Shape;279;p5"/>
          <p:cNvSpPr txBox="1"/>
          <p:nvPr/>
        </p:nvSpPr>
        <p:spPr>
          <a:xfrm>
            <a:off x="4211274" y="4973720"/>
            <a:ext cx="4824907" cy="143624"/>
          </a:xfrm>
          <a:prstGeom prst="rect">
            <a:avLst/>
          </a:prstGeom>
          <a:noFill/>
          <a:ln>
            <a:noFill/>
          </a:ln>
        </p:spPr>
        <p:txBody>
          <a:bodyPr anchorCtr="0" anchor="t" bIns="0" lIns="0" spcFirstLastPara="1" rIns="0" wrap="square" tIns="5075">
            <a:spAutoFit/>
          </a:bodyPr>
          <a:lstStyle/>
          <a:p>
            <a:pPr indent="0" lvl="0" marL="12700" marR="0" rtl="0" algn="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Department of Commerce // National Oceanic and Atmospheric Administration // </a:t>
            </a:r>
            <a:fld id="{00000000-1234-1234-1234-123412341234}" type="slidenum">
              <a:rPr b="0" i="0" lang="en-US"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
          <p:cNvSpPr txBox="1"/>
          <p:nvPr>
            <p:ph idx="4294967295" type="title"/>
          </p:nvPr>
        </p:nvSpPr>
        <p:spPr>
          <a:xfrm>
            <a:off x="533400" y="51180"/>
            <a:ext cx="62484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400"/>
              <a:buNone/>
            </a:pPr>
            <a:r>
              <a:rPr b="1" i="0" lang="en-US" sz="2400" u="none" cap="none" strike="noStrike">
                <a:solidFill>
                  <a:srgbClr val="001F5F"/>
                </a:solidFill>
                <a:latin typeface="Arial"/>
                <a:ea typeface="Arial"/>
                <a:cs typeface="Arial"/>
                <a:sym typeface="Arial"/>
              </a:rPr>
              <a:t>NOAA’s History of Measuring Winds:</a:t>
            </a:r>
            <a:endParaRPr/>
          </a:p>
        </p:txBody>
      </p:sp>
      <p:sp>
        <p:nvSpPr>
          <p:cNvPr id="286" name="Google Shape;286;p4"/>
          <p:cNvSpPr txBox="1"/>
          <p:nvPr>
            <p:ph idx="4294967295" type="body"/>
          </p:nvPr>
        </p:nvSpPr>
        <p:spPr>
          <a:xfrm>
            <a:off x="464200" y="422600"/>
            <a:ext cx="8001000" cy="39702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SzPts val="1400"/>
              <a:buFont typeface="Arial"/>
              <a:buChar char="•"/>
            </a:pPr>
            <a:r>
              <a:rPr b="0" i="0" lang="en-US" sz="1800" u="none" cap="none" strike="noStrike">
                <a:latin typeface="Calibri"/>
                <a:ea typeface="Calibri"/>
                <a:cs typeface="Calibri"/>
                <a:sym typeface="Calibri"/>
              </a:rPr>
              <a:t>Global horizontal wind measurement is a long-established requirement for NWP</a:t>
            </a:r>
            <a:endParaRPr b="0" i="0" u="none" cap="none" strike="noStrike"/>
          </a:p>
          <a:p>
            <a:pPr indent="-285750" lvl="0" marL="285750" marR="0" rtl="0" algn="l">
              <a:lnSpc>
                <a:spcPct val="100000"/>
              </a:lnSpc>
              <a:spcBef>
                <a:spcPts val="0"/>
              </a:spcBef>
              <a:spcAft>
                <a:spcPts val="0"/>
              </a:spcAft>
              <a:buSzPts val="1400"/>
              <a:buFont typeface="Arial"/>
              <a:buChar char="•"/>
            </a:pPr>
            <a:r>
              <a:rPr lang="en-US" sz="1800">
                <a:latin typeface="Calibri"/>
                <a:ea typeface="Calibri"/>
                <a:cs typeface="Calibri"/>
                <a:sym typeface="Calibri"/>
              </a:rPr>
              <a:t>NOAA participation dates back 40 years:</a:t>
            </a:r>
            <a:endParaRPr/>
          </a:p>
          <a:p>
            <a:pPr indent="-285750" lvl="1" marL="628650" marR="0" rtl="0" algn="l">
              <a:lnSpc>
                <a:spcPct val="100000"/>
              </a:lnSpc>
              <a:spcBef>
                <a:spcPts val="0"/>
              </a:spcBef>
              <a:spcAft>
                <a:spcPts val="0"/>
              </a:spcAft>
              <a:buSzPts val="1800"/>
              <a:buFont typeface="Arial"/>
              <a:buChar char="•"/>
            </a:pPr>
            <a:r>
              <a:rPr b="1" lang="en-US" sz="1600">
                <a:latin typeface="Calibri"/>
                <a:ea typeface="Calibri"/>
                <a:cs typeface="Calibri"/>
                <a:sym typeface="Calibri"/>
              </a:rPr>
              <a:t>Laser Atmospheric Wind Sounder (LAWS) </a:t>
            </a:r>
            <a:r>
              <a:rPr lang="en-US" sz="1600">
                <a:latin typeface="Calibri"/>
                <a:ea typeface="Calibri"/>
                <a:cs typeface="Calibri"/>
                <a:sym typeface="Calibri"/>
              </a:rPr>
              <a:t>science team with NASA, 1980s-early 1990s</a:t>
            </a:r>
            <a:endParaRPr sz="1600"/>
          </a:p>
          <a:p>
            <a:pPr indent="-285750" lvl="1" marL="628650" marR="0" rtl="0" algn="l">
              <a:lnSpc>
                <a:spcPct val="100000"/>
              </a:lnSpc>
              <a:spcBef>
                <a:spcPts val="0"/>
              </a:spcBef>
              <a:spcAft>
                <a:spcPts val="0"/>
              </a:spcAft>
              <a:buSzPts val="1800"/>
              <a:buFont typeface="Arial"/>
              <a:buChar char="•"/>
            </a:pPr>
            <a:r>
              <a:rPr lang="en-US" sz="1600">
                <a:latin typeface="Calibri"/>
                <a:ea typeface="Calibri"/>
                <a:cs typeface="Calibri"/>
                <a:sym typeface="Calibri"/>
              </a:rPr>
              <a:t>In the 1990s this morphed into the </a:t>
            </a:r>
            <a:r>
              <a:rPr b="1" lang="en-US" sz="1600">
                <a:latin typeface="Calibri"/>
                <a:ea typeface="Calibri"/>
                <a:cs typeface="Calibri"/>
                <a:sym typeface="Calibri"/>
              </a:rPr>
              <a:t>NASA/NOAA Lidar Working Group</a:t>
            </a:r>
            <a:endParaRPr b="1" sz="1600"/>
          </a:p>
          <a:p>
            <a:pPr indent="-285750" lvl="1" marL="628650" marR="0" rtl="0" algn="l">
              <a:lnSpc>
                <a:spcPct val="100000"/>
              </a:lnSpc>
              <a:spcBef>
                <a:spcPts val="0"/>
              </a:spcBef>
              <a:spcAft>
                <a:spcPts val="0"/>
              </a:spcAft>
              <a:buSzPts val="1800"/>
              <a:buFont typeface="Arial"/>
              <a:buChar char="•"/>
            </a:pPr>
            <a:r>
              <a:rPr lang="en-US" sz="1600">
                <a:latin typeface="Calibri"/>
                <a:ea typeface="Calibri"/>
                <a:cs typeface="Calibri"/>
                <a:sym typeface="Calibri"/>
              </a:rPr>
              <a:t>NOAA funded </a:t>
            </a:r>
            <a:r>
              <a:rPr b="1" lang="en-US" sz="1600">
                <a:latin typeface="Calibri"/>
                <a:ea typeface="Calibri"/>
                <a:cs typeface="Calibri"/>
                <a:sym typeface="Calibri"/>
              </a:rPr>
              <a:t>GroundWinds and Balloon Winds projects </a:t>
            </a:r>
            <a:r>
              <a:rPr lang="en-US" sz="1600">
                <a:latin typeface="Calibri"/>
                <a:ea typeface="Calibri"/>
                <a:cs typeface="Calibri"/>
                <a:sym typeface="Calibri"/>
              </a:rPr>
              <a:t>in the early 2000’s</a:t>
            </a:r>
            <a:endParaRPr sz="1600"/>
          </a:p>
          <a:p>
            <a:pPr indent="-285750" lvl="1" marL="628650" rtl="0" algn="l">
              <a:lnSpc>
                <a:spcPct val="100000"/>
              </a:lnSpc>
              <a:spcBef>
                <a:spcPts val="0"/>
              </a:spcBef>
              <a:spcAft>
                <a:spcPts val="0"/>
              </a:spcAft>
              <a:buSzPts val="1800"/>
              <a:buFont typeface="Arial"/>
              <a:buChar char="•"/>
            </a:pPr>
            <a:r>
              <a:rPr lang="en-US" sz="1600">
                <a:latin typeface="Calibri"/>
                <a:ea typeface="Calibri"/>
                <a:cs typeface="Calibri"/>
                <a:sym typeface="Calibri"/>
                <a:extLst>
                  <a:ext uri="http://customooxmlschemas.google.com/">
                    <go:slidesCustomData xmlns:go="http://customooxmlschemas.google.com/" textRoundtripDataId="0"/>
                  </a:ext>
                </a:extLst>
              </a:rPr>
              <a:t>NOAA continues supporting the </a:t>
            </a:r>
            <a:r>
              <a:rPr b="1" lang="en-US" sz="1600">
                <a:extLst>
                  <a:ext uri="http://customooxmlschemas.google.com/">
                    <go:slidesCustomData xmlns:go="http://customooxmlschemas.google.com/" textRoundtripDataId="1"/>
                  </a:ext>
                </a:extLst>
              </a:rPr>
              <a:t>NOAA-NASA Working Group on Space-based Lidar Winds</a:t>
            </a:r>
            <a:r>
              <a:rPr lang="en-US" sz="1600">
                <a:extLst>
                  <a:ext uri="http://customooxmlschemas.google.com/">
                    <go:slidesCustomData xmlns:go="http://customooxmlschemas.google.com/" textRoundtripDataId="2"/>
                  </a:ext>
                </a:extLst>
              </a:rPr>
              <a:t> </a:t>
            </a:r>
            <a:r>
              <a:rPr lang="en-US" sz="1600">
                <a:latin typeface="Calibri"/>
                <a:ea typeface="Calibri"/>
                <a:cs typeface="Calibri"/>
                <a:sym typeface="Calibri"/>
                <a:extLst>
                  <a:ext uri="http://customooxmlschemas.google.com/">
                    <go:slidesCustomData xmlns:go="http://customooxmlschemas.google.com/" textRoundtripDataId="3"/>
                  </a:ext>
                </a:extLst>
              </a:rPr>
              <a:t>since it’s inception in the early 1990’s</a:t>
            </a:r>
            <a:endParaRPr sz="1600"/>
          </a:p>
          <a:p>
            <a:pPr indent="-285750" lvl="1" marL="628650" marR="0" rtl="0" algn="l">
              <a:lnSpc>
                <a:spcPct val="100000"/>
              </a:lnSpc>
              <a:spcBef>
                <a:spcPts val="0"/>
              </a:spcBef>
              <a:spcAft>
                <a:spcPts val="0"/>
              </a:spcAft>
              <a:buSzPts val="1800"/>
              <a:buFont typeface="Arial"/>
              <a:buChar char="•"/>
            </a:pPr>
            <a:r>
              <a:rPr lang="en-US" sz="1600">
                <a:solidFill>
                  <a:schemeClr val="dk1"/>
                </a:solidFill>
              </a:rPr>
              <a:t>3D Wind projects funded by the </a:t>
            </a:r>
            <a:r>
              <a:rPr b="1" lang="en-US" sz="1600">
                <a:solidFill>
                  <a:schemeClr val="dk1"/>
                </a:solidFill>
              </a:rPr>
              <a:t>OPPA Technology Maturation Program (TMP) </a:t>
            </a:r>
            <a:r>
              <a:rPr lang="en-US" sz="1600">
                <a:solidFill>
                  <a:schemeClr val="dk1"/>
                </a:solidFill>
              </a:rPr>
              <a:t>since it was established in 2018</a:t>
            </a:r>
            <a:endParaRPr sz="1600">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a:p>
        </p:txBody>
      </p:sp>
      <p:pic>
        <p:nvPicPr>
          <p:cNvPr id="287" name="Google Shape;287;p4"/>
          <p:cNvPicPr preferRelativeResize="0"/>
          <p:nvPr/>
        </p:nvPicPr>
        <p:blipFill rotWithShape="1">
          <a:blip r:embed="rId3">
            <a:alphaModFix/>
          </a:blip>
          <a:srcRect b="0" l="0" r="0" t="0"/>
          <a:stretch/>
        </p:blipFill>
        <p:spPr>
          <a:xfrm>
            <a:off x="602600" y="2891173"/>
            <a:ext cx="5049313" cy="2252324"/>
          </a:xfrm>
          <a:prstGeom prst="rect">
            <a:avLst/>
          </a:prstGeom>
          <a:noFill/>
          <a:ln cap="flat" cmpd="sng" w="9525">
            <a:solidFill>
              <a:schemeClr val="dk1"/>
            </a:solidFill>
            <a:prstDash val="solid"/>
            <a:round/>
            <a:headEnd len="sm" w="sm" type="none"/>
            <a:tailEnd len="sm" w="sm" type="none"/>
          </a:ln>
        </p:spPr>
      </p:pic>
      <p:sp>
        <p:nvSpPr>
          <p:cNvPr id="288" name="Google Shape;288;p4"/>
          <p:cNvSpPr txBox="1"/>
          <p:nvPr/>
        </p:nvSpPr>
        <p:spPr>
          <a:xfrm>
            <a:off x="6486939" y="3313043"/>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9" name="Google Shape;289;p4"/>
          <p:cNvGrpSpPr/>
          <p:nvPr/>
        </p:nvGrpSpPr>
        <p:grpSpPr>
          <a:xfrm>
            <a:off x="5336318" y="2814986"/>
            <a:ext cx="3807724" cy="1743038"/>
            <a:chOff x="1438474" y="1169612"/>
            <a:chExt cx="7056495" cy="1351077"/>
          </a:xfrm>
        </p:grpSpPr>
        <p:sp>
          <p:nvSpPr>
            <p:cNvPr id="290" name="Google Shape;290;p4"/>
            <p:cNvSpPr txBox="1"/>
            <p:nvPr/>
          </p:nvSpPr>
          <p:spPr>
            <a:xfrm>
              <a:off x="1438474" y="1974497"/>
              <a:ext cx="3605816" cy="5461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291" name="Google Shape;291;p4"/>
            <p:cNvSpPr/>
            <p:nvPr/>
          </p:nvSpPr>
          <p:spPr>
            <a:xfrm>
              <a:off x="2172469" y="1169612"/>
              <a:ext cx="6322500" cy="131220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Calibri"/>
                  <a:ea typeface="Calibri"/>
                  <a:cs typeface="Calibri"/>
                  <a:sym typeface="Calibri"/>
                </a:rPr>
                <a:t>TMP Project Results: </a:t>
              </a:r>
              <a:r>
                <a:rPr b="0" i="0" lang="en-US" sz="1300" u="none" cap="none" strike="noStrike">
                  <a:solidFill>
                    <a:srgbClr val="000000"/>
                  </a:solidFill>
                  <a:latin typeface="Calibri"/>
                  <a:ea typeface="Calibri"/>
                  <a:cs typeface="Calibri"/>
                  <a:sym typeface="Calibri"/>
                </a:rPr>
                <a:t>Overview of comparison statistics between Aeolus Rayleigh-clear winds and LEO AMVs based on AMV channel type, latitude region, Aeolus ascending/descending orbit. </a:t>
              </a:r>
              <a:endParaRPr b="0" i="0" sz="1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Calibri"/>
                  <a:ea typeface="Calibri"/>
                  <a:cs typeface="Calibri"/>
                  <a:sym typeface="Calibri"/>
                </a:rPr>
                <a:t>Overall, IR AMVs from LEO satellites exhibit similar comparisons with Aeolus Rayleigh-clear winds. Winds have smallest bias in NH. </a:t>
              </a:r>
              <a:endParaRPr b="0" i="0" sz="1400" u="none" cap="none" strike="noStrike">
                <a:solidFill>
                  <a:srgbClr val="000000"/>
                </a:solidFill>
                <a:latin typeface="Arial"/>
                <a:ea typeface="Arial"/>
                <a:cs typeface="Arial"/>
                <a:sym typeface="Arial"/>
              </a:endParaRPr>
            </a:p>
          </p:txBody>
        </p:sp>
      </p:grpSp>
      <p:sp>
        <p:nvSpPr>
          <p:cNvPr id="292" name="Google Shape;292;p4"/>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6"/>
          <p:cNvSpPr txBox="1"/>
          <p:nvPr>
            <p:ph idx="1" type="body"/>
          </p:nvPr>
        </p:nvSpPr>
        <p:spPr>
          <a:xfrm>
            <a:off x="652846" y="637491"/>
            <a:ext cx="2799900" cy="4616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800"/>
              <a:buNone/>
            </a:pPr>
            <a:r>
              <a:rPr b="1" lang="en-US"/>
              <a:t>3-D Winds (AMV’s) currently derived from these satellites/instruments: </a:t>
            </a:r>
            <a:endParaRPr/>
          </a:p>
          <a:p>
            <a:pPr indent="-285750" lvl="0" marL="285750" rtl="0" algn="l">
              <a:lnSpc>
                <a:spcPct val="100000"/>
              </a:lnSpc>
              <a:spcBef>
                <a:spcPts val="0"/>
              </a:spcBef>
              <a:spcAft>
                <a:spcPts val="0"/>
              </a:spcAft>
              <a:buSzPts val="1800"/>
              <a:buFont typeface="Arial"/>
              <a:buChar char="•"/>
            </a:pPr>
            <a:r>
              <a:rPr lang="en-US">
                <a:extLst>
                  <a:ext uri="http://customooxmlschemas.google.com/">
                    <go:slidesCustomData xmlns:go="http://customooxmlschemas.google.com/" textRoundtripDataId="4"/>
                  </a:ext>
                </a:extLst>
              </a:rPr>
              <a:t>GOES-R ABI</a:t>
            </a:r>
            <a:r>
              <a:rPr lang="en-US"/>
              <a:t> Measurements</a:t>
            </a:r>
            <a:endParaRPr/>
          </a:p>
          <a:p>
            <a:pPr indent="-285750" lvl="0" marL="285750" rtl="0" algn="l">
              <a:lnSpc>
                <a:spcPct val="100000"/>
              </a:lnSpc>
              <a:spcBef>
                <a:spcPts val="0"/>
              </a:spcBef>
              <a:spcAft>
                <a:spcPts val="0"/>
              </a:spcAft>
              <a:buSzPts val="1800"/>
              <a:buFont typeface="Arial"/>
              <a:buChar char="•"/>
            </a:pPr>
            <a:r>
              <a:rPr lang="en-US"/>
              <a:t>EOS TERRA/AQUA MODIS </a:t>
            </a:r>
            <a:endParaRPr/>
          </a:p>
          <a:p>
            <a:pPr indent="-285750" lvl="0" marL="285750" rtl="0" algn="l">
              <a:lnSpc>
                <a:spcPct val="100000"/>
              </a:lnSpc>
              <a:spcBef>
                <a:spcPts val="0"/>
              </a:spcBef>
              <a:spcAft>
                <a:spcPts val="0"/>
              </a:spcAft>
              <a:buSzPts val="1800"/>
              <a:buFont typeface="Arial"/>
              <a:buChar char="•"/>
            </a:pPr>
            <a:r>
              <a:rPr lang="en-US"/>
              <a:t>JPSS VIIRS</a:t>
            </a:r>
            <a:endParaRPr/>
          </a:p>
          <a:p>
            <a:pPr indent="-285750" lvl="0" marL="285750" rtl="0" algn="l">
              <a:lnSpc>
                <a:spcPct val="100000"/>
              </a:lnSpc>
              <a:spcBef>
                <a:spcPts val="0"/>
              </a:spcBef>
              <a:spcAft>
                <a:spcPts val="0"/>
              </a:spcAft>
              <a:buSzPts val="1800"/>
              <a:buFont typeface="Arial"/>
              <a:buChar char="•"/>
            </a:pPr>
            <a:r>
              <a:rPr lang="en-US"/>
              <a:t>METOP-A, -B</a:t>
            </a:r>
            <a:endParaRPr/>
          </a:p>
          <a:p>
            <a:pPr indent="-285750" lvl="0" marL="285750" rtl="0" algn="l">
              <a:lnSpc>
                <a:spcPct val="100000"/>
              </a:lnSpc>
              <a:spcBef>
                <a:spcPts val="0"/>
              </a:spcBef>
              <a:spcAft>
                <a:spcPts val="0"/>
              </a:spcAft>
              <a:buSzPts val="1800"/>
              <a:buFont typeface="Arial"/>
              <a:buChar char="•"/>
            </a:pPr>
            <a:r>
              <a:rPr lang="en-US"/>
              <a:t>Meteosat/SERVIRI</a:t>
            </a:r>
            <a:endParaRPr/>
          </a:p>
          <a:p>
            <a:pPr indent="-285750" lvl="0" marL="285750" rtl="0" algn="l">
              <a:lnSpc>
                <a:spcPct val="100000"/>
              </a:lnSpc>
              <a:spcBef>
                <a:spcPts val="0"/>
              </a:spcBef>
              <a:spcAft>
                <a:spcPts val="0"/>
              </a:spcAft>
              <a:buSzPts val="1800"/>
              <a:buFont typeface="Arial"/>
              <a:buChar char="•"/>
            </a:pPr>
            <a:r>
              <a:rPr lang="en-US">
                <a:extLst>
                  <a:ext uri="http://customooxmlschemas.google.com/">
                    <go:slidesCustomData xmlns:go="http://customooxmlschemas.google.com/" textRoundtripDataId="5"/>
                  </a:ext>
                </a:extLst>
              </a:rPr>
              <a:t>Himawari-8 </a:t>
            </a:r>
            <a:r>
              <a:rPr lang="en-US"/>
              <a:t> AHI</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t/>
            </a:r>
            <a:endParaRPr/>
          </a:p>
          <a:p>
            <a:pPr indent="-171450" lvl="1" marL="742950" rtl="0" algn="l">
              <a:lnSpc>
                <a:spcPct val="100000"/>
              </a:lnSpc>
              <a:spcBef>
                <a:spcPts val="0"/>
              </a:spcBef>
              <a:spcAft>
                <a:spcPts val="0"/>
              </a:spcAft>
              <a:buSzPts val="1800"/>
              <a:buFont typeface="Arial"/>
              <a:buNone/>
            </a:pPr>
            <a:r>
              <a:t/>
            </a:r>
            <a:endParaRPr/>
          </a:p>
          <a:p>
            <a:pPr indent="-171450" lvl="1" marL="742950" rtl="0" algn="l">
              <a:lnSpc>
                <a:spcPct val="100000"/>
              </a:lnSpc>
              <a:spcBef>
                <a:spcPts val="0"/>
              </a:spcBef>
              <a:spcAft>
                <a:spcPts val="0"/>
              </a:spcAft>
              <a:buSzPts val="1800"/>
              <a:buFont typeface="Arial"/>
              <a:buNone/>
            </a:pPr>
            <a:r>
              <a:t/>
            </a:r>
            <a:endParaRPr/>
          </a:p>
          <a:p>
            <a:pPr indent="-171450" lvl="1" marL="742950" rtl="0" algn="r">
              <a:lnSpc>
                <a:spcPct val="100000"/>
              </a:lnSpc>
              <a:spcBef>
                <a:spcPts val="0"/>
              </a:spcBef>
              <a:spcAft>
                <a:spcPts val="0"/>
              </a:spcAft>
              <a:buSzPts val="1800"/>
              <a:buNone/>
            </a:pPr>
            <a:r>
              <a:rPr lang="en-US" sz="1200">
                <a:solidFill>
                  <a:schemeClr val="dk1"/>
                </a:solidFill>
                <a:latin typeface="Arial Black"/>
                <a:ea typeface="Arial Black"/>
                <a:cs typeface="Arial Black"/>
                <a:sym typeface="Arial Black"/>
              </a:rPr>
              <a:t>   </a:t>
            </a:r>
            <a:endParaRPr/>
          </a:p>
        </p:txBody>
      </p:sp>
      <p:sp>
        <p:nvSpPr>
          <p:cNvPr id="299" name="Google Shape;299;p6"/>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
        <p:nvSpPr>
          <p:cNvPr id="300" name="Google Shape;300;p6"/>
          <p:cNvSpPr txBox="1"/>
          <p:nvPr/>
        </p:nvSpPr>
        <p:spPr>
          <a:xfrm>
            <a:off x="677562" y="94428"/>
            <a:ext cx="6248400"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2400" u="none" cap="none" strike="noStrike">
                <a:solidFill>
                  <a:srgbClr val="001F5F"/>
                </a:solidFill>
                <a:latin typeface="Arial"/>
                <a:ea typeface="Arial"/>
                <a:cs typeface="Arial"/>
                <a:sym typeface="Arial"/>
              </a:rPr>
              <a:t>NOAA’s History of Measuring Winds</a:t>
            </a:r>
            <a:r>
              <a:rPr b="1" i="1" lang="en-US" sz="1200" u="none" cap="none" strike="noStrike">
                <a:solidFill>
                  <a:srgbClr val="001F5F"/>
                </a:solidFill>
                <a:latin typeface="Arial"/>
                <a:ea typeface="Arial"/>
                <a:cs typeface="Arial"/>
                <a:sym typeface="Arial"/>
              </a:rPr>
              <a:t> (cont)</a:t>
            </a:r>
            <a:r>
              <a:rPr b="1" i="0" lang="en-US" sz="2400" u="none" cap="none" strike="noStrike">
                <a:solidFill>
                  <a:srgbClr val="001F5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01" name="Google Shape;301;p6"/>
          <p:cNvSpPr/>
          <p:nvPr/>
        </p:nvSpPr>
        <p:spPr>
          <a:xfrm>
            <a:off x="3495675" y="552450"/>
            <a:ext cx="5428800" cy="4219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4"/>
          <p:cNvSpPr txBox="1"/>
          <p:nvPr>
            <p:ph type="title"/>
          </p:nvPr>
        </p:nvSpPr>
        <p:spPr>
          <a:xfrm>
            <a:off x="1216555" y="2041237"/>
            <a:ext cx="7212980" cy="738664"/>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chemeClr val="dk1"/>
              </a:buClr>
              <a:buSzPts val="2000"/>
              <a:buNone/>
            </a:pPr>
            <a:r>
              <a:rPr lang="en-US"/>
              <a:t>NOAA Satellite Observing System Architecture (NSOSA) Study Findings</a:t>
            </a:r>
            <a:endParaRPr/>
          </a:p>
        </p:txBody>
      </p:sp>
      <p:sp>
        <p:nvSpPr>
          <p:cNvPr id="308" name="Google Shape;308;p24"/>
          <p:cNvSpPr txBox="1"/>
          <p:nvPr/>
        </p:nvSpPr>
        <p:spPr>
          <a:xfrm>
            <a:off x="3070098" y="2160270"/>
            <a:ext cx="3003804" cy="8229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9" name="Google Shape;309;p24"/>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7"/>
          <p:cNvSpPr txBox="1"/>
          <p:nvPr/>
        </p:nvSpPr>
        <p:spPr>
          <a:xfrm>
            <a:off x="561108" y="21778"/>
            <a:ext cx="5441985" cy="59412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2060"/>
                </a:solidFill>
                <a:latin typeface="Source Sans Pro"/>
                <a:ea typeface="Source Sans Pro"/>
                <a:cs typeface="Source Sans Pro"/>
                <a:sym typeface="Source Sans Pro"/>
              </a:rPr>
              <a:t>NSOSA Study Architecture Analysis:</a:t>
            </a:r>
            <a:endParaRPr b="1" i="0" sz="2400" u="none" cap="none" strike="noStrike">
              <a:solidFill>
                <a:srgbClr val="002060"/>
              </a:solidFill>
              <a:latin typeface="Source Sans Pro"/>
              <a:ea typeface="Source Sans Pro"/>
              <a:cs typeface="Source Sans Pro"/>
              <a:sym typeface="Source Sans Pro"/>
            </a:endParaRPr>
          </a:p>
        </p:txBody>
      </p:sp>
      <p:grpSp>
        <p:nvGrpSpPr>
          <p:cNvPr id="316" name="Google Shape;316;p7"/>
          <p:cNvGrpSpPr/>
          <p:nvPr/>
        </p:nvGrpSpPr>
        <p:grpSpPr>
          <a:xfrm>
            <a:off x="531849" y="1885883"/>
            <a:ext cx="8482330" cy="2846990"/>
            <a:chOff x="531613" y="1282880"/>
            <a:chExt cx="7514467" cy="5306599"/>
          </a:xfrm>
        </p:grpSpPr>
        <p:sp>
          <p:nvSpPr>
            <p:cNvPr id="317" name="Google Shape;317;p7"/>
            <p:cNvSpPr/>
            <p:nvPr/>
          </p:nvSpPr>
          <p:spPr>
            <a:xfrm>
              <a:off x="2504267" y="2193880"/>
              <a:ext cx="1567318" cy="1219200"/>
            </a:xfrm>
            <a:prstGeom prst="roundRect">
              <a:avLst>
                <a:gd fmla="val 16667" name="adj"/>
              </a:avLst>
            </a:prstGeom>
            <a:solidFill>
              <a:srgbClr val="0099D8"/>
            </a:solidFill>
            <a:ln cap="flat" cmpd="sng" w="9525">
              <a:solidFill>
                <a:srgbClr val="0099D8"/>
              </a:solidFill>
              <a:prstDash val="solid"/>
              <a:round/>
              <a:headEnd len="sm" w="sm" type="none"/>
              <a:tailEnd len="sm" w="sm" type="none"/>
            </a:ln>
            <a:effectLst>
              <a:outerShdw blurRad="40000" rotWithShape="0" dir="5400000" dist="20000">
                <a:srgbClr val="000000">
                  <a:alpha val="35294"/>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FFFFFF"/>
                  </a:solidFill>
                  <a:latin typeface="Calibri"/>
                  <a:ea typeface="Calibri"/>
                  <a:cs typeface="Calibri"/>
                  <a:sym typeface="Calibri"/>
                </a:rPr>
                <a:t>Develop Constellation Concepts</a:t>
              </a:r>
              <a:endParaRPr b="1" i="0" sz="1050" u="none" cap="none" strike="noStrike">
                <a:solidFill>
                  <a:srgbClr val="FFFFFF"/>
                </a:solidFill>
                <a:latin typeface="Calibri"/>
                <a:ea typeface="Calibri"/>
                <a:cs typeface="Calibri"/>
                <a:sym typeface="Calibri"/>
              </a:endParaRPr>
            </a:p>
          </p:txBody>
        </p:sp>
        <p:sp>
          <p:nvSpPr>
            <p:cNvPr id="318" name="Google Shape;318;p7"/>
            <p:cNvSpPr/>
            <p:nvPr/>
          </p:nvSpPr>
          <p:spPr>
            <a:xfrm>
              <a:off x="4572000" y="2630229"/>
              <a:ext cx="1600199" cy="1149726"/>
            </a:xfrm>
            <a:prstGeom prst="roundRect">
              <a:avLst>
                <a:gd fmla="val 16667" name="adj"/>
              </a:avLst>
            </a:prstGeom>
            <a:solidFill>
              <a:srgbClr val="7D3B7E"/>
            </a:solidFill>
            <a:ln cap="flat" cmpd="sng" w="9525">
              <a:solidFill>
                <a:srgbClr val="7D3B7E"/>
              </a:solidFill>
              <a:prstDash val="solid"/>
              <a:round/>
              <a:headEnd len="sm" w="sm" type="none"/>
              <a:tailEnd len="sm" w="sm" type="none"/>
            </a:ln>
            <a:effectLst>
              <a:outerShdw blurRad="40000" rotWithShape="0" dir="5400000" dist="20000">
                <a:srgbClr val="000000">
                  <a:alpha val="35294"/>
                </a:srgbClr>
              </a:outerShdw>
            </a:effectLst>
          </p:spPr>
          <p:txBody>
            <a:bodyPr anchorCtr="0" anchor="ctr" bIns="0" lIns="34275" spcFirstLastPara="1" rIns="34275" wrap="square" tIns="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FFFFFF"/>
                  </a:solidFill>
                  <a:latin typeface="Calibri"/>
                  <a:ea typeface="Calibri"/>
                  <a:cs typeface="Calibri"/>
                  <a:sym typeface="Calibri"/>
                </a:rPr>
                <a:t>Score Against Requirements and Strategic Priorities</a:t>
              </a:r>
              <a:endParaRPr b="1" i="0" sz="1050" u="none" cap="none" strike="noStrike">
                <a:solidFill>
                  <a:srgbClr val="FFFFFF"/>
                </a:solidFill>
                <a:latin typeface="Calibri"/>
                <a:ea typeface="Calibri"/>
                <a:cs typeface="Calibri"/>
                <a:sym typeface="Calibri"/>
              </a:endParaRPr>
            </a:p>
          </p:txBody>
        </p:sp>
        <p:sp>
          <p:nvSpPr>
            <p:cNvPr id="319" name="Google Shape;319;p7"/>
            <p:cNvSpPr/>
            <p:nvPr/>
          </p:nvSpPr>
          <p:spPr>
            <a:xfrm>
              <a:off x="4572000" y="1759518"/>
              <a:ext cx="1600199" cy="692204"/>
            </a:xfrm>
            <a:prstGeom prst="roundRect">
              <a:avLst>
                <a:gd fmla="val 16667" name="adj"/>
              </a:avLst>
            </a:prstGeom>
            <a:solidFill>
              <a:srgbClr val="269596"/>
            </a:solidFill>
            <a:ln cap="flat" cmpd="sng" w="9525">
              <a:solidFill>
                <a:srgbClr val="269596"/>
              </a:solidFill>
              <a:prstDash val="solid"/>
              <a:round/>
              <a:headEnd len="sm" w="sm" type="none"/>
              <a:tailEnd len="sm" w="sm" type="none"/>
            </a:ln>
            <a:effectLst>
              <a:outerShdw blurRad="40000" rotWithShape="0" dir="5400000" dist="20000">
                <a:srgbClr val="000000">
                  <a:alpha val="35294"/>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Calibri"/>
                  <a:ea typeface="Calibri"/>
                  <a:cs typeface="Calibri"/>
                  <a:sym typeface="Calibri"/>
                </a:rPr>
                <a:t>Model Costs</a:t>
              </a:r>
              <a:endParaRPr b="1" i="0" sz="1050" u="none" cap="none" strike="noStrike">
                <a:solidFill>
                  <a:schemeClr val="lt1"/>
                </a:solidFill>
                <a:latin typeface="Calibri"/>
                <a:ea typeface="Calibri"/>
                <a:cs typeface="Calibri"/>
                <a:sym typeface="Calibri"/>
              </a:endParaRPr>
            </a:p>
          </p:txBody>
        </p:sp>
        <p:sp>
          <p:nvSpPr>
            <p:cNvPr id="320" name="Google Shape;320;p7"/>
            <p:cNvSpPr/>
            <p:nvPr/>
          </p:nvSpPr>
          <p:spPr>
            <a:xfrm>
              <a:off x="531613" y="1282880"/>
              <a:ext cx="1449587" cy="909130"/>
            </a:xfrm>
            <a:prstGeom prst="roundRect">
              <a:avLst>
                <a:gd fmla="val 16667" name="adj"/>
              </a:avLst>
            </a:prstGeom>
            <a:solidFill>
              <a:srgbClr val="0099D8"/>
            </a:solidFill>
            <a:ln cap="flat" cmpd="sng" w="9525">
              <a:solidFill>
                <a:srgbClr val="0099D8"/>
              </a:solidFill>
              <a:prstDash val="solid"/>
              <a:round/>
              <a:headEnd len="sm" w="sm" type="none"/>
              <a:tailEnd len="sm" w="sm" type="none"/>
            </a:ln>
            <a:effectLst>
              <a:outerShdw blurRad="40000" rotWithShape="0" dir="5400000" dist="20000">
                <a:srgbClr val="000000">
                  <a:alpha val="35294"/>
                </a:srgbClr>
              </a:outerShdw>
            </a:effectLst>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FFFFFF"/>
                  </a:solidFill>
                  <a:latin typeface="Calibri"/>
                  <a:ea typeface="Calibri"/>
                  <a:cs typeface="Calibri"/>
                  <a:sym typeface="Calibri"/>
                </a:rPr>
                <a:t>Observational Objectives</a:t>
              </a:r>
              <a:endParaRPr b="1" i="0" sz="1050" u="none" cap="none" strike="noStrike">
                <a:solidFill>
                  <a:srgbClr val="FFFFFF"/>
                </a:solidFill>
                <a:latin typeface="Calibri"/>
                <a:ea typeface="Calibri"/>
                <a:cs typeface="Calibri"/>
                <a:sym typeface="Calibri"/>
              </a:endParaRPr>
            </a:p>
          </p:txBody>
        </p:sp>
        <p:sp>
          <p:nvSpPr>
            <p:cNvPr id="321" name="Google Shape;321;p7"/>
            <p:cNvSpPr/>
            <p:nvPr/>
          </p:nvSpPr>
          <p:spPr>
            <a:xfrm>
              <a:off x="531613" y="2344647"/>
              <a:ext cx="1449587" cy="914163"/>
            </a:xfrm>
            <a:prstGeom prst="roundRect">
              <a:avLst>
                <a:gd fmla="val 16667" name="adj"/>
              </a:avLst>
            </a:prstGeom>
            <a:solidFill>
              <a:srgbClr val="0099D8"/>
            </a:solidFill>
            <a:ln cap="flat" cmpd="sng" w="9525">
              <a:solidFill>
                <a:srgbClr val="0099D8"/>
              </a:solidFill>
              <a:prstDash val="solid"/>
              <a:round/>
              <a:headEnd len="sm" w="sm" type="none"/>
              <a:tailEnd len="sm" w="sm" type="none"/>
            </a:ln>
            <a:effectLst>
              <a:outerShdw blurRad="40000" rotWithShape="0" dir="5400000" dist="20000">
                <a:srgbClr val="000000">
                  <a:alpha val="35294"/>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FFFFFF"/>
                  </a:solidFill>
                  <a:latin typeface="Calibri"/>
                  <a:ea typeface="Calibri"/>
                  <a:cs typeface="Calibri"/>
                  <a:sym typeface="Calibri"/>
                </a:rPr>
                <a:t>Strategic Objectives</a:t>
              </a:r>
              <a:endParaRPr b="1" i="0" sz="1050" u="none" cap="none" strike="noStrike">
                <a:solidFill>
                  <a:srgbClr val="FFFFFF"/>
                </a:solidFill>
                <a:latin typeface="Calibri"/>
                <a:ea typeface="Calibri"/>
                <a:cs typeface="Calibri"/>
                <a:sym typeface="Calibri"/>
              </a:endParaRPr>
            </a:p>
          </p:txBody>
        </p:sp>
        <p:sp>
          <p:nvSpPr>
            <p:cNvPr id="322" name="Google Shape;322;p7"/>
            <p:cNvSpPr/>
            <p:nvPr/>
          </p:nvSpPr>
          <p:spPr>
            <a:xfrm>
              <a:off x="533237" y="3410146"/>
              <a:ext cx="1447963" cy="914163"/>
            </a:xfrm>
            <a:prstGeom prst="roundRect">
              <a:avLst>
                <a:gd fmla="val 16667" name="adj"/>
              </a:avLst>
            </a:prstGeom>
            <a:solidFill>
              <a:srgbClr val="0099D8"/>
            </a:solidFill>
            <a:ln cap="flat" cmpd="sng" w="9525">
              <a:solidFill>
                <a:srgbClr val="0099D8"/>
              </a:solidFill>
              <a:prstDash val="solid"/>
              <a:round/>
              <a:headEnd len="sm" w="sm" type="none"/>
              <a:tailEnd len="sm" w="sm" type="none"/>
            </a:ln>
            <a:effectLst>
              <a:outerShdw blurRad="40000" rotWithShape="0" dir="5400000" dist="20000">
                <a:srgbClr val="000000">
                  <a:alpha val="35294"/>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FFFFFF"/>
                  </a:solidFill>
                  <a:latin typeface="Calibri"/>
                  <a:ea typeface="Calibri"/>
                  <a:cs typeface="Calibri"/>
                  <a:sym typeface="Calibri"/>
                </a:rPr>
                <a:t>Available Technology</a:t>
              </a:r>
              <a:endParaRPr b="1" i="0" sz="1050" u="none" cap="none" strike="noStrike">
                <a:solidFill>
                  <a:srgbClr val="FFFFFF"/>
                </a:solidFill>
                <a:latin typeface="Calibri"/>
                <a:ea typeface="Calibri"/>
                <a:cs typeface="Calibri"/>
                <a:sym typeface="Calibri"/>
              </a:endParaRPr>
            </a:p>
          </p:txBody>
        </p:sp>
        <p:sp>
          <p:nvSpPr>
            <p:cNvPr id="323" name="Google Shape;323;p7"/>
            <p:cNvSpPr txBox="1"/>
            <p:nvPr/>
          </p:nvSpPr>
          <p:spPr>
            <a:xfrm>
              <a:off x="3278366" y="4663697"/>
              <a:ext cx="1872766" cy="430237"/>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252C31"/>
                  </a:solidFill>
                  <a:latin typeface="Calibri"/>
                  <a:ea typeface="Calibri"/>
                  <a:cs typeface="Calibri"/>
                  <a:sym typeface="Calibri"/>
                </a:rPr>
                <a:t>Inform and Refine</a:t>
              </a:r>
              <a:endParaRPr b="1" i="0" sz="1050" u="none" cap="none" strike="noStrike">
                <a:solidFill>
                  <a:srgbClr val="252C31"/>
                </a:solidFill>
                <a:latin typeface="Calibri"/>
                <a:ea typeface="Calibri"/>
                <a:cs typeface="Calibri"/>
                <a:sym typeface="Calibri"/>
              </a:endParaRPr>
            </a:p>
          </p:txBody>
        </p:sp>
        <p:sp>
          <p:nvSpPr>
            <p:cNvPr id="324" name="Google Shape;324;p7"/>
            <p:cNvSpPr txBox="1"/>
            <p:nvPr/>
          </p:nvSpPr>
          <p:spPr>
            <a:xfrm>
              <a:off x="6841355" y="3732814"/>
              <a:ext cx="1148942" cy="430237"/>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252C31"/>
                  </a:solidFill>
                  <a:latin typeface="Calibri"/>
                  <a:ea typeface="Calibri"/>
                  <a:cs typeface="Calibri"/>
                  <a:sym typeface="Calibri"/>
                </a:rPr>
                <a:t>Cost/Benefit</a:t>
              </a:r>
              <a:endParaRPr b="1" i="0" sz="1050" u="none" cap="none" strike="noStrike">
                <a:solidFill>
                  <a:srgbClr val="252C31"/>
                </a:solidFill>
                <a:latin typeface="Calibri"/>
                <a:ea typeface="Calibri"/>
                <a:cs typeface="Calibri"/>
                <a:sym typeface="Calibri"/>
              </a:endParaRPr>
            </a:p>
          </p:txBody>
        </p:sp>
        <p:cxnSp>
          <p:nvCxnSpPr>
            <p:cNvPr id="325" name="Google Shape;325;p7"/>
            <p:cNvCxnSpPr>
              <a:stCxn id="320" idx="3"/>
              <a:endCxn id="317" idx="1"/>
            </p:cNvCxnSpPr>
            <p:nvPr/>
          </p:nvCxnSpPr>
          <p:spPr>
            <a:xfrm>
              <a:off x="1981200" y="1737445"/>
              <a:ext cx="523200" cy="1065900"/>
            </a:xfrm>
            <a:prstGeom prst="bentConnector3">
              <a:avLst>
                <a:gd fmla="val 49987" name="adj1"/>
              </a:avLst>
            </a:prstGeom>
            <a:noFill/>
            <a:ln cap="flat" cmpd="sng" w="38100">
              <a:solidFill>
                <a:srgbClr val="7F7F7F"/>
              </a:solidFill>
              <a:prstDash val="solid"/>
              <a:round/>
              <a:headEnd len="sm" w="sm" type="none"/>
              <a:tailEnd len="med" w="med" type="triangle"/>
            </a:ln>
          </p:spPr>
        </p:cxnSp>
        <p:cxnSp>
          <p:nvCxnSpPr>
            <p:cNvPr id="326" name="Google Shape;326;p7"/>
            <p:cNvCxnSpPr>
              <a:stCxn id="321" idx="3"/>
              <a:endCxn id="317" idx="1"/>
            </p:cNvCxnSpPr>
            <p:nvPr/>
          </p:nvCxnSpPr>
          <p:spPr>
            <a:xfrm>
              <a:off x="1981200" y="2801729"/>
              <a:ext cx="523200" cy="1800"/>
            </a:xfrm>
            <a:prstGeom prst="bentConnector3">
              <a:avLst>
                <a:gd fmla="val 49987" name="adj1"/>
              </a:avLst>
            </a:prstGeom>
            <a:noFill/>
            <a:ln cap="flat" cmpd="sng" w="38100">
              <a:solidFill>
                <a:srgbClr val="7F7F7F"/>
              </a:solidFill>
              <a:prstDash val="solid"/>
              <a:round/>
              <a:headEnd len="sm" w="sm" type="none"/>
              <a:tailEnd len="med" w="med" type="triangle"/>
            </a:ln>
          </p:spPr>
        </p:cxnSp>
        <p:cxnSp>
          <p:nvCxnSpPr>
            <p:cNvPr id="327" name="Google Shape;327;p7"/>
            <p:cNvCxnSpPr>
              <a:stCxn id="322" idx="3"/>
              <a:endCxn id="317" idx="1"/>
            </p:cNvCxnSpPr>
            <p:nvPr/>
          </p:nvCxnSpPr>
          <p:spPr>
            <a:xfrm flipH="1" rot="10800000">
              <a:off x="1981200" y="2803428"/>
              <a:ext cx="523200" cy="1063800"/>
            </a:xfrm>
            <a:prstGeom prst="bentConnector3">
              <a:avLst>
                <a:gd fmla="val 49987" name="adj1"/>
              </a:avLst>
            </a:prstGeom>
            <a:noFill/>
            <a:ln cap="flat" cmpd="sng" w="38100">
              <a:solidFill>
                <a:srgbClr val="7F7F7F"/>
              </a:solidFill>
              <a:prstDash val="solid"/>
              <a:round/>
              <a:headEnd len="sm" w="sm" type="none"/>
              <a:tailEnd len="med" w="med" type="triangle"/>
            </a:ln>
          </p:spPr>
        </p:cxnSp>
        <p:cxnSp>
          <p:nvCxnSpPr>
            <p:cNvPr id="328" name="Google Shape;328;p7"/>
            <p:cNvCxnSpPr>
              <a:stCxn id="317" idx="3"/>
              <a:endCxn id="318" idx="1"/>
            </p:cNvCxnSpPr>
            <p:nvPr/>
          </p:nvCxnSpPr>
          <p:spPr>
            <a:xfrm>
              <a:off x="4071585" y="2803480"/>
              <a:ext cx="500400" cy="401700"/>
            </a:xfrm>
            <a:prstGeom prst="bentConnector3">
              <a:avLst>
                <a:gd fmla="val 50001" name="adj1"/>
              </a:avLst>
            </a:prstGeom>
            <a:noFill/>
            <a:ln cap="flat" cmpd="sng" w="38100">
              <a:solidFill>
                <a:srgbClr val="7F7F7F"/>
              </a:solidFill>
              <a:prstDash val="solid"/>
              <a:round/>
              <a:headEnd len="sm" w="sm" type="none"/>
              <a:tailEnd len="med" w="med" type="triangle"/>
            </a:ln>
          </p:spPr>
        </p:cxnSp>
        <p:cxnSp>
          <p:nvCxnSpPr>
            <p:cNvPr id="329" name="Google Shape;329;p7"/>
            <p:cNvCxnSpPr>
              <a:stCxn id="317" idx="3"/>
              <a:endCxn id="319" idx="1"/>
            </p:cNvCxnSpPr>
            <p:nvPr/>
          </p:nvCxnSpPr>
          <p:spPr>
            <a:xfrm flipH="1" rot="10800000">
              <a:off x="4071585" y="2105680"/>
              <a:ext cx="500400" cy="697800"/>
            </a:xfrm>
            <a:prstGeom prst="bentConnector3">
              <a:avLst>
                <a:gd fmla="val 50001" name="adj1"/>
              </a:avLst>
            </a:prstGeom>
            <a:noFill/>
            <a:ln cap="flat" cmpd="sng" w="38100">
              <a:solidFill>
                <a:srgbClr val="7F7F7F"/>
              </a:solidFill>
              <a:prstDash val="solid"/>
              <a:round/>
              <a:headEnd len="sm" w="sm" type="none"/>
              <a:tailEnd len="med" w="med" type="triangle"/>
            </a:ln>
          </p:spPr>
        </p:cxnSp>
        <p:sp>
          <p:nvSpPr>
            <p:cNvPr id="330" name="Google Shape;330;p7"/>
            <p:cNvSpPr txBox="1"/>
            <p:nvPr/>
          </p:nvSpPr>
          <p:spPr>
            <a:xfrm>
              <a:off x="6763458" y="6076229"/>
              <a:ext cx="1282622" cy="513250"/>
            </a:xfrm>
            <a:prstGeom prst="rect">
              <a:avLst/>
            </a:prstGeom>
            <a:solidFill>
              <a:schemeClr val="lt1"/>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269596"/>
                  </a:solidFill>
                  <a:latin typeface="Calibri"/>
                  <a:ea typeface="Calibri"/>
                  <a:cs typeface="Calibri"/>
                  <a:sym typeface="Calibri"/>
                </a:rPr>
                <a:t>Relative Cost</a:t>
              </a:r>
              <a:endParaRPr b="1" i="0" sz="1050" u="none" cap="none" strike="noStrike">
                <a:solidFill>
                  <a:srgbClr val="269596"/>
                </a:solidFill>
                <a:latin typeface="Calibri"/>
                <a:ea typeface="Calibri"/>
                <a:cs typeface="Calibri"/>
                <a:sym typeface="Calibri"/>
              </a:endParaRPr>
            </a:p>
          </p:txBody>
        </p:sp>
        <p:sp>
          <p:nvSpPr>
            <p:cNvPr id="331" name="Google Shape;331;p7"/>
            <p:cNvSpPr txBox="1"/>
            <p:nvPr/>
          </p:nvSpPr>
          <p:spPr>
            <a:xfrm rot="-5400000">
              <a:off x="5241280" y="4928591"/>
              <a:ext cx="2377200" cy="314700"/>
            </a:xfrm>
            <a:prstGeom prst="rect">
              <a:avLst/>
            </a:prstGeom>
            <a:solidFill>
              <a:schemeClr val="lt1"/>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7D3B7E"/>
                  </a:solidFill>
                  <a:latin typeface="Calibri"/>
                  <a:ea typeface="Calibri"/>
                  <a:cs typeface="Calibri"/>
                  <a:sym typeface="Calibri"/>
                </a:rPr>
                <a:t>Performance Score</a:t>
              </a:r>
              <a:endParaRPr b="1" i="0" sz="1050" u="none" cap="none" strike="noStrike">
                <a:solidFill>
                  <a:srgbClr val="7D3B7E"/>
                </a:solidFill>
                <a:latin typeface="Calibri"/>
                <a:ea typeface="Calibri"/>
                <a:cs typeface="Calibri"/>
                <a:sym typeface="Calibri"/>
              </a:endParaRPr>
            </a:p>
          </p:txBody>
        </p:sp>
        <p:cxnSp>
          <p:nvCxnSpPr>
            <p:cNvPr id="332" name="Google Shape;332;p7"/>
            <p:cNvCxnSpPr>
              <a:stCxn id="318" idx="3"/>
              <a:endCxn id="324" idx="0"/>
            </p:cNvCxnSpPr>
            <p:nvPr/>
          </p:nvCxnSpPr>
          <p:spPr>
            <a:xfrm>
              <a:off x="6172199" y="3205092"/>
              <a:ext cx="1243500" cy="527700"/>
            </a:xfrm>
            <a:prstGeom prst="bentConnector2">
              <a:avLst/>
            </a:prstGeom>
            <a:noFill/>
            <a:ln cap="flat" cmpd="sng" w="38100">
              <a:solidFill>
                <a:srgbClr val="7F7F7F"/>
              </a:solidFill>
              <a:prstDash val="solid"/>
              <a:round/>
              <a:headEnd len="sm" w="sm" type="none"/>
              <a:tailEnd len="med" w="med" type="triangle"/>
            </a:ln>
          </p:spPr>
        </p:cxnSp>
        <p:cxnSp>
          <p:nvCxnSpPr>
            <p:cNvPr id="333" name="Google Shape;333;p7"/>
            <p:cNvCxnSpPr>
              <a:stCxn id="319" idx="3"/>
              <a:endCxn id="324" idx="0"/>
            </p:cNvCxnSpPr>
            <p:nvPr/>
          </p:nvCxnSpPr>
          <p:spPr>
            <a:xfrm>
              <a:off x="6172199" y="2105620"/>
              <a:ext cx="1243500" cy="1627200"/>
            </a:xfrm>
            <a:prstGeom prst="bentConnector2">
              <a:avLst/>
            </a:prstGeom>
            <a:noFill/>
            <a:ln cap="flat" cmpd="sng" w="38100">
              <a:solidFill>
                <a:srgbClr val="7F7F7F"/>
              </a:solidFill>
              <a:prstDash val="solid"/>
              <a:round/>
              <a:headEnd len="sm" w="sm" type="none"/>
              <a:tailEnd len="med" w="med" type="triangle"/>
            </a:ln>
          </p:spPr>
        </p:cxnSp>
        <p:cxnSp>
          <p:nvCxnSpPr>
            <p:cNvPr id="334" name="Google Shape;334;p7"/>
            <p:cNvCxnSpPr>
              <a:stCxn id="331" idx="0"/>
              <a:endCxn id="317" idx="2"/>
            </p:cNvCxnSpPr>
            <p:nvPr/>
          </p:nvCxnSpPr>
          <p:spPr>
            <a:xfrm rot="10800000">
              <a:off x="3287830" y="3413141"/>
              <a:ext cx="2984700" cy="1672800"/>
            </a:xfrm>
            <a:prstGeom prst="bentConnector2">
              <a:avLst/>
            </a:prstGeom>
            <a:noFill/>
            <a:ln cap="flat" cmpd="sng" w="38100">
              <a:solidFill>
                <a:srgbClr val="7F7F7F"/>
              </a:solidFill>
              <a:prstDash val="solid"/>
              <a:round/>
              <a:headEnd len="sm" w="sm" type="none"/>
              <a:tailEnd len="med" w="med" type="triangle"/>
            </a:ln>
          </p:spPr>
        </p:cxnSp>
      </p:grpSp>
      <p:sp>
        <p:nvSpPr>
          <p:cNvPr id="335" name="Google Shape;335;p7"/>
          <p:cNvSpPr txBox="1"/>
          <p:nvPr/>
        </p:nvSpPr>
        <p:spPr>
          <a:xfrm>
            <a:off x="402671" y="599122"/>
            <a:ext cx="8019876" cy="1324794"/>
          </a:xfrm>
          <a:prstGeom prst="rect">
            <a:avLst/>
          </a:prstGeom>
          <a:noFill/>
          <a:ln>
            <a:noFill/>
          </a:ln>
        </p:spPr>
        <p:txBody>
          <a:bodyPr anchorCtr="0" anchor="t" bIns="34275" lIns="68550" spcFirstLastPara="1" rIns="68550" wrap="square" tIns="34275">
            <a:noAutofit/>
          </a:bodyPr>
          <a:lstStyle/>
          <a:p>
            <a:pPr indent="-214313" lvl="1" marL="385763" marR="0" rtl="0" algn="l">
              <a:lnSpc>
                <a:spcPct val="100000"/>
              </a:lnSpc>
              <a:spcBef>
                <a:spcPts val="0"/>
              </a:spcBef>
              <a:spcAft>
                <a:spcPts val="0"/>
              </a:spcAft>
              <a:buClr>
                <a:srgbClr val="083763"/>
              </a:buClr>
              <a:buSzPts val="1800"/>
              <a:buFont typeface="Arial"/>
              <a:buChar char="•"/>
            </a:pPr>
            <a:r>
              <a:rPr b="1" i="0" lang="en-US" sz="1600" u="none" cap="none" strike="noStrike">
                <a:solidFill>
                  <a:srgbClr val="083763"/>
                </a:solidFill>
                <a:latin typeface="Calibri"/>
                <a:ea typeface="Calibri"/>
                <a:cs typeface="Calibri"/>
                <a:sym typeface="Calibri"/>
              </a:rPr>
              <a:t>Considered future observing capabilities, partner observations, user requirements, instrument technologies, and commercial interests </a:t>
            </a:r>
            <a:endParaRPr b="1" i="0" sz="1600" u="none" cap="none" strike="noStrike">
              <a:solidFill>
                <a:srgbClr val="000000"/>
              </a:solidFill>
              <a:latin typeface="Arial"/>
              <a:ea typeface="Arial"/>
              <a:cs typeface="Arial"/>
              <a:sym typeface="Arial"/>
            </a:endParaRPr>
          </a:p>
          <a:p>
            <a:pPr indent="-176213" lvl="1" marL="385763" marR="0" rtl="0" algn="l">
              <a:lnSpc>
                <a:spcPct val="100000"/>
              </a:lnSpc>
              <a:spcBef>
                <a:spcPts val="30"/>
              </a:spcBef>
              <a:spcAft>
                <a:spcPts val="0"/>
              </a:spcAft>
              <a:buClr>
                <a:srgbClr val="000000"/>
              </a:buClr>
              <a:buSzPts val="1600"/>
              <a:buFont typeface="Arial"/>
              <a:buNone/>
            </a:pPr>
            <a:r>
              <a:t/>
            </a:r>
            <a:endParaRPr b="1" i="0" sz="1000" u="none" cap="none" strike="noStrike">
              <a:solidFill>
                <a:srgbClr val="083763"/>
              </a:solidFill>
              <a:latin typeface="Calibri"/>
              <a:ea typeface="Calibri"/>
              <a:cs typeface="Calibri"/>
              <a:sym typeface="Calibri"/>
            </a:endParaRPr>
          </a:p>
          <a:p>
            <a:pPr indent="-214313" lvl="1" marL="385763" marR="0" rtl="0" algn="l">
              <a:lnSpc>
                <a:spcPct val="100000"/>
              </a:lnSpc>
              <a:spcBef>
                <a:spcPts val="68"/>
              </a:spcBef>
              <a:spcAft>
                <a:spcPts val="0"/>
              </a:spcAft>
              <a:buClr>
                <a:srgbClr val="083763"/>
              </a:buClr>
              <a:buSzPts val="1800"/>
              <a:buFont typeface="Arial"/>
              <a:buChar char="•"/>
            </a:pPr>
            <a:r>
              <a:rPr b="1" i="0" lang="en-US" sz="1600" u="none" cap="none" strike="noStrike">
                <a:solidFill>
                  <a:srgbClr val="083763"/>
                </a:solidFill>
                <a:latin typeface="Calibri"/>
                <a:ea typeface="Calibri"/>
                <a:cs typeface="Calibri"/>
                <a:sym typeface="Calibri"/>
              </a:rPr>
              <a:t>Provided discriminating choices and opportunities about the next generation, and establishes a robust analytic capability to evaluate and iterate opportunities</a:t>
            </a:r>
            <a:endParaRPr b="1" i="0" sz="1600" u="none" cap="none" strike="noStrike">
              <a:solidFill>
                <a:srgbClr val="083763"/>
              </a:solidFill>
              <a:latin typeface="Calibri"/>
              <a:ea typeface="Calibri"/>
              <a:cs typeface="Calibri"/>
              <a:sym typeface="Calibri"/>
            </a:endParaRPr>
          </a:p>
        </p:txBody>
      </p:sp>
      <p:grpSp>
        <p:nvGrpSpPr>
          <p:cNvPr id="336" name="Google Shape;336;p7"/>
          <p:cNvGrpSpPr/>
          <p:nvPr/>
        </p:nvGrpSpPr>
        <p:grpSpPr>
          <a:xfrm>
            <a:off x="7222399" y="3429000"/>
            <a:ext cx="1200150" cy="994410"/>
            <a:chOff x="6477000" y="4648200"/>
            <a:chExt cx="1600200" cy="1325880"/>
          </a:xfrm>
        </p:grpSpPr>
        <p:cxnSp>
          <p:nvCxnSpPr>
            <p:cNvPr id="337" name="Google Shape;337;p7"/>
            <p:cNvCxnSpPr/>
            <p:nvPr/>
          </p:nvCxnSpPr>
          <p:spPr>
            <a:xfrm rot="10800000">
              <a:off x="6477000" y="4648200"/>
              <a:ext cx="0" cy="1325880"/>
            </a:xfrm>
            <a:prstGeom prst="straightConnector1">
              <a:avLst/>
            </a:prstGeom>
            <a:noFill/>
            <a:ln cap="flat" cmpd="sng" w="15875">
              <a:solidFill>
                <a:schemeClr val="dk2"/>
              </a:solidFill>
              <a:prstDash val="solid"/>
              <a:round/>
              <a:headEnd len="sm" w="sm" type="none"/>
              <a:tailEnd len="med" w="med" type="triangle"/>
            </a:ln>
          </p:spPr>
        </p:cxnSp>
        <p:cxnSp>
          <p:nvCxnSpPr>
            <p:cNvPr id="338" name="Google Shape;338;p7"/>
            <p:cNvCxnSpPr/>
            <p:nvPr/>
          </p:nvCxnSpPr>
          <p:spPr>
            <a:xfrm>
              <a:off x="6477000" y="5972175"/>
              <a:ext cx="1600200" cy="0"/>
            </a:xfrm>
            <a:prstGeom prst="straightConnector1">
              <a:avLst/>
            </a:prstGeom>
            <a:noFill/>
            <a:ln cap="flat" cmpd="sng" w="15875">
              <a:solidFill>
                <a:schemeClr val="dk2"/>
              </a:solidFill>
              <a:prstDash val="solid"/>
              <a:round/>
              <a:headEnd len="sm" w="sm" type="none"/>
              <a:tailEnd len="med" w="med" type="triangle"/>
            </a:ln>
          </p:spPr>
        </p:cxnSp>
        <p:sp>
          <p:nvSpPr>
            <p:cNvPr id="339" name="Google Shape;339;p7"/>
            <p:cNvSpPr/>
            <p:nvPr/>
          </p:nvSpPr>
          <p:spPr>
            <a:xfrm>
              <a:off x="6781800" y="4724400"/>
              <a:ext cx="1066800" cy="866775"/>
            </a:xfrm>
            <a:custGeom>
              <a:rect b="b" l="l" r="r" t="t"/>
              <a:pathLst>
                <a:path extrusionOk="0" h="2261237" w="2817090">
                  <a:moveTo>
                    <a:pt x="2817090" y="0"/>
                  </a:moveTo>
                  <a:cubicBezTo>
                    <a:pt x="2576944" y="7697"/>
                    <a:pt x="1843642" y="-835"/>
                    <a:pt x="1475727" y="12162"/>
                  </a:cubicBezTo>
                  <a:cubicBezTo>
                    <a:pt x="1172046" y="26491"/>
                    <a:pt x="1183992" y="24106"/>
                    <a:pt x="944985" y="68342"/>
                  </a:cubicBezTo>
                  <a:cubicBezTo>
                    <a:pt x="796819" y="130480"/>
                    <a:pt x="655389" y="208347"/>
                    <a:pt x="547267" y="317984"/>
                  </a:cubicBezTo>
                  <a:cubicBezTo>
                    <a:pt x="423360" y="457403"/>
                    <a:pt x="409827" y="450688"/>
                    <a:pt x="288361" y="755950"/>
                  </a:cubicBezTo>
                  <a:cubicBezTo>
                    <a:pt x="115677" y="1167707"/>
                    <a:pt x="12315" y="1725528"/>
                    <a:pt x="0" y="2261237"/>
                  </a:cubicBezTo>
                </a:path>
              </a:pathLst>
            </a:custGeom>
            <a:noFill/>
            <a:ln cap="flat" cmpd="sng" w="31750">
              <a:solidFill>
                <a:srgbClr val="C00000"/>
              </a:solidFill>
              <a:prstDash val="dash"/>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0" name="Google Shape;340;p7"/>
            <p:cNvSpPr/>
            <p:nvPr/>
          </p:nvSpPr>
          <p:spPr>
            <a:xfrm>
              <a:off x="7162800" y="50577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1" name="Google Shape;341;p7"/>
            <p:cNvSpPr/>
            <p:nvPr/>
          </p:nvSpPr>
          <p:spPr>
            <a:xfrm>
              <a:off x="7010400" y="51339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2" name="Google Shape;342;p7"/>
            <p:cNvSpPr/>
            <p:nvPr/>
          </p:nvSpPr>
          <p:spPr>
            <a:xfrm>
              <a:off x="7239000" y="49815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3" name="Google Shape;343;p7"/>
            <p:cNvSpPr/>
            <p:nvPr/>
          </p:nvSpPr>
          <p:spPr>
            <a:xfrm>
              <a:off x="6934200" y="52863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4" name="Google Shape;344;p7"/>
            <p:cNvSpPr/>
            <p:nvPr/>
          </p:nvSpPr>
          <p:spPr>
            <a:xfrm>
              <a:off x="7086600" y="49815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5" name="Google Shape;345;p7"/>
            <p:cNvSpPr/>
            <p:nvPr/>
          </p:nvSpPr>
          <p:spPr>
            <a:xfrm>
              <a:off x="7086600" y="51339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6" name="Google Shape;346;p7"/>
            <p:cNvSpPr/>
            <p:nvPr/>
          </p:nvSpPr>
          <p:spPr>
            <a:xfrm>
              <a:off x="7086600" y="52101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7" name="Google Shape;347;p7"/>
            <p:cNvSpPr/>
            <p:nvPr/>
          </p:nvSpPr>
          <p:spPr>
            <a:xfrm>
              <a:off x="7315200" y="49815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8" name="Google Shape;348;p7"/>
            <p:cNvSpPr/>
            <p:nvPr/>
          </p:nvSpPr>
          <p:spPr>
            <a:xfrm>
              <a:off x="6858000" y="53625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9" name="Google Shape;349;p7"/>
            <p:cNvSpPr/>
            <p:nvPr/>
          </p:nvSpPr>
          <p:spPr>
            <a:xfrm>
              <a:off x="6934200" y="53625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0" name="Google Shape;350;p7"/>
            <p:cNvSpPr/>
            <p:nvPr/>
          </p:nvSpPr>
          <p:spPr>
            <a:xfrm>
              <a:off x="7010400" y="52101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1" name="Google Shape;351;p7"/>
            <p:cNvSpPr/>
            <p:nvPr/>
          </p:nvSpPr>
          <p:spPr>
            <a:xfrm>
              <a:off x="7239000" y="50577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2" name="Google Shape;352;p7"/>
            <p:cNvSpPr/>
            <p:nvPr/>
          </p:nvSpPr>
          <p:spPr>
            <a:xfrm>
              <a:off x="7210425" y="51339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3" name="Google Shape;353;p7"/>
            <p:cNvSpPr/>
            <p:nvPr/>
          </p:nvSpPr>
          <p:spPr>
            <a:xfrm>
              <a:off x="7000875" y="5048250"/>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4" name="Google Shape;354;p7"/>
            <p:cNvSpPr/>
            <p:nvPr/>
          </p:nvSpPr>
          <p:spPr>
            <a:xfrm>
              <a:off x="6924675" y="519112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5" name="Google Shape;355;p7"/>
            <p:cNvSpPr/>
            <p:nvPr/>
          </p:nvSpPr>
          <p:spPr>
            <a:xfrm>
              <a:off x="7467600" y="49815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6" name="Google Shape;356;p7"/>
            <p:cNvSpPr/>
            <p:nvPr/>
          </p:nvSpPr>
          <p:spPr>
            <a:xfrm>
              <a:off x="7391400" y="51339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7" name="Google Shape;357;p7"/>
            <p:cNvSpPr/>
            <p:nvPr/>
          </p:nvSpPr>
          <p:spPr>
            <a:xfrm>
              <a:off x="7467600" y="51339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8" name="Google Shape;358;p7"/>
            <p:cNvSpPr/>
            <p:nvPr/>
          </p:nvSpPr>
          <p:spPr>
            <a:xfrm>
              <a:off x="7010400" y="49053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59" name="Google Shape;359;p7"/>
            <p:cNvSpPr/>
            <p:nvPr/>
          </p:nvSpPr>
          <p:spPr>
            <a:xfrm>
              <a:off x="7239000" y="48291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60" name="Google Shape;360;p7"/>
            <p:cNvSpPr/>
            <p:nvPr/>
          </p:nvSpPr>
          <p:spPr>
            <a:xfrm>
              <a:off x="7543800" y="50577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61" name="Google Shape;361;p7"/>
            <p:cNvSpPr/>
            <p:nvPr/>
          </p:nvSpPr>
          <p:spPr>
            <a:xfrm>
              <a:off x="7239000" y="52863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62" name="Google Shape;362;p7"/>
            <p:cNvSpPr/>
            <p:nvPr/>
          </p:nvSpPr>
          <p:spPr>
            <a:xfrm>
              <a:off x="7467600" y="55149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63" name="Google Shape;363;p7"/>
            <p:cNvSpPr/>
            <p:nvPr/>
          </p:nvSpPr>
          <p:spPr>
            <a:xfrm>
              <a:off x="7772400" y="4981575"/>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64" name="Google Shape;364;p7"/>
            <p:cNvSpPr/>
            <p:nvPr/>
          </p:nvSpPr>
          <p:spPr>
            <a:xfrm>
              <a:off x="7620000" y="4800600"/>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65" name="Google Shape;365;p7"/>
            <p:cNvSpPr/>
            <p:nvPr/>
          </p:nvSpPr>
          <p:spPr>
            <a:xfrm>
              <a:off x="7467600" y="4800600"/>
              <a:ext cx="27432" cy="27432"/>
            </a:xfrm>
            <a:prstGeom prst="ellipse">
              <a:avLst/>
            </a:prstGeom>
            <a:solidFill>
              <a:schemeClr val="dk2"/>
            </a:solidFill>
            <a:ln cap="flat" cmpd="sng" w="25400">
              <a:solidFill>
                <a:schemeClr val="dk2"/>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grpSp>
      <p:sp>
        <p:nvSpPr>
          <p:cNvPr id="366" name="Google Shape;366;p7"/>
          <p:cNvSpPr txBox="1"/>
          <p:nvPr>
            <p:ph idx="12" type="sldNum"/>
          </p:nvPr>
        </p:nvSpPr>
        <p:spPr>
          <a:xfrm>
            <a:off x="4572000" y="4948553"/>
            <a:ext cx="4514515" cy="143624"/>
          </a:xfrm>
          <a:prstGeom prst="rect">
            <a:avLst/>
          </a:prstGeom>
          <a:noFill/>
          <a:ln>
            <a:noFill/>
          </a:ln>
        </p:spPr>
        <p:txBody>
          <a:bodyPr anchorCtr="0" anchor="t" bIns="0" lIns="0" spcFirstLastPara="1" rIns="0" wrap="square" tIns="5075">
            <a:spAutoFit/>
          </a:bodyPr>
          <a:lstStyle/>
          <a:p>
            <a:pPr indent="0" lvl="0" marL="12700" rtl="0" algn="r">
              <a:lnSpc>
                <a:spcPct val="100000"/>
              </a:lnSpc>
              <a:spcBef>
                <a:spcPts val="0"/>
              </a:spcBef>
              <a:spcAft>
                <a:spcPts val="0"/>
              </a:spcAft>
              <a:buSzPts val="1800"/>
              <a:buNone/>
            </a:pPr>
            <a:r>
              <a:rPr lang="en-US" sz="900">
                <a:solidFill>
                  <a:schemeClr val="dk1"/>
                </a:solidFill>
                <a:latin typeface="Arial"/>
                <a:ea typeface="Arial"/>
                <a:cs typeface="Arial"/>
                <a:sym typeface="Arial"/>
              </a:rPr>
              <a:t>Department of Commerce // National Oceanic and Atmospheric Administration // </a:t>
            </a:r>
            <a:fld id="{00000000-1234-1234-1234-123412341234}" type="slidenum">
              <a:rPr lang="en-US" sz="900">
                <a:solidFill>
                  <a:schemeClr val="dk1"/>
                </a:solidFill>
                <a:latin typeface="Arial"/>
                <a:ea typeface="Arial"/>
                <a:cs typeface="Arial"/>
                <a:sym typeface="Arial"/>
              </a:rPr>
              <a:t>‹#›</a:t>
            </a:fld>
            <a:endParaRPr sz="9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8"/>
          <p:cNvSpPr txBox="1"/>
          <p:nvPr>
            <p:ph type="title"/>
          </p:nvPr>
        </p:nvSpPr>
        <p:spPr>
          <a:xfrm>
            <a:off x="503743" y="42740"/>
            <a:ext cx="7075710" cy="59412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2060"/>
                </a:solidFill>
                <a:latin typeface="Source Sans Pro"/>
                <a:ea typeface="Source Sans Pro"/>
                <a:cs typeface="Source Sans Pro"/>
                <a:sym typeface="Source Sans Pro"/>
              </a:rPr>
              <a:t>NSOSA: New &amp; More Capability for Same Cost  </a:t>
            </a:r>
            <a:endParaRPr/>
          </a:p>
        </p:txBody>
      </p:sp>
      <p:grpSp>
        <p:nvGrpSpPr>
          <p:cNvPr id="373" name="Google Shape;373;p8"/>
          <p:cNvGrpSpPr/>
          <p:nvPr/>
        </p:nvGrpSpPr>
        <p:grpSpPr>
          <a:xfrm>
            <a:off x="1066796" y="680480"/>
            <a:ext cx="7928538" cy="4018545"/>
            <a:chOff x="1528541" y="1028701"/>
            <a:chExt cx="6950590" cy="3605369"/>
          </a:xfrm>
        </p:grpSpPr>
        <p:grpSp>
          <p:nvGrpSpPr>
            <p:cNvPr id="374" name="Google Shape;374;p8"/>
            <p:cNvGrpSpPr/>
            <p:nvPr/>
          </p:nvGrpSpPr>
          <p:grpSpPr>
            <a:xfrm>
              <a:off x="1528541" y="1028701"/>
              <a:ext cx="6950590" cy="3605369"/>
              <a:chOff x="704089" y="1594731"/>
              <a:chExt cx="9043871" cy="4827353"/>
            </a:xfrm>
          </p:grpSpPr>
          <p:pic>
            <p:nvPicPr>
              <p:cNvPr id="375" name="Google Shape;375;p8"/>
              <p:cNvPicPr preferRelativeResize="0"/>
              <p:nvPr/>
            </p:nvPicPr>
            <p:blipFill rotWithShape="1">
              <a:blip r:embed="rId3">
                <a:alphaModFix/>
              </a:blip>
              <a:srcRect b="6414" l="2413" r="27662" t="10259"/>
              <a:stretch/>
            </p:blipFill>
            <p:spPr>
              <a:xfrm>
                <a:off x="704089" y="1594731"/>
                <a:ext cx="5513831" cy="4827353"/>
              </a:xfrm>
              <a:prstGeom prst="rect">
                <a:avLst/>
              </a:prstGeom>
              <a:noFill/>
              <a:ln>
                <a:noFill/>
              </a:ln>
            </p:spPr>
          </p:pic>
          <p:sp>
            <p:nvSpPr>
              <p:cNvPr id="376" name="Google Shape;376;p8"/>
              <p:cNvSpPr txBox="1"/>
              <p:nvPr/>
            </p:nvSpPr>
            <p:spPr>
              <a:xfrm>
                <a:off x="6512776" y="1635072"/>
                <a:ext cx="3235184" cy="1328999"/>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lang="en-US" sz="1250">
                    <a:solidFill>
                      <a:srgbClr val="3C4043"/>
                    </a:solidFill>
                    <a:highlight>
                      <a:srgbClr val="FFFFFF"/>
                    </a:highlight>
                    <a:latin typeface="Roboto"/>
                    <a:ea typeface="Roboto"/>
                    <a:cs typeface="Roboto"/>
                    <a:sym typeface="Roboto"/>
                  </a:rPr>
                  <a:t>The value difference between Hybrid and Legacy shows that additional capabilities of the Hybrid architecture are possible at the same cost as the Legacy architecture</a:t>
                </a:r>
                <a:endParaRPr b="1" i="0" sz="1300" u="none" cap="none" strike="noStrike">
                  <a:solidFill>
                    <a:srgbClr val="000000"/>
                  </a:solidFill>
                </a:endParaRPr>
              </a:p>
            </p:txBody>
          </p:sp>
          <p:sp>
            <p:nvSpPr>
              <p:cNvPr id="377" name="Google Shape;377;p8"/>
              <p:cNvSpPr txBox="1"/>
              <p:nvPr/>
            </p:nvSpPr>
            <p:spPr>
              <a:xfrm>
                <a:off x="2937842" y="4466353"/>
                <a:ext cx="1650681" cy="30907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0070C0"/>
                    </a:solidFill>
                    <a:latin typeface="Calibri"/>
                    <a:ea typeface="Calibri"/>
                    <a:cs typeface="Calibri"/>
                    <a:sym typeface="Calibri"/>
                  </a:rPr>
                  <a:t>Legacy Continuation</a:t>
                </a:r>
                <a:endParaRPr b="1" i="0" sz="1050" u="none" cap="none" strike="noStrike">
                  <a:solidFill>
                    <a:srgbClr val="0070C0"/>
                  </a:solidFill>
                  <a:latin typeface="Calibri"/>
                  <a:ea typeface="Calibri"/>
                  <a:cs typeface="Calibri"/>
                  <a:sym typeface="Calibri"/>
                </a:endParaRPr>
              </a:p>
            </p:txBody>
          </p:sp>
          <p:sp>
            <p:nvSpPr>
              <p:cNvPr id="378" name="Google Shape;378;p8"/>
              <p:cNvSpPr txBox="1"/>
              <p:nvPr/>
            </p:nvSpPr>
            <p:spPr>
              <a:xfrm>
                <a:off x="2099112" y="4487708"/>
                <a:ext cx="668282" cy="30907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C00000"/>
                    </a:solidFill>
                    <a:latin typeface="Calibri"/>
                    <a:ea typeface="Calibri"/>
                    <a:cs typeface="Calibri"/>
                    <a:sym typeface="Calibri"/>
                  </a:rPr>
                  <a:t>Hybrid</a:t>
                </a:r>
                <a:endParaRPr b="1" i="0" sz="1050" u="none" cap="none" strike="noStrike">
                  <a:solidFill>
                    <a:srgbClr val="C00000"/>
                  </a:solidFill>
                  <a:latin typeface="Calibri"/>
                  <a:ea typeface="Calibri"/>
                  <a:cs typeface="Calibri"/>
                  <a:sym typeface="Calibri"/>
                </a:endParaRPr>
              </a:p>
            </p:txBody>
          </p:sp>
          <p:sp>
            <p:nvSpPr>
              <p:cNvPr id="379" name="Google Shape;379;p8"/>
              <p:cNvSpPr/>
              <p:nvPr/>
            </p:nvSpPr>
            <p:spPr>
              <a:xfrm>
                <a:off x="3232698" y="1946538"/>
                <a:ext cx="2787102" cy="2549262"/>
              </a:xfrm>
              <a:custGeom>
                <a:rect b="b" l="l" r="r" t="t"/>
                <a:pathLst>
                  <a:path extrusionOk="0" h="2225963" w="2817090">
                    <a:moveTo>
                      <a:pt x="2817090" y="0"/>
                    </a:moveTo>
                    <a:cubicBezTo>
                      <a:pt x="2576944" y="7697"/>
                      <a:pt x="1836496" y="-18473"/>
                      <a:pt x="1468581" y="73891"/>
                    </a:cubicBezTo>
                    <a:cubicBezTo>
                      <a:pt x="1069878" y="184727"/>
                      <a:pt x="669636" y="306338"/>
                      <a:pt x="424872" y="665017"/>
                    </a:cubicBezTo>
                    <a:cubicBezTo>
                      <a:pt x="126231" y="1025235"/>
                      <a:pt x="12315" y="1690254"/>
                      <a:pt x="0" y="2225963"/>
                    </a:cubicBezTo>
                  </a:path>
                </a:pathLst>
              </a:custGeom>
              <a:noFill/>
              <a:ln cap="flat" cmpd="sng" w="38100">
                <a:solidFill>
                  <a:srgbClr val="0070C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80" name="Google Shape;380;p8"/>
              <p:cNvSpPr/>
              <p:nvPr/>
            </p:nvSpPr>
            <p:spPr>
              <a:xfrm>
                <a:off x="2621243" y="1758311"/>
                <a:ext cx="3263660" cy="2777113"/>
              </a:xfrm>
              <a:custGeom>
                <a:rect b="b" l="l" r="r" t="t"/>
                <a:pathLst>
                  <a:path extrusionOk="0" h="2261237" w="2817090">
                    <a:moveTo>
                      <a:pt x="2817090" y="0"/>
                    </a:moveTo>
                    <a:cubicBezTo>
                      <a:pt x="2576944" y="7697"/>
                      <a:pt x="1843642" y="-835"/>
                      <a:pt x="1475727" y="12162"/>
                    </a:cubicBezTo>
                    <a:cubicBezTo>
                      <a:pt x="1172046" y="26491"/>
                      <a:pt x="1183992" y="24106"/>
                      <a:pt x="944985" y="68342"/>
                    </a:cubicBezTo>
                    <a:cubicBezTo>
                      <a:pt x="796819" y="130480"/>
                      <a:pt x="655389" y="208347"/>
                      <a:pt x="547267" y="317984"/>
                    </a:cubicBezTo>
                    <a:cubicBezTo>
                      <a:pt x="423360" y="457403"/>
                      <a:pt x="409827" y="450688"/>
                      <a:pt x="288361" y="755950"/>
                    </a:cubicBezTo>
                    <a:cubicBezTo>
                      <a:pt x="115677" y="1167707"/>
                      <a:pt x="12315" y="1725528"/>
                      <a:pt x="0" y="2261237"/>
                    </a:cubicBezTo>
                  </a:path>
                </a:pathLst>
              </a:custGeom>
              <a:noFill/>
              <a:ln cap="flat" cmpd="sng" w="38100">
                <a:solidFill>
                  <a:srgbClr val="C0000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cxnSp>
            <p:nvCxnSpPr>
              <p:cNvPr id="381" name="Google Shape;381;p8"/>
              <p:cNvCxnSpPr>
                <a:stCxn id="382" idx="0"/>
                <a:endCxn id="383" idx="0"/>
              </p:cNvCxnSpPr>
              <p:nvPr/>
            </p:nvCxnSpPr>
            <p:spPr>
              <a:xfrm rot="10800000">
                <a:off x="3871247" y="1867018"/>
                <a:ext cx="2821500" cy="1377000"/>
              </a:xfrm>
              <a:prstGeom prst="straightConnector1">
                <a:avLst/>
              </a:prstGeom>
              <a:solidFill>
                <a:schemeClr val="accent1"/>
              </a:solidFill>
              <a:ln cap="flat" cmpd="sng" w="19050">
                <a:solidFill>
                  <a:srgbClr val="252C31"/>
                </a:solidFill>
                <a:prstDash val="solid"/>
                <a:round/>
                <a:headEnd len="sm" w="sm" type="none"/>
                <a:tailEnd len="sm" w="sm" type="none"/>
              </a:ln>
            </p:spPr>
          </p:cxnSp>
          <p:sp>
            <p:nvSpPr>
              <p:cNvPr id="384" name="Google Shape;384;p8"/>
              <p:cNvSpPr/>
              <p:nvPr/>
            </p:nvSpPr>
            <p:spPr>
              <a:xfrm>
                <a:off x="5059681" y="4186106"/>
                <a:ext cx="960120" cy="150775"/>
              </a:xfrm>
              <a:prstGeom prst="rect">
                <a:avLst/>
              </a:prstGeom>
              <a:solidFill>
                <a:schemeClr val="lt1"/>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p:txBody>
          </p:sp>
          <p:sp>
            <p:nvSpPr>
              <p:cNvPr id="385" name="Google Shape;385;p8"/>
              <p:cNvSpPr txBox="1"/>
              <p:nvPr/>
            </p:nvSpPr>
            <p:spPr>
              <a:xfrm>
                <a:off x="7196339" y="4657551"/>
                <a:ext cx="1271788" cy="278163"/>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CC"/>
                    </a:solidFill>
                    <a:latin typeface="Calibri"/>
                    <a:ea typeface="Calibri"/>
                    <a:cs typeface="Calibri"/>
                    <a:sym typeface="Calibri"/>
                  </a:rPr>
                  <a:t>3D winds</a:t>
                </a:r>
                <a:endParaRPr b="1" i="0" sz="900" u="none" cap="none" strike="noStrike">
                  <a:solidFill>
                    <a:srgbClr val="0000CC"/>
                  </a:solidFill>
                  <a:latin typeface="Calibri"/>
                  <a:ea typeface="Calibri"/>
                  <a:cs typeface="Calibri"/>
                  <a:sym typeface="Calibri"/>
                </a:endParaRPr>
              </a:p>
            </p:txBody>
          </p:sp>
          <p:sp>
            <p:nvSpPr>
              <p:cNvPr id="386" name="Google Shape;386;p8"/>
              <p:cNvSpPr txBox="1"/>
              <p:nvPr/>
            </p:nvSpPr>
            <p:spPr>
              <a:xfrm>
                <a:off x="7208299" y="4043952"/>
                <a:ext cx="1685629" cy="278163"/>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FFC000"/>
                    </a:solidFill>
                    <a:latin typeface="Calibri"/>
                    <a:ea typeface="Calibri"/>
                    <a:cs typeface="Calibri"/>
                    <a:sym typeface="Calibri"/>
                  </a:rPr>
                  <a:t>Real Time Imagery</a:t>
                </a:r>
                <a:endParaRPr b="1" i="0" sz="900" u="none" cap="none" strike="noStrike">
                  <a:solidFill>
                    <a:srgbClr val="FFC000"/>
                  </a:solidFill>
                  <a:latin typeface="Calibri"/>
                  <a:ea typeface="Calibri"/>
                  <a:cs typeface="Calibri"/>
                  <a:sym typeface="Calibri"/>
                </a:endParaRPr>
              </a:p>
            </p:txBody>
          </p:sp>
          <p:sp>
            <p:nvSpPr>
              <p:cNvPr id="387" name="Google Shape;387;p8"/>
              <p:cNvSpPr txBox="1"/>
              <p:nvPr/>
            </p:nvSpPr>
            <p:spPr>
              <a:xfrm>
                <a:off x="7198352" y="3465840"/>
                <a:ext cx="1804501" cy="463604"/>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B050"/>
                    </a:solidFill>
                    <a:latin typeface="Calibri"/>
                    <a:ea typeface="Calibri"/>
                    <a:cs typeface="Calibri"/>
                    <a:sym typeface="Calibri"/>
                  </a:rPr>
                  <a:t>Near-Space Atmospheric Measurements</a:t>
                </a:r>
                <a:endParaRPr b="0" i="0" sz="1050" u="none" cap="none" strike="noStrike">
                  <a:solidFill>
                    <a:srgbClr val="000000"/>
                  </a:solidFill>
                  <a:latin typeface="Arial"/>
                  <a:ea typeface="Arial"/>
                  <a:cs typeface="Arial"/>
                  <a:sym typeface="Arial"/>
                </a:endParaRPr>
              </a:p>
            </p:txBody>
          </p:sp>
          <p:grpSp>
            <p:nvGrpSpPr>
              <p:cNvPr id="388" name="Google Shape;388;p8"/>
              <p:cNvGrpSpPr/>
              <p:nvPr/>
            </p:nvGrpSpPr>
            <p:grpSpPr>
              <a:xfrm>
                <a:off x="7021759" y="3248580"/>
                <a:ext cx="181476" cy="1981482"/>
                <a:chOff x="4052211" y="2711124"/>
                <a:chExt cx="113951" cy="2960262"/>
              </a:xfrm>
            </p:grpSpPr>
            <p:sp>
              <p:nvSpPr>
                <p:cNvPr id="389" name="Google Shape;389;p8"/>
                <p:cNvSpPr/>
                <p:nvPr/>
              </p:nvSpPr>
              <p:spPr>
                <a:xfrm>
                  <a:off x="4065154" y="4437223"/>
                  <a:ext cx="100244" cy="1234163"/>
                </a:xfrm>
                <a:prstGeom prst="upDownArrow">
                  <a:avLst>
                    <a:gd fmla="val 50000" name="adj1"/>
                    <a:gd fmla="val 50000" name="adj2"/>
                  </a:avLst>
                </a:prstGeom>
                <a:solidFill>
                  <a:srgbClr val="0000CC"/>
                </a:solidFill>
                <a:ln cap="flat" cmpd="sng" w="9525">
                  <a:solidFill>
                    <a:srgbClr val="0000CC"/>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p:txBody>
            </p:sp>
            <p:sp>
              <p:nvSpPr>
                <p:cNvPr id="390" name="Google Shape;390;p8"/>
                <p:cNvSpPr/>
                <p:nvPr/>
              </p:nvSpPr>
              <p:spPr>
                <a:xfrm>
                  <a:off x="4062240" y="3792317"/>
                  <a:ext cx="100856" cy="629692"/>
                </a:xfrm>
                <a:prstGeom prst="upDownArrow">
                  <a:avLst>
                    <a:gd fmla="val 50000" name="adj1"/>
                    <a:gd fmla="val 50000" name="adj2"/>
                  </a:avLst>
                </a:prstGeom>
                <a:solidFill>
                  <a:srgbClr val="FFC000"/>
                </a:solidFill>
                <a:ln cap="flat" cmpd="sng" w="9525">
                  <a:solidFill>
                    <a:srgbClr val="FFC000"/>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p:txBody>
            </p:sp>
            <p:sp>
              <p:nvSpPr>
                <p:cNvPr id="391" name="Google Shape;391;p8"/>
                <p:cNvSpPr/>
                <p:nvPr/>
              </p:nvSpPr>
              <p:spPr>
                <a:xfrm>
                  <a:off x="4064392" y="2890254"/>
                  <a:ext cx="100856" cy="878831"/>
                </a:xfrm>
                <a:prstGeom prst="upDownArrow">
                  <a:avLst>
                    <a:gd fmla="val 50000" name="adj1"/>
                    <a:gd fmla="val 50000" name="adj2"/>
                  </a:avLst>
                </a:prstGeom>
                <a:solidFill>
                  <a:srgbClr val="00B050"/>
                </a:solidFill>
                <a:ln cap="flat" cmpd="sng" w="9525">
                  <a:solidFill>
                    <a:srgbClr val="00B050"/>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p:txBody>
            </p:sp>
            <p:sp>
              <p:nvSpPr>
                <p:cNvPr id="392" name="Google Shape;392;p8"/>
                <p:cNvSpPr/>
                <p:nvPr/>
              </p:nvSpPr>
              <p:spPr>
                <a:xfrm>
                  <a:off x="4052211" y="2711124"/>
                  <a:ext cx="113951" cy="164219"/>
                </a:xfrm>
                <a:prstGeom prst="upDownArrow">
                  <a:avLst>
                    <a:gd fmla="val 50000" name="adj1"/>
                    <a:gd fmla="val 50000" name="adj2"/>
                  </a:avLst>
                </a:prstGeom>
                <a:solidFill>
                  <a:srgbClr val="7030A0"/>
                </a:solidFill>
                <a:ln cap="flat" cmpd="sng" w="9525">
                  <a:solidFill>
                    <a:srgbClr val="7030A0"/>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ook Antiqua"/>
                    <a:ea typeface="Book Antiqua"/>
                    <a:cs typeface="Book Antiqua"/>
                    <a:sym typeface="Book Antiqua"/>
                  </a:endParaRPr>
                </a:p>
              </p:txBody>
            </p:sp>
          </p:grpSp>
          <p:sp>
            <p:nvSpPr>
              <p:cNvPr id="382" name="Google Shape;382;p8"/>
              <p:cNvSpPr/>
              <p:nvPr/>
            </p:nvSpPr>
            <p:spPr>
              <a:xfrm>
                <a:off x="6401511" y="3244018"/>
                <a:ext cx="582473" cy="1984887"/>
              </a:xfrm>
              <a:prstGeom prst="upDownArrow">
                <a:avLst>
                  <a:gd fmla="val 50000" name="adj1"/>
                  <a:gd fmla="val 50000" name="adj2"/>
                </a:avLst>
              </a:prstGeom>
              <a:solidFill>
                <a:srgbClr val="008000"/>
              </a:solidFill>
              <a:ln cap="flat" cmpd="sng" w="25400">
                <a:solidFill>
                  <a:srgbClr val="00800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cxnSp>
            <p:nvCxnSpPr>
              <p:cNvPr id="393" name="Google Shape;393;p8"/>
              <p:cNvCxnSpPr>
                <a:stCxn id="382" idx="4"/>
                <a:endCxn id="383" idx="4"/>
              </p:cNvCxnSpPr>
              <p:nvPr/>
            </p:nvCxnSpPr>
            <p:spPr>
              <a:xfrm rot="10800000">
                <a:off x="3871247" y="2500405"/>
                <a:ext cx="2821500" cy="2728500"/>
              </a:xfrm>
              <a:prstGeom prst="straightConnector1">
                <a:avLst/>
              </a:prstGeom>
              <a:solidFill>
                <a:schemeClr val="accent1"/>
              </a:solidFill>
              <a:ln cap="flat" cmpd="sng" w="19050">
                <a:solidFill>
                  <a:srgbClr val="252C31"/>
                </a:solidFill>
                <a:prstDash val="solid"/>
                <a:round/>
                <a:headEnd len="sm" w="sm" type="none"/>
                <a:tailEnd len="sm" w="sm" type="none"/>
              </a:ln>
            </p:spPr>
          </p:cxnSp>
          <p:sp>
            <p:nvSpPr>
              <p:cNvPr id="383" name="Google Shape;383;p8"/>
              <p:cNvSpPr/>
              <p:nvPr/>
            </p:nvSpPr>
            <p:spPr>
              <a:xfrm>
                <a:off x="3785382" y="1866892"/>
                <a:ext cx="171599" cy="633586"/>
              </a:xfrm>
              <a:prstGeom prst="upDownArrow">
                <a:avLst>
                  <a:gd fmla="val 50000" name="adj1"/>
                  <a:gd fmla="val 50000" name="adj2"/>
                </a:avLst>
              </a:prstGeom>
              <a:solidFill>
                <a:srgbClr val="008000"/>
              </a:solidFill>
              <a:ln cap="flat" cmpd="sng" w="25400">
                <a:solidFill>
                  <a:srgbClr val="008000"/>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grpSp>
        <p:sp>
          <p:nvSpPr>
            <p:cNvPr id="394" name="Google Shape;394;p8"/>
            <p:cNvSpPr txBox="1"/>
            <p:nvPr/>
          </p:nvSpPr>
          <p:spPr>
            <a:xfrm rot="-5400000">
              <a:off x="608288" y="2234306"/>
              <a:ext cx="2057400" cy="207749"/>
            </a:xfrm>
            <a:prstGeom prst="rect">
              <a:avLst/>
            </a:prstGeom>
            <a:solidFill>
              <a:schemeClr val="lt1"/>
            </a:solid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Calibri"/>
                  <a:ea typeface="Calibri"/>
                  <a:cs typeface="Calibri"/>
                  <a:sym typeface="Calibri"/>
                </a:rPr>
                <a:t>Relative Performance Score</a:t>
              </a:r>
              <a:endParaRPr b="1" i="0" sz="900" u="none" cap="none" strike="noStrike">
                <a:solidFill>
                  <a:srgbClr val="000000"/>
                </a:solidFill>
                <a:latin typeface="Calibri"/>
                <a:ea typeface="Calibri"/>
                <a:cs typeface="Calibri"/>
                <a:sym typeface="Calibri"/>
              </a:endParaRPr>
            </a:p>
          </p:txBody>
        </p:sp>
        <p:sp>
          <p:nvSpPr>
            <p:cNvPr id="395" name="Google Shape;395;p8"/>
            <p:cNvSpPr/>
            <p:nvPr/>
          </p:nvSpPr>
          <p:spPr>
            <a:xfrm>
              <a:off x="2097059" y="1150872"/>
              <a:ext cx="76890" cy="173556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96" name="Google Shape;396;p8"/>
            <p:cNvSpPr/>
            <p:nvPr/>
          </p:nvSpPr>
          <p:spPr>
            <a:xfrm>
              <a:off x="2106997" y="2932376"/>
              <a:ext cx="66953" cy="93268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97" name="Google Shape;397;p8"/>
            <p:cNvSpPr/>
            <p:nvPr/>
          </p:nvSpPr>
          <p:spPr>
            <a:xfrm>
              <a:off x="2097059" y="3963956"/>
              <a:ext cx="68580" cy="28117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98" name="Google Shape;398;p8"/>
            <p:cNvSpPr/>
            <p:nvPr/>
          </p:nvSpPr>
          <p:spPr>
            <a:xfrm>
              <a:off x="2140474" y="4021106"/>
              <a:ext cx="216071" cy="16687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grpSp>
      <p:sp>
        <p:nvSpPr>
          <p:cNvPr id="399" name="Google Shape;399;p8"/>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9"/>
          <p:cNvSpPr txBox="1"/>
          <p:nvPr/>
        </p:nvSpPr>
        <p:spPr>
          <a:xfrm>
            <a:off x="499390" y="595618"/>
            <a:ext cx="8023826" cy="3837845"/>
          </a:xfrm>
          <a:prstGeom prst="rect">
            <a:avLst/>
          </a:prstGeom>
          <a:noFill/>
          <a:ln>
            <a:noFill/>
          </a:ln>
        </p:spPr>
        <p:txBody>
          <a:bodyPr anchorCtr="0" anchor="t" bIns="0" lIns="0" spcFirstLastPara="1" rIns="0" wrap="square" tIns="57150">
            <a:spAutoFit/>
          </a:bodyPr>
          <a:lstStyle/>
          <a:p>
            <a:pPr indent="-285750" lvl="0" marL="297815" marR="5080" rtl="0" algn="l">
              <a:lnSpc>
                <a:spcPct val="137857"/>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The NOAA Space Platform Requirements Working Group (SPRWG) ranked 3-D Winds as their #1 objective for improvement over current capabilities</a:t>
            </a:r>
            <a:endParaRPr b="0" i="0" sz="1400" u="none" cap="none" strike="noStrike">
              <a:solidFill>
                <a:srgbClr val="000000"/>
              </a:solidFill>
              <a:latin typeface="Arial"/>
              <a:ea typeface="Arial"/>
              <a:cs typeface="Arial"/>
              <a:sym typeface="Arial"/>
            </a:endParaRPr>
          </a:p>
          <a:p>
            <a:pPr indent="-285750" lvl="0" marL="297815" marR="5080" rtl="0" algn="l">
              <a:lnSpc>
                <a:spcPct val="137857"/>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SPRWG ranked 3D Winds “High value,  relatively high risk, relatively high cost, with potential exploitation of rapid pace of SmallSat capabilities for a distributed wind architecture.”</a:t>
            </a:r>
            <a:endParaRPr b="0" i="0" sz="1400" u="none" cap="none" strike="noStrike">
              <a:solidFill>
                <a:srgbClr val="000000"/>
              </a:solidFill>
              <a:latin typeface="Arial"/>
              <a:ea typeface="Arial"/>
              <a:cs typeface="Arial"/>
              <a:sym typeface="Arial"/>
            </a:endParaRPr>
          </a:p>
          <a:p>
            <a:pPr indent="-285750" lvl="0" marL="297815" marR="5080" rtl="0" algn="l">
              <a:lnSpc>
                <a:spcPct val="137857"/>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SPRWG identified 3-D Winds as the “</a:t>
            </a:r>
            <a:r>
              <a:rPr b="0" i="0" lang="en-US" sz="2000" u="none" cap="none" strike="noStrike">
                <a:solidFill>
                  <a:srgbClr val="000000"/>
                </a:solidFill>
                <a:latin typeface="Calibri"/>
                <a:ea typeface="Calibri"/>
                <a:cs typeface="Calibri"/>
                <a:sym typeface="Calibri"/>
              </a:rPr>
              <a:t>Holy Grail” of NWP</a:t>
            </a:r>
            <a:endParaRPr b="0" i="0" sz="1400" u="none" cap="none" strike="noStrike">
              <a:solidFill>
                <a:srgbClr val="000000"/>
              </a:solidFill>
              <a:latin typeface="Arial"/>
              <a:ea typeface="Arial"/>
              <a:cs typeface="Arial"/>
              <a:sym typeface="Arial"/>
            </a:endParaRPr>
          </a:p>
          <a:p>
            <a:pPr indent="-285750" lvl="0" marL="297815" marR="5080" rtl="0" algn="l">
              <a:lnSpc>
                <a:spcPct val="137857"/>
              </a:lnSpc>
              <a:spcBef>
                <a:spcPts val="0"/>
              </a:spcBef>
              <a:spcAft>
                <a:spcPts val="0"/>
              </a:spcAft>
              <a:buClr>
                <a:srgbClr val="000000"/>
              </a:buClr>
              <a:buSzPts val="2000"/>
              <a:buFont typeface="Arial"/>
              <a:buChar char="•"/>
            </a:pPr>
            <a:r>
              <a:rPr b="0" i="0" lang="en-US" sz="2000" u="none" cap="none" strike="noStrike">
                <a:solidFill>
                  <a:schemeClr val="dk1"/>
                </a:solidFill>
                <a:latin typeface="Calibri"/>
                <a:ea typeface="Calibri"/>
                <a:cs typeface="Calibri"/>
                <a:sym typeface="Calibri"/>
              </a:rPr>
              <a:t>NOAA is interested in 3-D Winds, but not necessarily only lidar technology</a:t>
            </a:r>
            <a:endParaRPr b="0" i="0" sz="2000" u="none" cap="none" strike="noStrike">
              <a:solidFill>
                <a:schemeClr val="dk1"/>
              </a:solidFill>
              <a:latin typeface="Calibri"/>
              <a:ea typeface="Calibri"/>
              <a:cs typeface="Calibri"/>
              <a:sym typeface="Calibri"/>
            </a:endParaRPr>
          </a:p>
          <a:p>
            <a:pPr indent="0" lvl="0" marL="12065" marR="5080" rtl="0" algn="l">
              <a:lnSpc>
                <a:spcPct val="137857"/>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 </a:t>
            </a:r>
            <a:r>
              <a:rPr b="0" i="0" lang="en-US" sz="1800" u="none" cap="none" strike="noStrike">
                <a:solidFill>
                  <a:schemeClr val="dk1"/>
                </a:solidFill>
                <a:latin typeface="Calibri"/>
                <a:ea typeface="Calibri"/>
                <a:cs typeface="Calibri"/>
                <a:sym typeface="Calibri"/>
              </a:rPr>
              <a:t>NOAA is currently laying out a plan to obtain 3-D Winds (exploring active or passive solutions)</a:t>
            </a:r>
            <a:endParaRPr b="0" i="0" sz="1800" u="none" cap="none" strike="noStrike">
              <a:solidFill>
                <a:schemeClr val="dk1"/>
              </a:solidFill>
              <a:latin typeface="Calibri"/>
              <a:ea typeface="Calibri"/>
              <a:cs typeface="Calibri"/>
              <a:sym typeface="Calibri"/>
            </a:endParaRPr>
          </a:p>
        </p:txBody>
      </p:sp>
      <p:sp>
        <p:nvSpPr>
          <p:cNvPr id="406" name="Google Shape;406;p9"/>
          <p:cNvSpPr txBox="1"/>
          <p:nvPr/>
        </p:nvSpPr>
        <p:spPr>
          <a:xfrm>
            <a:off x="537299" y="9184"/>
            <a:ext cx="7075710" cy="59412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2060"/>
                </a:solidFill>
                <a:latin typeface="Source Sans Pro"/>
                <a:ea typeface="Source Sans Pro"/>
                <a:cs typeface="Source Sans Pro"/>
                <a:sym typeface="Source Sans Pro"/>
              </a:rPr>
              <a:t>How NSOSA Scored 3-D Winds:   </a:t>
            </a:r>
            <a:endParaRPr b="1" i="0" sz="2400" u="none" cap="none" strike="noStrike">
              <a:solidFill>
                <a:srgbClr val="000000"/>
              </a:solidFill>
              <a:latin typeface="Calibri"/>
              <a:ea typeface="Calibri"/>
              <a:cs typeface="Calibri"/>
              <a:sym typeface="Calibri"/>
            </a:endParaRPr>
          </a:p>
        </p:txBody>
      </p:sp>
      <p:sp>
        <p:nvSpPr>
          <p:cNvPr id="407" name="Google Shape;407;p9"/>
          <p:cNvSpPr txBox="1"/>
          <p:nvPr>
            <p:ph idx="12" type="sldNum"/>
          </p:nvPr>
        </p:nvSpPr>
        <p:spPr>
          <a:xfrm>
            <a:off x="5160311" y="4948553"/>
            <a:ext cx="3926204" cy="159013"/>
          </a:xfrm>
          <a:prstGeom prst="rect">
            <a:avLst/>
          </a:prstGeom>
          <a:noFill/>
          <a:ln>
            <a:noFill/>
          </a:ln>
        </p:spPr>
        <p:txBody>
          <a:bodyPr anchorCtr="0" anchor="t" bIns="0" lIns="0" spcFirstLastPara="1" rIns="0" wrap="square" tIns="5075">
            <a:spAutoFit/>
          </a:bodyPr>
          <a:lstStyle/>
          <a:p>
            <a:pPr indent="0" lvl="0" marL="12700" rtl="0" algn="l">
              <a:lnSpc>
                <a:spcPct val="100000"/>
              </a:lnSpc>
              <a:spcBef>
                <a:spcPts val="0"/>
              </a:spcBef>
              <a:spcAft>
                <a:spcPts val="0"/>
              </a:spcAft>
              <a:buSzPts val="1000"/>
              <a:buNone/>
            </a:pPr>
            <a:r>
              <a:rPr lang="en-US">
                <a:solidFill>
                  <a:schemeClr val="dk1"/>
                </a:solidFill>
              </a:rPr>
              <a:t>Department of Commerce // National Oceanic and Atmospheric Administration // </a:t>
            </a:r>
            <a:fld id="{00000000-1234-1234-1234-123412341234}" type="slidenum">
              <a:rPr lang="en-US">
                <a:solidFill>
                  <a:schemeClr val="dk1"/>
                </a:solidFill>
              </a:rPr>
              <a:t>‹#›</a:t>
            </a:fld>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4. Content Slide - with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2020-11-03T20:09:16Z</dcterms:created>
  <dc:creator>NESDIS Chief of Staff Office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2020-10-16T00:00:00Z</vt:filetime>
  </property>
  <property fmtid="{D5CDD505-2E9C-101B-9397-08002B2CF9AE}" pid="3" name="LastSaved">
    <vt:filetime>2020-11-03T00:00:00Z</vt:filetime>
  </property>
</Properties>
</file>