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  <p:sldMasterId id="2147483668" r:id="rId3"/>
  </p:sldMasterIdLst>
  <p:notesMasterIdLst>
    <p:notesMasterId r:id="rId19"/>
  </p:notesMasterIdLst>
  <p:sldIdLst>
    <p:sldId id="256" r:id="rId4"/>
    <p:sldId id="274" r:id="rId5"/>
    <p:sldId id="435" r:id="rId6"/>
    <p:sldId id="439" r:id="rId7"/>
    <p:sldId id="441" r:id="rId8"/>
    <p:sldId id="440" r:id="rId9"/>
    <p:sldId id="369" r:id="rId10"/>
    <p:sldId id="427" r:id="rId11"/>
    <p:sldId id="286" r:id="rId12"/>
    <p:sldId id="436" r:id="rId13"/>
    <p:sldId id="271" r:id="rId14"/>
    <p:sldId id="273" r:id="rId15"/>
    <p:sldId id="275" r:id="rId16"/>
    <p:sldId id="277" r:id="rId17"/>
    <p:sldId id="268" r:id="rId18"/>
  </p:sldIdLst>
  <p:sldSz cx="12192000" cy="6858000"/>
  <p:notesSz cx="6858000" cy="9144000"/>
  <p:embeddedFontLs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Book Antiqua" panose="02040602050305030304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Helvetica" panose="020B0604020202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Bljh6RiHooJSw1C0rCwyxE4xX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E7351A-91AB-47F2-9DD1-60E1FD411EAE}">
  <a:tblStyle styleId="{50E7351A-91AB-47F2-9DD1-60E1FD411EA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381000"/>
            <a:ext cx="73152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04" name="Google Shape;2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381000"/>
            <a:ext cx="73152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f8297088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00" tIns="46600" rIns="93200" bIns="4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7f8297088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705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f8297088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00" tIns="46600" rIns="93200" bIns="4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7f8297088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047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fld>
            <a:endParaRPr lang="en-US" sz="12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5893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f8297088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00" tIns="46600" rIns="93200" bIns="4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7f8297088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1925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70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FFC35C-6E70-4911-897C-181265D95E0A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99" tIns="46903" rIns="93799" bIns="46903" anchor="b"/>
          <a:lstStyle>
            <a:lvl1pPr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FFE802-1695-4843-9763-84FA39814D7A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0563"/>
            <a:ext cx="6151562" cy="3460750"/>
          </a:xfrm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4386263"/>
            <a:ext cx="5549900" cy="4154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99" tIns="46903" rIns="93799" bIns="46903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274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f8297088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00" tIns="46600" rIns="93200" bIns="4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7f8297088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661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f8297088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00" tIns="46600" rIns="93200" bIns="4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7f8297088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932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c3ef54360_1_0:notes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22" name="Google Shape;322;g8c3ef5436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381000"/>
            <a:ext cx="73152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about:blank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Dk Blu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6"/>
          <p:cNvSpPr/>
          <p:nvPr/>
        </p:nvSpPr>
        <p:spPr>
          <a:xfrm>
            <a:off x="512541" y="13"/>
            <a:ext cx="11676342" cy="42671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6"/>
          <p:cNvSpPr>
            <a:spLocks noGrp="1"/>
          </p:cNvSpPr>
          <p:nvPr>
            <p:ph type="pic" idx="2"/>
          </p:nvPr>
        </p:nvSpPr>
        <p:spPr>
          <a:xfrm>
            <a:off x="550103" y="4267200"/>
            <a:ext cx="11638772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1040445" y="2590798"/>
            <a:ext cx="18288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3"/>
          </p:nvPr>
        </p:nvSpPr>
        <p:spPr>
          <a:xfrm>
            <a:off x="1040445" y="3733804"/>
            <a:ext cx="1727200" cy="26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4"/>
          </p:nvPr>
        </p:nvSpPr>
        <p:spPr>
          <a:xfrm>
            <a:off x="3352800" y="768758"/>
            <a:ext cx="8128000" cy="135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body" idx="5"/>
          </p:nvPr>
        </p:nvSpPr>
        <p:spPr>
          <a:xfrm>
            <a:off x="3353382" y="2262200"/>
            <a:ext cx="8123355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body" idx="6"/>
          </p:nvPr>
        </p:nvSpPr>
        <p:spPr>
          <a:xfrm>
            <a:off x="3352800" y="3311239"/>
            <a:ext cx="8128000" cy="69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" name="Google Shape;16;p6"/>
          <p:cNvCxnSpPr/>
          <p:nvPr/>
        </p:nvCxnSpPr>
        <p:spPr>
          <a:xfrm>
            <a:off x="3047999" y="609600"/>
            <a:ext cx="0" cy="347345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Google Shape;17;p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301" y="121758"/>
            <a:ext cx="2101088" cy="2542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6"/>
          <p:cNvGrpSpPr/>
          <p:nvPr/>
        </p:nvGrpSpPr>
        <p:grpSpPr>
          <a:xfrm>
            <a:off x="-40517" y="0"/>
            <a:ext cx="585146" cy="6858000"/>
            <a:chOff x="-15240" y="0"/>
            <a:chExt cx="472440" cy="6858000"/>
          </a:xfrm>
        </p:grpSpPr>
        <p:sp>
          <p:nvSpPr>
            <p:cNvPr id="19" name="Google Shape;19;p6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" name="Google Shape;20;p6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6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6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6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6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6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oogle Shape;26;p6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27" name="Google Shape;27;p6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28" name="Google Shape;28;p6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" name="Google Shape;29;p6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" name="Google Shape;30;p6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" name="Google Shape;31;p6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2" name="Google Shape;32;p6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3" name="Google Shape;33;p6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4" name="Google Shape;34;p6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2 Pic">
  <p:cSld name="2 Column, 2 Pic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7"/>
          <p:cNvSpPr>
            <a:spLocks noGrp="1"/>
          </p:cNvSpPr>
          <p:nvPr>
            <p:ph type="pic" idx="2"/>
          </p:nvPr>
        </p:nvSpPr>
        <p:spPr>
          <a:xfrm>
            <a:off x="1016001" y="1219200"/>
            <a:ext cx="4978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17"/>
          <p:cNvSpPr>
            <a:spLocks noGrp="1"/>
          </p:cNvSpPr>
          <p:nvPr>
            <p:ph type="pic" idx="3"/>
          </p:nvPr>
        </p:nvSpPr>
        <p:spPr>
          <a:xfrm>
            <a:off x="6604000" y="1219200"/>
            <a:ext cx="4978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body" idx="1"/>
          </p:nvPr>
        </p:nvSpPr>
        <p:spPr>
          <a:xfrm>
            <a:off x="1003852" y="3048000"/>
            <a:ext cx="4990549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body" idx="4"/>
          </p:nvPr>
        </p:nvSpPr>
        <p:spPr>
          <a:xfrm>
            <a:off x="6604000" y="3048000"/>
            <a:ext cx="4990549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body" idx="1"/>
          </p:nvPr>
        </p:nvSpPr>
        <p:spPr>
          <a:xfrm>
            <a:off x="1003852" y="1219200"/>
            <a:ext cx="3263349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body" idx="2"/>
          </p:nvPr>
        </p:nvSpPr>
        <p:spPr>
          <a:xfrm>
            <a:off x="8331200" y="1219200"/>
            <a:ext cx="3263349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body" idx="3"/>
          </p:nvPr>
        </p:nvSpPr>
        <p:spPr>
          <a:xfrm>
            <a:off x="4667528" y="1219200"/>
            <a:ext cx="3263349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, 3 Pic">
  <p:cSld name="3 Column, 3 Pic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>
            <a:spLocks noGrp="1"/>
          </p:cNvSpPr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9"/>
          <p:cNvSpPr>
            <a:spLocks noGrp="1"/>
          </p:cNvSpPr>
          <p:nvPr>
            <p:ph type="pic" idx="2"/>
          </p:nvPr>
        </p:nvSpPr>
        <p:spPr>
          <a:xfrm>
            <a:off x="1016001" y="1219200"/>
            <a:ext cx="3247251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19"/>
          <p:cNvSpPr>
            <a:spLocks noGrp="1"/>
          </p:cNvSpPr>
          <p:nvPr>
            <p:ph type="pic" idx="3"/>
          </p:nvPr>
        </p:nvSpPr>
        <p:spPr>
          <a:xfrm>
            <a:off x="4677549" y="1219200"/>
            <a:ext cx="3247251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19"/>
          <p:cNvSpPr>
            <a:spLocks noGrp="1"/>
          </p:cNvSpPr>
          <p:nvPr>
            <p:ph type="pic" idx="4"/>
          </p:nvPr>
        </p:nvSpPr>
        <p:spPr>
          <a:xfrm>
            <a:off x="8335149" y="1219200"/>
            <a:ext cx="3247251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19"/>
          <p:cNvSpPr txBox="1">
            <a:spLocks noGrp="1"/>
          </p:cNvSpPr>
          <p:nvPr>
            <p:ph type="body" idx="1"/>
          </p:nvPr>
        </p:nvSpPr>
        <p:spPr>
          <a:xfrm>
            <a:off x="1003852" y="3048000"/>
            <a:ext cx="3263349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body" idx="5"/>
          </p:nvPr>
        </p:nvSpPr>
        <p:spPr>
          <a:xfrm>
            <a:off x="8331200" y="3048000"/>
            <a:ext cx="3263349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body" idx="6"/>
          </p:nvPr>
        </p:nvSpPr>
        <p:spPr>
          <a:xfrm>
            <a:off x="4667528" y="3048000"/>
            <a:ext cx="3263349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g Pic">
  <p:cSld name="1 Lg Pic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>
            <a:spLocks noGrp="1"/>
          </p:cNvSpPr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>
            <a:spLocks noGrp="1"/>
          </p:cNvSpPr>
          <p:nvPr>
            <p:ph type="pic" idx="2"/>
          </p:nvPr>
        </p:nvSpPr>
        <p:spPr>
          <a:xfrm>
            <a:off x="1016000" y="1219200"/>
            <a:ext cx="10566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22,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25E8-8F5D-4CD8-B3DA-F0FA12B0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3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D403D-DF38-424C-9D22-C5B3B5B7D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6C180-8058-4C82-988D-E7537AC26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43EDB-BB3A-4885-B518-81C0B4B1C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2A88C-C253-42F0-9971-44B94508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706DC-2A4C-4EBF-98FF-DBDC4692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79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88D1-FEAD-4228-9F86-B138601B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AB41-65C9-40C3-9F1F-A2AF52A55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BD6F3-1878-4B50-B170-A1597AED3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297A0-B0A6-45DE-BC32-EC5C8ED2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5B687-E570-48EF-AF1E-CB800F47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81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F0221-164D-43CC-8631-2CE2D3E5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3F0FD-318F-4DA7-97E7-382F4945F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5BAF2-05AB-43D9-B315-BADCB942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05BCC-5A98-4B52-ADE1-ADF1839E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252EC-3CD6-4DEA-88D9-096DA89F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6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08C06-3E9B-49BA-A612-8FBAEAE1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0660D-8058-4484-963C-B079AB510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C617D-DF6B-4821-956C-B4037587D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FA613-D97B-4093-8A7F-6A4F6144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EEEC8-82C5-48A3-967F-AA5A7EAF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E1A7E-DFF4-4172-B331-67C97249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82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644F-F5D9-4408-B244-7AB72A32F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1DD6D-2F6D-4DFC-BE44-D1EB02A80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B4CF-234C-450A-A24B-C6BAD33D7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0FFAA-5409-4DC4-9B4B-CE5E5944D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9D576F-8AA9-45C0-B13A-F3CD6A7F1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47D98A-8F3A-4B0F-AD0E-492D76B12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663BC-3279-42DE-A9D2-B428E493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8D017-7493-48E2-973A-9E4476D4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9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ADD95-5CC4-49E6-AB75-24D313CF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3BEB-8E87-4C21-AD62-08C3F0DFAB6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4E3AA5-EA03-443F-B36E-64FCF423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37AAC-AE05-4C19-9427-E40929D6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AD7A-F2BE-460D-8659-7AA118BE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0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A33D6-D26D-46AB-8B77-8D4AFB4F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C0FBD-FEAD-4BB7-A300-7ABC1360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0E012-0916-4ADF-A39F-9B5BD315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31016-CAD6-4049-885C-BCE46711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46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12DBC-8FD0-488F-8072-858940FE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350DA-5697-49E6-BD19-67F6FDFDB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4078D-AEF0-4C46-A4EC-B52F15D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86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FFAB-D927-4D19-8DF7-4A039141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7E814-3134-46CE-BED5-F0B679A6C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1DBDB-C947-42E1-BBE2-715486512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33E24-BB98-44AC-9B80-C9C88A23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7C012-319C-4708-82CB-CD7263DC0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FB432-2FA7-4971-A084-EAA7A2E1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68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2913-69A5-4313-8DD5-7C74D935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A24252-80CF-4A23-8C2F-B0D9692E0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EE4CC-C5B1-478D-BF51-DB42E50E3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C0121-CC5A-4C06-95EC-4386953D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149ED-E067-45D1-97F4-A36671DB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C2E20-2EBC-4410-AF57-14CB5D46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49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8049-8B58-44A9-B4BF-A643682E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496830-A806-4B55-BB25-9753C2C04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D3ED1-03E6-43F3-95C6-1EB58C7D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6C4C6-6C2D-49A5-B008-5A0436872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A79A5-3B46-4C60-AA27-AEBC360E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45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7F0D74-0ABD-4D5A-A962-2FCB51C1C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71122-56C8-4A01-A039-704E18008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19812-F3FD-4FC6-8D5B-1B59D848D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64A22-C11F-499A-BD11-063E6DC4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880CD-1FD3-40E0-A35A-3490F39C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4b11ea443_0_154"/>
          <p:cNvSpPr txBox="1">
            <a:spLocks noGrp="1"/>
          </p:cNvSpPr>
          <p:nvPr>
            <p:ph type="body" idx="1"/>
          </p:nvPr>
        </p:nvSpPr>
        <p:spPr>
          <a:xfrm>
            <a:off x="1003851" y="1219200"/>
            <a:ext cx="105783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1pPr>
            <a:lvl2pPr marL="914400" lvl="1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300"/>
              <a:buChar char="•"/>
              <a:defRPr/>
            </a:lvl2pPr>
            <a:lvl3pPr marL="1371600" lvl="2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300"/>
              <a:buChar char="•"/>
              <a:defRPr/>
            </a:lvl3pPr>
            <a:lvl4pPr marL="1828800" lvl="3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300"/>
              <a:buChar char="•"/>
              <a:defRPr/>
            </a:lvl4pPr>
            <a:lvl5pPr marL="2286000" lvl="4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300"/>
              <a:buChar char="•"/>
              <a:defRPr/>
            </a:lvl5pPr>
            <a:lvl6pPr marL="2743200" lvl="5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300"/>
              <a:buChar char="•"/>
              <a:defRPr/>
            </a:lvl6pPr>
            <a:lvl7pPr marL="3200400" lvl="6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marL="3657600" lvl="7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marL="4114800" lvl="8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g74b11ea443_0_154"/>
          <p:cNvSpPr txBox="1">
            <a:spLocks noGrp="1"/>
          </p:cNvSpPr>
          <p:nvPr>
            <p:ph type="title"/>
          </p:nvPr>
        </p:nvSpPr>
        <p:spPr>
          <a:xfrm>
            <a:off x="999829" y="283104"/>
            <a:ext cx="98673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74b11ea443_0_154"/>
          <p:cNvSpPr txBox="1">
            <a:spLocks noGrp="1"/>
          </p:cNvSpPr>
          <p:nvPr>
            <p:ph type="dt" idx="10"/>
          </p:nvPr>
        </p:nvSpPr>
        <p:spPr>
          <a:xfrm>
            <a:off x="914400" y="6400800"/>
            <a:ext cx="2540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25" tIns="58900" rIns="117825" bIns="58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g74b11ea443_0_154"/>
          <p:cNvSpPr txBox="1">
            <a:spLocks noGrp="1"/>
          </p:cNvSpPr>
          <p:nvPr>
            <p:ph type="ftr" idx="11"/>
          </p:nvPr>
        </p:nvSpPr>
        <p:spPr>
          <a:xfrm>
            <a:off x="4165600" y="6400800"/>
            <a:ext cx="3860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25" tIns="58900" rIns="117825" bIns="58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g74b11ea443_0_154"/>
          <p:cNvSpPr txBox="1">
            <a:spLocks noGrp="1"/>
          </p:cNvSpPr>
          <p:nvPr>
            <p:ph type="sldNum" idx="12"/>
          </p:nvPr>
        </p:nvSpPr>
        <p:spPr>
          <a:xfrm>
            <a:off x="9753600" y="6248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25" tIns="58900" rIns="117825" bIns="58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Dk Blu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c3ef54360_1_181"/>
          <p:cNvSpPr/>
          <p:nvPr/>
        </p:nvSpPr>
        <p:spPr>
          <a:xfrm>
            <a:off x="512541" y="13"/>
            <a:ext cx="11676300" cy="426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8c3ef54360_1_181"/>
          <p:cNvSpPr>
            <a:spLocks noGrp="1"/>
          </p:cNvSpPr>
          <p:nvPr>
            <p:ph type="pic" idx="2"/>
          </p:nvPr>
        </p:nvSpPr>
        <p:spPr>
          <a:xfrm>
            <a:off x="550103" y="4267200"/>
            <a:ext cx="11638800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g8c3ef54360_1_181"/>
          <p:cNvSpPr txBox="1">
            <a:spLocks noGrp="1"/>
          </p:cNvSpPr>
          <p:nvPr>
            <p:ph type="body" idx="1"/>
          </p:nvPr>
        </p:nvSpPr>
        <p:spPr>
          <a:xfrm>
            <a:off x="1040445" y="2590798"/>
            <a:ext cx="18288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g8c3ef54360_1_181"/>
          <p:cNvSpPr txBox="1">
            <a:spLocks noGrp="1"/>
          </p:cNvSpPr>
          <p:nvPr>
            <p:ph type="body" idx="3"/>
          </p:nvPr>
        </p:nvSpPr>
        <p:spPr>
          <a:xfrm>
            <a:off x="1040445" y="3733804"/>
            <a:ext cx="1727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g8c3ef54360_1_181"/>
          <p:cNvSpPr txBox="1">
            <a:spLocks noGrp="1"/>
          </p:cNvSpPr>
          <p:nvPr>
            <p:ph type="body" idx="4"/>
          </p:nvPr>
        </p:nvSpPr>
        <p:spPr>
          <a:xfrm>
            <a:off x="3352800" y="768758"/>
            <a:ext cx="8127900" cy="13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g8c3ef54360_1_181"/>
          <p:cNvSpPr txBox="1">
            <a:spLocks noGrp="1"/>
          </p:cNvSpPr>
          <p:nvPr>
            <p:ph type="body" idx="5"/>
          </p:nvPr>
        </p:nvSpPr>
        <p:spPr>
          <a:xfrm>
            <a:off x="3353382" y="2262200"/>
            <a:ext cx="81234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g8c3ef54360_1_181"/>
          <p:cNvSpPr txBox="1">
            <a:spLocks noGrp="1"/>
          </p:cNvSpPr>
          <p:nvPr>
            <p:ph type="body" idx="6"/>
          </p:nvPr>
        </p:nvSpPr>
        <p:spPr>
          <a:xfrm>
            <a:off x="3352800" y="3311239"/>
            <a:ext cx="8127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0" name="Google Shape;130;g8c3ef54360_1_181"/>
          <p:cNvCxnSpPr/>
          <p:nvPr/>
        </p:nvCxnSpPr>
        <p:spPr>
          <a:xfrm>
            <a:off x="3047999" y="609600"/>
            <a:ext cx="0" cy="347340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1" name="Google Shape;131;g8c3ef54360_1_18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301" y="121758"/>
            <a:ext cx="2101089" cy="2542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g8c3ef54360_1_181"/>
          <p:cNvGrpSpPr/>
          <p:nvPr/>
        </p:nvGrpSpPr>
        <p:grpSpPr>
          <a:xfrm>
            <a:off x="-40518" y="0"/>
            <a:ext cx="585164" cy="6858000"/>
            <a:chOff x="-15240" y="0"/>
            <a:chExt cx="472440" cy="6858000"/>
          </a:xfrm>
        </p:grpSpPr>
        <p:sp>
          <p:nvSpPr>
            <p:cNvPr id="133" name="Google Shape;133;g8c3ef54360_1_181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" name="Google Shape;134;g8c3ef54360_1_181" descr="C:\Users\jacqui.fenner\Desktop\PTT templates\images\noaa icons\noaa_icons-04.png">
              <a:hlinkClick r:id="rId2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g8c3ef54360_1_181" descr="C:\Users\jacqui.fenner\Desktop\PTT templates\images\noaa icons\noaa_icons-05.png">
              <a:hlinkClick r:id="rId2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g8c3ef54360_1_181" descr="C:\Users\jacqui.fenner\Desktop\PTT templates\images\noaa icons\noaa_icons-06.png">
              <a:hlinkClick r:id="rId2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g8c3ef54360_1_181" descr="C:\Users\jacqui.fenner\Desktop\PTT templates\images\noaa icons\noaa_icons-07.png">
              <a:hlinkClick r:id="rId2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g8c3ef54360_1_181" descr="C:\Users\jacqui.fenner\Desktop\PTT templates\images\noaa icons\noaa_icons-08.png">
              <a:hlinkClick r:id="rId2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g8c3ef54360_1_181" descr="C:\Users\jacqui.fenner\Desktop\PTT templates\images\noaa icons\noaa_icons-10.png">
              <a:hlinkClick r:id="rId2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0" name="Google Shape;140;g8c3ef54360_1_181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141" name="Google Shape;141;g8c3ef54360_1_181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142" name="Google Shape;142;g8c3ef54360_1_181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3" name="Google Shape;143;g8c3ef54360_1_181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4" name="Google Shape;144;g8c3ef54360_1_181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5" name="Google Shape;145;g8c3ef54360_1_181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6" name="Google Shape;146;g8c3ef54360_1_181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7" name="Google Shape;147;g8c3ef54360_1_181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48" name="Google Shape;148;g8c3ef54360_1_181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Small Pic">
  <p:cSld name="2 Column, Small Pic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1"/>
          <p:cNvSpPr>
            <a:spLocks noGrp="1"/>
          </p:cNvSpPr>
          <p:nvPr>
            <p:ph type="pic" idx="2"/>
          </p:nvPr>
        </p:nvSpPr>
        <p:spPr>
          <a:xfrm>
            <a:off x="6604000" y="1219200"/>
            <a:ext cx="4978400" cy="198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body" idx="1"/>
          </p:nvPr>
        </p:nvSpPr>
        <p:spPr>
          <a:xfrm>
            <a:off x="1003852" y="1219200"/>
            <a:ext cx="4990549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1"/>
          <p:cNvSpPr txBox="1">
            <a:spLocks noGrp="1"/>
          </p:cNvSpPr>
          <p:nvPr>
            <p:ph type="body" idx="3"/>
          </p:nvPr>
        </p:nvSpPr>
        <p:spPr>
          <a:xfrm>
            <a:off x="6604000" y="3429000"/>
            <a:ext cx="4990549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Right">
  <p:cSld name="1 Column, Tall Pic Righ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>
            <a:spLocks noGrp="1"/>
          </p:cNvSpPr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2"/>
          <p:cNvSpPr>
            <a:spLocks noGrp="1"/>
          </p:cNvSpPr>
          <p:nvPr>
            <p:ph type="pic" idx="2"/>
          </p:nvPr>
        </p:nvSpPr>
        <p:spPr>
          <a:xfrm>
            <a:off x="8128000" y="1219200"/>
            <a:ext cx="3454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12"/>
          <p:cNvSpPr txBox="1">
            <a:spLocks noGrp="1"/>
          </p:cNvSpPr>
          <p:nvPr>
            <p:ph type="body" idx="1"/>
          </p:nvPr>
        </p:nvSpPr>
        <p:spPr>
          <a:xfrm>
            <a:off x="1003851" y="1219200"/>
            <a:ext cx="6920949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Left">
  <p:cSld name="1 Column, Tall Pic Lef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>
            <a:spLocks noGrp="1"/>
          </p:cNvSpPr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3"/>
          <p:cNvSpPr>
            <a:spLocks noGrp="1"/>
          </p:cNvSpPr>
          <p:nvPr>
            <p:ph type="pic" idx="2"/>
          </p:nvPr>
        </p:nvSpPr>
        <p:spPr>
          <a:xfrm>
            <a:off x="1016000" y="1219200"/>
            <a:ext cx="3454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body" idx="1"/>
          </p:nvPr>
        </p:nvSpPr>
        <p:spPr>
          <a:xfrm>
            <a:off x="4673600" y="1219200"/>
            <a:ext cx="6920949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Top">
  <p:cSld name="1 Column, Wide Pic Top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>
            <a:spLocks noGrp="1"/>
          </p:cNvSpPr>
          <p:nvPr>
            <p:ph type="pic" idx="2"/>
          </p:nvPr>
        </p:nvSpPr>
        <p:spPr>
          <a:xfrm>
            <a:off x="1016001" y="1219200"/>
            <a:ext cx="10562379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body" idx="1"/>
          </p:nvPr>
        </p:nvSpPr>
        <p:spPr>
          <a:xfrm>
            <a:off x="1003852" y="3124200"/>
            <a:ext cx="10578549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4"/>
          <p:cNvSpPr txBox="1">
            <a:spLocks noGrp="1"/>
          </p:cNvSpPr>
          <p:nvPr>
            <p:ph type="title"/>
          </p:nvPr>
        </p:nvSpPr>
        <p:spPr>
          <a:xfrm>
            <a:off x="1003852" y="274638"/>
            <a:ext cx="10578549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body" idx="1"/>
          </p:nvPr>
        </p:nvSpPr>
        <p:spPr>
          <a:xfrm>
            <a:off x="1016000" y="1219200"/>
            <a:ext cx="4990549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body" idx="2"/>
          </p:nvPr>
        </p:nvSpPr>
        <p:spPr>
          <a:xfrm>
            <a:off x="6604000" y="1219200"/>
            <a:ext cx="4990549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hyperlink" Target="about:blank" TargetMode="External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7"/>
          <p:cNvGrpSpPr/>
          <p:nvPr/>
        </p:nvGrpSpPr>
        <p:grpSpPr>
          <a:xfrm>
            <a:off x="-40517" y="0"/>
            <a:ext cx="573917" cy="6858000"/>
            <a:chOff x="-15240" y="0"/>
            <a:chExt cx="472440" cy="6858000"/>
          </a:xfrm>
        </p:grpSpPr>
        <p:sp>
          <p:nvSpPr>
            <p:cNvPr id="90" name="Google Shape;90;p7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1" name="Google Shape;91;p7" descr="C:\Users\jacqui.fenner\Desktop\PTT templates\images\noaa icons\noaa_icons-04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7" descr="C:\Users\jacqui.fenner\Desktop\PTT templates\images\noaa icons\noaa_icons-05.png">
              <a:hlinkClick r:id="rId14"/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7" descr="C:\Users\jacqui.fenner\Desktop\PTT templates\images\noaa icons\noaa_icons-06.png">
              <a:hlinkClick r:id="rId14"/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7" descr="C:\Users\jacqui.fenner\Desktop\PTT templates\images\noaa icons\noaa_icons-07.png">
              <a:hlinkClick r:id="rId14"/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7" descr="C:\Users\jacqui.fenner\Desktop\PTT templates\images\noaa icons\noaa_icons-08.png">
              <a:hlinkClick r:id="rId14"/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7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7" name="Google Shape;97;p7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98" name="Google Shape;98;p7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99" name="Google Shape;99;p7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" name="Google Shape;100;p7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1" name="Google Shape;101;p7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2" name="Google Shape;102;p7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3" name="Google Shape;103;p7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4" name="Google Shape;104;p7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05" name="Google Shape;105;p7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06" name="Google Shape;106;p7"/>
          <p:cNvSpPr txBox="1">
            <a:spLocks noGrp="1"/>
          </p:cNvSpPr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1"/>
          </p:nvPr>
        </p:nvSpPr>
        <p:spPr>
          <a:xfrm>
            <a:off x="1003852" y="1219200"/>
            <a:ext cx="10578549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8" name="Google Shape;108;p7">
            <a:hlinkClick r:id="rId14"/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049000" y="152400"/>
            <a:ext cx="990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7" descr="G:\STALL\ST Comms\Templates &amp; Resources\Logos\Other Emblems\DOC Logo\DOC Color.png">
            <a:hlinkClick r:id="rId14"/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1683" y="6400800"/>
            <a:ext cx="481161" cy="48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7">
            <a:hlinkClick r:id="rId14"/>
          </p:cNvPr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46188" y="6395455"/>
            <a:ext cx="474211" cy="47421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7"/>
          <p:cNvSpPr txBox="1"/>
          <p:nvPr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01C12-15C9-42B2-AF4E-7BB0FEA2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8D954-2686-44DE-B155-4EA932E08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0BDF9-D27D-4F3A-BF20-CC701A7F5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82E5B-BEBA-4829-90B1-5D94A304F3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BA7C3-859C-45C1-8AF5-4F3B86CEE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B7216-36A9-4825-A0F6-B6E8833BE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6654" b="26653"/>
          <a:stretch/>
        </p:blipFill>
        <p:spPr>
          <a:xfrm>
            <a:off x="512618" y="4267200"/>
            <a:ext cx="11679382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07" name="Google Shape;207;p1"/>
          <p:cNvSpPr txBox="1">
            <a:spLocks noGrp="1"/>
          </p:cNvSpPr>
          <p:nvPr>
            <p:ph type="body" idx="4"/>
          </p:nvPr>
        </p:nvSpPr>
        <p:spPr>
          <a:xfrm>
            <a:off x="3345775" y="155900"/>
            <a:ext cx="8274000" cy="3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600" dirty="0"/>
              <a:t>Global Winds to Support Future Weather Forecasting</a:t>
            </a:r>
            <a:endParaRPr sz="3600"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3200" dirty="0"/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-US" sz="2400" dirty="0"/>
              <a:t>November 17, 2020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2400" b="0" dirty="0"/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-US" sz="2400" b="0" dirty="0"/>
              <a:t>Jim Yoe</a:t>
            </a:r>
            <a:endParaRPr sz="2400" b="0" dirty="0"/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-US" sz="1800" b="0" i="1" dirty="0"/>
              <a:t>National Centers for Environmental Prediction</a:t>
            </a:r>
            <a:endParaRPr sz="1800" b="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/>
          <p:nvPr/>
        </p:nvSpPr>
        <p:spPr>
          <a:xfrm flipH="1">
            <a:off x="1368983" y="433953"/>
            <a:ext cx="945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40"/>
          <p:cNvSpPr txBox="1"/>
          <p:nvPr/>
        </p:nvSpPr>
        <p:spPr>
          <a:xfrm>
            <a:off x="1" y="6618889"/>
            <a:ext cx="415600" cy="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E5E13-E677-48B5-B3EB-A6F79E8A4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829" y="973214"/>
            <a:ext cx="10578300" cy="4432177"/>
          </a:xfrm>
        </p:spPr>
        <p:txBody>
          <a:bodyPr/>
          <a:lstStyle/>
          <a:p>
            <a:r>
              <a:rPr lang="en-US" dirty="0"/>
              <a:t>Global Wind Data Shortfall and Impacts</a:t>
            </a:r>
          </a:p>
          <a:p>
            <a:r>
              <a:rPr lang="en-US" dirty="0">
                <a:solidFill>
                  <a:srgbClr val="FF0000"/>
                </a:solidFill>
              </a:rPr>
              <a:t>NOAA’s Operational NWP Model Suite</a:t>
            </a:r>
          </a:p>
          <a:p>
            <a:pPr lvl="1"/>
            <a:r>
              <a:rPr lang="en-US" dirty="0"/>
              <a:t>Current</a:t>
            </a:r>
          </a:p>
          <a:p>
            <a:pPr lvl="1"/>
            <a:r>
              <a:rPr lang="en-US" dirty="0"/>
              <a:t>Future </a:t>
            </a:r>
          </a:p>
          <a:p>
            <a:r>
              <a:rPr lang="en-US" dirty="0"/>
              <a:t>Summary</a:t>
            </a:r>
          </a:p>
          <a:p>
            <a:r>
              <a:rPr lang="en-US" dirty="0"/>
              <a:t>Questions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21C9BF-2A87-4899-B8F7-2D76716E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81296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2449174" y="110506"/>
            <a:ext cx="7316787" cy="9906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cs typeface="Times New Roman" pitchFamily="18" charset="0"/>
              </a:rPr>
              <a:t>NOAA’s Operational Numerical Model Guidance Suite - Current</a:t>
            </a:r>
          </a:p>
        </p:txBody>
      </p:sp>
      <p:sp>
        <p:nvSpPr>
          <p:cNvPr id="40983" name="Slide Number Placeholder 1"/>
          <p:cNvSpPr txBox="1">
            <a:spLocks/>
          </p:cNvSpPr>
          <p:nvPr/>
        </p:nvSpPr>
        <p:spPr bwMode="auto">
          <a:xfrm>
            <a:off x="8496300" y="6605589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00D0A77-8FDE-4B61-B741-BA85EE9A5928}" type="slidenum">
              <a:rPr lang="en-US" altLang="en-US" sz="14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6974301" y="5769138"/>
            <a:ext cx="846374" cy="838199"/>
            <a:chOff x="5557837" y="5105400"/>
            <a:chExt cx="846374" cy="1071563"/>
          </a:xfrm>
        </p:grpSpPr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5557837" y="5105400"/>
              <a:ext cx="838200" cy="1071563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sp>
          <p:nvSpPr>
            <p:cNvPr id="124" name="Text Box 78"/>
            <p:cNvSpPr txBox="1">
              <a:spLocks noChangeArrowheads="1"/>
            </p:cNvSpPr>
            <p:nvPr/>
          </p:nvSpPr>
          <p:spPr bwMode="auto">
            <a:xfrm>
              <a:off x="5565540" y="5181600"/>
              <a:ext cx="838671" cy="668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Times New Roman" charset="0"/>
                </a:rPr>
                <a:t>Space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Times New Roman" charset="0"/>
                </a:rPr>
                <a:t>Weather</a:t>
              </a:r>
            </a:p>
          </p:txBody>
        </p:sp>
        <p:sp>
          <p:nvSpPr>
            <p:cNvPr id="125" name="Line 57"/>
            <p:cNvSpPr>
              <a:spLocks noChangeShapeType="1"/>
            </p:cNvSpPr>
            <p:nvPr/>
          </p:nvSpPr>
          <p:spPr bwMode="auto">
            <a:xfrm>
              <a:off x="5634037" y="5828728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微软雅黑"/>
              </a:endParaRPr>
            </a:p>
          </p:txBody>
        </p:sp>
        <p:sp>
          <p:nvSpPr>
            <p:cNvPr id="126" name="Text Box 80"/>
            <p:cNvSpPr txBox="1">
              <a:spLocks noChangeArrowheads="1"/>
            </p:cNvSpPr>
            <p:nvPr/>
          </p:nvSpPr>
          <p:spPr bwMode="auto">
            <a:xfrm>
              <a:off x="5702472" y="5776914"/>
              <a:ext cx="590205" cy="393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ENLIL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785007" y="5833105"/>
            <a:ext cx="1491594" cy="866775"/>
            <a:chOff x="606426" y="5259388"/>
            <a:chExt cx="1491594" cy="866775"/>
          </a:xfrm>
        </p:grpSpPr>
        <p:sp>
          <p:nvSpPr>
            <p:cNvPr id="129" name="Text Box 12"/>
            <p:cNvSpPr txBox="1">
              <a:spLocks noChangeArrowheads="1"/>
            </p:cNvSpPr>
            <p:nvPr/>
          </p:nvSpPr>
          <p:spPr bwMode="auto">
            <a:xfrm>
              <a:off x="606426" y="5259388"/>
              <a:ext cx="1491594" cy="866775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North American Land Surface Data Assimilation System</a:t>
              </a:r>
            </a:p>
          </p:txBody>
        </p:sp>
        <p:sp>
          <p:nvSpPr>
            <p:cNvPr id="130" name="Rectangle 48"/>
            <p:cNvSpPr>
              <a:spLocks noChangeArrowheads="1"/>
            </p:cNvSpPr>
            <p:nvPr/>
          </p:nvSpPr>
          <p:spPr bwMode="auto">
            <a:xfrm>
              <a:off x="646113" y="5892800"/>
              <a:ext cx="1411287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ea typeface="ＭＳ Ｐゴシック"/>
                  <a:cs typeface="微软雅黑"/>
                </a:rPr>
                <a:t>Noah Land Surface Model</a:t>
              </a:r>
            </a:p>
          </p:txBody>
        </p:sp>
        <p:sp>
          <p:nvSpPr>
            <p:cNvPr id="131" name="Line 57"/>
            <p:cNvSpPr>
              <a:spLocks noChangeShapeType="1"/>
            </p:cNvSpPr>
            <p:nvPr/>
          </p:nvSpPr>
          <p:spPr bwMode="auto">
            <a:xfrm>
              <a:off x="719138" y="5935663"/>
              <a:ext cx="1262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微软雅黑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121150" y="2790251"/>
            <a:ext cx="3357892" cy="991806"/>
            <a:chOff x="2597150" y="2216535"/>
            <a:chExt cx="3357892" cy="991806"/>
          </a:xfrm>
        </p:grpSpPr>
        <p:grpSp>
          <p:nvGrpSpPr>
            <p:cNvPr id="133" name="Group 5"/>
            <p:cNvGrpSpPr>
              <a:grpSpLocks/>
            </p:cNvGrpSpPr>
            <p:nvPr/>
          </p:nvGrpSpPr>
          <p:grpSpPr bwMode="auto">
            <a:xfrm>
              <a:off x="3787925" y="2216535"/>
              <a:ext cx="2167117" cy="991806"/>
              <a:chOff x="3749973" y="2827670"/>
              <a:chExt cx="2166955" cy="992541"/>
            </a:xfrm>
          </p:grpSpPr>
          <p:sp>
            <p:nvSpPr>
              <p:cNvPr id="135" name="Text Box 8"/>
              <p:cNvSpPr txBox="1">
                <a:spLocks noChangeArrowheads="1"/>
              </p:cNvSpPr>
              <p:nvPr/>
            </p:nvSpPr>
            <p:spPr bwMode="auto">
              <a:xfrm>
                <a:off x="4062867" y="2827670"/>
                <a:ext cx="1854061" cy="985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Regional NAMv4 </a:t>
                </a:r>
              </a:p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w/NAM-nests</a:t>
                </a:r>
              </a:p>
              <a:p>
                <a:pPr algn="ctr"/>
                <a:endParaRPr lang="en-US" sz="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endParaRPr>
              </a:p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  NMMB, Noah land model, includes Fire </a:t>
                </a:r>
                <a:r>
                  <a:rPr lang="en-US" sz="12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Wx</a:t>
                </a:r>
                <a:endPara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endParaRPr>
              </a:p>
            </p:txBody>
          </p:sp>
          <p:sp>
            <p:nvSpPr>
              <p:cNvPr id="136" name="TextBox 70"/>
              <p:cNvSpPr txBox="1">
                <a:spLocks noChangeArrowheads="1"/>
              </p:cNvSpPr>
              <p:nvPr/>
            </p:nvSpPr>
            <p:spPr bwMode="auto">
              <a:xfrm rot="16200000">
                <a:off x="3518483" y="3127091"/>
                <a:ext cx="924610" cy="461630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charset="0"/>
                    <a:cs typeface="微软雅黑"/>
                  </a:rPr>
                  <a:t>3D-Hybrid-VAR  DA</a:t>
                </a:r>
              </a:p>
            </p:txBody>
          </p:sp>
          <p:sp>
            <p:nvSpPr>
              <p:cNvPr id="137" name="Rectangle 13"/>
              <p:cNvSpPr>
                <a:spLocks noChangeArrowheads="1"/>
              </p:cNvSpPr>
              <p:nvPr/>
            </p:nvSpPr>
            <p:spPr bwMode="auto">
              <a:xfrm>
                <a:off x="3772047" y="2895600"/>
                <a:ext cx="2066772" cy="915078"/>
              </a:xfrm>
              <a:prstGeom prst="rect">
                <a:avLst/>
              </a:prstGeom>
              <a:noFill/>
              <a:ln w="57150">
                <a:solidFill>
                  <a:srgbClr val="66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endParaRPr lang="en-US" altLang="en-US" sz="2000" dirty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endParaRPr>
              </a:p>
            </p:txBody>
          </p:sp>
          <p:sp>
            <p:nvSpPr>
              <p:cNvPr id="138" name="Line 56"/>
              <p:cNvSpPr>
                <a:spLocks noChangeShapeType="1"/>
              </p:cNvSpPr>
              <p:nvPr/>
            </p:nvSpPr>
            <p:spPr bwMode="auto">
              <a:xfrm>
                <a:off x="4329216" y="3401254"/>
                <a:ext cx="1295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/>
                  <a:cs typeface="微软雅黑"/>
                </a:endParaRPr>
              </a:p>
            </p:txBody>
          </p:sp>
        </p:grpSp>
        <p:cxnSp>
          <p:nvCxnSpPr>
            <p:cNvPr id="134" name="Elbow Connector 133"/>
            <p:cNvCxnSpPr>
              <a:stCxn id="156" idx="3"/>
              <a:endCxn id="137" idx="1"/>
            </p:cNvCxnSpPr>
            <p:nvPr/>
          </p:nvCxnSpPr>
          <p:spPr>
            <a:xfrm>
              <a:off x="2597150" y="2555876"/>
              <a:ext cx="1212852" cy="18573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3146424" y="1183316"/>
            <a:ext cx="3121026" cy="1497014"/>
            <a:chOff x="1622424" y="609600"/>
            <a:chExt cx="3121026" cy="1497014"/>
          </a:xfrm>
        </p:grpSpPr>
        <p:sp>
          <p:nvSpPr>
            <p:cNvPr id="140" name="Text Box 16"/>
            <p:cNvSpPr txBox="1">
              <a:spLocks noChangeArrowheads="1"/>
            </p:cNvSpPr>
            <p:nvPr/>
          </p:nvSpPr>
          <p:spPr bwMode="auto">
            <a:xfrm>
              <a:off x="3371850" y="609600"/>
              <a:ext cx="137160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Regional Hurricane </a:t>
              </a:r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HMONv3,</a:t>
              </a:r>
              <a:endParaRPr lang="en-US" sz="1400" b="1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endParaRP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HWRFv13</a:t>
              </a:r>
            </a:p>
          </p:txBody>
        </p:sp>
        <p:sp>
          <p:nvSpPr>
            <p:cNvPr id="141" name="Line 58"/>
            <p:cNvSpPr>
              <a:spLocks noChangeShapeType="1"/>
            </p:cNvSpPr>
            <p:nvPr/>
          </p:nvSpPr>
          <p:spPr bwMode="auto">
            <a:xfrm>
              <a:off x="3616325" y="1209675"/>
              <a:ext cx="927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微软雅黑"/>
              </a:endParaRPr>
            </a:p>
          </p:txBody>
        </p:sp>
        <p:sp>
          <p:nvSpPr>
            <p:cNvPr id="142" name="TextBox 70"/>
            <p:cNvSpPr txBox="1">
              <a:spLocks noChangeArrowheads="1"/>
            </p:cNvSpPr>
            <p:nvPr/>
          </p:nvSpPr>
          <p:spPr bwMode="auto">
            <a:xfrm rot="16200000">
              <a:off x="2842420" y="1045110"/>
              <a:ext cx="1001712" cy="184666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4D-EnVar DA</a:t>
              </a:r>
            </a:p>
          </p:txBody>
        </p:sp>
        <p:sp>
          <p:nvSpPr>
            <p:cNvPr id="144" name="Rectangle 15"/>
            <p:cNvSpPr>
              <a:spLocks noChangeArrowheads="1"/>
            </p:cNvSpPr>
            <p:nvPr/>
          </p:nvSpPr>
          <p:spPr bwMode="auto">
            <a:xfrm>
              <a:off x="3105150" y="647700"/>
              <a:ext cx="1589088" cy="1001713"/>
            </a:xfrm>
            <a:prstGeom prst="rect">
              <a:avLst/>
            </a:prstGeom>
            <a:noFill/>
            <a:ln w="57150">
              <a:solidFill>
                <a:srgbClr val="66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cxnSp>
          <p:nvCxnSpPr>
            <p:cNvPr id="145" name="Elbow Connector 144"/>
            <p:cNvCxnSpPr>
              <a:stCxn id="156" idx="0"/>
              <a:endCxn id="144" idx="2"/>
            </p:cNvCxnSpPr>
            <p:nvPr/>
          </p:nvCxnSpPr>
          <p:spPr>
            <a:xfrm rot="5400000" flipH="1" flipV="1">
              <a:off x="2532459" y="739379"/>
              <a:ext cx="457200" cy="227726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Text Box 64"/>
          <p:cNvSpPr txBox="1">
            <a:spLocks noChangeArrowheads="1"/>
          </p:cNvSpPr>
          <p:nvPr/>
        </p:nvSpPr>
        <p:spPr bwMode="auto">
          <a:xfrm>
            <a:off x="9140790" y="1996578"/>
            <a:ext cx="1225548" cy="147731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微软雅黑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Regional Bays</a:t>
            </a:r>
          </a:p>
          <a:p>
            <a:pPr algn="ctr">
              <a:buFontTx/>
              <a:buChar char="•"/>
            </a:pPr>
            <a:r>
              <a:rPr lang="en-US" sz="9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Great Lakes 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(POM)</a:t>
            </a:r>
          </a:p>
          <a:p>
            <a:pPr algn="ctr">
              <a:buFontTx/>
              <a:buChar char="•"/>
            </a:pPr>
            <a:r>
              <a:rPr lang="en-US" sz="9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N Gulf of Mexico 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(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微软雅黑"/>
              </a:rPr>
              <a:t>FVCOM)</a:t>
            </a:r>
            <a:endParaRPr 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微软雅黑"/>
            </a:endParaRPr>
          </a:p>
          <a:p>
            <a:pPr algn="ctr">
              <a:buFontTx/>
              <a:buChar char="•"/>
            </a:pPr>
            <a:r>
              <a:rPr lang="en-US" sz="9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Columbia R. 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(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微软雅黑"/>
              </a:rPr>
              <a:t>SELFE)</a:t>
            </a:r>
            <a:endParaRPr 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微软雅黑"/>
            </a:endParaRPr>
          </a:p>
          <a:p>
            <a:pPr algn="ctr">
              <a:buFontTx/>
              <a:buChar char="•"/>
            </a:pPr>
            <a:r>
              <a:rPr lang="en-US" sz="9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Chesapeake 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(ROMS)</a:t>
            </a:r>
          </a:p>
          <a:p>
            <a:pPr algn="ctr">
              <a:buFontTx/>
              <a:buChar char="•"/>
            </a:pPr>
            <a:r>
              <a:rPr lang="en-US" sz="9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Tampa 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(ROMS)</a:t>
            </a:r>
            <a:endParaRPr lang="en-US" sz="900" b="1" dirty="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微软雅黑"/>
            </a:endParaRPr>
          </a:p>
          <a:p>
            <a:pPr algn="ctr">
              <a:buFontTx/>
              <a:buChar char="•"/>
            </a:pPr>
            <a:r>
              <a:rPr lang="en-US" sz="9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Delaware 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(ROMS)</a:t>
            </a:r>
          </a:p>
        </p:txBody>
      </p:sp>
      <p:grpSp>
        <p:nvGrpSpPr>
          <p:cNvPr id="149" name="Group 148"/>
          <p:cNvGrpSpPr/>
          <p:nvPr/>
        </p:nvGrpSpPr>
        <p:grpSpPr>
          <a:xfrm>
            <a:off x="9237627" y="1299665"/>
            <a:ext cx="1022350" cy="687388"/>
            <a:chOff x="7713627" y="725949"/>
            <a:chExt cx="1022350" cy="687388"/>
          </a:xfrm>
        </p:grpSpPr>
        <p:grpSp>
          <p:nvGrpSpPr>
            <p:cNvPr id="150" name="Group 9"/>
            <p:cNvGrpSpPr>
              <a:grpSpLocks/>
            </p:cNvGrpSpPr>
            <p:nvPr/>
          </p:nvGrpSpPr>
          <p:grpSpPr bwMode="auto">
            <a:xfrm>
              <a:off x="7713627" y="725949"/>
              <a:ext cx="1022350" cy="477838"/>
              <a:chOff x="7985094" y="1686952"/>
              <a:chExt cx="1022335" cy="652193"/>
            </a:xfrm>
          </p:grpSpPr>
          <p:sp>
            <p:nvSpPr>
              <p:cNvPr id="152" name="Text Box 64"/>
              <p:cNvSpPr txBox="1">
                <a:spLocks noChangeArrowheads="1"/>
              </p:cNvSpPr>
              <p:nvPr/>
            </p:nvSpPr>
            <p:spPr bwMode="auto">
              <a:xfrm>
                <a:off x="7985094" y="1686952"/>
                <a:ext cx="1022335" cy="652193"/>
              </a:xfrm>
              <a:prstGeom prst="rect">
                <a:avLst/>
              </a:prstGeom>
              <a:noFill/>
              <a:ln w="57150">
                <a:solidFill>
                  <a:srgbClr val="33CC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Ecosystem</a:t>
                </a:r>
              </a:p>
              <a:p>
                <a:pPr algn="ctr"/>
                <a:r>
                  <a:rPr lang="en-US" sz="11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 EwE</a:t>
                </a:r>
              </a:p>
            </p:txBody>
          </p:sp>
          <p:cxnSp>
            <p:nvCxnSpPr>
              <p:cNvPr id="154" name="Straight Connector 153"/>
              <p:cNvCxnSpPr/>
              <p:nvPr/>
            </p:nvCxnSpPr>
            <p:spPr>
              <a:xfrm>
                <a:off x="8043830" y="2037966"/>
                <a:ext cx="90486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1" name="Straight Arrow Connector 150"/>
            <p:cNvCxnSpPr>
              <a:stCxn id="147" idx="0"/>
              <a:endCxn id="152" idx="2"/>
            </p:cNvCxnSpPr>
            <p:nvPr/>
          </p:nvCxnSpPr>
          <p:spPr>
            <a:xfrm flipH="1" flipV="1">
              <a:off x="8224802" y="1203787"/>
              <a:ext cx="4762" cy="2095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2151064" y="2642229"/>
            <a:ext cx="2027237" cy="965200"/>
            <a:chOff x="627063" y="2068513"/>
            <a:chExt cx="2027237" cy="965200"/>
          </a:xfrm>
        </p:grpSpPr>
        <p:sp>
          <p:nvSpPr>
            <p:cNvPr id="156" name="Text Box 12"/>
            <p:cNvSpPr txBox="1">
              <a:spLocks noChangeArrowheads="1"/>
            </p:cNvSpPr>
            <p:nvPr/>
          </p:nvSpPr>
          <p:spPr bwMode="auto">
            <a:xfrm>
              <a:off x="647700" y="2106613"/>
              <a:ext cx="1949450" cy="898525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 lIns="91430" tIns="45715" rIns="91430" bIns="45715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endPara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sp>
          <p:nvSpPr>
            <p:cNvPr id="157" name="Line 56"/>
            <p:cNvSpPr>
              <a:spLocks noChangeShapeType="1"/>
            </p:cNvSpPr>
            <p:nvPr/>
          </p:nvSpPr>
          <p:spPr bwMode="auto">
            <a:xfrm>
              <a:off x="1152525" y="2592388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微软雅黑"/>
              </a:endParaRPr>
            </a:p>
          </p:txBody>
        </p:sp>
        <p:sp>
          <p:nvSpPr>
            <p:cNvPr id="158" name="Text Box 4"/>
            <p:cNvSpPr txBox="1">
              <a:spLocks noChangeArrowheads="1"/>
            </p:cNvSpPr>
            <p:nvPr/>
          </p:nvSpPr>
          <p:spPr bwMode="auto">
            <a:xfrm>
              <a:off x="1054100" y="2509838"/>
              <a:ext cx="1600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defTabSz="682625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682625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6826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FV3 Dynamics</a:t>
              </a: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Noah Land model</a:t>
              </a:r>
            </a:p>
          </p:txBody>
        </p:sp>
        <p:sp>
          <p:nvSpPr>
            <p:cNvPr id="159" name="TextBox 70"/>
            <p:cNvSpPr txBox="1">
              <a:spLocks noChangeArrowheads="1"/>
            </p:cNvSpPr>
            <p:nvPr/>
          </p:nvSpPr>
          <p:spPr bwMode="auto">
            <a:xfrm rot="16200000">
              <a:off x="466726" y="2309812"/>
              <a:ext cx="868362" cy="4619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4D-En-Var</a:t>
              </a:r>
            </a:p>
            <a:p>
              <a:pPr algn="ctr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DA (GDAS)</a:t>
              </a:r>
            </a:p>
          </p:txBody>
        </p:sp>
        <p:sp>
          <p:nvSpPr>
            <p:cNvPr id="160" name="Text Box 4"/>
            <p:cNvSpPr txBox="1">
              <a:spLocks noChangeArrowheads="1"/>
            </p:cNvSpPr>
            <p:nvPr/>
          </p:nvSpPr>
          <p:spPr bwMode="auto">
            <a:xfrm>
              <a:off x="998538" y="2068513"/>
              <a:ext cx="159861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defTabSz="682625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682625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6826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Global Forecast System (GFSv15)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27063" y="2106613"/>
              <a:ext cx="1979612" cy="868362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1751013" y="3107367"/>
            <a:ext cx="2749550" cy="1557169"/>
            <a:chOff x="227013" y="2533650"/>
            <a:chExt cx="2749550" cy="1557169"/>
          </a:xfrm>
        </p:grpSpPr>
        <p:cxnSp>
          <p:nvCxnSpPr>
            <p:cNvPr id="163" name="Straight Arrow Connector 162"/>
            <p:cNvCxnSpPr/>
            <p:nvPr/>
          </p:nvCxnSpPr>
          <p:spPr>
            <a:xfrm>
              <a:off x="227013" y="3700463"/>
              <a:ext cx="4000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Rectangle 163"/>
            <p:cNvSpPr/>
            <p:nvPr/>
          </p:nvSpPr>
          <p:spPr>
            <a:xfrm>
              <a:off x="627063" y="3208338"/>
              <a:ext cx="2266950" cy="8509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cxnSp>
          <p:nvCxnSpPr>
            <p:cNvPr id="165" name="Straight Connector 164"/>
            <p:cNvCxnSpPr/>
            <p:nvPr/>
          </p:nvCxnSpPr>
          <p:spPr>
            <a:xfrm>
              <a:off x="247650" y="2533650"/>
              <a:ext cx="0" cy="12001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>
              <a:off x="247650" y="2547938"/>
              <a:ext cx="4000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 Box 12"/>
            <p:cNvSpPr txBox="1">
              <a:spLocks noChangeArrowheads="1"/>
            </p:cNvSpPr>
            <p:nvPr/>
          </p:nvSpPr>
          <p:spPr bwMode="auto">
            <a:xfrm>
              <a:off x="608013" y="3192463"/>
              <a:ext cx="2286000" cy="866775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Global Ensemble Forecast System (GEFSv12)</a:t>
              </a:r>
            </a:p>
          </p:txBody>
        </p:sp>
        <p:sp>
          <p:nvSpPr>
            <p:cNvPr id="168" name="Text Box 5"/>
            <p:cNvSpPr txBox="1">
              <a:spLocks noChangeArrowheads="1"/>
            </p:cNvSpPr>
            <p:nvPr/>
          </p:nvSpPr>
          <p:spPr bwMode="auto">
            <a:xfrm>
              <a:off x="614363" y="3629154"/>
              <a:ext cx="2362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2625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682625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6826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31 GFS Members coupled to Waves (GWES) and Aerosols</a:t>
              </a:r>
            </a:p>
          </p:txBody>
        </p:sp>
        <p:sp>
          <p:nvSpPr>
            <p:cNvPr id="169" name="Line 57"/>
            <p:cNvSpPr>
              <a:spLocks noChangeShapeType="1"/>
            </p:cNvSpPr>
            <p:nvPr/>
          </p:nvSpPr>
          <p:spPr bwMode="auto">
            <a:xfrm>
              <a:off x="760413" y="3667898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微软雅黑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2054225" y="4623430"/>
            <a:ext cx="2363788" cy="1084265"/>
            <a:chOff x="530225" y="4049713"/>
            <a:chExt cx="2363788" cy="1084265"/>
          </a:xfrm>
        </p:grpSpPr>
        <p:sp>
          <p:nvSpPr>
            <p:cNvPr id="172" name="Rectangle 171"/>
            <p:cNvSpPr/>
            <p:nvPr/>
          </p:nvSpPr>
          <p:spPr>
            <a:xfrm>
              <a:off x="608013" y="4214813"/>
              <a:ext cx="2286000" cy="866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grpSp>
          <p:nvGrpSpPr>
            <p:cNvPr id="173" name="Group 10"/>
            <p:cNvGrpSpPr>
              <a:grpSpLocks/>
            </p:cNvGrpSpPr>
            <p:nvPr/>
          </p:nvGrpSpPr>
          <p:grpSpPr bwMode="auto">
            <a:xfrm>
              <a:off x="530225" y="4214813"/>
              <a:ext cx="2362200" cy="919165"/>
              <a:chOff x="1066800" y="5532374"/>
              <a:chExt cx="2362200" cy="919165"/>
            </a:xfrm>
          </p:grpSpPr>
          <p:sp>
            <p:nvSpPr>
              <p:cNvPr id="175" name="Text Box 12"/>
              <p:cNvSpPr txBox="1">
                <a:spLocks noChangeArrowheads="1"/>
              </p:cNvSpPr>
              <p:nvPr/>
            </p:nvSpPr>
            <p:spPr bwMode="auto">
              <a:xfrm>
                <a:off x="1143000" y="5532374"/>
                <a:ext cx="2286000" cy="866775"/>
              </a:xfrm>
              <a:prstGeom prst="rect">
                <a:avLst/>
              </a:prstGeom>
              <a:noFill/>
              <a:ln w="57150">
                <a:solidFill>
                  <a:srgbClr val="00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North American Ensemble Forecast System (NAEFS)</a:t>
                </a:r>
              </a:p>
            </p:txBody>
          </p:sp>
          <p:sp>
            <p:nvSpPr>
              <p:cNvPr id="176" name="Text Box 5"/>
              <p:cNvSpPr txBox="1">
                <a:spLocks noChangeArrowheads="1"/>
              </p:cNvSpPr>
              <p:nvPr/>
            </p:nvSpPr>
            <p:spPr bwMode="auto">
              <a:xfrm>
                <a:off x="1066800" y="5989874"/>
                <a:ext cx="2362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2625"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defTabSz="682625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defTabSz="6826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defTabSz="68262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defTabSz="68262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defTabSz="682625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defTabSz="682625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defTabSz="682625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defTabSz="682625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GEFS, Canadian Global Model Ensembles </a:t>
                </a:r>
              </a:p>
            </p:txBody>
          </p:sp>
          <p:sp>
            <p:nvSpPr>
              <p:cNvPr id="177" name="Line 57"/>
              <p:cNvSpPr>
                <a:spLocks noChangeShapeType="1"/>
              </p:cNvSpPr>
              <p:nvPr/>
            </p:nvSpPr>
            <p:spPr bwMode="auto">
              <a:xfrm>
                <a:off x="1295400" y="6053074"/>
                <a:ext cx="2057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/>
                  <a:cs typeface="微软雅黑"/>
                </a:endParaRPr>
              </a:p>
            </p:txBody>
          </p:sp>
        </p:grpSp>
        <p:cxnSp>
          <p:nvCxnSpPr>
            <p:cNvPr id="174" name="Straight Arrow Connector 173"/>
            <p:cNvCxnSpPr>
              <a:stCxn id="167" idx="2"/>
              <a:endCxn id="175" idx="0"/>
            </p:cNvCxnSpPr>
            <p:nvPr/>
          </p:nvCxnSpPr>
          <p:spPr>
            <a:xfrm flipH="1">
              <a:off x="1749425" y="4049713"/>
              <a:ext cx="1588" cy="1651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8346190" y="3594617"/>
            <a:ext cx="1998662" cy="492125"/>
            <a:chOff x="6142038" y="3092450"/>
            <a:chExt cx="1998662" cy="492125"/>
          </a:xfrm>
        </p:grpSpPr>
        <p:grpSp>
          <p:nvGrpSpPr>
            <p:cNvPr id="179" name="Group 18"/>
            <p:cNvGrpSpPr>
              <a:grpSpLocks/>
            </p:cNvGrpSpPr>
            <p:nvPr/>
          </p:nvGrpSpPr>
          <p:grpSpPr bwMode="auto">
            <a:xfrm>
              <a:off x="6659563" y="3092450"/>
              <a:ext cx="1481137" cy="492125"/>
              <a:chOff x="7265988" y="3134025"/>
              <a:chExt cx="1481137" cy="492113"/>
            </a:xfrm>
          </p:grpSpPr>
          <p:sp>
            <p:nvSpPr>
              <p:cNvPr id="181" name="Text Box 20"/>
              <p:cNvSpPr txBox="1">
                <a:spLocks noChangeArrowheads="1"/>
              </p:cNvSpPr>
              <p:nvPr/>
            </p:nvSpPr>
            <p:spPr bwMode="auto">
              <a:xfrm>
                <a:off x="7265988" y="3134025"/>
                <a:ext cx="1447800" cy="492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0" tIns="45715" rIns="91430" bIns="45715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Dispersion</a:t>
                </a: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 </a:t>
                </a:r>
                <a:r>
                  <a:rPr lang="en-US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HYSPLITv7</a:t>
                </a:r>
              </a:p>
            </p:txBody>
          </p:sp>
          <p:sp>
            <p:nvSpPr>
              <p:cNvPr id="182" name="Rectangle 21"/>
              <p:cNvSpPr>
                <a:spLocks noChangeArrowheads="1"/>
              </p:cNvSpPr>
              <p:nvPr/>
            </p:nvSpPr>
            <p:spPr bwMode="auto">
              <a:xfrm>
                <a:off x="7265988" y="3167362"/>
                <a:ext cx="1481137" cy="414327"/>
              </a:xfrm>
              <a:prstGeom prst="rect">
                <a:avLst/>
              </a:prstGeom>
              <a:noFill/>
              <a:ln w="57150">
                <a:solidFill>
                  <a:srgbClr val="66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0" tIns="45715" rIns="91430" bIns="45715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endParaRPr lang="en-US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endParaRPr>
              </a:p>
            </p:txBody>
          </p:sp>
          <p:sp>
            <p:nvSpPr>
              <p:cNvPr id="183" name="Line 63"/>
              <p:cNvSpPr>
                <a:spLocks noChangeShapeType="1"/>
              </p:cNvSpPr>
              <p:nvPr/>
            </p:nvSpPr>
            <p:spPr bwMode="auto">
              <a:xfrm>
                <a:off x="7451725" y="3389607"/>
                <a:ext cx="1066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0" tIns="45715" rIns="91430" bIns="45715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/>
                  <a:cs typeface="微软雅黑"/>
                </a:endParaRPr>
              </a:p>
            </p:txBody>
          </p:sp>
        </p:grpSp>
        <p:cxnSp>
          <p:nvCxnSpPr>
            <p:cNvPr id="180" name="Straight Arrow Connector 179"/>
            <p:cNvCxnSpPr/>
            <p:nvPr/>
          </p:nvCxnSpPr>
          <p:spPr>
            <a:xfrm>
              <a:off x="6142038" y="3352800"/>
              <a:ext cx="5445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Text Box 29"/>
          <p:cNvSpPr txBox="1">
            <a:spLocks noChangeArrowheads="1"/>
          </p:cNvSpPr>
          <p:nvPr/>
        </p:nvSpPr>
        <p:spPr bwMode="auto">
          <a:xfrm>
            <a:off x="8075757" y="5721978"/>
            <a:ext cx="2208158" cy="738654"/>
          </a:xfrm>
          <a:prstGeom prst="rect">
            <a:avLst/>
          </a:prstGeom>
          <a:noFill/>
          <a:ln w="57150">
            <a:solidFill>
              <a:srgbClr val="663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rPr>
              <a:t>High-Res RR  (HRRRv4)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微软雅黑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WRF ARW</a:t>
            </a:r>
          </a:p>
        </p:txBody>
      </p:sp>
      <p:cxnSp>
        <p:nvCxnSpPr>
          <p:cNvPr id="188" name="Straight Arrow Connector 187"/>
          <p:cNvCxnSpPr/>
          <p:nvPr/>
        </p:nvCxnSpPr>
        <p:spPr>
          <a:xfrm>
            <a:off x="9552563" y="5521589"/>
            <a:ext cx="0" cy="2475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" name="Group 190"/>
          <p:cNvGrpSpPr/>
          <p:nvPr/>
        </p:nvGrpSpPr>
        <p:grpSpPr>
          <a:xfrm>
            <a:off x="8318961" y="3320252"/>
            <a:ext cx="2024063" cy="1511504"/>
            <a:chOff x="6124575" y="2747551"/>
            <a:chExt cx="2024063" cy="1511504"/>
          </a:xfrm>
        </p:grpSpPr>
        <p:grpSp>
          <p:nvGrpSpPr>
            <p:cNvPr id="192" name="Group 21"/>
            <p:cNvGrpSpPr>
              <a:grpSpLocks/>
            </p:cNvGrpSpPr>
            <p:nvPr/>
          </p:nvGrpSpPr>
          <p:grpSpPr bwMode="auto">
            <a:xfrm>
              <a:off x="6669088" y="3662364"/>
              <a:ext cx="1479550" cy="596691"/>
              <a:chOff x="7265988" y="4059238"/>
              <a:chExt cx="1479550" cy="596477"/>
            </a:xfrm>
          </p:grpSpPr>
          <p:sp>
            <p:nvSpPr>
              <p:cNvPr id="195" name="Text Box 2"/>
              <p:cNvSpPr txBox="1">
                <a:spLocks noChangeArrowheads="1"/>
              </p:cNvSpPr>
              <p:nvPr/>
            </p:nvSpPr>
            <p:spPr bwMode="auto">
              <a:xfrm>
                <a:off x="7394575" y="4059238"/>
                <a:ext cx="1100138" cy="33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Air Quality</a:t>
                </a:r>
              </a:p>
            </p:txBody>
          </p:sp>
          <p:sp>
            <p:nvSpPr>
              <p:cNvPr id="196" name="Rectangle 28"/>
              <p:cNvSpPr>
                <a:spLocks noChangeArrowheads="1"/>
              </p:cNvSpPr>
              <p:nvPr/>
            </p:nvSpPr>
            <p:spPr bwMode="auto">
              <a:xfrm>
                <a:off x="7265988" y="4059238"/>
                <a:ext cx="1479550" cy="558600"/>
              </a:xfrm>
              <a:prstGeom prst="rect">
                <a:avLst/>
              </a:prstGeom>
              <a:noFill/>
              <a:ln w="57150">
                <a:solidFill>
                  <a:srgbClr val="66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0" tIns="45715" rIns="91430" bIns="45715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endParaRPr lang="en-US" altLang="en-US" sz="2000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endParaRPr>
              </a:p>
            </p:txBody>
          </p:sp>
          <p:sp>
            <p:nvSpPr>
              <p:cNvPr id="197" name="Line 65"/>
              <p:cNvSpPr>
                <a:spLocks noChangeShapeType="1"/>
              </p:cNvSpPr>
              <p:nvPr/>
            </p:nvSpPr>
            <p:spPr bwMode="auto">
              <a:xfrm>
                <a:off x="7450138" y="4365515"/>
                <a:ext cx="1219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0" tIns="45715" rIns="91430" bIns="45715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/>
                  <a:cs typeface="微软雅黑"/>
                </a:endParaRPr>
              </a:p>
            </p:txBody>
          </p:sp>
          <p:sp>
            <p:nvSpPr>
              <p:cNvPr id="198" name="Text Box 66"/>
              <p:cNvSpPr txBox="1">
                <a:spLocks noChangeArrowheads="1"/>
              </p:cNvSpPr>
              <p:nvPr/>
            </p:nvSpPr>
            <p:spPr bwMode="auto">
              <a:xfrm>
                <a:off x="7574915" y="4348059"/>
                <a:ext cx="842646" cy="307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CMAQv5</a:t>
                </a:r>
              </a:p>
            </p:txBody>
          </p:sp>
        </p:grpSp>
        <p:cxnSp>
          <p:nvCxnSpPr>
            <p:cNvPr id="193" name="Straight Connector 192"/>
            <p:cNvCxnSpPr/>
            <p:nvPr/>
          </p:nvCxnSpPr>
          <p:spPr>
            <a:xfrm>
              <a:off x="6124575" y="2747551"/>
              <a:ext cx="4141" cy="12037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>
              <a:off x="6124575" y="3941763"/>
              <a:ext cx="5445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4953001" y="3316916"/>
            <a:ext cx="2097447" cy="2169192"/>
            <a:chOff x="3429000" y="2743200"/>
            <a:chExt cx="2097447" cy="2169192"/>
          </a:xfrm>
        </p:grpSpPr>
        <p:sp>
          <p:nvSpPr>
            <p:cNvPr id="200" name="Rectangle 199"/>
            <p:cNvSpPr/>
            <p:nvPr/>
          </p:nvSpPr>
          <p:spPr>
            <a:xfrm>
              <a:off x="3940175" y="4462151"/>
              <a:ext cx="1573213" cy="4381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cxnSp>
          <p:nvCxnSpPr>
            <p:cNvPr id="201" name="Straight Connector 200"/>
            <p:cNvCxnSpPr/>
            <p:nvPr/>
          </p:nvCxnSpPr>
          <p:spPr>
            <a:xfrm>
              <a:off x="3443598" y="2743200"/>
              <a:ext cx="0" cy="19840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 Box 4"/>
            <p:cNvSpPr txBox="1">
              <a:spLocks noChangeArrowheads="1"/>
            </p:cNvSpPr>
            <p:nvPr/>
          </p:nvSpPr>
          <p:spPr bwMode="auto">
            <a:xfrm>
              <a:off x="4029075" y="4666181"/>
              <a:ext cx="1381126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5" rIns="91430" bIns="45715">
              <a:spAutoFit/>
            </a:bodyPr>
            <a:lstStyle>
              <a:lvl1pPr defTabSz="682625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682625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6826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WRF-ARW &amp; NMMB</a:t>
              </a:r>
            </a:p>
          </p:txBody>
        </p:sp>
        <p:sp>
          <p:nvSpPr>
            <p:cNvPr id="203" name="Text Box 34"/>
            <p:cNvSpPr txBox="1">
              <a:spLocks noChangeArrowheads="1"/>
            </p:cNvSpPr>
            <p:nvPr/>
          </p:nvSpPr>
          <p:spPr bwMode="auto">
            <a:xfrm>
              <a:off x="3984625" y="4433576"/>
              <a:ext cx="15017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High Res Window v7</a:t>
              </a:r>
            </a:p>
          </p:txBody>
        </p:sp>
        <p:sp>
          <p:nvSpPr>
            <p:cNvPr id="204" name="Rectangle 35"/>
            <p:cNvSpPr>
              <a:spLocks noChangeArrowheads="1"/>
            </p:cNvSpPr>
            <p:nvPr/>
          </p:nvSpPr>
          <p:spPr bwMode="auto">
            <a:xfrm>
              <a:off x="3940175" y="4462151"/>
              <a:ext cx="1586272" cy="438150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endParaRPr lang="en-US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sp>
          <p:nvSpPr>
            <p:cNvPr id="205" name="Line 56"/>
            <p:cNvSpPr>
              <a:spLocks noChangeShapeType="1"/>
            </p:cNvSpPr>
            <p:nvPr/>
          </p:nvSpPr>
          <p:spPr bwMode="auto">
            <a:xfrm>
              <a:off x="4067175" y="4674876"/>
              <a:ext cx="1370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微软雅黑"/>
              </a:endParaRPr>
            </a:p>
          </p:txBody>
        </p:sp>
        <p:cxnSp>
          <p:nvCxnSpPr>
            <p:cNvPr id="206" name="Straight Arrow Connector 205"/>
            <p:cNvCxnSpPr/>
            <p:nvPr/>
          </p:nvCxnSpPr>
          <p:spPr>
            <a:xfrm>
              <a:off x="3429000" y="4714563"/>
              <a:ext cx="5111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206"/>
          <p:cNvGrpSpPr/>
          <p:nvPr/>
        </p:nvGrpSpPr>
        <p:grpSpPr>
          <a:xfrm>
            <a:off x="1990762" y="1148992"/>
            <a:ext cx="2352639" cy="1195124"/>
            <a:chOff x="627063" y="575276"/>
            <a:chExt cx="2192337" cy="1195124"/>
          </a:xfrm>
        </p:grpSpPr>
        <p:sp>
          <p:nvSpPr>
            <p:cNvPr id="208" name="Rectangle 207"/>
            <p:cNvSpPr/>
            <p:nvPr/>
          </p:nvSpPr>
          <p:spPr>
            <a:xfrm>
              <a:off x="1089025" y="647700"/>
              <a:ext cx="1658938" cy="106362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sp>
          <p:nvSpPr>
            <p:cNvPr id="209" name="Text Box 31"/>
            <p:cNvSpPr txBox="1">
              <a:spLocks noChangeArrowheads="1"/>
            </p:cNvSpPr>
            <p:nvPr/>
          </p:nvSpPr>
          <p:spPr bwMode="auto">
            <a:xfrm>
              <a:off x="1038412" y="575276"/>
              <a:ext cx="1655387" cy="646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Climate Forecast</a:t>
              </a:r>
            </a:p>
            <a:p>
              <a:pPr algn="ctr"/>
              <a:r>
                <a:rPr lang="en-US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System (CFSv2)</a:t>
              </a:r>
            </a:p>
          </p:txBody>
        </p:sp>
        <p:sp>
          <p:nvSpPr>
            <p:cNvPr id="210" name="Line 46"/>
            <p:cNvSpPr>
              <a:spLocks noChangeShapeType="1"/>
            </p:cNvSpPr>
            <p:nvPr/>
          </p:nvSpPr>
          <p:spPr bwMode="auto">
            <a:xfrm>
              <a:off x="1228725" y="121285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微软雅黑"/>
              </a:endParaRPr>
            </a:p>
          </p:txBody>
        </p:sp>
        <p:sp>
          <p:nvSpPr>
            <p:cNvPr id="211" name="TextBox 70"/>
            <p:cNvSpPr txBox="1">
              <a:spLocks noChangeArrowheads="1"/>
            </p:cNvSpPr>
            <p:nvPr/>
          </p:nvSpPr>
          <p:spPr bwMode="auto">
            <a:xfrm rot="16200000">
              <a:off x="357188" y="960444"/>
              <a:ext cx="1001712" cy="430199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3D-Var DA (CDAS)</a:t>
              </a:r>
            </a:p>
          </p:txBody>
        </p:sp>
        <p:sp>
          <p:nvSpPr>
            <p:cNvPr id="212" name="Rectangle 30"/>
            <p:cNvSpPr>
              <a:spLocks noChangeArrowheads="1"/>
            </p:cNvSpPr>
            <p:nvPr/>
          </p:nvSpPr>
          <p:spPr bwMode="auto">
            <a:xfrm>
              <a:off x="627063" y="647700"/>
              <a:ext cx="2120900" cy="1066800"/>
            </a:xfrm>
            <a:prstGeom prst="rect">
              <a:avLst/>
            </a:prstGeom>
            <a:noFill/>
            <a:ln w="635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sp>
          <p:nvSpPr>
            <p:cNvPr id="213" name="Text Box 47"/>
            <p:cNvSpPr txBox="1">
              <a:spLocks noChangeArrowheads="1"/>
            </p:cNvSpPr>
            <p:nvPr/>
          </p:nvSpPr>
          <p:spPr bwMode="auto">
            <a:xfrm>
              <a:off x="990600" y="1124079"/>
              <a:ext cx="1828800" cy="646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GFS,  MOM4, GODAS, GLDAS/Noah Land,  KISS Sea Ice</a:t>
              </a: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7898230" y="1206455"/>
            <a:ext cx="1161127" cy="1826166"/>
            <a:chOff x="6374229" y="632739"/>
            <a:chExt cx="1161127" cy="1826166"/>
          </a:xfrm>
        </p:grpSpPr>
        <p:cxnSp>
          <p:nvCxnSpPr>
            <p:cNvPr id="215" name="Straight Connector 214"/>
            <p:cNvCxnSpPr>
              <a:cxnSpLocks/>
              <a:endCxn id="217" idx="2"/>
            </p:cNvCxnSpPr>
            <p:nvPr/>
          </p:nvCxnSpPr>
          <p:spPr>
            <a:xfrm flipV="1">
              <a:off x="6954792" y="2171622"/>
              <a:ext cx="1" cy="2872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Shape 179"/>
            <p:cNvSpPr txBox="1"/>
            <p:nvPr/>
          </p:nvSpPr>
          <p:spPr>
            <a:xfrm>
              <a:off x="6374229" y="632739"/>
              <a:ext cx="1161127" cy="1538883"/>
            </a:xfrm>
            <a:prstGeom prst="rect">
              <a:avLst/>
            </a:prstGeom>
            <a:noFill/>
            <a:ln w="57150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ctr"/>
              <a:r>
                <a:rPr lang="en-US" b="1" dirty="0" err="1">
                  <a:latin typeface="Calibri"/>
                  <a:ea typeface="Calibri"/>
                  <a:cs typeface="Calibri"/>
                  <a:sym typeface="Calibri"/>
                </a:rPr>
                <a:t>Nearshore</a:t>
              </a: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 Waters</a:t>
              </a:r>
            </a:p>
            <a:p>
              <a:pPr algn="ctr">
                <a:buSzPct val="25000"/>
              </a:pPr>
              <a:r>
                <a:rPr lang="en-US" sz="12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SURGE: SLOSH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ESTOFS: ADCIRC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NWPS1.3: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SWAN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Great Lakes v3.4</a:t>
              </a:r>
            </a:p>
            <a:p>
              <a:pPr algn="ctr"/>
              <a:r>
                <a:rPr lang="en-US" sz="1200" b="1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WaveWatchIII</a:t>
              </a:r>
              <a:endPara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8" name="Straight Connector 217"/>
            <p:cNvCxnSpPr/>
            <p:nvPr/>
          </p:nvCxnSpPr>
          <p:spPr bwMode="auto">
            <a:xfrm>
              <a:off x="6477000" y="1254901"/>
              <a:ext cx="9048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 bwMode="auto">
            <a:xfrm>
              <a:off x="6486053" y="1438006"/>
              <a:ext cx="9048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 bwMode="auto">
            <a:xfrm>
              <a:off x="6477000" y="1062709"/>
              <a:ext cx="9048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oup 220"/>
          <p:cNvGrpSpPr/>
          <p:nvPr/>
        </p:nvGrpSpPr>
        <p:grpSpPr>
          <a:xfrm>
            <a:off x="3276601" y="5833105"/>
            <a:ext cx="1356833" cy="866775"/>
            <a:chOff x="1752600" y="5259388"/>
            <a:chExt cx="1356833" cy="866775"/>
          </a:xfrm>
        </p:grpSpPr>
        <p:cxnSp>
          <p:nvCxnSpPr>
            <p:cNvPr id="222" name="Straight Arrow Connector 221"/>
            <p:cNvCxnSpPr/>
            <p:nvPr/>
          </p:nvCxnSpPr>
          <p:spPr>
            <a:xfrm flipH="1" flipV="1">
              <a:off x="1752600" y="5686425"/>
              <a:ext cx="269218" cy="63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3" name="Group 222"/>
            <p:cNvGrpSpPr/>
            <p:nvPr/>
          </p:nvGrpSpPr>
          <p:grpSpPr>
            <a:xfrm>
              <a:off x="2014562" y="5259388"/>
              <a:ext cx="1094871" cy="866775"/>
              <a:chOff x="2895600" y="5259388"/>
              <a:chExt cx="917575" cy="866775"/>
            </a:xfrm>
          </p:grpSpPr>
          <p:sp>
            <p:nvSpPr>
              <p:cNvPr id="224" name="Text Box 12"/>
              <p:cNvSpPr txBox="1">
                <a:spLocks noChangeArrowheads="1"/>
              </p:cNvSpPr>
              <p:nvPr/>
            </p:nvSpPr>
            <p:spPr bwMode="auto">
              <a:xfrm>
                <a:off x="2895600" y="5259388"/>
                <a:ext cx="917575" cy="866775"/>
              </a:xfrm>
              <a:prstGeom prst="rect">
                <a:avLst/>
              </a:prstGeom>
              <a:noFill/>
              <a:ln w="57150">
                <a:solidFill>
                  <a:srgbClr val="00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Regional Climate Data </a:t>
                </a:r>
                <a:r>
                  <a:rPr lang="en-US" sz="1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Assimil</a:t>
                </a:r>
                <a:r>
                  <a:rPr lang="en-US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. Syst.</a:t>
                </a:r>
              </a:p>
            </p:txBody>
          </p:sp>
          <p:sp>
            <p:nvSpPr>
              <p:cNvPr id="225" name="Rectangle 48"/>
              <p:cNvSpPr>
                <a:spLocks noChangeArrowheads="1"/>
              </p:cNvSpPr>
              <p:nvPr/>
            </p:nvSpPr>
            <p:spPr bwMode="auto">
              <a:xfrm>
                <a:off x="2971800" y="5892800"/>
                <a:ext cx="765175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ea typeface="ＭＳ Ｐゴシック"/>
                    <a:cs typeface="微软雅黑"/>
                  </a:rPr>
                  <a:t>Eta-32/NARR</a:t>
                </a:r>
              </a:p>
            </p:txBody>
          </p:sp>
          <p:sp>
            <p:nvSpPr>
              <p:cNvPr id="226" name="Line 57"/>
              <p:cNvSpPr>
                <a:spLocks noChangeShapeType="1"/>
              </p:cNvSpPr>
              <p:nvPr/>
            </p:nvSpPr>
            <p:spPr bwMode="auto">
              <a:xfrm>
                <a:off x="2971800" y="5935663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/>
                  <a:cs typeface="微软雅黑"/>
                </a:endParaRPr>
              </a:p>
            </p:txBody>
          </p:sp>
        </p:grpSp>
      </p:grpSp>
      <p:grpSp>
        <p:nvGrpSpPr>
          <p:cNvPr id="227" name="Group 226"/>
          <p:cNvGrpSpPr/>
          <p:nvPr/>
        </p:nvGrpSpPr>
        <p:grpSpPr>
          <a:xfrm>
            <a:off x="4114800" y="1704018"/>
            <a:ext cx="4766294" cy="5123545"/>
            <a:chOff x="2590800" y="1130301"/>
            <a:chExt cx="4648200" cy="5118099"/>
          </a:xfrm>
        </p:grpSpPr>
        <p:grpSp>
          <p:nvGrpSpPr>
            <p:cNvPr id="228" name="Group 227"/>
            <p:cNvGrpSpPr/>
            <p:nvPr/>
          </p:nvGrpSpPr>
          <p:grpSpPr>
            <a:xfrm>
              <a:off x="3200400" y="5259388"/>
              <a:ext cx="776563" cy="866775"/>
              <a:chOff x="2895600" y="5259388"/>
              <a:chExt cx="917575" cy="866775"/>
            </a:xfrm>
          </p:grpSpPr>
          <p:sp>
            <p:nvSpPr>
              <p:cNvPr id="237" name="Text Box 12"/>
              <p:cNvSpPr txBox="1">
                <a:spLocks noChangeArrowheads="1"/>
              </p:cNvSpPr>
              <p:nvPr/>
            </p:nvSpPr>
            <p:spPr bwMode="auto">
              <a:xfrm>
                <a:off x="2895600" y="5259388"/>
                <a:ext cx="917575" cy="866775"/>
              </a:xfrm>
              <a:prstGeom prst="rect">
                <a:avLst/>
              </a:prstGeom>
              <a:noFill/>
              <a:ln w="57150">
                <a:solidFill>
                  <a:srgbClr val="00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National Water Model</a:t>
                </a:r>
              </a:p>
            </p:txBody>
          </p:sp>
          <p:sp>
            <p:nvSpPr>
              <p:cNvPr id="238" name="Rectangle 48"/>
              <p:cNvSpPr>
                <a:spLocks noChangeArrowheads="1"/>
              </p:cNvSpPr>
              <p:nvPr/>
            </p:nvSpPr>
            <p:spPr bwMode="auto">
              <a:xfrm>
                <a:off x="2971800" y="5892800"/>
                <a:ext cx="765175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ea typeface="ＭＳ Ｐゴシック"/>
                    <a:cs typeface="微软雅黑"/>
                  </a:rPr>
                  <a:t>Noah-MP</a:t>
                </a:r>
              </a:p>
            </p:txBody>
          </p:sp>
          <p:sp>
            <p:nvSpPr>
              <p:cNvPr id="239" name="Line 57"/>
              <p:cNvSpPr>
                <a:spLocks noChangeShapeType="1"/>
              </p:cNvSpPr>
              <p:nvPr/>
            </p:nvSpPr>
            <p:spPr bwMode="auto">
              <a:xfrm>
                <a:off x="2971800" y="5935663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/>
                  <a:cs typeface="微软雅黑"/>
                </a:endParaRPr>
              </a:p>
            </p:txBody>
          </p:sp>
        </p:grpSp>
        <p:cxnSp>
          <p:nvCxnSpPr>
            <p:cNvPr id="229" name="Straight Arrow Connector 228"/>
            <p:cNvCxnSpPr/>
            <p:nvPr/>
          </p:nvCxnSpPr>
          <p:spPr>
            <a:xfrm>
              <a:off x="3276600" y="2247900"/>
              <a:ext cx="0" cy="2992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/>
            <p:nvPr/>
          </p:nvCxnSpPr>
          <p:spPr>
            <a:xfrm>
              <a:off x="2590800" y="2895600"/>
              <a:ext cx="7048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/>
            <p:nvPr/>
          </p:nvCxnSpPr>
          <p:spPr>
            <a:xfrm>
              <a:off x="2963452" y="2264829"/>
              <a:ext cx="3131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/>
            <p:nvPr/>
          </p:nvCxnSpPr>
          <p:spPr>
            <a:xfrm>
              <a:off x="2734852" y="1143000"/>
              <a:ext cx="2369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>
              <a:off x="2950635" y="1130301"/>
              <a:ext cx="0" cy="115569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>
              <a:off x="3733800" y="6248400"/>
              <a:ext cx="3505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 flipH="1" flipV="1">
              <a:off x="3733800" y="6092825"/>
              <a:ext cx="1587" cy="1555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7239000" y="5943600"/>
              <a:ext cx="0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Group 239"/>
          <p:cNvGrpSpPr/>
          <p:nvPr/>
        </p:nvGrpSpPr>
        <p:grpSpPr>
          <a:xfrm>
            <a:off x="4520034" y="3485820"/>
            <a:ext cx="6079854" cy="2078996"/>
            <a:chOff x="3172194" y="2912104"/>
            <a:chExt cx="6079854" cy="2078996"/>
          </a:xfrm>
        </p:grpSpPr>
        <p:sp>
          <p:nvSpPr>
            <p:cNvPr id="241" name="TextBox 70"/>
            <p:cNvSpPr txBox="1">
              <a:spLocks noChangeArrowheads="1"/>
            </p:cNvSpPr>
            <p:nvPr/>
          </p:nvSpPr>
          <p:spPr bwMode="auto">
            <a:xfrm rot="16200000">
              <a:off x="6928094" y="4464654"/>
              <a:ext cx="662641" cy="36933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3D-VAR</a:t>
              </a:r>
            </a:p>
            <a:p>
              <a:pPr algn="ctr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DA</a:t>
              </a:r>
            </a:p>
          </p:txBody>
        </p:sp>
        <p:sp>
          <p:nvSpPr>
            <p:cNvPr id="242" name="Line 65"/>
            <p:cNvSpPr>
              <a:spLocks noChangeShapeType="1"/>
            </p:cNvSpPr>
            <p:nvPr/>
          </p:nvSpPr>
          <p:spPr bwMode="auto">
            <a:xfrm flipV="1">
              <a:off x="7544958" y="4674876"/>
              <a:ext cx="1564608" cy="16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微软雅黑"/>
              </a:endParaRPr>
            </a:p>
          </p:txBody>
        </p:sp>
        <p:sp>
          <p:nvSpPr>
            <p:cNvPr id="243" name="Text Box 66"/>
            <p:cNvSpPr txBox="1">
              <a:spLocks noChangeArrowheads="1"/>
            </p:cNvSpPr>
            <p:nvPr/>
          </p:nvSpPr>
          <p:spPr bwMode="auto">
            <a:xfrm>
              <a:off x="7868036" y="4683125"/>
              <a:ext cx="944469" cy="30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WRF ARW</a:t>
              </a:r>
            </a:p>
          </p:txBody>
        </p:sp>
        <p:sp>
          <p:nvSpPr>
            <p:cNvPr id="244" name="Text Box 29"/>
            <p:cNvSpPr txBox="1">
              <a:spLocks noChangeArrowheads="1"/>
            </p:cNvSpPr>
            <p:nvPr/>
          </p:nvSpPr>
          <p:spPr bwMode="auto">
            <a:xfrm>
              <a:off x="7043887" y="4318476"/>
              <a:ext cx="2208161" cy="646321"/>
            </a:xfrm>
            <a:prstGeom prst="rect">
              <a:avLst/>
            </a:prstGeom>
            <a:noFill/>
            <a:ln w="57150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0" tIns="45715" rIns="91430" bIns="45715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en-US" altLang="en-US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rPr>
                <a:t>       </a:t>
              </a:r>
              <a:r>
                <a:rPr lang="en-US" alt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rPr>
                <a:t>Rapid Refresh RAPv5</a:t>
              </a:r>
            </a:p>
            <a:p>
              <a:pPr algn="ctr" eaLnBrk="1" hangingPunct="1">
                <a:spcBef>
                  <a:spcPct val="0"/>
                </a:spcBef>
                <a:buNone/>
                <a:defRPr/>
              </a:pPr>
              <a:endPara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cxnSp>
          <p:nvCxnSpPr>
            <p:cNvPr id="245" name="Straight Connector 244"/>
            <p:cNvCxnSpPr>
              <a:cxnSpLocks/>
            </p:cNvCxnSpPr>
            <p:nvPr/>
          </p:nvCxnSpPr>
          <p:spPr>
            <a:xfrm>
              <a:off x="3190881" y="4964797"/>
              <a:ext cx="3835315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>
              <a:cxnSpLocks/>
            </p:cNvCxnSpPr>
            <p:nvPr/>
          </p:nvCxnSpPr>
          <p:spPr>
            <a:xfrm>
              <a:off x="3172194" y="2912104"/>
              <a:ext cx="0" cy="207899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>
            <a:off x="4953001" y="3772532"/>
            <a:ext cx="2233613" cy="1186203"/>
            <a:chOff x="3429000" y="3198815"/>
            <a:chExt cx="2233613" cy="1186203"/>
          </a:xfrm>
        </p:grpSpPr>
        <p:cxnSp>
          <p:nvCxnSpPr>
            <p:cNvPr id="251" name="Straight Arrow Connector 250"/>
            <p:cNvCxnSpPr>
              <a:endCxn id="256" idx="0"/>
            </p:cNvCxnSpPr>
            <p:nvPr/>
          </p:nvCxnSpPr>
          <p:spPr>
            <a:xfrm>
              <a:off x="4725194" y="3198815"/>
              <a:ext cx="0" cy="2412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Rectangle 251"/>
            <p:cNvSpPr/>
            <p:nvPr/>
          </p:nvSpPr>
          <p:spPr>
            <a:xfrm>
              <a:off x="3983038" y="3459163"/>
              <a:ext cx="1528762" cy="8588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sp>
          <p:nvSpPr>
            <p:cNvPr id="253" name="Text Box 4"/>
            <p:cNvSpPr txBox="1">
              <a:spLocks noChangeArrowheads="1"/>
            </p:cNvSpPr>
            <p:nvPr/>
          </p:nvSpPr>
          <p:spPr bwMode="auto">
            <a:xfrm>
              <a:off x="3819525" y="3923056"/>
              <a:ext cx="184308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defTabSz="682625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682625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6826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WRF-ARW &amp; NMMB 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13</a:t>
              </a:r>
              <a:r>
                <a:rPr lang="en-US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 members each</a:t>
              </a:r>
            </a:p>
          </p:txBody>
        </p:sp>
        <p:sp>
          <p:nvSpPr>
            <p:cNvPr id="254" name="Text Box 34"/>
            <p:cNvSpPr txBox="1">
              <a:spLocks noChangeArrowheads="1"/>
            </p:cNvSpPr>
            <p:nvPr/>
          </p:nvSpPr>
          <p:spPr bwMode="auto">
            <a:xfrm>
              <a:off x="3966369" y="3440113"/>
              <a:ext cx="1501775" cy="60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Short-Range Ensemble Forecast (SREFv7) 26 members</a:t>
              </a:r>
            </a:p>
          </p:txBody>
        </p:sp>
        <p:sp>
          <p:nvSpPr>
            <p:cNvPr id="255" name="Line 56"/>
            <p:cNvSpPr>
              <a:spLocks noChangeShapeType="1"/>
            </p:cNvSpPr>
            <p:nvPr/>
          </p:nvSpPr>
          <p:spPr bwMode="auto">
            <a:xfrm>
              <a:off x="4070350" y="3975143"/>
              <a:ext cx="1370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微软雅黑"/>
              </a:endParaRPr>
            </a:p>
          </p:txBody>
        </p:sp>
        <p:sp>
          <p:nvSpPr>
            <p:cNvPr id="256" name="Rectangle 35"/>
            <p:cNvSpPr>
              <a:spLocks noChangeArrowheads="1"/>
            </p:cNvSpPr>
            <p:nvPr/>
          </p:nvSpPr>
          <p:spPr bwMode="auto">
            <a:xfrm>
              <a:off x="3938588" y="3440113"/>
              <a:ext cx="1573212" cy="882650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cxnSp>
          <p:nvCxnSpPr>
            <p:cNvPr id="257" name="Straight Arrow Connector 256"/>
            <p:cNvCxnSpPr>
              <a:endCxn id="256" idx="1"/>
            </p:cNvCxnSpPr>
            <p:nvPr/>
          </p:nvCxnSpPr>
          <p:spPr>
            <a:xfrm flipV="1">
              <a:off x="3429000" y="3881438"/>
              <a:ext cx="509588" cy="47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257"/>
          <p:cNvGrpSpPr/>
          <p:nvPr/>
        </p:nvGrpSpPr>
        <p:grpSpPr>
          <a:xfrm>
            <a:off x="1771651" y="4289712"/>
            <a:ext cx="3378843" cy="1576732"/>
            <a:chOff x="247650" y="3715996"/>
            <a:chExt cx="3378843" cy="1576732"/>
          </a:xfrm>
        </p:grpSpPr>
        <p:cxnSp>
          <p:nvCxnSpPr>
            <p:cNvPr id="262" name="Straight Arrow Connector 261"/>
            <p:cNvCxnSpPr>
              <a:cxnSpLocks/>
            </p:cNvCxnSpPr>
            <p:nvPr/>
          </p:nvCxnSpPr>
          <p:spPr>
            <a:xfrm flipV="1">
              <a:off x="255588" y="5133978"/>
              <a:ext cx="3360737" cy="1521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H="1">
              <a:off x="3624906" y="5137153"/>
              <a:ext cx="1587" cy="1555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247650" y="3715996"/>
              <a:ext cx="0" cy="144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264"/>
          <p:cNvGrpSpPr/>
          <p:nvPr/>
        </p:nvGrpSpPr>
        <p:grpSpPr>
          <a:xfrm>
            <a:off x="3786189" y="1990017"/>
            <a:ext cx="3975059" cy="738664"/>
            <a:chOff x="2261297" y="1553050"/>
            <a:chExt cx="3975059" cy="738664"/>
          </a:xfrm>
        </p:grpSpPr>
        <p:grpSp>
          <p:nvGrpSpPr>
            <p:cNvPr id="266" name="Group 6"/>
            <p:cNvGrpSpPr>
              <a:grpSpLocks/>
            </p:cNvGrpSpPr>
            <p:nvPr/>
          </p:nvGrpSpPr>
          <p:grpSpPr bwMode="auto">
            <a:xfrm>
              <a:off x="5060947" y="1553050"/>
              <a:ext cx="1175409" cy="738664"/>
              <a:chOff x="4770830" y="2267819"/>
              <a:chExt cx="1098613" cy="1274243"/>
            </a:xfrm>
          </p:grpSpPr>
          <p:sp>
            <p:nvSpPr>
              <p:cNvPr id="270" name="Text Box 64"/>
              <p:cNvSpPr txBox="1">
                <a:spLocks noChangeArrowheads="1"/>
              </p:cNvSpPr>
              <p:nvPr/>
            </p:nvSpPr>
            <p:spPr bwMode="auto">
              <a:xfrm>
                <a:off x="4770830" y="2267819"/>
                <a:ext cx="1098613" cy="1274243"/>
              </a:xfrm>
              <a:prstGeom prst="rect">
                <a:avLst/>
              </a:prstGeom>
              <a:noFill/>
              <a:ln w="57150">
                <a:solidFill>
                  <a:srgbClr val="33CC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ＭＳ Ｐゴシック"/>
                    <a:cs typeface="微软雅黑"/>
                  </a:rPr>
                  <a:t>Ocean (RTOFSv2)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en-US" sz="1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ＭＳ Ｐゴシック"/>
                    <a:cs typeface="微软雅黑"/>
                  </a:rPr>
                  <a:t>    HYCOM, CICE4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endParaRPr lang="en-US" alt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endParaRPr>
              </a:p>
            </p:txBody>
          </p:sp>
          <p:sp>
            <p:nvSpPr>
              <p:cNvPr id="271" name="Line 59"/>
              <p:cNvSpPr>
                <a:spLocks noChangeShapeType="1"/>
              </p:cNvSpPr>
              <p:nvPr/>
            </p:nvSpPr>
            <p:spPr bwMode="auto">
              <a:xfrm flipV="1">
                <a:off x="4856448" y="2629305"/>
                <a:ext cx="948145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/>
                  <a:cs typeface="微软雅黑"/>
                </a:endParaRPr>
              </a:p>
            </p:txBody>
          </p:sp>
        </p:grpSp>
        <p:cxnSp>
          <p:nvCxnSpPr>
            <p:cNvPr id="267" name="Straight Connector 266"/>
            <p:cNvCxnSpPr>
              <a:cxnSpLocks/>
            </p:cNvCxnSpPr>
            <p:nvPr/>
          </p:nvCxnSpPr>
          <p:spPr>
            <a:xfrm flipV="1">
              <a:off x="2261297" y="1879600"/>
              <a:ext cx="2563116" cy="2754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/>
            <p:nvPr/>
          </p:nvCxnSpPr>
          <p:spPr>
            <a:xfrm flipV="1">
              <a:off x="4827588" y="1743114"/>
              <a:ext cx="231775" cy="63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V="1">
              <a:off x="4813300" y="1752600"/>
              <a:ext cx="0" cy="1317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3" name="Line 59"/>
          <p:cNvSpPr>
            <a:spLocks noChangeShapeType="1"/>
          </p:cNvSpPr>
          <p:nvPr/>
        </p:nvSpPr>
        <p:spPr bwMode="auto">
          <a:xfrm>
            <a:off x="6747606" y="1634961"/>
            <a:ext cx="9745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  <a:cs typeface="微软雅黑"/>
            </a:endParaRPr>
          </a:p>
        </p:txBody>
      </p:sp>
      <p:sp>
        <p:nvSpPr>
          <p:cNvPr id="274" name="Text Box 64"/>
          <p:cNvSpPr txBox="1">
            <a:spLocks noChangeArrowheads="1"/>
          </p:cNvSpPr>
          <p:nvPr/>
        </p:nvSpPr>
        <p:spPr bwMode="auto">
          <a:xfrm>
            <a:off x="6630311" y="1223507"/>
            <a:ext cx="1061554" cy="630932"/>
          </a:xfrm>
          <a:prstGeom prst="rect">
            <a:avLst/>
          </a:prstGeom>
          <a:noFill/>
          <a:ln w="571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Global Waves (GWMv3)</a:t>
            </a:r>
            <a:endParaRPr 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微软雅黑"/>
            </a:endParaRPr>
          </a:p>
          <a:p>
            <a:pPr algn="ctr"/>
            <a:r>
              <a:rPr lang="en-US" sz="1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WaveWatch</a:t>
            </a:r>
            <a:r>
              <a: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 III</a:t>
            </a:r>
          </a:p>
        </p:txBody>
      </p:sp>
      <p:cxnSp>
        <p:nvCxnSpPr>
          <p:cNvPr id="275" name="Straight Arrow Connector 274"/>
          <p:cNvCxnSpPr/>
          <p:nvPr/>
        </p:nvCxnSpPr>
        <p:spPr>
          <a:xfrm flipV="1">
            <a:off x="6332540" y="1543679"/>
            <a:ext cx="266958" cy="63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V="1">
            <a:off x="6338025" y="1564316"/>
            <a:ext cx="0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cxnSpLocks/>
          </p:cNvCxnSpPr>
          <p:nvPr/>
        </p:nvCxnSpPr>
        <p:spPr>
          <a:xfrm>
            <a:off x="7419976" y="3315329"/>
            <a:ext cx="898985" cy="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>
            <a:off x="7400930" y="3198810"/>
            <a:ext cx="1739861" cy="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70">
            <a:extLst>
              <a:ext uri="{FF2B5EF4-FFF2-40B4-BE49-F238E27FC236}">
                <a16:creationId xmlns:a16="http://schemas.microsoft.com/office/drawing/2014/main" id="{D07F91A3-42EB-462F-9469-E00870E6DE0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339602" y="2245034"/>
            <a:ext cx="717106" cy="230822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微软雅黑"/>
              </a:rPr>
              <a:t>3D-Var DA</a:t>
            </a:r>
          </a:p>
        </p:txBody>
      </p: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9AE6916B-005D-4975-A448-800515AD5414}"/>
              </a:ext>
            </a:extLst>
          </p:cNvPr>
          <p:cNvGrpSpPr/>
          <p:nvPr/>
        </p:nvGrpSpPr>
        <p:grpSpPr>
          <a:xfrm>
            <a:off x="5692062" y="5780846"/>
            <a:ext cx="1266368" cy="838199"/>
            <a:chOff x="5557837" y="5105400"/>
            <a:chExt cx="940635" cy="1071563"/>
          </a:xfrm>
        </p:grpSpPr>
        <p:sp>
          <p:nvSpPr>
            <p:cNvPr id="282" name="Rectangle 35">
              <a:extLst>
                <a:ext uri="{FF2B5EF4-FFF2-40B4-BE49-F238E27FC236}">
                  <a16:creationId xmlns:a16="http://schemas.microsoft.com/office/drawing/2014/main" id="{E50CD84A-3B5B-4DF2-B8C2-272BCCF14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837" y="5105400"/>
              <a:ext cx="838200" cy="1071563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sp>
          <p:nvSpPr>
            <p:cNvPr id="283" name="Text Box 78">
              <a:extLst>
                <a:ext uri="{FF2B5EF4-FFF2-40B4-BE49-F238E27FC236}">
                  <a16:creationId xmlns:a16="http://schemas.microsoft.com/office/drawing/2014/main" id="{154A99CF-0517-40BE-88C0-6AC0E793A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949" y="5181600"/>
              <a:ext cx="929523" cy="668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Times New Roman" charset="0"/>
                </a:rPr>
                <a:t>Space Weather</a:t>
              </a:r>
            </a:p>
          </p:txBody>
        </p:sp>
        <p:sp>
          <p:nvSpPr>
            <p:cNvPr id="284" name="Line 57">
              <a:extLst>
                <a:ext uri="{FF2B5EF4-FFF2-40B4-BE49-F238E27FC236}">
                  <a16:creationId xmlns:a16="http://schemas.microsoft.com/office/drawing/2014/main" id="{86366979-9BC5-4C5E-9DFD-09238571E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4037" y="5828728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微软雅黑"/>
              </a:endParaRPr>
            </a:p>
          </p:txBody>
        </p:sp>
        <p:sp>
          <p:nvSpPr>
            <p:cNvPr id="285" name="Text Box 80">
              <a:extLst>
                <a:ext uri="{FF2B5EF4-FFF2-40B4-BE49-F238E27FC236}">
                  <a16:creationId xmlns:a16="http://schemas.microsoft.com/office/drawing/2014/main" id="{51A62E2F-EF30-49BC-B770-0C69551E4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0635" y="5776914"/>
              <a:ext cx="773881" cy="393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 GSM WAM</a:t>
              </a:r>
            </a:p>
          </p:txBody>
        </p:sp>
      </p:grpSp>
      <p:sp>
        <p:nvSpPr>
          <p:cNvPr id="4" name="TextBox 70">
            <a:extLst>
              <a:ext uri="{FF2B5EF4-FFF2-40B4-BE49-F238E27FC236}">
                <a16:creationId xmlns:a16="http://schemas.microsoft.com/office/drawing/2014/main" id="{BE8ECF84-D710-4A0A-A603-D6528189F8E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375751" y="6074249"/>
            <a:ext cx="831854" cy="230822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微软雅黑"/>
              </a:rPr>
              <a:t>3D-Var DA</a:t>
            </a:r>
          </a:p>
        </p:txBody>
      </p:sp>
      <p:sp>
        <p:nvSpPr>
          <p:cNvPr id="5" name="TextBox 70">
            <a:extLst>
              <a:ext uri="{FF2B5EF4-FFF2-40B4-BE49-F238E27FC236}">
                <a16:creationId xmlns:a16="http://schemas.microsoft.com/office/drawing/2014/main" id="{235F3A65-DB80-4937-B625-2F8DF4F28D3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912306" y="5910375"/>
            <a:ext cx="717106" cy="369322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9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微软雅黑"/>
              </a:rPr>
              <a:t>Ens</a:t>
            </a:r>
            <a:r>
              <a:rPr lang="en-US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微软雅黑"/>
              </a:rPr>
              <a:t> DA (HRRDAS)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50A52-3C61-4C8D-B984-ABDBC70334F3}"/>
              </a:ext>
            </a:extLst>
          </p:cNvPr>
          <p:cNvCxnSpPr/>
          <p:nvPr/>
        </p:nvCxnSpPr>
        <p:spPr>
          <a:xfrm>
            <a:off x="8574618" y="6106183"/>
            <a:ext cx="1609203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DFC1A4DA-F4A5-4A37-A4A4-6454276421BF}"/>
              </a:ext>
            </a:extLst>
          </p:cNvPr>
          <p:cNvCxnSpPr>
            <a:cxnSpLocks/>
          </p:cNvCxnSpPr>
          <p:nvPr/>
        </p:nvCxnSpPr>
        <p:spPr>
          <a:xfrm flipH="1" flipV="1">
            <a:off x="7400929" y="3503380"/>
            <a:ext cx="411573" cy="1360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702B21CF-F802-4E4D-A0AE-4E8D410F912C}"/>
              </a:ext>
            </a:extLst>
          </p:cNvPr>
          <p:cNvCxnSpPr>
            <a:cxnSpLocks/>
          </p:cNvCxnSpPr>
          <p:nvPr/>
        </p:nvCxnSpPr>
        <p:spPr>
          <a:xfrm flipH="1">
            <a:off x="7898231" y="6106183"/>
            <a:ext cx="203197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09F27DB8-057A-4D6C-B076-1FA646EBDEDE}"/>
              </a:ext>
            </a:extLst>
          </p:cNvPr>
          <p:cNvCxnSpPr/>
          <p:nvPr/>
        </p:nvCxnSpPr>
        <p:spPr>
          <a:xfrm>
            <a:off x="7813255" y="3516983"/>
            <a:ext cx="0" cy="73183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5">
            <a:extLst>
              <a:ext uri="{FF2B5EF4-FFF2-40B4-BE49-F238E27FC236}">
                <a16:creationId xmlns:a16="http://schemas.microsoft.com/office/drawing/2014/main" id="{5F8C510B-901F-419B-B0DE-A4F20B601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7310" y="4248820"/>
            <a:ext cx="1054497" cy="796913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en-US" sz="20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/>
              <a:cs typeface="微软雅黑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A1F81850-213D-423A-BFD7-7DF3BB8E4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906" y="4651627"/>
            <a:ext cx="10089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682625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6826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6826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6826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6826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WRF-ARW, NMMB, FV3 CAM</a:t>
            </a: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87FF7B5C-CD6E-4FC2-B949-13A7239B6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923" y="4291388"/>
            <a:ext cx="11264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High Res Ensemble Forecast (HREFv3)</a:t>
            </a: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微软雅黑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A96376-89EB-4C48-928A-E64734DE2A73}"/>
              </a:ext>
            </a:extLst>
          </p:cNvPr>
          <p:cNvCxnSpPr/>
          <p:nvPr/>
        </p:nvCxnSpPr>
        <p:spPr>
          <a:xfrm>
            <a:off x="7232848" y="4632955"/>
            <a:ext cx="963017" cy="841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04B37C66-019B-4992-90E1-0F13EC678718}"/>
              </a:ext>
            </a:extLst>
          </p:cNvPr>
          <p:cNvCxnSpPr>
            <a:cxnSpLocks/>
          </p:cNvCxnSpPr>
          <p:nvPr/>
        </p:nvCxnSpPr>
        <p:spPr>
          <a:xfrm>
            <a:off x="7898230" y="5007292"/>
            <a:ext cx="0" cy="1095108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4237779E-4279-4D45-BA77-899D273E856F}"/>
              </a:ext>
            </a:extLst>
          </p:cNvPr>
          <p:cNvCxnSpPr/>
          <p:nvPr/>
        </p:nvCxnSpPr>
        <p:spPr bwMode="auto">
          <a:xfrm>
            <a:off x="7999490" y="2363291"/>
            <a:ext cx="904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47A44FAC-060D-45E5-8A3E-3352B7DCA529}"/>
              </a:ext>
            </a:extLst>
          </p:cNvPr>
          <p:cNvCxnSpPr>
            <a:cxnSpLocks/>
          </p:cNvCxnSpPr>
          <p:nvPr/>
        </p:nvCxnSpPr>
        <p:spPr>
          <a:xfrm flipH="1">
            <a:off x="5553076" y="2545438"/>
            <a:ext cx="983663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DB97C27F-D333-493D-ABC7-1A1DFB91D546}"/>
              </a:ext>
            </a:extLst>
          </p:cNvPr>
          <p:cNvCxnSpPr>
            <a:cxnSpLocks/>
          </p:cNvCxnSpPr>
          <p:nvPr/>
        </p:nvCxnSpPr>
        <p:spPr>
          <a:xfrm flipV="1">
            <a:off x="5572335" y="2205225"/>
            <a:ext cx="18840" cy="3201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97BF0FDE-A81C-4CF0-9EE1-2A62DDC55E9C}"/>
              </a:ext>
            </a:extLst>
          </p:cNvPr>
          <p:cNvCxnSpPr>
            <a:cxnSpLocks/>
          </p:cNvCxnSpPr>
          <p:nvPr/>
        </p:nvCxnSpPr>
        <p:spPr>
          <a:xfrm flipH="1">
            <a:off x="7606715" y="3032621"/>
            <a:ext cx="884607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44236213-3A5C-4BF8-B1CE-519DFC67B69C}"/>
              </a:ext>
            </a:extLst>
          </p:cNvPr>
          <p:cNvCxnSpPr>
            <a:cxnSpLocks/>
          </p:cNvCxnSpPr>
          <p:nvPr/>
        </p:nvCxnSpPr>
        <p:spPr>
          <a:xfrm flipV="1">
            <a:off x="7625917" y="2710165"/>
            <a:ext cx="10434" cy="3178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8F87B653-D7AE-4801-89C2-08CE277C4C22}"/>
              </a:ext>
            </a:extLst>
          </p:cNvPr>
          <p:cNvCxnSpPr>
            <a:cxnSpLocks/>
          </p:cNvCxnSpPr>
          <p:nvPr/>
        </p:nvCxnSpPr>
        <p:spPr>
          <a:xfrm flipV="1">
            <a:off x="7691385" y="1674952"/>
            <a:ext cx="206845" cy="22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74C2B8A7-6C52-42E1-A7F9-ECA89DC666F1}"/>
              </a:ext>
            </a:extLst>
          </p:cNvPr>
          <p:cNvCxnSpPr>
            <a:cxnSpLocks/>
          </p:cNvCxnSpPr>
          <p:nvPr/>
        </p:nvCxnSpPr>
        <p:spPr>
          <a:xfrm>
            <a:off x="3786188" y="2326316"/>
            <a:ext cx="0" cy="354012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39273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/>
          <p:nvPr/>
        </p:nvSpPr>
        <p:spPr>
          <a:xfrm flipH="1">
            <a:off x="1368983" y="433953"/>
            <a:ext cx="945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" sz="3200" b="1" dirty="0">
                <a:solidFill>
                  <a:srgbClr val="003366"/>
                </a:solidFill>
              </a:rPr>
              <a:t>NPS Transitioning to UFS Applications</a:t>
            </a:r>
            <a:endParaRPr sz="3200" b="1" dirty="0">
              <a:solidFill>
                <a:srgbClr val="003366"/>
              </a:solidFill>
            </a:endParaRPr>
          </a:p>
        </p:txBody>
      </p:sp>
      <p:pic>
        <p:nvPicPr>
          <p:cNvPr id="198" name="Google Shape;19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50195"/>
            <a:ext cx="12191997" cy="517385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0"/>
          <p:cNvSpPr txBox="1"/>
          <p:nvPr/>
        </p:nvSpPr>
        <p:spPr>
          <a:xfrm>
            <a:off x="1" y="6618889"/>
            <a:ext cx="415600" cy="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 sz="1067"/>
              <a:pPr algn="ctr"/>
              <a:t>12</a:t>
            </a:fld>
            <a:endParaRPr sz="1067"/>
          </a:p>
        </p:txBody>
      </p:sp>
    </p:spTree>
    <p:extLst>
      <p:ext uri="{BB962C8B-B14F-4D97-AF65-F5344CB8AC3E}">
        <p14:creationId xmlns:p14="http://schemas.microsoft.com/office/powerpoint/2010/main" val="283277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65E0-29C3-4807-AFEF-CB91AAE72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of the UFS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573F5-44A9-4643-9EA0-48EE5DA9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829" y="952500"/>
            <a:ext cx="10578300" cy="4953000"/>
          </a:xfrm>
        </p:spPr>
        <p:txBody>
          <a:bodyPr/>
          <a:lstStyle/>
          <a:p>
            <a:r>
              <a:rPr lang="en-US" sz="2800" b="0" i="0" dirty="0">
                <a:solidFill>
                  <a:srgbClr val="333333"/>
                </a:solidFill>
                <a:effectLst/>
                <a:latin typeface="proxima_nova"/>
              </a:rPr>
              <a:t>Shared codes </a:t>
            </a:r>
            <a:r>
              <a:rPr lang="en-US" sz="2800" dirty="0">
                <a:solidFill>
                  <a:srgbClr val="333333"/>
                </a:solidFill>
                <a:latin typeface="proxima_nova"/>
              </a:rPr>
              <a:t>to 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proxima_nova"/>
              </a:rPr>
              <a:t>enable academic &amp; industry researchers help NOAA accelerate the transition of research innovations into operations. </a:t>
            </a:r>
            <a:endParaRPr lang="en-US" sz="2800" dirty="0">
              <a:solidFill>
                <a:srgbClr val="333333"/>
              </a:solidFill>
              <a:latin typeface="proxima_nova"/>
            </a:endParaRPr>
          </a:p>
          <a:p>
            <a:r>
              <a:rPr lang="en-US" sz="2800" b="0" i="0" dirty="0">
                <a:solidFill>
                  <a:srgbClr val="333333"/>
                </a:solidFill>
                <a:effectLst/>
                <a:latin typeface="proxima_nova"/>
              </a:rPr>
              <a:t>UFS code developed by a broad community and is openly available to the public, with documentation and support for users</a:t>
            </a:r>
          </a:p>
          <a:p>
            <a:pPr lvl="1"/>
            <a:r>
              <a:rPr lang="en-US" sz="2400" dirty="0">
                <a:solidFill>
                  <a:srgbClr val="333333"/>
                </a:solidFill>
                <a:latin typeface="proxima_nova"/>
              </a:rPr>
              <a:t>Link to EPIC and JEDI</a:t>
            </a:r>
            <a:endParaRPr lang="en-US" sz="2400" b="0" i="0" dirty="0">
              <a:solidFill>
                <a:srgbClr val="333333"/>
              </a:solidFill>
              <a:effectLst/>
              <a:latin typeface="proxima_nova"/>
            </a:endParaRPr>
          </a:p>
          <a:p>
            <a:r>
              <a:rPr lang="en-US" sz="2800" dirty="0">
                <a:solidFill>
                  <a:srgbClr val="333333"/>
                </a:solidFill>
                <a:latin typeface="proxima_nova"/>
              </a:rPr>
              <a:t>Enables 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proxima_nova"/>
              </a:rPr>
              <a:t>NOAA to simplify its production suite of forecasting models from many independent systems, each of which has to be improved and maintained separately, to a single seamless modeling system with fewer, more comprehensive applications. </a:t>
            </a:r>
          </a:p>
          <a:p>
            <a:r>
              <a:rPr lang="en-US" sz="2800" b="0" i="0" dirty="0">
                <a:solidFill>
                  <a:srgbClr val="333333"/>
                </a:solidFill>
                <a:effectLst/>
                <a:latin typeface="proxima_nova"/>
              </a:rPr>
              <a:t>UFS applications, which each provide guidance for a particular forecast, span local to global domains and predictive time scales from sub-hourly analyses to seasonal predictions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207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/>
          <p:nvPr/>
        </p:nvSpPr>
        <p:spPr>
          <a:xfrm flipH="1">
            <a:off x="1368983" y="433953"/>
            <a:ext cx="945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40"/>
          <p:cNvSpPr txBox="1"/>
          <p:nvPr/>
        </p:nvSpPr>
        <p:spPr>
          <a:xfrm>
            <a:off x="1" y="6618889"/>
            <a:ext cx="415600" cy="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E5E13-E677-48B5-B3EB-A6F79E8A4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829" y="1075104"/>
            <a:ext cx="10578300" cy="4953000"/>
          </a:xfrm>
        </p:spPr>
        <p:txBody>
          <a:bodyPr/>
          <a:lstStyle/>
          <a:p>
            <a:r>
              <a:rPr lang="en-US" dirty="0"/>
              <a:t>There is imbalance between vertically resolved mass and wind field observations for global NWP </a:t>
            </a:r>
          </a:p>
          <a:p>
            <a:r>
              <a:rPr lang="en-US" dirty="0"/>
              <a:t>Lack of wind information results in demonstrated analysis and prediction shortcomings</a:t>
            </a:r>
          </a:p>
          <a:p>
            <a:pPr lvl="1"/>
            <a:r>
              <a:rPr lang="en-US" dirty="0"/>
              <a:t>OSSEs continue to indicate large potential for improvement globally and situationally</a:t>
            </a:r>
          </a:p>
          <a:p>
            <a:pPr lvl="1"/>
            <a:r>
              <a:rPr lang="en-US" dirty="0"/>
              <a:t>Need to refine requirements to define best solution</a:t>
            </a:r>
          </a:p>
          <a:p>
            <a:pPr lvl="1"/>
            <a:r>
              <a:rPr lang="en-US" dirty="0"/>
              <a:t>Future coupled NWP and DA with community access  a key to maximizing impact of future 3-D wind observations.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21C9BF-2A87-4899-B8F7-2D76716E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660533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g8c3ef54360_1_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6651" b="26652"/>
          <a:stretch/>
        </p:blipFill>
        <p:spPr>
          <a:xfrm>
            <a:off x="517358" y="4267200"/>
            <a:ext cx="11674500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25" name="Google Shape;325;g8c3ef54360_1_0"/>
          <p:cNvSpPr txBox="1">
            <a:spLocks noGrp="1"/>
          </p:cNvSpPr>
          <p:nvPr>
            <p:ph type="body" idx="4"/>
          </p:nvPr>
        </p:nvSpPr>
        <p:spPr>
          <a:xfrm>
            <a:off x="3345775" y="169944"/>
            <a:ext cx="8473500" cy="3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000" dirty="0"/>
              <a:t>Thank you!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000" dirty="0"/>
              <a:t>Questions?</a:t>
            </a:r>
            <a:endParaRPr sz="4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6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400" dirty="0"/>
              <a:t>Additional questions can be addressed to james.g.yoe@noaa.gov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/>
          <p:nvPr/>
        </p:nvSpPr>
        <p:spPr>
          <a:xfrm flipH="1">
            <a:off x="1368983" y="433953"/>
            <a:ext cx="945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endParaRPr lang="en" sz="3200" b="1" dirty="0">
              <a:solidFill>
                <a:srgbClr val="003366"/>
              </a:solidFill>
            </a:endParaRPr>
          </a:p>
          <a:p>
            <a:pPr algn="ctr"/>
            <a:endParaRPr sz="3200" b="1" dirty="0">
              <a:solidFill>
                <a:srgbClr val="003366"/>
              </a:solidFill>
            </a:endParaRPr>
          </a:p>
        </p:txBody>
      </p:sp>
      <p:sp>
        <p:nvSpPr>
          <p:cNvPr id="199" name="Google Shape;199;p40"/>
          <p:cNvSpPr txBox="1"/>
          <p:nvPr/>
        </p:nvSpPr>
        <p:spPr>
          <a:xfrm>
            <a:off x="1" y="6618889"/>
            <a:ext cx="415600" cy="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 sz="1067"/>
              <a:pPr algn="ctr"/>
              <a:t>2</a:t>
            </a:fld>
            <a:endParaRPr sz="1067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E5E13-E677-48B5-B3EB-A6F79E8A4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829" y="973214"/>
            <a:ext cx="10578300" cy="4432177"/>
          </a:xfrm>
        </p:spPr>
        <p:txBody>
          <a:bodyPr/>
          <a:lstStyle/>
          <a:p>
            <a:r>
              <a:rPr lang="en-US" dirty="0"/>
              <a:t>Global Wind Data Shortfall and Impacts</a:t>
            </a:r>
          </a:p>
          <a:p>
            <a:r>
              <a:rPr lang="en-US" dirty="0"/>
              <a:t>NOAA’s Operational NWP Model Suite</a:t>
            </a:r>
          </a:p>
          <a:p>
            <a:pPr lvl="1"/>
            <a:r>
              <a:rPr lang="en-US" dirty="0"/>
              <a:t>Current</a:t>
            </a:r>
          </a:p>
          <a:p>
            <a:pPr lvl="1"/>
            <a:r>
              <a:rPr lang="en-US" dirty="0"/>
              <a:t>Future </a:t>
            </a:r>
          </a:p>
          <a:p>
            <a:r>
              <a:rPr lang="en-US" dirty="0"/>
              <a:t>Summary</a:t>
            </a:r>
          </a:p>
          <a:p>
            <a:r>
              <a:rPr lang="en-US" dirty="0"/>
              <a:t>Questions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21C9BF-2A87-4899-B8F7-2D76716E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34627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/>
          <p:nvPr/>
        </p:nvSpPr>
        <p:spPr>
          <a:xfrm flipH="1">
            <a:off x="1368983" y="433953"/>
            <a:ext cx="945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endParaRPr lang="en" sz="3200" b="1" dirty="0">
              <a:solidFill>
                <a:srgbClr val="003366"/>
              </a:solidFill>
            </a:endParaRPr>
          </a:p>
          <a:p>
            <a:pPr algn="ctr"/>
            <a:endParaRPr sz="3200" b="1" dirty="0">
              <a:solidFill>
                <a:srgbClr val="003366"/>
              </a:solidFill>
            </a:endParaRPr>
          </a:p>
        </p:txBody>
      </p:sp>
      <p:sp>
        <p:nvSpPr>
          <p:cNvPr id="199" name="Google Shape;199;p40"/>
          <p:cNvSpPr txBox="1"/>
          <p:nvPr/>
        </p:nvSpPr>
        <p:spPr>
          <a:xfrm>
            <a:off x="1" y="6618889"/>
            <a:ext cx="415600" cy="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 sz="1067"/>
              <a:pPr algn="ctr"/>
              <a:t>3</a:t>
            </a:fld>
            <a:endParaRPr sz="1067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E5E13-E677-48B5-B3EB-A6F79E8A4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829" y="973214"/>
            <a:ext cx="10578300" cy="443217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Global Wind Data Shortfall and Impacts</a:t>
            </a:r>
          </a:p>
          <a:p>
            <a:r>
              <a:rPr lang="en-US" dirty="0"/>
              <a:t>NOAA’s Operational NWP Model Suite</a:t>
            </a:r>
          </a:p>
          <a:p>
            <a:pPr lvl="1"/>
            <a:r>
              <a:rPr lang="en-US" dirty="0"/>
              <a:t>Current</a:t>
            </a:r>
          </a:p>
          <a:p>
            <a:pPr lvl="1"/>
            <a:r>
              <a:rPr lang="en-US" dirty="0"/>
              <a:t>Future </a:t>
            </a:r>
          </a:p>
          <a:p>
            <a:pPr lvl="2"/>
            <a:r>
              <a:rPr lang="en-US" dirty="0"/>
              <a:t>Community Development</a:t>
            </a:r>
          </a:p>
          <a:p>
            <a:pPr lvl="3"/>
            <a:r>
              <a:rPr lang="en-US" dirty="0"/>
              <a:t>Unified Forecast System</a:t>
            </a:r>
          </a:p>
          <a:p>
            <a:pPr lvl="3"/>
            <a:r>
              <a:rPr lang="en-US" dirty="0"/>
              <a:t>Joint Environment for Data assimilation Integration (JEDI)</a:t>
            </a:r>
          </a:p>
          <a:p>
            <a:pPr lvl="3"/>
            <a:r>
              <a:rPr lang="en-US" dirty="0"/>
              <a:t>Implications for Observations</a:t>
            </a:r>
          </a:p>
          <a:p>
            <a:r>
              <a:rPr lang="en-US" dirty="0"/>
              <a:t>Summary</a:t>
            </a:r>
          </a:p>
          <a:p>
            <a:r>
              <a:rPr lang="en-US" dirty="0"/>
              <a:t>Questions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21C9BF-2A87-4899-B8F7-2D76716E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23895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3627D50-138C-4718-84E8-A000CD5D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Global Vertically Resolved Observations for NWP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532D7C7-C095-4E3A-84B8-C43D155B6E1F}"/>
              </a:ext>
            </a:extLst>
          </p:cNvPr>
          <p:cNvSpPr>
            <a:spLocks noGrp="1"/>
          </p:cNvSpPr>
          <p:nvPr>
            <p:ph type="pic" idx="3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C06B0D8-D30B-4D0F-9AB3-48E59FC24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852" y="3293616"/>
            <a:ext cx="4990549" cy="28785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Mass Field Information from Polar-orbiting environmental satellites </a:t>
            </a:r>
          </a:p>
          <a:p>
            <a:r>
              <a:rPr lang="en-US" dirty="0"/>
              <a:t>Satellite winds (AMVs) globally available (previous talk) but vertically challenged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89D1EE-7EF5-4A94-8975-6B9234FFF4F7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604000" y="3429000"/>
            <a:ext cx="4978400" cy="2443579"/>
          </a:xfrm>
        </p:spPr>
        <p:txBody>
          <a:bodyPr>
            <a:normAutofit/>
          </a:bodyPr>
          <a:lstStyle/>
          <a:p>
            <a:r>
              <a:rPr lang="en-US" dirty="0"/>
              <a:t>“Conventional” Information</a:t>
            </a:r>
          </a:p>
          <a:p>
            <a:r>
              <a:rPr lang="en-US" dirty="0"/>
              <a:t>Land, ship, AC – based </a:t>
            </a:r>
            <a:r>
              <a:rPr lang="en-US" dirty="0" err="1"/>
              <a:t>sondes</a:t>
            </a:r>
            <a:r>
              <a:rPr lang="en-US" dirty="0"/>
              <a:t> – mass (T, Q) and wind field observations</a:t>
            </a:r>
          </a:p>
          <a:p>
            <a:pPr marL="50800" indent="0">
              <a:buNone/>
            </a:pPr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554AC71-D855-4C4D-B088-5BB89942D7B0}"/>
              </a:ext>
            </a:extLst>
          </p:cNvPr>
          <p:cNvPicPr>
            <a:picLocks noGrp="1"/>
          </p:cNvPicPr>
          <p:nvPr>
            <p:ph type="pic" idx="2"/>
          </p:nvPr>
        </p:nvPicPr>
        <p:blipFill>
          <a:blip r:embed="rId2" cstate="print"/>
          <a:srcRect t="17144" b="17144"/>
          <a:stretch>
            <a:fillRect/>
          </a:stretch>
        </p:blipFill>
        <p:spPr>
          <a:xfrm>
            <a:off x="1016001" y="1145219"/>
            <a:ext cx="4978400" cy="20152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8278CF-EB5C-4F83-A586-03A3C3EFEAB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4000" y="1066800"/>
            <a:ext cx="4892583" cy="22268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E183972-8754-480B-AE04-63F0CA565F4F}"/>
              </a:ext>
            </a:extLst>
          </p:cNvPr>
          <p:cNvSpPr txBox="1"/>
          <p:nvPr/>
        </p:nvSpPr>
        <p:spPr>
          <a:xfrm>
            <a:off x="3648722" y="6012402"/>
            <a:ext cx="6508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Figures from Baker et al BAMS 2014 (“Missing Link” Paper)</a:t>
            </a:r>
          </a:p>
        </p:txBody>
      </p:sp>
    </p:spTree>
    <p:extLst>
      <p:ext uri="{BB962C8B-B14F-4D97-AF65-F5344CB8AC3E}">
        <p14:creationId xmlns:p14="http://schemas.microsoft.com/office/powerpoint/2010/main" val="374146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7D6A2A-E17C-4336-B026-9463AFA5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 Analysis Diff. ECMWF-GFS for 300 </a:t>
            </a:r>
            <a:r>
              <a:rPr lang="en-US" dirty="0" err="1"/>
              <a:t>hPa</a:t>
            </a:r>
            <a:r>
              <a:rPr lang="en-US" dirty="0"/>
              <a:t> Wind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FCD340-1B65-418C-A77D-A2FB92C28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852" y="5141166"/>
            <a:ext cx="4990549" cy="1031033"/>
          </a:xfrm>
        </p:spPr>
        <p:txBody>
          <a:bodyPr/>
          <a:lstStyle/>
          <a:p>
            <a:r>
              <a:rPr lang="en-US" dirty="0"/>
              <a:t>2010 </a:t>
            </a:r>
          </a:p>
          <a:p>
            <a:r>
              <a:rPr lang="en-US" dirty="0"/>
              <a:t>From Baker et al 2014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2A4718-6DD4-4270-8611-709F3BD979C2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604000" y="5141166"/>
            <a:ext cx="4990549" cy="1031033"/>
          </a:xfrm>
        </p:spPr>
        <p:txBody>
          <a:bodyPr/>
          <a:lstStyle/>
          <a:p>
            <a:r>
              <a:rPr lang="en-US" dirty="0"/>
              <a:t>2011</a:t>
            </a:r>
          </a:p>
          <a:p>
            <a:r>
              <a:rPr lang="en-US" dirty="0"/>
              <a:t>Note Persistent Uncertainty 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80A51A1-1027-4446-B778-B6516AB9AAB5}"/>
              </a:ext>
            </a:extLst>
          </p:cNvPr>
          <p:cNvPicPr>
            <a:picLocks noGrp="1"/>
          </p:cNvPicPr>
          <p:nvPr>
            <p:ph type="pic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9" b="4859"/>
          <a:stretch>
            <a:fillRect/>
          </a:stretch>
        </p:blipFill>
        <p:spPr bwMode="auto">
          <a:xfrm>
            <a:off x="1016000" y="1219200"/>
            <a:ext cx="49784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E11B3E9-5ABE-4DF0-B0FB-3F73BA02061B}"/>
              </a:ext>
            </a:extLst>
          </p:cNvPr>
          <p:cNvPicPr>
            <a:picLocks noGrp="1"/>
          </p:cNvPicPr>
          <p:nvPr>
            <p:ph type="pic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9" b="4859"/>
          <a:stretch>
            <a:fillRect/>
          </a:stretch>
        </p:blipFill>
        <p:spPr bwMode="auto">
          <a:xfrm>
            <a:off x="6604000" y="1219200"/>
            <a:ext cx="4978400" cy="3595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645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FE2851E4-E4FF-4CA3-9E35-A9C8FE7B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44009"/>
            <a:ext cx="9867349" cy="792162"/>
          </a:xfrm>
        </p:spPr>
        <p:txBody>
          <a:bodyPr/>
          <a:lstStyle/>
          <a:p>
            <a:r>
              <a:rPr lang="en-US" dirty="0"/>
              <a:t>Impact of Mass and Wind Field Observations</a:t>
            </a:r>
          </a:p>
        </p:txBody>
      </p:sp>
      <p:pic>
        <p:nvPicPr>
          <p:cNvPr id="21" name="Picture Placeholder 15">
            <a:extLst>
              <a:ext uri="{FF2B5EF4-FFF2-40B4-BE49-F238E27FC236}">
                <a16:creationId xmlns:a16="http://schemas.microsoft.com/office/drawing/2014/main" id="{FADE9193-E1DD-4EE1-8640-42222D237650}"/>
              </a:ext>
            </a:extLst>
          </p:cNvPr>
          <p:cNvPicPr>
            <a:picLocks noGrp="1"/>
          </p:cNvPicPr>
          <p:nvPr>
            <p:ph type="pic" idx="2"/>
          </p:nvPr>
        </p:nvPicPr>
        <p:blipFill>
          <a:blip r:embed="rId3" cstate="print"/>
          <a:srcRect t="3876" b="3876"/>
          <a:stretch>
            <a:fillRect/>
          </a:stretch>
        </p:blipFill>
        <p:spPr bwMode="auto">
          <a:xfrm>
            <a:off x="1003852" y="916732"/>
            <a:ext cx="10566400" cy="50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A759180-29AD-4C13-8A36-B05902776C44}"/>
              </a:ext>
            </a:extLst>
          </p:cNvPr>
          <p:cNvSpPr txBox="1"/>
          <p:nvPr/>
        </p:nvSpPr>
        <p:spPr>
          <a:xfrm>
            <a:off x="1595534" y="5941267"/>
            <a:ext cx="6571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Baker et al 2014 (originally provided by C. </a:t>
            </a:r>
            <a:r>
              <a:rPr lang="en-US" sz="2000" i="1" dirty="0" err="1"/>
              <a:t>Cardinali</a:t>
            </a:r>
            <a:r>
              <a:rPr lang="en-US" sz="20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536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GOES W/E AMVs using ABI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11715" y="1006539"/>
            <a:ext cx="5386917" cy="639762"/>
          </a:xfrm>
        </p:spPr>
        <p:txBody>
          <a:bodyPr/>
          <a:lstStyle/>
          <a:p>
            <a:pPr algn="ctr"/>
            <a:r>
              <a:rPr lang="en-US" dirty="0"/>
              <a:t>GOES-17 (West)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096000" y="1036670"/>
            <a:ext cx="5389033" cy="639762"/>
          </a:xfrm>
        </p:spPr>
        <p:txBody>
          <a:bodyPr/>
          <a:lstStyle/>
          <a:p>
            <a:pPr algn="ctr"/>
            <a:r>
              <a:rPr lang="en-US" dirty="0"/>
              <a:t>GOES-16 (East)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25E8-8F5D-4CD8-B3DA-F0FA12B0B66F}" type="slidenum">
              <a:rPr lang="en-US" smtClean="0"/>
              <a:t>7</a:t>
            </a:fld>
            <a:endParaRPr lang="en-US"/>
          </a:p>
        </p:txBody>
      </p:sp>
      <p:pic>
        <p:nvPicPr>
          <p:cNvPr id="11" name="Google Shape;613;p79"/>
          <p:cNvPicPr preferRelativeResize="0">
            <a:picLocks noGrp="1"/>
          </p:cNvPicPr>
          <p:nvPr>
            <p:ph sz="half" idx="2"/>
          </p:nvPr>
        </p:nvPicPr>
        <p:blipFill rotWithShape="1">
          <a:blip r:embed="rId2"/>
          <a:srcRect/>
          <a:stretch/>
        </p:blipFill>
        <p:spPr>
          <a:xfrm>
            <a:off x="6753490" y="1828832"/>
            <a:ext cx="5071566" cy="4022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19;p80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3"/>
          <a:srcRect/>
          <a:stretch/>
        </p:blipFill>
        <p:spPr>
          <a:xfrm>
            <a:off x="1003852" y="1828832"/>
            <a:ext cx="4994780" cy="40226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38C0D-9A04-4A2D-8BDE-82319811F7AB}"/>
              </a:ext>
            </a:extLst>
          </p:cNvPr>
          <p:cNvSpPr txBox="1"/>
          <p:nvPr/>
        </p:nvSpPr>
        <p:spPr>
          <a:xfrm>
            <a:off x="1055809" y="6003266"/>
            <a:ext cx="993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</a:t>
            </a:r>
            <a:r>
              <a:rPr lang="en-US" dirty="0" err="1"/>
              <a:t>Himawari</a:t>
            </a:r>
            <a:r>
              <a:rPr lang="en-US" dirty="0"/>
              <a:t>, w/higher spatial resolution than GOES NOP series, but still lacking full vertical coverage and resolution</a:t>
            </a:r>
          </a:p>
        </p:txBody>
      </p:sp>
    </p:spTree>
    <p:extLst>
      <p:ext uri="{BB962C8B-B14F-4D97-AF65-F5344CB8AC3E}">
        <p14:creationId xmlns:p14="http://schemas.microsoft.com/office/powerpoint/2010/main" val="1780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D12563-EBFE-4A7F-AC4A-36635BD8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System Simulation Experiments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D56D98B-4128-4F28-9CBE-34694DF0B657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9A0ADF-143C-40AD-A392-6E780B7A3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851" y="1219200"/>
            <a:ext cx="6507292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Helvetica" charset="0"/>
                <a:ea typeface="ＭＳ Ｐゴシック" charset="0"/>
                <a:cs typeface="ＭＳ Ｐゴシック" charset="0"/>
              </a:rPr>
              <a:t>( Summary from Atlas et al, QOSAP 2015)</a:t>
            </a:r>
          </a:p>
          <a:p>
            <a:pPr marL="0" indent="0">
              <a:buNone/>
            </a:pPr>
            <a:endParaRPr lang="en-US" sz="1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285750" indent="-285750"/>
            <a:r>
              <a:rPr lang="en-US" sz="1800" dirty="0">
                <a:latin typeface="Helvetica" charset="0"/>
                <a:ea typeface="ＭＳ Ｐゴシック" charset="0"/>
                <a:cs typeface="ＭＳ Ｐゴシック" charset="0"/>
              </a:rPr>
              <a:t>OSSEs to date have shown significant potential for wind profile observations from space to improve large scale numerical weather prediction.</a:t>
            </a:r>
          </a:p>
          <a:p>
            <a:pPr marL="0" indent="0">
              <a:buNone/>
            </a:pPr>
            <a:endParaRPr lang="en-US" sz="1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285750" indent="-285750"/>
            <a:r>
              <a:rPr lang="en-US" sz="1800" dirty="0">
                <a:latin typeface="Helvetica" charset="0"/>
                <a:ea typeface="ＭＳ Ｐゴシック" charset="0"/>
                <a:cs typeface="ＭＳ Ｐゴシック" charset="0"/>
              </a:rPr>
              <a:t>New OSSEs are needed to evaluate the both the potential impact of passive wind measurements (with realistically simulated errors) and the synergies between passive and active measurements.</a:t>
            </a:r>
          </a:p>
          <a:p>
            <a:pPr marL="285750" indent="-285750"/>
            <a:endParaRPr lang="en-US" sz="1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285750" indent="-285750"/>
            <a:r>
              <a:rPr lang="en-US" sz="18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Regional hurricane OSSEs have shown that having adequate coverage over the hurricane circulation and correctly representing the interaction of the hurricane with its environment are needed.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5/18/2015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B6CF2-20DD-4BD9-8E10-72998A57A150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022" y="1250950"/>
            <a:ext cx="3431378" cy="49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67468"/>
            <a:ext cx="10515600" cy="1325563"/>
          </a:xfrm>
        </p:spPr>
        <p:txBody>
          <a:bodyPr/>
          <a:lstStyle/>
          <a:p>
            <a:r>
              <a:rPr lang="en-US" dirty="0"/>
              <a:t>Rank Order of Objectives 1-10 in Group 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DBD7C-A45C-9646-A671-D1C5E89DFF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9810"/>
            <a:ext cx="10418685" cy="45912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935115" y="1414139"/>
            <a:ext cx="10126462" cy="43241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9566" y="5739852"/>
            <a:ext cx="6736139" cy="83099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Ranked in order of improvement from ST to ME.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(from Gallagher to LWG 2018, NSOSA)</a:t>
            </a:r>
          </a:p>
        </p:txBody>
      </p:sp>
    </p:spTree>
    <p:extLst>
      <p:ext uri="{BB962C8B-B14F-4D97-AF65-F5344CB8AC3E}">
        <p14:creationId xmlns:p14="http://schemas.microsoft.com/office/powerpoint/2010/main" val="2166050453"/>
      </p:ext>
    </p:extLst>
  </p:cSld>
  <p:clrMapOvr>
    <a:masterClrMapping/>
  </p:clrMapOvr>
</p:sld>
</file>

<file path=ppt/theme/theme1.xml><?xml version="1.0" encoding="utf-8"?>
<a:theme xmlns:a="http://schemas.openxmlformats.org/drawingml/2006/main" name="1. Title Slide">
  <a:themeElements>
    <a:clrScheme name="PTT 1">
      <a:dk1>
        <a:srgbClr val="0B4596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070C0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826</Words>
  <Application>Microsoft Office PowerPoint</Application>
  <PresentationFormat>Widescreen</PresentationFormat>
  <Paragraphs>164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Book Antiqua</vt:lpstr>
      <vt:lpstr>Arial Narrow</vt:lpstr>
      <vt:lpstr>Helvetica</vt:lpstr>
      <vt:lpstr>Times New Roman</vt:lpstr>
      <vt:lpstr>Arial</vt:lpstr>
      <vt:lpstr>Calibri Light</vt:lpstr>
      <vt:lpstr>proxima_nova</vt:lpstr>
      <vt:lpstr>Calibri</vt:lpstr>
      <vt:lpstr>1. Title Slide</vt:lpstr>
      <vt:lpstr>1_3. Content Slide - no icon</vt:lpstr>
      <vt:lpstr>Office Theme</vt:lpstr>
      <vt:lpstr>PowerPoint Presentation</vt:lpstr>
      <vt:lpstr>Overview</vt:lpstr>
      <vt:lpstr>Overview</vt:lpstr>
      <vt:lpstr> Global Vertically Resolved Observations for NWP</vt:lpstr>
      <vt:lpstr>RMS Analysis Diff. ECMWF-GFS for 300 hPa Wind</vt:lpstr>
      <vt:lpstr>Impact of Mass and Wind Field Observations</vt:lpstr>
      <vt:lpstr>Current GOES W/E AMVs using ABI </vt:lpstr>
      <vt:lpstr>Observation System Simulation Experiments</vt:lpstr>
      <vt:lpstr>Rank Order of Objectives 1-10 in Group A</vt:lpstr>
      <vt:lpstr>Overview</vt:lpstr>
      <vt:lpstr>NOAA’s Operational Numerical Model Guidance Suite - Current</vt:lpstr>
      <vt:lpstr>PowerPoint Presentation</vt:lpstr>
      <vt:lpstr>Key Features of the UFS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Jacqui.Fenner</dc:creator>
  <cp:lastModifiedBy>Home Admin-Man</cp:lastModifiedBy>
  <cp:revision>46</cp:revision>
  <dcterms:created xsi:type="dcterms:W3CDTF">2016-09-21T16:38:36Z</dcterms:created>
  <dcterms:modified xsi:type="dcterms:W3CDTF">2020-11-16T19:47:35Z</dcterms:modified>
</cp:coreProperties>
</file>