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  <p:sldMasterId id="2147483661" r:id="rId3"/>
    <p:sldMasterId id="2147483678" r:id="rId4"/>
  </p:sldMasterIdLst>
  <p:notesMasterIdLst>
    <p:notesMasterId r:id="rId30"/>
  </p:notesMasterIdLst>
  <p:handoutMasterIdLst>
    <p:handoutMasterId r:id="rId31"/>
  </p:handoutMasterIdLst>
  <p:sldIdLst>
    <p:sldId id="256" r:id="rId5"/>
    <p:sldId id="879" r:id="rId6"/>
    <p:sldId id="261" r:id="rId7"/>
    <p:sldId id="550" r:id="rId8"/>
    <p:sldId id="570" r:id="rId9"/>
    <p:sldId id="572" r:id="rId10"/>
    <p:sldId id="534" r:id="rId11"/>
    <p:sldId id="1510" r:id="rId12"/>
    <p:sldId id="414" r:id="rId13"/>
    <p:sldId id="1505" r:id="rId14"/>
    <p:sldId id="1507" r:id="rId15"/>
    <p:sldId id="1506" r:id="rId16"/>
    <p:sldId id="270" r:id="rId17"/>
    <p:sldId id="388" r:id="rId18"/>
    <p:sldId id="427" r:id="rId19"/>
    <p:sldId id="428" r:id="rId20"/>
    <p:sldId id="345" r:id="rId21"/>
    <p:sldId id="346" r:id="rId22"/>
    <p:sldId id="1353" r:id="rId23"/>
    <p:sldId id="258" r:id="rId24"/>
    <p:sldId id="1509" r:id="rId25"/>
    <p:sldId id="282" r:id="rId26"/>
    <p:sldId id="533" r:id="rId27"/>
    <p:sldId id="1298" r:id="rId28"/>
    <p:sldId id="1511" r:id="rId29"/>
  </p:sldIdLst>
  <p:sldSz cx="12188825" cy="6858000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0F6"/>
    <a:srgbClr val="FF9966"/>
    <a:srgbClr val="E6E5E7"/>
    <a:srgbClr val="064E83"/>
    <a:srgbClr val="53B24E"/>
    <a:srgbClr val="347131"/>
    <a:srgbClr val="1A0981"/>
    <a:srgbClr val="6AA26B"/>
    <a:srgbClr val="D9D8DA"/>
    <a:srgbClr val="6C8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7" autoAdjust="0"/>
    <p:restoredTop sz="91522" autoAdjust="0"/>
  </p:normalViewPr>
  <p:slideViewPr>
    <p:cSldViewPr snapToGrid="0" snapToObjects="1" showGuides="1">
      <p:cViewPr>
        <p:scale>
          <a:sx n="106" d="100"/>
          <a:sy n="106" d="100"/>
        </p:scale>
        <p:origin x="2136" y="1520"/>
      </p:cViewPr>
      <p:guideLst>
        <p:guide orient="horz" pos="2160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34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ecmwf-my.sharepoint.com/personal/stephen_english_ecmwf_int/Documents/ECMWF/ECMWF_Instruments_Timeline_2003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068916696616242E-2"/>
          <c:y val="2.3837938132129619E-2"/>
          <c:w val="0.94271669879439346"/>
          <c:h val="0.655533662156964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'Monitored - weather'!$B$3</c:f>
              <c:strCache>
                <c:ptCount val="1"/>
                <c:pt idx="0">
                  <c:v>POES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weather'!$B$4:$B$50</c:f>
              <c:numCache>
                <c:formatCode>General</c:formatCode>
                <c:ptCount val="47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4</c:v>
                </c:pt>
                <c:pt idx="7">
                  <c:v>7</c:v>
                </c:pt>
                <c:pt idx="8">
                  <c:v>8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14</c:v>
                </c:pt>
                <c:pt idx="17">
                  <c:v>14</c:v>
                </c:pt>
                <c:pt idx="18">
                  <c:v>11</c:v>
                </c:pt>
                <c:pt idx="19">
                  <c:v>11</c:v>
                </c:pt>
                <c:pt idx="20">
                  <c:v>11</c:v>
                </c:pt>
                <c:pt idx="21">
                  <c:v>11</c:v>
                </c:pt>
                <c:pt idx="22">
                  <c:v>10</c:v>
                </c:pt>
                <c:pt idx="23">
                  <c:v>10</c:v>
                </c:pt>
                <c:pt idx="24">
                  <c:v>9</c:v>
                </c:pt>
                <c:pt idx="25">
                  <c:v>9</c:v>
                </c:pt>
                <c:pt idx="26">
                  <c:v>8</c:v>
                </c:pt>
                <c:pt idx="2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39-4506-AB3A-35D5F53F1D5A}"/>
            </c:ext>
          </c:extLst>
        </c:ser>
        <c:ser>
          <c:idx val="35"/>
          <c:order val="1"/>
          <c:tx>
            <c:strRef>
              <c:f>'Monitored - weather'!$C$3</c:f>
              <c:strCache>
                <c:ptCount val="1"/>
                <c:pt idx="0">
                  <c:v>Suomi-NPP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weather'!$C$4:$C$50</c:f>
              <c:numCache>
                <c:formatCode>General</c:formatCode>
                <c:ptCount val="47"/>
                <c:pt idx="16">
                  <c:v>2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39-4506-AB3A-35D5F53F1D5A}"/>
            </c:ext>
          </c:extLst>
        </c:ser>
        <c:ser>
          <c:idx val="22"/>
          <c:order val="2"/>
          <c:tx>
            <c:strRef>
              <c:f>'Monitored - weather'!$D$3</c:f>
              <c:strCache>
                <c:ptCount val="1"/>
                <c:pt idx="0">
                  <c:v>JPSS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weather'!$D$4:$D$50</c:f>
              <c:numCache>
                <c:formatCode>General</c:formatCode>
                <c:ptCount val="47"/>
                <c:pt idx="22">
                  <c:v>3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6</c:v>
                </c:pt>
                <c:pt idx="2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39-4506-AB3A-35D5F53F1D5A}"/>
            </c:ext>
          </c:extLst>
        </c:ser>
        <c:ser>
          <c:idx val="2"/>
          <c:order val="3"/>
          <c:tx>
            <c:strRef>
              <c:f>'Monitored - weather'!$F$3</c:f>
              <c:strCache>
                <c:ptCount val="1"/>
                <c:pt idx="0">
                  <c:v>Metop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weather'!$F$4:$F$55</c:f>
              <c:numCache>
                <c:formatCode>General</c:formatCode>
                <c:ptCount val="52"/>
                <c:pt idx="11">
                  <c:v>5</c:v>
                </c:pt>
                <c:pt idx="12">
                  <c:v>7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10</c:v>
                </c:pt>
                <c:pt idx="17">
                  <c:v>16</c:v>
                </c:pt>
                <c:pt idx="18">
                  <c:v>16</c:v>
                </c:pt>
                <c:pt idx="19">
                  <c:v>17</c:v>
                </c:pt>
                <c:pt idx="20">
                  <c:v>19</c:v>
                </c:pt>
                <c:pt idx="21">
                  <c:v>19</c:v>
                </c:pt>
                <c:pt idx="22">
                  <c:v>19</c:v>
                </c:pt>
                <c:pt idx="23">
                  <c:v>25</c:v>
                </c:pt>
                <c:pt idx="24">
                  <c:v>25</c:v>
                </c:pt>
                <c:pt idx="25">
                  <c:v>25</c:v>
                </c:pt>
                <c:pt idx="26">
                  <c:v>16</c:v>
                </c:pt>
                <c:pt idx="2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39-4506-AB3A-35D5F53F1D5A}"/>
            </c:ext>
          </c:extLst>
        </c:ser>
        <c:ser>
          <c:idx val="41"/>
          <c:order val="4"/>
          <c:tx>
            <c:strRef>
              <c:f>'Monitored - weather'!$G$3</c:f>
              <c:strCache>
                <c:ptCount val="1"/>
                <c:pt idx="0">
                  <c:v>Metop-SG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weather'!$G$4:$G$55</c:f>
              <c:numCache>
                <c:formatCode>General</c:formatCode>
                <c:ptCount val="52"/>
                <c:pt idx="27">
                  <c:v>10</c:v>
                </c:pt>
                <c:pt idx="36">
                  <c:v>8</c:v>
                </c:pt>
                <c:pt idx="3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39-4506-AB3A-35D5F53F1D5A}"/>
            </c:ext>
          </c:extLst>
        </c:ser>
        <c:ser>
          <c:idx val="12"/>
          <c:order val="5"/>
          <c:tx>
            <c:strRef>
              <c:f>'Monitored - weather'!$Y$3</c:f>
              <c:strCache>
                <c:ptCount val="1"/>
                <c:pt idx="0">
                  <c:v>FY3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weather'!$Y$4:$Y$55</c:f>
              <c:numCache>
                <c:formatCode>General</c:formatCode>
                <c:ptCount val="52"/>
                <c:pt idx="13">
                  <c:v>0</c:v>
                </c:pt>
                <c:pt idx="16">
                  <c:v>1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7</c:v>
                </c:pt>
                <c:pt idx="25">
                  <c:v>8</c:v>
                </c:pt>
                <c:pt idx="26">
                  <c:v>10</c:v>
                </c:pt>
                <c:pt idx="2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39-4506-AB3A-35D5F53F1D5A}"/>
            </c:ext>
          </c:extLst>
        </c:ser>
        <c:ser>
          <c:idx val="39"/>
          <c:order val="6"/>
          <c:tx>
            <c:strRef>
              <c:f>'Monitored - weather'!$L$3</c:f>
              <c:strCache>
                <c:ptCount val="1"/>
                <c:pt idx="0">
                  <c:v>CHAMP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weather'!$L$4:$L$55</c:f>
              <c:numCache>
                <c:formatCode>General</c:formatCode>
                <c:ptCount val="52"/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39-4506-AB3A-35D5F53F1D5A}"/>
            </c:ext>
          </c:extLst>
        </c:ser>
        <c:ser>
          <c:idx val="31"/>
          <c:order val="7"/>
          <c:tx>
            <c:strRef>
              <c:f>'Monitored - weather'!$M$3</c:f>
              <c:strCache>
                <c:ptCount val="1"/>
                <c:pt idx="0">
                  <c:v>GRACE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weather'!$M$4:$M$55</c:f>
              <c:numCache>
                <c:formatCode>General</c:formatCode>
                <c:ptCount val="52"/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39-4506-AB3A-35D5F53F1D5A}"/>
            </c:ext>
          </c:extLst>
        </c:ser>
        <c:ser>
          <c:idx val="5"/>
          <c:order val="8"/>
          <c:tx>
            <c:strRef>
              <c:f>'Monitored - weather'!$J$3</c:f>
              <c:strCache>
                <c:ptCount val="1"/>
                <c:pt idx="0">
                  <c:v>COSMIC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weather'!$J$4:$J$55</c:f>
              <c:numCache>
                <c:formatCode>General</c:formatCode>
                <c:ptCount val="52"/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4</c:v>
                </c:pt>
                <c:pt idx="21">
                  <c:v>2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39-4506-AB3A-35D5F53F1D5A}"/>
            </c:ext>
          </c:extLst>
        </c:ser>
        <c:ser>
          <c:idx val="34"/>
          <c:order val="9"/>
          <c:tx>
            <c:strRef>
              <c:f>'Monitored - weather'!$K$3</c:f>
              <c:strCache>
                <c:ptCount val="1"/>
                <c:pt idx="0">
                  <c:v>COSMIC-2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weather'!$K$4:$K$55</c:f>
              <c:numCache>
                <c:formatCode>General</c:formatCode>
                <c:ptCount val="52"/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939-4506-AB3A-35D5F53F1D5A}"/>
            </c:ext>
          </c:extLst>
        </c:ser>
        <c:ser>
          <c:idx val="6"/>
          <c:order val="10"/>
          <c:tx>
            <c:strRef>
              <c:f>'Monitored - weather'!$Q$3</c:f>
              <c:strCache>
                <c:ptCount val="1"/>
                <c:pt idx="0">
                  <c:v>CNOFS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weather'!$Q$3:$Q$55</c:f>
              <c:numCache>
                <c:formatCode>General</c:formatCode>
                <c:ptCount val="53"/>
                <c:pt idx="0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39-4506-AB3A-35D5F53F1D5A}"/>
            </c:ext>
          </c:extLst>
        </c:ser>
        <c:ser>
          <c:idx val="24"/>
          <c:order val="11"/>
          <c:tx>
            <c:strRef>
              <c:f>'Monitored - weather'!$P$3</c:f>
              <c:strCache>
                <c:ptCount val="1"/>
                <c:pt idx="0">
                  <c:v>SAC-C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weather'!$P$4:$P$55</c:f>
              <c:numCache>
                <c:formatCode>General</c:formatCode>
                <c:ptCount val="52"/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939-4506-AB3A-35D5F53F1D5A}"/>
            </c:ext>
          </c:extLst>
        </c:ser>
        <c:ser>
          <c:idx val="7"/>
          <c:order val="12"/>
          <c:tx>
            <c:strRef>
              <c:f>'Monitored - weather'!$N$3</c:f>
              <c:strCache>
                <c:ptCount val="1"/>
                <c:pt idx="0">
                  <c:v>TERRASAR-X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weather'!$N$4:$N$55</c:f>
              <c:numCache>
                <c:formatCode>General</c:formatCode>
                <c:ptCount val="52"/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39-4506-AB3A-35D5F53F1D5A}"/>
            </c:ext>
          </c:extLst>
        </c:ser>
        <c:ser>
          <c:idx val="23"/>
          <c:order val="13"/>
          <c:tx>
            <c:strRef>
              <c:f>'Monitored - weather'!$O$3</c:f>
              <c:strCache>
                <c:ptCount val="1"/>
                <c:pt idx="0">
                  <c:v>TANDEM-X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weather'!$O$4:$O$55</c:f>
              <c:numCache>
                <c:formatCode>General</c:formatCode>
                <c:ptCount val="52"/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939-4506-AB3A-35D5F53F1D5A}"/>
            </c:ext>
          </c:extLst>
        </c:ser>
        <c:ser>
          <c:idx val="1"/>
          <c:order val="14"/>
          <c:tx>
            <c:strRef>
              <c:f>'Monitored - weather'!$E$3</c:f>
              <c:strCache>
                <c:ptCount val="1"/>
                <c:pt idx="0">
                  <c:v>DMSP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weather'!$E$4:$E$55</c:f>
              <c:numCache>
                <c:formatCode>General</c:formatCode>
                <c:ptCount val="52"/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939-4506-AB3A-35D5F53F1D5A}"/>
            </c:ext>
          </c:extLst>
        </c:ser>
        <c:ser>
          <c:idx val="9"/>
          <c:order val="15"/>
          <c:tx>
            <c:strRef>
              <c:f>'Monitored - weather'!$S$3</c:f>
              <c:strCache>
                <c:ptCount val="1"/>
                <c:pt idx="0">
                  <c:v>TRMM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weather'!$S$4:$S$55</c:f>
              <c:numCache>
                <c:formatCode>General</c:formatCode>
                <c:ptCount val="52"/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939-4506-AB3A-35D5F53F1D5A}"/>
            </c:ext>
          </c:extLst>
        </c:ser>
        <c:ser>
          <c:idx val="8"/>
          <c:order val="16"/>
          <c:tx>
            <c:strRef>
              <c:f>'Monitored - weather'!$R$3</c:f>
              <c:strCache>
                <c:ptCount val="1"/>
                <c:pt idx="0">
                  <c:v>GCOM-W/C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weather'!$R$4:$R$55</c:f>
              <c:numCache>
                <c:formatCode>General</c:formatCode>
                <c:ptCount val="52"/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939-4506-AB3A-35D5F53F1D5A}"/>
            </c:ext>
          </c:extLst>
        </c:ser>
        <c:ser>
          <c:idx val="32"/>
          <c:order val="17"/>
          <c:tx>
            <c:strRef>
              <c:f>'Monitored - weather'!$T$3</c:f>
              <c:strCache>
                <c:ptCount val="1"/>
                <c:pt idx="0">
                  <c:v>GPM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weather'!$T$4:$T$55</c:f>
              <c:numCache>
                <c:formatCode>General</c:formatCode>
                <c:ptCount val="52"/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939-4506-AB3A-35D5F53F1D5A}"/>
            </c:ext>
          </c:extLst>
        </c:ser>
        <c:ser>
          <c:idx val="30"/>
          <c:order val="18"/>
          <c:tx>
            <c:strRef>
              <c:f>'Monitored - weather'!$U$3</c:f>
              <c:strCache>
                <c:ptCount val="1"/>
                <c:pt idx="0">
                  <c:v>Megha Tropiques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weather'!$U$4:$U$55</c:f>
              <c:numCache>
                <c:formatCode>General</c:formatCode>
                <c:ptCount val="52"/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939-4506-AB3A-35D5F53F1D5A}"/>
            </c:ext>
          </c:extLst>
        </c:ser>
        <c:ser>
          <c:idx val="10"/>
          <c:order val="19"/>
          <c:tx>
            <c:strRef>
              <c:f>'Monitored - weather'!$V$3</c:f>
              <c:strCache>
                <c:ptCount val="1"/>
                <c:pt idx="0">
                  <c:v>AQUA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weather'!$V$4:$V$55</c:f>
              <c:numCache>
                <c:formatCode>General</c:formatCode>
                <c:ptCount val="52"/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939-4506-AB3A-35D5F53F1D5A}"/>
            </c:ext>
          </c:extLst>
        </c:ser>
        <c:ser>
          <c:idx val="11"/>
          <c:order val="20"/>
          <c:tx>
            <c:strRef>
              <c:f>'Monitored - weather'!$X$3</c:f>
              <c:strCache>
                <c:ptCount val="1"/>
                <c:pt idx="0">
                  <c:v>AURA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weather'!$X$4:$X$55</c:f>
              <c:numCache>
                <c:formatCode>General</c:formatCode>
                <c:ptCount val="52"/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939-4506-AB3A-35D5F53F1D5A}"/>
            </c:ext>
          </c:extLst>
        </c:ser>
        <c:ser>
          <c:idx val="37"/>
          <c:order val="21"/>
          <c:tx>
            <c:strRef>
              <c:f>'Monitored - weather'!$W$3</c:f>
              <c:strCache>
                <c:ptCount val="1"/>
                <c:pt idx="0">
                  <c:v>TERRA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weather'!$W$4:$W$55</c:f>
              <c:numCache>
                <c:formatCode>General</c:formatCode>
                <c:ptCount val="52"/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8939-4506-AB3A-35D5F53F1D5A}"/>
            </c:ext>
          </c:extLst>
        </c:ser>
        <c:ser>
          <c:idx val="3"/>
          <c:order val="22"/>
          <c:tx>
            <c:strRef>
              <c:f>'Monitored - weather'!$H$3</c:f>
              <c:strCache>
                <c:ptCount val="1"/>
                <c:pt idx="0">
                  <c:v>ERS-1/2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weather'!$H$4:$H$55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939-4506-AB3A-35D5F53F1D5A}"/>
            </c:ext>
          </c:extLst>
        </c:ser>
        <c:ser>
          <c:idx val="13"/>
          <c:order val="23"/>
          <c:tx>
            <c:strRef>
              <c:f>'Monitored - weather'!$Z$3</c:f>
              <c:strCache>
                <c:ptCount val="1"/>
                <c:pt idx="0">
                  <c:v>QuikSCAT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weather'!$Z$4:$Z$55</c:f>
              <c:numCache>
                <c:formatCode>General</c:formatCode>
                <c:ptCount val="52"/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939-4506-AB3A-35D5F53F1D5A}"/>
            </c:ext>
          </c:extLst>
        </c:ser>
        <c:ser>
          <c:idx val="15"/>
          <c:order val="24"/>
          <c:tx>
            <c:strRef>
              <c:f>'Monitored - weather'!$AB$3</c:f>
              <c:strCache>
                <c:ptCount val="1"/>
                <c:pt idx="0">
                  <c:v>Oceansat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weather'!$AB$4:$AB$55</c:f>
              <c:numCache>
                <c:formatCode>General</c:formatCode>
                <c:ptCount val="52"/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939-4506-AB3A-35D5F53F1D5A}"/>
            </c:ext>
          </c:extLst>
        </c:ser>
        <c:ser>
          <c:idx val="38"/>
          <c:order val="25"/>
          <c:tx>
            <c:strRef>
              <c:f>'Monitored - weather'!$AT$3</c:f>
              <c:strCache>
                <c:ptCount val="1"/>
                <c:pt idx="0">
                  <c:v>RapidSCAT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weather'!$AT$4:$AT$55</c:f>
              <c:numCache>
                <c:formatCode>General</c:formatCode>
                <c:ptCount val="52"/>
              </c:numCache>
            </c:numRef>
          </c:val>
          <c:extLst>
            <c:ext xmlns:c16="http://schemas.microsoft.com/office/drawing/2014/chart" uri="{C3380CC4-5D6E-409C-BE32-E72D297353CC}">
              <c16:uniqueId val="{00000019-8939-4506-AB3A-35D5F53F1D5A}"/>
            </c:ext>
          </c:extLst>
        </c:ser>
        <c:ser>
          <c:idx val="16"/>
          <c:order val="26"/>
          <c:tx>
            <c:strRef>
              <c:f>'Monitored - weather'!$AC$3</c:f>
              <c:strCache>
                <c:ptCount val="1"/>
                <c:pt idx="0">
                  <c:v>HY2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weather'!$AC$4:$AC$55</c:f>
              <c:numCache>
                <c:formatCode>General</c:formatCode>
                <c:ptCount val="52"/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939-4506-AB3A-35D5F53F1D5A}"/>
            </c:ext>
          </c:extLst>
        </c:ser>
        <c:ser>
          <c:idx val="4"/>
          <c:order val="27"/>
          <c:tx>
            <c:strRef>
              <c:f>'Monitored - weather'!$I$3</c:f>
              <c:strCache>
                <c:ptCount val="1"/>
                <c:pt idx="0">
                  <c:v>ENVISAT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weather'!$I$4:$I$55</c:f>
              <c:numCache>
                <c:formatCode>General</c:formatCode>
                <c:ptCount val="52"/>
                <c:pt idx="6">
                  <c:v>3</c:v>
                </c:pt>
                <c:pt idx="7">
                  <c:v>4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939-4506-AB3A-35D5F53F1D5A}"/>
            </c:ext>
          </c:extLst>
        </c:ser>
        <c:ser>
          <c:idx val="14"/>
          <c:order val="28"/>
          <c:tx>
            <c:strRef>
              <c:f>'Monitored - weather'!$AD$3</c:f>
              <c:strCache>
                <c:ptCount val="1"/>
                <c:pt idx="0">
                  <c:v>JASON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weather'!$AD$4:$AD$55</c:f>
              <c:numCache>
                <c:formatCode>General</c:formatCode>
                <c:ptCount val="52"/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8939-4506-AB3A-35D5F53F1D5A}"/>
            </c:ext>
          </c:extLst>
        </c:ser>
        <c:ser>
          <c:idx val="21"/>
          <c:order val="29"/>
          <c:tx>
            <c:strRef>
              <c:f>'Monitored - weather'!$AE$3</c:f>
              <c:strCache>
                <c:ptCount val="1"/>
                <c:pt idx="0">
                  <c:v>Saral/Altika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weather'!$AE$4:$AE$55</c:f>
              <c:numCache>
                <c:formatCode>General</c:formatCode>
                <c:ptCount val="52"/>
                <c:pt idx="18">
                  <c:v>1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8939-4506-AB3A-35D5F53F1D5A}"/>
            </c:ext>
          </c:extLst>
        </c:ser>
        <c:ser>
          <c:idx val="36"/>
          <c:order val="30"/>
          <c:tx>
            <c:strRef>
              <c:f>'Monitored - weather'!$AL$3</c:f>
              <c:strCache>
                <c:ptCount val="1"/>
                <c:pt idx="0">
                  <c:v>Cryosat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weather'!$AL$4:$AL$55</c:f>
              <c:numCache>
                <c:formatCode>General</c:formatCode>
                <c:ptCount val="52"/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8939-4506-AB3A-35D5F53F1D5A}"/>
            </c:ext>
          </c:extLst>
        </c:ser>
        <c:ser>
          <c:idx val="17"/>
          <c:order val="31"/>
          <c:tx>
            <c:strRef>
              <c:f>'Monitored - weather'!$AF$3</c:f>
              <c:strCache>
                <c:ptCount val="1"/>
                <c:pt idx="0">
                  <c:v>Meteosat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weather'!$AF$4:$AF$55</c:f>
              <c:numCache>
                <c:formatCode>General</c:formatCode>
                <c:ptCount val="5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6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8939-4506-AB3A-35D5F53F1D5A}"/>
            </c:ext>
          </c:extLst>
        </c:ser>
        <c:ser>
          <c:idx val="18"/>
          <c:order val="32"/>
          <c:tx>
            <c:strRef>
              <c:f>'Monitored - weather'!$AG$3</c:f>
              <c:strCache>
                <c:ptCount val="1"/>
                <c:pt idx="0">
                  <c:v>GOES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weather'!$AG$4:$AG$55</c:f>
              <c:numCache>
                <c:formatCode>General</c:formatCode>
                <c:ptCount val="5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2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939-4506-AB3A-35D5F53F1D5A}"/>
            </c:ext>
          </c:extLst>
        </c:ser>
        <c:ser>
          <c:idx val="19"/>
          <c:order val="33"/>
          <c:tx>
            <c:strRef>
              <c:f>'Monitored - weather'!$AH$3</c:f>
              <c:strCache>
                <c:ptCount val="1"/>
                <c:pt idx="0">
                  <c:v>Himawari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weather'!$AH$4:$AH$55</c:f>
              <c:numCache>
                <c:formatCode>General</c:formatCode>
                <c:ptCount val="5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4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8939-4506-AB3A-35D5F53F1D5A}"/>
            </c:ext>
          </c:extLst>
        </c:ser>
        <c:ser>
          <c:idx val="20"/>
          <c:order val="34"/>
          <c:tx>
            <c:strRef>
              <c:f>'Monitored - weather'!$AK$3</c:f>
              <c:strCache>
                <c:ptCount val="1"/>
                <c:pt idx="0">
                  <c:v>FY2+4</c:v>
                </c:pt>
              </c:strCache>
            </c:strRef>
          </c:tx>
          <c:invertIfNegative val="0"/>
          <c:val>
            <c:numRef>
              <c:f>'Monitored - weather'!$AK$4:$AK$31</c:f>
              <c:numCache>
                <c:formatCode>General</c:formatCode>
                <c:ptCount val="28"/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8939-4506-AB3A-35D5F53F1D5A}"/>
            </c:ext>
          </c:extLst>
        </c:ser>
        <c:ser>
          <c:idx val="25"/>
          <c:order val="35"/>
          <c:tx>
            <c:strRef>
              <c:f>'Monitored - weather'!$AM$3</c:f>
              <c:strCache>
                <c:ptCount val="1"/>
                <c:pt idx="0">
                  <c:v>SMOS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weather'!$AM$4:$AM$55</c:f>
              <c:numCache>
                <c:formatCode>General</c:formatCode>
                <c:ptCount val="52"/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8939-4506-AB3A-35D5F53F1D5A}"/>
            </c:ext>
          </c:extLst>
        </c:ser>
        <c:ser>
          <c:idx val="40"/>
          <c:order val="36"/>
          <c:tx>
            <c:strRef>
              <c:f>'Monitored - weather'!$AR$3</c:f>
              <c:strCache>
                <c:ptCount val="1"/>
                <c:pt idx="0">
                  <c:v>SMAP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weather'!$AR$4:$AR$55</c:f>
              <c:numCache>
                <c:formatCode>General</c:formatCode>
                <c:ptCount val="52"/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8939-4506-AB3A-35D5F53F1D5A}"/>
            </c:ext>
          </c:extLst>
        </c:ser>
        <c:ser>
          <c:idx val="26"/>
          <c:order val="37"/>
          <c:tx>
            <c:strRef>
              <c:f>'Monitored - weather'!$AN$3</c:f>
              <c:strCache>
                <c:ptCount val="1"/>
                <c:pt idx="0">
                  <c:v>EarthCARE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weather'!$AN$4:$AN$55</c:f>
              <c:numCache>
                <c:formatCode>General</c:formatCode>
                <c:ptCount val="52"/>
                <c:pt idx="26">
                  <c:v>2</c:v>
                </c:pt>
                <c:pt idx="2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8939-4506-AB3A-35D5F53F1D5A}"/>
            </c:ext>
          </c:extLst>
        </c:ser>
        <c:ser>
          <c:idx val="27"/>
          <c:order val="38"/>
          <c:tx>
            <c:strRef>
              <c:f>'Monitored - weather'!$AO$3</c:f>
              <c:strCache>
                <c:ptCount val="1"/>
                <c:pt idx="0">
                  <c:v>ADM Aeolus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weather'!$AO$4:$AO$55</c:f>
              <c:numCache>
                <c:formatCode>General</c:formatCode>
                <c:ptCount val="52"/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8939-4506-AB3A-35D5F53F1D5A}"/>
            </c:ext>
          </c:extLst>
        </c:ser>
        <c:ser>
          <c:idx val="28"/>
          <c:order val="39"/>
          <c:tx>
            <c:strRef>
              <c:f>'Monitored - weather'!$AP$3</c:f>
              <c:strCache>
                <c:ptCount val="1"/>
                <c:pt idx="0">
                  <c:v>GOSAT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weather'!$AP$4:$AP$55</c:f>
              <c:numCache>
                <c:formatCode>General</c:formatCode>
                <c:ptCount val="52"/>
              </c:numCache>
            </c:numRef>
          </c:val>
          <c:extLst>
            <c:ext xmlns:c16="http://schemas.microsoft.com/office/drawing/2014/chart" uri="{C3380CC4-5D6E-409C-BE32-E72D297353CC}">
              <c16:uniqueId val="{00000027-8939-4506-AB3A-35D5F53F1D5A}"/>
            </c:ext>
          </c:extLst>
        </c:ser>
        <c:ser>
          <c:idx val="29"/>
          <c:order val="40"/>
          <c:tx>
            <c:strRef>
              <c:f>'Monitored - weather'!$AQ$3</c:f>
              <c:strCache>
                <c:ptCount val="1"/>
                <c:pt idx="0">
                  <c:v>Sentinel 3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weather'!$AQ$4:$AQ$55</c:f>
              <c:numCache>
                <c:formatCode>General</c:formatCode>
                <c:ptCount val="52"/>
                <c:pt idx="22">
                  <c:v>1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8939-4506-AB3A-35D5F53F1D5A}"/>
            </c:ext>
          </c:extLst>
        </c:ser>
        <c:ser>
          <c:idx val="33"/>
          <c:order val="41"/>
          <c:tx>
            <c:strRef>
              <c:f>'Monitored - weather'!$AS$3</c:f>
              <c:strCache>
                <c:ptCount val="1"/>
                <c:pt idx="0">
                  <c:v>Sentinel 5p</c:v>
                </c:pt>
              </c:strCache>
            </c:strRef>
          </c:tx>
          <c:invertIfNegative val="0"/>
          <c:cat>
            <c:numRef>
              <c:f>'Monitored - weather'!$A$4:$A$38</c:f>
              <c:numCache>
                <c:formatCode>General</c:formatCode>
                <c:ptCount val="3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</c:numCache>
            </c:numRef>
          </c:cat>
          <c:val>
            <c:numRef>
              <c:f>'Monitored - weather'!$AS$4:$AS$55</c:f>
              <c:numCache>
                <c:formatCode>General</c:formatCode>
                <c:ptCount val="52"/>
                <c:pt idx="23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8939-4506-AB3A-35D5F53F1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4985344"/>
        <c:axId val="1"/>
      </c:barChart>
      <c:dateAx>
        <c:axId val="724985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3175">
            <a:solidFill>
              <a:srgbClr val="878787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0"/>
        <c:lblOffset val="100"/>
        <c:base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878787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78787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24985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229507073932617E-2"/>
          <c:y val="0.74517831051590988"/>
          <c:w val="0.93838163895191506"/>
          <c:h val="0.23824451410658307"/>
        </c:manualLayout>
      </c:layout>
      <c:overlay val="0"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878787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0.19144</cdr:x>
      <cdr:y>0.02144</cdr:y>
    </cdr:from>
    <cdr:to>
      <cdr:x>0.83662</cdr:x>
      <cdr:y>0.06423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2315" y="140961"/>
          <a:ext cx="5989609" cy="257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/>
            <a:t>Number of satellite data products operationally monitored at ECMWF: IFS only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5300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11/17/20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5300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11/17/20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838" y="742950"/>
            <a:ext cx="6600825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1" rIns="92062" bIns="460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vert="horz" lIns="92062" tIns="46031" rIns="92062" bIns="46031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461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8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8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270C-FB42-C54A-AC71-B4EEB4FA7F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53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Synergies</a:t>
            </a:r>
            <a:r>
              <a:rPr lang="en-GB" baseline="0" dirty="0"/>
              <a:t> not only to improve all components, but to develop infrastructures, data production and distribution in a new 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7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F6DA8-31AE-48DB-9E0D-13CBAADF58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6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F6DA8-31AE-48DB-9E0D-13CBAADF58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89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>
                <a:cs typeface="Arial"/>
              </a:rPr>
              <a:t>Satellite data hugely important source of data for NWP – but very hard to use.</a:t>
            </a:r>
            <a:endParaRPr lang="en-US"/>
          </a:p>
          <a:p>
            <a:r>
              <a:rPr lang="en-US" dirty="0">
                <a:cs typeface="Arial"/>
              </a:rPr>
              <a:t>• Initially used just subset of data in clear sky conditions</a:t>
            </a:r>
          </a:p>
          <a:p>
            <a:r>
              <a:rPr lang="en-US" dirty="0">
                <a:cs typeface="Arial"/>
              </a:rPr>
              <a:t>• ECMWF led the global NWP community in developing techniques to use microwave data in</a:t>
            </a:r>
          </a:p>
          <a:p>
            <a:r>
              <a:rPr lang="en-US" dirty="0">
                <a:cs typeface="Arial"/>
              </a:rPr>
              <a:t>all sky conditions – sustained research investment over many years with huge pay-off (plot</a:t>
            </a:r>
          </a:p>
          <a:p>
            <a:r>
              <a:rPr lang="en-US" dirty="0">
                <a:cs typeface="Arial"/>
              </a:rPr>
              <a:t>on left shows relative contribution of microwave water </a:t>
            </a:r>
            <a:r>
              <a:rPr lang="en-US" dirty="0" err="1">
                <a:cs typeface="Arial"/>
              </a:rPr>
              <a:t>vapour</a:t>
            </a:r>
            <a:r>
              <a:rPr lang="en-US" dirty="0">
                <a:cs typeface="Arial"/>
              </a:rPr>
              <a:t> channels – increased</a:t>
            </a:r>
          </a:p>
          <a:p>
            <a:r>
              <a:rPr lang="en-US" dirty="0">
                <a:cs typeface="Arial"/>
              </a:rPr>
              <a:t>dramatically value obtained from this data – little more than 5% to approaching 20%</a:t>
            </a:r>
          </a:p>
          <a:p>
            <a:r>
              <a:rPr lang="en-US" dirty="0">
                <a:cs typeface="Arial"/>
              </a:rPr>
              <a:t>• But still much further to go in extracting as much value as we can from your investments in</a:t>
            </a:r>
          </a:p>
          <a:p>
            <a:r>
              <a:rPr lang="en-US" dirty="0">
                <a:cs typeface="Arial"/>
              </a:rPr>
              <a:t>observations</a:t>
            </a:r>
          </a:p>
          <a:p>
            <a:r>
              <a:rPr lang="en-US" dirty="0">
                <a:cs typeface="Arial"/>
              </a:rPr>
              <a:t>• Plot shows that in northern latitudes we manage to assimilate far less </a:t>
            </a:r>
            <a:r>
              <a:rPr lang="en-US" dirty="0" err="1">
                <a:cs typeface="Arial"/>
              </a:rPr>
              <a:t>amsu</a:t>
            </a:r>
            <a:r>
              <a:rPr lang="en-US" dirty="0">
                <a:cs typeface="Arial"/>
              </a:rPr>
              <a:t> data at high</a:t>
            </a:r>
          </a:p>
          <a:p>
            <a:r>
              <a:rPr lang="en-US" dirty="0">
                <a:cs typeface="Arial"/>
              </a:rPr>
              <a:t>latitudes in winter than summer – not able to use it over ‘difficult surfaces’ like snow and ice</a:t>
            </a:r>
          </a:p>
          <a:p>
            <a:r>
              <a:rPr lang="en-US" dirty="0">
                <a:cs typeface="Arial"/>
              </a:rPr>
              <a:t>• Huge potential to make another step </a:t>
            </a:r>
            <a:r>
              <a:rPr lang="en-US" dirty="0" err="1">
                <a:cs typeface="Arial"/>
              </a:rPr>
              <a:t>analagous</a:t>
            </a:r>
            <a:r>
              <a:rPr lang="en-US" dirty="0">
                <a:cs typeface="Arial"/>
              </a:rPr>
              <a:t> that made when we went to all-sky</a:t>
            </a:r>
          </a:p>
          <a:p>
            <a:r>
              <a:rPr lang="en-US" dirty="0">
                <a:cs typeface="Arial"/>
              </a:rPr>
              <a:t>satellite use to go to ‘all surface’. Will be very challenging – but just the sort of cutting</a:t>
            </a:r>
          </a:p>
          <a:p>
            <a:r>
              <a:rPr lang="en-US" dirty="0">
                <a:cs typeface="Arial"/>
              </a:rPr>
              <a:t>edge work </a:t>
            </a:r>
            <a:r>
              <a:rPr lang="en-US" dirty="0" err="1">
                <a:cs typeface="Arial"/>
              </a:rPr>
              <a:t>ecmwf</a:t>
            </a:r>
            <a:r>
              <a:rPr lang="en-US" dirty="0">
                <a:cs typeface="Arial"/>
              </a:rPr>
              <a:t> should be doing.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18C67A-28E5-4C9A-BA9C-56F0C7D2ABE7}" type="slidenum">
              <a:rPr kumimoji="0" lang="en-GB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9507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03270C-FB42-C54A-AC71-B4EEB4FA7F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802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pc="-1" dirty="0">
                <a:cs typeface="Arial"/>
              </a:rPr>
              <a:t>AI. Slide from Peter </a:t>
            </a:r>
            <a:r>
              <a:rPr lang="en-US" spc="-1" dirty="0" err="1">
                <a:cs typeface="Arial"/>
              </a:rPr>
              <a:t>Deuben’s</a:t>
            </a:r>
            <a:r>
              <a:rPr lang="en-US" spc="-1" dirty="0">
                <a:cs typeface="Arial"/>
              </a:rPr>
              <a:t> council presentation. Potential for AI to play a significant role</a:t>
            </a:r>
            <a:endParaRPr lang="en-US" dirty="0">
              <a:cs typeface="Arial"/>
            </a:endParaRPr>
          </a:p>
          <a:p>
            <a:r>
              <a:rPr lang="en-US" spc="-1" dirty="0">
                <a:cs typeface="Arial"/>
              </a:rPr>
              <a:t>on all parts of our activities – observational handling, data assimilation, model, postprocessing.</a:t>
            </a:r>
            <a:endParaRPr lang="en-US" dirty="0">
              <a:cs typeface="Arial"/>
            </a:endParaRPr>
          </a:p>
          <a:p>
            <a:pPr marL="628650" lvl="1" indent="-171450">
              <a:buFont typeface="Arial"/>
              <a:buChar char="•"/>
            </a:pPr>
            <a:r>
              <a:rPr lang="en-US" spc="-1" dirty="0">
                <a:cs typeface="Arial"/>
              </a:rPr>
              <a:t>For example, already exciting new avenues being investigated in data assimilation,</a:t>
            </a:r>
            <a:endParaRPr lang="en-US" dirty="0">
              <a:cs typeface="Arial"/>
            </a:endParaRPr>
          </a:p>
          <a:p>
            <a:r>
              <a:rPr lang="en-US" spc="-1" dirty="0">
                <a:cs typeface="Arial"/>
              </a:rPr>
              <a:t>using AI techniques to look to improve model error estimation</a:t>
            </a:r>
            <a:endParaRPr lang="en-US" dirty="0">
              <a:cs typeface="Arial"/>
            </a:endParaRPr>
          </a:p>
          <a:p>
            <a:pPr marL="628650" lvl="1" indent="-171450">
              <a:buFont typeface="Arial"/>
              <a:buChar char="•"/>
            </a:pPr>
            <a:r>
              <a:rPr lang="en-US" spc="-1" dirty="0">
                <a:cs typeface="Arial"/>
              </a:rPr>
              <a:t>Niche for us – bringing together optimal blend of domain knowledge with AI</a:t>
            </a:r>
            <a:endParaRPr lang="en-US" dirty="0">
              <a:cs typeface="Arial"/>
            </a:endParaRPr>
          </a:p>
          <a:p>
            <a:r>
              <a:rPr lang="en-US" spc="-1" dirty="0">
                <a:cs typeface="Arial"/>
              </a:rPr>
              <a:t>techniques. Very surprised if we don’t make very significant use of AI techniques</a:t>
            </a:r>
            <a:endParaRPr lang="en-US" dirty="0">
              <a:cs typeface="Arial"/>
            </a:endParaRPr>
          </a:p>
          <a:p>
            <a:pPr>
              <a:lnSpc>
                <a:spcPts val="2801"/>
              </a:lnSpc>
            </a:pPr>
            <a:r>
              <a:rPr lang="en-US" spc="-1" dirty="0">
                <a:cs typeface="Arial"/>
              </a:rPr>
              <a:t>on timespan of this strategy.</a:t>
            </a:r>
            <a:endParaRPr lang="en-US" dirty="0">
              <a:cs typeface="Arial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92B8D9-7D4F-47F3-A959-85B0B07F72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76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1294198"/>
            <a:ext cx="786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1980000"/>
            <a:ext cx="786960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2700001"/>
            <a:ext cx="78696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3121224"/>
            <a:ext cx="786960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0" y="3429000"/>
            <a:ext cx="7869600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0" y="5984875"/>
            <a:ext cx="2135591" cy="366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120" y="273600"/>
            <a:ext cx="1096956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95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7B39B3-9480-4994-96B2-FB4728C24382}"/>
              </a:ext>
            </a:extLst>
          </p:cNvPr>
          <p:cNvSpPr txBox="1">
            <a:spLocks/>
          </p:cNvSpPr>
          <p:nvPr userDrawn="1"/>
        </p:nvSpPr>
        <p:spPr>
          <a:xfrm>
            <a:off x="0" y="893"/>
            <a:ext cx="12236810" cy="719813"/>
          </a:xfrm>
          <a:prstGeom prst="rect">
            <a:avLst/>
          </a:prstGeom>
        </p:spPr>
        <p:txBody>
          <a:bodyPr vert="horz" lIns="91392" tIns="45696" rIns="91392" bIns="4569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852">
              <a:spcAft>
                <a:spcPts val="600"/>
              </a:spcAft>
            </a:pPr>
            <a:r>
              <a:rPr lang="en-GB" sz="2199">
                <a:solidFill>
                  <a:schemeClr val="bg1"/>
                </a:solidFill>
                <a:latin typeface="Arial"/>
                <a:cs typeface="Arial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7879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7B39B3-9480-4994-96B2-FB4728C24382}"/>
              </a:ext>
            </a:extLst>
          </p:cNvPr>
          <p:cNvSpPr txBox="1">
            <a:spLocks/>
          </p:cNvSpPr>
          <p:nvPr userDrawn="1"/>
        </p:nvSpPr>
        <p:spPr>
          <a:xfrm>
            <a:off x="0" y="893"/>
            <a:ext cx="12236810" cy="719813"/>
          </a:xfrm>
          <a:prstGeom prst="rect">
            <a:avLst/>
          </a:prstGeom>
        </p:spPr>
        <p:txBody>
          <a:bodyPr vert="horz" lIns="91392" tIns="45696" rIns="91392" bIns="4569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852">
              <a:spcAft>
                <a:spcPts val="600"/>
              </a:spcAft>
            </a:pPr>
            <a:r>
              <a:rPr lang="en-GB" sz="2199">
                <a:solidFill>
                  <a:schemeClr val="bg1"/>
                </a:solidFill>
                <a:latin typeface="Arial"/>
                <a:cs typeface="Arial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42488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2160000" y="936000"/>
            <a:ext cx="7869240" cy="49856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/>
            </a:lvl1pPr>
          </a:lstStyle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397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5890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57B39B3-9480-4994-96B2-FB4728C24382}"/>
              </a:ext>
            </a:extLst>
          </p:cNvPr>
          <p:cNvSpPr txBox="1">
            <a:spLocks/>
          </p:cNvSpPr>
          <p:nvPr userDrawn="1"/>
        </p:nvSpPr>
        <p:spPr>
          <a:xfrm>
            <a:off x="0" y="893"/>
            <a:ext cx="12236810" cy="719813"/>
          </a:xfrm>
          <a:prstGeom prst="rect">
            <a:avLst/>
          </a:prstGeom>
        </p:spPr>
        <p:txBody>
          <a:bodyPr vert="horz" lIns="91392" tIns="45696" rIns="91392" bIns="4569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852">
              <a:spcAft>
                <a:spcPts val="600"/>
              </a:spcAft>
            </a:pPr>
            <a:r>
              <a:rPr lang="en-GB" sz="2199">
                <a:solidFill>
                  <a:schemeClr val="bg1"/>
                </a:solidFill>
                <a:latin typeface="Arial"/>
                <a:cs typeface="Arial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02039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2160000" y="936000"/>
            <a:ext cx="7869240" cy="237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2160000" y="3540240"/>
            <a:ext cx="7869240" cy="237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1383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2160000" y="936000"/>
            <a:ext cx="3840120" cy="237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192360" y="936000"/>
            <a:ext cx="3840120" cy="237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2160000" y="3540240"/>
            <a:ext cx="3840120" cy="237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192360" y="3540240"/>
            <a:ext cx="3840120" cy="23778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7439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59999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400">
                <a:solidFill>
                  <a:schemeClr val="bg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200">
                <a:solidFill>
                  <a:schemeClr val="bg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6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>
            <a:spLocks noGrp="1"/>
          </p:cNvSpPr>
          <p:nvPr>
            <p:ph type="sldNum" idx="15"/>
          </p:nvPr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6737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2" pos="4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A158C-9E12-47C0-B7F3-D1DB00768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200" y="936000"/>
            <a:ext cx="7869240" cy="49856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ED6A-3981-42C2-8B10-B903E589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48449-BCF2-42DF-A937-C74D993125C4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7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621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0" y="360000"/>
            <a:ext cx="786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59999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0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79946">
              <a:lnSpc>
                <a:spcPts val="2199"/>
              </a:lnSpc>
              <a:spcBef>
                <a:spcPts val="1100"/>
              </a:spcBef>
              <a:buClr>
                <a:schemeClr val="bg1"/>
              </a:buClr>
              <a:defRPr sz="1799">
                <a:solidFill>
                  <a:schemeClr val="bg1"/>
                </a:solidFill>
              </a:defRPr>
            </a:lvl1pPr>
            <a:lvl2pPr marL="629811" indent="-269919">
              <a:lnSpc>
                <a:spcPts val="1999"/>
              </a:lnSpc>
              <a:spcBef>
                <a:spcPts val="1000"/>
              </a:spcBef>
              <a:defRPr sz="1600">
                <a:solidFill>
                  <a:schemeClr val="bg1"/>
                </a:solidFill>
              </a:defRPr>
            </a:lvl2pPr>
            <a:lvl3pPr marL="989703" indent="-269919">
              <a:lnSpc>
                <a:spcPts val="1799"/>
              </a:lnSpc>
              <a:spcBef>
                <a:spcPts val="900"/>
              </a:spcBef>
              <a:defRPr sz="1400">
                <a:solidFill>
                  <a:schemeClr val="bg1"/>
                </a:solidFill>
              </a:defRPr>
            </a:lvl3pPr>
            <a:lvl4pPr marL="1349595" indent="-269919">
              <a:lnSpc>
                <a:spcPts val="1600"/>
              </a:lnSpc>
              <a:spcBef>
                <a:spcPts val="800"/>
              </a:spcBef>
              <a:defRPr sz="1200">
                <a:solidFill>
                  <a:schemeClr val="bg1"/>
                </a:solidFill>
              </a:defRPr>
            </a:lvl4pPr>
            <a:lvl5pPr marL="1709487" indent="-269919">
              <a:lnSpc>
                <a:spcPts val="1400"/>
              </a:lnSpc>
              <a:spcBef>
                <a:spcPts val="7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7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>
            <a:spLocks noGrp="1"/>
          </p:cNvSpPr>
          <p:nvPr>
            <p:ph type="sldNum" idx="15"/>
          </p:nvPr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864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9000" advClick="0" advTm="19000"/>
    </mc:Choice>
    <mc:Fallback xmlns="">
      <p:transition spd="slow" advClick="0" advTm="19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2160000" y="3203117"/>
            <a:ext cx="7869240" cy="451406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9777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1294198"/>
            <a:ext cx="786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1980000"/>
            <a:ext cx="786960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2700001"/>
            <a:ext cx="78696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3121224"/>
            <a:ext cx="786960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0" y="3429000"/>
            <a:ext cx="7869600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err="1"/>
              <a:t>email@ddress</a:t>
            </a:r>
            <a:endParaRPr lang="en-GB"/>
          </a:p>
        </p:txBody>
      </p:sp>
      <p:sp>
        <p:nvSpPr>
          <p:cNvPr id="9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6816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59999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bg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bg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bg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bg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7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6756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000" y="936000"/>
            <a:ext cx="570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bg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bg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bg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bg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0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5875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0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bg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bg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bg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bg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0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790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>
            <a:spLocks noGrp="1"/>
          </p:cNvSpPr>
          <p:nvPr>
            <p:ph type="sldNum"/>
          </p:nvPr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1257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6534" y="5984875"/>
            <a:ext cx="195306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</a:t>
            </a:r>
            <a:fld id="{D4C56AD5-C73F-B44A-96CB-E8BE2C5CB95A}" type="datetime4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November 17, 2020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1294198"/>
            <a:ext cx="786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1980000"/>
            <a:ext cx="786960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2700001"/>
            <a:ext cx="78696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3121224"/>
            <a:ext cx="786960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0" y="3429000"/>
            <a:ext cx="7869600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0" y="5984875"/>
            <a:ext cx="2135591" cy="3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506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0" y="360000"/>
            <a:ext cx="786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59999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1" y="6293597"/>
            <a:ext cx="1342372" cy="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10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000" y="360000"/>
            <a:ext cx="570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000" y="936000"/>
            <a:ext cx="570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05F19C50-BC3B-5841-9AFF-3A0443B66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2373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1" y="6293597"/>
            <a:ext cx="1342372" cy="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8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000" y="360000"/>
            <a:ext cx="570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000" y="936000"/>
            <a:ext cx="570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05F19C50-BC3B-5841-9AFF-3A0443B66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2373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0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6308254"/>
            <a:ext cx="1342372" cy="2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46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13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0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6308254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</p:spTree>
    <p:extLst>
      <p:ext uri="{BB962C8B-B14F-4D97-AF65-F5344CB8AC3E}">
        <p14:creationId xmlns:p14="http://schemas.microsoft.com/office/powerpoint/2010/main" val="95359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2" y="360000"/>
            <a:ext cx="7869599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60001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34955">
              <a:lnSpc>
                <a:spcPts val="1650"/>
              </a:lnSpc>
              <a:spcBef>
                <a:spcPts val="825"/>
              </a:spcBef>
              <a:buClr>
                <a:srgbClr val="064E83"/>
              </a:buClr>
              <a:defRPr sz="1350">
                <a:solidFill>
                  <a:schemeClr val="tx1"/>
                </a:solidFill>
              </a:defRPr>
            </a:lvl1pPr>
            <a:lvl2pPr marL="472342" indent="-202432">
              <a:lnSpc>
                <a:spcPts val="1500"/>
              </a:lnSpc>
              <a:spcBef>
                <a:spcPts val="75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2pPr>
            <a:lvl3pPr marL="742252" indent="-202432">
              <a:lnSpc>
                <a:spcPts val="1350"/>
              </a:lnSpc>
              <a:spcBef>
                <a:spcPts val="675"/>
              </a:spcBef>
              <a:buClr>
                <a:srgbClr val="064E83"/>
              </a:buClr>
              <a:defRPr sz="1050">
                <a:solidFill>
                  <a:schemeClr val="tx1"/>
                </a:solidFill>
              </a:defRPr>
            </a:lvl3pPr>
            <a:lvl4pPr marL="1012162" indent="-202432">
              <a:lnSpc>
                <a:spcPts val="1200"/>
              </a:lnSpc>
              <a:spcBef>
                <a:spcPts val="600"/>
              </a:spcBef>
              <a:buClr>
                <a:srgbClr val="064E83"/>
              </a:buClr>
              <a:defRPr sz="900">
                <a:solidFill>
                  <a:schemeClr val="tx1"/>
                </a:solidFill>
              </a:defRPr>
            </a:lvl4pPr>
            <a:lvl5pPr marL="1282072" indent="-202432">
              <a:lnSpc>
                <a:spcPts val="1050"/>
              </a:lnSpc>
              <a:spcBef>
                <a:spcPts val="525"/>
              </a:spcBef>
              <a:buClr>
                <a:srgbClr val="064E83"/>
              </a:buCl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5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675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2374" y="6308260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75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</p:spTree>
    <p:extLst>
      <p:ext uri="{BB962C8B-B14F-4D97-AF65-F5344CB8AC3E}">
        <p14:creationId xmlns:p14="http://schemas.microsoft.com/office/powerpoint/2010/main" val="254057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416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4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4705" y="6356350"/>
            <a:ext cx="5662725" cy="395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ECMWF/EUMETSAT satellite course: Microwave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74771" y="6353175"/>
            <a:ext cx="1438959" cy="388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  <a:fld id="{80AD2B79-65E2-4AED-A4B1-6ADE64AB5879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89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4705" y="6356350"/>
            <a:ext cx="5662725" cy="395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ECMWF/EUMETSAT satellite course: Microwave 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74771" y="6353175"/>
            <a:ext cx="1438959" cy="388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 </a:t>
            </a:r>
            <a:fld id="{471A23FC-219B-4F05-903E-C2B6C9B1747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65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5" r:id="rId6"/>
    <p:sldLayoutId id="2147483683" r:id="rId7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8113" y="304801"/>
            <a:ext cx="10815465" cy="708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2" y="1219201"/>
            <a:ext cx="10813350" cy="4930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7150355" y="5373689"/>
            <a:ext cx="1055941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GB" sz="1200" b="1">
                <a:solidFill>
                  <a:schemeClr val="bg1"/>
                </a:solidFill>
                <a:latin typeface="Arial" charset="0"/>
              </a:rPr>
              <a:t>Slide </a:t>
            </a:r>
            <a:fld id="{009361E1-96EB-4A88-BB71-931575F13C83}" type="slidenum">
              <a:rPr lang="en-GB" sz="1200" b="1">
                <a:solidFill>
                  <a:schemeClr val="bg1"/>
                </a:solidFill>
                <a:latin typeface="Arial" charset="0"/>
              </a:rPr>
              <a:pPr/>
              <a:t>‹#›</a:t>
            </a:fld>
            <a:endParaRPr lang="en-GB" sz="1200" b="1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78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hf hdr="0" dt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Arial Black" pitchFamily="34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Arial Black" pitchFamily="34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Arial Black" pitchFamily="34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Arial Black" pitchFamily="34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Arial Black" pitchFamily="34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Arial Black" pitchFamily="34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Arial Black" pitchFamily="34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rgbClr val="0F3692"/>
          </a:solidFill>
          <a:latin typeface="Arial Black" pitchFamily="34" charset="0"/>
        </a:defRPr>
      </a:lvl9pPr>
    </p:titleStyle>
    <p:bodyStyle>
      <a:lvl1pPr marL="290513" indent="-290513" algn="l" defTabSz="762000" rtl="0" eaLnBrk="1" fontAlgn="base" hangingPunct="1">
        <a:lnSpc>
          <a:spcPts val="2500"/>
        </a:lnSpc>
        <a:spcBef>
          <a:spcPct val="0"/>
        </a:spcBef>
        <a:spcAft>
          <a:spcPts val="1000"/>
        </a:spcAft>
        <a:buClr>
          <a:schemeClr val="hlink"/>
        </a:buClr>
        <a:buSzPct val="100000"/>
        <a:buFont typeface="Wingdings" pitchFamily="2" charset="2"/>
        <a:buChar char="l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85750" algn="l" defTabSz="762000" rtl="0" eaLnBrk="1" fontAlgn="base" hangingPunct="1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-"/>
        <a:defRPr b="1">
          <a:solidFill>
            <a:schemeClr val="tx1"/>
          </a:solidFill>
          <a:latin typeface="+mn-lt"/>
        </a:defRPr>
      </a:lvl2pPr>
      <a:lvl3pPr marL="1300163" indent="-342900" algn="l" defTabSz="762000" rtl="0" eaLnBrk="1" fontAlgn="base" hangingPunct="1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§"/>
        <a:defRPr b="1">
          <a:solidFill>
            <a:schemeClr val="tx1"/>
          </a:solidFill>
          <a:latin typeface="+mn-lt"/>
        </a:defRPr>
      </a:lvl3pPr>
      <a:lvl4pPr marL="1719263" indent="-228600" algn="l" defTabSz="762000" rtl="0" eaLnBrk="1" fontAlgn="base" hangingPunct="1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4pPr>
      <a:lvl5pPr marL="2138363" indent="-228600" algn="l" defTabSz="762000" rtl="0" eaLnBrk="1" fontAlgn="base" hangingPunct="1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5pPr>
      <a:lvl6pPr marL="2595563" indent="-228600" algn="l" defTabSz="762000" rtl="0" eaLnBrk="1" fontAlgn="base" hangingPunct="1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6pPr>
      <a:lvl7pPr marL="3052763" indent="-228600" algn="l" defTabSz="762000" rtl="0" eaLnBrk="1" fontAlgn="base" hangingPunct="1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7pPr>
      <a:lvl8pPr marL="3509963" indent="-228600" algn="l" defTabSz="762000" rtl="0" eaLnBrk="1" fontAlgn="base" hangingPunct="1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8pPr>
      <a:lvl9pPr marL="3967163" indent="-228600" algn="l" defTabSz="762000" rtl="0" eaLnBrk="1" fontAlgn="base" hangingPunct="1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12236813" cy="6874209"/>
          </a:xfrm>
          <a:prstGeom prst="rect">
            <a:avLst/>
          </a:prstGeom>
          <a:solidFill>
            <a:srgbClr val="1211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236813" cy="6874209"/>
          </a:xfrm>
          <a:prstGeom prst="rect">
            <a:avLst/>
          </a:prstGeom>
          <a:solidFill>
            <a:srgbClr val="2040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9" name="Picture 8" descr="ColourBar-Vert.jpg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58"/>
          <a:stretch/>
        </p:blipFill>
        <p:spPr>
          <a:xfrm>
            <a:off x="0" y="893"/>
            <a:ext cx="53961" cy="6856214"/>
          </a:xfrm>
          <a:prstGeom prst="rect">
            <a:avLst/>
          </a:prstGeom>
        </p:spPr>
      </p:pic>
      <p:pic>
        <p:nvPicPr>
          <p:cNvPr id="10" name="Picture 9" descr="Flags-3-01.png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1" b="38833"/>
          <a:stretch/>
        </p:blipFill>
        <p:spPr>
          <a:xfrm>
            <a:off x="-142835" y="6413226"/>
            <a:ext cx="12474494" cy="467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3A05A1-4E32-274C-A6E2-A2A17C498D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10000"/>
          </a:blip>
          <a:stretch>
            <a:fillRect/>
          </a:stretch>
        </p:blipFill>
        <p:spPr>
          <a:xfrm>
            <a:off x="4953737" y="5974072"/>
            <a:ext cx="2281351" cy="389730"/>
          </a:xfrm>
          <a:prstGeom prst="rect">
            <a:avLst/>
          </a:prstGeom>
        </p:spPr>
      </p:pic>
      <p:sp>
        <p:nvSpPr>
          <p:cNvPr id="13" name="PlaceHolder 3">
            <a:extLst>
              <a:ext uri="{FF2B5EF4-FFF2-40B4-BE49-F238E27FC236}">
                <a16:creationId xmlns:a16="http://schemas.microsoft.com/office/drawing/2014/main" id="{9F1BA676-547C-E74E-94FA-DEFAD75408B0}"/>
              </a:ext>
            </a:extLst>
          </p:cNvPr>
          <p:cNvSpPr txBox="1">
            <a:spLocks/>
          </p:cNvSpPr>
          <p:nvPr userDrawn="1"/>
        </p:nvSpPr>
        <p:spPr>
          <a:xfrm>
            <a:off x="9933380" y="6192816"/>
            <a:ext cx="2158920" cy="215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45AAE5-202E-480A-A86B-FA9B8C105E01}" type="slidenum">
              <a:rPr lang="en-GB" sz="900" b="1" spc="-1" smtClean="0">
                <a:latin typeface="Arial"/>
              </a:rPr>
              <a:pPr/>
              <a:t>‹#›</a:t>
            </a:fld>
            <a:endParaRPr lang="en-GB" sz="9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50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29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9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4" r:id="rId5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8560" y="1926263"/>
            <a:ext cx="10281921" cy="276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9431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2800" dirty="0">
                <a:solidFill>
                  <a:srgbClr val="0F3692"/>
                </a:solidFill>
                <a:latin typeface="Arial Black" panose="020B0A04020102020204" pitchFamily="34" charset="0"/>
              </a:rPr>
              <a:t>European Perspective on High Impact Observations today and in the future</a:t>
            </a:r>
          </a:p>
          <a:p>
            <a:pPr algn="ctr"/>
            <a:endParaRPr lang="en-GB" altLang="en-US" sz="2800" dirty="0">
              <a:latin typeface="Arial Black" panose="020B0A04020102020204" pitchFamily="34" charset="0"/>
            </a:endParaRPr>
          </a:p>
          <a:p>
            <a:pPr algn="ctr"/>
            <a:endParaRPr lang="en-GB" altLang="en-US" sz="1799" b="1" dirty="0">
              <a:latin typeface="Arial Unicode MS" panose="020B0604020202020204" pitchFamily="34" charset="-128"/>
            </a:endParaRPr>
          </a:p>
          <a:p>
            <a:pPr algn="ctr"/>
            <a:endParaRPr lang="en-GB" altLang="en-US" sz="1799" b="1" dirty="0">
              <a:latin typeface="Arial Unicode MS" panose="020B0604020202020204" pitchFamily="34" charset="-128"/>
            </a:endParaRPr>
          </a:p>
          <a:p>
            <a:pPr algn="ctr"/>
            <a:endParaRPr lang="en-GB" altLang="en-US" sz="1799" dirty="0">
              <a:latin typeface="Arial Unicode MS" panose="020B0604020202020204" pitchFamily="34" charset="-128"/>
            </a:endParaRPr>
          </a:p>
          <a:p>
            <a:pPr algn="ctr"/>
            <a:endParaRPr lang="en-GB" altLang="en-US" sz="1799" dirty="0">
              <a:latin typeface="Arial Unicode MS" panose="020B0604020202020204" pitchFamily="34" charset="-128"/>
            </a:endParaRPr>
          </a:p>
          <a:p>
            <a:pPr algn="ctr"/>
            <a:endParaRPr lang="en-GB" altLang="en-US" sz="1799" dirty="0">
              <a:latin typeface="Arial Unicode MS" panose="020B0604020202020204" pitchFamily="34" charset="-128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728567" y="3310937"/>
            <a:ext cx="5902200" cy="923330"/>
          </a:xfrm>
        </p:spPr>
        <p:txBody>
          <a:bodyPr/>
          <a:lstStyle/>
          <a:p>
            <a:r>
              <a:rPr lang="en-US" dirty="0"/>
              <a:t>Lars Isaksen, ECMWF</a:t>
            </a:r>
          </a:p>
          <a:p>
            <a:r>
              <a:rPr lang="en-US" dirty="0"/>
              <a:t>With contributions from many scientists at ECMWF	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53346" y="5559622"/>
            <a:ext cx="5902200" cy="213969"/>
          </a:xfrm>
        </p:spPr>
        <p:txBody>
          <a:bodyPr/>
          <a:lstStyle/>
          <a:p>
            <a:r>
              <a:rPr lang="en-US" dirty="0" err="1"/>
              <a:t>Lars.Isaksen@ecmwf.int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893"/>
            <a:ext cx="9141619" cy="14283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2DA10-1486-4244-A646-4F7A6A0EA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F84A5893-953A-49E0-9FAA-ACAB3BB86B6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t="1123"/>
          <a:stretch/>
        </p:blipFill>
        <p:spPr>
          <a:xfrm>
            <a:off x="0" y="64655"/>
            <a:ext cx="12168315" cy="67933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33DB6-15BA-42F0-8B47-63807C18B1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5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81CA-C2BD-4FD5-B471-36F0FADB9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1" y="118357"/>
            <a:ext cx="7869599" cy="369226"/>
          </a:xfrm>
        </p:spPr>
        <p:txBody>
          <a:bodyPr/>
          <a:lstStyle/>
          <a:p>
            <a:r>
              <a:rPr lang="en-US" dirty="0"/>
              <a:t>Aeolus FSOI compared to other observing systems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CDCA3-2C5C-42A3-82CD-0D9EC6FEBB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C97257-9351-4A8F-85FE-8A53397F25FC}"/>
              </a:ext>
            </a:extLst>
          </p:cNvPr>
          <p:cNvGrpSpPr/>
          <p:nvPr/>
        </p:nvGrpSpPr>
        <p:grpSpPr>
          <a:xfrm>
            <a:off x="2160001" y="1125944"/>
            <a:ext cx="6983029" cy="4893994"/>
            <a:chOff x="120923" y="1269554"/>
            <a:chExt cx="5458621" cy="3744416"/>
          </a:xfrm>
        </p:grpSpPr>
        <p:pic>
          <p:nvPicPr>
            <p:cNvPr id="6" name="Picture 5" descr="Chart, bar chart&#10;&#10;Description automatically generated">
              <a:extLst>
                <a:ext uri="{FF2B5EF4-FFF2-40B4-BE49-F238E27FC236}">
                  <a16:creationId xmlns:a16="http://schemas.microsoft.com/office/drawing/2014/main" id="{5A6F7F45-7644-4484-B599-338A58EC6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3" r="1440" b="3833"/>
            <a:stretch/>
          </p:blipFill>
          <p:spPr>
            <a:xfrm>
              <a:off x="120923" y="1269554"/>
              <a:ext cx="4652153" cy="37444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55DCF0-1D30-43EB-B7D4-456226DD7A39}"/>
                </a:ext>
              </a:extLst>
            </p:cNvPr>
            <p:cNvSpPr txBox="1"/>
            <p:nvPr/>
          </p:nvSpPr>
          <p:spPr>
            <a:xfrm>
              <a:off x="1715812" y="2431726"/>
              <a:ext cx="1524186" cy="1881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99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Aeolus (1 instrument)</a:t>
              </a:r>
              <a:endParaRPr lang="en-GB" sz="1599" dirty="0">
                <a:solidFill>
                  <a:srgbClr val="00B05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A14500-CA29-43AB-859D-7B8869B4D202}"/>
                </a:ext>
              </a:extLst>
            </p:cNvPr>
            <p:cNvSpPr/>
            <p:nvPr/>
          </p:nvSpPr>
          <p:spPr>
            <a:xfrm>
              <a:off x="2497187" y="1629594"/>
              <a:ext cx="2088232" cy="57606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 sz="1799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2393D39-D34D-4F23-BC5F-0F4475AE4BE0}"/>
                </a:ext>
              </a:extLst>
            </p:cNvPr>
            <p:cNvSpPr txBox="1"/>
            <p:nvPr/>
          </p:nvSpPr>
          <p:spPr>
            <a:xfrm>
              <a:off x="2713452" y="3465447"/>
              <a:ext cx="1052026" cy="1881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99" dirty="0">
                  <a:latin typeface="Arial" pitchFamily="34" charset="0"/>
                  <a:cs typeface="Arial" pitchFamily="34" charset="0"/>
                </a:rPr>
                <a:t>15 instruments</a:t>
              </a:r>
              <a:endParaRPr lang="en-GB" sz="1599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E8E208-4EFE-4234-973E-11179254A4C1}"/>
                </a:ext>
              </a:extLst>
            </p:cNvPr>
            <p:cNvSpPr txBox="1"/>
            <p:nvPr/>
          </p:nvSpPr>
          <p:spPr>
            <a:xfrm>
              <a:off x="2283182" y="3239944"/>
              <a:ext cx="1052026" cy="1881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99" dirty="0">
                  <a:latin typeface="Arial" pitchFamily="34" charset="0"/>
                  <a:cs typeface="Arial" pitchFamily="34" charset="0"/>
                </a:rPr>
                <a:t>15 instruments</a:t>
              </a:r>
              <a:endParaRPr lang="en-GB" sz="1599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B6D870-0101-4B53-84A2-EDA6BFB75F79}"/>
                </a:ext>
              </a:extLst>
            </p:cNvPr>
            <p:cNvSpPr txBox="1"/>
            <p:nvPr/>
          </p:nvSpPr>
          <p:spPr>
            <a:xfrm>
              <a:off x="4435013" y="4260921"/>
              <a:ext cx="963105" cy="18818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99" dirty="0">
                  <a:latin typeface="Arial" pitchFamily="34" charset="0"/>
                  <a:cs typeface="Arial" pitchFamily="34" charset="0"/>
                </a:rPr>
                <a:t>9 instruments</a:t>
              </a:r>
              <a:endParaRPr lang="en-GB" sz="1599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0736AA-0C8B-4EC0-8F4F-51AE58BCED26}"/>
                </a:ext>
              </a:extLst>
            </p:cNvPr>
            <p:cNvSpPr txBox="1"/>
            <p:nvPr/>
          </p:nvSpPr>
          <p:spPr>
            <a:xfrm>
              <a:off x="4087870" y="4039512"/>
              <a:ext cx="963105" cy="18818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99" dirty="0">
                  <a:latin typeface="Arial" pitchFamily="34" charset="0"/>
                  <a:cs typeface="Arial" pitchFamily="34" charset="0"/>
                </a:rPr>
                <a:t>6 instruments</a:t>
              </a:r>
              <a:endParaRPr lang="en-GB" sz="1599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B2E73D-A528-4E6A-AB7B-28BE921B2D69}"/>
                </a:ext>
              </a:extLst>
            </p:cNvPr>
            <p:cNvSpPr txBox="1"/>
            <p:nvPr/>
          </p:nvSpPr>
          <p:spPr>
            <a:xfrm>
              <a:off x="2838285" y="3857607"/>
              <a:ext cx="1052026" cy="1881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99" dirty="0">
                  <a:latin typeface="Arial" pitchFamily="34" charset="0"/>
                  <a:cs typeface="Arial" pitchFamily="34" charset="0"/>
                </a:rPr>
                <a:t>10 instruments</a:t>
              </a:r>
              <a:endParaRPr lang="en-GB" sz="1599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F4D846-5BD7-4551-ABC0-B4D60DA97688}"/>
                </a:ext>
              </a:extLst>
            </p:cNvPr>
            <p:cNvSpPr txBox="1"/>
            <p:nvPr/>
          </p:nvSpPr>
          <p:spPr>
            <a:xfrm>
              <a:off x="4527518" y="4477263"/>
              <a:ext cx="1052026" cy="18818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599" dirty="0">
                  <a:latin typeface="Arial" pitchFamily="34" charset="0"/>
                  <a:cs typeface="Arial" pitchFamily="34" charset="0"/>
                </a:rPr>
                <a:t>14 instruments</a:t>
              </a:r>
              <a:endParaRPr lang="en-GB" sz="1599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9BACEEC-BC18-42FC-AF60-D9D306B570E8}"/>
              </a:ext>
            </a:extLst>
          </p:cNvPr>
          <p:cNvSpPr txBox="1"/>
          <p:nvPr/>
        </p:nvSpPr>
        <p:spPr>
          <a:xfrm>
            <a:off x="4404162" y="2914454"/>
            <a:ext cx="1232068" cy="2460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599" dirty="0">
                <a:latin typeface="Arial" pitchFamily="34" charset="0"/>
                <a:cs typeface="Arial" pitchFamily="34" charset="0"/>
              </a:rPr>
              <a:t>3 instruments</a:t>
            </a:r>
            <a:endParaRPr lang="en-GB" sz="159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C51E71-46D2-4C01-A82A-EBCF3AB105AE}"/>
              </a:ext>
            </a:extLst>
          </p:cNvPr>
          <p:cNvSpPr txBox="1"/>
          <p:nvPr/>
        </p:nvSpPr>
        <p:spPr>
          <a:xfrm>
            <a:off x="8111342" y="2545250"/>
            <a:ext cx="3756768" cy="18458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999" dirty="0">
                <a:latin typeface="Arial" pitchFamily="34" charset="0"/>
                <a:cs typeface="Arial" pitchFamily="34" charset="0"/>
              </a:rPr>
              <a:t>Aeolus has a very good impact for one satellite-based instrument</a:t>
            </a:r>
          </a:p>
          <a:p>
            <a:endParaRPr lang="en-US" sz="1999" dirty="0">
              <a:latin typeface="Arial" pitchFamily="34" charset="0"/>
              <a:cs typeface="Arial" pitchFamily="34" charset="0"/>
            </a:endParaRPr>
          </a:p>
          <a:p>
            <a:endParaRPr lang="en-US" sz="1999" dirty="0">
              <a:latin typeface="Arial" pitchFamily="34" charset="0"/>
              <a:cs typeface="Arial" pitchFamily="34" charset="0"/>
            </a:endParaRPr>
          </a:p>
          <a:p>
            <a:r>
              <a:rPr lang="en-US" sz="1999" dirty="0">
                <a:latin typeface="Arial" pitchFamily="34" charset="0"/>
                <a:cs typeface="Arial" pitchFamily="34" charset="0"/>
              </a:rPr>
              <a:t>Aeolus operational at ECMWF since January 9, 2020</a:t>
            </a:r>
            <a:endParaRPr lang="en-GB" sz="199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E4DE6A-2E8B-446D-87D4-A8F460998973}"/>
              </a:ext>
            </a:extLst>
          </p:cNvPr>
          <p:cNvSpPr txBox="1"/>
          <p:nvPr/>
        </p:nvSpPr>
        <p:spPr>
          <a:xfrm>
            <a:off x="6683250" y="1047857"/>
            <a:ext cx="1512447" cy="2768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799" dirty="0">
                <a:latin typeface="Arial" pitchFamily="34" charset="0"/>
                <a:cs typeface="Arial" pitchFamily="34" charset="0"/>
              </a:rPr>
              <a:t>(CY46R1 only)</a:t>
            </a:r>
            <a:endParaRPr lang="en-GB" sz="179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A27C02-AFFC-364F-9136-FF276ECF3279}"/>
              </a:ext>
            </a:extLst>
          </p:cNvPr>
          <p:cNvSpPr/>
          <p:nvPr/>
        </p:nvSpPr>
        <p:spPr>
          <a:xfrm>
            <a:off x="2449434" y="2637296"/>
            <a:ext cx="3754033" cy="26953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99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9F7C60-BA4C-439D-B182-2D25706FA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5" r="15250" b="19150"/>
          <a:stretch/>
        </p:blipFill>
        <p:spPr>
          <a:xfrm>
            <a:off x="605422" y="743194"/>
            <a:ext cx="4671274" cy="60637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52BCE-3229-42A9-9921-9DD22FE372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524F30-5028-4C9E-98D5-3410E2F9740C}"/>
              </a:ext>
            </a:extLst>
          </p:cNvPr>
          <p:cNvSpPr txBox="1"/>
          <p:nvPr/>
        </p:nvSpPr>
        <p:spPr>
          <a:xfrm>
            <a:off x="6047899" y="4720649"/>
            <a:ext cx="1177712" cy="101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98" i="1" dirty="0"/>
              <a:t>Better with Aeolus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15837D-C819-4D86-85B7-365440E55C83}"/>
              </a:ext>
            </a:extLst>
          </p:cNvPr>
          <p:cNvCxnSpPr>
            <a:cxnSpLocks/>
          </p:cNvCxnSpPr>
          <p:nvPr/>
        </p:nvCxnSpPr>
        <p:spPr>
          <a:xfrm flipH="1">
            <a:off x="6409857" y="3659679"/>
            <a:ext cx="1" cy="1128009"/>
          </a:xfrm>
          <a:prstGeom prst="straightConnector1">
            <a:avLst/>
          </a:prstGeom>
          <a:ln w="53975">
            <a:solidFill>
              <a:srgbClr val="00B05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E594B88-386E-4C3D-AF6C-13D31870D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764" y="887843"/>
            <a:ext cx="543742" cy="55436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8DCBA7-3A2C-4E5D-BF89-635B2C754D6E}"/>
              </a:ext>
            </a:extLst>
          </p:cNvPr>
          <p:cNvSpPr txBox="1"/>
          <p:nvPr/>
        </p:nvSpPr>
        <p:spPr>
          <a:xfrm>
            <a:off x="6923993" y="1121420"/>
            <a:ext cx="5168256" cy="50765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342798" indent="-342798">
              <a:buFont typeface="Arial" panose="020B0604020202020204" pitchFamily="34" charset="0"/>
              <a:buChar char="•"/>
            </a:pPr>
            <a:r>
              <a:rPr lang="en-GB" sz="1999" dirty="0"/>
              <a:t>Verification against ECMWF operational analysis</a:t>
            </a:r>
            <a:endParaRPr lang="en-GB" sz="1999" b="1" dirty="0"/>
          </a:p>
          <a:p>
            <a:pPr marL="342798" indent="-342798">
              <a:buFont typeface="Arial" panose="020B0604020202020204" pitchFamily="34" charset="0"/>
              <a:buChar char="•"/>
            </a:pPr>
            <a:r>
              <a:rPr lang="en-GB" sz="1999" b="1" dirty="0"/>
              <a:t>Good </a:t>
            </a:r>
            <a:r>
              <a:rPr lang="en-GB" sz="1999" b="1" dirty="0">
                <a:solidFill>
                  <a:srgbClr val="00B0F0"/>
                </a:solidFill>
              </a:rPr>
              <a:t>positive impact </a:t>
            </a:r>
            <a:r>
              <a:rPr lang="en-GB" sz="1999" dirty="0"/>
              <a:t>in tropical troposphere and lower stratosphere</a:t>
            </a:r>
          </a:p>
          <a:p>
            <a:pPr marL="799769" lvl="1" indent="-342798">
              <a:buFont typeface="Arial" panose="020B0604020202020204" pitchFamily="34" charset="0"/>
              <a:buChar char="•"/>
            </a:pPr>
            <a:r>
              <a:rPr lang="en-GB" sz="1999" dirty="0"/>
              <a:t>Throughout forecast range in lower stratosphere </a:t>
            </a:r>
          </a:p>
          <a:p>
            <a:pPr marL="342798" indent="-342798">
              <a:buFont typeface="Arial" panose="020B0604020202020204" pitchFamily="34" charset="0"/>
              <a:buChar char="•"/>
            </a:pPr>
            <a:r>
              <a:rPr lang="en-GB" sz="1999" b="1" dirty="0"/>
              <a:t>Good </a:t>
            </a:r>
            <a:r>
              <a:rPr lang="en-GB" sz="1999" b="1" dirty="0">
                <a:solidFill>
                  <a:srgbClr val="00B0F0"/>
                </a:solidFill>
              </a:rPr>
              <a:t>positive impact </a:t>
            </a:r>
            <a:r>
              <a:rPr lang="en-GB" sz="1999" dirty="0"/>
              <a:t>in polar troposphere</a:t>
            </a:r>
          </a:p>
          <a:p>
            <a:pPr marL="799769" lvl="1" indent="-342798">
              <a:buFont typeface="Arial" panose="020B0604020202020204" pitchFamily="34" charset="0"/>
              <a:buChar char="•"/>
            </a:pPr>
            <a:r>
              <a:rPr lang="en-GB" sz="1999" dirty="0"/>
              <a:t>Up to 4 day range</a:t>
            </a:r>
          </a:p>
          <a:p>
            <a:pPr marL="342798" indent="-342798">
              <a:buFont typeface="Arial" panose="020B0604020202020204" pitchFamily="34" charset="0"/>
              <a:buChar char="•"/>
            </a:pPr>
            <a:r>
              <a:rPr lang="en-GB" sz="1999" dirty="0"/>
              <a:t>Similar patterns of impact for temperature and humidity forecasts (not shown)</a:t>
            </a:r>
          </a:p>
          <a:p>
            <a:pPr marL="342798" indent="-342798">
              <a:buFont typeface="Arial" panose="020B0604020202020204" pitchFamily="34" charset="0"/>
              <a:buChar char="•"/>
            </a:pPr>
            <a:endParaRPr lang="en-GB" sz="1999" dirty="0"/>
          </a:p>
          <a:p>
            <a:pPr marL="342798" indent="-342798">
              <a:buFont typeface="Arial" panose="020B0604020202020204" pitchFamily="34" charset="0"/>
              <a:buChar char="•"/>
            </a:pPr>
            <a:endParaRPr lang="en-GB" sz="1999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Much more detail in Mike Rennie’s Aeolus NWP Impact talk tomorrow!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25CE5A-545B-4301-BC22-13363B4E7948}"/>
              </a:ext>
            </a:extLst>
          </p:cNvPr>
          <p:cNvSpPr txBox="1"/>
          <p:nvPr/>
        </p:nvSpPr>
        <p:spPr>
          <a:xfrm>
            <a:off x="2208005" y="2155057"/>
            <a:ext cx="576914" cy="2769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799" dirty="0">
                <a:latin typeface="Arial" pitchFamily="34" charset="0"/>
                <a:cs typeface="Arial" pitchFamily="34" charset="0"/>
              </a:rPr>
              <a:t>hours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F2CE6B-0E59-4E2F-AC01-7C1E43B6801F}"/>
              </a:ext>
            </a:extLst>
          </p:cNvPr>
          <p:cNvSpPr txBox="1"/>
          <p:nvPr/>
        </p:nvSpPr>
        <p:spPr>
          <a:xfrm>
            <a:off x="76186" y="2651719"/>
            <a:ext cx="875105" cy="307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99" dirty="0"/>
              <a:t>~16 km  </a:t>
            </a:r>
            <a:endParaRPr lang="en-GB" sz="139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C32862-A4D4-44D7-A25E-20C92DB4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843" y="51104"/>
            <a:ext cx="11784219" cy="369119"/>
          </a:xfrm>
        </p:spPr>
        <p:txBody>
          <a:bodyPr/>
          <a:lstStyle/>
          <a:p>
            <a:r>
              <a:rPr lang="en-GB" sz="1999" dirty="0"/>
              <a:t>Vector wind root mean square error change due to Aeolus (Rayleigh-clear + Mie-cloudy) – </a:t>
            </a:r>
            <a:r>
              <a:rPr lang="en-GB" sz="1999" dirty="0">
                <a:solidFill>
                  <a:schemeClr val="tx1"/>
                </a:solidFill>
              </a:rPr>
              <a:t>early FM-B OSE</a:t>
            </a:r>
            <a:endParaRPr lang="en-GB" sz="1999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60892-6437-4CBD-9807-3484A36D288E}"/>
              </a:ext>
            </a:extLst>
          </p:cNvPr>
          <p:cNvSpPr txBox="1"/>
          <p:nvPr/>
        </p:nvSpPr>
        <p:spPr>
          <a:xfrm>
            <a:off x="5901883" y="859831"/>
            <a:ext cx="467941" cy="276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798" dirty="0">
                <a:latin typeface="Arial" pitchFamily="34" charset="0"/>
                <a:cs typeface="Arial" pitchFamily="34" charset="0"/>
              </a:rPr>
              <a:t>+4%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03A5C-94DE-47BE-9814-3AE5E89821A8}"/>
              </a:ext>
            </a:extLst>
          </p:cNvPr>
          <p:cNvSpPr txBox="1"/>
          <p:nvPr/>
        </p:nvSpPr>
        <p:spPr>
          <a:xfrm>
            <a:off x="5999608" y="6138601"/>
            <a:ext cx="410250" cy="276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798" dirty="0">
                <a:latin typeface="Arial" pitchFamily="34" charset="0"/>
                <a:cs typeface="Arial" pitchFamily="34" charset="0"/>
              </a:rPr>
              <a:t>-4%</a:t>
            </a:r>
          </a:p>
        </p:txBody>
      </p:sp>
    </p:spTree>
    <p:extLst>
      <p:ext uri="{BB962C8B-B14F-4D97-AF65-F5344CB8AC3E}">
        <p14:creationId xmlns:p14="http://schemas.microsoft.com/office/powerpoint/2010/main" val="13803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30CF2-FB8A-4E48-A9D8-033EE61E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GPS (GNSS)</a:t>
            </a:r>
            <a:r>
              <a:rPr lang="en-GB" dirty="0"/>
              <a:t>-RO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E73AE-0E75-4446-8F6F-23330119857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sz="2000" b="1" dirty="0"/>
              <a:t>COSMIC-2 operational March 25, 2020</a:t>
            </a:r>
          </a:p>
          <a:p>
            <a:pPr lvl="1"/>
            <a:r>
              <a:rPr lang="en-GB" sz="1800" dirty="0"/>
              <a:t>First sight of the COSMIC-2 at ROM-SAF – IROWG workshop (Sept 19-25, 2019)</a:t>
            </a:r>
          </a:p>
          <a:p>
            <a:pPr lvl="1"/>
            <a:r>
              <a:rPr lang="en-GB" sz="1800" dirty="0"/>
              <a:t>4000-5000 profiles per day in ± 40 degree latitude band</a:t>
            </a:r>
          </a:p>
          <a:p>
            <a:pPr lvl="1"/>
            <a:r>
              <a:rPr lang="en-GB" sz="1800" b="1" dirty="0">
                <a:solidFill>
                  <a:srgbClr val="064E83"/>
                </a:solidFill>
              </a:rPr>
              <a:t>Significantly improved fit to radiosonde and aircraft temperatures, wind and humidity </a:t>
            </a:r>
            <a:endParaRPr lang="en-GB" sz="1800" dirty="0"/>
          </a:p>
          <a:p>
            <a:r>
              <a:rPr lang="en-GB" sz="2000" b="1" dirty="0"/>
              <a:t>Spire</a:t>
            </a:r>
            <a:r>
              <a:rPr lang="en-GB" sz="2000" dirty="0"/>
              <a:t> </a:t>
            </a:r>
            <a:r>
              <a:rPr lang="en-GB" sz="2000" b="1" dirty="0"/>
              <a:t>operational May 13, 2020 </a:t>
            </a:r>
            <a:r>
              <a:rPr lang="en-GB" sz="2000" dirty="0"/>
              <a:t>provided additional benefit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C7CDB-F6F9-494E-9675-4767B1DD2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B80EA-DB86-D849-B86F-15DAF31F0474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098A6-40E9-4407-AED0-E08C5F3DE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all" spc="0" normalizeH="0" baseline="0" noProof="0" dirty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European Centre for Medium-Range Weather Forecasts</a:t>
            </a:r>
          </a:p>
        </p:txBody>
      </p:sp>
      <p:pic>
        <p:nvPicPr>
          <p:cNvPr id="6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9CF82305-E028-B34F-9D3C-D2593E16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3002773"/>
            <a:ext cx="4698023" cy="3855227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38A3BEE-0953-5A40-8800-A090ED12F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023" y="2858168"/>
            <a:ext cx="4874244" cy="3999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6DFA00-4F1D-D84D-A532-C3B447BA0A68}"/>
              </a:ext>
            </a:extLst>
          </p:cNvPr>
          <p:cNvSpPr txBox="1"/>
          <p:nvPr/>
        </p:nvSpPr>
        <p:spPr>
          <a:xfrm>
            <a:off x="4367527" y="3680715"/>
            <a:ext cx="1595868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sz="1600" dirty="0"/>
              <a:t>mproved Temperature fit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E8593-F0F3-8F45-80E4-EFBEC675500F}"/>
              </a:ext>
            </a:extLst>
          </p:cNvPr>
          <p:cNvSpPr txBox="1"/>
          <p:nvPr/>
        </p:nvSpPr>
        <p:spPr>
          <a:xfrm>
            <a:off x="9002484" y="3511438"/>
            <a:ext cx="17363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Improved wind fit</a:t>
            </a:r>
          </a:p>
        </p:txBody>
      </p:sp>
    </p:spTree>
    <p:extLst>
      <p:ext uri="{BB962C8B-B14F-4D97-AF65-F5344CB8AC3E}">
        <p14:creationId xmlns:p14="http://schemas.microsoft.com/office/powerpoint/2010/main" val="3029722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5E94F-5ED3-AC48-8A06-8ABBF684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27" y="5121"/>
            <a:ext cx="10969560" cy="1144800"/>
          </a:xfrm>
        </p:spPr>
        <p:txBody>
          <a:bodyPr/>
          <a:lstStyle/>
          <a:p>
            <a:r>
              <a:rPr lang="en-US" dirty="0">
                <a:solidFill>
                  <a:srgbClr val="0410F6"/>
                </a:solidFill>
                <a:latin typeface="+mn-lt"/>
              </a:rPr>
              <a:t>ECMWF is developing a </a:t>
            </a:r>
            <a:r>
              <a:rPr lang="en-GB" dirty="0">
                <a:solidFill>
                  <a:srgbClr val="0410F6"/>
                </a:solidFill>
                <a:latin typeface="+mn-lt"/>
              </a:rPr>
              <a:t>coupled data assimilation system</a:t>
            </a:r>
            <a:br>
              <a:rPr lang="en-GB" dirty="0">
                <a:latin typeface="+mn-lt"/>
              </a:rPr>
            </a:br>
            <a:endParaRPr lang="en-US" sz="2800" dirty="0">
              <a:solidFill>
                <a:srgbClr val="006BA6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171B1-F626-394B-A7CD-A6EFC7C30936}"/>
              </a:ext>
            </a:extLst>
          </p:cNvPr>
          <p:cNvSpPr txBox="1"/>
          <p:nvPr/>
        </p:nvSpPr>
        <p:spPr>
          <a:xfrm>
            <a:off x="518727" y="996583"/>
            <a:ext cx="7709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For enhanced predictability with special emphasis on medium-range and extended range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More realism coupling, e.g. to improve water and energy budgets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B31537-202F-4970-9928-8F4CFBE6995D}"/>
              </a:ext>
            </a:extLst>
          </p:cNvPr>
          <p:cNvGrpSpPr/>
          <p:nvPr/>
        </p:nvGrpSpPr>
        <p:grpSpPr>
          <a:xfrm>
            <a:off x="2197877" y="2732352"/>
            <a:ext cx="7782859" cy="3793625"/>
            <a:chOff x="943986" y="1435599"/>
            <a:chExt cx="7782859" cy="37936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B7A64D-62A8-4726-85E3-732431CA3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943986" y="1435599"/>
              <a:ext cx="2913982" cy="2727487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E16DDE2-6800-4608-A16A-B5B93D982B7B}"/>
                </a:ext>
              </a:extLst>
            </p:cNvPr>
            <p:cNvCxnSpPr/>
            <p:nvPr/>
          </p:nvCxnSpPr>
          <p:spPr>
            <a:xfrm>
              <a:off x="6773221" y="2171789"/>
              <a:ext cx="853556" cy="255463"/>
            </a:xfrm>
            <a:prstGeom prst="straightConnector1">
              <a:avLst/>
            </a:prstGeom>
            <a:ln w="19050">
              <a:solidFill>
                <a:srgbClr val="4A7EBB"/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4FCE4FF-0455-4BDE-874F-830B8A178839}"/>
                </a:ext>
              </a:extLst>
            </p:cNvPr>
            <p:cNvCxnSpPr/>
            <p:nvPr/>
          </p:nvCxnSpPr>
          <p:spPr>
            <a:xfrm flipV="1">
              <a:off x="6233763" y="4203869"/>
              <a:ext cx="473332" cy="53684"/>
            </a:xfrm>
            <a:prstGeom prst="straightConnector1">
              <a:avLst/>
            </a:prstGeom>
            <a:ln w="19050" cmpd="sng">
              <a:prstDash val="lg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BF1C3D-5753-42EA-A462-16044F15BF83}"/>
                </a:ext>
              </a:extLst>
            </p:cNvPr>
            <p:cNvCxnSpPr/>
            <p:nvPr/>
          </p:nvCxnSpPr>
          <p:spPr>
            <a:xfrm>
              <a:off x="6510374" y="2551459"/>
              <a:ext cx="1060594" cy="1141124"/>
            </a:xfrm>
            <a:prstGeom prst="straightConnector1">
              <a:avLst/>
            </a:prstGeom>
            <a:ln w="19050"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225BC06-6760-4F78-B997-7146A9B30BA1}"/>
                </a:ext>
              </a:extLst>
            </p:cNvPr>
            <p:cNvCxnSpPr/>
            <p:nvPr/>
          </p:nvCxnSpPr>
          <p:spPr>
            <a:xfrm>
              <a:off x="6186558" y="2732352"/>
              <a:ext cx="178017" cy="1119302"/>
            </a:xfrm>
            <a:prstGeom prst="straightConnector1">
              <a:avLst/>
            </a:prstGeom>
            <a:ln w="19050"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8D96163-9496-4A96-AB8C-A32CA454D849}"/>
                </a:ext>
              </a:extLst>
            </p:cNvPr>
            <p:cNvCxnSpPr/>
            <p:nvPr/>
          </p:nvCxnSpPr>
          <p:spPr>
            <a:xfrm flipH="1">
              <a:off x="5126806" y="2619985"/>
              <a:ext cx="588630" cy="721226"/>
            </a:xfrm>
            <a:prstGeom prst="straightConnector1">
              <a:avLst/>
            </a:prstGeom>
            <a:ln w="19050"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3D896F5-308D-4AE5-9AAF-5389DCBCFE6F}"/>
                </a:ext>
              </a:extLst>
            </p:cNvPr>
            <p:cNvGrpSpPr/>
            <p:nvPr/>
          </p:nvGrpSpPr>
          <p:grpSpPr>
            <a:xfrm>
              <a:off x="7495265" y="3577391"/>
              <a:ext cx="1218883" cy="1212503"/>
              <a:chOff x="6718300" y="3425032"/>
              <a:chExt cx="1219200" cy="1212819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04597C3-0F3D-4C5D-BB76-9F4828776BF5}"/>
                  </a:ext>
                </a:extLst>
              </p:cNvPr>
              <p:cNvSpPr/>
              <p:nvPr/>
            </p:nvSpPr>
            <p:spPr>
              <a:xfrm>
                <a:off x="6737042" y="3425032"/>
                <a:ext cx="1182180" cy="1212819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GB" sz="1799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A2D628-BC8C-4A93-A336-AF6E587F292C}"/>
                  </a:ext>
                </a:extLst>
              </p:cNvPr>
              <p:cNvSpPr txBox="1"/>
              <p:nvPr/>
            </p:nvSpPr>
            <p:spPr>
              <a:xfrm>
                <a:off x="6718300" y="3728949"/>
                <a:ext cx="12192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14126">
                  <a:defRPr/>
                </a:pPr>
                <a:r>
                  <a:rPr lang="en-GB" sz="1799" dirty="0">
                    <a:solidFill>
                      <a:prstClr val="black"/>
                    </a:solidFill>
                    <a:latin typeface="Arial"/>
                  </a:rPr>
                  <a:t>Ocean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0C308AF-375F-49C4-A1C3-731B87B10226}"/>
                  </a:ext>
                </a:extLst>
              </p:cNvPr>
              <p:cNvSpPr txBox="1"/>
              <p:nvPr/>
            </p:nvSpPr>
            <p:spPr>
              <a:xfrm>
                <a:off x="6731000" y="3987825"/>
                <a:ext cx="12065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14126">
                  <a:defRPr/>
                </a:pPr>
                <a:endParaRPr lang="en-GB" sz="1799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EE5C1AB-FC5B-4B6C-A67E-98DAD5A9C116}"/>
                </a:ext>
              </a:extLst>
            </p:cNvPr>
            <p:cNvGrpSpPr/>
            <p:nvPr/>
          </p:nvGrpSpPr>
          <p:grpSpPr>
            <a:xfrm>
              <a:off x="5753263" y="4010727"/>
              <a:ext cx="1222623" cy="1218497"/>
              <a:chOff x="4975844" y="3858482"/>
              <a:chExt cx="1222941" cy="121881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FBBA513-50EE-4F89-9310-1FE78A6E95C1}"/>
                  </a:ext>
                </a:extLst>
              </p:cNvPr>
              <p:cNvSpPr/>
              <p:nvPr/>
            </p:nvSpPr>
            <p:spPr>
              <a:xfrm>
                <a:off x="4975844" y="3858482"/>
                <a:ext cx="1222941" cy="121881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GB" sz="1799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6C784A-B181-4927-9446-3A9F28780D13}"/>
                  </a:ext>
                </a:extLst>
              </p:cNvPr>
              <p:cNvSpPr txBox="1"/>
              <p:nvPr/>
            </p:nvSpPr>
            <p:spPr>
              <a:xfrm>
                <a:off x="4991100" y="4184807"/>
                <a:ext cx="12064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14126">
                  <a:defRPr/>
                </a:pPr>
                <a:r>
                  <a:rPr lang="en-GB" sz="1799" dirty="0">
                    <a:solidFill>
                      <a:prstClr val="black"/>
                    </a:solidFill>
                    <a:latin typeface="Arial"/>
                  </a:rPr>
                  <a:t>Waves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3AF88A-4FCD-4800-9C45-0B66A1981580}"/>
                  </a:ext>
                </a:extLst>
              </p:cNvPr>
              <p:cNvSpPr txBox="1"/>
              <p:nvPr/>
            </p:nvSpPr>
            <p:spPr>
              <a:xfrm>
                <a:off x="4978400" y="4462287"/>
                <a:ext cx="12192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14126">
                  <a:defRPr/>
                </a:pPr>
                <a:endParaRPr lang="en-GB" sz="1799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F24C6C1-14C1-43EA-AADB-55BBBF2A839D}"/>
                </a:ext>
              </a:extLst>
            </p:cNvPr>
            <p:cNvGrpSpPr/>
            <p:nvPr/>
          </p:nvGrpSpPr>
          <p:grpSpPr>
            <a:xfrm>
              <a:off x="7627934" y="2030246"/>
              <a:ext cx="1098911" cy="1083861"/>
              <a:chOff x="6851003" y="1877484"/>
              <a:chExt cx="1099197" cy="108414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07F0028-746E-4CBA-AF8F-7AF20687A833}"/>
                  </a:ext>
                </a:extLst>
              </p:cNvPr>
              <p:cNvSpPr/>
              <p:nvPr/>
            </p:nvSpPr>
            <p:spPr>
              <a:xfrm>
                <a:off x="6851003" y="1877484"/>
                <a:ext cx="1068219" cy="10841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GB" sz="1799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6E8F4C8-F8A3-4066-804B-53408223C3D5}"/>
                  </a:ext>
                </a:extLst>
              </p:cNvPr>
              <p:cNvSpPr txBox="1"/>
              <p:nvPr/>
            </p:nvSpPr>
            <p:spPr>
              <a:xfrm>
                <a:off x="6858000" y="2144773"/>
                <a:ext cx="10738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14126">
                  <a:defRPr/>
                </a:pPr>
                <a:r>
                  <a:rPr lang="en-GB" sz="1799" dirty="0">
                    <a:solidFill>
                      <a:prstClr val="black"/>
                    </a:solidFill>
                    <a:latin typeface="Arial"/>
                  </a:rPr>
                  <a:t>Sea Ice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77E24C1-7878-4596-805A-90A2307ED4A8}"/>
                  </a:ext>
                </a:extLst>
              </p:cNvPr>
              <p:cNvSpPr txBox="1"/>
              <p:nvPr/>
            </p:nvSpPr>
            <p:spPr>
              <a:xfrm>
                <a:off x="6858000" y="2414199"/>
                <a:ext cx="10922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14126">
                  <a:defRPr/>
                </a:pPr>
                <a:endParaRPr lang="en-GB" sz="1799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67824A-FEBF-4846-B12B-E480A9DE72B1}"/>
                </a:ext>
              </a:extLst>
            </p:cNvPr>
            <p:cNvGrpSpPr/>
            <p:nvPr/>
          </p:nvGrpSpPr>
          <p:grpSpPr>
            <a:xfrm>
              <a:off x="4219518" y="3293402"/>
              <a:ext cx="1091916" cy="1116510"/>
              <a:chOff x="3441700" y="3140969"/>
              <a:chExt cx="1092200" cy="1116801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76010C3-1C40-48A9-8BB2-E38CF976776B}"/>
                  </a:ext>
                </a:extLst>
              </p:cNvPr>
              <p:cNvSpPr/>
              <p:nvPr/>
            </p:nvSpPr>
            <p:spPr>
              <a:xfrm>
                <a:off x="3443632" y="3140969"/>
                <a:ext cx="1063563" cy="111680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GB" sz="1799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1D44254-9B6A-48E8-93CF-AC6512E1E51B}"/>
                  </a:ext>
                </a:extLst>
              </p:cNvPr>
              <p:cNvSpPr txBox="1"/>
              <p:nvPr/>
            </p:nvSpPr>
            <p:spPr>
              <a:xfrm>
                <a:off x="3441700" y="3419709"/>
                <a:ext cx="10794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14126">
                  <a:defRPr/>
                </a:pPr>
                <a:r>
                  <a:rPr lang="en-GB" sz="1799" dirty="0">
                    <a:solidFill>
                      <a:prstClr val="black"/>
                    </a:solidFill>
                    <a:latin typeface="Arial"/>
                  </a:rPr>
                  <a:t>Land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237F394-E698-46A0-97E6-79EA7376BAD0}"/>
                  </a:ext>
                </a:extLst>
              </p:cNvPr>
              <p:cNvSpPr txBox="1"/>
              <p:nvPr/>
            </p:nvSpPr>
            <p:spPr>
              <a:xfrm>
                <a:off x="3441700" y="3692738"/>
                <a:ext cx="10922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14126">
                  <a:defRPr/>
                </a:pPr>
                <a:endParaRPr lang="en-GB" sz="1799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6B90A5-39C2-4B7A-A29B-3DB014E76AE2}"/>
                </a:ext>
              </a:extLst>
            </p:cNvPr>
            <p:cNvGrpSpPr/>
            <p:nvPr/>
          </p:nvGrpSpPr>
          <p:grpSpPr>
            <a:xfrm>
              <a:off x="5387614" y="1493670"/>
              <a:ext cx="1447423" cy="1179560"/>
              <a:chOff x="4610100" y="1340769"/>
              <a:chExt cx="1447800" cy="117986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D91FA5D-EA34-4C34-A286-91BAD5FA0A81}"/>
                  </a:ext>
                </a:extLst>
              </p:cNvPr>
              <p:cNvSpPr/>
              <p:nvPr/>
            </p:nvSpPr>
            <p:spPr>
              <a:xfrm>
                <a:off x="4632800" y="1340769"/>
                <a:ext cx="1376068" cy="117986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>
                  <a:defRPr/>
                </a:pPr>
                <a:endParaRPr lang="en-GB" sz="1799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D1ED88-2CD1-4595-854A-0144DC9F90DE}"/>
                  </a:ext>
                </a:extLst>
              </p:cNvPr>
              <p:cNvSpPr txBox="1"/>
              <p:nvPr/>
            </p:nvSpPr>
            <p:spPr>
              <a:xfrm>
                <a:off x="4610100" y="1691516"/>
                <a:ext cx="144780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914126">
                  <a:defRPr/>
                </a:pPr>
                <a:r>
                  <a:rPr lang="en-GB" sz="1799" dirty="0">
                    <a:solidFill>
                      <a:prstClr val="black"/>
                    </a:solidFill>
                    <a:latin typeface="Arial"/>
                  </a:rPr>
                  <a:t>Atmosphere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E7BE8B-E0AE-4223-B773-0D2BB5C4F90E}"/>
                  </a:ext>
                </a:extLst>
              </p:cNvPr>
              <p:cNvSpPr txBox="1"/>
              <p:nvPr/>
            </p:nvSpPr>
            <p:spPr>
              <a:xfrm>
                <a:off x="4654252" y="1945516"/>
                <a:ext cx="136554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914126">
                  <a:defRPr/>
                </a:pPr>
                <a:endParaRPr lang="en-GB" sz="1799" dirty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2CEFC14-8D71-4079-9B44-E370C1BAF04F}"/>
                </a:ext>
              </a:extLst>
            </p:cNvPr>
            <p:cNvCxnSpPr/>
            <p:nvPr/>
          </p:nvCxnSpPr>
          <p:spPr>
            <a:xfrm>
              <a:off x="8166261" y="3147964"/>
              <a:ext cx="0" cy="379982"/>
            </a:xfrm>
            <a:prstGeom prst="straightConnector1">
              <a:avLst/>
            </a:prstGeom>
            <a:ln w="19050"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EFE4D0C-1231-4EDF-9370-7BD46E5CE1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2775" y="4443655"/>
              <a:ext cx="392968" cy="128616"/>
            </a:xfrm>
            <a:prstGeom prst="straightConnector1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olid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859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80" y="1219200"/>
            <a:ext cx="3015598" cy="2223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82784" y="1090740"/>
            <a:ext cx="5516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Focus on a specific weather event: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TC </a:t>
            </a:r>
            <a:r>
              <a:rPr lang="en-GB" dirty="0" err="1"/>
              <a:t>Phailin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Bay of Bengal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formed on the 4th October 2013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Argo probe with high-frequency measurements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05" y="3689505"/>
            <a:ext cx="2917841" cy="30418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18885" y="2730183"/>
            <a:ext cx="4499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Temperature measurements at 40-meter depth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784" y="3127795"/>
            <a:ext cx="5302115" cy="28936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58645" y="6269689"/>
            <a:ext cx="600776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dirty="0"/>
              <a:t>Impact of </a:t>
            </a:r>
            <a:r>
              <a:rPr lang="en-GB" sz="1200" dirty="0" err="1"/>
              <a:t>scatterometer</a:t>
            </a:r>
            <a:r>
              <a:rPr lang="en-GB" sz="1200" dirty="0"/>
              <a:t> surface wind data in the ECMWF coupled assimilation system</a:t>
            </a:r>
          </a:p>
          <a:p>
            <a:r>
              <a:rPr lang="en-GB" sz="1200" dirty="0"/>
              <a:t>P. </a:t>
            </a:r>
            <a:r>
              <a:rPr lang="en-GB" sz="1200" dirty="0" err="1"/>
              <a:t>Laloyaux</a:t>
            </a:r>
            <a:r>
              <a:rPr lang="en-GB" sz="1200" dirty="0"/>
              <a:t>, J-N </a:t>
            </a:r>
            <a:r>
              <a:rPr lang="en-GB" sz="1200" dirty="0" err="1"/>
              <a:t>Thépaut</a:t>
            </a:r>
            <a:r>
              <a:rPr lang="en-GB" sz="1200" dirty="0"/>
              <a:t> and D. Dee. MWR, 2016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522412" y="21516"/>
            <a:ext cx="9036496" cy="4173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9pPr>
          </a:lstStyle>
          <a:p>
            <a:r>
              <a:rPr lang="en-GB" sz="2800" kern="0" dirty="0"/>
              <a:t>Impact of scatterometer winds </a:t>
            </a:r>
            <a:r>
              <a:rPr lang="en-GB" sz="2800" dirty="0">
                <a:latin typeface="Calibri" pitchFamily="34" charset="0"/>
                <a:ea typeface="ＭＳ Ｐゴシック" pitchFamily="34" charset="-128"/>
              </a:rPr>
              <a:t>…on the ocean parameters</a:t>
            </a:r>
            <a:endParaRPr lang="en-GB" sz="2800" kern="0" dirty="0"/>
          </a:p>
        </p:txBody>
      </p:sp>
      <p:sp>
        <p:nvSpPr>
          <p:cNvPr id="12" name="TextBox 11"/>
          <p:cNvSpPr txBox="1"/>
          <p:nvPr/>
        </p:nvSpPr>
        <p:spPr>
          <a:xfrm>
            <a:off x="3737697" y="580855"/>
            <a:ext cx="5042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1F3692"/>
                </a:solidFill>
                <a:latin typeface="Calibri" pitchFamily="34" charset="0"/>
                <a:ea typeface="ＭＳ Ｐゴシック" pitchFamily="34" charset="-128"/>
                <a:cs typeface="ＭＳ Ｐゴシック" pitchFamily="39" charset="-128"/>
              </a:rPr>
              <a:t>Coupled Data Assimilation (CDA)</a:t>
            </a:r>
          </a:p>
        </p:txBody>
      </p:sp>
    </p:spTree>
    <p:extLst>
      <p:ext uri="{BB962C8B-B14F-4D97-AF65-F5344CB8AC3E}">
        <p14:creationId xmlns:p14="http://schemas.microsoft.com/office/powerpoint/2010/main" val="4032877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707788" y="585426"/>
            <a:ext cx="7524750" cy="368300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TC </a:t>
            </a:r>
            <a:r>
              <a:rPr lang="en-GB" dirty="0" err="1">
                <a:solidFill>
                  <a:schemeClr val="tx2"/>
                </a:solidFill>
              </a:rPr>
              <a:t>Phailin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7788" y="3192063"/>
            <a:ext cx="890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Ocean temperature analysis at 40-meter depth (scatterometer data are assimilated)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62928" y="6144188"/>
            <a:ext cx="1021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</a:rPr>
              <a:t>Coupled analysis with Scatterometer winds is closer to the observations with a stronger cold wake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59" y="1406559"/>
            <a:ext cx="2364366" cy="17464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94" y="1406559"/>
            <a:ext cx="2364366" cy="17464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426" y="1415874"/>
            <a:ext cx="2364366" cy="17464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70259" y="1442508"/>
            <a:ext cx="10449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ASCAT-A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87141" y="1446987"/>
            <a:ext cx="15223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ASCAT-B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04183" y="1477761"/>
            <a:ext cx="11599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OSCAT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2928" y="983497"/>
            <a:ext cx="894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Wind measurements from </a:t>
            </a:r>
            <a:r>
              <a:rPr lang="en-GB" dirty="0" err="1"/>
              <a:t>scatterometers</a:t>
            </a:r>
            <a:r>
              <a:rPr lang="en-GB" dirty="0"/>
              <a:t> (11 October 2013)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217" y="3704730"/>
            <a:ext cx="4276725" cy="2447925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 bwMode="auto">
          <a:xfrm>
            <a:off x="1522412" y="21516"/>
            <a:ext cx="9036496" cy="4173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9pPr>
          </a:lstStyle>
          <a:p>
            <a:r>
              <a:rPr lang="en-GB" sz="2800" kern="0" dirty="0"/>
              <a:t>Impact of scatterometer winds </a:t>
            </a:r>
            <a:r>
              <a:rPr lang="en-GB" sz="2800" dirty="0">
                <a:latin typeface="Calibri" pitchFamily="34" charset="0"/>
                <a:ea typeface="ＭＳ Ｐゴシック" pitchFamily="34" charset="-128"/>
              </a:rPr>
              <a:t>…on the ocean parameters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1368787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Table 148"/>
          <p:cNvGraphicFramePr>
            <a:graphicFrameLocks noGrp="1"/>
          </p:cNvGraphicFramePr>
          <p:nvPr/>
        </p:nvGraphicFramePr>
        <p:xfrm>
          <a:off x="2986028" y="638356"/>
          <a:ext cx="6300158" cy="540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072">
                <a:tc>
                  <a:txBody>
                    <a:bodyPr/>
                    <a:lstStyle/>
                    <a:p>
                      <a:r>
                        <a:rPr lang="en-GB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Observations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758" y="-60382"/>
            <a:ext cx="8113712" cy="708025"/>
          </a:xfrm>
        </p:spPr>
        <p:txBody>
          <a:bodyPr/>
          <a:lstStyle/>
          <a:p>
            <a:r>
              <a:rPr lang="en-GB" dirty="0"/>
              <a:t>Clear-sky assimilation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11188" y="6356350"/>
            <a:ext cx="42481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ECMWF/EUMETSAT satellite course 2019: Microwave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932363" y="6353175"/>
            <a:ext cx="10795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A2DC0136-0F99-4FF6-8735-C0C974307B1F}" type="slidenum">
              <a:rPr lang="en-GB" smtClean="0"/>
              <a:pPr/>
              <a:t>17</a:t>
            </a:fld>
            <a:endParaRPr lang="en-GB"/>
          </a:p>
        </p:txBody>
      </p:sp>
      <p:grpSp>
        <p:nvGrpSpPr>
          <p:cNvPr id="205" name="Group 204"/>
          <p:cNvGrpSpPr/>
          <p:nvPr/>
        </p:nvGrpSpPr>
        <p:grpSpPr>
          <a:xfrm>
            <a:off x="3891739" y="1259457"/>
            <a:ext cx="1215354" cy="929712"/>
            <a:chOff x="2369327" y="1259457"/>
            <a:chExt cx="1215354" cy="929712"/>
          </a:xfrm>
        </p:grpSpPr>
        <p:cxnSp>
          <p:nvCxnSpPr>
            <p:cNvPr id="57" name="Straight Connector 56"/>
            <p:cNvCxnSpPr/>
            <p:nvPr/>
          </p:nvCxnSpPr>
          <p:spPr bwMode="auto">
            <a:xfrm>
              <a:off x="2369327" y="2189169"/>
              <a:ext cx="1215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V="1">
              <a:off x="2734921" y="1420536"/>
              <a:ext cx="584519" cy="7607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9" name="Group 58"/>
            <p:cNvGrpSpPr/>
            <p:nvPr/>
          </p:nvGrpSpPr>
          <p:grpSpPr>
            <a:xfrm rot="1722976">
              <a:off x="3219710" y="1259457"/>
              <a:ext cx="333563" cy="130094"/>
              <a:chOff x="2790825" y="1392865"/>
              <a:chExt cx="585788" cy="223284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3043731" y="1392865"/>
                <a:ext cx="85060" cy="22328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 bwMode="auto">
              <a:xfrm>
                <a:off x="2981739" y="1510748"/>
                <a:ext cx="20673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2" name="Rectangle 61"/>
              <p:cNvSpPr/>
              <p:nvPr/>
            </p:nvSpPr>
            <p:spPr bwMode="auto">
              <a:xfrm>
                <a:off x="3186113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2790825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</p:grpSp>
      </p:grpSp>
      <p:sp>
        <p:nvSpPr>
          <p:cNvPr id="102" name="TextBox 101"/>
          <p:cNvSpPr txBox="1"/>
          <p:nvPr/>
        </p:nvSpPr>
        <p:spPr>
          <a:xfrm>
            <a:off x="9467341" y="1337095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Wingdings" pitchFamily="2" charset="2"/>
                <a:sym typeface="Wingdings"/>
              </a:rPr>
              <a:t></a:t>
            </a:r>
            <a:endParaRPr lang="en-GB" sz="4800" dirty="0">
              <a:latin typeface="Wingdings" pitchFamily="2" charset="2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576610" y="2602304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Wingdings" pitchFamily="2" charset="2"/>
                <a:cs typeface="Arial"/>
                <a:sym typeface="Wingdings"/>
              </a:rPr>
              <a:t>×</a:t>
            </a:r>
            <a:endParaRPr lang="en-GB" sz="4800" dirty="0">
              <a:latin typeface="Wingdings" pitchFamily="2" charset="2"/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6977119" y="1291089"/>
            <a:ext cx="1215354" cy="929712"/>
            <a:chOff x="5454707" y="1299715"/>
            <a:chExt cx="1215354" cy="929712"/>
          </a:xfrm>
        </p:grpSpPr>
        <p:cxnSp>
          <p:nvCxnSpPr>
            <p:cNvPr id="141" name="Straight Connector 140"/>
            <p:cNvCxnSpPr/>
            <p:nvPr/>
          </p:nvCxnSpPr>
          <p:spPr bwMode="auto">
            <a:xfrm>
              <a:off x="5454707" y="2229427"/>
              <a:ext cx="1215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42" name="Straight Arrow Connector 141"/>
            <p:cNvCxnSpPr/>
            <p:nvPr/>
          </p:nvCxnSpPr>
          <p:spPr bwMode="auto">
            <a:xfrm flipV="1">
              <a:off x="5820301" y="1460794"/>
              <a:ext cx="584519" cy="7607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3" name="Group 142"/>
            <p:cNvGrpSpPr/>
            <p:nvPr/>
          </p:nvGrpSpPr>
          <p:grpSpPr>
            <a:xfrm rot="1722976">
              <a:off x="6305090" y="1299715"/>
              <a:ext cx="333563" cy="130094"/>
              <a:chOff x="2790825" y="1392865"/>
              <a:chExt cx="585788" cy="223284"/>
            </a:xfrm>
          </p:grpSpPr>
          <p:sp>
            <p:nvSpPr>
              <p:cNvPr id="145" name="Rectangle 144"/>
              <p:cNvSpPr/>
              <p:nvPr/>
            </p:nvSpPr>
            <p:spPr bwMode="auto">
              <a:xfrm>
                <a:off x="3043731" y="1392865"/>
                <a:ext cx="85060" cy="22328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cxnSp>
            <p:nvCxnSpPr>
              <p:cNvPr id="146" name="Straight Connector 145"/>
              <p:cNvCxnSpPr/>
              <p:nvPr/>
            </p:nvCxnSpPr>
            <p:spPr bwMode="auto">
              <a:xfrm>
                <a:off x="2981739" y="1510748"/>
                <a:ext cx="20673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7" name="Rectangle 146"/>
              <p:cNvSpPr/>
              <p:nvPr/>
            </p:nvSpPr>
            <p:spPr bwMode="auto">
              <a:xfrm>
                <a:off x="3186113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2790825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3883112" y="2518914"/>
            <a:ext cx="1215354" cy="929712"/>
            <a:chOff x="2360700" y="2518914"/>
            <a:chExt cx="1215354" cy="929712"/>
          </a:xfrm>
        </p:grpSpPr>
        <p:cxnSp>
          <p:nvCxnSpPr>
            <p:cNvPr id="151" name="Straight Connector 150"/>
            <p:cNvCxnSpPr/>
            <p:nvPr/>
          </p:nvCxnSpPr>
          <p:spPr bwMode="auto">
            <a:xfrm>
              <a:off x="2360700" y="3448626"/>
              <a:ext cx="1215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52" name="Straight Arrow Connector 151"/>
            <p:cNvCxnSpPr/>
            <p:nvPr/>
          </p:nvCxnSpPr>
          <p:spPr bwMode="auto">
            <a:xfrm flipV="1">
              <a:off x="2726294" y="2679993"/>
              <a:ext cx="584519" cy="7607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53" name="Group 152"/>
            <p:cNvGrpSpPr/>
            <p:nvPr/>
          </p:nvGrpSpPr>
          <p:grpSpPr>
            <a:xfrm rot="1722976">
              <a:off x="3211083" y="2518914"/>
              <a:ext cx="333563" cy="130094"/>
              <a:chOff x="2790825" y="1392865"/>
              <a:chExt cx="585788" cy="223284"/>
            </a:xfrm>
          </p:grpSpPr>
          <p:sp>
            <p:nvSpPr>
              <p:cNvPr id="155" name="Rectangle 154"/>
              <p:cNvSpPr/>
              <p:nvPr/>
            </p:nvSpPr>
            <p:spPr bwMode="auto">
              <a:xfrm>
                <a:off x="3043731" y="1392865"/>
                <a:ext cx="85060" cy="22328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cxnSp>
            <p:nvCxnSpPr>
              <p:cNvPr id="156" name="Straight Connector 155"/>
              <p:cNvCxnSpPr/>
              <p:nvPr/>
            </p:nvCxnSpPr>
            <p:spPr bwMode="auto">
              <a:xfrm>
                <a:off x="2981739" y="1510748"/>
                <a:ext cx="20673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7" name="Rectangle 156"/>
              <p:cNvSpPr/>
              <p:nvPr/>
            </p:nvSpPr>
            <p:spPr bwMode="auto">
              <a:xfrm>
                <a:off x="3186113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2790825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3883112" y="3735239"/>
            <a:ext cx="1357288" cy="929712"/>
            <a:chOff x="5604228" y="3090322"/>
            <a:chExt cx="1460535" cy="1246825"/>
          </a:xfrm>
        </p:grpSpPr>
        <p:cxnSp>
          <p:nvCxnSpPr>
            <p:cNvPr id="160" name="Straight Connector 159"/>
            <p:cNvCxnSpPr/>
            <p:nvPr/>
          </p:nvCxnSpPr>
          <p:spPr bwMode="auto">
            <a:xfrm>
              <a:off x="5604228" y="4337147"/>
              <a:ext cx="130780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1" name="Straight Arrow Connector 160"/>
            <p:cNvCxnSpPr/>
            <p:nvPr/>
          </p:nvCxnSpPr>
          <p:spPr bwMode="auto">
            <a:xfrm flipV="1">
              <a:off x="5997632" y="3306343"/>
              <a:ext cx="628983" cy="102017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2" name="Group 161"/>
            <p:cNvGrpSpPr/>
            <p:nvPr/>
          </p:nvGrpSpPr>
          <p:grpSpPr>
            <a:xfrm rot="1722976">
              <a:off x="6519298" y="3090322"/>
              <a:ext cx="358937" cy="174468"/>
              <a:chOff x="2790825" y="1392865"/>
              <a:chExt cx="585788" cy="223284"/>
            </a:xfrm>
          </p:grpSpPr>
          <p:sp>
            <p:nvSpPr>
              <p:cNvPr id="164" name="Rectangle 163"/>
              <p:cNvSpPr/>
              <p:nvPr/>
            </p:nvSpPr>
            <p:spPr bwMode="auto">
              <a:xfrm>
                <a:off x="3043731" y="1392865"/>
                <a:ext cx="85060" cy="22328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 bwMode="auto">
              <a:xfrm>
                <a:off x="2981739" y="1510748"/>
                <a:ext cx="20673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6" name="Rectangle 165"/>
              <p:cNvSpPr/>
              <p:nvPr/>
            </p:nvSpPr>
            <p:spPr bwMode="auto">
              <a:xfrm>
                <a:off x="3186113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2790825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</p:grpSp>
        <p:sp>
          <p:nvSpPr>
            <p:cNvPr id="163" name="Freeform 162"/>
            <p:cNvSpPr/>
            <p:nvPr/>
          </p:nvSpPr>
          <p:spPr bwMode="auto">
            <a:xfrm>
              <a:off x="5678876" y="3644480"/>
              <a:ext cx="1385887" cy="290511"/>
            </a:xfrm>
            <a:custGeom>
              <a:avLst/>
              <a:gdLst>
                <a:gd name="connsiteX0" fmla="*/ 0 w 1166813"/>
                <a:gd name="connsiteY0" fmla="*/ 361950 h 542925"/>
                <a:gd name="connsiteX1" fmla="*/ 0 w 1166813"/>
                <a:gd name="connsiteY1" fmla="*/ 361950 h 542925"/>
                <a:gd name="connsiteX2" fmla="*/ 19050 w 1166813"/>
                <a:gd name="connsiteY2" fmla="*/ 419100 h 542925"/>
                <a:gd name="connsiteX3" fmla="*/ 23813 w 1166813"/>
                <a:gd name="connsiteY3" fmla="*/ 442912 h 542925"/>
                <a:gd name="connsiteX4" fmla="*/ 33338 w 1166813"/>
                <a:gd name="connsiteY4" fmla="*/ 457200 h 542925"/>
                <a:gd name="connsiteX5" fmla="*/ 61913 w 1166813"/>
                <a:gd name="connsiteY5" fmla="*/ 481012 h 542925"/>
                <a:gd name="connsiteX6" fmla="*/ 80963 w 1166813"/>
                <a:gd name="connsiteY6" fmla="*/ 495300 h 542925"/>
                <a:gd name="connsiteX7" fmla="*/ 109538 w 1166813"/>
                <a:gd name="connsiteY7" fmla="*/ 504825 h 542925"/>
                <a:gd name="connsiteX8" fmla="*/ 123825 w 1166813"/>
                <a:gd name="connsiteY8" fmla="*/ 514350 h 542925"/>
                <a:gd name="connsiteX9" fmla="*/ 180975 w 1166813"/>
                <a:gd name="connsiteY9" fmla="*/ 528637 h 542925"/>
                <a:gd name="connsiteX10" fmla="*/ 247650 w 1166813"/>
                <a:gd name="connsiteY10" fmla="*/ 542925 h 542925"/>
                <a:gd name="connsiteX11" fmla="*/ 842963 w 1166813"/>
                <a:gd name="connsiteY11" fmla="*/ 538162 h 542925"/>
                <a:gd name="connsiteX12" fmla="*/ 914400 w 1166813"/>
                <a:gd name="connsiteY12" fmla="*/ 528637 h 542925"/>
                <a:gd name="connsiteX13" fmla="*/ 966788 w 1166813"/>
                <a:gd name="connsiteY13" fmla="*/ 523875 h 542925"/>
                <a:gd name="connsiteX14" fmla="*/ 981075 w 1166813"/>
                <a:gd name="connsiteY14" fmla="*/ 514350 h 542925"/>
                <a:gd name="connsiteX15" fmla="*/ 1023938 w 1166813"/>
                <a:gd name="connsiteY15" fmla="*/ 500062 h 542925"/>
                <a:gd name="connsiteX16" fmla="*/ 1085850 w 1166813"/>
                <a:gd name="connsiteY16" fmla="*/ 476250 h 542925"/>
                <a:gd name="connsiteX17" fmla="*/ 1143000 w 1166813"/>
                <a:gd name="connsiteY17" fmla="*/ 423862 h 542925"/>
                <a:gd name="connsiteX18" fmla="*/ 1157288 w 1166813"/>
                <a:gd name="connsiteY18" fmla="*/ 400050 h 542925"/>
                <a:gd name="connsiteX19" fmla="*/ 1166813 w 1166813"/>
                <a:gd name="connsiteY19" fmla="*/ 352425 h 542925"/>
                <a:gd name="connsiteX20" fmla="*/ 1157288 w 1166813"/>
                <a:gd name="connsiteY20" fmla="*/ 209550 h 542925"/>
                <a:gd name="connsiteX21" fmla="*/ 1147763 w 1166813"/>
                <a:gd name="connsiteY21" fmla="*/ 195262 h 542925"/>
                <a:gd name="connsiteX22" fmla="*/ 1138238 w 1166813"/>
                <a:gd name="connsiteY22" fmla="*/ 176212 h 542925"/>
                <a:gd name="connsiteX23" fmla="*/ 1109663 w 1166813"/>
                <a:gd name="connsiteY23" fmla="*/ 147637 h 542925"/>
                <a:gd name="connsiteX24" fmla="*/ 1071563 w 1166813"/>
                <a:gd name="connsiteY24" fmla="*/ 119062 h 542925"/>
                <a:gd name="connsiteX25" fmla="*/ 1052513 w 1166813"/>
                <a:gd name="connsiteY25" fmla="*/ 114300 h 542925"/>
                <a:gd name="connsiteX26" fmla="*/ 1038225 w 1166813"/>
                <a:gd name="connsiteY26" fmla="*/ 109537 h 542925"/>
                <a:gd name="connsiteX27" fmla="*/ 890588 w 1166813"/>
                <a:gd name="connsiteY27" fmla="*/ 133350 h 542925"/>
                <a:gd name="connsiteX28" fmla="*/ 871538 w 1166813"/>
                <a:gd name="connsiteY28" fmla="*/ 152400 h 542925"/>
                <a:gd name="connsiteX29" fmla="*/ 866775 w 1166813"/>
                <a:gd name="connsiteY29" fmla="*/ 171450 h 542925"/>
                <a:gd name="connsiteX30" fmla="*/ 862013 w 1166813"/>
                <a:gd name="connsiteY30" fmla="*/ 147637 h 542925"/>
                <a:gd name="connsiteX31" fmla="*/ 847725 w 1166813"/>
                <a:gd name="connsiteY31" fmla="*/ 109537 h 542925"/>
                <a:gd name="connsiteX32" fmla="*/ 814388 w 1166813"/>
                <a:gd name="connsiteY32" fmla="*/ 71437 h 542925"/>
                <a:gd name="connsiteX33" fmla="*/ 800100 w 1166813"/>
                <a:gd name="connsiteY33" fmla="*/ 52387 h 542925"/>
                <a:gd name="connsiteX34" fmla="*/ 766763 w 1166813"/>
                <a:gd name="connsiteY34" fmla="*/ 23812 h 542925"/>
                <a:gd name="connsiteX35" fmla="*/ 733425 w 1166813"/>
                <a:gd name="connsiteY35" fmla="*/ 14287 h 542925"/>
                <a:gd name="connsiteX36" fmla="*/ 695325 w 1166813"/>
                <a:gd name="connsiteY36" fmla="*/ 19050 h 542925"/>
                <a:gd name="connsiteX37" fmla="*/ 642938 w 1166813"/>
                <a:gd name="connsiteY37" fmla="*/ 33337 h 542925"/>
                <a:gd name="connsiteX38" fmla="*/ 628650 w 1166813"/>
                <a:gd name="connsiteY38" fmla="*/ 42862 h 542925"/>
                <a:gd name="connsiteX39" fmla="*/ 619125 w 1166813"/>
                <a:gd name="connsiteY39" fmla="*/ 57150 h 542925"/>
                <a:gd name="connsiteX40" fmla="*/ 600075 w 1166813"/>
                <a:gd name="connsiteY40" fmla="*/ 95250 h 542925"/>
                <a:gd name="connsiteX41" fmla="*/ 576263 w 1166813"/>
                <a:gd name="connsiteY41" fmla="*/ 61912 h 542925"/>
                <a:gd name="connsiteX42" fmla="*/ 561975 w 1166813"/>
                <a:gd name="connsiteY42" fmla="*/ 47625 h 542925"/>
                <a:gd name="connsiteX43" fmla="*/ 547688 w 1166813"/>
                <a:gd name="connsiteY43" fmla="*/ 28575 h 542925"/>
                <a:gd name="connsiteX44" fmla="*/ 504825 w 1166813"/>
                <a:gd name="connsiteY44" fmla="*/ 4762 h 542925"/>
                <a:gd name="connsiteX45" fmla="*/ 485775 w 1166813"/>
                <a:gd name="connsiteY45" fmla="*/ 0 h 542925"/>
                <a:gd name="connsiteX46" fmla="*/ 347663 w 1166813"/>
                <a:gd name="connsiteY46" fmla="*/ 4762 h 542925"/>
                <a:gd name="connsiteX47" fmla="*/ 328613 w 1166813"/>
                <a:gd name="connsiteY47" fmla="*/ 14287 h 542925"/>
                <a:gd name="connsiteX48" fmla="*/ 314325 w 1166813"/>
                <a:gd name="connsiteY48" fmla="*/ 19050 h 542925"/>
                <a:gd name="connsiteX49" fmla="*/ 252413 w 1166813"/>
                <a:gd name="connsiteY49" fmla="*/ 42862 h 542925"/>
                <a:gd name="connsiteX50" fmla="*/ 238125 w 1166813"/>
                <a:gd name="connsiteY50" fmla="*/ 52387 h 542925"/>
                <a:gd name="connsiteX51" fmla="*/ 233363 w 1166813"/>
                <a:gd name="connsiteY51" fmla="*/ 71437 h 542925"/>
                <a:gd name="connsiteX52" fmla="*/ 228600 w 1166813"/>
                <a:gd name="connsiteY52" fmla="*/ 85725 h 542925"/>
                <a:gd name="connsiteX53" fmla="*/ 214313 w 1166813"/>
                <a:gd name="connsiteY53" fmla="*/ 76200 h 542925"/>
                <a:gd name="connsiteX54" fmla="*/ 85725 w 1166813"/>
                <a:gd name="connsiteY54" fmla="*/ 76200 h 542925"/>
                <a:gd name="connsiteX55" fmla="*/ 57150 w 1166813"/>
                <a:gd name="connsiteY55" fmla="*/ 100012 h 542925"/>
                <a:gd name="connsiteX56" fmla="*/ 47625 w 1166813"/>
                <a:gd name="connsiteY56" fmla="*/ 114300 h 542925"/>
                <a:gd name="connsiteX57" fmla="*/ 33338 w 1166813"/>
                <a:gd name="connsiteY57" fmla="*/ 133350 h 542925"/>
                <a:gd name="connsiteX58" fmla="*/ 38100 w 1166813"/>
                <a:gd name="connsiteY58" fmla="*/ 190500 h 542925"/>
                <a:gd name="connsiteX59" fmla="*/ 42863 w 1166813"/>
                <a:gd name="connsiteY59" fmla="*/ 209550 h 542925"/>
                <a:gd name="connsiteX60" fmla="*/ 38100 w 1166813"/>
                <a:gd name="connsiteY60" fmla="*/ 276225 h 542925"/>
                <a:gd name="connsiteX61" fmla="*/ 28575 w 1166813"/>
                <a:gd name="connsiteY61" fmla="*/ 295275 h 542925"/>
                <a:gd name="connsiteX62" fmla="*/ 23813 w 1166813"/>
                <a:gd name="connsiteY62" fmla="*/ 309562 h 542925"/>
                <a:gd name="connsiteX63" fmla="*/ 14288 w 1166813"/>
                <a:gd name="connsiteY63" fmla="*/ 333375 h 542925"/>
                <a:gd name="connsiteX64" fmla="*/ 9525 w 1166813"/>
                <a:gd name="connsiteY64" fmla="*/ 352425 h 542925"/>
                <a:gd name="connsiteX65" fmla="*/ 0 w 1166813"/>
                <a:gd name="connsiteY65" fmla="*/ 3619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66813" h="542925">
                  <a:moveTo>
                    <a:pt x="0" y="361950"/>
                  </a:moveTo>
                  <a:lnTo>
                    <a:pt x="0" y="361950"/>
                  </a:lnTo>
                  <a:cubicBezTo>
                    <a:pt x="6350" y="381000"/>
                    <a:pt x="13384" y="399836"/>
                    <a:pt x="19050" y="419100"/>
                  </a:cubicBezTo>
                  <a:cubicBezTo>
                    <a:pt x="21334" y="426866"/>
                    <a:pt x="20971" y="435333"/>
                    <a:pt x="23813" y="442912"/>
                  </a:cubicBezTo>
                  <a:cubicBezTo>
                    <a:pt x="25823" y="448271"/>
                    <a:pt x="29674" y="452803"/>
                    <a:pt x="33338" y="457200"/>
                  </a:cubicBezTo>
                  <a:cubicBezTo>
                    <a:pt x="46418" y="472897"/>
                    <a:pt x="46487" y="469993"/>
                    <a:pt x="61913" y="481012"/>
                  </a:cubicBezTo>
                  <a:cubicBezTo>
                    <a:pt x="68372" y="485626"/>
                    <a:pt x="73863" y="491750"/>
                    <a:pt x="80963" y="495300"/>
                  </a:cubicBezTo>
                  <a:cubicBezTo>
                    <a:pt x="89943" y="499790"/>
                    <a:pt x="101184" y="499256"/>
                    <a:pt x="109538" y="504825"/>
                  </a:cubicBezTo>
                  <a:cubicBezTo>
                    <a:pt x="114300" y="508000"/>
                    <a:pt x="118595" y="512025"/>
                    <a:pt x="123825" y="514350"/>
                  </a:cubicBezTo>
                  <a:cubicBezTo>
                    <a:pt x="149866" y="525924"/>
                    <a:pt x="153744" y="523191"/>
                    <a:pt x="180975" y="528637"/>
                  </a:cubicBezTo>
                  <a:cubicBezTo>
                    <a:pt x="203263" y="533095"/>
                    <a:pt x="247650" y="542925"/>
                    <a:pt x="247650" y="542925"/>
                  </a:cubicBezTo>
                  <a:lnTo>
                    <a:pt x="842963" y="538162"/>
                  </a:lnTo>
                  <a:cubicBezTo>
                    <a:pt x="866981" y="537647"/>
                    <a:pt x="890535" y="531391"/>
                    <a:pt x="914400" y="528637"/>
                  </a:cubicBezTo>
                  <a:cubicBezTo>
                    <a:pt x="931819" y="526627"/>
                    <a:pt x="949325" y="525462"/>
                    <a:pt x="966788" y="523875"/>
                  </a:cubicBezTo>
                  <a:cubicBezTo>
                    <a:pt x="971550" y="520700"/>
                    <a:pt x="975845" y="516675"/>
                    <a:pt x="981075" y="514350"/>
                  </a:cubicBezTo>
                  <a:cubicBezTo>
                    <a:pt x="993298" y="508917"/>
                    <a:pt x="1010683" y="505160"/>
                    <a:pt x="1023938" y="500062"/>
                  </a:cubicBezTo>
                  <a:lnTo>
                    <a:pt x="1085850" y="476250"/>
                  </a:lnTo>
                  <a:cubicBezTo>
                    <a:pt x="1129563" y="432537"/>
                    <a:pt x="1109582" y="448927"/>
                    <a:pt x="1143000" y="423862"/>
                  </a:cubicBezTo>
                  <a:cubicBezTo>
                    <a:pt x="1147763" y="415925"/>
                    <a:pt x="1153148" y="408329"/>
                    <a:pt x="1157288" y="400050"/>
                  </a:cubicBezTo>
                  <a:cubicBezTo>
                    <a:pt x="1163936" y="386754"/>
                    <a:pt x="1165059" y="364702"/>
                    <a:pt x="1166813" y="352425"/>
                  </a:cubicBezTo>
                  <a:cubicBezTo>
                    <a:pt x="1163638" y="304800"/>
                    <a:pt x="1163031" y="256934"/>
                    <a:pt x="1157288" y="209550"/>
                  </a:cubicBezTo>
                  <a:cubicBezTo>
                    <a:pt x="1156599" y="203868"/>
                    <a:pt x="1150603" y="200232"/>
                    <a:pt x="1147763" y="195262"/>
                  </a:cubicBezTo>
                  <a:cubicBezTo>
                    <a:pt x="1144241" y="189098"/>
                    <a:pt x="1142673" y="181756"/>
                    <a:pt x="1138238" y="176212"/>
                  </a:cubicBezTo>
                  <a:cubicBezTo>
                    <a:pt x="1129823" y="165693"/>
                    <a:pt x="1119188" y="157162"/>
                    <a:pt x="1109663" y="147637"/>
                  </a:cubicBezTo>
                  <a:cubicBezTo>
                    <a:pt x="1094860" y="132835"/>
                    <a:pt x="1092862" y="128528"/>
                    <a:pt x="1071563" y="119062"/>
                  </a:cubicBezTo>
                  <a:cubicBezTo>
                    <a:pt x="1065582" y="116404"/>
                    <a:pt x="1058807" y="116098"/>
                    <a:pt x="1052513" y="114300"/>
                  </a:cubicBezTo>
                  <a:cubicBezTo>
                    <a:pt x="1047686" y="112921"/>
                    <a:pt x="1042988" y="111125"/>
                    <a:pt x="1038225" y="109537"/>
                  </a:cubicBezTo>
                  <a:cubicBezTo>
                    <a:pt x="990650" y="111803"/>
                    <a:pt x="933108" y="103586"/>
                    <a:pt x="890588" y="133350"/>
                  </a:cubicBezTo>
                  <a:cubicBezTo>
                    <a:pt x="883231" y="138500"/>
                    <a:pt x="877888" y="146050"/>
                    <a:pt x="871538" y="152400"/>
                  </a:cubicBezTo>
                  <a:cubicBezTo>
                    <a:pt x="869950" y="158750"/>
                    <a:pt x="872629" y="174377"/>
                    <a:pt x="866775" y="171450"/>
                  </a:cubicBezTo>
                  <a:cubicBezTo>
                    <a:pt x="859535" y="167830"/>
                    <a:pt x="863769" y="155539"/>
                    <a:pt x="862013" y="147637"/>
                  </a:cubicBezTo>
                  <a:cubicBezTo>
                    <a:pt x="858024" y="129686"/>
                    <a:pt x="857470" y="125778"/>
                    <a:pt x="847725" y="109537"/>
                  </a:cubicBezTo>
                  <a:cubicBezTo>
                    <a:pt x="807246" y="42071"/>
                    <a:pt x="847327" y="104376"/>
                    <a:pt x="814388" y="71437"/>
                  </a:cubicBezTo>
                  <a:cubicBezTo>
                    <a:pt x="808775" y="65824"/>
                    <a:pt x="805327" y="58361"/>
                    <a:pt x="800100" y="52387"/>
                  </a:cubicBezTo>
                  <a:cubicBezTo>
                    <a:pt x="790988" y="41973"/>
                    <a:pt x="779608" y="30234"/>
                    <a:pt x="766763" y="23812"/>
                  </a:cubicBezTo>
                  <a:cubicBezTo>
                    <a:pt x="759935" y="20398"/>
                    <a:pt x="739522" y="15811"/>
                    <a:pt x="733425" y="14287"/>
                  </a:cubicBezTo>
                  <a:cubicBezTo>
                    <a:pt x="720725" y="15875"/>
                    <a:pt x="707905" y="16691"/>
                    <a:pt x="695325" y="19050"/>
                  </a:cubicBezTo>
                  <a:cubicBezTo>
                    <a:pt x="670773" y="23654"/>
                    <a:pt x="662582" y="26790"/>
                    <a:pt x="642938" y="33337"/>
                  </a:cubicBezTo>
                  <a:cubicBezTo>
                    <a:pt x="638175" y="36512"/>
                    <a:pt x="632697" y="38815"/>
                    <a:pt x="628650" y="42862"/>
                  </a:cubicBezTo>
                  <a:cubicBezTo>
                    <a:pt x="624603" y="46909"/>
                    <a:pt x="622159" y="52296"/>
                    <a:pt x="619125" y="57150"/>
                  </a:cubicBezTo>
                  <a:cubicBezTo>
                    <a:pt x="603058" y="82857"/>
                    <a:pt x="607330" y="73488"/>
                    <a:pt x="600075" y="95250"/>
                  </a:cubicBezTo>
                  <a:cubicBezTo>
                    <a:pt x="559591" y="81754"/>
                    <a:pt x="620720" y="106366"/>
                    <a:pt x="576263" y="61912"/>
                  </a:cubicBezTo>
                  <a:cubicBezTo>
                    <a:pt x="571500" y="57150"/>
                    <a:pt x="566358" y="52739"/>
                    <a:pt x="561975" y="47625"/>
                  </a:cubicBezTo>
                  <a:cubicBezTo>
                    <a:pt x="556809" y="41599"/>
                    <a:pt x="553301" y="34188"/>
                    <a:pt x="547688" y="28575"/>
                  </a:cubicBezTo>
                  <a:cubicBezTo>
                    <a:pt x="534402" y="15289"/>
                    <a:pt x="522434" y="10631"/>
                    <a:pt x="504825" y="4762"/>
                  </a:cubicBezTo>
                  <a:cubicBezTo>
                    <a:pt x="498615" y="2692"/>
                    <a:pt x="492125" y="1587"/>
                    <a:pt x="485775" y="0"/>
                  </a:cubicBezTo>
                  <a:cubicBezTo>
                    <a:pt x="439738" y="1587"/>
                    <a:pt x="393539" y="592"/>
                    <a:pt x="347663" y="4762"/>
                  </a:cubicBezTo>
                  <a:cubicBezTo>
                    <a:pt x="340593" y="5405"/>
                    <a:pt x="335138" y="11490"/>
                    <a:pt x="328613" y="14287"/>
                  </a:cubicBezTo>
                  <a:cubicBezTo>
                    <a:pt x="323999" y="16265"/>
                    <a:pt x="319011" y="17248"/>
                    <a:pt x="314325" y="19050"/>
                  </a:cubicBezTo>
                  <a:cubicBezTo>
                    <a:pt x="246367" y="45188"/>
                    <a:pt x="287522" y="31160"/>
                    <a:pt x="252413" y="42862"/>
                  </a:cubicBezTo>
                  <a:cubicBezTo>
                    <a:pt x="247650" y="46037"/>
                    <a:pt x="241300" y="47624"/>
                    <a:pt x="238125" y="52387"/>
                  </a:cubicBezTo>
                  <a:cubicBezTo>
                    <a:pt x="234494" y="57833"/>
                    <a:pt x="235161" y="65143"/>
                    <a:pt x="233363" y="71437"/>
                  </a:cubicBezTo>
                  <a:cubicBezTo>
                    <a:pt x="231984" y="76264"/>
                    <a:pt x="230188" y="80962"/>
                    <a:pt x="228600" y="85725"/>
                  </a:cubicBezTo>
                  <a:cubicBezTo>
                    <a:pt x="223838" y="82550"/>
                    <a:pt x="219432" y="78760"/>
                    <a:pt x="214313" y="76200"/>
                  </a:cubicBezTo>
                  <a:cubicBezTo>
                    <a:pt x="179375" y="58731"/>
                    <a:pt x="87108" y="76142"/>
                    <a:pt x="85725" y="76200"/>
                  </a:cubicBezTo>
                  <a:cubicBezTo>
                    <a:pt x="71679" y="85564"/>
                    <a:pt x="68607" y="86263"/>
                    <a:pt x="57150" y="100012"/>
                  </a:cubicBezTo>
                  <a:cubicBezTo>
                    <a:pt x="53486" y="104409"/>
                    <a:pt x="50952" y="109642"/>
                    <a:pt x="47625" y="114300"/>
                  </a:cubicBezTo>
                  <a:cubicBezTo>
                    <a:pt x="43012" y="120759"/>
                    <a:pt x="38100" y="127000"/>
                    <a:pt x="33338" y="133350"/>
                  </a:cubicBezTo>
                  <a:cubicBezTo>
                    <a:pt x="34925" y="152400"/>
                    <a:pt x="35729" y="171532"/>
                    <a:pt x="38100" y="190500"/>
                  </a:cubicBezTo>
                  <a:cubicBezTo>
                    <a:pt x="38912" y="196995"/>
                    <a:pt x="42863" y="203005"/>
                    <a:pt x="42863" y="209550"/>
                  </a:cubicBezTo>
                  <a:cubicBezTo>
                    <a:pt x="42863" y="231832"/>
                    <a:pt x="41763" y="254247"/>
                    <a:pt x="38100" y="276225"/>
                  </a:cubicBezTo>
                  <a:cubicBezTo>
                    <a:pt x="36933" y="283228"/>
                    <a:pt x="31372" y="288749"/>
                    <a:pt x="28575" y="295275"/>
                  </a:cubicBezTo>
                  <a:cubicBezTo>
                    <a:pt x="26598" y="299889"/>
                    <a:pt x="25576" y="304862"/>
                    <a:pt x="23813" y="309562"/>
                  </a:cubicBezTo>
                  <a:cubicBezTo>
                    <a:pt x="20811" y="317567"/>
                    <a:pt x="16992" y="325265"/>
                    <a:pt x="14288" y="333375"/>
                  </a:cubicBezTo>
                  <a:cubicBezTo>
                    <a:pt x="12218" y="339585"/>
                    <a:pt x="10945" y="346035"/>
                    <a:pt x="9525" y="352425"/>
                  </a:cubicBezTo>
                  <a:cubicBezTo>
                    <a:pt x="3579" y="379183"/>
                    <a:pt x="1587" y="360363"/>
                    <a:pt x="0" y="36195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imes" pitchFamily="18" charset="0"/>
              </a:endParaRPr>
            </a:p>
          </p:txBody>
        </p:sp>
      </p:grpSp>
      <p:cxnSp>
        <p:nvCxnSpPr>
          <p:cNvPr id="169" name="Straight Connector 168"/>
          <p:cNvCxnSpPr/>
          <p:nvPr/>
        </p:nvCxnSpPr>
        <p:spPr bwMode="auto">
          <a:xfrm>
            <a:off x="3814100" y="5881275"/>
            <a:ext cx="12153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0" name="Straight Arrow Connector 169"/>
          <p:cNvCxnSpPr/>
          <p:nvPr/>
        </p:nvCxnSpPr>
        <p:spPr bwMode="auto">
          <a:xfrm flipV="1">
            <a:off x="4179695" y="5112643"/>
            <a:ext cx="584519" cy="7607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1" name="Group 170"/>
          <p:cNvGrpSpPr/>
          <p:nvPr/>
        </p:nvGrpSpPr>
        <p:grpSpPr>
          <a:xfrm rot="1722976">
            <a:off x="4664484" y="4951563"/>
            <a:ext cx="333563" cy="130094"/>
            <a:chOff x="2790825" y="1392865"/>
            <a:chExt cx="585788" cy="223284"/>
          </a:xfrm>
        </p:grpSpPr>
        <p:sp>
          <p:nvSpPr>
            <p:cNvPr id="173" name="Rectangle 172"/>
            <p:cNvSpPr/>
            <p:nvPr/>
          </p:nvSpPr>
          <p:spPr bwMode="auto">
            <a:xfrm>
              <a:off x="3043731" y="1392865"/>
              <a:ext cx="85060" cy="2232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imes" pitchFamily="18" charset="0"/>
              </a:endParaRPr>
            </a:p>
          </p:txBody>
        </p:sp>
        <p:cxnSp>
          <p:nvCxnSpPr>
            <p:cNvPr id="174" name="Straight Connector 173"/>
            <p:cNvCxnSpPr/>
            <p:nvPr/>
          </p:nvCxnSpPr>
          <p:spPr bwMode="auto">
            <a:xfrm>
              <a:off x="2981739" y="1510748"/>
              <a:ext cx="20673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5" name="Rectangle 174"/>
            <p:cNvSpPr/>
            <p:nvPr/>
          </p:nvSpPr>
          <p:spPr bwMode="auto">
            <a:xfrm>
              <a:off x="3186113" y="1471613"/>
              <a:ext cx="190500" cy="8096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imes" pitchFamily="18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2790825" y="1471613"/>
              <a:ext cx="190500" cy="8096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imes" pitchFamily="18" charset="0"/>
              </a:endParaRPr>
            </a:p>
          </p:txBody>
        </p:sp>
      </p:grpSp>
      <p:sp>
        <p:nvSpPr>
          <p:cNvPr id="172" name="Freeform 171"/>
          <p:cNvSpPr/>
          <p:nvPr/>
        </p:nvSpPr>
        <p:spPr bwMode="auto">
          <a:xfrm>
            <a:off x="3883472" y="5364779"/>
            <a:ext cx="1287917" cy="216623"/>
          </a:xfrm>
          <a:custGeom>
            <a:avLst/>
            <a:gdLst>
              <a:gd name="connsiteX0" fmla="*/ 0 w 1166813"/>
              <a:gd name="connsiteY0" fmla="*/ 361950 h 542925"/>
              <a:gd name="connsiteX1" fmla="*/ 0 w 1166813"/>
              <a:gd name="connsiteY1" fmla="*/ 361950 h 542925"/>
              <a:gd name="connsiteX2" fmla="*/ 19050 w 1166813"/>
              <a:gd name="connsiteY2" fmla="*/ 419100 h 542925"/>
              <a:gd name="connsiteX3" fmla="*/ 23813 w 1166813"/>
              <a:gd name="connsiteY3" fmla="*/ 442912 h 542925"/>
              <a:gd name="connsiteX4" fmla="*/ 33338 w 1166813"/>
              <a:gd name="connsiteY4" fmla="*/ 457200 h 542925"/>
              <a:gd name="connsiteX5" fmla="*/ 61913 w 1166813"/>
              <a:gd name="connsiteY5" fmla="*/ 481012 h 542925"/>
              <a:gd name="connsiteX6" fmla="*/ 80963 w 1166813"/>
              <a:gd name="connsiteY6" fmla="*/ 495300 h 542925"/>
              <a:gd name="connsiteX7" fmla="*/ 109538 w 1166813"/>
              <a:gd name="connsiteY7" fmla="*/ 504825 h 542925"/>
              <a:gd name="connsiteX8" fmla="*/ 123825 w 1166813"/>
              <a:gd name="connsiteY8" fmla="*/ 514350 h 542925"/>
              <a:gd name="connsiteX9" fmla="*/ 180975 w 1166813"/>
              <a:gd name="connsiteY9" fmla="*/ 528637 h 542925"/>
              <a:gd name="connsiteX10" fmla="*/ 247650 w 1166813"/>
              <a:gd name="connsiteY10" fmla="*/ 542925 h 542925"/>
              <a:gd name="connsiteX11" fmla="*/ 842963 w 1166813"/>
              <a:gd name="connsiteY11" fmla="*/ 538162 h 542925"/>
              <a:gd name="connsiteX12" fmla="*/ 914400 w 1166813"/>
              <a:gd name="connsiteY12" fmla="*/ 528637 h 542925"/>
              <a:gd name="connsiteX13" fmla="*/ 966788 w 1166813"/>
              <a:gd name="connsiteY13" fmla="*/ 523875 h 542925"/>
              <a:gd name="connsiteX14" fmla="*/ 981075 w 1166813"/>
              <a:gd name="connsiteY14" fmla="*/ 514350 h 542925"/>
              <a:gd name="connsiteX15" fmla="*/ 1023938 w 1166813"/>
              <a:gd name="connsiteY15" fmla="*/ 500062 h 542925"/>
              <a:gd name="connsiteX16" fmla="*/ 1085850 w 1166813"/>
              <a:gd name="connsiteY16" fmla="*/ 476250 h 542925"/>
              <a:gd name="connsiteX17" fmla="*/ 1143000 w 1166813"/>
              <a:gd name="connsiteY17" fmla="*/ 423862 h 542925"/>
              <a:gd name="connsiteX18" fmla="*/ 1157288 w 1166813"/>
              <a:gd name="connsiteY18" fmla="*/ 400050 h 542925"/>
              <a:gd name="connsiteX19" fmla="*/ 1166813 w 1166813"/>
              <a:gd name="connsiteY19" fmla="*/ 352425 h 542925"/>
              <a:gd name="connsiteX20" fmla="*/ 1157288 w 1166813"/>
              <a:gd name="connsiteY20" fmla="*/ 209550 h 542925"/>
              <a:gd name="connsiteX21" fmla="*/ 1147763 w 1166813"/>
              <a:gd name="connsiteY21" fmla="*/ 195262 h 542925"/>
              <a:gd name="connsiteX22" fmla="*/ 1138238 w 1166813"/>
              <a:gd name="connsiteY22" fmla="*/ 176212 h 542925"/>
              <a:gd name="connsiteX23" fmla="*/ 1109663 w 1166813"/>
              <a:gd name="connsiteY23" fmla="*/ 147637 h 542925"/>
              <a:gd name="connsiteX24" fmla="*/ 1071563 w 1166813"/>
              <a:gd name="connsiteY24" fmla="*/ 119062 h 542925"/>
              <a:gd name="connsiteX25" fmla="*/ 1052513 w 1166813"/>
              <a:gd name="connsiteY25" fmla="*/ 114300 h 542925"/>
              <a:gd name="connsiteX26" fmla="*/ 1038225 w 1166813"/>
              <a:gd name="connsiteY26" fmla="*/ 109537 h 542925"/>
              <a:gd name="connsiteX27" fmla="*/ 890588 w 1166813"/>
              <a:gd name="connsiteY27" fmla="*/ 133350 h 542925"/>
              <a:gd name="connsiteX28" fmla="*/ 871538 w 1166813"/>
              <a:gd name="connsiteY28" fmla="*/ 152400 h 542925"/>
              <a:gd name="connsiteX29" fmla="*/ 866775 w 1166813"/>
              <a:gd name="connsiteY29" fmla="*/ 171450 h 542925"/>
              <a:gd name="connsiteX30" fmla="*/ 862013 w 1166813"/>
              <a:gd name="connsiteY30" fmla="*/ 147637 h 542925"/>
              <a:gd name="connsiteX31" fmla="*/ 847725 w 1166813"/>
              <a:gd name="connsiteY31" fmla="*/ 109537 h 542925"/>
              <a:gd name="connsiteX32" fmla="*/ 814388 w 1166813"/>
              <a:gd name="connsiteY32" fmla="*/ 71437 h 542925"/>
              <a:gd name="connsiteX33" fmla="*/ 800100 w 1166813"/>
              <a:gd name="connsiteY33" fmla="*/ 52387 h 542925"/>
              <a:gd name="connsiteX34" fmla="*/ 766763 w 1166813"/>
              <a:gd name="connsiteY34" fmla="*/ 23812 h 542925"/>
              <a:gd name="connsiteX35" fmla="*/ 733425 w 1166813"/>
              <a:gd name="connsiteY35" fmla="*/ 14287 h 542925"/>
              <a:gd name="connsiteX36" fmla="*/ 695325 w 1166813"/>
              <a:gd name="connsiteY36" fmla="*/ 19050 h 542925"/>
              <a:gd name="connsiteX37" fmla="*/ 642938 w 1166813"/>
              <a:gd name="connsiteY37" fmla="*/ 33337 h 542925"/>
              <a:gd name="connsiteX38" fmla="*/ 628650 w 1166813"/>
              <a:gd name="connsiteY38" fmla="*/ 42862 h 542925"/>
              <a:gd name="connsiteX39" fmla="*/ 619125 w 1166813"/>
              <a:gd name="connsiteY39" fmla="*/ 57150 h 542925"/>
              <a:gd name="connsiteX40" fmla="*/ 600075 w 1166813"/>
              <a:gd name="connsiteY40" fmla="*/ 95250 h 542925"/>
              <a:gd name="connsiteX41" fmla="*/ 576263 w 1166813"/>
              <a:gd name="connsiteY41" fmla="*/ 61912 h 542925"/>
              <a:gd name="connsiteX42" fmla="*/ 561975 w 1166813"/>
              <a:gd name="connsiteY42" fmla="*/ 47625 h 542925"/>
              <a:gd name="connsiteX43" fmla="*/ 547688 w 1166813"/>
              <a:gd name="connsiteY43" fmla="*/ 28575 h 542925"/>
              <a:gd name="connsiteX44" fmla="*/ 504825 w 1166813"/>
              <a:gd name="connsiteY44" fmla="*/ 4762 h 542925"/>
              <a:gd name="connsiteX45" fmla="*/ 485775 w 1166813"/>
              <a:gd name="connsiteY45" fmla="*/ 0 h 542925"/>
              <a:gd name="connsiteX46" fmla="*/ 347663 w 1166813"/>
              <a:gd name="connsiteY46" fmla="*/ 4762 h 542925"/>
              <a:gd name="connsiteX47" fmla="*/ 328613 w 1166813"/>
              <a:gd name="connsiteY47" fmla="*/ 14287 h 542925"/>
              <a:gd name="connsiteX48" fmla="*/ 314325 w 1166813"/>
              <a:gd name="connsiteY48" fmla="*/ 19050 h 542925"/>
              <a:gd name="connsiteX49" fmla="*/ 252413 w 1166813"/>
              <a:gd name="connsiteY49" fmla="*/ 42862 h 542925"/>
              <a:gd name="connsiteX50" fmla="*/ 238125 w 1166813"/>
              <a:gd name="connsiteY50" fmla="*/ 52387 h 542925"/>
              <a:gd name="connsiteX51" fmla="*/ 233363 w 1166813"/>
              <a:gd name="connsiteY51" fmla="*/ 71437 h 542925"/>
              <a:gd name="connsiteX52" fmla="*/ 228600 w 1166813"/>
              <a:gd name="connsiteY52" fmla="*/ 85725 h 542925"/>
              <a:gd name="connsiteX53" fmla="*/ 214313 w 1166813"/>
              <a:gd name="connsiteY53" fmla="*/ 76200 h 542925"/>
              <a:gd name="connsiteX54" fmla="*/ 85725 w 1166813"/>
              <a:gd name="connsiteY54" fmla="*/ 76200 h 542925"/>
              <a:gd name="connsiteX55" fmla="*/ 57150 w 1166813"/>
              <a:gd name="connsiteY55" fmla="*/ 100012 h 542925"/>
              <a:gd name="connsiteX56" fmla="*/ 47625 w 1166813"/>
              <a:gd name="connsiteY56" fmla="*/ 114300 h 542925"/>
              <a:gd name="connsiteX57" fmla="*/ 33338 w 1166813"/>
              <a:gd name="connsiteY57" fmla="*/ 133350 h 542925"/>
              <a:gd name="connsiteX58" fmla="*/ 38100 w 1166813"/>
              <a:gd name="connsiteY58" fmla="*/ 190500 h 542925"/>
              <a:gd name="connsiteX59" fmla="*/ 42863 w 1166813"/>
              <a:gd name="connsiteY59" fmla="*/ 209550 h 542925"/>
              <a:gd name="connsiteX60" fmla="*/ 38100 w 1166813"/>
              <a:gd name="connsiteY60" fmla="*/ 276225 h 542925"/>
              <a:gd name="connsiteX61" fmla="*/ 28575 w 1166813"/>
              <a:gd name="connsiteY61" fmla="*/ 295275 h 542925"/>
              <a:gd name="connsiteX62" fmla="*/ 23813 w 1166813"/>
              <a:gd name="connsiteY62" fmla="*/ 309562 h 542925"/>
              <a:gd name="connsiteX63" fmla="*/ 14288 w 1166813"/>
              <a:gd name="connsiteY63" fmla="*/ 333375 h 542925"/>
              <a:gd name="connsiteX64" fmla="*/ 9525 w 1166813"/>
              <a:gd name="connsiteY64" fmla="*/ 352425 h 542925"/>
              <a:gd name="connsiteX65" fmla="*/ 0 w 1166813"/>
              <a:gd name="connsiteY65" fmla="*/ 36195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66813" h="542925">
                <a:moveTo>
                  <a:pt x="0" y="361950"/>
                </a:moveTo>
                <a:lnTo>
                  <a:pt x="0" y="361950"/>
                </a:lnTo>
                <a:cubicBezTo>
                  <a:pt x="6350" y="381000"/>
                  <a:pt x="13384" y="399836"/>
                  <a:pt x="19050" y="419100"/>
                </a:cubicBezTo>
                <a:cubicBezTo>
                  <a:pt x="21334" y="426866"/>
                  <a:pt x="20971" y="435333"/>
                  <a:pt x="23813" y="442912"/>
                </a:cubicBezTo>
                <a:cubicBezTo>
                  <a:pt x="25823" y="448271"/>
                  <a:pt x="29674" y="452803"/>
                  <a:pt x="33338" y="457200"/>
                </a:cubicBezTo>
                <a:cubicBezTo>
                  <a:pt x="46418" y="472897"/>
                  <a:pt x="46487" y="469993"/>
                  <a:pt x="61913" y="481012"/>
                </a:cubicBezTo>
                <a:cubicBezTo>
                  <a:pt x="68372" y="485626"/>
                  <a:pt x="73863" y="491750"/>
                  <a:pt x="80963" y="495300"/>
                </a:cubicBezTo>
                <a:cubicBezTo>
                  <a:pt x="89943" y="499790"/>
                  <a:pt x="101184" y="499256"/>
                  <a:pt x="109538" y="504825"/>
                </a:cubicBezTo>
                <a:cubicBezTo>
                  <a:pt x="114300" y="508000"/>
                  <a:pt x="118595" y="512025"/>
                  <a:pt x="123825" y="514350"/>
                </a:cubicBezTo>
                <a:cubicBezTo>
                  <a:pt x="149866" y="525924"/>
                  <a:pt x="153744" y="523191"/>
                  <a:pt x="180975" y="528637"/>
                </a:cubicBezTo>
                <a:cubicBezTo>
                  <a:pt x="203263" y="533095"/>
                  <a:pt x="247650" y="542925"/>
                  <a:pt x="247650" y="542925"/>
                </a:cubicBezTo>
                <a:lnTo>
                  <a:pt x="842963" y="538162"/>
                </a:lnTo>
                <a:cubicBezTo>
                  <a:pt x="866981" y="537647"/>
                  <a:pt x="890535" y="531391"/>
                  <a:pt x="914400" y="528637"/>
                </a:cubicBezTo>
                <a:cubicBezTo>
                  <a:pt x="931819" y="526627"/>
                  <a:pt x="949325" y="525462"/>
                  <a:pt x="966788" y="523875"/>
                </a:cubicBezTo>
                <a:cubicBezTo>
                  <a:pt x="971550" y="520700"/>
                  <a:pt x="975845" y="516675"/>
                  <a:pt x="981075" y="514350"/>
                </a:cubicBezTo>
                <a:cubicBezTo>
                  <a:pt x="993298" y="508917"/>
                  <a:pt x="1010683" y="505160"/>
                  <a:pt x="1023938" y="500062"/>
                </a:cubicBezTo>
                <a:lnTo>
                  <a:pt x="1085850" y="476250"/>
                </a:lnTo>
                <a:cubicBezTo>
                  <a:pt x="1129563" y="432537"/>
                  <a:pt x="1109582" y="448927"/>
                  <a:pt x="1143000" y="423862"/>
                </a:cubicBezTo>
                <a:cubicBezTo>
                  <a:pt x="1147763" y="415925"/>
                  <a:pt x="1153148" y="408329"/>
                  <a:pt x="1157288" y="400050"/>
                </a:cubicBezTo>
                <a:cubicBezTo>
                  <a:pt x="1163936" y="386754"/>
                  <a:pt x="1165059" y="364702"/>
                  <a:pt x="1166813" y="352425"/>
                </a:cubicBezTo>
                <a:cubicBezTo>
                  <a:pt x="1163638" y="304800"/>
                  <a:pt x="1163031" y="256934"/>
                  <a:pt x="1157288" y="209550"/>
                </a:cubicBezTo>
                <a:cubicBezTo>
                  <a:pt x="1156599" y="203868"/>
                  <a:pt x="1150603" y="200232"/>
                  <a:pt x="1147763" y="195262"/>
                </a:cubicBezTo>
                <a:cubicBezTo>
                  <a:pt x="1144241" y="189098"/>
                  <a:pt x="1142673" y="181756"/>
                  <a:pt x="1138238" y="176212"/>
                </a:cubicBezTo>
                <a:cubicBezTo>
                  <a:pt x="1129823" y="165693"/>
                  <a:pt x="1119188" y="157162"/>
                  <a:pt x="1109663" y="147637"/>
                </a:cubicBezTo>
                <a:cubicBezTo>
                  <a:pt x="1094860" y="132835"/>
                  <a:pt x="1092862" y="128528"/>
                  <a:pt x="1071563" y="119062"/>
                </a:cubicBezTo>
                <a:cubicBezTo>
                  <a:pt x="1065582" y="116404"/>
                  <a:pt x="1058807" y="116098"/>
                  <a:pt x="1052513" y="114300"/>
                </a:cubicBezTo>
                <a:cubicBezTo>
                  <a:pt x="1047686" y="112921"/>
                  <a:pt x="1042988" y="111125"/>
                  <a:pt x="1038225" y="109537"/>
                </a:cubicBezTo>
                <a:cubicBezTo>
                  <a:pt x="990650" y="111803"/>
                  <a:pt x="933108" y="103586"/>
                  <a:pt x="890588" y="133350"/>
                </a:cubicBezTo>
                <a:cubicBezTo>
                  <a:pt x="883231" y="138500"/>
                  <a:pt x="877888" y="146050"/>
                  <a:pt x="871538" y="152400"/>
                </a:cubicBezTo>
                <a:cubicBezTo>
                  <a:pt x="869950" y="158750"/>
                  <a:pt x="872629" y="174377"/>
                  <a:pt x="866775" y="171450"/>
                </a:cubicBezTo>
                <a:cubicBezTo>
                  <a:pt x="859535" y="167830"/>
                  <a:pt x="863769" y="155539"/>
                  <a:pt x="862013" y="147637"/>
                </a:cubicBezTo>
                <a:cubicBezTo>
                  <a:pt x="858024" y="129686"/>
                  <a:pt x="857470" y="125778"/>
                  <a:pt x="847725" y="109537"/>
                </a:cubicBezTo>
                <a:cubicBezTo>
                  <a:pt x="807246" y="42071"/>
                  <a:pt x="847327" y="104376"/>
                  <a:pt x="814388" y="71437"/>
                </a:cubicBezTo>
                <a:cubicBezTo>
                  <a:pt x="808775" y="65824"/>
                  <a:pt x="805327" y="58361"/>
                  <a:pt x="800100" y="52387"/>
                </a:cubicBezTo>
                <a:cubicBezTo>
                  <a:pt x="790988" y="41973"/>
                  <a:pt x="779608" y="30234"/>
                  <a:pt x="766763" y="23812"/>
                </a:cubicBezTo>
                <a:cubicBezTo>
                  <a:pt x="759935" y="20398"/>
                  <a:pt x="739522" y="15811"/>
                  <a:pt x="733425" y="14287"/>
                </a:cubicBezTo>
                <a:cubicBezTo>
                  <a:pt x="720725" y="15875"/>
                  <a:pt x="707905" y="16691"/>
                  <a:pt x="695325" y="19050"/>
                </a:cubicBezTo>
                <a:cubicBezTo>
                  <a:pt x="670773" y="23654"/>
                  <a:pt x="662582" y="26790"/>
                  <a:pt x="642938" y="33337"/>
                </a:cubicBezTo>
                <a:cubicBezTo>
                  <a:pt x="638175" y="36512"/>
                  <a:pt x="632697" y="38815"/>
                  <a:pt x="628650" y="42862"/>
                </a:cubicBezTo>
                <a:cubicBezTo>
                  <a:pt x="624603" y="46909"/>
                  <a:pt x="622159" y="52296"/>
                  <a:pt x="619125" y="57150"/>
                </a:cubicBezTo>
                <a:cubicBezTo>
                  <a:pt x="603058" y="82857"/>
                  <a:pt x="607330" y="73488"/>
                  <a:pt x="600075" y="95250"/>
                </a:cubicBezTo>
                <a:cubicBezTo>
                  <a:pt x="559591" y="81754"/>
                  <a:pt x="620720" y="106366"/>
                  <a:pt x="576263" y="61912"/>
                </a:cubicBezTo>
                <a:cubicBezTo>
                  <a:pt x="571500" y="57150"/>
                  <a:pt x="566358" y="52739"/>
                  <a:pt x="561975" y="47625"/>
                </a:cubicBezTo>
                <a:cubicBezTo>
                  <a:pt x="556809" y="41599"/>
                  <a:pt x="553301" y="34188"/>
                  <a:pt x="547688" y="28575"/>
                </a:cubicBezTo>
                <a:cubicBezTo>
                  <a:pt x="534402" y="15289"/>
                  <a:pt x="522434" y="10631"/>
                  <a:pt x="504825" y="4762"/>
                </a:cubicBezTo>
                <a:cubicBezTo>
                  <a:pt x="498615" y="2692"/>
                  <a:pt x="492125" y="1587"/>
                  <a:pt x="485775" y="0"/>
                </a:cubicBezTo>
                <a:cubicBezTo>
                  <a:pt x="439738" y="1587"/>
                  <a:pt x="393539" y="592"/>
                  <a:pt x="347663" y="4762"/>
                </a:cubicBezTo>
                <a:cubicBezTo>
                  <a:pt x="340593" y="5405"/>
                  <a:pt x="335138" y="11490"/>
                  <a:pt x="328613" y="14287"/>
                </a:cubicBezTo>
                <a:cubicBezTo>
                  <a:pt x="323999" y="16265"/>
                  <a:pt x="319011" y="17248"/>
                  <a:pt x="314325" y="19050"/>
                </a:cubicBezTo>
                <a:cubicBezTo>
                  <a:pt x="246367" y="45188"/>
                  <a:pt x="287522" y="31160"/>
                  <a:pt x="252413" y="42862"/>
                </a:cubicBezTo>
                <a:cubicBezTo>
                  <a:pt x="247650" y="46037"/>
                  <a:pt x="241300" y="47624"/>
                  <a:pt x="238125" y="52387"/>
                </a:cubicBezTo>
                <a:cubicBezTo>
                  <a:pt x="234494" y="57833"/>
                  <a:pt x="235161" y="65143"/>
                  <a:pt x="233363" y="71437"/>
                </a:cubicBezTo>
                <a:cubicBezTo>
                  <a:pt x="231984" y="76264"/>
                  <a:pt x="230188" y="80962"/>
                  <a:pt x="228600" y="85725"/>
                </a:cubicBezTo>
                <a:cubicBezTo>
                  <a:pt x="223838" y="82550"/>
                  <a:pt x="219432" y="78760"/>
                  <a:pt x="214313" y="76200"/>
                </a:cubicBezTo>
                <a:cubicBezTo>
                  <a:pt x="179375" y="58731"/>
                  <a:pt x="87108" y="76142"/>
                  <a:pt x="85725" y="76200"/>
                </a:cubicBezTo>
                <a:cubicBezTo>
                  <a:pt x="71679" y="85564"/>
                  <a:pt x="68607" y="86263"/>
                  <a:pt x="57150" y="100012"/>
                </a:cubicBezTo>
                <a:cubicBezTo>
                  <a:pt x="53486" y="104409"/>
                  <a:pt x="50952" y="109642"/>
                  <a:pt x="47625" y="114300"/>
                </a:cubicBezTo>
                <a:cubicBezTo>
                  <a:pt x="43012" y="120759"/>
                  <a:pt x="38100" y="127000"/>
                  <a:pt x="33338" y="133350"/>
                </a:cubicBezTo>
                <a:cubicBezTo>
                  <a:pt x="34925" y="152400"/>
                  <a:pt x="35729" y="171532"/>
                  <a:pt x="38100" y="190500"/>
                </a:cubicBezTo>
                <a:cubicBezTo>
                  <a:pt x="38912" y="196995"/>
                  <a:pt x="42863" y="203005"/>
                  <a:pt x="42863" y="209550"/>
                </a:cubicBezTo>
                <a:cubicBezTo>
                  <a:pt x="42863" y="231832"/>
                  <a:pt x="41763" y="254247"/>
                  <a:pt x="38100" y="276225"/>
                </a:cubicBezTo>
                <a:cubicBezTo>
                  <a:pt x="36933" y="283228"/>
                  <a:pt x="31372" y="288749"/>
                  <a:pt x="28575" y="295275"/>
                </a:cubicBezTo>
                <a:cubicBezTo>
                  <a:pt x="26598" y="299889"/>
                  <a:pt x="25576" y="304862"/>
                  <a:pt x="23813" y="309562"/>
                </a:cubicBezTo>
                <a:cubicBezTo>
                  <a:pt x="20811" y="317567"/>
                  <a:pt x="16992" y="325265"/>
                  <a:pt x="14288" y="333375"/>
                </a:cubicBezTo>
                <a:cubicBezTo>
                  <a:pt x="12218" y="339585"/>
                  <a:pt x="10945" y="346035"/>
                  <a:pt x="9525" y="352425"/>
                </a:cubicBezTo>
                <a:cubicBezTo>
                  <a:pt x="3579" y="379183"/>
                  <a:pt x="1587" y="360363"/>
                  <a:pt x="0" y="36195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18" charset="0"/>
            </a:endParaRPr>
          </a:p>
        </p:txBody>
      </p:sp>
      <p:grpSp>
        <p:nvGrpSpPr>
          <p:cNvPr id="177" name="Group 176"/>
          <p:cNvGrpSpPr/>
          <p:nvPr/>
        </p:nvGrpSpPr>
        <p:grpSpPr>
          <a:xfrm>
            <a:off x="6919610" y="2536167"/>
            <a:ext cx="1357288" cy="929712"/>
            <a:chOff x="5604228" y="3090322"/>
            <a:chExt cx="1460535" cy="1246825"/>
          </a:xfrm>
        </p:grpSpPr>
        <p:cxnSp>
          <p:nvCxnSpPr>
            <p:cNvPr id="178" name="Straight Connector 177"/>
            <p:cNvCxnSpPr/>
            <p:nvPr/>
          </p:nvCxnSpPr>
          <p:spPr bwMode="auto">
            <a:xfrm>
              <a:off x="5604228" y="4337147"/>
              <a:ext cx="130780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79" name="Straight Arrow Connector 178"/>
            <p:cNvCxnSpPr/>
            <p:nvPr/>
          </p:nvCxnSpPr>
          <p:spPr bwMode="auto">
            <a:xfrm flipV="1">
              <a:off x="5997632" y="3306343"/>
              <a:ext cx="628983" cy="102017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0" name="Group 179"/>
            <p:cNvGrpSpPr/>
            <p:nvPr/>
          </p:nvGrpSpPr>
          <p:grpSpPr>
            <a:xfrm rot="1722976">
              <a:off x="6519298" y="3090322"/>
              <a:ext cx="358937" cy="174468"/>
              <a:chOff x="2790825" y="1392865"/>
              <a:chExt cx="585788" cy="223284"/>
            </a:xfrm>
          </p:grpSpPr>
          <p:sp>
            <p:nvSpPr>
              <p:cNvPr id="182" name="Rectangle 181"/>
              <p:cNvSpPr/>
              <p:nvPr/>
            </p:nvSpPr>
            <p:spPr bwMode="auto">
              <a:xfrm>
                <a:off x="3043731" y="1392865"/>
                <a:ext cx="85060" cy="22328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cxnSp>
            <p:nvCxnSpPr>
              <p:cNvPr id="183" name="Straight Connector 182"/>
              <p:cNvCxnSpPr/>
              <p:nvPr/>
            </p:nvCxnSpPr>
            <p:spPr bwMode="auto">
              <a:xfrm>
                <a:off x="2981739" y="1510748"/>
                <a:ext cx="20673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4" name="Rectangle 183"/>
              <p:cNvSpPr/>
              <p:nvPr/>
            </p:nvSpPr>
            <p:spPr bwMode="auto">
              <a:xfrm>
                <a:off x="3186113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2790825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</p:grpSp>
        <p:sp>
          <p:nvSpPr>
            <p:cNvPr id="181" name="Freeform 180"/>
            <p:cNvSpPr/>
            <p:nvPr/>
          </p:nvSpPr>
          <p:spPr bwMode="auto">
            <a:xfrm>
              <a:off x="5678876" y="3644480"/>
              <a:ext cx="1385887" cy="290511"/>
            </a:xfrm>
            <a:custGeom>
              <a:avLst/>
              <a:gdLst>
                <a:gd name="connsiteX0" fmla="*/ 0 w 1166813"/>
                <a:gd name="connsiteY0" fmla="*/ 361950 h 542925"/>
                <a:gd name="connsiteX1" fmla="*/ 0 w 1166813"/>
                <a:gd name="connsiteY1" fmla="*/ 361950 h 542925"/>
                <a:gd name="connsiteX2" fmla="*/ 19050 w 1166813"/>
                <a:gd name="connsiteY2" fmla="*/ 419100 h 542925"/>
                <a:gd name="connsiteX3" fmla="*/ 23813 w 1166813"/>
                <a:gd name="connsiteY3" fmla="*/ 442912 h 542925"/>
                <a:gd name="connsiteX4" fmla="*/ 33338 w 1166813"/>
                <a:gd name="connsiteY4" fmla="*/ 457200 h 542925"/>
                <a:gd name="connsiteX5" fmla="*/ 61913 w 1166813"/>
                <a:gd name="connsiteY5" fmla="*/ 481012 h 542925"/>
                <a:gd name="connsiteX6" fmla="*/ 80963 w 1166813"/>
                <a:gd name="connsiteY6" fmla="*/ 495300 h 542925"/>
                <a:gd name="connsiteX7" fmla="*/ 109538 w 1166813"/>
                <a:gd name="connsiteY7" fmla="*/ 504825 h 542925"/>
                <a:gd name="connsiteX8" fmla="*/ 123825 w 1166813"/>
                <a:gd name="connsiteY8" fmla="*/ 514350 h 542925"/>
                <a:gd name="connsiteX9" fmla="*/ 180975 w 1166813"/>
                <a:gd name="connsiteY9" fmla="*/ 528637 h 542925"/>
                <a:gd name="connsiteX10" fmla="*/ 247650 w 1166813"/>
                <a:gd name="connsiteY10" fmla="*/ 542925 h 542925"/>
                <a:gd name="connsiteX11" fmla="*/ 842963 w 1166813"/>
                <a:gd name="connsiteY11" fmla="*/ 538162 h 542925"/>
                <a:gd name="connsiteX12" fmla="*/ 914400 w 1166813"/>
                <a:gd name="connsiteY12" fmla="*/ 528637 h 542925"/>
                <a:gd name="connsiteX13" fmla="*/ 966788 w 1166813"/>
                <a:gd name="connsiteY13" fmla="*/ 523875 h 542925"/>
                <a:gd name="connsiteX14" fmla="*/ 981075 w 1166813"/>
                <a:gd name="connsiteY14" fmla="*/ 514350 h 542925"/>
                <a:gd name="connsiteX15" fmla="*/ 1023938 w 1166813"/>
                <a:gd name="connsiteY15" fmla="*/ 500062 h 542925"/>
                <a:gd name="connsiteX16" fmla="*/ 1085850 w 1166813"/>
                <a:gd name="connsiteY16" fmla="*/ 476250 h 542925"/>
                <a:gd name="connsiteX17" fmla="*/ 1143000 w 1166813"/>
                <a:gd name="connsiteY17" fmla="*/ 423862 h 542925"/>
                <a:gd name="connsiteX18" fmla="*/ 1157288 w 1166813"/>
                <a:gd name="connsiteY18" fmla="*/ 400050 h 542925"/>
                <a:gd name="connsiteX19" fmla="*/ 1166813 w 1166813"/>
                <a:gd name="connsiteY19" fmla="*/ 352425 h 542925"/>
                <a:gd name="connsiteX20" fmla="*/ 1157288 w 1166813"/>
                <a:gd name="connsiteY20" fmla="*/ 209550 h 542925"/>
                <a:gd name="connsiteX21" fmla="*/ 1147763 w 1166813"/>
                <a:gd name="connsiteY21" fmla="*/ 195262 h 542925"/>
                <a:gd name="connsiteX22" fmla="*/ 1138238 w 1166813"/>
                <a:gd name="connsiteY22" fmla="*/ 176212 h 542925"/>
                <a:gd name="connsiteX23" fmla="*/ 1109663 w 1166813"/>
                <a:gd name="connsiteY23" fmla="*/ 147637 h 542925"/>
                <a:gd name="connsiteX24" fmla="*/ 1071563 w 1166813"/>
                <a:gd name="connsiteY24" fmla="*/ 119062 h 542925"/>
                <a:gd name="connsiteX25" fmla="*/ 1052513 w 1166813"/>
                <a:gd name="connsiteY25" fmla="*/ 114300 h 542925"/>
                <a:gd name="connsiteX26" fmla="*/ 1038225 w 1166813"/>
                <a:gd name="connsiteY26" fmla="*/ 109537 h 542925"/>
                <a:gd name="connsiteX27" fmla="*/ 890588 w 1166813"/>
                <a:gd name="connsiteY27" fmla="*/ 133350 h 542925"/>
                <a:gd name="connsiteX28" fmla="*/ 871538 w 1166813"/>
                <a:gd name="connsiteY28" fmla="*/ 152400 h 542925"/>
                <a:gd name="connsiteX29" fmla="*/ 866775 w 1166813"/>
                <a:gd name="connsiteY29" fmla="*/ 171450 h 542925"/>
                <a:gd name="connsiteX30" fmla="*/ 862013 w 1166813"/>
                <a:gd name="connsiteY30" fmla="*/ 147637 h 542925"/>
                <a:gd name="connsiteX31" fmla="*/ 847725 w 1166813"/>
                <a:gd name="connsiteY31" fmla="*/ 109537 h 542925"/>
                <a:gd name="connsiteX32" fmla="*/ 814388 w 1166813"/>
                <a:gd name="connsiteY32" fmla="*/ 71437 h 542925"/>
                <a:gd name="connsiteX33" fmla="*/ 800100 w 1166813"/>
                <a:gd name="connsiteY33" fmla="*/ 52387 h 542925"/>
                <a:gd name="connsiteX34" fmla="*/ 766763 w 1166813"/>
                <a:gd name="connsiteY34" fmla="*/ 23812 h 542925"/>
                <a:gd name="connsiteX35" fmla="*/ 733425 w 1166813"/>
                <a:gd name="connsiteY35" fmla="*/ 14287 h 542925"/>
                <a:gd name="connsiteX36" fmla="*/ 695325 w 1166813"/>
                <a:gd name="connsiteY36" fmla="*/ 19050 h 542925"/>
                <a:gd name="connsiteX37" fmla="*/ 642938 w 1166813"/>
                <a:gd name="connsiteY37" fmla="*/ 33337 h 542925"/>
                <a:gd name="connsiteX38" fmla="*/ 628650 w 1166813"/>
                <a:gd name="connsiteY38" fmla="*/ 42862 h 542925"/>
                <a:gd name="connsiteX39" fmla="*/ 619125 w 1166813"/>
                <a:gd name="connsiteY39" fmla="*/ 57150 h 542925"/>
                <a:gd name="connsiteX40" fmla="*/ 600075 w 1166813"/>
                <a:gd name="connsiteY40" fmla="*/ 95250 h 542925"/>
                <a:gd name="connsiteX41" fmla="*/ 576263 w 1166813"/>
                <a:gd name="connsiteY41" fmla="*/ 61912 h 542925"/>
                <a:gd name="connsiteX42" fmla="*/ 561975 w 1166813"/>
                <a:gd name="connsiteY42" fmla="*/ 47625 h 542925"/>
                <a:gd name="connsiteX43" fmla="*/ 547688 w 1166813"/>
                <a:gd name="connsiteY43" fmla="*/ 28575 h 542925"/>
                <a:gd name="connsiteX44" fmla="*/ 504825 w 1166813"/>
                <a:gd name="connsiteY44" fmla="*/ 4762 h 542925"/>
                <a:gd name="connsiteX45" fmla="*/ 485775 w 1166813"/>
                <a:gd name="connsiteY45" fmla="*/ 0 h 542925"/>
                <a:gd name="connsiteX46" fmla="*/ 347663 w 1166813"/>
                <a:gd name="connsiteY46" fmla="*/ 4762 h 542925"/>
                <a:gd name="connsiteX47" fmla="*/ 328613 w 1166813"/>
                <a:gd name="connsiteY47" fmla="*/ 14287 h 542925"/>
                <a:gd name="connsiteX48" fmla="*/ 314325 w 1166813"/>
                <a:gd name="connsiteY48" fmla="*/ 19050 h 542925"/>
                <a:gd name="connsiteX49" fmla="*/ 252413 w 1166813"/>
                <a:gd name="connsiteY49" fmla="*/ 42862 h 542925"/>
                <a:gd name="connsiteX50" fmla="*/ 238125 w 1166813"/>
                <a:gd name="connsiteY50" fmla="*/ 52387 h 542925"/>
                <a:gd name="connsiteX51" fmla="*/ 233363 w 1166813"/>
                <a:gd name="connsiteY51" fmla="*/ 71437 h 542925"/>
                <a:gd name="connsiteX52" fmla="*/ 228600 w 1166813"/>
                <a:gd name="connsiteY52" fmla="*/ 85725 h 542925"/>
                <a:gd name="connsiteX53" fmla="*/ 214313 w 1166813"/>
                <a:gd name="connsiteY53" fmla="*/ 76200 h 542925"/>
                <a:gd name="connsiteX54" fmla="*/ 85725 w 1166813"/>
                <a:gd name="connsiteY54" fmla="*/ 76200 h 542925"/>
                <a:gd name="connsiteX55" fmla="*/ 57150 w 1166813"/>
                <a:gd name="connsiteY55" fmla="*/ 100012 h 542925"/>
                <a:gd name="connsiteX56" fmla="*/ 47625 w 1166813"/>
                <a:gd name="connsiteY56" fmla="*/ 114300 h 542925"/>
                <a:gd name="connsiteX57" fmla="*/ 33338 w 1166813"/>
                <a:gd name="connsiteY57" fmla="*/ 133350 h 542925"/>
                <a:gd name="connsiteX58" fmla="*/ 38100 w 1166813"/>
                <a:gd name="connsiteY58" fmla="*/ 190500 h 542925"/>
                <a:gd name="connsiteX59" fmla="*/ 42863 w 1166813"/>
                <a:gd name="connsiteY59" fmla="*/ 209550 h 542925"/>
                <a:gd name="connsiteX60" fmla="*/ 38100 w 1166813"/>
                <a:gd name="connsiteY60" fmla="*/ 276225 h 542925"/>
                <a:gd name="connsiteX61" fmla="*/ 28575 w 1166813"/>
                <a:gd name="connsiteY61" fmla="*/ 295275 h 542925"/>
                <a:gd name="connsiteX62" fmla="*/ 23813 w 1166813"/>
                <a:gd name="connsiteY62" fmla="*/ 309562 h 542925"/>
                <a:gd name="connsiteX63" fmla="*/ 14288 w 1166813"/>
                <a:gd name="connsiteY63" fmla="*/ 333375 h 542925"/>
                <a:gd name="connsiteX64" fmla="*/ 9525 w 1166813"/>
                <a:gd name="connsiteY64" fmla="*/ 352425 h 542925"/>
                <a:gd name="connsiteX65" fmla="*/ 0 w 1166813"/>
                <a:gd name="connsiteY65" fmla="*/ 3619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66813" h="542925">
                  <a:moveTo>
                    <a:pt x="0" y="361950"/>
                  </a:moveTo>
                  <a:lnTo>
                    <a:pt x="0" y="361950"/>
                  </a:lnTo>
                  <a:cubicBezTo>
                    <a:pt x="6350" y="381000"/>
                    <a:pt x="13384" y="399836"/>
                    <a:pt x="19050" y="419100"/>
                  </a:cubicBezTo>
                  <a:cubicBezTo>
                    <a:pt x="21334" y="426866"/>
                    <a:pt x="20971" y="435333"/>
                    <a:pt x="23813" y="442912"/>
                  </a:cubicBezTo>
                  <a:cubicBezTo>
                    <a:pt x="25823" y="448271"/>
                    <a:pt x="29674" y="452803"/>
                    <a:pt x="33338" y="457200"/>
                  </a:cubicBezTo>
                  <a:cubicBezTo>
                    <a:pt x="46418" y="472897"/>
                    <a:pt x="46487" y="469993"/>
                    <a:pt x="61913" y="481012"/>
                  </a:cubicBezTo>
                  <a:cubicBezTo>
                    <a:pt x="68372" y="485626"/>
                    <a:pt x="73863" y="491750"/>
                    <a:pt x="80963" y="495300"/>
                  </a:cubicBezTo>
                  <a:cubicBezTo>
                    <a:pt x="89943" y="499790"/>
                    <a:pt x="101184" y="499256"/>
                    <a:pt x="109538" y="504825"/>
                  </a:cubicBezTo>
                  <a:cubicBezTo>
                    <a:pt x="114300" y="508000"/>
                    <a:pt x="118595" y="512025"/>
                    <a:pt x="123825" y="514350"/>
                  </a:cubicBezTo>
                  <a:cubicBezTo>
                    <a:pt x="149866" y="525924"/>
                    <a:pt x="153744" y="523191"/>
                    <a:pt x="180975" y="528637"/>
                  </a:cubicBezTo>
                  <a:cubicBezTo>
                    <a:pt x="203263" y="533095"/>
                    <a:pt x="247650" y="542925"/>
                    <a:pt x="247650" y="542925"/>
                  </a:cubicBezTo>
                  <a:lnTo>
                    <a:pt x="842963" y="538162"/>
                  </a:lnTo>
                  <a:cubicBezTo>
                    <a:pt x="866981" y="537647"/>
                    <a:pt x="890535" y="531391"/>
                    <a:pt x="914400" y="528637"/>
                  </a:cubicBezTo>
                  <a:cubicBezTo>
                    <a:pt x="931819" y="526627"/>
                    <a:pt x="949325" y="525462"/>
                    <a:pt x="966788" y="523875"/>
                  </a:cubicBezTo>
                  <a:cubicBezTo>
                    <a:pt x="971550" y="520700"/>
                    <a:pt x="975845" y="516675"/>
                    <a:pt x="981075" y="514350"/>
                  </a:cubicBezTo>
                  <a:cubicBezTo>
                    <a:pt x="993298" y="508917"/>
                    <a:pt x="1010683" y="505160"/>
                    <a:pt x="1023938" y="500062"/>
                  </a:cubicBezTo>
                  <a:lnTo>
                    <a:pt x="1085850" y="476250"/>
                  </a:lnTo>
                  <a:cubicBezTo>
                    <a:pt x="1129563" y="432537"/>
                    <a:pt x="1109582" y="448927"/>
                    <a:pt x="1143000" y="423862"/>
                  </a:cubicBezTo>
                  <a:cubicBezTo>
                    <a:pt x="1147763" y="415925"/>
                    <a:pt x="1153148" y="408329"/>
                    <a:pt x="1157288" y="400050"/>
                  </a:cubicBezTo>
                  <a:cubicBezTo>
                    <a:pt x="1163936" y="386754"/>
                    <a:pt x="1165059" y="364702"/>
                    <a:pt x="1166813" y="352425"/>
                  </a:cubicBezTo>
                  <a:cubicBezTo>
                    <a:pt x="1163638" y="304800"/>
                    <a:pt x="1163031" y="256934"/>
                    <a:pt x="1157288" y="209550"/>
                  </a:cubicBezTo>
                  <a:cubicBezTo>
                    <a:pt x="1156599" y="203868"/>
                    <a:pt x="1150603" y="200232"/>
                    <a:pt x="1147763" y="195262"/>
                  </a:cubicBezTo>
                  <a:cubicBezTo>
                    <a:pt x="1144241" y="189098"/>
                    <a:pt x="1142673" y="181756"/>
                    <a:pt x="1138238" y="176212"/>
                  </a:cubicBezTo>
                  <a:cubicBezTo>
                    <a:pt x="1129823" y="165693"/>
                    <a:pt x="1119188" y="157162"/>
                    <a:pt x="1109663" y="147637"/>
                  </a:cubicBezTo>
                  <a:cubicBezTo>
                    <a:pt x="1094860" y="132835"/>
                    <a:pt x="1092862" y="128528"/>
                    <a:pt x="1071563" y="119062"/>
                  </a:cubicBezTo>
                  <a:cubicBezTo>
                    <a:pt x="1065582" y="116404"/>
                    <a:pt x="1058807" y="116098"/>
                    <a:pt x="1052513" y="114300"/>
                  </a:cubicBezTo>
                  <a:cubicBezTo>
                    <a:pt x="1047686" y="112921"/>
                    <a:pt x="1042988" y="111125"/>
                    <a:pt x="1038225" y="109537"/>
                  </a:cubicBezTo>
                  <a:cubicBezTo>
                    <a:pt x="990650" y="111803"/>
                    <a:pt x="933108" y="103586"/>
                    <a:pt x="890588" y="133350"/>
                  </a:cubicBezTo>
                  <a:cubicBezTo>
                    <a:pt x="883231" y="138500"/>
                    <a:pt x="877888" y="146050"/>
                    <a:pt x="871538" y="152400"/>
                  </a:cubicBezTo>
                  <a:cubicBezTo>
                    <a:pt x="869950" y="158750"/>
                    <a:pt x="872629" y="174377"/>
                    <a:pt x="866775" y="171450"/>
                  </a:cubicBezTo>
                  <a:cubicBezTo>
                    <a:pt x="859535" y="167830"/>
                    <a:pt x="863769" y="155539"/>
                    <a:pt x="862013" y="147637"/>
                  </a:cubicBezTo>
                  <a:cubicBezTo>
                    <a:pt x="858024" y="129686"/>
                    <a:pt x="857470" y="125778"/>
                    <a:pt x="847725" y="109537"/>
                  </a:cubicBezTo>
                  <a:cubicBezTo>
                    <a:pt x="807246" y="42071"/>
                    <a:pt x="847327" y="104376"/>
                    <a:pt x="814388" y="71437"/>
                  </a:cubicBezTo>
                  <a:cubicBezTo>
                    <a:pt x="808775" y="65824"/>
                    <a:pt x="805327" y="58361"/>
                    <a:pt x="800100" y="52387"/>
                  </a:cubicBezTo>
                  <a:cubicBezTo>
                    <a:pt x="790988" y="41973"/>
                    <a:pt x="779608" y="30234"/>
                    <a:pt x="766763" y="23812"/>
                  </a:cubicBezTo>
                  <a:cubicBezTo>
                    <a:pt x="759935" y="20398"/>
                    <a:pt x="739522" y="15811"/>
                    <a:pt x="733425" y="14287"/>
                  </a:cubicBezTo>
                  <a:cubicBezTo>
                    <a:pt x="720725" y="15875"/>
                    <a:pt x="707905" y="16691"/>
                    <a:pt x="695325" y="19050"/>
                  </a:cubicBezTo>
                  <a:cubicBezTo>
                    <a:pt x="670773" y="23654"/>
                    <a:pt x="662582" y="26790"/>
                    <a:pt x="642938" y="33337"/>
                  </a:cubicBezTo>
                  <a:cubicBezTo>
                    <a:pt x="638175" y="36512"/>
                    <a:pt x="632697" y="38815"/>
                    <a:pt x="628650" y="42862"/>
                  </a:cubicBezTo>
                  <a:cubicBezTo>
                    <a:pt x="624603" y="46909"/>
                    <a:pt x="622159" y="52296"/>
                    <a:pt x="619125" y="57150"/>
                  </a:cubicBezTo>
                  <a:cubicBezTo>
                    <a:pt x="603058" y="82857"/>
                    <a:pt x="607330" y="73488"/>
                    <a:pt x="600075" y="95250"/>
                  </a:cubicBezTo>
                  <a:cubicBezTo>
                    <a:pt x="559591" y="81754"/>
                    <a:pt x="620720" y="106366"/>
                    <a:pt x="576263" y="61912"/>
                  </a:cubicBezTo>
                  <a:cubicBezTo>
                    <a:pt x="571500" y="57150"/>
                    <a:pt x="566358" y="52739"/>
                    <a:pt x="561975" y="47625"/>
                  </a:cubicBezTo>
                  <a:cubicBezTo>
                    <a:pt x="556809" y="41599"/>
                    <a:pt x="553301" y="34188"/>
                    <a:pt x="547688" y="28575"/>
                  </a:cubicBezTo>
                  <a:cubicBezTo>
                    <a:pt x="534402" y="15289"/>
                    <a:pt x="522434" y="10631"/>
                    <a:pt x="504825" y="4762"/>
                  </a:cubicBezTo>
                  <a:cubicBezTo>
                    <a:pt x="498615" y="2692"/>
                    <a:pt x="492125" y="1587"/>
                    <a:pt x="485775" y="0"/>
                  </a:cubicBezTo>
                  <a:cubicBezTo>
                    <a:pt x="439738" y="1587"/>
                    <a:pt x="393539" y="592"/>
                    <a:pt x="347663" y="4762"/>
                  </a:cubicBezTo>
                  <a:cubicBezTo>
                    <a:pt x="340593" y="5405"/>
                    <a:pt x="335138" y="11490"/>
                    <a:pt x="328613" y="14287"/>
                  </a:cubicBezTo>
                  <a:cubicBezTo>
                    <a:pt x="323999" y="16265"/>
                    <a:pt x="319011" y="17248"/>
                    <a:pt x="314325" y="19050"/>
                  </a:cubicBezTo>
                  <a:cubicBezTo>
                    <a:pt x="246367" y="45188"/>
                    <a:pt x="287522" y="31160"/>
                    <a:pt x="252413" y="42862"/>
                  </a:cubicBezTo>
                  <a:cubicBezTo>
                    <a:pt x="247650" y="46037"/>
                    <a:pt x="241300" y="47624"/>
                    <a:pt x="238125" y="52387"/>
                  </a:cubicBezTo>
                  <a:cubicBezTo>
                    <a:pt x="234494" y="57833"/>
                    <a:pt x="235161" y="65143"/>
                    <a:pt x="233363" y="71437"/>
                  </a:cubicBezTo>
                  <a:cubicBezTo>
                    <a:pt x="231984" y="76264"/>
                    <a:pt x="230188" y="80962"/>
                    <a:pt x="228600" y="85725"/>
                  </a:cubicBezTo>
                  <a:cubicBezTo>
                    <a:pt x="223838" y="82550"/>
                    <a:pt x="219432" y="78760"/>
                    <a:pt x="214313" y="76200"/>
                  </a:cubicBezTo>
                  <a:cubicBezTo>
                    <a:pt x="179375" y="58731"/>
                    <a:pt x="87108" y="76142"/>
                    <a:pt x="85725" y="76200"/>
                  </a:cubicBezTo>
                  <a:cubicBezTo>
                    <a:pt x="71679" y="85564"/>
                    <a:pt x="68607" y="86263"/>
                    <a:pt x="57150" y="100012"/>
                  </a:cubicBezTo>
                  <a:cubicBezTo>
                    <a:pt x="53486" y="104409"/>
                    <a:pt x="50952" y="109642"/>
                    <a:pt x="47625" y="114300"/>
                  </a:cubicBezTo>
                  <a:cubicBezTo>
                    <a:pt x="43012" y="120759"/>
                    <a:pt x="38100" y="127000"/>
                    <a:pt x="33338" y="133350"/>
                  </a:cubicBezTo>
                  <a:cubicBezTo>
                    <a:pt x="34925" y="152400"/>
                    <a:pt x="35729" y="171532"/>
                    <a:pt x="38100" y="190500"/>
                  </a:cubicBezTo>
                  <a:cubicBezTo>
                    <a:pt x="38912" y="196995"/>
                    <a:pt x="42863" y="203005"/>
                    <a:pt x="42863" y="209550"/>
                  </a:cubicBezTo>
                  <a:cubicBezTo>
                    <a:pt x="42863" y="231832"/>
                    <a:pt x="41763" y="254247"/>
                    <a:pt x="38100" y="276225"/>
                  </a:cubicBezTo>
                  <a:cubicBezTo>
                    <a:pt x="36933" y="283228"/>
                    <a:pt x="31372" y="288749"/>
                    <a:pt x="28575" y="295275"/>
                  </a:cubicBezTo>
                  <a:cubicBezTo>
                    <a:pt x="26598" y="299889"/>
                    <a:pt x="25576" y="304862"/>
                    <a:pt x="23813" y="309562"/>
                  </a:cubicBezTo>
                  <a:cubicBezTo>
                    <a:pt x="20811" y="317567"/>
                    <a:pt x="16992" y="325265"/>
                    <a:pt x="14288" y="333375"/>
                  </a:cubicBezTo>
                  <a:cubicBezTo>
                    <a:pt x="12218" y="339585"/>
                    <a:pt x="10945" y="346035"/>
                    <a:pt x="9525" y="352425"/>
                  </a:cubicBezTo>
                  <a:cubicBezTo>
                    <a:pt x="3579" y="379183"/>
                    <a:pt x="1587" y="360363"/>
                    <a:pt x="0" y="36195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imes" pitchFamily="18" charset="0"/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919611" y="3735238"/>
            <a:ext cx="1357288" cy="929712"/>
            <a:chOff x="5604228" y="3090322"/>
            <a:chExt cx="1460535" cy="1246825"/>
          </a:xfrm>
        </p:grpSpPr>
        <p:cxnSp>
          <p:nvCxnSpPr>
            <p:cNvPr id="187" name="Straight Connector 186"/>
            <p:cNvCxnSpPr/>
            <p:nvPr/>
          </p:nvCxnSpPr>
          <p:spPr bwMode="auto">
            <a:xfrm>
              <a:off x="5604228" y="4337147"/>
              <a:ext cx="130780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8" name="Straight Arrow Connector 187"/>
            <p:cNvCxnSpPr/>
            <p:nvPr/>
          </p:nvCxnSpPr>
          <p:spPr bwMode="auto">
            <a:xfrm flipV="1">
              <a:off x="5997632" y="3306343"/>
              <a:ext cx="628983" cy="102017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9" name="Group 188"/>
            <p:cNvGrpSpPr/>
            <p:nvPr/>
          </p:nvGrpSpPr>
          <p:grpSpPr>
            <a:xfrm rot="1722976">
              <a:off x="6519298" y="3090322"/>
              <a:ext cx="358937" cy="174468"/>
              <a:chOff x="2790825" y="1392865"/>
              <a:chExt cx="585788" cy="223284"/>
            </a:xfrm>
          </p:grpSpPr>
          <p:sp>
            <p:nvSpPr>
              <p:cNvPr id="191" name="Rectangle 190"/>
              <p:cNvSpPr/>
              <p:nvPr/>
            </p:nvSpPr>
            <p:spPr bwMode="auto">
              <a:xfrm>
                <a:off x="3043731" y="1392865"/>
                <a:ext cx="85060" cy="22328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cxnSp>
            <p:nvCxnSpPr>
              <p:cNvPr id="192" name="Straight Connector 191"/>
              <p:cNvCxnSpPr/>
              <p:nvPr/>
            </p:nvCxnSpPr>
            <p:spPr bwMode="auto">
              <a:xfrm>
                <a:off x="2981739" y="1510748"/>
                <a:ext cx="20673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3" name="Rectangle 192"/>
              <p:cNvSpPr/>
              <p:nvPr/>
            </p:nvSpPr>
            <p:spPr bwMode="auto">
              <a:xfrm>
                <a:off x="3186113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2790825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</p:grpSp>
        <p:sp>
          <p:nvSpPr>
            <p:cNvPr id="190" name="Freeform 189"/>
            <p:cNvSpPr/>
            <p:nvPr/>
          </p:nvSpPr>
          <p:spPr bwMode="auto">
            <a:xfrm>
              <a:off x="5678876" y="3644480"/>
              <a:ext cx="1385887" cy="290511"/>
            </a:xfrm>
            <a:custGeom>
              <a:avLst/>
              <a:gdLst>
                <a:gd name="connsiteX0" fmla="*/ 0 w 1166813"/>
                <a:gd name="connsiteY0" fmla="*/ 361950 h 542925"/>
                <a:gd name="connsiteX1" fmla="*/ 0 w 1166813"/>
                <a:gd name="connsiteY1" fmla="*/ 361950 h 542925"/>
                <a:gd name="connsiteX2" fmla="*/ 19050 w 1166813"/>
                <a:gd name="connsiteY2" fmla="*/ 419100 h 542925"/>
                <a:gd name="connsiteX3" fmla="*/ 23813 w 1166813"/>
                <a:gd name="connsiteY3" fmla="*/ 442912 h 542925"/>
                <a:gd name="connsiteX4" fmla="*/ 33338 w 1166813"/>
                <a:gd name="connsiteY4" fmla="*/ 457200 h 542925"/>
                <a:gd name="connsiteX5" fmla="*/ 61913 w 1166813"/>
                <a:gd name="connsiteY5" fmla="*/ 481012 h 542925"/>
                <a:gd name="connsiteX6" fmla="*/ 80963 w 1166813"/>
                <a:gd name="connsiteY6" fmla="*/ 495300 h 542925"/>
                <a:gd name="connsiteX7" fmla="*/ 109538 w 1166813"/>
                <a:gd name="connsiteY7" fmla="*/ 504825 h 542925"/>
                <a:gd name="connsiteX8" fmla="*/ 123825 w 1166813"/>
                <a:gd name="connsiteY8" fmla="*/ 514350 h 542925"/>
                <a:gd name="connsiteX9" fmla="*/ 180975 w 1166813"/>
                <a:gd name="connsiteY9" fmla="*/ 528637 h 542925"/>
                <a:gd name="connsiteX10" fmla="*/ 247650 w 1166813"/>
                <a:gd name="connsiteY10" fmla="*/ 542925 h 542925"/>
                <a:gd name="connsiteX11" fmla="*/ 842963 w 1166813"/>
                <a:gd name="connsiteY11" fmla="*/ 538162 h 542925"/>
                <a:gd name="connsiteX12" fmla="*/ 914400 w 1166813"/>
                <a:gd name="connsiteY12" fmla="*/ 528637 h 542925"/>
                <a:gd name="connsiteX13" fmla="*/ 966788 w 1166813"/>
                <a:gd name="connsiteY13" fmla="*/ 523875 h 542925"/>
                <a:gd name="connsiteX14" fmla="*/ 981075 w 1166813"/>
                <a:gd name="connsiteY14" fmla="*/ 514350 h 542925"/>
                <a:gd name="connsiteX15" fmla="*/ 1023938 w 1166813"/>
                <a:gd name="connsiteY15" fmla="*/ 500062 h 542925"/>
                <a:gd name="connsiteX16" fmla="*/ 1085850 w 1166813"/>
                <a:gd name="connsiteY16" fmla="*/ 476250 h 542925"/>
                <a:gd name="connsiteX17" fmla="*/ 1143000 w 1166813"/>
                <a:gd name="connsiteY17" fmla="*/ 423862 h 542925"/>
                <a:gd name="connsiteX18" fmla="*/ 1157288 w 1166813"/>
                <a:gd name="connsiteY18" fmla="*/ 400050 h 542925"/>
                <a:gd name="connsiteX19" fmla="*/ 1166813 w 1166813"/>
                <a:gd name="connsiteY19" fmla="*/ 352425 h 542925"/>
                <a:gd name="connsiteX20" fmla="*/ 1157288 w 1166813"/>
                <a:gd name="connsiteY20" fmla="*/ 209550 h 542925"/>
                <a:gd name="connsiteX21" fmla="*/ 1147763 w 1166813"/>
                <a:gd name="connsiteY21" fmla="*/ 195262 h 542925"/>
                <a:gd name="connsiteX22" fmla="*/ 1138238 w 1166813"/>
                <a:gd name="connsiteY22" fmla="*/ 176212 h 542925"/>
                <a:gd name="connsiteX23" fmla="*/ 1109663 w 1166813"/>
                <a:gd name="connsiteY23" fmla="*/ 147637 h 542925"/>
                <a:gd name="connsiteX24" fmla="*/ 1071563 w 1166813"/>
                <a:gd name="connsiteY24" fmla="*/ 119062 h 542925"/>
                <a:gd name="connsiteX25" fmla="*/ 1052513 w 1166813"/>
                <a:gd name="connsiteY25" fmla="*/ 114300 h 542925"/>
                <a:gd name="connsiteX26" fmla="*/ 1038225 w 1166813"/>
                <a:gd name="connsiteY26" fmla="*/ 109537 h 542925"/>
                <a:gd name="connsiteX27" fmla="*/ 890588 w 1166813"/>
                <a:gd name="connsiteY27" fmla="*/ 133350 h 542925"/>
                <a:gd name="connsiteX28" fmla="*/ 871538 w 1166813"/>
                <a:gd name="connsiteY28" fmla="*/ 152400 h 542925"/>
                <a:gd name="connsiteX29" fmla="*/ 866775 w 1166813"/>
                <a:gd name="connsiteY29" fmla="*/ 171450 h 542925"/>
                <a:gd name="connsiteX30" fmla="*/ 862013 w 1166813"/>
                <a:gd name="connsiteY30" fmla="*/ 147637 h 542925"/>
                <a:gd name="connsiteX31" fmla="*/ 847725 w 1166813"/>
                <a:gd name="connsiteY31" fmla="*/ 109537 h 542925"/>
                <a:gd name="connsiteX32" fmla="*/ 814388 w 1166813"/>
                <a:gd name="connsiteY32" fmla="*/ 71437 h 542925"/>
                <a:gd name="connsiteX33" fmla="*/ 800100 w 1166813"/>
                <a:gd name="connsiteY33" fmla="*/ 52387 h 542925"/>
                <a:gd name="connsiteX34" fmla="*/ 766763 w 1166813"/>
                <a:gd name="connsiteY34" fmla="*/ 23812 h 542925"/>
                <a:gd name="connsiteX35" fmla="*/ 733425 w 1166813"/>
                <a:gd name="connsiteY35" fmla="*/ 14287 h 542925"/>
                <a:gd name="connsiteX36" fmla="*/ 695325 w 1166813"/>
                <a:gd name="connsiteY36" fmla="*/ 19050 h 542925"/>
                <a:gd name="connsiteX37" fmla="*/ 642938 w 1166813"/>
                <a:gd name="connsiteY37" fmla="*/ 33337 h 542925"/>
                <a:gd name="connsiteX38" fmla="*/ 628650 w 1166813"/>
                <a:gd name="connsiteY38" fmla="*/ 42862 h 542925"/>
                <a:gd name="connsiteX39" fmla="*/ 619125 w 1166813"/>
                <a:gd name="connsiteY39" fmla="*/ 57150 h 542925"/>
                <a:gd name="connsiteX40" fmla="*/ 600075 w 1166813"/>
                <a:gd name="connsiteY40" fmla="*/ 95250 h 542925"/>
                <a:gd name="connsiteX41" fmla="*/ 576263 w 1166813"/>
                <a:gd name="connsiteY41" fmla="*/ 61912 h 542925"/>
                <a:gd name="connsiteX42" fmla="*/ 561975 w 1166813"/>
                <a:gd name="connsiteY42" fmla="*/ 47625 h 542925"/>
                <a:gd name="connsiteX43" fmla="*/ 547688 w 1166813"/>
                <a:gd name="connsiteY43" fmla="*/ 28575 h 542925"/>
                <a:gd name="connsiteX44" fmla="*/ 504825 w 1166813"/>
                <a:gd name="connsiteY44" fmla="*/ 4762 h 542925"/>
                <a:gd name="connsiteX45" fmla="*/ 485775 w 1166813"/>
                <a:gd name="connsiteY45" fmla="*/ 0 h 542925"/>
                <a:gd name="connsiteX46" fmla="*/ 347663 w 1166813"/>
                <a:gd name="connsiteY46" fmla="*/ 4762 h 542925"/>
                <a:gd name="connsiteX47" fmla="*/ 328613 w 1166813"/>
                <a:gd name="connsiteY47" fmla="*/ 14287 h 542925"/>
                <a:gd name="connsiteX48" fmla="*/ 314325 w 1166813"/>
                <a:gd name="connsiteY48" fmla="*/ 19050 h 542925"/>
                <a:gd name="connsiteX49" fmla="*/ 252413 w 1166813"/>
                <a:gd name="connsiteY49" fmla="*/ 42862 h 542925"/>
                <a:gd name="connsiteX50" fmla="*/ 238125 w 1166813"/>
                <a:gd name="connsiteY50" fmla="*/ 52387 h 542925"/>
                <a:gd name="connsiteX51" fmla="*/ 233363 w 1166813"/>
                <a:gd name="connsiteY51" fmla="*/ 71437 h 542925"/>
                <a:gd name="connsiteX52" fmla="*/ 228600 w 1166813"/>
                <a:gd name="connsiteY52" fmla="*/ 85725 h 542925"/>
                <a:gd name="connsiteX53" fmla="*/ 214313 w 1166813"/>
                <a:gd name="connsiteY53" fmla="*/ 76200 h 542925"/>
                <a:gd name="connsiteX54" fmla="*/ 85725 w 1166813"/>
                <a:gd name="connsiteY54" fmla="*/ 76200 h 542925"/>
                <a:gd name="connsiteX55" fmla="*/ 57150 w 1166813"/>
                <a:gd name="connsiteY55" fmla="*/ 100012 h 542925"/>
                <a:gd name="connsiteX56" fmla="*/ 47625 w 1166813"/>
                <a:gd name="connsiteY56" fmla="*/ 114300 h 542925"/>
                <a:gd name="connsiteX57" fmla="*/ 33338 w 1166813"/>
                <a:gd name="connsiteY57" fmla="*/ 133350 h 542925"/>
                <a:gd name="connsiteX58" fmla="*/ 38100 w 1166813"/>
                <a:gd name="connsiteY58" fmla="*/ 190500 h 542925"/>
                <a:gd name="connsiteX59" fmla="*/ 42863 w 1166813"/>
                <a:gd name="connsiteY59" fmla="*/ 209550 h 542925"/>
                <a:gd name="connsiteX60" fmla="*/ 38100 w 1166813"/>
                <a:gd name="connsiteY60" fmla="*/ 276225 h 542925"/>
                <a:gd name="connsiteX61" fmla="*/ 28575 w 1166813"/>
                <a:gd name="connsiteY61" fmla="*/ 295275 h 542925"/>
                <a:gd name="connsiteX62" fmla="*/ 23813 w 1166813"/>
                <a:gd name="connsiteY62" fmla="*/ 309562 h 542925"/>
                <a:gd name="connsiteX63" fmla="*/ 14288 w 1166813"/>
                <a:gd name="connsiteY63" fmla="*/ 333375 h 542925"/>
                <a:gd name="connsiteX64" fmla="*/ 9525 w 1166813"/>
                <a:gd name="connsiteY64" fmla="*/ 352425 h 542925"/>
                <a:gd name="connsiteX65" fmla="*/ 0 w 1166813"/>
                <a:gd name="connsiteY65" fmla="*/ 3619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66813" h="542925">
                  <a:moveTo>
                    <a:pt x="0" y="361950"/>
                  </a:moveTo>
                  <a:lnTo>
                    <a:pt x="0" y="361950"/>
                  </a:lnTo>
                  <a:cubicBezTo>
                    <a:pt x="6350" y="381000"/>
                    <a:pt x="13384" y="399836"/>
                    <a:pt x="19050" y="419100"/>
                  </a:cubicBezTo>
                  <a:cubicBezTo>
                    <a:pt x="21334" y="426866"/>
                    <a:pt x="20971" y="435333"/>
                    <a:pt x="23813" y="442912"/>
                  </a:cubicBezTo>
                  <a:cubicBezTo>
                    <a:pt x="25823" y="448271"/>
                    <a:pt x="29674" y="452803"/>
                    <a:pt x="33338" y="457200"/>
                  </a:cubicBezTo>
                  <a:cubicBezTo>
                    <a:pt x="46418" y="472897"/>
                    <a:pt x="46487" y="469993"/>
                    <a:pt x="61913" y="481012"/>
                  </a:cubicBezTo>
                  <a:cubicBezTo>
                    <a:pt x="68372" y="485626"/>
                    <a:pt x="73863" y="491750"/>
                    <a:pt x="80963" y="495300"/>
                  </a:cubicBezTo>
                  <a:cubicBezTo>
                    <a:pt x="89943" y="499790"/>
                    <a:pt x="101184" y="499256"/>
                    <a:pt x="109538" y="504825"/>
                  </a:cubicBezTo>
                  <a:cubicBezTo>
                    <a:pt x="114300" y="508000"/>
                    <a:pt x="118595" y="512025"/>
                    <a:pt x="123825" y="514350"/>
                  </a:cubicBezTo>
                  <a:cubicBezTo>
                    <a:pt x="149866" y="525924"/>
                    <a:pt x="153744" y="523191"/>
                    <a:pt x="180975" y="528637"/>
                  </a:cubicBezTo>
                  <a:cubicBezTo>
                    <a:pt x="203263" y="533095"/>
                    <a:pt x="247650" y="542925"/>
                    <a:pt x="247650" y="542925"/>
                  </a:cubicBezTo>
                  <a:lnTo>
                    <a:pt x="842963" y="538162"/>
                  </a:lnTo>
                  <a:cubicBezTo>
                    <a:pt x="866981" y="537647"/>
                    <a:pt x="890535" y="531391"/>
                    <a:pt x="914400" y="528637"/>
                  </a:cubicBezTo>
                  <a:cubicBezTo>
                    <a:pt x="931819" y="526627"/>
                    <a:pt x="949325" y="525462"/>
                    <a:pt x="966788" y="523875"/>
                  </a:cubicBezTo>
                  <a:cubicBezTo>
                    <a:pt x="971550" y="520700"/>
                    <a:pt x="975845" y="516675"/>
                    <a:pt x="981075" y="514350"/>
                  </a:cubicBezTo>
                  <a:cubicBezTo>
                    <a:pt x="993298" y="508917"/>
                    <a:pt x="1010683" y="505160"/>
                    <a:pt x="1023938" y="500062"/>
                  </a:cubicBezTo>
                  <a:lnTo>
                    <a:pt x="1085850" y="476250"/>
                  </a:lnTo>
                  <a:cubicBezTo>
                    <a:pt x="1129563" y="432537"/>
                    <a:pt x="1109582" y="448927"/>
                    <a:pt x="1143000" y="423862"/>
                  </a:cubicBezTo>
                  <a:cubicBezTo>
                    <a:pt x="1147763" y="415925"/>
                    <a:pt x="1153148" y="408329"/>
                    <a:pt x="1157288" y="400050"/>
                  </a:cubicBezTo>
                  <a:cubicBezTo>
                    <a:pt x="1163936" y="386754"/>
                    <a:pt x="1165059" y="364702"/>
                    <a:pt x="1166813" y="352425"/>
                  </a:cubicBezTo>
                  <a:cubicBezTo>
                    <a:pt x="1163638" y="304800"/>
                    <a:pt x="1163031" y="256934"/>
                    <a:pt x="1157288" y="209550"/>
                  </a:cubicBezTo>
                  <a:cubicBezTo>
                    <a:pt x="1156599" y="203868"/>
                    <a:pt x="1150603" y="200232"/>
                    <a:pt x="1147763" y="195262"/>
                  </a:cubicBezTo>
                  <a:cubicBezTo>
                    <a:pt x="1144241" y="189098"/>
                    <a:pt x="1142673" y="181756"/>
                    <a:pt x="1138238" y="176212"/>
                  </a:cubicBezTo>
                  <a:cubicBezTo>
                    <a:pt x="1129823" y="165693"/>
                    <a:pt x="1119188" y="157162"/>
                    <a:pt x="1109663" y="147637"/>
                  </a:cubicBezTo>
                  <a:cubicBezTo>
                    <a:pt x="1094860" y="132835"/>
                    <a:pt x="1092862" y="128528"/>
                    <a:pt x="1071563" y="119062"/>
                  </a:cubicBezTo>
                  <a:cubicBezTo>
                    <a:pt x="1065582" y="116404"/>
                    <a:pt x="1058807" y="116098"/>
                    <a:pt x="1052513" y="114300"/>
                  </a:cubicBezTo>
                  <a:cubicBezTo>
                    <a:pt x="1047686" y="112921"/>
                    <a:pt x="1042988" y="111125"/>
                    <a:pt x="1038225" y="109537"/>
                  </a:cubicBezTo>
                  <a:cubicBezTo>
                    <a:pt x="990650" y="111803"/>
                    <a:pt x="933108" y="103586"/>
                    <a:pt x="890588" y="133350"/>
                  </a:cubicBezTo>
                  <a:cubicBezTo>
                    <a:pt x="883231" y="138500"/>
                    <a:pt x="877888" y="146050"/>
                    <a:pt x="871538" y="152400"/>
                  </a:cubicBezTo>
                  <a:cubicBezTo>
                    <a:pt x="869950" y="158750"/>
                    <a:pt x="872629" y="174377"/>
                    <a:pt x="866775" y="171450"/>
                  </a:cubicBezTo>
                  <a:cubicBezTo>
                    <a:pt x="859535" y="167830"/>
                    <a:pt x="863769" y="155539"/>
                    <a:pt x="862013" y="147637"/>
                  </a:cubicBezTo>
                  <a:cubicBezTo>
                    <a:pt x="858024" y="129686"/>
                    <a:pt x="857470" y="125778"/>
                    <a:pt x="847725" y="109537"/>
                  </a:cubicBezTo>
                  <a:cubicBezTo>
                    <a:pt x="807246" y="42071"/>
                    <a:pt x="847327" y="104376"/>
                    <a:pt x="814388" y="71437"/>
                  </a:cubicBezTo>
                  <a:cubicBezTo>
                    <a:pt x="808775" y="65824"/>
                    <a:pt x="805327" y="58361"/>
                    <a:pt x="800100" y="52387"/>
                  </a:cubicBezTo>
                  <a:cubicBezTo>
                    <a:pt x="790988" y="41973"/>
                    <a:pt x="779608" y="30234"/>
                    <a:pt x="766763" y="23812"/>
                  </a:cubicBezTo>
                  <a:cubicBezTo>
                    <a:pt x="759935" y="20398"/>
                    <a:pt x="739522" y="15811"/>
                    <a:pt x="733425" y="14287"/>
                  </a:cubicBezTo>
                  <a:cubicBezTo>
                    <a:pt x="720725" y="15875"/>
                    <a:pt x="707905" y="16691"/>
                    <a:pt x="695325" y="19050"/>
                  </a:cubicBezTo>
                  <a:cubicBezTo>
                    <a:pt x="670773" y="23654"/>
                    <a:pt x="662582" y="26790"/>
                    <a:pt x="642938" y="33337"/>
                  </a:cubicBezTo>
                  <a:cubicBezTo>
                    <a:pt x="638175" y="36512"/>
                    <a:pt x="632697" y="38815"/>
                    <a:pt x="628650" y="42862"/>
                  </a:cubicBezTo>
                  <a:cubicBezTo>
                    <a:pt x="624603" y="46909"/>
                    <a:pt x="622159" y="52296"/>
                    <a:pt x="619125" y="57150"/>
                  </a:cubicBezTo>
                  <a:cubicBezTo>
                    <a:pt x="603058" y="82857"/>
                    <a:pt x="607330" y="73488"/>
                    <a:pt x="600075" y="95250"/>
                  </a:cubicBezTo>
                  <a:cubicBezTo>
                    <a:pt x="559591" y="81754"/>
                    <a:pt x="620720" y="106366"/>
                    <a:pt x="576263" y="61912"/>
                  </a:cubicBezTo>
                  <a:cubicBezTo>
                    <a:pt x="571500" y="57150"/>
                    <a:pt x="566358" y="52739"/>
                    <a:pt x="561975" y="47625"/>
                  </a:cubicBezTo>
                  <a:cubicBezTo>
                    <a:pt x="556809" y="41599"/>
                    <a:pt x="553301" y="34188"/>
                    <a:pt x="547688" y="28575"/>
                  </a:cubicBezTo>
                  <a:cubicBezTo>
                    <a:pt x="534402" y="15289"/>
                    <a:pt x="522434" y="10631"/>
                    <a:pt x="504825" y="4762"/>
                  </a:cubicBezTo>
                  <a:cubicBezTo>
                    <a:pt x="498615" y="2692"/>
                    <a:pt x="492125" y="1587"/>
                    <a:pt x="485775" y="0"/>
                  </a:cubicBezTo>
                  <a:cubicBezTo>
                    <a:pt x="439738" y="1587"/>
                    <a:pt x="393539" y="592"/>
                    <a:pt x="347663" y="4762"/>
                  </a:cubicBezTo>
                  <a:cubicBezTo>
                    <a:pt x="340593" y="5405"/>
                    <a:pt x="335138" y="11490"/>
                    <a:pt x="328613" y="14287"/>
                  </a:cubicBezTo>
                  <a:cubicBezTo>
                    <a:pt x="323999" y="16265"/>
                    <a:pt x="319011" y="17248"/>
                    <a:pt x="314325" y="19050"/>
                  </a:cubicBezTo>
                  <a:cubicBezTo>
                    <a:pt x="246367" y="45188"/>
                    <a:pt x="287522" y="31160"/>
                    <a:pt x="252413" y="42862"/>
                  </a:cubicBezTo>
                  <a:cubicBezTo>
                    <a:pt x="247650" y="46037"/>
                    <a:pt x="241300" y="47624"/>
                    <a:pt x="238125" y="52387"/>
                  </a:cubicBezTo>
                  <a:cubicBezTo>
                    <a:pt x="234494" y="57833"/>
                    <a:pt x="235161" y="65143"/>
                    <a:pt x="233363" y="71437"/>
                  </a:cubicBezTo>
                  <a:cubicBezTo>
                    <a:pt x="231984" y="76264"/>
                    <a:pt x="230188" y="80962"/>
                    <a:pt x="228600" y="85725"/>
                  </a:cubicBezTo>
                  <a:cubicBezTo>
                    <a:pt x="223838" y="82550"/>
                    <a:pt x="219432" y="78760"/>
                    <a:pt x="214313" y="76200"/>
                  </a:cubicBezTo>
                  <a:cubicBezTo>
                    <a:pt x="179375" y="58731"/>
                    <a:pt x="87108" y="76142"/>
                    <a:pt x="85725" y="76200"/>
                  </a:cubicBezTo>
                  <a:cubicBezTo>
                    <a:pt x="71679" y="85564"/>
                    <a:pt x="68607" y="86263"/>
                    <a:pt x="57150" y="100012"/>
                  </a:cubicBezTo>
                  <a:cubicBezTo>
                    <a:pt x="53486" y="104409"/>
                    <a:pt x="50952" y="109642"/>
                    <a:pt x="47625" y="114300"/>
                  </a:cubicBezTo>
                  <a:cubicBezTo>
                    <a:pt x="43012" y="120759"/>
                    <a:pt x="38100" y="127000"/>
                    <a:pt x="33338" y="133350"/>
                  </a:cubicBezTo>
                  <a:cubicBezTo>
                    <a:pt x="34925" y="152400"/>
                    <a:pt x="35729" y="171532"/>
                    <a:pt x="38100" y="190500"/>
                  </a:cubicBezTo>
                  <a:cubicBezTo>
                    <a:pt x="38912" y="196995"/>
                    <a:pt x="42863" y="203005"/>
                    <a:pt x="42863" y="209550"/>
                  </a:cubicBezTo>
                  <a:cubicBezTo>
                    <a:pt x="42863" y="231832"/>
                    <a:pt x="41763" y="254247"/>
                    <a:pt x="38100" y="276225"/>
                  </a:cubicBezTo>
                  <a:cubicBezTo>
                    <a:pt x="36933" y="283228"/>
                    <a:pt x="31372" y="288749"/>
                    <a:pt x="28575" y="295275"/>
                  </a:cubicBezTo>
                  <a:cubicBezTo>
                    <a:pt x="26598" y="299889"/>
                    <a:pt x="25576" y="304862"/>
                    <a:pt x="23813" y="309562"/>
                  </a:cubicBezTo>
                  <a:cubicBezTo>
                    <a:pt x="20811" y="317567"/>
                    <a:pt x="16992" y="325265"/>
                    <a:pt x="14288" y="333375"/>
                  </a:cubicBezTo>
                  <a:cubicBezTo>
                    <a:pt x="12218" y="339585"/>
                    <a:pt x="10945" y="346035"/>
                    <a:pt x="9525" y="352425"/>
                  </a:cubicBezTo>
                  <a:cubicBezTo>
                    <a:pt x="3579" y="379183"/>
                    <a:pt x="1587" y="360363"/>
                    <a:pt x="0" y="36195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imes" pitchFamily="18" charset="0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6936864" y="4986068"/>
            <a:ext cx="1215354" cy="929712"/>
            <a:chOff x="5414452" y="4986068"/>
            <a:chExt cx="1215354" cy="929712"/>
          </a:xfrm>
        </p:grpSpPr>
        <p:cxnSp>
          <p:nvCxnSpPr>
            <p:cNvPr id="196" name="Straight Connector 195"/>
            <p:cNvCxnSpPr/>
            <p:nvPr/>
          </p:nvCxnSpPr>
          <p:spPr bwMode="auto">
            <a:xfrm>
              <a:off x="5414452" y="5915780"/>
              <a:ext cx="1215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7" name="Straight Arrow Connector 196"/>
            <p:cNvCxnSpPr/>
            <p:nvPr/>
          </p:nvCxnSpPr>
          <p:spPr bwMode="auto">
            <a:xfrm flipV="1">
              <a:off x="5780046" y="5147147"/>
              <a:ext cx="584519" cy="7607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8" name="Group 197"/>
            <p:cNvGrpSpPr/>
            <p:nvPr/>
          </p:nvGrpSpPr>
          <p:grpSpPr>
            <a:xfrm rot="1722976">
              <a:off x="6264835" y="4986068"/>
              <a:ext cx="333563" cy="130094"/>
              <a:chOff x="2790825" y="1392865"/>
              <a:chExt cx="585788" cy="223284"/>
            </a:xfrm>
          </p:grpSpPr>
          <p:sp>
            <p:nvSpPr>
              <p:cNvPr id="200" name="Rectangle 199"/>
              <p:cNvSpPr/>
              <p:nvPr/>
            </p:nvSpPr>
            <p:spPr bwMode="auto">
              <a:xfrm>
                <a:off x="3043731" y="1392865"/>
                <a:ext cx="85060" cy="22328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cxnSp>
            <p:nvCxnSpPr>
              <p:cNvPr id="201" name="Straight Connector 200"/>
              <p:cNvCxnSpPr/>
              <p:nvPr/>
            </p:nvCxnSpPr>
            <p:spPr bwMode="auto">
              <a:xfrm>
                <a:off x="2981739" y="1510748"/>
                <a:ext cx="20673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2" name="Rectangle 201"/>
              <p:cNvSpPr/>
              <p:nvPr/>
            </p:nvSpPr>
            <p:spPr bwMode="auto">
              <a:xfrm>
                <a:off x="3186113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2790825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</p:grpSp>
      </p:grpSp>
      <p:sp>
        <p:nvSpPr>
          <p:cNvPr id="207" name="TextBox 206"/>
          <p:cNvSpPr txBox="1"/>
          <p:nvPr/>
        </p:nvSpPr>
        <p:spPr>
          <a:xfrm>
            <a:off x="9582363" y="3789874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Wingdings" pitchFamily="2" charset="2"/>
                <a:cs typeface="Arial"/>
                <a:sym typeface="Wingdings"/>
              </a:rPr>
              <a:t>×</a:t>
            </a:r>
            <a:endParaRPr lang="en-GB" sz="4800" dirty="0">
              <a:latin typeface="Wingdings" pitchFamily="2" charset="2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9550730" y="5052204"/>
            <a:ext cx="1011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Wingdings" pitchFamily="2" charset="2"/>
                <a:sym typeface="Wingdings"/>
              </a:rPr>
              <a:t></a:t>
            </a:r>
            <a:r>
              <a:rPr lang="en-GB" sz="4800" dirty="0">
                <a:sym typeface="Wingdings"/>
              </a:rPr>
              <a:t>?</a:t>
            </a:r>
            <a:endParaRPr lang="en-GB" sz="4800" dirty="0"/>
          </a:p>
        </p:txBody>
      </p:sp>
      <p:sp>
        <p:nvSpPr>
          <p:cNvPr id="210" name="Freeform 209"/>
          <p:cNvSpPr/>
          <p:nvPr/>
        </p:nvSpPr>
        <p:spPr bwMode="auto">
          <a:xfrm>
            <a:off x="3881497" y="5362804"/>
            <a:ext cx="1287917" cy="216623"/>
          </a:xfrm>
          <a:custGeom>
            <a:avLst/>
            <a:gdLst>
              <a:gd name="connsiteX0" fmla="*/ 0 w 1166813"/>
              <a:gd name="connsiteY0" fmla="*/ 361950 h 542925"/>
              <a:gd name="connsiteX1" fmla="*/ 0 w 1166813"/>
              <a:gd name="connsiteY1" fmla="*/ 361950 h 542925"/>
              <a:gd name="connsiteX2" fmla="*/ 19050 w 1166813"/>
              <a:gd name="connsiteY2" fmla="*/ 419100 h 542925"/>
              <a:gd name="connsiteX3" fmla="*/ 23813 w 1166813"/>
              <a:gd name="connsiteY3" fmla="*/ 442912 h 542925"/>
              <a:gd name="connsiteX4" fmla="*/ 33338 w 1166813"/>
              <a:gd name="connsiteY4" fmla="*/ 457200 h 542925"/>
              <a:gd name="connsiteX5" fmla="*/ 61913 w 1166813"/>
              <a:gd name="connsiteY5" fmla="*/ 481012 h 542925"/>
              <a:gd name="connsiteX6" fmla="*/ 80963 w 1166813"/>
              <a:gd name="connsiteY6" fmla="*/ 495300 h 542925"/>
              <a:gd name="connsiteX7" fmla="*/ 109538 w 1166813"/>
              <a:gd name="connsiteY7" fmla="*/ 504825 h 542925"/>
              <a:gd name="connsiteX8" fmla="*/ 123825 w 1166813"/>
              <a:gd name="connsiteY8" fmla="*/ 514350 h 542925"/>
              <a:gd name="connsiteX9" fmla="*/ 180975 w 1166813"/>
              <a:gd name="connsiteY9" fmla="*/ 528637 h 542925"/>
              <a:gd name="connsiteX10" fmla="*/ 247650 w 1166813"/>
              <a:gd name="connsiteY10" fmla="*/ 542925 h 542925"/>
              <a:gd name="connsiteX11" fmla="*/ 842963 w 1166813"/>
              <a:gd name="connsiteY11" fmla="*/ 538162 h 542925"/>
              <a:gd name="connsiteX12" fmla="*/ 914400 w 1166813"/>
              <a:gd name="connsiteY12" fmla="*/ 528637 h 542925"/>
              <a:gd name="connsiteX13" fmla="*/ 966788 w 1166813"/>
              <a:gd name="connsiteY13" fmla="*/ 523875 h 542925"/>
              <a:gd name="connsiteX14" fmla="*/ 981075 w 1166813"/>
              <a:gd name="connsiteY14" fmla="*/ 514350 h 542925"/>
              <a:gd name="connsiteX15" fmla="*/ 1023938 w 1166813"/>
              <a:gd name="connsiteY15" fmla="*/ 500062 h 542925"/>
              <a:gd name="connsiteX16" fmla="*/ 1085850 w 1166813"/>
              <a:gd name="connsiteY16" fmla="*/ 476250 h 542925"/>
              <a:gd name="connsiteX17" fmla="*/ 1143000 w 1166813"/>
              <a:gd name="connsiteY17" fmla="*/ 423862 h 542925"/>
              <a:gd name="connsiteX18" fmla="*/ 1157288 w 1166813"/>
              <a:gd name="connsiteY18" fmla="*/ 400050 h 542925"/>
              <a:gd name="connsiteX19" fmla="*/ 1166813 w 1166813"/>
              <a:gd name="connsiteY19" fmla="*/ 352425 h 542925"/>
              <a:gd name="connsiteX20" fmla="*/ 1157288 w 1166813"/>
              <a:gd name="connsiteY20" fmla="*/ 209550 h 542925"/>
              <a:gd name="connsiteX21" fmla="*/ 1147763 w 1166813"/>
              <a:gd name="connsiteY21" fmla="*/ 195262 h 542925"/>
              <a:gd name="connsiteX22" fmla="*/ 1138238 w 1166813"/>
              <a:gd name="connsiteY22" fmla="*/ 176212 h 542925"/>
              <a:gd name="connsiteX23" fmla="*/ 1109663 w 1166813"/>
              <a:gd name="connsiteY23" fmla="*/ 147637 h 542925"/>
              <a:gd name="connsiteX24" fmla="*/ 1071563 w 1166813"/>
              <a:gd name="connsiteY24" fmla="*/ 119062 h 542925"/>
              <a:gd name="connsiteX25" fmla="*/ 1052513 w 1166813"/>
              <a:gd name="connsiteY25" fmla="*/ 114300 h 542925"/>
              <a:gd name="connsiteX26" fmla="*/ 1038225 w 1166813"/>
              <a:gd name="connsiteY26" fmla="*/ 109537 h 542925"/>
              <a:gd name="connsiteX27" fmla="*/ 890588 w 1166813"/>
              <a:gd name="connsiteY27" fmla="*/ 133350 h 542925"/>
              <a:gd name="connsiteX28" fmla="*/ 871538 w 1166813"/>
              <a:gd name="connsiteY28" fmla="*/ 152400 h 542925"/>
              <a:gd name="connsiteX29" fmla="*/ 866775 w 1166813"/>
              <a:gd name="connsiteY29" fmla="*/ 171450 h 542925"/>
              <a:gd name="connsiteX30" fmla="*/ 862013 w 1166813"/>
              <a:gd name="connsiteY30" fmla="*/ 147637 h 542925"/>
              <a:gd name="connsiteX31" fmla="*/ 847725 w 1166813"/>
              <a:gd name="connsiteY31" fmla="*/ 109537 h 542925"/>
              <a:gd name="connsiteX32" fmla="*/ 814388 w 1166813"/>
              <a:gd name="connsiteY32" fmla="*/ 71437 h 542925"/>
              <a:gd name="connsiteX33" fmla="*/ 800100 w 1166813"/>
              <a:gd name="connsiteY33" fmla="*/ 52387 h 542925"/>
              <a:gd name="connsiteX34" fmla="*/ 766763 w 1166813"/>
              <a:gd name="connsiteY34" fmla="*/ 23812 h 542925"/>
              <a:gd name="connsiteX35" fmla="*/ 733425 w 1166813"/>
              <a:gd name="connsiteY35" fmla="*/ 14287 h 542925"/>
              <a:gd name="connsiteX36" fmla="*/ 695325 w 1166813"/>
              <a:gd name="connsiteY36" fmla="*/ 19050 h 542925"/>
              <a:gd name="connsiteX37" fmla="*/ 642938 w 1166813"/>
              <a:gd name="connsiteY37" fmla="*/ 33337 h 542925"/>
              <a:gd name="connsiteX38" fmla="*/ 628650 w 1166813"/>
              <a:gd name="connsiteY38" fmla="*/ 42862 h 542925"/>
              <a:gd name="connsiteX39" fmla="*/ 619125 w 1166813"/>
              <a:gd name="connsiteY39" fmla="*/ 57150 h 542925"/>
              <a:gd name="connsiteX40" fmla="*/ 600075 w 1166813"/>
              <a:gd name="connsiteY40" fmla="*/ 95250 h 542925"/>
              <a:gd name="connsiteX41" fmla="*/ 576263 w 1166813"/>
              <a:gd name="connsiteY41" fmla="*/ 61912 h 542925"/>
              <a:gd name="connsiteX42" fmla="*/ 561975 w 1166813"/>
              <a:gd name="connsiteY42" fmla="*/ 47625 h 542925"/>
              <a:gd name="connsiteX43" fmla="*/ 547688 w 1166813"/>
              <a:gd name="connsiteY43" fmla="*/ 28575 h 542925"/>
              <a:gd name="connsiteX44" fmla="*/ 504825 w 1166813"/>
              <a:gd name="connsiteY44" fmla="*/ 4762 h 542925"/>
              <a:gd name="connsiteX45" fmla="*/ 485775 w 1166813"/>
              <a:gd name="connsiteY45" fmla="*/ 0 h 542925"/>
              <a:gd name="connsiteX46" fmla="*/ 347663 w 1166813"/>
              <a:gd name="connsiteY46" fmla="*/ 4762 h 542925"/>
              <a:gd name="connsiteX47" fmla="*/ 328613 w 1166813"/>
              <a:gd name="connsiteY47" fmla="*/ 14287 h 542925"/>
              <a:gd name="connsiteX48" fmla="*/ 314325 w 1166813"/>
              <a:gd name="connsiteY48" fmla="*/ 19050 h 542925"/>
              <a:gd name="connsiteX49" fmla="*/ 252413 w 1166813"/>
              <a:gd name="connsiteY49" fmla="*/ 42862 h 542925"/>
              <a:gd name="connsiteX50" fmla="*/ 238125 w 1166813"/>
              <a:gd name="connsiteY50" fmla="*/ 52387 h 542925"/>
              <a:gd name="connsiteX51" fmla="*/ 233363 w 1166813"/>
              <a:gd name="connsiteY51" fmla="*/ 71437 h 542925"/>
              <a:gd name="connsiteX52" fmla="*/ 228600 w 1166813"/>
              <a:gd name="connsiteY52" fmla="*/ 85725 h 542925"/>
              <a:gd name="connsiteX53" fmla="*/ 214313 w 1166813"/>
              <a:gd name="connsiteY53" fmla="*/ 76200 h 542925"/>
              <a:gd name="connsiteX54" fmla="*/ 85725 w 1166813"/>
              <a:gd name="connsiteY54" fmla="*/ 76200 h 542925"/>
              <a:gd name="connsiteX55" fmla="*/ 57150 w 1166813"/>
              <a:gd name="connsiteY55" fmla="*/ 100012 h 542925"/>
              <a:gd name="connsiteX56" fmla="*/ 47625 w 1166813"/>
              <a:gd name="connsiteY56" fmla="*/ 114300 h 542925"/>
              <a:gd name="connsiteX57" fmla="*/ 33338 w 1166813"/>
              <a:gd name="connsiteY57" fmla="*/ 133350 h 542925"/>
              <a:gd name="connsiteX58" fmla="*/ 38100 w 1166813"/>
              <a:gd name="connsiteY58" fmla="*/ 190500 h 542925"/>
              <a:gd name="connsiteX59" fmla="*/ 42863 w 1166813"/>
              <a:gd name="connsiteY59" fmla="*/ 209550 h 542925"/>
              <a:gd name="connsiteX60" fmla="*/ 38100 w 1166813"/>
              <a:gd name="connsiteY60" fmla="*/ 276225 h 542925"/>
              <a:gd name="connsiteX61" fmla="*/ 28575 w 1166813"/>
              <a:gd name="connsiteY61" fmla="*/ 295275 h 542925"/>
              <a:gd name="connsiteX62" fmla="*/ 23813 w 1166813"/>
              <a:gd name="connsiteY62" fmla="*/ 309562 h 542925"/>
              <a:gd name="connsiteX63" fmla="*/ 14288 w 1166813"/>
              <a:gd name="connsiteY63" fmla="*/ 333375 h 542925"/>
              <a:gd name="connsiteX64" fmla="*/ 9525 w 1166813"/>
              <a:gd name="connsiteY64" fmla="*/ 352425 h 542925"/>
              <a:gd name="connsiteX65" fmla="*/ 0 w 1166813"/>
              <a:gd name="connsiteY65" fmla="*/ 36195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66813" h="542925">
                <a:moveTo>
                  <a:pt x="0" y="361950"/>
                </a:moveTo>
                <a:lnTo>
                  <a:pt x="0" y="361950"/>
                </a:lnTo>
                <a:cubicBezTo>
                  <a:pt x="6350" y="381000"/>
                  <a:pt x="13384" y="399836"/>
                  <a:pt x="19050" y="419100"/>
                </a:cubicBezTo>
                <a:cubicBezTo>
                  <a:pt x="21334" y="426866"/>
                  <a:pt x="20971" y="435333"/>
                  <a:pt x="23813" y="442912"/>
                </a:cubicBezTo>
                <a:cubicBezTo>
                  <a:pt x="25823" y="448271"/>
                  <a:pt x="29674" y="452803"/>
                  <a:pt x="33338" y="457200"/>
                </a:cubicBezTo>
                <a:cubicBezTo>
                  <a:pt x="46418" y="472897"/>
                  <a:pt x="46487" y="469993"/>
                  <a:pt x="61913" y="481012"/>
                </a:cubicBezTo>
                <a:cubicBezTo>
                  <a:pt x="68372" y="485626"/>
                  <a:pt x="73863" y="491750"/>
                  <a:pt x="80963" y="495300"/>
                </a:cubicBezTo>
                <a:cubicBezTo>
                  <a:pt x="89943" y="499790"/>
                  <a:pt x="101184" y="499256"/>
                  <a:pt x="109538" y="504825"/>
                </a:cubicBezTo>
                <a:cubicBezTo>
                  <a:pt x="114300" y="508000"/>
                  <a:pt x="118595" y="512025"/>
                  <a:pt x="123825" y="514350"/>
                </a:cubicBezTo>
                <a:cubicBezTo>
                  <a:pt x="149866" y="525924"/>
                  <a:pt x="153744" y="523191"/>
                  <a:pt x="180975" y="528637"/>
                </a:cubicBezTo>
                <a:cubicBezTo>
                  <a:pt x="203263" y="533095"/>
                  <a:pt x="247650" y="542925"/>
                  <a:pt x="247650" y="542925"/>
                </a:cubicBezTo>
                <a:lnTo>
                  <a:pt x="842963" y="538162"/>
                </a:lnTo>
                <a:cubicBezTo>
                  <a:pt x="866981" y="537647"/>
                  <a:pt x="890535" y="531391"/>
                  <a:pt x="914400" y="528637"/>
                </a:cubicBezTo>
                <a:cubicBezTo>
                  <a:pt x="931819" y="526627"/>
                  <a:pt x="949325" y="525462"/>
                  <a:pt x="966788" y="523875"/>
                </a:cubicBezTo>
                <a:cubicBezTo>
                  <a:pt x="971550" y="520700"/>
                  <a:pt x="975845" y="516675"/>
                  <a:pt x="981075" y="514350"/>
                </a:cubicBezTo>
                <a:cubicBezTo>
                  <a:pt x="993298" y="508917"/>
                  <a:pt x="1010683" y="505160"/>
                  <a:pt x="1023938" y="500062"/>
                </a:cubicBezTo>
                <a:lnTo>
                  <a:pt x="1085850" y="476250"/>
                </a:lnTo>
                <a:cubicBezTo>
                  <a:pt x="1129563" y="432537"/>
                  <a:pt x="1109582" y="448927"/>
                  <a:pt x="1143000" y="423862"/>
                </a:cubicBezTo>
                <a:cubicBezTo>
                  <a:pt x="1147763" y="415925"/>
                  <a:pt x="1153148" y="408329"/>
                  <a:pt x="1157288" y="400050"/>
                </a:cubicBezTo>
                <a:cubicBezTo>
                  <a:pt x="1163936" y="386754"/>
                  <a:pt x="1165059" y="364702"/>
                  <a:pt x="1166813" y="352425"/>
                </a:cubicBezTo>
                <a:cubicBezTo>
                  <a:pt x="1163638" y="304800"/>
                  <a:pt x="1163031" y="256934"/>
                  <a:pt x="1157288" y="209550"/>
                </a:cubicBezTo>
                <a:cubicBezTo>
                  <a:pt x="1156599" y="203868"/>
                  <a:pt x="1150603" y="200232"/>
                  <a:pt x="1147763" y="195262"/>
                </a:cubicBezTo>
                <a:cubicBezTo>
                  <a:pt x="1144241" y="189098"/>
                  <a:pt x="1142673" y="181756"/>
                  <a:pt x="1138238" y="176212"/>
                </a:cubicBezTo>
                <a:cubicBezTo>
                  <a:pt x="1129823" y="165693"/>
                  <a:pt x="1119188" y="157162"/>
                  <a:pt x="1109663" y="147637"/>
                </a:cubicBezTo>
                <a:cubicBezTo>
                  <a:pt x="1094860" y="132835"/>
                  <a:pt x="1092862" y="128528"/>
                  <a:pt x="1071563" y="119062"/>
                </a:cubicBezTo>
                <a:cubicBezTo>
                  <a:pt x="1065582" y="116404"/>
                  <a:pt x="1058807" y="116098"/>
                  <a:pt x="1052513" y="114300"/>
                </a:cubicBezTo>
                <a:cubicBezTo>
                  <a:pt x="1047686" y="112921"/>
                  <a:pt x="1042988" y="111125"/>
                  <a:pt x="1038225" y="109537"/>
                </a:cubicBezTo>
                <a:cubicBezTo>
                  <a:pt x="990650" y="111803"/>
                  <a:pt x="933108" y="103586"/>
                  <a:pt x="890588" y="133350"/>
                </a:cubicBezTo>
                <a:cubicBezTo>
                  <a:pt x="883231" y="138500"/>
                  <a:pt x="877888" y="146050"/>
                  <a:pt x="871538" y="152400"/>
                </a:cubicBezTo>
                <a:cubicBezTo>
                  <a:pt x="869950" y="158750"/>
                  <a:pt x="872629" y="174377"/>
                  <a:pt x="866775" y="171450"/>
                </a:cubicBezTo>
                <a:cubicBezTo>
                  <a:pt x="859535" y="167830"/>
                  <a:pt x="863769" y="155539"/>
                  <a:pt x="862013" y="147637"/>
                </a:cubicBezTo>
                <a:cubicBezTo>
                  <a:pt x="858024" y="129686"/>
                  <a:pt x="857470" y="125778"/>
                  <a:pt x="847725" y="109537"/>
                </a:cubicBezTo>
                <a:cubicBezTo>
                  <a:pt x="807246" y="42071"/>
                  <a:pt x="847327" y="104376"/>
                  <a:pt x="814388" y="71437"/>
                </a:cubicBezTo>
                <a:cubicBezTo>
                  <a:pt x="808775" y="65824"/>
                  <a:pt x="805327" y="58361"/>
                  <a:pt x="800100" y="52387"/>
                </a:cubicBezTo>
                <a:cubicBezTo>
                  <a:pt x="790988" y="41973"/>
                  <a:pt x="779608" y="30234"/>
                  <a:pt x="766763" y="23812"/>
                </a:cubicBezTo>
                <a:cubicBezTo>
                  <a:pt x="759935" y="20398"/>
                  <a:pt x="739522" y="15811"/>
                  <a:pt x="733425" y="14287"/>
                </a:cubicBezTo>
                <a:cubicBezTo>
                  <a:pt x="720725" y="15875"/>
                  <a:pt x="707905" y="16691"/>
                  <a:pt x="695325" y="19050"/>
                </a:cubicBezTo>
                <a:cubicBezTo>
                  <a:pt x="670773" y="23654"/>
                  <a:pt x="662582" y="26790"/>
                  <a:pt x="642938" y="33337"/>
                </a:cubicBezTo>
                <a:cubicBezTo>
                  <a:pt x="638175" y="36512"/>
                  <a:pt x="632697" y="38815"/>
                  <a:pt x="628650" y="42862"/>
                </a:cubicBezTo>
                <a:cubicBezTo>
                  <a:pt x="624603" y="46909"/>
                  <a:pt x="622159" y="52296"/>
                  <a:pt x="619125" y="57150"/>
                </a:cubicBezTo>
                <a:cubicBezTo>
                  <a:pt x="603058" y="82857"/>
                  <a:pt x="607330" y="73488"/>
                  <a:pt x="600075" y="95250"/>
                </a:cubicBezTo>
                <a:cubicBezTo>
                  <a:pt x="559591" y="81754"/>
                  <a:pt x="620720" y="106366"/>
                  <a:pt x="576263" y="61912"/>
                </a:cubicBezTo>
                <a:cubicBezTo>
                  <a:pt x="571500" y="57150"/>
                  <a:pt x="566358" y="52739"/>
                  <a:pt x="561975" y="47625"/>
                </a:cubicBezTo>
                <a:cubicBezTo>
                  <a:pt x="556809" y="41599"/>
                  <a:pt x="553301" y="34188"/>
                  <a:pt x="547688" y="28575"/>
                </a:cubicBezTo>
                <a:cubicBezTo>
                  <a:pt x="534402" y="15289"/>
                  <a:pt x="522434" y="10631"/>
                  <a:pt x="504825" y="4762"/>
                </a:cubicBezTo>
                <a:cubicBezTo>
                  <a:pt x="498615" y="2692"/>
                  <a:pt x="492125" y="1587"/>
                  <a:pt x="485775" y="0"/>
                </a:cubicBezTo>
                <a:cubicBezTo>
                  <a:pt x="439738" y="1587"/>
                  <a:pt x="393539" y="592"/>
                  <a:pt x="347663" y="4762"/>
                </a:cubicBezTo>
                <a:cubicBezTo>
                  <a:pt x="340593" y="5405"/>
                  <a:pt x="335138" y="11490"/>
                  <a:pt x="328613" y="14287"/>
                </a:cubicBezTo>
                <a:cubicBezTo>
                  <a:pt x="323999" y="16265"/>
                  <a:pt x="319011" y="17248"/>
                  <a:pt x="314325" y="19050"/>
                </a:cubicBezTo>
                <a:cubicBezTo>
                  <a:pt x="246367" y="45188"/>
                  <a:pt x="287522" y="31160"/>
                  <a:pt x="252413" y="42862"/>
                </a:cubicBezTo>
                <a:cubicBezTo>
                  <a:pt x="247650" y="46037"/>
                  <a:pt x="241300" y="47624"/>
                  <a:pt x="238125" y="52387"/>
                </a:cubicBezTo>
                <a:cubicBezTo>
                  <a:pt x="234494" y="57833"/>
                  <a:pt x="235161" y="65143"/>
                  <a:pt x="233363" y="71437"/>
                </a:cubicBezTo>
                <a:cubicBezTo>
                  <a:pt x="231984" y="76264"/>
                  <a:pt x="230188" y="80962"/>
                  <a:pt x="228600" y="85725"/>
                </a:cubicBezTo>
                <a:cubicBezTo>
                  <a:pt x="223838" y="82550"/>
                  <a:pt x="219432" y="78760"/>
                  <a:pt x="214313" y="76200"/>
                </a:cubicBezTo>
                <a:cubicBezTo>
                  <a:pt x="179375" y="58731"/>
                  <a:pt x="87108" y="76142"/>
                  <a:pt x="85725" y="76200"/>
                </a:cubicBezTo>
                <a:cubicBezTo>
                  <a:pt x="71679" y="85564"/>
                  <a:pt x="68607" y="86263"/>
                  <a:pt x="57150" y="100012"/>
                </a:cubicBezTo>
                <a:cubicBezTo>
                  <a:pt x="53486" y="104409"/>
                  <a:pt x="50952" y="109642"/>
                  <a:pt x="47625" y="114300"/>
                </a:cubicBezTo>
                <a:cubicBezTo>
                  <a:pt x="43012" y="120759"/>
                  <a:pt x="38100" y="127000"/>
                  <a:pt x="33338" y="133350"/>
                </a:cubicBezTo>
                <a:cubicBezTo>
                  <a:pt x="34925" y="152400"/>
                  <a:pt x="35729" y="171532"/>
                  <a:pt x="38100" y="190500"/>
                </a:cubicBezTo>
                <a:cubicBezTo>
                  <a:pt x="38912" y="196995"/>
                  <a:pt x="42863" y="203005"/>
                  <a:pt x="42863" y="209550"/>
                </a:cubicBezTo>
                <a:cubicBezTo>
                  <a:pt x="42863" y="231832"/>
                  <a:pt x="41763" y="254247"/>
                  <a:pt x="38100" y="276225"/>
                </a:cubicBezTo>
                <a:cubicBezTo>
                  <a:pt x="36933" y="283228"/>
                  <a:pt x="31372" y="288749"/>
                  <a:pt x="28575" y="295275"/>
                </a:cubicBezTo>
                <a:cubicBezTo>
                  <a:pt x="26598" y="299889"/>
                  <a:pt x="25576" y="304862"/>
                  <a:pt x="23813" y="309562"/>
                </a:cubicBezTo>
                <a:cubicBezTo>
                  <a:pt x="20811" y="317567"/>
                  <a:pt x="16992" y="325265"/>
                  <a:pt x="14288" y="333375"/>
                </a:cubicBezTo>
                <a:cubicBezTo>
                  <a:pt x="12218" y="339585"/>
                  <a:pt x="10945" y="346035"/>
                  <a:pt x="9525" y="352425"/>
                </a:cubicBezTo>
                <a:cubicBezTo>
                  <a:pt x="3579" y="379183"/>
                  <a:pt x="1587" y="360363"/>
                  <a:pt x="0" y="361950"/>
                </a:cubicBezTo>
                <a:close/>
              </a:path>
            </a:pathLst>
          </a:cu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08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Table 148"/>
          <p:cNvGraphicFramePr>
            <a:graphicFrameLocks noGrp="1"/>
          </p:cNvGraphicFramePr>
          <p:nvPr/>
        </p:nvGraphicFramePr>
        <p:xfrm>
          <a:off x="2986028" y="638356"/>
          <a:ext cx="6300158" cy="5404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072">
                <a:tc>
                  <a:txBody>
                    <a:bodyPr/>
                    <a:lstStyle/>
                    <a:p>
                      <a:r>
                        <a:rPr lang="en-GB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Observations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461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758" y="-60382"/>
            <a:ext cx="8113712" cy="708025"/>
          </a:xfrm>
        </p:spPr>
        <p:txBody>
          <a:bodyPr/>
          <a:lstStyle/>
          <a:p>
            <a:r>
              <a:rPr lang="en-GB" dirty="0"/>
              <a:t>All-sky assimilation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11188" y="6356350"/>
            <a:ext cx="424815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ECMWF/EUMETSAT satellite course 2019: Microwave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932363" y="6353175"/>
            <a:ext cx="10795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A2DC0136-0F99-4FF6-8735-C0C974307B1F}" type="slidenum">
              <a:rPr lang="en-GB" smtClean="0"/>
              <a:pPr/>
              <a:t>18</a:t>
            </a:fld>
            <a:endParaRPr lang="en-GB"/>
          </a:p>
        </p:txBody>
      </p:sp>
      <p:grpSp>
        <p:nvGrpSpPr>
          <p:cNvPr id="205" name="Group 204"/>
          <p:cNvGrpSpPr/>
          <p:nvPr/>
        </p:nvGrpSpPr>
        <p:grpSpPr>
          <a:xfrm>
            <a:off x="3891739" y="1259457"/>
            <a:ext cx="1215354" cy="929712"/>
            <a:chOff x="2369327" y="1259457"/>
            <a:chExt cx="1215354" cy="929712"/>
          </a:xfrm>
        </p:grpSpPr>
        <p:cxnSp>
          <p:nvCxnSpPr>
            <p:cNvPr id="57" name="Straight Connector 56"/>
            <p:cNvCxnSpPr/>
            <p:nvPr/>
          </p:nvCxnSpPr>
          <p:spPr bwMode="auto">
            <a:xfrm>
              <a:off x="2369327" y="2189169"/>
              <a:ext cx="1215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V="1">
              <a:off x="2734921" y="1420536"/>
              <a:ext cx="584519" cy="7607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9" name="Group 58"/>
            <p:cNvGrpSpPr/>
            <p:nvPr/>
          </p:nvGrpSpPr>
          <p:grpSpPr>
            <a:xfrm rot="1722976">
              <a:off x="3219710" y="1259457"/>
              <a:ext cx="333563" cy="130094"/>
              <a:chOff x="2790825" y="1392865"/>
              <a:chExt cx="585788" cy="223284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3043731" y="1392865"/>
                <a:ext cx="85060" cy="22328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 bwMode="auto">
              <a:xfrm>
                <a:off x="2981739" y="1510748"/>
                <a:ext cx="20673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2" name="Rectangle 61"/>
              <p:cNvSpPr/>
              <p:nvPr/>
            </p:nvSpPr>
            <p:spPr bwMode="auto">
              <a:xfrm>
                <a:off x="3186113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2790825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</p:grpSp>
      </p:grpSp>
      <p:sp>
        <p:nvSpPr>
          <p:cNvPr id="102" name="TextBox 101"/>
          <p:cNvSpPr txBox="1"/>
          <p:nvPr/>
        </p:nvSpPr>
        <p:spPr>
          <a:xfrm>
            <a:off x="9588111" y="1276710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Wingdings" pitchFamily="2" charset="2"/>
                <a:sym typeface="Wingdings"/>
              </a:rPr>
              <a:t></a:t>
            </a:r>
            <a:endParaRPr lang="en-GB" sz="4800" dirty="0">
              <a:latin typeface="Wingdings" pitchFamily="2" charset="2"/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6977119" y="1291089"/>
            <a:ext cx="1215354" cy="929712"/>
            <a:chOff x="5454707" y="1299715"/>
            <a:chExt cx="1215354" cy="929712"/>
          </a:xfrm>
        </p:grpSpPr>
        <p:cxnSp>
          <p:nvCxnSpPr>
            <p:cNvPr id="141" name="Straight Connector 140"/>
            <p:cNvCxnSpPr/>
            <p:nvPr/>
          </p:nvCxnSpPr>
          <p:spPr bwMode="auto">
            <a:xfrm>
              <a:off x="5454707" y="2229427"/>
              <a:ext cx="1215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42" name="Straight Arrow Connector 141"/>
            <p:cNvCxnSpPr/>
            <p:nvPr/>
          </p:nvCxnSpPr>
          <p:spPr bwMode="auto">
            <a:xfrm flipV="1">
              <a:off x="5820301" y="1460794"/>
              <a:ext cx="584519" cy="7607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3" name="Group 142"/>
            <p:cNvGrpSpPr/>
            <p:nvPr/>
          </p:nvGrpSpPr>
          <p:grpSpPr>
            <a:xfrm rot="1722976">
              <a:off x="6305090" y="1299715"/>
              <a:ext cx="333563" cy="130094"/>
              <a:chOff x="2790825" y="1392865"/>
              <a:chExt cx="585788" cy="223284"/>
            </a:xfrm>
          </p:grpSpPr>
          <p:sp>
            <p:nvSpPr>
              <p:cNvPr id="145" name="Rectangle 144"/>
              <p:cNvSpPr/>
              <p:nvPr/>
            </p:nvSpPr>
            <p:spPr bwMode="auto">
              <a:xfrm>
                <a:off x="3043731" y="1392865"/>
                <a:ext cx="85060" cy="22328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cxnSp>
            <p:nvCxnSpPr>
              <p:cNvPr id="146" name="Straight Connector 145"/>
              <p:cNvCxnSpPr/>
              <p:nvPr/>
            </p:nvCxnSpPr>
            <p:spPr bwMode="auto">
              <a:xfrm>
                <a:off x="2981739" y="1510748"/>
                <a:ext cx="20673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7" name="Rectangle 146"/>
              <p:cNvSpPr/>
              <p:nvPr/>
            </p:nvSpPr>
            <p:spPr bwMode="auto">
              <a:xfrm>
                <a:off x="3186113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2790825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3883112" y="2518914"/>
            <a:ext cx="1215354" cy="929712"/>
            <a:chOff x="2360700" y="2518914"/>
            <a:chExt cx="1215354" cy="929712"/>
          </a:xfrm>
        </p:grpSpPr>
        <p:cxnSp>
          <p:nvCxnSpPr>
            <p:cNvPr id="151" name="Straight Connector 150"/>
            <p:cNvCxnSpPr/>
            <p:nvPr/>
          </p:nvCxnSpPr>
          <p:spPr bwMode="auto">
            <a:xfrm>
              <a:off x="2360700" y="3448626"/>
              <a:ext cx="1215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52" name="Straight Arrow Connector 151"/>
            <p:cNvCxnSpPr/>
            <p:nvPr/>
          </p:nvCxnSpPr>
          <p:spPr bwMode="auto">
            <a:xfrm flipV="1">
              <a:off x="2726294" y="2679993"/>
              <a:ext cx="584519" cy="7607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53" name="Group 152"/>
            <p:cNvGrpSpPr/>
            <p:nvPr/>
          </p:nvGrpSpPr>
          <p:grpSpPr>
            <a:xfrm rot="1722976">
              <a:off x="3211083" y="2518914"/>
              <a:ext cx="333563" cy="130094"/>
              <a:chOff x="2790825" y="1392865"/>
              <a:chExt cx="585788" cy="223284"/>
            </a:xfrm>
          </p:grpSpPr>
          <p:sp>
            <p:nvSpPr>
              <p:cNvPr id="155" name="Rectangle 154"/>
              <p:cNvSpPr/>
              <p:nvPr/>
            </p:nvSpPr>
            <p:spPr bwMode="auto">
              <a:xfrm>
                <a:off x="3043731" y="1392865"/>
                <a:ext cx="85060" cy="22328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cxnSp>
            <p:nvCxnSpPr>
              <p:cNvPr id="156" name="Straight Connector 155"/>
              <p:cNvCxnSpPr/>
              <p:nvPr/>
            </p:nvCxnSpPr>
            <p:spPr bwMode="auto">
              <a:xfrm>
                <a:off x="2981739" y="1510748"/>
                <a:ext cx="20673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57" name="Rectangle 156"/>
              <p:cNvSpPr/>
              <p:nvPr/>
            </p:nvSpPr>
            <p:spPr bwMode="auto">
              <a:xfrm>
                <a:off x="3186113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2790825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3883112" y="3735239"/>
            <a:ext cx="1357288" cy="929712"/>
            <a:chOff x="5604228" y="3090322"/>
            <a:chExt cx="1460535" cy="1246825"/>
          </a:xfrm>
        </p:grpSpPr>
        <p:cxnSp>
          <p:nvCxnSpPr>
            <p:cNvPr id="160" name="Straight Connector 159"/>
            <p:cNvCxnSpPr/>
            <p:nvPr/>
          </p:nvCxnSpPr>
          <p:spPr bwMode="auto">
            <a:xfrm>
              <a:off x="5604228" y="4337147"/>
              <a:ext cx="130780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61" name="Straight Arrow Connector 160"/>
            <p:cNvCxnSpPr/>
            <p:nvPr/>
          </p:nvCxnSpPr>
          <p:spPr bwMode="auto">
            <a:xfrm flipV="1">
              <a:off x="5997632" y="3306343"/>
              <a:ext cx="628983" cy="102017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2" name="Group 161"/>
            <p:cNvGrpSpPr/>
            <p:nvPr/>
          </p:nvGrpSpPr>
          <p:grpSpPr>
            <a:xfrm rot="1722976">
              <a:off x="6519298" y="3090322"/>
              <a:ext cx="358937" cy="174468"/>
              <a:chOff x="2790825" y="1392865"/>
              <a:chExt cx="585788" cy="223284"/>
            </a:xfrm>
          </p:grpSpPr>
          <p:sp>
            <p:nvSpPr>
              <p:cNvPr id="164" name="Rectangle 163"/>
              <p:cNvSpPr/>
              <p:nvPr/>
            </p:nvSpPr>
            <p:spPr bwMode="auto">
              <a:xfrm>
                <a:off x="3043731" y="1392865"/>
                <a:ext cx="85060" cy="22328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 bwMode="auto">
              <a:xfrm>
                <a:off x="2981739" y="1510748"/>
                <a:ext cx="20673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6" name="Rectangle 165"/>
              <p:cNvSpPr/>
              <p:nvPr/>
            </p:nvSpPr>
            <p:spPr bwMode="auto">
              <a:xfrm>
                <a:off x="3186113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2790825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</p:grpSp>
        <p:sp>
          <p:nvSpPr>
            <p:cNvPr id="163" name="Freeform 162"/>
            <p:cNvSpPr/>
            <p:nvPr/>
          </p:nvSpPr>
          <p:spPr bwMode="auto">
            <a:xfrm>
              <a:off x="5678876" y="3644480"/>
              <a:ext cx="1385887" cy="290511"/>
            </a:xfrm>
            <a:custGeom>
              <a:avLst/>
              <a:gdLst>
                <a:gd name="connsiteX0" fmla="*/ 0 w 1166813"/>
                <a:gd name="connsiteY0" fmla="*/ 361950 h 542925"/>
                <a:gd name="connsiteX1" fmla="*/ 0 w 1166813"/>
                <a:gd name="connsiteY1" fmla="*/ 361950 h 542925"/>
                <a:gd name="connsiteX2" fmla="*/ 19050 w 1166813"/>
                <a:gd name="connsiteY2" fmla="*/ 419100 h 542925"/>
                <a:gd name="connsiteX3" fmla="*/ 23813 w 1166813"/>
                <a:gd name="connsiteY3" fmla="*/ 442912 h 542925"/>
                <a:gd name="connsiteX4" fmla="*/ 33338 w 1166813"/>
                <a:gd name="connsiteY4" fmla="*/ 457200 h 542925"/>
                <a:gd name="connsiteX5" fmla="*/ 61913 w 1166813"/>
                <a:gd name="connsiteY5" fmla="*/ 481012 h 542925"/>
                <a:gd name="connsiteX6" fmla="*/ 80963 w 1166813"/>
                <a:gd name="connsiteY6" fmla="*/ 495300 h 542925"/>
                <a:gd name="connsiteX7" fmla="*/ 109538 w 1166813"/>
                <a:gd name="connsiteY7" fmla="*/ 504825 h 542925"/>
                <a:gd name="connsiteX8" fmla="*/ 123825 w 1166813"/>
                <a:gd name="connsiteY8" fmla="*/ 514350 h 542925"/>
                <a:gd name="connsiteX9" fmla="*/ 180975 w 1166813"/>
                <a:gd name="connsiteY9" fmla="*/ 528637 h 542925"/>
                <a:gd name="connsiteX10" fmla="*/ 247650 w 1166813"/>
                <a:gd name="connsiteY10" fmla="*/ 542925 h 542925"/>
                <a:gd name="connsiteX11" fmla="*/ 842963 w 1166813"/>
                <a:gd name="connsiteY11" fmla="*/ 538162 h 542925"/>
                <a:gd name="connsiteX12" fmla="*/ 914400 w 1166813"/>
                <a:gd name="connsiteY12" fmla="*/ 528637 h 542925"/>
                <a:gd name="connsiteX13" fmla="*/ 966788 w 1166813"/>
                <a:gd name="connsiteY13" fmla="*/ 523875 h 542925"/>
                <a:gd name="connsiteX14" fmla="*/ 981075 w 1166813"/>
                <a:gd name="connsiteY14" fmla="*/ 514350 h 542925"/>
                <a:gd name="connsiteX15" fmla="*/ 1023938 w 1166813"/>
                <a:gd name="connsiteY15" fmla="*/ 500062 h 542925"/>
                <a:gd name="connsiteX16" fmla="*/ 1085850 w 1166813"/>
                <a:gd name="connsiteY16" fmla="*/ 476250 h 542925"/>
                <a:gd name="connsiteX17" fmla="*/ 1143000 w 1166813"/>
                <a:gd name="connsiteY17" fmla="*/ 423862 h 542925"/>
                <a:gd name="connsiteX18" fmla="*/ 1157288 w 1166813"/>
                <a:gd name="connsiteY18" fmla="*/ 400050 h 542925"/>
                <a:gd name="connsiteX19" fmla="*/ 1166813 w 1166813"/>
                <a:gd name="connsiteY19" fmla="*/ 352425 h 542925"/>
                <a:gd name="connsiteX20" fmla="*/ 1157288 w 1166813"/>
                <a:gd name="connsiteY20" fmla="*/ 209550 h 542925"/>
                <a:gd name="connsiteX21" fmla="*/ 1147763 w 1166813"/>
                <a:gd name="connsiteY21" fmla="*/ 195262 h 542925"/>
                <a:gd name="connsiteX22" fmla="*/ 1138238 w 1166813"/>
                <a:gd name="connsiteY22" fmla="*/ 176212 h 542925"/>
                <a:gd name="connsiteX23" fmla="*/ 1109663 w 1166813"/>
                <a:gd name="connsiteY23" fmla="*/ 147637 h 542925"/>
                <a:gd name="connsiteX24" fmla="*/ 1071563 w 1166813"/>
                <a:gd name="connsiteY24" fmla="*/ 119062 h 542925"/>
                <a:gd name="connsiteX25" fmla="*/ 1052513 w 1166813"/>
                <a:gd name="connsiteY25" fmla="*/ 114300 h 542925"/>
                <a:gd name="connsiteX26" fmla="*/ 1038225 w 1166813"/>
                <a:gd name="connsiteY26" fmla="*/ 109537 h 542925"/>
                <a:gd name="connsiteX27" fmla="*/ 890588 w 1166813"/>
                <a:gd name="connsiteY27" fmla="*/ 133350 h 542925"/>
                <a:gd name="connsiteX28" fmla="*/ 871538 w 1166813"/>
                <a:gd name="connsiteY28" fmla="*/ 152400 h 542925"/>
                <a:gd name="connsiteX29" fmla="*/ 866775 w 1166813"/>
                <a:gd name="connsiteY29" fmla="*/ 171450 h 542925"/>
                <a:gd name="connsiteX30" fmla="*/ 862013 w 1166813"/>
                <a:gd name="connsiteY30" fmla="*/ 147637 h 542925"/>
                <a:gd name="connsiteX31" fmla="*/ 847725 w 1166813"/>
                <a:gd name="connsiteY31" fmla="*/ 109537 h 542925"/>
                <a:gd name="connsiteX32" fmla="*/ 814388 w 1166813"/>
                <a:gd name="connsiteY32" fmla="*/ 71437 h 542925"/>
                <a:gd name="connsiteX33" fmla="*/ 800100 w 1166813"/>
                <a:gd name="connsiteY33" fmla="*/ 52387 h 542925"/>
                <a:gd name="connsiteX34" fmla="*/ 766763 w 1166813"/>
                <a:gd name="connsiteY34" fmla="*/ 23812 h 542925"/>
                <a:gd name="connsiteX35" fmla="*/ 733425 w 1166813"/>
                <a:gd name="connsiteY35" fmla="*/ 14287 h 542925"/>
                <a:gd name="connsiteX36" fmla="*/ 695325 w 1166813"/>
                <a:gd name="connsiteY36" fmla="*/ 19050 h 542925"/>
                <a:gd name="connsiteX37" fmla="*/ 642938 w 1166813"/>
                <a:gd name="connsiteY37" fmla="*/ 33337 h 542925"/>
                <a:gd name="connsiteX38" fmla="*/ 628650 w 1166813"/>
                <a:gd name="connsiteY38" fmla="*/ 42862 h 542925"/>
                <a:gd name="connsiteX39" fmla="*/ 619125 w 1166813"/>
                <a:gd name="connsiteY39" fmla="*/ 57150 h 542925"/>
                <a:gd name="connsiteX40" fmla="*/ 600075 w 1166813"/>
                <a:gd name="connsiteY40" fmla="*/ 95250 h 542925"/>
                <a:gd name="connsiteX41" fmla="*/ 576263 w 1166813"/>
                <a:gd name="connsiteY41" fmla="*/ 61912 h 542925"/>
                <a:gd name="connsiteX42" fmla="*/ 561975 w 1166813"/>
                <a:gd name="connsiteY42" fmla="*/ 47625 h 542925"/>
                <a:gd name="connsiteX43" fmla="*/ 547688 w 1166813"/>
                <a:gd name="connsiteY43" fmla="*/ 28575 h 542925"/>
                <a:gd name="connsiteX44" fmla="*/ 504825 w 1166813"/>
                <a:gd name="connsiteY44" fmla="*/ 4762 h 542925"/>
                <a:gd name="connsiteX45" fmla="*/ 485775 w 1166813"/>
                <a:gd name="connsiteY45" fmla="*/ 0 h 542925"/>
                <a:gd name="connsiteX46" fmla="*/ 347663 w 1166813"/>
                <a:gd name="connsiteY46" fmla="*/ 4762 h 542925"/>
                <a:gd name="connsiteX47" fmla="*/ 328613 w 1166813"/>
                <a:gd name="connsiteY47" fmla="*/ 14287 h 542925"/>
                <a:gd name="connsiteX48" fmla="*/ 314325 w 1166813"/>
                <a:gd name="connsiteY48" fmla="*/ 19050 h 542925"/>
                <a:gd name="connsiteX49" fmla="*/ 252413 w 1166813"/>
                <a:gd name="connsiteY49" fmla="*/ 42862 h 542925"/>
                <a:gd name="connsiteX50" fmla="*/ 238125 w 1166813"/>
                <a:gd name="connsiteY50" fmla="*/ 52387 h 542925"/>
                <a:gd name="connsiteX51" fmla="*/ 233363 w 1166813"/>
                <a:gd name="connsiteY51" fmla="*/ 71437 h 542925"/>
                <a:gd name="connsiteX52" fmla="*/ 228600 w 1166813"/>
                <a:gd name="connsiteY52" fmla="*/ 85725 h 542925"/>
                <a:gd name="connsiteX53" fmla="*/ 214313 w 1166813"/>
                <a:gd name="connsiteY53" fmla="*/ 76200 h 542925"/>
                <a:gd name="connsiteX54" fmla="*/ 85725 w 1166813"/>
                <a:gd name="connsiteY54" fmla="*/ 76200 h 542925"/>
                <a:gd name="connsiteX55" fmla="*/ 57150 w 1166813"/>
                <a:gd name="connsiteY55" fmla="*/ 100012 h 542925"/>
                <a:gd name="connsiteX56" fmla="*/ 47625 w 1166813"/>
                <a:gd name="connsiteY56" fmla="*/ 114300 h 542925"/>
                <a:gd name="connsiteX57" fmla="*/ 33338 w 1166813"/>
                <a:gd name="connsiteY57" fmla="*/ 133350 h 542925"/>
                <a:gd name="connsiteX58" fmla="*/ 38100 w 1166813"/>
                <a:gd name="connsiteY58" fmla="*/ 190500 h 542925"/>
                <a:gd name="connsiteX59" fmla="*/ 42863 w 1166813"/>
                <a:gd name="connsiteY59" fmla="*/ 209550 h 542925"/>
                <a:gd name="connsiteX60" fmla="*/ 38100 w 1166813"/>
                <a:gd name="connsiteY60" fmla="*/ 276225 h 542925"/>
                <a:gd name="connsiteX61" fmla="*/ 28575 w 1166813"/>
                <a:gd name="connsiteY61" fmla="*/ 295275 h 542925"/>
                <a:gd name="connsiteX62" fmla="*/ 23813 w 1166813"/>
                <a:gd name="connsiteY62" fmla="*/ 309562 h 542925"/>
                <a:gd name="connsiteX63" fmla="*/ 14288 w 1166813"/>
                <a:gd name="connsiteY63" fmla="*/ 333375 h 542925"/>
                <a:gd name="connsiteX64" fmla="*/ 9525 w 1166813"/>
                <a:gd name="connsiteY64" fmla="*/ 352425 h 542925"/>
                <a:gd name="connsiteX65" fmla="*/ 0 w 1166813"/>
                <a:gd name="connsiteY65" fmla="*/ 3619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66813" h="542925">
                  <a:moveTo>
                    <a:pt x="0" y="361950"/>
                  </a:moveTo>
                  <a:lnTo>
                    <a:pt x="0" y="361950"/>
                  </a:lnTo>
                  <a:cubicBezTo>
                    <a:pt x="6350" y="381000"/>
                    <a:pt x="13384" y="399836"/>
                    <a:pt x="19050" y="419100"/>
                  </a:cubicBezTo>
                  <a:cubicBezTo>
                    <a:pt x="21334" y="426866"/>
                    <a:pt x="20971" y="435333"/>
                    <a:pt x="23813" y="442912"/>
                  </a:cubicBezTo>
                  <a:cubicBezTo>
                    <a:pt x="25823" y="448271"/>
                    <a:pt x="29674" y="452803"/>
                    <a:pt x="33338" y="457200"/>
                  </a:cubicBezTo>
                  <a:cubicBezTo>
                    <a:pt x="46418" y="472897"/>
                    <a:pt x="46487" y="469993"/>
                    <a:pt x="61913" y="481012"/>
                  </a:cubicBezTo>
                  <a:cubicBezTo>
                    <a:pt x="68372" y="485626"/>
                    <a:pt x="73863" y="491750"/>
                    <a:pt x="80963" y="495300"/>
                  </a:cubicBezTo>
                  <a:cubicBezTo>
                    <a:pt x="89943" y="499790"/>
                    <a:pt x="101184" y="499256"/>
                    <a:pt x="109538" y="504825"/>
                  </a:cubicBezTo>
                  <a:cubicBezTo>
                    <a:pt x="114300" y="508000"/>
                    <a:pt x="118595" y="512025"/>
                    <a:pt x="123825" y="514350"/>
                  </a:cubicBezTo>
                  <a:cubicBezTo>
                    <a:pt x="149866" y="525924"/>
                    <a:pt x="153744" y="523191"/>
                    <a:pt x="180975" y="528637"/>
                  </a:cubicBezTo>
                  <a:cubicBezTo>
                    <a:pt x="203263" y="533095"/>
                    <a:pt x="247650" y="542925"/>
                    <a:pt x="247650" y="542925"/>
                  </a:cubicBezTo>
                  <a:lnTo>
                    <a:pt x="842963" y="538162"/>
                  </a:lnTo>
                  <a:cubicBezTo>
                    <a:pt x="866981" y="537647"/>
                    <a:pt x="890535" y="531391"/>
                    <a:pt x="914400" y="528637"/>
                  </a:cubicBezTo>
                  <a:cubicBezTo>
                    <a:pt x="931819" y="526627"/>
                    <a:pt x="949325" y="525462"/>
                    <a:pt x="966788" y="523875"/>
                  </a:cubicBezTo>
                  <a:cubicBezTo>
                    <a:pt x="971550" y="520700"/>
                    <a:pt x="975845" y="516675"/>
                    <a:pt x="981075" y="514350"/>
                  </a:cubicBezTo>
                  <a:cubicBezTo>
                    <a:pt x="993298" y="508917"/>
                    <a:pt x="1010683" y="505160"/>
                    <a:pt x="1023938" y="500062"/>
                  </a:cubicBezTo>
                  <a:lnTo>
                    <a:pt x="1085850" y="476250"/>
                  </a:lnTo>
                  <a:cubicBezTo>
                    <a:pt x="1129563" y="432537"/>
                    <a:pt x="1109582" y="448927"/>
                    <a:pt x="1143000" y="423862"/>
                  </a:cubicBezTo>
                  <a:cubicBezTo>
                    <a:pt x="1147763" y="415925"/>
                    <a:pt x="1153148" y="408329"/>
                    <a:pt x="1157288" y="400050"/>
                  </a:cubicBezTo>
                  <a:cubicBezTo>
                    <a:pt x="1163936" y="386754"/>
                    <a:pt x="1165059" y="364702"/>
                    <a:pt x="1166813" y="352425"/>
                  </a:cubicBezTo>
                  <a:cubicBezTo>
                    <a:pt x="1163638" y="304800"/>
                    <a:pt x="1163031" y="256934"/>
                    <a:pt x="1157288" y="209550"/>
                  </a:cubicBezTo>
                  <a:cubicBezTo>
                    <a:pt x="1156599" y="203868"/>
                    <a:pt x="1150603" y="200232"/>
                    <a:pt x="1147763" y="195262"/>
                  </a:cubicBezTo>
                  <a:cubicBezTo>
                    <a:pt x="1144241" y="189098"/>
                    <a:pt x="1142673" y="181756"/>
                    <a:pt x="1138238" y="176212"/>
                  </a:cubicBezTo>
                  <a:cubicBezTo>
                    <a:pt x="1129823" y="165693"/>
                    <a:pt x="1119188" y="157162"/>
                    <a:pt x="1109663" y="147637"/>
                  </a:cubicBezTo>
                  <a:cubicBezTo>
                    <a:pt x="1094860" y="132835"/>
                    <a:pt x="1092862" y="128528"/>
                    <a:pt x="1071563" y="119062"/>
                  </a:cubicBezTo>
                  <a:cubicBezTo>
                    <a:pt x="1065582" y="116404"/>
                    <a:pt x="1058807" y="116098"/>
                    <a:pt x="1052513" y="114300"/>
                  </a:cubicBezTo>
                  <a:cubicBezTo>
                    <a:pt x="1047686" y="112921"/>
                    <a:pt x="1042988" y="111125"/>
                    <a:pt x="1038225" y="109537"/>
                  </a:cubicBezTo>
                  <a:cubicBezTo>
                    <a:pt x="990650" y="111803"/>
                    <a:pt x="933108" y="103586"/>
                    <a:pt x="890588" y="133350"/>
                  </a:cubicBezTo>
                  <a:cubicBezTo>
                    <a:pt x="883231" y="138500"/>
                    <a:pt x="877888" y="146050"/>
                    <a:pt x="871538" y="152400"/>
                  </a:cubicBezTo>
                  <a:cubicBezTo>
                    <a:pt x="869950" y="158750"/>
                    <a:pt x="872629" y="174377"/>
                    <a:pt x="866775" y="171450"/>
                  </a:cubicBezTo>
                  <a:cubicBezTo>
                    <a:pt x="859535" y="167830"/>
                    <a:pt x="863769" y="155539"/>
                    <a:pt x="862013" y="147637"/>
                  </a:cubicBezTo>
                  <a:cubicBezTo>
                    <a:pt x="858024" y="129686"/>
                    <a:pt x="857470" y="125778"/>
                    <a:pt x="847725" y="109537"/>
                  </a:cubicBezTo>
                  <a:cubicBezTo>
                    <a:pt x="807246" y="42071"/>
                    <a:pt x="847327" y="104376"/>
                    <a:pt x="814388" y="71437"/>
                  </a:cubicBezTo>
                  <a:cubicBezTo>
                    <a:pt x="808775" y="65824"/>
                    <a:pt x="805327" y="58361"/>
                    <a:pt x="800100" y="52387"/>
                  </a:cubicBezTo>
                  <a:cubicBezTo>
                    <a:pt x="790988" y="41973"/>
                    <a:pt x="779608" y="30234"/>
                    <a:pt x="766763" y="23812"/>
                  </a:cubicBezTo>
                  <a:cubicBezTo>
                    <a:pt x="759935" y="20398"/>
                    <a:pt x="739522" y="15811"/>
                    <a:pt x="733425" y="14287"/>
                  </a:cubicBezTo>
                  <a:cubicBezTo>
                    <a:pt x="720725" y="15875"/>
                    <a:pt x="707905" y="16691"/>
                    <a:pt x="695325" y="19050"/>
                  </a:cubicBezTo>
                  <a:cubicBezTo>
                    <a:pt x="670773" y="23654"/>
                    <a:pt x="662582" y="26790"/>
                    <a:pt x="642938" y="33337"/>
                  </a:cubicBezTo>
                  <a:cubicBezTo>
                    <a:pt x="638175" y="36512"/>
                    <a:pt x="632697" y="38815"/>
                    <a:pt x="628650" y="42862"/>
                  </a:cubicBezTo>
                  <a:cubicBezTo>
                    <a:pt x="624603" y="46909"/>
                    <a:pt x="622159" y="52296"/>
                    <a:pt x="619125" y="57150"/>
                  </a:cubicBezTo>
                  <a:cubicBezTo>
                    <a:pt x="603058" y="82857"/>
                    <a:pt x="607330" y="73488"/>
                    <a:pt x="600075" y="95250"/>
                  </a:cubicBezTo>
                  <a:cubicBezTo>
                    <a:pt x="559591" y="81754"/>
                    <a:pt x="620720" y="106366"/>
                    <a:pt x="576263" y="61912"/>
                  </a:cubicBezTo>
                  <a:cubicBezTo>
                    <a:pt x="571500" y="57150"/>
                    <a:pt x="566358" y="52739"/>
                    <a:pt x="561975" y="47625"/>
                  </a:cubicBezTo>
                  <a:cubicBezTo>
                    <a:pt x="556809" y="41599"/>
                    <a:pt x="553301" y="34188"/>
                    <a:pt x="547688" y="28575"/>
                  </a:cubicBezTo>
                  <a:cubicBezTo>
                    <a:pt x="534402" y="15289"/>
                    <a:pt x="522434" y="10631"/>
                    <a:pt x="504825" y="4762"/>
                  </a:cubicBezTo>
                  <a:cubicBezTo>
                    <a:pt x="498615" y="2692"/>
                    <a:pt x="492125" y="1587"/>
                    <a:pt x="485775" y="0"/>
                  </a:cubicBezTo>
                  <a:cubicBezTo>
                    <a:pt x="439738" y="1587"/>
                    <a:pt x="393539" y="592"/>
                    <a:pt x="347663" y="4762"/>
                  </a:cubicBezTo>
                  <a:cubicBezTo>
                    <a:pt x="340593" y="5405"/>
                    <a:pt x="335138" y="11490"/>
                    <a:pt x="328613" y="14287"/>
                  </a:cubicBezTo>
                  <a:cubicBezTo>
                    <a:pt x="323999" y="16265"/>
                    <a:pt x="319011" y="17248"/>
                    <a:pt x="314325" y="19050"/>
                  </a:cubicBezTo>
                  <a:cubicBezTo>
                    <a:pt x="246367" y="45188"/>
                    <a:pt x="287522" y="31160"/>
                    <a:pt x="252413" y="42862"/>
                  </a:cubicBezTo>
                  <a:cubicBezTo>
                    <a:pt x="247650" y="46037"/>
                    <a:pt x="241300" y="47624"/>
                    <a:pt x="238125" y="52387"/>
                  </a:cubicBezTo>
                  <a:cubicBezTo>
                    <a:pt x="234494" y="57833"/>
                    <a:pt x="235161" y="65143"/>
                    <a:pt x="233363" y="71437"/>
                  </a:cubicBezTo>
                  <a:cubicBezTo>
                    <a:pt x="231984" y="76264"/>
                    <a:pt x="230188" y="80962"/>
                    <a:pt x="228600" y="85725"/>
                  </a:cubicBezTo>
                  <a:cubicBezTo>
                    <a:pt x="223838" y="82550"/>
                    <a:pt x="219432" y="78760"/>
                    <a:pt x="214313" y="76200"/>
                  </a:cubicBezTo>
                  <a:cubicBezTo>
                    <a:pt x="179375" y="58731"/>
                    <a:pt x="87108" y="76142"/>
                    <a:pt x="85725" y="76200"/>
                  </a:cubicBezTo>
                  <a:cubicBezTo>
                    <a:pt x="71679" y="85564"/>
                    <a:pt x="68607" y="86263"/>
                    <a:pt x="57150" y="100012"/>
                  </a:cubicBezTo>
                  <a:cubicBezTo>
                    <a:pt x="53486" y="104409"/>
                    <a:pt x="50952" y="109642"/>
                    <a:pt x="47625" y="114300"/>
                  </a:cubicBezTo>
                  <a:cubicBezTo>
                    <a:pt x="43012" y="120759"/>
                    <a:pt x="38100" y="127000"/>
                    <a:pt x="33338" y="133350"/>
                  </a:cubicBezTo>
                  <a:cubicBezTo>
                    <a:pt x="34925" y="152400"/>
                    <a:pt x="35729" y="171532"/>
                    <a:pt x="38100" y="190500"/>
                  </a:cubicBezTo>
                  <a:cubicBezTo>
                    <a:pt x="38912" y="196995"/>
                    <a:pt x="42863" y="203005"/>
                    <a:pt x="42863" y="209550"/>
                  </a:cubicBezTo>
                  <a:cubicBezTo>
                    <a:pt x="42863" y="231832"/>
                    <a:pt x="41763" y="254247"/>
                    <a:pt x="38100" y="276225"/>
                  </a:cubicBezTo>
                  <a:cubicBezTo>
                    <a:pt x="36933" y="283228"/>
                    <a:pt x="31372" y="288749"/>
                    <a:pt x="28575" y="295275"/>
                  </a:cubicBezTo>
                  <a:cubicBezTo>
                    <a:pt x="26598" y="299889"/>
                    <a:pt x="25576" y="304862"/>
                    <a:pt x="23813" y="309562"/>
                  </a:cubicBezTo>
                  <a:cubicBezTo>
                    <a:pt x="20811" y="317567"/>
                    <a:pt x="16992" y="325265"/>
                    <a:pt x="14288" y="333375"/>
                  </a:cubicBezTo>
                  <a:cubicBezTo>
                    <a:pt x="12218" y="339585"/>
                    <a:pt x="10945" y="346035"/>
                    <a:pt x="9525" y="352425"/>
                  </a:cubicBezTo>
                  <a:cubicBezTo>
                    <a:pt x="3579" y="379183"/>
                    <a:pt x="1587" y="360363"/>
                    <a:pt x="0" y="36195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imes" pitchFamily="18" charset="0"/>
              </a:endParaRPr>
            </a:p>
          </p:txBody>
        </p:sp>
      </p:grpSp>
      <p:cxnSp>
        <p:nvCxnSpPr>
          <p:cNvPr id="169" name="Straight Connector 168"/>
          <p:cNvCxnSpPr/>
          <p:nvPr/>
        </p:nvCxnSpPr>
        <p:spPr bwMode="auto">
          <a:xfrm>
            <a:off x="3814100" y="5881275"/>
            <a:ext cx="121535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70" name="Straight Arrow Connector 169"/>
          <p:cNvCxnSpPr/>
          <p:nvPr/>
        </p:nvCxnSpPr>
        <p:spPr bwMode="auto">
          <a:xfrm flipV="1">
            <a:off x="4179695" y="5112643"/>
            <a:ext cx="584519" cy="7607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71" name="Group 170"/>
          <p:cNvGrpSpPr/>
          <p:nvPr/>
        </p:nvGrpSpPr>
        <p:grpSpPr>
          <a:xfrm rot="1722976">
            <a:off x="4664484" y="4951563"/>
            <a:ext cx="333563" cy="130094"/>
            <a:chOff x="2790825" y="1392865"/>
            <a:chExt cx="585788" cy="223284"/>
          </a:xfrm>
        </p:grpSpPr>
        <p:sp>
          <p:nvSpPr>
            <p:cNvPr id="173" name="Rectangle 172"/>
            <p:cNvSpPr/>
            <p:nvPr/>
          </p:nvSpPr>
          <p:spPr bwMode="auto">
            <a:xfrm>
              <a:off x="3043731" y="1392865"/>
              <a:ext cx="85060" cy="22328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imes" pitchFamily="18" charset="0"/>
              </a:endParaRPr>
            </a:p>
          </p:txBody>
        </p:sp>
        <p:cxnSp>
          <p:nvCxnSpPr>
            <p:cNvPr id="174" name="Straight Connector 173"/>
            <p:cNvCxnSpPr/>
            <p:nvPr/>
          </p:nvCxnSpPr>
          <p:spPr bwMode="auto">
            <a:xfrm>
              <a:off x="2981739" y="1510748"/>
              <a:ext cx="20673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5" name="Rectangle 174"/>
            <p:cNvSpPr/>
            <p:nvPr/>
          </p:nvSpPr>
          <p:spPr bwMode="auto">
            <a:xfrm>
              <a:off x="3186113" y="1471613"/>
              <a:ext cx="190500" cy="8096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imes" pitchFamily="18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2790825" y="1471613"/>
              <a:ext cx="190500" cy="8096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imes" pitchFamily="18" charset="0"/>
              </a:endParaRPr>
            </a:p>
          </p:txBody>
        </p:sp>
      </p:grpSp>
      <p:sp>
        <p:nvSpPr>
          <p:cNvPr id="172" name="Freeform 171"/>
          <p:cNvSpPr/>
          <p:nvPr/>
        </p:nvSpPr>
        <p:spPr bwMode="auto">
          <a:xfrm>
            <a:off x="3883472" y="5364779"/>
            <a:ext cx="1287917" cy="216623"/>
          </a:xfrm>
          <a:custGeom>
            <a:avLst/>
            <a:gdLst>
              <a:gd name="connsiteX0" fmla="*/ 0 w 1166813"/>
              <a:gd name="connsiteY0" fmla="*/ 361950 h 542925"/>
              <a:gd name="connsiteX1" fmla="*/ 0 w 1166813"/>
              <a:gd name="connsiteY1" fmla="*/ 361950 h 542925"/>
              <a:gd name="connsiteX2" fmla="*/ 19050 w 1166813"/>
              <a:gd name="connsiteY2" fmla="*/ 419100 h 542925"/>
              <a:gd name="connsiteX3" fmla="*/ 23813 w 1166813"/>
              <a:gd name="connsiteY3" fmla="*/ 442912 h 542925"/>
              <a:gd name="connsiteX4" fmla="*/ 33338 w 1166813"/>
              <a:gd name="connsiteY4" fmla="*/ 457200 h 542925"/>
              <a:gd name="connsiteX5" fmla="*/ 61913 w 1166813"/>
              <a:gd name="connsiteY5" fmla="*/ 481012 h 542925"/>
              <a:gd name="connsiteX6" fmla="*/ 80963 w 1166813"/>
              <a:gd name="connsiteY6" fmla="*/ 495300 h 542925"/>
              <a:gd name="connsiteX7" fmla="*/ 109538 w 1166813"/>
              <a:gd name="connsiteY7" fmla="*/ 504825 h 542925"/>
              <a:gd name="connsiteX8" fmla="*/ 123825 w 1166813"/>
              <a:gd name="connsiteY8" fmla="*/ 514350 h 542925"/>
              <a:gd name="connsiteX9" fmla="*/ 180975 w 1166813"/>
              <a:gd name="connsiteY9" fmla="*/ 528637 h 542925"/>
              <a:gd name="connsiteX10" fmla="*/ 247650 w 1166813"/>
              <a:gd name="connsiteY10" fmla="*/ 542925 h 542925"/>
              <a:gd name="connsiteX11" fmla="*/ 842963 w 1166813"/>
              <a:gd name="connsiteY11" fmla="*/ 538162 h 542925"/>
              <a:gd name="connsiteX12" fmla="*/ 914400 w 1166813"/>
              <a:gd name="connsiteY12" fmla="*/ 528637 h 542925"/>
              <a:gd name="connsiteX13" fmla="*/ 966788 w 1166813"/>
              <a:gd name="connsiteY13" fmla="*/ 523875 h 542925"/>
              <a:gd name="connsiteX14" fmla="*/ 981075 w 1166813"/>
              <a:gd name="connsiteY14" fmla="*/ 514350 h 542925"/>
              <a:gd name="connsiteX15" fmla="*/ 1023938 w 1166813"/>
              <a:gd name="connsiteY15" fmla="*/ 500062 h 542925"/>
              <a:gd name="connsiteX16" fmla="*/ 1085850 w 1166813"/>
              <a:gd name="connsiteY16" fmla="*/ 476250 h 542925"/>
              <a:gd name="connsiteX17" fmla="*/ 1143000 w 1166813"/>
              <a:gd name="connsiteY17" fmla="*/ 423862 h 542925"/>
              <a:gd name="connsiteX18" fmla="*/ 1157288 w 1166813"/>
              <a:gd name="connsiteY18" fmla="*/ 400050 h 542925"/>
              <a:gd name="connsiteX19" fmla="*/ 1166813 w 1166813"/>
              <a:gd name="connsiteY19" fmla="*/ 352425 h 542925"/>
              <a:gd name="connsiteX20" fmla="*/ 1157288 w 1166813"/>
              <a:gd name="connsiteY20" fmla="*/ 209550 h 542925"/>
              <a:gd name="connsiteX21" fmla="*/ 1147763 w 1166813"/>
              <a:gd name="connsiteY21" fmla="*/ 195262 h 542925"/>
              <a:gd name="connsiteX22" fmla="*/ 1138238 w 1166813"/>
              <a:gd name="connsiteY22" fmla="*/ 176212 h 542925"/>
              <a:gd name="connsiteX23" fmla="*/ 1109663 w 1166813"/>
              <a:gd name="connsiteY23" fmla="*/ 147637 h 542925"/>
              <a:gd name="connsiteX24" fmla="*/ 1071563 w 1166813"/>
              <a:gd name="connsiteY24" fmla="*/ 119062 h 542925"/>
              <a:gd name="connsiteX25" fmla="*/ 1052513 w 1166813"/>
              <a:gd name="connsiteY25" fmla="*/ 114300 h 542925"/>
              <a:gd name="connsiteX26" fmla="*/ 1038225 w 1166813"/>
              <a:gd name="connsiteY26" fmla="*/ 109537 h 542925"/>
              <a:gd name="connsiteX27" fmla="*/ 890588 w 1166813"/>
              <a:gd name="connsiteY27" fmla="*/ 133350 h 542925"/>
              <a:gd name="connsiteX28" fmla="*/ 871538 w 1166813"/>
              <a:gd name="connsiteY28" fmla="*/ 152400 h 542925"/>
              <a:gd name="connsiteX29" fmla="*/ 866775 w 1166813"/>
              <a:gd name="connsiteY29" fmla="*/ 171450 h 542925"/>
              <a:gd name="connsiteX30" fmla="*/ 862013 w 1166813"/>
              <a:gd name="connsiteY30" fmla="*/ 147637 h 542925"/>
              <a:gd name="connsiteX31" fmla="*/ 847725 w 1166813"/>
              <a:gd name="connsiteY31" fmla="*/ 109537 h 542925"/>
              <a:gd name="connsiteX32" fmla="*/ 814388 w 1166813"/>
              <a:gd name="connsiteY32" fmla="*/ 71437 h 542925"/>
              <a:gd name="connsiteX33" fmla="*/ 800100 w 1166813"/>
              <a:gd name="connsiteY33" fmla="*/ 52387 h 542925"/>
              <a:gd name="connsiteX34" fmla="*/ 766763 w 1166813"/>
              <a:gd name="connsiteY34" fmla="*/ 23812 h 542925"/>
              <a:gd name="connsiteX35" fmla="*/ 733425 w 1166813"/>
              <a:gd name="connsiteY35" fmla="*/ 14287 h 542925"/>
              <a:gd name="connsiteX36" fmla="*/ 695325 w 1166813"/>
              <a:gd name="connsiteY36" fmla="*/ 19050 h 542925"/>
              <a:gd name="connsiteX37" fmla="*/ 642938 w 1166813"/>
              <a:gd name="connsiteY37" fmla="*/ 33337 h 542925"/>
              <a:gd name="connsiteX38" fmla="*/ 628650 w 1166813"/>
              <a:gd name="connsiteY38" fmla="*/ 42862 h 542925"/>
              <a:gd name="connsiteX39" fmla="*/ 619125 w 1166813"/>
              <a:gd name="connsiteY39" fmla="*/ 57150 h 542925"/>
              <a:gd name="connsiteX40" fmla="*/ 600075 w 1166813"/>
              <a:gd name="connsiteY40" fmla="*/ 95250 h 542925"/>
              <a:gd name="connsiteX41" fmla="*/ 576263 w 1166813"/>
              <a:gd name="connsiteY41" fmla="*/ 61912 h 542925"/>
              <a:gd name="connsiteX42" fmla="*/ 561975 w 1166813"/>
              <a:gd name="connsiteY42" fmla="*/ 47625 h 542925"/>
              <a:gd name="connsiteX43" fmla="*/ 547688 w 1166813"/>
              <a:gd name="connsiteY43" fmla="*/ 28575 h 542925"/>
              <a:gd name="connsiteX44" fmla="*/ 504825 w 1166813"/>
              <a:gd name="connsiteY44" fmla="*/ 4762 h 542925"/>
              <a:gd name="connsiteX45" fmla="*/ 485775 w 1166813"/>
              <a:gd name="connsiteY45" fmla="*/ 0 h 542925"/>
              <a:gd name="connsiteX46" fmla="*/ 347663 w 1166813"/>
              <a:gd name="connsiteY46" fmla="*/ 4762 h 542925"/>
              <a:gd name="connsiteX47" fmla="*/ 328613 w 1166813"/>
              <a:gd name="connsiteY47" fmla="*/ 14287 h 542925"/>
              <a:gd name="connsiteX48" fmla="*/ 314325 w 1166813"/>
              <a:gd name="connsiteY48" fmla="*/ 19050 h 542925"/>
              <a:gd name="connsiteX49" fmla="*/ 252413 w 1166813"/>
              <a:gd name="connsiteY49" fmla="*/ 42862 h 542925"/>
              <a:gd name="connsiteX50" fmla="*/ 238125 w 1166813"/>
              <a:gd name="connsiteY50" fmla="*/ 52387 h 542925"/>
              <a:gd name="connsiteX51" fmla="*/ 233363 w 1166813"/>
              <a:gd name="connsiteY51" fmla="*/ 71437 h 542925"/>
              <a:gd name="connsiteX52" fmla="*/ 228600 w 1166813"/>
              <a:gd name="connsiteY52" fmla="*/ 85725 h 542925"/>
              <a:gd name="connsiteX53" fmla="*/ 214313 w 1166813"/>
              <a:gd name="connsiteY53" fmla="*/ 76200 h 542925"/>
              <a:gd name="connsiteX54" fmla="*/ 85725 w 1166813"/>
              <a:gd name="connsiteY54" fmla="*/ 76200 h 542925"/>
              <a:gd name="connsiteX55" fmla="*/ 57150 w 1166813"/>
              <a:gd name="connsiteY55" fmla="*/ 100012 h 542925"/>
              <a:gd name="connsiteX56" fmla="*/ 47625 w 1166813"/>
              <a:gd name="connsiteY56" fmla="*/ 114300 h 542925"/>
              <a:gd name="connsiteX57" fmla="*/ 33338 w 1166813"/>
              <a:gd name="connsiteY57" fmla="*/ 133350 h 542925"/>
              <a:gd name="connsiteX58" fmla="*/ 38100 w 1166813"/>
              <a:gd name="connsiteY58" fmla="*/ 190500 h 542925"/>
              <a:gd name="connsiteX59" fmla="*/ 42863 w 1166813"/>
              <a:gd name="connsiteY59" fmla="*/ 209550 h 542925"/>
              <a:gd name="connsiteX60" fmla="*/ 38100 w 1166813"/>
              <a:gd name="connsiteY60" fmla="*/ 276225 h 542925"/>
              <a:gd name="connsiteX61" fmla="*/ 28575 w 1166813"/>
              <a:gd name="connsiteY61" fmla="*/ 295275 h 542925"/>
              <a:gd name="connsiteX62" fmla="*/ 23813 w 1166813"/>
              <a:gd name="connsiteY62" fmla="*/ 309562 h 542925"/>
              <a:gd name="connsiteX63" fmla="*/ 14288 w 1166813"/>
              <a:gd name="connsiteY63" fmla="*/ 333375 h 542925"/>
              <a:gd name="connsiteX64" fmla="*/ 9525 w 1166813"/>
              <a:gd name="connsiteY64" fmla="*/ 352425 h 542925"/>
              <a:gd name="connsiteX65" fmla="*/ 0 w 1166813"/>
              <a:gd name="connsiteY65" fmla="*/ 36195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66813" h="542925">
                <a:moveTo>
                  <a:pt x="0" y="361950"/>
                </a:moveTo>
                <a:lnTo>
                  <a:pt x="0" y="361950"/>
                </a:lnTo>
                <a:cubicBezTo>
                  <a:pt x="6350" y="381000"/>
                  <a:pt x="13384" y="399836"/>
                  <a:pt x="19050" y="419100"/>
                </a:cubicBezTo>
                <a:cubicBezTo>
                  <a:pt x="21334" y="426866"/>
                  <a:pt x="20971" y="435333"/>
                  <a:pt x="23813" y="442912"/>
                </a:cubicBezTo>
                <a:cubicBezTo>
                  <a:pt x="25823" y="448271"/>
                  <a:pt x="29674" y="452803"/>
                  <a:pt x="33338" y="457200"/>
                </a:cubicBezTo>
                <a:cubicBezTo>
                  <a:pt x="46418" y="472897"/>
                  <a:pt x="46487" y="469993"/>
                  <a:pt x="61913" y="481012"/>
                </a:cubicBezTo>
                <a:cubicBezTo>
                  <a:pt x="68372" y="485626"/>
                  <a:pt x="73863" y="491750"/>
                  <a:pt x="80963" y="495300"/>
                </a:cubicBezTo>
                <a:cubicBezTo>
                  <a:pt x="89943" y="499790"/>
                  <a:pt x="101184" y="499256"/>
                  <a:pt x="109538" y="504825"/>
                </a:cubicBezTo>
                <a:cubicBezTo>
                  <a:pt x="114300" y="508000"/>
                  <a:pt x="118595" y="512025"/>
                  <a:pt x="123825" y="514350"/>
                </a:cubicBezTo>
                <a:cubicBezTo>
                  <a:pt x="149866" y="525924"/>
                  <a:pt x="153744" y="523191"/>
                  <a:pt x="180975" y="528637"/>
                </a:cubicBezTo>
                <a:cubicBezTo>
                  <a:pt x="203263" y="533095"/>
                  <a:pt x="247650" y="542925"/>
                  <a:pt x="247650" y="542925"/>
                </a:cubicBezTo>
                <a:lnTo>
                  <a:pt x="842963" y="538162"/>
                </a:lnTo>
                <a:cubicBezTo>
                  <a:pt x="866981" y="537647"/>
                  <a:pt x="890535" y="531391"/>
                  <a:pt x="914400" y="528637"/>
                </a:cubicBezTo>
                <a:cubicBezTo>
                  <a:pt x="931819" y="526627"/>
                  <a:pt x="949325" y="525462"/>
                  <a:pt x="966788" y="523875"/>
                </a:cubicBezTo>
                <a:cubicBezTo>
                  <a:pt x="971550" y="520700"/>
                  <a:pt x="975845" y="516675"/>
                  <a:pt x="981075" y="514350"/>
                </a:cubicBezTo>
                <a:cubicBezTo>
                  <a:pt x="993298" y="508917"/>
                  <a:pt x="1010683" y="505160"/>
                  <a:pt x="1023938" y="500062"/>
                </a:cubicBezTo>
                <a:lnTo>
                  <a:pt x="1085850" y="476250"/>
                </a:lnTo>
                <a:cubicBezTo>
                  <a:pt x="1129563" y="432537"/>
                  <a:pt x="1109582" y="448927"/>
                  <a:pt x="1143000" y="423862"/>
                </a:cubicBezTo>
                <a:cubicBezTo>
                  <a:pt x="1147763" y="415925"/>
                  <a:pt x="1153148" y="408329"/>
                  <a:pt x="1157288" y="400050"/>
                </a:cubicBezTo>
                <a:cubicBezTo>
                  <a:pt x="1163936" y="386754"/>
                  <a:pt x="1165059" y="364702"/>
                  <a:pt x="1166813" y="352425"/>
                </a:cubicBezTo>
                <a:cubicBezTo>
                  <a:pt x="1163638" y="304800"/>
                  <a:pt x="1163031" y="256934"/>
                  <a:pt x="1157288" y="209550"/>
                </a:cubicBezTo>
                <a:cubicBezTo>
                  <a:pt x="1156599" y="203868"/>
                  <a:pt x="1150603" y="200232"/>
                  <a:pt x="1147763" y="195262"/>
                </a:cubicBezTo>
                <a:cubicBezTo>
                  <a:pt x="1144241" y="189098"/>
                  <a:pt x="1142673" y="181756"/>
                  <a:pt x="1138238" y="176212"/>
                </a:cubicBezTo>
                <a:cubicBezTo>
                  <a:pt x="1129823" y="165693"/>
                  <a:pt x="1119188" y="157162"/>
                  <a:pt x="1109663" y="147637"/>
                </a:cubicBezTo>
                <a:cubicBezTo>
                  <a:pt x="1094860" y="132835"/>
                  <a:pt x="1092862" y="128528"/>
                  <a:pt x="1071563" y="119062"/>
                </a:cubicBezTo>
                <a:cubicBezTo>
                  <a:pt x="1065582" y="116404"/>
                  <a:pt x="1058807" y="116098"/>
                  <a:pt x="1052513" y="114300"/>
                </a:cubicBezTo>
                <a:cubicBezTo>
                  <a:pt x="1047686" y="112921"/>
                  <a:pt x="1042988" y="111125"/>
                  <a:pt x="1038225" y="109537"/>
                </a:cubicBezTo>
                <a:cubicBezTo>
                  <a:pt x="990650" y="111803"/>
                  <a:pt x="933108" y="103586"/>
                  <a:pt x="890588" y="133350"/>
                </a:cubicBezTo>
                <a:cubicBezTo>
                  <a:pt x="883231" y="138500"/>
                  <a:pt x="877888" y="146050"/>
                  <a:pt x="871538" y="152400"/>
                </a:cubicBezTo>
                <a:cubicBezTo>
                  <a:pt x="869950" y="158750"/>
                  <a:pt x="872629" y="174377"/>
                  <a:pt x="866775" y="171450"/>
                </a:cubicBezTo>
                <a:cubicBezTo>
                  <a:pt x="859535" y="167830"/>
                  <a:pt x="863769" y="155539"/>
                  <a:pt x="862013" y="147637"/>
                </a:cubicBezTo>
                <a:cubicBezTo>
                  <a:pt x="858024" y="129686"/>
                  <a:pt x="857470" y="125778"/>
                  <a:pt x="847725" y="109537"/>
                </a:cubicBezTo>
                <a:cubicBezTo>
                  <a:pt x="807246" y="42071"/>
                  <a:pt x="847327" y="104376"/>
                  <a:pt x="814388" y="71437"/>
                </a:cubicBezTo>
                <a:cubicBezTo>
                  <a:pt x="808775" y="65824"/>
                  <a:pt x="805327" y="58361"/>
                  <a:pt x="800100" y="52387"/>
                </a:cubicBezTo>
                <a:cubicBezTo>
                  <a:pt x="790988" y="41973"/>
                  <a:pt x="779608" y="30234"/>
                  <a:pt x="766763" y="23812"/>
                </a:cubicBezTo>
                <a:cubicBezTo>
                  <a:pt x="759935" y="20398"/>
                  <a:pt x="739522" y="15811"/>
                  <a:pt x="733425" y="14287"/>
                </a:cubicBezTo>
                <a:cubicBezTo>
                  <a:pt x="720725" y="15875"/>
                  <a:pt x="707905" y="16691"/>
                  <a:pt x="695325" y="19050"/>
                </a:cubicBezTo>
                <a:cubicBezTo>
                  <a:pt x="670773" y="23654"/>
                  <a:pt x="662582" y="26790"/>
                  <a:pt x="642938" y="33337"/>
                </a:cubicBezTo>
                <a:cubicBezTo>
                  <a:pt x="638175" y="36512"/>
                  <a:pt x="632697" y="38815"/>
                  <a:pt x="628650" y="42862"/>
                </a:cubicBezTo>
                <a:cubicBezTo>
                  <a:pt x="624603" y="46909"/>
                  <a:pt x="622159" y="52296"/>
                  <a:pt x="619125" y="57150"/>
                </a:cubicBezTo>
                <a:cubicBezTo>
                  <a:pt x="603058" y="82857"/>
                  <a:pt x="607330" y="73488"/>
                  <a:pt x="600075" y="95250"/>
                </a:cubicBezTo>
                <a:cubicBezTo>
                  <a:pt x="559591" y="81754"/>
                  <a:pt x="620720" y="106366"/>
                  <a:pt x="576263" y="61912"/>
                </a:cubicBezTo>
                <a:cubicBezTo>
                  <a:pt x="571500" y="57150"/>
                  <a:pt x="566358" y="52739"/>
                  <a:pt x="561975" y="47625"/>
                </a:cubicBezTo>
                <a:cubicBezTo>
                  <a:pt x="556809" y="41599"/>
                  <a:pt x="553301" y="34188"/>
                  <a:pt x="547688" y="28575"/>
                </a:cubicBezTo>
                <a:cubicBezTo>
                  <a:pt x="534402" y="15289"/>
                  <a:pt x="522434" y="10631"/>
                  <a:pt x="504825" y="4762"/>
                </a:cubicBezTo>
                <a:cubicBezTo>
                  <a:pt x="498615" y="2692"/>
                  <a:pt x="492125" y="1587"/>
                  <a:pt x="485775" y="0"/>
                </a:cubicBezTo>
                <a:cubicBezTo>
                  <a:pt x="439738" y="1587"/>
                  <a:pt x="393539" y="592"/>
                  <a:pt x="347663" y="4762"/>
                </a:cubicBezTo>
                <a:cubicBezTo>
                  <a:pt x="340593" y="5405"/>
                  <a:pt x="335138" y="11490"/>
                  <a:pt x="328613" y="14287"/>
                </a:cubicBezTo>
                <a:cubicBezTo>
                  <a:pt x="323999" y="16265"/>
                  <a:pt x="319011" y="17248"/>
                  <a:pt x="314325" y="19050"/>
                </a:cubicBezTo>
                <a:cubicBezTo>
                  <a:pt x="246367" y="45188"/>
                  <a:pt x="287522" y="31160"/>
                  <a:pt x="252413" y="42862"/>
                </a:cubicBezTo>
                <a:cubicBezTo>
                  <a:pt x="247650" y="46037"/>
                  <a:pt x="241300" y="47624"/>
                  <a:pt x="238125" y="52387"/>
                </a:cubicBezTo>
                <a:cubicBezTo>
                  <a:pt x="234494" y="57833"/>
                  <a:pt x="235161" y="65143"/>
                  <a:pt x="233363" y="71437"/>
                </a:cubicBezTo>
                <a:cubicBezTo>
                  <a:pt x="231984" y="76264"/>
                  <a:pt x="230188" y="80962"/>
                  <a:pt x="228600" y="85725"/>
                </a:cubicBezTo>
                <a:cubicBezTo>
                  <a:pt x="223838" y="82550"/>
                  <a:pt x="219432" y="78760"/>
                  <a:pt x="214313" y="76200"/>
                </a:cubicBezTo>
                <a:cubicBezTo>
                  <a:pt x="179375" y="58731"/>
                  <a:pt x="87108" y="76142"/>
                  <a:pt x="85725" y="76200"/>
                </a:cubicBezTo>
                <a:cubicBezTo>
                  <a:pt x="71679" y="85564"/>
                  <a:pt x="68607" y="86263"/>
                  <a:pt x="57150" y="100012"/>
                </a:cubicBezTo>
                <a:cubicBezTo>
                  <a:pt x="53486" y="104409"/>
                  <a:pt x="50952" y="109642"/>
                  <a:pt x="47625" y="114300"/>
                </a:cubicBezTo>
                <a:cubicBezTo>
                  <a:pt x="43012" y="120759"/>
                  <a:pt x="38100" y="127000"/>
                  <a:pt x="33338" y="133350"/>
                </a:cubicBezTo>
                <a:cubicBezTo>
                  <a:pt x="34925" y="152400"/>
                  <a:pt x="35729" y="171532"/>
                  <a:pt x="38100" y="190500"/>
                </a:cubicBezTo>
                <a:cubicBezTo>
                  <a:pt x="38912" y="196995"/>
                  <a:pt x="42863" y="203005"/>
                  <a:pt x="42863" y="209550"/>
                </a:cubicBezTo>
                <a:cubicBezTo>
                  <a:pt x="42863" y="231832"/>
                  <a:pt x="41763" y="254247"/>
                  <a:pt x="38100" y="276225"/>
                </a:cubicBezTo>
                <a:cubicBezTo>
                  <a:pt x="36933" y="283228"/>
                  <a:pt x="31372" y="288749"/>
                  <a:pt x="28575" y="295275"/>
                </a:cubicBezTo>
                <a:cubicBezTo>
                  <a:pt x="26598" y="299889"/>
                  <a:pt x="25576" y="304862"/>
                  <a:pt x="23813" y="309562"/>
                </a:cubicBezTo>
                <a:cubicBezTo>
                  <a:pt x="20811" y="317567"/>
                  <a:pt x="16992" y="325265"/>
                  <a:pt x="14288" y="333375"/>
                </a:cubicBezTo>
                <a:cubicBezTo>
                  <a:pt x="12218" y="339585"/>
                  <a:pt x="10945" y="346035"/>
                  <a:pt x="9525" y="352425"/>
                </a:cubicBezTo>
                <a:cubicBezTo>
                  <a:pt x="3579" y="379183"/>
                  <a:pt x="1587" y="360363"/>
                  <a:pt x="0" y="36195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latin typeface="Times" pitchFamily="18" charset="0"/>
            </a:endParaRPr>
          </a:p>
        </p:txBody>
      </p:sp>
      <p:grpSp>
        <p:nvGrpSpPr>
          <p:cNvPr id="177" name="Group 176"/>
          <p:cNvGrpSpPr/>
          <p:nvPr/>
        </p:nvGrpSpPr>
        <p:grpSpPr>
          <a:xfrm>
            <a:off x="6919610" y="2536167"/>
            <a:ext cx="1357288" cy="929712"/>
            <a:chOff x="5604228" y="3090322"/>
            <a:chExt cx="1460535" cy="1246825"/>
          </a:xfrm>
        </p:grpSpPr>
        <p:cxnSp>
          <p:nvCxnSpPr>
            <p:cNvPr id="178" name="Straight Connector 177"/>
            <p:cNvCxnSpPr/>
            <p:nvPr/>
          </p:nvCxnSpPr>
          <p:spPr bwMode="auto">
            <a:xfrm>
              <a:off x="5604228" y="4337147"/>
              <a:ext cx="130780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79" name="Straight Arrow Connector 178"/>
            <p:cNvCxnSpPr/>
            <p:nvPr/>
          </p:nvCxnSpPr>
          <p:spPr bwMode="auto">
            <a:xfrm flipV="1">
              <a:off x="5997632" y="3306343"/>
              <a:ext cx="628983" cy="102017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0" name="Group 179"/>
            <p:cNvGrpSpPr/>
            <p:nvPr/>
          </p:nvGrpSpPr>
          <p:grpSpPr>
            <a:xfrm rot="1722976">
              <a:off x="6519298" y="3090322"/>
              <a:ext cx="358937" cy="174468"/>
              <a:chOff x="2790825" y="1392865"/>
              <a:chExt cx="585788" cy="223284"/>
            </a:xfrm>
          </p:grpSpPr>
          <p:sp>
            <p:nvSpPr>
              <p:cNvPr id="182" name="Rectangle 181"/>
              <p:cNvSpPr/>
              <p:nvPr/>
            </p:nvSpPr>
            <p:spPr bwMode="auto">
              <a:xfrm>
                <a:off x="3043731" y="1392865"/>
                <a:ext cx="85060" cy="22328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cxnSp>
            <p:nvCxnSpPr>
              <p:cNvPr id="183" name="Straight Connector 182"/>
              <p:cNvCxnSpPr/>
              <p:nvPr/>
            </p:nvCxnSpPr>
            <p:spPr bwMode="auto">
              <a:xfrm>
                <a:off x="2981739" y="1510748"/>
                <a:ext cx="20673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4" name="Rectangle 183"/>
              <p:cNvSpPr/>
              <p:nvPr/>
            </p:nvSpPr>
            <p:spPr bwMode="auto">
              <a:xfrm>
                <a:off x="3186113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2790825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</p:grpSp>
        <p:sp>
          <p:nvSpPr>
            <p:cNvPr id="181" name="Freeform 180"/>
            <p:cNvSpPr/>
            <p:nvPr/>
          </p:nvSpPr>
          <p:spPr bwMode="auto">
            <a:xfrm>
              <a:off x="5678876" y="3644480"/>
              <a:ext cx="1385887" cy="290511"/>
            </a:xfrm>
            <a:custGeom>
              <a:avLst/>
              <a:gdLst>
                <a:gd name="connsiteX0" fmla="*/ 0 w 1166813"/>
                <a:gd name="connsiteY0" fmla="*/ 361950 h 542925"/>
                <a:gd name="connsiteX1" fmla="*/ 0 w 1166813"/>
                <a:gd name="connsiteY1" fmla="*/ 361950 h 542925"/>
                <a:gd name="connsiteX2" fmla="*/ 19050 w 1166813"/>
                <a:gd name="connsiteY2" fmla="*/ 419100 h 542925"/>
                <a:gd name="connsiteX3" fmla="*/ 23813 w 1166813"/>
                <a:gd name="connsiteY3" fmla="*/ 442912 h 542925"/>
                <a:gd name="connsiteX4" fmla="*/ 33338 w 1166813"/>
                <a:gd name="connsiteY4" fmla="*/ 457200 h 542925"/>
                <a:gd name="connsiteX5" fmla="*/ 61913 w 1166813"/>
                <a:gd name="connsiteY5" fmla="*/ 481012 h 542925"/>
                <a:gd name="connsiteX6" fmla="*/ 80963 w 1166813"/>
                <a:gd name="connsiteY6" fmla="*/ 495300 h 542925"/>
                <a:gd name="connsiteX7" fmla="*/ 109538 w 1166813"/>
                <a:gd name="connsiteY7" fmla="*/ 504825 h 542925"/>
                <a:gd name="connsiteX8" fmla="*/ 123825 w 1166813"/>
                <a:gd name="connsiteY8" fmla="*/ 514350 h 542925"/>
                <a:gd name="connsiteX9" fmla="*/ 180975 w 1166813"/>
                <a:gd name="connsiteY9" fmla="*/ 528637 h 542925"/>
                <a:gd name="connsiteX10" fmla="*/ 247650 w 1166813"/>
                <a:gd name="connsiteY10" fmla="*/ 542925 h 542925"/>
                <a:gd name="connsiteX11" fmla="*/ 842963 w 1166813"/>
                <a:gd name="connsiteY11" fmla="*/ 538162 h 542925"/>
                <a:gd name="connsiteX12" fmla="*/ 914400 w 1166813"/>
                <a:gd name="connsiteY12" fmla="*/ 528637 h 542925"/>
                <a:gd name="connsiteX13" fmla="*/ 966788 w 1166813"/>
                <a:gd name="connsiteY13" fmla="*/ 523875 h 542925"/>
                <a:gd name="connsiteX14" fmla="*/ 981075 w 1166813"/>
                <a:gd name="connsiteY14" fmla="*/ 514350 h 542925"/>
                <a:gd name="connsiteX15" fmla="*/ 1023938 w 1166813"/>
                <a:gd name="connsiteY15" fmla="*/ 500062 h 542925"/>
                <a:gd name="connsiteX16" fmla="*/ 1085850 w 1166813"/>
                <a:gd name="connsiteY16" fmla="*/ 476250 h 542925"/>
                <a:gd name="connsiteX17" fmla="*/ 1143000 w 1166813"/>
                <a:gd name="connsiteY17" fmla="*/ 423862 h 542925"/>
                <a:gd name="connsiteX18" fmla="*/ 1157288 w 1166813"/>
                <a:gd name="connsiteY18" fmla="*/ 400050 h 542925"/>
                <a:gd name="connsiteX19" fmla="*/ 1166813 w 1166813"/>
                <a:gd name="connsiteY19" fmla="*/ 352425 h 542925"/>
                <a:gd name="connsiteX20" fmla="*/ 1157288 w 1166813"/>
                <a:gd name="connsiteY20" fmla="*/ 209550 h 542925"/>
                <a:gd name="connsiteX21" fmla="*/ 1147763 w 1166813"/>
                <a:gd name="connsiteY21" fmla="*/ 195262 h 542925"/>
                <a:gd name="connsiteX22" fmla="*/ 1138238 w 1166813"/>
                <a:gd name="connsiteY22" fmla="*/ 176212 h 542925"/>
                <a:gd name="connsiteX23" fmla="*/ 1109663 w 1166813"/>
                <a:gd name="connsiteY23" fmla="*/ 147637 h 542925"/>
                <a:gd name="connsiteX24" fmla="*/ 1071563 w 1166813"/>
                <a:gd name="connsiteY24" fmla="*/ 119062 h 542925"/>
                <a:gd name="connsiteX25" fmla="*/ 1052513 w 1166813"/>
                <a:gd name="connsiteY25" fmla="*/ 114300 h 542925"/>
                <a:gd name="connsiteX26" fmla="*/ 1038225 w 1166813"/>
                <a:gd name="connsiteY26" fmla="*/ 109537 h 542925"/>
                <a:gd name="connsiteX27" fmla="*/ 890588 w 1166813"/>
                <a:gd name="connsiteY27" fmla="*/ 133350 h 542925"/>
                <a:gd name="connsiteX28" fmla="*/ 871538 w 1166813"/>
                <a:gd name="connsiteY28" fmla="*/ 152400 h 542925"/>
                <a:gd name="connsiteX29" fmla="*/ 866775 w 1166813"/>
                <a:gd name="connsiteY29" fmla="*/ 171450 h 542925"/>
                <a:gd name="connsiteX30" fmla="*/ 862013 w 1166813"/>
                <a:gd name="connsiteY30" fmla="*/ 147637 h 542925"/>
                <a:gd name="connsiteX31" fmla="*/ 847725 w 1166813"/>
                <a:gd name="connsiteY31" fmla="*/ 109537 h 542925"/>
                <a:gd name="connsiteX32" fmla="*/ 814388 w 1166813"/>
                <a:gd name="connsiteY32" fmla="*/ 71437 h 542925"/>
                <a:gd name="connsiteX33" fmla="*/ 800100 w 1166813"/>
                <a:gd name="connsiteY33" fmla="*/ 52387 h 542925"/>
                <a:gd name="connsiteX34" fmla="*/ 766763 w 1166813"/>
                <a:gd name="connsiteY34" fmla="*/ 23812 h 542925"/>
                <a:gd name="connsiteX35" fmla="*/ 733425 w 1166813"/>
                <a:gd name="connsiteY35" fmla="*/ 14287 h 542925"/>
                <a:gd name="connsiteX36" fmla="*/ 695325 w 1166813"/>
                <a:gd name="connsiteY36" fmla="*/ 19050 h 542925"/>
                <a:gd name="connsiteX37" fmla="*/ 642938 w 1166813"/>
                <a:gd name="connsiteY37" fmla="*/ 33337 h 542925"/>
                <a:gd name="connsiteX38" fmla="*/ 628650 w 1166813"/>
                <a:gd name="connsiteY38" fmla="*/ 42862 h 542925"/>
                <a:gd name="connsiteX39" fmla="*/ 619125 w 1166813"/>
                <a:gd name="connsiteY39" fmla="*/ 57150 h 542925"/>
                <a:gd name="connsiteX40" fmla="*/ 600075 w 1166813"/>
                <a:gd name="connsiteY40" fmla="*/ 95250 h 542925"/>
                <a:gd name="connsiteX41" fmla="*/ 576263 w 1166813"/>
                <a:gd name="connsiteY41" fmla="*/ 61912 h 542925"/>
                <a:gd name="connsiteX42" fmla="*/ 561975 w 1166813"/>
                <a:gd name="connsiteY42" fmla="*/ 47625 h 542925"/>
                <a:gd name="connsiteX43" fmla="*/ 547688 w 1166813"/>
                <a:gd name="connsiteY43" fmla="*/ 28575 h 542925"/>
                <a:gd name="connsiteX44" fmla="*/ 504825 w 1166813"/>
                <a:gd name="connsiteY44" fmla="*/ 4762 h 542925"/>
                <a:gd name="connsiteX45" fmla="*/ 485775 w 1166813"/>
                <a:gd name="connsiteY45" fmla="*/ 0 h 542925"/>
                <a:gd name="connsiteX46" fmla="*/ 347663 w 1166813"/>
                <a:gd name="connsiteY46" fmla="*/ 4762 h 542925"/>
                <a:gd name="connsiteX47" fmla="*/ 328613 w 1166813"/>
                <a:gd name="connsiteY47" fmla="*/ 14287 h 542925"/>
                <a:gd name="connsiteX48" fmla="*/ 314325 w 1166813"/>
                <a:gd name="connsiteY48" fmla="*/ 19050 h 542925"/>
                <a:gd name="connsiteX49" fmla="*/ 252413 w 1166813"/>
                <a:gd name="connsiteY49" fmla="*/ 42862 h 542925"/>
                <a:gd name="connsiteX50" fmla="*/ 238125 w 1166813"/>
                <a:gd name="connsiteY50" fmla="*/ 52387 h 542925"/>
                <a:gd name="connsiteX51" fmla="*/ 233363 w 1166813"/>
                <a:gd name="connsiteY51" fmla="*/ 71437 h 542925"/>
                <a:gd name="connsiteX52" fmla="*/ 228600 w 1166813"/>
                <a:gd name="connsiteY52" fmla="*/ 85725 h 542925"/>
                <a:gd name="connsiteX53" fmla="*/ 214313 w 1166813"/>
                <a:gd name="connsiteY53" fmla="*/ 76200 h 542925"/>
                <a:gd name="connsiteX54" fmla="*/ 85725 w 1166813"/>
                <a:gd name="connsiteY54" fmla="*/ 76200 h 542925"/>
                <a:gd name="connsiteX55" fmla="*/ 57150 w 1166813"/>
                <a:gd name="connsiteY55" fmla="*/ 100012 h 542925"/>
                <a:gd name="connsiteX56" fmla="*/ 47625 w 1166813"/>
                <a:gd name="connsiteY56" fmla="*/ 114300 h 542925"/>
                <a:gd name="connsiteX57" fmla="*/ 33338 w 1166813"/>
                <a:gd name="connsiteY57" fmla="*/ 133350 h 542925"/>
                <a:gd name="connsiteX58" fmla="*/ 38100 w 1166813"/>
                <a:gd name="connsiteY58" fmla="*/ 190500 h 542925"/>
                <a:gd name="connsiteX59" fmla="*/ 42863 w 1166813"/>
                <a:gd name="connsiteY59" fmla="*/ 209550 h 542925"/>
                <a:gd name="connsiteX60" fmla="*/ 38100 w 1166813"/>
                <a:gd name="connsiteY60" fmla="*/ 276225 h 542925"/>
                <a:gd name="connsiteX61" fmla="*/ 28575 w 1166813"/>
                <a:gd name="connsiteY61" fmla="*/ 295275 h 542925"/>
                <a:gd name="connsiteX62" fmla="*/ 23813 w 1166813"/>
                <a:gd name="connsiteY62" fmla="*/ 309562 h 542925"/>
                <a:gd name="connsiteX63" fmla="*/ 14288 w 1166813"/>
                <a:gd name="connsiteY63" fmla="*/ 333375 h 542925"/>
                <a:gd name="connsiteX64" fmla="*/ 9525 w 1166813"/>
                <a:gd name="connsiteY64" fmla="*/ 352425 h 542925"/>
                <a:gd name="connsiteX65" fmla="*/ 0 w 1166813"/>
                <a:gd name="connsiteY65" fmla="*/ 3619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66813" h="542925">
                  <a:moveTo>
                    <a:pt x="0" y="361950"/>
                  </a:moveTo>
                  <a:lnTo>
                    <a:pt x="0" y="361950"/>
                  </a:lnTo>
                  <a:cubicBezTo>
                    <a:pt x="6350" y="381000"/>
                    <a:pt x="13384" y="399836"/>
                    <a:pt x="19050" y="419100"/>
                  </a:cubicBezTo>
                  <a:cubicBezTo>
                    <a:pt x="21334" y="426866"/>
                    <a:pt x="20971" y="435333"/>
                    <a:pt x="23813" y="442912"/>
                  </a:cubicBezTo>
                  <a:cubicBezTo>
                    <a:pt x="25823" y="448271"/>
                    <a:pt x="29674" y="452803"/>
                    <a:pt x="33338" y="457200"/>
                  </a:cubicBezTo>
                  <a:cubicBezTo>
                    <a:pt x="46418" y="472897"/>
                    <a:pt x="46487" y="469993"/>
                    <a:pt x="61913" y="481012"/>
                  </a:cubicBezTo>
                  <a:cubicBezTo>
                    <a:pt x="68372" y="485626"/>
                    <a:pt x="73863" y="491750"/>
                    <a:pt x="80963" y="495300"/>
                  </a:cubicBezTo>
                  <a:cubicBezTo>
                    <a:pt x="89943" y="499790"/>
                    <a:pt x="101184" y="499256"/>
                    <a:pt x="109538" y="504825"/>
                  </a:cubicBezTo>
                  <a:cubicBezTo>
                    <a:pt x="114300" y="508000"/>
                    <a:pt x="118595" y="512025"/>
                    <a:pt x="123825" y="514350"/>
                  </a:cubicBezTo>
                  <a:cubicBezTo>
                    <a:pt x="149866" y="525924"/>
                    <a:pt x="153744" y="523191"/>
                    <a:pt x="180975" y="528637"/>
                  </a:cubicBezTo>
                  <a:cubicBezTo>
                    <a:pt x="203263" y="533095"/>
                    <a:pt x="247650" y="542925"/>
                    <a:pt x="247650" y="542925"/>
                  </a:cubicBezTo>
                  <a:lnTo>
                    <a:pt x="842963" y="538162"/>
                  </a:lnTo>
                  <a:cubicBezTo>
                    <a:pt x="866981" y="537647"/>
                    <a:pt x="890535" y="531391"/>
                    <a:pt x="914400" y="528637"/>
                  </a:cubicBezTo>
                  <a:cubicBezTo>
                    <a:pt x="931819" y="526627"/>
                    <a:pt x="949325" y="525462"/>
                    <a:pt x="966788" y="523875"/>
                  </a:cubicBezTo>
                  <a:cubicBezTo>
                    <a:pt x="971550" y="520700"/>
                    <a:pt x="975845" y="516675"/>
                    <a:pt x="981075" y="514350"/>
                  </a:cubicBezTo>
                  <a:cubicBezTo>
                    <a:pt x="993298" y="508917"/>
                    <a:pt x="1010683" y="505160"/>
                    <a:pt x="1023938" y="500062"/>
                  </a:cubicBezTo>
                  <a:lnTo>
                    <a:pt x="1085850" y="476250"/>
                  </a:lnTo>
                  <a:cubicBezTo>
                    <a:pt x="1129563" y="432537"/>
                    <a:pt x="1109582" y="448927"/>
                    <a:pt x="1143000" y="423862"/>
                  </a:cubicBezTo>
                  <a:cubicBezTo>
                    <a:pt x="1147763" y="415925"/>
                    <a:pt x="1153148" y="408329"/>
                    <a:pt x="1157288" y="400050"/>
                  </a:cubicBezTo>
                  <a:cubicBezTo>
                    <a:pt x="1163936" y="386754"/>
                    <a:pt x="1165059" y="364702"/>
                    <a:pt x="1166813" y="352425"/>
                  </a:cubicBezTo>
                  <a:cubicBezTo>
                    <a:pt x="1163638" y="304800"/>
                    <a:pt x="1163031" y="256934"/>
                    <a:pt x="1157288" y="209550"/>
                  </a:cubicBezTo>
                  <a:cubicBezTo>
                    <a:pt x="1156599" y="203868"/>
                    <a:pt x="1150603" y="200232"/>
                    <a:pt x="1147763" y="195262"/>
                  </a:cubicBezTo>
                  <a:cubicBezTo>
                    <a:pt x="1144241" y="189098"/>
                    <a:pt x="1142673" y="181756"/>
                    <a:pt x="1138238" y="176212"/>
                  </a:cubicBezTo>
                  <a:cubicBezTo>
                    <a:pt x="1129823" y="165693"/>
                    <a:pt x="1119188" y="157162"/>
                    <a:pt x="1109663" y="147637"/>
                  </a:cubicBezTo>
                  <a:cubicBezTo>
                    <a:pt x="1094860" y="132835"/>
                    <a:pt x="1092862" y="128528"/>
                    <a:pt x="1071563" y="119062"/>
                  </a:cubicBezTo>
                  <a:cubicBezTo>
                    <a:pt x="1065582" y="116404"/>
                    <a:pt x="1058807" y="116098"/>
                    <a:pt x="1052513" y="114300"/>
                  </a:cubicBezTo>
                  <a:cubicBezTo>
                    <a:pt x="1047686" y="112921"/>
                    <a:pt x="1042988" y="111125"/>
                    <a:pt x="1038225" y="109537"/>
                  </a:cubicBezTo>
                  <a:cubicBezTo>
                    <a:pt x="990650" y="111803"/>
                    <a:pt x="933108" y="103586"/>
                    <a:pt x="890588" y="133350"/>
                  </a:cubicBezTo>
                  <a:cubicBezTo>
                    <a:pt x="883231" y="138500"/>
                    <a:pt x="877888" y="146050"/>
                    <a:pt x="871538" y="152400"/>
                  </a:cubicBezTo>
                  <a:cubicBezTo>
                    <a:pt x="869950" y="158750"/>
                    <a:pt x="872629" y="174377"/>
                    <a:pt x="866775" y="171450"/>
                  </a:cubicBezTo>
                  <a:cubicBezTo>
                    <a:pt x="859535" y="167830"/>
                    <a:pt x="863769" y="155539"/>
                    <a:pt x="862013" y="147637"/>
                  </a:cubicBezTo>
                  <a:cubicBezTo>
                    <a:pt x="858024" y="129686"/>
                    <a:pt x="857470" y="125778"/>
                    <a:pt x="847725" y="109537"/>
                  </a:cubicBezTo>
                  <a:cubicBezTo>
                    <a:pt x="807246" y="42071"/>
                    <a:pt x="847327" y="104376"/>
                    <a:pt x="814388" y="71437"/>
                  </a:cubicBezTo>
                  <a:cubicBezTo>
                    <a:pt x="808775" y="65824"/>
                    <a:pt x="805327" y="58361"/>
                    <a:pt x="800100" y="52387"/>
                  </a:cubicBezTo>
                  <a:cubicBezTo>
                    <a:pt x="790988" y="41973"/>
                    <a:pt x="779608" y="30234"/>
                    <a:pt x="766763" y="23812"/>
                  </a:cubicBezTo>
                  <a:cubicBezTo>
                    <a:pt x="759935" y="20398"/>
                    <a:pt x="739522" y="15811"/>
                    <a:pt x="733425" y="14287"/>
                  </a:cubicBezTo>
                  <a:cubicBezTo>
                    <a:pt x="720725" y="15875"/>
                    <a:pt x="707905" y="16691"/>
                    <a:pt x="695325" y="19050"/>
                  </a:cubicBezTo>
                  <a:cubicBezTo>
                    <a:pt x="670773" y="23654"/>
                    <a:pt x="662582" y="26790"/>
                    <a:pt x="642938" y="33337"/>
                  </a:cubicBezTo>
                  <a:cubicBezTo>
                    <a:pt x="638175" y="36512"/>
                    <a:pt x="632697" y="38815"/>
                    <a:pt x="628650" y="42862"/>
                  </a:cubicBezTo>
                  <a:cubicBezTo>
                    <a:pt x="624603" y="46909"/>
                    <a:pt x="622159" y="52296"/>
                    <a:pt x="619125" y="57150"/>
                  </a:cubicBezTo>
                  <a:cubicBezTo>
                    <a:pt x="603058" y="82857"/>
                    <a:pt x="607330" y="73488"/>
                    <a:pt x="600075" y="95250"/>
                  </a:cubicBezTo>
                  <a:cubicBezTo>
                    <a:pt x="559591" y="81754"/>
                    <a:pt x="620720" y="106366"/>
                    <a:pt x="576263" y="61912"/>
                  </a:cubicBezTo>
                  <a:cubicBezTo>
                    <a:pt x="571500" y="57150"/>
                    <a:pt x="566358" y="52739"/>
                    <a:pt x="561975" y="47625"/>
                  </a:cubicBezTo>
                  <a:cubicBezTo>
                    <a:pt x="556809" y="41599"/>
                    <a:pt x="553301" y="34188"/>
                    <a:pt x="547688" y="28575"/>
                  </a:cubicBezTo>
                  <a:cubicBezTo>
                    <a:pt x="534402" y="15289"/>
                    <a:pt x="522434" y="10631"/>
                    <a:pt x="504825" y="4762"/>
                  </a:cubicBezTo>
                  <a:cubicBezTo>
                    <a:pt x="498615" y="2692"/>
                    <a:pt x="492125" y="1587"/>
                    <a:pt x="485775" y="0"/>
                  </a:cubicBezTo>
                  <a:cubicBezTo>
                    <a:pt x="439738" y="1587"/>
                    <a:pt x="393539" y="592"/>
                    <a:pt x="347663" y="4762"/>
                  </a:cubicBezTo>
                  <a:cubicBezTo>
                    <a:pt x="340593" y="5405"/>
                    <a:pt x="335138" y="11490"/>
                    <a:pt x="328613" y="14287"/>
                  </a:cubicBezTo>
                  <a:cubicBezTo>
                    <a:pt x="323999" y="16265"/>
                    <a:pt x="319011" y="17248"/>
                    <a:pt x="314325" y="19050"/>
                  </a:cubicBezTo>
                  <a:cubicBezTo>
                    <a:pt x="246367" y="45188"/>
                    <a:pt x="287522" y="31160"/>
                    <a:pt x="252413" y="42862"/>
                  </a:cubicBezTo>
                  <a:cubicBezTo>
                    <a:pt x="247650" y="46037"/>
                    <a:pt x="241300" y="47624"/>
                    <a:pt x="238125" y="52387"/>
                  </a:cubicBezTo>
                  <a:cubicBezTo>
                    <a:pt x="234494" y="57833"/>
                    <a:pt x="235161" y="65143"/>
                    <a:pt x="233363" y="71437"/>
                  </a:cubicBezTo>
                  <a:cubicBezTo>
                    <a:pt x="231984" y="76264"/>
                    <a:pt x="230188" y="80962"/>
                    <a:pt x="228600" y="85725"/>
                  </a:cubicBezTo>
                  <a:cubicBezTo>
                    <a:pt x="223838" y="82550"/>
                    <a:pt x="219432" y="78760"/>
                    <a:pt x="214313" y="76200"/>
                  </a:cubicBezTo>
                  <a:cubicBezTo>
                    <a:pt x="179375" y="58731"/>
                    <a:pt x="87108" y="76142"/>
                    <a:pt x="85725" y="76200"/>
                  </a:cubicBezTo>
                  <a:cubicBezTo>
                    <a:pt x="71679" y="85564"/>
                    <a:pt x="68607" y="86263"/>
                    <a:pt x="57150" y="100012"/>
                  </a:cubicBezTo>
                  <a:cubicBezTo>
                    <a:pt x="53486" y="104409"/>
                    <a:pt x="50952" y="109642"/>
                    <a:pt x="47625" y="114300"/>
                  </a:cubicBezTo>
                  <a:cubicBezTo>
                    <a:pt x="43012" y="120759"/>
                    <a:pt x="38100" y="127000"/>
                    <a:pt x="33338" y="133350"/>
                  </a:cubicBezTo>
                  <a:cubicBezTo>
                    <a:pt x="34925" y="152400"/>
                    <a:pt x="35729" y="171532"/>
                    <a:pt x="38100" y="190500"/>
                  </a:cubicBezTo>
                  <a:cubicBezTo>
                    <a:pt x="38912" y="196995"/>
                    <a:pt x="42863" y="203005"/>
                    <a:pt x="42863" y="209550"/>
                  </a:cubicBezTo>
                  <a:cubicBezTo>
                    <a:pt x="42863" y="231832"/>
                    <a:pt x="41763" y="254247"/>
                    <a:pt x="38100" y="276225"/>
                  </a:cubicBezTo>
                  <a:cubicBezTo>
                    <a:pt x="36933" y="283228"/>
                    <a:pt x="31372" y="288749"/>
                    <a:pt x="28575" y="295275"/>
                  </a:cubicBezTo>
                  <a:cubicBezTo>
                    <a:pt x="26598" y="299889"/>
                    <a:pt x="25576" y="304862"/>
                    <a:pt x="23813" y="309562"/>
                  </a:cubicBezTo>
                  <a:cubicBezTo>
                    <a:pt x="20811" y="317567"/>
                    <a:pt x="16992" y="325265"/>
                    <a:pt x="14288" y="333375"/>
                  </a:cubicBezTo>
                  <a:cubicBezTo>
                    <a:pt x="12218" y="339585"/>
                    <a:pt x="10945" y="346035"/>
                    <a:pt x="9525" y="352425"/>
                  </a:cubicBezTo>
                  <a:cubicBezTo>
                    <a:pt x="3579" y="379183"/>
                    <a:pt x="1587" y="360363"/>
                    <a:pt x="0" y="36195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imes" pitchFamily="18" charset="0"/>
              </a:endParaRPr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919611" y="3735238"/>
            <a:ext cx="1357288" cy="929712"/>
            <a:chOff x="5604228" y="3090322"/>
            <a:chExt cx="1460535" cy="1246825"/>
          </a:xfrm>
        </p:grpSpPr>
        <p:cxnSp>
          <p:nvCxnSpPr>
            <p:cNvPr id="187" name="Straight Connector 186"/>
            <p:cNvCxnSpPr/>
            <p:nvPr/>
          </p:nvCxnSpPr>
          <p:spPr bwMode="auto">
            <a:xfrm>
              <a:off x="5604228" y="4337147"/>
              <a:ext cx="130780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88" name="Straight Arrow Connector 187"/>
            <p:cNvCxnSpPr/>
            <p:nvPr/>
          </p:nvCxnSpPr>
          <p:spPr bwMode="auto">
            <a:xfrm flipV="1">
              <a:off x="5997632" y="3306343"/>
              <a:ext cx="628983" cy="102017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9" name="Group 188"/>
            <p:cNvGrpSpPr/>
            <p:nvPr/>
          </p:nvGrpSpPr>
          <p:grpSpPr>
            <a:xfrm rot="1722976">
              <a:off x="6519298" y="3090322"/>
              <a:ext cx="358937" cy="174468"/>
              <a:chOff x="2790825" y="1392865"/>
              <a:chExt cx="585788" cy="223284"/>
            </a:xfrm>
          </p:grpSpPr>
          <p:sp>
            <p:nvSpPr>
              <p:cNvPr id="191" name="Rectangle 190"/>
              <p:cNvSpPr/>
              <p:nvPr/>
            </p:nvSpPr>
            <p:spPr bwMode="auto">
              <a:xfrm>
                <a:off x="3043731" y="1392865"/>
                <a:ext cx="85060" cy="22328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cxnSp>
            <p:nvCxnSpPr>
              <p:cNvPr id="192" name="Straight Connector 191"/>
              <p:cNvCxnSpPr/>
              <p:nvPr/>
            </p:nvCxnSpPr>
            <p:spPr bwMode="auto">
              <a:xfrm>
                <a:off x="2981739" y="1510748"/>
                <a:ext cx="20673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3" name="Rectangle 192"/>
              <p:cNvSpPr/>
              <p:nvPr/>
            </p:nvSpPr>
            <p:spPr bwMode="auto">
              <a:xfrm>
                <a:off x="3186113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2790825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</p:grpSp>
        <p:sp>
          <p:nvSpPr>
            <p:cNvPr id="190" name="Freeform 189"/>
            <p:cNvSpPr/>
            <p:nvPr/>
          </p:nvSpPr>
          <p:spPr bwMode="auto">
            <a:xfrm>
              <a:off x="5678876" y="3644480"/>
              <a:ext cx="1385887" cy="290511"/>
            </a:xfrm>
            <a:custGeom>
              <a:avLst/>
              <a:gdLst>
                <a:gd name="connsiteX0" fmla="*/ 0 w 1166813"/>
                <a:gd name="connsiteY0" fmla="*/ 361950 h 542925"/>
                <a:gd name="connsiteX1" fmla="*/ 0 w 1166813"/>
                <a:gd name="connsiteY1" fmla="*/ 361950 h 542925"/>
                <a:gd name="connsiteX2" fmla="*/ 19050 w 1166813"/>
                <a:gd name="connsiteY2" fmla="*/ 419100 h 542925"/>
                <a:gd name="connsiteX3" fmla="*/ 23813 w 1166813"/>
                <a:gd name="connsiteY3" fmla="*/ 442912 h 542925"/>
                <a:gd name="connsiteX4" fmla="*/ 33338 w 1166813"/>
                <a:gd name="connsiteY4" fmla="*/ 457200 h 542925"/>
                <a:gd name="connsiteX5" fmla="*/ 61913 w 1166813"/>
                <a:gd name="connsiteY5" fmla="*/ 481012 h 542925"/>
                <a:gd name="connsiteX6" fmla="*/ 80963 w 1166813"/>
                <a:gd name="connsiteY6" fmla="*/ 495300 h 542925"/>
                <a:gd name="connsiteX7" fmla="*/ 109538 w 1166813"/>
                <a:gd name="connsiteY7" fmla="*/ 504825 h 542925"/>
                <a:gd name="connsiteX8" fmla="*/ 123825 w 1166813"/>
                <a:gd name="connsiteY8" fmla="*/ 514350 h 542925"/>
                <a:gd name="connsiteX9" fmla="*/ 180975 w 1166813"/>
                <a:gd name="connsiteY9" fmla="*/ 528637 h 542925"/>
                <a:gd name="connsiteX10" fmla="*/ 247650 w 1166813"/>
                <a:gd name="connsiteY10" fmla="*/ 542925 h 542925"/>
                <a:gd name="connsiteX11" fmla="*/ 842963 w 1166813"/>
                <a:gd name="connsiteY11" fmla="*/ 538162 h 542925"/>
                <a:gd name="connsiteX12" fmla="*/ 914400 w 1166813"/>
                <a:gd name="connsiteY12" fmla="*/ 528637 h 542925"/>
                <a:gd name="connsiteX13" fmla="*/ 966788 w 1166813"/>
                <a:gd name="connsiteY13" fmla="*/ 523875 h 542925"/>
                <a:gd name="connsiteX14" fmla="*/ 981075 w 1166813"/>
                <a:gd name="connsiteY14" fmla="*/ 514350 h 542925"/>
                <a:gd name="connsiteX15" fmla="*/ 1023938 w 1166813"/>
                <a:gd name="connsiteY15" fmla="*/ 500062 h 542925"/>
                <a:gd name="connsiteX16" fmla="*/ 1085850 w 1166813"/>
                <a:gd name="connsiteY16" fmla="*/ 476250 h 542925"/>
                <a:gd name="connsiteX17" fmla="*/ 1143000 w 1166813"/>
                <a:gd name="connsiteY17" fmla="*/ 423862 h 542925"/>
                <a:gd name="connsiteX18" fmla="*/ 1157288 w 1166813"/>
                <a:gd name="connsiteY18" fmla="*/ 400050 h 542925"/>
                <a:gd name="connsiteX19" fmla="*/ 1166813 w 1166813"/>
                <a:gd name="connsiteY19" fmla="*/ 352425 h 542925"/>
                <a:gd name="connsiteX20" fmla="*/ 1157288 w 1166813"/>
                <a:gd name="connsiteY20" fmla="*/ 209550 h 542925"/>
                <a:gd name="connsiteX21" fmla="*/ 1147763 w 1166813"/>
                <a:gd name="connsiteY21" fmla="*/ 195262 h 542925"/>
                <a:gd name="connsiteX22" fmla="*/ 1138238 w 1166813"/>
                <a:gd name="connsiteY22" fmla="*/ 176212 h 542925"/>
                <a:gd name="connsiteX23" fmla="*/ 1109663 w 1166813"/>
                <a:gd name="connsiteY23" fmla="*/ 147637 h 542925"/>
                <a:gd name="connsiteX24" fmla="*/ 1071563 w 1166813"/>
                <a:gd name="connsiteY24" fmla="*/ 119062 h 542925"/>
                <a:gd name="connsiteX25" fmla="*/ 1052513 w 1166813"/>
                <a:gd name="connsiteY25" fmla="*/ 114300 h 542925"/>
                <a:gd name="connsiteX26" fmla="*/ 1038225 w 1166813"/>
                <a:gd name="connsiteY26" fmla="*/ 109537 h 542925"/>
                <a:gd name="connsiteX27" fmla="*/ 890588 w 1166813"/>
                <a:gd name="connsiteY27" fmla="*/ 133350 h 542925"/>
                <a:gd name="connsiteX28" fmla="*/ 871538 w 1166813"/>
                <a:gd name="connsiteY28" fmla="*/ 152400 h 542925"/>
                <a:gd name="connsiteX29" fmla="*/ 866775 w 1166813"/>
                <a:gd name="connsiteY29" fmla="*/ 171450 h 542925"/>
                <a:gd name="connsiteX30" fmla="*/ 862013 w 1166813"/>
                <a:gd name="connsiteY30" fmla="*/ 147637 h 542925"/>
                <a:gd name="connsiteX31" fmla="*/ 847725 w 1166813"/>
                <a:gd name="connsiteY31" fmla="*/ 109537 h 542925"/>
                <a:gd name="connsiteX32" fmla="*/ 814388 w 1166813"/>
                <a:gd name="connsiteY32" fmla="*/ 71437 h 542925"/>
                <a:gd name="connsiteX33" fmla="*/ 800100 w 1166813"/>
                <a:gd name="connsiteY33" fmla="*/ 52387 h 542925"/>
                <a:gd name="connsiteX34" fmla="*/ 766763 w 1166813"/>
                <a:gd name="connsiteY34" fmla="*/ 23812 h 542925"/>
                <a:gd name="connsiteX35" fmla="*/ 733425 w 1166813"/>
                <a:gd name="connsiteY35" fmla="*/ 14287 h 542925"/>
                <a:gd name="connsiteX36" fmla="*/ 695325 w 1166813"/>
                <a:gd name="connsiteY36" fmla="*/ 19050 h 542925"/>
                <a:gd name="connsiteX37" fmla="*/ 642938 w 1166813"/>
                <a:gd name="connsiteY37" fmla="*/ 33337 h 542925"/>
                <a:gd name="connsiteX38" fmla="*/ 628650 w 1166813"/>
                <a:gd name="connsiteY38" fmla="*/ 42862 h 542925"/>
                <a:gd name="connsiteX39" fmla="*/ 619125 w 1166813"/>
                <a:gd name="connsiteY39" fmla="*/ 57150 h 542925"/>
                <a:gd name="connsiteX40" fmla="*/ 600075 w 1166813"/>
                <a:gd name="connsiteY40" fmla="*/ 95250 h 542925"/>
                <a:gd name="connsiteX41" fmla="*/ 576263 w 1166813"/>
                <a:gd name="connsiteY41" fmla="*/ 61912 h 542925"/>
                <a:gd name="connsiteX42" fmla="*/ 561975 w 1166813"/>
                <a:gd name="connsiteY42" fmla="*/ 47625 h 542925"/>
                <a:gd name="connsiteX43" fmla="*/ 547688 w 1166813"/>
                <a:gd name="connsiteY43" fmla="*/ 28575 h 542925"/>
                <a:gd name="connsiteX44" fmla="*/ 504825 w 1166813"/>
                <a:gd name="connsiteY44" fmla="*/ 4762 h 542925"/>
                <a:gd name="connsiteX45" fmla="*/ 485775 w 1166813"/>
                <a:gd name="connsiteY45" fmla="*/ 0 h 542925"/>
                <a:gd name="connsiteX46" fmla="*/ 347663 w 1166813"/>
                <a:gd name="connsiteY46" fmla="*/ 4762 h 542925"/>
                <a:gd name="connsiteX47" fmla="*/ 328613 w 1166813"/>
                <a:gd name="connsiteY47" fmla="*/ 14287 h 542925"/>
                <a:gd name="connsiteX48" fmla="*/ 314325 w 1166813"/>
                <a:gd name="connsiteY48" fmla="*/ 19050 h 542925"/>
                <a:gd name="connsiteX49" fmla="*/ 252413 w 1166813"/>
                <a:gd name="connsiteY49" fmla="*/ 42862 h 542925"/>
                <a:gd name="connsiteX50" fmla="*/ 238125 w 1166813"/>
                <a:gd name="connsiteY50" fmla="*/ 52387 h 542925"/>
                <a:gd name="connsiteX51" fmla="*/ 233363 w 1166813"/>
                <a:gd name="connsiteY51" fmla="*/ 71437 h 542925"/>
                <a:gd name="connsiteX52" fmla="*/ 228600 w 1166813"/>
                <a:gd name="connsiteY52" fmla="*/ 85725 h 542925"/>
                <a:gd name="connsiteX53" fmla="*/ 214313 w 1166813"/>
                <a:gd name="connsiteY53" fmla="*/ 76200 h 542925"/>
                <a:gd name="connsiteX54" fmla="*/ 85725 w 1166813"/>
                <a:gd name="connsiteY54" fmla="*/ 76200 h 542925"/>
                <a:gd name="connsiteX55" fmla="*/ 57150 w 1166813"/>
                <a:gd name="connsiteY55" fmla="*/ 100012 h 542925"/>
                <a:gd name="connsiteX56" fmla="*/ 47625 w 1166813"/>
                <a:gd name="connsiteY56" fmla="*/ 114300 h 542925"/>
                <a:gd name="connsiteX57" fmla="*/ 33338 w 1166813"/>
                <a:gd name="connsiteY57" fmla="*/ 133350 h 542925"/>
                <a:gd name="connsiteX58" fmla="*/ 38100 w 1166813"/>
                <a:gd name="connsiteY58" fmla="*/ 190500 h 542925"/>
                <a:gd name="connsiteX59" fmla="*/ 42863 w 1166813"/>
                <a:gd name="connsiteY59" fmla="*/ 209550 h 542925"/>
                <a:gd name="connsiteX60" fmla="*/ 38100 w 1166813"/>
                <a:gd name="connsiteY60" fmla="*/ 276225 h 542925"/>
                <a:gd name="connsiteX61" fmla="*/ 28575 w 1166813"/>
                <a:gd name="connsiteY61" fmla="*/ 295275 h 542925"/>
                <a:gd name="connsiteX62" fmla="*/ 23813 w 1166813"/>
                <a:gd name="connsiteY62" fmla="*/ 309562 h 542925"/>
                <a:gd name="connsiteX63" fmla="*/ 14288 w 1166813"/>
                <a:gd name="connsiteY63" fmla="*/ 333375 h 542925"/>
                <a:gd name="connsiteX64" fmla="*/ 9525 w 1166813"/>
                <a:gd name="connsiteY64" fmla="*/ 352425 h 542925"/>
                <a:gd name="connsiteX65" fmla="*/ 0 w 1166813"/>
                <a:gd name="connsiteY65" fmla="*/ 3619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66813" h="542925">
                  <a:moveTo>
                    <a:pt x="0" y="361950"/>
                  </a:moveTo>
                  <a:lnTo>
                    <a:pt x="0" y="361950"/>
                  </a:lnTo>
                  <a:cubicBezTo>
                    <a:pt x="6350" y="381000"/>
                    <a:pt x="13384" y="399836"/>
                    <a:pt x="19050" y="419100"/>
                  </a:cubicBezTo>
                  <a:cubicBezTo>
                    <a:pt x="21334" y="426866"/>
                    <a:pt x="20971" y="435333"/>
                    <a:pt x="23813" y="442912"/>
                  </a:cubicBezTo>
                  <a:cubicBezTo>
                    <a:pt x="25823" y="448271"/>
                    <a:pt x="29674" y="452803"/>
                    <a:pt x="33338" y="457200"/>
                  </a:cubicBezTo>
                  <a:cubicBezTo>
                    <a:pt x="46418" y="472897"/>
                    <a:pt x="46487" y="469993"/>
                    <a:pt x="61913" y="481012"/>
                  </a:cubicBezTo>
                  <a:cubicBezTo>
                    <a:pt x="68372" y="485626"/>
                    <a:pt x="73863" y="491750"/>
                    <a:pt x="80963" y="495300"/>
                  </a:cubicBezTo>
                  <a:cubicBezTo>
                    <a:pt x="89943" y="499790"/>
                    <a:pt x="101184" y="499256"/>
                    <a:pt x="109538" y="504825"/>
                  </a:cubicBezTo>
                  <a:cubicBezTo>
                    <a:pt x="114300" y="508000"/>
                    <a:pt x="118595" y="512025"/>
                    <a:pt x="123825" y="514350"/>
                  </a:cubicBezTo>
                  <a:cubicBezTo>
                    <a:pt x="149866" y="525924"/>
                    <a:pt x="153744" y="523191"/>
                    <a:pt x="180975" y="528637"/>
                  </a:cubicBezTo>
                  <a:cubicBezTo>
                    <a:pt x="203263" y="533095"/>
                    <a:pt x="247650" y="542925"/>
                    <a:pt x="247650" y="542925"/>
                  </a:cubicBezTo>
                  <a:lnTo>
                    <a:pt x="842963" y="538162"/>
                  </a:lnTo>
                  <a:cubicBezTo>
                    <a:pt x="866981" y="537647"/>
                    <a:pt x="890535" y="531391"/>
                    <a:pt x="914400" y="528637"/>
                  </a:cubicBezTo>
                  <a:cubicBezTo>
                    <a:pt x="931819" y="526627"/>
                    <a:pt x="949325" y="525462"/>
                    <a:pt x="966788" y="523875"/>
                  </a:cubicBezTo>
                  <a:cubicBezTo>
                    <a:pt x="971550" y="520700"/>
                    <a:pt x="975845" y="516675"/>
                    <a:pt x="981075" y="514350"/>
                  </a:cubicBezTo>
                  <a:cubicBezTo>
                    <a:pt x="993298" y="508917"/>
                    <a:pt x="1010683" y="505160"/>
                    <a:pt x="1023938" y="500062"/>
                  </a:cubicBezTo>
                  <a:lnTo>
                    <a:pt x="1085850" y="476250"/>
                  </a:lnTo>
                  <a:cubicBezTo>
                    <a:pt x="1129563" y="432537"/>
                    <a:pt x="1109582" y="448927"/>
                    <a:pt x="1143000" y="423862"/>
                  </a:cubicBezTo>
                  <a:cubicBezTo>
                    <a:pt x="1147763" y="415925"/>
                    <a:pt x="1153148" y="408329"/>
                    <a:pt x="1157288" y="400050"/>
                  </a:cubicBezTo>
                  <a:cubicBezTo>
                    <a:pt x="1163936" y="386754"/>
                    <a:pt x="1165059" y="364702"/>
                    <a:pt x="1166813" y="352425"/>
                  </a:cubicBezTo>
                  <a:cubicBezTo>
                    <a:pt x="1163638" y="304800"/>
                    <a:pt x="1163031" y="256934"/>
                    <a:pt x="1157288" y="209550"/>
                  </a:cubicBezTo>
                  <a:cubicBezTo>
                    <a:pt x="1156599" y="203868"/>
                    <a:pt x="1150603" y="200232"/>
                    <a:pt x="1147763" y="195262"/>
                  </a:cubicBezTo>
                  <a:cubicBezTo>
                    <a:pt x="1144241" y="189098"/>
                    <a:pt x="1142673" y="181756"/>
                    <a:pt x="1138238" y="176212"/>
                  </a:cubicBezTo>
                  <a:cubicBezTo>
                    <a:pt x="1129823" y="165693"/>
                    <a:pt x="1119188" y="157162"/>
                    <a:pt x="1109663" y="147637"/>
                  </a:cubicBezTo>
                  <a:cubicBezTo>
                    <a:pt x="1094860" y="132835"/>
                    <a:pt x="1092862" y="128528"/>
                    <a:pt x="1071563" y="119062"/>
                  </a:cubicBezTo>
                  <a:cubicBezTo>
                    <a:pt x="1065582" y="116404"/>
                    <a:pt x="1058807" y="116098"/>
                    <a:pt x="1052513" y="114300"/>
                  </a:cubicBezTo>
                  <a:cubicBezTo>
                    <a:pt x="1047686" y="112921"/>
                    <a:pt x="1042988" y="111125"/>
                    <a:pt x="1038225" y="109537"/>
                  </a:cubicBezTo>
                  <a:cubicBezTo>
                    <a:pt x="990650" y="111803"/>
                    <a:pt x="933108" y="103586"/>
                    <a:pt x="890588" y="133350"/>
                  </a:cubicBezTo>
                  <a:cubicBezTo>
                    <a:pt x="883231" y="138500"/>
                    <a:pt x="877888" y="146050"/>
                    <a:pt x="871538" y="152400"/>
                  </a:cubicBezTo>
                  <a:cubicBezTo>
                    <a:pt x="869950" y="158750"/>
                    <a:pt x="872629" y="174377"/>
                    <a:pt x="866775" y="171450"/>
                  </a:cubicBezTo>
                  <a:cubicBezTo>
                    <a:pt x="859535" y="167830"/>
                    <a:pt x="863769" y="155539"/>
                    <a:pt x="862013" y="147637"/>
                  </a:cubicBezTo>
                  <a:cubicBezTo>
                    <a:pt x="858024" y="129686"/>
                    <a:pt x="857470" y="125778"/>
                    <a:pt x="847725" y="109537"/>
                  </a:cubicBezTo>
                  <a:cubicBezTo>
                    <a:pt x="807246" y="42071"/>
                    <a:pt x="847327" y="104376"/>
                    <a:pt x="814388" y="71437"/>
                  </a:cubicBezTo>
                  <a:cubicBezTo>
                    <a:pt x="808775" y="65824"/>
                    <a:pt x="805327" y="58361"/>
                    <a:pt x="800100" y="52387"/>
                  </a:cubicBezTo>
                  <a:cubicBezTo>
                    <a:pt x="790988" y="41973"/>
                    <a:pt x="779608" y="30234"/>
                    <a:pt x="766763" y="23812"/>
                  </a:cubicBezTo>
                  <a:cubicBezTo>
                    <a:pt x="759935" y="20398"/>
                    <a:pt x="739522" y="15811"/>
                    <a:pt x="733425" y="14287"/>
                  </a:cubicBezTo>
                  <a:cubicBezTo>
                    <a:pt x="720725" y="15875"/>
                    <a:pt x="707905" y="16691"/>
                    <a:pt x="695325" y="19050"/>
                  </a:cubicBezTo>
                  <a:cubicBezTo>
                    <a:pt x="670773" y="23654"/>
                    <a:pt x="662582" y="26790"/>
                    <a:pt x="642938" y="33337"/>
                  </a:cubicBezTo>
                  <a:cubicBezTo>
                    <a:pt x="638175" y="36512"/>
                    <a:pt x="632697" y="38815"/>
                    <a:pt x="628650" y="42862"/>
                  </a:cubicBezTo>
                  <a:cubicBezTo>
                    <a:pt x="624603" y="46909"/>
                    <a:pt x="622159" y="52296"/>
                    <a:pt x="619125" y="57150"/>
                  </a:cubicBezTo>
                  <a:cubicBezTo>
                    <a:pt x="603058" y="82857"/>
                    <a:pt x="607330" y="73488"/>
                    <a:pt x="600075" y="95250"/>
                  </a:cubicBezTo>
                  <a:cubicBezTo>
                    <a:pt x="559591" y="81754"/>
                    <a:pt x="620720" y="106366"/>
                    <a:pt x="576263" y="61912"/>
                  </a:cubicBezTo>
                  <a:cubicBezTo>
                    <a:pt x="571500" y="57150"/>
                    <a:pt x="566358" y="52739"/>
                    <a:pt x="561975" y="47625"/>
                  </a:cubicBezTo>
                  <a:cubicBezTo>
                    <a:pt x="556809" y="41599"/>
                    <a:pt x="553301" y="34188"/>
                    <a:pt x="547688" y="28575"/>
                  </a:cubicBezTo>
                  <a:cubicBezTo>
                    <a:pt x="534402" y="15289"/>
                    <a:pt x="522434" y="10631"/>
                    <a:pt x="504825" y="4762"/>
                  </a:cubicBezTo>
                  <a:cubicBezTo>
                    <a:pt x="498615" y="2692"/>
                    <a:pt x="492125" y="1587"/>
                    <a:pt x="485775" y="0"/>
                  </a:cubicBezTo>
                  <a:cubicBezTo>
                    <a:pt x="439738" y="1587"/>
                    <a:pt x="393539" y="592"/>
                    <a:pt x="347663" y="4762"/>
                  </a:cubicBezTo>
                  <a:cubicBezTo>
                    <a:pt x="340593" y="5405"/>
                    <a:pt x="335138" y="11490"/>
                    <a:pt x="328613" y="14287"/>
                  </a:cubicBezTo>
                  <a:cubicBezTo>
                    <a:pt x="323999" y="16265"/>
                    <a:pt x="319011" y="17248"/>
                    <a:pt x="314325" y="19050"/>
                  </a:cubicBezTo>
                  <a:cubicBezTo>
                    <a:pt x="246367" y="45188"/>
                    <a:pt x="287522" y="31160"/>
                    <a:pt x="252413" y="42862"/>
                  </a:cubicBezTo>
                  <a:cubicBezTo>
                    <a:pt x="247650" y="46037"/>
                    <a:pt x="241300" y="47624"/>
                    <a:pt x="238125" y="52387"/>
                  </a:cubicBezTo>
                  <a:cubicBezTo>
                    <a:pt x="234494" y="57833"/>
                    <a:pt x="235161" y="65143"/>
                    <a:pt x="233363" y="71437"/>
                  </a:cubicBezTo>
                  <a:cubicBezTo>
                    <a:pt x="231984" y="76264"/>
                    <a:pt x="230188" y="80962"/>
                    <a:pt x="228600" y="85725"/>
                  </a:cubicBezTo>
                  <a:cubicBezTo>
                    <a:pt x="223838" y="82550"/>
                    <a:pt x="219432" y="78760"/>
                    <a:pt x="214313" y="76200"/>
                  </a:cubicBezTo>
                  <a:cubicBezTo>
                    <a:pt x="179375" y="58731"/>
                    <a:pt x="87108" y="76142"/>
                    <a:pt x="85725" y="76200"/>
                  </a:cubicBezTo>
                  <a:cubicBezTo>
                    <a:pt x="71679" y="85564"/>
                    <a:pt x="68607" y="86263"/>
                    <a:pt x="57150" y="100012"/>
                  </a:cubicBezTo>
                  <a:cubicBezTo>
                    <a:pt x="53486" y="104409"/>
                    <a:pt x="50952" y="109642"/>
                    <a:pt x="47625" y="114300"/>
                  </a:cubicBezTo>
                  <a:cubicBezTo>
                    <a:pt x="43012" y="120759"/>
                    <a:pt x="38100" y="127000"/>
                    <a:pt x="33338" y="133350"/>
                  </a:cubicBezTo>
                  <a:cubicBezTo>
                    <a:pt x="34925" y="152400"/>
                    <a:pt x="35729" y="171532"/>
                    <a:pt x="38100" y="190500"/>
                  </a:cubicBezTo>
                  <a:cubicBezTo>
                    <a:pt x="38912" y="196995"/>
                    <a:pt x="42863" y="203005"/>
                    <a:pt x="42863" y="209550"/>
                  </a:cubicBezTo>
                  <a:cubicBezTo>
                    <a:pt x="42863" y="231832"/>
                    <a:pt x="41763" y="254247"/>
                    <a:pt x="38100" y="276225"/>
                  </a:cubicBezTo>
                  <a:cubicBezTo>
                    <a:pt x="36933" y="283228"/>
                    <a:pt x="31372" y="288749"/>
                    <a:pt x="28575" y="295275"/>
                  </a:cubicBezTo>
                  <a:cubicBezTo>
                    <a:pt x="26598" y="299889"/>
                    <a:pt x="25576" y="304862"/>
                    <a:pt x="23813" y="309562"/>
                  </a:cubicBezTo>
                  <a:cubicBezTo>
                    <a:pt x="20811" y="317567"/>
                    <a:pt x="16992" y="325265"/>
                    <a:pt x="14288" y="333375"/>
                  </a:cubicBezTo>
                  <a:cubicBezTo>
                    <a:pt x="12218" y="339585"/>
                    <a:pt x="10945" y="346035"/>
                    <a:pt x="9525" y="352425"/>
                  </a:cubicBezTo>
                  <a:cubicBezTo>
                    <a:pt x="3579" y="379183"/>
                    <a:pt x="1587" y="360363"/>
                    <a:pt x="0" y="36195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latin typeface="Times" pitchFamily="18" charset="0"/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6936864" y="4986068"/>
            <a:ext cx="1215354" cy="929712"/>
            <a:chOff x="5414452" y="4986068"/>
            <a:chExt cx="1215354" cy="929712"/>
          </a:xfrm>
        </p:grpSpPr>
        <p:cxnSp>
          <p:nvCxnSpPr>
            <p:cNvPr id="196" name="Straight Connector 195"/>
            <p:cNvCxnSpPr/>
            <p:nvPr/>
          </p:nvCxnSpPr>
          <p:spPr bwMode="auto">
            <a:xfrm>
              <a:off x="5414452" y="5915780"/>
              <a:ext cx="121535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97" name="Straight Arrow Connector 196"/>
            <p:cNvCxnSpPr/>
            <p:nvPr/>
          </p:nvCxnSpPr>
          <p:spPr bwMode="auto">
            <a:xfrm flipV="1">
              <a:off x="5780046" y="5147147"/>
              <a:ext cx="584519" cy="76070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8" name="Group 197"/>
            <p:cNvGrpSpPr/>
            <p:nvPr/>
          </p:nvGrpSpPr>
          <p:grpSpPr>
            <a:xfrm rot="1722976">
              <a:off x="6264835" y="4986068"/>
              <a:ext cx="333563" cy="130094"/>
              <a:chOff x="2790825" y="1392865"/>
              <a:chExt cx="585788" cy="223284"/>
            </a:xfrm>
          </p:grpSpPr>
          <p:sp>
            <p:nvSpPr>
              <p:cNvPr id="200" name="Rectangle 199"/>
              <p:cNvSpPr/>
              <p:nvPr/>
            </p:nvSpPr>
            <p:spPr bwMode="auto">
              <a:xfrm>
                <a:off x="3043731" y="1392865"/>
                <a:ext cx="85060" cy="22328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cxnSp>
            <p:nvCxnSpPr>
              <p:cNvPr id="201" name="Straight Connector 200"/>
              <p:cNvCxnSpPr/>
              <p:nvPr/>
            </p:nvCxnSpPr>
            <p:spPr bwMode="auto">
              <a:xfrm>
                <a:off x="2981739" y="1510748"/>
                <a:ext cx="20673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2" name="Rectangle 201"/>
              <p:cNvSpPr/>
              <p:nvPr/>
            </p:nvSpPr>
            <p:spPr bwMode="auto">
              <a:xfrm>
                <a:off x="3186113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2790825" y="1471613"/>
                <a:ext cx="190500" cy="80962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z="2400">
                  <a:latin typeface="Times" pitchFamily="18" charset="0"/>
                </a:endParaRPr>
              </a:p>
            </p:txBody>
          </p:sp>
        </p:grpSp>
      </p:grpSp>
      <p:sp>
        <p:nvSpPr>
          <p:cNvPr id="208" name="TextBox 207"/>
          <p:cNvSpPr txBox="1"/>
          <p:nvPr/>
        </p:nvSpPr>
        <p:spPr>
          <a:xfrm>
            <a:off x="9611112" y="5060830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Wingdings" pitchFamily="2" charset="2"/>
                <a:sym typeface="Wingdings"/>
              </a:rPr>
              <a:t></a:t>
            </a:r>
            <a:endParaRPr lang="en-GB" sz="4800" dirty="0">
              <a:latin typeface="Wingdings" pitchFamily="2" charset="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634119" y="3815751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Wingdings" pitchFamily="2" charset="2"/>
                <a:sym typeface="Wingdings"/>
              </a:rPr>
              <a:t></a:t>
            </a:r>
            <a:endParaRPr lang="en-GB" sz="4800" dirty="0">
              <a:latin typeface="Wingdings" pitchFamily="2" charset="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573734" y="2547668"/>
            <a:ext cx="668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Wingdings" pitchFamily="2" charset="2"/>
                <a:sym typeface="Wingdings"/>
              </a:rPr>
              <a:t></a:t>
            </a:r>
            <a:endParaRPr lang="en-GB" sz="4800" dirty="0">
              <a:latin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0724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spect="1"/>
          </p:cNvSpPr>
          <p:nvPr/>
        </p:nvSpPr>
        <p:spPr>
          <a:xfrm>
            <a:off x="157371" y="1320800"/>
            <a:ext cx="11925795" cy="4679951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2429E12C-F954-4499-863D-D6AAA5C5C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4" y="2130376"/>
            <a:ext cx="5307924" cy="3824654"/>
          </a:xfrm>
          <a:prstGeom prst="rect">
            <a:avLst/>
          </a:prstGeom>
        </p:spPr>
      </p:pic>
      <p:pic>
        <p:nvPicPr>
          <p:cNvPr id="16" name="Picture 15" descr="Flat_map-full-white.png">
            <a:extLst>
              <a:ext uri="{FF2B5EF4-FFF2-40B4-BE49-F238E27FC236}">
                <a16:creationId xmlns:a16="http://schemas.microsoft.com/office/drawing/2014/main" id="{7FB5F075-1F20-476B-A715-DFD37187A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32" y="778820"/>
            <a:ext cx="10116000" cy="58735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57B39B3-9480-4994-96B2-FB4728C2438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236810" cy="719813"/>
          </a:xfrm>
          <a:prstGeom prst="rect">
            <a:avLst/>
          </a:prstGeom>
        </p:spPr>
        <p:txBody>
          <a:bodyPr vert="horz" lIns="91392" tIns="45696" rIns="91392" bIns="4569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80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-1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From all-sky to all-sky and all surface: tackling the frontier challenges in NWP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16CA85-1C3D-4DAD-9516-D75EDB0151A5}"/>
              </a:ext>
            </a:extLst>
          </p:cNvPr>
          <p:cNvCxnSpPr/>
          <p:nvPr/>
        </p:nvCxnSpPr>
        <p:spPr>
          <a:xfrm>
            <a:off x="409981" y="740839"/>
            <a:ext cx="1167525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5879654" y="2335578"/>
            <a:ext cx="5950396" cy="3562305"/>
            <a:chOff x="6071054" y="4578105"/>
            <a:chExt cx="6401311" cy="4153675"/>
          </a:xfrm>
        </p:grpSpPr>
        <p:pic>
          <p:nvPicPr>
            <p:cNvPr id="1026" name="Picture 2" descr="Image preview">
              <a:extLst>
                <a:ext uri="{FF2B5EF4-FFF2-40B4-BE49-F238E27FC236}">
                  <a16:creationId xmlns:a16="http://schemas.microsoft.com/office/drawing/2014/main" id="{1E29FF83-ED10-45DB-9609-417E8067F3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04"/>
            <a:stretch/>
          </p:blipFill>
          <p:spPr bwMode="auto">
            <a:xfrm>
              <a:off x="6071054" y="4578105"/>
              <a:ext cx="6401311" cy="41536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04ED6E-E45E-4764-8609-15DD0B33AD66}"/>
                </a:ext>
              </a:extLst>
            </p:cNvPr>
            <p:cNvSpPr/>
            <p:nvPr/>
          </p:nvSpPr>
          <p:spPr>
            <a:xfrm>
              <a:off x="6562836" y="4840098"/>
              <a:ext cx="4869513" cy="1205870"/>
            </a:xfrm>
            <a:prstGeom prst="ellipse">
              <a:avLst/>
            </a:prstGeom>
            <a:noFill/>
            <a:ln w="41275">
              <a:solidFill>
                <a:srgbClr val="C000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7D483FAF-C843-4ADD-8188-F3F84E21DA64}"/>
              </a:ext>
            </a:extLst>
          </p:cNvPr>
          <p:cNvSpPr/>
          <p:nvPr/>
        </p:nvSpPr>
        <p:spPr>
          <a:xfrm>
            <a:off x="537210" y="3897631"/>
            <a:ext cx="3669031" cy="688495"/>
          </a:xfrm>
          <a:prstGeom prst="ellipse">
            <a:avLst/>
          </a:prstGeom>
          <a:noFill/>
          <a:ln w="41275">
            <a:solidFill>
              <a:srgbClr val="C00000"/>
            </a:solidFill>
          </a:ln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70751" y="2198418"/>
            <a:ext cx="34882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AMSU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-A Channel 5 data usage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835AF-C01F-4C6F-A716-C6C0204C32C0}"/>
              </a:ext>
            </a:extLst>
          </p:cNvPr>
          <p:cNvSpPr txBox="1"/>
          <p:nvPr/>
        </p:nvSpPr>
        <p:spPr>
          <a:xfrm>
            <a:off x="1714500" y="1600200"/>
            <a:ext cx="3168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Huge success of all-sky.........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469CF3-DE37-4188-9A01-00EB13A3D605}"/>
              </a:ext>
            </a:extLst>
          </p:cNvPr>
          <p:cNvSpPr txBox="1"/>
          <p:nvPr/>
        </p:nvSpPr>
        <p:spPr>
          <a:xfrm>
            <a:off x="6793230" y="1604010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……..huge potential of all-surface</a:t>
            </a:r>
          </a:p>
        </p:txBody>
      </p:sp>
    </p:spTree>
    <p:extLst>
      <p:ext uri="{BB962C8B-B14F-4D97-AF65-F5344CB8AC3E}">
        <p14:creationId xmlns:p14="http://schemas.microsoft.com/office/powerpoint/2010/main" val="10493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C80D49-D152-5A49-9E62-CCAE890D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01" y="360799"/>
            <a:ext cx="9502200" cy="369236"/>
          </a:xfrm>
        </p:spPr>
        <p:txBody>
          <a:bodyPr/>
          <a:lstStyle/>
          <a:p>
            <a:r>
              <a:rPr lang="en-GB" b="1" dirty="0"/>
              <a:t>WIGOS: WMO Integrated Global Observing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6D73-2087-E046-BBA6-D483475A94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01059" y="171175"/>
            <a:ext cx="2159225" cy="215944"/>
          </a:xfrm>
        </p:spPr>
        <p:txBody>
          <a:bodyPr/>
          <a:lstStyle/>
          <a:p>
            <a:r>
              <a:rPr lang="en-US" sz="1999" dirty="0"/>
              <a:t>Thanks to WMO</a:t>
            </a:r>
            <a:endParaRPr lang="en-GB" sz="1999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852CD-5FE4-EE46-BDCD-9CFB07C9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E809-4BE0-FF45-8A54-F386BF18E701}" type="slidenum">
              <a:rPr lang="en-GB" smtClean="0"/>
              <a:t>2</a:t>
            </a:fld>
            <a:endParaRPr lang="en-GB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CA4BEE5-180F-5B4E-9E45-78AE79931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94" y="5286525"/>
            <a:ext cx="11083785" cy="192938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799" dirty="0">
                <a:solidFill>
                  <a:schemeClr val="tx1"/>
                </a:solidFill>
              </a:rPr>
              <a:t>In 2020 there are </a:t>
            </a:r>
            <a:r>
              <a:rPr lang="en-GB" sz="2799" b="1" dirty="0">
                <a:solidFill>
                  <a:schemeClr val="tx1"/>
                </a:solidFill>
              </a:rPr>
              <a:t>190</a:t>
            </a:r>
            <a:r>
              <a:rPr lang="en-GB" sz="2799" dirty="0">
                <a:solidFill>
                  <a:schemeClr val="tx1"/>
                </a:solidFill>
              </a:rPr>
              <a:t> active satellites supporting weather, climate, earth system and space weather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74240D-1B93-5F42-AA38-73F36EE942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501" y="836520"/>
            <a:ext cx="6766989" cy="44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91A04E-BAD7-254E-A2CA-55E8F332A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56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7579-BDDE-4F23-847B-42505A25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79" y="216898"/>
            <a:ext cx="5018933" cy="369332"/>
          </a:xfrm>
        </p:spPr>
        <p:txBody>
          <a:bodyPr/>
          <a:lstStyle/>
          <a:p>
            <a:r>
              <a:rPr lang="en-GB" dirty="0"/>
              <a:t>GOES-16 provides </a:t>
            </a:r>
            <a:r>
              <a:rPr lang="en-GB" b="1" dirty="0"/>
              <a:t>full-disk</a:t>
            </a:r>
            <a:r>
              <a:rPr lang="en-GB" dirty="0"/>
              <a:t> clear sky radiances every </a:t>
            </a:r>
            <a:r>
              <a:rPr lang="en-GB" b="1" dirty="0"/>
              <a:t>10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37FB5-F899-43C2-8636-6CDF92CDB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041C7-E4A0-41E6-97FE-6FDE0D47D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10" name="Picture 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2D23D595-3C7B-4AF5-9187-ACEF408B4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726" y="5777972"/>
            <a:ext cx="2481750" cy="34193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1DD9878-AB6E-1E42-B301-9AF0C039F9E4}"/>
              </a:ext>
            </a:extLst>
          </p:cNvPr>
          <p:cNvSpPr txBox="1">
            <a:spLocks/>
          </p:cNvSpPr>
          <p:nvPr/>
        </p:nvSpPr>
        <p:spPr>
          <a:xfrm>
            <a:off x="6537172" y="201444"/>
            <a:ext cx="5651652" cy="3693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Increase temporal data usage beneficial when observation errors are inflated.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3AB227-A540-DB4B-805A-EEF337EDC5D8}"/>
              </a:ext>
            </a:extLst>
          </p:cNvPr>
          <p:cNvGrpSpPr/>
          <p:nvPr/>
        </p:nvGrpSpPr>
        <p:grpSpPr>
          <a:xfrm>
            <a:off x="6187441" y="986985"/>
            <a:ext cx="5821680" cy="4986000"/>
            <a:chOff x="6265423" y="1770896"/>
            <a:chExt cx="5349243" cy="4389621"/>
          </a:xfrm>
        </p:grpSpPr>
        <p:pic>
          <p:nvPicPr>
            <p:cNvPr id="14" name="Picture 13" descr="A close up of a map&#10;&#10;Description automatically generated">
              <a:extLst>
                <a:ext uri="{FF2B5EF4-FFF2-40B4-BE49-F238E27FC236}">
                  <a16:creationId xmlns:a16="http://schemas.microsoft.com/office/drawing/2014/main" id="{882ADD10-0AB5-A547-BE2D-CF2C1AE64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5423" y="1770896"/>
              <a:ext cx="5349243" cy="4389621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5E8B91D-96DD-1844-89C1-11D822569993}"/>
                </a:ext>
              </a:extLst>
            </p:cNvPr>
            <p:cNvSpPr/>
            <p:nvPr/>
          </p:nvSpPr>
          <p:spPr>
            <a:xfrm>
              <a:off x="7879885" y="1872925"/>
              <a:ext cx="1583091" cy="1455066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831E469-BDE9-2E40-ABEB-909748802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04" y="1102876"/>
            <a:ext cx="5059122" cy="467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21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p_diff_ch1011">
            <a:extLst>
              <a:ext uri="{FF2B5EF4-FFF2-40B4-BE49-F238E27FC236}">
                <a16:creationId xmlns:a16="http://schemas.microsoft.com/office/drawing/2014/main" id="{A10BAD63-BF4F-400D-A6F3-0F908FD236B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5901" r="53304" b="51256"/>
          <a:stretch/>
        </p:blipFill>
        <p:spPr>
          <a:xfrm>
            <a:off x="258155" y="2864560"/>
            <a:ext cx="5612069" cy="3099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0B38BB-8B46-4F3C-A36E-B2EDE7E3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59" y="301136"/>
            <a:ext cx="11182706" cy="369332"/>
          </a:xfrm>
        </p:spPr>
        <p:txBody>
          <a:bodyPr/>
          <a:lstStyle/>
          <a:p>
            <a:r>
              <a:rPr lang="en-GB" sz="3200" dirty="0"/>
              <a:t>GIIRS – hyperspectral IR sounder on Chinese satellite FY-4A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83E4B-426A-42E2-BC06-FE4A967238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47452" y="965920"/>
            <a:ext cx="10712040" cy="913393"/>
          </a:xfrm>
        </p:spPr>
        <p:txBody>
          <a:bodyPr/>
          <a:lstStyle/>
          <a:p>
            <a:pPr indent="0">
              <a:lnSpc>
                <a:spcPct val="100000"/>
              </a:lnSpc>
              <a:buNone/>
            </a:pPr>
            <a:r>
              <a:rPr lang="en-GB" sz="2400" dirty="0"/>
              <a:t>This is the first GEO with a hyperspectral sounder. Good practice for MTG-IRS.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F04C3-FD5B-49FF-BAC8-D7A67B74F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126D4-C393-457C-9B22-EB411780F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5BCAC-9C44-4679-8229-1DD8C422FBFC}"/>
              </a:ext>
            </a:extLst>
          </p:cNvPr>
          <p:cNvSpPr txBox="1">
            <a:spLocks/>
          </p:cNvSpPr>
          <p:nvPr/>
        </p:nvSpPr>
        <p:spPr>
          <a:xfrm>
            <a:off x="1847009" y="2142138"/>
            <a:ext cx="2216157" cy="913393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000" indent="-270000" algn="l" defTabSz="457200" rtl="0" eaLnBrk="1" latinLnBrk="0" hangingPunct="1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000" indent="-270000" algn="l" defTabSz="457200" rtl="0" eaLnBrk="1" latinLnBrk="0" hangingPunct="1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270000" algn="l" defTabSz="457200" rtl="0" eaLnBrk="1" latinLnBrk="0" hangingPunct="1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Font typeface="Arial"/>
              <a:buNone/>
            </a:pPr>
            <a:r>
              <a:rPr lang="en-GB" sz="2400" dirty="0"/>
              <a:t>This coverage every 2 hours</a:t>
            </a:r>
          </a:p>
        </p:txBody>
      </p:sp>
      <p:pic>
        <p:nvPicPr>
          <p:cNvPr id="18" name="Picture 17" descr="A picture containing antenna, object&#10;&#10;Description automatically generated">
            <a:extLst>
              <a:ext uri="{FF2B5EF4-FFF2-40B4-BE49-F238E27FC236}">
                <a16:creationId xmlns:a16="http://schemas.microsoft.com/office/drawing/2014/main" id="{DA827C36-E909-434D-9B3A-E1747CDC7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686" y="2855040"/>
            <a:ext cx="4593079" cy="3103307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38BD98A-FEFB-8241-A462-24DEE20C60AF}"/>
              </a:ext>
            </a:extLst>
          </p:cNvPr>
          <p:cNvSpPr txBox="1">
            <a:spLocks/>
          </p:cNvSpPr>
          <p:nvPr/>
        </p:nvSpPr>
        <p:spPr>
          <a:xfrm>
            <a:off x="7039760" y="2229221"/>
            <a:ext cx="4619732" cy="913393"/>
          </a:xfrm>
          <a:prstGeom prst="rect">
            <a:avLst/>
          </a:prstGeom>
        </p:spPr>
        <p:txBody>
          <a:bodyPr lIns="0" tIns="0" rIns="0" bIns="0"/>
          <a:lstStyle>
            <a:lvl1pPr marL="0" indent="-180000" algn="l" defTabSz="457200" rtl="0" eaLnBrk="1" latinLnBrk="0" hangingPunct="1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4572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000" indent="-270000" algn="l" defTabSz="457200" rtl="0" eaLnBrk="1" latinLnBrk="0" hangingPunct="1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0000" indent="-270000" algn="l" defTabSz="457200" rtl="0" eaLnBrk="1" latinLnBrk="0" hangingPunct="1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0000" indent="-270000" algn="l" defTabSz="457200" rtl="0" eaLnBrk="1" latinLnBrk="0" hangingPunct="1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Font typeface="Arial"/>
              <a:buNone/>
            </a:pPr>
            <a:r>
              <a:rPr lang="en-GB" sz="2400" dirty="0"/>
              <a:t>Fit to radiosonde winds improved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03B886-F31F-B04E-9C5A-D07F19D9EFF2}"/>
              </a:ext>
            </a:extLst>
          </p:cNvPr>
          <p:cNvSpPr/>
          <p:nvPr/>
        </p:nvSpPr>
        <p:spPr>
          <a:xfrm>
            <a:off x="10024507" y="4406693"/>
            <a:ext cx="1060158" cy="91339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193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1" descr="EarthCAREwith_cloud_profiles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/>
          <a:stretch>
            <a:fillRect/>
          </a:stretch>
        </p:blipFill>
        <p:spPr bwMode="auto">
          <a:xfrm>
            <a:off x="7417632" y="732542"/>
            <a:ext cx="3326533" cy="266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90425" y="3292190"/>
            <a:ext cx="5653203" cy="28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GB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altLang="en-US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altLang="en-US" sz="2399" u="sng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altLang="en-US" sz="2399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-Train</a:t>
            </a:r>
          </a:p>
          <a:p>
            <a:pPr lvl="1"/>
            <a:r>
              <a:rPr lang="en-GB" altLang="en-US" sz="1999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Launched 2006</a:t>
            </a:r>
          </a:p>
          <a:p>
            <a:pPr lvl="1"/>
            <a:r>
              <a:rPr lang="en-GB" altLang="en-US" sz="1999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NASA</a:t>
            </a:r>
          </a:p>
          <a:p>
            <a:pPr lvl="1"/>
            <a:r>
              <a:rPr lang="en-GB" altLang="en-US" sz="1999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700-km orbit</a:t>
            </a:r>
          </a:p>
          <a:p>
            <a:pPr lvl="1"/>
            <a:r>
              <a:rPr lang="en-GB" altLang="en-US" sz="1999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CloudSat 94-GHz radar</a:t>
            </a:r>
          </a:p>
          <a:p>
            <a:pPr lvl="1"/>
            <a:r>
              <a:rPr lang="en-GB" altLang="en-US" sz="1999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CALIPSO 532/1064-nm lidar</a:t>
            </a:r>
          </a:p>
          <a:p>
            <a:pPr lvl="1"/>
            <a:r>
              <a:rPr lang="en-GB" altLang="en-US" sz="1999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MODIS, CERES and AMSR-E radiometers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15" y="699213"/>
            <a:ext cx="5405617" cy="270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Content Placeholder 2"/>
          <p:cNvSpPr txBox="1">
            <a:spLocks/>
          </p:cNvSpPr>
          <p:nvPr/>
        </p:nvSpPr>
        <p:spPr bwMode="auto">
          <a:xfrm>
            <a:off x="6955160" y="3389323"/>
            <a:ext cx="4535893" cy="288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797" indent="-342797">
              <a:spcAft>
                <a:spcPts val="1000"/>
              </a:spcAft>
              <a:defRPr/>
            </a:pPr>
            <a:r>
              <a:rPr lang="en-GB" sz="1799" dirty="0"/>
              <a:t>	</a:t>
            </a:r>
            <a:r>
              <a:rPr lang="en-GB" sz="2199" b="1" u="sng" dirty="0">
                <a:latin typeface="Calibri" pitchFamily="34" charset="0"/>
                <a:cs typeface="Calibri"/>
              </a:rPr>
              <a:t>EarthCARE</a:t>
            </a:r>
            <a:r>
              <a:rPr lang="en-GB" sz="2199" b="1" dirty="0">
                <a:latin typeface="Calibri" pitchFamily="34" charset="0"/>
                <a:cs typeface="Calibri"/>
              </a:rPr>
              <a:t> </a:t>
            </a:r>
          </a:p>
          <a:p>
            <a:pPr marL="799860" lvl="1" indent="-342797">
              <a:spcAft>
                <a:spcPts val="1000"/>
              </a:spcAft>
              <a:buFont typeface="Wingdings" pitchFamily="2" charset="2"/>
              <a:buChar char="§"/>
              <a:defRPr/>
            </a:pPr>
            <a:r>
              <a:rPr lang="en-GB" sz="1799" b="1" dirty="0">
                <a:latin typeface="Calibri" pitchFamily="34" charset="0"/>
                <a:cs typeface="Calibri"/>
              </a:rPr>
              <a:t>Expected launch c. 2022 or 2023</a:t>
            </a:r>
          </a:p>
          <a:p>
            <a:pPr marL="768119" lvl="1" indent="-285664">
              <a:spcAft>
                <a:spcPts val="10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1799" b="1" dirty="0">
                <a:latin typeface="Calibri" pitchFamily="34" charset="0"/>
                <a:cs typeface="Calibri"/>
              </a:rPr>
              <a:t>ESA+JAXA</a:t>
            </a:r>
          </a:p>
          <a:p>
            <a:pPr marL="768119" lvl="1" indent="-285664">
              <a:spcAft>
                <a:spcPts val="10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1799" b="1" dirty="0">
                <a:latin typeface="Calibri" pitchFamily="34" charset="0"/>
                <a:cs typeface="Calibri"/>
              </a:rPr>
              <a:t>400-km orbit (more sensitive)</a:t>
            </a:r>
          </a:p>
          <a:p>
            <a:pPr marL="768119" lvl="1" indent="-285664">
              <a:spcAft>
                <a:spcPts val="10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1799" b="1" dirty="0">
                <a:latin typeface="Calibri" pitchFamily="34" charset="0"/>
                <a:cs typeface="Calibri"/>
              </a:rPr>
              <a:t>CPR: 94-GHz Doppler radar</a:t>
            </a:r>
          </a:p>
          <a:p>
            <a:pPr marL="768119" lvl="1" indent="-285664">
              <a:spcAft>
                <a:spcPts val="10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1799" b="1" dirty="0">
                <a:latin typeface="Calibri" pitchFamily="34" charset="0"/>
                <a:cs typeface="Calibri"/>
              </a:rPr>
              <a:t>ATLID: 355-nm lidar</a:t>
            </a:r>
          </a:p>
          <a:p>
            <a:pPr marL="768119" lvl="1" indent="-285664">
              <a:spcAft>
                <a:spcPts val="100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1799" b="1" dirty="0">
                <a:latin typeface="Calibri" pitchFamily="34" charset="0"/>
                <a:cs typeface="Calibri"/>
              </a:rPr>
              <a:t>MSI and BBR radiometers</a:t>
            </a: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9352703" y="723019"/>
            <a:ext cx="1163334" cy="33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GB" altLang="en-US" sz="1600" b="1">
                <a:solidFill>
                  <a:schemeClr val="bg1"/>
                </a:solidFill>
              </a:rPr>
              <a:t>EarthCare</a:t>
            </a:r>
          </a:p>
        </p:txBody>
      </p:sp>
      <p:sp>
        <p:nvSpPr>
          <p:cNvPr id="37895" name="Title 1"/>
          <p:cNvSpPr txBox="1">
            <a:spLocks/>
          </p:cNvSpPr>
          <p:nvPr/>
        </p:nvSpPr>
        <p:spPr bwMode="auto">
          <a:xfrm>
            <a:off x="709863" y="221499"/>
            <a:ext cx="11249525" cy="114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2399" dirty="0" err="1">
                <a:solidFill>
                  <a:srgbClr val="0F3692"/>
                </a:solidFill>
                <a:latin typeface="Arial Black" panose="020B0A04020102020204" pitchFamily="34" charset="0"/>
              </a:rPr>
              <a:t>EarthCARE</a:t>
            </a:r>
            <a:r>
              <a:rPr lang="en-GB" altLang="en-US" sz="2399" dirty="0">
                <a:solidFill>
                  <a:srgbClr val="0F3692"/>
                </a:solidFill>
                <a:latin typeface="Arial Black" panose="020B0A04020102020204" pitchFamily="34" charset="0"/>
              </a:rPr>
              <a:t>: cloud radar and lidar – </a:t>
            </a:r>
            <a:r>
              <a:rPr lang="en-GB" altLang="en-US" sz="2000" dirty="0">
                <a:solidFill>
                  <a:srgbClr val="0F3692"/>
                </a:solidFill>
                <a:latin typeface="Arial Black" panose="020B0A04020102020204" pitchFamily="34" charset="0"/>
              </a:rPr>
              <a:t>strong ECMWF involvement </a:t>
            </a:r>
            <a:endParaRPr lang="en-GB" altLang="en-US" sz="2399" dirty="0">
              <a:solidFill>
                <a:srgbClr val="0F3692"/>
              </a:solidFill>
              <a:latin typeface="Arial Black" panose="020B0A04020102020204" pitchFamily="34" charset="0"/>
            </a:endParaRPr>
          </a:p>
        </p:txBody>
      </p:sp>
      <p:pic>
        <p:nvPicPr>
          <p:cNvPr id="3789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t="18649" r="6059" b="21172"/>
          <a:stretch>
            <a:fillRect/>
          </a:stretch>
        </p:blipFill>
        <p:spPr bwMode="auto">
          <a:xfrm>
            <a:off x="9117813" y="735715"/>
            <a:ext cx="1242688" cy="67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70BE1D-8FB4-4B0D-8312-FA14D9833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86"/>
            <a:fld id="{6B3B0B0F-E794-1244-9699-107C60B9C23A}" type="slidenum">
              <a:rPr lang="en-US">
                <a:latin typeface="Arial"/>
              </a:rPr>
              <a:pPr defTabSz="457086"/>
              <a:t>23</a:t>
            </a:fld>
            <a:endParaRPr lang="en-US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471E1E-479D-45F3-8129-591102B1B365}"/>
              </a:ext>
            </a:extLst>
          </p:cNvPr>
          <p:cNvSpPr txBox="1"/>
          <p:nvPr/>
        </p:nvSpPr>
        <p:spPr>
          <a:xfrm>
            <a:off x="423687" y="347010"/>
            <a:ext cx="11419769" cy="1261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086"/>
            <a:r>
              <a:rPr lang="en-GB" sz="2799" dirty="0">
                <a:solidFill>
                  <a:prstClr val="black"/>
                </a:solidFill>
                <a:latin typeface="Arial"/>
              </a:rPr>
              <a:t>Crowdsourced observations – potential for use in NWP</a:t>
            </a:r>
          </a:p>
          <a:p>
            <a:pPr defTabSz="457086"/>
            <a:endParaRPr lang="en-GB" sz="2399" dirty="0">
              <a:solidFill>
                <a:prstClr val="black"/>
              </a:solidFill>
              <a:latin typeface="Arial"/>
            </a:endParaRPr>
          </a:p>
          <a:p>
            <a:pPr defTabSz="457086"/>
            <a:r>
              <a:rPr lang="en-GB" sz="2399" dirty="0">
                <a:solidFill>
                  <a:prstClr val="black"/>
                </a:solidFill>
                <a:latin typeface="Arial"/>
              </a:rPr>
              <a:t>Three main categories: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7CFB1-BC29-48FA-A639-23DFBB78A9CF}"/>
              </a:ext>
            </a:extLst>
          </p:cNvPr>
          <p:cNvSpPr txBox="1"/>
          <p:nvPr/>
        </p:nvSpPr>
        <p:spPr>
          <a:xfrm>
            <a:off x="339503" y="1836532"/>
            <a:ext cx="11739347" cy="411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17" indent="-182517" defTabSz="457086">
              <a:buFont typeface="Arial" panose="020B0604020202020204" pitchFamily="34" charset="0"/>
              <a:buChar char="•"/>
              <a:tabLst>
                <a:tab pos="182517" algn="l"/>
              </a:tabLst>
            </a:pPr>
            <a:r>
              <a:rPr lang="en-US" sz="2000" i="1" dirty="0">
                <a:solidFill>
                  <a:srgbClr val="064E83"/>
                </a:solidFill>
                <a:latin typeface="Arial"/>
                <a:cs typeface="Arial"/>
              </a:rPr>
              <a:t>Private sector and Third-party public </a:t>
            </a:r>
            <a:r>
              <a:rPr lang="en-US" sz="2000" i="1" dirty="0" err="1">
                <a:solidFill>
                  <a:srgbClr val="064E83"/>
                </a:solidFill>
                <a:latin typeface="Arial"/>
                <a:cs typeface="Arial"/>
              </a:rPr>
              <a:t>organisations</a:t>
            </a:r>
            <a:r>
              <a:rPr lang="en-US" i="1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1866" i="1" dirty="0">
                <a:solidFill>
                  <a:prstClr val="black"/>
                </a:solidFill>
                <a:latin typeface="Arial"/>
                <a:cs typeface="Arial"/>
              </a:rPr>
              <a:t>Great potential for use in NWP</a:t>
            </a:r>
            <a:endParaRPr lang="en-US" i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82517" indent="-182517" defTabSz="457086">
              <a:tabLst>
                <a:tab pos="182517" algn="l"/>
              </a:tabLst>
            </a:pPr>
            <a:endParaRPr lang="en-US" i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82517" indent="-182517" defTabSz="457086">
              <a:buFont typeface="Arial" panose="020B0604020202020204" pitchFamily="34" charset="0"/>
              <a:buChar char="•"/>
              <a:tabLst>
                <a:tab pos="182517" algn="l"/>
              </a:tabLst>
            </a:pPr>
            <a:endParaRPr lang="en-US" i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82517" indent="-182517" defTabSz="457086">
              <a:buFont typeface="Arial" panose="020B0604020202020204" pitchFamily="34" charset="0"/>
              <a:buChar char="•"/>
              <a:tabLst>
                <a:tab pos="182517" algn="l"/>
              </a:tabLst>
            </a:pPr>
            <a:r>
              <a:rPr lang="en-US" sz="2000" i="1" dirty="0">
                <a:solidFill>
                  <a:srgbClr val="064E83"/>
                </a:solidFill>
                <a:latin typeface="Arial"/>
                <a:cs typeface="Arial"/>
              </a:rPr>
              <a:t>Automated amateur weather stations</a:t>
            </a:r>
            <a:r>
              <a:rPr lang="en-US" i="1" dirty="0">
                <a:solidFill>
                  <a:prstClr val="black"/>
                </a:solidFill>
                <a:latin typeface="Arial"/>
                <a:cs typeface="Arial"/>
              </a:rPr>
              <a:t>: Huge increase in recent years. Large diversity in types and operating environments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. Potential for use in NWP, if good collaboration is pursued. </a:t>
            </a:r>
            <a:endParaRPr lang="en-US" i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82517" indent="-182517" defTabSz="457086">
              <a:buFont typeface="Arial" panose="020B0604020202020204" pitchFamily="34" charset="0"/>
              <a:buChar char="•"/>
              <a:tabLst>
                <a:tab pos="182517" algn="l"/>
              </a:tabLst>
            </a:pPr>
            <a:endParaRPr lang="en-US" i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82517" indent="-182517" defTabSz="457086">
              <a:buFont typeface="Arial" panose="020B0604020202020204" pitchFamily="34" charset="0"/>
              <a:buChar char="•"/>
              <a:tabLst>
                <a:tab pos="182517" algn="l"/>
              </a:tabLst>
            </a:pPr>
            <a:endParaRPr lang="en-US" i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82517" indent="-182517" defTabSz="457086">
              <a:buFont typeface="Arial" panose="020B0604020202020204" pitchFamily="34" charset="0"/>
              <a:buChar char="•"/>
              <a:tabLst>
                <a:tab pos="182517" algn="l"/>
              </a:tabLst>
            </a:pPr>
            <a:r>
              <a:rPr lang="en-US" sz="2000" i="1" dirty="0">
                <a:solidFill>
                  <a:srgbClr val="064E83"/>
                </a:solidFill>
                <a:latin typeface="Arial"/>
                <a:cs typeface="Arial"/>
              </a:rPr>
              <a:t>Smart devices</a:t>
            </a:r>
            <a:r>
              <a:rPr lang="en-US" i="1" dirty="0">
                <a:solidFill>
                  <a:prstClr val="black"/>
                </a:solidFill>
                <a:latin typeface="Arial"/>
                <a:cs typeface="Arial"/>
              </a:rPr>
              <a:t>: M</a:t>
            </a:r>
            <a:r>
              <a:rPr lang="en-US" dirty="0">
                <a:solidFill>
                  <a:prstClr val="black"/>
                </a:solidFill>
                <a:latin typeface="Arial"/>
                <a:cs typeface="Arial"/>
              </a:rPr>
              <a:t>ass availability of meteorological parameters from internet connected smart devices: smartphones and I-o-T. Privacy issues.  Very challenging to use for NWP due to diversity and quality issues. </a:t>
            </a:r>
          </a:p>
          <a:p>
            <a:pPr marL="182517" indent="-182517" defTabSz="457086">
              <a:buFont typeface="Arial" panose="020B0604020202020204" pitchFamily="34" charset="0"/>
              <a:buChar char="•"/>
              <a:tabLst>
                <a:tab pos="182517" algn="l"/>
              </a:tabLst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182517" indent="-182517" defTabSz="457086">
              <a:buFont typeface="Arial" panose="020B0604020202020204" pitchFamily="34" charset="0"/>
              <a:buChar char="•"/>
              <a:tabLst>
                <a:tab pos="182517" algn="l"/>
              </a:tabLst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457086">
              <a:tabLst>
                <a:tab pos="182517" algn="l"/>
              </a:tabLst>
            </a:pP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  Advanced quality control essential for the use crowdsourced observations in NWP</a:t>
            </a:r>
          </a:p>
          <a:p>
            <a:pPr marL="182517" indent="-182517" defTabSz="457086">
              <a:buFont typeface="Arial" panose="020B0604020202020204" pitchFamily="34" charset="0"/>
              <a:buChar char="•"/>
              <a:tabLst>
                <a:tab pos="182517" algn="l"/>
              </a:tabLst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marL="182517" indent="-182517" defTabSz="457086">
              <a:tabLst>
                <a:tab pos="182517" algn="l"/>
              </a:tabLst>
            </a:pPr>
            <a:endParaRPr lang="en-US" i="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921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Flat_map-full-white.png">
            <a:extLst>
              <a:ext uri="{FF2B5EF4-FFF2-40B4-BE49-F238E27FC236}">
                <a16:creationId xmlns:a16="http://schemas.microsoft.com/office/drawing/2014/main" id="{7FB5F075-1F20-476B-A715-DFD37187A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9" y="824541"/>
            <a:ext cx="10391494" cy="603345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03AE314-0391-4883-A330-A3722B7437F3}"/>
              </a:ext>
            </a:extLst>
          </p:cNvPr>
          <p:cNvCxnSpPr>
            <a:cxnSpLocks/>
          </p:cNvCxnSpPr>
          <p:nvPr/>
        </p:nvCxnSpPr>
        <p:spPr>
          <a:xfrm>
            <a:off x="1028585" y="2921130"/>
            <a:ext cx="10081282" cy="0"/>
          </a:xfrm>
          <a:prstGeom prst="straightConnector1">
            <a:avLst/>
          </a:prstGeom>
          <a:ln w="98425">
            <a:solidFill>
              <a:srgbClr val="D27C17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94FB14A-2315-4B02-951C-B38F00B42446}"/>
              </a:ext>
            </a:extLst>
          </p:cNvPr>
          <p:cNvSpPr txBox="1"/>
          <p:nvPr/>
        </p:nvSpPr>
        <p:spPr>
          <a:xfrm rot="16200000">
            <a:off x="-877003" y="2597965"/>
            <a:ext cx="289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Machine learning will have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no long-term effect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94F69D-2C18-4935-B13A-133BABF4BE96}"/>
              </a:ext>
            </a:extLst>
          </p:cNvPr>
          <p:cNvSpPr txBox="1"/>
          <p:nvPr/>
        </p:nvSpPr>
        <p:spPr>
          <a:xfrm rot="16200000">
            <a:off x="10027951" y="2597966"/>
            <a:ext cx="3148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Machine learning will replace 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conventional models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63866" y="1974215"/>
            <a:ext cx="7029398" cy="476617"/>
            <a:chOff x="3577642" y="1896932"/>
            <a:chExt cx="6464529" cy="4766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5B3E4F-17AE-4383-B6BC-F6FA2E402F3B}"/>
                </a:ext>
              </a:extLst>
            </p:cNvPr>
            <p:cNvSpPr/>
            <p:nvPr/>
          </p:nvSpPr>
          <p:spPr>
            <a:xfrm>
              <a:off x="4926310" y="1896932"/>
              <a:ext cx="3775150" cy="463991"/>
            </a:xfrm>
            <a:prstGeom prst="rect">
              <a:avLst/>
            </a:prstGeom>
            <a:noFill/>
            <a:ln w="984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F74640-A492-43DD-B492-B53DF520E20C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 flipV="1">
              <a:off x="3622789" y="2121337"/>
              <a:ext cx="1295663" cy="7591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70293A0-0D14-4A9E-BBFC-53C38EA7B11A}"/>
                </a:ext>
              </a:extLst>
            </p:cNvPr>
            <p:cNvCxnSpPr>
              <a:cxnSpLocks/>
            </p:cNvCxnSpPr>
            <p:nvPr/>
          </p:nvCxnSpPr>
          <p:spPr>
            <a:xfrm>
              <a:off x="3577642" y="1908218"/>
              <a:ext cx="1" cy="437386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CCC535-68C1-47B7-98E0-68A2703E4CB6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 flipV="1">
              <a:off x="8701459" y="2128928"/>
              <a:ext cx="1295663" cy="14755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E8EFA7-FC33-498B-BA70-630C5362F04F}"/>
                </a:ext>
              </a:extLst>
            </p:cNvPr>
            <p:cNvCxnSpPr>
              <a:cxnSpLocks/>
            </p:cNvCxnSpPr>
            <p:nvPr/>
          </p:nvCxnSpPr>
          <p:spPr>
            <a:xfrm>
              <a:off x="10041669" y="1913817"/>
              <a:ext cx="502" cy="459732"/>
            </a:xfrm>
            <a:prstGeom prst="line">
              <a:avLst/>
            </a:prstGeom>
            <a:ln w="1016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3D5B464-CE00-4483-96F1-FFC2B43C7DE1}"/>
              </a:ext>
            </a:extLst>
          </p:cNvPr>
          <p:cNvSpPr txBox="1"/>
          <p:nvPr/>
        </p:nvSpPr>
        <p:spPr>
          <a:xfrm rot="18085958">
            <a:off x="292040" y="3977987"/>
            <a:ext cx="249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Observation screening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A17AF4-5B4B-415B-ACFE-FCEDB89D813B}"/>
              </a:ext>
            </a:extLst>
          </p:cNvPr>
          <p:cNvSpPr txBox="1"/>
          <p:nvPr/>
        </p:nvSpPr>
        <p:spPr>
          <a:xfrm rot="18085958">
            <a:off x="1585480" y="3927745"/>
            <a:ext cx="2583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Simple post-processing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applications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0F6DD-3A8C-48B4-9564-F775E47FB270}"/>
              </a:ext>
            </a:extLst>
          </p:cNvPr>
          <p:cNvSpPr txBox="1"/>
          <p:nvPr/>
        </p:nvSpPr>
        <p:spPr>
          <a:xfrm rot="18085958">
            <a:off x="8416248" y="4242108"/>
            <a:ext cx="285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Learn equations of motion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8B710A-C965-4DF7-B0D7-2918F42E0D66}"/>
              </a:ext>
            </a:extLst>
          </p:cNvPr>
          <p:cNvSpPr txBox="1"/>
          <p:nvPr/>
        </p:nvSpPr>
        <p:spPr>
          <a:xfrm rot="18085958">
            <a:off x="5886639" y="3991693"/>
            <a:ext cx="2763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Emulation of 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parametrisation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schemes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1969F0-5DB5-41C8-8B38-C6DAB6994FD9}"/>
              </a:ext>
            </a:extLst>
          </p:cNvPr>
          <p:cNvSpPr txBox="1"/>
          <p:nvPr/>
        </p:nvSpPr>
        <p:spPr>
          <a:xfrm rot="18085958">
            <a:off x="3336266" y="3835542"/>
            <a:ext cx="2224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Feature detection in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model output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D59ACD-97DD-4395-B26C-E6D6A22E28FC}"/>
              </a:ext>
            </a:extLst>
          </p:cNvPr>
          <p:cNvSpPr txBox="1"/>
          <p:nvPr/>
        </p:nvSpPr>
        <p:spPr>
          <a:xfrm rot="18085958">
            <a:off x="4465820" y="4130192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Bias correction in 4DVar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BBE2B4-4013-41CD-AF79-D91BFB6A75B2}"/>
              </a:ext>
            </a:extLst>
          </p:cNvPr>
          <p:cNvSpPr txBox="1"/>
          <p:nvPr/>
        </p:nvSpPr>
        <p:spPr>
          <a:xfrm rot="18085958">
            <a:off x="7290692" y="4130219"/>
            <a:ext cx="2789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Learn model components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from observations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57B39B3-9480-4994-96B2-FB4728C24382}"/>
              </a:ext>
            </a:extLst>
          </p:cNvPr>
          <p:cNvSpPr txBox="1">
            <a:spLocks/>
          </p:cNvSpPr>
          <p:nvPr/>
        </p:nvSpPr>
        <p:spPr>
          <a:xfrm>
            <a:off x="0" y="893"/>
            <a:ext cx="12236810" cy="719813"/>
          </a:xfrm>
          <a:prstGeom prst="rect">
            <a:avLst/>
          </a:prstGeom>
        </p:spPr>
        <p:txBody>
          <a:bodyPr vert="horz" lIns="91392" tIns="45696" rIns="91392" bIns="4569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</a:rPr>
              <a:t>Harnessing the potential of Machine Learning and Artificial Intelligence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721A1E-BD11-4664-882F-7F8E5C1B9AA4}"/>
              </a:ext>
            </a:extLst>
          </p:cNvPr>
          <p:cNvCxnSpPr/>
          <p:nvPr/>
        </p:nvCxnSpPr>
        <p:spPr>
          <a:xfrm>
            <a:off x="337069" y="820728"/>
            <a:ext cx="1167525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183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8560" y="1572089"/>
            <a:ext cx="10281921" cy="240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9431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GB" altLang="en-US" sz="2000" dirty="0">
                <a:solidFill>
                  <a:srgbClr val="0F3692"/>
                </a:solidFill>
                <a:latin typeface="Arial Black" panose="020B0A04020102020204" pitchFamily="34" charset="0"/>
              </a:rPr>
              <a:t>European Perspective on High Impact Observations today and in the future</a:t>
            </a:r>
          </a:p>
          <a:p>
            <a:pPr algn="ctr"/>
            <a:endParaRPr lang="en-GB" altLang="en-US" dirty="0">
              <a:latin typeface="Arial Black" panose="020B0A04020102020204" pitchFamily="34" charset="0"/>
            </a:endParaRPr>
          </a:p>
          <a:p>
            <a:pPr algn="ctr"/>
            <a:endParaRPr lang="en-GB" altLang="en-US" sz="1600" b="1" dirty="0">
              <a:latin typeface="Arial Unicode MS" panose="020B0604020202020204" pitchFamily="34" charset="-128"/>
            </a:endParaRPr>
          </a:p>
          <a:p>
            <a:pPr algn="ctr"/>
            <a:endParaRPr lang="en-GB" altLang="en-US" sz="1600" b="1" dirty="0">
              <a:latin typeface="Arial Unicode MS" panose="020B0604020202020204" pitchFamily="34" charset="-128"/>
            </a:endParaRPr>
          </a:p>
          <a:p>
            <a:pPr algn="ctr"/>
            <a:endParaRPr lang="en-GB" altLang="en-US" sz="1799" dirty="0">
              <a:latin typeface="Arial Unicode MS" panose="020B0604020202020204" pitchFamily="34" charset="-128"/>
            </a:endParaRPr>
          </a:p>
          <a:p>
            <a:pPr algn="ctr"/>
            <a:endParaRPr lang="en-GB" altLang="en-US" sz="1799" dirty="0">
              <a:latin typeface="Arial Unicode MS" panose="020B0604020202020204" pitchFamily="34" charset="-128"/>
            </a:endParaRPr>
          </a:p>
          <a:p>
            <a:pPr algn="ctr"/>
            <a:endParaRPr lang="en-GB" altLang="en-US" sz="1799" dirty="0">
              <a:latin typeface="Arial Unicode MS" panose="020B0604020202020204" pitchFamily="34" charset="-128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764661" y="2625137"/>
            <a:ext cx="5902200" cy="615553"/>
          </a:xfrm>
        </p:spPr>
        <p:txBody>
          <a:bodyPr/>
          <a:lstStyle/>
          <a:p>
            <a:r>
              <a:rPr lang="en-US" sz="1600" dirty="0"/>
              <a:t>Lars Isaksen, ECMWF</a:t>
            </a:r>
          </a:p>
          <a:p>
            <a:r>
              <a:rPr lang="en-US" sz="1600" dirty="0"/>
              <a:t>With contributions from many scientists at ECMW</a:t>
            </a:r>
            <a:r>
              <a:rPr lang="en-US" sz="1800" dirty="0"/>
              <a:t>F</a:t>
            </a:r>
            <a:r>
              <a:rPr lang="en-US" dirty="0"/>
              <a:t>	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953346" y="5559622"/>
            <a:ext cx="5902200" cy="213969"/>
          </a:xfrm>
        </p:spPr>
        <p:txBody>
          <a:bodyPr/>
          <a:lstStyle/>
          <a:p>
            <a:r>
              <a:rPr lang="en-US" dirty="0" err="1"/>
              <a:t>Lars.Isaksen@ecmwf.int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893"/>
            <a:ext cx="9141619" cy="14283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0BF6AA-B2C0-0240-9334-96D35B659B1F}"/>
              </a:ext>
            </a:extLst>
          </p:cNvPr>
          <p:cNvSpPr txBox="1"/>
          <p:nvPr/>
        </p:nvSpPr>
        <p:spPr>
          <a:xfrm>
            <a:off x="1713458" y="387977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2555210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E69F3F9-69CC-47BD-B884-04439B28D359}"/>
              </a:ext>
            </a:extLst>
          </p:cNvPr>
          <p:cNvGraphicFramePr>
            <a:graphicFrameLocks noGrp="1"/>
          </p:cNvGraphicFramePr>
          <p:nvPr/>
        </p:nvGraphicFramePr>
        <p:xfrm>
          <a:off x="196120" y="84847"/>
          <a:ext cx="10947634" cy="638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9850560" y="243426"/>
            <a:ext cx="1191963" cy="4527932"/>
          </a:xfrm>
          <a:prstGeom prst="rect">
            <a:avLst/>
          </a:prstGeom>
          <a:solidFill>
            <a:schemeClr val="accent1">
              <a:alpha val="9019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endParaRPr lang="en-US" altLang="en-US" sz="2399"/>
          </a:p>
        </p:txBody>
      </p:sp>
      <p:sp>
        <p:nvSpPr>
          <p:cNvPr id="2" name="TextBox 1"/>
          <p:cNvSpPr txBox="1"/>
          <p:nvPr/>
        </p:nvSpPr>
        <p:spPr>
          <a:xfrm>
            <a:off x="2709155" y="621223"/>
            <a:ext cx="1894337" cy="12000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799" b="1" dirty="0"/>
              <a:t>2020</a:t>
            </a:r>
          </a:p>
          <a:p>
            <a:r>
              <a:rPr lang="en-GB" sz="1799" dirty="0"/>
              <a:t>30% American</a:t>
            </a:r>
          </a:p>
          <a:p>
            <a:r>
              <a:rPr lang="en-GB" sz="1799" dirty="0"/>
              <a:t>45% European </a:t>
            </a:r>
          </a:p>
          <a:p>
            <a:r>
              <a:rPr lang="en-GB" sz="1799" dirty="0"/>
              <a:t>25% Asian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28141" y="2873117"/>
            <a:ext cx="1060683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EUMETSAT LEO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11804" y="2165600"/>
            <a:ext cx="732938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CMA LEO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28142" y="3857376"/>
            <a:ext cx="772955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NOAA LEO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11803" y="1896458"/>
            <a:ext cx="1060683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COSMIC-2</a:t>
            </a:r>
          </a:p>
        </p:txBody>
      </p:sp>
      <p:sp>
        <p:nvSpPr>
          <p:cNvPr id="6" name="Right Brace 5"/>
          <p:cNvSpPr/>
          <p:nvPr/>
        </p:nvSpPr>
        <p:spPr>
          <a:xfrm>
            <a:off x="10944541" y="3685899"/>
            <a:ext cx="77005" cy="7085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5B8B2F85-2777-481F-9223-831EAEBCEC35}"/>
              </a:ext>
            </a:extLst>
          </p:cNvPr>
          <p:cNvSpPr/>
          <p:nvPr/>
        </p:nvSpPr>
        <p:spPr>
          <a:xfrm>
            <a:off x="10944541" y="2569851"/>
            <a:ext cx="81644" cy="103730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43AAC2-6080-4858-AD5E-45590538FCFB}"/>
              </a:ext>
            </a:extLst>
          </p:cNvPr>
          <p:cNvSpPr txBox="1"/>
          <p:nvPr/>
        </p:nvSpPr>
        <p:spPr>
          <a:xfrm>
            <a:off x="745537" y="621223"/>
            <a:ext cx="1894337" cy="12000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799" b="1" dirty="0"/>
              <a:t>2000</a:t>
            </a:r>
          </a:p>
          <a:p>
            <a:r>
              <a:rPr lang="en-GB" sz="1799" dirty="0"/>
              <a:t>70% American</a:t>
            </a:r>
          </a:p>
          <a:p>
            <a:r>
              <a:rPr lang="en-GB" sz="1799" dirty="0"/>
              <a:t>20% European </a:t>
            </a:r>
          </a:p>
          <a:p>
            <a:r>
              <a:rPr lang="en-GB" sz="1799" dirty="0"/>
              <a:t>10% Asian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DCEF1-BF01-473D-9B91-FE3B4EC8E741}"/>
              </a:ext>
            </a:extLst>
          </p:cNvPr>
          <p:cNvSpPr txBox="1"/>
          <p:nvPr/>
        </p:nvSpPr>
        <p:spPr>
          <a:xfrm>
            <a:off x="2709155" y="1896459"/>
            <a:ext cx="189433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~50 satellites</a:t>
            </a:r>
          </a:p>
          <a:p>
            <a:r>
              <a:rPr lang="en-GB" sz="1600" dirty="0"/>
              <a:t>~95 instruments</a:t>
            </a:r>
          </a:p>
          <a:p>
            <a:r>
              <a:rPr lang="en-GB" sz="1600" dirty="0"/>
              <a:t>~40.0B </a:t>
            </a:r>
            <a:r>
              <a:rPr lang="en-GB" sz="1600" dirty="0" err="1"/>
              <a:t>obs</a:t>
            </a:r>
            <a:r>
              <a:rPr lang="en-GB" sz="1600" dirty="0"/>
              <a:t>/day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AB7557-EFAA-40A2-9D99-72877C1417E4}"/>
              </a:ext>
            </a:extLst>
          </p:cNvPr>
          <p:cNvSpPr txBox="1"/>
          <p:nvPr/>
        </p:nvSpPr>
        <p:spPr>
          <a:xfrm>
            <a:off x="745539" y="1896459"/>
            <a:ext cx="189433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~10 satellites</a:t>
            </a:r>
          </a:p>
          <a:p>
            <a:r>
              <a:rPr lang="en-GB" sz="1600" dirty="0"/>
              <a:t>~12 instruments</a:t>
            </a:r>
          </a:p>
          <a:p>
            <a:r>
              <a:rPr lang="en-GB" sz="1600" dirty="0"/>
              <a:t>~0.35B </a:t>
            </a:r>
            <a:r>
              <a:rPr lang="en-GB" sz="1600" dirty="0" err="1"/>
              <a:t>obs</a:t>
            </a:r>
            <a:r>
              <a:rPr lang="en-GB" sz="1600" dirty="0"/>
              <a:t>/day</a:t>
            </a:r>
            <a:endParaRPr lang="en-GB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50012" y="360000"/>
            <a:ext cx="88163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64E83"/>
                </a:solidFill>
                <a:latin typeface="+mj-lt"/>
              </a:rPr>
              <a:t>With millions of observations assimilated every analysis cycle, how do we quantify the value provided by all these data?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C08229-2C9B-4764-809E-EFEFC4CDE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652" y="2331469"/>
            <a:ext cx="4963886" cy="32625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2C1971-DB3C-4D3C-83A4-A4823BA9F8C6}"/>
              </a:ext>
            </a:extLst>
          </p:cNvPr>
          <p:cNvSpPr/>
          <p:nvPr/>
        </p:nvSpPr>
        <p:spPr>
          <a:xfrm>
            <a:off x="3518610" y="15765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Proportion of assimilated observations</a:t>
            </a:r>
          </a:p>
          <a:p>
            <a:r>
              <a:rPr lang="en-GB" dirty="0"/>
              <a:t>(Total number used: ~ 50 Million per 24 h)</a:t>
            </a:r>
          </a:p>
        </p:txBody>
      </p:sp>
    </p:spTree>
    <p:extLst>
      <p:ext uri="{BB962C8B-B14F-4D97-AF65-F5344CB8AC3E}">
        <p14:creationId xmlns:p14="http://schemas.microsoft.com/office/powerpoint/2010/main" val="270325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78620" y="180509"/>
            <a:ext cx="984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64E83"/>
                </a:solidFill>
                <a:latin typeface="+mj-lt"/>
              </a:rPr>
              <a:t>Observing System Experiments – the expensive gold standard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2000" y="778074"/>
            <a:ext cx="85309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OSEs are performed regularly at ECMWF (e.g., Bormann </a:t>
            </a:r>
            <a:r>
              <a:rPr lang="en-GB" sz="1400" i="1" dirty="0"/>
              <a:t>et al</a:t>
            </a:r>
            <a:r>
              <a:rPr lang="en-GB" sz="1400" dirty="0"/>
              <a:t>., 2019; McNally, 2014; </a:t>
            </a:r>
            <a:r>
              <a:rPr lang="en-GB" sz="1400" dirty="0" err="1"/>
              <a:t>Radnoti</a:t>
            </a:r>
            <a:r>
              <a:rPr lang="en-GB" sz="1400" dirty="0"/>
              <a:t> </a:t>
            </a:r>
            <a:r>
              <a:rPr lang="en-GB" sz="1400" i="1" dirty="0"/>
              <a:t>et al.</a:t>
            </a:r>
            <a:r>
              <a:rPr lang="en-GB" sz="1400" dirty="0"/>
              <a:t>, 2010; Kelly </a:t>
            </a:r>
            <a:r>
              <a:rPr lang="en-GB" sz="1400" i="1" dirty="0"/>
              <a:t>et al</a:t>
            </a:r>
            <a:r>
              <a:rPr lang="en-GB" sz="1400" dirty="0"/>
              <a:t>., 2004), but because of their expense usually involve a limited number of experiments, each considering relatively large subsets of observations.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To assess and understand the relative contribution of each component of the observing network to the overall health of the forecasting system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6323F4-8633-4B14-9615-1D266816760C}"/>
              </a:ext>
            </a:extLst>
          </p:cNvPr>
          <p:cNvSpPr/>
          <p:nvPr/>
        </p:nvSpPr>
        <p:spPr>
          <a:xfrm>
            <a:off x="6562104" y="2841148"/>
            <a:ext cx="4104248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Denial experiments compared to a full system for (Bormann et al., 2019):</a:t>
            </a:r>
          </a:p>
          <a:p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	All conventional observations</a:t>
            </a:r>
          </a:p>
          <a:p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	MW radiances</a:t>
            </a:r>
          </a:p>
          <a:p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          IR sounder radiances</a:t>
            </a:r>
          </a:p>
          <a:p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	AMVs	</a:t>
            </a:r>
          </a:p>
          <a:p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	GPSRO</a:t>
            </a:r>
          </a:p>
          <a:p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1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Periods: </a:t>
            </a:r>
          </a:p>
          <a:p>
            <a:pPr lvl="1"/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1 June – 30 September 2016; </a:t>
            </a:r>
          </a:p>
          <a:p>
            <a:pPr lvl="1"/>
            <a:r>
              <a:rPr lang="en-GB" sz="1400" dirty="0">
                <a:solidFill>
                  <a:schemeClr val="tx2">
                    <a:lumMod val="75000"/>
                  </a:schemeClr>
                </a:solidFill>
              </a:rPr>
              <a:t>1 December 2017 – 31 March 2018;</a:t>
            </a:r>
          </a:p>
          <a:p>
            <a:endParaRPr lang="en-GB" sz="1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F20AB9-C10B-4AA5-B3AC-F6AEA8BFA970}"/>
              </a:ext>
            </a:extLst>
          </p:cNvPr>
          <p:cNvGrpSpPr/>
          <p:nvPr/>
        </p:nvGrpSpPr>
        <p:grpSpPr>
          <a:xfrm>
            <a:off x="1619591" y="2340796"/>
            <a:ext cx="4712656" cy="3923797"/>
            <a:chOff x="282095" y="2816288"/>
            <a:chExt cx="4712656" cy="39237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4BC9C08-03D7-4B73-8A4A-5E0CD1B6F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095" y="2816288"/>
              <a:ext cx="4712656" cy="392379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86CA634-435F-4D15-9BFC-624248BC608D}"/>
                </a:ext>
              </a:extLst>
            </p:cNvPr>
            <p:cNvSpPr/>
            <p:nvPr/>
          </p:nvSpPr>
          <p:spPr>
            <a:xfrm>
              <a:off x="1334647" y="4547355"/>
              <a:ext cx="1371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/>
                <a:t>Up to 9</a:t>
              </a:r>
            </a:p>
            <a:p>
              <a:r>
                <a:rPr lang="en-GB" sz="1200" dirty="0"/>
                <a:t>instruments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3EE96C-A740-4DD6-AB48-00389FF1D326}"/>
                </a:ext>
              </a:extLst>
            </p:cNvPr>
            <p:cNvSpPr/>
            <p:nvPr/>
          </p:nvSpPr>
          <p:spPr>
            <a:xfrm>
              <a:off x="3008807" y="4901690"/>
              <a:ext cx="137160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/>
                <a:t>Including WV</a:t>
              </a:r>
            </a:p>
            <a:p>
              <a:r>
                <a:rPr lang="en-GB" sz="1200" dirty="0"/>
                <a:t>radiances from 5</a:t>
              </a:r>
            </a:p>
            <a:p>
              <a:r>
                <a:rPr lang="en-GB" sz="1200" dirty="0"/>
                <a:t>geostationary</a:t>
              </a:r>
            </a:p>
            <a:p>
              <a:r>
                <a:rPr lang="en-GB" sz="1200" dirty="0"/>
                <a:t>satellites;</a:t>
              </a:r>
            </a:p>
            <a:p>
              <a:r>
                <a:rPr lang="en-GB" sz="1200" dirty="0" err="1"/>
                <a:t>scatterometers</a:t>
              </a:r>
              <a:r>
                <a:rPr lang="en-GB" sz="1200" dirty="0"/>
                <a:t>,</a:t>
              </a:r>
            </a:p>
            <a:p>
              <a:r>
                <a:rPr lang="en-GB" sz="1200" dirty="0"/>
                <a:t>etc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593DDBA-B9BC-4D8C-8F34-1C839D45FF84}"/>
                </a:ext>
              </a:extLst>
            </p:cNvPr>
            <p:cNvSpPr/>
            <p:nvPr/>
          </p:nvSpPr>
          <p:spPr>
            <a:xfrm>
              <a:off x="2593030" y="3703268"/>
              <a:ext cx="2010103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6 AMSU-A, 1 ATMS,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4 MHS, 1 MWHS,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1 MWHS-2, 2 SSMI/S,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1 SAPHIR, 1 GMI, 1 AMSR-2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3B8119-A90A-4940-B2E9-8C8DF384C37B}"/>
                </a:ext>
              </a:extLst>
            </p:cNvPr>
            <p:cNvSpPr/>
            <p:nvPr/>
          </p:nvSpPr>
          <p:spPr>
            <a:xfrm>
              <a:off x="1754059" y="5352774"/>
              <a:ext cx="14586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5 geostationary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satellites,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7 polar satellites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9E178C-33D4-40E0-BFDD-370C2F270D31}"/>
                </a:ext>
              </a:extLst>
            </p:cNvPr>
            <p:cNvSpPr/>
            <p:nvPr/>
          </p:nvSpPr>
          <p:spPr>
            <a:xfrm>
              <a:off x="1425906" y="3717298"/>
              <a:ext cx="10719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2 IASI,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1 </a:t>
              </a:r>
              <a:r>
                <a:rPr lang="en-GB" sz="1200" dirty="0" err="1">
                  <a:solidFill>
                    <a:schemeClr val="bg1"/>
                  </a:solidFill>
                </a:rPr>
                <a:t>CrIS</a:t>
              </a:r>
              <a:r>
                <a:rPr lang="en-GB" sz="1200" dirty="0">
                  <a:solidFill>
                    <a:schemeClr val="bg1"/>
                  </a:solidFill>
                </a:rPr>
                <a:t>,</a:t>
              </a:r>
            </a:p>
            <a:p>
              <a:r>
                <a:rPr lang="en-GB" sz="1200" dirty="0">
                  <a:solidFill>
                    <a:schemeClr val="bg1"/>
                  </a:solidFill>
                </a:rPr>
                <a:t>1 AIRS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25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3DE38A-149C-4D01-BF84-4FDEC5BB7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256" y="911660"/>
            <a:ext cx="8898725" cy="36191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34581" y="360001"/>
            <a:ext cx="8679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+mj-lt"/>
              </a:rPr>
              <a:t>Current impact </a:t>
            </a:r>
            <a:r>
              <a:rPr lang="en-GB" sz="2400" dirty="0">
                <a:solidFill>
                  <a:schemeClr val="tx2"/>
                </a:solidFill>
              </a:rPr>
              <a:t>of various observing systems: Wind at 850 </a:t>
            </a:r>
            <a:r>
              <a:rPr lang="en-GB" sz="2400" dirty="0" err="1">
                <a:solidFill>
                  <a:schemeClr val="tx2"/>
                </a:solidFill>
              </a:rPr>
              <a:t>hPa</a:t>
            </a:r>
            <a:r>
              <a:rPr lang="en-GB" sz="2400" dirty="0">
                <a:solidFill>
                  <a:schemeClr val="tx2"/>
                </a:solidFill>
                <a:latin typeface="+mj-lt"/>
              </a:rPr>
              <a:t>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C074E5-DA7B-49DF-B5E4-7D884B0EE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844" y="911660"/>
            <a:ext cx="597460" cy="25117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61E545-0FA5-42B6-B0FC-22E64388F18F}"/>
              </a:ext>
            </a:extLst>
          </p:cNvPr>
          <p:cNvSpPr txBox="1"/>
          <p:nvPr/>
        </p:nvSpPr>
        <p:spPr>
          <a:xfrm>
            <a:off x="2792165" y="1153425"/>
            <a:ext cx="1990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Southern Hemisphere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647D73-D15F-4C72-BB89-2F5E244E9DC6}"/>
              </a:ext>
            </a:extLst>
          </p:cNvPr>
          <p:cNvSpPr txBox="1"/>
          <p:nvPr/>
        </p:nvSpPr>
        <p:spPr>
          <a:xfrm>
            <a:off x="8485020" y="1142902"/>
            <a:ext cx="2390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Northern Hemisphere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122787-EFD7-4C91-BD48-78896C8E8E9C}"/>
              </a:ext>
            </a:extLst>
          </p:cNvPr>
          <p:cNvSpPr txBox="1"/>
          <p:nvPr/>
        </p:nvSpPr>
        <p:spPr>
          <a:xfrm>
            <a:off x="6591924" y="1144146"/>
            <a:ext cx="932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Tropics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EC0D5-1D49-4259-A920-6B186DA87FF5}"/>
              </a:ext>
            </a:extLst>
          </p:cNvPr>
          <p:cNvSpPr/>
          <p:nvPr/>
        </p:nvSpPr>
        <p:spPr>
          <a:xfrm>
            <a:off x="1574256" y="4713916"/>
            <a:ext cx="103298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results confirm the complementarity of the global observing system: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Microwave observations and conventional (in situ) observations are most important for global NWP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Atmospheric Motion Vectors add benefits for tropospheric wind, particularly in the tropics and at the short range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GPSRO shows significant impact in the upper troposphere/lower stratosphere, particularly temperature (not shown)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Similar impact for geopotential height at 500 </a:t>
            </a:r>
            <a:r>
              <a:rPr lang="en-GB" sz="1400" dirty="0" err="1"/>
              <a:t>hPa</a:t>
            </a:r>
            <a:r>
              <a:rPr lang="en-GB" sz="1400" dirty="0"/>
              <a:t> in the extra-tropics (not shown)</a:t>
            </a:r>
          </a:p>
        </p:txBody>
      </p:sp>
    </p:spTree>
    <p:extLst>
      <p:ext uri="{BB962C8B-B14F-4D97-AF65-F5344CB8AC3E}">
        <p14:creationId xmlns:p14="http://schemas.microsoft.com/office/powerpoint/2010/main" val="307976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308" y="496267"/>
            <a:ext cx="8169215" cy="369236"/>
          </a:xfrm>
        </p:spPr>
        <p:txBody>
          <a:bodyPr/>
          <a:lstStyle/>
          <a:p>
            <a:pPr algn="ctr"/>
            <a:r>
              <a:rPr lang="en-GB" dirty="0"/>
              <a:t>Forecast Sensitivity Observation Impact (FSOI) measure</a:t>
            </a:r>
            <a:br>
              <a:rPr lang="en-GB" dirty="0"/>
            </a:br>
            <a:r>
              <a:rPr lang="en-GB" sz="1800" dirty="0" err="1"/>
              <a:t>Cardinali</a:t>
            </a:r>
            <a:r>
              <a:rPr lang="en-GB" sz="1800" dirty="0"/>
              <a:t> (2009) following Langland and Baker (2004))</a:t>
            </a:r>
            <a:br>
              <a:rPr lang="en-GB" dirty="0"/>
            </a:br>
            <a:r>
              <a:rPr lang="en-GB" dirty="0"/>
              <a:t>  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86"/>
            <a:fld id="{6B3B0B0F-E794-1244-9699-107C60B9C23A}" type="slidenum">
              <a:rPr lang="en-US">
                <a:latin typeface="Arial"/>
              </a:rPr>
              <a:pPr defTabSz="457086"/>
              <a:t>7</a:t>
            </a:fld>
            <a:endParaRPr lang="en-US" dirty="0"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574" y="1938429"/>
            <a:ext cx="11251986" cy="351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679" indent="-285679" defTabSz="457086">
              <a:buFont typeface="Arial" panose="020B0604020202020204" pitchFamily="34" charset="0"/>
              <a:buChar char="•"/>
            </a:pPr>
            <a:r>
              <a:rPr lang="en-GB" sz="1866" dirty="0">
                <a:solidFill>
                  <a:prstClr val="black"/>
                </a:solidFill>
                <a:latin typeface="Arial"/>
              </a:rPr>
              <a:t> Estimates of observation impact using the </a:t>
            </a:r>
            <a:r>
              <a:rPr lang="en-GB" sz="1866" dirty="0" err="1">
                <a:solidFill>
                  <a:prstClr val="black"/>
                </a:solidFill>
                <a:latin typeface="Arial"/>
              </a:rPr>
              <a:t>adjoint</a:t>
            </a:r>
            <a:r>
              <a:rPr lang="en-GB" sz="1866" dirty="0">
                <a:solidFill>
                  <a:prstClr val="black"/>
                </a:solidFill>
                <a:latin typeface="Arial"/>
              </a:rPr>
              <a:t> (transpose) of the data assimilation system have become increasingly popular as an alternative/complement to traditional OSEs.</a:t>
            </a:r>
          </a:p>
          <a:p>
            <a:pPr defTabSz="457086"/>
            <a:endParaRPr lang="en-GB" sz="1866" dirty="0">
              <a:solidFill>
                <a:prstClr val="black"/>
              </a:solidFill>
              <a:latin typeface="Arial"/>
            </a:endParaRPr>
          </a:p>
          <a:p>
            <a:pPr marL="742765" lvl="1" indent="-285679" defTabSz="457086">
              <a:buFont typeface="Arial" panose="020B0604020202020204" pitchFamily="34" charset="0"/>
              <a:buChar char="•"/>
            </a:pPr>
            <a:r>
              <a:rPr lang="en-GB" sz="1866" dirty="0">
                <a:solidFill>
                  <a:prstClr val="black"/>
                </a:solidFill>
                <a:latin typeface="Arial"/>
              </a:rPr>
              <a:t>Enable a simultaneous estimate of forecast impact for any and all observations assimilated.</a:t>
            </a:r>
          </a:p>
          <a:p>
            <a:pPr marL="457086" lvl="1" defTabSz="457086"/>
            <a:endParaRPr lang="en-GB" sz="1866" dirty="0">
              <a:solidFill>
                <a:prstClr val="black"/>
              </a:solidFill>
              <a:latin typeface="Arial"/>
            </a:endParaRPr>
          </a:p>
          <a:p>
            <a:pPr marL="742765" lvl="1" indent="-285679" defTabSz="457086">
              <a:buFont typeface="Arial" panose="020B0604020202020204" pitchFamily="34" charset="0"/>
              <a:buChar char="•"/>
            </a:pPr>
            <a:r>
              <a:rPr lang="en-GB" sz="1866" dirty="0">
                <a:solidFill>
                  <a:prstClr val="black"/>
                </a:solidFill>
                <a:latin typeface="Arial"/>
              </a:rPr>
              <a:t>Impact assessed without denial - FSOI measures the impact of observations when the entire observation dataset is present in the assimilation system</a:t>
            </a:r>
          </a:p>
          <a:p>
            <a:pPr defTabSz="457086"/>
            <a:endParaRPr lang="en-GB" sz="1866" dirty="0">
              <a:solidFill>
                <a:prstClr val="black"/>
              </a:solidFill>
              <a:latin typeface="Arial"/>
            </a:endParaRPr>
          </a:p>
          <a:p>
            <a:pPr marL="742765" lvl="1" indent="-285679" defTabSz="457086">
              <a:buFont typeface="Arial" panose="020B0604020202020204" pitchFamily="34" charset="0"/>
              <a:buChar char="•"/>
            </a:pPr>
            <a:r>
              <a:rPr lang="en-GB" sz="1866" dirty="0">
                <a:solidFill>
                  <a:prstClr val="black"/>
                </a:solidFill>
                <a:latin typeface="Arial"/>
              </a:rPr>
              <a:t>Used at several centres now for routine monitoring or experimentation: ECMWF, Met Office, </a:t>
            </a:r>
            <a:r>
              <a:rPr lang="en-GB" sz="1866" dirty="0" err="1">
                <a:solidFill>
                  <a:prstClr val="black"/>
                </a:solidFill>
                <a:latin typeface="Arial"/>
              </a:rPr>
              <a:t>Météo</a:t>
            </a:r>
            <a:r>
              <a:rPr lang="en-GB" sz="1866" dirty="0">
                <a:solidFill>
                  <a:prstClr val="black"/>
                </a:solidFill>
                <a:latin typeface="Arial"/>
              </a:rPr>
              <a:t>-France, JMA</a:t>
            </a:r>
            <a:r>
              <a:rPr lang="en-GB" sz="1866">
                <a:solidFill>
                  <a:prstClr val="black"/>
                </a:solidFill>
                <a:latin typeface="Arial"/>
              </a:rPr>
              <a:t>, NRL, GMAO, …   </a:t>
            </a:r>
            <a:endParaRPr lang="en-GB" sz="1866" dirty="0">
              <a:solidFill>
                <a:prstClr val="black"/>
              </a:solidFill>
              <a:latin typeface="Arial"/>
            </a:endParaRPr>
          </a:p>
          <a:p>
            <a:pPr indent="-114" defTabSz="457086"/>
            <a:endParaRPr lang="en-GB" dirty="0">
              <a:solidFill>
                <a:prstClr val="black"/>
              </a:solidFill>
              <a:latin typeface="Arial"/>
            </a:endParaRPr>
          </a:p>
          <a:p>
            <a:pPr marL="457086" lvl="1" defTabSz="457086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D1286-901D-4907-8134-DAA6B74D85F6}"/>
              </a:ext>
            </a:extLst>
          </p:cNvPr>
          <p:cNvSpPr/>
          <p:nvPr/>
        </p:nvSpPr>
        <p:spPr>
          <a:xfrm>
            <a:off x="616258" y="6082809"/>
            <a:ext cx="11352619" cy="5470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015746">
              <a:lnSpc>
                <a:spcPts val="3999"/>
              </a:lnSpc>
              <a:buClr>
                <a:srgbClr val="000000"/>
              </a:buClr>
            </a:pPr>
            <a:r>
              <a:rPr lang="en-GB" altLang="en-US" sz="2399" dirty="0">
                <a:solidFill>
                  <a:srgbClr val="000000"/>
                </a:solidFill>
                <a:latin typeface="Arial" panose="020B0604020202020204" pitchFamily="34" charset="0"/>
              </a:rPr>
              <a:t>FSOI  </a:t>
            </a:r>
            <a:r>
              <a:rPr lang="en-GB" altLang="en-US" sz="1733" dirty="0">
                <a:solidFill>
                  <a:srgbClr val="000000"/>
                </a:solidFill>
                <a:latin typeface="Arial" panose="020B0604020202020204" pitchFamily="34" charset="0"/>
              </a:rPr>
              <a:t>Forecast Sensitivity Observation Impact  		</a:t>
            </a:r>
            <a:r>
              <a:rPr lang="en-GB" altLang="en-US" sz="2399" dirty="0">
                <a:solidFill>
                  <a:srgbClr val="000000"/>
                </a:solidFill>
                <a:latin typeface="Arial" panose="020B0604020202020204" pitchFamily="34" charset="0"/>
              </a:rPr>
              <a:t>OSE</a:t>
            </a:r>
            <a:r>
              <a:rPr lang="en-GB" altLang="en-US" sz="1733" dirty="0">
                <a:solidFill>
                  <a:srgbClr val="000000"/>
                </a:solidFill>
                <a:latin typeface="Arial" panose="020B0604020202020204" pitchFamily="34" charset="0"/>
              </a:rPr>
              <a:t>  Observing System Experiment</a:t>
            </a:r>
          </a:p>
        </p:txBody>
      </p:sp>
    </p:spTree>
    <p:extLst>
      <p:ext uri="{BB962C8B-B14F-4D97-AF65-F5344CB8AC3E}">
        <p14:creationId xmlns:p14="http://schemas.microsoft.com/office/powerpoint/2010/main" val="133185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" y="916228"/>
            <a:ext cx="7922362" cy="5941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05" y="312943"/>
            <a:ext cx="9585915" cy="277071"/>
          </a:xfrm>
        </p:spPr>
        <p:txBody>
          <a:bodyPr/>
          <a:lstStyle/>
          <a:p>
            <a:pPr algn="ctr"/>
            <a:r>
              <a:rPr lang="en-GB" dirty="0"/>
              <a:t>FSOI of observing systems at ECMWF, January 2020</a:t>
            </a:r>
            <a:br>
              <a:rPr lang="en-GB" dirty="0"/>
            </a:br>
            <a:r>
              <a:rPr lang="en-GB" sz="900" dirty="0"/>
              <a:t>100% = full operational observing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84028" y="6268886"/>
            <a:ext cx="4248150" cy="395288"/>
          </a:xfr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6B3B0B0F-E794-1244-9699-107C60B9C23A}" type="slidenum">
              <a:rPr lang="en-US">
                <a:solidFill>
                  <a:srgbClr val="FFFFFF"/>
                </a:solidFill>
                <a:latin typeface="Arial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46956" y="6232831"/>
            <a:ext cx="8285626" cy="530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AD257A6-7EDA-C54B-87CB-8D65323ECE30}"/>
              </a:ext>
            </a:extLst>
          </p:cNvPr>
          <p:cNvGrpSpPr/>
          <p:nvPr/>
        </p:nvGrpSpPr>
        <p:grpSpPr>
          <a:xfrm>
            <a:off x="7781650" y="815063"/>
            <a:ext cx="4198685" cy="5895177"/>
            <a:chOff x="6039103" y="1869780"/>
            <a:chExt cx="3056096" cy="48297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02FD69-71B7-6747-BBE4-893C0D0B1609}"/>
                </a:ext>
              </a:extLst>
            </p:cNvPr>
            <p:cNvSpPr/>
            <p:nvPr/>
          </p:nvSpPr>
          <p:spPr>
            <a:xfrm>
              <a:off x="6373438" y="1869780"/>
              <a:ext cx="17459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/>
                <a:t>Impact per observation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1B37586-D481-554F-8470-20CEBDD70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9103" y="2293245"/>
              <a:ext cx="3056096" cy="4406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639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FSOI – 24-hour ECMWF forecast sensitivity to aircraft observations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68" y="1575458"/>
            <a:ext cx="6041129" cy="3776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3463" y="1083669"/>
            <a:ext cx="1190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Average FSOI per observation of aircraft temperature and wind observations from February-October 2017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802807" y="1617059"/>
            <a:ext cx="5128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Africa impact per </a:t>
            </a:r>
            <a:r>
              <a:rPr lang="en-GB" dirty="0" err="1"/>
              <a:t>obs</a:t>
            </a:r>
            <a:r>
              <a:rPr lang="en-GB" dirty="0"/>
              <a:t> compared to Europe: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5.7 times bigger for temperature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8.4 times bigger for wind observations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2807" y="3002121"/>
            <a:ext cx="5481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South America impact per </a:t>
            </a:r>
            <a:r>
              <a:rPr lang="en-GB" dirty="0" err="1"/>
              <a:t>obs</a:t>
            </a:r>
            <a:r>
              <a:rPr lang="en-GB" dirty="0"/>
              <a:t> compared to Europe: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2.7 times bigger for temperature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3.2 times bigger for wind observations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0776" y="5693879"/>
            <a:ext cx="9877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Africa: (35S-20N,20W-35E) 4.1M obs.      Europe: (35N-70N,10W-30E) 26.4M obs.      South America: 14.4M obs.             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4CDF17-A0C0-AE46-B092-14C71827F5F2}"/>
              </a:ext>
            </a:extLst>
          </p:cNvPr>
          <p:cNvSpPr/>
          <p:nvPr/>
        </p:nvSpPr>
        <p:spPr>
          <a:xfrm>
            <a:off x="6612465" y="1575458"/>
            <a:ext cx="5534024" cy="3242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91002"/>
      </p:ext>
    </p:extLst>
  </p:cSld>
  <p:clrMapOvr>
    <a:masterClrMapping/>
  </p:clrMapOvr>
</p:sld>
</file>

<file path=ppt/theme/theme1.xml><?xml version="1.0" encoding="utf-8"?>
<a:theme xmlns:a="http://schemas.openxmlformats.org/drawingml/2006/main" name="ECMWF Light 16:9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CMWF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ommitte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itte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itte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itte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itte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itte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itte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CMWF Light 16:9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MWF_16.9_light_blue.potx" id="{6E553A05-1FF4-41A6-8DCD-4A16C4C52284}" vid="{CB9C2DB0-F904-43F7-8D0F-6F373F3FC06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1744</Words>
  <Application>Microsoft Macintosh PowerPoint</Application>
  <PresentationFormat>Custom</PresentationFormat>
  <Paragraphs>284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 Unicode MS</vt:lpstr>
      <vt:lpstr>ＭＳ Ｐゴシック</vt:lpstr>
      <vt:lpstr>Arial</vt:lpstr>
      <vt:lpstr>Arial Black</vt:lpstr>
      <vt:lpstr>Calibri</vt:lpstr>
      <vt:lpstr>DejaVu Sans</vt:lpstr>
      <vt:lpstr>Times</vt:lpstr>
      <vt:lpstr>Times New Roman</vt:lpstr>
      <vt:lpstr>Wingdings</vt:lpstr>
      <vt:lpstr>ECMWF Light 16:9 blue</vt:lpstr>
      <vt:lpstr>ECMWF</vt:lpstr>
      <vt:lpstr>1_Office Theme</vt:lpstr>
      <vt:lpstr>1_ECMWF Light 16:9 blue</vt:lpstr>
      <vt:lpstr>PowerPoint Presentation</vt:lpstr>
      <vt:lpstr>WIGOS: WMO Integrated Global Observing System</vt:lpstr>
      <vt:lpstr>PowerPoint Presentation</vt:lpstr>
      <vt:lpstr>PowerPoint Presentation</vt:lpstr>
      <vt:lpstr>PowerPoint Presentation</vt:lpstr>
      <vt:lpstr>PowerPoint Presentation</vt:lpstr>
      <vt:lpstr>Forecast Sensitivity Observation Impact (FSOI) measure Cardinali (2009) following Langland and Baker (2004))    </vt:lpstr>
      <vt:lpstr>FSOI of observing systems at ECMWF, January 2020 100% = full operational observing system</vt:lpstr>
      <vt:lpstr>FSOI – 24-hour ECMWF forecast sensitivity to aircraft observations </vt:lpstr>
      <vt:lpstr>PowerPoint Presentation</vt:lpstr>
      <vt:lpstr>Aeolus FSOI compared to other observing systems</vt:lpstr>
      <vt:lpstr>Vector wind root mean square error change due to Aeolus (Rayleigh-clear + Mie-cloudy) – early FM-B OSE</vt:lpstr>
      <vt:lpstr>GPS (GNSS)-RO progress</vt:lpstr>
      <vt:lpstr>ECMWF is developing a coupled data assimilation system </vt:lpstr>
      <vt:lpstr>PowerPoint Presentation</vt:lpstr>
      <vt:lpstr>TC Phailin</vt:lpstr>
      <vt:lpstr>Clear-sky assimilation</vt:lpstr>
      <vt:lpstr>All-sky assimilation</vt:lpstr>
      <vt:lpstr>PowerPoint Presentation</vt:lpstr>
      <vt:lpstr>GOES-16 provides full-disk clear sky radiances every 10 minutes</vt:lpstr>
      <vt:lpstr>GIIRS – hyperspectral IR sounder on Chinese satellite FY-4A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FSOI – 24-hour ECMWF forecast sensitivity to AMDAR observations </dc:title>
  <dc:creator>Lars Isaksen</dc:creator>
  <cp:lastModifiedBy>Lars Isaksen</cp:lastModifiedBy>
  <cp:revision>54</cp:revision>
  <cp:lastPrinted>2020-11-17T16:18:03Z</cp:lastPrinted>
  <dcterms:created xsi:type="dcterms:W3CDTF">2020-11-16T21:48:37Z</dcterms:created>
  <dcterms:modified xsi:type="dcterms:W3CDTF">2020-11-17T16:19:36Z</dcterms:modified>
</cp:coreProperties>
</file>