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426" r:id="rId3"/>
    <p:sldId id="453" r:id="rId4"/>
    <p:sldId id="454" r:id="rId5"/>
    <p:sldId id="455" r:id="rId6"/>
    <p:sldId id="456" r:id="rId7"/>
    <p:sldId id="446" r:id="rId8"/>
    <p:sldId id="449" r:id="rId9"/>
    <p:sldId id="388" r:id="rId10"/>
    <p:sldId id="451" r:id="rId11"/>
    <p:sldId id="452" r:id="rId12"/>
    <p:sldId id="457" r:id="rId13"/>
    <p:sldId id="45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8" autoAdjust="0"/>
    <p:restoredTop sz="89333"/>
  </p:normalViewPr>
  <p:slideViewPr>
    <p:cSldViewPr snapToGrid="0" snapToObjects="1">
      <p:cViewPr varScale="1">
        <p:scale>
          <a:sx n="98" d="100"/>
          <a:sy n="98" d="100"/>
        </p:scale>
        <p:origin x="69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70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BE87B-38EC-5F42-B4DC-C4A057027F4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EC583-F4B1-834B-9486-C22126F4F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C583-F4B1-834B-9486-C22126F4F1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644382"/>
            <a:ext cx="9144000" cy="1781895"/>
          </a:xfrm>
        </p:spPr>
        <p:txBody>
          <a:bodyPr anchor="ctr" anchorCtr="0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5265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Authors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940876"/>
            <a:ext cx="9144000" cy="94081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enter meeting/date</a:t>
            </a:r>
          </a:p>
        </p:txBody>
      </p:sp>
    </p:spTree>
    <p:extLst>
      <p:ext uri="{BB962C8B-B14F-4D97-AF65-F5344CB8AC3E}">
        <p14:creationId xmlns:p14="http://schemas.microsoft.com/office/powerpoint/2010/main" val="114311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03973"/>
            <a:ext cx="10515600" cy="46974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0500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14300" indent="-114300" algn="l">
              <a:buFont typeface="Arial" panose="020B0604020202020204" pitchFamily="34" charset="0"/>
              <a:buChar char=" "/>
              <a:defRPr/>
            </a:lvl1pPr>
            <a:lvl2pPr marL="457200" indent="-193675" algn="l">
              <a:buFont typeface="Arial" panose="020B0604020202020204" pitchFamily="34" charset="0"/>
              <a:buChar char="–"/>
              <a:defRPr/>
            </a:lvl2pPr>
            <a:lvl3pPr marL="857250" indent="-193675" algn="l">
              <a:defRPr/>
            </a:lvl3pPr>
            <a:lvl4pPr marL="1085850" indent="-193675" algn="l">
              <a:defRPr/>
            </a:lvl4pPr>
            <a:lvl5pPr marL="1371600" indent="-171450" algn="l"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6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11/16/2020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3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138329"/>
            <a:ext cx="10515600" cy="820208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11/16/2020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5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3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23151" y="733777"/>
            <a:ext cx="3932237" cy="1133856"/>
          </a:xfrm>
        </p:spPr>
        <p:txBody>
          <a:bodyPr anchor="t" anchorCtr="0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75919" y="733778"/>
            <a:ext cx="6172200" cy="51352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1" y="1960474"/>
            <a:ext cx="3932237" cy="390851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51075"/>
            <a:ext cx="10515600" cy="82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47281"/>
            <a:ext cx="10515600" cy="5044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88947"/>
            <a:ext cx="12192000" cy="46907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/>
          <p:cNvSpPr txBox="1"/>
          <p:nvPr userDrawn="1"/>
        </p:nvSpPr>
        <p:spPr>
          <a:xfrm>
            <a:off x="1353099" y="6464945"/>
            <a:ext cx="2581079" cy="235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00" b="1" i="0" dirty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Global Modeling</a:t>
            </a:r>
            <a:r>
              <a:rPr lang="en-US" sz="900" b="1" i="0" baseline="0" dirty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 </a:t>
            </a:r>
            <a:r>
              <a:rPr lang="en-US" sz="900" b="1" i="0" dirty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and</a:t>
            </a:r>
            <a:r>
              <a:rPr lang="en-US" sz="900" b="1" i="0" baseline="0" dirty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 </a:t>
            </a:r>
            <a:r>
              <a:rPr lang="en-US" sz="900" b="1" i="0" dirty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Assimilation Office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gmao.gsfc.nasa.gov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06226" y="6449580"/>
            <a:ext cx="1052957" cy="311817"/>
          </a:xfrm>
          <a:prstGeom prst="rect">
            <a:avLst/>
          </a:prstGeom>
          <a:noFill/>
          <a:ln w="6350">
            <a:solidFill>
              <a:schemeClr val="tx1">
                <a:lumMod val="95000"/>
              </a:schemeClr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b="1" i="0" dirty="0">
                <a:solidFill>
                  <a:schemeClr val="tx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GMAO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0700" y="6440922"/>
            <a:ext cx="5312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D1E3-1DAE-664E-B350-75CA63E75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14695" y="6449580"/>
            <a:ext cx="14828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A0F2B-E692-5549-89C0-DEF97C653501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43107" y="127916"/>
            <a:ext cx="3571124" cy="3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5844" tIns="67921" rIns="135844" bIns="67921"/>
          <a:lstStyle>
            <a:lvl1pPr defTabSz="1019175">
              <a:defRPr sz="4000">
                <a:solidFill>
                  <a:srgbClr val="939BA8"/>
                </a:solidFill>
                <a:latin typeface="Arial" charset="0"/>
              </a:defRPr>
            </a:lvl1pPr>
            <a:lvl2pPr defTabSz="1019175">
              <a:defRPr sz="4000">
                <a:solidFill>
                  <a:srgbClr val="939BA8"/>
                </a:solidFill>
                <a:latin typeface="Arial" charset="0"/>
              </a:defRPr>
            </a:lvl2pPr>
            <a:lvl3pPr defTabSz="1019175">
              <a:defRPr sz="4000">
                <a:solidFill>
                  <a:srgbClr val="939BA8"/>
                </a:solidFill>
                <a:latin typeface="Arial" charset="0"/>
              </a:defRPr>
            </a:lvl3pPr>
            <a:lvl4pPr defTabSz="1019175">
              <a:defRPr sz="4000">
                <a:solidFill>
                  <a:srgbClr val="939BA8"/>
                </a:solidFill>
                <a:latin typeface="Arial" charset="0"/>
              </a:defRPr>
            </a:lvl4pPr>
            <a:lvl5pPr defTabSz="1019175">
              <a:defRPr sz="4000">
                <a:solidFill>
                  <a:srgbClr val="939BA8"/>
                </a:solidFill>
                <a:latin typeface="Arial" charset="0"/>
              </a:defRPr>
            </a:lvl5pPr>
            <a:lvl6pPr marL="4572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6pPr>
            <a:lvl7pPr marL="9144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7pPr>
            <a:lvl8pPr marL="13716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8pPr>
            <a:lvl9pPr marL="18288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33" b="0" i="0" dirty="0">
                <a:solidFill>
                  <a:schemeClr val="bg2">
                    <a:lumMod val="50000"/>
                  </a:schemeClr>
                </a:solidFill>
                <a:ea typeface="Arial Regular" charset="0"/>
              </a:rPr>
              <a:t>National Aeronautics and Space Administration</a:t>
            </a:r>
          </a:p>
        </p:txBody>
      </p:sp>
      <p:pic>
        <p:nvPicPr>
          <p:cNvPr id="12" name="Picture 25" descr="NASA insigniaCMYK"/>
          <p:cNvPicPr preferRelativeResize="0"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8222" y="127916"/>
            <a:ext cx="575446" cy="4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51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8" r:id="rId4"/>
    <p:sldLayoutId id="2147483659" r:id="rId5"/>
    <p:sldLayoutId id="2147483655" r:id="rId6"/>
    <p:sldLayoutId id="2147483657" r:id="rId7"/>
    <p:sldLayoutId id="2147483652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274320" indent="-19431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651510" indent="-19431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291590" indent="-19431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634490" indent="-17145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20684"/>
            <a:ext cx="12192000" cy="1805593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Assessing the Impact of Cutting </a:t>
            </a:r>
            <a:br>
              <a:rPr lang="en-US" dirty="0"/>
            </a:br>
            <a:r>
              <a:rPr lang="en-US" dirty="0"/>
              <a:t>Edge and Future Spaceborne Wind Observations at NASA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2812904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Will McCarty</a:t>
            </a:r>
            <a:br>
              <a:rPr lang="en-US" dirty="0"/>
            </a:br>
            <a:endParaRPr lang="en-US" dirty="0"/>
          </a:p>
          <a:p>
            <a:r>
              <a:rPr lang="en-US" dirty="0"/>
              <a:t>Global Modeling and Assimilation Office</a:t>
            </a:r>
            <a:br>
              <a:rPr lang="en-US" dirty="0"/>
            </a:br>
            <a:r>
              <a:rPr lang="en-US" dirty="0"/>
              <a:t>NASA Goddard Space Flight Center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NOAA-NASA Working Group on Space-based Lidar Winds</a:t>
            </a:r>
            <a:br>
              <a:rPr lang="en-US" dirty="0"/>
            </a:br>
            <a:r>
              <a:rPr lang="en-US" dirty="0"/>
              <a:t>17 November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7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CF95EF-99CB-4BFE-B9C0-CC9DAF75A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88" y="1332689"/>
            <a:ext cx="5960234" cy="447017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F256D6-1356-4B47-861C-3D7E3735A8EB}"/>
              </a:ext>
            </a:extLst>
          </p:cNvPr>
          <p:cNvSpPr txBox="1">
            <a:spLocks/>
          </p:cNvSpPr>
          <p:nvPr/>
        </p:nvSpPr>
        <p:spPr>
          <a:xfrm>
            <a:off x="5583676" y="1459149"/>
            <a:ext cx="6454303" cy="4946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 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936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936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5850" indent="-1936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2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Simulated AMVs showed that largest FSOI was seen in the mid-troposphere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Filling a data void that is sparsely observed by the baseline geostationary imagers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 key unanswered question to this effort is what requires feature detection/AMV retrieval, and what can be solved in a 4D assimilation method?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These results were 3D-Var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Current GMAO 4D-EnVar assumes hourly binning of observations, coarser than proposed constellation approaches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Otherwise, what wind is inferred from “tracer effect”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Where motions in radiances in assimilation solution are translated into wind responses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BF1401-AF3B-47C1-89F8-73359ACF8457}"/>
              </a:ext>
            </a:extLst>
          </p:cNvPr>
          <p:cNvSpPr txBox="1">
            <a:spLocks/>
          </p:cNvSpPr>
          <p:nvPr/>
        </p:nvSpPr>
        <p:spPr>
          <a:xfrm>
            <a:off x="-33165" y="351075"/>
            <a:ext cx="12225165" cy="82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LEO Infrared Sounder Constellation AMV FSOI</a:t>
            </a:r>
          </a:p>
        </p:txBody>
      </p:sp>
    </p:spTree>
    <p:extLst>
      <p:ext uri="{BB962C8B-B14F-4D97-AF65-F5344CB8AC3E}">
        <p14:creationId xmlns:p14="http://schemas.microsoft.com/office/powerpoint/2010/main" val="3507162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36E9-4B40-48FE-9CC1-8AFC88093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the Utility of Geostationary Infrared Sounders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2F2AB-1B1F-4092-801F-5B66F9F22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94437"/>
            <a:ext cx="7670933" cy="24731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set of OSSEs considering the impact of a constellation of hyperspectral IR sounder from GEO were performed</a:t>
            </a:r>
          </a:p>
          <a:p>
            <a:pPr lvl="1"/>
            <a:r>
              <a:rPr lang="en-US" dirty="0"/>
              <a:t>Considered MTG-S-like instrument (SRF, temporal sampling)</a:t>
            </a:r>
          </a:p>
          <a:p>
            <a:pPr lvl="1"/>
            <a:r>
              <a:rPr lang="en-US" dirty="0"/>
              <a:t>No sounder AMVs; only radiances!</a:t>
            </a:r>
          </a:p>
          <a:p>
            <a:pPr lvl="1"/>
            <a:r>
              <a:rPr lang="en-US" dirty="0"/>
              <a:t>Analysis error reductions show that the most coherent signals were in wind and water vapor</a:t>
            </a:r>
          </a:p>
          <a:p>
            <a:r>
              <a:rPr lang="en-US" dirty="0"/>
              <a:t>Considering the existing polar fleet of IR sounders, the new information content is temporal</a:t>
            </a:r>
          </a:p>
          <a:p>
            <a:pPr lvl="1"/>
            <a:r>
              <a:rPr lang="en-US" dirty="0"/>
              <a:t>Validation of the ‘tracer effect’, the 4D analysis procedure extracts wind information from the sequential temporal sampling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81C1B0-4AEF-4BF3-A2CD-2237F2DC3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05525"/>
            <a:ext cx="10591800" cy="2766768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69820C81-AE95-44D0-BC9C-641ADE6731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86" t="10272" r="9172" b="10707"/>
          <a:stretch/>
        </p:blipFill>
        <p:spPr>
          <a:xfrm>
            <a:off x="8310143" y="1369230"/>
            <a:ext cx="3809212" cy="19235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4A5A26-55E6-436D-A294-C19147B3760C}"/>
              </a:ext>
            </a:extLst>
          </p:cNvPr>
          <p:cNvSpPr txBox="1"/>
          <p:nvPr/>
        </p:nvSpPr>
        <p:spPr>
          <a:xfrm rot="16200000">
            <a:off x="10039163" y="4653311"/>
            <a:ext cx="22599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Error Reduction</a:t>
            </a:r>
          </a:p>
          <a:p>
            <a:pPr algn="ctr"/>
            <a:r>
              <a:rPr lang="en-US" sz="1500" dirty="0">
                <a:solidFill>
                  <a:schemeClr val="tx2"/>
                </a:solidFill>
              </a:rPr>
              <a:t>Good	Bad</a:t>
            </a:r>
          </a:p>
        </p:txBody>
      </p:sp>
    </p:spTree>
    <p:extLst>
      <p:ext uri="{BB962C8B-B14F-4D97-AF65-F5344CB8AC3E}">
        <p14:creationId xmlns:p14="http://schemas.microsoft.com/office/powerpoint/2010/main" val="427670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Winds are still a data void!</a:t>
            </a:r>
          </a:p>
          <a:p>
            <a:pPr lvl="1"/>
            <a:r>
              <a:rPr lang="en-US" dirty="0"/>
              <a:t>Active approaches like Aeolus have apparent impact, particularly in the clear-sky</a:t>
            </a:r>
          </a:p>
          <a:p>
            <a:pPr lvl="2"/>
            <a:r>
              <a:rPr lang="en-US" dirty="0"/>
              <a:t>From a global DA perspective, there is a Rayleigh and/or Mie consideration</a:t>
            </a:r>
          </a:p>
          <a:p>
            <a:pPr lvl="2"/>
            <a:r>
              <a:rPr lang="en-US" dirty="0"/>
              <a:t>Strengths of low-wind speeds?</a:t>
            </a:r>
          </a:p>
          <a:p>
            <a:pPr lvl="2"/>
            <a:r>
              <a:rPr lang="en-US" dirty="0"/>
              <a:t>Lack of spatial information</a:t>
            </a:r>
          </a:p>
          <a:p>
            <a:pPr lvl="1"/>
            <a:r>
              <a:rPr lang="en-US" dirty="0"/>
              <a:t>Will the passive approaches be able to fill that void?</a:t>
            </a:r>
          </a:p>
          <a:p>
            <a:pPr lvl="2"/>
            <a:r>
              <a:rPr lang="en-US" dirty="0"/>
              <a:t>Feature tracking needs moving features!</a:t>
            </a:r>
          </a:p>
          <a:p>
            <a:pPr lvl="2"/>
            <a:r>
              <a:rPr lang="en-US" dirty="0"/>
              <a:t>AMVs to resolve mesoscale, spatially varying motions?</a:t>
            </a:r>
          </a:p>
          <a:p>
            <a:pPr lvl="1"/>
            <a:r>
              <a:rPr lang="en-US" dirty="0"/>
              <a:t>The information content is likely complementary</a:t>
            </a:r>
          </a:p>
          <a:p>
            <a:pPr lvl="2"/>
            <a:r>
              <a:rPr lang="en-US" dirty="0"/>
              <a:t>Active w/ improved vertical representation; passive w/ improved spatial representation</a:t>
            </a:r>
          </a:p>
          <a:p>
            <a:endParaRPr lang="en-US" dirty="0"/>
          </a:p>
          <a:p>
            <a:r>
              <a:rPr lang="en-US" dirty="0"/>
              <a:t>Other spaceborne wind considerations @ GMAO</a:t>
            </a:r>
          </a:p>
          <a:p>
            <a:pPr lvl="1"/>
            <a:r>
              <a:rPr lang="en-US" dirty="0"/>
              <a:t>Collaboration w/ JPL on MISR winds showed promise (w/ K. Mueller), but implementation testing never fully matured</a:t>
            </a:r>
          </a:p>
          <a:p>
            <a:pPr lvl="1"/>
            <a:r>
              <a:rPr lang="en-US" dirty="0"/>
              <a:t>Investigation of wind measurements via Optical Flow methods versus traditional feature tracking (w/ TJ Vandal, NASA Ames BAERI)</a:t>
            </a:r>
          </a:p>
          <a:p>
            <a:pPr lvl="1"/>
            <a:r>
              <a:rPr lang="en-US" dirty="0"/>
              <a:t>Reprocessing historical AMV records from U. Wisc./SSEC, JMA, and EUMETSAT for next reanalysis</a:t>
            </a:r>
          </a:p>
          <a:p>
            <a:pPr lvl="1"/>
            <a:r>
              <a:rPr lang="en-US" dirty="0"/>
              <a:t>Importance of surface roughness/winds in future Atm/Ocean Coupled analyses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6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E90AC-11DD-4606-94CF-975EE7F5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14D11-DE6A-41DB-8662-7CC4EABF5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1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Spaceborne Winds from the GMAO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Atmospheric Winds as a NASEM ESAS Decadal Survey explorer-class observable, the GMAO has performed a number of studies in the last handful of years investigating new and future approaches</a:t>
            </a:r>
          </a:p>
          <a:p>
            <a:pPr lvl="1"/>
            <a:r>
              <a:rPr lang="en-US" dirty="0"/>
              <a:t>Utilized GMAO OSSE framework and JCSDA for Aeolus preparation ~ 2010</a:t>
            </a:r>
          </a:p>
          <a:p>
            <a:pPr lvl="1"/>
            <a:r>
              <a:rPr lang="en-US" dirty="0"/>
              <a:t>Evolved into a combination of leveraging real prototype data OSEs and simulated OSSEs</a:t>
            </a:r>
          </a:p>
          <a:p>
            <a:pPr lvl="1"/>
            <a:r>
              <a:rPr lang="en-US" dirty="0"/>
              <a:t>Both active and passive (atmospheric motion vector, AMV) approaches</a:t>
            </a:r>
          </a:p>
          <a:p>
            <a:r>
              <a:rPr lang="en-US" dirty="0"/>
              <a:t>At the Global Modeling and Assimilation Office, it isn’t just forecast skill!</a:t>
            </a:r>
          </a:p>
          <a:p>
            <a:pPr lvl="1"/>
            <a:r>
              <a:rPr lang="en-US" dirty="0"/>
              <a:t>The GMAO’s path forward continues to evolve as an earth system modeling and analysis capability in Goddard Earth Observing System (GEOS)</a:t>
            </a:r>
          </a:p>
          <a:p>
            <a:pPr lvl="1"/>
            <a:r>
              <a:rPr lang="en-US" dirty="0"/>
              <a:t>Our future science depends on winds for transport and coupling</a:t>
            </a:r>
          </a:p>
          <a:p>
            <a:pPr lvl="1"/>
            <a:r>
              <a:rPr lang="en-US" dirty="0"/>
              <a:t>Forecast metrics are still our most robust validation</a:t>
            </a:r>
          </a:p>
          <a:p>
            <a:pPr lvl="2"/>
            <a:r>
              <a:rPr lang="en-US" dirty="0"/>
              <a:t>A good forecast leads to better earth system analysis </a:t>
            </a:r>
          </a:p>
          <a:p>
            <a:endParaRPr lang="en-US" dirty="0"/>
          </a:p>
          <a:p>
            <a:r>
              <a:rPr lang="en-US" dirty="0"/>
              <a:t>This talk will serve as a synopsis of some of the recent work at the GMAO focusing on spaceborne winds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5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Spaceborne Winds from the GMAO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7281"/>
            <a:ext cx="5745480" cy="5044670"/>
          </a:xfrm>
        </p:spPr>
        <p:txBody>
          <a:bodyPr>
            <a:normAutofit/>
          </a:bodyPr>
          <a:lstStyle/>
          <a:p>
            <a:r>
              <a:rPr lang="en-US" dirty="0"/>
              <a:t>The results of this talk will focus on the FSOI metric to provide a commonality across experimentation</a:t>
            </a:r>
          </a:p>
          <a:p>
            <a:endParaRPr lang="en-US" dirty="0"/>
          </a:p>
          <a:p>
            <a:r>
              <a:rPr lang="en-US" dirty="0"/>
              <a:t>FSOI is a measure of 24 hour forecast error reduction projected into observation space</a:t>
            </a:r>
          </a:p>
          <a:p>
            <a:pPr lvl="1"/>
            <a:r>
              <a:rPr lang="en-US" dirty="0"/>
              <a:t>Each assimilated observation has its own impact metric</a:t>
            </a:r>
          </a:p>
          <a:p>
            <a:pPr lvl="1"/>
            <a:r>
              <a:rPr lang="en-US" dirty="0"/>
              <a:t>Allows for the aggregation of the metric in different ways </a:t>
            </a:r>
          </a:p>
          <a:p>
            <a:pPr lvl="2"/>
            <a:r>
              <a:rPr lang="fr-FR" dirty="0"/>
              <a:t>per instrument, </a:t>
            </a:r>
            <a:r>
              <a:rPr lang="fr-FR" dirty="0" err="1"/>
              <a:t>channel</a:t>
            </a:r>
            <a:r>
              <a:rPr lang="fr-FR" dirty="0"/>
              <a:t>, </a:t>
            </a:r>
            <a:r>
              <a:rPr lang="fr-FR" dirty="0" err="1"/>
              <a:t>footprint</a:t>
            </a:r>
            <a:r>
              <a:rPr lang="fr-FR" dirty="0"/>
              <a:t>, etc.</a:t>
            </a:r>
            <a:endParaRPr lang="en-US" dirty="0"/>
          </a:p>
          <a:p>
            <a:r>
              <a:rPr lang="en-US" dirty="0"/>
              <a:t>A negative value equates a reduction in error, so NEGATIVE = GOOD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E768451-9C6F-40E8-9EE3-3E9D1988B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923" y="2182260"/>
            <a:ext cx="4346825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9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Aeolus Wind Retrieval Assimilation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706" y="1247281"/>
            <a:ext cx="6916366" cy="5044670"/>
          </a:xfrm>
        </p:spPr>
        <p:txBody>
          <a:bodyPr>
            <a:normAutofit/>
          </a:bodyPr>
          <a:lstStyle/>
          <a:p>
            <a:r>
              <a:rPr lang="en-US" dirty="0"/>
              <a:t>The GMAO has been involved in Aeolus for over a decade</a:t>
            </a:r>
          </a:p>
          <a:p>
            <a:pPr lvl="1"/>
            <a:r>
              <a:rPr lang="en-US" dirty="0"/>
              <a:t>In 2009, Aeolus </a:t>
            </a:r>
            <a:r>
              <a:rPr lang="en-US" dirty="0" err="1"/>
              <a:t>preparadness</a:t>
            </a:r>
            <a:r>
              <a:rPr lang="en-US" dirty="0"/>
              <a:t> was performed under auspices of Joint Center for Satellite Data Assimilation</a:t>
            </a:r>
          </a:p>
          <a:p>
            <a:pPr lvl="2"/>
            <a:r>
              <a:rPr lang="en-US" dirty="0"/>
              <a:t>Then the satellite was delayed indefinitely, and I focused elsewhere</a:t>
            </a:r>
          </a:p>
          <a:p>
            <a:pPr lvl="1"/>
            <a:r>
              <a:rPr lang="en-US" dirty="0"/>
              <a:t>Accepted as a member of the ESA Aeolus Cal/Val Team to help validate the observations before wide-release</a:t>
            </a:r>
          </a:p>
          <a:p>
            <a:r>
              <a:rPr lang="en-US" dirty="0"/>
              <a:t>Initial implementation was coordinated with NOAA through direct EMC collaborations and NESDIS TMP program  </a:t>
            </a:r>
          </a:p>
          <a:p>
            <a:r>
              <a:rPr lang="en-US" dirty="0"/>
              <a:t>Initial tests:</a:t>
            </a:r>
          </a:p>
          <a:p>
            <a:pPr lvl="1"/>
            <a:r>
              <a:rPr lang="en-US" dirty="0"/>
              <a:t>First laser, Rayleigh-Clear and Mie-Cloudy</a:t>
            </a:r>
          </a:p>
          <a:p>
            <a:pPr lvl="1"/>
            <a:r>
              <a:rPr lang="en-US" dirty="0"/>
              <a:t>QC implementation built on M. Rennie/ECMWF QC document</a:t>
            </a:r>
          </a:p>
          <a:p>
            <a:pPr lvl="1"/>
            <a:r>
              <a:rPr lang="en-US" dirty="0"/>
              <a:t>In-house bias correction scheme and error model applied</a:t>
            </a:r>
          </a:p>
          <a:p>
            <a:pPr lvl="2"/>
            <a:r>
              <a:rPr lang="en-US" i="1" dirty="0"/>
              <a:t>BC = f(</a:t>
            </a:r>
            <a:r>
              <a:rPr lang="en-US" i="1" dirty="0" err="1"/>
              <a:t>type,z,node</a:t>
            </a:r>
            <a:r>
              <a:rPr lang="en-US" i="1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satellite in space&#10;&#10;Description automatically generated">
            <a:extLst>
              <a:ext uri="{FF2B5EF4-FFF2-40B4-BE49-F238E27FC236}">
                <a16:creationId xmlns:a16="http://schemas.microsoft.com/office/drawing/2014/main" id="{06A10513-388E-4397-8F97-98280DD15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021" y="2373550"/>
            <a:ext cx="4362832" cy="24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0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A5A7A5AB-070E-445A-B118-394662304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29" y="1018757"/>
            <a:ext cx="8775741" cy="3442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Aeolus FSOI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8" y="4367719"/>
            <a:ext cx="12057434" cy="20574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FSOI as a function of height</a:t>
            </a:r>
          </a:p>
          <a:p>
            <a:pPr lvl="1" algn="l"/>
            <a:r>
              <a:rPr lang="en-US" dirty="0"/>
              <a:t>Total impact is the sum over all observations, so there is some expectation that the impact scales with observation count</a:t>
            </a:r>
          </a:p>
          <a:p>
            <a:pPr lvl="2" algn="l"/>
            <a:r>
              <a:rPr lang="en-US" dirty="0"/>
              <a:t>Rayleigh FSOI minimum corresponds to the observation count maximum</a:t>
            </a:r>
          </a:p>
          <a:p>
            <a:pPr lvl="1" algn="l"/>
            <a:r>
              <a:rPr lang="en-US" dirty="0"/>
              <a:t>Per observation, both the Mie and Rayleigh show signs of most impact in the middle troposphere</a:t>
            </a:r>
          </a:p>
          <a:p>
            <a:pPr lvl="2" algn="l"/>
            <a:r>
              <a:rPr lang="en-US" dirty="0"/>
              <a:t>Consistent in that AMVs are generally located in the upper and lower troposphere – the middle troposphere is a relative data void!</a:t>
            </a:r>
          </a:p>
        </p:txBody>
      </p:sp>
    </p:spTree>
    <p:extLst>
      <p:ext uri="{BB962C8B-B14F-4D97-AF65-F5344CB8AC3E}">
        <p14:creationId xmlns:p14="http://schemas.microsoft.com/office/powerpoint/2010/main" val="319795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075"/>
            <a:ext cx="7495162" cy="820208"/>
          </a:xfrm>
        </p:spPr>
        <p:txBody>
          <a:bodyPr/>
          <a:lstStyle/>
          <a:p>
            <a:r>
              <a:rPr lang="en-US" dirty="0"/>
              <a:t>Aeolus Spatial FSOI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706" y="1247281"/>
            <a:ext cx="6916366" cy="504467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Spatial Distribution of Total FSOI</a:t>
            </a:r>
          </a:p>
          <a:p>
            <a:pPr lvl="1" algn="l"/>
            <a:r>
              <a:rPr lang="en-US" dirty="0"/>
              <a:t>Both show largest impacts in Southern Hemisphere – consistent with forecast skills</a:t>
            </a:r>
          </a:p>
          <a:p>
            <a:pPr lvl="2" algn="l"/>
            <a:r>
              <a:rPr lang="en-US" dirty="0"/>
              <a:t>This period still had </a:t>
            </a:r>
            <a:r>
              <a:rPr lang="en-US" dirty="0" err="1"/>
              <a:t>longitunal</a:t>
            </a:r>
            <a:r>
              <a:rPr lang="en-US" dirty="0"/>
              <a:t> biases in the NH that were not accounted for in Bias Correction</a:t>
            </a:r>
          </a:p>
          <a:p>
            <a:pPr lvl="1" algn="l"/>
            <a:r>
              <a:rPr lang="en-US" dirty="0"/>
              <a:t>Both show benefit over Antarctica</a:t>
            </a:r>
          </a:p>
          <a:p>
            <a:pPr lvl="1" algn="l"/>
            <a:r>
              <a:rPr lang="en-US" dirty="0"/>
              <a:t>Minimal impact in southern storm track</a:t>
            </a:r>
          </a:p>
          <a:p>
            <a:pPr lvl="1" algn="l"/>
            <a:r>
              <a:rPr lang="en-US" dirty="0"/>
              <a:t>Rayleigh benefit in subtropics that is not as apparent in Mie</a:t>
            </a:r>
          </a:p>
          <a:p>
            <a:pPr lvl="2" algn="l"/>
            <a:r>
              <a:rPr lang="en-US" dirty="0"/>
              <a:t>Clear sky observation!</a:t>
            </a:r>
          </a:p>
          <a:p>
            <a:pPr lvl="2" algn="l"/>
            <a:r>
              <a:rPr lang="en-US" dirty="0"/>
              <a:t>Difficult to get AMVs from imagers above clouds due to lack of spectral information</a:t>
            </a:r>
          </a:p>
          <a:p>
            <a:pPr lvl="2" algn="l"/>
            <a:r>
              <a:rPr lang="en-US" dirty="0"/>
              <a:t>Filling a data void?</a:t>
            </a:r>
          </a:p>
          <a:p>
            <a:pPr lvl="2" algn="l"/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88D7E36-6944-4F7F-8CF7-DEE425D8D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49" y="121019"/>
            <a:ext cx="3527151" cy="2989112"/>
          </a:xfrm>
          <a:prstGeom prst="rect">
            <a:avLst/>
          </a:prstGeom>
        </p:spPr>
      </p:pic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30E2538-FD65-4F01-95DF-AFB5B6238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649" y="3110131"/>
            <a:ext cx="3527151" cy="298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0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AMVs from Sounding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proposed approaches are build upon the idea of performing feature tracking on retrieved atmospheric profiles</a:t>
            </a:r>
          </a:p>
          <a:p>
            <a:pPr lvl="1"/>
            <a:r>
              <a:rPr lang="en-US" dirty="0"/>
              <a:t>AMVs on instruments with imager spatial resolution and sounder spectral resolution</a:t>
            </a:r>
          </a:p>
          <a:p>
            <a:r>
              <a:rPr lang="en-US" dirty="0"/>
              <a:t>We can demonstrate this method using real observations, </a:t>
            </a:r>
            <a:r>
              <a:rPr lang="en-US" b="1" i="1" u="sng" dirty="0"/>
              <a:t>with caveats</a:t>
            </a:r>
          </a:p>
          <a:p>
            <a:pPr lvl="1"/>
            <a:r>
              <a:rPr lang="en-US" dirty="0"/>
              <a:t>AIRS has the spectral coverage needed for this method, but…</a:t>
            </a:r>
          </a:p>
          <a:p>
            <a:pPr lvl="1"/>
            <a:r>
              <a:rPr lang="en-US" dirty="0"/>
              <a:t>AIRS has a 15 km spatial footprint</a:t>
            </a:r>
          </a:p>
          <a:p>
            <a:pPr lvl="1"/>
            <a:r>
              <a:rPr lang="en-US" dirty="0"/>
              <a:t>AIRS has poor temporal sampling</a:t>
            </a:r>
          </a:p>
          <a:p>
            <a:pPr lvl="2"/>
            <a:r>
              <a:rPr lang="en-US" dirty="0"/>
              <a:t>AIRS orbits only overlap at the poles</a:t>
            </a:r>
          </a:p>
          <a:p>
            <a:pPr lvl="2"/>
            <a:r>
              <a:rPr lang="en-US" dirty="0"/>
              <a:t>Successive orbits are 100 minutes apart</a:t>
            </a:r>
          </a:p>
          <a:p>
            <a:pPr lvl="2"/>
            <a:r>
              <a:rPr lang="en-US" dirty="0"/>
              <a:t>Three views are needed for AMV feature tracking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9C6F4-E0DB-48F3-A384-3B387135B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371" y="3097863"/>
            <a:ext cx="4360114" cy="3270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614477-934E-4ACB-8AC8-2F22506555EE}"/>
              </a:ext>
            </a:extLst>
          </p:cNvPr>
          <p:cNvSpPr txBox="1"/>
          <p:nvPr/>
        </p:nvSpPr>
        <p:spPr>
          <a:xfrm>
            <a:off x="9570357" y="5692152"/>
            <a:ext cx="1814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Via D. Santek (</a:t>
            </a:r>
            <a:r>
              <a:rPr lang="en-US" dirty="0" err="1"/>
              <a:t>UWisc</a:t>
            </a:r>
            <a:r>
              <a:rPr lang="en-US" dirty="0"/>
              <a:t>/SSEC)</a:t>
            </a:r>
          </a:p>
        </p:txBody>
      </p:sp>
    </p:spTree>
    <p:extLst>
      <p:ext uri="{BB962C8B-B14F-4D97-AF65-F5344CB8AC3E}">
        <p14:creationId xmlns:p14="http://schemas.microsoft.com/office/powerpoint/2010/main" val="307918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D044-3BB5-4166-BB43-CC0EADBF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075"/>
            <a:ext cx="5569857" cy="820208"/>
          </a:xfrm>
        </p:spPr>
        <p:txBody>
          <a:bodyPr/>
          <a:lstStyle/>
          <a:p>
            <a:r>
              <a:rPr lang="en-US" dirty="0"/>
              <a:t>AIRS AMV FSOI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F2CB7-CA3E-4214-89A0-885FED10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7281"/>
            <a:ext cx="5257800" cy="5044670"/>
          </a:xfrm>
        </p:spPr>
        <p:txBody>
          <a:bodyPr/>
          <a:lstStyle/>
          <a:p>
            <a:r>
              <a:rPr lang="en-US" dirty="0"/>
              <a:t>The premise of these winds is filling a data void in the mid-troposphere</a:t>
            </a:r>
          </a:p>
          <a:p>
            <a:pPr lvl="1"/>
            <a:r>
              <a:rPr lang="en-US" dirty="0"/>
              <a:t>While the total counts are low, they rank near the top in FSOI per-observation</a:t>
            </a:r>
          </a:p>
          <a:p>
            <a:pPr lvl="1"/>
            <a:r>
              <a:rPr lang="en-US" dirty="0"/>
              <a:t>The vertical distribution shows that the total impact comes from ~300-500 </a:t>
            </a:r>
            <a:r>
              <a:rPr lang="en-US" dirty="0" err="1"/>
              <a:t>hPa</a:t>
            </a:r>
            <a:endParaRPr lang="en-US" dirty="0"/>
          </a:p>
          <a:p>
            <a:pPr lvl="2"/>
            <a:r>
              <a:rPr lang="en-US" dirty="0"/>
              <a:t>Particularly aloft, MODIS winds also measure these levels</a:t>
            </a:r>
          </a:p>
          <a:p>
            <a:pPr lvl="1"/>
            <a:r>
              <a:rPr lang="en-US" dirty="0"/>
              <a:t>The largest FSOI per observation are seen below 500 </a:t>
            </a:r>
            <a:r>
              <a:rPr lang="en-US" dirty="0" err="1"/>
              <a:t>hPa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17841C-4770-49EC-B65D-3D99BD0A6CCF}"/>
              </a:ext>
            </a:extLst>
          </p:cNvPr>
          <p:cNvGrpSpPr>
            <a:grpSpLocks noChangeAspect="1"/>
          </p:cNvGrpSpPr>
          <p:nvPr/>
        </p:nvGrpSpPr>
        <p:grpSpPr>
          <a:xfrm>
            <a:off x="6553201" y="91160"/>
            <a:ext cx="4288972" cy="6266036"/>
            <a:chOff x="8337550" y="1171283"/>
            <a:chExt cx="3340100" cy="487976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1CD3A52-0CC3-4501-A7BC-3770BD8E69ED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7550" y="1171283"/>
              <a:ext cx="3340100" cy="235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AB7D28-1D27-4A6B-9AAF-1AD2CB26683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7550" y="3695201"/>
              <a:ext cx="3340100" cy="235585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631285-4DAE-475D-84F9-BF386D1B8644}"/>
              </a:ext>
            </a:extLst>
          </p:cNvPr>
          <p:cNvCxnSpPr/>
          <p:nvPr/>
        </p:nvCxnSpPr>
        <p:spPr>
          <a:xfrm>
            <a:off x="7258050" y="922020"/>
            <a:ext cx="208407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D55FCA-FF7D-4810-82AB-11573266ACEC}"/>
              </a:ext>
            </a:extLst>
          </p:cNvPr>
          <p:cNvCxnSpPr>
            <a:cxnSpLocks/>
          </p:cNvCxnSpPr>
          <p:nvPr/>
        </p:nvCxnSpPr>
        <p:spPr>
          <a:xfrm>
            <a:off x="6408057" y="922020"/>
            <a:ext cx="21753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70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36E9-4B40-48FE-9CC1-8AFC88093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165" y="351075"/>
            <a:ext cx="12225165" cy="820208"/>
          </a:xfrm>
        </p:spPr>
        <p:txBody>
          <a:bodyPr>
            <a:normAutofit/>
          </a:bodyPr>
          <a:lstStyle/>
          <a:p>
            <a:r>
              <a:rPr lang="en-US" dirty="0"/>
              <a:t>AMVs from a LEO Infrared Sounder Constellation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2F2AB-1B1F-4092-801F-5B66F9F22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43" y="1247281"/>
            <a:ext cx="5571681" cy="504467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err="1"/>
              <a:t>MISTiC</a:t>
            </a:r>
            <a:r>
              <a:rPr lang="en-US" dirty="0"/>
              <a:t>™ Winds provide High Spatial/Temporal Resolution Temperature and Humidity Soundings of the Troposphere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observing strategy is to retrieve atmospheric state and motion via LEO Constellation of </a:t>
            </a:r>
            <a:r>
              <a:rPr lang="en-US" dirty="0" err="1"/>
              <a:t>MicroSats</a:t>
            </a:r>
            <a:endParaRPr lang="en-US" dirty="0"/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Infrared spectrometer sampling the </a:t>
            </a:r>
            <a:r>
              <a:rPr lang="en-US" dirty="0" err="1"/>
              <a:t>midwave</a:t>
            </a:r>
            <a:endParaRPr lang="en-US" dirty="0"/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With the constellation approach, temporally subsequent sets of retrievals can then be used to perform feature tracking and retrieve atmospheric motion vectors (AMVs)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Main goal of the study is to investigate the potential impact of these observations of both the </a:t>
            </a:r>
            <a:r>
              <a:rPr lang="en-US" i="1" u="sng" dirty="0"/>
              <a:t>wind and radiance</a:t>
            </a:r>
            <a:r>
              <a:rPr lang="en-US" dirty="0"/>
              <a:t> information from the constellation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987360-8BBD-4A93-B167-E752C8640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143" y="1489902"/>
            <a:ext cx="4168558" cy="35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74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29006</TotalTime>
  <Words>1162</Words>
  <Application>Microsoft Office PowerPoint</Application>
  <PresentationFormat>Widescreen</PresentationFormat>
  <Paragraphs>110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Assessing the Impact of Cutting  Edge and Future Spaceborne Wind Observations at NASA</vt:lpstr>
      <vt:lpstr>Spaceborne Winds from the GMAO Perspective</vt:lpstr>
      <vt:lpstr>Spaceborne Winds from the GMAO Perspective</vt:lpstr>
      <vt:lpstr>Aeolus Wind Retrieval Assimilation</vt:lpstr>
      <vt:lpstr>Aeolus FSOI</vt:lpstr>
      <vt:lpstr>Aeolus Spatial FSOI</vt:lpstr>
      <vt:lpstr>AMVs from Sounding</vt:lpstr>
      <vt:lpstr>AIRS AMV FSOI</vt:lpstr>
      <vt:lpstr>AMVs from a LEO Infrared Sounder Constellation</vt:lpstr>
      <vt:lpstr>PowerPoint Presentation</vt:lpstr>
      <vt:lpstr>Investigating the Utility of Geostationary Infrared Sounders</vt:lpstr>
      <vt:lpstr>Parting Thoughts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Sterling Spangler</dc:creator>
  <cp:lastModifiedBy>McCarty, Will (GSFC-6101)</cp:lastModifiedBy>
  <cp:revision>318</cp:revision>
  <dcterms:created xsi:type="dcterms:W3CDTF">2017-09-25T14:06:05Z</dcterms:created>
  <dcterms:modified xsi:type="dcterms:W3CDTF">2020-11-17T14:43:36Z</dcterms:modified>
</cp:coreProperties>
</file>