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1" r:id="rId2"/>
  </p:sldMasterIdLst>
  <p:notesMasterIdLst>
    <p:notesMasterId r:id="rId17"/>
  </p:notesMasterIdLst>
  <p:sldIdLst>
    <p:sldId id="256" r:id="rId3"/>
    <p:sldId id="697" r:id="rId4"/>
    <p:sldId id="700" r:id="rId5"/>
    <p:sldId id="729" r:id="rId6"/>
    <p:sldId id="317" r:id="rId7"/>
    <p:sldId id="296" r:id="rId8"/>
    <p:sldId id="475" r:id="rId9"/>
    <p:sldId id="736" r:id="rId10"/>
    <p:sldId id="737" r:id="rId11"/>
    <p:sldId id="259" r:id="rId12"/>
    <p:sldId id="725" r:id="rId13"/>
    <p:sldId id="730" r:id="rId14"/>
    <p:sldId id="731"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5987"/>
    <p:restoredTop sz="91497"/>
  </p:normalViewPr>
  <p:slideViewPr>
    <p:cSldViewPr snapToGrid="0" snapToObjects="1">
      <p:cViewPr varScale="1">
        <p:scale>
          <a:sx n="117" d="100"/>
          <a:sy n="117" d="100"/>
        </p:scale>
        <p:origin x="1512" y="16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CF1FAF-3002-B147-B414-22BCCA80F61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56483B7B-33E5-0144-B0A3-4A4594927008}">
      <dgm:prSet phldrT="[Text]"/>
      <dgm:spPr/>
      <dgm:t>
        <a:bodyPr/>
        <a:lstStyle/>
        <a:p>
          <a:r>
            <a:rPr lang="en-US" dirty="0"/>
            <a:t>Process Input Data</a:t>
          </a:r>
        </a:p>
      </dgm:t>
    </dgm:pt>
    <dgm:pt modelId="{E165BD74-3C5B-CF45-BBB0-8353FA3CBEEB}" type="parTrans" cxnId="{4972F7F1-9EAE-2745-A0D8-49BBA59EFE6E}">
      <dgm:prSet/>
      <dgm:spPr/>
      <dgm:t>
        <a:bodyPr/>
        <a:lstStyle/>
        <a:p>
          <a:endParaRPr lang="en-US"/>
        </a:p>
      </dgm:t>
    </dgm:pt>
    <dgm:pt modelId="{F94A83CD-9974-864F-8D33-102F771B1CFD}" type="sibTrans" cxnId="{4972F7F1-9EAE-2745-A0D8-49BBA59EFE6E}">
      <dgm:prSet/>
      <dgm:spPr/>
      <dgm:t>
        <a:bodyPr/>
        <a:lstStyle/>
        <a:p>
          <a:endParaRPr lang="en-US"/>
        </a:p>
      </dgm:t>
    </dgm:pt>
    <dgm:pt modelId="{AC899C80-DD3D-C14A-82B0-8097DB163AB6}">
      <dgm:prSet phldrT="[Text]"/>
      <dgm:spPr/>
      <dgm:t>
        <a:bodyPr/>
        <a:lstStyle/>
        <a:p>
          <a:r>
            <a:rPr lang="en-US" dirty="0"/>
            <a:t>COSS</a:t>
          </a:r>
        </a:p>
      </dgm:t>
    </dgm:pt>
    <dgm:pt modelId="{96CB21B3-FB17-1241-B5F1-134A4B71F459}" type="parTrans" cxnId="{E0F6F217-FC73-214D-9F17-3B917BD31287}">
      <dgm:prSet/>
      <dgm:spPr>
        <a:ln w="50800">
          <a:headEnd type="none"/>
          <a:tailEnd type="triangle"/>
        </a:ln>
      </dgm:spPr>
      <dgm:t>
        <a:bodyPr/>
        <a:lstStyle/>
        <a:p>
          <a:endParaRPr lang="en-US"/>
        </a:p>
      </dgm:t>
    </dgm:pt>
    <dgm:pt modelId="{ECE469C1-A17B-8648-9681-EEA374761143}" type="sibTrans" cxnId="{E0F6F217-FC73-214D-9F17-3B917BD31287}">
      <dgm:prSet/>
      <dgm:spPr/>
      <dgm:t>
        <a:bodyPr/>
        <a:lstStyle/>
        <a:p>
          <a:endParaRPr lang="en-US"/>
        </a:p>
      </dgm:t>
    </dgm:pt>
    <dgm:pt modelId="{B1B266BF-CD3C-0446-A59D-E953E99252ED}">
      <dgm:prSet phldrT="[Text]" custT="1"/>
      <dgm:spPr/>
      <dgm:t>
        <a:bodyPr/>
        <a:lstStyle/>
        <a:p>
          <a:r>
            <a:rPr lang="en-US" sz="1400" dirty="0"/>
            <a:t>Conventional Observations</a:t>
          </a:r>
        </a:p>
      </dgm:t>
    </dgm:pt>
    <dgm:pt modelId="{A443CD79-2703-1F47-8830-CF81FCEE11BB}" type="parTrans" cxnId="{647B287B-A04E-804B-88BC-5AF8BBE34295}">
      <dgm:prSet/>
      <dgm:spPr>
        <a:ln w="50800">
          <a:tailEnd type="triangle"/>
        </a:ln>
      </dgm:spPr>
      <dgm:t>
        <a:bodyPr/>
        <a:lstStyle/>
        <a:p>
          <a:endParaRPr lang="en-US"/>
        </a:p>
      </dgm:t>
    </dgm:pt>
    <dgm:pt modelId="{4E0CD192-F1E7-ED42-B041-8EE3A2DA0BE3}" type="sibTrans" cxnId="{647B287B-A04E-804B-88BC-5AF8BBE34295}">
      <dgm:prSet/>
      <dgm:spPr/>
      <dgm:t>
        <a:bodyPr/>
        <a:lstStyle/>
        <a:p>
          <a:endParaRPr lang="en-US"/>
        </a:p>
      </dgm:t>
    </dgm:pt>
    <dgm:pt modelId="{0962009E-588E-814E-B499-B849FF1FC703}">
      <dgm:prSet phldrT="[Text]" custT="1"/>
      <dgm:spPr/>
      <dgm:t>
        <a:bodyPr/>
        <a:lstStyle/>
        <a:p>
          <a:pPr algn="ctr"/>
          <a:r>
            <a:rPr lang="en-US" sz="1400" dirty="0"/>
            <a:t>Aircraft Observations</a:t>
          </a:r>
        </a:p>
      </dgm:t>
    </dgm:pt>
    <dgm:pt modelId="{3F4ADCB7-F566-CB4E-A010-8DD4EA4C54AF}" type="parTrans" cxnId="{54C935EA-2297-9842-9439-451940FC13A0}">
      <dgm:prSet/>
      <dgm:spPr>
        <a:ln w="50800">
          <a:tailEnd type="triangle"/>
        </a:ln>
      </dgm:spPr>
      <dgm:t>
        <a:bodyPr/>
        <a:lstStyle/>
        <a:p>
          <a:endParaRPr lang="en-US"/>
        </a:p>
      </dgm:t>
    </dgm:pt>
    <dgm:pt modelId="{23CBE0B8-57AA-D04A-AF2D-A47A1B516DE5}" type="sibTrans" cxnId="{54C935EA-2297-9842-9439-451940FC13A0}">
      <dgm:prSet/>
      <dgm:spPr/>
      <dgm:t>
        <a:bodyPr/>
        <a:lstStyle/>
        <a:p>
          <a:endParaRPr lang="en-US"/>
        </a:p>
      </dgm:t>
    </dgm:pt>
    <dgm:pt modelId="{23641F24-6762-F443-8969-5E41A7BA7C12}">
      <dgm:prSet phldrT="[Text]" custT="1"/>
      <dgm:spPr/>
      <dgm:t>
        <a:bodyPr/>
        <a:lstStyle/>
        <a:p>
          <a:pPr algn="ctr"/>
          <a:r>
            <a:rPr lang="en-US" sz="1400" dirty="0"/>
            <a:t>GNSS-RO</a:t>
          </a:r>
        </a:p>
      </dgm:t>
    </dgm:pt>
    <dgm:pt modelId="{72216653-ADCB-F64C-B5B3-2806181BAB2F}" type="parTrans" cxnId="{179012AF-8388-214F-93E1-BC63B366988C}">
      <dgm:prSet/>
      <dgm:spPr>
        <a:ln w="50800">
          <a:tailEnd type="triangle"/>
        </a:ln>
      </dgm:spPr>
      <dgm:t>
        <a:bodyPr/>
        <a:lstStyle/>
        <a:p>
          <a:endParaRPr lang="en-US"/>
        </a:p>
      </dgm:t>
    </dgm:pt>
    <dgm:pt modelId="{BDC274F6-A83C-7A42-9686-00F160DCC28E}" type="sibTrans" cxnId="{179012AF-8388-214F-93E1-BC63B366988C}">
      <dgm:prSet/>
      <dgm:spPr/>
      <dgm:t>
        <a:bodyPr/>
        <a:lstStyle/>
        <a:p>
          <a:endParaRPr lang="en-US"/>
        </a:p>
      </dgm:t>
    </dgm:pt>
    <dgm:pt modelId="{099E70A7-EE56-7B48-B43D-EEBFA8ADAADE}">
      <dgm:prSet phldrT="[Text]" custT="1"/>
      <dgm:spPr/>
      <dgm:t>
        <a:bodyPr/>
        <a:lstStyle/>
        <a:p>
          <a:pPr algn="l"/>
          <a:r>
            <a:rPr lang="en-US" sz="1400" dirty="0"/>
            <a:t>Aircraft Reports</a:t>
          </a:r>
        </a:p>
      </dgm:t>
    </dgm:pt>
    <dgm:pt modelId="{A466E318-E425-3646-BB59-8C81B49AA1D2}" type="parTrans" cxnId="{6FD7A7FA-7190-1C4F-8266-83D9E471B747}">
      <dgm:prSet/>
      <dgm:spPr/>
      <dgm:t>
        <a:bodyPr/>
        <a:lstStyle/>
        <a:p>
          <a:endParaRPr lang="en-US"/>
        </a:p>
      </dgm:t>
    </dgm:pt>
    <dgm:pt modelId="{2A8D31A7-C42C-5642-BDE2-18131F27D617}" type="sibTrans" cxnId="{6FD7A7FA-7190-1C4F-8266-83D9E471B747}">
      <dgm:prSet/>
      <dgm:spPr/>
      <dgm:t>
        <a:bodyPr/>
        <a:lstStyle/>
        <a:p>
          <a:endParaRPr lang="en-US"/>
        </a:p>
      </dgm:t>
    </dgm:pt>
    <dgm:pt modelId="{EBBA8DCE-F60E-3442-9469-342F96398785}">
      <dgm:prSet phldrT="[Text]" custT="1"/>
      <dgm:spPr/>
      <dgm:t>
        <a:bodyPr/>
        <a:lstStyle/>
        <a:p>
          <a:pPr algn="l"/>
          <a:r>
            <a:rPr lang="en-US" sz="1400" dirty="0"/>
            <a:t>Refractivity</a:t>
          </a:r>
        </a:p>
      </dgm:t>
    </dgm:pt>
    <dgm:pt modelId="{019EF9BA-18A7-9241-A6FF-5773DF41CE41}" type="parTrans" cxnId="{35796D9C-5C69-D84C-A3D4-D4F3AC5FB538}">
      <dgm:prSet/>
      <dgm:spPr/>
      <dgm:t>
        <a:bodyPr/>
        <a:lstStyle/>
        <a:p>
          <a:endParaRPr lang="en-US"/>
        </a:p>
      </dgm:t>
    </dgm:pt>
    <dgm:pt modelId="{CA4415F5-AE28-FA42-8EA1-0E1093B806D7}" type="sibTrans" cxnId="{35796D9C-5C69-D84C-A3D4-D4F3AC5FB538}">
      <dgm:prSet/>
      <dgm:spPr/>
      <dgm:t>
        <a:bodyPr/>
        <a:lstStyle/>
        <a:p>
          <a:endParaRPr lang="en-US"/>
        </a:p>
      </dgm:t>
    </dgm:pt>
    <dgm:pt modelId="{675CC80D-FA00-154A-BD97-D413F1BB8816}">
      <dgm:prSet phldrT="[Text]" custT="1"/>
      <dgm:spPr/>
      <dgm:t>
        <a:bodyPr/>
        <a:lstStyle/>
        <a:p>
          <a:pPr algn="l"/>
          <a:r>
            <a:rPr lang="en-US" sz="1400" dirty="0"/>
            <a:t>Bending Angle</a:t>
          </a:r>
        </a:p>
      </dgm:t>
    </dgm:pt>
    <dgm:pt modelId="{1350FBBE-6FAF-6F4B-BD5F-400684E25C05}" type="parTrans" cxnId="{4B22CCA8-75FC-4341-A33D-925D03150B27}">
      <dgm:prSet/>
      <dgm:spPr/>
      <dgm:t>
        <a:bodyPr/>
        <a:lstStyle/>
        <a:p>
          <a:endParaRPr lang="en-US"/>
        </a:p>
      </dgm:t>
    </dgm:pt>
    <dgm:pt modelId="{51B8FAFF-E497-B240-B096-7A0DC547621A}" type="sibTrans" cxnId="{4B22CCA8-75FC-4341-A33D-925D03150B27}">
      <dgm:prSet/>
      <dgm:spPr/>
      <dgm:t>
        <a:bodyPr/>
        <a:lstStyle/>
        <a:p>
          <a:endParaRPr lang="en-US"/>
        </a:p>
      </dgm:t>
    </dgm:pt>
    <dgm:pt modelId="{8ADACB6F-C7DC-AC4B-8159-C20F76DC1EFB}">
      <dgm:prSet phldrT="[Text]" custT="1"/>
      <dgm:spPr>
        <a:solidFill>
          <a:schemeClr val="accent1"/>
        </a:solidFill>
      </dgm:spPr>
      <dgm:t>
        <a:bodyPr/>
        <a:lstStyle/>
        <a:p>
          <a:pPr algn="l"/>
          <a:r>
            <a:rPr lang="en-US" sz="1400" dirty="0"/>
            <a:t>Radiances</a:t>
          </a:r>
        </a:p>
      </dgm:t>
    </dgm:pt>
    <dgm:pt modelId="{D0257320-D152-8E4D-A94F-F72E9FDC8B35}" type="parTrans" cxnId="{A89CFD4D-BDC3-E14A-A431-8F2D096BAD9A}">
      <dgm:prSet/>
      <dgm:spPr>
        <a:ln w="50800">
          <a:tailEnd type="triangle"/>
        </a:ln>
      </dgm:spPr>
      <dgm:t>
        <a:bodyPr/>
        <a:lstStyle/>
        <a:p>
          <a:endParaRPr lang="en-US"/>
        </a:p>
      </dgm:t>
    </dgm:pt>
    <dgm:pt modelId="{26C5EEFB-D829-DE41-B965-27FD8031825E}" type="sibTrans" cxnId="{A89CFD4D-BDC3-E14A-A431-8F2D096BAD9A}">
      <dgm:prSet/>
      <dgm:spPr/>
      <dgm:t>
        <a:bodyPr/>
        <a:lstStyle/>
        <a:p>
          <a:endParaRPr lang="en-US"/>
        </a:p>
      </dgm:t>
    </dgm:pt>
    <dgm:pt modelId="{0F9F167C-D5C5-0145-BD7D-2EF2583052FB}">
      <dgm:prSet phldrT="[Text]" custT="1"/>
      <dgm:spPr>
        <a:solidFill>
          <a:schemeClr val="accent1"/>
        </a:solidFill>
      </dgm:spPr>
      <dgm:t>
        <a:bodyPr/>
        <a:lstStyle/>
        <a:p>
          <a:pPr algn="l"/>
          <a:r>
            <a:rPr lang="en-US" sz="1400" dirty="0"/>
            <a:t>CRTM</a:t>
          </a:r>
        </a:p>
      </dgm:t>
    </dgm:pt>
    <dgm:pt modelId="{1468BEE7-41F2-D845-B3D6-2C01605D32D1}" type="parTrans" cxnId="{A7722E2B-76CE-F046-B51F-4DD751FF0C7E}">
      <dgm:prSet/>
      <dgm:spPr/>
      <dgm:t>
        <a:bodyPr/>
        <a:lstStyle/>
        <a:p>
          <a:endParaRPr lang="en-US"/>
        </a:p>
      </dgm:t>
    </dgm:pt>
    <dgm:pt modelId="{794CC505-8A26-794D-AFFC-8D620D487140}" type="sibTrans" cxnId="{A7722E2B-76CE-F046-B51F-4DD751FF0C7E}">
      <dgm:prSet/>
      <dgm:spPr/>
      <dgm:t>
        <a:bodyPr/>
        <a:lstStyle/>
        <a:p>
          <a:endParaRPr lang="en-US"/>
        </a:p>
      </dgm:t>
    </dgm:pt>
    <dgm:pt modelId="{BCA12108-3F0C-2144-9720-EB660CA5B7E6}">
      <dgm:prSet phldrT="[Text]" custT="1"/>
      <dgm:spPr/>
      <dgm:t>
        <a:bodyPr/>
        <a:lstStyle/>
        <a:p>
          <a:r>
            <a:rPr lang="en-US" sz="1400" dirty="0"/>
            <a:t>ECO1280</a:t>
          </a:r>
        </a:p>
      </dgm:t>
    </dgm:pt>
    <dgm:pt modelId="{EA619076-DDBC-F34E-84D2-C5BD57DAF690}" type="sibTrans" cxnId="{4B574865-0062-B34C-897B-90FBF0AC8EF2}">
      <dgm:prSet/>
      <dgm:spPr/>
      <dgm:t>
        <a:bodyPr/>
        <a:lstStyle/>
        <a:p>
          <a:endParaRPr lang="en-US"/>
        </a:p>
      </dgm:t>
    </dgm:pt>
    <dgm:pt modelId="{4EBA15C7-2FFD-EA40-A820-62DFFFB9DF33}" type="parTrans" cxnId="{4B574865-0062-B34C-897B-90FBF0AC8EF2}">
      <dgm:prSet/>
      <dgm:spPr/>
      <dgm:t>
        <a:bodyPr/>
        <a:lstStyle/>
        <a:p>
          <a:endParaRPr lang="en-US"/>
        </a:p>
      </dgm:t>
    </dgm:pt>
    <dgm:pt modelId="{43303A17-C785-7D49-8B33-740687B04519}">
      <dgm:prSet phldrT="[Text]" custT="1"/>
      <dgm:spPr/>
      <dgm:t>
        <a:bodyPr/>
        <a:lstStyle/>
        <a:p>
          <a:r>
            <a:rPr lang="en-US" sz="1400" dirty="0"/>
            <a:t>G5NR</a:t>
          </a:r>
        </a:p>
      </dgm:t>
    </dgm:pt>
    <dgm:pt modelId="{72DEFF30-60C9-0945-94BE-15CF286B83CB}" type="parTrans" cxnId="{144AF57E-6C69-6742-9E05-EEEFF05E0C4F}">
      <dgm:prSet/>
      <dgm:spPr/>
      <dgm:t>
        <a:bodyPr/>
        <a:lstStyle/>
        <a:p>
          <a:endParaRPr lang="en-US"/>
        </a:p>
      </dgm:t>
    </dgm:pt>
    <dgm:pt modelId="{8850AB8F-4960-BE4F-891B-F6E45E5F68B4}" type="sibTrans" cxnId="{144AF57E-6C69-6742-9E05-EEEFF05E0C4F}">
      <dgm:prSet/>
      <dgm:spPr/>
      <dgm:t>
        <a:bodyPr/>
        <a:lstStyle/>
        <a:p>
          <a:endParaRPr lang="en-US"/>
        </a:p>
      </dgm:t>
    </dgm:pt>
    <dgm:pt modelId="{46866698-2C63-8D41-B231-CC2E347566F2}">
      <dgm:prSet phldrT="[Text]" custT="1"/>
      <dgm:spPr/>
      <dgm:t>
        <a:bodyPr/>
        <a:lstStyle/>
        <a:p>
          <a:pPr algn="l"/>
          <a:r>
            <a:rPr lang="en-US" sz="1400" dirty="0"/>
            <a:t>ECO1280</a:t>
          </a:r>
        </a:p>
      </dgm:t>
    </dgm:pt>
    <dgm:pt modelId="{99B1999F-B92D-CE4A-9901-4F558D46DE75}" type="parTrans" cxnId="{767CD4B8-A77D-3340-9511-C43EB2B47A58}">
      <dgm:prSet/>
      <dgm:spPr/>
      <dgm:t>
        <a:bodyPr/>
        <a:lstStyle/>
        <a:p>
          <a:endParaRPr lang="en-US"/>
        </a:p>
      </dgm:t>
    </dgm:pt>
    <dgm:pt modelId="{7411261C-5AB8-A242-99D7-C122D23A8148}" type="sibTrans" cxnId="{767CD4B8-A77D-3340-9511-C43EB2B47A58}">
      <dgm:prSet/>
      <dgm:spPr/>
      <dgm:t>
        <a:bodyPr/>
        <a:lstStyle/>
        <a:p>
          <a:endParaRPr lang="en-US"/>
        </a:p>
      </dgm:t>
    </dgm:pt>
    <dgm:pt modelId="{FEB98F16-0FA0-E94E-A2C9-0069E224CCF4}">
      <dgm:prSet phldrT="[Text]" custT="1"/>
      <dgm:spPr/>
      <dgm:t>
        <a:bodyPr/>
        <a:lstStyle/>
        <a:p>
          <a:pPr algn="l"/>
          <a:r>
            <a:rPr lang="en-US" sz="1400" dirty="0"/>
            <a:t>G5NR</a:t>
          </a:r>
        </a:p>
      </dgm:t>
    </dgm:pt>
    <dgm:pt modelId="{29574F54-ED22-B743-B91C-5FF0BBC72AEF}" type="parTrans" cxnId="{FD6133DD-843A-0947-891E-2C61332C413E}">
      <dgm:prSet/>
      <dgm:spPr/>
      <dgm:t>
        <a:bodyPr/>
        <a:lstStyle/>
        <a:p>
          <a:endParaRPr lang="en-US"/>
        </a:p>
      </dgm:t>
    </dgm:pt>
    <dgm:pt modelId="{5F472504-33C3-AA40-9D48-B787ECA8E8FD}" type="sibTrans" cxnId="{FD6133DD-843A-0947-891E-2C61332C413E}">
      <dgm:prSet/>
      <dgm:spPr/>
      <dgm:t>
        <a:bodyPr/>
        <a:lstStyle/>
        <a:p>
          <a:endParaRPr lang="en-US"/>
        </a:p>
      </dgm:t>
    </dgm:pt>
    <dgm:pt modelId="{8FF74124-3BA1-A240-8415-ECCAC664B153}">
      <dgm:prSet phldrT="[Text]" custT="1"/>
      <dgm:spPr/>
      <dgm:t>
        <a:bodyPr/>
        <a:lstStyle/>
        <a:p>
          <a:pPr algn="l"/>
          <a:r>
            <a:rPr lang="en-US" sz="1400" dirty="0"/>
            <a:t>ECO1280</a:t>
          </a:r>
        </a:p>
      </dgm:t>
    </dgm:pt>
    <dgm:pt modelId="{29FA392C-BC8F-EC43-91BD-211C6F218577}" type="parTrans" cxnId="{ABCF057B-F15A-2443-8329-59FDC4E1596D}">
      <dgm:prSet/>
      <dgm:spPr/>
      <dgm:t>
        <a:bodyPr/>
        <a:lstStyle/>
        <a:p>
          <a:endParaRPr lang="en-US"/>
        </a:p>
      </dgm:t>
    </dgm:pt>
    <dgm:pt modelId="{B937536E-7B25-EB40-A60C-972CF1987E59}" type="sibTrans" cxnId="{ABCF057B-F15A-2443-8329-59FDC4E1596D}">
      <dgm:prSet/>
      <dgm:spPr/>
      <dgm:t>
        <a:bodyPr/>
        <a:lstStyle/>
        <a:p>
          <a:endParaRPr lang="en-US"/>
        </a:p>
      </dgm:t>
    </dgm:pt>
    <dgm:pt modelId="{E6CE8103-6315-1F43-9651-AC75B23E8997}">
      <dgm:prSet phldrT="[Text]" custT="1"/>
      <dgm:spPr/>
      <dgm:t>
        <a:bodyPr/>
        <a:lstStyle/>
        <a:p>
          <a:pPr algn="l"/>
          <a:r>
            <a:rPr lang="en-US" sz="1400" dirty="0"/>
            <a:t>G5NR</a:t>
          </a:r>
        </a:p>
      </dgm:t>
    </dgm:pt>
    <dgm:pt modelId="{922AAD09-6248-B74E-A3CE-93CA8A9CB6E0}" type="parTrans" cxnId="{D7691337-79ED-2744-B3E9-06BF4988532F}">
      <dgm:prSet/>
      <dgm:spPr/>
      <dgm:t>
        <a:bodyPr/>
        <a:lstStyle/>
        <a:p>
          <a:endParaRPr lang="en-US"/>
        </a:p>
      </dgm:t>
    </dgm:pt>
    <dgm:pt modelId="{512C647A-58E4-214C-9A0C-CCD3DDE35648}" type="sibTrans" cxnId="{D7691337-79ED-2744-B3E9-06BF4988532F}">
      <dgm:prSet/>
      <dgm:spPr/>
      <dgm:t>
        <a:bodyPr/>
        <a:lstStyle/>
        <a:p>
          <a:endParaRPr lang="en-US"/>
        </a:p>
      </dgm:t>
    </dgm:pt>
    <dgm:pt modelId="{5178931E-B552-5044-9025-BC5BC815D718}">
      <dgm:prSet phldrT="[Text]" custT="1"/>
      <dgm:spPr/>
      <dgm:t>
        <a:bodyPr/>
        <a:lstStyle/>
        <a:p>
          <a:pPr algn="l"/>
          <a:r>
            <a:rPr lang="en-US" sz="1400" dirty="0"/>
            <a:t>ECO1280</a:t>
          </a:r>
        </a:p>
      </dgm:t>
    </dgm:pt>
    <dgm:pt modelId="{95FA6A22-648E-854D-A158-BB4B3EFC83E4}" type="parTrans" cxnId="{12D1D9D1-322F-D541-8759-9D4E26B37C74}">
      <dgm:prSet/>
      <dgm:spPr/>
      <dgm:t>
        <a:bodyPr/>
        <a:lstStyle/>
        <a:p>
          <a:endParaRPr lang="en-US"/>
        </a:p>
      </dgm:t>
    </dgm:pt>
    <dgm:pt modelId="{FE4BBE35-5FB2-9148-8119-06F6B936359B}" type="sibTrans" cxnId="{12D1D9D1-322F-D541-8759-9D4E26B37C74}">
      <dgm:prSet/>
      <dgm:spPr/>
      <dgm:t>
        <a:bodyPr/>
        <a:lstStyle/>
        <a:p>
          <a:endParaRPr lang="en-US"/>
        </a:p>
      </dgm:t>
    </dgm:pt>
    <dgm:pt modelId="{661E0A8C-6768-EF4C-B4CD-EEF60D5916DF}">
      <dgm:prSet phldrT="[Text]" custT="1"/>
      <dgm:spPr/>
      <dgm:t>
        <a:bodyPr/>
        <a:lstStyle/>
        <a:p>
          <a:pPr algn="l"/>
          <a:r>
            <a:rPr lang="en-US" sz="1400" dirty="0"/>
            <a:t>G5NR</a:t>
          </a:r>
        </a:p>
      </dgm:t>
    </dgm:pt>
    <dgm:pt modelId="{B38B5867-66A6-F946-99B0-362A56F3D9DF}" type="parTrans" cxnId="{19C830A7-8A8B-F140-A450-703351F6A42D}">
      <dgm:prSet/>
      <dgm:spPr/>
      <dgm:t>
        <a:bodyPr/>
        <a:lstStyle/>
        <a:p>
          <a:endParaRPr lang="en-US"/>
        </a:p>
      </dgm:t>
    </dgm:pt>
    <dgm:pt modelId="{5D7EB707-F2D2-4544-A2AB-AC58A4B121DC}" type="sibTrans" cxnId="{19C830A7-8A8B-F140-A450-703351F6A42D}">
      <dgm:prSet/>
      <dgm:spPr/>
      <dgm:t>
        <a:bodyPr/>
        <a:lstStyle/>
        <a:p>
          <a:endParaRPr lang="en-US"/>
        </a:p>
      </dgm:t>
    </dgm:pt>
    <dgm:pt modelId="{638D8333-95E2-4426-8E9E-30EE393AE0BD}">
      <dgm:prSet/>
      <dgm:spPr/>
      <dgm:t>
        <a:bodyPr/>
        <a:lstStyle/>
        <a:p>
          <a:endParaRPr lang="en-US"/>
        </a:p>
      </dgm:t>
    </dgm:pt>
    <dgm:pt modelId="{682DE902-48B8-4148-A564-34538BDCB512}" type="parTrans" cxnId="{CBCD4583-008D-48E6-9E0D-4791A4F23890}">
      <dgm:prSet/>
      <dgm:spPr/>
      <dgm:t>
        <a:bodyPr/>
        <a:lstStyle/>
        <a:p>
          <a:endParaRPr lang="en-US"/>
        </a:p>
      </dgm:t>
    </dgm:pt>
    <dgm:pt modelId="{6973F182-F8CF-4F72-B17B-85BA6EA329DB}" type="sibTrans" cxnId="{CBCD4583-008D-48E6-9E0D-4791A4F23890}">
      <dgm:prSet/>
      <dgm:spPr/>
      <dgm:t>
        <a:bodyPr/>
        <a:lstStyle/>
        <a:p>
          <a:endParaRPr lang="en-US"/>
        </a:p>
      </dgm:t>
    </dgm:pt>
    <dgm:pt modelId="{AC9CF9A2-70F9-4CFB-BADB-7E6E34B159E9}">
      <dgm:prSet/>
      <dgm:spPr/>
      <dgm:t>
        <a:bodyPr/>
        <a:lstStyle/>
        <a:p>
          <a:endParaRPr lang="en-US"/>
        </a:p>
      </dgm:t>
    </dgm:pt>
    <dgm:pt modelId="{DD4AF01B-370D-454E-B5B5-C08F4DB617C3}" type="parTrans" cxnId="{9EDD6AC7-C594-4761-B8E9-6467E435EA73}">
      <dgm:prSet/>
      <dgm:spPr/>
      <dgm:t>
        <a:bodyPr/>
        <a:lstStyle/>
        <a:p>
          <a:endParaRPr lang="en-US"/>
        </a:p>
      </dgm:t>
    </dgm:pt>
    <dgm:pt modelId="{2BB0AE72-215B-461D-95A9-78286FC0C3DC}" type="sibTrans" cxnId="{9EDD6AC7-C594-4761-B8E9-6467E435EA73}">
      <dgm:prSet/>
      <dgm:spPr/>
      <dgm:t>
        <a:bodyPr/>
        <a:lstStyle/>
        <a:p>
          <a:endParaRPr lang="en-US"/>
        </a:p>
      </dgm:t>
    </dgm:pt>
    <dgm:pt modelId="{9A717B32-82EA-46DC-A408-F1BFF30F2450}">
      <dgm:prSet/>
      <dgm:spPr/>
      <dgm:t>
        <a:bodyPr/>
        <a:lstStyle/>
        <a:p>
          <a:endParaRPr lang="en-US"/>
        </a:p>
      </dgm:t>
    </dgm:pt>
    <dgm:pt modelId="{A73881EC-BEA9-492F-A883-D84A2C73DC54}" type="parTrans" cxnId="{B8E59B5B-4D7B-47D9-9A5B-70A9D790C4D4}">
      <dgm:prSet/>
      <dgm:spPr/>
      <dgm:t>
        <a:bodyPr/>
        <a:lstStyle/>
        <a:p>
          <a:endParaRPr lang="en-US"/>
        </a:p>
      </dgm:t>
    </dgm:pt>
    <dgm:pt modelId="{19E9E527-CF40-4BD1-959C-4E42AA439DBD}" type="sibTrans" cxnId="{B8E59B5B-4D7B-47D9-9A5B-70A9D790C4D4}">
      <dgm:prSet/>
      <dgm:spPr/>
      <dgm:t>
        <a:bodyPr/>
        <a:lstStyle/>
        <a:p>
          <a:endParaRPr lang="en-US"/>
        </a:p>
      </dgm:t>
    </dgm:pt>
    <dgm:pt modelId="{8542AC57-2A9B-499A-99EB-C7BEA89F0ADE}">
      <dgm:prSet/>
      <dgm:spPr/>
      <dgm:t>
        <a:bodyPr/>
        <a:lstStyle/>
        <a:p>
          <a:endParaRPr lang="en-US"/>
        </a:p>
      </dgm:t>
    </dgm:pt>
    <dgm:pt modelId="{8FB956F1-6B11-449D-94DC-0C42C0256857}" type="parTrans" cxnId="{8EC83D71-4E3A-4B7E-9A7F-2603EF8FB5F6}">
      <dgm:prSet/>
      <dgm:spPr/>
      <dgm:t>
        <a:bodyPr/>
        <a:lstStyle/>
        <a:p>
          <a:endParaRPr lang="en-US"/>
        </a:p>
      </dgm:t>
    </dgm:pt>
    <dgm:pt modelId="{249DC928-2267-429C-845B-9A897FC46236}" type="sibTrans" cxnId="{8EC83D71-4E3A-4B7E-9A7F-2603EF8FB5F6}">
      <dgm:prSet/>
      <dgm:spPr/>
      <dgm:t>
        <a:bodyPr/>
        <a:lstStyle/>
        <a:p>
          <a:endParaRPr lang="en-US"/>
        </a:p>
      </dgm:t>
    </dgm:pt>
    <dgm:pt modelId="{D07948D3-5FE3-4F6F-8084-1274EE05ECB6}">
      <dgm:prSet/>
      <dgm:spPr/>
      <dgm:t>
        <a:bodyPr/>
        <a:lstStyle/>
        <a:p>
          <a:endParaRPr lang="en-US"/>
        </a:p>
      </dgm:t>
    </dgm:pt>
    <dgm:pt modelId="{C0B70D8D-9C62-4B6B-AA0C-BD302736C1A5}" type="parTrans" cxnId="{3AD6F6C8-D273-4A28-8148-4E46202F5FA3}">
      <dgm:prSet/>
      <dgm:spPr/>
      <dgm:t>
        <a:bodyPr/>
        <a:lstStyle/>
        <a:p>
          <a:endParaRPr lang="en-US"/>
        </a:p>
      </dgm:t>
    </dgm:pt>
    <dgm:pt modelId="{CA011003-FECD-45F5-846A-8AE7D3D35926}" type="sibTrans" cxnId="{3AD6F6C8-D273-4A28-8148-4E46202F5FA3}">
      <dgm:prSet/>
      <dgm:spPr/>
      <dgm:t>
        <a:bodyPr/>
        <a:lstStyle/>
        <a:p>
          <a:endParaRPr lang="en-US"/>
        </a:p>
      </dgm:t>
    </dgm:pt>
    <dgm:pt modelId="{02742664-A329-433B-B14E-930EC2FB15E9}">
      <dgm:prSet/>
      <dgm:spPr/>
      <dgm:t>
        <a:bodyPr/>
        <a:lstStyle/>
        <a:p>
          <a:endParaRPr lang="en-US"/>
        </a:p>
      </dgm:t>
    </dgm:pt>
    <dgm:pt modelId="{ED62E8D7-5D93-442F-81A9-AF7ABB5C9F69}" type="parTrans" cxnId="{A3983263-E032-42C6-8F51-F42D036A7983}">
      <dgm:prSet/>
      <dgm:spPr/>
      <dgm:t>
        <a:bodyPr/>
        <a:lstStyle/>
        <a:p>
          <a:endParaRPr lang="en-US"/>
        </a:p>
      </dgm:t>
    </dgm:pt>
    <dgm:pt modelId="{4D508422-E12E-425F-8F16-E8DB7142E78D}" type="sibTrans" cxnId="{A3983263-E032-42C6-8F51-F42D036A7983}">
      <dgm:prSet/>
      <dgm:spPr/>
      <dgm:t>
        <a:bodyPr/>
        <a:lstStyle/>
        <a:p>
          <a:endParaRPr lang="en-US"/>
        </a:p>
      </dgm:t>
    </dgm:pt>
    <dgm:pt modelId="{837C621B-D0E8-4BB9-9111-8BF926E0C579}">
      <dgm:prSet/>
      <dgm:spPr/>
      <dgm:t>
        <a:bodyPr/>
        <a:lstStyle/>
        <a:p>
          <a:endParaRPr lang="en-US"/>
        </a:p>
      </dgm:t>
    </dgm:pt>
    <dgm:pt modelId="{E5A92C50-B12F-4561-9FB1-DF6B9568C702}" type="parTrans" cxnId="{46E40838-7607-4482-9E80-BC250C646732}">
      <dgm:prSet/>
      <dgm:spPr/>
      <dgm:t>
        <a:bodyPr/>
        <a:lstStyle/>
        <a:p>
          <a:endParaRPr lang="en-US"/>
        </a:p>
      </dgm:t>
    </dgm:pt>
    <dgm:pt modelId="{24EB2266-156F-4A7A-B07A-622701D42D9B}" type="sibTrans" cxnId="{46E40838-7607-4482-9E80-BC250C646732}">
      <dgm:prSet/>
      <dgm:spPr/>
      <dgm:t>
        <a:bodyPr/>
        <a:lstStyle/>
        <a:p>
          <a:endParaRPr lang="en-US"/>
        </a:p>
      </dgm:t>
    </dgm:pt>
    <dgm:pt modelId="{727D0A8C-D426-4C3A-A0DC-052FBAD34C00}">
      <dgm:prSet/>
      <dgm:spPr/>
      <dgm:t>
        <a:bodyPr/>
        <a:lstStyle/>
        <a:p>
          <a:endParaRPr lang="en-US"/>
        </a:p>
      </dgm:t>
    </dgm:pt>
    <dgm:pt modelId="{4A99380A-09D1-4475-95B3-F97CFB1CA20A}" type="parTrans" cxnId="{AD7DCB4A-266C-4619-A03C-CC1CF328885E}">
      <dgm:prSet/>
      <dgm:spPr/>
      <dgm:t>
        <a:bodyPr/>
        <a:lstStyle/>
        <a:p>
          <a:endParaRPr lang="en-US"/>
        </a:p>
      </dgm:t>
    </dgm:pt>
    <dgm:pt modelId="{D6725B79-39F4-4037-A6D4-6C34466CE879}" type="sibTrans" cxnId="{AD7DCB4A-266C-4619-A03C-CC1CF328885E}">
      <dgm:prSet/>
      <dgm:spPr/>
      <dgm:t>
        <a:bodyPr/>
        <a:lstStyle/>
        <a:p>
          <a:endParaRPr lang="en-US"/>
        </a:p>
      </dgm:t>
    </dgm:pt>
    <dgm:pt modelId="{983D2389-55DC-4980-8941-32A47FFB720B}">
      <dgm:prSet/>
      <dgm:spPr/>
      <dgm:t>
        <a:bodyPr/>
        <a:lstStyle/>
        <a:p>
          <a:endParaRPr lang="en-US"/>
        </a:p>
      </dgm:t>
    </dgm:pt>
    <dgm:pt modelId="{A414E116-30CC-4867-A68C-70D2DBAD3619}" type="parTrans" cxnId="{EC89E443-1573-4618-9F5C-5C100C9AA6F6}">
      <dgm:prSet/>
      <dgm:spPr/>
      <dgm:t>
        <a:bodyPr/>
        <a:lstStyle/>
        <a:p>
          <a:endParaRPr lang="en-US"/>
        </a:p>
      </dgm:t>
    </dgm:pt>
    <dgm:pt modelId="{8292F79F-9815-4BA9-A033-F9FCEDFEAD97}" type="sibTrans" cxnId="{EC89E443-1573-4618-9F5C-5C100C9AA6F6}">
      <dgm:prSet/>
      <dgm:spPr/>
      <dgm:t>
        <a:bodyPr/>
        <a:lstStyle/>
        <a:p>
          <a:endParaRPr lang="en-US"/>
        </a:p>
      </dgm:t>
    </dgm:pt>
    <dgm:pt modelId="{E4B01880-A16A-407C-95BC-3AB787AE01C8}">
      <dgm:prSet/>
      <dgm:spPr/>
      <dgm:t>
        <a:bodyPr/>
        <a:lstStyle/>
        <a:p>
          <a:endParaRPr lang="en-US"/>
        </a:p>
      </dgm:t>
    </dgm:pt>
    <dgm:pt modelId="{16387745-DB17-414D-A887-926712712DE2}" type="parTrans" cxnId="{08BB1ED4-378D-4A3E-8AB7-39A04EBE90AB}">
      <dgm:prSet/>
      <dgm:spPr/>
      <dgm:t>
        <a:bodyPr/>
        <a:lstStyle/>
        <a:p>
          <a:endParaRPr lang="en-US"/>
        </a:p>
      </dgm:t>
    </dgm:pt>
    <dgm:pt modelId="{7066CD17-4986-48D7-B455-7DD8FF45A097}" type="sibTrans" cxnId="{08BB1ED4-378D-4A3E-8AB7-39A04EBE90AB}">
      <dgm:prSet/>
      <dgm:spPr/>
      <dgm:t>
        <a:bodyPr/>
        <a:lstStyle/>
        <a:p>
          <a:endParaRPr lang="en-US"/>
        </a:p>
      </dgm:t>
    </dgm:pt>
    <dgm:pt modelId="{66201CE5-88FE-4683-8818-8ABD0DEC6ACE}">
      <dgm:prSet/>
      <dgm:spPr/>
      <dgm:t>
        <a:bodyPr/>
        <a:lstStyle/>
        <a:p>
          <a:endParaRPr lang="en-US"/>
        </a:p>
      </dgm:t>
    </dgm:pt>
    <dgm:pt modelId="{BC8BFE23-1385-429E-B156-DC35BB830A7B}" type="parTrans" cxnId="{C274D99E-2E4E-451B-A4EF-84062DFF2ECD}">
      <dgm:prSet/>
      <dgm:spPr/>
      <dgm:t>
        <a:bodyPr/>
        <a:lstStyle/>
        <a:p>
          <a:endParaRPr lang="en-US"/>
        </a:p>
      </dgm:t>
    </dgm:pt>
    <dgm:pt modelId="{0AB33CAD-2BCD-44AD-9775-FFEF33A6EAE1}" type="sibTrans" cxnId="{C274D99E-2E4E-451B-A4EF-84062DFF2ECD}">
      <dgm:prSet/>
      <dgm:spPr/>
      <dgm:t>
        <a:bodyPr/>
        <a:lstStyle/>
        <a:p>
          <a:endParaRPr lang="en-US"/>
        </a:p>
      </dgm:t>
    </dgm:pt>
    <dgm:pt modelId="{70DF5CF5-05CA-486E-A9EB-45955501642F}">
      <dgm:prSet/>
      <dgm:spPr/>
      <dgm:t>
        <a:bodyPr/>
        <a:lstStyle/>
        <a:p>
          <a:endParaRPr lang="en-US"/>
        </a:p>
      </dgm:t>
    </dgm:pt>
    <dgm:pt modelId="{67723936-51C5-40BF-AD73-E63628D06DC0}" type="parTrans" cxnId="{33C89C02-3687-4A42-98D0-56F26F556862}">
      <dgm:prSet/>
      <dgm:spPr/>
      <dgm:t>
        <a:bodyPr/>
        <a:lstStyle/>
        <a:p>
          <a:endParaRPr lang="en-US"/>
        </a:p>
      </dgm:t>
    </dgm:pt>
    <dgm:pt modelId="{C886498D-26ED-4C58-9D3B-62E54C6C537C}" type="sibTrans" cxnId="{33C89C02-3687-4A42-98D0-56F26F556862}">
      <dgm:prSet/>
      <dgm:spPr/>
      <dgm:t>
        <a:bodyPr/>
        <a:lstStyle/>
        <a:p>
          <a:endParaRPr lang="en-US"/>
        </a:p>
      </dgm:t>
    </dgm:pt>
    <dgm:pt modelId="{0FD3844A-14C4-46BE-8FC1-170D1C27BE6C}">
      <dgm:prSet/>
      <dgm:spPr/>
      <dgm:t>
        <a:bodyPr/>
        <a:lstStyle/>
        <a:p>
          <a:endParaRPr lang="en-US"/>
        </a:p>
      </dgm:t>
    </dgm:pt>
    <dgm:pt modelId="{833BE788-5452-42AE-8A11-7CF52B1D33CA}" type="parTrans" cxnId="{BD91CD7F-3B1B-4024-A39D-EEA79A3786AC}">
      <dgm:prSet/>
      <dgm:spPr/>
      <dgm:t>
        <a:bodyPr/>
        <a:lstStyle/>
        <a:p>
          <a:endParaRPr lang="en-US"/>
        </a:p>
      </dgm:t>
    </dgm:pt>
    <dgm:pt modelId="{6E263381-DAF4-461F-8810-246055095BCC}" type="sibTrans" cxnId="{BD91CD7F-3B1B-4024-A39D-EEA79A3786AC}">
      <dgm:prSet/>
      <dgm:spPr/>
      <dgm:t>
        <a:bodyPr/>
        <a:lstStyle/>
        <a:p>
          <a:endParaRPr lang="en-US"/>
        </a:p>
      </dgm:t>
    </dgm:pt>
    <dgm:pt modelId="{967D04ED-1DB5-4EA6-B257-E570D5DF48D9}">
      <dgm:prSet phldrT="[Text]" custT="1"/>
      <dgm:spPr>
        <a:solidFill>
          <a:schemeClr val="accent1"/>
        </a:solidFill>
      </dgm:spPr>
      <dgm:t>
        <a:bodyPr/>
        <a:lstStyle/>
        <a:p>
          <a:pPr algn="l"/>
          <a:r>
            <a:rPr lang="en-US" sz="1400" dirty="0"/>
            <a:t>ECO1280 (cloudy)</a:t>
          </a:r>
        </a:p>
      </dgm:t>
    </dgm:pt>
    <dgm:pt modelId="{48E270EC-9172-4B97-8D75-C90E0B271401}" type="parTrans" cxnId="{56B1D4D8-88E1-40DD-901C-F59CC86FEE20}">
      <dgm:prSet/>
      <dgm:spPr/>
      <dgm:t>
        <a:bodyPr/>
        <a:lstStyle/>
        <a:p>
          <a:endParaRPr lang="en-US"/>
        </a:p>
      </dgm:t>
    </dgm:pt>
    <dgm:pt modelId="{CDA2737B-7293-4027-AC7C-3EEB46709B0E}" type="sibTrans" cxnId="{56B1D4D8-88E1-40DD-901C-F59CC86FEE20}">
      <dgm:prSet/>
      <dgm:spPr/>
      <dgm:t>
        <a:bodyPr/>
        <a:lstStyle/>
        <a:p>
          <a:endParaRPr lang="en-US"/>
        </a:p>
      </dgm:t>
    </dgm:pt>
    <dgm:pt modelId="{C99ADD51-8978-D74F-8523-1F754982C818}">
      <dgm:prSet phldrT="[Text]" custT="1"/>
      <dgm:spPr>
        <a:solidFill>
          <a:schemeClr val="accent1"/>
        </a:solidFill>
      </dgm:spPr>
      <dgm:t>
        <a:bodyPr/>
        <a:lstStyle/>
        <a:p>
          <a:pPr algn="l"/>
          <a:r>
            <a:rPr lang="en-US" sz="1400" dirty="0"/>
            <a:t>G5NR</a:t>
          </a:r>
        </a:p>
      </dgm:t>
    </dgm:pt>
    <dgm:pt modelId="{D2D1EADF-2C17-3B49-AE37-5844CBBD5099}" type="sibTrans" cxnId="{FE247BB6-0FC6-1448-9D70-81053762EA54}">
      <dgm:prSet/>
      <dgm:spPr/>
      <dgm:t>
        <a:bodyPr/>
        <a:lstStyle/>
        <a:p>
          <a:endParaRPr lang="en-US"/>
        </a:p>
      </dgm:t>
    </dgm:pt>
    <dgm:pt modelId="{622BD8E2-E278-814C-AFB0-BF97B89C35E9}" type="parTrans" cxnId="{FE247BB6-0FC6-1448-9D70-81053762EA54}">
      <dgm:prSet/>
      <dgm:spPr/>
      <dgm:t>
        <a:bodyPr/>
        <a:lstStyle/>
        <a:p>
          <a:endParaRPr lang="en-US"/>
        </a:p>
      </dgm:t>
    </dgm:pt>
    <dgm:pt modelId="{4F632185-91D8-9540-94E0-A3A8DA1B31F4}" type="pres">
      <dgm:prSet presAssocID="{9BCF1FAF-3002-B147-B414-22BCCA80F619}" presName="Name0" presStyleCnt="0">
        <dgm:presLayoutVars>
          <dgm:chMax val="1"/>
          <dgm:chPref val="1"/>
          <dgm:dir/>
          <dgm:animOne val="branch"/>
          <dgm:animLvl val="lvl"/>
        </dgm:presLayoutVars>
      </dgm:prSet>
      <dgm:spPr/>
    </dgm:pt>
    <dgm:pt modelId="{CB85ED3D-1B14-3C4C-84F9-C0B044B87A4B}" type="pres">
      <dgm:prSet presAssocID="{56483B7B-33E5-0144-B0A3-4A4594927008}" presName="textCenter" presStyleLbl="node1" presStyleIdx="0" presStyleCnt="6" custScaleX="216439" custScaleY="40649" custLinFactY="-21680" custLinFactNeighborX="86783" custLinFactNeighborY="-100000"/>
      <dgm:spPr/>
    </dgm:pt>
    <dgm:pt modelId="{F285A461-3A91-B248-82CD-FEF88E1835F1}" type="pres">
      <dgm:prSet presAssocID="{56483B7B-33E5-0144-B0A3-4A4594927008}" presName="cycle_1" presStyleCnt="0"/>
      <dgm:spPr/>
    </dgm:pt>
    <dgm:pt modelId="{B6893162-18B6-7542-A311-8E20D00979C4}" type="pres">
      <dgm:prSet presAssocID="{AC899C80-DD3D-C14A-82B0-8097DB163AB6}" presName="childCenter1" presStyleLbl="node1" presStyleIdx="1" presStyleCnt="6" custScaleX="173867" custScaleY="64839" custLinFactNeighborX="-19173" custLinFactNeighborY="-25192"/>
      <dgm:spPr/>
    </dgm:pt>
    <dgm:pt modelId="{F5451F4D-1E87-E94F-B1BA-8B328D9B9428}" type="pres">
      <dgm:prSet presAssocID="{A443CD79-2703-1F47-8830-CF81FCEE11BB}" presName="Name141" presStyleLbl="parChTrans1D3" presStyleIdx="0" presStyleCnt="4"/>
      <dgm:spPr/>
    </dgm:pt>
    <dgm:pt modelId="{DC90AF15-D34A-0747-9DF5-43A39198B12B}" type="pres">
      <dgm:prSet presAssocID="{B1B266BF-CD3C-0446-A59D-E953E99252ED}" presName="text1" presStyleLbl="node1" presStyleIdx="2" presStyleCnt="6" custScaleX="207925" custScaleY="143006" custRadScaleRad="235591" custRadScaleInc="-238313">
        <dgm:presLayoutVars>
          <dgm:bulletEnabled val="1"/>
        </dgm:presLayoutVars>
      </dgm:prSet>
      <dgm:spPr/>
    </dgm:pt>
    <dgm:pt modelId="{072F2D21-0479-9E43-A7B2-EFD98BAB23C9}" type="pres">
      <dgm:prSet presAssocID="{3F4ADCB7-F566-CB4E-A010-8DD4EA4C54AF}" presName="Name141" presStyleLbl="parChTrans1D3" presStyleIdx="1" presStyleCnt="4"/>
      <dgm:spPr/>
    </dgm:pt>
    <dgm:pt modelId="{225B3ACE-94EA-E64E-A76C-013857EB4576}" type="pres">
      <dgm:prSet presAssocID="{0962009E-588E-814E-B499-B849FF1FC703}" presName="text1" presStyleLbl="node1" presStyleIdx="3" presStyleCnt="6" custScaleX="199519" custScaleY="154509" custRadScaleRad="97446" custRadScaleInc="363241">
        <dgm:presLayoutVars>
          <dgm:bulletEnabled val="1"/>
        </dgm:presLayoutVars>
      </dgm:prSet>
      <dgm:spPr/>
    </dgm:pt>
    <dgm:pt modelId="{BC61CC14-B3CB-F445-BD44-B56DE4BB2356}" type="pres">
      <dgm:prSet presAssocID="{72216653-ADCB-F64C-B5B3-2806181BAB2F}" presName="Name141" presStyleLbl="parChTrans1D3" presStyleIdx="2" presStyleCnt="4"/>
      <dgm:spPr/>
    </dgm:pt>
    <dgm:pt modelId="{DD4013D5-335E-0C4D-9699-9EEA58DCBE23}" type="pres">
      <dgm:prSet presAssocID="{23641F24-6762-F443-8969-5E41A7BA7C12}" presName="text1" presStyleLbl="node1" presStyleIdx="4" presStyleCnt="6" custScaleX="170459" custScaleY="192283" custRadScaleRad="85233" custRadScaleInc="63569">
        <dgm:presLayoutVars>
          <dgm:bulletEnabled val="1"/>
        </dgm:presLayoutVars>
      </dgm:prSet>
      <dgm:spPr/>
    </dgm:pt>
    <dgm:pt modelId="{FCEA496B-0FCB-9A4D-ADAA-971498E7E9A6}" type="pres">
      <dgm:prSet presAssocID="{D0257320-D152-8E4D-A94F-F72E9FDC8B35}" presName="Name141" presStyleLbl="parChTrans1D3" presStyleIdx="3" presStyleCnt="4"/>
      <dgm:spPr/>
    </dgm:pt>
    <dgm:pt modelId="{FB3D587A-CE3D-8A4D-BEA3-A0769ADF30F2}" type="pres">
      <dgm:prSet presAssocID="{8ADACB6F-C7DC-AC4B-8159-C20F76DC1EFB}" presName="text1" presStyleLbl="node1" presStyleIdx="5" presStyleCnt="6" custScaleX="192137" custScaleY="133476" custRadScaleRad="153670" custRadScaleInc="-174443">
        <dgm:presLayoutVars>
          <dgm:bulletEnabled val="1"/>
        </dgm:presLayoutVars>
      </dgm:prSet>
      <dgm:spPr/>
    </dgm:pt>
    <dgm:pt modelId="{A3EE421E-F3D7-F542-BD39-7DCA4C7A7EA6}" type="pres">
      <dgm:prSet presAssocID="{96CB21B3-FB17-1241-B5F1-134A4B71F459}" presName="Name144" presStyleLbl="parChTrans1D2" presStyleIdx="0" presStyleCnt="1"/>
      <dgm:spPr/>
    </dgm:pt>
  </dgm:ptLst>
  <dgm:cxnLst>
    <dgm:cxn modelId="{33C89C02-3687-4A42-98D0-56F26F556862}" srcId="{9BCF1FAF-3002-B147-B414-22BCCA80F619}" destId="{70DF5CF5-05CA-486E-A9EB-45955501642F}" srcOrd="4" destOrd="0" parTransId="{67723936-51C5-40BF-AD73-E63628D06DC0}" sibTransId="{C886498D-26ED-4C58-9D3B-62E54C6C537C}"/>
    <dgm:cxn modelId="{C9C8F80C-9381-B84A-9500-9AA8D2E8F78A}" type="presOf" srcId="{661E0A8C-6768-EF4C-B4CD-EEF60D5916DF}" destId="{DD4013D5-335E-0C4D-9699-9EEA58DCBE23}" srcOrd="0" destOrd="6" presId="urn:microsoft.com/office/officeart/2008/layout/RadialCluster"/>
    <dgm:cxn modelId="{AA66ED0F-DBA1-104F-959B-2A9647E42F9D}" type="presOf" srcId="{0F9F167C-D5C5-0145-BD7D-2EF2583052FB}" destId="{FB3D587A-CE3D-8A4D-BEA3-A0769ADF30F2}" srcOrd="0" destOrd="1" presId="urn:microsoft.com/office/officeart/2008/layout/RadialCluster"/>
    <dgm:cxn modelId="{E0F6F217-FC73-214D-9F17-3B917BD31287}" srcId="{56483B7B-33E5-0144-B0A3-4A4594927008}" destId="{AC899C80-DD3D-C14A-82B0-8097DB163AB6}" srcOrd="0" destOrd="0" parTransId="{96CB21B3-FB17-1241-B5F1-134A4B71F459}" sibTransId="{ECE469C1-A17B-8648-9681-EEA374761143}"/>
    <dgm:cxn modelId="{D8D0521C-3557-FE45-8C1E-41729C4C4CC2}" type="presOf" srcId="{099E70A7-EE56-7B48-B43D-EEBFA8ADAADE}" destId="{225B3ACE-94EA-E64E-A76C-013857EB4576}" srcOrd="0" destOrd="1" presId="urn:microsoft.com/office/officeart/2008/layout/RadialCluster"/>
    <dgm:cxn modelId="{AF2F0920-7D37-5945-A10A-2A02F528B61D}" type="presOf" srcId="{46866698-2C63-8D41-B231-CC2E347566F2}" destId="{225B3ACE-94EA-E64E-A76C-013857EB4576}" srcOrd="0" destOrd="2" presId="urn:microsoft.com/office/officeart/2008/layout/RadialCluster"/>
    <dgm:cxn modelId="{640D0A21-ACF4-A248-A12D-FCC897085174}" type="presOf" srcId="{BCA12108-3F0C-2144-9720-EB660CA5B7E6}" destId="{DC90AF15-D34A-0747-9DF5-43A39198B12B}" srcOrd="0" destOrd="1" presId="urn:microsoft.com/office/officeart/2008/layout/RadialCluster"/>
    <dgm:cxn modelId="{9A37C824-10C7-514B-8E3E-4342E1F4B51C}" type="presOf" srcId="{9BCF1FAF-3002-B147-B414-22BCCA80F619}" destId="{4F632185-91D8-9540-94E0-A3A8DA1B31F4}" srcOrd="0" destOrd="0" presId="urn:microsoft.com/office/officeart/2008/layout/RadialCluster"/>
    <dgm:cxn modelId="{9FF06E27-B436-5248-9530-3772597466AC}" type="presOf" srcId="{0962009E-588E-814E-B499-B849FF1FC703}" destId="{225B3ACE-94EA-E64E-A76C-013857EB4576}" srcOrd="0" destOrd="0" presId="urn:microsoft.com/office/officeart/2008/layout/RadialCluster"/>
    <dgm:cxn modelId="{A7722E2B-76CE-F046-B51F-4DD751FF0C7E}" srcId="{8ADACB6F-C7DC-AC4B-8159-C20F76DC1EFB}" destId="{0F9F167C-D5C5-0145-BD7D-2EF2583052FB}" srcOrd="0" destOrd="0" parTransId="{1468BEE7-41F2-D845-B3D6-2C01605D32D1}" sibTransId="{794CC505-8A26-794D-AFFC-8D620D487140}"/>
    <dgm:cxn modelId="{8EDBB82C-ECFD-874C-A8BF-7BD95FF2896B}" type="presOf" srcId="{EBBA8DCE-F60E-3442-9469-342F96398785}" destId="{DD4013D5-335E-0C4D-9699-9EEA58DCBE23}" srcOrd="0" destOrd="1" presId="urn:microsoft.com/office/officeart/2008/layout/RadialCluster"/>
    <dgm:cxn modelId="{3FB57E30-A4A4-CB42-B67F-149E89670DF4}" type="presOf" srcId="{8ADACB6F-C7DC-AC4B-8159-C20F76DC1EFB}" destId="{FB3D587A-CE3D-8A4D-BEA3-A0769ADF30F2}" srcOrd="0" destOrd="0" presId="urn:microsoft.com/office/officeart/2008/layout/RadialCluster"/>
    <dgm:cxn modelId="{D7691337-79ED-2744-B3E9-06BF4988532F}" srcId="{EBBA8DCE-F60E-3442-9469-342F96398785}" destId="{E6CE8103-6315-1F43-9651-AC75B23E8997}" srcOrd="1" destOrd="0" parTransId="{922AAD09-6248-B74E-A3CE-93CA8A9CB6E0}" sibTransId="{512C647A-58E4-214C-9A0C-CCD3DDE35648}"/>
    <dgm:cxn modelId="{46E40838-7607-4482-9E80-BC250C646732}" srcId="{02742664-A329-433B-B14E-930EC2FB15E9}" destId="{837C621B-D0E8-4BB9-9111-8BF926E0C579}" srcOrd="0" destOrd="0" parTransId="{E5A92C50-B12F-4561-9FB1-DF6B9568C702}" sibTransId="{24EB2266-156F-4A7A-B07A-622701D42D9B}"/>
    <dgm:cxn modelId="{CA7E5639-6935-6F4A-A671-01B80DABB910}" type="presOf" srcId="{675CC80D-FA00-154A-BD97-D413F1BB8816}" destId="{DD4013D5-335E-0C4D-9699-9EEA58DCBE23}" srcOrd="0" destOrd="4" presId="urn:microsoft.com/office/officeart/2008/layout/RadialCluster"/>
    <dgm:cxn modelId="{EC89E443-1573-4618-9F5C-5C100C9AA6F6}" srcId="{727D0A8C-D426-4C3A-A0DC-052FBAD34C00}" destId="{983D2389-55DC-4980-8941-32A47FFB720B}" srcOrd="0" destOrd="0" parTransId="{A414E116-30CC-4867-A68C-70D2DBAD3619}" sibTransId="{8292F79F-9815-4BA9-A033-F9FCEDFEAD97}"/>
    <dgm:cxn modelId="{AD7DCB4A-266C-4619-A03C-CC1CF328885E}" srcId="{9BCF1FAF-3002-B147-B414-22BCCA80F619}" destId="{727D0A8C-D426-4C3A-A0DC-052FBAD34C00}" srcOrd="3" destOrd="0" parTransId="{4A99380A-09D1-4475-95B3-F97CFB1CA20A}" sibTransId="{D6725B79-39F4-4037-A6D4-6C34466CE879}"/>
    <dgm:cxn modelId="{A89CFD4D-BDC3-E14A-A431-8F2D096BAD9A}" srcId="{AC899C80-DD3D-C14A-82B0-8097DB163AB6}" destId="{8ADACB6F-C7DC-AC4B-8159-C20F76DC1EFB}" srcOrd="3" destOrd="0" parTransId="{D0257320-D152-8E4D-A94F-F72E9FDC8B35}" sibTransId="{26C5EEFB-D829-DE41-B965-27FD8031825E}"/>
    <dgm:cxn modelId="{D2723D54-D4B8-4348-B10F-158DA93D9272}" type="presOf" srcId="{FEB98F16-0FA0-E94E-A2C9-0069E224CCF4}" destId="{225B3ACE-94EA-E64E-A76C-013857EB4576}" srcOrd="0" destOrd="3" presId="urn:microsoft.com/office/officeart/2008/layout/RadialCluster"/>
    <dgm:cxn modelId="{B8E59B5B-4D7B-47D9-9A5B-70A9D790C4D4}" srcId="{AC9CF9A2-70F9-4CFB-BADB-7E6E34B159E9}" destId="{9A717B32-82EA-46DC-A408-F1BFF30F2450}" srcOrd="0" destOrd="0" parTransId="{A73881EC-BEA9-492F-A883-D84A2C73DC54}" sibTransId="{19E9E527-CF40-4BD1-959C-4E42AA439DBD}"/>
    <dgm:cxn modelId="{4C64F65D-213B-4567-A3D5-91D6538FB4CE}" type="presOf" srcId="{967D04ED-1DB5-4EA6-B257-E570D5DF48D9}" destId="{FB3D587A-CE3D-8A4D-BEA3-A0769ADF30F2}" srcOrd="0" destOrd="3" presId="urn:microsoft.com/office/officeart/2008/layout/RadialCluster"/>
    <dgm:cxn modelId="{24065B60-B67C-7049-A9D5-25AC0FC046DC}" type="presOf" srcId="{56483B7B-33E5-0144-B0A3-4A4594927008}" destId="{CB85ED3D-1B14-3C4C-84F9-C0B044B87A4B}" srcOrd="0" destOrd="0" presId="urn:microsoft.com/office/officeart/2008/layout/RadialCluster"/>
    <dgm:cxn modelId="{A3983263-E032-42C6-8F51-F42D036A7983}" srcId="{AC9CF9A2-70F9-4CFB-BADB-7E6E34B159E9}" destId="{02742664-A329-433B-B14E-930EC2FB15E9}" srcOrd="1" destOrd="0" parTransId="{ED62E8D7-5D93-442F-81A9-AF7ABB5C9F69}" sibTransId="{4D508422-E12E-425F-8F16-E8DB7142E78D}"/>
    <dgm:cxn modelId="{151F3664-21B1-584C-9049-37870CA863D1}" type="presOf" srcId="{43303A17-C785-7D49-8B33-740687B04519}" destId="{DC90AF15-D34A-0747-9DF5-43A39198B12B}" srcOrd="0" destOrd="2" presId="urn:microsoft.com/office/officeart/2008/layout/RadialCluster"/>
    <dgm:cxn modelId="{4B574865-0062-B34C-897B-90FBF0AC8EF2}" srcId="{B1B266BF-CD3C-0446-A59D-E953E99252ED}" destId="{BCA12108-3F0C-2144-9720-EB660CA5B7E6}" srcOrd="0" destOrd="0" parTransId="{4EBA15C7-2FFD-EA40-A820-62DFFFB9DF33}" sibTransId="{EA619076-DDBC-F34E-84D2-C5BD57DAF690}"/>
    <dgm:cxn modelId="{2456706C-D642-4F4B-AEE1-2D829E46C11F}" type="presOf" srcId="{E6CE8103-6315-1F43-9651-AC75B23E8997}" destId="{DD4013D5-335E-0C4D-9699-9EEA58DCBE23}" srcOrd="0" destOrd="3" presId="urn:microsoft.com/office/officeart/2008/layout/RadialCluster"/>
    <dgm:cxn modelId="{A2DFD56F-5A5C-804B-847B-40EA4606710C}" type="presOf" srcId="{3F4ADCB7-F566-CB4E-A010-8DD4EA4C54AF}" destId="{072F2D21-0479-9E43-A7B2-EFD98BAB23C9}" srcOrd="0" destOrd="0" presId="urn:microsoft.com/office/officeart/2008/layout/RadialCluster"/>
    <dgm:cxn modelId="{8EC83D71-4E3A-4B7E-9A7F-2603EF8FB5F6}" srcId="{9A717B32-82EA-46DC-A408-F1BFF30F2450}" destId="{8542AC57-2A9B-499A-99EB-C7BEA89F0ADE}" srcOrd="0" destOrd="0" parTransId="{8FB956F1-6B11-449D-94DC-0C42C0256857}" sibTransId="{249DC928-2267-429C-845B-9A897FC46236}"/>
    <dgm:cxn modelId="{ABCF057B-F15A-2443-8329-59FDC4E1596D}" srcId="{EBBA8DCE-F60E-3442-9469-342F96398785}" destId="{8FF74124-3BA1-A240-8415-ECCAC664B153}" srcOrd="0" destOrd="0" parTransId="{29FA392C-BC8F-EC43-91BD-211C6F218577}" sibTransId="{B937536E-7B25-EB40-A60C-972CF1987E59}"/>
    <dgm:cxn modelId="{647B287B-A04E-804B-88BC-5AF8BBE34295}" srcId="{AC899C80-DD3D-C14A-82B0-8097DB163AB6}" destId="{B1B266BF-CD3C-0446-A59D-E953E99252ED}" srcOrd="0" destOrd="0" parTransId="{A443CD79-2703-1F47-8830-CF81FCEE11BB}" sibTransId="{4E0CD192-F1E7-ED42-B041-8EE3A2DA0BE3}"/>
    <dgm:cxn modelId="{144AF57E-6C69-6742-9E05-EEEFF05E0C4F}" srcId="{B1B266BF-CD3C-0446-A59D-E953E99252ED}" destId="{43303A17-C785-7D49-8B33-740687B04519}" srcOrd="1" destOrd="0" parTransId="{72DEFF30-60C9-0945-94BE-15CF286B83CB}" sibTransId="{8850AB8F-4960-BE4F-891B-F6E45E5F68B4}"/>
    <dgm:cxn modelId="{BD91CD7F-3B1B-4024-A39D-EEA79A3786AC}" srcId="{70DF5CF5-05CA-486E-A9EB-45955501642F}" destId="{0FD3844A-14C4-46BE-8FC1-170D1C27BE6C}" srcOrd="0" destOrd="0" parTransId="{833BE788-5452-42AE-8A11-7CF52B1D33CA}" sibTransId="{6E263381-DAF4-461F-8810-246055095BCC}"/>
    <dgm:cxn modelId="{CBCD4583-008D-48E6-9E0D-4791A4F23890}" srcId="{9BCF1FAF-3002-B147-B414-22BCCA80F619}" destId="{638D8333-95E2-4426-8E9E-30EE393AE0BD}" srcOrd="1" destOrd="0" parTransId="{682DE902-48B8-4148-A564-34538BDCB512}" sibTransId="{6973F182-F8CF-4F72-B17B-85BA6EA329DB}"/>
    <dgm:cxn modelId="{AF5CCE8A-FEA2-5748-8E00-B89C112DEABA}" type="presOf" srcId="{96CB21B3-FB17-1241-B5F1-134A4B71F459}" destId="{A3EE421E-F3D7-F542-BD39-7DCA4C7A7EA6}" srcOrd="0" destOrd="0" presId="urn:microsoft.com/office/officeart/2008/layout/RadialCluster"/>
    <dgm:cxn modelId="{6912E695-6963-F144-BB93-97D683D63DF8}" type="presOf" srcId="{5178931E-B552-5044-9025-BC5BC815D718}" destId="{DD4013D5-335E-0C4D-9699-9EEA58DCBE23}" srcOrd="0" destOrd="5" presId="urn:microsoft.com/office/officeart/2008/layout/RadialCluster"/>
    <dgm:cxn modelId="{35796D9C-5C69-D84C-A3D4-D4F3AC5FB538}" srcId="{23641F24-6762-F443-8969-5E41A7BA7C12}" destId="{EBBA8DCE-F60E-3442-9469-342F96398785}" srcOrd="0" destOrd="0" parTransId="{019EF9BA-18A7-9241-A6FF-5773DF41CE41}" sibTransId="{CA4415F5-AE28-FA42-8EA1-0E1093B806D7}"/>
    <dgm:cxn modelId="{C274D99E-2E4E-451B-A4EF-84062DFF2ECD}" srcId="{727D0A8C-D426-4C3A-A0DC-052FBAD34C00}" destId="{66201CE5-88FE-4683-8818-8ABD0DEC6ACE}" srcOrd="2" destOrd="0" parTransId="{BC8BFE23-1385-429E-B156-DC35BB830A7B}" sibTransId="{0AB33CAD-2BCD-44AD-9775-FFEF33A6EAE1}"/>
    <dgm:cxn modelId="{C486B6A5-8414-034A-B55D-853BCF8C521F}" type="presOf" srcId="{D0257320-D152-8E4D-A94F-F72E9FDC8B35}" destId="{FCEA496B-0FCB-9A4D-ADAA-971498E7E9A6}" srcOrd="0" destOrd="0" presId="urn:microsoft.com/office/officeart/2008/layout/RadialCluster"/>
    <dgm:cxn modelId="{19C830A7-8A8B-F140-A450-703351F6A42D}" srcId="{675CC80D-FA00-154A-BD97-D413F1BB8816}" destId="{661E0A8C-6768-EF4C-B4CD-EEF60D5916DF}" srcOrd="1" destOrd="0" parTransId="{B38B5867-66A6-F946-99B0-362A56F3D9DF}" sibTransId="{5D7EB707-F2D2-4544-A2AB-AC58A4B121DC}"/>
    <dgm:cxn modelId="{4B22CCA8-75FC-4341-A33D-925D03150B27}" srcId="{23641F24-6762-F443-8969-5E41A7BA7C12}" destId="{675CC80D-FA00-154A-BD97-D413F1BB8816}" srcOrd="1" destOrd="0" parTransId="{1350FBBE-6FAF-6F4B-BD5F-400684E25C05}" sibTransId="{51B8FAFF-E497-B240-B096-7A0DC547621A}"/>
    <dgm:cxn modelId="{179012AF-8388-214F-93E1-BC63B366988C}" srcId="{AC899C80-DD3D-C14A-82B0-8097DB163AB6}" destId="{23641F24-6762-F443-8969-5E41A7BA7C12}" srcOrd="2" destOrd="0" parTransId="{72216653-ADCB-F64C-B5B3-2806181BAB2F}" sibTransId="{BDC274F6-A83C-7A42-9686-00F160DCC28E}"/>
    <dgm:cxn modelId="{FE247BB6-0FC6-1448-9D70-81053762EA54}" srcId="{0F9F167C-D5C5-0145-BD7D-2EF2583052FB}" destId="{C99ADD51-8978-D74F-8523-1F754982C818}" srcOrd="0" destOrd="0" parTransId="{622BD8E2-E278-814C-AFB0-BF97B89C35E9}" sibTransId="{D2D1EADF-2C17-3B49-AE37-5844CBBD5099}"/>
    <dgm:cxn modelId="{767CD4B8-A77D-3340-9511-C43EB2B47A58}" srcId="{099E70A7-EE56-7B48-B43D-EEBFA8ADAADE}" destId="{46866698-2C63-8D41-B231-CC2E347566F2}" srcOrd="0" destOrd="0" parTransId="{99B1999F-B92D-CE4A-9901-4F558D46DE75}" sibTransId="{7411261C-5AB8-A242-99D7-C122D23A8148}"/>
    <dgm:cxn modelId="{9EDD6AC7-C594-4761-B8E9-6467E435EA73}" srcId="{9BCF1FAF-3002-B147-B414-22BCCA80F619}" destId="{AC9CF9A2-70F9-4CFB-BADB-7E6E34B159E9}" srcOrd="2" destOrd="0" parTransId="{DD4AF01B-370D-454E-B5B5-C08F4DB617C3}" sibTransId="{2BB0AE72-215B-461D-95A9-78286FC0C3DC}"/>
    <dgm:cxn modelId="{3AD6F6C8-D273-4A28-8148-4E46202F5FA3}" srcId="{9A717B32-82EA-46DC-A408-F1BFF30F2450}" destId="{D07948D3-5FE3-4F6F-8084-1274EE05ECB6}" srcOrd="1" destOrd="0" parTransId="{C0B70D8D-9C62-4B6B-AA0C-BD302736C1A5}" sibTransId="{CA011003-FECD-45F5-846A-8AE7D3D35926}"/>
    <dgm:cxn modelId="{21E75CCD-2791-B14E-BA6F-E976DE7C9E67}" type="presOf" srcId="{72216653-ADCB-F64C-B5B3-2806181BAB2F}" destId="{BC61CC14-B3CB-F445-BD44-B56DE4BB2356}" srcOrd="0" destOrd="0" presId="urn:microsoft.com/office/officeart/2008/layout/RadialCluster"/>
    <dgm:cxn modelId="{C06A50CE-D2C1-BD43-8F35-F68D0566A348}" type="presOf" srcId="{23641F24-6762-F443-8969-5E41A7BA7C12}" destId="{DD4013D5-335E-0C4D-9699-9EEA58DCBE23}" srcOrd="0" destOrd="0" presId="urn:microsoft.com/office/officeart/2008/layout/RadialCluster"/>
    <dgm:cxn modelId="{12D1D9D1-322F-D541-8759-9D4E26B37C74}" srcId="{675CC80D-FA00-154A-BD97-D413F1BB8816}" destId="{5178931E-B552-5044-9025-BC5BC815D718}" srcOrd="0" destOrd="0" parTransId="{95FA6A22-648E-854D-A158-BB4B3EFC83E4}" sibTransId="{FE4BBE35-5FB2-9148-8119-06F6B936359B}"/>
    <dgm:cxn modelId="{794E48D3-9D53-D248-9934-C3BA0C1E1546}" type="presOf" srcId="{B1B266BF-CD3C-0446-A59D-E953E99252ED}" destId="{DC90AF15-D34A-0747-9DF5-43A39198B12B}" srcOrd="0" destOrd="0" presId="urn:microsoft.com/office/officeart/2008/layout/RadialCluster"/>
    <dgm:cxn modelId="{08BB1ED4-378D-4A3E-8AB7-39A04EBE90AB}" srcId="{727D0A8C-D426-4C3A-A0DC-052FBAD34C00}" destId="{E4B01880-A16A-407C-95BC-3AB787AE01C8}" srcOrd="1" destOrd="0" parTransId="{16387745-DB17-414D-A887-926712712DE2}" sibTransId="{7066CD17-4986-48D7-B455-7DD8FF45A097}"/>
    <dgm:cxn modelId="{8BEDF8D4-6D60-7B4A-8762-28F4BA0D6BF0}" type="presOf" srcId="{8FF74124-3BA1-A240-8415-ECCAC664B153}" destId="{DD4013D5-335E-0C4D-9699-9EEA58DCBE23}" srcOrd="0" destOrd="2" presId="urn:microsoft.com/office/officeart/2008/layout/RadialCluster"/>
    <dgm:cxn modelId="{B09823D6-3FF6-CE45-B2CD-D8EACF34146B}" type="presOf" srcId="{C99ADD51-8978-D74F-8523-1F754982C818}" destId="{FB3D587A-CE3D-8A4D-BEA3-A0769ADF30F2}" srcOrd="0" destOrd="2" presId="urn:microsoft.com/office/officeart/2008/layout/RadialCluster"/>
    <dgm:cxn modelId="{56B1D4D8-88E1-40DD-901C-F59CC86FEE20}" srcId="{0F9F167C-D5C5-0145-BD7D-2EF2583052FB}" destId="{967D04ED-1DB5-4EA6-B257-E570D5DF48D9}" srcOrd="1" destOrd="0" parTransId="{48E270EC-9172-4B97-8D75-C90E0B271401}" sibTransId="{CDA2737B-7293-4027-AC7C-3EEB46709B0E}"/>
    <dgm:cxn modelId="{FD6133DD-843A-0947-891E-2C61332C413E}" srcId="{099E70A7-EE56-7B48-B43D-EEBFA8ADAADE}" destId="{FEB98F16-0FA0-E94E-A2C9-0069E224CCF4}" srcOrd="1" destOrd="0" parTransId="{29574F54-ED22-B743-B91C-5FF0BBC72AEF}" sibTransId="{5F472504-33C3-AA40-9D48-B787ECA8E8FD}"/>
    <dgm:cxn modelId="{158F9BE8-1E69-934B-941C-F35BC2B263D8}" type="presOf" srcId="{AC899C80-DD3D-C14A-82B0-8097DB163AB6}" destId="{B6893162-18B6-7542-A311-8E20D00979C4}" srcOrd="0" destOrd="0" presId="urn:microsoft.com/office/officeart/2008/layout/RadialCluster"/>
    <dgm:cxn modelId="{54C935EA-2297-9842-9439-451940FC13A0}" srcId="{AC899C80-DD3D-C14A-82B0-8097DB163AB6}" destId="{0962009E-588E-814E-B499-B849FF1FC703}" srcOrd="1" destOrd="0" parTransId="{3F4ADCB7-F566-CB4E-A010-8DD4EA4C54AF}" sibTransId="{23CBE0B8-57AA-D04A-AF2D-A47A1B516DE5}"/>
    <dgm:cxn modelId="{4972F7F1-9EAE-2745-A0D8-49BBA59EFE6E}" srcId="{9BCF1FAF-3002-B147-B414-22BCCA80F619}" destId="{56483B7B-33E5-0144-B0A3-4A4594927008}" srcOrd="0" destOrd="0" parTransId="{E165BD74-3C5B-CF45-BBB0-8353FA3CBEEB}" sibTransId="{F94A83CD-9974-864F-8D33-102F771B1CFD}"/>
    <dgm:cxn modelId="{39FB3DF4-4E34-0B4D-9768-C628C2ADBFE5}" type="presOf" srcId="{A443CD79-2703-1F47-8830-CF81FCEE11BB}" destId="{F5451F4D-1E87-E94F-B1BA-8B328D9B9428}" srcOrd="0" destOrd="0" presId="urn:microsoft.com/office/officeart/2008/layout/RadialCluster"/>
    <dgm:cxn modelId="{6FD7A7FA-7190-1C4F-8266-83D9E471B747}" srcId="{0962009E-588E-814E-B499-B849FF1FC703}" destId="{099E70A7-EE56-7B48-B43D-EEBFA8ADAADE}" srcOrd="0" destOrd="0" parTransId="{A466E318-E425-3646-BB59-8C81B49AA1D2}" sibTransId="{2A8D31A7-C42C-5642-BDE2-18131F27D617}"/>
    <dgm:cxn modelId="{9CF23ECD-AEBE-1E48-ADF5-4581AA90A842}" type="presParOf" srcId="{4F632185-91D8-9540-94E0-A3A8DA1B31F4}" destId="{CB85ED3D-1B14-3C4C-84F9-C0B044B87A4B}" srcOrd="0" destOrd="0" presId="urn:microsoft.com/office/officeart/2008/layout/RadialCluster"/>
    <dgm:cxn modelId="{25BBE437-835A-B24F-B1C8-CD9D6B74042D}" type="presParOf" srcId="{4F632185-91D8-9540-94E0-A3A8DA1B31F4}" destId="{F285A461-3A91-B248-82CD-FEF88E1835F1}" srcOrd="1" destOrd="0" presId="urn:microsoft.com/office/officeart/2008/layout/RadialCluster"/>
    <dgm:cxn modelId="{936A778F-096B-2C4F-A7E5-21504F3AC26E}" type="presParOf" srcId="{F285A461-3A91-B248-82CD-FEF88E1835F1}" destId="{B6893162-18B6-7542-A311-8E20D00979C4}" srcOrd="0" destOrd="0" presId="urn:microsoft.com/office/officeart/2008/layout/RadialCluster"/>
    <dgm:cxn modelId="{B6A8A64F-F2F0-2F43-836D-5C6E9790AF7E}" type="presParOf" srcId="{F285A461-3A91-B248-82CD-FEF88E1835F1}" destId="{F5451F4D-1E87-E94F-B1BA-8B328D9B9428}" srcOrd="1" destOrd="0" presId="urn:microsoft.com/office/officeart/2008/layout/RadialCluster"/>
    <dgm:cxn modelId="{89ECBE73-614C-6449-BF4C-C0D32B6C75C9}" type="presParOf" srcId="{F285A461-3A91-B248-82CD-FEF88E1835F1}" destId="{DC90AF15-D34A-0747-9DF5-43A39198B12B}" srcOrd="2" destOrd="0" presId="urn:microsoft.com/office/officeart/2008/layout/RadialCluster"/>
    <dgm:cxn modelId="{F648B46F-12BA-E445-BFEC-326122585FA8}" type="presParOf" srcId="{F285A461-3A91-B248-82CD-FEF88E1835F1}" destId="{072F2D21-0479-9E43-A7B2-EFD98BAB23C9}" srcOrd="3" destOrd="0" presId="urn:microsoft.com/office/officeart/2008/layout/RadialCluster"/>
    <dgm:cxn modelId="{CEAD2ED1-815E-C343-ADCB-64ECECF257E4}" type="presParOf" srcId="{F285A461-3A91-B248-82CD-FEF88E1835F1}" destId="{225B3ACE-94EA-E64E-A76C-013857EB4576}" srcOrd="4" destOrd="0" presId="urn:microsoft.com/office/officeart/2008/layout/RadialCluster"/>
    <dgm:cxn modelId="{D98B3EA7-0B42-A94F-9DA6-7C9AC4034EE8}" type="presParOf" srcId="{F285A461-3A91-B248-82CD-FEF88E1835F1}" destId="{BC61CC14-B3CB-F445-BD44-B56DE4BB2356}" srcOrd="5" destOrd="0" presId="urn:microsoft.com/office/officeart/2008/layout/RadialCluster"/>
    <dgm:cxn modelId="{990954B7-F05A-CC47-867A-1997F016F1AF}" type="presParOf" srcId="{F285A461-3A91-B248-82CD-FEF88E1835F1}" destId="{DD4013D5-335E-0C4D-9699-9EEA58DCBE23}" srcOrd="6" destOrd="0" presId="urn:microsoft.com/office/officeart/2008/layout/RadialCluster"/>
    <dgm:cxn modelId="{20C9ACB7-B9BD-0349-A955-C96D871D93BF}" type="presParOf" srcId="{F285A461-3A91-B248-82CD-FEF88E1835F1}" destId="{FCEA496B-0FCB-9A4D-ADAA-971498E7E9A6}" srcOrd="7" destOrd="0" presId="urn:microsoft.com/office/officeart/2008/layout/RadialCluster"/>
    <dgm:cxn modelId="{21603398-D54A-A647-A20D-8274F65D7B3F}" type="presParOf" srcId="{F285A461-3A91-B248-82CD-FEF88E1835F1}" destId="{FB3D587A-CE3D-8A4D-BEA3-A0769ADF30F2}" srcOrd="8" destOrd="0" presId="urn:microsoft.com/office/officeart/2008/layout/RadialCluster"/>
    <dgm:cxn modelId="{6CBD070F-D0D1-584F-AB80-71E75A152B60}" type="presParOf" srcId="{4F632185-91D8-9540-94E0-A3A8DA1B31F4}" destId="{A3EE421E-F3D7-F542-BD39-7DCA4C7A7EA6}" srcOrd="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E421E-F3D7-F542-BD39-7DCA4C7A7EA6}">
      <dsp:nvSpPr>
        <dsp:cNvPr id="0" name=""/>
        <dsp:cNvSpPr/>
      </dsp:nvSpPr>
      <dsp:spPr>
        <a:xfrm rot="5977379">
          <a:off x="4114345" y="1050313"/>
          <a:ext cx="315973" cy="0"/>
        </a:xfrm>
        <a:custGeom>
          <a:avLst/>
          <a:gdLst/>
          <a:ahLst/>
          <a:cxnLst/>
          <a:rect l="0" t="0" r="0" b="0"/>
          <a:pathLst>
            <a:path>
              <a:moveTo>
                <a:pt x="0" y="0"/>
              </a:moveTo>
              <a:lnTo>
                <a:pt x="315973" y="0"/>
              </a:lnTo>
            </a:path>
          </a:pathLst>
        </a:custGeom>
        <a:noFill/>
        <a:ln w="50800" cap="flat" cmpd="sng" algn="ctr">
          <a:solidFill>
            <a:scrgbClr r="0" g="0" b="0"/>
          </a:solidFill>
          <a:prstDash val="solid"/>
          <a:miter lim="800000"/>
          <a:headEnd type="none"/>
          <a:tailEnd type="triangle"/>
        </a:ln>
        <a:effectLst/>
      </dsp:spPr>
      <dsp:style>
        <a:lnRef idx="2">
          <a:scrgbClr r="0" g="0" b="0"/>
        </a:lnRef>
        <a:fillRef idx="0">
          <a:scrgbClr r="0" g="0" b="0"/>
        </a:fillRef>
        <a:effectRef idx="0">
          <a:scrgbClr r="0" g="0" b="0"/>
        </a:effectRef>
        <a:fontRef idx="minor"/>
      </dsp:style>
    </dsp:sp>
    <dsp:sp modelId="{CB85ED3D-1B14-3C4C-84F9-C0B044B87A4B}">
      <dsp:nvSpPr>
        <dsp:cNvPr id="0" name=""/>
        <dsp:cNvSpPr/>
      </dsp:nvSpPr>
      <dsp:spPr>
        <a:xfrm>
          <a:off x="2614792" y="241228"/>
          <a:ext cx="3478668" cy="6533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t>Process Input Data</a:t>
          </a:r>
        </a:p>
      </dsp:txBody>
      <dsp:txXfrm>
        <a:off x="2646685" y="273121"/>
        <a:ext cx="3414882" cy="589536"/>
      </dsp:txXfrm>
    </dsp:sp>
    <dsp:sp modelId="{B6893162-18B6-7542-A311-8E20D00979C4}">
      <dsp:nvSpPr>
        <dsp:cNvPr id="0" name=""/>
        <dsp:cNvSpPr/>
      </dsp:nvSpPr>
      <dsp:spPr>
        <a:xfrm>
          <a:off x="3245730" y="1206077"/>
          <a:ext cx="1881422" cy="701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t>COSS</a:t>
          </a:r>
        </a:p>
      </dsp:txBody>
      <dsp:txXfrm>
        <a:off x="3279981" y="1240328"/>
        <a:ext cx="1812920" cy="633123"/>
      </dsp:txXfrm>
    </dsp:sp>
    <dsp:sp modelId="{F5451F4D-1E87-E94F-B1BA-8B328D9B9428}">
      <dsp:nvSpPr>
        <dsp:cNvPr id="0" name=""/>
        <dsp:cNvSpPr/>
      </dsp:nvSpPr>
      <dsp:spPr>
        <a:xfrm rot="8536789">
          <a:off x="1912991" y="2529371"/>
          <a:ext cx="2032242" cy="0"/>
        </a:xfrm>
        <a:custGeom>
          <a:avLst/>
          <a:gdLst/>
          <a:ahLst/>
          <a:cxnLst/>
          <a:rect l="0" t="0" r="0" b="0"/>
          <a:pathLst>
            <a:path>
              <a:moveTo>
                <a:pt x="0" y="0"/>
              </a:moveTo>
              <a:lnTo>
                <a:pt x="2032242" y="0"/>
              </a:lnTo>
            </a:path>
          </a:pathLst>
        </a:custGeom>
        <a:noFill/>
        <a:ln w="50800" cap="flat" cmpd="sng" algn="ctr">
          <a:solidFill>
            <a:scrgbClr r="0" g="0" b="0"/>
          </a:solidFill>
          <a:prstDash val="solid"/>
          <a:miter lim="800000"/>
          <a:tailEnd type="triangle"/>
        </a:ln>
        <a:effectLst/>
      </dsp:spPr>
      <dsp:style>
        <a:lnRef idx="2">
          <a:scrgbClr r="0" g="0" b="0"/>
        </a:lnRef>
        <a:fillRef idx="0">
          <a:scrgbClr r="0" g="0" b="0"/>
        </a:fillRef>
        <a:effectRef idx="0">
          <a:scrgbClr r="0" g="0" b="0"/>
        </a:effectRef>
        <a:fontRef idx="minor"/>
      </dsp:style>
    </dsp:sp>
    <dsp:sp modelId="{DC90AF15-D34A-0747-9DF5-43A39198B12B}">
      <dsp:nvSpPr>
        <dsp:cNvPr id="0" name=""/>
        <dsp:cNvSpPr/>
      </dsp:nvSpPr>
      <dsp:spPr>
        <a:xfrm>
          <a:off x="0" y="3151040"/>
          <a:ext cx="2249965" cy="1547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US" sz="1400" kern="1200" dirty="0"/>
            <a:t>Conventional Observations</a:t>
          </a:r>
        </a:p>
        <a:p>
          <a:pPr marL="114300" lvl="1" indent="-114300" algn="l" defTabSz="622300">
            <a:lnSpc>
              <a:spcPct val="90000"/>
            </a:lnSpc>
            <a:spcBef>
              <a:spcPct val="0"/>
            </a:spcBef>
            <a:spcAft>
              <a:spcPct val="15000"/>
            </a:spcAft>
            <a:buChar char="•"/>
          </a:pPr>
          <a:r>
            <a:rPr lang="en-US" sz="1400" kern="1200" dirty="0"/>
            <a:t>ECO1280</a:t>
          </a:r>
        </a:p>
        <a:p>
          <a:pPr marL="114300" lvl="1" indent="-114300" algn="l" defTabSz="622300">
            <a:lnSpc>
              <a:spcPct val="90000"/>
            </a:lnSpc>
            <a:spcBef>
              <a:spcPct val="0"/>
            </a:spcBef>
            <a:spcAft>
              <a:spcPct val="15000"/>
            </a:spcAft>
            <a:buChar char="•"/>
          </a:pPr>
          <a:r>
            <a:rPr lang="en-US" sz="1400" kern="1200" dirty="0"/>
            <a:t>G5NR</a:t>
          </a:r>
        </a:p>
      </dsp:txBody>
      <dsp:txXfrm>
        <a:off x="75541" y="3226581"/>
        <a:ext cx="2098883" cy="1396392"/>
      </dsp:txXfrm>
    </dsp:sp>
    <dsp:sp modelId="{072F2D21-0479-9E43-A7B2-EFD98BAB23C9}">
      <dsp:nvSpPr>
        <dsp:cNvPr id="0" name=""/>
        <dsp:cNvSpPr/>
      </dsp:nvSpPr>
      <dsp:spPr>
        <a:xfrm rot="6199322">
          <a:off x="3345355" y="2507184"/>
          <a:ext cx="1232119" cy="0"/>
        </a:xfrm>
        <a:custGeom>
          <a:avLst/>
          <a:gdLst/>
          <a:ahLst/>
          <a:cxnLst/>
          <a:rect l="0" t="0" r="0" b="0"/>
          <a:pathLst>
            <a:path>
              <a:moveTo>
                <a:pt x="0" y="0"/>
              </a:moveTo>
              <a:lnTo>
                <a:pt x="1232119" y="0"/>
              </a:lnTo>
            </a:path>
          </a:pathLst>
        </a:custGeom>
        <a:noFill/>
        <a:ln w="50800" cap="flat" cmpd="sng" algn="ctr">
          <a:solidFill>
            <a:scrgbClr r="0" g="0" b="0"/>
          </a:solidFill>
          <a:prstDash val="solid"/>
          <a:miter lim="800000"/>
          <a:tailEnd type="triangle"/>
        </a:ln>
        <a:effectLst/>
      </dsp:spPr>
      <dsp:style>
        <a:lnRef idx="2">
          <a:scrgbClr r="0" g="0" b="0"/>
        </a:lnRef>
        <a:fillRef idx="0">
          <a:scrgbClr r="0" g="0" b="0"/>
        </a:fillRef>
        <a:effectRef idx="0">
          <a:scrgbClr r="0" g="0" b="0"/>
        </a:effectRef>
        <a:fontRef idx="minor"/>
      </dsp:style>
    </dsp:sp>
    <dsp:sp modelId="{225B3ACE-94EA-E64E-A76C-013857EB4576}">
      <dsp:nvSpPr>
        <dsp:cNvPr id="0" name=""/>
        <dsp:cNvSpPr/>
      </dsp:nvSpPr>
      <dsp:spPr>
        <a:xfrm>
          <a:off x="2542003" y="3106666"/>
          <a:ext cx="2159003" cy="16719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t" anchorCtr="0">
          <a:noAutofit/>
        </a:bodyPr>
        <a:lstStyle/>
        <a:p>
          <a:pPr marL="0" lvl="0" indent="0" algn="ctr" defTabSz="622300">
            <a:lnSpc>
              <a:spcPct val="90000"/>
            </a:lnSpc>
            <a:spcBef>
              <a:spcPct val="0"/>
            </a:spcBef>
            <a:spcAft>
              <a:spcPct val="35000"/>
            </a:spcAft>
            <a:buNone/>
          </a:pPr>
          <a:r>
            <a:rPr lang="en-US" sz="1400" kern="1200" dirty="0"/>
            <a:t>Aircraft Observations</a:t>
          </a:r>
        </a:p>
        <a:p>
          <a:pPr marL="114300" lvl="1" indent="-114300" algn="l" defTabSz="622300">
            <a:lnSpc>
              <a:spcPct val="90000"/>
            </a:lnSpc>
            <a:spcBef>
              <a:spcPct val="0"/>
            </a:spcBef>
            <a:spcAft>
              <a:spcPct val="15000"/>
            </a:spcAft>
            <a:buChar char="•"/>
          </a:pPr>
          <a:r>
            <a:rPr lang="en-US" sz="1400" kern="1200" dirty="0"/>
            <a:t>Aircraft Reports</a:t>
          </a:r>
        </a:p>
        <a:p>
          <a:pPr marL="228600" lvl="2" indent="-114300" algn="l" defTabSz="622300">
            <a:lnSpc>
              <a:spcPct val="90000"/>
            </a:lnSpc>
            <a:spcBef>
              <a:spcPct val="0"/>
            </a:spcBef>
            <a:spcAft>
              <a:spcPct val="15000"/>
            </a:spcAft>
            <a:buChar char="•"/>
          </a:pPr>
          <a:r>
            <a:rPr lang="en-US" sz="1400" kern="1200" dirty="0"/>
            <a:t>ECO1280</a:t>
          </a:r>
        </a:p>
        <a:p>
          <a:pPr marL="228600" lvl="2" indent="-114300" algn="l" defTabSz="622300">
            <a:lnSpc>
              <a:spcPct val="90000"/>
            </a:lnSpc>
            <a:spcBef>
              <a:spcPct val="0"/>
            </a:spcBef>
            <a:spcAft>
              <a:spcPct val="15000"/>
            </a:spcAft>
            <a:buChar char="•"/>
          </a:pPr>
          <a:r>
            <a:rPr lang="en-US" sz="1400" kern="1200" dirty="0"/>
            <a:t>G5NR</a:t>
          </a:r>
        </a:p>
      </dsp:txBody>
      <dsp:txXfrm>
        <a:off x="2623621" y="3188284"/>
        <a:ext cx="1995767" cy="1508712"/>
      </dsp:txXfrm>
    </dsp:sp>
    <dsp:sp modelId="{BC61CC14-B3CB-F445-BD44-B56DE4BB2356}">
      <dsp:nvSpPr>
        <dsp:cNvPr id="0" name=""/>
        <dsp:cNvSpPr/>
      </dsp:nvSpPr>
      <dsp:spPr>
        <a:xfrm rot="3366013">
          <a:off x="4146591" y="2424910"/>
          <a:ext cx="1246260" cy="0"/>
        </a:xfrm>
        <a:custGeom>
          <a:avLst/>
          <a:gdLst/>
          <a:ahLst/>
          <a:cxnLst/>
          <a:rect l="0" t="0" r="0" b="0"/>
          <a:pathLst>
            <a:path>
              <a:moveTo>
                <a:pt x="0" y="0"/>
              </a:moveTo>
              <a:lnTo>
                <a:pt x="1246260" y="0"/>
              </a:lnTo>
            </a:path>
          </a:pathLst>
        </a:custGeom>
        <a:noFill/>
        <a:ln w="50800" cap="flat" cmpd="sng" algn="ctr">
          <a:solidFill>
            <a:scrgbClr r="0" g="0" b="0"/>
          </a:solidFill>
          <a:prstDash val="solid"/>
          <a:miter lim="800000"/>
          <a:tailEnd type="triangle"/>
        </a:ln>
        <a:effectLst/>
      </dsp:spPr>
      <dsp:style>
        <a:lnRef idx="2">
          <a:scrgbClr r="0" g="0" b="0"/>
        </a:lnRef>
        <a:fillRef idx="0">
          <a:scrgbClr r="0" g="0" b="0"/>
        </a:fillRef>
        <a:effectRef idx="0">
          <a:scrgbClr r="0" g="0" b="0"/>
        </a:effectRef>
        <a:fontRef idx="minor"/>
      </dsp:style>
    </dsp:sp>
    <dsp:sp modelId="{DD4013D5-335E-0C4D-9699-9EEA58DCBE23}">
      <dsp:nvSpPr>
        <dsp:cNvPr id="0" name=""/>
        <dsp:cNvSpPr/>
      </dsp:nvSpPr>
      <dsp:spPr>
        <a:xfrm>
          <a:off x="4894076" y="2942117"/>
          <a:ext cx="1844544" cy="2080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t" anchorCtr="0">
          <a:noAutofit/>
        </a:bodyPr>
        <a:lstStyle/>
        <a:p>
          <a:pPr marL="0" lvl="0" indent="0" algn="ctr" defTabSz="622300">
            <a:lnSpc>
              <a:spcPct val="90000"/>
            </a:lnSpc>
            <a:spcBef>
              <a:spcPct val="0"/>
            </a:spcBef>
            <a:spcAft>
              <a:spcPct val="35000"/>
            </a:spcAft>
            <a:buNone/>
          </a:pPr>
          <a:r>
            <a:rPr lang="en-US" sz="1400" kern="1200" dirty="0"/>
            <a:t>GNSS-RO</a:t>
          </a:r>
        </a:p>
        <a:p>
          <a:pPr marL="114300" lvl="1" indent="-114300" algn="l" defTabSz="622300">
            <a:lnSpc>
              <a:spcPct val="90000"/>
            </a:lnSpc>
            <a:spcBef>
              <a:spcPct val="0"/>
            </a:spcBef>
            <a:spcAft>
              <a:spcPct val="15000"/>
            </a:spcAft>
            <a:buChar char="•"/>
          </a:pPr>
          <a:r>
            <a:rPr lang="en-US" sz="1400" kern="1200" dirty="0"/>
            <a:t>Refractivity</a:t>
          </a:r>
        </a:p>
        <a:p>
          <a:pPr marL="228600" lvl="2" indent="-114300" algn="l" defTabSz="622300">
            <a:lnSpc>
              <a:spcPct val="90000"/>
            </a:lnSpc>
            <a:spcBef>
              <a:spcPct val="0"/>
            </a:spcBef>
            <a:spcAft>
              <a:spcPct val="15000"/>
            </a:spcAft>
            <a:buChar char="•"/>
          </a:pPr>
          <a:r>
            <a:rPr lang="en-US" sz="1400" kern="1200" dirty="0"/>
            <a:t>ECO1280</a:t>
          </a:r>
        </a:p>
        <a:p>
          <a:pPr marL="228600" lvl="2" indent="-114300" algn="l" defTabSz="622300">
            <a:lnSpc>
              <a:spcPct val="90000"/>
            </a:lnSpc>
            <a:spcBef>
              <a:spcPct val="0"/>
            </a:spcBef>
            <a:spcAft>
              <a:spcPct val="15000"/>
            </a:spcAft>
            <a:buChar char="•"/>
          </a:pPr>
          <a:r>
            <a:rPr lang="en-US" sz="1400" kern="1200" dirty="0"/>
            <a:t>G5NR</a:t>
          </a:r>
        </a:p>
        <a:p>
          <a:pPr marL="114300" lvl="1" indent="-114300" algn="l" defTabSz="622300">
            <a:lnSpc>
              <a:spcPct val="90000"/>
            </a:lnSpc>
            <a:spcBef>
              <a:spcPct val="0"/>
            </a:spcBef>
            <a:spcAft>
              <a:spcPct val="15000"/>
            </a:spcAft>
            <a:buChar char="•"/>
          </a:pPr>
          <a:r>
            <a:rPr lang="en-US" sz="1400" kern="1200" dirty="0"/>
            <a:t>Bending Angle</a:t>
          </a:r>
        </a:p>
        <a:p>
          <a:pPr marL="228600" lvl="2" indent="-114300" algn="l" defTabSz="622300">
            <a:lnSpc>
              <a:spcPct val="90000"/>
            </a:lnSpc>
            <a:spcBef>
              <a:spcPct val="0"/>
            </a:spcBef>
            <a:spcAft>
              <a:spcPct val="15000"/>
            </a:spcAft>
            <a:buChar char="•"/>
          </a:pPr>
          <a:r>
            <a:rPr lang="en-US" sz="1400" kern="1200" dirty="0"/>
            <a:t>ECO1280</a:t>
          </a:r>
        </a:p>
        <a:p>
          <a:pPr marL="228600" lvl="2" indent="-114300" algn="l" defTabSz="622300">
            <a:lnSpc>
              <a:spcPct val="90000"/>
            </a:lnSpc>
            <a:spcBef>
              <a:spcPct val="0"/>
            </a:spcBef>
            <a:spcAft>
              <a:spcPct val="15000"/>
            </a:spcAft>
            <a:buChar char="•"/>
          </a:pPr>
          <a:r>
            <a:rPr lang="en-US" sz="1400" kern="1200" dirty="0"/>
            <a:t>G5NR</a:t>
          </a:r>
        </a:p>
      </dsp:txBody>
      <dsp:txXfrm>
        <a:off x="4984119" y="3032160"/>
        <a:ext cx="1664458" cy="1900616"/>
      </dsp:txXfrm>
    </dsp:sp>
    <dsp:sp modelId="{FCEA496B-0FCB-9A4D-ADAA-971498E7E9A6}">
      <dsp:nvSpPr>
        <dsp:cNvPr id="0" name=""/>
        <dsp:cNvSpPr/>
      </dsp:nvSpPr>
      <dsp:spPr>
        <a:xfrm rot="1392845">
          <a:off x="4922306" y="2307351"/>
          <a:ext cx="2027807" cy="0"/>
        </a:xfrm>
        <a:custGeom>
          <a:avLst/>
          <a:gdLst/>
          <a:ahLst/>
          <a:cxnLst/>
          <a:rect l="0" t="0" r="0" b="0"/>
          <a:pathLst>
            <a:path>
              <a:moveTo>
                <a:pt x="0" y="0"/>
              </a:moveTo>
              <a:lnTo>
                <a:pt x="2027807" y="0"/>
              </a:lnTo>
            </a:path>
          </a:pathLst>
        </a:custGeom>
        <a:noFill/>
        <a:ln w="50800" cap="flat" cmpd="sng" algn="ctr">
          <a:solidFill>
            <a:scrgbClr r="0" g="0" b="0"/>
          </a:solidFill>
          <a:prstDash val="solid"/>
          <a:miter lim="800000"/>
          <a:tailEnd type="triangle"/>
        </a:ln>
        <a:effectLst/>
      </dsp:spPr>
      <dsp:style>
        <a:lnRef idx="2">
          <a:scrgbClr r="0" g="0" b="0"/>
        </a:lnRef>
        <a:fillRef idx="0">
          <a:scrgbClr r="0" g="0" b="0"/>
        </a:fillRef>
        <a:effectRef idx="0">
          <a:scrgbClr r="0" g="0" b="0"/>
        </a:effectRef>
        <a:fontRef idx="minor"/>
      </dsp:style>
    </dsp:sp>
    <dsp:sp modelId="{FB3D587A-CE3D-8A4D-BEA3-A0769ADF30F2}">
      <dsp:nvSpPr>
        <dsp:cNvPr id="0" name=""/>
        <dsp:cNvSpPr/>
      </dsp:nvSpPr>
      <dsp:spPr>
        <a:xfrm>
          <a:off x="6868026" y="2430684"/>
          <a:ext cx="2079123" cy="1444349"/>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US" sz="1400" kern="1200" dirty="0"/>
            <a:t>Radiances</a:t>
          </a:r>
        </a:p>
        <a:p>
          <a:pPr marL="114300" lvl="1" indent="-114300" algn="l" defTabSz="622300">
            <a:lnSpc>
              <a:spcPct val="90000"/>
            </a:lnSpc>
            <a:spcBef>
              <a:spcPct val="0"/>
            </a:spcBef>
            <a:spcAft>
              <a:spcPct val="15000"/>
            </a:spcAft>
            <a:buChar char="•"/>
          </a:pPr>
          <a:r>
            <a:rPr lang="en-US" sz="1400" kern="1200" dirty="0"/>
            <a:t>CRTM</a:t>
          </a:r>
        </a:p>
        <a:p>
          <a:pPr marL="228600" lvl="2" indent="-114300" algn="l" defTabSz="622300">
            <a:lnSpc>
              <a:spcPct val="90000"/>
            </a:lnSpc>
            <a:spcBef>
              <a:spcPct val="0"/>
            </a:spcBef>
            <a:spcAft>
              <a:spcPct val="15000"/>
            </a:spcAft>
            <a:buChar char="•"/>
          </a:pPr>
          <a:r>
            <a:rPr lang="en-US" sz="1400" kern="1200" dirty="0"/>
            <a:t>G5NR</a:t>
          </a:r>
        </a:p>
        <a:p>
          <a:pPr marL="228600" lvl="2" indent="-114300" algn="l" defTabSz="622300">
            <a:lnSpc>
              <a:spcPct val="90000"/>
            </a:lnSpc>
            <a:spcBef>
              <a:spcPct val="0"/>
            </a:spcBef>
            <a:spcAft>
              <a:spcPct val="15000"/>
            </a:spcAft>
            <a:buChar char="•"/>
          </a:pPr>
          <a:r>
            <a:rPr lang="en-US" sz="1400" kern="1200" dirty="0"/>
            <a:t>ECO1280 (cloudy)</a:t>
          </a:r>
        </a:p>
      </dsp:txBody>
      <dsp:txXfrm>
        <a:off x="6938533" y="2501191"/>
        <a:ext cx="1938109" cy="1303335"/>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4D35C0-544E-F844-809B-22808118DD93}" type="datetimeFigureOut">
              <a:rPr lang="en-US" smtClean="0"/>
              <a:t>11/16/20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E934B-FDD4-A04E-9931-3AAED6FC8DE1}" type="slidenum">
              <a:rPr lang="en-US" smtClean="0"/>
              <a:t>‹#›</a:t>
            </a:fld>
            <a:endParaRPr lang="en-US"/>
          </a:p>
        </p:txBody>
      </p:sp>
    </p:spTree>
    <p:extLst>
      <p:ext uri="{BB962C8B-B14F-4D97-AF65-F5344CB8AC3E}">
        <p14:creationId xmlns:p14="http://schemas.microsoft.com/office/powerpoint/2010/main" val="87866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E934B-FDD4-A04E-9931-3AAED6FC8DE1}" type="slidenum">
              <a:rPr lang="en-US" smtClean="0"/>
              <a:t>4</a:t>
            </a:fld>
            <a:endParaRPr lang="en-US"/>
          </a:p>
        </p:txBody>
      </p:sp>
    </p:spTree>
    <p:extLst>
      <p:ext uri="{BB962C8B-B14F-4D97-AF65-F5344CB8AC3E}">
        <p14:creationId xmlns:p14="http://schemas.microsoft.com/office/powerpoint/2010/main" val="3164296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4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098466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Requirements</a:t>
            </a:r>
            <a:r>
              <a:rPr lang="en-US" baseline="0" dirty="0"/>
              <a:t> for an OSSE system:</a:t>
            </a:r>
          </a:p>
          <a:p>
            <a:endParaRPr lang="en-US" dirty="0"/>
          </a:p>
          <a:p>
            <a:pPr marL="524123" indent="-524123">
              <a:buAutoNum type="arabicParenBoth"/>
            </a:pPr>
            <a:r>
              <a:rPr lang="en-US" dirty="0"/>
              <a:t>A long atmospheric model integration using a “state of the art” numerical model to provide a complete record of the assumed true state of the atmosphere, usually referred to as </a:t>
            </a:r>
            <a:r>
              <a:rPr lang="en-US" i="1" dirty="0"/>
              <a:t>the nature run</a:t>
            </a:r>
            <a:r>
              <a:rPr lang="en-US" dirty="0"/>
              <a:t>. The nature run should represent the main characteristics of the real atmosphere, e.g. right climatology, general patterns of storm tracks, etc. </a:t>
            </a:r>
          </a:p>
          <a:p>
            <a:pPr marL="524123" indent="-524123">
              <a:buAutoNum type="arabicParenBoth"/>
            </a:pPr>
            <a:r>
              <a:rPr lang="en-US" dirty="0"/>
              <a:t>Simulated existing conventional and satellite observations from the nature run. These synthetic observations need to be simulated with the same spatial and temporal coverage, resolution, and accuracy as in the real world. </a:t>
            </a:r>
          </a:p>
          <a:p>
            <a:pPr marL="524123" indent="-524123">
              <a:buAutoNum type="arabicParenBoth"/>
            </a:pPr>
            <a:r>
              <a:rPr lang="en-US" dirty="0"/>
              <a:t>Generation of new proposed observations from the nature run with realistic coverage and accuracy. </a:t>
            </a:r>
          </a:p>
          <a:p>
            <a:pPr marL="524123" indent="-524123">
              <a:buAutoNum type="arabicParenBoth"/>
            </a:pPr>
            <a:r>
              <a:rPr lang="en-US" dirty="0"/>
              <a:t>An assimilation system, where the synthetic observations from both the current and proposed instruments will be assimilated and evaluated. This assimilation system should be of lower resolution than the nature run. Realistic differences between the nature run and the model used for assimilation and forecasting should exist, and ideally they should approximate the differences between a state-of-the art assimilation system and the real atmosphere. </a:t>
            </a:r>
          </a:p>
          <a:p>
            <a:pPr marL="524123" indent="-524123">
              <a:buAutoNum type="arabicParenBoth"/>
            </a:pPr>
            <a:r>
              <a:rPr lang="en-US" dirty="0"/>
              <a:t>Calibration of the entire OSSE system to ensure that the accuracy of analyses and forecasts, and the impact of existing observing systems in the OSSE environment are comparable to the accuracies and impacts of the same observing systems in the real world. </a:t>
            </a:r>
          </a:p>
          <a:p>
            <a:pPr marL="524123" indent="-524123">
              <a:buFont typeface="Wingdings" charset="2"/>
              <a:buAutoNum type="arabicParenBoth"/>
            </a:pPr>
            <a:r>
              <a:rPr lang="en-US" dirty="0"/>
              <a:t>The benefits of a proposed observing system are quantified by comparing the forecasts with and without the proposed observing system against the nature run.</a:t>
            </a:r>
          </a:p>
          <a:p>
            <a:endParaRPr lang="en-US" dirty="0"/>
          </a:p>
        </p:txBody>
      </p:sp>
      <p:sp>
        <p:nvSpPr>
          <p:cNvPr id="4" name="Slide Number Placeholder 3"/>
          <p:cNvSpPr>
            <a:spLocks noGrp="1"/>
          </p:cNvSpPr>
          <p:nvPr>
            <p:ph type="sldNum" sz="quarter" idx="10"/>
          </p:nvPr>
        </p:nvSpPr>
        <p:spPr/>
        <p:txBody>
          <a:bodyPr/>
          <a:lstStyle/>
          <a:p>
            <a:fld id="{9369B8FD-EC0C-9F43-AC6F-2BAA3658CB43}" type="slidenum">
              <a:rPr lang="en-US" smtClean="0"/>
              <a:t>5</a:t>
            </a:fld>
            <a:endParaRPr lang="en-US"/>
          </a:p>
        </p:txBody>
      </p:sp>
    </p:spTree>
    <p:extLst>
      <p:ext uri="{BB962C8B-B14F-4D97-AF65-F5344CB8AC3E}">
        <p14:creationId xmlns:p14="http://schemas.microsoft.com/office/powerpoint/2010/main" val="2393477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charset="0"/>
              <a:ea typeface="ＭＳ Ｐゴシック" charset="-128"/>
            </a:endParaRPr>
          </a:p>
        </p:txBody>
      </p:sp>
      <p:sp>
        <p:nvSpPr>
          <p:cNvPr id="4198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128"/>
              </a:defRPr>
            </a:lvl1pPr>
            <a:lvl2pPr marL="742950" indent="-285750">
              <a:defRPr sz="2400">
                <a:solidFill>
                  <a:schemeClr val="tx1"/>
                </a:solidFill>
                <a:latin typeface="Helvetica" charset="0"/>
                <a:ea typeface="ＭＳ Ｐゴシック" charset="-128"/>
              </a:defRPr>
            </a:lvl2pPr>
            <a:lvl3pPr marL="1143000" indent="-228600">
              <a:defRPr sz="2400">
                <a:solidFill>
                  <a:schemeClr val="tx1"/>
                </a:solidFill>
                <a:latin typeface="Helvetica" charset="0"/>
                <a:ea typeface="ＭＳ Ｐゴシック" charset="-128"/>
              </a:defRPr>
            </a:lvl3pPr>
            <a:lvl4pPr marL="1600200" indent="-228600">
              <a:defRPr sz="2400">
                <a:solidFill>
                  <a:schemeClr val="tx1"/>
                </a:solidFill>
                <a:latin typeface="Helvetica" charset="0"/>
                <a:ea typeface="ＭＳ Ｐゴシック" charset="-128"/>
              </a:defRPr>
            </a:lvl4pPr>
            <a:lvl5pPr marL="2057400" indent="-228600">
              <a:defRPr sz="2400">
                <a:solidFill>
                  <a:schemeClr val="tx1"/>
                </a:solidFill>
                <a:latin typeface="Helvetica" charset="0"/>
                <a:ea typeface="ＭＳ Ｐゴシック" charset="-128"/>
              </a:defRPr>
            </a:lvl5pPr>
            <a:lvl6pPr marL="2514600" indent="-228600" eaLnBrk="0" fontAlgn="base" hangingPunct="0">
              <a:spcBef>
                <a:spcPct val="0"/>
              </a:spcBef>
              <a:spcAft>
                <a:spcPct val="0"/>
              </a:spcAft>
              <a:defRPr sz="2400">
                <a:solidFill>
                  <a:schemeClr val="tx1"/>
                </a:solidFill>
                <a:latin typeface="Helvetica" charset="0"/>
                <a:ea typeface="ＭＳ Ｐゴシック" charset="-128"/>
              </a:defRPr>
            </a:lvl6pPr>
            <a:lvl7pPr marL="2971800" indent="-228600" eaLnBrk="0" fontAlgn="base" hangingPunct="0">
              <a:spcBef>
                <a:spcPct val="0"/>
              </a:spcBef>
              <a:spcAft>
                <a:spcPct val="0"/>
              </a:spcAft>
              <a:defRPr sz="2400">
                <a:solidFill>
                  <a:schemeClr val="tx1"/>
                </a:solidFill>
                <a:latin typeface="Helvetica" charset="0"/>
                <a:ea typeface="ＭＳ Ｐゴシック" charset="-128"/>
              </a:defRPr>
            </a:lvl7pPr>
            <a:lvl8pPr marL="3429000" indent="-228600" eaLnBrk="0" fontAlgn="base" hangingPunct="0">
              <a:spcBef>
                <a:spcPct val="0"/>
              </a:spcBef>
              <a:spcAft>
                <a:spcPct val="0"/>
              </a:spcAft>
              <a:defRPr sz="2400">
                <a:solidFill>
                  <a:schemeClr val="tx1"/>
                </a:solidFill>
                <a:latin typeface="Helvetica" charset="0"/>
                <a:ea typeface="ＭＳ Ｐゴシック" charset="-128"/>
              </a:defRPr>
            </a:lvl8pPr>
            <a:lvl9pPr marL="3886200" indent="-228600" eaLnBrk="0" fontAlgn="base" hangingPunct="0">
              <a:spcBef>
                <a:spcPct val="0"/>
              </a:spcBef>
              <a:spcAft>
                <a:spcPct val="0"/>
              </a:spcAft>
              <a:defRPr sz="2400">
                <a:solidFill>
                  <a:schemeClr val="tx1"/>
                </a:solidFill>
                <a:latin typeface="Helvetica"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FA54D88-4785-A046-97D7-CC6347FC90E9}" type="slidenum">
              <a:rPr kumimoji="0" lang="en-US" altLang="en-US" sz="1200" b="0" i="0" u="none" strike="noStrike" kern="0" cap="none" spc="0" normalizeH="0" baseline="0" noProof="0">
                <a:ln>
                  <a:noFill/>
                </a:ln>
                <a:solidFill>
                  <a:srgbClr val="000000"/>
                </a:solidFill>
                <a:effectLst/>
                <a:uLnTx/>
                <a:uFillTx/>
                <a:latin typeface="Helvetica" charset="0"/>
                <a:ea typeface="ＭＳ Ｐゴシック" charset="-128"/>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0" cap="none" spc="0" normalizeH="0" baseline="0" noProof="0">
              <a:ln>
                <a:noFill/>
              </a:ln>
              <a:solidFill>
                <a:srgbClr val="000000"/>
              </a:solidFill>
              <a:effectLst/>
              <a:uLnTx/>
              <a:uFillTx/>
              <a:latin typeface="Helvetica" charset="0"/>
              <a:ea typeface="ＭＳ Ｐゴシック" charset="-128"/>
              <a:cs typeface="Arial"/>
              <a:sym typeface="Arial"/>
            </a:endParaRPr>
          </a:p>
        </p:txBody>
      </p:sp>
    </p:spTree>
    <p:extLst>
      <p:ext uri="{BB962C8B-B14F-4D97-AF65-F5344CB8AC3E}">
        <p14:creationId xmlns:p14="http://schemas.microsoft.com/office/powerpoint/2010/main" val="396204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E934B-FDD4-A04E-9931-3AAED6FC8DE1}" type="slidenum">
              <a:rPr lang="en-US" smtClean="0"/>
              <a:t>7</a:t>
            </a:fld>
            <a:endParaRPr lang="en-US"/>
          </a:p>
        </p:txBody>
      </p:sp>
    </p:spTree>
    <p:extLst>
      <p:ext uri="{BB962C8B-B14F-4D97-AF65-F5344CB8AC3E}">
        <p14:creationId xmlns:p14="http://schemas.microsoft.com/office/powerpoint/2010/main" val="3066550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1524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6d4eb8f3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6d4eb8f3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3753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942E934B-FDD4-A04E-9931-3AAED6FC8DE1}" type="slidenum">
              <a:rPr lang="en-US" smtClean="0"/>
              <a:t>11</a:t>
            </a:fld>
            <a:endParaRPr lang="en-US"/>
          </a:p>
        </p:txBody>
      </p:sp>
    </p:spTree>
    <p:extLst>
      <p:ext uri="{BB962C8B-B14F-4D97-AF65-F5344CB8AC3E}">
        <p14:creationId xmlns:p14="http://schemas.microsoft.com/office/powerpoint/2010/main" val="1363386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E934B-FDD4-A04E-9931-3AAED6FC8DE1}" type="slidenum">
              <a:rPr lang="en-US" smtClean="0"/>
              <a:t>12</a:t>
            </a:fld>
            <a:endParaRPr lang="en-US"/>
          </a:p>
        </p:txBody>
      </p:sp>
    </p:spTree>
    <p:extLst>
      <p:ext uri="{BB962C8B-B14F-4D97-AF65-F5344CB8AC3E}">
        <p14:creationId xmlns:p14="http://schemas.microsoft.com/office/powerpoint/2010/main" val="461022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E934B-FDD4-A04E-9931-3AAED6FC8DE1}" type="slidenum">
              <a:rPr lang="en-US" smtClean="0"/>
              <a:t>13</a:t>
            </a:fld>
            <a:endParaRPr lang="en-US"/>
          </a:p>
        </p:txBody>
      </p:sp>
    </p:spTree>
    <p:extLst>
      <p:ext uri="{BB962C8B-B14F-4D97-AF65-F5344CB8AC3E}">
        <p14:creationId xmlns:p14="http://schemas.microsoft.com/office/powerpoint/2010/main" val="3434264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99647" y="6651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098FB59-4D4E-EC42-946B-78EF999A157C}" type="datetime1">
              <a:rPr lang="en-US" smtClean="0"/>
              <a:t>11/16/20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5245D-D60A-E946-B336-6B94A4401C3E}" type="slidenum">
              <a:rPr lang="en-US" smtClean="0"/>
              <a:t>‹#›</a:t>
            </a:fld>
            <a:endParaRPr lang="en-US"/>
          </a:p>
        </p:txBody>
      </p:sp>
    </p:spTree>
    <p:extLst>
      <p:ext uri="{BB962C8B-B14F-4D97-AF65-F5344CB8AC3E}">
        <p14:creationId xmlns:p14="http://schemas.microsoft.com/office/powerpoint/2010/main" val="49727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285D62-7D99-B740-B68E-C2700E5A2F77}" type="datetime1">
              <a:rPr lang="en-US" smtClean="0"/>
              <a:t>11/16/20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5245D-D60A-E946-B336-6B94A4401C3E}" type="slidenum">
              <a:rPr lang="en-US" smtClean="0"/>
              <a:t>‹#›</a:t>
            </a:fld>
            <a:endParaRPr lang="en-US"/>
          </a:p>
        </p:txBody>
      </p:sp>
    </p:spTree>
    <p:extLst>
      <p:ext uri="{BB962C8B-B14F-4D97-AF65-F5344CB8AC3E}">
        <p14:creationId xmlns:p14="http://schemas.microsoft.com/office/powerpoint/2010/main" val="75464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4301CC-C55F-E348-A3C4-BDD96DF2598F}" type="datetime1">
              <a:rPr lang="en-US" smtClean="0"/>
              <a:t>11/16/20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5245D-D60A-E946-B336-6B94A4401C3E}" type="slidenum">
              <a:rPr lang="en-US" smtClean="0"/>
              <a:t>‹#›</a:t>
            </a:fld>
            <a:endParaRPr lang="en-US"/>
          </a:p>
        </p:txBody>
      </p:sp>
    </p:spTree>
    <p:extLst>
      <p:ext uri="{BB962C8B-B14F-4D97-AF65-F5344CB8AC3E}">
        <p14:creationId xmlns:p14="http://schemas.microsoft.com/office/powerpoint/2010/main" val="200111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21428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3_Section Header">
  <p:cSld name="3_Section Header">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40"/>
          <p:cNvSpPr txBox="1">
            <a:spLocks noGrp="1"/>
          </p:cNvSpPr>
          <p:nvPr>
            <p:ph type="title"/>
          </p:nvPr>
        </p:nvSpPr>
        <p:spPr>
          <a:xfrm>
            <a:off x="457201" y="1066801"/>
            <a:ext cx="5264151" cy="285273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666666"/>
              </a:buClr>
              <a:buSzPts val="3000"/>
              <a:buFont typeface="Arial"/>
              <a:buNone/>
              <a:defRPr sz="4000" b="0" i="0" u="none" strike="noStrike" cap="none">
                <a:solidFill>
                  <a:srgbClr val="6666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022712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8190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59946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95844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769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49943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75363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7735"/>
            <a:ext cx="10515600" cy="1325563"/>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838200" y="1734532"/>
            <a:ext cx="10515600" cy="444243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DB5AA08-4BF5-9246-8257-7C3044BA6976}" type="datetime1">
              <a:rPr lang="en-US" smtClean="0"/>
              <a:t>11/16/20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915400" y="6356350"/>
            <a:ext cx="2743200" cy="365125"/>
          </a:xfrm>
        </p:spPr>
        <p:txBody>
          <a:bodyPr/>
          <a:lstStyle/>
          <a:p>
            <a:fld id="{86E5245D-D60A-E946-B336-6B94A4401C3E}" type="slidenum">
              <a:rPr lang="en-US" smtClean="0"/>
              <a:t>‹#›</a:t>
            </a:fld>
            <a:endParaRPr lang="en-US"/>
          </a:p>
        </p:txBody>
      </p:sp>
    </p:spTree>
    <p:extLst>
      <p:ext uri="{BB962C8B-B14F-4D97-AF65-F5344CB8AC3E}">
        <p14:creationId xmlns:p14="http://schemas.microsoft.com/office/powerpoint/2010/main" val="727590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80768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97576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31841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7773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16515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164511-CEA5-1844-96FA-1E9D572E42F0}" type="datetime1">
              <a:rPr lang="en-US" smtClean="0"/>
              <a:t>11/16/20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5245D-D60A-E946-B336-6B94A4401C3E}" type="slidenum">
              <a:rPr lang="en-US" smtClean="0"/>
              <a:t>‹#›</a:t>
            </a:fld>
            <a:endParaRPr lang="en-US"/>
          </a:p>
        </p:txBody>
      </p:sp>
    </p:spTree>
    <p:extLst>
      <p:ext uri="{BB962C8B-B14F-4D97-AF65-F5344CB8AC3E}">
        <p14:creationId xmlns:p14="http://schemas.microsoft.com/office/powerpoint/2010/main" val="839681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7FD1DF-C017-3545-9295-AF926A7D5F95}" type="datetime1">
              <a:rPr lang="en-US" smtClean="0"/>
              <a:t>11/16/20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5245D-D60A-E946-B336-6B94A4401C3E}" type="slidenum">
              <a:rPr lang="en-US" smtClean="0"/>
              <a:t>‹#›</a:t>
            </a:fld>
            <a:endParaRPr lang="en-US"/>
          </a:p>
        </p:txBody>
      </p:sp>
    </p:spTree>
    <p:extLst>
      <p:ext uri="{BB962C8B-B14F-4D97-AF65-F5344CB8AC3E}">
        <p14:creationId xmlns:p14="http://schemas.microsoft.com/office/powerpoint/2010/main" val="140458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BA1750-B222-2146-9AB6-B15B08724796}" type="datetime1">
              <a:rPr lang="en-US" smtClean="0"/>
              <a:t>11/16/20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E5245D-D60A-E946-B336-6B94A4401C3E}" type="slidenum">
              <a:rPr lang="en-US" smtClean="0"/>
              <a:t>‹#›</a:t>
            </a:fld>
            <a:endParaRPr lang="en-US"/>
          </a:p>
        </p:txBody>
      </p:sp>
    </p:spTree>
    <p:extLst>
      <p:ext uri="{BB962C8B-B14F-4D97-AF65-F5344CB8AC3E}">
        <p14:creationId xmlns:p14="http://schemas.microsoft.com/office/powerpoint/2010/main" val="1659409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0F18C1-5668-724E-BB1E-3328F83E9A3D}" type="datetime1">
              <a:rPr lang="en-US" smtClean="0"/>
              <a:t>11/16/20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E5245D-D60A-E946-B336-6B94A4401C3E}" type="slidenum">
              <a:rPr lang="en-US" smtClean="0"/>
              <a:t>‹#›</a:t>
            </a:fld>
            <a:endParaRPr lang="en-US"/>
          </a:p>
        </p:txBody>
      </p:sp>
    </p:spTree>
    <p:extLst>
      <p:ext uri="{BB962C8B-B14F-4D97-AF65-F5344CB8AC3E}">
        <p14:creationId xmlns:p14="http://schemas.microsoft.com/office/powerpoint/2010/main" val="320368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7626" y="6356348"/>
            <a:ext cx="2743200" cy="365125"/>
          </a:xfrm>
        </p:spPr>
        <p:txBody>
          <a:bodyPr/>
          <a:lstStyle/>
          <a:p>
            <a:fld id="{E2D03329-CC69-AE41-B4E7-14F0ABC9F3B2}" type="datetime1">
              <a:rPr lang="en-US" smtClean="0"/>
              <a:t>11/16/20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9061174" y="6356349"/>
            <a:ext cx="2743200" cy="365125"/>
          </a:xfrm>
        </p:spPr>
        <p:txBody>
          <a:bodyPr/>
          <a:lstStyle/>
          <a:p>
            <a:fld id="{86E5245D-D60A-E946-B336-6B94A4401C3E}" type="slidenum">
              <a:rPr lang="en-US" smtClean="0"/>
              <a:t>‹#›</a:t>
            </a:fld>
            <a:endParaRPr lang="en-US"/>
          </a:p>
        </p:txBody>
      </p:sp>
    </p:spTree>
    <p:extLst>
      <p:ext uri="{BB962C8B-B14F-4D97-AF65-F5344CB8AC3E}">
        <p14:creationId xmlns:p14="http://schemas.microsoft.com/office/powerpoint/2010/main" val="684128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3E5A82-D3E3-5841-93F8-56ECB0551625}" type="datetime1">
              <a:rPr lang="en-US" smtClean="0"/>
              <a:t>11/16/20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5245D-D60A-E946-B336-6B94A4401C3E}" type="slidenum">
              <a:rPr lang="en-US" smtClean="0"/>
              <a:t>‹#›</a:t>
            </a:fld>
            <a:endParaRPr lang="en-US"/>
          </a:p>
        </p:txBody>
      </p:sp>
    </p:spTree>
    <p:extLst>
      <p:ext uri="{BB962C8B-B14F-4D97-AF65-F5344CB8AC3E}">
        <p14:creationId xmlns:p14="http://schemas.microsoft.com/office/powerpoint/2010/main" val="519312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B1E8BA-E26B-8F48-B132-9949EF50F52D}" type="datetime1">
              <a:rPr lang="en-US" smtClean="0"/>
              <a:t>11/16/20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5245D-D60A-E946-B336-6B94A4401C3E}" type="slidenum">
              <a:rPr lang="en-US" smtClean="0"/>
              <a:t>‹#›</a:t>
            </a:fld>
            <a:endParaRPr lang="en-US"/>
          </a:p>
        </p:txBody>
      </p:sp>
    </p:spTree>
    <p:extLst>
      <p:ext uri="{BB962C8B-B14F-4D97-AF65-F5344CB8AC3E}">
        <p14:creationId xmlns:p14="http://schemas.microsoft.com/office/powerpoint/2010/main" val="707780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1A16D-E09C-4A49-A517-C44D653AE99F}" type="datetime1">
              <a:rPr lang="en-US" smtClean="0"/>
              <a:t>11/16/20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909758" y="635165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5245D-D60A-E946-B336-6B94A4401C3E}" type="slidenum">
              <a:rPr lang="en-US" smtClean="0"/>
              <a:t>‹#›</a:t>
            </a:fld>
            <a:endParaRPr lang="en-US"/>
          </a:p>
        </p:txBody>
      </p:sp>
      <p:pic>
        <p:nvPicPr>
          <p:cNvPr id="7" name="Picture 13" descr="NOAA"/>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253116" y="76200"/>
            <a:ext cx="799684" cy="779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5" descr="commerce logo-round"/>
          <p:cNvPicPr>
            <a:picLocks noChangeAspect="1" noChangeArrowheads="1"/>
          </p:cNvPicPr>
          <p:nvPr userDrawn="1"/>
        </p:nvPicPr>
        <p:blipFill>
          <a:blip r:embed="rId16" cstate="print"/>
          <a:srcRect/>
          <a:stretch>
            <a:fillRect/>
          </a:stretch>
        </p:blipFill>
        <p:spPr bwMode="auto">
          <a:xfrm>
            <a:off x="63500" y="76200"/>
            <a:ext cx="747713" cy="742950"/>
          </a:xfrm>
          <a:prstGeom prst="rect">
            <a:avLst/>
          </a:prstGeom>
          <a:noFill/>
          <a:ln w="9525">
            <a:noFill/>
            <a:miter lim="800000"/>
            <a:headEnd/>
            <a:tailEnd/>
          </a:ln>
        </p:spPr>
      </p:pic>
    </p:spTree>
    <p:extLst>
      <p:ext uri="{BB962C8B-B14F-4D97-AF65-F5344CB8AC3E}">
        <p14:creationId xmlns:p14="http://schemas.microsoft.com/office/powerpoint/2010/main" val="919458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Lst>
  <p:hf hdr="0" ftr="0" dt="0"/>
  <p:txStyles>
    <p:titleStyle>
      <a:lvl1pPr algn="ctr" defTabSz="914400" rtl="0" eaLnBrk="1" latinLnBrk="0" hangingPunct="1">
        <a:lnSpc>
          <a:spcPct val="90000"/>
        </a:lnSpc>
        <a:spcBef>
          <a:spcPct val="0"/>
        </a:spcBef>
        <a:buNone/>
        <a:defRPr sz="4400" b="1" kern="1200">
          <a:solidFill>
            <a:srgbClr val="80000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800000"/>
        </a:buClr>
        <a:buSzPct val="100000"/>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0000"/>
        </a:buClr>
        <a:buFont typeface=".AppleSystemUIFont"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0000"/>
        </a:buClr>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84725149"/>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38049" y="-31664"/>
            <a:ext cx="11641667" cy="4267200"/>
            <a:chOff x="410718" y="0"/>
            <a:chExt cx="8731250" cy="3200400"/>
          </a:xfrm>
        </p:grpSpPr>
        <p:sp>
          <p:nvSpPr>
            <p:cNvPr id="3" name="object 3"/>
            <p:cNvSpPr/>
            <p:nvPr/>
          </p:nvSpPr>
          <p:spPr>
            <a:xfrm>
              <a:off x="410718" y="0"/>
              <a:ext cx="8731250" cy="3200400"/>
            </a:xfrm>
            <a:custGeom>
              <a:avLst/>
              <a:gdLst/>
              <a:ahLst/>
              <a:cxnLst/>
              <a:rect l="l" t="t" r="r" b="b"/>
              <a:pathLst>
                <a:path w="8731250" h="3200400">
                  <a:moveTo>
                    <a:pt x="8730996" y="0"/>
                  </a:moveTo>
                  <a:lnTo>
                    <a:pt x="0" y="0"/>
                  </a:lnTo>
                  <a:lnTo>
                    <a:pt x="0" y="3200400"/>
                  </a:lnTo>
                  <a:lnTo>
                    <a:pt x="8730996" y="3200400"/>
                  </a:lnTo>
                  <a:lnTo>
                    <a:pt x="8730996" y="0"/>
                  </a:lnTo>
                  <a:close/>
                </a:path>
              </a:pathLst>
            </a:custGeom>
            <a:solidFill>
              <a:srgbClr val="006FC0"/>
            </a:solidFill>
          </p:spPr>
          <p:txBody>
            <a:bodyPr wrap="square" lIns="0" tIns="0" rIns="0" bIns="0" rtlCol="0"/>
            <a:lstStyle/>
            <a:p>
              <a:endParaRPr sz="2400"/>
            </a:p>
          </p:txBody>
        </p:sp>
        <p:sp>
          <p:nvSpPr>
            <p:cNvPr id="4" name="object 4"/>
            <p:cNvSpPr/>
            <p:nvPr/>
          </p:nvSpPr>
          <p:spPr>
            <a:xfrm>
              <a:off x="2286381" y="457580"/>
              <a:ext cx="0" cy="2605405"/>
            </a:xfrm>
            <a:custGeom>
              <a:avLst/>
              <a:gdLst/>
              <a:ahLst/>
              <a:cxnLst/>
              <a:rect l="l" t="t" r="r" b="b"/>
              <a:pathLst>
                <a:path h="2605405">
                  <a:moveTo>
                    <a:pt x="0" y="0"/>
                  </a:moveTo>
                  <a:lnTo>
                    <a:pt x="0" y="2605151"/>
                  </a:lnTo>
                </a:path>
              </a:pathLst>
            </a:custGeom>
            <a:ln w="12954">
              <a:solidFill>
                <a:srgbClr val="3686F3"/>
              </a:solidFill>
            </a:ln>
          </p:spPr>
          <p:txBody>
            <a:bodyPr wrap="square" lIns="0" tIns="0" rIns="0" bIns="0" rtlCol="0"/>
            <a:lstStyle/>
            <a:p>
              <a:endParaRPr sz="2400"/>
            </a:p>
          </p:txBody>
        </p:sp>
        <p:sp>
          <p:nvSpPr>
            <p:cNvPr id="5" name="object 5"/>
            <p:cNvSpPr/>
            <p:nvPr/>
          </p:nvSpPr>
          <p:spPr>
            <a:xfrm>
              <a:off x="533400" y="400050"/>
              <a:ext cx="1321308" cy="1600200"/>
            </a:xfrm>
            <a:prstGeom prst="rect">
              <a:avLst/>
            </a:prstGeom>
            <a:blipFill>
              <a:blip r:embed="rId2" cstate="print"/>
              <a:stretch>
                <a:fillRect/>
              </a:stretch>
            </a:blipFill>
          </p:spPr>
          <p:txBody>
            <a:bodyPr wrap="square" lIns="0" tIns="0" rIns="0" bIns="0" rtlCol="0"/>
            <a:lstStyle/>
            <a:p>
              <a:endParaRPr sz="2400"/>
            </a:p>
          </p:txBody>
        </p:sp>
      </p:grpSp>
      <p:grpSp>
        <p:nvGrpSpPr>
          <p:cNvPr id="6" name="object 6"/>
          <p:cNvGrpSpPr/>
          <p:nvPr/>
        </p:nvGrpSpPr>
        <p:grpSpPr>
          <a:xfrm>
            <a:off x="1" y="0"/>
            <a:ext cx="589279" cy="6859184"/>
            <a:chOff x="0" y="0"/>
            <a:chExt cx="441959" cy="5144388"/>
          </a:xfrm>
        </p:grpSpPr>
        <p:sp>
          <p:nvSpPr>
            <p:cNvPr id="7" name="object 7"/>
            <p:cNvSpPr/>
            <p:nvPr/>
          </p:nvSpPr>
          <p:spPr>
            <a:xfrm>
              <a:off x="381" y="4796408"/>
              <a:ext cx="410845" cy="347980"/>
            </a:xfrm>
            <a:custGeom>
              <a:avLst/>
              <a:gdLst/>
              <a:ahLst/>
              <a:cxnLst/>
              <a:rect l="l" t="t" r="r" b="b"/>
              <a:pathLst>
                <a:path w="410845" h="347979">
                  <a:moveTo>
                    <a:pt x="0" y="347472"/>
                  </a:moveTo>
                  <a:lnTo>
                    <a:pt x="410718" y="347472"/>
                  </a:lnTo>
                  <a:lnTo>
                    <a:pt x="410718" y="0"/>
                  </a:lnTo>
                  <a:lnTo>
                    <a:pt x="0" y="0"/>
                  </a:lnTo>
                  <a:lnTo>
                    <a:pt x="0" y="347472"/>
                  </a:lnTo>
                  <a:close/>
                </a:path>
              </a:pathLst>
            </a:custGeom>
            <a:ln w="25146">
              <a:solidFill>
                <a:srgbClr val="6CC2E7"/>
              </a:solidFill>
            </a:ln>
          </p:spPr>
          <p:txBody>
            <a:bodyPr wrap="square" lIns="0" tIns="0" rIns="0" bIns="0" rtlCol="0"/>
            <a:lstStyle/>
            <a:p>
              <a:endParaRPr sz="2400"/>
            </a:p>
          </p:txBody>
        </p:sp>
        <p:sp>
          <p:nvSpPr>
            <p:cNvPr id="9" name="object 9"/>
            <p:cNvSpPr/>
            <p:nvPr/>
          </p:nvSpPr>
          <p:spPr>
            <a:xfrm>
              <a:off x="0" y="0"/>
              <a:ext cx="416559" cy="5143500"/>
            </a:xfrm>
            <a:custGeom>
              <a:avLst/>
              <a:gdLst/>
              <a:ahLst/>
              <a:cxnLst/>
              <a:rect l="l" t="t" r="r" b="b"/>
              <a:pathLst>
                <a:path w="416559" h="5143500">
                  <a:moveTo>
                    <a:pt x="416052" y="5143498"/>
                  </a:moveTo>
                  <a:lnTo>
                    <a:pt x="416052" y="0"/>
                  </a:lnTo>
                  <a:lnTo>
                    <a:pt x="0" y="0"/>
                  </a:lnTo>
                  <a:lnTo>
                    <a:pt x="0" y="5143498"/>
                  </a:lnTo>
                  <a:lnTo>
                    <a:pt x="416052" y="5143498"/>
                  </a:lnTo>
                  <a:close/>
                </a:path>
              </a:pathLst>
            </a:custGeom>
            <a:solidFill>
              <a:srgbClr val="0099D7"/>
            </a:solidFill>
          </p:spPr>
          <p:txBody>
            <a:bodyPr wrap="square" lIns="0" tIns="0" rIns="0" bIns="0" rtlCol="0"/>
            <a:lstStyle/>
            <a:p>
              <a:endParaRPr sz="2400"/>
            </a:p>
          </p:txBody>
        </p:sp>
        <p:sp>
          <p:nvSpPr>
            <p:cNvPr id="10" name="object 10"/>
            <p:cNvSpPr/>
            <p:nvPr/>
          </p:nvSpPr>
          <p:spPr>
            <a:xfrm>
              <a:off x="762" y="2398014"/>
              <a:ext cx="410209" cy="802640"/>
            </a:xfrm>
            <a:custGeom>
              <a:avLst/>
              <a:gdLst/>
              <a:ahLst/>
              <a:cxnLst/>
              <a:rect l="l" t="t" r="r" b="b"/>
              <a:pathLst>
                <a:path w="410209" h="802639">
                  <a:moveTo>
                    <a:pt x="409956" y="0"/>
                  </a:moveTo>
                  <a:lnTo>
                    <a:pt x="0" y="0"/>
                  </a:lnTo>
                  <a:lnTo>
                    <a:pt x="0" y="802386"/>
                  </a:lnTo>
                  <a:lnTo>
                    <a:pt x="409956" y="802386"/>
                  </a:lnTo>
                  <a:lnTo>
                    <a:pt x="409956" y="0"/>
                  </a:lnTo>
                  <a:close/>
                </a:path>
              </a:pathLst>
            </a:custGeom>
            <a:solidFill>
              <a:srgbClr val="0A4595"/>
            </a:solidFill>
          </p:spPr>
          <p:txBody>
            <a:bodyPr wrap="square" lIns="0" tIns="0" rIns="0" bIns="0" rtlCol="0"/>
            <a:lstStyle/>
            <a:p>
              <a:endParaRPr sz="2400"/>
            </a:p>
          </p:txBody>
        </p:sp>
        <p:sp>
          <p:nvSpPr>
            <p:cNvPr id="11" name="object 11"/>
            <p:cNvSpPr/>
            <p:nvPr/>
          </p:nvSpPr>
          <p:spPr>
            <a:xfrm>
              <a:off x="0" y="4286250"/>
              <a:ext cx="441959" cy="243078"/>
            </a:xfrm>
            <a:prstGeom prst="rect">
              <a:avLst/>
            </a:prstGeom>
            <a:blipFill>
              <a:blip r:embed="rId3" cstate="print"/>
              <a:stretch>
                <a:fillRect/>
              </a:stretch>
            </a:blipFill>
          </p:spPr>
          <p:txBody>
            <a:bodyPr wrap="square" lIns="0" tIns="0" rIns="0" bIns="0" rtlCol="0"/>
            <a:lstStyle/>
            <a:p>
              <a:endParaRPr sz="2400"/>
            </a:p>
          </p:txBody>
        </p:sp>
        <p:sp>
          <p:nvSpPr>
            <p:cNvPr id="12" name="object 12"/>
            <p:cNvSpPr/>
            <p:nvPr/>
          </p:nvSpPr>
          <p:spPr>
            <a:xfrm>
              <a:off x="0" y="3486150"/>
              <a:ext cx="441959" cy="243078"/>
            </a:xfrm>
            <a:prstGeom prst="rect">
              <a:avLst/>
            </a:prstGeom>
            <a:blipFill>
              <a:blip r:embed="rId4" cstate="print"/>
              <a:stretch>
                <a:fillRect/>
              </a:stretch>
            </a:blipFill>
          </p:spPr>
          <p:txBody>
            <a:bodyPr wrap="square" lIns="0" tIns="0" rIns="0" bIns="0" rtlCol="0"/>
            <a:lstStyle/>
            <a:p>
              <a:endParaRPr sz="2400"/>
            </a:p>
          </p:txBody>
        </p:sp>
        <p:sp>
          <p:nvSpPr>
            <p:cNvPr id="13" name="object 13"/>
            <p:cNvSpPr/>
            <p:nvPr/>
          </p:nvSpPr>
          <p:spPr>
            <a:xfrm>
              <a:off x="0" y="2686050"/>
              <a:ext cx="441959" cy="243077"/>
            </a:xfrm>
            <a:prstGeom prst="rect">
              <a:avLst/>
            </a:prstGeom>
            <a:blipFill>
              <a:blip r:embed="rId5" cstate="print"/>
              <a:stretch>
                <a:fillRect/>
              </a:stretch>
            </a:blipFill>
          </p:spPr>
          <p:txBody>
            <a:bodyPr wrap="square" lIns="0" tIns="0" rIns="0" bIns="0" rtlCol="0"/>
            <a:lstStyle/>
            <a:p>
              <a:endParaRPr sz="2400"/>
            </a:p>
          </p:txBody>
        </p:sp>
        <p:sp>
          <p:nvSpPr>
            <p:cNvPr id="14" name="object 14"/>
            <p:cNvSpPr/>
            <p:nvPr/>
          </p:nvSpPr>
          <p:spPr>
            <a:xfrm>
              <a:off x="0" y="1885950"/>
              <a:ext cx="441959" cy="243077"/>
            </a:xfrm>
            <a:prstGeom prst="rect">
              <a:avLst/>
            </a:prstGeom>
            <a:blipFill>
              <a:blip r:embed="rId6" cstate="print"/>
              <a:stretch>
                <a:fillRect/>
              </a:stretch>
            </a:blipFill>
          </p:spPr>
          <p:txBody>
            <a:bodyPr wrap="square" lIns="0" tIns="0" rIns="0" bIns="0" rtlCol="0"/>
            <a:lstStyle/>
            <a:p>
              <a:endParaRPr sz="2400"/>
            </a:p>
          </p:txBody>
        </p:sp>
        <p:sp>
          <p:nvSpPr>
            <p:cNvPr id="15" name="object 15"/>
            <p:cNvSpPr/>
            <p:nvPr/>
          </p:nvSpPr>
          <p:spPr>
            <a:xfrm>
              <a:off x="0" y="1085850"/>
              <a:ext cx="441959" cy="243077"/>
            </a:xfrm>
            <a:prstGeom prst="rect">
              <a:avLst/>
            </a:prstGeom>
            <a:blipFill>
              <a:blip r:embed="rId7" cstate="print"/>
              <a:stretch>
                <a:fillRect/>
              </a:stretch>
            </a:blipFill>
          </p:spPr>
          <p:txBody>
            <a:bodyPr wrap="square" lIns="0" tIns="0" rIns="0" bIns="0" rtlCol="0"/>
            <a:lstStyle/>
            <a:p>
              <a:endParaRPr sz="2400"/>
            </a:p>
          </p:txBody>
        </p:sp>
        <p:sp>
          <p:nvSpPr>
            <p:cNvPr id="16" name="object 16"/>
            <p:cNvSpPr/>
            <p:nvPr/>
          </p:nvSpPr>
          <p:spPr>
            <a:xfrm>
              <a:off x="0" y="285750"/>
              <a:ext cx="441959" cy="243077"/>
            </a:xfrm>
            <a:prstGeom prst="rect">
              <a:avLst/>
            </a:prstGeom>
            <a:blipFill>
              <a:blip r:embed="rId8" cstate="print"/>
              <a:stretch>
                <a:fillRect/>
              </a:stretch>
            </a:blipFill>
          </p:spPr>
          <p:txBody>
            <a:bodyPr wrap="square" lIns="0" tIns="0" rIns="0" bIns="0" rtlCol="0"/>
            <a:lstStyle/>
            <a:p>
              <a:endParaRPr sz="2400"/>
            </a:p>
          </p:txBody>
        </p:sp>
        <p:sp>
          <p:nvSpPr>
            <p:cNvPr id="17" name="object 17"/>
            <p:cNvSpPr/>
            <p:nvPr/>
          </p:nvSpPr>
          <p:spPr>
            <a:xfrm>
              <a:off x="381" y="800480"/>
              <a:ext cx="421005" cy="4000500"/>
            </a:xfrm>
            <a:custGeom>
              <a:avLst/>
              <a:gdLst/>
              <a:ahLst/>
              <a:cxnLst/>
              <a:rect l="l" t="t" r="r" b="b"/>
              <a:pathLst>
                <a:path w="421005" h="4000500">
                  <a:moveTo>
                    <a:pt x="0" y="2400300"/>
                  </a:moveTo>
                  <a:lnTo>
                    <a:pt x="420598" y="2400300"/>
                  </a:lnTo>
                </a:path>
                <a:path w="421005" h="4000500">
                  <a:moveTo>
                    <a:pt x="0" y="1600200"/>
                  </a:moveTo>
                  <a:lnTo>
                    <a:pt x="420598" y="1600200"/>
                  </a:lnTo>
                </a:path>
                <a:path w="421005" h="4000500">
                  <a:moveTo>
                    <a:pt x="0" y="800100"/>
                  </a:moveTo>
                  <a:lnTo>
                    <a:pt x="420598" y="800100"/>
                  </a:lnTo>
                </a:path>
                <a:path w="421005" h="4000500">
                  <a:moveTo>
                    <a:pt x="0" y="3200400"/>
                  </a:moveTo>
                  <a:lnTo>
                    <a:pt x="420598" y="3200400"/>
                  </a:lnTo>
                </a:path>
                <a:path w="421005" h="4000500">
                  <a:moveTo>
                    <a:pt x="0" y="0"/>
                  </a:moveTo>
                  <a:lnTo>
                    <a:pt x="420598" y="0"/>
                  </a:lnTo>
                </a:path>
                <a:path w="421005" h="4000500">
                  <a:moveTo>
                    <a:pt x="0" y="4000500"/>
                  </a:moveTo>
                  <a:lnTo>
                    <a:pt x="420598" y="4000500"/>
                  </a:lnTo>
                </a:path>
              </a:pathLst>
            </a:custGeom>
            <a:ln w="9906">
              <a:solidFill>
                <a:srgbClr val="FFFFFF"/>
              </a:solidFill>
            </a:ln>
          </p:spPr>
          <p:txBody>
            <a:bodyPr wrap="square" lIns="0" tIns="0" rIns="0" bIns="0" rtlCol="0"/>
            <a:lstStyle/>
            <a:p>
              <a:endParaRPr sz="2400"/>
            </a:p>
          </p:txBody>
        </p:sp>
        <p:sp>
          <p:nvSpPr>
            <p:cNvPr id="18" name="object 18"/>
            <p:cNvSpPr/>
            <p:nvPr/>
          </p:nvSpPr>
          <p:spPr>
            <a:xfrm>
              <a:off x="416433" y="380"/>
              <a:ext cx="0" cy="5143500"/>
            </a:xfrm>
            <a:custGeom>
              <a:avLst/>
              <a:gdLst/>
              <a:ahLst/>
              <a:cxnLst/>
              <a:rect l="l" t="t" r="r" b="b"/>
              <a:pathLst>
                <a:path h="5143500">
                  <a:moveTo>
                    <a:pt x="0" y="0"/>
                  </a:moveTo>
                  <a:lnTo>
                    <a:pt x="0" y="5143499"/>
                  </a:lnTo>
                </a:path>
              </a:pathLst>
            </a:custGeom>
            <a:ln w="9906">
              <a:solidFill>
                <a:srgbClr val="FFFFFF"/>
              </a:solidFill>
            </a:ln>
          </p:spPr>
          <p:txBody>
            <a:bodyPr wrap="square" lIns="0" tIns="0" rIns="0" bIns="0" rtlCol="0"/>
            <a:lstStyle/>
            <a:p>
              <a:endParaRPr sz="2400"/>
            </a:p>
          </p:txBody>
        </p:sp>
      </p:grpSp>
      <p:sp>
        <p:nvSpPr>
          <p:cNvPr id="19" name="object 19"/>
          <p:cNvSpPr txBox="1"/>
          <p:nvPr/>
        </p:nvSpPr>
        <p:spPr>
          <a:xfrm>
            <a:off x="770010" y="3567610"/>
            <a:ext cx="2115124" cy="304421"/>
          </a:xfrm>
          <a:prstGeom prst="rect">
            <a:avLst/>
          </a:prstGeom>
        </p:spPr>
        <p:txBody>
          <a:bodyPr vert="horz" wrap="square" lIns="0" tIns="16933" rIns="0" bIns="0" rtlCol="0">
            <a:spAutoFit/>
          </a:bodyPr>
          <a:lstStyle/>
          <a:p>
            <a:pPr marL="16933">
              <a:spcBef>
                <a:spcPts val="133"/>
              </a:spcBef>
            </a:pPr>
            <a:r>
              <a:rPr lang="en-US" sz="1867" spc="-127" dirty="0">
                <a:solidFill>
                  <a:schemeClr val="bg1"/>
                </a:solidFill>
                <a:latin typeface="+mj-lt"/>
                <a:cs typeface="Candara"/>
              </a:rPr>
              <a:t>November 17, </a:t>
            </a:r>
            <a:r>
              <a:rPr sz="1867" spc="-127" dirty="0">
                <a:solidFill>
                  <a:schemeClr val="bg1"/>
                </a:solidFill>
                <a:latin typeface="+mj-lt"/>
                <a:cs typeface="Candara"/>
              </a:rPr>
              <a:t> </a:t>
            </a:r>
            <a:r>
              <a:rPr sz="1867" dirty="0">
                <a:solidFill>
                  <a:schemeClr val="bg1"/>
                </a:solidFill>
                <a:latin typeface="+mj-lt"/>
                <a:cs typeface="Candara"/>
              </a:rPr>
              <a:t>2020</a:t>
            </a:r>
          </a:p>
        </p:txBody>
      </p:sp>
      <p:sp>
        <p:nvSpPr>
          <p:cNvPr id="20" name="object 20"/>
          <p:cNvSpPr txBox="1">
            <a:spLocks noGrp="1"/>
          </p:cNvSpPr>
          <p:nvPr>
            <p:ph type="title"/>
          </p:nvPr>
        </p:nvSpPr>
        <p:spPr>
          <a:xfrm>
            <a:off x="3149601" y="-85960"/>
            <a:ext cx="8939265" cy="1930443"/>
          </a:xfrm>
          <a:prstGeom prst="rect">
            <a:avLst/>
          </a:prstGeom>
        </p:spPr>
        <p:txBody>
          <a:bodyPr vert="horz" wrap="square" lIns="0" tIns="82973" rIns="0" bIns="0" rtlCol="0" anchor="ctr">
            <a:spAutoFit/>
          </a:bodyPr>
          <a:lstStyle/>
          <a:p>
            <a:pPr marL="16933" marR="6773">
              <a:lnSpc>
                <a:spcPct val="99600"/>
              </a:lnSpc>
              <a:spcBef>
                <a:spcPts val="653"/>
              </a:spcBef>
            </a:pPr>
            <a:r>
              <a:rPr lang="en-US" b="0" dirty="0">
                <a:solidFill>
                  <a:schemeClr val="bg1"/>
                </a:solidFill>
                <a:latin typeface="+mj-lt"/>
                <a:ea typeface="Times New Roman" charset="0"/>
                <a:cs typeface="Times New Roman" charset="0"/>
              </a:rPr>
              <a:t>The role of winds from space as part of the OSSE support for the next generation of NOAA environmental satellites</a:t>
            </a:r>
            <a:endParaRPr dirty="0">
              <a:solidFill>
                <a:schemeClr val="bg1"/>
              </a:solidFill>
              <a:latin typeface="+mj-lt"/>
              <a:cs typeface="Candara"/>
            </a:endParaRPr>
          </a:p>
        </p:txBody>
      </p:sp>
      <p:sp>
        <p:nvSpPr>
          <p:cNvPr id="21" name="object 21"/>
          <p:cNvSpPr txBox="1"/>
          <p:nvPr/>
        </p:nvSpPr>
        <p:spPr>
          <a:xfrm>
            <a:off x="3192734" y="1774697"/>
            <a:ext cx="8229257" cy="1991934"/>
          </a:xfrm>
          <a:prstGeom prst="rect">
            <a:avLst/>
          </a:prstGeom>
        </p:spPr>
        <p:txBody>
          <a:bodyPr vert="horz" wrap="square" lIns="0" tIns="215053" rIns="0" bIns="0" rtlCol="0">
            <a:spAutoFit/>
          </a:bodyPr>
          <a:lstStyle/>
          <a:p>
            <a:pPr>
              <a:lnSpc>
                <a:spcPct val="120000"/>
              </a:lnSpc>
            </a:pPr>
            <a:r>
              <a:rPr lang="en-US" sz="2000" dirty="0">
                <a:solidFill>
                  <a:schemeClr val="bg1"/>
                </a:solidFill>
                <a:latin typeface="+mj-lt"/>
                <a:ea typeface="Times New Roman" charset="0"/>
                <a:cs typeface="Times New Roman" panose="02020603050405020304" pitchFamily="18" charset="0"/>
              </a:rPr>
              <a:t>Lidia </a:t>
            </a:r>
            <a:r>
              <a:rPr lang="en-US" sz="2000" dirty="0" err="1">
                <a:solidFill>
                  <a:schemeClr val="bg1"/>
                </a:solidFill>
                <a:latin typeface="+mj-lt"/>
                <a:ea typeface="Times New Roman" charset="0"/>
                <a:cs typeface="Times New Roman" panose="02020603050405020304" pitchFamily="18" charset="0"/>
              </a:rPr>
              <a:t>Cucurull</a:t>
            </a:r>
            <a:endParaRPr lang="en-US" sz="2000" dirty="0">
              <a:solidFill>
                <a:schemeClr val="bg1"/>
              </a:solidFill>
              <a:latin typeface="+mj-lt"/>
              <a:ea typeface="Times New Roman" charset="0"/>
              <a:cs typeface="Times New Roman" panose="02020603050405020304" pitchFamily="18" charset="0"/>
            </a:endParaRPr>
          </a:p>
          <a:p>
            <a:pPr>
              <a:lnSpc>
                <a:spcPct val="120000"/>
              </a:lnSpc>
            </a:pPr>
            <a:r>
              <a:rPr lang="en-US" sz="1467" dirty="0">
                <a:solidFill>
                  <a:schemeClr val="bg1"/>
                </a:solidFill>
                <a:latin typeface="+mj-lt"/>
                <a:ea typeface="Times New Roman" charset="0"/>
                <a:cs typeface="Times New Roman" panose="02020603050405020304" pitchFamily="18" charset="0"/>
              </a:rPr>
              <a:t>Deputy Director and Chief Scientist</a:t>
            </a:r>
          </a:p>
          <a:p>
            <a:pPr>
              <a:lnSpc>
                <a:spcPct val="120000"/>
              </a:lnSpc>
            </a:pPr>
            <a:r>
              <a:rPr lang="en-US" sz="1467" dirty="0">
                <a:solidFill>
                  <a:schemeClr val="bg1"/>
                </a:solidFill>
                <a:latin typeface="+mj-lt"/>
                <a:ea typeface="Times New Roman" charset="0"/>
                <a:cs typeface="Times New Roman" panose="02020603050405020304" pitchFamily="18" charset="0"/>
              </a:rPr>
              <a:t>Quantitative Observing System Assessment Program (QOSAP) </a:t>
            </a:r>
            <a:endParaRPr lang="en-US" sz="1467" baseline="30000" dirty="0">
              <a:solidFill>
                <a:schemeClr val="bg1"/>
              </a:solidFill>
              <a:latin typeface="+mj-lt"/>
              <a:ea typeface="Times New Roman" charset="0"/>
              <a:cs typeface="Times New Roman" panose="02020603050405020304" pitchFamily="18" charset="0"/>
            </a:endParaRPr>
          </a:p>
          <a:p>
            <a:pPr>
              <a:lnSpc>
                <a:spcPct val="120000"/>
              </a:lnSpc>
            </a:pPr>
            <a:r>
              <a:rPr lang="en-US" sz="1467" dirty="0">
                <a:solidFill>
                  <a:schemeClr val="bg1"/>
                </a:solidFill>
                <a:latin typeface="+mj-lt"/>
                <a:ea typeface="Times New Roman" charset="0"/>
                <a:cs typeface="Times New Roman" panose="02020603050405020304" pitchFamily="18" charset="0"/>
              </a:rPr>
              <a:t>National Oceanic and Atmospheric Administration (NOAA)</a:t>
            </a:r>
          </a:p>
          <a:p>
            <a:pPr>
              <a:lnSpc>
                <a:spcPct val="120000"/>
              </a:lnSpc>
            </a:pPr>
            <a:endParaRPr lang="en-US" sz="1467" dirty="0">
              <a:solidFill>
                <a:schemeClr val="bg1"/>
              </a:solidFill>
              <a:latin typeface="+mj-lt"/>
              <a:ea typeface="Times New Roman" charset="0"/>
              <a:cs typeface="Times New Roman" panose="02020603050405020304" pitchFamily="18" charset="0"/>
            </a:endParaRPr>
          </a:p>
          <a:p>
            <a:pPr>
              <a:lnSpc>
                <a:spcPct val="120000"/>
              </a:lnSpc>
            </a:pPr>
            <a:r>
              <a:rPr lang="en-US" sz="1867" dirty="0">
                <a:solidFill>
                  <a:schemeClr val="bg1"/>
                </a:solidFill>
                <a:latin typeface="+mj-lt"/>
                <a:ea typeface="Times New Roman" charset="0"/>
                <a:cs typeface="Times New Roman" panose="02020603050405020304" pitchFamily="18" charset="0"/>
              </a:rPr>
              <a:t>With contributions from NESDIS/OSAAP and NESDIS/OPPA</a:t>
            </a:r>
          </a:p>
        </p:txBody>
      </p:sp>
      <p:pic>
        <p:nvPicPr>
          <p:cNvPr id="22" name="Google Shape;125;p6" descr="Hurricane_1_iStock.jpg">
            <a:extLst>
              <a:ext uri="{FF2B5EF4-FFF2-40B4-BE49-F238E27FC236}">
                <a16:creationId xmlns:a16="http://schemas.microsoft.com/office/drawing/2014/main" id="{26A82144-817D-1543-B4A7-0B7DBD75CA56}"/>
              </a:ext>
            </a:extLst>
          </p:cNvPr>
          <p:cNvPicPr preferRelativeResize="0">
            <a:picLocks noGrp="1"/>
          </p:cNvPicPr>
          <p:nvPr>
            <p:ph type="body" idx="1"/>
          </p:nvPr>
        </p:nvPicPr>
        <p:blipFill rotWithShape="1">
          <a:blip r:embed="rId9">
            <a:alphaModFix/>
          </a:blip>
          <a:srcRect/>
          <a:stretch/>
        </p:blipFill>
        <p:spPr>
          <a:xfrm>
            <a:off x="567774" y="4267200"/>
            <a:ext cx="11623207" cy="4003395"/>
          </a:xfrm>
          <a:prstGeom prst="rect">
            <a:avLst/>
          </a:prstGeom>
          <a:noFill/>
          <a:ln>
            <a:noFill/>
          </a:ln>
        </p:spPr>
      </p:pic>
    </p:spTree>
    <p:extLst>
      <p:ext uri="{BB962C8B-B14F-4D97-AF65-F5344CB8AC3E}">
        <p14:creationId xmlns:p14="http://schemas.microsoft.com/office/powerpoint/2010/main" val="1700098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1AE7C-F73D-A946-8719-7FA4290F043E}"/>
              </a:ext>
            </a:extLst>
          </p:cNvPr>
          <p:cNvSpPr>
            <a:spLocks noGrp="1"/>
          </p:cNvSpPr>
          <p:nvPr>
            <p:ph type="title"/>
          </p:nvPr>
        </p:nvSpPr>
        <p:spPr>
          <a:xfrm>
            <a:off x="838200" y="446314"/>
            <a:ext cx="10515600" cy="754958"/>
          </a:xfrm>
        </p:spPr>
        <p:txBody>
          <a:bodyPr>
            <a:normAutofit fontScale="90000"/>
          </a:bodyPr>
          <a:lstStyle/>
          <a:p>
            <a:r>
              <a:rPr lang="en-US" altLang="en-US" b="0" kern="0" dirty="0">
                <a:latin typeface="Times New Roman"/>
                <a:cs typeface="Arial"/>
                <a:sym typeface="Arial"/>
              </a:rPr>
              <a:t>Consolidated Observing Systems Simulator (COSS) </a:t>
            </a:r>
            <a:br>
              <a:rPr lang="en-US" altLang="en-US" kern="0" dirty="0">
                <a:latin typeface="Times New Roman"/>
                <a:cs typeface="Arial"/>
                <a:sym typeface="Arial"/>
              </a:rPr>
            </a:br>
            <a:endParaRPr lang="en-US" b="0" dirty="0">
              <a:latin typeface="Times New Roman" panose="02020603050405020304" pitchFamily="18" charset="0"/>
              <a:cs typeface="Times New Roman" panose="02020603050405020304" pitchFamily="18" charset="0"/>
            </a:endParaRPr>
          </a:p>
        </p:txBody>
      </p:sp>
      <p:graphicFrame>
        <p:nvGraphicFramePr>
          <p:cNvPr id="5" name="Content Placeholder 7">
            <a:extLst>
              <a:ext uri="{FF2B5EF4-FFF2-40B4-BE49-F238E27FC236}">
                <a16:creationId xmlns:a16="http://schemas.microsoft.com/office/drawing/2014/main" id="{8E9B1910-C721-9343-90F6-1BFB046BAEE6}"/>
              </a:ext>
            </a:extLst>
          </p:cNvPr>
          <p:cNvGraphicFramePr>
            <a:graphicFrameLocks noGrp="1"/>
          </p:cNvGraphicFramePr>
          <p:nvPr>
            <p:ph idx="1"/>
            <p:extLst>
              <p:ext uri="{D42A27DB-BD31-4B8C-83A1-F6EECF244321}">
                <p14:modId xmlns:p14="http://schemas.microsoft.com/office/powerpoint/2010/main" val="3402375621"/>
              </p:ext>
            </p:extLst>
          </p:nvPr>
        </p:nvGraphicFramePr>
        <p:xfrm>
          <a:off x="1103313" y="1201271"/>
          <a:ext cx="8947150" cy="5047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4">
            <a:extLst>
              <a:ext uri="{FF2B5EF4-FFF2-40B4-BE49-F238E27FC236}">
                <a16:creationId xmlns:a16="http://schemas.microsoft.com/office/drawing/2014/main" id="{9DA805FC-A08B-9B43-95D4-E95C72ADB000}"/>
              </a:ext>
            </a:extLst>
          </p:cNvPr>
          <p:cNvSpPr txBox="1">
            <a:spLocks/>
          </p:cNvSpPr>
          <p:nvPr/>
        </p:nvSpPr>
        <p:spPr>
          <a:xfrm>
            <a:off x="9145394" y="642186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94B87-F05D-D64C-A9EF-568A6F513269}" type="slidenum">
              <a:rPr lang="en-US" smtClean="0"/>
              <a:pPr/>
              <a:t>10</a:t>
            </a:fld>
            <a:endParaRPr lang="en-US" dirty="0"/>
          </a:p>
        </p:txBody>
      </p:sp>
      <p:sp>
        <p:nvSpPr>
          <p:cNvPr id="3" name="TextBox 2">
            <a:extLst>
              <a:ext uri="{FF2B5EF4-FFF2-40B4-BE49-F238E27FC236}">
                <a16:creationId xmlns:a16="http://schemas.microsoft.com/office/drawing/2014/main" id="{74DD9756-FECB-054B-8AAA-FE505005EFEC}"/>
              </a:ext>
            </a:extLst>
          </p:cNvPr>
          <p:cNvSpPr txBox="1"/>
          <p:nvPr/>
        </p:nvSpPr>
        <p:spPr>
          <a:xfrm>
            <a:off x="7428831" y="1508844"/>
            <a:ext cx="4576637" cy="1477328"/>
          </a:xfrm>
          <a:prstGeom prst="rect">
            <a:avLst/>
          </a:prstGeom>
          <a:noFill/>
          <a:ln>
            <a:solidFill>
              <a:schemeClr val="tx1"/>
            </a:solidFill>
          </a:ln>
        </p:spPr>
        <p:txBody>
          <a:bodyPr wrap="none" rtlCol="0">
            <a:spAutoFit/>
          </a:bodyPr>
          <a:lstStyle/>
          <a:p>
            <a:pPr marL="285750" indent="-285750">
              <a:buFont typeface="Arial" panose="020B0604020202020204" pitchFamily="34" charset="0"/>
              <a:buChar char="•"/>
            </a:pPr>
            <a:r>
              <a:rPr lang="en-US" dirty="0">
                <a:solidFill>
                  <a:srgbClr val="800000"/>
                </a:solidFill>
              </a:rPr>
              <a:t>FV3GFS Global OSSE system calibrated with </a:t>
            </a:r>
          </a:p>
          <a:p>
            <a:r>
              <a:rPr lang="en-US" dirty="0">
                <a:solidFill>
                  <a:srgbClr val="800000"/>
                </a:solidFill>
              </a:rPr>
              <a:t>      two different NR (G5NR and ECO1280)</a:t>
            </a:r>
          </a:p>
          <a:p>
            <a:pPr marL="285750" indent="-285750">
              <a:buFont typeface="Arial" panose="020B0604020202020204" pitchFamily="34" charset="0"/>
              <a:buChar char="•"/>
            </a:pPr>
            <a:endParaRPr lang="en-US" dirty="0">
              <a:solidFill>
                <a:srgbClr val="800000"/>
              </a:solidFill>
            </a:endParaRPr>
          </a:p>
          <a:p>
            <a:pPr marL="285750" indent="-285750">
              <a:buFont typeface="Arial" panose="020B0604020202020204" pitchFamily="34" charset="0"/>
              <a:buChar char="•"/>
            </a:pPr>
            <a:r>
              <a:rPr lang="en-US" dirty="0">
                <a:solidFill>
                  <a:srgbClr val="800000"/>
                </a:solidFill>
              </a:rPr>
              <a:t>HWRF Hurricane OSSE system under </a:t>
            </a:r>
          </a:p>
          <a:p>
            <a:r>
              <a:rPr lang="en-US" dirty="0">
                <a:solidFill>
                  <a:srgbClr val="800000"/>
                </a:solidFill>
              </a:rPr>
              <a:t>     development</a:t>
            </a:r>
          </a:p>
        </p:txBody>
      </p:sp>
    </p:spTree>
    <p:extLst>
      <p:ext uri="{BB962C8B-B14F-4D97-AF65-F5344CB8AC3E}">
        <p14:creationId xmlns:p14="http://schemas.microsoft.com/office/powerpoint/2010/main" val="406094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277459"/>
            <a:ext cx="10515600" cy="1325563"/>
          </a:xfrm>
        </p:spPr>
        <p:txBody>
          <a:bodyPr>
            <a:normAutofit/>
          </a:bodyPr>
          <a:lstStyle/>
          <a:p>
            <a:pPr algn="ctr"/>
            <a:r>
              <a:rPr lang="en-US" sz="4400" b="0" dirty="0">
                <a:latin typeface="Times New Roman" charset="0"/>
                <a:ea typeface="Times New Roman" charset="0"/>
                <a:cs typeface="Times New Roman" charset="0"/>
              </a:rPr>
              <a:t>Next-Generation of NOAA satellites</a:t>
            </a:r>
          </a:p>
        </p:txBody>
      </p:sp>
      <p:sp>
        <p:nvSpPr>
          <p:cNvPr id="3" name="Content Placeholder 2"/>
          <p:cNvSpPr>
            <a:spLocks noGrp="1"/>
          </p:cNvSpPr>
          <p:nvPr>
            <p:ph idx="1"/>
          </p:nvPr>
        </p:nvSpPr>
        <p:spPr>
          <a:xfrm>
            <a:off x="320633" y="1804281"/>
            <a:ext cx="11590317" cy="4109631"/>
          </a:xfrm>
        </p:spPr>
        <p:txBody>
          <a:bodyPr>
            <a:normAutofit fontScale="85000" lnSpcReduction="20000"/>
          </a:bodyPr>
          <a:lstStyle/>
          <a:p>
            <a:pPr>
              <a:lnSpc>
                <a:spcPct val="120000"/>
              </a:lnSpc>
            </a:pPr>
            <a:r>
              <a:rPr lang="en-US" dirty="0">
                <a:latin typeface="Times New Roman" panose="02020603050405020304" pitchFamily="18" charset="0"/>
                <a:cs typeface="Times New Roman" panose="02020603050405020304" pitchFamily="18" charset="0"/>
              </a:rPr>
              <a:t>NOAA conducted a study to plan for the next generation of weather satellites – NOAA Satellite Observing System Architecture (NSOSA).</a:t>
            </a:r>
          </a:p>
          <a:p>
            <a:pPr>
              <a:lnSpc>
                <a:spcPct val="120000"/>
              </a:lnSpc>
            </a:pPr>
            <a:r>
              <a:rPr lang="en-US" dirty="0">
                <a:latin typeface="Times New Roman" panose="02020603050405020304" pitchFamily="18" charset="0"/>
                <a:cs typeface="Times New Roman" panose="02020603050405020304" pitchFamily="18" charset="0"/>
              </a:rPr>
              <a:t>Outlined new capabilities and architectures which NOAA should invest in.</a:t>
            </a:r>
          </a:p>
          <a:p>
            <a:pPr>
              <a:lnSpc>
                <a:spcPct val="120000"/>
              </a:lnSpc>
            </a:pPr>
            <a:r>
              <a:rPr lang="en-US" dirty="0">
                <a:latin typeface="Times New Roman" panose="02020603050405020304" pitchFamily="18" charset="0"/>
                <a:cs typeface="Times New Roman" panose="02020603050405020304" pitchFamily="18" charset="0"/>
              </a:rPr>
              <a:t>Generated architectural questions that could be addressed by observing system simulation experiments (OSSEs).</a:t>
            </a:r>
          </a:p>
          <a:p>
            <a:pPr>
              <a:lnSpc>
                <a:spcPct val="120000"/>
              </a:lnSpc>
            </a:pPr>
            <a:r>
              <a:rPr lang="en-US" dirty="0">
                <a:latin typeface="Times New Roman" panose="02020603050405020304" pitchFamily="18" charset="0"/>
                <a:cs typeface="Times New Roman" panose="02020603050405020304" pitchFamily="18" charset="0"/>
              </a:rPr>
              <a:t>Benefits from existing observing systems to be combined with potential enhancements from non-yet-existing capabilities.</a:t>
            </a:r>
          </a:p>
          <a:p>
            <a:pPr>
              <a:lnSpc>
                <a:spcPct val="120000"/>
              </a:lnSpc>
            </a:pPr>
            <a:r>
              <a:rPr lang="en-US" dirty="0">
                <a:latin typeface="Times New Roman" panose="02020603050405020304" pitchFamily="18" charset="0"/>
                <a:cs typeface="Times New Roman" panose="02020603050405020304" pitchFamily="18" charset="0"/>
              </a:rPr>
              <a:t>Follow the guidance from the NOSC Impact Assessment Framework Memorandum on the process to define, design, execute, review, and report on impact assessments.</a:t>
            </a:r>
          </a:p>
          <a:p>
            <a:pPr marL="0" indent="0">
              <a:lnSpc>
                <a:spcPct val="120000"/>
              </a:lnSpc>
              <a:buNone/>
            </a:pPr>
            <a:endParaRPr lang="en-US" dirty="0">
              <a:latin typeface="Times New Roman" panose="02020603050405020304" pitchFamily="18" charset="0"/>
              <a:ea typeface="Times New Roman" charset="0"/>
              <a:cs typeface="Times New Roman" panose="02020603050405020304" pitchFamily="18" charset="0"/>
            </a:endParaRPr>
          </a:p>
          <a:p>
            <a:pPr>
              <a:lnSpc>
                <a:spcPct val="120000"/>
              </a:lnSpc>
            </a:pPr>
            <a:endParaRPr lang="en-US" dirty="0">
              <a:latin typeface="Times New Roman" panose="02020603050405020304" pitchFamily="18" charset="0"/>
              <a:ea typeface="Times New Roman" charset="0"/>
              <a:cs typeface="Times New Roman" panose="02020603050405020304" pitchFamily="18" charset="0"/>
            </a:endParaRPr>
          </a:p>
        </p:txBody>
      </p:sp>
      <p:sp>
        <p:nvSpPr>
          <p:cNvPr id="5" name="Slide Number Placeholder 1">
            <a:extLst>
              <a:ext uri="{FF2B5EF4-FFF2-40B4-BE49-F238E27FC236}">
                <a16:creationId xmlns:a16="http://schemas.microsoft.com/office/drawing/2014/main" id="{50739B23-8CB6-E242-B80D-0A09358CCDCC}"/>
              </a:ext>
            </a:extLst>
          </p:cNvPr>
          <p:cNvSpPr>
            <a:spLocks noGrp="1"/>
          </p:cNvSpPr>
          <p:nvPr>
            <p:ph type="sldNum" sz="quarter" idx="12"/>
          </p:nvPr>
        </p:nvSpPr>
        <p:spPr>
          <a:xfrm>
            <a:off x="9170219" y="6386109"/>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B6CF2-20DD-4BD9-8E10-72998A57A150}" type="slidenum">
              <a:rPr kumimoji="0" lang="en-US" sz="1200" b="0" i="0" u="none" strike="noStrike" kern="0" cap="none" spc="0" normalizeH="0" baseline="0" noProof="0">
                <a:ln>
                  <a:noFill/>
                </a:ln>
                <a:solidFill>
                  <a:srgbClr val="000000">
                    <a:tint val="75000"/>
                  </a:srgbClr>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0" cap="none" spc="0" normalizeH="0" baseline="0" noProof="0" dirty="0">
              <a:ln>
                <a:noFill/>
              </a:ln>
              <a:solidFill>
                <a:srgbClr val="000000">
                  <a:tint val="75000"/>
                </a:srgbClr>
              </a:solidFill>
              <a:effectLst/>
              <a:uLnTx/>
              <a:uFillTx/>
              <a:latin typeface="Arial"/>
              <a:ea typeface="+mn-ea"/>
              <a:cs typeface="Arial"/>
              <a:sym typeface="Arial"/>
            </a:endParaRPr>
          </a:p>
        </p:txBody>
      </p:sp>
      <p:pic>
        <p:nvPicPr>
          <p:cNvPr id="6" name="Picture 13" descr="NOAA">
            <a:extLst>
              <a:ext uri="{FF2B5EF4-FFF2-40B4-BE49-F238E27FC236}">
                <a16:creationId xmlns:a16="http://schemas.microsoft.com/office/drawing/2014/main" id="{E1A886CC-A5B4-3046-904E-13BE71E82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3116" y="76200"/>
            <a:ext cx="799684" cy="779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5" descr="commerce logo-round">
            <a:extLst>
              <a:ext uri="{FF2B5EF4-FFF2-40B4-BE49-F238E27FC236}">
                <a16:creationId xmlns:a16="http://schemas.microsoft.com/office/drawing/2014/main" id="{69B8216F-6B9C-EE4B-AA0D-362FF1A4C1D2}"/>
              </a:ext>
            </a:extLst>
          </p:cNvPr>
          <p:cNvPicPr>
            <a:picLocks noChangeAspect="1" noChangeArrowheads="1"/>
          </p:cNvPicPr>
          <p:nvPr/>
        </p:nvPicPr>
        <p:blipFill>
          <a:blip r:embed="rId4" cstate="print"/>
          <a:srcRect/>
          <a:stretch>
            <a:fillRect/>
          </a:stretch>
        </p:blipFill>
        <p:spPr bwMode="auto">
          <a:xfrm>
            <a:off x="63500" y="76200"/>
            <a:ext cx="747713" cy="742950"/>
          </a:xfrm>
          <a:prstGeom prst="rect">
            <a:avLst/>
          </a:prstGeom>
          <a:noFill/>
          <a:ln w="9525">
            <a:noFill/>
            <a:miter lim="800000"/>
            <a:headEnd/>
            <a:tailEnd/>
          </a:ln>
        </p:spPr>
      </p:pic>
    </p:spTree>
    <p:extLst>
      <p:ext uri="{BB962C8B-B14F-4D97-AF65-F5344CB8AC3E}">
        <p14:creationId xmlns:p14="http://schemas.microsoft.com/office/powerpoint/2010/main" val="2290151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277459"/>
            <a:ext cx="10515600" cy="1325563"/>
          </a:xfrm>
        </p:spPr>
        <p:txBody>
          <a:bodyPr>
            <a:normAutofit/>
          </a:bodyPr>
          <a:lstStyle/>
          <a:p>
            <a:pPr algn="ctr"/>
            <a:r>
              <a:rPr lang="en-US" sz="4400" b="0" dirty="0">
                <a:latin typeface="Times New Roman" charset="0"/>
                <a:ea typeface="Times New Roman" charset="0"/>
                <a:cs typeface="Times New Roman" charset="0"/>
              </a:rPr>
              <a:t>Key questions to address</a:t>
            </a:r>
          </a:p>
        </p:txBody>
      </p:sp>
      <p:sp>
        <p:nvSpPr>
          <p:cNvPr id="3" name="Content Placeholder 2"/>
          <p:cNvSpPr>
            <a:spLocks noGrp="1"/>
          </p:cNvSpPr>
          <p:nvPr>
            <p:ph idx="1"/>
          </p:nvPr>
        </p:nvSpPr>
        <p:spPr>
          <a:xfrm>
            <a:off x="320633" y="1804281"/>
            <a:ext cx="11590317" cy="4109631"/>
          </a:xfrm>
        </p:spPr>
        <p:txBody>
          <a:bodyPr>
            <a:normAutofit/>
          </a:bodyPr>
          <a:lstStyle/>
          <a:p>
            <a:r>
              <a:rPr lang="en-US" dirty="0">
                <a:latin typeface="Times New Roman" panose="02020603050405020304" pitchFamily="18" charset="0"/>
                <a:cs typeface="Times New Roman" panose="02020603050405020304" pitchFamily="18" charset="0"/>
              </a:rPr>
              <a:t>Relative value of sounding quality and quantity for global NWP – to support decision making on sounder performance versus satellite numbers.</a:t>
            </a:r>
          </a:p>
          <a:p>
            <a:r>
              <a:rPr lang="en-US" b="1" dirty="0">
                <a:latin typeface="Times New Roman" panose="02020603050405020304" pitchFamily="18" charset="0"/>
                <a:cs typeface="Times New Roman" panose="02020603050405020304" pitchFamily="18" charset="0"/>
              </a:rPr>
              <a:t>Value of global wind observations and their value relative to enhanced sounding, relative value of different approaches to global wind observations (active versus passive).</a:t>
            </a:r>
          </a:p>
          <a:p>
            <a:r>
              <a:rPr lang="en-US" dirty="0">
                <a:latin typeface="Times New Roman" panose="02020603050405020304" pitchFamily="18" charset="0"/>
                <a:cs typeface="Times New Roman" panose="02020603050405020304" pitchFamily="18" charset="0"/>
              </a:rPr>
              <a:t>Value of regional real-time sounding observations.</a:t>
            </a:r>
          </a:p>
          <a:p>
            <a:r>
              <a:rPr lang="en-US" dirty="0">
                <a:latin typeface="Times New Roman" panose="02020603050405020304" pitchFamily="18" charset="0"/>
                <a:cs typeface="Times New Roman" panose="02020603050405020304" pitchFamily="18" charset="0"/>
              </a:rPr>
              <a:t>Sounders in geostationary orbit (GEO-XO).</a:t>
            </a:r>
          </a:p>
          <a:p>
            <a:pPr marL="0" indent="0">
              <a:lnSpc>
                <a:spcPct val="120000"/>
              </a:lnSpc>
              <a:buNone/>
            </a:pPr>
            <a:endParaRPr lang="en-US" dirty="0">
              <a:latin typeface="Times New Roman" panose="02020603050405020304" pitchFamily="18" charset="0"/>
              <a:ea typeface="Times New Roman" charset="0"/>
              <a:cs typeface="Times New Roman" panose="02020603050405020304" pitchFamily="18" charset="0"/>
            </a:endParaRPr>
          </a:p>
          <a:p>
            <a:pPr>
              <a:lnSpc>
                <a:spcPct val="120000"/>
              </a:lnSpc>
            </a:pPr>
            <a:endParaRPr lang="en-US" dirty="0">
              <a:latin typeface="Times New Roman" panose="02020603050405020304" pitchFamily="18" charset="0"/>
              <a:ea typeface="Times New Roman" charset="0"/>
              <a:cs typeface="Times New Roman" panose="02020603050405020304" pitchFamily="18" charset="0"/>
            </a:endParaRPr>
          </a:p>
        </p:txBody>
      </p:sp>
      <p:sp>
        <p:nvSpPr>
          <p:cNvPr id="5" name="Slide Number Placeholder 1">
            <a:extLst>
              <a:ext uri="{FF2B5EF4-FFF2-40B4-BE49-F238E27FC236}">
                <a16:creationId xmlns:a16="http://schemas.microsoft.com/office/drawing/2014/main" id="{50739B23-8CB6-E242-B80D-0A09358CCDCC}"/>
              </a:ext>
            </a:extLst>
          </p:cNvPr>
          <p:cNvSpPr>
            <a:spLocks noGrp="1"/>
          </p:cNvSpPr>
          <p:nvPr>
            <p:ph type="sldNum" sz="quarter" idx="12"/>
          </p:nvPr>
        </p:nvSpPr>
        <p:spPr>
          <a:xfrm>
            <a:off x="9170219" y="6386109"/>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B6CF2-20DD-4BD9-8E10-72998A57A150}" type="slidenum">
              <a:rPr kumimoji="0" lang="en-US" sz="1200" b="0" i="0" u="none" strike="noStrike" kern="0" cap="none" spc="0" normalizeH="0" baseline="0" noProof="0">
                <a:ln>
                  <a:noFill/>
                </a:ln>
                <a:solidFill>
                  <a:srgbClr val="000000">
                    <a:tint val="75000"/>
                  </a:srgbClr>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0" cap="none" spc="0" normalizeH="0" baseline="0" noProof="0" dirty="0">
              <a:ln>
                <a:noFill/>
              </a:ln>
              <a:solidFill>
                <a:srgbClr val="000000">
                  <a:tint val="75000"/>
                </a:srgbClr>
              </a:solidFill>
              <a:effectLst/>
              <a:uLnTx/>
              <a:uFillTx/>
              <a:latin typeface="Arial"/>
              <a:ea typeface="+mn-ea"/>
              <a:cs typeface="Arial"/>
              <a:sym typeface="Arial"/>
            </a:endParaRPr>
          </a:p>
        </p:txBody>
      </p:sp>
      <p:pic>
        <p:nvPicPr>
          <p:cNvPr id="6" name="Picture 13" descr="NOAA">
            <a:extLst>
              <a:ext uri="{FF2B5EF4-FFF2-40B4-BE49-F238E27FC236}">
                <a16:creationId xmlns:a16="http://schemas.microsoft.com/office/drawing/2014/main" id="{E1A886CC-A5B4-3046-904E-13BE71E82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3116" y="76200"/>
            <a:ext cx="799684" cy="779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5" descr="commerce logo-round">
            <a:extLst>
              <a:ext uri="{FF2B5EF4-FFF2-40B4-BE49-F238E27FC236}">
                <a16:creationId xmlns:a16="http://schemas.microsoft.com/office/drawing/2014/main" id="{69B8216F-6B9C-EE4B-AA0D-362FF1A4C1D2}"/>
              </a:ext>
            </a:extLst>
          </p:cNvPr>
          <p:cNvPicPr>
            <a:picLocks noChangeAspect="1" noChangeArrowheads="1"/>
          </p:cNvPicPr>
          <p:nvPr/>
        </p:nvPicPr>
        <p:blipFill>
          <a:blip r:embed="rId4" cstate="print"/>
          <a:srcRect/>
          <a:stretch>
            <a:fillRect/>
          </a:stretch>
        </p:blipFill>
        <p:spPr bwMode="auto">
          <a:xfrm>
            <a:off x="63500" y="76200"/>
            <a:ext cx="747713" cy="742950"/>
          </a:xfrm>
          <a:prstGeom prst="rect">
            <a:avLst/>
          </a:prstGeom>
          <a:noFill/>
          <a:ln w="9525">
            <a:noFill/>
            <a:miter lim="800000"/>
            <a:headEnd/>
            <a:tailEnd/>
          </a:ln>
        </p:spPr>
      </p:pic>
    </p:spTree>
    <p:extLst>
      <p:ext uri="{BB962C8B-B14F-4D97-AF65-F5344CB8AC3E}">
        <p14:creationId xmlns:p14="http://schemas.microsoft.com/office/powerpoint/2010/main" val="1704070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277459"/>
            <a:ext cx="10515600" cy="1325563"/>
          </a:xfrm>
        </p:spPr>
        <p:txBody>
          <a:bodyPr>
            <a:normAutofit/>
          </a:bodyPr>
          <a:lstStyle/>
          <a:p>
            <a:pPr algn="ctr"/>
            <a:r>
              <a:rPr lang="en-US" sz="4400" b="0" dirty="0">
                <a:latin typeface="Times New Roman" charset="0"/>
                <a:ea typeface="Times New Roman" charset="0"/>
                <a:cs typeface="Times New Roman" charset="0"/>
              </a:rPr>
              <a:t>Ongoing efforts</a:t>
            </a:r>
          </a:p>
        </p:txBody>
      </p:sp>
      <p:sp>
        <p:nvSpPr>
          <p:cNvPr id="3" name="Content Placeholder 2"/>
          <p:cNvSpPr>
            <a:spLocks noGrp="1"/>
          </p:cNvSpPr>
          <p:nvPr>
            <p:ph idx="1"/>
          </p:nvPr>
        </p:nvSpPr>
        <p:spPr>
          <a:xfrm>
            <a:off x="424702" y="1349829"/>
            <a:ext cx="11590317" cy="4872994"/>
          </a:xfrm>
        </p:spPr>
        <p:txBody>
          <a:bodyPr>
            <a:normAutofit fontScale="85000" lnSpcReduction="20000"/>
          </a:bodyPr>
          <a:lstStyle/>
          <a:p>
            <a:pPr marL="0" indent="0">
              <a:buNone/>
            </a:pPr>
            <a:endParaRPr lang="en-US" dirty="0">
              <a:latin typeface="Times New Roman" panose="02020603050405020304" pitchFamily="18" charset="0"/>
              <a:cs typeface="Times New Roman" panose="02020603050405020304" pitchFamily="18" charset="0"/>
            </a:endParaRPr>
          </a:p>
          <a:p>
            <a:pPr>
              <a:lnSpc>
                <a:spcPct val="120000"/>
              </a:lnSpc>
            </a:pPr>
            <a:r>
              <a:rPr lang="en-US" dirty="0">
                <a:latin typeface="Times New Roman" panose="02020603050405020304" pitchFamily="18" charset="0"/>
                <a:cs typeface="Times New Roman" panose="02020603050405020304" pitchFamily="18" charset="0"/>
              </a:rPr>
              <a:t>Calibration of the FV3GFS/ECO1280 global OSSE system.</a:t>
            </a:r>
          </a:p>
          <a:p>
            <a:pPr lvl="1">
              <a:lnSpc>
                <a:spcPct val="120000"/>
              </a:lnSpc>
            </a:pPr>
            <a:r>
              <a:rPr lang="en-US" dirty="0">
                <a:latin typeface="Times New Roman" panose="02020603050405020304" pitchFamily="18" charset="0"/>
                <a:cs typeface="Times New Roman" panose="02020603050405020304" pitchFamily="18" charset="0"/>
              </a:rPr>
              <a:t>Validation of the ECO1280 nature run.</a:t>
            </a:r>
          </a:p>
          <a:p>
            <a:pPr lvl="1">
              <a:lnSpc>
                <a:spcPct val="120000"/>
              </a:lnSpc>
            </a:pPr>
            <a:r>
              <a:rPr lang="en-US" dirty="0">
                <a:latin typeface="Times New Roman" panose="02020603050405020304" pitchFamily="18" charset="0"/>
                <a:cs typeface="Times New Roman" panose="02020603050405020304" pitchFamily="18" charset="0"/>
              </a:rPr>
              <a:t>Simulation of conventional, GNSS RO and cloudy satellite radiances.</a:t>
            </a:r>
          </a:p>
          <a:p>
            <a:pPr lvl="1">
              <a:lnSpc>
                <a:spcPct val="120000"/>
              </a:lnSpc>
            </a:pPr>
            <a:r>
              <a:rPr lang="en-US" dirty="0">
                <a:latin typeface="Times New Roman" panose="02020603050405020304" pitchFamily="18" charset="0"/>
                <a:cs typeface="Times New Roman" panose="02020603050405020304" pitchFamily="18" charset="0"/>
              </a:rPr>
              <a:t>Errors added to the observations.</a:t>
            </a:r>
          </a:p>
          <a:p>
            <a:pPr>
              <a:lnSpc>
                <a:spcPct val="120000"/>
              </a:lnSpc>
            </a:pPr>
            <a:r>
              <a:rPr lang="en-US" dirty="0">
                <a:latin typeface="Times New Roman" panose="02020603050405020304" pitchFamily="18" charset="0"/>
                <a:cs typeface="Times New Roman" panose="02020603050405020304" pitchFamily="18" charset="0"/>
              </a:rPr>
              <a:t>Finalize experiment design and start running experiments to answer key questions on observing capabilities/impacts.</a:t>
            </a:r>
          </a:p>
          <a:p>
            <a:pPr lvl="1">
              <a:lnSpc>
                <a:spcPct val="120000"/>
              </a:lnSpc>
            </a:pPr>
            <a:r>
              <a:rPr lang="en-US" dirty="0">
                <a:latin typeface="Times New Roman" panose="02020603050405020304" pitchFamily="18" charset="0"/>
                <a:cs typeface="Times New Roman" panose="02020603050405020304" pitchFamily="18" charset="0"/>
              </a:rPr>
              <a:t>Global control with FV3/GFS (different levels of performance) and a regional control. </a:t>
            </a:r>
          </a:p>
          <a:p>
            <a:pPr lvl="1">
              <a:lnSpc>
                <a:spcPct val="120000"/>
              </a:lnSpc>
            </a:pPr>
            <a:r>
              <a:rPr lang="en-US" dirty="0">
                <a:latin typeface="Times New Roman" panose="02020603050405020304" pitchFamily="18" charset="0"/>
                <a:cs typeface="Times New Roman" panose="02020603050405020304" pitchFamily="18" charset="0"/>
              </a:rPr>
              <a:t>Quantity (soundings per day or update rate) versus quality (spatial resolution, temperature/humidity accuracy) trades.</a:t>
            </a:r>
          </a:p>
          <a:p>
            <a:pPr lvl="1">
              <a:lnSpc>
                <a:spcPct val="120000"/>
              </a:lnSpc>
            </a:pPr>
            <a:r>
              <a:rPr lang="en-US" dirty="0">
                <a:latin typeface="Times New Roman" panose="02020603050405020304" pitchFamily="18" charset="0"/>
                <a:cs typeface="Times New Roman" panose="02020603050405020304" pitchFamily="18" charset="0"/>
              </a:rPr>
              <a:t>Global winds with different technologies.</a:t>
            </a:r>
          </a:p>
          <a:p>
            <a:pPr lvl="1">
              <a:lnSpc>
                <a:spcPct val="120000"/>
              </a:lnSpc>
            </a:pPr>
            <a:r>
              <a:rPr lang="en-US" dirty="0">
                <a:latin typeface="Times New Roman" panose="02020603050405020304" pitchFamily="18" charset="0"/>
                <a:cs typeface="Times New Roman" panose="02020603050405020304" pitchFamily="18" charset="0"/>
              </a:rPr>
              <a:t>Regional real-time sounding evaluation (GEO-XO).</a:t>
            </a:r>
          </a:p>
          <a:p>
            <a:endParaRPr lang="en-US" dirty="0">
              <a:latin typeface="Times New Roman" panose="02020603050405020304" pitchFamily="18" charset="0"/>
              <a:cs typeface="Times New Roman" panose="02020603050405020304" pitchFamily="18" charset="0"/>
              <a:sym typeface="Wingdings" pitchFamily="2" charset="2"/>
            </a:endParaRPr>
          </a:p>
          <a:p>
            <a:endParaRPr lang="en-US" dirty="0">
              <a:latin typeface="Times New Roman" panose="02020603050405020304" pitchFamily="18" charset="0"/>
              <a:cs typeface="Times New Roman" panose="02020603050405020304" pitchFamily="18" charset="0"/>
            </a:endParaRPr>
          </a:p>
          <a:p>
            <a:pPr marL="0" indent="0">
              <a:lnSpc>
                <a:spcPct val="120000"/>
              </a:lnSpc>
              <a:buNone/>
            </a:pPr>
            <a:endParaRPr lang="en-US" dirty="0">
              <a:latin typeface="Times New Roman" panose="02020603050405020304" pitchFamily="18" charset="0"/>
              <a:ea typeface="Times New Roman" charset="0"/>
              <a:cs typeface="Times New Roman" panose="02020603050405020304" pitchFamily="18" charset="0"/>
            </a:endParaRPr>
          </a:p>
          <a:p>
            <a:pPr>
              <a:lnSpc>
                <a:spcPct val="120000"/>
              </a:lnSpc>
            </a:pPr>
            <a:endParaRPr lang="en-US" dirty="0">
              <a:latin typeface="Times New Roman" panose="02020603050405020304" pitchFamily="18" charset="0"/>
              <a:ea typeface="Times New Roman" charset="0"/>
              <a:cs typeface="Times New Roman" panose="02020603050405020304" pitchFamily="18" charset="0"/>
            </a:endParaRPr>
          </a:p>
        </p:txBody>
      </p:sp>
      <p:sp>
        <p:nvSpPr>
          <p:cNvPr id="5" name="Slide Number Placeholder 1">
            <a:extLst>
              <a:ext uri="{FF2B5EF4-FFF2-40B4-BE49-F238E27FC236}">
                <a16:creationId xmlns:a16="http://schemas.microsoft.com/office/drawing/2014/main" id="{50739B23-8CB6-E242-B80D-0A09358CCDCC}"/>
              </a:ext>
            </a:extLst>
          </p:cNvPr>
          <p:cNvSpPr>
            <a:spLocks noGrp="1"/>
          </p:cNvSpPr>
          <p:nvPr>
            <p:ph type="sldNum" sz="quarter" idx="12"/>
          </p:nvPr>
        </p:nvSpPr>
        <p:spPr>
          <a:xfrm>
            <a:off x="9170219" y="6386109"/>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B6CF2-20DD-4BD9-8E10-72998A57A150}" type="slidenum">
              <a:rPr kumimoji="0" lang="en-US" sz="1200" b="0" i="0" u="none" strike="noStrike" kern="0" cap="none" spc="0" normalizeH="0" baseline="0" noProof="0">
                <a:ln>
                  <a:noFill/>
                </a:ln>
                <a:solidFill>
                  <a:srgbClr val="000000">
                    <a:tint val="75000"/>
                  </a:srgbClr>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0" cap="none" spc="0" normalizeH="0" baseline="0" noProof="0" dirty="0">
              <a:ln>
                <a:noFill/>
              </a:ln>
              <a:solidFill>
                <a:srgbClr val="000000">
                  <a:tint val="75000"/>
                </a:srgbClr>
              </a:solidFill>
              <a:effectLst/>
              <a:uLnTx/>
              <a:uFillTx/>
              <a:latin typeface="Arial"/>
              <a:ea typeface="+mn-ea"/>
              <a:cs typeface="Arial"/>
              <a:sym typeface="Arial"/>
            </a:endParaRPr>
          </a:p>
        </p:txBody>
      </p:sp>
      <p:pic>
        <p:nvPicPr>
          <p:cNvPr id="6" name="Picture 13" descr="NOAA">
            <a:extLst>
              <a:ext uri="{FF2B5EF4-FFF2-40B4-BE49-F238E27FC236}">
                <a16:creationId xmlns:a16="http://schemas.microsoft.com/office/drawing/2014/main" id="{E1A886CC-A5B4-3046-904E-13BE71E82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3116" y="76200"/>
            <a:ext cx="799684" cy="779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5" descr="commerce logo-round">
            <a:extLst>
              <a:ext uri="{FF2B5EF4-FFF2-40B4-BE49-F238E27FC236}">
                <a16:creationId xmlns:a16="http://schemas.microsoft.com/office/drawing/2014/main" id="{69B8216F-6B9C-EE4B-AA0D-362FF1A4C1D2}"/>
              </a:ext>
            </a:extLst>
          </p:cNvPr>
          <p:cNvPicPr>
            <a:picLocks noChangeAspect="1" noChangeArrowheads="1"/>
          </p:cNvPicPr>
          <p:nvPr/>
        </p:nvPicPr>
        <p:blipFill>
          <a:blip r:embed="rId4" cstate="print"/>
          <a:srcRect/>
          <a:stretch>
            <a:fillRect/>
          </a:stretch>
        </p:blipFill>
        <p:spPr bwMode="auto">
          <a:xfrm>
            <a:off x="63500" y="76200"/>
            <a:ext cx="747713" cy="742950"/>
          </a:xfrm>
          <a:prstGeom prst="rect">
            <a:avLst/>
          </a:prstGeom>
          <a:noFill/>
          <a:ln w="9525">
            <a:noFill/>
            <a:miter lim="800000"/>
            <a:headEnd/>
            <a:tailEnd/>
          </a:ln>
        </p:spPr>
      </p:pic>
    </p:spTree>
    <p:extLst>
      <p:ext uri="{BB962C8B-B14F-4D97-AF65-F5344CB8AC3E}">
        <p14:creationId xmlns:p14="http://schemas.microsoft.com/office/powerpoint/2010/main" val="3750906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7"/>
          <p:cNvSpPr txBox="1">
            <a:spLocks noGrp="1"/>
          </p:cNvSpPr>
          <p:nvPr>
            <p:ph type="title"/>
          </p:nvPr>
        </p:nvSpPr>
        <p:spPr>
          <a:xfrm>
            <a:off x="457201" y="1066801"/>
            <a:ext cx="5264151" cy="2852737"/>
          </a:xfrm>
          <a:prstGeom prst="rect">
            <a:avLst/>
          </a:prstGeom>
          <a:noFill/>
          <a:ln>
            <a:noFill/>
          </a:ln>
        </p:spPr>
        <p:txBody>
          <a:bodyPr spcFirstLastPara="1" vert="horz" wrap="square" lIns="121900" tIns="60933" rIns="121900" bIns="60933" rtlCol="0" anchor="b" anchorCtr="0">
            <a:normAutofit/>
          </a:bodyPr>
          <a:lstStyle/>
          <a:p>
            <a:r>
              <a:rPr lang="en-US" sz="4800" dirty="0">
                <a:solidFill>
                  <a:srgbClr val="800000"/>
                </a:solidFill>
              </a:rPr>
              <a:t>Questions?</a:t>
            </a:r>
            <a:endParaRPr dirty="0">
              <a:solidFill>
                <a:srgbClr val="800000"/>
              </a:solidFill>
            </a:endParaRPr>
          </a:p>
        </p:txBody>
      </p:sp>
    </p:spTree>
    <p:extLst>
      <p:ext uri="{BB962C8B-B14F-4D97-AF65-F5344CB8AC3E}">
        <p14:creationId xmlns:p14="http://schemas.microsoft.com/office/powerpoint/2010/main" val="9812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9BB0-277A-2D46-9CF5-2F1A70830932}"/>
              </a:ext>
            </a:extLst>
          </p:cNvPr>
          <p:cNvSpPr>
            <a:spLocks noGrp="1"/>
          </p:cNvSpPr>
          <p:nvPr>
            <p:ph type="title"/>
          </p:nvPr>
        </p:nvSpPr>
        <p:spPr>
          <a:xfrm>
            <a:off x="838200" y="365125"/>
            <a:ext cx="10515600" cy="906463"/>
          </a:xfrm>
        </p:spPr>
        <p:txBody>
          <a:bodyPr/>
          <a:lstStyle/>
          <a:p>
            <a:pPr algn="ctr"/>
            <a:r>
              <a:rPr lang="en-US" b="0" dirty="0">
                <a:latin typeface="Times New Roman" panose="02020603050405020304" pitchFamily="18" charset="0"/>
                <a:cs typeface="Times New Roman" panose="02020603050405020304" pitchFamily="18" charset="0"/>
              </a:rPr>
              <a:t>NOAA QOSAP Program</a:t>
            </a:r>
          </a:p>
        </p:txBody>
      </p:sp>
      <p:sp>
        <p:nvSpPr>
          <p:cNvPr id="3" name="Text Placeholder 2">
            <a:extLst>
              <a:ext uri="{FF2B5EF4-FFF2-40B4-BE49-F238E27FC236}">
                <a16:creationId xmlns:a16="http://schemas.microsoft.com/office/drawing/2014/main" id="{A38296D8-D1FD-DB49-B49F-BDAA82065894}"/>
              </a:ext>
            </a:extLst>
          </p:cNvPr>
          <p:cNvSpPr>
            <a:spLocks noGrp="1"/>
          </p:cNvSpPr>
          <p:nvPr>
            <p:ph type="body" idx="1"/>
          </p:nvPr>
        </p:nvSpPr>
        <p:spPr>
          <a:xfrm>
            <a:off x="316706" y="1488842"/>
            <a:ext cx="11558588" cy="4892675"/>
          </a:xfrm>
        </p:spPr>
        <p:txBody>
          <a:bodyPr/>
          <a:lstStyle/>
          <a:p>
            <a:pPr lvl="0">
              <a:lnSpc>
                <a:spcPct val="100000"/>
              </a:lnSpc>
            </a:pPr>
            <a:r>
              <a:rPr lang="en-US" sz="2400" dirty="0">
                <a:latin typeface="Times New Roman" panose="02020603050405020304" pitchFamily="18" charset="0"/>
                <a:cs typeface="Times New Roman" panose="02020603050405020304" pitchFamily="18" charset="0"/>
              </a:rPr>
              <a:t>Maintain/develop/update NOAA “OSSE/OSE ready” capabilities for environmental (atmospheric, oceanic, etc.), and other impact assessment techniques (e.g. E/FSOI).</a:t>
            </a:r>
          </a:p>
          <a:p>
            <a:pPr lvl="1">
              <a:lnSpc>
                <a:spcPct val="100000"/>
              </a:lnSpc>
            </a:pPr>
            <a:r>
              <a:rPr lang="en-US" sz="2000" dirty="0">
                <a:latin typeface="Times New Roman" panose="02020603050405020304" pitchFamily="18" charset="0"/>
                <a:cs typeface="Times New Roman" panose="02020603050405020304" pitchFamily="18" charset="0"/>
              </a:rPr>
              <a:t>Validation of nature runs</a:t>
            </a:r>
          </a:p>
          <a:p>
            <a:pPr lvl="1">
              <a:lnSpc>
                <a:spcPct val="100000"/>
              </a:lnSpc>
            </a:pPr>
            <a:r>
              <a:rPr lang="en-US" sz="2000" dirty="0">
                <a:latin typeface="Times New Roman" panose="02020603050405020304" pitchFamily="18" charset="0"/>
                <a:cs typeface="Times New Roman" panose="02020603050405020304" pitchFamily="18" charset="0"/>
              </a:rPr>
              <a:t>Simulation of perfect and error-added observations for current and proposed observing systems</a:t>
            </a:r>
          </a:p>
          <a:p>
            <a:pPr lvl="1">
              <a:lnSpc>
                <a:spcPct val="100000"/>
              </a:lnSpc>
            </a:pPr>
            <a:r>
              <a:rPr lang="en-US" sz="2000" dirty="0">
                <a:latin typeface="Times New Roman" panose="02020603050405020304" pitchFamily="18" charset="0"/>
                <a:cs typeface="Times New Roman" panose="02020603050405020304" pitchFamily="18" charset="0"/>
              </a:rPr>
              <a:t>Data assimilation strategies for different observing technologies</a:t>
            </a:r>
          </a:p>
          <a:p>
            <a:pPr lvl="1">
              <a:lnSpc>
                <a:spcPct val="100000"/>
              </a:lnSpc>
            </a:pPr>
            <a:r>
              <a:rPr lang="en-US" sz="2000" dirty="0">
                <a:latin typeface="Times New Roman" panose="02020603050405020304" pitchFamily="18" charset="0"/>
                <a:cs typeface="Times New Roman" panose="02020603050405020304" pitchFamily="18" charset="0"/>
              </a:rPr>
              <a:t>Calibration of OSSE systems</a:t>
            </a:r>
          </a:p>
          <a:p>
            <a:pPr lvl="1">
              <a:lnSpc>
                <a:spcPct val="100000"/>
              </a:lnSpc>
            </a:pPr>
            <a:r>
              <a:rPr lang="en-US" sz="2000" dirty="0">
                <a:latin typeface="Times New Roman" panose="02020603050405020304" pitchFamily="18" charset="0"/>
                <a:cs typeface="Times New Roman" panose="02020603050405020304" pitchFamily="18" charset="0"/>
              </a:rPr>
              <a:t>Development of verification metrics</a:t>
            </a:r>
          </a:p>
          <a:p>
            <a:pPr lvl="0">
              <a:lnSpc>
                <a:spcPct val="100000"/>
              </a:lnSpc>
            </a:pPr>
            <a:r>
              <a:rPr lang="en-US" sz="2400" dirty="0">
                <a:latin typeface="Times New Roman" panose="02020603050405020304" pitchFamily="18" charset="0"/>
                <a:cs typeface="Times New Roman" panose="02020603050405020304" pitchFamily="18" charset="0"/>
              </a:rPr>
              <a:t>Coordinate and provide guidance and support to NOAA teams conducting OSE/OSSEs, as needed.</a:t>
            </a:r>
          </a:p>
          <a:p>
            <a:pPr lvl="0">
              <a:lnSpc>
                <a:spcPct val="100000"/>
              </a:lnSpc>
            </a:pPr>
            <a:r>
              <a:rPr lang="en-US" sz="2400" dirty="0">
                <a:latin typeface="Times New Roman" panose="02020603050405020304" pitchFamily="18" charset="0"/>
                <a:cs typeface="Times New Roman" panose="02020603050405020304" pitchFamily="18" charset="0"/>
              </a:rPr>
              <a:t>Help NOAA Line Offices conducting OSE/OSSEs to follow the NOSC Impact Assessment Framework Memo “Guidance on the Process to Define, Design, Execute, Review &amp; Report on Observing Systems Value and Impact Assessments” of March 22, 2018. </a:t>
            </a:r>
          </a:p>
          <a:p>
            <a:pPr lvl="0">
              <a:lnSpc>
                <a:spcPct val="100000"/>
              </a:lnSpc>
            </a:pPr>
            <a:endParaRPr lang="en-US" dirty="0"/>
          </a:p>
        </p:txBody>
      </p:sp>
      <p:sp>
        <p:nvSpPr>
          <p:cNvPr id="5" name="Google Shape;90;p13">
            <a:extLst>
              <a:ext uri="{FF2B5EF4-FFF2-40B4-BE49-F238E27FC236}">
                <a16:creationId xmlns:a16="http://schemas.microsoft.com/office/drawing/2014/main" id="{8AE945EB-611B-6743-B7CB-74DD13189F79}"/>
              </a:ext>
            </a:extLst>
          </p:cNvPr>
          <p:cNvSpPr txBox="1">
            <a:spLocks noGrp="1"/>
          </p:cNvSpPr>
          <p:nvPr>
            <p:ph type="sldNum" idx="12"/>
          </p:nvPr>
        </p:nvSpPr>
        <p:spPr>
          <a:xfrm>
            <a:off x="9013464" y="6381517"/>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dirty="0"/>
          </a:p>
        </p:txBody>
      </p:sp>
    </p:spTree>
    <p:extLst>
      <p:ext uri="{BB962C8B-B14F-4D97-AF65-F5344CB8AC3E}">
        <p14:creationId xmlns:p14="http://schemas.microsoft.com/office/powerpoint/2010/main" val="3065075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1C64-BC80-4844-B62D-C8C4E56F45FD}"/>
              </a:ext>
            </a:extLst>
          </p:cNvPr>
          <p:cNvSpPr>
            <a:spLocks noGrp="1"/>
          </p:cNvSpPr>
          <p:nvPr>
            <p:ph type="title"/>
          </p:nvPr>
        </p:nvSpPr>
        <p:spPr>
          <a:xfrm>
            <a:off x="650080" y="136525"/>
            <a:ext cx="10515600" cy="1325563"/>
          </a:xfrm>
        </p:spPr>
        <p:txBody>
          <a:bodyPr/>
          <a:lstStyle/>
          <a:p>
            <a:pPr algn="ctr"/>
            <a:r>
              <a:rPr lang="en-US" b="0" dirty="0">
                <a:latin typeface="Times New Roman" panose="02020603050405020304" pitchFamily="18" charset="0"/>
                <a:cs typeface="Times New Roman" panose="02020603050405020304" pitchFamily="18" charset="0"/>
              </a:rPr>
              <a:t>NOAA QOSAP Program (cont’d)</a:t>
            </a:r>
          </a:p>
        </p:txBody>
      </p:sp>
      <p:sp>
        <p:nvSpPr>
          <p:cNvPr id="3" name="Text Placeholder 2">
            <a:extLst>
              <a:ext uri="{FF2B5EF4-FFF2-40B4-BE49-F238E27FC236}">
                <a16:creationId xmlns:a16="http://schemas.microsoft.com/office/drawing/2014/main" id="{27D335C9-0239-D343-B964-41718BF72961}"/>
              </a:ext>
            </a:extLst>
          </p:cNvPr>
          <p:cNvSpPr>
            <a:spLocks noGrp="1"/>
          </p:cNvSpPr>
          <p:nvPr>
            <p:ph type="body" idx="1"/>
          </p:nvPr>
        </p:nvSpPr>
        <p:spPr>
          <a:xfrm>
            <a:off x="128587" y="1685925"/>
            <a:ext cx="11558587" cy="4829175"/>
          </a:xfrm>
        </p:spPr>
        <p:txBody>
          <a:bodyPr/>
          <a:lstStyle/>
          <a:p>
            <a:pPr lvl="0"/>
            <a:r>
              <a:rPr lang="en-US" sz="2400" dirty="0">
                <a:latin typeface="Times New Roman" panose="02020603050405020304" pitchFamily="18" charset="0"/>
                <a:cs typeface="Times New Roman" panose="02020603050405020304" pitchFamily="18" charset="0"/>
              </a:rPr>
              <a:t>In coordination with the OSC/NOSC, conduct comprehensive assessments (OSSEs, OSEs, etc.) as requested by the different Line Offices through funded projects after a case-by-case consideration (e.g. availability of personnel and HPC resources). </a:t>
            </a:r>
          </a:p>
          <a:p>
            <a:pPr lvl="0"/>
            <a:r>
              <a:rPr lang="en-US" sz="2400" dirty="0">
                <a:latin typeface="Times New Roman" panose="02020603050405020304" pitchFamily="18" charset="0"/>
                <a:cs typeface="Times New Roman" panose="02020603050405020304" pitchFamily="18" charset="0"/>
              </a:rPr>
              <a:t>Execute OSSE/OSE studies as requested by the NOSC.</a:t>
            </a:r>
          </a:p>
          <a:p>
            <a:pPr lvl="0"/>
            <a:r>
              <a:rPr lang="en-US" sz="2400" dirty="0">
                <a:latin typeface="Times New Roman" panose="02020603050405020304" pitchFamily="18" charset="0"/>
                <a:cs typeface="Times New Roman" panose="02020603050405020304" pitchFamily="18" charset="0"/>
              </a:rPr>
              <a:t>Provide recommendations to the OSC/NOSC for changes to the configuration of NOAA’s observing systems and overall portfolio to maximize the benefit to NOAA and its constituents.</a:t>
            </a:r>
          </a:p>
          <a:p>
            <a:pPr lvl="0"/>
            <a:r>
              <a:rPr lang="en-US" sz="2400" dirty="0">
                <a:latin typeface="Times New Roman" panose="02020603050405020304" pitchFamily="18" charset="0"/>
                <a:cs typeface="Times New Roman" panose="02020603050405020304" pitchFamily="18" charset="0"/>
              </a:rPr>
              <a:t>Coordinate with NOAA’s Technology, Planning and Integration for Observations (TPIO) to help maintain, improve and assess NOAA’s observing systems.  </a:t>
            </a:r>
          </a:p>
          <a:p>
            <a:pPr lvl="0"/>
            <a:r>
              <a:rPr lang="en-US" sz="2400" dirty="0">
                <a:latin typeface="Times New Roman" panose="02020603050405020304" pitchFamily="18" charset="0"/>
                <a:cs typeface="Times New Roman" panose="02020603050405020304" pitchFamily="18" charset="0"/>
              </a:rPr>
              <a:t>Collaborate with JCSDA and EPIC concerning activities and results of quantitative assessments conducted through QOSAP.</a:t>
            </a:r>
          </a:p>
          <a:p>
            <a:endParaRPr lang="en-US" dirty="0"/>
          </a:p>
        </p:txBody>
      </p:sp>
      <p:sp>
        <p:nvSpPr>
          <p:cNvPr id="5" name="Google Shape;90;p13">
            <a:extLst>
              <a:ext uri="{FF2B5EF4-FFF2-40B4-BE49-F238E27FC236}">
                <a16:creationId xmlns:a16="http://schemas.microsoft.com/office/drawing/2014/main" id="{B40E25BE-09C8-A14E-8C69-DEC152AF68F8}"/>
              </a:ext>
            </a:extLst>
          </p:cNvPr>
          <p:cNvSpPr txBox="1">
            <a:spLocks noGrp="1"/>
          </p:cNvSpPr>
          <p:nvPr>
            <p:ph type="sldNum" idx="12"/>
          </p:nvPr>
        </p:nvSpPr>
        <p:spPr>
          <a:xfrm>
            <a:off x="9013464" y="6381517"/>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dirty="0"/>
          </a:p>
        </p:txBody>
      </p:sp>
    </p:spTree>
    <p:extLst>
      <p:ext uri="{BB962C8B-B14F-4D97-AF65-F5344CB8AC3E}">
        <p14:creationId xmlns:p14="http://schemas.microsoft.com/office/powerpoint/2010/main" val="3911978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277459"/>
            <a:ext cx="10515600" cy="1325563"/>
          </a:xfrm>
        </p:spPr>
        <p:txBody>
          <a:bodyPr>
            <a:normAutofit/>
          </a:bodyPr>
          <a:lstStyle/>
          <a:p>
            <a:pPr algn="ctr"/>
            <a:r>
              <a:rPr lang="en-US" sz="4400" b="0" dirty="0">
                <a:latin typeface="Times New Roman" charset="0"/>
                <a:ea typeface="Times New Roman" charset="0"/>
                <a:cs typeface="Times New Roman" charset="0"/>
              </a:rPr>
              <a:t>Why OSSEs?</a:t>
            </a:r>
          </a:p>
        </p:txBody>
      </p:sp>
      <p:sp>
        <p:nvSpPr>
          <p:cNvPr id="3" name="Content Placeholder 2"/>
          <p:cNvSpPr>
            <a:spLocks noGrp="1"/>
          </p:cNvSpPr>
          <p:nvPr>
            <p:ph idx="1"/>
          </p:nvPr>
        </p:nvSpPr>
        <p:spPr>
          <a:xfrm>
            <a:off x="320633" y="1804281"/>
            <a:ext cx="11590317" cy="4400576"/>
          </a:xfrm>
        </p:spPr>
        <p:txBody>
          <a:bodyPr>
            <a:normAutofit fontScale="77500" lnSpcReduction="20000"/>
          </a:bodyPr>
          <a:lstStyle/>
          <a:p>
            <a:pPr>
              <a:lnSpc>
                <a:spcPct val="120000"/>
              </a:lnSpc>
            </a:pPr>
            <a:r>
              <a:rPr lang="en-US" dirty="0">
                <a:latin typeface="Times New Roman" panose="02020603050405020304" pitchFamily="18" charset="0"/>
                <a:cs typeface="Times New Roman" panose="02020603050405020304" pitchFamily="18" charset="0"/>
              </a:rPr>
              <a:t>Costs of developing, deploying and maintaining new space-based architectures typically exceed $100-500 million/instrument.</a:t>
            </a:r>
          </a:p>
          <a:p>
            <a:pPr>
              <a:lnSpc>
                <a:spcPct val="120000"/>
              </a:lnSpc>
            </a:pPr>
            <a:r>
              <a:rPr lang="en-US" dirty="0">
                <a:latin typeface="Times New Roman" panose="02020603050405020304" pitchFamily="18" charset="0"/>
                <a:cs typeface="Times New Roman" panose="02020603050405020304" pitchFamily="18" charset="0"/>
              </a:rPr>
              <a:t>Provide quantitative information on the impact of new observing systems.</a:t>
            </a:r>
          </a:p>
          <a:p>
            <a:pPr>
              <a:lnSpc>
                <a:spcPct val="120000"/>
              </a:lnSpc>
            </a:pPr>
            <a:r>
              <a:rPr lang="en-US" dirty="0">
                <a:latin typeface="Times New Roman" panose="02020603050405020304" pitchFamily="18" charset="0"/>
                <a:cs typeface="Times New Roman" panose="02020603050405020304" pitchFamily="18" charset="0"/>
              </a:rPr>
              <a:t>Evaluate the impact of alternative mix of current and/or proposed instruments.</a:t>
            </a:r>
          </a:p>
          <a:p>
            <a:pPr>
              <a:lnSpc>
                <a:spcPct val="120000"/>
              </a:lnSpc>
            </a:pPr>
            <a:r>
              <a:rPr lang="en-US" dirty="0">
                <a:latin typeface="Times New Roman" panose="02020603050405020304" pitchFamily="18" charset="0"/>
                <a:cs typeface="Times New Roman" panose="02020603050405020304" pitchFamily="18" charset="0"/>
              </a:rPr>
              <a:t>Optimize data assimilation strategies.</a:t>
            </a:r>
            <a:endParaRPr lang="en-US" dirty="0">
              <a:latin typeface="Times New Roman" panose="02020603050405020304" pitchFamily="18" charset="0"/>
              <a:ea typeface="Times New Roman" charset="0"/>
              <a:cs typeface="Times New Roman" panose="02020603050405020304" pitchFamily="18" charset="0"/>
            </a:endParaRPr>
          </a:p>
          <a:p>
            <a:pPr>
              <a:lnSpc>
                <a:spcPct val="120000"/>
              </a:lnSpc>
            </a:pPr>
            <a:r>
              <a:rPr lang="en-US" dirty="0">
                <a:latin typeface="Times New Roman" panose="02020603050405020304" pitchFamily="18" charset="0"/>
                <a:ea typeface="Times New Roman" charset="0"/>
                <a:cs typeface="Times New Roman" panose="02020603050405020304" pitchFamily="18" charset="0"/>
              </a:rPr>
              <a:t>Perform cost-benefit analysis for better planning and decision making.</a:t>
            </a:r>
          </a:p>
          <a:p>
            <a:pPr>
              <a:lnSpc>
                <a:spcPct val="120000"/>
              </a:lnSpc>
            </a:pPr>
            <a:r>
              <a:rPr lang="en-US" dirty="0">
                <a:latin typeface="Times New Roman" panose="02020603050405020304" pitchFamily="18" charset="0"/>
                <a:ea typeface="Times New Roman" charset="0"/>
                <a:cs typeface="Times New Roman" panose="02020603050405020304" pitchFamily="18" charset="0"/>
              </a:rPr>
              <a:t>Trade-off studies in the design and configuration of proposed observing systems (i.e. coverage, resolution accuracy, and data redundancy).</a:t>
            </a:r>
          </a:p>
          <a:p>
            <a:pPr>
              <a:lnSpc>
                <a:spcPct val="120000"/>
              </a:lnSpc>
            </a:pPr>
            <a:r>
              <a:rPr lang="en-US" dirty="0">
                <a:latin typeface="Times New Roman" panose="02020603050405020304" pitchFamily="18" charset="0"/>
                <a:ea typeface="Times New Roman" charset="0"/>
                <a:cs typeface="Times New Roman" panose="02020603050405020304" pitchFamily="18" charset="0"/>
              </a:rPr>
              <a:t>Requirement from the Weather Research and Forecasting Innovation Act of 2017 for observing systems with a cost of more than $500 million.</a:t>
            </a:r>
          </a:p>
          <a:p>
            <a:pPr marL="0" indent="0">
              <a:lnSpc>
                <a:spcPct val="120000"/>
              </a:lnSpc>
              <a:buNone/>
            </a:pPr>
            <a:endParaRPr lang="en-US" dirty="0">
              <a:latin typeface="Times New Roman" panose="02020603050405020304" pitchFamily="18" charset="0"/>
              <a:ea typeface="Times New Roman" charset="0"/>
              <a:cs typeface="Times New Roman" panose="02020603050405020304" pitchFamily="18" charset="0"/>
            </a:endParaRPr>
          </a:p>
          <a:p>
            <a:pPr>
              <a:lnSpc>
                <a:spcPct val="120000"/>
              </a:lnSpc>
            </a:pPr>
            <a:endParaRPr lang="en-US" dirty="0">
              <a:latin typeface="Times New Roman" panose="02020603050405020304" pitchFamily="18" charset="0"/>
              <a:ea typeface="Times New Roman" charset="0"/>
              <a:cs typeface="Times New Roman" panose="02020603050405020304" pitchFamily="18" charset="0"/>
            </a:endParaRPr>
          </a:p>
        </p:txBody>
      </p:sp>
      <p:sp>
        <p:nvSpPr>
          <p:cNvPr id="5" name="Slide Number Placeholder 1">
            <a:extLst>
              <a:ext uri="{FF2B5EF4-FFF2-40B4-BE49-F238E27FC236}">
                <a16:creationId xmlns:a16="http://schemas.microsoft.com/office/drawing/2014/main" id="{50739B23-8CB6-E242-B80D-0A09358CCDCC}"/>
              </a:ext>
            </a:extLst>
          </p:cNvPr>
          <p:cNvSpPr>
            <a:spLocks noGrp="1"/>
          </p:cNvSpPr>
          <p:nvPr>
            <p:ph type="sldNum" sz="quarter" idx="12"/>
          </p:nvPr>
        </p:nvSpPr>
        <p:spPr>
          <a:xfrm>
            <a:off x="9170219" y="6386109"/>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B6CF2-20DD-4BD9-8E10-72998A57A150}" type="slidenum">
              <a:rPr kumimoji="0" lang="en-US" sz="1200" b="0" i="0" u="none" strike="noStrike" kern="0" cap="none" spc="0" normalizeH="0" baseline="0" noProof="0">
                <a:ln>
                  <a:noFill/>
                </a:ln>
                <a:solidFill>
                  <a:srgbClr val="000000">
                    <a:tint val="75000"/>
                  </a:srgbClr>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0" cap="none" spc="0" normalizeH="0" baseline="0" noProof="0" dirty="0">
              <a:ln>
                <a:noFill/>
              </a:ln>
              <a:solidFill>
                <a:srgbClr val="000000">
                  <a:tint val="75000"/>
                </a:srgbClr>
              </a:solidFill>
              <a:effectLst/>
              <a:uLnTx/>
              <a:uFillTx/>
              <a:latin typeface="Arial"/>
              <a:ea typeface="+mn-ea"/>
              <a:cs typeface="Arial"/>
              <a:sym typeface="Arial"/>
            </a:endParaRPr>
          </a:p>
        </p:txBody>
      </p:sp>
      <p:pic>
        <p:nvPicPr>
          <p:cNvPr id="6" name="Picture 13" descr="NOAA">
            <a:extLst>
              <a:ext uri="{FF2B5EF4-FFF2-40B4-BE49-F238E27FC236}">
                <a16:creationId xmlns:a16="http://schemas.microsoft.com/office/drawing/2014/main" id="{E1A886CC-A5B4-3046-904E-13BE71E82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3116" y="76200"/>
            <a:ext cx="799684" cy="779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5" descr="commerce logo-round">
            <a:extLst>
              <a:ext uri="{FF2B5EF4-FFF2-40B4-BE49-F238E27FC236}">
                <a16:creationId xmlns:a16="http://schemas.microsoft.com/office/drawing/2014/main" id="{69B8216F-6B9C-EE4B-AA0D-362FF1A4C1D2}"/>
              </a:ext>
            </a:extLst>
          </p:cNvPr>
          <p:cNvPicPr>
            <a:picLocks noChangeAspect="1" noChangeArrowheads="1"/>
          </p:cNvPicPr>
          <p:nvPr/>
        </p:nvPicPr>
        <p:blipFill>
          <a:blip r:embed="rId4" cstate="print"/>
          <a:srcRect/>
          <a:stretch>
            <a:fillRect/>
          </a:stretch>
        </p:blipFill>
        <p:spPr bwMode="auto">
          <a:xfrm>
            <a:off x="63500" y="76200"/>
            <a:ext cx="747713" cy="742950"/>
          </a:xfrm>
          <a:prstGeom prst="rect">
            <a:avLst/>
          </a:prstGeom>
          <a:noFill/>
          <a:ln w="9525">
            <a:noFill/>
            <a:miter lim="800000"/>
            <a:headEnd/>
            <a:tailEnd/>
          </a:ln>
        </p:spPr>
      </p:pic>
    </p:spTree>
    <p:extLst>
      <p:ext uri="{BB962C8B-B14F-4D97-AF65-F5344CB8AC3E}">
        <p14:creationId xmlns:p14="http://schemas.microsoft.com/office/powerpoint/2010/main" val="43968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4843"/>
          <a:stretch/>
        </p:blipFill>
        <p:spPr>
          <a:xfrm>
            <a:off x="1529850" y="1111583"/>
            <a:ext cx="9132299" cy="5422636"/>
          </a:xfrm>
          <a:prstGeom prst="rect">
            <a:avLst/>
          </a:prstGeom>
        </p:spPr>
      </p:pic>
      <p:sp>
        <p:nvSpPr>
          <p:cNvPr id="4" name="Rectangle 2">
            <a:extLst>
              <a:ext uri="{FF2B5EF4-FFF2-40B4-BE49-F238E27FC236}">
                <a16:creationId xmlns:a16="http://schemas.microsoft.com/office/drawing/2014/main" id="{DC938D0D-C2AF-F546-8536-50823DBE2A53}"/>
              </a:ext>
            </a:extLst>
          </p:cNvPr>
          <p:cNvSpPr>
            <a:spLocks noGrp="1" noChangeArrowheads="1"/>
          </p:cNvSpPr>
          <p:nvPr>
            <p:ph type="title"/>
          </p:nvPr>
        </p:nvSpPr>
        <p:spPr>
          <a:xfrm>
            <a:off x="1270660" y="228601"/>
            <a:ext cx="9654639" cy="990600"/>
          </a:xfrm>
        </p:spPr>
        <p:txBody>
          <a:bodyPr>
            <a:normAutofit/>
          </a:bodyPr>
          <a:lstStyle/>
          <a:p>
            <a:pPr eaLnBrk="1" hangingPunct="1"/>
            <a:r>
              <a:rPr lang="en-US" altLang="en-US" sz="4000" b="0" dirty="0">
                <a:latin typeface="Times New Roman" panose="02020603050405020304" pitchFamily="18" charset="0"/>
                <a:ea typeface="ＭＳ Ｐゴシック" charset="-128"/>
                <a:cs typeface="Times New Roman" panose="02020603050405020304" pitchFamily="18" charset="0"/>
              </a:rPr>
              <a:t>Real vs Simulated worlds</a:t>
            </a:r>
          </a:p>
        </p:txBody>
      </p:sp>
      <p:sp>
        <p:nvSpPr>
          <p:cNvPr id="5" name="Slide Number Placeholder 4">
            <a:extLst>
              <a:ext uri="{FF2B5EF4-FFF2-40B4-BE49-F238E27FC236}">
                <a16:creationId xmlns:a16="http://schemas.microsoft.com/office/drawing/2014/main" id="{AD94C2B9-1201-A248-BB82-5135F7C0891D}"/>
              </a:ext>
            </a:extLst>
          </p:cNvPr>
          <p:cNvSpPr txBox="1">
            <a:spLocks/>
          </p:cNvSpPr>
          <p:nvPr/>
        </p:nvSpPr>
        <p:spPr>
          <a:xfrm>
            <a:off x="9145394" y="642186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94B87-F05D-D64C-A9EF-568A6F513269}" type="slidenum">
              <a:rPr lang="en-US" smtClean="0"/>
              <a:pPr/>
              <a:t>5</a:t>
            </a:fld>
            <a:endParaRPr lang="en-US" dirty="0"/>
          </a:p>
        </p:txBody>
      </p:sp>
    </p:spTree>
    <p:extLst>
      <p:ext uri="{BB962C8B-B14F-4D97-AF65-F5344CB8AC3E}">
        <p14:creationId xmlns:p14="http://schemas.microsoft.com/office/powerpoint/2010/main" val="3786126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4"/>
          <p:cNvSpPr txBox="1">
            <a:spLocks noChangeArrowheads="1"/>
          </p:cNvSpPr>
          <p:nvPr/>
        </p:nvSpPr>
        <p:spPr bwMode="auto">
          <a:xfrm>
            <a:off x="2667001" y="152400"/>
            <a:ext cx="6724918"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None/>
            </a:pPr>
            <a:r>
              <a:rPr lang="en-US" altLang="en-US" sz="4000" kern="0" dirty="0">
                <a:solidFill>
                  <a:srgbClr val="800000"/>
                </a:solidFill>
                <a:latin typeface="Times New Roman"/>
                <a:cs typeface="Arial"/>
                <a:sym typeface="Arial"/>
              </a:rPr>
              <a:t>Key aspects of a credible OSSE</a:t>
            </a:r>
          </a:p>
        </p:txBody>
      </p:sp>
      <p:sp>
        <p:nvSpPr>
          <p:cNvPr id="40963" name="TextBox 7"/>
          <p:cNvSpPr txBox="1">
            <a:spLocks noChangeArrowheads="1"/>
          </p:cNvSpPr>
          <p:nvPr/>
        </p:nvSpPr>
        <p:spPr bwMode="auto">
          <a:xfrm>
            <a:off x="529389" y="1332585"/>
            <a:ext cx="10812379" cy="4915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514350" indent="-514350">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Font typeface="Times New Roman" charset="0"/>
              <a:buAutoNum type="arabicPeriod"/>
            </a:pPr>
            <a:r>
              <a:rPr lang="en-US" altLang="en-US" sz="2400" kern="0" dirty="0">
                <a:solidFill>
                  <a:srgbClr val="000000"/>
                </a:solidFill>
                <a:latin typeface="Times New Roman"/>
                <a:cs typeface="Arial"/>
                <a:sym typeface="Arial"/>
              </a:rPr>
              <a:t>Will the study be completed in time to be useful?</a:t>
            </a:r>
          </a:p>
          <a:p>
            <a:pPr>
              <a:spcBef>
                <a:spcPct val="0"/>
              </a:spcBef>
              <a:buFont typeface="Times New Roman" charset="0"/>
              <a:buAutoNum type="arabicPeriod"/>
            </a:pPr>
            <a:endParaRPr lang="en-US" altLang="en-US" sz="2400" kern="0" dirty="0">
              <a:solidFill>
                <a:srgbClr val="000000"/>
              </a:solidFill>
              <a:latin typeface="Times New Roman"/>
              <a:cs typeface="Arial"/>
              <a:sym typeface="Arial"/>
            </a:endParaRPr>
          </a:p>
          <a:p>
            <a:pPr>
              <a:spcBef>
                <a:spcPct val="0"/>
              </a:spcBef>
              <a:buFont typeface="Times New Roman" charset="0"/>
              <a:buAutoNum type="arabicPeriod"/>
            </a:pPr>
            <a:r>
              <a:rPr lang="en-US" altLang="en-US" sz="2400" kern="0" dirty="0">
                <a:solidFill>
                  <a:srgbClr val="000000"/>
                </a:solidFill>
                <a:latin typeface="Times New Roman"/>
                <a:cs typeface="Arial"/>
                <a:sym typeface="Arial"/>
              </a:rPr>
              <a:t>Is the Nature Run (NR) and the difference between the NR and forecast models realistic?</a:t>
            </a:r>
          </a:p>
          <a:p>
            <a:pPr>
              <a:spcBef>
                <a:spcPct val="0"/>
              </a:spcBef>
              <a:buFont typeface="Times New Roman" charset="0"/>
              <a:buAutoNum type="arabicPeriod"/>
            </a:pPr>
            <a:endParaRPr lang="en-US" altLang="en-US" sz="2400" kern="0" dirty="0">
              <a:solidFill>
                <a:srgbClr val="000000"/>
              </a:solidFill>
              <a:latin typeface="Times New Roman"/>
              <a:cs typeface="Arial"/>
              <a:sym typeface="Arial"/>
            </a:endParaRPr>
          </a:p>
          <a:p>
            <a:pPr>
              <a:spcBef>
                <a:spcPct val="0"/>
              </a:spcBef>
              <a:buFont typeface="Times New Roman" charset="0"/>
              <a:buAutoNum type="arabicPeriod"/>
            </a:pPr>
            <a:r>
              <a:rPr lang="en-US" altLang="en-US" sz="2400" kern="0" dirty="0">
                <a:solidFill>
                  <a:srgbClr val="000000"/>
                </a:solidFill>
                <a:latin typeface="Times New Roman"/>
                <a:cs typeface="Arial"/>
                <a:sym typeface="Arial"/>
              </a:rPr>
              <a:t>Are the coverages and error characteristics of simulated observations realistic?</a:t>
            </a:r>
          </a:p>
          <a:p>
            <a:pPr>
              <a:spcBef>
                <a:spcPct val="0"/>
              </a:spcBef>
              <a:buFont typeface="Times New Roman" charset="0"/>
              <a:buAutoNum type="arabicPeriod"/>
            </a:pPr>
            <a:endParaRPr lang="en-US" altLang="en-US" sz="2400" kern="0" dirty="0">
              <a:solidFill>
                <a:srgbClr val="000000"/>
              </a:solidFill>
              <a:latin typeface="Times New Roman"/>
              <a:cs typeface="Arial"/>
              <a:sym typeface="Arial"/>
            </a:endParaRPr>
          </a:p>
          <a:p>
            <a:pPr>
              <a:spcBef>
                <a:spcPct val="0"/>
              </a:spcBef>
              <a:buFont typeface="Times New Roman" charset="0"/>
              <a:buAutoNum type="arabicPeriod"/>
            </a:pPr>
            <a:r>
              <a:rPr lang="en-US" altLang="en-US" sz="2400" kern="0" dirty="0">
                <a:solidFill>
                  <a:srgbClr val="000000"/>
                </a:solidFill>
                <a:latin typeface="Times New Roman"/>
                <a:cs typeface="Arial"/>
                <a:sym typeface="Arial"/>
              </a:rPr>
              <a:t>Are the forecast accuracy and impacts of existing observing systems in the OSSE comparable to the real world?</a:t>
            </a:r>
          </a:p>
          <a:p>
            <a:pPr>
              <a:spcBef>
                <a:spcPct val="0"/>
              </a:spcBef>
              <a:buFont typeface="Times New Roman" charset="0"/>
              <a:buAutoNum type="arabicPeriod"/>
            </a:pPr>
            <a:endParaRPr lang="en-US" altLang="en-US" sz="2400" kern="0" dirty="0">
              <a:solidFill>
                <a:srgbClr val="000000"/>
              </a:solidFill>
              <a:latin typeface="Times New Roman"/>
              <a:cs typeface="Arial"/>
              <a:sym typeface="Arial"/>
            </a:endParaRPr>
          </a:p>
          <a:p>
            <a:pPr>
              <a:spcBef>
                <a:spcPct val="0"/>
              </a:spcBef>
              <a:buFont typeface="Times New Roman" charset="0"/>
              <a:buAutoNum type="arabicPeriod"/>
            </a:pPr>
            <a:r>
              <a:rPr lang="en-US" altLang="en-US" sz="2400" kern="0" dirty="0">
                <a:solidFill>
                  <a:srgbClr val="000000"/>
                </a:solidFill>
                <a:latin typeface="Times New Roman"/>
                <a:cs typeface="Arial"/>
                <a:sym typeface="Arial"/>
              </a:rPr>
              <a:t>Have the limitations of the OSSE system been determined? (Conclusions should not be drawn that go beyond these limitations.)</a:t>
            </a:r>
          </a:p>
          <a:p>
            <a:pPr>
              <a:spcBef>
                <a:spcPct val="0"/>
              </a:spcBef>
              <a:buNone/>
            </a:pPr>
            <a:r>
              <a:rPr lang="en-US" altLang="en-US" sz="2545" kern="0" dirty="0">
                <a:solidFill>
                  <a:srgbClr val="000000"/>
                </a:solidFill>
                <a:latin typeface="Times New Roman"/>
                <a:cs typeface="Arial"/>
                <a:sym typeface="Arial"/>
              </a:rPr>
              <a:t> </a:t>
            </a:r>
          </a:p>
        </p:txBody>
      </p:sp>
      <p:sp>
        <p:nvSpPr>
          <p:cNvPr id="5" name="Slide Number Placeholder 4">
            <a:extLst>
              <a:ext uri="{FF2B5EF4-FFF2-40B4-BE49-F238E27FC236}">
                <a16:creationId xmlns:a16="http://schemas.microsoft.com/office/drawing/2014/main" id="{7B9D5E7C-603B-8540-ACD4-4847BEB12803}"/>
              </a:ext>
            </a:extLst>
          </p:cNvPr>
          <p:cNvSpPr txBox="1">
            <a:spLocks/>
          </p:cNvSpPr>
          <p:nvPr/>
        </p:nvSpPr>
        <p:spPr>
          <a:xfrm>
            <a:off x="9145394" y="642186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94B87-F05D-D64C-A9EF-568A6F513269}" type="slidenum">
              <a:rPr lang="en-US" smtClean="0"/>
              <a:pPr/>
              <a:t>6</a:t>
            </a:fld>
            <a:endParaRPr lang="en-US" dirty="0"/>
          </a:p>
        </p:txBody>
      </p:sp>
    </p:spTree>
    <p:extLst>
      <p:ext uri="{BB962C8B-B14F-4D97-AF65-F5344CB8AC3E}">
        <p14:creationId xmlns:p14="http://schemas.microsoft.com/office/powerpoint/2010/main" val="419235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383E3-4CB2-E243-8F20-9448B65CFC36}"/>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79C0C567-982F-5D45-937E-3708F9B466B3}"/>
              </a:ext>
            </a:extLst>
          </p:cNvPr>
          <p:cNvSpPr>
            <a:spLocks noGrp="1"/>
          </p:cNvSpPr>
          <p:nvPr>
            <p:ph type="sldNum" sz="quarter" idx="12"/>
          </p:nvPr>
        </p:nvSpPr>
        <p:spPr/>
        <p:txBody>
          <a:bodyPr/>
          <a:lstStyle/>
          <a:p>
            <a:fld id="{86E5245D-D60A-E946-B336-6B94A4401C3E}" type="slidenum">
              <a:rPr lang="en-US" smtClean="0"/>
              <a:t>7</a:t>
            </a:fld>
            <a:endParaRPr lang="en-US"/>
          </a:p>
        </p:txBody>
      </p:sp>
      <p:pic>
        <p:nvPicPr>
          <p:cNvPr id="5" name="Picture 4">
            <a:extLst>
              <a:ext uri="{FF2B5EF4-FFF2-40B4-BE49-F238E27FC236}">
                <a16:creationId xmlns:a16="http://schemas.microsoft.com/office/drawing/2014/main" id="{4D596284-B8F0-8349-873D-6264D28D1984}"/>
              </a:ext>
            </a:extLst>
          </p:cNvPr>
          <p:cNvPicPr>
            <a:picLocks noChangeAspect="1"/>
          </p:cNvPicPr>
          <p:nvPr/>
        </p:nvPicPr>
        <p:blipFill>
          <a:blip r:embed="rId3"/>
          <a:stretch>
            <a:fillRect/>
          </a:stretch>
        </p:blipFill>
        <p:spPr>
          <a:xfrm>
            <a:off x="216070" y="0"/>
            <a:ext cx="11759859" cy="6858000"/>
          </a:xfrm>
          <a:prstGeom prst="rect">
            <a:avLst/>
          </a:prstGeom>
        </p:spPr>
      </p:pic>
      <p:sp>
        <p:nvSpPr>
          <p:cNvPr id="6" name="Slide Number Placeholder 4">
            <a:extLst>
              <a:ext uri="{FF2B5EF4-FFF2-40B4-BE49-F238E27FC236}">
                <a16:creationId xmlns:a16="http://schemas.microsoft.com/office/drawing/2014/main" id="{2547B833-CCBC-BB4E-A1B3-BD3B167D42F6}"/>
              </a:ext>
            </a:extLst>
          </p:cNvPr>
          <p:cNvSpPr txBox="1">
            <a:spLocks/>
          </p:cNvSpPr>
          <p:nvPr/>
        </p:nvSpPr>
        <p:spPr>
          <a:xfrm>
            <a:off x="9145394" y="642186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94B87-F05D-D64C-A9EF-568A6F513269}" type="slidenum">
              <a:rPr lang="en-US" smtClean="0"/>
              <a:pPr/>
              <a:t>7</a:t>
            </a:fld>
            <a:endParaRPr lang="en-US" dirty="0"/>
          </a:p>
        </p:txBody>
      </p:sp>
    </p:spTree>
    <p:extLst>
      <p:ext uri="{BB962C8B-B14F-4D97-AF65-F5344CB8AC3E}">
        <p14:creationId xmlns:p14="http://schemas.microsoft.com/office/powerpoint/2010/main" val="3613386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696600" y="314567"/>
            <a:ext cx="10909600" cy="5289499"/>
          </a:xfrm>
          <a:prstGeom prst="rect">
            <a:avLst/>
          </a:prstGeom>
          <a:noFill/>
          <a:ln>
            <a:noFill/>
          </a:ln>
        </p:spPr>
      </p:pic>
      <p:sp>
        <p:nvSpPr>
          <p:cNvPr id="55" name="Google Shape;55;p13"/>
          <p:cNvSpPr txBox="1"/>
          <p:nvPr/>
        </p:nvSpPr>
        <p:spPr>
          <a:xfrm rot="-5400000">
            <a:off x="-1396033" y="2918000"/>
            <a:ext cx="4000000" cy="5760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867" kern="0">
                <a:solidFill>
                  <a:srgbClr val="000000"/>
                </a:solidFill>
                <a:latin typeface="Arial"/>
                <a:cs typeface="Arial"/>
                <a:sym typeface="Arial"/>
              </a:rPr>
              <a:t>       ERA5                       ECO1280</a:t>
            </a:r>
            <a:endParaRPr sz="1867" kern="0">
              <a:solidFill>
                <a:srgbClr val="000000"/>
              </a:solidFill>
              <a:latin typeface="Arial"/>
              <a:cs typeface="Arial"/>
              <a:sym typeface="Arial"/>
            </a:endParaRPr>
          </a:p>
        </p:txBody>
      </p:sp>
      <p:sp>
        <p:nvSpPr>
          <p:cNvPr id="56" name="Google Shape;56;p13"/>
          <p:cNvSpPr txBox="1"/>
          <p:nvPr/>
        </p:nvSpPr>
        <p:spPr>
          <a:xfrm>
            <a:off x="2675733" y="5604067"/>
            <a:ext cx="7137200" cy="853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600" kern="0" dirty="0">
                <a:solidFill>
                  <a:srgbClr val="000000"/>
                </a:solidFill>
                <a:latin typeface="Times New Roman"/>
                <a:ea typeface="Times New Roman"/>
                <a:cs typeface="Times New Roman"/>
                <a:sym typeface="Times New Roman"/>
              </a:rPr>
              <a:t>Figure: Time mean zonal mean of the zonal wind (color contours, ms</a:t>
            </a:r>
            <a:r>
              <a:rPr lang="en" sz="1600" kern="0" baseline="30000" dirty="0">
                <a:solidFill>
                  <a:srgbClr val="000000"/>
                </a:solidFill>
                <a:latin typeface="Times New Roman"/>
                <a:ea typeface="Times New Roman"/>
                <a:cs typeface="Times New Roman"/>
                <a:sym typeface="Times New Roman"/>
              </a:rPr>
              <a:t>-1</a:t>
            </a:r>
            <a:r>
              <a:rPr lang="en" sz="1600" kern="0" dirty="0">
                <a:solidFill>
                  <a:srgbClr val="000000"/>
                </a:solidFill>
                <a:latin typeface="Times New Roman"/>
                <a:ea typeface="Times New Roman"/>
                <a:cs typeface="Times New Roman"/>
                <a:sym typeface="Times New Roman"/>
              </a:rPr>
              <a:t>, black contour, zeroth contour line) in the ECNR (top) and in the ECMWF ERA5 Reanalysis from 1979-2014 (bottom).</a:t>
            </a:r>
            <a:endParaRPr sz="1600" kern="0" dirty="0">
              <a:solidFill>
                <a:srgbClr val="000000"/>
              </a:solidFill>
              <a:latin typeface="Times New Roman"/>
              <a:ea typeface="Times New Roman"/>
              <a:cs typeface="Times New Roman"/>
              <a:sym typeface="Times New Roman"/>
            </a:endParaRPr>
          </a:p>
        </p:txBody>
      </p:sp>
      <p:sp>
        <p:nvSpPr>
          <p:cNvPr id="5" name="Title 1">
            <a:extLst>
              <a:ext uri="{FF2B5EF4-FFF2-40B4-BE49-F238E27FC236}">
                <a16:creationId xmlns:a16="http://schemas.microsoft.com/office/drawing/2014/main" id="{BCB8DAD4-EEAA-444C-B274-1F3C07581C8C}"/>
              </a:ext>
            </a:extLst>
          </p:cNvPr>
          <p:cNvSpPr txBox="1">
            <a:spLocks/>
          </p:cNvSpPr>
          <p:nvPr/>
        </p:nvSpPr>
        <p:spPr>
          <a:xfrm>
            <a:off x="736705" y="162462"/>
            <a:ext cx="10515600" cy="52176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9pPr>
          </a:lstStyle>
          <a:p>
            <a:r>
              <a:rPr lang="en-US" sz="2800" kern="0" dirty="0">
                <a:solidFill>
                  <a:srgbClr val="800000"/>
                </a:solidFill>
                <a:latin typeface="Times New Roman" panose="02020603050405020304" pitchFamily="18" charset="0"/>
                <a:cs typeface="Times New Roman" panose="02020603050405020304" pitchFamily="18" charset="0"/>
              </a:rPr>
              <a:t>Validation of the ECO1280 nature run</a:t>
            </a:r>
          </a:p>
        </p:txBody>
      </p:sp>
      <p:sp>
        <p:nvSpPr>
          <p:cNvPr id="7" name="Slide Number Placeholder 4">
            <a:extLst>
              <a:ext uri="{FF2B5EF4-FFF2-40B4-BE49-F238E27FC236}">
                <a16:creationId xmlns:a16="http://schemas.microsoft.com/office/drawing/2014/main" id="{E06D7A2C-0A6B-A545-BFD0-C247E1F3AF6D}"/>
              </a:ext>
            </a:extLst>
          </p:cNvPr>
          <p:cNvSpPr txBox="1">
            <a:spLocks/>
          </p:cNvSpPr>
          <p:nvPr/>
        </p:nvSpPr>
        <p:spPr>
          <a:xfrm>
            <a:off x="9145394" y="642186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94B87-F05D-D64C-A9EF-568A6F513269}" type="slidenum">
              <a:rPr lang="en-US" smtClean="0"/>
              <a:pPr/>
              <a:t>8</a:t>
            </a:fld>
            <a:endParaRPr lang="en-US" dirty="0"/>
          </a:p>
        </p:txBody>
      </p:sp>
    </p:spTree>
    <p:extLst>
      <p:ext uri="{BB962C8B-B14F-4D97-AF65-F5344CB8AC3E}">
        <p14:creationId xmlns:p14="http://schemas.microsoft.com/office/powerpoint/2010/main" val="4129784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5" name="Google Shape;95;p16"/>
          <p:cNvGrpSpPr/>
          <p:nvPr/>
        </p:nvGrpSpPr>
        <p:grpSpPr>
          <a:xfrm>
            <a:off x="373733" y="347434"/>
            <a:ext cx="11573867" cy="5572999"/>
            <a:chOff x="280300" y="103225"/>
            <a:chExt cx="8680400" cy="4179749"/>
          </a:xfrm>
        </p:grpSpPr>
        <p:pic>
          <p:nvPicPr>
            <p:cNvPr id="96" name="Google Shape;96;p16"/>
            <p:cNvPicPr preferRelativeResize="0"/>
            <p:nvPr/>
          </p:nvPicPr>
          <p:blipFill rotWithShape="1">
            <a:blip r:embed="rId3">
              <a:alphaModFix/>
            </a:blip>
            <a:srcRect b="55995"/>
            <a:stretch/>
          </p:blipFill>
          <p:spPr>
            <a:xfrm>
              <a:off x="280300" y="103225"/>
              <a:ext cx="8230699" cy="2129226"/>
            </a:xfrm>
            <a:prstGeom prst="rect">
              <a:avLst/>
            </a:prstGeom>
            <a:noFill/>
            <a:ln>
              <a:noFill/>
            </a:ln>
          </p:spPr>
        </p:pic>
        <p:pic>
          <p:nvPicPr>
            <p:cNvPr id="97" name="Google Shape;97;p16"/>
            <p:cNvPicPr preferRelativeResize="0"/>
            <p:nvPr/>
          </p:nvPicPr>
          <p:blipFill>
            <a:blip r:embed="rId4">
              <a:alphaModFix/>
            </a:blip>
            <a:stretch>
              <a:fillRect/>
            </a:stretch>
          </p:blipFill>
          <p:spPr>
            <a:xfrm>
              <a:off x="8510988" y="807385"/>
              <a:ext cx="449712" cy="2860069"/>
            </a:xfrm>
            <a:prstGeom prst="rect">
              <a:avLst/>
            </a:prstGeom>
            <a:noFill/>
            <a:ln>
              <a:noFill/>
            </a:ln>
          </p:spPr>
        </p:pic>
        <p:sp>
          <p:nvSpPr>
            <p:cNvPr id="98" name="Google Shape;98;p16"/>
            <p:cNvSpPr/>
            <p:nvPr/>
          </p:nvSpPr>
          <p:spPr>
            <a:xfrm>
              <a:off x="688425" y="2232450"/>
              <a:ext cx="7533300" cy="511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99" name="Google Shape;99;p16"/>
            <p:cNvPicPr preferRelativeResize="0"/>
            <p:nvPr/>
          </p:nvPicPr>
          <p:blipFill rotWithShape="1">
            <a:blip r:embed="rId3">
              <a:alphaModFix/>
            </a:blip>
            <a:srcRect t="54778" b="7417"/>
            <a:stretch/>
          </p:blipFill>
          <p:spPr>
            <a:xfrm>
              <a:off x="280300" y="2453750"/>
              <a:ext cx="8230699" cy="1829224"/>
            </a:xfrm>
            <a:prstGeom prst="rect">
              <a:avLst/>
            </a:prstGeom>
            <a:noFill/>
            <a:ln>
              <a:noFill/>
            </a:ln>
          </p:spPr>
        </p:pic>
      </p:grpSp>
      <p:sp>
        <p:nvSpPr>
          <p:cNvPr id="100" name="Google Shape;100;p16"/>
          <p:cNvSpPr txBox="1"/>
          <p:nvPr/>
        </p:nvSpPr>
        <p:spPr>
          <a:xfrm>
            <a:off x="2347200" y="5900800"/>
            <a:ext cx="7711200" cy="747200"/>
          </a:xfrm>
          <a:prstGeom prst="rect">
            <a:avLst/>
          </a:prstGeom>
          <a:noFill/>
          <a:ln>
            <a:noFill/>
          </a:ln>
        </p:spPr>
        <p:txBody>
          <a:bodyPr spcFirstLastPara="1" wrap="square" lIns="121900" tIns="121900" rIns="121900" bIns="121900" anchor="t" anchorCtr="0">
            <a:noAutofit/>
          </a:bodyPr>
          <a:lstStyle/>
          <a:p>
            <a:pPr algn="ctr"/>
            <a:r>
              <a:rPr lang="en" sz="1600" dirty="0">
                <a:solidFill>
                  <a:schemeClr val="dk1"/>
                </a:solidFill>
                <a:latin typeface="Times New Roman" panose="02020603050405020304" pitchFamily="18" charset="0"/>
                <a:ea typeface="Calibri"/>
                <a:cs typeface="Times New Roman" panose="02020603050405020304" pitchFamily="18" charset="0"/>
                <a:sym typeface="Calibri"/>
              </a:rPr>
              <a:t>Time mean, zonal mean of the ECNR for Temperature (K) in the ECNR (top) and the ERA5 (bottom) from 1979-2014.</a:t>
            </a:r>
            <a:endParaRPr sz="1600" dirty="0">
              <a:solidFill>
                <a:schemeClr val="dk1"/>
              </a:solidFill>
              <a:latin typeface="Times New Roman" panose="02020603050405020304" pitchFamily="18" charset="0"/>
              <a:cs typeface="Times New Roman" panose="02020603050405020304" pitchFamily="18" charset="0"/>
            </a:endParaRPr>
          </a:p>
        </p:txBody>
      </p:sp>
      <p:sp>
        <p:nvSpPr>
          <p:cNvPr id="8" name="Slide Number Placeholder 4">
            <a:extLst>
              <a:ext uri="{FF2B5EF4-FFF2-40B4-BE49-F238E27FC236}">
                <a16:creationId xmlns:a16="http://schemas.microsoft.com/office/drawing/2014/main" id="{60BCF15A-3E6C-0E47-891F-E93103D1BC07}"/>
              </a:ext>
            </a:extLst>
          </p:cNvPr>
          <p:cNvSpPr txBox="1">
            <a:spLocks/>
          </p:cNvSpPr>
          <p:nvPr/>
        </p:nvSpPr>
        <p:spPr>
          <a:xfrm>
            <a:off x="9145394" y="642186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94B87-F05D-D64C-A9EF-568A6F513269}" type="slidenum">
              <a:rPr lang="en-US" smtClean="0"/>
              <a:pPr/>
              <a:t>9</a:t>
            </a:fld>
            <a:endParaRPr lang="en-US" dirty="0"/>
          </a:p>
        </p:txBody>
      </p:sp>
      <p:sp>
        <p:nvSpPr>
          <p:cNvPr id="9" name="Title 1">
            <a:extLst>
              <a:ext uri="{FF2B5EF4-FFF2-40B4-BE49-F238E27FC236}">
                <a16:creationId xmlns:a16="http://schemas.microsoft.com/office/drawing/2014/main" id="{0C3789DB-BB03-BE4E-9289-B1FDE22953AC}"/>
              </a:ext>
            </a:extLst>
          </p:cNvPr>
          <p:cNvSpPr txBox="1">
            <a:spLocks/>
          </p:cNvSpPr>
          <p:nvPr/>
        </p:nvSpPr>
        <p:spPr>
          <a:xfrm>
            <a:off x="736705" y="208444"/>
            <a:ext cx="10515600" cy="47578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9pPr>
          </a:lstStyle>
          <a:p>
            <a:r>
              <a:rPr lang="en-US" sz="2800" kern="0" dirty="0">
                <a:solidFill>
                  <a:srgbClr val="800000"/>
                </a:solidFill>
                <a:latin typeface="Times New Roman" panose="02020603050405020304" pitchFamily="18" charset="0"/>
                <a:cs typeface="Times New Roman" panose="02020603050405020304" pitchFamily="18" charset="0"/>
              </a:rPr>
              <a:t>Validation of the ECO1280 nature run</a:t>
            </a:r>
          </a:p>
        </p:txBody>
      </p:sp>
    </p:spTree>
    <p:extLst>
      <p:ext uri="{BB962C8B-B14F-4D97-AF65-F5344CB8AC3E}">
        <p14:creationId xmlns:p14="http://schemas.microsoft.com/office/powerpoint/2010/main" val="3648880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2776</TotalTime>
  <Words>1212</Words>
  <Application>Microsoft Macintosh PowerPoint</Application>
  <PresentationFormat>Widescreen</PresentationFormat>
  <Paragraphs>128</Paragraphs>
  <Slides>14</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.AppleSystemUIFont</vt:lpstr>
      <vt:lpstr>Arial</vt:lpstr>
      <vt:lpstr>Calibri</vt:lpstr>
      <vt:lpstr>Calibri Light</vt:lpstr>
      <vt:lpstr>Helvetica</vt:lpstr>
      <vt:lpstr>Times New Roman</vt:lpstr>
      <vt:lpstr>Wingdings</vt:lpstr>
      <vt:lpstr>Office Theme</vt:lpstr>
      <vt:lpstr>Simple Light</vt:lpstr>
      <vt:lpstr>The role of winds from space as part of the OSSE support for the next generation of NOAA environmental satellites</vt:lpstr>
      <vt:lpstr>NOAA QOSAP Program</vt:lpstr>
      <vt:lpstr>NOAA QOSAP Program (cont’d)</vt:lpstr>
      <vt:lpstr>Why OSSEs?</vt:lpstr>
      <vt:lpstr>Real vs Simulated worlds</vt:lpstr>
      <vt:lpstr>PowerPoint Presentation</vt:lpstr>
      <vt:lpstr>PowerPoint Presentation</vt:lpstr>
      <vt:lpstr>PowerPoint Presentation</vt:lpstr>
      <vt:lpstr>PowerPoint Presentation</vt:lpstr>
      <vt:lpstr>Consolidated Observing Systems Simulator (COSS)  </vt:lpstr>
      <vt:lpstr>Next-Generation of NOAA satellites</vt:lpstr>
      <vt:lpstr>Key questions to address</vt:lpstr>
      <vt:lpstr>Ongoing efforts</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Lidia Cucurull</dc:creator>
  <cp:keywords/>
  <dc:description/>
  <cp:lastModifiedBy>lidia.cucurull@gmail.com</cp:lastModifiedBy>
  <cp:revision>352</cp:revision>
  <cp:lastPrinted>2017-09-18T20:09:44Z</cp:lastPrinted>
  <dcterms:created xsi:type="dcterms:W3CDTF">2016-05-03T20:37:37Z</dcterms:created>
  <dcterms:modified xsi:type="dcterms:W3CDTF">2020-11-17T00:18:51Z</dcterms:modified>
  <cp:category/>
</cp:coreProperties>
</file>