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4" r:id="rId1"/>
    <p:sldMasterId id="2147484426" r:id="rId2"/>
    <p:sldMasterId id="2147484430" r:id="rId3"/>
    <p:sldMasterId id="2147484396" r:id="rId4"/>
    <p:sldMasterId id="2147484406" r:id="rId5"/>
    <p:sldMasterId id="2147484416" r:id="rId6"/>
    <p:sldMasterId id="2147484464" r:id="rId7"/>
    <p:sldMasterId id="2147484468" r:id="rId8"/>
    <p:sldMasterId id="2147484488" r:id="rId9"/>
    <p:sldMasterId id="2147484492" r:id="rId10"/>
    <p:sldMasterId id="2147484507" r:id="rId11"/>
  </p:sldMasterIdLst>
  <p:notesMasterIdLst>
    <p:notesMasterId r:id="rId42"/>
  </p:notesMasterIdLst>
  <p:handoutMasterIdLst>
    <p:handoutMasterId r:id="rId43"/>
  </p:handoutMasterIdLst>
  <p:sldIdLst>
    <p:sldId id="289" r:id="rId12"/>
    <p:sldId id="493" r:id="rId13"/>
    <p:sldId id="492" r:id="rId14"/>
    <p:sldId id="360" r:id="rId15"/>
    <p:sldId id="474" r:id="rId16"/>
    <p:sldId id="451" r:id="rId17"/>
    <p:sldId id="392" r:id="rId18"/>
    <p:sldId id="466" r:id="rId19"/>
    <p:sldId id="471" r:id="rId20"/>
    <p:sldId id="473" r:id="rId21"/>
    <p:sldId id="797" r:id="rId22"/>
    <p:sldId id="794" r:id="rId23"/>
    <p:sldId id="793" r:id="rId24"/>
    <p:sldId id="788" r:id="rId25"/>
    <p:sldId id="798" r:id="rId26"/>
    <p:sldId id="494" r:id="rId27"/>
    <p:sldId id="490" r:id="rId28"/>
    <p:sldId id="489" r:id="rId29"/>
    <p:sldId id="482" r:id="rId30"/>
    <p:sldId id="478" r:id="rId31"/>
    <p:sldId id="491" r:id="rId32"/>
    <p:sldId id="434" r:id="rId33"/>
    <p:sldId id="435" r:id="rId34"/>
    <p:sldId id="468" r:id="rId35"/>
    <p:sldId id="477" r:id="rId36"/>
    <p:sldId id="472" r:id="rId37"/>
    <p:sldId id="790" r:id="rId38"/>
    <p:sldId id="791" r:id="rId39"/>
    <p:sldId id="792" r:id="rId40"/>
    <p:sldId id="787" r:id="rId41"/>
  </p:sldIdLst>
  <p:sldSz cx="9144000" cy="6858000" type="screen4x3"/>
  <p:notesSz cx="7099300" cy="10234613"/>
  <p:defaultTextStyle>
    <a:defPPr>
      <a:defRPr lang="nl-NL"/>
    </a:defPPr>
    <a:lvl1pPr algn="l" rtl="0" eaLnBrk="0" fontAlgn="base" hangingPunct="0">
      <a:spcBef>
        <a:spcPct val="0"/>
      </a:spcBef>
      <a:spcAft>
        <a:spcPct val="0"/>
      </a:spcAft>
      <a:defRPr sz="2600" kern="1200">
        <a:solidFill>
          <a:srgbClr val="000000"/>
        </a:solidFill>
        <a:latin typeface="Verdana" pitchFamily="34" charset="0"/>
        <a:ea typeface="+mn-ea"/>
        <a:cs typeface="Arial" charset="0"/>
      </a:defRPr>
    </a:lvl1pPr>
    <a:lvl2pPr marL="457200" algn="l" rtl="0" eaLnBrk="0" fontAlgn="base" hangingPunct="0">
      <a:spcBef>
        <a:spcPct val="0"/>
      </a:spcBef>
      <a:spcAft>
        <a:spcPct val="0"/>
      </a:spcAft>
      <a:defRPr sz="2600" kern="1200">
        <a:solidFill>
          <a:srgbClr val="000000"/>
        </a:solidFill>
        <a:latin typeface="Verdana" pitchFamily="34" charset="0"/>
        <a:ea typeface="+mn-ea"/>
        <a:cs typeface="Arial" charset="0"/>
      </a:defRPr>
    </a:lvl2pPr>
    <a:lvl3pPr marL="914400" algn="l" rtl="0" eaLnBrk="0" fontAlgn="base" hangingPunct="0">
      <a:spcBef>
        <a:spcPct val="0"/>
      </a:spcBef>
      <a:spcAft>
        <a:spcPct val="0"/>
      </a:spcAft>
      <a:defRPr sz="2600" kern="1200">
        <a:solidFill>
          <a:srgbClr val="000000"/>
        </a:solidFill>
        <a:latin typeface="Verdana" pitchFamily="34" charset="0"/>
        <a:ea typeface="+mn-ea"/>
        <a:cs typeface="Arial" charset="0"/>
      </a:defRPr>
    </a:lvl3pPr>
    <a:lvl4pPr marL="1371600" algn="l" rtl="0" eaLnBrk="0" fontAlgn="base" hangingPunct="0">
      <a:spcBef>
        <a:spcPct val="0"/>
      </a:spcBef>
      <a:spcAft>
        <a:spcPct val="0"/>
      </a:spcAft>
      <a:defRPr sz="2600" kern="1200">
        <a:solidFill>
          <a:srgbClr val="000000"/>
        </a:solidFill>
        <a:latin typeface="Verdana" pitchFamily="34" charset="0"/>
        <a:ea typeface="+mn-ea"/>
        <a:cs typeface="Arial" charset="0"/>
      </a:defRPr>
    </a:lvl4pPr>
    <a:lvl5pPr marL="1828800" algn="l" rtl="0" eaLnBrk="0" fontAlgn="base" hangingPunct="0">
      <a:spcBef>
        <a:spcPct val="0"/>
      </a:spcBef>
      <a:spcAft>
        <a:spcPct val="0"/>
      </a:spcAft>
      <a:defRPr sz="2600" kern="1200">
        <a:solidFill>
          <a:srgbClr val="000000"/>
        </a:solidFill>
        <a:latin typeface="Verdana" pitchFamily="34" charset="0"/>
        <a:ea typeface="+mn-ea"/>
        <a:cs typeface="Arial" charset="0"/>
      </a:defRPr>
    </a:lvl5pPr>
    <a:lvl6pPr marL="2286000" algn="l" defTabSz="914400" rtl="0" eaLnBrk="1" latinLnBrk="0" hangingPunct="1">
      <a:defRPr sz="2600" kern="1200">
        <a:solidFill>
          <a:srgbClr val="000000"/>
        </a:solidFill>
        <a:latin typeface="Verdana" pitchFamily="34" charset="0"/>
        <a:ea typeface="+mn-ea"/>
        <a:cs typeface="Arial" charset="0"/>
      </a:defRPr>
    </a:lvl6pPr>
    <a:lvl7pPr marL="2743200" algn="l" defTabSz="914400" rtl="0" eaLnBrk="1" latinLnBrk="0" hangingPunct="1">
      <a:defRPr sz="2600" kern="1200">
        <a:solidFill>
          <a:srgbClr val="000000"/>
        </a:solidFill>
        <a:latin typeface="Verdana" pitchFamily="34" charset="0"/>
        <a:ea typeface="+mn-ea"/>
        <a:cs typeface="Arial" charset="0"/>
      </a:defRPr>
    </a:lvl7pPr>
    <a:lvl8pPr marL="3200400" algn="l" defTabSz="914400" rtl="0" eaLnBrk="1" latinLnBrk="0" hangingPunct="1">
      <a:defRPr sz="2600" kern="1200">
        <a:solidFill>
          <a:srgbClr val="000000"/>
        </a:solidFill>
        <a:latin typeface="Verdana" pitchFamily="34" charset="0"/>
        <a:ea typeface="+mn-ea"/>
        <a:cs typeface="Arial" charset="0"/>
      </a:defRPr>
    </a:lvl8pPr>
    <a:lvl9pPr marL="3657600" algn="l" defTabSz="914400" rtl="0" eaLnBrk="1" latinLnBrk="0" hangingPunct="1">
      <a:defRPr sz="2600" kern="1200">
        <a:solidFill>
          <a:srgbClr val="000000"/>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E6E"/>
    <a:srgbClr val="1100F2"/>
    <a:srgbClr val="005274"/>
    <a:srgbClr val="008080"/>
    <a:srgbClr val="34007A"/>
    <a:srgbClr val="900079"/>
    <a:srgbClr val="9A3432"/>
    <a:srgbClr val="FF3300"/>
    <a:srgbClr val="154AF3"/>
    <a:srgbClr val="38C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8" autoAdjust="0"/>
  </p:normalViewPr>
  <p:slideViewPr>
    <p:cSldViewPr snapToGrid="0">
      <p:cViewPr varScale="1">
        <p:scale>
          <a:sx n="108" d="100"/>
          <a:sy n="108" d="100"/>
        </p:scale>
        <p:origin x="270" y="108"/>
      </p:cViewPr>
      <p:guideLst>
        <p:guide orient="horz" pos="2160"/>
        <p:guide pos="2880"/>
      </p:guideLst>
    </p:cSldViewPr>
  </p:slideViewPr>
  <p:outlineViewPr>
    <p:cViewPr>
      <p:scale>
        <a:sx n="33" d="100"/>
        <a:sy n="33" d="100"/>
      </p:scale>
      <p:origin x="0" y="-25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t" anchorCtr="0" compatLnSpc="1">
            <a:prstTxWarp prst="textNoShape">
              <a:avLst/>
            </a:prstTxWarp>
          </a:bodyPr>
          <a:lstStyle>
            <a:lvl1pPr defTabSz="949325">
              <a:defRPr sz="1200">
                <a:solidFill>
                  <a:schemeClr val="tx1"/>
                </a:solidFill>
              </a:defRPr>
            </a:lvl1pPr>
          </a:lstStyle>
          <a:p>
            <a:pPr>
              <a:defRPr/>
            </a:pPr>
            <a:endParaRPr lang="en-US" altLang="en-US"/>
          </a:p>
        </p:txBody>
      </p:sp>
      <p:sp>
        <p:nvSpPr>
          <p:cNvPr id="365571" name="Rectangle 3"/>
          <p:cNvSpPr>
            <a:spLocks noGrp="1" noChangeArrowheads="1"/>
          </p:cNvSpPr>
          <p:nvPr>
            <p:ph type="dt" sz="quarter"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t" anchorCtr="0" compatLnSpc="1">
            <a:prstTxWarp prst="textNoShape">
              <a:avLst/>
            </a:prstTxWarp>
          </a:bodyPr>
          <a:lstStyle>
            <a:lvl1pPr algn="r" defTabSz="949325">
              <a:defRPr sz="1200">
                <a:solidFill>
                  <a:schemeClr val="tx1"/>
                </a:solidFill>
              </a:defRPr>
            </a:lvl1pPr>
          </a:lstStyle>
          <a:p>
            <a:pPr>
              <a:defRPr/>
            </a:pPr>
            <a:fld id="{BC2ACB75-15C2-47B6-B3EF-ADF18B47B952}" type="datetimeFigureOut">
              <a:rPr lang="en-US" altLang="en-US"/>
              <a:pPr>
                <a:defRPr/>
              </a:pPr>
              <a:t>11/17/2020</a:t>
            </a:fld>
            <a:endParaRPr lang="en-US" altLang="en-US"/>
          </a:p>
        </p:txBody>
      </p:sp>
      <p:sp>
        <p:nvSpPr>
          <p:cNvPr id="365572" name="Rectangle 4"/>
          <p:cNvSpPr>
            <a:spLocks noGrp="1" noChangeArrowheads="1"/>
          </p:cNvSpPr>
          <p:nvPr>
            <p:ph type="ftr" sz="quarter" idx="2"/>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b" anchorCtr="0" compatLnSpc="1">
            <a:prstTxWarp prst="textNoShape">
              <a:avLst/>
            </a:prstTxWarp>
          </a:bodyPr>
          <a:lstStyle>
            <a:lvl1pPr defTabSz="949325">
              <a:defRPr sz="1200">
                <a:solidFill>
                  <a:schemeClr val="tx1"/>
                </a:solidFill>
              </a:defRPr>
            </a:lvl1pPr>
          </a:lstStyle>
          <a:p>
            <a:pPr>
              <a:defRPr/>
            </a:pPr>
            <a:endParaRPr lang="en-US" altLang="en-US"/>
          </a:p>
        </p:txBody>
      </p:sp>
      <p:sp>
        <p:nvSpPr>
          <p:cNvPr id="365573" name="Rectangle 5"/>
          <p:cNvSpPr>
            <a:spLocks noGrp="1" noChangeArrowheads="1"/>
          </p:cNvSpPr>
          <p:nvPr>
            <p:ph type="sldNum" sz="quarter" idx="3"/>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b" anchorCtr="0" compatLnSpc="1">
            <a:prstTxWarp prst="textNoShape">
              <a:avLst/>
            </a:prstTxWarp>
          </a:bodyPr>
          <a:lstStyle>
            <a:lvl1pPr algn="r" defTabSz="949325">
              <a:defRPr sz="1200">
                <a:solidFill>
                  <a:schemeClr val="tx1"/>
                </a:solidFill>
              </a:defRPr>
            </a:lvl1pPr>
          </a:lstStyle>
          <a:p>
            <a:pPr>
              <a:defRPr/>
            </a:pPr>
            <a:fld id="{5A2A2B73-906C-4F5F-98B3-48B706BE3171}" type="slidenum">
              <a:rPr lang="en-US" altLang="en-US"/>
              <a:pPr>
                <a:defRPr/>
              </a:pPr>
              <a:t>‹nr.›</a:t>
            </a:fld>
            <a:endParaRPr lang="en-US" altLang="en-US"/>
          </a:p>
        </p:txBody>
      </p:sp>
    </p:spTree>
    <p:extLst>
      <p:ext uri="{BB962C8B-B14F-4D97-AF65-F5344CB8AC3E}">
        <p14:creationId xmlns:p14="http://schemas.microsoft.com/office/powerpoint/2010/main" val="733457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t" anchorCtr="0" compatLnSpc="1">
            <a:prstTxWarp prst="textNoShape">
              <a:avLst/>
            </a:prstTxWarp>
          </a:bodyPr>
          <a:lstStyle>
            <a:lvl1pPr defTabSz="949325" eaLnBrk="1" hangingPunct="1">
              <a:defRPr sz="1200">
                <a:solidFill>
                  <a:schemeClr val="tx1"/>
                </a:solidFill>
                <a:latin typeface="Calibri" pitchFamily="34" charset="0"/>
              </a:defRPr>
            </a:lvl1pPr>
          </a:lstStyle>
          <a:p>
            <a:pPr>
              <a:defRPr/>
            </a:pPr>
            <a:endParaRPr lang="en-US" altLang="en-US"/>
          </a:p>
        </p:txBody>
      </p:sp>
      <p:sp>
        <p:nvSpPr>
          <p:cNvPr id="3" name="Tijdelijke aanduiding voor datum 2"/>
          <p:cNvSpPr>
            <a:spLocks noGrp="1"/>
          </p:cNvSpPr>
          <p:nvPr>
            <p:ph type="dt" idx="1"/>
          </p:nvPr>
        </p:nvSpPr>
        <p:spPr bwMode="auto">
          <a:xfrm>
            <a:off x="4021138" y="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t" anchorCtr="0" compatLnSpc="1">
            <a:prstTxWarp prst="textNoShape">
              <a:avLst/>
            </a:prstTxWarp>
          </a:bodyPr>
          <a:lstStyle>
            <a:lvl1pPr algn="r" defTabSz="949325" eaLnBrk="1" hangingPunct="1">
              <a:defRPr sz="1200">
                <a:solidFill>
                  <a:schemeClr val="tx1"/>
                </a:solidFill>
                <a:latin typeface="Calibri" pitchFamily="34" charset="0"/>
              </a:defRPr>
            </a:lvl1pPr>
          </a:lstStyle>
          <a:p>
            <a:pPr>
              <a:defRPr/>
            </a:pPr>
            <a:fld id="{C1774523-5D14-49EE-ADC7-23DE00A52646}" type="datetimeFigureOut">
              <a:rPr lang="nl-NL" altLang="en-US"/>
              <a:pPr>
                <a:defRPr/>
              </a:pPr>
              <a:t>17-11-2020</a:t>
            </a:fld>
            <a:endParaRPr lang="nl-NL" altLang="en-US"/>
          </a:p>
        </p:txBody>
      </p:sp>
      <p:sp>
        <p:nvSpPr>
          <p:cNvPr id="4" name="Tijdelijke aanduiding voor dia-afbeelding 3"/>
          <p:cNvSpPr>
            <a:spLocks noGrp="1" noRot="1" noChangeAspect="1"/>
          </p:cNvSpPr>
          <p:nvPr>
            <p:ph type="sldImg" idx="2"/>
          </p:nvPr>
        </p:nvSpPr>
        <p:spPr>
          <a:xfrm>
            <a:off x="992188" y="768350"/>
            <a:ext cx="5116512" cy="3836988"/>
          </a:xfrm>
          <a:prstGeom prst="rect">
            <a:avLst/>
          </a:prstGeom>
          <a:noFill/>
          <a:ln w="12700">
            <a:solidFill>
              <a:prstClr val="black"/>
            </a:solidFill>
          </a:ln>
        </p:spPr>
        <p:txBody>
          <a:bodyPr vert="horz" lIns="91440" tIns="45720" rIns="91440" bIns="45720" rtlCol="0" anchor="ctr"/>
          <a:lstStyle/>
          <a:p>
            <a:pPr lvl="0"/>
            <a:endParaRPr lang="nl-NL" noProof="0" dirty="0"/>
          </a:p>
        </p:txBody>
      </p:sp>
      <p:sp>
        <p:nvSpPr>
          <p:cNvPr id="5" name="Tijdelijke aanduiding voor notities 4"/>
          <p:cNvSpPr>
            <a:spLocks noGrp="1"/>
          </p:cNvSpPr>
          <p:nvPr>
            <p:ph type="body" sz="quarter" idx="3"/>
          </p:nvPr>
        </p:nvSpPr>
        <p:spPr bwMode="auto">
          <a:xfrm>
            <a:off x="709613" y="4860925"/>
            <a:ext cx="56800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t" anchorCtr="0" compatLnSpc="1">
            <a:prstTxWarp prst="textNoShape">
              <a:avLst/>
            </a:prstTxWarp>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bwMode="auto">
          <a:xfrm>
            <a:off x="0"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b" anchorCtr="0" compatLnSpc="1">
            <a:prstTxWarp prst="textNoShape">
              <a:avLst/>
            </a:prstTxWarp>
          </a:bodyPr>
          <a:lstStyle>
            <a:lvl1pPr defTabSz="949325" eaLnBrk="1" hangingPunct="1">
              <a:defRPr sz="1200">
                <a:solidFill>
                  <a:schemeClr val="tx1"/>
                </a:solidFill>
                <a:latin typeface="Calibri" pitchFamily="34" charset="0"/>
              </a:defRPr>
            </a:lvl1pPr>
          </a:lstStyle>
          <a:p>
            <a:pPr>
              <a:defRPr/>
            </a:pPr>
            <a:endParaRPr lang="en-US" altLang="en-US"/>
          </a:p>
        </p:txBody>
      </p:sp>
      <p:sp>
        <p:nvSpPr>
          <p:cNvPr id="7" name="Tijdelijke aanduiding voor dianummer 6"/>
          <p:cNvSpPr>
            <a:spLocks noGrp="1"/>
          </p:cNvSpPr>
          <p:nvPr>
            <p:ph type="sldNum" sz="quarter" idx="5"/>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06" tIns="47453" rIns="94906" bIns="47453" numCol="1" anchor="b" anchorCtr="0" compatLnSpc="1">
            <a:prstTxWarp prst="textNoShape">
              <a:avLst/>
            </a:prstTxWarp>
          </a:bodyPr>
          <a:lstStyle>
            <a:lvl1pPr algn="r" defTabSz="949325" eaLnBrk="1" hangingPunct="1">
              <a:defRPr sz="1200">
                <a:solidFill>
                  <a:schemeClr val="tx1"/>
                </a:solidFill>
                <a:latin typeface="Calibri" pitchFamily="34" charset="0"/>
              </a:defRPr>
            </a:lvl1pPr>
          </a:lstStyle>
          <a:p>
            <a:pPr>
              <a:defRPr/>
            </a:pPr>
            <a:fld id="{BDC6918B-5458-4F38-A112-7EC895B6B520}" type="slidenum">
              <a:rPr lang="nl-NL" altLang="en-US"/>
              <a:pPr>
                <a:defRPr/>
              </a:pPr>
              <a:t>‹nr.›</a:t>
            </a:fld>
            <a:endParaRPr lang="nl-NL" altLang="en-US"/>
          </a:p>
        </p:txBody>
      </p:sp>
    </p:spTree>
    <p:extLst>
      <p:ext uri="{BB962C8B-B14F-4D97-AF65-F5344CB8AC3E}">
        <p14:creationId xmlns:p14="http://schemas.microsoft.com/office/powerpoint/2010/main" val="1482294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175/2007MWR2335.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Arial" pitchFamily="34" charset="0"/>
              </a:rPr>
              <a:t>The </a:t>
            </a:r>
            <a:r>
              <a:rPr lang="nl-NL" sz="1200" b="0" i="0" u="none" strike="noStrike" kern="1200" baseline="0" dirty="0" err="1">
                <a:solidFill>
                  <a:schemeClr val="tx1"/>
                </a:solidFill>
                <a:latin typeface="+mn-lt"/>
                <a:ea typeface="+mn-ea"/>
                <a:cs typeface="Arial" pitchFamily="34" charset="0"/>
              </a:rPr>
              <a:t>following</a:t>
            </a:r>
            <a:r>
              <a:rPr lang="nl-NL" sz="1200" b="0" i="0" u="none" strike="noStrike" kern="1200" baseline="0" dirty="0">
                <a:solidFill>
                  <a:schemeClr val="tx1"/>
                </a:solidFill>
                <a:latin typeface="+mn-lt"/>
                <a:ea typeface="+mn-ea"/>
                <a:cs typeface="Arial" pitchFamily="34" charset="0"/>
              </a:rPr>
              <a:t> peer-</a:t>
            </a:r>
            <a:r>
              <a:rPr lang="nl-NL" sz="1200" b="0" i="0" u="none" strike="noStrike" kern="1200" baseline="0" dirty="0" err="1">
                <a:solidFill>
                  <a:schemeClr val="tx1"/>
                </a:solidFill>
                <a:latin typeface="+mn-lt"/>
                <a:ea typeface="+mn-ea"/>
                <a:cs typeface="Arial" pitchFamily="34" charset="0"/>
              </a:rPr>
              <a:t>reviewed</a:t>
            </a:r>
            <a:r>
              <a:rPr lang="nl-NL" sz="1200" b="0" i="0" u="none" strike="noStrike" kern="1200" baseline="0" dirty="0">
                <a:solidFill>
                  <a:schemeClr val="tx1"/>
                </a:solidFill>
                <a:latin typeface="+mn-lt"/>
                <a:ea typeface="+mn-ea"/>
                <a:cs typeface="Arial" pitchFamily="34" charset="0"/>
              </a:rPr>
              <a:t> </a:t>
            </a:r>
            <a:r>
              <a:rPr lang="nl-NL" sz="1200" b="0" i="0" u="none" strike="noStrike" kern="1200" baseline="0" dirty="0" err="1">
                <a:solidFill>
                  <a:schemeClr val="tx1"/>
                </a:solidFill>
                <a:latin typeface="+mn-lt"/>
                <a:ea typeface="+mn-ea"/>
                <a:cs typeface="Arial" pitchFamily="34" charset="0"/>
              </a:rPr>
              <a:t>publications</a:t>
            </a:r>
            <a:r>
              <a:rPr lang="nl-NL" sz="1200" b="0" i="0" u="none" strike="noStrike" kern="1200" baseline="0" dirty="0">
                <a:solidFill>
                  <a:schemeClr val="tx1"/>
                </a:solidFill>
                <a:latin typeface="+mn-lt"/>
                <a:ea typeface="+mn-ea"/>
                <a:cs typeface="Arial" pitchFamily="34" charset="0"/>
              </a:rPr>
              <a:t> document the ESA project PIEW:</a:t>
            </a:r>
          </a:p>
          <a:p>
            <a:r>
              <a:rPr lang="nl-NL" sz="1200" b="0" i="0" u="none" strike="noStrike" kern="1200" baseline="0" dirty="0">
                <a:solidFill>
                  <a:schemeClr val="tx1"/>
                </a:solidFill>
                <a:latin typeface="+mn-lt"/>
                <a:ea typeface="+mn-ea"/>
                <a:cs typeface="Arial" pitchFamily="34" charset="0"/>
              </a:rPr>
              <a:t>MARSEILLE, G.J., A. STOFFELEN </a:t>
            </a:r>
            <a:r>
              <a:rPr lang="nl-NL" sz="1200" b="0" i="0" u="none" strike="noStrike" kern="1200" baseline="0" dirty="0" err="1">
                <a:solidFill>
                  <a:schemeClr val="tx1"/>
                </a:solidFill>
                <a:latin typeface="+mn-lt"/>
                <a:ea typeface="+mn-ea"/>
                <a:cs typeface="Arial" pitchFamily="34" charset="0"/>
              </a:rPr>
              <a:t>and</a:t>
            </a:r>
            <a:r>
              <a:rPr lang="nl-NL" sz="1200" b="0" i="0" u="none" strike="noStrike" kern="1200" baseline="0" dirty="0">
                <a:solidFill>
                  <a:schemeClr val="tx1"/>
                </a:solidFill>
                <a:latin typeface="+mn-lt"/>
                <a:ea typeface="+mn-ea"/>
                <a:cs typeface="Arial" pitchFamily="34" charset="0"/>
              </a:rPr>
              <a:t> J. BARKMEIJER, 2008, A CYCLED SENSITIVITY OBSERVING </a:t>
            </a:r>
            <a:r>
              <a:rPr lang="en-US" sz="1200" b="0" i="0" u="none" strike="noStrike" kern="1200" baseline="0" dirty="0">
                <a:solidFill>
                  <a:schemeClr val="tx1"/>
                </a:solidFill>
                <a:latin typeface="+mn-lt"/>
                <a:ea typeface="+mn-ea"/>
                <a:cs typeface="Arial" pitchFamily="34" charset="0"/>
              </a:rPr>
              <a:t>SYSTEM EXPERIMENT ON SIMULATED DOPPLER WIND LIDAR DATA DURING THE 1999 CHRISTMAS STORM, </a:t>
            </a:r>
            <a:r>
              <a:rPr lang="en-US" sz="1200" b="0" i="1" u="none" strike="noStrike" kern="1200" baseline="0" dirty="0">
                <a:solidFill>
                  <a:schemeClr val="tx1"/>
                </a:solidFill>
                <a:latin typeface="+mn-lt"/>
                <a:ea typeface="+mn-ea"/>
                <a:cs typeface="Arial" pitchFamily="34" charset="0"/>
              </a:rPr>
              <a:t>Tellus A </a:t>
            </a:r>
            <a:r>
              <a:rPr lang="en-US" sz="1200" b="1" i="0" u="none" strike="noStrike" kern="1200" baseline="0" dirty="0">
                <a:solidFill>
                  <a:schemeClr val="tx1"/>
                </a:solidFill>
                <a:latin typeface="+mn-lt"/>
                <a:ea typeface="+mn-ea"/>
                <a:cs typeface="Arial" pitchFamily="34" charset="0"/>
              </a:rPr>
              <a:t>60 </a:t>
            </a:r>
            <a:r>
              <a:rPr lang="en-US" sz="1200" b="0" i="0" u="none" strike="noStrike" kern="1200" baseline="0" dirty="0">
                <a:solidFill>
                  <a:schemeClr val="tx1"/>
                </a:solidFill>
                <a:latin typeface="+mn-lt"/>
                <a:ea typeface="+mn-ea"/>
                <a:cs typeface="Arial" pitchFamily="34" charset="0"/>
              </a:rPr>
              <a:t>(2), 2008., pp. 216-233.</a:t>
            </a:r>
          </a:p>
          <a:p>
            <a:r>
              <a:rPr lang="en-US" sz="1200" b="0" i="0" u="none" strike="noStrike" kern="1200" baseline="0" dirty="0">
                <a:solidFill>
                  <a:schemeClr val="tx1"/>
                </a:solidFill>
                <a:latin typeface="+mn-lt"/>
                <a:ea typeface="+mn-ea"/>
                <a:cs typeface="Arial" pitchFamily="34" charset="0"/>
              </a:rPr>
              <a:t>MARSEILLE, G.J., A. STOFFELEN and J. BARKMEIJER, 2008, IMPACT ASSESSMENT OF </a:t>
            </a:r>
            <a:r>
              <a:rPr lang="nl-NL" sz="1200" b="0" i="0" u="none" strike="noStrike" kern="1200" baseline="0" dirty="0">
                <a:solidFill>
                  <a:schemeClr val="tx1"/>
                </a:solidFill>
                <a:latin typeface="+mn-lt"/>
                <a:ea typeface="+mn-ea"/>
                <a:cs typeface="Arial" pitchFamily="34" charset="0"/>
              </a:rPr>
              <a:t>PROSPECTIVE SPACE-BORNE DOPPLER WIND LIDAR OBSERVATION SCENARIOS, </a:t>
            </a:r>
            <a:r>
              <a:rPr lang="nl-NL" sz="1200" b="0" i="1" u="none" strike="noStrike" kern="1200" baseline="0" dirty="0" err="1">
                <a:solidFill>
                  <a:schemeClr val="tx1"/>
                </a:solidFill>
                <a:latin typeface="+mn-lt"/>
                <a:ea typeface="+mn-ea"/>
                <a:cs typeface="Arial" pitchFamily="34" charset="0"/>
              </a:rPr>
              <a:t>Tellus</a:t>
            </a:r>
            <a:r>
              <a:rPr lang="nl-NL" sz="1200" b="0" i="1" u="none" strike="noStrike" kern="1200" baseline="0" dirty="0">
                <a:solidFill>
                  <a:schemeClr val="tx1"/>
                </a:solidFill>
                <a:latin typeface="+mn-lt"/>
                <a:ea typeface="+mn-ea"/>
                <a:cs typeface="Arial" pitchFamily="34" charset="0"/>
              </a:rPr>
              <a:t> A </a:t>
            </a:r>
            <a:r>
              <a:rPr lang="nl-NL" sz="1200" b="1" i="0" u="none" strike="noStrike" kern="1200" baseline="0" dirty="0">
                <a:solidFill>
                  <a:schemeClr val="tx1"/>
                </a:solidFill>
                <a:latin typeface="+mn-lt"/>
                <a:ea typeface="+mn-ea"/>
                <a:cs typeface="Arial" pitchFamily="34" charset="0"/>
              </a:rPr>
              <a:t>60 </a:t>
            </a:r>
            <a:r>
              <a:rPr lang="nl-NL" sz="1200" b="0" i="0" u="none" strike="noStrike" kern="1200" baseline="0" dirty="0">
                <a:solidFill>
                  <a:schemeClr val="tx1"/>
                </a:solidFill>
                <a:latin typeface="+mn-lt"/>
                <a:ea typeface="+mn-ea"/>
                <a:cs typeface="Arial" pitchFamily="34" charset="0"/>
              </a:rPr>
              <a:t>(2), 2008., pp. 234-248.</a:t>
            </a:r>
          </a:p>
          <a:p>
            <a:r>
              <a:rPr lang="nl-NL" sz="1200" b="0" i="0" u="none" strike="noStrike" kern="1200" baseline="0" dirty="0">
                <a:solidFill>
                  <a:schemeClr val="tx1"/>
                </a:solidFill>
                <a:latin typeface="+mn-lt"/>
                <a:ea typeface="+mn-ea"/>
                <a:cs typeface="Arial" pitchFamily="34" charset="0"/>
              </a:rPr>
              <a:t>MARSEILLE, G.J., A. STOFFELEN </a:t>
            </a:r>
            <a:r>
              <a:rPr lang="nl-NL" sz="1200" b="0" i="0" u="none" strike="noStrike" kern="1200" baseline="0" dirty="0" err="1">
                <a:solidFill>
                  <a:schemeClr val="tx1"/>
                </a:solidFill>
                <a:latin typeface="+mn-lt"/>
                <a:ea typeface="+mn-ea"/>
                <a:cs typeface="Arial" pitchFamily="34" charset="0"/>
              </a:rPr>
              <a:t>and</a:t>
            </a:r>
            <a:r>
              <a:rPr lang="nl-NL" sz="1200" b="0" i="0" u="none" strike="noStrike" kern="1200" baseline="0" dirty="0">
                <a:solidFill>
                  <a:schemeClr val="tx1"/>
                </a:solidFill>
                <a:latin typeface="+mn-lt"/>
                <a:ea typeface="+mn-ea"/>
                <a:cs typeface="Arial" pitchFamily="34" charset="0"/>
              </a:rPr>
              <a:t> J. BARKMEIJER, 2008, </a:t>
            </a:r>
            <a:r>
              <a:rPr lang="nl-NL" sz="1200" b="0" i="0" u="none" strike="noStrike" kern="1200" baseline="0" dirty="0" err="1">
                <a:solidFill>
                  <a:schemeClr val="tx1"/>
                </a:solidFill>
                <a:latin typeface="+mn-lt"/>
                <a:ea typeface="+mn-ea"/>
                <a:cs typeface="Arial" pitchFamily="34" charset="0"/>
              </a:rPr>
              <a:t>Sensitivity</a:t>
            </a:r>
            <a:r>
              <a:rPr lang="nl-NL" sz="1200" b="0" i="0" u="none" strike="noStrike" kern="1200" baseline="0" dirty="0">
                <a:solidFill>
                  <a:schemeClr val="tx1"/>
                </a:solidFill>
                <a:latin typeface="+mn-lt"/>
                <a:ea typeface="+mn-ea"/>
                <a:cs typeface="Arial" pitchFamily="34" charset="0"/>
              </a:rPr>
              <a:t> </a:t>
            </a:r>
            <a:r>
              <a:rPr lang="nl-NL" sz="1200" b="0" i="0" u="none" strike="noStrike" kern="1200" baseline="0" dirty="0" err="1">
                <a:solidFill>
                  <a:schemeClr val="tx1"/>
                </a:solidFill>
                <a:latin typeface="+mn-lt"/>
                <a:ea typeface="+mn-ea"/>
                <a:cs typeface="Arial" pitchFamily="34" charset="0"/>
              </a:rPr>
              <a:t>Observing</a:t>
            </a:r>
            <a:r>
              <a:rPr lang="nl-NL" sz="1200" b="0" i="0" u="none" strike="noStrike" kern="1200" baseline="0" dirty="0">
                <a:solidFill>
                  <a:schemeClr val="tx1"/>
                </a:solidFill>
                <a:latin typeface="+mn-lt"/>
                <a:ea typeface="+mn-ea"/>
                <a:cs typeface="Arial" pitchFamily="34" charset="0"/>
              </a:rPr>
              <a:t> System Experiment </a:t>
            </a:r>
            <a:r>
              <a:rPr lang="en-US" sz="1200" b="0" i="0" u="none" strike="noStrike" kern="1200" baseline="0" dirty="0">
                <a:solidFill>
                  <a:schemeClr val="tx1"/>
                </a:solidFill>
                <a:latin typeface="+mn-lt"/>
                <a:ea typeface="+mn-ea"/>
                <a:cs typeface="Arial" pitchFamily="34" charset="0"/>
              </a:rPr>
              <a:t>(SOSE) - A New Effective NWP-based Tool in Designing the Global Observing System, </a:t>
            </a:r>
            <a:r>
              <a:rPr lang="nl-NL" sz="1200" b="0" i="1" u="none" strike="noStrike" kern="1200" baseline="0" dirty="0" err="1">
                <a:solidFill>
                  <a:schemeClr val="tx1"/>
                </a:solidFill>
                <a:latin typeface="+mn-lt"/>
                <a:ea typeface="+mn-ea"/>
                <a:cs typeface="Arial" pitchFamily="34" charset="0"/>
              </a:rPr>
              <a:t>Tellus</a:t>
            </a:r>
            <a:r>
              <a:rPr lang="nl-NL" sz="1200" b="0" i="1" u="none" strike="noStrike" kern="1200" baseline="0" dirty="0">
                <a:solidFill>
                  <a:schemeClr val="tx1"/>
                </a:solidFill>
                <a:latin typeface="+mn-lt"/>
                <a:ea typeface="+mn-ea"/>
                <a:cs typeface="Arial" pitchFamily="34" charset="0"/>
              </a:rPr>
              <a:t> A </a:t>
            </a:r>
            <a:r>
              <a:rPr lang="nl-NL" sz="1200" b="1" i="0" u="none" strike="noStrike" kern="1200" baseline="0" dirty="0">
                <a:solidFill>
                  <a:schemeClr val="tx1"/>
                </a:solidFill>
                <a:latin typeface="+mn-lt"/>
                <a:ea typeface="+mn-ea"/>
                <a:cs typeface="Arial" pitchFamily="34" charset="0"/>
              </a:rPr>
              <a:t>60 </a:t>
            </a:r>
            <a:r>
              <a:rPr lang="nl-NL" sz="1200" b="0" i="0" u="none" strike="noStrike" kern="1200" baseline="0" dirty="0">
                <a:solidFill>
                  <a:schemeClr val="tx1"/>
                </a:solidFill>
                <a:latin typeface="+mn-lt"/>
                <a:ea typeface="+mn-ea"/>
                <a:cs typeface="Arial" pitchFamily="34" charset="0"/>
              </a:rPr>
              <a:t>(2), 2008., pp. 249-260.</a:t>
            </a:r>
          </a:p>
          <a:p>
            <a:r>
              <a:rPr lang="nl-NL" sz="1200" b="0" i="0" u="none" strike="noStrike" kern="1200" baseline="0" dirty="0">
                <a:solidFill>
                  <a:schemeClr val="tx1"/>
                </a:solidFill>
                <a:latin typeface="+mn-lt"/>
                <a:ea typeface="+mn-ea"/>
                <a:cs typeface="Arial" pitchFamily="34" charset="0"/>
              </a:rPr>
              <a:t>PIEW is </a:t>
            </a:r>
            <a:r>
              <a:rPr lang="nl-NL" sz="1200" b="0" i="0" u="none" strike="noStrike" kern="1200" baseline="0" dirty="0" err="1">
                <a:solidFill>
                  <a:schemeClr val="tx1"/>
                </a:solidFill>
                <a:latin typeface="+mn-lt"/>
                <a:ea typeface="+mn-ea"/>
                <a:cs typeface="Arial" pitchFamily="34" charset="0"/>
              </a:rPr>
              <a:t>based</a:t>
            </a:r>
            <a:r>
              <a:rPr lang="nl-NL" sz="1200" b="0" i="0" u="none" strike="noStrike" kern="1200" baseline="0" dirty="0">
                <a:solidFill>
                  <a:schemeClr val="tx1"/>
                </a:solidFill>
                <a:latin typeface="+mn-lt"/>
                <a:ea typeface="+mn-ea"/>
                <a:cs typeface="Arial" pitchFamily="34" charset="0"/>
              </a:rPr>
              <a:t> on </a:t>
            </a:r>
            <a:r>
              <a:rPr lang="nl-NL" sz="1200" b="0" i="0" u="none" strike="noStrike" kern="1200" baseline="0" dirty="0" err="1">
                <a:solidFill>
                  <a:schemeClr val="tx1"/>
                </a:solidFill>
                <a:latin typeface="+mn-lt"/>
                <a:ea typeface="+mn-ea"/>
                <a:cs typeface="Arial" pitchFamily="34" charset="0"/>
              </a:rPr>
              <a:t>earlier</a:t>
            </a:r>
            <a:r>
              <a:rPr lang="nl-NL" sz="1200" b="0" i="0" u="none" strike="noStrike" kern="1200" baseline="0" dirty="0">
                <a:solidFill>
                  <a:schemeClr val="tx1"/>
                </a:solidFill>
                <a:latin typeface="+mn-lt"/>
                <a:ea typeface="+mn-ea"/>
                <a:cs typeface="Arial" pitchFamily="34" charset="0"/>
              </a:rPr>
              <a:t> </a:t>
            </a:r>
            <a:r>
              <a:rPr lang="nl-NL" sz="1200" b="0" i="0" u="none" strike="noStrike" kern="1200" baseline="0" dirty="0" err="1">
                <a:solidFill>
                  <a:schemeClr val="tx1"/>
                </a:solidFill>
                <a:latin typeface="+mn-lt"/>
                <a:ea typeface="+mn-ea"/>
                <a:cs typeface="Arial" pitchFamily="34" charset="0"/>
              </a:rPr>
              <a:t>simulation</a:t>
            </a:r>
            <a:r>
              <a:rPr lang="nl-NL" sz="1200" b="0" i="0" u="none" strike="noStrike" kern="1200" baseline="0" dirty="0">
                <a:solidFill>
                  <a:schemeClr val="tx1"/>
                </a:solidFill>
                <a:latin typeface="+mn-lt"/>
                <a:ea typeface="+mn-ea"/>
                <a:cs typeface="Arial" pitchFamily="34" charset="0"/>
              </a:rPr>
              <a:t> </a:t>
            </a:r>
            <a:r>
              <a:rPr lang="nl-NL" sz="1200" b="0" i="0" u="none" strike="noStrike" kern="1200" baseline="0" dirty="0" err="1">
                <a:solidFill>
                  <a:schemeClr val="tx1"/>
                </a:solidFill>
                <a:latin typeface="+mn-lt"/>
                <a:ea typeface="+mn-ea"/>
                <a:cs typeface="Arial" pitchFamily="34" charset="0"/>
              </a:rPr>
              <a:t>and</a:t>
            </a:r>
            <a:r>
              <a:rPr lang="nl-NL" sz="1200" b="0" i="0" u="none" strike="noStrike" kern="1200" baseline="0" dirty="0">
                <a:solidFill>
                  <a:schemeClr val="tx1"/>
                </a:solidFill>
                <a:latin typeface="+mn-lt"/>
                <a:ea typeface="+mn-ea"/>
                <a:cs typeface="Arial" pitchFamily="34" charset="0"/>
              </a:rPr>
              <a:t> impact assessment </a:t>
            </a:r>
            <a:r>
              <a:rPr lang="nl-NL" sz="1200" b="0" i="0" u="none" strike="noStrike" kern="1200" baseline="0" dirty="0" err="1">
                <a:solidFill>
                  <a:schemeClr val="tx1"/>
                </a:solidFill>
                <a:latin typeface="+mn-lt"/>
                <a:ea typeface="+mn-ea"/>
                <a:cs typeface="Arial" pitchFamily="34" charset="0"/>
              </a:rPr>
              <a:t>work</a:t>
            </a:r>
            <a:r>
              <a:rPr lang="nl-NL" sz="1200" b="0" i="0" u="none" strike="noStrike" kern="1200" baseline="0" dirty="0">
                <a:solidFill>
                  <a:schemeClr val="tx1"/>
                </a:solidFill>
                <a:latin typeface="+mn-lt"/>
                <a:ea typeface="+mn-ea"/>
                <a:cs typeface="Arial" pitchFamily="34" charset="0"/>
              </a:rPr>
              <a:t>:</a:t>
            </a:r>
          </a:p>
          <a:p>
            <a:r>
              <a:rPr lang="nl-NL" sz="1200" b="0" i="0" u="none" strike="noStrike" kern="1200" baseline="0" dirty="0">
                <a:solidFill>
                  <a:schemeClr val="tx1"/>
                </a:solidFill>
                <a:latin typeface="+mn-lt"/>
                <a:ea typeface="+mn-ea"/>
                <a:cs typeface="Arial" pitchFamily="34" charset="0"/>
              </a:rPr>
              <a:t>STOFFELEN, A., G.J. MARSEILLE, F. BOUTTIER, D. VASILJEVIC, S. de HAAN </a:t>
            </a:r>
            <a:r>
              <a:rPr lang="nl-NL" sz="1200" b="0" i="0" u="none" strike="noStrike" kern="1200" baseline="0" dirty="0" err="1">
                <a:solidFill>
                  <a:schemeClr val="tx1"/>
                </a:solidFill>
                <a:latin typeface="+mn-lt"/>
                <a:ea typeface="+mn-ea"/>
                <a:cs typeface="Arial" pitchFamily="34" charset="0"/>
              </a:rPr>
              <a:t>and</a:t>
            </a:r>
            <a:r>
              <a:rPr lang="nl-NL" sz="1200" b="0" i="0" u="none" strike="noStrike" kern="1200" baseline="0" dirty="0">
                <a:solidFill>
                  <a:schemeClr val="tx1"/>
                </a:solidFill>
                <a:latin typeface="+mn-lt"/>
                <a:ea typeface="+mn-ea"/>
                <a:cs typeface="Arial" pitchFamily="34" charset="0"/>
              </a:rPr>
              <a:t> C. CARDINALI, 2006, Doppler Wind </a:t>
            </a:r>
            <a:r>
              <a:rPr lang="nl-NL" sz="1200" b="0" i="0" u="none" strike="noStrike" kern="1200" baseline="0" dirty="0" err="1">
                <a:solidFill>
                  <a:schemeClr val="tx1"/>
                </a:solidFill>
                <a:latin typeface="+mn-lt"/>
                <a:ea typeface="+mn-ea"/>
                <a:cs typeface="Arial" pitchFamily="34" charset="0"/>
              </a:rPr>
              <a:t>Lidar</a:t>
            </a:r>
            <a:r>
              <a:rPr lang="nl-NL" sz="1200" b="0" i="0" u="none" strike="noStrike" kern="1200" baseline="0" dirty="0">
                <a:solidFill>
                  <a:schemeClr val="tx1"/>
                </a:solidFill>
                <a:latin typeface="+mn-lt"/>
                <a:ea typeface="+mn-ea"/>
                <a:cs typeface="Arial" pitchFamily="34" charset="0"/>
              </a:rPr>
              <a:t> </a:t>
            </a:r>
            <a:r>
              <a:rPr lang="nl-NL" sz="1200" b="0" i="0" u="none" strike="noStrike" kern="1200" baseline="0" dirty="0" err="1">
                <a:solidFill>
                  <a:schemeClr val="tx1"/>
                </a:solidFill>
                <a:latin typeface="+mn-lt"/>
                <a:ea typeface="+mn-ea"/>
                <a:cs typeface="Arial" pitchFamily="34" charset="0"/>
              </a:rPr>
              <a:t>Observation</a:t>
            </a:r>
            <a:r>
              <a:rPr lang="nl-NL" sz="1200" b="0" i="0" u="none" strike="noStrike" kern="1200" baseline="0" dirty="0">
                <a:solidFill>
                  <a:schemeClr val="tx1"/>
                </a:solidFill>
                <a:latin typeface="+mn-lt"/>
                <a:ea typeface="+mn-ea"/>
                <a:cs typeface="Arial" pitchFamily="34" charset="0"/>
              </a:rPr>
              <a:t> System </a:t>
            </a:r>
            <a:r>
              <a:rPr lang="nl-NL" sz="1200" b="0" i="0" u="none" strike="noStrike" kern="1200" baseline="0" dirty="0" err="1">
                <a:solidFill>
                  <a:schemeClr val="tx1"/>
                </a:solidFill>
                <a:latin typeface="+mn-lt"/>
                <a:ea typeface="+mn-ea"/>
                <a:cs typeface="Arial" pitchFamily="34" charset="0"/>
              </a:rPr>
              <a:t>Simulation</a:t>
            </a:r>
            <a:r>
              <a:rPr lang="nl-NL" sz="1200" b="0" i="0" u="none" strike="noStrike" kern="1200" baseline="0" dirty="0">
                <a:solidFill>
                  <a:schemeClr val="tx1"/>
                </a:solidFill>
                <a:latin typeface="+mn-lt"/>
                <a:ea typeface="+mn-ea"/>
                <a:cs typeface="Arial" pitchFamily="34" charset="0"/>
              </a:rPr>
              <a:t> Experiment, </a:t>
            </a:r>
            <a:r>
              <a:rPr lang="nl-NL" sz="1200" b="0" i="1" u="none" strike="noStrike" kern="1200" baseline="0" dirty="0" err="1">
                <a:solidFill>
                  <a:schemeClr val="tx1"/>
                </a:solidFill>
                <a:latin typeface="+mn-lt"/>
                <a:ea typeface="+mn-ea"/>
                <a:cs typeface="Arial" pitchFamily="34" charset="0"/>
              </a:rPr>
              <a:t>Quart</a:t>
            </a:r>
            <a:r>
              <a:rPr lang="nl-NL" sz="1200" b="0" i="1" u="none" strike="noStrike" kern="1200" baseline="0" dirty="0">
                <a:solidFill>
                  <a:schemeClr val="tx1"/>
                </a:solidFill>
                <a:latin typeface="+mn-lt"/>
                <a:ea typeface="+mn-ea"/>
                <a:cs typeface="Arial" pitchFamily="34" charset="0"/>
              </a:rPr>
              <a:t>. J. Royal </a:t>
            </a:r>
            <a:r>
              <a:rPr lang="nl-NL" sz="1200" b="0" i="1" u="none" strike="noStrike" kern="1200" baseline="0" dirty="0" err="1">
                <a:solidFill>
                  <a:schemeClr val="tx1"/>
                </a:solidFill>
                <a:latin typeface="+mn-lt"/>
                <a:ea typeface="+mn-ea"/>
                <a:cs typeface="Arial" pitchFamily="34" charset="0"/>
              </a:rPr>
              <a:t>Meteor</a:t>
            </a:r>
            <a:r>
              <a:rPr lang="nl-NL" sz="1200" b="0" i="1" u="none" strike="noStrike" kern="1200" baseline="0" dirty="0">
                <a:solidFill>
                  <a:schemeClr val="tx1"/>
                </a:solidFill>
                <a:latin typeface="+mn-lt"/>
                <a:ea typeface="+mn-ea"/>
                <a:cs typeface="Arial" pitchFamily="34" charset="0"/>
              </a:rPr>
              <a:t>. Soc</a:t>
            </a:r>
            <a:r>
              <a:rPr lang="nl-NL" sz="1200" b="0" i="0" u="none" strike="noStrike" kern="1200" baseline="0" dirty="0">
                <a:solidFill>
                  <a:schemeClr val="tx1"/>
                </a:solidFill>
                <a:latin typeface="+mn-lt"/>
                <a:ea typeface="+mn-ea"/>
                <a:cs typeface="Arial" pitchFamily="34" charset="0"/>
              </a:rPr>
              <a:t>., 132, 1927-1947.</a:t>
            </a:r>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4</a:t>
            </a:fld>
            <a:endParaRPr lang="nl-NL" altLang="en-US"/>
          </a:p>
        </p:txBody>
      </p:sp>
    </p:spTree>
    <p:extLst>
      <p:ext uri="{BB962C8B-B14F-4D97-AF65-F5344CB8AC3E}">
        <p14:creationId xmlns:p14="http://schemas.microsoft.com/office/powerpoint/2010/main" val="247799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2863" rtl="0" eaLnBrk="1" fontAlgn="auto" latinLnBrk="0" hangingPunct="1">
              <a:lnSpc>
                <a:spcPct val="100000"/>
              </a:lnSpc>
              <a:spcBef>
                <a:spcPts val="0"/>
              </a:spcBef>
              <a:spcAft>
                <a:spcPts val="0"/>
              </a:spcAft>
              <a:buClrTx/>
              <a:buSzTx/>
              <a:buFontTx/>
              <a:buNone/>
              <a:tabLst/>
              <a:defRPr/>
            </a:pPr>
            <a:fld id="{DF1895BC-06EC-475A-97CA-BF53472F2E03}"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2863"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02651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2863" rtl="0" eaLnBrk="1" fontAlgn="auto" latinLnBrk="0" hangingPunct="1">
              <a:lnSpc>
                <a:spcPct val="100000"/>
              </a:lnSpc>
              <a:spcBef>
                <a:spcPts val="0"/>
              </a:spcBef>
              <a:spcAft>
                <a:spcPts val="0"/>
              </a:spcAft>
              <a:buClrTx/>
              <a:buSzTx/>
              <a:buFontTx/>
              <a:buNone/>
              <a:tabLst/>
              <a:defRPr/>
            </a:pPr>
            <a:fld id="{DF1895BC-06EC-475A-97CA-BF53472F2E03}"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2863"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4389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If</a:t>
            </a:r>
            <a:r>
              <a:rPr lang="nl-NL" dirty="0"/>
              <a:t> </a:t>
            </a:r>
            <a:r>
              <a:rPr lang="nl-NL" dirty="0" err="1"/>
              <a:t>you</a:t>
            </a:r>
            <a:r>
              <a:rPr lang="nl-NL" dirty="0"/>
              <a:t> look </a:t>
            </a:r>
            <a:r>
              <a:rPr lang="nl-NL" dirty="0" err="1"/>
              <a:t>carefully</a:t>
            </a:r>
            <a:r>
              <a:rPr lang="nl-NL" dirty="0"/>
              <a:t>, </a:t>
            </a:r>
            <a:r>
              <a:rPr lang="nl-NL" dirty="0" err="1"/>
              <a:t>you</a:t>
            </a:r>
            <a:r>
              <a:rPr lang="nl-NL" dirty="0"/>
              <a:t> </a:t>
            </a:r>
            <a:r>
              <a:rPr lang="nl-NL" dirty="0" err="1"/>
              <a:t>see</a:t>
            </a:r>
            <a:r>
              <a:rPr lang="nl-NL" dirty="0"/>
              <a:t> the curling</a:t>
            </a:r>
            <a:r>
              <a:rPr lang="nl-NL" baseline="0" dirty="0"/>
              <a:t> </a:t>
            </a:r>
            <a:r>
              <a:rPr lang="nl-NL" baseline="0" dirty="0" err="1"/>
              <a:t>Aeolus</a:t>
            </a:r>
            <a:r>
              <a:rPr lang="nl-NL" baseline="0" dirty="0"/>
              <a:t> </a:t>
            </a:r>
            <a:r>
              <a:rPr lang="nl-NL" baseline="0" dirty="0" err="1"/>
              <a:t>rocket</a:t>
            </a:r>
            <a:r>
              <a:rPr lang="nl-NL" baseline="0" dirty="0"/>
              <a:t> </a:t>
            </a:r>
            <a:r>
              <a:rPr lang="nl-NL" baseline="0" dirty="0" err="1"/>
              <a:t>launch</a:t>
            </a:r>
            <a:r>
              <a:rPr lang="nl-NL" baseline="0" dirty="0"/>
              <a:t> track </a:t>
            </a:r>
            <a:r>
              <a:rPr lang="nl-NL" baseline="0" dirty="0" err="1"/>
              <a:t>behind</a:t>
            </a:r>
            <a:r>
              <a:rPr lang="nl-NL" baseline="0" dirty="0"/>
              <a:t> the </a:t>
            </a:r>
            <a:r>
              <a:rPr lang="nl-NL" baseline="0" dirty="0" err="1"/>
              <a:t>clouds</a:t>
            </a:r>
            <a:r>
              <a:rPr lang="nl-NL" baseline="0" dirty="0"/>
              <a:t>. </a:t>
            </a:r>
            <a:r>
              <a:rPr lang="nl-NL" baseline="0" dirty="0" err="1"/>
              <a:t>This</a:t>
            </a:r>
            <a:r>
              <a:rPr lang="nl-NL" baseline="0" dirty="0"/>
              <a:t> is </a:t>
            </a:r>
            <a:r>
              <a:rPr lang="nl-NL" baseline="0" dirty="0" err="1"/>
              <a:t>caused</a:t>
            </a:r>
            <a:r>
              <a:rPr lang="nl-NL" baseline="0" dirty="0"/>
              <a:t> </a:t>
            </a:r>
            <a:r>
              <a:rPr lang="nl-NL" baseline="0" dirty="0" err="1"/>
              <a:t>by</a:t>
            </a:r>
            <a:r>
              <a:rPr lang="nl-NL" baseline="0" dirty="0"/>
              <a:t> the </a:t>
            </a:r>
            <a:r>
              <a:rPr lang="nl-NL" baseline="0" dirty="0" err="1"/>
              <a:t>intermittent</a:t>
            </a:r>
            <a:r>
              <a:rPr lang="nl-NL" baseline="0" dirty="0"/>
              <a:t> </a:t>
            </a:r>
            <a:r>
              <a:rPr lang="nl-NL" baseline="0" dirty="0" err="1"/>
              <a:t>shear</a:t>
            </a:r>
            <a:r>
              <a:rPr lang="nl-NL" baseline="0" dirty="0"/>
              <a:t> of the QBO, </a:t>
            </a:r>
            <a:r>
              <a:rPr lang="nl-NL" baseline="0" dirty="0" err="1"/>
              <a:t>blowing</a:t>
            </a:r>
            <a:r>
              <a:rPr lang="nl-NL" baseline="0" dirty="0"/>
              <a:t> the track in different </a:t>
            </a:r>
            <a:r>
              <a:rPr lang="nl-NL" baseline="0" dirty="0" err="1"/>
              <a:t>directions</a:t>
            </a:r>
            <a:r>
              <a:rPr lang="nl-NL" baseline="0" dirty="0"/>
              <a:t> at different </a:t>
            </a:r>
            <a:r>
              <a:rPr lang="nl-NL" baseline="0" dirty="0" err="1"/>
              <a:t>heights</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17</a:t>
            </a:fld>
            <a:endParaRPr lang="nl-NL" altLang="en-US"/>
          </a:p>
        </p:txBody>
      </p:sp>
    </p:spTree>
    <p:extLst>
      <p:ext uri="{BB962C8B-B14F-4D97-AF65-F5344CB8AC3E}">
        <p14:creationId xmlns:p14="http://schemas.microsoft.com/office/powerpoint/2010/main" val="194270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a:t>
            </a:r>
            <a:r>
              <a:rPr lang="nl-NL" dirty="0" err="1"/>
              <a:t>breakthrough</a:t>
            </a:r>
            <a:r>
              <a:rPr lang="nl-NL" dirty="0"/>
              <a:t> in DWL </a:t>
            </a:r>
            <a:r>
              <a:rPr lang="nl-NL" dirty="0" err="1"/>
              <a:t>concepts</a:t>
            </a:r>
            <a:r>
              <a:rPr lang="nl-NL" dirty="0"/>
              <a:t> was the</a:t>
            </a:r>
            <a:r>
              <a:rPr lang="nl-NL" baseline="0" dirty="0"/>
              <a:t> </a:t>
            </a:r>
            <a:r>
              <a:rPr lang="nl-NL" baseline="0" dirty="0" err="1"/>
              <a:t>ability</a:t>
            </a:r>
            <a:r>
              <a:rPr lang="nl-NL" baseline="0" dirty="0"/>
              <a:t> </a:t>
            </a:r>
            <a:r>
              <a:rPr lang="nl-NL" baseline="0" dirty="0" err="1"/>
              <a:t>to</a:t>
            </a:r>
            <a:r>
              <a:rPr lang="nl-NL" baseline="0" dirty="0"/>
              <a:t> </a:t>
            </a:r>
            <a:r>
              <a:rPr lang="nl-NL" baseline="0" dirty="0" err="1"/>
              <a:t>measure</a:t>
            </a:r>
            <a:r>
              <a:rPr lang="nl-NL" baseline="0" dirty="0"/>
              <a:t> in </a:t>
            </a:r>
            <a:r>
              <a:rPr lang="nl-NL" baseline="0" dirty="0" err="1"/>
              <a:t>clear</a:t>
            </a:r>
            <a:r>
              <a:rPr lang="nl-NL" baseline="0" dirty="0"/>
              <a:t> air, i.e., without aerosol </a:t>
            </a:r>
            <a:r>
              <a:rPr lang="nl-NL" baseline="0" dirty="0" err="1"/>
              <a:t>and</a:t>
            </a:r>
            <a:r>
              <a:rPr lang="nl-NL" baseline="0" dirty="0"/>
              <a:t> </a:t>
            </a:r>
            <a:r>
              <a:rPr lang="nl-NL" baseline="0" dirty="0" err="1"/>
              <a:t>clouds</a:t>
            </a:r>
            <a:r>
              <a:rPr lang="nl-NL" baseline="0" dirty="0"/>
              <a:t> (</a:t>
            </a:r>
            <a:r>
              <a:rPr lang="nl-NL" baseline="0" dirty="0" err="1"/>
              <a:t>yellow</a:t>
            </a:r>
            <a:r>
              <a:rPr lang="nl-NL" baseline="0" dirty="0"/>
              <a:t> </a:t>
            </a:r>
            <a:r>
              <a:rPr lang="nl-NL" baseline="0" dirty="0" err="1"/>
              <a:t>region</a:t>
            </a:r>
            <a:r>
              <a:rPr lang="nl-NL" baseline="0" dirty="0"/>
              <a:t>). </a:t>
            </a:r>
            <a:r>
              <a:rPr lang="nl-NL" baseline="0" dirty="0" err="1"/>
              <a:t>Satellites</a:t>
            </a:r>
            <a:r>
              <a:rPr lang="nl-NL" baseline="0" dirty="0"/>
              <a:t> </a:t>
            </a:r>
            <a:r>
              <a:rPr lang="nl-NL" baseline="0" dirty="0" err="1"/>
              <a:t>were</a:t>
            </a:r>
            <a:r>
              <a:rPr lang="nl-NL" baseline="0" dirty="0"/>
              <a:t> </a:t>
            </a:r>
            <a:r>
              <a:rPr lang="nl-NL" baseline="0" dirty="0" err="1"/>
              <a:t>not</a:t>
            </a:r>
            <a:r>
              <a:rPr lang="nl-NL" baseline="0" dirty="0"/>
              <a:t> </a:t>
            </a:r>
            <a:r>
              <a:rPr lang="nl-NL" baseline="0" dirty="0" err="1"/>
              <a:t>yet</a:t>
            </a:r>
            <a:r>
              <a:rPr lang="nl-NL" baseline="0" dirty="0"/>
              <a:t> </a:t>
            </a:r>
            <a:r>
              <a:rPr lang="nl-NL" baseline="0" dirty="0" err="1"/>
              <a:t>much</a:t>
            </a:r>
            <a:r>
              <a:rPr lang="nl-NL" baseline="0" dirty="0"/>
              <a:t> </a:t>
            </a:r>
            <a:r>
              <a:rPr lang="nl-NL" baseline="0" dirty="0" err="1"/>
              <a:t>used</a:t>
            </a:r>
            <a:r>
              <a:rPr lang="nl-NL" baseline="0" dirty="0"/>
              <a:t> in NWP, but we </a:t>
            </a:r>
            <a:r>
              <a:rPr lang="nl-NL" baseline="0" dirty="0" err="1"/>
              <a:t>knew</a:t>
            </a:r>
            <a:r>
              <a:rPr lang="nl-NL" baseline="0" dirty="0"/>
              <a:t> </a:t>
            </a:r>
            <a:r>
              <a:rPr lang="nl-NL" baseline="0" dirty="0" err="1"/>
              <a:t>that</a:t>
            </a:r>
            <a:r>
              <a:rPr lang="nl-NL" baseline="0" dirty="0"/>
              <a:t> radiosonde </a:t>
            </a:r>
            <a:r>
              <a:rPr lang="nl-NL" baseline="0" dirty="0" err="1"/>
              <a:t>winds</a:t>
            </a:r>
            <a:r>
              <a:rPr lang="nl-NL" baseline="0" dirty="0"/>
              <a:t> are </a:t>
            </a:r>
            <a:r>
              <a:rPr lang="nl-NL" baseline="0" dirty="0" err="1"/>
              <a:t>key</a:t>
            </a:r>
            <a:r>
              <a:rPr lang="nl-NL" baseline="0" dirty="0"/>
              <a:t> </a:t>
            </a:r>
            <a:r>
              <a:rPr lang="nl-NL" baseline="0" dirty="0" err="1"/>
              <a:t>for</a:t>
            </a:r>
            <a:r>
              <a:rPr lang="nl-NL" baseline="0" dirty="0"/>
              <a:t> NWP. </a:t>
            </a:r>
            <a:r>
              <a:rPr lang="nl-NL" baseline="0" dirty="0" err="1"/>
              <a:t>Hence</a:t>
            </a:r>
            <a:r>
              <a:rPr lang="nl-NL" baseline="0" dirty="0"/>
              <a:t>, the </a:t>
            </a:r>
            <a:r>
              <a:rPr lang="nl-NL" baseline="0" dirty="0" err="1"/>
              <a:t>observation</a:t>
            </a:r>
            <a:r>
              <a:rPr lang="nl-NL" baseline="0" dirty="0"/>
              <a:t> </a:t>
            </a:r>
            <a:r>
              <a:rPr lang="nl-NL" baseline="0" dirty="0" err="1"/>
              <a:t>errors</a:t>
            </a:r>
            <a:r>
              <a:rPr lang="nl-NL" baseline="0" dirty="0"/>
              <a:t> </a:t>
            </a:r>
            <a:r>
              <a:rPr lang="nl-NL" baseline="0" dirty="0" err="1"/>
              <a:t>assigned</a:t>
            </a:r>
            <a:r>
              <a:rPr lang="nl-NL" baseline="0" dirty="0"/>
              <a:t> in NWP (</a:t>
            </a:r>
            <a:r>
              <a:rPr lang="nl-NL" baseline="0" dirty="0" err="1"/>
              <a:t>mainly</a:t>
            </a:r>
            <a:r>
              <a:rPr lang="nl-NL" baseline="0" dirty="0"/>
              <a:t> </a:t>
            </a:r>
            <a:r>
              <a:rPr lang="nl-NL" baseline="0" dirty="0" err="1"/>
              <a:t>spatial</a:t>
            </a:r>
            <a:r>
              <a:rPr lang="nl-NL" baseline="0" dirty="0"/>
              <a:t> </a:t>
            </a:r>
            <a:r>
              <a:rPr lang="nl-NL" baseline="0" dirty="0" err="1"/>
              <a:t>representation</a:t>
            </a:r>
            <a:r>
              <a:rPr lang="nl-NL" baseline="0" dirty="0"/>
              <a:t> error) of 2-3 m/s </a:t>
            </a:r>
            <a:r>
              <a:rPr lang="nl-NL" baseline="0" dirty="0" err="1"/>
              <a:t>for</a:t>
            </a:r>
            <a:r>
              <a:rPr lang="nl-NL" baseline="0" dirty="0"/>
              <a:t> radiosondes, </a:t>
            </a:r>
            <a:r>
              <a:rPr lang="nl-NL" baseline="0" dirty="0" err="1"/>
              <a:t>Aeolus</a:t>
            </a:r>
            <a:r>
              <a:rPr lang="nl-NL" baseline="0" dirty="0"/>
              <a:t> </a:t>
            </a:r>
            <a:r>
              <a:rPr lang="nl-NL" baseline="0" dirty="0" err="1"/>
              <a:t>would</a:t>
            </a:r>
            <a:r>
              <a:rPr lang="nl-NL" baseline="0" dirty="0"/>
              <a:t> </a:t>
            </a:r>
            <a:r>
              <a:rPr lang="nl-NL" baseline="0" dirty="0" err="1"/>
              <a:t>almost</a:t>
            </a:r>
            <a:r>
              <a:rPr lang="nl-NL" baseline="0" dirty="0"/>
              <a:t> </a:t>
            </a:r>
            <a:r>
              <a:rPr lang="nl-NL" baseline="0" dirty="0" err="1"/>
              <a:t>certainly</a:t>
            </a:r>
            <a:r>
              <a:rPr lang="nl-NL" baseline="0" dirty="0"/>
              <a:t> </a:t>
            </a:r>
            <a:r>
              <a:rPr lang="nl-NL" baseline="0" dirty="0" err="1"/>
              <a:t>provide</a:t>
            </a:r>
            <a:r>
              <a:rPr lang="nl-NL" baseline="0" dirty="0"/>
              <a:t> impact in NWP, </a:t>
            </a:r>
            <a:r>
              <a:rPr lang="nl-NL" baseline="0" dirty="0" err="1"/>
              <a:t>due</a:t>
            </a:r>
            <a:r>
              <a:rPr lang="nl-NL" baseline="0" dirty="0"/>
              <a:t> </a:t>
            </a:r>
            <a:r>
              <a:rPr lang="nl-NL" baseline="0" dirty="0" err="1"/>
              <a:t>to</a:t>
            </a:r>
            <a:r>
              <a:rPr lang="nl-NL" baseline="0" dirty="0"/>
              <a:t> </a:t>
            </a:r>
            <a:r>
              <a:rPr lang="nl-NL" baseline="0" dirty="0" err="1"/>
              <a:t>its</a:t>
            </a:r>
            <a:r>
              <a:rPr lang="nl-NL" baseline="0" dirty="0"/>
              <a:t> more uniform </a:t>
            </a:r>
            <a:r>
              <a:rPr lang="nl-NL" baseline="0" dirty="0" err="1"/>
              <a:t>global</a:t>
            </a:r>
            <a:r>
              <a:rPr lang="nl-NL" baseline="0" dirty="0"/>
              <a:t> </a:t>
            </a:r>
            <a:r>
              <a:rPr lang="nl-NL" baseline="0" dirty="0" err="1"/>
              <a:t>coverage</a:t>
            </a:r>
            <a:r>
              <a:rPr lang="nl-NL" baseline="0" dirty="0"/>
              <a:t> </a:t>
            </a:r>
            <a:r>
              <a:rPr lang="nl-NL" baseline="0" dirty="0" err="1"/>
              <a:t>than</a:t>
            </a:r>
            <a:r>
              <a:rPr lang="nl-NL" baseline="0" dirty="0"/>
              <a:t> radiosondes. </a:t>
            </a:r>
          </a:p>
          <a:p>
            <a:r>
              <a:rPr lang="nl-NL" baseline="0" dirty="0" err="1"/>
              <a:t>Where</a:t>
            </a:r>
            <a:r>
              <a:rPr lang="nl-NL" baseline="0" dirty="0"/>
              <a:t> the impact of </a:t>
            </a:r>
            <a:r>
              <a:rPr lang="nl-NL" baseline="0" dirty="0" err="1"/>
              <a:t>satellites</a:t>
            </a:r>
            <a:r>
              <a:rPr lang="nl-NL" baseline="0" dirty="0"/>
              <a:t> was </a:t>
            </a:r>
            <a:r>
              <a:rPr lang="nl-NL" baseline="0" dirty="0" err="1"/>
              <a:t>negligible</a:t>
            </a:r>
            <a:r>
              <a:rPr lang="nl-NL" baseline="0" dirty="0"/>
              <a:t> in 1999, </a:t>
            </a:r>
            <a:r>
              <a:rPr lang="nl-NL" baseline="0" dirty="0" err="1"/>
              <a:t>today</a:t>
            </a:r>
            <a:r>
              <a:rPr lang="nl-NL" baseline="0" dirty="0"/>
              <a:t> </a:t>
            </a:r>
            <a:r>
              <a:rPr lang="nl-NL" baseline="0" dirty="0" err="1"/>
              <a:t>satellites</a:t>
            </a:r>
            <a:r>
              <a:rPr lang="nl-NL" baseline="0" dirty="0"/>
              <a:t> </a:t>
            </a:r>
            <a:r>
              <a:rPr lang="nl-NL" baseline="0" dirty="0" err="1"/>
              <a:t>determine</a:t>
            </a:r>
            <a:r>
              <a:rPr lang="nl-NL" baseline="0" dirty="0"/>
              <a:t> the </a:t>
            </a:r>
            <a:r>
              <a:rPr lang="nl-NL" baseline="0" dirty="0" err="1"/>
              <a:t>majority</a:t>
            </a:r>
            <a:r>
              <a:rPr lang="nl-NL" baseline="0" dirty="0"/>
              <a:t> of NWP impact, </a:t>
            </a:r>
            <a:r>
              <a:rPr lang="nl-NL" baseline="0" dirty="0" err="1"/>
              <a:t>which</a:t>
            </a:r>
            <a:r>
              <a:rPr lang="nl-NL" baseline="0" dirty="0"/>
              <a:t> is part of </a:t>
            </a:r>
            <a:r>
              <a:rPr lang="nl-NL" baseline="0" dirty="0" err="1"/>
              <a:t>an</a:t>
            </a:r>
            <a:r>
              <a:rPr lang="nl-NL" baseline="0" dirty="0"/>
              <a:t> </a:t>
            </a:r>
            <a:r>
              <a:rPr lang="nl-NL" baseline="0" dirty="0" err="1"/>
              <a:t>evolution</a:t>
            </a:r>
            <a:r>
              <a:rPr lang="nl-NL" baseline="0" dirty="0"/>
              <a:t> in NWP </a:t>
            </a:r>
            <a:r>
              <a:rPr lang="nl-NL" baseline="0" dirty="0" err="1"/>
              <a:t>that</a:t>
            </a:r>
            <a:r>
              <a:rPr lang="nl-NL" baseline="0" dirty="0"/>
              <a:t> has been </a:t>
            </a:r>
            <a:r>
              <a:rPr lang="nl-NL" baseline="0" dirty="0" err="1"/>
              <a:t>called</a:t>
            </a:r>
            <a:r>
              <a:rPr lang="nl-NL" baseline="0" dirty="0"/>
              <a:t> “</a:t>
            </a:r>
            <a:r>
              <a:rPr lang="nl-NL" baseline="0" dirty="0" err="1"/>
              <a:t>silent</a:t>
            </a:r>
            <a:r>
              <a:rPr lang="nl-NL" baseline="0" dirty="0"/>
              <a:t> </a:t>
            </a:r>
            <a:r>
              <a:rPr lang="nl-NL" baseline="0" dirty="0" err="1"/>
              <a:t>revolution</a:t>
            </a:r>
            <a:r>
              <a:rPr lang="nl-NL" baseline="0" dirty="0"/>
              <a:t>”. </a:t>
            </a:r>
            <a:r>
              <a:rPr lang="nl-NL" baseline="0" dirty="0" err="1"/>
              <a:t>However</a:t>
            </a:r>
            <a:r>
              <a:rPr lang="nl-NL" baseline="0" dirty="0"/>
              <a:t>, the </a:t>
            </a:r>
            <a:r>
              <a:rPr lang="nl-NL" baseline="0" dirty="0" err="1"/>
              <a:t>lack</a:t>
            </a:r>
            <a:r>
              <a:rPr lang="nl-NL" baseline="0" dirty="0"/>
              <a:t> of wind </a:t>
            </a:r>
            <a:r>
              <a:rPr lang="nl-NL" baseline="0" dirty="0" err="1"/>
              <a:t>profiles</a:t>
            </a:r>
            <a:r>
              <a:rPr lang="nl-NL" baseline="0" dirty="0"/>
              <a:t> has </a:t>
            </a:r>
            <a:r>
              <a:rPr lang="nl-NL" baseline="0" dirty="0" err="1"/>
              <a:t>not</a:t>
            </a:r>
            <a:r>
              <a:rPr lang="nl-NL" baseline="0" dirty="0"/>
              <a:t> been </a:t>
            </a:r>
            <a:r>
              <a:rPr lang="nl-NL" baseline="0" dirty="0" err="1"/>
              <a:t>remedied</a:t>
            </a:r>
            <a:r>
              <a:rPr lang="nl-NL" baseline="0" dirty="0"/>
              <a:t> over the past 20 </a:t>
            </a:r>
            <a:r>
              <a:rPr lang="nl-NL" baseline="0" dirty="0" err="1"/>
              <a:t>years</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DC6918B-5458-4F38-A112-7EC895B6B520}" type="slidenum">
              <a:rPr kumimoji="0" lang="nl-NL"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18</a:t>
            </a:fld>
            <a:endParaRPr kumimoji="0" lang="nl-NL"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0343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8100" cy="3838575"/>
          </a:xfrm>
        </p:spPr>
      </p:sp>
      <p:sp>
        <p:nvSpPr>
          <p:cNvPr id="3" name="Notes Placeholder 2"/>
          <p:cNvSpPr>
            <a:spLocks noGrp="1"/>
          </p:cNvSpPr>
          <p:nvPr>
            <p:ph type="body" idx="1"/>
          </p:nvPr>
        </p:nvSpPr>
        <p:spPr/>
        <p:txBody>
          <a:bodyPr/>
          <a:lstStyle/>
          <a:p>
            <a:r>
              <a:rPr lang="en-US" dirty="0"/>
              <a:t>See</a:t>
            </a:r>
            <a:r>
              <a:rPr lang="en-US" baseline="0" dirty="0"/>
              <a:t> also</a:t>
            </a:r>
            <a:r>
              <a:rPr lang="en-US" dirty="0"/>
              <a:t> the EGU uploads</a:t>
            </a:r>
            <a:r>
              <a:rPr lang="en-US" baseline="0" dirty="0"/>
              <a:t> by </a:t>
            </a:r>
            <a:r>
              <a:rPr lang="en-US" baseline="0" dirty="0" err="1"/>
              <a:t>Parinelli</a:t>
            </a:r>
            <a:r>
              <a:rPr lang="en-US" baseline="0" dirty="0"/>
              <a:t> et al., </a:t>
            </a:r>
            <a:r>
              <a:rPr lang="en-US" baseline="0" dirty="0" err="1"/>
              <a:t>Kirch</a:t>
            </a:r>
            <a:r>
              <a:rPr lang="en-US" baseline="0" dirty="0"/>
              <a:t> et al., Rennie and Isaksen and several others in this Aeolus session. Furthermore:</a:t>
            </a:r>
          </a:p>
          <a:p>
            <a:r>
              <a:rPr lang="en-US" dirty="0"/>
              <a:t>https://www.ecmwf.int/en/about/media-centre/news/2020/ecmwf-starts-assimilating-aeolus-wind-data</a:t>
            </a:r>
          </a:p>
          <a:p>
            <a:r>
              <a:rPr lang="en-US" dirty="0"/>
              <a:t>https://www.esa.int/Applications/Observing_the_Earth/Aeolus/COVID-19_Aeolus_and_weather_forecasts </a:t>
            </a:r>
          </a:p>
        </p:txBody>
      </p:sp>
      <p:sp>
        <p:nvSpPr>
          <p:cNvPr id="4" name="Slide Number Placehold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28224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 WMO OSCAR </a:t>
            </a:r>
            <a:r>
              <a:rPr lang="nl-NL" dirty="0" err="1"/>
              <a:t>provides</a:t>
            </a:r>
            <a:r>
              <a:rPr lang="nl-NL" dirty="0"/>
              <a:t> the</a:t>
            </a:r>
            <a:r>
              <a:rPr lang="nl-NL" baseline="0" dirty="0"/>
              <a:t> rolling </a:t>
            </a:r>
            <a:r>
              <a:rPr lang="nl-NL" baseline="0" dirty="0" err="1"/>
              <a:t>requirements</a:t>
            </a:r>
            <a:r>
              <a:rPr lang="nl-NL" baseline="0" dirty="0"/>
              <a:t> review </a:t>
            </a:r>
            <a:r>
              <a:rPr lang="nl-NL" baseline="0" dirty="0" err="1"/>
              <a:t>for</a:t>
            </a:r>
            <a:r>
              <a:rPr lang="nl-NL" baseline="0" dirty="0"/>
              <a:t> </a:t>
            </a:r>
            <a:r>
              <a:rPr lang="nl-NL" baseline="0" dirty="0" err="1"/>
              <a:t>atmospheric</a:t>
            </a:r>
            <a:r>
              <a:rPr lang="nl-NL" baseline="0" dirty="0"/>
              <a:t> variables, </a:t>
            </a:r>
            <a:r>
              <a:rPr lang="nl-NL" baseline="0" dirty="0" err="1"/>
              <a:t>including</a:t>
            </a:r>
            <a:r>
              <a:rPr lang="nl-NL" baseline="0" dirty="0"/>
              <a:t> </a:t>
            </a:r>
            <a:r>
              <a:rPr lang="nl-NL" baseline="0" dirty="0" err="1"/>
              <a:t>horizontal</a:t>
            </a:r>
            <a:r>
              <a:rPr lang="nl-NL" baseline="0" dirty="0"/>
              <a:t> </a:t>
            </a:r>
            <a:r>
              <a:rPr lang="nl-NL" baseline="0" dirty="0" err="1"/>
              <a:t>winds</a:t>
            </a:r>
            <a:r>
              <a:rPr lang="nl-NL" baseline="0" dirty="0"/>
              <a:t>:</a:t>
            </a:r>
          </a:p>
          <a:p>
            <a:r>
              <a:rPr lang="nl-NL" baseline="0" dirty="0"/>
              <a:t>https://www.wmo-sat.info/oscar/variables/view/179</a:t>
            </a:r>
          </a:p>
          <a:p>
            <a:r>
              <a:rPr lang="nl-NL" baseline="0" dirty="0" err="1"/>
              <a:t>This</a:t>
            </a:r>
            <a:r>
              <a:rPr lang="nl-NL" baseline="0" dirty="0"/>
              <a:t> </a:t>
            </a:r>
            <a:r>
              <a:rPr lang="nl-NL" baseline="0" dirty="0" err="1"/>
              <a:t>includes</a:t>
            </a:r>
            <a:r>
              <a:rPr lang="nl-NL" baseline="0" dirty="0"/>
              <a:t> a gap analysis of the WIGOS, </a:t>
            </a:r>
            <a:r>
              <a:rPr lang="nl-NL" baseline="0" dirty="0" err="1"/>
              <a:t>informing</a:t>
            </a:r>
            <a:r>
              <a:rPr lang="nl-NL" baseline="0" dirty="0"/>
              <a:t> meteorological </a:t>
            </a:r>
            <a:r>
              <a:rPr lang="nl-NL" baseline="0" dirty="0" err="1"/>
              <a:t>satellite</a:t>
            </a:r>
            <a:r>
              <a:rPr lang="nl-NL" baseline="0" dirty="0"/>
              <a:t> operators on the </a:t>
            </a:r>
            <a:r>
              <a:rPr lang="nl-NL" baseline="0" dirty="0" err="1"/>
              <a:t>evolution</a:t>
            </a:r>
            <a:r>
              <a:rPr lang="nl-NL" baseline="0" dirty="0"/>
              <a:t> of </a:t>
            </a:r>
            <a:r>
              <a:rPr lang="nl-NL" baseline="0" dirty="0" err="1"/>
              <a:t>their</a:t>
            </a:r>
            <a:r>
              <a:rPr lang="nl-NL" baseline="0" dirty="0"/>
              <a:t> </a:t>
            </a:r>
            <a:r>
              <a:rPr lang="nl-NL" baseline="0" dirty="0" err="1"/>
              <a:t>space</a:t>
            </a:r>
            <a:r>
              <a:rPr lang="nl-NL" baseline="0" dirty="0"/>
              <a:t> </a:t>
            </a:r>
            <a:r>
              <a:rPr lang="nl-NL" baseline="0" dirty="0" err="1"/>
              <a:t>instrumentation</a:t>
            </a:r>
            <a:r>
              <a:rPr lang="nl-NL" baseline="0" dirty="0"/>
              <a:t>:</a:t>
            </a:r>
          </a:p>
          <a:p>
            <a:r>
              <a:rPr lang="nl-NL" dirty="0"/>
              <a:t>https://www.wmo.int/pages/prog/www/WIGOS-WIS/meetings/WIGOS-VisionSurface-2040/WIGOS-Surface-2040-Space-Vision.pptx</a:t>
            </a:r>
          </a:p>
        </p:txBody>
      </p:sp>
      <p:sp>
        <p:nvSpPr>
          <p:cNvPr id="4" name="Tijdelijke aanduiding voor dianumm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DC6918B-5458-4F38-A112-7EC895B6B520}" type="slidenum">
              <a:rPr kumimoji="0" lang="nl-NL"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20</a:t>
            </a:fld>
            <a:endParaRPr kumimoji="0" lang="nl-NL"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793679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To</a:t>
            </a:r>
            <a:r>
              <a:rPr lang="nl-NL" dirty="0"/>
              <a:t> </a:t>
            </a:r>
            <a:r>
              <a:rPr lang="nl-NL" dirty="0" err="1"/>
              <a:t>determine</a:t>
            </a:r>
            <a:r>
              <a:rPr lang="nl-NL" baseline="0" dirty="0"/>
              <a:t> the </a:t>
            </a:r>
            <a:r>
              <a:rPr lang="nl-NL" baseline="0" dirty="0" err="1"/>
              <a:t>resolution</a:t>
            </a:r>
            <a:r>
              <a:rPr lang="nl-NL" baseline="0" dirty="0"/>
              <a:t> of NWP </a:t>
            </a:r>
            <a:r>
              <a:rPr lang="nl-NL" baseline="0" dirty="0" err="1"/>
              <a:t>models</a:t>
            </a:r>
            <a:r>
              <a:rPr lang="nl-NL" baseline="0" dirty="0"/>
              <a:t> </a:t>
            </a:r>
            <a:r>
              <a:rPr lang="nl-NL" baseline="0" dirty="0" err="1"/>
              <a:t>collocated</a:t>
            </a:r>
            <a:r>
              <a:rPr lang="nl-NL" baseline="0" dirty="0"/>
              <a:t> NWP </a:t>
            </a:r>
            <a:r>
              <a:rPr lang="nl-NL" baseline="0" dirty="0" err="1"/>
              <a:t>and</a:t>
            </a:r>
            <a:r>
              <a:rPr lang="nl-NL" baseline="0" dirty="0"/>
              <a:t> </a:t>
            </a:r>
            <a:r>
              <a:rPr lang="nl-NL" baseline="0" dirty="0" err="1"/>
              <a:t>observation</a:t>
            </a:r>
            <a:r>
              <a:rPr lang="nl-NL" baseline="0" dirty="0"/>
              <a:t> data are </a:t>
            </a:r>
            <a:r>
              <a:rPr lang="nl-NL" baseline="0" dirty="0" err="1"/>
              <a:t>needed</a:t>
            </a:r>
            <a:r>
              <a:rPr lang="nl-NL" baseline="0" dirty="0"/>
              <a:t>, </a:t>
            </a:r>
            <a:r>
              <a:rPr lang="nl-NL" baseline="0" dirty="0" err="1"/>
              <a:t>since</a:t>
            </a:r>
            <a:r>
              <a:rPr lang="nl-NL" baseline="0" dirty="0"/>
              <a:t> </a:t>
            </a:r>
            <a:r>
              <a:rPr lang="nl-NL" baseline="0" dirty="0" err="1"/>
              <a:t>spectral</a:t>
            </a:r>
            <a:r>
              <a:rPr lang="nl-NL" baseline="0" dirty="0"/>
              <a:t> amplitudes </a:t>
            </a:r>
            <a:r>
              <a:rPr lang="nl-NL" baseline="0" dirty="0" err="1"/>
              <a:t>vary</a:t>
            </a:r>
            <a:r>
              <a:rPr lang="nl-NL" baseline="0" dirty="0"/>
              <a:t> </a:t>
            </a:r>
            <a:r>
              <a:rPr lang="nl-NL" baseline="0" dirty="0" err="1"/>
              <a:t>from</a:t>
            </a:r>
            <a:r>
              <a:rPr lang="nl-NL" baseline="0" dirty="0"/>
              <a:t> </a:t>
            </a:r>
            <a:r>
              <a:rPr lang="nl-NL" baseline="0" dirty="0" err="1"/>
              <a:t>one</a:t>
            </a:r>
            <a:r>
              <a:rPr lang="nl-NL" baseline="0" dirty="0"/>
              <a:t> case </a:t>
            </a:r>
            <a:r>
              <a:rPr lang="nl-NL" baseline="0" dirty="0" err="1"/>
              <a:t>to</a:t>
            </a:r>
            <a:r>
              <a:rPr lang="nl-NL" baseline="0" dirty="0"/>
              <a:t> </a:t>
            </a:r>
            <a:r>
              <a:rPr lang="nl-NL" baseline="0" dirty="0" err="1"/>
              <a:t>another</a:t>
            </a:r>
            <a:r>
              <a:rPr lang="nl-NL" baseline="0" dirty="0"/>
              <a:t> </a:t>
            </a:r>
            <a:r>
              <a:rPr lang="nl-NL" baseline="0" dirty="0" err="1"/>
              <a:t>by</a:t>
            </a:r>
            <a:r>
              <a:rPr lang="nl-NL" baseline="0" dirty="0"/>
              <a:t> </a:t>
            </a:r>
            <a:r>
              <a:rPr lang="nl-NL" baseline="0" dirty="0" err="1"/>
              <a:t>typically</a:t>
            </a:r>
            <a:r>
              <a:rPr lang="nl-NL" baseline="0" dirty="0"/>
              <a:t> </a:t>
            </a:r>
            <a:r>
              <a:rPr lang="nl-NL" baseline="0" dirty="0" err="1"/>
              <a:t>one</a:t>
            </a:r>
            <a:r>
              <a:rPr lang="nl-NL" baseline="0" dirty="0"/>
              <a:t> order of magnitude. Here, </a:t>
            </a:r>
            <a:r>
              <a:rPr lang="nl-NL" baseline="0" dirty="0" err="1"/>
              <a:t>collocated</a:t>
            </a:r>
            <a:r>
              <a:rPr lang="nl-NL" baseline="0" dirty="0"/>
              <a:t> spectra are </a:t>
            </a:r>
            <a:r>
              <a:rPr lang="nl-NL" baseline="0" dirty="0" err="1"/>
              <a:t>given</a:t>
            </a:r>
            <a:r>
              <a:rPr lang="nl-NL" baseline="0" dirty="0"/>
              <a:t> in data </a:t>
            </a:r>
            <a:r>
              <a:rPr lang="nl-NL" baseline="0" dirty="0" err="1"/>
              <a:t>void</a:t>
            </a:r>
            <a:r>
              <a:rPr lang="nl-NL" baseline="0" dirty="0"/>
              <a:t> </a:t>
            </a:r>
            <a:r>
              <a:rPr lang="nl-NL" baseline="0" dirty="0" err="1"/>
              <a:t>regions</a:t>
            </a:r>
            <a:r>
              <a:rPr lang="nl-NL" baseline="0" dirty="0"/>
              <a:t> </a:t>
            </a:r>
            <a:r>
              <a:rPr lang="nl-NL" baseline="0" dirty="0" err="1"/>
              <a:t>with</a:t>
            </a:r>
            <a:r>
              <a:rPr lang="nl-NL" baseline="0" dirty="0"/>
              <a:t> </a:t>
            </a:r>
            <a:r>
              <a:rPr lang="nl-NL" baseline="0" dirty="0" err="1"/>
              <a:t>only</a:t>
            </a:r>
            <a:r>
              <a:rPr lang="nl-NL" baseline="0" dirty="0"/>
              <a:t> </a:t>
            </a:r>
            <a:r>
              <a:rPr lang="nl-NL" baseline="0" dirty="0" err="1"/>
              <a:t>weak</a:t>
            </a:r>
            <a:r>
              <a:rPr lang="nl-NL" baseline="0" dirty="0"/>
              <a:t> </a:t>
            </a:r>
            <a:r>
              <a:rPr lang="nl-NL" baseline="0" dirty="0" err="1"/>
              <a:t>surface</a:t>
            </a:r>
            <a:r>
              <a:rPr lang="nl-NL" baseline="0" dirty="0"/>
              <a:t> </a:t>
            </a:r>
            <a:r>
              <a:rPr lang="nl-NL" baseline="0" dirty="0" err="1"/>
              <a:t>forcing</a:t>
            </a:r>
            <a:r>
              <a:rPr lang="nl-NL" baseline="0" dirty="0"/>
              <a:t>. These are </a:t>
            </a:r>
            <a:r>
              <a:rPr lang="nl-NL" baseline="0" dirty="0" err="1"/>
              <a:t>for</a:t>
            </a:r>
            <a:r>
              <a:rPr lang="nl-NL" baseline="0" dirty="0"/>
              <a:t> ASCAT over the </a:t>
            </a:r>
            <a:r>
              <a:rPr lang="nl-NL" baseline="0" dirty="0" err="1"/>
              <a:t>oceans</a:t>
            </a:r>
            <a:r>
              <a:rPr lang="nl-NL" baseline="0" dirty="0"/>
              <a:t> </a:t>
            </a:r>
            <a:r>
              <a:rPr lang="nl-NL" baseline="0" dirty="0" err="1"/>
              <a:t>and</a:t>
            </a:r>
            <a:r>
              <a:rPr lang="nl-NL" baseline="0" dirty="0"/>
              <a:t> </a:t>
            </a:r>
            <a:r>
              <a:rPr lang="nl-NL" baseline="0" dirty="0" err="1"/>
              <a:t>for</a:t>
            </a:r>
            <a:r>
              <a:rPr lang="nl-NL" baseline="0" dirty="0"/>
              <a:t> </a:t>
            </a:r>
            <a:r>
              <a:rPr lang="nl-NL" baseline="0" dirty="0" err="1"/>
              <a:t>Mode-S</a:t>
            </a:r>
            <a:r>
              <a:rPr lang="nl-NL" baseline="0" dirty="0"/>
              <a:t> </a:t>
            </a:r>
            <a:r>
              <a:rPr lang="nl-NL" baseline="0" dirty="0" err="1"/>
              <a:t>airplane</a:t>
            </a:r>
            <a:r>
              <a:rPr lang="nl-NL" baseline="0" dirty="0"/>
              <a:t> tracks at 10 km </a:t>
            </a:r>
            <a:r>
              <a:rPr lang="nl-NL" baseline="0" dirty="0" err="1"/>
              <a:t>height</a:t>
            </a:r>
            <a:r>
              <a:rPr lang="nl-NL" baseline="0" dirty="0"/>
              <a:t>. The </a:t>
            </a:r>
            <a:r>
              <a:rPr lang="nl-NL" baseline="0" dirty="0" err="1"/>
              <a:t>similarity</a:t>
            </a:r>
            <a:r>
              <a:rPr lang="nl-NL" baseline="0" dirty="0"/>
              <a:t> of the </a:t>
            </a:r>
            <a:r>
              <a:rPr lang="nl-NL" baseline="0" dirty="0" err="1"/>
              <a:t>spectral</a:t>
            </a:r>
            <a:r>
              <a:rPr lang="nl-NL" baseline="0" dirty="0"/>
              <a:t> deficit in wind </a:t>
            </a:r>
            <a:r>
              <a:rPr lang="nl-NL" baseline="0" dirty="0" err="1"/>
              <a:t>variance</a:t>
            </a:r>
            <a:r>
              <a:rPr lang="nl-NL" baseline="0" dirty="0"/>
              <a:t> in the NWP model, </a:t>
            </a:r>
            <a:r>
              <a:rPr lang="nl-NL" baseline="0" dirty="0" err="1"/>
              <a:t>due</a:t>
            </a:r>
            <a:r>
              <a:rPr lang="nl-NL" baseline="0" dirty="0"/>
              <a:t> </a:t>
            </a:r>
            <a:r>
              <a:rPr lang="nl-NL" baseline="0" dirty="0" err="1"/>
              <a:t>to</a:t>
            </a:r>
            <a:r>
              <a:rPr lang="nl-NL" baseline="0" dirty="0"/>
              <a:t> </a:t>
            </a:r>
            <a:r>
              <a:rPr lang="nl-NL" baseline="0" dirty="0" err="1"/>
              <a:t>lack</a:t>
            </a:r>
            <a:r>
              <a:rPr lang="nl-NL" baseline="0" dirty="0"/>
              <a:t> of </a:t>
            </a:r>
            <a:r>
              <a:rPr lang="nl-NL" baseline="0" dirty="0" err="1"/>
              <a:t>observations</a:t>
            </a:r>
            <a:r>
              <a:rPr lang="nl-NL" baseline="0" dirty="0"/>
              <a:t> (</a:t>
            </a:r>
            <a:r>
              <a:rPr lang="nl-NL" baseline="0" dirty="0" err="1"/>
              <a:t>and</a:t>
            </a:r>
            <a:r>
              <a:rPr lang="nl-NL" baseline="0" dirty="0"/>
              <a:t> </a:t>
            </a:r>
            <a:r>
              <a:rPr lang="nl-NL" baseline="0" dirty="0" err="1"/>
              <a:t>forcing</a:t>
            </a:r>
            <a:r>
              <a:rPr lang="nl-NL" baseline="0" dirty="0"/>
              <a:t>) is </a:t>
            </a:r>
            <a:r>
              <a:rPr lang="nl-NL" baseline="0" dirty="0" err="1"/>
              <a:t>remarkable</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21</a:t>
            </a:fld>
            <a:endParaRPr lang="nl-NL" altLang="en-US"/>
          </a:p>
        </p:txBody>
      </p:sp>
    </p:spTree>
    <p:extLst>
      <p:ext uri="{BB962C8B-B14F-4D97-AF65-F5344CB8AC3E}">
        <p14:creationId xmlns:p14="http://schemas.microsoft.com/office/powerpoint/2010/main" val="2209528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However</a:t>
            </a:r>
            <a:r>
              <a:rPr lang="nl-NL" dirty="0"/>
              <a:t>, </a:t>
            </a:r>
            <a:r>
              <a:rPr lang="nl-NL" dirty="0" err="1"/>
              <a:t>improvements</a:t>
            </a:r>
            <a:r>
              <a:rPr lang="nl-NL" dirty="0"/>
              <a:t> </a:t>
            </a:r>
            <a:r>
              <a:rPr lang="nl-NL" dirty="0" err="1"/>
              <a:t>reside</a:t>
            </a:r>
            <a:r>
              <a:rPr lang="nl-NL" dirty="0"/>
              <a:t> close </a:t>
            </a:r>
            <a:r>
              <a:rPr lang="nl-NL" dirty="0" err="1"/>
              <a:t>to</a:t>
            </a:r>
            <a:r>
              <a:rPr lang="nl-NL" dirty="0"/>
              <a:t> the DWL </a:t>
            </a:r>
            <a:r>
              <a:rPr lang="nl-NL" dirty="0" err="1"/>
              <a:t>observation</a:t>
            </a:r>
            <a:r>
              <a:rPr lang="nl-NL" dirty="0"/>
              <a:t> track </a:t>
            </a:r>
            <a:r>
              <a:rPr lang="nl-NL" dirty="0" err="1"/>
              <a:t>generally</a:t>
            </a:r>
            <a:r>
              <a:rPr lang="nl-NL" dirty="0"/>
              <a:t> in a single step analysis. Here the </a:t>
            </a:r>
            <a:r>
              <a:rPr lang="nl-NL" dirty="0" err="1"/>
              <a:t>same</a:t>
            </a:r>
            <a:r>
              <a:rPr lang="nl-NL" dirty="0"/>
              <a:t> sampling is </a:t>
            </a:r>
            <a:r>
              <a:rPr lang="nl-NL" dirty="0" err="1"/>
              <a:t>tested</a:t>
            </a:r>
            <a:r>
              <a:rPr lang="nl-NL" dirty="0"/>
              <a:t> over</a:t>
            </a:r>
            <a:r>
              <a:rPr lang="nl-NL" baseline="0" dirty="0"/>
              <a:t> </a:t>
            </a:r>
            <a:r>
              <a:rPr lang="nl-NL" baseline="0" dirty="0" err="1"/>
              <a:t>many</a:t>
            </a:r>
            <a:r>
              <a:rPr lang="nl-NL" baseline="0" dirty="0"/>
              <a:t> different analysis cases.</a:t>
            </a:r>
            <a:endParaRPr lang="nl-NL" dirty="0"/>
          </a:p>
        </p:txBody>
      </p:sp>
      <p:sp>
        <p:nvSpPr>
          <p:cNvPr id="4" name="Tijdelijke aanduiding voor dianumm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DC6918B-5458-4F38-A112-7EC895B6B520}" type="slidenum">
              <a:rPr kumimoji="0" lang="nl-NL"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22</a:t>
            </a:fld>
            <a:endParaRPr kumimoji="0" lang="nl-NL"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22218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Tandem-</a:t>
            </a:r>
            <a:r>
              <a:rPr lang="nl-NL" dirty="0" err="1"/>
              <a:t>Aeolus</a:t>
            </a:r>
            <a:r>
              <a:rPr lang="nl-NL" dirty="0"/>
              <a:t> </a:t>
            </a:r>
            <a:r>
              <a:rPr lang="nl-NL" dirty="0" err="1"/>
              <a:t>provides</a:t>
            </a:r>
            <a:r>
              <a:rPr lang="nl-NL" dirty="0"/>
              <a:t> more </a:t>
            </a:r>
            <a:r>
              <a:rPr lang="nl-NL" dirty="0" err="1"/>
              <a:t>larger-scale</a:t>
            </a:r>
            <a:r>
              <a:rPr lang="nl-NL" dirty="0"/>
              <a:t> </a:t>
            </a:r>
            <a:r>
              <a:rPr lang="nl-NL" dirty="0" err="1"/>
              <a:t>improvements</a:t>
            </a:r>
            <a:r>
              <a:rPr lang="nl-NL" dirty="0"/>
              <a:t> </a:t>
            </a:r>
            <a:r>
              <a:rPr lang="nl-NL" dirty="0" err="1"/>
              <a:t>than</a:t>
            </a:r>
            <a:r>
              <a:rPr lang="nl-NL" dirty="0"/>
              <a:t> </a:t>
            </a:r>
            <a:r>
              <a:rPr lang="nl-NL" dirty="0" err="1"/>
              <a:t>dual-perspective</a:t>
            </a:r>
            <a:r>
              <a:rPr lang="nl-NL" dirty="0"/>
              <a:t>. </a:t>
            </a:r>
            <a:r>
              <a:rPr lang="nl-NL" dirty="0" err="1"/>
              <a:t>Note</a:t>
            </a:r>
            <a:r>
              <a:rPr lang="nl-NL" baseline="0" dirty="0"/>
              <a:t> </a:t>
            </a:r>
            <a:r>
              <a:rPr lang="nl-NL" baseline="0" dirty="0" err="1"/>
              <a:t>that</a:t>
            </a:r>
            <a:r>
              <a:rPr lang="nl-NL" baseline="0" dirty="0"/>
              <a:t> the </a:t>
            </a:r>
            <a:r>
              <a:rPr lang="nl-NL" baseline="0" dirty="0" err="1"/>
              <a:t>number</a:t>
            </a:r>
            <a:r>
              <a:rPr lang="nl-NL" baseline="0" dirty="0"/>
              <a:t> of independent </a:t>
            </a:r>
            <a:r>
              <a:rPr lang="nl-NL" baseline="0" dirty="0" err="1"/>
              <a:t>observations</a:t>
            </a:r>
            <a:r>
              <a:rPr lang="nl-NL" baseline="0" dirty="0"/>
              <a:t> is </a:t>
            </a:r>
            <a:r>
              <a:rPr lang="nl-NL" baseline="0" dirty="0" err="1"/>
              <a:t>identical</a:t>
            </a:r>
            <a:r>
              <a:rPr lang="nl-NL" baseline="0" dirty="0"/>
              <a:t> in </a:t>
            </a:r>
            <a:r>
              <a:rPr lang="nl-NL" baseline="0" dirty="0" err="1"/>
              <a:t>both</a:t>
            </a:r>
            <a:r>
              <a:rPr lang="nl-NL" baseline="0" dirty="0"/>
              <a:t> </a:t>
            </a:r>
            <a:r>
              <a:rPr lang="nl-NL" baseline="0" dirty="0" err="1"/>
              <a:t>scenarios</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DC6918B-5458-4F38-A112-7EC895B6B520}" type="slidenum">
              <a:rPr kumimoji="0" lang="nl-NL"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23</a:t>
            </a:fld>
            <a:endParaRPr kumimoji="0" lang="nl-NL"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382389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a:t>
            </a:r>
            <a:r>
              <a:rPr lang="nl-NL" dirty="0" err="1"/>
              <a:t>seemingly</a:t>
            </a:r>
            <a:r>
              <a:rPr lang="nl-NL" dirty="0"/>
              <a:t> </a:t>
            </a:r>
            <a:r>
              <a:rPr lang="nl-NL" dirty="0" err="1"/>
              <a:t>relatively</a:t>
            </a:r>
            <a:r>
              <a:rPr lang="nl-NL" dirty="0"/>
              <a:t> large benefit is </a:t>
            </a:r>
            <a:r>
              <a:rPr lang="nl-NL" dirty="0" err="1"/>
              <a:t>seen</a:t>
            </a:r>
            <a:r>
              <a:rPr lang="nl-NL" dirty="0"/>
              <a:t> </a:t>
            </a:r>
            <a:r>
              <a:rPr lang="nl-NL" dirty="0" err="1"/>
              <a:t>going</a:t>
            </a:r>
            <a:r>
              <a:rPr lang="nl-NL" baseline="0" dirty="0"/>
              <a:t> </a:t>
            </a:r>
            <a:r>
              <a:rPr lang="nl-NL" baseline="0" dirty="0" err="1"/>
              <a:t>from</a:t>
            </a:r>
            <a:r>
              <a:rPr lang="nl-NL" baseline="0" dirty="0"/>
              <a:t> 2 </a:t>
            </a:r>
            <a:r>
              <a:rPr lang="nl-NL" baseline="0" dirty="0" err="1"/>
              <a:t>to</a:t>
            </a:r>
            <a:r>
              <a:rPr lang="nl-NL" baseline="0" dirty="0"/>
              <a:t> 3 DWL. </a:t>
            </a:r>
          </a:p>
          <a:p>
            <a:r>
              <a:rPr lang="nl-NL" baseline="0" dirty="0"/>
              <a:t>On the </a:t>
            </a:r>
            <a:r>
              <a:rPr lang="nl-NL" baseline="0" dirty="0" err="1"/>
              <a:t>other</a:t>
            </a:r>
            <a:r>
              <a:rPr lang="nl-NL" baseline="0" dirty="0"/>
              <a:t> hand, </a:t>
            </a:r>
            <a:r>
              <a:rPr lang="nl-NL" baseline="0" dirty="0" err="1"/>
              <a:t>some</a:t>
            </a:r>
            <a:r>
              <a:rPr lang="nl-NL" baseline="0" dirty="0"/>
              <a:t> </a:t>
            </a:r>
            <a:r>
              <a:rPr lang="nl-NL" baseline="0" dirty="0" err="1"/>
              <a:t>detrimental</a:t>
            </a:r>
            <a:r>
              <a:rPr lang="nl-NL" baseline="0" dirty="0"/>
              <a:t> impacts are </a:t>
            </a:r>
            <a:r>
              <a:rPr lang="nl-NL" baseline="0" dirty="0" err="1"/>
              <a:t>observed</a:t>
            </a:r>
            <a:r>
              <a:rPr lang="nl-NL" baseline="0" dirty="0"/>
              <a:t> over land </a:t>
            </a:r>
            <a:r>
              <a:rPr lang="nl-NL" baseline="0" dirty="0" err="1"/>
              <a:t>masses</a:t>
            </a:r>
            <a:r>
              <a:rPr lang="nl-NL" baseline="0" dirty="0"/>
              <a:t>, </a:t>
            </a:r>
            <a:r>
              <a:rPr lang="nl-NL" baseline="0" dirty="0" err="1"/>
              <a:t>probably</a:t>
            </a:r>
            <a:r>
              <a:rPr lang="nl-NL" baseline="0" dirty="0"/>
              <a:t> </a:t>
            </a:r>
            <a:r>
              <a:rPr lang="nl-NL" baseline="0" dirty="0" err="1"/>
              <a:t>due</a:t>
            </a:r>
            <a:r>
              <a:rPr lang="nl-NL" baseline="0" dirty="0"/>
              <a:t> </a:t>
            </a:r>
            <a:r>
              <a:rPr lang="nl-NL" baseline="0" dirty="0" err="1"/>
              <a:t>overfitting</a:t>
            </a:r>
            <a:r>
              <a:rPr lang="nl-NL" baseline="0" dirty="0"/>
              <a:t> issues.</a:t>
            </a:r>
            <a:endParaRPr lang="nl-NL" dirty="0"/>
          </a:p>
        </p:txBody>
      </p:sp>
      <p:sp>
        <p:nvSpPr>
          <p:cNvPr id="4" name="Tijdelijke aanduiding voor dianumm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DC6918B-5458-4F38-A112-7EC895B6B520}" type="slidenum">
              <a:rPr kumimoji="0" lang="nl-NL"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24</a:t>
            </a:fld>
            <a:endParaRPr kumimoji="0" lang="nl-NL"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50606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Note</a:t>
            </a:r>
            <a:r>
              <a:rPr lang="nl-NL" dirty="0"/>
              <a:t> </a:t>
            </a:r>
            <a:r>
              <a:rPr lang="nl-NL" dirty="0" err="1"/>
              <a:t>that</a:t>
            </a:r>
            <a:r>
              <a:rPr lang="nl-NL" dirty="0"/>
              <a:t> we </a:t>
            </a:r>
            <a:r>
              <a:rPr lang="nl-NL" dirty="0" err="1"/>
              <a:t>only</a:t>
            </a:r>
            <a:r>
              <a:rPr lang="nl-NL" dirty="0"/>
              <a:t> </a:t>
            </a:r>
            <a:r>
              <a:rPr lang="nl-NL" dirty="0" err="1"/>
              <a:t>investigated</a:t>
            </a:r>
            <a:r>
              <a:rPr lang="nl-NL" dirty="0"/>
              <a:t> </a:t>
            </a:r>
            <a:r>
              <a:rPr lang="nl-NL" dirty="0" err="1"/>
              <a:t>Aeolus</a:t>
            </a:r>
            <a:r>
              <a:rPr lang="nl-NL" dirty="0"/>
              <a:t> </a:t>
            </a:r>
            <a:r>
              <a:rPr lang="nl-NL" dirty="0" err="1"/>
              <a:t>missions</a:t>
            </a:r>
            <a:r>
              <a:rPr lang="nl-NL" baseline="0" dirty="0"/>
              <a:t> in </a:t>
            </a:r>
            <a:r>
              <a:rPr lang="nl-NL" baseline="0" dirty="0" err="1"/>
              <a:t>dawn-dusk</a:t>
            </a:r>
            <a:r>
              <a:rPr lang="nl-NL" baseline="0" dirty="0"/>
              <a:t> </a:t>
            </a:r>
            <a:r>
              <a:rPr lang="nl-NL" baseline="0" dirty="0" err="1"/>
              <a:t>orbit</a:t>
            </a:r>
            <a:r>
              <a:rPr lang="nl-NL" baseline="0" dirty="0"/>
              <a:t>, i.e., </a:t>
            </a:r>
            <a:r>
              <a:rPr lang="nl-NL" baseline="0" dirty="0" err="1"/>
              <a:t>overpassing</a:t>
            </a:r>
            <a:r>
              <a:rPr lang="nl-NL" baseline="0" dirty="0"/>
              <a:t> at </a:t>
            </a:r>
            <a:r>
              <a:rPr lang="nl-NL" baseline="0" dirty="0" err="1"/>
              <a:t>about</a:t>
            </a:r>
            <a:r>
              <a:rPr lang="nl-NL" baseline="0" dirty="0"/>
              <a:t> 6:00 </a:t>
            </a:r>
            <a:r>
              <a:rPr lang="nl-NL" baseline="0" dirty="0" err="1"/>
              <a:t>and</a:t>
            </a:r>
            <a:r>
              <a:rPr lang="nl-NL" baseline="0" dirty="0"/>
              <a:t> 18:00 </a:t>
            </a:r>
            <a:r>
              <a:rPr lang="nl-NL" baseline="0" dirty="0" err="1"/>
              <a:t>Local</a:t>
            </a:r>
            <a:r>
              <a:rPr lang="nl-NL" baseline="0" dirty="0"/>
              <a:t> Solar Time (LST). In </a:t>
            </a:r>
            <a:r>
              <a:rPr lang="nl-NL" baseline="0" dirty="0" err="1"/>
              <a:t>this</a:t>
            </a:r>
            <a:r>
              <a:rPr lang="nl-NL" baseline="0" dirty="0"/>
              <a:t> scenario, tandem </a:t>
            </a:r>
            <a:r>
              <a:rPr lang="nl-NL" baseline="0" dirty="0" err="1"/>
              <a:t>and</a:t>
            </a:r>
            <a:r>
              <a:rPr lang="nl-NL" baseline="0" dirty="0"/>
              <a:t> trio </a:t>
            </a:r>
            <a:r>
              <a:rPr lang="nl-NL" baseline="0" dirty="0" err="1"/>
              <a:t>DWLs</a:t>
            </a:r>
            <a:r>
              <a:rPr lang="nl-NL" baseline="0" dirty="0"/>
              <a:t> </a:t>
            </a:r>
            <a:r>
              <a:rPr lang="nl-NL" baseline="0" dirty="0" err="1"/>
              <a:t>deliver</a:t>
            </a:r>
            <a:r>
              <a:rPr lang="nl-NL" baseline="0" dirty="0"/>
              <a:t> </a:t>
            </a:r>
            <a:r>
              <a:rPr lang="nl-NL" baseline="0" dirty="0" err="1"/>
              <a:t>spatial</a:t>
            </a:r>
            <a:r>
              <a:rPr lang="nl-NL" baseline="0" dirty="0"/>
              <a:t> </a:t>
            </a:r>
            <a:r>
              <a:rPr lang="nl-NL" baseline="0" dirty="0" err="1"/>
              <a:t>filling</a:t>
            </a:r>
            <a:r>
              <a:rPr lang="nl-NL" baseline="0" dirty="0"/>
              <a:t> in of DWL </a:t>
            </a:r>
            <a:r>
              <a:rPr lang="nl-NL" baseline="0" dirty="0" err="1"/>
              <a:t>curtains</a:t>
            </a:r>
            <a:r>
              <a:rPr lang="nl-NL" baseline="0" dirty="0"/>
              <a:t> </a:t>
            </a:r>
            <a:r>
              <a:rPr lang="nl-NL" baseline="0" dirty="0" err="1"/>
              <a:t>within</a:t>
            </a:r>
            <a:r>
              <a:rPr lang="nl-NL" baseline="0" dirty="0"/>
              <a:t> a time </a:t>
            </a:r>
            <a:r>
              <a:rPr lang="nl-NL" baseline="0" dirty="0" err="1"/>
              <a:t>window</a:t>
            </a:r>
            <a:r>
              <a:rPr lang="nl-NL" baseline="0" dirty="0"/>
              <a:t> of 45 minutes, i.e., sampling </a:t>
            </a:r>
            <a:r>
              <a:rPr lang="nl-NL" baseline="0" dirty="0" err="1"/>
              <a:t>almost</a:t>
            </a:r>
            <a:r>
              <a:rPr lang="nl-NL" baseline="0" dirty="0"/>
              <a:t> the </a:t>
            </a:r>
            <a:r>
              <a:rPr lang="nl-NL" baseline="0" dirty="0" err="1"/>
              <a:t>same</a:t>
            </a:r>
            <a:r>
              <a:rPr lang="nl-NL" baseline="0" dirty="0"/>
              <a:t> large-</a:t>
            </a:r>
            <a:r>
              <a:rPr lang="nl-NL" baseline="0" dirty="0" err="1"/>
              <a:t>scale</a:t>
            </a:r>
            <a:r>
              <a:rPr lang="nl-NL" baseline="0" dirty="0"/>
              <a:t> wind field over </a:t>
            </a:r>
            <a:r>
              <a:rPr lang="nl-NL" baseline="0" dirty="0" err="1"/>
              <a:t>distances</a:t>
            </a:r>
            <a:r>
              <a:rPr lang="nl-NL" baseline="0" dirty="0"/>
              <a:t> of 500-2000 km. Wind profile </a:t>
            </a:r>
            <a:r>
              <a:rPr lang="nl-NL" baseline="0" dirty="0" err="1"/>
              <a:t>voids</a:t>
            </a:r>
            <a:r>
              <a:rPr lang="nl-NL" baseline="0" dirty="0"/>
              <a:t> over the </a:t>
            </a:r>
            <a:r>
              <a:rPr lang="nl-NL" baseline="0" dirty="0" err="1"/>
              <a:t>oceans</a:t>
            </a:r>
            <a:r>
              <a:rPr lang="nl-NL" baseline="0" dirty="0"/>
              <a:t>, </a:t>
            </a:r>
            <a:r>
              <a:rPr lang="nl-NL" baseline="0" dirty="0" err="1"/>
              <a:t>tropics</a:t>
            </a:r>
            <a:r>
              <a:rPr lang="nl-NL" baseline="0" dirty="0"/>
              <a:t> </a:t>
            </a:r>
            <a:r>
              <a:rPr lang="nl-NL" baseline="0" dirty="0" err="1"/>
              <a:t>and</a:t>
            </a:r>
            <a:r>
              <a:rPr lang="nl-NL" baseline="0" dirty="0"/>
              <a:t> </a:t>
            </a:r>
            <a:r>
              <a:rPr lang="nl-NL" baseline="0" dirty="0" err="1"/>
              <a:t>southern</a:t>
            </a:r>
            <a:r>
              <a:rPr lang="nl-NL" baseline="0" dirty="0"/>
              <a:t> </a:t>
            </a:r>
            <a:r>
              <a:rPr lang="nl-NL" baseline="0" dirty="0" err="1"/>
              <a:t>hemisphere</a:t>
            </a:r>
            <a:r>
              <a:rPr lang="nl-NL" baseline="0" dirty="0"/>
              <a:t> are </a:t>
            </a:r>
            <a:r>
              <a:rPr lang="nl-NL" baseline="0" dirty="0" err="1"/>
              <a:t>usually</a:t>
            </a:r>
            <a:r>
              <a:rPr lang="nl-NL" baseline="0" dirty="0"/>
              <a:t> </a:t>
            </a:r>
            <a:r>
              <a:rPr lang="nl-NL" baseline="0" dirty="0" err="1"/>
              <a:t>much</a:t>
            </a:r>
            <a:r>
              <a:rPr lang="nl-NL" baseline="0" dirty="0"/>
              <a:t> </a:t>
            </a:r>
            <a:r>
              <a:rPr lang="nl-NL" baseline="0" dirty="0" err="1"/>
              <a:t>larger</a:t>
            </a:r>
            <a:r>
              <a:rPr lang="nl-NL" baseline="0" dirty="0"/>
              <a:t> </a:t>
            </a:r>
            <a:r>
              <a:rPr lang="nl-NL" baseline="0" dirty="0" err="1"/>
              <a:t>than</a:t>
            </a:r>
            <a:r>
              <a:rPr lang="nl-NL" baseline="0" dirty="0"/>
              <a:t> </a:t>
            </a:r>
            <a:r>
              <a:rPr lang="nl-NL" baseline="0" dirty="0" err="1"/>
              <a:t>this</a:t>
            </a:r>
            <a:r>
              <a:rPr lang="nl-NL" baseline="0" dirty="0"/>
              <a:t> </a:t>
            </a:r>
            <a:r>
              <a:rPr lang="nl-NL" baseline="0" dirty="0" err="1"/>
              <a:t>and</a:t>
            </a:r>
            <a:r>
              <a:rPr lang="nl-NL" baseline="0" dirty="0"/>
              <a:t> </a:t>
            </a:r>
            <a:r>
              <a:rPr lang="nl-NL" baseline="0" dirty="0" err="1"/>
              <a:t>indications</a:t>
            </a:r>
            <a:r>
              <a:rPr lang="nl-NL" baseline="0" dirty="0"/>
              <a:t> </a:t>
            </a:r>
            <a:r>
              <a:rPr lang="nl-NL" baseline="0" dirty="0" err="1"/>
              <a:t>exist</a:t>
            </a:r>
            <a:r>
              <a:rPr lang="nl-NL" baseline="0" dirty="0"/>
              <a:t> of persistent large-</a:t>
            </a:r>
            <a:r>
              <a:rPr lang="nl-NL" baseline="0" dirty="0" err="1"/>
              <a:t>scale</a:t>
            </a:r>
            <a:r>
              <a:rPr lang="nl-NL" baseline="0" dirty="0"/>
              <a:t> </a:t>
            </a:r>
            <a:r>
              <a:rPr lang="nl-NL" baseline="0" dirty="0" err="1"/>
              <a:t>circulation</a:t>
            </a:r>
            <a:r>
              <a:rPr lang="nl-NL" baseline="0" dirty="0"/>
              <a:t> </a:t>
            </a:r>
            <a:r>
              <a:rPr lang="nl-NL" baseline="0" dirty="0" err="1"/>
              <a:t>problems</a:t>
            </a:r>
            <a:r>
              <a:rPr lang="nl-NL" baseline="0" dirty="0"/>
              <a:t> in NWP </a:t>
            </a:r>
            <a:r>
              <a:rPr lang="nl-NL" baseline="0" dirty="0" err="1"/>
              <a:t>models</a:t>
            </a:r>
            <a:r>
              <a:rPr lang="nl-NL" baseline="0" dirty="0"/>
              <a:t>, e.g., Belmonte </a:t>
            </a:r>
            <a:r>
              <a:rPr lang="nl-NL" baseline="0" dirty="0" err="1"/>
              <a:t>and</a:t>
            </a:r>
            <a:r>
              <a:rPr lang="nl-NL" baseline="0" dirty="0"/>
              <a:t> Stoffelen, https://www.ocean-sci.net/15/831/2019/ .</a:t>
            </a:r>
          </a:p>
          <a:p>
            <a:r>
              <a:rPr lang="nl-NL" baseline="0" dirty="0" err="1"/>
              <a:t>While</a:t>
            </a:r>
            <a:r>
              <a:rPr lang="nl-NL" baseline="0" dirty="0"/>
              <a:t> </a:t>
            </a:r>
            <a:r>
              <a:rPr lang="nl-NL" baseline="0" dirty="0" err="1"/>
              <a:t>dawn-dusk</a:t>
            </a:r>
            <a:r>
              <a:rPr lang="nl-NL" baseline="0" dirty="0"/>
              <a:t> </a:t>
            </a:r>
            <a:r>
              <a:rPr lang="nl-NL" baseline="0" dirty="0" err="1"/>
              <a:t>orbits</a:t>
            </a:r>
            <a:r>
              <a:rPr lang="nl-NL" baseline="0" dirty="0"/>
              <a:t> have </a:t>
            </a:r>
            <a:r>
              <a:rPr lang="nl-NL" baseline="0" dirty="0" err="1"/>
              <a:t>their</a:t>
            </a:r>
            <a:r>
              <a:rPr lang="nl-NL" baseline="0" dirty="0"/>
              <a:t> </a:t>
            </a:r>
            <a:r>
              <a:rPr lang="nl-NL" baseline="0" dirty="0" err="1"/>
              <a:t>advantages</a:t>
            </a:r>
            <a:r>
              <a:rPr lang="nl-NL" baseline="0" dirty="0"/>
              <a:t> </a:t>
            </a:r>
            <a:r>
              <a:rPr lang="nl-NL" baseline="0" dirty="0" err="1"/>
              <a:t>for</a:t>
            </a:r>
            <a:r>
              <a:rPr lang="nl-NL" baseline="0" dirty="0"/>
              <a:t> a UV DWL, the </a:t>
            </a:r>
            <a:r>
              <a:rPr lang="nl-NL" baseline="0" dirty="0" err="1"/>
              <a:t>temporal</a:t>
            </a:r>
            <a:r>
              <a:rPr lang="nl-NL" baseline="0" dirty="0"/>
              <a:t> </a:t>
            </a:r>
            <a:r>
              <a:rPr lang="nl-NL" baseline="0" dirty="0" err="1"/>
              <a:t>coverage</a:t>
            </a:r>
            <a:r>
              <a:rPr lang="nl-NL" baseline="0" dirty="0"/>
              <a:t> gap is </a:t>
            </a:r>
            <a:r>
              <a:rPr lang="nl-NL" baseline="0" dirty="0" err="1"/>
              <a:t>not</a:t>
            </a:r>
            <a:r>
              <a:rPr lang="nl-NL" baseline="0" dirty="0"/>
              <a:t> </a:t>
            </a:r>
            <a:r>
              <a:rPr lang="nl-NL" baseline="0" dirty="0" err="1"/>
              <a:t>addressed</a:t>
            </a:r>
            <a:r>
              <a:rPr lang="nl-NL" baseline="0" dirty="0"/>
              <a:t> in PIEW. </a:t>
            </a:r>
            <a:r>
              <a:rPr lang="nl-NL" baseline="0" dirty="0" err="1"/>
              <a:t>From</a:t>
            </a:r>
            <a:r>
              <a:rPr lang="nl-NL" baseline="0" dirty="0"/>
              <a:t> scatterometer studies we </a:t>
            </a:r>
            <a:r>
              <a:rPr lang="nl-NL" baseline="0" dirty="0" err="1"/>
              <a:t>know</a:t>
            </a:r>
            <a:r>
              <a:rPr lang="nl-NL" baseline="0" dirty="0"/>
              <a:t> </a:t>
            </a:r>
            <a:r>
              <a:rPr lang="nl-NL" baseline="0" dirty="0" err="1"/>
              <a:t>that</a:t>
            </a:r>
            <a:r>
              <a:rPr lang="nl-NL" baseline="0" dirty="0"/>
              <a:t> wind </a:t>
            </a:r>
            <a:r>
              <a:rPr lang="nl-NL" baseline="0" dirty="0" err="1"/>
              <a:t>instruments</a:t>
            </a:r>
            <a:r>
              <a:rPr lang="nl-NL" baseline="0" dirty="0"/>
              <a:t> </a:t>
            </a:r>
            <a:r>
              <a:rPr lang="nl-NL" baseline="0" dirty="0" err="1"/>
              <a:t>separated</a:t>
            </a:r>
            <a:r>
              <a:rPr lang="nl-NL" baseline="0" dirty="0"/>
              <a:t> </a:t>
            </a:r>
            <a:r>
              <a:rPr lang="nl-NL" baseline="0" dirty="0" err="1"/>
              <a:t>by</a:t>
            </a:r>
            <a:r>
              <a:rPr lang="nl-NL" baseline="0" dirty="0"/>
              <a:t> 2.5 </a:t>
            </a:r>
            <a:r>
              <a:rPr lang="nl-NL" baseline="0" dirty="0" err="1"/>
              <a:t>hours</a:t>
            </a:r>
            <a:r>
              <a:rPr lang="nl-NL" baseline="0" dirty="0"/>
              <a:t> in LST </a:t>
            </a:r>
            <a:r>
              <a:rPr lang="nl-NL" baseline="0" dirty="0" err="1"/>
              <a:t>overpass</a:t>
            </a:r>
            <a:r>
              <a:rPr lang="nl-NL" baseline="0" dirty="0"/>
              <a:t>, </a:t>
            </a:r>
            <a:r>
              <a:rPr lang="nl-NL" baseline="0" dirty="0" err="1"/>
              <a:t>provide</a:t>
            </a:r>
            <a:r>
              <a:rPr lang="nl-NL" baseline="0" dirty="0"/>
              <a:t> independent NWP impact. </a:t>
            </a:r>
            <a:r>
              <a:rPr lang="nl-NL" baseline="0" dirty="0" err="1"/>
              <a:t>Hence</a:t>
            </a:r>
            <a:r>
              <a:rPr lang="nl-NL" baseline="0" dirty="0"/>
              <a:t>, DWL </a:t>
            </a:r>
            <a:r>
              <a:rPr lang="nl-NL" baseline="0" dirty="0" err="1"/>
              <a:t>constellations</a:t>
            </a:r>
            <a:r>
              <a:rPr lang="nl-NL" baseline="0" dirty="0"/>
              <a:t> at 9:00 LST, 12:00 LST </a:t>
            </a:r>
            <a:r>
              <a:rPr lang="nl-NL" baseline="0" dirty="0" err="1"/>
              <a:t>and</a:t>
            </a:r>
            <a:r>
              <a:rPr lang="nl-NL" baseline="0" dirty="0"/>
              <a:t> 15:00 LST </a:t>
            </a:r>
            <a:r>
              <a:rPr lang="nl-NL" baseline="0" dirty="0" err="1"/>
              <a:t>would</a:t>
            </a:r>
            <a:r>
              <a:rPr lang="nl-NL" baseline="0" dirty="0"/>
              <a:t> </a:t>
            </a:r>
            <a:r>
              <a:rPr lang="nl-NL" baseline="0" dirty="0" err="1"/>
              <a:t>be</a:t>
            </a:r>
            <a:r>
              <a:rPr lang="nl-NL" baseline="0" dirty="0"/>
              <a:t> </a:t>
            </a:r>
            <a:r>
              <a:rPr lang="nl-NL" baseline="0" dirty="0" err="1"/>
              <a:t>very</a:t>
            </a:r>
            <a:r>
              <a:rPr lang="nl-NL" baseline="0" dirty="0"/>
              <a:t> </a:t>
            </a:r>
            <a:r>
              <a:rPr lang="nl-NL" baseline="0" dirty="0" err="1"/>
              <a:t>useful</a:t>
            </a:r>
            <a:r>
              <a:rPr lang="nl-NL" baseline="0" dirty="0"/>
              <a:t> </a:t>
            </a:r>
            <a:r>
              <a:rPr lang="nl-NL" baseline="0" dirty="0" err="1"/>
              <a:t>too</a:t>
            </a:r>
            <a:r>
              <a:rPr lang="nl-NL" baseline="0" dirty="0"/>
              <a:t> </a:t>
            </a:r>
            <a:r>
              <a:rPr lang="nl-NL" baseline="0" dirty="0" err="1"/>
              <a:t>for</a:t>
            </a:r>
            <a:r>
              <a:rPr lang="nl-NL" baseline="0" dirty="0"/>
              <a:t> NWP. E.g., Stoffelen et al., https://www.knmi.nl/kennis-en-datacentrum/publicatie/research-and-development-in-europe-on-global-application-of-the-oceansat-2-scatterometer-winds .</a:t>
            </a:r>
          </a:p>
          <a:p>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5</a:t>
            </a:fld>
            <a:endParaRPr lang="nl-NL" altLang="en-US"/>
          </a:p>
        </p:txBody>
      </p:sp>
    </p:spTree>
    <p:extLst>
      <p:ext uri="{BB962C8B-B14F-4D97-AF65-F5344CB8AC3E}">
        <p14:creationId xmlns:p14="http://schemas.microsoft.com/office/powerpoint/2010/main" val="3678604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Dual </a:t>
            </a:r>
            <a:r>
              <a:rPr lang="nl-NL" dirty="0" err="1"/>
              <a:t>inclination</a:t>
            </a:r>
            <a:r>
              <a:rPr lang="nl-NL" dirty="0"/>
              <a:t> suffers </a:t>
            </a:r>
            <a:r>
              <a:rPr lang="nl-NL" dirty="0" err="1"/>
              <a:t>from</a:t>
            </a:r>
            <a:r>
              <a:rPr lang="nl-NL" dirty="0"/>
              <a:t> the land-</a:t>
            </a:r>
            <a:r>
              <a:rPr lang="nl-NL" dirty="0" err="1"/>
              <a:t>based</a:t>
            </a:r>
            <a:r>
              <a:rPr lang="nl-NL" dirty="0"/>
              <a:t> </a:t>
            </a:r>
            <a:r>
              <a:rPr lang="nl-NL" dirty="0" err="1"/>
              <a:t>observations</a:t>
            </a:r>
            <a:r>
              <a:rPr lang="nl-NL" dirty="0"/>
              <a:t>, </a:t>
            </a:r>
            <a:r>
              <a:rPr lang="nl-NL" dirty="0" err="1"/>
              <a:t>which</a:t>
            </a:r>
            <a:r>
              <a:rPr lang="nl-NL" dirty="0"/>
              <a:t> </a:t>
            </a:r>
            <a:r>
              <a:rPr lang="nl-NL" dirty="0" err="1"/>
              <a:t>appear</a:t>
            </a:r>
            <a:r>
              <a:rPr lang="nl-NL" dirty="0"/>
              <a:t> </a:t>
            </a:r>
            <a:r>
              <a:rPr lang="nl-NL" dirty="0" err="1"/>
              <a:t>not</a:t>
            </a:r>
            <a:r>
              <a:rPr lang="nl-NL" dirty="0"/>
              <a:t> </a:t>
            </a:r>
            <a:r>
              <a:rPr lang="nl-NL" dirty="0" err="1"/>
              <a:t>very</a:t>
            </a:r>
            <a:r>
              <a:rPr lang="nl-NL" baseline="0" dirty="0"/>
              <a:t> </a:t>
            </a:r>
            <a:r>
              <a:rPr lang="nl-NL" baseline="0" dirty="0" err="1"/>
              <a:t>beneficial</a:t>
            </a:r>
            <a:r>
              <a:rPr lang="nl-NL" baseline="0" dirty="0"/>
              <a:t> over </a:t>
            </a:r>
            <a:r>
              <a:rPr lang="nl-NL" baseline="0" dirty="0" err="1"/>
              <a:t>all</a:t>
            </a:r>
            <a:r>
              <a:rPr lang="nl-NL" baseline="0" dirty="0"/>
              <a:t>.</a:t>
            </a:r>
          </a:p>
          <a:p>
            <a:r>
              <a:rPr lang="nl-NL" baseline="0" dirty="0" err="1"/>
              <a:t>Nevertheless</a:t>
            </a:r>
            <a:r>
              <a:rPr lang="nl-NL" baseline="0" dirty="0"/>
              <a:t>, </a:t>
            </a:r>
            <a:r>
              <a:rPr lang="nl-NL" baseline="0" dirty="0" err="1"/>
              <a:t>it</a:t>
            </a:r>
            <a:r>
              <a:rPr lang="nl-NL" baseline="0" dirty="0"/>
              <a:t> </a:t>
            </a:r>
            <a:r>
              <a:rPr lang="nl-NL" baseline="0" dirty="0" err="1"/>
              <a:t>missed</a:t>
            </a:r>
            <a:r>
              <a:rPr lang="nl-NL" baseline="0" dirty="0"/>
              <a:t> </a:t>
            </a:r>
            <a:r>
              <a:rPr lang="nl-NL" baseline="0" dirty="0" err="1"/>
              <a:t>beneficial</a:t>
            </a:r>
            <a:r>
              <a:rPr lang="nl-NL" baseline="0" dirty="0"/>
              <a:t> </a:t>
            </a:r>
            <a:r>
              <a:rPr lang="nl-NL" baseline="0" dirty="0" err="1"/>
              <a:t>polar</a:t>
            </a:r>
            <a:r>
              <a:rPr lang="nl-NL" baseline="0" dirty="0"/>
              <a:t> impacts </a:t>
            </a:r>
            <a:r>
              <a:rPr lang="nl-NL" baseline="0" dirty="0" err="1"/>
              <a:t>and</a:t>
            </a:r>
            <a:r>
              <a:rPr lang="nl-NL" baseline="0" dirty="0"/>
              <a:t> </a:t>
            </a:r>
            <a:r>
              <a:rPr lang="nl-NL" baseline="0" dirty="0" err="1"/>
              <a:t>some</a:t>
            </a:r>
            <a:r>
              <a:rPr lang="nl-NL" baseline="0" dirty="0"/>
              <a:t> tandem </a:t>
            </a:r>
            <a:r>
              <a:rPr lang="nl-NL" baseline="0" dirty="0" err="1"/>
              <a:t>ocean</a:t>
            </a:r>
            <a:r>
              <a:rPr lang="nl-NL" baseline="0" dirty="0"/>
              <a:t> benefits </a:t>
            </a:r>
            <a:r>
              <a:rPr lang="nl-NL" baseline="0" dirty="0" err="1"/>
              <a:t>too</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DC6918B-5458-4F38-A112-7EC895B6B520}" type="slidenum">
              <a:rPr kumimoji="0" lang="nl-NL"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49325" rtl="0" eaLnBrk="1" fontAlgn="base" latinLnBrk="0" hangingPunct="1">
                <a:lnSpc>
                  <a:spcPct val="100000"/>
                </a:lnSpc>
                <a:spcBef>
                  <a:spcPct val="0"/>
                </a:spcBef>
                <a:spcAft>
                  <a:spcPct val="0"/>
                </a:spcAft>
                <a:buClrTx/>
                <a:buSzTx/>
                <a:buFontTx/>
                <a:buNone/>
                <a:tabLst/>
                <a:defRPr/>
              </a:pPr>
              <a:t>25</a:t>
            </a:fld>
            <a:endParaRPr kumimoji="0" lang="nl-NL"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296673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2863" rtl="0" eaLnBrk="1" fontAlgn="auto" latinLnBrk="0" hangingPunct="1">
              <a:lnSpc>
                <a:spcPct val="100000"/>
              </a:lnSpc>
              <a:spcBef>
                <a:spcPts val="0"/>
              </a:spcBef>
              <a:spcAft>
                <a:spcPts val="0"/>
              </a:spcAft>
              <a:buClrTx/>
              <a:buSzTx/>
              <a:buFontTx/>
              <a:buNone/>
              <a:tabLst/>
              <a:defRPr/>
            </a:pPr>
            <a:fld id="{DF1895BC-06EC-475A-97CA-BF53472F2E03}"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Arial" charset="0"/>
              </a:rPr>
              <a:pPr marL="0" marR="0" lvl="0" indent="0" algn="r" defTabSz="912863"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dirty="0">
              <a:ln>
                <a:noFill/>
              </a:ln>
              <a:solidFill>
                <a:prstClr val="black"/>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419861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2863" rtl="0" eaLnBrk="1" fontAlgn="auto" latinLnBrk="0" hangingPunct="1">
              <a:lnSpc>
                <a:spcPct val="100000"/>
              </a:lnSpc>
              <a:spcBef>
                <a:spcPts val="0"/>
              </a:spcBef>
              <a:spcAft>
                <a:spcPts val="0"/>
              </a:spcAft>
              <a:buClrTx/>
              <a:buSzTx/>
              <a:buFontTx/>
              <a:buNone/>
              <a:tabLst/>
              <a:defRPr/>
            </a:pPr>
            <a:fld id="{DF1895BC-06EC-475A-97CA-BF53472F2E03}"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Arial" charset="0"/>
              </a:rPr>
              <a:pPr marL="0" marR="0" lvl="0" indent="0" algn="r" defTabSz="912863"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dirty="0">
              <a:ln>
                <a:noFill/>
              </a:ln>
              <a:solidFill>
                <a:prstClr val="black"/>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34074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The SOSE </a:t>
            </a:r>
            <a:r>
              <a:rPr lang="nl-NL" dirty="0" err="1"/>
              <a:t>method</a:t>
            </a:r>
            <a:r>
              <a:rPr lang="nl-NL" dirty="0"/>
              <a:t> back-</a:t>
            </a:r>
            <a:r>
              <a:rPr lang="nl-NL" dirty="0" err="1"/>
              <a:t>propagates</a:t>
            </a:r>
            <a:r>
              <a:rPr lang="nl-NL" dirty="0"/>
              <a:t> 24-hour forecast </a:t>
            </a:r>
            <a:r>
              <a:rPr lang="nl-NL" dirty="0" err="1"/>
              <a:t>errors</a:t>
            </a:r>
            <a:r>
              <a:rPr lang="nl-NL" dirty="0"/>
              <a:t> </a:t>
            </a:r>
            <a:r>
              <a:rPr lang="nl-NL" dirty="0" err="1"/>
              <a:t>to</a:t>
            </a:r>
            <a:r>
              <a:rPr lang="nl-NL" dirty="0"/>
              <a:t> the analysis time,</a:t>
            </a:r>
            <a:r>
              <a:rPr lang="nl-NL" baseline="0" dirty="0"/>
              <a:t> </a:t>
            </a:r>
            <a:r>
              <a:rPr lang="nl-NL" baseline="0" dirty="0" err="1"/>
              <a:t>while</a:t>
            </a:r>
            <a:r>
              <a:rPr lang="nl-NL" baseline="0" dirty="0"/>
              <a:t> preserving the </a:t>
            </a:r>
            <a:r>
              <a:rPr lang="nl-NL" baseline="0" dirty="0" err="1"/>
              <a:t>consistency</a:t>
            </a:r>
            <a:r>
              <a:rPr lang="nl-NL" baseline="0" dirty="0"/>
              <a:t> </a:t>
            </a:r>
            <a:r>
              <a:rPr lang="nl-NL" baseline="0" dirty="0" err="1"/>
              <a:t>with</a:t>
            </a:r>
            <a:r>
              <a:rPr lang="nl-NL" baseline="0" dirty="0"/>
              <a:t> the </a:t>
            </a:r>
            <a:r>
              <a:rPr lang="nl-NL" baseline="0" dirty="0" err="1"/>
              <a:t>observations</a:t>
            </a:r>
            <a:r>
              <a:rPr lang="nl-NL" baseline="0" dirty="0"/>
              <a:t> </a:t>
            </a:r>
            <a:r>
              <a:rPr lang="nl-NL" dirty="0"/>
              <a:t>(24 </a:t>
            </a:r>
            <a:r>
              <a:rPr lang="nl-NL" dirty="0" err="1"/>
              <a:t>hours</a:t>
            </a:r>
            <a:r>
              <a:rPr lang="nl-NL" dirty="0"/>
              <a:t> </a:t>
            </a:r>
            <a:r>
              <a:rPr lang="nl-NL" dirty="0" err="1"/>
              <a:t>earlier</a:t>
            </a:r>
            <a:r>
              <a:rPr lang="nl-NL" dirty="0"/>
              <a:t>). </a:t>
            </a:r>
            <a:r>
              <a:rPr lang="nl-NL" dirty="0" err="1"/>
              <a:t>Subsequently</a:t>
            </a:r>
            <a:r>
              <a:rPr lang="nl-NL" dirty="0"/>
              <a:t>, these analysis </a:t>
            </a:r>
            <a:r>
              <a:rPr lang="nl-NL" dirty="0" err="1"/>
              <a:t>improvements</a:t>
            </a:r>
            <a:r>
              <a:rPr lang="nl-NL" dirty="0"/>
              <a:t> are </a:t>
            </a:r>
            <a:r>
              <a:rPr lang="nl-NL" dirty="0" err="1"/>
              <a:t>sampled</a:t>
            </a:r>
            <a:r>
              <a:rPr lang="nl-NL" dirty="0"/>
              <a:t> </a:t>
            </a:r>
            <a:r>
              <a:rPr lang="nl-NL" dirty="0" err="1"/>
              <a:t>by</a:t>
            </a:r>
            <a:r>
              <a:rPr lang="nl-NL" dirty="0"/>
              <a:t> a DWL, </a:t>
            </a:r>
            <a:r>
              <a:rPr lang="nl-NL" dirty="0" err="1"/>
              <a:t>resulting</a:t>
            </a:r>
            <a:r>
              <a:rPr lang="nl-NL" dirty="0"/>
              <a:t> in </a:t>
            </a:r>
            <a:r>
              <a:rPr lang="nl-NL" dirty="0" err="1"/>
              <a:t>simulated</a:t>
            </a:r>
            <a:r>
              <a:rPr lang="nl-NL" baseline="0" dirty="0"/>
              <a:t> DWL </a:t>
            </a:r>
            <a:r>
              <a:rPr lang="nl-NL" baseline="0" dirty="0" err="1"/>
              <a:t>profiles</a:t>
            </a:r>
            <a:r>
              <a:rPr lang="nl-NL" baseline="0" dirty="0"/>
              <a:t>, </a:t>
            </a:r>
            <a:r>
              <a:rPr lang="nl-NL" baseline="0" dirty="0" err="1"/>
              <a:t>which</a:t>
            </a:r>
            <a:r>
              <a:rPr lang="nl-NL" baseline="0" dirty="0"/>
              <a:t> are </a:t>
            </a:r>
            <a:r>
              <a:rPr lang="nl-NL" baseline="0" dirty="0" err="1"/>
              <a:t>subsequently</a:t>
            </a:r>
            <a:r>
              <a:rPr lang="nl-NL" baseline="0" dirty="0"/>
              <a:t> </a:t>
            </a:r>
            <a:r>
              <a:rPr lang="nl-NL" baseline="0" dirty="0" err="1"/>
              <a:t>assimilated</a:t>
            </a:r>
            <a:r>
              <a:rPr lang="nl-NL" baseline="0" dirty="0"/>
              <a:t>. </a:t>
            </a:r>
            <a:r>
              <a:rPr lang="nl-NL" dirty="0"/>
              <a:t>For details </a:t>
            </a:r>
            <a:r>
              <a:rPr lang="nl-NL" dirty="0" err="1"/>
              <a:t>see</a:t>
            </a:r>
            <a:r>
              <a:rPr lang="nl-NL"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u="none" strike="noStrike" kern="1200" baseline="0" dirty="0">
                <a:solidFill>
                  <a:schemeClr val="tx1"/>
                </a:solidFill>
                <a:latin typeface="+mn-lt"/>
                <a:ea typeface="+mn-ea"/>
                <a:cs typeface="Arial" pitchFamily="34" charset="0"/>
              </a:rPr>
              <a:t>MARSEILLE, G.J., A. STOFFELEN </a:t>
            </a:r>
            <a:r>
              <a:rPr lang="nl-NL" sz="1200" b="0" i="0" u="none" strike="noStrike" kern="1200" baseline="0" dirty="0" err="1">
                <a:solidFill>
                  <a:schemeClr val="tx1"/>
                </a:solidFill>
                <a:latin typeface="+mn-lt"/>
                <a:ea typeface="+mn-ea"/>
                <a:cs typeface="Arial" pitchFamily="34" charset="0"/>
              </a:rPr>
              <a:t>and</a:t>
            </a:r>
            <a:r>
              <a:rPr lang="nl-NL" sz="1200" b="0" i="0" u="none" strike="noStrike" kern="1200" baseline="0" dirty="0">
                <a:solidFill>
                  <a:schemeClr val="tx1"/>
                </a:solidFill>
                <a:latin typeface="+mn-lt"/>
                <a:ea typeface="+mn-ea"/>
                <a:cs typeface="Arial" pitchFamily="34" charset="0"/>
              </a:rPr>
              <a:t> J. BARKMEIJER, 2008, </a:t>
            </a:r>
            <a:r>
              <a:rPr lang="nl-NL" sz="1200" b="0" i="0" u="none" strike="noStrike" kern="1200" baseline="0" dirty="0" err="1">
                <a:solidFill>
                  <a:schemeClr val="tx1"/>
                </a:solidFill>
                <a:latin typeface="+mn-lt"/>
                <a:ea typeface="+mn-ea"/>
                <a:cs typeface="Arial" pitchFamily="34" charset="0"/>
              </a:rPr>
              <a:t>Sensitivity</a:t>
            </a:r>
            <a:r>
              <a:rPr lang="nl-NL" sz="1200" b="0" i="0" u="none" strike="noStrike" kern="1200" baseline="0" dirty="0">
                <a:solidFill>
                  <a:schemeClr val="tx1"/>
                </a:solidFill>
                <a:latin typeface="+mn-lt"/>
                <a:ea typeface="+mn-ea"/>
                <a:cs typeface="Arial" pitchFamily="34" charset="0"/>
              </a:rPr>
              <a:t> </a:t>
            </a:r>
            <a:r>
              <a:rPr lang="nl-NL" sz="1200" b="0" i="0" u="none" strike="noStrike" kern="1200" baseline="0" dirty="0" err="1">
                <a:solidFill>
                  <a:schemeClr val="tx1"/>
                </a:solidFill>
                <a:latin typeface="+mn-lt"/>
                <a:ea typeface="+mn-ea"/>
                <a:cs typeface="Arial" pitchFamily="34" charset="0"/>
              </a:rPr>
              <a:t>Observing</a:t>
            </a:r>
            <a:r>
              <a:rPr lang="nl-NL" sz="1200" b="0" i="0" u="none" strike="noStrike" kern="1200" baseline="0" dirty="0">
                <a:solidFill>
                  <a:schemeClr val="tx1"/>
                </a:solidFill>
                <a:latin typeface="+mn-lt"/>
                <a:ea typeface="+mn-ea"/>
                <a:cs typeface="Arial" pitchFamily="34" charset="0"/>
              </a:rPr>
              <a:t> System Experiment </a:t>
            </a:r>
            <a:r>
              <a:rPr lang="en-US" sz="1200" b="0" i="0" u="none" strike="noStrike" kern="1200" baseline="0" dirty="0">
                <a:solidFill>
                  <a:schemeClr val="tx1"/>
                </a:solidFill>
                <a:latin typeface="+mn-lt"/>
                <a:ea typeface="+mn-ea"/>
                <a:cs typeface="Arial" pitchFamily="34" charset="0"/>
              </a:rPr>
              <a:t>(SOSE) - A New Effective NWP-based Tool in Designing the Global Observing System, </a:t>
            </a:r>
            <a:r>
              <a:rPr lang="nl-NL" sz="1200" b="0" i="1" u="none" strike="noStrike" kern="1200" baseline="0" dirty="0" err="1">
                <a:solidFill>
                  <a:schemeClr val="tx1"/>
                </a:solidFill>
                <a:latin typeface="+mn-lt"/>
                <a:ea typeface="+mn-ea"/>
                <a:cs typeface="Arial" pitchFamily="34" charset="0"/>
              </a:rPr>
              <a:t>Tellus</a:t>
            </a:r>
            <a:r>
              <a:rPr lang="nl-NL" sz="1200" b="0" i="1" u="none" strike="noStrike" kern="1200" baseline="0" dirty="0">
                <a:solidFill>
                  <a:schemeClr val="tx1"/>
                </a:solidFill>
                <a:latin typeface="+mn-lt"/>
                <a:ea typeface="+mn-ea"/>
                <a:cs typeface="Arial" pitchFamily="34" charset="0"/>
              </a:rPr>
              <a:t> A </a:t>
            </a:r>
            <a:r>
              <a:rPr lang="nl-NL" sz="1200" b="1" i="0" u="none" strike="noStrike" kern="1200" baseline="0" dirty="0">
                <a:solidFill>
                  <a:schemeClr val="tx1"/>
                </a:solidFill>
                <a:latin typeface="+mn-lt"/>
                <a:ea typeface="+mn-ea"/>
                <a:cs typeface="Arial" pitchFamily="34" charset="0"/>
              </a:rPr>
              <a:t>60 </a:t>
            </a:r>
            <a:r>
              <a:rPr lang="nl-NL" sz="1200" b="0" i="0" u="none" strike="noStrike" kern="1200" baseline="0" dirty="0">
                <a:solidFill>
                  <a:schemeClr val="tx1"/>
                </a:solidFill>
                <a:latin typeface="+mn-lt"/>
                <a:ea typeface="+mn-ea"/>
                <a:cs typeface="Arial" pitchFamily="34" charset="0"/>
              </a:rPr>
              <a:t>(2), 2008., pp. 249-260.</a:t>
            </a:r>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6</a:t>
            </a:fld>
            <a:endParaRPr lang="nl-NL" altLang="en-US"/>
          </a:p>
        </p:txBody>
      </p:sp>
    </p:spTree>
    <p:extLst>
      <p:ext uri="{BB962C8B-B14F-4D97-AF65-F5344CB8AC3E}">
        <p14:creationId xmlns:p14="http://schemas.microsoft.com/office/powerpoint/2010/main" val="140403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Dual </a:t>
            </a:r>
            <a:r>
              <a:rPr lang="nl-NL" dirty="0" err="1"/>
              <a:t>perspective</a:t>
            </a:r>
            <a:r>
              <a:rPr lang="nl-NL" dirty="0"/>
              <a:t> </a:t>
            </a:r>
            <a:r>
              <a:rPr lang="nl-NL" dirty="0" err="1"/>
              <a:t>provides</a:t>
            </a:r>
            <a:r>
              <a:rPr lang="nl-NL" dirty="0"/>
              <a:t> </a:t>
            </a:r>
            <a:r>
              <a:rPr lang="nl-NL" dirty="0" err="1"/>
              <a:t>both</a:t>
            </a:r>
            <a:r>
              <a:rPr lang="nl-NL" dirty="0"/>
              <a:t> </a:t>
            </a:r>
            <a:r>
              <a:rPr lang="nl-NL" dirty="0" err="1"/>
              <a:t>zonal</a:t>
            </a:r>
            <a:r>
              <a:rPr lang="nl-NL" dirty="0"/>
              <a:t> </a:t>
            </a:r>
            <a:r>
              <a:rPr lang="nl-NL" dirty="0" err="1"/>
              <a:t>and</a:t>
            </a:r>
            <a:r>
              <a:rPr lang="nl-NL" dirty="0"/>
              <a:t> </a:t>
            </a:r>
            <a:r>
              <a:rPr lang="nl-NL" dirty="0" err="1"/>
              <a:t>meridional</a:t>
            </a:r>
            <a:r>
              <a:rPr lang="nl-NL" dirty="0"/>
              <a:t> information.</a:t>
            </a:r>
          </a:p>
          <a:p>
            <a:r>
              <a:rPr lang="nl-NL" dirty="0"/>
              <a:t>Tandem-</a:t>
            </a:r>
            <a:r>
              <a:rPr lang="nl-NL" dirty="0" err="1"/>
              <a:t>Aeolus</a:t>
            </a:r>
            <a:r>
              <a:rPr lang="nl-NL" dirty="0"/>
              <a:t>,</a:t>
            </a:r>
            <a:r>
              <a:rPr lang="nl-NL" baseline="0" dirty="0"/>
              <a:t> on the </a:t>
            </a:r>
            <a:r>
              <a:rPr lang="nl-NL" baseline="0" dirty="0" err="1"/>
              <a:t>other</a:t>
            </a:r>
            <a:r>
              <a:rPr lang="nl-NL" baseline="0" dirty="0"/>
              <a:t> hand, </a:t>
            </a:r>
            <a:r>
              <a:rPr lang="nl-NL" baseline="0" dirty="0" err="1"/>
              <a:t>provides</a:t>
            </a:r>
            <a:r>
              <a:rPr lang="nl-NL" baseline="0" dirty="0"/>
              <a:t> </a:t>
            </a:r>
            <a:r>
              <a:rPr lang="nl-NL" baseline="0" dirty="0" err="1"/>
              <a:t>increased</a:t>
            </a:r>
            <a:r>
              <a:rPr lang="nl-NL" baseline="0" dirty="0"/>
              <a:t> </a:t>
            </a:r>
            <a:r>
              <a:rPr lang="nl-NL" baseline="0" dirty="0" err="1"/>
              <a:t>zonal</a:t>
            </a:r>
            <a:r>
              <a:rPr lang="nl-NL" baseline="0" dirty="0"/>
              <a:t> </a:t>
            </a:r>
            <a:r>
              <a:rPr lang="nl-NL" baseline="0" dirty="0" err="1"/>
              <a:t>coverage</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7</a:t>
            </a:fld>
            <a:endParaRPr lang="nl-NL" altLang="en-US"/>
          </a:p>
        </p:txBody>
      </p:sp>
    </p:spTree>
    <p:extLst>
      <p:ext uri="{BB962C8B-B14F-4D97-AF65-F5344CB8AC3E}">
        <p14:creationId xmlns:p14="http://schemas.microsoft.com/office/powerpoint/2010/main" val="782383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Triple </a:t>
            </a:r>
            <a:r>
              <a:rPr lang="nl-NL" dirty="0" err="1"/>
              <a:t>Aeolus</a:t>
            </a:r>
            <a:r>
              <a:rPr lang="nl-NL" dirty="0"/>
              <a:t> </a:t>
            </a:r>
            <a:r>
              <a:rPr lang="nl-NL" dirty="0" err="1"/>
              <a:t>provides</a:t>
            </a:r>
            <a:r>
              <a:rPr lang="nl-NL" dirty="0"/>
              <a:t> even </a:t>
            </a:r>
            <a:r>
              <a:rPr lang="nl-NL" dirty="0" err="1"/>
              <a:t>better</a:t>
            </a:r>
            <a:r>
              <a:rPr lang="nl-NL" dirty="0"/>
              <a:t> </a:t>
            </a:r>
            <a:r>
              <a:rPr lang="nl-NL" dirty="0" err="1"/>
              <a:t>zonal</a:t>
            </a:r>
            <a:r>
              <a:rPr lang="nl-NL" dirty="0"/>
              <a:t> </a:t>
            </a:r>
            <a:r>
              <a:rPr lang="nl-NL" dirty="0" err="1"/>
              <a:t>coverage</a:t>
            </a:r>
            <a:r>
              <a:rPr lang="nl-NL" dirty="0"/>
              <a:t> </a:t>
            </a:r>
            <a:r>
              <a:rPr lang="nl-NL" dirty="0" err="1"/>
              <a:t>than</a:t>
            </a:r>
            <a:r>
              <a:rPr lang="nl-NL" dirty="0"/>
              <a:t> Tandem </a:t>
            </a:r>
            <a:r>
              <a:rPr lang="nl-NL" dirty="0" err="1"/>
              <a:t>Aeolus</a:t>
            </a:r>
            <a:r>
              <a:rPr lang="nl-NL" dirty="0"/>
              <a:t>.</a:t>
            </a:r>
          </a:p>
          <a:p>
            <a:r>
              <a:rPr lang="nl-NL" dirty="0"/>
              <a:t>In </a:t>
            </a:r>
            <a:r>
              <a:rPr lang="nl-NL" dirty="0" err="1"/>
              <a:t>dual</a:t>
            </a:r>
            <a:r>
              <a:rPr lang="nl-NL" dirty="0"/>
              <a:t> </a:t>
            </a:r>
            <a:r>
              <a:rPr lang="nl-NL" dirty="0" err="1"/>
              <a:t>inclination</a:t>
            </a:r>
            <a:r>
              <a:rPr lang="nl-NL" dirty="0"/>
              <a:t> the storm track </a:t>
            </a:r>
            <a:r>
              <a:rPr lang="nl-NL" dirty="0" err="1"/>
              <a:t>region</a:t>
            </a:r>
            <a:r>
              <a:rPr lang="nl-NL" dirty="0"/>
              <a:t>, i.e., the </a:t>
            </a:r>
            <a:r>
              <a:rPr lang="nl-NL" dirty="0" err="1"/>
              <a:t>location</a:t>
            </a:r>
            <a:r>
              <a:rPr lang="nl-NL" dirty="0"/>
              <a:t> </a:t>
            </a:r>
            <a:r>
              <a:rPr lang="nl-NL" dirty="0" err="1"/>
              <a:t>where</a:t>
            </a:r>
            <a:r>
              <a:rPr lang="nl-NL" dirty="0"/>
              <a:t> most test bad </a:t>
            </a:r>
            <a:r>
              <a:rPr lang="nl-NL" dirty="0" err="1"/>
              <a:t>forecasts</a:t>
            </a:r>
            <a:r>
              <a:rPr lang="nl-NL" dirty="0"/>
              <a:t> </a:t>
            </a:r>
            <a:r>
              <a:rPr lang="nl-NL" dirty="0" err="1"/>
              <a:t>occurred</a:t>
            </a:r>
            <a:r>
              <a:rPr lang="nl-NL" dirty="0"/>
              <a:t>, </a:t>
            </a:r>
            <a:r>
              <a:rPr lang="nl-NL" dirty="0" err="1"/>
              <a:t>both</a:t>
            </a:r>
            <a:r>
              <a:rPr lang="nl-NL" dirty="0"/>
              <a:t> </a:t>
            </a:r>
            <a:r>
              <a:rPr lang="nl-NL" dirty="0" err="1"/>
              <a:t>coverage</a:t>
            </a:r>
            <a:r>
              <a:rPr lang="nl-NL" baseline="0" dirty="0"/>
              <a:t> </a:t>
            </a:r>
            <a:r>
              <a:rPr lang="nl-NL" baseline="0" dirty="0" err="1"/>
              <a:t>and</a:t>
            </a:r>
            <a:r>
              <a:rPr lang="nl-NL" baseline="0" dirty="0"/>
              <a:t> </a:t>
            </a:r>
            <a:r>
              <a:rPr lang="nl-NL" baseline="0" dirty="0" err="1"/>
              <a:t>meridional</a:t>
            </a:r>
            <a:r>
              <a:rPr lang="nl-NL" baseline="0" dirty="0"/>
              <a:t> </a:t>
            </a:r>
            <a:r>
              <a:rPr lang="nl-NL" baseline="0" dirty="0" err="1"/>
              <a:t>perspective</a:t>
            </a:r>
            <a:r>
              <a:rPr lang="nl-NL" baseline="0" dirty="0"/>
              <a:t> is </a:t>
            </a:r>
            <a:r>
              <a:rPr lang="nl-NL" baseline="0" dirty="0" err="1"/>
              <a:t>added</a:t>
            </a:r>
            <a:r>
              <a:rPr lang="nl-NL" baseline="0" dirty="0"/>
              <a:t>.</a:t>
            </a:r>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8</a:t>
            </a:fld>
            <a:endParaRPr lang="nl-NL" altLang="en-US"/>
          </a:p>
        </p:txBody>
      </p:sp>
    </p:spTree>
    <p:extLst>
      <p:ext uri="{BB962C8B-B14F-4D97-AF65-F5344CB8AC3E}">
        <p14:creationId xmlns:p14="http://schemas.microsoft.com/office/powerpoint/2010/main" val="393444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6:00/18:00 LST a large </a:t>
            </a:r>
            <a:r>
              <a:rPr lang="nl-NL" dirty="0" err="1"/>
              <a:t>potential</a:t>
            </a:r>
            <a:r>
              <a:rPr lang="nl-NL" dirty="0"/>
              <a:t> </a:t>
            </a:r>
            <a:r>
              <a:rPr lang="nl-NL" dirty="0" err="1"/>
              <a:t>exists</a:t>
            </a:r>
            <a:r>
              <a:rPr lang="nl-NL" dirty="0"/>
              <a:t> </a:t>
            </a:r>
            <a:r>
              <a:rPr lang="nl-NL" dirty="0" err="1"/>
              <a:t>for</a:t>
            </a:r>
            <a:r>
              <a:rPr lang="nl-NL" dirty="0"/>
              <a:t> </a:t>
            </a:r>
            <a:r>
              <a:rPr lang="nl-NL" dirty="0" err="1"/>
              <a:t>improved</a:t>
            </a:r>
            <a:r>
              <a:rPr lang="nl-NL" dirty="0"/>
              <a:t> </a:t>
            </a:r>
            <a:r>
              <a:rPr lang="nl-NL" dirty="0" err="1"/>
              <a:t>profiling</a:t>
            </a:r>
            <a:r>
              <a:rPr lang="nl-NL" dirty="0"/>
              <a:t> of the</a:t>
            </a:r>
            <a:r>
              <a:rPr lang="nl-NL" baseline="0" dirty="0"/>
              <a:t> </a:t>
            </a:r>
            <a:r>
              <a:rPr lang="nl-NL" baseline="0" dirty="0" err="1"/>
              <a:t>zonal</a:t>
            </a:r>
            <a:r>
              <a:rPr lang="nl-NL" baseline="0" dirty="0"/>
              <a:t> wind.</a:t>
            </a:r>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9</a:t>
            </a:fld>
            <a:endParaRPr lang="nl-NL" altLang="en-US"/>
          </a:p>
        </p:txBody>
      </p:sp>
    </p:spTree>
    <p:extLst>
      <p:ext uri="{BB962C8B-B14F-4D97-AF65-F5344CB8AC3E}">
        <p14:creationId xmlns:p14="http://schemas.microsoft.com/office/powerpoint/2010/main" val="74067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Tropical </a:t>
            </a:r>
            <a:r>
              <a:rPr lang="nl-NL" dirty="0" err="1"/>
              <a:t>regions</a:t>
            </a:r>
            <a:r>
              <a:rPr lang="nl-NL" dirty="0"/>
              <a:t> have been </a:t>
            </a:r>
            <a:r>
              <a:rPr lang="nl-NL" dirty="0" err="1"/>
              <a:t>evaluted</a:t>
            </a:r>
            <a:r>
              <a:rPr lang="nl-NL" dirty="0"/>
              <a:t> </a:t>
            </a:r>
            <a:r>
              <a:rPr lang="nl-NL" dirty="0" err="1"/>
              <a:t>by</a:t>
            </a:r>
            <a:r>
              <a:rPr lang="nl-NL" dirty="0"/>
              <a:t> </a:t>
            </a:r>
            <a:r>
              <a:rPr lang="nl-NL" dirty="0" err="1"/>
              <a:t>Zagar</a:t>
            </a:r>
            <a:r>
              <a:rPr lang="nl-NL" dirty="0"/>
              <a:t> et al. (2008), </a:t>
            </a:r>
            <a:r>
              <a:rPr lang="nl-NL" dirty="0" err="1"/>
              <a:t>where</a:t>
            </a:r>
            <a:r>
              <a:rPr lang="nl-NL" dirty="0"/>
              <a:t> the </a:t>
            </a:r>
            <a:r>
              <a:rPr lang="nl-NL" dirty="0" err="1"/>
              <a:t>meridional</a:t>
            </a:r>
            <a:r>
              <a:rPr lang="nl-NL" dirty="0"/>
              <a:t> wind </a:t>
            </a:r>
            <a:r>
              <a:rPr lang="nl-NL" dirty="0" err="1"/>
              <a:t>plays</a:t>
            </a:r>
            <a:r>
              <a:rPr lang="nl-NL" dirty="0"/>
              <a:t> a more independent </a:t>
            </a:r>
            <a:r>
              <a:rPr lang="nl-NL" dirty="0" err="1"/>
              <a:t>role</a:t>
            </a:r>
            <a:r>
              <a:rPr lang="nl-NL" dirty="0"/>
              <a:t> </a:t>
            </a:r>
            <a:r>
              <a:rPr lang="nl-NL" dirty="0" err="1"/>
              <a:t>and</a:t>
            </a:r>
            <a:r>
              <a:rPr lang="nl-NL" baseline="0" dirty="0"/>
              <a:t> is </a:t>
            </a:r>
            <a:r>
              <a:rPr lang="nl-NL" baseline="0" dirty="0" err="1"/>
              <a:t>needed</a:t>
            </a:r>
            <a:r>
              <a:rPr lang="nl-NL" baseline="0" dirty="0"/>
              <a:t> </a:t>
            </a:r>
            <a:r>
              <a:rPr lang="nl-NL" baseline="0" dirty="0" err="1"/>
              <a:t>for</a:t>
            </a:r>
            <a:r>
              <a:rPr lang="nl-NL" baseline="0" dirty="0"/>
              <a:t> a more complete analysis of the </a:t>
            </a:r>
            <a:r>
              <a:rPr lang="nl-NL" baseline="0" dirty="0" err="1"/>
              <a:t>tropical</a:t>
            </a:r>
            <a:r>
              <a:rPr lang="nl-NL" baseline="0" dirty="0"/>
              <a:t> </a:t>
            </a:r>
            <a:r>
              <a:rPr lang="nl-NL" baseline="0" dirty="0" err="1"/>
              <a:t>circulation</a:t>
            </a:r>
            <a:r>
              <a:rPr lang="nl-NL" dirty="0"/>
              <a:t>:</a:t>
            </a:r>
          </a:p>
          <a:p>
            <a:r>
              <a:rPr lang="nl-NL" dirty="0" err="1"/>
              <a:t>Žagar</a:t>
            </a:r>
            <a:r>
              <a:rPr lang="nl-NL" dirty="0"/>
              <a:t>, </a:t>
            </a:r>
            <a:r>
              <a:rPr lang="nl-NL" dirty="0" err="1"/>
              <a:t>Nedjeljka</a:t>
            </a:r>
            <a:r>
              <a:rPr lang="nl-NL" dirty="0"/>
              <a:t>, Ad Stoffelen, Gert-Jan Marseille, Christophe </a:t>
            </a:r>
            <a:r>
              <a:rPr lang="nl-NL" dirty="0" err="1"/>
              <a:t>Accadia</a:t>
            </a:r>
            <a:r>
              <a:rPr lang="nl-NL" dirty="0"/>
              <a:t> </a:t>
            </a:r>
            <a:r>
              <a:rPr lang="nl-NL" dirty="0" err="1"/>
              <a:t>and</a:t>
            </a:r>
            <a:r>
              <a:rPr lang="nl-NL" dirty="0"/>
              <a:t> Peter </a:t>
            </a:r>
            <a:r>
              <a:rPr lang="nl-NL" dirty="0" err="1"/>
              <a:t>Schlüssel</a:t>
            </a:r>
            <a:r>
              <a:rPr lang="nl-NL" dirty="0"/>
              <a:t>, 2008, Impact Assessment of </a:t>
            </a:r>
            <a:r>
              <a:rPr lang="nl-NL" dirty="0" err="1"/>
              <a:t>Simulated</a:t>
            </a:r>
            <a:r>
              <a:rPr lang="nl-NL" dirty="0"/>
              <a:t> Doppler Wind </a:t>
            </a:r>
            <a:r>
              <a:rPr lang="nl-NL" dirty="0" err="1"/>
              <a:t>Lidars</a:t>
            </a:r>
            <a:r>
              <a:rPr lang="nl-NL" dirty="0"/>
              <a:t> </a:t>
            </a:r>
            <a:r>
              <a:rPr lang="nl-NL" dirty="0" err="1"/>
              <a:t>with</a:t>
            </a:r>
            <a:r>
              <a:rPr lang="nl-NL" dirty="0"/>
              <a:t> a Multivariate </a:t>
            </a:r>
            <a:r>
              <a:rPr lang="nl-NL" dirty="0" err="1"/>
              <a:t>Variational</a:t>
            </a:r>
            <a:r>
              <a:rPr lang="nl-NL" dirty="0"/>
              <a:t> </a:t>
            </a:r>
            <a:r>
              <a:rPr lang="nl-NL" dirty="0" err="1"/>
              <a:t>Assimilation</a:t>
            </a:r>
            <a:r>
              <a:rPr lang="nl-NL" dirty="0"/>
              <a:t> in the </a:t>
            </a:r>
            <a:r>
              <a:rPr lang="nl-NL" dirty="0" err="1"/>
              <a:t>Tropics</a:t>
            </a:r>
            <a:r>
              <a:rPr lang="nl-NL" dirty="0"/>
              <a:t>, </a:t>
            </a:r>
            <a:r>
              <a:rPr lang="nl-NL" dirty="0" err="1"/>
              <a:t>Monthly</a:t>
            </a:r>
            <a:r>
              <a:rPr lang="nl-NL" dirty="0"/>
              <a:t> </a:t>
            </a:r>
            <a:r>
              <a:rPr lang="nl-NL" dirty="0" err="1"/>
              <a:t>Weather</a:t>
            </a:r>
            <a:r>
              <a:rPr lang="nl-NL" dirty="0"/>
              <a:t> Review, 2443--2460, </a:t>
            </a:r>
            <a:r>
              <a:rPr lang="nl-NL" sz="1200" b="0" i="1" u="sng" kern="1200" dirty="0">
                <a:solidFill>
                  <a:schemeClr val="tx1"/>
                </a:solidFill>
                <a:effectLst/>
                <a:latin typeface="+mn-lt"/>
                <a:ea typeface="+mn-ea"/>
                <a:cs typeface="Arial" pitchFamily="34" charset="0"/>
                <a:hlinkClick r:id="rId3"/>
              </a:rPr>
              <a:t>https://doi.org/10.1175/2007MWR2335.1</a:t>
            </a:r>
            <a:r>
              <a:rPr lang="nl-NL" sz="1200" b="0" i="0" u="none" kern="1200" dirty="0">
                <a:solidFill>
                  <a:schemeClr val="tx1"/>
                </a:solidFill>
                <a:effectLst/>
                <a:latin typeface="+mn-lt"/>
                <a:ea typeface="+mn-ea"/>
                <a:cs typeface="Arial" pitchFamily="34" charset="0"/>
              </a:rPr>
              <a:t>.</a:t>
            </a:r>
            <a:endParaRPr lang="nl-NL" dirty="0"/>
          </a:p>
          <a:p>
            <a:endParaRPr lang="nl-NL" dirty="0"/>
          </a:p>
        </p:txBody>
      </p:sp>
      <p:sp>
        <p:nvSpPr>
          <p:cNvPr id="4" name="Tijdelijke aanduiding voor dianummer 3"/>
          <p:cNvSpPr>
            <a:spLocks noGrp="1"/>
          </p:cNvSpPr>
          <p:nvPr>
            <p:ph type="sldNum" sz="quarter" idx="5"/>
          </p:nvPr>
        </p:nvSpPr>
        <p:spPr/>
        <p:txBody>
          <a:bodyPr/>
          <a:lstStyle/>
          <a:p>
            <a:pPr>
              <a:defRPr/>
            </a:pPr>
            <a:fld id="{BDC6918B-5458-4F38-A112-7EC895B6B520}" type="slidenum">
              <a:rPr lang="nl-NL" altLang="en-US" smtClean="0"/>
              <a:pPr>
                <a:defRPr/>
              </a:pPr>
              <a:t>10</a:t>
            </a:fld>
            <a:endParaRPr lang="nl-NL" altLang="en-US"/>
          </a:p>
        </p:txBody>
      </p:sp>
    </p:spTree>
    <p:extLst>
      <p:ext uri="{BB962C8B-B14F-4D97-AF65-F5344CB8AC3E}">
        <p14:creationId xmlns:p14="http://schemas.microsoft.com/office/powerpoint/2010/main" val="230843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2863" rtl="0" eaLnBrk="1" fontAlgn="auto" latinLnBrk="0" hangingPunct="1">
              <a:lnSpc>
                <a:spcPct val="100000"/>
              </a:lnSpc>
              <a:spcBef>
                <a:spcPts val="0"/>
              </a:spcBef>
              <a:spcAft>
                <a:spcPts val="0"/>
              </a:spcAft>
              <a:buClrTx/>
              <a:buSzTx/>
              <a:buFontTx/>
              <a:buNone/>
              <a:tabLst/>
              <a:defRPr/>
            </a:pPr>
            <a:r>
              <a:rPr lang="en-US" dirty="0"/>
              <a:t>AGS, NWP, Impact 17 June 2020</a:t>
            </a:r>
          </a:p>
          <a:p>
            <a:pPr marL="371475" indent="-285750">
              <a:buFont typeface="Arial" panose="020B0604020202020204" pitchFamily="34" charset="0"/>
              <a:buChar char="•"/>
            </a:pPr>
            <a:r>
              <a:rPr lang="en-US" dirty="0"/>
              <a:t>Refine Aeolus requirements to ensure impact in 2030-2040 timeframe</a:t>
            </a:r>
          </a:p>
          <a:p>
            <a:pPr marL="371475" indent="-285750">
              <a:buFont typeface="Arial" panose="020B0604020202020204" pitchFamily="34" charset="0"/>
              <a:buChar char="•"/>
            </a:pPr>
            <a:r>
              <a:rPr lang="en-US" dirty="0"/>
              <a:t>Assess improvement of aerosol and cloud sensing which comes as a spin-off product of DWLs</a:t>
            </a:r>
          </a:p>
          <a:p>
            <a:pPr marL="371475" indent="-285750">
              <a:buFont typeface="Arial" panose="020B0604020202020204" pitchFamily="34" charset="0"/>
              <a:buChar char="•"/>
            </a:pPr>
            <a:r>
              <a:rPr lang="en-US" dirty="0"/>
              <a:t>Assessment of how Aeolus Mission Requirements are met performed regularly:</a:t>
            </a:r>
          </a:p>
          <a:p>
            <a:pPr marL="1181475" lvl="1" indent="-285750">
              <a:buFont typeface="Arial" panose="020B0604020202020204" pitchFamily="34" charset="0"/>
              <a:buChar char="•"/>
            </a:pPr>
            <a:r>
              <a:rPr lang="en-US" dirty="0"/>
              <a:t>Random errors higher then requirements</a:t>
            </a:r>
          </a:p>
          <a:p>
            <a:pPr marL="1181475" lvl="1" indent="-285750">
              <a:buFont typeface="Arial" panose="020B0604020202020204" pitchFamily="34" charset="0"/>
              <a:buChar char="•"/>
            </a:pPr>
            <a:r>
              <a:rPr lang="en-US" dirty="0"/>
              <a:t>Bias slightly higher than requirements</a:t>
            </a:r>
          </a:p>
          <a:p>
            <a:pPr marL="1181475" lvl="1" indent="-285750">
              <a:buFont typeface="Arial" panose="020B0604020202020204" pitchFamily="34" charset="0"/>
              <a:buChar char="•"/>
            </a:pPr>
            <a:r>
              <a:rPr lang="en-US" dirty="0"/>
              <a:t>Most other requirements met or to be assessed at the end of the mission</a:t>
            </a:r>
          </a:p>
          <a:p>
            <a:endParaRPr lang="en-GB" dirty="0"/>
          </a:p>
        </p:txBody>
      </p:sp>
      <p:sp>
        <p:nvSpPr>
          <p:cNvPr id="4" name="Foliennummernplatzhalter 3"/>
          <p:cNvSpPr>
            <a:spLocks noGrp="1"/>
          </p:cNvSpPr>
          <p:nvPr>
            <p:ph type="sldNum" sz="quarter" idx="5"/>
          </p:nvPr>
        </p:nvSpPr>
        <p:spPr/>
        <p:txBody>
          <a:bodyPr/>
          <a:lstStyle/>
          <a:p>
            <a:pPr marL="0" marR="0" lvl="0" indent="0" algn="r" defTabSz="912863" rtl="0" eaLnBrk="1" fontAlgn="auto" latinLnBrk="0" hangingPunct="1">
              <a:lnSpc>
                <a:spcPct val="100000"/>
              </a:lnSpc>
              <a:spcBef>
                <a:spcPts val="0"/>
              </a:spcBef>
              <a:spcAft>
                <a:spcPts val="0"/>
              </a:spcAft>
              <a:buClrTx/>
              <a:buSzTx/>
              <a:buFontTx/>
              <a:buNone/>
              <a:tabLst/>
              <a:defRPr/>
            </a:pPr>
            <a:fld id="{DF1895BC-06EC-475A-97CA-BF53472F2E03}"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2863"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04822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895725" lvl="1" indent="0">
              <a:buFont typeface="Arial" panose="020B0604020202020204" pitchFamily="34" charset="0"/>
              <a:buNone/>
            </a:pPr>
            <a:r>
              <a:rPr lang="en-US" dirty="0"/>
              <a:t>AGS, NWP, Impact 17 June 2020</a:t>
            </a:r>
          </a:p>
          <a:p>
            <a:pPr marL="1181475" lvl="1" indent="-285750">
              <a:buFont typeface="Arial" panose="020B0604020202020204" pitchFamily="34" charset="0"/>
              <a:buChar char="•"/>
            </a:pPr>
            <a:r>
              <a:rPr lang="en-US" dirty="0"/>
              <a:t>Significant impact to be ensured in 2030-2040 timeframe</a:t>
            </a:r>
          </a:p>
          <a:p>
            <a:pPr marL="1779075" lvl="2" indent="-285750">
              <a:buFont typeface="Arial" panose="020B0604020202020204" pitchFamily="34" charset="0"/>
              <a:buChar char="•"/>
            </a:pPr>
            <a:r>
              <a:rPr lang="en-US" dirty="0"/>
              <a:t>Important to ensure sufficient </a:t>
            </a:r>
            <a:r>
              <a:rPr lang="en-US" u="sng" dirty="0"/>
              <a:t>data quality (random and systematic errors), adequate geographical and vertical coverage and spatial and temporal sampling </a:t>
            </a:r>
            <a:r>
              <a:rPr lang="en-US" dirty="0"/>
              <a:t>(</a:t>
            </a:r>
            <a:r>
              <a:rPr lang="en-US" dirty="0">
                <a:hlinkClick r:id="rId3" action="ppaction://hlinksldjump"/>
              </a:rPr>
              <a:t>single LOS, single parameter</a:t>
            </a:r>
            <a:r>
              <a:rPr lang="en-US" dirty="0"/>
              <a:t>)</a:t>
            </a:r>
          </a:p>
          <a:p>
            <a:pPr marL="1779075" lvl="2" indent="-285750">
              <a:buFont typeface="Arial" panose="020B0604020202020204" pitchFamily="34" charset="0"/>
              <a:buChar char="•"/>
            </a:pPr>
            <a:r>
              <a:rPr lang="en-US" dirty="0"/>
              <a:t>WMO break-through requirements - typical baseline</a:t>
            </a:r>
          </a:p>
          <a:p>
            <a:pPr marL="1779075" lvl="2" indent="-285750">
              <a:buFont typeface="Arial" panose="020B0604020202020204" pitchFamily="34" charset="0"/>
              <a:buChar char="•"/>
            </a:pPr>
            <a:r>
              <a:rPr lang="en-US" dirty="0"/>
              <a:t>Address needs of global and regional NWP as far as possible</a:t>
            </a:r>
          </a:p>
          <a:p>
            <a:endParaRPr lang="en-GB" dirty="0"/>
          </a:p>
        </p:txBody>
      </p:sp>
      <p:sp>
        <p:nvSpPr>
          <p:cNvPr id="4" name="Foliennummernplatzhalter 3"/>
          <p:cNvSpPr>
            <a:spLocks noGrp="1"/>
          </p:cNvSpPr>
          <p:nvPr>
            <p:ph type="sldNum" sz="quarter" idx="5"/>
          </p:nvPr>
        </p:nvSpPr>
        <p:spPr/>
        <p:txBody>
          <a:bodyPr/>
          <a:lstStyle/>
          <a:p>
            <a:pPr marL="0" marR="0" lvl="0" indent="0" algn="r" defTabSz="912863" rtl="0" eaLnBrk="1" fontAlgn="auto" latinLnBrk="0" hangingPunct="1">
              <a:lnSpc>
                <a:spcPct val="100000"/>
              </a:lnSpc>
              <a:spcBef>
                <a:spcPts val="0"/>
              </a:spcBef>
              <a:spcAft>
                <a:spcPts val="0"/>
              </a:spcAft>
              <a:buClrTx/>
              <a:buSzTx/>
              <a:buFontTx/>
              <a:buNone/>
              <a:tabLst/>
              <a:defRPr/>
            </a:pPr>
            <a:fld id="{DF1895BC-06EC-475A-97CA-BF53472F2E03}"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2863"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91254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35.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4.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36.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35.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34.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36.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5.png"/><Relationship Id="rId21"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4.jpe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6.xml"/><Relationship Id="rId6" Type="http://schemas.openxmlformats.org/officeDocument/2006/relationships/image" Target="../media/image38.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7.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14.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5.png"/><Relationship Id="rId21"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59.png"/><Relationship Id="rId1" Type="http://schemas.openxmlformats.org/officeDocument/2006/relationships/slideMaster" Target="../slideMasters/slideMaster7.xml"/><Relationship Id="rId6" Type="http://schemas.openxmlformats.org/officeDocument/2006/relationships/image" Target="../media/image38.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7.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3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60.png"/><Relationship Id="rId9" Type="http://schemas.openxmlformats.org/officeDocument/2006/relationships/image" Target="../media/image14.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5.png"/><Relationship Id="rId21"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4.jpe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59.png"/><Relationship Id="rId1" Type="http://schemas.openxmlformats.org/officeDocument/2006/relationships/slideMaster" Target="../slideMasters/slideMaster9.xml"/><Relationship Id="rId6" Type="http://schemas.openxmlformats.org/officeDocument/2006/relationships/image" Target="../media/image38.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7.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3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60.png"/><Relationship Id="rId9" Type="http://schemas.openxmlformats.org/officeDocument/2006/relationships/image" Target="../media/image14.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6.png"/><Relationship Id="rId21" Type="http://schemas.openxmlformats.org/officeDocument/2006/relationships/image" Target="../media/image81.png"/><Relationship Id="rId7" Type="http://schemas.openxmlformats.org/officeDocument/2006/relationships/image" Target="../media/image68.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90.jp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Master" Target="../slideMasters/slideMaster11.xml"/><Relationship Id="rId6" Type="http://schemas.openxmlformats.org/officeDocument/2006/relationships/image" Target="../media/image11.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7.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6.png"/><Relationship Id="rId21" Type="http://schemas.openxmlformats.org/officeDocument/2006/relationships/image" Target="../media/image81.png"/><Relationship Id="rId7" Type="http://schemas.openxmlformats.org/officeDocument/2006/relationships/image" Target="../media/image68.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91.jp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Master" Target="../slideMasters/slideMaster11.xml"/><Relationship Id="rId6" Type="http://schemas.openxmlformats.org/officeDocument/2006/relationships/image" Target="../media/image11.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7.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6.png"/><Relationship Id="rId21" Type="http://schemas.openxmlformats.org/officeDocument/2006/relationships/image" Target="../media/image81.png"/><Relationship Id="rId7" Type="http://schemas.openxmlformats.org/officeDocument/2006/relationships/image" Target="../media/image68.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92.jp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Master" Target="../slideMasters/slideMaster11.xml"/><Relationship Id="rId6" Type="http://schemas.openxmlformats.org/officeDocument/2006/relationships/image" Target="../media/image11.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7.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6.png"/><Relationship Id="rId21" Type="http://schemas.openxmlformats.org/officeDocument/2006/relationships/image" Target="../media/image81.png"/><Relationship Id="rId7" Type="http://schemas.openxmlformats.org/officeDocument/2006/relationships/image" Target="../media/image68.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93.jpe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slideMaster" Target="../slideMasters/slideMaster11.xml"/><Relationship Id="rId6" Type="http://schemas.openxmlformats.org/officeDocument/2006/relationships/image" Target="../media/image11.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7.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el met afbeelding">
    <p:spTree>
      <p:nvGrpSpPr>
        <p:cNvPr id="1" name=""/>
        <p:cNvGrpSpPr/>
        <p:nvPr/>
      </p:nvGrpSpPr>
      <p:grpSpPr>
        <a:xfrm>
          <a:off x="0" y="0"/>
          <a:ext cx="0" cy="0"/>
          <a:chOff x="0" y="0"/>
          <a:chExt cx="0" cy="0"/>
        </a:xfrm>
      </p:grpSpPr>
      <p:sp>
        <p:nvSpPr>
          <p:cNvPr id="4" name="shpKleurvlakOnder"/>
          <p:cNvSpPr>
            <a:spLocks noChangeArrowheads="1"/>
          </p:cNvSpPr>
          <p:nvPr userDrawn="1"/>
        </p:nvSpPr>
        <p:spPr bwMode="auto">
          <a:xfrm>
            <a:off x="0" y="6318261"/>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sp>
        <p:nvSpPr>
          <p:cNvPr id="5" name="shpTekst"/>
          <p:cNvSpPr>
            <a:spLocks noChangeArrowheads="1"/>
          </p:cNvSpPr>
          <p:nvPr userDrawn="1"/>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dirty="0">
              <a:solidFill>
                <a:srgbClr val="FFFFFF"/>
              </a:solidFill>
            </a:endParaRPr>
          </a:p>
        </p:txBody>
      </p:sp>
      <p:sp>
        <p:nvSpPr>
          <p:cNvPr id="6" name="shpKleurvlak"/>
          <p:cNvSpPr>
            <a:spLocks noChangeArrowheads="1"/>
          </p:cNvSpPr>
          <p:nvPr/>
        </p:nvSpPr>
        <p:spPr bwMode="auto">
          <a:xfrm>
            <a:off x="0" y="4171959"/>
            <a:ext cx="9144000" cy="26860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dirty="0">
              <a:solidFill>
                <a:schemeClr val="tx1"/>
              </a:solidFill>
            </a:endParaRPr>
          </a:p>
        </p:txBody>
      </p:sp>
      <p:pic>
        <p:nvPicPr>
          <p:cNvPr id="9"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l="5624" t="23334" r="25833" b="34666"/>
          <a:stretch>
            <a:fillRect/>
          </a:stretch>
        </p:blipFill>
        <p:spPr bwMode="auto">
          <a:xfrm>
            <a:off x="-182563" y="919175"/>
            <a:ext cx="932656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924429" y="2474920"/>
            <a:ext cx="3600476" cy="941393"/>
          </a:xfrm>
          <a:prstGeom prst="rect">
            <a:avLst/>
          </a:prstGeom>
        </p:spPr>
        <p:txBody>
          <a:bodyPr>
            <a:normAutofit/>
          </a:bodyPr>
          <a:lstStyle>
            <a:lvl1pPr algn="l">
              <a:tabLst/>
              <a:defRPr sz="2600">
                <a:solidFill>
                  <a:schemeClr val="bg1"/>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4908552" y="3513149"/>
            <a:ext cx="3643338" cy="1752600"/>
          </a:xfrm>
          <a:prstGeom prst="rect">
            <a:avLst/>
          </a:prstGeom>
        </p:spPr>
        <p:txBody>
          <a:bodyPr>
            <a:normAutofit/>
          </a:bodyPr>
          <a:lstStyle>
            <a:lvl1pPr marL="0" indent="0" algn="l">
              <a:buNone/>
              <a:tabLst/>
              <a:defRPr sz="1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pic>
        <p:nvPicPr>
          <p:cNvPr id="28677"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900" y="-733424"/>
            <a:ext cx="804672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a:off x="7220267" y="603171"/>
            <a:ext cx="1921616" cy="338554"/>
          </a:xfrm>
          <a:prstGeom prst="rect">
            <a:avLst/>
          </a:prstGeom>
          <a:noFill/>
        </p:spPr>
        <p:txBody>
          <a:bodyPr wrap="none" rtlCol="0">
            <a:spAutoFit/>
          </a:bodyPr>
          <a:lstStyle/>
          <a:p>
            <a:r>
              <a:rPr lang="en-US" sz="1600" b="0" i="1" dirty="0">
                <a:solidFill>
                  <a:schemeClr val="tx1"/>
                </a:solidFill>
                <a:latin typeface="Constantia" panose="02030602050306030303" pitchFamily="18" charset="0"/>
              </a:rPr>
              <a:t>Water Management</a:t>
            </a:r>
          </a:p>
        </p:txBody>
      </p:sp>
    </p:spTree>
    <p:extLst>
      <p:ext uri="{BB962C8B-B14F-4D97-AF65-F5344CB8AC3E}">
        <p14:creationId xmlns:p14="http://schemas.microsoft.com/office/powerpoint/2010/main" val="417493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1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1" y="257226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800" dirty="0">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6" y="-1142997"/>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208265"/>
            <a:ext cx="1210456" cy="624000"/>
          </a:xfrm>
          <a:prstGeom prst="rect">
            <a:avLst/>
          </a:prstGeom>
        </p:spPr>
      </p:pic>
      <p:sp>
        <p:nvSpPr>
          <p:cNvPr id="10" name="Text Box 58"/>
          <p:cNvSpPr txBox="1">
            <a:spLocks noChangeArrowheads="1"/>
          </p:cNvSpPr>
          <p:nvPr userDrawn="1"/>
        </p:nvSpPr>
        <p:spPr bwMode="auto">
          <a:xfrm>
            <a:off x="162825" y="6165867"/>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eaLnBrk="1" hangingPunct="1">
              <a:spcBef>
                <a:spcPct val="50000"/>
              </a:spcBef>
            </a:pPr>
            <a:r>
              <a:rPr lang="en-US" sz="800">
                <a:solidFill>
                  <a:srgbClr val="FFFFFF">
                    <a:lumMod val="85000"/>
                  </a:srgbClr>
                </a:solidFill>
                <a:cs typeface="+mn-cs"/>
              </a:rPr>
              <a:t>ESA UNCLASSIFIED - For Official Use</a:t>
            </a:r>
            <a:endParaRPr lang="en-GB" sz="800" dirty="0">
              <a:solidFill>
                <a:srgbClr val="FFFFFF">
                  <a:lumMod val="85000"/>
                </a:srgbClr>
              </a:solidFill>
              <a:cs typeface="+mn-cs"/>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6532800"/>
            <a:ext cx="1196912" cy="192000"/>
          </a:xfrm>
          <a:prstGeom prst="rect">
            <a:avLst/>
          </a:prstGeom>
        </p:spPr>
      </p:pic>
      <p:cxnSp>
        <p:nvCxnSpPr>
          <p:cNvPr id="36" name="Straight Connector 35"/>
          <p:cNvCxnSpPr/>
          <p:nvPr userDrawn="1"/>
        </p:nvCxnSpPr>
        <p:spPr>
          <a:xfrm>
            <a:off x="165935"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6544011"/>
            <a:ext cx="6826666"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09303892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2737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522590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8"/>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307"/>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50695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9566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84"/>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11"/>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27068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601337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8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2" y="1666879"/>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10"/>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8" y="27068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99975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10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86"/>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15"/>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67581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1" y="257226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6429376"/>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800" dirty="0">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5" y="-1142999"/>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208265"/>
            <a:ext cx="1210456" cy="624000"/>
          </a:xfrm>
          <a:prstGeom prst="rect">
            <a:avLst/>
          </a:prstGeom>
        </p:spPr>
      </p:pic>
      <p:sp>
        <p:nvSpPr>
          <p:cNvPr id="10" name="Text Box 58"/>
          <p:cNvSpPr txBox="1">
            <a:spLocks noChangeArrowheads="1"/>
          </p:cNvSpPr>
          <p:nvPr userDrawn="1"/>
        </p:nvSpPr>
        <p:spPr bwMode="auto">
          <a:xfrm>
            <a:off x="162825" y="6165865"/>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eaLnBrk="1" hangingPunct="1">
              <a:spcBef>
                <a:spcPct val="50000"/>
              </a:spcBef>
            </a:pPr>
            <a:r>
              <a:rPr lang="en-US" sz="800">
                <a:solidFill>
                  <a:srgbClr val="FFFFFF">
                    <a:lumMod val="85000"/>
                  </a:srgbClr>
                </a:solidFill>
                <a:cs typeface="+mn-cs"/>
              </a:rPr>
              <a:t>ESA UNCLASSIFIED - For Official Use</a:t>
            </a:r>
            <a:endParaRPr lang="en-GB" sz="800" dirty="0">
              <a:solidFill>
                <a:srgbClr val="FFFFFF">
                  <a:lumMod val="85000"/>
                </a:srgbClr>
              </a:solidFill>
              <a:cs typeface="+mn-cs"/>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6532800"/>
            <a:ext cx="1196912" cy="192000"/>
          </a:xfrm>
          <a:prstGeom prst="rect">
            <a:avLst/>
          </a:prstGeom>
        </p:spPr>
      </p:pic>
      <p:cxnSp>
        <p:nvCxnSpPr>
          <p:cNvPr id="36" name="Straight Connector 35"/>
          <p:cNvCxnSpPr/>
          <p:nvPr userDrawn="1"/>
        </p:nvCxnSpPr>
        <p:spPr>
          <a:xfrm>
            <a:off x="165935"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6544010"/>
            <a:ext cx="6826666" cy="148692"/>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77954287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61"/>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sp>
        <p:nvSpPr>
          <p:cNvPr id="5" name="shpTekst"/>
          <p:cNvSpPr>
            <a:spLocks noChangeArrowheads="1"/>
          </p:cNvSpPr>
          <p:nvPr/>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2261" y="2"/>
            <a:ext cx="9144001"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55323" y="262195"/>
            <a:ext cx="7847038"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369858" y="1264362"/>
            <a:ext cx="7858180" cy="4807851"/>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Beeldmerk"/>
          <p:cNvSpPr>
            <a:spLocks noGrp="1" noChangeArrowheads="1"/>
          </p:cNvSpPr>
          <p:nvPr>
            <p:ph type="sldNum" sz="quarter" idx="10"/>
          </p:nvPr>
        </p:nvSpPr>
        <p:spPr/>
        <p:txBody>
          <a:bodyPr/>
          <a:lstStyle>
            <a:lvl1pPr>
              <a:defRPr/>
            </a:lvl1pPr>
          </a:lstStyle>
          <a:p>
            <a:pPr>
              <a:defRPr/>
            </a:pPr>
            <a:fld id="{063F9D11-006B-43F8-9D4F-5302BB05D588}" type="slidenum">
              <a:rPr lang="nl-NL"/>
              <a:pPr>
                <a:defRPr/>
              </a:pPr>
              <a:t>‹nr.›</a:t>
            </a:fld>
            <a:endParaRPr lang="nl-NL"/>
          </a:p>
        </p:txBody>
      </p:sp>
      <p:sp>
        <p:nvSpPr>
          <p:cNvPr id="10"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defRPr>
            </a:lvl1pPr>
          </a:lstStyle>
          <a:p>
            <a:pPr>
              <a:defRPr/>
            </a:pPr>
            <a:r>
              <a:rPr lang="en-US" dirty="0"/>
              <a:t>KNMI, September 2019</a:t>
            </a:r>
          </a:p>
          <a:p>
            <a:pPr>
              <a:defRPr/>
            </a:pPr>
            <a:endParaRPr lang="en-US" dirty="0"/>
          </a:p>
        </p:txBody>
      </p:sp>
    </p:spTree>
    <p:extLst>
      <p:ext uri="{BB962C8B-B14F-4D97-AF65-F5344CB8AC3E}">
        <p14:creationId xmlns:p14="http://schemas.microsoft.com/office/powerpoint/2010/main" val="338113545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344827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81589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7"/>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30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518060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7493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84"/>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27068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467760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988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666879"/>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10"/>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8" y="27068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21755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99"/>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8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1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495028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1" y="257226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5906955"/>
            <a:ext cx="50165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eaLnBrk="1" hangingPunct="1">
              <a:spcBef>
                <a:spcPct val="50000"/>
              </a:spcBef>
            </a:pPr>
            <a:r>
              <a:rPr lang="en-US" sz="800">
                <a:cs typeface="+mn-cs"/>
              </a:rPr>
              <a:t>Issue/Revision: 0.0</a:t>
            </a:r>
          </a:p>
          <a:p>
            <a:pPr eaLnBrk="1" hangingPunct="1">
              <a:spcBef>
                <a:spcPct val="50000"/>
              </a:spcBef>
            </a:pPr>
            <a:r>
              <a:rPr lang="en-US" sz="800">
                <a:cs typeface="+mn-cs"/>
              </a:rPr>
              <a:t>Reference: </a:t>
            </a:r>
          </a:p>
          <a:p>
            <a:pPr eaLnBrk="1" hangingPunct="1">
              <a:spcBef>
                <a:spcPct val="50000"/>
              </a:spcBef>
            </a:pPr>
            <a:r>
              <a:rPr lang="en-US" sz="800">
                <a:cs typeface="+mn-cs"/>
              </a:rPr>
              <a:t>Status: </a:t>
            </a:r>
          </a:p>
          <a:p>
            <a:pPr eaLnBrk="1" hangingPunct="1">
              <a:spcBef>
                <a:spcPct val="50000"/>
              </a:spcBef>
            </a:pPr>
            <a:r>
              <a:rPr lang="en-US" sz="800">
                <a:cs typeface="+mn-cs"/>
              </a:rPr>
              <a:t>ESA UNCLASSIFIED - For Official Use</a:t>
            </a:r>
            <a:endParaRPr lang="en-GB" sz="800" dirty="0">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5" y="-1143001"/>
            <a:ext cx="68580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208265"/>
            <a:ext cx="1210456" cy="624000"/>
          </a:xfrm>
          <a:prstGeom prst="rect">
            <a:avLst/>
          </a:prstGeom>
        </p:spPr>
      </p:pic>
      <p:sp>
        <p:nvSpPr>
          <p:cNvPr id="10" name="Text Box 58"/>
          <p:cNvSpPr txBox="1">
            <a:spLocks noChangeArrowheads="1"/>
          </p:cNvSpPr>
          <p:nvPr userDrawn="1"/>
        </p:nvSpPr>
        <p:spPr bwMode="auto">
          <a:xfrm>
            <a:off x="162825" y="6165865"/>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eaLnBrk="1" hangingPunct="1">
              <a:spcBef>
                <a:spcPct val="50000"/>
              </a:spcBef>
            </a:pPr>
            <a:r>
              <a:rPr lang="en-US" sz="800">
                <a:solidFill>
                  <a:srgbClr val="FFFFFF">
                    <a:lumMod val="85000"/>
                  </a:srgbClr>
                </a:solidFill>
                <a:cs typeface="+mn-cs"/>
              </a:rPr>
              <a:t>ESA UNCLASSIFIED - For Official Use</a:t>
            </a:r>
            <a:endParaRPr lang="en-GB" sz="800" dirty="0">
              <a:solidFill>
                <a:srgbClr val="FFFFFF">
                  <a:lumMod val="85000"/>
                </a:srgbClr>
              </a:solidFill>
              <a:cs typeface="+mn-cs"/>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1" y="6532800"/>
            <a:ext cx="1196912" cy="192000"/>
          </a:xfrm>
          <a:prstGeom prst="rect">
            <a:avLst/>
          </a:prstGeom>
        </p:spPr>
      </p:pic>
      <p:cxnSp>
        <p:nvCxnSpPr>
          <p:cNvPr id="36" name="Straight Connector 35"/>
          <p:cNvCxnSpPr/>
          <p:nvPr userDrawn="1"/>
        </p:nvCxnSpPr>
        <p:spPr>
          <a:xfrm>
            <a:off x="165935"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6553838"/>
            <a:ext cx="6802386" cy="149705"/>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64057971"/>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358775" indent="-27305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71082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pBeeldmerk"/>
          <p:cNvSpPr>
            <a:spLocks noGrp="1" noChangeArrowheads="1"/>
          </p:cNvSpPr>
          <p:nvPr>
            <p:ph type="sldNum" sz="quarter" idx="11"/>
          </p:nvPr>
        </p:nvSpPr>
        <p:spPr/>
        <p:txBody>
          <a:bodyPr/>
          <a:lstStyle>
            <a:lvl1pPr>
              <a:defRPr sz="1000" b="1">
                <a:solidFill>
                  <a:schemeClr val="bg1"/>
                </a:solidFill>
                <a:cs typeface="Arial" pitchFamily="34" charset="0"/>
              </a:defRPr>
            </a:lvl1pPr>
          </a:lstStyle>
          <a:p>
            <a:pPr>
              <a:defRPr/>
            </a:pPr>
            <a:fld id="{A008A132-3715-4DBB-8F0B-8C008A3CC43C}" type="slidenum">
              <a:rPr lang="nl-NL"/>
              <a:pPr>
                <a:defRPr/>
              </a:pPr>
              <a:t>‹nr.›</a:t>
            </a:fld>
            <a:endParaRPr lang="nl-NL" dirty="0"/>
          </a:p>
        </p:txBody>
      </p:sp>
      <p:sp>
        <p:nvSpPr>
          <p:cNvPr id="7"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defRPr>
            </a:lvl1pPr>
          </a:lstStyle>
          <a:p>
            <a:pPr>
              <a:defRPr/>
            </a:pPr>
            <a:r>
              <a:rPr lang="en-US" dirty="0"/>
              <a:t>KNMI, September 2019</a:t>
            </a:r>
          </a:p>
          <a:p>
            <a:pPr>
              <a:defRPr/>
            </a:pPr>
            <a:endParaRPr lang="en-US" dirty="0"/>
          </a:p>
        </p:txBody>
      </p:sp>
    </p:spTree>
    <p:extLst>
      <p:ext uri="{BB962C8B-B14F-4D97-AF65-F5344CB8AC3E}">
        <p14:creationId xmlns:p14="http://schemas.microsoft.com/office/powerpoint/2010/main" val="3738355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296487"/>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796305"/>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597037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04257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84"/>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2"/>
            <a:ext cx="3898900" cy="3816351"/>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27068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75072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734287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8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666879"/>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10"/>
            <a:ext cx="2846388" cy="43243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8" y="27068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479348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99"/>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85"/>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5372112"/>
            <a:ext cx="5932800" cy="6191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980217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1" y="-1143001"/>
            <a:ext cx="68580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208265"/>
            <a:ext cx="1210456" cy="624000"/>
          </a:xfrm>
          <a:prstGeom prst="rect">
            <a:avLst/>
          </a:prstGeom>
        </p:spPr>
      </p:pic>
      <p:sp>
        <p:nvSpPr>
          <p:cNvPr id="56323" name="Rectangle 2"/>
          <p:cNvSpPr>
            <a:spLocks noGrp="1" noChangeArrowheads="1"/>
          </p:cNvSpPr>
          <p:nvPr>
            <p:ph type="subTitle" idx="1"/>
          </p:nvPr>
        </p:nvSpPr>
        <p:spPr>
          <a:xfrm>
            <a:off x="425935" y="3679986"/>
            <a:ext cx="7948800" cy="421975"/>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9" y="2211955"/>
            <a:ext cx="7947025" cy="584775"/>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8"/>
            <a:ext cx="9144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5" y="6095558"/>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dirty="0">
                <a:solidFill>
                  <a:srgbClr val="FFFFFF">
                    <a:lumMod val="85000"/>
                  </a:srgbClr>
                </a:solidFill>
                <a:cs typeface="+mn-cs"/>
              </a:rPr>
              <a:t>ESA UNCLASSIFIED - For Official Use</a:t>
            </a:r>
            <a:endParaRPr lang="en-GB" sz="800" dirty="0">
              <a:solidFill>
                <a:srgbClr val="FFFFFF">
                  <a:lumMod val="85000"/>
                </a:srgbClr>
              </a:solidFill>
              <a:cs typeface="+mn-cs"/>
            </a:endParaRPr>
          </a:p>
        </p:txBody>
      </p:sp>
      <p:grpSp>
        <p:nvGrpSpPr>
          <p:cNvPr id="35" name="Group 34"/>
          <p:cNvGrpSpPr/>
          <p:nvPr userDrawn="1"/>
        </p:nvGrpSpPr>
        <p:grpSpPr>
          <a:xfrm>
            <a:off x="119194" y="6554841"/>
            <a:ext cx="6802386" cy="148692"/>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91" y="6554840"/>
            <a:ext cx="1196912" cy="192000"/>
          </a:xfrm>
          <a:prstGeom prst="rect">
            <a:avLst/>
          </a:prstGeom>
        </p:spPr>
      </p:pic>
      <p:cxnSp>
        <p:nvCxnSpPr>
          <p:cNvPr id="61" name="Straight Connector 60"/>
          <p:cNvCxnSpPr/>
          <p:nvPr userDrawn="1"/>
        </p:nvCxnSpPr>
        <p:spPr>
          <a:xfrm>
            <a:off x="165935"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9" y="6553827"/>
            <a:ext cx="163385" cy="144000"/>
          </a:xfrm>
          <a:prstGeom prst="rect">
            <a:avLst/>
          </a:prstGeom>
        </p:spPr>
      </p:pic>
    </p:spTree>
    <p:extLst>
      <p:ext uri="{BB962C8B-B14F-4D97-AF65-F5344CB8AC3E}">
        <p14:creationId xmlns:p14="http://schemas.microsoft.com/office/powerpoint/2010/main" val="3237218897"/>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486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11A40-A78B-41CE-A591-AC048C8EB8E3}"/>
              </a:ext>
            </a:extLst>
          </p:cNvPr>
          <p:cNvSpPr>
            <a:spLocks noGrp="1"/>
          </p:cNvSpPr>
          <p:nvPr>
            <p:ph type="ctrTitle"/>
          </p:nvPr>
        </p:nvSpPr>
        <p:spPr>
          <a:xfrm>
            <a:off x="1143000" y="1122363"/>
            <a:ext cx="6858000" cy="2387600"/>
          </a:xfrm>
        </p:spPr>
        <p:txBody>
          <a:bodyPr anchor="b"/>
          <a:lstStyle>
            <a:lvl1pPr algn="ctr">
              <a:defRPr sz="5539"/>
            </a:lvl1pPr>
          </a:lstStyle>
          <a:p>
            <a:r>
              <a:rPr lang="nl-NL"/>
              <a:t>Klik om stijl te bewerken</a:t>
            </a:r>
          </a:p>
        </p:txBody>
      </p:sp>
      <p:sp>
        <p:nvSpPr>
          <p:cNvPr id="3" name="Ondertitel 2">
            <a:extLst>
              <a:ext uri="{FF2B5EF4-FFF2-40B4-BE49-F238E27FC236}">
                <a16:creationId xmlns:a16="http://schemas.microsoft.com/office/drawing/2014/main" id="{6F895E7F-D241-48CD-B0B0-0E1DC943C5AF}"/>
              </a:ext>
            </a:extLst>
          </p:cNvPr>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nl-NL"/>
              <a:t>Klikken om de ondertitelstijl van het model te bewerken</a:t>
            </a:r>
          </a:p>
        </p:txBody>
      </p:sp>
      <p:sp>
        <p:nvSpPr>
          <p:cNvPr id="4" name="Tijdelijke aanduiding voor dianummer 3">
            <a:extLst>
              <a:ext uri="{FF2B5EF4-FFF2-40B4-BE49-F238E27FC236}">
                <a16:creationId xmlns:a16="http://schemas.microsoft.com/office/drawing/2014/main" id="{11F1C9D7-BC56-49CC-B747-165D89CC86DE}"/>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259949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 met afbeelding">
    <p:spTree>
      <p:nvGrpSpPr>
        <p:cNvPr id="1" name=""/>
        <p:cNvGrpSpPr/>
        <p:nvPr/>
      </p:nvGrpSpPr>
      <p:grpSpPr>
        <a:xfrm>
          <a:off x="0" y="0"/>
          <a:ext cx="0" cy="0"/>
          <a:chOff x="0" y="0"/>
          <a:chExt cx="0" cy="0"/>
        </a:xfrm>
      </p:grpSpPr>
      <p:sp>
        <p:nvSpPr>
          <p:cNvPr id="4" name="shpKleurvlakOnder"/>
          <p:cNvSpPr>
            <a:spLocks noChangeArrowheads="1"/>
          </p:cNvSpPr>
          <p:nvPr userDrawn="1"/>
        </p:nvSpPr>
        <p:spPr bwMode="auto">
          <a:xfrm>
            <a:off x="0" y="6318261"/>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sp>
        <p:nvSpPr>
          <p:cNvPr id="5" name="shpTekst"/>
          <p:cNvSpPr>
            <a:spLocks noChangeArrowheads="1"/>
          </p:cNvSpPr>
          <p:nvPr userDrawn="1"/>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dirty="0">
              <a:solidFill>
                <a:srgbClr val="FFFFFF"/>
              </a:solidFill>
            </a:endParaRPr>
          </a:p>
        </p:txBody>
      </p:sp>
      <p:sp>
        <p:nvSpPr>
          <p:cNvPr id="6" name="shpKleurvlak"/>
          <p:cNvSpPr>
            <a:spLocks noChangeArrowheads="1"/>
          </p:cNvSpPr>
          <p:nvPr/>
        </p:nvSpPr>
        <p:spPr bwMode="auto">
          <a:xfrm>
            <a:off x="0" y="4171959"/>
            <a:ext cx="9144000" cy="26860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dirty="0">
              <a:solidFill>
                <a:schemeClr val="tx1"/>
              </a:solidFill>
            </a:endParaRPr>
          </a:p>
        </p:txBody>
      </p:sp>
      <p:pic>
        <p:nvPicPr>
          <p:cNvPr id="9"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l="5624" t="23334" r="25833" b="34666"/>
          <a:stretch>
            <a:fillRect/>
          </a:stretch>
        </p:blipFill>
        <p:spPr bwMode="auto">
          <a:xfrm>
            <a:off x="-182563" y="919175"/>
            <a:ext cx="932656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924429" y="2474920"/>
            <a:ext cx="3600476" cy="941393"/>
          </a:xfrm>
          <a:prstGeom prst="rect">
            <a:avLst/>
          </a:prstGeom>
        </p:spPr>
        <p:txBody>
          <a:bodyPr>
            <a:normAutofit/>
          </a:bodyPr>
          <a:lstStyle>
            <a:lvl1pPr algn="l">
              <a:tabLst/>
              <a:defRPr sz="2600">
                <a:solidFill>
                  <a:schemeClr val="bg1"/>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4908552" y="3513149"/>
            <a:ext cx="3643338" cy="1752600"/>
          </a:xfrm>
          <a:prstGeom prst="rect">
            <a:avLst/>
          </a:prstGeom>
        </p:spPr>
        <p:txBody>
          <a:bodyPr>
            <a:normAutofit/>
          </a:bodyPr>
          <a:lstStyle>
            <a:lvl1pPr marL="0" indent="0" algn="l">
              <a:buNone/>
              <a:tabLst/>
              <a:defRPr sz="1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pic>
        <p:nvPicPr>
          <p:cNvPr id="28677"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900" y="-733424"/>
            <a:ext cx="804672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a:off x="7220267" y="603171"/>
            <a:ext cx="1921616" cy="338554"/>
          </a:xfrm>
          <a:prstGeom prst="rect">
            <a:avLst/>
          </a:prstGeom>
          <a:noFill/>
        </p:spPr>
        <p:txBody>
          <a:bodyPr wrap="none" rtlCol="0">
            <a:spAutoFit/>
          </a:bodyPr>
          <a:lstStyle/>
          <a:p>
            <a:r>
              <a:rPr lang="en-US" sz="1600" b="0" i="1" dirty="0">
                <a:solidFill>
                  <a:schemeClr val="tx1"/>
                </a:solidFill>
                <a:latin typeface="Constantia" panose="02030602050306030303" pitchFamily="18" charset="0"/>
              </a:rPr>
              <a:t>Water Management</a:t>
            </a:r>
          </a:p>
        </p:txBody>
      </p:sp>
    </p:spTree>
    <p:extLst>
      <p:ext uri="{BB962C8B-B14F-4D97-AF65-F5344CB8AC3E}">
        <p14:creationId xmlns:p14="http://schemas.microsoft.com/office/powerpoint/2010/main" val="716831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00C83-D742-4704-85EB-A182EA2069C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AAA87DA-C1E5-4BEE-A3DD-58C8198D904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a:extLst>
              <a:ext uri="{FF2B5EF4-FFF2-40B4-BE49-F238E27FC236}">
                <a16:creationId xmlns:a16="http://schemas.microsoft.com/office/drawing/2014/main" id="{A2B04737-0F37-4DC1-BEDB-C3285D0B6453}"/>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243578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D1030-2690-46E9-915C-3CDE4A1051B5}"/>
              </a:ext>
            </a:extLst>
          </p:cNvPr>
          <p:cNvSpPr>
            <a:spLocks noGrp="1"/>
          </p:cNvSpPr>
          <p:nvPr>
            <p:ph type="title"/>
          </p:nvPr>
        </p:nvSpPr>
        <p:spPr>
          <a:xfrm>
            <a:off x="624254" y="1709739"/>
            <a:ext cx="7886700" cy="2852737"/>
          </a:xfrm>
        </p:spPr>
        <p:txBody>
          <a:bodyPr anchor="b"/>
          <a:lstStyle>
            <a:lvl1pPr>
              <a:defRPr sz="5539"/>
            </a:lvl1pPr>
          </a:lstStyle>
          <a:p>
            <a:r>
              <a:rPr lang="nl-NL"/>
              <a:t>Klik om stijl te bewerken</a:t>
            </a:r>
          </a:p>
        </p:txBody>
      </p:sp>
      <p:sp>
        <p:nvSpPr>
          <p:cNvPr id="3" name="Tijdelijke aanduiding voor tekst 2">
            <a:extLst>
              <a:ext uri="{FF2B5EF4-FFF2-40B4-BE49-F238E27FC236}">
                <a16:creationId xmlns:a16="http://schemas.microsoft.com/office/drawing/2014/main" id="{AEAC7C28-C001-4E87-B136-187DE826E8DA}"/>
              </a:ext>
            </a:extLst>
          </p:cNvPr>
          <p:cNvSpPr>
            <a:spLocks noGrp="1"/>
          </p:cNvSpPr>
          <p:nvPr>
            <p:ph type="body" idx="1"/>
          </p:nvPr>
        </p:nvSpPr>
        <p:spPr>
          <a:xfrm>
            <a:off x="624254" y="4589464"/>
            <a:ext cx="7886700" cy="1500187"/>
          </a:xfrm>
        </p:spPr>
        <p:txBody>
          <a:bodyPr/>
          <a:lstStyle>
            <a:lvl1pPr marL="0" indent="0">
              <a:buNone/>
              <a:defRPr sz="2215"/>
            </a:lvl1pPr>
            <a:lvl2pPr marL="422041" indent="0">
              <a:buNone/>
              <a:defRPr sz="1846"/>
            </a:lvl2pPr>
            <a:lvl3pPr marL="844083" indent="0">
              <a:buNone/>
              <a:defRPr sz="1662"/>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pPr lvl="0"/>
            <a:r>
              <a:rPr lang="nl-NL"/>
              <a:t>Klikken om de tekststijl van het model te bewerken</a:t>
            </a:r>
          </a:p>
        </p:txBody>
      </p:sp>
      <p:sp>
        <p:nvSpPr>
          <p:cNvPr id="4" name="Tijdelijke aanduiding voor dianummer 3">
            <a:extLst>
              <a:ext uri="{FF2B5EF4-FFF2-40B4-BE49-F238E27FC236}">
                <a16:creationId xmlns:a16="http://schemas.microsoft.com/office/drawing/2014/main" id="{310E462C-CE99-4B08-807E-568D5382EE8E}"/>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691136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AB672-022A-4E1D-B20D-3729B39C478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D4E4376-9F31-4A7F-8AE9-2123A4308CA7}"/>
              </a:ext>
            </a:extLst>
          </p:cNvPr>
          <p:cNvSpPr>
            <a:spLocks noGrp="1"/>
          </p:cNvSpPr>
          <p:nvPr>
            <p:ph sz="half" idx="1"/>
          </p:nvPr>
        </p:nvSpPr>
        <p:spPr>
          <a:xfrm>
            <a:off x="685800"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7ECAF23-14A6-473A-BF31-5A2D908BF73E}"/>
              </a:ext>
            </a:extLst>
          </p:cNvPr>
          <p:cNvSpPr>
            <a:spLocks noGrp="1"/>
          </p:cNvSpPr>
          <p:nvPr>
            <p:ph sz="half" idx="2"/>
          </p:nvPr>
        </p:nvSpPr>
        <p:spPr>
          <a:xfrm>
            <a:off x="4642338"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a:extLst>
              <a:ext uri="{FF2B5EF4-FFF2-40B4-BE49-F238E27FC236}">
                <a16:creationId xmlns:a16="http://schemas.microsoft.com/office/drawing/2014/main" id="{5EFD5CED-070B-46A6-BE65-D7ECC303AB56}"/>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2783341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C3E21-974A-4054-A0A0-075D04220D0A}"/>
              </a:ext>
            </a:extLst>
          </p:cNvPr>
          <p:cNvSpPr>
            <a:spLocks noGrp="1"/>
          </p:cNvSpPr>
          <p:nvPr>
            <p:ph type="title"/>
          </p:nvPr>
        </p:nvSpPr>
        <p:spPr>
          <a:xfrm>
            <a:off x="630116"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BBA4AF8-91C3-40C4-A269-4200BB5ECAC5}"/>
              </a:ext>
            </a:extLst>
          </p:cNvPr>
          <p:cNvSpPr>
            <a:spLocks noGrp="1"/>
          </p:cNvSpPr>
          <p:nvPr>
            <p:ph type="body" idx="1"/>
          </p:nvPr>
        </p:nvSpPr>
        <p:spPr>
          <a:xfrm>
            <a:off x="630116" y="1681163"/>
            <a:ext cx="3868615"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46CE2EC-B948-4400-84E8-45321E1C6CD6}"/>
              </a:ext>
            </a:extLst>
          </p:cNvPr>
          <p:cNvSpPr>
            <a:spLocks noGrp="1"/>
          </p:cNvSpPr>
          <p:nvPr>
            <p:ph sz="half" idx="2"/>
          </p:nvPr>
        </p:nvSpPr>
        <p:spPr>
          <a:xfrm>
            <a:off x="630116" y="2505075"/>
            <a:ext cx="386861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D6794F6-43BD-4C43-9EDF-B69ABDD0FA8F}"/>
              </a:ext>
            </a:extLst>
          </p:cNvPr>
          <p:cNvSpPr>
            <a:spLocks noGrp="1"/>
          </p:cNvSpPr>
          <p:nvPr>
            <p:ph type="body" sz="quarter" idx="3"/>
          </p:nvPr>
        </p:nvSpPr>
        <p:spPr>
          <a:xfrm>
            <a:off x="4629151" y="1681163"/>
            <a:ext cx="3887665"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4974C2D-F92D-4E9B-89A7-0937A9641AC6}"/>
              </a:ext>
            </a:extLst>
          </p:cNvPr>
          <p:cNvSpPr>
            <a:spLocks noGrp="1"/>
          </p:cNvSpPr>
          <p:nvPr>
            <p:ph sz="quarter" idx="4"/>
          </p:nvPr>
        </p:nvSpPr>
        <p:spPr>
          <a:xfrm>
            <a:off x="4629151" y="2505075"/>
            <a:ext cx="388766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a:extLst>
              <a:ext uri="{FF2B5EF4-FFF2-40B4-BE49-F238E27FC236}">
                <a16:creationId xmlns:a16="http://schemas.microsoft.com/office/drawing/2014/main" id="{D169637C-6540-4366-A462-6C17B86B5EB0}"/>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42701098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EF8E2-C65C-4741-B530-B6AB5CB5C97C}"/>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558CDAEB-E791-4B7B-B7DD-A45FE67D9635}"/>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967450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8193041-FA2F-4DF4-BE7B-95D82577832F}"/>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3652174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0E4E8-7E1D-4735-BAA7-895F7CC7E096}"/>
              </a:ext>
            </a:extLst>
          </p:cNvPr>
          <p:cNvSpPr>
            <a:spLocks noGrp="1"/>
          </p:cNvSpPr>
          <p:nvPr>
            <p:ph type="title"/>
          </p:nvPr>
        </p:nvSpPr>
        <p:spPr>
          <a:xfrm>
            <a:off x="630115" y="457200"/>
            <a:ext cx="2948354" cy="1600200"/>
          </a:xfrm>
        </p:spPr>
        <p:txBody>
          <a:bodyPr anchor="b"/>
          <a:lstStyle>
            <a:lvl1pPr>
              <a:defRPr sz="2954"/>
            </a:lvl1pPr>
          </a:lstStyle>
          <a:p>
            <a:r>
              <a:rPr lang="nl-NL"/>
              <a:t>Klik om stijl te bewerken</a:t>
            </a:r>
          </a:p>
        </p:txBody>
      </p:sp>
      <p:sp>
        <p:nvSpPr>
          <p:cNvPr id="3" name="Tijdelijke aanduiding voor inhoud 2">
            <a:extLst>
              <a:ext uri="{FF2B5EF4-FFF2-40B4-BE49-F238E27FC236}">
                <a16:creationId xmlns:a16="http://schemas.microsoft.com/office/drawing/2014/main" id="{81DDBD66-CFD0-48E8-AD65-CF66E8A9FCB1}"/>
              </a:ext>
            </a:extLst>
          </p:cNvPr>
          <p:cNvSpPr>
            <a:spLocks noGrp="1"/>
          </p:cNvSpPr>
          <p:nvPr>
            <p:ph idx="1"/>
          </p:nvPr>
        </p:nvSpPr>
        <p:spPr>
          <a:xfrm>
            <a:off x="3887666" y="987426"/>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E4C13AB-0074-47F7-BD8C-90384053711F}"/>
              </a:ext>
            </a:extLst>
          </p:cNvPr>
          <p:cNvSpPr>
            <a:spLocks noGrp="1"/>
          </p:cNvSpPr>
          <p:nvPr>
            <p:ph type="body" sz="half" idx="2"/>
          </p:nvPr>
        </p:nvSpPr>
        <p:spPr>
          <a:xfrm>
            <a:off x="630115" y="2057400"/>
            <a:ext cx="2948354"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nl-NL"/>
              <a:t>Klikken om de tekststijl van het model te bewerken</a:t>
            </a:r>
          </a:p>
        </p:txBody>
      </p:sp>
      <p:sp>
        <p:nvSpPr>
          <p:cNvPr id="5" name="Tijdelijke aanduiding voor dianummer 4">
            <a:extLst>
              <a:ext uri="{FF2B5EF4-FFF2-40B4-BE49-F238E27FC236}">
                <a16:creationId xmlns:a16="http://schemas.microsoft.com/office/drawing/2014/main" id="{BD417087-3FFF-4192-AD68-0EA9F629C9C4}"/>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1748270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DC344-F68C-490B-A833-6FB24BDA2417}"/>
              </a:ext>
            </a:extLst>
          </p:cNvPr>
          <p:cNvSpPr>
            <a:spLocks noGrp="1"/>
          </p:cNvSpPr>
          <p:nvPr>
            <p:ph type="title"/>
          </p:nvPr>
        </p:nvSpPr>
        <p:spPr>
          <a:xfrm>
            <a:off x="630115" y="457200"/>
            <a:ext cx="2948354" cy="1600200"/>
          </a:xfrm>
        </p:spPr>
        <p:txBody>
          <a:bodyPr anchor="b"/>
          <a:lstStyle>
            <a:lvl1pPr>
              <a:defRPr sz="2954"/>
            </a:lvl1pPr>
          </a:lstStyle>
          <a:p>
            <a:r>
              <a:rPr lang="nl-NL"/>
              <a:t>Klik om stijl te bewerken</a:t>
            </a:r>
          </a:p>
        </p:txBody>
      </p:sp>
      <p:sp>
        <p:nvSpPr>
          <p:cNvPr id="3" name="Tijdelijke aanduiding voor afbeelding 2">
            <a:extLst>
              <a:ext uri="{FF2B5EF4-FFF2-40B4-BE49-F238E27FC236}">
                <a16:creationId xmlns:a16="http://schemas.microsoft.com/office/drawing/2014/main" id="{45D9EC86-4C2D-43EC-89D0-873406FC38B6}"/>
              </a:ext>
            </a:extLst>
          </p:cNvPr>
          <p:cNvSpPr>
            <a:spLocks noGrp="1"/>
          </p:cNvSpPr>
          <p:nvPr>
            <p:ph type="pic" idx="1"/>
          </p:nvPr>
        </p:nvSpPr>
        <p:spPr>
          <a:xfrm>
            <a:off x="3887666" y="987426"/>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nl-NL"/>
          </a:p>
        </p:txBody>
      </p:sp>
      <p:sp>
        <p:nvSpPr>
          <p:cNvPr id="4" name="Tijdelijke aanduiding voor tekst 3">
            <a:extLst>
              <a:ext uri="{FF2B5EF4-FFF2-40B4-BE49-F238E27FC236}">
                <a16:creationId xmlns:a16="http://schemas.microsoft.com/office/drawing/2014/main" id="{FD66A9DC-9BBF-49DB-9EB0-C0027EA826C2}"/>
              </a:ext>
            </a:extLst>
          </p:cNvPr>
          <p:cNvSpPr>
            <a:spLocks noGrp="1"/>
          </p:cNvSpPr>
          <p:nvPr>
            <p:ph type="body" sz="half" idx="2"/>
          </p:nvPr>
        </p:nvSpPr>
        <p:spPr>
          <a:xfrm>
            <a:off x="630115" y="2057400"/>
            <a:ext cx="2948354"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nl-NL"/>
              <a:t>Klikken om de tekststijl van het model te bewerken</a:t>
            </a:r>
          </a:p>
        </p:txBody>
      </p:sp>
      <p:sp>
        <p:nvSpPr>
          <p:cNvPr id="5" name="Tijdelijke aanduiding voor dianummer 4">
            <a:extLst>
              <a:ext uri="{FF2B5EF4-FFF2-40B4-BE49-F238E27FC236}">
                <a16:creationId xmlns:a16="http://schemas.microsoft.com/office/drawing/2014/main" id="{0BD7B41B-9010-47AB-8275-79DD83648B56}"/>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4264669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CDDF3-C2A4-4A48-8D0B-C5CBD7F2583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B88EE55-E488-4D71-8615-7E8BA3FB7C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a:extLst>
              <a:ext uri="{FF2B5EF4-FFF2-40B4-BE49-F238E27FC236}">
                <a16:creationId xmlns:a16="http://schemas.microsoft.com/office/drawing/2014/main" id="{CFFBDB03-B506-42DC-A223-5F2A0E28F3F7}"/>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2719166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8564C37-065B-47C4-BAD7-FCAC9B825BBF}"/>
              </a:ext>
            </a:extLst>
          </p:cNvPr>
          <p:cNvSpPr>
            <a:spLocks noGrp="1"/>
          </p:cNvSpPr>
          <p:nvPr>
            <p:ph type="title" orient="vert"/>
          </p:nvPr>
        </p:nvSpPr>
        <p:spPr>
          <a:xfrm>
            <a:off x="6515100" y="304800"/>
            <a:ext cx="1943100" cy="58356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81F9951-5CA5-4565-B1DD-9FE7D56B5738}"/>
              </a:ext>
            </a:extLst>
          </p:cNvPr>
          <p:cNvSpPr>
            <a:spLocks noGrp="1"/>
          </p:cNvSpPr>
          <p:nvPr>
            <p:ph type="body" orient="vert" idx="1"/>
          </p:nvPr>
        </p:nvSpPr>
        <p:spPr>
          <a:xfrm>
            <a:off x="685801" y="304800"/>
            <a:ext cx="5688623" cy="58356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3">
            <a:extLst>
              <a:ext uri="{FF2B5EF4-FFF2-40B4-BE49-F238E27FC236}">
                <a16:creationId xmlns:a16="http://schemas.microsoft.com/office/drawing/2014/main" id="{D487493E-3D7F-4781-96F4-479A65476ACF}"/>
              </a:ext>
            </a:extLst>
          </p:cNvPr>
          <p:cNvSpPr>
            <a:spLocks noGrp="1"/>
          </p:cNvSpPr>
          <p:nvPr>
            <p:ph type="sldNum" sz="quarter" idx="10"/>
          </p:nvPr>
        </p:nvSpPr>
        <p:spPr/>
        <p:txBody>
          <a:bodyPr/>
          <a:lstStyle>
            <a:lvl1pPr>
              <a:defRPr/>
            </a:lvl1pPr>
          </a:lstStyle>
          <a:p>
            <a:endParaRPr lang="en-GB" altLang="en-US"/>
          </a:p>
        </p:txBody>
      </p:sp>
    </p:spTree>
    <p:extLst>
      <p:ext uri="{BB962C8B-B14F-4D97-AF65-F5344CB8AC3E}">
        <p14:creationId xmlns:p14="http://schemas.microsoft.com/office/powerpoint/2010/main" val="391649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61"/>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sp>
        <p:nvSpPr>
          <p:cNvPr id="5" name="shpTekst"/>
          <p:cNvSpPr>
            <a:spLocks noChangeArrowheads="1"/>
          </p:cNvSpPr>
          <p:nvPr/>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2261" y="2"/>
            <a:ext cx="9144001"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55323" y="262195"/>
            <a:ext cx="7847038"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369858" y="1264362"/>
            <a:ext cx="7858180" cy="4807851"/>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Beeldmerk"/>
          <p:cNvSpPr>
            <a:spLocks noGrp="1" noChangeArrowheads="1"/>
          </p:cNvSpPr>
          <p:nvPr>
            <p:ph type="sldNum" sz="quarter" idx="10"/>
          </p:nvPr>
        </p:nvSpPr>
        <p:spPr/>
        <p:txBody>
          <a:bodyPr/>
          <a:lstStyle>
            <a:lvl1pPr>
              <a:defRPr/>
            </a:lvl1pPr>
          </a:lstStyle>
          <a:p>
            <a:pPr>
              <a:defRPr/>
            </a:pPr>
            <a:fld id="{063F9D11-006B-43F8-9D4F-5302BB05D588}" type="slidenum">
              <a:rPr lang="nl-NL"/>
              <a:pPr>
                <a:defRPr/>
              </a:pPr>
              <a:t>‹nr.›</a:t>
            </a:fld>
            <a:endParaRPr lang="nl-NL"/>
          </a:p>
        </p:txBody>
      </p:sp>
      <p:sp>
        <p:nvSpPr>
          <p:cNvPr id="10"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defRPr>
            </a:lvl1pPr>
          </a:lstStyle>
          <a:p>
            <a:pPr>
              <a:defRPr/>
            </a:pPr>
            <a:r>
              <a:rPr lang="en-US" dirty="0"/>
              <a:t>KNMI, September 2019</a:t>
            </a:r>
          </a:p>
          <a:p>
            <a:pPr>
              <a:defRPr/>
            </a:pPr>
            <a:endParaRPr lang="en-US" dirty="0"/>
          </a:p>
        </p:txBody>
      </p:sp>
    </p:spTree>
    <p:extLst>
      <p:ext uri="{BB962C8B-B14F-4D97-AF65-F5344CB8AC3E}">
        <p14:creationId xmlns:p14="http://schemas.microsoft.com/office/powerpoint/2010/main" val="3886680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el en object bov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AB3FB-9F69-498E-883F-18C22F9953B9}"/>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E44B215-D60C-432D-9B07-F86633C045FA}"/>
              </a:ext>
            </a:extLst>
          </p:cNvPr>
          <p:cNvSpPr>
            <a:spLocks noGrp="1"/>
          </p:cNvSpPr>
          <p:nvPr>
            <p:ph sz="half" idx="1"/>
          </p:nvPr>
        </p:nvSpPr>
        <p:spPr>
          <a:xfrm>
            <a:off x="685800" y="1263650"/>
            <a:ext cx="7772400"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6D10A57-43D5-4C2A-8756-F2CF320EB2E8}"/>
              </a:ext>
            </a:extLst>
          </p:cNvPr>
          <p:cNvSpPr>
            <a:spLocks noGrp="1"/>
          </p:cNvSpPr>
          <p:nvPr>
            <p:ph type="body" sz="half" idx="2"/>
          </p:nvPr>
        </p:nvSpPr>
        <p:spPr>
          <a:xfrm>
            <a:off x="685800" y="3778250"/>
            <a:ext cx="7772400"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a:extLst>
              <a:ext uri="{FF2B5EF4-FFF2-40B4-BE49-F238E27FC236}">
                <a16:creationId xmlns:a16="http://schemas.microsoft.com/office/drawing/2014/main" id="{D4F9258B-05EB-4F00-AE95-675CD1A990F0}"/>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4166105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OverTx" preserve="1">
  <p:cSld name="Titel en twee objecten bov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0067D-D321-4E78-A007-8A4823CB531A}"/>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37A0E1-7548-4A7F-B71F-CAC11ED3A2F8}"/>
              </a:ext>
            </a:extLst>
          </p:cNvPr>
          <p:cNvSpPr>
            <a:spLocks noGrp="1"/>
          </p:cNvSpPr>
          <p:nvPr>
            <p:ph sz="quarter" idx="1"/>
          </p:nvPr>
        </p:nvSpPr>
        <p:spPr>
          <a:xfrm>
            <a:off x="685800" y="1263650"/>
            <a:ext cx="3815862"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CC72C3C-1297-4141-87E0-57EB40192F3E}"/>
              </a:ext>
            </a:extLst>
          </p:cNvPr>
          <p:cNvSpPr>
            <a:spLocks noGrp="1"/>
          </p:cNvSpPr>
          <p:nvPr>
            <p:ph sz="quarter" idx="2"/>
          </p:nvPr>
        </p:nvSpPr>
        <p:spPr>
          <a:xfrm>
            <a:off x="4642338" y="1263650"/>
            <a:ext cx="3815862"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6981394-3C39-4FF1-9EF2-9E7E7220047C}"/>
              </a:ext>
            </a:extLst>
          </p:cNvPr>
          <p:cNvSpPr>
            <a:spLocks noGrp="1"/>
          </p:cNvSpPr>
          <p:nvPr>
            <p:ph type="body" sz="half" idx="3"/>
          </p:nvPr>
        </p:nvSpPr>
        <p:spPr>
          <a:xfrm>
            <a:off x="685800" y="3778250"/>
            <a:ext cx="7772400"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A2B67B07-715B-4430-B19C-92EE1D41BFBC}"/>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24945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6C660-C26E-41C3-8460-BDA86A4A9DF2}"/>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383FF66-E234-4070-A580-1BF17F175917}"/>
              </a:ext>
            </a:extLst>
          </p:cNvPr>
          <p:cNvSpPr>
            <a:spLocks noGrp="1"/>
          </p:cNvSpPr>
          <p:nvPr>
            <p:ph type="body" sz="half" idx="1"/>
          </p:nvPr>
        </p:nvSpPr>
        <p:spPr>
          <a:xfrm>
            <a:off x="685800"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19F143D-822C-41DD-9A9E-E3D24589B3A5}"/>
              </a:ext>
            </a:extLst>
          </p:cNvPr>
          <p:cNvSpPr>
            <a:spLocks noGrp="1"/>
          </p:cNvSpPr>
          <p:nvPr>
            <p:ph sz="half" idx="2"/>
          </p:nvPr>
        </p:nvSpPr>
        <p:spPr>
          <a:xfrm>
            <a:off x="4642338"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a:extLst>
              <a:ext uri="{FF2B5EF4-FFF2-40B4-BE49-F238E27FC236}">
                <a16:creationId xmlns:a16="http://schemas.microsoft.com/office/drawing/2014/main" id="{A6E665FD-44C1-40D1-9673-94B80D6F17B5}"/>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2528636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el, tekst en 2 inhoudselemen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8FEF2-7BC4-4CCA-8594-B2A5A8A2F510}"/>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D4BC6A3-23BB-4544-8458-736CC666B07B}"/>
              </a:ext>
            </a:extLst>
          </p:cNvPr>
          <p:cNvSpPr>
            <a:spLocks noGrp="1"/>
          </p:cNvSpPr>
          <p:nvPr>
            <p:ph type="body" sz="half" idx="1"/>
          </p:nvPr>
        </p:nvSpPr>
        <p:spPr>
          <a:xfrm>
            <a:off x="685800"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C904D79-F8EE-45B8-AC04-E3D499FC41C6}"/>
              </a:ext>
            </a:extLst>
          </p:cNvPr>
          <p:cNvSpPr>
            <a:spLocks noGrp="1"/>
          </p:cNvSpPr>
          <p:nvPr>
            <p:ph sz="quarter" idx="2"/>
          </p:nvPr>
        </p:nvSpPr>
        <p:spPr>
          <a:xfrm>
            <a:off x="4642338" y="1263650"/>
            <a:ext cx="3815862"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a:extLst>
              <a:ext uri="{FF2B5EF4-FFF2-40B4-BE49-F238E27FC236}">
                <a16:creationId xmlns:a16="http://schemas.microsoft.com/office/drawing/2014/main" id="{CD41DEAC-973F-4622-8FC8-234A98A4A114}"/>
              </a:ext>
            </a:extLst>
          </p:cNvPr>
          <p:cNvSpPr>
            <a:spLocks noGrp="1"/>
          </p:cNvSpPr>
          <p:nvPr>
            <p:ph sz="quarter" idx="3"/>
          </p:nvPr>
        </p:nvSpPr>
        <p:spPr>
          <a:xfrm>
            <a:off x="4642338" y="3778250"/>
            <a:ext cx="3815862"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a:extLst>
              <a:ext uri="{FF2B5EF4-FFF2-40B4-BE49-F238E27FC236}">
                <a16:creationId xmlns:a16="http://schemas.microsoft.com/office/drawing/2014/main" id="{71E535C1-023B-470A-8F85-C7A3A195D5D8}"/>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2502189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825DC-B269-4AAB-BBA7-92BC258A0B91}"/>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A0D07A-B3B0-4807-9C19-05AE053F4CEF}"/>
              </a:ext>
            </a:extLst>
          </p:cNvPr>
          <p:cNvSpPr>
            <a:spLocks noGrp="1"/>
          </p:cNvSpPr>
          <p:nvPr>
            <p:ph sz="half" idx="1"/>
          </p:nvPr>
        </p:nvSpPr>
        <p:spPr>
          <a:xfrm>
            <a:off x="685800"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93C0CA6-320C-4C6C-9F2C-303401078841}"/>
              </a:ext>
            </a:extLst>
          </p:cNvPr>
          <p:cNvSpPr>
            <a:spLocks noGrp="1"/>
          </p:cNvSpPr>
          <p:nvPr>
            <p:ph type="body" sz="half" idx="2"/>
          </p:nvPr>
        </p:nvSpPr>
        <p:spPr>
          <a:xfrm>
            <a:off x="4642338"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a:extLst>
              <a:ext uri="{FF2B5EF4-FFF2-40B4-BE49-F238E27FC236}">
                <a16:creationId xmlns:a16="http://schemas.microsoft.com/office/drawing/2014/main" id="{F3A0DAD5-1A41-4D75-9EE4-2C7400DCE166}"/>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1750806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87FD44-E6A1-42DB-8A1F-9302BC54D771}"/>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28E741D-4286-488C-B469-1285C700C49A}"/>
              </a:ext>
            </a:extLst>
          </p:cNvPr>
          <p:cNvSpPr>
            <a:spLocks noGrp="1"/>
          </p:cNvSpPr>
          <p:nvPr>
            <p:ph type="body" sz="half" idx="1"/>
          </p:nvPr>
        </p:nvSpPr>
        <p:spPr>
          <a:xfrm>
            <a:off x="685800" y="1263650"/>
            <a:ext cx="7772400"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0609AA7-CA37-47D0-843F-E26F80173390}"/>
              </a:ext>
            </a:extLst>
          </p:cNvPr>
          <p:cNvSpPr>
            <a:spLocks noGrp="1"/>
          </p:cNvSpPr>
          <p:nvPr>
            <p:ph sz="half" idx="2"/>
          </p:nvPr>
        </p:nvSpPr>
        <p:spPr>
          <a:xfrm>
            <a:off x="685800" y="3778250"/>
            <a:ext cx="7772400" cy="2362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4">
            <a:extLst>
              <a:ext uri="{FF2B5EF4-FFF2-40B4-BE49-F238E27FC236}">
                <a16:creationId xmlns:a16="http://schemas.microsoft.com/office/drawing/2014/main" id="{72B7BDC2-7725-4CE5-A14C-153EF61B4D3F}"/>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7156199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Media" preserve="1">
  <p:cSld name="Titel, tekst en media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FCCE1-3817-402D-89EA-A736845DBF02}"/>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B7FF668-3FE8-4A72-8FB2-1A9594C8AEC9}"/>
              </a:ext>
            </a:extLst>
          </p:cNvPr>
          <p:cNvSpPr>
            <a:spLocks noGrp="1"/>
          </p:cNvSpPr>
          <p:nvPr>
            <p:ph type="body" sz="half" idx="1"/>
          </p:nvPr>
        </p:nvSpPr>
        <p:spPr>
          <a:xfrm>
            <a:off x="685800"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media 3">
            <a:extLst>
              <a:ext uri="{FF2B5EF4-FFF2-40B4-BE49-F238E27FC236}">
                <a16:creationId xmlns:a16="http://schemas.microsoft.com/office/drawing/2014/main" id="{E90A468D-A8E0-4A4C-8335-FBA5861CD1A3}"/>
              </a:ext>
            </a:extLst>
          </p:cNvPr>
          <p:cNvSpPr>
            <a:spLocks noGrp="1"/>
          </p:cNvSpPr>
          <p:nvPr>
            <p:ph type="media" sz="half" idx="2"/>
          </p:nvPr>
        </p:nvSpPr>
        <p:spPr>
          <a:xfrm>
            <a:off x="4642338" y="1263650"/>
            <a:ext cx="3815862" cy="4876800"/>
          </a:xfrm>
        </p:spPr>
        <p:txBody>
          <a:bodyPr/>
          <a:lstStyle/>
          <a:p>
            <a:endParaRPr lang="nl-NL"/>
          </a:p>
        </p:txBody>
      </p:sp>
      <p:sp>
        <p:nvSpPr>
          <p:cNvPr id="5" name="Tijdelijke aanduiding voor dianummer 4">
            <a:extLst>
              <a:ext uri="{FF2B5EF4-FFF2-40B4-BE49-F238E27FC236}">
                <a16:creationId xmlns:a16="http://schemas.microsoft.com/office/drawing/2014/main" id="{CBE21779-FCF5-4D58-8BBF-C303BBB827DD}"/>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1466694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el, tekst en illustrat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3B482-4CD2-4488-B761-3FB8424FA80A}"/>
              </a:ext>
            </a:extLst>
          </p:cNvPr>
          <p:cNvSpPr>
            <a:spLocks noGrp="1"/>
          </p:cNvSpPr>
          <p:nvPr>
            <p:ph type="title"/>
          </p:nvPr>
        </p:nvSpPr>
        <p:spPr>
          <a:xfrm>
            <a:off x="1392115" y="304800"/>
            <a:ext cx="6717323" cy="609600"/>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4B6B081-1470-49BB-9F5E-7688B397333B}"/>
              </a:ext>
            </a:extLst>
          </p:cNvPr>
          <p:cNvSpPr>
            <a:spLocks noGrp="1"/>
          </p:cNvSpPr>
          <p:nvPr>
            <p:ph type="body" sz="half" idx="1"/>
          </p:nvPr>
        </p:nvSpPr>
        <p:spPr>
          <a:xfrm>
            <a:off x="685800" y="1263650"/>
            <a:ext cx="3815862" cy="4876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onlineafbeelding 3">
            <a:extLst>
              <a:ext uri="{FF2B5EF4-FFF2-40B4-BE49-F238E27FC236}">
                <a16:creationId xmlns:a16="http://schemas.microsoft.com/office/drawing/2014/main" id="{FC14D3B8-A424-4B49-B1F1-B91AF4E6CED9}"/>
              </a:ext>
            </a:extLst>
          </p:cNvPr>
          <p:cNvSpPr>
            <a:spLocks noGrp="1"/>
          </p:cNvSpPr>
          <p:nvPr>
            <p:ph type="clipArt" sz="half" idx="2"/>
          </p:nvPr>
        </p:nvSpPr>
        <p:spPr>
          <a:xfrm>
            <a:off x="4642338" y="1263650"/>
            <a:ext cx="3815862" cy="4876800"/>
          </a:xfrm>
        </p:spPr>
        <p:txBody>
          <a:bodyPr/>
          <a:lstStyle/>
          <a:p>
            <a:endParaRPr lang="nl-NL"/>
          </a:p>
        </p:txBody>
      </p:sp>
      <p:sp>
        <p:nvSpPr>
          <p:cNvPr id="5" name="Tijdelijke aanduiding voor dianummer 4">
            <a:extLst>
              <a:ext uri="{FF2B5EF4-FFF2-40B4-BE49-F238E27FC236}">
                <a16:creationId xmlns:a16="http://schemas.microsoft.com/office/drawing/2014/main" id="{E2294C26-56CF-4D21-A019-E79E4CCF6B9F}"/>
              </a:ext>
            </a:extLst>
          </p:cNvPr>
          <p:cNvSpPr>
            <a:spLocks noGrp="1"/>
          </p:cNvSpPr>
          <p:nvPr>
            <p:ph type="sldNum" sz="quarter" idx="10"/>
          </p:nvPr>
        </p:nvSpPr>
        <p:spPr>
          <a:xfrm>
            <a:off x="7244861" y="6324600"/>
            <a:ext cx="1195754" cy="304800"/>
          </a:xfrm>
        </p:spPr>
        <p:txBody>
          <a:bodyPr/>
          <a:lstStyle>
            <a:lvl1pPr>
              <a:defRPr/>
            </a:lvl1pPr>
          </a:lstStyle>
          <a:p>
            <a:endParaRPr lang="en-GB" altLang="en-US"/>
          </a:p>
        </p:txBody>
      </p:sp>
    </p:spTree>
    <p:extLst>
      <p:ext uri="{BB962C8B-B14F-4D97-AF65-F5344CB8AC3E}">
        <p14:creationId xmlns:p14="http://schemas.microsoft.com/office/powerpoint/2010/main" val="4226816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1143001" y="-1143001"/>
            <a:ext cx="68580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9" y="208265"/>
            <a:ext cx="1210456" cy="624000"/>
          </a:xfrm>
          <a:prstGeom prst="rect">
            <a:avLst/>
          </a:prstGeom>
        </p:spPr>
      </p:pic>
      <p:sp>
        <p:nvSpPr>
          <p:cNvPr id="56323" name="Rectangle 2"/>
          <p:cNvSpPr>
            <a:spLocks noGrp="1" noChangeArrowheads="1"/>
          </p:cNvSpPr>
          <p:nvPr>
            <p:ph type="subTitle" idx="1"/>
          </p:nvPr>
        </p:nvSpPr>
        <p:spPr>
          <a:xfrm>
            <a:off x="425935" y="3679986"/>
            <a:ext cx="7948800" cy="421975"/>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9" y="2211955"/>
            <a:ext cx="7947025" cy="584775"/>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8"/>
            <a:ext cx="9144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5" y="6095558"/>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dirty="0">
                <a:solidFill>
                  <a:srgbClr val="FFFFFF">
                    <a:lumMod val="85000"/>
                  </a:srgbClr>
                </a:solidFill>
                <a:cs typeface="+mn-cs"/>
              </a:rPr>
              <a:t>ESA UNCLASSIFIED - For Official Use</a:t>
            </a:r>
            <a:endParaRPr lang="en-GB" sz="800" dirty="0">
              <a:solidFill>
                <a:srgbClr val="FFFFFF">
                  <a:lumMod val="85000"/>
                </a:srgbClr>
              </a:solidFill>
              <a:cs typeface="+mn-cs"/>
            </a:endParaRPr>
          </a:p>
        </p:txBody>
      </p:sp>
      <p:grpSp>
        <p:nvGrpSpPr>
          <p:cNvPr id="35" name="Group 34"/>
          <p:cNvGrpSpPr/>
          <p:nvPr userDrawn="1"/>
        </p:nvGrpSpPr>
        <p:grpSpPr>
          <a:xfrm>
            <a:off x="119194" y="6554841"/>
            <a:ext cx="6802386" cy="148692"/>
            <a:chOff x="171652" y="6621093"/>
            <a:chExt cx="6802386"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91" y="6554840"/>
            <a:ext cx="1196912" cy="192000"/>
          </a:xfrm>
          <a:prstGeom prst="rect">
            <a:avLst/>
          </a:prstGeom>
        </p:spPr>
      </p:pic>
      <p:cxnSp>
        <p:nvCxnSpPr>
          <p:cNvPr id="61" name="Straight Connector 60"/>
          <p:cNvCxnSpPr/>
          <p:nvPr userDrawn="1"/>
        </p:nvCxnSpPr>
        <p:spPr>
          <a:xfrm>
            <a:off x="165935" y="6385584"/>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427089" y="6553827"/>
            <a:ext cx="163385" cy="144000"/>
          </a:xfrm>
          <a:prstGeom prst="rect">
            <a:avLst/>
          </a:prstGeom>
        </p:spPr>
      </p:pic>
    </p:spTree>
    <p:extLst>
      <p:ext uri="{BB962C8B-B14F-4D97-AF65-F5344CB8AC3E}">
        <p14:creationId xmlns:p14="http://schemas.microsoft.com/office/powerpoint/2010/main" val="3148960621"/>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2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pBeeldmerk"/>
          <p:cNvSpPr>
            <a:spLocks noGrp="1" noChangeArrowheads="1"/>
          </p:cNvSpPr>
          <p:nvPr>
            <p:ph type="sldNum" sz="quarter" idx="11"/>
          </p:nvPr>
        </p:nvSpPr>
        <p:spPr/>
        <p:txBody>
          <a:bodyPr/>
          <a:lstStyle>
            <a:lvl1pPr>
              <a:defRPr sz="1000" b="1">
                <a:solidFill>
                  <a:schemeClr val="bg1"/>
                </a:solidFill>
                <a:cs typeface="Arial" pitchFamily="34" charset="0"/>
              </a:defRPr>
            </a:lvl1pPr>
          </a:lstStyle>
          <a:p>
            <a:pPr>
              <a:defRPr/>
            </a:pPr>
            <a:fld id="{A008A132-3715-4DBB-8F0B-8C008A3CC43C}" type="slidenum">
              <a:rPr lang="nl-NL"/>
              <a:pPr>
                <a:defRPr/>
              </a:pPr>
              <a:t>‹nr.›</a:t>
            </a:fld>
            <a:endParaRPr lang="nl-NL" dirty="0"/>
          </a:p>
        </p:txBody>
      </p:sp>
      <p:sp>
        <p:nvSpPr>
          <p:cNvPr id="7"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defRPr>
            </a:lvl1pPr>
          </a:lstStyle>
          <a:p>
            <a:pPr>
              <a:defRPr/>
            </a:pPr>
            <a:r>
              <a:rPr lang="en-US" dirty="0"/>
              <a:t>KNMI, September 2019</a:t>
            </a:r>
          </a:p>
          <a:p>
            <a:pPr>
              <a:defRPr/>
            </a:pPr>
            <a:endParaRPr lang="en-US" dirty="0"/>
          </a:p>
        </p:txBody>
      </p:sp>
    </p:spTree>
    <p:extLst>
      <p:ext uri="{BB962C8B-B14F-4D97-AF65-F5344CB8AC3E}">
        <p14:creationId xmlns:p14="http://schemas.microsoft.com/office/powerpoint/2010/main" val="3955124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723260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xfrm>
            <a:off x="6279545" y="6356351"/>
            <a:ext cx="273665" cy="184666"/>
          </a:xfrm>
          <a:prstGeom prst="rect">
            <a:avLst/>
          </a:prstGeom>
        </p:spPr>
        <p:txBody>
          <a:bodyPr/>
          <a:lstStyle>
            <a:lvl1pPr>
              <a:defRPr sz="1200"/>
            </a:lvl1pPr>
          </a:lstStyle>
          <a:p>
            <a:fld id="{86CB4B4D-7CA3-9044-876B-883B54F8677D}" type="slidenum">
              <a:rPr/>
              <a:pPr/>
              <a:t>‹nr.›</a:t>
            </a:fld>
            <a:endParaRPr/>
          </a:p>
        </p:txBody>
      </p:sp>
    </p:spTree>
    <p:extLst>
      <p:ext uri="{BB962C8B-B14F-4D97-AF65-F5344CB8AC3E}">
        <p14:creationId xmlns:p14="http://schemas.microsoft.com/office/powerpoint/2010/main" val="204006194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rPr dirty="0"/>
              <a:t>Title Text</a:t>
            </a:r>
          </a:p>
        </p:txBody>
      </p:sp>
      <p:sp>
        <p:nvSpPr>
          <p:cNvPr id="68" name="Shape 68"/>
          <p:cNvSpPr>
            <a:spLocks noGrp="1"/>
          </p:cNvSpPr>
          <p:nvPr>
            <p:ph type="body" idx="1"/>
          </p:nvPr>
        </p:nvSpPr>
        <p:spPr>
          <a:prstGeom prst="rect">
            <a:avLst/>
          </a:prstGeom>
        </p:spPr>
        <p:txBody>
          <a:bodyPr/>
          <a:lstStyle>
            <a:lvl2pPr marL="447675" indent="0">
              <a:defRPr/>
            </a:lvl2pPr>
            <a:lvl3pPr marL="895350" indent="0">
              <a:defRPr/>
            </a:lvl3pPr>
            <a:lvl4pPr marL="1254125" indent="0">
              <a:defRPr/>
            </a:lvl4pPr>
            <a:lvl5pPr marL="1789113" inden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12373209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86" name="Shape 86"/>
          <p:cNvSpPr>
            <a:spLocks noGrp="1"/>
          </p:cNvSpPr>
          <p:nvPr>
            <p:ph type="sldNum" sz="quarter" idx="2"/>
          </p:nvPr>
        </p:nvSpPr>
        <p:spPr>
          <a:xfrm>
            <a:off x="6796025" y="6478588"/>
            <a:ext cx="223907" cy="184666"/>
          </a:xfrm>
          <a:prstGeom prst="rect">
            <a:avLst/>
          </a:prstGeom>
        </p:spPr>
        <p:txBody>
          <a:bodyPr/>
          <a:lstStyle>
            <a:lvl1pPr>
              <a:defRPr sz="1200">
                <a:latin typeface="Arial Narrow"/>
                <a:ea typeface="Arial Narrow"/>
                <a:cs typeface="Arial Narrow"/>
                <a:sym typeface="Arial Narrow"/>
              </a:defRPr>
            </a:lvl1pPr>
          </a:lstStyle>
          <a:p>
            <a:fld id="{86CB4B4D-7CA3-9044-876B-883B54F8677D}" type="slidenum">
              <a:rPr/>
              <a:pPr/>
              <a:t>‹nr.›</a:t>
            </a:fld>
            <a:endParaRPr/>
          </a:p>
        </p:txBody>
      </p:sp>
    </p:spTree>
    <p:extLst>
      <p:ext uri="{BB962C8B-B14F-4D97-AF65-F5344CB8AC3E}">
        <p14:creationId xmlns:p14="http://schemas.microsoft.com/office/powerpoint/2010/main" val="148769534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r>
              <a:t>Title Text</a:t>
            </a:r>
          </a:p>
        </p:txBody>
      </p:sp>
      <p:sp>
        <p:nvSpPr>
          <p:cNvPr id="94" name="Shape 9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50909774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02" name="Shape 102"/>
          <p:cNvSpPr>
            <a:spLocks noGrp="1"/>
          </p:cNvSpPr>
          <p:nvPr>
            <p:ph type="title"/>
          </p:nvPr>
        </p:nvSpPr>
        <p:spPr>
          <a:xfrm>
            <a:off x="1331641" y="159502"/>
            <a:ext cx="7355162" cy="1138419"/>
          </a:xfrm>
          <a:prstGeom prst="rect">
            <a:avLst/>
          </a:prstGeom>
        </p:spPr>
        <p:txBody>
          <a:bodyPr anchor="ctr"/>
          <a:lstStyle>
            <a:lvl1pPr defTabSz="914400">
              <a:defRPr sz="3000">
                <a:latin typeface="Arial"/>
                <a:ea typeface="Arial"/>
                <a:cs typeface="Arial"/>
                <a:sym typeface="Arial"/>
              </a:defRPr>
            </a:lvl1pPr>
          </a:lstStyle>
          <a:p>
            <a:r>
              <a:t>Title Text</a:t>
            </a:r>
          </a:p>
        </p:txBody>
      </p:sp>
      <p:sp>
        <p:nvSpPr>
          <p:cNvPr id="103" name="Shape 103"/>
          <p:cNvSpPr>
            <a:spLocks noGrp="1"/>
          </p:cNvSpPr>
          <p:nvPr>
            <p:ph type="body" sz="quarter" idx="1"/>
          </p:nvPr>
        </p:nvSpPr>
        <p:spPr>
          <a:xfrm>
            <a:off x="457200" y="1297907"/>
            <a:ext cx="4040188" cy="876968"/>
          </a:xfrm>
          <a:prstGeom prst="rect">
            <a:avLst/>
          </a:prstGeom>
        </p:spPr>
        <p:txBody>
          <a:bodyPr anchor="b"/>
          <a:lstStyle>
            <a:lvl1pPr defTabSz="914400">
              <a:spcBef>
                <a:spcPts val="500"/>
              </a:spcBef>
              <a:defRPr sz="2400" b="1">
                <a:latin typeface="Arial"/>
                <a:ea typeface="Arial"/>
                <a:cs typeface="Arial"/>
                <a:sym typeface="Arial"/>
              </a:defRPr>
            </a:lvl1pPr>
            <a:lvl2pPr marL="702127" indent="-244927" defTabSz="914400">
              <a:spcBef>
                <a:spcPts val="500"/>
              </a:spcBef>
              <a:buSzPct val="100000"/>
              <a:buChar char="▪"/>
              <a:defRPr sz="2400" b="1">
                <a:latin typeface="Arial"/>
                <a:ea typeface="Arial"/>
                <a:cs typeface="Arial"/>
                <a:sym typeface="Arial"/>
              </a:defRPr>
            </a:lvl2pPr>
            <a:lvl3pPr marL="1143000" indent="-228600" defTabSz="914400">
              <a:spcBef>
                <a:spcPts val="500"/>
              </a:spcBef>
              <a:buSzPct val="100000"/>
              <a:buChar char="▪"/>
              <a:defRPr sz="2400" b="1">
                <a:latin typeface="Arial"/>
                <a:ea typeface="Arial"/>
                <a:cs typeface="Arial"/>
                <a:sym typeface="Arial"/>
              </a:defRPr>
            </a:lvl3pPr>
            <a:lvl4pPr marL="1645920" indent="-274319" defTabSz="914400">
              <a:spcBef>
                <a:spcPts val="500"/>
              </a:spcBef>
              <a:buSzPct val="100000"/>
              <a:buChar char="▪"/>
              <a:defRPr sz="2400" b="1">
                <a:latin typeface="Arial"/>
                <a:ea typeface="Arial"/>
                <a:cs typeface="Arial"/>
                <a:sym typeface="Arial"/>
              </a:defRPr>
            </a:lvl4pPr>
            <a:lvl5pPr marL="2103120" indent="-274320" defTabSz="914400">
              <a:spcBef>
                <a:spcPts val="500"/>
              </a:spcBef>
              <a:buSzPct val="100000"/>
              <a:buChar char="▪"/>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6279545" y="6356351"/>
            <a:ext cx="273665" cy="184666"/>
          </a:xfrm>
          <a:prstGeom prst="rect">
            <a:avLst/>
          </a:prstGeom>
        </p:spPr>
        <p:txBody>
          <a:bodyPr/>
          <a:lstStyle>
            <a:lvl1pPr>
              <a:defRPr sz="1200"/>
            </a:lvl1pPr>
          </a:lstStyle>
          <a:p>
            <a:fld id="{86CB4B4D-7CA3-9044-876B-883B54F8677D}" type="slidenum">
              <a:rPr/>
              <a:pPr/>
              <a:t>‹nr.›</a:t>
            </a:fld>
            <a:endParaRPr/>
          </a:p>
        </p:txBody>
      </p:sp>
    </p:spTree>
    <p:extLst>
      <p:ext uri="{BB962C8B-B14F-4D97-AF65-F5344CB8AC3E}">
        <p14:creationId xmlns:p14="http://schemas.microsoft.com/office/powerpoint/2010/main" val="176574524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46" name="Shape 146"/>
          <p:cNvSpPr>
            <a:spLocks noGrp="1"/>
          </p:cNvSpPr>
          <p:nvPr>
            <p:ph type="title"/>
          </p:nvPr>
        </p:nvSpPr>
        <p:spPr>
          <a:xfrm>
            <a:off x="250825" y="2"/>
            <a:ext cx="8713790" cy="1169988"/>
          </a:xfrm>
          <a:prstGeom prst="rect">
            <a:avLst/>
          </a:prstGeom>
        </p:spPr>
        <p:txBody>
          <a:bodyPr anchor="ctr"/>
          <a:lstStyle>
            <a:lvl1pPr defTabSz="914400">
              <a:defRPr sz="3000" b="1">
                <a:latin typeface="Arial"/>
                <a:ea typeface="Arial"/>
                <a:cs typeface="Arial"/>
                <a:sym typeface="Arial"/>
              </a:defRPr>
            </a:lvl1pPr>
          </a:lstStyle>
          <a:p>
            <a:r>
              <a:t>Title Text</a:t>
            </a:r>
          </a:p>
        </p:txBody>
      </p:sp>
      <p:sp>
        <p:nvSpPr>
          <p:cNvPr id="147" name="Shape 147"/>
          <p:cNvSpPr>
            <a:spLocks noGrp="1"/>
          </p:cNvSpPr>
          <p:nvPr>
            <p:ph type="sldNum" sz="quarter" idx="2"/>
          </p:nvPr>
        </p:nvSpPr>
        <p:spPr>
          <a:xfrm>
            <a:off x="6746270" y="6478588"/>
            <a:ext cx="273665" cy="184666"/>
          </a:xfrm>
          <a:prstGeom prst="rect">
            <a:avLst/>
          </a:prstGeom>
        </p:spPr>
        <p:txBody>
          <a:bodyPr/>
          <a:lstStyle>
            <a:lvl1pPr>
              <a:defRPr sz="1200"/>
            </a:lvl1pPr>
          </a:lstStyle>
          <a:p>
            <a:fld id="{86CB4B4D-7CA3-9044-876B-883B54F8677D}" type="slidenum">
              <a:rPr/>
              <a:pPr/>
              <a:t>‹nr.›</a:t>
            </a:fld>
            <a:endParaRPr/>
          </a:p>
        </p:txBody>
      </p:sp>
    </p:spTree>
    <p:extLst>
      <p:ext uri="{BB962C8B-B14F-4D97-AF65-F5344CB8AC3E}">
        <p14:creationId xmlns:p14="http://schemas.microsoft.com/office/powerpoint/2010/main" val="382512647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154" name="Shape 154"/>
          <p:cNvSpPr>
            <a:spLocks noGrp="1"/>
          </p:cNvSpPr>
          <p:nvPr>
            <p:ph type="title"/>
          </p:nvPr>
        </p:nvSpPr>
        <p:spPr>
          <a:xfrm>
            <a:off x="250825" y="117486"/>
            <a:ext cx="8713790" cy="935039"/>
          </a:xfrm>
          <a:prstGeom prst="rect">
            <a:avLst/>
          </a:prstGeom>
        </p:spPr>
        <p:txBody>
          <a:bodyPr anchor="ctr"/>
          <a:lstStyle>
            <a:lvl1pPr defTabSz="914400">
              <a:defRPr sz="3000">
                <a:latin typeface="Arial"/>
                <a:ea typeface="Arial"/>
                <a:cs typeface="Arial"/>
                <a:sym typeface="Arial"/>
              </a:defRPr>
            </a:lvl1pPr>
          </a:lstStyle>
          <a:p>
            <a:r>
              <a:t>Title Text</a:t>
            </a:r>
          </a:p>
        </p:txBody>
      </p:sp>
      <p:sp>
        <p:nvSpPr>
          <p:cNvPr id="155" name="Shape 155"/>
          <p:cNvSpPr>
            <a:spLocks noGrp="1"/>
          </p:cNvSpPr>
          <p:nvPr>
            <p:ph type="body" idx="1"/>
          </p:nvPr>
        </p:nvSpPr>
        <p:spPr>
          <a:xfrm>
            <a:off x="250825" y="1052512"/>
            <a:ext cx="8713790" cy="5805488"/>
          </a:xfrm>
          <a:prstGeom prst="rect">
            <a:avLst/>
          </a:prstGeom>
        </p:spPr>
        <p:txBody>
          <a:bodyPr/>
          <a:lstStyle>
            <a:lvl1pPr marL="533400" indent="-533400" defTabSz="914400">
              <a:spcBef>
                <a:spcPts val="600"/>
              </a:spcBef>
              <a:buClr>
                <a:srgbClr val="FF9900"/>
              </a:buClr>
              <a:buSzPct val="100000"/>
              <a:buFont typeface="Wingdings"/>
              <a:buChar char="▪"/>
              <a:defRPr sz="2800">
                <a:latin typeface="Arial"/>
                <a:ea typeface="Arial"/>
                <a:cs typeface="Arial"/>
                <a:sym typeface="Arial"/>
              </a:defRPr>
            </a:lvl1pPr>
            <a:lvl2pPr marL="1286932" indent="-829732" defTabSz="914400">
              <a:spcBef>
                <a:spcPts val="600"/>
              </a:spcBef>
              <a:buClr>
                <a:srgbClr val="FF9900"/>
              </a:buClr>
              <a:buSzPct val="100000"/>
              <a:buFont typeface="Wingdings"/>
              <a:buChar char="▪"/>
              <a:defRPr sz="2800">
                <a:latin typeface="Arial"/>
                <a:ea typeface="Arial"/>
                <a:cs typeface="Arial"/>
                <a:sym typeface="Arial"/>
              </a:defRPr>
            </a:lvl2pPr>
            <a:lvl3pPr marL="1447800" indent="-533400" defTabSz="914400">
              <a:spcBef>
                <a:spcPts val="600"/>
              </a:spcBef>
              <a:buClr>
                <a:srgbClr val="FF9900"/>
              </a:buClr>
              <a:buSzPct val="100000"/>
              <a:buFont typeface="Wingdings"/>
              <a:buChar char="▪"/>
              <a:defRPr sz="2800">
                <a:latin typeface="Arial"/>
                <a:ea typeface="Arial"/>
                <a:cs typeface="Arial"/>
                <a:sym typeface="Arial"/>
              </a:defRPr>
            </a:lvl3pPr>
            <a:lvl4pPr marL="1905000" indent="-533400" defTabSz="914400">
              <a:spcBef>
                <a:spcPts val="600"/>
              </a:spcBef>
              <a:buClr>
                <a:srgbClr val="FF9900"/>
              </a:buClr>
              <a:buSzPct val="100000"/>
              <a:buFont typeface="Wingdings"/>
              <a:buChar char="▪"/>
              <a:defRPr sz="2800">
                <a:latin typeface="Arial"/>
                <a:ea typeface="Arial"/>
                <a:cs typeface="Arial"/>
                <a:sym typeface="Arial"/>
              </a:defRPr>
            </a:lvl4pPr>
            <a:lvl5pPr marL="2421464" indent="-592664" defTabSz="914400">
              <a:spcBef>
                <a:spcPts val="600"/>
              </a:spcBef>
              <a:buClr>
                <a:srgbClr val="FF9900"/>
              </a:buClr>
              <a:buSzPct val="100000"/>
              <a:buFont typeface="Wingdings"/>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796025" y="6478588"/>
            <a:ext cx="223907" cy="184666"/>
          </a:xfrm>
          <a:prstGeom prst="rect">
            <a:avLst/>
          </a:prstGeom>
        </p:spPr>
        <p:txBody>
          <a:bodyPr/>
          <a:lstStyle>
            <a:lvl1pPr>
              <a:defRPr sz="1200">
                <a:latin typeface="Arial Narrow"/>
                <a:ea typeface="Arial Narrow"/>
                <a:cs typeface="Arial Narrow"/>
                <a:sym typeface="Arial Narrow"/>
              </a:defRPr>
            </a:lvl1pPr>
          </a:lstStyle>
          <a:p>
            <a:fld id="{86CB4B4D-7CA3-9044-876B-883B54F8677D}" type="slidenum">
              <a:rPr/>
              <a:pPr/>
              <a:t>‹nr.›</a:t>
            </a:fld>
            <a:endParaRPr/>
          </a:p>
        </p:txBody>
      </p:sp>
    </p:spTree>
    <p:extLst>
      <p:ext uri="{BB962C8B-B14F-4D97-AF65-F5344CB8AC3E}">
        <p14:creationId xmlns:p14="http://schemas.microsoft.com/office/powerpoint/2010/main" val="364570222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5_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Shape 163"/>
          <p:cNvSpPr>
            <a:spLocks noGrp="1"/>
          </p:cNvSpPr>
          <p:nvPr>
            <p:ph type="sldNum" sz="quarter" idx="2"/>
          </p:nvPr>
        </p:nvSpPr>
        <p:spPr>
          <a:xfrm>
            <a:off x="8067492" y="6180953"/>
            <a:ext cx="820930" cy="553998"/>
          </a:xfrm>
          <a:prstGeom prst="rect">
            <a:avLst/>
          </a:prstGeom>
        </p:spPr>
        <p:txBody>
          <a:bodyPr anchor="ctr"/>
          <a:lstStyle>
            <a:lvl1pPr>
              <a:defRPr sz="3600">
                <a:latin typeface="News Gothic MT"/>
                <a:ea typeface="News Gothic MT"/>
                <a:cs typeface="News Gothic MT"/>
                <a:sym typeface="News Gothic MT"/>
              </a:defRPr>
            </a:lvl1pPr>
          </a:lstStyle>
          <a:p>
            <a:fld id="{86CB4B4D-7CA3-9044-876B-883B54F8677D}" type="slidenum">
              <a:rPr/>
              <a:pPr/>
              <a:t>‹nr.›</a:t>
            </a:fld>
            <a:endParaRPr/>
          </a:p>
        </p:txBody>
      </p:sp>
    </p:spTree>
    <p:extLst>
      <p:ext uri="{BB962C8B-B14F-4D97-AF65-F5344CB8AC3E}">
        <p14:creationId xmlns:p14="http://schemas.microsoft.com/office/powerpoint/2010/main" val="413949464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70" name="Shape 170"/>
          <p:cNvSpPr>
            <a:spLocks noGrp="1"/>
          </p:cNvSpPr>
          <p:nvPr>
            <p:ph type="title"/>
          </p:nvPr>
        </p:nvSpPr>
        <p:spPr>
          <a:xfrm>
            <a:off x="250825" y="2"/>
            <a:ext cx="8713790" cy="1169988"/>
          </a:xfrm>
          <a:prstGeom prst="rect">
            <a:avLst/>
          </a:prstGeom>
        </p:spPr>
        <p:txBody>
          <a:bodyPr lIns="45718" tIns="45718" rIns="45718" bIns="45718" anchor="ctr"/>
          <a:lstStyle>
            <a:lvl1pPr defTabSz="914400">
              <a:defRPr sz="3000" b="1">
                <a:latin typeface="Arial"/>
                <a:ea typeface="Arial"/>
                <a:cs typeface="Arial"/>
                <a:sym typeface="Arial"/>
              </a:defRPr>
            </a:lvl1pPr>
          </a:lstStyle>
          <a:p>
            <a:r>
              <a:t>Title Text</a:t>
            </a:r>
          </a:p>
        </p:txBody>
      </p:sp>
      <p:sp>
        <p:nvSpPr>
          <p:cNvPr id="171" name="Shape 171"/>
          <p:cNvSpPr>
            <a:spLocks noGrp="1"/>
          </p:cNvSpPr>
          <p:nvPr>
            <p:ph type="sldNum" sz="quarter" idx="2"/>
          </p:nvPr>
        </p:nvSpPr>
        <p:spPr>
          <a:xfrm>
            <a:off x="6653932" y="6478600"/>
            <a:ext cx="365994" cy="276995"/>
          </a:xfrm>
          <a:prstGeom prst="rect">
            <a:avLst/>
          </a:prstGeom>
        </p:spPr>
        <p:txBody>
          <a:bodyPr lIns="45718" tIns="45718" rIns="45718" bIns="45718"/>
          <a:lstStyle>
            <a:lvl1pPr>
              <a:defRPr sz="1200"/>
            </a:lvl1pPr>
          </a:lstStyle>
          <a:p>
            <a:fld id="{86CB4B4D-7CA3-9044-876B-883B54F8677D}" type="slidenum">
              <a:rPr/>
              <a:pPr/>
              <a:t>‹nr.›</a:t>
            </a:fld>
            <a:endParaRPr/>
          </a:p>
        </p:txBody>
      </p:sp>
    </p:spTree>
    <p:extLst>
      <p:ext uri="{BB962C8B-B14F-4D97-AF65-F5344CB8AC3E}">
        <p14:creationId xmlns:p14="http://schemas.microsoft.com/office/powerpoint/2010/main" val="398261310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 met afbeelding">
    <p:spTree>
      <p:nvGrpSpPr>
        <p:cNvPr id="1" name=""/>
        <p:cNvGrpSpPr/>
        <p:nvPr/>
      </p:nvGrpSpPr>
      <p:grpSpPr>
        <a:xfrm>
          <a:off x="0" y="0"/>
          <a:ext cx="0" cy="0"/>
          <a:chOff x="0" y="0"/>
          <a:chExt cx="0" cy="0"/>
        </a:xfrm>
      </p:grpSpPr>
      <p:sp>
        <p:nvSpPr>
          <p:cNvPr id="4" name="shpKleurvlakOnder"/>
          <p:cNvSpPr>
            <a:spLocks noChangeArrowheads="1"/>
          </p:cNvSpPr>
          <p:nvPr userDrawn="1"/>
        </p:nvSpPr>
        <p:spPr bwMode="auto">
          <a:xfrm>
            <a:off x="0" y="6318261"/>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sp>
        <p:nvSpPr>
          <p:cNvPr id="5" name="shpTekst"/>
          <p:cNvSpPr>
            <a:spLocks noChangeArrowheads="1"/>
          </p:cNvSpPr>
          <p:nvPr userDrawn="1"/>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dirty="0">
              <a:solidFill>
                <a:srgbClr val="FFFFFF"/>
              </a:solidFill>
            </a:endParaRPr>
          </a:p>
        </p:txBody>
      </p:sp>
      <p:sp>
        <p:nvSpPr>
          <p:cNvPr id="6" name="shpKleurvlak"/>
          <p:cNvSpPr>
            <a:spLocks noChangeArrowheads="1"/>
          </p:cNvSpPr>
          <p:nvPr/>
        </p:nvSpPr>
        <p:spPr bwMode="auto">
          <a:xfrm>
            <a:off x="0" y="4171959"/>
            <a:ext cx="9144000" cy="26860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dirty="0">
              <a:solidFill>
                <a:schemeClr val="tx1"/>
              </a:solidFill>
            </a:endParaRPr>
          </a:p>
        </p:txBody>
      </p:sp>
      <p:pic>
        <p:nvPicPr>
          <p:cNvPr id="9"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l="5624" t="23334" r="25833" b="34666"/>
          <a:stretch>
            <a:fillRect/>
          </a:stretch>
        </p:blipFill>
        <p:spPr bwMode="auto">
          <a:xfrm>
            <a:off x="-182563" y="919175"/>
            <a:ext cx="932656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ctrTitle"/>
          </p:nvPr>
        </p:nvSpPr>
        <p:spPr>
          <a:xfrm>
            <a:off x="4924429" y="2474920"/>
            <a:ext cx="3600476" cy="941393"/>
          </a:xfrm>
          <a:prstGeom prst="rect">
            <a:avLst/>
          </a:prstGeom>
        </p:spPr>
        <p:txBody>
          <a:bodyPr>
            <a:normAutofit/>
          </a:bodyPr>
          <a:lstStyle>
            <a:lvl1pPr algn="l">
              <a:tabLst/>
              <a:defRPr sz="2600">
                <a:solidFill>
                  <a:schemeClr val="bg1"/>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3" name="Ondertitel 2"/>
          <p:cNvSpPr>
            <a:spLocks noGrp="1"/>
          </p:cNvSpPr>
          <p:nvPr>
            <p:ph type="subTitle" idx="1"/>
          </p:nvPr>
        </p:nvSpPr>
        <p:spPr>
          <a:xfrm>
            <a:off x="4908552" y="3513149"/>
            <a:ext cx="3643338" cy="1752600"/>
          </a:xfrm>
          <a:prstGeom prst="rect">
            <a:avLst/>
          </a:prstGeom>
        </p:spPr>
        <p:txBody>
          <a:bodyPr>
            <a:normAutofit/>
          </a:bodyPr>
          <a:lstStyle>
            <a:lvl1pPr marL="0" indent="0" algn="l">
              <a:buNone/>
              <a:tabLst/>
              <a:defRPr sz="18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pic>
        <p:nvPicPr>
          <p:cNvPr id="28677"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3900" y="-733424"/>
            <a:ext cx="804672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userDrawn="1"/>
        </p:nvSpPr>
        <p:spPr>
          <a:xfrm>
            <a:off x="7220267" y="603171"/>
            <a:ext cx="1921616" cy="338554"/>
          </a:xfrm>
          <a:prstGeom prst="rect">
            <a:avLst/>
          </a:prstGeom>
          <a:noFill/>
        </p:spPr>
        <p:txBody>
          <a:bodyPr wrap="none" rtlCol="0">
            <a:spAutoFit/>
          </a:bodyPr>
          <a:lstStyle/>
          <a:p>
            <a:r>
              <a:rPr lang="en-US" sz="1600" b="0" i="1" dirty="0">
                <a:solidFill>
                  <a:schemeClr val="tx1"/>
                </a:solidFill>
                <a:latin typeface="Constantia" panose="02030602050306030303" pitchFamily="18" charset="0"/>
              </a:rPr>
              <a:t>Water Management</a:t>
            </a:r>
          </a:p>
        </p:txBody>
      </p:sp>
    </p:spTree>
    <p:extLst>
      <p:ext uri="{BB962C8B-B14F-4D97-AF65-F5344CB8AC3E}">
        <p14:creationId xmlns:p14="http://schemas.microsoft.com/office/powerpoint/2010/main" val="716831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78" name="Shape 178"/>
          <p:cNvSpPr>
            <a:spLocks noGrp="1"/>
          </p:cNvSpPr>
          <p:nvPr>
            <p:ph type="title"/>
          </p:nvPr>
        </p:nvSpPr>
        <p:spPr>
          <a:xfrm>
            <a:off x="250825" y="2"/>
            <a:ext cx="8713790" cy="1169988"/>
          </a:xfrm>
          <a:prstGeom prst="rect">
            <a:avLst/>
          </a:prstGeom>
        </p:spPr>
        <p:txBody>
          <a:bodyPr lIns="45718" tIns="45718" rIns="45718" bIns="45718" anchor="ctr"/>
          <a:lstStyle>
            <a:lvl1pPr defTabSz="914400">
              <a:defRPr sz="3000">
                <a:latin typeface="Arial"/>
                <a:ea typeface="Arial"/>
                <a:cs typeface="Arial"/>
                <a:sym typeface="Arial"/>
              </a:defRPr>
            </a:lvl1pPr>
          </a:lstStyle>
          <a:p>
            <a:r>
              <a:t>Title Text</a:t>
            </a:r>
          </a:p>
        </p:txBody>
      </p:sp>
      <p:sp>
        <p:nvSpPr>
          <p:cNvPr id="179" name="Shape 179"/>
          <p:cNvSpPr>
            <a:spLocks noGrp="1"/>
          </p:cNvSpPr>
          <p:nvPr>
            <p:ph type="sldNum" sz="quarter" idx="2"/>
          </p:nvPr>
        </p:nvSpPr>
        <p:spPr>
          <a:xfrm>
            <a:off x="6653932" y="6478600"/>
            <a:ext cx="365994" cy="276995"/>
          </a:xfrm>
          <a:prstGeom prst="rect">
            <a:avLst/>
          </a:prstGeom>
        </p:spPr>
        <p:txBody>
          <a:bodyPr lIns="45718" tIns="45718" rIns="45718" bIns="45718"/>
          <a:lstStyle>
            <a:lvl1pPr>
              <a:defRPr sz="1200"/>
            </a:lvl1pPr>
          </a:lstStyle>
          <a:p>
            <a:fld id="{86CB4B4D-7CA3-9044-876B-883B54F8677D}" type="slidenum">
              <a:rPr/>
              <a:pPr/>
              <a:t>‹nr.›</a:t>
            </a:fld>
            <a:endParaRPr/>
          </a:p>
        </p:txBody>
      </p:sp>
    </p:spTree>
    <p:extLst>
      <p:ext uri="{BB962C8B-B14F-4D97-AF65-F5344CB8AC3E}">
        <p14:creationId xmlns:p14="http://schemas.microsoft.com/office/powerpoint/2010/main" val="20789107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a:lstStyle/>
          <a:p>
            <a:r>
              <a:t>Title Text</a:t>
            </a:r>
          </a:p>
        </p:txBody>
      </p:sp>
      <p:sp>
        <p:nvSpPr>
          <p:cNvPr id="187" name="Shape 18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80432699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195" name="Shape 195"/>
          <p:cNvSpPr>
            <a:spLocks noGrp="1"/>
          </p:cNvSpPr>
          <p:nvPr>
            <p:ph type="sldNum" sz="quarter" idx="2"/>
          </p:nvPr>
        </p:nvSpPr>
        <p:spPr>
          <a:xfrm>
            <a:off x="6796025" y="6478588"/>
            <a:ext cx="223907" cy="184666"/>
          </a:xfrm>
          <a:prstGeom prst="rect">
            <a:avLst/>
          </a:prstGeom>
        </p:spPr>
        <p:txBody>
          <a:bodyPr/>
          <a:lstStyle>
            <a:lvl1pPr>
              <a:defRPr sz="1200">
                <a:latin typeface="Arial Narrow"/>
                <a:ea typeface="Arial Narrow"/>
                <a:cs typeface="Arial Narrow"/>
                <a:sym typeface="Arial Narrow"/>
              </a:defRPr>
            </a:lvl1pPr>
          </a:lstStyle>
          <a:p>
            <a:fld id="{86CB4B4D-7CA3-9044-876B-883B54F8677D}" type="slidenum">
              <a:rPr/>
              <a:pPr/>
              <a:t>‹nr.›</a:t>
            </a:fld>
            <a:endParaRPr/>
          </a:p>
        </p:txBody>
      </p:sp>
    </p:spTree>
    <p:extLst>
      <p:ext uri="{BB962C8B-B14F-4D97-AF65-F5344CB8AC3E}">
        <p14:creationId xmlns:p14="http://schemas.microsoft.com/office/powerpoint/2010/main" val="689661615"/>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211" name="Shape 211"/>
          <p:cNvSpPr>
            <a:spLocks noGrp="1"/>
          </p:cNvSpPr>
          <p:nvPr>
            <p:ph type="title"/>
          </p:nvPr>
        </p:nvSpPr>
        <p:spPr>
          <a:xfrm>
            <a:off x="250825" y="117486"/>
            <a:ext cx="8713790" cy="935039"/>
          </a:xfrm>
          <a:prstGeom prst="rect">
            <a:avLst/>
          </a:prstGeom>
        </p:spPr>
        <p:txBody>
          <a:bodyPr anchor="ctr"/>
          <a:lstStyle>
            <a:lvl1pPr defTabSz="914400">
              <a:defRPr sz="3000">
                <a:latin typeface="Arial"/>
                <a:ea typeface="Arial"/>
                <a:cs typeface="Arial"/>
                <a:sym typeface="Arial"/>
              </a:defRPr>
            </a:lvl1pPr>
          </a:lstStyle>
          <a:p>
            <a:r>
              <a:t>Title Text</a:t>
            </a:r>
          </a:p>
        </p:txBody>
      </p:sp>
      <p:sp>
        <p:nvSpPr>
          <p:cNvPr id="212" name="Shape 212"/>
          <p:cNvSpPr>
            <a:spLocks noGrp="1"/>
          </p:cNvSpPr>
          <p:nvPr>
            <p:ph type="body" idx="1"/>
          </p:nvPr>
        </p:nvSpPr>
        <p:spPr>
          <a:xfrm>
            <a:off x="250825" y="1052512"/>
            <a:ext cx="8713790" cy="5805488"/>
          </a:xfrm>
          <a:prstGeom prst="rect">
            <a:avLst/>
          </a:prstGeom>
        </p:spPr>
        <p:txBody>
          <a:bodyPr/>
          <a:lstStyle>
            <a:lvl1pPr marL="533400" indent="-533400" defTabSz="914400">
              <a:spcBef>
                <a:spcPts val="600"/>
              </a:spcBef>
              <a:buClr>
                <a:srgbClr val="FF9900"/>
              </a:buClr>
              <a:buSzPct val="100000"/>
              <a:buFont typeface="Wingdings"/>
              <a:buChar char="▪"/>
              <a:defRPr sz="2800">
                <a:latin typeface="Arial"/>
                <a:ea typeface="Arial"/>
                <a:cs typeface="Arial"/>
                <a:sym typeface="Arial"/>
              </a:defRPr>
            </a:lvl1pPr>
            <a:lvl2pPr marL="1286932" indent="-829732" defTabSz="914400">
              <a:spcBef>
                <a:spcPts val="600"/>
              </a:spcBef>
              <a:buClr>
                <a:srgbClr val="FF9900"/>
              </a:buClr>
              <a:buSzPct val="100000"/>
              <a:buFont typeface="Wingdings"/>
              <a:buChar char="▪"/>
              <a:defRPr sz="2800">
                <a:latin typeface="Arial"/>
                <a:ea typeface="Arial"/>
                <a:cs typeface="Arial"/>
                <a:sym typeface="Arial"/>
              </a:defRPr>
            </a:lvl2pPr>
            <a:lvl3pPr marL="1447800" indent="-533400" defTabSz="914400">
              <a:spcBef>
                <a:spcPts val="600"/>
              </a:spcBef>
              <a:buClr>
                <a:srgbClr val="FF9900"/>
              </a:buClr>
              <a:buSzPct val="100000"/>
              <a:buFont typeface="Wingdings"/>
              <a:buChar char="▪"/>
              <a:defRPr sz="2800">
                <a:latin typeface="Arial"/>
                <a:ea typeface="Arial"/>
                <a:cs typeface="Arial"/>
                <a:sym typeface="Arial"/>
              </a:defRPr>
            </a:lvl3pPr>
            <a:lvl4pPr marL="1905000" indent="-533400" defTabSz="914400">
              <a:spcBef>
                <a:spcPts val="600"/>
              </a:spcBef>
              <a:buClr>
                <a:srgbClr val="FF9900"/>
              </a:buClr>
              <a:buSzPct val="100000"/>
              <a:buFont typeface="Wingdings"/>
              <a:buChar char="▪"/>
              <a:defRPr sz="2800">
                <a:latin typeface="Arial"/>
                <a:ea typeface="Arial"/>
                <a:cs typeface="Arial"/>
                <a:sym typeface="Arial"/>
              </a:defRPr>
            </a:lvl4pPr>
            <a:lvl5pPr marL="2421464" indent="-592664" defTabSz="914400">
              <a:spcBef>
                <a:spcPts val="600"/>
              </a:spcBef>
              <a:buClr>
                <a:srgbClr val="FF9900"/>
              </a:buClr>
              <a:buSzPct val="100000"/>
              <a:buFont typeface="Wingdings"/>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3" name="Shape 213"/>
          <p:cNvSpPr>
            <a:spLocks noGrp="1"/>
          </p:cNvSpPr>
          <p:nvPr>
            <p:ph type="sldNum" sz="quarter" idx="2"/>
          </p:nvPr>
        </p:nvSpPr>
        <p:spPr>
          <a:xfrm>
            <a:off x="6796023" y="6478588"/>
            <a:ext cx="223907" cy="184666"/>
          </a:xfrm>
          <a:prstGeom prst="rect">
            <a:avLst/>
          </a:prstGeom>
        </p:spPr>
        <p:txBody>
          <a:bodyPr/>
          <a:lstStyle>
            <a:lvl1pPr>
              <a:defRPr sz="1200">
                <a:latin typeface="Arial Narrow"/>
                <a:ea typeface="Arial Narrow"/>
                <a:cs typeface="Arial Narrow"/>
                <a:sym typeface="Arial Narrow"/>
              </a:defRPr>
            </a:lvl1pPr>
          </a:lstStyle>
          <a:p>
            <a:fld id="{86CB4B4D-7CA3-9044-876B-883B54F8677D}" type="slidenum">
              <a:rPr/>
              <a:pPr/>
              <a:t>‹nr.›</a:t>
            </a:fld>
            <a:endParaRPr/>
          </a:p>
        </p:txBody>
      </p:sp>
    </p:spTree>
    <p:extLst>
      <p:ext uri="{BB962C8B-B14F-4D97-AF65-F5344CB8AC3E}">
        <p14:creationId xmlns:p14="http://schemas.microsoft.com/office/powerpoint/2010/main" val="403267957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5" name="Picture 4" descr="wmo2016_powerpoint_standard_v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pPr/>
              <a:t>‹nr.›</a:t>
            </a:fld>
            <a:endParaRPr lang="en-US"/>
          </a:p>
        </p:txBody>
      </p:sp>
      <p:sp>
        <p:nvSpPr>
          <p:cNvPr id="4" name="Footer Placeholder 3"/>
          <p:cNvSpPr>
            <a:spLocks noGrp="1"/>
          </p:cNvSpPr>
          <p:nvPr>
            <p:ph type="ftr" sz="quarter" idx="13"/>
          </p:nvPr>
        </p:nvSpPr>
        <p:spPr>
          <a:xfrm>
            <a:off x="3124200" y="6356362"/>
            <a:ext cx="2895600" cy="365125"/>
          </a:xfrm>
          <a:prstGeom prst="rect">
            <a:avLst/>
          </a:prstGeom>
        </p:spPr>
        <p:txBody>
          <a:bodyPr/>
          <a:lstStyle/>
          <a:p>
            <a:pPr eaLnBrk="1" fontAlgn="auto">
              <a:spcBef>
                <a:spcPts val="0"/>
              </a:spcBef>
              <a:spcAft>
                <a:spcPts val="0"/>
              </a:spcAft>
            </a:pPr>
            <a:r>
              <a:rPr lang="en-GB" sz="2000" kern="0">
                <a:latin typeface="Helvetica"/>
                <a:sym typeface="Helvetica"/>
              </a:rPr>
              <a:t>cbs-16@wmo.int</a:t>
            </a:r>
          </a:p>
        </p:txBody>
      </p:sp>
    </p:spTree>
    <p:extLst>
      <p:ext uri="{BB962C8B-B14F-4D97-AF65-F5344CB8AC3E}">
        <p14:creationId xmlns:p14="http://schemas.microsoft.com/office/powerpoint/2010/main" val="1777665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3E50968-5B9A-D347-81CC-D2D6D68EF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164766" y="5141327"/>
            <a:ext cx="880331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162320" y="4523982"/>
            <a:ext cx="6014324" cy="566666"/>
          </a:xfrm>
        </p:spPr>
        <p:txBody>
          <a:bodyPr anchor="b" anchorCtr="0">
            <a:noAutofit/>
          </a:bodyPr>
          <a:lstStyle>
            <a:lvl1pPr>
              <a:defRPr sz="2100"/>
            </a:lvl1pPr>
          </a:lstStyle>
          <a:p>
            <a:r>
              <a:rPr lang="en-GB" noProof="0" dirty="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7023754" y="5091757"/>
            <a:ext cx="1946102" cy="1315441"/>
          </a:xfrm>
        </p:spPr>
        <p:txBody>
          <a:bodyPr lIns="0" rIns="0" anchor="ctr"/>
          <a:lstStyle>
            <a:lvl1pPr algn="r">
              <a:lnSpc>
                <a:spcPct val="150000"/>
              </a:lnSpc>
              <a:defRPr sz="9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8"/>
            <a:ext cx="122769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170016" y="6572056"/>
            <a:ext cx="696069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6" name="TextBox 35"/>
          <p:cNvSpPr txBox="1"/>
          <p:nvPr userDrawn="1"/>
        </p:nvSpPr>
        <p:spPr>
          <a:xfrm>
            <a:off x="91788" y="6202583"/>
            <a:ext cx="1911101" cy="184666"/>
          </a:xfrm>
          <a:prstGeom prst="rect">
            <a:avLst/>
          </a:prstGeom>
          <a:noFill/>
        </p:spPr>
        <p:txBody>
          <a:bodyPr wrap="none" rtlCol="0">
            <a:spAutoFit/>
          </a:bodyPr>
          <a:lstStyle/>
          <a:p>
            <a:r>
              <a:rPr lang="en-GB" sz="6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68134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left)">
                                      <p:cBhvr>
                                        <p:cTn id="19" dur="500"/>
                                        <p:tgtEl>
                                          <p:spTgt spid="92"/>
                                        </p:tgtEl>
                                      </p:cBhvr>
                                    </p:animEffect>
                                  </p:childTnLst>
                                </p:cTn>
                              </p:par>
                            </p:childTnLst>
                          </p:cTn>
                        </p:par>
                        <p:par>
                          <p:cTn id="20" fill="hold">
                            <p:stCondLst>
                              <p:cond delay="2500"/>
                            </p:stCondLst>
                            <p:childTnLst>
                              <p:par>
                                <p:cTn id="21" presetID="18" presetClass="entr" presetSubtype="3"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strips(upRight)">
                                      <p:cBhvr>
                                        <p:cTn id="23" dur="500"/>
                                        <p:tgtEl>
                                          <p:spTgt spid="15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8B3F6C4-EC92-3446-A6C0-C92D8756B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17" y="1"/>
            <a:ext cx="9191064" cy="6893299"/>
          </a:xfrm>
          <a:prstGeom prst="rect">
            <a:avLst/>
          </a:prstGeom>
        </p:spPr>
      </p:pic>
      <p:sp>
        <p:nvSpPr>
          <p:cNvPr id="64" name="Rectangle 6"/>
          <p:cNvSpPr>
            <a:spLocks noGrp="1" noChangeArrowheads="1"/>
          </p:cNvSpPr>
          <p:nvPr userDrawn="1">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4133410" y="6201716"/>
            <a:ext cx="4834666" cy="3462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r>
              <a:rPr lang="en-GB" sz="825" noProof="1">
                <a:solidFill>
                  <a:srgbClr val="8197A6"/>
                </a:solidFill>
                <a:latin typeface="Arial" charset="0"/>
                <a:ea typeface="Arial" charset="0"/>
                <a:cs typeface="Arial" charset="0"/>
              </a:rPr>
              <a:t>Oliver Reitebuch | Aeolus Follow-On Mission | Aeolus Cal/Val &amp; Science Workshop | 2-6 Nov. 2020 | Slide  </a:t>
            </a:r>
            <a:fld id="{BBA2E11D-44E1-43DD-A173-928128880055}" type="slidenum">
              <a:rPr lang="en-GB" sz="825" noProof="1" smtClean="0">
                <a:solidFill>
                  <a:srgbClr val="8197A6"/>
                </a:solidFill>
                <a:latin typeface="Arial" charset="0"/>
                <a:ea typeface="Arial" charset="0"/>
                <a:cs typeface="Arial" charset="0"/>
              </a:rPr>
              <a:pPr lvl="2" algn="r">
                <a:spcBef>
                  <a:spcPct val="50000"/>
                </a:spcBef>
              </a:pPr>
              <a:t>‹nr.›</a:t>
            </a:fld>
            <a:endParaRPr lang="en-GB" sz="825" b="0" i="0" noProof="0" dirty="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163697" y="1097915"/>
            <a:ext cx="8821427" cy="50979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5" name="Rectangle 34">
            <a:extLst>
              <a:ext uri="{FF2B5EF4-FFF2-40B4-BE49-F238E27FC236}">
                <a16:creationId xmlns:a16="http://schemas.microsoft.com/office/drawing/2014/main" id="{A5D16F4D-ACC4-1145-8E4A-EDE927345297}"/>
              </a:ext>
            </a:extLst>
          </p:cNvPr>
          <p:cNvSpPr/>
          <p:nvPr userDrawn="1"/>
        </p:nvSpPr>
        <p:spPr>
          <a:xfrm>
            <a:off x="-18217" y="6452461"/>
            <a:ext cx="9191064" cy="440839"/>
          </a:xfrm>
          <a:prstGeom prst="rect">
            <a:avLst/>
          </a:prstGeom>
          <a:solidFill>
            <a:srgbClr val="407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8"/>
            <a:ext cx="122769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170016" y="6572056"/>
            <a:ext cx="696069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808795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9148924"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lt1">
                  <a:alpha val="60000"/>
                </a:schemeClr>
              </a:solidFill>
            </a:endParaRPr>
          </a:p>
        </p:txBody>
      </p:sp>
      <p:cxnSp>
        <p:nvCxnSpPr>
          <p:cNvPr id="61" name="Straight Connector 60"/>
          <p:cNvCxnSpPr/>
          <p:nvPr userDrawn="1"/>
        </p:nvCxnSpPr>
        <p:spPr>
          <a:xfrm>
            <a:off x="163697" y="8821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4" y="6201716"/>
            <a:ext cx="2813621" cy="1846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‹nr.›</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163697" y="882192"/>
            <a:ext cx="8822746"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8"/>
            <a:ext cx="122769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170016" y="6572056"/>
            <a:ext cx="696069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99389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3"/>
          <a:stretch/>
        </p:blipFill>
        <p:spPr>
          <a:xfrm>
            <a:off x="1" y="-1"/>
            <a:ext cx="9143999" cy="6858001"/>
          </a:xfrm>
          <a:prstGeom prst="rect">
            <a:avLst/>
          </a:prstGeom>
        </p:spPr>
      </p:pic>
      <p:cxnSp>
        <p:nvCxnSpPr>
          <p:cNvPr id="61" name="Straight Connector 60"/>
          <p:cNvCxnSpPr/>
          <p:nvPr userDrawn="1"/>
        </p:nvCxnSpPr>
        <p:spPr>
          <a:xfrm>
            <a:off x="163697" y="997693"/>
            <a:ext cx="88263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6154454" y="6201716"/>
            <a:ext cx="2813621" cy="1846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‹nr.›</a:t>
            </a:fld>
            <a:endParaRPr lang="en-GB" sz="6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163696" y="215032"/>
            <a:ext cx="758492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163697" y="1045139"/>
            <a:ext cx="8822746" cy="537202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7434" y="6585918"/>
            <a:ext cx="122769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170016" y="6572056"/>
            <a:ext cx="696069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24800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61"/>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sp>
        <p:nvSpPr>
          <p:cNvPr id="5" name="shpTekst"/>
          <p:cNvSpPr>
            <a:spLocks noChangeArrowheads="1"/>
          </p:cNvSpPr>
          <p:nvPr/>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2261" y="2"/>
            <a:ext cx="9144001"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55323" y="262195"/>
            <a:ext cx="7847038"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369858" y="1264362"/>
            <a:ext cx="7858180" cy="4807851"/>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Beeldmerk"/>
          <p:cNvSpPr>
            <a:spLocks noGrp="1" noChangeArrowheads="1"/>
          </p:cNvSpPr>
          <p:nvPr>
            <p:ph type="sldNum" sz="quarter" idx="10"/>
          </p:nvPr>
        </p:nvSpPr>
        <p:spPr/>
        <p:txBody>
          <a:bodyPr/>
          <a:lstStyle>
            <a:lvl1pPr>
              <a:defRPr/>
            </a:lvl1pPr>
          </a:lstStyle>
          <a:p>
            <a:pPr>
              <a:defRPr/>
            </a:pPr>
            <a:fld id="{063F9D11-006B-43F8-9D4F-5302BB05D588}" type="slidenum">
              <a:rPr lang="nl-NL"/>
              <a:pPr>
                <a:defRPr/>
              </a:pPr>
              <a:t>‹nr.›</a:t>
            </a:fld>
            <a:endParaRPr lang="nl-NL"/>
          </a:p>
        </p:txBody>
      </p:sp>
      <p:sp>
        <p:nvSpPr>
          <p:cNvPr id="10"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defRPr>
            </a:lvl1pPr>
          </a:lstStyle>
          <a:p>
            <a:pPr>
              <a:defRPr/>
            </a:pPr>
            <a:r>
              <a:rPr lang="en-US" dirty="0"/>
              <a:t>KNMI, September 2019</a:t>
            </a:r>
          </a:p>
          <a:p>
            <a:pPr>
              <a:defRPr/>
            </a:pPr>
            <a:endParaRPr lang="en-US" dirty="0"/>
          </a:p>
        </p:txBody>
      </p:sp>
    </p:spTree>
    <p:extLst>
      <p:ext uri="{BB962C8B-B14F-4D97-AF65-F5344CB8AC3E}">
        <p14:creationId xmlns:p14="http://schemas.microsoft.com/office/powerpoint/2010/main" val="3886680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hpBeeldmerk"/>
          <p:cNvSpPr>
            <a:spLocks noGrp="1" noChangeArrowheads="1"/>
          </p:cNvSpPr>
          <p:nvPr>
            <p:ph type="sldNum" sz="quarter" idx="11"/>
          </p:nvPr>
        </p:nvSpPr>
        <p:spPr/>
        <p:txBody>
          <a:bodyPr/>
          <a:lstStyle>
            <a:lvl1pPr>
              <a:defRPr sz="1000" b="1">
                <a:solidFill>
                  <a:schemeClr val="bg1"/>
                </a:solidFill>
                <a:cs typeface="Arial" pitchFamily="34" charset="0"/>
              </a:defRPr>
            </a:lvl1pPr>
          </a:lstStyle>
          <a:p>
            <a:pPr>
              <a:defRPr/>
            </a:pPr>
            <a:fld id="{A008A132-3715-4DBB-8F0B-8C008A3CC43C}" type="slidenum">
              <a:rPr lang="nl-NL"/>
              <a:pPr>
                <a:defRPr/>
              </a:pPr>
              <a:t>‹nr.›</a:t>
            </a:fld>
            <a:endParaRPr lang="nl-NL" dirty="0"/>
          </a:p>
        </p:txBody>
      </p:sp>
      <p:sp>
        <p:nvSpPr>
          <p:cNvPr id="7"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defRPr>
            </a:lvl1pPr>
          </a:lstStyle>
          <a:p>
            <a:pPr>
              <a:defRPr/>
            </a:pPr>
            <a:r>
              <a:rPr lang="en-US" dirty="0"/>
              <a:t>KNMI, September 2019</a:t>
            </a:r>
          </a:p>
          <a:p>
            <a:pPr>
              <a:defRPr/>
            </a:pPr>
            <a:endParaRPr lang="en-US" dirty="0"/>
          </a:p>
        </p:txBody>
      </p:sp>
    </p:spTree>
    <p:extLst>
      <p:ext uri="{BB962C8B-B14F-4D97-AF65-F5344CB8AC3E}">
        <p14:creationId xmlns:p14="http://schemas.microsoft.com/office/powerpoint/2010/main" val="3955124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62.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10.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slideLayout" Target="../slideLayouts/slideLayout77.xml"/><Relationship Id="rId21" Type="http://schemas.openxmlformats.org/officeDocument/2006/relationships/image" Target="../media/image77.png"/><Relationship Id="rId7" Type="http://schemas.openxmlformats.org/officeDocument/2006/relationships/image" Target="../media/image60.png"/><Relationship Id="rId12" Type="http://schemas.openxmlformats.org/officeDocument/2006/relationships/image" Target="../media/image14.png"/><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png"/><Relationship Id="rId2" Type="http://schemas.openxmlformats.org/officeDocument/2006/relationships/slideLayout" Target="../slideLayouts/slideLayout76.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75.xml"/><Relationship Id="rId6" Type="http://schemas.openxmlformats.org/officeDocument/2006/relationships/image" Target="../media/image65.png"/><Relationship Id="rId11" Type="http://schemas.openxmlformats.org/officeDocument/2006/relationships/image" Target="../media/image68.png"/><Relationship Id="rId24" Type="http://schemas.openxmlformats.org/officeDocument/2006/relationships/image" Target="../media/image80.png"/><Relationship Id="rId32" Type="http://schemas.openxmlformats.org/officeDocument/2006/relationships/image" Target="../media/image88.png"/><Relationship Id="rId5" Type="http://schemas.openxmlformats.org/officeDocument/2006/relationships/theme" Target="../theme/theme11.xml"/><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10" Type="http://schemas.openxmlformats.org/officeDocument/2006/relationships/image" Target="../media/image11.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slideLayout" Target="../slideLayouts/slideLayout78.xml"/><Relationship Id="rId9" Type="http://schemas.openxmlformats.org/officeDocument/2006/relationships/image" Target="../media/image67.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8" Type="http://schemas.openxmlformats.org/officeDocument/2006/relationships/image" Target="../media/image66.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slideLayout" Target="../slideLayouts/slideLayout12.xml"/><Relationship Id="rId21" Type="http://schemas.openxmlformats.org/officeDocument/2006/relationships/image" Target="../media/image18.png"/><Relationship Id="rId34" Type="http://schemas.openxmlformats.org/officeDocument/2006/relationships/image" Target="../media/image31.png"/><Relationship Id="rId7" Type="http://schemas.openxmlformats.org/officeDocument/2006/relationships/slideLayout" Target="../slideLayouts/slideLayout16.xml"/><Relationship Id="rId12" Type="http://schemas.openxmlformats.org/officeDocument/2006/relationships/image" Target="../media/image9.jpe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2" Type="http://schemas.openxmlformats.org/officeDocument/2006/relationships/slideLayout" Target="../slideLayouts/slideLayout1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slideLayout" Target="../slideLayouts/slideLayout14.xm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10" Type="http://schemas.openxmlformats.org/officeDocument/2006/relationships/theme" Target="../theme/theme4.xm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png"/><Relationship Id="rId8"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slideLayout" Target="../slideLayouts/slideLayout21.xml"/><Relationship Id="rId21" Type="http://schemas.openxmlformats.org/officeDocument/2006/relationships/image" Target="../media/image18.png"/><Relationship Id="rId34" Type="http://schemas.openxmlformats.org/officeDocument/2006/relationships/image" Target="../media/image31.png"/><Relationship Id="rId7" Type="http://schemas.openxmlformats.org/officeDocument/2006/relationships/slideLayout" Target="../slideLayouts/slideLayout25.xml"/><Relationship Id="rId12" Type="http://schemas.openxmlformats.org/officeDocument/2006/relationships/image" Target="../media/image9.jpe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png"/><Relationship Id="rId2" Type="http://schemas.openxmlformats.org/officeDocument/2006/relationships/slideLayout" Target="../slideLayouts/slideLayout20.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png"/><Relationship Id="rId5" Type="http://schemas.openxmlformats.org/officeDocument/2006/relationships/slideLayout" Target="../slideLayouts/slideLayout23.xm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10" Type="http://schemas.openxmlformats.org/officeDocument/2006/relationships/theme" Target="../theme/theme5.xm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png"/><Relationship Id="rId8"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slideLayout" Target="../slideLayouts/slideLayout30.xml"/><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slideLayout" Target="../slideLayouts/slideLayout34.xml"/><Relationship Id="rId12" Type="http://schemas.openxmlformats.org/officeDocument/2006/relationships/image" Target="../media/image9.jpeg"/><Relationship Id="rId17" Type="http://schemas.openxmlformats.org/officeDocument/2006/relationships/image" Target="../media/image14.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slideLayout" Target="../slideLayouts/slideLayout29.xml"/><Relationship Id="rId16"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8.pn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slideLayout" Target="../slideLayouts/slideLayout32.xml"/><Relationship Id="rId15" Type="http://schemas.openxmlformats.org/officeDocument/2006/relationships/image" Target="../media/image39.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theme" Target="../theme/theme6.xml"/><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8.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8"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theme" Target="../theme/theme7.xml"/><Relationship Id="rId21" Type="http://schemas.openxmlformats.org/officeDocument/2006/relationships/image" Target="../media/image51.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slideLayout" Target="../slideLayouts/slideLayout38.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37.xml"/><Relationship Id="rId6" Type="http://schemas.openxmlformats.org/officeDocument/2006/relationships/image" Target="../media/image37.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8.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14.png"/><Relationship Id="rId19" Type="http://schemas.openxmlformats.org/officeDocument/2006/relationships/image" Target="../media/image49.png"/><Relationship Id="rId4" Type="http://schemas.openxmlformats.org/officeDocument/2006/relationships/image" Target="../media/image60.png"/><Relationship Id="rId9" Type="http://schemas.openxmlformats.org/officeDocument/2006/relationships/image" Target="../media/image40.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61.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slideLayout" Target="../slideLayouts/slideLayout60.xml"/><Relationship Id="rId21"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slideLayout" Target="../slideLayouts/slideLayout59.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58.xml"/><Relationship Id="rId6" Type="http://schemas.openxmlformats.org/officeDocument/2006/relationships/image" Target="../media/image8.png"/><Relationship Id="rId11" Type="http://schemas.openxmlformats.org/officeDocument/2006/relationships/image" Target="../media/image14.png"/><Relationship Id="rId24" Type="http://schemas.openxmlformats.org/officeDocument/2006/relationships/image" Target="../media/image53.png"/><Relationship Id="rId5" Type="http://schemas.openxmlformats.org/officeDocument/2006/relationships/image" Target="../media/image60.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theme" Target="../theme/theme9.xml"/><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userDrawn="1"/>
        </p:nvSpPr>
        <p:spPr bwMode="auto">
          <a:xfrm>
            <a:off x="0" y="6326200"/>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latin typeface="Calibri" panose="020F0502020204030204" pitchFamily="34" charset="0"/>
              <a:cs typeface="Calibri" panose="020F0502020204030204" pitchFamily="34" charset="0"/>
            </a:endParaRPr>
          </a:p>
        </p:txBody>
      </p:sp>
      <p:sp>
        <p:nvSpPr>
          <p:cNvPr id="1027" name="shpTekst"/>
          <p:cNvSpPr>
            <a:spLocks noChangeArrowheads="1"/>
          </p:cNvSpPr>
          <p:nvPr userDrawn="1"/>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latin typeface="Calibri" panose="020F0502020204030204" pitchFamily="34" charset="0"/>
              <a:cs typeface="Calibri" panose="020F0502020204030204" pitchFamily="34" charset="0"/>
            </a:endParaRPr>
          </a:p>
        </p:txBody>
      </p:sp>
      <p:sp>
        <p:nvSpPr>
          <p:cNvPr id="1028" name="shpVoettekst"/>
          <p:cNvSpPr>
            <a:spLocks noGrp="1" noChangeArrowheads="1"/>
          </p:cNvSpPr>
          <p:nvPr>
            <p:ph type="title"/>
          </p:nvPr>
        </p:nvSpPr>
        <p:spPr bwMode="auto">
          <a:xfrm>
            <a:off x="873126" y="231775"/>
            <a:ext cx="81692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het opmaakprofiel te bewerken</a:t>
            </a:r>
          </a:p>
        </p:txBody>
      </p:sp>
      <p:sp>
        <p:nvSpPr>
          <p:cNvPr id="1029" name="shpPagina"/>
          <p:cNvSpPr>
            <a:spLocks noGrp="1" noChangeArrowheads="1"/>
          </p:cNvSpPr>
          <p:nvPr>
            <p:ph type="body" idx="1"/>
          </p:nvPr>
        </p:nvSpPr>
        <p:spPr bwMode="auto">
          <a:xfrm>
            <a:off x="366718" y="1276351"/>
            <a:ext cx="816927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opmaakprofielen van de modeltekst te bewerken</a:t>
            </a:r>
          </a:p>
          <a:p>
            <a:pPr lvl="1"/>
            <a:r>
              <a:rPr lang="nl-NL" altLang="en-US"/>
              <a:t>Tweede niveau</a:t>
            </a:r>
          </a:p>
          <a:p>
            <a:pPr lvl="2"/>
            <a:r>
              <a:rPr lang="nl-NL" altLang="en-US"/>
              <a:t>Derde niveau</a:t>
            </a:r>
          </a:p>
          <a:p>
            <a:pPr lvl="3"/>
            <a:r>
              <a:rPr lang="nl-NL" altLang="en-US"/>
              <a:t>Vierde niveau</a:t>
            </a:r>
          </a:p>
        </p:txBody>
      </p:sp>
      <p:sp>
        <p:nvSpPr>
          <p:cNvPr id="13" name="shpBeeldmerk"/>
          <p:cNvSpPr>
            <a:spLocks noGrp="1" noChangeArrowheads="1"/>
          </p:cNvSpPr>
          <p:nvPr>
            <p:ph type="sldNum" sz="quarter" idx="4"/>
          </p:nvPr>
        </p:nvSpPr>
        <p:spPr bwMode="auto">
          <a:xfrm>
            <a:off x="387350" y="6504000"/>
            <a:ext cx="712788" cy="3635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b="1">
                <a:solidFill>
                  <a:schemeClr val="bg1"/>
                </a:solidFill>
                <a:latin typeface="Calibri" panose="020F0502020204030204" pitchFamily="34" charset="0"/>
                <a:cs typeface="Calibri" panose="020F0502020204030204" pitchFamily="34" charset="0"/>
              </a:defRPr>
            </a:lvl1pPr>
          </a:lstStyle>
          <a:p>
            <a:pPr>
              <a:defRPr/>
            </a:pPr>
            <a:fld id="{35BFE255-CA37-4BCD-AD54-B51F6E566837}" type="slidenum">
              <a:rPr lang="nl-NL" smtClean="0"/>
              <a:pPr>
                <a:defRPr/>
              </a:pPr>
              <a:t>‹nr.›</a:t>
            </a:fld>
            <a:endParaRPr lang="nl-NL" dirty="0"/>
          </a:p>
        </p:txBody>
      </p:sp>
      <p:pic>
        <p:nvPicPr>
          <p:cNvPr id="1031" name="shpDatum" descr="RO__vervolgpagina~LPPT.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49725" y="2"/>
            <a:ext cx="9144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5310502" y="6443662"/>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cs typeface="Calibri" panose="020F0502020204030204" pitchFamily="34" charset="0"/>
              </a:defRPr>
            </a:lvl1pPr>
          </a:lstStyle>
          <a:p>
            <a:pPr>
              <a:defRPr/>
            </a:pPr>
            <a:r>
              <a:rPr lang="en-US"/>
              <a:t>ASAG, Januari 2020</a:t>
            </a:r>
          </a:p>
          <a:p>
            <a:pPr>
              <a:defRPr/>
            </a:pPr>
            <a:endParaRPr lang="en-US" dirty="0"/>
          </a:p>
        </p:txBody>
      </p:sp>
      <p:pic>
        <p:nvPicPr>
          <p:cNvPr id="9" name="Picture 10">
            <a:extLst>
              <a:ext uri="{FF2B5EF4-FFF2-40B4-BE49-F238E27FC236}">
                <a16:creationId xmlns:a16="http://schemas.microsoft.com/office/drawing/2014/main" id="{DAD839DA-FB69-4999-B5E1-42E585B83C6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69803" y="6154739"/>
            <a:ext cx="1672598" cy="743376"/>
          </a:xfrm>
          <a:prstGeom prst="rect">
            <a:avLst/>
          </a:prstGeom>
        </p:spPr>
      </p:pic>
    </p:spTree>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Lst>
  <p:hf hdr="0"/>
  <p:txStyles>
    <p:titleStyle>
      <a:lvl1pPr algn="ctr" rtl="0" eaLnBrk="0" fontAlgn="base" hangingPunct="0">
        <a:spcBef>
          <a:spcPct val="0"/>
        </a:spcBef>
        <a:spcAft>
          <a:spcPct val="0"/>
        </a:spcAft>
        <a:defRPr sz="2600" b="1" kern="1200">
          <a:solidFill>
            <a:srgbClr val="002060"/>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2pPr>
      <a:lvl3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3pPr>
      <a:lvl4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4pPr>
      <a:lvl5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algn="l" rtl="0" eaLnBrk="0" fontAlgn="base" hangingPunct="0">
        <a:spcBef>
          <a:spcPct val="20000"/>
        </a:spcBef>
        <a:spcAft>
          <a:spcPct val="0"/>
        </a:spcAft>
        <a:buFont typeface="Arial" charset="0"/>
        <a:defRPr kern="1200">
          <a:solidFill>
            <a:srgbClr val="000000"/>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charset="0"/>
        <a:buBlip>
          <a:blip r:embed="rId7"/>
        </a:buBlip>
        <a:defRPr kern="1200">
          <a:solidFill>
            <a:srgbClr val="000000"/>
          </a:solidFill>
          <a:latin typeface="Calibri" panose="020F0502020204030204" pitchFamily="34" charset="0"/>
          <a:ea typeface="+mn-ea"/>
          <a:cs typeface="Calibri" panose="020F0502020204030204" pitchFamily="34" charset="0"/>
        </a:defRPr>
      </a:lvl2pPr>
      <a:lvl3pPr marL="406400" indent="-252413" algn="l" rtl="0" eaLnBrk="0" fontAlgn="base" hangingPunct="0">
        <a:spcBef>
          <a:spcPct val="20000"/>
        </a:spcBef>
        <a:spcAft>
          <a:spcPct val="0"/>
        </a:spcAft>
        <a:buFont typeface="Arial" charset="0"/>
        <a:buBlip>
          <a:blip r:embed="rId8"/>
        </a:buBlip>
        <a:defRPr kern="1200">
          <a:solidFill>
            <a:srgbClr val="000000"/>
          </a:solidFill>
          <a:latin typeface="Calibri" panose="020F0502020204030204" pitchFamily="34" charset="0"/>
          <a:ea typeface="+mn-ea"/>
          <a:cs typeface="Calibri" panose="020F0502020204030204" pitchFamily="34" charset="0"/>
        </a:defRPr>
      </a:lvl3pPr>
      <a:lvl4pPr marL="633413" indent="-225425" algn="l" rtl="0" eaLnBrk="0" fontAlgn="base" hangingPunct="0">
        <a:spcBef>
          <a:spcPct val="20000"/>
        </a:spcBef>
        <a:spcAft>
          <a:spcPct val="0"/>
        </a:spcAft>
        <a:buFont typeface="Arial" charset="0"/>
        <a:buBlip>
          <a:blip r:embed="rId9"/>
        </a:buBlip>
        <a:defRPr kern="1200">
          <a:solidFill>
            <a:srgbClr val="000000"/>
          </a:solidFill>
          <a:latin typeface="Calibri" panose="020F0502020204030204" pitchFamily="34" charset="0"/>
          <a:ea typeface="+mn-ea"/>
          <a:cs typeface="Calibri" panose="020F0502020204030204" pitchFamily="34" charset="0"/>
        </a:defRPr>
      </a:lvl4pPr>
      <a:lvl5pPr marL="811213" indent="-176213"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wmo_ppt_2012.jpg"/>
          <p:cNvPicPr>
            <a:picLocks noChangeAspect="1"/>
          </p:cNvPicPr>
          <p:nvPr/>
        </p:nvPicPr>
        <p:blipFill>
          <a:blip r:embed="rId16">
            <a:extLst/>
          </a:blip>
          <a:stretch>
            <a:fillRect/>
          </a:stretch>
        </p:blipFill>
        <p:spPr>
          <a:xfrm>
            <a:off x="0" y="0"/>
            <a:ext cx="9144000" cy="6858000"/>
          </a:xfrm>
          <a:prstGeom prst="rect">
            <a:avLst/>
          </a:prstGeom>
          <a:ln w="12700">
            <a:miter lim="400000"/>
          </a:ln>
        </p:spPr>
      </p:pic>
      <p:sp>
        <p:nvSpPr>
          <p:cNvPr id="3" name="Shape 3"/>
          <p:cNvSpPr>
            <a:spLocks noGrp="1"/>
          </p:cNvSpPr>
          <p:nvPr>
            <p:ph type="title"/>
          </p:nvPr>
        </p:nvSpPr>
        <p:spPr>
          <a:xfrm>
            <a:off x="457200" y="274636"/>
            <a:ext cx="8229600" cy="13255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 name="Shape 5"/>
          <p:cNvSpPr>
            <a:spLocks noGrp="1"/>
          </p:cNvSpPr>
          <p:nvPr>
            <p:ph type="sldNum" sz="quarter" idx="2"/>
          </p:nvPr>
        </p:nvSpPr>
        <p:spPr>
          <a:xfrm>
            <a:off x="6455678" y="6478588"/>
            <a:ext cx="564257" cy="369332"/>
          </a:xfrm>
          <a:prstGeom prst="rect">
            <a:avLst/>
          </a:prstGeom>
          <a:ln w="12700">
            <a:miter lim="400000"/>
          </a:ln>
        </p:spPr>
        <p:txBody>
          <a:bodyPr wrap="none" lIns="0" tIns="0" rIns="0" bIns="0">
            <a:spAutoFit/>
          </a:bodyPr>
          <a:lstStyle>
            <a:lvl1pPr algn="r">
              <a:defRPr sz="2400">
                <a:latin typeface="Calibri" panose="020F0502020204030204" pitchFamily="34" charset="0"/>
                <a:ea typeface="Calibri" panose="020F0502020204030204" pitchFamily="34" charset="0"/>
                <a:cs typeface="Calibri" panose="020F0502020204030204" pitchFamily="34" charset="0"/>
                <a:sym typeface="Arial"/>
              </a:defRPr>
            </a:lvl1pPr>
          </a:lstStyle>
          <a:p>
            <a:pPr eaLnBrk="1" fontAlgn="auto">
              <a:spcBef>
                <a:spcPts val="0"/>
              </a:spcBef>
              <a:spcAft>
                <a:spcPts val="0"/>
              </a:spcAft>
            </a:pPr>
            <a:fld id="{86CB4B4D-7CA3-9044-876B-883B54F8677D}" type="slidenum">
              <a:rPr lang="nl-NL" kern="0" smtClean="0"/>
              <a:pPr eaLnBrk="1" fontAlgn="auto">
                <a:spcBef>
                  <a:spcPts val="0"/>
                </a:spcBef>
                <a:spcAft>
                  <a:spcPts val="0"/>
                </a:spcAft>
              </a:pPr>
              <a:t>‹nr.›</a:t>
            </a:fld>
            <a:endParaRPr lang="nl-NL" kern="0"/>
          </a:p>
        </p:txBody>
      </p:sp>
    </p:spTree>
    <p:extLst>
      <p:ext uri="{BB962C8B-B14F-4D97-AF65-F5344CB8AC3E}">
        <p14:creationId xmlns:p14="http://schemas.microsoft.com/office/powerpoint/2010/main" val="237929521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Lst>
  <p:transition spd="med"/>
  <p:txStyles>
    <p:titleStyle>
      <a:lvl1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Calibri" panose="020F0502020204030204" pitchFamily="34" charset="0"/>
          <a:ea typeface="+mj-ea"/>
          <a:cs typeface="Calibri" panose="020F0502020204030204" pitchFamily="34" charset="0"/>
          <a:sym typeface="Helvetica"/>
        </a:defRPr>
      </a:lvl1pPr>
      <a:lvl2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2pPr>
      <a:lvl3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3pPr>
      <a:lvl4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4pPr>
      <a:lvl5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5pPr>
      <a:lvl6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6pPr>
      <a:lvl7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7pPr>
      <a:lvl8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8pPr>
      <a:lvl9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mj-lt"/>
          <a:ea typeface="+mj-ea"/>
          <a:cs typeface="+mj-cs"/>
          <a:sym typeface="Helvetica"/>
        </a:defRPr>
      </a:lvl9pPr>
    </p:titleStyle>
    <p:bodyStyle>
      <a:lvl1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Calibri" panose="020F0502020204030204" pitchFamily="34" charset="0"/>
          <a:ea typeface="+mj-ea"/>
          <a:cs typeface="Calibri" panose="020F0502020204030204" pitchFamily="34" charset="0"/>
          <a:sym typeface="Helvetica"/>
        </a:defRPr>
      </a:lvl1pPr>
      <a:lvl2pPr marL="536575"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Calibri" panose="020F0502020204030204" pitchFamily="34" charset="0"/>
          <a:ea typeface="+mj-ea"/>
          <a:cs typeface="Calibri" panose="020F0502020204030204" pitchFamily="34" charset="0"/>
          <a:sym typeface="Helvetica"/>
        </a:defRPr>
      </a:lvl2pPr>
      <a:lvl3pPr marL="0" marR="0" indent="107315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Calibri" panose="020F0502020204030204" pitchFamily="34" charset="0"/>
          <a:ea typeface="+mj-ea"/>
          <a:cs typeface="Calibri" panose="020F0502020204030204" pitchFamily="34" charset="0"/>
          <a:sym typeface="Helvetica"/>
        </a:defRPr>
      </a:lvl3pPr>
      <a:lvl4pPr marL="0" marR="0" indent="1609725"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Calibri" panose="020F0502020204030204" pitchFamily="34" charset="0"/>
          <a:ea typeface="+mj-ea"/>
          <a:cs typeface="Calibri" panose="020F0502020204030204" pitchFamily="34" charset="0"/>
          <a:sym typeface="Helvetica"/>
        </a:defRPr>
      </a:lvl4pPr>
      <a:lvl5pPr marL="0" marR="0" indent="0" algn="l" defTabSz="457200" rtl="0" latinLnBrk="0">
        <a:lnSpc>
          <a:spcPct val="100000"/>
        </a:lnSpc>
        <a:spcBef>
          <a:spcPts val="0"/>
        </a:spcBef>
        <a:spcAft>
          <a:spcPts val="0"/>
        </a:spcAft>
        <a:buClrTx/>
        <a:buSzTx/>
        <a:buFontTx/>
        <a:buNone/>
        <a:tabLst/>
        <a:defRPr sz="1200" b="0" i="0" u="none" strike="noStrike" cap="none" spc="0" baseline="0">
          <a:ln>
            <a:noFill/>
          </a:ln>
          <a:solidFill>
            <a:srgbClr val="000000"/>
          </a:solidFill>
          <a:uFillTx/>
          <a:latin typeface="Calibri" panose="020F0502020204030204" pitchFamily="34" charset="0"/>
          <a:ea typeface="+mj-ea"/>
          <a:cs typeface="Calibri" panose="020F0502020204030204" pitchFamily="34" charset="0"/>
          <a:sym typeface="Helvetica"/>
        </a:defRPr>
      </a:lvl5pPr>
      <a:lvl6pPr marL="2514600" marR="0" indent="-228600" algn="l" defTabSz="457200" rtl="0" latinLnBrk="0">
        <a:lnSpc>
          <a:spcPct val="100000"/>
        </a:lnSpc>
        <a:spcBef>
          <a:spcPts val="0"/>
        </a:spcBef>
        <a:spcAft>
          <a:spcPts val="0"/>
        </a:spcAft>
        <a:buClrTx/>
        <a:buSzPct val="100000"/>
        <a:buFontTx/>
        <a:buChar char="▪"/>
        <a:tabLst/>
        <a:defRPr sz="1200" b="0" i="0" u="none" strike="noStrike" cap="none" spc="0" baseline="0">
          <a:ln>
            <a:noFill/>
          </a:ln>
          <a:solidFill>
            <a:srgbClr val="000000"/>
          </a:solidFill>
          <a:uFillTx/>
          <a:latin typeface="+mj-lt"/>
          <a:ea typeface="+mj-ea"/>
          <a:cs typeface="+mj-cs"/>
          <a:sym typeface="Helvetica"/>
        </a:defRPr>
      </a:lvl6pPr>
      <a:lvl7pPr marL="2971800" marR="0" indent="-228600" algn="l" defTabSz="457200" rtl="0" latinLnBrk="0">
        <a:lnSpc>
          <a:spcPct val="100000"/>
        </a:lnSpc>
        <a:spcBef>
          <a:spcPts val="0"/>
        </a:spcBef>
        <a:spcAft>
          <a:spcPts val="0"/>
        </a:spcAft>
        <a:buClrTx/>
        <a:buSzPct val="100000"/>
        <a:buFontTx/>
        <a:buChar char="▪"/>
        <a:tabLst/>
        <a:defRPr sz="1200" b="0" i="0" u="none" strike="noStrike" cap="none" spc="0" baseline="0">
          <a:ln>
            <a:noFill/>
          </a:ln>
          <a:solidFill>
            <a:srgbClr val="000000"/>
          </a:solidFill>
          <a:uFillTx/>
          <a:latin typeface="+mj-lt"/>
          <a:ea typeface="+mj-ea"/>
          <a:cs typeface="+mj-cs"/>
          <a:sym typeface="Helvetica"/>
        </a:defRPr>
      </a:lvl7pPr>
      <a:lvl8pPr marL="3429000" marR="0" indent="-228600" algn="l" defTabSz="457200" rtl="0" latinLnBrk="0">
        <a:lnSpc>
          <a:spcPct val="100000"/>
        </a:lnSpc>
        <a:spcBef>
          <a:spcPts val="0"/>
        </a:spcBef>
        <a:spcAft>
          <a:spcPts val="0"/>
        </a:spcAft>
        <a:buClrTx/>
        <a:buSzPct val="100000"/>
        <a:buFontTx/>
        <a:buChar char="▪"/>
        <a:tabLst/>
        <a:defRPr sz="1200" b="0" i="0" u="none" strike="noStrike" cap="none" spc="0" baseline="0">
          <a:ln>
            <a:noFill/>
          </a:ln>
          <a:solidFill>
            <a:srgbClr val="000000"/>
          </a:solidFill>
          <a:uFillTx/>
          <a:latin typeface="+mj-lt"/>
          <a:ea typeface="+mj-ea"/>
          <a:cs typeface="+mj-cs"/>
          <a:sym typeface="Helvetica"/>
        </a:defRPr>
      </a:lvl8pPr>
      <a:lvl9pPr marL="3886200" marR="0" indent="-228600" algn="l" defTabSz="457200" rtl="0" latinLnBrk="0">
        <a:lnSpc>
          <a:spcPct val="100000"/>
        </a:lnSpc>
        <a:spcBef>
          <a:spcPts val="0"/>
        </a:spcBef>
        <a:spcAft>
          <a:spcPts val="0"/>
        </a:spcAft>
        <a:buClrTx/>
        <a:buSzPct val="100000"/>
        <a:buFontTx/>
        <a:buChar char="▪"/>
        <a:tabLst/>
        <a:defRPr sz="1200" b="0" i="0" u="none" strike="noStrike" cap="none" spc="0" baseline="0">
          <a:ln>
            <a:noFill/>
          </a:ln>
          <a:solidFill>
            <a:srgbClr val="000000"/>
          </a:solidFill>
          <a:uFillTx/>
          <a:latin typeface="+mj-lt"/>
          <a:ea typeface="+mj-ea"/>
          <a:cs typeface="+mj-cs"/>
          <a:sym typeface="Helvetica"/>
        </a:defRPr>
      </a:lvl9pPr>
    </p:bodyStyle>
    <p:otherStyle>
      <a:lvl1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4924" y="-2"/>
            <a:ext cx="914892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757434" y="6585918"/>
            <a:ext cx="1227690" cy="105918"/>
          </a:xfrm>
          <a:prstGeom prst="rect">
            <a:avLst/>
          </a:prstGeom>
        </p:spPr>
      </p:pic>
      <p:pic>
        <p:nvPicPr>
          <p:cNvPr id="1028" name="Picture 35" descr="PPT_Header0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63697" y="882192"/>
            <a:ext cx="8822746"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6154454" y="6201716"/>
            <a:ext cx="2813621" cy="1846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600" noProof="1" smtClean="0">
                <a:solidFill>
                  <a:srgbClr val="8197A6"/>
                </a:solidFill>
                <a:latin typeface="Arial" charset="0"/>
                <a:ea typeface="Arial" charset="0"/>
                <a:cs typeface="Arial" charset="0"/>
              </a:rPr>
              <a:pPr lvl="2" algn="r">
                <a:spcBef>
                  <a:spcPct val="50000"/>
                </a:spcBef>
              </a:pPr>
              <a:t>‹nr.›</a:t>
            </a:fld>
            <a:endParaRPr lang="en-GB" sz="6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48617" y="-216085"/>
            <a:ext cx="1570419"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166076" y="6422971"/>
            <a:ext cx="8802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162319" y="156382"/>
            <a:ext cx="7581638"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170016" y="6572056"/>
            <a:ext cx="696069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41403992"/>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Lst>
  <p:hf sldNum="0" hdr="0" dt="0"/>
  <p:txStyles>
    <p:title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877" algn="l" rtl="0" eaLnBrk="1" fontAlgn="base" hangingPunct="1">
        <a:spcBef>
          <a:spcPct val="0"/>
        </a:spcBef>
        <a:spcAft>
          <a:spcPct val="0"/>
        </a:spcAft>
        <a:defRPr sz="1650" b="1">
          <a:solidFill>
            <a:schemeClr val="bg1"/>
          </a:solidFill>
          <a:latin typeface="Verdana" pitchFamily="34" charset="0"/>
        </a:defRPr>
      </a:lvl6pPr>
      <a:lvl7pPr marL="685754" algn="l" rtl="0" eaLnBrk="1" fontAlgn="base" hangingPunct="1">
        <a:spcBef>
          <a:spcPct val="0"/>
        </a:spcBef>
        <a:spcAft>
          <a:spcPct val="0"/>
        </a:spcAft>
        <a:defRPr sz="1650" b="1">
          <a:solidFill>
            <a:schemeClr val="bg1"/>
          </a:solidFill>
          <a:latin typeface="Verdana" pitchFamily="34" charset="0"/>
        </a:defRPr>
      </a:lvl7pPr>
      <a:lvl8pPr marL="1028631" algn="l" rtl="0" eaLnBrk="1" fontAlgn="base" hangingPunct="1">
        <a:spcBef>
          <a:spcPct val="0"/>
        </a:spcBef>
        <a:spcAft>
          <a:spcPct val="0"/>
        </a:spcAft>
        <a:defRPr sz="1650" b="1">
          <a:solidFill>
            <a:schemeClr val="bg1"/>
          </a:solidFill>
          <a:latin typeface="Verdana" pitchFamily="34" charset="0"/>
        </a:defRPr>
      </a:lvl8pPr>
      <a:lvl9pPr marL="1371509" algn="l" rtl="0" eaLnBrk="1" fontAlgn="base" hangingPunct="1">
        <a:spcBef>
          <a:spcPct val="0"/>
        </a:spcBef>
        <a:spcAft>
          <a:spcPct val="0"/>
        </a:spcAft>
        <a:defRPr sz="1650" b="1">
          <a:solidFill>
            <a:schemeClr val="bg1"/>
          </a:solidFill>
          <a:latin typeface="Verdana" pitchFamily="34" charset="0"/>
        </a:defRPr>
      </a:lvl9pPr>
    </p:titleStyle>
    <p:bodyStyle>
      <a:lvl1pPr marL="257158" indent="-257158" algn="l" rtl="0" eaLnBrk="0" fontAlgn="base" hangingPunct="0">
        <a:lnSpc>
          <a:spcPct val="119000"/>
        </a:lnSpc>
        <a:spcBef>
          <a:spcPct val="20000"/>
        </a:spcBef>
        <a:spcAft>
          <a:spcPct val="0"/>
        </a:spcAft>
        <a:buClr>
          <a:schemeClr val="accent1"/>
        </a:buClr>
        <a:buFont typeface="Verdana" charset="0"/>
        <a:defRPr sz="1350">
          <a:solidFill>
            <a:srgbClr val="8197A6"/>
          </a:solidFill>
          <a:latin typeface="Arial" charset="0"/>
          <a:ea typeface="MS PGothic" pitchFamily="34" charset="-128"/>
          <a:cs typeface="Arial" charset="0"/>
        </a:defRPr>
      </a:lvl1pPr>
      <a:lvl2pPr marL="605988" indent="-263111"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2pPr>
      <a:lvl3pPr marL="1054823" indent="-369069"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3pPr>
      <a:lvl4pPr marL="1503659" indent="-475028"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4pPr>
      <a:lvl5pPr marL="1952495" indent="-580986" algn="l" rtl="0" eaLnBrk="0" fontAlgn="base" hangingPunct="0">
        <a:lnSpc>
          <a:spcPct val="119000"/>
        </a:lnSpc>
        <a:spcBef>
          <a:spcPct val="20000"/>
        </a:spcBef>
        <a:spcAft>
          <a:spcPct val="0"/>
        </a:spcAft>
        <a:buClr>
          <a:schemeClr val="accent1"/>
        </a:buClr>
        <a:buFont typeface="+mj-lt" charset="0"/>
        <a:defRPr sz="1350">
          <a:solidFill>
            <a:srgbClr val="8197A6"/>
          </a:solidFill>
          <a:latin typeface="Arial" charset="0"/>
          <a:ea typeface="MS PGothic" pitchFamily="34" charset="-128"/>
          <a:cs typeface="Arial" charset="0"/>
        </a:defRPr>
      </a:lvl5pPr>
      <a:lvl6pPr marL="2609676" indent="-314304"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553" indent="-314304"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30" indent="-314304"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07" indent="-314304"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54" rtl="0" eaLnBrk="1" latinLnBrk="0" hangingPunct="1">
        <a:defRPr sz="1350" kern="1200">
          <a:solidFill>
            <a:schemeClr val="tx1"/>
          </a:solidFill>
          <a:latin typeface="+mn-lt"/>
          <a:ea typeface="+mn-ea"/>
          <a:cs typeface="+mn-cs"/>
        </a:defRPr>
      </a:lvl1pPr>
      <a:lvl2pPr marL="342877" algn="l" defTabSz="685754" rtl="0" eaLnBrk="1" latinLnBrk="0" hangingPunct="1">
        <a:defRPr sz="1350" kern="1200">
          <a:solidFill>
            <a:schemeClr val="tx1"/>
          </a:solidFill>
          <a:latin typeface="+mn-lt"/>
          <a:ea typeface="+mn-ea"/>
          <a:cs typeface="+mn-cs"/>
        </a:defRPr>
      </a:lvl2pPr>
      <a:lvl3pPr marL="685754" algn="l" defTabSz="685754" rtl="0" eaLnBrk="1" latinLnBrk="0" hangingPunct="1">
        <a:defRPr sz="1350" kern="1200">
          <a:solidFill>
            <a:schemeClr val="tx1"/>
          </a:solidFill>
          <a:latin typeface="+mn-lt"/>
          <a:ea typeface="+mn-ea"/>
          <a:cs typeface="+mn-cs"/>
        </a:defRPr>
      </a:lvl3pPr>
      <a:lvl4pPr marL="1028631" algn="l" defTabSz="685754" rtl="0" eaLnBrk="1" latinLnBrk="0" hangingPunct="1">
        <a:defRPr sz="1350" kern="1200">
          <a:solidFill>
            <a:schemeClr val="tx1"/>
          </a:solidFill>
          <a:latin typeface="+mn-lt"/>
          <a:ea typeface="+mn-ea"/>
          <a:cs typeface="+mn-cs"/>
        </a:defRPr>
      </a:lvl4pPr>
      <a:lvl5pPr marL="1371509" algn="l" defTabSz="685754" rtl="0" eaLnBrk="1" latinLnBrk="0" hangingPunct="1">
        <a:defRPr sz="1350" kern="1200">
          <a:solidFill>
            <a:schemeClr val="tx1"/>
          </a:solidFill>
          <a:latin typeface="+mn-lt"/>
          <a:ea typeface="+mn-ea"/>
          <a:cs typeface="+mn-cs"/>
        </a:defRPr>
      </a:lvl5pPr>
      <a:lvl6pPr marL="1714385" algn="l" defTabSz="685754" rtl="0" eaLnBrk="1" latinLnBrk="0" hangingPunct="1">
        <a:defRPr sz="1350" kern="1200">
          <a:solidFill>
            <a:schemeClr val="tx1"/>
          </a:solidFill>
          <a:latin typeface="+mn-lt"/>
          <a:ea typeface="+mn-ea"/>
          <a:cs typeface="+mn-cs"/>
        </a:defRPr>
      </a:lvl6pPr>
      <a:lvl7pPr marL="2057263" algn="l" defTabSz="685754" rtl="0" eaLnBrk="1" latinLnBrk="0" hangingPunct="1">
        <a:defRPr sz="1350" kern="1200">
          <a:solidFill>
            <a:schemeClr val="tx1"/>
          </a:solidFill>
          <a:latin typeface="+mn-lt"/>
          <a:ea typeface="+mn-ea"/>
          <a:cs typeface="+mn-cs"/>
        </a:defRPr>
      </a:lvl7pPr>
      <a:lvl8pPr marL="2400140" algn="l" defTabSz="685754" rtl="0" eaLnBrk="1" latinLnBrk="0" hangingPunct="1">
        <a:defRPr sz="1350" kern="1200">
          <a:solidFill>
            <a:schemeClr val="tx1"/>
          </a:solidFill>
          <a:latin typeface="+mn-lt"/>
          <a:ea typeface="+mn-ea"/>
          <a:cs typeface="+mn-cs"/>
        </a:defRPr>
      </a:lvl8pPr>
      <a:lvl9pPr marL="2743017" algn="l" defTabSz="68575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userDrawn="1"/>
        </p:nvSpPr>
        <p:spPr bwMode="auto">
          <a:xfrm>
            <a:off x="0" y="6326200"/>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latin typeface="Calibri" panose="020F0502020204030204" pitchFamily="34" charset="0"/>
              <a:cs typeface="Calibri" panose="020F0502020204030204" pitchFamily="34" charset="0"/>
            </a:endParaRPr>
          </a:p>
        </p:txBody>
      </p:sp>
      <p:sp>
        <p:nvSpPr>
          <p:cNvPr id="1027" name="shpTekst"/>
          <p:cNvSpPr>
            <a:spLocks noChangeArrowheads="1"/>
          </p:cNvSpPr>
          <p:nvPr userDrawn="1"/>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latin typeface="Calibri" panose="020F0502020204030204" pitchFamily="34" charset="0"/>
              <a:cs typeface="Calibri" panose="020F0502020204030204" pitchFamily="34" charset="0"/>
            </a:endParaRPr>
          </a:p>
        </p:txBody>
      </p:sp>
      <p:sp>
        <p:nvSpPr>
          <p:cNvPr id="1028" name="shpVoettekst"/>
          <p:cNvSpPr>
            <a:spLocks noGrp="1" noChangeArrowheads="1"/>
          </p:cNvSpPr>
          <p:nvPr>
            <p:ph type="title"/>
          </p:nvPr>
        </p:nvSpPr>
        <p:spPr bwMode="auto">
          <a:xfrm>
            <a:off x="873126" y="231775"/>
            <a:ext cx="81692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het opmaakprofiel te bewerken</a:t>
            </a:r>
          </a:p>
        </p:txBody>
      </p:sp>
      <p:sp>
        <p:nvSpPr>
          <p:cNvPr id="1029" name="shpPagina"/>
          <p:cNvSpPr>
            <a:spLocks noGrp="1" noChangeArrowheads="1"/>
          </p:cNvSpPr>
          <p:nvPr>
            <p:ph type="body" idx="1"/>
          </p:nvPr>
        </p:nvSpPr>
        <p:spPr bwMode="auto">
          <a:xfrm>
            <a:off x="366718" y="1276351"/>
            <a:ext cx="816927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opmaakprofielen van de modeltekst te bewerken</a:t>
            </a:r>
          </a:p>
          <a:p>
            <a:pPr lvl="1"/>
            <a:r>
              <a:rPr lang="nl-NL" altLang="en-US"/>
              <a:t>Tweede niveau</a:t>
            </a:r>
          </a:p>
          <a:p>
            <a:pPr lvl="2"/>
            <a:r>
              <a:rPr lang="nl-NL" altLang="en-US"/>
              <a:t>Derde niveau</a:t>
            </a:r>
          </a:p>
          <a:p>
            <a:pPr lvl="3"/>
            <a:r>
              <a:rPr lang="nl-NL" altLang="en-US"/>
              <a:t>Vierde niveau</a:t>
            </a:r>
          </a:p>
        </p:txBody>
      </p:sp>
      <p:sp>
        <p:nvSpPr>
          <p:cNvPr id="13" name="shpBeeldmerk"/>
          <p:cNvSpPr>
            <a:spLocks noGrp="1" noChangeArrowheads="1"/>
          </p:cNvSpPr>
          <p:nvPr>
            <p:ph type="sldNum" sz="quarter" idx="4"/>
          </p:nvPr>
        </p:nvSpPr>
        <p:spPr bwMode="auto">
          <a:xfrm>
            <a:off x="387350" y="6504000"/>
            <a:ext cx="712788" cy="3635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b="1">
                <a:solidFill>
                  <a:schemeClr val="bg1"/>
                </a:solidFill>
                <a:latin typeface="Calibri" panose="020F0502020204030204" pitchFamily="34" charset="0"/>
                <a:cs typeface="Calibri" panose="020F0502020204030204" pitchFamily="34" charset="0"/>
              </a:defRPr>
            </a:lvl1pPr>
          </a:lstStyle>
          <a:p>
            <a:pPr>
              <a:defRPr/>
            </a:pPr>
            <a:fld id="{35BFE255-CA37-4BCD-AD54-B51F6E566837}" type="slidenum">
              <a:rPr lang="nl-NL" smtClean="0"/>
              <a:pPr>
                <a:defRPr/>
              </a:pPr>
              <a:t>‹nr.›</a:t>
            </a:fld>
            <a:endParaRPr lang="nl-NL" dirty="0"/>
          </a:p>
        </p:txBody>
      </p:sp>
      <p:pic>
        <p:nvPicPr>
          <p:cNvPr id="1031" name="shpDatum" descr="RO__vervolgpagina~LPPT.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49725" y="2"/>
            <a:ext cx="9144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cs typeface="Calibri" panose="020F0502020204030204" pitchFamily="34" charset="0"/>
              </a:defRPr>
            </a:lvl1pPr>
          </a:lstStyle>
          <a:p>
            <a:pPr>
              <a:defRPr/>
            </a:pPr>
            <a:r>
              <a:rPr lang="en-US"/>
              <a:t>KNMI, September 2019</a:t>
            </a:r>
          </a:p>
          <a:p>
            <a:pPr>
              <a:defRPr/>
            </a:pPr>
            <a:endParaRPr lang="en-US" dirty="0"/>
          </a:p>
        </p:txBody>
      </p:sp>
    </p:spTree>
    <p:extLst>
      <p:ext uri="{BB962C8B-B14F-4D97-AF65-F5344CB8AC3E}">
        <p14:creationId xmlns:p14="http://schemas.microsoft.com/office/powerpoint/2010/main" val="3184319740"/>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Lst>
  <p:hf hdr="0"/>
  <p:txStyles>
    <p:titleStyle>
      <a:lvl1pPr algn="ctr" rtl="0" eaLnBrk="0" fontAlgn="base" hangingPunct="0">
        <a:spcBef>
          <a:spcPct val="0"/>
        </a:spcBef>
        <a:spcAft>
          <a:spcPct val="0"/>
        </a:spcAft>
        <a:defRPr sz="2600" b="1" kern="1200">
          <a:solidFill>
            <a:srgbClr val="002060"/>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2pPr>
      <a:lvl3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3pPr>
      <a:lvl4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4pPr>
      <a:lvl5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algn="l" rtl="0" eaLnBrk="0" fontAlgn="base" hangingPunct="0">
        <a:spcBef>
          <a:spcPct val="20000"/>
        </a:spcBef>
        <a:spcAft>
          <a:spcPct val="0"/>
        </a:spcAft>
        <a:buFont typeface="Arial" charset="0"/>
        <a:defRPr kern="1200">
          <a:solidFill>
            <a:srgbClr val="000000"/>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charset="0"/>
        <a:buBlip>
          <a:blip r:embed="rId6"/>
        </a:buBlip>
        <a:defRPr kern="1200">
          <a:solidFill>
            <a:srgbClr val="000000"/>
          </a:solidFill>
          <a:latin typeface="Calibri" panose="020F0502020204030204" pitchFamily="34" charset="0"/>
          <a:ea typeface="+mn-ea"/>
          <a:cs typeface="Calibri" panose="020F0502020204030204" pitchFamily="34" charset="0"/>
        </a:defRPr>
      </a:lvl2pPr>
      <a:lvl3pPr marL="406400" indent="-252413" algn="l" rtl="0" eaLnBrk="0" fontAlgn="base" hangingPunct="0">
        <a:spcBef>
          <a:spcPct val="20000"/>
        </a:spcBef>
        <a:spcAft>
          <a:spcPct val="0"/>
        </a:spcAft>
        <a:buFont typeface="Arial" charset="0"/>
        <a:buBlip>
          <a:blip r:embed="rId7"/>
        </a:buBlip>
        <a:defRPr kern="1200">
          <a:solidFill>
            <a:srgbClr val="000000"/>
          </a:solidFill>
          <a:latin typeface="Calibri" panose="020F0502020204030204" pitchFamily="34" charset="0"/>
          <a:ea typeface="+mn-ea"/>
          <a:cs typeface="Calibri" panose="020F0502020204030204" pitchFamily="34" charset="0"/>
        </a:defRPr>
      </a:lvl3pPr>
      <a:lvl4pPr marL="633413" indent="-225425" algn="l" rtl="0" eaLnBrk="0" fontAlgn="base" hangingPunct="0">
        <a:spcBef>
          <a:spcPct val="20000"/>
        </a:spcBef>
        <a:spcAft>
          <a:spcPct val="0"/>
        </a:spcAft>
        <a:buFont typeface="Arial" charset="0"/>
        <a:buBlip>
          <a:blip r:embed="rId8"/>
        </a:buBlip>
        <a:defRPr kern="1200">
          <a:solidFill>
            <a:srgbClr val="000000"/>
          </a:solidFill>
          <a:latin typeface="Calibri" panose="020F0502020204030204" pitchFamily="34" charset="0"/>
          <a:ea typeface="+mn-ea"/>
          <a:cs typeface="Calibri" panose="020F0502020204030204" pitchFamily="34" charset="0"/>
        </a:defRPr>
      </a:lvl4pPr>
      <a:lvl5pPr marL="811213" indent="-176213"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pKleurvlakOnder"/>
          <p:cNvSpPr>
            <a:spLocks noChangeArrowheads="1"/>
          </p:cNvSpPr>
          <p:nvPr userDrawn="1"/>
        </p:nvSpPr>
        <p:spPr bwMode="auto">
          <a:xfrm>
            <a:off x="0" y="6326200"/>
            <a:ext cx="9144000" cy="539751"/>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latin typeface="Calibri" panose="020F0502020204030204" pitchFamily="34" charset="0"/>
              <a:cs typeface="Calibri" panose="020F0502020204030204" pitchFamily="34" charset="0"/>
            </a:endParaRPr>
          </a:p>
        </p:txBody>
      </p:sp>
      <p:sp>
        <p:nvSpPr>
          <p:cNvPr id="1027" name="shpTekst"/>
          <p:cNvSpPr>
            <a:spLocks noChangeArrowheads="1"/>
          </p:cNvSpPr>
          <p:nvPr userDrawn="1"/>
        </p:nvSpPr>
        <p:spPr bwMode="auto">
          <a:xfrm>
            <a:off x="0" y="11"/>
            <a:ext cx="9144000" cy="107156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eaLnBrk="1" hangingPunct="1">
              <a:defRPr/>
            </a:pPr>
            <a:endParaRPr lang="en-US" altLang="en-US" sz="1800">
              <a:solidFill>
                <a:srgbClr val="FFFFFF"/>
              </a:solidFill>
              <a:latin typeface="Calibri" panose="020F0502020204030204" pitchFamily="34" charset="0"/>
              <a:cs typeface="Calibri" panose="020F0502020204030204" pitchFamily="34" charset="0"/>
            </a:endParaRPr>
          </a:p>
        </p:txBody>
      </p:sp>
      <p:sp>
        <p:nvSpPr>
          <p:cNvPr id="1028" name="shpVoettekst"/>
          <p:cNvSpPr>
            <a:spLocks noGrp="1" noChangeArrowheads="1"/>
          </p:cNvSpPr>
          <p:nvPr>
            <p:ph type="title"/>
          </p:nvPr>
        </p:nvSpPr>
        <p:spPr bwMode="auto">
          <a:xfrm>
            <a:off x="873126" y="231775"/>
            <a:ext cx="81692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a:t>Klik om het opmaakprofiel te bewerken</a:t>
            </a:r>
          </a:p>
        </p:txBody>
      </p:sp>
      <p:sp>
        <p:nvSpPr>
          <p:cNvPr id="1029" name="shpPagina"/>
          <p:cNvSpPr>
            <a:spLocks noGrp="1" noChangeArrowheads="1"/>
          </p:cNvSpPr>
          <p:nvPr>
            <p:ph type="body" idx="1"/>
          </p:nvPr>
        </p:nvSpPr>
        <p:spPr bwMode="auto">
          <a:xfrm>
            <a:off x="366718" y="1276351"/>
            <a:ext cx="816927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a:t>Klik om de opmaakprofielen van de modeltekst te bewerken</a:t>
            </a:r>
          </a:p>
          <a:p>
            <a:pPr lvl="1"/>
            <a:r>
              <a:rPr lang="nl-NL" altLang="en-US"/>
              <a:t>Tweede niveau</a:t>
            </a:r>
          </a:p>
          <a:p>
            <a:pPr lvl="2"/>
            <a:r>
              <a:rPr lang="nl-NL" altLang="en-US"/>
              <a:t>Derde niveau</a:t>
            </a:r>
          </a:p>
          <a:p>
            <a:pPr lvl="3"/>
            <a:r>
              <a:rPr lang="nl-NL" altLang="en-US"/>
              <a:t>Vierde niveau</a:t>
            </a:r>
          </a:p>
        </p:txBody>
      </p:sp>
      <p:sp>
        <p:nvSpPr>
          <p:cNvPr id="13" name="shpBeeldmerk"/>
          <p:cNvSpPr>
            <a:spLocks noGrp="1" noChangeArrowheads="1"/>
          </p:cNvSpPr>
          <p:nvPr>
            <p:ph type="sldNum" sz="quarter" idx="4"/>
          </p:nvPr>
        </p:nvSpPr>
        <p:spPr bwMode="auto">
          <a:xfrm>
            <a:off x="387350" y="6504000"/>
            <a:ext cx="712788" cy="3635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b="1">
                <a:solidFill>
                  <a:schemeClr val="bg1"/>
                </a:solidFill>
                <a:latin typeface="Calibri" panose="020F0502020204030204" pitchFamily="34" charset="0"/>
                <a:cs typeface="Calibri" panose="020F0502020204030204" pitchFamily="34" charset="0"/>
              </a:defRPr>
            </a:lvl1pPr>
          </a:lstStyle>
          <a:p>
            <a:pPr>
              <a:defRPr/>
            </a:pPr>
            <a:fld id="{35BFE255-CA37-4BCD-AD54-B51F6E566837}" type="slidenum">
              <a:rPr lang="nl-NL" smtClean="0"/>
              <a:pPr>
                <a:defRPr/>
              </a:pPr>
              <a:t>‹nr.›</a:t>
            </a:fld>
            <a:endParaRPr lang="nl-NL" dirty="0"/>
          </a:p>
        </p:txBody>
      </p:sp>
      <p:pic>
        <p:nvPicPr>
          <p:cNvPr id="1031" name="shpDatum" descr="RO__vervolgpagina~LPPT.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49725" y="2"/>
            <a:ext cx="9144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1"/>
          <p:cNvSpPr>
            <a:spLocks noGrp="1"/>
          </p:cNvSpPr>
          <p:nvPr>
            <p:ph type="ftr" sz="quarter" idx="3"/>
          </p:nvPr>
        </p:nvSpPr>
        <p:spPr>
          <a:xfrm>
            <a:off x="6248400" y="6500825"/>
            <a:ext cx="2895600" cy="365125"/>
          </a:xfrm>
          <a:prstGeom prst="rect">
            <a:avLst/>
          </a:prstGeom>
        </p:spPr>
        <p:txBody>
          <a:bodyPr vert="horz" lIns="91440" tIns="45720" rIns="91440" bIns="45720" rtlCol="0" anchor="ctr"/>
          <a:lstStyle>
            <a:lvl1pPr algn="l">
              <a:defRPr sz="1200" b="1">
                <a:solidFill>
                  <a:schemeClr val="bg1"/>
                </a:solidFill>
                <a:latin typeface="Calibri" panose="020F0502020204030204" pitchFamily="34" charset="0"/>
                <a:cs typeface="Calibri" panose="020F0502020204030204" pitchFamily="34" charset="0"/>
              </a:defRPr>
            </a:lvl1pPr>
          </a:lstStyle>
          <a:p>
            <a:pPr>
              <a:defRPr/>
            </a:pPr>
            <a:r>
              <a:rPr lang="en-US"/>
              <a:t>KNMI, September 2019</a:t>
            </a:r>
          </a:p>
          <a:p>
            <a:pPr>
              <a:defRPr/>
            </a:pPr>
            <a:endParaRPr lang="en-US" dirty="0"/>
          </a:p>
        </p:txBody>
      </p:sp>
    </p:spTree>
    <p:extLst>
      <p:ext uri="{BB962C8B-B14F-4D97-AF65-F5344CB8AC3E}">
        <p14:creationId xmlns:p14="http://schemas.microsoft.com/office/powerpoint/2010/main" val="3184319740"/>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Lst>
  <p:hf hdr="0"/>
  <p:txStyles>
    <p:titleStyle>
      <a:lvl1pPr algn="ctr" rtl="0" eaLnBrk="0" fontAlgn="base" hangingPunct="0">
        <a:spcBef>
          <a:spcPct val="0"/>
        </a:spcBef>
        <a:spcAft>
          <a:spcPct val="0"/>
        </a:spcAft>
        <a:defRPr sz="2600" b="1" kern="1200">
          <a:solidFill>
            <a:srgbClr val="002060"/>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2pPr>
      <a:lvl3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3pPr>
      <a:lvl4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4pPr>
      <a:lvl5pPr algn="ctr" rtl="0" eaLnBrk="0" fontAlgn="base" hangingPunct="0">
        <a:spcBef>
          <a:spcPct val="0"/>
        </a:spcBef>
        <a:spcAft>
          <a:spcPct val="0"/>
        </a:spcAft>
        <a:defRPr sz="2600" b="1">
          <a:solidFill>
            <a:srgbClr val="002060"/>
          </a:solidFill>
          <a:latin typeface="Arial"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algn="l" rtl="0" eaLnBrk="0" fontAlgn="base" hangingPunct="0">
        <a:spcBef>
          <a:spcPct val="20000"/>
        </a:spcBef>
        <a:spcAft>
          <a:spcPct val="0"/>
        </a:spcAft>
        <a:buFont typeface="Arial" charset="0"/>
        <a:defRPr kern="1200">
          <a:solidFill>
            <a:srgbClr val="000000"/>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charset="0"/>
        <a:buBlip>
          <a:blip r:embed="rId6"/>
        </a:buBlip>
        <a:defRPr kern="1200">
          <a:solidFill>
            <a:srgbClr val="000000"/>
          </a:solidFill>
          <a:latin typeface="Calibri" panose="020F0502020204030204" pitchFamily="34" charset="0"/>
          <a:ea typeface="+mn-ea"/>
          <a:cs typeface="Calibri" panose="020F0502020204030204" pitchFamily="34" charset="0"/>
        </a:defRPr>
      </a:lvl2pPr>
      <a:lvl3pPr marL="406400" indent="-252413" algn="l" rtl="0" eaLnBrk="0" fontAlgn="base" hangingPunct="0">
        <a:spcBef>
          <a:spcPct val="20000"/>
        </a:spcBef>
        <a:spcAft>
          <a:spcPct val="0"/>
        </a:spcAft>
        <a:buFont typeface="Arial" charset="0"/>
        <a:buBlip>
          <a:blip r:embed="rId7"/>
        </a:buBlip>
        <a:defRPr kern="1200">
          <a:solidFill>
            <a:srgbClr val="000000"/>
          </a:solidFill>
          <a:latin typeface="Calibri" panose="020F0502020204030204" pitchFamily="34" charset="0"/>
          <a:ea typeface="+mn-ea"/>
          <a:cs typeface="Calibri" panose="020F0502020204030204" pitchFamily="34" charset="0"/>
        </a:defRPr>
      </a:lvl3pPr>
      <a:lvl4pPr marL="633413" indent="-225425" algn="l" rtl="0" eaLnBrk="0" fontAlgn="base" hangingPunct="0">
        <a:spcBef>
          <a:spcPct val="20000"/>
        </a:spcBef>
        <a:spcAft>
          <a:spcPct val="0"/>
        </a:spcAft>
        <a:buFont typeface="Arial" charset="0"/>
        <a:buBlip>
          <a:blip r:embed="rId8"/>
        </a:buBlip>
        <a:defRPr kern="1200">
          <a:solidFill>
            <a:srgbClr val="000000"/>
          </a:solidFill>
          <a:latin typeface="Calibri" panose="020F0502020204030204" pitchFamily="34" charset="0"/>
          <a:ea typeface="+mn-ea"/>
          <a:cs typeface="Calibri" panose="020F0502020204030204" pitchFamily="34" charset="0"/>
        </a:defRPr>
      </a:lvl4pPr>
      <a:lvl5pPr marL="811213" indent="-176213"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44736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800" dirty="0">
              <a:latin typeface="Calibri" panose="020F0502020204030204" pitchFamily="34" charset="0"/>
              <a:cs typeface="Calibri" panose="020F0502020204030204" pitchFamily="34" charset="0"/>
            </a:endParaRPr>
          </a:p>
        </p:txBody>
      </p:sp>
      <p:sp>
        <p:nvSpPr>
          <p:cNvPr id="10"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9"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63"/>
            <a:ext cx="9144000" cy="488951"/>
          </a:xfrm>
          <a:prstGeom prst="rect">
            <a:avLst/>
          </a:prstGeom>
        </p:spPr>
      </p:pic>
      <p:sp>
        <p:nvSpPr>
          <p:cNvPr id="14" name="Text Box 38"/>
          <p:cNvSpPr txBox="1">
            <a:spLocks noChangeArrowheads="1"/>
          </p:cNvSpPr>
          <p:nvPr/>
        </p:nvSpPr>
        <p:spPr bwMode="auto">
          <a:xfrm>
            <a:off x="165601" y="6100801"/>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a:solidFill>
                  <a:srgbClr val="000000">
                    <a:lumMod val="75000"/>
                    <a:lumOff val="25000"/>
                  </a:srgbClr>
                </a:solidFill>
                <a:latin typeface="Calibri" panose="020F0502020204030204" pitchFamily="34" charset="0"/>
                <a:cs typeface="Calibri" panose="020F0502020204030204" pitchFamily="34" charset="0"/>
              </a:rPr>
              <a:t>ESA UNCLASSIFIED - For Official Use</a:t>
            </a:r>
            <a:endParaRPr lang="en-GB" sz="800" dirty="0">
              <a:solidFill>
                <a:srgbClr val="000000">
                  <a:lumMod val="75000"/>
                  <a:lumOff val="25000"/>
                </a:srgbClr>
              </a:solidFill>
              <a:latin typeface="Calibri" panose="020F0502020204030204" pitchFamily="34" charset="0"/>
              <a:cs typeface="Calibri" panose="020F0502020204030204" pitchFamily="34" charset="0"/>
            </a:endParaRPr>
          </a:p>
        </p:txBody>
      </p:sp>
      <p:sp>
        <p:nvSpPr>
          <p:cNvPr id="39" name="Text Box 34"/>
          <p:cNvSpPr txBox="1">
            <a:spLocks noChangeAspect="1" noChangeArrowheads="1"/>
          </p:cNvSpPr>
          <p:nvPr/>
        </p:nvSpPr>
        <p:spPr bwMode="auto">
          <a:xfrm>
            <a:off x="4480339" y="6107615"/>
            <a:ext cx="4520474" cy="1968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eaLnBrk="1" hangingPunct="1">
              <a:spcBef>
                <a:spcPct val="50000"/>
              </a:spcBef>
            </a:pPr>
            <a:r>
              <a:rPr lang="en-GB" sz="800" noProof="1">
                <a:solidFill>
                  <a:srgbClr val="4D4F53"/>
                </a:solidFill>
                <a:latin typeface="Calibri" panose="020F0502020204030204" pitchFamily="34" charset="0"/>
                <a:cs typeface="Calibri" panose="020F0502020204030204" pitchFamily="34" charset="0"/>
              </a:rPr>
              <a:t>ESA | 20/04/2018 | Slide  </a:t>
            </a:r>
            <a:fld id="{71EAD4F2-866B-304A-9A50-FC7592816342}" type="slidenum">
              <a:rPr lang="en-GB" sz="800" noProof="1">
                <a:solidFill>
                  <a:srgbClr val="4D4F53"/>
                </a:solidFill>
                <a:latin typeface="Calibri" panose="020F0502020204030204" pitchFamily="34" charset="0"/>
                <a:cs typeface="Calibri" panose="020F0502020204030204" pitchFamily="34" charset="0"/>
              </a:rPr>
              <a:pPr algn="r" eaLnBrk="1" hangingPunct="1">
                <a:spcBef>
                  <a:spcPct val="50000"/>
                </a:spcBef>
              </a:pPr>
              <a:t>‹nr.›</a:t>
            </a:fld>
            <a:endParaRPr lang="en-GB" sz="800" noProof="1">
              <a:solidFill>
                <a:srgbClr val="4D4F53"/>
              </a:solidFill>
              <a:latin typeface="Calibri" panose="020F0502020204030204" pitchFamily="34" charset="0"/>
              <a:cs typeface="Calibri" panose="020F0502020204030204" pitchFamily="34" charset="0"/>
            </a:endParaRPr>
          </a:p>
        </p:txBody>
      </p:sp>
      <p:grpSp>
        <p:nvGrpSpPr>
          <p:cNvPr id="65" name="Group 64"/>
          <p:cNvGrpSpPr/>
          <p:nvPr/>
        </p:nvGrpSpPr>
        <p:grpSpPr>
          <a:xfrm>
            <a:off x="172269" y="6544011"/>
            <a:ext cx="6826666" cy="148692"/>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613923772"/>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Calibri" panose="020F0502020204030204" pitchFamily="34" charset="0"/>
          <a:ea typeface="+mn-ea"/>
          <a:cs typeface="Calibri" panose="020F0502020204030204" pitchFamily="34" charset="0"/>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800" dirty="0">
              <a:latin typeface="Calibri" panose="020F0502020204030204" pitchFamily="34" charset="0"/>
              <a:cs typeface="Calibri" panose="020F0502020204030204" pitchFamily="34" charset="0"/>
            </a:endParaRPr>
          </a:p>
        </p:txBody>
      </p:sp>
      <p:sp>
        <p:nvSpPr>
          <p:cNvPr id="10"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9" y="207247"/>
            <a:ext cx="1210456" cy="672000"/>
          </a:xfrm>
          <a:prstGeom prst="rect">
            <a:avLst/>
          </a:prstGeom>
        </p:spPr>
      </p:pic>
      <p:pic>
        <p:nvPicPr>
          <p:cNvPr id="12" name="Picture 11" descr="PPT_Footer.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369060"/>
            <a:ext cx="9144000" cy="488951"/>
          </a:xfrm>
          <a:prstGeom prst="rect">
            <a:avLst/>
          </a:prstGeom>
        </p:spPr>
      </p:pic>
      <p:sp>
        <p:nvSpPr>
          <p:cNvPr id="14" name="Text Box 38"/>
          <p:cNvSpPr txBox="1">
            <a:spLocks noChangeArrowheads="1"/>
          </p:cNvSpPr>
          <p:nvPr/>
        </p:nvSpPr>
        <p:spPr bwMode="auto">
          <a:xfrm>
            <a:off x="165601" y="6100801"/>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a:solidFill>
                  <a:srgbClr val="000000">
                    <a:lumMod val="75000"/>
                    <a:lumOff val="25000"/>
                  </a:srgbClr>
                </a:solidFill>
                <a:latin typeface="Calibri" panose="020F0502020204030204" pitchFamily="34" charset="0"/>
                <a:cs typeface="Calibri" panose="020F0502020204030204" pitchFamily="34" charset="0"/>
              </a:rPr>
              <a:t>ESA UNCLASSIFIED - For Official Use</a:t>
            </a:r>
            <a:endParaRPr lang="en-GB" sz="800" dirty="0">
              <a:solidFill>
                <a:srgbClr val="000000">
                  <a:lumMod val="75000"/>
                  <a:lumOff val="25000"/>
                </a:srgbClr>
              </a:solidFill>
              <a:latin typeface="Calibri" panose="020F0502020204030204" pitchFamily="34" charset="0"/>
              <a:cs typeface="Calibri" panose="020F0502020204030204" pitchFamily="34" charset="0"/>
            </a:endParaRPr>
          </a:p>
        </p:txBody>
      </p:sp>
      <p:sp>
        <p:nvSpPr>
          <p:cNvPr id="39" name="Text Box 34"/>
          <p:cNvSpPr txBox="1">
            <a:spLocks noChangeAspect="1" noChangeArrowheads="1"/>
          </p:cNvSpPr>
          <p:nvPr/>
        </p:nvSpPr>
        <p:spPr bwMode="auto">
          <a:xfrm>
            <a:off x="4480339" y="6107613"/>
            <a:ext cx="4520474" cy="1968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eaLnBrk="1" hangingPunct="1">
              <a:spcBef>
                <a:spcPct val="50000"/>
              </a:spcBef>
            </a:pPr>
            <a:r>
              <a:rPr lang="en-GB" sz="800" noProof="1">
                <a:solidFill>
                  <a:srgbClr val="4D4F53"/>
                </a:solidFill>
                <a:latin typeface="Calibri" panose="020F0502020204030204" pitchFamily="34" charset="0"/>
                <a:cs typeface="Calibri" panose="020F0502020204030204" pitchFamily="34" charset="0"/>
              </a:rPr>
              <a:t>ESA | 20/04/2018 | Slide  </a:t>
            </a:r>
            <a:fld id="{71EAD4F2-866B-304A-9A50-FC7592816342}" type="slidenum">
              <a:rPr lang="en-GB" sz="800" noProof="1">
                <a:solidFill>
                  <a:srgbClr val="4D4F53"/>
                </a:solidFill>
                <a:latin typeface="Calibri" panose="020F0502020204030204" pitchFamily="34" charset="0"/>
                <a:cs typeface="Calibri" panose="020F0502020204030204" pitchFamily="34" charset="0"/>
              </a:rPr>
              <a:pPr algn="r" eaLnBrk="1" hangingPunct="1">
                <a:spcBef>
                  <a:spcPct val="50000"/>
                </a:spcBef>
              </a:pPr>
              <a:t>‹nr.›</a:t>
            </a:fld>
            <a:endParaRPr lang="en-GB" sz="800" noProof="1">
              <a:solidFill>
                <a:srgbClr val="4D4F53"/>
              </a:solidFill>
              <a:latin typeface="Calibri" panose="020F0502020204030204" pitchFamily="34" charset="0"/>
              <a:cs typeface="Calibri" panose="020F0502020204030204" pitchFamily="34" charset="0"/>
            </a:endParaRPr>
          </a:p>
        </p:txBody>
      </p:sp>
      <p:grpSp>
        <p:nvGrpSpPr>
          <p:cNvPr id="65" name="Group 64"/>
          <p:cNvGrpSpPr/>
          <p:nvPr/>
        </p:nvGrpSpPr>
        <p:grpSpPr>
          <a:xfrm>
            <a:off x="172269" y="6544010"/>
            <a:ext cx="6826666" cy="148692"/>
            <a:chOff x="172269" y="6621494"/>
            <a:chExt cx="6826666" cy="111519"/>
          </a:xfrm>
        </p:grpSpPr>
        <p:pic>
          <p:nvPicPr>
            <p:cNvPr id="66" name="Picture 6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604135458"/>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Calibri" panose="020F0502020204030204" pitchFamily="34" charset="0"/>
          <a:ea typeface="+mn-ea"/>
          <a:cs typeface="Calibri" panose="020F0502020204030204" pitchFamily="34" charset="0"/>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969600"/>
            <a:ext cx="8748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447363"/>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800" dirty="0">
              <a:latin typeface="Calibri" panose="020F0502020204030204" pitchFamily="34" charset="0"/>
              <a:cs typeface="Calibri" panose="020F0502020204030204" pitchFamily="34" charset="0"/>
            </a:endParaRPr>
          </a:p>
        </p:txBody>
      </p:sp>
      <p:sp>
        <p:nvSpPr>
          <p:cNvPr id="10"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9" y="207247"/>
            <a:ext cx="1210456" cy="672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369060"/>
            <a:ext cx="9144000" cy="488951"/>
          </a:xfrm>
          <a:prstGeom prst="rect">
            <a:avLst/>
          </a:prstGeom>
        </p:spPr>
      </p:pic>
      <p:sp>
        <p:nvSpPr>
          <p:cNvPr id="14" name="Text Box 38"/>
          <p:cNvSpPr txBox="1">
            <a:spLocks noChangeArrowheads="1"/>
          </p:cNvSpPr>
          <p:nvPr/>
        </p:nvSpPr>
        <p:spPr bwMode="auto">
          <a:xfrm>
            <a:off x="165601" y="6100801"/>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dirty="0">
                <a:solidFill>
                  <a:srgbClr val="000000">
                    <a:lumMod val="75000"/>
                    <a:lumOff val="25000"/>
                  </a:srgbClr>
                </a:solidFill>
                <a:latin typeface="Calibri" panose="020F0502020204030204" pitchFamily="34" charset="0"/>
                <a:cs typeface="Calibri" panose="020F0502020204030204" pitchFamily="34" charset="0"/>
              </a:rPr>
              <a:t>ESA UNCLASSIFIED - For Official Use</a:t>
            </a:r>
            <a:endParaRPr lang="en-GB" sz="800" dirty="0">
              <a:solidFill>
                <a:srgbClr val="000000">
                  <a:lumMod val="75000"/>
                  <a:lumOff val="25000"/>
                </a:srgbClr>
              </a:solidFill>
              <a:latin typeface="Calibri" panose="020F0502020204030204" pitchFamily="34" charset="0"/>
              <a:cs typeface="Calibri" panose="020F0502020204030204" pitchFamily="34" charset="0"/>
            </a:endParaRPr>
          </a:p>
        </p:txBody>
      </p:sp>
      <p:sp>
        <p:nvSpPr>
          <p:cNvPr id="2" name="Rectangle 1"/>
          <p:cNvSpPr/>
          <p:nvPr userDrawn="1"/>
        </p:nvSpPr>
        <p:spPr>
          <a:xfrm>
            <a:off x="2837938" y="6081791"/>
            <a:ext cx="3741648" cy="215444"/>
          </a:xfrm>
          <a:prstGeom prst="rect">
            <a:avLst/>
          </a:prstGeom>
        </p:spPr>
        <p:txBody>
          <a:bodyPr wrap="square">
            <a:spAutoFit/>
          </a:bodyPr>
          <a:lstStyle/>
          <a:p>
            <a:pPr eaLnBrk="1" hangingPunct="1"/>
            <a:r>
              <a:rPr lang="en-GB" sz="800" dirty="0">
                <a:solidFill>
                  <a:srgbClr val="4D4F53"/>
                </a:solidFill>
                <a:latin typeface="Calibri" panose="020F0502020204030204" pitchFamily="34" charset="0"/>
                <a:cs typeface="Calibri" panose="020F0502020204030204" pitchFamily="34" charset="0"/>
              </a:rPr>
              <a:t>Aeolus Status Presentation, 1</a:t>
            </a:r>
            <a:r>
              <a:rPr lang="en-GB" sz="800" baseline="30000" dirty="0">
                <a:solidFill>
                  <a:srgbClr val="4D4F53"/>
                </a:solidFill>
                <a:latin typeface="Calibri" panose="020F0502020204030204" pitchFamily="34" charset="0"/>
                <a:cs typeface="Calibri" panose="020F0502020204030204" pitchFamily="34" charset="0"/>
              </a:rPr>
              <a:t>st</a:t>
            </a:r>
            <a:r>
              <a:rPr lang="en-GB" sz="800" dirty="0">
                <a:solidFill>
                  <a:srgbClr val="4D4F53"/>
                </a:solidFill>
                <a:latin typeface="Calibri" panose="020F0502020204030204" pitchFamily="34" charset="0"/>
                <a:cs typeface="Calibri" panose="020F0502020204030204" pitchFamily="34" charset="0"/>
              </a:rPr>
              <a:t> European Lidar Conference July 2018</a:t>
            </a:r>
          </a:p>
        </p:txBody>
      </p:sp>
      <p:grpSp>
        <p:nvGrpSpPr>
          <p:cNvPr id="42" name="Group 41"/>
          <p:cNvGrpSpPr/>
          <p:nvPr userDrawn="1"/>
        </p:nvGrpSpPr>
        <p:grpSpPr>
          <a:xfrm>
            <a:off x="150061" y="6538732"/>
            <a:ext cx="6678000" cy="149584"/>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663771008"/>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Calibri" panose="020F0502020204030204" pitchFamily="34" charset="0"/>
          <a:ea typeface="+mn-ea"/>
          <a:cs typeface="Calibri" panose="020F0502020204030204" pitchFamily="34" charset="0"/>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Calibri" panose="020F0502020204030204" pitchFamily="34" charset="0"/>
          <a:ea typeface="+mn-ea"/>
          <a:cs typeface="Calibri" panose="020F050202020403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
            <a:ext cx="9144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5" y="971623"/>
            <a:ext cx="8746316" cy="509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6390336"/>
            <a:ext cx="9144000" cy="4676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sz="1800">
              <a:solidFill>
                <a:srgbClr val="FFFFFF"/>
              </a:solidFill>
              <a:latin typeface="Calibri" panose="020F0502020204030204" pitchFamily="34" charset="0"/>
              <a:cs typeface="Calibri" panose="020F0502020204030204" pitchFamily="34" charset="0"/>
            </a:endParaRPr>
          </a:p>
        </p:txBody>
      </p:sp>
      <p:pic>
        <p:nvPicPr>
          <p:cNvPr id="88" name="Picture 87"/>
          <p:cNvPicPr>
            <a:picLocks noChangeAspect="1"/>
          </p:cNvPicPr>
          <p:nvPr userDrawn="1"/>
        </p:nvPicPr>
        <p:blipFill rotWithShape="1">
          <a:blip r:embed="rId5" cstate="print">
            <a:extLst>
              <a:ext uri="{28A0092B-C50C-407E-A947-70E740481C1C}">
                <a14:useLocalDpi xmlns:a14="http://schemas.microsoft.com/office/drawing/2010/main" val="0"/>
              </a:ext>
            </a:extLst>
          </a:blip>
          <a:srcRect t="-1" b="23122"/>
          <a:stretch/>
        </p:blipFill>
        <p:spPr>
          <a:xfrm>
            <a:off x="7787919" y="207247"/>
            <a:ext cx="1210456" cy="672000"/>
          </a:xfrm>
          <a:prstGeom prst="rect">
            <a:avLst/>
          </a:prstGeom>
        </p:spPr>
      </p:pic>
      <p:pic>
        <p:nvPicPr>
          <p:cNvPr id="89" name="Picture 88"/>
          <p:cNvPicPr>
            <a:picLocks noChangeAspect="1"/>
          </p:cNvPicPr>
          <p:nvPr userDrawn="1"/>
        </p:nvPicPr>
        <p:blipFill rotWithShape="1">
          <a:blip r:embed="rId5" cstate="print">
            <a:extLst>
              <a:ext uri="{28A0092B-C50C-407E-A947-70E740481C1C}">
                <a14:useLocalDpi xmlns:a14="http://schemas.microsoft.com/office/drawing/2010/main" val="0"/>
              </a:ext>
            </a:extLst>
          </a:blip>
          <a:srcRect t="76107" r="-1119" b="-9057"/>
          <a:stretch/>
        </p:blipFill>
        <p:spPr>
          <a:xfrm>
            <a:off x="7787917" y="6487751"/>
            <a:ext cx="1224000" cy="288000"/>
          </a:xfrm>
          <a:prstGeom prst="rect">
            <a:avLst/>
          </a:prstGeom>
        </p:spPr>
      </p:pic>
      <p:grpSp>
        <p:nvGrpSpPr>
          <p:cNvPr id="33" name="Group 32"/>
          <p:cNvGrpSpPr/>
          <p:nvPr userDrawn="1"/>
        </p:nvGrpSpPr>
        <p:grpSpPr>
          <a:xfrm>
            <a:off x="171652" y="6541071"/>
            <a:ext cx="6678000" cy="148692"/>
            <a:chOff x="171652" y="6621093"/>
            <a:chExt cx="6678000" cy="111519"/>
          </a:xfrm>
        </p:grpSpPr>
        <p:pic>
          <p:nvPicPr>
            <p:cNvPr id="34" name="Picture 33" descr="at.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9" name="Text Box 38"/>
          <p:cNvSpPr txBox="1">
            <a:spLocks noChangeArrowheads="1"/>
          </p:cNvSpPr>
          <p:nvPr userDrawn="1"/>
        </p:nvSpPr>
        <p:spPr bwMode="auto">
          <a:xfrm>
            <a:off x="166066" y="6100227"/>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dirty="0">
                <a:solidFill>
                  <a:srgbClr val="000000">
                    <a:lumMod val="75000"/>
                    <a:lumOff val="25000"/>
                  </a:srgbClr>
                </a:solidFill>
                <a:latin typeface="Calibri" panose="020F0502020204030204" pitchFamily="34" charset="0"/>
                <a:cs typeface="Calibri" panose="020F0502020204030204" pitchFamily="34" charset="0"/>
              </a:rPr>
              <a:t>ESA UNCLASSIFIED - For Official Use</a:t>
            </a:r>
            <a:endParaRPr lang="en-GB" sz="800" dirty="0">
              <a:solidFill>
                <a:srgbClr val="000000">
                  <a:lumMod val="75000"/>
                  <a:lumOff val="25000"/>
                </a:srgbClr>
              </a:solidFill>
              <a:latin typeface="Calibri" panose="020F0502020204030204" pitchFamily="34" charset="0"/>
              <a:cs typeface="Calibri" panose="020F0502020204030204" pitchFamily="34" charset="0"/>
            </a:endParaRPr>
          </a:p>
        </p:txBody>
      </p:sp>
      <p:pic>
        <p:nvPicPr>
          <p:cNvPr id="41" name="Picture 40" descr="si.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353354" y="6540179"/>
            <a:ext cx="163385" cy="144000"/>
          </a:xfrm>
          <a:prstGeom prst="rect">
            <a:avLst/>
          </a:prstGeom>
        </p:spPr>
      </p:pic>
    </p:spTree>
    <p:extLst>
      <p:ext uri="{BB962C8B-B14F-4D97-AF65-F5344CB8AC3E}">
        <p14:creationId xmlns:p14="http://schemas.microsoft.com/office/powerpoint/2010/main" val="3658780524"/>
      </p:ext>
    </p:extLst>
  </p:cSld>
  <p:clrMap bg1="lt1" tx1="dk1" bg2="lt2" tx2="dk2" accent1="accent1" accent2="accent2" accent3="accent3" accent4="accent4" accent5="accent5" accent6="accent6" hlink="hlink" folHlink="folHlink"/>
  <p:sldLayoutIdLst>
    <p:sldLayoutId id="2147484465" r:id="rId1"/>
    <p:sldLayoutId id="2147484466" r:id="rId2"/>
  </p:sldLayoutIdLst>
  <p:hf sldNum="0" hdr="0" dt="0"/>
  <p:txStyles>
    <p:titleStyle>
      <a:lvl1pPr algn="l" rtl="0" eaLnBrk="1" fontAlgn="base" hangingPunct="1">
        <a:spcBef>
          <a:spcPct val="0"/>
        </a:spcBef>
        <a:spcAft>
          <a:spcPct val="0"/>
        </a:spcAft>
        <a:defRPr sz="2200" b="0">
          <a:solidFill>
            <a:srgbClr val="0070C0"/>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Calibri" panose="020F0502020204030204" pitchFamily="34" charset="0"/>
          <a:ea typeface="+mn-ea"/>
          <a:cs typeface="Calibri" panose="020F0502020204030204" pitchFamily="34" charset="0"/>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1026">
            <a:extLst>
              <a:ext uri="{FF2B5EF4-FFF2-40B4-BE49-F238E27FC236}">
                <a16:creationId xmlns:a16="http://schemas.microsoft.com/office/drawing/2014/main" id="{019F95DB-0C26-4897-9633-35423E50D5F0}"/>
              </a:ext>
            </a:extLst>
          </p:cNvPr>
          <p:cNvSpPr>
            <a:spLocks noGrp="1" noChangeArrowheads="1"/>
          </p:cNvSpPr>
          <p:nvPr>
            <p:ph type="title"/>
          </p:nvPr>
        </p:nvSpPr>
        <p:spPr bwMode="auto">
          <a:xfrm>
            <a:off x="1392115" y="304800"/>
            <a:ext cx="671732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98307" name="Rectangle 1027">
            <a:extLst>
              <a:ext uri="{FF2B5EF4-FFF2-40B4-BE49-F238E27FC236}">
                <a16:creationId xmlns:a16="http://schemas.microsoft.com/office/drawing/2014/main" id="{7253EFE3-68C4-4B3A-B2C6-324725E7CAE4}"/>
              </a:ext>
            </a:extLst>
          </p:cNvPr>
          <p:cNvSpPr>
            <a:spLocks noGrp="1" noChangeArrowheads="1"/>
          </p:cNvSpPr>
          <p:nvPr>
            <p:ph type="body" idx="1"/>
          </p:nvPr>
        </p:nvSpPr>
        <p:spPr bwMode="auto">
          <a:xfrm>
            <a:off x="685800" y="1263650"/>
            <a:ext cx="777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8308" name="Rectangle 1028">
            <a:extLst>
              <a:ext uri="{FF2B5EF4-FFF2-40B4-BE49-F238E27FC236}">
                <a16:creationId xmlns:a16="http://schemas.microsoft.com/office/drawing/2014/main" id="{CDA4CF7D-5C6D-42D2-B61D-3B3D1375B6DB}"/>
              </a:ext>
            </a:extLst>
          </p:cNvPr>
          <p:cNvSpPr>
            <a:spLocks noGrp="1" noChangeArrowheads="1"/>
          </p:cNvSpPr>
          <p:nvPr>
            <p:ph type="sldNum" sz="quarter" idx="4"/>
          </p:nvPr>
        </p:nvSpPr>
        <p:spPr bwMode="auto">
          <a:xfrm>
            <a:off x="7244861" y="6324600"/>
            <a:ext cx="119575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92" b="1" i="0">
                <a:solidFill>
                  <a:srgbClr val="000066"/>
                </a:solidFill>
                <a:latin typeface="esasubtitle" charset="0"/>
              </a:defRPr>
            </a:lvl1pPr>
          </a:lstStyle>
          <a:p>
            <a:endParaRPr lang="en-GB" altLang="en-US"/>
          </a:p>
        </p:txBody>
      </p:sp>
      <p:sp>
        <p:nvSpPr>
          <p:cNvPr id="98309" name="Text Box 1029">
            <a:extLst>
              <a:ext uri="{FF2B5EF4-FFF2-40B4-BE49-F238E27FC236}">
                <a16:creationId xmlns:a16="http://schemas.microsoft.com/office/drawing/2014/main" id="{042C1D20-0912-4937-8857-B469580E5FC4}"/>
              </a:ext>
            </a:extLst>
          </p:cNvPr>
          <p:cNvSpPr txBox="1">
            <a:spLocks noChangeArrowheads="1"/>
          </p:cNvSpPr>
          <p:nvPr/>
        </p:nvSpPr>
        <p:spPr bwMode="auto">
          <a:xfrm>
            <a:off x="643304" y="6381751"/>
            <a:ext cx="6592765"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70000"/>
              </a:lnSpc>
              <a:spcBef>
                <a:spcPct val="50000"/>
              </a:spcBef>
            </a:pPr>
            <a:r>
              <a:rPr lang="nl-NL" altLang="en-US" sz="1108" b="1" i="0">
                <a:solidFill>
                  <a:srgbClr val="000066"/>
                </a:solidFill>
                <a:latin typeface="esasubtitle" charset="0"/>
              </a:rPr>
              <a:t>PIEW – Final presentation ; </a:t>
            </a:r>
            <a:r>
              <a:rPr lang="en-US" altLang="en-US" sz="1108" b="1" i="0">
                <a:solidFill>
                  <a:srgbClr val="000066"/>
                </a:solidFill>
                <a:latin typeface="esasubtitle" charset="0"/>
              </a:rPr>
              <a:t>ESTEC</a:t>
            </a:r>
            <a:r>
              <a:rPr lang="nl-NL" altLang="en-US" sz="1108" b="1" i="0">
                <a:solidFill>
                  <a:srgbClr val="000066"/>
                </a:solidFill>
                <a:latin typeface="esasubtitle" charset="0"/>
              </a:rPr>
              <a:t>, </a:t>
            </a:r>
            <a:r>
              <a:rPr lang="en-US" altLang="en-US" sz="1108" b="1" i="0">
                <a:solidFill>
                  <a:srgbClr val="000066"/>
                </a:solidFill>
                <a:latin typeface="esasubtitle" charset="0"/>
              </a:rPr>
              <a:t>25</a:t>
            </a:r>
            <a:r>
              <a:rPr lang="nl-NL" altLang="en-US" sz="1108" b="1" i="0">
                <a:solidFill>
                  <a:srgbClr val="000066"/>
                </a:solidFill>
                <a:latin typeface="esasubtitle" charset="0"/>
              </a:rPr>
              <a:t> </a:t>
            </a:r>
            <a:r>
              <a:rPr lang="en-US" altLang="en-US" sz="1108" b="1" i="0">
                <a:solidFill>
                  <a:srgbClr val="000066"/>
                </a:solidFill>
                <a:latin typeface="esasubtitle" charset="0"/>
              </a:rPr>
              <a:t>October</a:t>
            </a:r>
            <a:r>
              <a:rPr lang="nl-NL" altLang="en-US" sz="1108" b="1" i="0">
                <a:solidFill>
                  <a:srgbClr val="000066"/>
                </a:solidFill>
                <a:latin typeface="esasubtitle" charset="0"/>
              </a:rPr>
              <a:t> 2005</a:t>
            </a:r>
            <a:endParaRPr lang="en-GB" altLang="en-US" sz="1108" i="0">
              <a:latin typeface="esasubtitle" charset="0"/>
            </a:endParaRPr>
          </a:p>
        </p:txBody>
      </p:sp>
      <p:grpSp>
        <p:nvGrpSpPr>
          <p:cNvPr id="98321" name="Group 1041">
            <a:extLst>
              <a:ext uri="{FF2B5EF4-FFF2-40B4-BE49-F238E27FC236}">
                <a16:creationId xmlns:a16="http://schemas.microsoft.com/office/drawing/2014/main" id="{3C1CC19F-44D4-4078-AB72-D84BDA538565}"/>
              </a:ext>
            </a:extLst>
          </p:cNvPr>
          <p:cNvGrpSpPr>
            <a:grpSpLocks/>
          </p:cNvGrpSpPr>
          <p:nvPr userDrawn="1"/>
        </p:nvGrpSpPr>
        <p:grpSpPr bwMode="auto">
          <a:xfrm>
            <a:off x="1285143" y="839788"/>
            <a:ext cx="6582508" cy="152400"/>
            <a:chOff x="648" y="2248"/>
            <a:chExt cx="4464" cy="96"/>
          </a:xfrm>
        </p:grpSpPr>
        <p:sp>
          <p:nvSpPr>
            <p:cNvPr id="98312" name="Line 1032">
              <a:extLst>
                <a:ext uri="{FF2B5EF4-FFF2-40B4-BE49-F238E27FC236}">
                  <a16:creationId xmlns:a16="http://schemas.microsoft.com/office/drawing/2014/main" id="{16D64C1C-0EFA-4F3C-81B7-E64CC2B2E904}"/>
                </a:ext>
              </a:extLst>
            </p:cNvPr>
            <p:cNvSpPr>
              <a:spLocks noChangeShapeType="1"/>
            </p:cNvSpPr>
            <p:nvPr/>
          </p:nvSpPr>
          <p:spPr bwMode="auto">
            <a:xfrm>
              <a:off x="648" y="2344"/>
              <a:ext cx="4464"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2400"/>
            </a:p>
          </p:txBody>
        </p:sp>
        <p:sp>
          <p:nvSpPr>
            <p:cNvPr id="98314" name="Line 1034">
              <a:extLst>
                <a:ext uri="{FF2B5EF4-FFF2-40B4-BE49-F238E27FC236}">
                  <a16:creationId xmlns:a16="http://schemas.microsoft.com/office/drawing/2014/main" id="{9BD2EA97-F571-4900-A3EF-08E44569CDDE}"/>
                </a:ext>
              </a:extLst>
            </p:cNvPr>
            <p:cNvSpPr>
              <a:spLocks noChangeShapeType="1"/>
            </p:cNvSpPr>
            <p:nvPr/>
          </p:nvSpPr>
          <p:spPr bwMode="auto">
            <a:xfrm>
              <a:off x="648" y="2248"/>
              <a:ext cx="0" cy="9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2400"/>
            </a:p>
          </p:txBody>
        </p:sp>
      </p:grpSp>
      <p:grpSp>
        <p:nvGrpSpPr>
          <p:cNvPr id="98322" name="Group 1042">
            <a:extLst>
              <a:ext uri="{FF2B5EF4-FFF2-40B4-BE49-F238E27FC236}">
                <a16:creationId xmlns:a16="http://schemas.microsoft.com/office/drawing/2014/main" id="{7A9528A4-5943-46A3-8758-5AA61AC2050A}"/>
              </a:ext>
            </a:extLst>
          </p:cNvPr>
          <p:cNvGrpSpPr>
            <a:grpSpLocks/>
          </p:cNvGrpSpPr>
          <p:nvPr userDrawn="1"/>
        </p:nvGrpSpPr>
        <p:grpSpPr bwMode="auto">
          <a:xfrm>
            <a:off x="694593" y="6248400"/>
            <a:ext cx="8027377" cy="152400"/>
            <a:chOff x="474" y="3936"/>
            <a:chExt cx="5478" cy="96"/>
          </a:xfrm>
        </p:grpSpPr>
        <p:sp>
          <p:nvSpPr>
            <p:cNvPr id="98316" name="Line 1036">
              <a:extLst>
                <a:ext uri="{FF2B5EF4-FFF2-40B4-BE49-F238E27FC236}">
                  <a16:creationId xmlns:a16="http://schemas.microsoft.com/office/drawing/2014/main" id="{EEF8EBB2-FD00-493D-934E-31CA0102FE5C}"/>
                </a:ext>
              </a:extLst>
            </p:cNvPr>
            <p:cNvSpPr>
              <a:spLocks noChangeShapeType="1"/>
            </p:cNvSpPr>
            <p:nvPr/>
          </p:nvSpPr>
          <p:spPr bwMode="auto">
            <a:xfrm flipV="1">
              <a:off x="474" y="3936"/>
              <a:ext cx="5478" cy="0"/>
            </a:xfrm>
            <a:prstGeom prst="line">
              <a:avLst/>
            </a:prstGeom>
            <a:noFill/>
            <a:ln w="28575">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2400"/>
            </a:p>
          </p:txBody>
        </p:sp>
        <p:sp>
          <p:nvSpPr>
            <p:cNvPr id="98318" name="Line 1038">
              <a:extLst>
                <a:ext uri="{FF2B5EF4-FFF2-40B4-BE49-F238E27FC236}">
                  <a16:creationId xmlns:a16="http://schemas.microsoft.com/office/drawing/2014/main" id="{152B0638-F616-4DE9-A9A1-2493532D6D87}"/>
                </a:ext>
              </a:extLst>
            </p:cNvPr>
            <p:cNvSpPr>
              <a:spLocks noChangeShapeType="1"/>
            </p:cNvSpPr>
            <p:nvPr/>
          </p:nvSpPr>
          <p:spPr bwMode="auto">
            <a:xfrm flipV="1">
              <a:off x="474" y="3936"/>
              <a:ext cx="0" cy="96"/>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2400"/>
            </a:p>
          </p:txBody>
        </p:sp>
      </p:grpSp>
      <p:pic>
        <p:nvPicPr>
          <p:cNvPr id="98320" name="Picture 1040" descr="KNMI_logo">
            <a:extLst>
              <a:ext uri="{FF2B5EF4-FFF2-40B4-BE49-F238E27FC236}">
                <a16:creationId xmlns:a16="http://schemas.microsoft.com/office/drawing/2014/main" id="{C1695466-A66C-4C61-ABAB-25312092725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5508" y="212725"/>
            <a:ext cx="857250" cy="776288"/>
          </a:xfrm>
          <a:prstGeom prst="rect">
            <a:avLst/>
          </a:prstGeom>
          <a:noFill/>
          <a:extLst>
            <a:ext uri="{909E8E84-426E-40DD-AFC4-6F175D3DCCD1}">
              <a14:hiddenFill xmlns:a14="http://schemas.microsoft.com/office/drawing/2010/main">
                <a:solidFill>
                  <a:srgbClr val="FFFFFF"/>
                </a:solidFill>
              </a14:hiddenFill>
            </a:ext>
          </a:extLst>
        </p:spPr>
      </p:pic>
      <p:grpSp>
        <p:nvGrpSpPr>
          <p:cNvPr id="98324" name="Group 1044">
            <a:extLst>
              <a:ext uri="{FF2B5EF4-FFF2-40B4-BE49-F238E27FC236}">
                <a16:creationId xmlns:a16="http://schemas.microsoft.com/office/drawing/2014/main" id="{451E8549-7854-4E96-BFCF-CD796B865B01}"/>
              </a:ext>
            </a:extLst>
          </p:cNvPr>
          <p:cNvGrpSpPr>
            <a:grpSpLocks/>
          </p:cNvGrpSpPr>
          <p:nvPr userDrawn="1"/>
        </p:nvGrpSpPr>
        <p:grpSpPr bwMode="auto">
          <a:xfrm>
            <a:off x="7715251" y="300039"/>
            <a:ext cx="1273419" cy="517525"/>
            <a:chOff x="1152" y="528"/>
            <a:chExt cx="3408" cy="1488"/>
          </a:xfrm>
        </p:grpSpPr>
        <p:sp>
          <p:nvSpPr>
            <p:cNvPr id="98325" name="AutoShape 1045">
              <a:extLst>
                <a:ext uri="{FF2B5EF4-FFF2-40B4-BE49-F238E27FC236}">
                  <a16:creationId xmlns:a16="http://schemas.microsoft.com/office/drawing/2014/main" id="{51EF2A23-9FBD-4319-95DF-2692A88C2DAC}"/>
                </a:ext>
              </a:extLst>
            </p:cNvPr>
            <p:cNvSpPr>
              <a:spLocks noChangeArrowheads="1"/>
            </p:cNvSpPr>
            <p:nvPr/>
          </p:nvSpPr>
          <p:spPr bwMode="auto">
            <a:xfrm>
              <a:off x="1152" y="528"/>
              <a:ext cx="3408" cy="1488"/>
            </a:xfrm>
            <a:prstGeom prst="doubleWave">
              <a:avLst>
                <a:gd name="adj1" fmla="val 10319"/>
                <a:gd name="adj2" fmla="val 3435"/>
              </a:avLst>
            </a:prstGeom>
            <a:gradFill rotWithShape="0">
              <a:gsLst>
                <a:gs pos="0">
                  <a:srgbClr val="969696"/>
                </a:gs>
                <a:gs pos="50000">
                  <a:srgbClr val="DDDDDD"/>
                </a:gs>
                <a:gs pos="100000">
                  <a:srgbClr val="969696"/>
                </a:gs>
              </a:gsLst>
              <a:lin ang="0" scaled="1"/>
            </a:gradFill>
            <a:ln>
              <a:noFill/>
            </a:ln>
            <a:effectLst/>
            <a:extLs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sz="2400"/>
            </a:p>
          </p:txBody>
        </p:sp>
        <p:sp>
          <p:nvSpPr>
            <p:cNvPr id="98326" name="WordArt 1046">
              <a:extLst>
                <a:ext uri="{FF2B5EF4-FFF2-40B4-BE49-F238E27FC236}">
                  <a16:creationId xmlns:a16="http://schemas.microsoft.com/office/drawing/2014/main" id="{627D6CBA-EA8F-49E6-B07D-36DDF0994F80}"/>
                </a:ext>
              </a:extLst>
            </p:cNvPr>
            <p:cNvSpPr>
              <a:spLocks noChangeArrowheads="1" noChangeShapeType="1" noTextEdit="1"/>
            </p:cNvSpPr>
            <p:nvPr/>
          </p:nvSpPr>
          <p:spPr bwMode="auto">
            <a:xfrm>
              <a:off x="1248" y="672"/>
              <a:ext cx="3264" cy="1200"/>
            </a:xfrm>
            <a:prstGeom prst="rect">
              <a:avLst/>
            </a:prstGeom>
            <a:extLst>
              <a:ext uri="{91240B29-F687-4F45-9708-019B960494DF}">
                <a14:hiddenLine xmlns:a14="http://schemas.microsoft.com/office/drawing/2010/main" w="12700">
                  <a:solidFill>
                    <a:srgbClr val="000099"/>
                  </a:solidFill>
                  <a:round/>
                  <a:headEnd/>
                  <a:tailEnd/>
                </a14:hiddenLine>
              </a:ext>
            </a:extLst>
          </p:spPr>
          <p:txBody>
            <a:bodyPr wrap="none" fromWordArt="1">
              <a:prstTxWarp prst="textDoubleWave1">
                <a:avLst>
                  <a:gd name="adj1" fmla="val 10319"/>
                  <a:gd name="adj2" fmla="val 3690"/>
                </a:avLst>
              </a:prstTxWarp>
            </a:bodyPr>
            <a:lstStyle/>
            <a:p>
              <a:r>
                <a:rPr lang="nl-NL" sz="3323" b="1" kern="10" spc="-332">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125724" dir="18900000" algn="ctr" rotWithShape="0">
                      <a:srgbClr val="000099"/>
                    </a:outerShdw>
                  </a:effectLst>
                  <a:latin typeface="Comic Sans MS" panose="030F0702030302020204" pitchFamily="66" charset="0"/>
                </a:rPr>
                <a:t>PIEW</a:t>
              </a:r>
            </a:p>
          </p:txBody>
        </p:sp>
      </p:grpSp>
    </p:spTree>
    <p:extLst>
      <p:ext uri="{BB962C8B-B14F-4D97-AF65-F5344CB8AC3E}">
        <p14:creationId xmlns:p14="http://schemas.microsoft.com/office/powerpoint/2010/main" val="3045567486"/>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 id="2147484482" r:id="rId14"/>
    <p:sldLayoutId id="2147484483" r:id="rId15"/>
    <p:sldLayoutId id="2147484484" r:id="rId16"/>
    <p:sldLayoutId id="2147484485" r:id="rId17"/>
    <p:sldLayoutId id="2147484486" r:id="rId18"/>
    <p:sldLayoutId id="2147484487" r:id="rId19"/>
  </p:sldLayoutIdLst>
  <p:txStyles>
    <p:titleStyle>
      <a:lvl1pPr algn="ctr" rtl="0" eaLnBrk="0" fontAlgn="base" hangingPunct="0">
        <a:spcBef>
          <a:spcPct val="0"/>
        </a:spcBef>
        <a:spcAft>
          <a:spcPct val="0"/>
        </a:spcAft>
        <a:defRPr sz="2215" b="1" i="1" kern="1200">
          <a:solidFill>
            <a:srgbClr val="000066"/>
          </a:solidFill>
          <a:latin typeface="+mj-lt"/>
          <a:ea typeface="+mj-ea"/>
          <a:cs typeface="+mj-cs"/>
        </a:defRPr>
      </a:lvl1pPr>
      <a:lvl2pPr algn="ctr" rtl="0" eaLnBrk="0" fontAlgn="base" hangingPunct="0">
        <a:spcBef>
          <a:spcPct val="0"/>
        </a:spcBef>
        <a:spcAft>
          <a:spcPct val="0"/>
        </a:spcAft>
        <a:defRPr sz="2215" b="1" i="1">
          <a:solidFill>
            <a:srgbClr val="000066"/>
          </a:solidFill>
          <a:latin typeface="Helvetica" panose="020B0604020202020204" pitchFamily="34" charset="0"/>
        </a:defRPr>
      </a:lvl2pPr>
      <a:lvl3pPr algn="ctr" rtl="0" eaLnBrk="0" fontAlgn="base" hangingPunct="0">
        <a:spcBef>
          <a:spcPct val="0"/>
        </a:spcBef>
        <a:spcAft>
          <a:spcPct val="0"/>
        </a:spcAft>
        <a:defRPr sz="2215" b="1" i="1">
          <a:solidFill>
            <a:srgbClr val="000066"/>
          </a:solidFill>
          <a:latin typeface="Helvetica" panose="020B0604020202020204" pitchFamily="34" charset="0"/>
        </a:defRPr>
      </a:lvl3pPr>
      <a:lvl4pPr algn="ctr" rtl="0" eaLnBrk="0" fontAlgn="base" hangingPunct="0">
        <a:spcBef>
          <a:spcPct val="0"/>
        </a:spcBef>
        <a:spcAft>
          <a:spcPct val="0"/>
        </a:spcAft>
        <a:defRPr sz="2215" b="1" i="1">
          <a:solidFill>
            <a:srgbClr val="000066"/>
          </a:solidFill>
          <a:latin typeface="Helvetica" panose="020B0604020202020204" pitchFamily="34" charset="0"/>
        </a:defRPr>
      </a:lvl4pPr>
      <a:lvl5pPr algn="ctr" rtl="0" eaLnBrk="0" fontAlgn="base" hangingPunct="0">
        <a:spcBef>
          <a:spcPct val="0"/>
        </a:spcBef>
        <a:spcAft>
          <a:spcPct val="0"/>
        </a:spcAft>
        <a:defRPr sz="2215" b="1" i="1">
          <a:solidFill>
            <a:srgbClr val="000066"/>
          </a:solidFill>
          <a:latin typeface="Helvetica" panose="020B0604020202020204" pitchFamily="34" charset="0"/>
        </a:defRPr>
      </a:lvl5pPr>
      <a:lvl6pPr marL="422041" algn="ctr" rtl="0" eaLnBrk="0" fontAlgn="base" hangingPunct="0">
        <a:spcBef>
          <a:spcPct val="0"/>
        </a:spcBef>
        <a:spcAft>
          <a:spcPct val="0"/>
        </a:spcAft>
        <a:defRPr sz="2215" b="1" i="1">
          <a:solidFill>
            <a:srgbClr val="000066"/>
          </a:solidFill>
          <a:latin typeface="Helvetica" panose="020B0604020202020204" pitchFamily="34" charset="0"/>
        </a:defRPr>
      </a:lvl6pPr>
      <a:lvl7pPr marL="844083" algn="ctr" rtl="0" eaLnBrk="0" fontAlgn="base" hangingPunct="0">
        <a:spcBef>
          <a:spcPct val="0"/>
        </a:spcBef>
        <a:spcAft>
          <a:spcPct val="0"/>
        </a:spcAft>
        <a:defRPr sz="2215" b="1" i="1">
          <a:solidFill>
            <a:srgbClr val="000066"/>
          </a:solidFill>
          <a:latin typeface="Helvetica" panose="020B0604020202020204" pitchFamily="34" charset="0"/>
        </a:defRPr>
      </a:lvl7pPr>
      <a:lvl8pPr marL="1266124" algn="ctr" rtl="0" eaLnBrk="0" fontAlgn="base" hangingPunct="0">
        <a:spcBef>
          <a:spcPct val="0"/>
        </a:spcBef>
        <a:spcAft>
          <a:spcPct val="0"/>
        </a:spcAft>
        <a:defRPr sz="2215" b="1" i="1">
          <a:solidFill>
            <a:srgbClr val="000066"/>
          </a:solidFill>
          <a:latin typeface="Helvetica" panose="020B0604020202020204" pitchFamily="34" charset="0"/>
        </a:defRPr>
      </a:lvl8pPr>
      <a:lvl9pPr marL="1688165" algn="ctr" rtl="0" eaLnBrk="0" fontAlgn="base" hangingPunct="0">
        <a:spcBef>
          <a:spcPct val="0"/>
        </a:spcBef>
        <a:spcAft>
          <a:spcPct val="0"/>
        </a:spcAft>
        <a:defRPr sz="2215" b="1" i="1">
          <a:solidFill>
            <a:srgbClr val="000066"/>
          </a:solidFill>
          <a:latin typeface="Helvetica" panose="020B0604020202020204" pitchFamily="34" charset="0"/>
        </a:defRPr>
      </a:lvl9pPr>
    </p:titleStyle>
    <p:bodyStyle>
      <a:lvl1pPr marL="316531" indent="-316531" algn="l" rtl="0" eaLnBrk="0" fontAlgn="base" hangingPunct="0">
        <a:spcBef>
          <a:spcPct val="20000"/>
        </a:spcBef>
        <a:spcAft>
          <a:spcPct val="0"/>
        </a:spcAft>
        <a:buChar char="•"/>
        <a:defRPr sz="2215" kern="1200">
          <a:solidFill>
            <a:schemeClr val="tx1"/>
          </a:solidFill>
          <a:latin typeface="+mn-lt"/>
          <a:ea typeface="+mn-ea"/>
          <a:cs typeface="+mn-cs"/>
        </a:defRPr>
      </a:lvl1pPr>
      <a:lvl2pPr marL="685817" indent="-263776" algn="l" rtl="0" eaLnBrk="0" fontAlgn="base" hangingPunct="0">
        <a:spcBef>
          <a:spcPct val="20000"/>
        </a:spcBef>
        <a:spcAft>
          <a:spcPct val="0"/>
        </a:spcAft>
        <a:buChar char="–"/>
        <a:defRPr sz="1846" kern="1200">
          <a:solidFill>
            <a:schemeClr val="tx1"/>
          </a:solidFill>
          <a:latin typeface="+mn-lt"/>
          <a:ea typeface="+mn-ea"/>
          <a:cs typeface="+mn-cs"/>
        </a:defRPr>
      </a:lvl2pPr>
      <a:lvl3pPr marL="1055103" indent="-211021" algn="l" rtl="0" eaLnBrk="0" fontAlgn="base" hangingPunct="0">
        <a:spcBef>
          <a:spcPct val="20000"/>
        </a:spcBef>
        <a:spcAft>
          <a:spcPct val="0"/>
        </a:spcAft>
        <a:buChar char="•"/>
        <a:defRPr sz="1846" kern="1200">
          <a:solidFill>
            <a:schemeClr val="tx1"/>
          </a:solidFill>
          <a:latin typeface="+mn-lt"/>
          <a:ea typeface="+mn-ea"/>
          <a:cs typeface="+mn-cs"/>
        </a:defRPr>
      </a:lvl3pPr>
      <a:lvl4pPr marL="1477145" indent="-211021" algn="l" rtl="0" eaLnBrk="0" fontAlgn="base" hangingPunct="0">
        <a:spcBef>
          <a:spcPct val="20000"/>
        </a:spcBef>
        <a:spcAft>
          <a:spcPct val="0"/>
        </a:spcAft>
        <a:buChar char="–"/>
        <a:defRPr sz="1846" kern="1200">
          <a:solidFill>
            <a:schemeClr val="tx1"/>
          </a:solidFill>
          <a:latin typeface="+mn-lt"/>
          <a:ea typeface="+mn-ea"/>
          <a:cs typeface="+mn-cs"/>
        </a:defRPr>
      </a:lvl4pPr>
      <a:lvl5pPr marL="1899186" indent="-211021" algn="l" rtl="0" eaLnBrk="0" fontAlgn="base" hangingPunct="0">
        <a:spcBef>
          <a:spcPct val="20000"/>
        </a:spcBef>
        <a:spcAft>
          <a:spcPct val="0"/>
        </a:spcAft>
        <a:buChar char="»"/>
        <a:defRPr sz="1846"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nl-NL"/>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
            <a:ext cx="9144000" cy="1204913"/>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5" y="971623"/>
            <a:ext cx="8746316" cy="509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8" y="270683"/>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6390336"/>
            <a:ext cx="9144000" cy="46767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sz="1800">
              <a:solidFill>
                <a:srgbClr val="FFFFFF"/>
              </a:solidFill>
              <a:latin typeface="Calibri" panose="020F0502020204030204" pitchFamily="34" charset="0"/>
              <a:cs typeface="Calibri" panose="020F0502020204030204" pitchFamily="34" charset="0"/>
            </a:endParaRPr>
          </a:p>
        </p:txBody>
      </p:sp>
      <p:pic>
        <p:nvPicPr>
          <p:cNvPr id="88" name="Picture 87"/>
          <p:cNvPicPr>
            <a:picLocks noChangeAspect="1"/>
          </p:cNvPicPr>
          <p:nvPr userDrawn="1"/>
        </p:nvPicPr>
        <p:blipFill rotWithShape="1">
          <a:blip r:embed="rId6" cstate="print">
            <a:extLst>
              <a:ext uri="{28A0092B-C50C-407E-A947-70E740481C1C}">
                <a14:useLocalDpi xmlns:a14="http://schemas.microsoft.com/office/drawing/2010/main" val="0"/>
              </a:ext>
            </a:extLst>
          </a:blip>
          <a:srcRect t="-1" b="23122"/>
          <a:stretch/>
        </p:blipFill>
        <p:spPr>
          <a:xfrm>
            <a:off x="7787919" y="207247"/>
            <a:ext cx="1210456" cy="672000"/>
          </a:xfrm>
          <a:prstGeom prst="rect">
            <a:avLst/>
          </a:prstGeom>
        </p:spPr>
      </p:pic>
      <p:pic>
        <p:nvPicPr>
          <p:cNvPr id="89" name="Picture 88"/>
          <p:cNvPicPr>
            <a:picLocks noChangeAspect="1"/>
          </p:cNvPicPr>
          <p:nvPr userDrawn="1"/>
        </p:nvPicPr>
        <p:blipFill rotWithShape="1">
          <a:blip r:embed="rId6" cstate="print">
            <a:extLst>
              <a:ext uri="{28A0092B-C50C-407E-A947-70E740481C1C}">
                <a14:useLocalDpi xmlns:a14="http://schemas.microsoft.com/office/drawing/2010/main" val="0"/>
              </a:ext>
            </a:extLst>
          </a:blip>
          <a:srcRect t="76107" r="-1119" b="-9057"/>
          <a:stretch/>
        </p:blipFill>
        <p:spPr>
          <a:xfrm>
            <a:off x="7787917" y="6487751"/>
            <a:ext cx="1224000" cy="288000"/>
          </a:xfrm>
          <a:prstGeom prst="rect">
            <a:avLst/>
          </a:prstGeom>
        </p:spPr>
      </p:pic>
      <p:grpSp>
        <p:nvGrpSpPr>
          <p:cNvPr id="33" name="Group 32"/>
          <p:cNvGrpSpPr/>
          <p:nvPr userDrawn="1"/>
        </p:nvGrpSpPr>
        <p:grpSpPr>
          <a:xfrm>
            <a:off x="171652" y="6541071"/>
            <a:ext cx="6678000" cy="148692"/>
            <a:chOff x="171652" y="6621093"/>
            <a:chExt cx="6678000" cy="111519"/>
          </a:xfrm>
        </p:grpSpPr>
        <p:pic>
          <p:nvPicPr>
            <p:cNvPr id="34" name="Picture 33" descr="at.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79" name="Text Box 38"/>
          <p:cNvSpPr txBox="1">
            <a:spLocks noChangeArrowheads="1"/>
          </p:cNvSpPr>
          <p:nvPr userDrawn="1"/>
        </p:nvSpPr>
        <p:spPr bwMode="auto">
          <a:xfrm>
            <a:off x="166066" y="6100227"/>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eaLnBrk="1" hangingPunct="1">
              <a:spcBef>
                <a:spcPct val="50000"/>
              </a:spcBef>
            </a:pPr>
            <a:r>
              <a:rPr lang="en-US" sz="800" dirty="0">
                <a:solidFill>
                  <a:srgbClr val="000000">
                    <a:lumMod val="75000"/>
                    <a:lumOff val="25000"/>
                  </a:srgbClr>
                </a:solidFill>
                <a:latin typeface="Calibri" panose="020F0502020204030204" pitchFamily="34" charset="0"/>
                <a:cs typeface="Calibri" panose="020F0502020204030204" pitchFamily="34" charset="0"/>
              </a:rPr>
              <a:t>ESA UNCLASSIFIED - For Official Use</a:t>
            </a:r>
            <a:endParaRPr lang="en-GB" sz="800" dirty="0">
              <a:solidFill>
                <a:srgbClr val="000000">
                  <a:lumMod val="75000"/>
                  <a:lumOff val="25000"/>
                </a:srgbClr>
              </a:solidFill>
              <a:latin typeface="Calibri" panose="020F0502020204030204" pitchFamily="34" charset="0"/>
              <a:cs typeface="Calibri" panose="020F0502020204030204" pitchFamily="34" charset="0"/>
            </a:endParaRPr>
          </a:p>
        </p:txBody>
      </p:sp>
      <p:pic>
        <p:nvPicPr>
          <p:cNvPr id="41" name="Picture 40" descr="si.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353354" y="6540179"/>
            <a:ext cx="163385" cy="144000"/>
          </a:xfrm>
          <a:prstGeom prst="rect">
            <a:avLst/>
          </a:prstGeom>
        </p:spPr>
      </p:pic>
    </p:spTree>
    <p:extLst>
      <p:ext uri="{BB962C8B-B14F-4D97-AF65-F5344CB8AC3E}">
        <p14:creationId xmlns:p14="http://schemas.microsoft.com/office/powerpoint/2010/main" val="1629600750"/>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Lst>
  <p:hf sldNum="0" hdr="0" dt="0"/>
  <p:txStyles>
    <p:titleStyle>
      <a:lvl1pPr algn="l" rtl="0" eaLnBrk="1" fontAlgn="base" hangingPunct="1">
        <a:spcBef>
          <a:spcPct val="0"/>
        </a:spcBef>
        <a:spcAft>
          <a:spcPct val="0"/>
        </a:spcAft>
        <a:defRPr sz="2200" b="0">
          <a:solidFill>
            <a:srgbClr val="0070C0"/>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Calibri" panose="020F0502020204030204" pitchFamily="34" charset="0"/>
          <a:ea typeface="+mn-ea"/>
          <a:cs typeface="Calibri" panose="020F0502020204030204" pitchFamily="34" charset="0"/>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Calibri" panose="020F0502020204030204" pitchFamily="34" charset="0"/>
          <a:cs typeface="Calibri" panose="020F0502020204030204" pitchFamily="34"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Stoffelen@knmi.nl" TargetMode="External"/><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111/j.1600-0870.2007.00288.x"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hyperlink" Target="https://doi.org/10.1175/2007MWR2335.1" TargetMode="External"/><Relationship Id="rId5" Type="http://schemas.openxmlformats.org/officeDocument/2006/relationships/hyperlink" Target="https://doi.org/10.1111/j.1600-0870.2007.00290.x" TargetMode="External"/><Relationship Id="rId4" Type="http://schemas.openxmlformats.org/officeDocument/2006/relationships/hyperlink" Target="https://doi.org/10.1111/j.1600-0870.2007.00289.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0.xml"/><Relationship Id="rId1" Type="http://schemas.openxmlformats.org/officeDocument/2006/relationships/slideLayout" Target="../slideLayouts/slideLayout76.xml"/><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share:%20https://meetingorganizer.copernicus.org/EGU21/session/40837" TargetMode="External"/><Relationship Id="rId2" Type="http://schemas.openxmlformats.org/officeDocument/2006/relationships/hyperlink" Target="https://amt.copernicus.org/articles/special_issue1131.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png"/><Relationship Id="rId7"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1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76.xml"/><Relationship Id="rId4" Type="http://schemas.openxmlformats.org/officeDocument/2006/relationships/image" Target="../media/image118.jpeg"/></Relationships>
</file>

<file path=ppt/slides/_rels/slide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22.xml"/><Relationship Id="rId1" Type="http://schemas.openxmlformats.org/officeDocument/2006/relationships/slideLayout" Target="../slideLayouts/slideLayout76.xml"/><Relationship Id="rId4" Type="http://schemas.openxmlformats.org/officeDocument/2006/relationships/image" Target="../media/image121.emf"/></Relationships>
</file>

<file path=ppt/slides/_rels/slide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68" y="917675"/>
            <a:ext cx="10490319" cy="6177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rrowheads="1"/>
          </p:cNvSpPr>
          <p:nvPr>
            <p:ph type="title" idx="4294967295"/>
          </p:nvPr>
        </p:nvSpPr>
        <p:spPr>
          <a:xfrm>
            <a:off x="-185345" y="3960533"/>
            <a:ext cx="5881060" cy="1122679"/>
          </a:xfrm>
        </p:spPr>
        <p:txBody>
          <a:bodyPr/>
          <a:lstStyle/>
          <a:p>
            <a:r>
              <a:rPr lang="en-US" sz="3600" dirty="0"/>
              <a:t>The needs for satellite winds and an Aeolus follow-on</a:t>
            </a:r>
            <a:endParaRPr lang="nl-NL" sz="3600" dirty="0"/>
          </a:p>
        </p:txBody>
      </p:sp>
      <p:sp>
        <p:nvSpPr>
          <p:cNvPr id="5123" name="Rectangle 3"/>
          <p:cNvSpPr>
            <a:spLocks noGrp="1" noChangeArrowheads="1"/>
          </p:cNvSpPr>
          <p:nvPr>
            <p:ph type="body" idx="4294967295"/>
          </p:nvPr>
        </p:nvSpPr>
        <p:spPr>
          <a:xfrm>
            <a:off x="-1" y="5082694"/>
            <a:ext cx="5617029" cy="544829"/>
          </a:xfrm>
        </p:spPr>
        <p:txBody>
          <a:bodyPr/>
          <a:lstStyle/>
          <a:p>
            <a:pPr indent="1588" algn="ctr">
              <a:lnSpc>
                <a:spcPct val="90000"/>
              </a:lnSpc>
            </a:pPr>
            <a:r>
              <a:rPr lang="en-US" altLang="en-US" sz="2400" b="1" u="sng" dirty="0">
                <a:solidFill>
                  <a:srgbClr val="FF0000"/>
                </a:solidFill>
                <a:latin typeface="Calibri" pitchFamily="34" charset="0"/>
                <a:hlinkClick r:id="rId3">
                  <a:extLst>
                    <a:ext uri="{A12FA001-AC4F-418D-AE19-62706E023703}">
                      <ahyp:hlinkClr xmlns:ahyp="http://schemas.microsoft.com/office/drawing/2018/hyperlinkcolor" val="tx"/>
                    </a:ext>
                  </a:extLst>
                </a:hlinkClick>
              </a:rPr>
              <a:t>Ad.Stoffelen@knmi.nl</a:t>
            </a:r>
            <a:r>
              <a:rPr lang="en-US" altLang="en-US" sz="2400" b="1" dirty="0">
                <a:solidFill>
                  <a:srgbClr val="FF0000"/>
                </a:solidFill>
              </a:rPr>
              <a:t>, Anne Grete </a:t>
            </a:r>
            <a:r>
              <a:rPr lang="en-US" altLang="en-US" sz="2400" b="1" dirty="0" err="1">
                <a:solidFill>
                  <a:srgbClr val="FF0000"/>
                </a:solidFill>
              </a:rPr>
              <a:t>Straume</a:t>
            </a:r>
            <a:r>
              <a:rPr lang="en-US" altLang="en-US" sz="2400" b="1" dirty="0">
                <a:solidFill>
                  <a:srgbClr val="FF0000"/>
                </a:solidFill>
              </a:rPr>
              <a:t> (</a:t>
            </a:r>
            <a:r>
              <a:rPr lang="en-US" altLang="en-US" sz="2000" b="1" dirty="0">
                <a:solidFill>
                  <a:srgbClr val="FF0000"/>
                </a:solidFill>
              </a:rPr>
              <a:t>ESA</a:t>
            </a:r>
            <a:r>
              <a:rPr lang="en-US" altLang="en-US" sz="2400" b="1" dirty="0">
                <a:solidFill>
                  <a:srgbClr val="FF0000"/>
                </a:solidFill>
              </a:rPr>
              <a:t>), Gert-Jan Marseille (</a:t>
            </a:r>
            <a:r>
              <a:rPr lang="en-US" altLang="en-US" sz="2000" b="1" dirty="0">
                <a:solidFill>
                  <a:srgbClr val="FF0000"/>
                </a:solidFill>
              </a:rPr>
              <a:t>KNMI</a:t>
            </a:r>
            <a:r>
              <a:rPr lang="en-US" altLang="en-US" sz="2400" b="1" dirty="0">
                <a:solidFill>
                  <a:srgbClr val="FF0000"/>
                </a:solidFill>
              </a:rPr>
              <a:t>), Oliver </a:t>
            </a:r>
            <a:r>
              <a:rPr lang="en-US" altLang="en-US" sz="2400" b="1" dirty="0" err="1">
                <a:solidFill>
                  <a:srgbClr val="FF0000"/>
                </a:solidFill>
              </a:rPr>
              <a:t>Reitebuch</a:t>
            </a:r>
            <a:r>
              <a:rPr lang="en-US" altLang="en-US" sz="2400" b="1" dirty="0">
                <a:solidFill>
                  <a:srgbClr val="FF0000"/>
                </a:solidFill>
              </a:rPr>
              <a:t> (</a:t>
            </a:r>
            <a:r>
              <a:rPr lang="en-US" altLang="en-US" sz="2000" b="1" dirty="0">
                <a:solidFill>
                  <a:srgbClr val="FF0000"/>
                </a:solidFill>
              </a:rPr>
              <a:t>DLR</a:t>
            </a:r>
            <a:r>
              <a:rPr lang="en-US" altLang="en-US" sz="2400" b="1" dirty="0">
                <a:solidFill>
                  <a:srgbClr val="FF0000"/>
                </a:solidFill>
              </a:rPr>
              <a:t>), Régis Borde (</a:t>
            </a:r>
            <a:r>
              <a:rPr lang="en-US" altLang="en-US" sz="2000" b="1" dirty="0">
                <a:solidFill>
                  <a:srgbClr val="FF0000"/>
                </a:solidFill>
              </a:rPr>
              <a:t>EUMETSAT</a:t>
            </a:r>
            <a:r>
              <a:rPr lang="en-US" altLang="en-US" sz="2400" b="1" dirty="0">
                <a:solidFill>
                  <a:srgbClr val="FF0000"/>
                </a:solidFill>
              </a:rPr>
              <a:t>), Tommaso Parrinello (</a:t>
            </a:r>
            <a:r>
              <a:rPr lang="en-US" altLang="en-US" sz="2000" b="1" dirty="0">
                <a:solidFill>
                  <a:srgbClr val="FF0000"/>
                </a:solidFill>
              </a:rPr>
              <a:t>ESA</a:t>
            </a:r>
            <a:r>
              <a:rPr lang="en-US" altLang="en-US" sz="2400" b="1" dirty="0">
                <a:solidFill>
                  <a:srgbClr val="FF0000"/>
                </a:solidFill>
              </a:rPr>
              <a:t>)</a:t>
            </a:r>
            <a:br>
              <a:rPr lang="en-US" altLang="en-US" sz="2400" b="1" dirty="0">
                <a:solidFill>
                  <a:srgbClr val="FF0000"/>
                </a:solidFill>
              </a:rPr>
            </a:br>
            <a:r>
              <a:rPr lang="en-US" altLang="en-US" sz="2400" b="1" dirty="0">
                <a:solidFill>
                  <a:srgbClr val="FF0000"/>
                </a:solidFill>
              </a:rPr>
              <a:t>&amp; Aeolus SAG</a:t>
            </a:r>
          </a:p>
        </p:txBody>
      </p:sp>
      <p:sp>
        <p:nvSpPr>
          <p:cNvPr id="5124" name="TextBox 1"/>
          <p:cNvSpPr txBox="1">
            <a:spLocks noChangeArrowheads="1"/>
          </p:cNvSpPr>
          <p:nvPr/>
        </p:nvSpPr>
        <p:spPr bwMode="auto">
          <a:xfrm>
            <a:off x="7110366" y="931976"/>
            <a:ext cx="203363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r>
              <a:rPr lang="en-US" altLang="en-US" dirty="0">
                <a:solidFill>
                  <a:schemeClr val="bg1"/>
                </a:solidFill>
                <a:latin typeface="Calibri" pitchFamily="34" charset="0"/>
              </a:rPr>
              <a:t>Aeolus © ESA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F3880332-D499-492D-A9E7-E8FD2C1269EE}"/>
              </a:ext>
            </a:extLst>
          </p:cNvPr>
          <p:cNvSpPr>
            <a:spLocks noGrp="1" noChangeArrowheads="1"/>
          </p:cNvSpPr>
          <p:nvPr>
            <p:ph type="title"/>
          </p:nvPr>
        </p:nvSpPr>
        <p:spPr/>
        <p:txBody>
          <a:bodyPr/>
          <a:lstStyle/>
          <a:p>
            <a:r>
              <a:rPr lang="en-US" altLang="nl-NL" dirty="0"/>
              <a:t>Recommendations</a:t>
            </a:r>
          </a:p>
        </p:txBody>
      </p:sp>
      <p:sp>
        <p:nvSpPr>
          <p:cNvPr id="311299" name="Rectangle 3">
            <a:extLst>
              <a:ext uri="{FF2B5EF4-FFF2-40B4-BE49-F238E27FC236}">
                <a16:creationId xmlns:a16="http://schemas.microsoft.com/office/drawing/2014/main" id="{F768E071-A83E-45A2-AE8B-8EC947C5AB80}"/>
              </a:ext>
            </a:extLst>
          </p:cNvPr>
          <p:cNvSpPr>
            <a:spLocks noGrp="1" noChangeArrowheads="1"/>
          </p:cNvSpPr>
          <p:nvPr>
            <p:ph type="body" idx="1"/>
          </p:nvPr>
        </p:nvSpPr>
        <p:spPr>
          <a:xfrm>
            <a:off x="351693" y="1430215"/>
            <a:ext cx="8414238" cy="4501662"/>
          </a:xfrm>
        </p:spPr>
        <p:txBody>
          <a:bodyPr/>
          <a:lstStyle/>
          <a:p>
            <a:r>
              <a:rPr lang="en-US" altLang="nl-NL" dirty="0">
                <a:solidFill>
                  <a:schemeClr val="bg1">
                    <a:lumMod val="50000"/>
                  </a:schemeClr>
                </a:solidFill>
              </a:rPr>
              <a:t>Adopt SOSE approach, e.g. to test ADM vertical sampling modes</a:t>
            </a:r>
          </a:p>
          <a:p>
            <a:r>
              <a:rPr lang="en-US" altLang="nl-NL" dirty="0">
                <a:solidFill>
                  <a:schemeClr val="bg1">
                    <a:lumMod val="50000"/>
                  </a:schemeClr>
                </a:solidFill>
              </a:rPr>
              <a:t>SOSE cycling for series of pseudo-truth / long-loop 4D-Var?</a:t>
            </a:r>
          </a:p>
          <a:p>
            <a:r>
              <a:rPr lang="en-US" altLang="nl-NL" dirty="0">
                <a:solidFill>
                  <a:schemeClr val="bg1">
                    <a:lumMod val="50000"/>
                  </a:schemeClr>
                </a:solidFill>
              </a:rPr>
              <a:t>Besides sampling of 12UTC window, also test sampling in the other 6-hour windows, in particular for dual-inclination impact assessment</a:t>
            </a:r>
          </a:p>
          <a:p>
            <a:r>
              <a:rPr lang="en-US" altLang="nl-NL" dirty="0">
                <a:solidFill>
                  <a:schemeClr val="bg1">
                    <a:lumMod val="50000"/>
                  </a:schemeClr>
                </a:solidFill>
              </a:rPr>
              <a:t>Test Aeolus follow-up missions in tropical region (</a:t>
            </a:r>
            <a:r>
              <a:rPr lang="en-US" altLang="nl-NL" dirty="0" err="1">
                <a:solidFill>
                  <a:schemeClr val="bg1">
                    <a:lumMod val="50000"/>
                  </a:schemeClr>
                </a:solidFill>
              </a:rPr>
              <a:t>Nedjeljka</a:t>
            </a:r>
            <a:r>
              <a:rPr lang="en-US" altLang="nl-NL" dirty="0">
                <a:solidFill>
                  <a:schemeClr val="bg1">
                    <a:lumMod val="50000"/>
                  </a:schemeClr>
                </a:solidFill>
              </a:rPr>
              <a:t>)</a:t>
            </a:r>
          </a:p>
          <a:p>
            <a:r>
              <a:rPr lang="en-US" altLang="nl-NL" dirty="0"/>
              <a:t>Just fly more Aeolus-type instruments!</a:t>
            </a:r>
          </a:p>
        </p:txBody>
      </p:sp>
      <p:sp>
        <p:nvSpPr>
          <p:cNvPr id="4" name="Tekstvak 3">
            <a:extLst>
              <a:ext uri="{FF2B5EF4-FFF2-40B4-BE49-F238E27FC236}">
                <a16:creationId xmlns:a16="http://schemas.microsoft.com/office/drawing/2014/main" id="{8F5D8825-BE0E-4AFF-8AF2-26150862BE3C}"/>
              </a:ext>
            </a:extLst>
          </p:cNvPr>
          <p:cNvSpPr txBox="1"/>
          <p:nvPr/>
        </p:nvSpPr>
        <p:spPr>
          <a:xfrm>
            <a:off x="1567543" y="5594350"/>
            <a:ext cx="6150338"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rgbClr val="002060"/>
                </a:solidFill>
              </a:rPr>
              <a:t>Limited to dawn-dusk times of day!</a:t>
            </a:r>
            <a:endParaRPr lang="nl-NL" sz="2400" dirty="0">
              <a:solidFill>
                <a:srgbClr val="002060"/>
              </a:solidFill>
            </a:endParaRPr>
          </a:p>
        </p:txBody>
      </p:sp>
      <p:sp>
        <p:nvSpPr>
          <p:cNvPr id="2" name="Tekstvak 1">
            <a:extLst>
              <a:ext uri="{FF2B5EF4-FFF2-40B4-BE49-F238E27FC236}">
                <a16:creationId xmlns:a16="http://schemas.microsoft.com/office/drawing/2014/main" id="{5F356178-1C80-4024-88B8-436DA8E5CFC4}"/>
              </a:ext>
            </a:extLst>
          </p:cNvPr>
          <p:cNvSpPr txBox="1"/>
          <p:nvPr/>
        </p:nvSpPr>
        <p:spPr>
          <a:xfrm>
            <a:off x="4929372" y="4153956"/>
            <a:ext cx="4099712" cy="1440394"/>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Marseille, Stoffelen &amp; Barkmeijer, 2008:</a:t>
            </a:r>
          </a:p>
          <a:p>
            <a:r>
              <a:rPr lang="en-US" sz="1200" dirty="0">
                <a:latin typeface="Calibri" panose="020F0502020204030204" pitchFamily="34" charset="0"/>
                <a:cs typeface="Calibri" panose="020F0502020204030204" pitchFamily="34" charset="0"/>
              </a:rPr>
              <a:t> </a:t>
            </a:r>
            <a:r>
              <a:rPr lang="nl-NL" sz="1200" dirty="0">
                <a:solidFill>
                  <a:srgbClr val="767676"/>
                </a:solidFill>
                <a:latin typeface="Calibri" panose="020F0502020204030204" pitchFamily="34" charset="0"/>
                <a:cs typeface="Calibri" panose="020F0502020204030204" pitchFamily="34" charset="0"/>
              </a:rPr>
              <a:t> </a:t>
            </a:r>
            <a:r>
              <a:rPr lang="nl-NL" sz="1200" b="1" dirty="0">
                <a:solidFill>
                  <a:srgbClr val="005274"/>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https://doi.org/10.1111/j.1600-0870.2007.00288.x</a:t>
            </a:r>
            <a:endParaRPr lang="nl-NL" sz="1200" b="1" dirty="0">
              <a:solidFill>
                <a:srgbClr val="005274"/>
              </a:solidFill>
              <a:latin typeface="Calibri" panose="020F0502020204030204" pitchFamily="34" charset="0"/>
              <a:cs typeface="Calibri" panose="020F0502020204030204" pitchFamily="34" charset="0"/>
            </a:endParaRPr>
          </a:p>
          <a:p>
            <a:r>
              <a:rPr lang="nl-NL" sz="1200" dirty="0">
                <a:solidFill>
                  <a:srgbClr val="767676"/>
                </a:solidFill>
                <a:latin typeface="Calibri" panose="020F0502020204030204" pitchFamily="34" charset="0"/>
                <a:cs typeface="Calibri" panose="020F0502020204030204" pitchFamily="34" charset="0"/>
              </a:rPr>
              <a:t>  </a:t>
            </a:r>
            <a:r>
              <a:rPr lang="nl-NL" sz="1200" b="1" dirty="0">
                <a:solidFill>
                  <a:srgbClr val="005274"/>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https://doi.org/10.1111/j.1600-0870.2007.00289.x</a:t>
            </a:r>
            <a:endParaRPr lang="nl-NL" sz="1200" dirty="0">
              <a:solidFill>
                <a:srgbClr val="767676"/>
              </a:solidFill>
              <a:latin typeface="Calibri" panose="020F0502020204030204" pitchFamily="34" charset="0"/>
              <a:cs typeface="Calibri" panose="020F0502020204030204" pitchFamily="34" charset="0"/>
            </a:endParaRPr>
          </a:p>
          <a:p>
            <a:r>
              <a:rPr lang="nl-NL" sz="1200" dirty="0">
                <a:solidFill>
                  <a:srgbClr val="767676"/>
                </a:solidFill>
                <a:latin typeface="Calibri" panose="020F0502020204030204" pitchFamily="34" charset="0"/>
                <a:cs typeface="Calibri" panose="020F0502020204030204" pitchFamily="34" charset="0"/>
              </a:rPr>
              <a:t>  </a:t>
            </a:r>
            <a:r>
              <a:rPr lang="nl-NL" sz="1200" b="1" dirty="0">
                <a:solidFill>
                  <a:srgbClr val="005274"/>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https://doi.org/10.1111/j.1600-0870.2007.00290.x</a:t>
            </a:r>
            <a:endParaRPr lang="nl-NL" sz="1200" dirty="0">
              <a:solidFill>
                <a:srgbClr val="767676"/>
              </a:solidFill>
              <a:latin typeface="Calibri" panose="020F0502020204030204" pitchFamily="34" charset="0"/>
              <a:cs typeface="Calibri" panose="020F0502020204030204" pitchFamily="34" charset="0"/>
            </a:endParaRPr>
          </a:p>
          <a:p>
            <a:pPr lvl="0">
              <a:spcBef>
                <a:spcPct val="30000"/>
              </a:spcBef>
            </a:pPr>
            <a:r>
              <a:rPr lang="nl-NL" sz="1200" dirty="0" err="1">
                <a:solidFill>
                  <a:schemeClr val="tx1"/>
                </a:solidFill>
                <a:latin typeface="Calibri" panose="020F0502020204030204" pitchFamily="34" charset="0"/>
                <a:cs typeface="Calibri" panose="020F0502020204030204" pitchFamily="34" charset="0"/>
              </a:rPr>
              <a:t>Žagar</a:t>
            </a:r>
            <a:r>
              <a:rPr lang="nl-NL" sz="1200" dirty="0">
                <a:solidFill>
                  <a:schemeClr val="tx1"/>
                </a:solidFill>
                <a:latin typeface="Calibri" panose="020F0502020204030204" pitchFamily="34" charset="0"/>
                <a:cs typeface="Calibri" panose="020F0502020204030204" pitchFamily="34" charset="0"/>
              </a:rPr>
              <a:t> et al., 2008: </a:t>
            </a:r>
            <a:r>
              <a:rPr lang="nl-NL" sz="1200" b="1" u="sng" dirty="0">
                <a:solidFill>
                  <a:srgbClr val="005274"/>
                </a:solidFill>
                <a:latin typeface="Calibri"/>
                <a:cs typeface="Arial" pitchFamily="34" charset="0"/>
                <a:hlinkClick r:id="rId6">
                  <a:extLst>
                    <a:ext uri="{A12FA001-AC4F-418D-AE19-62706E023703}">
                      <ahyp:hlinkClr xmlns:ahyp="http://schemas.microsoft.com/office/drawing/2018/hyperlinkcolor" val="tx"/>
                    </a:ext>
                  </a:extLst>
                </a:hlinkClick>
              </a:rPr>
              <a:t>https://doi.org/10.1175/2007MWR2335.1</a:t>
            </a:r>
            <a:endParaRPr lang="nl-NL" sz="1200" b="1" dirty="0">
              <a:solidFill>
                <a:srgbClr val="005274"/>
              </a:solidFill>
              <a:latin typeface="Calibri"/>
              <a:cs typeface="Arial" pitchFamily="34" charset="0"/>
            </a:endParaRPr>
          </a:p>
          <a:p>
            <a:endParaRPr lang="nl-NL" sz="1200" dirty="0">
              <a:solidFill>
                <a:schemeClr val="tx1"/>
              </a:solidFill>
              <a:latin typeface="Calibri" panose="020F0502020204030204" pitchFamily="34" charset="0"/>
              <a:cs typeface="Calibri" panose="020F0502020204030204" pitchFamily="34" charset="0"/>
            </a:endParaRPr>
          </a:p>
          <a:p>
            <a:endParaRPr lang="nl-NL"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906DD-F85A-4AD4-9D6D-33DCD5D174F1}"/>
              </a:ext>
            </a:extLst>
          </p:cNvPr>
          <p:cNvSpPr>
            <a:spLocks noGrp="1"/>
          </p:cNvSpPr>
          <p:nvPr>
            <p:ph type="title"/>
          </p:nvPr>
        </p:nvSpPr>
        <p:spPr/>
        <p:txBody>
          <a:bodyPr/>
          <a:lstStyle/>
          <a:p>
            <a:r>
              <a:rPr lang="en-US" dirty="0"/>
              <a:t>Technical Note summarizing SAG assessment</a:t>
            </a:r>
            <a:endParaRPr lang="en-GB" dirty="0"/>
          </a:p>
        </p:txBody>
      </p:sp>
      <p:pic>
        <p:nvPicPr>
          <p:cNvPr id="4" name="Picture 4">
            <a:extLst>
              <a:ext uri="{FF2B5EF4-FFF2-40B4-BE49-F238E27FC236}">
                <a16:creationId xmlns:a16="http://schemas.microsoft.com/office/drawing/2014/main" id="{011C206A-E46C-4011-BDFF-31D6362ABA67}"/>
              </a:ext>
            </a:extLst>
          </p:cNvPr>
          <p:cNvPicPr>
            <a:picLocks noChangeAspect="1"/>
          </p:cNvPicPr>
          <p:nvPr/>
        </p:nvPicPr>
        <p:blipFill rotWithShape="1">
          <a:blip r:embed="rId3"/>
          <a:srcRect l="22003" t="10089" r="19087" b="1202"/>
          <a:stretch/>
        </p:blipFill>
        <p:spPr>
          <a:xfrm>
            <a:off x="163697" y="1548946"/>
            <a:ext cx="2861572" cy="4053894"/>
          </a:xfrm>
          <a:prstGeom prst="rect">
            <a:avLst/>
          </a:prstGeom>
          <a:ln w="3175">
            <a:solidFill>
              <a:schemeClr val="tx2"/>
            </a:solidFill>
          </a:ln>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F79AFA47-5AAF-4DE8-866B-AA960B0F2E3A}"/>
              </a:ext>
            </a:extLst>
          </p:cNvPr>
          <p:cNvSpPr>
            <a:spLocks noGrp="1"/>
          </p:cNvSpPr>
          <p:nvPr>
            <p:ph idx="1"/>
          </p:nvPr>
        </p:nvSpPr>
        <p:spPr>
          <a:xfrm>
            <a:off x="3444275" y="2453679"/>
            <a:ext cx="5611416" cy="3981953"/>
          </a:xfrm>
          <a:solidFill>
            <a:schemeClr val="bg1"/>
          </a:solidFill>
          <a:ln>
            <a:solidFill>
              <a:schemeClr val="tx2"/>
            </a:solidFill>
          </a:ln>
        </p:spPr>
        <p:txBody>
          <a:bodyPr>
            <a:noAutofit/>
          </a:bodyPr>
          <a:lstStyle/>
          <a:p>
            <a:pPr>
              <a:lnSpc>
                <a:spcPct val="100000"/>
              </a:lnSpc>
              <a:spcBef>
                <a:spcPts val="0"/>
              </a:spcBef>
            </a:pPr>
            <a:r>
              <a:rPr lang="en-GB" sz="1050" b="1" dirty="0"/>
              <a:t>Aeolus SAG members:</a:t>
            </a:r>
            <a:endParaRPr lang="en-GB" sz="1050" dirty="0"/>
          </a:p>
          <a:p>
            <a:pPr>
              <a:lnSpc>
                <a:spcPct val="100000"/>
              </a:lnSpc>
              <a:spcBef>
                <a:spcPts val="0"/>
              </a:spcBef>
              <a:spcAft>
                <a:spcPts val="200"/>
              </a:spcAft>
            </a:pPr>
            <a:r>
              <a:rPr lang="en-GB" sz="1050" dirty="0" err="1"/>
              <a:t>Vassilis</a:t>
            </a:r>
            <a:r>
              <a:rPr lang="en-GB" sz="1050" dirty="0"/>
              <a:t> </a:t>
            </a:r>
            <a:r>
              <a:rPr lang="en-GB" sz="1050" dirty="0" err="1"/>
              <a:t>Amiridis</a:t>
            </a:r>
            <a:r>
              <a:rPr lang="en-GB" sz="1050" dirty="0"/>
              <a:t>, 	NOA, Greece</a:t>
            </a:r>
          </a:p>
          <a:p>
            <a:pPr>
              <a:lnSpc>
                <a:spcPct val="100000"/>
              </a:lnSpc>
              <a:spcBef>
                <a:spcPts val="0"/>
              </a:spcBef>
              <a:spcAft>
                <a:spcPts val="200"/>
              </a:spcAft>
            </a:pPr>
            <a:r>
              <a:rPr lang="en-GB" sz="1050" dirty="0" err="1"/>
              <a:t>Roohollah</a:t>
            </a:r>
            <a:r>
              <a:rPr lang="en-GB" sz="1050" dirty="0"/>
              <a:t> Azad, 	Norwegian Meteorological Institute, Norway</a:t>
            </a:r>
          </a:p>
          <a:p>
            <a:pPr>
              <a:lnSpc>
                <a:spcPct val="100000"/>
              </a:lnSpc>
              <a:spcBef>
                <a:spcPts val="0"/>
              </a:spcBef>
              <a:spcAft>
                <a:spcPts val="200"/>
              </a:spcAft>
            </a:pPr>
            <a:r>
              <a:rPr lang="en-GB" sz="1050" dirty="0"/>
              <a:t>Holger Baars, 		TROPOS, Germany</a:t>
            </a:r>
          </a:p>
          <a:p>
            <a:pPr>
              <a:lnSpc>
                <a:spcPct val="100000"/>
              </a:lnSpc>
              <a:spcBef>
                <a:spcPts val="0"/>
              </a:spcBef>
              <a:spcAft>
                <a:spcPts val="200"/>
              </a:spcAft>
            </a:pPr>
            <a:r>
              <a:rPr lang="en-GB" sz="1050" dirty="0"/>
              <a:t>Angela Benedetti, 	ECMWF, United Kingdom</a:t>
            </a:r>
          </a:p>
          <a:p>
            <a:pPr>
              <a:lnSpc>
                <a:spcPct val="100000"/>
              </a:lnSpc>
              <a:spcBef>
                <a:spcPts val="0"/>
              </a:spcBef>
              <a:spcAft>
                <a:spcPts val="200"/>
              </a:spcAft>
            </a:pPr>
            <a:r>
              <a:rPr lang="en-GB" sz="1050" dirty="0"/>
              <a:t>Régis Borde, 		EUMETSAT, Germany</a:t>
            </a:r>
          </a:p>
          <a:p>
            <a:pPr>
              <a:lnSpc>
                <a:spcPct val="100000"/>
              </a:lnSpc>
              <a:spcBef>
                <a:spcPts val="0"/>
              </a:spcBef>
              <a:spcAft>
                <a:spcPts val="200"/>
              </a:spcAft>
            </a:pPr>
            <a:r>
              <a:rPr lang="en-GB" sz="1050" dirty="0"/>
              <a:t>Alexander Cress, 	DWD, Germany</a:t>
            </a:r>
          </a:p>
          <a:p>
            <a:pPr>
              <a:lnSpc>
                <a:spcPct val="100000"/>
              </a:lnSpc>
              <a:spcBef>
                <a:spcPts val="0"/>
              </a:spcBef>
              <a:spcAft>
                <a:spcPts val="200"/>
              </a:spcAft>
            </a:pPr>
            <a:r>
              <a:rPr lang="en-GB" sz="1050" dirty="0"/>
              <a:t>Alain Dabas, 		</a:t>
            </a:r>
            <a:r>
              <a:rPr lang="en-GB" sz="1050" dirty="0" err="1"/>
              <a:t>Météo</a:t>
            </a:r>
            <a:r>
              <a:rPr lang="en-GB" sz="1050" dirty="0"/>
              <a:t>-France, France</a:t>
            </a:r>
          </a:p>
          <a:p>
            <a:pPr>
              <a:lnSpc>
                <a:spcPct val="100000"/>
              </a:lnSpc>
              <a:spcBef>
                <a:spcPts val="0"/>
              </a:spcBef>
              <a:spcAft>
                <a:spcPts val="200"/>
              </a:spcAft>
            </a:pPr>
            <a:r>
              <a:rPr lang="en-GB" sz="1050" dirty="0"/>
              <a:t>Mary Forsythe, 	UK Met office, United Kingdom</a:t>
            </a:r>
          </a:p>
          <a:p>
            <a:pPr>
              <a:lnSpc>
                <a:spcPct val="100000"/>
              </a:lnSpc>
              <a:spcBef>
                <a:spcPts val="0"/>
              </a:spcBef>
              <a:spcAft>
                <a:spcPts val="200"/>
              </a:spcAft>
            </a:pPr>
            <a:r>
              <a:rPr lang="en-GB" sz="1050" dirty="0"/>
              <a:t>Michael Hardesty, 	NOAA, USA</a:t>
            </a:r>
          </a:p>
          <a:p>
            <a:pPr>
              <a:lnSpc>
                <a:spcPct val="100000"/>
              </a:lnSpc>
              <a:spcBef>
                <a:spcPts val="0"/>
              </a:spcBef>
              <a:spcAft>
                <a:spcPts val="200"/>
              </a:spcAft>
            </a:pPr>
            <a:r>
              <a:rPr lang="en-GB" sz="1050" dirty="0"/>
              <a:t>Lars Isaksen, 		ECMWF, United Kingdom</a:t>
            </a:r>
          </a:p>
          <a:p>
            <a:pPr>
              <a:lnSpc>
                <a:spcPct val="100000"/>
              </a:lnSpc>
              <a:spcBef>
                <a:spcPts val="0"/>
              </a:spcBef>
              <a:spcAft>
                <a:spcPts val="200"/>
              </a:spcAft>
            </a:pPr>
            <a:r>
              <a:rPr lang="en-GB" sz="1050" dirty="0" err="1"/>
              <a:t>Shoken</a:t>
            </a:r>
            <a:r>
              <a:rPr lang="en-GB" sz="1050" dirty="0"/>
              <a:t> Ishii, 		TMU, Japan</a:t>
            </a:r>
          </a:p>
          <a:p>
            <a:pPr>
              <a:lnSpc>
                <a:spcPct val="100000"/>
              </a:lnSpc>
              <a:spcBef>
                <a:spcPts val="0"/>
              </a:spcBef>
              <a:spcAft>
                <a:spcPts val="200"/>
              </a:spcAft>
            </a:pPr>
            <a:r>
              <a:rPr lang="en-GB" sz="1050" dirty="0" err="1"/>
              <a:t>Ioanna</a:t>
            </a:r>
            <a:r>
              <a:rPr lang="en-GB" sz="1050" dirty="0"/>
              <a:t> </a:t>
            </a:r>
            <a:r>
              <a:rPr lang="en-GB" sz="1050" dirty="0" err="1"/>
              <a:t>Karagali</a:t>
            </a:r>
            <a:r>
              <a:rPr lang="en-GB" sz="1050" dirty="0"/>
              <a:t>, 	DTU, Denmark</a:t>
            </a:r>
          </a:p>
          <a:p>
            <a:pPr>
              <a:lnSpc>
                <a:spcPct val="100000"/>
              </a:lnSpc>
              <a:spcBef>
                <a:spcPts val="0"/>
              </a:spcBef>
              <a:spcAft>
                <a:spcPts val="200"/>
              </a:spcAft>
            </a:pPr>
            <a:r>
              <a:rPr lang="en-GB" sz="1050" dirty="0"/>
              <a:t>Jean-Francois Mahfouf, </a:t>
            </a:r>
            <a:r>
              <a:rPr lang="en-GB" sz="1050" dirty="0" err="1"/>
              <a:t>Météo</a:t>
            </a:r>
            <a:r>
              <a:rPr lang="en-GB" sz="1050" dirty="0"/>
              <a:t>-France, France</a:t>
            </a:r>
          </a:p>
          <a:p>
            <a:pPr>
              <a:lnSpc>
                <a:spcPct val="100000"/>
              </a:lnSpc>
              <a:spcBef>
                <a:spcPts val="0"/>
              </a:spcBef>
              <a:spcAft>
                <a:spcPts val="200"/>
              </a:spcAft>
            </a:pPr>
            <a:r>
              <a:rPr lang="en-GB" sz="1050" dirty="0"/>
              <a:t>Oliver </a:t>
            </a:r>
            <a:r>
              <a:rPr lang="en-GB" sz="1050" dirty="0" err="1"/>
              <a:t>Reitebuch</a:t>
            </a:r>
            <a:r>
              <a:rPr lang="en-GB" sz="1050" dirty="0"/>
              <a:t>, 	DLR, Germany</a:t>
            </a:r>
          </a:p>
          <a:p>
            <a:pPr>
              <a:lnSpc>
                <a:spcPct val="100000"/>
              </a:lnSpc>
              <a:spcBef>
                <a:spcPts val="0"/>
              </a:spcBef>
              <a:spcAft>
                <a:spcPts val="200"/>
              </a:spcAft>
            </a:pPr>
            <a:r>
              <a:rPr lang="en-GB" sz="1050" dirty="0"/>
              <a:t>Michael Rennie, 	ECMWF, United Kingdom</a:t>
            </a:r>
          </a:p>
          <a:p>
            <a:pPr>
              <a:lnSpc>
                <a:spcPct val="100000"/>
              </a:lnSpc>
              <a:spcBef>
                <a:spcPts val="0"/>
              </a:spcBef>
              <a:spcAft>
                <a:spcPts val="200"/>
              </a:spcAft>
            </a:pPr>
            <a:r>
              <a:rPr lang="en-GB" sz="1050" dirty="0"/>
              <a:t>Gail </a:t>
            </a:r>
            <a:r>
              <a:rPr lang="en-GB" sz="1050" dirty="0" err="1"/>
              <a:t>Skrofronick</a:t>
            </a:r>
            <a:r>
              <a:rPr lang="en-GB" sz="1050" dirty="0"/>
              <a:t> Jackson, 	NASA, USA</a:t>
            </a:r>
          </a:p>
          <a:p>
            <a:pPr>
              <a:lnSpc>
                <a:spcPct val="100000"/>
              </a:lnSpc>
              <a:spcBef>
                <a:spcPts val="0"/>
              </a:spcBef>
              <a:spcAft>
                <a:spcPts val="200"/>
              </a:spcAft>
            </a:pPr>
            <a:r>
              <a:rPr lang="en-GB" sz="1050" dirty="0"/>
              <a:t>Ad Stoffelen, 		KNMI, The Netherlands</a:t>
            </a:r>
          </a:p>
          <a:p>
            <a:pPr>
              <a:lnSpc>
                <a:spcPct val="100000"/>
              </a:lnSpc>
              <a:spcBef>
                <a:spcPts val="0"/>
              </a:spcBef>
              <a:spcAft>
                <a:spcPts val="200"/>
              </a:spcAft>
            </a:pPr>
            <a:r>
              <a:rPr lang="en-GB" sz="1050" dirty="0"/>
              <a:t>Michael Vaughan, 	OLA, United Kingdom</a:t>
            </a:r>
          </a:p>
          <a:p>
            <a:pPr>
              <a:lnSpc>
                <a:spcPct val="100000"/>
              </a:lnSpc>
              <a:spcBef>
                <a:spcPts val="0"/>
              </a:spcBef>
              <a:spcAft>
                <a:spcPts val="200"/>
              </a:spcAft>
            </a:pPr>
            <a:r>
              <a:rPr lang="en-GB" sz="1050" dirty="0"/>
              <a:t>Martin </a:t>
            </a:r>
            <a:r>
              <a:rPr lang="en-GB" sz="1050" dirty="0" err="1"/>
              <a:t>Weissmann</a:t>
            </a:r>
            <a:r>
              <a:rPr lang="en-GB" sz="1050" dirty="0"/>
              <a:t>, 	University of Vienna, Austria</a:t>
            </a:r>
          </a:p>
          <a:p>
            <a:pPr>
              <a:lnSpc>
                <a:spcPct val="100000"/>
              </a:lnSpc>
              <a:spcBef>
                <a:spcPts val="0"/>
              </a:spcBef>
              <a:spcAft>
                <a:spcPts val="200"/>
              </a:spcAft>
            </a:pPr>
            <a:r>
              <a:rPr lang="en-GB" sz="1050" dirty="0" err="1"/>
              <a:t>Nedjeljka</a:t>
            </a:r>
            <a:r>
              <a:rPr lang="en-GB" sz="1050" dirty="0"/>
              <a:t> </a:t>
            </a:r>
            <a:r>
              <a:rPr lang="en-GB" sz="1050" dirty="0" err="1"/>
              <a:t>Žagar</a:t>
            </a:r>
            <a:r>
              <a:rPr lang="en-GB" sz="1050" dirty="0"/>
              <a:t>, 	University of Hamburg, Germany</a:t>
            </a:r>
          </a:p>
        </p:txBody>
      </p:sp>
      <p:sp>
        <p:nvSpPr>
          <p:cNvPr id="6" name="Content Placeholder 2">
            <a:extLst>
              <a:ext uri="{FF2B5EF4-FFF2-40B4-BE49-F238E27FC236}">
                <a16:creationId xmlns:a16="http://schemas.microsoft.com/office/drawing/2014/main" id="{09910ED1-447A-40BF-A35D-45C154589976}"/>
              </a:ext>
            </a:extLst>
          </p:cNvPr>
          <p:cNvSpPr txBox="1">
            <a:spLocks/>
          </p:cNvSpPr>
          <p:nvPr/>
        </p:nvSpPr>
        <p:spPr bwMode="auto">
          <a:xfrm>
            <a:off x="4572000" y="1004536"/>
            <a:ext cx="2372361" cy="1616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7" tIns="45719" rIns="91437" bIns="45719" numCol="1" anchor="t" anchorCtr="0" compatLnSpc="1">
            <a:prstTxWarp prst="textNoShape">
              <a:avLst/>
            </a:prstTxWarp>
            <a:normAutofit/>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257106" defTabSz="684465">
              <a:buClr>
                <a:srgbClr val="00AE9C"/>
              </a:buClr>
            </a:pPr>
            <a:r>
              <a:rPr lang="en-GB" sz="1050" b="1" kern="0" dirty="0">
                <a:solidFill>
                  <a:srgbClr val="335E6E"/>
                </a:solidFill>
                <a:latin typeface="Arial" panose="020B0604020202020204"/>
              </a:rPr>
              <a:t>Aeolus SAG convenors:</a:t>
            </a:r>
          </a:p>
          <a:p>
            <a:pPr indent="-257106" defTabSz="684465">
              <a:buClr>
                <a:srgbClr val="00AE9C"/>
              </a:buClr>
            </a:pPr>
            <a:r>
              <a:rPr lang="en-GB" sz="1050" kern="0" dirty="0">
                <a:solidFill>
                  <a:srgbClr val="335E6E"/>
                </a:solidFill>
                <a:latin typeface="Arial" panose="020B0604020202020204"/>
              </a:rPr>
              <a:t>Jonas von Bismarck (ESA-ESRIN)</a:t>
            </a:r>
            <a:br>
              <a:rPr lang="en-GB" sz="1050" kern="0" dirty="0">
                <a:solidFill>
                  <a:srgbClr val="335E6E"/>
                </a:solidFill>
                <a:latin typeface="Arial" panose="020B0604020202020204"/>
              </a:rPr>
            </a:br>
            <a:r>
              <a:rPr lang="en-GB" sz="1050" kern="0" dirty="0">
                <a:solidFill>
                  <a:srgbClr val="335E6E"/>
                </a:solidFill>
                <a:latin typeface="Arial" panose="020B0604020202020204"/>
              </a:rPr>
              <a:t> Anne Grete Straume (ESA-ESTEC)</a:t>
            </a:r>
          </a:p>
          <a:p>
            <a:pPr indent="-257106" defTabSz="684465">
              <a:buClr>
                <a:srgbClr val="00AE9C"/>
              </a:buClr>
            </a:pPr>
            <a:endParaRPr lang="en-GB" sz="1050" b="1" kern="0" dirty="0">
              <a:solidFill>
                <a:srgbClr val="335E6E"/>
              </a:solidFill>
              <a:latin typeface="Arial" panose="020B0604020202020204"/>
            </a:endParaRPr>
          </a:p>
          <a:p>
            <a:pPr indent="-257106" defTabSz="684465">
              <a:buClr>
                <a:srgbClr val="00AE9C"/>
              </a:buClr>
            </a:pPr>
            <a:r>
              <a:rPr lang="en-GB" sz="1050" b="1" kern="0" dirty="0">
                <a:solidFill>
                  <a:srgbClr val="335E6E"/>
                </a:solidFill>
                <a:latin typeface="Arial" panose="020B0604020202020204"/>
              </a:rPr>
              <a:t>Aeolus Mission Manager:</a:t>
            </a:r>
          </a:p>
          <a:p>
            <a:pPr indent="-257106" defTabSz="684465">
              <a:buClr>
                <a:srgbClr val="00AE9C"/>
              </a:buClr>
            </a:pPr>
            <a:r>
              <a:rPr lang="en-GB" sz="1050" kern="0" dirty="0" err="1">
                <a:solidFill>
                  <a:srgbClr val="335E6E"/>
                </a:solidFill>
                <a:latin typeface="Arial" panose="020B0604020202020204"/>
              </a:rPr>
              <a:t>Tommaso</a:t>
            </a:r>
            <a:r>
              <a:rPr lang="en-GB" sz="1050" kern="0" dirty="0">
                <a:solidFill>
                  <a:srgbClr val="335E6E"/>
                </a:solidFill>
                <a:latin typeface="Arial" panose="020B0604020202020204"/>
              </a:rPr>
              <a:t> </a:t>
            </a:r>
            <a:r>
              <a:rPr lang="en-GB" sz="1050" kern="0" dirty="0" err="1">
                <a:solidFill>
                  <a:srgbClr val="335E6E"/>
                </a:solidFill>
                <a:latin typeface="Arial" panose="020B0604020202020204"/>
              </a:rPr>
              <a:t>Parrinello</a:t>
            </a:r>
            <a:r>
              <a:rPr lang="en-GB" sz="1050" kern="0" dirty="0">
                <a:solidFill>
                  <a:srgbClr val="335E6E"/>
                </a:solidFill>
                <a:latin typeface="Arial" panose="020B0604020202020204"/>
              </a:rPr>
              <a:t> (ESA-ESRIN)</a:t>
            </a:r>
          </a:p>
          <a:p>
            <a:pPr indent="-257106" defTabSz="684465">
              <a:buClr>
                <a:srgbClr val="00AE9C"/>
              </a:buClr>
            </a:pPr>
            <a:endParaRPr lang="en-GB" sz="900" b="1" kern="0" dirty="0">
              <a:solidFill>
                <a:srgbClr val="E7E8E3"/>
              </a:solidFill>
            </a:endParaRPr>
          </a:p>
        </p:txBody>
      </p:sp>
      <p:sp>
        <p:nvSpPr>
          <p:cNvPr id="7" name="Content Placeholder 2">
            <a:extLst>
              <a:ext uri="{FF2B5EF4-FFF2-40B4-BE49-F238E27FC236}">
                <a16:creationId xmlns:a16="http://schemas.microsoft.com/office/drawing/2014/main" id="{B45A3B83-1C7F-462F-ACB5-2D129389E6D4}"/>
              </a:ext>
            </a:extLst>
          </p:cNvPr>
          <p:cNvSpPr txBox="1">
            <a:spLocks/>
          </p:cNvSpPr>
          <p:nvPr/>
        </p:nvSpPr>
        <p:spPr bwMode="auto">
          <a:xfrm>
            <a:off x="49608" y="3673253"/>
            <a:ext cx="3280578" cy="729699"/>
          </a:xfrm>
          <a:prstGeom prst="rect">
            <a:avLst/>
          </a:prstGeom>
          <a:solidFill>
            <a:schemeClr val="bg1"/>
          </a:solidFill>
          <a:ln>
            <a:solidFill>
              <a:schemeClr val="tx2"/>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7" tIns="45719" rIns="91437" bIns="45719" numCol="1" anchor="t" anchorCtr="0" compatLnSpc="1">
            <a:prstTxWarp prst="textNoShape">
              <a:avLst/>
            </a:prstTxWarp>
            <a:normAutofit/>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257106" defTabSz="684465">
              <a:buClr>
                <a:srgbClr val="00AE9C"/>
              </a:buClr>
            </a:pPr>
            <a:r>
              <a:rPr lang="en-GB" sz="1050" b="1" kern="0" dirty="0">
                <a:solidFill>
                  <a:srgbClr val="335E6E"/>
                </a:solidFill>
                <a:latin typeface="Arial" panose="020B0604020202020204"/>
              </a:rPr>
              <a:t>available in Friday Aeolus Workshop folder:</a:t>
            </a:r>
          </a:p>
          <a:p>
            <a:pPr indent="-257106" defTabSz="684465">
              <a:buClr>
                <a:srgbClr val="00AE9C"/>
              </a:buClr>
            </a:pPr>
            <a:r>
              <a:rPr lang="en-GB" sz="1050" kern="0" dirty="0">
                <a:solidFill>
                  <a:srgbClr val="335E6E"/>
                </a:solidFill>
                <a:latin typeface="Arial" panose="020B0604020202020204"/>
              </a:rPr>
              <a:t>https://www.aeolus.esa.int/confluence/display/ACVWS2020/13+-+Friday+-+Aeolus+Follow-on+studies</a:t>
            </a:r>
          </a:p>
          <a:p>
            <a:pPr indent="-257106" defTabSz="684465">
              <a:buClr>
                <a:srgbClr val="00AE9C"/>
              </a:buClr>
            </a:pPr>
            <a:endParaRPr lang="en-GB" sz="900" b="1" kern="0" dirty="0">
              <a:solidFill>
                <a:srgbClr val="E7E8E3"/>
              </a:solidFill>
            </a:endParaRPr>
          </a:p>
        </p:txBody>
      </p:sp>
    </p:spTree>
    <p:extLst>
      <p:ext uri="{BB962C8B-B14F-4D97-AF65-F5344CB8AC3E}">
        <p14:creationId xmlns:p14="http://schemas.microsoft.com/office/powerpoint/2010/main" val="183679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63823" y="182666"/>
            <a:ext cx="7794549" cy="553998"/>
          </a:xfrm>
        </p:spPr>
        <p:txBody>
          <a:bodyPr/>
          <a:lstStyle/>
          <a:p>
            <a:r>
              <a:rPr lang="en-US" sz="1800" dirty="0"/>
              <a:t>SAG assessment for mission requirements for future DWL´s (1)</a:t>
            </a:r>
            <a:r>
              <a:rPr lang="en-US" sz="1200" dirty="0"/>
              <a:t> Requirements for instrument performance</a:t>
            </a:r>
            <a:endParaRPr lang="en-GB" sz="1200" dirty="0"/>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7212272" y="2118284"/>
            <a:ext cx="1714718" cy="1886004"/>
          </a:xfrm>
        </p:spPr>
        <p:txBody>
          <a:bodyPr/>
          <a:lstStyle/>
          <a:p>
            <a:pPr marL="0" indent="0" defTabSz="684465" eaLnBrk="1" fontAlgn="auto" hangingPunct="1">
              <a:lnSpc>
                <a:spcPct val="100000"/>
              </a:lnSpc>
              <a:spcBef>
                <a:spcPts val="450"/>
              </a:spcBef>
              <a:spcAft>
                <a:spcPts val="0"/>
              </a:spcAft>
              <a:buClrTx/>
            </a:pPr>
            <a:r>
              <a:rPr lang="en-US" kern="1200" dirty="0">
                <a:solidFill>
                  <a:srgbClr val="FF0000"/>
                </a:solidFill>
                <a:latin typeface="+mn-lt"/>
                <a:ea typeface="+mn-ea"/>
                <a:cs typeface="Arial" pitchFamily="34" charset="0"/>
              </a:rPr>
              <a:t>red circles indicate main changes wrt. Aeolus requirements</a:t>
            </a:r>
          </a:p>
          <a:p>
            <a:pPr marL="0" indent="0" defTabSz="684465" eaLnBrk="1" fontAlgn="auto" hangingPunct="1">
              <a:lnSpc>
                <a:spcPct val="100000"/>
              </a:lnSpc>
              <a:spcBef>
                <a:spcPts val="450"/>
              </a:spcBef>
              <a:spcAft>
                <a:spcPts val="0"/>
              </a:spcAft>
              <a:buClrTx/>
            </a:pPr>
            <a:endParaRPr lang="en-US" kern="1200" dirty="0">
              <a:solidFill>
                <a:prstClr val="black"/>
              </a:solidFill>
              <a:latin typeface="+mn-lt"/>
              <a:ea typeface="+mn-ea"/>
              <a:cs typeface="Arial" pitchFamily="34" charset="0"/>
            </a:endParaRPr>
          </a:p>
          <a:p>
            <a:pPr marL="0" indent="0" defTabSz="684465" eaLnBrk="1" fontAlgn="auto" hangingPunct="1">
              <a:lnSpc>
                <a:spcPct val="100000"/>
              </a:lnSpc>
              <a:spcBef>
                <a:spcPts val="450"/>
              </a:spcBef>
              <a:spcAft>
                <a:spcPts val="0"/>
              </a:spcAft>
              <a:buClrTx/>
            </a:pPr>
            <a:r>
              <a:rPr lang="en-US" kern="1200" dirty="0">
                <a:solidFill>
                  <a:prstClr val="black"/>
                </a:solidFill>
                <a:latin typeface="+mn-lt"/>
                <a:ea typeface="+mn-ea"/>
                <a:cs typeface="Arial" pitchFamily="34" charset="0"/>
              </a:rPr>
              <a:t>threshold, breakthrough, goal according to WMO definition</a:t>
            </a:r>
          </a:p>
          <a:p>
            <a:endParaRPr lang="en-GB" dirty="0">
              <a:solidFill>
                <a:schemeClr val="tx2"/>
              </a:solidFill>
            </a:endParaRPr>
          </a:p>
        </p:txBody>
      </p:sp>
      <p:grpSp>
        <p:nvGrpSpPr>
          <p:cNvPr id="4" name="Group 12">
            <a:extLst>
              <a:ext uri="{FF2B5EF4-FFF2-40B4-BE49-F238E27FC236}">
                <a16:creationId xmlns:a16="http://schemas.microsoft.com/office/drawing/2014/main" id="{AEAA4640-2D2B-4915-A26D-FBC745262031}"/>
              </a:ext>
            </a:extLst>
          </p:cNvPr>
          <p:cNvGrpSpPr/>
          <p:nvPr/>
        </p:nvGrpSpPr>
        <p:grpSpPr>
          <a:xfrm>
            <a:off x="252645" y="1119520"/>
            <a:ext cx="6139775" cy="3424506"/>
            <a:chOff x="1311023" y="917410"/>
            <a:chExt cx="6139952" cy="3424605"/>
          </a:xfrm>
        </p:grpSpPr>
        <p:grpSp>
          <p:nvGrpSpPr>
            <p:cNvPr id="5" name="Group 11">
              <a:extLst>
                <a:ext uri="{FF2B5EF4-FFF2-40B4-BE49-F238E27FC236}">
                  <a16:creationId xmlns:a16="http://schemas.microsoft.com/office/drawing/2014/main" id="{71E80E68-EAF3-4603-9F53-4AA4A366114D}"/>
                </a:ext>
              </a:extLst>
            </p:cNvPr>
            <p:cNvGrpSpPr/>
            <p:nvPr/>
          </p:nvGrpSpPr>
          <p:grpSpPr>
            <a:xfrm>
              <a:off x="1311023" y="917410"/>
              <a:ext cx="6139952" cy="3424605"/>
              <a:chOff x="1453533" y="932650"/>
              <a:chExt cx="6139952" cy="3424605"/>
            </a:xfrm>
          </p:grpSpPr>
          <p:pic>
            <p:nvPicPr>
              <p:cNvPr id="7" name="Picture 5">
                <a:extLst>
                  <a:ext uri="{FF2B5EF4-FFF2-40B4-BE49-F238E27FC236}">
                    <a16:creationId xmlns:a16="http://schemas.microsoft.com/office/drawing/2014/main" id="{AB25AD8F-F0C2-456D-8298-CEF53A425E26}"/>
                  </a:ext>
                </a:extLst>
              </p:cNvPr>
              <p:cNvPicPr>
                <a:picLocks noChangeAspect="1"/>
              </p:cNvPicPr>
              <p:nvPr/>
            </p:nvPicPr>
            <p:blipFill rotWithShape="1">
              <a:blip r:embed="rId3"/>
              <a:srcRect b="55432"/>
              <a:stretch/>
            </p:blipFill>
            <p:spPr>
              <a:xfrm>
                <a:off x="1453533" y="932650"/>
                <a:ext cx="6139952" cy="3424605"/>
              </a:xfrm>
              <a:prstGeom prst="rect">
                <a:avLst/>
              </a:prstGeom>
            </p:spPr>
          </p:pic>
          <p:cxnSp>
            <p:nvCxnSpPr>
              <p:cNvPr id="8" name="Straight Connector 8">
                <a:extLst>
                  <a:ext uri="{FF2B5EF4-FFF2-40B4-BE49-F238E27FC236}">
                    <a16:creationId xmlns:a16="http://schemas.microsoft.com/office/drawing/2014/main" id="{7E634435-8730-4509-9A0E-A0DE6AC84EDA}"/>
                  </a:ext>
                </a:extLst>
              </p:cNvPr>
              <p:cNvCxnSpPr/>
              <p:nvPr/>
            </p:nvCxnSpPr>
            <p:spPr>
              <a:xfrm flipV="1">
                <a:off x="1498600" y="2026920"/>
                <a:ext cx="599670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Oval 6">
              <a:extLst>
                <a:ext uri="{FF2B5EF4-FFF2-40B4-BE49-F238E27FC236}">
                  <a16:creationId xmlns:a16="http://schemas.microsoft.com/office/drawing/2014/main" id="{FD471B3D-1F4B-4972-9D9D-6C8580EEBDDE}"/>
                </a:ext>
              </a:extLst>
            </p:cNvPr>
            <p:cNvSpPr/>
            <p:nvPr/>
          </p:nvSpPr>
          <p:spPr>
            <a:xfrm>
              <a:off x="6522124" y="1681909"/>
              <a:ext cx="879763" cy="5012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grpSp>
      <p:sp>
        <p:nvSpPr>
          <p:cNvPr id="9" name="Oval 6">
            <a:extLst>
              <a:ext uri="{FF2B5EF4-FFF2-40B4-BE49-F238E27FC236}">
                <a16:creationId xmlns:a16="http://schemas.microsoft.com/office/drawing/2014/main" id="{ED8AA5DE-2592-4473-BC0B-37D6C35A73F9}"/>
              </a:ext>
            </a:extLst>
          </p:cNvPr>
          <p:cNvSpPr/>
          <p:nvPr/>
        </p:nvSpPr>
        <p:spPr>
          <a:xfrm>
            <a:off x="4238206" y="2648474"/>
            <a:ext cx="2056040" cy="5012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sp>
        <p:nvSpPr>
          <p:cNvPr id="10" name="Oval 6">
            <a:extLst>
              <a:ext uri="{FF2B5EF4-FFF2-40B4-BE49-F238E27FC236}">
                <a16:creationId xmlns:a16="http://schemas.microsoft.com/office/drawing/2014/main" id="{9E262EC4-164F-4521-9E72-75A3FD5CD0E7}"/>
              </a:ext>
            </a:extLst>
          </p:cNvPr>
          <p:cNvSpPr/>
          <p:nvPr/>
        </p:nvSpPr>
        <p:spPr>
          <a:xfrm>
            <a:off x="4245969" y="3233573"/>
            <a:ext cx="1253338" cy="8243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sp>
        <p:nvSpPr>
          <p:cNvPr id="11" name="Tekstvak 10">
            <a:extLst>
              <a:ext uri="{FF2B5EF4-FFF2-40B4-BE49-F238E27FC236}">
                <a16:creationId xmlns:a16="http://schemas.microsoft.com/office/drawing/2014/main" id="{9E97CC15-1D11-462F-A269-54ACA945A1C3}"/>
              </a:ext>
            </a:extLst>
          </p:cNvPr>
          <p:cNvSpPr txBox="1"/>
          <p:nvPr/>
        </p:nvSpPr>
        <p:spPr>
          <a:xfrm>
            <a:off x="252644" y="4726718"/>
            <a:ext cx="8612681" cy="1477328"/>
          </a:xfrm>
          <a:prstGeom prst="rect">
            <a:avLst/>
          </a:prstGeom>
          <a:noFill/>
        </p:spPr>
        <p:txBody>
          <a:bodyPr wrap="square" rtlCol="0">
            <a:spAutoFit/>
          </a:bodyPr>
          <a:lstStyle/>
          <a:p>
            <a:pPr marL="342900" indent="-342900">
              <a:buFont typeface="Wingdings" panose="05000000000000000000" pitchFamily="2" charset="2"/>
              <a:buChar char="Ø"/>
            </a:pPr>
            <a:r>
              <a:rPr lang="en-US" sz="1800" dirty="0">
                <a:solidFill>
                  <a:srgbClr val="002060"/>
                </a:solidFill>
              </a:rPr>
              <a:t>Fill requirements space with thresholds and breakthroughs</a:t>
            </a:r>
          </a:p>
          <a:p>
            <a:pPr marL="342900" indent="-342900">
              <a:buFont typeface="Wingdings" panose="05000000000000000000" pitchFamily="2" charset="2"/>
              <a:buChar char="Ø"/>
            </a:pPr>
            <a:r>
              <a:rPr lang="en-US" sz="1800" dirty="0">
                <a:solidFill>
                  <a:srgbClr val="002060"/>
                </a:solidFill>
              </a:rPr>
              <a:t>This provides a requirements box wherein Aeolus FO trade-offs occur</a:t>
            </a:r>
          </a:p>
          <a:p>
            <a:pPr marL="342900" indent="-342900">
              <a:buFont typeface="Wingdings" panose="05000000000000000000" pitchFamily="2" charset="2"/>
              <a:buChar char="Ø"/>
            </a:pPr>
            <a:r>
              <a:rPr lang="en-US" sz="1800" dirty="0">
                <a:solidFill>
                  <a:srgbClr val="002060"/>
                </a:solidFill>
              </a:rPr>
              <a:t>Move Aeolus FO as close as possible to breakthrough points</a:t>
            </a:r>
          </a:p>
          <a:p>
            <a:pPr marL="342900" indent="-342900">
              <a:buFont typeface="Wingdings" panose="05000000000000000000" pitchFamily="2" charset="2"/>
              <a:buChar char="Ø"/>
            </a:pPr>
            <a:r>
              <a:rPr lang="en-US" sz="1800" dirty="0">
                <a:solidFill>
                  <a:srgbClr val="002060"/>
                </a:solidFill>
              </a:rPr>
              <a:t>It is generally cost-effective to move to breakthrough points</a:t>
            </a:r>
          </a:p>
          <a:p>
            <a:pPr marL="342900" indent="-342900">
              <a:buFont typeface="Wingdings" panose="05000000000000000000" pitchFamily="2" charset="2"/>
              <a:buChar char="Ø"/>
            </a:pPr>
            <a:r>
              <a:rPr lang="en-US" sz="1800" dirty="0">
                <a:solidFill>
                  <a:srgbClr val="002060"/>
                </a:solidFill>
              </a:rPr>
              <a:t>While such movement increases cost generally</a:t>
            </a:r>
            <a:endParaRPr lang="nl-NL" sz="1800" dirty="0">
              <a:solidFill>
                <a:srgbClr val="002060"/>
              </a:solidFill>
            </a:endParaRPr>
          </a:p>
        </p:txBody>
      </p:sp>
    </p:spTree>
    <p:extLst>
      <p:ext uri="{BB962C8B-B14F-4D97-AF65-F5344CB8AC3E}">
        <p14:creationId xmlns:p14="http://schemas.microsoft.com/office/powerpoint/2010/main" val="27922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63823" y="165242"/>
            <a:ext cx="7794549" cy="553998"/>
          </a:xfrm>
        </p:spPr>
        <p:txBody>
          <a:bodyPr/>
          <a:lstStyle/>
          <a:p>
            <a:r>
              <a:rPr lang="en-US" sz="1800" dirty="0"/>
              <a:t>SAG assessment for mission requirements for future DWL´s (2)</a:t>
            </a:r>
            <a:br>
              <a:rPr lang="en-US" sz="1800" dirty="0"/>
            </a:br>
            <a:r>
              <a:rPr lang="en-US" sz="1200" dirty="0"/>
              <a:t>Requirements for instrument performance</a:t>
            </a:r>
            <a:endParaRPr lang="en-GB" sz="1200" dirty="0"/>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7218011" y="2899856"/>
            <a:ext cx="1714718" cy="1778020"/>
          </a:xfrm>
        </p:spPr>
        <p:txBody>
          <a:bodyPr/>
          <a:lstStyle/>
          <a:p>
            <a:pPr marL="0" indent="0" defTabSz="684465" eaLnBrk="1" fontAlgn="auto" hangingPunct="1">
              <a:lnSpc>
                <a:spcPct val="100000"/>
              </a:lnSpc>
              <a:spcBef>
                <a:spcPts val="450"/>
              </a:spcBef>
              <a:spcAft>
                <a:spcPts val="0"/>
              </a:spcAft>
              <a:buClrTx/>
            </a:pPr>
            <a:r>
              <a:rPr lang="en-US" kern="1200" dirty="0">
                <a:solidFill>
                  <a:srgbClr val="FF0000"/>
                </a:solidFill>
                <a:latin typeface="Arial" panose="020B0604020202020204"/>
                <a:cs typeface="Arial" pitchFamily="34" charset="0"/>
              </a:rPr>
              <a:t>red circles indicate main changes wrt. Aeolus requirements</a:t>
            </a:r>
          </a:p>
          <a:p>
            <a:pPr marL="0" indent="0" defTabSz="684465" eaLnBrk="1" fontAlgn="auto" hangingPunct="1">
              <a:lnSpc>
                <a:spcPct val="100000"/>
              </a:lnSpc>
              <a:spcBef>
                <a:spcPts val="450"/>
              </a:spcBef>
              <a:spcAft>
                <a:spcPts val="0"/>
              </a:spcAft>
              <a:buClrTx/>
            </a:pPr>
            <a:endParaRPr lang="en-US" kern="1200" dirty="0">
              <a:solidFill>
                <a:prstClr val="black"/>
              </a:solidFill>
              <a:latin typeface="Arial" panose="020B0604020202020204"/>
              <a:cs typeface="Arial" pitchFamily="34" charset="0"/>
            </a:endParaRPr>
          </a:p>
          <a:p>
            <a:pPr marL="0" indent="0" defTabSz="684465" eaLnBrk="1" fontAlgn="auto" hangingPunct="1">
              <a:lnSpc>
                <a:spcPct val="100000"/>
              </a:lnSpc>
              <a:spcBef>
                <a:spcPts val="450"/>
              </a:spcBef>
              <a:spcAft>
                <a:spcPts val="0"/>
              </a:spcAft>
              <a:buClrTx/>
            </a:pPr>
            <a:r>
              <a:rPr lang="en-US" sz="1500" kern="1200" dirty="0">
                <a:solidFill>
                  <a:srgbClr val="00B050"/>
                </a:solidFill>
                <a:latin typeface="Calibri"/>
                <a:ea typeface="+mn-ea"/>
                <a:cs typeface="Arial" pitchFamily="34" charset="0"/>
              </a:rPr>
              <a:t>relaxed requirement wrt. Aeolus</a:t>
            </a:r>
          </a:p>
          <a:p>
            <a:endParaRPr lang="en-GB" dirty="0">
              <a:solidFill>
                <a:schemeClr val="tx2"/>
              </a:solidFill>
            </a:endParaRPr>
          </a:p>
        </p:txBody>
      </p:sp>
      <p:grpSp>
        <p:nvGrpSpPr>
          <p:cNvPr id="4" name="Group 2">
            <a:extLst>
              <a:ext uri="{FF2B5EF4-FFF2-40B4-BE49-F238E27FC236}">
                <a16:creationId xmlns:a16="http://schemas.microsoft.com/office/drawing/2014/main" id="{68555F9D-4DE4-45EB-B9DF-4BDE52DA8853}"/>
              </a:ext>
            </a:extLst>
          </p:cNvPr>
          <p:cNvGrpSpPr/>
          <p:nvPr/>
        </p:nvGrpSpPr>
        <p:grpSpPr>
          <a:xfrm>
            <a:off x="541398" y="1696673"/>
            <a:ext cx="6139775" cy="3918866"/>
            <a:chOff x="1468382" y="839373"/>
            <a:chExt cx="6139952" cy="3918980"/>
          </a:xfrm>
        </p:grpSpPr>
        <p:pic>
          <p:nvPicPr>
            <p:cNvPr id="5" name="Picture 5">
              <a:extLst>
                <a:ext uri="{FF2B5EF4-FFF2-40B4-BE49-F238E27FC236}">
                  <a16:creationId xmlns:a16="http://schemas.microsoft.com/office/drawing/2014/main" id="{5B1B134D-8673-4B1F-B7A5-3FA247473099}"/>
                </a:ext>
              </a:extLst>
            </p:cNvPr>
            <p:cNvPicPr>
              <a:picLocks noChangeAspect="1"/>
            </p:cNvPicPr>
            <p:nvPr/>
          </p:nvPicPr>
          <p:blipFill rotWithShape="1">
            <a:blip r:embed="rId3"/>
            <a:srcRect t="48998" b="-1"/>
            <a:stretch/>
          </p:blipFill>
          <p:spPr>
            <a:xfrm>
              <a:off x="1468382" y="839373"/>
              <a:ext cx="6139952" cy="3918980"/>
            </a:xfrm>
            <a:prstGeom prst="rect">
              <a:avLst/>
            </a:prstGeom>
          </p:spPr>
        </p:pic>
        <p:sp>
          <p:nvSpPr>
            <p:cNvPr id="6" name="Oval 3">
              <a:extLst>
                <a:ext uri="{FF2B5EF4-FFF2-40B4-BE49-F238E27FC236}">
                  <a16:creationId xmlns:a16="http://schemas.microsoft.com/office/drawing/2014/main" id="{595C61C3-A6CF-472A-AE7F-712AF697274A}"/>
                </a:ext>
              </a:extLst>
            </p:cNvPr>
            <p:cNvSpPr/>
            <p:nvPr/>
          </p:nvSpPr>
          <p:spPr>
            <a:xfrm>
              <a:off x="4746888" y="1137453"/>
              <a:ext cx="2802774" cy="441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grpSp>
      <p:sp>
        <p:nvSpPr>
          <p:cNvPr id="7" name="Oval 3">
            <a:extLst>
              <a:ext uri="{FF2B5EF4-FFF2-40B4-BE49-F238E27FC236}">
                <a16:creationId xmlns:a16="http://schemas.microsoft.com/office/drawing/2014/main" id="{02753130-FE92-47FA-8DA3-B580FA545CE3}"/>
              </a:ext>
            </a:extLst>
          </p:cNvPr>
          <p:cNvSpPr/>
          <p:nvPr/>
        </p:nvSpPr>
        <p:spPr>
          <a:xfrm>
            <a:off x="3762121" y="2837458"/>
            <a:ext cx="2802693" cy="396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sp>
        <p:nvSpPr>
          <p:cNvPr id="8" name="Oval 3">
            <a:extLst>
              <a:ext uri="{FF2B5EF4-FFF2-40B4-BE49-F238E27FC236}">
                <a16:creationId xmlns:a16="http://schemas.microsoft.com/office/drawing/2014/main" id="{B9FE4023-19A4-4F9D-B73A-CACC3D49D9EB}"/>
              </a:ext>
            </a:extLst>
          </p:cNvPr>
          <p:cNvSpPr/>
          <p:nvPr/>
        </p:nvSpPr>
        <p:spPr>
          <a:xfrm>
            <a:off x="4895951" y="3504799"/>
            <a:ext cx="834431" cy="344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sp>
        <p:nvSpPr>
          <p:cNvPr id="9" name="Oval 3">
            <a:extLst>
              <a:ext uri="{FF2B5EF4-FFF2-40B4-BE49-F238E27FC236}">
                <a16:creationId xmlns:a16="http://schemas.microsoft.com/office/drawing/2014/main" id="{69014D42-76CB-4AA6-BE1F-436C0318F166}"/>
              </a:ext>
            </a:extLst>
          </p:cNvPr>
          <p:cNvSpPr/>
          <p:nvPr/>
        </p:nvSpPr>
        <p:spPr>
          <a:xfrm>
            <a:off x="3974600" y="3788866"/>
            <a:ext cx="667568" cy="3447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00B050"/>
              </a:solidFill>
              <a:latin typeface="Arial" panose="020B0604020202020204"/>
            </a:endParaRPr>
          </a:p>
        </p:txBody>
      </p:sp>
      <p:sp>
        <p:nvSpPr>
          <p:cNvPr id="10" name="Oval 3">
            <a:extLst>
              <a:ext uri="{FF2B5EF4-FFF2-40B4-BE49-F238E27FC236}">
                <a16:creationId xmlns:a16="http://schemas.microsoft.com/office/drawing/2014/main" id="{E0D6371F-31B7-4F77-B05E-12A42375FFB3}"/>
              </a:ext>
            </a:extLst>
          </p:cNvPr>
          <p:cNvSpPr/>
          <p:nvPr/>
        </p:nvSpPr>
        <p:spPr>
          <a:xfrm>
            <a:off x="4895951" y="4238880"/>
            <a:ext cx="834431" cy="189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pic>
        <p:nvPicPr>
          <p:cNvPr id="16" name="Afbeelding 15">
            <a:extLst>
              <a:ext uri="{FF2B5EF4-FFF2-40B4-BE49-F238E27FC236}">
                <a16:creationId xmlns:a16="http://schemas.microsoft.com/office/drawing/2014/main" id="{098270BD-C0D6-4377-9820-EFCF8F17546E}"/>
              </a:ext>
            </a:extLst>
          </p:cNvPr>
          <p:cNvPicPr>
            <a:picLocks noChangeAspect="1"/>
          </p:cNvPicPr>
          <p:nvPr/>
        </p:nvPicPr>
        <p:blipFill rotWithShape="1">
          <a:blip r:embed="rId4"/>
          <a:srcRect l="813" t="-791" r="-15677" b="88451"/>
          <a:stretch/>
        </p:blipFill>
        <p:spPr>
          <a:xfrm>
            <a:off x="584943" y="1266590"/>
            <a:ext cx="7058817" cy="422046"/>
          </a:xfrm>
          <a:prstGeom prst="rect">
            <a:avLst/>
          </a:prstGeom>
        </p:spPr>
      </p:pic>
    </p:spTree>
    <p:extLst>
      <p:ext uri="{BB962C8B-B14F-4D97-AF65-F5344CB8AC3E}">
        <p14:creationId xmlns:p14="http://schemas.microsoft.com/office/powerpoint/2010/main" val="38825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63823" y="182661"/>
            <a:ext cx="7794549" cy="553998"/>
          </a:xfrm>
        </p:spPr>
        <p:txBody>
          <a:bodyPr/>
          <a:lstStyle/>
          <a:p>
            <a:r>
              <a:rPr lang="en-US" sz="1800" dirty="0"/>
              <a:t>SAG assessment for mission requirements for future DWL´s (3)</a:t>
            </a:r>
            <a:br>
              <a:rPr lang="en-US" sz="1800" dirty="0"/>
            </a:br>
            <a:r>
              <a:rPr lang="en-US" sz="1200" dirty="0"/>
              <a:t>Requirements for aerosol sensing capabilities </a:t>
            </a:r>
            <a:endParaRPr lang="en-GB" sz="1200" dirty="0"/>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7234491" y="2244401"/>
            <a:ext cx="1714718" cy="2857859"/>
          </a:xfrm>
        </p:spPr>
        <p:txBody>
          <a:bodyPr/>
          <a:lstStyle/>
          <a:p>
            <a:pPr marL="0" indent="0" defTabSz="684465" eaLnBrk="1" fontAlgn="auto" hangingPunct="1">
              <a:lnSpc>
                <a:spcPct val="100000"/>
              </a:lnSpc>
              <a:spcBef>
                <a:spcPts val="0"/>
              </a:spcBef>
              <a:spcAft>
                <a:spcPts val="0"/>
              </a:spcAft>
              <a:buClrTx/>
            </a:pPr>
            <a:r>
              <a:rPr lang="en-US" sz="1400" kern="1200" dirty="0">
                <a:solidFill>
                  <a:prstClr val="black"/>
                </a:solidFill>
                <a:latin typeface="Calibri"/>
                <a:ea typeface="+mn-ea"/>
                <a:cs typeface="+mn-cs"/>
              </a:rPr>
              <a:t>Improved aerosol and cloud sensing with respect to Aeolus would require depolarization measurements </a:t>
            </a:r>
          </a:p>
          <a:p>
            <a:pPr marL="0" indent="0" defTabSz="684465" eaLnBrk="1" fontAlgn="auto" hangingPunct="1">
              <a:lnSpc>
                <a:spcPct val="100000"/>
              </a:lnSpc>
              <a:spcBef>
                <a:spcPts val="0"/>
              </a:spcBef>
              <a:spcAft>
                <a:spcPts val="0"/>
              </a:spcAft>
              <a:buClrTx/>
            </a:pPr>
            <a:endParaRPr lang="en-US" sz="1400" kern="1200" dirty="0">
              <a:solidFill>
                <a:prstClr val="black"/>
              </a:solidFill>
              <a:latin typeface="Calibri"/>
              <a:ea typeface="+mn-ea"/>
              <a:cs typeface="+mn-cs"/>
            </a:endParaRPr>
          </a:p>
          <a:p>
            <a:pPr marL="0" indent="0" defTabSz="684465" eaLnBrk="1" fontAlgn="auto" hangingPunct="1">
              <a:lnSpc>
                <a:spcPct val="100000"/>
              </a:lnSpc>
              <a:spcBef>
                <a:spcPts val="0"/>
              </a:spcBef>
              <a:spcAft>
                <a:spcPts val="0"/>
              </a:spcAft>
              <a:buClrTx/>
            </a:pPr>
            <a:endParaRPr lang="en-US" sz="1400" kern="1200" dirty="0">
              <a:solidFill>
                <a:prstClr val="black"/>
              </a:solidFill>
              <a:latin typeface="Calibri"/>
              <a:ea typeface="+mn-ea"/>
              <a:cs typeface="+mn-cs"/>
            </a:endParaRPr>
          </a:p>
          <a:p>
            <a:pPr marL="0" indent="0" defTabSz="684465" eaLnBrk="1" fontAlgn="auto" hangingPunct="1">
              <a:lnSpc>
                <a:spcPct val="100000"/>
              </a:lnSpc>
              <a:spcBef>
                <a:spcPts val="0"/>
              </a:spcBef>
              <a:spcAft>
                <a:spcPts val="0"/>
              </a:spcAft>
              <a:buClrTx/>
            </a:pPr>
            <a:r>
              <a:rPr lang="en-US" sz="1400" kern="1200" dirty="0">
                <a:solidFill>
                  <a:prstClr val="black"/>
                </a:solidFill>
                <a:latin typeface="Calibri"/>
                <a:ea typeface="+mn-ea"/>
                <a:cs typeface="+mn-cs"/>
              </a:rPr>
              <a:t>Requires change in current Aeolus design: trade-off investigation requested by ASAG</a:t>
            </a:r>
            <a:endParaRPr lang="en-GB" sz="1400" kern="1200" dirty="0">
              <a:solidFill>
                <a:prstClr val="black"/>
              </a:solidFill>
              <a:latin typeface="Calibri"/>
              <a:ea typeface="+mn-ea"/>
              <a:cs typeface="+mn-cs"/>
            </a:endParaRPr>
          </a:p>
          <a:p>
            <a:endParaRPr lang="en-GB" dirty="0">
              <a:solidFill>
                <a:schemeClr val="tx2"/>
              </a:solidFill>
            </a:endParaRPr>
          </a:p>
        </p:txBody>
      </p:sp>
      <p:graphicFrame>
        <p:nvGraphicFramePr>
          <p:cNvPr id="6" name="Table 3">
            <a:extLst>
              <a:ext uri="{FF2B5EF4-FFF2-40B4-BE49-F238E27FC236}">
                <a16:creationId xmlns:a16="http://schemas.microsoft.com/office/drawing/2014/main" id="{558BFD0F-1D14-4D0E-8A5C-1FF7486F400E}"/>
              </a:ext>
            </a:extLst>
          </p:cNvPr>
          <p:cNvGraphicFramePr>
            <a:graphicFrameLocks noGrp="1"/>
          </p:cNvGraphicFramePr>
          <p:nvPr>
            <p:extLst/>
          </p:nvPr>
        </p:nvGraphicFramePr>
        <p:xfrm>
          <a:off x="678415" y="1966540"/>
          <a:ext cx="6095189" cy="3152058"/>
        </p:xfrm>
        <a:graphic>
          <a:graphicData uri="http://schemas.openxmlformats.org/drawingml/2006/table">
            <a:tbl>
              <a:tblPr firstRow="1" firstCol="1" bandRow="1"/>
              <a:tblGrid>
                <a:gridCol w="941678">
                  <a:extLst>
                    <a:ext uri="{9D8B030D-6E8A-4147-A177-3AD203B41FA5}">
                      <a16:colId xmlns:a16="http://schemas.microsoft.com/office/drawing/2014/main" val="4085868871"/>
                    </a:ext>
                  </a:extLst>
                </a:gridCol>
                <a:gridCol w="2444044">
                  <a:extLst>
                    <a:ext uri="{9D8B030D-6E8A-4147-A177-3AD203B41FA5}">
                      <a16:colId xmlns:a16="http://schemas.microsoft.com/office/drawing/2014/main" val="2026593422"/>
                    </a:ext>
                  </a:extLst>
                </a:gridCol>
                <a:gridCol w="857226">
                  <a:extLst>
                    <a:ext uri="{9D8B030D-6E8A-4147-A177-3AD203B41FA5}">
                      <a16:colId xmlns:a16="http://schemas.microsoft.com/office/drawing/2014/main" val="326406441"/>
                    </a:ext>
                  </a:extLst>
                </a:gridCol>
                <a:gridCol w="1852241">
                  <a:extLst>
                    <a:ext uri="{9D8B030D-6E8A-4147-A177-3AD203B41FA5}">
                      <a16:colId xmlns:a16="http://schemas.microsoft.com/office/drawing/2014/main" val="534314183"/>
                    </a:ext>
                  </a:extLst>
                </a:gridCol>
              </a:tblGrid>
              <a:tr h="347970">
                <a:tc>
                  <a:txBody>
                    <a:bodyPr/>
                    <a:lstStyle/>
                    <a:p>
                      <a:pPr marL="43180" marR="0">
                        <a:lnSpc>
                          <a:spcPts val="1200"/>
                        </a:lnSpc>
                        <a:spcBef>
                          <a:spcPts val="0"/>
                        </a:spcBef>
                        <a:spcAft>
                          <a:spcPts val="0"/>
                        </a:spcAft>
                      </a:pPr>
                      <a:r>
                        <a:rPr lang="en-GB" sz="1200" b="1">
                          <a:effectLst/>
                          <a:latin typeface="Georgia" panose="02040502050405020303" pitchFamily="18" charset="0"/>
                          <a:ea typeface="Cambria" panose="02040503050406030204" pitchFamily="18" charset="0"/>
                          <a:cs typeface="Times New Roman" panose="02020603050405020304" pitchFamily="18" charset="0"/>
                        </a:rPr>
                        <a:t>Requirement ID</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c>
                  <a:txBody>
                    <a:bodyPr/>
                    <a:lstStyle/>
                    <a:p>
                      <a:pPr marL="43180" marR="0">
                        <a:lnSpc>
                          <a:spcPts val="1200"/>
                        </a:lnSpc>
                        <a:spcBef>
                          <a:spcPts val="0"/>
                        </a:spcBef>
                        <a:spcAft>
                          <a:spcPts val="0"/>
                        </a:spcAft>
                      </a:pPr>
                      <a:r>
                        <a:rPr lang="en-GB" sz="1200" b="1" dirty="0">
                          <a:effectLst/>
                          <a:latin typeface="Georgia" panose="02040502050405020303" pitchFamily="18" charset="0"/>
                          <a:ea typeface="Cambria" panose="02040503050406030204" pitchFamily="18" charset="0"/>
                          <a:cs typeface="Times New Roman" panose="02020603050405020304" pitchFamily="18" charset="0"/>
                        </a:rPr>
                        <a:t>Description</a:t>
                      </a:r>
                      <a:endParaRPr lang="en-GB" sz="1200" dirty="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c>
                  <a:txBody>
                    <a:bodyPr/>
                    <a:lstStyle/>
                    <a:p>
                      <a:pPr marL="43180" marR="0">
                        <a:lnSpc>
                          <a:spcPts val="1200"/>
                        </a:lnSpc>
                        <a:spcBef>
                          <a:spcPts val="0"/>
                        </a:spcBef>
                        <a:spcAft>
                          <a:spcPts val="0"/>
                        </a:spcAft>
                      </a:pPr>
                      <a:r>
                        <a:rPr lang="en-GB" sz="1200" b="1">
                          <a:effectLst/>
                          <a:latin typeface="Georgia" panose="02040502050405020303" pitchFamily="18" charset="0"/>
                          <a:ea typeface="Cambria" panose="02040503050406030204" pitchFamily="18" charset="0"/>
                          <a:cs typeface="Times New Roman" panose="02020603050405020304" pitchFamily="18" charset="0"/>
                        </a:rPr>
                        <a:t>Unit</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tc>
                  <a:txBody>
                    <a:bodyPr/>
                    <a:lstStyle/>
                    <a:p>
                      <a:pPr marL="43180" marR="0" algn="ctr">
                        <a:lnSpc>
                          <a:spcPts val="1200"/>
                        </a:lnSpc>
                        <a:spcBef>
                          <a:spcPts val="0"/>
                        </a:spcBef>
                        <a:spcAft>
                          <a:spcPts val="0"/>
                        </a:spcAft>
                      </a:pPr>
                      <a:r>
                        <a:rPr lang="en-GB" sz="1200" b="1">
                          <a:effectLst/>
                          <a:latin typeface="Georgia" panose="02040502050405020303" pitchFamily="18" charset="0"/>
                          <a:ea typeface="Cambria" panose="02040503050406030204" pitchFamily="18" charset="0"/>
                          <a:cs typeface="Times New Roman" panose="02020603050405020304" pitchFamily="18" charset="0"/>
                        </a:rPr>
                        <a:t>Observation Requirement</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423324768"/>
                  </a:ext>
                </a:extLst>
              </a:tr>
              <a:tr h="934693">
                <a:tc>
                  <a:txBody>
                    <a:bodyPr/>
                    <a:lstStyle/>
                    <a:p>
                      <a:pPr marL="43180" marR="0">
                        <a:lnSpc>
                          <a:spcPts val="1200"/>
                        </a:lnSpc>
                        <a:spcBef>
                          <a:spcPts val="0"/>
                        </a:spcBef>
                        <a:spcAft>
                          <a:spcPts val="0"/>
                        </a:spcAft>
                      </a:pPr>
                      <a:r>
                        <a:rPr lang="en-GB" sz="1200" b="1">
                          <a:effectLst/>
                          <a:latin typeface="Georgia" panose="02040502050405020303" pitchFamily="18" charset="0"/>
                          <a:ea typeface="Cambria" panose="02040503050406030204" pitchFamily="18" charset="0"/>
                          <a:cs typeface="Times New Roman" panose="02020603050405020304" pitchFamily="18" charset="0"/>
                        </a:rPr>
                        <a:t>MR-210</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Minimum detectable particle backscatter coefficient (i.e. lidar sensitivity) at top of atmosphere for 10 km horizontal and 100 m vertical resolution</a:t>
                      </a:r>
                    </a:p>
                  </a:txBody>
                  <a:tcPr marL="43179" marR="43179" marT="25400" marB="177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m</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-1</a:t>
                      </a:r>
                      <a:r>
                        <a:rPr lang="en-GB" sz="1200">
                          <a:effectLst/>
                          <a:latin typeface="Georgia" panose="02040502050405020303" pitchFamily="18" charset="0"/>
                          <a:ea typeface="Cambria" panose="02040503050406030204" pitchFamily="18" charset="0"/>
                          <a:cs typeface="Times New Roman" panose="02020603050405020304" pitchFamily="18" charset="0"/>
                        </a:rPr>
                        <a:t> sr</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-1</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gn="ctr">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8x10</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-7</a:t>
                      </a:r>
                      <a:r>
                        <a:rPr lang="en-GB" sz="1200">
                          <a:effectLst/>
                          <a:latin typeface="Georgia" panose="02040502050405020303" pitchFamily="18" charset="0"/>
                          <a:ea typeface="Cambria" panose="02040503050406030204" pitchFamily="18" charset="0"/>
                          <a:cs typeface="Times New Roman" panose="02020603050405020304" pitchFamily="18" charset="0"/>
                        </a:rPr>
                        <a:t> (± 50%)</a:t>
                      </a:r>
                    </a:p>
                    <a:p>
                      <a:pPr marL="43180" marR="0" algn="ctr">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 </a:t>
                      </a:r>
                    </a:p>
                  </a:txBody>
                  <a:tcPr marL="43179" marR="43179" marT="25400" marB="17779"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126273"/>
                  </a:ext>
                </a:extLst>
              </a:tr>
              <a:tr h="934693">
                <a:tc>
                  <a:txBody>
                    <a:bodyPr/>
                    <a:lstStyle/>
                    <a:p>
                      <a:pPr marL="43180" marR="0">
                        <a:lnSpc>
                          <a:spcPts val="1200"/>
                        </a:lnSpc>
                        <a:spcBef>
                          <a:spcPts val="0"/>
                        </a:spcBef>
                        <a:spcAft>
                          <a:spcPts val="0"/>
                        </a:spcAft>
                      </a:pPr>
                      <a:r>
                        <a:rPr lang="en-GB" sz="1200" b="1">
                          <a:effectLst/>
                          <a:latin typeface="Georgia" panose="02040502050405020303" pitchFamily="18" charset="0"/>
                          <a:ea typeface="Cambria" panose="02040503050406030204" pitchFamily="18" charset="0"/>
                          <a:cs typeface="Times New Roman" panose="02020603050405020304" pitchFamily="18" charset="0"/>
                        </a:rPr>
                        <a:t>MR-220</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nSpc>
                          <a:spcPts val="1200"/>
                        </a:lnSpc>
                        <a:spcBef>
                          <a:spcPts val="0"/>
                        </a:spcBef>
                        <a:spcAft>
                          <a:spcPts val="0"/>
                        </a:spcAft>
                      </a:pPr>
                      <a:r>
                        <a:rPr lang="en-GB" sz="1200" dirty="0">
                          <a:effectLst/>
                          <a:latin typeface="Georgia" panose="02040502050405020303" pitchFamily="18" charset="0"/>
                          <a:ea typeface="Cambria" panose="02040503050406030204" pitchFamily="18" charset="0"/>
                          <a:cs typeface="Times New Roman" panose="02020603050405020304" pitchFamily="18" charset="0"/>
                        </a:rPr>
                        <a:t>Minimum detectable particle backscatter coefficient (i.e. lidar sensitivity) of a co-polar channel for 10 km horizontal and 100 m vertical resolution</a:t>
                      </a:r>
                    </a:p>
                  </a:txBody>
                  <a:tcPr marL="43179" marR="43179" marT="25400" marB="177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m</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-1</a:t>
                      </a:r>
                      <a:r>
                        <a:rPr lang="en-GB" sz="1200">
                          <a:effectLst/>
                          <a:latin typeface="Georgia" panose="02040502050405020303" pitchFamily="18" charset="0"/>
                          <a:ea typeface="Cambria" panose="02040503050406030204" pitchFamily="18" charset="0"/>
                          <a:cs typeface="Times New Roman" panose="02020603050405020304" pitchFamily="18" charset="0"/>
                        </a:rPr>
                        <a:t> sr</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-1</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gn="ctr">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2.6 x10</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-6</a:t>
                      </a:r>
                      <a:r>
                        <a:rPr lang="en-GB" sz="1200">
                          <a:effectLst/>
                          <a:latin typeface="Georgia" panose="02040502050405020303" pitchFamily="18" charset="0"/>
                          <a:ea typeface="Cambria" panose="02040503050406030204" pitchFamily="18" charset="0"/>
                          <a:cs typeface="Times New Roman" panose="02020603050405020304" pitchFamily="18" charset="0"/>
                        </a:rPr>
                        <a:t> (± 50%)</a:t>
                      </a:r>
                    </a:p>
                  </a:txBody>
                  <a:tcPr marL="43179" marR="43179" marT="25400" marB="17779"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123613"/>
                  </a:ext>
                </a:extLst>
              </a:tr>
              <a:tr h="934693">
                <a:tc>
                  <a:txBody>
                    <a:bodyPr/>
                    <a:lstStyle/>
                    <a:p>
                      <a:pPr marL="43180" marR="0">
                        <a:lnSpc>
                          <a:spcPts val="1200"/>
                        </a:lnSpc>
                        <a:spcBef>
                          <a:spcPts val="0"/>
                        </a:spcBef>
                        <a:spcAft>
                          <a:spcPts val="0"/>
                        </a:spcAft>
                      </a:pPr>
                      <a:r>
                        <a:rPr lang="en-GB" sz="1200" b="1">
                          <a:effectLst/>
                          <a:latin typeface="Georgia" panose="02040502050405020303" pitchFamily="18" charset="0"/>
                          <a:ea typeface="Cambria" panose="02040503050406030204" pitchFamily="18" charset="0"/>
                          <a:cs typeface="Times New Roman" panose="02020603050405020304" pitchFamily="18" charset="0"/>
                        </a:rPr>
                        <a:t>MR-230</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Minimum detectable particle backscatter coefficient (i.e. lidar sensitivity) of a cross-polar channel for 10 km horizontal and 100 m vertical resolution</a:t>
                      </a:r>
                    </a:p>
                  </a:txBody>
                  <a:tcPr marL="43179" marR="43179" marT="25400" marB="1777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nSpc>
                          <a:spcPts val="1200"/>
                        </a:lnSpc>
                        <a:spcBef>
                          <a:spcPts val="0"/>
                        </a:spcBef>
                        <a:spcAft>
                          <a:spcPts val="0"/>
                        </a:spcAft>
                      </a:pPr>
                      <a:r>
                        <a:rPr lang="en-GB" sz="1200">
                          <a:effectLst/>
                          <a:latin typeface="Georgia" panose="02040502050405020303" pitchFamily="18" charset="0"/>
                          <a:ea typeface="Cambria" panose="02040503050406030204" pitchFamily="18" charset="0"/>
                          <a:cs typeface="Times New Roman" panose="02020603050405020304" pitchFamily="18" charset="0"/>
                        </a:rPr>
                        <a:t>m</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-1</a:t>
                      </a:r>
                      <a:r>
                        <a:rPr lang="en-GB" sz="1200">
                          <a:effectLst/>
                          <a:latin typeface="Georgia" panose="02040502050405020303" pitchFamily="18" charset="0"/>
                          <a:ea typeface="Cambria" panose="02040503050406030204" pitchFamily="18" charset="0"/>
                          <a:cs typeface="Times New Roman" panose="02020603050405020304" pitchFamily="18" charset="0"/>
                        </a:rPr>
                        <a:t> sr</a:t>
                      </a:r>
                      <a:r>
                        <a:rPr lang="en-GB" sz="1200" baseline="30000">
                          <a:effectLst/>
                          <a:latin typeface="Georgia" panose="02040502050405020303" pitchFamily="18" charset="0"/>
                          <a:ea typeface="Cambria" panose="02040503050406030204" pitchFamily="18" charset="0"/>
                          <a:cs typeface="Times New Roman" panose="02020603050405020304" pitchFamily="18" charset="0"/>
                        </a:rPr>
                        <a:t>-1</a:t>
                      </a:r>
                      <a:endParaRPr lang="en-GB" sz="1200">
                        <a:effectLst/>
                        <a:latin typeface="Georgia" panose="02040502050405020303" pitchFamily="18" charset="0"/>
                        <a:ea typeface="Cambria" panose="02040503050406030204" pitchFamily="18" charset="0"/>
                        <a:cs typeface="Times New Roman" panose="02020603050405020304" pitchFamily="18" charset="0"/>
                      </a:endParaRPr>
                    </a:p>
                  </a:txBody>
                  <a:tcPr marL="43179" marR="43179" marT="25400" marB="1777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43180" marR="0" algn="ctr">
                        <a:lnSpc>
                          <a:spcPts val="1200"/>
                        </a:lnSpc>
                        <a:spcBef>
                          <a:spcPts val="0"/>
                        </a:spcBef>
                        <a:spcAft>
                          <a:spcPts val="0"/>
                        </a:spcAft>
                      </a:pPr>
                      <a:r>
                        <a:rPr lang="en-GB" sz="1200" dirty="0">
                          <a:effectLst/>
                          <a:latin typeface="Georgia" panose="02040502050405020303" pitchFamily="18" charset="0"/>
                          <a:ea typeface="Cambria" panose="02040503050406030204" pitchFamily="18" charset="0"/>
                          <a:cs typeface="Times New Roman" panose="02020603050405020304" pitchFamily="18" charset="0"/>
                        </a:rPr>
                        <a:t>2.6 x10</a:t>
                      </a:r>
                      <a:r>
                        <a:rPr lang="en-GB" sz="1200" baseline="30000" dirty="0">
                          <a:effectLst/>
                          <a:latin typeface="Georgia" panose="02040502050405020303" pitchFamily="18" charset="0"/>
                          <a:ea typeface="Cambria" panose="02040503050406030204" pitchFamily="18" charset="0"/>
                          <a:cs typeface="Times New Roman" panose="02020603050405020304" pitchFamily="18" charset="0"/>
                        </a:rPr>
                        <a:t>-6</a:t>
                      </a:r>
                      <a:r>
                        <a:rPr lang="en-GB" sz="1200" dirty="0">
                          <a:effectLst/>
                          <a:latin typeface="Georgia" panose="02040502050405020303" pitchFamily="18" charset="0"/>
                          <a:ea typeface="Cambria" panose="02040503050406030204" pitchFamily="18" charset="0"/>
                          <a:cs typeface="Times New Roman" panose="02020603050405020304" pitchFamily="18" charset="0"/>
                        </a:rPr>
                        <a:t> (± 50%)</a:t>
                      </a:r>
                    </a:p>
                  </a:txBody>
                  <a:tcPr marL="43179" marR="43179" marT="25400" marB="17779"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702185"/>
                  </a:ext>
                </a:extLst>
              </a:tr>
            </a:tbl>
          </a:graphicData>
        </a:graphic>
      </p:graphicFrame>
      <p:sp>
        <p:nvSpPr>
          <p:cNvPr id="7" name="Oval 13">
            <a:extLst>
              <a:ext uri="{FF2B5EF4-FFF2-40B4-BE49-F238E27FC236}">
                <a16:creationId xmlns:a16="http://schemas.microsoft.com/office/drawing/2014/main" id="{15D49D10-4A02-4DF5-9D5A-7C20F566E8ED}"/>
              </a:ext>
            </a:extLst>
          </p:cNvPr>
          <p:cNvSpPr/>
          <p:nvPr/>
        </p:nvSpPr>
        <p:spPr>
          <a:xfrm>
            <a:off x="1278492" y="4122221"/>
            <a:ext cx="2915565" cy="7105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465" eaLnBrk="1" fontAlgn="auto" hangingPunct="1">
              <a:spcBef>
                <a:spcPts val="0"/>
              </a:spcBef>
              <a:spcAft>
                <a:spcPts val="0"/>
              </a:spcAft>
            </a:pPr>
            <a:endParaRPr lang="en-GB" sz="1800">
              <a:solidFill>
                <a:srgbClr val="FEFFFF"/>
              </a:solidFill>
              <a:latin typeface="Arial" panose="020B0604020202020204"/>
            </a:endParaRPr>
          </a:p>
        </p:txBody>
      </p:sp>
    </p:spTree>
    <p:extLst>
      <p:ext uri="{BB962C8B-B14F-4D97-AF65-F5344CB8AC3E}">
        <p14:creationId xmlns:p14="http://schemas.microsoft.com/office/powerpoint/2010/main" val="3283606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915B-C8F6-4A0B-B191-F190C3EF03AB}"/>
              </a:ext>
            </a:extLst>
          </p:cNvPr>
          <p:cNvSpPr>
            <a:spLocks noGrp="1"/>
          </p:cNvSpPr>
          <p:nvPr>
            <p:ph type="title"/>
          </p:nvPr>
        </p:nvSpPr>
        <p:spPr/>
        <p:txBody>
          <a:bodyPr/>
          <a:lstStyle/>
          <a:p>
            <a:r>
              <a:rPr lang="en-US" sz="4400" dirty="0"/>
              <a:t>Summary</a:t>
            </a:r>
            <a:endParaRPr lang="nl-NL" sz="4400" dirty="0"/>
          </a:p>
        </p:txBody>
      </p:sp>
      <p:sp>
        <p:nvSpPr>
          <p:cNvPr id="4" name="Tijdelijke aanduiding voor dianummer 3">
            <a:extLst>
              <a:ext uri="{FF2B5EF4-FFF2-40B4-BE49-F238E27FC236}">
                <a16:creationId xmlns:a16="http://schemas.microsoft.com/office/drawing/2014/main" id="{691D5D33-7AA8-4382-AFAC-1F494D5B79D0}"/>
              </a:ext>
            </a:extLst>
          </p:cNvPr>
          <p:cNvSpPr>
            <a:spLocks noGrp="1"/>
          </p:cNvSpPr>
          <p:nvPr>
            <p:ph type="sldNum" sz="quarter" idx="11"/>
          </p:nvPr>
        </p:nvSpPr>
        <p:spPr/>
        <p:txBody>
          <a:bodyPr/>
          <a:lstStyle/>
          <a:p>
            <a:pPr>
              <a:defRPr/>
            </a:pPr>
            <a:fld id="{A008A132-3715-4DBB-8F0B-8C008A3CC43C}" type="slidenum">
              <a:rPr lang="nl-NL" smtClean="0"/>
              <a:pPr>
                <a:defRPr/>
              </a:pPr>
              <a:t>15</a:t>
            </a:fld>
            <a:endParaRPr lang="nl-NL" dirty="0"/>
          </a:p>
        </p:txBody>
      </p:sp>
      <p:sp>
        <p:nvSpPr>
          <p:cNvPr id="6" name="Rectangle 1">
            <a:extLst>
              <a:ext uri="{FF2B5EF4-FFF2-40B4-BE49-F238E27FC236}">
                <a16:creationId xmlns:a16="http://schemas.microsoft.com/office/drawing/2014/main" id="{D96AFBB0-3AAA-41F4-ABE1-CA0E037720A4}"/>
              </a:ext>
            </a:extLst>
          </p:cNvPr>
          <p:cNvSpPr>
            <a:spLocks noGrp="1" noChangeArrowheads="1"/>
          </p:cNvSpPr>
          <p:nvPr>
            <p:ph idx="1"/>
          </p:nvPr>
        </p:nvSpPr>
        <p:spPr bwMode="auto">
          <a:xfrm>
            <a:off x="250336" y="1223517"/>
            <a:ext cx="8707233" cy="48602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360000" lvl="0" indent="-360000">
              <a:lnSpc>
                <a:spcPts val="2700"/>
              </a:lnSpc>
              <a:spcBef>
                <a:spcPct val="0"/>
              </a:spcBef>
              <a:buFont typeface="Wingdings" panose="05000000000000000000" pitchFamily="2" charset="2"/>
              <a:buChar char="ü"/>
            </a:pPr>
            <a:r>
              <a:rPr kumimoji="0" lang="nl-NL" altLang="nl-NL" sz="2000" b="0" i="0" u="none" strike="noStrike" cap="none" normalizeH="0" baseline="0" dirty="0">
                <a:ln>
                  <a:noFill/>
                </a:ln>
                <a:solidFill>
                  <a:srgbClr val="004279"/>
                </a:solidFill>
                <a:effectLst/>
                <a:latin typeface="Verdana" panose="020B0604030504040204" pitchFamily="34" charset="0"/>
              </a:rPr>
              <a:t>We </a:t>
            </a:r>
            <a:r>
              <a:rPr kumimoji="0" lang="nl-NL" altLang="nl-NL" sz="2000" b="0" i="0" u="none" strike="noStrike" cap="none" normalizeH="0" baseline="0" dirty="0" err="1">
                <a:ln>
                  <a:noFill/>
                </a:ln>
                <a:solidFill>
                  <a:srgbClr val="004279"/>
                </a:solidFill>
                <a:effectLst/>
                <a:latin typeface="Verdana" panose="020B0604030504040204" pitchFamily="34" charset="0"/>
              </a:rPr>
              <a:t>started</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early</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to</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think</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about</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Aeolus</a:t>
            </a:r>
            <a:r>
              <a:rPr kumimoji="0" lang="nl-NL" altLang="nl-NL" sz="2000" b="0" i="0" u="none" strike="noStrike" cap="none" normalizeH="0" baseline="0" dirty="0">
                <a:ln>
                  <a:noFill/>
                </a:ln>
                <a:solidFill>
                  <a:srgbClr val="004279"/>
                </a:solidFill>
                <a:effectLst/>
                <a:latin typeface="Verdana" panose="020B0604030504040204" pitchFamily="34" charset="0"/>
              </a:rPr>
              <a:t> FO</a:t>
            </a:r>
          </a:p>
          <a:p>
            <a:pPr marL="360000" lvl="0" indent="-360000">
              <a:lnSpc>
                <a:spcPts val="2700"/>
              </a:lnSpc>
              <a:spcBef>
                <a:spcPct val="0"/>
              </a:spcBef>
              <a:buFont typeface="Wingdings" panose="05000000000000000000" pitchFamily="2" charset="2"/>
              <a:buChar char="ü"/>
            </a:pPr>
            <a:r>
              <a:rPr kumimoji="0" lang="nl-NL" altLang="nl-NL" sz="2000" b="0" i="0" u="none" strike="noStrike" cap="none" normalizeH="0" baseline="0" dirty="0">
                <a:ln>
                  <a:noFill/>
                </a:ln>
                <a:solidFill>
                  <a:srgbClr val="004279"/>
                </a:solidFill>
                <a:effectLst/>
                <a:latin typeface="Verdana" panose="020B0604030504040204" pitchFamily="34" charset="0"/>
              </a:rPr>
              <a:t>More </a:t>
            </a:r>
            <a:r>
              <a:rPr kumimoji="0" lang="nl-NL" altLang="nl-NL" sz="2000" b="0" i="0" u="none" strike="noStrike" cap="none" normalizeH="0" baseline="0" dirty="0" err="1">
                <a:ln>
                  <a:noFill/>
                </a:ln>
                <a:solidFill>
                  <a:srgbClr val="004279"/>
                </a:solidFill>
                <a:effectLst/>
                <a:latin typeface="Verdana" panose="020B0604030504040204" pitchFamily="34" charset="0"/>
              </a:rPr>
              <a:t>Aeolus</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satellites</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with</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zonal</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perspective</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appear</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clearly</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beneficial</a:t>
            </a:r>
            <a:endParaRPr kumimoji="0" lang="nl-NL" altLang="nl-NL" sz="2000" b="0" i="0" u="none" strike="noStrike" cap="none" normalizeH="0" baseline="0" dirty="0">
              <a:ln>
                <a:noFill/>
              </a:ln>
              <a:solidFill>
                <a:srgbClr val="004279"/>
              </a:solidFill>
              <a:effectLst/>
              <a:latin typeface="Verdana" panose="020B0604030504040204" pitchFamily="34" charset="0"/>
            </a:endParaRPr>
          </a:p>
          <a:p>
            <a:pPr marL="360000" lvl="0" indent="-360000">
              <a:lnSpc>
                <a:spcPts val="2700"/>
              </a:lnSpc>
              <a:spcBef>
                <a:spcPct val="0"/>
              </a:spcBef>
              <a:buFont typeface="Wingdings" panose="05000000000000000000" pitchFamily="2" charset="2"/>
              <a:buChar char="ü"/>
            </a:pPr>
            <a:r>
              <a:rPr lang="nl-NL" altLang="nl-NL" sz="2000" dirty="0" err="1">
                <a:solidFill>
                  <a:srgbClr val="004279"/>
                </a:solidFill>
                <a:latin typeface="Verdana" panose="020B0604030504040204" pitchFamily="34" charset="0"/>
              </a:rPr>
              <a:t>Besides</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dawn-dusk</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other</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times</a:t>
            </a:r>
            <a:r>
              <a:rPr lang="nl-NL" altLang="nl-NL" sz="2000" dirty="0">
                <a:solidFill>
                  <a:srgbClr val="004279"/>
                </a:solidFill>
                <a:latin typeface="Verdana" panose="020B0604030504040204" pitchFamily="34" charset="0"/>
              </a:rPr>
              <a:t> of </a:t>
            </a:r>
            <a:r>
              <a:rPr lang="nl-NL" altLang="nl-NL" sz="2000" dirty="0" err="1">
                <a:solidFill>
                  <a:srgbClr val="004279"/>
                </a:solidFill>
                <a:latin typeface="Verdana" panose="020B0604030504040204" pitchFamily="34" charset="0"/>
              </a:rPr>
              <a:t>day</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will</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be</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beneficial</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too</a:t>
            </a:r>
            <a:endParaRPr lang="nl-NL" altLang="nl-NL" sz="2000" dirty="0">
              <a:solidFill>
                <a:srgbClr val="004279"/>
              </a:solidFill>
              <a:latin typeface="Verdana" panose="020B0604030504040204" pitchFamily="34" charset="0"/>
            </a:endParaRPr>
          </a:p>
          <a:p>
            <a:pPr marL="360000" lvl="0" indent="-360000">
              <a:lnSpc>
                <a:spcPts val="2700"/>
              </a:lnSpc>
              <a:spcBef>
                <a:spcPct val="0"/>
              </a:spcBef>
              <a:buFont typeface="Wingdings" panose="05000000000000000000" pitchFamily="2" charset="2"/>
              <a:buChar char="ü"/>
            </a:pPr>
            <a:r>
              <a:rPr kumimoji="0" lang="nl-NL" altLang="nl-NL" sz="2000" b="0" i="0" u="none" strike="noStrike" cap="none" normalizeH="0" baseline="0" dirty="0" err="1">
                <a:ln>
                  <a:noFill/>
                </a:ln>
                <a:solidFill>
                  <a:srgbClr val="004279"/>
                </a:solidFill>
                <a:effectLst/>
                <a:latin typeface="Verdana" panose="020B0604030504040204" pitchFamily="34" charset="0"/>
              </a:rPr>
              <a:t>Aeolus</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demonstrated</a:t>
            </a:r>
            <a:r>
              <a:rPr kumimoji="0" lang="nl-NL" altLang="nl-NL" sz="2000" b="0" i="0" u="none" strike="noStrike" cap="none" normalizeH="0" baseline="0" dirty="0">
                <a:ln>
                  <a:noFill/>
                </a:ln>
                <a:solidFill>
                  <a:srgbClr val="004279"/>
                </a:solidFill>
                <a:effectLst/>
                <a:latin typeface="Verdana" panose="020B0604030504040204" pitchFamily="34" charset="0"/>
              </a:rPr>
              <a:t> impact in NWP, AMV </a:t>
            </a:r>
            <a:r>
              <a:rPr kumimoji="0" lang="nl-NL" altLang="nl-NL" sz="2000" b="0" i="0" u="none" strike="noStrike" cap="none" normalizeH="0" baseline="0" dirty="0" err="1">
                <a:ln>
                  <a:noFill/>
                </a:ln>
                <a:solidFill>
                  <a:srgbClr val="004279"/>
                </a:solidFill>
                <a:effectLst/>
                <a:latin typeface="Verdana" panose="020B0604030504040204" pitchFamily="34" charset="0"/>
              </a:rPr>
              <a:t>validation</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and</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showing</a:t>
            </a:r>
            <a:r>
              <a:rPr kumimoji="0" lang="nl-NL" altLang="nl-NL" sz="2000" b="0" i="0" u="none" strike="noStrike" cap="none" normalizeH="0" baseline="0" dirty="0">
                <a:ln>
                  <a:noFill/>
                </a:ln>
                <a:solidFill>
                  <a:srgbClr val="004279"/>
                </a:solidFill>
                <a:effectLst/>
                <a:latin typeface="Verdana" panose="020B0604030504040204" pitchFamily="34" charset="0"/>
              </a:rPr>
              <a:t> model </a:t>
            </a:r>
            <a:r>
              <a:rPr kumimoji="0" lang="nl-NL" altLang="nl-NL" sz="2000" b="0" i="0" u="none" strike="noStrike" cap="none" normalizeH="0" baseline="0" dirty="0" err="1">
                <a:ln>
                  <a:noFill/>
                </a:ln>
                <a:solidFill>
                  <a:srgbClr val="004279"/>
                </a:solidFill>
                <a:effectLst/>
                <a:latin typeface="Verdana" panose="020B0604030504040204" pitchFamily="34" charset="0"/>
              </a:rPr>
              <a:t>biases</a:t>
            </a:r>
            <a:endParaRPr kumimoji="0" lang="nl-NL" altLang="nl-NL" sz="2000" b="0" i="0" u="none" strike="noStrike" cap="none" normalizeH="0" baseline="0" dirty="0">
              <a:ln>
                <a:noFill/>
              </a:ln>
              <a:solidFill>
                <a:srgbClr val="004279"/>
              </a:solidFill>
              <a:effectLst/>
              <a:latin typeface="Verdana" panose="020B0604030504040204" pitchFamily="34" charset="0"/>
            </a:endParaRPr>
          </a:p>
          <a:p>
            <a:pPr marL="360000" lvl="0" indent="-360000">
              <a:lnSpc>
                <a:spcPts val="2700"/>
              </a:lnSpc>
              <a:spcBef>
                <a:spcPct val="0"/>
              </a:spcBef>
              <a:buFont typeface="Wingdings" panose="05000000000000000000" pitchFamily="2" charset="2"/>
              <a:buChar char="ü"/>
            </a:pPr>
            <a:r>
              <a:rPr lang="nl-NL" altLang="nl-NL" sz="2000" dirty="0">
                <a:solidFill>
                  <a:srgbClr val="004279"/>
                </a:solidFill>
                <a:latin typeface="Verdana" panose="020B0604030504040204" pitchFamily="34" charset="0"/>
              </a:rPr>
              <a:t>Wind performance has </a:t>
            </a:r>
            <a:r>
              <a:rPr lang="nl-NL" altLang="nl-NL" sz="2000" dirty="0" err="1">
                <a:solidFill>
                  <a:srgbClr val="004279"/>
                </a:solidFill>
                <a:latin typeface="Verdana" panose="020B0604030504040204" pitchFamily="34" charset="0"/>
              </a:rPr>
              <a:t>not</a:t>
            </a:r>
            <a:r>
              <a:rPr lang="nl-NL" altLang="nl-NL" sz="2000" dirty="0">
                <a:solidFill>
                  <a:srgbClr val="004279"/>
                </a:solidFill>
                <a:latin typeface="Verdana" panose="020B0604030504040204" pitchFamily="34" charset="0"/>
              </a:rPr>
              <a:t> been </a:t>
            </a:r>
            <a:r>
              <a:rPr lang="nl-NL" altLang="nl-NL" sz="2000" dirty="0" err="1">
                <a:solidFill>
                  <a:srgbClr val="004279"/>
                </a:solidFill>
                <a:latin typeface="Verdana" panose="020B0604030504040204" pitchFamily="34" charset="0"/>
              </a:rPr>
              <a:t>fully</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demonstrated</a:t>
            </a:r>
            <a:endParaRPr lang="nl-NL" altLang="nl-NL" sz="2000" dirty="0">
              <a:solidFill>
                <a:srgbClr val="004279"/>
              </a:solidFill>
              <a:latin typeface="Verdana" panose="020B0604030504040204" pitchFamily="34" charset="0"/>
            </a:endParaRPr>
          </a:p>
          <a:p>
            <a:pPr marL="360000" lvl="0" indent="-360000">
              <a:lnSpc>
                <a:spcPts val="2700"/>
              </a:lnSpc>
              <a:spcBef>
                <a:spcPct val="0"/>
              </a:spcBef>
              <a:buFont typeface="Wingdings" panose="05000000000000000000" pitchFamily="2" charset="2"/>
              <a:buChar char="ü"/>
            </a:pPr>
            <a:r>
              <a:rPr lang="nl-NL" altLang="nl-NL" sz="2000" dirty="0">
                <a:solidFill>
                  <a:srgbClr val="004279"/>
                </a:solidFill>
                <a:latin typeface="Verdana" panose="020B0604030504040204" pitchFamily="34" charset="0"/>
              </a:rPr>
              <a:t>We </a:t>
            </a:r>
            <a:r>
              <a:rPr lang="nl-NL" altLang="nl-NL" sz="2000" dirty="0" err="1">
                <a:solidFill>
                  <a:srgbClr val="004279"/>
                </a:solidFill>
                <a:latin typeface="Verdana" panose="020B0604030504040204" pitchFamily="34" charset="0"/>
              </a:rPr>
              <a:t>learned</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many</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invaluable</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lessons</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for</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Aeolus</a:t>
            </a:r>
            <a:r>
              <a:rPr lang="nl-NL" altLang="nl-NL" sz="2000" dirty="0">
                <a:solidFill>
                  <a:srgbClr val="004279"/>
                </a:solidFill>
                <a:latin typeface="Verdana" panose="020B0604030504040204" pitchFamily="34" charset="0"/>
              </a:rPr>
              <a:t> FO</a:t>
            </a:r>
          </a:p>
          <a:p>
            <a:pPr marL="360000" lvl="0" indent="-360000">
              <a:lnSpc>
                <a:spcPts val="2700"/>
              </a:lnSpc>
              <a:spcBef>
                <a:spcPct val="0"/>
              </a:spcBef>
              <a:buFont typeface="Wingdings" panose="05000000000000000000" pitchFamily="2" charset="2"/>
              <a:buChar char="ü"/>
            </a:pPr>
            <a:r>
              <a:rPr kumimoji="0" lang="nl-NL" altLang="nl-NL" sz="2000" b="0" i="0" u="none" strike="noStrike" cap="none" normalizeH="0" baseline="0" dirty="0" err="1">
                <a:ln>
                  <a:noFill/>
                </a:ln>
                <a:solidFill>
                  <a:srgbClr val="004279"/>
                </a:solidFill>
                <a:effectLst/>
                <a:latin typeface="Verdana" panose="020B0604030504040204" pitchFamily="34" charset="0"/>
              </a:rPr>
              <a:t>Increased</a:t>
            </a:r>
            <a:r>
              <a:rPr kumimoji="0" lang="nl-NL" altLang="nl-NL" sz="2000" b="0" i="0" u="none" strike="noStrike" cap="none" normalizeH="0" baseline="0" dirty="0">
                <a:ln>
                  <a:noFill/>
                </a:ln>
                <a:solidFill>
                  <a:srgbClr val="004279"/>
                </a:solidFill>
                <a:effectLst/>
                <a:latin typeface="Verdana" panose="020B0604030504040204" pitchFamily="34" charset="0"/>
              </a:rPr>
              <a:t> wind performance </a:t>
            </a:r>
            <a:r>
              <a:rPr kumimoji="0" lang="nl-NL" altLang="nl-NL" sz="2000" b="0" i="0" u="none" strike="noStrike" cap="none" normalizeH="0" baseline="0" dirty="0" err="1">
                <a:ln>
                  <a:noFill/>
                </a:ln>
                <a:solidFill>
                  <a:srgbClr val="004279"/>
                </a:solidFill>
                <a:effectLst/>
                <a:latin typeface="Verdana" panose="020B0604030504040204" pitchFamily="34" charset="0"/>
              </a:rPr>
              <a:t>will</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provide</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much</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additional</a:t>
            </a:r>
            <a:r>
              <a:rPr kumimoji="0" lang="nl-NL" altLang="nl-NL" sz="2000" b="0" i="0" u="none" strike="noStrike" cap="none" normalizeH="0" baseline="0" dirty="0">
                <a:ln>
                  <a:noFill/>
                </a:ln>
                <a:solidFill>
                  <a:srgbClr val="004279"/>
                </a:solidFill>
                <a:effectLst/>
                <a:latin typeface="Verdana" panose="020B0604030504040204" pitchFamily="34" charset="0"/>
              </a:rPr>
              <a:t> benefits, </a:t>
            </a:r>
            <a:r>
              <a:rPr kumimoji="0" lang="nl-NL" altLang="nl-NL" sz="2000" b="0" i="0" u="none" strike="noStrike" cap="none" normalizeH="0" baseline="0" dirty="0" err="1">
                <a:ln>
                  <a:noFill/>
                </a:ln>
                <a:solidFill>
                  <a:srgbClr val="004279"/>
                </a:solidFill>
                <a:effectLst/>
                <a:latin typeface="Verdana" panose="020B0604030504040204" pitchFamily="34" charset="0"/>
              </a:rPr>
              <a:t>particularly</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for</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molecular</a:t>
            </a:r>
            <a:r>
              <a:rPr kumimoji="0" lang="nl-NL" altLang="nl-NL" sz="2000" b="0" i="0" u="none" strike="noStrike" cap="none" normalizeH="0" baseline="0" dirty="0">
                <a:ln>
                  <a:noFill/>
                </a:ln>
                <a:solidFill>
                  <a:srgbClr val="004279"/>
                </a:solidFill>
                <a:effectLst/>
                <a:latin typeface="Verdana" panose="020B0604030504040204" pitchFamily="34" charset="0"/>
              </a:rPr>
              <a:t> </a:t>
            </a:r>
            <a:r>
              <a:rPr kumimoji="0" lang="nl-NL" altLang="nl-NL" sz="2000" b="0" i="0" u="none" strike="noStrike" cap="none" normalizeH="0" baseline="0" dirty="0" err="1">
                <a:ln>
                  <a:noFill/>
                </a:ln>
                <a:solidFill>
                  <a:srgbClr val="004279"/>
                </a:solidFill>
                <a:effectLst/>
                <a:latin typeface="Verdana" panose="020B0604030504040204" pitchFamily="34" charset="0"/>
              </a:rPr>
              <a:t>winds</a:t>
            </a:r>
            <a:endParaRPr kumimoji="0" lang="nl-NL" altLang="nl-NL" sz="2000" b="0" i="0" u="none" strike="noStrike" cap="none" normalizeH="0" baseline="0" dirty="0">
              <a:ln>
                <a:noFill/>
              </a:ln>
              <a:solidFill>
                <a:srgbClr val="004279"/>
              </a:solidFill>
              <a:effectLst/>
              <a:latin typeface="Verdana" panose="020B0604030504040204" pitchFamily="34" charset="0"/>
            </a:endParaRPr>
          </a:p>
          <a:p>
            <a:pPr marL="360000" indent="-360000">
              <a:lnSpc>
                <a:spcPts val="2700"/>
              </a:lnSpc>
              <a:spcBef>
                <a:spcPct val="0"/>
              </a:spcBef>
              <a:buFont typeface="Wingdings" panose="05000000000000000000" pitchFamily="2" charset="2"/>
              <a:buChar char="ü"/>
            </a:pPr>
            <a:r>
              <a:rPr lang="nl-NL" altLang="nl-NL" sz="2000" dirty="0">
                <a:solidFill>
                  <a:srgbClr val="004279"/>
                </a:solidFill>
                <a:latin typeface="Verdana" panose="020B0604030504040204" pitchFamily="34" charset="0"/>
              </a:rPr>
              <a:t>Beyond </a:t>
            </a:r>
            <a:r>
              <a:rPr lang="nl-NL" altLang="nl-NL" sz="2000" dirty="0" err="1">
                <a:solidFill>
                  <a:srgbClr val="004279"/>
                </a:solidFill>
                <a:latin typeface="Verdana" panose="020B0604030504040204" pitchFamily="34" charset="0"/>
              </a:rPr>
              <a:t>Aeolus</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requirements</a:t>
            </a:r>
            <a:r>
              <a:rPr lang="nl-NL" altLang="nl-NL" sz="2000" dirty="0">
                <a:solidFill>
                  <a:srgbClr val="004279"/>
                </a:solidFill>
                <a:latin typeface="Verdana" panose="020B0604030504040204" pitchFamily="34" charset="0"/>
              </a:rPr>
              <a:t> on a </a:t>
            </a:r>
            <a:r>
              <a:rPr lang="nl-NL" altLang="nl-NL" sz="2000" dirty="0" err="1">
                <a:solidFill>
                  <a:srgbClr val="004279"/>
                </a:solidFill>
                <a:latin typeface="Verdana" panose="020B0604030504040204" pitchFamily="34" charset="0"/>
              </a:rPr>
              <a:t>depol</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channel</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and</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meridional</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winds</a:t>
            </a:r>
            <a:r>
              <a:rPr lang="nl-NL" altLang="nl-NL" sz="2000" dirty="0">
                <a:solidFill>
                  <a:srgbClr val="004279"/>
                </a:solidFill>
                <a:latin typeface="Verdana" panose="020B0604030504040204" pitchFamily="34" charset="0"/>
              </a:rPr>
              <a:t> have been </a:t>
            </a:r>
            <a:r>
              <a:rPr lang="nl-NL" altLang="nl-NL" sz="2000" dirty="0" err="1">
                <a:solidFill>
                  <a:srgbClr val="004279"/>
                </a:solidFill>
                <a:latin typeface="Verdana" panose="020B0604030504040204" pitchFamily="34" charset="0"/>
              </a:rPr>
              <a:t>expressed</a:t>
            </a:r>
            <a:endParaRPr lang="nl-NL" altLang="nl-NL" sz="2000" dirty="0">
              <a:solidFill>
                <a:schemeClr val="tx1"/>
              </a:solidFill>
              <a:latin typeface="Arial" panose="020B0604020202020204" pitchFamily="34" charset="0"/>
            </a:endParaRPr>
          </a:p>
          <a:p>
            <a:pPr marL="360000" lvl="0" indent="-360000">
              <a:lnSpc>
                <a:spcPts val="2700"/>
              </a:lnSpc>
              <a:spcBef>
                <a:spcPct val="0"/>
              </a:spcBef>
              <a:buFont typeface="Wingdings" panose="05000000000000000000" pitchFamily="2" charset="2"/>
              <a:buChar char="ü"/>
            </a:pPr>
            <a:r>
              <a:rPr lang="nl-NL" altLang="nl-NL" sz="2000" dirty="0">
                <a:solidFill>
                  <a:srgbClr val="004279"/>
                </a:solidFill>
                <a:latin typeface="Verdana" panose="020B0604030504040204" pitchFamily="34" charset="0"/>
              </a:rPr>
              <a:t>A </a:t>
            </a:r>
            <a:r>
              <a:rPr lang="nl-NL" altLang="nl-NL" sz="2000" dirty="0" err="1">
                <a:solidFill>
                  <a:srgbClr val="004279"/>
                </a:solidFill>
                <a:latin typeface="Verdana" panose="020B0604030504040204" pitchFamily="34" charset="0"/>
              </a:rPr>
              <a:t>trade</a:t>
            </a:r>
            <a:r>
              <a:rPr lang="nl-NL" altLang="nl-NL" sz="2000" dirty="0">
                <a:solidFill>
                  <a:srgbClr val="004279"/>
                </a:solidFill>
                <a:latin typeface="Verdana" panose="020B0604030504040204" pitchFamily="34" charset="0"/>
              </a:rPr>
              <a:t>-off </a:t>
            </a:r>
            <a:r>
              <a:rPr lang="nl-NL" altLang="nl-NL" sz="2000" dirty="0" err="1">
                <a:solidFill>
                  <a:srgbClr val="004279"/>
                </a:solidFill>
                <a:latin typeface="Verdana" panose="020B0604030504040204" pitchFamily="34" charset="0"/>
              </a:rPr>
              <a:t>requirements</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space</a:t>
            </a:r>
            <a:r>
              <a:rPr lang="nl-NL" altLang="nl-NL" sz="2000" dirty="0">
                <a:solidFill>
                  <a:srgbClr val="004279"/>
                </a:solidFill>
                <a:latin typeface="Verdana" panose="020B0604030504040204" pitchFamily="34" charset="0"/>
              </a:rPr>
              <a:t> has been </a:t>
            </a:r>
            <a:r>
              <a:rPr lang="nl-NL" altLang="nl-NL" sz="2000" dirty="0" err="1">
                <a:solidFill>
                  <a:srgbClr val="004279"/>
                </a:solidFill>
                <a:latin typeface="Verdana" panose="020B0604030504040204" pitchFamily="34" charset="0"/>
              </a:rPr>
              <a:t>defined</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with</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threshold</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and</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breakthrough</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quality</a:t>
            </a:r>
            <a:r>
              <a:rPr lang="nl-NL" altLang="nl-NL" sz="2000" dirty="0">
                <a:solidFill>
                  <a:srgbClr val="004279"/>
                </a:solidFill>
                <a:latin typeface="Verdana" panose="020B0604030504040204" pitchFamily="34" charset="0"/>
              </a:rPr>
              <a:t> </a:t>
            </a:r>
            <a:r>
              <a:rPr lang="nl-NL" altLang="nl-NL" sz="2000" dirty="0" err="1">
                <a:solidFill>
                  <a:srgbClr val="004279"/>
                </a:solidFill>
                <a:latin typeface="Verdana" panose="020B0604030504040204" pitchFamily="34" charset="0"/>
              </a:rPr>
              <a:t>values</a:t>
            </a:r>
            <a:endParaRPr lang="nl-NL" altLang="nl-NL" sz="2000" dirty="0">
              <a:solidFill>
                <a:srgbClr val="004279"/>
              </a:solidFill>
              <a:latin typeface="Verdana" panose="020B0604030504040204" pitchFamily="34" charset="0"/>
            </a:endParaRPr>
          </a:p>
        </p:txBody>
      </p:sp>
    </p:spTree>
    <p:extLst>
      <p:ext uri="{BB962C8B-B14F-4D97-AF65-F5344CB8AC3E}">
        <p14:creationId xmlns:p14="http://schemas.microsoft.com/office/powerpoint/2010/main" val="2873290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915B-C8F6-4A0B-B191-F190C3EF03AB}"/>
              </a:ext>
            </a:extLst>
          </p:cNvPr>
          <p:cNvSpPr>
            <a:spLocks noGrp="1"/>
          </p:cNvSpPr>
          <p:nvPr>
            <p:ph type="title"/>
          </p:nvPr>
        </p:nvSpPr>
        <p:spPr/>
        <p:txBody>
          <a:bodyPr/>
          <a:lstStyle/>
          <a:p>
            <a:r>
              <a:rPr lang="en-US" sz="4400" dirty="0"/>
              <a:t>Aeolus science outreach</a:t>
            </a:r>
            <a:endParaRPr lang="nl-NL" sz="4400" dirty="0"/>
          </a:p>
        </p:txBody>
      </p:sp>
      <p:sp>
        <p:nvSpPr>
          <p:cNvPr id="4" name="Tijdelijke aanduiding voor dianummer 3">
            <a:extLst>
              <a:ext uri="{FF2B5EF4-FFF2-40B4-BE49-F238E27FC236}">
                <a16:creationId xmlns:a16="http://schemas.microsoft.com/office/drawing/2014/main" id="{691D5D33-7AA8-4382-AFAC-1F494D5B79D0}"/>
              </a:ext>
            </a:extLst>
          </p:cNvPr>
          <p:cNvSpPr>
            <a:spLocks noGrp="1"/>
          </p:cNvSpPr>
          <p:nvPr>
            <p:ph type="sldNum" sz="quarter" idx="11"/>
          </p:nvPr>
        </p:nvSpPr>
        <p:spPr/>
        <p:txBody>
          <a:bodyPr/>
          <a:lstStyle/>
          <a:p>
            <a:pPr>
              <a:defRPr/>
            </a:pPr>
            <a:fld id="{A008A132-3715-4DBB-8F0B-8C008A3CC43C}" type="slidenum">
              <a:rPr lang="nl-NL" smtClean="0"/>
              <a:pPr>
                <a:defRPr/>
              </a:pPr>
              <a:t>16</a:t>
            </a:fld>
            <a:endParaRPr lang="nl-NL" dirty="0"/>
          </a:p>
        </p:txBody>
      </p:sp>
      <p:sp>
        <p:nvSpPr>
          <p:cNvPr id="6" name="Rectangle 1">
            <a:extLst>
              <a:ext uri="{FF2B5EF4-FFF2-40B4-BE49-F238E27FC236}">
                <a16:creationId xmlns:a16="http://schemas.microsoft.com/office/drawing/2014/main" id="{D96AFBB0-3AAA-41F4-ABE1-CA0E037720A4}"/>
              </a:ext>
            </a:extLst>
          </p:cNvPr>
          <p:cNvSpPr>
            <a:spLocks noGrp="1" noChangeArrowheads="1"/>
          </p:cNvSpPr>
          <p:nvPr>
            <p:ph idx="1"/>
          </p:nvPr>
        </p:nvSpPr>
        <p:spPr bwMode="auto">
          <a:xfrm>
            <a:off x="472095" y="1836257"/>
            <a:ext cx="8199809" cy="31854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342900" lvl="0" indent="-342900">
              <a:spcBef>
                <a:spcPct val="0"/>
              </a:spcBef>
              <a:buFont typeface="Wingdings" panose="05000000000000000000" pitchFamily="2" charset="2"/>
              <a:buChar char="ü"/>
            </a:pPr>
            <a:r>
              <a:rPr kumimoji="0" lang="nl-NL" altLang="nl-NL" sz="2400" b="0" i="0" u="none" strike="noStrike" cap="none" normalizeH="0" baseline="0" dirty="0" err="1">
                <a:ln>
                  <a:noFill/>
                </a:ln>
                <a:solidFill>
                  <a:srgbClr val="004279"/>
                </a:solidFill>
                <a:effectLst/>
                <a:latin typeface="Verdana" panose="020B0604030504040204" pitchFamily="34" charset="0"/>
                <a:hlinkClick r:id="rId2"/>
              </a:rPr>
              <a:t>Aeolus</a:t>
            </a:r>
            <a:r>
              <a:rPr kumimoji="0" lang="nl-NL" altLang="nl-NL" sz="2400" b="0" i="0" u="none" strike="noStrike" cap="none" normalizeH="0" baseline="0" dirty="0">
                <a:ln>
                  <a:noFill/>
                </a:ln>
                <a:solidFill>
                  <a:srgbClr val="004279"/>
                </a:solidFill>
                <a:effectLst/>
                <a:latin typeface="Verdana" panose="020B0604030504040204" pitchFamily="34" charset="0"/>
                <a:hlinkClick r:id="rId2"/>
              </a:rPr>
              <a:t> data </a:t>
            </a:r>
            <a:r>
              <a:rPr kumimoji="0" lang="nl-NL" altLang="nl-NL" sz="2400" b="0" i="0" u="none" strike="noStrike" cap="none" normalizeH="0" baseline="0" dirty="0" err="1">
                <a:ln>
                  <a:noFill/>
                </a:ln>
                <a:solidFill>
                  <a:srgbClr val="004279"/>
                </a:solidFill>
                <a:effectLst/>
                <a:latin typeface="Verdana" panose="020B0604030504040204" pitchFamily="34" charset="0"/>
                <a:hlinkClick r:id="rId2"/>
              </a:rPr>
              <a:t>and</a:t>
            </a:r>
            <a:r>
              <a:rPr kumimoji="0" lang="nl-NL" altLang="nl-NL" sz="2400" b="0" i="0" u="none" strike="noStrike" cap="none" normalizeH="0" baseline="0" dirty="0">
                <a:ln>
                  <a:noFill/>
                </a:ln>
                <a:solidFill>
                  <a:srgbClr val="004279"/>
                </a:solidFill>
                <a:effectLst/>
                <a:latin typeface="Verdana" panose="020B0604030504040204" pitchFamily="34" charset="0"/>
                <a:hlinkClick r:id="rId2"/>
              </a:rPr>
              <a:t> </a:t>
            </a:r>
            <a:r>
              <a:rPr kumimoji="0" lang="nl-NL" altLang="nl-NL" sz="2400" b="0" i="0" u="none" strike="noStrike" cap="none" normalizeH="0" baseline="0" dirty="0" err="1">
                <a:ln>
                  <a:noFill/>
                </a:ln>
                <a:solidFill>
                  <a:srgbClr val="004279"/>
                </a:solidFill>
                <a:effectLst/>
                <a:latin typeface="Verdana" panose="020B0604030504040204" pitchFamily="34" charset="0"/>
                <a:hlinkClick r:id="rId2"/>
              </a:rPr>
              <a:t>their</a:t>
            </a:r>
            <a:r>
              <a:rPr kumimoji="0" lang="nl-NL" altLang="nl-NL" sz="2400" b="0" i="0" u="none" strike="noStrike" cap="none" normalizeH="0" baseline="0" dirty="0">
                <a:ln>
                  <a:noFill/>
                </a:ln>
                <a:solidFill>
                  <a:srgbClr val="004279"/>
                </a:solidFill>
                <a:effectLst/>
                <a:latin typeface="Verdana" panose="020B0604030504040204" pitchFamily="34" charset="0"/>
                <a:hlinkClick r:id="rId2"/>
              </a:rPr>
              <a:t> </a:t>
            </a:r>
            <a:r>
              <a:rPr kumimoji="0" lang="nl-NL" altLang="nl-NL" sz="2400" b="0" i="0" u="none" strike="noStrike" cap="none" normalizeH="0" baseline="0" dirty="0" err="1">
                <a:ln>
                  <a:noFill/>
                </a:ln>
                <a:solidFill>
                  <a:srgbClr val="004279"/>
                </a:solidFill>
                <a:effectLst/>
                <a:latin typeface="Verdana" panose="020B0604030504040204" pitchFamily="34" charset="0"/>
                <a:hlinkClick r:id="rId2"/>
              </a:rPr>
              <a:t>application</a:t>
            </a:r>
            <a:r>
              <a:rPr kumimoji="0" lang="nl-NL" altLang="nl-NL" sz="2400" b="0" i="0" u="none" strike="noStrike" cap="none" normalizeH="0" baseline="0" dirty="0">
                <a:ln>
                  <a:noFill/>
                </a:ln>
                <a:solidFill>
                  <a:srgbClr val="004279"/>
                </a:solidFill>
                <a:effectLst/>
                <a:latin typeface="Verdana" panose="020B0604030504040204" pitchFamily="34" charset="0"/>
              </a:rPr>
              <a:t> </a:t>
            </a:r>
            <a:r>
              <a:rPr lang="nl-NL" altLang="nl-NL" sz="2400" dirty="0">
                <a:solidFill>
                  <a:srgbClr val="004279"/>
                </a:solidFill>
                <a:latin typeface="Verdana" panose="020B0604030504040204" pitchFamily="34" charset="0"/>
              </a:rPr>
              <a:t>| Special Issue </a:t>
            </a:r>
            <a:br>
              <a:rPr lang="nl-NL" altLang="nl-NL" sz="2400" dirty="0">
                <a:solidFill>
                  <a:srgbClr val="004279"/>
                </a:solidFill>
                <a:latin typeface="Verdana" panose="020B0604030504040204" pitchFamily="34" charset="0"/>
              </a:rPr>
            </a:br>
            <a:r>
              <a:rPr kumimoji="0" lang="nl-NL" altLang="nl-NL" sz="2400" b="0" i="0" u="none" strike="noStrike" cap="none" normalizeH="0" baseline="0" dirty="0">
                <a:ln>
                  <a:noFill/>
                </a:ln>
                <a:solidFill>
                  <a:srgbClr val="004279"/>
                </a:solidFill>
                <a:effectLst/>
                <a:latin typeface="Verdana" panose="020B0604030504040204" pitchFamily="34" charset="0"/>
              </a:rPr>
              <a:t>Copernicus AMT/ACP/WCD </a:t>
            </a:r>
            <a:r>
              <a:rPr kumimoji="0" lang="nl-NL" altLang="nl-NL" sz="2400" b="0" i="0" u="none" strike="noStrike" cap="none" normalizeH="0" baseline="0" dirty="0" err="1">
                <a:ln>
                  <a:noFill/>
                </a:ln>
                <a:solidFill>
                  <a:srgbClr val="004279"/>
                </a:solidFill>
                <a:effectLst/>
                <a:latin typeface="Verdana" panose="020B0604030504040204" pitchFamily="34" charset="0"/>
              </a:rPr>
              <a:t>inter-journal</a:t>
            </a:r>
            <a:r>
              <a:rPr kumimoji="0" lang="nl-NL" altLang="nl-NL" sz="2400" b="0" i="0" u="none" strike="noStrike" cap="none" normalizeH="0" baseline="0" dirty="0">
                <a:ln>
                  <a:noFill/>
                </a:ln>
                <a:solidFill>
                  <a:srgbClr val="004279"/>
                </a:solidFill>
                <a:effectLst/>
                <a:latin typeface="Verdana" panose="020B0604030504040204" pitchFamily="34" charset="0"/>
              </a:rPr>
              <a:t> SI</a:t>
            </a:r>
          </a:p>
          <a:p>
            <a:pPr marL="342900" lvl="0" indent="-342900">
              <a:spcBef>
                <a:spcPct val="0"/>
              </a:spcBef>
              <a:buFont typeface="Wingdings" panose="05000000000000000000" pitchFamily="2" charset="2"/>
              <a:buChar char="ü"/>
            </a:pPr>
            <a:endParaRPr lang="nl-NL" altLang="nl-NL" sz="2400" dirty="0">
              <a:solidFill>
                <a:srgbClr val="004279"/>
              </a:solidFill>
              <a:latin typeface="Verdana" panose="020B0604030504040204" pitchFamily="34" charset="0"/>
            </a:endParaRPr>
          </a:p>
          <a:p>
            <a:pPr marL="342900" lvl="0" indent="-342900">
              <a:spcBef>
                <a:spcPct val="0"/>
              </a:spcBef>
              <a:buFont typeface="Wingdings" panose="05000000000000000000" pitchFamily="2" charset="2"/>
              <a:buChar char="ü"/>
            </a:pPr>
            <a:r>
              <a:rPr lang="nl-NL" altLang="nl-NL" sz="2400" dirty="0">
                <a:solidFill>
                  <a:srgbClr val="004279"/>
                </a:solidFill>
                <a:latin typeface="Verdana" panose="020B0604030504040204" pitchFamily="34" charset="0"/>
              </a:rPr>
              <a:t>EGU2021 AS1.28: </a:t>
            </a:r>
            <a:r>
              <a:rPr lang="nl-NL" altLang="nl-NL" sz="2400" dirty="0" err="1">
                <a:solidFill>
                  <a:srgbClr val="004279"/>
                </a:solidFill>
                <a:latin typeface="Verdana" panose="020B0604030504040204" pitchFamily="34" charset="0"/>
                <a:hlinkClick r:id="rId3"/>
              </a:rPr>
              <a:t>Aeolus</a:t>
            </a:r>
            <a:r>
              <a:rPr lang="nl-NL" altLang="nl-NL" sz="2400" dirty="0">
                <a:solidFill>
                  <a:srgbClr val="004279"/>
                </a:solidFill>
                <a:latin typeface="Verdana" panose="020B0604030504040204" pitchFamily="34" charset="0"/>
                <a:hlinkClick r:id="rId3"/>
              </a:rPr>
              <a:t> data </a:t>
            </a:r>
            <a:r>
              <a:rPr lang="nl-NL" altLang="nl-NL" sz="2400" dirty="0" err="1">
                <a:solidFill>
                  <a:srgbClr val="004279"/>
                </a:solidFill>
                <a:latin typeface="Verdana" panose="020B0604030504040204" pitchFamily="34" charset="0"/>
                <a:hlinkClick r:id="rId3"/>
              </a:rPr>
              <a:t>and</a:t>
            </a:r>
            <a:r>
              <a:rPr lang="nl-NL" altLang="nl-NL" sz="2400" dirty="0">
                <a:solidFill>
                  <a:srgbClr val="004279"/>
                </a:solidFill>
                <a:latin typeface="Verdana" panose="020B0604030504040204" pitchFamily="34" charset="0"/>
                <a:hlinkClick r:id="rId3"/>
              </a:rPr>
              <a:t> </a:t>
            </a:r>
            <a:r>
              <a:rPr lang="nl-NL" altLang="nl-NL" sz="2400" dirty="0" err="1">
                <a:solidFill>
                  <a:srgbClr val="004279"/>
                </a:solidFill>
                <a:latin typeface="Verdana" panose="020B0604030504040204" pitchFamily="34" charset="0"/>
                <a:hlinkClick r:id="rId3"/>
              </a:rPr>
              <a:t>its</a:t>
            </a:r>
            <a:r>
              <a:rPr lang="nl-NL" altLang="nl-NL" sz="2400" dirty="0">
                <a:solidFill>
                  <a:srgbClr val="004279"/>
                </a:solidFill>
                <a:latin typeface="Verdana" panose="020B0604030504040204" pitchFamily="34" charset="0"/>
                <a:hlinkClick r:id="rId3"/>
              </a:rPr>
              <a:t> </a:t>
            </a:r>
            <a:r>
              <a:rPr lang="nl-NL" altLang="nl-NL" sz="2400" dirty="0" err="1">
                <a:solidFill>
                  <a:srgbClr val="004279"/>
                </a:solidFill>
                <a:latin typeface="Verdana" panose="020B0604030504040204" pitchFamily="34" charset="0"/>
                <a:hlinkClick r:id="rId3"/>
              </a:rPr>
              <a:t>application</a:t>
            </a:r>
            <a:endParaRPr lang="nl-NL" altLang="nl-NL" sz="2400" dirty="0">
              <a:solidFill>
                <a:srgbClr val="004279"/>
              </a:solidFill>
              <a:latin typeface="Verdana" panose="020B0604030504040204" pitchFamily="34" charset="0"/>
            </a:endParaRPr>
          </a:p>
          <a:p>
            <a:pPr marL="342900" lvl="0" indent="-342900">
              <a:spcBef>
                <a:spcPct val="0"/>
              </a:spcBef>
              <a:buFont typeface="Wingdings" panose="05000000000000000000" pitchFamily="2" charset="2"/>
              <a:buChar char="ü"/>
            </a:pPr>
            <a:endParaRPr kumimoji="0" lang="nl-NL" altLang="nl-NL" sz="2400" b="0" i="0" u="none" strike="noStrike" cap="none" normalizeH="0" baseline="0" dirty="0">
              <a:ln>
                <a:noFill/>
              </a:ln>
              <a:solidFill>
                <a:srgbClr val="004279"/>
              </a:solidFill>
              <a:effectLst/>
              <a:latin typeface="Verdana" panose="020B0604030504040204" pitchFamily="34" charset="0"/>
            </a:endParaRPr>
          </a:p>
          <a:p>
            <a:pPr marL="342900" lvl="0" indent="-342900">
              <a:spcBef>
                <a:spcPct val="0"/>
              </a:spcBef>
              <a:buFont typeface="Wingdings" panose="05000000000000000000" pitchFamily="2" charset="2"/>
              <a:buChar char="ü"/>
            </a:pPr>
            <a:r>
              <a:rPr kumimoji="0" lang="nl-NL" altLang="nl-NL" sz="2400" b="0" i="0" u="none" strike="noStrike" cap="none" normalizeH="0" baseline="0" dirty="0">
                <a:ln>
                  <a:noFill/>
                </a:ln>
                <a:solidFill>
                  <a:srgbClr val="004279"/>
                </a:solidFill>
                <a:effectLst/>
                <a:latin typeface="Verdana" panose="020B0604030504040204" pitchFamily="34" charset="0"/>
              </a:rPr>
              <a:t>IGARSS’21, Brussels, Belgium</a:t>
            </a:r>
            <a:r>
              <a:rPr lang="nl-NL" altLang="nl-NL" sz="2400" dirty="0">
                <a:solidFill>
                  <a:srgbClr val="004279"/>
                </a:solidFill>
                <a:latin typeface="Verdana" panose="020B0604030504040204" pitchFamily="34" charset="0"/>
              </a:rPr>
              <a:t>, </a:t>
            </a:r>
            <a:br>
              <a:rPr lang="nl-NL" altLang="nl-NL" sz="2400" dirty="0">
                <a:solidFill>
                  <a:srgbClr val="004279"/>
                </a:solidFill>
                <a:latin typeface="Verdana" panose="020B0604030504040204" pitchFamily="34" charset="0"/>
              </a:rPr>
            </a:br>
            <a:r>
              <a:rPr lang="nl-NL" altLang="nl-NL" sz="2400" dirty="0" err="1">
                <a:solidFill>
                  <a:srgbClr val="004279"/>
                </a:solidFill>
                <a:latin typeface="Verdana" panose="020B0604030504040204" pitchFamily="34" charset="0"/>
              </a:rPr>
              <a:t>Aeolus</a:t>
            </a:r>
            <a:r>
              <a:rPr lang="nl-NL" altLang="nl-NL" sz="2400" dirty="0">
                <a:solidFill>
                  <a:srgbClr val="004279"/>
                </a:solidFill>
                <a:latin typeface="Verdana" panose="020B0604030504040204" pitchFamily="34" charset="0"/>
              </a:rPr>
              <a:t> </a:t>
            </a:r>
            <a:r>
              <a:rPr lang="nl-NL" altLang="nl-NL" sz="2400" dirty="0" err="1">
                <a:solidFill>
                  <a:srgbClr val="004279"/>
                </a:solidFill>
                <a:latin typeface="Verdana" panose="020B0604030504040204" pitchFamily="34" charset="0"/>
              </a:rPr>
              <a:t>and</a:t>
            </a:r>
            <a:r>
              <a:rPr lang="nl-NL" altLang="nl-NL" sz="2400" dirty="0">
                <a:solidFill>
                  <a:srgbClr val="004279"/>
                </a:solidFill>
                <a:latin typeface="Verdana" panose="020B0604030504040204" pitchFamily="34" charset="0"/>
              </a:rPr>
              <a:t> </a:t>
            </a:r>
            <a:r>
              <a:rPr lang="nl-NL" altLang="nl-NL" sz="2400" dirty="0" err="1">
                <a:solidFill>
                  <a:srgbClr val="004279"/>
                </a:solidFill>
                <a:latin typeface="Verdana" panose="020B0604030504040204" pitchFamily="34" charset="0"/>
              </a:rPr>
              <a:t>Aeolus</a:t>
            </a:r>
            <a:r>
              <a:rPr lang="nl-NL" altLang="nl-NL" sz="2400" dirty="0">
                <a:solidFill>
                  <a:srgbClr val="004279"/>
                </a:solidFill>
                <a:latin typeface="Verdana" panose="020B0604030504040204" pitchFamily="34" charset="0"/>
              </a:rPr>
              <a:t> follow-on</a:t>
            </a:r>
            <a:endParaRPr kumimoji="0" lang="nl-NL" altLang="nl-NL" sz="2400" b="0" i="0" u="none" strike="noStrike" cap="none" normalizeH="0" baseline="0" dirty="0">
              <a:ln>
                <a:noFill/>
              </a:ln>
              <a:solidFill>
                <a:srgbClr val="004279"/>
              </a:solidFill>
              <a:effectLst/>
              <a:latin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1990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638DF2-6471-4AAD-A584-C3C6EE32807F}"/>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7B700A64-8E46-43AE-830D-1649C36E257B}"/>
              </a:ext>
            </a:extLst>
          </p:cNvPr>
          <p:cNvSpPr>
            <a:spLocks noGrp="1"/>
          </p:cNvSpPr>
          <p:nvPr>
            <p:ph idx="1"/>
          </p:nvPr>
        </p:nvSpPr>
        <p:spPr/>
        <p:txBody>
          <a:bodyPr/>
          <a:lstStyle/>
          <a:p>
            <a:endParaRPr lang="nl-NL"/>
          </a:p>
        </p:txBody>
      </p:sp>
      <p:sp>
        <p:nvSpPr>
          <p:cNvPr id="4" name="Tijdelijke aanduiding voor dianummer 3">
            <a:extLst>
              <a:ext uri="{FF2B5EF4-FFF2-40B4-BE49-F238E27FC236}">
                <a16:creationId xmlns:a16="http://schemas.microsoft.com/office/drawing/2014/main" id="{612C0212-2CB2-4FCA-BF16-8EEF8D1B07A6}"/>
              </a:ext>
            </a:extLst>
          </p:cNvPr>
          <p:cNvSpPr>
            <a:spLocks noGrp="1"/>
          </p:cNvSpPr>
          <p:nvPr>
            <p:ph type="sldNum" sz="quarter" idx="11"/>
          </p:nvPr>
        </p:nvSpPr>
        <p:spPr/>
        <p:txBody>
          <a:bodyPr/>
          <a:lstStyle/>
          <a:p>
            <a:pPr>
              <a:defRPr/>
            </a:pPr>
            <a:fld id="{A008A132-3715-4DBB-8F0B-8C008A3CC43C}" type="slidenum">
              <a:rPr lang="nl-NL" smtClean="0"/>
              <a:pPr>
                <a:defRPr/>
              </a:pPr>
              <a:t>17</a:t>
            </a:fld>
            <a:endParaRPr lang="nl-NL" dirty="0"/>
          </a:p>
        </p:txBody>
      </p:sp>
      <p:pic>
        <p:nvPicPr>
          <p:cNvPr id="6" name="Afbeelding 5">
            <a:extLst>
              <a:ext uri="{FF2B5EF4-FFF2-40B4-BE49-F238E27FC236}">
                <a16:creationId xmlns:a16="http://schemas.microsoft.com/office/drawing/2014/main" id="{6926C70A-E1A2-494E-91C1-20C28BE256C8}"/>
              </a:ext>
            </a:extLst>
          </p:cNvPr>
          <p:cNvPicPr>
            <a:picLocks noChangeAspect="1"/>
          </p:cNvPicPr>
          <p:nvPr/>
        </p:nvPicPr>
        <p:blipFill>
          <a:blip r:embed="rId3"/>
          <a:stretch>
            <a:fillRect/>
          </a:stretch>
        </p:blipFill>
        <p:spPr>
          <a:xfrm>
            <a:off x="0" y="0"/>
            <a:ext cx="9144000" cy="6722076"/>
          </a:xfrm>
          <a:prstGeom prst="rect">
            <a:avLst/>
          </a:prstGeom>
        </p:spPr>
      </p:pic>
    </p:spTree>
    <p:extLst>
      <p:ext uri="{BB962C8B-B14F-4D97-AF65-F5344CB8AC3E}">
        <p14:creationId xmlns:p14="http://schemas.microsoft.com/office/powerpoint/2010/main" val="1582037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53FA3D-2D1B-462A-B976-658979C2F5B9}"/>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58781D60-FDE7-44EA-8CB4-E6775C22395F}"/>
              </a:ext>
            </a:extLst>
          </p:cNvPr>
          <p:cNvSpPr>
            <a:spLocks noGrp="1"/>
          </p:cNvSpPr>
          <p:nvPr>
            <p:ph idx="1"/>
          </p:nvPr>
        </p:nvSpPr>
        <p:spPr/>
        <p:txBody>
          <a:bodyPr/>
          <a:lstStyle/>
          <a:p>
            <a:endParaRPr lang="nl-NL"/>
          </a:p>
        </p:txBody>
      </p:sp>
      <p:sp>
        <p:nvSpPr>
          <p:cNvPr id="4" name="Tijdelijke aanduiding voor dianummer 3">
            <a:extLst>
              <a:ext uri="{FF2B5EF4-FFF2-40B4-BE49-F238E27FC236}">
                <a16:creationId xmlns:a16="http://schemas.microsoft.com/office/drawing/2014/main" id="{D398D48B-CC37-4409-86DE-74C7250778AF}"/>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008A132-3715-4DBB-8F0B-8C008A3CC43C}" type="slidenum">
              <a:rPr kumimoji="0" lang="nl-NL"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nl-NL"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itchFamily="34" charset="0"/>
            </a:endParaRPr>
          </a:p>
        </p:txBody>
      </p:sp>
      <p:pic>
        <p:nvPicPr>
          <p:cNvPr id="6" name="Afbeelding 5">
            <a:extLst>
              <a:ext uri="{FF2B5EF4-FFF2-40B4-BE49-F238E27FC236}">
                <a16:creationId xmlns:a16="http://schemas.microsoft.com/office/drawing/2014/main" id="{724DD514-2FF8-40B8-9217-129D6C3919DE}"/>
              </a:ext>
            </a:extLst>
          </p:cNvPr>
          <p:cNvPicPr>
            <a:picLocks noChangeAspect="1"/>
          </p:cNvPicPr>
          <p:nvPr/>
        </p:nvPicPr>
        <p:blipFill>
          <a:blip r:embed="rId3"/>
          <a:stretch>
            <a:fillRect/>
          </a:stretch>
        </p:blipFill>
        <p:spPr>
          <a:xfrm>
            <a:off x="0" y="11924"/>
            <a:ext cx="9144000" cy="6314735"/>
          </a:xfrm>
          <a:prstGeom prst="rect">
            <a:avLst/>
          </a:prstGeom>
        </p:spPr>
      </p:pic>
      <p:sp>
        <p:nvSpPr>
          <p:cNvPr id="7" name="TextBox 6">
            <a:extLst>
              <a:ext uri="{FF2B5EF4-FFF2-40B4-BE49-F238E27FC236}">
                <a16:creationId xmlns:a16="http://schemas.microsoft.com/office/drawing/2014/main" id="{4C3F31C5-94C9-4D89-A613-7A09870ED74B}"/>
              </a:ext>
            </a:extLst>
          </p:cNvPr>
          <p:cNvSpPr txBox="1"/>
          <p:nvPr/>
        </p:nvSpPr>
        <p:spPr>
          <a:xfrm>
            <a:off x="1008410" y="6340977"/>
            <a:ext cx="267406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charset="0"/>
              </a:rPr>
              <a:t>Stoffelen and Marseille, 1998</a:t>
            </a:r>
          </a:p>
        </p:txBody>
      </p:sp>
    </p:spTree>
    <p:extLst>
      <p:ext uri="{BB962C8B-B14F-4D97-AF65-F5344CB8AC3E}">
        <p14:creationId xmlns:p14="http://schemas.microsoft.com/office/powerpoint/2010/main" val="1908533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5" name="TextBox 24">
            <a:extLst>
              <a:ext uri="{FF2B5EF4-FFF2-40B4-BE49-F238E27FC236}">
                <a16:creationId xmlns:a16="http://schemas.microsoft.com/office/drawing/2014/main" id="{A6FDD8C8-4600-634B-9D8E-67F5C90EBED0}"/>
              </a:ext>
            </a:extLst>
          </p:cNvPr>
          <p:cNvSpPr txBox="1"/>
          <p:nvPr/>
        </p:nvSpPr>
        <p:spPr>
          <a:xfrm>
            <a:off x="482204" y="5097539"/>
            <a:ext cx="3339631" cy="769441"/>
          </a:xfrm>
          <a:prstGeom prst="rect">
            <a:avLst/>
          </a:prstGeom>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NASA GMAO height forecasts improved, especially for Southern Hemisphere  48-120 hour forecasts.  </a:t>
            </a: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Arial" charset="0"/>
              </a:rPr>
              <a:t>Red colors mean improved forecasts.</a:t>
            </a:r>
          </a:p>
        </p:txBody>
      </p:sp>
      <p:sp useBgFill="1">
        <p:nvSpPr>
          <p:cNvPr id="3" name="TextBox 2"/>
          <p:cNvSpPr txBox="1"/>
          <p:nvPr/>
        </p:nvSpPr>
        <p:spPr>
          <a:xfrm>
            <a:off x="70735" y="4045482"/>
            <a:ext cx="2766065" cy="600164"/>
          </a:xfrm>
          <a:prstGeom prst="rect">
            <a:avLst/>
          </a:prstGeom>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4D4F53"/>
                </a:solidFill>
                <a:effectLst/>
                <a:uLnTx/>
                <a:uFillTx/>
                <a:latin typeface="Verdana" pitchFamily="34" charset="0"/>
                <a:ea typeface="+mn-ea"/>
                <a:cs typeface="Arial" charset="0"/>
              </a:rPr>
              <a:t>Deutscher</a:t>
            </a: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 </a:t>
            </a:r>
            <a:r>
              <a:rPr kumimoji="0" lang="en-US" sz="1100" b="1" i="0" u="none" strike="noStrike" kern="1200" cap="none" spc="0" normalizeH="0" baseline="0" noProof="0" dirty="0" err="1">
                <a:ln>
                  <a:noFill/>
                </a:ln>
                <a:solidFill>
                  <a:srgbClr val="4D4F53"/>
                </a:solidFill>
                <a:effectLst/>
                <a:uLnTx/>
                <a:uFillTx/>
                <a:latin typeface="Verdana" pitchFamily="34" charset="0"/>
                <a:ea typeface="+mn-ea"/>
                <a:cs typeface="Arial" charset="0"/>
              </a:rPr>
              <a:t>Wetterdienst</a:t>
            </a: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 comparison against radiosondes show large improvement.</a:t>
            </a:r>
            <a:endParaRPr kumimoji="0" lang="en-GB" sz="1100" b="0" i="0" u="none" strike="noStrike" kern="1200" cap="none" spc="0" normalizeH="0" baseline="0" noProof="0" dirty="0">
              <a:ln>
                <a:noFill/>
              </a:ln>
              <a:solidFill>
                <a:srgbClr val="4D4F53"/>
              </a:solidFill>
              <a:effectLst/>
              <a:uLnTx/>
              <a:uFillTx/>
              <a:latin typeface="Verdana"/>
              <a:ea typeface="+mn-ea"/>
              <a:cs typeface="Arial"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87" y="154375"/>
            <a:ext cx="1672598" cy="743376"/>
          </a:xfrm>
          <a:prstGeom prst="rect">
            <a:avLst/>
          </a:prstGeom>
        </p:spPr>
      </p:pic>
      <p:pic>
        <p:nvPicPr>
          <p:cNvPr id="12" name="Picture 11" descr="A close up of text on a white background&#10;&#10;Description automatically generated">
            <a:extLst>
              <a:ext uri="{FF2B5EF4-FFF2-40B4-BE49-F238E27FC236}">
                <a16:creationId xmlns:a16="http://schemas.microsoft.com/office/drawing/2014/main" id="{518C543C-1B39-2B4B-A4F1-B540DB7D66A4}"/>
              </a:ext>
            </a:extLst>
          </p:cNvPr>
          <p:cNvPicPr>
            <a:picLocks noChangeAspect="1"/>
          </p:cNvPicPr>
          <p:nvPr/>
        </p:nvPicPr>
        <p:blipFill>
          <a:blip r:embed="rId4"/>
          <a:stretch>
            <a:fillRect/>
          </a:stretch>
        </p:blipFill>
        <p:spPr>
          <a:xfrm>
            <a:off x="3683382" y="3856602"/>
            <a:ext cx="2312917" cy="2569909"/>
          </a:xfrm>
          <a:prstGeom prst="rect">
            <a:avLst/>
          </a:prstGeom>
        </p:spPr>
      </p:pic>
      <p:pic>
        <p:nvPicPr>
          <p:cNvPr id="14" name="Grafik 2">
            <a:extLst>
              <a:ext uri="{FF2B5EF4-FFF2-40B4-BE49-F238E27FC236}">
                <a16:creationId xmlns:a16="http://schemas.microsoft.com/office/drawing/2014/main" id="{A905D5D9-DA7F-9743-98A6-B1E63A48AE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1" y="866092"/>
            <a:ext cx="2894686" cy="3260047"/>
          </a:xfrm>
          <a:prstGeom prst="rect">
            <a:avLst/>
          </a:prstGeom>
        </p:spPr>
      </p:pic>
      <p:grpSp>
        <p:nvGrpSpPr>
          <p:cNvPr id="19" name="Group 18">
            <a:extLst>
              <a:ext uri="{FF2B5EF4-FFF2-40B4-BE49-F238E27FC236}">
                <a16:creationId xmlns:a16="http://schemas.microsoft.com/office/drawing/2014/main" id="{628197B7-7BE2-C844-99B5-9C2795724282}"/>
              </a:ext>
            </a:extLst>
          </p:cNvPr>
          <p:cNvGrpSpPr/>
          <p:nvPr/>
        </p:nvGrpSpPr>
        <p:grpSpPr>
          <a:xfrm>
            <a:off x="2836795" y="818590"/>
            <a:ext cx="3415722" cy="2955733"/>
            <a:chOff x="303752" y="2799869"/>
            <a:chExt cx="3066158" cy="1782220"/>
          </a:xfrm>
        </p:grpSpPr>
        <p:pic>
          <p:nvPicPr>
            <p:cNvPr id="16" name="Picture 15">
              <a:extLst>
                <a:ext uri="{FF2B5EF4-FFF2-40B4-BE49-F238E27FC236}">
                  <a16:creationId xmlns:a16="http://schemas.microsoft.com/office/drawing/2014/main" id="{1A4AA856-48C5-7142-BD2A-5A4D949B60EC}"/>
                </a:ext>
              </a:extLst>
            </p:cNvPr>
            <p:cNvPicPr>
              <a:picLocks noChangeAspect="1"/>
            </p:cNvPicPr>
            <p:nvPr/>
          </p:nvPicPr>
          <p:blipFill rotWithShape="1">
            <a:blip r:embed="rId6"/>
            <a:srcRect l="45453" t="20115" r="13800" b="60056"/>
            <a:stretch/>
          </p:blipFill>
          <p:spPr>
            <a:xfrm>
              <a:off x="303752" y="2841633"/>
              <a:ext cx="2520052" cy="1740456"/>
            </a:xfrm>
            <a:prstGeom prst="rect">
              <a:avLst/>
            </a:prstGeom>
            <a:ln>
              <a:noFill/>
            </a:ln>
          </p:spPr>
        </p:pic>
        <p:pic>
          <p:nvPicPr>
            <p:cNvPr id="17" name="Picture 16">
              <a:extLst>
                <a:ext uri="{FF2B5EF4-FFF2-40B4-BE49-F238E27FC236}">
                  <a16:creationId xmlns:a16="http://schemas.microsoft.com/office/drawing/2014/main" id="{73D966AF-EDCC-E145-B8C8-915C8825C516}"/>
                </a:ext>
              </a:extLst>
            </p:cNvPr>
            <p:cNvPicPr>
              <a:picLocks noChangeAspect="1"/>
            </p:cNvPicPr>
            <p:nvPr/>
          </p:nvPicPr>
          <p:blipFill rotWithShape="1">
            <a:blip r:embed="rId7"/>
            <a:srcRect l="86788"/>
            <a:stretch/>
          </p:blipFill>
          <p:spPr>
            <a:xfrm>
              <a:off x="2823804" y="2799869"/>
              <a:ext cx="546106" cy="1782220"/>
            </a:xfrm>
            <a:prstGeom prst="rect">
              <a:avLst/>
            </a:prstGeom>
            <a:noFill/>
            <a:ln>
              <a:noFill/>
            </a:ln>
          </p:spPr>
        </p:pic>
      </p:grpSp>
      <p:sp>
        <p:nvSpPr>
          <p:cNvPr id="22" name="TextBox 21">
            <a:extLst>
              <a:ext uri="{FF2B5EF4-FFF2-40B4-BE49-F238E27FC236}">
                <a16:creationId xmlns:a16="http://schemas.microsoft.com/office/drawing/2014/main" id="{108F6185-4A2B-544A-A263-2B8B45D8BC99}"/>
              </a:ext>
            </a:extLst>
          </p:cNvPr>
          <p:cNvSpPr txBox="1"/>
          <p:nvPr/>
        </p:nvSpPr>
        <p:spPr>
          <a:xfrm>
            <a:off x="2305867" y="3678777"/>
            <a:ext cx="715260" cy="461665"/>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Verdana" pitchFamily="34" charset="0"/>
                <a:ea typeface="+mn-ea"/>
                <a:cs typeface="Arial" charset="0"/>
              </a:rPr>
              <a:t>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Verdana" pitchFamily="34" charset="0"/>
                <a:ea typeface="+mn-ea"/>
                <a:cs typeface="Arial" charset="0"/>
              </a:rPr>
              <a:t>better</a:t>
            </a:r>
          </a:p>
        </p:txBody>
      </p:sp>
      <p:sp useBgFill="1">
        <p:nvSpPr>
          <p:cNvPr id="23" name="TextBox 22">
            <a:extLst>
              <a:ext uri="{FF2B5EF4-FFF2-40B4-BE49-F238E27FC236}">
                <a16:creationId xmlns:a16="http://schemas.microsoft.com/office/drawing/2014/main" id="{4DDDFFF6-FCBE-8D4A-8773-1FD9C2AE69A1}"/>
              </a:ext>
            </a:extLst>
          </p:cNvPr>
          <p:cNvSpPr txBox="1"/>
          <p:nvPr/>
        </p:nvSpPr>
        <p:spPr>
          <a:xfrm>
            <a:off x="2957008" y="3782416"/>
            <a:ext cx="4223174" cy="261610"/>
          </a:xfrm>
          <a:prstGeom prst="rect">
            <a:avLst/>
          </a:prstGeom>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ECMWF wind impact 72-hour forecast</a:t>
            </a:r>
            <a:endParaRPr kumimoji="0" lang="en-GB" sz="1100" b="0" i="0" u="none" strike="noStrike" kern="1200" cap="none" spc="0" normalizeH="0" baseline="0" noProof="0" dirty="0">
              <a:ln>
                <a:noFill/>
              </a:ln>
              <a:solidFill>
                <a:srgbClr val="4D4F53"/>
              </a:solidFill>
              <a:effectLst/>
              <a:uLnTx/>
              <a:uFillTx/>
              <a:latin typeface="Verdana"/>
              <a:ea typeface="+mn-ea"/>
              <a:cs typeface="Arial" charset="0"/>
            </a:endParaRPr>
          </a:p>
        </p:txBody>
      </p:sp>
      <p:pic>
        <p:nvPicPr>
          <p:cNvPr id="9" name="Content Placeholder 4">
            <a:extLst>
              <a:ext uri="{FF2B5EF4-FFF2-40B4-BE49-F238E27FC236}">
                <a16:creationId xmlns:a16="http://schemas.microsoft.com/office/drawing/2014/main" id="{937C5698-B557-9F4A-AC83-AF02DF8BDA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5166" y="897758"/>
            <a:ext cx="3077859" cy="2958563"/>
          </a:xfrm>
          <a:prstGeom prst="rect">
            <a:avLst/>
          </a:prstGeom>
        </p:spPr>
      </p:pic>
      <p:sp useBgFill="1">
        <p:nvSpPr>
          <p:cNvPr id="24" name="TextBox 23">
            <a:extLst>
              <a:ext uri="{FF2B5EF4-FFF2-40B4-BE49-F238E27FC236}">
                <a16:creationId xmlns:a16="http://schemas.microsoft.com/office/drawing/2014/main" id="{ED4F6C3F-BC2F-BD46-BCC3-437EB2F8D403}"/>
              </a:ext>
            </a:extLst>
          </p:cNvPr>
          <p:cNvSpPr txBox="1"/>
          <p:nvPr/>
        </p:nvSpPr>
        <p:spPr>
          <a:xfrm>
            <a:off x="6114777" y="3841303"/>
            <a:ext cx="3124228" cy="600164"/>
          </a:xfrm>
          <a:prstGeom prst="rect">
            <a:avLst/>
          </a:prstGeom>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UK </a:t>
            </a:r>
            <a:r>
              <a:rPr kumimoji="0" lang="en-US" sz="1100" b="1" i="0" u="none" strike="noStrike" kern="1200" cap="none" spc="0" normalizeH="0" baseline="0" noProof="0" dirty="0" err="1">
                <a:ln>
                  <a:noFill/>
                </a:ln>
                <a:solidFill>
                  <a:srgbClr val="4D4F53"/>
                </a:solidFill>
                <a:effectLst/>
                <a:uLnTx/>
                <a:uFillTx/>
                <a:latin typeface="Verdana" pitchFamily="34" charset="0"/>
                <a:ea typeface="+mn-ea"/>
                <a:cs typeface="Arial" charset="0"/>
              </a:rPr>
              <a:t>Metoffice</a:t>
            </a: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 zonal wind analysis improve when Aeolus is assimilated. Blue colors imply improvements. </a:t>
            </a:r>
            <a:endParaRPr kumimoji="0" lang="en-GB" sz="1100" b="0" i="0" u="none" strike="noStrike" kern="1200" cap="none" spc="0" normalizeH="0" baseline="0" noProof="0" dirty="0">
              <a:ln>
                <a:noFill/>
              </a:ln>
              <a:solidFill>
                <a:srgbClr val="4D4F53"/>
              </a:solidFill>
              <a:effectLst/>
              <a:uLnTx/>
              <a:uFillTx/>
              <a:latin typeface="Verdana"/>
              <a:ea typeface="+mn-ea"/>
              <a:cs typeface="Arial" charset="0"/>
            </a:endParaRPr>
          </a:p>
        </p:txBody>
      </p:sp>
      <p:sp>
        <p:nvSpPr>
          <p:cNvPr id="21" name="TextBox 20">
            <a:extLst>
              <a:ext uri="{FF2B5EF4-FFF2-40B4-BE49-F238E27FC236}">
                <a16:creationId xmlns:a16="http://schemas.microsoft.com/office/drawing/2014/main" id="{6634859B-8298-2649-9C3E-BFF0896BFA9F}"/>
              </a:ext>
            </a:extLst>
          </p:cNvPr>
          <p:cNvSpPr txBox="1"/>
          <p:nvPr/>
        </p:nvSpPr>
        <p:spPr>
          <a:xfrm>
            <a:off x="5601377" y="3263465"/>
            <a:ext cx="715260" cy="461665"/>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Verdana" pitchFamily="34" charset="0"/>
                <a:ea typeface="+mn-ea"/>
                <a:cs typeface="Arial" charset="0"/>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Verdana" pitchFamily="34" charset="0"/>
                <a:ea typeface="+mn-ea"/>
                <a:cs typeface="Arial" charset="0"/>
              </a:rPr>
              <a:t>better</a:t>
            </a:r>
          </a:p>
        </p:txBody>
      </p:sp>
      <p:sp>
        <p:nvSpPr>
          <p:cNvPr id="2" name="Title 1"/>
          <p:cNvSpPr>
            <a:spLocks noGrp="1"/>
          </p:cNvSpPr>
          <p:nvPr>
            <p:ph type="title"/>
          </p:nvPr>
        </p:nvSpPr>
        <p:spPr>
          <a:xfrm>
            <a:off x="1977151" y="47236"/>
            <a:ext cx="5780226" cy="830997"/>
          </a:xfrm>
        </p:spPr>
        <p:txBody>
          <a:bodyPr/>
          <a:lstStyle/>
          <a:p>
            <a:r>
              <a:rPr lang="en-US" sz="1600" b="1" dirty="0"/>
              <a:t>Very positive results on the use of Aeolus in NWP was presented at the September 2019 NWP Impact Assessment Working Meeting</a:t>
            </a:r>
            <a:endParaRPr lang="en-GB" sz="1600" b="1" dirty="0"/>
          </a:p>
        </p:txBody>
      </p:sp>
      <p:sp useBgFill="1">
        <p:nvSpPr>
          <p:cNvPr id="27" name="TextBox 26">
            <a:extLst>
              <a:ext uri="{FF2B5EF4-FFF2-40B4-BE49-F238E27FC236}">
                <a16:creationId xmlns:a16="http://schemas.microsoft.com/office/drawing/2014/main" id="{208DD90A-4A63-A94C-B744-03E1A3DC30C5}"/>
              </a:ext>
            </a:extLst>
          </p:cNvPr>
          <p:cNvSpPr txBox="1"/>
          <p:nvPr/>
        </p:nvSpPr>
        <p:spPr>
          <a:xfrm>
            <a:off x="6590805" y="5121629"/>
            <a:ext cx="2495968" cy="769441"/>
          </a:xfrm>
          <a:prstGeom prst="rect">
            <a:avLst/>
          </a:prstGeom>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4D4F53"/>
                </a:solidFill>
                <a:effectLst/>
                <a:uLnTx/>
                <a:uFillTx/>
                <a:latin typeface="Verdana" pitchFamily="34" charset="0"/>
                <a:ea typeface="+mn-ea"/>
                <a:cs typeface="Arial" charset="0"/>
              </a:rPr>
              <a:t>NOAA also presented very positive tropical and Southern Hemisphere forecast impact (not shown).</a:t>
            </a:r>
            <a:endParaRPr kumimoji="0" lang="en-GB" sz="1100" b="0" i="0" u="none" strike="noStrike" kern="1200" cap="none" spc="0" normalizeH="0" baseline="0" noProof="0" dirty="0">
              <a:ln>
                <a:noFill/>
              </a:ln>
              <a:solidFill>
                <a:srgbClr val="4D4F53"/>
              </a:solidFill>
              <a:effectLst/>
              <a:uLnTx/>
              <a:uFillTx/>
              <a:latin typeface="Verdana"/>
              <a:ea typeface="+mn-ea"/>
              <a:cs typeface="Arial" charset="0"/>
            </a:endParaRPr>
          </a:p>
        </p:txBody>
      </p:sp>
      <p:sp>
        <p:nvSpPr>
          <p:cNvPr id="4" name="Tekstvak 3">
            <a:extLst>
              <a:ext uri="{FF2B5EF4-FFF2-40B4-BE49-F238E27FC236}">
                <a16:creationId xmlns:a16="http://schemas.microsoft.com/office/drawing/2014/main" id="{DAB928C1-8E42-4697-B1D2-AE8E45DF4F03}"/>
              </a:ext>
            </a:extLst>
          </p:cNvPr>
          <p:cNvSpPr txBox="1"/>
          <p:nvPr/>
        </p:nvSpPr>
        <p:spPr>
          <a:xfrm>
            <a:off x="1556951" y="2102288"/>
            <a:ext cx="5461688" cy="2092881"/>
          </a:xfrm>
          <a:prstGeom prst="rect">
            <a:avLst/>
          </a:prstGeom>
          <a:solidFill>
            <a:srgbClr val="34007A"/>
          </a:solidFill>
        </p:spPr>
        <p:txBody>
          <a:bodyPr wrap="square" rtlCol="0">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Even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noisy</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Aeolus</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data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demonstrates</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its</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value</a:t>
            </a:r>
            <a:endPar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Impact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will</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double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when</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noise</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error SD is </a:t>
            </a:r>
            <a:b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b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reduced</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nl-NL" sz="2600" b="1" i="0" u="none" strike="noStrike" kern="1200" cap="none" spc="0" normalizeH="0" baseline="0" noProof="0" dirty="0" err="1">
                <a:ln>
                  <a:noFill/>
                </a:ln>
                <a:solidFill>
                  <a:srgbClr val="FFFFFF"/>
                </a:solidFill>
                <a:effectLst/>
                <a:uLnTx/>
                <a:uFillTx/>
                <a:latin typeface="Verdana" pitchFamily="34" charset="0"/>
                <a:ea typeface="+mn-ea"/>
                <a:cs typeface="Arial" charset="0"/>
              </a:rPr>
              <a:t>by</a:t>
            </a:r>
            <a:r>
              <a:rPr kumimoji="0" lang="nl-NL" sz="2600" b="1" i="0" u="none" strike="noStrike" kern="1200" cap="none" spc="0" normalizeH="0" baseline="0" noProof="0" dirty="0">
                <a:ln>
                  <a:noFill/>
                </a:ln>
                <a:solidFill>
                  <a:srgbClr val="FFFFFF"/>
                </a:solidFill>
                <a:effectLst/>
                <a:uLnTx/>
                <a:uFillTx/>
                <a:latin typeface="Verdana" pitchFamily="34" charset="0"/>
                <a:ea typeface="+mn-ea"/>
                <a:cs typeface="Arial" charset="0"/>
              </a:rPr>
              <a:t> a factor 2 </a:t>
            </a:r>
          </a:p>
        </p:txBody>
      </p:sp>
    </p:spTree>
    <p:extLst>
      <p:ext uri="{BB962C8B-B14F-4D97-AF65-F5344CB8AC3E}">
        <p14:creationId xmlns:p14="http://schemas.microsoft.com/office/powerpoint/2010/main" val="152216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4E0CF5-BD21-44F6-AB15-25D54C53F48E}"/>
              </a:ext>
            </a:extLst>
          </p:cNvPr>
          <p:cNvSpPr>
            <a:spLocks noGrp="1"/>
          </p:cNvSpPr>
          <p:nvPr>
            <p:ph type="title"/>
          </p:nvPr>
        </p:nvSpPr>
        <p:spPr>
          <a:xfrm>
            <a:off x="624840" y="231775"/>
            <a:ext cx="8417561" cy="571500"/>
          </a:xfrm>
        </p:spPr>
        <p:txBody>
          <a:bodyPr/>
          <a:lstStyle/>
          <a:p>
            <a:r>
              <a:rPr lang="en-US" sz="3600" dirty="0"/>
              <a:t>Wind profile satellite observation requirements and capabilities</a:t>
            </a:r>
            <a:endParaRPr lang="nl-NL" sz="3600" dirty="0"/>
          </a:p>
        </p:txBody>
      </p:sp>
      <p:sp>
        <p:nvSpPr>
          <p:cNvPr id="3" name="Tijdelijke aanduiding voor inhoud 2">
            <a:extLst>
              <a:ext uri="{FF2B5EF4-FFF2-40B4-BE49-F238E27FC236}">
                <a16:creationId xmlns:a16="http://schemas.microsoft.com/office/drawing/2014/main" id="{4501DE66-84F3-406A-882E-DAEAD9E1AD94}"/>
              </a:ext>
            </a:extLst>
          </p:cNvPr>
          <p:cNvSpPr>
            <a:spLocks noGrp="1"/>
          </p:cNvSpPr>
          <p:nvPr>
            <p:ph idx="1"/>
          </p:nvPr>
        </p:nvSpPr>
        <p:spPr>
          <a:xfrm>
            <a:off x="366717" y="1123951"/>
            <a:ext cx="8675683" cy="1543049"/>
          </a:xfrm>
        </p:spPr>
        <p:txBody>
          <a:bodyPr/>
          <a:lstStyle/>
          <a:p>
            <a:pPr algn="ctr"/>
            <a:r>
              <a:rPr lang="en-GB" dirty="0">
                <a:solidFill>
                  <a:srgbClr val="002060"/>
                </a:solidFill>
              </a:rPr>
              <a:t>Ad Stoffelen, Angela Benedetti, Régis Borde, Alain </a:t>
            </a:r>
            <a:r>
              <a:rPr lang="en-GB" dirty="0" err="1">
                <a:solidFill>
                  <a:srgbClr val="002060"/>
                </a:solidFill>
              </a:rPr>
              <a:t>Dabas</a:t>
            </a:r>
            <a:r>
              <a:rPr lang="en-GB" dirty="0">
                <a:solidFill>
                  <a:srgbClr val="002060"/>
                </a:solidFill>
              </a:rPr>
              <a:t>, </a:t>
            </a:r>
            <a:br>
              <a:rPr lang="en-GB" dirty="0">
                <a:solidFill>
                  <a:srgbClr val="002060"/>
                </a:solidFill>
              </a:rPr>
            </a:br>
            <a:r>
              <a:rPr lang="en-GB" dirty="0">
                <a:solidFill>
                  <a:srgbClr val="002060"/>
                </a:solidFill>
              </a:rPr>
              <a:t>Pierre Flamant, Mary Forsythe, R. Michael Hardesty, Lars Isaksen, </a:t>
            </a:r>
            <a:br>
              <a:rPr lang="en-GB" dirty="0">
                <a:solidFill>
                  <a:srgbClr val="002060"/>
                </a:solidFill>
              </a:rPr>
            </a:br>
            <a:r>
              <a:rPr lang="en-GB" dirty="0">
                <a:solidFill>
                  <a:srgbClr val="002060"/>
                </a:solidFill>
              </a:rPr>
              <a:t>Erland Källén, Heiner Körnich, </a:t>
            </a:r>
            <a:r>
              <a:rPr lang="en-US" dirty="0" err="1">
                <a:solidFill>
                  <a:srgbClr val="002060"/>
                </a:solidFill>
              </a:rPr>
              <a:t>Tsengdar</a:t>
            </a:r>
            <a:r>
              <a:rPr lang="en-US" dirty="0">
                <a:solidFill>
                  <a:srgbClr val="002060"/>
                </a:solidFill>
              </a:rPr>
              <a:t> Lee</a:t>
            </a:r>
            <a:r>
              <a:rPr lang="en-US" i="1" dirty="0">
                <a:solidFill>
                  <a:srgbClr val="002060"/>
                </a:solidFill>
              </a:rPr>
              <a:t>, </a:t>
            </a:r>
            <a:r>
              <a:rPr lang="en-GB" dirty="0">
                <a:solidFill>
                  <a:srgbClr val="002060"/>
                </a:solidFill>
              </a:rPr>
              <a:t>Oliver </a:t>
            </a:r>
            <a:r>
              <a:rPr lang="en-GB" dirty="0" err="1">
                <a:solidFill>
                  <a:srgbClr val="002060"/>
                </a:solidFill>
              </a:rPr>
              <a:t>Reitebuch</a:t>
            </a:r>
            <a:r>
              <a:rPr lang="en-GB" dirty="0">
                <a:solidFill>
                  <a:srgbClr val="002060"/>
                </a:solidFill>
              </a:rPr>
              <a:t>, Michael Rennie,</a:t>
            </a:r>
            <a:br>
              <a:rPr lang="en-GB" dirty="0">
                <a:solidFill>
                  <a:srgbClr val="002060"/>
                </a:solidFill>
              </a:rPr>
            </a:br>
            <a:r>
              <a:rPr lang="en-GB" dirty="0">
                <a:solidFill>
                  <a:srgbClr val="002060"/>
                </a:solidFill>
              </a:rPr>
              <a:t>Lars-Peter </a:t>
            </a:r>
            <a:r>
              <a:rPr lang="en-GB" dirty="0" err="1">
                <a:solidFill>
                  <a:srgbClr val="002060"/>
                </a:solidFill>
              </a:rPr>
              <a:t>Riishøjgaard</a:t>
            </a:r>
            <a:r>
              <a:rPr lang="en-GB" dirty="0">
                <a:solidFill>
                  <a:srgbClr val="002060"/>
                </a:solidFill>
              </a:rPr>
              <a:t>, Harald Schyberg, Anne Grete </a:t>
            </a:r>
            <a:r>
              <a:rPr lang="en-GB" dirty="0" err="1">
                <a:solidFill>
                  <a:srgbClr val="002060"/>
                </a:solidFill>
              </a:rPr>
              <a:t>Straume</a:t>
            </a:r>
            <a:r>
              <a:rPr lang="en-GB" dirty="0">
                <a:solidFill>
                  <a:srgbClr val="002060"/>
                </a:solidFill>
              </a:rPr>
              <a:t>, </a:t>
            </a:r>
            <a:br>
              <a:rPr lang="en-GB" dirty="0">
                <a:solidFill>
                  <a:srgbClr val="002060"/>
                </a:solidFill>
              </a:rPr>
            </a:br>
            <a:r>
              <a:rPr lang="en-GB" dirty="0">
                <a:solidFill>
                  <a:srgbClr val="002060"/>
                </a:solidFill>
              </a:rPr>
              <a:t>Michael Vaughan</a:t>
            </a:r>
            <a:endParaRPr lang="nl-NL" dirty="0">
              <a:solidFill>
                <a:srgbClr val="002060"/>
              </a:solidFill>
            </a:endParaRPr>
          </a:p>
          <a:p>
            <a:pPr algn="ctr"/>
            <a:endParaRPr lang="nl-NL" dirty="0"/>
          </a:p>
        </p:txBody>
      </p:sp>
      <p:sp>
        <p:nvSpPr>
          <p:cNvPr id="4" name="Tijdelijke aanduiding voor dianummer 3">
            <a:extLst>
              <a:ext uri="{FF2B5EF4-FFF2-40B4-BE49-F238E27FC236}">
                <a16:creationId xmlns:a16="http://schemas.microsoft.com/office/drawing/2014/main" id="{F6855CE4-1029-43F0-96FD-AB245337D078}"/>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008A132-3715-4DBB-8F0B-8C008A3CC43C}" type="slidenum">
              <a:rPr kumimoji="0" lang="nl-NL"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nl-NL"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itchFamily="34" charset="0"/>
            </a:endParaRPr>
          </a:p>
        </p:txBody>
      </p:sp>
      <p:sp>
        <p:nvSpPr>
          <p:cNvPr id="6" name="Tijdelijke aanduiding voor inhoud 2">
            <a:extLst>
              <a:ext uri="{FF2B5EF4-FFF2-40B4-BE49-F238E27FC236}">
                <a16:creationId xmlns:a16="http://schemas.microsoft.com/office/drawing/2014/main" id="{E4006AE7-7966-45EC-8D48-4F7A473AB375}"/>
              </a:ext>
            </a:extLst>
          </p:cNvPr>
          <p:cNvSpPr txBox="1">
            <a:spLocks/>
          </p:cNvSpPr>
          <p:nvPr/>
        </p:nvSpPr>
        <p:spPr bwMode="auto">
          <a:xfrm>
            <a:off x="366718" y="2617471"/>
            <a:ext cx="8510582" cy="154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ct val="0"/>
              </a:spcAft>
              <a:buFont typeface="Arial" charset="0"/>
              <a:defRPr kern="1200">
                <a:solidFill>
                  <a:srgbClr val="000000"/>
                </a:solidFill>
                <a:latin typeface="Calibri" panose="020F0502020204030204" pitchFamily="34" charset="0"/>
                <a:ea typeface="+mn-ea"/>
                <a:cs typeface="Calibri" panose="020F0502020204030204" pitchFamily="34" charset="0"/>
              </a:defRPr>
            </a:lvl1pPr>
            <a:lvl2pPr marL="152400" indent="-150813" algn="l" rtl="0" eaLnBrk="0" fontAlgn="base" hangingPunct="0">
              <a:spcBef>
                <a:spcPct val="20000"/>
              </a:spcBef>
              <a:spcAft>
                <a:spcPct val="0"/>
              </a:spcAft>
              <a:buFont typeface="Arial" charset="0"/>
              <a:buBlip>
                <a:blip r:embed="rId2"/>
              </a:buBlip>
              <a:defRPr kern="1200">
                <a:solidFill>
                  <a:srgbClr val="000000"/>
                </a:solidFill>
                <a:latin typeface="Calibri" panose="020F0502020204030204" pitchFamily="34" charset="0"/>
                <a:ea typeface="+mn-ea"/>
                <a:cs typeface="Calibri" panose="020F0502020204030204" pitchFamily="34" charset="0"/>
              </a:defRPr>
            </a:lvl2pPr>
            <a:lvl3pPr marL="406400" indent="-252413" algn="l" rtl="0" eaLnBrk="0" fontAlgn="base" hangingPunct="0">
              <a:spcBef>
                <a:spcPct val="20000"/>
              </a:spcBef>
              <a:spcAft>
                <a:spcPct val="0"/>
              </a:spcAft>
              <a:buFont typeface="Arial" charset="0"/>
              <a:buBlip>
                <a:blip r:embed="rId3"/>
              </a:buBlip>
              <a:defRPr kern="1200">
                <a:solidFill>
                  <a:srgbClr val="000000"/>
                </a:solidFill>
                <a:latin typeface="Calibri" panose="020F0502020204030204" pitchFamily="34" charset="0"/>
                <a:ea typeface="+mn-ea"/>
                <a:cs typeface="Calibri" panose="020F0502020204030204" pitchFamily="34" charset="0"/>
              </a:defRPr>
            </a:lvl3pPr>
            <a:lvl4pPr marL="633413" indent="-225425" algn="l" rtl="0" eaLnBrk="0" fontAlgn="base" hangingPunct="0">
              <a:spcBef>
                <a:spcPct val="20000"/>
              </a:spcBef>
              <a:spcAft>
                <a:spcPct val="0"/>
              </a:spcAft>
              <a:buFont typeface="Arial" charset="0"/>
              <a:buBlip>
                <a:blip r:embed="rId4"/>
              </a:buBlip>
              <a:defRPr kern="1200">
                <a:solidFill>
                  <a:srgbClr val="000000"/>
                </a:solidFill>
                <a:latin typeface="Calibri" panose="020F0502020204030204" pitchFamily="34" charset="0"/>
                <a:ea typeface="+mn-ea"/>
                <a:cs typeface="Calibri" panose="020F0502020204030204" pitchFamily="34" charset="0"/>
              </a:defRPr>
            </a:lvl4pPr>
            <a:lvl5pPr marL="811213" indent="-176213" algn="l" rtl="0" eaLnBrk="0" fontAlgn="base" hangingPunct="0">
              <a:spcBef>
                <a:spcPct val="20000"/>
              </a:spcBef>
              <a:spcAft>
                <a:spcPct val="0"/>
              </a:spcAft>
              <a:buFont typeface="Arial" charset="0"/>
              <a:buChar char="»"/>
              <a:defRPr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nl-NL"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Published</a:t>
            </a:r>
            <a:r>
              <a:rPr kumimoji="0" lang="nl-NL"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in the Bulletin of the American Meteorological Society</a:t>
            </a:r>
          </a:p>
          <a:p>
            <a:pPr marL="285750" marR="0" lvl="0"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endParaRPr kumimoji="0" lang="nl-NL"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Following Aeolus success, looks forward to future vertical wind profiling capability in operational meteorology. </a:t>
            </a:r>
          </a:p>
          <a:p>
            <a:pPr marL="0" marR="0" lvl="0" indent="0" algn="just"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Addresses the need for high-quality wind and profile information to capture and initialize small-amplitude, fast-evolving and mesoscale dynamical structures, as the resolution of global NWP improved well into the 3D turbulence regime on horizontal scales smaller than 500 km.</a:t>
            </a:r>
          </a:p>
          <a:p>
            <a:pPr marL="0" marR="0" lvl="0" indent="0" algn="just"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Recognizes the transport and dispersion of atmospheric constituents and improved depiction of circulation on climate scales. </a:t>
            </a:r>
          </a:p>
          <a:p>
            <a:pPr marL="0" marR="0" lvl="0" indent="0" algn="just" defTabSz="914400"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 wind profile observations over the oceans, tropics and Southern Hemisphere are not provided by the current global observing system. Looking to the future most other wind observation techniques rely on cloud or regions of water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vapour</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are necessarily restricted in coverage.  </a:t>
            </a:r>
            <a:r>
              <a:rPr kumimoji="0" lang="en-US" sz="16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Therefore, after its full demonstration, an operational Aeolus-like follow-on mission obtaining globally-distributed wind profiles in clear air by exploiting molecular scattering remains unique. </a:t>
            </a:r>
            <a:endParaRPr kumimoji="0" lang="nl-NL" sz="16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26044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a:xfrm>
            <a:off x="215107" y="176203"/>
            <a:ext cx="8713790" cy="792180"/>
          </a:xfrm>
          <a:prstGeom prst="rect">
            <a:avLst/>
          </a:prstGeom>
          <a:solidFill>
            <a:schemeClr val="accent2">
              <a:lumMod val="20000"/>
              <a:lumOff val="80000"/>
            </a:schemeClr>
          </a:solidFill>
          <a:ln w="19050">
            <a:solidFill>
              <a:schemeClr val="accent2"/>
            </a:solidFill>
          </a:ln>
        </p:spPr>
        <p:txBody>
          <a:bodyPr anchor="ctr"/>
          <a:lstStyle>
            <a:lvl1pPr algn="ctr" defTabSz="487529">
              <a:defRPr sz="3600" b="1">
                <a:solidFill>
                  <a:schemeClr val="accent2"/>
                </a:solidFill>
                <a:latin typeface="Arial"/>
                <a:ea typeface="Arial"/>
                <a:cs typeface="Arial"/>
                <a:sym typeface="Arial"/>
              </a:defRPr>
            </a:lvl1pPr>
          </a:lstStyle>
          <a:p>
            <a:r>
              <a:rPr dirty="0"/>
              <a:t>Summary and Conclusions</a:t>
            </a:r>
          </a:p>
        </p:txBody>
      </p:sp>
      <p:sp>
        <p:nvSpPr>
          <p:cNvPr id="320" name="Shape 320"/>
          <p:cNvSpPr>
            <a:spLocks noGrp="1"/>
          </p:cNvSpPr>
          <p:nvPr>
            <p:ph type="body" idx="1"/>
          </p:nvPr>
        </p:nvSpPr>
        <p:spPr>
          <a:xfrm>
            <a:off x="467544" y="1124754"/>
            <a:ext cx="8642350" cy="5007545"/>
          </a:xfrm>
          <a:prstGeom prst="rect">
            <a:avLst/>
          </a:prstGeom>
        </p:spPr>
        <p:txBody>
          <a:bodyPr>
            <a:noAutofit/>
          </a:bodyPr>
          <a:lstStyle/>
          <a:p>
            <a:pPr marL="235817" indent="-235817" defTabSz="751857">
              <a:lnSpc>
                <a:spcPct val="90000"/>
              </a:lnSpc>
              <a:spcBef>
                <a:spcPts val="800"/>
              </a:spcBef>
              <a:buSzPct val="100000"/>
              <a:buChar char="•"/>
              <a:defRPr sz="2300">
                <a:latin typeface="Arial"/>
                <a:ea typeface="Arial"/>
                <a:cs typeface="Arial"/>
                <a:sym typeface="Arial"/>
              </a:defRPr>
            </a:pPr>
            <a:r>
              <a:rPr lang="fr-CH" sz="2400" dirty="0"/>
              <a:t>Requirement for upper air wind profiles remains strong for all WMO weather and climate application areas;</a:t>
            </a:r>
          </a:p>
          <a:p>
            <a:pPr marL="235817" indent="-235817" defTabSz="751857">
              <a:lnSpc>
                <a:spcPct val="90000"/>
              </a:lnSpc>
              <a:spcBef>
                <a:spcPts val="800"/>
              </a:spcBef>
              <a:buSzPct val="100000"/>
              <a:buChar char="•"/>
              <a:defRPr sz="2300">
                <a:latin typeface="Arial"/>
                <a:ea typeface="Arial"/>
                <a:cs typeface="Arial"/>
                <a:sym typeface="Arial"/>
              </a:defRPr>
            </a:pPr>
            <a:r>
              <a:rPr lang="fr-CH" sz="2400" dirty="0"/>
              <a:t>Radiosonde observation show the highest impact of all (non-satellite radiance) observations, and the highest impact of all on a per observation basis;</a:t>
            </a:r>
          </a:p>
          <a:p>
            <a:pPr marL="683492" lvl="1" indent="-235817" defTabSz="751857">
              <a:lnSpc>
                <a:spcPct val="90000"/>
              </a:lnSpc>
              <a:spcBef>
                <a:spcPts val="800"/>
              </a:spcBef>
              <a:buSzPct val="100000"/>
              <a:buChar char="•"/>
              <a:defRPr sz="2300">
                <a:latin typeface="Arial"/>
                <a:ea typeface="Arial"/>
                <a:cs typeface="Arial"/>
                <a:sym typeface="Arial"/>
              </a:defRPr>
            </a:pPr>
            <a:r>
              <a:rPr lang="fr-CH" sz="2000" dirty="0"/>
              <a:t>Network is difficult to expand (difficult even to maintain as is);</a:t>
            </a:r>
          </a:p>
          <a:p>
            <a:pPr marL="235817" indent="-235817" defTabSz="751857">
              <a:lnSpc>
                <a:spcPct val="90000"/>
              </a:lnSpc>
              <a:spcBef>
                <a:spcPts val="800"/>
              </a:spcBef>
              <a:buSzPct val="100000"/>
              <a:buChar char="•"/>
              <a:defRPr sz="2300">
                <a:latin typeface="Arial"/>
                <a:ea typeface="Arial"/>
                <a:cs typeface="Arial"/>
                <a:sym typeface="Arial"/>
              </a:defRPr>
            </a:pPr>
            <a:r>
              <a:rPr lang="fr-CH" sz="2400" dirty="0"/>
              <a:t>Aircraft observations provide a very valuable complement to the radiosonde network;</a:t>
            </a:r>
          </a:p>
          <a:p>
            <a:pPr marL="683492" lvl="1" indent="-235817" defTabSz="751857">
              <a:lnSpc>
                <a:spcPct val="90000"/>
              </a:lnSpc>
              <a:spcBef>
                <a:spcPts val="800"/>
              </a:spcBef>
              <a:buSzPct val="100000"/>
              <a:buChar char="•"/>
              <a:defRPr sz="2300">
                <a:latin typeface="Arial"/>
                <a:ea typeface="Arial"/>
                <a:cs typeface="Arial"/>
                <a:sym typeface="Arial"/>
              </a:defRPr>
            </a:pPr>
            <a:r>
              <a:rPr lang="fr-CH" sz="2000" dirty="0"/>
              <a:t>Coverage is driven by operational and commercial constraints of airline traffic, not by WMO requirements;</a:t>
            </a:r>
          </a:p>
          <a:p>
            <a:pPr marL="235817" indent="-235817" defTabSz="751857">
              <a:lnSpc>
                <a:spcPct val="90000"/>
              </a:lnSpc>
              <a:spcBef>
                <a:spcPts val="800"/>
              </a:spcBef>
              <a:buSzPct val="100000"/>
              <a:buChar char="•"/>
              <a:defRPr sz="2300">
                <a:latin typeface="Arial"/>
                <a:ea typeface="Arial"/>
                <a:cs typeface="Arial"/>
                <a:sym typeface="Arial"/>
              </a:defRPr>
            </a:pPr>
            <a:r>
              <a:rPr lang="fr-CH" sz="2400" dirty="0"/>
              <a:t>A </a:t>
            </a:r>
            <a:r>
              <a:rPr lang="fr-CH" sz="2400" dirty="0">
                <a:solidFill>
                  <a:srgbClr val="FF0000"/>
                </a:solidFill>
              </a:rPr>
              <a:t>constellation</a:t>
            </a:r>
            <a:r>
              <a:rPr lang="fr-CH" sz="2400" dirty="0"/>
              <a:t> of space-based wind lidars could provide an excellent combination of horizontal, vertical and temporal resolution meeting key WMO requirements;</a:t>
            </a:r>
          </a:p>
          <a:p>
            <a:pPr marL="235817" indent="-235817" defTabSz="751857">
              <a:lnSpc>
                <a:spcPct val="90000"/>
              </a:lnSpc>
              <a:spcBef>
                <a:spcPts val="800"/>
              </a:spcBef>
              <a:buSzPct val="100000"/>
              <a:buChar char="•"/>
              <a:defRPr sz="2300">
                <a:latin typeface="Arial"/>
                <a:ea typeface="Arial"/>
                <a:cs typeface="Arial"/>
                <a:sym typeface="Arial"/>
              </a:defRPr>
            </a:pPr>
            <a:r>
              <a:rPr lang="fr-CH" sz="2400" dirty="0"/>
              <a:t>We look forward to seeing the results from Aeolus/ADM!</a:t>
            </a:r>
          </a:p>
        </p:txBody>
      </p:sp>
      <p:sp>
        <p:nvSpPr>
          <p:cNvPr id="2" name="TextBox 1"/>
          <p:cNvSpPr txBox="1"/>
          <p:nvPr/>
        </p:nvSpPr>
        <p:spPr>
          <a:xfrm>
            <a:off x="838200" y="6391260"/>
            <a:ext cx="435997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Helvetica"/>
                <a:ea typeface="+mj-ea"/>
                <a:cs typeface="Helvetica"/>
                <a:sym typeface="Helvetica"/>
              </a:rPr>
              <a:t>WMO, Lars-Peter Riishojgaard, EUMETSAT, 29/5/’18 </a:t>
            </a:r>
          </a:p>
        </p:txBody>
      </p:sp>
    </p:spTree>
    <p:extLst>
      <p:ext uri="{BB962C8B-B14F-4D97-AF65-F5344CB8AC3E}">
        <p14:creationId xmlns:p14="http://schemas.microsoft.com/office/powerpoint/2010/main" val="422918935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0DC7C-89CB-4AC2-A367-9B715FBB8B2F}"/>
              </a:ext>
            </a:extLst>
          </p:cNvPr>
          <p:cNvSpPr>
            <a:spLocks noGrp="1"/>
          </p:cNvSpPr>
          <p:nvPr>
            <p:ph type="title"/>
          </p:nvPr>
        </p:nvSpPr>
        <p:spPr>
          <a:xfrm>
            <a:off x="873126" y="0"/>
            <a:ext cx="8169275" cy="1149361"/>
          </a:xfrm>
        </p:spPr>
        <p:txBody>
          <a:bodyPr/>
          <a:lstStyle/>
          <a:p>
            <a:r>
              <a:rPr lang="nl-NL" dirty="0" err="1"/>
              <a:t>Grid</a:t>
            </a:r>
            <a:r>
              <a:rPr lang="nl-NL" dirty="0"/>
              <a:t> </a:t>
            </a:r>
            <a:r>
              <a:rPr lang="nl-NL" dirty="0" err="1"/>
              <a:t>distance</a:t>
            </a:r>
            <a:r>
              <a:rPr lang="nl-NL" dirty="0"/>
              <a:t> 9 km, </a:t>
            </a:r>
            <a:r>
              <a:rPr lang="nl-NL" dirty="0" err="1"/>
              <a:t>resolved</a:t>
            </a:r>
            <a:r>
              <a:rPr lang="nl-NL" dirty="0"/>
              <a:t> </a:t>
            </a:r>
            <a:r>
              <a:rPr lang="nl-NL" dirty="0" err="1"/>
              <a:t>scales</a:t>
            </a:r>
            <a:r>
              <a:rPr lang="nl-NL" dirty="0"/>
              <a:t> ~150 km</a:t>
            </a:r>
            <a:br>
              <a:rPr lang="nl-NL" dirty="0"/>
            </a:br>
            <a:r>
              <a:rPr lang="nl-NL" dirty="0"/>
              <a:t>H/V aspect ratio ~100</a:t>
            </a:r>
          </a:p>
        </p:txBody>
      </p:sp>
      <p:sp>
        <p:nvSpPr>
          <p:cNvPr id="3" name="Tijdelijke aanduiding voor inhoud 2">
            <a:extLst>
              <a:ext uri="{FF2B5EF4-FFF2-40B4-BE49-F238E27FC236}">
                <a16:creationId xmlns:a16="http://schemas.microsoft.com/office/drawing/2014/main" id="{FBA175A2-AD58-4C31-A5B4-2ACD3457B099}"/>
              </a:ext>
            </a:extLst>
          </p:cNvPr>
          <p:cNvSpPr>
            <a:spLocks noGrp="1"/>
          </p:cNvSpPr>
          <p:nvPr>
            <p:ph idx="1"/>
          </p:nvPr>
        </p:nvSpPr>
        <p:spPr/>
        <p:txBody>
          <a:bodyPr/>
          <a:lstStyle/>
          <a:p>
            <a:endParaRPr lang="nl-NL"/>
          </a:p>
        </p:txBody>
      </p:sp>
      <p:sp>
        <p:nvSpPr>
          <p:cNvPr id="4" name="Tijdelijke aanduiding voor dianummer 3">
            <a:extLst>
              <a:ext uri="{FF2B5EF4-FFF2-40B4-BE49-F238E27FC236}">
                <a16:creationId xmlns:a16="http://schemas.microsoft.com/office/drawing/2014/main" id="{586985D7-9FC2-4F47-8EEB-EC8517537A72}"/>
              </a:ext>
            </a:extLst>
          </p:cNvPr>
          <p:cNvSpPr>
            <a:spLocks noGrp="1"/>
          </p:cNvSpPr>
          <p:nvPr>
            <p:ph type="sldNum" sz="quarter" idx="11"/>
          </p:nvPr>
        </p:nvSpPr>
        <p:spPr/>
        <p:txBody>
          <a:bodyPr/>
          <a:lstStyle/>
          <a:p>
            <a:pPr>
              <a:defRPr/>
            </a:pPr>
            <a:fld id="{A008A132-3715-4DBB-8F0B-8C008A3CC43C}" type="slidenum">
              <a:rPr lang="nl-NL" smtClean="0"/>
              <a:pPr>
                <a:defRPr/>
              </a:pPr>
              <a:t>21</a:t>
            </a:fld>
            <a:endParaRPr lang="nl-NL" dirty="0"/>
          </a:p>
        </p:txBody>
      </p:sp>
      <p:pic>
        <p:nvPicPr>
          <p:cNvPr id="6" name="Afbeelding 5">
            <a:extLst>
              <a:ext uri="{FF2B5EF4-FFF2-40B4-BE49-F238E27FC236}">
                <a16:creationId xmlns:a16="http://schemas.microsoft.com/office/drawing/2014/main" id="{479669E0-118D-4059-9EC9-F92563751C79}"/>
              </a:ext>
            </a:extLst>
          </p:cNvPr>
          <p:cNvPicPr>
            <a:picLocks noChangeAspect="1"/>
          </p:cNvPicPr>
          <p:nvPr/>
        </p:nvPicPr>
        <p:blipFill>
          <a:blip r:embed="rId3"/>
          <a:stretch>
            <a:fillRect/>
          </a:stretch>
        </p:blipFill>
        <p:spPr>
          <a:xfrm>
            <a:off x="0" y="1149361"/>
            <a:ext cx="9144000" cy="5005378"/>
          </a:xfrm>
          <a:prstGeom prst="rect">
            <a:avLst/>
          </a:prstGeom>
        </p:spPr>
      </p:pic>
    </p:spTree>
    <p:extLst>
      <p:ext uri="{BB962C8B-B14F-4D97-AF65-F5344CB8AC3E}">
        <p14:creationId xmlns:p14="http://schemas.microsoft.com/office/powerpoint/2010/main" val="268654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9C028D3-68CF-4A44-80C0-0BBAB3D53ECE}"/>
              </a:ext>
            </a:extLst>
          </p:cNvPr>
          <p:cNvSpPr>
            <a:spLocks noGrp="1" noChangeArrowheads="1"/>
          </p:cNvSpPr>
          <p:nvPr>
            <p:ph type="title"/>
          </p:nvPr>
        </p:nvSpPr>
        <p:spPr/>
        <p:txBody>
          <a:bodyPr/>
          <a:lstStyle/>
          <a:p>
            <a:r>
              <a:rPr lang="en-US" altLang="nl-NL" dirty="0"/>
              <a:t>DWL analysis impact - 500 </a:t>
            </a:r>
            <a:r>
              <a:rPr lang="en-US" altLang="nl-NL" dirty="0" err="1"/>
              <a:t>hPa</a:t>
            </a:r>
            <a:r>
              <a:rPr lang="en-US" altLang="nl-NL" dirty="0"/>
              <a:t> wind</a:t>
            </a:r>
          </a:p>
        </p:txBody>
      </p:sp>
      <p:grpSp>
        <p:nvGrpSpPr>
          <p:cNvPr id="256012" name="Group 12">
            <a:extLst>
              <a:ext uri="{FF2B5EF4-FFF2-40B4-BE49-F238E27FC236}">
                <a16:creationId xmlns:a16="http://schemas.microsoft.com/office/drawing/2014/main" id="{0578D957-80F5-4B93-8B80-C02F2BEBF293}"/>
              </a:ext>
            </a:extLst>
          </p:cNvPr>
          <p:cNvGrpSpPr>
            <a:grpSpLocks/>
          </p:cNvGrpSpPr>
          <p:nvPr/>
        </p:nvGrpSpPr>
        <p:grpSpPr bwMode="auto">
          <a:xfrm>
            <a:off x="284285" y="1277815"/>
            <a:ext cx="4347797" cy="3963866"/>
            <a:chOff x="194" y="692"/>
            <a:chExt cx="2967" cy="2705"/>
          </a:xfrm>
        </p:grpSpPr>
        <p:pic>
          <p:nvPicPr>
            <p:cNvPr id="256006" name="Picture 6">
              <a:extLst>
                <a:ext uri="{FF2B5EF4-FFF2-40B4-BE49-F238E27FC236}">
                  <a16:creationId xmlns:a16="http://schemas.microsoft.com/office/drawing/2014/main" id="{E1781EB7-2922-466B-BD3D-5658A2353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 y="692"/>
              <a:ext cx="2967" cy="270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05" name="Text Box 5">
              <a:extLst>
                <a:ext uri="{FF2B5EF4-FFF2-40B4-BE49-F238E27FC236}">
                  <a16:creationId xmlns:a16="http://schemas.microsoft.com/office/drawing/2014/main" id="{7FFEED71-4D4B-4B8E-AA88-7477DAD4131E}"/>
                </a:ext>
              </a:extLst>
            </p:cNvPr>
            <p:cNvSpPr txBox="1">
              <a:spLocks noChangeArrowheads="1"/>
            </p:cNvSpPr>
            <p:nvPr/>
          </p:nvSpPr>
          <p:spPr bwMode="auto">
            <a:xfrm>
              <a:off x="2130" y="2017"/>
              <a:ext cx="551" cy="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Aeolus</a:t>
              </a:r>
            </a:p>
          </p:txBody>
        </p:sp>
      </p:grpSp>
      <p:sp>
        <p:nvSpPr>
          <p:cNvPr id="256008" name="Rectangle 8">
            <a:extLst>
              <a:ext uri="{FF2B5EF4-FFF2-40B4-BE49-F238E27FC236}">
                <a16:creationId xmlns:a16="http://schemas.microsoft.com/office/drawing/2014/main" id="{C0D3A5B8-5CC2-4B88-A0D8-2E920FBE8FBD}"/>
              </a:ext>
            </a:extLst>
          </p:cNvPr>
          <p:cNvSpPr>
            <a:spLocks noGrp="1" noChangeArrowheads="1"/>
          </p:cNvSpPr>
          <p:nvPr>
            <p:ph type="body" idx="1"/>
          </p:nvPr>
        </p:nvSpPr>
        <p:spPr>
          <a:xfrm>
            <a:off x="404446" y="5462954"/>
            <a:ext cx="8335108" cy="468923"/>
          </a:xfrm>
          <a:noFill/>
          <a:ln/>
        </p:spPr>
        <p:txBody>
          <a:bodyPr/>
          <a:lstStyle/>
          <a:p>
            <a:r>
              <a:rPr lang="en-US" altLang="nl-NL"/>
              <a:t>Dual-perspective better than single LOS (Aeolus)</a:t>
            </a:r>
          </a:p>
        </p:txBody>
      </p:sp>
      <p:grpSp>
        <p:nvGrpSpPr>
          <p:cNvPr id="256009" name="Group 9">
            <a:extLst>
              <a:ext uri="{FF2B5EF4-FFF2-40B4-BE49-F238E27FC236}">
                <a16:creationId xmlns:a16="http://schemas.microsoft.com/office/drawing/2014/main" id="{9B06B824-6CC7-47F7-AC84-79E422852FEA}"/>
              </a:ext>
            </a:extLst>
          </p:cNvPr>
          <p:cNvGrpSpPr>
            <a:grpSpLocks/>
          </p:cNvGrpSpPr>
          <p:nvPr/>
        </p:nvGrpSpPr>
        <p:grpSpPr bwMode="auto">
          <a:xfrm>
            <a:off x="4621824" y="1280746"/>
            <a:ext cx="4312627" cy="4021015"/>
            <a:chOff x="211" y="685"/>
            <a:chExt cx="2943" cy="2744"/>
          </a:xfrm>
        </p:grpSpPr>
        <p:pic>
          <p:nvPicPr>
            <p:cNvPr id="256010" name="Picture 10">
              <a:extLst>
                <a:ext uri="{FF2B5EF4-FFF2-40B4-BE49-F238E27FC236}">
                  <a16:creationId xmlns:a16="http://schemas.microsoft.com/office/drawing/2014/main" id="{D9A5AABC-EAE1-4C6C-8A87-C36BAFC9ED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 y="685"/>
              <a:ext cx="2943" cy="2744"/>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11" name="Text Box 11">
              <a:extLst>
                <a:ext uri="{FF2B5EF4-FFF2-40B4-BE49-F238E27FC236}">
                  <a16:creationId xmlns:a16="http://schemas.microsoft.com/office/drawing/2014/main" id="{DF6AA011-1035-49DD-A748-23B0FBB1CD6D}"/>
                </a:ext>
              </a:extLst>
            </p:cNvPr>
            <p:cNvSpPr txBox="1">
              <a:spLocks noChangeArrowheads="1"/>
            </p:cNvSpPr>
            <p:nvPr/>
          </p:nvSpPr>
          <p:spPr bwMode="auto">
            <a:xfrm>
              <a:off x="1941" y="2023"/>
              <a:ext cx="899" cy="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Dual-Persp.</a:t>
              </a:r>
            </a:p>
          </p:txBody>
        </p:sp>
      </p:grpSp>
    </p:spTree>
    <p:extLst>
      <p:ext uri="{BB962C8B-B14F-4D97-AF65-F5344CB8AC3E}">
        <p14:creationId xmlns:p14="http://schemas.microsoft.com/office/powerpoint/2010/main" val="3836161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4CABC1E8-A8AE-4A1C-BD44-BE255BF84EA3}"/>
              </a:ext>
            </a:extLst>
          </p:cNvPr>
          <p:cNvSpPr>
            <a:spLocks noGrp="1" noChangeArrowheads="1"/>
          </p:cNvSpPr>
          <p:nvPr>
            <p:ph type="title"/>
          </p:nvPr>
        </p:nvSpPr>
        <p:spPr/>
        <p:txBody>
          <a:bodyPr/>
          <a:lstStyle/>
          <a:p>
            <a:r>
              <a:rPr lang="en-US" altLang="nl-NL" dirty="0"/>
              <a:t>DWL analysis impact – 500 </a:t>
            </a:r>
            <a:r>
              <a:rPr lang="en-US" altLang="nl-NL" dirty="0" err="1"/>
              <a:t>hPa</a:t>
            </a:r>
            <a:r>
              <a:rPr lang="en-US" altLang="nl-NL" dirty="0"/>
              <a:t> wind</a:t>
            </a:r>
          </a:p>
        </p:txBody>
      </p:sp>
      <p:sp>
        <p:nvSpPr>
          <p:cNvPr id="257036" name="Rectangle 12">
            <a:extLst>
              <a:ext uri="{FF2B5EF4-FFF2-40B4-BE49-F238E27FC236}">
                <a16:creationId xmlns:a16="http://schemas.microsoft.com/office/drawing/2014/main" id="{AF3084C9-906D-43EB-80DF-6BBAB5E26723}"/>
              </a:ext>
            </a:extLst>
          </p:cNvPr>
          <p:cNvSpPr>
            <a:spLocks noGrp="1" noChangeArrowheads="1"/>
          </p:cNvSpPr>
          <p:nvPr>
            <p:ph type="body" idx="1"/>
          </p:nvPr>
        </p:nvSpPr>
        <p:spPr>
          <a:xfrm>
            <a:off x="404446" y="5275385"/>
            <a:ext cx="8335108" cy="656492"/>
          </a:xfrm>
        </p:spPr>
        <p:txBody>
          <a:bodyPr/>
          <a:lstStyle/>
          <a:p>
            <a:r>
              <a:rPr lang="en-US" altLang="nl-NL"/>
              <a:t>Tandem-Aeolus scenario recovers large scale structures</a:t>
            </a:r>
          </a:p>
        </p:txBody>
      </p:sp>
      <p:pic>
        <p:nvPicPr>
          <p:cNvPr id="257038" name="Picture 14">
            <a:extLst>
              <a:ext uri="{FF2B5EF4-FFF2-40B4-BE49-F238E27FC236}">
                <a16:creationId xmlns:a16="http://schemas.microsoft.com/office/drawing/2014/main" id="{F4BAB391-9610-4D71-9921-7852C6B2D2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1260231"/>
            <a:ext cx="4254012" cy="3963866"/>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033" name="Text Box 9">
            <a:extLst>
              <a:ext uri="{FF2B5EF4-FFF2-40B4-BE49-F238E27FC236}">
                <a16:creationId xmlns:a16="http://schemas.microsoft.com/office/drawing/2014/main" id="{A5419514-5065-4D7C-B51E-65EE66DF5E8A}"/>
              </a:ext>
            </a:extLst>
          </p:cNvPr>
          <p:cNvSpPr txBox="1">
            <a:spLocks noChangeArrowheads="1"/>
          </p:cNvSpPr>
          <p:nvPr/>
        </p:nvSpPr>
        <p:spPr bwMode="auto">
          <a:xfrm>
            <a:off x="7211158" y="3160836"/>
            <a:ext cx="1088780" cy="3481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Tandem</a:t>
            </a:r>
          </a:p>
        </p:txBody>
      </p:sp>
      <p:grpSp>
        <p:nvGrpSpPr>
          <p:cNvPr id="257040" name="Group 16">
            <a:extLst>
              <a:ext uri="{FF2B5EF4-FFF2-40B4-BE49-F238E27FC236}">
                <a16:creationId xmlns:a16="http://schemas.microsoft.com/office/drawing/2014/main" id="{2B623235-7107-43EA-A23B-87C68BBBFB52}"/>
              </a:ext>
            </a:extLst>
          </p:cNvPr>
          <p:cNvGrpSpPr>
            <a:grpSpLocks/>
          </p:cNvGrpSpPr>
          <p:nvPr/>
        </p:nvGrpSpPr>
        <p:grpSpPr bwMode="auto">
          <a:xfrm>
            <a:off x="284285" y="1277815"/>
            <a:ext cx="4347797" cy="3963866"/>
            <a:chOff x="194" y="692"/>
            <a:chExt cx="2967" cy="2705"/>
          </a:xfrm>
        </p:grpSpPr>
        <p:pic>
          <p:nvPicPr>
            <p:cNvPr id="257041" name="Picture 17">
              <a:extLst>
                <a:ext uri="{FF2B5EF4-FFF2-40B4-BE49-F238E27FC236}">
                  <a16:creationId xmlns:a16="http://schemas.microsoft.com/office/drawing/2014/main" id="{2AC386A0-C6F5-49BB-A754-562246A36D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 y="692"/>
              <a:ext cx="2967" cy="270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042" name="Text Box 18">
              <a:extLst>
                <a:ext uri="{FF2B5EF4-FFF2-40B4-BE49-F238E27FC236}">
                  <a16:creationId xmlns:a16="http://schemas.microsoft.com/office/drawing/2014/main" id="{E0CDB223-8929-4082-B9D5-E97A16D0BE37}"/>
                </a:ext>
              </a:extLst>
            </p:cNvPr>
            <p:cNvSpPr txBox="1">
              <a:spLocks noChangeArrowheads="1"/>
            </p:cNvSpPr>
            <p:nvPr/>
          </p:nvSpPr>
          <p:spPr bwMode="auto">
            <a:xfrm>
              <a:off x="2130" y="2017"/>
              <a:ext cx="551" cy="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Aeolus</a:t>
              </a:r>
            </a:p>
          </p:txBody>
        </p:sp>
      </p:grpSp>
    </p:spTree>
    <p:extLst>
      <p:ext uri="{BB962C8B-B14F-4D97-AF65-F5344CB8AC3E}">
        <p14:creationId xmlns:p14="http://schemas.microsoft.com/office/powerpoint/2010/main" val="2618531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2D0E9137-ADAE-443E-A689-93C845A6E075}"/>
              </a:ext>
            </a:extLst>
          </p:cNvPr>
          <p:cNvSpPr>
            <a:spLocks noGrp="1" noChangeArrowheads="1"/>
          </p:cNvSpPr>
          <p:nvPr>
            <p:ph type="title"/>
          </p:nvPr>
        </p:nvSpPr>
        <p:spPr/>
        <p:txBody>
          <a:bodyPr/>
          <a:lstStyle/>
          <a:p>
            <a:r>
              <a:rPr lang="en-US" altLang="nl-NL" dirty="0"/>
              <a:t>DWL analysis impact – 500 </a:t>
            </a:r>
            <a:r>
              <a:rPr lang="en-US" altLang="nl-NL" dirty="0" err="1"/>
              <a:t>hPa</a:t>
            </a:r>
            <a:r>
              <a:rPr lang="en-US" altLang="nl-NL" dirty="0"/>
              <a:t> wind</a:t>
            </a:r>
          </a:p>
        </p:txBody>
      </p:sp>
      <p:sp>
        <p:nvSpPr>
          <p:cNvPr id="306183" name="Rectangle 7">
            <a:extLst>
              <a:ext uri="{FF2B5EF4-FFF2-40B4-BE49-F238E27FC236}">
                <a16:creationId xmlns:a16="http://schemas.microsoft.com/office/drawing/2014/main" id="{ACAE5484-2A1D-4E48-B00F-184AA33D99EE}"/>
              </a:ext>
            </a:extLst>
          </p:cNvPr>
          <p:cNvSpPr>
            <a:spLocks noGrp="1" noChangeArrowheads="1"/>
          </p:cNvSpPr>
          <p:nvPr>
            <p:ph type="body" idx="1"/>
          </p:nvPr>
        </p:nvSpPr>
        <p:spPr>
          <a:xfrm>
            <a:off x="404446" y="5275385"/>
            <a:ext cx="8335108" cy="656492"/>
          </a:xfrm>
        </p:spPr>
        <p:txBody>
          <a:bodyPr/>
          <a:lstStyle/>
          <a:p>
            <a:r>
              <a:rPr lang="en-US" altLang="nl-NL"/>
              <a:t>triple-Aeolus has added value over the Atlantic</a:t>
            </a:r>
          </a:p>
        </p:txBody>
      </p:sp>
      <p:pic>
        <p:nvPicPr>
          <p:cNvPr id="306186" name="Picture 10">
            <a:extLst>
              <a:ext uri="{FF2B5EF4-FFF2-40B4-BE49-F238E27FC236}">
                <a16:creationId xmlns:a16="http://schemas.microsoft.com/office/drawing/2014/main" id="{0B09D97E-4222-413C-84AE-556D262C50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131" y="1381859"/>
            <a:ext cx="4201258" cy="3900854"/>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6188" name="Group 12">
            <a:extLst>
              <a:ext uri="{FF2B5EF4-FFF2-40B4-BE49-F238E27FC236}">
                <a16:creationId xmlns:a16="http://schemas.microsoft.com/office/drawing/2014/main" id="{9AC73C1A-5BF1-414E-8D9F-AB816D415D78}"/>
              </a:ext>
            </a:extLst>
          </p:cNvPr>
          <p:cNvGrpSpPr>
            <a:grpSpLocks/>
          </p:cNvGrpSpPr>
          <p:nvPr/>
        </p:nvGrpSpPr>
        <p:grpSpPr bwMode="auto">
          <a:xfrm>
            <a:off x="240324" y="1340828"/>
            <a:ext cx="4254012" cy="3963865"/>
            <a:chOff x="164" y="735"/>
            <a:chExt cx="2903" cy="2705"/>
          </a:xfrm>
        </p:grpSpPr>
        <p:pic>
          <p:nvPicPr>
            <p:cNvPr id="306185" name="Picture 9">
              <a:extLst>
                <a:ext uri="{FF2B5EF4-FFF2-40B4-BE49-F238E27FC236}">
                  <a16:creationId xmlns:a16="http://schemas.microsoft.com/office/drawing/2014/main" id="{B4B86DCA-0059-4632-B58F-8406F1A213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 y="735"/>
              <a:ext cx="2903" cy="270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6187" name="Text Box 11">
              <a:extLst>
                <a:ext uri="{FF2B5EF4-FFF2-40B4-BE49-F238E27FC236}">
                  <a16:creationId xmlns:a16="http://schemas.microsoft.com/office/drawing/2014/main" id="{6EC2DBA2-CCB5-485A-A401-F9F83427CA15}"/>
                </a:ext>
              </a:extLst>
            </p:cNvPr>
            <p:cNvSpPr txBox="1">
              <a:spLocks noChangeArrowheads="1"/>
            </p:cNvSpPr>
            <p:nvPr/>
          </p:nvSpPr>
          <p:spPr bwMode="auto">
            <a:xfrm>
              <a:off x="2027" y="2070"/>
              <a:ext cx="716" cy="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Tandem</a:t>
              </a:r>
            </a:p>
          </p:txBody>
        </p:sp>
      </p:grpSp>
      <p:sp>
        <p:nvSpPr>
          <p:cNvPr id="306182" name="Text Box 6">
            <a:extLst>
              <a:ext uri="{FF2B5EF4-FFF2-40B4-BE49-F238E27FC236}">
                <a16:creationId xmlns:a16="http://schemas.microsoft.com/office/drawing/2014/main" id="{344857FB-BDC4-4CCA-99B7-DEC69196230D}"/>
              </a:ext>
            </a:extLst>
          </p:cNvPr>
          <p:cNvSpPr txBox="1">
            <a:spLocks noChangeArrowheads="1"/>
          </p:cNvSpPr>
          <p:nvPr/>
        </p:nvSpPr>
        <p:spPr bwMode="auto">
          <a:xfrm>
            <a:off x="7533543" y="3304443"/>
            <a:ext cx="861646" cy="3481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Triple</a:t>
            </a:r>
          </a:p>
        </p:txBody>
      </p:sp>
    </p:spTree>
    <p:extLst>
      <p:ext uri="{BB962C8B-B14F-4D97-AF65-F5344CB8AC3E}">
        <p14:creationId xmlns:p14="http://schemas.microsoft.com/office/powerpoint/2010/main" val="2283449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992C0F95-4280-4BD4-ADF4-A6828B7A64AC}"/>
              </a:ext>
            </a:extLst>
          </p:cNvPr>
          <p:cNvSpPr>
            <a:spLocks noGrp="1" noChangeArrowheads="1"/>
          </p:cNvSpPr>
          <p:nvPr>
            <p:ph type="title"/>
          </p:nvPr>
        </p:nvSpPr>
        <p:spPr/>
        <p:txBody>
          <a:bodyPr/>
          <a:lstStyle/>
          <a:p>
            <a:r>
              <a:rPr lang="en-US" altLang="nl-NL" dirty="0"/>
              <a:t>DWL analysis impact – 500 </a:t>
            </a:r>
            <a:r>
              <a:rPr lang="en-US" altLang="nl-NL" dirty="0" err="1"/>
              <a:t>hPa</a:t>
            </a:r>
            <a:r>
              <a:rPr lang="en-US" altLang="nl-NL" dirty="0"/>
              <a:t> wind</a:t>
            </a:r>
          </a:p>
        </p:txBody>
      </p:sp>
      <p:sp>
        <p:nvSpPr>
          <p:cNvPr id="315395" name="Rectangle 3">
            <a:extLst>
              <a:ext uri="{FF2B5EF4-FFF2-40B4-BE49-F238E27FC236}">
                <a16:creationId xmlns:a16="http://schemas.microsoft.com/office/drawing/2014/main" id="{1D6A5C20-7164-4FB4-8811-726480C1142A}"/>
              </a:ext>
            </a:extLst>
          </p:cNvPr>
          <p:cNvSpPr>
            <a:spLocks noGrp="1" noChangeArrowheads="1"/>
          </p:cNvSpPr>
          <p:nvPr>
            <p:ph type="body" idx="1"/>
          </p:nvPr>
        </p:nvSpPr>
        <p:spPr>
          <a:xfrm>
            <a:off x="485043" y="5366239"/>
            <a:ext cx="8335108" cy="616927"/>
          </a:xfrm>
        </p:spPr>
        <p:txBody>
          <a:bodyPr/>
          <a:lstStyle/>
          <a:p>
            <a:pPr>
              <a:lnSpc>
                <a:spcPct val="80000"/>
              </a:lnSpc>
              <a:buFont typeface="Wingdings" panose="05000000000000000000" pitchFamily="2" charset="2"/>
              <a:buChar char="F"/>
            </a:pPr>
            <a:r>
              <a:rPr lang="en-US" altLang="nl-NL" sz="1846"/>
              <a:t>Dual-inclination scenario better samples the storm-track region over the Atlantic</a:t>
            </a:r>
          </a:p>
          <a:p>
            <a:pPr>
              <a:lnSpc>
                <a:spcPct val="80000"/>
              </a:lnSpc>
              <a:buFont typeface="Wingdings" panose="05000000000000000000" pitchFamily="2" charset="2"/>
              <a:buChar char="F"/>
            </a:pPr>
            <a:r>
              <a:rPr lang="en-US" altLang="nl-NL" sz="1846"/>
              <a:t>Dual-inclination scenario has many observations over data dense continents</a:t>
            </a:r>
          </a:p>
        </p:txBody>
      </p:sp>
      <p:grpSp>
        <p:nvGrpSpPr>
          <p:cNvPr id="315397" name="Group 5">
            <a:extLst>
              <a:ext uri="{FF2B5EF4-FFF2-40B4-BE49-F238E27FC236}">
                <a16:creationId xmlns:a16="http://schemas.microsoft.com/office/drawing/2014/main" id="{F4B43429-CED6-40C5-868D-F1E27C488180}"/>
              </a:ext>
            </a:extLst>
          </p:cNvPr>
          <p:cNvGrpSpPr>
            <a:grpSpLocks/>
          </p:cNvGrpSpPr>
          <p:nvPr/>
        </p:nvGrpSpPr>
        <p:grpSpPr bwMode="auto">
          <a:xfrm>
            <a:off x="240324" y="1340828"/>
            <a:ext cx="4254012" cy="3963865"/>
            <a:chOff x="164" y="735"/>
            <a:chExt cx="2903" cy="2705"/>
          </a:xfrm>
        </p:grpSpPr>
        <p:pic>
          <p:nvPicPr>
            <p:cNvPr id="315398" name="Picture 6">
              <a:extLst>
                <a:ext uri="{FF2B5EF4-FFF2-40B4-BE49-F238E27FC236}">
                  <a16:creationId xmlns:a16="http://schemas.microsoft.com/office/drawing/2014/main" id="{E1FB624C-DE37-44E7-A31D-79920A0987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 y="735"/>
              <a:ext cx="2903" cy="270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399" name="Text Box 7">
              <a:extLst>
                <a:ext uri="{FF2B5EF4-FFF2-40B4-BE49-F238E27FC236}">
                  <a16:creationId xmlns:a16="http://schemas.microsoft.com/office/drawing/2014/main" id="{3D2BCA13-C0D2-4C0C-A4A5-46E3B62E4C06}"/>
                </a:ext>
              </a:extLst>
            </p:cNvPr>
            <p:cNvSpPr txBox="1">
              <a:spLocks noChangeArrowheads="1"/>
            </p:cNvSpPr>
            <p:nvPr/>
          </p:nvSpPr>
          <p:spPr bwMode="auto">
            <a:xfrm>
              <a:off x="2027" y="2070"/>
              <a:ext cx="716" cy="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662"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Tandem</a:t>
              </a:r>
            </a:p>
          </p:txBody>
        </p:sp>
      </p:grpSp>
      <p:pic>
        <p:nvPicPr>
          <p:cNvPr id="315401" name="Picture 9">
            <a:extLst>
              <a:ext uri="{FF2B5EF4-FFF2-40B4-BE49-F238E27FC236}">
                <a16:creationId xmlns:a16="http://schemas.microsoft.com/office/drawing/2014/main" id="{B49D3BD7-E492-4B3B-821C-ED985472F3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1824" y="1339362"/>
            <a:ext cx="4287715" cy="4038600"/>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02" name="Text Box 10">
            <a:extLst>
              <a:ext uri="{FF2B5EF4-FFF2-40B4-BE49-F238E27FC236}">
                <a16:creationId xmlns:a16="http://schemas.microsoft.com/office/drawing/2014/main" id="{FA54AAD9-8F70-418B-AB1F-EB054A4EA8BA}"/>
              </a:ext>
            </a:extLst>
          </p:cNvPr>
          <p:cNvSpPr txBox="1">
            <a:spLocks noChangeArrowheads="1"/>
          </p:cNvSpPr>
          <p:nvPr/>
        </p:nvSpPr>
        <p:spPr bwMode="auto">
          <a:xfrm>
            <a:off x="7326545" y="4459166"/>
            <a:ext cx="1080745" cy="376385"/>
          </a:xfrm>
          <a:prstGeom prst="rect">
            <a:avLst/>
          </a:prstGeom>
          <a:solidFill>
            <a:schemeClr val="bg1">
              <a:alpha val="47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en-US" altLang="nl-NL" sz="1846"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charset="0"/>
              </a:rPr>
              <a:t>Dual-incl</a:t>
            </a:r>
          </a:p>
        </p:txBody>
      </p:sp>
    </p:spTree>
    <p:extLst>
      <p:ext uri="{BB962C8B-B14F-4D97-AF65-F5344CB8AC3E}">
        <p14:creationId xmlns:p14="http://schemas.microsoft.com/office/powerpoint/2010/main" val="4018445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73947BA0-CBE4-44BF-A7AF-1DD2E86BD3A0}"/>
              </a:ext>
            </a:extLst>
          </p:cNvPr>
          <p:cNvSpPr>
            <a:spLocks noGrp="1" noChangeArrowheads="1"/>
          </p:cNvSpPr>
          <p:nvPr>
            <p:ph type="title"/>
          </p:nvPr>
        </p:nvSpPr>
        <p:spPr>
          <a:xfrm>
            <a:off x="1260231" y="545123"/>
            <a:ext cx="6717323" cy="562708"/>
          </a:xfrm>
        </p:spPr>
        <p:txBody>
          <a:bodyPr/>
          <a:lstStyle/>
          <a:p>
            <a:r>
              <a:rPr lang="en-US" altLang="nl-NL" dirty="0"/>
              <a:t>DWL forecast impact – 500 </a:t>
            </a:r>
            <a:r>
              <a:rPr lang="en-US" altLang="nl-NL" dirty="0" err="1"/>
              <a:t>hPa</a:t>
            </a:r>
            <a:r>
              <a:rPr lang="en-US" altLang="nl-NL" dirty="0"/>
              <a:t> </a:t>
            </a:r>
            <a:r>
              <a:rPr lang="en-US" altLang="nl-NL" dirty="0" err="1"/>
              <a:t>geop</a:t>
            </a:r>
            <a:r>
              <a:rPr lang="en-US" altLang="nl-NL" dirty="0"/>
              <a:t>. height</a:t>
            </a:r>
          </a:p>
        </p:txBody>
      </p:sp>
      <p:sp>
        <p:nvSpPr>
          <p:cNvPr id="310275" name="Rectangle 3">
            <a:extLst>
              <a:ext uri="{FF2B5EF4-FFF2-40B4-BE49-F238E27FC236}">
                <a16:creationId xmlns:a16="http://schemas.microsoft.com/office/drawing/2014/main" id="{27BAC75D-A5DC-4491-A08D-B0C38214615E}"/>
              </a:ext>
            </a:extLst>
          </p:cNvPr>
          <p:cNvSpPr>
            <a:spLocks noGrp="1" noChangeArrowheads="1"/>
          </p:cNvSpPr>
          <p:nvPr>
            <p:ph type="body" idx="1"/>
          </p:nvPr>
        </p:nvSpPr>
        <p:spPr>
          <a:xfrm>
            <a:off x="5227027" y="1525467"/>
            <a:ext cx="2708031" cy="4299438"/>
          </a:xfrm>
        </p:spPr>
        <p:txBody>
          <a:bodyPr/>
          <a:lstStyle/>
          <a:p>
            <a:r>
              <a:rPr lang="nl-NL" altLang="nl-NL" dirty="0" err="1"/>
              <a:t>Result</a:t>
            </a:r>
            <a:r>
              <a:rPr lang="nl-NL" altLang="nl-NL" dirty="0"/>
              <a:t> </a:t>
            </a:r>
            <a:r>
              <a:rPr lang="nl-NL" altLang="nl-NL" dirty="0" err="1"/>
              <a:t>very</a:t>
            </a:r>
            <a:r>
              <a:rPr lang="nl-NL" altLang="nl-NL" dirty="0"/>
              <a:t> consistent in </a:t>
            </a:r>
            <a:r>
              <a:rPr lang="nl-NL" altLang="nl-NL" dirty="0" err="1"/>
              <a:t>the</a:t>
            </a:r>
            <a:r>
              <a:rPr lang="nl-NL" altLang="nl-NL" dirty="0"/>
              <a:t> </a:t>
            </a:r>
            <a:r>
              <a:rPr lang="nl-NL" altLang="nl-NL" dirty="0" err="1"/>
              <a:t>vertical</a:t>
            </a:r>
            <a:endParaRPr lang="nl-NL" altLang="nl-NL" dirty="0"/>
          </a:p>
        </p:txBody>
      </p:sp>
      <p:pic>
        <p:nvPicPr>
          <p:cNvPr id="310276" name="Picture 4">
            <a:extLst>
              <a:ext uri="{FF2B5EF4-FFF2-40B4-BE49-F238E27FC236}">
                <a16:creationId xmlns:a16="http://schemas.microsoft.com/office/drawing/2014/main" id="{801CED12-F5D9-4456-8538-16747A5363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585" y="1362808"/>
            <a:ext cx="4318489" cy="4495800"/>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0277" name="Text Box 5">
            <a:extLst>
              <a:ext uri="{FF2B5EF4-FFF2-40B4-BE49-F238E27FC236}">
                <a16:creationId xmlns:a16="http://schemas.microsoft.com/office/drawing/2014/main" id="{6E68E6D7-8EA6-44C0-AE0E-47087CCF8778}"/>
              </a:ext>
            </a:extLst>
          </p:cNvPr>
          <p:cNvSpPr txBox="1">
            <a:spLocks noChangeArrowheads="1"/>
          </p:cNvSpPr>
          <p:nvPr/>
        </p:nvSpPr>
        <p:spPr bwMode="auto">
          <a:xfrm>
            <a:off x="1050682" y="3273669"/>
            <a:ext cx="1116623" cy="1115434"/>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844083"/>
            <a:r>
              <a:rPr lang="en-US" altLang="nl-NL" sz="1662" b="1" i="1">
                <a:latin typeface="Times New Roman" panose="02020603050405020304" pitchFamily="18" charset="0"/>
                <a:cs typeface="+mn-cs"/>
              </a:rPr>
              <a:t>Aeolus</a:t>
            </a:r>
          </a:p>
          <a:p>
            <a:pPr defTabSz="844083"/>
            <a:r>
              <a:rPr lang="en-US" altLang="nl-NL" sz="1662" b="1" i="1">
                <a:solidFill>
                  <a:srgbClr val="FF0000"/>
                </a:solidFill>
                <a:latin typeface="Times New Roman" panose="02020603050405020304" pitchFamily="18" charset="0"/>
                <a:cs typeface="+mn-cs"/>
              </a:rPr>
              <a:t>Dual-pers.</a:t>
            </a:r>
          </a:p>
          <a:p>
            <a:pPr defTabSz="844083"/>
            <a:r>
              <a:rPr lang="en-US" altLang="nl-NL" sz="1662" b="1" i="1">
                <a:solidFill>
                  <a:srgbClr val="0000FF"/>
                </a:solidFill>
                <a:latin typeface="Times New Roman" panose="02020603050405020304" pitchFamily="18" charset="0"/>
                <a:cs typeface="+mn-cs"/>
              </a:rPr>
              <a:t>Tandem</a:t>
            </a:r>
          </a:p>
          <a:p>
            <a:pPr defTabSz="844083"/>
            <a:r>
              <a:rPr lang="en-US" altLang="nl-NL" sz="1662" b="1" i="1">
                <a:solidFill>
                  <a:srgbClr val="FF33CC"/>
                </a:solidFill>
                <a:latin typeface="Times New Roman" panose="02020603050405020304" pitchFamily="18" charset="0"/>
                <a:cs typeface="+mn-cs"/>
              </a:rPr>
              <a:t>Triple</a:t>
            </a:r>
          </a:p>
        </p:txBody>
      </p:sp>
    </p:spTree>
    <p:extLst>
      <p:ext uri="{BB962C8B-B14F-4D97-AF65-F5344CB8AC3E}">
        <p14:creationId xmlns:p14="http://schemas.microsoft.com/office/powerpoint/2010/main" val="18582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76848" y="336637"/>
            <a:ext cx="7794549" cy="369332"/>
          </a:xfrm>
        </p:spPr>
        <p:txBody>
          <a:bodyPr/>
          <a:lstStyle/>
          <a:p>
            <a:r>
              <a:rPr lang="en-GB" sz="1800" dirty="0"/>
              <a:t>Possibility to enhance aerosol sensing capability of ALADIN</a:t>
            </a:r>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176848" y="1090818"/>
            <a:ext cx="8822491" cy="1184109"/>
          </a:xfrm>
        </p:spPr>
        <p:txBody>
          <a:bodyPr/>
          <a:lstStyle/>
          <a:p>
            <a:pPr marL="256675" indent="-256675">
              <a:spcBef>
                <a:spcPts val="450"/>
              </a:spcBef>
              <a:buFont typeface="Wingdings" panose="05000000000000000000" pitchFamily="2" charset="2"/>
              <a:buChar char="§"/>
            </a:pPr>
            <a:r>
              <a:rPr lang="en-US" dirty="0">
                <a:cs typeface="Arial" pitchFamily="34" charset="0"/>
              </a:rPr>
              <a:t>Missing depolarization signal (per design) for aerosol classification, discrimination aerosol/clouds and significant loss of Mie signal (up to 50%) in depolarizing scenes (e.g. global desert dust belt)</a:t>
            </a:r>
          </a:p>
          <a:p>
            <a:pPr marL="256675" indent="-256675">
              <a:spcBef>
                <a:spcPts val="450"/>
              </a:spcBef>
              <a:buFont typeface="Wingdings" panose="05000000000000000000" pitchFamily="2" charset="2"/>
              <a:buChar char="§"/>
            </a:pPr>
            <a:r>
              <a:rPr lang="en-US" dirty="0">
                <a:cs typeface="Arial" pitchFamily="34" charset="0"/>
              </a:rPr>
              <a:t>Increase capability for vertical resolution in raw data (100 m) and significantly increase number of range gates and possibly altitude range up to 40 km</a:t>
            </a:r>
          </a:p>
          <a:p>
            <a:endParaRPr lang="en-GB" dirty="0">
              <a:solidFill>
                <a:schemeClr val="tx2"/>
              </a:solidFill>
            </a:endParaRPr>
          </a:p>
        </p:txBody>
      </p:sp>
      <p:pic>
        <p:nvPicPr>
          <p:cNvPr id="4" name="Picture 8">
            <a:extLst>
              <a:ext uri="{FF2B5EF4-FFF2-40B4-BE49-F238E27FC236}">
                <a16:creationId xmlns:a16="http://schemas.microsoft.com/office/drawing/2014/main" id="{E4C2AFCD-5D15-4CD5-9437-D753993D80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621" y="2574056"/>
            <a:ext cx="3613718" cy="29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B8C2C2CE-BC59-4DF2-9D71-40B3536C9130}"/>
              </a:ext>
            </a:extLst>
          </p:cNvPr>
          <p:cNvSpPr txBox="1"/>
          <p:nvPr/>
        </p:nvSpPr>
        <p:spPr>
          <a:xfrm>
            <a:off x="3168210" y="5572994"/>
            <a:ext cx="1727741" cy="232410"/>
          </a:xfrm>
          <a:prstGeom prst="rect">
            <a:avLst/>
          </a:prstGeom>
          <a:solidFill>
            <a:schemeClr val="bg1"/>
          </a:solidFill>
          <a:ln w="6350">
            <a:solidFill>
              <a:schemeClr val="tx1"/>
            </a:solidFill>
          </a:ln>
        </p:spPr>
        <p:txBody>
          <a:bodyPr wrap="square" lIns="81572" tIns="40786" rIns="81572" bIns="40786">
            <a:spAutoFit/>
          </a:bodyPr>
          <a:lstStyle/>
          <a:p>
            <a:pPr marL="0" marR="0" lvl="0" indent="0" algn="l" defTabSz="683728"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0000"/>
                </a:solidFill>
                <a:effectLst/>
                <a:uLnTx/>
                <a:uFillTx/>
                <a:latin typeface="Calibri"/>
                <a:ea typeface="+mn-ea"/>
                <a:cs typeface="Arial" charset="0"/>
              </a:rPr>
              <a:t>V. Amiridis (2019), Cal-Val WS</a:t>
            </a:r>
          </a:p>
        </p:txBody>
      </p:sp>
      <p:pic>
        <p:nvPicPr>
          <p:cNvPr id="6" name="Picture 2">
            <a:extLst>
              <a:ext uri="{FF2B5EF4-FFF2-40B4-BE49-F238E27FC236}">
                <a16:creationId xmlns:a16="http://schemas.microsoft.com/office/drawing/2014/main" id="{880B42FA-01A6-4915-803C-77B6464383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61" y="2727105"/>
            <a:ext cx="4867388" cy="273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73113D3C-BADF-4F0B-B14C-D936D9F985FC}"/>
              </a:ext>
            </a:extLst>
          </p:cNvPr>
          <p:cNvSpPr txBox="1"/>
          <p:nvPr/>
        </p:nvSpPr>
        <p:spPr>
          <a:xfrm>
            <a:off x="6931818" y="5676191"/>
            <a:ext cx="2159678" cy="232410"/>
          </a:xfrm>
          <a:prstGeom prst="rect">
            <a:avLst/>
          </a:prstGeom>
          <a:solidFill>
            <a:schemeClr val="bg1"/>
          </a:solidFill>
          <a:ln w="6350">
            <a:solidFill>
              <a:schemeClr val="tx1"/>
            </a:solidFill>
          </a:ln>
        </p:spPr>
        <p:txBody>
          <a:bodyPr wrap="square" lIns="81572" tIns="40786" rIns="81572" bIns="40786">
            <a:spAutoFit/>
          </a:bodyPr>
          <a:lstStyle/>
          <a:p>
            <a:pPr marL="0" marR="0" lvl="0" indent="0" algn="l" defTabSz="683728"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0000"/>
                </a:solidFill>
                <a:effectLst/>
                <a:uLnTx/>
                <a:uFillTx/>
                <a:latin typeface="Calibri"/>
                <a:ea typeface="+mn-ea"/>
                <a:cs typeface="Arial" charset="0"/>
              </a:rPr>
              <a:t>ESA (2008): Aeolus Science Report</a:t>
            </a:r>
          </a:p>
        </p:txBody>
      </p:sp>
      <p:sp>
        <p:nvSpPr>
          <p:cNvPr id="8" name="Ellipse 7">
            <a:extLst>
              <a:ext uri="{FF2B5EF4-FFF2-40B4-BE49-F238E27FC236}">
                <a16:creationId xmlns:a16="http://schemas.microsoft.com/office/drawing/2014/main" id="{7BB5BD2C-634B-47E7-94ED-EFB07A870973}"/>
              </a:ext>
            </a:extLst>
          </p:cNvPr>
          <p:cNvSpPr/>
          <p:nvPr/>
        </p:nvSpPr>
        <p:spPr bwMode="auto">
          <a:xfrm flipV="1">
            <a:off x="7703533" y="3692673"/>
            <a:ext cx="688067" cy="384230"/>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512410" rtl="0" eaLnBrk="1" fontAlgn="base" latinLnBrk="0" hangingPunct="1">
              <a:lnSpc>
                <a:spcPts val="1461"/>
              </a:lnSpc>
              <a:spcBef>
                <a:spcPct val="0"/>
              </a:spcBef>
              <a:spcAft>
                <a:spcPct val="0"/>
              </a:spcAft>
              <a:buClrTx/>
              <a:buSzTx/>
              <a:buFontTx/>
              <a:buChar char="-"/>
              <a:tabLst/>
              <a:defRPr/>
            </a:pPr>
            <a:endParaRPr kumimoji="0" lang="de-DE" sz="975" b="0" i="0" u="none" strike="noStrike" kern="1200" cap="none" spc="0" normalizeH="0" baseline="0" noProof="0">
              <a:ln>
                <a:noFill/>
              </a:ln>
              <a:solidFill>
                <a:srgbClr val="0000FF"/>
              </a:solidFill>
              <a:effectLst/>
              <a:uLnTx/>
              <a:uFillTx/>
              <a:latin typeface="Arial" charset="0"/>
              <a:ea typeface="ヒラギノ角ゴ Pro W3" charset="-128"/>
              <a:cs typeface="Arial" charset="0"/>
            </a:endParaRPr>
          </a:p>
        </p:txBody>
      </p:sp>
      <p:cxnSp>
        <p:nvCxnSpPr>
          <p:cNvPr id="9" name="Gerade Verbindung mit Pfeil 8">
            <a:extLst>
              <a:ext uri="{FF2B5EF4-FFF2-40B4-BE49-F238E27FC236}">
                <a16:creationId xmlns:a16="http://schemas.microsoft.com/office/drawing/2014/main" id="{A7AB7220-70BC-441D-94F3-A7D2BDB4DD66}"/>
              </a:ext>
            </a:extLst>
          </p:cNvPr>
          <p:cNvCxnSpPr>
            <a:cxnSpLocks/>
          </p:cNvCxnSpPr>
          <p:nvPr/>
        </p:nvCxnSpPr>
        <p:spPr>
          <a:xfrm flipH="1">
            <a:off x="7001638" y="3860936"/>
            <a:ext cx="841045" cy="0"/>
          </a:xfrm>
          <a:prstGeom prst="straightConnector1">
            <a:avLst/>
          </a:prstGeom>
          <a:ln w="762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19A12310-8A1B-4CB4-B66F-296A0CFC2F40}"/>
              </a:ext>
            </a:extLst>
          </p:cNvPr>
          <p:cNvSpPr txBox="1"/>
          <p:nvPr/>
        </p:nvSpPr>
        <p:spPr>
          <a:xfrm>
            <a:off x="6801801" y="3952783"/>
            <a:ext cx="1445018" cy="184666"/>
          </a:xfrm>
          <a:prstGeom prst="rect">
            <a:avLst/>
          </a:prstGeom>
          <a:noFill/>
        </p:spPr>
        <p:txBody>
          <a:bodyPr wrap="square" lIns="0" tIns="0" rIns="0" bIns="0" rtlCol="0">
            <a:spAutoFit/>
          </a:bodyPr>
          <a:lstStyle/>
          <a:p>
            <a:pPr marL="0" marR="0" lvl="0" indent="0" algn="l" defTabSz="68446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De-pol signal</a:t>
            </a:r>
          </a:p>
        </p:txBody>
      </p:sp>
    </p:spTree>
    <p:extLst>
      <p:ext uri="{BB962C8B-B14F-4D97-AF65-F5344CB8AC3E}">
        <p14:creationId xmlns:p14="http://schemas.microsoft.com/office/powerpoint/2010/main" val="415434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63823" y="257592"/>
            <a:ext cx="7794549" cy="369332"/>
          </a:xfrm>
        </p:spPr>
        <p:txBody>
          <a:bodyPr/>
          <a:lstStyle/>
          <a:p>
            <a:r>
              <a:rPr lang="it-IT" sz="1800" dirty="0" err="1"/>
              <a:t>Main</a:t>
            </a:r>
            <a:r>
              <a:rPr lang="it-IT" sz="1800" dirty="0"/>
              <a:t> </a:t>
            </a:r>
            <a:r>
              <a:rPr lang="it-IT" sz="1800" dirty="0" err="1"/>
              <a:t>limitations</a:t>
            </a:r>
            <a:r>
              <a:rPr lang="it-IT" sz="1800" dirty="0"/>
              <a:t> of the ALADIN instrument </a:t>
            </a:r>
            <a:endParaRPr lang="en-GB" sz="1200" dirty="0"/>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1" y="1391229"/>
            <a:ext cx="4572000" cy="4375674"/>
          </a:xfrm>
        </p:spPr>
        <p:txBody>
          <a:bodyPr/>
          <a:lstStyle/>
          <a:p>
            <a:pPr marL="256675" indent="-256675">
              <a:spcBef>
                <a:spcPts val="450"/>
              </a:spcBef>
              <a:buFont typeface="Wingdings" panose="05000000000000000000" pitchFamily="2" charset="2"/>
              <a:buChar char="§"/>
            </a:pPr>
            <a:r>
              <a:rPr lang="en-US" b="1" dirty="0">
                <a:solidFill>
                  <a:srgbClr val="0000FF"/>
                </a:solidFill>
                <a:cs typeface="Arial" pitchFamily="34" charset="0"/>
              </a:rPr>
              <a:t>Overall optical throughput: factor 2-3 missing</a:t>
            </a:r>
            <a:r>
              <a:rPr lang="en-US" dirty="0">
                <a:cs typeface="Arial" pitchFamily="34" charset="0"/>
              </a:rPr>
              <a:t> </a:t>
            </a:r>
            <a:br>
              <a:rPr lang="en-US" dirty="0">
                <a:cs typeface="Arial" pitchFamily="34" charset="0"/>
              </a:rPr>
            </a:br>
            <a:r>
              <a:rPr lang="en-US" dirty="0">
                <a:cs typeface="Arial" pitchFamily="34" charset="0"/>
              </a:rPr>
              <a:t>in Rayleigh signal compared to pre-launch simulations (actual factor 4-6 missing) =&gt; enhanced Rayleigh random errors =&gt; better match of actual laser performance (energy and beam divergence) with optical receiver design (field stop for field-of-view FOV, M1 mirror): increase field stop size with sufficient margins </a:t>
            </a:r>
          </a:p>
          <a:p>
            <a:pPr marL="256675" indent="-256675">
              <a:spcBef>
                <a:spcPts val="450"/>
              </a:spcBef>
              <a:buFont typeface="Wingdings" panose="05000000000000000000" pitchFamily="2" charset="2"/>
              <a:buChar char="§"/>
            </a:pPr>
            <a:r>
              <a:rPr lang="en-US" b="1" dirty="0">
                <a:solidFill>
                  <a:srgbClr val="0000FF"/>
                </a:solidFill>
                <a:cs typeface="Arial" pitchFamily="34" charset="0"/>
              </a:rPr>
              <a:t>Thermal-mechanical stability of laser</a:t>
            </a:r>
            <a:r>
              <a:rPr lang="en-US" dirty="0">
                <a:cs typeface="Arial" pitchFamily="34" charset="0"/>
              </a:rPr>
              <a:t> beam (divergence, LOS pointing) </a:t>
            </a:r>
            <a:r>
              <a:rPr lang="en-US" b="1" dirty="0">
                <a:solidFill>
                  <a:srgbClr val="0000FF"/>
                </a:solidFill>
                <a:cs typeface="Arial" pitchFamily="34" charset="0"/>
              </a:rPr>
              <a:t>and transmit-receive </a:t>
            </a:r>
            <a:r>
              <a:rPr lang="en-US" dirty="0">
                <a:cs typeface="Arial" pitchFamily="34" charset="0"/>
              </a:rPr>
              <a:t>path (including internal reference) =&gt;  drifts of constant bias contributor for Rayleigh winds</a:t>
            </a:r>
          </a:p>
          <a:p>
            <a:pPr marL="256675" indent="-256675">
              <a:spcBef>
                <a:spcPts val="450"/>
              </a:spcBef>
              <a:buFont typeface="Wingdings" panose="05000000000000000000" pitchFamily="2" charset="2"/>
              <a:buChar char="§"/>
            </a:pPr>
            <a:r>
              <a:rPr lang="en-US" b="1" dirty="0">
                <a:solidFill>
                  <a:srgbClr val="0000FF"/>
                </a:solidFill>
                <a:cs typeface="Arial" pitchFamily="34" charset="0"/>
              </a:rPr>
              <a:t>Telescope primary mirror optical quality (WFE) and thermal stabilization </a:t>
            </a:r>
            <a:r>
              <a:rPr lang="en-US" dirty="0">
                <a:cs typeface="Arial" pitchFamily="34" charset="0"/>
              </a:rPr>
              <a:t>=&gt; Rayleigh (and Mie) bias and signal levels as a function of orbit phase (argument of latitude) and longitude induced by actual TOA radiation</a:t>
            </a:r>
          </a:p>
          <a:p>
            <a:endParaRPr lang="en-GB" dirty="0">
              <a:solidFill>
                <a:schemeClr val="tx2"/>
              </a:solidFill>
            </a:endParaRPr>
          </a:p>
        </p:txBody>
      </p:sp>
      <p:pic>
        <p:nvPicPr>
          <p:cNvPr id="6" name="Picture 8">
            <a:extLst>
              <a:ext uri="{FF2B5EF4-FFF2-40B4-BE49-F238E27FC236}">
                <a16:creationId xmlns:a16="http://schemas.microsoft.com/office/drawing/2014/main" id="{BD17353C-ABFD-4390-86CC-5BABFB1560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5992" y="1363792"/>
            <a:ext cx="4513468" cy="414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a:extLst>
              <a:ext uri="{FF2B5EF4-FFF2-40B4-BE49-F238E27FC236}">
                <a16:creationId xmlns:a16="http://schemas.microsoft.com/office/drawing/2014/main" id="{127DF233-ABD9-441E-82E1-14551E8F2FFB}"/>
              </a:ext>
            </a:extLst>
          </p:cNvPr>
          <p:cNvSpPr txBox="1"/>
          <p:nvPr/>
        </p:nvSpPr>
        <p:spPr>
          <a:xfrm>
            <a:off x="6896850" y="5530595"/>
            <a:ext cx="2159678" cy="232410"/>
          </a:xfrm>
          <a:prstGeom prst="rect">
            <a:avLst/>
          </a:prstGeom>
          <a:solidFill>
            <a:schemeClr val="bg1"/>
          </a:solidFill>
          <a:ln w="6350">
            <a:solidFill>
              <a:schemeClr val="tx1"/>
            </a:solidFill>
          </a:ln>
        </p:spPr>
        <p:txBody>
          <a:bodyPr wrap="square" lIns="81572" tIns="40786" rIns="81572" bIns="40786">
            <a:spAutoFit/>
          </a:bodyPr>
          <a:lstStyle/>
          <a:p>
            <a:pPr marL="0" marR="0" lvl="0" indent="0" algn="l" defTabSz="683728"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3249"/>
                </a:solidFill>
                <a:effectLst/>
                <a:uLnTx/>
                <a:uFillTx/>
                <a:latin typeface="Calibri"/>
                <a:ea typeface="+mn-ea"/>
                <a:cs typeface="Arial" charset="0"/>
              </a:rPr>
              <a:t>ESA (2008): Aeolus Science Report</a:t>
            </a:r>
          </a:p>
        </p:txBody>
      </p:sp>
      <p:sp>
        <p:nvSpPr>
          <p:cNvPr id="8" name="Ellipse 7">
            <a:extLst>
              <a:ext uri="{FF2B5EF4-FFF2-40B4-BE49-F238E27FC236}">
                <a16:creationId xmlns:a16="http://schemas.microsoft.com/office/drawing/2014/main" id="{7FEF6AA9-C683-4101-9091-5D386ED46EA7}"/>
              </a:ext>
            </a:extLst>
          </p:cNvPr>
          <p:cNvSpPr/>
          <p:nvPr/>
        </p:nvSpPr>
        <p:spPr bwMode="auto">
          <a:xfrm>
            <a:off x="7573694" y="3529755"/>
            <a:ext cx="809879" cy="323952"/>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512410" rtl="0" eaLnBrk="1" fontAlgn="base" latinLnBrk="0" hangingPunct="1">
              <a:lnSpc>
                <a:spcPts val="1461"/>
              </a:lnSpc>
              <a:spcBef>
                <a:spcPct val="0"/>
              </a:spcBef>
              <a:spcAft>
                <a:spcPct val="0"/>
              </a:spcAft>
              <a:buClrTx/>
              <a:buSzTx/>
              <a:buFontTx/>
              <a:buChar char="-"/>
              <a:tabLst/>
              <a:defRPr/>
            </a:pPr>
            <a:endParaRPr kumimoji="0" lang="de-DE" sz="975" b="0" i="0" u="none" strike="noStrike" kern="1200" cap="none" spc="0" normalizeH="0" baseline="0" noProof="0">
              <a:ln>
                <a:noFill/>
              </a:ln>
              <a:solidFill>
                <a:srgbClr val="0000FF"/>
              </a:solidFill>
              <a:effectLst/>
              <a:uLnTx/>
              <a:uFillTx/>
              <a:latin typeface="Arial" charset="0"/>
              <a:ea typeface="ヒラギノ角ゴ Pro W3" charset="-128"/>
              <a:cs typeface="Arial" charset="0"/>
            </a:endParaRPr>
          </a:p>
        </p:txBody>
      </p:sp>
      <p:sp>
        <p:nvSpPr>
          <p:cNvPr id="9" name="Ellipse 8">
            <a:extLst>
              <a:ext uri="{FF2B5EF4-FFF2-40B4-BE49-F238E27FC236}">
                <a16:creationId xmlns:a16="http://schemas.microsoft.com/office/drawing/2014/main" id="{1AF5127C-AD36-4FC6-AEB5-B6C26264463F}"/>
              </a:ext>
            </a:extLst>
          </p:cNvPr>
          <p:cNvSpPr/>
          <p:nvPr/>
        </p:nvSpPr>
        <p:spPr bwMode="auto">
          <a:xfrm>
            <a:off x="5629984" y="2989835"/>
            <a:ext cx="809879" cy="323952"/>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512410" rtl="0" eaLnBrk="1" fontAlgn="base" latinLnBrk="0" hangingPunct="1">
              <a:lnSpc>
                <a:spcPts val="1461"/>
              </a:lnSpc>
              <a:spcBef>
                <a:spcPct val="0"/>
              </a:spcBef>
              <a:spcAft>
                <a:spcPct val="0"/>
              </a:spcAft>
              <a:buClrTx/>
              <a:buSzTx/>
              <a:buFontTx/>
              <a:buChar char="-"/>
              <a:tabLst/>
              <a:defRPr/>
            </a:pPr>
            <a:endParaRPr kumimoji="0" lang="de-DE" sz="975" b="0" i="0" u="none" strike="noStrike" kern="1200" cap="none" spc="0" normalizeH="0" baseline="0" noProof="0">
              <a:ln>
                <a:noFill/>
              </a:ln>
              <a:solidFill>
                <a:srgbClr val="0000FF"/>
              </a:solidFill>
              <a:effectLst/>
              <a:uLnTx/>
              <a:uFillTx/>
              <a:latin typeface="Arial" charset="0"/>
              <a:ea typeface="ヒラギノ角ゴ Pro W3" charset="-128"/>
              <a:cs typeface="Arial" charset="0"/>
            </a:endParaRPr>
          </a:p>
        </p:txBody>
      </p:sp>
      <p:sp>
        <p:nvSpPr>
          <p:cNvPr id="10" name="Ellipse 9">
            <a:extLst>
              <a:ext uri="{FF2B5EF4-FFF2-40B4-BE49-F238E27FC236}">
                <a16:creationId xmlns:a16="http://schemas.microsoft.com/office/drawing/2014/main" id="{B31510C4-DCD1-4814-8942-4D76B6F3AE77}"/>
              </a:ext>
            </a:extLst>
          </p:cNvPr>
          <p:cNvSpPr/>
          <p:nvPr/>
        </p:nvSpPr>
        <p:spPr bwMode="auto">
          <a:xfrm>
            <a:off x="6775396" y="1410892"/>
            <a:ext cx="2202088" cy="1308984"/>
          </a:xfrm>
          <a:prstGeom prst="ellipse">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512410" rtl="0" eaLnBrk="1" fontAlgn="base" latinLnBrk="0" hangingPunct="1">
              <a:lnSpc>
                <a:spcPts val="1461"/>
              </a:lnSpc>
              <a:spcBef>
                <a:spcPct val="0"/>
              </a:spcBef>
              <a:spcAft>
                <a:spcPct val="0"/>
              </a:spcAft>
              <a:buClrTx/>
              <a:buSzTx/>
              <a:buFontTx/>
              <a:buChar char="-"/>
              <a:tabLst/>
              <a:defRPr/>
            </a:pPr>
            <a:endParaRPr kumimoji="0" lang="de-DE" sz="975" b="0" i="0" u="none" strike="noStrike" kern="1200" cap="none" spc="0" normalizeH="0" baseline="0" noProof="0">
              <a:ln>
                <a:noFill/>
              </a:ln>
              <a:solidFill>
                <a:srgbClr val="0000FF"/>
              </a:solidFill>
              <a:effectLst/>
              <a:uLnTx/>
              <a:uFillTx/>
              <a:latin typeface="Arial" charset="0"/>
              <a:ea typeface="ヒラギノ角ゴ Pro W3" charset="-128"/>
              <a:cs typeface="Arial" charset="0"/>
            </a:endParaRPr>
          </a:p>
        </p:txBody>
      </p:sp>
      <p:sp>
        <p:nvSpPr>
          <p:cNvPr id="11" name="Textfeld 10">
            <a:extLst>
              <a:ext uri="{FF2B5EF4-FFF2-40B4-BE49-F238E27FC236}">
                <a16:creationId xmlns:a16="http://schemas.microsoft.com/office/drawing/2014/main" id="{A6DFBF2C-24A4-453C-A6AA-0F3C06A7E150}"/>
              </a:ext>
            </a:extLst>
          </p:cNvPr>
          <p:cNvSpPr txBox="1"/>
          <p:nvPr/>
        </p:nvSpPr>
        <p:spPr>
          <a:xfrm>
            <a:off x="5813815" y="3322494"/>
            <a:ext cx="809879" cy="369332"/>
          </a:xfrm>
          <a:prstGeom prst="rect">
            <a:avLst/>
          </a:prstGeom>
          <a:noFill/>
        </p:spPr>
        <p:txBody>
          <a:bodyPr wrap="square" lIns="0" tIns="0" rIns="0" bIns="0" rtlCol="0">
            <a:spAutoFit/>
          </a:bodyPr>
          <a:lstStyle/>
          <a:p>
            <a:pPr marL="0" marR="0" lvl="0" indent="0" algn="l" defTabSz="68446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laser</a:t>
            </a:r>
          </a:p>
          <a:p>
            <a:pPr marL="0" marR="0" lvl="0" indent="0" algn="l" defTabSz="68446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divergence </a:t>
            </a:r>
          </a:p>
        </p:txBody>
      </p:sp>
      <p:sp>
        <p:nvSpPr>
          <p:cNvPr id="12" name="Textfeld 11">
            <a:extLst>
              <a:ext uri="{FF2B5EF4-FFF2-40B4-BE49-F238E27FC236}">
                <a16:creationId xmlns:a16="http://schemas.microsoft.com/office/drawing/2014/main" id="{C032BF81-40EE-44F2-A36E-6A16BE059778}"/>
              </a:ext>
            </a:extLst>
          </p:cNvPr>
          <p:cNvSpPr txBox="1"/>
          <p:nvPr/>
        </p:nvSpPr>
        <p:spPr>
          <a:xfrm>
            <a:off x="8459420" y="3604899"/>
            <a:ext cx="532834" cy="184666"/>
          </a:xfrm>
          <a:prstGeom prst="rect">
            <a:avLst/>
          </a:prstGeom>
          <a:noFill/>
        </p:spPr>
        <p:txBody>
          <a:bodyPr wrap="square" lIns="0" tIns="0" rIns="0" bIns="0" rtlCol="0">
            <a:spAutoFit/>
          </a:bodyPr>
          <a:lstStyle/>
          <a:p>
            <a:pPr marL="0" marR="0" lvl="0" indent="0" algn="l" defTabSz="68446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FOV</a:t>
            </a:r>
          </a:p>
        </p:txBody>
      </p:sp>
      <p:sp>
        <p:nvSpPr>
          <p:cNvPr id="13" name="Textfeld 12">
            <a:extLst>
              <a:ext uri="{FF2B5EF4-FFF2-40B4-BE49-F238E27FC236}">
                <a16:creationId xmlns:a16="http://schemas.microsoft.com/office/drawing/2014/main" id="{B2FCA8AB-1A30-4544-814E-49C1D2135226}"/>
              </a:ext>
            </a:extLst>
          </p:cNvPr>
          <p:cNvSpPr txBox="1"/>
          <p:nvPr/>
        </p:nvSpPr>
        <p:spPr>
          <a:xfrm>
            <a:off x="6896850" y="1973075"/>
            <a:ext cx="532834" cy="184666"/>
          </a:xfrm>
          <a:prstGeom prst="rect">
            <a:avLst/>
          </a:prstGeom>
          <a:noFill/>
        </p:spPr>
        <p:txBody>
          <a:bodyPr wrap="square" lIns="0" tIns="0" rIns="0" bIns="0" rtlCol="0">
            <a:spAutoFit/>
          </a:bodyPr>
          <a:lstStyle/>
          <a:p>
            <a:pPr marL="0" marR="0" lvl="0" indent="0" algn="l" defTabSz="68446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WFE</a:t>
            </a:r>
          </a:p>
        </p:txBody>
      </p:sp>
    </p:spTree>
    <p:extLst>
      <p:ext uri="{BB962C8B-B14F-4D97-AF65-F5344CB8AC3E}">
        <p14:creationId xmlns:p14="http://schemas.microsoft.com/office/powerpoint/2010/main" val="34402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63823" y="243632"/>
            <a:ext cx="7794549" cy="553998"/>
          </a:xfrm>
        </p:spPr>
        <p:txBody>
          <a:bodyPr/>
          <a:lstStyle/>
          <a:p>
            <a:r>
              <a:rPr lang="en-US" sz="1800" dirty="0"/>
              <a:t>SAG assessment for mission requirements for future DWL´s 3/4</a:t>
            </a:r>
            <a:br>
              <a:rPr lang="en-US" sz="1800" dirty="0"/>
            </a:br>
            <a:r>
              <a:rPr lang="en-US" sz="1200" dirty="0"/>
              <a:t>Requirements for timeliness and lifetime</a:t>
            </a:r>
            <a:endParaRPr lang="en-GB" sz="1200" dirty="0"/>
          </a:p>
        </p:txBody>
      </p:sp>
      <p:pic>
        <p:nvPicPr>
          <p:cNvPr id="4" name="Picture 8">
            <a:extLst>
              <a:ext uri="{FF2B5EF4-FFF2-40B4-BE49-F238E27FC236}">
                <a16:creationId xmlns:a16="http://schemas.microsoft.com/office/drawing/2014/main" id="{0A7B0791-05B3-4501-BFAE-E57821E1CDE8}"/>
              </a:ext>
            </a:extLst>
          </p:cNvPr>
          <p:cNvPicPr>
            <a:picLocks noChangeAspect="1"/>
          </p:cNvPicPr>
          <p:nvPr/>
        </p:nvPicPr>
        <p:blipFill rotWithShape="1">
          <a:blip r:embed="rId3"/>
          <a:srcRect t="32840"/>
          <a:stretch/>
        </p:blipFill>
        <p:spPr>
          <a:xfrm>
            <a:off x="1352474" y="3799731"/>
            <a:ext cx="6139775" cy="843035"/>
          </a:xfrm>
          <a:prstGeom prst="rect">
            <a:avLst/>
          </a:prstGeom>
        </p:spPr>
      </p:pic>
      <p:pic>
        <p:nvPicPr>
          <p:cNvPr id="5" name="Picture 10">
            <a:extLst>
              <a:ext uri="{FF2B5EF4-FFF2-40B4-BE49-F238E27FC236}">
                <a16:creationId xmlns:a16="http://schemas.microsoft.com/office/drawing/2014/main" id="{5B56B801-D0C3-41A1-8FED-110E233EB98F}"/>
              </a:ext>
            </a:extLst>
          </p:cNvPr>
          <p:cNvPicPr>
            <a:picLocks noChangeAspect="1"/>
          </p:cNvPicPr>
          <p:nvPr/>
        </p:nvPicPr>
        <p:blipFill>
          <a:blip r:embed="rId4"/>
          <a:stretch>
            <a:fillRect/>
          </a:stretch>
        </p:blipFill>
        <p:spPr>
          <a:xfrm>
            <a:off x="1390747" y="2627084"/>
            <a:ext cx="6139775" cy="1369377"/>
          </a:xfrm>
          <a:prstGeom prst="rect">
            <a:avLst/>
          </a:prstGeom>
        </p:spPr>
      </p:pic>
      <p:sp>
        <p:nvSpPr>
          <p:cNvPr id="6" name="Oval 13">
            <a:extLst>
              <a:ext uri="{FF2B5EF4-FFF2-40B4-BE49-F238E27FC236}">
                <a16:creationId xmlns:a16="http://schemas.microsoft.com/office/drawing/2014/main" id="{15E51323-D511-4471-856C-8B24C41D4E09}"/>
              </a:ext>
            </a:extLst>
          </p:cNvPr>
          <p:cNvSpPr/>
          <p:nvPr/>
        </p:nvSpPr>
        <p:spPr>
          <a:xfrm>
            <a:off x="6049335" y="3958772"/>
            <a:ext cx="622207" cy="433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7" name="Oval 13">
            <a:extLst>
              <a:ext uri="{FF2B5EF4-FFF2-40B4-BE49-F238E27FC236}">
                <a16:creationId xmlns:a16="http://schemas.microsoft.com/office/drawing/2014/main" id="{190F3005-C71F-40BB-9DDA-A31FCDC11EFD}"/>
              </a:ext>
            </a:extLst>
          </p:cNvPr>
          <p:cNvSpPr/>
          <p:nvPr/>
        </p:nvSpPr>
        <p:spPr>
          <a:xfrm>
            <a:off x="6083775" y="3429001"/>
            <a:ext cx="622207" cy="433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446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36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238697-44EC-4C5B-A19A-8DA0162C66AF}"/>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63CC429C-7A20-494E-A3B1-E295DAB0CEF9}"/>
              </a:ext>
            </a:extLst>
          </p:cNvPr>
          <p:cNvSpPr>
            <a:spLocks noGrp="1"/>
          </p:cNvSpPr>
          <p:nvPr>
            <p:ph idx="1"/>
          </p:nvPr>
        </p:nvSpPr>
        <p:spPr/>
        <p:txBody>
          <a:bodyPr/>
          <a:lstStyle/>
          <a:p>
            <a:endParaRPr lang="nl-NL"/>
          </a:p>
        </p:txBody>
      </p:sp>
      <p:sp>
        <p:nvSpPr>
          <p:cNvPr id="4" name="Tijdelijke aanduiding voor dianummer 3">
            <a:extLst>
              <a:ext uri="{FF2B5EF4-FFF2-40B4-BE49-F238E27FC236}">
                <a16:creationId xmlns:a16="http://schemas.microsoft.com/office/drawing/2014/main" id="{E3A2C2C9-8816-4766-B56F-957BE24A8EB2}"/>
              </a:ext>
            </a:extLst>
          </p:cNvPr>
          <p:cNvSpPr>
            <a:spLocks noGrp="1"/>
          </p:cNvSpPr>
          <p:nvPr>
            <p:ph type="sldNum"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008A132-3715-4DBB-8F0B-8C008A3CC43C}" type="slidenum">
              <a:rPr kumimoji="0" lang="nl-NL"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nl-NL" sz="10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itchFamily="34" charset="0"/>
            </a:endParaRPr>
          </a:p>
        </p:txBody>
      </p:sp>
      <p:pic>
        <p:nvPicPr>
          <p:cNvPr id="6" name="Afbeelding 5">
            <a:extLst>
              <a:ext uri="{FF2B5EF4-FFF2-40B4-BE49-F238E27FC236}">
                <a16:creationId xmlns:a16="http://schemas.microsoft.com/office/drawing/2014/main" id="{01813259-9D53-4DEB-A78B-971F44B169F1}"/>
              </a:ext>
            </a:extLst>
          </p:cNvPr>
          <p:cNvPicPr>
            <a:picLocks noChangeAspect="1"/>
          </p:cNvPicPr>
          <p:nvPr/>
        </p:nvPicPr>
        <p:blipFill>
          <a:blip r:embed="rId2"/>
          <a:stretch>
            <a:fillRect/>
          </a:stretch>
        </p:blipFill>
        <p:spPr>
          <a:xfrm>
            <a:off x="-15837" y="231776"/>
            <a:ext cx="9168715" cy="6539728"/>
          </a:xfrm>
          <a:prstGeom prst="rect">
            <a:avLst/>
          </a:prstGeom>
        </p:spPr>
      </p:pic>
      <p:sp>
        <p:nvSpPr>
          <p:cNvPr id="5" name="Rechthoek 4">
            <a:extLst>
              <a:ext uri="{FF2B5EF4-FFF2-40B4-BE49-F238E27FC236}">
                <a16:creationId xmlns:a16="http://schemas.microsoft.com/office/drawing/2014/main" id="{CAE37701-E1AE-41AA-BA6A-6D5F84574234}"/>
              </a:ext>
            </a:extLst>
          </p:cNvPr>
          <p:cNvSpPr/>
          <p:nvPr/>
        </p:nvSpPr>
        <p:spPr>
          <a:xfrm>
            <a:off x="2894120" y="5859262"/>
            <a:ext cx="2823099" cy="363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2600"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00958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745B-D7F4-C64D-9626-4170D02E7008}"/>
              </a:ext>
            </a:extLst>
          </p:cNvPr>
          <p:cNvSpPr>
            <a:spLocks noGrp="1"/>
          </p:cNvSpPr>
          <p:nvPr>
            <p:ph type="title"/>
          </p:nvPr>
        </p:nvSpPr>
        <p:spPr>
          <a:xfrm>
            <a:off x="163823" y="283522"/>
            <a:ext cx="7794549" cy="369332"/>
          </a:xfrm>
        </p:spPr>
        <p:txBody>
          <a:bodyPr/>
          <a:lstStyle/>
          <a:p>
            <a:r>
              <a:rPr lang="it-IT" sz="1800" dirty="0" err="1"/>
              <a:t>Summary</a:t>
            </a:r>
            <a:r>
              <a:rPr lang="it-IT" sz="1800" dirty="0"/>
              <a:t> and </a:t>
            </a:r>
            <a:r>
              <a:rPr lang="it-IT" sz="1800" dirty="0" err="1"/>
              <a:t>Conclusion</a:t>
            </a:r>
            <a:r>
              <a:rPr lang="it-IT" sz="1800" dirty="0"/>
              <a:t> </a:t>
            </a:r>
            <a:endParaRPr lang="en-GB" sz="1200" dirty="0"/>
          </a:p>
        </p:txBody>
      </p:sp>
      <p:sp>
        <p:nvSpPr>
          <p:cNvPr id="3" name="Content Placeholder 2">
            <a:extLst>
              <a:ext uri="{FF2B5EF4-FFF2-40B4-BE49-F238E27FC236}">
                <a16:creationId xmlns:a16="http://schemas.microsoft.com/office/drawing/2014/main" id="{502B84E6-6BAA-B147-B515-F0D234C8271D}"/>
              </a:ext>
            </a:extLst>
          </p:cNvPr>
          <p:cNvSpPr>
            <a:spLocks noGrp="1"/>
          </p:cNvSpPr>
          <p:nvPr>
            <p:ph idx="1"/>
          </p:nvPr>
        </p:nvSpPr>
        <p:spPr>
          <a:xfrm>
            <a:off x="-17314" y="1015555"/>
            <a:ext cx="8822491" cy="5154425"/>
          </a:xfrm>
        </p:spPr>
        <p:txBody>
          <a:bodyPr/>
          <a:lstStyle/>
          <a:p>
            <a:pPr marL="256675" indent="-256675">
              <a:spcBef>
                <a:spcPts val="450"/>
              </a:spcBef>
              <a:buClrTx/>
              <a:buFont typeface="Wingdings" panose="05000000000000000000" pitchFamily="2" charset="2"/>
              <a:buChar char="§"/>
            </a:pPr>
            <a:r>
              <a:rPr lang="en-US" dirty="0">
                <a:cs typeface="Arial" pitchFamily="34" charset="0"/>
              </a:rPr>
              <a:t>A large number of </a:t>
            </a:r>
            <a:r>
              <a:rPr lang="en-US" b="1" dirty="0">
                <a:solidFill>
                  <a:srgbClr val="0000FF"/>
                </a:solidFill>
                <a:cs typeface="Arial" pitchFamily="34" charset="0"/>
              </a:rPr>
              <a:t>recommendations / lessons learnt </a:t>
            </a:r>
            <a:r>
              <a:rPr lang="en-US" dirty="0">
                <a:cs typeface="Arial" pitchFamily="34" charset="0"/>
              </a:rPr>
              <a:t>could be </a:t>
            </a:r>
            <a:br>
              <a:rPr lang="en-US" dirty="0">
                <a:cs typeface="Arial" pitchFamily="34" charset="0"/>
              </a:rPr>
            </a:br>
            <a:r>
              <a:rPr lang="en-US" dirty="0">
                <a:cs typeface="Arial" pitchFamily="34" charset="0"/>
              </a:rPr>
              <a:t>derived from on-going Aeolus mission wrt. mission and system</a:t>
            </a:r>
            <a:br>
              <a:rPr lang="en-US" dirty="0">
                <a:cs typeface="Arial" pitchFamily="34" charset="0"/>
              </a:rPr>
            </a:br>
            <a:r>
              <a:rPr lang="en-US" dirty="0">
                <a:cs typeface="Arial" pitchFamily="34" charset="0"/>
              </a:rPr>
              <a:t>requirements, instrument specifications, design, alignment, operation, </a:t>
            </a:r>
            <a:br>
              <a:rPr lang="en-US" dirty="0">
                <a:cs typeface="Arial" pitchFamily="34" charset="0"/>
              </a:rPr>
            </a:br>
            <a:r>
              <a:rPr lang="en-US" dirty="0">
                <a:cs typeface="Arial" pitchFamily="34" charset="0"/>
              </a:rPr>
              <a:t>and ground-t</a:t>
            </a:r>
            <a:r>
              <a:rPr lang="en-US" dirty="0">
                <a:solidFill>
                  <a:srgbClr val="335E6E"/>
                </a:solidFill>
                <a:cs typeface="Arial" pitchFamily="34" charset="0"/>
              </a:rPr>
              <a:t>esti</a:t>
            </a:r>
            <a:r>
              <a:rPr lang="en-US" dirty="0">
                <a:cs typeface="Arial" pitchFamily="34" charset="0"/>
              </a:rPr>
              <a:t>ng </a:t>
            </a:r>
            <a:r>
              <a:rPr lang="en-US" dirty="0">
                <a:solidFill>
                  <a:srgbClr val="335E6E"/>
                </a:solidFill>
                <a:cs typeface="Arial" pitchFamily="34" charset="0"/>
              </a:rPr>
              <a:t>with &gt;15 </a:t>
            </a:r>
            <a:r>
              <a:rPr lang="en-US" dirty="0" err="1">
                <a:solidFill>
                  <a:srgbClr val="335E6E"/>
                </a:solidFill>
                <a:cs typeface="Arial" pitchFamily="34" charset="0"/>
              </a:rPr>
              <a:t>yr</a:t>
            </a:r>
            <a:r>
              <a:rPr lang="en-US" dirty="0">
                <a:solidFill>
                  <a:srgbClr val="335E6E"/>
                </a:solidFill>
                <a:cs typeface="Arial" pitchFamily="34" charset="0"/>
              </a:rPr>
              <a:t> expertise on DISC side to support FO </a:t>
            </a:r>
            <a:br>
              <a:rPr lang="en-US" dirty="0">
                <a:cs typeface="Arial" pitchFamily="34" charset="0"/>
              </a:rPr>
            </a:br>
            <a:r>
              <a:rPr lang="en-US" b="1" dirty="0">
                <a:solidFill>
                  <a:srgbClr val="1100F2"/>
                </a:solidFill>
                <a:cs typeface="Arial" pitchFamily="34" charset="0"/>
              </a:rPr>
              <a:t>= &gt; end-of-life mission phase could be used to perform additional </a:t>
            </a:r>
            <a:br>
              <a:rPr lang="en-US" b="1" dirty="0">
                <a:solidFill>
                  <a:srgbClr val="1100F2"/>
                </a:solidFill>
                <a:cs typeface="Arial" pitchFamily="34" charset="0"/>
              </a:rPr>
            </a:br>
            <a:r>
              <a:rPr lang="en-US" b="1" dirty="0">
                <a:solidFill>
                  <a:srgbClr val="1100F2"/>
                </a:solidFill>
                <a:cs typeface="Arial" pitchFamily="34" charset="0"/>
              </a:rPr>
              <a:t>sensitivity tests on the instrument in order to support FO process</a:t>
            </a:r>
          </a:p>
          <a:p>
            <a:pPr marL="256675" indent="-256675">
              <a:spcBef>
                <a:spcPts val="450"/>
              </a:spcBef>
              <a:buClrTx/>
              <a:buFont typeface="Wingdings" panose="05000000000000000000" pitchFamily="2" charset="2"/>
              <a:buChar char="§"/>
            </a:pPr>
            <a:r>
              <a:rPr lang="en-US" dirty="0">
                <a:cs typeface="Arial" pitchFamily="34" charset="0"/>
              </a:rPr>
              <a:t>ASAG recommends to perform a trade-off within the instrument </a:t>
            </a:r>
            <a:br>
              <a:rPr lang="en-US" dirty="0">
                <a:cs typeface="Arial" pitchFamily="34" charset="0"/>
              </a:rPr>
            </a:br>
            <a:r>
              <a:rPr lang="en-US" dirty="0">
                <a:cs typeface="Arial" pitchFamily="34" charset="0"/>
              </a:rPr>
              <a:t>consolidation study for implementation of an </a:t>
            </a:r>
            <a:r>
              <a:rPr lang="en-US" b="1" dirty="0">
                <a:solidFill>
                  <a:srgbClr val="0000FF"/>
                </a:solidFill>
                <a:cs typeface="Arial" pitchFamily="34" charset="0"/>
              </a:rPr>
              <a:t>additional de-pol detector</a:t>
            </a:r>
          </a:p>
          <a:p>
            <a:pPr marL="256675" indent="-256675">
              <a:spcBef>
                <a:spcPts val="450"/>
              </a:spcBef>
              <a:buClrTx/>
              <a:buFont typeface="Wingdings" panose="05000000000000000000" pitchFamily="2" charset="2"/>
              <a:buChar char="§"/>
            </a:pPr>
            <a:r>
              <a:rPr lang="en-US" dirty="0">
                <a:cs typeface="Arial" pitchFamily="34" charset="0"/>
              </a:rPr>
              <a:t>ASAG highlights the benefit of the </a:t>
            </a:r>
            <a:r>
              <a:rPr lang="en-US" b="1" dirty="0">
                <a:solidFill>
                  <a:srgbClr val="0000FF"/>
                </a:solidFill>
                <a:cs typeface="Arial" pitchFamily="34" charset="0"/>
              </a:rPr>
              <a:t>ALADIN airborne demonstrator A2D </a:t>
            </a:r>
            <a:br>
              <a:rPr lang="en-US" b="1" dirty="0">
                <a:solidFill>
                  <a:srgbClr val="0000FF"/>
                </a:solidFill>
                <a:cs typeface="Arial" pitchFamily="34" charset="0"/>
              </a:rPr>
            </a:br>
            <a:r>
              <a:rPr lang="en-US" dirty="0">
                <a:cs typeface="Arial" pitchFamily="34" charset="0"/>
              </a:rPr>
              <a:t>during all phases of Aeolus</a:t>
            </a:r>
          </a:p>
          <a:p>
            <a:pPr marL="256675" indent="-256675">
              <a:spcBef>
                <a:spcPts val="450"/>
              </a:spcBef>
              <a:buClrTx/>
              <a:buFont typeface="Wingdings" panose="05000000000000000000" pitchFamily="2" charset="2"/>
              <a:buChar char="§"/>
            </a:pPr>
            <a:r>
              <a:rPr lang="en-US" b="1" dirty="0">
                <a:solidFill>
                  <a:srgbClr val="0000FF"/>
                </a:solidFill>
                <a:cs typeface="Arial" pitchFamily="34" charset="0"/>
              </a:rPr>
              <a:t>Space laser technology evolved significantly since early ALADIN development phases</a:t>
            </a:r>
            <a:r>
              <a:rPr lang="en-US" dirty="0">
                <a:cs typeface="Arial" pitchFamily="34" charset="0"/>
              </a:rPr>
              <a:t>, e.g. ATLID, MERLIN and ESA study FULAS; laser pre-development activities for Aeolus FO should allow to achieve better performance than for Aeolus FO (basically to achieve a factor 2-4 higher vert/hor. resolution assuming an orbit altitude of 320 km)</a:t>
            </a:r>
          </a:p>
          <a:p>
            <a:pPr marL="256675" indent="-256675">
              <a:spcBef>
                <a:spcPts val="450"/>
              </a:spcBef>
              <a:buClrTx/>
              <a:buFont typeface="Wingdings" panose="05000000000000000000" pitchFamily="2" charset="2"/>
              <a:buChar char="§"/>
            </a:pPr>
            <a:r>
              <a:rPr lang="en-US" b="1" dirty="0">
                <a:solidFill>
                  <a:srgbClr val="0000FF"/>
                </a:solidFill>
                <a:cs typeface="Arial" pitchFamily="34" charset="0"/>
              </a:rPr>
              <a:t>Better performance need improvements also in the optical receive path, </a:t>
            </a:r>
            <a:r>
              <a:rPr lang="en-US" dirty="0">
                <a:cs typeface="Arial" pitchFamily="34" charset="0"/>
              </a:rPr>
              <a:t>mainly optical quality of the telescope and its thermal stabilization, matching FOV to laser divergence, and thermal stability to lower drifts in illumination of spectrometers</a:t>
            </a:r>
          </a:p>
          <a:p>
            <a:pPr>
              <a:buClrTx/>
            </a:pPr>
            <a:endParaRPr lang="en-GB" dirty="0">
              <a:solidFill>
                <a:schemeClr val="tx2"/>
              </a:solidFill>
            </a:endParaRPr>
          </a:p>
        </p:txBody>
      </p:sp>
      <p:pic>
        <p:nvPicPr>
          <p:cNvPr id="4" name="Picture 2" descr="https://gilscow.files.wordpress.com/2013/02/3133_outside-the-box_100.jpg?w=709">
            <a:extLst>
              <a:ext uri="{FF2B5EF4-FFF2-40B4-BE49-F238E27FC236}">
                <a16:creationId xmlns:a16="http://schemas.microsoft.com/office/drawing/2014/main" id="{1E575783-6C62-47E5-AB3B-F4E45068A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776" y="1015555"/>
            <a:ext cx="3002539" cy="224671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7CE1F90-E1F9-4195-9A11-A02407FE3154}"/>
              </a:ext>
            </a:extLst>
          </p:cNvPr>
          <p:cNvSpPr txBox="1"/>
          <p:nvPr/>
        </p:nvSpPr>
        <p:spPr>
          <a:xfrm>
            <a:off x="6407726" y="3277900"/>
            <a:ext cx="2139442" cy="243951"/>
          </a:xfrm>
          <a:prstGeom prst="rect">
            <a:avLst/>
          </a:prstGeom>
          <a:solidFill>
            <a:schemeClr val="bg1"/>
          </a:solidFill>
          <a:ln w="6350">
            <a:solidFill>
              <a:schemeClr val="tx1"/>
            </a:solidFill>
          </a:ln>
        </p:spPr>
        <p:txBody>
          <a:bodyPr wrap="square" lIns="81572" tIns="40786" rIns="81572" bIns="40786">
            <a:spAutoFit/>
          </a:bodyPr>
          <a:lstStyle/>
          <a:p>
            <a:pPr defTabSz="684465" eaLnBrk="1" fontAlgn="auto" hangingPunct="1">
              <a:spcBef>
                <a:spcPts val="0"/>
              </a:spcBef>
              <a:spcAft>
                <a:spcPts val="0"/>
              </a:spcAft>
            </a:pPr>
            <a:r>
              <a:rPr lang="de-DE" sz="1050" dirty="0">
                <a:solidFill>
                  <a:srgbClr val="003249"/>
                </a:solidFill>
                <a:latin typeface="Arial" panose="020B0604020202020204"/>
                <a:cs typeface="+mn-cs"/>
              </a:rPr>
              <a:t>https://gilscow.wordpress.com</a:t>
            </a:r>
          </a:p>
        </p:txBody>
      </p:sp>
    </p:spTree>
    <p:extLst>
      <p:ext uri="{BB962C8B-B14F-4D97-AF65-F5344CB8AC3E}">
        <p14:creationId xmlns:p14="http://schemas.microsoft.com/office/powerpoint/2010/main" val="1514997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140C3A6-E67A-4FD6-B990-C4A926357CA7}"/>
              </a:ext>
            </a:extLst>
          </p:cNvPr>
          <p:cNvSpPr>
            <a:spLocks noGrp="1" noChangeArrowheads="1"/>
          </p:cNvSpPr>
          <p:nvPr>
            <p:ph type="ctrTitle"/>
          </p:nvPr>
        </p:nvSpPr>
        <p:spPr>
          <a:xfrm>
            <a:off x="716573" y="1639766"/>
            <a:ext cx="7737231" cy="2288931"/>
          </a:xfrm>
        </p:spPr>
        <p:txBody>
          <a:bodyPr anchor="ctr"/>
          <a:lstStyle/>
          <a:p>
            <a:r>
              <a:rPr lang="en-GB" altLang="nl-NL" sz="2585" b="0" i="0" dirty="0">
                <a:latin typeface="Times New Roman" panose="02020603050405020304" pitchFamily="18" charset="0"/>
              </a:rPr>
              <a:t>PIEW – Final presentation</a:t>
            </a:r>
            <a:br>
              <a:rPr lang="en-GB" altLang="nl-NL" sz="2585" b="0" i="0" dirty="0">
                <a:latin typeface="Times New Roman" panose="02020603050405020304" pitchFamily="18" charset="0"/>
              </a:rPr>
            </a:br>
            <a:br>
              <a:rPr lang="en-GB" altLang="nl-NL" sz="2585" b="0" i="0" dirty="0">
                <a:latin typeface="Times New Roman" panose="02020603050405020304" pitchFamily="18" charset="0"/>
              </a:rPr>
            </a:br>
            <a:r>
              <a:rPr lang="en-GB" altLang="nl-NL" sz="2585" b="0" i="0" dirty="0">
                <a:latin typeface="Times New Roman" panose="02020603050405020304" pitchFamily="18" charset="0"/>
              </a:rPr>
              <a:t>Prediction Improvement for Extreme Weather</a:t>
            </a:r>
            <a:br>
              <a:rPr lang="en-GB" altLang="nl-NL" sz="2585" b="0" i="0" dirty="0">
                <a:latin typeface="Times New Roman" panose="02020603050405020304" pitchFamily="18" charset="0"/>
              </a:rPr>
            </a:br>
            <a:br>
              <a:rPr lang="en-GB" altLang="nl-NL" sz="2585" b="0" i="0" dirty="0">
                <a:latin typeface="Times New Roman" panose="02020603050405020304" pitchFamily="18" charset="0"/>
              </a:rPr>
            </a:br>
            <a:r>
              <a:rPr lang="en-GB" altLang="nl-NL" sz="2585" b="0" i="0" dirty="0">
                <a:latin typeface="Times New Roman" panose="02020603050405020304" pitchFamily="18" charset="0"/>
              </a:rPr>
              <a:t>ESTEC, </a:t>
            </a:r>
            <a:r>
              <a:rPr lang="en-GB" altLang="nl-NL" sz="2215" b="0" i="0" dirty="0">
                <a:latin typeface="Times New Roman" panose="02020603050405020304" pitchFamily="18" charset="0"/>
              </a:rPr>
              <a:t>25-10-2005</a:t>
            </a:r>
            <a:endParaRPr lang="en-GB" altLang="nl-NL" sz="2585" dirty="0">
              <a:latin typeface="Times New Roman" panose="02020603050405020304" pitchFamily="18" charset="0"/>
            </a:endParaRPr>
          </a:p>
        </p:txBody>
      </p:sp>
      <p:sp>
        <p:nvSpPr>
          <p:cNvPr id="152579" name="Rectangle 3">
            <a:extLst>
              <a:ext uri="{FF2B5EF4-FFF2-40B4-BE49-F238E27FC236}">
                <a16:creationId xmlns:a16="http://schemas.microsoft.com/office/drawing/2014/main" id="{E47E00F2-51A0-41EB-A5E0-C1FA67884959}"/>
              </a:ext>
            </a:extLst>
          </p:cNvPr>
          <p:cNvSpPr>
            <a:spLocks noGrp="1" noChangeArrowheads="1"/>
          </p:cNvSpPr>
          <p:nvPr>
            <p:ph type="subTitle" idx="1"/>
          </p:nvPr>
        </p:nvSpPr>
        <p:spPr>
          <a:xfrm>
            <a:off x="1406769" y="4122128"/>
            <a:ext cx="6400800" cy="1559169"/>
          </a:xfrm>
        </p:spPr>
        <p:txBody>
          <a:bodyPr/>
          <a:lstStyle/>
          <a:p>
            <a:r>
              <a:rPr lang="en-GB" altLang="nl-NL"/>
              <a:t>Gert-Jan Marseille</a:t>
            </a:r>
            <a:endParaRPr lang="nl-NL" altLang="nl-NL"/>
          </a:p>
          <a:p>
            <a:r>
              <a:rPr lang="en-GB" altLang="nl-NL"/>
              <a:t>Ad Stoffelen</a:t>
            </a:r>
          </a:p>
          <a:p>
            <a:r>
              <a:rPr lang="en-GB" altLang="nl-NL"/>
              <a:t>Jan Barkmeijer</a:t>
            </a:r>
            <a:endParaRPr lang="en-GB" altLang="nl-NL" sz="1846" i="1"/>
          </a:p>
          <a:p>
            <a:endParaRPr lang="en-GB" altLang="nl-NL" sz="1292" u="sng">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F1FDF3EF-3DAF-408B-B39F-03688558A12F}"/>
              </a:ext>
            </a:extLst>
          </p:cNvPr>
          <p:cNvSpPr>
            <a:spLocks noGrp="1" noChangeArrowheads="1"/>
          </p:cNvSpPr>
          <p:nvPr>
            <p:ph type="title"/>
          </p:nvPr>
        </p:nvSpPr>
        <p:spPr/>
        <p:txBody>
          <a:bodyPr/>
          <a:lstStyle/>
          <a:p>
            <a:r>
              <a:rPr lang="en-US" altLang="nl-NL" dirty="0"/>
              <a:t>Conclusions</a:t>
            </a:r>
          </a:p>
        </p:txBody>
      </p:sp>
      <p:sp>
        <p:nvSpPr>
          <p:cNvPr id="312323" name="Rectangle 3">
            <a:extLst>
              <a:ext uri="{FF2B5EF4-FFF2-40B4-BE49-F238E27FC236}">
                <a16:creationId xmlns:a16="http://schemas.microsoft.com/office/drawing/2014/main" id="{7DEDF1B9-B176-473E-8713-60E63027E1A9}"/>
              </a:ext>
            </a:extLst>
          </p:cNvPr>
          <p:cNvSpPr>
            <a:spLocks noGrp="1" noChangeArrowheads="1"/>
          </p:cNvSpPr>
          <p:nvPr>
            <p:ph type="body" idx="1"/>
          </p:nvPr>
        </p:nvSpPr>
        <p:spPr/>
        <p:txBody>
          <a:bodyPr/>
          <a:lstStyle/>
          <a:p>
            <a:r>
              <a:rPr lang="en-US" altLang="nl-NL" sz="1846" dirty="0"/>
              <a:t>SOSEs have been applied to ADM-Aeolus and various candidate follow-on scenarios for a database of cases with bad ECMWF 2-day forecasts</a:t>
            </a:r>
          </a:p>
          <a:p>
            <a:r>
              <a:rPr lang="en-US" altLang="nl-NL" sz="1846" dirty="0"/>
              <a:t>Aeolus is capable to resolve part of the analysis error structures in data sparse areas</a:t>
            </a:r>
          </a:p>
          <a:p>
            <a:r>
              <a:rPr lang="en-US" altLang="nl-NL" sz="1846" dirty="0"/>
              <a:t>Measuring wind vector profiles instead of LOS components over the Northern Hemisphere oceans gives “only” a 50% forecast improvement</a:t>
            </a:r>
          </a:p>
          <a:p>
            <a:r>
              <a:rPr lang="en-US" altLang="nl-NL" sz="1846" dirty="0"/>
              <a:t>A larger improvement of 70% is achieved by a more uniform distribution of LOS wind observations</a:t>
            </a:r>
          </a:p>
          <a:p>
            <a:r>
              <a:rPr lang="en-US" altLang="nl-NL" sz="1846" dirty="0"/>
              <a:t>This may be achieved by two Aeolus in orbit (tandem)</a:t>
            </a:r>
          </a:p>
          <a:p>
            <a:r>
              <a:rPr lang="en-US" altLang="nl-NL" sz="1846" dirty="0"/>
              <a:t>A third Aeolus in orbit gives still a significant improvement over the North Atlantic</a:t>
            </a:r>
          </a:p>
          <a:p>
            <a:r>
              <a:rPr lang="en-US" altLang="nl-NL" sz="1846" dirty="0"/>
              <a:t>Storm track targeting over the Atlantic by dual-inclination works </a:t>
            </a:r>
            <a:br>
              <a:rPr lang="en-US" altLang="nl-NL" sz="1846" dirty="0"/>
            </a:br>
            <a:r>
              <a:rPr lang="en-US" altLang="nl-NL" sz="1846" dirty="0"/>
              <a:t>(but elsewhere its value is limited)</a:t>
            </a:r>
          </a:p>
          <a:p>
            <a:pPr lvl="1">
              <a:buFontTx/>
              <a:buNone/>
            </a:pPr>
            <a:endParaRPr lang="en-US" altLang="nl-NL" sz="1662" dirty="0"/>
          </a:p>
        </p:txBody>
      </p:sp>
      <p:sp>
        <p:nvSpPr>
          <p:cNvPr id="2" name="Tekstvak 1">
            <a:extLst>
              <a:ext uri="{FF2B5EF4-FFF2-40B4-BE49-F238E27FC236}">
                <a16:creationId xmlns:a16="http://schemas.microsoft.com/office/drawing/2014/main" id="{1F7533A2-2265-4213-B524-42BB703AFC7C}"/>
              </a:ext>
            </a:extLst>
          </p:cNvPr>
          <p:cNvSpPr txBox="1"/>
          <p:nvPr/>
        </p:nvSpPr>
        <p:spPr>
          <a:xfrm>
            <a:off x="1567543" y="5594350"/>
            <a:ext cx="6150338" cy="461665"/>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rgbClr val="002060"/>
                </a:solidFill>
              </a:rPr>
              <a:t>Limited to dawn-dusk times of day!</a:t>
            </a:r>
            <a:endParaRPr lang="nl-NL" sz="2400" dirty="0">
              <a:solidFill>
                <a:srgbClr val="002060"/>
              </a:solidFill>
            </a:endParaRPr>
          </a:p>
        </p:txBody>
      </p:sp>
    </p:spTree>
    <p:extLst>
      <p:ext uri="{BB962C8B-B14F-4D97-AF65-F5344CB8AC3E}">
        <p14:creationId xmlns:p14="http://schemas.microsoft.com/office/powerpoint/2010/main" val="6287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E466EEA5-AB94-4886-AB5C-D68391840759}"/>
              </a:ext>
            </a:extLst>
          </p:cNvPr>
          <p:cNvSpPr>
            <a:spLocks noGrp="1" noChangeArrowheads="1"/>
          </p:cNvSpPr>
          <p:nvPr>
            <p:ph type="title"/>
          </p:nvPr>
        </p:nvSpPr>
        <p:spPr>
          <a:xfrm>
            <a:off x="685800" y="545123"/>
            <a:ext cx="7772400" cy="492369"/>
          </a:xfrm>
        </p:spPr>
        <p:txBody>
          <a:bodyPr/>
          <a:lstStyle/>
          <a:p>
            <a:r>
              <a:rPr lang="nl-NL" altLang="nl-NL" dirty="0"/>
              <a:t>SOSE  - summary - flowchart</a:t>
            </a:r>
            <a:endParaRPr lang="en-US" altLang="nl-NL" dirty="0"/>
          </a:p>
        </p:txBody>
      </p:sp>
      <p:grpSp>
        <p:nvGrpSpPr>
          <p:cNvPr id="283651" name="Group 3">
            <a:extLst>
              <a:ext uri="{FF2B5EF4-FFF2-40B4-BE49-F238E27FC236}">
                <a16:creationId xmlns:a16="http://schemas.microsoft.com/office/drawing/2014/main" id="{0AB989A3-15AF-4751-9D79-71D3296B46EB}"/>
              </a:ext>
            </a:extLst>
          </p:cNvPr>
          <p:cNvGrpSpPr>
            <a:grpSpLocks/>
          </p:cNvGrpSpPr>
          <p:nvPr/>
        </p:nvGrpSpPr>
        <p:grpSpPr bwMode="auto">
          <a:xfrm>
            <a:off x="468923" y="1392115"/>
            <a:ext cx="8168054" cy="4520712"/>
            <a:chOff x="320" y="770"/>
            <a:chExt cx="5574" cy="3085"/>
          </a:xfrm>
        </p:grpSpPr>
        <p:sp>
          <p:nvSpPr>
            <p:cNvPr id="283652" name="AutoShape 4">
              <a:extLst>
                <a:ext uri="{FF2B5EF4-FFF2-40B4-BE49-F238E27FC236}">
                  <a16:creationId xmlns:a16="http://schemas.microsoft.com/office/drawing/2014/main" id="{4B835A33-7569-430D-8849-EDB2619FE806}"/>
                </a:ext>
              </a:extLst>
            </p:cNvPr>
            <p:cNvSpPr>
              <a:spLocks noChangeArrowheads="1"/>
            </p:cNvSpPr>
            <p:nvPr/>
          </p:nvSpPr>
          <p:spPr bwMode="auto">
            <a:xfrm>
              <a:off x="1384" y="813"/>
              <a:ext cx="350" cy="790"/>
            </a:xfrm>
            <a:prstGeom prst="righ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53" name="AutoShape 5">
              <a:extLst>
                <a:ext uri="{FF2B5EF4-FFF2-40B4-BE49-F238E27FC236}">
                  <a16:creationId xmlns:a16="http://schemas.microsoft.com/office/drawing/2014/main" id="{05A9F517-7062-4B10-A633-D5C9299FFA50}"/>
                </a:ext>
              </a:extLst>
            </p:cNvPr>
            <p:cNvSpPr>
              <a:spLocks noChangeArrowheads="1"/>
            </p:cNvSpPr>
            <p:nvPr/>
          </p:nvSpPr>
          <p:spPr bwMode="auto">
            <a:xfrm>
              <a:off x="3460" y="2895"/>
              <a:ext cx="351" cy="790"/>
            </a:xfrm>
            <a:prstGeom prst="righ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54" name="AutoShape 6">
              <a:extLst>
                <a:ext uri="{FF2B5EF4-FFF2-40B4-BE49-F238E27FC236}">
                  <a16:creationId xmlns:a16="http://schemas.microsoft.com/office/drawing/2014/main" id="{6F36805A-DC12-4E00-B469-CE62834AB472}"/>
                </a:ext>
              </a:extLst>
            </p:cNvPr>
            <p:cNvSpPr>
              <a:spLocks noChangeArrowheads="1"/>
            </p:cNvSpPr>
            <p:nvPr/>
          </p:nvSpPr>
          <p:spPr bwMode="auto">
            <a:xfrm>
              <a:off x="3452" y="828"/>
              <a:ext cx="350" cy="790"/>
            </a:xfrm>
            <a:prstGeom prst="righ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55" name="AutoShape 7">
              <a:extLst>
                <a:ext uri="{FF2B5EF4-FFF2-40B4-BE49-F238E27FC236}">
                  <a16:creationId xmlns:a16="http://schemas.microsoft.com/office/drawing/2014/main" id="{30DF3738-1D14-4543-BFFE-093872FDABCD}"/>
                </a:ext>
              </a:extLst>
            </p:cNvPr>
            <p:cNvSpPr>
              <a:spLocks noChangeArrowheads="1"/>
            </p:cNvSpPr>
            <p:nvPr/>
          </p:nvSpPr>
          <p:spPr bwMode="auto">
            <a:xfrm>
              <a:off x="1741" y="2863"/>
              <a:ext cx="1855" cy="836"/>
            </a:xfrm>
            <a:prstGeom prst="roundRect">
              <a:avLst>
                <a:gd name="adj" fmla="val 50000"/>
              </a:avLst>
            </a:prstGeom>
            <a:solidFill>
              <a:srgbClr val="CCFF66">
                <a:alpha val="39999"/>
              </a:srgbClr>
            </a:solidFill>
            <a:ln w="9525">
              <a:solidFill>
                <a:srgbClr val="66FF33"/>
              </a:solidFill>
              <a:round/>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      Forecast Run</a:t>
              </a:r>
            </a:p>
            <a:p>
              <a:pPr algn="ctr" defTabSz="844083"/>
              <a:r>
                <a:rPr lang="nl-NL" altLang="nl-NL" sz="2215">
                  <a:solidFill>
                    <a:srgbClr val="B2B2B2"/>
                  </a:solidFill>
                  <a:latin typeface="Times New Roman" panose="02020603050405020304" pitchFamily="18" charset="0"/>
                  <a:cs typeface="+mn-cs"/>
                </a:rPr>
                <a:t>       t = 0 </a:t>
              </a:r>
              <a:r>
                <a:rPr lang="nl-NL" altLang="nl-NL" sz="2215" noProof="1">
                  <a:solidFill>
                    <a:srgbClr val="B2B2B2"/>
                  </a:solidFill>
                  <a:latin typeface="Times New Roman" panose="02020603050405020304" pitchFamily="18" charset="0"/>
                  <a:cs typeface="+mn-cs"/>
                  <a:sym typeface="Wingdings" panose="05000000000000000000" pitchFamily="2" charset="2"/>
                </a:rPr>
                <a:t></a:t>
              </a:r>
              <a:r>
                <a:rPr lang="nl-NL" altLang="nl-NL" sz="2215">
                  <a:solidFill>
                    <a:srgbClr val="B2B2B2"/>
                  </a:solidFill>
                  <a:latin typeface="Times New Roman" panose="02020603050405020304" pitchFamily="18" charset="0"/>
                  <a:cs typeface="+mn-cs"/>
                </a:rPr>
                <a:t> 48 h</a:t>
              </a:r>
            </a:p>
          </p:txBody>
        </p:sp>
        <p:sp>
          <p:nvSpPr>
            <p:cNvPr id="283656" name="AutoShape 8">
              <a:extLst>
                <a:ext uri="{FF2B5EF4-FFF2-40B4-BE49-F238E27FC236}">
                  <a16:creationId xmlns:a16="http://schemas.microsoft.com/office/drawing/2014/main" id="{59846A55-CBE5-49FF-BBC1-61A8755B3DF4}"/>
                </a:ext>
              </a:extLst>
            </p:cNvPr>
            <p:cNvSpPr>
              <a:spLocks noChangeArrowheads="1"/>
            </p:cNvSpPr>
            <p:nvPr/>
          </p:nvSpPr>
          <p:spPr bwMode="auto">
            <a:xfrm>
              <a:off x="1741" y="770"/>
              <a:ext cx="1855" cy="836"/>
            </a:xfrm>
            <a:prstGeom prst="roundRect">
              <a:avLst>
                <a:gd name="adj" fmla="val 50000"/>
              </a:avLst>
            </a:prstGeom>
            <a:solidFill>
              <a:srgbClr val="CCFF66">
                <a:alpha val="39999"/>
              </a:srgbClr>
            </a:solidFill>
            <a:ln w="9525">
              <a:solidFill>
                <a:srgbClr val="66FF33"/>
              </a:solidFill>
              <a:round/>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       Forecast Run</a:t>
              </a:r>
            </a:p>
            <a:p>
              <a:pPr algn="ctr" defTabSz="844083"/>
              <a:r>
                <a:rPr lang="nl-NL" altLang="nl-NL" sz="2215">
                  <a:solidFill>
                    <a:srgbClr val="B2B2B2"/>
                  </a:solidFill>
                  <a:latin typeface="Times New Roman" panose="02020603050405020304" pitchFamily="18" charset="0"/>
                  <a:cs typeface="+mn-cs"/>
                </a:rPr>
                <a:t>        t = 0 </a:t>
              </a:r>
              <a:r>
                <a:rPr lang="nl-NL" altLang="nl-NL" sz="2215" noProof="1">
                  <a:solidFill>
                    <a:srgbClr val="B2B2B2"/>
                  </a:solidFill>
                  <a:latin typeface="Times New Roman" panose="02020603050405020304" pitchFamily="18" charset="0"/>
                  <a:cs typeface="+mn-cs"/>
                  <a:sym typeface="Wingdings" panose="05000000000000000000" pitchFamily="2" charset="2"/>
                </a:rPr>
                <a:t></a:t>
              </a:r>
              <a:r>
                <a:rPr lang="nl-NL" altLang="nl-NL" sz="2215">
                  <a:solidFill>
                    <a:srgbClr val="B2B2B2"/>
                  </a:solidFill>
                  <a:latin typeface="Times New Roman" panose="02020603050405020304" pitchFamily="18" charset="0"/>
                  <a:cs typeface="+mn-cs"/>
                </a:rPr>
                <a:t> 48 h</a:t>
              </a:r>
            </a:p>
          </p:txBody>
        </p:sp>
        <p:sp>
          <p:nvSpPr>
            <p:cNvPr id="283657" name="Rectangle 9">
              <a:extLst>
                <a:ext uri="{FF2B5EF4-FFF2-40B4-BE49-F238E27FC236}">
                  <a16:creationId xmlns:a16="http://schemas.microsoft.com/office/drawing/2014/main" id="{397156BF-75B3-480E-BAA3-074338310FAB}"/>
                </a:ext>
              </a:extLst>
            </p:cNvPr>
            <p:cNvSpPr>
              <a:spLocks noChangeArrowheads="1"/>
            </p:cNvSpPr>
            <p:nvPr/>
          </p:nvSpPr>
          <p:spPr bwMode="auto">
            <a:xfrm>
              <a:off x="586" y="1860"/>
              <a:ext cx="950"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Key Errors</a:t>
              </a:r>
            </a:p>
            <a:p>
              <a:pPr algn="ctr" defTabSz="844083"/>
              <a:r>
                <a:rPr lang="nl-NL" altLang="nl-NL" sz="2215">
                  <a:solidFill>
                    <a:srgbClr val="B2B2B2"/>
                  </a:solidFill>
                  <a:latin typeface="Times New Roman" panose="02020603050405020304" pitchFamily="18" charset="0"/>
                  <a:cs typeface="+mn-cs"/>
                </a:rPr>
                <a:t>t = 0</a:t>
              </a:r>
            </a:p>
          </p:txBody>
        </p:sp>
        <p:sp>
          <p:nvSpPr>
            <p:cNvPr id="283658" name="Rectangle 10">
              <a:extLst>
                <a:ext uri="{FF2B5EF4-FFF2-40B4-BE49-F238E27FC236}">
                  <a16:creationId xmlns:a16="http://schemas.microsoft.com/office/drawing/2014/main" id="{80ECD44D-49EC-4C69-A762-0F51AFEF0FDB}"/>
                </a:ext>
              </a:extLst>
            </p:cNvPr>
            <p:cNvSpPr>
              <a:spLocks noChangeArrowheads="1"/>
            </p:cNvSpPr>
            <p:nvPr/>
          </p:nvSpPr>
          <p:spPr bwMode="auto">
            <a:xfrm>
              <a:off x="3816" y="2955"/>
              <a:ext cx="949"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Better Forecast</a:t>
              </a:r>
            </a:p>
            <a:p>
              <a:pPr algn="ctr" defTabSz="844083"/>
              <a:r>
                <a:rPr lang="nl-NL" altLang="nl-NL" sz="2215">
                  <a:solidFill>
                    <a:srgbClr val="B2B2B2"/>
                  </a:solidFill>
                  <a:latin typeface="Times New Roman" panose="02020603050405020304" pitchFamily="18" charset="0"/>
                  <a:cs typeface="+mn-cs"/>
                </a:rPr>
                <a:t>t = 48 h</a:t>
              </a:r>
            </a:p>
          </p:txBody>
        </p:sp>
        <p:sp>
          <p:nvSpPr>
            <p:cNvPr id="283659" name="Oval 11">
              <a:extLst>
                <a:ext uri="{FF2B5EF4-FFF2-40B4-BE49-F238E27FC236}">
                  <a16:creationId xmlns:a16="http://schemas.microsoft.com/office/drawing/2014/main" id="{801193EB-FB55-48D0-BD6A-FA47573A828C}"/>
                </a:ext>
              </a:extLst>
            </p:cNvPr>
            <p:cNvSpPr>
              <a:spLocks noChangeArrowheads="1"/>
            </p:cNvSpPr>
            <p:nvPr/>
          </p:nvSpPr>
          <p:spPr bwMode="auto">
            <a:xfrm>
              <a:off x="1740" y="770"/>
              <a:ext cx="497" cy="836"/>
            </a:xfrm>
            <a:prstGeom prst="ellipse">
              <a:avLst/>
            </a:prstGeom>
            <a:solidFill>
              <a:srgbClr val="CCFF66">
                <a:alpha val="39999"/>
              </a:srgbClr>
            </a:solidFill>
            <a:ln w="9525">
              <a:solidFill>
                <a:srgbClr val="66FF33"/>
              </a:solidFill>
              <a:round/>
              <a:headEnd/>
              <a:tailEnd/>
            </a:ln>
          </p:spPr>
          <p:txBody>
            <a:bodyPr lIns="0" rIns="0"/>
            <a:lstStyle/>
            <a:p>
              <a:pPr defTabSz="844083"/>
              <a:r>
                <a:rPr lang="nl-NL" altLang="nl-NL" sz="1846">
                  <a:solidFill>
                    <a:srgbClr val="B2B2B2"/>
                  </a:solidFill>
                  <a:latin typeface="Times New Roman" panose="02020603050405020304" pitchFamily="18" charset="0"/>
                  <a:cs typeface="+mn-cs"/>
                </a:rPr>
                <a:t>Ana-</a:t>
              </a:r>
            </a:p>
            <a:p>
              <a:pPr defTabSz="844083"/>
              <a:r>
                <a:rPr lang="nl-NL" altLang="nl-NL" sz="1846">
                  <a:solidFill>
                    <a:srgbClr val="B2B2B2"/>
                  </a:solidFill>
                  <a:latin typeface="Times New Roman" panose="02020603050405020304" pitchFamily="18" charset="0"/>
                  <a:cs typeface="+mn-cs"/>
                </a:rPr>
                <a:t>   ly-   </a:t>
              </a:r>
              <a:br>
                <a:rPr lang="nl-NL" altLang="nl-NL" sz="1846">
                  <a:solidFill>
                    <a:srgbClr val="B2B2B2"/>
                  </a:solidFill>
                  <a:latin typeface="Times New Roman" panose="02020603050405020304" pitchFamily="18" charset="0"/>
                  <a:cs typeface="+mn-cs"/>
                </a:rPr>
              </a:br>
              <a:r>
                <a:rPr lang="nl-NL" altLang="nl-NL" sz="1846">
                  <a:solidFill>
                    <a:srgbClr val="B2B2B2"/>
                  </a:solidFill>
                  <a:latin typeface="Times New Roman" panose="02020603050405020304" pitchFamily="18" charset="0"/>
                  <a:cs typeface="+mn-cs"/>
                </a:rPr>
                <a:t>   sis</a:t>
              </a:r>
            </a:p>
          </p:txBody>
        </p:sp>
        <p:sp>
          <p:nvSpPr>
            <p:cNvPr id="283660" name="Oval 12">
              <a:extLst>
                <a:ext uri="{FF2B5EF4-FFF2-40B4-BE49-F238E27FC236}">
                  <a16:creationId xmlns:a16="http://schemas.microsoft.com/office/drawing/2014/main" id="{1A6CC475-2FBD-4C0B-A44E-6AFDF2383AB0}"/>
                </a:ext>
              </a:extLst>
            </p:cNvPr>
            <p:cNvSpPr>
              <a:spLocks noChangeArrowheads="1"/>
            </p:cNvSpPr>
            <p:nvPr/>
          </p:nvSpPr>
          <p:spPr bwMode="auto">
            <a:xfrm>
              <a:off x="1741" y="2867"/>
              <a:ext cx="497" cy="836"/>
            </a:xfrm>
            <a:prstGeom prst="ellipse">
              <a:avLst/>
            </a:prstGeom>
            <a:solidFill>
              <a:srgbClr val="CCFF66">
                <a:alpha val="39999"/>
              </a:srgbClr>
            </a:solidFill>
            <a:ln w="9525">
              <a:solidFill>
                <a:srgbClr val="66FF33"/>
              </a:solidFill>
              <a:round/>
              <a:headEnd/>
              <a:tailEnd/>
            </a:ln>
          </p:spPr>
          <p:txBody>
            <a:bodyPr lIns="0" rIns="0"/>
            <a:lstStyle/>
            <a:p>
              <a:pPr defTabSz="844083"/>
              <a:r>
                <a:rPr lang="nl-NL" altLang="nl-NL" sz="1846">
                  <a:solidFill>
                    <a:srgbClr val="B2B2B2"/>
                  </a:solidFill>
                  <a:latin typeface="Times New Roman" panose="02020603050405020304" pitchFamily="18" charset="0"/>
                  <a:cs typeface="+mn-cs"/>
                </a:rPr>
                <a:t>Ana-</a:t>
              </a:r>
            </a:p>
            <a:p>
              <a:pPr defTabSz="844083"/>
              <a:r>
                <a:rPr lang="nl-NL" altLang="nl-NL" sz="1846">
                  <a:solidFill>
                    <a:srgbClr val="B2B2B2"/>
                  </a:solidFill>
                  <a:latin typeface="Times New Roman" panose="02020603050405020304" pitchFamily="18" charset="0"/>
                  <a:cs typeface="+mn-cs"/>
                </a:rPr>
                <a:t>   ly-</a:t>
              </a:r>
              <a:br>
                <a:rPr lang="nl-NL" altLang="nl-NL" sz="1846">
                  <a:solidFill>
                    <a:srgbClr val="B2B2B2"/>
                  </a:solidFill>
                  <a:latin typeface="Times New Roman" panose="02020603050405020304" pitchFamily="18" charset="0"/>
                  <a:cs typeface="+mn-cs"/>
                </a:rPr>
              </a:br>
              <a:r>
                <a:rPr lang="nl-NL" altLang="nl-NL" sz="1846">
                  <a:solidFill>
                    <a:srgbClr val="B2B2B2"/>
                  </a:solidFill>
                  <a:latin typeface="Times New Roman" panose="02020603050405020304" pitchFamily="18" charset="0"/>
                  <a:cs typeface="+mn-cs"/>
                </a:rPr>
                <a:t>   sis</a:t>
              </a:r>
            </a:p>
          </p:txBody>
        </p:sp>
        <p:sp>
          <p:nvSpPr>
            <p:cNvPr id="283661" name="AutoShape 13">
              <a:extLst>
                <a:ext uri="{FF2B5EF4-FFF2-40B4-BE49-F238E27FC236}">
                  <a16:creationId xmlns:a16="http://schemas.microsoft.com/office/drawing/2014/main" id="{F6267FA6-CAF4-4EEB-9BA6-302D613D7E76}"/>
                </a:ext>
              </a:extLst>
            </p:cNvPr>
            <p:cNvSpPr>
              <a:spLocks noChangeArrowheads="1"/>
            </p:cNvSpPr>
            <p:nvPr/>
          </p:nvSpPr>
          <p:spPr bwMode="auto">
            <a:xfrm>
              <a:off x="320" y="968"/>
              <a:ext cx="266" cy="2887"/>
            </a:xfrm>
            <a:prstGeom prst="curvedRightArrow">
              <a:avLst>
                <a:gd name="adj1" fmla="val 168026"/>
                <a:gd name="adj2" fmla="val 385094"/>
                <a:gd name="adj3" fmla="val 33333"/>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2" name="AutoShape 14">
              <a:extLst>
                <a:ext uri="{FF2B5EF4-FFF2-40B4-BE49-F238E27FC236}">
                  <a16:creationId xmlns:a16="http://schemas.microsoft.com/office/drawing/2014/main" id="{364E87D7-C246-4179-9924-B0BEEECA8004}"/>
                </a:ext>
              </a:extLst>
            </p:cNvPr>
            <p:cNvSpPr>
              <a:spLocks noChangeArrowheads="1"/>
            </p:cNvSpPr>
            <p:nvPr/>
          </p:nvSpPr>
          <p:spPr bwMode="auto">
            <a:xfrm>
              <a:off x="870" y="2530"/>
              <a:ext cx="350" cy="410"/>
            </a:xfrm>
            <a:prstGeom prst="downArrow">
              <a:avLst>
                <a:gd name="adj1" fmla="val 50000"/>
                <a:gd name="adj2" fmla="val 29286"/>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3" name="AutoShape 15">
              <a:extLst>
                <a:ext uri="{FF2B5EF4-FFF2-40B4-BE49-F238E27FC236}">
                  <a16:creationId xmlns:a16="http://schemas.microsoft.com/office/drawing/2014/main" id="{781B4509-C22A-4754-8A01-79B881ED6BFA}"/>
                </a:ext>
              </a:extLst>
            </p:cNvPr>
            <p:cNvSpPr>
              <a:spLocks noChangeArrowheads="1"/>
            </p:cNvSpPr>
            <p:nvPr/>
          </p:nvSpPr>
          <p:spPr bwMode="auto">
            <a:xfrm>
              <a:off x="4135" y="1451"/>
              <a:ext cx="350" cy="410"/>
            </a:xfrm>
            <a:prstGeom prst="downArrow">
              <a:avLst>
                <a:gd name="adj1" fmla="val 50000"/>
                <a:gd name="adj2" fmla="val 29286"/>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4" name="Rectangle 16">
              <a:extLst>
                <a:ext uri="{FF2B5EF4-FFF2-40B4-BE49-F238E27FC236}">
                  <a16:creationId xmlns:a16="http://schemas.microsoft.com/office/drawing/2014/main" id="{9443CD0B-9017-403F-A5D1-E28C6564F9EC}"/>
                </a:ext>
              </a:extLst>
            </p:cNvPr>
            <p:cNvSpPr>
              <a:spLocks noChangeArrowheads="1"/>
            </p:cNvSpPr>
            <p:nvPr/>
          </p:nvSpPr>
          <p:spPr bwMode="auto">
            <a:xfrm>
              <a:off x="3809" y="876"/>
              <a:ext cx="949"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Forecast </a:t>
              </a:r>
            </a:p>
            <a:p>
              <a:pPr algn="ctr" defTabSz="844083"/>
              <a:r>
                <a:rPr lang="nl-NL" altLang="nl-NL" sz="2215">
                  <a:solidFill>
                    <a:srgbClr val="B2B2B2"/>
                  </a:solidFill>
                  <a:latin typeface="Times New Roman" panose="02020603050405020304" pitchFamily="18" charset="0"/>
                  <a:cs typeface="+mn-cs"/>
                </a:rPr>
                <a:t>t = 48 h</a:t>
              </a:r>
            </a:p>
          </p:txBody>
        </p:sp>
        <p:sp>
          <p:nvSpPr>
            <p:cNvPr id="283665" name="AutoShape 17">
              <a:extLst>
                <a:ext uri="{FF2B5EF4-FFF2-40B4-BE49-F238E27FC236}">
                  <a16:creationId xmlns:a16="http://schemas.microsoft.com/office/drawing/2014/main" id="{2AB43132-6BF9-465B-8BAA-B30A6B34B2F5}"/>
                </a:ext>
              </a:extLst>
            </p:cNvPr>
            <p:cNvSpPr>
              <a:spLocks noChangeArrowheads="1"/>
            </p:cNvSpPr>
            <p:nvPr/>
          </p:nvSpPr>
          <p:spPr bwMode="auto">
            <a:xfrm>
              <a:off x="1384" y="2895"/>
              <a:ext cx="350" cy="790"/>
            </a:xfrm>
            <a:prstGeom prst="righ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6" name="AutoShape 18">
              <a:extLst>
                <a:ext uri="{FF2B5EF4-FFF2-40B4-BE49-F238E27FC236}">
                  <a16:creationId xmlns:a16="http://schemas.microsoft.com/office/drawing/2014/main" id="{034A1871-AE4A-4D80-B929-FD8753D4C12A}"/>
                </a:ext>
              </a:extLst>
            </p:cNvPr>
            <p:cNvSpPr>
              <a:spLocks noChangeArrowheads="1"/>
            </p:cNvSpPr>
            <p:nvPr/>
          </p:nvSpPr>
          <p:spPr bwMode="auto">
            <a:xfrm>
              <a:off x="1535" y="1800"/>
              <a:ext cx="350" cy="791"/>
            </a:xfrm>
            <a:prstGeom prst="lef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7" name="AutoShape 19">
              <a:extLst>
                <a:ext uri="{FF2B5EF4-FFF2-40B4-BE49-F238E27FC236}">
                  <a16:creationId xmlns:a16="http://schemas.microsoft.com/office/drawing/2014/main" id="{6A1A5EAA-C897-4D5C-9220-12A028A4B720}"/>
                </a:ext>
              </a:extLst>
            </p:cNvPr>
            <p:cNvSpPr>
              <a:spLocks noChangeArrowheads="1"/>
            </p:cNvSpPr>
            <p:nvPr/>
          </p:nvSpPr>
          <p:spPr bwMode="auto">
            <a:xfrm>
              <a:off x="3585" y="1816"/>
              <a:ext cx="350" cy="790"/>
            </a:xfrm>
            <a:prstGeom prst="lef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8" name="AutoShape 20">
              <a:extLst>
                <a:ext uri="{FF2B5EF4-FFF2-40B4-BE49-F238E27FC236}">
                  <a16:creationId xmlns:a16="http://schemas.microsoft.com/office/drawing/2014/main" id="{8C30A889-5D5F-43A6-A0D5-0E763A2FEA4A}"/>
                </a:ext>
              </a:extLst>
            </p:cNvPr>
            <p:cNvSpPr>
              <a:spLocks noChangeArrowheads="1"/>
            </p:cNvSpPr>
            <p:nvPr/>
          </p:nvSpPr>
          <p:spPr bwMode="auto">
            <a:xfrm>
              <a:off x="4765" y="1831"/>
              <a:ext cx="350" cy="790"/>
            </a:xfrm>
            <a:prstGeom prst="leftArrow">
              <a:avLst>
                <a:gd name="adj1" fmla="val 50000"/>
                <a:gd name="adj2" fmla="val 25000"/>
              </a:avLst>
            </a:prstGeom>
            <a:solidFill>
              <a:srgbClr val="CCFF66">
                <a:alpha val="39999"/>
              </a:srgbClr>
            </a:solidFill>
            <a:ln w="9525">
              <a:solidFill>
                <a:srgbClr val="66FF33"/>
              </a:solidFill>
              <a:miter lim="800000"/>
              <a:headEnd/>
              <a:tailEnd/>
            </a:ln>
          </p:spPr>
          <p:txBody>
            <a:bodyPr lIns="0" rIns="0"/>
            <a:lstStyle/>
            <a:p>
              <a:pPr algn="ctr" defTabSz="844083"/>
              <a:endParaRPr lang="nl-NL" sz="1662" i="1">
                <a:latin typeface="Times New Roman" panose="02020603050405020304" pitchFamily="18" charset="0"/>
                <a:cs typeface="+mn-cs"/>
              </a:endParaRPr>
            </a:p>
          </p:txBody>
        </p:sp>
        <p:sp>
          <p:nvSpPr>
            <p:cNvPr id="283669" name="AutoShape 21">
              <a:extLst>
                <a:ext uri="{FF2B5EF4-FFF2-40B4-BE49-F238E27FC236}">
                  <a16:creationId xmlns:a16="http://schemas.microsoft.com/office/drawing/2014/main" id="{EF65F6F8-BB19-4EAC-8008-A14BBA881550}"/>
                </a:ext>
              </a:extLst>
            </p:cNvPr>
            <p:cNvSpPr>
              <a:spLocks noChangeArrowheads="1"/>
            </p:cNvSpPr>
            <p:nvPr/>
          </p:nvSpPr>
          <p:spPr bwMode="auto">
            <a:xfrm>
              <a:off x="1724" y="1799"/>
              <a:ext cx="1854" cy="836"/>
            </a:xfrm>
            <a:prstGeom prst="roundRect">
              <a:avLst>
                <a:gd name="adj" fmla="val 50000"/>
              </a:avLst>
            </a:prstGeom>
            <a:solidFill>
              <a:srgbClr val="CCFF66">
                <a:alpha val="39999"/>
              </a:srgbClr>
            </a:solidFill>
            <a:ln w="9525">
              <a:solidFill>
                <a:srgbClr val="66FF33"/>
              </a:solidFill>
              <a:round/>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Sensitivity Computation</a:t>
              </a:r>
            </a:p>
            <a:p>
              <a:pPr algn="ctr" defTabSz="844083"/>
              <a:r>
                <a:rPr lang="nl-NL" altLang="nl-NL" sz="2215">
                  <a:solidFill>
                    <a:srgbClr val="B2B2B2"/>
                  </a:solidFill>
                  <a:latin typeface="Times New Roman" panose="02020603050405020304" pitchFamily="18" charset="0"/>
                  <a:cs typeface="+mn-cs"/>
                </a:rPr>
                <a:t>t = 48 h </a:t>
              </a:r>
              <a:r>
                <a:rPr lang="nl-NL" altLang="nl-NL" sz="2215" noProof="1">
                  <a:solidFill>
                    <a:srgbClr val="B2B2B2"/>
                  </a:solidFill>
                  <a:latin typeface="Times New Roman" panose="02020603050405020304" pitchFamily="18" charset="0"/>
                  <a:cs typeface="+mn-cs"/>
                  <a:sym typeface="Wingdings" panose="05000000000000000000" pitchFamily="2" charset="2"/>
                </a:rPr>
                <a:t></a:t>
              </a:r>
              <a:r>
                <a:rPr lang="nl-NL" altLang="nl-NL" sz="2215">
                  <a:solidFill>
                    <a:srgbClr val="B2B2B2"/>
                  </a:solidFill>
                  <a:latin typeface="Times New Roman" panose="02020603050405020304" pitchFamily="18" charset="0"/>
                  <a:cs typeface="+mn-cs"/>
                </a:rPr>
                <a:t> 0 h</a:t>
              </a:r>
            </a:p>
          </p:txBody>
        </p:sp>
        <p:sp>
          <p:nvSpPr>
            <p:cNvPr id="283670" name="Rectangle 22">
              <a:extLst>
                <a:ext uri="{FF2B5EF4-FFF2-40B4-BE49-F238E27FC236}">
                  <a16:creationId xmlns:a16="http://schemas.microsoft.com/office/drawing/2014/main" id="{25D93A7D-0535-413E-B053-0648AA35ABD9}"/>
                </a:ext>
              </a:extLst>
            </p:cNvPr>
            <p:cNvSpPr>
              <a:spLocks noChangeArrowheads="1"/>
            </p:cNvSpPr>
            <p:nvPr/>
          </p:nvSpPr>
          <p:spPr bwMode="auto">
            <a:xfrm>
              <a:off x="3809" y="1875"/>
              <a:ext cx="949"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Forecast Error</a:t>
              </a:r>
            </a:p>
            <a:p>
              <a:pPr algn="ctr" defTabSz="844083"/>
              <a:r>
                <a:rPr lang="nl-NL" altLang="nl-NL" sz="2215">
                  <a:solidFill>
                    <a:srgbClr val="B2B2B2"/>
                  </a:solidFill>
                  <a:latin typeface="Times New Roman" panose="02020603050405020304" pitchFamily="18" charset="0"/>
                  <a:cs typeface="+mn-cs"/>
                </a:rPr>
                <a:t>t = 48 h</a:t>
              </a:r>
            </a:p>
          </p:txBody>
        </p:sp>
        <p:sp>
          <p:nvSpPr>
            <p:cNvPr id="283671" name="Rectangle 23">
              <a:extLst>
                <a:ext uri="{FF2B5EF4-FFF2-40B4-BE49-F238E27FC236}">
                  <a16:creationId xmlns:a16="http://schemas.microsoft.com/office/drawing/2014/main" id="{6EEDF402-8FE8-494C-941D-77A15B43F142}"/>
                </a:ext>
              </a:extLst>
            </p:cNvPr>
            <p:cNvSpPr>
              <a:spLocks noChangeArrowheads="1"/>
            </p:cNvSpPr>
            <p:nvPr/>
          </p:nvSpPr>
          <p:spPr bwMode="auto">
            <a:xfrm>
              <a:off x="4945" y="1860"/>
              <a:ext cx="949"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Analysis</a:t>
              </a:r>
            </a:p>
            <a:p>
              <a:pPr algn="ctr" defTabSz="844083"/>
              <a:r>
                <a:rPr lang="nl-NL" altLang="nl-NL" sz="2215">
                  <a:solidFill>
                    <a:srgbClr val="B2B2B2"/>
                  </a:solidFill>
                  <a:latin typeface="Times New Roman" panose="02020603050405020304" pitchFamily="18" charset="0"/>
                  <a:cs typeface="+mn-cs"/>
                </a:rPr>
                <a:t>t = 48 h</a:t>
              </a:r>
            </a:p>
          </p:txBody>
        </p:sp>
        <p:sp>
          <p:nvSpPr>
            <p:cNvPr id="283672" name="Rectangle 24">
              <a:extLst>
                <a:ext uri="{FF2B5EF4-FFF2-40B4-BE49-F238E27FC236}">
                  <a16:creationId xmlns:a16="http://schemas.microsoft.com/office/drawing/2014/main" id="{1243DD67-B0B0-417A-8A93-B352A3218A13}"/>
                </a:ext>
              </a:extLst>
            </p:cNvPr>
            <p:cNvSpPr>
              <a:spLocks noChangeArrowheads="1"/>
            </p:cNvSpPr>
            <p:nvPr/>
          </p:nvSpPr>
          <p:spPr bwMode="auto">
            <a:xfrm>
              <a:off x="586" y="2955"/>
              <a:ext cx="950"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Updated State</a:t>
              </a:r>
            </a:p>
            <a:p>
              <a:pPr algn="ctr" defTabSz="844083"/>
              <a:r>
                <a:rPr lang="nl-NL" altLang="nl-NL" sz="2215">
                  <a:solidFill>
                    <a:srgbClr val="B2B2B2"/>
                  </a:solidFill>
                  <a:latin typeface="Times New Roman" panose="02020603050405020304" pitchFamily="18" charset="0"/>
                  <a:cs typeface="+mn-cs"/>
                </a:rPr>
                <a:t>t = 0</a:t>
              </a:r>
            </a:p>
          </p:txBody>
        </p:sp>
        <p:sp>
          <p:nvSpPr>
            <p:cNvPr id="283673" name="Rectangle 25">
              <a:extLst>
                <a:ext uri="{FF2B5EF4-FFF2-40B4-BE49-F238E27FC236}">
                  <a16:creationId xmlns:a16="http://schemas.microsoft.com/office/drawing/2014/main" id="{AE31CA30-40CB-4227-979D-2B9443D59277}"/>
                </a:ext>
              </a:extLst>
            </p:cNvPr>
            <p:cNvSpPr>
              <a:spLocks noChangeArrowheads="1"/>
            </p:cNvSpPr>
            <p:nvPr/>
          </p:nvSpPr>
          <p:spPr bwMode="auto">
            <a:xfrm>
              <a:off x="586" y="846"/>
              <a:ext cx="950" cy="669"/>
            </a:xfrm>
            <a:prstGeom prst="rect">
              <a:avLst/>
            </a:prstGeom>
            <a:solidFill>
              <a:srgbClr val="CCFF66">
                <a:alpha val="39999"/>
              </a:srgbClr>
            </a:solidFill>
            <a:ln w="9525">
              <a:solidFill>
                <a:srgbClr val="66FF33"/>
              </a:solidFill>
              <a:miter lim="800000"/>
              <a:headEnd/>
              <a:tailEnd/>
            </a:ln>
          </p:spPr>
          <p:txBody>
            <a:bodyPr lIns="0" rIns="0"/>
            <a:lstStyle/>
            <a:p>
              <a:pPr algn="ctr" defTabSz="844083"/>
              <a:r>
                <a:rPr lang="nl-NL" altLang="nl-NL" sz="2215">
                  <a:solidFill>
                    <a:srgbClr val="B2B2B2"/>
                  </a:solidFill>
                  <a:latin typeface="Times New Roman" panose="02020603050405020304" pitchFamily="18" charset="0"/>
                  <a:cs typeface="+mn-cs"/>
                </a:rPr>
                <a:t>Model State</a:t>
              </a:r>
            </a:p>
            <a:p>
              <a:pPr algn="ctr" defTabSz="844083"/>
              <a:r>
                <a:rPr lang="nl-NL" altLang="nl-NL" sz="2215">
                  <a:solidFill>
                    <a:srgbClr val="B2B2B2"/>
                  </a:solidFill>
                  <a:latin typeface="Times New Roman" panose="02020603050405020304" pitchFamily="18" charset="0"/>
                  <a:cs typeface="+mn-cs"/>
                </a:rPr>
                <a:t>t = 0</a:t>
              </a:r>
            </a:p>
          </p:txBody>
        </p:sp>
      </p:grpSp>
      <p:grpSp>
        <p:nvGrpSpPr>
          <p:cNvPr id="283679" name="Group 31">
            <a:extLst>
              <a:ext uri="{FF2B5EF4-FFF2-40B4-BE49-F238E27FC236}">
                <a16:creationId xmlns:a16="http://schemas.microsoft.com/office/drawing/2014/main" id="{A32DDBD1-D75D-4D46-BFB6-F33795D8DE88}"/>
              </a:ext>
            </a:extLst>
          </p:cNvPr>
          <p:cNvGrpSpPr>
            <a:grpSpLocks/>
          </p:cNvGrpSpPr>
          <p:nvPr/>
        </p:nvGrpSpPr>
        <p:grpSpPr bwMode="auto">
          <a:xfrm>
            <a:off x="1327639" y="1503484"/>
            <a:ext cx="3228243" cy="4220308"/>
            <a:chOff x="2643" y="1440"/>
            <a:chExt cx="2203" cy="2880"/>
          </a:xfrm>
        </p:grpSpPr>
        <p:grpSp>
          <p:nvGrpSpPr>
            <p:cNvPr id="283678" name="Group 30">
              <a:extLst>
                <a:ext uri="{FF2B5EF4-FFF2-40B4-BE49-F238E27FC236}">
                  <a16:creationId xmlns:a16="http://schemas.microsoft.com/office/drawing/2014/main" id="{EBC36A57-D4A3-49FD-9F13-595ACD7C8ED2}"/>
                </a:ext>
              </a:extLst>
            </p:cNvPr>
            <p:cNvGrpSpPr>
              <a:grpSpLocks/>
            </p:cNvGrpSpPr>
            <p:nvPr/>
          </p:nvGrpSpPr>
          <p:grpSpPr bwMode="auto">
            <a:xfrm>
              <a:off x="2643" y="1440"/>
              <a:ext cx="2203" cy="2880"/>
              <a:chOff x="2643" y="1440"/>
              <a:chExt cx="2203" cy="2880"/>
            </a:xfrm>
          </p:grpSpPr>
          <p:sp>
            <p:nvSpPr>
              <p:cNvPr id="283675" name="AutoShape 27">
                <a:extLst>
                  <a:ext uri="{FF2B5EF4-FFF2-40B4-BE49-F238E27FC236}">
                    <a16:creationId xmlns:a16="http://schemas.microsoft.com/office/drawing/2014/main" id="{392A5E8A-E79C-4030-A006-191EDC01C9B8}"/>
                  </a:ext>
                </a:extLst>
              </p:cNvPr>
              <p:cNvSpPr>
                <a:spLocks noChangeArrowheads="1"/>
              </p:cNvSpPr>
              <p:nvPr/>
            </p:nvSpPr>
            <p:spPr bwMode="auto">
              <a:xfrm>
                <a:off x="2643" y="1440"/>
                <a:ext cx="2203" cy="2012"/>
              </a:xfrm>
              <a:prstGeom prst="downArrowCallout">
                <a:avLst>
                  <a:gd name="adj1" fmla="val 27373"/>
                  <a:gd name="adj2" fmla="val 27373"/>
                  <a:gd name="adj3" fmla="val 16667"/>
                  <a:gd name="adj4" fmla="val 66667"/>
                </a:avLst>
              </a:prstGeom>
              <a:solidFill>
                <a:srgbClr val="CCFF66"/>
              </a:solidFill>
              <a:ln w="571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44083">
                  <a:spcBef>
                    <a:spcPct val="20000"/>
                  </a:spcBef>
                  <a:buFont typeface="Wingdings" panose="05000000000000000000" pitchFamily="2" charset="2"/>
                  <a:buChar char="F"/>
                </a:pPr>
                <a:r>
                  <a:rPr lang="en-US" altLang="nl-NL" sz="2585">
                    <a:solidFill>
                      <a:srgbClr val="FF0000"/>
                    </a:solidFill>
                    <a:latin typeface="Times New Roman" panose="02020603050405020304" pitchFamily="18" charset="0"/>
                    <a:cs typeface="+mn-cs"/>
                  </a:rPr>
                  <a:t> Analysis is used as</a:t>
                </a:r>
              </a:p>
              <a:p>
                <a:pPr algn="ctr" defTabSz="844083">
                  <a:spcBef>
                    <a:spcPct val="20000"/>
                  </a:spcBef>
                </a:pPr>
                <a:r>
                  <a:rPr lang="en-US" altLang="nl-NL" sz="2585">
                    <a:solidFill>
                      <a:srgbClr val="FF0000"/>
                    </a:solidFill>
                    <a:latin typeface="Times New Roman" panose="02020603050405020304" pitchFamily="18" charset="0"/>
                    <a:cs typeface="+mn-cs"/>
                  </a:rPr>
                  <a:t>pseudo-truth to</a:t>
                </a:r>
                <a:br>
                  <a:rPr lang="en-US" altLang="nl-NL" sz="2585">
                    <a:solidFill>
                      <a:srgbClr val="FF0000"/>
                    </a:solidFill>
                    <a:latin typeface="Times New Roman" panose="02020603050405020304" pitchFamily="18" charset="0"/>
                    <a:cs typeface="+mn-cs"/>
                  </a:rPr>
                </a:br>
                <a:r>
                  <a:rPr lang="en-US" altLang="nl-NL" sz="2585">
                    <a:solidFill>
                      <a:srgbClr val="FF0000"/>
                    </a:solidFill>
                    <a:latin typeface="Times New Roman" panose="02020603050405020304" pitchFamily="18" charset="0"/>
                    <a:cs typeface="+mn-cs"/>
                  </a:rPr>
                  <a:t>simulate DWL</a:t>
                </a:r>
              </a:p>
              <a:p>
                <a:pPr algn="ctr" defTabSz="844083"/>
                <a:endParaRPr lang="en-GB" altLang="nl-NL" sz="2585">
                  <a:solidFill>
                    <a:srgbClr val="FF0000"/>
                  </a:solidFill>
                  <a:latin typeface="Modern" pitchFamily="50"/>
                  <a:cs typeface="+mn-cs"/>
                </a:endParaRPr>
              </a:p>
            </p:txBody>
          </p:sp>
          <p:sp>
            <p:nvSpPr>
              <p:cNvPr id="283676" name="Oval 28">
                <a:extLst>
                  <a:ext uri="{FF2B5EF4-FFF2-40B4-BE49-F238E27FC236}">
                    <a16:creationId xmlns:a16="http://schemas.microsoft.com/office/drawing/2014/main" id="{1E260EB8-A921-44D7-9CC7-3357295C41BD}"/>
                  </a:ext>
                </a:extLst>
              </p:cNvPr>
              <p:cNvSpPr>
                <a:spLocks noChangeArrowheads="1"/>
              </p:cNvSpPr>
              <p:nvPr/>
            </p:nvSpPr>
            <p:spPr bwMode="auto">
              <a:xfrm>
                <a:off x="3463" y="3470"/>
                <a:ext cx="512" cy="850"/>
              </a:xfrm>
              <a:prstGeom prst="ellipse">
                <a:avLst/>
              </a:prstGeom>
              <a:noFill/>
              <a:ln w="38100">
                <a:solidFill>
                  <a:srgbClr val="008000"/>
                </a:solidFill>
                <a:round/>
                <a:headEnd/>
                <a:tailEnd/>
              </a:ln>
              <a:effectLst/>
              <a:extLst>
                <a:ext uri="{909E8E84-426E-40DD-AFC4-6F175D3DCCD1}">
                  <a14:hiddenFill xmlns:a14="http://schemas.microsoft.com/office/drawing/2010/main">
                    <a:solidFill>
                      <a:srgbClr val="CCFF66">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844083"/>
                <a:endParaRPr lang="nl-NL" sz="1662" i="1">
                  <a:latin typeface="Times New Roman" panose="02020603050405020304" pitchFamily="18" charset="0"/>
                  <a:cs typeface="+mn-cs"/>
                </a:endParaRPr>
              </a:p>
            </p:txBody>
          </p:sp>
        </p:grpSp>
        <p:sp>
          <p:nvSpPr>
            <p:cNvPr id="283677" name="Text Box 29">
              <a:extLst>
                <a:ext uri="{FF2B5EF4-FFF2-40B4-BE49-F238E27FC236}">
                  <a16:creationId xmlns:a16="http://schemas.microsoft.com/office/drawing/2014/main" id="{D4F4FBEB-79BE-4563-AF26-64EA90640D0B}"/>
                </a:ext>
              </a:extLst>
            </p:cNvPr>
            <p:cNvSpPr txBox="1">
              <a:spLocks noChangeArrowheads="1"/>
            </p:cNvSpPr>
            <p:nvPr/>
          </p:nvSpPr>
          <p:spPr bwMode="auto">
            <a:xfrm>
              <a:off x="3477" y="3575"/>
              <a:ext cx="450" cy="64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44083"/>
              <a:r>
                <a:rPr lang="nl-NL" altLang="nl-NL" sz="1846">
                  <a:solidFill>
                    <a:srgbClr val="FF0000"/>
                  </a:solidFill>
                  <a:latin typeface="Times New Roman" panose="02020603050405020304" pitchFamily="18" charset="0"/>
                  <a:cs typeface="+mn-cs"/>
                </a:rPr>
                <a:t>Ana-</a:t>
              </a:r>
            </a:p>
            <a:p>
              <a:pPr algn="ctr" defTabSz="844083"/>
              <a:r>
                <a:rPr lang="nl-NL" altLang="nl-NL" sz="1846">
                  <a:solidFill>
                    <a:srgbClr val="FF0000"/>
                  </a:solidFill>
                  <a:latin typeface="Times New Roman" panose="02020603050405020304" pitchFamily="18" charset="0"/>
                  <a:cs typeface="+mn-cs"/>
                </a:rPr>
                <a:t>   ly-</a:t>
              </a:r>
              <a:br>
                <a:rPr lang="nl-NL" altLang="nl-NL" sz="1846">
                  <a:solidFill>
                    <a:srgbClr val="FF0000"/>
                  </a:solidFill>
                  <a:latin typeface="Times New Roman" panose="02020603050405020304" pitchFamily="18" charset="0"/>
                  <a:cs typeface="+mn-cs"/>
                </a:rPr>
              </a:br>
              <a:r>
                <a:rPr lang="nl-NL" altLang="nl-NL" sz="1846">
                  <a:solidFill>
                    <a:srgbClr val="FF0000"/>
                  </a:solidFill>
                  <a:latin typeface="Times New Roman" panose="02020603050405020304" pitchFamily="18" charset="0"/>
                  <a:cs typeface="+mn-cs"/>
                </a:rPr>
                <a:t>   sis</a:t>
              </a:r>
              <a:endParaRPr lang="en-US" altLang="nl-NL" sz="1846">
                <a:solidFill>
                  <a:srgbClr val="FF0000"/>
                </a:solidFill>
                <a:latin typeface="Times New Roman" panose="020206030504050203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83679"/>
                                        </p:tgtEl>
                                        <p:attrNameLst>
                                          <p:attrName>style.visibility</p:attrName>
                                        </p:attrNameLst>
                                      </p:cBhvr>
                                      <p:to>
                                        <p:strVal val="visible"/>
                                      </p:to>
                                    </p:set>
                                    <p:animEffect transition="in" filter="diamond(in)">
                                      <p:cBhvr>
                                        <p:cTn id="7" dur="3000"/>
                                        <p:tgtEl>
                                          <p:spTgt spid="283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B5C10D5-4889-4B56-96E7-3A285310C037}"/>
              </a:ext>
            </a:extLst>
          </p:cNvPr>
          <p:cNvSpPr>
            <a:spLocks noGrp="1" noChangeArrowheads="1"/>
          </p:cNvSpPr>
          <p:nvPr>
            <p:ph type="title"/>
          </p:nvPr>
        </p:nvSpPr>
        <p:spPr>
          <a:xfrm>
            <a:off x="1194289" y="545123"/>
            <a:ext cx="6717323" cy="562708"/>
          </a:xfrm>
        </p:spPr>
        <p:txBody>
          <a:bodyPr/>
          <a:lstStyle/>
          <a:p>
            <a:r>
              <a:rPr lang="en-US" altLang="nl-NL" dirty="0"/>
              <a:t>ADM follow-on candidates</a:t>
            </a:r>
          </a:p>
        </p:txBody>
      </p:sp>
      <p:pic>
        <p:nvPicPr>
          <p:cNvPr id="203787" name="Picture 11">
            <a:extLst>
              <a:ext uri="{FF2B5EF4-FFF2-40B4-BE49-F238E27FC236}">
                <a16:creationId xmlns:a16="http://schemas.microsoft.com/office/drawing/2014/main" id="{A3FBFDEA-CFA9-4AAA-B4CD-C0EC2FAD9701}"/>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617427" y="1837593"/>
            <a:ext cx="4166088" cy="3371850"/>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pic>
      <p:pic>
        <p:nvPicPr>
          <p:cNvPr id="203788" name="Picture 12">
            <a:extLst>
              <a:ext uri="{FF2B5EF4-FFF2-40B4-BE49-F238E27FC236}">
                <a16:creationId xmlns:a16="http://schemas.microsoft.com/office/drawing/2014/main" id="{79DB7197-161E-4A59-9CF6-94DE7A6A1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51" y="1814147"/>
            <a:ext cx="4028342" cy="3273669"/>
          </a:xfrm>
          <a:prstGeom prst="rect">
            <a:avLst/>
          </a:prstGeom>
          <a:solidFill>
            <a:schemeClr val="bg1"/>
          </a:solidFill>
        </p:spPr>
      </p:pic>
      <p:sp>
        <p:nvSpPr>
          <p:cNvPr id="203790" name="Text Box 14">
            <a:extLst>
              <a:ext uri="{FF2B5EF4-FFF2-40B4-BE49-F238E27FC236}">
                <a16:creationId xmlns:a16="http://schemas.microsoft.com/office/drawing/2014/main" id="{E28D9AD5-6DE0-4A7B-9171-EAC87EFC828D}"/>
              </a:ext>
            </a:extLst>
          </p:cNvPr>
          <p:cNvSpPr txBox="1">
            <a:spLocks noChangeArrowheads="1"/>
          </p:cNvSpPr>
          <p:nvPr/>
        </p:nvSpPr>
        <p:spPr bwMode="auto">
          <a:xfrm>
            <a:off x="5873857" y="1434613"/>
            <a:ext cx="1716239" cy="376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44083"/>
            <a:r>
              <a:rPr lang="en-US" altLang="nl-NL" sz="1846" b="1" i="1">
                <a:latin typeface="Times New Roman" panose="02020603050405020304" pitchFamily="18" charset="0"/>
                <a:cs typeface="+mn-cs"/>
              </a:rPr>
              <a:t>Tandem-Aeolus</a:t>
            </a:r>
          </a:p>
        </p:txBody>
      </p:sp>
      <p:sp>
        <p:nvSpPr>
          <p:cNvPr id="203791" name="Text Box 15">
            <a:extLst>
              <a:ext uri="{FF2B5EF4-FFF2-40B4-BE49-F238E27FC236}">
                <a16:creationId xmlns:a16="http://schemas.microsoft.com/office/drawing/2014/main" id="{84B953D5-911F-4701-9747-474485BCE19D}"/>
              </a:ext>
            </a:extLst>
          </p:cNvPr>
          <p:cNvSpPr txBox="1">
            <a:spLocks noChangeArrowheads="1"/>
          </p:cNvSpPr>
          <p:nvPr/>
        </p:nvSpPr>
        <p:spPr bwMode="auto">
          <a:xfrm>
            <a:off x="1424105" y="1405305"/>
            <a:ext cx="1811714" cy="3763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44083"/>
            <a:r>
              <a:rPr lang="en-US" altLang="nl-NL" sz="1846" b="1" i="1">
                <a:latin typeface="Times New Roman" panose="02020603050405020304" pitchFamily="18" charset="0"/>
                <a:cs typeface="+mn-cs"/>
              </a:rPr>
              <a:t>Dual perspective</a:t>
            </a:r>
          </a:p>
        </p:txBody>
      </p:sp>
      <p:sp>
        <p:nvSpPr>
          <p:cNvPr id="203794" name="Text Box 18">
            <a:extLst>
              <a:ext uri="{FF2B5EF4-FFF2-40B4-BE49-F238E27FC236}">
                <a16:creationId xmlns:a16="http://schemas.microsoft.com/office/drawing/2014/main" id="{314198B8-5131-4D08-B820-53DB90656DF7}"/>
              </a:ext>
            </a:extLst>
          </p:cNvPr>
          <p:cNvSpPr txBox="1">
            <a:spLocks noChangeArrowheads="1"/>
          </p:cNvSpPr>
          <p:nvPr/>
        </p:nvSpPr>
        <p:spPr bwMode="auto">
          <a:xfrm>
            <a:off x="405912" y="5348654"/>
            <a:ext cx="7294685" cy="433196"/>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844083">
              <a:buFont typeface="Wingdings" panose="05000000000000000000" pitchFamily="2" charset="2"/>
              <a:buChar char="F"/>
            </a:pPr>
            <a:r>
              <a:rPr lang="en-US" altLang="nl-NL" sz="2215">
                <a:latin typeface="Times New Roman" panose="02020603050405020304" pitchFamily="18" charset="0"/>
                <a:cs typeface="+mn-cs"/>
              </a:rPr>
              <a:t>  information content single LOS  vs. dual-perspective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7ECE867B-C098-4115-AAFC-5720CB137EC7}"/>
              </a:ext>
            </a:extLst>
          </p:cNvPr>
          <p:cNvSpPr>
            <a:spLocks noGrp="1" noChangeArrowheads="1"/>
          </p:cNvSpPr>
          <p:nvPr>
            <p:ph type="title"/>
          </p:nvPr>
        </p:nvSpPr>
        <p:spPr>
          <a:xfrm>
            <a:off x="1194289" y="545123"/>
            <a:ext cx="6717323" cy="562708"/>
          </a:xfrm>
        </p:spPr>
        <p:txBody>
          <a:bodyPr/>
          <a:lstStyle/>
          <a:p>
            <a:r>
              <a:rPr lang="en-US" altLang="nl-NL" dirty="0"/>
              <a:t>Additional ADM follow-on scenarios</a:t>
            </a:r>
          </a:p>
        </p:txBody>
      </p:sp>
      <p:sp>
        <p:nvSpPr>
          <p:cNvPr id="304131" name="Text Box 3">
            <a:extLst>
              <a:ext uri="{FF2B5EF4-FFF2-40B4-BE49-F238E27FC236}">
                <a16:creationId xmlns:a16="http://schemas.microsoft.com/office/drawing/2014/main" id="{64B4F81D-040A-4871-93E7-47C29B7C75E5}"/>
              </a:ext>
            </a:extLst>
          </p:cNvPr>
          <p:cNvSpPr txBox="1">
            <a:spLocks noChangeArrowheads="1"/>
          </p:cNvSpPr>
          <p:nvPr/>
        </p:nvSpPr>
        <p:spPr bwMode="auto">
          <a:xfrm>
            <a:off x="4156412" y="1282213"/>
            <a:ext cx="4796506" cy="37638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44083"/>
            <a:r>
              <a:rPr lang="en-US" altLang="nl-NL" sz="1846">
                <a:latin typeface="Times New Roman" panose="02020603050405020304" pitchFamily="18" charset="0"/>
                <a:cs typeface="+mn-cs"/>
              </a:rPr>
              <a:t>Dual-inclination (“alternative” dual-perspective)</a:t>
            </a:r>
          </a:p>
        </p:txBody>
      </p:sp>
      <p:sp>
        <p:nvSpPr>
          <p:cNvPr id="304134" name="Text Box 6">
            <a:extLst>
              <a:ext uri="{FF2B5EF4-FFF2-40B4-BE49-F238E27FC236}">
                <a16:creationId xmlns:a16="http://schemas.microsoft.com/office/drawing/2014/main" id="{405CCBEF-9111-44E5-8913-BC06F787B9BA}"/>
              </a:ext>
            </a:extLst>
          </p:cNvPr>
          <p:cNvSpPr txBox="1">
            <a:spLocks noChangeArrowheads="1"/>
          </p:cNvSpPr>
          <p:nvPr/>
        </p:nvSpPr>
        <p:spPr bwMode="auto">
          <a:xfrm>
            <a:off x="1593471" y="1295401"/>
            <a:ext cx="1505220" cy="37638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44083"/>
            <a:r>
              <a:rPr lang="en-US" altLang="nl-NL" sz="1846">
                <a:latin typeface="Times New Roman" panose="02020603050405020304" pitchFamily="18" charset="0"/>
                <a:cs typeface="+mn-cs"/>
              </a:rPr>
              <a:t>Triple-Aeolus</a:t>
            </a:r>
          </a:p>
        </p:txBody>
      </p:sp>
      <p:sp>
        <p:nvSpPr>
          <p:cNvPr id="304135" name="Text Box 7">
            <a:extLst>
              <a:ext uri="{FF2B5EF4-FFF2-40B4-BE49-F238E27FC236}">
                <a16:creationId xmlns:a16="http://schemas.microsoft.com/office/drawing/2014/main" id="{BDA18656-2BC5-49D4-B63F-A8D1DB554A71}"/>
              </a:ext>
            </a:extLst>
          </p:cNvPr>
          <p:cNvSpPr txBox="1">
            <a:spLocks noChangeArrowheads="1"/>
          </p:cNvSpPr>
          <p:nvPr/>
        </p:nvSpPr>
        <p:spPr bwMode="auto">
          <a:xfrm>
            <a:off x="5499211" y="5376497"/>
            <a:ext cx="2292615" cy="348109"/>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44083">
              <a:buClr>
                <a:srgbClr val="00CC00"/>
              </a:buClr>
              <a:buFont typeface="Wingdings" panose="05000000000000000000" pitchFamily="2" charset="2"/>
              <a:buChar char="Ø"/>
            </a:pPr>
            <a:r>
              <a:rPr lang="en-US" altLang="nl-NL" sz="1662" b="1" i="1">
                <a:latin typeface="Times New Roman" panose="02020603050405020304" pitchFamily="18" charset="0"/>
                <a:cs typeface="+mn-cs"/>
              </a:rPr>
              <a:t>Storm track targetting</a:t>
            </a:r>
          </a:p>
        </p:txBody>
      </p:sp>
      <p:pic>
        <p:nvPicPr>
          <p:cNvPr id="304137" name="Picture 9">
            <a:extLst>
              <a:ext uri="{FF2B5EF4-FFF2-40B4-BE49-F238E27FC236}">
                <a16:creationId xmlns:a16="http://schemas.microsoft.com/office/drawing/2014/main" id="{69D46A47-36DB-48B7-BE28-5A1660178A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792" y="1666143"/>
            <a:ext cx="4315558" cy="3563815"/>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4138" name="Picture 10">
            <a:extLst>
              <a:ext uri="{FF2B5EF4-FFF2-40B4-BE49-F238E27FC236}">
                <a16:creationId xmlns:a16="http://schemas.microsoft.com/office/drawing/2014/main" id="{F803E16E-4CB3-4A51-BFAE-62BC18EE74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39" y="1705708"/>
            <a:ext cx="4363915" cy="3566746"/>
          </a:xfrm>
          <a:prstGeom prst="rect">
            <a:avLst/>
          </a:pr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87163E2D-9C5F-445A-BC3D-9A28414DC9EF}"/>
              </a:ext>
            </a:extLst>
          </p:cNvPr>
          <p:cNvSpPr>
            <a:spLocks noGrp="1" noChangeArrowheads="1"/>
          </p:cNvSpPr>
          <p:nvPr>
            <p:ph type="body" idx="1"/>
          </p:nvPr>
        </p:nvSpPr>
        <p:spPr>
          <a:xfrm>
            <a:off x="444012" y="4605704"/>
            <a:ext cx="8269165" cy="1260231"/>
          </a:xfrm>
        </p:spPr>
        <p:txBody>
          <a:bodyPr/>
          <a:lstStyle/>
          <a:p>
            <a:pPr>
              <a:buFont typeface="Wingdings 2" panose="05020102010507070707" pitchFamily="18" charset="2"/>
              <a:buChar char="?"/>
            </a:pPr>
            <a:r>
              <a:rPr lang="en-US" altLang="nl-NL" dirty="0"/>
              <a:t>Added value of Triple-Aeolus largest for Europe</a:t>
            </a:r>
          </a:p>
          <a:p>
            <a:pPr lvl="1">
              <a:buFont typeface="Wingdings" panose="05000000000000000000" pitchFamily="2" charset="2"/>
              <a:buChar char="Ø"/>
            </a:pPr>
            <a:r>
              <a:rPr lang="en-US" altLang="nl-NL" dirty="0"/>
              <a:t>Europe: Forecast improvement linear with # Aeolus’</a:t>
            </a:r>
          </a:p>
        </p:txBody>
      </p:sp>
      <p:graphicFrame>
        <p:nvGraphicFramePr>
          <p:cNvPr id="309343" name="Group 95">
            <a:extLst>
              <a:ext uri="{FF2B5EF4-FFF2-40B4-BE49-F238E27FC236}">
                <a16:creationId xmlns:a16="http://schemas.microsoft.com/office/drawing/2014/main" id="{41F10215-F03E-4A61-925C-BD1F6394FBF2}"/>
              </a:ext>
            </a:extLst>
          </p:cNvPr>
          <p:cNvGraphicFramePr>
            <a:graphicFrameLocks noGrp="1"/>
          </p:cNvGraphicFramePr>
          <p:nvPr/>
        </p:nvGraphicFramePr>
        <p:xfrm>
          <a:off x="90855" y="1456593"/>
          <a:ext cx="8947638" cy="2878016"/>
        </p:xfrm>
        <a:graphic>
          <a:graphicData uri="http://schemas.openxmlformats.org/drawingml/2006/table">
            <a:tbl>
              <a:tblPr/>
              <a:tblGrid>
                <a:gridCol w="1989992">
                  <a:extLst>
                    <a:ext uri="{9D8B030D-6E8A-4147-A177-3AD203B41FA5}">
                      <a16:colId xmlns:a16="http://schemas.microsoft.com/office/drawing/2014/main" val="1618141329"/>
                    </a:ext>
                  </a:extLst>
                </a:gridCol>
                <a:gridCol w="1132743">
                  <a:extLst>
                    <a:ext uri="{9D8B030D-6E8A-4147-A177-3AD203B41FA5}">
                      <a16:colId xmlns:a16="http://schemas.microsoft.com/office/drawing/2014/main" val="3902468550"/>
                    </a:ext>
                  </a:extLst>
                </a:gridCol>
                <a:gridCol w="1176703">
                  <a:extLst>
                    <a:ext uri="{9D8B030D-6E8A-4147-A177-3AD203B41FA5}">
                      <a16:colId xmlns:a16="http://schemas.microsoft.com/office/drawing/2014/main" val="865190489"/>
                    </a:ext>
                  </a:extLst>
                </a:gridCol>
                <a:gridCol w="1104900">
                  <a:extLst>
                    <a:ext uri="{9D8B030D-6E8A-4147-A177-3AD203B41FA5}">
                      <a16:colId xmlns:a16="http://schemas.microsoft.com/office/drawing/2014/main" val="2962307907"/>
                    </a:ext>
                  </a:extLst>
                </a:gridCol>
                <a:gridCol w="1175238">
                  <a:extLst>
                    <a:ext uri="{9D8B030D-6E8A-4147-A177-3AD203B41FA5}">
                      <a16:colId xmlns:a16="http://schemas.microsoft.com/office/drawing/2014/main" val="4018308381"/>
                    </a:ext>
                  </a:extLst>
                </a:gridCol>
                <a:gridCol w="1249974">
                  <a:extLst>
                    <a:ext uri="{9D8B030D-6E8A-4147-A177-3AD203B41FA5}">
                      <a16:colId xmlns:a16="http://schemas.microsoft.com/office/drawing/2014/main" val="832126859"/>
                    </a:ext>
                  </a:extLst>
                </a:gridCol>
                <a:gridCol w="1118088">
                  <a:extLst>
                    <a:ext uri="{9D8B030D-6E8A-4147-A177-3AD203B41FA5}">
                      <a16:colId xmlns:a16="http://schemas.microsoft.com/office/drawing/2014/main" val="2765232331"/>
                    </a:ext>
                  </a:extLst>
                </a:gridCol>
              </a:tblGrid>
              <a:tr h="441081">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a:t>
                      </a:r>
                    </a:p>
                  </a:txBody>
                  <a:tcPr marL="84406" marR="84406" marT="42203" marB="422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N.Hemis</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N.Atlantic</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Europe</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N.Pacific</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N.America</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N.Pole</a:t>
                      </a:r>
                    </a:p>
                  </a:txBody>
                  <a:tcPr marL="84406" marR="84406" marT="42203" marB="422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4700059"/>
                  </a:ext>
                </a:extLst>
              </a:tr>
              <a:tr h="455735">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nl-NL" sz="1800" b="1" i="1" u="none" strike="noStrike" cap="none" normalizeH="0" baseline="0">
                          <a:ln>
                            <a:noFill/>
                          </a:ln>
                          <a:solidFill>
                            <a:schemeClr val="tx1"/>
                          </a:solidFill>
                          <a:effectLst/>
                          <a:latin typeface="Times New Roman" panose="02020603050405020304" pitchFamily="18" charset="0"/>
                        </a:rPr>
                        <a:t>Aeolus</a:t>
                      </a:r>
                    </a:p>
                  </a:txBody>
                  <a:tcPr marL="84406" marR="84406" marT="42203" marB="422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4.9</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2.9</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2.8</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6.6</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5.4</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9.9</a:t>
                      </a:r>
                    </a:p>
                  </a:txBody>
                  <a:tcPr marL="84406" marR="84406" marT="42203" marB="422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193572"/>
                  </a:ext>
                </a:extLst>
              </a:tr>
              <a:tr h="495300">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nl-NL" sz="1800" b="1" i="1" u="none" strike="noStrike" cap="none" normalizeH="0" baseline="0">
                          <a:ln>
                            <a:noFill/>
                          </a:ln>
                          <a:solidFill>
                            <a:schemeClr val="tx1"/>
                          </a:solidFill>
                          <a:effectLst/>
                          <a:latin typeface="Times New Roman" panose="02020603050405020304" pitchFamily="18" charset="0"/>
                        </a:rPr>
                        <a:t>Dual-perspective</a:t>
                      </a:r>
                    </a:p>
                  </a:txBody>
                  <a:tcPr marL="84406" marR="84406" marT="42203" marB="422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7.3</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3.9</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3.8</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9.8</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8.5</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14.1</a:t>
                      </a:r>
                    </a:p>
                  </a:txBody>
                  <a:tcPr marL="84406" marR="84406" marT="42203" marB="422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652525"/>
                  </a:ext>
                </a:extLst>
              </a:tr>
              <a:tr h="495300">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nl-NL" sz="1800" b="1" i="1" u="none" strike="noStrike" cap="none" normalizeH="0" baseline="0">
                          <a:ln>
                            <a:noFill/>
                          </a:ln>
                          <a:solidFill>
                            <a:schemeClr val="tx1"/>
                          </a:solidFill>
                          <a:effectLst/>
                          <a:latin typeface="Times New Roman" panose="02020603050405020304" pitchFamily="18" charset="0"/>
                        </a:rPr>
                        <a:t>Tandem-Aeolus</a:t>
                      </a:r>
                    </a:p>
                  </a:txBody>
                  <a:tcPr marL="84406" marR="84406" marT="42203" marB="422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8.0</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5.0</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5.3</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11.1</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7.4</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15.8</a:t>
                      </a:r>
                    </a:p>
                  </a:txBody>
                  <a:tcPr marL="84406" marR="84406" marT="42203" marB="422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extLst>
                  <a:ext uri="{0D108BD9-81ED-4DB2-BD59-A6C34878D82A}">
                    <a16:rowId xmlns:a16="http://schemas.microsoft.com/office/drawing/2014/main" val="988129938"/>
                  </a:ext>
                </a:extLst>
              </a:tr>
              <a:tr h="495300">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nl-NL" sz="1800" b="1" i="1" u="none" strike="noStrike" cap="none" normalizeH="0" baseline="0">
                          <a:ln>
                            <a:noFill/>
                          </a:ln>
                          <a:solidFill>
                            <a:schemeClr val="tx1"/>
                          </a:solidFill>
                          <a:effectLst/>
                          <a:latin typeface="Times New Roman" panose="02020603050405020304" pitchFamily="18" charset="0"/>
                        </a:rPr>
                        <a:t>Dual-inclination</a:t>
                      </a:r>
                    </a:p>
                  </a:txBody>
                  <a:tcPr marL="84406" marR="84406" marT="42203" marB="422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6.6</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4.4</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4.7</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8.5</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5.8</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10.8</a:t>
                      </a:r>
                    </a:p>
                  </a:txBody>
                  <a:tcPr marL="84406" marR="84406" marT="42203" marB="422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795860"/>
                  </a:ext>
                </a:extLst>
              </a:tr>
              <a:tr h="495300">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nl-NL" sz="1800" b="1" i="1" u="none" strike="noStrike" cap="none" normalizeH="0" baseline="0">
                          <a:ln>
                            <a:noFill/>
                          </a:ln>
                          <a:solidFill>
                            <a:schemeClr val="tx1"/>
                          </a:solidFill>
                          <a:effectLst/>
                          <a:latin typeface="Times New Roman" panose="02020603050405020304" pitchFamily="18" charset="0"/>
                        </a:rPr>
                        <a:t>Triple-Aeolus</a:t>
                      </a:r>
                    </a:p>
                  </a:txBody>
                  <a:tcPr marL="84406" marR="84406" marT="42203" marB="422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9.8</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6.4</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8.0</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13.1</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8.8</a:t>
                      </a:r>
                    </a:p>
                  </a:txBody>
                  <a:tcPr marL="84406" marR="84406" marT="42203" marB="422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000">
                          <a:solidFill>
                            <a:schemeClr val="tx1"/>
                          </a:solidFill>
                          <a:latin typeface="Times New Roman" panose="02020603050405020304" pitchFamily="18" charset="0"/>
                        </a:defRPr>
                      </a:lvl1pPr>
                      <a:lvl2pPr algn="l">
                        <a:spcBef>
                          <a:spcPct val="20000"/>
                        </a:spcBef>
                        <a:defRPr>
                          <a:solidFill>
                            <a:schemeClr val="tx1"/>
                          </a:solidFill>
                          <a:latin typeface="Times New Roman" panose="02020603050405020304" pitchFamily="18" charset="0"/>
                        </a:defRPr>
                      </a:lvl2pPr>
                      <a:lvl3pPr algn="l">
                        <a:spcBef>
                          <a:spcPct val="20000"/>
                        </a:spcBef>
                        <a:defRPr>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nl-NL" sz="1800" b="0" i="0" u="none" strike="noStrike" cap="none" normalizeH="0" baseline="0">
                          <a:ln>
                            <a:noFill/>
                          </a:ln>
                          <a:solidFill>
                            <a:schemeClr val="tx1"/>
                          </a:solidFill>
                          <a:effectLst/>
                          <a:latin typeface="Times New Roman" panose="02020603050405020304" pitchFamily="18" charset="0"/>
                        </a:rPr>
                        <a:t>18.3</a:t>
                      </a:r>
                    </a:p>
                  </a:txBody>
                  <a:tcPr marL="84406" marR="84406" marT="42203" marB="422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0086103"/>
                  </a:ext>
                </a:extLst>
              </a:tr>
            </a:tbl>
          </a:graphicData>
        </a:graphic>
      </p:graphicFrame>
      <p:sp>
        <p:nvSpPr>
          <p:cNvPr id="309293" name="Rectangle 45">
            <a:extLst>
              <a:ext uri="{FF2B5EF4-FFF2-40B4-BE49-F238E27FC236}">
                <a16:creationId xmlns:a16="http://schemas.microsoft.com/office/drawing/2014/main" id="{294D1FF8-DA5D-4097-B1B7-3D1DE432444A}"/>
              </a:ext>
            </a:extLst>
          </p:cNvPr>
          <p:cNvSpPr>
            <a:spLocks noGrp="1" noChangeArrowheads="1"/>
          </p:cNvSpPr>
          <p:nvPr>
            <p:ph type="title"/>
          </p:nvPr>
        </p:nvSpPr>
        <p:spPr>
          <a:xfrm>
            <a:off x="1207477" y="545123"/>
            <a:ext cx="6717323" cy="562708"/>
          </a:xfrm>
          <a:noFill/>
          <a:ln/>
        </p:spPr>
        <p:txBody>
          <a:bodyPr/>
          <a:lstStyle/>
          <a:p>
            <a:r>
              <a:rPr lang="en-US" altLang="nl-NL" dirty="0"/>
              <a:t>DWL forecast impact – 500 </a:t>
            </a:r>
            <a:r>
              <a:rPr lang="en-US" altLang="nl-NL" dirty="0" err="1"/>
              <a:t>hPa</a:t>
            </a:r>
            <a:r>
              <a:rPr lang="en-US" altLang="nl-NL" dirty="0"/>
              <a:t> </a:t>
            </a:r>
            <a:r>
              <a:rPr lang="en-US" altLang="nl-NL" dirty="0" err="1"/>
              <a:t>geop</a:t>
            </a:r>
            <a:r>
              <a:rPr lang="en-US" altLang="nl-NL" dirty="0"/>
              <a:t>. height</a:t>
            </a:r>
          </a:p>
        </p:txBody>
      </p:sp>
    </p:spTree>
  </p:cSld>
  <p:clrMapOvr>
    <a:masterClrMapping/>
  </p:clrMapOvr>
</p:sld>
</file>

<file path=ppt/theme/theme1.xml><?xml version="1.0" encoding="utf-8"?>
<a:theme xmlns:a="http://schemas.openxmlformats.org/drawingml/2006/main" name="1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1_Standaardontwerp">
      <a:majorFont>
        <a:latin typeface=""/>
        <a:ea typeface=""/>
        <a:cs typeface=""/>
      </a:majorFont>
      <a:minorFont>
        <a:latin typefac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1_Standaardontwerp">
      <a:majorFont>
        <a:latin typeface=""/>
        <a:ea typeface=""/>
        <a:cs typeface=""/>
      </a:majorFont>
      <a:minorFont>
        <a:latin typefac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andaardontwerp">
  <a:themeElements>
    <a:clrScheme name="">
      <a:dk1>
        <a:srgbClr val="000000"/>
      </a:dk1>
      <a:lt1>
        <a:srgbClr val="FFFFFF"/>
      </a:lt1>
      <a:dk2>
        <a:srgbClr val="9ACCD4"/>
      </a:dk2>
      <a:lt2>
        <a:srgbClr val="EEECE1"/>
      </a:lt2>
      <a:accent1>
        <a:srgbClr val="9ACCD4"/>
      </a:accent1>
      <a:accent2>
        <a:srgbClr val="6ED9AD"/>
      </a:accent2>
      <a:accent3>
        <a:srgbClr val="FFFFFF"/>
      </a:accent3>
      <a:accent4>
        <a:srgbClr val="000000"/>
      </a:accent4>
      <a:accent5>
        <a:srgbClr val="CAE2E6"/>
      </a:accent5>
      <a:accent6>
        <a:srgbClr val="63C49C"/>
      </a:accent6>
      <a:hlink>
        <a:srgbClr val="4E9625"/>
      </a:hlink>
      <a:folHlink>
        <a:srgbClr val="60652A"/>
      </a:folHlink>
    </a:clrScheme>
    <a:fontScheme name="1_Standaardontwerp">
      <a:majorFont>
        <a:latin typeface=""/>
        <a:ea typeface=""/>
        <a:cs typeface=""/>
      </a:majorFont>
      <a:minorFont>
        <a:latin typeface=""/>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5.xml><?xml version="1.0" encoding="utf-8"?>
<a:theme xmlns:a="http://schemas.openxmlformats.org/drawingml/2006/main" name="1_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6.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Granada 2">
  <a:themeElements>
    <a:clrScheme name="Granada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ranada 2">
      <a:majorFont>
        <a:latin typeface="Helvetica"/>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nl-NL" sz="1800" b="0" i="1"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alpha val="50000"/>
                </a:srgbClr>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nl-NL" sz="1800" b="0" i="1"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Granada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ranada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ranada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ranada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ranada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ranada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ranada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docProps/app.xml><?xml version="1.0" encoding="utf-8"?>
<Properties xmlns="http://schemas.openxmlformats.org/officeDocument/2006/extended-properties" xmlns:vt="http://schemas.openxmlformats.org/officeDocument/2006/docPropsVTypes">
  <Template>KNMI Engels Standaard</Template>
  <TotalTime>13694</TotalTime>
  <Words>2793</Words>
  <Application>Microsoft Office PowerPoint</Application>
  <PresentationFormat>Diavoorstelling (4:3)</PresentationFormat>
  <Paragraphs>342</Paragraphs>
  <Slides>30</Slides>
  <Notes>22</Notes>
  <HiddenSlides>0</HiddenSlides>
  <MMClips>0</MMClips>
  <ScaleCrop>false</ScaleCrop>
  <HeadingPairs>
    <vt:vector size="6" baseType="variant">
      <vt:variant>
        <vt:lpstr>Gebruikte lettertypen</vt:lpstr>
      </vt:variant>
      <vt:variant>
        <vt:i4>14</vt:i4>
      </vt:variant>
      <vt:variant>
        <vt:lpstr>Thema</vt:lpstr>
      </vt:variant>
      <vt:variant>
        <vt:i4>11</vt:i4>
      </vt:variant>
      <vt:variant>
        <vt:lpstr>Diatitels</vt:lpstr>
      </vt:variant>
      <vt:variant>
        <vt:i4>30</vt:i4>
      </vt:variant>
    </vt:vector>
  </HeadingPairs>
  <TitlesOfParts>
    <vt:vector size="55" baseType="lpstr">
      <vt:lpstr>Arial</vt:lpstr>
      <vt:lpstr>Arial Narrow</vt:lpstr>
      <vt:lpstr>Calibri</vt:lpstr>
      <vt:lpstr>Comic Sans MS</vt:lpstr>
      <vt:lpstr>Constantia</vt:lpstr>
      <vt:lpstr>esasubtitle</vt:lpstr>
      <vt:lpstr>Georgia</vt:lpstr>
      <vt:lpstr>Helvetica</vt:lpstr>
      <vt:lpstr>Modern</vt:lpstr>
      <vt:lpstr>News Gothic MT</vt:lpstr>
      <vt:lpstr>Times New Roman</vt:lpstr>
      <vt:lpstr>Verdana</vt:lpstr>
      <vt:lpstr>Wingdings</vt:lpstr>
      <vt:lpstr>Wingdings 2</vt:lpstr>
      <vt:lpstr>1_Standaardontwerp</vt:lpstr>
      <vt:lpstr>2_Standaardontwerp</vt:lpstr>
      <vt:lpstr>3_Standaardontwerp</vt:lpstr>
      <vt:lpstr>ESA Presentation 16-9</vt:lpstr>
      <vt:lpstr>1_ESA Presentation 16-9</vt:lpstr>
      <vt:lpstr>NEW ESA Presentation 16-9</vt:lpstr>
      <vt:lpstr>ESA Presentation</vt:lpstr>
      <vt:lpstr>Granada 2</vt:lpstr>
      <vt:lpstr>1_ESA Presentation</vt:lpstr>
      <vt:lpstr>Default</vt:lpstr>
      <vt:lpstr>ESA_Presentation_DARK</vt:lpstr>
      <vt:lpstr>The needs for satellite winds and an Aeolus follow-on</vt:lpstr>
      <vt:lpstr>Wind profile satellite observation requirements and capabilities</vt:lpstr>
      <vt:lpstr>PowerPoint-presentatie</vt:lpstr>
      <vt:lpstr>PIEW – Final presentation  Prediction Improvement for Extreme Weather  ESTEC, 25-10-2005</vt:lpstr>
      <vt:lpstr>Conclusions</vt:lpstr>
      <vt:lpstr>SOSE  - summary - flowchart</vt:lpstr>
      <vt:lpstr>ADM follow-on candidates</vt:lpstr>
      <vt:lpstr>Additional ADM follow-on scenarios</vt:lpstr>
      <vt:lpstr>DWL forecast impact – 500 hPa geop. height</vt:lpstr>
      <vt:lpstr>Recommendations</vt:lpstr>
      <vt:lpstr>Technical Note summarizing SAG assessment</vt:lpstr>
      <vt:lpstr>SAG assessment for mission requirements for future DWL´s (1) Requirements for instrument performance</vt:lpstr>
      <vt:lpstr>SAG assessment for mission requirements for future DWL´s (2) Requirements for instrument performance</vt:lpstr>
      <vt:lpstr>SAG assessment for mission requirements for future DWL´s (3) Requirements for aerosol sensing capabilities </vt:lpstr>
      <vt:lpstr>Summary</vt:lpstr>
      <vt:lpstr>Aeolus science outreach</vt:lpstr>
      <vt:lpstr>PowerPoint-presentatie</vt:lpstr>
      <vt:lpstr>PowerPoint-presentatie</vt:lpstr>
      <vt:lpstr>Very positive results on the use of Aeolus in NWP was presented at the September 2019 NWP Impact Assessment Working Meeting</vt:lpstr>
      <vt:lpstr>Summary and Conclusions</vt:lpstr>
      <vt:lpstr>Grid distance 9 km, resolved scales ~150 km H/V aspect ratio ~100</vt:lpstr>
      <vt:lpstr>DWL analysis impact - 500 hPa wind</vt:lpstr>
      <vt:lpstr>DWL analysis impact – 500 hPa wind</vt:lpstr>
      <vt:lpstr>DWL analysis impact – 500 hPa wind</vt:lpstr>
      <vt:lpstr>DWL analysis impact – 500 hPa wind</vt:lpstr>
      <vt:lpstr>DWL forecast impact – 500 hPa geop. height</vt:lpstr>
      <vt:lpstr>Possibility to enhance aerosol sensing capability of ALADIN</vt:lpstr>
      <vt:lpstr>Main limitations of the ALADIN instrument </vt:lpstr>
      <vt:lpstr>SAG assessment for mission requirements for future DWL´s 3/4 Requirements for timeliness and lifetime</vt:lpstr>
      <vt:lpstr>Summary and Conclusion </vt:lpstr>
    </vt:vector>
  </TitlesOfParts>
  <Company>KNMI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 Stoffelen</dc:creator>
  <cp:lastModifiedBy>Stoffelen, Ad (KNMI)</cp:lastModifiedBy>
  <cp:revision>284</cp:revision>
  <dcterms:created xsi:type="dcterms:W3CDTF">2011-03-29T06:36:19Z</dcterms:created>
  <dcterms:modified xsi:type="dcterms:W3CDTF">2020-11-17T17:30:13Z</dcterms:modified>
</cp:coreProperties>
</file>