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407" r:id="rId2"/>
    <p:sldId id="429" r:id="rId3"/>
    <p:sldId id="430" r:id="rId4"/>
    <p:sldId id="435" r:id="rId5"/>
    <p:sldId id="394" r:id="rId6"/>
    <p:sldId id="363" r:id="rId7"/>
    <p:sldId id="437" r:id="rId8"/>
    <p:sldId id="436" r:id="rId9"/>
    <p:sldId id="380" r:id="rId10"/>
    <p:sldId id="438" r:id="rId11"/>
    <p:sldId id="439" r:id="rId12"/>
    <p:sldId id="434" r:id="rId13"/>
    <p:sldId id="3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45"/>
    <p:restoredTop sz="96811"/>
  </p:normalViewPr>
  <p:slideViewPr>
    <p:cSldViewPr snapToGrid="0" snapToObjects="1">
      <p:cViewPr varScale="1">
        <p:scale>
          <a:sx n="127" d="100"/>
          <a:sy n="127" d="100"/>
        </p:scale>
        <p:origin x="4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F0D1C-59C4-B04F-BEAE-ED9A99CD9FAF}" type="datetimeFigureOut">
              <a:rPr lang="en-US" smtClean="0"/>
              <a:t>11/17/20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BC385-0B7C-104C-8E4F-D609DEB8A766}" type="slidenum">
              <a:rPr lang="en-US" smtClean="0"/>
              <a:t>‹#›</a:t>
            </a:fld>
            <a:endParaRPr lang="en-US"/>
          </a:p>
        </p:txBody>
      </p:sp>
    </p:spTree>
    <p:extLst>
      <p:ext uri="{BB962C8B-B14F-4D97-AF65-F5344CB8AC3E}">
        <p14:creationId xmlns:p14="http://schemas.microsoft.com/office/powerpoint/2010/main" val="48279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D7749-1449-2547-B684-2542D30CFE6E}" type="slidenum">
              <a:rPr lang="en-US" smtClean="0"/>
              <a:t>1</a:t>
            </a:fld>
            <a:endParaRPr lang="en-US"/>
          </a:p>
        </p:txBody>
      </p:sp>
    </p:spTree>
    <p:extLst>
      <p:ext uri="{BB962C8B-B14F-4D97-AF65-F5344CB8AC3E}">
        <p14:creationId xmlns:p14="http://schemas.microsoft.com/office/powerpoint/2010/main" val="15511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Measurements</a:t>
            </a:r>
            <a:r>
              <a:rPr lang="en-US" baseline="0" dirty="0"/>
              <a:t> of 3D winds have been called out as important for 10+ years. Much of the focus has been on Doppler wind </a:t>
            </a:r>
            <a:r>
              <a:rPr lang="en-US" baseline="0" dirty="0" err="1"/>
              <a:t>lidar</a:t>
            </a:r>
            <a:r>
              <a:rPr lang="en-US" baseline="0" dirty="0"/>
              <a:t>, and we anticipate this will be a key component in a future winds mission. However, </a:t>
            </a:r>
            <a:r>
              <a:rPr lang="en-US" baseline="0" dirty="0" err="1"/>
              <a:t>lidar</a:t>
            </a:r>
            <a:r>
              <a:rPr lang="en-US" baseline="0" dirty="0"/>
              <a:t> has spatial and temporal sampling issues (infrequent sampling, and limited swath). We are exploring the efficacy of lower-accuracy, but more frequent and spatially dense observations from feature-tracked water vapor and clouds.</a:t>
            </a:r>
            <a:endParaRPr lang="en-US" dirty="0"/>
          </a:p>
        </p:txBody>
      </p:sp>
      <p:sp>
        <p:nvSpPr>
          <p:cNvPr id="4" name="Slide Number Placeholder 3"/>
          <p:cNvSpPr>
            <a:spLocks noGrp="1"/>
          </p:cNvSpPr>
          <p:nvPr>
            <p:ph type="sldNum" sz="quarter" idx="10"/>
          </p:nvPr>
        </p:nvSpPr>
        <p:spPr/>
        <p:txBody>
          <a:bodyPr/>
          <a:lstStyle/>
          <a:p>
            <a:fld id="{947D7749-1449-2547-B684-2542D30CFE6E}" type="slidenum">
              <a:rPr lang="en-US" smtClean="0"/>
              <a:pPr/>
              <a:t>2</a:t>
            </a:fld>
            <a:endParaRPr lang="en-US" dirty="0"/>
          </a:p>
        </p:txBody>
      </p:sp>
    </p:spTree>
    <p:extLst>
      <p:ext uri="{BB962C8B-B14F-4D97-AF65-F5344CB8AC3E}">
        <p14:creationId xmlns:p14="http://schemas.microsoft.com/office/powerpoint/2010/main" val="282316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D7749-1449-2547-B684-2542D30CFE6E}" type="slidenum">
              <a:rPr lang="en-US" smtClean="0"/>
              <a:pPr/>
              <a:t>3</a:t>
            </a:fld>
            <a:endParaRPr lang="en-US" dirty="0"/>
          </a:p>
        </p:txBody>
      </p:sp>
    </p:spTree>
    <p:extLst>
      <p:ext uri="{BB962C8B-B14F-4D97-AF65-F5344CB8AC3E}">
        <p14:creationId xmlns:p14="http://schemas.microsoft.com/office/powerpoint/2010/main" val="306217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plots show the wind speed error,</a:t>
            </a:r>
            <a:r>
              <a:rPr lang="en-US" baseline="0" dirty="0"/>
              <a:t> as measured by the difference between winds in the nature run, and retrieved winds, as a function of (from left to right): wind speed, water vapor content, water vapor gradient, and angle between vapor gradient and (true) wind. </a:t>
            </a:r>
          </a:p>
          <a:p>
            <a:endParaRPr lang="en-US" baseline="0" dirty="0"/>
          </a:p>
          <a:p>
            <a:r>
              <a:rPr lang="en-US" baseline="0" dirty="0"/>
              <a:t>The results show that there is a low bias in the retrieved winds, reflecting the inability to retrieve winds where the gradient is weak or perpendicular to the flow. Errors are largest at low water vapor contents, small gradients, and for flows perpendicular to water vapor gradient.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47D7749-1449-2547-B684-2542D30CFE6E}" type="slidenum">
              <a:rPr lang="en-US" smtClean="0"/>
              <a:pPr/>
              <a:t>5</a:t>
            </a:fld>
            <a:endParaRPr lang="en-US" dirty="0"/>
          </a:p>
        </p:txBody>
      </p:sp>
    </p:spTree>
    <p:extLst>
      <p:ext uri="{BB962C8B-B14F-4D97-AF65-F5344CB8AC3E}">
        <p14:creationId xmlns:p14="http://schemas.microsoft.com/office/powerpoint/2010/main" val="415725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368F5E-660B-4157-B508-C16A6C3AE083}" type="slidenum">
              <a:rPr lang="en-US" smtClean="0"/>
              <a:t>9</a:t>
            </a:fld>
            <a:endParaRPr lang="en-US"/>
          </a:p>
        </p:txBody>
      </p:sp>
    </p:spTree>
    <p:extLst>
      <p:ext uri="{BB962C8B-B14F-4D97-AF65-F5344CB8AC3E}">
        <p14:creationId xmlns:p14="http://schemas.microsoft.com/office/powerpoint/2010/main" val="315045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0BC385-0B7C-104C-8E4F-D609DEB8A766}" type="slidenum">
              <a:rPr lang="en-US" smtClean="0"/>
              <a:t>12</a:t>
            </a:fld>
            <a:endParaRPr lang="en-US"/>
          </a:p>
        </p:txBody>
      </p:sp>
    </p:spTree>
    <p:extLst>
      <p:ext uri="{BB962C8B-B14F-4D97-AF65-F5344CB8AC3E}">
        <p14:creationId xmlns:p14="http://schemas.microsoft.com/office/powerpoint/2010/main" val="76439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D7749-1449-2547-B684-2542D30CFE6E}" type="slidenum">
              <a:rPr lang="en-US" smtClean="0"/>
              <a:pPr/>
              <a:t>13</a:t>
            </a:fld>
            <a:endParaRPr lang="en-US" dirty="0"/>
          </a:p>
        </p:txBody>
      </p:sp>
    </p:spTree>
    <p:extLst>
      <p:ext uri="{BB962C8B-B14F-4D97-AF65-F5344CB8AC3E}">
        <p14:creationId xmlns:p14="http://schemas.microsoft.com/office/powerpoint/2010/main" val="628134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17 November 2020</a:t>
            </a:r>
          </a:p>
        </p:txBody>
      </p:sp>
      <p:sp>
        <p:nvSpPr>
          <p:cNvPr id="5" name="Footer Placeholder 4"/>
          <p:cNvSpPr>
            <a:spLocks noGrp="1"/>
          </p:cNvSpPr>
          <p:nvPr>
            <p:ph type="ftr" sz="quarter" idx="11"/>
          </p:nvPr>
        </p:nvSpPr>
        <p:spPr/>
        <p:txBody>
          <a:bodyPr/>
          <a:lstStyle/>
          <a:p>
            <a:r>
              <a:rPr lang="en-US"/>
              <a:t>D. J. Posselt - Derek.Posselt@jpl.nasa.gov</a:t>
            </a:r>
          </a:p>
        </p:txBody>
      </p:sp>
      <p:sp>
        <p:nvSpPr>
          <p:cNvPr id="6" name="Slide Number Placeholder 5"/>
          <p:cNvSpPr>
            <a:spLocks noGrp="1"/>
          </p:cNvSpPr>
          <p:nvPr>
            <p:ph type="sldNum" sz="quarter" idx="12"/>
          </p:nvPr>
        </p:nvSpPr>
        <p:spPr/>
        <p:txBody>
          <a:bodyPr/>
          <a:lstStyle/>
          <a:p>
            <a:fld id="{12926E46-9259-164A-A5DE-CAA84CA6A942}"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17 November 2020</a:t>
            </a:r>
          </a:p>
        </p:txBody>
      </p:sp>
      <p:sp>
        <p:nvSpPr>
          <p:cNvPr id="5" name="Footer Placeholder 4"/>
          <p:cNvSpPr>
            <a:spLocks noGrp="1"/>
          </p:cNvSpPr>
          <p:nvPr>
            <p:ph type="ftr" sz="quarter" idx="11"/>
          </p:nvPr>
        </p:nvSpPr>
        <p:spPr/>
        <p:txBody>
          <a:bodyPr/>
          <a:lstStyle/>
          <a:p>
            <a:r>
              <a:rPr lang="en-US"/>
              <a:t>D. J. Posselt - Derek.Posselt@jpl.nasa.gov</a:t>
            </a:r>
          </a:p>
        </p:txBody>
      </p:sp>
      <p:sp>
        <p:nvSpPr>
          <p:cNvPr id="6" name="Slide Number Placeholder 5"/>
          <p:cNvSpPr>
            <a:spLocks noGrp="1"/>
          </p:cNvSpPr>
          <p:nvPr>
            <p:ph type="sldNum" sz="quarter" idx="12"/>
          </p:nvPr>
        </p:nvSpPr>
        <p:spPr/>
        <p:txBody>
          <a:bodyPr/>
          <a:lstStyle/>
          <a:p>
            <a:fld id="{12926E46-9259-164A-A5DE-CAA84CA6A942}"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17 November 2020</a:t>
            </a:r>
          </a:p>
        </p:txBody>
      </p:sp>
      <p:sp>
        <p:nvSpPr>
          <p:cNvPr id="5" name="Footer Placeholder 4"/>
          <p:cNvSpPr>
            <a:spLocks noGrp="1"/>
          </p:cNvSpPr>
          <p:nvPr>
            <p:ph type="ftr" sz="quarter" idx="11"/>
          </p:nvPr>
        </p:nvSpPr>
        <p:spPr/>
        <p:txBody>
          <a:bodyPr/>
          <a:lstStyle/>
          <a:p>
            <a:r>
              <a:rPr lang="en-US"/>
              <a:t>D. J. Posselt - Derek.Posselt@jpl.nasa.gov</a:t>
            </a:r>
          </a:p>
        </p:txBody>
      </p:sp>
      <p:sp>
        <p:nvSpPr>
          <p:cNvPr id="6" name="Slide Number Placeholder 5"/>
          <p:cNvSpPr>
            <a:spLocks noGrp="1"/>
          </p:cNvSpPr>
          <p:nvPr>
            <p:ph type="sldNum" sz="quarter" idx="12"/>
          </p:nvPr>
        </p:nvSpPr>
        <p:spPr/>
        <p:txBody>
          <a:bodyPr/>
          <a:lstStyle/>
          <a:p>
            <a:fld id="{12926E46-9259-164A-A5DE-CAA84CA6A942}"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482724"/>
            <a:ext cx="10515600" cy="470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17 November 2020</a:t>
            </a:r>
          </a:p>
        </p:txBody>
      </p:sp>
      <p:sp>
        <p:nvSpPr>
          <p:cNvPr id="5" name="Footer Placeholder 4"/>
          <p:cNvSpPr>
            <a:spLocks noGrp="1"/>
          </p:cNvSpPr>
          <p:nvPr>
            <p:ph type="ftr" sz="quarter" idx="11"/>
          </p:nvPr>
        </p:nvSpPr>
        <p:spPr/>
        <p:txBody>
          <a:bodyPr/>
          <a:lstStyle/>
          <a:p>
            <a:r>
              <a:rPr lang="en-US"/>
              <a:t>D. J. Posselt - Derek.Posselt@jpl.nasa.gov</a:t>
            </a:r>
          </a:p>
        </p:txBody>
      </p:sp>
      <p:sp>
        <p:nvSpPr>
          <p:cNvPr id="6" name="Slide Number Placeholder 5"/>
          <p:cNvSpPr>
            <a:spLocks noGrp="1"/>
          </p:cNvSpPr>
          <p:nvPr>
            <p:ph type="sldNum" sz="quarter" idx="12"/>
          </p:nvPr>
        </p:nvSpPr>
        <p:spPr/>
        <p:txBody>
          <a:bodyPr/>
          <a:lstStyle/>
          <a:p>
            <a:fld id="{12926E46-9259-164A-A5DE-CAA84CA6A942}"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17 November 2020</a:t>
            </a:r>
          </a:p>
        </p:txBody>
      </p:sp>
      <p:sp>
        <p:nvSpPr>
          <p:cNvPr id="5" name="Footer Placeholder 4"/>
          <p:cNvSpPr>
            <a:spLocks noGrp="1"/>
          </p:cNvSpPr>
          <p:nvPr>
            <p:ph type="ftr" sz="quarter" idx="11"/>
          </p:nvPr>
        </p:nvSpPr>
        <p:spPr/>
        <p:txBody>
          <a:bodyPr/>
          <a:lstStyle/>
          <a:p>
            <a:r>
              <a:rPr lang="en-US"/>
              <a:t>D. J. Posselt - Derek.Posselt@jpl.nasa.gov</a:t>
            </a:r>
          </a:p>
        </p:txBody>
      </p:sp>
      <p:sp>
        <p:nvSpPr>
          <p:cNvPr id="6" name="Slide Number Placeholder 5"/>
          <p:cNvSpPr>
            <a:spLocks noGrp="1"/>
          </p:cNvSpPr>
          <p:nvPr>
            <p:ph type="sldNum" sz="quarter" idx="12"/>
          </p:nvPr>
        </p:nvSpPr>
        <p:spPr/>
        <p:txBody>
          <a:bodyPr/>
          <a:lstStyle/>
          <a:p>
            <a:fld id="{12926E46-9259-164A-A5DE-CAA84CA6A942}"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511559"/>
            <a:ext cx="5181600" cy="4665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11559"/>
            <a:ext cx="5181600" cy="4665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17 November 2020</a:t>
            </a:r>
          </a:p>
        </p:txBody>
      </p:sp>
      <p:sp>
        <p:nvSpPr>
          <p:cNvPr id="6" name="Footer Placeholder 5"/>
          <p:cNvSpPr>
            <a:spLocks noGrp="1"/>
          </p:cNvSpPr>
          <p:nvPr>
            <p:ph type="ftr" sz="quarter" idx="11"/>
          </p:nvPr>
        </p:nvSpPr>
        <p:spPr/>
        <p:txBody>
          <a:bodyPr/>
          <a:lstStyle/>
          <a:p>
            <a:r>
              <a:rPr lang="en-US"/>
              <a:t>D. J. Posselt - Derek.Posselt@jpl.nasa.gov</a:t>
            </a:r>
          </a:p>
        </p:txBody>
      </p:sp>
      <p:sp>
        <p:nvSpPr>
          <p:cNvPr id="7" name="Slide Number Placeholder 6"/>
          <p:cNvSpPr>
            <a:spLocks noGrp="1"/>
          </p:cNvSpPr>
          <p:nvPr>
            <p:ph type="sldNum" sz="quarter" idx="12"/>
          </p:nvPr>
        </p:nvSpPr>
        <p:spPr/>
        <p:txBody>
          <a:bodyPr/>
          <a:lstStyle/>
          <a:p>
            <a:fld id="{12926E46-9259-164A-A5DE-CAA84CA6A942}"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6758"/>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45723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81142"/>
            <a:ext cx="5157787" cy="3908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5723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81142"/>
            <a:ext cx="5183188" cy="3908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17 November 2020</a:t>
            </a:r>
          </a:p>
        </p:txBody>
      </p:sp>
      <p:sp>
        <p:nvSpPr>
          <p:cNvPr id="8" name="Footer Placeholder 7"/>
          <p:cNvSpPr>
            <a:spLocks noGrp="1"/>
          </p:cNvSpPr>
          <p:nvPr>
            <p:ph type="ftr" sz="quarter" idx="11"/>
          </p:nvPr>
        </p:nvSpPr>
        <p:spPr/>
        <p:txBody>
          <a:bodyPr/>
          <a:lstStyle/>
          <a:p>
            <a:r>
              <a:rPr lang="en-US"/>
              <a:t>D. J. Posselt - Derek.Posselt@jpl.nasa.gov</a:t>
            </a:r>
          </a:p>
        </p:txBody>
      </p:sp>
      <p:sp>
        <p:nvSpPr>
          <p:cNvPr id="9" name="Slide Number Placeholder 8"/>
          <p:cNvSpPr>
            <a:spLocks noGrp="1"/>
          </p:cNvSpPr>
          <p:nvPr>
            <p:ph type="sldNum" sz="quarter" idx="12"/>
          </p:nvPr>
        </p:nvSpPr>
        <p:spPr/>
        <p:txBody>
          <a:bodyPr/>
          <a:lstStyle/>
          <a:p>
            <a:fld id="{12926E46-9259-164A-A5DE-CAA84CA6A942}"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17 November 2020</a:t>
            </a:r>
          </a:p>
        </p:txBody>
      </p:sp>
      <p:sp>
        <p:nvSpPr>
          <p:cNvPr id="4" name="Footer Placeholder 3"/>
          <p:cNvSpPr>
            <a:spLocks noGrp="1"/>
          </p:cNvSpPr>
          <p:nvPr>
            <p:ph type="ftr" sz="quarter" idx="11"/>
          </p:nvPr>
        </p:nvSpPr>
        <p:spPr/>
        <p:txBody>
          <a:bodyPr/>
          <a:lstStyle/>
          <a:p>
            <a:r>
              <a:rPr lang="en-US"/>
              <a:t>D. J. Posselt - Derek.Posselt@jpl.nasa.gov</a:t>
            </a:r>
          </a:p>
        </p:txBody>
      </p:sp>
      <p:sp>
        <p:nvSpPr>
          <p:cNvPr id="5" name="Slide Number Placeholder 4"/>
          <p:cNvSpPr>
            <a:spLocks noGrp="1"/>
          </p:cNvSpPr>
          <p:nvPr>
            <p:ph type="sldNum" sz="quarter" idx="12"/>
          </p:nvPr>
        </p:nvSpPr>
        <p:spPr/>
        <p:txBody>
          <a:bodyPr/>
          <a:lstStyle/>
          <a:p>
            <a:fld id="{12926E46-9259-164A-A5DE-CAA84CA6A942}"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17 November 2020</a:t>
            </a:r>
          </a:p>
        </p:txBody>
      </p:sp>
      <p:sp>
        <p:nvSpPr>
          <p:cNvPr id="3" name="Footer Placeholder 2"/>
          <p:cNvSpPr>
            <a:spLocks noGrp="1"/>
          </p:cNvSpPr>
          <p:nvPr>
            <p:ph type="ftr" sz="quarter" idx="11"/>
          </p:nvPr>
        </p:nvSpPr>
        <p:spPr/>
        <p:txBody>
          <a:bodyPr/>
          <a:lstStyle/>
          <a:p>
            <a:r>
              <a:rPr lang="en-US"/>
              <a:t>D. J. Posselt - Derek.Posselt@jpl.nasa.gov</a:t>
            </a:r>
          </a:p>
        </p:txBody>
      </p:sp>
      <p:sp>
        <p:nvSpPr>
          <p:cNvPr id="4" name="Slide Number Placeholder 3"/>
          <p:cNvSpPr>
            <a:spLocks noGrp="1"/>
          </p:cNvSpPr>
          <p:nvPr>
            <p:ph type="sldNum" sz="quarter" idx="12"/>
          </p:nvPr>
        </p:nvSpPr>
        <p:spPr/>
        <p:txBody>
          <a:bodyPr/>
          <a:lstStyle/>
          <a:p>
            <a:fld id="{12926E46-9259-164A-A5DE-CAA84CA6A942}"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17 November 2020</a:t>
            </a:r>
          </a:p>
        </p:txBody>
      </p:sp>
      <p:sp>
        <p:nvSpPr>
          <p:cNvPr id="6" name="Footer Placeholder 5"/>
          <p:cNvSpPr>
            <a:spLocks noGrp="1"/>
          </p:cNvSpPr>
          <p:nvPr>
            <p:ph type="ftr" sz="quarter" idx="11"/>
          </p:nvPr>
        </p:nvSpPr>
        <p:spPr/>
        <p:txBody>
          <a:bodyPr/>
          <a:lstStyle/>
          <a:p>
            <a:r>
              <a:rPr lang="en-US"/>
              <a:t>D. J. Posselt - Derek.Posselt@jpl.nasa.gov</a:t>
            </a:r>
          </a:p>
        </p:txBody>
      </p:sp>
      <p:sp>
        <p:nvSpPr>
          <p:cNvPr id="7" name="Slide Number Placeholder 6"/>
          <p:cNvSpPr>
            <a:spLocks noGrp="1"/>
          </p:cNvSpPr>
          <p:nvPr>
            <p:ph type="sldNum" sz="quarter" idx="12"/>
          </p:nvPr>
        </p:nvSpPr>
        <p:spPr/>
        <p:txBody>
          <a:bodyPr/>
          <a:lstStyle/>
          <a:p>
            <a:fld id="{12926E46-9259-164A-A5DE-CAA84CA6A942}"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17 November 2020</a:t>
            </a:r>
          </a:p>
        </p:txBody>
      </p:sp>
      <p:sp>
        <p:nvSpPr>
          <p:cNvPr id="6" name="Footer Placeholder 5"/>
          <p:cNvSpPr>
            <a:spLocks noGrp="1"/>
          </p:cNvSpPr>
          <p:nvPr>
            <p:ph type="ftr" sz="quarter" idx="11"/>
          </p:nvPr>
        </p:nvSpPr>
        <p:spPr/>
        <p:txBody>
          <a:bodyPr/>
          <a:lstStyle/>
          <a:p>
            <a:r>
              <a:rPr lang="en-US"/>
              <a:t>D. J. Posselt - Derek.Posselt@jpl.nasa.gov</a:t>
            </a:r>
          </a:p>
        </p:txBody>
      </p:sp>
      <p:sp>
        <p:nvSpPr>
          <p:cNvPr id="7" name="Slide Number Placeholder 6"/>
          <p:cNvSpPr>
            <a:spLocks noGrp="1"/>
          </p:cNvSpPr>
          <p:nvPr>
            <p:ph type="sldNum" sz="quarter" idx="12"/>
          </p:nvPr>
        </p:nvSpPr>
        <p:spPr/>
        <p:txBody>
          <a:bodyPr/>
          <a:lstStyle/>
          <a:p>
            <a:fld id="{12926E46-9259-164A-A5DE-CAA84CA6A942}"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rgbClr val="0B2B53"/>
            </a:gs>
            <a:gs pos="2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314" y="215833"/>
            <a:ext cx="11347580" cy="84785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46314" y="1534350"/>
            <a:ext cx="11347580" cy="45305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17 November 2020</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 J. Posselt - Derek.Posselt@jpl.nasa.gov</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26E46-9259-164A-A5DE-CAA84CA6A942}" type="slidenum">
              <a:rPr lang="en-US" smtClean="0"/>
              <a:t>‹#›</a:t>
            </a:fld>
            <a:endParaRPr lang="en-US"/>
          </a:p>
        </p:txBody>
      </p:sp>
      <p:pic>
        <p:nvPicPr>
          <p:cNvPr id="7" name="Picture 6">
            <a:extLst>
              <a:ext uri="{FF2B5EF4-FFF2-40B4-BE49-F238E27FC236}">
                <a16:creationId xmlns:a16="http://schemas.microsoft.com/office/drawing/2014/main" id="{6F5475FD-C8E3-A34C-BAC9-F894588B739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25260" y="6238109"/>
            <a:ext cx="626301" cy="516009"/>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91712" y="5943600"/>
            <a:ext cx="969264" cy="798576"/>
          </a:xfrm>
          <a:prstGeom prst="rect">
            <a:avLst/>
          </a:prstGeom>
        </p:spPr>
      </p:pic>
      <p:pic>
        <p:nvPicPr>
          <p:cNvPr id="9" name="Picture 8" descr="Z:\dposselt\UM_Student_Advising\REU_Summer_2011\Seminar_23May2011\Images\UnitedStates_GOES13_2011032_lrg.jpg">
            <a:extLst>
              <a:ext uri="{FF2B5EF4-FFF2-40B4-BE49-F238E27FC236}">
                <a16:creationId xmlns:a16="http://schemas.microsoft.com/office/drawing/2014/main" id="{CDB84D80-BCEC-E24E-A457-1FBC7407C4F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21633"/>
            <a:ext cx="12188952" cy="687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59772"/>
            <a:ext cx="12192000" cy="691777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charset="0"/>
            </a:endParaRPr>
          </a:p>
        </p:txBody>
      </p:sp>
      <p:sp>
        <p:nvSpPr>
          <p:cNvPr id="3" name="Subtitle 2"/>
          <p:cNvSpPr>
            <a:spLocks noGrp="1"/>
          </p:cNvSpPr>
          <p:nvPr>
            <p:ph type="subTitle" idx="1"/>
          </p:nvPr>
        </p:nvSpPr>
        <p:spPr>
          <a:xfrm>
            <a:off x="608076" y="2048494"/>
            <a:ext cx="10972800" cy="4809506"/>
          </a:xfrm>
        </p:spPr>
        <p:txBody>
          <a:bodyPr>
            <a:normAutofit/>
          </a:bodyPr>
          <a:lstStyle/>
          <a:p>
            <a:pPr>
              <a:lnSpc>
                <a:spcPct val="120000"/>
              </a:lnSpc>
            </a:pPr>
            <a:r>
              <a:rPr lang="en-US" sz="3200" dirty="0"/>
              <a:t>Derek J. Posselt</a:t>
            </a:r>
            <a:r>
              <a:rPr lang="en-US" sz="3200" baseline="30000" dirty="0"/>
              <a:t>1</a:t>
            </a:r>
            <a:endParaRPr lang="en-US" sz="3200" dirty="0"/>
          </a:p>
          <a:p>
            <a:pPr>
              <a:lnSpc>
                <a:spcPct val="120000"/>
              </a:lnSpc>
            </a:pPr>
            <a:r>
              <a:rPr lang="en-US" dirty="0"/>
              <a:t>Hui Su</a:t>
            </a:r>
            <a:r>
              <a:rPr lang="en-US" baseline="30000" dirty="0"/>
              <a:t>1</a:t>
            </a:r>
            <a:r>
              <a:rPr lang="en-US" dirty="0"/>
              <a:t>, </a:t>
            </a:r>
            <a:r>
              <a:rPr lang="en-US" dirty="0" err="1"/>
              <a:t>Longtao</a:t>
            </a:r>
            <a:r>
              <a:rPr lang="en-US" dirty="0"/>
              <a:t> Wu</a:t>
            </a:r>
            <a:r>
              <a:rPr lang="en-US" baseline="30000" dirty="0"/>
              <a:t>1</a:t>
            </a:r>
            <a:r>
              <a:rPr lang="en-US" dirty="0"/>
              <a:t>, </a:t>
            </a:r>
            <a:br>
              <a:rPr lang="en-US" dirty="0"/>
            </a:br>
            <a:r>
              <a:rPr lang="en-US" dirty="0"/>
              <a:t>Hai Nguyen</a:t>
            </a:r>
            <a:r>
              <a:rPr lang="en-US" baseline="30000" dirty="0"/>
              <a:t>1</a:t>
            </a:r>
            <a:r>
              <a:rPr lang="en-US" dirty="0"/>
              <a:t>, Kevin Mueller</a:t>
            </a:r>
            <a:r>
              <a:rPr lang="en-US" baseline="30000" dirty="0"/>
              <a:t>1</a:t>
            </a:r>
            <a:r>
              <a:rPr lang="en-US" dirty="0"/>
              <a:t>, Joaquim Teixeira</a:t>
            </a:r>
            <a:r>
              <a:rPr lang="en-US" baseline="30000" dirty="0"/>
              <a:t>1</a:t>
            </a:r>
            <a:r>
              <a:rPr lang="en-US" dirty="0"/>
              <a:t>, </a:t>
            </a:r>
            <a:br>
              <a:rPr lang="en-US" dirty="0"/>
            </a:br>
            <a:r>
              <a:rPr lang="en-US" dirty="0"/>
              <a:t>Chris Wilson</a:t>
            </a:r>
            <a:r>
              <a:rPr lang="en-US" baseline="30000" dirty="0"/>
              <a:t>1</a:t>
            </a:r>
            <a:r>
              <a:rPr lang="en-US" dirty="0"/>
              <a:t>, Trinh Vo</a:t>
            </a:r>
            <a:r>
              <a:rPr lang="en-US" baseline="30000" dirty="0"/>
              <a:t>1</a:t>
            </a:r>
            <a:r>
              <a:rPr lang="en-US" dirty="0"/>
              <a:t>, Fei He</a:t>
            </a:r>
            <a:r>
              <a:rPr lang="en-US" baseline="30000" dirty="0"/>
              <a:t>2</a:t>
            </a:r>
            <a:r>
              <a:rPr lang="en-US" dirty="0"/>
              <a:t>, William McCarty</a:t>
            </a:r>
            <a:r>
              <a:rPr lang="en-US" baseline="30000" dirty="0"/>
              <a:t>3</a:t>
            </a:r>
            <a:endParaRPr lang="en-US" sz="2800" baseline="30000" dirty="0"/>
          </a:p>
          <a:p>
            <a:pPr>
              <a:lnSpc>
                <a:spcPct val="120000"/>
              </a:lnSpc>
            </a:pPr>
            <a:endParaRPr lang="en-US" sz="2000" dirty="0"/>
          </a:p>
          <a:p>
            <a:pPr>
              <a:lnSpc>
                <a:spcPct val="120000"/>
              </a:lnSpc>
            </a:pPr>
            <a:r>
              <a:rPr lang="en-US" sz="2000" baseline="30000" dirty="0"/>
              <a:t>1</a:t>
            </a:r>
            <a:r>
              <a:rPr lang="en-US" sz="2000" dirty="0"/>
              <a:t>Jet Propulsion Laboratory, California Institute of Technology, Pasadena, CA</a:t>
            </a:r>
            <a:br>
              <a:rPr lang="en-US" sz="2000" dirty="0"/>
            </a:br>
            <a:r>
              <a:rPr lang="en-US" sz="2000" baseline="30000" dirty="0"/>
              <a:t>2</a:t>
            </a:r>
            <a:r>
              <a:rPr lang="en-US" sz="2000" dirty="0"/>
              <a:t>NOAA-NESDIS, Silver Spring, MD</a:t>
            </a:r>
            <a:br>
              <a:rPr lang="en-US" sz="2000" dirty="0"/>
            </a:br>
            <a:r>
              <a:rPr lang="en-US" sz="2000" baseline="30000" dirty="0"/>
              <a:t>3</a:t>
            </a:r>
            <a:r>
              <a:rPr lang="en-US" sz="2000" dirty="0"/>
              <a:t>NASA Goddard Space Flight Center, Greenbelt, MD</a:t>
            </a:r>
          </a:p>
        </p:txBody>
      </p:sp>
      <p:sp>
        <p:nvSpPr>
          <p:cNvPr id="2" name="Title 1"/>
          <p:cNvSpPr>
            <a:spLocks noGrp="1"/>
          </p:cNvSpPr>
          <p:nvPr>
            <p:ph type="ctrTitle"/>
          </p:nvPr>
        </p:nvSpPr>
        <p:spPr>
          <a:xfrm>
            <a:off x="332509" y="206967"/>
            <a:ext cx="11528467" cy="1612927"/>
          </a:xfrm>
        </p:spPr>
        <p:txBody>
          <a:bodyPr>
            <a:noAutofit/>
          </a:bodyPr>
          <a:lstStyle/>
          <a:p>
            <a:r>
              <a:rPr lang="en-US" sz="3600" dirty="0">
                <a:solidFill>
                  <a:schemeClr val="tx1"/>
                </a:solidFill>
              </a:rPr>
              <a:t>3D Winds from Atmospheric Motion Vectors: Information Content, Uncertainty, and Complementarity</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260" y="6238109"/>
            <a:ext cx="626301" cy="516009"/>
          </a:xfrm>
          <a:prstGeom prst="rect">
            <a:avLst/>
          </a:prstGeom>
        </p:spPr>
      </p:pic>
      <p:sp>
        <p:nvSpPr>
          <p:cNvPr id="5" name="TextBox 4">
            <a:extLst>
              <a:ext uri="{FF2B5EF4-FFF2-40B4-BE49-F238E27FC236}">
                <a16:creationId xmlns:a16="http://schemas.microsoft.com/office/drawing/2014/main" id="{D97EF3CC-737A-8B4E-8086-7BD2BB0383B4}"/>
              </a:ext>
            </a:extLst>
          </p:cNvPr>
          <p:cNvSpPr txBox="1"/>
          <p:nvPr/>
        </p:nvSpPr>
        <p:spPr>
          <a:xfrm>
            <a:off x="2641832" y="6342888"/>
            <a:ext cx="6905288" cy="461665"/>
          </a:xfrm>
          <a:prstGeom prst="rect">
            <a:avLst/>
          </a:prstGeom>
          <a:noFill/>
        </p:spPr>
        <p:txBody>
          <a:bodyPr wrap="none" rtlCol="0">
            <a:spAutoFit/>
          </a:bodyPr>
          <a:lstStyle/>
          <a:p>
            <a:pPr algn="ctr"/>
            <a:r>
              <a:rPr lang="en-US" sz="1200" dirty="0"/>
              <a:t>©2020. All rights reserved. A portion of this research was carried out at the Jet Propulsion Laboratory, </a:t>
            </a:r>
            <a:br>
              <a:rPr lang="en-US" sz="1200" dirty="0"/>
            </a:br>
            <a:r>
              <a:rPr lang="en-US" sz="1200" dirty="0"/>
              <a:t>California Institute of Technology, under a contract with the National Aeronautics and Space Administration.</a:t>
            </a:r>
            <a:endParaRPr lang="en-US" dirty="0"/>
          </a:p>
        </p:txBody>
      </p:sp>
    </p:spTree>
    <p:extLst>
      <p:ext uri="{BB962C8B-B14F-4D97-AF65-F5344CB8AC3E}">
        <p14:creationId xmlns:p14="http://schemas.microsoft.com/office/powerpoint/2010/main" val="386192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F895-9763-FE4E-B0A0-84F29C5DCC87}"/>
              </a:ext>
            </a:extLst>
          </p:cNvPr>
          <p:cNvSpPr>
            <a:spLocks noGrp="1"/>
          </p:cNvSpPr>
          <p:nvPr>
            <p:ph type="title"/>
          </p:nvPr>
        </p:nvSpPr>
        <p:spPr/>
        <p:txBody>
          <a:bodyPr>
            <a:normAutofit/>
          </a:bodyPr>
          <a:lstStyle/>
          <a:p>
            <a:r>
              <a:rPr lang="en-US" sz="4000" dirty="0"/>
              <a:t>AMV Retrieval from Radiances</a:t>
            </a:r>
            <a:br>
              <a:rPr lang="en-US" sz="4000" dirty="0"/>
            </a:br>
            <a:r>
              <a:rPr lang="en-US" sz="2800" dirty="0"/>
              <a:t>Using Convolutional Neural Network</a:t>
            </a:r>
            <a:br>
              <a:rPr lang="en-US" sz="2800" dirty="0"/>
            </a:br>
            <a:r>
              <a:rPr lang="en-US" sz="1800" dirty="0"/>
              <a:t>(Tom Pagano, Chris Wilson, Hai Nguyen, Trinh Vo, </a:t>
            </a:r>
            <a:r>
              <a:rPr lang="en-US" sz="1800" dirty="0" err="1"/>
              <a:t>Longtao</a:t>
            </a:r>
            <a:r>
              <a:rPr lang="en-US" sz="1800" dirty="0"/>
              <a:t> Wu, Hui </a:t>
            </a:r>
            <a:r>
              <a:rPr lang="en-US" sz="1800" dirty="0" err="1"/>
              <a:t>Su</a:t>
            </a:r>
            <a:r>
              <a:rPr lang="en-US" sz="1800" dirty="0"/>
              <a:t>)</a:t>
            </a:r>
            <a:endParaRPr lang="en-US" sz="2700" dirty="0"/>
          </a:p>
        </p:txBody>
      </p:sp>
      <p:sp>
        <p:nvSpPr>
          <p:cNvPr id="3" name="Content Placeholder 2">
            <a:extLst>
              <a:ext uri="{FF2B5EF4-FFF2-40B4-BE49-F238E27FC236}">
                <a16:creationId xmlns:a16="http://schemas.microsoft.com/office/drawing/2014/main" id="{7C795822-DFD0-2749-BFC0-146B999CA90B}"/>
              </a:ext>
            </a:extLst>
          </p:cNvPr>
          <p:cNvSpPr>
            <a:spLocks noGrp="1"/>
          </p:cNvSpPr>
          <p:nvPr>
            <p:ph idx="1"/>
          </p:nvPr>
        </p:nvSpPr>
        <p:spPr>
          <a:xfrm>
            <a:off x="838200" y="1482724"/>
            <a:ext cx="5973566" cy="4708525"/>
          </a:xfrm>
        </p:spPr>
        <p:txBody>
          <a:bodyPr/>
          <a:lstStyle/>
          <a:p>
            <a:r>
              <a:rPr lang="en-US" dirty="0"/>
              <a:t>Alternate retrieval of winds: direct use of hyperspectral radiances to produce feature tracked winds</a:t>
            </a:r>
          </a:p>
          <a:p>
            <a:pPr lvl="1"/>
            <a:r>
              <a:rPr lang="en-US" dirty="0"/>
              <a:t>Add noise to synthetic radiances</a:t>
            </a:r>
          </a:p>
          <a:p>
            <a:pPr lvl="1"/>
            <a:r>
              <a:rPr lang="en-US" dirty="0"/>
              <a:t>De-noise and dimension reduce using PCA</a:t>
            </a:r>
          </a:p>
          <a:p>
            <a:pPr lvl="1"/>
            <a:r>
              <a:rPr lang="en-US" dirty="0"/>
              <a:t>Train a CNN using radiance PCs and nature run winds</a:t>
            </a:r>
          </a:p>
          <a:p>
            <a:pPr lvl="1"/>
            <a:r>
              <a:rPr lang="en-US" dirty="0"/>
              <a:t>Loss function is the mean squared error on wind speed (u and v)</a:t>
            </a:r>
          </a:p>
          <a:p>
            <a:r>
              <a:rPr lang="en-US" dirty="0"/>
              <a:t>Test and train on a </a:t>
            </a:r>
            <a:r>
              <a:rPr lang="en-US" b="1" dirty="0"/>
              <a:t>single case</a:t>
            </a:r>
            <a:r>
              <a:rPr lang="en-US" dirty="0"/>
              <a:t>: RMSE is ~ 1 m/s</a:t>
            </a:r>
          </a:p>
        </p:txBody>
      </p:sp>
      <p:sp>
        <p:nvSpPr>
          <p:cNvPr id="4" name="Date Placeholder 3">
            <a:extLst>
              <a:ext uri="{FF2B5EF4-FFF2-40B4-BE49-F238E27FC236}">
                <a16:creationId xmlns:a16="http://schemas.microsoft.com/office/drawing/2014/main" id="{A2378F29-631E-2F45-9E14-CBDAC9D71ED0}"/>
              </a:ext>
            </a:extLst>
          </p:cNvPr>
          <p:cNvSpPr>
            <a:spLocks noGrp="1"/>
          </p:cNvSpPr>
          <p:nvPr>
            <p:ph type="dt" sz="half" idx="10"/>
          </p:nvPr>
        </p:nvSpPr>
        <p:spPr/>
        <p:txBody>
          <a:bodyPr/>
          <a:lstStyle/>
          <a:p>
            <a:r>
              <a:rPr lang="en-US"/>
              <a:t>17 November 2020</a:t>
            </a:r>
          </a:p>
        </p:txBody>
      </p:sp>
      <p:sp>
        <p:nvSpPr>
          <p:cNvPr id="5" name="Footer Placeholder 4">
            <a:extLst>
              <a:ext uri="{FF2B5EF4-FFF2-40B4-BE49-F238E27FC236}">
                <a16:creationId xmlns:a16="http://schemas.microsoft.com/office/drawing/2014/main" id="{6F4DD35E-DA4D-F84C-BEF3-78AC86127E0A}"/>
              </a:ext>
            </a:extLst>
          </p:cNvPr>
          <p:cNvSpPr>
            <a:spLocks noGrp="1"/>
          </p:cNvSpPr>
          <p:nvPr>
            <p:ph type="ftr" sz="quarter" idx="11"/>
          </p:nvPr>
        </p:nvSpPr>
        <p:spPr/>
        <p:txBody>
          <a:bodyPr/>
          <a:lstStyle/>
          <a:p>
            <a:r>
              <a:rPr lang="en-US"/>
              <a:t>D. J. Posselt - Derek.Posselt@jpl.nasa.gov</a:t>
            </a:r>
          </a:p>
        </p:txBody>
      </p:sp>
      <p:sp>
        <p:nvSpPr>
          <p:cNvPr id="6" name="Slide Number Placeholder 5">
            <a:extLst>
              <a:ext uri="{FF2B5EF4-FFF2-40B4-BE49-F238E27FC236}">
                <a16:creationId xmlns:a16="http://schemas.microsoft.com/office/drawing/2014/main" id="{99B588E2-B271-BD40-8ABC-6F4703E8875D}"/>
              </a:ext>
            </a:extLst>
          </p:cNvPr>
          <p:cNvSpPr>
            <a:spLocks noGrp="1"/>
          </p:cNvSpPr>
          <p:nvPr>
            <p:ph type="sldNum" sz="quarter" idx="12"/>
          </p:nvPr>
        </p:nvSpPr>
        <p:spPr/>
        <p:txBody>
          <a:bodyPr/>
          <a:lstStyle/>
          <a:p>
            <a:fld id="{12926E46-9259-164A-A5DE-CAA84CA6A942}" type="slidenum">
              <a:rPr lang="en-US" smtClean="0"/>
              <a:t>10</a:t>
            </a:fld>
            <a:endParaRPr lang="en-US"/>
          </a:p>
        </p:txBody>
      </p:sp>
      <p:grpSp>
        <p:nvGrpSpPr>
          <p:cNvPr id="15" name="Group 14">
            <a:extLst>
              <a:ext uri="{FF2B5EF4-FFF2-40B4-BE49-F238E27FC236}">
                <a16:creationId xmlns:a16="http://schemas.microsoft.com/office/drawing/2014/main" id="{10DB135F-52A8-BA4C-B54E-AADA2E4AE6CE}"/>
              </a:ext>
            </a:extLst>
          </p:cNvPr>
          <p:cNvGrpSpPr/>
          <p:nvPr/>
        </p:nvGrpSpPr>
        <p:grpSpPr>
          <a:xfrm>
            <a:off x="7337957" y="1482724"/>
            <a:ext cx="4715435" cy="3574234"/>
            <a:chOff x="7319039" y="1347788"/>
            <a:chExt cx="4715435" cy="3574234"/>
          </a:xfrm>
        </p:grpSpPr>
        <p:pic>
          <p:nvPicPr>
            <p:cNvPr id="7" name="Picture 6">
              <a:extLst>
                <a:ext uri="{FF2B5EF4-FFF2-40B4-BE49-F238E27FC236}">
                  <a16:creationId xmlns:a16="http://schemas.microsoft.com/office/drawing/2014/main" id="{1C9B02E1-96DF-2844-8C4D-8DDBF02B1D0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319039" y="1347788"/>
              <a:ext cx="4715435" cy="3574234"/>
            </a:xfrm>
            <a:prstGeom prst="rect">
              <a:avLst/>
            </a:prstGeom>
          </p:spPr>
        </p:pic>
        <p:sp>
          <p:nvSpPr>
            <p:cNvPr id="8" name="TextBox 7">
              <a:extLst>
                <a:ext uri="{FF2B5EF4-FFF2-40B4-BE49-F238E27FC236}">
                  <a16:creationId xmlns:a16="http://schemas.microsoft.com/office/drawing/2014/main" id="{E2C8091A-0206-A840-81FA-02079074AF97}"/>
                </a:ext>
              </a:extLst>
            </p:cNvPr>
            <p:cNvSpPr txBox="1"/>
            <p:nvPr/>
          </p:nvSpPr>
          <p:spPr>
            <a:xfrm>
              <a:off x="7739836" y="4571608"/>
              <a:ext cx="304571" cy="276999"/>
            </a:xfrm>
            <a:prstGeom prst="rect">
              <a:avLst/>
            </a:prstGeom>
            <a:solidFill>
              <a:schemeClr val="bg1"/>
            </a:solidFill>
          </p:spPr>
          <p:txBody>
            <a:bodyPr wrap="none" lIns="0" tIns="0" rIns="0" bIns="0" rtlCol="0">
              <a:spAutoFit/>
            </a:bodyPr>
            <a:lstStyle/>
            <a:p>
              <a:r>
                <a:rPr lang="en-US" dirty="0"/>
                <a:t>-15</a:t>
              </a:r>
            </a:p>
          </p:txBody>
        </p:sp>
        <p:sp>
          <p:nvSpPr>
            <p:cNvPr id="9" name="TextBox 8">
              <a:extLst>
                <a:ext uri="{FF2B5EF4-FFF2-40B4-BE49-F238E27FC236}">
                  <a16:creationId xmlns:a16="http://schemas.microsoft.com/office/drawing/2014/main" id="{D065D13E-8585-EC4C-B52C-A6A04563854A}"/>
                </a:ext>
              </a:extLst>
            </p:cNvPr>
            <p:cNvSpPr txBox="1"/>
            <p:nvPr/>
          </p:nvSpPr>
          <p:spPr>
            <a:xfrm>
              <a:off x="8356326" y="4575800"/>
              <a:ext cx="304571" cy="276999"/>
            </a:xfrm>
            <a:prstGeom prst="rect">
              <a:avLst/>
            </a:prstGeom>
            <a:solidFill>
              <a:schemeClr val="bg1"/>
            </a:solidFill>
          </p:spPr>
          <p:txBody>
            <a:bodyPr wrap="none" lIns="0" tIns="0" rIns="0" bIns="0" rtlCol="0">
              <a:spAutoFit/>
            </a:bodyPr>
            <a:lstStyle/>
            <a:p>
              <a:r>
                <a:rPr lang="en-US" dirty="0"/>
                <a:t>-10</a:t>
              </a:r>
            </a:p>
          </p:txBody>
        </p:sp>
        <p:sp>
          <p:nvSpPr>
            <p:cNvPr id="10" name="TextBox 9">
              <a:extLst>
                <a:ext uri="{FF2B5EF4-FFF2-40B4-BE49-F238E27FC236}">
                  <a16:creationId xmlns:a16="http://schemas.microsoft.com/office/drawing/2014/main" id="{46822260-7639-7D47-B465-C616DC2CECB3}"/>
                </a:ext>
              </a:extLst>
            </p:cNvPr>
            <p:cNvSpPr txBox="1"/>
            <p:nvPr/>
          </p:nvSpPr>
          <p:spPr>
            <a:xfrm>
              <a:off x="9058769" y="4571608"/>
              <a:ext cx="187552" cy="276999"/>
            </a:xfrm>
            <a:prstGeom prst="rect">
              <a:avLst/>
            </a:prstGeom>
            <a:solidFill>
              <a:schemeClr val="bg1"/>
            </a:solidFill>
          </p:spPr>
          <p:txBody>
            <a:bodyPr wrap="none" lIns="0" tIns="0" rIns="0" bIns="0" rtlCol="0">
              <a:spAutoFit/>
            </a:bodyPr>
            <a:lstStyle/>
            <a:p>
              <a:r>
                <a:rPr lang="en-US" dirty="0"/>
                <a:t>-5</a:t>
              </a:r>
            </a:p>
          </p:txBody>
        </p:sp>
        <p:sp>
          <p:nvSpPr>
            <p:cNvPr id="11" name="TextBox 10">
              <a:extLst>
                <a:ext uri="{FF2B5EF4-FFF2-40B4-BE49-F238E27FC236}">
                  <a16:creationId xmlns:a16="http://schemas.microsoft.com/office/drawing/2014/main" id="{B7EC16A4-D46C-7844-869F-97A080FB5B6D}"/>
                </a:ext>
              </a:extLst>
            </p:cNvPr>
            <p:cNvSpPr txBox="1"/>
            <p:nvPr/>
          </p:nvSpPr>
          <p:spPr>
            <a:xfrm>
              <a:off x="9709452" y="4570742"/>
              <a:ext cx="117020" cy="276999"/>
            </a:xfrm>
            <a:prstGeom prst="rect">
              <a:avLst/>
            </a:prstGeom>
            <a:solidFill>
              <a:schemeClr val="bg1"/>
            </a:solidFill>
          </p:spPr>
          <p:txBody>
            <a:bodyPr wrap="none" lIns="0" tIns="0" rIns="0" bIns="0" rtlCol="0">
              <a:spAutoFit/>
            </a:bodyPr>
            <a:lstStyle/>
            <a:p>
              <a:r>
                <a:rPr lang="en-US" dirty="0"/>
                <a:t>0</a:t>
              </a:r>
            </a:p>
          </p:txBody>
        </p:sp>
        <p:sp>
          <p:nvSpPr>
            <p:cNvPr id="12" name="TextBox 11">
              <a:extLst>
                <a:ext uri="{FF2B5EF4-FFF2-40B4-BE49-F238E27FC236}">
                  <a16:creationId xmlns:a16="http://schemas.microsoft.com/office/drawing/2014/main" id="{1821CFEE-DA3D-814B-BDAB-3EEAA0531284}"/>
                </a:ext>
              </a:extLst>
            </p:cNvPr>
            <p:cNvSpPr txBox="1"/>
            <p:nvPr/>
          </p:nvSpPr>
          <p:spPr>
            <a:xfrm>
              <a:off x="10298965" y="4570742"/>
              <a:ext cx="117020" cy="276999"/>
            </a:xfrm>
            <a:prstGeom prst="rect">
              <a:avLst/>
            </a:prstGeom>
            <a:solidFill>
              <a:schemeClr val="bg1"/>
            </a:solidFill>
          </p:spPr>
          <p:txBody>
            <a:bodyPr wrap="none" lIns="0" tIns="0" rIns="0" bIns="0" rtlCol="0">
              <a:spAutoFit/>
            </a:bodyPr>
            <a:lstStyle/>
            <a:p>
              <a:r>
                <a:rPr lang="en-US" dirty="0"/>
                <a:t>5</a:t>
              </a:r>
            </a:p>
          </p:txBody>
        </p:sp>
        <p:sp>
          <p:nvSpPr>
            <p:cNvPr id="13" name="TextBox 12">
              <a:extLst>
                <a:ext uri="{FF2B5EF4-FFF2-40B4-BE49-F238E27FC236}">
                  <a16:creationId xmlns:a16="http://schemas.microsoft.com/office/drawing/2014/main" id="{073EE848-EED9-814B-AEB3-BBFE0581BAEC}"/>
                </a:ext>
              </a:extLst>
            </p:cNvPr>
            <p:cNvSpPr txBox="1"/>
            <p:nvPr/>
          </p:nvSpPr>
          <p:spPr>
            <a:xfrm>
              <a:off x="10835141" y="4571608"/>
              <a:ext cx="304571" cy="276999"/>
            </a:xfrm>
            <a:prstGeom prst="rect">
              <a:avLst/>
            </a:prstGeom>
            <a:solidFill>
              <a:schemeClr val="bg1"/>
            </a:solidFill>
          </p:spPr>
          <p:txBody>
            <a:bodyPr wrap="square" lIns="0" tIns="0" rIns="0" bIns="0" rtlCol="0">
              <a:spAutoFit/>
            </a:bodyPr>
            <a:lstStyle/>
            <a:p>
              <a:r>
                <a:rPr lang="en-US" dirty="0"/>
                <a:t>10</a:t>
              </a:r>
            </a:p>
          </p:txBody>
        </p:sp>
        <p:sp>
          <p:nvSpPr>
            <p:cNvPr id="14" name="TextBox 13">
              <a:extLst>
                <a:ext uri="{FF2B5EF4-FFF2-40B4-BE49-F238E27FC236}">
                  <a16:creationId xmlns:a16="http://schemas.microsoft.com/office/drawing/2014/main" id="{D2F362B4-C597-6E4F-839A-E71999E9FD42}"/>
                </a:ext>
              </a:extLst>
            </p:cNvPr>
            <p:cNvSpPr txBox="1"/>
            <p:nvPr/>
          </p:nvSpPr>
          <p:spPr>
            <a:xfrm>
              <a:off x="11444265" y="4571608"/>
              <a:ext cx="304571" cy="276999"/>
            </a:xfrm>
            <a:prstGeom prst="rect">
              <a:avLst/>
            </a:prstGeom>
            <a:solidFill>
              <a:schemeClr val="bg1"/>
            </a:solidFill>
          </p:spPr>
          <p:txBody>
            <a:bodyPr wrap="square" lIns="0" tIns="0" rIns="0" bIns="0" rtlCol="0">
              <a:spAutoFit/>
            </a:bodyPr>
            <a:lstStyle/>
            <a:p>
              <a:r>
                <a:rPr lang="en-US" dirty="0"/>
                <a:t>15</a:t>
              </a:r>
            </a:p>
          </p:txBody>
        </p:sp>
      </p:grpSp>
      <p:sp>
        <p:nvSpPr>
          <p:cNvPr id="16" name="TextBox 15">
            <a:extLst>
              <a:ext uri="{FF2B5EF4-FFF2-40B4-BE49-F238E27FC236}">
                <a16:creationId xmlns:a16="http://schemas.microsoft.com/office/drawing/2014/main" id="{626DDFAC-F98F-C548-A1EF-7654645B6FF2}"/>
              </a:ext>
            </a:extLst>
          </p:cNvPr>
          <p:cNvSpPr txBox="1"/>
          <p:nvPr/>
        </p:nvSpPr>
        <p:spPr>
          <a:xfrm>
            <a:off x="7901461" y="5014156"/>
            <a:ext cx="3770840" cy="461665"/>
          </a:xfrm>
          <a:prstGeom prst="rect">
            <a:avLst/>
          </a:prstGeom>
          <a:noFill/>
        </p:spPr>
        <p:txBody>
          <a:bodyPr wrap="none" rtlCol="0">
            <a:spAutoFit/>
          </a:bodyPr>
          <a:lstStyle/>
          <a:p>
            <a:pPr algn="ctr"/>
            <a:r>
              <a:rPr lang="en-US" sz="2400" dirty="0"/>
              <a:t>900 </a:t>
            </a:r>
            <a:r>
              <a:rPr lang="en-US" sz="2400" dirty="0" err="1"/>
              <a:t>hPa</a:t>
            </a:r>
            <a:r>
              <a:rPr lang="en-US" sz="2400" dirty="0"/>
              <a:t> Clear-Air Wind Error</a:t>
            </a:r>
          </a:p>
        </p:txBody>
      </p:sp>
      <p:sp>
        <p:nvSpPr>
          <p:cNvPr id="17" name="TextBox 16">
            <a:extLst>
              <a:ext uri="{FF2B5EF4-FFF2-40B4-BE49-F238E27FC236}">
                <a16:creationId xmlns:a16="http://schemas.microsoft.com/office/drawing/2014/main" id="{702DE0D1-375E-364C-A734-B40F654B1DA1}"/>
              </a:ext>
            </a:extLst>
          </p:cNvPr>
          <p:cNvSpPr txBox="1"/>
          <p:nvPr/>
        </p:nvSpPr>
        <p:spPr>
          <a:xfrm>
            <a:off x="10090285" y="1803211"/>
            <a:ext cx="1476751" cy="276999"/>
          </a:xfrm>
          <a:prstGeom prst="rect">
            <a:avLst/>
          </a:prstGeom>
          <a:solidFill>
            <a:schemeClr val="bg1"/>
          </a:solidFill>
        </p:spPr>
        <p:txBody>
          <a:bodyPr wrap="none" lIns="0" tIns="0" rIns="0" bIns="0" rtlCol="0">
            <a:spAutoFit/>
          </a:bodyPr>
          <a:lstStyle/>
          <a:p>
            <a:pPr algn="ctr"/>
            <a:r>
              <a:rPr lang="en-US" dirty="0"/>
              <a:t>RMSE=1.08 m/s</a:t>
            </a:r>
          </a:p>
        </p:txBody>
      </p:sp>
      <p:sp>
        <p:nvSpPr>
          <p:cNvPr id="18" name="TextBox 17">
            <a:extLst>
              <a:ext uri="{FF2B5EF4-FFF2-40B4-BE49-F238E27FC236}">
                <a16:creationId xmlns:a16="http://schemas.microsoft.com/office/drawing/2014/main" id="{E6775F1A-5CB3-794A-8F21-414293D556ED}"/>
              </a:ext>
            </a:extLst>
          </p:cNvPr>
          <p:cNvSpPr txBox="1"/>
          <p:nvPr/>
        </p:nvSpPr>
        <p:spPr>
          <a:xfrm>
            <a:off x="8774495" y="1458744"/>
            <a:ext cx="1957267" cy="276999"/>
          </a:xfrm>
          <a:prstGeom prst="rect">
            <a:avLst/>
          </a:prstGeom>
          <a:solidFill>
            <a:schemeClr val="bg1"/>
          </a:solidFill>
        </p:spPr>
        <p:txBody>
          <a:bodyPr wrap="none" lIns="0" tIns="0" rIns="0" bIns="0" rtlCol="0">
            <a:spAutoFit/>
          </a:bodyPr>
          <a:lstStyle/>
          <a:p>
            <a:pPr algn="ctr"/>
            <a:r>
              <a:rPr lang="en-US" dirty="0"/>
              <a:t>                                     </a:t>
            </a:r>
          </a:p>
        </p:txBody>
      </p:sp>
      <p:sp>
        <p:nvSpPr>
          <p:cNvPr id="19" name="TextBox 18">
            <a:extLst>
              <a:ext uri="{FF2B5EF4-FFF2-40B4-BE49-F238E27FC236}">
                <a16:creationId xmlns:a16="http://schemas.microsoft.com/office/drawing/2014/main" id="{A21481A2-4F67-2D4B-956E-D293D23B9D3F}"/>
              </a:ext>
            </a:extLst>
          </p:cNvPr>
          <p:cNvSpPr txBox="1"/>
          <p:nvPr/>
        </p:nvSpPr>
        <p:spPr>
          <a:xfrm rot="16200000">
            <a:off x="6939674" y="3045462"/>
            <a:ext cx="1165897" cy="369332"/>
          </a:xfrm>
          <a:prstGeom prst="rect">
            <a:avLst/>
          </a:prstGeom>
          <a:noFill/>
        </p:spPr>
        <p:txBody>
          <a:bodyPr wrap="none" rtlCol="0">
            <a:spAutoFit/>
          </a:bodyPr>
          <a:lstStyle/>
          <a:p>
            <a:r>
              <a:rPr lang="en-US" dirty="0"/>
              <a:t>Frequency</a:t>
            </a:r>
          </a:p>
        </p:txBody>
      </p:sp>
    </p:spTree>
    <p:extLst>
      <p:ext uri="{BB962C8B-B14F-4D97-AF65-F5344CB8AC3E}">
        <p14:creationId xmlns:p14="http://schemas.microsoft.com/office/powerpoint/2010/main" val="138736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13C8C5C-94F9-6E45-99E2-78D773A5E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6369" y="1381822"/>
            <a:ext cx="5080096" cy="3810072"/>
          </a:xfrm>
          <a:prstGeom prst="rect">
            <a:avLst/>
          </a:prstGeom>
        </p:spPr>
      </p:pic>
      <p:sp>
        <p:nvSpPr>
          <p:cNvPr id="2" name="Title 1">
            <a:extLst>
              <a:ext uri="{FF2B5EF4-FFF2-40B4-BE49-F238E27FC236}">
                <a16:creationId xmlns:a16="http://schemas.microsoft.com/office/drawing/2014/main" id="{9D6BF895-9763-FE4E-B0A0-84F29C5DCC87}"/>
              </a:ext>
            </a:extLst>
          </p:cNvPr>
          <p:cNvSpPr>
            <a:spLocks noGrp="1"/>
          </p:cNvSpPr>
          <p:nvPr>
            <p:ph type="title"/>
          </p:nvPr>
        </p:nvSpPr>
        <p:spPr/>
        <p:txBody>
          <a:bodyPr>
            <a:normAutofit fontScale="90000"/>
          </a:bodyPr>
          <a:lstStyle/>
          <a:p>
            <a:r>
              <a:rPr lang="en-US" dirty="0"/>
              <a:t>AMV Retrieval from Radiances</a:t>
            </a:r>
            <a:br>
              <a:rPr lang="en-US" sz="4000" dirty="0"/>
            </a:br>
            <a:r>
              <a:rPr lang="en-US" sz="3100" dirty="0"/>
              <a:t>Using Convolutional Neural Network</a:t>
            </a:r>
            <a:br>
              <a:rPr lang="en-US" sz="4000" dirty="0"/>
            </a:br>
            <a:r>
              <a:rPr lang="en-US" sz="2000" dirty="0"/>
              <a:t>(Tom Pagano, Chris Wilson, Hai Nguyen, Trinh Vo, </a:t>
            </a:r>
            <a:r>
              <a:rPr lang="en-US" sz="2000" dirty="0" err="1"/>
              <a:t>Longtao</a:t>
            </a:r>
            <a:r>
              <a:rPr lang="en-US" sz="2000" dirty="0"/>
              <a:t> Wu, Hui </a:t>
            </a:r>
            <a:r>
              <a:rPr lang="en-US" sz="2000" dirty="0" err="1"/>
              <a:t>Su</a:t>
            </a:r>
            <a:r>
              <a:rPr lang="en-US" sz="2000" dirty="0"/>
              <a:t>)</a:t>
            </a:r>
            <a:endParaRPr lang="en-US" sz="4000" dirty="0"/>
          </a:p>
        </p:txBody>
      </p:sp>
      <p:sp>
        <p:nvSpPr>
          <p:cNvPr id="3" name="Content Placeholder 2">
            <a:extLst>
              <a:ext uri="{FF2B5EF4-FFF2-40B4-BE49-F238E27FC236}">
                <a16:creationId xmlns:a16="http://schemas.microsoft.com/office/drawing/2014/main" id="{7C795822-DFD0-2749-BFC0-146B999CA90B}"/>
              </a:ext>
            </a:extLst>
          </p:cNvPr>
          <p:cNvSpPr>
            <a:spLocks noGrp="1"/>
          </p:cNvSpPr>
          <p:nvPr>
            <p:ph idx="1"/>
          </p:nvPr>
        </p:nvSpPr>
        <p:spPr>
          <a:xfrm>
            <a:off x="838200" y="1482724"/>
            <a:ext cx="5973566" cy="4708525"/>
          </a:xfrm>
        </p:spPr>
        <p:txBody>
          <a:bodyPr/>
          <a:lstStyle/>
          <a:p>
            <a:r>
              <a:rPr lang="en-US" dirty="0"/>
              <a:t>Alternate retrieval of winds: direct use of hyperspectral radiances to produce feature tracked winds</a:t>
            </a:r>
          </a:p>
          <a:p>
            <a:pPr lvl="1"/>
            <a:r>
              <a:rPr lang="en-US" dirty="0"/>
              <a:t>Add noise to synthetic radiances</a:t>
            </a:r>
          </a:p>
          <a:p>
            <a:pPr lvl="1"/>
            <a:r>
              <a:rPr lang="en-US" dirty="0"/>
              <a:t>De-noise and dimension reduce using PCA</a:t>
            </a:r>
          </a:p>
          <a:p>
            <a:pPr lvl="1"/>
            <a:r>
              <a:rPr lang="en-US" dirty="0"/>
              <a:t>Train a CNN using radiance PCs and nature run winds</a:t>
            </a:r>
          </a:p>
          <a:p>
            <a:pPr lvl="1"/>
            <a:r>
              <a:rPr lang="en-US" dirty="0"/>
              <a:t>Loss function is the mean squared error on wind speed (u and v)</a:t>
            </a:r>
          </a:p>
          <a:p>
            <a:r>
              <a:rPr lang="en-US" dirty="0"/>
              <a:t>Test and train on </a:t>
            </a:r>
            <a:r>
              <a:rPr lang="en-US" b="1" dirty="0"/>
              <a:t>global data</a:t>
            </a:r>
            <a:r>
              <a:rPr lang="en-US" dirty="0"/>
              <a:t>: RMSE is ~5 m/s (~3 m/s tropics)</a:t>
            </a:r>
          </a:p>
        </p:txBody>
      </p:sp>
      <p:sp>
        <p:nvSpPr>
          <p:cNvPr id="4" name="Date Placeholder 3">
            <a:extLst>
              <a:ext uri="{FF2B5EF4-FFF2-40B4-BE49-F238E27FC236}">
                <a16:creationId xmlns:a16="http://schemas.microsoft.com/office/drawing/2014/main" id="{A2378F29-631E-2F45-9E14-CBDAC9D71ED0}"/>
              </a:ext>
            </a:extLst>
          </p:cNvPr>
          <p:cNvSpPr>
            <a:spLocks noGrp="1"/>
          </p:cNvSpPr>
          <p:nvPr>
            <p:ph type="dt" sz="half" idx="10"/>
          </p:nvPr>
        </p:nvSpPr>
        <p:spPr/>
        <p:txBody>
          <a:bodyPr/>
          <a:lstStyle/>
          <a:p>
            <a:r>
              <a:rPr lang="en-US"/>
              <a:t>17 November 2020</a:t>
            </a:r>
          </a:p>
        </p:txBody>
      </p:sp>
      <p:sp>
        <p:nvSpPr>
          <p:cNvPr id="5" name="Footer Placeholder 4">
            <a:extLst>
              <a:ext uri="{FF2B5EF4-FFF2-40B4-BE49-F238E27FC236}">
                <a16:creationId xmlns:a16="http://schemas.microsoft.com/office/drawing/2014/main" id="{6F4DD35E-DA4D-F84C-BEF3-78AC86127E0A}"/>
              </a:ext>
            </a:extLst>
          </p:cNvPr>
          <p:cNvSpPr>
            <a:spLocks noGrp="1"/>
          </p:cNvSpPr>
          <p:nvPr>
            <p:ph type="ftr" sz="quarter" idx="11"/>
          </p:nvPr>
        </p:nvSpPr>
        <p:spPr/>
        <p:txBody>
          <a:bodyPr/>
          <a:lstStyle/>
          <a:p>
            <a:r>
              <a:rPr lang="en-US"/>
              <a:t>D. J. Posselt - Derek.Posselt@jpl.nasa.gov</a:t>
            </a:r>
          </a:p>
        </p:txBody>
      </p:sp>
      <p:sp>
        <p:nvSpPr>
          <p:cNvPr id="6" name="Slide Number Placeholder 5">
            <a:extLst>
              <a:ext uri="{FF2B5EF4-FFF2-40B4-BE49-F238E27FC236}">
                <a16:creationId xmlns:a16="http://schemas.microsoft.com/office/drawing/2014/main" id="{99B588E2-B271-BD40-8ABC-6F4703E8875D}"/>
              </a:ext>
            </a:extLst>
          </p:cNvPr>
          <p:cNvSpPr>
            <a:spLocks noGrp="1"/>
          </p:cNvSpPr>
          <p:nvPr>
            <p:ph type="sldNum" sz="quarter" idx="12"/>
          </p:nvPr>
        </p:nvSpPr>
        <p:spPr/>
        <p:txBody>
          <a:bodyPr/>
          <a:lstStyle/>
          <a:p>
            <a:fld id="{12926E46-9259-164A-A5DE-CAA84CA6A942}" type="slidenum">
              <a:rPr lang="en-US" smtClean="0"/>
              <a:t>11</a:t>
            </a:fld>
            <a:endParaRPr lang="en-US"/>
          </a:p>
        </p:txBody>
      </p:sp>
      <p:sp>
        <p:nvSpPr>
          <p:cNvPr id="8" name="TextBox 7">
            <a:extLst>
              <a:ext uri="{FF2B5EF4-FFF2-40B4-BE49-F238E27FC236}">
                <a16:creationId xmlns:a16="http://schemas.microsoft.com/office/drawing/2014/main" id="{E2C8091A-0206-A840-81FA-02079074AF97}"/>
              </a:ext>
            </a:extLst>
          </p:cNvPr>
          <p:cNvSpPr txBox="1"/>
          <p:nvPr/>
        </p:nvSpPr>
        <p:spPr>
          <a:xfrm>
            <a:off x="7554432" y="4791398"/>
            <a:ext cx="304571" cy="276999"/>
          </a:xfrm>
          <a:prstGeom prst="rect">
            <a:avLst/>
          </a:prstGeom>
          <a:solidFill>
            <a:schemeClr val="bg1"/>
          </a:solidFill>
        </p:spPr>
        <p:txBody>
          <a:bodyPr wrap="none" lIns="0" tIns="0" rIns="0" bIns="0" rtlCol="0">
            <a:spAutoFit/>
          </a:bodyPr>
          <a:lstStyle/>
          <a:p>
            <a:r>
              <a:rPr lang="en-US" dirty="0"/>
              <a:t>-60</a:t>
            </a:r>
          </a:p>
        </p:txBody>
      </p:sp>
      <p:sp>
        <p:nvSpPr>
          <p:cNvPr id="9" name="TextBox 8">
            <a:extLst>
              <a:ext uri="{FF2B5EF4-FFF2-40B4-BE49-F238E27FC236}">
                <a16:creationId xmlns:a16="http://schemas.microsoft.com/office/drawing/2014/main" id="{D065D13E-8585-EC4C-B52C-A6A04563854A}"/>
              </a:ext>
            </a:extLst>
          </p:cNvPr>
          <p:cNvSpPr txBox="1"/>
          <p:nvPr/>
        </p:nvSpPr>
        <p:spPr>
          <a:xfrm>
            <a:off x="8168754" y="4791398"/>
            <a:ext cx="304571" cy="276999"/>
          </a:xfrm>
          <a:prstGeom prst="rect">
            <a:avLst/>
          </a:prstGeom>
          <a:solidFill>
            <a:schemeClr val="bg1"/>
          </a:solidFill>
        </p:spPr>
        <p:txBody>
          <a:bodyPr wrap="none" lIns="0" tIns="0" rIns="0" bIns="0" rtlCol="0">
            <a:spAutoFit/>
          </a:bodyPr>
          <a:lstStyle/>
          <a:p>
            <a:r>
              <a:rPr lang="en-US" dirty="0"/>
              <a:t>-40</a:t>
            </a:r>
          </a:p>
        </p:txBody>
      </p:sp>
      <p:sp>
        <p:nvSpPr>
          <p:cNvPr id="10" name="TextBox 9">
            <a:extLst>
              <a:ext uri="{FF2B5EF4-FFF2-40B4-BE49-F238E27FC236}">
                <a16:creationId xmlns:a16="http://schemas.microsoft.com/office/drawing/2014/main" id="{46822260-7639-7D47-B465-C616DC2CECB3}"/>
              </a:ext>
            </a:extLst>
          </p:cNvPr>
          <p:cNvSpPr txBox="1"/>
          <p:nvPr/>
        </p:nvSpPr>
        <p:spPr>
          <a:xfrm>
            <a:off x="8829461" y="4791398"/>
            <a:ext cx="304571" cy="276999"/>
          </a:xfrm>
          <a:prstGeom prst="rect">
            <a:avLst/>
          </a:prstGeom>
          <a:solidFill>
            <a:schemeClr val="bg1"/>
          </a:solidFill>
        </p:spPr>
        <p:txBody>
          <a:bodyPr wrap="none" lIns="0" tIns="0" rIns="0" bIns="0" rtlCol="0">
            <a:spAutoFit/>
          </a:bodyPr>
          <a:lstStyle/>
          <a:p>
            <a:r>
              <a:rPr lang="en-US" dirty="0"/>
              <a:t>-20</a:t>
            </a:r>
          </a:p>
        </p:txBody>
      </p:sp>
      <p:sp>
        <p:nvSpPr>
          <p:cNvPr id="12" name="TextBox 11">
            <a:extLst>
              <a:ext uri="{FF2B5EF4-FFF2-40B4-BE49-F238E27FC236}">
                <a16:creationId xmlns:a16="http://schemas.microsoft.com/office/drawing/2014/main" id="{1821CFEE-DA3D-814B-BDAB-3EEAA0531284}"/>
              </a:ext>
            </a:extLst>
          </p:cNvPr>
          <p:cNvSpPr txBox="1"/>
          <p:nvPr/>
        </p:nvSpPr>
        <p:spPr>
          <a:xfrm>
            <a:off x="10212302" y="4791398"/>
            <a:ext cx="234038" cy="276999"/>
          </a:xfrm>
          <a:prstGeom prst="rect">
            <a:avLst/>
          </a:prstGeom>
          <a:solidFill>
            <a:schemeClr val="bg1"/>
          </a:solidFill>
        </p:spPr>
        <p:txBody>
          <a:bodyPr wrap="none" lIns="0" tIns="0" rIns="0" bIns="0" rtlCol="0">
            <a:spAutoFit/>
          </a:bodyPr>
          <a:lstStyle/>
          <a:p>
            <a:r>
              <a:rPr lang="en-US" dirty="0"/>
              <a:t>20</a:t>
            </a:r>
          </a:p>
        </p:txBody>
      </p:sp>
      <p:sp>
        <p:nvSpPr>
          <p:cNvPr id="13" name="TextBox 12">
            <a:extLst>
              <a:ext uri="{FF2B5EF4-FFF2-40B4-BE49-F238E27FC236}">
                <a16:creationId xmlns:a16="http://schemas.microsoft.com/office/drawing/2014/main" id="{073EE848-EED9-814B-AEB3-BBFE0581BAEC}"/>
              </a:ext>
            </a:extLst>
          </p:cNvPr>
          <p:cNvSpPr txBox="1"/>
          <p:nvPr/>
        </p:nvSpPr>
        <p:spPr>
          <a:xfrm>
            <a:off x="10853694" y="4791398"/>
            <a:ext cx="304571" cy="276999"/>
          </a:xfrm>
          <a:prstGeom prst="rect">
            <a:avLst/>
          </a:prstGeom>
          <a:solidFill>
            <a:schemeClr val="bg1"/>
          </a:solidFill>
        </p:spPr>
        <p:txBody>
          <a:bodyPr wrap="square" lIns="0" tIns="0" rIns="0" bIns="0" rtlCol="0">
            <a:spAutoFit/>
          </a:bodyPr>
          <a:lstStyle/>
          <a:p>
            <a:r>
              <a:rPr lang="en-US" dirty="0"/>
              <a:t>40</a:t>
            </a:r>
          </a:p>
        </p:txBody>
      </p:sp>
      <p:sp>
        <p:nvSpPr>
          <p:cNvPr id="14" name="TextBox 13">
            <a:extLst>
              <a:ext uri="{FF2B5EF4-FFF2-40B4-BE49-F238E27FC236}">
                <a16:creationId xmlns:a16="http://schemas.microsoft.com/office/drawing/2014/main" id="{D2F362B4-C597-6E4F-839A-E71999E9FD42}"/>
              </a:ext>
            </a:extLst>
          </p:cNvPr>
          <p:cNvSpPr txBox="1"/>
          <p:nvPr/>
        </p:nvSpPr>
        <p:spPr>
          <a:xfrm>
            <a:off x="11463183" y="4791398"/>
            <a:ext cx="304571" cy="276999"/>
          </a:xfrm>
          <a:prstGeom prst="rect">
            <a:avLst/>
          </a:prstGeom>
          <a:solidFill>
            <a:schemeClr val="bg1"/>
          </a:solidFill>
        </p:spPr>
        <p:txBody>
          <a:bodyPr wrap="square" lIns="0" tIns="0" rIns="0" bIns="0" rtlCol="0">
            <a:spAutoFit/>
          </a:bodyPr>
          <a:lstStyle/>
          <a:p>
            <a:r>
              <a:rPr lang="en-US" dirty="0"/>
              <a:t>60</a:t>
            </a:r>
          </a:p>
        </p:txBody>
      </p:sp>
      <p:sp>
        <p:nvSpPr>
          <p:cNvPr id="16" name="TextBox 15">
            <a:extLst>
              <a:ext uri="{FF2B5EF4-FFF2-40B4-BE49-F238E27FC236}">
                <a16:creationId xmlns:a16="http://schemas.microsoft.com/office/drawing/2014/main" id="{626DDFAC-F98F-C548-A1EF-7654645B6FF2}"/>
              </a:ext>
            </a:extLst>
          </p:cNvPr>
          <p:cNvSpPr txBox="1"/>
          <p:nvPr/>
        </p:nvSpPr>
        <p:spPr>
          <a:xfrm>
            <a:off x="7679672" y="5567669"/>
            <a:ext cx="3862339" cy="461665"/>
          </a:xfrm>
          <a:prstGeom prst="rect">
            <a:avLst/>
          </a:prstGeom>
          <a:noFill/>
        </p:spPr>
        <p:txBody>
          <a:bodyPr wrap="none" rtlCol="0">
            <a:spAutoFit/>
          </a:bodyPr>
          <a:lstStyle/>
          <a:p>
            <a:pPr algn="ctr"/>
            <a:r>
              <a:rPr lang="en-US" sz="2400" dirty="0"/>
              <a:t>850 </a:t>
            </a:r>
            <a:r>
              <a:rPr lang="en-US" sz="2400" dirty="0" err="1"/>
              <a:t>hPa</a:t>
            </a:r>
            <a:r>
              <a:rPr lang="en-US" sz="2400" dirty="0"/>
              <a:t> Clear-Air Wind RMSE</a:t>
            </a:r>
          </a:p>
        </p:txBody>
      </p:sp>
      <p:sp>
        <p:nvSpPr>
          <p:cNvPr id="17" name="TextBox 16">
            <a:extLst>
              <a:ext uri="{FF2B5EF4-FFF2-40B4-BE49-F238E27FC236}">
                <a16:creationId xmlns:a16="http://schemas.microsoft.com/office/drawing/2014/main" id="{702DE0D1-375E-364C-A734-B40F654B1DA1}"/>
              </a:ext>
            </a:extLst>
          </p:cNvPr>
          <p:cNvSpPr txBox="1"/>
          <p:nvPr/>
        </p:nvSpPr>
        <p:spPr>
          <a:xfrm>
            <a:off x="8575339" y="1389107"/>
            <a:ext cx="2201885" cy="276999"/>
          </a:xfrm>
          <a:prstGeom prst="rect">
            <a:avLst/>
          </a:prstGeom>
          <a:solidFill>
            <a:schemeClr val="bg1"/>
          </a:solidFill>
        </p:spPr>
        <p:txBody>
          <a:bodyPr wrap="none" lIns="0" tIns="0" rIns="0" bIns="0" rtlCol="0">
            <a:spAutoFit/>
          </a:bodyPr>
          <a:lstStyle/>
          <a:p>
            <a:pPr algn="ctr"/>
            <a:r>
              <a:rPr lang="en-US" dirty="0"/>
              <a:t>Global Wind at 850 </a:t>
            </a:r>
            <a:r>
              <a:rPr lang="en-US" dirty="0" err="1"/>
              <a:t>hPa</a:t>
            </a:r>
            <a:endParaRPr lang="en-US" dirty="0"/>
          </a:p>
        </p:txBody>
      </p:sp>
      <p:sp>
        <p:nvSpPr>
          <p:cNvPr id="19" name="TextBox 18">
            <a:extLst>
              <a:ext uri="{FF2B5EF4-FFF2-40B4-BE49-F238E27FC236}">
                <a16:creationId xmlns:a16="http://schemas.microsoft.com/office/drawing/2014/main" id="{2A5ED4CB-DC18-5749-9E1E-D95D88F07400}"/>
              </a:ext>
            </a:extLst>
          </p:cNvPr>
          <p:cNvSpPr txBox="1"/>
          <p:nvPr/>
        </p:nvSpPr>
        <p:spPr>
          <a:xfrm>
            <a:off x="9231873" y="4943149"/>
            <a:ext cx="858441" cy="492443"/>
          </a:xfrm>
          <a:prstGeom prst="rect">
            <a:avLst/>
          </a:prstGeom>
          <a:solidFill>
            <a:schemeClr val="bg1"/>
          </a:solidFill>
        </p:spPr>
        <p:txBody>
          <a:bodyPr wrap="none" lIns="0" tIns="182880" rIns="0" bIns="0" rtlCol="0">
            <a:spAutoFit/>
          </a:bodyPr>
          <a:lstStyle/>
          <a:p>
            <a:pPr algn="ctr"/>
            <a:r>
              <a:rPr lang="en-US" sz="2000" dirty="0"/>
              <a:t>Latitude</a:t>
            </a:r>
          </a:p>
        </p:txBody>
      </p:sp>
      <p:sp>
        <p:nvSpPr>
          <p:cNvPr id="11" name="TextBox 10">
            <a:extLst>
              <a:ext uri="{FF2B5EF4-FFF2-40B4-BE49-F238E27FC236}">
                <a16:creationId xmlns:a16="http://schemas.microsoft.com/office/drawing/2014/main" id="{B7EC16A4-D46C-7844-869F-97A080FB5B6D}"/>
              </a:ext>
            </a:extLst>
          </p:cNvPr>
          <p:cNvSpPr txBox="1"/>
          <p:nvPr/>
        </p:nvSpPr>
        <p:spPr>
          <a:xfrm>
            <a:off x="9602583" y="4791398"/>
            <a:ext cx="117020" cy="276999"/>
          </a:xfrm>
          <a:prstGeom prst="rect">
            <a:avLst/>
          </a:prstGeom>
          <a:solidFill>
            <a:schemeClr val="bg1"/>
          </a:solidFill>
        </p:spPr>
        <p:txBody>
          <a:bodyPr wrap="none" lIns="0" tIns="0" rIns="0" bIns="0" rtlCol="0">
            <a:spAutoFit/>
          </a:bodyPr>
          <a:lstStyle/>
          <a:p>
            <a:r>
              <a:rPr lang="en-US" dirty="0"/>
              <a:t>0</a:t>
            </a:r>
          </a:p>
        </p:txBody>
      </p:sp>
      <p:sp>
        <p:nvSpPr>
          <p:cNvPr id="20" name="TextBox 19">
            <a:extLst>
              <a:ext uri="{FF2B5EF4-FFF2-40B4-BE49-F238E27FC236}">
                <a16:creationId xmlns:a16="http://schemas.microsoft.com/office/drawing/2014/main" id="{F599BFEC-7F29-724A-8C56-6A3811D8C243}"/>
              </a:ext>
            </a:extLst>
          </p:cNvPr>
          <p:cNvSpPr txBox="1"/>
          <p:nvPr/>
        </p:nvSpPr>
        <p:spPr>
          <a:xfrm rot="16200000">
            <a:off x="6103598" y="2998458"/>
            <a:ext cx="2456442" cy="492443"/>
          </a:xfrm>
          <a:prstGeom prst="rect">
            <a:avLst/>
          </a:prstGeom>
          <a:solidFill>
            <a:schemeClr val="bg1"/>
          </a:solidFill>
        </p:spPr>
        <p:txBody>
          <a:bodyPr wrap="none" lIns="0" tIns="0" rIns="0" bIns="182880" rtlCol="0">
            <a:spAutoFit/>
          </a:bodyPr>
          <a:lstStyle/>
          <a:p>
            <a:pPr algn="ctr"/>
            <a:r>
              <a:rPr lang="en-US" sz="2000" dirty="0"/>
              <a:t>Wind Speed Error (m/s)</a:t>
            </a:r>
          </a:p>
        </p:txBody>
      </p:sp>
      <p:sp>
        <p:nvSpPr>
          <p:cNvPr id="21" name="TextBox 20">
            <a:extLst>
              <a:ext uri="{FF2B5EF4-FFF2-40B4-BE49-F238E27FC236}">
                <a16:creationId xmlns:a16="http://schemas.microsoft.com/office/drawing/2014/main" id="{08F8B8E3-EE90-674A-A2DC-3B37B1332E28}"/>
              </a:ext>
            </a:extLst>
          </p:cNvPr>
          <p:cNvSpPr txBox="1"/>
          <p:nvPr/>
        </p:nvSpPr>
        <p:spPr>
          <a:xfrm>
            <a:off x="7562652" y="4578474"/>
            <a:ext cx="117020" cy="276999"/>
          </a:xfrm>
          <a:prstGeom prst="rect">
            <a:avLst/>
          </a:prstGeom>
          <a:solidFill>
            <a:schemeClr val="bg1"/>
          </a:solidFill>
        </p:spPr>
        <p:txBody>
          <a:bodyPr wrap="none" lIns="0" tIns="0" rIns="0" bIns="0" rtlCol="0">
            <a:spAutoFit/>
          </a:bodyPr>
          <a:lstStyle/>
          <a:p>
            <a:r>
              <a:rPr lang="en-US" dirty="0"/>
              <a:t>3</a:t>
            </a:r>
          </a:p>
        </p:txBody>
      </p:sp>
      <p:sp>
        <p:nvSpPr>
          <p:cNvPr id="22" name="TextBox 21">
            <a:extLst>
              <a:ext uri="{FF2B5EF4-FFF2-40B4-BE49-F238E27FC236}">
                <a16:creationId xmlns:a16="http://schemas.microsoft.com/office/drawing/2014/main" id="{9FD4687C-A6B0-154B-93C3-4732EB7FAC66}"/>
              </a:ext>
            </a:extLst>
          </p:cNvPr>
          <p:cNvSpPr txBox="1"/>
          <p:nvPr/>
        </p:nvSpPr>
        <p:spPr>
          <a:xfrm>
            <a:off x="7562652" y="2048002"/>
            <a:ext cx="117020" cy="276999"/>
          </a:xfrm>
          <a:prstGeom prst="rect">
            <a:avLst/>
          </a:prstGeom>
          <a:solidFill>
            <a:schemeClr val="bg1"/>
          </a:solidFill>
        </p:spPr>
        <p:txBody>
          <a:bodyPr wrap="none" lIns="0" tIns="0" rIns="0" bIns="0" rtlCol="0">
            <a:spAutoFit/>
          </a:bodyPr>
          <a:lstStyle/>
          <a:p>
            <a:r>
              <a:rPr lang="en-US" dirty="0"/>
              <a:t>8</a:t>
            </a:r>
          </a:p>
        </p:txBody>
      </p:sp>
      <p:sp>
        <p:nvSpPr>
          <p:cNvPr id="23" name="TextBox 22">
            <a:extLst>
              <a:ext uri="{FF2B5EF4-FFF2-40B4-BE49-F238E27FC236}">
                <a16:creationId xmlns:a16="http://schemas.microsoft.com/office/drawing/2014/main" id="{999947AC-BBFF-074F-A4BB-F028A50057BE}"/>
              </a:ext>
            </a:extLst>
          </p:cNvPr>
          <p:cNvSpPr txBox="1"/>
          <p:nvPr/>
        </p:nvSpPr>
        <p:spPr>
          <a:xfrm>
            <a:off x="7562652" y="2567694"/>
            <a:ext cx="117020" cy="276999"/>
          </a:xfrm>
          <a:prstGeom prst="rect">
            <a:avLst/>
          </a:prstGeom>
          <a:solidFill>
            <a:schemeClr val="bg1"/>
          </a:solidFill>
        </p:spPr>
        <p:txBody>
          <a:bodyPr wrap="none" lIns="0" tIns="0" rIns="0" bIns="0" rtlCol="0">
            <a:spAutoFit/>
          </a:bodyPr>
          <a:lstStyle/>
          <a:p>
            <a:r>
              <a:rPr lang="en-US" dirty="0"/>
              <a:t>7</a:t>
            </a:r>
          </a:p>
        </p:txBody>
      </p:sp>
      <p:sp>
        <p:nvSpPr>
          <p:cNvPr id="24" name="TextBox 23">
            <a:extLst>
              <a:ext uri="{FF2B5EF4-FFF2-40B4-BE49-F238E27FC236}">
                <a16:creationId xmlns:a16="http://schemas.microsoft.com/office/drawing/2014/main" id="{270437FB-C7DA-1A43-BE39-B6528EA30843}"/>
              </a:ext>
            </a:extLst>
          </p:cNvPr>
          <p:cNvSpPr txBox="1"/>
          <p:nvPr/>
        </p:nvSpPr>
        <p:spPr>
          <a:xfrm>
            <a:off x="7562652" y="3081569"/>
            <a:ext cx="117020" cy="276999"/>
          </a:xfrm>
          <a:prstGeom prst="rect">
            <a:avLst/>
          </a:prstGeom>
          <a:solidFill>
            <a:schemeClr val="bg1"/>
          </a:solidFill>
        </p:spPr>
        <p:txBody>
          <a:bodyPr wrap="none" lIns="0" tIns="0" rIns="0" bIns="0" rtlCol="0">
            <a:spAutoFit/>
          </a:bodyPr>
          <a:lstStyle/>
          <a:p>
            <a:r>
              <a:rPr lang="en-US" dirty="0"/>
              <a:t>6</a:t>
            </a:r>
          </a:p>
        </p:txBody>
      </p:sp>
      <p:sp>
        <p:nvSpPr>
          <p:cNvPr id="25" name="TextBox 24">
            <a:extLst>
              <a:ext uri="{FF2B5EF4-FFF2-40B4-BE49-F238E27FC236}">
                <a16:creationId xmlns:a16="http://schemas.microsoft.com/office/drawing/2014/main" id="{ACD9AC54-C70A-1842-9AF3-E6D50474D93F}"/>
              </a:ext>
            </a:extLst>
          </p:cNvPr>
          <p:cNvSpPr txBox="1"/>
          <p:nvPr/>
        </p:nvSpPr>
        <p:spPr>
          <a:xfrm>
            <a:off x="7562652" y="3619327"/>
            <a:ext cx="117020" cy="276999"/>
          </a:xfrm>
          <a:prstGeom prst="rect">
            <a:avLst/>
          </a:prstGeom>
          <a:solidFill>
            <a:schemeClr val="bg1"/>
          </a:solidFill>
        </p:spPr>
        <p:txBody>
          <a:bodyPr wrap="none" lIns="0" tIns="0" rIns="0" bIns="0" rtlCol="0">
            <a:spAutoFit/>
          </a:bodyPr>
          <a:lstStyle/>
          <a:p>
            <a:r>
              <a:rPr lang="en-US" dirty="0"/>
              <a:t>5</a:t>
            </a:r>
          </a:p>
        </p:txBody>
      </p:sp>
      <p:sp>
        <p:nvSpPr>
          <p:cNvPr id="26" name="TextBox 25">
            <a:extLst>
              <a:ext uri="{FF2B5EF4-FFF2-40B4-BE49-F238E27FC236}">
                <a16:creationId xmlns:a16="http://schemas.microsoft.com/office/drawing/2014/main" id="{56F4D5DB-A5C5-DF4F-B6D8-2F4BAB2F1FFE}"/>
              </a:ext>
            </a:extLst>
          </p:cNvPr>
          <p:cNvSpPr txBox="1"/>
          <p:nvPr/>
        </p:nvSpPr>
        <p:spPr>
          <a:xfrm>
            <a:off x="7562652" y="1530326"/>
            <a:ext cx="117020" cy="276999"/>
          </a:xfrm>
          <a:prstGeom prst="rect">
            <a:avLst/>
          </a:prstGeom>
          <a:solidFill>
            <a:schemeClr val="bg1"/>
          </a:solidFill>
        </p:spPr>
        <p:txBody>
          <a:bodyPr wrap="none" lIns="0" tIns="0" rIns="0" bIns="0" rtlCol="0">
            <a:spAutoFit/>
          </a:bodyPr>
          <a:lstStyle/>
          <a:p>
            <a:r>
              <a:rPr lang="en-US" dirty="0"/>
              <a:t>9</a:t>
            </a:r>
          </a:p>
        </p:txBody>
      </p:sp>
      <p:sp>
        <p:nvSpPr>
          <p:cNvPr id="27" name="TextBox 26">
            <a:extLst>
              <a:ext uri="{FF2B5EF4-FFF2-40B4-BE49-F238E27FC236}">
                <a16:creationId xmlns:a16="http://schemas.microsoft.com/office/drawing/2014/main" id="{AA59D27A-D0BC-E04D-8564-AAED0081CB04}"/>
              </a:ext>
            </a:extLst>
          </p:cNvPr>
          <p:cNvSpPr txBox="1"/>
          <p:nvPr/>
        </p:nvSpPr>
        <p:spPr>
          <a:xfrm>
            <a:off x="7562652" y="4097901"/>
            <a:ext cx="117020" cy="276999"/>
          </a:xfrm>
          <a:prstGeom prst="rect">
            <a:avLst/>
          </a:prstGeom>
          <a:solidFill>
            <a:schemeClr val="bg1"/>
          </a:solidFill>
        </p:spPr>
        <p:txBody>
          <a:bodyPr wrap="none" lIns="0" tIns="0" rIns="0" bIns="0" rtlCol="0">
            <a:spAutoFit/>
          </a:bodyPr>
          <a:lstStyle/>
          <a:p>
            <a:r>
              <a:rPr lang="en-US" dirty="0"/>
              <a:t>4</a:t>
            </a:r>
          </a:p>
        </p:txBody>
      </p:sp>
    </p:spTree>
    <p:extLst>
      <p:ext uri="{BB962C8B-B14F-4D97-AF65-F5344CB8AC3E}">
        <p14:creationId xmlns:p14="http://schemas.microsoft.com/office/powerpoint/2010/main" val="98194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6952-DAD1-5A4A-BC74-FD3050A24A85}"/>
              </a:ext>
            </a:extLst>
          </p:cNvPr>
          <p:cNvSpPr>
            <a:spLocks noGrp="1"/>
          </p:cNvSpPr>
          <p:nvPr>
            <p:ph type="title"/>
          </p:nvPr>
        </p:nvSpPr>
        <p:spPr/>
        <p:txBody>
          <a:bodyPr>
            <a:normAutofit/>
          </a:bodyPr>
          <a:lstStyle/>
          <a:p>
            <a:r>
              <a:rPr lang="en-US" dirty="0"/>
              <a:t>Forecast OSSEs with GMAO System</a:t>
            </a:r>
            <a:br>
              <a:rPr lang="en-US" dirty="0"/>
            </a:br>
            <a:r>
              <a:rPr lang="en-US" sz="2000" dirty="0"/>
              <a:t>(Will McCarty, </a:t>
            </a:r>
            <a:r>
              <a:rPr lang="en-US" sz="2000" dirty="0" err="1"/>
              <a:t>Longtao</a:t>
            </a:r>
            <a:r>
              <a:rPr lang="en-US" sz="2000" dirty="0"/>
              <a:t> Wu, Masashi </a:t>
            </a:r>
            <a:r>
              <a:rPr lang="en-US" sz="2000" dirty="0" err="1"/>
              <a:t>Minamide</a:t>
            </a:r>
            <a:r>
              <a:rPr lang="en-US" sz="2000" dirty="0"/>
              <a:t>, Hai Nguyen, Joaquim Teixeira)</a:t>
            </a:r>
            <a:endParaRPr lang="en-US" dirty="0"/>
          </a:p>
        </p:txBody>
      </p:sp>
      <p:sp>
        <p:nvSpPr>
          <p:cNvPr id="3" name="Content Placeholder 2">
            <a:extLst>
              <a:ext uri="{FF2B5EF4-FFF2-40B4-BE49-F238E27FC236}">
                <a16:creationId xmlns:a16="http://schemas.microsoft.com/office/drawing/2014/main" id="{9056851F-147B-DD47-852A-BC0BD0BDC9A8}"/>
              </a:ext>
            </a:extLst>
          </p:cNvPr>
          <p:cNvSpPr>
            <a:spLocks noGrp="1"/>
          </p:cNvSpPr>
          <p:nvPr>
            <p:ph idx="1"/>
          </p:nvPr>
        </p:nvSpPr>
        <p:spPr>
          <a:xfrm>
            <a:off x="265915" y="1385188"/>
            <a:ext cx="11701671" cy="4708525"/>
          </a:xfrm>
        </p:spPr>
        <p:txBody>
          <a:bodyPr/>
          <a:lstStyle/>
          <a:p>
            <a:r>
              <a:rPr lang="en-US" dirty="0"/>
              <a:t>Conducted a forecast OSSE to assess impact of AMVs from</a:t>
            </a:r>
          </a:p>
          <a:p>
            <a:pPr lvl="1"/>
            <a:r>
              <a:rPr lang="en-US" dirty="0"/>
              <a:t>Constellation of IR sounders on small </a:t>
            </a:r>
            <a:r>
              <a:rPr lang="en-US" dirty="0" err="1"/>
              <a:t>sats</a:t>
            </a:r>
            <a:r>
              <a:rPr lang="en-US" dirty="0"/>
              <a:t> (W. McCarty)</a:t>
            </a:r>
          </a:p>
          <a:p>
            <a:pPr lvl="1"/>
            <a:r>
              <a:rPr lang="en-US" dirty="0"/>
              <a:t>Geostationary microwave sounder (single s/c at 90 deg. W; 5000 km FOV)</a:t>
            </a:r>
          </a:p>
        </p:txBody>
      </p:sp>
      <p:sp>
        <p:nvSpPr>
          <p:cNvPr id="4" name="Date Placeholder 3">
            <a:extLst>
              <a:ext uri="{FF2B5EF4-FFF2-40B4-BE49-F238E27FC236}">
                <a16:creationId xmlns:a16="http://schemas.microsoft.com/office/drawing/2014/main" id="{72D5FD9C-3875-FB4E-AAF7-D3FACB560D62}"/>
              </a:ext>
            </a:extLst>
          </p:cNvPr>
          <p:cNvSpPr>
            <a:spLocks noGrp="1"/>
          </p:cNvSpPr>
          <p:nvPr>
            <p:ph type="dt" sz="half" idx="10"/>
          </p:nvPr>
        </p:nvSpPr>
        <p:spPr/>
        <p:txBody>
          <a:bodyPr/>
          <a:lstStyle/>
          <a:p>
            <a:r>
              <a:rPr lang="en-US"/>
              <a:t>17 November 2020</a:t>
            </a:r>
          </a:p>
        </p:txBody>
      </p:sp>
      <p:sp>
        <p:nvSpPr>
          <p:cNvPr id="5" name="Footer Placeholder 4">
            <a:extLst>
              <a:ext uri="{FF2B5EF4-FFF2-40B4-BE49-F238E27FC236}">
                <a16:creationId xmlns:a16="http://schemas.microsoft.com/office/drawing/2014/main" id="{90744813-8E39-E240-8D61-5CC6CA7971A6}"/>
              </a:ext>
            </a:extLst>
          </p:cNvPr>
          <p:cNvSpPr>
            <a:spLocks noGrp="1"/>
          </p:cNvSpPr>
          <p:nvPr>
            <p:ph type="ftr" sz="quarter" idx="11"/>
          </p:nvPr>
        </p:nvSpPr>
        <p:spPr/>
        <p:txBody>
          <a:bodyPr/>
          <a:lstStyle/>
          <a:p>
            <a:r>
              <a:rPr lang="en-US"/>
              <a:t>D. J. Posselt - Derek.Posselt@jpl.nasa.gov</a:t>
            </a:r>
          </a:p>
        </p:txBody>
      </p:sp>
      <p:sp>
        <p:nvSpPr>
          <p:cNvPr id="6" name="Slide Number Placeholder 5">
            <a:extLst>
              <a:ext uri="{FF2B5EF4-FFF2-40B4-BE49-F238E27FC236}">
                <a16:creationId xmlns:a16="http://schemas.microsoft.com/office/drawing/2014/main" id="{832477F2-3BBC-7D43-91DF-2E8808CD3B03}"/>
              </a:ext>
            </a:extLst>
          </p:cNvPr>
          <p:cNvSpPr>
            <a:spLocks noGrp="1"/>
          </p:cNvSpPr>
          <p:nvPr>
            <p:ph type="sldNum" sz="quarter" idx="12"/>
          </p:nvPr>
        </p:nvSpPr>
        <p:spPr/>
        <p:txBody>
          <a:bodyPr/>
          <a:lstStyle/>
          <a:p>
            <a:fld id="{12926E46-9259-164A-A5DE-CAA84CA6A942}" type="slidenum">
              <a:rPr lang="en-US" smtClean="0"/>
              <a:t>12</a:t>
            </a:fld>
            <a:endParaRPr lang="en-US"/>
          </a:p>
        </p:txBody>
      </p:sp>
      <p:grpSp>
        <p:nvGrpSpPr>
          <p:cNvPr id="34" name="Group 33">
            <a:extLst>
              <a:ext uri="{FF2B5EF4-FFF2-40B4-BE49-F238E27FC236}">
                <a16:creationId xmlns:a16="http://schemas.microsoft.com/office/drawing/2014/main" id="{A81F207F-0685-6549-8732-83C014B92AD2}"/>
              </a:ext>
            </a:extLst>
          </p:cNvPr>
          <p:cNvGrpSpPr/>
          <p:nvPr/>
        </p:nvGrpSpPr>
        <p:grpSpPr>
          <a:xfrm>
            <a:off x="1049022" y="3039764"/>
            <a:ext cx="4831669" cy="3151599"/>
            <a:chOff x="24545851" y="2317533"/>
            <a:chExt cx="5373017" cy="3504709"/>
          </a:xfrm>
        </p:grpSpPr>
        <p:pic>
          <p:nvPicPr>
            <p:cNvPr id="35" name="Picture 34">
              <a:extLst>
                <a:ext uri="{FF2B5EF4-FFF2-40B4-BE49-F238E27FC236}">
                  <a16:creationId xmlns:a16="http://schemas.microsoft.com/office/drawing/2014/main" id="{0E1EFB64-C30F-2844-BFB9-AD6AE13B63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r="31537" b="10774"/>
            <a:stretch/>
          </p:blipFill>
          <p:spPr>
            <a:xfrm>
              <a:off x="24545851" y="2317533"/>
              <a:ext cx="5373017" cy="3504709"/>
            </a:xfrm>
            <a:prstGeom prst="rect">
              <a:avLst/>
            </a:prstGeom>
          </p:spPr>
        </p:pic>
        <p:sp>
          <p:nvSpPr>
            <p:cNvPr id="36" name="Rectangle 35">
              <a:extLst>
                <a:ext uri="{FF2B5EF4-FFF2-40B4-BE49-F238E27FC236}">
                  <a16:creationId xmlns:a16="http://schemas.microsoft.com/office/drawing/2014/main" id="{ACF77A7F-40A3-3A4E-81B0-811124D93A77}"/>
                </a:ext>
              </a:extLst>
            </p:cNvPr>
            <p:cNvSpPr/>
            <p:nvPr/>
          </p:nvSpPr>
          <p:spPr>
            <a:xfrm>
              <a:off x="24658320" y="2990088"/>
              <a:ext cx="868680" cy="1463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597195B-5ADC-B344-8ACB-84CAE25A70ED}"/>
                </a:ext>
              </a:extLst>
            </p:cNvPr>
            <p:cNvSpPr/>
            <p:nvPr/>
          </p:nvSpPr>
          <p:spPr>
            <a:xfrm>
              <a:off x="27276588" y="2990088"/>
              <a:ext cx="868680" cy="1463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0C4F8429-AB7A-864E-A42F-5249DA5569AF}"/>
              </a:ext>
            </a:extLst>
          </p:cNvPr>
          <p:cNvSpPr txBox="1"/>
          <p:nvPr/>
        </p:nvSpPr>
        <p:spPr>
          <a:xfrm>
            <a:off x="1252861" y="2768082"/>
            <a:ext cx="4423992" cy="36933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Leo IR Sounders</a:t>
            </a:r>
          </a:p>
        </p:txBody>
      </p:sp>
      <p:grpSp>
        <p:nvGrpSpPr>
          <p:cNvPr id="69" name="Group 68">
            <a:extLst>
              <a:ext uri="{FF2B5EF4-FFF2-40B4-BE49-F238E27FC236}">
                <a16:creationId xmlns:a16="http://schemas.microsoft.com/office/drawing/2014/main" id="{54442853-285D-D647-A6FB-B515F6C2D65C}"/>
              </a:ext>
            </a:extLst>
          </p:cNvPr>
          <p:cNvGrpSpPr/>
          <p:nvPr/>
        </p:nvGrpSpPr>
        <p:grpSpPr>
          <a:xfrm>
            <a:off x="6314799" y="2768082"/>
            <a:ext cx="4831670" cy="3363031"/>
            <a:chOff x="6314799" y="2768082"/>
            <a:chExt cx="4831670" cy="3363031"/>
          </a:xfrm>
        </p:grpSpPr>
        <p:sp>
          <p:nvSpPr>
            <p:cNvPr id="39" name="TextBox 38">
              <a:extLst>
                <a:ext uri="{FF2B5EF4-FFF2-40B4-BE49-F238E27FC236}">
                  <a16:creationId xmlns:a16="http://schemas.microsoft.com/office/drawing/2014/main" id="{EA10C4BB-E354-1B40-8D89-57C6E821CABA}"/>
                </a:ext>
              </a:extLst>
            </p:cNvPr>
            <p:cNvSpPr txBox="1"/>
            <p:nvPr/>
          </p:nvSpPr>
          <p:spPr>
            <a:xfrm>
              <a:off x="6393531" y="2768082"/>
              <a:ext cx="4423992" cy="36933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Geo MW Sounder, Global Impact</a:t>
              </a:r>
            </a:p>
          </p:txBody>
        </p:sp>
        <p:grpSp>
          <p:nvGrpSpPr>
            <p:cNvPr id="59" name="Group 58">
              <a:extLst>
                <a:ext uri="{FF2B5EF4-FFF2-40B4-BE49-F238E27FC236}">
                  <a16:creationId xmlns:a16="http://schemas.microsoft.com/office/drawing/2014/main" id="{0F0A66DC-DF11-1649-A9E6-79D67D96E7ED}"/>
                </a:ext>
              </a:extLst>
            </p:cNvPr>
            <p:cNvGrpSpPr/>
            <p:nvPr/>
          </p:nvGrpSpPr>
          <p:grpSpPr>
            <a:xfrm>
              <a:off x="6314799" y="3064550"/>
              <a:ext cx="4831670" cy="3066563"/>
              <a:chOff x="1119804" y="3064550"/>
              <a:chExt cx="4831670" cy="3066563"/>
            </a:xfrm>
          </p:grpSpPr>
          <p:pic>
            <p:nvPicPr>
              <p:cNvPr id="60" name="Picture 59">
                <a:extLst>
                  <a:ext uri="{FF2B5EF4-FFF2-40B4-BE49-F238E27FC236}">
                    <a16:creationId xmlns:a16="http://schemas.microsoft.com/office/drawing/2014/main" id="{19DE1793-BECD-5F40-9004-282139EAA8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0012" b="11247"/>
              <a:stretch/>
            </p:blipFill>
            <p:spPr>
              <a:xfrm>
                <a:off x="1119804" y="3064550"/>
                <a:ext cx="4831670" cy="3066563"/>
              </a:xfrm>
              <a:prstGeom prst="rect">
                <a:avLst/>
              </a:prstGeom>
            </p:spPr>
          </p:pic>
          <p:grpSp>
            <p:nvGrpSpPr>
              <p:cNvPr id="61" name="Group 60">
                <a:extLst>
                  <a:ext uri="{FF2B5EF4-FFF2-40B4-BE49-F238E27FC236}">
                    <a16:creationId xmlns:a16="http://schemas.microsoft.com/office/drawing/2014/main" id="{F61A14D0-34B0-8E47-A941-0DC3FED8D02B}"/>
                  </a:ext>
                </a:extLst>
              </p:cNvPr>
              <p:cNvGrpSpPr/>
              <p:nvPr/>
            </p:nvGrpSpPr>
            <p:grpSpPr>
              <a:xfrm>
                <a:off x="1403751" y="4597831"/>
                <a:ext cx="2878882" cy="160081"/>
                <a:chOff x="1403751" y="3422874"/>
                <a:chExt cx="2878882" cy="160081"/>
              </a:xfrm>
            </p:grpSpPr>
            <p:sp>
              <p:nvSpPr>
                <p:cNvPr id="62" name="Rectangle 61">
                  <a:extLst>
                    <a:ext uri="{FF2B5EF4-FFF2-40B4-BE49-F238E27FC236}">
                      <a16:creationId xmlns:a16="http://schemas.microsoft.com/office/drawing/2014/main" id="{978E3E77-24E5-A444-834C-59D747F1F286}"/>
                    </a:ext>
                  </a:extLst>
                </p:cNvPr>
                <p:cNvSpPr/>
                <p:nvPr/>
              </p:nvSpPr>
              <p:spPr>
                <a:xfrm>
                  <a:off x="1403751" y="3422874"/>
                  <a:ext cx="594387" cy="1600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22C3078-A107-D448-A63F-23ABC823A9A5}"/>
                    </a:ext>
                  </a:extLst>
                </p:cNvPr>
                <p:cNvSpPr/>
                <p:nvPr/>
              </p:nvSpPr>
              <p:spPr>
                <a:xfrm>
                  <a:off x="3688246" y="3422874"/>
                  <a:ext cx="594387" cy="1600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6" name="Group 75">
            <a:extLst>
              <a:ext uri="{FF2B5EF4-FFF2-40B4-BE49-F238E27FC236}">
                <a16:creationId xmlns:a16="http://schemas.microsoft.com/office/drawing/2014/main" id="{A45D34BE-9599-D444-B155-3B63516D3C11}"/>
              </a:ext>
            </a:extLst>
          </p:cNvPr>
          <p:cNvGrpSpPr/>
          <p:nvPr/>
        </p:nvGrpSpPr>
        <p:grpSpPr>
          <a:xfrm>
            <a:off x="6314798" y="2768082"/>
            <a:ext cx="4831670" cy="3363031"/>
            <a:chOff x="6314798" y="2768082"/>
            <a:chExt cx="4831670" cy="3363031"/>
          </a:xfrm>
        </p:grpSpPr>
        <p:grpSp>
          <p:nvGrpSpPr>
            <p:cNvPr id="70" name="Group 69">
              <a:extLst>
                <a:ext uri="{FF2B5EF4-FFF2-40B4-BE49-F238E27FC236}">
                  <a16:creationId xmlns:a16="http://schemas.microsoft.com/office/drawing/2014/main" id="{CD2BF89A-4289-8343-96F2-3CEA11B82880}"/>
                </a:ext>
              </a:extLst>
            </p:cNvPr>
            <p:cNvGrpSpPr/>
            <p:nvPr/>
          </p:nvGrpSpPr>
          <p:grpSpPr>
            <a:xfrm>
              <a:off x="6314798" y="3064551"/>
              <a:ext cx="4831670" cy="3066562"/>
              <a:chOff x="1119803" y="3064551"/>
              <a:chExt cx="4831670" cy="3066562"/>
            </a:xfrm>
          </p:grpSpPr>
          <p:pic>
            <p:nvPicPr>
              <p:cNvPr id="71" name="Picture 70">
                <a:extLst>
                  <a:ext uri="{FF2B5EF4-FFF2-40B4-BE49-F238E27FC236}">
                    <a16:creationId xmlns:a16="http://schemas.microsoft.com/office/drawing/2014/main" id="{DB0DB65A-1D43-3449-BA67-9DE7F10959A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0013" b="11249"/>
              <a:stretch/>
            </p:blipFill>
            <p:spPr>
              <a:xfrm>
                <a:off x="1119803" y="3064551"/>
                <a:ext cx="4831670" cy="3066562"/>
              </a:xfrm>
              <a:prstGeom prst="rect">
                <a:avLst/>
              </a:prstGeom>
            </p:spPr>
          </p:pic>
          <p:grpSp>
            <p:nvGrpSpPr>
              <p:cNvPr id="72" name="Group 71">
                <a:extLst>
                  <a:ext uri="{FF2B5EF4-FFF2-40B4-BE49-F238E27FC236}">
                    <a16:creationId xmlns:a16="http://schemas.microsoft.com/office/drawing/2014/main" id="{F169E175-1B48-7045-82A7-DA7A2639DABF}"/>
                  </a:ext>
                </a:extLst>
              </p:cNvPr>
              <p:cNvGrpSpPr/>
              <p:nvPr/>
            </p:nvGrpSpPr>
            <p:grpSpPr>
              <a:xfrm>
                <a:off x="1403751" y="3422874"/>
                <a:ext cx="2878882" cy="160081"/>
                <a:chOff x="1403751" y="3422874"/>
                <a:chExt cx="2878882" cy="160081"/>
              </a:xfrm>
            </p:grpSpPr>
            <p:sp>
              <p:nvSpPr>
                <p:cNvPr id="73" name="Rectangle 72">
                  <a:extLst>
                    <a:ext uri="{FF2B5EF4-FFF2-40B4-BE49-F238E27FC236}">
                      <a16:creationId xmlns:a16="http://schemas.microsoft.com/office/drawing/2014/main" id="{B50FF591-DFDE-8148-8C95-6ADB18DEBE95}"/>
                    </a:ext>
                  </a:extLst>
                </p:cNvPr>
                <p:cNvSpPr/>
                <p:nvPr/>
              </p:nvSpPr>
              <p:spPr>
                <a:xfrm>
                  <a:off x="1403751" y="3422874"/>
                  <a:ext cx="594387" cy="1600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17BA2EF-5882-E148-ABA7-5218090B710E}"/>
                    </a:ext>
                  </a:extLst>
                </p:cNvPr>
                <p:cNvSpPr/>
                <p:nvPr/>
              </p:nvSpPr>
              <p:spPr>
                <a:xfrm>
                  <a:off x="3688246" y="3422874"/>
                  <a:ext cx="594387" cy="1600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 name="TextBox 74">
              <a:extLst>
                <a:ext uri="{FF2B5EF4-FFF2-40B4-BE49-F238E27FC236}">
                  <a16:creationId xmlns:a16="http://schemas.microsoft.com/office/drawing/2014/main" id="{B184826C-0EE5-4D49-8232-EB539A830FF6}"/>
                </a:ext>
              </a:extLst>
            </p:cNvPr>
            <p:cNvSpPr txBox="1"/>
            <p:nvPr/>
          </p:nvSpPr>
          <p:spPr>
            <a:xfrm>
              <a:off x="6558004" y="2768082"/>
              <a:ext cx="4423992" cy="369332"/>
            </a:xfrm>
            <a:prstGeom prst="rect">
              <a:avLst/>
            </a:prstGeom>
            <a:solidFill>
              <a:schemeClr val="bg1"/>
            </a:solidFill>
          </p:spPr>
          <p:txBody>
            <a:bodyPr wrap="square" rtlCol="0">
              <a:spAutoFit/>
            </a:bodyPr>
            <a:lstStyle/>
            <a:p>
              <a:pPr algn="ctr"/>
              <a:r>
                <a:rPr lang="en-US" sz="1800" dirty="0">
                  <a:latin typeface="Arial" panose="020B0604020202020204" pitchFamily="34" charset="0"/>
                  <a:cs typeface="Arial" panose="020B0604020202020204" pitchFamily="34" charset="0"/>
                </a:rPr>
                <a:t>Geo MW Sounder, Regional Impact</a:t>
              </a:r>
            </a:p>
          </p:txBody>
        </p:sp>
      </p:grpSp>
    </p:spTree>
    <p:extLst>
      <p:ext uri="{BB962C8B-B14F-4D97-AF65-F5344CB8AC3E}">
        <p14:creationId xmlns:p14="http://schemas.microsoft.com/office/powerpoint/2010/main" val="325931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AMV Pros/Cons and Complementarity</a:t>
            </a:r>
          </a:p>
        </p:txBody>
      </p:sp>
      <p:sp>
        <p:nvSpPr>
          <p:cNvPr id="3" name="Content Placeholder 2"/>
          <p:cNvSpPr>
            <a:spLocks noGrp="1"/>
          </p:cNvSpPr>
          <p:nvPr>
            <p:ph idx="1"/>
          </p:nvPr>
        </p:nvSpPr>
        <p:spPr>
          <a:xfrm>
            <a:off x="426986" y="1334367"/>
            <a:ext cx="11338028" cy="5373687"/>
          </a:xfrm>
        </p:spPr>
        <p:txBody>
          <a:bodyPr>
            <a:normAutofit fontScale="85000" lnSpcReduction="10000"/>
          </a:bodyPr>
          <a:lstStyle/>
          <a:p>
            <a:pPr marL="273050" lvl="1" indent="-273050">
              <a:lnSpc>
                <a:spcPct val="100000"/>
              </a:lnSpc>
            </a:pPr>
            <a:r>
              <a:rPr lang="en-US" sz="2800" b="1" dirty="0"/>
              <a:t>Lidar</a:t>
            </a:r>
            <a:r>
              <a:rPr lang="en-US" sz="2800" dirty="0"/>
              <a:t>: </a:t>
            </a:r>
            <a:r>
              <a:rPr lang="en-US" sz="2800" b="1" dirty="0">
                <a:solidFill>
                  <a:schemeClr val="accent1">
                    <a:lumMod val="75000"/>
                  </a:schemeClr>
                </a:solidFill>
              </a:rPr>
              <a:t>(+)</a:t>
            </a:r>
            <a:r>
              <a:rPr lang="en-US" sz="2800" dirty="0"/>
              <a:t> high vertical resolution, no height assignment error,</a:t>
            </a:r>
            <a:br>
              <a:rPr lang="en-US" sz="2800" dirty="0"/>
            </a:br>
            <a:r>
              <a:rPr lang="en-US" sz="2800" dirty="0"/>
              <a:t>                no reliance on a tracking algorithm</a:t>
            </a:r>
            <a:br>
              <a:rPr lang="en-US" sz="2800" dirty="0"/>
            </a:br>
            <a:r>
              <a:rPr lang="en-US" sz="2800" dirty="0"/>
              <a:t>           </a:t>
            </a:r>
            <a:r>
              <a:rPr lang="en-US" sz="2800" b="1" dirty="0">
                <a:solidFill>
                  <a:srgbClr val="C00000"/>
                </a:solidFill>
              </a:rPr>
              <a:t>(-)</a:t>
            </a:r>
            <a:r>
              <a:rPr lang="en-US" sz="2800" dirty="0"/>
              <a:t> requires long averaging length, only available on a narrow track,        </a:t>
            </a:r>
            <a:br>
              <a:rPr lang="en-US" sz="2800" dirty="0"/>
            </a:br>
            <a:r>
              <a:rPr lang="en-US" sz="2800" dirty="0"/>
              <a:t>                line of sight (single wind component) not available under clouds</a:t>
            </a:r>
          </a:p>
          <a:p>
            <a:pPr marL="273050" lvl="1" indent="-273050">
              <a:lnSpc>
                <a:spcPct val="100000"/>
              </a:lnSpc>
            </a:pPr>
            <a:r>
              <a:rPr lang="en-US" sz="2800" b="1" dirty="0"/>
              <a:t>AMVs: </a:t>
            </a:r>
            <a:r>
              <a:rPr lang="en-US" sz="2800" dirty="0"/>
              <a:t>Diverse, flexible  (GEO, LEO, small-sat convoy), potentially low cost.</a:t>
            </a:r>
            <a:br>
              <a:rPr lang="en-US" sz="2800" dirty="0"/>
            </a:br>
            <a:r>
              <a:rPr lang="en-US" sz="2800" dirty="0"/>
              <a:t>Geo offers high temporal resolution, high impact for hazardous weather</a:t>
            </a:r>
          </a:p>
          <a:p>
            <a:pPr marL="273050" lvl="1" indent="-273050">
              <a:lnSpc>
                <a:spcPct val="100000"/>
              </a:lnSpc>
            </a:pPr>
            <a:r>
              <a:rPr lang="en-US" sz="2800" b="1" dirty="0"/>
              <a:t>Vis/IR Cloud AMVs</a:t>
            </a:r>
            <a:r>
              <a:rPr lang="en-US" sz="2800" dirty="0"/>
              <a:t>: </a:t>
            </a:r>
            <a:br>
              <a:rPr lang="en-US" sz="2800" dirty="0"/>
            </a:br>
            <a:r>
              <a:rPr lang="en-US" sz="2800" dirty="0"/>
              <a:t>           </a:t>
            </a:r>
            <a:r>
              <a:rPr lang="en-US" sz="2800" b="1" dirty="0">
                <a:solidFill>
                  <a:schemeClr val="accent1">
                    <a:lumMod val="75000"/>
                  </a:schemeClr>
                </a:solidFill>
              </a:rPr>
              <a:t>(+)</a:t>
            </a:r>
            <a:r>
              <a:rPr lang="en-US" sz="2800" dirty="0"/>
              <a:t> ubiquitous, proven, reliable</a:t>
            </a:r>
            <a:br>
              <a:rPr lang="en-US" sz="2800" dirty="0"/>
            </a:br>
            <a:r>
              <a:rPr lang="en-US" sz="2800" dirty="0"/>
              <a:t>           </a:t>
            </a:r>
            <a:r>
              <a:rPr lang="en-US" sz="2800" b="1" dirty="0">
                <a:solidFill>
                  <a:srgbClr val="C00000"/>
                </a:solidFill>
              </a:rPr>
              <a:t>(-)</a:t>
            </a:r>
            <a:r>
              <a:rPr lang="en-US" sz="2800" dirty="0"/>
              <a:t>  height assignment error</a:t>
            </a:r>
          </a:p>
          <a:p>
            <a:pPr marL="273050" lvl="1" indent="-273050">
              <a:lnSpc>
                <a:spcPct val="100000"/>
              </a:lnSpc>
            </a:pPr>
            <a:r>
              <a:rPr lang="en-US" sz="2800" b="1" dirty="0"/>
              <a:t>IR vapor AMVs</a:t>
            </a:r>
            <a:r>
              <a:rPr lang="en-US" sz="2800" dirty="0"/>
              <a:t>: </a:t>
            </a:r>
            <a:br>
              <a:rPr lang="en-US" sz="2800" dirty="0"/>
            </a:br>
            <a:r>
              <a:rPr lang="en-US" sz="2800" dirty="0"/>
              <a:t>           </a:t>
            </a:r>
            <a:r>
              <a:rPr lang="en-US" sz="2800" b="1" dirty="0">
                <a:solidFill>
                  <a:schemeClr val="accent1">
                    <a:lumMod val="75000"/>
                  </a:schemeClr>
                </a:solidFill>
              </a:rPr>
              <a:t>(+)</a:t>
            </a:r>
            <a:r>
              <a:rPr lang="en-US" sz="2800" dirty="0"/>
              <a:t> higher vertical resolution than MW, includes </a:t>
            </a:r>
            <a:r>
              <a:rPr lang="en-US" sz="2800" dirty="0" err="1"/>
              <a:t>T,q</a:t>
            </a:r>
            <a:r>
              <a:rPr lang="en-US" sz="2800" baseline="-25000" dirty="0" err="1"/>
              <a:t>v</a:t>
            </a:r>
            <a:r>
              <a:rPr lang="en-US" sz="2800" dirty="0"/>
              <a:t> soundings </a:t>
            </a:r>
            <a:br>
              <a:rPr lang="en-US" sz="2800" dirty="0"/>
            </a:br>
            <a:r>
              <a:rPr lang="en-US" sz="2800" dirty="0"/>
              <a:t>           </a:t>
            </a:r>
            <a:r>
              <a:rPr lang="en-US" sz="2800" b="1" dirty="0">
                <a:solidFill>
                  <a:srgbClr val="C00000"/>
                </a:solidFill>
              </a:rPr>
              <a:t>(-)</a:t>
            </a:r>
            <a:r>
              <a:rPr lang="en-US" sz="2800" dirty="0"/>
              <a:t>  not available under clouds (clear-air only)</a:t>
            </a:r>
          </a:p>
          <a:p>
            <a:pPr marL="273050" lvl="1" indent="-273050">
              <a:lnSpc>
                <a:spcPct val="100000"/>
              </a:lnSpc>
            </a:pPr>
            <a:r>
              <a:rPr lang="en-US" sz="2800" b="1" dirty="0"/>
              <a:t>MW vapor AMVs</a:t>
            </a:r>
            <a:r>
              <a:rPr lang="en-US" sz="2800" dirty="0"/>
              <a:t>: </a:t>
            </a:r>
            <a:br>
              <a:rPr lang="en-US" sz="2800" dirty="0"/>
            </a:br>
            <a:r>
              <a:rPr lang="en-US" sz="2800" dirty="0"/>
              <a:t>           </a:t>
            </a:r>
            <a:r>
              <a:rPr lang="en-US" sz="2800" b="1" dirty="0">
                <a:solidFill>
                  <a:schemeClr val="accent1">
                    <a:lumMod val="75000"/>
                  </a:schemeClr>
                </a:solidFill>
              </a:rPr>
              <a:t>(+)</a:t>
            </a:r>
            <a:r>
              <a:rPr lang="en-US" sz="2800" dirty="0"/>
              <a:t> available in and under clouds (all-weather), includes </a:t>
            </a:r>
            <a:r>
              <a:rPr lang="en-US" sz="2800" dirty="0" err="1"/>
              <a:t>T,q</a:t>
            </a:r>
            <a:r>
              <a:rPr lang="en-US" sz="2800" baseline="-25000" dirty="0" err="1"/>
              <a:t>v</a:t>
            </a:r>
            <a:r>
              <a:rPr lang="en-US" sz="2800" dirty="0"/>
              <a:t> soundings</a:t>
            </a:r>
            <a:br>
              <a:rPr lang="en-US" sz="2800" dirty="0"/>
            </a:br>
            <a:r>
              <a:rPr lang="en-US" sz="2800" dirty="0"/>
              <a:t>           </a:t>
            </a:r>
            <a:r>
              <a:rPr lang="en-US" sz="2800" b="1" dirty="0">
                <a:solidFill>
                  <a:srgbClr val="C00000"/>
                </a:solidFill>
              </a:rPr>
              <a:t>(-)</a:t>
            </a:r>
            <a:r>
              <a:rPr lang="en-US" sz="2800" dirty="0"/>
              <a:t>  lower vertical resolution than lidar and IR</a:t>
            </a:r>
          </a:p>
        </p:txBody>
      </p:sp>
      <p:sp>
        <p:nvSpPr>
          <p:cNvPr id="4" name="Date Placeholder 3"/>
          <p:cNvSpPr>
            <a:spLocks noGrp="1"/>
          </p:cNvSpPr>
          <p:nvPr>
            <p:ph type="dt" sz="half" idx="10"/>
          </p:nvPr>
        </p:nvSpPr>
        <p:spPr>
          <a:xfrm>
            <a:off x="838200" y="6553779"/>
            <a:ext cx="2743200" cy="304221"/>
          </a:xfrm>
        </p:spPr>
        <p:txBody>
          <a:bodyPr/>
          <a:lstStyle/>
          <a:p>
            <a:r>
              <a:rPr lang="en-US"/>
              <a:t>17 November 2020</a:t>
            </a:r>
          </a:p>
        </p:txBody>
      </p:sp>
      <p:sp>
        <p:nvSpPr>
          <p:cNvPr id="5" name="Footer Placeholder 4"/>
          <p:cNvSpPr>
            <a:spLocks noGrp="1"/>
          </p:cNvSpPr>
          <p:nvPr>
            <p:ph type="ftr" sz="quarter" idx="11"/>
          </p:nvPr>
        </p:nvSpPr>
        <p:spPr>
          <a:xfrm>
            <a:off x="4038600" y="6553779"/>
            <a:ext cx="4114800" cy="304221"/>
          </a:xfrm>
        </p:spPr>
        <p:txBody>
          <a:bodyPr/>
          <a:lstStyle/>
          <a:p>
            <a:r>
              <a:rPr lang="en-US" dirty="0"/>
              <a:t>D. J. Posselt - </a:t>
            </a:r>
            <a:r>
              <a:rPr lang="en-US" dirty="0" err="1"/>
              <a:t>Derek.Posselt@jpl.nasa.gov</a:t>
            </a:r>
            <a:endParaRPr lang="en-US" dirty="0"/>
          </a:p>
        </p:txBody>
      </p:sp>
      <p:sp>
        <p:nvSpPr>
          <p:cNvPr id="6" name="Slide Number Placeholder 5"/>
          <p:cNvSpPr>
            <a:spLocks noGrp="1"/>
          </p:cNvSpPr>
          <p:nvPr>
            <p:ph type="sldNum" sz="quarter" idx="12"/>
          </p:nvPr>
        </p:nvSpPr>
        <p:spPr>
          <a:xfrm>
            <a:off x="8610600" y="6553779"/>
            <a:ext cx="2743200" cy="304221"/>
          </a:xfrm>
        </p:spPr>
        <p:txBody>
          <a:bodyPr/>
          <a:lstStyle/>
          <a:p>
            <a:fld id="{02A91FAE-8EB2-2847-A00A-7460933E80BE}" type="slidenum">
              <a:rPr lang="en-US" smtClean="0"/>
              <a:t>13</a:t>
            </a:fld>
            <a:endParaRPr lang="en-US"/>
          </a:p>
        </p:txBody>
      </p:sp>
    </p:spTree>
    <p:extLst>
      <p:ext uri="{BB962C8B-B14F-4D97-AF65-F5344CB8AC3E}">
        <p14:creationId xmlns:p14="http://schemas.microsoft.com/office/powerpoint/2010/main" val="332469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F764-63E5-0D40-84A3-9E1463D12B68}"/>
              </a:ext>
            </a:extLst>
          </p:cNvPr>
          <p:cNvSpPr>
            <a:spLocks noGrp="1"/>
          </p:cNvSpPr>
          <p:nvPr>
            <p:ph type="title"/>
          </p:nvPr>
        </p:nvSpPr>
        <p:spPr/>
        <p:txBody>
          <a:bodyPr/>
          <a:lstStyle/>
          <a:p>
            <a:r>
              <a:rPr lang="en-US" dirty="0"/>
              <a:t>Atmospheric Winds</a:t>
            </a:r>
          </a:p>
        </p:txBody>
      </p:sp>
      <p:sp>
        <p:nvSpPr>
          <p:cNvPr id="3" name="Content Placeholder 2">
            <a:extLst>
              <a:ext uri="{FF2B5EF4-FFF2-40B4-BE49-F238E27FC236}">
                <a16:creationId xmlns:a16="http://schemas.microsoft.com/office/drawing/2014/main" id="{2C7C9175-3CF1-DF40-8220-72A4AE35A1AF}"/>
              </a:ext>
            </a:extLst>
          </p:cNvPr>
          <p:cNvSpPr>
            <a:spLocks noGrp="1"/>
          </p:cNvSpPr>
          <p:nvPr>
            <p:ph idx="1"/>
          </p:nvPr>
        </p:nvSpPr>
        <p:spPr/>
        <p:txBody>
          <a:bodyPr>
            <a:normAutofit/>
          </a:bodyPr>
          <a:lstStyle/>
          <a:p>
            <a:r>
              <a:rPr lang="en-US" dirty="0"/>
              <a:t>Complementary approaches for space based observation of atmospheric winds</a:t>
            </a:r>
          </a:p>
          <a:p>
            <a:pPr lvl="1"/>
            <a:r>
              <a:rPr lang="en-US" b="1" u="sng" dirty="0"/>
              <a:t>Lidar</a:t>
            </a:r>
            <a:r>
              <a:rPr lang="en-US" dirty="0"/>
              <a:t>: high accuracy, limited sampling in space and time</a:t>
            </a:r>
          </a:p>
          <a:p>
            <a:pPr lvl="1"/>
            <a:r>
              <a:rPr lang="en-US" b="1" u="sng" dirty="0"/>
              <a:t>AMVs</a:t>
            </a:r>
            <a:r>
              <a:rPr lang="en-US" dirty="0"/>
              <a:t> (or other approaches): lower accuracy, broader coverage, possibility of rapid revisit</a:t>
            </a:r>
          </a:p>
          <a:p>
            <a:r>
              <a:rPr lang="en-US" dirty="0"/>
              <a:t>Key questions:</a:t>
            </a:r>
          </a:p>
          <a:p>
            <a:pPr lvl="1"/>
            <a:r>
              <a:rPr lang="en-US" dirty="0"/>
              <a:t>What are the uncertainties in AMVs, and how does representation of uncertainty affect the outcome of an OSSE?</a:t>
            </a:r>
          </a:p>
          <a:p>
            <a:pPr lvl="1"/>
            <a:r>
              <a:rPr lang="en-US" dirty="0"/>
              <a:t>What impact do (clear air water vapor) AMVs have on NWP forecasts, relative to other observations?</a:t>
            </a:r>
          </a:p>
          <a:p>
            <a:pPr lvl="1"/>
            <a:r>
              <a:rPr lang="en-US" dirty="0"/>
              <a:t>What are the relative strengths / drawbacks of AMVs as a component of a global 3D winds observing system?</a:t>
            </a:r>
          </a:p>
        </p:txBody>
      </p:sp>
      <p:sp>
        <p:nvSpPr>
          <p:cNvPr id="4" name="Date Placeholder 3">
            <a:extLst>
              <a:ext uri="{FF2B5EF4-FFF2-40B4-BE49-F238E27FC236}">
                <a16:creationId xmlns:a16="http://schemas.microsoft.com/office/drawing/2014/main" id="{1F679FFE-30FB-144F-9887-7F9763C9C8AA}"/>
              </a:ext>
            </a:extLst>
          </p:cNvPr>
          <p:cNvSpPr>
            <a:spLocks noGrp="1"/>
          </p:cNvSpPr>
          <p:nvPr>
            <p:ph type="dt" sz="half" idx="10"/>
          </p:nvPr>
        </p:nvSpPr>
        <p:spPr/>
        <p:txBody>
          <a:bodyPr/>
          <a:lstStyle/>
          <a:p>
            <a:r>
              <a:rPr lang="en-US"/>
              <a:t>17 November 2020</a:t>
            </a:r>
          </a:p>
        </p:txBody>
      </p:sp>
      <p:sp>
        <p:nvSpPr>
          <p:cNvPr id="5" name="Footer Placeholder 4">
            <a:extLst>
              <a:ext uri="{FF2B5EF4-FFF2-40B4-BE49-F238E27FC236}">
                <a16:creationId xmlns:a16="http://schemas.microsoft.com/office/drawing/2014/main" id="{5EFF6C9C-3734-2242-94CA-4122B83D0EC1}"/>
              </a:ext>
            </a:extLst>
          </p:cNvPr>
          <p:cNvSpPr>
            <a:spLocks noGrp="1"/>
          </p:cNvSpPr>
          <p:nvPr>
            <p:ph type="ftr" sz="quarter" idx="11"/>
          </p:nvPr>
        </p:nvSpPr>
        <p:spPr/>
        <p:txBody>
          <a:bodyPr/>
          <a:lstStyle/>
          <a:p>
            <a:r>
              <a:rPr lang="en-US"/>
              <a:t>D. J. Posselt - Derek.Posselt@jpl.nasa.gov</a:t>
            </a:r>
          </a:p>
        </p:txBody>
      </p:sp>
      <p:sp>
        <p:nvSpPr>
          <p:cNvPr id="6" name="Slide Number Placeholder 5">
            <a:extLst>
              <a:ext uri="{FF2B5EF4-FFF2-40B4-BE49-F238E27FC236}">
                <a16:creationId xmlns:a16="http://schemas.microsoft.com/office/drawing/2014/main" id="{8D91CB77-4006-0E46-A74A-4342A728C880}"/>
              </a:ext>
            </a:extLst>
          </p:cNvPr>
          <p:cNvSpPr>
            <a:spLocks noGrp="1"/>
          </p:cNvSpPr>
          <p:nvPr>
            <p:ph type="sldNum" sz="quarter" idx="12"/>
          </p:nvPr>
        </p:nvSpPr>
        <p:spPr/>
        <p:txBody>
          <a:bodyPr/>
          <a:lstStyle/>
          <a:p>
            <a:fld id="{02A91FAE-8EB2-2847-A00A-7460933E80BE}" type="slidenum">
              <a:rPr lang="en-US" smtClean="0"/>
              <a:t>2</a:t>
            </a:fld>
            <a:endParaRPr lang="en-US"/>
          </a:p>
        </p:txBody>
      </p:sp>
      <p:sp>
        <p:nvSpPr>
          <p:cNvPr id="7" name="Content Placeholder 2">
            <a:extLst>
              <a:ext uri="{FF2B5EF4-FFF2-40B4-BE49-F238E27FC236}">
                <a16:creationId xmlns:a16="http://schemas.microsoft.com/office/drawing/2014/main" id="{1125A4C3-51A8-674E-9121-BD8713BE50D6}"/>
              </a:ext>
            </a:extLst>
          </p:cNvPr>
          <p:cNvSpPr txBox="1">
            <a:spLocks/>
          </p:cNvSpPr>
          <p:nvPr/>
        </p:nvSpPr>
        <p:spPr>
          <a:xfrm>
            <a:off x="838200" y="1482724"/>
            <a:ext cx="10515600" cy="4708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lumMod val="75000"/>
                  </a:schemeClr>
                </a:solidFill>
              </a:rPr>
              <a:t>Complementary approaches for space based observation of atmospheric winds</a:t>
            </a:r>
          </a:p>
          <a:p>
            <a:pPr lvl="1"/>
            <a:r>
              <a:rPr lang="en-US" b="1" u="sng" dirty="0">
                <a:solidFill>
                  <a:schemeClr val="bg1">
                    <a:lumMod val="75000"/>
                  </a:schemeClr>
                </a:solidFill>
              </a:rPr>
              <a:t>Lidar</a:t>
            </a:r>
            <a:r>
              <a:rPr lang="en-US" dirty="0">
                <a:solidFill>
                  <a:schemeClr val="bg1">
                    <a:lumMod val="75000"/>
                  </a:schemeClr>
                </a:solidFill>
              </a:rPr>
              <a:t>: high accuracy, limited sampling in space and time</a:t>
            </a:r>
          </a:p>
          <a:p>
            <a:pPr lvl="1"/>
            <a:r>
              <a:rPr lang="en-US" b="1" u="sng" dirty="0">
                <a:solidFill>
                  <a:schemeClr val="bg1">
                    <a:lumMod val="75000"/>
                  </a:schemeClr>
                </a:solidFill>
              </a:rPr>
              <a:t>AMVs</a:t>
            </a:r>
            <a:r>
              <a:rPr lang="en-US" dirty="0">
                <a:solidFill>
                  <a:schemeClr val="bg1">
                    <a:lumMod val="75000"/>
                  </a:schemeClr>
                </a:solidFill>
              </a:rPr>
              <a:t> (or other approaches): lower accuracy, broader coverage, possibility of rapid revisit</a:t>
            </a:r>
          </a:p>
          <a:p>
            <a:r>
              <a:rPr lang="en-US" dirty="0"/>
              <a:t>Key questions:</a:t>
            </a:r>
          </a:p>
          <a:p>
            <a:pPr lvl="1"/>
            <a:r>
              <a:rPr lang="en-US" dirty="0"/>
              <a:t>What are the uncertainties in AMVs, and how does representation of uncertainty affect the outcome of an OSSE?</a:t>
            </a:r>
          </a:p>
          <a:p>
            <a:pPr lvl="1"/>
            <a:r>
              <a:rPr lang="en-US" dirty="0">
                <a:solidFill>
                  <a:schemeClr val="bg1">
                    <a:lumMod val="75000"/>
                  </a:schemeClr>
                </a:solidFill>
              </a:rPr>
              <a:t>What impact do (clear air water vapor) AMVs have on NWP forecasts, relative to other observations?</a:t>
            </a:r>
          </a:p>
          <a:p>
            <a:pPr lvl="1"/>
            <a:r>
              <a:rPr lang="en-US" dirty="0">
                <a:solidFill>
                  <a:schemeClr val="bg1">
                    <a:lumMod val="75000"/>
                  </a:schemeClr>
                </a:solidFill>
              </a:rPr>
              <a:t>What are the relative strengths / drawbacks of AMVs as a component of a global 3D winds observing system?</a:t>
            </a:r>
          </a:p>
        </p:txBody>
      </p:sp>
    </p:spTree>
    <p:extLst>
      <p:ext uri="{BB962C8B-B14F-4D97-AF65-F5344CB8AC3E}">
        <p14:creationId xmlns:p14="http://schemas.microsoft.com/office/powerpoint/2010/main" val="71038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Atmospheric Motion Vectors</a:t>
            </a:r>
          </a:p>
        </p:txBody>
      </p:sp>
      <p:sp>
        <p:nvSpPr>
          <p:cNvPr id="3" name="Content Placeholder 2"/>
          <p:cNvSpPr>
            <a:spLocks noGrp="1"/>
          </p:cNvSpPr>
          <p:nvPr>
            <p:ph idx="1"/>
          </p:nvPr>
        </p:nvSpPr>
        <p:spPr>
          <a:xfrm>
            <a:off x="437322" y="1510748"/>
            <a:ext cx="7716078" cy="4666215"/>
          </a:xfrm>
        </p:spPr>
        <p:txBody>
          <a:bodyPr>
            <a:normAutofit/>
          </a:bodyPr>
          <a:lstStyle/>
          <a:p>
            <a:r>
              <a:rPr lang="en-US" sz="2400" dirty="0"/>
              <a:t>Use of image processing (and other) techniques to track atmospheric motion from </a:t>
            </a:r>
            <a:r>
              <a:rPr lang="en-US" sz="2400" i="1" dirty="0"/>
              <a:t>sequences of images</a:t>
            </a:r>
          </a:p>
          <a:p>
            <a:r>
              <a:rPr lang="en-US" sz="2400" dirty="0"/>
              <a:t>Heritage in tracking clouds and </a:t>
            </a:r>
            <a:r>
              <a:rPr lang="en-US" sz="2400" b="1" dirty="0"/>
              <a:t>water vapor</a:t>
            </a:r>
          </a:p>
          <a:p>
            <a:r>
              <a:rPr lang="en-US" sz="2400" dirty="0"/>
              <a:t>Known to be uncertain, and to contain ambiguities</a:t>
            </a:r>
          </a:p>
          <a:p>
            <a:r>
              <a:rPr lang="en-US" sz="2400" dirty="0"/>
              <a:t>Motivation to systematically explore the potential efficacy of AMVs, and quantify their uncertainties</a:t>
            </a:r>
          </a:p>
          <a:p>
            <a:pPr lvl="1"/>
            <a:r>
              <a:rPr lang="en-US" sz="2000" dirty="0"/>
              <a:t>More effective use in DA/OSSEs</a:t>
            </a:r>
          </a:p>
          <a:p>
            <a:pPr lvl="1"/>
            <a:r>
              <a:rPr lang="en-US" sz="2000" dirty="0"/>
              <a:t>Evaluation of various AMV measurement concepts</a:t>
            </a:r>
          </a:p>
          <a:p>
            <a:pPr lvl="1"/>
            <a:r>
              <a:rPr lang="en-US" sz="2000" dirty="0"/>
              <a:t>Potential synergy with other wind measurements</a:t>
            </a:r>
          </a:p>
          <a:p>
            <a:r>
              <a:rPr lang="en-US" sz="2400" b="1" dirty="0">
                <a:solidFill>
                  <a:schemeClr val="accent1">
                    <a:lumMod val="75000"/>
                  </a:schemeClr>
                </a:solidFill>
              </a:rPr>
              <a:t>Information and uncertainty experiments: </a:t>
            </a:r>
          </a:p>
          <a:p>
            <a:pPr lvl="1"/>
            <a:r>
              <a:rPr lang="en-US" sz="2000" b="1" dirty="0">
                <a:solidFill>
                  <a:schemeClr val="accent1">
                    <a:lumMod val="75000"/>
                  </a:schemeClr>
                </a:solidFill>
              </a:rPr>
              <a:t>Track sequences of water vapor fields from a nature run</a:t>
            </a:r>
          </a:p>
          <a:p>
            <a:pPr lvl="1"/>
            <a:r>
              <a:rPr lang="en-US" sz="2000" b="1" dirty="0">
                <a:solidFill>
                  <a:schemeClr val="accent1">
                    <a:lumMod val="75000"/>
                  </a:schemeClr>
                </a:solidFill>
              </a:rPr>
              <a:t>Compare synthetic AMVs with nature run winds</a:t>
            </a:r>
          </a:p>
        </p:txBody>
      </p:sp>
      <p:sp>
        <p:nvSpPr>
          <p:cNvPr id="4" name="Date Placeholder 3"/>
          <p:cNvSpPr>
            <a:spLocks noGrp="1"/>
          </p:cNvSpPr>
          <p:nvPr>
            <p:ph type="dt" sz="half" idx="10"/>
          </p:nvPr>
        </p:nvSpPr>
        <p:spPr/>
        <p:txBody>
          <a:bodyPr/>
          <a:lstStyle/>
          <a:p>
            <a:r>
              <a:rPr lang="en-US"/>
              <a:t>17 November 2020</a:t>
            </a:r>
          </a:p>
        </p:txBody>
      </p:sp>
      <p:sp>
        <p:nvSpPr>
          <p:cNvPr id="5" name="Footer Placeholder 4"/>
          <p:cNvSpPr>
            <a:spLocks noGrp="1"/>
          </p:cNvSpPr>
          <p:nvPr>
            <p:ph type="ftr" sz="quarter" idx="11"/>
          </p:nvPr>
        </p:nvSpPr>
        <p:spPr/>
        <p:txBody>
          <a:bodyPr/>
          <a:lstStyle/>
          <a:p>
            <a:r>
              <a:rPr lang="en-US"/>
              <a:t>D. J. Posselt - Derek.Posselt@jpl.nasa.gov</a:t>
            </a:r>
          </a:p>
        </p:txBody>
      </p:sp>
      <p:sp>
        <p:nvSpPr>
          <p:cNvPr id="7" name="Slide Number Placeholder 6"/>
          <p:cNvSpPr>
            <a:spLocks noGrp="1"/>
          </p:cNvSpPr>
          <p:nvPr>
            <p:ph type="sldNum" sz="quarter" idx="12"/>
          </p:nvPr>
        </p:nvSpPr>
        <p:spPr/>
        <p:txBody>
          <a:bodyPr/>
          <a:lstStyle/>
          <a:p>
            <a:fld id="{02A91FAE-8EB2-2847-A00A-7460933E80BE}" type="slidenum">
              <a:rPr lang="en-US" smtClean="0"/>
              <a:t>3</a:t>
            </a:fld>
            <a:endParaRPr lang="en-US"/>
          </a:p>
        </p:txBody>
      </p:sp>
      <p:grpSp>
        <p:nvGrpSpPr>
          <p:cNvPr id="10" name="Group 9">
            <a:extLst>
              <a:ext uri="{FF2B5EF4-FFF2-40B4-BE49-F238E27FC236}">
                <a16:creationId xmlns:a16="http://schemas.microsoft.com/office/drawing/2014/main" id="{9DFDD352-5A76-154F-A5F7-F22D4A468E17}"/>
              </a:ext>
            </a:extLst>
          </p:cNvPr>
          <p:cNvGrpSpPr/>
          <p:nvPr/>
        </p:nvGrpSpPr>
        <p:grpSpPr>
          <a:xfrm>
            <a:off x="8652747" y="1510748"/>
            <a:ext cx="2540286" cy="2236803"/>
            <a:chOff x="1448639" y="3058048"/>
            <a:chExt cx="2540286" cy="2236803"/>
          </a:xfrm>
        </p:grpSpPr>
        <p:pic>
          <p:nvPicPr>
            <p:cNvPr id="11" name="Picture 10" descr="qv0.png">
              <a:extLst>
                <a:ext uri="{FF2B5EF4-FFF2-40B4-BE49-F238E27FC236}">
                  <a16:creationId xmlns:a16="http://schemas.microsoft.com/office/drawing/2014/main" id="{0D9ABF39-2BCF-B843-9C62-12B4AB474F5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6200000" flipV="1">
              <a:off x="1791047" y="3096973"/>
              <a:ext cx="1855470" cy="2540286"/>
            </a:xfrm>
            <a:prstGeom prst="rect">
              <a:avLst/>
            </a:prstGeom>
          </p:spPr>
        </p:pic>
        <p:sp>
          <p:nvSpPr>
            <p:cNvPr id="12" name="TextBox 11">
              <a:extLst>
                <a:ext uri="{FF2B5EF4-FFF2-40B4-BE49-F238E27FC236}">
                  <a16:creationId xmlns:a16="http://schemas.microsoft.com/office/drawing/2014/main" id="{C0DB2527-6DDB-C248-9157-DCACB6D9220A}"/>
                </a:ext>
              </a:extLst>
            </p:cNvPr>
            <p:cNvSpPr txBox="1"/>
            <p:nvPr/>
          </p:nvSpPr>
          <p:spPr>
            <a:xfrm>
              <a:off x="1811287" y="3058048"/>
              <a:ext cx="1869679" cy="338554"/>
            </a:xfrm>
            <a:prstGeom prst="rect">
              <a:avLst/>
            </a:prstGeom>
            <a:noFill/>
          </p:spPr>
          <p:txBody>
            <a:bodyPr wrap="none" rtlCol="0">
              <a:spAutoFit/>
            </a:bodyPr>
            <a:lstStyle/>
            <a:p>
              <a:pPr algn="ctr"/>
              <a:r>
                <a:rPr lang="en-US" sz="1600" b="0" dirty="0">
                  <a:solidFill>
                    <a:schemeClr val="tx1"/>
                  </a:solidFill>
                </a:rPr>
                <a:t>Model </a:t>
              </a:r>
              <a:r>
                <a:rPr lang="en-US" sz="1600" b="0">
                  <a:solidFill>
                    <a:schemeClr val="tx1"/>
                  </a:solidFill>
                </a:rPr>
                <a:t>Water Vapor</a:t>
              </a:r>
              <a:endParaRPr lang="en-US" sz="1600" b="0" dirty="0">
                <a:solidFill>
                  <a:schemeClr val="tx1"/>
                </a:solidFill>
              </a:endParaRPr>
            </a:p>
          </p:txBody>
        </p:sp>
      </p:grpSp>
      <p:grpSp>
        <p:nvGrpSpPr>
          <p:cNvPr id="13" name="Group 12">
            <a:extLst>
              <a:ext uri="{FF2B5EF4-FFF2-40B4-BE49-F238E27FC236}">
                <a16:creationId xmlns:a16="http://schemas.microsoft.com/office/drawing/2014/main" id="{74AF341D-BFE3-5146-BEB3-28C3EA6DE968}"/>
              </a:ext>
            </a:extLst>
          </p:cNvPr>
          <p:cNvGrpSpPr/>
          <p:nvPr/>
        </p:nvGrpSpPr>
        <p:grpSpPr>
          <a:xfrm>
            <a:off x="8475404" y="3790330"/>
            <a:ext cx="3407620" cy="2602686"/>
            <a:chOff x="4483113" y="2977687"/>
            <a:chExt cx="3407620" cy="2602686"/>
          </a:xfrm>
        </p:grpSpPr>
        <p:pic>
          <p:nvPicPr>
            <p:cNvPr id="14" name="Picture 13" descr="model_vect_0-1_2.1.png">
              <a:extLst>
                <a:ext uri="{FF2B5EF4-FFF2-40B4-BE49-F238E27FC236}">
                  <a16:creationId xmlns:a16="http://schemas.microsoft.com/office/drawing/2014/main" id="{880D4E4E-ABCD-C149-B16D-B6D631324B3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flipV="1">
              <a:off x="4988751" y="3096974"/>
              <a:ext cx="1875759" cy="2554284"/>
            </a:xfrm>
            <a:prstGeom prst="rect">
              <a:avLst/>
            </a:prstGeom>
          </p:spPr>
        </p:pic>
        <p:pic>
          <p:nvPicPr>
            <p:cNvPr id="15" name="Picture 14" descr="model_vect_0-1_2.1.png">
              <a:extLst>
                <a:ext uri="{FF2B5EF4-FFF2-40B4-BE49-F238E27FC236}">
                  <a16:creationId xmlns:a16="http://schemas.microsoft.com/office/drawing/2014/main" id="{C12ACF5C-F227-C84A-AFDD-BDFE6AB75D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90683" y="2977687"/>
              <a:ext cx="400050" cy="2602686"/>
            </a:xfrm>
            <a:prstGeom prst="rect">
              <a:avLst/>
            </a:prstGeom>
          </p:spPr>
        </p:pic>
        <p:sp>
          <p:nvSpPr>
            <p:cNvPr id="16" name="TextBox 15">
              <a:extLst>
                <a:ext uri="{FF2B5EF4-FFF2-40B4-BE49-F238E27FC236}">
                  <a16:creationId xmlns:a16="http://schemas.microsoft.com/office/drawing/2014/main" id="{676586D4-240D-914F-8E26-8A89C65E87CB}"/>
                </a:ext>
              </a:extLst>
            </p:cNvPr>
            <p:cNvSpPr txBox="1"/>
            <p:nvPr/>
          </p:nvSpPr>
          <p:spPr>
            <a:xfrm>
              <a:off x="4483113" y="3061858"/>
              <a:ext cx="2945550" cy="338554"/>
            </a:xfrm>
            <a:prstGeom prst="rect">
              <a:avLst/>
            </a:prstGeom>
            <a:noFill/>
          </p:spPr>
          <p:txBody>
            <a:bodyPr wrap="none" rtlCol="0">
              <a:spAutoFit/>
            </a:bodyPr>
            <a:lstStyle/>
            <a:p>
              <a:pPr algn="ctr"/>
              <a:r>
                <a:rPr lang="en-US" sz="1600" b="0" dirty="0">
                  <a:solidFill>
                    <a:schemeClr val="tx1"/>
                  </a:solidFill>
                </a:rPr>
                <a:t>Model Wind Speed and Direction</a:t>
              </a:r>
            </a:p>
          </p:txBody>
        </p:sp>
      </p:grpSp>
    </p:spTree>
    <p:extLst>
      <p:ext uri="{BB962C8B-B14F-4D97-AF65-F5344CB8AC3E}">
        <p14:creationId xmlns:p14="http://schemas.microsoft.com/office/powerpoint/2010/main" val="1811333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1AA6-B6EC-B24E-A112-2EBB9060DAC9}"/>
              </a:ext>
            </a:extLst>
          </p:cNvPr>
          <p:cNvSpPr>
            <a:spLocks noGrp="1"/>
          </p:cNvSpPr>
          <p:nvPr>
            <p:ph type="title"/>
          </p:nvPr>
        </p:nvSpPr>
        <p:spPr/>
        <p:txBody>
          <a:bodyPr/>
          <a:lstStyle/>
          <a:p>
            <a:r>
              <a:rPr lang="en-US" dirty="0"/>
              <a:t>AMVs from IR vs MW Sounders</a:t>
            </a:r>
            <a:br>
              <a:rPr lang="en-US" dirty="0"/>
            </a:br>
            <a:r>
              <a:rPr lang="en-US" sz="2000" dirty="0">
                <a:latin typeface="Arial"/>
                <a:cs typeface="Arial"/>
              </a:rPr>
              <a:t>Posselt et al. (2019, JAMC)</a:t>
            </a:r>
            <a:endParaRPr lang="en-US" sz="2000" dirty="0"/>
          </a:p>
        </p:txBody>
      </p:sp>
      <p:sp>
        <p:nvSpPr>
          <p:cNvPr id="3" name="Content Placeholder 2">
            <a:extLst>
              <a:ext uri="{FF2B5EF4-FFF2-40B4-BE49-F238E27FC236}">
                <a16:creationId xmlns:a16="http://schemas.microsoft.com/office/drawing/2014/main" id="{05EFAEFC-0AD5-3845-BF90-7AACE66B1442}"/>
              </a:ext>
            </a:extLst>
          </p:cNvPr>
          <p:cNvSpPr>
            <a:spLocks noGrp="1"/>
          </p:cNvSpPr>
          <p:nvPr>
            <p:ph idx="1"/>
          </p:nvPr>
        </p:nvSpPr>
        <p:spPr>
          <a:xfrm>
            <a:off x="419100" y="1457308"/>
            <a:ext cx="6990835" cy="1978691"/>
          </a:xfrm>
        </p:spPr>
        <p:txBody>
          <a:bodyPr>
            <a:normAutofit fontScale="85000" lnSpcReduction="10000"/>
          </a:bodyPr>
          <a:lstStyle/>
          <a:p>
            <a:r>
              <a:rPr lang="en-US" dirty="0"/>
              <a:t>Nature run winds and water vapor = reference</a:t>
            </a:r>
          </a:p>
          <a:p>
            <a:r>
              <a:rPr lang="en-US" dirty="0"/>
              <a:t>Blur nature run water vapor using MW and IR vertical weighting functions</a:t>
            </a:r>
          </a:p>
          <a:p>
            <a:r>
              <a:rPr lang="en-US" dirty="0"/>
              <a:t>Produce AMVs by tracking sequences of </a:t>
            </a:r>
            <a:br>
              <a:rPr lang="en-US" dirty="0"/>
            </a:br>
            <a:r>
              <a:rPr lang="en-US" dirty="0"/>
              <a:t>blurred nature run water vapor images</a:t>
            </a:r>
          </a:p>
        </p:txBody>
      </p:sp>
      <p:sp>
        <p:nvSpPr>
          <p:cNvPr id="4" name="Date Placeholder 3">
            <a:extLst>
              <a:ext uri="{FF2B5EF4-FFF2-40B4-BE49-F238E27FC236}">
                <a16:creationId xmlns:a16="http://schemas.microsoft.com/office/drawing/2014/main" id="{45F42DC1-B679-8444-9932-27CA9AEA73B5}"/>
              </a:ext>
            </a:extLst>
          </p:cNvPr>
          <p:cNvSpPr>
            <a:spLocks noGrp="1"/>
          </p:cNvSpPr>
          <p:nvPr>
            <p:ph type="dt" sz="half" idx="10"/>
          </p:nvPr>
        </p:nvSpPr>
        <p:spPr/>
        <p:txBody>
          <a:bodyPr/>
          <a:lstStyle/>
          <a:p>
            <a:r>
              <a:rPr lang="en-US"/>
              <a:t>17 November 2020</a:t>
            </a:r>
          </a:p>
        </p:txBody>
      </p:sp>
      <p:sp>
        <p:nvSpPr>
          <p:cNvPr id="5" name="Footer Placeholder 4">
            <a:extLst>
              <a:ext uri="{FF2B5EF4-FFF2-40B4-BE49-F238E27FC236}">
                <a16:creationId xmlns:a16="http://schemas.microsoft.com/office/drawing/2014/main" id="{39993A8A-8953-464C-A787-E98A0023831E}"/>
              </a:ext>
            </a:extLst>
          </p:cNvPr>
          <p:cNvSpPr>
            <a:spLocks noGrp="1"/>
          </p:cNvSpPr>
          <p:nvPr>
            <p:ph type="ftr" sz="quarter" idx="11"/>
          </p:nvPr>
        </p:nvSpPr>
        <p:spPr/>
        <p:txBody>
          <a:bodyPr/>
          <a:lstStyle/>
          <a:p>
            <a:r>
              <a:rPr lang="en-US"/>
              <a:t>D. J. Posselt - Derek.Posselt@jpl.nasa.gov</a:t>
            </a:r>
          </a:p>
        </p:txBody>
      </p:sp>
      <p:sp>
        <p:nvSpPr>
          <p:cNvPr id="6" name="Slide Number Placeholder 5">
            <a:extLst>
              <a:ext uri="{FF2B5EF4-FFF2-40B4-BE49-F238E27FC236}">
                <a16:creationId xmlns:a16="http://schemas.microsoft.com/office/drawing/2014/main" id="{AF243479-87B9-4B47-B9B7-3751D0B1B2D2}"/>
              </a:ext>
            </a:extLst>
          </p:cNvPr>
          <p:cNvSpPr>
            <a:spLocks noGrp="1"/>
          </p:cNvSpPr>
          <p:nvPr>
            <p:ph type="sldNum" sz="quarter" idx="12"/>
          </p:nvPr>
        </p:nvSpPr>
        <p:spPr/>
        <p:txBody>
          <a:bodyPr/>
          <a:lstStyle/>
          <a:p>
            <a:fld id="{12926E46-9259-164A-A5DE-CAA84CA6A942}" type="slidenum">
              <a:rPr lang="en-US" smtClean="0"/>
              <a:t>4</a:t>
            </a:fld>
            <a:endParaRPr lang="en-US"/>
          </a:p>
        </p:txBody>
      </p:sp>
      <p:pic>
        <p:nvPicPr>
          <p:cNvPr id="7" name="Picture 6">
            <a:extLst>
              <a:ext uri="{FF2B5EF4-FFF2-40B4-BE49-F238E27FC236}">
                <a16:creationId xmlns:a16="http://schemas.microsoft.com/office/drawing/2014/main" id="{ECB2A164-7F43-E644-8060-990C75186E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644"/>
          <a:stretch/>
        </p:blipFill>
        <p:spPr>
          <a:xfrm>
            <a:off x="8153400" y="1482724"/>
            <a:ext cx="3331622" cy="1622801"/>
          </a:xfrm>
          <a:prstGeom prst="rect">
            <a:avLst/>
          </a:prstGeom>
        </p:spPr>
      </p:pic>
      <p:grpSp>
        <p:nvGrpSpPr>
          <p:cNvPr id="12" name="Group 11">
            <a:extLst>
              <a:ext uri="{FF2B5EF4-FFF2-40B4-BE49-F238E27FC236}">
                <a16:creationId xmlns:a16="http://schemas.microsoft.com/office/drawing/2014/main" id="{8C742468-01BA-694F-9B78-0C65F673DA44}"/>
              </a:ext>
            </a:extLst>
          </p:cNvPr>
          <p:cNvGrpSpPr/>
          <p:nvPr/>
        </p:nvGrpSpPr>
        <p:grpSpPr>
          <a:xfrm>
            <a:off x="419100" y="3826490"/>
            <a:ext cx="6719894" cy="2524880"/>
            <a:chOff x="419100" y="3826490"/>
            <a:chExt cx="6719894" cy="2524880"/>
          </a:xfrm>
        </p:grpSpPr>
        <p:pic>
          <p:nvPicPr>
            <p:cNvPr id="8" name="Picture 7">
              <a:extLst>
                <a:ext uri="{FF2B5EF4-FFF2-40B4-BE49-F238E27FC236}">
                  <a16:creationId xmlns:a16="http://schemas.microsoft.com/office/drawing/2014/main" id="{E2EB3A24-FDA7-8344-9585-57C6CA8998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9100" y="4346697"/>
              <a:ext cx="6719894" cy="2004673"/>
            </a:xfrm>
            <a:prstGeom prst="rect">
              <a:avLst/>
            </a:prstGeom>
          </p:spPr>
        </p:pic>
        <p:sp>
          <p:nvSpPr>
            <p:cNvPr id="11" name="Content Placeholder 2">
              <a:extLst>
                <a:ext uri="{FF2B5EF4-FFF2-40B4-BE49-F238E27FC236}">
                  <a16:creationId xmlns:a16="http://schemas.microsoft.com/office/drawing/2014/main" id="{962B84B0-92BA-9C4A-8498-B309C5E2BFFE}"/>
                </a:ext>
              </a:extLst>
            </p:cNvPr>
            <p:cNvSpPr txBox="1">
              <a:spLocks/>
            </p:cNvSpPr>
            <p:nvPr/>
          </p:nvSpPr>
          <p:spPr>
            <a:xfrm>
              <a:off x="419100" y="3826490"/>
              <a:ext cx="5212739" cy="610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Examine yield and RMSVD</a:t>
              </a:r>
            </a:p>
          </p:txBody>
        </p:sp>
      </p:grpSp>
      <p:grpSp>
        <p:nvGrpSpPr>
          <p:cNvPr id="15" name="Group 14">
            <a:extLst>
              <a:ext uri="{FF2B5EF4-FFF2-40B4-BE49-F238E27FC236}">
                <a16:creationId xmlns:a16="http://schemas.microsoft.com/office/drawing/2014/main" id="{8C33C172-BA5B-B849-9EA0-EC233EC03CFD}"/>
              </a:ext>
            </a:extLst>
          </p:cNvPr>
          <p:cNvGrpSpPr/>
          <p:nvPr/>
        </p:nvGrpSpPr>
        <p:grpSpPr>
          <a:xfrm>
            <a:off x="419101" y="3328646"/>
            <a:ext cx="11254799" cy="3507129"/>
            <a:chOff x="419101" y="3328646"/>
            <a:chExt cx="11254799" cy="3507129"/>
          </a:xfrm>
        </p:grpSpPr>
        <p:grpSp>
          <p:nvGrpSpPr>
            <p:cNvPr id="13" name="Group 12">
              <a:extLst>
                <a:ext uri="{FF2B5EF4-FFF2-40B4-BE49-F238E27FC236}">
                  <a16:creationId xmlns:a16="http://schemas.microsoft.com/office/drawing/2014/main" id="{D14492EC-3AAD-6A41-A72C-DC8FBB6C3429}"/>
                </a:ext>
              </a:extLst>
            </p:cNvPr>
            <p:cNvGrpSpPr/>
            <p:nvPr/>
          </p:nvGrpSpPr>
          <p:grpSpPr>
            <a:xfrm>
              <a:off x="419101" y="3328646"/>
              <a:ext cx="11254799" cy="3027704"/>
              <a:chOff x="419101" y="3328646"/>
              <a:chExt cx="11254799" cy="3027704"/>
            </a:xfrm>
          </p:grpSpPr>
          <p:pic>
            <p:nvPicPr>
              <p:cNvPr id="9" name="Picture 8">
                <a:extLst>
                  <a:ext uri="{FF2B5EF4-FFF2-40B4-BE49-F238E27FC236}">
                    <a16:creationId xmlns:a16="http://schemas.microsoft.com/office/drawing/2014/main" id="{281F9F6B-DB47-F144-96BB-FA6FC66DDB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4521" y="3328646"/>
                <a:ext cx="3709379" cy="3027704"/>
              </a:xfrm>
              <a:prstGeom prst="rect">
                <a:avLst/>
              </a:prstGeom>
            </p:spPr>
          </p:pic>
          <p:sp>
            <p:nvSpPr>
              <p:cNvPr id="10" name="Content Placeholder 2">
                <a:extLst>
                  <a:ext uri="{FF2B5EF4-FFF2-40B4-BE49-F238E27FC236}">
                    <a16:creationId xmlns:a16="http://schemas.microsoft.com/office/drawing/2014/main" id="{8066DBAA-558D-F147-A2F7-CD493F6CA1A6}"/>
                  </a:ext>
                </a:extLst>
              </p:cNvPr>
              <p:cNvSpPr txBox="1">
                <a:spLocks/>
              </p:cNvSpPr>
              <p:nvPr/>
            </p:nvSpPr>
            <p:spPr>
              <a:xfrm>
                <a:off x="419101" y="3346003"/>
                <a:ext cx="5944630" cy="610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Compare with nature run winds</a:t>
                </a:r>
              </a:p>
            </p:txBody>
          </p:sp>
        </p:grpSp>
        <p:sp>
          <p:nvSpPr>
            <p:cNvPr id="14" name="TextBox 13">
              <a:extLst>
                <a:ext uri="{FF2B5EF4-FFF2-40B4-BE49-F238E27FC236}">
                  <a16:creationId xmlns:a16="http://schemas.microsoft.com/office/drawing/2014/main" id="{C5B881B3-64A0-BB40-9934-234948C4FF78}"/>
                </a:ext>
              </a:extLst>
            </p:cNvPr>
            <p:cNvSpPr txBox="1"/>
            <p:nvPr/>
          </p:nvSpPr>
          <p:spPr>
            <a:xfrm>
              <a:off x="8610600" y="6220222"/>
              <a:ext cx="2713243" cy="615553"/>
            </a:xfrm>
            <a:prstGeom prst="rect">
              <a:avLst/>
            </a:prstGeom>
            <a:noFill/>
          </p:spPr>
          <p:txBody>
            <a:bodyPr wrap="none" rtlCol="0">
              <a:spAutoFit/>
            </a:bodyPr>
            <a:lstStyle/>
            <a:p>
              <a:r>
                <a:rPr lang="en-US" dirty="0"/>
                <a:t>Geostationary Microwave</a:t>
              </a:r>
            </a:p>
            <a:p>
              <a:r>
                <a:rPr lang="en-US" sz="1600" dirty="0" err="1"/>
                <a:t>Lambrigtsen</a:t>
              </a:r>
              <a:r>
                <a:rPr lang="en-US" sz="1600" dirty="0"/>
                <a:t> et al. (2018; IEEE)</a:t>
              </a:r>
            </a:p>
          </p:txBody>
        </p:sp>
      </p:grpSp>
    </p:spTree>
    <p:extLst>
      <p:ext uri="{BB962C8B-B14F-4D97-AF65-F5344CB8AC3E}">
        <p14:creationId xmlns:p14="http://schemas.microsoft.com/office/powerpoint/2010/main" val="318096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9257" y="1382467"/>
            <a:ext cx="11710854" cy="1675883"/>
          </a:xfrm>
        </p:spPr>
        <p:txBody>
          <a:bodyPr>
            <a:normAutofit fontScale="92500"/>
          </a:bodyPr>
          <a:lstStyle/>
          <a:p>
            <a:pPr marL="285750" indent="-285750">
              <a:buFont typeface="Arial" panose="020B0604020202020204" pitchFamily="34" charset="0"/>
              <a:buChar char="•"/>
            </a:pPr>
            <a:r>
              <a:rPr lang="en-US" sz="2400" dirty="0"/>
              <a:t>Retrieval errors are generally within ±2 m/s.</a:t>
            </a:r>
          </a:p>
          <a:p>
            <a:pPr marL="285750" indent="-285750">
              <a:buFont typeface="Arial" panose="020B0604020202020204" pitchFamily="34" charset="0"/>
              <a:buChar char="•"/>
            </a:pPr>
            <a:r>
              <a:rPr lang="en-US" sz="2400" dirty="0"/>
              <a:t>Large errors: low moisture content or wind direction perpendicular to moisture gradient</a:t>
            </a:r>
          </a:p>
          <a:p>
            <a:pPr marL="285750" indent="-285750"/>
            <a:r>
              <a:rPr lang="en-US" sz="2400" dirty="0"/>
              <a:t>Have developed an </a:t>
            </a:r>
            <a:r>
              <a:rPr lang="en-US" sz="2400" b="1" i="1" dirty="0"/>
              <a:t>error emulator </a:t>
            </a:r>
            <a:r>
              <a:rPr lang="en-US" sz="2400" dirty="0"/>
              <a:t>to apply these uncertainties to forecast OSSEs</a:t>
            </a:r>
            <a:br>
              <a:rPr lang="en-US" sz="2400" dirty="0"/>
            </a:br>
            <a:r>
              <a:rPr lang="en-US" sz="2400" dirty="0"/>
              <a:t>(Teixeira et al. 2020; AMT)</a:t>
            </a:r>
          </a:p>
        </p:txBody>
      </p:sp>
      <p:sp>
        <p:nvSpPr>
          <p:cNvPr id="2" name="TextBox 1"/>
          <p:cNvSpPr txBox="1"/>
          <p:nvPr/>
        </p:nvSpPr>
        <p:spPr>
          <a:xfrm>
            <a:off x="3287292" y="6084199"/>
            <a:ext cx="6392524" cy="369332"/>
          </a:xfrm>
          <a:prstGeom prst="rect">
            <a:avLst/>
          </a:prstGeom>
          <a:noFill/>
        </p:spPr>
        <p:txBody>
          <a:bodyPr wrap="square" rtlCol="0">
            <a:spAutoFit/>
          </a:bodyPr>
          <a:lstStyle/>
          <a:p>
            <a:r>
              <a:rPr lang="en-US" dirty="0"/>
              <a:t>Y</a:t>
            </a:r>
            <a:r>
              <a:rPr lang="en-US" sz="1600" dirty="0"/>
              <a:t>-axis: Difference between retrieved AMV wind speed and nature run.</a:t>
            </a:r>
          </a:p>
        </p:txBody>
      </p:sp>
      <p:sp>
        <p:nvSpPr>
          <p:cNvPr id="5" name="Title 4"/>
          <p:cNvSpPr>
            <a:spLocks noGrp="1"/>
          </p:cNvSpPr>
          <p:nvPr>
            <p:ph type="title"/>
          </p:nvPr>
        </p:nvSpPr>
        <p:spPr/>
        <p:txBody>
          <a:bodyPr/>
          <a:lstStyle/>
          <a:p>
            <a:r>
              <a:rPr lang="en-US" dirty="0">
                <a:latin typeface="Arial"/>
                <a:cs typeface="Arial"/>
              </a:rPr>
              <a:t>State Dependent AMV Errors</a:t>
            </a:r>
            <a:br>
              <a:rPr lang="en-US" dirty="0">
                <a:latin typeface="Arial"/>
                <a:cs typeface="Arial"/>
              </a:rPr>
            </a:br>
            <a:r>
              <a:rPr lang="en-US" sz="2000" dirty="0">
                <a:latin typeface="Arial"/>
                <a:cs typeface="Arial"/>
              </a:rPr>
              <a:t>Posselt et al. (2019, JAMC); Teixeira et al. (2020, AMT)</a:t>
            </a:r>
            <a:endParaRPr lang="en-US" dirty="0"/>
          </a:p>
        </p:txBody>
      </p:sp>
      <p:sp>
        <p:nvSpPr>
          <p:cNvPr id="3" name="Date Placeholder 2"/>
          <p:cNvSpPr>
            <a:spLocks noGrp="1"/>
          </p:cNvSpPr>
          <p:nvPr>
            <p:ph type="dt" sz="half" idx="10"/>
          </p:nvPr>
        </p:nvSpPr>
        <p:spPr/>
        <p:txBody>
          <a:bodyPr/>
          <a:lstStyle/>
          <a:p>
            <a:r>
              <a:rPr lang="en-US"/>
              <a:t>17 November 2020</a:t>
            </a:r>
          </a:p>
        </p:txBody>
      </p:sp>
      <p:sp>
        <p:nvSpPr>
          <p:cNvPr id="4" name="Footer Placeholder 3"/>
          <p:cNvSpPr>
            <a:spLocks noGrp="1"/>
          </p:cNvSpPr>
          <p:nvPr>
            <p:ph type="ftr" sz="quarter" idx="11"/>
          </p:nvPr>
        </p:nvSpPr>
        <p:spPr/>
        <p:txBody>
          <a:bodyPr/>
          <a:lstStyle/>
          <a:p>
            <a:r>
              <a:rPr lang="en-US"/>
              <a:t>D. J. Posselt - Derek.Posselt@jpl.nasa.gov</a:t>
            </a:r>
          </a:p>
        </p:txBody>
      </p:sp>
      <p:sp>
        <p:nvSpPr>
          <p:cNvPr id="7" name="Slide Number Placeholder 6"/>
          <p:cNvSpPr>
            <a:spLocks noGrp="1"/>
          </p:cNvSpPr>
          <p:nvPr>
            <p:ph type="sldNum" sz="quarter" idx="12"/>
          </p:nvPr>
        </p:nvSpPr>
        <p:spPr/>
        <p:txBody>
          <a:bodyPr/>
          <a:lstStyle/>
          <a:p>
            <a:fld id="{02A91FAE-8EB2-2847-A00A-7460933E80BE}" type="slidenum">
              <a:rPr lang="en-US" smtClean="0"/>
              <a:t>5</a:t>
            </a:fld>
            <a:endParaRPr lang="en-US"/>
          </a:p>
        </p:txBody>
      </p:sp>
      <p:grpSp>
        <p:nvGrpSpPr>
          <p:cNvPr id="11" name="Group 10"/>
          <p:cNvGrpSpPr/>
          <p:nvPr/>
        </p:nvGrpSpPr>
        <p:grpSpPr>
          <a:xfrm>
            <a:off x="299257" y="2990095"/>
            <a:ext cx="2794042" cy="3200120"/>
            <a:chOff x="299257" y="2990095"/>
            <a:chExt cx="2794042" cy="3200120"/>
          </a:xfrm>
        </p:grpSpPr>
        <p:pic>
          <p:nvPicPr>
            <p:cNvPr id="19" name="Picture 18"/>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299257" y="3326295"/>
              <a:ext cx="2794042" cy="2863920"/>
            </a:xfrm>
            <a:prstGeom prst="rect">
              <a:avLst/>
            </a:prstGeom>
          </p:spPr>
        </p:pic>
        <p:sp>
          <p:nvSpPr>
            <p:cNvPr id="10" name="TextBox 9"/>
            <p:cNvSpPr txBox="1"/>
            <p:nvPr/>
          </p:nvSpPr>
          <p:spPr>
            <a:xfrm>
              <a:off x="1036482" y="2990095"/>
              <a:ext cx="1319592" cy="369332"/>
            </a:xfrm>
            <a:prstGeom prst="rect">
              <a:avLst/>
            </a:prstGeom>
            <a:noFill/>
          </p:spPr>
          <p:txBody>
            <a:bodyPr wrap="none" rtlCol="0">
              <a:spAutoFit/>
            </a:bodyPr>
            <a:lstStyle/>
            <a:p>
              <a:pPr algn="ctr"/>
              <a:r>
                <a:rPr lang="en-US" dirty="0"/>
                <a:t>Wind Speed</a:t>
              </a:r>
            </a:p>
          </p:txBody>
        </p:sp>
      </p:grpSp>
      <p:grpSp>
        <p:nvGrpSpPr>
          <p:cNvPr id="12" name="Group 11"/>
          <p:cNvGrpSpPr/>
          <p:nvPr/>
        </p:nvGrpSpPr>
        <p:grpSpPr>
          <a:xfrm>
            <a:off x="3287292" y="2990095"/>
            <a:ext cx="2666003" cy="3186868"/>
            <a:chOff x="3287292" y="2990095"/>
            <a:chExt cx="2666003" cy="3186868"/>
          </a:xfrm>
        </p:grpSpPr>
        <p:pic>
          <p:nvPicPr>
            <p:cNvPr id="20" name="Picture 19"/>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3287292" y="3326295"/>
              <a:ext cx="2666003" cy="2850668"/>
            </a:xfrm>
            <a:prstGeom prst="rect">
              <a:avLst/>
            </a:prstGeom>
          </p:spPr>
        </p:pic>
        <p:sp>
          <p:nvSpPr>
            <p:cNvPr id="14" name="TextBox 13"/>
            <p:cNvSpPr txBox="1"/>
            <p:nvPr/>
          </p:nvSpPr>
          <p:spPr>
            <a:xfrm>
              <a:off x="3873620" y="2990095"/>
              <a:ext cx="1542538" cy="369332"/>
            </a:xfrm>
            <a:prstGeom prst="rect">
              <a:avLst/>
            </a:prstGeom>
            <a:noFill/>
          </p:spPr>
          <p:txBody>
            <a:bodyPr wrap="none" rtlCol="0">
              <a:spAutoFit/>
            </a:bodyPr>
            <a:lstStyle/>
            <a:p>
              <a:pPr algn="ctr"/>
              <a:r>
                <a:rPr lang="en-US" dirty="0"/>
                <a:t>Vapor Content</a:t>
              </a:r>
            </a:p>
          </p:txBody>
        </p:sp>
      </p:grpSp>
      <p:grpSp>
        <p:nvGrpSpPr>
          <p:cNvPr id="13" name="Group 12"/>
          <p:cNvGrpSpPr/>
          <p:nvPr/>
        </p:nvGrpSpPr>
        <p:grpSpPr>
          <a:xfrm>
            <a:off x="6117745" y="2990095"/>
            <a:ext cx="2843372" cy="3018441"/>
            <a:chOff x="6117745" y="2990095"/>
            <a:chExt cx="2843372" cy="3018441"/>
          </a:xfrm>
        </p:grpSpPr>
        <p:pic>
          <p:nvPicPr>
            <p:cNvPr id="8" name="Picture 7"/>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6117745" y="3326295"/>
              <a:ext cx="2843372" cy="2682241"/>
            </a:xfrm>
            <a:prstGeom prst="rect">
              <a:avLst/>
            </a:prstGeom>
          </p:spPr>
        </p:pic>
        <p:sp>
          <p:nvSpPr>
            <p:cNvPr id="15" name="TextBox 14"/>
            <p:cNvSpPr txBox="1"/>
            <p:nvPr/>
          </p:nvSpPr>
          <p:spPr>
            <a:xfrm>
              <a:off x="6782076" y="2990095"/>
              <a:ext cx="1609608" cy="369332"/>
            </a:xfrm>
            <a:prstGeom prst="rect">
              <a:avLst/>
            </a:prstGeom>
            <a:noFill/>
          </p:spPr>
          <p:txBody>
            <a:bodyPr wrap="none" rtlCol="0">
              <a:spAutoFit/>
            </a:bodyPr>
            <a:lstStyle/>
            <a:p>
              <a:pPr algn="ctr"/>
              <a:r>
                <a:rPr lang="en-US" dirty="0"/>
                <a:t>Vapor Gradient</a:t>
              </a:r>
            </a:p>
          </p:txBody>
        </p:sp>
      </p:grpSp>
      <p:grpSp>
        <p:nvGrpSpPr>
          <p:cNvPr id="17" name="Group 16"/>
          <p:cNvGrpSpPr/>
          <p:nvPr/>
        </p:nvGrpSpPr>
        <p:grpSpPr>
          <a:xfrm>
            <a:off x="8892222" y="2713096"/>
            <a:ext cx="3286541" cy="3295440"/>
            <a:chOff x="8892222" y="2713096"/>
            <a:chExt cx="3286541" cy="3295440"/>
          </a:xfrm>
        </p:grpSpPr>
        <p:pic>
          <p:nvPicPr>
            <p:cNvPr id="22" name="Picture 2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16503" y="3326295"/>
              <a:ext cx="2993608" cy="2682241"/>
            </a:xfrm>
            <a:prstGeom prst="rect">
              <a:avLst/>
            </a:prstGeom>
          </p:spPr>
        </p:pic>
        <p:sp>
          <p:nvSpPr>
            <p:cNvPr id="16" name="TextBox 15"/>
            <p:cNvSpPr txBox="1"/>
            <p:nvPr/>
          </p:nvSpPr>
          <p:spPr>
            <a:xfrm>
              <a:off x="8892222" y="2713096"/>
              <a:ext cx="3286541" cy="646331"/>
            </a:xfrm>
            <a:prstGeom prst="rect">
              <a:avLst/>
            </a:prstGeom>
            <a:noFill/>
          </p:spPr>
          <p:txBody>
            <a:bodyPr wrap="none" rtlCol="0">
              <a:spAutoFit/>
            </a:bodyPr>
            <a:lstStyle/>
            <a:p>
              <a:pPr algn="ctr"/>
              <a:r>
                <a:rPr lang="en-US" dirty="0"/>
                <a:t>Angle Between</a:t>
              </a:r>
              <a:br>
                <a:rPr lang="en-US" dirty="0"/>
              </a:br>
              <a:r>
                <a:rPr lang="en-US" dirty="0"/>
                <a:t>Wind Direction &amp; Vapor Gradient</a:t>
              </a:r>
            </a:p>
          </p:txBody>
        </p:sp>
      </p:grpSp>
      <p:grpSp>
        <p:nvGrpSpPr>
          <p:cNvPr id="18" name="Group 17"/>
          <p:cNvGrpSpPr/>
          <p:nvPr/>
        </p:nvGrpSpPr>
        <p:grpSpPr>
          <a:xfrm>
            <a:off x="892708" y="4104012"/>
            <a:ext cx="10258995" cy="1461899"/>
            <a:chOff x="892708" y="4104012"/>
            <a:chExt cx="10258995" cy="1461899"/>
          </a:xfrm>
        </p:grpSpPr>
        <p:grpSp>
          <p:nvGrpSpPr>
            <p:cNvPr id="21" name="Group 20"/>
            <p:cNvGrpSpPr/>
            <p:nvPr/>
          </p:nvGrpSpPr>
          <p:grpSpPr>
            <a:xfrm>
              <a:off x="9780103" y="4104012"/>
              <a:ext cx="1371600" cy="1138911"/>
              <a:chOff x="9541565" y="4819630"/>
              <a:chExt cx="1371600" cy="1138911"/>
            </a:xfrm>
          </p:grpSpPr>
          <p:sp>
            <p:nvSpPr>
              <p:cNvPr id="23" name="Oval 22"/>
              <p:cNvSpPr/>
              <p:nvPr/>
            </p:nvSpPr>
            <p:spPr>
              <a:xfrm>
                <a:off x="9541565" y="4819630"/>
                <a:ext cx="477078" cy="1132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436087" y="4826258"/>
                <a:ext cx="477078" cy="1132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3432304" y="4813002"/>
              <a:ext cx="566539" cy="752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427296" y="4806377"/>
              <a:ext cx="566539" cy="752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809777">
              <a:off x="1328791" y="4460956"/>
              <a:ext cx="566539" cy="14387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DC81F6B7-86EE-384C-B4B2-9E48A2F19566}"/>
              </a:ext>
            </a:extLst>
          </p:cNvPr>
          <p:cNvGrpSpPr/>
          <p:nvPr/>
        </p:nvGrpSpPr>
        <p:grpSpPr>
          <a:xfrm>
            <a:off x="795870" y="4380351"/>
            <a:ext cx="10612827" cy="263617"/>
            <a:chOff x="795870" y="4380351"/>
            <a:chExt cx="10612827" cy="263617"/>
          </a:xfrm>
        </p:grpSpPr>
        <p:cxnSp>
          <p:nvCxnSpPr>
            <p:cNvPr id="28" name="Straight Connector 27">
              <a:extLst>
                <a:ext uri="{FF2B5EF4-FFF2-40B4-BE49-F238E27FC236}">
                  <a16:creationId xmlns:a16="http://schemas.microsoft.com/office/drawing/2014/main" id="{013ACD70-BE19-8144-B175-E00C4A6AF801}"/>
                </a:ext>
              </a:extLst>
            </p:cNvPr>
            <p:cNvCxnSpPr/>
            <p:nvPr/>
          </p:nvCxnSpPr>
          <p:spPr>
            <a:xfrm>
              <a:off x="800100" y="4415365"/>
              <a:ext cx="182456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0CE9E02-EF6C-D24E-A045-3DFDBFE5D19B}"/>
                </a:ext>
              </a:extLst>
            </p:cNvPr>
            <p:cNvCxnSpPr/>
            <p:nvPr/>
          </p:nvCxnSpPr>
          <p:spPr>
            <a:xfrm>
              <a:off x="795870" y="4639734"/>
              <a:ext cx="182456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1487136-BAB7-9B40-811C-BDB1CFBB0B6F}"/>
                </a:ext>
              </a:extLst>
            </p:cNvPr>
            <p:cNvCxnSpPr/>
            <p:nvPr/>
          </p:nvCxnSpPr>
          <p:spPr>
            <a:xfrm>
              <a:off x="3704151" y="4419599"/>
              <a:ext cx="182456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3D81F37-57E5-3C4F-B8A2-C334A1ECAEEE}"/>
                </a:ext>
              </a:extLst>
            </p:cNvPr>
            <p:cNvCxnSpPr/>
            <p:nvPr/>
          </p:nvCxnSpPr>
          <p:spPr>
            <a:xfrm>
              <a:off x="3699921" y="4643968"/>
              <a:ext cx="182456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E75B00-CE9B-DD44-AC24-78E606BB04E7}"/>
                </a:ext>
              </a:extLst>
            </p:cNvPr>
            <p:cNvCxnSpPr/>
            <p:nvPr/>
          </p:nvCxnSpPr>
          <p:spPr>
            <a:xfrm>
              <a:off x="6654764" y="4394205"/>
              <a:ext cx="182456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DE4651E-BDA9-4C4F-A4DD-35E09D2AFED6}"/>
                </a:ext>
              </a:extLst>
            </p:cNvPr>
            <p:cNvCxnSpPr/>
            <p:nvPr/>
          </p:nvCxnSpPr>
          <p:spPr>
            <a:xfrm>
              <a:off x="6650534" y="4618574"/>
              <a:ext cx="182456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2605A94-8541-F445-90B2-25804904CCBA}"/>
                </a:ext>
              </a:extLst>
            </p:cNvPr>
            <p:cNvCxnSpPr>
              <a:cxnSpLocks/>
            </p:cNvCxnSpPr>
            <p:nvPr/>
          </p:nvCxnSpPr>
          <p:spPr>
            <a:xfrm>
              <a:off x="9645366" y="4380351"/>
              <a:ext cx="1760053"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6E52A16-9A90-FF44-9413-E383C31940E0}"/>
                </a:ext>
              </a:extLst>
            </p:cNvPr>
            <p:cNvCxnSpPr>
              <a:cxnSpLocks/>
            </p:cNvCxnSpPr>
            <p:nvPr/>
          </p:nvCxnSpPr>
          <p:spPr>
            <a:xfrm>
              <a:off x="9641136" y="4604720"/>
              <a:ext cx="1767561"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565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IR Sounder Constellation (CIRAS)</a:t>
            </a:r>
            <a:br>
              <a:rPr lang="en-US" sz="4000" dirty="0"/>
            </a:br>
            <a:r>
              <a:rPr lang="en-US" sz="2400" dirty="0"/>
              <a:t>End-to-End Observing System Simulation Framework</a:t>
            </a:r>
            <a:br>
              <a:rPr lang="en-US" sz="2400" dirty="0"/>
            </a:br>
            <a:r>
              <a:rPr lang="en-US" sz="1800" dirty="0"/>
              <a:t>(Tom Pagano, Chris Wilson, Hai Nguyen, Trinh Vo, </a:t>
            </a:r>
            <a:r>
              <a:rPr lang="en-US" sz="1800" dirty="0" err="1"/>
              <a:t>Longtao</a:t>
            </a:r>
            <a:r>
              <a:rPr lang="en-US" sz="1800" dirty="0"/>
              <a:t> Wu, Hui </a:t>
            </a:r>
            <a:r>
              <a:rPr lang="en-US" sz="1800" dirty="0" err="1"/>
              <a:t>Su</a:t>
            </a:r>
            <a:r>
              <a:rPr lang="en-US" sz="1800" dirty="0"/>
              <a:t>) </a:t>
            </a:r>
            <a:endParaRPr lang="en-US" sz="3200" dirty="0"/>
          </a:p>
        </p:txBody>
      </p:sp>
      <p:pic>
        <p:nvPicPr>
          <p:cNvPr id="60" name="Picture 59">
            <a:extLst>
              <a:ext uri="{FF2B5EF4-FFF2-40B4-BE49-F238E27FC236}">
                <a16:creationId xmlns:a16="http://schemas.microsoft.com/office/drawing/2014/main" id="{B73845B2-615E-4E40-986F-FAF58C9B863E}"/>
              </a:ext>
            </a:extLst>
          </p:cNvPr>
          <p:cNvPicPr/>
          <p:nvPr/>
        </p:nvPicPr>
        <p:blipFill>
          <a:blip r:embed="rId2" cstate="print">
            <a:extLst>
              <a:ext uri="{28A0092B-C50C-407E-A947-70E740481C1C}">
                <a14:useLocalDpi xmlns:a14="http://schemas.microsoft.com/office/drawing/2010/main"/>
              </a:ext>
            </a:extLst>
          </a:blip>
          <a:stretch>
            <a:fillRect/>
          </a:stretch>
        </p:blipFill>
        <p:spPr>
          <a:xfrm>
            <a:off x="3461901" y="1764297"/>
            <a:ext cx="8730099" cy="4809067"/>
          </a:xfrm>
          <a:prstGeom prst="rect">
            <a:avLst/>
          </a:prstGeom>
        </p:spPr>
      </p:pic>
      <p:sp>
        <p:nvSpPr>
          <p:cNvPr id="3" name="Content Placeholder 2"/>
          <p:cNvSpPr>
            <a:spLocks noGrp="1"/>
          </p:cNvSpPr>
          <p:nvPr>
            <p:ph idx="1"/>
          </p:nvPr>
        </p:nvSpPr>
        <p:spPr>
          <a:xfrm>
            <a:off x="0" y="1626810"/>
            <a:ext cx="3620655" cy="4809067"/>
          </a:xfrm>
        </p:spPr>
        <p:txBody>
          <a:bodyPr>
            <a:normAutofit/>
          </a:bodyPr>
          <a:lstStyle/>
          <a:p>
            <a:r>
              <a:rPr lang="en-US" sz="2000" b="1" dirty="0"/>
              <a:t>Previous results tracked synthetic water vapor</a:t>
            </a:r>
          </a:p>
          <a:p>
            <a:pPr lvl="1"/>
            <a:r>
              <a:rPr lang="en-US" sz="1600" dirty="0"/>
              <a:t>Simplified treatment of retrieval error</a:t>
            </a:r>
          </a:p>
          <a:p>
            <a:pPr lvl="1"/>
            <a:r>
              <a:rPr lang="en-US" sz="1600" dirty="0"/>
              <a:t>Does not track radiances</a:t>
            </a:r>
          </a:p>
          <a:p>
            <a:r>
              <a:rPr lang="en-US" sz="2000" b="1" dirty="0"/>
              <a:t>New research: end-to-end observing system simulation framework</a:t>
            </a:r>
          </a:p>
          <a:p>
            <a:pPr lvl="1"/>
            <a:r>
              <a:rPr lang="en-US" sz="1600" dirty="0"/>
              <a:t>Forward simulate hyperspectral radiances</a:t>
            </a:r>
          </a:p>
          <a:p>
            <a:pPr lvl="1"/>
            <a:r>
              <a:rPr lang="en-US" sz="1600" dirty="0"/>
              <a:t>Retrieve temperature and water vapor profiles</a:t>
            </a:r>
          </a:p>
        </p:txBody>
      </p:sp>
      <p:sp>
        <p:nvSpPr>
          <p:cNvPr id="15" name="TextBox 14"/>
          <p:cNvSpPr txBox="1"/>
          <p:nvPr/>
        </p:nvSpPr>
        <p:spPr>
          <a:xfrm>
            <a:off x="5948218" y="1579631"/>
            <a:ext cx="3238678" cy="369332"/>
          </a:xfrm>
          <a:prstGeom prst="rect">
            <a:avLst/>
          </a:prstGeom>
          <a:noFill/>
        </p:spPr>
        <p:txBody>
          <a:bodyPr wrap="square" rtlCol="0">
            <a:spAutoFit/>
          </a:bodyPr>
          <a:lstStyle/>
          <a:p>
            <a:pPr algn="ctr"/>
            <a:r>
              <a:rPr lang="en-US" b="1" dirty="0"/>
              <a:t>CIRAS 3D AMV Flow Chart</a:t>
            </a:r>
          </a:p>
        </p:txBody>
      </p:sp>
      <p:sp>
        <p:nvSpPr>
          <p:cNvPr id="5" name="Parallelogram 4">
            <a:extLst>
              <a:ext uri="{FF2B5EF4-FFF2-40B4-BE49-F238E27FC236}">
                <a16:creationId xmlns:a16="http://schemas.microsoft.com/office/drawing/2014/main" id="{0BE1560D-AC7A-794B-A8BB-BD7D2AF95904}"/>
              </a:ext>
            </a:extLst>
          </p:cNvPr>
          <p:cNvSpPr/>
          <p:nvPr/>
        </p:nvSpPr>
        <p:spPr>
          <a:xfrm>
            <a:off x="5948218" y="4424218"/>
            <a:ext cx="1006764" cy="823583"/>
          </a:xfrm>
          <a:prstGeom prst="parallelogram">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56D937-D2E7-8541-8F28-B103DFCC5923}"/>
              </a:ext>
            </a:extLst>
          </p:cNvPr>
          <p:cNvSpPr/>
          <p:nvPr/>
        </p:nvSpPr>
        <p:spPr>
          <a:xfrm>
            <a:off x="6446982" y="2900218"/>
            <a:ext cx="73891"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83E8275-00CC-164E-B426-57ECD1F73D56}"/>
              </a:ext>
            </a:extLst>
          </p:cNvPr>
          <p:cNvSpPr/>
          <p:nvPr/>
        </p:nvSpPr>
        <p:spPr>
          <a:xfrm>
            <a:off x="6520873" y="4091708"/>
            <a:ext cx="3943927" cy="12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A35E983-9D4C-F04D-BA8E-E67C001DF741}"/>
              </a:ext>
            </a:extLst>
          </p:cNvPr>
          <p:cNvSpPr/>
          <p:nvPr/>
        </p:nvSpPr>
        <p:spPr>
          <a:xfrm>
            <a:off x="5671128" y="4168830"/>
            <a:ext cx="5458690"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7CF404-9EAB-794A-8721-75D41121094E}"/>
              </a:ext>
            </a:extLst>
          </p:cNvPr>
          <p:cNvSpPr/>
          <p:nvPr/>
        </p:nvSpPr>
        <p:spPr>
          <a:xfrm>
            <a:off x="4040909" y="2900217"/>
            <a:ext cx="73891"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87D8B95-52B4-2546-B6EA-907026012A73}"/>
              </a:ext>
            </a:extLst>
          </p:cNvPr>
          <p:cNvSpPr/>
          <p:nvPr/>
        </p:nvSpPr>
        <p:spPr>
          <a:xfrm>
            <a:off x="3980004" y="4133800"/>
            <a:ext cx="3943927" cy="12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40ED0C-DEFB-BD43-828A-3FA2FF1FEB9F}"/>
              </a:ext>
            </a:extLst>
          </p:cNvPr>
          <p:cNvSpPr/>
          <p:nvPr/>
        </p:nvSpPr>
        <p:spPr>
          <a:xfrm>
            <a:off x="5818755" y="1948963"/>
            <a:ext cx="1325964" cy="951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E3DABF02-544C-3840-8023-CAB2262D045A}"/>
              </a:ext>
            </a:extLst>
          </p:cNvPr>
          <p:cNvGrpSpPr/>
          <p:nvPr/>
        </p:nvGrpSpPr>
        <p:grpSpPr>
          <a:xfrm>
            <a:off x="6726264" y="1938188"/>
            <a:ext cx="2122410" cy="2244200"/>
            <a:chOff x="6726264" y="1938188"/>
            <a:chExt cx="2122410" cy="2244200"/>
          </a:xfrm>
        </p:grpSpPr>
        <p:sp>
          <p:nvSpPr>
            <p:cNvPr id="20" name="Rectangle 19">
              <a:extLst>
                <a:ext uri="{FF2B5EF4-FFF2-40B4-BE49-F238E27FC236}">
                  <a16:creationId xmlns:a16="http://schemas.microsoft.com/office/drawing/2014/main" id="{3114959B-9911-C144-BA65-2856199C887E}"/>
                </a:ext>
              </a:extLst>
            </p:cNvPr>
            <p:cNvSpPr/>
            <p:nvPr/>
          </p:nvSpPr>
          <p:spPr>
            <a:xfrm>
              <a:off x="7109964" y="1938188"/>
              <a:ext cx="1325964" cy="1069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A6DD6E-BE15-AE4E-B8E6-3541D7533AFA}"/>
                </a:ext>
              </a:extLst>
            </p:cNvPr>
            <p:cNvSpPr/>
            <p:nvPr/>
          </p:nvSpPr>
          <p:spPr>
            <a:xfrm>
              <a:off x="6726264" y="2924471"/>
              <a:ext cx="2122410" cy="1257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D806FEC4-B5BE-4146-AF53-18123D4A14BE}"/>
              </a:ext>
            </a:extLst>
          </p:cNvPr>
          <p:cNvSpPr/>
          <p:nvPr/>
        </p:nvSpPr>
        <p:spPr>
          <a:xfrm>
            <a:off x="8271710" y="1948838"/>
            <a:ext cx="1325964" cy="951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52989FB-2C15-D244-A4BF-CEB2DB0F11C1}"/>
              </a:ext>
            </a:extLst>
          </p:cNvPr>
          <p:cNvSpPr/>
          <p:nvPr/>
        </p:nvSpPr>
        <p:spPr>
          <a:xfrm>
            <a:off x="9562919" y="1938188"/>
            <a:ext cx="2028872" cy="2409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0E917FD4-BDDB-9341-8D9C-63F55328F17E}"/>
              </a:ext>
            </a:extLst>
          </p:cNvPr>
          <p:cNvGrpSpPr/>
          <p:nvPr/>
        </p:nvGrpSpPr>
        <p:grpSpPr>
          <a:xfrm>
            <a:off x="3599991" y="1868738"/>
            <a:ext cx="8501215" cy="4659431"/>
            <a:chOff x="1072042" y="1899558"/>
            <a:chExt cx="8501215" cy="4659431"/>
          </a:xfrm>
        </p:grpSpPr>
        <p:sp>
          <p:nvSpPr>
            <p:cNvPr id="31" name="Rectangle 30">
              <a:extLst>
                <a:ext uri="{FF2B5EF4-FFF2-40B4-BE49-F238E27FC236}">
                  <a16:creationId xmlns:a16="http://schemas.microsoft.com/office/drawing/2014/main" id="{38B590BD-53AB-1143-B2F9-121251A4F841}"/>
                </a:ext>
              </a:extLst>
            </p:cNvPr>
            <p:cNvSpPr/>
            <p:nvPr/>
          </p:nvSpPr>
          <p:spPr>
            <a:xfrm>
              <a:off x="8985568" y="1899558"/>
              <a:ext cx="587689" cy="3377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4C0D61C-F0B6-BD4D-9727-31330037BB45}"/>
                </a:ext>
              </a:extLst>
            </p:cNvPr>
            <p:cNvSpPr/>
            <p:nvPr/>
          </p:nvSpPr>
          <p:spPr>
            <a:xfrm>
              <a:off x="1072042" y="4361967"/>
              <a:ext cx="8295825" cy="2197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a:extLst>
              <a:ext uri="{FF2B5EF4-FFF2-40B4-BE49-F238E27FC236}">
                <a16:creationId xmlns:a16="http://schemas.microsoft.com/office/drawing/2014/main" id="{ACE1D8EF-3BD3-6A4E-9327-90528A8B36A0}"/>
              </a:ext>
            </a:extLst>
          </p:cNvPr>
          <p:cNvSpPr>
            <a:spLocks noGrp="1"/>
          </p:cNvSpPr>
          <p:nvPr>
            <p:ph type="dt" sz="half" idx="10"/>
          </p:nvPr>
        </p:nvSpPr>
        <p:spPr/>
        <p:txBody>
          <a:bodyPr/>
          <a:lstStyle/>
          <a:p>
            <a:r>
              <a:rPr lang="en-US"/>
              <a:t>17 November 2020</a:t>
            </a:r>
          </a:p>
        </p:txBody>
      </p:sp>
      <p:sp>
        <p:nvSpPr>
          <p:cNvPr id="8" name="Footer Placeholder 7">
            <a:extLst>
              <a:ext uri="{FF2B5EF4-FFF2-40B4-BE49-F238E27FC236}">
                <a16:creationId xmlns:a16="http://schemas.microsoft.com/office/drawing/2014/main" id="{592C27EA-972B-8942-AE84-741D6CE6F8FD}"/>
              </a:ext>
            </a:extLst>
          </p:cNvPr>
          <p:cNvSpPr>
            <a:spLocks noGrp="1"/>
          </p:cNvSpPr>
          <p:nvPr>
            <p:ph type="ftr" sz="quarter" idx="11"/>
          </p:nvPr>
        </p:nvSpPr>
        <p:spPr/>
        <p:txBody>
          <a:bodyPr/>
          <a:lstStyle/>
          <a:p>
            <a:r>
              <a:rPr lang="en-US"/>
              <a:t>D. J. Posselt - Derek.Posselt@jpl.nasa.gov</a:t>
            </a:r>
          </a:p>
        </p:txBody>
      </p:sp>
      <p:sp>
        <p:nvSpPr>
          <p:cNvPr id="9" name="Slide Number Placeholder 8">
            <a:extLst>
              <a:ext uri="{FF2B5EF4-FFF2-40B4-BE49-F238E27FC236}">
                <a16:creationId xmlns:a16="http://schemas.microsoft.com/office/drawing/2014/main" id="{AF028191-6996-2244-AC41-9D1AFC876C71}"/>
              </a:ext>
            </a:extLst>
          </p:cNvPr>
          <p:cNvSpPr>
            <a:spLocks noGrp="1"/>
          </p:cNvSpPr>
          <p:nvPr>
            <p:ph type="sldNum" sz="quarter" idx="12"/>
          </p:nvPr>
        </p:nvSpPr>
        <p:spPr/>
        <p:txBody>
          <a:bodyPr/>
          <a:lstStyle/>
          <a:p>
            <a:fld id="{12926E46-9259-164A-A5DE-CAA84CA6A942}" type="slidenum">
              <a:rPr lang="en-US" smtClean="0"/>
              <a:t>6</a:t>
            </a:fld>
            <a:endParaRPr lang="en-US"/>
          </a:p>
        </p:txBody>
      </p:sp>
    </p:spTree>
    <p:extLst>
      <p:ext uri="{BB962C8B-B14F-4D97-AF65-F5344CB8AC3E}">
        <p14:creationId xmlns:p14="http://schemas.microsoft.com/office/powerpoint/2010/main" val="201698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IR Sounder Constellation (CIRAS)</a:t>
            </a:r>
            <a:br>
              <a:rPr lang="en-US" sz="4000" dirty="0"/>
            </a:br>
            <a:r>
              <a:rPr lang="en-US" sz="2400" dirty="0"/>
              <a:t>End-to-End Observing System Simulation Framework</a:t>
            </a:r>
            <a:br>
              <a:rPr lang="en-US" sz="2400" dirty="0"/>
            </a:br>
            <a:r>
              <a:rPr lang="en-US" sz="1800" dirty="0"/>
              <a:t>(Tom Pagano, Chris Wilson, Hai Nguyen, Trinh Vo, </a:t>
            </a:r>
            <a:r>
              <a:rPr lang="en-US" sz="1800" dirty="0" err="1"/>
              <a:t>Longtao</a:t>
            </a:r>
            <a:r>
              <a:rPr lang="en-US" sz="1800" dirty="0"/>
              <a:t> Wu, Hui </a:t>
            </a:r>
            <a:r>
              <a:rPr lang="en-US" sz="1800" dirty="0" err="1"/>
              <a:t>Su</a:t>
            </a:r>
            <a:r>
              <a:rPr lang="en-US" sz="1800" dirty="0"/>
              <a:t>) </a:t>
            </a:r>
          </a:p>
        </p:txBody>
      </p:sp>
      <p:pic>
        <p:nvPicPr>
          <p:cNvPr id="60" name="Picture 59">
            <a:extLst>
              <a:ext uri="{FF2B5EF4-FFF2-40B4-BE49-F238E27FC236}">
                <a16:creationId xmlns:a16="http://schemas.microsoft.com/office/drawing/2014/main" id="{B73845B2-615E-4E40-986F-FAF58C9B863E}"/>
              </a:ext>
            </a:extLst>
          </p:cNvPr>
          <p:cNvPicPr/>
          <p:nvPr/>
        </p:nvPicPr>
        <p:blipFill>
          <a:blip r:embed="rId2" cstate="print">
            <a:extLst>
              <a:ext uri="{28A0092B-C50C-407E-A947-70E740481C1C}">
                <a14:useLocalDpi xmlns:a14="http://schemas.microsoft.com/office/drawing/2010/main"/>
              </a:ext>
            </a:extLst>
          </a:blip>
          <a:stretch>
            <a:fillRect/>
          </a:stretch>
        </p:blipFill>
        <p:spPr>
          <a:xfrm>
            <a:off x="3461901" y="1764297"/>
            <a:ext cx="8730099" cy="4809067"/>
          </a:xfrm>
          <a:prstGeom prst="rect">
            <a:avLst/>
          </a:prstGeom>
        </p:spPr>
      </p:pic>
      <p:sp>
        <p:nvSpPr>
          <p:cNvPr id="3" name="Content Placeholder 2"/>
          <p:cNvSpPr>
            <a:spLocks noGrp="1"/>
          </p:cNvSpPr>
          <p:nvPr>
            <p:ph idx="1"/>
          </p:nvPr>
        </p:nvSpPr>
        <p:spPr>
          <a:xfrm>
            <a:off x="0" y="1626810"/>
            <a:ext cx="3620655" cy="4809067"/>
          </a:xfrm>
        </p:spPr>
        <p:txBody>
          <a:bodyPr>
            <a:normAutofit/>
          </a:bodyPr>
          <a:lstStyle/>
          <a:p>
            <a:r>
              <a:rPr lang="en-US" sz="2000" b="1" dirty="0"/>
              <a:t>Previous results tracked synthetic water vapor</a:t>
            </a:r>
          </a:p>
          <a:p>
            <a:pPr lvl="1"/>
            <a:r>
              <a:rPr lang="en-US" sz="1600" dirty="0"/>
              <a:t>Simplified treatment of retrieval error</a:t>
            </a:r>
          </a:p>
          <a:p>
            <a:pPr lvl="1"/>
            <a:r>
              <a:rPr lang="en-US" sz="1600" dirty="0"/>
              <a:t>Does not track radiances</a:t>
            </a:r>
          </a:p>
          <a:p>
            <a:r>
              <a:rPr lang="en-US" sz="2000" b="1" dirty="0"/>
              <a:t>New research: end-to-end observing system simulation framework</a:t>
            </a:r>
          </a:p>
          <a:p>
            <a:pPr lvl="1"/>
            <a:r>
              <a:rPr lang="en-US" sz="1600" dirty="0"/>
              <a:t>Forward simulate hyperspectral radiances</a:t>
            </a:r>
          </a:p>
          <a:p>
            <a:pPr lvl="1"/>
            <a:r>
              <a:rPr lang="en-US" sz="1600" dirty="0"/>
              <a:t>Retrieve temperature and water vapor profiles</a:t>
            </a:r>
          </a:p>
          <a:p>
            <a:pPr lvl="1"/>
            <a:r>
              <a:rPr lang="en-US" sz="1600" b="1" dirty="0">
                <a:solidFill>
                  <a:srgbClr val="0070C0"/>
                </a:solidFill>
              </a:rPr>
              <a:t>Track retrieved water vapor</a:t>
            </a:r>
          </a:p>
          <a:p>
            <a:pPr lvl="1"/>
            <a:r>
              <a:rPr lang="en-US" sz="1600" dirty="0"/>
              <a:t>Compare AMVs vs. nature run</a:t>
            </a:r>
          </a:p>
        </p:txBody>
      </p:sp>
      <p:sp>
        <p:nvSpPr>
          <p:cNvPr id="15" name="TextBox 14"/>
          <p:cNvSpPr txBox="1"/>
          <p:nvPr/>
        </p:nvSpPr>
        <p:spPr>
          <a:xfrm>
            <a:off x="5948218" y="1579631"/>
            <a:ext cx="3238678" cy="369332"/>
          </a:xfrm>
          <a:prstGeom prst="rect">
            <a:avLst/>
          </a:prstGeom>
          <a:noFill/>
        </p:spPr>
        <p:txBody>
          <a:bodyPr wrap="square" rtlCol="0">
            <a:spAutoFit/>
          </a:bodyPr>
          <a:lstStyle/>
          <a:p>
            <a:pPr algn="ctr"/>
            <a:r>
              <a:rPr lang="en-US" b="1" dirty="0"/>
              <a:t>CIRAS 3D AMV Flow Chart</a:t>
            </a:r>
          </a:p>
        </p:txBody>
      </p:sp>
      <p:sp>
        <p:nvSpPr>
          <p:cNvPr id="5" name="Parallelogram 4">
            <a:extLst>
              <a:ext uri="{FF2B5EF4-FFF2-40B4-BE49-F238E27FC236}">
                <a16:creationId xmlns:a16="http://schemas.microsoft.com/office/drawing/2014/main" id="{0BE1560D-AC7A-794B-A8BB-BD7D2AF95904}"/>
              </a:ext>
            </a:extLst>
          </p:cNvPr>
          <p:cNvSpPr/>
          <p:nvPr/>
        </p:nvSpPr>
        <p:spPr>
          <a:xfrm>
            <a:off x="5948218" y="4424218"/>
            <a:ext cx="1006764" cy="823583"/>
          </a:xfrm>
          <a:prstGeom prst="parallelogram">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56D937-D2E7-8541-8F28-B103DFCC5923}"/>
              </a:ext>
            </a:extLst>
          </p:cNvPr>
          <p:cNvSpPr/>
          <p:nvPr/>
        </p:nvSpPr>
        <p:spPr>
          <a:xfrm>
            <a:off x="6446982" y="2900218"/>
            <a:ext cx="73891"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83E8275-00CC-164E-B426-57ECD1F73D56}"/>
              </a:ext>
            </a:extLst>
          </p:cNvPr>
          <p:cNvSpPr/>
          <p:nvPr/>
        </p:nvSpPr>
        <p:spPr>
          <a:xfrm>
            <a:off x="6520873" y="4091708"/>
            <a:ext cx="3943927" cy="12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A35E983-9D4C-F04D-BA8E-E67C001DF741}"/>
              </a:ext>
            </a:extLst>
          </p:cNvPr>
          <p:cNvSpPr/>
          <p:nvPr/>
        </p:nvSpPr>
        <p:spPr>
          <a:xfrm>
            <a:off x="8308110" y="4168830"/>
            <a:ext cx="2821708"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387D438F-8A4D-5A45-ABFF-8AFA0D6D3E00}"/>
              </a:ext>
            </a:extLst>
          </p:cNvPr>
          <p:cNvSpPr>
            <a:spLocks noGrp="1"/>
          </p:cNvSpPr>
          <p:nvPr>
            <p:ph type="dt" sz="half" idx="10"/>
          </p:nvPr>
        </p:nvSpPr>
        <p:spPr/>
        <p:txBody>
          <a:bodyPr/>
          <a:lstStyle/>
          <a:p>
            <a:r>
              <a:rPr lang="en-US"/>
              <a:t>17 November 2020</a:t>
            </a:r>
          </a:p>
        </p:txBody>
      </p:sp>
      <p:sp>
        <p:nvSpPr>
          <p:cNvPr id="7" name="Footer Placeholder 6">
            <a:extLst>
              <a:ext uri="{FF2B5EF4-FFF2-40B4-BE49-F238E27FC236}">
                <a16:creationId xmlns:a16="http://schemas.microsoft.com/office/drawing/2014/main" id="{2889596A-CBBB-C445-B3B8-24B77972345A}"/>
              </a:ext>
            </a:extLst>
          </p:cNvPr>
          <p:cNvSpPr>
            <a:spLocks noGrp="1"/>
          </p:cNvSpPr>
          <p:nvPr>
            <p:ph type="ftr" sz="quarter" idx="11"/>
          </p:nvPr>
        </p:nvSpPr>
        <p:spPr/>
        <p:txBody>
          <a:bodyPr/>
          <a:lstStyle/>
          <a:p>
            <a:r>
              <a:rPr lang="en-US"/>
              <a:t>D. J. Posselt - Derek.Posselt@jpl.nasa.gov</a:t>
            </a:r>
          </a:p>
        </p:txBody>
      </p:sp>
      <p:sp>
        <p:nvSpPr>
          <p:cNvPr id="8" name="Slide Number Placeholder 7">
            <a:extLst>
              <a:ext uri="{FF2B5EF4-FFF2-40B4-BE49-F238E27FC236}">
                <a16:creationId xmlns:a16="http://schemas.microsoft.com/office/drawing/2014/main" id="{22F400C3-CE77-364C-9036-53025246299E}"/>
              </a:ext>
            </a:extLst>
          </p:cNvPr>
          <p:cNvSpPr>
            <a:spLocks noGrp="1"/>
          </p:cNvSpPr>
          <p:nvPr>
            <p:ph type="sldNum" sz="quarter" idx="12"/>
          </p:nvPr>
        </p:nvSpPr>
        <p:spPr/>
        <p:txBody>
          <a:bodyPr/>
          <a:lstStyle/>
          <a:p>
            <a:fld id="{12926E46-9259-164A-A5DE-CAA84CA6A942}" type="slidenum">
              <a:rPr lang="en-US" smtClean="0"/>
              <a:t>7</a:t>
            </a:fld>
            <a:endParaRPr lang="en-US"/>
          </a:p>
        </p:txBody>
      </p:sp>
    </p:spTree>
    <p:extLst>
      <p:ext uri="{BB962C8B-B14F-4D97-AF65-F5344CB8AC3E}">
        <p14:creationId xmlns:p14="http://schemas.microsoft.com/office/powerpoint/2010/main" val="170597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FFFFFF"/>
                </a:solidFill>
              </a:rPr>
              <a:t>IR Sounder Constellation</a:t>
            </a:r>
            <a:r>
              <a:rPr lang="en-US" sz="4000" dirty="0"/>
              <a:t> (CIRAS)</a:t>
            </a:r>
            <a:br>
              <a:rPr lang="en-US" sz="4000" dirty="0">
                <a:solidFill>
                  <a:srgbClr val="FFFFFF"/>
                </a:solidFill>
              </a:rPr>
            </a:br>
            <a:r>
              <a:rPr lang="en-US" sz="2400" dirty="0">
                <a:solidFill>
                  <a:srgbClr val="FFFFFF"/>
                </a:solidFill>
              </a:rPr>
              <a:t>End-to-End Observing System Simulation Framework</a:t>
            </a:r>
            <a:br>
              <a:rPr lang="en-US" sz="2800" dirty="0">
                <a:solidFill>
                  <a:srgbClr val="FFFFFF"/>
                </a:solidFill>
              </a:rPr>
            </a:br>
            <a:r>
              <a:rPr lang="en-US" sz="1800" dirty="0">
                <a:solidFill>
                  <a:srgbClr val="FFFFFF"/>
                </a:solidFill>
              </a:rPr>
              <a:t>(Tom Pagano, Chris Wilson, Hai Nguyen, Trinh Vo, </a:t>
            </a:r>
            <a:r>
              <a:rPr lang="en-US" sz="1800" dirty="0" err="1">
                <a:solidFill>
                  <a:srgbClr val="FFFFFF"/>
                </a:solidFill>
              </a:rPr>
              <a:t>Longtao</a:t>
            </a:r>
            <a:r>
              <a:rPr lang="en-US" sz="1800" dirty="0">
                <a:solidFill>
                  <a:srgbClr val="FFFFFF"/>
                </a:solidFill>
              </a:rPr>
              <a:t> Wu, Hui </a:t>
            </a:r>
            <a:r>
              <a:rPr lang="en-US" sz="1800" dirty="0" err="1">
                <a:solidFill>
                  <a:srgbClr val="FFFFFF"/>
                </a:solidFill>
              </a:rPr>
              <a:t>Su</a:t>
            </a:r>
            <a:r>
              <a:rPr lang="en-US" sz="1800" dirty="0">
                <a:solidFill>
                  <a:srgbClr val="FFFFFF"/>
                </a:solidFill>
              </a:rPr>
              <a:t>) </a:t>
            </a:r>
            <a:endParaRPr lang="en-US" sz="1800" dirty="0"/>
          </a:p>
        </p:txBody>
      </p:sp>
      <p:pic>
        <p:nvPicPr>
          <p:cNvPr id="60" name="Picture 59">
            <a:extLst>
              <a:ext uri="{FF2B5EF4-FFF2-40B4-BE49-F238E27FC236}">
                <a16:creationId xmlns:a16="http://schemas.microsoft.com/office/drawing/2014/main" id="{B73845B2-615E-4E40-986F-FAF58C9B863E}"/>
              </a:ext>
            </a:extLst>
          </p:cNvPr>
          <p:cNvPicPr/>
          <p:nvPr/>
        </p:nvPicPr>
        <p:blipFill>
          <a:blip r:embed="rId2" cstate="print">
            <a:extLst>
              <a:ext uri="{28A0092B-C50C-407E-A947-70E740481C1C}">
                <a14:useLocalDpi xmlns:a14="http://schemas.microsoft.com/office/drawing/2010/main"/>
              </a:ext>
            </a:extLst>
          </a:blip>
          <a:stretch>
            <a:fillRect/>
          </a:stretch>
        </p:blipFill>
        <p:spPr>
          <a:xfrm>
            <a:off x="3461901" y="1764297"/>
            <a:ext cx="8730099" cy="4809067"/>
          </a:xfrm>
          <a:prstGeom prst="rect">
            <a:avLst/>
          </a:prstGeom>
        </p:spPr>
      </p:pic>
      <p:sp>
        <p:nvSpPr>
          <p:cNvPr id="3" name="Content Placeholder 2"/>
          <p:cNvSpPr>
            <a:spLocks noGrp="1"/>
          </p:cNvSpPr>
          <p:nvPr>
            <p:ph idx="1"/>
          </p:nvPr>
        </p:nvSpPr>
        <p:spPr>
          <a:xfrm>
            <a:off x="0" y="1626810"/>
            <a:ext cx="3620655" cy="4809067"/>
          </a:xfrm>
        </p:spPr>
        <p:txBody>
          <a:bodyPr>
            <a:normAutofit/>
          </a:bodyPr>
          <a:lstStyle/>
          <a:p>
            <a:r>
              <a:rPr lang="en-US" sz="2000" b="1" dirty="0"/>
              <a:t>Previous results tracked synthetic water vapor</a:t>
            </a:r>
          </a:p>
          <a:p>
            <a:pPr lvl="1"/>
            <a:r>
              <a:rPr lang="en-US" sz="1600" dirty="0"/>
              <a:t>Simplified treatment of retrieval error</a:t>
            </a:r>
          </a:p>
          <a:p>
            <a:pPr lvl="1"/>
            <a:r>
              <a:rPr lang="en-US" sz="1600" dirty="0"/>
              <a:t>Does not track radiances</a:t>
            </a:r>
          </a:p>
          <a:p>
            <a:r>
              <a:rPr lang="en-US" sz="2000" b="1" dirty="0"/>
              <a:t>New research: end-to-end observing system simulation framework</a:t>
            </a:r>
          </a:p>
          <a:p>
            <a:pPr lvl="1"/>
            <a:r>
              <a:rPr lang="en-US" sz="1600" dirty="0"/>
              <a:t>Forward simulate hyperspectral radiances</a:t>
            </a:r>
          </a:p>
          <a:p>
            <a:pPr lvl="1"/>
            <a:r>
              <a:rPr lang="en-US" sz="1600" dirty="0"/>
              <a:t>Retrieve temperature and water vapor profiles</a:t>
            </a:r>
          </a:p>
          <a:p>
            <a:pPr lvl="1"/>
            <a:r>
              <a:rPr lang="en-US" sz="1600" b="1" dirty="0">
                <a:solidFill>
                  <a:srgbClr val="FF0000"/>
                </a:solidFill>
              </a:rPr>
              <a:t>Track radiances using ML</a:t>
            </a:r>
          </a:p>
          <a:p>
            <a:pPr lvl="1"/>
            <a:r>
              <a:rPr lang="en-US" sz="1600" dirty="0"/>
              <a:t>Compare AMVs vs. nature run</a:t>
            </a:r>
          </a:p>
        </p:txBody>
      </p:sp>
      <p:sp>
        <p:nvSpPr>
          <p:cNvPr id="15" name="TextBox 14"/>
          <p:cNvSpPr txBox="1"/>
          <p:nvPr/>
        </p:nvSpPr>
        <p:spPr>
          <a:xfrm>
            <a:off x="5948218" y="1579631"/>
            <a:ext cx="3238678" cy="369332"/>
          </a:xfrm>
          <a:prstGeom prst="rect">
            <a:avLst/>
          </a:prstGeom>
          <a:noFill/>
        </p:spPr>
        <p:txBody>
          <a:bodyPr wrap="square" rtlCol="0">
            <a:spAutoFit/>
          </a:bodyPr>
          <a:lstStyle/>
          <a:p>
            <a:pPr algn="ctr"/>
            <a:r>
              <a:rPr lang="en-US" b="1" dirty="0"/>
              <a:t>CIRAS 3D AMV Flow Chart</a:t>
            </a:r>
          </a:p>
        </p:txBody>
      </p:sp>
      <p:sp>
        <p:nvSpPr>
          <p:cNvPr id="5" name="Parallelogram 4">
            <a:extLst>
              <a:ext uri="{FF2B5EF4-FFF2-40B4-BE49-F238E27FC236}">
                <a16:creationId xmlns:a16="http://schemas.microsoft.com/office/drawing/2014/main" id="{0BE1560D-AC7A-794B-A8BB-BD7D2AF95904}"/>
              </a:ext>
            </a:extLst>
          </p:cNvPr>
          <p:cNvSpPr/>
          <p:nvPr/>
        </p:nvSpPr>
        <p:spPr>
          <a:xfrm>
            <a:off x="5948218" y="4424218"/>
            <a:ext cx="1006764" cy="823583"/>
          </a:xfrm>
          <a:prstGeom prst="parallelogram">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3EF4DB69-216F-0A49-A263-126B84C07A4E}"/>
              </a:ext>
            </a:extLst>
          </p:cNvPr>
          <p:cNvSpPr>
            <a:spLocks noGrp="1"/>
          </p:cNvSpPr>
          <p:nvPr>
            <p:ph type="dt" sz="half" idx="10"/>
          </p:nvPr>
        </p:nvSpPr>
        <p:spPr/>
        <p:txBody>
          <a:bodyPr/>
          <a:lstStyle/>
          <a:p>
            <a:r>
              <a:rPr lang="en-US"/>
              <a:t>17 November 2020</a:t>
            </a:r>
          </a:p>
        </p:txBody>
      </p:sp>
      <p:sp>
        <p:nvSpPr>
          <p:cNvPr id="6" name="Footer Placeholder 5">
            <a:extLst>
              <a:ext uri="{FF2B5EF4-FFF2-40B4-BE49-F238E27FC236}">
                <a16:creationId xmlns:a16="http://schemas.microsoft.com/office/drawing/2014/main" id="{36187782-2C7A-5342-A5A7-207C4D30F9EE}"/>
              </a:ext>
            </a:extLst>
          </p:cNvPr>
          <p:cNvSpPr>
            <a:spLocks noGrp="1"/>
          </p:cNvSpPr>
          <p:nvPr>
            <p:ph type="ftr" sz="quarter" idx="11"/>
          </p:nvPr>
        </p:nvSpPr>
        <p:spPr/>
        <p:txBody>
          <a:bodyPr/>
          <a:lstStyle/>
          <a:p>
            <a:r>
              <a:rPr lang="en-US"/>
              <a:t>D. J. Posselt - Derek.Posselt@jpl.nasa.gov</a:t>
            </a:r>
          </a:p>
        </p:txBody>
      </p:sp>
      <p:sp>
        <p:nvSpPr>
          <p:cNvPr id="7" name="Slide Number Placeholder 6">
            <a:extLst>
              <a:ext uri="{FF2B5EF4-FFF2-40B4-BE49-F238E27FC236}">
                <a16:creationId xmlns:a16="http://schemas.microsoft.com/office/drawing/2014/main" id="{2295C579-A547-164E-A0B7-1D903EE473C0}"/>
              </a:ext>
            </a:extLst>
          </p:cNvPr>
          <p:cNvSpPr>
            <a:spLocks noGrp="1"/>
          </p:cNvSpPr>
          <p:nvPr>
            <p:ph type="sldNum" sz="quarter" idx="12"/>
          </p:nvPr>
        </p:nvSpPr>
        <p:spPr/>
        <p:txBody>
          <a:bodyPr/>
          <a:lstStyle/>
          <a:p>
            <a:fld id="{12926E46-9259-164A-A5DE-CAA84CA6A942}" type="slidenum">
              <a:rPr lang="en-US" smtClean="0"/>
              <a:t>8</a:t>
            </a:fld>
            <a:endParaRPr lang="en-US"/>
          </a:p>
        </p:txBody>
      </p:sp>
    </p:spTree>
    <p:extLst>
      <p:ext uri="{BB962C8B-B14F-4D97-AF65-F5344CB8AC3E}">
        <p14:creationId xmlns:p14="http://schemas.microsoft.com/office/powerpoint/2010/main" val="155768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E4AD-7286-134B-985E-423945FD8A20}"/>
              </a:ext>
            </a:extLst>
          </p:cNvPr>
          <p:cNvSpPr>
            <a:spLocks noGrp="1"/>
          </p:cNvSpPr>
          <p:nvPr>
            <p:ph type="title"/>
          </p:nvPr>
        </p:nvSpPr>
        <p:spPr/>
        <p:txBody>
          <a:bodyPr>
            <a:normAutofit/>
          </a:bodyPr>
          <a:lstStyle/>
          <a:p>
            <a:r>
              <a:rPr lang="en-US" sz="4000" dirty="0" err="1"/>
              <a:t>Cubesat</a:t>
            </a:r>
            <a:r>
              <a:rPr lang="en-US" sz="4000" dirty="0"/>
              <a:t> IR Atmospheric Sounder (CIRAS)</a:t>
            </a:r>
            <a:r>
              <a:rPr lang="en-US" dirty="0"/>
              <a:t> </a:t>
            </a:r>
            <a:r>
              <a:rPr lang="en-US" sz="2400" dirty="0"/>
              <a:t>AMV Retrieval Using Water Vapor Feature Tracking</a:t>
            </a:r>
            <a:br>
              <a:rPr lang="en-US" sz="2400" dirty="0"/>
            </a:br>
            <a:r>
              <a:rPr lang="en-US" sz="1800" dirty="0">
                <a:solidFill>
                  <a:srgbClr val="FFFFFF"/>
                </a:solidFill>
              </a:rPr>
              <a:t>(Tom Pagano, Chris Wilson, Hai Nguyen, Trinh Vo, </a:t>
            </a:r>
            <a:r>
              <a:rPr lang="en-US" sz="1800" dirty="0" err="1">
                <a:solidFill>
                  <a:srgbClr val="FFFFFF"/>
                </a:solidFill>
              </a:rPr>
              <a:t>Longtao</a:t>
            </a:r>
            <a:r>
              <a:rPr lang="en-US" sz="1800" dirty="0">
                <a:solidFill>
                  <a:srgbClr val="FFFFFF"/>
                </a:solidFill>
              </a:rPr>
              <a:t> Wu, Hui </a:t>
            </a:r>
            <a:r>
              <a:rPr lang="en-US" sz="1800" dirty="0" err="1">
                <a:solidFill>
                  <a:srgbClr val="FFFFFF"/>
                </a:solidFill>
              </a:rPr>
              <a:t>Su</a:t>
            </a:r>
            <a:r>
              <a:rPr lang="en-US" sz="1800" dirty="0">
                <a:solidFill>
                  <a:srgbClr val="FFFFFF"/>
                </a:solidFill>
              </a:rPr>
              <a:t>)</a:t>
            </a:r>
            <a:endParaRPr lang="en-US" sz="2800" dirty="0"/>
          </a:p>
        </p:txBody>
      </p:sp>
      <p:sp>
        <p:nvSpPr>
          <p:cNvPr id="4" name="Content Placeholder 3">
            <a:extLst>
              <a:ext uri="{FF2B5EF4-FFF2-40B4-BE49-F238E27FC236}">
                <a16:creationId xmlns:a16="http://schemas.microsoft.com/office/drawing/2014/main" id="{BDCF70A0-EDF5-0843-BE10-8A1AF11FCE76}"/>
              </a:ext>
            </a:extLst>
          </p:cNvPr>
          <p:cNvSpPr>
            <a:spLocks noGrp="1"/>
          </p:cNvSpPr>
          <p:nvPr>
            <p:ph idx="1"/>
          </p:nvPr>
        </p:nvSpPr>
        <p:spPr>
          <a:xfrm>
            <a:off x="236962" y="1636604"/>
            <a:ext cx="5268902" cy="4191862"/>
          </a:xfrm>
        </p:spPr>
        <p:txBody>
          <a:bodyPr/>
          <a:lstStyle/>
          <a:p>
            <a:r>
              <a:rPr lang="en-US" dirty="0"/>
              <a:t>CIRAS retrieved water vapor feature tracking </a:t>
            </a:r>
          </a:p>
          <a:p>
            <a:pPr lvl="1"/>
            <a:r>
              <a:rPr lang="en-US" dirty="0"/>
              <a:t>wind speed RMSE ~5.5 m/s</a:t>
            </a:r>
          </a:p>
          <a:p>
            <a:pPr lvl="1"/>
            <a:r>
              <a:rPr lang="en-US" dirty="0"/>
              <a:t>wind vector RMSE ~ 8.5 m/s</a:t>
            </a:r>
          </a:p>
          <a:p>
            <a:r>
              <a:rPr lang="en-US" dirty="0"/>
              <a:t>Additional QC and/or advanced tracking algorithms would provide smaller errors</a:t>
            </a:r>
          </a:p>
        </p:txBody>
      </p:sp>
      <p:graphicFrame>
        <p:nvGraphicFramePr>
          <p:cNvPr id="8" name="Table 7">
            <a:extLst>
              <a:ext uri="{FF2B5EF4-FFF2-40B4-BE49-F238E27FC236}">
                <a16:creationId xmlns:a16="http://schemas.microsoft.com/office/drawing/2014/main" id="{767C4630-5FB8-464A-99BD-896E9FC7C410}"/>
              </a:ext>
            </a:extLst>
          </p:cNvPr>
          <p:cNvGraphicFramePr>
            <a:graphicFrameLocks noGrp="1"/>
          </p:cNvGraphicFramePr>
          <p:nvPr>
            <p:extLst>
              <p:ext uri="{D42A27DB-BD31-4B8C-83A1-F6EECF244321}">
                <p14:modId xmlns:p14="http://schemas.microsoft.com/office/powerpoint/2010/main" val="1783107633"/>
              </p:ext>
            </p:extLst>
          </p:nvPr>
        </p:nvGraphicFramePr>
        <p:xfrm>
          <a:off x="6129222" y="1636604"/>
          <a:ext cx="5709837" cy="1809070"/>
        </p:xfrm>
        <a:graphic>
          <a:graphicData uri="http://schemas.openxmlformats.org/drawingml/2006/table">
            <a:tbl>
              <a:tblPr firstRow="1" firstCol="1" bandRow="1">
                <a:tableStyleId>{5C22544A-7EE6-4342-B048-85BDC9FD1C3A}</a:tableStyleId>
              </a:tblPr>
              <a:tblGrid>
                <a:gridCol w="1787299">
                  <a:extLst>
                    <a:ext uri="{9D8B030D-6E8A-4147-A177-3AD203B41FA5}">
                      <a16:colId xmlns:a16="http://schemas.microsoft.com/office/drawing/2014/main" val="3039032422"/>
                    </a:ext>
                  </a:extLst>
                </a:gridCol>
                <a:gridCol w="1961269">
                  <a:extLst>
                    <a:ext uri="{9D8B030D-6E8A-4147-A177-3AD203B41FA5}">
                      <a16:colId xmlns:a16="http://schemas.microsoft.com/office/drawing/2014/main" val="2999735373"/>
                    </a:ext>
                  </a:extLst>
                </a:gridCol>
                <a:gridCol w="1961269">
                  <a:extLst>
                    <a:ext uri="{9D8B030D-6E8A-4147-A177-3AD203B41FA5}">
                      <a16:colId xmlns:a16="http://schemas.microsoft.com/office/drawing/2014/main" val="2671767165"/>
                    </a:ext>
                  </a:extLst>
                </a:gridCol>
              </a:tblGrid>
              <a:tr h="753834">
                <a:tc>
                  <a:txBody>
                    <a:bodyPr/>
                    <a:lstStyle/>
                    <a:p>
                      <a:pPr marL="0" marR="0">
                        <a:lnSpc>
                          <a:spcPct val="107000"/>
                        </a:lnSpc>
                        <a:spcBef>
                          <a:spcPts val="0"/>
                        </a:spcBef>
                        <a:spcAft>
                          <a:spcPts val="0"/>
                        </a:spcAft>
                      </a:pPr>
                      <a:r>
                        <a:rPr lang="en-US" sz="2200" dirty="0">
                          <a:effectLst/>
                        </a:rPr>
                        <a:t> </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83191" marR="83191" marT="0" marB="0"/>
                </a:tc>
                <a:tc>
                  <a:txBody>
                    <a:bodyPr/>
                    <a:lstStyle/>
                    <a:p>
                      <a:pPr marL="0" marR="0">
                        <a:lnSpc>
                          <a:spcPct val="107000"/>
                        </a:lnSpc>
                        <a:spcBef>
                          <a:spcPts val="0"/>
                        </a:spcBef>
                        <a:spcAft>
                          <a:spcPts val="0"/>
                        </a:spcAft>
                      </a:pPr>
                      <a:r>
                        <a:rPr lang="en-US" sz="2200" dirty="0">
                          <a:effectLst/>
                        </a:rPr>
                        <a:t>Wind speed RMSE </a:t>
                      </a: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txBody>
                  <a:tcPr marL="83191" marR="83191" marT="0" marB="0"/>
                </a:tc>
                <a:tc>
                  <a:txBody>
                    <a:bodyPr/>
                    <a:lstStyle/>
                    <a:p>
                      <a:pPr marL="0" marR="0">
                        <a:lnSpc>
                          <a:spcPct val="107000"/>
                        </a:lnSpc>
                        <a:spcBef>
                          <a:spcPts val="0"/>
                        </a:spcBef>
                        <a:spcAft>
                          <a:spcPts val="0"/>
                        </a:spcAft>
                      </a:pPr>
                      <a:r>
                        <a:rPr lang="en-US" sz="2200">
                          <a:effectLst/>
                        </a:rPr>
                        <a:t>Wind vector RMSE</a:t>
                      </a:r>
                      <a:endParaRPr lang="en-US" sz="2200">
                        <a:effectLst/>
                        <a:latin typeface="Calibri" panose="020F0502020204030204" pitchFamily="34" charset="0"/>
                        <a:ea typeface="SimSun" panose="02010600030101010101" pitchFamily="2" charset="-122"/>
                        <a:cs typeface="Times New Roman" panose="02020603050405020304" pitchFamily="18" charset="0"/>
                      </a:endParaRPr>
                    </a:p>
                  </a:txBody>
                  <a:tcPr marL="83191" marR="83191" marT="0" marB="0"/>
                </a:tc>
                <a:extLst>
                  <a:ext uri="{0D108BD9-81ED-4DB2-BD59-A6C34878D82A}">
                    <a16:rowId xmlns:a16="http://schemas.microsoft.com/office/drawing/2014/main" val="2115081475"/>
                  </a:ext>
                </a:extLst>
              </a:tr>
              <a:tr h="419636">
                <a:tc>
                  <a:txBody>
                    <a:bodyPr/>
                    <a:lstStyle/>
                    <a:p>
                      <a:pPr marL="0" marR="0">
                        <a:lnSpc>
                          <a:spcPct val="107000"/>
                        </a:lnSpc>
                        <a:spcBef>
                          <a:spcPts val="0"/>
                        </a:spcBef>
                        <a:spcAft>
                          <a:spcPts val="0"/>
                        </a:spcAft>
                      </a:pPr>
                      <a:r>
                        <a:rPr lang="en-US" sz="1900" dirty="0">
                          <a:effectLst/>
                          <a:latin typeface="Calibri" panose="020F0502020204030204" pitchFamily="34" charset="0"/>
                          <a:ea typeface="SimSun" panose="02010600030101010101" pitchFamily="2" charset="-122"/>
                          <a:cs typeface="Times New Roman" panose="02020603050405020304" pitchFamily="18" charset="0"/>
                        </a:rPr>
                        <a:t>CIRAS Retrieval</a:t>
                      </a:r>
                    </a:p>
                  </a:txBody>
                  <a:tcPr marL="83191" marR="83191" marT="0" marB="0"/>
                </a:tc>
                <a:tc>
                  <a:txBody>
                    <a:bodyPr/>
                    <a:lstStyle/>
                    <a:p>
                      <a:pPr marL="0" marR="0">
                        <a:lnSpc>
                          <a:spcPct val="107000"/>
                        </a:lnSpc>
                        <a:spcBef>
                          <a:spcPts val="0"/>
                        </a:spcBef>
                        <a:spcAft>
                          <a:spcPts val="0"/>
                        </a:spcAft>
                      </a:pPr>
                      <a:r>
                        <a:rPr lang="en-US" sz="2800" dirty="0">
                          <a:effectLst/>
                          <a:latin typeface="Calibri" panose="020F0502020204030204" pitchFamily="34" charset="0"/>
                          <a:ea typeface="SimSun" panose="02010600030101010101" pitchFamily="2" charset="-122"/>
                          <a:cs typeface="Times New Roman" panose="02020603050405020304" pitchFamily="18" charset="0"/>
                        </a:rPr>
                        <a:t>5.48</a:t>
                      </a:r>
                    </a:p>
                  </a:txBody>
                  <a:tcPr marL="83191" marR="83191" marT="0" marB="0"/>
                </a:tc>
                <a:tc>
                  <a:txBody>
                    <a:bodyPr/>
                    <a:lstStyle/>
                    <a:p>
                      <a:pPr marL="0" marR="0">
                        <a:lnSpc>
                          <a:spcPct val="107000"/>
                        </a:lnSpc>
                        <a:spcBef>
                          <a:spcPts val="0"/>
                        </a:spcBef>
                        <a:spcAft>
                          <a:spcPts val="0"/>
                        </a:spcAft>
                      </a:pPr>
                      <a:r>
                        <a:rPr lang="en-US" sz="2800" dirty="0">
                          <a:effectLst/>
                          <a:latin typeface="Calibri" panose="020F0502020204030204" pitchFamily="34" charset="0"/>
                          <a:ea typeface="SimSun" panose="02010600030101010101" pitchFamily="2" charset="-122"/>
                          <a:cs typeface="Times New Roman" panose="02020603050405020304" pitchFamily="18" charset="0"/>
                        </a:rPr>
                        <a:t>8.52</a:t>
                      </a:r>
                    </a:p>
                  </a:txBody>
                  <a:tcPr marL="83191" marR="83191" marT="0" marB="0"/>
                </a:tc>
                <a:extLst>
                  <a:ext uri="{0D108BD9-81ED-4DB2-BD59-A6C34878D82A}">
                    <a16:rowId xmlns:a16="http://schemas.microsoft.com/office/drawing/2014/main" val="2619846686"/>
                  </a:ext>
                </a:extLst>
              </a:tr>
              <a:tr h="618927">
                <a:tc>
                  <a:txBody>
                    <a:bodyPr/>
                    <a:lstStyle/>
                    <a:p>
                      <a:pPr marL="0" marR="0">
                        <a:lnSpc>
                          <a:spcPct val="107000"/>
                        </a:lnSpc>
                        <a:spcBef>
                          <a:spcPts val="0"/>
                        </a:spcBef>
                        <a:spcAft>
                          <a:spcPts val="0"/>
                        </a:spcAft>
                      </a:pPr>
                      <a:r>
                        <a:rPr lang="en-US" sz="1900" dirty="0">
                          <a:effectLst/>
                          <a:latin typeface="Calibri" panose="020F0502020204030204" pitchFamily="34" charset="0"/>
                          <a:ea typeface="SimSun" panose="02010600030101010101" pitchFamily="2" charset="-122"/>
                          <a:cs typeface="Times New Roman" panose="02020603050405020304" pitchFamily="18" charset="0"/>
                        </a:rPr>
                        <a:t>CIRAS Retrieval</a:t>
                      </a:r>
                    </a:p>
                    <a:p>
                      <a:pPr marL="0" marR="0">
                        <a:lnSpc>
                          <a:spcPct val="107000"/>
                        </a:lnSpc>
                        <a:spcBef>
                          <a:spcPts val="0"/>
                        </a:spcBef>
                        <a:spcAft>
                          <a:spcPts val="0"/>
                        </a:spcAft>
                      </a:pPr>
                      <a:r>
                        <a:rPr lang="en-US" sz="1900" dirty="0">
                          <a:effectLst/>
                          <a:latin typeface="Calibri" panose="020F0502020204030204" pitchFamily="34" charset="0"/>
                          <a:ea typeface="SimSun" panose="02010600030101010101" pitchFamily="2" charset="-122"/>
                          <a:cs typeface="Times New Roman" panose="02020603050405020304" pitchFamily="18" charset="0"/>
                        </a:rPr>
                        <a:t>Qv &gt; 6 g/kg</a:t>
                      </a:r>
                    </a:p>
                  </a:txBody>
                  <a:tcPr marL="83191" marR="83191" marT="0" marB="0"/>
                </a:tc>
                <a:tc>
                  <a:txBody>
                    <a:bodyPr/>
                    <a:lstStyle/>
                    <a:p>
                      <a:pPr marL="0" marR="0">
                        <a:lnSpc>
                          <a:spcPct val="107000"/>
                        </a:lnSpc>
                        <a:spcBef>
                          <a:spcPts val="0"/>
                        </a:spcBef>
                        <a:spcAft>
                          <a:spcPts val="0"/>
                        </a:spcAft>
                      </a:pPr>
                      <a:r>
                        <a:rPr lang="en-US" sz="2800" dirty="0">
                          <a:effectLst/>
                          <a:latin typeface="Calibri" panose="020F0502020204030204" pitchFamily="34" charset="0"/>
                          <a:ea typeface="SimSun" panose="02010600030101010101" pitchFamily="2" charset="-122"/>
                          <a:cs typeface="Times New Roman" panose="02020603050405020304" pitchFamily="18" charset="0"/>
                        </a:rPr>
                        <a:t>4.80</a:t>
                      </a:r>
                    </a:p>
                  </a:txBody>
                  <a:tcPr marL="83191" marR="83191" marT="0" marB="0" anchor="b"/>
                </a:tc>
                <a:tc>
                  <a:txBody>
                    <a:bodyPr/>
                    <a:lstStyle/>
                    <a:p>
                      <a:pPr marL="0" marR="0">
                        <a:lnSpc>
                          <a:spcPct val="107000"/>
                        </a:lnSpc>
                        <a:spcBef>
                          <a:spcPts val="0"/>
                        </a:spcBef>
                        <a:spcAft>
                          <a:spcPts val="0"/>
                        </a:spcAft>
                      </a:pPr>
                      <a:r>
                        <a:rPr lang="en-US" sz="2800" dirty="0">
                          <a:effectLst/>
                          <a:latin typeface="Calibri" panose="020F0502020204030204" pitchFamily="34" charset="0"/>
                          <a:ea typeface="SimSun" panose="02010600030101010101" pitchFamily="2" charset="-122"/>
                          <a:cs typeface="Times New Roman" panose="02020603050405020304" pitchFamily="18" charset="0"/>
                        </a:rPr>
                        <a:t>6.81</a:t>
                      </a:r>
                    </a:p>
                  </a:txBody>
                  <a:tcPr marL="83191" marR="83191" marT="0" marB="0" anchor="b"/>
                </a:tc>
                <a:extLst>
                  <a:ext uri="{0D108BD9-81ED-4DB2-BD59-A6C34878D82A}">
                    <a16:rowId xmlns:a16="http://schemas.microsoft.com/office/drawing/2014/main" val="2010629393"/>
                  </a:ext>
                </a:extLst>
              </a:tr>
            </a:tbl>
          </a:graphicData>
        </a:graphic>
      </p:graphicFrame>
      <p:sp>
        <p:nvSpPr>
          <p:cNvPr id="5" name="TextBox 4">
            <a:extLst>
              <a:ext uri="{FF2B5EF4-FFF2-40B4-BE49-F238E27FC236}">
                <a16:creationId xmlns:a16="http://schemas.microsoft.com/office/drawing/2014/main" id="{365923E1-4B43-CE4C-9AD7-C8FBCCCF6109}"/>
              </a:ext>
            </a:extLst>
          </p:cNvPr>
          <p:cNvSpPr txBox="1"/>
          <p:nvPr/>
        </p:nvSpPr>
        <p:spPr>
          <a:xfrm>
            <a:off x="4930156" y="6095905"/>
            <a:ext cx="7360888" cy="338554"/>
          </a:xfrm>
          <a:prstGeom prst="rect">
            <a:avLst/>
          </a:prstGeom>
          <a:noFill/>
        </p:spPr>
        <p:txBody>
          <a:bodyPr wrap="square" rtlCol="0">
            <a:spAutoFit/>
          </a:bodyPr>
          <a:lstStyle/>
          <a:p>
            <a:r>
              <a:rPr lang="en-US" sz="1600" b="1" dirty="0"/>
              <a:t>AMV measurements w/in ~5 m/s of the background made positive impacts on NWP.</a:t>
            </a:r>
          </a:p>
        </p:txBody>
      </p:sp>
      <p:grpSp>
        <p:nvGrpSpPr>
          <p:cNvPr id="14" name="Group 13">
            <a:extLst>
              <a:ext uri="{FF2B5EF4-FFF2-40B4-BE49-F238E27FC236}">
                <a16:creationId xmlns:a16="http://schemas.microsoft.com/office/drawing/2014/main" id="{0BC4ABD6-1AF7-F744-8FF5-FBF430AE9ADB}"/>
              </a:ext>
            </a:extLst>
          </p:cNvPr>
          <p:cNvGrpSpPr/>
          <p:nvPr/>
        </p:nvGrpSpPr>
        <p:grpSpPr>
          <a:xfrm>
            <a:off x="6208625" y="3532240"/>
            <a:ext cx="5768224" cy="2488431"/>
            <a:chOff x="7223030" y="3748979"/>
            <a:chExt cx="4881557" cy="2105920"/>
          </a:xfrm>
        </p:grpSpPr>
        <p:pic>
          <p:nvPicPr>
            <p:cNvPr id="13" name="Picture 12">
              <a:extLst>
                <a:ext uri="{FF2B5EF4-FFF2-40B4-BE49-F238E27FC236}">
                  <a16:creationId xmlns:a16="http://schemas.microsoft.com/office/drawing/2014/main" id="{CE576B86-DA21-4543-A6B1-B962A134FA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23030" y="3748979"/>
              <a:ext cx="4525053" cy="2105920"/>
            </a:xfrm>
            <a:prstGeom prst="rect">
              <a:avLst/>
            </a:prstGeom>
          </p:spPr>
        </p:pic>
        <p:sp>
          <p:nvSpPr>
            <p:cNvPr id="3" name="TextBox 2">
              <a:extLst>
                <a:ext uri="{FF2B5EF4-FFF2-40B4-BE49-F238E27FC236}">
                  <a16:creationId xmlns:a16="http://schemas.microsoft.com/office/drawing/2014/main" id="{A97AE0DA-88E6-7243-B077-9F8639A562CF}"/>
                </a:ext>
              </a:extLst>
            </p:cNvPr>
            <p:cNvSpPr txBox="1"/>
            <p:nvPr/>
          </p:nvSpPr>
          <p:spPr>
            <a:xfrm>
              <a:off x="10416547" y="4195228"/>
              <a:ext cx="1688040" cy="286513"/>
            </a:xfrm>
            <a:prstGeom prst="rect">
              <a:avLst/>
            </a:prstGeom>
            <a:noFill/>
          </p:spPr>
          <p:txBody>
            <a:bodyPr wrap="square" rtlCol="0">
              <a:spAutoFit/>
            </a:bodyPr>
            <a:lstStyle/>
            <a:p>
              <a:r>
                <a:rPr lang="en-US" sz="1600" b="1" dirty="0">
                  <a:solidFill>
                    <a:srgbClr val="FF0000"/>
                  </a:solidFill>
                </a:rPr>
                <a:t>Peak density ~3 m/s</a:t>
              </a:r>
            </a:p>
          </p:txBody>
        </p:sp>
        <p:cxnSp>
          <p:nvCxnSpPr>
            <p:cNvPr id="9" name="Straight Arrow Connector 8">
              <a:extLst>
                <a:ext uri="{FF2B5EF4-FFF2-40B4-BE49-F238E27FC236}">
                  <a16:creationId xmlns:a16="http://schemas.microsoft.com/office/drawing/2014/main" id="{52A17395-1D17-CD4F-BA67-918F474F2B6A}"/>
                </a:ext>
              </a:extLst>
            </p:cNvPr>
            <p:cNvCxnSpPr>
              <a:cxnSpLocks/>
            </p:cNvCxnSpPr>
            <p:nvPr/>
          </p:nvCxnSpPr>
          <p:spPr>
            <a:xfrm flipH="1">
              <a:off x="10158414" y="4451649"/>
              <a:ext cx="842962" cy="50445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35C478D-F20A-EC4D-87C7-C1F2F3433547}"/>
                </a:ext>
              </a:extLst>
            </p:cNvPr>
            <p:cNvSpPr txBox="1"/>
            <p:nvPr/>
          </p:nvSpPr>
          <p:spPr>
            <a:xfrm>
              <a:off x="7883865" y="4169549"/>
              <a:ext cx="1688040" cy="286513"/>
            </a:xfrm>
            <a:prstGeom prst="rect">
              <a:avLst/>
            </a:prstGeom>
            <a:noFill/>
          </p:spPr>
          <p:txBody>
            <a:bodyPr wrap="square" rtlCol="0">
              <a:spAutoFit/>
            </a:bodyPr>
            <a:lstStyle/>
            <a:p>
              <a:r>
                <a:rPr lang="en-US" sz="1600" b="1" dirty="0">
                  <a:solidFill>
                    <a:srgbClr val="FF0000"/>
                  </a:solidFill>
                </a:rPr>
                <a:t>Peak density &lt; 2 m/s</a:t>
              </a:r>
            </a:p>
          </p:txBody>
        </p:sp>
        <p:cxnSp>
          <p:nvCxnSpPr>
            <p:cNvPr id="29" name="Straight Arrow Connector 28">
              <a:extLst>
                <a:ext uri="{FF2B5EF4-FFF2-40B4-BE49-F238E27FC236}">
                  <a16:creationId xmlns:a16="http://schemas.microsoft.com/office/drawing/2014/main" id="{591AF668-25AB-ED48-82E4-25CFA5E2165B}"/>
                </a:ext>
              </a:extLst>
            </p:cNvPr>
            <p:cNvCxnSpPr>
              <a:cxnSpLocks/>
            </p:cNvCxnSpPr>
            <p:nvPr/>
          </p:nvCxnSpPr>
          <p:spPr>
            <a:xfrm flipH="1">
              <a:off x="7829108" y="4437361"/>
              <a:ext cx="422723" cy="15883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7E065B2-219B-0D46-B4BE-FC43F95B6E36}"/>
                </a:ext>
              </a:extLst>
            </p:cNvPr>
            <p:cNvCxnSpPr/>
            <p:nvPr/>
          </p:nvCxnSpPr>
          <p:spPr>
            <a:xfrm>
              <a:off x="10228881" y="3944319"/>
              <a:ext cx="271221" cy="0"/>
            </a:xfrm>
            <a:prstGeom prst="line">
              <a:avLst/>
            </a:prstGeom>
            <a:ln w="2540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82677D8-9055-E84B-A594-BD2D66AF0A2A}"/>
                </a:ext>
              </a:extLst>
            </p:cNvPr>
            <p:cNvCxnSpPr/>
            <p:nvPr/>
          </p:nvCxnSpPr>
          <p:spPr>
            <a:xfrm>
              <a:off x="10234049" y="4073471"/>
              <a:ext cx="27122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7417A67-F31B-6146-A351-AB5BA9B832A1}"/>
                </a:ext>
              </a:extLst>
            </p:cNvPr>
            <p:cNvSpPr txBox="1"/>
            <p:nvPr/>
          </p:nvSpPr>
          <p:spPr>
            <a:xfrm>
              <a:off x="10531098" y="3860233"/>
              <a:ext cx="905697" cy="153888"/>
            </a:xfrm>
            <a:prstGeom prst="rect">
              <a:avLst/>
            </a:prstGeom>
            <a:noFill/>
          </p:spPr>
          <p:txBody>
            <a:bodyPr wrap="none" lIns="0" tIns="0" rIns="0" bIns="0" rtlCol="0">
              <a:spAutoFit/>
            </a:bodyPr>
            <a:lstStyle/>
            <a:p>
              <a:r>
                <a:rPr lang="en-US" sz="1000" dirty="0"/>
                <a:t>Nature run AMVs</a:t>
              </a:r>
            </a:p>
          </p:txBody>
        </p:sp>
        <p:sp>
          <p:nvSpPr>
            <p:cNvPr id="30" name="TextBox 29">
              <a:extLst>
                <a:ext uri="{FF2B5EF4-FFF2-40B4-BE49-F238E27FC236}">
                  <a16:creationId xmlns:a16="http://schemas.microsoft.com/office/drawing/2014/main" id="{63959D2F-8F39-BE4A-8D61-8487A5E1A913}"/>
                </a:ext>
              </a:extLst>
            </p:cNvPr>
            <p:cNvSpPr txBox="1"/>
            <p:nvPr/>
          </p:nvSpPr>
          <p:spPr>
            <a:xfrm>
              <a:off x="10528515" y="4004884"/>
              <a:ext cx="636393" cy="153888"/>
            </a:xfrm>
            <a:prstGeom prst="rect">
              <a:avLst/>
            </a:prstGeom>
            <a:noFill/>
          </p:spPr>
          <p:txBody>
            <a:bodyPr wrap="none" lIns="0" tIns="0" rIns="0" bIns="0" rtlCol="0">
              <a:spAutoFit/>
            </a:bodyPr>
            <a:lstStyle/>
            <a:p>
              <a:r>
                <a:rPr lang="en-US" sz="1000" dirty="0"/>
                <a:t>CIRAS AMVs</a:t>
              </a:r>
            </a:p>
          </p:txBody>
        </p:sp>
      </p:grpSp>
      <p:sp>
        <p:nvSpPr>
          <p:cNvPr id="6" name="Date Placeholder 5">
            <a:extLst>
              <a:ext uri="{FF2B5EF4-FFF2-40B4-BE49-F238E27FC236}">
                <a16:creationId xmlns:a16="http://schemas.microsoft.com/office/drawing/2014/main" id="{1A87DF98-E632-044F-8005-E469BF164F86}"/>
              </a:ext>
            </a:extLst>
          </p:cNvPr>
          <p:cNvSpPr>
            <a:spLocks noGrp="1"/>
          </p:cNvSpPr>
          <p:nvPr>
            <p:ph type="dt" sz="half" idx="10"/>
          </p:nvPr>
        </p:nvSpPr>
        <p:spPr/>
        <p:txBody>
          <a:bodyPr/>
          <a:lstStyle/>
          <a:p>
            <a:r>
              <a:rPr lang="en-US"/>
              <a:t>17 November 2020</a:t>
            </a:r>
          </a:p>
        </p:txBody>
      </p:sp>
      <p:sp>
        <p:nvSpPr>
          <p:cNvPr id="10" name="Footer Placeholder 9">
            <a:extLst>
              <a:ext uri="{FF2B5EF4-FFF2-40B4-BE49-F238E27FC236}">
                <a16:creationId xmlns:a16="http://schemas.microsoft.com/office/drawing/2014/main" id="{28DC11CE-F8A2-FE4A-8E8A-E010435A4D44}"/>
              </a:ext>
            </a:extLst>
          </p:cNvPr>
          <p:cNvSpPr>
            <a:spLocks noGrp="1"/>
          </p:cNvSpPr>
          <p:nvPr>
            <p:ph type="ftr" sz="quarter" idx="11"/>
          </p:nvPr>
        </p:nvSpPr>
        <p:spPr/>
        <p:txBody>
          <a:bodyPr/>
          <a:lstStyle/>
          <a:p>
            <a:r>
              <a:rPr lang="en-US"/>
              <a:t>D. J. Posselt - Derek.Posselt@jpl.nasa.gov</a:t>
            </a:r>
          </a:p>
        </p:txBody>
      </p:sp>
      <p:sp>
        <p:nvSpPr>
          <p:cNvPr id="11" name="Slide Number Placeholder 10">
            <a:extLst>
              <a:ext uri="{FF2B5EF4-FFF2-40B4-BE49-F238E27FC236}">
                <a16:creationId xmlns:a16="http://schemas.microsoft.com/office/drawing/2014/main" id="{1BDC11BC-6864-7440-A762-F07704EBA972}"/>
              </a:ext>
            </a:extLst>
          </p:cNvPr>
          <p:cNvSpPr>
            <a:spLocks noGrp="1"/>
          </p:cNvSpPr>
          <p:nvPr>
            <p:ph type="sldNum" sz="quarter" idx="12"/>
          </p:nvPr>
        </p:nvSpPr>
        <p:spPr/>
        <p:txBody>
          <a:bodyPr/>
          <a:lstStyle/>
          <a:p>
            <a:fld id="{12926E46-9259-164A-A5DE-CAA84CA6A942}" type="slidenum">
              <a:rPr lang="en-US" smtClean="0"/>
              <a:t>9</a:t>
            </a:fld>
            <a:endParaRPr lang="en-US"/>
          </a:p>
        </p:txBody>
      </p:sp>
    </p:spTree>
    <p:extLst>
      <p:ext uri="{BB962C8B-B14F-4D97-AF65-F5344CB8AC3E}">
        <p14:creationId xmlns:p14="http://schemas.microsoft.com/office/powerpoint/2010/main" val="2693578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4907</TotalTime>
  <Words>1851</Words>
  <Application>Microsoft Macintosh PowerPoint</Application>
  <PresentationFormat>Widescreen</PresentationFormat>
  <Paragraphs>202</Paragraphs>
  <Slides>13</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3D Winds from Atmospheric Motion Vectors: Information Content, Uncertainty, and Complementarity</vt:lpstr>
      <vt:lpstr>Atmospheric Winds</vt:lpstr>
      <vt:lpstr>Atmospheric Motion Vectors</vt:lpstr>
      <vt:lpstr>AMVs from IR vs MW Sounders Posselt et al. (2019, JAMC)</vt:lpstr>
      <vt:lpstr>State Dependent AMV Errors Posselt et al. (2019, JAMC); Teixeira et al. (2020, AMT)</vt:lpstr>
      <vt:lpstr>IR Sounder Constellation (CIRAS) End-to-End Observing System Simulation Framework (Tom Pagano, Chris Wilson, Hai Nguyen, Trinh Vo, Longtao Wu, Hui Su) </vt:lpstr>
      <vt:lpstr>IR Sounder Constellation (CIRAS) End-to-End Observing System Simulation Framework (Tom Pagano, Chris Wilson, Hai Nguyen, Trinh Vo, Longtao Wu, Hui Su) </vt:lpstr>
      <vt:lpstr>IR Sounder Constellation (CIRAS) End-to-End Observing System Simulation Framework (Tom Pagano, Chris Wilson, Hai Nguyen, Trinh Vo, Longtao Wu, Hui Su) </vt:lpstr>
      <vt:lpstr>Cubesat IR Atmospheric Sounder (CIRAS) AMV Retrieval Using Water Vapor Feature Tracking (Tom Pagano, Chris Wilson, Hai Nguyen, Trinh Vo, Longtao Wu, Hui Su)</vt:lpstr>
      <vt:lpstr>AMV Retrieval from Radiances Using Convolutional Neural Network (Tom Pagano, Chris Wilson, Hai Nguyen, Trinh Vo, Longtao Wu, Hui Su)</vt:lpstr>
      <vt:lpstr>AMV Retrieval from Radiances Using Convolutional Neural Network (Tom Pagano, Chris Wilson, Hai Nguyen, Trinh Vo, Longtao Wu, Hui Su)</vt:lpstr>
      <vt:lpstr>Forecast OSSEs with GMAO System (Will McCarty, Longtao Wu, Masashi Minamide, Hai Nguyen, Joaquim Teixeira)</vt:lpstr>
      <vt:lpstr>AMV Pros/Cons and Complementarity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OSSE Discussion</dc:title>
  <dc:creator>Derek Posselt</dc:creator>
  <cp:lastModifiedBy>Derek Posselt</cp:lastModifiedBy>
  <cp:revision>140</cp:revision>
  <dcterms:created xsi:type="dcterms:W3CDTF">2017-01-19T17:20:29Z</dcterms:created>
  <dcterms:modified xsi:type="dcterms:W3CDTF">2020-11-17T20:04:42Z</dcterms:modified>
</cp:coreProperties>
</file>