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05600" cy="9939325"/>
  <p:embeddedFontLst>
    <p:embeddedFont>
      <p:font typeface="Arim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5" roundtripDataSignature="AMtx7miPP57r7RtvURololt8qEHWGUFj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B69C27-2EF2-40E1-B851-64D3E8937D7B}">
  <a:tblStyle styleId="{40B69C27-2EF2-40E1-B851-64D3E8937D7B}" styleName="Table_0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5DBA190-7E85-4A6C-9755-48EB5251D2FA}" styleName="Table_1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EBF5"/>
          </a:solidFill>
        </a:fill>
      </a:tcStyle>
    </a:band1H>
    <a:band2H>
      <a:tcTxStyle/>
    </a:band2H>
    <a:band1V>
      <a:tcTxStyle/>
      <a:tcStyle>
        <a:fill>
          <a:solidFill>
            <a:srgbClr val="E8EBF5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30" orient="horz"/>
        <p:guide pos="2143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rimo-bold.fntdata"/><Relationship Id="rId21" Type="http://schemas.openxmlformats.org/officeDocument/2006/relationships/font" Target="fonts/Arimo-regular.fntdata"/><Relationship Id="rId24" Type="http://schemas.openxmlformats.org/officeDocument/2006/relationships/font" Target="fonts/Arimo-boldItalic.fntdata"/><Relationship Id="rId23" Type="http://schemas.openxmlformats.org/officeDocument/2006/relationships/font" Target="fonts/Arim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6312" y="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08532" y="4720685"/>
            <a:ext cx="4988551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908532" y="4720685"/>
            <a:ext cx="4988551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887413" y="762000"/>
            <a:ext cx="5030787" cy="3773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355600" y="4625435"/>
            <a:ext cx="6248399" cy="472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908532" y="4720685"/>
            <a:ext cx="4988551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432262" y="4730750"/>
            <a:ext cx="6281276" cy="443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3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908532" y="4720685"/>
            <a:ext cx="4988551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908532" y="4720685"/>
            <a:ext cx="4988551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71" name="Google Shape;271;p15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908378" y="3069685"/>
            <a:ext cx="4989714" cy="5642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592667" y="4720685"/>
            <a:ext cx="5825065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4" name="Google Shape;94;p3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35000" y="4720685"/>
            <a:ext cx="5774267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3" name="Google Shape;103;p4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908532" y="4720685"/>
            <a:ext cx="4988551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9" name="Google Shape;119;p5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736601" y="4500552"/>
            <a:ext cx="5562600" cy="494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908532" y="4720685"/>
            <a:ext cx="4988551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908532" y="4720685"/>
            <a:ext cx="4988551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920750" y="746125"/>
            <a:ext cx="496887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908532" y="4720685"/>
            <a:ext cx="4988551" cy="447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t/>
            </a:r>
            <a:endParaRPr sz="14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3" name="Google Shape;163;p10:notes"/>
          <p:cNvSpPr txBox="1"/>
          <p:nvPr>
            <p:ph idx="12" type="sldNum"/>
          </p:nvPr>
        </p:nvSpPr>
        <p:spPr>
          <a:xfrm>
            <a:off x="3856312" y="9442912"/>
            <a:ext cx="2949302" cy="49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ctrTitle"/>
          </p:nvPr>
        </p:nvSpPr>
        <p:spPr>
          <a:xfrm>
            <a:off x="1143000" y="2235200"/>
            <a:ext cx="68580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Meiryo"/>
              <a:buNone/>
              <a:defRPr b="1" i="0" sz="28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1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" name="Google Shape;17;p17"/>
          <p:cNvSpPr txBox="1"/>
          <p:nvPr>
            <p:ph idx="2" type="body"/>
          </p:nvPr>
        </p:nvSpPr>
        <p:spPr>
          <a:xfrm>
            <a:off x="1143000" y="1600200"/>
            <a:ext cx="6858000" cy="6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None/>
              <a:defRPr sz="1600">
                <a:latin typeface="Meiryo"/>
                <a:ea typeface="Meiryo"/>
                <a:cs typeface="Meiryo"/>
                <a:sym typeface="Meiryo"/>
              </a:defRPr>
            </a:lvl1pPr>
            <a:lvl2pPr indent="-331469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⮚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🞐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58" name="Google Shape;58;p26"/>
          <p:cNvCxnSpPr/>
          <p:nvPr/>
        </p:nvCxnSpPr>
        <p:spPr>
          <a:xfrm>
            <a:off x="323854" y="278106"/>
            <a:ext cx="8496300" cy="0"/>
          </a:xfrm>
          <a:prstGeom prst="straightConnector1">
            <a:avLst/>
          </a:prstGeom>
          <a:noFill/>
          <a:ln cap="flat" cmpd="sng" w="34925">
            <a:solidFill>
              <a:srgbClr val="03D4A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p26"/>
          <p:cNvCxnSpPr/>
          <p:nvPr/>
        </p:nvCxnSpPr>
        <p:spPr>
          <a:xfrm>
            <a:off x="323854" y="782931"/>
            <a:ext cx="8496300" cy="0"/>
          </a:xfrm>
          <a:prstGeom prst="straightConnector1">
            <a:avLst/>
          </a:prstGeom>
          <a:noFill/>
          <a:ln cap="flat" cmpd="sng" w="34925">
            <a:solidFill>
              <a:srgbClr val="03D4A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26"/>
          <p:cNvSpPr/>
          <p:nvPr/>
        </p:nvSpPr>
        <p:spPr>
          <a:xfrm>
            <a:off x="1620180" y="6599356"/>
            <a:ext cx="58903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IEEE Geoscience and Remote Sensing Society 2019</a:t>
            </a:r>
            <a:endParaRPr/>
          </a:p>
        </p:txBody>
      </p:sp>
      <p:sp>
        <p:nvSpPr>
          <p:cNvPr id="61" name="Google Shape;61;p26"/>
          <p:cNvSpPr txBox="1"/>
          <p:nvPr/>
        </p:nvSpPr>
        <p:spPr>
          <a:xfrm>
            <a:off x="818225" y="6595212"/>
            <a:ext cx="16320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7/30/19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26"/>
          <p:cNvSpPr txBox="1"/>
          <p:nvPr/>
        </p:nvSpPr>
        <p:spPr>
          <a:xfrm>
            <a:off x="8258588" y="6596117"/>
            <a:ext cx="8942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/**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585"/>
              <a:buFont typeface="Arimo"/>
              <a:buNone/>
              <a:defRPr b="0" i="0" sz="2585" u="none" cap="none" strike="noStrike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7"/>
          <p:cNvSpPr txBox="1"/>
          <p:nvPr>
            <p:ph idx="1" type="body"/>
          </p:nvPr>
        </p:nvSpPr>
        <p:spPr>
          <a:xfrm>
            <a:off x="252000" y="637945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9979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54"/>
              <a:buChar char="●"/>
              <a:defRPr b="0" i="0" sz="1754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31469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⮚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🞐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2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23447" marR="0" rtl="0" algn="l">
              <a:spcBef>
                <a:spcPts val="0"/>
              </a:spcBef>
              <a:buNone/>
              <a:defRPr b="0" i="0" sz="1200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23447" marR="0" rtl="0" algn="l">
              <a:spcBef>
                <a:spcPts val="0"/>
              </a:spcBef>
              <a:buNone/>
              <a:defRPr b="0" i="0" sz="1200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23447" marR="0" rtl="0" algn="l">
              <a:spcBef>
                <a:spcPts val="0"/>
              </a:spcBef>
              <a:buNone/>
              <a:defRPr b="0" i="0" sz="1200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23447" marR="0" rtl="0" algn="l">
              <a:spcBef>
                <a:spcPts val="0"/>
              </a:spcBef>
              <a:buNone/>
              <a:defRPr b="0" i="0" sz="1200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23447" marR="0" rtl="0" algn="l">
              <a:spcBef>
                <a:spcPts val="0"/>
              </a:spcBef>
              <a:buNone/>
              <a:defRPr b="0" i="0" sz="1200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23447" marR="0" rtl="0" algn="l">
              <a:spcBef>
                <a:spcPts val="0"/>
              </a:spcBef>
              <a:buNone/>
              <a:defRPr b="0" i="0" sz="1200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23447" marR="0" rtl="0" algn="l">
              <a:spcBef>
                <a:spcPts val="0"/>
              </a:spcBef>
              <a:buNone/>
              <a:defRPr b="0" i="0" sz="1200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23447" marR="0" rtl="0" algn="l">
              <a:spcBef>
                <a:spcPts val="0"/>
              </a:spcBef>
              <a:buNone/>
              <a:defRPr b="0" i="0" sz="1200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23447" marR="0" rtl="0" algn="l">
              <a:spcBef>
                <a:spcPts val="0"/>
              </a:spcBef>
              <a:buNone/>
              <a:defRPr b="0" i="0" sz="1200">
                <a:solidFill>
                  <a:srgbClr val="0F243E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0" lvl="0" marL="23447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  <a:defRPr b="1" i="0" sz="20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18"/>
          <p:cNvSpPr txBox="1"/>
          <p:nvPr>
            <p:ph idx="1" type="body"/>
          </p:nvPr>
        </p:nvSpPr>
        <p:spPr>
          <a:xfrm>
            <a:off x="252000" y="653051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●"/>
              <a:defRPr/>
            </a:lvl1pPr>
            <a:lvl2pPr indent="-331469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⮚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🞐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8"/>
          <p:cNvSpPr/>
          <p:nvPr/>
        </p:nvSpPr>
        <p:spPr>
          <a:xfrm>
            <a:off x="0" y="498251"/>
            <a:ext cx="9144000" cy="73026"/>
          </a:xfrm>
          <a:prstGeom prst="rect">
            <a:avLst/>
          </a:prstGeom>
          <a:solidFill>
            <a:srgbClr val="0645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" name="Google Shape;22;p18"/>
          <p:cNvSpPr txBox="1"/>
          <p:nvPr/>
        </p:nvSpPr>
        <p:spPr>
          <a:xfrm>
            <a:off x="8561181" y="48128"/>
            <a:ext cx="540000" cy="309600"/>
          </a:xfrm>
          <a:prstGeom prst="rect">
            <a:avLst/>
          </a:prstGeom>
          <a:gradFill>
            <a:gsLst>
              <a:gs pos="0">
                <a:srgbClr val="212167"/>
              </a:gs>
              <a:gs pos="80000">
                <a:srgbClr val="9A9ADF"/>
              </a:gs>
              <a:gs pos="100000">
                <a:srgbClr val="CBCBEF"/>
              </a:gs>
            </a:gsLst>
            <a:lin ang="16200000" scaled="0"/>
          </a:gradFill>
          <a:ln>
            <a:noFill/>
          </a:ln>
        </p:spPr>
        <p:txBody>
          <a:bodyPr anchorCtr="0" anchor="ctr" bIns="47825" lIns="95675" spcFirstLastPara="1" rIns="95675" wrap="square" tIns="47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Meiryo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1" i="0" sz="1400" u="none" cap="none" strike="noStrike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のみ">
  <p:cSld name="1_タイトルのみ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>
            <a:off x="0" y="490374"/>
            <a:ext cx="9144000" cy="73026"/>
          </a:xfrm>
          <a:prstGeom prst="rect">
            <a:avLst/>
          </a:prstGeom>
          <a:solidFill>
            <a:srgbClr val="0645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" name="Google Shape;25;p19"/>
          <p:cNvSpPr txBox="1"/>
          <p:nvPr/>
        </p:nvSpPr>
        <p:spPr>
          <a:xfrm>
            <a:off x="8561181" y="48128"/>
            <a:ext cx="540000" cy="309600"/>
          </a:xfrm>
          <a:prstGeom prst="rect">
            <a:avLst/>
          </a:prstGeom>
          <a:gradFill>
            <a:gsLst>
              <a:gs pos="0">
                <a:srgbClr val="212167"/>
              </a:gs>
              <a:gs pos="80000">
                <a:srgbClr val="9A9ADF"/>
              </a:gs>
              <a:gs pos="100000">
                <a:srgbClr val="CBCBEF"/>
              </a:gs>
            </a:gsLst>
            <a:lin ang="16200000" scaled="0"/>
          </a:gradFill>
          <a:ln>
            <a:noFill/>
          </a:ln>
        </p:spPr>
        <p:txBody>
          <a:bodyPr anchorCtr="0" anchor="ctr" bIns="47825" lIns="95675" spcFirstLastPara="1" rIns="95675" wrap="square" tIns="47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Meiryo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1" i="0" sz="1400" u="none" cap="none" strike="noStrike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" name="Google Shape;26;p19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  <a:defRPr b="1" i="0" sz="20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9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Meiryo"/>
              <a:buNone/>
              <a:defRPr b="1" i="0" sz="28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623889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白紙">
  <p:cSld name="1_白紙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/>
        </p:nvSpPr>
        <p:spPr>
          <a:xfrm>
            <a:off x="8561181" y="48128"/>
            <a:ext cx="540000" cy="309600"/>
          </a:xfrm>
          <a:prstGeom prst="rect">
            <a:avLst/>
          </a:prstGeom>
          <a:gradFill>
            <a:gsLst>
              <a:gs pos="0">
                <a:srgbClr val="212167"/>
              </a:gs>
              <a:gs pos="80000">
                <a:srgbClr val="9A9ADF"/>
              </a:gs>
              <a:gs pos="100000">
                <a:srgbClr val="CBCBEF"/>
              </a:gs>
            </a:gsLst>
            <a:lin ang="16200000" scaled="0"/>
          </a:gradFill>
          <a:ln>
            <a:noFill/>
          </a:ln>
        </p:spPr>
        <p:txBody>
          <a:bodyPr anchorCtr="0" anchor="ctr" bIns="47825" lIns="95675" spcFirstLastPara="1" rIns="95675" wrap="square" tIns="47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Meiryo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1" i="0" sz="1400" u="none" cap="none" strike="noStrike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>
  <p:cSld name="2 つのコンテンツ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230498" y="636904"/>
            <a:ext cx="432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●"/>
              <a:defRPr/>
            </a:lvl1pPr>
            <a:lvl2pPr indent="-331469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⮚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🞐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2" type="body"/>
          </p:nvPr>
        </p:nvSpPr>
        <p:spPr>
          <a:xfrm>
            <a:off x="4578685" y="636904"/>
            <a:ext cx="432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●"/>
              <a:defRPr/>
            </a:lvl1pPr>
            <a:lvl2pPr indent="-331469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⮚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🞐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2"/>
          <p:cNvSpPr/>
          <p:nvPr/>
        </p:nvSpPr>
        <p:spPr>
          <a:xfrm>
            <a:off x="0" y="490374"/>
            <a:ext cx="9144000" cy="73026"/>
          </a:xfrm>
          <a:prstGeom prst="rect">
            <a:avLst/>
          </a:prstGeom>
          <a:solidFill>
            <a:srgbClr val="0645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" name="Google Shape;36;p22"/>
          <p:cNvSpPr txBox="1"/>
          <p:nvPr/>
        </p:nvSpPr>
        <p:spPr>
          <a:xfrm>
            <a:off x="8561181" y="48128"/>
            <a:ext cx="540000" cy="309600"/>
          </a:xfrm>
          <a:prstGeom prst="rect">
            <a:avLst/>
          </a:prstGeom>
          <a:gradFill>
            <a:gsLst>
              <a:gs pos="0">
                <a:srgbClr val="212167"/>
              </a:gs>
              <a:gs pos="80000">
                <a:srgbClr val="9A9ADF"/>
              </a:gs>
              <a:gs pos="100000">
                <a:srgbClr val="CBCBEF"/>
              </a:gs>
            </a:gsLst>
            <a:lin ang="16200000" scaled="0"/>
          </a:gradFill>
          <a:ln>
            <a:noFill/>
          </a:ln>
        </p:spPr>
        <p:txBody>
          <a:bodyPr anchorCtr="0" anchor="ctr" bIns="47825" lIns="95675" spcFirstLastPara="1" rIns="95675" wrap="square" tIns="47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Meiryo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1" i="0" sz="1400" u="none" cap="none" strike="noStrike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" name="Google Shape;37;p22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  <a:defRPr b="1" i="0" sz="20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つのコンテンツ">
  <p:cSld name="1_2 つのコンテンツ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230498" y="1316173"/>
            <a:ext cx="4320000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●"/>
              <a:defRPr/>
            </a:lvl1pPr>
            <a:lvl2pPr indent="-331469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⮚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🞐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4565622" y="1316173"/>
            <a:ext cx="4320000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●"/>
              <a:defRPr/>
            </a:lvl1pPr>
            <a:lvl2pPr indent="-331469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⮚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🞐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/>
          <p:nvPr/>
        </p:nvSpPr>
        <p:spPr>
          <a:xfrm>
            <a:off x="0" y="490374"/>
            <a:ext cx="9144000" cy="73026"/>
          </a:xfrm>
          <a:prstGeom prst="rect">
            <a:avLst/>
          </a:prstGeom>
          <a:solidFill>
            <a:srgbClr val="0645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2" name="Google Shape;42;p23"/>
          <p:cNvSpPr txBox="1"/>
          <p:nvPr>
            <p:ph idx="3" type="body"/>
          </p:nvPr>
        </p:nvSpPr>
        <p:spPr>
          <a:xfrm>
            <a:off x="224890" y="557755"/>
            <a:ext cx="43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23"/>
          <p:cNvSpPr txBox="1"/>
          <p:nvPr>
            <p:ph idx="4" type="body"/>
          </p:nvPr>
        </p:nvSpPr>
        <p:spPr>
          <a:xfrm>
            <a:off x="4576895" y="557755"/>
            <a:ext cx="43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23"/>
          <p:cNvSpPr txBox="1"/>
          <p:nvPr/>
        </p:nvSpPr>
        <p:spPr>
          <a:xfrm>
            <a:off x="8561181" y="48128"/>
            <a:ext cx="540000" cy="309600"/>
          </a:xfrm>
          <a:prstGeom prst="rect">
            <a:avLst/>
          </a:prstGeom>
          <a:gradFill>
            <a:gsLst>
              <a:gs pos="0">
                <a:srgbClr val="212167"/>
              </a:gs>
              <a:gs pos="80000">
                <a:srgbClr val="9A9ADF"/>
              </a:gs>
              <a:gs pos="100000">
                <a:srgbClr val="CBCBEF"/>
              </a:gs>
            </a:gsLst>
            <a:lin ang="16200000" scaled="0"/>
          </a:gradFill>
          <a:ln>
            <a:noFill/>
          </a:ln>
        </p:spPr>
        <p:txBody>
          <a:bodyPr anchorCtr="0" anchor="ctr" bIns="47825" lIns="95675" spcFirstLastPara="1" rIns="95675" wrap="square" tIns="47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Meiryo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1" i="0" sz="1400" u="none" cap="none" strike="noStrike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" name="Google Shape;45;p23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  <a:defRPr b="1" i="0" sz="20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eiryo"/>
              <a:buNone/>
              <a:defRPr b="1" i="0" sz="24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400"/>
              <a:buChar char="●"/>
              <a:defRPr sz="2400"/>
            </a:lvl1pPr>
            <a:lvl2pPr indent="-34861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90"/>
              <a:buChar char="◆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■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⮚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🞐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24"/>
          <p:cNvSpPr txBox="1"/>
          <p:nvPr>
            <p:ph idx="2" type="body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945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0" name="Google Shape;50;p24"/>
          <p:cNvSpPr txBox="1"/>
          <p:nvPr/>
        </p:nvSpPr>
        <p:spPr>
          <a:xfrm>
            <a:off x="8561181" y="48128"/>
            <a:ext cx="540000" cy="309600"/>
          </a:xfrm>
          <a:prstGeom prst="rect">
            <a:avLst/>
          </a:prstGeom>
          <a:gradFill>
            <a:gsLst>
              <a:gs pos="0">
                <a:srgbClr val="212167"/>
              </a:gs>
              <a:gs pos="80000">
                <a:srgbClr val="9A9ADF"/>
              </a:gs>
              <a:gs pos="100000">
                <a:srgbClr val="CBCBEF"/>
              </a:gs>
            </a:gsLst>
            <a:lin ang="16200000" scaled="0"/>
          </a:gradFill>
          <a:ln>
            <a:noFill/>
          </a:ln>
        </p:spPr>
        <p:txBody>
          <a:bodyPr anchorCtr="0" anchor="ctr" bIns="47825" lIns="95675" spcFirstLastPara="1" rIns="95675" wrap="square" tIns="47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Meiryo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1" i="0" sz="1400" u="none" cap="none" strike="noStrike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eiryo"/>
              <a:buNone/>
              <a:defRPr b="1" i="0" sz="24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5"/>
          <p:cNvSpPr/>
          <p:nvPr>
            <p:ph idx="2" type="pic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90"/>
              <a:buFont typeface="Noto Sans Symbols"/>
              <a:buNone/>
              <a:defRPr b="0" i="0" sz="21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5"/>
          <p:cNvSpPr txBox="1"/>
          <p:nvPr>
            <p:ph idx="1" type="body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945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5" name="Google Shape;55;p25"/>
          <p:cNvSpPr txBox="1"/>
          <p:nvPr/>
        </p:nvSpPr>
        <p:spPr>
          <a:xfrm>
            <a:off x="8561181" y="48128"/>
            <a:ext cx="540000" cy="309600"/>
          </a:xfrm>
          <a:prstGeom prst="rect">
            <a:avLst/>
          </a:prstGeom>
          <a:gradFill>
            <a:gsLst>
              <a:gs pos="0">
                <a:srgbClr val="212167"/>
              </a:gs>
              <a:gs pos="80000">
                <a:srgbClr val="9A9ADF"/>
              </a:gs>
              <a:gs pos="100000">
                <a:srgbClr val="CBCBEF"/>
              </a:gs>
            </a:gsLst>
            <a:lin ang="16200000" scaled="0"/>
          </a:gradFill>
          <a:ln>
            <a:noFill/>
          </a:ln>
        </p:spPr>
        <p:txBody>
          <a:bodyPr anchorCtr="0" anchor="ctr" bIns="47825" lIns="95675" spcFirstLastPara="1" rIns="95675" wrap="square" tIns="47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Meiryo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1" i="0" sz="1400" u="none" cap="none" strike="noStrike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-1" y="6515100"/>
            <a:ext cx="9144001" cy="342900"/>
          </a:xfrm>
          <a:prstGeom prst="rect">
            <a:avLst/>
          </a:prstGeom>
          <a:solidFill>
            <a:srgbClr val="00599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-1" y="6474359"/>
            <a:ext cx="9144001" cy="49499"/>
          </a:xfrm>
          <a:prstGeom prst="rect">
            <a:avLst/>
          </a:prstGeom>
          <a:solidFill>
            <a:srgbClr val="0070C0">
              <a:alpha val="8784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6"/>
          <p:cNvSpPr txBox="1"/>
          <p:nvPr/>
        </p:nvSpPr>
        <p:spPr>
          <a:xfrm>
            <a:off x="1774205" y="6564600"/>
            <a:ext cx="5595591" cy="2580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TOKYO METROPOLITAN UNIVERSITY </a:t>
            </a:r>
            <a:endParaRPr b="1" i="0" sz="12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252000" y="637945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◆"/>
              <a:defRPr b="0" i="0" sz="20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  <a:defRPr b="0" i="0" sz="16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🞐"/>
              <a:defRPr b="0" i="0" sz="16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1143000" y="2235200"/>
            <a:ext cx="68580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eiryo"/>
              <a:buNone/>
            </a:pPr>
            <a:r>
              <a:rPr lang="en-US" sz="2400">
                <a:latin typeface="Meiryo"/>
                <a:ea typeface="Meiryo"/>
                <a:cs typeface="Meiryo"/>
                <a:sym typeface="Meiryo"/>
              </a:rPr>
              <a:t>Current activity for future Space-Based  Doppler Wind Lidar in Japan</a:t>
            </a:r>
            <a:endParaRPr sz="1200"/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b="1" lang="en-US" sz="1600"/>
              <a:t>S. Ishii</a:t>
            </a:r>
            <a:r>
              <a:rPr b="1" baseline="30000" lang="en-US" sz="1600"/>
              <a:t>1</a:t>
            </a:r>
            <a:r>
              <a:rPr b="1" lang="en-US" sz="1600"/>
              <a:t>, K. Okamoto</a:t>
            </a:r>
            <a:r>
              <a:rPr b="1" baseline="30000" lang="en-US" sz="1600"/>
              <a:t>2</a:t>
            </a:r>
            <a:r>
              <a:rPr b="1" lang="en-US" sz="1600"/>
              <a:t>, K. Fujihira</a:t>
            </a:r>
            <a:r>
              <a:rPr b="1" baseline="30000" lang="en-US" sz="1600"/>
              <a:t>3</a:t>
            </a:r>
            <a:r>
              <a:rPr b="1" lang="en-US" sz="1600"/>
              <a:t>, A. Matsumoto</a:t>
            </a:r>
            <a:r>
              <a:rPr b="1" baseline="30000" lang="en-US" sz="1600"/>
              <a:t>4</a:t>
            </a:r>
            <a:r>
              <a:rPr b="1" lang="en-US" sz="1600"/>
              <a:t>,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b="1" lang="en-US" sz="1600"/>
              <a:t>T. Kubota</a:t>
            </a:r>
            <a:r>
              <a:rPr b="1" baseline="30000" lang="en-US" sz="1600"/>
              <a:t>3</a:t>
            </a:r>
            <a:r>
              <a:rPr b="1" lang="en-US" sz="1600"/>
              <a:t>, T. Imai</a:t>
            </a:r>
            <a:r>
              <a:rPr b="1" baseline="30000" lang="en-US" sz="1600"/>
              <a:t>3</a:t>
            </a:r>
            <a:r>
              <a:rPr b="1" lang="en-US" sz="1600"/>
              <a:t>, D. Sakaizawa</a:t>
            </a:r>
            <a:r>
              <a:rPr b="1" baseline="30000" lang="en-US" sz="1600"/>
              <a:t>3</a:t>
            </a:r>
            <a:r>
              <a:rPr b="1" lang="en-US" sz="1600"/>
              <a:t>, S. Imamura</a:t>
            </a:r>
            <a:r>
              <a:rPr b="1" baseline="30000" lang="en-US" sz="1600"/>
              <a:t>3</a:t>
            </a:r>
            <a:r>
              <a:rPr b="1" lang="en-US" sz="1600"/>
              <a:t>, N. Tomii</a:t>
            </a:r>
            <a:r>
              <a:rPr b="1" baseline="30000" lang="en-US" sz="1600"/>
              <a:t>3</a:t>
            </a:r>
            <a:r>
              <a:rPr b="1" lang="en-US" sz="1600"/>
              <a:t>,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b="1" lang="en-US" sz="1600"/>
              <a:t>I. Okabe</a:t>
            </a:r>
            <a:r>
              <a:rPr b="1" baseline="30000" lang="en-US" sz="1600"/>
              <a:t>2</a:t>
            </a:r>
            <a:r>
              <a:rPr b="1" lang="en-US" sz="1600"/>
              <a:t> , S. Yamanaka</a:t>
            </a:r>
            <a:r>
              <a:rPr b="1" baseline="30000" lang="en-US" sz="1600"/>
              <a:t>1</a:t>
            </a:r>
            <a:r>
              <a:rPr b="1" lang="en-US" sz="1600"/>
              <a:t>, R. Oki</a:t>
            </a:r>
            <a:r>
              <a:rPr b="1" baseline="30000" lang="en-US" sz="1600"/>
              <a:t>3</a:t>
            </a:r>
            <a:r>
              <a:rPr b="1" lang="en-US" sz="1600"/>
              <a:t>, M. Satoh</a:t>
            </a:r>
            <a:r>
              <a:rPr b="1" baseline="30000" lang="en-US" sz="1600"/>
              <a:t> 5</a:t>
            </a:r>
            <a:r>
              <a:rPr b="1" lang="en-US" sz="1600"/>
              <a:t>, and T. Iwasaki</a:t>
            </a:r>
            <a:r>
              <a:rPr b="1" baseline="30000" lang="en-US" sz="1600"/>
              <a:t>6</a:t>
            </a:r>
            <a:endParaRPr b="1"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t/>
            </a:r>
            <a:endParaRPr b="1" baseline="30000"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b="1" baseline="30000" lang="en-US" sz="1600"/>
              <a:t>1</a:t>
            </a:r>
            <a:r>
              <a:rPr b="1" lang="en-US" sz="1600"/>
              <a:t>TMU, </a:t>
            </a:r>
            <a:r>
              <a:rPr b="1" baseline="30000" lang="en-US" sz="1600"/>
              <a:t>2</a:t>
            </a:r>
            <a:r>
              <a:rPr b="1" lang="en-US" sz="1600"/>
              <a:t>JMA/MRI, </a:t>
            </a:r>
            <a:r>
              <a:rPr b="1" baseline="30000" lang="en-US" sz="1600"/>
              <a:t>3</a:t>
            </a:r>
            <a:r>
              <a:rPr b="1" lang="en-US" sz="1600"/>
              <a:t>JAXA, </a:t>
            </a:r>
            <a:r>
              <a:rPr b="1" baseline="30000" lang="en-US" sz="1600"/>
              <a:t>4</a:t>
            </a:r>
            <a:r>
              <a:rPr b="1" lang="en-US" sz="1600"/>
              <a:t>ANA HOLDINGS INC.,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b="1" baseline="30000" lang="en-US" sz="1600"/>
              <a:t>5</a:t>
            </a:r>
            <a:r>
              <a:rPr b="1" lang="en-US" sz="1600"/>
              <a:t>AORI, University of Tokyo, </a:t>
            </a:r>
            <a:r>
              <a:rPr b="1" baseline="30000" lang="en-US" sz="1600"/>
              <a:t>6</a:t>
            </a:r>
            <a:r>
              <a:rPr b="1" lang="en-US" sz="1600"/>
              <a:t>Tohoku University</a:t>
            </a:r>
            <a:endParaRPr b="1" sz="1600"/>
          </a:p>
        </p:txBody>
      </p:sp>
      <p:sp>
        <p:nvSpPr>
          <p:cNvPr id="76" name="Google Shape;76;p1"/>
          <p:cNvSpPr txBox="1"/>
          <p:nvPr>
            <p:ph idx="2" type="body"/>
          </p:nvPr>
        </p:nvSpPr>
        <p:spPr>
          <a:xfrm>
            <a:off x="1143000" y="1600200"/>
            <a:ext cx="6858000" cy="600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49" lvl="0" marL="171449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None/>
            </a:pPr>
            <a:r>
              <a:rPr b="1" i="1" lang="en-US" sz="1400"/>
              <a:t>Working Group Meeting on Space‐based Lidar Winds 2020</a:t>
            </a:r>
            <a:endParaRPr/>
          </a:p>
          <a:p>
            <a:pPr indent="-171449" lvl="0" marL="171449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None/>
            </a:pPr>
            <a:r>
              <a:rPr b="1" lang="en-US" sz="1400"/>
              <a:t>(17 November 2020, Virtual Meeting)</a:t>
            </a:r>
            <a:endParaRPr b="1" sz="1400"/>
          </a:p>
        </p:txBody>
      </p:sp>
      <p:grpSp>
        <p:nvGrpSpPr>
          <p:cNvPr id="77" name="Google Shape;77;p1"/>
          <p:cNvGrpSpPr/>
          <p:nvPr/>
        </p:nvGrpSpPr>
        <p:grpSpPr>
          <a:xfrm>
            <a:off x="1471937" y="5962726"/>
            <a:ext cx="6200126" cy="457978"/>
            <a:chOff x="-976585" y="6089511"/>
            <a:chExt cx="6200126" cy="457978"/>
          </a:xfrm>
        </p:grpSpPr>
        <p:pic>
          <p:nvPicPr>
            <p:cNvPr id="78" name="Google Shape;7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414865" y="6141494"/>
              <a:ext cx="1546353" cy="405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ohokuUniv_logo2" id="79" name="Google Shape;7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976585" y="6141494"/>
              <a:ext cx="422997" cy="405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56794" y="6141494"/>
              <a:ext cx="425110" cy="405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20627" y="6141494"/>
              <a:ext cx="716941" cy="405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76291" y="6141494"/>
              <a:ext cx="1247250" cy="383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70211" y="6089511"/>
              <a:ext cx="1147860" cy="415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Performance simulation for future space-based CDWL</a:t>
            </a:r>
            <a:endParaRPr/>
          </a:p>
        </p:txBody>
      </p:sp>
      <p:sp>
        <p:nvSpPr>
          <p:cNvPr id="175" name="Google Shape;175;p11"/>
          <p:cNvSpPr txBox="1"/>
          <p:nvPr>
            <p:ph idx="1" type="body"/>
          </p:nvPr>
        </p:nvSpPr>
        <p:spPr>
          <a:xfrm>
            <a:off x="252000" y="653051"/>
            <a:ext cx="8640000" cy="57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/>
              <a:t>Simulated atmospheric data (SOSE)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600"/>
              <a:buChar char="●"/>
            </a:pPr>
            <a:r>
              <a:rPr lang="en-US" sz="1600">
                <a:solidFill>
                  <a:srgbClr val="7030A0"/>
                </a:solidFill>
              </a:rPr>
              <a:t>January and August 2018 , 00Z , 06Z , 12Z , 18Z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en-US" sz="1600"/>
              <a:t>P, U, V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en-US" sz="1600"/>
              <a:t>Aerosol model</a:t>
            </a:r>
            <a:endParaRPr/>
          </a:p>
          <a:p>
            <a:pPr indent="-220662" lvl="1" marL="4032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1440"/>
              <a:buChar char="◆"/>
            </a:pPr>
            <a:r>
              <a:rPr lang="en-US" sz="1600">
                <a:solidFill>
                  <a:srgbClr val="FF0000"/>
                </a:solidFill>
              </a:rPr>
              <a:t>40 layers, 0.6deg (640 pts) x 0.6deg  gird</a:t>
            </a:r>
            <a:endParaRPr/>
          </a:p>
          <a:p>
            <a:pPr indent="-220662" lvl="1" marL="4032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40"/>
              <a:buChar char="◆"/>
            </a:pPr>
            <a:r>
              <a:rPr lang="en-US" sz="1600"/>
              <a:t>Composition: sulfate, sea salt, dust, carbon, organic aerosol</a:t>
            </a:r>
            <a:endParaRPr/>
          </a:p>
          <a:p>
            <a:pPr indent="-182562" lvl="2" marL="585788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00"/>
              <a:buChar char="■"/>
            </a:pPr>
            <a:r>
              <a:rPr lang="en-US" sz="1400"/>
              <a:t>Backscattering coefficients calculated using Mie theory</a:t>
            </a:r>
            <a:endParaRPr sz="1200"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en-US" sz="1600"/>
              <a:t>Cloud model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-US" sz="1600">
                <a:solidFill>
                  <a:srgbClr val="FF0000"/>
                </a:solidFill>
              </a:rPr>
              <a:t>100 layers, 0.6deg (640 pts) x 0.6deg  gird</a:t>
            </a:r>
            <a:endParaRPr/>
          </a:p>
          <a:p>
            <a:pPr indent="-220662" lvl="1" marL="4032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40"/>
              <a:buChar char="◆"/>
            </a:pPr>
            <a:r>
              <a:rPr lang="en-US" sz="1600"/>
              <a:t>Type: cumulous cloud, stratus cloud</a:t>
            </a:r>
            <a:endParaRPr/>
          </a:p>
          <a:p>
            <a:pPr indent="-182562" lvl="2" marL="585788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00"/>
              <a:buChar char="■"/>
            </a:pPr>
            <a:r>
              <a:rPr lang="en-US" sz="1400"/>
              <a:t>Cloud coverage, Cloud Water Content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en-US" sz="1600"/>
              <a:t>Orbit / Altitude</a:t>
            </a:r>
            <a:endParaRPr/>
          </a:p>
          <a:p>
            <a:pPr indent="-220662" lvl="1" marL="4032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40"/>
              <a:buChar char="◆"/>
            </a:pPr>
            <a:r>
              <a:rPr lang="en-US" sz="1600"/>
              <a:t>Sun-synchronous LEO orbits at an altitude of about 300 km and polar inclination.</a:t>
            </a:r>
            <a:endParaRPr sz="1400"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en-US" sz="1600"/>
              <a:t>Output</a:t>
            </a:r>
            <a:endParaRPr/>
          </a:p>
          <a:p>
            <a:pPr indent="-220662" lvl="1" marL="4032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40"/>
              <a:buChar char="◆"/>
            </a:pPr>
            <a:r>
              <a:rPr lang="en-US" sz="1600"/>
              <a:t>1 shot data：  time, Altitude, Latitude, Longitude, LOS wind speed, wind error, Power, SNR</a:t>
            </a:r>
            <a:endParaRPr/>
          </a:p>
          <a:p>
            <a:pPr indent="-220662" lvl="1" marL="4032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1440"/>
              <a:buChar char="◆"/>
            </a:pPr>
            <a:r>
              <a:rPr lang="en-US" sz="1600">
                <a:solidFill>
                  <a:srgbClr val="FF0000"/>
                </a:solidFill>
              </a:rPr>
              <a:t>6.4- and 12.8-sec averaged data</a:t>
            </a:r>
            <a:r>
              <a:rPr lang="en-US" sz="1600"/>
              <a:t>: time. Altitude, Latitude, Longitude, LOS wind speed, wind error, SNR</a:t>
            </a:r>
            <a:endParaRPr/>
          </a:p>
          <a:p>
            <a:pPr indent="-220662" lvl="1" marL="4032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40"/>
              <a:buChar char="◆"/>
            </a:pPr>
            <a:r>
              <a:rPr lang="en-US" sz="1600"/>
              <a:t>Altitude (km) : -0.5, 0.1, 0.5, 1, 1.5, 2, 3, 4, 5, 6, 7, 8, 9, 10, 11, 12, 14, 16, 18, 20</a:t>
            </a:r>
            <a:endParaRPr sz="1600"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367571" y="1724585"/>
            <a:ext cx="2964219" cy="2694644"/>
            <a:chOff x="976018" y="19573363"/>
            <a:chExt cx="3952292" cy="3592857"/>
          </a:xfrm>
        </p:grpSpPr>
        <p:pic>
          <p:nvPicPr>
            <p:cNvPr descr="\\Tknas02.fsad.in-jaxa\利用本部\riyo\000_本部共通\超低高度ドップラライダ\熱設計\基本型_4.3m_5deg_放熱面付.jpg" id="177" name="Google Shape;17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93775" y="19691533"/>
              <a:ext cx="907718" cy="37531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8" name="Google Shape;178;p11"/>
            <p:cNvCxnSpPr/>
            <p:nvPr/>
          </p:nvCxnSpPr>
          <p:spPr>
            <a:xfrm rot="-5400000">
              <a:off x="1142902" y="20927276"/>
              <a:ext cx="1727997" cy="0"/>
            </a:xfrm>
            <a:prstGeom prst="straightConnector1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79" name="Google Shape;179;p11"/>
            <p:cNvSpPr txBox="1"/>
            <p:nvPr/>
          </p:nvSpPr>
          <p:spPr>
            <a:xfrm>
              <a:off x="2132781" y="21730295"/>
              <a:ext cx="773083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θ=90°</a:t>
              </a:r>
              <a:endParaRPr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180" name="Google Shape;180;p11"/>
            <p:cNvSpPr txBox="1"/>
            <p:nvPr/>
          </p:nvSpPr>
          <p:spPr>
            <a:xfrm>
              <a:off x="2114886" y="20318259"/>
              <a:ext cx="848546" cy="277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Φ=35°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 flipH="1" rot="1364988">
              <a:off x="1987000" y="20429931"/>
              <a:ext cx="197485" cy="68580"/>
            </a:xfrm>
            <a:prstGeom prst="curvedUpArrow">
              <a:avLst>
                <a:gd fmla="val 25000" name="adj1"/>
                <a:gd fmla="val 50000" name="adj2"/>
                <a:gd fmla="val 0" name="adj3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450068" y="19573363"/>
              <a:ext cx="1146041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7.73 km/s</a:t>
              </a:r>
              <a:endParaRPr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cxnSp>
          <p:nvCxnSpPr>
            <p:cNvPr id="183" name="Google Shape;183;p11"/>
            <p:cNvCxnSpPr/>
            <p:nvPr/>
          </p:nvCxnSpPr>
          <p:spPr>
            <a:xfrm flipH="1" rot="10800000">
              <a:off x="2274909" y="19847830"/>
              <a:ext cx="588017" cy="87465"/>
            </a:xfrm>
            <a:prstGeom prst="straightConnector1">
              <a:avLst/>
            </a:prstGeom>
            <a:solidFill>
              <a:schemeClr val="lt1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184" name="Google Shape;184;p11"/>
            <p:cNvSpPr/>
            <p:nvPr/>
          </p:nvSpPr>
          <p:spPr>
            <a:xfrm>
              <a:off x="976018" y="20930470"/>
              <a:ext cx="1391835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200−300 km</a:t>
              </a:r>
              <a:endParaRPr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1471398" y="22195366"/>
              <a:ext cx="1325577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147-221 km</a:t>
              </a:r>
              <a:endParaRPr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780094" y="21840045"/>
              <a:ext cx="735672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36.4°</a:t>
              </a:r>
              <a:endParaRPr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cxnSp>
          <p:nvCxnSpPr>
            <p:cNvPr id="187" name="Google Shape;187;p11"/>
            <p:cNvCxnSpPr/>
            <p:nvPr/>
          </p:nvCxnSpPr>
          <p:spPr>
            <a:xfrm rot="-5400000">
              <a:off x="2705234" y="22125542"/>
              <a:ext cx="720000" cy="0"/>
            </a:xfrm>
            <a:prstGeom prst="straightConnector1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88" name="Google Shape;188;p11"/>
            <p:cNvSpPr/>
            <p:nvPr/>
          </p:nvSpPr>
          <p:spPr>
            <a:xfrm rot="-9454440">
              <a:off x="2895051" y="22142313"/>
              <a:ext cx="197485" cy="68580"/>
            </a:xfrm>
            <a:prstGeom prst="curvedUpArrow">
              <a:avLst>
                <a:gd fmla="val 25000" name="adj1"/>
                <a:gd fmla="val 50000" name="adj2"/>
                <a:gd fmla="val 0" name="adj3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 rot="-600000">
              <a:off x="2083712" y="21694782"/>
              <a:ext cx="899999" cy="902627"/>
            </a:xfrm>
            <a:custGeom>
              <a:rect b="b" l="l" r="r" t="t"/>
              <a:pathLst>
                <a:path extrusionOk="0" h="902627" w="899999">
                  <a:moveTo>
                    <a:pt x="899999" y="902627"/>
                  </a:moveTo>
                  <a:lnTo>
                    <a:pt x="0" y="0"/>
                  </a:lnTo>
                  <a:lnTo>
                    <a:pt x="899999" y="902627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cxnSp>
          <p:nvCxnSpPr>
            <p:cNvPr id="190" name="Google Shape;190;p11"/>
            <p:cNvCxnSpPr/>
            <p:nvPr/>
          </p:nvCxnSpPr>
          <p:spPr>
            <a:xfrm rot="10800000">
              <a:off x="2007998" y="20080311"/>
              <a:ext cx="1047246" cy="2432098"/>
            </a:xfrm>
            <a:prstGeom prst="straightConnector1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1" name="Google Shape;191;p11"/>
            <p:cNvSpPr/>
            <p:nvPr/>
          </p:nvSpPr>
          <p:spPr>
            <a:xfrm>
              <a:off x="3843007" y="20447455"/>
              <a:ext cx="93686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Satellite ground track</a:t>
              </a:r>
              <a:endParaRPr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grpSp>
          <p:nvGrpSpPr>
            <p:cNvPr id="192" name="Google Shape;192;p11"/>
            <p:cNvGrpSpPr/>
            <p:nvPr/>
          </p:nvGrpSpPr>
          <p:grpSpPr>
            <a:xfrm rot="-4230089">
              <a:off x="3110786" y="21451697"/>
              <a:ext cx="1400879" cy="1347661"/>
              <a:chOff x="4036518" y="2925278"/>
              <a:chExt cx="1400879" cy="1347661"/>
            </a:xfrm>
          </p:grpSpPr>
          <p:sp>
            <p:nvSpPr>
              <p:cNvPr id="193" name="Google Shape;193;p11"/>
              <p:cNvSpPr/>
              <p:nvPr/>
            </p:nvSpPr>
            <p:spPr>
              <a:xfrm rot="-3239991">
                <a:off x="4057945" y="2946705"/>
                <a:ext cx="108000" cy="108000"/>
              </a:xfrm>
              <a:prstGeom prst="ellipse">
                <a:avLst/>
              </a:prstGeom>
              <a:solidFill>
                <a:srgbClr val="525252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rot="-3239991">
                <a:off x="4362745" y="3251505"/>
                <a:ext cx="108000" cy="108000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 rot="-3239991">
                <a:off x="4677819" y="3548840"/>
                <a:ext cx="108000" cy="108000"/>
              </a:xfrm>
              <a:prstGeom prst="ellipse">
                <a:avLst/>
              </a:prstGeom>
              <a:solidFill>
                <a:srgbClr val="525252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rot="-3239991">
                <a:off x="4990323" y="3848038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rot="-3239991">
                <a:off x="5307969" y="4143511"/>
                <a:ext cx="108000" cy="108000"/>
              </a:xfrm>
              <a:prstGeom prst="ellipse">
                <a:avLst/>
              </a:prstGeom>
              <a:solidFill>
                <a:srgbClr val="525252"/>
              </a:solidFill>
              <a:ln cap="flat" cmpd="sng" w="12700">
                <a:solidFill>
                  <a:srgbClr val="000000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 rot="-895201">
              <a:off x="1287830" y="21003625"/>
              <a:ext cx="3474441" cy="1744722"/>
              <a:chOff x="1362363" y="21159665"/>
              <a:chExt cx="4533184" cy="1744722"/>
            </a:xfrm>
          </p:grpSpPr>
          <p:cxnSp>
            <p:nvCxnSpPr>
              <p:cNvPr id="199" name="Google Shape;199;p11"/>
              <p:cNvCxnSpPr/>
              <p:nvPr/>
            </p:nvCxnSpPr>
            <p:spPr>
              <a:xfrm flipH="1" rot="10800000">
                <a:off x="2136834" y="22226380"/>
                <a:ext cx="3758713" cy="678008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200" name="Google Shape;200;p11"/>
              <p:cNvCxnSpPr/>
              <p:nvPr/>
            </p:nvCxnSpPr>
            <p:spPr>
              <a:xfrm flipH="1" rot="10800000">
                <a:off x="1362363" y="21159665"/>
                <a:ext cx="3758715" cy="678008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  <p:sp>
          <p:nvSpPr>
            <p:cNvPr id="201" name="Google Shape;201;p11"/>
            <p:cNvSpPr/>
            <p:nvPr/>
          </p:nvSpPr>
          <p:spPr>
            <a:xfrm>
              <a:off x="3113611" y="22412106"/>
              <a:ext cx="1666256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Laser foot-print track</a:t>
              </a:r>
              <a:endParaRPr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grpSp>
          <p:nvGrpSpPr>
            <p:cNvPr id="202" name="Google Shape;202;p11"/>
            <p:cNvGrpSpPr/>
            <p:nvPr/>
          </p:nvGrpSpPr>
          <p:grpSpPr>
            <a:xfrm rot="4380042">
              <a:off x="2099531" y="21664508"/>
              <a:ext cx="145955" cy="173546"/>
              <a:chOff x="3123016" y="4647172"/>
              <a:chExt cx="145955" cy="173546"/>
            </a:xfrm>
          </p:grpSpPr>
          <p:cxnSp>
            <p:nvCxnSpPr>
              <p:cNvPr id="203" name="Google Shape;203;p11"/>
              <p:cNvCxnSpPr/>
              <p:nvPr/>
            </p:nvCxnSpPr>
            <p:spPr>
              <a:xfrm rot="-4380042">
                <a:off x="3122781" y="4669762"/>
                <a:ext cx="103614" cy="76179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p11"/>
              <p:cNvCxnSpPr/>
              <p:nvPr/>
            </p:nvCxnSpPr>
            <p:spPr>
              <a:xfrm rot="-6084161">
                <a:off x="3171958" y="4741317"/>
                <a:ext cx="162000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44668"/>
            <a:ext cx="8290696" cy="307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4825"/>
            <a:ext cx="8290696" cy="297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Percentage performance profile</a:t>
            </a:r>
            <a:endParaRPr/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0696" y="1613201"/>
            <a:ext cx="757894" cy="3344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/>
          <p:nvPr/>
        </p:nvSpPr>
        <p:spPr>
          <a:xfrm>
            <a:off x="5237277" y="646090"/>
            <a:ext cx="2326278" cy="2417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1.5-µm DWL（January 2018）</a:t>
            </a: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5269041" y="3544668"/>
            <a:ext cx="2263761" cy="2417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1.5-µm DWL（August 2018）</a:t>
            </a:r>
            <a:endParaRPr/>
          </a:p>
        </p:txBody>
      </p:sp>
      <p:sp>
        <p:nvSpPr>
          <p:cNvPr id="216" name="Google Shape;216;p12"/>
          <p:cNvSpPr/>
          <p:nvPr/>
        </p:nvSpPr>
        <p:spPr>
          <a:xfrm>
            <a:off x="973337" y="646090"/>
            <a:ext cx="2188420" cy="2417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2-µm DWL（January 2018）</a:t>
            </a:r>
            <a:endParaRPr/>
          </a:p>
        </p:txBody>
      </p:sp>
      <p:sp>
        <p:nvSpPr>
          <p:cNvPr id="217" name="Google Shape;217;p12"/>
          <p:cNvSpPr/>
          <p:nvPr/>
        </p:nvSpPr>
        <p:spPr>
          <a:xfrm>
            <a:off x="986061" y="3544668"/>
            <a:ext cx="2125903" cy="2417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2-µm DWL（August 2018）</a:t>
            </a:r>
            <a:endParaRPr/>
          </a:p>
        </p:txBody>
      </p:sp>
      <p:sp>
        <p:nvSpPr>
          <p:cNvPr id="218" name="Google Shape;218;p12"/>
          <p:cNvSpPr txBox="1"/>
          <p:nvPr/>
        </p:nvSpPr>
        <p:spPr>
          <a:xfrm>
            <a:off x="8772525" y="887887"/>
            <a:ext cx="6000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Preliminary results of OSSE with DWL data: August 2018</a:t>
            </a:r>
            <a:endParaRPr/>
          </a:p>
        </p:txBody>
      </p:sp>
      <p:sp>
        <p:nvSpPr>
          <p:cNvPr id="225" name="Google Shape;225;p13"/>
          <p:cNvSpPr txBox="1"/>
          <p:nvPr>
            <p:ph idx="1" type="body"/>
          </p:nvPr>
        </p:nvSpPr>
        <p:spPr>
          <a:xfrm>
            <a:off x="252000" y="653051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49" lvl="0" marL="17144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●"/>
            </a:pPr>
            <a:r>
              <a:rPr lang="en-US" sz="1800"/>
              <a:t>Data: DWL pseudo data provided by DWL simulator (Baron et al. 2017, Ishii et al. 2017, JMSJ)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●"/>
            </a:pPr>
            <a:r>
              <a:rPr lang="en-US" sz="1800"/>
              <a:t>Experiment Configuration: </a:t>
            </a:r>
            <a:endParaRPr/>
          </a:p>
          <a:p>
            <a:pPr indent="-282573" lvl="1" marL="51434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</a:pPr>
            <a:r>
              <a:rPr lang="en-US" sz="1800"/>
              <a:t>CNTL experiment is equivalent to JMA’s global spectral model (GSM) as of 2018.</a:t>
            </a:r>
            <a:endParaRPr/>
          </a:p>
          <a:p>
            <a:pPr indent="-282573" lvl="1" marL="51434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</a:pPr>
            <a:r>
              <a:rPr lang="en-US" sz="1800"/>
              <a:t>TEST experiment is as same as CNTL excepting DWL data assimilated. </a:t>
            </a:r>
            <a:endParaRPr/>
          </a:p>
          <a:p>
            <a:pPr indent="-282573" lvl="1" marL="51434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</a:pPr>
            <a:r>
              <a:rPr lang="en-US" sz="1800"/>
              <a:t>Quality control (QC) method: ref. Okamoto et al. (2018, JMSJ)</a:t>
            </a:r>
            <a:endParaRPr/>
          </a:p>
          <a:p>
            <a:pPr indent="-282573" lvl="1" marL="51434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</a:pPr>
            <a:r>
              <a:rPr lang="en-US" sz="1800"/>
              <a:t>Term: one month in both summer (Aug. 2018) and winter (Jan. 2018).</a:t>
            </a:r>
            <a:endParaRPr/>
          </a:p>
          <a:p>
            <a:pPr indent="-44448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t/>
            </a:r>
            <a:endParaRPr/>
          </a:p>
        </p:txBody>
      </p:sp>
      <p:grpSp>
        <p:nvGrpSpPr>
          <p:cNvPr id="226" name="Google Shape;226;p13"/>
          <p:cNvGrpSpPr/>
          <p:nvPr/>
        </p:nvGrpSpPr>
        <p:grpSpPr>
          <a:xfrm>
            <a:off x="1403378" y="2977914"/>
            <a:ext cx="6337243" cy="3880086"/>
            <a:chOff x="2814850" y="1626238"/>
            <a:chExt cx="6337243" cy="3880086"/>
          </a:xfrm>
        </p:grpSpPr>
        <p:pic>
          <p:nvPicPr>
            <p:cNvPr id="227" name="Google Shape;22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14850" y="1626238"/>
              <a:ext cx="5102889" cy="3880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3"/>
            <p:cNvSpPr txBox="1"/>
            <p:nvPr/>
          </p:nvSpPr>
          <p:spPr>
            <a:xfrm flipH="1">
              <a:off x="8196099" y="2853299"/>
              <a:ext cx="955994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Forecast hours (240h)</a:t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13"/>
            <p:cNvGrpSpPr/>
            <p:nvPr/>
          </p:nvGrpSpPr>
          <p:grpSpPr>
            <a:xfrm rot="10800000">
              <a:off x="7988181" y="2448298"/>
              <a:ext cx="326201" cy="1645988"/>
              <a:chOff x="11263901" y="3968899"/>
              <a:chExt cx="434934" cy="2194650"/>
            </a:xfrm>
          </p:grpSpPr>
          <p:sp>
            <p:nvSpPr>
              <p:cNvPr id="230" name="Google Shape;230;p13"/>
              <p:cNvSpPr/>
              <p:nvPr/>
            </p:nvSpPr>
            <p:spPr>
              <a:xfrm rot="5400000">
                <a:off x="10939901" y="4292899"/>
                <a:ext cx="1080000" cy="432000"/>
              </a:xfrm>
              <a:prstGeom prst="leftArrow">
                <a:avLst>
                  <a:gd fmla="val 50000" name="adj1"/>
                  <a:gd fmla="val 50002" name="adj2"/>
                </a:avLst>
              </a:prstGeom>
              <a:solidFill>
                <a:srgbClr val="7030A0"/>
              </a:solidFill>
              <a:ln cap="flat" cmpd="sng" w="9525">
                <a:solidFill>
                  <a:srgbClr val="7030A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-361950" lvl="0" marL="36195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Degrade</a:t>
                </a:r>
                <a:endParaRPr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 rot="5400000">
                <a:off x="10942835" y="5407549"/>
                <a:ext cx="1080000" cy="4320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7030A0"/>
              </a:solidFill>
              <a:ln cap="flat" cmpd="sng" w="9525">
                <a:solidFill>
                  <a:srgbClr val="7030A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Improve</a:t>
                </a:r>
                <a:endParaRPr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2" name="Google Shape;232;p13"/>
            <p:cNvCxnSpPr/>
            <p:nvPr/>
          </p:nvCxnSpPr>
          <p:spPr>
            <a:xfrm>
              <a:off x="7958679" y="3266080"/>
              <a:ext cx="891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33" name="Google Shape;233;p13"/>
            <p:cNvSpPr/>
            <p:nvPr/>
          </p:nvSpPr>
          <p:spPr>
            <a:xfrm>
              <a:off x="5728287" y="2152285"/>
              <a:ext cx="503333" cy="362495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7231156" y="2114559"/>
              <a:ext cx="707438" cy="400221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7434876" y="3203786"/>
              <a:ext cx="503333" cy="362495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7473361" y="3754884"/>
              <a:ext cx="503333" cy="362495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3836397" y="2152285"/>
              <a:ext cx="503333" cy="362495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3874882" y="2703383"/>
              <a:ext cx="503333" cy="362495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Milestone to Next Step</a:t>
            </a:r>
            <a:endParaRPr/>
          </a:p>
        </p:txBody>
      </p:sp>
      <p:graphicFrame>
        <p:nvGraphicFramePr>
          <p:cNvPr id="245" name="Google Shape;245;p14"/>
          <p:cNvGraphicFramePr/>
          <p:nvPr/>
        </p:nvGraphicFramePr>
        <p:xfrm>
          <a:off x="118115" y="7407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{40B69C27-2EF2-40E1-B851-64D3E8937D7B}</a:tableStyleId>
              </a:tblPr>
              <a:tblGrid>
                <a:gridCol w="1360725"/>
                <a:gridCol w="1175650"/>
                <a:gridCol w="1072125"/>
                <a:gridCol w="1072125"/>
                <a:gridCol w="1072125"/>
                <a:gridCol w="1072125"/>
                <a:gridCol w="1709475"/>
              </a:tblGrid>
              <a:tr h="46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eiryo"/>
                        <a:buNone/>
                      </a:pPr>
                      <a:r>
                        <a:rPr lang="en-US" sz="1400">
                          <a:latin typeface="Meiryo"/>
                          <a:ea typeface="Meiryo"/>
                          <a:cs typeface="Meiryo"/>
                          <a:sym typeface="Meiryo"/>
                        </a:rPr>
                        <a:t>FY 2019</a:t>
                      </a:r>
                      <a:endParaRPr sz="14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eiryo"/>
                        <a:buNone/>
                      </a:pPr>
                      <a:r>
                        <a:rPr lang="en-US" sz="1400">
                          <a:latin typeface="Meiryo"/>
                          <a:ea typeface="Meiryo"/>
                          <a:cs typeface="Meiryo"/>
                          <a:sym typeface="Meiryo"/>
                        </a:rPr>
                        <a:t>FY 2020 (Feasibility study</a:t>
                      </a:r>
                      <a:r>
                        <a:rPr b="1" lang="en-US" sz="1400"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endParaRPr sz="14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eiryo"/>
                        <a:buNone/>
                      </a:pPr>
                      <a:r>
                        <a:rPr lang="en-US" sz="1400">
                          <a:latin typeface="Meiryo"/>
                          <a:ea typeface="Meiryo"/>
                          <a:cs typeface="Meiryo"/>
                          <a:sym typeface="Meiryo"/>
                        </a:rPr>
                        <a:t>FY 2021</a:t>
                      </a:r>
                      <a:endParaRPr sz="14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1366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eiryo"/>
                          <a:ea typeface="Meiryo"/>
                          <a:cs typeface="Meiryo"/>
                          <a:sym typeface="Meiryo"/>
                        </a:rPr>
                        <a:t>Lidar Team</a:t>
                      </a:r>
                      <a:endParaRPr sz="18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  <a:tr h="135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eiryo"/>
                        <a:buNone/>
                      </a:pPr>
                      <a:r>
                        <a:rPr lang="en-US" sz="1800">
                          <a:latin typeface="Meiryo"/>
                          <a:ea typeface="Meiryo"/>
                          <a:cs typeface="Meiryo"/>
                          <a:sym typeface="Meiryo"/>
                        </a:rPr>
                        <a:t>Science Team</a:t>
                      </a:r>
                      <a:endParaRPr sz="18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  <a:tr h="1342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eiryo"/>
                          <a:ea typeface="Meiryo"/>
                          <a:cs typeface="Meiryo"/>
                          <a:sym typeface="Meiryo"/>
                        </a:rPr>
                        <a:t>JAXA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eiryo"/>
                          <a:ea typeface="Meiryo"/>
                          <a:cs typeface="Meiryo"/>
                          <a:sym typeface="Meiryo"/>
                        </a:rPr>
                        <a:t>ANA</a:t>
                      </a:r>
                      <a:endParaRPr sz="18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46" name="Google Shape;246;p14"/>
          <p:cNvSpPr/>
          <p:nvPr/>
        </p:nvSpPr>
        <p:spPr>
          <a:xfrm>
            <a:off x="2654019" y="755624"/>
            <a:ext cx="4300324" cy="4477268"/>
          </a:xfrm>
          <a:prstGeom prst="roundRect">
            <a:avLst>
              <a:gd fmla="val 3574" name="adj"/>
            </a:avLst>
          </a:prstGeom>
          <a:noFill/>
          <a:ln cap="flat" cmpd="sng" w="38100">
            <a:solidFill>
              <a:srgbClr val="0350FB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7" name="Google Shape;247;p14"/>
          <p:cNvSpPr/>
          <p:nvPr/>
        </p:nvSpPr>
        <p:spPr>
          <a:xfrm rot="-5400000">
            <a:off x="5819664" y="3171473"/>
            <a:ext cx="3312368" cy="252536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00000"/>
                </a:solidFill>
                <a:latin typeface="Meiryo"/>
                <a:ea typeface="Meiryo"/>
                <a:cs typeface="Meiryo"/>
                <a:sym typeface="Meiryo"/>
              </a:rPr>
              <a:t>Proposal for mission</a:t>
            </a:r>
            <a:endParaRPr/>
          </a:p>
        </p:txBody>
      </p:sp>
      <p:cxnSp>
        <p:nvCxnSpPr>
          <p:cNvPr id="248" name="Google Shape;248;p14"/>
          <p:cNvCxnSpPr/>
          <p:nvPr/>
        </p:nvCxnSpPr>
        <p:spPr>
          <a:xfrm>
            <a:off x="6600085" y="1307152"/>
            <a:ext cx="0" cy="3934805"/>
          </a:xfrm>
          <a:prstGeom prst="straightConnector1">
            <a:avLst/>
          </a:prstGeom>
          <a:noFill/>
          <a:ln cap="flat" cmpd="sng" w="19050">
            <a:solidFill>
              <a:srgbClr val="FF33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14"/>
          <p:cNvSpPr/>
          <p:nvPr/>
        </p:nvSpPr>
        <p:spPr>
          <a:xfrm>
            <a:off x="6442214" y="5241957"/>
            <a:ext cx="288032" cy="360040"/>
          </a:xfrm>
          <a:prstGeom prst="triangle">
            <a:avLst>
              <a:gd fmla="val 50000" name="adj"/>
            </a:avLst>
          </a:prstGeom>
          <a:solidFill>
            <a:srgbClr val="FFFFCC"/>
          </a:solidFill>
          <a:ln cap="flat" cmpd="sng" w="1587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0" name="Google Shape;250;p14"/>
          <p:cNvSpPr/>
          <p:nvPr/>
        </p:nvSpPr>
        <p:spPr>
          <a:xfrm rot="-5400000">
            <a:off x="5890574" y="3142839"/>
            <a:ext cx="2160240" cy="288032"/>
          </a:xfrm>
          <a:prstGeom prst="rect">
            <a:avLst/>
          </a:prstGeom>
          <a:solidFill>
            <a:srgbClr val="FFE5FF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Preparation of Documents</a:t>
            </a:r>
            <a:endParaRPr/>
          </a:p>
        </p:txBody>
      </p:sp>
      <p:cxnSp>
        <p:nvCxnSpPr>
          <p:cNvPr id="251" name="Google Shape;251;p14"/>
          <p:cNvCxnSpPr>
            <a:stCxn id="250" idx="3"/>
            <a:endCxn id="247" idx="1"/>
          </p:cNvCxnSpPr>
          <p:nvPr/>
        </p:nvCxnSpPr>
        <p:spPr>
          <a:xfrm>
            <a:off x="6970694" y="2206735"/>
            <a:ext cx="505200" cy="2747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2" name="Google Shape;252;p14"/>
          <p:cNvSpPr/>
          <p:nvPr/>
        </p:nvSpPr>
        <p:spPr>
          <a:xfrm rot="-5400000">
            <a:off x="6323194" y="3045713"/>
            <a:ext cx="3456384" cy="504056"/>
          </a:xfrm>
          <a:prstGeom prst="rect">
            <a:avLst/>
          </a:prstGeom>
          <a:solidFill>
            <a:srgbClr val="FFE5FF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Meiryo"/>
                <a:ea typeface="Meiryo"/>
                <a:cs typeface="Meiryo"/>
                <a:sym typeface="Meiryo"/>
              </a:rPr>
              <a:t>Advanced mission program</a:t>
            </a:r>
            <a:endParaRPr/>
          </a:p>
        </p:txBody>
      </p:sp>
      <p:cxnSp>
        <p:nvCxnSpPr>
          <p:cNvPr id="253" name="Google Shape;253;p14"/>
          <p:cNvCxnSpPr>
            <a:stCxn id="247" idx="3"/>
            <a:endCxn id="252" idx="1"/>
          </p:cNvCxnSpPr>
          <p:nvPr/>
        </p:nvCxnSpPr>
        <p:spPr>
          <a:xfrm>
            <a:off x="7475848" y="1641557"/>
            <a:ext cx="575400" cy="3384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4" name="Google Shape;254;p14"/>
          <p:cNvSpPr/>
          <p:nvPr/>
        </p:nvSpPr>
        <p:spPr>
          <a:xfrm>
            <a:off x="2002615" y="5975899"/>
            <a:ext cx="3204000" cy="540000"/>
          </a:xfrm>
          <a:prstGeom prst="wedgeRectCallout">
            <a:avLst>
              <a:gd fmla="val 91421" name="adj1"/>
              <a:gd fmla="val -137065" name="adj2"/>
            </a:avLst>
          </a:prstGeom>
          <a:solidFill>
            <a:srgbClr val="CCFFFF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① Review of mission requirements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② Review of OSSE results</a:t>
            </a:r>
            <a:endParaRPr/>
          </a:p>
        </p:txBody>
      </p:sp>
      <p:cxnSp>
        <p:nvCxnSpPr>
          <p:cNvPr id="255" name="Google Shape;255;p14"/>
          <p:cNvCxnSpPr/>
          <p:nvPr/>
        </p:nvCxnSpPr>
        <p:spPr>
          <a:xfrm>
            <a:off x="5159106" y="1307152"/>
            <a:ext cx="0" cy="3934805"/>
          </a:xfrm>
          <a:prstGeom prst="straightConnector1">
            <a:avLst/>
          </a:prstGeom>
          <a:noFill/>
          <a:ln cap="flat" cmpd="sng" w="19050">
            <a:solidFill>
              <a:srgbClr val="FF33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56" name="Google Shape;256;p14"/>
          <p:cNvSpPr/>
          <p:nvPr/>
        </p:nvSpPr>
        <p:spPr>
          <a:xfrm>
            <a:off x="5015090" y="5241957"/>
            <a:ext cx="288032" cy="360040"/>
          </a:xfrm>
          <a:prstGeom prst="triangle">
            <a:avLst>
              <a:gd fmla="val 50000" name="adj"/>
            </a:avLst>
          </a:prstGeom>
          <a:solidFill>
            <a:srgbClr val="FFFFCC"/>
          </a:solidFill>
          <a:ln cap="flat" cmpd="sng" w="1587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2002615" y="5345482"/>
            <a:ext cx="2232000" cy="423337"/>
          </a:xfrm>
          <a:prstGeom prst="wedgeRectCallout">
            <a:avLst>
              <a:gd fmla="val 88434" name="adj1"/>
              <a:gd fmla="val -19587" name="adj2"/>
            </a:avLst>
          </a:prstGeom>
          <a:solidFill>
            <a:srgbClr val="CCFFFF"/>
          </a:solidFill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Review of OSSE results</a:t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1506587" y="4377861"/>
            <a:ext cx="5561735" cy="432699"/>
          </a:xfrm>
          <a:prstGeom prst="rect">
            <a:avLst/>
          </a:prstGeom>
          <a:solidFill>
            <a:srgbClr val="FFE5FF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Discussions and review on co-creation for space business</a:t>
            </a:r>
            <a:endParaRPr sz="11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1531460" y="3085190"/>
            <a:ext cx="4171016" cy="360000"/>
          </a:xfrm>
          <a:prstGeom prst="rect">
            <a:avLst/>
          </a:prstGeom>
          <a:solidFill>
            <a:srgbClr val="FFE5FF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Review of science requirements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4364940" y="2359061"/>
            <a:ext cx="1800000" cy="391885"/>
          </a:xfrm>
          <a:prstGeom prst="rect">
            <a:avLst/>
          </a:prstGeom>
          <a:solidFill>
            <a:srgbClr val="FFE5FF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OSSE</a:t>
            </a:r>
            <a:endParaRPr sz="14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1531459" y="1641557"/>
            <a:ext cx="4140000" cy="360040"/>
          </a:xfrm>
          <a:prstGeom prst="rect">
            <a:avLst/>
          </a:prstGeom>
          <a:solidFill>
            <a:srgbClr val="FFE5FF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Discussions of feasible DWL system</a:t>
            </a:r>
            <a:endParaRPr/>
          </a:p>
        </p:txBody>
      </p:sp>
      <p:grpSp>
        <p:nvGrpSpPr>
          <p:cNvPr id="262" name="Google Shape;262;p14"/>
          <p:cNvGrpSpPr/>
          <p:nvPr/>
        </p:nvGrpSpPr>
        <p:grpSpPr>
          <a:xfrm>
            <a:off x="3363017" y="1965816"/>
            <a:ext cx="1152000" cy="1164276"/>
            <a:chOff x="3238324" y="1855810"/>
            <a:chExt cx="1336125" cy="1350365"/>
          </a:xfrm>
        </p:grpSpPr>
        <p:sp>
          <p:nvSpPr>
            <p:cNvPr id="263" name="Google Shape;263;p14"/>
            <p:cNvSpPr/>
            <p:nvPr/>
          </p:nvSpPr>
          <p:spPr>
            <a:xfrm>
              <a:off x="4034449" y="1910175"/>
              <a:ext cx="540000" cy="1296000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 rot="10800000">
              <a:off x="3238324" y="1855810"/>
              <a:ext cx="540000" cy="1296000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14"/>
          <p:cNvGrpSpPr/>
          <p:nvPr/>
        </p:nvGrpSpPr>
        <p:grpSpPr>
          <a:xfrm>
            <a:off x="3374455" y="3351783"/>
            <a:ext cx="1152000" cy="1164276"/>
            <a:chOff x="3238324" y="1855810"/>
            <a:chExt cx="1336125" cy="1350365"/>
          </a:xfrm>
        </p:grpSpPr>
        <p:sp>
          <p:nvSpPr>
            <p:cNvPr id="266" name="Google Shape;266;p14"/>
            <p:cNvSpPr/>
            <p:nvPr/>
          </p:nvSpPr>
          <p:spPr>
            <a:xfrm>
              <a:off x="4034449" y="1910175"/>
              <a:ext cx="540000" cy="1296000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 rot="10800000">
              <a:off x="3238324" y="1855810"/>
              <a:ext cx="540000" cy="1296000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74" name="Google Shape;274;p15"/>
          <p:cNvSpPr txBox="1"/>
          <p:nvPr>
            <p:ph idx="1" type="body"/>
          </p:nvPr>
        </p:nvSpPr>
        <p:spPr>
          <a:xfrm>
            <a:off x="252000" y="653051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800"/>
              <a:t>We implemented the feasibility study on the future space-based CDWL in 2019 and updated its attributions.  We conduct the further feasibility study in 2020.</a:t>
            </a:r>
            <a:endParaRPr/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7118" y="1881005"/>
            <a:ext cx="2290163" cy="230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5634" y="4335037"/>
            <a:ext cx="1415953" cy="207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 txBox="1"/>
          <p:nvPr/>
        </p:nvSpPr>
        <p:spPr>
          <a:xfrm>
            <a:off x="252413" y="1600881"/>
            <a:ext cx="6467466" cy="410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-176213" lvl="1" marL="192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2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The satellite system is based on the design of an advanced super low altitude satellite (less than an altitude of 300 km), and the future space-based CDWL is under investigation.</a:t>
            </a:r>
            <a:endParaRPr b="0" i="0" sz="1800" u="none" cap="none" strike="noStrike">
              <a:solidFill>
                <a:srgbClr val="002060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-176213" lvl="1" marL="192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2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We are investigating a 1 LOS dawn-dusk orbit DWL in super low altitude satellite. </a:t>
            </a:r>
            <a:endParaRPr/>
          </a:p>
          <a:p>
            <a:pPr indent="-176213" lvl="1" marL="192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2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Candidate laser system: 1.5-µm / 2-µm</a:t>
            </a:r>
            <a:endParaRPr/>
          </a:p>
          <a:p>
            <a:pPr indent="-176213" lvl="0" marL="192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●"/>
            </a:pPr>
            <a:r>
              <a:rPr lang="en-US" sz="180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JAXA and ANA Holdings discuss on co-creation for new space business.</a:t>
            </a:r>
            <a:endParaRPr/>
          </a:p>
          <a:p>
            <a:pPr indent="-176213" lvl="0" marL="192088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Future plan</a:t>
            </a:r>
            <a:endParaRPr/>
          </a:p>
          <a:p>
            <a:pPr indent="-176213" lvl="0" marL="192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●"/>
            </a:pPr>
            <a:r>
              <a:rPr lang="en-US" sz="180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Assessment of results obtained by OSSE experiments</a:t>
            </a:r>
            <a:endParaRPr/>
          </a:p>
          <a:p>
            <a:pPr indent="-176213" lvl="0" marL="192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●"/>
            </a:pPr>
            <a:r>
              <a:rPr lang="en-US" sz="180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Review of technical mission requirements</a:t>
            </a:r>
            <a:endParaRPr/>
          </a:p>
          <a:p>
            <a:pPr indent="-176213" lvl="0" marL="192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●"/>
            </a:pPr>
            <a:r>
              <a:rPr lang="en-US" sz="180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Review of scientific and other user requirements</a:t>
            </a:r>
            <a:endParaRPr/>
          </a:p>
          <a:p>
            <a:pPr indent="-176213" lvl="0" marL="192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●"/>
            </a:pPr>
            <a:r>
              <a:rPr lang="en-US" sz="180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Preparation for Mission Definition Review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252000" y="653051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49" lvl="0" marL="17144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Char char="●"/>
            </a:pPr>
            <a:r>
              <a:rPr lang="en-US"/>
              <a:t>Future space-based LiDAR in Japan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Char char="●"/>
            </a:pPr>
            <a:r>
              <a:rPr lang="en-US"/>
              <a:t>Background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Char char="●"/>
            </a:pPr>
            <a:r>
              <a:rPr lang="en-US"/>
              <a:t>Feasibility study on future space-based Coherent Doppler Wind LiDAR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Char char="●"/>
            </a:pPr>
            <a:r>
              <a:rPr lang="en-US"/>
              <a:t>Milestone to next step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Char char="●"/>
            </a:pPr>
            <a:r>
              <a:rPr lang="en-US"/>
              <a:t>Summary</a:t>
            </a:r>
            <a:endParaRPr/>
          </a:p>
          <a:p>
            <a:pPr indent="-44448" lvl="0" marL="17144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607868"/>
            <a:ext cx="8640000" cy="6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Future space-based LiDAR in Japan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3117" y="2437994"/>
            <a:ext cx="2138883" cy="61000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524655" y="6535829"/>
            <a:ext cx="2664000" cy="2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0" lvl="0" marL="1174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 International collaboration? 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89210" y="652463"/>
            <a:ext cx="8965580" cy="2547937"/>
          </a:xfrm>
          <a:prstGeom prst="roundRect">
            <a:avLst>
              <a:gd fmla="val 16667" name="adj"/>
            </a:avLst>
          </a:prstGeom>
          <a:solidFill>
            <a:srgbClr val="8DA9DB">
              <a:alpha val="2000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741680" y="3615388"/>
            <a:ext cx="2870110" cy="16155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2828535" y="5012762"/>
            <a:ext cx="63817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©JAXA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74041" y="3349567"/>
            <a:ext cx="30901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Space-based DWL</a:t>
            </a:r>
            <a:endParaRPr sz="15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574040" y="5642307"/>
            <a:ext cx="3149599" cy="3251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Collecting 3D wind speed data at any time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437639" y="5327348"/>
            <a:ext cx="1422400" cy="213360"/>
          </a:xfrm>
          <a:custGeom>
            <a:rect b="b" l="l" r="r" t="t"/>
            <a:pathLst>
              <a:path extrusionOk="0" h="213360" w="1422400">
                <a:moveTo>
                  <a:pt x="1422400" y="0"/>
                </a:moveTo>
                <a:lnTo>
                  <a:pt x="0" y="0"/>
                </a:lnTo>
                <a:lnTo>
                  <a:pt x="711200" y="213359"/>
                </a:lnTo>
                <a:lnTo>
                  <a:pt x="1422400" y="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1437639" y="5327348"/>
            <a:ext cx="1422400" cy="213360"/>
          </a:xfrm>
          <a:custGeom>
            <a:rect b="b" l="l" r="r" t="t"/>
            <a:pathLst>
              <a:path extrusionOk="0" h="213360" w="1422400">
                <a:moveTo>
                  <a:pt x="0" y="0"/>
                </a:moveTo>
                <a:lnTo>
                  <a:pt x="355600" y="0"/>
                </a:lnTo>
                <a:lnTo>
                  <a:pt x="1066800" y="0"/>
                </a:lnTo>
                <a:lnTo>
                  <a:pt x="1422400" y="0"/>
                </a:lnTo>
                <a:lnTo>
                  <a:pt x="711200" y="21335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0150">
            <a:solidFill>
              <a:srgbClr val="4171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252000" y="653051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49" lvl="0" marL="17144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Char char="●"/>
            </a:pPr>
            <a:r>
              <a:rPr lang="en-US"/>
              <a:t>Space-based DWL Wind observation improves the accuracy of numerical forecasts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000"/>
              <a:buChar char="●"/>
            </a:pPr>
            <a:r>
              <a:rPr lang="en-US"/>
              <a:t>The flight plan is based on predicted 3D wind speed data to calculate the optimal flight path and altitude.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000"/>
              <a:buChar char="●"/>
            </a:pPr>
            <a:r>
              <a:rPr lang="en-US"/>
              <a:t>Transmitting wind information to an airplane in flight is expected to improve fuel efficiency.</a:t>
            </a:r>
            <a:endParaRPr/>
          </a:p>
          <a:p>
            <a:pPr indent="-171449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000"/>
              <a:buChar char="●"/>
            </a:pPr>
            <a:r>
              <a:rPr lang="en-US"/>
              <a:t>It is expected to contribute to economic benefits by improving fuel efficiency and CO</a:t>
            </a:r>
            <a:r>
              <a:rPr baseline="-25000" lang="en-US"/>
              <a:t>2</a:t>
            </a:r>
            <a:r>
              <a:rPr lang="en-US"/>
              <a:t> reduction.</a:t>
            </a:r>
            <a:endParaRPr/>
          </a:p>
          <a:p>
            <a:pPr indent="-44448" lvl="0" marL="171449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38056" y="6140625"/>
            <a:ext cx="6005944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http://www.cao.go.jp/minister/1708_m_matsuyama/photo/2017-028.html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5290" y="3501116"/>
            <a:ext cx="4372488" cy="2410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Background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252000" y="653051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None/>
            </a:pPr>
            <a:r>
              <a:rPr lang="en-US" sz="1800"/>
              <a:t>Objectives of future space-based DWL observation are to contribute to various issues:</a:t>
            </a:r>
            <a:endParaRPr/>
          </a:p>
          <a:p>
            <a:pPr indent="-197644" lvl="1" marL="21074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249"/>
              </a:buClr>
              <a:buSzPts val="1620"/>
              <a:buFont typeface="Noto Sans Symbols"/>
              <a:buChar char="●"/>
            </a:pPr>
            <a:r>
              <a:rPr lang="en-US" sz="1800"/>
              <a:t>Improvement  of prediction accuracy (NWP), </a:t>
            </a:r>
            <a:endParaRPr/>
          </a:p>
          <a:p>
            <a:pPr indent="-197644" lvl="1" marL="21074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249"/>
              </a:buClr>
              <a:buSzPts val="1620"/>
              <a:buFont typeface="Noto Sans Symbols"/>
              <a:buChar char="●"/>
            </a:pPr>
            <a:r>
              <a:rPr lang="en-US" sz="1800"/>
              <a:t>Through deeper understanding of convection – atmospheric dynamics interaction, </a:t>
            </a:r>
            <a:endParaRPr/>
          </a:p>
          <a:p>
            <a:pPr indent="-257175" lvl="3" marL="428625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249"/>
              </a:buClr>
              <a:buSzPts val="1620"/>
              <a:buFont typeface="Noto Sans Symbols"/>
              <a:buChar char="◆"/>
            </a:pPr>
            <a:r>
              <a:rPr lang="en-US" sz="1800"/>
              <a:t>Improvements of cloud structure scheme and water cycle</a:t>
            </a:r>
            <a:endParaRPr/>
          </a:p>
          <a:p>
            <a:pPr indent="-257175" lvl="3" marL="428625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249"/>
              </a:buClr>
              <a:buSzPts val="1620"/>
              <a:buFont typeface="Noto Sans Symbols"/>
              <a:buChar char="◆"/>
            </a:pPr>
            <a:r>
              <a:rPr lang="en-US" sz="1800"/>
              <a:t>Improvements of reanalysis data sets and discrepancy between the various reanalysis data sets</a:t>
            </a:r>
            <a:endParaRPr/>
          </a:p>
          <a:p>
            <a:pPr indent="-197644" lvl="1" marL="21074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249"/>
              </a:buClr>
              <a:buSzPts val="1620"/>
              <a:buFont typeface="Noto Sans Symbols"/>
              <a:buChar char="●"/>
            </a:pPr>
            <a:r>
              <a:rPr lang="en-US" sz="1800"/>
              <a:t>Formation and dissipation of typhoon (location, intensity, size)</a:t>
            </a:r>
            <a:endParaRPr/>
          </a:p>
          <a:p>
            <a:pPr indent="-197644" lvl="1" marL="21074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249"/>
              </a:buClr>
              <a:buSzPts val="1620"/>
              <a:buFont typeface="Noto Sans Symbols"/>
              <a:buChar char="●"/>
            </a:pPr>
            <a:r>
              <a:rPr lang="en-US" sz="1800"/>
              <a:t>Improvement of atmospheric transport model (aerosols. radioactive materials, air pollutant, dust) and radiation budget</a:t>
            </a:r>
            <a:endParaRPr/>
          </a:p>
          <a:p>
            <a:pPr indent="-197644" lvl="1" marL="21074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249"/>
              </a:buClr>
              <a:buSzPts val="1620"/>
              <a:buFont typeface="Noto Sans Symbols"/>
              <a:buChar char="●"/>
            </a:pPr>
            <a:r>
              <a:rPr lang="en-US" sz="1800"/>
              <a:t>Validation and  accuracy improvement of AMV</a:t>
            </a:r>
            <a:endParaRPr/>
          </a:p>
          <a:p>
            <a:pPr indent="0" lvl="1" marL="13097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249"/>
              </a:buClr>
              <a:buSzPts val="162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b="1" lang="en-US" sz="1800">
                <a:solidFill>
                  <a:srgbClr val="FF0000"/>
                </a:solidFill>
              </a:rPr>
              <a:t>Space-based Doppler Wind Lidar is attractive for global wind profiling observation.</a:t>
            </a:r>
            <a:endParaRPr/>
          </a:p>
          <a:p>
            <a:pPr indent="-76198" lvl="0" marL="17144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Meiryo"/>
              <a:buNone/>
            </a:pPr>
            <a:r>
              <a:rPr lang="en-US" sz="1800"/>
              <a:t>Concept of future space-based Coherent Doppler Wind Lidar (2020)</a:t>
            </a:r>
            <a:endParaRPr sz="1800"/>
          </a:p>
        </p:txBody>
      </p:sp>
      <p:graphicFrame>
        <p:nvGraphicFramePr>
          <p:cNvPr id="129" name="Google Shape;129;p6"/>
          <p:cNvGraphicFramePr/>
          <p:nvPr/>
        </p:nvGraphicFramePr>
        <p:xfrm>
          <a:off x="185854" y="6926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{40B69C27-2EF2-40E1-B851-64D3E8937D7B}</a:tableStyleId>
              </a:tblPr>
              <a:tblGrid>
                <a:gridCol w="2064975"/>
                <a:gridCol w="3384000"/>
              </a:tblGrid>
              <a:tr h="319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Space-based CDWL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Orbital altitude Orbit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&lt;300 km / Polar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518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Transmitter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Plan 1：1.5-µm, &gt;70 mJ, 150 Hz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Plan 2：2.-µm, 90 mJ, 30 HzX2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Receiver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0.4 - 0.6 m / 1 look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8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Target horizontal resolution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&lt;100 km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731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Target vertical resolution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Altitude 0-2 km: 0.5 km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Altitude 2-12 km: 1 km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Altitude 12-20 km: 2 km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Nadir angle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35 degree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Looking angle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90 degree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51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Target horizontal wind speed</a:t>
                      </a:r>
                      <a:endParaRPr b="0" sz="1400" u="none" cap="none" strike="noStrik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eiryo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-150 ~ 150 m/sec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130" name="Google Shape;130;p6"/>
          <p:cNvGraphicFramePr/>
          <p:nvPr/>
        </p:nvGraphicFramePr>
        <p:xfrm>
          <a:off x="228600" y="49270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{40B69C27-2EF2-40E1-B851-64D3E8937D7B}</a:tableStyleId>
              </a:tblPr>
              <a:tblGrid>
                <a:gridCol w="1355550"/>
                <a:gridCol w="1911475"/>
                <a:gridCol w="2036500"/>
              </a:tblGrid>
              <a:tr h="30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Altitude (km)</a:t>
                      </a:r>
                      <a:endParaRPr b="1" sz="12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Meiryo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Vertical resolution (km)</a:t>
                      </a:r>
                      <a:endParaRPr b="1" sz="12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Wind speed error (m/s)</a:t>
                      </a:r>
                      <a:endParaRPr b="1" sz="12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30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12-20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&lt;4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30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2-12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&lt;1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30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0-2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0.5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206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&lt;1</a:t>
                      </a:r>
                      <a:endParaRPr b="0" sz="1400" u="none" cap="none" strike="noStrike">
                        <a:solidFill>
                          <a:srgbClr val="00206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31" name="Google Shape;131;p6"/>
          <p:cNvSpPr/>
          <p:nvPr/>
        </p:nvSpPr>
        <p:spPr>
          <a:xfrm>
            <a:off x="119305" y="4557688"/>
            <a:ext cx="45195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Requirement of wind measurement</a:t>
            </a:r>
            <a:endParaRPr b="1"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8274425" y="2682560"/>
            <a:ext cx="7502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©JAXA</a:t>
            </a:r>
            <a:endParaRPr b="1" sz="12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7107" y="904957"/>
            <a:ext cx="3348000" cy="336244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5757107" y="4396882"/>
            <a:ext cx="315843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A  candidate launch vehicle is “Epsilon rocket” developed by JAXA.</a:t>
            </a:r>
            <a:endParaRPr sz="1600">
              <a:solidFill>
                <a:srgbClr val="00206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7"/>
          <p:cNvGraphicFramePr/>
          <p:nvPr/>
        </p:nvGraphicFramePr>
        <p:xfrm>
          <a:off x="522000" y="6273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{25DBA190-7E85-4A6C-9755-48EB5251D2FA}</a:tableStyleId>
              </a:tblPr>
              <a:tblGrid>
                <a:gridCol w="2160000"/>
                <a:gridCol w="1980000"/>
                <a:gridCol w="1980000"/>
                <a:gridCol w="1980000"/>
              </a:tblGrid>
              <a:tr h="335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eiryo"/>
                          <a:ea typeface="Meiryo"/>
                          <a:cs typeface="Meiryo"/>
                          <a:sym typeface="Meiryo"/>
                        </a:rPr>
                        <a:t>Aeolus</a:t>
                      </a:r>
                      <a:endParaRPr sz="1600" u="none" cap="none" strike="noStrik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eiryo"/>
                          <a:ea typeface="Meiryo"/>
                          <a:cs typeface="Meiryo"/>
                          <a:sym typeface="Meiryo"/>
                        </a:rPr>
                        <a:t>Plan 1</a:t>
                      </a:r>
                      <a:endParaRPr sz="1600" u="none" cap="none" strike="noStrik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eiryo"/>
                          <a:ea typeface="Meiryo"/>
                          <a:cs typeface="Meiryo"/>
                          <a:sym typeface="Meiryo"/>
                        </a:rPr>
                        <a:t>Plan 2</a:t>
                      </a:r>
                      <a:endParaRPr sz="1600" u="none" cap="none" strike="noStrik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b"/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Orbital altitude (km)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320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35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Wavelength (µm)</a:t>
                      </a:r>
                      <a:endParaRPr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0.355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1.55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2.05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Target 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Molecular and Aerosol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Aerosol and Cloud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 hMerge="1"/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Weight (kg)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500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335</a:t>
                      </a:r>
                      <a:endParaRPr b="0" i="0" sz="12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430</a:t>
                      </a:r>
                      <a:endParaRPr b="0" i="0" sz="12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Mission size (m</a:t>
                      </a:r>
                      <a:r>
                        <a:rPr b="0" baseline="3000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</a:t>
                      </a: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4.6 x 1.9 x 2.0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1.8×1.8×2.0</a:t>
                      </a:r>
                      <a:endParaRPr b="0" baseline="3000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1.4×1.5×1.7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Telescope diameter (m)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1.5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0.58 (2 looks)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Meiry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0.6  (2 looks)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Pulse energy (mJ)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65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90</a:t>
                      </a:r>
                      <a:endParaRPr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PRF</a:t>
                      </a:r>
                      <a:r>
                        <a:rPr b="0" baseline="3000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*</a:t>
                      </a: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(Hz)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Meiry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150</a:t>
                      </a:r>
                      <a:endParaRPr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30×2</a:t>
                      </a:r>
                      <a:endParaRPr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Power required for mission (W)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Meiry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840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1070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563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Cooling system</a:t>
                      </a:r>
                      <a:endParaRPr b="0" i="0"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030A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None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7030A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-55℃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41" name="Google Shape;141;p7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Meiryo"/>
              <a:buNone/>
            </a:pPr>
            <a:r>
              <a:rPr lang="en-US" sz="1800"/>
              <a:t>Feasibility study on future space-based Doppler Wind Lidar (2019)</a:t>
            </a:r>
            <a:endParaRPr sz="1800"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96" y="4357439"/>
            <a:ext cx="2971720" cy="19811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7"/>
          <p:cNvGrpSpPr/>
          <p:nvPr/>
        </p:nvGrpSpPr>
        <p:grpSpPr>
          <a:xfrm>
            <a:off x="3775273" y="4146164"/>
            <a:ext cx="5368726" cy="2113647"/>
            <a:chOff x="4243737" y="4738144"/>
            <a:chExt cx="3722390" cy="1465491"/>
          </a:xfrm>
        </p:grpSpPr>
        <p:pic>
          <p:nvPicPr>
            <p:cNvPr id="144" name="Google Shape;14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43737" y="4738144"/>
              <a:ext cx="2188059" cy="1465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7966" y="4738144"/>
              <a:ext cx="1258161" cy="14608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7"/>
          <p:cNvSpPr txBox="1"/>
          <p:nvPr/>
        </p:nvSpPr>
        <p:spPr>
          <a:xfrm>
            <a:off x="4660334" y="6209390"/>
            <a:ext cx="1440000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Plan 1</a:t>
            </a:r>
            <a:endParaRPr b="1" sz="11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7191752" y="6203037"/>
            <a:ext cx="1440000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Plan 2</a:t>
            </a:r>
            <a:endParaRPr b="1" sz="11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522000" y="4087689"/>
            <a:ext cx="31858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* PRF: Pulse Repetition Frequency</a:t>
            </a:r>
            <a:endParaRPr sz="14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/>
          <p:nvPr/>
        </p:nvSpPr>
        <p:spPr>
          <a:xfrm>
            <a:off x="137700" y="5792397"/>
            <a:ext cx="7200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※ PRF: Pulse repetition frequency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※※ M</a:t>
            </a:r>
            <a:r>
              <a:rPr baseline="30000"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2</a:t>
            </a:r>
            <a:r>
              <a:rPr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: Beam propagation factor (perfect Gaussian Beam with M</a:t>
            </a:r>
            <a:r>
              <a:rPr baseline="30000"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2 </a:t>
            </a:r>
            <a:r>
              <a:rPr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=1)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※ ※ ※: FOM = Pulse energy ×  PRF × Telescope Area</a:t>
            </a:r>
            <a:endParaRPr sz="14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1750" y="1391770"/>
            <a:ext cx="4272250" cy="4074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6" name="Google Shape;156;p9"/>
          <p:cNvGraphicFramePr/>
          <p:nvPr/>
        </p:nvGraphicFramePr>
        <p:xfrm>
          <a:off x="77740" y="6768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{40B69C27-2EF2-40E1-B851-64D3E8937D7B}</a:tableStyleId>
              </a:tblPr>
              <a:tblGrid>
                <a:gridCol w="1404000"/>
                <a:gridCol w="1638000"/>
                <a:gridCol w="1638000"/>
              </a:tblGrid>
              <a:tr h="32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Meiryo"/>
                        <a:buNone/>
                      </a:pPr>
                      <a:r>
                        <a:rPr b="1" lang="en-US" sz="1050" u="none" cap="none" strike="noStrike">
                          <a:solidFill>
                            <a:schemeClr val="lt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Single pulse system</a:t>
                      </a:r>
                      <a:endParaRPr/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 u="none" cap="none" strike="noStrike">
                          <a:solidFill>
                            <a:schemeClr val="lt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Double pulse system</a:t>
                      </a:r>
                      <a:endParaRPr/>
                    </a:p>
                  </a:txBody>
                  <a:tcPr marT="43275" marB="43275" marR="86550" marL="86550" anchor="ctr"/>
                </a:tc>
              </a:tr>
              <a:tr h="32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Power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3.81 W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4.80 W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</a:tr>
              <a:tr h="32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Pulse energy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〇 127 mJ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〇 160 (80×2) mJ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</a:tr>
              <a:tr h="32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PRF</a:t>
                      </a:r>
                      <a:r>
                        <a:rPr b="1" baseline="3000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※</a:t>
                      </a:r>
                      <a:endParaRPr b="1" baseline="3000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○ 30 Hz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○ 30 Hz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</a:tr>
              <a:tr h="32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Pulse width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130 ns</a:t>
                      </a:r>
                      <a:endParaRPr/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205 ns</a:t>
                      </a:r>
                      <a:endParaRPr/>
                    </a:p>
                  </a:txBody>
                  <a:tcPr marT="43275" marB="43275" marR="86550" marL="86550" anchor="ctr"/>
                </a:tc>
              </a:tr>
              <a:tr h="55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Wavelength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iryo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2051.250 nm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iryo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2051.250 nm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</a:tr>
              <a:tr h="32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M</a:t>
                      </a:r>
                      <a:r>
                        <a:rPr b="1" baseline="3000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  ※※</a:t>
                      </a:r>
                      <a:endParaRPr b="1" baseline="3000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iryo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&lt; 1.2 </a:t>
                      </a:r>
                      <a:endParaRPr/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iryo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&lt; 1.2 </a:t>
                      </a:r>
                      <a:endParaRPr/>
                    </a:p>
                  </a:txBody>
                  <a:tcPr marT="43275" marB="43275" marR="86550" marL="86550" anchor="ctr"/>
                </a:tc>
              </a:tr>
              <a:tr h="55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Wall-Plug efficiency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1.6 %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2.0%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</a:tr>
              <a:tr h="55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Temperature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(Laser medium)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-38℃</a:t>
                      </a:r>
                      <a:endParaRPr/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○ -38℃</a:t>
                      </a:r>
                      <a:endParaRPr/>
                    </a:p>
                  </a:txBody>
                  <a:tcPr marT="43275" marB="43275" marR="86550" marL="86550" anchor="ctr"/>
                </a:tc>
              </a:tr>
              <a:tr h="32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iryo"/>
                        <a:buNone/>
                      </a:pPr>
                      <a:r>
                        <a:rPr b="1" lang="en-US" sz="1200" u="none" cap="none" strike="noStrike">
                          <a:latin typeface="Meiryo"/>
                          <a:ea typeface="Meiryo"/>
                          <a:cs typeface="Meiryo"/>
                          <a:sym typeface="Meiryo"/>
                        </a:rPr>
                        <a:t>Power consumption (Sensor)</a:t>
                      </a:r>
                      <a:endParaRPr b="1" sz="1200" u="none" cap="none" strike="noStrik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300 W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= 240 W (laser)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+ 60 W (Other things)</a:t>
                      </a:r>
                      <a:endParaRPr b="0" sz="1000" u="none" cap="none" strike="noStrik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300 W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= 240 W (laser)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+ 60 W (Other things)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</a:tr>
              <a:tr h="32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FOM</a:t>
                      </a:r>
                      <a:r>
                        <a:rPr b="1" baseline="30000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※※※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0.06</a:t>
                      </a:r>
                      <a:endParaRPr/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eiryo"/>
                        <a:buNone/>
                      </a:pP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0.07</a:t>
                      </a:r>
                      <a:endParaRPr/>
                    </a:p>
                  </a:txBody>
                  <a:tcPr marT="43275" marB="43275" marR="86550" marL="86550" anchor="ctr"/>
                </a:tc>
              </a:tr>
              <a:tr h="32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Remarks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Size: 0.8×0.6×0.2m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Telescope: φ40cm</a:t>
                      </a:r>
                      <a:endParaRPr/>
                    </a:p>
                  </a:txBody>
                  <a:tcPr marT="43275" marB="43275" marR="86550" marL="86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Size: 0.8×0.6×0.2m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eiryo"/>
                        <a:buNone/>
                      </a:pP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Telescope: φ44cm</a:t>
                      </a:r>
                      <a:endParaRPr/>
                    </a:p>
                  </a:txBody>
                  <a:tcPr marT="43275" marB="43275" marR="86550" marL="86550" anchor="ctr"/>
                </a:tc>
              </a:tr>
            </a:tbl>
          </a:graphicData>
        </a:graphic>
      </p:graphicFrame>
      <p:sp>
        <p:nvSpPr>
          <p:cNvPr id="157" name="Google Shape;157;p9"/>
          <p:cNvSpPr/>
          <p:nvPr/>
        </p:nvSpPr>
        <p:spPr>
          <a:xfrm>
            <a:off x="1421039" y="607880"/>
            <a:ext cx="3411088" cy="5252150"/>
          </a:xfrm>
          <a:prstGeom prst="roundRect">
            <a:avLst>
              <a:gd fmla="val 8946" name="adj"/>
            </a:avLst>
          </a:prstGeom>
          <a:noFill/>
          <a:ln cap="flat" cmpd="sng" w="57150">
            <a:solidFill>
              <a:srgbClr val="0000F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8" name="Google Shape;158;p9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eiryo"/>
              <a:buNone/>
            </a:pPr>
            <a:r>
              <a:rPr lang="en-US" sz="1600"/>
              <a:t>Characteristics of single-longitudinal high pulse-energy conductively-cooled 2-µm laser for space-based DWL developed at NICT</a:t>
            </a:r>
            <a:endParaRPr sz="1600"/>
          </a:p>
        </p:txBody>
      </p:sp>
      <p:sp>
        <p:nvSpPr>
          <p:cNvPr id="159" name="Google Shape;159;p9"/>
          <p:cNvSpPr/>
          <p:nvPr/>
        </p:nvSpPr>
        <p:spPr>
          <a:xfrm>
            <a:off x="2247480" y="6242116"/>
            <a:ext cx="324000" cy="152898"/>
          </a:xfrm>
          <a:custGeom>
            <a:rect b="b" l="l" r="r" t="t"/>
            <a:pathLst>
              <a:path extrusionOk="0" h="276225" w="2857500">
                <a:moveTo>
                  <a:pt x="2857500" y="0"/>
                </a:moveTo>
                <a:lnTo>
                  <a:pt x="104775" y="0"/>
                </a:lnTo>
                <a:lnTo>
                  <a:pt x="47625" y="276225"/>
                </a:lnTo>
                <a:lnTo>
                  <a:pt x="28575" y="180975"/>
                </a:lnTo>
                <a:lnTo>
                  <a:pt x="0" y="219075"/>
                </a:lnTo>
              </a:path>
            </a:pathLst>
          </a:custGeom>
          <a:noFill/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252000" y="12424"/>
            <a:ext cx="864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eiryo"/>
              <a:buNone/>
            </a:pPr>
            <a:r>
              <a:rPr lang="en-US"/>
              <a:t>Observing System Simulation Experiment (OSSE)</a:t>
            </a:r>
            <a:endParaRPr/>
          </a:p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252000" y="653051"/>
            <a:ext cx="8640000" cy="57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49" lvl="0" marL="17144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●"/>
            </a:pPr>
            <a:r>
              <a:rPr lang="en-US" sz="1800"/>
              <a:t>Sensitivity Observing System Experiment (Marseille et al. 2008)</a:t>
            </a:r>
            <a:endParaRPr/>
          </a:p>
          <a:p>
            <a:pPr indent="-282573" lvl="1" marL="51434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</a:pPr>
            <a:r>
              <a:rPr lang="en-US" sz="1800"/>
              <a:t>Pseudo-truth (PT) field is created by correcting first-guess based on adjoint sensitivity and　assimilating real observations</a:t>
            </a:r>
            <a:endParaRPr/>
          </a:p>
          <a:p>
            <a:pPr indent="-282573" lvl="1" marL="51434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</a:pPr>
            <a:r>
              <a:rPr lang="en-US" sz="1800"/>
              <a:t>PT field is consistent with obs and reduces forecast-errors</a:t>
            </a:r>
            <a:endParaRPr/>
          </a:p>
          <a:p>
            <a:pPr indent="-282573" lvl="1" marL="51434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620"/>
              <a:buChar char="◆"/>
            </a:pPr>
            <a:r>
              <a:rPr lang="en-US" sz="1800"/>
              <a:t>Simulation of existing observations is not necessary, unlike Nature-Run OSSE</a:t>
            </a:r>
            <a:endParaRPr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730" y="2511576"/>
            <a:ext cx="6751892" cy="3914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5796000" y="3295801"/>
            <a:ext cx="334800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Okamoto et al. (2018)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Meiryo"/>
                <a:ea typeface="Meiryo"/>
                <a:cs typeface="Meiryo"/>
                <a:sym typeface="Meiryo"/>
              </a:rPr>
              <a:t>Hourly aerosol field generated with global  aerosol model (MASINGAR) constrained by PT winds</a:t>
            </a:r>
            <a:endParaRPr sz="1400">
              <a:solidFill>
                <a:srgbClr val="7030A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2005-04-26T12:13:25Z</dcterms:created>
  <dc:creator>Shoken Ishii</dc:creator>
</cp:coreProperties>
</file>