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24"/>
  </p:notesMasterIdLst>
  <p:handoutMasterIdLst>
    <p:handoutMasterId r:id="rId25"/>
  </p:handoutMasterIdLst>
  <p:sldIdLst>
    <p:sldId id="500" r:id="rId3"/>
    <p:sldId id="585" r:id="rId4"/>
    <p:sldId id="545" r:id="rId5"/>
    <p:sldId id="626" r:id="rId6"/>
    <p:sldId id="641" r:id="rId7"/>
    <p:sldId id="644" r:id="rId8"/>
    <p:sldId id="645" r:id="rId9"/>
    <p:sldId id="583" r:id="rId10"/>
    <p:sldId id="632" r:id="rId11"/>
    <p:sldId id="642" r:id="rId12"/>
    <p:sldId id="643" r:id="rId13"/>
    <p:sldId id="637" r:id="rId14"/>
    <p:sldId id="648" r:id="rId15"/>
    <p:sldId id="638" r:id="rId16"/>
    <p:sldId id="373" r:id="rId17"/>
    <p:sldId id="647" r:id="rId18"/>
    <p:sldId id="629" r:id="rId19"/>
    <p:sldId id="615" r:id="rId20"/>
    <p:sldId id="633" r:id="rId21"/>
    <p:sldId id="649" r:id="rId22"/>
    <p:sldId id="646" r:id="rId23"/>
  </p:sldIdLst>
  <p:sldSz cx="12195175" cy="6859588"/>
  <p:notesSz cx="6794500" cy="99314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660">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242"/>
    <a:srgbClr val="029057"/>
    <a:srgbClr val="0000FF"/>
    <a:srgbClr val="0099CC"/>
    <a:srgbClr val="00FFFF"/>
    <a:srgbClr val="D509E5"/>
    <a:srgbClr val="CCCC00"/>
    <a:srgbClr val="171C87"/>
    <a:srgbClr val="038F82"/>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4" autoAdjust="0"/>
    <p:restoredTop sz="90137" autoAdjust="0"/>
  </p:normalViewPr>
  <p:slideViewPr>
    <p:cSldViewPr>
      <p:cViewPr varScale="1">
        <p:scale>
          <a:sx n="117" d="100"/>
          <a:sy n="117" d="100"/>
        </p:scale>
        <p:origin x="432" y="120"/>
      </p:cViewPr>
      <p:guideLst>
        <p:guide orient="horz" pos="2160"/>
        <p:guide pos="366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8" d="100"/>
          <a:sy n="68" d="100"/>
        </p:scale>
        <p:origin x="-2772" y="-90"/>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sz="quarter" idx="1"/>
          </p:nvPr>
        </p:nvSpPr>
        <p:spPr>
          <a:xfrm>
            <a:off x="3849038" y="0"/>
            <a:ext cx="2944283" cy="496570"/>
          </a:xfrm>
          <a:prstGeom prst="rect">
            <a:avLst/>
          </a:prstGeom>
        </p:spPr>
        <p:txBody>
          <a:bodyPr vert="horz" lIns="91440" tIns="45720" rIns="91440" bIns="45720" rtlCol="0"/>
          <a:lstStyle>
            <a:lvl1pPr algn="r">
              <a:defRPr sz="1200"/>
            </a:lvl1pPr>
          </a:lstStyle>
          <a:p>
            <a:fld id="{C4CAD8F6-FF7C-447F-A91D-4FA7CFC9C0C5}" type="datetimeFigureOut">
              <a:rPr lang="en-GB" smtClean="0"/>
              <a:t>17/11/2020</a:t>
            </a:fld>
            <a:endParaRPr lang="en-GB"/>
          </a:p>
        </p:txBody>
      </p:sp>
      <p:sp>
        <p:nvSpPr>
          <p:cNvPr id="4" name="Fußzeilenplatzhalter 3"/>
          <p:cNvSpPr>
            <a:spLocks noGrp="1"/>
          </p:cNvSpPr>
          <p:nvPr>
            <p:ph type="ftr" sz="quarter" idx="2"/>
          </p:nvPr>
        </p:nvSpPr>
        <p:spPr>
          <a:xfrm>
            <a:off x="0" y="9432532"/>
            <a:ext cx="2944283" cy="496570"/>
          </a:xfrm>
          <a:prstGeom prst="rect">
            <a:avLst/>
          </a:prstGeom>
        </p:spPr>
        <p:txBody>
          <a:bodyPr vert="horz" lIns="91440" tIns="45720" rIns="91440" bIns="45720" rtlCol="0" anchor="b"/>
          <a:lstStyle>
            <a:lvl1pPr algn="l">
              <a:defRPr sz="1200"/>
            </a:lvl1pPr>
          </a:lstStyle>
          <a:p>
            <a:endParaRPr lang="en-GB"/>
          </a:p>
        </p:txBody>
      </p:sp>
      <p:sp>
        <p:nvSpPr>
          <p:cNvPr id="5" name="Foliennummernplatzhalter 4"/>
          <p:cNvSpPr>
            <a:spLocks noGrp="1"/>
          </p:cNvSpPr>
          <p:nvPr>
            <p:ph type="sldNum" sz="quarter" idx="3"/>
          </p:nvPr>
        </p:nvSpPr>
        <p:spPr>
          <a:xfrm>
            <a:off x="3849038" y="9432532"/>
            <a:ext cx="2944283" cy="496570"/>
          </a:xfrm>
          <a:prstGeom prst="rect">
            <a:avLst/>
          </a:prstGeom>
        </p:spPr>
        <p:txBody>
          <a:bodyPr vert="horz" lIns="91440" tIns="45720" rIns="91440" bIns="45720" rtlCol="0" anchor="b"/>
          <a:lstStyle>
            <a:lvl1pPr algn="r">
              <a:defRPr sz="1200"/>
            </a:lvl1pPr>
          </a:lstStyle>
          <a:p>
            <a:fld id="{F3B7EE11-88F6-4E42-B196-8CF9EA9FE22F}" type="slidenum">
              <a:rPr lang="en-GB" smtClean="0"/>
              <a:t>‹#›</a:t>
            </a:fld>
            <a:endParaRPr lang="en-GB"/>
          </a:p>
        </p:txBody>
      </p:sp>
    </p:spTree>
    <p:extLst>
      <p:ext uri="{BB962C8B-B14F-4D97-AF65-F5344CB8AC3E}">
        <p14:creationId xmlns:p14="http://schemas.microsoft.com/office/powerpoint/2010/main" val="7673914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atin typeface="Arial" pitchFamily="34" charset="0"/>
              </a:defRPr>
            </a:lvl1pPr>
          </a:lstStyle>
          <a:p>
            <a:endParaRPr lang="de-DE" dirty="0"/>
          </a:p>
        </p:txBody>
      </p:sp>
      <p:sp>
        <p:nvSpPr>
          <p:cNvPr id="3" name="Datumsplatzhalt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atin typeface="Arial" pitchFamily="34" charset="0"/>
              </a:defRPr>
            </a:lvl1pPr>
          </a:lstStyle>
          <a:p>
            <a:fld id="{45B75E70-762A-4375-AA7C-DE9BB7CC9339}" type="datetimeFigureOut">
              <a:rPr lang="de-DE" smtClean="0"/>
              <a:pPr/>
              <a:t>17.11.2020</a:t>
            </a:fld>
            <a:endParaRPr lang="de-DE" dirty="0"/>
          </a:p>
        </p:txBody>
      </p:sp>
      <p:sp>
        <p:nvSpPr>
          <p:cNvPr id="4" name="Folienbildplatzhalter 3"/>
          <p:cNvSpPr>
            <a:spLocks noGrp="1" noRot="1" noChangeAspect="1"/>
          </p:cNvSpPr>
          <p:nvPr>
            <p:ph type="sldImg" idx="2"/>
          </p:nvPr>
        </p:nvSpPr>
        <p:spPr>
          <a:xfrm>
            <a:off x="87313" y="744538"/>
            <a:ext cx="6619875" cy="3724275"/>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atin typeface="Arial" pitchFamily="34" charset="0"/>
              </a:defRPr>
            </a:lvl1pPr>
          </a:lstStyle>
          <a:p>
            <a:endParaRPr lang="de-DE" dirty="0"/>
          </a:p>
        </p:txBody>
      </p:sp>
      <p:sp>
        <p:nvSpPr>
          <p:cNvPr id="7" name="Foliennummernplatzhalt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atin typeface="Arial" pitchFamily="34" charset="0"/>
              </a:defRPr>
            </a:lvl1pPr>
          </a:lstStyle>
          <a:p>
            <a:fld id="{DF1895BC-06EC-475A-97CA-BF53472F2E03}" type="slidenum">
              <a:rPr lang="de-DE" smtClean="0"/>
              <a:pPr/>
              <a:t>‹#›</a:t>
            </a:fld>
            <a:endParaRPr lang="de-DE" dirty="0"/>
          </a:p>
        </p:txBody>
      </p:sp>
    </p:spTree>
    <p:extLst>
      <p:ext uri="{BB962C8B-B14F-4D97-AF65-F5344CB8AC3E}">
        <p14:creationId xmlns:p14="http://schemas.microsoft.com/office/powerpoint/2010/main" val="163683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03270C-FB42-C54A-AC71-B4EEB4FA7F12}" type="slidenum">
              <a:rPr lang="en-US" smtClean="0"/>
              <a:pPr/>
              <a:t>17</a:t>
            </a:fld>
            <a:endParaRPr lang="en-US"/>
          </a:p>
        </p:txBody>
      </p:sp>
    </p:spTree>
    <p:extLst>
      <p:ext uri="{BB962C8B-B14F-4D97-AF65-F5344CB8AC3E}">
        <p14:creationId xmlns:p14="http://schemas.microsoft.com/office/powerpoint/2010/main" val="2811348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1895BC-06EC-475A-97CA-BF53472F2E03}" type="slidenum">
              <a:rPr lang="de-DE" smtClean="0"/>
              <a:pPr/>
              <a:t>18</a:t>
            </a:fld>
            <a:endParaRPr lang="de-DE" dirty="0"/>
          </a:p>
        </p:txBody>
      </p:sp>
    </p:spTree>
    <p:extLst>
      <p:ext uri="{BB962C8B-B14F-4D97-AF65-F5344CB8AC3E}">
        <p14:creationId xmlns:p14="http://schemas.microsoft.com/office/powerpoint/2010/main" val="28536335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7" name="Picture 2" descr="\\psf\Host\Users\cd\Desktop\Startbild_16zu9-E.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4"/>
          <p:cNvSpPr>
            <a:spLocks noGrp="1" noChangeArrowheads="1"/>
          </p:cNvSpPr>
          <p:nvPr>
            <p:ph type="ctrTitle" hasCustomPrompt="1"/>
          </p:nvPr>
        </p:nvSpPr>
        <p:spPr>
          <a:xfrm>
            <a:off x="878399" y="1573200"/>
            <a:ext cx="10864800" cy="741600"/>
          </a:xfrm>
        </p:spPr>
        <p:txBody>
          <a:bodyPr/>
          <a:lstStyle>
            <a:lvl1pPr>
              <a:tabLst>
                <a:tab pos="2038350" algn="l"/>
              </a:tabLst>
              <a:defRPr b="1"/>
            </a:lvl1pPr>
          </a:lstStyle>
          <a:p>
            <a:pPr lvl="0"/>
            <a:r>
              <a:rPr lang="en-GB" noProof="0" dirty="0"/>
              <a:t>Click here to insert lecture title</a:t>
            </a:r>
            <a:endParaRPr lang="de-DE" noProof="0" dirty="0"/>
          </a:p>
        </p:txBody>
      </p:sp>
      <p:sp>
        <p:nvSpPr>
          <p:cNvPr id="16" name="Rectangle 37"/>
          <p:cNvSpPr>
            <a:spLocks noGrp="1" noChangeArrowheads="1"/>
          </p:cNvSpPr>
          <p:nvPr>
            <p:ph type="subTitle" idx="1" hasCustomPrompt="1"/>
          </p:nvPr>
        </p:nvSpPr>
        <p:spPr>
          <a:xfrm>
            <a:off x="878399" y="2430000"/>
            <a:ext cx="10864800" cy="1152000"/>
          </a:xfrm>
        </p:spPr>
        <p:txBody>
          <a:bodyPr/>
          <a:lstStyle>
            <a:lvl1pPr marL="0" indent="0">
              <a:buFontTx/>
              <a:buNone/>
              <a:defRPr sz="2400" baseline="0">
                <a:solidFill>
                  <a:srgbClr val="686868"/>
                </a:solidFill>
              </a:defRPr>
            </a:lvl1pPr>
          </a:lstStyle>
          <a:p>
            <a:pPr lvl="0"/>
            <a:r>
              <a:rPr lang="en-GB" noProof="0" dirty="0"/>
              <a:t>Click here to insert lecture subtitle</a:t>
            </a:r>
          </a:p>
        </p:txBody>
      </p:sp>
      <p:sp>
        <p:nvSpPr>
          <p:cNvPr id="4" name="Fußzeilenplatzhalter 3"/>
          <p:cNvSpPr>
            <a:spLocks noGrp="1"/>
          </p:cNvSpPr>
          <p:nvPr>
            <p:ph type="ftr" sz="quarter" idx="10"/>
          </p:nvPr>
        </p:nvSpPr>
        <p:spPr/>
        <p:txBody>
          <a:bodyPr/>
          <a:lstStyle/>
          <a:p>
            <a:pPr>
              <a:defRPr/>
            </a:pPr>
            <a:endParaRPr lang="en-GB" noProof="0" dirty="0"/>
          </a:p>
        </p:txBody>
      </p:sp>
      <p:sp>
        <p:nvSpPr>
          <p:cNvPr id="5" name="Foliennummernplatzhalter 4"/>
          <p:cNvSpPr>
            <a:spLocks noGrp="1"/>
          </p:cNvSpPr>
          <p:nvPr>
            <p:ph type="sldNum" sz="quarter" idx="11"/>
          </p:nvPr>
        </p:nvSpPr>
        <p:spPr/>
        <p:txBody>
          <a:bodyPr/>
          <a:lstStyle/>
          <a:p>
            <a:pPr>
              <a:defRPr/>
            </a:pPr>
            <a:r>
              <a:rPr lang="en-GB" noProof="0"/>
              <a:t>DLR.de  •  Chart </a:t>
            </a:r>
            <a:fld id="{A5AC3FBE-A647-41C9-A8C3-4435ED4FC895}" type="slidenum">
              <a:rPr lang="en-GB" noProof="0" smtClean="0"/>
              <a:pPr>
                <a:defRPr/>
              </a:pPr>
              <a:t>‹#›</a:t>
            </a:fld>
            <a:endParaRPr lang="en-GB" noProof="0" dirty="0"/>
          </a:p>
        </p:txBody>
      </p:sp>
      <p:pic>
        <p:nvPicPr>
          <p:cNvPr id="8" name="Picture 4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2930" y="5598000"/>
            <a:ext cx="1080000" cy="956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2853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0" name="Footer Placeholder 11"/>
          <p:cNvSpPr txBox="1">
            <a:spLocks/>
          </p:cNvSpPr>
          <p:nvPr userDrawn="1"/>
        </p:nvSpPr>
        <p:spPr>
          <a:xfrm>
            <a:off x="3951417" y="6309718"/>
            <a:ext cx="4593079" cy="230710"/>
          </a:xfrm>
          <a:prstGeom prst="rect">
            <a:avLst/>
          </a:prstGeom>
        </p:spPr>
        <p:txBody>
          <a:bodyPr vert="horz" lIns="108025" tIns="0" rIns="0" bIns="0" rtlCol="0" anchor="b" anchorCtr="0">
            <a:noAutofit/>
          </a:bodyPr>
          <a:lstStyle>
            <a:lvl1pPr algn="l">
              <a:defRPr sz="800" b="1" cap="all" baseline="0">
                <a:solidFill>
                  <a:srgbClr val="064E83"/>
                </a:solidFill>
              </a:defRPr>
            </a:lvl1pPr>
          </a:lstStyle>
          <a:p>
            <a:pPr marL="0" marR="0" lvl="0" indent="0" algn="l" defTabSz="457291" rtl="0" eaLnBrk="1" fontAlgn="auto" latinLnBrk="0" hangingPunct="1">
              <a:lnSpc>
                <a:spcPct val="100000"/>
              </a:lnSpc>
              <a:spcBef>
                <a:spcPts val="0"/>
              </a:spcBef>
              <a:spcAft>
                <a:spcPts val="0"/>
              </a:spcAft>
              <a:buClrTx/>
              <a:buSzTx/>
              <a:buFontTx/>
              <a:buNone/>
              <a:tabLst/>
              <a:defRPr/>
            </a:pPr>
            <a:r>
              <a:rPr kumimoji="0" lang="en-US" sz="800" b="1" i="0" u="none" strike="noStrike" kern="1200" cap="all" spc="0" normalizeH="0" baseline="0" noProof="0" dirty="0">
                <a:ln>
                  <a:noFill/>
                </a:ln>
                <a:solidFill>
                  <a:srgbClr val="064E83"/>
                </a:solidFill>
                <a:effectLst/>
                <a:uLnTx/>
                <a:uFillTx/>
                <a:latin typeface="+mn-lt"/>
                <a:ea typeface="+mn-ea"/>
                <a:cs typeface="+mn-cs"/>
              </a:rPr>
              <a:t>European Centre for Medium-Range Weather Forecasts</a:t>
            </a:r>
          </a:p>
        </p:txBody>
      </p:sp>
      <p:pic>
        <p:nvPicPr>
          <p:cNvPr id="13" name="Picture 12" descr="ECMWF_Master_Logo_RGB_nostrap.png"/>
          <p:cNvPicPr>
            <a:picLocks noChangeAspect="1"/>
          </p:cNvPicPr>
          <p:nvPr userDrawn="1"/>
        </p:nvPicPr>
        <p:blipFill>
          <a:blip r:embed="rId2"/>
          <a:stretch>
            <a:fillRect/>
          </a:stretch>
        </p:blipFill>
        <p:spPr>
          <a:xfrm>
            <a:off x="2161127" y="6309718"/>
            <a:ext cx="1790291" cy="230710"/>
          </a:xfrm>
          <a:prstGeom prst="rect">
            <a:avLst/>
          </a:prstGeom>
        </p:spPr>
      </p:pic>
      <p:sp>
        <p:nvSpPr>
          <p:cNvPr id="9" name="Title 8"/>
          <p:cNvSpPr>
            <a:spLocks noGrp="1"/>
          </p:cNvSpPr>
          <p:nvPr>
            <p:ph type="title"/>
          </p:nvPr>
        </p:nvSpPr>
        <p:spPr>
          <a:xfrm>
            <a:off x="2161127" y="360083"/>
            <a:ext cx="7873699" cy="369418"/>
          </a:xfrm>
          <a:prstGeom prst="rect">
            <a:avLst/>
          </a:prstGeom>
        </p:spPr>
        <p:txBody>
          <a:bodyPr lIns="0" tIns="0" rIns="0" bIns="0"/>
          <a:lstStyle>
            <a:lvl1pPr>
              <a:defRPr>
                <a:solidFill>
                  <a:srgbClr val="064E83"/>
                </a:solidFill>
              </a:defRPr>
            </a:lvl1pPr>
          </a:lstStyle>
          <a:p>
            <a:r>
              <a:rPr lang="en-GB" dirty="0"/>
              <a:t>Click to edit Master title style</a:t>
            </a:r>
            <a:endParaRPr lang="en-US" dirty="0"/>
          </a:p>
        </p:txBody>
      </p:sp>
      <p:sp>
        <p:nvSpPr>
          <p:cNvPr id="11" name="Content Placeholder 10"/>
          <p:cNvSpPr>
            <a:spLocks noGrp="1"/>
          </p:cNvSpPr>
          <p:nvPr>
            <p:ph sz="quarter" idx="14" hasCustomPrompt="1"/>
          </p:nvPr>
        </p:nvSpPr>
        <p:spPr>
          <a:xfrm>
            <a:off x="2161126" y="936217"/>
            <a:ext cx="7873701" cy="4987155"/>
          </a:xfrm>
          <a:prstGeom prst="rect">
            <a:avLst/>
          </a:prstGeom>
        </p:spPr>
        <p:txBody>
          <a:bodyPr lIns="0" tIns="0" rIns="0" bIns="0"/>
          <a:lstStyle>
            <a:lvl1pPr marL="0" indent="-180036">
              <a:lnSpc>
                <a:spcPts val="2200"/>
              </a:lnSpc>
              <a:spcBef>
                <a:spcPts val="1100"/>
              </a:spcBef>
              <a:buClr>
                <a:srgbClr val="064E83"/>
              </a:buClr>
              <a:defRPr sz="1800">
                <a:solidFill>
                  <a:schemeClr val="tx1"/>
                </a:solidFill>
              </a:defRPr>
            </a:lvl1pPr>
            <a:lvl2pPr marL="630126" indent="-270054">
              <a:lnSpc>
                <a:spcPts val="2000"/>
              </a:lnSpc>
              <a:spcBef>
                <a:spcPts val="1000"/>
              </a:spcBef>
              <a:buClr>
                <a:srgbClr val="064E83"/>
              </a:buClr>
              <a:defRPr sz="1600">
                <a:solidFill>
                  <a:schemeClr val="tx1"/>
                </a:solidFill>
              </a:defRPr>
            </a:lvl2pPr>
            <a:lvl3pPr marL="990198" indent="-270054">
              <a:lnSpc>
                <a:spcPts val="1800"/>
              </a:lnSpc>
              <a:spcBef>
                <a:spcPts val="900"/>
              </a:spcBef>
              <a:buClr>
                <a:srgbClr val="064E83"/>
              </a:buClr>
              <a:defRPr sz="1400">
                <a:solidFill>
                  <a:schemeClr val="tx1"/>
                </a:solidFill>
              </a:defRPr>
            </a:lvl3pPr>
            <a:lvl4pPr marL="1350270" indent="-270054">
              <a:lnSpc>
                <a:spcPts val="1600"/>
              </a:lnSpc>
              <a:spcBef>
                <a:spcPts val="800"/>
              </a:spcBef>
              <a:buClr>
                <a:srgbClr val="064E83"/>
              </a:buClr>
              <a:defRPr sz="1200">
                <a:solidFill>
                  <a:schemeClr val="tx1"/>
                </a:solidFill>
              </a:defRPr>
            </a:lvl4pPr>
            <a:lvl5pPr marL="1710342" indent="-270054">
              <a:lnSpc>
                <a:spcPts val="1400"/>
              </a:lnSpc>
              <a:spcBef>
                <a:spcPts val="700"/>
              </a:spcBef>
              <a:buClr>
                <a:srgbClr val="064E83"/>
              </a:buCl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34825" y="6309716"/>
            <a:ext cx="2160349" cy="216050"/>
          </a:xfrm>
          <a:prstGeom prst="rect">
            <a:avLst/>
          </a:prstGeom>
        </p:spPr>
        <p:txBody>
          <a:bodyPr lIns="0" tIns="0" rIns="0" bIns="0" anchor="b" anchorCtr="0"/>
          <a:lstStyle>
            <a:lvl1pPr algn="ctr">
              <a:defRPr sz="900" b="1">
                <a:solidFill>
                  <a:srgbClr val="064E83"/>
                </a:solidFill>
              </a:defRPr>
            </a:lvl1pPr>
          </a:lstStyle>
          <a:p>
            <a:fld id="{6B3B0B0F-E794-1244-9699-107C60B9C23A}" type="slidenum">
              <a:rPr lang="en-US" smtClean="0"/>
              <a:pPr/>
              <a:t>‹#›</a:t>
            </a:fld>
            <a:endParaRPr lang="en-US" dirty="0"/>
          </a:p>
        </p:txBody>
      </p:sp>
    </p:spTree>
    <p:extLst>
      <p:ext uri="{BB962C8B-B14F-4D97-AF65-F5344CB8AC3E}">
        <p14:creationId xmlns:p14="http://schemas.microsoft.com/office/powerpoint/2010/main" val="1104423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5" name="Titel 4"/>
          <p:cNvSpPr>
            <a:spLocks noGrp="1"/>
          </p:cNvSpPr>
          <p:nvPr>
            <p:ph type="title" hasCustomPrompt="1"/>
          </p:nvPr>
        </p:nvSpPr>
        <p:spPr/>
        <p:txBody>
          <a:bodyPr/>
          <a:lstStyle/>
          <a:p>
            <a:r>
              <a:rPr lang="en-GB" noProof="0" dirty="0"/>
              <a:t>Click here to insert chart title</a:t>
            </a:r>
            <a:endParaRPr lang="en-GB" dirty="0"/>
          </a:p>
        </p:txBody>
      </p:sp>
      <p:sp>
        <p:nvSpPr>
          <p:cNvPr id="11" name="Textplatzhalter 10"/>
          <p:cNvSpPr>
            <a:spLocks noGrp="1"/>
          </p:cNvSpPr>
          <p:nvPr>
            <p:ph type="body" sz="quarter" idx="12" hasCustomPrompt="1"/>
          </p:nvPr>
        </p:nvSpPr>
        <p:spPr>
          <a:xfrm>
            <a:off x="486000" y="1591200"/>
            <a:ext cx="11221200" cy="4338000"/>
          </a:xfrm>
        </p:spPr>
        <p:txBody>
          <a:bodyPr/>
          <a:lstStyle/>
          <a:p>
            <a:pPr lvl="0"/>
            <a:r>
              <a:rPr lang="en-GB" noProof="0" dirty="0"/>
              <a:t>Click here to insert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Fußzeilenplatzhalter 3"/>
          <p:cNvSpPr>
            <a:spLocks noGrp="1"/>
          </p:cNvSpPr>
          <p:nvPr>
            <p:ph type="ftr" sz="quarter" idx="13"/>
          </p:nvPr>
        </p:nvSpPr>
        <p:spPr/>
        <p:txBody>
          <a:bodyPr/>
          <a:lstStyle/>
          <a:p>
            <a:pPr>
              <a:defRPr/>
            </a:pPr>
            <a:endParaRPr lang="en-GB" noProof="0" dirty="0"/>
          </a:p>
        </p:txBody>
      </p:sp>
      <p:sp>
        <p:nvSpPr>
          <p:cNvPr id="6" name="Foliennummernplatzhalter 5"/>
          <p:cNvSpPr>
            <a:spLocks noGrp="1"/>
          </p:cNvSpPr>
          <p:nvPr>
            <p:ph type="sldNum" sz="quarter" idx="14"/>
          </p:nvPr>
        </p:nvSpPr>
        <p:spPr/>
        <p:txBody>
          <a:bodyPr/>
          <a:lstStyle/>
          <a:p>
            <a:pPr>
              <a:defRPr/>
            </a:pPr>
            <a:r>
              <a:rPr lang="en-GB" noProof="0"/>
              <a:t>DLR.de  •  Chart </a:t>
            </a:r>
            <a:fld id="{A5AC3FBE-A647-41C9-A8C3-4435ED4FC895}" type="slidenum">
              <a:rPr lang="en-GB" noProof="0" smtClean="0"/>
              <a:pPr>
                <a:defRPr/>
              </a:pPr>
              <a:t>‹#›</a:t>
            </a:fld>
            <a:endParaRPr lang="en-GB" noProof="0" dirty="0"/>
          </a:p>
        </p:txBody>
      </p:sp>
    </p:spTree>
    <p:extLst>
      <p:ext uri="{BB962C8B-B14F-4D97-AF65-F5344CB8AC3E}">
        <p14:creationId xmlns:p14="http://schemas.microsoft.com/office/powerpoint/2010/main" val="1391502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alt und Bild">
    <p:spTree>
      <p:nvGrpSpPr>
        <p:cNvPr id="1" name=""/>
        <p:cNvGrpSpPr/>
        <p:nvPr/>
      </p:nvGrpSpPr>
      <p:grpSpPr>
        <a:xfrm>
          <a:off x="0" y="0"/>
          <a:ext cx="0" cy="0"/>
          <a:chOff x="0" y="0"/>
          <a:chExt cx="0" cy="0"/>
        </a:xfrm>
      </p:grpSpPr>
      <p:sp>
        <p:nvSpPr>
          <p:cNvPr id="5" name="Titel 4"/>
          <p:cNvSpPr>
            <a:spLocks noGrp="1"/>
          </p:cNvSpPr>
          <p:nvPr>
            <p:ph type="title" hasCustomPrompt="1"/>
          </p:nvPr>
        </p:nvSpPr>
        <p:spPr/>
        <p:txBody>
          <a:bodyPr/>
          <a:lstStyle/>
          <a:p>
            <a:r>
              <a:rPr lang="en-GB" noProof="0" dirty="0"/>
              <a:t>Click here to insert chart title</a:t>
            </a:r>
            <a:endParaRPr lang="en-GB" dirty="0"/>
          </a:p>
        </p:txBody>
      </p:sp>
      <p:sp>
        <p:nvSpPr>
          <p:cNvPr id="11" name="Textplatzhalter 10"/>
          <p:cNvSpPr>
            <a:spLocks noGrp="1"/>
          </p:cNvSpPr>
          <p:nvPr>
            <p:ph type="body" sz="quarter" idx="12" hasCustomPrompt="1"/>
          </p:nvPr>
        </p:nvSpPr>
        <p:spPr>
          <a:xfrm>
            <a:off x="486000" y="1591200"/>
            <a:ext cx="5482800" cy="4338000"/>
          </a:xfrm>
        </p:spPr>
        <p:txBody>
          <a:bodyPr/>
          <a:lstStyle/>
          <a:p>
            <a:pPr lvl="0"/>
            <a:r>
              <a:rPr lang="en-GB" noProof="0" dirty="0"/>
              <a:t>Click here to insert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Bildplatzhalter 5"/>
          <p:cNvSpPr>
            <a:spLocks noGrp="1"/>
          </p:cNvSpPr>
          <p:nvPr>
            <p:ph type="pic" sz="quarter" idx="13" hasCustomPrompt="1"/>
          </p:nvPr>
        </p:nvSpPr>
        <p:spPr>
          <a:xfrm>
            <a:off x="6224400" y="1591200"/>
            <a:ext cx="5482800" cy="4338000"/>
          </a:xfrm>
        </p:spPr>
        <p:txBody>
          <a:bodyPr/>
          <a:lstStyle>
            <a:lvl1pPr marL="0" marR="0" indent="0" algn="l" defTabSz="914400" rtl="0" eaLnBrk="1" fontAlgn="auto" latinLnBrk="0" hangingPunct="1">
              <a:lnSpc>
                <a:spcPct val="100000"/>
              </a:lnSpc>
              <a:spcBef>
                <a:spcPts val="300"/>
              </a:spcBef>
              <a:spcAft>
                <a:spcPts val="300"/>
              </a:spcAft>
              <a:buClrTx/>
              <a:buSzTx/>
              <a:buFont typeface="Arial" pitchFamily="34" charset="0"/>
              <a:buNone/>
              <a:tabLst/>
              <a:defRPr/>
            </a:lvl1pPr>
          </a:lstStyle>
          <a:p>
            <a:r>
              <a:rPr lang="en-GB" noProof="0" dirty="0"/>
              <a:t>Click onto symbol to insert picture</a:t>
            </a:r>
          </a:p>
          <a:p>
            <a:endParaRPr lang="en-GB" noProof="0" dirty="0"/>
          </a:p>
        </p:txBody>
      </p:sp>
      <p:sp>
        <p:nvSpPr>
          <p:cNvPr id="4" name="Fußzeilenplatzhalter 3"/>
          <p:cNvSpPr>
            <a:spLocks noGrp="1"/>
          </p:cNvSpPr>
          <p:nvPr>
            <p:ph type="ftr" sz="quarter" idx="14"/>
          </p:nvPr>
        </p:nvSpPr>
        <p:spPr/>
        <p:txBody>
          <a:bodyPr/>
          <a:lstStyle/>
          <a:p>
            <a:pPr>
              <a:defRPr/>
            </a:pPr>
            <a:endParaRPr lang="en-GB" noProof="0" dirty="0"/>
          </a:p>
        </p:txBody>
      </p:sp>
      <p:sp>
        <p:nvSpPr>
          <p:cNvPr id="7" name="Foliennummernplatzhalter 6"/>
          <p:cNvSpPr>
            <a:spLocks noGrp="1"/>
          </p:cNvSpPr>
          <p:nvPr>
            <p:ph type="sldNum" sz="quarter" idx="15"/>
          </p:nvPr>
        </p:nvSpPr>
        <p:spPr/>
        <p:txBody>
          <a:bodyPr/>
          <a:lstStyle/>
          <a:p>
            <a:pPr>
              <a:defRPr/>
            </a:pPr>
            <a:r>
              <a:rPr lang="en-GB" noProof="0"/>
              <a:t>DLR.de  •  Chart </a:t>
            </a:r>
            <a:fld id="{A5AC3FBE-A647-41C9-A8C3-4435ED4FC895}" type="slidenum">
              <a:rPr lang="en-GB" noProof="0" smtClean="0"/>
              <a:pPr>
                <a:defRPr/>
              </a:pPr>
              <a:t>‹#›</a:t>
            </a:fld>
            <a:endParaRPr lang="en-GB" noProof="0" dirty="0"/>
          </a:p>
        </p:txBody>
      </p:sp>
    </p:spTree>
    <p:extLst>
      <p:ext uri="{BB962C8B-B14F-4D97-AF65-F5344CB8AC3E}">
        <p14:creationId xmlns:p14="http://schemas.microsoft.com/office/powerpoint/2010/main" val="2700678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in Inhalt links">
    <p:spTree>
      <p:nvGrpSpPr>
        <p:cNvPr id="1" name=""/>
        <p:cNvGrpSpPr/>
        <p:nvPr/>
      </p:nvGrpSpPr>
      <p:grpSpPr>
        <a:xfrm>
          <a:off x="0" y="0"/>
          <a:ext cx="0" cy="0"/>
          <a:chOff x="0" y="0"/>
          <a:chExt cx="0" cy="0"/>
        </a:xfrm>
      </p:grpSpPr>
      <p:sp>
        <p:nvSpPr>
          <p:cNvPr id="5" name="Titel 4"/>
          <p:cNvSpPr>
            <a:spLocks noGrp="1"/>
          </p:cNvSpPr>
          <p:nvPr>
            <p:ph type="title" hasCustomPrompt="1"/>
          </p:nvPr>
        </p:nvSpPr>
        <p:spPr/>
        <p:txBody>
          <a:bodyPr/>
          <a:lstStyle/>
          <a:p>
            <a:r>
              <a:rPr lang="en-GB" noProof="0" dirty="0"/>
              <a:t>Click here to insert chart title</a:t>
            </a:r>
            <a:endParaRPr lang="en-GB" dirty="0"/>
          </a:p>
        </p:txBody>
      </p:sp>
      <p:sp>
        <p:nvSpPr>
          <p:cNvPr id="11" name="Textplatzhalter 10"/>
          <p:cNvSpPr>
            <a:spLocks noGrp="1"/>
          </p:cNvSpPr>
          <p:nvPr>
            <p:ph type="body" sz="quarter" idx="12" hasCustomPrompt="1"/>
          </p:nvPr>
        </p:nvSpPr>
        <p:spPr>
          <a:xfrm>
            <a:off x="486000" y="1591200"/>
            <a:ext cx="5482800" cy="4338000"/>
          </a:xfrm>
        </p:spPr>
        <p:txBody>
          <a:bodyPr/>
          <a:lstStyle/>
          <a:p>
            <a:pPr lvl="0"/>
            <a:r>
              <a:rPr lang="en-GB" noProof="0" dirty="0"/>
              <a:t>Click here to insert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Fußzeilenplatzhalter 3"/>
          <p:cNvSpPr>
            <a:spLocks noGrp="1"/>
          </p:cNvSpPr>
          <p:nvPr>
            <p:ph type="ftr" sz="quarter" idx="14"/>
          </p:nvPr>
        </p:nvSpPr>
        <p:spPr/>
        <p:txBody>
          <a:bodyPr/>
          <a:lstStyle/>
          <a:p>
            <a:pPr>
              <a:defRPr/>
            </a:pPr>
            <a:endParaRPr lang="en-GB" noProof="0" dirty="0"/>
          </a:p>
        </p:txBody>
      </p:sp>
      <p:sp>
        <p:nvSpPr>
          <p:cNvPr id="7" name="Foliennummernplatzhalter 6"/>
          <p:cNvSpPr>
            <a:spLocks noGrp="1"/>
          </p:cNvSpPr>
          <p:nvPr>
            <p:ph type="sldNum" sz="quarter" idx="15"/>
          </p:nvPr>
        </p:nvSpPr>
        <p:spPr/>
        <p:txBody>
          <a:bodyPr/>
          <a:lstStyle/>
          <a:p>
            <a:pPr>
              <a:defRPr/>
            </a:pPr>
            <a:r>
              <a:rPr lang="en-GB" noProof="0"/>
              <a:t>DLR.de  •  Chart </a:t>
            </a:r>
            <a:fld id="{A5AC3FBE-A647-41C9-A8C3-4435ED4FC895}" type="slidenum">
              <a:rPr lang="en-GB" noProof="0" smtClean="0"/>
              <a:pPr>
                <a:defRPr/>
              </a:pPr>
              <a:t>‹#›</a:t>
            </a:fld>
            <a:endParaRPr lang="en-GB" noProof="0" dirty="0"/>
          </a:p>
        </p:txBody>
      </p:sp>
    </p:spTree>
    <p:extLst>
      <p:ext uri="{BB962C8B-B14F-4D97-AF65-F5344CB8AC3E}">
        <p14:creationId xmlns:p14="http://schemas.microsoft.com/office/powerpoint/2010/main" val="3993620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5" name="Titel 4"/>
          <p:cNvSpPr>
            <a:spLocks noGrp="1"/>
          </p:cNvSpPr>
          <p:nvPr>
            <p:ph type="title" hasCustomPrompt="1"/>
          </p:nvPr>
        </p:nvSpPr>
        <p:spPr/>
        <p:txBody>
          <a:bodyPr/>
          <a:lstStyle/>
          <a:p>
            <a:r>
              <a:rPr lang="en-GB" noProof="0" dirty="0"/>
              <a:t>Click here to insert chart title</a:t>
            </a:r>
            <a:endParaRPr lang="en-GB" dirty="0"/>
          </a:p>
        </p:txBody>
      </p:sp>
      <p:sp>
        <p:nvSpPr>
          <p:cNvPr id="11" name="Textplatzhalter 10"/>
          <p:cNvSpPr>
            <a:spLocks noGrp="1"/>
          </p:cNvSpPr>
          <p:nvPr>
            <p:ph type="body" sz="quarter" idx="12" hasCustomPrompt="1"/>
          </p:nvPr>
        </p:nvSpPr>
        <p:spPr>
          <a:xfrm>
            <a:off x="486000" y="1591200"/>
            <a:ext cx="5482800" cy="4338000"/>
          </a:xfrm>
        </p:spPr>
        <p:txBody>
          <a:bodyPr/>
          <a:lstStyle/>
          <a:p>
            <a:pPr lvl="0"/>
            <a:r>
              <a:rPr lang="en-GB" noProof="0" dirty="0"/>
              <a:t>Click here to insert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Fußzeilenplatzhalter 3"/>
          <p:cNvSpPr>
            <a:spLocks noGrp="1"/>
          </p:cNvSpPr>
          <p:nvPr>
            <p:ph type="ftr" sz="quarter" idx="14"/>
          </p:nvPr>
        </p:nvSpPr>
        <p:spPr/>
        <p:txBody>
          <a:bodyPr/>
          <a:lstStyle/>
          <a:p>
            <a:pPr>
              <a:defRPr/>
            </a:pPr>
            <a:endParaRPr lang="en-GB" noProof="0" dirty="0"/>
          </a:p>
        </p:txBody>
      </p:sp>
      <p:sp>
        <p:nvSpPr>
          <p:cNvPr id="7" name="Foliennummernplatzhalter 6"/>
          <p:cNvSpPr>
            <a:spLocks noGrp="1"/>
          </p:cNvSpPr>
          <p:nvPr>
            <p:ph type="sldNum" sz="quarter" idx="15"/>
          </p:nvPr>
        </p:nvSpPr>
        <p:spPr/>
        <p:txBody>
          <a:bodyPr/>
          <a:lstStyle/>
          <a:p>
            <a:pPr>
              <a:defRPr/>
            </a:pPr>
            <a:r>
              <a:rPr lang="en-GB" noProof="0"/>
              <a:t>DLR.de  •  Chart </a:t>
            </a:r>
            <a:fld id="{A5AC3FBE-A647-41C9-A8C3-4435ED4FC895}" type="slidenum">
              <a:rPr lang="en-GB" noProof="0" smtClean="0"/>
              <a:pPr>
                <a:defRPr/>
              </a:pPr>
              <a:t>‹#›</a:t>
            </a:fld>
            <a:endParaRPr lang="en-GB" noProof="0" dirty="0"/>
          </a:p>
        </p:txBody>
      </p:sp>
      <p:sp>
        <p:nvSpPr>
          <p:cNvPr id="6" name="Textplatzhalter 10"/>
          <p:cNvSpPr>
            <a:spLocks noGrp="1"/>
          </p:cNvSpPr>
          <p:nvPr>
            <p:ph type="body" sz="quarter" idx="16" hasCustomPrompt="1"/>
          </p:nvPr>
        </p:nvSpPr>
        <p:spPr>
          <a:xfrm>
            <a:off x="6224400" y="1591200"/>
            <a:ext cx="5482800" cy="4338000"/>
          </a:xfrm>
        </p:spPr>
        <p:txBody>
          <a:bodyPr/>
          <a:lstStyle/>
          <a:p>
            <a:pPr lvl="0"/>
            <a:r>
              <a:rPr lang="en-GB" noProof="0" dirty="0"/>
              <a:t>Click here to insert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1051793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9" name="Textplatzhalter 1"/>
          <p:cNvSpPr>
            <a:spLocks noGrp="1"/>
          </p:cNvSpPr>
          <p:nvPr>
            <p:ph type="body" idx="11" hasCustomPrompt="1"/>
          </p:nvPr>
        </p:nvSpPr>
        <p:spPr>
          <a:xfrm>
            <a:off x="485999" y="1591200"/>
            <a:ext cx="5482800" cy="334800"/>
          </a:xfrm>
        </p:spPr>
        <p:txBody>
          <a:bodyPr/>
          <a:lstStyle>
            <a:lvl1pPr marL="0" indent="0">
              <a:buFontTx/>
              <a:buNone/>
              <a:defRPr b="1"/>
            </a:lvl1pPr>
          </a:lstStyle>
          <a:p>
            <a:pPr lvl="0"/>
            <a:r>
              <a:rPr lang="en-GB" noProof="0" dirty="0"/>
              <a:t>Click here to insert header line</a:t>
            </a:r>
          </a:p>
        </p:txBody>
      </p:sp>
      <p:sp>
        <p:nvSpPr>
          <p:cNvPr id="12" name="Textplatzhalter 2"/>
          <p:cNvSpPr>
            <a:spLocks noGrp="1"/>
          </p:cNvSpPr>
          <p:nvPr>
            <p:ph type="body" sz="quarter" idx="12" hasCustomPrompt="1"/>
          </p:nvPr>
        </p:nvSpPr>
        <p:spPr>
          <a:xfrm>
            <a:off x="6224399" y="1591200"/>
            <a:ext cx="5482800" cy="334800"/>
          </a:xfrm>
        </p:spPr>
        <p:txBody>
          <a:bodyPr/>
          <a:lstStyle>
            <a:lvl1pPr marL="0" indent="0">
              <a:buFontTx/>
              <a:buNone/>
              <a:defRPr b="1"/>
            </a:lvl1pPr>
          </a:lstStyle>
          <a:p>
            <a:pPr lvl="0"/>
            <a:r>
              <a:rPr lang="en-GB" noProof="0" dirty="0"/>
              <a:t>Click here to insert header line</a:t>
            </a:r>
          </a:p>
        </p:txBody>
      </p:sp>
      <p:sp>
        <p:nvSpPr>
          <p:cNvPr id="2" name="Titel 1"/>
          <p:cNvSpPr>
            <a:spLocks noGrp="1"/>
          </p:cNvSpPr>
          <p:nvPr>
            <p:ph type="title" hasCustomPrompt="1"/>
          </p:nvPr>
        </p:nvSpPr>
        <p:spPr/>
        <p:txBody>
          <a:bodyPr/>
          <a:lstStyle/>
          <a:p>
            <a:r>
              <a:rPr lang="en-GB" noProof="0" dirty="0"/>
              <a:t>Click here to insert chart title</a:t>
            </a:r>
            <a:endParaRPr lang="en-GB" dirty="0"/>
          </a:p>
        </p:txBody>
      </p:sp>
      <p:sp>
        <p:nvSpPr>
          <p:cNvPr id="7" name="Textplatzhalter 6"/>
          <p:cNvSpPr>
            <a:spLocks noGrp="1"/>
          </p:cNvSpPr>
          <p:nvPr>
            <p:ph type="body" sz="quarter" idx="15" hasCustomPrompt="1"/>
          </p:nvPr>
        </p:nvSpPr>
        <p:spPr>
          <a:xfrm>
            <a:off x="486000" y="2141999"/>
            <a:ext cx="5482800" cy="3787200"/>
          </a:xfrm>
        </p:spPr>
        <p:txBody>
          <a:bodyPr/>
          <a:lstStyle/>
          <a:p>
            <a:pPr lvl="0"/>
            <a:r>
              <a:rPr lang="en-GB" noProof="0" dirty="0"/>
              <a:t>Click here to insert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Textplatzhalter 6"/>
          <p:cNvSpPr>
            <a:spLocks noGrp="1"/>
          </p:cNvSpPr>
          <p:nvPr>
            <p:ph type="body" sz="quarter" idx="16" hasCustomPrompt="1"/>
          </p:nvPr>
        </p:nvSpPr>
        <p:spPr>
          <a:xfrm>
            <a:off x="6224400" y="2142000"/>
            <a:ext cx="5482800" cy="3787200"/>
          </a:xfrm>
        </p:spPr>
        <p:txBody>
          <a:bodyPr/>
          <a:lstStyle/>
          <a:p>
            <a:pPr lvl="0"/>
            <a:r>
              <a:rPr lang="en-GB" noProof="0" dirty="0"/>
              <a:t>Click here to insert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Fußzeilenplatzhalter 4"/>
          <p:cNvSpPr>
            <a:spLocks noGrp="1"/>
          </p:cNvSpPr>
          <p:nvPr>
            <p:ph type="ftr" sz="quarter" idx="17"/>
          </p:nvPr>
        </p:nvSpPr>
        <p:spPr/>
        <p:txBody>
          <a:bodyPr/>
          <a:lstStyle/>
          <a:p>
            <a:pPr>
              <a:defRPr/>
            </a:pPr>
            <a:endParaRPr lang="en-GB" noProof="0" dirty="0"/>
          </a:p>
        </p:txBody>
      </p:sp>
      <p:sp>
        <p:nvSpPr>
          <p:cNvPr id="6" name="Foliennummernplatzhalter 5"/>
          <p:cNvSpPr>
            <a:spLocks noGrp="1"/>
          </p:cNvSpPr>
          <p:nvPr>
            <p:ph type="sldNum" sz="quarter" idx="18"/>
          </p:nvPr>
        </p:nvSpPr>
        <p:spPr/>
        <p:txBody>
          <a:bodyPr/>
          <a:lstStyle/>
          <a:p>
            <a:pPr>
              <a:defRPr/>
            </a:pPr>
            <a:r>
              <a:rPr lang="en-GB" noProof="0"/>
              <a:t>DLR.de  •  Chart </a:t>
            </a:r>
            <a:fld id="{A5AC3FBE-A647-41C9-A8C3-4435ED4FC895}" type="slidenum">
              <a:rPr lang="en-GB" noProof="0" smtClean="0"/>
              <a:pPr>
                <a:defRPr/>
              </a:pPr>
              <a:t>‹#›</a:t>
            </a:fld>
            <a:endParaRPr lang="en-GB" noProof="0" dirty="0"/>
          </a:p>
        </p:txBody>
      </p:sp>
    </p:spTree>
    <p:extLst>
      <p:ext uri="{BB962C8B-B14F-4D97-AF65-F5344CB8AC3E}">
        <p14:creationId xmlns:p14="http://schemas.microsoft.com/office/powerpoint/2010/main" val="3538477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a:t>Click here to insert chart title</a:t>
            </a:r>
            <a:endParaRPr lang="en-GB" dirty="0"/>
          </a:p>
        </p:txBody>
      </p:sp>
      <p:sp>
        <p:nvSpPr>
          <p:cNvPr id="5" name="Fußzeilenplatzhalter 4"/>
          <p:cNvSpPr>
            <a:spLocks noGrp="1"/>
          </p:cNvSpPr>
          <p:nvPr>
            <p:ph type="ftr" sz="quarter" idx="10"/>
          </p:nvPr>
        </p:nvSpPr>
        <p:spPr/>
        <p:txBody>
          <a:bodyPr/>
          <a:lstStyle/>
          <a:p>
            <a:pPr>
              <a:defRPr/>
            </a:pPr>
            <a:endParaRPr lang="en-GB" noProof="0" dirty="0"/>
          </a:p>
        </p:txBody>
      </p:sp>
      <p:sp>
        <p:nvSpPr>
          <p:cNvPr id="6" name="Foliennummernplatzhalter 5"/>
          <p:cNvSpPr>
            <a:spLocks noGrp="1"/>
          </p:cNvSpPr>
          <p:nvPr>
            <p:ph type="sldNum" sz="quarter" idx="11"/>
          </p:nvPr>
        </p:nvSpPr>
        <p:spPr/>
        <p:txBody>
          <a:bodyPr/>
          <a:lstStyle/>
          <a:p>
            <a:pPr>
              <a:defRPr/>
            </a:pPr>
            <a:r>
              <a:rPr lang="en-GB" noProof="0"/>
              <a:t>DLR.de  •  Chart </a:t>
            </a:r>
            <a:fld id="{A5AC3FBE-A647-41C9-A8C3-4435ED4FC895}" type="slidenum">
              <a:rPr lang="en-GB" noProof="0" smtClean="0"/>
              <a:pPr>
                <a:defRPr/>
              </a:pPr>
              <a:t>‹#›</a:t>
            </a:fld>
            <a:endParaRPr lang="en-GB" noProof="0" dirty="0"/>
          </a:p>
        </p:txBody>
      </p:sp>
    </p:spTree>
    <p:extLst>
      <p:ext uri="{BB962C8B-B14F-4D97-AF65-F5344CB8AC3E}">
        <p14:creationId xmlns:p14="http://schemas.microsoft.com/office/powerpoint/2010/main" val="4019387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pPr>
              <a:defRPr/>
            </a:pPr>
            <a:endParaRPr lang="en-GB" noProof="0" dirty="0"/>
          </a:p>
        </p:txBody>
      </p:sp>
      <p:sp>
        <p:nvSpPr>
          <p:cNvPr id="5" name="Foliennummernplatzhalter 4"/>
          <p:cNvSpPr>
            <a:spLocks noGrp="1"/>
          </p:cNvSpPr>
          <p:nvPr>
            <p:ph type="sldNum" sz="quarter" idx="11"/>
          </p:nvPr>
        </p:nvSpPr>
        <p:spPr/>
        <p:txBody>
          <a:bodyPr/>
          <a:lstStyle/>
          <a:p>
            <a:pPr>
              <a:defRPr/>
            </a:pPr>
            <a:r>
              <a:rPr lang="en-GB" noProof="0"/>
              <a:t>DLR.de  •  Chart </a:t>
            </a:r>
            <a:fld id="{A5AC3FBE-A647-41C9-A8C3-4435ED4FC895}" type="slidenum">
              <a:rPr lang="en-GB" noProof="0" smtClean="0"/>
              <a:pPr>
                <a:defRPr/>
              </a:pPr>
              <a:t>‹#›</a:t>
            </a:fld>
            <a:endParaRPr lang="en-GB" noProof="0" dirty="0"/>
          </a:p>
        </p:txBody>
      </p:sp>
    </p:spTree>
    <p:extLst>
      <p:ext uri="{BB962C8B-B14F-4D97-AF65-F5344CB8AC3E}">
        <p14:creationId xmlns:p14="http://schemas.microsoft.com/office/powerpoint/2010/main" val="517683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er ohne Hintergrund">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pPr>
              <a:defRPr/>
            </a:pPr>
            <a:endParaRPr lang="en-GB" noProof="0" dirty="0"/>
          </a:p>
        </p:txBody>
      </p:sp>
      <p:sp>
        <p:nvSpPr>
          <p:cNvPr id="5" name="Foliennummernplatzhalter 4"/>
          <p:cNvSpPr>
            <a:spLocks noGrp="1"/>
          </p:cNvSpPr>
          <p:nvPr>
            <p:ph type="sldNum" sz="quarter" idx="11"/>
          </p:nvPr>
        </p:nvSpPr>
        <p:spPr/>
        <p:txBody>
          <a:bodyPr/>
          <a:lstStyle/>
          <a:p>
            <a:pPr>
              <a:defRPr/>
            </a:pPr>
            <a:r>
              <a:rPr lang="en-GB" noProof="0"/>
              <a:t>DLR.de  •  Chart </a:t>
            </a:r>
            <a:fld id="{A5AC3FBE-A647-41C9-A8C3-4435ED4FC895}" type="slidenum">
              <a:rPr lang="en-GB" noProof="0" smtClean="0"/>
              <a:pPr>
                <a:defRPr/>
              </a:pPr>
              <a:t>‹#›</a:t>
            </a:fld>
            <a:endParaRPr lang="en-GB" noProof="0" dirty="0"/>
          </a:p>
        </p:txBody>
      </p:sp>
    </p:spTree>
    <p:extLst>
      <p:ext uri="{BB962C8B-B14F-4D97-AF65-F5344CB8AC3E}">
        <p14:creationId xmlns:p14="http://schemas.microsoft.com/office/powerpoint/2010/main" val="2722844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Grafik 10" descr="Folie-03.png"/>
          <p:cNvPicPr>
            <a:picLocks noChangeAspect="1"/>
          </p:cNvPicPr>
          <p:nvPr/>
        </p:nvPicPr>
        <p:blipFill>
          <a:blip r:embed="rId12">
            <a:extLst>
              <a:ext uri="{28A0092B-C50C-407E-A947-70E740481C1C}">
                <a14:useLocalDpi xmlns:a14="http://schemas.microsoft.com/office/drawing/2010/main" val="0"/>
              </a:ext>
            </a:extLst>
          </a:blip>
          <a:srcRect t="89587"/>
          <a:stretch>
            <a:fillRect/>
          </a:stretch>
        </p:blipFill>
        <p:spPr bwMode="auto">
          <a:xfrm>
            <a:off x="1588" y="6143625"/>
            <a:ext cx="121856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title"/>
          </p:nvPr>
        </p:nvSpPr>
        <p:spPr bwMode="auto">
          <a:xfrm>
            <a:off x="485999" y="648000"/>
            <a:ext cx="11221200" cy="73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dirty="0"/>
              <a:t>Click here to insert chart title</a:t>
            </a:r>
            <a:endParaRPr lang="de-DE" noProof="0" dirty="0"/>
          </a:p>
        </p:txBody>
      </p:sp>
      <p:sp>
        <p:nvSpPr>
          <p:cNvPr id="10" name="Rectangle 3"/>
          <p:cNvSpPr>
            <a:spLocks noGrp="1" noChangeArrowheads="1"/>
          </p:cNvSpPr>
          <p:nvPr>
            <p:ph type="body" idx="1"/>
          </p:nvPr>
        </p:nvSpPr>
        <p:spPr bwMode="auto">
          <a:xfrm>
            <a:off x="485999" y="1591200"/>
            <a:ext cx="11221200" cy="433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dirty="0"/>
              <a:t>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Rectangle 54"/>
          <p:cNvSpPr>
            <a:spLocks noGrp="1" noChangeArrowheads="1"/>
          </p:cNvSpPr>
          <p:nvPr>
            <p:ph type="ftr" sz="quarter" idx="3"/>
          </p:nvPr>
        </p:nvSpPr>
        <p:spPr bwMode="auto">
          <a:xfrm>
            <a:off x="1529999" y="126000"/>
            <a:ext cx="10177200"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buFontTx/>
              <a:buNone/>
              <a:defRPr sz="800">
                <a:solidFill>
                  <a:srgbClr val="686868"/>
                </a:solidFill>
                <a:latin typeface="Arial" pitchFamily="34" charset="0"/>
                <a:cs typeface="Arial" pitchFamily="34" charset="0"/>
              </a:defRPr>
            </a:lvl1pPr>
          </a:lstStyle>
          <a:p>
            <a:pPr>
              <a:defRPr/>
            </a:pPr>
            <a:endParaRPr lang="en-GB" noProof="0" dirty="0"/>
          </a:p>
        </p:txBody>
      </p:sp>
      <p:sp>
        <p:nvSpPr>
          <p:cNvPr id="12" name="Rectangle 55"/>
          <p:cNvSpPr>
            <a:spLocks noGrp="1" noChangeArrowheads="1"/>
          </p:cNvSpPr>
          <p:nvPr>
            <p:ph type="sldNum" sz="quarter" idx="4"/>
          </p:nvPr>
        </p:nvSpPr>
        <p:spPr bwMode="auto">
          <a:xfrm>
            <a:off x="486000" y="126000"/>
            <a:ext cx="1044000"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buFontTx/>
              <a:buNone/>
              <a:defRPr lang="de-DE" sz="800" kern="1200">
                <a:solidFill>
                  <a:srgbClr val="686868"/>
                </a:solidFill>
                <a:latin typeface="Arial" charset="0"/>
                <a:ea typeface="ヒラギノ角ゴ Pro W3" charset="-128"/>
                <a:cs typeface="+mn-cs"/>
              </a:defRPr>
            </a:lvl1pPr>
          </a:lstStyle>
          <a:p>
            <a:pPr>
              <a:defRPr/>
            </a:pPr>
            <a:r>
              <a:rPr lang="en-GB" noProof="0" dirty="0"/>
              <a:t>DLR.de  •  Chart </a:t>
            </a:r>
            <a:fld id="{A5AC3FBE-A647-41C9-A8C3-4435ED4FC895}" type="slidenum">
              <a:rPr lang="en-GB" noProof="0" smtClean="0"/>
              <a:pPr>
                <a:defRPr/>
              </a:pPr>
              <a:t>‹#›</a:t>
            </a:fld>
            <a:endParaRPr lang="en-GB" noProof="0" dirty="0"/>
          </a:p>
        </p:txBody>
      </p:sp>
    </p:spTree>
    <p:extLst>
      <p:ext uri="{BB962C8B-B14F-4D97-AF65-F5344CB8AC3E}">
        <p14:creationId xmlns:p14="http://schemas.microsoft.com/office/powerpoint/2010/main" val="3318367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61" r:id="rId4"/>
    <p:sldLayoutId id="2147483662" r:id="rId5"/>
    <p:sldLayoutId id="2147483658" r:id="rId6"/>
    <p:sldLayoutId id="2147483655" r:id="rId7"/>
    <p:sldLayoutId id="2147483656" r:id="rId8"/>
    <p:sldLayoutId id="2147483660" r:id="rId9"/>
    <p:sldLayoutId id="2147483663" r:id="rId10"/>
  </p:sldLayoutIdLst>
  <p:hf hdr="0" ftr="0" dt="0"/>
  <p:txStyles>
    <p:titleStyle>
      <a:lvl1pPr algn="l" defTabSz="914400" rtl="0" eaLnBrk="1" latinLnBrk="0" hangingPunct="1">
        <a:spcBef>
          <a:spcPct val="0"/>
        </a:spcBef>
        <a:buNone/>
        <a:defRPr sz="2400" b="1" kern="1200">
          <a:solidFill>
            <a:srgbClr val="686868"/>
          </a:solidFill>
          <a:latin typeface="Arial" pitchFamily="34" charset="0"/>
          <a:ea typeface="+mj-ea"/>
          <a:cs typeface="Arial" pitchFamily="34" charset="0"/>
        </a:defRPr>
      </a:lvl1pPr>
    </p:titleStyle>
    <p:bodyStyle>
      <a:lvl1pPr marL="180000" indent="-180000" algn="l" defTabSz="914400" rtl="0" eaLnBrk="1" latinLnBrk="0" hangingPunct="1">
        <a:spcBef>
          <a:spcPts val="300"/>
        </a:spcBef>
        <a:spcAft>
          <a:spcPts val="0"/>
        </a:spcAft>
        <a:buFont typeface="Arial" pitchFamily="34" charset="0"/>
        <a:buChar char="•"/>
        <a:defRPr sz="1800" kern="1200">
          <a:solidFill>
            <a:schemeClr val="tx1"/>
          </a:solidFill>
          <a:latin typeface="Arial" pitchFamily="34" charset="0"/>
          <a:ea typeface="+mn-ea"/>
          <a:cs typeface="Arial" pitchFamily="34" charset="0"/>
        </a:defRPr>
      </a:lvl1pPr>
      <a:lvl2pPr marL="62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2pPr>
      <a:lvl3pPr marL="107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3pPr>
      <a:lvl4pPr marL="15228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4pPr>
      <a:lvl5pPr marL="19692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txBox="1">
            <a:spLocks/>
          </p:cNvSpPr>
          <p:nvPr/>
        </p:nvSpPr>
        <p:spPr>
          <a:xfrm>
            <a:off x="355645" y="35124"/>
            <a:ext cx="11718606" cy="4762822"/>
          </a:xfrm>
          <a:prstGeom prst="rect">
            <a:avLst/>
          </a:prstGeom>
        </p:spPr>
        <p:txBody>
          <a:bodyPr/>
          <a:lstStyle>
            <a:lvl1pPr algn="l" defTabSz="914400" rtl="0" eaLnBrk="1" latinLnBrk="0" hangingPunct="1">
              <a:spcBef>
                <a:spcPct val="0"/>
              </a:spcBef>
              <a:buNone/>
              <a:defRPr sz="2400" b="1" kern="1200">
                <a:solidFill>
                  <a:srgbClr val="686868"/>
                </a:solidFill>
                <a:latin typeface="Arial" pitchFamily="34" charset="0"/>
                <a:ea typeface="+mj-ea"/>
                <a:cs typeface="Arial" pitchFamily="34" charset="0"/>
              </a:defRPr>
            </a:lvl1pPr>
          </a:lstStyle>
          <a:p>
            <a:r>
              <a:rPr lang="en-GB" sz="3200" dirty="0"/>
              <a:t>An Assessment of the Impact of Aeolus Doppler Wind Lidar Observations for Use in Numerical Weather Prediction at ECMWF</a:t>
            </a:r>
          </a:p>
          <a:p>
            <a:endParaRPr lang="en-US" sz="3200" dirty="0"/>
          </a:p>
          <a:p>
            <a:r>
              <a:rPr lang="en-US" dirty="0"/>
              <a:t>by M. Rennie and L. Isaksen</a:t>
            </a:r>
          </a:p>
          <a:p>
            <a:r>
              <a:rPr lang="en-US" dirty="0"/>
              <a:t>Acknowledgements: Aeolus DISC and ESA</a:t>
            </a:r>
          </a:p>
          <a:p>
            <a:endParaRPr lang="en-US" dirty="0">
              <a:latin typeface="+mj-lt"/>
            </a:endParaRPr>
          </a:p>
          <a:p>
            <a:r>
              <a:rPr lang="en-GB" sz="1800" b="0" i="1" dirty="0"/>
              <a:t>NOAA-NASA Working Group on Space-based Lidar Winds, 17-19 Nov 2020</a:t>
            </a:r>
          </a:p>
          <a:p>
            <a:endParaRPr lang="en-US" sz="1800" b="0" i="1" dirty="0"/>
          </a:p>
          <a:p>
            <a:endParaRPr lang="en-US" dirty="0">
              <a:latin typeface="+mj-lt"/>
            </a:endParaRPr>
          </a:p>
          <a:p>
            <a:endParaRPr lang="en-US" sz="3200" dirty="0">
              <a:latin typeface="+mj-lt"/>
            </a:endParaRPr>
          </a:p>
          <a:p>
            <a:endParaRPr lang="en-US" sz="3200" dirty="0">
              <a:latin typeface="+mj-lt"/>
            </a:endParaRPr>
          </a:p>
        </p:txBody>
      </p:sp>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12" y="4274835"/>
            <a:ext cx="11521280" cy="2509506"/>
          </a:xfrm>
          <a:prstGeom prst="rect">
            <a:avLst/>
          </a:prstGeom>
        </p:spPr>
      </p:pic>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6802" y="2539221"/>
            <a:ext cx="3562290" cy="1781145"/>
          </a:xfrm>
          <a:prstGeom prst="rect">
            <a:avLst/>
          </a:prstGeom>
        </p:spPr>
      </p:pic>
    </p:spTree>
    <p:extLst>
      <p:ext uri="{BB962C8B-B14F-4D97-AF65-F5344CB8AC3E}">
        <p14:creationId xmlns:p14="http://schemas.microsoft.com/office/powerpoint/2010/main" val="3940892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5A314-064C-45BD-844C-9B01321993CE}"/>
              </a:ext>
            </a:extLst>
          </p:cNvPr>
          <p:cNvSpPr>
            <a:spLocks noGrp="1"/>
          </p:cNvSpPr>
          <p:nvPr>
            <p:ph type="title"/>
          </p:nvPr>
        </p:nvSpPr>
        <p:spPr>
          <a:xfrm>
            <a:off x="1681896" y="73303"/>
            <a:ext cx="9073008" cy="369418"/>
          </a:xfrm>
        </p:spPr>
        <p:txBody>
          <a:bodyPr/>
          <a:lstStyle/>
          <a:p>
            <a:r>
              <a:rPr lang="en-GB" dirty="0"/>
              <a:t>Largest impact from Aeolus found in tropical UTLS</a:t>
            </a:r>
          </a:p>
        </p:txBody>
      </p:sp>
      <p:sp>
        <p:nvSpPr>
          <p:cNvPr id="4" name="Slide Number Placeholder 3">
            <a:extLst>
              <a:ext uri="{FF2B5EF4-FFF2-40B4-BE49-F238E27FC236}">
                <a16:creationId xmlns:a16="http://schemas.microsoft.com/office/drawing/2014/main" id="{444822B0-1BA2-4313-AE73-D6BD4D57110D}"/>
              </a:ext>
            </a:extLst>
          </p:cNvPr>
          <p:cNvSpPr>
            <a:spLocks noGrp="1"/>
          </p:cNvSpPr>
          <p:nvPr>
            <p:ph type="sldNum" sz="quarter" idx="10"/>
          </p:nvPr>
        </p:nvSpPr>
        <p:spPr/>
        <p:txBody>
          <a:bodyPr/>
          <a:lstStyle/>
          <a:p>
            <a:fld id="{6B3B0B0F-E794-1244-9699-107C60B9C23A}" type="slidenum">
              <a:rPr lang="en-US" smtClean="0"/>
              <a:pPr/>
              <a:t>10</a:t>
            </a:fld>
            <a:endParaRPr lang="en-US" dirty="0"/>
          </a:p>
        </p:txBody>
      </p:sp>
      <p:pic>
        <p:nvPicPr>
          <p:cNvPr id="5" name="Picture" descr="Normalised change in RMS error in 200 hPa temperature in the tropics for a) the early FM-B period and b) the mid-2020 period from the addition of Aeolus (Rayleigh-clear and Mie-cloudy).  Verification against operational analysis is applied in a) and own-analysis in b). Confidence range 95%.  ">
            <a:extLst>
              <a:ext uri="{FF2B5EF4-FFF2-40B4-BE49-F238E27FC236}">
                <a16:creationId xmlns:a16="http://schemas.microsoft.com/office/drawing/2014/main" id="{5BC36749-C06A-418B-903E-F7E245C68999}"/>
              </a:ext>
            </a:extLst>
          </p:cNvPr>
          <p:cNvPicPr>
            <a:picLocks noChangeAspect="1"/>
          </p:cNvPicPr>
          <p:nvPr/>
        </p:nvPicPr>
        <p:blipFill>
          <a:blip r:embed="rId2"/>
          <a:stretch>
            <a:fillRect/>
          </a:stretch>
        </p:blipFill>
        <p:spPr bwMode="auto">
          <a:xfrm>
            <a:off x="336946" y="1629594"/>
            <a:ext cx="4424721" cy="4466618"/>
          </a:xfrm>
          <a:prstGeom prst="rect">
            <a:avLst/>
          </a:prstGeom>
          <a:noFill/>
          <a:ln w="9525">
            <a:noFill/>
            <a:headEnd/>
            <a:tailEnd/>
          </a:ln>
        </p:spPr>
      </p:pic>
      <p:sp>
        <p:nvSpPr>
          <p:cNvPr id="6" name="TextBox 5">
            <a:extLst>
              <a:ext uri="{FF2B5EF4-FFF2-40B4-BE49-F238E27FC236}">
                <a16:creationId xmlns:a16="http://schemas.microsoft.com/office/drawing/2014/main" id="{5BB183BE-9069-46CE-A7D0-217BE490B829}"/>
              </a:ext>
            </a:extLst>
          </p:cNvPr>
          <p:cNvSpPr txBox="1"/>
          <p:nvPr/>
        </p:nvSpPr>
        <p:spPr>
          <a:xfrm>
            <a:off x="430503" y="708099"/>
            <a:ext cx="4331164" cy="553998"/>
          </a:xfrm>
          <a:prstGeom prst="rect">
            <a:avLst/>
          </a:prstGeom>
          <a:noFill/>
          <a:ln>
            <a:solidFill>
              <a:schemeClr val="tx1"/>
            </a:solidFill>
          </a:ln>
        </p:spPr>
        <p:txBody>
          <a:bodyPr wrap="square" lIns="0" tIns="0" rIns="0" bIns="0" rtlCol="0">
            <a:spAutoFit/>
          </a:bodyPr>
          <a:lstStyle/>
          <a:p>
            <a:r>
              <a:rPr lang="en-GB" dirty="0">
                <a:latin typeface="Arial" pitchFamily="34" charset="0"/>
                <a:cs typeface="Arial" pitchFamily="34" charset="0"/>
              </a:rPr>
              <a:t>Both OSE periods show good impact in tropical 200 </a:t>
            </a:r>
            <a:r>
              <a:rPr lang="en-GB" dirty="0" err="1">
                <a:latin typeface="Arial" pitchFamily="34" charset="0"/>
                <a:cs typeface="Arial" pitchFamily="34" charset="0"/>
              </a:rPr>
              <a:t>hPa</a:t>
            </a:r>
            <a:r>
              <a:rPr lang="en-GB" dirty="0">
                <a:latin typeface="Arial" pitchFamily="34" charset="0"/>
                <a:cs typeface="Arial" pitchFamily="34" charset="0"/>
              </a:rPr>
              <a:t> temperature (RMS error)</a:t>
            </a:r>
          </a:p>
        </p:txBody>
      </p:sp>
      <p:pic>
        <p:nvPicPr>
          <p:cNvPr id="7" name="Picture" descr="Normalised change in RMS error temperature in the tropics for a) 50 hPa and b) 100 hPa, for the early FM-B period, using both Rayleigh-clear and Mie-cloudy.  Verification against operational analysis. Confidence range 95%.  ">
            <a:extLst>
              <a:ext uri="{FF2B5EF4-FFF2-40B4-BE49-F238E27FC236}">
                <a16:creationId xmlns:a16="http://schemas.microsoft.com/office/drawing/2014/main" id="{9B50CEC2-6A59-4DE4-81EE-993104B420E9}"/>
              </a:ext>
            </a:extLst>
          </p:cNvPr>
          <p:cNvPicPr>
            <a:picLocks noChangeAspect="1"/>
          </p:cNvPicPr>
          <p:nvPr/>
        </p:nvPicPr>
        <p:blipFill>
          <a:blip r:embed="rId3"/>
          <a:stretch>
            <a:fillRect/>
          </a:stretch>
        </p:blipFill>
        <p:spPr bwMode="auto">
          <a:xfrm>
            <a:off x="6241493" y="1715241"/>
            <a:ext cx="4320589" cy="4380971"/>
          </a:xfrm>
          <a:prstGeom prst="rect">
            <a:avLst/>
          </a:prstGeom>
          <a:noFill/>
          <a:ln w="9525">
            <a:noFill/>
            <a:headEnd/>
            <a:tailEnd/>
          </a:ln>
        </p:spPr>
      </p:pic>
      <p:sp>
        <p:nvSpPr>
          <p:cNvPr id="8" name="TextBox 7">
            <a:extLst>
              <a:ext uri="{FF2B5EF4-FFF2-40B4-BE49-F238E27FC236}">
                <a16:creationId xmlns:a16="http://schemas.microsoft.com/office/drawing/2014/main" id="{3B448711-A9AD-4ADD-9845-30EE228E9770}"/>
              </a:ext>
            </a:extLst>
          </p:cNvPr>
          <p:cNvSpPr txBox="1"/>
          <p:nvPr/>
        </p:nvSpPr>
        <p:spPr>
          <a:xfrm>
            <a:off x="6364078" y="684703"/>
            <a:ext cx="4631715" cy="830997"/>
          </a:xfrm>
          <a:prstGeom prst="rect">
            <a:avLst/>
          </a:prstGeom>
          <a:noFill/>
          <a:ln>
            <a:solidFill>
              <a:schemeClr val="tx1"/>
            </a:solidFill>
          </a:ln>
        </p:spPr>
        <p:txBody>
          <a:bodyPr wrap="square" lIns="0" tIns="0" rIns="0" bIns="0" rtlCol="0">
            <a:spAutoFit/>
          </a:bodyPr>
          <a:lstStyle/>
          <a:p>
            <a:r>
              <a:rPr lang="en-GB" dirty="0">
                <a:latin typeface="Arial" pitchFamily="34" charset="0"/>
                <a:cs typeface="Arial" pitchFamily="34" charset="0"/>
              </a:rPr>
              <a:t>Early FM-B period showed good impact at tropical tropopause and lower stratosphere (out to </a:t>
            </a:r>
            <a:r>
              <a:rPr lang="en-GB" b="1" dirty="0">
                <a:latin typeface="Arial" pitchFamily="34" charset="0"/>
                <a:cs typeface="Arial" pitchFamily="34" charset="0"/>
              </a:rPr>
              <a:t>day 10</a:t>
            </a:r>
            <a:r>
              <a:rPr lang="en-GB" dirty="0">
                <a:latin typeface="Arial" pitchFamily="34" charset="0"/>
                <a:cs typeface="Arial" pitchFamily="34" charset="0"/>
              </a:rPr>
              <a:t>)</a:t>
            </a:r>
          </a:p>
        </p:txBody>
      </p:sp>
      <p:sp>
        <p:nvSpPr>
          <p:cNvPr id="9" name="TextBox 8">
            <a:extLst>
              <a:ext uri="{FF2B5EF4-FFF2-40B4-BE49-F238E27FC236}">
                <a16:creationId xmlns:a16="http://schemas.microsoft.com/office/drawing/2014/main" id="{3D9763F3-CADA-4246-AA54-13BDA68C5ABD}"/>
              </a:ext>
            </a:extLst>
          </p:cNvPr>
          <p:cNvSpPr txBox="1"/>
          <p:nvPr/>
        </p:nvSpPr>
        <p:spPr>
          <a:xfrm>
            <a:off x="5161483" y="2118255"/>
            <a:ext cx="1178326" cy="1015369"/>
          </a:xfrm>
          <a:prstGeom prst="rect">
            <a:avLst/>
          </a:prstGeom>
          <a:noFill/>
        </p:spPr>
        <p:txBody>
          <a:bodyPr wrap="square" rtlCol="0">
            <a:spAutoFit/>
          </a:bodyPr>
          <a:lstStyle/>
          <a:p>
            <a:r>
              <a:rPr lang="en-GB" sz="1999" i="1" dirty="0"/>
              <a:t>Better with Aeolus</a:t>
            </a:r>
          </a:p>
        </p:txBody>
      </p:sp>
      <p:cxnSp>
        <p:nvCxnSpPr>
          <p:cNvPr id="10" name="Straight Arrow Connector 9">
            <a:extLst>
              <a:ext uri="{FF2B5EF4-FFF2-40B4-BE49-F238E27FC236}">
                <a16:creationId xmlns:a16="http://schemas.microsoft.com/office/drawing/2014/main" id="{61F4B305-D806-4ABC-85F3-EC9BD851DC24}"/>
              </a:ext>
            </a:extLst>
          </p:cNvPr>
          <p:cNvCxnSpPr>
            <a:cxnSpLocks/>
          </p:cNvCxnSpPr>
          <p:nvPr/>
        </p:nvCxnSpPr>
        <p:spPr>
          <a:xfrm flipH="1">
            <a:off x="5026051" y="2061642"/>
            <a:ext cx="1" cy="1128597"/>
          </a:xfrm>
          <a:prstGeom prst="straightConnector1">
            <a:avLst/>
          </a:prstGeom>
          <a:ln w="53975">
            <a:solidFill>
              <a:srgbClr val="00B050"/>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4264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6CF48D4-D9C8-4609-B399-3FD9C60AF337}"/>
              </a:ext>
            </a:extLst>
          </p:cNvPr>
          <p:cNvSpPr txBox="1"/>
          <p:nvPr/>
        </p:nvSpPr>
        <p:spPr>
          <a:xfrm>
            <a:off x="0" y="4846712"/>
            <a:ext cx="11498186" cy="1938992"/>
          </a:xfrm>
          <a:prstGeom prst="rect">
            <a:avLst/>
          </a:prstGeom>
          <a:solidFill>
            <a:schemeClr val="bg1"/>
          </a:solidFill>
        </p:spPr>
        <p:txBody>
          <a:bodyPr wrap="square" rtlCol="0">
            <a:spAutoFit/>
          </a:bodyPr>
          <a:lstStyle/>
          <a:p>
            <a:r>
              <a:rPr lang="en-GB" sz="2000" b="1" dirty="0"/>
              <a:t>Positive impact:</a:t>
            </a:r>
          </a:p>
          <a:p>
            <a:pPr marL="285807" indent="-285807">
              <a:buFont typeface="Arial" panose="020B0604020202020204" pitchFamily="34" charset="0"/>
              <a:buChar char="•"/>
            </a:pPr>
            <a:r>
              <a:rPr lang="en-GB" sz="2000" dirty="0"/>
              <a:t>Larger impact in tropics and ocean areas</a:t>
            </a:r>
          </a:p>
          <a:p>
            <a:pPr marL="285807" indent="-285807">
              <a:buFont typeface="Arial" panose="020B0604020202020204" pitchFamily="34" charset="0"/>
              <a:buChar char="•"/>
            </a:pPr>
            <a:r>
              <a:rPr lang="en-GB" sz="2000" dirty="0"/>
              <a:t>Particularly large in South Atlantic Convergence Zone</a:t>
            </a:r>
          </a:p>
          <a:p>
            <a:pPr marL="285807" indent="-285807">
              <a:buFont typeface="Arial" panose="020B0604020202020204" pitchFamily="34" charset="0"/>
              <a:buChar char="•"/>
            </a:pPr>
            <a:r>
              <a:rPr lang="en-GB" sz="2000" dirty="0"/>
              <a:t>Rayleigh impact peaking in tropical upper troposphere</a:t>
            </a:r>
          </a:p>
          <a:p>
            <a:pPr marL="285807" indent="-285807">
              <a:buFont typeface="Arial" panose="020B0604020202020204" pitchFamily="34" charset="0"/>
              <a:buChar char="•"/>
            </a:pPr>
            <a:r>
              <a:rPr lang="en-GB" sz="2000" dirty="0"/>
              <a:t>FSOI impact </a:t>
            </a:r>
            <a:r>
              <a:rPr lang="en-GB" sz="2000" u="sng" dirty="0"/>
              <a:t>per </a:t>
            </a:r>
            <a:r>
              <a:rPr lang="en-GB" sz="2000" u="sng" dirty="0" err="1"/>
              <a:t>ob</a:t>
            </a:r>
            <a:r>
              <a:rPr lang="en-GB" sz="2000" dirty="0"/>
              <a:t> of Mie is twice that of Rayleigh</a:t>
            </a:r>
          </a:p>
          <a:p>
            <a:pPr marL="285807" indent="-285807">
              <a:buFont typeface="Arial" panose="020B0604020202020204" pitchFamily="34" charset="0"/>
              <a:buChar char="•"/>
            </a:pPr>
            <a:r>
              <a:rPr lang="en-GB" sz="2000" dirty="0"/>
              <a:t>Impact reduced in certain longitude bands – due to being at start of ECMWF’s 12 hour 4D-Var window</a:t>
            </a:r>
          </a:p>
        </p:txBody>
      </p:sp>
      <p:sp>
        <p:nvSpPr>
          <p:cNvPr id="2" name="Title 1">
            <a:extLst>
              <a:ext uri="{FF2B5EF4-FFF2-40B4-BE49-F238E27FC236}">
                <a16:creationId xmlns:a16="http://schemas.microsoft.com/office/drawing/2014/main" id="{B1139320-0E63-48C3-8A00-CCBF5538F3D7}"/>
              </a:ext>
            </a:extLst>
          </p:cNvPr>
          <p:cNvSpPr>
            <a:spLocks noGrp="1"/>
          </p:cNvSpPr>
          <p:nvPr>
            <p:ph type="title"/>
          </p:nvPr>
        </p:nvSpPr>
        <p:spPr>
          <a:xfrm>
            <a:off x="552971" y="45418"/>
            <a:ext cx="11468930" cy="369418"/>
          </a:xfrm>
        </p:spPr>
        <p:txBody>
          <a:bodyPr/>
          <a:lstStyle/>
          <a:p>
            <a:r>
              <a:rPr lang="en-GB" dirty="0"/>
              <a:t>Mean FSOI per Aeolus observation for period 9 January to 1 September 2020 </a:t>
            </a:r>
          </a:p>
        </p:txBody>
      </p:sp>
      <p:sp>
        <p:nvSpPr>
          <p:cNvPr id="4" name="Slide Number Placeholder 3">
            <a:extLst>
              <a:ext uri="{FF2B5EF4-FFF2-40B4-BE49-F238E27FC236}">
                <a16:creationId xmlns:a16="http://schemas.microsoft.com/office/drawing/2014/main" id="{C6DF4040-2355-4F99-8C1E-49939FFE8379}"/>
              </a:ext>
            </a:extLst>
          </p:cNvPr>
          <p:cNvSpPr>
            <a:spLocks noGrp="1"/>
          </p:cNvSpPr>
          <p:nvPr>
            <p:ph type="sldNum" sz="quarter" idx="10"/>
          </p:nvPr>
        </p:nvSpPr>
        <p:spPr/>
        <p:txBody>
          <a:bodyPr/>
          <a:lstStyle/>
          <a:p>
            <a:fld id="{6B3B0B0F-E794-1244-9699-107C60B9C23A}" type="slidenum">
              <a:rPr lang="en-US" smtClean="0"/>
              <a:pPr/>
              <a:t>11</a:t>
            </a:fld>
            <a:endParaRPr lang="en-US" dirty="0"/>
          </a:p>
        </p:txBody>
      </p:sp>
      <p:sp>
        <p:nvSpPr>
          <p:cNvPr id="7" name="TextBox 6">
            <a:extLst>
              <a:ext uri="{FF2B5EF4-FFF2-40B4-BE49-F238E27FC236}">
                <a16:creationId xmlns:a16="http://schemas.microsoft.com/office/drawing/2014/main" id="{F95A9EAC-5152-4B7D-8437-7244FEBC1792}"/>
              </a:ext>
            </a:extLst>
          </p:cNvPr>
          <p:cNvSpPr txBox="1"/>
          <p:nvPr/>
        </p:nvSpPr>
        <p:spPr>
          <a:xfrm>
            <a:off x="1377021" y="478764"/>
            <a:ext cx="4449936" cy="276999"/>
          </a:xfrm>
          <a:prstGeom prst="rect">
            <a:avLst/>
          </a:prstGeom>
          <a:noFill/>
        </p:spPr>
        <p:txBody>
          <a:bodyPr wrap="none" lIns="0" tIns="0" rIns="0" bIns="0" rtlCol="0">
            <a:spAutoFit/>
          </a:bodyPr>
          <a:lstStyle/>
          <a:p>
            <a:r>
              <a:rPr lang="en-GB" dirty="0">
                <a:latin typeface="Arial" pitchFamily="34" charset="0"/>
                <a:cs typeface="Arial" pitchFamily="34" charset="0"/>
              </a:rPr>
              <a:t>Profile average mean FSOI per observation</a:t>
            </a:r>
          </a:p>
        </p:txBody>
      </p:sp>
      <p:pic>
        <p:nvPicPr>
          <p:cNvPr id="8" name="Picture" descr="Zonal average plots of average FSOI per observation (10-5 Jkg-1) for the period 9 January to 1 September 2020 for a) Rayleigh-clear in descending orbit phase and b) Mie-cloudy in descending orbit phase.  Negative values (blue) are positive impact.  ">
            <a:extLst>
              <a:ext uri="{FF2B5EF4-FFF2-40B4-BE49-F238E27FC236}">
                <a16:creationId xmlns:a16="http://schemas.microsoft.com/office/drawing/2014/main" id="{8AB86B1F-9955-4F31-9B21-FD8D0774CCB7}"/>
              </a:ext>
            </a:extLst>
          </p:cNvPr>
          <p:cNvPicPr/>
          <p:nvPr/>
        </p:nvPicPr>
        <p:blipFill>
          <a:blip r:embed="rId2"/>
          <a:stretch>
            <a:fillRect/>
          </a:stretch>
        </p:blipFill>
        <p:spPr bwMode="auto">
          <a:xfrm>
            <a:off x="7825779" y="1043380"/>
            <a:ext cx="3962400" cy="4614545"/>
          </a:xfrm>
          <a:prstGeom prst="rect">
            <a:avLst/>
          </a:prstGeom>
          <a:noFill/>
          <a:ln w="9525">
            <a:noFill/>
            <a:headEnd/>
            <a:tailEnd/>
          </a:ln>
        </p:spPr>
      </p:pic>
      <p:sp>
        <p:nvSpPr>
          <p:cNvPr id="9" name="TextBox 8">
            <a:extLst>
              <a:ext uri="{FF2B5EF4-FFF2-40B4-BE49-F238E27FC236}">
                <a16:creationId xmlns:a16="http://schemas.microsoft.com/office/drawing/2014/main" id="{7448B883-0185-40C4-A1A5-DD4B6653F587}"/>
              </a:ext>
            </a:extLst>
          </p:cNvPr>
          <p:cNvSpPr txBox="1"/>
          <p:nvPr/>
        </p:nvSpPr>
        <p:spPr>
          <a:xfrm>
            <a:off x="7648909" y="666260"/>
            <a:ext cx="4372992" cy="276999"/>
          </a:xfrm>
          <a:prstGeom prst="rect">
            <a:avLst/>
          </a:prstGeom>
          <a:noFill/>
        </p:spPr>
        <p:txBody>
          <a:bodyPr wrap="none" lIns="0" tIns="0" rIns="0" bIns="0" rtlCol="0">
            <a:spAutoFit/>
          </a:bodyPr>
          <a:lstStyle/>
          <a:p>
            <a:r>
              <a:rPr lang="en-GB" dirty="0">
                <a:latin typeface="Arial" pitchFamily="34" charset="0"/>
                <a:cs typeface="Arial" pitchFamily="34" charset="0"/>
              </a:rPr>
              <a:t>Zonal average mean FSOI per observation</a:t>
            </a:r>
          </a:p>
        </p:txBody>
      </p:sp>
      <p:pic>
        <p:nvPicPr>
          <p:cNvPr id="11" name="Picture 10" descr="A screenshot of a computer&#10;&#10;Description automatically generated">
            <a:extLst>
              <a:ext uri="{FF2B5EF4-FFF2-40B4-BE49-F238E27FC236}">
                <a16:creationId xmlns:a16="http://schemas.microsoft.com/office/drawing/2014/main" id="{28021A57-3B74-472D-9C2C-2301AB7B4D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9536"/>
          <a:stretch/>
        </p:blipFill>
        <p:spPr>
          <a:xfrm>
            <a:off x="83115" y="819691"/>
            <a:ext cx="3566199" cy="3778780"/>
          </a:xfrm>
          <a:prstGeom prst="rect">
            <a:avLst/>
          </a:prstGeom>
          <a:solidFill>
            <a:schemeClr val="bg1"/>
          </a:solidFill>
        </p:spPr>
      </p:pic>
      <p:pic>
        <p:nvPicPr>
          <p:cNvPr id="12" name="Picture 11" descr="A screenshot of a computer&#10;&#10;Description automatically generated">
            <a:extLst>
              <a:ext uri="{FF2B5EF4-FFF2-40B4-BE49-F238E27FC236}">
                <a16:creationId xmlns:a16="http://schemas.microsoft.com/office/drawing/2014/main" id="{C0A2A139-1D4A-495C-ABAF-454C3824CD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318"/>
          <a:stretch/>
        </p:blipFill>
        <p:spPr>
          <a:xfrm>
            <a:off x="3777577" y="755763"/>
            <a:ext cx="3566199" cy="3795080"/>
          </a:xfrm>
          <a:prstGeom prst="rect">
            <a:avLst/>
          </a:prstGeom>
          <a:solidFill>
            <a:schemeClr val="bg1"/>
          </a:solidFill>
        </p:spPr>
      </p:pic>
      <p:sp>
        <p:nvSpPr>
          <p:cNvPr id="13" name="TextBox 12">
            <a:extLst>
              <a:ext uri="{FF2B5EF4-FFF2-40B4-BE49-F238E27FC236}">
                <a16:creationId xmlns:a16="http://schemas.microsoft.com/office/drawing/2014/main" id="{6917FC83-99B4-4EDA-BB33-0DD44C5A43A8}"/>
              </a:ext>
            </a:extLst>
          </p:cNvPr>
          <p:cNvSpPr txBox="1"/>
          <p:nvPr/>
        </p:nvSpPr>
        <p:spPr>
          <a:xfrm>
            <a:off x="6647453" y="4238906"/>
            <a:ext cx="1178326" cy="1015369"/>
          </a:xfrm>
          <a:prstGeom prst="rect">
            <a:avLst/>
          </a:prstGeom>
          <a:noFill/>
        </p:spPr>
        <p:txBody>
          <a:bodyPr wrap="square" rtlCol="0">
            <a:spAutoFit/>
          </a:bodyPr>
          <a:lstStyle/>
          <a:p>
            <a:r>
              <a:rPr lang="en-GB" sz="1999" i="1" dirty="0"/>
              <a:t>Better with Aeolus</a:t>
            </a:r>
          </a:p>
        </p:txBody>
      </p:sp>
      <p:cxnSp>
        <p:nvCxnSpPr>
          <p:cNvPr id="14" name="Straight Arrow Connector 13">
            <a:extLst>
              <a:ext uri="{FF2B5EF4-FFF2-40B4-BE49-F238E27FC236}">
                <a16:creationId xmlns:a16="http://schemas.microsoft.com/office/drawing/2014/main" id="{8A6AAFDB-420A-48AA-8AEF-91A5E6283050}"/>
              </a:ext>
            </a:extLst>
          </p:cNvPr>
          <p:cNvCxnSpPr>
            <a:cxnSpLocks/>
          </p:cNvCxnSpPr>
          <p:nvPr/>
        </p:nvCxnSpPr>
        <p:spPr>
          <a:xfrm flipH="1">
            <a:off x="7468861" y="3598903"/>
            <a:ext cx="1" cy="1128597"/>
          </a:xfrm>
          <a:prstGeom prst="straightConnector1">
            <a:avLst/>
          </a:prstGeom>
          <a:ln w="53975">
            <a:solidFill>
              <a:srgbClr val="00B050"/>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9118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C0621-ACF8-494D-A497-8CF3144E7B99}"/>
              </a:ext>
            </a:extLst>
          </p:cNvPr>
          <p:cNvSpPr>
            <a:spLocks noGrp="1"/>
          </p:cNvSpPr>
          <p:nvPr>
            <p:ph type="title"/>
          </p:nvPr>
        </p:nvSpPr>
        <p:spPr>
          <a:xfrm>
            <a:off x="314747" y="134454"/>
            <a:ext cx="11565680" cy="369417"/>
          </a:xfrm>
        </p:spPr>
        <p:txBody>
          <a:bodyPr/>
          <a:lstStyle/>
          <a:p>
            <a:r>
              <a:rPr lang="en-GB" dirty="0"/>
              <a:t>Time series of summed FSOI for Mie-cloudy, Rayleigh-clear and combined – from ECMWF operational data assimilation</a:t>
            </a:r>
          </a:p>
        </p:txBody>
      </p:sp>
      <p:sp>
        <p:nvSpPr>
          <p:cNvPr id="4" name="Slide Number Placeholder 3">
            <a:extLst>
              <a:ext uri="{FF2B5EF4-FFF2-40B4-BE49-F238E27FC236}">
                <a16:creationId xmlns:a16="http://schemas.microsoft.com/office/drawing/2014/main" id="{4D7FB69F-F907-428E-A87D-79BF5AA9FBB9}"/>
              </a:ext>
            </a:extLst>
          </p:cNvPr>
          <p:cNvSpPr>
            <a:spLocks noGrp="1"/>
          </p:cNvSpPr>
          <p:nvPr>
            <p:ph type="sldNum" sz="quarter" idx="10"/>
          </p:nvPr>
        </p:nvSpPr>
        <p:spPr/>
        <p:txBody>
          <a:bodyPr/>
          <a:lstStyle/>
          <a:p>
            <a:fld id="{6B3B0B0F-E794-1244-9699-107C60B9C23A}" type="slidenum">
              <a:rPr lang="en-US" smtClean="0"/>
              <a:pPr/>
              <a:t>12</a:t>
            </a:fld>
            <a:endParaRPr lang="en-US" dirty="0"/>
          </a:p>
        </p:txBody>
      </p:sp>
      <p:sp>
        <p:nvSpPr>
          <p:cNvPr id="5" name="Footer Placeholder 4">
            <a:extLst>
              <a:ext uri="{FF2B5EF4-FFF2-40B4-BE49-F238E27FC236}">
                <a16:creationId xmlns:a16="http://schemas.microsoft.com/office/drawing/2014/main" id="{8C1829B8-D624-43AA-8ED0-27C15BDE3035}"/>
              </a:ext>
            </a:extLst>
          </p:cNvPr>
          <p:cNvSpPr>
            <a:spLocks noGrp="1"/>
          </p:cNvSpPr>
          <p:nvPr>
            <p:ph type="ftr" sz="quarter" idx="3"/>
          </p:nvPr>
        </p:nvSpPr>
        <p:spPr>
          <a:xfrm>
            <a:off x="3502372" y="6308255"/>
            <a:ext cx="4053639" cy="230657"/>
          </a:xfrm>
          <a:prstGeom prst="rect">
            <a:avLst/>
          </a:prstGeom>
        </p:spPr>
        <p:txBody>
          <a:bodyPr vert="horz" lIns="0" tIns="0" rIns="0" bIns="0" rtlCol="0" anchor="b" anchorCtr="0">
            <a:noAutofit/>
          </a:bodyPr>
          <a:lstStyle>
            <a:defPPr>
              <a:defRPr lang="en-US"/>
            </a:defPPr>
            <a:lvl1pPr marL="0" algn="l" defTabSz="457200" rtl="0" eaLnBrk="1" latinLnBrk="0" hangingPunct="1">
              <a:defRPr sz="900" b="1" kern="1200" cap="all" baseline="0">
                <a:solidFill>
                  <a:srgbClr val="064E8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European Centre for Medium-Range Weather Forecasts</a:t>
            </a:r>
            <a:endParaRPr lang="en-US" dirty="0"/>
          </a:p>
        </p:txBody>
      </p:sp>
      <p:sp>
        <p:nvSpPr>
          <p:cNvPr id="7" name="TextBox 6">
            <a:extLst>
              <a:ext uri="{FF2B5EF4-FFF2-40B4-BE49-F238E27FC236}">
                <a16:creationId xmlns:a16="http://schemas.microsoft.com/office/drawing/2014/main" id="{6D81C0D9-0EF3-44F1-8534-87798E6D73FF}"/>
              </a:ext>
            </a:extLst>
          </p:cNvPr>
          <p:cNvSpPr txBox="1"/>
          <p:nvPr/>
        </p:nvSpPr>
        <p:spPr>
          <a:xfrm>
            <a:off x="9656558" y="1495830"/>
            <a:ext cx="2538616" cy="3477875"/>
          </a:xfrm>
          <a:prstGeom prst="rect">
            <a:avLst/>
          </a:prstGeom>
          <a:noFill/>
        </p:spPr>
        <p:txBody>
          <a:bodyPr wrap="square" rtlCol="0">
            <a:spAutoFit/>
          </a:bodyPr>
          <a:lstStyle/>
          <a:p>
            <a:pPr marL="285527" indent="-285664">
              <a:buFont typeface="Arial" panose="020B0604020202020204" pitchFamily="34" charset="0"/>
              <a:buChar char="•"/>
            </a:pPr>
            <a:r>
              <a:rPr lang="en-GB" sz="2000" dirty="0"/>
              <a:t>Since April Rayleigh and Mie have similar total FSOI</a:t>
            </a:r>
          </a:p>
          <a:p>
            <a:pPr marL="285527" indent="-285664">
              <a:buFont typeface="Arial" panose="020B0604020202020204" pitchFamily="34" charset="0"/>
              <a:buChar char="•"/>
            </a:pPr>
            <a:r>
              <a:rPr lang="en-GB" sz="2000" dirty="0"/>
              <a:t>Rayleigh impact is probably dropping with time – </a:t>
            </a:r>
            <a:r>
              <a:rPr lang="en-GB" sz="2000" i="1" dirty="0"/>
              <a:t>as would be expected given the increasing noise</a:t>
            </a:r>
            <a:endParaRPr lang="en-GB" sz="2000" dirty="0"/>
          </a:p>
          <a:p>
            <a:pPr marL="285527" indent="-285664">
              <a:buFont typeface="Arial" panose="020B0604020202020204" pitchFamily="34" charset="0"/>
              <a:buChar char="•"/>
            </a:pPr>
            <a:r>
              <a:rPr lang="en-GB" sz="2000" dirty="0">
                <a:solidFill>
                  <a:srgbClr val="00B050"/>
                </a:solidFill>
              </a:rPr>
              <a:t>But we still have a positive impact</a:t>
            </a:r>
          </a:p>
        </p:txBody>
      </p:sp>
      <p:pic>
        <p:nvPicPr>
          <p:cNvPr id="6" name="Picture 5" descr="Chart, line chart&#10;&#10;Description automatically generated">
            <a:extLst>
              <a:ext uri="{FF2B5EF4-FFF2-40B4-BE49-F238E27FC236}">
                <a16:creationId xmlns:a16="http://schemas.microsoft.com/office/drawing/2014/main" id="{9B30BA21-D44F-4E1F-9A5B-61C7D53101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5" y="1269554"/>
            <a:ext cx="9666882" cy="5590034"/>
          </a:xfrm>
          <a:prstGeom prst="rect">
            <a:avLst/>
          </a:prstGeom>
        </p:spPr>
      </p:pic>
    </p:spTree>
    <p:extLst>
      <p:ext uri="{BB962C8B-B14F-4D97-AF65-F5344CB8AC3E}">
        <p14:creationId xmlns:p14="http://schemas.microsoft.com/office/powerpoint/2010/main" val="2884669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81CA-C2BD-4FD5-B471-36F0FADB9443}"/>
              </a:ext>
            </a:extLst>
          </p:cNvPr>
          <p:cNvSpPr>
            <a:spLocks noGrp="1"/>
          </p:cNvSpPr>
          <p:nvPr>
            <p:ph type="title"/>
          </p:nvPr>
        </p:nvSpPr>
        <p:spPr>
          <a:xfrm>
            <a:off x="2161126" y="117426"/>
            <a:ext cx="7873699" cy="369418"/>
          </a:xfrm>
        </p:spPr>
        <p:txBody>
          <a:bodyPr/>
          <a:lstStyle/>
          <a:p>
            <a:r>
              <a:rPr lang="en-US" dirty="0"/>
              <a:t>Aeolus FSOI compared to other observing systems</a:t>
            </a:r>
            <a:endParaRPr lang="en-GB" dirty="0"/>
          </a:p>
        </p:txBody>
      </p:sp>
      <p:sp>
        <p:nvSpPr>
          <p:cNvPr id="4" name="Slide Number Placeholder 3">
            <a:extLst>
              <a:ext uri="{FF2B5EF4-FFF2-40B4-BE49-F238E27FC236}">
                <a16:creationId xmlns:a16="http://schemas.microsoft.com/office/drawing/2014/main" id="{267CDCA3-2C5C-42A3-82CD-0D9EC6FEBB66}"/>
              </a:ext>
            </a:extLst>
          </p:cNvPr>
          <p:cNvSpPr>
            <a:spLocks noGrp="1"/>
          </p:cNvSpPr>
          <p:nvPr>
            <p:ph type="sldNum" sz="quarter" idx="10"/>
          </p:nvPr>
        </p:nvSpPr>
        <p:spPr/>
        <p:txBody>
          <a:bodyPr/>
          <a:lstStyle/>
          <a:p>
            <a:fld id="{6B3B0B0F-E794-1244-9699-107C60B9C23A}" type="slidenum">
              <a:rPr lang="en-US" smtClean="0"/>
              <a:pPr/>
              <a:t>13</a:t>
            </a:fld>
            <a:endParaRPr lang="en-US" dirty="0"/>
          </a:p>
        </p:txBody>
      </p:sp>
      <p:grpSp>
        <p:nvGrpSpPr>
          <p:cNvPr id="21" name="Group 20">
            <a:extLst>
              <a:ext uri="{FF2B5EF4-FFF2-40B4-BE49-F238E27FC236}">
                <a16:creationId xmlns:a16="http://schemas.microsoft.com/office/drawing/2014/main" id="{05C97257-9351-4A8F-85FE-8A53397F25FC}"/>
              </a:ext>
            </a:extLst>
          </p:cNvPr>
          <p:cNvGrpSpPr/>
          <p:nvPr/>
        </p:nvGrpSpPr>
        <p:grpSpPr>
          <a:xfrm>
            <a:off x="2161126" y="1125538"/>
            <a:ext cx="7355977" cy="4896544"/>
            <a:chOff x="120923" y="1269554"/>
            <a:chExt cx="5747160" cy="3744416"/>
          </a:xfrm>
        </p:grpSpPr>
        <p:pic>
          <p:nvPicPr>
            <p:cNvPr id="6" name="Picture 5" descr="Chart, bar chart&#10;&#10;Description automatically generated">
              <a:extLst>
                <a:ext uri="{FF2B5EF4-FFF2-40B4-BE49-F238E27FC236}">
                  <a16:creationId xmlns:a16="http://schemas.microsoft.com/office/drawing/2014/main" id="{5A6F7F45-7644-4484-B599-338A58EC6371}"/>
                </a:ext>
              </a:extLst>
            </p:cNvPr>
            <p:cNvPicPr>
              <a:picLocks noChangeAspect="1"/>
            </p:cNvPicPr>
            <p:nvPr/>
          </p:nvPicPr>
          <p:blipFill rotWithShape="1">
            <a:blip r:embed="rId2">
              <a:extLst>
                <a:ext uri="{28A0092B-C50C-407E-A947-70E740481C1C}">
                  <a14:useLocalDpi xmlns:a14="http://schemas.microsoft.com/office/drawing/2010/main" val="0"/>
                </a:ext>
              </a:extLst>
            </a:blip>
            <a:srcRect l="2923" r="1440" b="3833"/>
            <a:stretch/>
          </p:blipFill>
          <p:spPr>
            <a:xfrm>
              <a:off x="120923" y="1269554"/>
              <a:ext cx="4652153" cy="3744416"/>
            </a:xfrm>
            <a:prstGeom prst="rect">
              <a:avLst/>
            </a:prstGeom>
          </p:spPr>
        </p:pic>
        <p:sp>
          <p:nvSpPr>
            <p:cNvPr id="7" name="TextBox 6">
              <a:extLst>
                <a:ext uri="{FF2B5EF4-FFF2-40B4-BE49-F238E27FC236}">
                  <a16:creationId xmlns:a16="http://schemas.microsoft.com/office/drawing/2014/main" id="{6B55DCF0-1D30-43EB-B7D4-456226DD7A39}"/>
                </a:ext>
              </a:extLst>
            </p:cNvPr>
            <p:cNvSpPr txBox="1"/>
            <p:nvPr/>
          </p:nvSpPr>
          <p:spPr>
            <a:xfrm>
              <a:off x="1715812" y="2431726"/>
              <a:ext cx="1950855" cy="246221"/>
            </a:xfrm>
            <a:prstGeom prst="rect">
              <a:avLst/>
            </a:prstGeom>
            <a:noFill/>
          </p:spPr>
          <p:txBody>
            <a:bodyPr wrap="none" lIns="0" tIns="0" rIns="0" bIns="0" rtlCol="0">
              <a:spAutoFit/>
            </a:bodyPr>
            <a:lstStyle/>
            <a:p>
              <a:r>
                <a:rPr lang="en-US" sz="1600" dirty="0">
                  <a:solidFill>
                    <a:srgbClr val="00B050"/>
                  </a:solidFill>
                  <a:latin typeface="Arial" pitchFamily="34" charset="0"/>
                  <a:cs typeface="Arial" pitchFamily="34" charset="0"/>
                </a:rPr>
                <a:t>Aeolus (1 instrument)</a:t>
              </a:r>
              <a:endParaRPr lang="en-GB" sz="1600" dirty="0">
                <a:solidFill>
                  <a:srgbClr val="00B050"/>
                </a:solidFill>
                <a:latin typeface="Arial" pitchFamily="34" charset="0"/>
                <a:cs typeface="Arial" pitchFamily="34" charset="0"/>
              </a:endParaRPr>
            </a:p>
          </p:txBody>
        </p:sp>
        <p:sp>
          <p:nvSpPr>
            <p:cNvPr id="8" name="Rectangle 7">
              <a:extLst>
                <a:ext uri="{FF2B5EF4-FFF2-40B4-BE49-F238E27FC236}">
                  <a16:creationId xmlns:a16="http://schemas.microsoft.com/office/drawing/2014/main" id="{6AA14500-CA29-43AB-859D-7B8869B4D202}"/>
                </a:ext>
              </a:extLst>
            </p:cNvPr>
            <p:cNvSpPr/>
            <p:nvPr/>
          </p:nvSpPr>
          <p:spPr>
            <a:xfrm>
              <a:off x="2497187" y="1629594"/>
              <a:ext cx="2088232" cy="57606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13" name="TextBox 12">
              <a:extLst>
                <a:ext uri="{FF2B5EF4-FFF2-40B4-BE49-F238E27FC236}">
                  <a16:creationId xmlns:a16="http://schemas.microsoft.com/office/drawing/2014/main" id="{02393D39-D34D-4F23-BC5F-0F4475AE4BE0}"/>
                </a:ext>
              </a:extLst>
            </p:cNvPr>
            <p:cNvSpPr txBox="1"/>
            <p:nvPr/>
          </p:nvSpPr>
          <p:spPr>
            <a:xfrm>
              <a:off x="2713452" y="3465447"/>
              <a:ext cx="1346522" cy="246221"/>
            </a:xfrm>
            <a:prstGeom prst="rect">
              <a:avLst/>
            </a:prstGeom>
            <a:noFill/>
          </p:spPr>
          <p:txBody>
            <a:bodyPr wrap="none" lIns="0" tIns="0" rIns="0" bIns="0" rtlCol="0">
              <a:spAutoFit/>
            </a:bodyPr>
            <a:lstStyle/>
            <a:p>
              <a:r>
                <a:rPr lang="en-US" sz="1600" dirty="0">
                  <a:latin typeface="Arial" pitchFamily="34" charset="0"/>
                  <a:cs typeface="Arial" pitchFamily="34" charset="0"/>
                </a:rPr>
                <a:t>15 instruments</a:t>
              </a:r>
              <a:endParaRPr lang="en-GB" sz="1600" dirty="0">
                <a:latin typeface="Arial" pitchFamily="34" charset="0"/>
                <a:cs typeface="Arial" pitchFamily="34" charset="0"/>
              </a:endParaRPr>
            </a:p>
          </p:txBody>
        </p:sp>
        <p:sp>
          <p:nvSpPr>
            <p:cNvPr id="14" name="TextBox 13">
              <a:extLst>
                <a:ext uri="{FF2B5EF4-FFF2-40B4-BE49-F238E27FC236}">
                  <a16:creationId xmlns:a16="http://schemas.microsoft.com/office/drawing/2014/main" id="{41E8E208-4EFE-4234-973E-11179254A4C1}"/>
                </a:ext>
              </a:extLst>
            </p:cNvPr>
            <p:cNvSpPr txBox="1"/>
            <p:nvPr/>
          </p:nvSpPr>
          <p:spPr>
            <a:xfrm>
              <a:off x="2283182" y="3239944"/>
              <a:ext cx="1346522" cy="246221"/>
            </a:xfrm>
            <a:prstGeom prst="rect">
              <a:avLst/>
            </a:prstGeom>
            <a:noFill/>
          </p:spPr>
          <p:txBody>
            <a:bodyPr wrap="none" lIns="0" tIns="0" rIns="0" bIns="0" rtlCol="0">
              <a:spAutoFit/>
            </a:bodyPr>
            <a:lstStyle/>
            <a:p>
              <a:r>
                <a:rPr lang="en-US" sz="1600" dirty="0">
                  <a:latin typeface="Arial" pitchFamily="34" charset="0"/>
                  <a:cs typeface="Arial" pitchFamily="34" charset="0"/>
                </a:rPr>
                <a:t>15 instruments</a:t>
              </a:r>
              <a:endParaRPr lang="en-GB" sz="1600" dirty="0">
                <a:latin typeface="Arial" pitchFamily="34" charset="0"/>
                <a:cs typeface="Arial" pitchFamily="34" charset="0"/>
              </a:endParaRPr>
            </a:p>
          </p:txBody>
        </p:sp>
        <p:sp>
          <p:nvSpPr>
            <p:cNvPr id="17" name="TextBox 16">
              <a:extLst>
                <a:ext uri="{FF2B5EF4-FFF2-40B4-BE49-F238E27FC236}">
                  <a16:creationId xmlns:a16="http://schemas.microsoft.com/office/drawing/2014/main" id="{1AB6D870-0101-4B53-84A2-EDA6BFB75F79}"/>
                </a:ext>
              </a:extLst>
            </p:cNvPr>
            <p:cNvSpPr txBox="1"/>
            <p:nvPr/>
          </p:nvSpPr>
          <p:spPr>
            <a:xfrm>
              <a:off x="4435013" y="4260921"/>
              <a:ext cx="1232710" cy="246221"/>
            </a:xfrm>
            <a:prstGeom prst="rect">
              <a:avLst/>
            </a:prstGeom>
            <a:noFill/>
          </p:spPr>
          <p:txBody>
            <a:bodyPr wrap="none" lIns="0" tIns="0" rIns="0" bIns="0" rtlCol="0">
              <a:spAutoFit/>
            </a:bodyPr>
            <a:lstStyle/>
            <a:p>
              <a:r>
                <a:rPr lang="en-US" sz="1600" dirty="0">
                  <a:latin typeface="Arial" pitchFamily="34" charset="0"/>
                  <a:cs typeface="Arial" pitchFamily="34" charset="0"/>
                </a:rPr>
                <a:t>9 instruments</a:t>
              </a:r>
              <a:endParaRPr lang="en-GB" sz="1600" dirty="0">
                <a:latin typeface="Arial" pitchFamily="34" charset="0"/>
                <a:cs typeface="Arial" pitchFamily="34" charset="0"/>
              </a:endParaRPr>
            </a:p>
          </p:txBody>
        </p:sp>
        <p:sp>
          <p:nvSpPr>
            <p:cNvPr id="18" name="TextBox 17">
              <a:extLst>
                <a:ext uri="{FF2B5EF4-FFF2-40B4-BE49-F238E27FC236}">
                  <a16:creationId xmlns:a16="http://schemas.microsoft.com/office/drawing/2014/main" id="{720736AA-0C8B-4EC0-8F4F-51AE58BCED26}"/>
                </a:ext>
              </a:extLst>
            </p:cNvPr>
            <p:cNvSpPr txBox="1"/>
            <p:nvPr/>
          </p:nvSpPr>
          <p:spPr>
            <a:xfrm>
              <a:off x="4087870" y="4039512"/>
              <a:ext cx="1232710" cy="246221"/>
            </a:xfrm>
            <a:prstGeom prst="rect">
              <a:avLst/>
            </a:prstGeom>
            <a:noFill/>
          </p:spPr>
          <p:txBody>
            <a:bodyPr wrap="none" lIns="0" tIns="0" rIns="0" bIns="0" rtlCol="0">
              <a:spAutoFit/>
            </a:bodyPr>
            <a:lstStyle/>
            <a:p>
              <a:r>
                <a:rPr lang="en-US" sz="1600" dirty="0">
                  <a:latin typeface="Arial" pitchFamily="34" charset="0"/>
                  <a:cs typeface="Arial" pitchFamily="34" charset="0"/>
                </a:rPr>
                <a:t>6 instruments</a:t>
              </a:r>
              <a:endParaRPr lang="en-GB" sz="1600" dirty="0">
                <a:latin typeface="Arial" pitchFamily="34" charset="0"/>
                <a:cs typeface="Arial" pitchFamily="34" charset="0"/>
              </a:endParaRPr>
            </a:p>
          </p:txBody>
        </p:sp>
        <p:sp>
          <p:nvSpPr>
            <p:cNvPr id="19" name="TextBox 18">
              <a:extLst>
                <a:ext uri="{FF2B5EF4-FFF2-40B4-BE49-F238E27FC236}">
                  <a16:creationId xmlns:a16="http://schemas.microsoft.com/office/drawing/2014/main" id="{56B2E73D-A528-4E6A-AB7B-28BE921B2D69}"/>
                </a:ext>
              </a:extLst>
            </p:cNvPr>
            <p:cNvSpPr txBox="1"/>
            <p:nvPr/>
          </p:nvSpPr>
          <p:spPr>
            <a:xfrm>
              <a:off x="2838285" y="3857607"/>
              <a:ext cx="1346522" cy="246221"/>
            </a:xfrm>
            <a:prstGeom prst="rect">
              <a:avLst/>
            </a:prstGeom>
            <a:noFill/>
          </p:spPr>
          <p:txBody>
            <a:bodyPr wrap="none" lIns="0" tIns="0" rIns="0" bIns="0" rtlCol="0">
              <a:spAutoFit/>
            </a:bodyPr>
            <a:lstStyle/>
            <a:p>
              <a:r>
                <a:rPr lang="en-US" sz="1600" dirty="0">
                  <a:latin typeface="Arial" pitchFamily="34" charset="0"/>
                  <a:cs typeface="Arial" pitchFamily="34" charset="0"/>
                </a:rPr>
                <a:t>10 instruments</a:t>
              </a:r>
              <a:endParaRPr lang="en-GB" sz="1600" dirty="0">
                <a:latin typeface="Arial" pitchFamily="34" charset="0"/>
                <a:cs typeface="Arial" pitchFamily="34" charset="0"/>
              </a:endParaRPr>
            </a:p>
          </p:txBody>
        </p:sp>
        <p:sp>
          <p:nvSpPr>
            <p:cNvPr id="20" name="TextBox 19">
              <a:extLst>
                <a:ext uri="{FF2B5EF4-FFF2-40B4-BE49-F238E27FC236}">
                  <a16:creationId xmlns:a16="http://schemas.microsoft.com/office/drawing/2014/main" id="{CDF4D846-5BD7-4551-ABC0-B4D60DA97688}"/>
                </a:ext>
              </a:extLst>
            </p:cNvPr>
            <p:cNvSpPr txBox="1"/>
            <p:nvPr/>
          </p:nvSpPr>
          <p:spPr>
            <a:xfrm>
              <a:off x="4521561" y="4477263"/>
              <a:ext cx="1346522" cy="246221"/>
            </a:xfrm>
            <a:prstGeom prst="rect">
              <a:avLst/>
            </a:prstGeom>
            <a:noFill/>
          </p:spPr>
          <p:txBody>
            <a:bodyPr wrap="none" lIns="0" tIns="0" rIns="0" bIns="0" rtlCol="0">
              <a:spAutoFit/>
            </a:bodyPr>
            <a:lstStyle/>
            <a:p>
              <a:r>
                <a:rPr lang="en-US" sz="1600" dirty="0">
                  <a:latin typeface="Arial" pitchFamily="34" charset="0"/>
                  <a:cs typeface="Arial" pitchFamily="34" charset="0"/>
                </a:rPr>
                <a:t>14 instruments</a:t>
              </a:r>
              <a:endParaRPr lang="en-GB" sz="1600" dirty="0">
                <a:latin typeface="Arial" pitchFamily="34" charset="0"/>
                <a:cs typeface="Arial" pitchFamily="34" charset="0"/>
              </a:endParaRPr>
            </a:p>
          </p:txBody>
        </p:sp>
      </p:grpSp>
      <p:sp>
        <p:nvSpPr>
          <p:cNvPr id="22" name="TextBox 21">
            <a:extLst>
              <a:ext uri="{FF2B5EF4-FFF2-40B4-BE49-F238E27FC236}">
                <a16:creationId xmlns:a16="http://schemas.microsoft.com/office/drawing/2014/main" id="{B9BACEEC-BC18-42FC-AF60-D9D306B570E8}"/>
              </a:ext>
            </a:extLst>
          </p:cNvPr>
          <p:cNvSpPr txBox="1"/>
          <p:nvPr/>
        </p:nvSpPr>
        <p:spPr>
          <a:xfrm>
            <a:off x="4406456" y="2914980"/>
            <a:ext cx="1232710" cy="246221"/>
          </a:xfrm>
          <a:prstGeom prst="rect">
            <a:avLst/>
          </a:prstGeom>
          <a:noFill/>
        </p:spPr>
        <p:txBody>
          <a:bodyPr wrap="none" lIns="0" tIns="0" rIns="0" bIns="0" rtlCol="0">
            <a:spAutoFit/>
          </a:bodyPr>
          <a:lstStyle/>
          <a:p>
            <a:r>
              <a:rPr lang="en-US" sz="1600" dirty="0">
                <a:latin typeface="Arial" pitchFamily="34" charset="0"/>
                <a:cs typeface="Arial" pitchFamily="34" charset="0"/>
              </a:rPr>
              <a:t>3 instruments</a:t>
            </a:r>
            <a:endParaRPr lang="en-GB" sz="1600" dirty="0">
              <a:latin typeface="Arial" pitchFamily="34" charset="0"/>
              <a:cs typeface="Arial" pitchFamily="34" charset="0"/>
            </a:endParaRPr>
          </a:p>
        </p:txBody>
      </p:sp>
      <p:sp>
        <p:nvSpPr>
          <p:cNvPr id="23" name="TextBox 22">
            <a:extLst>
              <a:ext uri="{FF2B5EF4-FFF2-40B4-BE49-F238E27FC236}">
                <a16:creationId xmlns:a16="http://schemas.microsoft.com/office/drawing/2014/main" id="{4CC51E71-46D2-4C01-A82A-EBCF3AB105AE}"/>
              </a:ext>
            </a:extLst>
          </p:cNvPr>
          <p:cNvSpPr txBox="1"/>
          <p:nvPr/>
        </p:nvSpPr>
        <p:spPr>
          <a:xfrm>
            <a:off x="8489917" y="2659666"/>
            <a:ext cx="3384376" cy="923330"/>
          </a:xfrm>
          <a:prstGeom prst="rect">
            <a:avLst/>
          </a:prstGeom>
          <a:noFill/>
          <a:ln>
            <a:solidFill>
              <a:schemeClr val="tx1"/>
            </a:solidFill>
          </a:ln>
        </p:spPr>
        <p:txBody>
          <a:bodyPr wrap="square" lIns="0" tIns="0" rIns="0" bIns="0" rtlCol="0">
            <a:spAutoFit/>
          </a:bodyPr>
          <a:lstStyle/>
          <a:p>
            <a:r>
              <a:rPr lang="en-US" sz="2000" dirty="0">
                <a:latin typeface="Arial" pitchFamily="34" charset="0"/>
                <a:cs typeface="Arial" pitchFamily="34" charset="0"/>
              </a:rPr>
              <a:t>Aeolus has a very good impact for one satellite-based instrument</a:t>
            </a:r>
            <a:endParaRPr lang="en-GB" sz="2000" dirty="0">
              <a:latin typeface="Arial" pitchFamily="34" charset="0"/>
              <a:cs typeface="Arial" pitchFamily="34" charset="0"/>
            </a:endParaRPr>
          </a:p>
        </p:txBody>
      </p:sp>
      <p:sp>
        <p:nvSpPr>
          <p:cNvPr id="24" name="TextBox 23">
            <a:extLst>
              <a:ext uri="{FF2B5EF4-FFF2-40B4-BE49-F238E27FC236}">
                <a16:creationId xmlns:a16="http://schemas.microsoft.com/office/drawing/2014/main" id="{63E4DE6A-2E8B-446D-87D4-A8F460998973}"/>
              </a:ext>
            </a:extLst>
          </p:cNvPr>
          <p:cNvSpPr txBox="1"/>
          <p:nvPr/>
        </p:nvSpPr>
        <p:spPr>
          <a:xfrm>
            <a:off x="6686731" y="1047410"/>
            <a:ext cx="1513235" cy="276999"/>
          </a:xfrm>
          <a:prstGeom prst="rect">
            <a:avLst/>
          </a:prstGeom>
          <a:noFill/>
        </p:spPr>
        <p:txBody>
          <a:bodyPr wrap="none" lIns="0" tIns="0" rIns="0" bIns="0" rtlCol="0">
            <a:spAutoFit/>
          </a:bodyPr>
          <a:lstStyle/>
          <a:p>
            <a:r>
              <a:rPr lang="en-US" dirty="0">
                <a:latin typeface="Arial" pitchFamily="34" charset="0"/>
                <a:cs typeface="Arial" pitchFamily="34" charset="0"/>
              </a:rPr>
              <a:t>(CY46R1 only)</a:t>
            </a:r>
            <a:endParaRPr lang="en-GB" dirty="0">
              <a:latin typeface="Arial" pitchFamily="34" charset="0"/>
              <a:cs typeface="Arial" pitchFamily="34" charset="0"/>
            </a:endParaRPr>
          </a:p>
        </p:txBody>
      </p:sp>
    </p:spTree>
    <p:extLst>
      <p:ext uri="{BB962C8B-B14F-4D97-AF65-F5344CB8AC3E}">
        <p14:creationId xmlns:p14="http://schemas.microsoft.com/office/powerpoint/2010/main" val="2761920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CD2FB8-C741-44AF-9B61-AD4072DF89F7}"/>
              </a:ext>
            </a:extLst>
          </p:cNvPr>
          <p:cNvSpPr>
            <a:spLocks noGrp="1"/>
          </p:cNvSpPr>
          <p:nvPr>
            <p:ph sz="quarter" idx="14"/>
          </p:nvPr>
        </p:nvSpPr>
        <p:spPr>
          <a:xfrm>
            <a:off x="234574" y="693490"/>
            <a:ext cx="11960601" cy="5089566"/>
          </a:xfrm>
          <a:solidFill>
            <a:schemeClr val="bg1"/>
          </a:solidFill>
        </p:spPr>
        <p:txBody>
          <a:bodyPr/>
          <a:lstStyle/>
          <a:p>
            <a:pPr marL="285807" indent="-285807"/>
            <a:r>
              <a:rPr lang="en-GB" sz="2000" b="1" dirty="0"/>
              <a:t>OSEs </a:t>
            </a:r>
            <a:r>
              <a:rPr lang="en-GB" sz="2000" dirty="0"/>
              <a:t>for</a:t>
            </a:r>
            <a:r>
              <a:rPr lang="en-GB" sz="2000" b="1" dirty="0"/>
              <a:t> </a:t>
            </a:r>
            <a:r>
              <a:rPr lang="en-GB" sz="2000" dirty="0"/>
              <a:t>early and mid-2020 FM-B periods show Aeolus gives </a:t>
            </a:r>
            <a:r>
              <a:rPr lang="en-GB" sz="2000" b="1" dirty="0"/>
              <a:t>statistically significant and good magnitude </a:t>
            </a:r>
            <a:r>
              <a:rPr lang="en-GB" sz="2000" dirty="0"/>
              <a:t>positive impact on forecasts in </a:t>
            </a:r>
            <a:r>
              <a:rPr lang="en-GB" sz="2000" b="1" dirty="0"/>
              <a:t>tropics (up to 10 days) and polar regions (up to 4 days)</a:t>
            </a:r>
            <a:endParaRPr lang="en-GB" sz="2000" dirty="0"/>
          </a:p>
          <a:p>
            <a:pPr lvl="1"/>
            <a:r>
              <a:rPr lang="en-GB" sz="2000" dirty="0"/>
              <a:t>Rayleigh winds provide most of tropical impact, but Mie impact is good in </a:t>
            </a:r>
            <a:r>
              <a:rPr lang="en-GB" sz="2000" dirty="0" err="1"/>
              <a:t>extratropics</a:t>
            </a:r>
            <a:endParaRPr lang="en-GB" sz="2000" dirty="0"/>
          </a:p>
          <a:p>
            <a:r>
              <a:rPr lang="en-GB" sz="2000" b="1" dirty="0"/>
              <a:t>FSOI </a:t>
            </a:r>
            <a:r>
              <a:rPr lang="en-GB" sz="2000" dirty="0"/>
              <a:t>also corroborates the OSE positive impact</a:t>
            </a:r>
          </a:p>
          <a:p>
            <a:pPr lvl="1"/>
            <a:r>
              <a:rPr lang="en-GB" sz="2000" dirty="0"/>
              <a:t>Rayleigh and Mie have similar global impact in 2020</a:t>
            </a:r>
            <a:endParaRPr lang="en-GB" sz="2000" b="1" dirty="0"/>
          </a:p>
          <a:p>
            <a:pPr lvl="1"/>
            <a:r>
              <a:rPr lang="en-GB" sz="2000" dirty="0"/>
              <a:t>Mie FSOI impact </a:t>
            </a:r>
            <a:r>
              <a:rPr lang="en-GB" sz="2000" b="1" dirty="0"/>
              <a:t>per </a:t>
            </a:r>
            <a:r>
              <a:rPr lang="en-GB" sz="2000" b="1" dirty="0" err="1"/>
              <a:t>ob</a:t>
            </a:r>
            <a:r>
              <a:rPr lang="en-GB" sz="2000" b="1" dirty="0"/>
              <a:t> </a:t>
            </a:r>
            <a:r>
              <a:rPr lang="en-GB" sz="2000" dirty="0"/>
              <a:t>is double that of Rayleigh (thanks to lower noise)</a:t>
            </a:r>
          </a:p>
          <a:p>
            <a:pPr lvl="1"/>
            <a:r>
              <a:rPr lang="en-GB" sz="2000" dirty="0"/>
              <a:t>Average FSOI per </a:t>
            </a:r>
            <a:r>
              <a:rPr lang="en-GB" sz="2000" dirty="0" err="1"/>
              <a:t>ob</a:t>
            </a:r>
            <a:r>
              <a:rPr lang="en-GB" sz="2000" dirty="0"/>
              <a:t> is very good compared to other satellite data, second only to </a:t>
            </a:r>
            <a:r>
              <a:rPr lang="en-GB" sz="2000" dirty="0" err="1"/>
              <a:t>scatterometer</a:t>
            </a:r>
            <a:endParaRPr lang="en-GB" sz="2000" b="1" dirty="0"/>
          </a:p>
          <a:p>
            <a:r>
              <a:rPr lang="en-GB" sz="2000" dirty="0"/>
              <a:t>Aeolus provides only &lt;1% by number of </a:t>
            </a:r>
            <a:r>
              <a:rPr lang="en-GB" sz="2000" dirty="0" err="1"/>
              <a:t>obs</a:t>
            </a:r>
            <a:r>
              <a:rPr lang="en-GB" sz="2000" dirty="0"/>
              <a:t> assimilated; </a:t>
            </a:r>
            <a:r>
              <a:rPr lang="en-GB" sz="2000" b="1" i="1" dirty="0"/>
              <a:t>its strong impact demonstrates the importance of global wind profiles</a:t>
            </a:r>
          </a:p>
          <a:p>
            <a:r>
              <a:rPr lang="en-GB" sz="2000" b="1" dirty="0">
                <a:solidFill>
                  <a:schemeClr val="accent6"/>
                </a:solidFill>
              </a:rPr>
              <a:t>See indications of a reduction of Rayleigh-clear impact with time as it gets noisier</a:t>
            </a:r>
          </a:p>
          <a:p>
            <a:r>
              <a:rPr lang="en-GB" sz="2000" b="1" i="1" dirty="0">
                <a:solidFill>
                  <a:srgbClr val="00B050"/>
                </a:solidFill>
              </a:rPr>
              <a:t>Still potential to improve impact: </a:t>
            </a:r>
            <a:r>
              <a:rPr lang="en-GB" sz="2000" b="1" i="1" dirty="0"/>
              <a:t>by mitigating radiometric performance issues, processing </a:t>
            </a:r>
            <a:r>
              <a:rPr lang="en-GB" sz="2000" b="1" i="1"/>
              <a:t>chain improvements and </a:t>
            </a:r>
            <a:r>
              <a:rPr lang="en-GB" sz="2000" b="1" i="1" dirty="0"/>
              <a:t>in data assimilation method improvements</a:t>
            </a:r>
            <a:endParaRPr lang="en-GB" sz="2000" dirty="0"/>
          </a:p>
          <a:p>
            <a:endParaRPr lang="en-GB" sz="2000" dirty="0"/>
          </a:p>
          <a:p>
            <a:endParaRPr lang="en-GB" sz="2000" dirty="0"/>
          </a:p>
          <a:p>
            <a:endParaRPr lang="en-GB" sz="2000" dirty="0"/>
          </a:p>
          <a:p>
            <a:endParaRPr lang="en-GB" sz="2000" dirty="0"/>
          </a:p>
        </p:txBody>
      </p:sp>
      <p:sp>
        <p:nvSpPr>
          <p:cNvPr id="6" name="Title 1">
            <a:extLst>
              <a:ext uri="{FF2B5EF4-FFF2-40B4-BE49-F238E27FC236}">
                <a16:creationId xmlns:a16="http://schemas.microsoft.com/office/drawing/2014/main" id="{97F9F5A3-C672-493E-9A1A-F962E6418BCA}"/>
              </a:ext>
            </a:extLst>
          </p:cNvPr>
          <p:cNvSpPr>
            <a:spLocks noGrp="1"/>
          </p:cNvSpPr>
          <p:nvPr>
            <p:ph type="title"/>
          </p:nvPr>
        </p:nvSpPr>
        <p:spPr>
          <a:xfrm>
            <a:off x="234574" y="8164"/>
            <a:ext cx="11161350" cy="368385"/>
          </a:xfrm>
        </p:spPr>
        <p:txBody>
          <a:bodyPr/>
          <a:lstStyle/>
          <a:p>
            <a:r>
              <a:rPr lang="en-GB" dirty="0"/>
              <a:t>Summary of Aeolus NWP impact assessment at ECMWF</a:t>
            </a:r>
          </a:p>
        </p:txBody>
      </p:sp>
    </p:spTree>
    <p:extLst>
      <p:ext uri="{BB962C8B-B14F-4D97-AF65-F5344CB8AC3E}">
        <p14:creationId xmlns:p14="http://schemas.microsoft.com/office/powerpoint/2010/main" val="2975985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9708" y="2919210"/>
            <a:ext cx="5905104" cy="369417"/>
          </a:xfrm>
        </p:spPr>
        <p:txBody>
          <a:bodyPr/>
          <a:lstStyle/>
          <a:p>
            <a:r>
              <a:rPr lang="en-GB" dirty="0"/>
              <a:t>Thanks, any questions?</a:t>
            </a:r>
          </a:p>
        </p:txBody>
      </p:sp>
      <p:sp>
        <p:nvSpPr>
          <p:cNvPr id="4" name="Slide Number Placeholder 3"/>
          <p:cNvSpPr>
            <a:spLocks noGrp="1"/>
          </p:cNvSpPr>
          <p:nvPr>
            <p:ph type="sldNum" sz="quarter" idx="10"/>
          </p:nvPr>
        </p:nvSpPr>
        <p:spPr/>
        <p:txBody>
          <a:bodyPr/>
          <a:lstStyle/>
          <a:p>
            <a:fld id="{6B3B0B0F-E794-1244-9699-107C60B9C23A}" type="slidenum">
              <a:rPr lang="en-US" smtClean="0"/>
              <a:pPr/>
              <a:t>15</a:t>
            </a:fld>
            <a:endParaRPr lang="en-US" dirty="0"/>
          </a:p>
        </p:txBody>
      </p:sp>
    </p:spTree>
    <p:extLst>
      <p:ext uri="{BB962C8B-B14F-4D97-AF65-F5344CB8AC3E}">
        <p14:creationId xmlns:p14="http://schemas.microsoft.com/office/powerpoint/2010/main" val="4076106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DB421AC-C3F2-425B-AB11-CA84859D81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7830" y="1348022"/>
            <a:ext cx="5997345" cy="3385817"/>
          </a:xfrm>
          <a:prstGeom prst="rect">
            <a:avLst/>
          </a:prstGeom>
        </p:spPr>
      </p:pic>
      <p:pic>
        <p:nvPicPr>
          <p:cNvPr id="19" name="Picture 18">
            <a:extLst>
              <a:ext uri="{FF2B5EF4-FFF2-40B4-BE49-F238E27FC236}">
                <a16:creationId xmlns:a16="http://schemas.microsoft.com/office/drawing/2014/main" id="{577480C3-8972-4C26-8CE5-0F9C223456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479" y="1347469"/>
            <a:ext cx="5979210" cy="3392508"/>
          </a:xfrm>
          <a:prstGeom prst="rect">
            <a:avLst/>
          </a:prstGeom>
        </p:spPr>
      </p:pic>
      <p:sp>
        <p:nvSpPr>
          <p:cNvPr id="2" name="Title 1">
            <a:extLst>
              <a:ext uri="{FF2B5EF4-FFF2-40B4-BE49-F238E27FC236}">
                <a16:creationId xmlns:a16="http://schemas.microsoft.com/office/drawing/2014/main" id="{D05C20C2-876A-433F-A834-D7F00CC74256}"/>
              </a:ext>
            </a:extLst>
          </p:cNvPr>
          <p:cNvSpPr>
            <a:spLocks noGrp="1"/>
          </p:cNvSpPr>
          <p:nvPr>
            <p:ph type="title"/>
          </p:nvPr>
        </p:nvSpPr>
        <p:spPr>
          <a:xfrm>
            <a:off x="624979" y="60504"/>
            <a:ext cx="9505056" cy="369418"/>
          </a:xfrm>
        </p:spPr>
        <p:txBody>
          <a:bodyPr/>
          <a:lstStyle/>
          <a:p>
            <a:r>
              <a:rPr lang="en-GB" dirty="0"/>
              <a:t>L2B HLOS wind random errors – relevant to impact size</a:t>
            </a:r>
          </a:p>
        </p:txBody>
      </p:sp>
      <p:sp>
        <p:nvSpPr>
          <p:cNvPr id="4" name="Slide Number Placeholder 3">
            <a:extLst>
              <a:ext uri="{FF2B5EF4-FFF2-40B4-BE49-F238E27FC236}">
                <a16:creationId xmlns:a16="http://schemas.microsoft.com/office/drawing/2014/main" id="{6E64D95A-28E8-47F0-B46A-F008081FDE17}"/>
              </a:ext>
            </a:extLst>
          </p:cNvPr>
          <p:cNvSpPr>
            <a:spLocks noGrp="1"/>
          </p:cNvSpPr>
          <p:nvPr>
            <p:ph type="sldNum" sz="quarter" idx="10"/>
          </p:nvPr>
        </p:nvSpPr>
        <p:spPr>
          <a:xfrm>
            <a:off x="10034825" y="6215497"/>
            <a:ext cx="2160349" cy="216050"/>
          </a:xfrm>
        </p:spPr>
        <p:txBody>
          <a:bodyPr/>
          <a:lstStyle/>
          <a:p>
            <a:fld id="{6B3B0B0F-E794-1244-9699-107C60B9C23A}" type="slidenum">
              <a:rPr lang="en-US" smtClean="0"/>
              <a:pPr/>
              <a:t>16</a:t>
            </a:fld>
            <a:endParaRPr lang="en-US" dirty="0"/>
          </a:p>
        </p:txBody>
      </p:sp>
      <p:sp>
        <p:nvSpPr>
          <p:cNvPr id="9" name="TextBox 8">
            <a:extLst>
              <a:ext uri="{FF2B5EF4-FFF2-40B4-BE49-F238E27FC236}">
                <a16:creationId xmlns:a16="http://schemas.microsoft.com/office/drawing/2014/main" id="{988BEB19-3494-46DE-8D36-31CB23C18D93}"/>
              </a:ext>
            </a:extLst>
          </p:cNvPr>
          <p:cNvSpPr txBox="1"/>
          <p:nvPr/>
        </p:nvSpPr>
        <p:spPr>
          <a:xfrm>
            <a:off x="852550" y="714000"/>
            <a:ext cx="4524958" cy="553998"/>
          </a:xfrm>
          <a:prstGeom prst="rect">
            <a:avLst/>
          </a:prstGeom>
          <a:noFill/>
          <a:ln>
            <a:solidFill>
              <a:schemeClr val="tx1"/>
            </a:solidFill>
          </a:ln>
        </p:spPr>
        <p:txBody>
          <a:bodyPr wrap="square" lIns="0" tIns="0" rIns="0" bIns="0" rtlCol="0">
            <a:spAutoFit/>
          </a:bodyPr>
          <a:lstStyle/>
          <a:p>
            <a:r>
              <a:rPr lang="en-GB" dirty="0">
                <a:latin typeface="Arial" pitchFamily="34" charset="0"/>
                <a:cs typeface="Arial" pitchFamily="34" charset="0"/>
              </a:rPr>
              <a:t>Rayleigh-clear, </a:t>
            </a:r>
            <a:r>
              <a:rPr lang="en-GB" b="1" dirty="0">
                <a:latin typeface="Arial" pitchFamily="34" charset="0"/>
                <a:cs typeface="Arial" pitchFamily="34" charset="0"/>
              </a:rPr>
              <a:t>tropics only </a:t>
            </a:r>
            <a:r>
              <a:rPr lang="en-GB" dirty="0">
                <a:latin typeface="Arial" pitchFamily="34" charset="0"/>
                <a:cs typeface="Arial" pitchFamily="34" charset="0"/>
              </a:rPr>
              <a:t>(</a:t>
            </a:r>
            <a:r>
              <a:rPr lang="en-GB" i="1" dirty="0">
                <a:latin typeface="Arial" pitchFamily="34" charset="0"/>
                <a:cs typeface="Arial" pitchFamily="34" charset="0"/>
              </a:rPr>
              <a:t>to minimise solar background noise seasonal variations</a:t>
            </a:r>
            <a:r>
              <a:rPr lang="en-GB" dirty="0">
                <a:latin typeface="Arial" pitchFamily="34" charset="0"/>
                <a:cs typeface="Arial" pitchFamily="34" charset="0"/>
              </a:rPr>
              <a:t>)</a:t>
            </a:r>
          </a:p>
        </p:txBody>
      </p:sp>
      <p:sp>
        <p:nvSpPr>
          <p:cNvPr id="10" name="TextBox 9">
            <a:extLst>
              <a:ext uri="{FF2B5EF4-FFF2-40B4-BE49-F238E27FC236}">
                <a16:creationId xmlns:a16="http://schemas.microsoft.com/office/drawing/2014/main" id="{6FD89866-4E25-4C73-B1E0-9AA561968607}"/>
              </a:ext>
            </a:extLst>
          </p:cNvPr>
          <p:cNvSpPr txBox="1"/>
          <p:nvPr/>
        </p:nvSpPr>
        <p:spPr>
          <a:xfrm>
            <a:off x="8090609" y="1004178"/>
            <a:ext cx="1944216" cy="276999"/>
          </a:xfrm>
          <a:prstGeom prst="rect">
            <a:avLst/>
          </a:prstGeom>
          <a:noFill/>
          <a:ln>
            <a:solidFill>
              <a:schemeClr val="tx1"/>
            </a:solidFill>
          </a:ln>
        </p:spPr>
        <p:txBody>
          <a:bodyPr wrap="square" lIns="0" tIns="0" rIns="0" bIns="0" rtlCol="0">
            <a:spAutoFit/>
          </a:bodyPr>
          <a:lstStyle/>
          <a:p>
            <a:r>
              <a:rPr lang="en-GB" dirty="0">
                <a:latin typeface="Arial" pitchFamily="34" charset="0"/>
                <a:cs typeface="Arial" pitchFamily="34" charset="0"/>
              </a:rPr>
              <a:t>Mie-cloudy, </a:t>
            </a:r>
            <a:r>
              <a:rPr lang="en-GB" b="1" dirty="0">
                <a:latin typeface="Arial" pitchFamily="34" charset="0"/>
                <a:cs typeface="Arial" pitchFamily="34" charset="0"/>
              </a:rPr>
              <a:t>global</a:t>
            </a:r>
          </a:p>
        </p:txBody>
      </p:sp>
      <p:sp>
        <p:nvSpPr>
          <p:cNvPr id="11" name="TextBox 10">
            <a:extLst>
              <a:ext uri="{FF2B5EF4-FFF2-40B4-BE49-F238E27FC236}">
                <a16:creationId xmlns:a16="http://schemas.microsoft.com/office/drawing/2014/main" id="{450333F9-E945-4C3B-B48E-E59DD98489B7}"/>
              </a:ext>
            </a:extLst>
          </p:cNvPr>
          <p:cNvSpPr txBox="1"/>
          <p:nvPr/>
        </p:nvSpPr>
        <p:spPr>
          <a:xfrm>
            <a:off x="118803" y="4848152"/>
            <a:ext cx="5688632" cy="830997"/>
          </a:xfrm>
          <a:prstGeom prst="rect">
            <a:avLst/>
          </a:prstGeom>
          <a:solidFill>
            <a:schemeClr val="bg1"/>
          </a:solidFill>
          <a:ln>
            <a:solidFill>
              <a:schemeClr val="tx1"/>
            </a:solidFill>
          </a:ln>
        </p:spPr>
        <p:txBody>
          <a:bodyPr wrap="square" lIns="0" tIns="0" rIns="0" bIns="0" rtlCol="0">
            <a:spAutoFit/>
          </a:bodyPr>
          <a:lstStyle/>
          <a:p>
            <a:pPr marL="285750" indent="-285750">
              <a:buFont typeface="Arial" panose="020B0604020202020204" pitchFamily="34" charset="0"/>
              <a:buChar char="•"/>
            </a:pPr>
            <a:r>
              <a:rPr lang="en-GB" dirty="0">
                <a:latin typeface="Arial" pitchFamily="34" charset="0"/>
                <a:cs typeface="Arial" pitchFamily="34" charset="0"/>
              </a:rPr>
              <a:t>Rayleigh-clear noise increasing for FM-B</a:t>
            </a:r>
          </a:p>
          <a:p>
            <a:pPr marL="742950" lvl="1" indent="-285750">
              <a:buFont typeface="Arial" panose="020B0604020202020204" pitchFamily="34" charset="0"/>
              <a:buChar char="•"/>
            </a:pPr>
            <a:r>
              <a:rPr lang="en-GB" dirty="0">
                <a:latin typeface="Arial" pitchFamily="34" charset="0"/>
                <a:cs typeface="Arial" pitchFamily="34" charset="0"/>
              </a:rPr>
              <a:t>~1-1.5 m/s noisier than early FM-B</a:t>
            </a:r>
          </a:p>
          <a:p>
            <a:pPr marL="285750" indent="-285750">
              <a:buFont typeface="Arial" panose="020B0604020202020204" pitchFamily="34" charset="0"/>
              <a:buChar char="•"/>
            </a:pPr>
            <a:r>
              <a:rPr lang="en-GB" dirty="0">
                <a:latin typeface="Arial" pitchFamily="34" charset="0"/>
                <a:cs typeface="Arial" pitchFamily="34" charset="0"/>
              </a:rPr>
              <a:t>Similar now to late FM-A (NRT data)</a:t>
            </a:r>
          </a:p>
        </p:txBody>
      </p:sp>
      <p:cxnSp>
        <p:nvCxnSpPr>
          <p:cNvPr id="13" name="Straight Connector 12">
            <a:extLst>
              <a:ext uri="{FF2B5EF4-FFF2-40B4-BE49-F238E27FC236}">
                <a16:creationId xmlns:a16="http://schemas.microsoft.com/office/drawing/2014/main" id="{DD4A6104-B0BD-451A-A5E7-051FB5CF1495}"/>
              </a:ext>
            </a:extLst>
          </p:cNvPr>
          <p:cNvCxnSpPr>
            <a:cxnSpLocks/>
          </p:cNvCxnSpPr>
          <p:nvPr/>
        </p:nvCxnSpPr>
        <p:spPr>
          <a:xfrm flipH="1">
            <a:off x="1633091" y="2349674"/>
            <a:ext cx="4061186" cy="0"/>
          </a:xfrm>
          <a:prstGeom prst="line">
            <a:avLst/>
          </a:prstGeom>
          <a:ln w="28575">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C50FB81-7458-4B29-AD39-690974EAE060}"/>
              </a:ext>
            </a:extLst>
          </p:cNvPr>
          <p:cNvSpPr txBox="1"/>
          <p:nvPr/>
        </p:nvSpPr>
        <p:spPr>
          <a:xfrm>
            <a:off x="6406973" y="4858059"/>
            <a:ext cx="5466500" cy="553998"/>
          </a:xfrm>
          <a:prstGeom prst="rect">
            <a:avLst/>
          </a:prstGeom>
          <a:solidFill>
            <a:schemeClr val="bg1"/>
          </a:solidFill>
          <a:ln>
            <a:solidFill>
              <a:schemeClr val="tx1"/>
            </a:solidFill>
          </a:ln>
        </p:spPr>
        <p:txBody>
          <a:bodyPr wrap="square" lIns="0" tIns="0" rIns="0" bIns="0" rtlCol="0">
            <a:spAutoFit/>
          </a:bodyPr>
          <a:lstStyle/>
          <a:p>
            <a:r>
              <a:rPr lang="en-GB" dirty="0">
                <a:latin typeface="Arial" pitchFamily="34" charset="0"/>
                <a:cs typeface="Arial" pitchFamily="34" charset="0"/>
              </a:rPr>
              <a:t>Current Mie-cloudy random errors are similar to early FM-B</a:t>
            </a:r>
          </a:p>
        </p:txBody>
      </p:sp>
      <p:cxnSp>
        <p:nvCxnSpPr>
          <p:cNvPr id="15" name="Straight Connector 14">
            <a:extLst>
              <a:ext uri="{FF2B5EF4-FFF2-40B4-BE49-F238E27FC236}">
                <a16:creationId xmlns:a16="http://schemas.microsoft.com/office/drawing/2014/main" id="{A168B4F6-6EC3-4D42-8478-68F09D72132D}"/>
              </a:ext>
            </a:extLst>
          </p:cNvPr>
          <p:cNvCxnSpPr>
            <a:cxnSpLocks/>
          </p:cNvCxnSpPr>
          <p:nvPr/>
        </p:nvCxnSpPr>
        <p:spPr>
          <a:xfrm flipH="1">
            <a:off x="7753771" y="2277666"/>
            <a:ext cx="3901234" cy="0"/>
          </a:xfrm>
          <a:prstGeom prst="line">
            <a:avLst/>
          </a:prstGeom>
          <a:ln w="28575">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373B91B-4390-423A-9C74-E70F28717F54}"/>
                  </a:ext>
                </a:extLst>
              </p:cNvPr>
              <p:cNvSpPr txBox="1"/>
              <p:nvPr/>
            </p:nvSpPr>
            <p:spPr>
              <a:xfrm>
                <a:off x="3649315" y="3714330"/>
                <a:ext cx="1751698"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200" b="0" i="1" smtClean="0">
                          <a:latin typeface="Cambria Math" panose="02040503050406030204" pitchFamily="18" charset="0"/>
                          <a:cs typeface="Arial" pitchFamily="34" charset="0"/>
                        </a:rPr>
                        <m:t>𝑄𝐶</m:t>
                      </m:r>
                      <m:r>
                        <a:rPr lang="en-GB" sz="1200" b="0" i="1" smtClean="0">
                          <a:latin typeface="Cambria Math" panose="02040503050406030204" pitchFamily="18" charset="0"/>
                          <a:cs typeface="Arial" pitchFamily="34" charset="0"/>
                        </a:rPr>
                        <m:t>:</m:t>
                      </m:r>
                      <m:r>
                        <a:rPr lang="en-GB" sz="1200" b="0" i="1" smtClean="0">
                          <a:latin typeface="Cambria Math" panose="02040503050406030204" pitchFamily="18" charset="0"/>
                          <a:cs typeface="Arial" pitchFamily="34" charset="0"/>
                        </a:rPr>
                        <m:t>𝑎𝑏𝑠</m:t>
                      </m:r>
                      <m:d>
                        <m:dPr>
                          <m:ctrlPr>
                            <a:rPr lang="en-GB" sz="1200" b="0" i="1" smtClean="0">
                              <a:latin typeface="Cambria Math" panose="02040503050406030204" pitchFamily="18" charset="0"/>
                              <a:cs typeface="Arial" pitchFamily="34" charset="0"/>
                            </a:rPr>
                          </m:ctrlPr>
                        </m:dPr>
                        <m:e>
                          <m:r>
                            <a:rPr lang="en-GB" sz="1200" b="0" i="1" smtClean="0">
                              <a:latin typeface="Cambria Math" panose="02040503050406030204" pitchFamily="18" charset="0"/>
                              <a:cs typeface="Arial" pitchFamily="34" charset="0"/>
                            </a:rPr>
                            <m:t>𝑂</m:t>
                          </m:r>
                          <m:r>
                            <a:rPr lang="en-GB" sz="1200" b="0" i="1" smtClean="0">
                              <a:latin typeface="Cambria Math" panose="02040503050406030204" pitchFamily="18" charset="0"/>
                              <a:cs typeface="Arial" pitchFamily="34" charset="0"/>
                            </a:rPr>
                            <m:t>−</m:t>
                          </m:r>
                          <m:r>
                            <a:rPr lang="en-GB" sz="1200" b="0" i="1" smtClean="0">
                              <a:latin typeface="Cambria Math" panose="02040503050406030204" pitchFamily="18" charset="0"/>
                              <a:cs typeface="Arial" pitchFamily="34" charset="0"/>
                            </a:rPr>
                            <m:t>𝐵</m:t>
                          </m:r>
                        </m:e>
                      </m:d>
                      <m:r>
                        <a:rPr lang="en-GB" sz="1200" b="0" i="1" smtClean="0">
                          <a:latin typeface="Cambria Math" panose="02040503050406030204" pitchFamily="18" charset="0"/>
                          <a:cs typeface="Arial" pitchFamily="34" charset="0"/>
                        </a:rPr>
                        <m:t>&lt;15</m:t>
                      </m:r>
                      <m:r>
                        <a:rPr lang="en-GB" sz="1200" b="0" i="0" smtClean="0">
                          <a:latin typeface="Cambria Math" panose="02040503050406030204" pitchFamily="18" charset="0"/>
                          <a:cs typeface="Arial" pitchFamily="34" charset="0"/>
                        </a:rPr>
                        <m:t> </m:t>
                      </m:r>
                      <m:r>
                        <m:rPr>
                          <m:sty m:val="p"/>
                        </m:rPr>
                        <a:rPr lang="en-GB" sz="1200" b="0" i="0" smtClean="0">
                          <a:latin typeface="Cambria Math" panose="02040503050406030204" pitchFamily="18" charset="0"/>
                          <a:cs typeface="Arial" pitchFamily="34" charset="0"/>
                        </a:rPr>
                        <m:t>m</m:t>
                      </m:r>
                      <m:r>
                        <a:rPr lang="en-GB" sz="1200" b="0" i="0" smtClean="0">
                          <a:latin typeface="Cambria Math" panose="02040503050406030204" pitchFamily="18" charset="0"/>
                          <a:cs typeface="Arial" pitchFamily="34" charset="0"/>
                        </a:rPr>
                        <m:t>/</m:t>
                      </m:r>
                      <m:r>
                        <m:rPr>
                          <m:sty m:val="p"/>
                        </m:rPr>
                        <a:rPr lang="en-GB" sz="1200" b="0" i="0" smtClean="0">
                          <a:latin typeface="Cambria Math" panose="02040503050406030204" pitchFamily="18" charset="0"/>
                          <a:cs typeface="Arial" pitchFamily="34" charset="0"/>
                        </a:rPr>
                        <m:t>s</m:t>
                      </m:r>
                    </m:oMath>
                  </m:oMathPara>
                </a14:m>
                <a:endParaRPr lang="en-GB" sz="1200" dirty="0">
                  <a:latin typeface="Arial" pitchFamily="34" charset="0"/>
                  <a:cs typeface="Arial" pitchFamily="34" charset="0"/>
                </a:endParaRPr>
              </a:p>
            </p:txBody>
          </p:sp>
        </mc:Choice>
        <mc:Fallback xmlns="">
          <p:sp>
            <p:nvSpPr>
              <p:cNvPr id="12" name="TextBox 11">
                <a:extLst>
                  <a:ext uri="{FF2B5EF4-FFF2-40B4-BE49-F238E27FC236}">
                    <a16:creationId xmlns:a16="http://schemas.microsoft.com/office/drawing/2014/main" id="{9373B91B-4390-423A-9C74-E70F28717F54}"/>
                  </a:ext>
                </a:extLst>
              </p:cNvPr>
              <p:cNvSpPr txBox="1">
                <a:spLocks noRot="1" noChangeAspect="1" noMove="1" noResize="1" noEditPoints="1" noAdjustHandles="1" noChangeArrowheads="1" noChangeShapeType="1" noTextEdit="1"/>
              </p:cNvSpPr>
              <p:nvPr/>
            </p:nvSpPr>
            <p:spPr>
              <a:xfrm>
                <a:off x="3649315" y="3714330"/>
                <a:ext cx="1751698" cy="184666"/>
              </a:xfrm>
              <a:prstGeom prst="rect">
                <a:avLst/>
              </a:prstGeom>
              <a:blipFill>
                <a:blip r:embed="rId4"/>
                <a:stretch>
                  <a:fillRect l="-2091" r="-697" b="-3225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3273ECC-3247-4406-825D-92B58581D048}"/>
                  </a:ext>
                </a:extLst>
              </p:cNvPr>
              <p:cNvSpPr txBox="1"/>
              <p:nvPr/>
            </p:nvSpPr>
            <p:spPr>
              <a:xfrm>
                <a:off x="9892728" y="3732148"/>
                <a:ext cx="1762277"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200" b="0" i="1" smtClean="0">
                          <a:latin typeface="Cambria Math" panose="02040503050406030204" pitchFamily="18" charset="0"/>
                          <a:cs typeface="Arial" pitchFamily="34" charset="0"/>
                        </a:rPr>
                        <m:t>𝑄𝐶</m:t>
                      </m:r>
                      <m:r>
                        <a:rPr lang="en-GB" sz="1200" b="0" i="1" smtClean="0">
                          <a:latin typeface="Cambria Math" panose="02040503050406030204" pitchFamily="18" charset="0"/>
                          <a:cs typeface="Arial" pitchFamily="34" charset="0"/>
                        </a:rPr>
                        <m:t>:</m:t>
                      </m:r>
                      <m:r>
                        <a:rPr lang="en-GB" sz="1200" b="0" i="1" smtClean="0">
                          <a:latin typeface="Cambria Math" panose="02040503050406030204" pitchFamily="18" charset="0"/>
                          <a:cs typeface="Arial" pitchFamily="34" charset="0"/>
                        </a:rPr>
                        <m:t>𝑎𝑏𝑠</m:t>
                      </m:r>
                      <m:d>
                        <m:dPr>
                          <m:ctrlPr>
                            <a:rPr lang="en-GB" sz="1200" b="0" i="1" smtClean="0">
                              <a:latin typeface="Cambria Math" panose="02040503050406030204" pitchFamily="18" charset="0"/>
                              <a:cs typeface="Arial" pitchFamily="34" charset="0"/>
                            </a:rPr>
                          </m:ctrlPr>
                        </m:dPr>
                        <m:e>
                          <m:r>
                            <a:rPr lang="en-GB" sz="1200" b="0" i="1" smtClean="0">
                              <a:latin typeface="Cambria Math" panose="02040503050406030204" pitchFamily="18" charset="0"/>
                              <a:cs typeface="Arial" pitchFamily="34" charset="0"/>
                            </a:rPr>
                            <m:t>𝑂</m:t>
                          </m:r>
                          <m:r>
                            <a:rPr lang="en-GB" sz="1200" b="0" i="1" smtClean="0">
                              <a:latin typeface="Cambria Math" panose="02040503050406030204" pitchFamily="18" charset="0"/>
                              <a:cs typeface="Arial" pitchFamily="34" charset="0"/>
                            </a:rPr>
                            <m:t>−</m:t>
                          </m:r>
                          <m:r>
                            <a:rPr lang="en-GB" sz="1200" b="0" i="1" smtClean="0">
                              <a:latin typeface="Cambria Math" panose="02040503050406030204" pitchFamily="18" charset="0"/>
                              <a:cs typeface="Arial" pitchFamily="34" charset="0"/>
                            </a:rPr>
                            <m:t>𝐵</m:t>
                          </m:r>
                        </m:e>
                      </m:d>
                      <m:r>
                        <a:rPr lang="en-GB" sz="1200" b="0" i="1" smtClean="0">
                          <a:latin typeface="Cambria Math" panose="02040503050406030204" pitchFamily="18" charset="0"/>
                          <a:cs typeface="Arial" pitchFamily="34" charset="0"/>
                        </a:rPr>
                        <m:t>&lt;10 </m:t>
                      </m:r>
                      <m:r>
                        <a:rPr lang="en-GB" sz="1200" b="0" i="1" smtClean="0">
                          <a:latin typeface="Cambria Math" panose="02040503050406030204" pitchFamily="18" charset="0"/>
                          <a:cs typeface="Arial" pitchFamily="34" charset="0"/>
                        </a:rPr>
                        <m:t>𝑚</m:t>
                      </m:r>
                      <m:r>
                        <a:rPr lang="en-GB" sz="1200" b="0" i="1" smtClean="0">
                          <a:latin typeface="Cambria Math" panose="02040503050406030204" pitchFamily="18" charset="0"/>
                          <a:cs typeface="Arial" pitchFamily="34" charset="0"/>
                        </a:rPr>
                        <m:t>/</m:t>
                      </m:r>
                      <m:r>
                        <a:rPr lang="en-GB" sz="1200" b="0" i="1" smtClean="0">
                          <a:latin typeface="Cambria Math" panose="02040503050406030204" pitchFamily="18" charset="0"/>
                          <a:cs typeface="Arial" pitchFamily="34" charset="0"/>
                        </a:rPr>
                        <m:t>𝑠</m:t>
                      </m:r>
                    </m:oMath>
                  </m:oMathPara>
                </a14:m>
                <a:endParaRPr lang="en-GB" sz="1200" dirty="0">
                  <a:latin typeface="Arial" pitchFamily="34" charset="0"/>
                  <a:cs typeface="Arial" pitchFamily="34" charset="0"/>
                </a:endParaRPr>
              </a:p>
            </p:txBody>
          </p:sp>
        </mc:Choice>
        <mc:Fallback xmlns="">
          <p:sp>
            <p:nvSpPr>
              <p:cNvPr id="16" name="TextBox 15">
                <a:extLst>
                  <a:ext uri="{FF2B5EF4-FFF2-40B4-BE49-F238E27FC236}">
                    <a16:creationId xmlns:a16="http://schemas.microsoft.com/office/drawing/2014/main" id="{53273ECC-3247-4406-825D-92B58581D048}"/>
                  </a:ext>
                </a:extLst>
              </p:cNvPr>
              <p:cNvSpPr txBox="1">
                <a:spLocks noRot="1" noChangeAspect="1" noMove="1" noResize="1" noEditPoints="1" noAdjustHandles="1" noChangeArrowheads="1" noChangeShapeType="1" noTextEdit="1"/>
              </p:cNvSpPr>
              <p:nvPr/>
            </p:nvSpPr>
            <p:spPr>
              <a:xfrm>
                <a:off x="9892728" y="3732148"/>
                <a:ext cx="1762277" cy="184666"/>
              </a:xfrm>
              <a:prstGeom prst="rect">
                <a:avLst/>
              </a:prstGeom>
              <a:blipFill>
                <a:blip r:embed="rId5"/>
                <a:stretch>
                  <a:fillRect l="-2076" r="-692" b="-32258"/>
                </a:stretch>
              </a:blipFill>
            </p:spPr>
            <p:txBody>
              <a:bodyPr/>
              <a:lstStyle/>
              <a:p>
                <a:r>
                  <a:rPr lang="en-GB">
                    <a:noFill/>
                  </a:rPr>
                  <a:t> </a:t>
                </a:r>
              </a:p>
            </p:txBody>
          </p:sp>
        </mc:Fallback>
      </mc:AlternateContent>
    </p:spTree>
    <p:extLst>
      <p:ext uri="{BB962C8B-B14F-4D97-AF65-F5344CB8AC3E}">
        <p14:creationId xmlns:p14="http://schemas.microsoft.com/office/powerpoint/2010/main" val="126717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4D30-68FA-4A07-A290-366CBD836435}"/>
              </a:ext>
            </a:extLst>
          </p:cNvPr>
          <p:cNvSpPr>
            <a:spLocks noGrp="1"/>
          </p:cNvSpPr>
          <p:nvPr>
            <p:ph type="title"/>
          </p:nvPr>
        </p:nvSpPr>
        <p:spPr>
          <a:xfrm>
            <a:off x="298395" y="184456"/>
            <a:ext cx="11753996" cy="369417"/>
          </a:xfrm>
        </p:spPr>
        <p:txBody>
          <a:bodyPr/>
          <a:lstStyle/>
          <a:p>
            <a:r>
              <a:rPr lang="en-GB" dirty="0"/>
              <a:t>Benefit of M1 T bias corrected data compared to ECMWF look-up table bias correction</a:t>
            </a:r>
          </a:p>
        </p:txBody>
      </p:sp>
      <p:sp>
        <p:nvSpPr>
          <p:cNvPr id="4" name="Slide Number Placeholder 3">
            <a:extLst>
              <a:ext uri="{FF2B5EF4-FFF2-40B4-BE49-F238E27FC236}">
                <a16:creationId xmlns:a16="http://schemas.microsoft.com/office/drawing/2014/main" id="{1643BCA0-A222-4BE2-9DA7-CBBC47481757}"/>
              </a:ext>
            </a:extLst>
          </p:cNvPr>
          <p:cNvSpPr>
            <a:spLocks noGrp="1"/>
          </p:cNvSpPr>
          <p:nvPr>
            <p:ph type="sldNum" sz="quarter" idx="10"/>
          </p:nvPr>
        </p:nvSpPr>
        <p:spPr/>
        <p:txBody>
          <a:bodyPr/>
          <a:lstStyle/>
          <a:p>
            <a:fld id="{6B3B0B0F-E794-1244-9699-107C60B9C23A}" type="slidenum">
              <a:rPr lang="en-US" smtClean="0"/>
              <a:pPr/>
              <a:t>17</a:t>
            </a:fld>
            <a:endParaRPr lang="en-US" dirty="0"/>
          </a:p>
        </p:txBody>
      </p:sp>
      <p:pic>
        <p:nvPicPr>
          <p:cNvPr id="6" name="Picture 5">
            <a:extLst>
              <a:ext uri="{FF2B5EF4-FFF2-40B4-BE49-F238E27FC236}">
                <a16:creationId xmlns:a16="http://schemas.microsoft.com/office/drawing/2014/main" id="{B20A87F3-FE42-4FFC-9A43-94DF352C302F}"/>
              </a:ext>
            </a:extLst>
          </p:cNvPr>
          <p:cNvPicPr>
            <a:picLocks noChangeAspect="1"/>
          </p:cNvPicPr>
          <p:nvPr/>
        </p:nvPicPr>
        <p:blipFill rotWithShape="1">
          <a:blip r:embed="rId3"/>
          <a:srcRect b="23639"/>
          <a:stretch/>
        </p:blipFill>
        <p:spPr>
          <a:xfrm>
            <a:off x="739565" y="1298731"/>
            <a:ext cx="8243822" cy="3748263"/>
          </a:xfrm>
          <a:prstGeom prst="rect">
            <a:avLst/>
          </a:prstGeom>
        </p:spPr>
      </p:pic>
      <p:sp>
        <p:nvSpPr>
          <p:cNvPr id="7" name="TextBox 6">
            <a:extLst>
              <a:ext uri="{FF2B5EF4-FFF2-40B4-BE49-F238E27FC236}">
                <a16:creationId xmlns:a16="http://schemas.microsoft.com/office/drawing/2014/main" id="{90D00C40-36D8-48A1-8FBD-4978C7A0740F}"/>
              </a:ext>
            </a:extLst>
          </p:cNvPr>
          <p:cNvSpPr txBox="1"/>
          <p:nvPr/>
        </p:nvSpPr>
        <p:spPr>
          <a:xfrm>
            <a:off x="7454878" y="3351955"/>
            <a:ext cx="4740296" cy="2554545"/>
          </a:xfrm>
          <a:prstGeom prst="rect">
            <a:avLst/>
          </a:prstGeom>
          <a:noFill/>
          <a:ln>
            <a:solidFill>
              <a:schemeClr val="accent1"/>
            </a:solidFill>
          </a:ln>
        </p:spPr>
        <p:txBody>
          <a:bodyPr wrap="square" rtlCol="0">
            <a:spAutoFit/>
          </a:bodyPr>
          <a:lstStyle/>
          <a:p>
            <a:pPr marL="342969" indent="-342969">
              <a:buFont typeface="Arial" panose="020B0604020202020204" pitchFamily="34" charset="0"/>
              <a:buChar char="•"/>
            </a:pPr>
            <a:r>
              <a:rPr lang="en-GB" sz="2000" dirty="0"/>
              <a:t>Data with M1 T bias correction shows positive impact</a:t>
            </a:r>
          </a:p>
          <a:p>
            <a:pPr marL="342969" indent="-342969">
              <a:buFont typeface="Arial" panose="020B0604020202020204" pitchFamily="34" charset="0"/>
              <a:buChar char="•"/>
            </a:pPr>
            <a:r>
              <a:rPr lang="en-GB" sz="2000" i="1" dirty="0"/>
              <a:t>It’s unclear why the look-up table BC method did not work so well for this short period</a:t>
            </a:r>
          </a:p>
          <a:p>
            <a:pPr marL="342969" indent="-342969">
              <a:buFont typeface="Arial" panose="020B0604020202020204" pitchFamily="34" charset="0"/>
              <a:buChar char="•"/>
            </a:pPr>
            <a:r>
              <a:rPr lang="en-GB" sz="2000" dirty="0"/>
              <a:t>OSEs in the following slides focus on use of only M1 T bias corrected L2B data, with Mie assigned error using rep. error</a:t>
            </a:r>
          </a:p>
        </p:txBody>
      </p:sp>
      <p:sp>
        <p:nvSpPr>
          <p:cNvPr id="8" name="TextBox 7">
            <a:extLst>
              <a:ext uri="{FF2B5EF4-FFF2-40B4-BE49-F238E27FC236}">
                <a16:creationId xmlns:a16="http://schemas.microsoft.com/office/drawing/2014/main" id="{7A5C9E26-0BEE-46D7-B694-7899868ADC28}"/>
              </a:ext>
            </a:extLst>
          </p:cNvPr>
          <p:cNvSpPr txBox="1"/>
          <p:nvPr/>
        </p:nvSpPr>
        <p:spPr>
          <a:xfrm>
            <a:off x="7307737" y="1497078"/>
            <a:ext cx="4546250" cy="708050"/>
          </a:xfrm>
          <a:prstGeom prst="rect">
            <a:avLst/>
          </a:prstGeom>
          <a:noFill/>
          <a:ln>
            <a:solidFill>
              <a:schemeClr val="tx1"/>
            </a:solidFill>
          </a:ln>
        </p:spPr>
        <p:txBody>
          <a:bodyPr wrap="square" rtlCol="0">
            <a:spAutoFit/>
          </a:bodyPr>
          <a:lstStyle/>
          <a:p>
            <a:r>
              <a:rPr lang="en-GB" sz="2000" dirty="0"/>
              <a:t>For short period: 4 to 19 April 2020 – during testing of M1 T bias correction</a:t>
            </a:r>
          </a:p>
        </p:txBody>
      </p:sp>
      <p:sp>
        <p:nvSpPr>
          <p:cNvPr id="3" name="TextBox 2">
            <a:extLst>
              <a:ext uri="{FF2B5EF4-FFF2-40B4-BE49-F238E27FC236}">
                <a16:creationId xmlns:a16="http://schemas.microsoft.com/office/drawing/2014/main" id="{2D218B56-0B07-4751-8215-0482FEC73921}"/>
              </a:ext>
            </a:extLst>
          </p:cNvPr>
          <p:cNvSpPr txBox="1"/>
          <p:nvPr/>
        </p:nvSpPr>
        <p:spPr>
          <a:xfrm>
            <a:off x="3097528" y="5066919"/>
            <a:ext cx="4054578" cy="1015663"/>
          </a:xfrm>
          <a:prstGeom prst="rect">
            <a:avLst/>
          </a:prstGeom>
          <a:noFill/>
        </p:spPr>
        <p:txBody>
          <a:bodyPr wrap="square" rtlCol="0">
            <a:spAutoFit/>
          </a:bodyPr>
          <a:lstStyle/>
          <a:p>
            <a:pPr marL="285807" indent="-285807">
              <a:buFont typeface="Arial" panose="020B0604020202020204" pitchFamily="34" charset="0"/>
              <a:buChar char="•"/>
            </a:pPr>
            <a:r>
              <a:rPr lang="en-GB" sz="2000" dirty="0"/>
              <a:t>With M1 T bias correction</a:t>
            </a:r>
          </a:p>
          <a:p>
            <a:pPr marL="285807" indent="-285807">
              <a:buFont typeface="Arial" panose="020B0604020202020204" pitchFamily="34" charset="0"/>
              <a:buChar char="•"/>
            </a:pPr>
            <a:r>
              <a:rPr lang="en-GB" sz="2000" dirty="0">
                <a:solidFill>
                  <a:srgbClr val="FF0000"/>
                </a:solidFill>
              </a:rPr>
              <a:t>With ECMWF’s own </a:t>
            </a:r>
            <a:r>
              <a:rPr lang="en-GB" sz="2000" dirty="0" err="1">
                <a:solidFill>
                  <a:srgbClr val="FF0000"/>
                </a:solidFill>
              </a:rPr>
              <a:t>arg_lat</a:t>
            </a:r>
            <a:r>
              <a:rPr lang="en-GB" sz="2000" dirty="0">
                <a:solidFill>
                  <a:srgbClr val="FF0000"/>
                </a:solidFill>
              </a:rPr>
              <a:t> vs long. look-up table bias correction</a:t>
            </a:r>
          </a:p>
        </p:txBody>
      </p:sp>
      <p:sp>
        <p:nvSpPr>
          <p:cNvPr id="9" name="TextBox 8">
            <a:extLst>
              <a:ext uri="{FF2B5EF4-FFF2-40B4-BE49-F238E27FC236}">
                <a16:creationId xmlns:a16="http://schemas.microsoft.com/office/drawing/2014/main" id="{0DC3DE50-611B-43EE-8BB6-AD888CAA8271}"/>
              </a:ext>
            </a:extLst>
          </p:cNvPr>
          <p:cNvSpPr txBox="1"/>
          <p:nvPr/>
        </p:nvSpPr>
        <p:spPr>
          <a:xfrm>
            <a:off x="298395" y="1651130"/>
            <a:ext cx="2232248" cy="1538883"/>
          </a:xfrm>
          <a:prstGeom prst="rect">
            <a:avLst/>
          </a:prstGeom>
          <a:noFill/>
          <a:ln>
            <a:solidFill>
              <a:schemeClr val="tx1"/>
            </a:solidFill>
          </a:ln>
        </p:spPr>
        <p:txBody>
          <a:bodyPr wrap="square" lIns="0" tIns="0" rIns="0" bIns="0" rtlCol="0">
            <a:spAutoFit/>
          </a:bodyPr>
          <a:lstStyle/>
          <a:p>
            <a:r>
              <a:rPr lang="en-US" sz="2000" dirty="0">
                <a:latin typeface="Arial" pitchFamily="34" charset="0"/>
                <a:cs typeface="Arial" pitchFamily="34" charset="0"/>
              </a:rPr>
              <a:t>Verified with global ATMS microwave radiance background departures</a:t>
            </a:r>
            <a:endParaRPr lang="en-GB" sz="2000" dirty="0">
              <a:latin typeface="Arial" pitchFamily="34" charset="0"/>
              <a:cs typeface="Arial" pitchFamily="34" charset="0"/>
            </a:endParaRPr>
          </a:p>
        </p:txBody>
      </p:sp>
    </p:spTree>
    <p:extLst>
      <p:ext uri="{BB962C8B-B14F-4D97-AF65-F5344CB8AC3E}">
        <p14:creationId xmlns:p14="http://schemas.microsoft.com/office/powerpoint/2010/main" val="185197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67877-E630-4483-9A93-25D4A5AC9C8F}"/>
              </a:ext>
            </a:extLst>
          </p:cNvPr>
          <p:cNvSpPr>
            <a:spLocks noGrp="1"/>
          </p:cNvSpPr>
          <p:nvPr>
            <p:ph type="title"/>
          </p:nvPr>
        </p:nvSpPr>
        <p:spPr>
          <a:xfrm>
            <a:off x="143899" y="132073"/>
            <a:ext cx="11907375" cy="369417"/>
          </a:xfrm>
        </p:spPr>
        <p:txBody>
          <a:bodyPr/>
          <a:lstStyle/>
          <a:p>
            <a:r>
              <a:rPr lang="en-GB" b="1" dirty="0"/>
              <a:t>Improving Aeolus impact: </a:t>
            </a:r>
            <a:r>
              <a:rPr lang="en-GB" dirty="0"/>
              <a:t>Mie-cloudy wind impact is increased with refinement of assigned observation error</a:t>
            </a:r>
          </a:p>
        </p:txBody>
      </p:sp>
      <p:sp>
        <p:nvSpPr>
          <p:cNvPr id="4" name="Slide Number Placeholder 3">
            <a:extLst>
              <a:ext uri="{FF2B5EF4-FFF2-40B4-BE49-F238E27FC236}">
                <a16:creationId xmlns:a16="http://schemas.microsoft.com/office/drawing/2014/main" id="{E1AE8B8C-AAF9-4069-A828-9DCBA1280BFF}"/>
              </a:ext>
            </a:extLst>
          </p:cNvPr>
          <p:cNvSpPr>
            <a:spLocks noGrp="1"/>
          </p:cNvSpPr>
          <p:nvPr>
            <p:ph type="sldNum" sz="quarter" idx="10"/>
          </p:nvPr>
        </p:nvSpPr>
        <p:spPr/>
        <p:txBody>
          <a:bodyPr/>
          <a:lstStyle/>
          <a:p>
            <a:fld id="{6B3B0B0F-E794-1244-9699-107C60B9C23A}" type="slidenum">
              <a:rPr lang="en-US" smtClean="0"/>
              <a:pPr/>
              <a:t>18</a:t>
            </a:fld>
            <a:endParaRPr lang="en-US" dirty="0"/>
          </a:p>
        </p:txBody>
      </p:sp>
      <p:sp>
        <p:nvSpPr>
          <p:cNvPr id="10" name="TextBox 9">
            <a:extLst>
              <a:ext uri="{FF2B5EF4-FFF2-40B4-BE49-F238E27FC236}">
                <a16:creationId xmlns:a16="http://schemas.microsoft.com/office/drawing/2014/main" id="{F0DC8519-BB4C-4F6B-B285-963B0E2972A9}"/>
              </a:ext>
            </a:extLst>
          </p:cNvPr>
          <p:cNvSpPr txBox="1"/>
          <p:nvPr/>
        </p:nvSpPr>
        <p:spPr>
          <a:xfrm>
            <a:off x="2292293" y="1534723"/>
            <a:ext cx="5823261" cy="400110"/>
          </a:xfrm>
          <a:prstGeom prst="rect">
            <a:avLst/>
          </a:prstGeom>
          <a:noFill/>
        </p:spPr>
        <p:txBody>
          <a:bodyPr wrap="none" rtlCol="0">
            <a:spAutoFit/>
          </a:bodyPr>
          <a:lstStyle/>
          <a:p>
            <a:r>
              <a:rPr lang="en-GB" sz="2000" b="1" dirty="0"/>
              <a:t>Mie-only impact </a:t>
            </a:r>
            <a:r>
              <a:rPr lang="en-GB" sz="2000" dirty="0"/>
              <a:t>on vector wind for early FM-B period</a:t>
            </a:r>
          </a:p>
        </p:txBody>
      </p:sp>
      <p:sp>
        <p:nvSpPr>
          <p:cNvPr id="14" name="TextBox 13">
            <a:extLst>
              <a:ext uri="{FF2B5EF4-FFF2-40B4-BE49-F238E27FC236}">
                <a16:creationId xmlns:a16="http://schemas.microsoft.com/office/drawing/2014/main" id="{A3B6D23C-57FE-4ED1-872A-54D7B16273DF}"/>
              </a:ext>
            </a:extLst>
          </p:cNvPr>
          <p:cNvSpPr txBox="1"/>
          <p:nvPr/>
        </p:nvSpPr>
        <p:spPr>
          <a:xfrm>
            <a:off x="11407133" y="1238723"/>
            <a:ext cx="468185" cy="276935"/>
          </a:xfrm>
          <a:prstGeom prst="rect">
            <a:avLst/>
          </a:prstGeom>
          <a:noFill/>
        </p:spPr>
        <p:txBody>
          <a:bodyPr wrap="none" lIns="0" tIns="0" rIns="0" bIns="0" rtlCol="0">
            <a:spAutoFit/>
          </a:bodyPr>
          <a:lstStyle/>
          <a:p>
            <a:r>
              <a:rPr lang="en-GB" sz="1799" dirty="0">
                <a:latin typeface="Arial" pitchFamily="34" charset="0"/>
                <a:cs typeface="Arial" pitchFamily="34" charset="0"/>
              </a:rPr>
              <a:t>+4%</a:t>
            </a:r>
          </a:p>
        </p:txBody>
      </p:sp>
      <p:sp>
        <p:nvSpPr>
          <p:cNvPr id="15" name="TextBox 14">
            <a:extLst>
              <a:ext uri="{FF2B5EF4-FFF2-40B4-BE49-F238E27FC236}">
                <a16:creationId xmlns:a16="http://schemas.microsoft.com/office/drawing/2014/main" id="{510C98EC-D608-46A4-904E-6ECC5A74942F}"/>
              </a:ext>
            </a:extLst>
          </p:cNvPr>
          <p:cNvSpPr txBox="1"/>
          <p:nvPr/>
        </p:nvSpPr>
        <p:spPr>
          <a:xfrm>
            <a:off x="11394963" y="6190903"/>
            <a:ext cx="410464" cy="276935"/>
          </a:xfrm>
          <a:prstGeom prst="rect">
            <a:avLst/>
          </a:prstGeom>
          <a:solidFill>
            <a:schemeClr val="bg1"/>
          </a:solidFill>
        </p:spPr>
        <p:txBody>
          <a:bodyPr wrap="none" lIns="0" tIns="0" rIns="0" bIns="0" rtlCol="0">
            <a:spAutoFit/>
          </a:bodyPr>
          <a:lstStyle/>
          <a:p>
            <a:r>
              <a:rPr lang="en-GB" sz="1799" dirty="0">
                <a:latin typeface="Arial" pitchFamily="34" charset="0"/>
                <a:cs typeface="Arial" pitchFamily="34" charset="0"/>
              </a:rPr>
              <a:t>-4%</a:t>
            </a:r>
          </a:p>
        </p:txBody>
      </p:sp>
      <p:sp>
        <p:nvSpPr>
          <p:cNvPr id="16" name="TextBox 15">
            <a:extLst>
              <a:ext uri="{FF2B5EF4-FFF2-40B4-BE49-F238E27FC236}">
                <a16:creationId xmlns:a16="http://schemas.microsoft.com/office/drawing/2014/main" id="{24FB1605-CFFE-4BE2-A72C-88B035CCEEFC}"/>
              </a:ext>
            </a:extLst>
          </p:cNvPr>
          <p:cNvSpPr txBox="1"/>
          <p:nvPr/>
        </p:nvSpPr>
        <p:spPr>
          <a:xfrm>
            <a:off x="11315984" y="5179115"/>
            <a:ext cx="861600" cy="1015513"/>
          </a:xfrm>
          <a:prstGeom prst="rect">
            <a:avLst/>
          </a:prstGeom>
          <a:noFill/>
        </p:spPr>
        <p:txBody>
          <a:bodyPr wrap="square" rtlCol="0">
            <a:spAutoFit/>
          </a:bodyPr>
          <a:lstStyle/>
          <a:p>
            <a:r>
              <a:rPr lang="en-GB" sz="1999" i="1" dirty="0"/>
              <a:t>Better with Mie</a:t>
            </a:r>
          </a:p>
        </p:txBody>
      </p:sp>
      <p:cxnSp>
        <p:nvCxnSpPr>
          <p:cNvPr id="17" name="Straight Arrow Connector 16">
            <a:extLst>
              <a:ext uri="{FF2B5EF4-FFF2-40B4-BE49-F238E27FC236}">
                <a16:creationId xmlns:a16="http://schemas.microsoft.com/office/drawing/2014/main" id="{0D9BA1D2-83B6-4E30-A6B4-453B7D8BAE08}"/>
              </a:ext>
            </a:extLst>
          </p:cNvPr>
          <p:cNvCxnSpPr>
            <a:cxnSpLocks/>
          </p:cNvCxnSpPr>
          <p:nvPr/>
        </p:nvCxnSpPr>
        <p:spPr>
          <a:xfrm flipH="1">
            <a:off x="11641225" y="4091396"/>
            <a:ext cx="1" cy="1128597"/>
          </a:xfrm>
          <a:prstGeom prst="straightConnector1">
            <a:avLst/>
          </a:prstGeom>
          <a:ln w="53975">
            <a:solidFill>
              <a:srgbClr val="00B050"/>
            </a:solidFill>
            <a:tailEnd type="triangle" w="lg" len="lg"/>
          </a:ln>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6CF68A2C-97E5-42A7-83BE-ECA5A4A991D0}"/>
              </a:ext>
            </a:extLst>
          </p:cNvPr>
          <p:cNvPicPr>
            <a:picLocks noChangeAspect="1"/>
          </p:cNvPicPr>
          <p:nvPr/>
        </p:nvPicPr>
        <p:blipFill rotWithShape="1">
          <a:blip r:embed="rId3"/>
          <a:srcRect l="86094" t="5685" r="2607" b="9955"/>
          <a:stretch/>
        </p:blipFill>
        <p:spPr>
          <a:xfrm>
            <a:off x="10928659" y="1124109"/>
            <a:ext cx="478471" cy="5258014"/>
          </a:xfrm>
          <a:prstGeom prst="rect">
            <a:avLst/>
          </a:prstGeom>
        </p:spPr>
      </p:pic>
      <p:pic>
        <p:nvPicPr>
          <p:cNvPr id="18" name="Picture 17" descr="A screenshot of a cell phone&#10;&#10;Description automatically generated">
            <a:extLst>
              <a:ext uri="{FF2B5EF4-FFF2-40B4-BE49-F238E27FC236}">
                <a16:creationId xmlns:a16="http://schemas.microsoft.com/office/drawing/2014/main" id="{DA8AE18B-9707-4B9F-86EB-2BBDC4C8612F}"/>
              </a:ext>
            </a:extLst>
          </p:cNvPr>
          <p:cNvPicPr/>
          <p:nvPr/>
        </p:nvPicPr>
        <p:blipFill rotWithShape="1">
          <a:blip r:embed="rId4"/>
          <a:srcRect l="1712" t="24405" r="54731" b="56878"/>
          <a:stretch/>
        </p:blipFill>
        <p:spPr bwMode="auto">
          <a:xfrm>
            <a:off x="5817535" y="2735192"/>
            <a:ext cx="5084755" cy="3428740"/>
          </a:xfrm>
          <a:prstGeom prst="rect">
            <a:avLst/>
          </a:prstGeom>
          <a:ln>
            <a:noFill/>
          </a:ln>
          <a:extLst>
            <a:ext uri="{53640926-AAD7-44D8-BBD7-CCE9431645EC}">
              <a14:shadowObscured xmlns:a14="http://schemas.microsoft.com/office/drawing/2010/main"/>
            </a:ext>
          </a:extLst>
        </p:spPr>
      </p:pic>
      <p:pic>
        <p:nvPicPr>
          <p:cNvPr id="20" name="Picture 19" descr="A screenshot of a cell phone&#10;&#10;Description automatically generated">
            <a:extLst>
              <a:ext uri="{FF2B5EF4-FFF2-40B4-BE49-F238E27FC236}">
                <a16:creationId xmlns:a16="http://schemas.microsoft.com/office/drawing/2014/main" id="{3F6A07ED-36A3-48DD-9151-9B5FE0209DE0}"/>
              </a:ext>
            </a:extLst>
          </p:cNvPr>
          <p:cNvPicPr/>
          <p:nvPr/>
        </p:nvPicPr>
        <p:blipFill rotWithShape="1">
          <a:blip r:embed="rId5"/>
          <a:srcRect t="24829" r="56650" b="56754"/>
          <a:stretch/>
        </p:blipFill>
        <p:spPr bwMode="auto">
          <a:xfrm>
            <a:off x="641631" y="2830742"/>
            <a:ext cx="5084755" cy="3428739"/>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FD3DCC5C-45D9-481C-AD0D-0476FD0399B8}"/>
              </a:ext>
            </a:extLst>
          </p:cNvPr>
          <p:cNvSpPr txBox="1"/>
          <p:nvPr/>
        </p:nvSpPr>
        <p:spPr>
          <a:xfrm>
            <a:off x="1789879" y="2334989"/>
            <a:ext cx="4188665" cy="400203"/>
          </a:xfrm>
          <a:prstGeom prst="rect">
            <a:avLst/>
          </a:prstGeom>
          <a:noFill/>
        </p:spPr>
        <p:txBody>
          <a:bodyPr wrap="square" rtlCol="0">
            <a:spAutoFit/>
          </a:bodyPr>
          <a:lstStyle/>
          <a:p>
            <a:r>
              <a:rPr lang="en-GB" sz="2000" dirty="0"/>
              <a:t>Simple observation error model</a:t>
            </a:r>
          </a:p>
        </p:txBody>
      </p:sp>
      <p:sp>
        <p:nvSpPr>
          <p:cNvPr id="12" name="TextBox 11">
            <a:extLst>
              <a:ext uri="{FF2B5EF4-FFF2-40B4-BE49-F238E27FC236}">
                <a16:creationId xmlns:a16="http://schemas.microsoft.com/office/drawing/2014/main" id="{28127469-D3C3-411C-80F9-99541FD102E5}"/>
              </a:ext>
            </a:extLst>
          </p:cNvPr>
          <p:cNvSpPr txBox="1"/>
          <p:nvPr/>
        </p:nvSpPr>
        <p:spPr>
          <a:xfrm>
            <a:off x="6739991" y="2067111"/>
            <a:ext cx="4188665" cy="1015898"/>
          </a:xfrm>
          <a:prstGeom prst="rect">
            <a:avLst/>
          </a:prstGeom>
          <a:noFill/>
        </p:spPr>
        <p:txBody>
          <a:bodyPr wrap="square" rtlCol="0">
            <a:spAutoFit/>
          </a:bodyPr>
          <a:lstStyle/>
          <a:p>
            <a:r>
              <a:rPr lang="en-GB" sz="2000" dirty="0"/>
              <a:t>Improved Mie observation error model; including representativeness error</a:t>
            </a:r>
          </a:p>
        </p:txBody>
      </p:sp>
    </p:spTree>
    <p:extLst>
      <p:ext uri="{BB962C8B-B14F-4D97-AF65-F5344CB8AC3E}">
        <p14:creationId xmlns:p14="http://schemas.microsoft.com/office/powerpoint/2010/main" val="3879328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0E594-3447-4291-BC5C-B5EA307ACAC2}"/>
              </a:ext>
            </a:extLst>
          </p:cNvPr>
          <p:cNvSpPr>
            <a:spLocks noGrp="1"/>
          </p:cNvSpPr>
          <p:nvPr>
            <p:ph type="title"/>
          </p:nvPr>
        </p:nvSpPr>
        <p:spPr/>
        <p:txBody>
          <a:bodyPr/>
          <a:lstStyle/>
          <a:p>
            <a:r>
              <a:rPr lang="en-GB" dirty="0"/>
              <a:t>A hint of positive impact at 500 </a:t>
            </a:r>
            <a:r>
              <a:rPr lang="en-GB" dirty="0" err="1"/>
              <a:t>hPa</a:t>
            </a:r>
            <a:r>
              <a:rPr lang="en-GB" dirty="0"/>
              <a:t> from assimilating </a:t>
            </a:r>
            <a:r>
              <a:rPr lang="en-GB" b="1" dirty="0"/>
              <a:t>only Rayleigh-</a:t>
            </a:r>
            <a:r>
              <a:rPr lang="en-GB" b="1" dirty="0">
                <a:solidFill>
                  <a:srgbClr val="00B050"/>
                </a:solidFill>
              </a:rPr>
              <a:t>cloudy</a:t>
            </a:r>
            <a:r>
              <a:rPr lang="en-GB" b="1" dirty="0"/>
              <a:t> winds </a:t>
            </a:r>
            <a:r>
              <a:rPr lang="en-GB" dirty="0"/>
              <a:t>in the tropics for early FM-B period</a:t>
            </a:r>
          </a:p>
        </p:txBody>
      </p:sp>
      <p:sp>
        <p:nvSpPr>
          <p:cNvPr id="4" name="Slide Number Placeholder 3">
            <a:extLst>
              <a:ext uri="{FF2B5EF4-FFF2-40B4-BE49-F238E27FC236}">
                <a16:creationId xmlns:a16="http://schemas.microsoft.com/office/drawing/2014/main" id="{2A1BCA5F-6301-40C1-B510-490F5660FD9E}"/>
              </a:ext>
            </a:extLst>
          </p:cNvPr>
          <p:cNvSpPr>
            <a:spLocks noGrp="1"/>
          </p:cNvSpPr>
          <p:nvPr>
            <p:ph type="sldNum" sz="quarter" idx="10"/>
          </p:nvPr>
        </p:nvSpPr>
        <p:spPr/>
        <p:txBody>
          <a:bodyPr/>
          <a:lstStyle/>
          <a:p>
            <a:fld id="{6B3B0B0F-E794-1244-9699-107C60B9C23A}" type="slidenum">
              <a:rPr lang="en-US" smtClean="0"/>
              <a:pPr/>
              <a:t>19</a:t>
            </a:fld>
            <a:endParaRPr lang="en-US" dirty="0"/>
          </a:p>
        </p:txBody>
      </p:sp>
      <p:pic>
        <p:nvPicPr>
          <p:cNvPr id="6" name="Picture 5">
            <a:extLst>
              <a:ext uri="{FF2B5EF4-FFF2-40B4-BE49-F238E27FC236}">
                <a16:creationId xmlns:a16="http://schemas.microsoft.com/office/drawing/2014/main" id="{F25FAEC6-040F-45A8-9282-C3B0E9A8F4D2}"/>
              </a:ext>
            </a:extLst>
          </p:cNvPr>
          <p:cNvPicPr>
            <a:picLocks noChangeAspect="1"/>
          </p:cNvPicPr>
          <p:nvPr/>
        </p:nvPicPr>
        <p:blipFill rotWithShape="1">
          <a:blip r:embed="rId2"/>
          <a:srcRect b="23769"/>
          <a:stretch/>
        </p:blipFill>
        <p:spPr>
          <a:xfrm>
            <a:off x="1446443" y="1890411"/>
            <a:ext cx="9302288" cy="3048493"/>
          </a:xfrm>
          <a:prstGeom prst="rect">
            <a:avLst/>
          </a:prstGeom>
        </p:spPr>
      </p:pic>
      <p:sp>
        <p:nvSpPr>
          <p:cNvPr id="3" name="TextBox 2">
            <a:extLst>
              <a:ext uri="{FF2B5EF4-FFF2-40B4-BE49-F238E27FC236}">
                <a16:creationId xmlns:a16="http://schemas.microsoft.com/office/drawing/2014/main" id="{E6254161-74F9-473F-A358-B42C24F1B1FC}"/>
              </a:ext>
            </a:extLst>
          </p:cNvPr>
          <p:cNvSpPr txBox="1"/>
          <p:nvPr/>
        </p:nvSpPr>
        <p:spPr>
          <a:xfrm>
            <a:off x="1581548" y="5313063"/>
            <a:ext cx="9238491" cy="400110"/>
          </a:xfrm>
          <a:prstGeom prst="rect">
            <a:avLst/>
          </a:prstGeom>
          <a:noFill/>
        </p:spPr>
        <p:txBody>
          <a:bodyPr wrap="none" rtlCol="0">
            <a:spAutoFit/>
          </a:bodyPr>
          <a:lstStyle/>
          <a:p>
            <a:r>
              <a:rPr lang="en-GB" sz="2000" dirty="0"/>
              <a:t>Hope for more impact when we </a:t>
            </a:r>
            <a:r>
              <a:rPr lang="en-GB" sz="2000" i="1" dirty="0"/>
              <a:t>potentially</a:t>
            </a:r>
            <a:r>
              <a:rPr lang="en-GB" sz="2000" dirty="0"/>
              <a:t> improve Rayleigh-cloudy calibration in L2Bp</a:t>
            </a:r>
          </a:p>
        </p:txBody>
      </p:sp>
    </p:spTree>
    <p:extLst>
      <p:ext uri="{BB962C8B-B14F-4D97-AF65-F5344CB8AC3E}">
        <p14:creationId xmlns:p14="http://schemas.microsoft.com/office/powerpoint/2010/main" val="3115397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1D6F-05EF-4E1E-8D57-93A6FC2FEF77}"/>
              </a:ext>
            </a:extLst>
          </p:cNvPr>
          <p:cNvSpPr>
            <a:spLocks noGrp="1"/>
          </p:cNvSpPr>
          <p:nvPr>
            <p:ph type="title"/>
          </p:nvPr>
        </p:nvSpPr>
        <p:spPr>
          <a:xfrm>
            <a:off x="700751" y="58250"/>
            <a:ext cx="9332821" cy="369310"/>
          </a:xfrm>
        </p:spPr>
        <p:txBody>
          <a:bodyPr/>
          <a:lstStyle/>
          <a:p>
            <a:r>
              <a:rPr lang="en-GB" dirty="0"/>
              <a:t>Assessment of Aeolus winds NWP impact at ECMWF</a:t>
            </a:r>
          </a:p>
        </p:txBody>
      </p:sp>
      <p:sp>
        <p:nvSpPr>
          <p:cNvPr id="3" name="Content Placeholder 2">
            <a:extLst>
              <a:ext uri="{FF2B5EF4-FFF2-40B4-BE49-F238E27FC236}">
                <a16:creationId xmlns:a16="http://schemas.microsoft.com/office/drawing/2014/main" id="{9E39BF6E-D593-43DF-AAA7-DF743E465DB0}"/>
              </a:ext>
            </a:extLst>
          </p:cNvPr>
          <p:cNvSpPr>
            <a:spLocks noGrp="1"/>
          </p:cNvSpPr>
          <p:nvPr>
            <p:ph sz="quarter" idx="14"/>
          </p:nvPr>
        </p:nvSpPr>
        <p:spPr>
          <a:xfrm>
            <a:off x="700751" y="546150"/>
            <a:ext cx="10476538" cy="5615007"/>
          </a:xfrm>
        </p:spPr>
        <p:txBody>
          <a:bodyPr/>
          <a:lstStyle/>
          <a:p>
            <a:r>
              <a:rPr lang="en-GB" sz="2000" b="1" dirty="0">
                <a:solidFill>
                  <a:schemeClr val="tx2"/>
                </a:solidFill>
              </a:rPr>
              <a:t>O</a:t>
            </a:r>
            <a:r>
              <a:rPr lang="en-GB" sz="2000" dirty="0">
                <a:solidFill>
                  <a:schemeClr val="tx2"/>
                </a:solidFill>
              </a:rPr>
              <a:t>bserving </a:t>
            </a:r>
            <a:r>
              <a:rPr lang="en-GB" sz="2000" b="1" dirty="0">
                <a:solidFill>
                  <a:schemeClr val="tx2"/>
                </a:solidFill>
              </a:rPr>
              <a:t>S</a:t>
            </a:r>
            <a:r>
              <a:rPr lang="en-GB" sz="2000" dirty="0">
                <a:solidFill>
                  <a:schemeClr val="tx2"/>
                </a:solidFill>
              </a:rPr>
              <a:t>ystem </a:t>
            </a:r>
            <a:r>
              <a:rPr lang="en-GB" sz="2000" b="1" dirty="0">
                <a:solidFill>
                  <a:schemeClr val="tx2"/>
                </a:solidFill>
              </a:rPr>
              <a:t>E</a:t>
            </a:r>
            <a:r>
              <a:rPr lang="en-GB" sz="2000" dirty="0">
                <a:solidFill>
                  <a:schemeClr val="tx2"/>
                </a:solidFill>
              </a:rPr>
              <a:t>xperiments (4 periods tested)</a:t>
            </a:r>
          </a:p>
          <a:p>
            <a:pPr lvl="1"/>
            <a:r>
              <a:rPr lang="en-GB" sz="2000" dirty="0">
                <a:solidFill>
                  <a:schemeClr val="bg1">
                    <a:lumMod val="50000"/>
                  </a:schemeClr>
                </a:solidFill>
              </a:rPr>
              <a:t>Presented in earlier meetings (so not shown):</a:t>
            </a:r>
          </a:p>
          <a:p>
            <a:pPr marL="1177189" lvl="2" indent="-457153">
              <a:buFont typeface="+mj-lt"/>
              <a:buAutoNum type="arabicPeriod"/>
            </a:pPr>
            <a:r>
              <a:rPr lang="en-GB" sz="2000" b="1" dirty="0">
                <a:solidFill>
                  <a:schemeClr val="bg1">
                    <a:lumMod val="50000"/>
                  </a:schemeClr>
                </a:solidFill>
              </a:rPr>
              <a:t>Early FM-A (first laser): </a:t>
            </a:r>
            <a:r>
              <a:rPr lang="en-GB" sz="2000" dirty="0">
                <a:solidFill>
                  <a:schemeClr val="bg1">
                    <a:lumMod val="50000"/>
                  </a:schemeClr>
                </a:solidFill>
              </a:rPr>
              <a:t>12 September to 16 October 2018</a:t>
            </a:r>
          </a:p>
          <a:p>
            <a:pPr marL="1177189" lvl="2" indent="-457153">
              <a:buFont typeface="+mj-lt"/>
              <a:buAutoNum type="arabicPeriod"/>
            </a:pPr>
            <a:r>
              <a:rPr lang="en-GB" sz="2000" b="1" dirty="0">
                <a:solidFill>
                  <a:schemeClr val="bg1">
                    <a:lumMod val="50000"/>
                  </a:schemeClr>
                </a:solidFill>
              </a:rPr>
              <a:t>Late FM-A: </a:t>
            </a:r>
            <a:r>
              <a:rPr lang="en-GB" sz="2000" dirty="0">
                <a:solidFill>
                  <a:schemeClr val="bg1">
                    <a:lumMod val="50000"/>
                  </a:schemeClr>
                </a:solidFill>
              </a:rPr>
              <a:t>April to June 2019</a:t>
            </a:r>
          </a:p>
          <a:p>
            <a:pPr marL="702933" lvl="1" indent="-342969"/>
            <a:r>
              <a:rPr lang="en-GB" sz="2000" dirty="0"/>
              <a:t>Will present today:</a:t>
            </a:r>
          </a:p>
          <a:p>
            <a:pPr marL="1177327" lvl="2" indent="-457291">
              <a:buFont typeface="+mj-lt"/>
              <a:buAutoNum type="arabicPeriod" startAt="3"/>
            </a:pPr>
            <a:r>
              <a:rPr lang="en-GB" sz="2000" b="1" dirty="0"/>
              <a:t>Early FM-B (second laser): </a:t>
            </a:r>
            <a:r>
              <a:rPr lang="en-GB" sz="2000" dirty="0"/>
              <a:t>2</a:t>
            </a:r>
            <a:r>
              <a:rPr lang="en-GB" sz="2000" b="1" dirty="0"/>
              <a:t> </a:t>
            </a:r>
            <a:r>
              <a:rPr lang="en-GB" sz="2000" dirty="0"/>
              <a:t>August to 31 December 2019</a:t>
            </a:r>
          </a:p>
          <a:p>
            <a:pPr marL="1177327" lvl="2" indent="-457291">
              <a:buFont typeface="+mj-lt"/>
              <a:buAutoNum type="arabicPeriod" startAt="3"/>
            </a:pPr>
            <a:r>
              <a:rPr lang="en-GB" sz="2000" b="1" dirty="0"/>
              <a:t>Mid-2020 FM-B: </a:t>
            </a:r>
            <a:r>
              <a:rPr lang="en-GB" sz="2000" dirty="0"/>
              <a:t>4 April 2020 to 20 September 2020 N.B. 10 days excluded for special operations tests</a:t>
            </a:r>
          </a:p>
          <a:p>
            <a:pPr marL="342969" indent="-342969"/>
            <a:r>
              <a:rPr lang="en-GB" sz="2000" b="1" dirty="0">
                <a:solidFill>
                  <a:schemeClr val="tx2"/>
                </a:solidFill>
              </a:rPr>
              <a:t>F</a:t>
            </a:r>
            <a:r>
              <a:rPr lang="en-GB" sz="2000" dirty="0">
                <a:solidFill>
                  <a:schemeClr val="tx2"/>
                </a:solidFill>
              </a:rPr>
              <a:t>orecast</a:t>
            </a:r>
            <a:r>
              <a:rPr lang="en-GB" sz="2000" b="1" dirty="0">
                <a:solidFill>
                  <a:schemeClr val="tx2"/>
                </a:solidFill>
              </a:rPr>
              <a:t> S</a:t>
            </a:r>
            <a:r>
              <a:rPr lang="en-GB" sz="2000" dirty="0">
                <a:solidFill>
                  <a:schemeClr val="tx2"/>
                </a:solidFill>
              </a:rPr>
              <a:t>ensitivity</a:t>
            </a:r>
            <a:r>
              <a:rPr lang="en-GB" sz="2000" b="1" dirty="0">
                <a:solidFill>
                  <a:schemeClr val="tx2"/>
                </a:solidFill>
              </a:rPr>
              <a:t> O</a:t>
            </a:r>
            <a:r>
              <a:rPr lang="en-GB" sz="2000" dirty="0">
                <a:solidFill>
                  <a:schemeClr val="tx2"/>
                </a:solidFill>
              </a:rPr>
              <a:t>bservation</a:t>
            </a:r>
            <a:r>
              <a:rPr lang="en-GB" sz="2000" b="1" dirty="0">
                <a:solidFill>
                  <a:schemeClr val="tx2"/>
                </a:solidFill>
              </a:rPr>
              <a:t> I</a:t>
            </a:r>
            <a:r>
              <a:rPr lang="en-GB" sz="2000" dirty="0">
                <a:solidFill>
                  <a:schemeClr val="tx2"/>
                </a:solidFill>
              </a:rPr>
              <a:t>mpact</a:t>
            </a:r>
            <a:r>
              <a:rPr lang="en-GB" sz="2000" b="1" dirty="0">
                <a:solidFill>
                  <a:schemeClr val="tx2"/>
                </a:solidFill>
              </a:rPr>
              <a:t> </a:t>
            </a:r>
            <a:r>
              <a:rPr lang="en-GB" sz="2000" dirty="0">
                <a:solidFill>
                  <a:schemeClr val="tx2"/>
                </a:solidFill>
              </a:rPr>
              <a:t>since 9 Jan 2020 (</a:t>
            </a:r>
            <a:r>
              <a:rPr lang="en-GB" sz="2000" dirty="0">
                <a:solidFill>
                  <a:srgbClr val="00B050"/>
                </a:solidFill>
              </a:rPr>
              <a:t>operational assimilation started at ECMWF</a:t>
            </a:r>
            <a:r>
              <a:rPr lang="en-GB" sz="2000" dirty="0">
                <a:solidFill>
                  <a:schemeClr val="tx2"/>
                </a:solidFill>
              </a:rPr>
              <a:t>)</a:t>
            </a:r>
          </a:p>
          <a:p>
            <a:pPr indent="0">
              <a:buNone/>
            </a:pPr>
            <a:r>
              <a:rPr lang="en-GB" sz="2000" dirty="0">
                <a:solidFill>
                  <a:srgbClr val="0000FF"/>
                </a:solidFill>
              </a:rPr>
              <a:t>	</a:t>
            </a:r>
          </a:p>
          <a:p>
            <a:pPr marL="72807" indent="-342969"/>
            <a:endParaRPr lang="en-GB" sz="2000" dirty="0">
              <a:solidFill>
                <a:schemeClr val="tx2"/>
              </a:solidFill>
            </a:endParaRPr>
          </a:p>
          <a:p>
            <a:pPr marL="702933" lvl="1" indent="-342969"/>
            <a:endParaRPr lang="en-GB" sz="2000" b="1" dirty="0">
              <a:solidFill>
                <a:schemeClr val="tx2"/>
              </a:solidFill>
            </a:endParaRPr>
          </a:p>
          <a:p>
            <a:pPr marL="359964" lvl="1" indent="0">
              <a:buNone/>
            </a:pPr>
            <a:endParaRPr lang="en-GB" sz="2000" b="1" dirty="0">
              <a:solidFill>
                <a:schemeClr val="tx2"/>
              </a:solidFill>
            </a:endParaRPr>
          </a:p>
        </p:txBody>
      </p:sp>
      <p:sp>
        <p:nvSpPr>
          <p:cNvPr id="4" name="Slide Number Placeholder 3">
            <a:extLst>
              <a:ext uri="{FF2B5EF4-FFF2-40B4-BE49-F238E27FC236}">
                <a16:creationId xmlns:a16="http://schemas.microsoft.com/office/drawing/2014/main" id="{BF6840C1-13BD-451B-8540-3F7502EA01D1}"/>
              </a:ext>
            </a:extLst>
          </p:cNvPr>
          <p:cNvSpPr>
            <a:spLocks noGrp="1"/>
          </p:cNvSpPr>
          <p:nvPr>
            <p:ph type="sldNum" sz="quarter" idx="10"/>
          </p:nvPr>
        </p:nvSpPr>
        <p:spPr/>
        <p:txBody>
          <a:bodyPr/>
          <a:lstStyle/>
          <a:p>
            <a:fld id="{6B3B0B0F-E794-1244-9699-107C60B9C23A}" type="slidenum">
              <a:rPr lang="en-US" smtClean="0"/>
              <a:pPr/>
              <a:t>2</a:t>
            </a:fld>
            <a:endParaRPr lang="en-US" dirty="0"/>
          </a:p>
        </p:txBody>
      </p:sp>
    </p:spTree>
    <p:extLst>
      <p:ext uri="{BB962C8B-B14F-4D97-AF65-F5344CB8AC3E}">
        <p14:creationId xmlns:p14="http://schemas.microsoft.com/office/powerpoint/2010/main" val="227135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B78644-B975-4321-B0BD-5180FA0FF4FB}"/>
              </a:ext>
            </a:extLst>
          </p:cNvPr>
          <p:cNvSpPr>
            <a:spLocks noGrp="1"/>
          </p:cNvSpPr>
          <p:nvPr>
            <p:ph type="sldNum" sz="quarter" idx="10"/>
          </p:nvPr>
        </p:nvSpPr>
        <p:spPr/>
        <p:txBody>
          <a:bodyPr/>
          <a:lstStyle/>
          <a:p>
            <a:fld id="{6B3B0B0F-E794-1244-9699-107C60B9C23A}" type="slidenum">
              <a:rPr lang="en-US" smtClean="0"/>
              <a:pPr/>
              <a:t>20</a:t>
            </a:fld>
            <a:endParaRPr lang="en-US" dirty="0"/>
          </a:p>
        </p:txBody>
      </p:sp>
      <p:pic>
        <p:nvPicPr>
          <p:cNvPr id="6" name="Picture 5" descr="Chart&#10;&#10;Description automatically generated">
            <a:extLst>
              <a:ext uri="{FF2B5EF4-FFF2-40B4-BE49-F238E27FC236}">
                <a16:creationId xmlns:a16="http://schemas.microsoft.com/office/drawing/2014/main" id="{A24C79D6-85E1-457E-B39F-2EB6D15147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19" r="2515" b="3811"/>
          <a:stretch/>
        </p:blipFill>
        <p:spPr>
          <a:xfrm>
            <a:off x="4225379" y="-29652"/>
            <a:ext cx="5112568" cy="6889240"/>
          </a:xfrm>
          <a:prstGeom prst="rect">
            <a:avLst/>
          </a:prstGeom>
        </p:spPr>
      </p:pic>
      <p:cxnSp>
        <p:nvCxnSpPr>
          <p:cNvPr id="8" name="Straight Arrow Connector 7">
            <a:extLst>
              <a:ext uri="{FF2B5EF4-FFF2-40B4-BE49-F238E27FC236}">
                <a16:creationId xmlns:a16="http://schemas.microsoft.com/office/drawing/2014/main" id="{B8818008-6594-48E5-B224-CFCACA8025F3}"/>
              </a:ext>
            </a:extLst>
          </p:cNvPr>
          <p:cNvCxnSpPr/>
          <p:nvPr/>
        </p:nvCxnSpPr>
        <p:spPr>
          <a:xfrm>
            <a:off x="3466916" y="6238106"/>
            <a:ext cx="1152128" cy="0"/>
          </a:xfrm>
          <a:prstGeom prst="straightConnector1">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A258622C-6300-4A09-A9B4-9158E40E0BF3}"/>
              </a:ext>
            </a:extLst>
          </p:cNvPr>
          <p:cNvSpPr>
            <a:spLocks noGrp="1"/>
          </p:cNvSpPr>
          <p:nvPr>
            <p:ph type="title"/>
          </p:nvPr>
        </p:nvSpPr>
        <p:spPr>
          <a:xfrm>
            <a:off x="192932" y="117426"/>
            <a:ext cx="3035382" cy="369418"/>
          </a:xfrm>
        </p:spPr>
        <p:txBody>
          <a:bodyPr/>
          <a:lstStyle/>
          <a:p>
            <a:r>
              <a:rPr lang="en-US" dirty="0"/>
              <a:t>Aeolus FSOI compared to other observation types</a:t>
            </a:r>
            <a:endParaRPr lang="en-GB" dirty="0"/>
          </a:p>
        </p:txBody>
      </p:sp>
    </p:spTree>
    <p:extLst>
      <p:ext uri="{BB962C8B-B14F-4D97-AF65-F5344CB8AC3E}">
        <p14:creationId xmlns:p14="http://schemas.microsoft.com/office/powerpoint/2010/main" val="3038992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EC24D47-9B42-41D6-A6D8-66D7E0754C0F}"/>
              </a:ext>
            </a:extLst>
          </p:cNvPr>
          <p:cNvGrpSpPr/>
          <p:nvPr/>
        </p:nvGrpSpPr>
        <p:grpSpPr>
          <a:xfrm>
            <a:off x="2353171" y="0"/>
            <a:ext cx="7128792" cy="6859588"/>
            <a:chOff x="5916651" y="605174"/>
            <a:chExt cx="6272174" cy="6234878"/>
          </a:xfrm>
        </p:grpSpPr>
        <p:grpSp>
          <p:nvGrpSpPr>
            <p:cNvPr id="4" name="Group 3">
              <a:extLst>
                <a:ext uri="{FF2B5EF4-FFF2-40B4-BE49-F238E27FC236}">
                  <a16:creationId xmlns:a16="http://schemas.microsoft.com/office/drawing/2014/main" id="{CAB9FBBA-1F1B-4A36-87DB-1A67040E9FF7}"/>
                </a:ext>
              </a:extLst>
            </p:cNvPr>
            <p:cNvGrpSpPr/>
            <p:nvPr/>
          </p:nvGrpSpPr>
          <p:grpSpPr>
            <a:xfrm>
              <a:off x="5916651" y="605174"/>
              <a:ext cx="6272174" cy="6234878"/>
              <a:chOff x="5916651" y="605174"/>
              <a:chExt cx="6272174" cy="6234878"/>
            </a:xfrm>
          </p:grpSpPr>
          <p:grpSp>
            <p:nvGrpSpPr>
              <p:cNvPr id="6" name="Group 5">
                <a:extLst>
                  <a:ext uri="{FF2B5EF4-FFF2-40B4-BE49-F238E27FC236}">
                    <a16:creationId xmlns:a16="http://schemas.microsoft.com/office/drawing/2014/main" id="{ADE36D22-5F4E-4A2F-983C-3E5F4F954397}"/>
                  </a:ext>
                </a:extLst>
              </p:cNvPr>
              <p:cNvGrpSpPr/>
              <p:nvPr/>
            </p:nvGrpSpPr>
            <p:grpSpPr>
              <a:xfrm>
                <a:off x="5916651" y="605174"/>
                <a:ext cx="6272174" cy="4151700"/>
                <a:chOff x="5891985" y="1921699"/>
                <a:chExt cx="6272174" cy="4151700"/>
              </a:xfrm>
            </p:grpSpPr>
            <p:pic>
              <p:nvPicPr>
                <p:cNvPr id="9" name="Picture 8" descr="A screenshot of a cell phone&#10;&#10;Description automatically generated">
                  <a:extLst>
                    <a:ext uri="{FF2B5EF4-FFF2-40B4-BE49-F238E27FC236}">
                      <a16:creationId xmlns:a16="http://schemas.microsoft.com/office/drawing/2014/main" id="{0C9E88EE-DA6B-4411-90CF-ACBAB8E8FC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37"/>
                <a:stretch/>
              </p:blipFill>
              <p:spPr>
                <a:xfrm>
                  <a:off x="7462936" y="1921699"/>
                  <a:ext cx="3096344" cy="2049649"/>
                </a:xfrm>
                <a:prstGeom prst="rect">
                  <a:avLst/>
                </a:prstGeom>
              </p:spPr>
            </p:pic>
            <p:pic>
              <p:nvPicPr>
                <p:cNvPr id="10" name="Picture 9">
                  <a:extLst>
                    <a:ext uri="{FF2B5EF4-FFF2-40B4-BE49-F238E27FC236}">
                      <a16:creationId xmlns:a16="http://schemas.microsoft.com/office/drawing/2014/main" id="{3DC72D4F-86AB-4B38-967A-F225DEDA27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4"/>
                <a:stretch/>
              </p:blipFill>
              <p:spPr>
                <a:xfrm>
                  <a:off x="9011108" y="4005858"/>
                  <a:ext cx="3153051" cy="2053602"/>
                </a:xfrm>
                <a:prstGeom prst="rect">
                  <a:avLst/>
                </a:prstGeom>
              </p:spPr>
            </p:pic>
            <p:pic>
              <p:nvPicPr>
                <p:cNvPr id="11" name="Picture 10" descr="A picture containing clock&#10;&#10;Description automatically generated">
                  <a:extLst>
                    <a:ext uri="{FF2B5EF4-FFF2-40B4-BE49-F238E27FC236}">
                      <a16:creationId xmlns:a16="http://schemas.microsoft.com/office/drawing/2014/main" id="{515D3A4E-67A9-4741-9800-BEE2832963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98"/>
                <a:stretch/>
              </p:blipFill>
              <p:spPr>
                <a:xfrm>
                  <a:off x="5891985" y="4019797"/>
                  <a:ext cx="3137452" cy="2053602"/>
                </a:xfrm>
                <a:prstGeom prst="rect">
                  <a:avLst/>
                </a:prstGeom>
              </p:spPr>
            </p:pic>
            <p:sp>
              <p:nvSpPr>
                <p:cNvPr id="12" name="TextBox 11">
                  <a:extLst>
                    <a:ext uri="{FF2B5EF4-FFF2-40B4-BE49-F238E27FC236}">
                      <a16:creationId xmlns:a16="http://schemas.microsoft.com/office/drawing/2014/main" id="{136EBEA7-EC68-42D3-88D9-5FC499B8D455}"/>
                    </a:ext>
                  </a:extLst>
                </p:cNvPr>
                <p:cNvSpPr txBox="1"/>
                <p:nvPr/>
              </p:nvSpPr>
              <p:spPr>
                <a:xfrm>
                  <a:off x="8487825" y="3220997"/>
                  <a:ext cx="1324303" cy="169277"/>
                </a:xfrm>
                <a:prstGeom prst="rect">
                  <a:avLst/>
                </a:prstGeom>
                <a:noFill/>
              </p:spPr>
              <p:txBody>
                <a:bodyPr wrap="square" lIns="0" tIns="0" rIns="0" bIns="0" rtlCol="0">
                  <a:spAutoFit/>
                </a:bodyPr>
                <a:lstStyle/>
                <a:p>
                  <a:r>
                    <a:rPr lang="en-GB" sz="1200" i="1" dirty="0">
                      <a:solidFill>
                        <a:schemeClr val="bg1"/>
                      </a:solidFill>
                      <a:latin typeface="Arial" pitchFamily="34" charset="0"/>
                      <a:cs typeface="Arial" pitchFamily="34" charset="0"/>
                    </a:rPr>
                    <a:t>Hurricane Teddy</a:t>
                  </a:r>
                </a:p>
              </p:txBody>
            </p:sp>
            <p:sp>
              <p:nvSpPr>
                <p:cNvPr id="13" name="TextBox 12">
                  <a:extLst>
                    <a:ext uri="{FF2B5EF4-FFF2-40B4-BE49-F238E27FC236}">
                      <a16:creationId xmlns:a16="http://schemas.microsoft.com/office/drawing/2014/main" id="{B62D7367-F5C7-485B-A916-9F5D4564F2F1}"/>
                    </a:ext>
                  </a:extLst>
                </p:cNvPr>
                <p:cNvSpPr txBox="1"/>
                <p:nvPr/>
              </p:nvSpPr>
              <p:spPr>
                <a:xfrm>
                  <a:off x="6851071" y="4199707"/>
                  <a:ext cx="1324303" cy="169277"/>
                </a:xfrm>
                <a:prstGeom prst="rect">
                  <a:avLst/>
                </a:prstGeom>
                <a:noFill/>
              </p:spPr>
              <p:txBody>
                <a:bodyPr wrap="square" lIns="0" tIns="0" rIns="0" bIns="0" rtlCol="0">
                  <a:spAutoFit/>
                </a:bodyPr>
                <a:lstStyle/>
                <a:p>
                  <a:r>
                    <a:rPr lang="en-GB" sz="1200" dirty="0">
                      <a:solidFill>
                        <a:schemeClr val="bg1"/>
                      </a:solidFill>
                      <a:latin typeface="Arial" pitchFamily="34" charset="0"/>
                      <a:cs typeface="Arial" pitchFamily="34" charset="0"/>
                    </a:rPr>
                    <a:t>L2B Mie-cloudy wind</a:t>
                  </a:r>
                </a:p>
              </p:txBody>
            </p:sp>
            <p:sp>
              <p:nvSpPr>
                <p:cNvPr id="14" name="TextBox 13">
                  <a:extLst>
                    <a:ext uri="{FF2B5EF4-FFF2-40B4-BE49-F238E27FC236}">
                      <a16:creationId xmlns:a16="http://schemas.microsoft.com/office/drawing/2014/main" id="{57C5413C-D1D9-424D-A7FA-3F4D8B78187D}"/>
                    </a:ext>
                  </a:extLst>
                </p:cNvPr>
                <p:cNvSpPr txBox="1"/>
                <p:nvPr/>
              </p:nvSpPr>
              <p:spPr>
                <a:xfrm>
                  <a:off x="9702865" y="4176844"/>
                  <a:ext cx="1639316" cy="169277"/>
                </a:xfrm>
                <a:prstGeom prst="rect">
                  <a:avLst/>
                </a:prstGeom>
                <a:noFill/>
              </p:spPr>
              <p:txBody>
                <a:bodyPr wrap="square" lIns="0" tIns="0" rIns="0" bIns="0" rtlCol="0">
                  <a:spAutoFit/>
                </a:bodyPr>
                <a:lstStyle/>
                <a:p>
                  <a:r>
                    <a:rPr lang="en-GB" sz="1200" dirty="0">
                      <a:solidFill>
                        <a:schemeClr val="bg1"/>
                      </a:solidFill>
                      <a:latin typeface="Arial" pitchFamily="34" charset="0"/>
                      <a:cs typeface="Arial" pitchFamily="34" charset="0"/>
                    </a:rPr>
                    <a:t>L2B Rayleigh-clear wind</a:t>
                  </a:r>
                </a:p>
              </p:txBody>
            </p:sp>
            <p:sp>
              <p:nvSpPr>
                <p:cNvPr id="15" name="TextBox 14">
                  <a:extLst>
                    <a:ext uri="{FF2B5EF4-FFF2-40B4-BE49-F238E27FC236}">
                      <a16:creationId xmlns:a16="http://schemas.microsoft.com/office/drawing/2014/main" id="{30482FE5-42D9-4569-9D9C-416C20CB6589}"/>
                    </a:ext>
                  </a:extLst>
                </p:cNvPr>
                <p:cNvSpPr txBox="1"/>
                <p:nvPr/>
              </p:nvSpPr>
              <p:spPr>
                <a:xfrm>
                  <a:off x="7871981" y="2066389"/>
                  <a:ext cx="1830884" cy="169277"/>
                </a:xfrm>
                <a:prstGeom prst="rect">
                  <a:avLst/>
                </a:prstGeom>
                <a:noFill/>
              </p:spPr>
              <p:txBody>
                <a:bodyPr wrap="square" lIns="0" tIns="0" rIns="0" bIns="0" rtlCol="0">
                  <a:spAutoFit/>
                </a:bodyPr>
                <a:lstStyle/>
                <a:p>
                  <a:r>
                    <a:rPr lang="en-GB" sz="1200" dirty="0">
                      <a:solidFill>
                        <a:schemeClr val="bg1"/>
                      </a:solidFill>
                      <a:latin typeface="Arial" pitchFamily="34" charset="0"/>
                      <a:cs typeface="Arial" pitchFamily="34" charset="0"/>
                    </a:rPr>
                    <a:t>L1B meas. useful signal</a:t>
                  </a:r>
                </a:p>
              </p:txBody>
            </p:sp>
          </p:grpSp>
          <p:pic>
            <p:nvPicPr>
              <p:cNvPr id="7" name="Picture 6" descr="A screenshot of a cell phone screen with text&#10;&#10;Description automatically generated">
                <a:extLst>
                  <a:ext uri="{FF2B5EF4-FFF2-40B4-BE49-F238E27FC236}">
                    <a16:creationId xmlns:a16="http://schemas.microsoft.com/office/drawing/2014/main" id="{25D2E1DB-301E-4BBD-945A-8E551C7E9F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479" y="4786450"/>
                <a:ext cx="3108329" cy="2053602"/>
              </a:xfrm>
              <a:prstGeom prst="rect">
                <a:avLst/>
              </a:prstGeom>
            </p:spPr>
          </p:pic>
          <p:sp>
            <p:nvSpPr>
              <p:cNvPr id="8" name="TextBox 7">
                <a:extLst>
                  <a:ext uri="{FF2B5EF4-FFF2-40B4-BE49-F238E27FC236}">
                    <a16:creationId xmlns:a16="http://schemas.microsoft.com/office/drawing/2014/main" id="{33E38261-0204-416C-AFEB-B937D35CE83F}"/>
                  </a:ext>
                </a:extLst>
              </p:cNvPr>
              <p:cNvSpPr txBox="1"/>
              <p:nvPr/>
            </p:nvSpPr>
            <p:spPr>
              <a:xfrm>
                <a:off x="8249083" y="4887091"/>
                <a:ext cx="1639526" cy="338554"/>
              </a:xfrm>
              <a:prstGeom prst="rect">
                <a:avLst/>
              </a:prstGeom>
              <a:noFill/>
            </p:spPr>
            <p:txBody>
              <a:bodyPr wrap="square" lIns="0" tIns="0" rIns="0" bIns="0" rtlCol="0">
                <a:spAutoFit/>
              </a:bodyPr>
              <a:lstStyle/>
              <a:p>
                <a:r>
                  <a:rPr lang="en-GB" sz="1200" dirty="0">
                    <a:solidFill>
                      <a:schemeClr val="bg1"/>
                    </a:solidFill>
                    <a:latin typeface="Arial" pitchFamily="34" charset="0"/>
                    <a:cs typeface="Arial" pitchFamily="34" charset="0"/>
                  </a:rPr>
                  <a:t>Rayleigh-clear HLOS wind analysis increments</a:t>
                </a:r>
              </a:p>
            </p:txBody>
          </p:sp>
        </p:grpSp>
        <p:sp>
          <p:nvSpPr>
            <p:cNvPr id="5" name="TextBox 4">
              <a:extLst>
                <a:ext uri="{FF2B5EF4-FFF2-40B4-BE49-F238E27FC236}">
                  <a16:creationId xmlns:a16="http://schemas.microsoft.com/office/drawing/2014/main" id="{24239B3B-DDD3-4F3F-A653-A7E459D64890}"/>
                </a:ext>
              </a:extLst>
            </p:cNvPr>
            <p:cNvSpPr txBox="1"/>
            <p:nvPr/>
          </p:nvSpPr>
          <p:spPr>
            <a:xfrm>
              <a:off x="8577573" y="6060412"/>
              <a:ext cx="781464" cy="279747"/>
            </a:xfrm>
            <a:prstGeom prst="rect">
              <a:avLst/>
            </a:prstGeom>
            <a:noFill/>
          </p:spPr>
          <p:txBody>
            <a:bodyPr wrap="none" rtlCol="0">
              <a:spAutoFit/>
            </a:bodyPr>
            <a:lstStyle/>
            <a:p>
              <a:r>
                <a:rPr lang="en-GB" sz="1400" dirty="0">
                  <a:solidFill>
                    <a:schemeClr val="bg1"/>
                  </a:solidFill>
                </a:rPr>
                <a:t>&lt;-15 m/s!</a:t>
              </a:r>
            </a:p>
          </p:txBody>
        </p:sp>
      </p:grpSp>
      <p:cxnSp>
        <p:nvCxnSpPr>
          <p:cNvPr id="17" name="Straight Arrow Connector 16">
            <a:extLst>
              <a:ext uri="{FF2B5EF4-FFF2-40B4-BE49-F238E27FC236}">
                <a16:creationId xmlns:a16="http://schemas.microsoft.com/office/drawing/2014/main" id="{44268026-E0AB-4336-8AC1-BD6E78416040}"/>
              </a:ext>
            </a:extLst>
          </p:cNvPr>
          <p:cNvCxnSpPr>
            <a:cxnSpLocks/>
            <a:stCxn id="5" idx="0"/>
          </p:cNvCxnSpPr>
          <p:nvPr/>
        </p:nvCxnSpPr>
        <p:spPr>
          <a:xfrm flipV="1">
            <a:off x="5821603" y="5540580"/>
            <a:ext cx="76683" cy="461251"/>
          </a:xfrm>
          <a:prstGeom prst="straightConnector1">
            <a:avLst/>
          </a:prstGeom>
          <a:ln w="19050">
            <a:solidFill>
              <a:schemeClr val="tx2"/>
            </a:solidFill>
            <a:tailEnd type="triangle" w="med"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08006CA-7570-4DCA-9A2C-649FA2909C6F}"/>
              </a:ext>
            </a:extLst>
          </p:cNvPr>
          <p:cNvSpPr txBox="1"/>
          <p:nvPr/>
        </p:nvSpPr>
        <p:spPr>
          <a:xfrm>
            <a:off x="147417" y="28853"/>
            <a:ext cx="3873736" cy="2215991"/>
          </a:xfrm>
          <a:prstGeom prst="rect">
            <a:avLst/>
          </a:prstGeom>
          <a:noFill/>
        </p:spPr>
        <p:txBody>
          <a:bodyPr wrap="square" lIns="0" tIns="0" rIns="0" bIns="0" rtlCol="0">
            <a:spAutoFit/>
          </a:bodyPr>
          <a:lstStyle/>
          <a:p>
            <a:r>
              <a:rPr lang="en-GB" sz="2400" b="1" i="1" dirty="0">
                <a:latin typeface="Arial" pitchFamily="34" charset="0"/>
                <a:cs typeface="Arial" pitchFamily="34" charset="0"/>
              </a:rPr>
              <a:t>An example of L2B winds in operational NWP</a:t>
            </a:r>
            <a:r>
              <a:rPr lang="en-GB" sz="2400" i="1" dirty="0">
                <a:latin typeface="Arial" pitchFamily="34" charset="0"/>
                <a:cs typeface="Arial" pitchFamily="34" charset="0"/>
              </a:rPr>
              <a:t>:</a:t>
            </a:r>
          </a:p>
          <a:p>
            <a:r>
              <a:rPr lang="en-GB" sz="2400" i="1" dirty="0">
                <a:latin typeface="Arial" pitchFamily="34" charset="0"/>
                <a:cs typeface="Arial" pitchFamily="34" charset="0"/>
              </a:rPr>
              <a:t>Some rather large wind increments with Aeolus near Hurricane Teddy (16 September 2020) </a:t>
            </a:r>
          </a:p>
        </p:txBody>
      </p:sp>
      <p:pic>
        <p:nvPicPr>
          <p:cNvPr id="20" name="Picture 19">
            <a:extLst>
              <a:ext uri="{FF2B5EF4-FFF2-40B4-BE49-F238E27FC236}">
                <a16:creationId xmlns:a16="http://schemas.microsoft.com/office/drawing/2014/main" id="{2C9B6954-0E72-4212-9FAC-AD1A3DC54861}"/>
              </a:ext>
            </a:extLst>
          </p:cNvPr>
          <p:cNvPicPr>
            <a:picLocks noChangeAspect="1"/>
          </p:cNvPicPr>
          <p:nvPr/>
        </p:nvPicPr>
        <p:blipFill rotWithShape="1">
          <a:blip r:embed="rId6"/>
          <a:srcRect l="15456" t="15043" r="9615" b="13762"/>
          <a:stretch/>
        </p:blipFill>
        <p:spPr>
          <a:xfrm>
            <a:off x="-20929" y="4567684"/>
            <a:ext cx="3859320" cy="2291904"/>
          </a:xfrm>
          <a:prstGeom prst="rect">
            <a:avLst/>
          </a:prstGeom>
        </p:spPr>
      </p:pic>
      <p:cxnSp>
        <p:nvCxnSpPr>
          <p:cNvPr id="21" name="Straight Arrow Connector 20">
            <a:extLst>
              <a:ext uri="{FF2B5EF4-FFF2-40B4-BE49-F238E27FC236}">
                <a16:creationId xmlns:a16="http://schemas.microsoft.com/office/drawing/2014/main" id="{CD69432F-3237-4334-B50F-35D58A548592}"/>
              </a:ext>
            </a:extLst>
          </p:cNvPr>
          <p:cNvCxnSpPr>
            <a:cxnSpLocks/>
          </p:cNvCxnSpPr>
          <p:nvPr/>
        </p:nvCxnSpPr>
        <p:spPr>
          <a:xfrm>
            <a:off x="2281163" y="5536608"/>
            <a:ext cx="359508" cy="272534"/>
          </a:xfrm>
          <a:prstGeom prst="straightConnector1">
            <a:avLst/>
          </a:prstGeom>
          <a:ln w="53975">
            <a:solidFill>
              <a:schemeClr val="accent4"/>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3D52F1A-8741-4345-ACC3-3C6241B9BDCD}"/>
              </a:ext>
            </a:extLst>
          </p:cNvPr>
          <p:cNvSpPr txBox="1"/>
          <p:nvPr/>
        </p:nvSpPr>
        <p:spPr>
          <a:xfrm>
            <a:off x="7918159" y="5520666"/>
            <a:ext cx="1436291" cy="276999"/>
          </a:xfrm>
          <a:prstGeom prst="rect">
            <a:avLst/>
          </a:prstGeom>
          <a:noFill/>
        </p:spPr>
        <p:txBody>
          <a:bodyPr wrap="none" lIns="0" tIns="0" rIns="0" bIns="0" rtlCol="0">
            <a:spAutoFit/>
          </a:bodyPr>
          <a:lstStyle/>
          <a:p>
            <a:r>
              <a:rPr lang="en-GB" dirty="0">
                <a:latin typeface="Arial" pitchFamily="34" charset="0"/>
                <a:cs typeface="Arial" pitchFamily="34" charset="0"/>
              </a:rPr>
              <a:t>Level-2C data</a:t>
            </a:r>
          </a:p>
        </p:txBody>
      </p:sp>
      <p:sp>
        <p:nvSpPr>
          <p:cNvPr id="2" name="TextBox 1">
            <a:extLst>
              <a:ext uri="{FF2B5EF4-FFF2-40B4-BE49-F238E27FC236}">
                <a16:creationId xmlns:a16="http://schemas.microsoft.com/office/drawing/2014/main" id="{BA7BBB5C-276D-48B3-8EC4-36B10CEA7EF9}"/>
              </a:ext>
            </a:extLst>
          </p:cNvPr>
          <p:cNvSpPr txBox="1"/>
          <p:nvPr/>
        </p:nvSpPr>
        <p:spPr>
          <a:xfrm>
            <a:off x="9360612" y="5809142"/>
            <a:ext cx="2880320" cy="830997"/>
          </a:xfrm>
          <a:prstGeom prst="rect">
            <a:avLst/>
          </a:prstGeom>
          <a:noFill/>
        </p:spPr>
        <p:txBody>
          <a:bodyPr wrap="square" lIns="0" tIns="0" rIns="0" bIns="0" rtlCol="0">
            <a:spAutoFit/>
          </a:bodyPr>
          <a:lstStyle/>
          <a:p>
            <a:r>
              <a:rPr lang="en-GB" i="1" dirty="0">
                <a:latin typeface="Arial" pitchFamily="34" charset="0"/>
                <a:cs typeface="Arial" pitchFamily="34" charset="0"/>
              </a:rPr>
              <a:t>This was seen to occur for several days, with Aeolus hits</a:t>
            </a:r>
          </a:p>
        </p:txBody>
      </p:sp>
    </p:spTree>
    <p:extLst>
      <p:ext uri="{BB962C8B-B14F-4D97-AF65-F5344CB8AC3E}">
        <p14:creationId xmlns:p14="http://schemas.microsoft.com/office/powerpoint/2010/main" val="3653246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7CE3F-4D8A-41D3-BF1F-7B45A5EF9E61}"/>
              </a:ext>
            </a:extLst>
          </p:cNvPr>
          <p:cNvSpPr>
            <a:spLocks noGrp="1"/>
          </p:cNvSpPr>
          <p:nvPr>
            <p:ph type="title"/>
          </p:nvPr>
        </p:nvSpPr>
        <p:spPr>
          <a:xfrm>
            <a:off x="319308" y="117426"/>
            <a:ext cx="11726796" cy="369310"/>
          </a:xfrm>
        </p:spPr>
        <p:txBody>
          <a:bodyPr/>
          <a:lstStyle/>
          <a:p>
            <a:r>
              <a:rPr lang="en-GB" dirty="0"/>
              <a:t>OSEs for assessing NWP impact of Aeolus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CC63CE89-34A9-46C2-8522-D26860835B7C}"/>
                  </a:ext>
                </a:extLst>
              </p:cNvPr>
              <p:cNvSpPr>
                <a:spLocks noGrp="1"/>
              </p:cNvSpPr>
              <p:nvPr>
                <p:ph sz="quarter" idx="14"/>
              </p:nvPr>
            </p:nvSpPr>
            <p:spPr>
              <a:xfrm>
                <a:off x="319308" y="765498"/>
                <a:ext cx="11724370" cy="4968552"/>
              </a:xfrm>
              <a:solidFill>
                <a:schemeClr val="bg1"/>
              </a:solidFill>
            </p:spPr>
            <p:txBody>
              <a:bodyPr/>
              <a:lstStyle/>
              <a:p>
                <a:pPr marL="342798" indent="-342798"/>
                <a:r>
                  <a:rPr lang="en-GB" sz="2000" dirty="0"/>
                  <a:t>Experiments use </a:t>
                </a:r>
                <a:r>
                  <a:rPr lang="en-GB" sz="2000" b="1" dirty="0"/>
                  <a:t>operationally available </a:t>
                </a:r>
                <a:r>
                  <a:rPr lang="en-GB" sz="2000" dirty="0"/>
                  <a:t>(NRT) L2B data, and use full observing system applied in ECMWF operations at the time</a:t>
                </a:r>
              </a:p>
              <a:p>
                <a:pPr marL="972924" lvl="1" indent="-342798"/>
                <a:r>
                  <a:rPr lang="en-GB" sz="1800" dirty="0"/>
                  <a:t>Except for 4-19 April 2020 when used offline L2B data to increase period with M1 T bias correction applied</a:t>
                </a:r>
              </a:p>
              <a:p>
                <a:pPr marL="342798" indent="-342798"/>
                <a:r>
                  <a:rPr lang="en-GB" sz="2000" dirty="0"/>
                  <a:t>Early FM-B OSE L2B data </a:t>
                </a:r>
                <a:r>
                  <a:rPr lang="en-GB" sz="2000" b="1" i="1" dirty="0"/>
                  <a:t>did not have M1 temperature bias correction</a:t>
                </a:r>
              </a:p>
              <a:p>
                <a:pPr marL="972924" lvl="1" indent="-342798"/>
                <a:r>
                  <a:rPr lang="en-GB" sz="1800" dirty="0"/>
                  <a:t>Instead used bias correction </a:t>
                </a:r>
                <a:r>
                  <a:rPr lang="en-GB" sz="1800" i="1" dirty="0"/>
                  <a:t>look-up table as function of “argument of latitude” and longitude (past week)</a:t>
                </a:r>
              </a:p>
              <a:p>
                <a:pPr marL="342798" indent="-342798"/>
                <a:r>
                  <a:rPr lang="en-GB" sz="2000" dirty="0"/>
                  <a:t>Mid-2020 OSE used L2B data with M1 T BC applied</a:t>
                </a:r>
              </a:p>
              <a:p>
                <a:pPr marL="342798" indent="-342798"/>
                <a:r>
                  <a:rPr lang="en-GB" sz="2000" dirty="0"/>
                  <a:t>Horizontal resolution T</a:t>
                </a:r>
                <a:r>
                  <a:rPr lang="en-GB" sz="2000" baseline="-25000" dirty="0"/>
                  <a:t>CO</a:t>
                </a:r>
                <a:r>
                  <a:rPr lang="en-GB" sz="2000" dirty="0"/>
                  <a:t>399 (~29 km model grid) for 4D-Var outer loop and forecast</a:t>
                </a:r>
                <a:endParaRPr lang="en-GB" sz="2000" dirty="0">
                  <a:solidFill>
                    <a:schemeClr val="tx2"/>
                  </a:solidFill>
                </a:endParaRPr>
              </a:p>
              <a:p>
                <a:pPr marL="342798" indent="-342798"/>
                <a:r>
                  <a:rPr lang="en-GB" sz="2000" dirty="0"/>
                  <a:t>Assigned observation error in data assimilation is a function of L2Bp instrument error estimate (</a:t>
                </a:r>
                <a14:m>
                  <m:oMath xmlns:m="http://schemas.openxmlformats.org/officeDocument/2006/math">
                    <m:sSub>
                      <m:sSubPr>
                        <m:ctrlPr>
                          <a:rPr lang="en-GB" sz="2000" i="1">
                            <a:latin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𝜎</m:t>
                        </m:r>
                        <m:r>
                          <a:rPr lang="en-GB" sz="2000" i="1">
                            <a:latin typeface="Cambria Math" panose="02040503050406030204" pitchFamily="18" charset="0"/>
                            <a:ea typeface="Cambria Math" panose="02040503050406030204" pitchFamily="18" charset="0"/>
                          </a:rPr>
                          <m:t>(</m:t>
                        </m:r>
                        <m:r>
                          <a:rPr lang="en-GB" sz="2000" i="1">
                            <a:latin typeface="Cambria Math" panose="02040503050406030204" pitchFamily="18" charset="0"/>
                            <a:ea typeface="Cambria Math" panose="02040503050406030204" pitchFamily="18" charset="0"/>
                          </a:rPr>
                          <m:t>𝜀</m:t>
                        </m:r>
                      </m:e>
                      <m:sub>
                        <m:r>
                          <a:rPr lang="en-GB" sz="2000" i="1">
                            <a:latin typeface="Cambria Math" panose="02040503050406030204" pitchFamily="18" charset="0"/>
                            <a:ea typeface="Cambria Math" panose="02040503050406030204" pitchFamily="18" charset="0"/>
                          </a:rPr>
                          <m:t>𝑂</m:t>
                        </m:r>
                        <m:r>
                          <a:rPr lang="en-GB" sz="2000" i="1">
                            <a:latin typeface="Cambria Math" panose="02040503050406030204" pitchFamily="18" charset="0"/>
                            <a:ea typeface="Cambria Math" panose="02040503050406030204" pitchFamily="18" charset="0"/>
                          </a:rPr>
                          <m:t>,</m:t>
                        </m:r>
                        <m:r>
                          <a:rPr lang="en-GB" sz="2000" i="1">
                            <a:latin typeface="Cambria Math" panose="02040503050406030204" pitchFamily="18" charset="0"/>
                            <a:ea typeface="Cambria Math" panose="02040503050406030204" pitchFamily="18" charset="0"/>
                          </a:rPr>
                          <m:t>𝑖𝑛𝑠𝑡𝑟</m:t>
                        </m:r>
                      </m:sub>
                    </m:sSub>
                    <m:r>
                      <a:rPr lang="en-GB" sz="2000" i="1">
                        <a:latin typeface="Cambria Math" panose="02040503050406030204" pitchFamily="18" charset="0"/>
                        <a:ea typeface="Cambria Math" panose="02040503050406030204" pitchFamily="18" charset="0"/>
                      </a:rPr>
                      <m:t>)</m:t>
                    </m:r>
                  </m:oMath>
                </a14:m>
                <a:r>
                  <a:rPr lang="en-GB" sz="2000" dirty="0"/>
                  <a:t>)</a:t>
                </a:r>
              </a:p>
              <a:p>
                <a:pPr marL="972924" lvl="1" indent="-342798"/>
                <a:r>
                  <a:rPr lang="en-GB" sz="2000" dirty="0"/>
                  <a:t>Multiplicative factor and representativeness error to get better agreement with </a:t>
                </a:r>
                <a:r>
                  <a:rPr lang="en-GB" sz="2000" dirty="0" err="1"/>
                  <a:t>Desroziers</a:t>
                </a:r>
                <a:r>
                  <a:rPr lang="en-GB" sz="2000" dirty="0"/>
                  <a:t>’ diagnostics </a:t>
                </a:r>
              </a:p>
              <a:p>
                <a:pPr marL="1332996" lvl="2" indent="-342798"/>
                <a14:m>
                  <m:oMath xmlns:m="http://schemas.openxmlformats.org/officeDocument/2006/math">
                    <m:r>
                      <a:rPr lang="en-US" sz="2000" i="1">
                        <a:latin typeface="Cambria Math" panose="02040503050406030204" pitchFamily="18" charset="0"/>
                      </a:rPr>
                      <m:t>𝜎</m:t>
                    </m:r>
                    <m:r>
                      <a:rPr lang="en-US" sz="2000" i="1">
                        <a:latin typeface="Cambria Math" panose="02040503050406030204" pitchFamily="18" charset="0"/>
                      </a:rPr>
                      <m:t>(</m:t>
                    </m:r>
                    <m:sSub>
                      <m:sSubPr>
                        <m:ctrlPr>
                          <a:rPr lang="en-GB" sz="2000" i="1">
                            <a:latin typeface="Cambria Math" panose="02040503050406030204" pitchFamily="18" charset="0"/>
                          </a:rPr>
                        </m:ctrlPr>
                      </m:sSubPr>
                      <m:e>
                        <m:r>
                          <a:rPr lang="en-GB" sz="2000" i="1" smtClean="0">
                            <a:latin typeface="Cambria Math" panose="02040503050406030204" pitchFamily="18" charset="0"/>
                            <a:ea typeface="Cambria Math" panose="02040503050406030204" pitchFamily="18" charset="0"/>
                          </a:rPr>
                          <m:t>𝜀</m:t>
                        </m:r>
                      </m:e>
                      <m:sub>
                        <m:r>
                          <a:rPr lang="en-US" sz="2000" i="1">
                            <a:latin typeface="Cambria Math" panose="02040503050406030204" pitchFamily="18" charset="0"/>
                          </a:rPr>
                          <m:t>𝑂</m:t>
                        </m:r>
                        <m:r>
                          <a:rPr lang="en-US" sz="2000" i="1">
                            <a:latin typeface="Cambria Math" panose="02040503050406030204" pitchFamily="18" charset="0"/>
                          </a:rPr>
                          <m:t>,</m:t>
                        </m:r>
                        <m:r>
                          <a:rPr lang="en-US" sz="2000" i="1">
                            <a:latin typeface="Cambria Math" panose="02040503050406030204" pitchFamily="18" charset="0"/>
                          </a:rPr>
                          <m:t>𝑎𝑠𝑠𝑖𝑔𝑛</m:t>
                        </m:r>
                      </m:sub>
                    </m:sSub>
                    <m:r>
                      <a:rPr lang="en-US" sz="2000" i="1">
                        <a:latin typeface="Cambria Math" panose="02040503050406030204" pitchFamily="18" charset="0"/>
                      </a:rPr>
                      <m:t>)=</m:t>
                    </m:r>
                    <m:rad>
                      <m:radPr>
                        <m:degHide m:val="on"/>
                        <m:ctrlPr>
                          <a:rPr lang="en-GB" sz="2000" i="1">
                            <a:latin typeface="Cambria Math" panose="02040503050406030204" pitchFamily="18" charset="0"/>
                          </a:rPr>
                        </m:ctrlPr>
                      </m:radPr>
                      <m:deg/>
                      <m:e>
                        <m:sSup>
                          <m:sSupPr>
                            <m:ctrlPr>
                              <a:rPr lang="en-GB" sz="2000" i="1">
                                <a:solidFill>
                                  <a:srgbClr val="FF0000"/>
                                </a:solidFill>
                                <a:latin typeface="Cambria Math" panose="02040503050406030204" pitchFamily="18" charset="0"/>
                              </a:rPr>
                            </m:ctrlPr>
                          </m:sSupPr>
                          <m:e>
                            <m:r>
                              <a:rPr lang="en-US" sz="2000" i="1">
                                <a:solidFill>
                                  <a:srgbClr val="FF0000"/>
                                </a:solidFill>
                                <a:latin typeface="Cambria Math" panose="02040503050406030204" pitchFamily="18" charset="0"/>
                              </a:rPr>
                              <m:t>𝛼</m:t>
                            </m:r>
                          </m:e>
                          <m:sup>
                            <m:r>
                              <a:rPr lang="en-US" sz="2000" i="1">
                                <a:solidFill>
                                  <a:srgbClr val="FF0000"/>
                                </a:solidFill>
                                <a:latin typeface="Cambria Math" panose="02040503050406030204" pitchFamily="18" charset="0"/>
                              </a:rPr>
                              <m:t>2</m:t>
                            </m:r>
                          </m:sup>
                        </m:sSup>
                        <m:sSup>
                          <m:sSupPr>
                            <m:ctrlPr>
                              <a:rPr lang="en-GB" sz="2000" i="1">
                                <a:solidFill>
                                  <a:srgbClr val="FFA500"/>
                                </a:solidFill>
                                <a:latin typeface="Cambria Math" panose="02040503050406030204" pitchFamily="18" charset="0"/>
                              </a:rPr>
                            </m:ctrlPr>
                          </m:sSupPr>
                          <m:e>
                            <m:r>
                              <a:rPr lang="en-US" sz="2000" i="1">
                                <a:solidFill>
                                  <a:srgbClr val="FFA500"/>
                                </a:solidFill>
                                <a:latin typeface="Cambria Math" panose="02040503050406030204" pitchFamily="18" charset="0"/>
                              </a:rPr>
                              <m:t>𝜎</m:t>
                            </m:r>
                          </m:e>
                          <m:sup>
                            <m:r>
                              <a:rPr lang="en-US" sz="2000" i="1">
                                <a:solidFill>
                                  <a:srgbClr val="FFA500"/>
                                </a:solidFill>
                                <a:latin typeface="Cambria Math" panose="02040503050406030204" pitchFamily="18" charset="0"/>
                              </a:rPr>
                              <m:t>2</m:t>
                            </m:r>
                          </m:sup>
                        </m:sSup>
                        <m:r>
                          <a:rPr lang="en-US" sz="2000" i="1">
                            <a:solidFill>
                              <a:srgbClr val="FFA500"/>
                            </a:solidFill>
                            <a:latin typeface="Cambria Math" panose="02040503050406030204" pitchFamily="18" charset="0"/>
                          </a:rPr>
                          <m:t>(</m:t>
                        </m:r>
                        <m:sSub>
                          <m:sSubPr>
                            <m:ctrlPr>
                              <a:rPr lang="en-GB" sz="2000" i="1">
                                <a:solidFill>
                                  <a:srgbClr val="FFA500"/>
                                </a:solidFill>
                                <a:latin typeface="Cambria Math" panose="02040503050406030204" pitchFamily="18" charset="0"/>
                              </a:rPr>
                            </m:ctrlPr>
                          </m:sSubPr>
                          <m:e>
                            <m:r>
                              <a:rPr lang="en-GB" sz="2000" i="1" smtClean="0">
                                <a:solidFill>
                                  <a:srgbClr val="FFA500"/>
                                </a:solidFill>
                                <a:latin typeface="Cambria Math" panose="02040503050406030204" pitchFamily="18" charset="0"/>
                                <a:ea typeface="Cambria Math" panose="02040503050406030204" pitchFamily="18" charset="0"/>
                              </a:rPr>
                              <m:t>𝜀</m:t>
                            </m:r>
                          </m:e>
                          <m:sub>
                            <m:r>
                              <a:rPr lang="en-US" sz="2000" i="1">
                                <a:solidFill>
                                  <a:srgbClr val="FFA500"/>
                                </a:solidFill>
                                <a:latin typeface="Cambria Math" panose="02040503050406030204" pitchFamily="18" charset="0"/>
                              </a:rPr>
                              <m:t>𝑂</m:t>
                            </m:r>
                            <m:r>
                              <a:rPr lang="en-US" sz="2000" i="1">
                                <a:solidFill>
                                  <a:srgbClr val="FFA500"/>
                                </a:solidFill>
                                <a:latin typeface="Cambria Math" panose="02040503050406030204" pitchFamily="18" charset="0"/>
                              </a:rPr>
                              <m:t>,</m:t>
                            </m:r>
                            <m:r>
                              <a:rPr lang="en-US" sz="2000" i="1">
                                <a:solidFill>
                                  <a:srgbClr val="FFA500"/>
                                </a:solidFill>
                                <a:latin typeface="Cambria Math" panose="02040503050406030204" pitchFamily="18" charset="0"/>
                              </a:rPr>
                              <m:t>𝑖𝑛𝑠𝑡𝑟</m:t>
                            </m:r>
                          </m:sub>
                        </m:sSub>
                        <m:r>
                          <a:rPr lang="en-US" sz="2000" i="1">
                            <a:solidFill>
                              <a:srgbClr val="FFA500"/>
                            </a:solidFill>
                            <a:latin typeface="Cambria Math" panose="02040503050406030204" pitchFamily="18" charset="0"/>
                          </a:rPr>
                          <m:t>)</m:t>
                        </m:r>
                        <m:r>
                          <a:rPr lang="en-US" sz="2000" i="1">
                            <a:latin typeface="Cambria Math" panose="02040503050406030204" pitchFamily="18" charset="0"/>
                          </a:rPr>
                          <m:t>+</m:t>
                        </m:r>
                        <m:sSup>
                          <m:sSupPr>
                            <m:ctrlPr>
                              <a:rPr lang="en-GB" sz="2000" i="1">
                                <a:solidFill>
                                  <a:srgbClr val="00B050"/>
                                </a:solidFill>
                                <a:latin typeface="Cambria Math" panose="02040503050406030204" pitchFamily="18" charset="0"/>
                              </a:rPr>
                            </m:ctrlPr>
                          </m:sSupPr>
                          <m:e>
                            <m:r>
                              <a:rPr lang="en-US" sz="2000" i="1">
                                <a:solidFill>
                                  <a:srgbClr val="00B050"/>
                                </a:solidFill>
                                <a:latin typeface="Cambria Math" panose="02040503050406030204" pitchFamily="18" charset="0"/>
                              </a:rPr>
                              <m:t>𝜎</m:t>
                            </m:r>
                          </m:e>
                          <m:sup>
                            <m:r>
                              <a:rPr lang="en-US" sz="2000" i="1">
                                <a:solidFill>
                                  <a:srgbClr val="00B050"/>
                                </a:solidFill>
                                <a:latin typeface="Cambria Math" panose="02040503050406030204" pitchFamily="18" charset="0"/>
                              </a:rPr>
                              <m:t>2</m:t>
                            </m:r>
                          </m:sup>
                        </m:sSup>
                        <m:r>
                          <a:rPr lang="en-US" sz="2000" i="1">
                            <a:solidFill>
                              <a:srgbClr val="00B050"/>
                            </a:solidFill>
                            <a:latin typeface="Cambria Math" panose="02040503050406030204" pitchFamily="18" charset="0"/>
                          </a:rPr>
                          <m:t>(</m:t>
                        </m:r>
                        <m:sSub>
                          <m:sSubPr>
                            <m:ctrlPr>
                              <a:rPr lang="en-GB" sz="2000" i="1">
                                <a:solidFill>
                                  <a:srgbClr val="00B050"/>
                                </a:solidFill>
                                <a:latin typeface="Cambria Math" panose="02040503050406030204" pitchFamily="18" charset="0"/>
                              </a:rPr>
                            </m:ctrlPr>
                          </m:sSubPr>
                          <m:e>
                            <m:r>
                              <a:rPr lang="en-GB" sz="2000" i="1" smtClean="0">
                                <a:solidFill>
                                  <a:srgbClr val="00B050"/>
                                </a:solidFill>
                                <a:latin typeface="Cambria Math" panose="02040503050406030204" pitchFamily="18" charset="0"/>
                                <a:ea typeface="Cambria Math" panose="02040503050406030204" pitchFamily="18" charset="0"/>
                              </a:rPr>
                              <m:t>𝜀</m:t>
                            </m:r>
                          </m:e>
                          <m:sub>
                            <m:r>
                              <a:rPr lang="en-US" sz="2000" i="1">
                                <a:solidFill>
                                  <a:srgbClr val="00B050"/>
                                </a:solidFill>
                                <a:latin typeface="Cambria Math" panose="02040503050406030204" pitchFamily="18" charset="0"/>
                              </a:rPr>
                              <m:t>𝑂</m:t>
                            </m:r>
                            <m:r>
                              <a:rPr lang="en-US" sz="2000" i="1">
                                <a:solidFill>
                                  <a:srgbClr val="00B050"/>
                                </a:solidFill>
                                <a:latin typeface="Cambria Math" panose="02040503050406030204" pitchFamily="18" charset="0"/>
                              </a:rPr>
                              <m:t>,</m:t>
                            </m:r>
                            <m:r>
                              <a:rPr lang="en-US" sz="2000" i="1">
                                <a:solidFill>
                                  <a:srgbClr val="00B050"/>
                                </a:solidFill>
                                <a:latin typeface="Cambria Math" panose="02040503050406030204" pitchFamily="18" charset="0"/>
                              </a:rPr>
                              <m:t>𝑟𝑒𝑝</m:t>
                            </m:r>
                          </m:sub>
                        </m:sSub>
                        <m:r>
                          <a:rPr lang="en-US" sz="2000" i="1">
                            <a:solidFill>
                              <a:srgbClr val="00B050"/>
                            </a:solidFill>
                            <a:latin typeface="Cambria Math" panose="02040503050406030204" pitchFamily="18" charset="0"/>
                          </a:rPr>
                          <m:t>)</m:t>
                        </m:r>
                      </m:e>
                    </m:rad>
                  </m:oMath>
                </a14:m>
                <a:endParaRPr lang="en-GB" sz="2000" dirty="0"/>
              </a:p>
              <a:p>
                <a:pPr marL="1333098" lvl="2" indent="-342900"/>
                <a:r>
                  <a:rPr lang="en-GB" sz="2000" b="1" dirty="0"/>
                  <a:t>Rayleigh-clear: </a:t>
                </a:r>
                <a14:m>
                  <m:oMath xmlns:m="http://schemas.openxmlformats.org/officeDocument/2006/math">
                    <m:r>
                      <m:rPr>
                        <m:sty m:val="p"/>
                      </m:rPr>
                      <a:rPr lang="el-GR" sz="2000" i="1" dirty="0" smtClean="0">
                        <a:latin typeface="Cambria Math" panose="02040503050406030204" pitchFamily="18" charset="0"/>
                        <a:ea typeface="Cambria Math" panose="02040503050406030204" pitchFamily="18" charset="0"/>
                      </a:rPr>
                      <m:t>α</m:t>
                    </m:r>
                    <m:r>
                      <a:rPr lang="en-GB" sz="2000" i="1" dirty="0">
                        <a:latin typeface="Cambria Math" panose="02040503050406030204" pitchFamily="18" charset="0"/>
                      </a:rPr>
                      <m:t>=1.4;</m:t>
                    </m:r>
                  </m:oMath>
                </a14:m>
                <a:r>
                  <a:rPr lang="en-GB" sz="2000" dirty="0"/>
                  <a:t> </a:t>
                </a:r>
                <a14:m>
                  <m:oMath xmlns:m="http://schemas.openxmlformats.org/officeDocument/2006/math">
                    <m:sSub>
                      <m:sSubPr>
                        <m:ctrlPr>
                          <a:rPr lang="en-GB" sz="2000" i="1">
                            <a:latin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𝜎</m:t>
                        </m:r>
                        <m:r>
                          <a:rPr lang="en-GB" sz="2000" i="1">
                            <a:latin typeface="Cambria Math" panose="02040503050406030204" pitchFamily="18" charset="0"/>
                            <a:ea typeface="Cambria Math" panose="02040503050406030204" pitchFamily="18" charset="0"/>
                          </a:rPr>
                          <m:t>(</m:t>
                        </m:r>
                        <m:r>
                          <a:rPr lang="en-GB" sz="2000" i="1">
                            <a:latin typeface="Cambria Math" panose="02040503050406030204" pitchFamily="18" charset="0"/>
                            <a:ea typeface="Cambria Math" panose="02040503050406030204" pitchFamily="18" charset="0"/>
                          </a:rPr>
                          <m:t>𝜀</m:t>
                        </m:r>
                      </m:e>
                      <m:sub>
                        <m:r>
                          <a:rPr lang="en-GB" sz="2000" i="1">
                            <a:latin typeface="Cambria Math" panose="02040503050406030204" pitchFamily="18" charset="0"/>
                            <a:ea typeface="Cambria Math" panose="02040503050406030204" pitchFamily="18" charset="0"/>
                          </a:rPr>
                          <m:t>𝑂</m:t>
                        </m:r>
                        <m:r>
                          <a:rPr lang="en-GB" sz="2000" i="1">
                            <a:latin typeface="Cambria Math" panose="02040503050406030204" pitchFamily="18" charset="0"/>
                            <a:ea typeface="Cambria Math" panose="02040503050406030204" pitchFamily="18" charset="0"/>
                          </a:rPr>
                          <m:t>,</m:t>
                        </m:r>
                        <m:r>
                          <a:rPr lang="en-GB" sz="2000" i="1">
                            <a:latin typeface="Cambria Math" panose="02040503050406030204" pitchFamily="18" charset="0"/>
                            <a:ea typeface="Cambria Math" panose="02040503050406030204" pitchFamily="18" charset="0"/>
                          </a:rPr>
                          <m:t>𝑟𝑒𝑝</m:t>
                        </m:r>
                      </m:sub>
                    </m:sSub>
                    <m:r>
                      <a:rPr lang="en-GB" sz="2000" i="1">
                        <a:latin typeface="Cambria Math" panose="02040503050406030204" pitchFamily="18" charset="0"/>
                        <a:ea typeface="Cambria Math" panose="02040503050406030204" pitchFamily="18" charset="0"/>
                      </a:rPr>
                      <m:t>)</m:t>
                    </m:r>
                    <m:r>
                      <a:rPr lang="en-GB" sz="2000" i="1">
                        <a:latin typeface="Cambria Math" panose="02040503050406030204" pitchFamily="18" charset="0"/>
                      </a:rPr>
                      <m:t>=</m:t>
                    </m:r>
                    <m:r>
                      <a:rPr lang="en-US" sz="2000" b="0" i="1" smtClean="0">
                        <a:latin typeface="Cambria Math" panose="02040503050406030204" pitchFamily="18" charset="0"/>
                      </a:rPr>
                      <m:t>0 </m:t>
                    </m:r>
                    <m:r>
                      <a:rPr lang="en-US" sz="2000" b="0" i="1" smtClean="0">
                        <a:latin typeface="Cambria Math" panose="02040503050406030204" pitchFamily="18" charset="0"/>
                      </a:rPr>
                      <m:t>𝑚</m:t>
                    </m:r>
                    <m:r>
                      <a:rPr lang="en-US" sz="2000" b="0" i="1" smtClean="0">
                        <a:latin typeface="Cambria Math" panose="02040503050406030204" pitchFamily="18" charset="0"/>
                      </a:rPr>
                      <m:t>/</m:t>
                    </m:r>
                    <m:r>
                      <a:rPr lang="en-US" sz="2000" b="0" i="1" smtClean="0">
                        <a:latin typeface="Cambria Math" panose="02040503050406030204" pitchFamily="18" charset="0"/>
                      </a:rPr>
                      <m:t>𝑠</m:t>
                    </m:r>
                  </m:oMath>
                </a14:m>
                <a:endParaRPr lang="en-US" sz="2000" dirty="0"/>
              </a:p>
              <a:p>
                <a:pPr marL="1333098" lvl="2" indent="-342900"/>
                <a:r>
                  <a:rPr lang="en-GB" sz="2000" b="1" dirty="0"/>
                  <a:t>Mie-cloudy: </a:t>
                </a:r>
                <a14:m>
                  <m:oMath xmlns:m="http://schemas.openxmlformats.org/officeDocument/2006/math">
                    <m:r>
                      <m:rPr>
                        <m:sty m:val="p"/>
                      </m:rPr>
                      <a:rPr lang="el-GR" sz="2000" i="1" dirty="0">
                        <a:latin typeface="Cambria Math" panose="02040503050406030204" pitchFamily="18" charset="0"/>
                        <a:ea typeface="Cambria Math" panose="02040503050406030204" pitchFamily="18" charset="0"/>
                      </a:rPr>
                      <m:t>α</m:t>
                    </m:r>
                    <m:r>
                      <a:rPr lang="en-GB" sz="2000" i="1" dirty="0">
                        <a:latin typeface="Cambria Math" panose="02040503050406030204" pitchFamily="18" charset="0"/>
                      </a:rPr>
                      <m:t>=1.</m:t>
                    </m:r>
                    <m:r>
                      <a:rPr lang="en-US" sz="2000" b="0" i="1" dirty="0" smtClean="0">
                        <a:latin typeface="Cambria Math" panose="02040503050406030204" pitchFamily="18" charset="0"/>
                      </a:rPr>
                      <m:t>25</m:t>
                    </m:r>
                    <m:r>
                      <a:rPr lang="en-GB" sz="2000" i="1" dirty="0">
                        <a:latin typeface="Cambria Math" panose="02040503050406030204" pitchFamily="18" charset="0"/>
                      </a:rPr>
                      <m:t>;</m:t>
                    </m:r>
                  </m:oMath>
                </a14:m>
                <a:r>
                  <a:rPr lang="en-GB" sz="2000" dirty="0"/>
                  <a:t> </a:t>
                </a:r>
                <a14:m>
                  <m:oMath xmlns:m="http://schemas.openxmlformats.org/officeDocument/2006/math">
                    <m:sSub>
                      <m:sSubPr>
                        <m:ctrlPr>
                          <a:rPr lang="en-GB" sz="2000" i="1">
                            <a:latin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𝜎</m:t>
                        </m:r>
                        <m:r>
                          <a:rPr lang="en-GB" sz="2000" i="1">
                            <a:latin typeface="Cambria Math" panose="02040503050406030204" pitchFamily="18" charset="0"/>
                            <a:ea typeface="Cambria Math" panose="02040503050406030204" pitchFamily="18" charset="0"/>
                          </a:rPr>
                          <m:t>(</m:t>
                        </m:r>
                        <m:r>
                          <a:rPr lang="en-GB" sz="2000" i="1">
                            <a:latin typeface="Cambria Math" panose="02040503050406030204" pitchFamily="18" charset="0"/>
                            <a:ea typeface="Cambria Math" panose="02040503050406030204" pitchFamily="18" charset="0"/>
                          </a:rPr>
                          <m:t>𝜀</m:t>
                        </m:r>
                      </m:e>
                      <m:sub>
                        <m:r>
                          <a:rPr lang="en-GB" sz="2000" i="1">
                            <a:latin typeface="Cambria Math" panose="02040503050406030204" pitchFamily="18" charset="0"/>
                            <a:ea typeface="Cambria Math" panose="02040503050406030204" pitchFamily="18" charset="0"/>
                          </a:rPr>
                          <m:t>𝑂</m:t>
                        </m:r>
                        <m:r>
                          <a:rPr lang="en-GB" sz="2000" i="1">
                            <a:latin typeface="Cambria Math" panose="02040503050406030204" pitchFamily="18" charset="0"/>
                            <a:ea typeface="Cambria Math" panose="02040503050406030204" pitchFamily="18" charset="0"/>
                          </a:rPr>
                          <m:t>,</m:t>
                        </m:r>
                        <m:r>
                          <a:rPr lang="en-GB" sz="2000" i="1">
                            <a:latin typeface="Cambria Math" panose="02040503050406030204" pitchFamily="18" charset="0"/>
                            <a:ea typeface="Cambria Math" panose="02040503050406030204" pitchFamily="18" charset="0"/>
                          </a:rPr>
                          <m:t>𝑟𝑒𝑝</m:t>
                        </m:r>
                      </m:sub>
                    </m:sSub>
                    <m:r>
                      <a:rPr lang="en-GB" sz="2000" i="1">
                        <a:latin typeface="Cambria Math" panose="02040503050406030204" pitchFamily="18" charset="0"/>
                        <a:ea typeface="Cambria Math" panose="02040503050406030204" pitchFamily="18" charset="0"/>
                      </a:rPr>
                      <m:t>)</m:t>
                    </m:r>
                    <m:r>
                      <a:rPr lang="en-GB" sz="2000" i="1">
                        <a:latin typeface="Cambria Math" panose="02040503050406030204" pitchFamily="18" charset="0"/>
                      </a:rPr>
                      <m:t>=</m:t>
                    </m:r>
                    <m:r>
                      <a:rPr lang="en-US" sz="2000" b="0" i="1" smtClean="0">
                        <a:latin typeface="Cambria Math" panose="02040503050406030204" pitchFamily="18" charset="0"/>
                      </a:rPr>
                      <m:t>2</m:t>
                    </m:r>
                    <m:r>
                      <a:rPr lang="en-GB" sz="2000" i="1">
                        <a:latin typeface="Cambria Math" panose="02040503050406030204" pitchFamily="18" charset="0"/>
                      </a:rPr>
                      <m:t> </m:t>
                    </m:r>
                    <m:r>
                      <a:rPr lang="en-GB" sz="2000" i="1">
                        <a:latin typeface="Cambria Math" panose="02040503050406030204" pitchFamily="18" charset="0"/>
                      </a:rPr>
                      <m:t>𝑚</m:t>
                    </m:r>
                    <m:r>
                      <a:rPr lang="en-GB" sz="2000" i="1">
                        <a:latin typeface="Cambria Math" panose="02040503050406030204" pitchFamily="18" charset="0"/>
                      </a:rPr>
                      <m:t>/</m:t>
                    </m:r>
                    <m:r>
                      <a:rPr lang="en-GB" sz="2000" i="1">
                        <a:latin typeface="Cambria Math" panose="02040503050406030204" pitchFamily="18" charset="0"/>
                      </a:rPr>
                      <m:t>𝑠</m:t>
                    </m:r>
                  </m:oMath>
                </a14:m>
                <a:r>
                  <a:rPr lang="en-GB" sz="2000" dirty="0"/>
                  <a:t> </a:t>
                </a:r>
              </a:p>
              <a:p>
                <a:pPr marL="1333098" lvl="2" indent="-342900"/>
                <a:endParaRPr lang="en-GB" sz="2000" dirty="0">
                  <a:latin typeface="Cambria Math" panose="02040503050406030204" pitchFamily="18" charset="0"/>
                </a:endParaRPr>
              </a:p>
              <a:p>
                <a:pPr marL="1332996" lvl="2" indent="-342798"/>
                <a:endParaRPr lang="en-GB" sz="2000" dirty="0"/>
              </a:p>
            </p:txBody>
          </p:sp>
        </mc:Choice>
        <mc:Fallback>
          <p:sp>
            <p:nvSpPr>
              <p:cNvPr id="3" name="Content Placeholder 2">
                <a:extLst>
                  <a:ext uri="{FF2B5EF4-FFF2-40B4-BE49-F238E27FC236}">
                    <a16:creationId xmlns:a16="http://schemas.microsoft.com/office/drawing/2014/main" id="{CC63CE89-34A9-46C2-8522-D26860835B7C}"/>
                  </a:ext>
                </a:extLst>
              </p:cNvPr>
              <p:cNvSpPr>
                <a:spLocks noGrp="1" noRot="1" noChangeAspect="1" noMove="1" noResize="1" noEditPoints="1" noAdjustHandles="1" noChangeArrowheads="1" noChangeShapeType="1" noTextEdit="1"/>
              </p:cNvSpPr>
              <p:nvPr>
                <p:ph sz="quarter" idx="14"/>
              </p:nvPr>
            </p:nvSpPr>
            <p:spPr>
              <a:xfrm>
                <a:off x="319308" y="765498"/>
                <a:ext cx="11724370" cy="4968552"/>
              </a:xfrm>
              <a:blipFill>
                <a:blip r:embed="rId2"/>
                <a:stretch>
                  <a:fillRect l="-1247" t="-2086" r="-1040" b="-2454"/>
                </a:stretch>
              </a:blipFill>
            </p:spPr>
            <p:txBody>
              <a:bodyPr/>
              <a:lstStyle/>
              <a:p>
                <a:r>
                  <a:rPr lang="en-GB">
                    <a:noFill/>
                  </a:rPr>
                  <a:t> </a:t>
                </a:r>
              </a:p>
            </p:txBody>
          </p:sp>
        </mc:Fallback>
      </mc:AlternateContent>
    </p:spTree>
    <p:extLst>
      <p:ext uri="{BB962C8B-B14F-4D97-AF65-F5344CB8AC3E}">
        <p14:creationId xmlns:p14="http://schemas.microsoft.com/office/powerpoint/2010/main" val="323362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C468CF-AAB2-4BC7-A2D9-FD0AE43EA094}"/>
              </a:ext>
            </a:extLst>
          </p:cNvPr>
          <p:cNvSpPr>
            <a:spLocks noGrp="1"/>
          </p:cNvSpPr>
          <p:nvPr>
            <p:ph type="sldNum" sz="quarter" idx="10"/>
          </p:nvPr>
        </p:nvSpPr>
        <p:spPr/>
        <p:txBody>
          <a:bodyPr/>
          <a:lstStyle/>
          <a:p>
            <a:fld id="{6B3B0B0F-E794-1244-9699-107C60B9C23A}" type="slidenum">
              <a:rPr lang="en-US" smtClean="0"/>
              <a:pPr/>
              <a:t>4</a:t>
            </a:fld>
            <a:endParaRPr lang="en-US" dirty="0"/>
          </a:p>
        </p:txBody>
      </p:sp>
      <p:sp>
        <p:nvSpPr>
          <p:cNvPr id="5" name="Footer Placeholder 4">
            <a:extLst>
              <a:ext uri="{FF2B5EF4-FFF2-40B4-BE49-F238E27FC236}">
                <a16:creationId xmlns:a16="http://schemas.microsoft.com/office/drawing/2014/main" id="{D8D0476D-53EC-432B-BCC2-7A8DD1E876CC}"/>
              </a:ext>
            </a:extLst>
          </p:cNvPr>
          <p:cNvSpPr>
            <a:spLocks noGrp="1"/>
          </p:cNvSpPr>
          <p:nvPr>
            <p:ph type="ftr" sz="quarter" idx="3"/>
          </p:nvPr>
        </p:nvSpPr>
        <p:spPr>
          <a:xfrm>
            <a:off x="3502372" y="6308255"/>
            <a:ext cx="4053639" cy="230657"/>
          </a:xfrm>
          <a:prstGeom prst="rect">
            <a:avLst/>
          </a:prstGeom>
        </p:spPr>
        <p:txBody>
          <a:bodyPr vert="horz" lIns="0" tIns="0" rIns="0" bIns="0" rtlCol="0" anchor="b" anchorCtr="0">
            <a:noAutofit/>
          </a:bodyPr>
          <a:lstStyle>
            <a:defPPr>
              <a:defRPr lang="en-US"/>
            </a:defPPr>
            <a:lvl1pPr marL="0" algn="l" defTabSz="457200" rtl="0" eaLnBrk="1" latinLnBrk="0" hangingPunct="1">
              <a:defRPr sz="900" b="1" kern="1200" cap="all" baseline="0">
                <a:solidFill>
                  <a:srgbClr val="064E8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European Centre for Medium-Range Weather Forecasts</a:t>
            </a:r>
            <a:endParaRPr lang="en-US" dirty="0"/>
          </a:p>
        </p:txBody>
      </p:sp>
      <p:sp>
        <p:nvSpPr>
          <p:cNvPr id="7" name="Title 1">
            <a:extLst>
              <a:ext uri="{FF2B5EF4-FFF2-40B4-BE49-F238E27FC236}">
                <a16:creationId xmlns:a16="http://schemas.microsoft.com/office/drawing/2014/main" id="{852C632F-113F-4957-931E-CE5758CE07CF}"/>
              </a:ext>
            </a:extLst>
          </p:cNvPr>
          <p:cNvSpPr txBox="1">
            <a:spLocks/>
          </p:cNvSpPr>
          <p:nvPr/>
        </p:nvSpPr>
        <p:spPr>
          <a:xfrm>
            <a:off x="-30589" y="102153"/>
            <a:ext cx="12101948" cy="369417"/>
          </a:xfrm>
          <a:prstGeom prst="rect">
            <a:avLst/>
          </a:prstGeom>
        </p:spPr>
        <p:txBody>
          <a:bodyPr lIns="0" tIns="0" rIns="0" bIns="0"/>
          <a:lstStyle>
            <a:lvl1pPr algn="l" defTabSz="457200" rtl="0" eaLnBrk="1" latinLnBrk="0" hangingPunct="1">
              <a:lnSpc>
                <a:spcPts val="2800"/>
              </a:lnSpc>
              <a:spcBef>
                <a:spcPct val="0"/>
              </a:spcBef>
              <a:buNone/>
              <a:defRPr sz="2400" kern="1200">
                <a:solidFill>
                  <a:srgbClr val="064E83"/>
                </a:solidFill>
                <a:latin typeface="+mj-lt"/>
                <a:ea typeface="+mj-ea"/>
                <a:cs typeface="+mj-cs"/>
              </a:defRPr>
            </a:lvl1pPr>
          </a:lstStyle>
          <a:p>
            <a:pPr algn="ctr"/>
            <a:r>
              <a:rPr lang="en-GB" b="1" dirty="0">
                <a:latin typeface="Arial" panose="020B0604020202020204" pitchFamily="34" charset="0"/>
                <a:cs typeface="Arial" panose="020B0604020202020204" pitchFamily="34" charset="0"/>
              </a:rPr>
              <a:t>Standard deviation of zonal wind analysis differences due to assimilating Aeolus</a:t>
            </a:r>
          </a:p>
        </p:txBody>
      </p:sp>
      <p:sp>
        <p:nvSpPr>
          <p:cNvPr id="9" name="TextBox 8">
            <a:extLst>
              <a:ext uri="{FF2B5EF4-FFF2-40B4-BE49-F238E27FC236}">
                <a16:creationId xmlns:a16="http://schemas.microsoft.com/office/drawing/2014/main" id="{1B016553-A88A-4104-8AE6-CBDB118B7B17}"/>
              </a:ext>
            </a:extLst>
          </p:cNvPr>
          <p:cNvSpPr txBox="1"/>
          <p:nvPr/>
        </p:nvSpPr>
        <p:spPr>
          <a:xfrm>
            <a:off x="240482" y="5751336"/>
            <a:ext cx="10825657" cy="1108252"/>
          </a:xfrm>
          <a:prstGeom prst="rect">
            <a:avLst/>
          </a:prstGeom>
          <a:solidFill>
            <a:schemeClr val="bg1"/>
          </a:solidFill>
          <a:ln>
            <a:solidFill>
              <a:schemeClr val="tx1"/>
            </a:solidFill>
          </a:ln>
        </p:spPr>
        <p:txBody>
          <a:bodyPr wrap="square" rtlCol="0">
            <a:spAutoFit/>
          </a:bodyPr>
          <a:lstStyle/>
          <a:p>
            <a:pPr marL="342969" indent="-342969">
              <a:buFont typeface="Arial" panose="020B0604020202020204" pitchFamily="34" charset="0"/>
              <a:buChar char="•"/>
            </a:pPr>
            <a:r>
              <a:rPr lang="en-GB" sz="2200" dirty="0"/>
              <a:t>Largest changes made to tropical upper troposphere and SH </a:t>
            </a:r>
            <a:r>
              <a:rPr lang="en-GB" sz="2200" dirty="0" err="1"/>
              <a:t>extratropics</a:t>
            </a:r>
            <a:r>
              <a:rPr lang="en-GB" sz="2200" dirty="0"/>
              <a:t> – in climatological </a:t>
            </a:r>
            <a:r>
              <a:rPr lang="en-GB" sz="2200" b="1" dirty="0"/>
              <a:t>convergence zones</a:t>
            </a:r>
            <a:r>
              <a:rPr lang="en-GB" sz="2200" dirty="0"/>
              <a:t>; model outflow from convection not quite right?</a:t>
            </a:r>
          </a:p>
          <a:p>
            <a:pPr marL="342969" indent="-342969">
              <a:buFont typeface="Arial" panose="020B0604020202020204" pitchFamily="34" charset="0"/>
              <a:buChar char="•"/>
            </a:pPr>
            <a:r>
              <a:rPr lang="en-GB" sz="2200" dirty="0"/>
              <a:t>Similar patterns also in early FM-B period</a:t>
            </a:r>
          </a:p>
        </p:txBody>
      </p:sp>
      <p:pic>
        <p:nvPicPr>
          <p:cNvPr id="16" name="Picture" descr="Maps of the standard deviation of the differences of zonal wind component (ms-1) between the analysis using Aeolus HLOS winds (Rayleigh-clear and Mie-cloudy) and the control not using Aeolus for the period 4 April to 19 August 2020 (part of the mid-2020 FM-B period).  A selection of pressures are given: a) 700 hPa, b) 250 hPa, c) 150 hPa and d) 1 hPa. ">
            <a:extLst>
              <a:ext uri="{FF2B5EF4-FFF2-40B4-BE49-F238E27FC236}">
                <a16:creationId xmlns:a16="http://schemas.microsoft.com/office/drawing/2014/main" id="{8933B057-2F0E-4266-A168-F2B8E11E19F0}"/>
              </a:ext>
            </a:extLst>
          </p:cNvPr>
          <p:cNvPicPr>
            <a:picLocks noChangeAspect="1"/>
          </p:cNvPicPr>
          <p:nvPr/>
        </p:nvPicPr>
        <p:blipFill>
          <a:blip r:embed="rId2"/>
          <a:stretch>
            <a:fillRect/>
          </a:stretch>
        </p:blipFill>
        <p:spPr bwMode="auto">
          <a:xfrm>
            <a:off x="2020158" y="764364"/>
            <a:ext cx="7219192" cy="4897678"/>
          </a:xfrm>
          <a:prstGeom prst="rect">
            <a:avLst/>
          </a:prstGeom>
          <a:noFill/>
          <a:ln w="9525">
            <a:noFill/>
            <a:headEnd/>
            <a:tailEnd/>
          </a:ln>
        </p:spPr>
      </p:pic>
      <p:sp>
        <p:nvSpPr>
          <p:cNvPr id="10" name="TextBox 9">
            <a:extLst>
              <a:ext uri="{FF2B5EF4-FFF2-40B4-BE49-F238E27FC236}">
                <a16:creationId xmlns:a16="http://schemas.microsoft.com/office/drawing/2014/main" id="{E51CE19C-93AB-4354-9476-CAA23B0D241E}"/>
              </a:ext>
            </a:extLst>
          </p:cNvPr>
          <p:cNvSpPr txBox="1"/>
          <p:nvPr/>
        </p:nvSpPr>
        <p:spPr>
          <a:xfrm>
            <a:off x="5968379" y="1410841"/>
            <a:ext cx="580806" cy="369417"/>
          </a:xfrm>
          <a:prstGeom prst="rect">
            <a:avLst/>
          </a:prstGeom>
          <a:noFill/>
        </p:spPr>
        <p:txBody>
          <a:bodyPr wrap="none" rtlCol="0">
            <a:spAutoFit/>
          </a:bodyPr>
          <a:lstStyle/>
          <a:p>
            <a:r>
              <a:rPr lang="en-GB" dirty="0"/>
              <a:t>ITCZ</a:t>
            </a:r>
          </a:p>
        </p:txBody>
      </p:sp>
      <p:sp>
        <p:nvSpPr>
          <p:cNvPr id="11" name="TextBox 10">
            <a:extLst>
              <a:ext uri="{FF2B5EF4-FFF2-40B4-BE49-F238E27FC236}">
                <a16:creationId xmlns:a16="http://schemas.microsoft.com/office/drawing/2014/main" id="{8317A2BC-D865-44DC-81A8-792FD28588A7}"/>
              </a:ext>
            </a:extLst>
          </p:cNvPr>
          <p:cNvSpPr txBox="1"/>
          <p:nvPr/>
        </p:nvSpPr>
        <p:spPr>
          <a:xfrm rot="868726">
            <a:off x="5845572" y="1805666"/>
            <a:ext cx="640067" cy="369417"/>
          </a:xfrm>
          <a:prstGeom prst="rect">
            <a:avLst/>
          </a:prstGeom>
          <a:noFill/>
        </p:spPr>
        <p:txBody>
          <a:bodyPr wrap="none" rtlCol="0">
            <a:spAutoFit/>
          </a:bodyPr>
          <a:lstStyle/>
          <a:p>
            <a:r>
              <a:rPr lang="en-GB" dirty="0"/>
              <a:t>SPCZ</a:t>
            </a:r>
          </a:p>
        </p:txBody>
      </p:sp>
      <p:sp>
        <p:nvSpPr>
          <p:cNvPr id="13" name="TextBox 12">
            <a:extLst>
              <a:ext uri="{FF2B5EF4-FFF2-40B4-BE49-F238E27FC236}">
                <a16:creationId xmlns:a16="http://schemas.microsoft.com/office/drawing/2014/main" id="{E3A62535-C5F2-4F55-A070-A9454DF8D57D}"/>
              </a:ext>
            </a:extLst>
          </p:cNvPr>
          <p:cNvSpPr txBox="1"/>
          <p:nvPr/>
        </p:nvSpPr>
        <p:spPr>
          <a:xfrm rot="543674">
            <a:off x="6912021" y="1814328"/>
            <a:ext cx="1080904" cy="369417"/>
          </a:xfrm>
          <a:prstGeom prst="rect">
            <a:avLst/>
          </a:prstGeom>
          <a:noFill/>
        </p:spPr>
        <p:txBody>
          <a:bodyPr wrap="square" rtlCol="0">
            <a:spAutoFit/>
          </a:bodyPr>
          <a:lstStyle/>
          <a:p>
            <a:r>
              <a:rPr lang="en-GB" dirty="0"/>
              <a:t>SACZ</a:t>
            </a:r>
          </a:p>
        </p:txBody>
      </p:sp>
      <p:sp>
        <p:nvSpPr>
          <p:cNvPr id="12" name="TextBox 11">
            <a:extLst>
              <a:ext uri="{FF2B5EF4-FFF2-40B4-BE49-F238E27FC236}">
                <a16:creationId xmlns:a16="http://schemas.microsoft.com/office/drawing/2014/main" id="{E9A768E2-A79A-4F94-8A7E-FB72C8B3B9AD}"/>
              </a:ext>
            </a:extLst>
          </p:cNvPr>
          <p:cNvSpPr txBox="1"/>
          <p:nvPr/>
        </p:nvSpPr>
        <p:spPr>
          <a:xfrm>
            <a:off x="7768121" y="1315776"/>
            <a:ext cx="1230338" cy="646331"/>
          </a:xfrm>
          <a:prstGeom prst="rect">
            <a:avLst/>
          </a:prstGeom>
          <a:noFill/>
        </p:spPr>
        <p:txBody>
          <a:bodyPr wrap="square" rtlCol="0">
            <a:spAutoFit/>
          </a:bodyPr>
          <a:lstStyle/>
          <a:p>
            <a:r>
              <a:rPr lang="en-GB" dirty="0"/>
              <a:t>Asian monsoon</a:t>
            </a:r>
          </a:p>
        </p:txBody>
      </p:sp>
      <p:sp>
        <p:nvSpPr>
          <p:cNvPr id="14" name="TextBox 13">
            <a:extLst>
              <a:ext uri="{FF2B5EF4-FFF2-40B4-BE49-F238E27FC236}">
                <a16:creationId xmlns:a16="http://schemas.microsoft.com/office/drawing/2014/main" id="{EAFDE8B5-4620-448A-9F10-AB6E3B92329B}"/>
              </a:ext>
            </a:extLst>
          </p:cNvPr>
          <p:cNvSpPr txBox="1"/>
          <p:nvPr/>
        </p:nvSpPr>
        <p:spPr>
          <a:xfrm>
            <a:off x="74016" y="2197540"/>
            <a:ext cx="1925908" cy="1015663"/>
          </a:xfrm>
          <a:prstGeom prst="rect">
            <a:avLst/>
          </a:prstGeom>
          <a:noFill/>
          <a:ln>
            <a:solidFill>
              <a:schemeClr val="tx1"/>
            </a:solidFill>
          </a:ln>
        </p:spPr>
        <p:txBody>
          <a:bodyPr wrap="square" rtlCol="0">
            <a:spAutoFit/>
          </a:bodyPr>
          <a:lstStyle/>
          <a:p>
            <a:r>
              <a:rPr lang="en-GB" sz="2000" b="1" dirty="0"/>
              <a:t>Mid-2020 OSE: </a:t>
            </a:r>
            <a:r>
              <a:rPr lang="en-GB" sz="2000" dirty="0"/>
              <a:t>Period 4 April to 19 August 2020</a:t>
            </a:r>
          </a:p>
        </p:txBody>
      </p:sp>
      <p:sp>
        <p:nvSpPr>
          <p:cNvPr id="2" name="TextBox 1">
            <a:extLst>
              <a:ext uri="{FF2B5EF4-FFF2-40B4-BE49-F238E27FC236}">
                <a16:creationId xmlns:a16="http://schemas.microsoft.com/office/drawing/2014/main" id="{E32D48AC-53D1-4242-8FCA-4345210A8E6C}"/>
              </a:ext>
            </a:extLst>
          </p:cNvPr>
          <p:cNvSpPr txBox="1"/>
          <p:nvPr/>
        </p:nvSpPr>
        <p:spPr>
          <a:xfrm>
            <a:off x="4369395" y="2638225"/>
            <a:ext cx="788677" cy="276999"/>
          </a:xfrm>
          <a:prstGeom prst="rect">
            <a:avLst/>
          </a:prstGeom>
          <a:noFill/>
        </p:spPr>
        <p:txBody>
          <a:bodyPr wrap="none" lIns="0" tIns="0" rIns="0" bIns="0" rtlCol="0">
            <a:spAutoFit/>
          </a:bodyPr>
          <a:lstStyle/>
          <a:p>
            <a:r>
              <a:rPr lang="en-US" dirty="0">
                <a:latin typeface="Arial" pitchFamily="34" charset="0"/>
                <a:cs typeface="Arial" pitchFamily="34" charset="0"/>
              </a:rPr>
              <a:t>(~3 km)</a:t>
            </a:r>
            <a:endParaRPr lang="en-GB" dirty="0">
              <a:latin typeface="Arial" pitchFamily="34" charset="0"/>
              <a:cs typeface="Arial" pitchFamily="34" charset="0"/>
            </a:endParaRPr>
          </a:p>
        </p:txBody>
      </p:sp>
      <p:sp>
        <p:nvSpPr>
          <p:cNvPr id="15" name="TextBox 14">
            <a:extLst>
              <a:ext uri="{FF2B5EF4-FFF2-40B4-BE49-F238E27FC236}">
                <a16:creationId xmlns:a16="http://schemas.microsoft.com/office/drawing/2014/main" id="{F55DF92F-151C-4FCC-9069-F932DC63D99F}"/>
              </a:ext>
            </a:extLst>
          </p:cNvPr>
          <p:cNvSpPr txBox="1"/>
          <p:nvPr/>
        </p:nvSpPr>
        <p:spPr>
          <a:xfrm>
            <a:off x="8015271" y="2635760"/>
            <a:ext cx="916918" cy="276999"/>
          </a:xfrm>
          <a:prstGeom prst="rect">
            <a:avLst/>
          </a:prstGeom>
          <a:noFill/>
        </p:spPr>
        <p:txBody>
          <a:bodyPr wrap="none" lIns="0" tIns="0" rIns="0" bIns="0" rtlCol="0">
            <a:spAutoFit/>
          </a:bodyPr>
          <a:lstStyle/>
          <a:p>
            <a:r>
              <a:rPr lang="en-US" dirty="0">
                <a:latin typeface="Arial" pitchFamily="34" charset="0"/>
                <a:cs typeface="Arial" pitchFamily="34" charset="0"/>
              </a:rPr>
              <a:t>(~10 km)</a:t>
            </a:r>
            <a:endParaRPr lang="en-GB" dirty="0">
              <a:latin typeface="Arial" pitchFamily="34" charset="0"/>
              <a:cs typeface="Arial" pitchFamily="34" charset="0"/>
            </a:endParaRPr>
          </a:p>
        </p:txBody>
      </p:sp>
      <p:sp>
        <p:nvSpPr>
          <p:cNvPr id="17" name="TextBox 16">
            <a:extLst>
              <a:ext uri="{FF2B5EF4-FFF2-40B4-BE49-F238E27FC236}">
                <a16:creationId xmlns:a16="http://schemas.microsoft.com/office/drawing/2014/main" id="{3AF577E7-D1D6-4A14-95E2-425BA9D951C3}"/>
              </a:ext>
            </a:extLst>
          </p:cNvPr>
          <p:cNvSpPr txBox="1"/>
          <p:nvPr/>
        </p:nvSpPr>
        <p:spPr>
          <a:xfrm>
            <a:off x="4327026" y="4925558"/>
            <a:ext cx="1250342" cy="276999"/>
          </a:xfrm>
          <a:prstGeom prst="rect">
            <a:avLst/>
          </a:prstGeom>
          <a:noFill/>
        </p:spPr>
        <p:txBody>
          <a:bodyPr wrap="none" lIns="0" tIns="0" rIns="0" bIns="0" rtlCol="0">
            <a:spAutoFit/>
          </a:bodyPr>
          <a:lstStyle/>
          <a:p>
            <a:r>
              <a:rPr lang="en-US" dirty="0">
                <a:latin typeface="Arial" pitchFamily="34" charset="0"/>
                <a:cs typeface="Arial" pitchFamily="34" charset="0"/>
              </a:rPr>
              <a:t>(~13-14 km)</a:t>
            </a:r>
            <a:endParaRPr lang="en-GB" dirty="0">
              <a:latin typeface="Arial" pitchFamily="34" charset="0"/>
              <a:cs typeface="Arial" pitchFamily="34" charset="0"/>
            </a:endParaRPr>
          </a:p>
        </p:txBody>
      </p:sp>
      <p:sp>
        <p:nvSpPr>
          <p:cNvPr id="18" name="TextBox 17">
            <a:extLst>
              <a:ext uri="{FF2B5EF4-FFF2-40B4-BE49-F238E27FC236}">
                <a16:creationId xmlns:a16="http://schemas.microsoft.com/office/drawing/2014/main" id="{E958B014-2CF4-4739-8DD6-5BC463432172}"/>
              </a:ext>
            </a:extLst>
          </p:cNvPr>
          <p:cNvSpPr txBox="1"/>
          <p:nvPr/>
        </p:nvSpPr>
        <p:spPr>
          <a:xfrm>
            <a:off x="7892771" y="4934375"/>
            <a:ext cx="916918" cy="276999"/>
          </a:xfrm>
          <a:prstGeom prst="rect">
            <a:avLst/>
          </a:prstGeom>
          <a:noFill/>
        </p:spPr>
        <p:txBody>
          <a:bodyPr wrap="none" lIns="0" tIns="0" rIns="0" bIns="0" rtlCol="0">
            <a:spAutoFit/>
          </a:bodyPr>
          <a:lstStyle/>
          <a:p>
            <a:r>
              <a:rPr lang="en-US" dirty="0">
                <a:latin typeface="Arial" pitchFamily="34" charset="0"/>
                <a:cs typeface="Arial" pitchFamily="34" charset="0"/>
              </a:rPr>
              <a:t>(~48 km)</a:t>
            </a:r>
            <a:endParaRPr lang="en-GB" dirty="0">
              <a:latin typeface="Arial" pitchFamily="34" charset="0"/>
              <a:cs typeface="Arial" pitchFamily="34" charset="0"/>
            </a:endParaRPr>
          </a:p>
        </p:txBody>
      </p:sp>
    </p:spTree>
    <p:extLst>
      <p:ext uri="{BB962C8B-B14F-4D97-AF65-F5344CB8AC3E}">
        <p14:creationId xmlns:p14="http://schemas.microsoft.com/office/powerpoint/2010/main" val="45422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1C07-C986-46AE-B4FA-9061946ACB27}"/>
              </a:ext>
            </a:extLst>
          </p:cNvPr>
          <p:cNvSpPr>
            <a:spLocks noGrp="1"/>
          </p:cNvSpPr>
          <p:nvPr>
            <p:ph type="title"/>
          </p:nvPr>
        </p:nvSpPr>
        <p:spPr>
          <a:xfrm>
            <a:off x="624981" y="42654"/>
            <a:ext cx="11449270" cy="369417"/>
          </a:xfrm>
        </p:spPr>
        <p:txBody>
          <a:bodyPr/>
          <a:lstStyle/>
          <a:p>
            <a:r>
              <a:rPr lang="en-GB" dirty="0"/>
              <a:t>Mean of zonal wind analysis differences due to assimilating Aeolus</a:t>
            </a:r>
          </a:p>
        </p:txBody>
      </p:sp>
      <p:sp>
        <p:nvSpPr>
          <p:cNvPr id="4" name="Slide Number Placeholder 3">
            <a:extLst>
              <a:ext uri="{FF2B5EF4-FFF2-40B4-BE49-F238E27FC236}">
                <a16:creationId xmlns:a16="http://schemas.microsoft.com/office/drawing/2014/main" id="{5937C67C-D9A7-4ED8-A153-3F9E8DC78E96}"/>
              </a:ext>
            </a:extLst>
          </p:cNvPr>
          <p:cNvSpPr>
            <a:spLocks noGrp="1"/>
          </p:cNvSpPr>
          <p:nvPr>
            <p:ph type="sldNum" sz="quarter" idx="10"/>
          </p:nvPr>
        </p:nvSpPr>
        <p:spPr/>
        <p:txBody>
          <a:bodyPr/>
          <a:lstStyle/>
          <a:p>
            <a:fld id="{6B3B0B0F-E794-1244-9699-107C60B9C23A}" type="slidenum">
              <a:rPr lang="en-US" smtClean="0"/>
              <a:pPr/>
              <a:t>5</a:t>
            </a:fld>
            <a:endParaRPr lang="en-US" dirty="0"/>
          </a:p>
        </p:txBody>
      </p:sp>
      <p:sp>
        <p:nvSpPr>
          <p:cNvPr id="12" name="TextBox 11">
            <a:extLst>
              <a:ext uri="{FF2B5EF4-FFF2-40B4-BE49-F238E27FC236}">
                <a16:creationId xmlns:a16="http://schemas.microsoft.com/office/drawing/2014/main" id="{D1942CBA-9DD4-4F93-8B2B-5845D314E2A2}"/>
              </a:ext>
            </a:extLst>
          </p:cNvPr>
          <p:cNvSpPr txBox="1"/>
          <p:nvPr/>
        </p:nvSpPr>
        <p:spPr>
          <a:xfrm>
            <a:off x="1777107" y="786173"/>
            <a:ext cx="3761516" cy="369417"/>
          </a:xfrm>
          <a:prstGeom prst="rect">
            <a:avLst/>
          </a:prstGeom>
          <a:noFill/>
          <a:ln>
            <a:solidFill>
              <a:schemeClr val="tx2"/>
            </a:solidFill>
          </a:ln>
        </p:spPr>
        <p:txBody>
          <a:bodyPr wrap="none" rtlCol="0">
            <a:spAutoFit/>
          </a:bodyPr>
          <a:lstStyle/>
          <a:p>
            <a:r>
              <a:rPr lang="en-GB" dirty="0"/>
              <a:t>Mean change in u-wind (exp - control)</a:t>
            </a:r>
          </a:p>
        </p:txBody>
      </p:sp>
      <p:sp>
        <p:nvSpPr>
          <p:cNvPr id="14" name="TextBox 13">
            <a:extLst>
              <a:ext uri="{FF2B5EF4-FFF2-40B4-BE49-F238E27FC236}">
                <a16:creationId xmlns:a16="http://schemas.microsoft.com/office/drawing/2014/main" id="{AFC62859-A3E5-4263-8F45-E93055810FF0}"/>
              </a:ext>
            </a:extLst>
          </p:cNvPr>
          <p:cNvSpPr txBox="1"/>
          <p:nvPr/>
        </p:nvSpPr>
        <p:spPr>
          <a:xfrm>
            <a:off x="7913802" y="2792237"/>
            <a:ext cx="3808671" cy="369332"/>
          </a:xfrm>
          <a:prstGeom prst="rect">
            <a:avLst/>
          </a:prstGeom>
          <a:noFill/>
          <a:ln>
            <a:solidFill>
              <a:schemeClr val="tx2"/>
            </a:solidFill>
          </a:ln>
        </p:spPr>
        <p:txBody>
          <a:bodyPr wrap="none" rtlCol="0">
            <a:spAutoFit/>
          </a:bodyPr>
          <a:lstStyle/>
          <a:p>
            <a:r>
              <a:rPr lang="en-GB" dirty="0"/>
              <a:t>Mean u-wind of the control at 100 </a:t>
            </a:r>
            <a:r>
              <a:rPr lang="en-GB" dirty="0" err="1"/>
              <a:t>hPa</a:t>
            </a:r>
            <a:endParaRPr lang="en-GB" dirty="0"/>
          </a:p>
        </p:txBody>
      </p:sp>
      <p:sp>
        <p:nvSpPr>
          <p:cNvPr id="13" name="TextBox 12">
            <a:extLst>
              <a:ext uri="{FF2B5EF4-FFF2-40B4-BE49-F238E27FC236}">
                <a16:creationId xmlns:a16="http://schemas.microsoft.com/office/drawing/2014/main" id="{08F401E7-3DF2-4F91-B858-1EC45FF45803}"/>
              </a:ext>
            </a:extLst>
          </p:cNvPr>
          <p:cNvSpPr txBox="1"/>
          <p:nvPr/>
        </p:nvSpPr>
        <p:spPr>
          <a:xfrm>
            <a:off x="7674739" y="5416197"/>
            <a:ext cx="3982750" cy="923330"/>
          </a:xfrm>
          <a:prstGeom prst="rect">
            <a:avLst/>
          </a:prstGeom>
          <a:solidFill>
            <a:schemeClr val="bg1"/>
          </a:solidFill>
          <a:ln>
            <a:solidFill>
              <a:schemeClr val="tx1"/>
            </a:solidFill>
          </a:ln>
        </p:spPr>
        <p:txBody>
          <a:bodyPr wrap="square" rtlCol="0">
            <a:spAutoFit/>
          </a:bodyPr>
          <a:lstStyle/>
          <a:p>
            <a:r>
              <a:rPr lang="en-GB" dirty="0"/>
              <a:t>Aeolus is making systematic adjustments to the position of the </a:t>
            </a:r>
            <a:r>
              <a:rPr lang="en-GB" b="1" dirty="0"/>
              <a:t>Tropical Easterly Jet </a:t>
            </a:r>
            <a:r>
              <a:rPr lang="en-GB" dirty="0"/>
              <a:t>associated with the Asian Monsoon</a:t>
            </a:r>
          </a:p>
        </p:txBody>
      </p:sp>
      <p:pic>
        <p:nvPicPr>
          <p:cNvPr id="18" name="Picture" descr="Mean of the differences of zonal component (ms-1) at 100 hPa between the analysis using Aeolus HLOS winds (Rayleigh-clear and Mie-cloudy) and the control not using Aeolus for the period 4 April to 19 August 2020 (part of the mid-2020 FM-B period).   A selection of pressures are given: a) 600 hPa, b) 150 hPa, c) 100 hPa and d) 20 hPa.   ">
            <a:extLst>
              <a:ext uri="{FF2B5EF4-FFF2-40B4-BE49-F238E27FC236}">
                <a16:creationId xmlns:a16="http://schemas.microsoft.com/office/drawing/2014/main" id="{11C39B49-3E2D-454D-BCF2-4494C742F67F}"/>
              </a:ext>
            </a:extLst>
          </p:cNvPr>
          <p:cNvPicPr>
            <a:picLocks noChangeAspect="1"/>
          </p:cNvPicPr>
          <p:nvPr/>
        </p:nvPicPr>
        <p:blipFill>
          <a:blip r:embed="rId2"/>
          <a:stretch>
            <a:fillRect/>
          </a:stretch>
        </p:blipFill>
        <p:spPr bwMode="auto">
          <a:xfrm>
            <a:off x="0" y="1211694"/>
            <a:ext cx="7083195" cy="4804807"/>
          </a:xfrm>
          <a:prstGeom prst="rect">
            <a:avLst/>
          </a:prstGeom>
          <a:noFill/>
          <a:ln w="9525">
            <a:noFill/>
            <a:headEnd/>
            <a:tailEnd/>
          </a:ln>
        </p:spPr>
      </p:pic>
      <p:pic>
        <p:nvPicPr>
          <p:cNvPr id="19" name="Picture 18">
            <a:extLst>
              <a:ext uri="{FF2B5EF4-FFF2-40B4-BE49-F238E27FC236}">
                <a16:creationId xmlns:a16="http://schemas.microsoft.com/office/drawing/2014/main" id="{91ECBA85-E034-43D3-B98D-69B3C476F4F0}"/>
              </a:ext>
            </a:extLst>
          </p:cNvPr>
          <p:cNvPicPr>
            <a:picLocks noChangeAspect="1"/>
          </p:cNvPicPr>
          <p:nvPr/>
        </p:nvPicPr>
        <p:blipFill rotWithShape="1">
          <a:blip r:embed="rId3"/>
          <a:srcRect b="12529"/>
          <a:stretch/>
        </p:blipFill>
        <p:spPr>
          <a:xfrm>
            <a:off x="7609754" y="3208076"/>
            <a:ext cx="4112719" cy="2064105"/>
          </a:xfrm>
          <a:prstGeom prst="rect">
            <a:avLst/>
          </a:prstGeom>
        </p:spPr>
      </p:pic>
      <p:sp>
        <p:nvSpPr>
          <p:cNvPr id="25" name="TextBox 24">
            <a:extLst>
              <a:ext uri="{FF2B5EF4-FFF2-40B4-BE49-F238E27FC236}">
                <a16:creationId xmlns:a16="http://schemas.microsoft.com/office/drawing/2014/main" id="{D5BE99F1-4A81-4F74-8A38-E7189A948BBA}"/>
              </a:ext>
            </a:extLst>
          </p:cNvPr>
          <p:cNvSpPr txBox="1"/>
          <p:nvPr/>
        </p:nvSpPr>
        <p:spPr>
          <a:xfrm>
            <a:off x="11282163" y="3120919"/>
            <a:ext cx="556692" cy="369417"/>
          </a:xfrm>
          <a:prstGeom prst="rect">
            <a:avLst/>
          </a:prstGeom>
          <a:noFill/>
        </p:spPr>
        <p:txBody>
          <a:bodyPr wrap="none" rtlCol="0">
            <a:spAutoFit/>
          </a:bodyPr>
          <a:lstStyle/>
          <a:p>
            <a:r>
              <a:rPr lang="en-GB" dirty="0"/>
              <a:t>m/s</a:t>
            </a:r>
          </a:p>
        </p:txBody>
      </p:sp>
      <p:cxnSp>
        <p:nvCxnSpPr>
          <p:cNvPr id="20" name="Straight Arrow Connector 19">
            <a:extLst>
              <a:ext uri="{FF2B5EF4-FFF2-40B4-BE49-F238E27FC236}">
                <a16:creationId xmlns:a16="http://schemas.microsoft.com/office/drawing/2014/main" id="{C0506589-712F-49D7-83B4-B6B7230E6962}"/>
              </a:ext>
            </a:extLst>
          </p:cNvPr>
          <p:cNvCxnSpPr>
            <a:cxnSpLocks/>
            <a:stCxn id="13" idx="0"/>
          </p:cNvCxnSpPr>
          <p:nvPr/>
        </p:nvCxnSpPr>
        <p:spPr>
          <a:xfrm flipV="1">
            <a:off x="9666114" y="4149875"/>
            <a:ext cx="679945" cy="1266322"/>
          </a:xfrm>
          <a:prstGeom prst="straightConnector1">
            <a:avLst/>
          </a:prstGeom>
          <a:ln>
            <a:solidFill>
              <a:srgbClr val="00B05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AB321E7-EE30-4764-9A34-4644D47030C0}"/>
              </a:ext>
            </a:extLst>
          </p:cNvPr>
          <p:cNvCxnSpPr>
            <a:cxnSpLocks/>
            <a:stCxn id="13" idx="0"/>
          </p:cNvCxnSpPr>
          <p:nvPr/>
        </p:nvCxnSpPr>
        <p:spPr>
          <a:xfrm flipH="1" flipV="1">
            <a:off x="2425180" y="4437907"/>
            <a:ext cx="7240934" cy="978290"/>
          </a:xfrm>
          <a:prstGeom prst="straightConnector1">
            <a:avLst/>
          </a:prstGeom>
          <a:ln>
            <a:solidFill>
              <a:srgbClr val="00B050"/>
            </a:solidFill>
            <a:tailEnd type="triangle" w="lg" len="lg"/>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554A3E0A-498C-4C2C-8E75-A703BD95DF55}"/>
              </a:ext>
            </a:extLst>
          </p:cNvPr>
          <p:cNvSpPr txBox="1"/>
          <p:nvPr/>
        </p:nvSpPr>
        <p:spPr>
          <a:xfrm>
            <a:off x="5832853" y="3028628"/>
            <a:ext cx="1250342" cy="276999"/>
          </a:xfrm>
          <a:prstGeom prst="rect">
            <a:avLst/>
          </a:prstGeom>
          <a:noFill/>
        </p:spPr>
        <p:txBody>
          <a:bodyPr wrap="none" lIns="0" tIns="0" rIns="0" bIns="0" rtlCol="0">
            <a:spAutoFit/>
          </a:bodyPr>
          <a:lstStyle/>
          <a:p>
            <a:r>
              <a:rPr lang="en-US" dirty="0">
                <a:latin typeface="Arial" pitchFamily="34" charset="0"/>
                <a:cs typeface="Arial" pitchFamily="34" charset="0"/>
              </a:rPr>
              <a:t>(~13-14 km)</a:t>
            </a:r>
            <a:endParaRPr lang="en-GB" dirty="0">
              <a:latin typeface="Arial" pitchFamily="34" charset="0"/>
              <a:cs typeface="Arial" pitchFamily="34" charset="0"/>
            </a:endParaRPr>
          </a:p>
        </p:txBody>
      </p:sp>
      <p:sp>
        <p:nvSpPr>
          <p:cNvPr id="22" name="TextBox 21">
            <a:extLst>
              <a:ext uri="{FF2B5EF4-FFF2-40B4-BE49-F238E27FC236}">
                <a16:creationId xmlns:a16="http://schemas.microsoft.com/office/drawing/2014/main" id="{61A1C70B-581F-43B2-A041-B7E22D144AE5}"/>
              </a:ext>
            </a:extLst>
          </p:cNvPr>
          <p:cNvSpPr txBox="1"/>
          <p:nvPr/>
        </p:nvSpPr>
        <p:spPr>
          <a:xfrm>
            <a:off x="2295729" y="3046341"/>
            <a:ext cx="788677" cy="276999"/>
          </a:xfrm>
          <a:prstGeom prst="rect">
            <a:avLst/>
          </a:prstGeom>
          <a:noFill/>
        </p:spPr>
        <p:txBody>
          <a:bodyPr wrap="none" lIns="0" tIns="0" rIns="0" bIns="0" rtlCol="0">
            <a:spAutoFit/>
          </a:bodyPr>
          <a:lstStyle/>
          <a:p>
            <a:r>
              <a:rPr lang="en-US" dirty="0">
                <a:latin typeface="Arial" pitchFamily="34" charset="0"/>
                <a:cs typeface="Arial" pitchFamily="34" charset="0"/>
              </a:rPr>
              <a:t>(~4 km)</a:t>
            </a:r>
            <a:endParaRPr lang="en-GB" dirty="0">
              <a:latin typeface="Arial" pitchFamily="34" charset="0"/>
              <a:cs typeface="Arial" pitchFamily="34" charset="0"/>
            </a:endParaRPr>
          </a:p>
        </p:txBody>
      </p:sp>
      <p:sp>
        <p:nvSpPr>
          <p:cNvPr id="23" name="TextBox 22">
            <a:extLst>
              <a:ext uri="{FF2B5EF4-FFF2-40B4-BE49-F238E27FC236}">
                <a16:creationId xmlns:a16="http://schemas.microsoft.com/office/drawing/2014/main" id="{81E915E4-E235-428C-BED6-E5465FEBC627}"/>
              </a:ext>
            </a:extLst>
          </p:cNvPr>
          <p:cNvSpPr txBox="1"/>
          <p:nvPr/>
        </p:nvSpPr>
        <p:spPr>
          <a:xfrm>
            <a:off x="2295729" y="5300850"/>
            <a:ext cx="916918" cy="276999"/>
          </a:xfrm>
          <a:prstGeom prst="rect">
            <a:avLst/>
          </a:prstGeom>
          <a:noFill/>
        </p:spPr>
        <p:txBody>
          <a:bodyPr wrap="none" lIns="0" tIns="0" rIns="0" bIns="0" rtlCol="0">
            <a:spAutoFit/>
          </a:bodyPr>
          <a:lstStyle/>
          <a:p>
            <a:r>
              <a:rPr lang="en-US" dirty="0">
                <a:latin typeface="Arial" pitchFamily="34" charset="0"/>
                <a:cs typeface="Arial" pitchFamily="34" charset="0"/>
              </a:rPr>
              <a:t>(~16 km)</a:t>
            </a:r>
            <a:endParaRPr lang="en-GB" dirty="0">
              <a:latin typeface="Arial" pitchFamily="34" charset="0"/>
              <a:cs typeface="Arial" pitchFamily="34" charset="0"/>
            </a:endParaRPr>
          </a:p>
        </p:txBody>
      </p:sp>
      <p:sp>
        <p:nvSpPr>
          <p:cNvPr id="24" name="TextBox 23">
            <a:extLst>
              <a:ext uri="{FF2B5EF4-FFF2-40B4-BE49-F238E27FC236}">
                <a16:creationId xmlns:a16="http://schemas.microsoft.com/office/drawing/2014/main" id="{8643B188-A1AA-448B-9AEE-D0534CF1CB73}"/>
              </a:ext>
            </a:extLst>
          </p:cNvPr>
          <p:cNvSpPr txBox="1"/>
          <p:nvPr/>
        </p:nvSpPr>
        <p:spPr>
          <a:xfrm>
            <a:off x="5795566" y="5304858"/>
            <a:ext cx="916918" cy="276999"/>
          </a:xfrm>
          <a:prstGeom prst="rect">
            <a:avLst/>
          </a:prstGeom>
          <a:noFill/>
        </p:spPr>
        <p:txBody>
          <a:bodyPr wrap="none" lIns="0" tIns="0" rIns="0" bIns="0" rtlCol="0">
            <a:spAutoFit/>
          </a:bodyPr>
          <a:lstStyle/>
          <a:p>
            <a:r>
              <a:rPr lang="en-US" dirty="0">
                <a:latin typeface="Arial" pitchFamily="34" charset="0"/>
                <a:cs typeface="Arial" pitchFamily="34" charset="0"/>
              </a:rPr>
              <a:t>(~26 km)</a:t>
            </a:r>
            <a:endParaRPr lang="en-GB" dirty="0">
              <a:latin typeface="Arial" pitchFamily="34" charset="0"/>
              <a:cs typeface="Arial" pitchFamily="34" charset="0"/>
            </a:endParaRPr>
          </a:p>
        </p:txBody>
      </p:sp>
      <p:sp>
        <p:nvSpPr>
          <p:cNvPr id="3" name="TextBox 2">
            <a:extLst>
              <a:ext uri="{FF2B5EF4-FFF2-40B4-BE49-F238E27FC236}">
                <a16:creationId xmlns:a16="http://schemas.microsoft.com/office/drawing/2014/main" id="{8A27CA9C-5D8F-4E23-8C68-31415ED6CFE4}"/>
              </a:ext>
            </a:extLst>
          </p:cNvPr>
          <p:cNvSpPr txBox="1"/>
          <p:nvPr/>
        </p:nvSpPr>
        <p:spPr>
          <a:xfrm>
            <a:off x="7528162" y="779660"/>
            <a:ext cx="4112719" cy="1538883"/>
          </a:xfrm>
          <a:prstGeom prst="rect">
            <a:avLst/>
          </a:prstGeom>
          <a:noFill/>
          <a:ln>
            <a:solidFill>
              <a:schemeClr val="tx1"/>
            </a:solidFill>
          </a:ln>
        </p:spPr>
        <p:txBody>
          <a:bodyPr wrap="square" lIns="0" tIns="0" rIns="0" bIns="0" rtlCol="0">
            <a:spAutoFit/>
          </a:bodyPr>
          <a:lstStyle/>
          <a:p>
            <a:pPr marL="285750" indent="-285750">
              <a:buFont typeface="Arial" panose="020B0604020202020204" pitchFamily="34" charset="0"/>
              <a:buChar char="•"/>
            </a:pPr>
            <a:r>
              <a:rPr lang="en-US" sz="2000" dirty="0">
                <a:latin typeface="Arial" pitchFamily="34" charset="0"/>
                <a:cs typeface="Arial" pitchFamily="34" charset="0"/>
              </a:rPr>
              <a:t>Tropics strongly affected – suggests model zonal wind biases exist</a:t>
            </a:r>
          </a:p>
          <a:p>
            <a:pPr marL="285750" indent="-285750">
              <a:buFont typeface="Arial" panose="020B0604020202020204" pitchFamily="34" charset="0"/>
              <a:buChar char="•"/>
            </a:pPr>
            <a:r>
              <a:rPr lang="en-US" sz="2000" dirty="0">
                <a:latin typeface="Arial" pitchFamily="34" charset="0"/>
                <a:cs typeface="Arial" pitchFamily="34" charset="0"/>
              </a:rPr>
              <a:t>Also some systematic changes in polar stratosphere</a:t>
            </a:r>
          </a:p>
        </p:txBody>
      </p:sp>
    </p:spTree>
    <p:extLst>
      <p:ext uri="{BB962C8B-B14F-4D97-AF65-F5344CB8AC3E}">
        <p14:creationId xmlns:p14="http://schemas.microsoft.com/office/powerpoint/2010/main" val="172340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2BC202-CA5D-476A-9D56-C8FDF4AB0B5C}"/>
              </a:ext>
            </a:extLst>
          </p:cNvPr>
          <p:cNvSpPr>
            <a:spLocks noGrp="1"/>
          </p:cNvSpPr>
          <p:nvPr>
            <p:ph type="sldNum" sz="quarter" idx="10"/>
          </p:nvPr>
        </p:nvSpPr>
        <p:spPr/>
        <p:txBody>
          <a:bodyPr/>
          <a:lstStyle/>
          <a:p>
            <a:fld id="{6B3B0B0F-E794-1244-9699-107C60B9C23A}" type="slidenum">
              <a:rPr lang="en-US" smtClean="0"/>
              <a:pPr/>
              <a:t>6</a:t>
            </a:fld>
            <a:endParaRPr lang="en-US" dirty="0"/>
          </a:p>
        </p:txBody>
      </p:sp>
      <p:pic>
        <p:nvPicPr>
          <p:cNvPr id="5" name="Picture" descr="Change in O-B departure standard deviation resulting from assimilating Aeolus HLOS wind observations for the early FM-B period.  The red lines are from assimilating both Rayleigh-clear and Mie-cloudy observations, and the black lines are from assimilating Mie-cloudy only.  Normalised so that the control is 100%; values below 100% show an improved fit from assimilating Aeolus and above 100% show a degraded fit.  The observation types are a) conventional data vector wind in the NH (Northern Hemisphere) extratropics, b) conventional winds in the tropics, c) conventional winds in the SH (Southern Hemisphere) extratropics, d) global GNSS radio occultation data , e) global ATMS data, f) global radiosonde temperature, g) global AMVs, h) geostationary water vapour channels and i) global CrIS data.  Horizontal bars show the 95% confidence range (Student’s t-test).  ">
            <a:extLst>
              <a:ext uri="{FF2B5EF4-FFF2-40B4-BE49-F238E27FC236}">
                <a16:creationId xmlns:a16="http://schemas.microsoft.com/office/drawing/2014/main" id="{64C20CEF-8EA9-4509-97A8-09DF7D5D4798}"/>
              </a:ext>
            </a:extLst>
          </p:cNvPr>
          <p:cNvPicPr>
            <a:picLocks noChangeAspect="1"/>
          </p:cNvPicPr>
          <p:nvPr/>
        </p:nvPicPr>
        <p:blipFill>
          <a:blip r:embed="rId2"/>
          <a:stretch>
            <a:fillRect/>
          </a:stretch>
        </p:blipFill>
        <p:spPr bwMode="auto">
          <a:xfrm>
            <a:off x="336947" y="666930"/>
            <a:ext cx="4671020" cy="6157254"/>
          </a:xfrm>
          <a:prstGeom prst="rect">
            <a:avLst/>
          </a:prstGeom>
          <a:noFill/>
          <a:ln w="9525">
            <a:noFill/>
            <a:headEnd/>
            <a:tailEnd/>
          </a:ln>
        </p:spPr>
      </p:pic>
      <p:sp>
        <p:nvSpPr>
          <p:cNvPr id="6" name="Title 1">
            <a:extLst>
              <a:ext uri="{FF2B5EF4-FFF2-40B4-BE49-F238E27FC236}">
                <a16:creationId xmlns:a16="http://schemas.microsoft.com/office/drawing/2014/main" id="{21BB3660-14CD-4C25-822C-4CBD06535D1A}"/>
              </a:ext>
            </a:extLst>
          </p:cNvPr>
          <p:cNvSpPr txBox="1">
            <a:spLocks/>
          </p:cNvSpPr>
          <p:nvPr/>
        </p:nvSpPr>
        <p:spPr bwMode="auto">
          <a:xfrm>
            <a:off x="120924" y="-35488"/>
            <a:ext cx="11909743" cy="36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914400" rtl="0" eaLnBrk="1" latinLnBrk="0" hangingPunct="1">
              <a:spcBef>
                <a:spcPct val="0"/>
              </a:spcBef>
              <a:buNone/>
              <a:defRPr sz="2400" b="1" kern="1200">
                <a:solidFill>
                  <a:srgbClr val="064E83"/>
                </a:solidFill>
                <a:latin typeface="Arial" pitchFamily="34" charset="0"/>
                <a:ea typeface="+mj-ea"/>
                <a:cs typeface="Arial" pitchFamily="34" charset="0"/>
              </a:defRPr>
            </a:lvl1pPr>
          </a:lstStyle>
          <a:p>
            <a:r>
              <a:rPr lang="en-GB" dirty="0"/>
              <a:t>Short-range forecast fit (O-B) to other observations when assimilating Aeolus – </a:t>
            </a:r>
            <a:r>
              <a:rPr lang="en-GB" dirty="0">
                <a:solidFill>
                  <a:schemeClr val="tx1"/>
                </a:solidFill>
              </a:rPr>
              <a:t>results of early FM-B OSE</a:t>
            </a:r>
          </a:p>
        </p:txBody>
      </p:sp>
      <p:sp>
        <p:nvSpPr>
          <p:cNvPr id="7" name="TextBox 6">
            <a:extLst>
              <a:ext uri="{FF2B5EF4-FFF2-40B4-BE49-F238E27FC236}">
                <a16:creationId xmlns:a16="http://schemas.microsoft.com/office/drawing/2014/main" id="{D4E26E3E-BF3B-4602-B241-E3AF1B99E11F}"/>
              </a:ext>
            </a:extLst>
          </p:cNvPr>
          <p:cNvSpPr txBox="1"/>
          <p:nvPr/>
        </p:nvSpPr>
        <p:spPr>
          <a:xfrm>
            <a:off x="7663171" y="1629594"/>
            <a:ext cx="4195057" cy="3477875"/>
          </a:xfrm>
          <a:prstGeom prst="rect">
            <a:avLst/>
          </a:prstGeom>
          <a:solidFill>
            <a:schemeClr val="bg1"/>
          </a:solidFill>
          <a:ln>
            <a:solidFill>
              <a:schemeClr val="tx2"/>
            </a:solidFill>
          </a:ln>
        </p:spPr>
        <p:txBody>
          <a:bodyPr wrap="square" rtlCol="0">
            <a:spAutoFit/>
          </a:bodyPr>
          <a:lstStyle/>
          <a:p>
            <a:pPr marL="342900" indent="-342900">
              <a:buFont typeface="Arial" panose="020B0604020202020204" pitchFamily="34" charset="0"/>
              <a:buChar char="•"/>
            </a:pPr>
            <a:r>
              <a:rPr lang="en-GB" sz="2000" dirty="0"/>
              <a:t>Aeolus improves wind, temperature and humidity, most strongly in upper troposphere and lower stratosphere</a:t>
            </a:r>
          </a:p>
          <a:p>
            <a:pPr marL="342900" indent="-342900">
              <a:buFont typeface="Arial" panose="020B0604020202020204" pitchFamily="34" charset="0"/>
              <a:buChar char="•"/>
            </a:pPr>
            <a:r>
              <a:rPr lang="en-GB" sz="2000" dirty="0"/>
              <a:t>Greatest impact in tropical upper troposphere</a:t>
            </a:r>
          </a:p>
          <a:p>
            <a:pPr marL="342900" indent="-342900">
              <a:buFont typeface="Arial" panose="020B0604020202020204" pitchFamily="34" charset="0"/>
              <a:buChar char="•"/>
            </a:pPr>
            <a:r>
              <a:rPr lang="en-GB" sz="2000" dirty="0"/>
              <a:t>Both Mie-cloudy and Rayleigh-clear give positive impact</a:t>
            </a:r>
          </a:p>
          <a:p>
            <a:pPr marL="800100" lvl="1" indent="-342900">
              <a:buFont typeface="Arial" panose="020B0604020202020204" pitchFamily="34" charset="0"/>
              <a:buChar char="•"/>
            </a:pPr>
            <a:r>
              <a:rPr lang="en-GB" sz="2000" dirty="0"/>
              <a:t>But Rayleigh-clear typically gives larger impact than Mie-cloudy</a:t>
            </a:r>
          </a:p>
        </p:txBody>
      </p:sp>
      <p:sp>
        <p:nvSpPr>
          <p:cNvPr id="8" name="TextBox 7">
            <a:extLst>
              <a:ext uri="{FF2B5EF4-FFF2-40B4-BE49-F238E27FC236}">
                <a16:creationId xmlns:a16="http://schemas.microsoft.com/office/drawing/2014/main" id="{1B5C6781-5D98-4E50-AA45-C84FA9B2CCF0}"/>
              </a:ext>
            </a:extLst>
          </p:cNvPr>
          <p:cNvSpPr txBox="1"/>
          <p:nvPr/>
        </p:nvSpPr>
        <p:spPr>
          <a:xfrm>
            <a:off x="5095381" y="1530983"/>
            <a:ext cx="1944216" cy="1231106"/>
          </a:xfrm>
          <a:prstGeom prst="rect">
            <a:avLst/>
          </a:prstGeom>
          <a:noFill/>
        </p:spPr>
        <p:txBody>
          <a:bodyPr wrap="square" lIns="0" tIns="0" rIns="0" bIns="0" rtlCol="0">
            <a:spAutoFit/>
          </a:bodyPr>
          <a:lstStyle/>
          <a:p>
            <a:r>
              <a:rPr lang="en-GB" sz="2000" i="1" dirty="0">
                <a:solidFill>
                  <a:srgbClr val="00B050"/>
                </a:solidFill>
                <a:latin typeface="Arial" pitchFamily="34" charset="0"/>
                <a:cs typeface="Arial" pitchFamily="34" charset="0"/>
              </a:rPr>
              <a:t>&lt;100 % means Aeolus improves the forecast</a:t>
            </a:r>
          </a:p>
          <a:p>
            <a:endParaRPr lang="en-GB" sz="2000" i="1" dirty="0">
              <a:solidFill>
                <a:srgbClr val="00B050"/>
              </a:solidFill>
              <a:latin typeface="Arial" pitchFamily="34" charset="0"/>
              <a:cs typeface="Arial" pitchFamily="34" charset="0"/>
            </a:endParaRPr>
          </a:p>
        </p:txBody>
      </p:sp>
      <p:sp>
        <p:nvSpPr>
          <p:cNvPr id="2" name="TextBox 1">
            <a:extLst>
              <a:ext uri="{FF2B5EF4-FFF2-40B4-BE49-F238E27FC236}">
                <a16:creationId xmlns:a16="http://schemas.microsoft.com/office/drawing/2014/main" id="{E2D490B0-067F-46B6-B44D-20D22F8D8A88}"/>
              </a:ext>
            </a:extLst>
          </p:cNvPr>
          <p:cNvSpPr txBox="1"/>
          <p:nvPr/>
        </p:nvSpPr>
        <p:spPr>
          <a:xfrm>
            <a:off x="5056299" y="2737296"/>
            <a:ext cx="2278368" cy="1384995"/>
          </a:xfrm>
          <a:prstGeom prst="rect">
            <a:avLst/>
          </a:prstGeom>
          <a:noFill/>
          <a:ln>
            <a:solidFill>
              <a:schemeClr val="tx1"/>
            </a:solidFill>
          </a:ln>
        </p:spPr>
        <p:txBody>
          <a:bodyPr wrap="square" lIns="0" tIns="0" rIns="0" bIns="0" rtlCol="0">
            <a:spAutoFit/>
          </a:bodyPr>
          <a:lstStyle/>
          <a:p>
            <a:r>
              <a:rPr lang="en-GB" dirty="0">
                <a:solidFill>
                  <a:srgbClr val="FF0000"/>
                </a:solidFill>
              </a:rPr>
              <a:t>– </a:t>
            </a:r>
            <a:r>
              <a:rPr lang="en-GB" dirty="0">
                <a:solidFill>
                  <a:srgbClr val="FF0000"/>
                </a:solidFill>
                <a:latin typeface="Arial" pitchFamily="34" charset="0"/>
                <a:cs typeface="Arial" pitchFamily="34" charset="0"/>
              </a:rPr>
              <a:t>Rayleigh-clear and Mie-cloudy both assimilated</a:t>
            </a:r>
          </a:p>
          <a:p>
            <a:r>
              <a:rPr lang="en-GB" dirty="0"/>
              <a:t>– </a:t>
            </a:r>
            <a:r>
              <a:rPr lang="en-GB" dirty="0">
                <a:latin typeface="Arial" pitchFamily="34" charset="0"/>
                <a:cs typeface="Arial" pitchFamily="34" charset="0"/>
              </a:rPr>
              <a:t>Mie-cloudy only assimilated</a:t>
            </a:r>
          </a:p>
        </p:txBody>
      </p:sp>
      <p:cxnSp>
        <p:nvCxnSpPr>
          <p:cNvPr id="9" name="Straight Arrow Connector 8">
            <a:extLst>
              <a:ext uri="{FF2B5EF4-FFF2-40B4-BE49-F238E27FC236}">
                <a16:creationId xmlns:a16="http://schemas.microsoft.com/office/drawing/2014/main" id="{F551CD5F-114B-4B36-8B73-910700153411}"/>
              </a:ext>
            </a:extLst>
          </p:cNvPr>
          <p:cNvCxnSpPr>
            <a:cxnSpLocks/>
          </p:cNvCxnSpPr>
          <p:nvPr/>
        </p:nvCxnSpPr>
        <p:spPr>
          <a:xfrm flipH="1">
            <a:off x="3577307" y="2061642"/>
            <a:ext cx="936104" cy="0"/>
          </a:xfrm>
          <a:prstGeom prst="straightConnector1">
            <a:avLst/>
          </a:prstGeom>
          <a:ln w="53975">
            <a:solidFill>
              <a:srgbClr val="00B050"/>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2493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2BC202-CA5D-476A-9D56-C8FDF4AB0B5C}"/>
              </a:ext>
            </a:extLst>
          </p:cNvPr>
          <p:cNvSpPr>
            <a:spLocks noGrp="1"/>
          </p:cNvSpPr>
          <p:nvPr>
            <p:ph type="sldNum" sz="quarter" idx="10"/>
          </p:nvPr>
        </p:nvSpPr>
        <p:spPr/>
        <p:txBody>
          <a:bodyPr/>
          <a:lstStyle/>
          <a:p>
            <a:fld id="{6B3B0B0F-E794-1244-9699-107C60B9C23A}" type="slidenum">
              <a:rPr lang="en-US" smtClean="0"/>
              <a:pPr/>
              <a:t>7</a:t>
            </a:fld>
            <a:endParaRPr lang="en-US" dirty="0"/>
          </a:p>
        </p:txBody>
      </p:sp>
      <p:sp>
        <p:nvSpPr>
          <p:cNvPr id="7" name="TextBox 6">
            <a:extLst>
              <a:ext uri="{FF2B5EF4-FFF2-40B4-BE49-F238E27FC236}">
                <a16:creationId xmlns:a16="http://schemas.microsoft.com/office/drawing/2014/main" id="{D4E26E3E-BF3B-4602-B241-E3AF1B99E11F}"/>
              </a:ext>
            </a:extLst>
          </p:cNvPr>
          <p:cNvSpPr txBox="1"/>
          <p:nvPr/>
        </p:nvSpPr>
        <p:spPr>
          <a:xfrm>
            <a:off x="7753771" y="1917626"/>
            <a:ext cx="3546984" cy="1631216"/>
          </a:xfrm>
          <a:prstGeom prst="rect">
            <a:avLst/>
          </a:prstGeom>
          <a:solidFill>
            <a:schemeClr val="bg1"/>
          </a:solidFill>
          <a:ln>
            <a:solidFill>
              <a:schemeClr val="tx2"/>
            </a:solidFill>
          </a:ln>
        </p:spPr>
        <p:txBody>
          <a:bodyPr wrap="square" rtlCol="0">
            <a:spAutoFit/>
          </a:bodyPr>
          <a:lstStyle/>
          <a:p>
            <a:pPr marL="342900" indent="-342900">
              <a:buFont typeface="Arial" panose="020B0604020202020204" pitchFamily="34" charset="0"/>
              <a:buChar char="•"/>
            </a:pPr>
            <a:r>
              <a:rPr lang="en-GB" sz="2000" dirty="0"/>
              <a:t>Similar picture to early FM-B OSE i.e. Aeolus improving wind, temperature and humidity short-range forecasts</a:t>
            </a:r>
          </a:p>
        </p:txBody>
      </p:sp>
      <p:pic>
        <p:nvPicPr>
          <p:cNvPr id="9" name="Picture" descr="Change in O-B departure standard deviation resulting from assimilating Aeolus HLOS wind observations (both Rayleigh-clear and Mie-cloudy) for the mid-2020 FM-B period.  Normalised so that the control is 100%; values below 100% show an improved fit from assimilating Aeolus and above 100% show a degraded fit.  The observation types are a) conventional data vector wind in the NH (Northern Hemisphere) extratropics, b) conventional winds in the tropics, c) conventional winds in the SH (Southern Hemisphere) extratropics, d) global GNSS radio occultation data , e) global ATMS data, f) global radiosonde temperature, g) global AMVs, h) geostationary water vapour channels and i) global CrIS data.  Horizontal bars show the 95% confidence range (Student’s t-test).    ">
            <a:extLst>
              <a:ext uri="{FF2B5EF4-FFF2-40B4-BE49-F238E27FC236}">
                <a16:creationId xmlns:a16="http://schemas.microsoft.com/office/drawing/2014/main" id="{D81CF531-9083-4CF2-8F98-A24404EBA3F3}"/>
              </a:ext>
            </a:extLst>
          </p:cNvPr>
          <p:cNvPicPr>
            <a:picLocks noChangeAspect="1"/>
          </p:cNvPicPr>
          <p:nvPr/>
        </p:nvPicPr>
        <p:blipFill>
          <a:blip r:embed="rId2"/>
          <a:stretch>
            <a:fillRect/>
          </a:stretch>
        </p:blipFill>
        <p:spPr bwMode="auto">
          <a:xfrm>
            <a:off x="317271" y="683143"/>
            <a:ext cx="4685887" cy="6176445"/>
          </a:xfrm>
          <a:prstGeom prst="rect">
            <a:avLst/>
          </a:prstGeom>
          <a:noFill/>
          <a:ln w="9525">
            <a:noFill/>
            <a:headEnd/>
            <a:tailEnd/>
          </a:ln>
        </p:spPr>
      </p:pic>
      <p:sp>
        <p:nvSpPr>
          <p:cNvPr id="10" name="Title 1">
            <a:extLst>
              <a:ext uri="{FF2B5EF4-FFF2-40B4-BE49-F238E27FC236}">
                <a16:creationId xmlns:a16="http://schemas.microsoft.com/office/drawing/2014/main" id="{E8EA245E-2B88-460F-80A6-7DE27C332A0F}"/>
              </a:ext>
            </a:extLst>
          </p:cNvPr>
          <p:cNvSpPr txBox="1">
            <a:spLocks/>
          </p:cNvSpPr>
          <p:nvPr/>
        </p:nvSpPr>
        <p:spPr bwMode="auto">
          <a:xfrm>
            <a:off x="120924" y="-35488"/>
            <a:ext cx="11909743" cy="36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914400" rtl="0" eaLnBrk="1" latinLnBrk="0" hangingPunct="1">
              <a:spcBef>
                <a:spcPct val="0"/>
              </a:spcBef>
              <a:buNone/>
              <a:defRPr sz="2400" b="1" kern="1200">
                <a:solidFill>
                  <a:srgbClr val="064E83"/>
                </a:solidFill>
                <a:latin typeface="Arial" pitchFamily="34" charset="0"/>
                <a:ea typeface="+mj-ea"/>
                <a:cs typeface="Arial" pitchFamily="34" charset="0"/>
              </a:defRPr>
            </a:lvl1pPr>
          </a:lstStyle>
          <a:p>
            <a:r>
              <a:rPr lang="en-GB" dirty="0"/>
              <a:t>Short-range forecast fit (O-B) to other observations when assimilating Aeolus – </a:t>
            </a:r>
            <a:r>
              <a:rPr lang="en-GB" dirty="0">
                <a:solidFill>
                  <a:schemeClr val="tx1"/>
                </a:solidFill>
              </a:rPr>
              <a:t>results of mid-2020 FM-B OSE</a:t>
            </a:r>
          </a:p>
        </p:txBody>
      </p:sp>
      <p:sp>
        <p:nvSpPr>
          <p:cNvPr id="11" name="TextBox 10">
            <a:extLst>
              <a:ext uri="{FF2B5EF4-FFF2-40B4-BE49-F238E27FC236}">
                <a16:creationId xmlns:a16="http://schemas.microsoft.com/office/drawing/2014/main" id="{BC8B87AD-F1DD-44C3-B3B2-AE42A77052DF}"/>
              </a:ext>
            </a:extLst>
          </p:cNvPr>
          <p:cNvSpPr txBox="1"/>
          <p:nvPr/>
        </p:nvSpPr>
        <p:spPr>
          <a:xfrm>
            <a:off x="5056299" y="2737296"/>
            <a:ext cx="2278368" cy="830997"/>
          </a:xfrm>
          <a:prstGeom prst="rect">
            <a:avLst/>
          </a:prstGeom>
          <a:noFill/>
          <a:ln>
            <a:solidFill>
              <a:schemeClr val="tx1"/>
            </a:solidFill>
          </a:ln>
        </p:spPr>
        <p:txBody>
          <a:bodyPr wrap="square" lIns="0" tIns="0" rIns="0" bIns="0" rtlCol="0">
            <a:spAutoFit/>
          </a:bodyPr>
          <a:lstStyle/>
          <a:p>
            <a:r>
              <a:rPr lang="en-GB" dirty="0"/>
              <a:t>– </a:t>
            </a:r>
            <a:r>
              <a:rPr lang="en-GB" dirty="0">
                <a:latin typeface="Arial" pitchFamily="34" charset="0"/>
                <a:cs typeface="Arial" pitchFamily="34" charset="0"/>
              </a:rPr>
              <a:t>Rayleigh-clear and Mie-cloudy both assimilated</a:t>
            </a:r>
          </a:p>
        </p:txBody>
      </p:sp>
    </p:spTree>
    <p:extLst>
      <p:ext uri="{BB962C8B-B14F-4D97-AF65-F5344CB8AC3E}">
        <p14:creationId xmlns:p14="http://schemas.microsoft.com/office/powerpoint/2010/main" val="2478008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9F7C60-BA4C-439D-B182-2D25706FA446}"/>
              </a:ext>
            </a:extLst>
          </p:cNvPr>
          <p:cNvPicPr>
            <a:picLocks noChangeAspect="1"/>
          </p:cNvPicPr>
          <p:nvPr/>
        </p:nvPicPr>
        <p:blipFill rotWithShape="1">
          <a:blip r:embed="rId2"/>
          <a:srcRect t="6115" r="15250" b="19150"/>
          <a:stretch/>
        </p:blipFill>
        <p:spPr>
          <a:xfrm>
            <a:off x="605737" y="742588"/>
            <a:ext cx="4673708" cy="6066863"/>
          </a:xfrm>
          <a:prstGeom prst="rect">
            <a:avLst/>
          </a:prstGeom>
        </p:spPr>
      </p:pic>
      <p:sp>
        <p:nvSpPr>
          <p:cNvPr id="4" name="Slide Number Placeholder 3">
            <a:extLst>
              <a:ext uri="{FF2B5EF4-FFF2-40B4-BE49-F238E27FC236}">
                <a16:creationId xmlns:a16="http://schemas.microsoft.com/office/drawing/2014/main" id="{FFE52BCE-3229-42A9-9921-9DD22FE372FC}"/>
              </a:ext>
            </a:extLst>
          </p:cNvPr>
          <p:cNvSpPr>
            <a:spLocks noGrp="1"/>
          </p:cNvSpPr>
          <p:nvPr>
            <p:ph type="sldNum" sz="quarter" idx="10"/>
          </p:nvPr>
        </p:nvSpPr>
        <p:spPr/>
        <p:txBody>
          <a:bodyPr/>
          <a:lstStyle/>
          <a:p>
            <a:fld id="{6B3B0B0F-E794-1244-9699-107C60B9C23A}" type="slidenum">
              <a:rPr lang="en-US" smtClean="0"/>
              <a:pPr/>
              <a:t>8</a:t>
            </a:fld>
            <a:endParaRPr lang="en-US" dirty="0"/>
          </a:p>
        </p:txBody>
      </p:sp>
      <p:sp>
        <p:nvSpPr>
          <p:cNvPr id="12" name="TextBox 11">
            <a:extLst>
              <a:ext uri="{FF2B5EF4-FFF2-40B4-BE49-F238E27FC236}">
                <a16:creationId xmlns:a16="http://schemas.microsoft.com/office/drawing/2014/main" id="{4A524F30-5028-4C9E-98D5-3410E2F9740C}"/>
              </a:ext>
            </a:extLst>
          </p:cNvPr>
          <p:cNvSpPr txBox="1"/>
          <p:nvPr/>
        </p:nvSpPr>
        <p:spPr>
          <a:xfrm>
            <a:off x="6051050" y="4722115"/>
            <a:ext cx="1178326" cy="1015369"/>
          </a:xfrm>
          <a:prstGeom prst="rect">
            <a:avLst/>
          </a:prstGeom>
          <a:noFill/>
        </p:spPr>
        <p:txBody>
          <a:bodyPr wrap="square" rtlCol="0">
            <a:spAutoFit/>
          </a:bodyPr>
          <a:lstStyle/>
          <a:p>
            <a:r>
              <a:rPr lang="en-GB" sz="1999" i="1" dirty="0"/>
              <a:t>Better with Aeolus</a:t>
            </a:r>
          </a:p>
        </p:txBody>
      </p:sp>
      <p:cxnSp>
        <p:nvCxnSpPr>
          <p:cNvPr id="13" name="Straight Arrow Connector 12">
            <a:extLst>
              <a:ext uri="{FF2B5EF4-FFF2-40B4-BE49-F238E27FC236}">
                <a16:creationId xmlns:a16="http://schemas.microsoft.com/office/drawing/2014/main" id="{1C15837D-C819-4D86-85B7-365440E55C83}"/>
              </a:ext>
            </a:extLst>
          </p:cNvPr>
          <p:cNvCxnSpPr>
            <a:cxnSpLocks/>
          </p:cNvCxnSpPr>
          <p:nvPr/>
        </p:nvCxnSpPr>
        <p:spPr>
          <a:xfrm flipH="1">
            <a:off x="6413196" y="3660593"/>
            <a:ext cx="1" cy="1128597"/>
          </a:xfrm>
          <a:prstGeom prst="straightConnector1">
            <a:avLst/>
          </a:prstGeom>
          <a:ln w="53975">
            <a:solidFill>
              <a:srgbClr val="00B050"/>
            </a:solidFill>
            <a:tailEnd type="triangle" w="lg" len="lg"/>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7E594B88-386E-4C3D-AF6C-13D31870D4CE}"/>
              </a:ext>
            </a:extLst>
          </p:cNvPr>
          <p:cNvPicPr>
            <a:picLocks noChangeAspect="1"/>
          </p:cNvPicPr>
          <p:nvPr/>
        </p:nvPicPr>
        <p:blipFill>
          <a:blip r:embed="rId3"/>
          <a:stretch>
            <a:fillRect/>
          </a:stretch>
        </p:blipFill>
        <p:spPr>
          <a:xfrm>
            <a:off x="5536647" y="887313"/>
            <a:ext cx="544025" cy="5546561"/>
          </a:xfrm>
          <a:prstGeom prst="rect">
            <a:avLst/>
          </a:prstGeom>
        </p:spPr>
      </p:pic>
      <p:sp>
        <p:nvSpPr>
          <p:cNvPr id="19" name="TextBox 18">
            <a:extLst>
              <a:ext uri="{FF2B5EF4-FFF2-40B4-BE49-F238E27FC236}">
                <a16:creationId xmlns:a16="http://schemas.microsoft.com/office/drawing/2014/main" id="{378DCBA7-3A2C-4E5D-BF89-635B2C754D6E}"/>
              </a:ext>
            </a:extLst>
          </p:cNvPr>
          <p:cNvSpPr txBox="1"/>
          <p:nvPr/>
        </p:nvSpPr>
        <p:spPr>
          <a:xfrm>
            <a:off x="6882041" y="1399307"/>
            <a:ext cx="5120202" cy="2862322"/>
          </a:xfrm>
          <a:prstGeom prst="rect">
            <a:avLst/>
          </a:prstGeom>
          <a:noFill/>
          <a:ln>
            <a:solidFill>
              <a:schemeClr val="tx2"/>
            </a:solidFill>
          </a:ln>
        </p:spPr>
        <p:txBody>
          <a:bodyPr wrap="square" rtlCol="0">
            <a:spAutoFit/>
          </a:bodyPr>
          <a:lstStyle/>
          <a:p>
            <a:pPr marL="342969" indent="-342969">
              <a:buFont typeface="Arial" panose="020B0604020202020204" pitchFamily="34" charset="0"/>
              <a:buChar char="•"/>
            </a:pPr>
            <a:r>
              <a:rPr lang="en-GB" sz="2000" dirty="0"/>
              <a:t>Verification against ECMWF operational analysis</a:t>
            </a:r>
            <a:endParaRPr lang="en-GB" sz="2000" b="1" dirty="0"/>
          </a:p>
          <a:p>
            <a:pPr marL="342969" indent="-342969">
              <a:buFont typeface="Arial" panose="020B0604020202020204" pitchFamily="34" charset="0"/>
              <a:buChar char="•"/>
            </a:pPr>
            <a:r>
              <a:rPr lang="en-GB" sz="2000" b="1" dirty="0"/>
              <a:t>Good </a:t>
            </a:r>
            <a:r>
              <a:rPr lang="en-GB" sz="2000" b="1" dirty="0">
                <a:solidFill>
                  <a:srgbClr val="00B0F0"/>
                </a:solidFill>
              </a:rPr>
              <a:t>positive impact </a:t>
            </a:r>
            <a:r>
              <a:rPr lang="en-GB" sz="2000" dirty="0"/>
              <a:t>in tropical troposphere and lower stratosphere</a:t>
            </a:r>
          </a:p>
          <a:p>
            <a:pPr marL="800169" lvl="1" indent="-342969">
              <a:buFont typeface="Arial" panose="020B0604020202020204" pitchFamily="34" charset="0"/>
              <a:buChar char="•"/>
            </a:pPr>
            <a:r>
              <a:rPr lang="en-GB" sz="2000" dirty="0"/>
              <a:t>Throughout forecast range in LS </a:t>
            </a:r>
          </a:p>
          <a:p>
            <a:pPr marL="342969" indent="-342969">
              <a:buFont typeface="Arial" panose="020B0604020202020204" pitchFamily="34" charset="0"/>
              <a:buChar char="•"/>
            </a:pPr>
            <a:r>
              <a:rPr lang="en-GB" sz="2000" b="1" dirty="0"/>
              <a:t>Good </a:t>
            </a:r>
            <a:r>
              <a:rPr lang="en-GB" sz="2000" b="1" dirty="0">
                <a:solidFill>
                  <a:srgbClr val="00B0F0"/>
                </a:solidFill>
              </a:rPr>
              <a:t>positive impact </a:t>
            </a:r>
            <a:r>
              <a:rPr lang="en-GB" sz="2000" dirty="0"/>
              <a:t>in polar troposphere</a:t>
            </a:r>
          </a:p>
          <a:p>
            <a:pPr marL="800169" lvl="1" indent="-342969">
              <a:buFont typeface="Arial" panose="020B0604020202020204" pitchFamily="34" charset="0"/>
              <a:buChar char="•"/>
            </a:pPr>
            <a:r>
              <a:rPr lang="en-GB" sz="2000" dirty="0"/>
              <a:t>Up to 4 day range</a:t>
            </a:r>
          </a:p>
          <a:p>
            <a:pPr marL="342969" indent="-342969">
              <a:buFont typeface="Arial" panose="020B0604020202020204" pitchFamily="34" charset="0"/>
              <a:buChar char="•"/>
            </a:pPr>
            <a:r>
              <a:rPr lang="en-GB" sz="2000" dirty="0"/>
              <a:t>Similar patterns of impact for temperature and humidity forecasts (not shown)</a:t>
            </a:r>
          </a:p>
        </p:txBody>
      </p:sp>
      <p:sp>
        <p:nvSpPr>
          <p:cNvPr id="15" name="TextBox 14">
            <a:extLst>
              <a:ext uri="{FF2B5EF4-FFF2-40B4-BE49-F238E27FC236}">
                <a16:creationId xmlns:a16="http://schemas.microsoft.com/office/drawing/2014/main" id="{C625CE5A-545B-4301-BC22-13363B4E7948}"/>
              </a:ext>
            </a:extLst>
          </p:cNvPr>
          <p:cNvSpPr txBox="1"/>
          <p:nvPr/>
        </p:nvSpPr>
        <p:spPr>
          <a:xfrm>
            <a:off x="2209155" y="2155187"/>
            <a:ext cx="577215" cy="277063"/>
          </a:xfrm>
          <a:prstGeom prst="rect">
            <a:avLst/>
          </a:prstGeom>
          <a:noFill/>
        </p:spPr>
        <p:txBody>
          <a:bodyPr wrap="none" lIns="0" tIns="0" rIns="0" bIns="0" rtlCol="0">
            <a:spAutoFit/>
          </a:bodyPr>
          <a:lstStyle/>
          <a:p>
            <a:r>
              <a:rPr lang="en-GB" dirty="0">
                <a:latin typeface="Arial" pitchFamily="34" charset="0"/>
                <a:cs typeface="Arial" pitchFamily="34" charset="0"/>
              </a:rPr>
              <a:t>hours</a:t>
            </a:r>
          </a:p>
        </p:txBody>
      </p:sp>
      <p:sp>
        <p:nvSpPr>
          <p:cNvPr id="14" name="TextBox 13">
            <a:extLst>
              <a:ext uri="{FF2B5EF4-FFF2-40B4-BE49-F238E27FC236}">
                <a16:creationId xmlns:a16="http://schemas.microsoft.com/office/drawing/2014/main" id="{AAF2CE6B-0E59-4E2F-AC01-7C1E43B6801F}"/>
              </a:ext>
            </a:extLst>
          </p:cNvPr>
          <p:cNvSpPr txBox="1"/>
          <p:nvPr/>
        </p:nvSpPr>
        <p:spPr>
          <a:xfrm>
            <a:off x="76225" y="2652108"/>
            <a:ext cx="801823" cy="307777"/>
          </a:xfrm>
          <a:prstGeom prst="rect">
            <a:avLst/>
          </a:prstGeom>
          <a:noFill/>
        </p:spPr>
        <p:txBody>
          <a:bodyPr wrap="none" rtlCol="0">
            <a:spAutoFit/>
          </a:bodyPr>
          <a:lstStyle/>
          <a:p>
            <a:r>
              <a:rPr lang="en-US" sz="1400" dirty="0"/>
              <a:t>~16 km  </a:t>
            </a:r>
            <a:endParaRPr lang="en-GB" sz="1400" dirty="0"/>
          </a:p>
        </p:txBody>
      </p:sp>
      <p:sp>
        <p:nvSpPr>
          <p:cNvPr id="2" name="Title 1">
            <a:extLst>
              <a:ext uri="{FF2B5EF4-FFF2-40B4-BE49-F238E27FC236}">
                <a16:creationId xmlns:a16="http://schemas.microsoft.com/office/drawing/2014/main" id="{4BC32862-A4D4-44D7-A25E-20C92DB4F0B3}"/>
              </a:ext>
            </a:extLst>
          </p:cNvPr>
          <p:cNvSpPr>
            <a:spLocks noGrp="1"/>
          </p:cNvSpPr>
          <p:nvPr>
            <p:ph type="title"/>
          </p:nvPr>
        </p:nvSpPr>
        <p:spPr>
          <a:xfrm>
            <a:off x="403053" y="50138"/>
            <a:ext cx="11790358" cy="369311"/>
          </a:xfrm>
        </p:spPr>
        <p:txBody>
          <a:bodyPr/>
          <a:lstStyle/>
          <a:p>
            <a:r>
              <a:rPr lang="en-GB" sz="2000" dirty="0"/>
              <a:t>Vector wind root mean square error change due to Aeolus (Rayleigh-clear + Mie-cloudy) – </a:t>
            </a:r>
            <a:r>
              <a:rPr lang="en-GB" sz="2000" dirty="0">
                <a:solidFill>
                  <a:schemeClr val="tx1"/>
                </a:solidFill>
              </a:rPr>
              <a:t>early FM-B OSE</a:t>
            </a:r>
            <a:endParaRPr lang="en-GB" sz="2000" dirty="0">
              <a:solidFill>
                <a:schemeClr val="accent2"/>
              </a:solidFill>
            </a:endParaRPr>
          </a:p>
        </p:txBody>
      </p:sp>
      <p:sp>
        <p:nvSpPr>
          <p:cNvPr id="9" name="TextBox 8">
            <a:extLst>
              <a:ext uri="{FF2B5EF4-FFF2-40B4-BE49-F238E27FC236}">
                <a16:creationId xmlns:a16="http://schemas.microsoft.com/office/drawing/2014/main" id="{26860892-6437-4CBD-9807-3484A36D288E}"/>
              </a:ext>
            </a:extLst>
          </p:cNvPr>
          <p:cNvSpPr txBox="1"/>
          <p:nvPr/>
        </p:nvSpPr>
        <p:spPr>
          <a:xfrm>
            <a:off x="5904957" y="859286"/>
            <a:ext cx="468185" cy="276935"/>
          </a:xfrm>
          <a:prstGeom prst="rect">
            <a:avLst/>
          </a:prstGeom>
          <a:noFill/>
        </p:spPr>
        <p:txBody>
          <a:bodyPr wrap="none" lIns="0" tIns="0" rIns="0" bIns="0" rtlCol="0">
            <a:spAutoFit/>
          </a:bodyPr>
          <a:lstStyle/>
          <a:p>
            <a:r>
              <a:rPr lang="en-GB" sz="1799" dirty="0">
                <a:latin typeface="Arial" pitchFamily="34" charset="0"/>
                <a:cs typeface="Arial" pitchFamily="34" charset="0"/>
              </a:rPr>
              <a:t>+4%</a:t>
            </a:r>
          </a:p>
        </p:txBody>
      </p:sp>
      <p:sp>
        <p:nvSpPr>
          <p:cNvPr id="10" name="TextBox 9">
            <a:extLst>
              <a:ext uri="{FF2B5EF4-FFF2-40B4-BE49-F238E27FC236}">
                <a16:creationId xmlns:a16="http://schemas.microsoft.com/office/drawing/2014/main" id="{86E03A5C-94DE-47BE-9814-3AE5E89821A8}"/>
              </a:ext>
            </a:extLst>
          </p:cNvPr>
          <p:cNvSpPr txBox="1"/>
          <p:nvPr/>
        </p:nvSpPr>
        <p:spPr>
          <a:xfrm>
            <a:off x="6002733" y="6140806"/>
            <a:ext cx="410464" cy="276935"/>
          </a:xfrm>
          <a:prstGeom prst="rect">
            <a:avLst/>
          </a:prstGeom>
          <a:noFill/>
        </p:spPr>
        <p:txBody>
          <a:bodyPr wrap="none" lIns="0" tIns="0" rIns="0" bIns="0" rtlCol="0">
            <a:spAutoFit/>
          </a:bodyPr>
          <a:lstStyle/>
          <a:p>
            <a:r>
              <a:rPr lang="en-GB" sz="1799" dirty="0">
                <a:latin typeface="Arial" pitchFamily="34" charset="0"/>
                <a:cs typeface="Arial" pitchFamily="34" charset="0"/>
              </a:rPr>
              <a:t>-4%</a:t>
            </a:r>
          </a:p>
        </p:txBody>
      </p:sp>
    </p:spTree>
    <p:extLst>
      <p:ext uri="{BB962C8B-B14F-4D97-AF65-F5344CB8AC3E}">
        <p14:creationId xmlns:p14="http://schemas.microsoft.com/office/powerpoint/2010/main" val="1247946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4A3BCDA-5E84-494C-B867-F053D33209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45" r="15257" b="19030"/>
          <a:stretch/>
        </p:blipFill>
        <p:spPr bwMode="auto">
          <a:xfrm>
            <a:off x="461924" y="650478"/>
            <a:ext cx="4725901" cy="62091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screenshot of a cell phone&#10;&#10;Description automatically generated">
            <a:extLst>
              <a:ext uri="{FF2B5EF4-FFF2-40B4-BE49-F238E27FC236}">
                <a16:creationId xmlns:a16="http://schemas.microsoft.com/office/drawing/2014/main" id="{8154B997-D373-4B23-B342-7D44915FE568}"/>
              </a:ext>
            </a:extLst>
          </p:cNvPr>
          <p:cNvPicPr>
            <a:picLocks noChangeAspect="1"/>
          </p:cNvPicPr>
          <p:nvPr/>
        </p:nvPicPr>
        <p:blipFill rotWithShape="1">
          <a:blip r:embed="rId3"/>
          <a:srcRect l="86320" t="7973" r="1936" b="9117"/>
          <a:stretch/>
        </p:blipFill>
        <p:spPr>
          <a:xfrm>
            <a:off x="5448679" y="992107"/>
            <a:ext cx="494889" cy="5143053"/>
          </a:xfrm>
          <a:prstGeom prst="rect">
            <a:avLst/>
          </a:prstGeom>
        </p:spPr>
      </p:pic>
      <p:sp>
        <p:nvSpPr>
          <p:cNvPr id="4" name="Slide Number Placeholder 3">
            <a:extLst>
              <a:ext uri="{FF2B5EF4-FFF2-40B4-BE49-F238E27FC236}">
                <a16:creationId xmlns:a16="http://schemas.microsoft.com/office/drawing/2014/main" id="{FFE52BCE-3229-42A9-9921-9DD22FE372FC}"/>
              </a:ext>
            </a:extLst>
          </p:cNvPr>
          <p:cNvSpPr>
            <a:spLocks noGrp="1"/>
          </p:cNvSpPr>
          <p:nvPr>
            <p:ph type="sldNum" sz="quarter" idx="10"/>
          </p:nvPr>
        </p:nvSpPr>
        <p:spPr/>
        <p:txBody>
          <a:bodyPr/>
          <a:lstStyle/>
          <a:p>
            <a:fld id="{6B3B0B0F-E794-1244-9699-107C60B9C23A}" type="slidenum">
              <a:rPr lang="en-US" smtClean="0"/>
              <a:pPr/>
              <a:t>9</a:t>
            </a:fld>
            <a:endParaRPr lang="en-US" dirty="0"/>
          </a:p>
        </p:txBody>
      </p:sp>
      <p:sp>
        <p:nvSpPr>
          <p:cNvPr id="12" name="TextBox 11">
            <a:extLst>
              <a:ext uri="{FF2B5EF4-FFF2-40B4-BE49-F238E27FC236}">
                <a16:creationId xmlns:a16="http://schemas.microsoft.com/office/drawing/2014/main" id="{4A524F30-5028-4C9E-98D5-3410E2F9740C}"/>
              </a:ext>
            </a:extLst>
          </p:cNvPr>
          <p:cNvSpPr txBox="1"/>
          <p:nvPr/>
        </p:nvSpPr>
        <p:spPr>
          <a:xfrm>
            <a:off x="5914038" y="4726662"/>
            <a:ext cx="1178326" cy="1015369"/>
          </a:xfrm>
          <a:prstGeom prst="rect">
            <a:avLst/>
          </a:prstGeom>
          <a:noFill/>
        </p:spPr>
        <p:txBody>
          <a:bodyPr wrap="square" rtlCol="0">
            <a:spAutoFit/>
          </a:bodyPr>
          <a:lstStyle/>
          <a:p>
            <a:r>
              <a:rPr lang="en-GB" sz="1999" i="1" dirty="0"/>
              <a:t>Better with Aeolus</a:t>
            </a:r>
          </a:p>
        </p:txBody>
      </p:sp>
      <p:cxnSp>
        <p:nvCxnSpPr>
          <p:cNvPr id="13" name="Straight Arrow Connector 12">
            <a:extLst>
              <a:ext uri="{FF2B5EF4-FFF2-40B4-BE49-F238E27FC236}">
                <a16:creationId xmlns:a16="http://schemas.microsoft.com/office/drawing/2014/main" id="{1C15837D-C819-4D86-85B7-365440E55C83}"/>
              </a:ext>
            </a:extLst>
          </p:cNvPr>
          <p:cNvCxnSpPr>
            <a:cxnSpLocks/>
          </p:cNvCxnSpPr>
          <p:nvPr/>
        </p:nvCxnSpPr>
        <p:spPr>
          <a:xfrm flipH="1">
            <a:off x="6388557" y="3654947"/>
            <a:ext cx="1" cy="1128597"/>
          </a:xfrm>
          <a:prstGeom prst="straightConnector1">
            <a:avLst/>
          </a:prstGeom>
          <a:ln w="53975">
            <a:solidFill>
              <a:srgbClr val="00B050"/>
            </a:solidFill>
            <a:tailEnd type="triangle" w="lg" len="lg"/>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378DCBA7-3A2C-4E5D-BF89-635B2C754D6E}"/>
              </a:ext>
            </a:extLst>
          </p:cNvPr>
          <p:cNvSpPr txBox="1"/>
          <p:nvPr/>
        </p:nvSpPr>
        <p:spPr>
          <a:xfrm>
            <a:off x="7007350" y="801135"/>
            <a:ext cx="5096757" cy="4401205"/>
          </a:xfrm>
          <a:prstGeom prst="rect">
            <a:avLst/>
          </a:prstGeom>
          <a:solidFill>
            <a:schemeClr val="bg1"/>
          </a:solidFill>
          <a:ln>
            <a:solidFill>
              <a:schemeClr val="tx2"/>
            </a:solidFill>
          </a:ln>
        </p:spPr>
        <p:txBody>
          <a:bodyPr wrap="square" rtlCol="0">
            <a:spAutoFit/>
          </a:bodyPr>
          <a:lstStyle/>
          <a:p>
            <a:pPr marL="342969" indent="-342969">
              <a:buFont typeface="Arial" panose="020B0604020202020204" pitchFamily="34" charset="0"/>
              <a:buChar char="•"/>
            </a:pPr>
            <a:r>
              <a:rPr lang="en-GB" sz="2000" dirty="0"/>
              <a:t>Verification against ECMWF operational analysis (so first day or so is </a:t>
            </a:r>
            <a:r>
              <a:rPr lang="en-GB" sz="2000" dirty="0">
                <a:solidFill>
                  <a:srgbClr val="D7B3B2"/>
                </a:solidFill>
              </a:rPr>
              <a:t>misleading</a:t>
            </a:r>
            <a:r>
              <a:rPr lang="en-GB" sz="2000" dirty="0"/>
              <a:t>, with Aeolus assimilated operationally)</a:t>
            </a:r>
          </a:p>
          <a:p>
            <a:pPr marL="342969" indent="-342969">
              <a:buFont typeface="Arial" panose="020B0604020202020204" pitchFamily="34" charset="0"/>
              <a:buChar char="•"/>
            </a:pPr>
            <a:endParaRPr lang="en-GB" sz="2000" b="1" dirty="0"/>
          </a:p>
          <a:p>
            <a:pPr marL="342969" indent="-342969">
              <a:buFont typeface="Arial" panose="020B0604020202020204" pitchFamily="34" charset="0"/>
              <a:buChar char="•"/>
            </a:pPr>
            <a:r>
              <a:rPr lang="en-GB" sz="2000" b="1" dirty="0"/>
              <a:t>Good </a:t>
            </a:r>
            <a:r>
              <a:rPr lang="en-GB" sz="2000" b="1" dirty="0">
                <a:solidFill>
                  <a:srgbClr val="00B0F0"/>
                </a:solidFill>
              </a:rPr>
              <a:t>positive impact </a:t>
            </a:r>
            <a:r>
              <a:rPr lang="en-GB" sz="2000" dirty="0"/>
              <a:t>in tropical troposphere and polar regions; at day 2-5 forecast range</a:t>
            </a:r>
          </a:p>
          <a:p>
            <a:pPr marL="342969" indent="-342969">
              <a:buFont typeface="Arial" panose="020B0604020202020204" pitchFamily="34" charset="0"/>
              <a:buChar char="•"/>
            </a:pPr>
            <a:r>
              <a:rPr lang="en-GB" sz="2000" dirty="0"/>
              <a:t>Similar spatial patterns of impact seen for temperature and humidity forecasts (not shown)</a:t>
            </a:r>
          </a:p>
          <a:p>
            <a:pPr marL="342969" indent="-342969">
              <a:buFont typeface="Arial" panose="020B0604020202020204" pitchFamily="34" charset="0"/>
              <a:buChar char="•"/>
            </a:pPr>
            <a:r>
              <a:rPr lang="en-GB" sz="2000" dirty="0"/>
              <a:t>Similar pattern to early FM-B period, but </a:t>
            </a:r>
            <a:r>
              <a:rPr lang="en-GB" sz="2000" b="1" dirty="0"/>
              <a:t>smaller</a:t>
            </a:r>
            <a:r>
              <a:rPr lang="en-GB" sz="2000" dirty="0"/>
              <a:t> </a:t>
            </a:r>
            <a:r>
              <a:rPr lang="en-GB" sz="2000" b="1" dirty="0"/>
              <a:t>magnitude </a:t>
            </a:r>
            <a:r>
              <a:rPr lang="en-GB" sz="2000" dirty="0"/>
              <a:t>smaller in tropics</a:t>
            </a:r>
          </a:p>
          <a:p>
            <a:pPr marL="800260" lvl="1" indent="-342969">
              <a:buFont typeface="Arial" panose="020B0604020202020204" pitchFamily="34" charset="0"/>
              <a:buChar char="•"/>
            </a:pPr>
            <a:r>
              <a:rPr lang="en-GB" sz="2000" i="1" dirty="0"/>
              <a:t>Assumed to be because of noisier Rayleigh winds</a:t>
            </a:r>
          </a:p>
        </p:txBody>
      </p:sp>
      <p:sp>
        <p:nvSpPr>
          <p:cNvPr id="2" name="Title 1">
            <a:extLst>
              <a:ext uri="{FF2B5EF4-FFF2-40B4-BE49-F238E27FC236}">
                <a16:creationId xmlns:a16="http://schemas.microsoft.com/office/drawing/2014/main" id="{4BC32862-A4D4-44D7-A25E-20C92DB4F0B3}"/>
              </a:ext>
            </a:extLst>
          </p:cNvPr>
          <p:cNvSpPr>
            <a:spLocks noGrp="1"/>
          </p:cNvSpPr>
          <p:nvPr>
            <p:ph type="title"/>
          </p:nvPr>
        </p:nvSpPr>
        <p:spPr>
          <a:xfrm>
            <a:off x="492314" y="0"/>
            <a:ext cx="11877882" cy="369311"/>
          </a:xfrm>
        </p:spPr>
        <p:txBody>
          <a:bodyPr/>
          <a:lstStyle/>
          <a:p>
            <a:r>
              <a:rPr lang="en-GB" sz="2000" dirty="0"/>
              <a:t>Vector wind root mean square error change due to Aeolus (Rayleigh-clear + Mie-cloudy) </a:t>
            </a:r>
            <a:br>
              <a:rPr lang="en-GB" sz="2000" dirty="0"/>
            </a:br>
            <a:r>
              <a:rPr lang="en-GB" sz="2000" dirty="0"/>
              <a:t>– </a:t>
            </a:r>
            <a:r>
              <a:rPr lang="en-GB" sz="2000" dirty="0">
                <a:solidFill>
                  <a:schemeClr val="tx1"/>
                </a:solidFill>
              </a:rPr>
              <a:t>mid-2020 FM-B OSE</a:t>
            </a:r>
            <a:endParaRPr lang="en-GB" sz="2000" dirty="0">
              <a:solidFill>
                <a:schemeClr val="accent2"/>
              </a:solidFill>
            </a:endParaRPr>
          </a:p>
        </p:txBody>
      </p:sp>
      <p:sp>
        <p:nvSpPr>
          <p:cNvPr id="9" name="TextBox 8">
            <a:extLst>
              <a:ext uri="{FF2B5EF4-FFF2-40B4-BE49-F238E27FC236}">
                <a16:creationId xmlns:a16="http://schemas.microsoft.com/office/drawing/2014/main" id="{26860892-6437-4CBD-9807-3484A36D288E}"/>
              </a:ext>
            </a:extLst>
          </p:cNvPr>
          <p:cNvSpPr txBox="1"/>
          <p:nvPr/>
        </p:nvSpPr>
        <p:spPr>
          <a:xfrm>
            <a:off x="5801199" y="977990"/>
            <a:ext cx="468185" cy="276935"/>
          </a:xfrm>
          <a:prstGeom prst="rect">
            <a:avLst/>
          </a:prstGeom>
          <a:noFill/>
        </p:spPr>
        <p:txBody>
          <a:bodyPr wrap="none" lIns="0" tIns="0" rIns="0" bIns="0" rtlCol="0">
            <a:spAutoFit/>
          </a:bodyPr>
          <a:lstStyle/>
          <a:p>
            <a:r>
              <a:rPr lang="en-GB" sz="1799" dirty="0">
                <a:latin typeface="Arial" pitchFamily="34" charset="0"/>
                <a:cs typeface="Arial" pitchFamily="34" charset="0"/>
              </a:rPr>
              <a:t>+5%</a:t>
            </a:r>
          </a:p>
        </p:txBody>
      </p:sp>
      <p:sp>
        <p:nvSpPr>
          <p:cNvPr id="10" name="TextBox 9">
            <a:extLst>
              <a:ext uri="{FF2B5EF4-FFF2-40B4-BE49-F238E27FC236}">
                <a16:creationId xmlns:a16="http://schemas.microsoft.com/office/drawing/2014/main" id="{86E03A5C-94DE-47BE-9814-3AE5E89821A8}"/>
              </a:ext>
            </a:extLst>
          </p:cNvPr>
          <p:cNvSpPr txBox="1"/>
          <p:nvPr/>
        </p:nvSpPr>
        <p:spPr>
          <a:xfrm>
            <a:off x="5830058" y="5890247"/>
            <a:ext cx="410464" cy="276935"/>
          </a:xfrm>
          <a:prstGeom prst="rect">
            <a:avLst/>
          </a:prstGeom>
          <a:noFill/>
        </p:spPr>
        <p:txBody>
          <a:bodyPr wrap="none" lIns="0" tIns="0" rIns="0" bIns="0" rtlCol="0">
            <a:spAutoFit/>
          </a:bodyPr>
          <a:lstStyle/>
          <a:p>
            <a:r>
              <a:rPr lang="en-GB" sz="1799" dirty="0">
                <a:latin typeface="Arial" pitchFamily="34" charset="0"/>
                <a:cs typeface="Arial" pitchFamily="34" charset="0"/>
              </a:rPr>
              <a:t>-5%</a:t>
            </a:r>
          </a:p>
        </p:txBody>
      </p:sp>
      <p:sp>
        <p:nvSpPr>
          <p:cNvPr id="15" name="TextBox 14">
            <a:extLst>
              <a:ext uri="{FF2B5EF4-FFF2-40B4-BE49-F238E27FC236}">
                <a16:creationId xmlns:a16="http://schemas.microsoft.com/office/drawing/2014/main" id="{C625CE5A-545B-4301-BC22-13363B4E7948}"/>
              </a:ext>
            </a:extLst>
          </p:cNvPr>
          <p:cNvSpPr txBox="1"/>
          <p:nvPr/>
        </p:nvSpPr>
        <p:spPr>
          <a:xfrm>
            <a:off x="2037350" y="2163182"/>
            <a:ext cx="772393" cy="276999"/>
          </a:xfrm>
          <a:prstGeom prst="rect">
            <a:avLst/>
          </a:prstGeom>
          <a:noFill/>
        </p:spPr>
        <p:txBody>
          <a:bodyPr wrap="square" lIns="0" tIns="0" rIns="0" bIns="0" rtlCol="0">
            <a:spAutoFit/>
          </a:bodyPr>
          <a:lstStyle/>
          <a:p>
            <a:r>
              <a:rPr lang="en-GB" dirty="0">
                <a:latin typeface="Arial" pitchFamily="34" charset="0"/>
                <a:cs typeface="Arial" pitchFamily="34" charset="0"/>
              </a:rPr>
              <a:t>hours</a:t>
            </a:r>
          </a:p>
        </p:txBody>
      </p:sp>
      <p:sp>
        <p:nvSpPr>
          <p:cNvPr id="17" name="Rectangle 16">
            <a:extLst>
              <a:ext uri="{FF2B5EF4-FFF2-40B4-BE49-F238E27FC236}">
                <a16:creationId xmlns:a16="http://schemas.microsoft.com/office/drawing/2014/main" id="{50FDF127-A1A3-4824-8DBA-8789B88AE560}"/>
              </a:ext>
            </a:extLst>
          </p:cNvPr>
          <p:cNvSpPr/>
          <p:nvPr/>
        </p:nvSpPr>
        <p:spPr>
          <a:xfrm>
            <a:off x="798168" y="671300"/>
            <a:ext cx="4486285" cy="1547423"/>
          </a:xfrm>
          <a:prstGeom prst="rect">
            <a:avLst/>
          </a:prstGeom>
          <a:solidFill>
            <a:schemeClr val="accent2">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69132391-1D82-439F-9DEF-893D7FBE4A3C}"/>
              </a:ext>
            </a:extLst>
          </p:cNvPr>
          <p:cNvSpPr txBox="1"/>
          <p:nvPr/>
        </p:nvSpPr>
        <p:spPr>
          <a:xfrm>
            <a:off x="76225" y="2652108"/>
            <a:ext cx="801823" cy="307777"/>
          </a:xfrm>
          <a:prstGeom prst="rect">
            <a:avLst/>
          </a:prstGeom>
          <a:noFill/>
        </p:spPr>
        <p:txBody>
          <a:bodyPr wrap="none" rtlCol="0">
            <a:spAutoFit/>
          </a:bodyPr>
          <a:lstStyle/>
          <a:p>
            <a:r>
              <a:rPr lang="en-US" sz="1400" dirty="0"/>
              <a:t>~16 km  </a:t>
            </a:r>
            <a:endParaRPr lang="en-GB" sz="1400" dirty="0"/>
          </a:p>
        </p:txBody>
      </p:sp>
    </p:spTree>
    <p:extLst>
      <p:ext uri="{BB962C8B-B14F-4D97-AF65-F5344CB8AC3E}">
        <p14:creationId xmlns:p14="http://schemas.microsoft.com/office/powerpoint/2010/main" val="3662483397"/>
      </p:ext>
    </p:extLst>
  </p:cSld>
  <p:clrMapOvr>
    <a:masterClrMapping/>
  </p:clrMapOvr>
</p:sld>
</file>

<file path=ppt/theme/theme1.xml><?xml version="1.0" encoding="utf-8"?>
<a:theme xmlns:a="http://schemas.openxmlformats.org/drawingml/2006/main" name="DLR-Präsentation 16:9 Englisch">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tx1"/>
          </a:solidFill>
        </a:ln>
      </a:spPr>
      <a:bodyPr rtlCol="0" anchor="ctr">
        <a:noAutofit/>
      </a:bodyPr>
      <a:lstStyle>
        <a:defPPr algn="ctr">
          <a:defRPr dirty="0"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smtClean="0">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tns:customPropertyEditors xmlns:tns="http://schemas.microsoft.com/office/2006/customDocumentInformationPanel">
  <tns:showOnOpen>false</tns:showOnOpen>
  <tns:defaultPropertyEditorNamespace>Standardeigenschaften</tns:defaultPropertyEditorNamespace>
</tns:customPropertyEditors>
</file>

<file path=customXml/itemProps1.xml><?xml version="1.0" encoding="utf-8"?>
<ds:datastoreItem xmlns:ds="http://schemas.openxmlformats.org/officeDocument/2006/customXml" ds:itemID="{95C61B9F-14F0-4AD9-AC81-B8624FAD5FC8}">
  <ds:schemaRefs>
    <ds:schemaRef ds:uri="http://schemas.microsoft.com/office/2006/customDocumentInformationPanel"/>
  </ds:schemaRefs>
</ds:datastoreItem>
</file>

<file path=docProps/app.xml><?xml version="1.0" encoding="utf-8"?>
<Properties xmlns="http://schemas.openxmlformats.org/officeDocument/2006/extended-properties" xmlns:vt="http://schemas.openxmlformats.org/officeDocument/2006/docPropsVTypes">
  <Template/>
  <TotalTime>37448</TotalTime>
  <Words>1500</Words>
  <Application>Microsoft Office PowerPoint</Application>
  <PresentationFormat>Custom</PresentationFormat>
  <Paragraphs>189</Paragraphs>
  <Slides>21</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Cambria Math</vt:lpstr>
      <vt:lpstr>DLR-Präsentation 16:9 Englisch</vt:lpstr>
      <vt:lpstr>PowerPoint Presentation</vt:lpstr>
      <vt:lpstr>Assessment of Aeolus winds NWP impact at ECMWF</vt:lpstr>
      <vt:lpstr>OSEs for assessing NWP impact of Aeolus</vt:lpstr>
      <vt:lpstr>PowerPoint Presentation</vt:lpstr>
      <vt:lpstr>Mean of zonal wind analysis differences due to assimilating Aeolus</vt:lpstr>
      <vt:lpstr>PowerPoint Presentation</vt:lpstr>
      <vt:lpstr>PowerPoint Presentation</vt:lpstr>
      <vt:lpstr>Vector wind root mean square error change due to Aeolus (Rayleigh-clear + Mie-cloudy) – early FM-B OSE</vt:lpstr>
      <vt:lpstr>Vector wind root mean square error change due to Aeolus (Rayleigh-clear + Mie-cloudy)  – mid-2020 FM-B OSE</vt:lpstr>
      <vt:lpstr>Largest impact from Aeolus found in tropical UTLS</vt:lpstr>
      <vt:lpstr>Mean FSOI per Aeolus observation for period 9 January to 1 September 2020 </vt:lpstr>
      <vt:lpstr>Time series of summed FSOI for Mie-cloudy, Rayleigh-clear and combined – from ECMWF operational data assimilation</vt:lpstr>
      <vt:lpstr>Aeolus FSOI compared to other observing systems</vt:lpstr>
      <vt:lpstr>Summary of Aeolus NWP impact assessment at ECMWF</vt:lpstr>
      <vt:lpstr>Thanks, any questions?</vt:lpstr>
      <vt:lpstr>L2B HLOS wind random errors – relevant to impact size</vt:lpstr>
      <vt:lpstr>Benefit of M1 T bias corrected data compared to ECMWF look-up table bias correction</vt:lpstr>
      <vt:lpstr>Improving Aeolus impact: Mie-cloudy wind impact is increased with refinement of assigned observation error</vt:lpstr>
      <vt:lpstr>A hint of positive impact at 500 hPa from assimilating only Rayleigh-cloudy winds in the tropics for early FM-B period</vt:lpstr>
      <vt:lpstr>Aeolus FSOI compared to other observation types</vt:lpstr>
      <vt:lpstr>PowerPoint Presentation</vt:lpstr>
    </vt:vector>
  </TitlesOfParts>
  <Company>DLR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Lemmerz, Christian</dc:creator>
  <cp:lastModifiedBy>Michael Rennie</cp:lastModifiedBy>
  <cp:revision>1624</cp:revision>
  <cp:lastPrinted>2019-06-05T10:02:42Z</cp:lastPrinted>
  <dcterms:created xsi:type="dcterms:W3CDTF">2012-06-19T06:51:55Z</dcterms:created>
  <dcterms:modified xsi:type="dcterms:W3CDTF">2020-11-17T08:49:27Z</dcterms:modified>
</cp:coreProperties>
</file>