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5.jpg" ContentType="image/jpeg"/>
  <Override PartName="/ppt/media/image68.jpg" ContentType="image/jpeg"/>
  <Override PartName="/ppt/media/image6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80" r:id="rId2"/>
    <p:sldMasterId id="2147483663" r:id="rId3"/>
    <p:sldMasterId id="2147483751" r:id="rId4"/>
    <p:sldMasterId id="2147483763" r:id="rId5"/>
    <p:sldMasterId id="2147483779" r:id="rId6"/>
    <p:sldMasterId id="2147483795" r:id="rId7"/>
  </p:sldMasterIdLst>
  <p:notesMasterIdLst>
    <p:notesMasterId r:id="rId24"/>
  </p:notesMasterIdLst>
  <p:handoutMasterIdLst>
    <p:handoutMasterId r:id="rId25"/>
  </p:handoutMasterIdLst>
  <p:sldIdLst>
    <p:sldId id="261" r:id="rId8"/>
    <p:sldId id="551" r:id="rId9"/>
    <p:sldId id="583" r:id="rId10"/>
    <p:sldId id="587" r:id="rId11"/>
    <p:sldId id="584" r:id="rId12"/>
    <p:sldId id="586" r:id="rId13"/>
    <p:sldId id="585" r:id="rId14"/>
    <p:sldId id="588" r:id="rId15"/>
    <p:sldId id="589" r:id="rId16"/>
    <p:sldId id="590" r:id="rId17"/>
    <p:sldId id="591" r:id="rId18"/>
    <p:sldId id="592" r:id="rId19"/>
    <p:sldId id="593" r:id="rId20"/>
    <p:sldId id="581" r:id="rId21"/>
    <p:sldId id="577" r:id="rId22"/>
    <p:sldId id="582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qui.Fenner" initials="JF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C4EE"/>
    <a:srgbClr val="178D33"/>
    <a:srgbClr val="1FB944"/>
    <a:srgbClr val="000000"/>
    <a:srgbClr val="FF6600"/>
    <a:srgbClr val="FFCC00"/>
    <a:srgbClr val="0099D8"/>
    <a:srgbClr val="F82502"/>
    <a:srgbClr val="08347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99" autoAdjust="0"/>
    <p:restoredTop sz="93666" autoAdjust="0"/>
  </p:normalViewPr>
  <p:slideViewPr>
    <p:cSldViewPr>
      <p:cViewPr varScale="1">
        <p:scale>
          <a:sx n="91" d="100"/>
          <a:sy n="91" d="100"/>
        </p:scale>
        <p:origin x="120" y="2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644" y="4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B0AEA9-D491-46E7-A8D0-8CDFF63406AA}" type="doc">
      <dgm:prSet loTypeId="urn:microsoft.com/office/officeart/2005/8/layout/hChevron3" loCatId="process" qsTypeId="urn:microsoft.com/office/officeart/2005/8/quickstyle/simple2" qsCatId="simple" csTypeId="urn:microsoft.com/office/officeart/2005/8/colors/colorful1" csCatId="colorful" phldr="1"/>
      <dgm:spPr/>
    </dgm:pt>
    <dgm:pt modelId="{180C84DB-E9CB-432E-95A8-35C3F9A6B3B7}">
      <dgm:prSet phldrT="[Text]" custT="1"/>
      <dgm:spPr/>
      <dgm:t>
        <a:bodyPr/>
        <a:lstStyle/>
        <a:p>
          <a:pPr algn="l"/>
          <a:r>
            <a:rPr lang="en-US" sz="1800" dirty="0" smtClean="0"/>
            <a:t>Data evaluation</a:t>
          </a:r>
          <a:endParaRPr lang="en-US" sz="1800" dirty="0"/>
        </a:p>
      </dgm:t>
    </dgm:pt>
    <dgm:pt modelId="{862F2D5F-48DC-4EA8-99A4-A93C06C79B0D}" type="parTrans" cxnId="{02EE5A51-F365-43F1-9EEA-A3D48439BA9B}">
      <dgm:prSet/>
      <dgm:spPr/>
      <dgm:t>
        <a:bodyPr/>
        <a:lstStyle/>
        <a:p>
          <a:endParaRPr lang="en-US"/>
        </a:p>
      </dgm:t>
    </dgm:pt>
    <dgm:pt modelId="{FC01EFC6-8C24-47D6-B0EF-047AFF4095BD}" type="sibTrans" cxnId="{02EE5A51-F365-43F1-9EEA-A3D48439BA9B}">
      <dgm:prSet/>
      <dgm:spPr/>
      <dgm:t>
        <a:bodyPr/>
        <a:lstStyle/>
        <a:p>
          <a:endParaRPr lang="en-US"/>
        </a:p>
      </dgm:t>
    </dgm:pt>
    <dgm:pt modelId="{09822094-FB00-4A3C-B59A-E216DB73874C}">
      <dgm:prSet phldrT="[Text]" custT="1"/>
      <dgm:spPr/>
      <dgm:t>
        <a:bodyPr/>
        <a:lstStyle/>
        <a:p>
          <a:pPr algn="l"/>
          <a:r>
            <a:rPr lang="en-US" sz="1800" dirty="0" smtClean="0"/>
            <a:t>   Global DA</a:t>
          </a:r>
          <a:endParaRPr lang="en-US" sz="1800" dirty="0"/>
        </a:p>
      </dgm:t>
    </dgm:pt>
    <dgm:pt modelId="{D8378323-552E-4559-9FDA-C939D52853CD}" type="parTrans" cxnId="{83543B67-01A7-4257-8EDC-0C810FF85CED}">
      <dgm:prSet/>
      <dgm:spPr/>
      <dgm:t>
        <a:bodyPr/>
        <a:lstStyle/>
        <a:p>
          <a:endParaRPr lang="en-US"/>
        </a:p>
      </dgm:t>
    </dgm:pt>
    <dgm:pt modelId="{B31D4FC0-E279-492F-AC19-0A3FBB1E80AA}" type="sibTrans" cxnId="{83543B67-01A7-4257-8EDC-0C810FF85CED}">
      <dgm:prSet/>
      <dgm:spPr/>
      <dgm:t>
        <a:bodyPr/>
        <a:lstStyle/>
        <a:p>
          <a:endParaRPr lang="en-US"/>
        </a:p>
      </dgm:t>
    </dgm:pt>
    <dgm:pt modelId="{48094A25-AB78-42C1-B6C6-BF0798FC3229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dirty="0" smtClean="0"/>
            <a:t>Field Studies</a:t>
          </a:r>
          <a:endParaRPr lang="en-US" sz="2000" dirty="0"/>
        </a:p>
      </dgm:t>
    </dgm:pt>
    <dgm:pt modelId="{F560CE5E-69D5-46BC-B7A5-F7489B799651}" type="parTrans" cxnId="{4E28DD07-C0B0-4F50-BB8E-3750095A21B7}">
      <dgm:prSet/>
      <dgm:spPr/>
      <dgm:t>
        <a:bodyPr/>
        <a:lstStyle/>
        <a:p>
          <a:endParaRPr lang="en-US"/>
        </a:p>
      </dgm:t>
    </dgm:pt>
    <dgm:pt modelId="{284D7F9B-02F1-476E-BA70-BE757DDD4573}" type="sibTrans" cxnId="{4E28DD07-C0B0-4F50-BB8E-3750095A21B7}">
      <dgm:prSet/>
      <dgm:spPr/>
      <dgm:t>
        <a:bodyPr/>
        <a:lstStyle/>
        <a:p>
          <a:endParaRPr lang="en-US"/>
        </a:p>
      </dgm:t>
    </dgm:pt>
    <dgm:pt modelId="{7A45FBA1-C75C-4A00-9949-66D2955C3071}">
      <dgm:prSet phldrT="[Text]" custT="1"/>
      <dgm:spPr/>
      <dgm:t>
        <a:bodyPr/>
        <a:lstStyle/>
        <a:p>
          <a:pPr algn="l"/>
          <a:r>
            <a:rPr lang="en-US" sz="2000" dirty="0" smtClean="0"/>
            <a:t>Hurricane DA</a:t>
          </a:r>
          <a:endParaRPr lang="en-US" sz="2000" dirty="0"/>
        </a:p>
      </dgm:t>
    </dgm:pt>
    <dgm:pt modelId="{D5E80D2F-D748-4CCA-9BA1-06D154B177F2}" type="parTrans" cxnId="{C1B70DD6-87E2-43C2-88AB-82AC6028DE21}">
      <dgm:prSet/>
      <dgm:spPr/>
      <dgm:t>
        <a:bodyPr/>
        <a:lstStyle/>
        <a:p>
          <a:endParaRPr lang="en-US"/>
        </a:p>
      </dgm:t>
    </dgm:pt>
    <dgm:pt modelId="{8D27BF47-6158-4682-9C3D-C50A39E699F2}" type="sibTrans" cxnId="{C1B70DD6-87E2-43C2-88AB-82AC6028DE21}">
      <dgm:prSet/>
      <dgm:spPr/>
      <dgm:t>
        <a:bodyPr/>
        <a:lstStyle/>
        <a:p>
          <a:endParaRPr lang="en-US"/>
        </a:p>
      </dgm:t>
    </dgm:pt>
    <dgm:pt modelId="{63D5669B-ED31-46ED-A95B-8EB46FCE1F77}">
      <dgm:prSet phldrT="[Text]" custT="1"/>
      <dgm:spPr/>
      <dgm:t>
        <a:bodyPr/>
        <a:lstStyle/>
        <a:p>
          <a:pPr algn="l"/>
          <a:r>
            <a:rPr lang="en-US" sz="2000" dirty="0" smtClean="0"/>
            <a:t>  Synergies</a:t>
          </a:r>
          <a:endParaRPr lang="en-US" sz="2000" dirty="0"/>
        </a:p>
      </dgm:t>
    </dgm:pt>
    <dgm:pt modelId="{93B7E687-B374-46D4-BB9D-12FD3741A014}" type="parTrans" cxnId="{34AE8252-694C-495D-B660-45D065283B17}">
      <dgm:prSet/>
      <dgm:spPr/>
      <dgm:t>
        <a:bodyPr/>
        <a:lstStyle/>
        <a:p>
          <a:endParaRPr lang="en-US"/>
        </a:p>
      </dgm:t>
    </dgm:pt>
    <dgm:pt modelId="{C1D55F51-0CC6-401A-A449-F2E31F0E6EE7}" type="sibTrans" cxnId="{34AE8252-694C-495D-B660-45D065283B17}">
      <dgm:prSet/>
      <dgm:spPr/>
      <dgm:t>
        <a:bodyPr/>
        <a:lstStyle/>
        <a:p>
          <a:endParaRPr lang="en-US"/>
        </a:p>
      </dgm:t>
    </dgm:pt>
    <dgm:pt modelId="{47DFD94D-596F-4C8C-9784-CDB1462F2B5C}">
      <dgm:prSet phldrT="[Text]" custT="1"/>
      <dgm:spPr/>
      <dgm:t>
        <a:bodyPr/>
        <a:lstStyle/>
        <a:p>
          <a:pPr algn="l"/>
          <a:r>
            <a:rPr lang="en-US" sz="2000" dirty="0" smtClean="0"/>
            <a:t>       OSSEs</a:t>
          </a:r>
          <a:endParaRPr lang="en-US" sz="2000" dirty="0"/>
        </a:p>
      </dgm:t>
    </dgm:pt>
    <dgm:pt modelId="{AAE65CB5-5925-49BD-8E72-EAFE9468340C}" type="parTrans" cxnId="{2792664E-EBB6-452F-9C21-BBEF84A0D5EB}">
      <dgm:prSet/>
      <dgm:spPr/>
      <dgm:t>
        <a:bodyPr/>
        <a:lstStyle/>
        <a:p>
          <a:endParaRPr lang="en-US"/>
        </a:p>
      </dgm:t>
    </dgm:pt>
    <dgm:pt modelId="{46CDDCD7-396D-402B-8BE3-A9F5028868ED}" type="sibTrans" cxnId="{2792664E-EBB6-452F-9C21-BBEF84A0D5EB}">
      <dgm:prSet/>
      <dgm:spPr/>
      <dgm:t>
        <a:bodyPr/>
        <a:lstStyle/>
        <a:p>
          <a:endParaRPr lang="en-US"/>
        </a:p>
      </dgm:t>
    </dgm:pt>
    <dgm:pt modelId="{9C983215-D1DE-465A-B04E-2A4E52C866D3}" type="pres">
      <dgm:prSet presAssocID="{27B0AEA9-D491-46E7-A8D0-8CDFF63406AA}" presName="Name0" presStyleCnt="0">
        <dgm:presLayoutVars>
          <dgm:dir/>
          <dgm:resizeHandles val="exact"/>
        </dgm:presLayoutVars>
      </dgm:prSet>
      <dgm:spPr/>
    </dgm:pt>
    <dgm:pt modelId="{E3E4DAA8-68A8-42F5-877B-40C826C0D294}" type="pres">
      <dgm:prSet presAssocID="{180C84DB-E9CB-432E-95A8-35C3F9A6B3B7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A8C78-FA3C-4AF0-A674-A4C0676FAE6E}" type="pres">
      <dgm:prSet presAssocID="{FC01EFC6-8C24-47D6-B0EF-047AFF4095BD}" presName="parSpace" presStyleCnt="0"/>
      <dgm:spPr/>
    </dgm:pt>
    <dgm:pt modelId="{A3612726-CABE-4E41-AA10-937CC0556D0B}" type="pres">
      <dgm:prSet presAssocID="{09822094-FB00-4A3C-B59A-E216DB73874C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2505FB-CCE8-4FBC-B3C5-67CCA4329910}" type="pres">
      <dgm:prSet presAssocID="{B31D4FC0-E279-492F-AC19-0A3FBB1E80AA}" presName="parSpace" presStyleCnt="0"/>
      <dgm:spPr/>
    </dgm:pt>
    <dgm:pt modelId="{A0A08BFD-1F69-45E7-B6C4-0B8E091C8A8A}" type="pres">
      <dgm:prSet presAssocID="{7A45FBA1-C75C-4A00-9949-66D2955C3071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97163-7F7E-486C-BD83-3EA91F958CE3}" type="pres">
      <dgm:prSet presAssocID="{8D27BF47-6158-4682-9C3D-C50A39E699F2}" presName="parSpace" presStyleCnt="0"/>
      <dgm:spPr/>
    </dgm:pt>
    <dgm:pt modelId="{03294D31-0026-4915-8D95-814B9F6E8F24}" type="pres">
      <dgm:prSet presAssocID="{63D5669B-ED31-46ED-A95B-8EB46FCE1F77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DDFEF-F20B-486F-880C-C50B9B66C286}" type="pres">
      <dgm:prSet presAssocID="{C1D55F51-0CC6-401A-A449-F2E31F0E6EE7}" presName="parSpace" presStyleCnt="0"/>
      <dgm:spPr/>
    </dgm:pt>
    <dgm:pt modelId="{718ECC91-6739-4C0D-ACD3-F6EC7F7C5E23}" type="pres">
      <dgm:prSet presAssocID="{47DFD94D-596F-4C8C-9784-CDB1462F2B5C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8517F-D746-45A6-9B6C-3A9860042FA4}" type="pres">
      <dgm:prSet presAssocID="{46CDDCD7-396D-402B-8BE3-A9F5028868ED}" presName="parSpace" presStyleCnt="0"/>
      <dgm:spPr/>
    </dgm:pt>
    <dgm:pt modelId="{10D50C4C-9EF9-4BC3-9A65-8769BB53468B}" type="pres">
      <dgm:prSet presAssocID="{48094A25-AB78-42C1-B6C6-BF0798FC3229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543B67-01A7-4257-8EDC-0C810FF85CED}" srcId="{27B0AEA9-D491-46E7-A8D0-8CDFF63406AA}" destId="{09822094-FB00-4A3C-B59A-E216DB73874C}" srcOrd="1" destOrd="0" parTransId="{D8378323-552E-4559-9FDA-C939D52853CD}" sibTransId="{B31D4FC0-E279-492F-AC19-0A3FBB1E80AA}"/>
    <dgm:cxn modelId="{4E28DD07-C0B0-4F50-BB8E-3750095A21B7}" srcId="{27B0AEA9-D491-46E7-A8D0-8CDFF63406AA}" destId="{48094A25-AB78-42C1-B6C6-BF0798FC3229}" srcOrd="5" destOrd="0" parTransId="{F560CE5E-69D5-46BC-B7A5-F7489B799651}" sibTransId="{284D7F9B-02F1-476E-BA70-BE757DDD4573}"/>
    <dgm:cxn modelId="{0557D57D-18EF-411E-9F92-3EA9EAAC9894}" type="presOf" srcId="{180C84DB-E9CB-432E-95A8-35C3F9A6B3B7}" destId="{E3E4DAA8-68A8-42F5-877B-40C826C0D294}" srcOrd="0" destOrd="0" presId="urn:microsoft.com/office/officeart/2005/8/layout/hChevron3"/>
    <dgm:cxn modelId="{E270511A-2A28-4DD5-9AF0-E42C826DC367}" type="presOf" srcId="{09822094-FB00-4A3C-B59A-E216DB73874C}" destId="{A3612726-CABE-4E41-AA10-937CC0556D0B}" srcOrd="0" destOrd="0" presId="urn:microsoft.com/office/officeart/2005/8/layout/hChevron3"/>
    <dgm:cxn modelId="{C9AE711E-0928-4FAF-B811-A11A059D2A62}" type="presOf" srcId="{48094A25-AB78-42C1-B6C6-BF0798FC3229}" destId="{10D50C4C-9EF9-4BC3-9A65-8769BB53468B}" srcOrd="0" destOrd="0" presId="urn:microsoft.com/office/officeart/2005/8/layout/hChevron3"/>
    <dgm:cxn modelId="{34AE8252-694C-495D-B660-45D065283B17}" srcId="{27B0AEA9-D491-46E7-A8D0-8CDFF63406AA}" destId="{63D5669B-ED31-46ED-A95B-8EB46FCE1F77}" srcOrd="3" destOrd="0" parTransId="{93B7E687-B374-46D4-BB9D-12FD3741A014}" sibTransId="{C1D55F51-0CC6-401A-A449-F2E31F0E6EE7}"/>
    <dgm:cxn modelId="{2792664E-EBB6-452F-9C21-BBEF84A0D5EB}" srcId="{27B0AEA9-D491-46E7-A8D0-8CDFF63406AA}" destId="{47DFD94D-596F-4C8C-9784-CDB1462F2B5C}" srcOrd="4" destOrd="0" parTransId="{AAE65CB5-5925-49BD-8E72-EAFE9468340C}" sibTransId="{46CDDCD7-396D-402B-8BE3-A9F5028868ED}"/>
    <dgm:cxn modelId="{B2063540-F0DD-4B2A-A3AA-10ACCAF1DC2D}" type="presOf" srcId="{27B0AEA9-D491-46E7-A8D0-8CDFF63406AA}" destId="{9C983215-D1DE-465A-B04E-2A4E52C866D3}" srcOrd="0" destOrd="0" presId="urn:microsoft.com/office/officeart/2005/8/layout/hChevron3"/>
    <dgm:cxn modelId="{02EE5A51-F365-43F1-9EEA-A3D48439BA9B}" srcId="{27B0AEA9-D491-46E7-A8D0-8CDFF63406AA}" destId="{180C84DB-E9CB-432E-95A8-35C3F9A6B3B7}" srcOrd="0" destOrd="0" parTransId="{862F2D5F-48DC-4EA8-99A4-A93C06C79B0D}" sibTransId="{FC01EFC6-8C24-47D6-B0EF-047AFF4095BD}"/>
    <dgm:cxn modelId="{C1B70DD6-87E2-43C2-88AB-82AC6028DE21}" srcId="{27B0AEA9-D491-46E7-A8D0-8CDFF63406AA}" destId="{7A45FBA1-C75C-4A00-9949-66D2955C3071}" srcOrd="2" destOrd="0" parTransId="{D5E80D2F-D748-4CCA-9BA1-06D154B177F2}" sibTransId="{8D27BF47-6158-4682-9C3D-C50A39E699F2}"/>
    <dgm:cxn modelId="{F410ADC1-D30F-44F0-8D32-D74E72BAE95A}" type="presOf" srcId="{47DFD94D-596F-4C8C-9784-CDB1462F2B5C}" destId="{718ECC91-6739-4C0D-ACD3-F6EC7F7C5E23}" srcOrd="0" destOrd="0" presId="urn:microsoft.com/office/officeart/2005/8/layout/hChevron3"/>
    <dgm:cxn modelId="{1171E957-2917-45EC-9B69-C46DA607683F}" type="presOf" srcId="{63D5669B-ED31-46ED-A95B-8EB46FCE1F77}" destId="{03294D31-0026-4915-8D95-814B9F6E8F24}" srcOrd="0" destOrd="0" presId="urn:microsoft.com/office/officeart/2005/8/layout/hChevron3"/>
    <dgm:cxn modelId="{B538461A-2807-475C-A5B3-9C73ADBCD493}" type="presOf" srcId="{7A45FBA1-C75C-4A00-9949-66D2955C3071}" destId="{A0A08BFD-1F69-45E7-B6C4-0B8E091C8A8A}" srcOrd="0" destOrd="0" presId="urn:microsoft.com/office/officeart/2005/8/layout/hChevron3"/>
    <dgm:cxn modelId="{8B8B4C5F-2186-43F3-A752-252AF84381F2}" type="presParOf" srcId="{9C983215-D1DE-465A-B04E-2A4E52C866D3}" destId="{E3E4DAA8-68A8-42F5-877B-40C826C0D294}" srcOrd="0" destOrd="0" presId="urn:microsoft.com/office/officeart/2005/8/layout/hChevron3"/>
    <dgm:cxn modelId="{F24E180E-B955-42C1-AF2C-53ACDCD95567}" type="presParOf" srcId="{9C983215-D1DE-465A-B04E-2A4E52C866D3}" destId="{516A8C78-FA3C-4AF0-A674-A4C0676FAE6E}" srcOrd="1" destOrd="0" presId="urn:microsoft.com/office/officeart/2005/8/layout/hChevron3"/>
    <dgm:cxn modelId="{D2CE30C3-11BF-4649-AA55-67EB37CDD416}" type="presParOf" srcId="{9C983215-D1DE-465A-B04E-2A4E52C866D3}" destId="{A3612726-CABE-4E41-AA10-937CC0556D0B}" srcOrd="2" destOrd="0" presId="urn:microsoft.com/office/officeart/2005/8/layout/hChevron3"/>
    <dgm:cxn modelId="{E3E8F843-2128-4536-BF79-01BF39D762E5}" type="presParOf" srcId="{9C983215-D1DE-465A-B04E-2A4E52C866D3}" destId="{4F2505FB-CCE8-4FBC-B3C5-67CCA4329910}" srcOrd="3" destOrd="0" presId="urn:microsoft.com/office/officeart/2005/8/layout/hChevron3"/>
    <dgm:cxn modelId="{8EB84119-1467-49A4-8F9D-1734798BE920}" type="presParOf" srcId="{9C983215-D1DE-465A-B04E-2A4E52C866D3}" destId="{A0A08BFD-1F69-45E7-B6C4-0B8E091C8A8A}" srcOrd="4" destOrd="0" presId="urn:microsoft.com/office/officeart/2005/8/layout/hChevron3"/>
    <dgm:cxn modelId="{F05EB234-D4D4-4E88-8299-1A59CFB6D2CB}" type="presParOf" srcId="{9C983215-D1DE-465A-B04E-2A4E52C866D3}" destId="{F5197163-7F7E-486C-BD83-3EA91F958CE3}" srcOrd="5" destOrd="0" presId="urn:microsoft.com/office/officeart/2005/8/layout/hChevron3"/>
    <dgm:cxn modelId="{0F18BFE6-53C7-4BB3-B82A-442F148FC37A}" type="presParOf" srcId="{9C983215-D1DE-465A-B04E-2A4E52C866D3}" destId="{03294D31-0026-4915-8D95-814B9F6E8F24}" srcOrd="6" destOrd="0" presId="urn:microsoft.com/office/officeart/2005/8/layout/hChevron3"/>
    <dgm:cxn modelId="{E7BA850C-CF3A-4692-953A-6B633B5E3508}" type="presParOf" srcId="{9C983215-D1DE-465A-B04E-2A4E52C866D3}" destId="{CC7DDFEF-F20B-486F-880C-C50B9B66C286}" srcOrd="7" destOrd="0" presId="urn:microsoft.com/office/officeart/2005/8/layout/hChevron3"/>
    <dgm:cxn modelId="{CEA8D8A4-9945-41FC-BF17-873C6F430EC1}" type="presParOf" srcId="{9C983215-D1DE-465A-B04E-2A4E52C866D3}" destId="{718ECC91-6739-4C0D-ACD3-F6EC7F7C5E23}" srcOrd="8" destOrd="0" presId="urn:microsoft.com/office/officeart/2005/8/layout/hChevron3"/>
    <dgm:cxn modelId="{F36A5691-7A99-4AF5-8129-3750C0C6B0A9}" type="presParOf" srcId="{9C983215-D1DE-465A-B04E-2A4E52C866D3}" destId="{E688517F-D746-45A6-9B6C-3A9860042FA4}" srcOrd="9" destOrd="0" presId="urn:microsoft.com/office/officeart/2005/8/layout/hChevron3"/>
    <dgm:cxn modelId="{7449EF37-7174-4E20-BC94-C851BDCD72EB}" type="presParOf" srcId="{9C983215-D1DE-465A-B04E-2A4E52C866D3}" destId="{10D50C4C-9EF9-4BC3-9A65-8769BB53468B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4DAA8-68A8-42F5-877B-40C826C0D294}">
      <dsp:nvSpPr>
        <dsp:cNvPr id="0" name=""/>
        <dsp:cNvSpPr/>
      </dsp:nvSpPr>
      <dsp:spPr>
        <a:xfrm>
          <a:off x="1371" y="0"/>
          <a:ext cx="2246333" cy="44388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Data evaluation</a:t>
          </a:r>
          <a:endParaRPr lang="en-US" sz="1800" kern="1200" dirty="0"/>
        </a:p>
      </dsp:txBody>
      <dsp:txXfrm>
        <a:off x="1371" y="0"/>
        <a:ext cx="2135363" cy="443880"/>
      </dsp:txXfrm>
    </dsp:sp>
    <dsp:sp modelId="{A3612726-CABE-4E41-AA10-937CC0556D0B}">
      <dsp:nvSpPr>
        <dsp:cNvPr id="0" name=""/>
        <dsp:cNvSpPr/>
      </dsp:nvSpPr>
      <dsp:spPr>
        <a:xfrm>
          <a:off x="1798438" y="0"/>
          <a:ext cx="2246333" cy="44388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  Global DA</a:t>
          </a:r>
          <a:endParaRPr lang="en-US" sz="1800" kern="1200" dirty="0"/>
        </a:p>
      </dsp:txBody>
      <dsp:txXfrm>
        <a:off x="2020378" y="0"/>
        <a:ext cx="1802453" cy="443880"/>
      </dsp:txXfrm>
    </dsp:sp>
    <dsp:sp modelId="{A0A08BFD-1F69-45E7-B6C4-0B8E091C8A8A}">
      <dsp:nvSpPr>
        <dsp:cNvPr id="0" name=""/>
        <dsp:cNvSpPr/>
      </dsp:nvSpPr>
      <dsp:spPr>
        <a:xfrm>
          <a:off x="3595505" y="0"/>
          <a:ext cx="2246333" cy="44388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Hurricane DA</a:t>
          </a:r>
          <a:endParaRPr lang="en-US" sz="2000" kern="1200" dirty="0"/>
        </a:p>
      </dsp:txBody>
      <dsp:txXfrm>
        <a:off x="3817445" y="0"/>
        <a:ext cx="1802453" cy="443880"/>
      </dsp:txXfrm>
    </dsp:sp>
    <dsp:sp modelId="{03294D31-0026-4915-8D95-814B9F6E8F24}">
      <dsp:nvSpPr>
        <dsp:cNvPr id="0" name=""/>
        <dsp:cNvSpPr/>
      </dsp:nvSpPr>
      <dsp:spPr>
        <a:xfrm>
          <a:off x="5392572" y="0"/>
          <a:ext cx="2246333" cy="44388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  Synergies</a:t>
          </a:r>
          <a:endParaRPr lang="en-US" sz="2000" kern="1200" dirty="0"/>
        </a:p>
      </dsp:txBody>
      <dsp:txXfrm>
        <a:off x="5614512" y="0"/>
        <a:ext cx="1802453" cy="443880"/>
      </dsp:txXfrm>
    </dsp:sp>
    <dsp:sp modelId="{718ECC91-6739-4C0D-ACD3-F6EC7F7C5E23}">
      <dsp:nvSpPr>
        <dsp:cNvPr id="0" name=""/>
        <dsp:cNvSpPr/>
      </dsp:nvSpPr>
      <dsp:spPr>
        <a:xfrm>
          <a:off x="7189639" y="0"/>
          <a:ext cx="2246333" cy="44388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       OSSEs</a:t>
          </a:r>
          <a:endParaRPr lang="en-US" sz="2000" kern="1200" dirty="0"/>
        </a:p>
      </dsp:txBody>
      <dsp:txXfrm>
        <a:off x="7411579" y="0"/>
        <a:ext cx="1802453" cy="443880"/>
      </dsp:txXfrm>
    </dsp:sp>
    <dsp:sp modelId="{10D50C4C-9EF9-4BC3-9A65-8769BB53468B}">
      <dsp:nvSpPr>
        <dsp:cNvPr id="0" name=""/>
        <dsp:cNvSpPr/>
      </dsp:nvSpPr>
      <dsp:spPr>
        <a:xfrm>
          <a:off x="8986706" y="0"/>
          <a:ext cx="2246333" cy="443880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Field Studies</a:t>
          </a:r>
          <a:endParaRPr lang="en-US" sz="2000" kern="1200" dirty="0"/>
        </a:p>
      </dsp:txBody>
      <dsp:txXfrm>
        <a:off x="9208646" y="0"/>
        <a:ext cx="1802453" cy="443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B3BA5-C073-4D7E-8DA9-4460F837BCBF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E8567-529E-4E93-9055-162CDE84D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68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30988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fld id="{D1FFB363-EF0B-4660-A569-502528F56899}" type="datetimeFigureOut">
              <a:rPr lang="en-US" smtClean="0"/>
              <a:pPr/>
              <a:t>11/18/2020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fld id="{0D624F33-020E-4850-B51E-33AEA03549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85750" indent="-2857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rgbClr val="000000"/>
        </a:solidFill>
        <a:latin typeface="Arial Narrow" panose="020B0606020202030204" pitchFamily="34" charset="0"/>
        <a:ea typeface="+mn-ea"/>
        <a:cs typeface="+mn-cs"/>
      </a:defRPr>
    </a:lvl1pPr>
    <a:lvl2pPr marL="742950" indent="-2857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rgbClr val="000000"/>
        </a:solidFill>
        <a:latin typeface="Arial Narrow" panose="020B0606020202030204" pitchFamily="34" charset="0"/>
        <a:ea typeface="+mn-ea"/>
        <a:cs typeface="+mn-cs"/>
      </a:defRPr>
    </a:lvl2pPr>
    <a:lvl3pPr marL="1200150" indent="-2857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rgbClr val="000000"/>
        </a:solidFill>
        <a:latin typeface="Arial Narrow" panose="020B0606020202030204" pitchFamily="34" charset="0"/>
        <a:ea typeface="+mn-ea"/>
        <a:cs typeface="+mn-cs"/>
      </a:defRPr>
    </a:lvl3pPr>
    <a:lvl4pPr marL="1657350" indent="-2857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rgbClr val="000000"/>
        </a:solidFill>
        <a:latin typeface="Arial Narrow" panose="020B0606020202030204" pitchFamily="34" charset="0"/>
        <a:ea typeface="+mn-ea"/>
        <a:cs typeface="+mn-cs"/>
      </a:defRPr>
    </a:lvl4pPr>
    <a:lvl5pPr marL="2114550" indent="-2857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rgbClr val="000000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12725" y="387350"/>
            <a:ext cx="7435850" cy="4183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24F33-020E-4850-B51E-33AEA035492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5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547747" y="1"/>
            <a:ext cx="11644253" cy="4267199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47747" y="4267200"/>
            <a:ext cx="11641127" cy="259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352800" y="762314"/>
            <a:ext cx="8128000" cy="13712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4400" b="1" dirty="0">
                <a:solidFill>
                  <a:srgbClr val="0B4596"/>
                </a:solidFill>
                <a:ea typeface="+mj-ea"/>
              </a:defRPr>
            </a:lvl1pPr>
          </a:lstStyle>
          <a:p>
            <a:pPr marL="0" lvl="0">
              <a:spcBef>
                <a:spcPct val="0"/>
              </a:spcBef>
            </a:pPr>
            <a:r>
              <a:rPr lang="en-US" dirty="0">
                <a:solidFill>
                  <a:srgbClr val="0B4596"/>
                </a:solidFill>
              </a:rPr>
              <a:t>PPT Title</a:t>
            </a:r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015999" y="2602688"/>
            <a:ext cx="1828800" cy="9568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800" b="1" baseline="0" dirty="0">
                <a:solidFill>
                  <a:srgbClr val="0B4596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r>
              <a:rPr lang="en-US" sz="1800" b="1" dirty="0">
                <a:solidFill>
                  <a:srgbClr val="0B4596"/>
                </a:solidFill>
                <a:latin typeface="Arial Narrow" panose="020B0606020202030204" pitchFamily="34" charset="0"/>
              </a:rPr>
              <a:t>Office</a:t>
            </a:r>
            <a:r>
              <a:rPr lang="en-US" sz="1800" b="1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Information</a:t>
            </a:r>
            <a:endParaRPr lang="en-US" baseline="0" dirty="0">
              <a:solidFill>
                <a:srgbClr val="0099D8"/>
              </a:solidFill>
            </a:endParaRPr>
          </a:p>
          <a:p>
            <a:pPr marL="0" lvl="0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/>
            <a:endParaRPr lang="en-US" dirty="0"/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033699" y="3734113"/>
            <a:ext cx="1727199" cy="1968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600" b="0" dirty="0">
                <a:solidFill>
                  <a:srgbClr val="0099D8"/>
                </a:solidFill>
              </a:defRPr>
            </a:lvl1pPr>
          </a:lstStyle>
          <a:p>
            <a:r>
              <a:rPr lang="en-US" sz="1600" dirty="0">
                <a:solidFill>
                  <a:srgbClr val="0099D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MM/DD/YYYY</a:t>
            </a:r>
          </a:p>
        </p:txBody>
      </p:sp>
      <p:pic>
        <p:nvPicPr>
          <p:cNvPr id="26" name="Picture 4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533401"/>
            <a:ext cx="2349515" cy="21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3353382" y="3316288"/>
            <a:ext cx="8123355" cy="7985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Author, Title, Affiliation  (optional)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3047999" y="609913"/>
            <a:ext cx="0" cy="347345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94" name="Rectangle 93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Rectangle 94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96" name="Picture 13" descr="C:\Users\jacqui.fenner\Desktop\PTT templates\images\noaa icons\noaa_icons-04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14" descr="C:\Users\jacqui.fenner\Desktop\PTT templates\images\noaa icons\noaa_icons-05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15" descr="C:\Users\jacqui.fenner\Desktop\PTT templates\images\noaa icons\noaa_icons-06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16" descr="C:\Users\jacqui.fenner\Desktop\PTT templates\images\noaa icons\noaa_icons-07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17" descr="C:\Users\jacqui.fenner\Desktop\PTT templates\images\noaa icons\noaa_icons-08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9" descr="C:\Users\jacqui.fenner\Desktop\PTT templates\images\noaa icons\noaa_icons-10.png">
              <a:hlinkClick r:id="rId14"/>
            </p:cNvPr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" name="Group 101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103" name="Group 102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4" name="Straight Connector 103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353382" y="2262188"/>
            <a:ext cx="8123355" cy="9382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0">
                <a:solidFill>
                  <a:srgbClr val="00B0F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PPT Subtitle</a:t>
            </a:r>
          </a:p>
        </p:txBody>
      </p:sp>
    </p:spTree>
    <p:extLst>
      <p:ext uri="{BB962C8B-B14F-4D97-AF65-F5344CB8AC3E}">
        <p14:creationId xmlns:p14="http://schemas.microsoft.com/office/powerpoint/2010/main" val="103874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1" y="3124200"/>
            <a:ext cx="10578549" cy="3048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0595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44196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1" y="1219200"/>
            <a:ext cx="10578549" cy="3048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15106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04000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748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1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3048000"/>
            <a:ext cx="49905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048000"/>
            <a:ext cx="49905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215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003851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8331200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667526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69172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775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3351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003851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331200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3" hasCustomPrompt="1"/>
          </p:nvPr>
        </p:nvSpPr>
        <p:spPr>
          <a:xfrm>
            <a:off x="4667526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92625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0" y="1219200"/>
            <a:ext cx="10566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918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981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429000"/>
            <a:ext cx="4990549" cy="2743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304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1" y="274638"/>
            <a:ext cx="8546549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21675" y="1041400"/>
            <a:ext cx="10578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4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0" y="152401"/>
            <a:ext cx="983024" cy="851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4273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1" y="274638"/>
            <a:ext cx="8546549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8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69209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4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5200" y="152401"/>
            <a:ext cx="1079672" cy="809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38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47747" y="4267200"/>
            <a:ext cx="11641127" cy="259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048000" y="609913"/>
            <a:ext cx="0" cy="347345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352800" y="762314"/>
            <a:ext cx="8128000" cy="13712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4400" b="1" baseline="0" dirty="0">
                <a:solidFill>
                  <a:srgbClr val="0B4596"/>
                </a:solidFill>
                <a:ea typeface="+mj-ea"/>
              </a:defRPr>
            </a:lvl1pPr>
          </a:lstStyle>
          <a:p>
            <a:pPr marL="0" lvl="0">
              <a:spcBef>
                <a:spcPct val="0"/>
              </a:spcBef>
            </a:pPr>
            <a:r>
              <a:rPr lang="en-US" dirty="0">
                <a:solidFill>
                  <a:srgbClr val="0B4596"/>
                </a:solidFill>
              </a:rPr>
              <a:t>PPT Title</a:t>
            </a:r>
          </a:p>
          <a:p>
            <a:pPr marL="0" lvl="0">
              <a:spcBef>
                <a:spcPct val="0"/>
              </a:spcBef>
            </a:pPr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016000" y="2602688"/>
            <a:ext cx="1828800" cy="9568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800" b="1" baseline="0" dirty="0">
                <a:solidFill>
                  <a:srgbClr val="0B4596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r>
              <a:rPr lang="en-US" sz="1800" b="1" dirty="0">
                <a:solidFill>
                  <a:srgbClr val="0B4596"/>
                </a:solidFill>
                <a:latin typeface="Arial Narrow" panose="020B0606020202030204" pitchFamily="34" charset="0"/>
              </a:rPr>
              <a:t>Office</a:t>
            </a:r>
            <a:r>
              <a:rPr lang="en-US" sz="1800" b="1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Information</a:t>
            </a:r>
            <a:endParaRPr lang="en-US" baseline="0" dirty="0">
              <a:solidFill>
                <a:srgbClr val="0099D8"/>
              </a:solidFill>
            </a:endParaRPr>
          </a:p>
          <a:p>
            <a:pPr marL="0" lvl="0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/>
            <a:endParaRPr lang="en-US" dirty="0"/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033701" y="3734113"/>
            <a:ext cx="1727199" cy="1968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600" b="0" dirty="0">
                <a:solidFill>
                  <a:srgbClr val="0099D8"/>
                </a:solidFill>
              </a:defRPr>
            </a:lvl1pPr>
          </a:lstStyle>
          <a:p>
            <a:r>
              <a:rPr lang="en-US" sz="1600" dirty="0">
                <a:solidFill>
                  <a:srgbClr val="0099D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MM/DD/YYYY</a:t>
            </a:r>
          </a:p>
        </p:txBody>
      </p:sp>
      <p:pic>
        <p:nvPicPr>
          <p:cNvPr id="26" name="Picture 4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533401"/>
            <a:ext cx="2349517" cy="21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3353382" y="3316288"/>
            <a:ext cx="8123355" cy="7985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Author, Title, Affiliation  (optional)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353382" y="2262188"/>
            <a:ext cx="8123355" cy="9382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0">
                <a:solidFill>
                  <a:srgbClr val="00B0F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PPT Subtitle</a:t>
            </a:r>
          </a:p>
        </p:txBody>
      </p:sp>
      <p:grpSp>
        <p:nvGrpSpPr>
          <p:cNvPr id="67" name="Group 66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8" name="Rectangle 67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Rectangle 68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70" name="Picture 13" descr="C:\Users\jacqui.fenner\Desktop\PTT templates\images\noaa icons\noaa_icons-04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4" descr="C:\Users\jacqui.fenner\Desktop\PTT templates\images\noaa icons\noaa_icons-05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5" descr="C:\Users\jacqui.fenner\Desktop\PTT templates\images\noaa icons\noaa_icons-06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6" descr="C:\Users\jacqui.fenner\Desktop\PTT templates\images\noaa icons\noaa_icons-07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7" descr="C:\Users\jacqui.fenner\Desktop\PTT templates\images\noaa icons\noaa_icons-08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9" descr="C:\Users\jacqui.fenner\Desktop\PTT templates\images\noaa icons\noaa_icons-10.png">
              <a:hlinkClick r:id="rId14"/>
            </p:cNvPr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6" name="Group 75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7" name="Group 76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8" name="Straight Connector 77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57597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1" y="274638"/>
            <a:ext cx="8343349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0" y="1203334"/>
            <a:ext cx="69209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601" y="152400"/>
            <a:ext cx="1051153" cy="788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807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1" y="3124200"/>
            <a:ext cx="10578549" cy="3048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82417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pic>
        <p:nvPicPr>
          <p:cNvPr id="8" name="Picture 7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601" y="152400"/>
            <a:ext cx="1051153" cy="788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403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44196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1" y="1219200"/>
            <a:ext cx="10578549" cy="3048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8546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pic>
        <p:nvPicPr>
          <p:cNvPr id="8" name="Picture 7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601" y="152400"/>
            <a:ext cx="1051153" cy="788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4937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1" y="274638"/>
            <a:ext cx="8546549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04000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601" y="152400"/>
            <a:ext cx="1051153" cy="788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1580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1" y="274638"/>
            <a:ext cx="8648149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1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3048000"/>
            <a:ext cx="49905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048000"/>
            <a:ext cx="49905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601" y="152400"/>
            <a:ext cx="1051153" cy="788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70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1" y="274638"/>
            <a:ext cx="8343349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003851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8331200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667526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601" y="152400"/>
            <a:ext cx="1051153" cy="788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1765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1" y="274638"/>
            <a:ext cx="8444949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775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3351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003851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331200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3" hasCustomPrompt="1"/>
          </p:nvPr>
        </p:nvSpPr>
        <p:spPr>
          <a:xfrm>
            <a:off x="4667526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601" y="152400"/>
            <a:ext cx="1051153" cy="788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923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1" y="274638"/>
            <a:ext cx="8444949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0" y="1219200"/>
            <a:ext cx="10566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Image result for nesdis 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601" y="152400"/>
            <a:ext cx="1051153" cy="788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7067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10322" y="0"/>
            <a:ext cx="561340" cy="6400800"/>
          </a:xfrm>
          <a:custGeom>
            <a:avLst/>
            <a:gdLst/>
            <a:ahLst/>
            <a:cxnLst/>
            <a:rect l="l" t="t" r="r" b="b"/>
            <a:pathLst>
              <a:path w="421005" h="4800600" extrusionOk="0">
                <a:moveTo>
                  <a:pt x="0" y="4800601"/>
                </a:moveTo>
                <a:lnTo>
                  <a:pt x="420623" y="4800601"/>
                </a:lnTo>
                <a:lnTo>
                  <a:pt x="420623" y="0"/>
                </a:lnTo>
                <a:lnTo>
                  <a:pt x="0" y="0"/>
                </a:lnTo>
                <a:lnTo>
                  <a:pt x="0" y="4800601"/>
                </a:lnTo>
                <a:close/>
              </a:path>
            </a:pathLst>
          </a:custGeom>
          <a:solidFill>
            <a:srgbClr val="0099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/>
          <p:nvPr/>
        </p:nvSpPr>
        <p:spPr>
          <a:xfrm>
            <a:off x="17434" y="3197352"/>
            <a:ext cx="546945" cy="1070187"/>
          </a:xfrm>
          <a:custGeom>
            <a:avLst/>
            <a:gdLst/>
            <a:ahLst/>
            <a:cxnLst/>
            <a:rect l="l" t="t" r="r" b="b"/>
            <a:pathLst>
              <a:path w="410209" h="802639" extrusionOk="0">
                <a:moveTo>
                  <a:pt x="0" y="0"/>
                </a:moveTo>
                <a:lnTo>
                  <a:pt x="409955" y="0"/>
                </a:lnTo>
                <a:lnTo>
                  <a:pt x="409955" y="802385"/>
                </a:lnTo>
                <a:lnTo>
                  <a:pt x="0" y="802385"/>
                </a:lnTo>
                <a:lnTo>
                  <a:pt x="0" y="0"/>
                </a:lnTo>
                <a:close/>
              </a:path>
            </a:pathLst>
          </a:custGeom>
          <a:solidFill>
            <a:srgbClr val="0B45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"/>
          <p:cNvSpPr/>
          <p:nvPr/>
        </p:nvSpPr>
        <p:spPr>
          <a:xfrm>
            <a:off x="5" y="5714999"/>
            <a:ext cx="605695" cy="32400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"/>
          <p:cNvSpPr/>
          <p:nvPr/>
        </p:nvSpPr>
        <p:spPr>
          <a:xfrm>
            <a:off x="5" y="4648200"/>
            <a:ext cx="605695" cy="32400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"/>
          <p:cNvSpPr/>
          <p:nvPr/>
        </p:nvSpPr>
        <p:spPr>
          <a:xfrm>
            <a:off x="5" y="3581400"/>
            <a:ext cx="605695" cy="32400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5" y="2514600"/>
            <a:ext cx="605695" cy="32400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5" y="1447800"/>
            <a:ext cx="605695" cy="32400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"/>
          <p:cNvSpPr/>
          <p:nvPr/>
        </p:nvSpPr>
        <p:spPr>
          <a:xfrm>
            <a:off x="5" y="381000"/>
            <a:ext cx="605695" cy="32400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6295" y="4267200"/>
            <a:ext cx="561340" cy="0"/>
          </a:xfrm>
          <a:custGeom>
            <a:avLst/>
            <a:gdLst/>
            <a:ahLst/>
            <a:cxnLst/>
            <a:rect l="l" t="t" r="r" b="b"/>
            <a:pathLst>
              <a:path w="421005" h="120000" extrusionOk="0">
                <a:moveTo>
                  <a:pt x="0" y="0"/>
                </a:moveTo>
                <a:lnTo>
                  <a:pt x="420623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"/>
          <p:cNvSpPr/>
          <p:nvPr/>
        </p:nvSpPr>
        <p:spPr>
          <a:xfrm>
            <a:off x="16295" y="3200400"/>
            <a:ext cx="561340" cy="0"/>
          </a:xfrm>
          <a:custGeom>
            <a:avLst/>
            <a:gdLst/>
            <a:ahLst/>
            <a:cxnLst/>
            <a:rect l="l" t="t" r="r" b="b"/>
            <a:pathLst>
              <a:path w="421005" h="120000" extrusionOk="0">
                <a:moveTo>
                  <a:pt x="0" y="0"/>
                </a:moveTo>
                <a:lnTo>
                  <a:pt x="420623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16295" y="2133600"/>
            <a:ext cx="561340" cy="0"/>
          </a:xfrm>
          <a:custGeom>
            <a:avLst/>
            <a:gdLst/>
            <a:ahLst/>
            <a:cxnLst/>
            <a:rect l="l" t="t" r="r" b="b"/>
            <a:pathLst>
              <a:path w="421005" h="120000" extrusionOk="0">
                <a:moveTo>
                  <a:pt x="0" y="0"/>
                </a:moveTo>
                <a:lnTo>
                  <a:pt x="420623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16295" y="5334000"/>
            <a:ext cx="561340" cy="0"/>
          </a:xfrm>
          <a:custGeom>
            <a:avLst/>
            <a:gdLst/>
            <a:ahLst/>
            <a:cxnLst/>
            <a:rect l="l" t="t" r="r" b="b"/>
            <a:pathLst>
              <a:path w="421005" h="120000" extrusionOk="0">
                <a:moveTo>
                  <a:pt x="0" y="0"/>
                </a:moveTo>
                <a:lnTo>
                  <a:pt x="420623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16295" y="1066800"/>
            <a:ext cx="561340" cy="0"/>
          </a:xfrm>
          <a:custGeom>
            <a:avLst/>
            <a:gdLst/>
            <a:ahLst/>
            <a:cxnLst/>
            <a:rect l="l" t="t" r="r" b="b"/>
            <a:pathLst>
              <a:path w="421005" h="120000" extrusionOk="0">
                <a:moveTo>
                  <a:pt x="0" y="0"/>
                </a:moveTo>
                <a:lnTo>
                  <a:pt x="420623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16295" y="6397625"/>
            <a:ext cx="561340" cy="0"/>
          </a:xfrm>
          <a:custGeom>
            <a:avLst/>
            <a:gdLst/>
            <a:ahLst/>
            <a:cxnLst/>
            <a:rect l="l" t="t" r="r" b="b"/>
            <a:pathLst>
              <a:path w="421005" h="120000" extrusionOk="0">
                <a:moveTo>
                  <a:pt x="0" y="0"/>
                </a:moveTo>
                <a:lnTo>
                  <a:pt x="420623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571152" y="0"/>
            <a:ext cx="0" cy="6400800"/>
          </a:xfrm>
          <a:custGeom>
            <a:avLst/>
            <a:gdLst/>
            <a:ahLst/>
            <a:cxnLst/>
            <a:rect l="l" t="t" r="r" b="b"/>
            <a:pathLst>
              <a:path w="120000" h="4800600" extrusionOk="0">
                <a:moveTo>
                  <a:pt x="0" y="0"/>
                </a:moveTo>
                <a:lnTo>
                  <a:pt x="0" y="4800601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0" y="6400801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9144000" h="342900" extrusionOk="0">
                <a:moveTo>
                  <a:pt x="0" y="0"/>
                </a:moveTo>
                <a:lnTo>
                  <a:pt x="9143999" y="0"/>
                </a:lnTo>
                <a:lnTo>
                  <a:pt x="9143999" y="342899"/>
                </a:lnTo>
                <a:lnTo>
                  <a:pt x="0" y="342899"/>
                </a:lnTo>
                <a:lnTo>
                  <a:pt x="0" y="0"/>
                </a:ln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304804" y="6443462"/>
            <a:ext cx="495849" cy="37188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853107" y="6449257"/>
            <a:ext cx="480396" cy="360297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11074405" y="41624"/>
            <a:ext cx="1015999" cy="76199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513684" y="952545"/>
            <a:ext cx="11164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body" idx="1"/>
          </p:nvPr>
        </p:nvSpPr>
        <p:spPr>
          <a:xfrm>
            <a:off x="1352559" y="1636631"/>
            <a:ext cx="948688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ftr" idx="11"/>
          </p:nvPr>
        </p:nvSpPr>
        <p:spPr>
          <a:xfrm>
            <a:off x="7338339" y="6541975"/>
            <a:ext cx="388958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dt" idx="10"/>
          </p:nvPr>
        </p:nvSpPr>
        <p:spPr>
          <a:xfrm>
            <a:off x="609600" y="6377943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sldNum" idx="12"/>
          </p:nvPr>
        </p:nvSpPr>
        <p:spPr>
          <a:xfrm>
            <a:off x="11490618" y="6541976"/>
            <a:ext cx="12615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>
              <a:spcBef>
                <a:spcPts val="0"/>
              </a:spcBef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25400" marR="0" lvl="1" indent="0" algn="l">
              <a:spcBef>
                <a:spcPts val="0"/>
              </a:spcBef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25400" marR="0" lvl="2" indent="0" algn="l">
              <a:spcBef>
                <a:spcPts val="0"/>
              </a:spcBef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5400" marR="0" lvl="3" indent="0" algn="l">
              <a:spcBef>
                <a:spcPts val="0"/>
              </a:spcBef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5400" marR="0" lvl="4" indent="0" algn="l">
              <a:spcBef>
                <a:spcPts val="0"/>
              </a:spcBef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400" marR="0" lvl="5" indent="0" algn="l">
              <a:spcBef>
                <a:spcPts val="0"/>
              </a:spcBef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25400" marR="0" lvl="6" indent="0" algn="l">
              <a:spcBef>
                <a:spcPts val="0"/>
              </a:spcBef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25400" marR="0" lvl="7" indent="0" algn="l">
              <a:spcBef>
                <a:spcPts val="0"/>
              </a:spcBef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25400" marR="0" lvl="8" indent="0" algn="l">
              <a:spcBef>
                <a:spcPts val="0"/>
              </a:spcBef>
              <a:buNone/>
              <a:defRPr sz="750" b="0" i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83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4CAF8-0364-3E48-8B85-5143979517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99746" y="1216153"/>
            <a:ext cx="10582655" cy="49560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365AF-869D-6046-A704-B6A2E316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mr-IN" dirty="0"/>
              <a:t>25/07/19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AE4A4-9F78-3D4A-A371-00D75746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[Project] OPPA MSR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012271F-DC7A-F047-A26E-1DCAB8BE2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2921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509331" y="-16844"/>
            <a:ext cx="11641127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50102" y="4267200"/>
            <a:ext cx="11638772" cy="259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87028" y="2718817"/>
            <a:ext cx="1828800" cy="96012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baseline="0">
                <a:solidFill>
                  <a:srgbClr val="D6F5FF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800" b="1">
                <a:latin typeface="Arial Narrow" panose="020B0606020202030204" pitchFamily="34" charset="0"/>
              </a:defRPr>
            </a:lvl2pPr>
            <a:lvl3pPr marL="914400" indent="0">
              <a:buNone/>
              <a:defRPr sz="1800" b="1">
                <a:latin typeface="Arial Narrow" panose="020B0606020202030204" pitchFamily="34" charset="0"/>
              </a:defRPr>
            </a:lvl3pPr>
            <a:lvl4pPr marL="1371600" indent="0">
              <a:buNone/>
              <a:defRPr sz="1800" b="1">
                <a:latin typeface="Arial Narrow" panose="020B0606020202030204" pitchFamily="34" charset="0"/>
              </a:defRPr>
            </a:lvl4pPr>
            <a:lvl5pPr marL="1828800" indent="0">
              <a:buNone/>
              <a:defRPr sz="1800" b="1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Office Information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93115" y="3695782"/>
            <a:ext cx="1822713" cy="3081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baseline="0">
                <a:solidFill>
                  <a:srgbClr val="D6F5FF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800" b="1">
                <a:latin typeface="Arial Narrow" panose="020B0606020202030204" pitchFamily="34" charset="0"/>
              </a:defRPr>
            </a:lvl2pPr>
            <a:lvl3pPr marL="914400" indent="0">
              <a:buNone/>
              <a:defRPr sz="1800" b="1">
                <a:latin typeface="Arial Narrow" panose="020B0606020202030204" pitchFamily="34" charset="0"/>
              </a:defRPr>
            </a:lvl3pPr>
            <a:lvl4pPr marL="1371600" indent="0">
              <a:buNone/>
              <a:defRPr sz="1800" b="1">
                <a:latin typeface="Arial Narrow" panose="020B0606020202030204" pitchFamily="34" charset="0"/>
              </a:defRPr>
            </a:lvl4pPr>
            <a:lvl5pPr marL="1828800" indent="0">
              <a:buNone/>
              <a:defRPr sz="1800" b="1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352800" y="768746"/>
            <a:ext cx="8128000" cy="1358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PPT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353382" y="2262188"/>
            <a:ext cx="8123355" cy="9382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PPT Subtitle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352800" y="3311238"/>
            <a:ext cx="8128000" cy="692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Author, Title, Affiliation  (optional)</a:t>
            </a:r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3047999" y="609600"/>
            <a:ext cx="0" cy="347345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175" y="226996"/>
            <a:ext cx="2538119" cy="251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9" name="Rectangle 68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71" name="Picture 13" descr="C:\Users\jacqui.fenner\Desktop\PTT templates\images\noaa icons\noaa_icons-04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C:\Users\jacqui.fenner\Desktop\PTT templates\images\noaa icons\noaa_icons-05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5" descr="C:\Users\jacqui.fenner\Desktop\PTT templates\images\noaa icons\noaa_icons-06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6" descr="C:\Users\jacqui.fenner\Desktop\PTT templates\images\noaa icons\noaa_icons-07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7" descr="C:\Users\jacqui.fenner\Desktop\PTT templates\images\noaa icons\noaa_icons-08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9" descr="C:\Users\jacqui.fenner\Desktop\PTT templates\images\noaa icons\noaa_icons-10.png">
              <a:hlinkClick r:id="rId14"/>
            </p:cNvPr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Group 76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8" name="Group 77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722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981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429000"/>
            <a:ext cx="4990549" cy="2743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4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184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8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69209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102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3600" y="1219200"/>
            <a:ext cx="69209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2476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1" y="3124200"/>
            <a:ext cx="10578549" cy="3048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06093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44196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1" y="1219200"/>
            <a:ext cx="10578549" cy="3048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64229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04000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155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1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3048000"/>
            <a:ext cx="49905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048000"/>
            <a:ext cx="49905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45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003851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8331200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667526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9784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775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3351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003851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331200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3" hasCustomPrompt="1"/>
          </p:nvPr>
        </p:nvSpPr>
        <p:spPr>
          <a:xfrm>
            <a:off x="4667526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0711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47747" y="0"/>
            <a:ext cx="11644253" cy="64492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6" name="Rectangle 65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Rectangle 66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68" name="Picture 13" descr="C:\Users\jacqui.fenner\Desktop\PTT templates\images\noaa icons\noaa_icons-04.png">
              <a:hlinkClick r:id="rId2"/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4" descr="C:\Users\jacqui.fenner\Desktop\PTT templates\images\noaa icons\noaa_icons-05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5" descr="C:\Users\jacqui.fenner\Desktop\PTT templates\images\noaa icons\noaa_icons-06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 descr="C:\Users\jacqui.fenner\Desktop\PTT templates\images\noaa icons\noaa_icons-07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7" descr="C:\Users\jacqui.fenner\Desktop\PTT templates\images\noaa icons\noaa_icons-08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9" descr="C:\Users\jacqui.fenner\Desktop\PTT templates\images\noaa icons\noaa_icons-10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oup 73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5" name="Group 74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6" name="Straight Connector 75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0" y="1066800"/>
            <a:ext cx="10578551" cy="12954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Divider Slide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930400" y="6551712"/>
            <a:ext cx="9652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</a:t>
            </a:r>
            <a:r>
              <a:rPr lang="en-US" sz="1000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fld id="{230AF19D-3812-4E85-9F3D-A917BA6571C2}" type="slidenum">
              <a:rPr lang="en-US" sz="1000" smtClean="0">
                <a:solidFill>
                  <a:srgbClr val="0B4596"/>
                </a:solidFill>
                <a:latin typeface="Arial Narrow" panose="020B0606020202030204" pitchFamily="34" charset="0"/>
              </a:rPr>
              <a:t>‹#›</a:t>
            </a:fld>
            <a:endParaRPr lang="en-US" sz="100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  <p:pic>
        <p:nvPicPr>
          <p:cNvPr id="30" name="Picture 2" descr="G:\STALL\ST Comms\Templates &amp; Resources\Logos\Other Emblems\DOC Logo\DOC Color.png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3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nesdis star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855200" y="152401"/>
            <a:ext cx="1079672" cy="809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116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0" y="1219200"/>
            <a:ext cx="10566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3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DCE5B4-AC65-4AF4-8C83-5CAA29D26789}" type="datetimeFigureOut">
              <a:rPr lang="en-US" smtClean="0">
                <a:solidFill>
                  <a:srgbClr val="0A4595"/>
                </a:solidFill>
              </a:rPr>
              <a:pPr/>
              <a:t>11/18/2020</a:t>
            </a:fld>
            <a:endParaRPr lang="en-US">
              <a:solidFill>
                <a:srgbClr val="0A459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A459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56A339-4EAB-4A2B-BFA5-44952A71E4C3}" type="slidenum">
              <a:rPr lang="en-US" smtClean="0">
                <a:solidFill>
                  <a:srgbClr val="0A4595"/>
                </a:solidFill>
              </a:rPr>
              <a:pPr/>
              <a:t>‹#›</a:t>
            </a:fld>
            <a:endParaRPr lang="en-US">
              <a:solidFill>
                <a:srgbClr val="0A4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173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47747" y="0"/>
            <a:ext cx="11644253" cy="64492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6" name="Rectangle 65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68" name="Picture 13" descr="C:\Users\jacqui.fenner\Desktop\PTT templates\images\noaa icons\noaa_icons-04.png">
              <a:hlinkClick r:id="rId2"/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4" descr="C:\Users\jacqui.fenner\Desktop\PTT templates\images\noaa icons\noaa_icons-05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5" descr="C:\Users\jacqui.fenner\Desktop\PTT templates\images\noaa icons\noaa_icons-06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 descr="C:\Users\jacqui.fenner\Desktop\PTT templates\images\noaa icons\noaa_icons-07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7" descr="C:\Users\jacqui.fenner\Desktop\PTT templates\images\noaa icons\noaa_icons-08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9" descr="C:\Users\jacqui.fenner\Desktop\PTT templates\images\noaa icons\noaa_icons-10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oup 73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5" name="Group 74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6" name="Straight Connector 75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0" y="1066800"/>
            <a:ext cx="10578551" cy="12954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/>
            </a:lvl1pPr>
          </a:lstStyle>
          <a:p>
            <a:r>
              <a:rPr lang="en-US" dirty="0" smtClean="0"/>
              <a:t>Divider Slide Text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930400" y="6551712"/>
            <a:ext cx="9652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  </a:t>
            </a:r>
            <a:fld id="{230AF19D-3812-4E85-9F3D-A917BA6571C2}" type="slidenum">
              <a:rPr lang="en-US" sz="1000" smtClean="0">
                <a:solidFill>
                  <a:srgbClr val="0B4596"/>
                </a:solidFill>
                <a:latin typeface="Arial Narrow" panose="020B0606020202030204" pitchFamily="34" charset="0"/>
              </a:rPr>
              <a:pPr algn="r"/>
              <a:t>‹#›</a:t>
            </a:fld>
            <a:endParaRPr lang="en-US" sz="1000" dirty="0" smtClean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  <p:pic>
        <p:nvPicPr>
          <p:cNvPr id="30" name="Picture 2" descr="G:\STALL\ST Comms\Templates &amp; Resources\Logos\Other Emblems\DOC Logo\DOC Color.png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3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61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981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2" y="1219200"/>
            <a:ext cx="49905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429000"/>
            <a:ext cx="4990549" cy="2743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26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4658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8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69209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7473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3600" y="1219200"/>
            <a:ext cx="69209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516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1" y="12192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2" y="3124200"/>
            <a:ext cx="10578549" cy="3048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2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41939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1" y="44196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2" y="1219200"/>
            <a:ext cx="10578549" cy="3048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2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47236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219200"/>
            <a:ext cx="49905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04000" y="1219200"/>
            <a:ext cx="49905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956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47747" y="0"/>
            <a:ext cx="11644253" cy="644925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4" name="Group 63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5" name="Rectangle 64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67" name="Picture 13" descr="C:\Users\jacqui.fenner\Desktop\PTT templates\images\noaa icons\noaa_icons-04.png">
              <a:hlinkClick r:id="rId2"/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4" descr="C:\Users\jacqui.fenner\Desktop\PTT templates\images\noaa icons\noaa_icons-05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5" descr="C:\Users\jacqui.fenner\Desktop\PTT templates\images\noaa icons\noaa_icons-06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6" descr="C:\Users\jacqui.fenner\Desktop\PTT templates\images\noaa icons\noaa_icons-07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7" descr="C:\Users\jacqui.fenner\Desktop\PTT templates\images\noaa icons\noaa_icons-08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9" descr="C:\Users\jacqui.fenner\Desktop\PTT templates\images\noaa icons\noaa_icons-10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3" name="Group 72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4" name="Group 73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1" y="1066800"/>
            <a:ext cx="10526097" cy="12954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00">
                <a:solidFill>
                  <a:srgbClr val="0B4596"/>
                </a:solidFill>
              </a:defRPr>
            </a:lvl1pPr>
          </a:lstStyle>
          <a:p>
            <a:r>
              <a:rPr lang="en-US" dirty="0"/>
              <a:t>Divider Slide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" name="Picture 2" descr="G:\STALL\ST Comms\Templates &amp; Resources\Logos\Other Emblems\DOC Logo\DOC Color.png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3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 userDrawn="1"/>
        </p:nvSpPr>
        <p:spPr>
          <a:xfrm>
            <a:off x="1930400" y="6551712"/>
            <a:ext cx="9652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</a:t>
            </a:r>
            <a:r>
              <a:rPr lang="en-US" sz="1000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fld id="{B29DFF88-664D-4572-958B-31C354FF1575}" type="slidenum">
              <a:rPr lang="en-US" sz="1000" smtClean="0">
                <a:solidFill>
                  <a:srgbClr val="0B4596"/>
                </a:solidFill>
                <a:latin typeface="Arial Narrow" panose="020B0606020202030204" pitchFamily="34" charset="0"/>
              </a:rPr>
              <a:t>‹#›</a:t>
            </a:fld>
            <a:endParaRPr lang="en-US" sz="100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27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1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2" y="3048000"/>
            <a:ext cx="49905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048000"/>
            <a:ext cx="49905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719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003852" y="1219200"/>
            <a:ext cx="32633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8331200" y="1219200"/>
            <a:ext cx="32633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667527" y="1219200"/>
            <a:ext cx="32633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99906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1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775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3351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003852" y="3048000"/>
            <a:ext cx="32633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331200" y="3048000"/>
            <a:ext cx="32633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3" hasCustomPrompt="1"/>
          </p:nvPr>
        </p:nvSpPr>
        <p:spPr>
          <a:xfrm>
            <a:off x="4667527" y="3048000"/>
            <a:ext cx="32633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80552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0" y="1219200"/>
            <a:ext cx="10566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43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8DCE5B4-AC65-4AF4-8C83-5CAA29D26789}" type="datetimeFigureOut">
              <a:rPr lang="en-US" smtClean="0">
                <a:solidFill>
                  <a:srgbClr val="0A4595"/>
                </a:solidFill>
              </a:rPr>
              <a:pPr/>
              <a:t>11/18/2020</a:t>
            </a:fld>
            <a:endParaRPr lang="en-US">
              <a:solidFill>
                <a:srgbClr val="0A459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A459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C756A339-4EAB-4A2B-BFA5-44952A71E4C3}" type="slidenum">
              <a:rPr lang="en-US" smtClean="0">
                <a:solidFill>
                  <a:srgbClr val="0A4595"/>
                </a:solidFill>
              </a:rPr>
              <a:pPr/>
              <a:t>‹#›</a:t>
            </a:fld>
            <a:endParaRPr lang="en-US">
              <a:solidFill>
                <a:srgbClr val="0A4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0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47748" y="0"/>
            <a:ext cx="11644253" cy="64492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6" name="Rectangle 65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68" name="Picture 13" descr="C:\Users\jacqui.fenner\Desktop\PTT templates\images\noaa icons\noaa_icons-04.png">
              <a:hlinkClick r:id="rId2"/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4" descr="C:\Users\jacqui.fenner\Desktop\PTT templates\images\noaa icons\noaa_icons-05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5" descr="C:\Users\jacqui.fenner\Desktop\PTT templates\images\noaa icons\noaa_icons-06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 descr="C:\Users\jacqui.fenner\Desktop\PTT templates\images\noaa icons\noaa_icons-07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7" descr="C:\Users\jacqui.fenner\Desktop\PTT templates\images\noaa icons\noaa_icons-08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9" descr="C:\Users\jacqui.fenner\Desktop\PTT templates\images\noaa icons\noaa_icons-10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oup 73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5" name="Group 74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6" name="Straight Connector 75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2" y="1066801"/>
            <a:ext cx="10578551" cy="12954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300"/>
            </a:lvl1pPr>
          </a:lstStyle>
          <a:p>
            <a:r>
              <a:rPr lang="en-US" dirty="0" smtClean="0"/>
              <a:t>Divider Slide Text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930400" y="6551712"/>
            <a:ext cx="96520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50" dirty="0" smtClean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  </a:t>
            </a:r>
            <a:fld id="{230AF19D-3812-4E85-9F3D-A917BA6571C2}" type="slidenum">
              <a:rPr lang="en-US" sz="750" smtClean="0">
                <a:solidFill>
                  <a:srgbClr val="0B4596"/>
                </a:solidFill>
                <a:latin typeface="Arial Narrow" panose="020B0606020202030204" pitchFamily="34" charset="0"/>
              </a:rPr>
              <a:pPr algn="r"/>
              <a:t>‹#›</a:t>
            </a:fld>
            <a:endParaRPr lang="en-US" sz="750" dirty="0" smtClean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  <p:pic>
        <p:nvPicPr>
          <p:cNvPr id="30" name="Picture 2" descr="G:\STALL\ST Comms\Templates &amp; Resources\Logos\Other Emblems\DOC Logo\DOC Color.png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4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2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981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429000"/>
            <a:ext cx="4990549" cy="2743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6707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815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8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69209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954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3600" y="1219200"/>
            <a:ext cx="69209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8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981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429000"/>
            <a:ext cx="4990549" cy="2743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16580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1" y="3124200"/>
            <a:ext cx="10578549" cy="3048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89921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44196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1" y="1219200"/>
            <a:ext cx="10578549" cy="3048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80191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04000" y="1219200"/>
            <a:ext cx="49905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00025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1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3048000"/>
            <a:ext cx="49905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048000"/>
            <a:ext cx="49905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7678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003851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8331200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667526" y="1219200"/>
            <a:ext cx="32633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773161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775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3351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003851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331200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3" hasCustomPrompt="1"/>
          </p:nvPr>
        </p:nvSpPr>
        <p:spPr>
          <a:xfrm>
            <a:off x="4667526" y="3048000"/>
            <a:ext cx="3263349" cy="31242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861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0" y="1219200"/>
            <a:ext cx="10566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57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547747" y="1"/>
            <a:ext cx="11641127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50102" y="4267200"/>
            <a:ext cx="11638772" cy="259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040445" y="2590798"/>
            <a:ext cx="1828800" cy="960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baseline="0">
                <a:solidFill>
                  <a:srgbClr val="D6F5FF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800" b="1">
                <a:latin typeface="Arial Narrow" panose="020B0606020202030204" pitchFamily="34" charset="0"/>
              </a:defRPr>
            </a:lvl2pPr>
            <a:lvl3pPr marL="914400" indent="0">
              <a:buNone/>
              <a:defRPr sz="1800" b="1">
                <a:latin typeface="Arial Narrow" panose="020B0606020202030204" pitchFamily="34" charset="0"/>
              </a:defRPr>
            </a:lvl3pPr>
            <a:lvl4pPr marL="1371600" indent="0">
              <a:buNone/>
              <a:defRPr sz="1800" b="1">
                <a:latin typeface="Arial Narrow" panose="020B0606020202030204" pitchFamily="34" charset="0"/>
              </a:defRPr>
            </a:lvl4pPr>
            <a:lvl5pPr marL="1828800" indent="0">
              <a:buNone/>
              <a:defRPr sz="1800" b="1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Office Information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1040445" y="3733801"/>
            <a:ext cx="1727200" cy="2689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baseline="0">
                <a:solidFill>
                  <a:srgbClr val="D6F5FF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800" b="1">
                <a:latin typeface="Arial Narrow" panose="020B0606020202030204" pitchFamily="34" charset="0"/>
              </a:defRPr>
            </a:lvl2pPr>
            <a:lvl3pPr marL="914400" indent="0">
              <a:buNone/>
              <a:defRPr sz="1800" b="1">
                <a:latin typeface="Arial Narrow" panose="020B0606020202030204" pitchFamily="34" charset="0"/>
              </a:defRPr>
            </a:lvl3pPr>
            <a:lvl4pPr marL="1371600" indent="0">
              <a:buNone/>
              <a:defRPr sz="1800" b="1">
                <a:latin typeface="Arial Narrow" panose="020B0606020202030204" pitchFamily="34" charset="0"/>
              </a:defRPr>
            </a:lvl4pPr>
            <a:lvl5pPr marL="1828800" indent="0">
              <a:buNone/>
              <a:defRPr sz="1800" b="1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352800" y="768746"/>
            <a:ext cx="8128000" cy="1358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PPT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353382" y="2262188"/>
            <a:ext cx="8123355" cy="9382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PPT Subtitle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352800" y="3311238"/>
            <a:ext cx="8128000" cy="692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Author, Title, Affiliation  (optional)</a:t>
            </a:r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3047999" y="609600"/>
            <a:ext cx="0" cy="347345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533400"/>
            <a:ext cx="2349515" cy="213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9" name="Rectangle 68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pic>
          <p:nvPicPr>
            <p:cNvPr id="71" name="Picture 13" descr="C:\Users\jacqui.fenner\Desktop\PTT templates\images\noaa icons\noaa_icons-04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C:\Users\jacqui.fenner\Desktop\PTT templates\images\noaa icons\noaa_icons-05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5" descr="C:\Users\jacqui.fenner\Desktop\PTT templates\images\noaa icons\noaa_icons-06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6" descr="C:\Users\jacqui.fenner\Desktop\PTT templates\images\noaa icons\noaa_icons-07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7" descr="C:\Users\jacqui.fenner\Desktop\PTT templates\images\noaa icons\noaa_icons-08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9" descr="C:\Users\jacqui.fenner\Desktop\PTT templates\images\noaa icons\noaa_icons-10.png">
              <a:hlinkClick r:id="rId14"/>
            </p:cNvPr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Group 76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8" name="Group 77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0485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66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8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69209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60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3600" y="1219200"/>
            <a:ext cx="6920949" cy="4953000"/>
          </a:xfrm>
        </p:spPr>
        <p:txBody>
          <a:bodyPr/>
          <a:lstStyle>
            <a:lvl1pPr>
              <a:defRPr sz="28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3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hyperlink" Target="http://www.noaa.gov/marine-aviation" TargetMode="External"/><Relationship Id="rId18" Type="http://schemas.openxmlformats.org/officeDocument/2006/relationships/image" Target="../media/image4.png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21" Type="http://schemas.openxmlformats.org/officeDocument/2006/relationships/hyperlink" Target="http://www.noaa.gov/oceans-coasts" TargetMode="Externa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17" Type="http://schemas.openxmlformats.org/officeDocument/2006/relationships/hyperlink" Target="http://www.noaa.gov/satellites" TargetMode="External"/><Relationship Id="rId25" Type="http://schemas.openxmlformats.org/officeDocument/2006/relationships/hyperlink" Target="https://www.commerce.gov/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5" Type="http://schemas.openxmlformats.org/officeDocument/2006/relationships/hyperlink" Target="http://www.noaa.gov/research" TargetMode="External"/><Relationship Id="rId23" Type="http://schemas.openxmlformats.org/officeDocument/2006/relationships/hyperlink" Target="http://www.noaa.gov/weather" TargetMode="External"/><Relationship Id="rId28" Type="http://schemas.openxmlformats.org/officeDocument/2006/relationships/image" Target="../media/image10.png"/><Relationship Id="rId10" Type="http://schemas.openxmlformats.org/officeDocument/2006/relationships/slideLayout" Target="../slideLayouts/slideLayout15.xml"/><Relationship Id="rId19" Type="http://schemas.openxmlformats.org/officeDocument/2006/relationships/hyperlink" Target="http://www.noaa.gov/fisheries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Relationship Id="rId27" Type="http://schemas.openxmlformats.org/officeDocument/2006/relationships/hyperlink" Target="http://www.noaa.gov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21" Type="http://schemas.openxmlformats.org/officeDocument/2006/relationships/hyperlink" Target="http://www.noaa.gov/fisheries" TargetMode="Externa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hyperlink" Target="http://www.noaa.gov/research" TargetMode="External"/><Relationship Id="rId25" Type="http://schemas.openxmlformats.org/officeDocument/2006/relationships/hyperlink" Target="http://www.noaa.gov/weather" TargetMode="Externa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29" Type="http://schemas.openxmlformats.org/officeDocument/2006/relationships/hyperlink" Target="http://www.noaa.gov/" TargetMode="Externa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hyperlink" Target="http://www.noaa.gov/marine-aviation" TargetMode="External"/><Relationship Id="rId23" Type="http://schemas.openxmlformats.org/officeDocument/2006/relationships/hyperlink" Target="http://www.noaa.gov/oceans-coasts" TargetMode="Externa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26.xml"/><Relationship Id="rId19" Type="http://schemas.openxmlformats.org/officeDocument/2006/relationships/hyperlink" Target="http://www.noaa.gov/satellites" TargetMode="External"/><Relationship Id="rId31" Type="http://schemas.openxmlformats.org/officeDocument/2006/relationships/image" Target="../media/image12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4.xml"/><Relationship Id="rId22" Type="http://schemas.openxmlformats.org/officeDocument/2006/relationships/image" Target="../media/image5.png"/><Relationship Id="rId27" Type="http://schemas.openxmlformats.org/officeDocument/2006/relationships/hyperlink" Target="https://www.commerce.gov/" TargetMode="External"/><Relationship Id="rId30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3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21" Type="http://schemas.openxmlformats.org/officeDocument/2006/relationships/hyperlink" Target="http://www.noaa.gov/fisheries" TargetMode="Externa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hyperlink" Target="http://www.noaa.gov/research" TargetMode="External"/><Relationship Id="rId25" Type="http://schemas.openxmlformats.org/officeDocument/2006/relationships/hyperlink" Target="http://www.noaa.gov/weather" TargetMode="Externa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29" Type="http://schemas.openxmlformats.org/officeDocument/2006/relationships/hyperlink" Target="http://www.noaa.gov/" TargetMode="Externa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6.png"/><Relationship Id="rId32" Type="http://schemas.openxmlformats.org/officeDocument/2006/relationships/image" Target="../media/image11.png"/><Relationship Id="rId5" Type="http://schemas.openxmlformats.org/officeDocument/2006/relationships/slideLayout" Target="../slideLayouts/slideLayout34.xml"/><Relationship Id="rId15" Type="http://schemas.openxmlformats.org/officeDocument/2006/relationships/hyperlink" Target="http://www.noaa.gov/marine-aviation" TargetMode="External"/><Relationship Id="rId23" Type="http://schemas.openxmlformats.org/officeDocument/2006/relationships/hyperlink" Target="http://www.noaa.gov/oceans-coasts" TargetMode="Externa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39.xml"/><Relationship Id="rId19" Type="http://schemas.openxmlformats.org/officeDocument/2006/relationships/hyperlink" Target="http://www.noaa.gov/satellites" TargetMode="External"/><Relationship Id="rId31" Type="http://schemas.openxmlformats.org/officeDocument/2006/relationships/image" Target="../media/image12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Relationship Id="rId22" Type="http://schemas.openxmlformats.org/officeDocument/2006/relationships/image" Target="../media/image5.png"/><Relationship Id="rId27" Type="http://schemas.openxmlformats.org/officeDocument/2006/relationships/hyperlink" Target="https://www.commerce.gov/" TargetMode="External"/><Relationship Id="rId30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3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21" Type="http://schemas.openxmlformats.org/officeDocument/2006/relationships/hyperlink" Target="http://www.noaa.gov/fisheries" TargetMode="Externa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hyperlink" Target="http://www.noaa.gov/research" TargetMode="External"/><Relationship Id="rId25" Type="http://schemas.openxmlformats.org/officeDocument/2006/relationships/hyperlink" Target="http://www.noaa.gov/weather" TargetMode="Externa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29" Type="http://schemas.openxmlformats.org/officeDocument/2006/relationships/hyperlink" Target="http://www.noaa.gov/" TargetMode="Externa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47.xml"/><Relationship Id="rId15" Type="http://schemas.openxmlformats.org/officeDocument/2006/relationships/hyperlink" Target="http://www.noaa.gov/marine-aviation" TargetMode="External"/><Relationship Id="rId23" Type="http://schemas.openxmlformats.org/officeDocument/2006/relationships/hyperlink" Target="http://www.noaa.gov/oceans-coasts" TargetMode="Externa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19" Type="http://schemas.openxmlformats.org/officeDocument/2006/relationships/hyperlink" Target="http://www.noaa.gov/satellites" TargetMode="External"/><Relationship Id="rId31" Type="http://schemas.openxmlformats.org/officeDocument/2006/relationships/image" Target="../media/image12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Relationship Id="rId22" Type="http://schemas.openxmlformats.org/officeDocument/2006/relationships/image" Target="../media/image5.png"/><Relationship Id="rId27" Type="http://schemas.openxmlformats.org/officeDocument/2006/relationships/hyperlink" Target="https://www.commerce.gov/" TargetMode="External"/><Relationship Id="rId30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18" Type="http://schemas.openxmlformats.org/officeDocument/2006/relationships/hyperlink" Target="http://www.noaa.gov/satellites" TargetMode="External"/><Relationship Id="rId26" Type="http://schemas.openxmlformats.org/officeDocument/2006/relationships/hyperlink" Target="https://www.commerce.gov/" TargetMode="Externa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3.png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57.xml"/><Relationship Id="rId16" Type="http://schemas.openxmlformats.org/officeDocument/2006/relationships/hyperlink" Target="http://www.noaa.gov/research" TargetMode="External"/><Relationship Id="rId20" Type="http://schemas.openxmlformats.org/officeDocument/2006/relationships/hyperlink" Target="http://www.noaa.gov/fisheries" TargetMode="Externa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hyperlink" Target="http://www.noaa.gov/weather" TargetMode="Externa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23" Type="http://schemas.openxmlformats.org/officeDocument/2006/relationships/image" Target="../media/image6.png"/><Relationship Id="rId28" Type="http://schemas.openxmlformats.org/officeDocument/2006/relationships/hyperlink" Target="http://www.noaa.gov/" TargetMode="Externa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hyperlink" Target="http://www.noaa.gov/marine-aviation" TargetMode="External"/><Relationship Id="rId22" Type="http://schemas.openxmlformats.org/officeDocument/2006/relationships/hyperlink" Target="http://www.noaa.gov/oceans-coasts" TargetMode="External"/><Relationship Id="rId27" Type="http://schemas.openxmlformats.org/officeDocument/2006/relationships/image" Target="../media/image9.png"/><Relationship Id="rId30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86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25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4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3" name="Rectangle 62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65" name="Picture 13" descr="C:\Users\jacqui.fenner\Desktop\PTT templates\images\noaa icons\noaa_icons-04.png">
              <a:hlinkClick r:id="rId13"/>
            </p:cNvPr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4" descr="C:\Users\jacqui.fenner\Desktop\PTT templates\images\noaa icons\noaa_icons-05.png">
              <a:hlinkClick r:id="rId15"/>
            </p:cNvPr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5" descr="C:\Users\jacqui.fenner\Desktop\PTT templates\images\noaa icons\noaa_icons-06.png">
              <a:hlinkClick r:id="rId17"/>
            </p:cNvPr>
            <p:cNvPicPr>
              <a:picLocks noChangeAspect="1"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 descr="C:\Users\jacqui.fenner\Desktop\PTT templates\images\noaa icons\noaa_icons-07.png">
              <a:hlinkClick r:id="rId19"/>
            </p:cNvPr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7" descr="C:\Users\jacqui.fenner\Desktop\PTT templates\images\noaa icons\noaa_icons-08.png">
              <a:hlinkClick r:id="rId21"/>
            </p:cNvPr>
            <p:cNvPicPr>
              <a:picLocks noChangeAspect="1" noChangeArrowheads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9" descr="C:\Users\jacqui.fenner\Desktop\PTT templates\images\noaa icons\noaa_icons-10.png">
              <a:hlinkClick r:id="rId23"/>
            </p:cNvPr>
            <p:cNvPicPr>
              <a:picLocks noChangeAspect="1" noChangeArrowheads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1" name="Group 70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2" name="Group 71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Connector 72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851" y="1219200"/>
            <a:ext cx="10578549" cy="495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pic>
        <p:nvPicPr>
          <p:cNvPr id="1026" name="Picture 2" descr="G:\STALL\ST Comms\Templates &amp; Resources\Logos\Other Emblems\DOC Logo\DOC Color.png">
            <a:hlinkClick r:id="rId25"/>
          </p:cNvPr>
          <p:cNvPicPr>
            <a:picLocks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27"/>
          </p:cNvPr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3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930400" y="6551712"/>
            <a:ext cx="9652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</a:t>
            </a:r>
            <a:r>
              <a:rPr lang="en-US" sz="1000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fld id="{2A3725BE-4565-4DDD-8541-60CD868A6DB8}" type="slidenum">
              <a:rPr lang="en-US" sz="1000" smtClean="0">
                <a:solidFill>
                  <a:srgbClr val="0B4596"/>
                </a:solidFill>
                <a:latin typeface="Arial Narrow" panose="020B0606020202030204" pitchFamily="34" charset="0"/>
              </a:rPr>
              <a:t>‹#›</a:t>
            </a:fld>
            <a:endParaRPr lang="en-US" sz="100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5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64" r:id="rId2"/>
    <p:sldLayoutId id="2147483724" r:id="rId3"/>
    <p:sldLayoutId id="2147483690" r:id="rId4"/>
    <p:sldLayoutId id="2147483673" r:id="rId5"/>
    <p:sldLayoutId id="2147483712" r:id="rId6"/>
    <p:sldLayoutId id="2147483670" r:id="rId7"/>
    <p:sldLayoutId id="2147483666" r:id="rId8"/>
    <p:sldLayoutId id="2147483667" r:id="rId9"/>
    <p:sldLayoutId id="2147483669" r:id="rId10"/>
    <p:sldLayoutId id="214748366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99D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1775" indent="-2317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832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24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23988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4" name="Rectangle 63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66" name="Picture 13" descr="C:\Users\jacqui.fenner\Desktop\PTT templates\images\noaa icons\noaa_icons-04.png">
              <a:hlinkClick r:id="rId15"/>
            </p:cNvPr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4" descr="C:\Users\jacqui.fenner\Desktop\PTT templates\images\noaa icons\noaa_icons-05.png">
              <a:hlinkClick r:id="rId17"/>
            </p:cNvPr>
            <p:cNvPicPr>
              <a:picLocks noChangeAspect="1"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5" descr="C:\Users\jacqui.fenner\Desktop\PTT templates\images\noaa icons\noaa_icons-06.png">
              <a:hlinkClick r:id="rId19"/>
            </p:cNvPr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6" descr="C:\Users\jacqui.fenner\Desktop\PTT templates\images\noaa icons\noaa_icons-07.png">
              <a:hlinkClick r:id="rId21"/>
            </p:cNvPr>
            <p:cNvPicPr>
              <a:picLocks noChangeAspect="1" noChangeArrowheads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7" descr="C:\Users\jacqui.fenner\Desktop\PTT templates\images\noaa icons\noaa_icons-08.png">
              <a:hlinkClick r:id="rId23"/>
            </p:cNvPr>
            <p:cNvPicPr>
              <a:picLocks noChangeAspect="1" noChangeArrowheads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9" descr="C:\Users\jacqui.fenner\Desktop\PTT templates\images\noaa icons\noaa_icons-10.png">
              <a:hlinkClick r:id="rId25"/>
            </p:cNvPr>
            <p:cNvPicPr>
              <a:picLocks noChangeAspect="1" noChangeArrowheads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oup 71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3" name="Group 72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Straight Connector 73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98673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851" y="1219200"/>
            <a:ext cx="10578549" cy="495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pic>
        <p:nvPicPr>
          <p:cNvPr id="1026" name="Picture 2" descr="G:\STALL\ST Comms\Templates &amp; Resources\Logos\Other Emblems\DOC Logo\DOC Color.png">
            <a:hlinkClick r:id="rId27"/>
          </p:cNvPr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29"/>
          </p:cNvPr>
          <p:cNvPicPr>
            <a:picLocks noChangeAspect="1" noChangeArrowheads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3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930400" y="6551712"/>
            <a:ext cx="9652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</a:t>
            </a:r>
            <a:r>
              <a:rPr lang="en-US" sz="1000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fld id="{BAD75039-5660-4072-AAD8-5764B7DF14A3}" type="slidenum">
              <a:rPr lang="en-US" sz="1000" smtClean="0">
                <a:solidFill>
                  <a:srgbClr val="0B4596"/>
                </a:solidFill>
                <a:latin typeface="Arial Narrow" panose="020B0606020202030204" pitchFamily="34" charset="0"/>
              </a:rPr>
              <a:t>‹#›</a:t>
            </a:fld>
            <a:endParaRPr lang="en-US" sz="100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Picture 2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2799" y="152399"/>
            <a:ext cx="1005839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3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812" r:id="rId12"/>
    <p:sldLayoutId id="2147483813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99D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4" name="Rectangle 63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66" name="Picture 13" descr="C:\Users\jacqui.fenner\Desktop\PTT templates\images\noaa icons\noaa_icons-04.png">
              <a:hlinkClick r:id="rId15"/>
            </p:cNvPr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4" descr="C:\Users\jacqui.fenner\Desktop\PTT templates\images\noaa icons\noaa_icons-05.png">
              <a:hlinkClick r:id="rId17"/>
            </p:cNvPr>
            <p:cNvPicPr>
              <a:picLocks noChangeAspect="1"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5" descr="C:\Users\jacqui.fenner\Desktop\PTT templates\images\noaa icons\noaa_icons-06.png">
              <a:hlinkClick r:id="rId19"/>
            </p:cNvPr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6" descr="C:\Users\jacqui.fenner\Desktop\PTT templates\images\noaa icons\noaa_icons-07.png">
              <a:hlinkClick r:id="rId21"/>
            </p:cNvPr>
            <p:cNvPicPr>
              <a:picLocks noChangeAspect="1" noChangeArrowheads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7" descr="C:\Users\jacqui.fenner\Desktop\PTT templates\images\noaa icons\noaa_icons-08.png">
              <a:hlinkClick r:id="rId23"/>
            </p:cNvPr>
            <p:cNvPicPr>
              <a:picLocks noChangeAspect="1" noChangeArrowheads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9" descr="C:\Users\jacqui.fenner\Desktop\PTT templates\images\noaa icons\noaa_icons-10.png">
              <a:hlinkClick r:id="rId25"/>
            </p:cNvPr>
            <p:cNvPicPr>
              <a:picLocks noChangeAspect="1" noChangeArrowheads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oup 71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3" name="Group 72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Straight Connector 73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851" y="274638"/>
            <a:ext cx="81401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851" y="1219200"/>
            <a:ext cx="10578549" cy="495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pic>
        <p:nvPicPr>
          <p:cNvPr id="1026" name="Picture 2" descr="G:\STALL\ST Comms\Templates &amp; Resources\Logos\Other Emblems\DOC Logo\DOC Color.png">
            <a:hlinkClick r:id="rId27"/>
          </p:cNvPr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29"/>
          </p:cNvPr>
          <p:cNvPicPr>
            <a:picLocks noChangeAspect="1" noChangeArrowheads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3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930400" y="6551712"/>
            <a:ext cx="9652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  </a:t>
            </a:r>
            <a:fld id="{BAD75039-5660-4072-AAD8-5764B7DF14A3}" type="slidenum">
              <a:rPr lang="en-US" sz="1000" smtClean="0">
                <a:solidFill>
                  <a:srgbClr val="0B4596"/>
                </a:solidFill>
                <a:latin typeface="Arial Narrow" panose="020B0606020202030204" pitchFamily="34" charset="0"/>
              </a:rPr>
              <a:pPr algn="r"/>
              <a:t>‹#›</a:t>
            </a:fld>
            <a:endParaRPr lang="en-US" sz="100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Picture 2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2800" y="152400"/>
            <a:ext cx="1016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Image result for nesdis star"/>
          <p:cNvPicPr>
            <a:picLocks noChangeAspect="1" noChangeArrowheads="1"/>
          </p:cNvPicPr>
          <p:nvPr userDrawn="1"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9753601" y="152400"/>
            <a:ext cx="1051153" cy="788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381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7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99D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4" name="Rectangle 63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66" name="Picture 13" descr="C:\Users\jacqui.fenner\Desktop\PTT templates\images\noaa icons\noaa_icons-04.png">
              <a:hlinkClick r:id="rId15"/>
            </p:cNvPr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4" descr="C:\Users\jacqui.fenner\Desktop\PTT templates\images\noaa icons\noaa_icons-05.png">
              <a:hlinkClick r:id="rId17"/>
            </p:cNvPr>
            <p:cNvPicPr>
              <a:picLocks noChangeAspect="1"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5" descr="C:\Users\jacqui.fenner\Desktop\PTT templates\images\noaa icons\noaa_icons-06.png">
              <a:hlinkClick r:id="rId19"/>
            </p:cNvPr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6" descr="C:\Users\jacqui.fenner\Desktop\PTT templates\images\noaa icons\noaa_icons-07.png">
              <a:hlinkClick r:id="rId21"/>
            </p:cNvPr>
            <p:cNvPicPr>
              <a:picLocks noChangeAspect="1" noChangeArrowheads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7" descr="C:\Users\jacqui.fenner\Desktop\PTT templates\images\noaa icons\noaa_icons-08.png">
              <a:hlinkClick r:id="rId23"/>
            </p:cNvPr>
            <p:cNvPicPr>
              <a:picLocks noChangeAspect="1" noChangeArrowheads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9" descr="C:\Users\jacqui.fenner\Desktop\PTT templates\images\noaa icons\noaa_icons-10.png">
              <a:hlinkClick r:id="rId25"/>
            </p:cNvPr>
            <p:cNvPicPr>
              <a:picLocks noChangeAspect="1" noChangeArrowheads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oup 71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3" name="Group 72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Straight Connector 73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852" y="274638"/>
            <a:ext cx="98673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852" y="1219200"/>
            <a:ext cx="10578549" cy="495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pic>
        <p:nvPicPr>
          <p:cNvPr id="1026" name="Picture 2" descr="G:\STALL\ST Comms\Templates &amp; Resources\Logos\Other Emblems\DOC Logo\DOC Color.png">
            <a:hlinkClick r:id="rId27"/>
          </p:cNvPr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29"/>
          </p:cNvPr>
          <p:cNvPicPr>
            <a:picLocks noChangeAspect="1" noChangeArrowheads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4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930400" y="6551712"/>
            <a:ext cx="96520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5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  </a:t>
            </a:r>
            <a:fld id="{BAD75039-5660-4072-AAD8-5764B7DF14A3}" type="slidenum">
              <a:rPr lang="en-US" sz="750" smtClean="0">
                <a:solidFill>
                  <a:srgbClr val="0B4596"/>
                </a:solidFill>
                <a:latin typeface="Arial Narrow" panose="020B0606020202030204" pitchFamily="34" charset="0"/>
              </a:rPr>
              <a:pPr algn="r"/>
              <a:t>‹#›</a:t>
            </a:fld>
            <a:endParaRPr lang="en-US" sz="75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Picture 2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2800" y="152400"/>
            <a:ext cx="1016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66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3" r:id="rId13"/>
  </p:sldLayoutIdLst>
  <p:txStyles>
    <p:titleStyle>
      <a:lvl1pPr algn="l" defTabSz="685800" rtl="0" eaLnBrk="1" latinLnBrk="0" hangingPunct="1">
        <a:spcBef>
          <a:spcPct val="0"/>
        </a:spcBef>
        <a:buNone/>
        <a:defRPr sz="2400" b="1" kern="1200">
          <a:solidFill>
            <a:srgbClr val="0099D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34290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429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858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287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4" name="Rectangle 63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pic>
          <p:nvPicPr>
            <p:cNvPr id="66" name="Picture 13" descr="C:\Users\jacqui.fenner\Desktop\PTT templates\images\noaa icons\noaa_icons-04.png">
              <a:hlinkClick r:id="rId14"/>
            </p:cNvPr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4" descr="C:\Users\jacqui.fenner\Desktop\PTT templates\images\noaa icons\noaa_icons-05.png">
              <a:hlinkClick r:id="rId16"/>
            </p:cNvPr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5" descr="C:\Users\jacqui.fenner\Desktop\PTT templates\images\noaa icons\noaa_icons-06.png">
              <a:hlinkClick r:id="rId18"/>
            </p:cNvPr>
            <p:cNvPicPr>
              <a:picLocks noChangeAspect="1" noChangeArrowheads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6" descr="C:\Users\jacqui.fenner\Desktop\PTT templates\images\noaa icons\noaa_icons-07.png">
              <a:hlinkClick r:id="rId20"/>
            </p:cNvPr>
            <p:cNvPicPr>
              <a:picLocks noChangeAspect="1" noChangeArrowheads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7" descr="C:\Users\jacqui.fenner\Desktop\PTT templates\images\noaa icons\noaa_icons-08.png">
              <a:hlinkClick r:id="rId22"/>
            </p:cNvPr>
            <p:cNvPicPr>
              <a:picLocks noChangeAspect="1" noChangeArrowheads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9" descr="C:\Users\jacqui.fenner\Desktop\PTT templates\images\noaa icons\noaa_icons-10.png">
              <a:hlinkClick r:id="rId24"/>
            </p:cNvPr>
            <p:cNvPicPr>
              <a:picLocks noChangeAspect="1" noChangeArrowheads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oup 71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3" name="Group 72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Straight Connector 73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947" y="30957"/>
            <a:ext cx="98673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851" y="1219200"/>
            <a:ext cx="10578549" cy="495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pic>
        <p:nvPicPr>
          <p:cNvPr id="1026" name="Picture 2" descr="G:\STALL\ST Comms\Templates &amp; Resources\Logos\Other Emblems\DOC Logo\DOC Color.png">
            <a:hlinkClick r:id="rId26"/>
          </p:cNvPr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28"/>
          </p:cNvPr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3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930400" y="6551712"/>
            <a:ext cx="9652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</a:t>
            </a:r>
            <a:r>
              <a:rPr lang="en-US" sz="1000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r>
              <a:rPr lang="en-US" sz="100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fld id="{BAD75039-5660-4072-AAD8-5764B7DF14A3}" type="slidenum">
              <a:rPr lang="en-US" sz="1000" smtClean="0">
                <a:solidFill>
                  <a:srgbClr val="0B4596"/>
                </a:solidFill>
                <a:latin typeface="Arial Narrow" panose="020B0606020202030204" pitchFamily="34" charset="0"/>
              </a:rPr>
              <a:t>‹#›</a:t>
            </a:fld>
            <a:endParaRPr lang="en-US" sz="100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Picture 2">
            <a:hlinkClick r:id="rId18"/>
          </p:cNvPr>
          <p:cNvPicPr>
            <a:picLocks noChangeAspect="1" noChangeArrowheads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4400" y="41621"/>
            <a:ext cx="1016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1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8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99D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diagramLayout" Target="../diagrams/layout1.xml"/><Relationship Id="rId3" Type="http://schemas.openxmlformats.org/officeDocument/2006/relationships/image" Target="../media/image25.jpeg"/><Relationship Id="rId7" Type="http://schemas.microsoft.com/office/2007/relationships/hdphoto" Target="../media/hdphoto2.wdp"/><Relationship Id="rId12" Type="http://schemas.openxmlformats.org/officeDocument/2006/relationships/diagramData" Target="../diagrams/data1.xml"/><Relationship Id="rId2" Type="http://schemas.openxmlformats.org/officeDocument/2006/relationships/image" Target="../media/image24.jpe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2.jpeg"/><Relationship Id="rId5" Type="http://schemas.openxmlformats.org/officeDocument/2006/relationships/image" Target="../media/image27.jpe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png"/><Relationship Id="rId1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weather.gov/media/sti/nggps/09%20Jung_nggps_Aug_2016.pdf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7" b="18877"/>
          <a:stretch>
            <a:fillRect/>
          </a:stretch>
        </p:blipFill>
        <p:spPr>
          <a:xfrm>
            <a:off x="550102" y="4267200"/>
            <a:ext cx="11641898" cy="25908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066800" y="2699561"/>
            <a:ext cx="1524000" cy="960120"/>
          </a:xfrm>
        </p:spPr>
        <p:txBody>
          <a:bodyPr/>
          <a:lstStyle/>
          <a:p>
            <a:pPr algn="ctr"/>
            <a:r>
              <a:rPr lang="en-US" b="0" dirty="0">
                <a:latin typeface="Franklin Gothic Medium" panose="020B0603020102020204" pitchFamily="34" charset="0"/>
              </a:rPr>
              <a:t>Satellite and Information Service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1066800" y="3676580"/>
            <a:ext cx="1497199" cy="573721"/>
          </a:xfrm>
        </p:spPr>
        <p:txBody>
          <a:bodyPr/>
          <a:lstStyle/>
          <a:p>
            <a:pPr algn="ctr"/>
            <a:r>
              <a:rPr lang="en-US" sz="1400" smtClean="0">
                <a:latin typeface="Franklin Gothic Medium" panose="020B0603020102020204" pitchFamily="34" charset="0"/>
              </a:rPr>
              <a:t>18 </a:t>
            </a:r>
            <a:r>
              <a:rPr lang="en-US" sz="1400" dirty="0" smtClean="0">
                <a:latin typeface="Franklin Gothic Medium" panose="020B0603020102020204" pitchFamily="34" charset="0"/>
              </a:rPr>
              <a:t>Nov 2020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3200400" y="451105"/>
            <a:ext cx="7245658" cy="124524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assessment of Aeolus HLOS winds on NOAA global forecasts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3409644" y="1981200"/>
            <a:ext cx="8553755" cy="230181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Kevin Garrett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ea typeface="Tahoma" panose="020B0604030504040204" pitchFamily="34" charset="0"/>
            </a:endParaRPr>
          </a:p>
          <a:p>
            <a:r>
              <a:rPr lang="en-US" sz="20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NOAA/NESDIS Center for Satellite Applications and Research</a:t>
            </a:r>
          </a:p>
          <a:p>
            <a:endParaRPr lang="en-US" sz="800" dirty="0">
              <a:solidFill>
                <a:schemeClr val="bg2"/>
              </a:solidFill>
              <a:latin typeface="Arial" panose="020B0604020202020204" pitchFamily="34" charset="0"/>
              <a:ea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Hui Liu, Kayo Ide, Katherine Lukens, Ross Hoffman (University of Maryland/CISESS)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Lidia </a:t>
            </a:r>
            <a:r>
              <a:rPr lang="en-US" sz="1400" dirty="0" err="1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Cucurull</a:t>
            </a:r>
            <a:r>
              <a:rPr lang="en-US" sz="14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 (NOAA/OAR/AOML)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Karina Apodaca (CIRA)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Mike Hardesty (CIRES)</a:t>
            </a:r>
          </a:p>
          <a:p>
            <a:pPr>
              <a:spcBef>
                <a:spcPts val="0"/>
              </a:spcBef>
            </a:pPr>
            <a:endParaRPr lang="en-US" sz="1200" dirty="0">
              <a:solidFill>
                <a:schemeClr val="bg2"/>
              </a:solidFill>
              <a:latin typeface="Arial" panose="020B0604020202020204" pitchFamily="34" charset="0"/>
              <a:ea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Acknowledgements: Trish Weir (NESDIS), Iliana </a:t>
            </a:r>
            <a:r>
              <a:rPr lang="en-US" sz="1100" dirty="0" err="1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Genkova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 (IMSG@NCEP/EMC), Dave </a:t>
            </a:r>
            <a:r>
              <a:rPr lang="en-US" sz="1100" dirty="0" err="1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Santek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, 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Brett 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Hoover, Agnes Lim 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(CIMSS), Peter </a:t>
            </a:r>
            <a:r>
              <a:rPr lang="en-US" sz="1100" dirty="0" err="1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Marinescu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 (CIRA), Lisa </a:t>
            </a:r>
            <a:r>
              <a:rPr lang="en-US" sz="1100" dirty="0" err="1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Bucci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 (AOML)</a:t>
            </a:r>
            <a:endParaRPr lang="en-US" sz="1050" dirty="0" smtClean="0">
              <a:solidFill>
                <a:schemeClr val="bg2"/>
              </a:solidFill>
              <a:latin typeface="Arial" panose="020B0604020202020204" pitchFamily="34" charset="0"/>
              <a:ea typeface="Tahoma" panose="020B0604030504040204" pitchFamily="34" charset="0"/>
            </a:endParaRPr>
          </a:p>
          <a:p>
            <a:endParaRPr lang="en-US" sz="1200" dirty="0" smtClean="0">
              <a:latin typeface="Franklin Gothic Medium" panose="020B0603020102020204" pitchFamily="34" charset="0"/>
            </a:endParaRPr>
          </a:p>
        </p:txBody>
      </p:sp>
      <p:pic>
        <p:nvPicPr>
          <p:cNvPr id="7" name="Picture 4" descr="Image result for nesdis st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91800" y="418964"/>
            <a:ext cx="1093165" cy="1093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6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675" y="381000"/>
            <a:ext cx="8546549" cy="563562"/>
          </a:xfrm>
        </p:spPr>
        <p:txBody>
          <a:bodyPr/>
          <a:lstStyle/>
          <a:p>
            <a:r>
              <a:rPr lang="en-US" dirty="0" smtClean="0"/>
              <a:t>Aeolus forecast impacts</a:t>
            </a:r>
            <a:br>
              <a:rPr lang="en-US" dirty="0" smtClean="0"/>
            </a:br>
            <a:r>
              <a:rPr lang="en-US" sz="2000" dirty="0" smtClean="0"/>
              <a:t>FM-B period (Aug 2-Sep 30, 2019)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0" y="2057399"/>
            <a:ext cx="3665470" cy="3843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2209800"/>
            <a:ext cx="3697355" cy="3697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09800"/>
            <a:ext cx="3690938" cy="3690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0"/>
          <a:stretch/>
        </p:blipFill>
        <p:spPr>
          <a:xfrm>
            <a:off x="609601" y="1066800"/>
            <a:ext cx="3962400" cy="3152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54"/>
          <a:stretch/>
        </p:blipFill>
        <p:spPr>
          <a:xfrm>
            <a:off x="4343400" y="1066800"/>
            <a:ext cx="3962400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54"/>
          <a:stretch/>
        </p:blipFill>
        <p:spPr>
          <a:xfrm>
            <a:off x="8153400" y="1066800"/>
            <a:ext cx="3962400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830" y="5846939"/>
            <a:ext cx="1115487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Marginal RMSE reduction                              </a:t>
            </a:r>
            <a:r>
              <a:rPr lang="en-US" dirty="0"/>
              <a:t> </a:t>
            </a:r>
            <a:r>
              <a:rPr lang="en-US" dirty="0" smtClean="0"/>
              <a:t>   Significant </a:t>
            </a:r>
            <a:r>
              <a:rPr lang="en-US" dirty="0"/>
              <a:t>RMSE </a:t>
            </a:r>
            <a:r>
              <a:rPr lang="en-US" dirty="0" smtClean="0"/>
              <a:t>reduction                   Significant RMSE reduction &lt; Day-3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4699" y="1044303"/>
            <a:ext cx="2471138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NH Wind RMSE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72156" y="1034534"/>
            <a:ext cx="247747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TRO Wind RMSE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0910" y="1029134"/>
            <a:ext cx="244909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 Wind RMSE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9413" y="1433651"/>
            <a:ext cx="445250" cy="307777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CTL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672446" y="1429430"/>
            <a:ext cx="995081" cy="307777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Aeolus-CTL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669188" y="1436030"/>
            <a:ext cx="445250" cy="307777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CTL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397824" y="1440462"/>
            <a:ext cx="995081" cy="307777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Aeolus-CTL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8462422" y="1428262"/>
            <a:ext cx="445250" cy="307777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CTL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0205455" y="1430402"/>
            <a:ext cx="995081" cy="307777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Aeolus-CTL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09601" y="4757360"/>
            <a:ext cx="189859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 </a:t>
            </a:r>
            <a:r>
              <a:rPr lang="en-US" sz="1400" dirty="0" err="1" smtClean="0"/>
              <a:t>hPa</a:t>
            </a:r>
            <a:r>
              <a:rPr lang="en-US" sz="1400" dirty="0" smtClean="0"/>
              <a:t> Wind RMSE</a:t>
            </a:r>
          </a:p>
          <a:p>
            <a:r>
              <a:rPr lang="en-US" sz="1400" dirty="0" smtClean="0"/>
              <a:t>Difference (Aeolus-CTL)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85800" y="1828800"/>
            <a:ext cx="11412605" cy="228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675" y="381000"/>
            <a:ext cx="8546549" cy="563562"/>
          </a:xfrm>
        </p:spPr>
        <p:txBody>
          <a:bodyPr/>
          <a:lstStyle/>
          <a:p>
            <a:r>
              <a:rPr lang="en-US" dirty="0" smtClean="0"/>
              <a:t>Aeolus forecast impacts</a:t>
            </a:r>
            <a:br>
              <a:rPr lang="en-US" dirty="0" smtClean="0"/>
            </a:br>
            <a:r>
              <a:rPr lang="en-US" sz="2000" dirty="0" smtClean="0"/>
              <a:t>FM-B period (Aug 2-Sep 30, 2019)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730" y="1905000"/>
            <a:ext cx="1994015" cy="1373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83" y="1905000"/>
            <a:ext cx="8419820" cy="441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1371600" y="1224726"/>
            <a:ext cx="896084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Mostly positive impact, significant in N. America and Tropics</a:t>
            </a:r>
            <a:endParaRPr lang="en-US" sz="2000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9637236" y="3558350"/>
            <a:ext cx="2402364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NCEP Scorecard for Aeolus vs. CTL verified against ECMWF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536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675" y="381000"/>
            <a:ext cx="8546549" cy="563562"/>
          </a:xfrm>
        </p:spPr>
        <p:txBody>
          <a:bodyPr/>
          <a:lstStyle/>
          <a:p>
            <a:r>
              <a:rPr lang="en-US" dirty="0" smtClean="0"/>
              <a:t>Aeolus forecast impacts</a:t>
            </a:r>
            <a:br>
              <a:rPr lang="en-US" dirty="0" smtClean="0"/>
            </a:br>
            <a:r>
              <a:rPr lang="en-US" sz="2000" dirty="0" smtClean="0"/>
              <a:t>FM-B period (Aug 2-Sep 30, 2019)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82941" y="1386636"/>
            <a:ext cx="990601" cy="228600"/>
          </a:xfrm>
          <a:prstGeom prst="rect">
            <a:avLst/>
          </a:prstGeom>
          <a:solidFill>
            <a:srgbClr val="0099D8"/>
          </a:solidFill>
          <a:ln w="25400" cap="flat" cmpd="sng" algn="ctr">
            <a:solidFill>
              <a:srgbClr val="0099D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961345" y="2837483"/>
            <a:ext cx="1302328" cy="264514"/>
          </a:xfrm>
          <a:prstGeom prst="rect">
            <a:avLst/>
          </a:prstGeom>
          <a:solidFill>
            <a:srgbClr val="0099D8"/>
          </a:solidFill>
          <a:ln w="25400" cap="flat" cmpd="sng" algn="ctr">
            <a:solidFill>
              <a:srgbClr val="0099D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3424" y="4207782"/>
            <a:ext cx="990601" cy="228600"/>
          </a:xfrm>
          <a:prstGeom prst="rect">
            <a:avLst/>
          </a:prstGeom>
          <a:solidFill>
            <a:srgbClr val="0099D8"/>
          </a:solidFill>
          <a:ln w="25400" cap="flat" cmpd="sng" algn="ctr">
            <a:solidFill>
              <a:srgbClr val="0099D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8170422" y="3514558"/>
            <a:ext cx="926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Worse</a:t>
            </a:r>
            <a:endParaRPr lang="en-US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8241561" y="2963569"/>
            <a:ext cx="784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Better</a:t>
            </a:r>
            <a:endParaRPr lang="en-US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8740909" y="3579181"/>
            <a:ext cx="237946" cy="476529"/>
          </a:xfrm>
          <a:prstGeom prst="downArrow">
            <a:avLst/>
          </a:prstGeom>
          <a:solidFill>
            <a:srgbClr val="0A4595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>
          <a:xfrm rot="10800000">
            <a:off x="8736011" y="2976383"/>
            <a:ext cx="242844" cy="444672"/>
          </a:xfrm>
          <a:prstGeom prst="downArrow">
            <a:avLst/>
          </a:prstGeom>
          <a:solidFill>
            <a:srgbClr val="CC66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23" y="1258571"/>
            <a:ext cx="3062076" cy="3846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1371600"/>
            <a:ext cx="2952924" cy="3733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265064"/>
            <a:ext cx="3069969" cy="3840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/>
          <a:stretch/>
        </p:blipFill>
        <p:spPr>
          <a:xfrm>
            <a:off x="1143000" y="1436868"/>
            <a:ext cx="2743199" cy="37447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300025" y="3040248"/>
            <a:ext cx="926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Worse</a:t>
            </a:r>
            <a:endParaRPr lang="en-US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71164" y="2336859"/>
            <a:ext cx="784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Better</a:t>
            </a:r>
            <a:endParaRPr lang="en-US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70512" y="2952471"/>
            <a:ext cx="237946" cy="476529"/>
          </a:xfrm>
          <a:prstGeom prst="downArrow">
            <a:avLst/>
          </a:prstGeom>
          <a:solidFill>
            <a:srgbClr val="0A4595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Down Arrow 20"/>
          <p:cNvSpPr/>
          <p:nvPr/>
        </p:nvSpPr>
        <p:spPr>
          <a:xfrm rot="10800000">
            <a:off x="865614" y="2349673"/>
            <a:ext cx="242844" cy="444672"/>
          </a:xfrm>
          <a:prstGeom prst="downArrow">
            <a:avLst/>
          </a:prstGeom>
          <a:solidFill>
            <a:srgbClr val="CC66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638273"/>
              </p:ext>
            </p:extLst>
          </p:nvPr>
        </p:nvGraphicFramePr>
        <p:xfrm>
          <a:off x="603354" y="5140188"/>
          <a:ext cx="11283846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690">
                  <a:extLst>
                    <a:ext uri="{9D8B030D-6E8A-4147-A177-3AD203B41FA5}">
                      <a16:colId xmlns:a16="http://schemas.microsoft.com/office/drawing/2014/main" val="3380754325"/>
                    </a:ext>
                  </a:extLst>
                </a:gridCol>
                <a:gridCol w="2030556">
                  <a:extLst>
                    <a:ext uri="{9D8B030D-6E8A-4147-A177-3AD203B41FA5}">
                      <a16:colId xmlns:a16="http://schemas.microsoft.com/office/drawing/2014/main" val="399351495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415082817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39501452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36120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Positive Impact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2C4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NH, TRO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T, Wind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Above 250 </a:t>
                      </a:r>
                      <a:r>
                        <a:rPr lang="en-US" b="0" dirty="0" err="1" smtClean="0">
                          <a:solidFill>
                            <a:sysClr val="windowText" lastClr="000000"/>
                          </a:solidFill>
                        </a:rPr>
                        <a:t>hPa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Day 3, 8, 9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234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Negative Impact</a:t>
                      </a:r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905548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624931" y="1087585"/>
            <a:ext cx="1005287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Distributions of SAMs with mean &gt; 0.5 demonstrate positive impact; &lt; 0.5 demonstrate negative impact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1675" y="381000"/>
            <a:ext cx="8546549" cy="563562"/>
          </a:xfrm>
        </p:spPr>
        <p:txBody>
          <a:bodyPr/>
          <a:lstStyle/>
          <a:p>
            <a:r>
              <a:rPr lang="en-US" dirty="0" smtClean="0"/>
              <a:t>Aeolus forecast impacts</a:t>
            </a:r>
            <a:br>
              <a:rPr lang="en-US" dirty="0" smtClean="0"/>
            </a:br>
            <a:r>
              <a:rPr lang="en-US" sz="2000" dirty="0" smtClean="0"/>
              <a:t>FM-B period (Aug 2-Sep 30, 2019)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 rot="16200000">
            <a:off x="8269224" y="499873"/>
            <a:ext cx="2356103" cy="4568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 rot="16200000">
            <a:off x="8269223" y="2862072"/>
            <a:ext cx="2356103" cy="4568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5" y="3428999"/>
            <a:ext cx="3267388" cy="2361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75" y="3429000"/>
            <a:ext cx="3267388" cy="23618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852796" y="5867400"/>
            <a:ext cx="2957204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AL Basin Track Error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4191000" y="5861859"/>
            <a:ext cx="2971799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EP Basin Track Error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852796" y="1429930"/>
            <a:ext cx="6081404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Aeolus impact in Tropical Jet region in East Pacific is having a positive impact on EP track forecasts.</a:t>
            </a:r>
          </a:p>
          <a:p>
            <a:endParaRPr lang="en-US" b="1" dirty="0"/>
          </a:p>
          <a:p>
            <a:r>
              <a:rPr lang="en-US" b="1" dirty="0" smtClean="0"/>
              <a:t>Neutral impact on winds around the AL basin result in small negative impact on AL track forecasts.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7391400" y="1075374"/>
            <a:ext cx="42672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u/v wind </a:t>
            </a:r>
            <a:r>
              <a:rPr lang="en-US" sz="2000" b="1" dirty="0" err="1" smtClean="0"/>
              <a:t>anl</a:t>
            </a:r>
            <a:r>
              <a:rPr lang="en-US" sz="2000" b="1" dirty="0" smtClean="0"/>
              <a:t> differences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003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Aeolus improve AMV NWP impact?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2" y="3887667"/>
            <a:ext cx="3047998" cy="2344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886200"/>
            <a:ext cx="3049904" cy="2346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8233" y="4058426"/>
            <a:ext cx="138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DESC</a:t>
            </a:r>
          </a:p>
          <a:p>
            <a:r>
              <a:rPr lang="en-US" dirty="0" smtClean="0"/>
              <a:t>IR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89297" y="4100558"/>
            <a:ext cx="182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DESC</a:t>
            </a:r>
          </a:p>
          <a:p>
            <a:r>
              <a:rPr lang="en-US" dirty="0" smtClean="0"/>
              <a:t>WV-cloudy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2" y="1452278"/>
            <a:ext cx="3047998" cy="2344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58233" y="1623037"/>
            <a:ext cx="138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ASC</a:t>
            </a:r>
          </a:p>
          <a:p>
            <a:r>
              <a:rPr lang="en-US" dirty="0" smtClean="0"/>
              <a:t>IR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1450811"/>
            <a:ext cx="3049904" cy="2346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89297" y="1665169"/>
            <a:ext cx="182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ASC</a:t>
            </a:r>
          </a:p>
          <a:p>
            <a:r>
              <a:rPr lang="en-US" dirty="0" smtClean="0"/>
              <a:t>WV-cloudy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80183" y="1587094"/>
            <a:ext cx="4172500" cy="412790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Produce dataset of collocated Aeolus to AMV (GEO, polar, all types)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Develop </a:t>
            </a:r>
            <a:r>
              <a:rPr lang="en-US" sz="2000" b="1" dirty="0" err="1">
                <a:solidFill>
                  <a:schemeClr val="tx1"/>
                </a:solidFill>
              </a:rPr>
              <a:t>v</a:t>
            </a:r>
            <a:r>
              <a:rPr lang="en-US" sz="2000" b="1" dirty="0" err="1" smtClean="0">
                <a:solidFill>
                  <a:schemeClr val="tx1"/>
                </a:solidFill>
              </a:rPr>
              <a:t>ariational</a:t>
            </a:r>
            <a:r>
              <a:rPr lang="en-US" sz="2000" b="1" dirty="0" smtClean="0">
                <a:solidFill>
                  <a:schemeClr val="tx1"/>
                </a:solidFill>
              </a:rPr>
              <a:t> feature track correction (</a:t>
            </a:r>
            <a:r>
              <a:rPr lang="en-US" sz="2000" b="1" dirty="0" err="1" smtClean="0">
                <a:solidFill>
                  <a:schemeClr val="tx1"/>
                </a:solidFill>
              </a:rPr>
              <a:t>varFTC</a:t>
            </a:r>
            <a:r>
              <a:rPr lang="en-US" sz="2000" b="1" dirty="0" smtClean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Minimize cost function to determine optimal shift in height assignment; possibly stratified into regimes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Initial results of this technique are promising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5895095" y="1019616"/>
            <a:ext cx="573581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Aeolus vs GOES-16 AMVs FM-B period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77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1"/>
          <a:stretch/>
        </p:blipFill>
        <p:spPr>
          <a:xfrm>
            <a:off x="609600" y="3886200"/>
            <a:ext cx="8390606" cy="2256880"/>
          </a:xfrm>
          <a:prstGeom prst="rect">
            <a:avLst/>
          </a:prstGeom>
        </p:spPr>
      </p:pic>
      <p:pic>
        <p:nvPicPr>
          <p:cNvPr id="15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2"/>
          <a:stretch/>
        </p:blipFill>
        <p:spPr>
          <a:xfrm>
            <a:off x="609600" y="1331247"/>
            <a:ext cx="8423420" cy="22501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 impacts using M1 corrected data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9220200" y="4572000"/>
            <a:ext cx="2362200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b="0" dirty="0" smtClean="0"/>
              <a:t>With M1 Correction (April-May 2020)</a:t>
            </a:r>
            <a:endParaRPr lang="en-US" sz="18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3380601"/>
            <a:ext cx="18288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latin typeface="Calibri"/>
              </a:rPr>
              <a:t>Days since August 2, 2019</a:t>
            </a:r>
            <a:endParaRPr lang="en-US" sz="1200" kern="1200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3380601"/>
            <a:ext cx="18288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latin typeface="Calibri"/>
              </a:rPr>
              <a:t>Days since August 2, 2019</a:t>
            </a:r>
            <a:endParaRPr lang="en-US" sz="1200" kern="1200" dirty="0"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904665"/>
            <a:ext cx="18288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latin typeface="Calibri"/>
              </a:rPr>
              <a:t>Days since April 21, 2020</a:t>
            </a:r>
            <a:endParaRPr lang="en-US" sz="1200" kern="1200" dirty="0"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6475" y="5892310"/>
            <a:ext cx="18288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latin typeface="Calibri"/>
              </a:rPr>
              <a:t>Days since April 21, 2020</a:t>
            </a:r>
            <a:endParaRPr lang="en-US" sz="1200" kern="1200" dirty="0">
              <a:latin typeface="Calibri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9220200" y="1828800"/>
            <a:ext cx="23622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b="0" dirty="0" smtClean="0"/>
              <a:t>Before M1 Correction (Aug-Sep 2019)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5957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9220200" cy="56356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sz="2000" b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91403" y="1141128"/>
            <a:ext cx="8000197" cy="495487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Aeolus HLOS data assimilation continues to demonstrate positive impact on NOAA global </a:t>
            </a:r>
            <a:r>
              <a:rPr lang="en-US" sz="2000" dirty="0" smtClean="0"/>
              <a:t>NWP</a:t>
            </a:r>
          </a:p>
          <a:p>
            <a:pPr lvl="1"/>
            <a:r>
              <a:rPr lang="en-US" sz="1600" dirty="0"/>
              <a:t>Analysis/Forecast impact with optimizations similar to previous results: impact on upper troposphere/stratospheric </a:t>
            </a:r>
            <a:r>
              <a:rPr lang="en-US" sz="1600" dirty="0" smtClean="0"/>
              <a:t>winds</a:t>
            </a:r>
          </a:p>
          <a:p>
            <a:pPr lvl="1"/>
            <a:r>
              <a:rPr lang="en-US" sz="1600" dirty="0" smtClean="0"/>
              <a:t>Good consistency in results, even with different lasers, different QC, bias correction, </a:t>
            </a:r>
            <a:r>
              <a:rPr lang="en-US" sz="1600" dirty="0" err="1" smtClean="0"/>
              <a:t>obs</a:t>
            </a:r>
            <a:r>
              <a:rPr lang="en-US" sz="1600" dirty="0" smtClean="0"/>
              <a:t> errors, </a:t>
            </a:r>
            <a:r>
              <a:rPr lang="en-US" sz="1600" dirty="0" err="1" smtClean="0"/>
              <a:t>etc</a:t>
            </a:r>
            <a:r>
              <a:rPr lang="en-US" sz="1600" dirty="0" smtClean="0"/>
              <a:t>!</a:t>
            </a:r>
            <a:endParaRPr lang="en-US" sz="1600" dirty="0" smtClean="0"/>
          </a:p>
          <a:p>
            <a:r>
              <a:rPr lang="en-US" sz="2000" dirty="0" smtClean="0"/>
              <a:t>Refinement of assimilation with each improvement to data (FM-A, FM-B, FM-B w/M1 correction</a:t>
            </a:r>
            <a:r>
              <a:rPr lang="en-US" sz="2000" dirty="0" smtClean="0"/>
              <a:t>)</a:t>
            </a:r>
          </a:p>
          <a:p>
            <a:pPr lvl="1"/>
            <a:r>
              <a:rPr lang="en-US" sz="1600" dirty="0" smtClean="0"/>
              <a:t>Refinement of DA for initial FM-B period improves forecast skill</a:t>
            </a:r>
            <a:endParaRPr lang="en-US" sz="1600" dirty="0" smtClean="0"/>
          </a:p>
          <a:p>
            <a:pPr lvl="1"/>
            <a:r>
              <a:rPr lang="en-US" sz="1600" dirty="0" smtClean="0"/>
              <a:t>Studies </a:t>
            </a:r>
            <a:r>
              <a:rPr lang="en-US" sz="1600" dirty="0" smtClean="0"/>
              <a:t>commencing using M1 corrected L2B data, and NOAA processed L2B data</a:t>
            </a:r>
          </a:p>
          <a:p>
            <a:r>
              <a:rPr lang="en-US" sz="2000" dirty="0" smtClean="0"/>
              <a:t>Effort started to assess synergies between Aeolus and AMV (correct height assignment/wind biases of AMV)</a:t>
            </a:r>
          </a:p>
          <a:p>
            <a:r>
              <a:rPr lang="en-US" sz="2000" dirty="0" smtClean="0"/>
              <a:t>Effort has started to conduct active/passive 3D-winds OSSEs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6092924"/>
            <a:ext cx="6810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work has been supported by the NOAA/NESDIS/OPPA Technology Maturation Program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54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9" t="3432" r="54894" b="53345"/>
          <a:stretch/>
        </p:blipFill>
        <p:spPr>
          <a:xfrm>
            <a:off x="4191000" y="1600200"/>
            <a:ext cx="7137705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9874"/>
            <a:ext cx="10972800" cy="5128526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marL="285750" indent="-285750"/>
            <a:r>
              <a:rPr lang="en-US" sz="2000" dirty="0" smtClean="0"/>
              <a:t>Scope of Aeolus activities</a:t>
            </a:r>
          </a:p>
          <a:p>
            <a:pPr marL="285750" indent="-285750"/>
            <a:r>
              <a:rPr lang="en-US" sz="2000" dirty="0" smtClean="0"/>
              <a:t>Data assimilation integration</a:t>
            </a:r>
          </a:p>
          <a:p>
            <a:pPr marL="285750" indent="-285750"/>
            <a:r>
              <a:rPr lang="en-US" sz="2000" dirty="0" smtClean="0"/>
              <a:t>Data assimilation impact studies</a:t>
            </a:r>
          </a:p>
          <a:p>
            <a:pPr marL="285750" indent="-285750"/>
            <a:r>
              <a:rPr lang="en-US" sz="2000" dirty="0" smtClean="0"/>
              <a:t>Ongoing efforts</a:t>
            </a:r>
          </a:p>
          <a:p>
            <a:pPr marL="285750" indent="-285750"/>
            <a:r>
              <a:rPr lang="en-US" sz="2000" dirty="0" smtClean="0"/>
              <a:t>Summary</a:t>
            </a:r>
            <a:endParaRPr lang="en-US" sz="20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51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2552" y="2616449"/>
            <a:ext cx="1306851" cy="1865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Aeolus activities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1219200"/>
            <a:ext cx="9601200" cy="1447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Assess 3D-winds impacts on NOAA numerical weather prediction supporting NESDIS Technology Maturation Program (TMP) and next generation satellite architecture planning.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7" r="4917" b="50000"/>
          <a:stretch/>
        </p:blipFill>
        <p:spPr>
          <a:xfrm rot="16200000">
            <a:off x="2777968" y="4590619"/>
            <a:ext cx="1398732" cy="1962845"/>
          </a:xfrm>
          <a:prstGeom prst="rect">
            <a:avLst/>
          </a:prstGeom>
        </p:spPr>
      </p:pic>
      <p:pic>
        <p:nvPicPr>
          <p:cNvPr id="1026" name="Picture 2" descr="BLOG: Dorian might move across OBX | WAV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90" y="3371729"/>
            <a:ext cx="754463" cy="7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5" b="38488"/>
          <a:stretch/>
        </p:blipFill>
        <p:spPr>
          <a:xfrm>
            <a:off x="620571" y="2941808"/>
            <a:ext cx="1894030" cy="1172992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63" y="4950310"/>
            <a:ext cx="1641909" cy="1221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7146" y="2808713"/>
            <a:ext cx="1550091" cy="1375171"/>
          </a:xfrm>
          <a:prstGeom prst="rect">
            <a:avLst/>
          </a:prstGeom>
        </p:spPr>
      </p:pic>
      <p:pic>
        <p:nvPicPr>
          <p:cNvPr id="1028" name="Picture 4" descr="https://g5nr.nccs.nasa.gov/data/IMAGES/1280x640/WINDS/Y2005/M08/D11/winds_globe_c1440_NR_BETA9-SNAP_20050811_0400z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163887"/>
            <a:ext cx="1676400" cy="9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3172" r="18025" b="4182"/>
          <a:stretch/>
        </p:blipFill>
        <p:spPr>
          <a:xfrm rot="16200000">
            <a:off x="10062937" y="4583928"/>
            <a:ext cx="1367813" cy="2113530"/>
          </a:xfrm>
          <a:prstGeom prst="rect">
            <a:avLst/>
          </a:prstGeom>
        </p:spPr>
      </p:pic>
      <p:pic>
        <p:nvPicPr>
          <p:cNvPr id="1030" name="Picture 6" descr="Hurricane Scientists Bring a New Wave of Technology to Improve Forecasts –  NOAA's Atlantic Oceanographic and Meteorological Laborator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079" y="4941313"/>
            <a:ext cx="1389131" cy="9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346560058"/>
              </p:ext>
            </p:extLst>
          </p:nvPr>
        </p:nvGraphicFramePr>
        <p:xfrm>
          <a:off x="733798" y="4288233"/>
          <a:ext cx="11234412" cy="443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38200" y="4895720"/>
            <a:ext cx="149311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latin typeface="Calibri"/>
              </a:rPr>
              <a:t>Characterization of random/systematic errors</a:t>
            </a:r>
          </a:p>
          <a:p>
            <a:pPr>
              <a:buClrTx/>
              <a:buFontTx/>
              <a:buNone/>
            </a:pPr>
            <a:r>
              <a:rPr lang="en-US" sz="1200" kern="1200" dirty="0" smtClean="0">
                <a:latin typeface="Calibri"/>
              </a:rPr>
              <a:t>Compariso</a:t>
            </a:r>
            <a:r>
              <a:rPr lang="en-US" sz="1200" dirty="0" smtClean="0">
                <a:latin typeface="Calibri"/>
              </a:rPr>
              <a:t>n to other wind data sources</a:t>
            </a:r>
            <a:endParaRPr lang="en-US" sz="1200" kern="1200" dirty="0"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2445" y="3089249"/>
            <a:ext cx="149311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Calibri"/>
              </a:rPr>
              <a:t>Integrate and assess impact on NOAA global NWP</a:t>
            </a:r>
            <a:endParaRPr lang="en-US" sz="1200" kern="1200" dirty="0">
              <a:solidFill>
                <a:schemeClr val="accent3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9422" y="4929825"/>
            <a:ext cx="149311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Calibri"/>
              </a:rPr>
              <a:t>Optimize use in global and hurricane NWP to assess impact on TC forecasts</a:t>
            </a:r>
            <a:endParaRPr lang="en-US" sz="1200" kern="1200" dirty="0">
              <a:solidFill>
                <a:schemeClr val="accent4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54036" y="3089249"/>
            <a:ext cx="149311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Use Aeolus to improve 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NWP impact 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of other data 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(e.g. AMV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)</a:t>
            </a:r>
            <a:endParaRPr lang="en-US" sz="1200" kern="12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32054" y="4929825"/>
            <a:ext cx="149311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Assess impact of active and passive 3D winds through a global OSSE</a:t>
            </a:r>
            <a:endParaRPr lang="en-US" sz="1200" kern="1200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13090" y="3088648"/>
            <a:ext cx="149311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</a:rPr>
              <a:t>Compare Aeolus measurements to TC reconnaissance observations</a:t>
            </a:r>
            <a:endParaRPr lang="en-US" sz="1200" kern="1200" dirty="0">
              <a:solidFill>
                <a:schemeClr val="accent2">
                  <a:lumMod val="60000"/>
                  <a:lumOff val="4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8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data assimilation system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151357"/>
              </p:ext>
            </p:extLst>
          </p:nvPr>
        </p:nvGraphicFramePr>
        <p:xfrm>
          <a:off x="6514759" y="1930747"/>
          <a:ext cx="514384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986">
                  <a:extLst>
                    <a:ext uri="{9D8B030D-6E8A-4147-A177-3AD203B41FA5}">
                      <a16:colId xmlns:a16="http://schemas.microsoft.com/office/drawing/2014/main" val="1174920848"/>
                    </a:ext>
                  </a:extLst>
                </a:gridCol>
                <a:gridCol w="1437180">
                  <a:extLst>
                    <a:ext uri="{9D8B030D-6E8A-4147-A177-3AD203B41FA5}">
                      <a16:colId xmlns:a16="http://schemas.microsoft.com/office/drawing/2014/main" val="923569818"/>
                    </a:ext>
                  </a:extLst>
                </a:gridCol>
                <a:gridCol w="1567674">
                  <a:extLst>
                    <a:ext uri="{9D8B030D-6E8A-4147-A177-3AD203B41FA5}">
                      <a16:colId xmlns:a16="http://schemas.microsoft.com/office/drawing/2014/main" val="1911033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Aeolus </a:t>
                      </a:r>
                      <a:r>
                        <a:rPr lang="en-US" baseline="0" dirty="0"/>
                        <a:t>Experiment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263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All operationally</a:t>
                      </a:r>
                      <a:r>
                        <a:rPr lang="en-US" baseline="0" dirty="0"/>
                        <a:t> assimilated observations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861169"/>
                  </a:ext>
                </a:extLst>
              </a:tr>
              <a:tr h="665480">
                <a:tc>
                  <a:txBody>
                    <a:bodyPr/>
                    <a:lstStyle/>
                    <a:p>
                      <a:r>
                        <a:rPr lang="en-US" dirty="0" smtClean="0"/>
                        <a:t>Aeolus </a:t>
                      </a:r>
                      <a:r>
                        <a:rPr lang="en-US" dirty="0"/>
                        <a:t>L2B</a:t>
                      </a:r>
                      <a:r>
                        <a:rPr lang="en-US" baseline="0" dirty="0"/>
                        <a:t> HLOS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(Rayleigh clear + Mie cloudy winds)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4346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05258" y="1386023"/>
            <a:ext cx="47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Observing System Experiment Setup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1919422"/>
            <a:ext cx="5137483" cy="364317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 vert="horz" lIns="0" tIns="0" rIns="0" bIns="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kern="12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3838"/>
            <a:r>
              <a:rPr lang="en-US" sz="2000" dirty="0" smtClean="0"/>
              <a:t>NOAA FV3GFS v15.2 </a:t>
            </a:r>
          </a:p>
          <a:p>
            <a:pPr indent="-223838"/>
            <a:r>
              <a:rPr lang="en-US" sz="2000" dirty="0" smtClean="0"/>
              <a:t>4DEnVar, 80 member ensemble</a:t>
            </a:r>
          </a:p>
          <a:p>
            <a:pPr indent="-223838"/>
            <a:r>
              <a:rPr lang="en-US" sz="2000" dirty="0" smtClean="0"/>
              <a:t>Experiments </a:t>
            </a:r>
            <a:r>
              <a:rPr lang="en-US" sz="2000" dirty="0"/>
              <a:t>run at C384/C192/L64 resolution (25 km Analysis/Forecast</a:t>
            </a:r>
            <a:r>
              <a:rPr lang="en-US" sz="2000" dirty="0" smtClean="0"/>
              <a:t>)</a:t>
            </a:r>
          </a:p>
          <a:p>
            <a:pPr indent="-223838"/>
            <a:r>
              <a:rPr lang="en-US" sz="2000" dirty="0" smtClean="0"/>
              <a:t>Assimilation of Aeolus HLOS (L2B) wind (Rayleigh clear/Mie cloudy)</a:t>
            </a:r>
            <a:endParaRPr lang="en-US" sz="2000" dirty="0"/>
          </a:p>
          <a:p>
            <a:pPr indent="-223838"/>
            <a:r>
              <a:rPr lang="en-US" sz="2000" b="1" dirty="0"/>
              <a:t>FM-A period: </a:t>
            </a:r>
            <a:r>
              <a:rPr lang="en-US" sz="2000" dirty="0"/>
              <a:t>12 Sep – 16 Oct 2018</a:t>
            </a:r>
          </a:p>
          <a:p>
            <a:pPr indent="-223838"/>
            <a:r>
              <a:rPr lang="en-US" sz="2000" b="1" dirty="0"/>
              <a:t>FM-B period:   </a:t>
            </a:r>
            <a:r>
              <a:rPr lang="en-US" sz="2000" dirty="0"/>
              <a:t>2 Aug – </a:t>
            </a:r>
            <a:r>
              <a:rPr lang="en-US" sz="2000" dirty="0" smtClean="0"/>
              <a:t>30 </a:t>
            </a:r>
            <a:r>
              <a:rPr lang="en-US" sz="2000" dirty="0"/>
              <a:t>Sep </a:t>
            </a:r>
            <a:r>
              <a:rPr lang="en-US" sz="2000" dirty="0" smtClean="0"/>
              <a:t>2019</a:t>
            </a:r>
          </a:p>
          <a:p>
            <a:pPr indent="-223838"/>
            <a:r>
              <a:rPr lang="en-US" sz="2000" b="1" dirty="0" smtClean="0"/>
              <a:t>FM-B period 2</a:t>
            </a:r>
            <a:r>
              <a:rPr lang="en-US" sz="2000" dirty="0" smtClean="0"/>
              <a:t>:  2 Aug – 30 Sep 2019</a:t>
            </a:r>
          </a:p>
          <a:p>
            <a:pPr indent="-223838"/>
            <a:r>
              <a:rPr lang="en-US" sz="2000" dirty="0" smtClean="0"/>
              <a:t>Verification shown against ECMWF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110762" y="1386022"/>
            <a:ext cx="47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Observing System </a:t>
            </a:r>
            <a:r>
              <a:rPr lang="en-US" sz="2400" b="1" i="1" dirty="0" smtClean="0"/>
              <a:t>Experiments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4430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675" y="381000"/>
            <a:ext cx="8546549" cy="563562"/>
          </a:xfrm>
        </p:spPr>
        <p:txBody>
          <a:bodyPr/>
          <a:lstStyle/>
          <a:p>
            <a:r>
              <a:rPr lang="en-US" dirty="0" smtClean="0"/>
              <a:t>Aeolus evaluation and integration</a:t>
            </a:r>
            <a:br>
              <a:rPr lang="en-US" dirty="0" smtClean="0"/>
            </a:br>
            <a:r>
              <a:rPr lang="en-US" sz="2000" dirty="0" smtClean="0"/>
              <a:t>FM-A period (Sep 12-Oct 16, 2018)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39"/>
          <a:stretch/>
        </p:blipFill>
        <p:spPr>
          <a:xfrm>
            <a:off x="5529775" y="1472325"/>
            <a:ext cx="5747825" cy="1546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5797564" y="1066800"/>
            <a:ext cx="548003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Offline bias correction for Rayleigh. </a:t>
            </a:r>
            <a:r>
              <a:rPr lang="en-US" b="1" i="1" dirty="0" smtClean="0"/>
              <a:t>B(</a:t>
            </a:r>
            <a:r>
              <a:rPr lang="en-US" b="1" i="1" dirty="0" err="1" smtClean="0"/>
              <a:t>lat,z,t,phase</a:t>
            </a:r>
            <a:r>
              <a:rPr lang="en-US" b="1" i="1" dirty="0" smtClean="0"/>
              <a:t>)</a:t>
            </a:r>
            <a:endParaRPr lang="en-US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76" y="3488065"/>
            <a:ext cx="5252481" cy="2912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5780311" y="3050320"/>
            <a:ext cx="548003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Dynamic Observation Errors</a:t>
            </a:r>
            <a:endParaRPr lang="en-US" b="1" i="1" dirty="0"/>
          </a:p>
        </p:txBody>
      </p:sp>
      <p:sp>
        <p:nvSpPr>
          <p:cNvPr id="8" name="Rectangle 7"/>
          <p:cNvSpPr/>
          <p:nvPr/>
        </p:nvSpPr>
        <p:spPr>
          <a:xfrm>
            <a:off x="8534400" y="3419651"/>
            <a:ext cx="2696950" cy="145714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88"/>
          <a:stretch/>
        </p:blipFill>
        <p:spPr>
          <a:xfrm>
            <a:off x="685800" y="3188214"/>
            <a:ext cx="4724400" cy="2787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5CC91E-EE67-D742-AE68-5621857E68FF}"/>
              </a:ext>
            </a:extLst>
          </p:cNvPr>
          <p:cNvSpPr txBox="1"/>
          <p:nvPr/>
        </p:nvSpPr>
        <p:spPr>
          <a:xfrm>
            <a:off x="1293354" y="3341609"/>
            <a:ext cx="924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Stdv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D56CD7-C229-BB4D-9F68-8872FACD6A1C}"/>
              </a:ext>
            </a:extLst>
          </p:cNvPr>
          <p:cNvSpPr txBox="1"/>
          <p:nvPr/>
        </p:nvSpPr>
        <p:spPr>
          <a:xfrm>
            <a:off x="1300543" y="4619483"/>
            <a:ext cx="924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Bias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92"/>
          <a:stretch/>
        </p:blipFill>
        <p:spPr>
          <a:xfrm>
            <a:off x="648074" y="6009107"/>
            <a:ext cx="4799852" cy="3675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95399" y="3188214"/>
            <a:ext cx="1219201" cy="2983986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9775" y="1245715"/>
            <a:ext cx="4420425" cy="17380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Assess “clean” record of FM-A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Static bias to handle dependencies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Dynamic observation errors based on L2B uncertainty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91717" r="22500" b="-1461"/>
          <a:stretch/>
        </p:blipFill>
        <p:spPr>
          <a:xfrm rot="16200000">
            <a:off x="10619882" y="2047387"/>
            <a:ext cx="2090164" cy="48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9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675" y="381000"/>
            <a:ext cx="8546549" cy="563562"/>
          </a:xfrm>
        </p:spPr>
        <p:txBody>
          <a:bodyPr/>
          <a:lstStyle/>
          <a:p>
            <a:r>
              <a:rPr lang="en-US" dirty="0" smtClean="0"/>
              <a:t>Aeolus summary impacts</a:t>
            </a:r>
            <a:br>
              <a:rPr lang="en-US" dirty="0" smtClean="0"/>
            </a:br>
            <a:r>
              <a:rPr lang="en-US" sz="2000" dirty="0" smtClean="0"/>
              <a:t>FM-A period (Sep 12-Oct 16, 2018)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4" b="36439"/>
          <a:stretch/>
        </p:blipFill>
        <p:spPr>
          <a:xfrm>
            <a:off x="6934201" y="1524000"/>
            <a:ext cx="4541213" cy="1611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11015311" y="2290775"/>
            <a:ext cx="926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Worse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1086450" y="1739786"/>
            <a:ext cx="784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6" name="Down Arrow 5"/>
          <p:cNvSpPr/>
          <p:nvPr/>
        </p:nvSpPr>
        <p:spPr>
          <a:xfrm>
            <a:off x="11585798" y="2355398"/>
            <a:ext cx="237946" cy="47652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D7D5924E-9D20-FC40-9514-914BF12E6A2C}"/>
              </a:ext>
            </a:extLst>
          </p:cNvPr>
          <p:cNvSpPr txBox="1"/>
          <p:nvPr/>
        </p:nvSpPr>
        <p:spPr>
          <a:xfrm>
            <a:off x="7392127" y="5816025"/>
            <a:ext cx="3795806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dirty="0"/>
              <a:t>  </a:t>
            </a:r>
            <a:r>
              <a:rPr lang="en-US" sz="1600" dirty="0" smtClean="0"/>
              <a:t>   250         500         700          850     1000</a:t>
            </a:r>
          </a:p>
          <a:p>
            <a:pPr algn="ctr"/>
            <a:r>
              <a:rPr lang="en-US" sz="1600" dirty="0" err="1" smtClean="0"/>
              <a:t>hPa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8" b="40794"/>
          <a:stretch/>
        </p:blipFill>
        <p:spPr>
          <a:xfrm>
            <a:off x="6934200" y="4338935"/>
            <a:ext cx="4541214" cy="145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3" b="38290"/>
          <a:stretch/>
        </p:blipFill>
        <p:spPr>
          <a:xfrm>
            <a:off x="6934200" y="2948225"/>
            <a:ext cx="4541214" cy="1481667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0800000">
            <a:off x="11580900" y="1752600"/>
            <a:ext cx="242844" cy="444672"/>
          </a:xfrm>
          <a:prstGeom prst="down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842819" y="5170413"/>
            <a:ext cx="5924754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Analysis impact: SH/TRO above mid-troposphere (u)</a:t>
            </a:r>
          </a:p>
          <a:p>
            <a:pPr marL="1588"/>
            <a:endParaRPr lang="en-US" sz="1000" b="1" dirty="0" smtClean="0"/>
          </a:p>
          <a:p>
            <a:pPr marL="1588"/>
            <a:r>
              <a:rPr lang="en-US" b="1" dirty="0" smtClean="0"/>
              <a:t>Forecast impact: Significant positive impact in SH, positive impact on Wind and Temperature, above 700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392127" y="5816025"/>
            <a:ext cx="379580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TextBox 12">
            <a:extLst>
              <a:ext uri="{FF2B5EF4-FFF2-40B4-BE49-F238E27FC236}">
                <a16:creationId xmlns:a16="http://schemas.microsoft.com/office/drawing/2014/main" id="{D7D5924E-9D20-FC40-9514-914BF12E6A2C}"/>
              </a:ext>
            </a:extLst>
          </p:cNvPr>
          <p:cNvSpPr txBox="1"/>
          <p:nvPr/>
        </p:nvSpPr>
        <p:spPr>
          <a:xfrm>
            <a:off x="7419835" y="4017258"/>
            <a:ext cx="3858491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    Z                  T               Wind            RH </a:t>
            </a:r>
            <a:endParaRPr lang="en-US" sz="1600" dirty="0"/>
          </a:p>
        </p:txBody>
      </p:sp>
      <p:sp useBgFill="1">
        <p:nvSpPr>
          <p:cNvPr id="14" name="TextBox 13">
            <a:extLst>
              <a:ext uri="{FF2B5EF4-FFF2-40B4-BE49-F238E27FC236}">
                <a16:creationId xmlns:a16="http://schemas.microsoft.com/office/drawing/2014/main" id="{AABC8BC7-9ECE-9245-BC02-F6CFC1507191}"/>
              </a:ext>
            </a:extLst>
          </p:cNvPr>
          <p:cNvSpPr txBox="1"/>
          <p:nvPr/>
        </p:nvSpPr>
        <p:spPr>
          <a:xfrm>
            <a:off x="7680806" y="2626988"/>
            <a:ext cx="359751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dirty="0"/>
              <a:t>    NH         </a:t>
            </a:r>
            <a:r>
              <a:rPr lang="en-US" sz="1600" dirty="0" smtClean="0"/>
              <a:t>             SH                    TRO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7468327" y="1424225"/>
            <a:ext cx="990601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461399" y="3088097"/>
            <a:ext cx="1302328" cy="264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468327" y="4433641"/>
            <a:ext cx="990601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392127" y="1371600"/>
            <a:ext cx="3886198" cy="444442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8458928" y="1424225"/>
            <a:ext cx="2819397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763727" y="3088097"/>
            <a:ext cx="2514598" cy="3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58928" y="4433356"/>
            <a:ext cx="2819397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35128" y="1509307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95% CI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8849167" y="1877251"/>
            <a:ext cx="189774" cy="285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11002567" y="3714370"/>
            <a:ext cx="926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Worse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11073706" y="3163381"/>
            <a:ext cx="784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26" name="Down Arrow 25"/>
          <p:cNvSpPr/>
          <p:nvPr/>
        </p:nvSpPr>
        <p:spPr>
          <a:xfrm>
            <a:off x="11573054" y="3778993"/>
            <a:ext cx="237946" cy="47652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0800000">
            <a:off x="11568156" y="3176195"/>
            <a:ext cx="242844" cy="444672"/>
          </a:xfrm>
          <a:prstGeom prst="down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1002567" y="5209425"/>
            <a:ext cx="926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Worse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1073706" y="4658436"/>
            <a:ext cx="784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30" name="Down Arrow 29"/>
          <p:cNvSpPr/>
          <p:nvPr/>
        </p:nvSpPr>
        <p:spPr>
          <a:xfrm>
            <a:off x="11573054" y="5274048"/>
            <a:ext cx="237946" cy="47652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10800000">
            <a:off x="11568156" y="4671250"/>
            <a:ext cx="242844" cy="444672"/>
          </a:xfrm>
          <a:prstGeom prst="down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7392127" y="990600"/>
            <a:ext cx="3886197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Summary Assessment Metrics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42819" y="2133337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842819" y="3868827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33657" y="1400570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Aeolus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b="32895"/>
          <a:stretch/>
        </p:blipFill>
        <p:spPr>
          <a:xfrm>
            <a:off x="1216640" y="1737633"/>
            <a:ext cx="5066396" cy="339827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538632" y="1404637"/>
            <a:ext cx="1340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Aeolus-CTL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1676400" y="1106734"/>
            <a:ext cx="44958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Zonal Mean Analysis/Difference</a:t>
            </a:r>
            <a:endParaRPr lang="en-US" sz="2000" b="1" dirty="0"/>
          </a:p>
        </p:txBody>
      </p:sp>
      <p:sp>
        <p:nvSpPr>
          <p:cNvPr id="39" name="Rectangle 38"/>
          <p:cNvSpPr/>
          <p:nvPr/>
        </p:nvSpPr>
        <p:spPr>
          <a:xfrm>
            <a:off x="10134600" y="1501349"/>
            <a:ext cx="914400" cy="1926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CTL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131114" y="1744984"/>
            <a:ext cx="914400" cy="1926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Aeolus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675" y="381000"/>
            <a:ext cx="8546549" cy="563562"/>
          </a:xfrm>
        </p:spPr>
        <p:txBody>
          <a:bodyPr/>
          <a:lstStyle/>
          <a:p>
            <a:r>
              <a:rPr lang="en-US" dirty="0" smtClean="0"/>
              <a:t>Aeolus evaluation and integration</a:t>
            </a:r>
            <a:br>
              <a:rPr lang="en-US" dirty="0" smtClean="0"/>
            </a:br>
            <a:r>
              <a:rPr lang="en-US" sz="2000" dirty="0" smtClean="0"/>
              <a:t>FM-B period (Aug 2-Sep 30, 2019)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/>
          <a:stretch/>
        </p:blipFill>
        <p:spPr>
          <a:xfrm>
            <a:off x="762000" y="1539807"/>
            <a:ext cx="4191000" cy="23845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200" y="4038600"/>
            <a:ext cx="4181839" cy="230832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Aeolus Rayleigh winds have dependence on latitude (</a:t>
            </a:r>
            <a:r>
              <a:rPr lang="en-US" b="1" i="1" dirty="0" smtClean="0"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), layer (</a:t>
            </a:r>
            <a:r>
              <a:rPr lang="en-US" b="1" i="1" dirty="0" smtClean="0"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), orbit (</a:t>
            </a:r>
            <a:r>
              <a:rPr lang="en-US" b="1" i="1" dirty="0" smtClean="0"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), and wind speed (</a:t>
            </a:r>
            <a:r>
              <a:rPr lang="en-US" b="1" i="1" dirty="0" smtClean="0"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Use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linear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fit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of (O-B) to Aeolus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winds (</a:t>
            </a: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) to determine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coefficients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baseline="-25000" dirty="0" smtClean="0">
                <a:ea typeface="Verdana" panose="020B0604030504040204" pitchFamily="34" charset="0"/>
                <a:cs typeface="Verdana" panose="020B0604030504040204" pitchFamily="34" charset="0"/>
              </a:rPr>
              <a:t>0(</a:t>
            </a:r>
            <a:r>
              <a:rPr lang="en-US" b="1" i="1" baseline="-250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l,p,n</a:t>
            </a:r>
            <a:r>
              <a:rPr lang="en-US" b="1" i="1" baseline="-25000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baseline="-25000" dirty="0" smtClean="0">
                <a:ea typeface="Verdana" panose="020B0604030504040204" pitchFamily="34" charset="0"/>
                <a:cs typeface="Verdana" panose="020B0604030504040204" pitchFamily="34" charset="0"/>
              </a:rPr>
              <a:t>1(</a:t>
            </a:r>
            <a:r>
              <a:rPr lang="en-US" b="1" i="1" baseline="-250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l,p,n</a:t>
            </a:r>
            <a:r>
              <a:rPr lang="en-US" b="1" i="1" baseline="-25000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          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BC</a:t>
            </a:r>
            <a:r>
              <a:rPr lang="en-US" baseline="-25000" dirty="0" smtClean="0"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b="1" i="1" baseline="-250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l,p,n</a:t>
            </a:r>
            <a:r>
              <a:rPr lang="en-US" baseline="-25000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baseline="-25000" dirty="0">
                <a:ea typeface="Verdana" panose="020B0604030504040204" pitchFamily="34" charset="0"/>
                <a:cs typeface="Verdana" panose="020B0604030504040204" pitchFamily="34" charset="0"/>
              </a:rPr>
              <a:t>0(</a:t>
            </a:r>
            <a:r>
              <a:rPr lang="en-US" b="1" i="1" baseline="-25000" dirty="0" err="1">
                <a:ea typeface="Verdana" panose="020B0604030504040204" pitchFamily="34" charset="0"/>
                <a:cs typeface="Verdana" panose="020B0604030504040204" pitchFamily="34" charset="0"/>
              </a:rPr>
              <a:t>l,p,n</a:t>
            </a:r>
            <a:r>
              <a:rPr lang="en-US" baseline="-25000" dirty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+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baseline="-25000" dirty="0">
                <a:ea typeface="Verdana" panose="020B0604030504040204" pitchFamily="34" charset="0"/>
                <a:cs typeface="Verdana" panose="020B0604030504040204" pitchFamily="34" charset="0"/>
              </a:rPr>
              <a:t>1(</a:t>
            </a:r>
            <a:r>
              <a:rPr lang="en-US" b="1" i="1" baseline="-25000" dirty="0" err="1">
                <a:ea typeface="Verdana" panose="020B0604030504040204" pitchFamily="34" charset="0"/>
                <a:cs typeface="Verdana" panose="020B0604030504040204" pitchFamily="34" charset="0"/>
              </a:rPr>
              <a:t>l,p,n</a:t>
            </a:r>
            <a:r>
              <a:rPr lang="en-US" baseline="-25000" dirty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endParaRPr lang="en-US" sz="2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1062219" y="1139697"/>
            <a:ext cx="3814581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O-B Bias (descending)</a:t>
            </a:r>
            <a:endParaRPr lang="en-US" sz="20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3"/>
          <a:stretch/>
        </p:blipFill>
        <p:spPr>
          <a:xfrm>
            <a:off x="5562600" y="1729312"/>
            <a:ext cx="3242488" cy="3909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7"/>
          <a:stretch/>
        </p:blipFill>
        <p:spPr>
          <a:xfrm>
            <a:off x="8853884" y="1729312"/>
            <a:ext cx="3227803" cy="39094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16196" y="5621077"/>
            <a:ext cx="594359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Mie error is, ~2-3 m/s, close to GFS background error</a:t>
            </a:r>
          </a:p>
          <a:p>
            <a:r>
              <a:rPr lang="en-US" sz="2000" dirty="0" smtClean="0"/>
              <a:t>Rayleigh error is ~ 4 m/s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6172200" y="1144002"/>
            <a:ext cx="5687595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Observation errors using HL method</a:t>
            </a:r>
            <a:endParaRPr lang="en-US" sz="20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9646" t="24632"/>
          <a:stretch/>
        </p:blipFill>
        <p:spPr>
          <a:xfrm>
            <a:off x="685800" y="2047749"/>
            <a:ext cx="4800600" cy="31450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049" y="1139808"/>
            <a:ext cx="4828004" cy="9079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FV3GFS wind observation errors</a:t>
            </a:r>
          </a:p>
          <a:p>
            <a:endParaRPr lang="en-US" sz="1100" dirty="0" smtClean="0"/>
          </a:p>
          <a:p>
            <a:r>
              <a:rPr lang="en-US" sz="1100" dirty="0" smtClean="0"/>
              <a:t>From Jung et al.</a:t>
            </a:r>
          </a:p>
          <a:p>
            <a:r>
              <a:rPr lang="en-US" sz="1100" dirty="0" smtClean="0">
                <a:hlinkClick r:id="rId6"/>
              </a:rPr>
              <a:t>https</a:t>
            </a:r>
            <a:r>
              <a:rPr lang="en-US" sz="1100" dirty="0">
                <a:hlinkClick r:id="rId6"/>
              </a:rPr>
              <a:t>://www.weather.gov/media/sti/nggps/09%20Jung_nggps_Aug_2016.pdf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13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675" y="381000"/>
            <a:ext cx="8546549" cy="563562"/>
          </a:xfrm>
        </p:spPr>
        <p:txBody>
          <a:bodyPr/>
          <a:lstStyle/>
          <a:p>
            <a:r>
              <a:rPr lang="en-US" dirty="0" smtClean="0"/>
              <a:t>Aeolus analysis impacts</a:t>
            </a:r>
            <a:br>
              <a:rPr lang="en-US" dirty="0" smtClean="0"/>
            </a:br>
            <a:r>
              <a:rPr lang="en-US" sz="2000" dirty="0" smtClean="0"/>
              <a:t>FM-B period (Aug 2-Sep 30, 2019)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52" y="1219200"/>
            <a:ext cx="6228030" cy="510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7696200" y="5162490"/>
            <a:ext cx="42672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dirty="0" smtClean="0">
                <a:solidFill>
                  <a:srgbClr val="0A4595"/>
                </a:solidFill>
                <a:latin typeface="Calibri"/>
              </a:rPr>
              <a:t>Larger impact</a:t>
            </a:r>
            <a:r>
              <a:rPr lang="en-US" sz="2000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rgbClr val="0A4595"/>
                </a:solidFill>
                <a:latin typeface="Calibri"/>
              </a:rPr>
              <a:t>o</a:t>
            </a:r>
            <a:r>
              <a:rPr lang="en-US" sz="2000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n Tropical Easterly Jet</a:t>
            </a:r>
            <a:endParaRPr lang="en-US" sz="2000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1033046"/>
            <a:ext cx="236220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U-wind Aeolus-CTL</a:t>
            </a:r>
            <a:endParaRPr lang="en-US" sz="1600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7315200" y="5924490"/>
            <a:ext cx="47244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dirty="0" smtClean="0">
                <a:solidFill>
                  <a:srgbClr val="0A4595"/>
                </a:solidFill>
                <a:latin typeface="Calibri"/>
              </a:rPr>
              <a:t>Improvement in Easterly Tropical Jet</a:t>
            </a:r>
            <a:endParaRPr lang="en-US" sz="2000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70" y="1106473"/>
            <a:ext cx="4779830" cy="48180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1033046"/>
            <a:ext cx="236220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U-wind CTL</a:t>
            </a:r>
            <a:endParaRPr lang="en-US" sz="1600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3771900"/>
            <a:ext cx="23622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dirty="0">
                <a:solidFill>
                  <a:srgbClr val="0A4595"/>
                </a:solidFill>
                <a:latin typeface="Calibri"/>
              </a:rPr>
              <a:t>V</a:t>
            </a:r>
            <a:r>
              <a:rPr lang="en-US" sz="1600" kern="1200" dirty="0" smtClean="0">
                <a:solidFill>
                  <a:srgbClr val="0A4595"/>
                </a:solidFill>
                <a:latin typeface="Calibri"/>
              </a:rPr>
              <a:t>-wind</a:t>
            </a:r>
            <a:r>
              <a:rPr lang="en-US" kern="1200" dirty="0" smtClean="0">
                <a:solidFill>
                  <a:srgbClr val="0A4595"/>
                </a:solidFill>
                <a:latin typeface="Calibri"/>
              </a:rPr>
              <a:t> CTL</a:t>
            </a:r>
            <a:endParaRPr lang="en-US" kern="1200" dirty="0">
              <a:solidFill>
                <a:srgbClr val="0A4595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3771900"/>
            <a:ext cx="23622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dirty="0">
                <a:solidFill>
                  <a:srgbClr val="0A4595"/>
                </a:solidFill>
                <a:latin typeface="Calibri"/>
              </a:rPr>
              <a:t>V</a:t>
            </a:r>
            <a:r>
              <a:rPr lang="en-US" kern="1200" dirty="0" smtClean="0">
                <a:solidFill>
                  <a:srgbClr val="0A4595"/>
                </a:solidFill>
                <a:latin typeface="Calibri"/>
              </a:rPr>
              <a:t>-wind </a:t>
            </a:r>
            <a:r>
              <a:rPr lang="en-US" sz="1600" kern="1200" dirty="0" smtClean="0">
                <a:solidFill>
                  <a:srgbClr val="0A4595"/>
                </a:solidFill>
                <a:latin typeface="Calibri"/>
              </a:rPr>
              <a:t>Aeolus-CTL</a:t>
            </a:r>
            <a:endParaRPr lang="en-US" kern="1200" dirty="0">
              <a:solidFill>
                <a:srgbClr val="0A4595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8052" y="990600"/>
            <a:ext cx="91440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600" dirty="0" smtClean="0">
                <a:latin typeface="Calibri"/>
              </a:rPr>
              <a:t>100 hPa</a:t>
            </a:r>
            <a:endParaRPr lang="en-US" sz="1600" kern="12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8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675" y="381000"/>
            <a:ext cx="8546549" cy="563562"/>
          </a:xfrm>
        </p:spPr>
        <p:txBody>
          <a:bodyPr/>
          <a:lstStyle/>
          <a:p>
            <a:r>
              <a:rPr lang="en-US" dirty="0" smtClean="0"/>
              <a:t>Aeolus forecast impacts</a:t>
            </a:r>
            <a:br>
              <a:rPr lang="en-US" dirty="0" smtClean="0"/>
            </a:br>
            <a:r>
              <a:rPr lang="en-US" sz="2000" dirty="0" smtClean="0"/>
              <a:t>FM-B period (Aug 2-Sep 30, 2019)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3"/>
          <a:stretch/>
        </p:blipFill>
        <p:spPr>
          <a:xfrm>
            <a:off x="4419600" y="3946555"/>
            <a:ext cx="6558553" cy="2231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6"/>
          <a:stretch/>
        </p:blipFill>
        <p:spPr>
          <a:xfrm>
            <a:off x="914400" y="1579608"/>
            <a:ext cx="6553200" cy="2230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483" y="4648200"/>
            <a:ext cx="311756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U wind Background vs. Radiosonde (Aeolus – CTL)</a:t>
            </a:r>
            <a:endParaRPr lang="en-US" sz="2000" b="1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7524" y="2700517"/>
            <a:ext cx="35814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U wind Background vs. Aircraft (Aeolus – CTL)</a:t>
            </a:r>
            <a:endParaRPr lang="en-US" sz="2000" b="1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 rot="5400000">
            <a:off x="8494403" y="1858231"/>
            <a:ext cx="394251" cy="5334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6200000">
            <a:off x="9213575" y="1858231"/>
            <a:ext cx="394251" cy="533400"/>
          </a:xfrm>
          <a:prstGeom prst="down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61901" y="1676400"/>
            <a:ext cx="705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Better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051114" y="1676400"/>
            <a:ext cx="719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Worse</a:t>
            </a:r>
            <a:endParaRPr lang="en-US" sz="1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9051114" y="1602431"/>
            <a:ext cx="0" cy="807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709A39-947E-5044-A1F4-4BFD3F2C2B08}"/>
              </a:ext>
            </a:extLst>
          </p:cNvPr>
          <p:cNvSpPr txBox="1"/>
          <p:nvPr/>
        </p:nvSpPr>
        <p:spPr>
          <a:xfrm>
            <a:off x="1554759" y="1119184"/>
            <a:ext cx="896084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kern="1200" dirty="0" smtClean="0">
                <a:solidFill>
                  <a:srgbClr val="0A4595"/>
                </a:solidFill>
                <a:latin typeface="Calibri"/>
                <a:ea typeface="+mn-ea"/>
                <a:cs typeface="+mn-cs"/>
              </a:rPr>
              <a:t>Improvement of background fits in Tropics, mostly for u component</a:t>
            </a:r>
            <a:endParaRPr lang="en-US" sz="2000" kern="1200" dirty="0">
              <a:solidFill>
                <a:srgbClr val="0A4595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06683" y="239437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09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. Title Slide">
  <a:themeElements>
    <a:clrScheme name="PTT 1">
      <a:dk1>
        <a:srgbClr val="0B4596"/>
      </a:dk1>
      <a:lt1>
        <a:sysClr val="window" lastClr="FFFFFF"/>
      </a:lt1>
      <a:dk2>
        <a:srgbClr val="323B42"/>
      </a:dk2>
      <a:lt2>
        <a:srgbClr val="D6F5FF"/>
      </a:lt2>
      <a:accent1>
        <a:srgbClr val="0099D8"/>
      </a:accent1>
      <a:accent2>
        <a:srgbClr val="0070C0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. Divider Slide">
  <a:themeElements>
    <a:clrScheme name="PTT 2">
      <a:dk1>
        <a:srgbClr val="00A7F2"/>
      </a:dk1>
      <a:lt1>
        <a:sysClr val="window" lastClr="FFFFFF"/>
      </a:lt1>
      <a:dk2>
        <a:srgbClr val="005B84"/>
      </a:dk2>
      <a:lt2>
        <a:srgbClr val="DCDCDC"/>
      </a:lt2>
      <a:accent1>
        <a:srgbClr val="96541E"/>
      </a:accent1>
      <a:accent2>
        <a:srgbClr val="4B6C9E"/>
      </a:accent2>
      <a:accent3>
        <a:srgbClr val="B7BDEA"/>
      </a:accent3>
      <a:accent4>
        <a:srgbClr val="CF6F6F"/>
      </a:accent4>
      <a:accent5>
        <a:srgbClr val="FFC000"/>
      </a:accent5>
      <a:accent6>
        <a:srgbClr val="9C7E00"/>
      </a:accent6>
      <a:hlink>
        <a:srgbClr val="0DC6D9"/>
      </a:hlink>
      <a:folHlink>
        <a:srgbClr val="788A9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ysClr val="window" lastClr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. Content Slide - with icon">
  <a:themeElements>
    <a:clrScheme name="PTT 1">
      <a:dk1>
        <a:srgbClr val="0A4595"/>
      </a:dk1>
      <a:lt1>
        <a:sysClr val="window" lastClr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4. Content Slide - with icon">
  <a:themeElements>
    <a:clrScheme name="PTT 1">
      <a:dk1>
        <a:srgbClr val="0A4595"/>
      </a:dk1>
      <a:lt1>
        <a:sysClr val="window" lastClr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4. Content Slide - with icon">
  <a:themeElements>
    <a:clrScheme name="PTT 1">
      <a:dk1>
        <a:srgbClr val="0A4595"/>
      </a:dk1>
      <a:lt1>
        <a:sysClr val="window" lastClr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4. Content Slide - with icon">
  <a:themeElements>
    <a:clrScheme name="PTT 1">
      <a:dk1>
        <a:srgbClr val="0A4595"/>
      </a:dk1>
      <a:lt1>
        <a:sysClr val="window" lastClr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PTT 1">
      <a:dk1>
        <a:srgbClr val="0A4595"/>
      </a:dk1>
      <a:lt1>
        <a:sysClr val="window" lastClr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43870</TotalTime>
  <Words>1065</Words>
  <Application>Microsoft Office PowerPoint</Application>
  <PresentationFormat>Widescreen</PresentationFormat>
  <Paragraphs>188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Arial Narrow</vt:lpstr>
      <vt:lpstr>Calibri</vt:lpstr>
      <vt:lpstr>Franklin Gothic Medium</vt:lpstr>
      <vt:lpstr>Mangal</vt:lpstr>
      <vt:lpstr>Tahoma</vt:lpstr>
      <vt:lpstr>Verdana</vt:lpstr>
      <vt:lpstr>1. Title Slide</vt:lpstr>
      <vt:lpstr>2. Divider Slide</vt:lpstr>
      <vt:lpstr>3. Content Slide - no icon</vt:lpstr>
      <vt:lpstr>4. Content Slide - with icon</vt:lpstr>
      <vt:lpstr>1_4. Content Slide - with icon</vt:lpstr>
      <vt:lpstr>2_4. Content Slide - with icon</vt:lpstr>
      <vt:lpstr>3_4. Content Slide - with icon</vt:lpstr>
      <vt:lpstr>PowerPoint Presentation</vt:lpstr>
      <vt:lpstr>Topics</vt:lpstr>
      <vt:lpstr>Scope of Aeolus activities</vt:lpstr>
      <vt:lpstr>Overview of data assimilation system</vt:lpstr>
      <vt:lpstr>Aeolus evaluation and integration FM-A period (Sep 12-Oct 16, 2018)</vt:lpstr>
      <vt:lpstr>Aeolus summary impacts FM-A period (Sep 12-Oct 16, 2018)</vt:lpstr>
      <vt:lpstr>Aeolus evaluation and integration FM-B period (Aug 2-Sep 30, 2019)</vt:lpstr>
      <vt:lpstr>Aeolus analysis impacts FM-B period (Aug 2-Sep 30, 2019)</vt:lpstr>
      <vt:lpstr>Aeolus forecast impacts FM-B period (Aug 2-Sep 30, 2019)</vt:lpstr>
      <vt:lpstr>Aeolus forecast impacts FM-B period (Aug 2-Sep 30, 2019)</vt:lpstr>
      <vt:lpstr>Aeolus forecast impacts FM-B period (Aug 2-Sep 30, 2019)</vt:lpstr>
      <vt:lpstr>Aeolus forecast impacts FM-B period (Aug 2-Sep 30, 2019)</vt:lpstr>
      <vt:lpstr>Aeolus forecast impacts FM-B period (Aug 2-Sep 30, 2019)</vt:lpstr>
      <vt:lpstr>Can Aeolus improve AMV NWP impact?</vt:lpstr>
      <vt:lpstr>Assess impacts using M1 corrected data</vt:lpstr>
      <vt:lpstr>Summary</vt:lpstr>
    </vt:vector>
  </TitlesOfParts>
  <Company>NMFS NOAA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Jacqui.Fenner</dc:creator>
  <cp:lastModifiedBy>Kevin Garrett</cp:lastModifiedBy>
  <cp:revision>1391</cp:revision>
  <cp:lastPrinted>2018-04-25T16:22:51Z</cp:lastPrinted>
  <dcterms:created xsi:type="dcterms:W3CDTF">2016-09-21T16:38:36Z</dcterms:created>
  <dcterms:modified xsi:type="dcterms:W3CDTF">2020-11-18T15:25:18Z</dcterms:modified>
</cp:coreProperties>
</file>