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389" r:id="rId3"/>
    <p:sldId id="262" r:id="rId4"/>
    <p:sldId id="276" r:id="rId5"/>
    <p:sldId id="267" r:id="rId6"/>
    <p:sldId id="879" r:id="rId7"/>
    <p:sldId id="263" r:id="rId8"/>
    <p:sldId id="264" r:id="rId9"/>
    <p:sldId id="265" r:id="rId10"/>
    <p:sldId id="266" r:id="rId11"/>
    <p:sldId id="401" r:id="rId12"/>
    <p:sldId id="403" r:id="rId13"/>
    <p:sldId id="3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7"/>
    <p:restoredTop sz="91497"/>
  </p:normalViewPr>
  <p:slideViewPr>
    <p:cSldViewPr snapToGrid="0" snapToObjects="1">
      <p:cViewPr varScale="1">
        <p:scale>
          <a:sx n="112" d="100"/>
          <a:sy n="112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914D-590B-0643-91BE-B13F4E530DDE}" type="datetimeFigureOut">
              <a:rPr lang="en-US" smtClean="0"/>
              <a:t>11/17/20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B689E-EDED-2145-9372-C3B510121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0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0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8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8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4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B689E-EDED-2145-9372-C3B5101213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3FF29-0F20-754F-BE2E-A30C664A5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C4071-96AF-AD41-9571-96C07B6A6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1D4B5-8C66-8149-91ED-A7D1D664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A58E2-7D33-8A44-BBF4-E993B5FA7D07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7490B-3F1B-CD44-BB20-40C0589A6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CA6E-D517-7F43-9E2A-1D457C3E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E22B-AEAB-304F-985A-2396ED64E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FCEA2-1F08-0E43-BDCF-4D5DF5076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E4BFA-9E3E-B64D-91D2-3A6B391A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1D2A-CDA5-AA4C-A177-65C50B1E4CCE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39B92-A383-7947-83EC-9D62271C2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C66AC-A50F-6B46-AF93-8B4E24B4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3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992464-5596-1549-AE49-A16D0C595A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D1744-F44D-9545-942E-C28F15A3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0D64B-FC92-5A4F-AB4D-6863B846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742E-F16B-C048-8409-7A0BBA78815F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92F07-E023-E845-A8E3-56845C56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E708E-53AE-954F-93C2-68E35DBF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5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>
            <a:spLocks noGrp="1"/>
          </p:cNvSpPr>
          <p:nvPr>
            <p:ph type="title"/>
          </p:nvPr>
        </p:nvSpPr>
        <p:spPr>
          <a:xfrm>
            <a:off x="623947" y="30957"/>
            <a:ext cx="9867350" cy="79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"/>
          <p:cNvSpPr>
            <a:spLocks noGrp="1"/>
          </p:cNvSpPr>
          <p:nvPr>
            <p:ph type="pic" idx="2"/>
          </p:nvPr>
        </p:nvSpPr>
        <p:spPr>
          <a:xfrm>
            <a:off x="6604001" y="1219200"/>
            <a:ext cx="4978400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body" idx="1"/>
          </p:nvPr>
        </p:nvSpPr>
        <p:spPr>
          <a:xfrm>
            <a:off x="1003851" y="1219200"/>
            <a:ext cx="499055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177" lvl="0" indent="-40637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353" lvl="1" indent="-3809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530" lvl="2" indent="-35558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706" lvl="3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5883" lvl="4" indent="-33018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060" lvl="5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236" lvl="6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3" lvl="7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0" lvl="8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3"/>
          </p:nvPr>
        </p:nvSpPr>
        <p:spPr>
          <a:xfrm>
            <a:off x="6604000" y="3429000"/>
            <a:ext cx="499055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177" lvl="0" indent="-406379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2800" b="0">
                <a:solidFill>
                  <a:srgbClr val="07336F"/>
                </a:solidFill>
              </a:defRPr>
            </a:lvl1pPr>
            <a:lvl2pPr marL="914353" lvl="1" indent="-38098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2400">
                <a:solidFill>
                  <a:srgbClr val="07336F"/>
                </a:solidFill>
              </a:defRPr>
            </a:lvl2pPr>
            <a:lvl3pPr marL="1371530" lvl="2" indent="-355582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000">
                <a:solidFill>
                  <a:srgbClr val="07336F"/>
                </a:solidFill>
              </a:defRPr>
            </a:lvl3pPr>
            <a:lvl4pPr marL="1828706" lvl="3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1800">
                <a:solidFill>
                  <a:srgbClr val="07336F"/>
                </a:solidFill>
              </a:defRPr>
            </a:lvl4pPr>
            <a:lvl5pPr marL="2285883" lvl="4" indent="-330183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1600">
                <a:solidFill>
                  <a:srgbClr val="07336F"/>
                </a:solidFill>
              </a:defRPr>
            </a:lvl5pPr>
            <a:lvl6pPr marL="2743060" lvl="5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236" lvl="6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413" lvl="7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590" lvl="8" indent="-34288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264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7AC2-B8E6-7B43-8AD3-33543F72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903A9-73DD-DC4C-82EA-0030CE044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A5F06-5CF6-A541-8BDD-DF139E82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4D6E-4D5C-F642-B35E-E7F86A40110B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D214-93B6-4A48-9A35-32028DA8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2F6A4-53A7-BF46-A689-D4CA8C7BE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2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4D89-D3BF-BE45-AE61-0167B95C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E9221-3909-3940-84E2-FBE30A4D6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E79B2-4E76-5E4A-96B5-069A1456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2866-8163-F24C-8B9C-FD860CC2070E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E028D-CDBF-824C-ACA9-0CC1BA5A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DEB9-3B3A-9945-B645-BC00BDDA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0ACD-8150-1A48-AF0F-0D094636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CC57-9FC2-924F-BEFD-359A2157E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5AC50-4D4F-0848-9116-2FCF7EB4C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6215F3-A4EC-BF48-8A76-3CD73F63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30F7-7AF2-7740-AD80-79917976AB3E}" type="datetime1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815EC-5D03-D54C-AEFF-61BE0B39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D2F6E-F4CC-A640-A40C-4557E0BD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70E1E-F558-3C46-A7EC-36B766CF7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0CCE9-7CE0-3246-BE4F-2C6F94DB6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2FC1D-DCB7-7145-985C-60509AA1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09598-53E1-8349-A62F-54895C571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1F25E-DA4D-084F-BB08-2F334862B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7E4B29-B1D4-344C-8DE9-1B267E4B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93CE-223F-FB4D-AB7F-0259789B763F}" type="datetime1">
              <a:rPr lang="en-US" smtClean="0"/>
              <a:t>11/17/20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7F06E2-7D5A-1940-80C7-D5F7700D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A2EF5-44D0-0541-ADE2-7FE03008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2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416-659C-8941-B38D-734EEEAD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83048-A0E6-BC40-A054-B1F4FEB6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518A-A082-4941-A534-08A760F555C3}" type="datetime1">
              <a:rPr lang="en-US" smtClean="0"/>
              <a:t>11/17/20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66000-110A-E046-95D7-74FF612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33E7D-D19B-024F-8743-73C81B7AE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41670D-C05E-AD48-BA31-421B0ED09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E758-BB5C-A742-AD4B-D496C78A1C3E}" type="datetime1">
              <a:rPr lang="en-US" smtClean="0"/>
              <a:t>11/17/20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273AE-AEAD-7446-B81F-35953D44C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BF5B1-2A4E-0141-A2D7-5BEC9D99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56FC-117F-034C-A874-503BBDA6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82B2-59CA-C54B-8620-D3D7E371E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55BAB-3A48-DE40-8F98-DF8D71A7C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1F269-D514-364A-870E-CA098DF1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F82AA-3EB1-B545-A3F9-670001D47D7E}" type="datetime1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DCB3D-FA08-604E-895D-075249D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47369C-1D3E-1846-B201-68010F515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3A262-EB10-B041-AF31-4E9EFC21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40690-7543-9045-A025-2892007EA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D167D-C9B2-EC45-B1FD-9D922AB950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D82E1-DEF1-DE49-8708-8C5F7FFE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16BD1-8DB0-1A45-8F87-43906EB2FCBC}" type="datetime1">
              <a:rPr lang="en-US" smtClean="0"/>
              <a:t>11/17/20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8CA11-6E83-5149-9303-D4ACEE7A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Aeolus Cal-Val and Science Workshop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1A2F9F-C432-E74E-8EBF-256298CF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16CC5A-03A7-D34B-8DD9-7E79880A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876B4-3DB3-904E-9B98-119C748E8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FE9B3-1EF5-8B43-80A6-A6CC37182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6531-720B-7949-A759-6C2CEC5560B6}" type="datetime1">
              <a:rPr lang="en-US" smtClean="0"/>
              <a:t>11/17/20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CECF-8994-2544-8496-AC85D5C46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Aeolus Cal-Val and Science Workshop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E1318-DAB3-CA43-86D9-719D79A14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309A-1A6A-D34A-BCA5-9BEDA0D4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5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tif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tif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tiff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83D7A-71BE-1A4F-89ED-24632C33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5D92-8CA7-7749-A83F-9540E93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C9368C-6A8D-AE48-9E8B-9A1B890C976B}"/>
              </a:ext>
            </a:extLst>
          </p:cNvPr>
          <p:cNvSpPr/>
          <p:nvPr/>
        </p:nvSpPr>
        <p:spPr>
          <a:xfrm>
            <a:off x="1600199" y="1745885"/>
            <a:ext cx="91984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Comparison and validation of Aeolus winds to </a:t>
            </a:r>
            <a:br>
              <a:rPr lang="en-US" sz="2800" dirty="0"/>
            </a:br>
            <a:r>
              <a:rPr lang="en-US" sz="2800" dirty="0"/>
              <a:t>AIRS 3D winds, rawinsondes, and reanalyses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David Santek, Brett Hoover, Hong Zhang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University of Wisconsin-Madison</a:t>
            </a:r>
          </a:p>
          <a:p>
            <a:pPr algn="ctr"/>
            <a:r>
              <a:rPr lang="en-US" dirty="0"/>
              <a:t>Space Science and Engineering Center (SSEC)</a:t>
            </a:r>
          </a:p>
          <a:p>
            <a:pPr algn="ctr"/>
            <a:r>
              <a:rPr lang="en-US" dirty="0"/>
              <a:t>Cooperative Institute for Meteorological Satellite Studies (CIMSS)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C7567AF3-4906-7B47-8A52-D715DB2DE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322" y="5251761"/>
            <a:ext cx="8574156" cy="80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NOAA NA15NES4320001</a:t>
            </a:r>
          </a:p>
          <a:p>
            <a:pPr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ROSES 80NSSC18K0984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9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10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6130040-DBB4-E648-9594-9E988201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5" y="227134"/>
            <a:ext cx="10809514" cy="7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marL="3175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4937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7350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1795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1624013" indent="-493713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0812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5384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29956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4528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>
              <a:buClr>
                <a:srgbClr val="FFFFFF"/>
              </a:buClr>
              <a:buNone/>
            </a:pPr>
            <a:r>
              <a:rPr lang="en-US" altLang="en-US" sz="3200" dirty="0"/>
              <a:t>Aeolus and AIRS Winds Compared to Rawinsondes</a:t>
            </a:r>
          </a:p>
          <a:p>
            <a:pPr marL="0">
              <a:buClr>
                <a:srgbClr val="FFFFFF"/>
              </a:buClr>
              <a:buNone/>
            </a:pPr>
            <a:r>
              <a:rPr lang="en-US" altLang="en-US" sz="2000" dirty="0"/>
              <a:t>Wind speed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2AF6A-B594-1344-91BD-95D0738BBA15}"/>
              </a:ext>
            </a:extLst>
          </p:cNvPr>
          <p:cNvSpPr txBox="1"/>
          <p:nvPr/>
        </p:nvSpPr>
        <p:spPr>
          <a:xfrm>
            <a:off x="422597" y="5625927"/>
            <a:ext cx="5681235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Aeolus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HLOS wind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speed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color-coded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by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pressure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; polar region</a:t>
            </a:r>
            <a:endParaRPr lang="en-US" altLang="en-US" sz="1687" dirty="0">
              <a:ea typeface="HG Mincho Light J" charset="0"/>
              <a:cs typeface="MS PGothic" panose="020B060007020508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D9FA1-8D0D-BA4C-92DF-2C1F5400E77D}"/>
              </a:ext>
            </a:extLst>
          </p:cNvPr>
          <p:cNvSpPr txBox="1"/>
          <p:nvPr/>
        </p:nvSpPr>
        <p:spPr>
          <a:xfrm>
            <a:off x="7180287" y="5623847"/>
            <a:ext cx="3660810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All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AIRS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winds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(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total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wind); polar region</a:t>
            </a:r>
            <a:endParaRPr lang="en-US" altLang="en-US" sz="1687" dirty="0">
              <a:ea typeface="HG Mincho Light J" charset="0"/>
              <a:cs typeface="MS PGothic" panose="020B0600070205080204" pitchFamily="34" charset="-128"/>
            </a:endParaRPr>
          </a:p>
        </p:txBody>
      </p:sp>
      <p:pic>
        <p:nvPicPr>
          <p:cNvPr id="22" name="Picture 21" descr="A close up of a map&#10;&#10;Description automatically generated">
            <a:extLst>
              <a:ext uri="{FF2B5EF4-FFF2-40B4-BE49-F238E27FC236}">
                <a16:creationId xmlns:a16="http://schemas.microsoft.com/office/drawing/2014/main" id="{08183BC2-21EF-E34B-8039-2A5FA99BD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695" y="1214608"/>
            <a:ext cx="5874505" cy="44092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68BA948-E878-2B41-AF0D-CADDA0EEE06B}"/>
              </a:ext>
            </a:extLst>
          </p:cNvPr>
          <p:cNvSpPr txBox="1"/>
          <p:nvPr/>
        </p:nvSpPr>
        <p:spPr>
          <a:xfrm>
            <a:off x="6872249" y="1549299"/>
            <a:ext cx="1705082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 = 4,738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Bias  =   -0.22 ms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RMSD = 5.09 ms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en-US" sz="1600" dirty="0"/>
              <a:t>r = 0.84</a:t>
            </a:r>
          </a:p>
        </p:txBody>
      </p:sp>
      <p:pic>
        <p:nvPicPr>
          <p:cNvPr id="24" name="Picture 23" descr="A close up of a map&#10;&#10;Description automatically generated">
            <a:extLst>
              <a:ext uri="{FF2B5EF4-FFF2-40B4-BE49-F238E27FC236}">
                <a16:creationId xmlns:a16="http://schemas.microsoft.com/office/drawing/2014/main" id="{C83193AB-20A8-1742-A064-8B4AF2960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99" t="3261" r="6808" b="4091"/>
          <a:stretch/>
        </p:blipFill>
        <p:spPr>
          <a:xfrm>
            <a:off x="937640" y="1291344"/>
            <a:ext cx="4525851" cy="43325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93C22F-CA4F-F941-B728-EB6D400BFE16}"/>
              </a:ext>
            </a:extLst>
          </p:cNvPr>
          <p:cNvSpPr txBox="1"/>
          <p:nvPr/>
        </p:nvSpPr>
        <p:spPr>
          <a:xfrm>
            <a:off x="1471374" y="1549299"/>
            <a:ext cx="1729191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 = 6,825</a:t>
            </a:r>
          </a:p>
          <a:p>
            <a:r>
              <a:rPr lang="en-US" sz="1600" dirty="0">
                <a:solidFill>
                  <a:srgbClr val="FF0000"/>
                </a:solidFill>
              </a:rPr>
              <a:t>Bias  =   +0.83 ms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RMSD =  7.56 ms</a:t>
            </a:r>
            <a:r>
              <a:rPr lang="en-US" sz="1600" baseline="30000" dirty="0">
                <a:solidFill>
                  <a:srgbClr val="FF0000"/>
                </a:solidFill>
              </a:rPr>
              <a:t>-1</a:t>
            </a:r>
          </a:p>
          <a:p>
            <a:r>
              <a:rPr lang="en-US" sz="1600" dirty="0"/>
              <a:t>r = 0.83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E93B23-69DF-6346-8918-8255CEE3881A}"/>
              </a:ext>
            </a:extLst>
          </p:cNvPr>
          <p:cNvSpPr/>
          <p:nvPr/>
        </p:nvSpPr>
        <p:spPr>
          <a:xfrm>
            <a:off x="9723549" y="4021704"/>
            <a:ext cx="1314565" cy="923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F680B3-C8C8-7F4D-8C39-7303D52B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EDDBA8B-2C7F-4244-A88C-5C5405EB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110120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F0D5-4A69-264D-9276-12503BDD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0"/>
            <a:ext cx="7358063" cy="1125141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Comparisons to ERA5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2A162CC-65F6-A446-9FF4-221C02AD00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11954" y="2985975"/>
          <a:ext cx="5968092" cy="232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02">
                  <a:extLst>
                    <a:ext uri="{9D8B030D-6E8A-4147-A177-3AD203B41FA5}">
                      <a16:colId xmlns:a16="http://schemas.microsoft.com/office/drawing/2014/main" val="3744501212"/>
                    </a:ext>
                  </a:extLst>
                </a:gridCol>
                <a:gridCol w="1955402">
                  <a:extLst>
                    <a:ext uri="{9D8B030D-6E8A-4147-A177-3AD203B41FA5}">
                      <a16:colId xmlns:a16="http://schemas.microsoft.com/office/drawing/2014/main" val="2635715458"/>
                    </a:ext>
                  </a:extLst>
                </a:gridCol>
                <a:gridCol w="2057288">
                  <a:extLst>
                    <a:ext uri="{9D8B030D-6E8A-4147-A177-3AD203B41FA5}">
                      <a16:colId xmlns:a16="http://schemas.microsoft.com/office/drawing/2014/main" val="1271541706"/>
                    </a:ext>
                  </a:extLst>
                </a:gridCol>
              </a:tblGrid>
              <a:tr h="580458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AIRS vs ERA5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2"/>
                          </a:solidFill>
                        </a:rPr>
                        <a:t>Aeolus vs 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450061"/>
                  </a:ext>
                </a:extLst>
              </a:tr>
              <a:tr h="5804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+0.015 ms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-0.265 ms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162573"/>
                  </a:ext>
                </a:extLst>
              </a:tr>
              <a:tr h="5804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4.61 ms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5.49 ms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182994"/>
                  </a:ext>
                </a:extLst>
              </a:tr>
              <a:tr h="58045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0.92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960492"/>
                  </a:ext>
                </a:extLst>
              </a:tr>
            </a:tbl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071DC604-AE1B-E845-8FB5-0FF5B556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844" y="5479316"/>
            <a:ext cx="70723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indent="0" algn="ctr"/>
            <a:r>
              <a:rPr lang="en-US" altLang="en-US" sz="2250" dirty="0">
                <a:solidFill>
                  <a:schemeClr val="accent2"/>
                </a:solidFill>
              </a:rPr>
              <a:t>Differences in bias are statistically significant at 95% confidence using a 2-sided student's t-test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2175BD-9790-2742-92E4-6EC453D18D56}"/>
              </a:ext>
            </a:extLst>
          </p:cNvPr>
          <p:cNvSpPr txBox="1">
            <a:spLocks/>
          </p:cNvSpPr>
          <p:nvPr/>
        </p:nvSpPr>
        <p:spPr>
          <a:xfrm>
            <a:off x="2559844" y="1110712"/>
            <a:ext cx="7358063" cy="143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Aeolus Rayleigh and AIRS 3D winds compared to ERA5 for 10 days in August and September 2019</a:t>
            </a:r>
          </a:p>
          <a:p>
            <a:pPr marL="0" indent="0" algn="ctr">
              <a:buNone/>
            </a:pPr>
            <a:r>
              <a:rPr lang="en-US" dirty="0"/>
              <a:t>~36,000 AIRS/Aeolus co-locations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8B5D7-3F1F-2543-8C85-B868867A3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3A69388-2EDA-BB4A-B76A-C4D29FD2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11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680AC38-C2AD-B04A-89E3-DA4E95BD094A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351501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F0D5-4A69-264D-9276-12503BDDB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969" y="0"/>
            <a:ext cx="7358063" cy="85725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Comparisons to ERA5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A5074C-B441-E84C-8B01-C36179B3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307" y="1024273"/>
            <a:ext cx="7915109" cy="48094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A1593-068F-354E-AA9D-4E98E5B3B25F}"/>
              </a:ext>
            </a:extLst>
          </p:cNvPr>
          <p:cNvSpPr txBox="1"/>
          <p:nvPr/>
        </p:nvSpPr>
        <p:spPr>
          <a:xfrm>
            <a:off x="4906478" y="5887667"/>
            <a:ext cx="68216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830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Aeolus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830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400" dirty="0">
                <a:solidFill>
                  <a:srgbClr val="283030"/>
                </a:solidFill>
                <a:latin typeface="Arial"/>
              </a:rPr>
              <a:t>w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rgbClr val="2830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830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speed bias (dashed) and RMSD (solid) compared to ERA5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71DC604-AE1B-E845-8FB5-0FF5B556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9438"/>
            <a:ext cx="4739425" cy="2516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 indent="0" algn="ctr" eaLnBrk="1" hangingPunct="1"/>
            <a:r>
              <a:rPr lang="en-US" altLang="en-US" sz="2250" dirty="0">
                <a:solidFill>
                  <a:schemeClr val="tx1"/>
                </a:solidFill>
              </a:rPr>
              <a:t>AIRS and Aeolus have similar bias and RMSE throughout </a:t>
            </a:r>
            <a:br>
              <a:rPr lang="en-US" altLang="en-US" sz="2250" dirty="0">
                <a:solidFill>
                  <a:schemeClr val="tx1"/>
                </a:solidFill>
              </a:rPr>
            </a:br>
            <a:r>
              <a:rPr lang="en-US" altLang="en-US" sz="2250" dirty="0">
                <a:solidFill>
                  <a:schemeClr val="tx1"/>
                </a:solidFill>
              </a:rPr>
              <a:t>mid- and upper-troposphere</a:t>
            </a:r>
          </a:p>
          <a:p>
            <a:pPr marL="0" indent="0" algn="ctr" eaLnBrk="1" hangingPunct="1"/>
            <a:endParaRPr lang="en-US" altLang="en-US" sz="2250" dirty="0">
              <a:solidFill>
                <a:schemeClr val="tx1"/>
              </a:solidFill>
            </a:endParaRPr>
          </a:p>
          <a:p>
            <a:pPr marL="0" indent="0" algn="ctr" eaLnBrk="1" hangingPunct="1"/>
            <a:r>
              <a:rPr lang="en-US" altLang="en-US" sz="2250" dirty="0">
                <a:solidFill>
                  <a:schemeClr val="tx1"/>
                </a:solidFill>
              </a:rPr>
              <a:t>Largest differences are in the lower troposphere and the stratosphere: </a:t>
            </a:r>
            <a:r>
              <a:rPr lang="en-US" altLang="en-US" sz="2250" dirty="0">
                <a:solidFill>
                  <a:schemeClr val="accent2"/>
                </a:solidFill>
              </a:rPr>
              <a:t>AIRS 3D winds compare more closely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A4FAE-8F63-D841-9949-361B63E5C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852BE10F-5F6D-5749-A4C2-9E502B0E7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98BC280-FA65-5841-8425-C3B914FCD55F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691718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>
            <a:extLst>
              <a:ext uri="{FF2B5EF4-FFF2-40B4-BE49-F238E27FC236}">
                <a16:creationId xmlns:a16="http://schemas.microsoft.com/office/drawing/2014/main" id="{77AC72E9-B9D7-4549-8E22-FB580AD41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36525"/>
            <a:ext cx="76080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marL="3175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4937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7350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1795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1624013" indent="-493713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0812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5384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29956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4528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ts val="2672"/>
              </a:spcBef>
              <a:buClr>
                <a:srgbClr val="FFFFFF"/>
              </a:buClr>
              <a:buNone/>
            </a:pPr>
            <a:r>
              <a:rPr lang="en-US" altLang="en-US" sz="4400" dirty="0"/>
              <a:t>Summary</a:t>
            </a:r>
            <a:endParaRPr lang="pl-PL" altLang="en-US" sz="4400" dirty="0"/>
          </a:p>
          <a:p>
            <a:pPr eaLnBrk="1" hangingPunct="1">
              <a:buClr>
                <a:srgbClr val="FFFFFF"/>
              </a:buClr>
              <a:buFont typeface="Gill Sans" panose="020B0502020104020203" pitchFamily="34" charset="-79"/>
              <a:buNone/>
            </a:pPr>
            <a:endParaRPr lang="en-US" altLang="en-US" sz="1406" u="sng" dirty="0">
              <a:solidFill>
                <a:srgbClr val="FFFFFF"/>
              </a:solidFill>
            </a:endParaRPr>
          </a:p>
        </p:txBody>
      </p:sp>
      <p:sp>
        <p:nvSpPr>
          <p:cNvPr id="21506" name="TextBox 5">
            <a:extLst>
              <a:ext uri="{FF2B5EF4-FFF2-40B4-BE49-F238E27FC236}">
                <a16:creationId xmlns:a16="http://schemas.microsoft.com/office/drawing/2014/main" id="{BC3F79CE-9EA0-9545-ABE3-15F61735A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1" y="1660922"/>
            <a:ext cx="5886449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250" dirty="0">
                <a:solidFill>
                  <a:schemeClr val="tx1"/>
                </a:solidFill>
              </a:rPr>
              <a:t>Since there are </a:t>
            </a:r>
            <a:r>
              <a:rPr lang="en-US" altLang="en-US" sz="2250" dirty="0">
                <a:solidFill>
                  <a:schemeClr val="accent2"/>
                </a:solidFill>
              </a:rPr>
              <a:t>several inherent differences </a:t>
            </a:r>
            <a:r>
              <a:rPr lang="en-US" altLang="en-US" sz="2250" dirty="0">
                <a:solidFill>
                  <a:schemeClr val="tx1"/>
                </a:solidFill>
              </a:rPr>
              <a:t>in the spatial coverage, temporal sampling, and wind measurement this </a:t>
            </a:r>
            <a:r>
              <a:rPr lang="en-US" altLang="en-US" sz="2250" dirty="0">
                <a:solidFill>
                  <a:schemeClr val="accent2"/>
                </a:solidFill>
              </a:rPr>
              <a:t>high correlation indicates</a:t>
            </a:r>
            <a:r>
              <a:rPr lang="en-US" altLang="en-US" sz="2250" dirty="0">
                <a:solidFill>
                  <a:srgbClr val="FFFF00"/>
                </a:solidFill>
              </a:rPr>
              <a:t> </a:t>
            </a:r>
            <a:r>
              <a:rPr lang="en-US" altLang="en-US" sz="2250" dirty="0">
                <a:solidFill>
                  <a:schemeClr val="tx1"/>
                </a:solidFill>
              </a:rPr>
              <a:t>these two sources of 3D </a:t>
            </a:r>
            <a:r>
              <a:rPr lang="en-US" altLang="en-US" sz="2250" dirty="0">
                <a:solidFill>
                  <a:schemeClr val="accent2"/>
                </a:solidFill>
              </a:rPr>
              <a:t>winds may be complementary</a:t>
            </a:r>
            <a:r>
              <a:rPr lang="en-US" altLang="en-US" sz="2250" dirty="0">
                <a:solidFill>
                  <a:schemeClr val="tx1"/>
                </a:solidFill>
              </a:rPr>
              <a:t>, with similar quality.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9D142E5-0329-604F-8E6B-5B9BB340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453" y="3890150"/>
            <a:ext cx="3239691" cy="2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1266" dirty="0"/>
              <a:t>Aeolus vs AIRS HLOS-equivalent wind speed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EA7D3505-7A0A-CD49-9DE4-B16739B94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1" y="4250392"/>
            <a:ext cx="9474994" cy="203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FFFFFF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2109" dirty="0">
                <a:solidFill>
                  <a:schemeClr val="tx1"/>
                </a:solidFill>
              </a:rPr>
              <a:t>This helps to justify a </a:t>
            </a:r>
            <a:r>
              <a:rPr lang="en-US" altLang="en-US" sz="2109" dirty="0">
                <a:solidFill>
                  <a:schemeClr val="accent2"/>
                </a:solidFill>
              </a:rPr>
              <a:t>combined mission </a:t>
            </a:r>
            <a:r>
              <a:rPr lang="en-US" altLang="en-US" sz="2109" dirty="0">
                <a:solidFill>
                  <a:schemeClr val="tx1"/>
                </a:solidFill>
              </a:rPr>
              <a:t>of a DWL with a hyperspectral IR instrument: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9" dirty="0">
                <a:solidFill>
                  <a:schemeClr val="accent2"/>
                </a:solidFill>
              </a:rPr>
              <a:t>DWL</a:t>
            </a:r>
            <a:r>
              <a:rPr lang="en-US" altLang="en-US" sz="2109" dirty="0"/>
              <a:t> </a:t>
            </a:r>
            <a:r>
              <a:rPr lang="en-US" altLang="en-US" sz="2109" dirty="0">
                <a:solidFill>
                  <a:schemeClr val="tx1"/>
                </a:solidFill>
              </a:rPr>
              <a:t>gives high-quality 3D profiles of HLOS winds along a path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9" dirty="0">
                <a:solidFill>
                  <a:schemeClr val="accent2"/>
                </a:solidFill>
              </a:rPr>
              <a:t>Hyperspectral IR </a:t>
            </a:r>
            <a:r>
              <a:rPr lang="en-US" altLang="en-US" sz="2109" dirty="0">
                <a:solidFill>
                  <a:schemeClr val="tx1"/>
                </a:solidFill>
              </a:rPr>
              <a:t>will provide potentially similar quality total wind with improved horizontal spatial coverage (reduced vertical resolution). </a:t>
            </a:r>
            <a:br>
              <a:rPr lang="en-US" altLang="en-US" sz="2109" dirty="0">
                <a:solidFill>
                  <a:schemeClr val="tx1"/>
                </a:solidFill>
              </a:rPr>
            </a:br>
            <a:r>
              <a:rPr lang="en-US" altLang="en-US" sz="2109" dirty="0">
                <a:solidFill>
                  <a:schemeClr val="accent1"/>
                </a:solidFill>
              </a:rPr>
              <a:t>Note: Higher resolution hyperspectral instrument needed.</a:t>
            </a:r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D5B8C467-8376-B543-8F79-D0F96FA7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351" y="1334255"/>
            <a:ext cx="2987936" cy="23866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2F5039-62E8-FC4B-AE84-B975E5680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12" name="Slide Number Placeholder 12">
            <a:extLst>
              <a:ext uri="{FF2B5EF4-FFF2-40B4-BE49-F238E27FC236}">
                <a16:creationId xmlns:a16="http://schemas.microsoft.com/office/drawing/2014/main" id="{DF48E773-6EA3-2F4F-AF19-28E4094F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D87C292-B472-D944-A71E-057F33E9E3D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20271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4">
            <a:extLst>
              <a:ext uri="{FF2B5EF4-FFF2-40B4-BE49-F238E27FC236}">
                <a16:creationId xmlns:a16="http://schemas.microsoft.com/office/drawing/2014/main" id="{89F4C316-B88E-D34B-9E0A-BC9CD8FB2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1173" y="1936766"/>
            <a:ext cx="4875609" cy="39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algn="l">
              <a:spcBef>
                <a:spcPts val="1266"/>
              </a:spcBef>
              <a:buNone/>
            </a:pPr>
            <a:r>
              <a:rPr lang="en-US" altLang="en-US" sz="2531" dirty="0">
                <a:solidFill>
                  <a:schemeClr val="accent2"/>
                </a:solidFill>
              </a:rPr>
              <a:t>Vertical distribution of wind information in the troposphere and stratosphere. Considering two methods:</a:t>
            </a:r>
          </a:p>
          <a:p>
            <a:pPr marL="401822" indent="-401822" algn="l">
              <a:spcBef>
                <a:spcPts val="1266"/>
              </a:spcBef>
            </a:pPr>
            <a:r>
              <a:rPr lang="en-US" altLang="en-US" sz="2531" dirty="0"/>
              <a:t>Direct measurement using Lidar (Aeolus)</a:t>
            </a:r>
          </a:p>
          <a:p>
            <a:pPr marL="401822" indent="-401822" algn="l">
              <a:spcBef>
                <a:spcPts val="1266"/>
              </a:spcBef>
            </a:pPr>
            <a:r>
              <a:rPr lang="en-US" altLang="en-US" sz="2531" dirty="0"/>
              <a:t>Tracking moisture and ozone features on pressure surfaces (Aqua AIRS retrievals)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22CEBF2E-9FDF-FF48-B82F-3F4A0702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219" y="428625"/>
            <a:ext cx="76080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marL="3175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4937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7350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1795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1624013" indent="-493713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0812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5384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29956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4528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ts val="141"/>
              </a:spcBef>
              <a:buClr>
                <a:srgbClr val="FFFFFF"/>
              </a:buClr>
              <a:buNone/>
            </a:pPr>
            <a:r>
              <a:rPr lang="en-US" altLang="en-US" sz="2812" dirty="0"/>
              <a:t>What are 3D winds?</a:t>
            </a:r>
          </a:p>
          <a:p>
            <a:pPr eaLnBrk="1" hangingPunct="1">
              <a:buClr>
                <a:srgbClr val="FFFFFF"/>
              </a:buClr>
              <a:buFont typeface="Gill Sans" panose="020B0502020104020203" pitchFamily="34" charset="-79"/>
              <a:buNone/>
            </a:pPr>
            <a:endParaRPr lang="en-US" altLang="en-US" sz="1406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450B0-89C4-8D48-B3D4-E444F273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830" y="1339453"/>
            <a:ext cx="2932697" cy="5089922"/>
          </a:xfrm>
          <a:prstGeom prst="rect">
            <a:avLst/>
          </a:prstGeom>
        </p:spPr>
      </p:pic>
      <p:sp>
        <p:nvSpPr>
          <p:cNvPr id="6" name="Slide Number Placeholder 12">
            <a:extLst>
              <a:ext uri="{FF2B5EF4-FFF2-40B4-BE49-F238E27FC236}">
                <a16:creationId xmlns:a16="http://schemas.microsoft.com/office/drawing/2014/main" id="{E34C9C56-7E43-9D45-B9B3-0FF80E1D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2FE62FF-1837-4445-9DB6-D41A0DD82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EF6451-37A7-6743-9003-6D722D77B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67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3</a:t>
            </a:fld>
            <a:endParaRPr lang="en-US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7F8D8D1-6BB8-004D-A147-DB930DA87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80531"/>
            <a:ext cx="11253581" cy="14688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>
              <a:spcBef>
                <a:spcPts val="1266"/>
              </a:spcBef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Validation</a:t>
            </a:r>
          </a:p>
          <a:p>
            <a:pPr marL="522368" lvl="1" indent="0" algn="l">
              <a:spcBef>
                <a:spcPts val="1266"/>
              </a:spcBef>
              <a:buNone/>
            </a:pPr>
            <a:r>
              <a:rPr lang="en-US" altLang="en-US" sz="2531" dirty="0"/>
              <a:t>They both provide a </a:t>
            </a:r>
            <a:r>
              <a:rPr lang="en-US" altLang="en-US" sz="2531" dirty="0">
                <a:solidFill>
                  <a:schemeClr val="accent1"/>
                </a:solidFill>
              </a:rPr>
              <a:t>vertical distribution </a:t>
            </a:r>
            <a:r>
              <a:rPr lang="en-US" altLang="en-US" sz="2531" dirty="0"/>
              <a:t>of winds throughout the troposphere and stratosphere in </a:t>
            </a:r>
            <a:r>
              <a:rPr lang="en-US" altLang="en-US" sz="2531" dirty="0">
                <a:solidFill>
                  <a:schemeClr val="accent1"/>
                </a:solidFill>
              </a:rPr>
              <a:t>clear sky and above cloud 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2AF03300-7E81-2E48-9CCC-E646D199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3240" y="101758"/>
            <a:ext cx="9604874" cy="7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marL="3175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4937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7350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1795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1624013" indent="-493713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0812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5384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29956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4528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>
              <a:buClr>
                <a:srgbClr val="FFFFFF"/>
              </a:buClr>
              <a:buNone/>
            </a:pPr>
            <a:r>
              <a:rPr lang="en-US" altLang="en-US" dirty="0"/>
              <a:t>Why compare AIRS 3D winds to Aeolus winds?</a:t>
            </a:r>
            <a:endParaRPr lang="pl-PL" altLang="en-US" dirty="0"/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C27AEBB-50AE-BD48-B2BB-B0A7494B6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0779"/>
            <a:ext cx="11253581" cy="27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>
              <a:buNone/>
            </a:pPr>
            <a:r>
              <a:rPr lang="en-US" altLang="en-US" sz="2800" dirty="0">
                <a:solidFill>
                  <a:schemeClr val="accent2"/>
                </a:solidFill>
              </a:rPr>
              <a:t>Motivation</a:t>
            </a:r>
          </a:p>
          <a:p>
            <a:pPr>
              <a:buNone/>
            </a:pPr>
            <a:r>
              <a:rPr lang="en-US" altLang="en-US" sz="2531" dirty="0"/>
              <a:t>Decadal Survey recommends a 3D tropospheric wind mission</a:t>
            </a:r>
            <a:br>
              <a:rPr lang="en-US" altLang="en-US" sz="2531" dirty="0"/>
            </a:br>
            <a:r>
              <a:rPr lang="en-US" altLang="en-US" sz="2400" i="1" dirty="0">
                <a:solidFill>
                  <a:schemeClr val="accent1"/>
                </a:solidFill>
              </a:rPr>
              <a:t>Using a space-based LIDAR instrument and/or the use of hyperspectral infrared measurements</a:t>
            </a:r>
          </a:p>
          <a:p>
            <a:pPr>
              <a:buNone/>
            </a:pPr>
            <a:r>
              <a:rPr lang="en-US" altLang="en-US" sz="2400" i="1" dirty="0">
                <a:solidFill>
                  <a:schemeClr val="accent1"/>
                </a:solidFill>
              </a:rPr>
              <a:t>The combination of lidar winds and AMV winds might also provide some advantages where one is used to calibrate the other.</a:t>
            </a:r>
          </a:p>
          <a:p>
            <a:pPr>
              <a:buNone/>
            </a:pPr>
            <a:endParaRPr lang="en-US" altLang="en-US" sz="2400" i="1" dirty="0">
              <a:solidFill>
                <a:schemeClr val="accent1"/>
              </a:solidFill>
            </a:endParaRPr>
          </a:p>
          <a:p>
            <a:pPr>
              <a:buNone/>
            </a:pPr>
            <a:endParaRPr lang="en-US" altLang="en-US" sz="2400" i="1" dirty="0">
              <a:solidFill>
                <a:schemeClr val="accent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F412B6-FDFD-1241-98C6-F82EB3333526}"/>
              </a:ext>
            </a:extLst>
          </p:cNvPr>
          <p:cNvGrpSpPr>
            <a:grpSpLocks noChangeAspect="1"/>
          </p:cNvGrpSpPr>
          <p:nvPr/>
        </p:nvGrpSpPr>
        <p:grpSpPr>
          <a:xfrm>
            <a:off x="3188792" y="3026914"/>
            <a:ext cx="5637156" cy="1586420"/>
            <a:chOff x="3104555" y="4763988"/>
            <a:chExt cx="5661422" cy="1499072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E09B245-04D5-6F48-BFF4-2F99DAC2E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555" y="5631285"/>
              <a:ext cx="5661422" cy="63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792F69FA-78C7-254F-80CD-8E4FC16187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555" y="4763988"/>
              <a:ext cx="5644679" cy="844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A22B128-9A62-C740-87DA-B549F18538D9}"/>
              </a:ext>
            </a:extLst>
          </p:cNvPr>
          <p:cNvSpPr/>
          <p:nvPr/>
        </p:nvSpPr>
        <p:spPr>
          <a:xfrm>
            <a:off x="609600" y="1102876"/>
            <a:ext cx="11253581" cy="3557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5C5DD40-3BB3-7347-988D-19B9E78E9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BB04730C-D255-804F-8516-50361479D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404169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960" y="30957"/>
            <a:ext cx="8200657" cy="1014363"/>
          </a:xfrm>
        </p:spPr>
        <p:txBody>
          <a:bodyPr/>
          <a:lstStyle/>
          <a:p>
            <a:pPr algn="ctr"/>
            <a:r>
              <a:rPr lang="en-US" sz="4640" dirty="0"/>
              <a:t>Aeolus vs AIRS</a:t>
            </a:r>
            <a:endParaRPr lang="en-US" sz="4640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65719" y="5660977"/>
            <a:ext cx="3742912" cy="535675"/>
          </a:xfrm>
        </p:spPr>
        <p:txBody>
          <a:bodyPr/>
          <a:lstStyle/>
          <a:p>
            <a:pPr marL="50798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Aeolus</a:t>
            </a:r>
            <a:endParaRPr lang="en-US" dirty="0">
              <a:solidFill>
                <a:schemeClr val="tx1"/>
              </a:solidFill>
            </a:endParaRPr>
          </a:p>
          <a:p>
            <a:pPr marL="50798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6449705" y="5685430"/>
            <a:ext cx="3742912" cy="486770"/>
          </a:xfrm>
        </p:spPr>
        <p:txBody>
          <a:bodyPr/>
          <a:lstStyle/>
          <a:p>
            <a:pPr marL="50798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AIRS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C81A9CF-0FEA-2A4C-8F00-0E6AB3102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87" r="7275"/>
          <a:stretch/>
        </p:blipFill>
        <p:spPr>
          <a:xfrm>
            <a:off x="1483433" y="1224169"/>
            <a:ext cx="3126326" cy="4233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DEB1F-7BC1-A544-AEE5-882F5040E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05" y="1224169"/>
            <a:ext cx="4134396" cy="2544961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F929F5-6C1D-404A-952B-C7D1755CB093}"/>
              </a:ext>
            </a:extLst>
          </p:cNvPr>
          <p:cNvSpPr txBox="1">
            <a:spLocks/>
          </p:cNvSpPr>
          <p:nvPr/>
        </p:nvSpPr>
        <p:spPr>
          <a:xfrm>
            <a:off x="6449705" y="3684866"/>
            <a:ext cx="3877108" cy="200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798" indent="0" algn="ctr">
              <a:buNone/>
            </a:pP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Atmospheric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Infrared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Sounder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(AIRS)</a:t>
            </a:r>
          </a:p>
          <a:p>
            <a:pPr marL="50798" indent="0" algn="ctr">
              <a:buNone/>
            </a:pP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Hyperspectral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Infrared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instrument</a:t>
            </a:r>
          </a:p>
          <a:p>
            <a:pPr marL="50798" indent="0" algn="ctr">
              <a:buNone/>
            </a:pP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2378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Channels</a:t>
            </a:r>
            <a:endParaRPr lang="pl-PL" sz="1800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marL="50798" indent="0" algn="ctr">
              <a:buNone/>
            </a:pP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Results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in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vertical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profiles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of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temperature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humidity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,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ozone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in the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troposphere</a:t>
            </a:r>
            <a:r>
              <a:rPr lang="pl-PL" sz="18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and </a:t>
            </a:r>
            <a:r>
              <a:rPr lang="pl-PL" sz="18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stratosphere</a:t>
            </a:r>
            <a:endParaRPr lang="pl-PL" sz="1800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marL="50798" indent="0" algn="ctr">
              <a:buNone/>
            </a:pPr>
            <a:endParaRPr lang="pl-PL" sz="1800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marL="50798" indent="0" algn="ctr">
              <a:buNone/>
            </a:pPr>
            <a:endParaRPr lang="pl-PL" sz="1800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marL="50798" indent="0" algn="ctr">
              <a:buNone/>
            </a:pPr>
            <a:endParaRPr lang="en-US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444F0A-F6B5-C349-B0FA-8F6692B30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94591DD-1B73-F24B-90B2-B23A659D083E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NOAA-NASA Working Group on Space-based Lidar Winds 2020</a:t>
            </a: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B94517A1-D28D-784C-B575-896A6D619FAD}"/>
              </a:ext>
            </a:extLst>
          </p:cNvPr>
          <p:cNvSpPr txBox="1">
            <a:spLocks/>
          </p:cNvSpPr>
          <p:nvPr/>
        </p:nvSpPr>
        <p:spPr>
          <a:xfrm>
            <a:off x="9119981" y="63690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77309A-1A6A-D34A-BCA5-9BEDA0D487BF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 algn="r"/>
              <a:t>4</a:t>
            </a:fld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9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83D7A-71BE-1A4F-89ED-24632C33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35D92-8CA7-7749-A83F-9540E932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5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27988A7-53EB-1E4D-8A38-904C636F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960" y="30957"/>
            <a:ext cx="8200657" cy="10143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Aeolus vs AIRS Retrieval Winds</a:t>
            </a:r>
            <a:endParaRPr lang="en-US" dirty="0">
              <a:solidFill>
                <a:srgbClr val="FFFF00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27CEC26-3D36-1D44-9F4D-A0361582CC0F}"/>
              </a:ext>
            </a:extLst>
          </p:cNvPr>
          <p:cNvGrpSpPr/>
          <p:nvPr/>
        </p:nvGrpSpPr>
        <p:grpSpPr>
          <a:xfrm>
            <a:off x="482962" y="3668321"/>
            <a:ext cx="11480437" cy="2464648"/>
            <a:chOff x="506776" y="4039147"/>
            <a:chExt cx="11480437" cy="2464648"/>
          </a:xfrm>
        </p:grpSpPr>
        <p:pic>
          <p:nvPicPr>
            <p:cNvPr id="21" name="Picture 20" descr="A close up of a map&#10;&#10;Description automatically generated">
              <a:extLst>
                <a:ext uri="{FF2B5EF4-FFF2-40B4-BE49-F238E27FC236}">
                  <a16:creationId xmlns:a16="http://schemas.microsoft.com/office/drawing/2014/main" id="{0748536D-45F3-BF4B-BFD4-814BFB65C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4941" y="4055402"/>
              <a:ext cx="6847387" cy="244839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562B0E-701A-C043-90DC-EE09E4E97F46}"/>
                </a:ext>
              </a:extLst>
            </p:cNvPr>
            <p:cNvSpPr txBox="1"/>
            <p:nvPr/>
          </p:nvSpPr>
          <p:spPr>
            <a:xfrm>
              <a:off x="685799" y="4326790"/>
              <a:ext cx="421946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Example temperature and dewpoint profiles for clear sky (</a:t>
              </a:r>
              <a:r>
                <a:rPr lang="en-US" b="1" dirty="0"/>
                <a:t>a</a:t>
              </a:r>
              <a:r>
                <a:rPr lang="en-US" dirty="0"/>
                <a:t>), above low cloud (</a:t>
              </a:r>
              <a:r>
                <a:rPr lang="en-US" b="1" dirty="0"/>
                <a:t>b</a:t>
              </a:r>
              <a:r>
                <a:rPr lang="en-US" dirty="0"/>
                <a:t>), above high cloud (</a:t>
              </a:r>
              <a:r>
                <a:rPr lang="en-US" b="1" dirty="0"/>
                <a:t>c</a:t>
              </a:r>
              <a:r>
                <a:rPr lang="en-US" dirty="0"/>
                <a:t>) as compared to the model background. Retrievals (black) and NCEP/GFS (magenta).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9458B05D-737F-D54A-8D60-CA70C37DC75D}"/>
                </a:ext>
              </a:extLst>
            </p:cNvPr>
            <p:cNvSpPr/>
            <p:nvPr/>
          </p:nvSpPr>
          <p:spPr>
            <a:xfrm>
              <a:off x="506776" y="4039147"/>
              <a:ext cx="11480437" cy="2464648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E8762E-C094-334C-8C30-59E54D244108}"/>
              </a:ext>
            </a:extLst>
          </p:cNvPr>
          <p:cNvGrpSpPr/>
          <p:nvPr/>
        </p:nvGrpSpPr>
        <p:grpSpPr>
          <a:xfrm>
            <a:off x="685799" y="841747"/>
            <a:ext cx="11005849" cy="2727029"/>
            <a:chOff x="760164" y="1178719"/>
            <a:chExt cx="11005849" cy="2727029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CF2EE3A0-DDB5-8B44-8E34-B8C78B02C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164" y="1178719"/>
              <a:ext cx="11005849" cy="2727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>
                <a:buChar char="•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1pPr>
              <a:lvl2pPr marL="742950" indent="-285750" algn="ctr">
                <a:buChar char="–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2pPr>
              <a:lvl3pPr marL="1143000" indent="-228600" algn="ctr">
                <a:buChar char="•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3pPr>
              <a:lvl4pPr marL="1600200" indent="-228600" algn="ctr">
                <a:buChar char="–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4pPr>
              <a:lvl5pPr marL="2057400" indent="-228600" algn="ctr">
                <a:buChar char="»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panose="020B0502020104020203" pitchFamily="34" charset="-79"/>
                  <a:ea typeface="ＭＳ Ｐゴシック" panose="020B0600070205080204" pitchFamily="34" charset="-128"/>
                  <a:sym typeface="Gill Sans" panose="020B0502020104020203" pitchFamily="34" charset="-79"/>
                </a:defRPr>
              </a:lvl9pPr>
            </a:lstStyle>
            <a:p>
              <a:pPr algn="l">
                <a:spcBef>
                  <a:spcPts val="1266"/>
                </a:spcBef>
                <a:buNone/>
              </a:pPr>
              <a:r>
                <a:rPr lang="en-US" altLang="en-US" sz="2531" dirty="0">
                  <a:solidFill>
                    <a:schemeClr val="accent2"/>
                  </a:solidFill>
                </a:rPr>
                <a:t>Aeolus:</a:t>
              </a:r>
              <a:r>
                <a:rPr lang="en-US" altLang="en-US" sz="2531" dirty="0">
                  <a:solidFill>
                    <a:srgbClr val="FFFFFF"/>
                  </a:solidFill>
                </a:rPr>
                <a:t> </a:t>
              </a:r>
              <a:r>
                <a:rPr lang="en-US" altLang="en-US" sz="2531" dirty="0"/>
                <a:t>Doppler wind lidar (DWL) instrument. Single line-of-sight instrument, which results in the Horizontal Line of Sight (HLOS) component of the wind. </a:t>
              </a:r>
            </a:p>
            <a:p>
              <a:pPr>
                <a:spcBef>
                  <a:spcPts val="1266"/>
                </a:spcBef>
                <a:buNone/>
              </a:pPr>
              <a:r>
                <a:rPr lang="en-US" altLang="en-US" sz="2300" dirty="0"/>
                <a:t>Mie:</a:t>
              </a:r>
              <a:r>
                <a:rPr lang="en-US" altLang="en-US" sz="2300" dirty="0">
                  <a:solidFill>
                    <a:srgbClr val="FFFFFF"/>
                  </a:solidFill>
                </a:rPr>
                <a:t> </a:t>
              </a:r>
              <a:r>
                <a:rPr lang="en-US" altLang="en-US" sz="2300" dirty="0"/>
                <a:t>Particle (aerosols and clouds)      		</a:t>
              </a:r>
              <a:r>
                <a:rPr lang="en-US" altLang="en-US" sz="2300" dirty="0">
                  <a:solidFill>
                    <a:schemeClr val="accent1"/>
                  </a:solidFill>
                </a:rPr>
                <a:t>Rayleigh: Molecular (cloud free)</a:t>
              </a:r>
              <a:endParaRPr lang="en-US" altLang="en-US" sz="2300" dirty="0"/>
            </a:p>
            <a:p>
              <a:pPr algn="l">
                <a:spcBef>
                  <a:spcPts val="1266"/>
                </a:spcBef>
                <a:buNone/>
              </a:pPr>
              <a:r>
                <a:rPr lang="en-US" altLang="en-US" sz="2531" dirty="0">
                  <a:solidFill>
                    <a:schemeClr val="accent2"/>
                  </a:solidFill>
                </a:rPr>
                <a:t>AIRS 3D winds:</a:t>
              </a:r>
              <a:r>
                <a:rPr lang="en-US" altLang="en-US" sz="2531" dirty="0"/>
                <a:t>  Winds derived from tracking moisture features (troposphere) and ozone gradients (stratosphere) on pressure surfaces from AIRS retrieved vertical profiles of temperature, humidity, and ozone in </a:t>
              </a:r>
              <a:r>
                <a:rPr lang="en-US" altLang="en-US" sz="2531" dirty="0">
                  <a:solidFill>
                    <a:schemeClr val="accent1"/>
                  </a:solidFill>
                </a:rPr>
                <a:t>clear-sky and above cloud</a:t>
              </a:r>
              <a:r>
                <a:rPr lang="en-US" altLang="en-US" sz="2531" dirty="0"/>
                <a:t>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587491C-BCB2-0848-AC3F-D62AA17EDB48}"/>
                </a:ext>
              </a:extLst>
            </p:cNvPr>
            <p:cNvSpPr/>
            <p:nvPr/>
          </p:nvSpPr>
          <p:spPr>
            <a:xfrm>
              <a:off x="1414463" y="2114549"/>
              <a:ext cx="9629775" cy="485775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25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960" y="30957"/>
            <a:ext cx="8200657" cy="10143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Hyperspectral IR Retrievals</a:t>
            </a:r>
            <a:br>
              <a:rPr lang="en-US" sz="4640" dirty="0"/>
            </a:br>
            <a:r>
              <a:rPr lang="en-US" sz="2700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Temperature and humidity Degrees of Freedom</a:t>
            </a:r>
            <a:endParaRPr lang="en-US" sz="4640" dirty="0">
              <a:solidFill>
                <a:schemeClr val="accent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DC5D16-8132-C340-80AE-7E728E73B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" y="2197054"/>
            <a:ext cx="3570040" cy="24638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73F5377-ED21-0148-87DD-56FB54F8CB25}"/>
              </a:ext>
            </a:extLst>
          </p:cNvPr>
          <p:cNvSpPr txBox="1">
            <a:spLocks/>
          </p:cNvSpPr>
          <p:nvPr/>
        </p:nvSpPr>
        <p:spPr>
          <a:xfrm>
            <a:off x="185625" y="1342675"/>
            <a:ext cx="3349400" cy="8371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sz="1600" dirty="0">
                <a:latin typeface="+mn-lt"/>
              </a:rPr>
              <a:t>Six Model Atmospheres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Temperature and Water Vapor Profiles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96BFB4-0B76-B54D-9B72-C0F8750FA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21" r="7817"/>
          <a:stretch/>
        </p:blipFill>
        <p:spPr>
          <a:xfrm>
            <a:off x="3792116" y="1157145"/>
            <a:ext cx="4600343" cy="382934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6043E4C-E961-4247-98A0-96547EA1EF7A}"/>
              </a:ext>
            </a:extLst>
          </p:cNvPr>
          <p:cNvSpPr txBox="1">
            <a:spLocks/>
          </p:cNvSpPr>
          <p:nvPr/>
        </p:nvSpPr>
        <p:spPr>
          <a:xfrm>
            <a:off x="4525558" y="5156838"/>
            <a:ext cx="3718037" cy="11354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sz="1600" dirty="0">
                <a:latin typeface="+mn-lt"/>
              </a:rPr>
              <a:t>Degrees of Freedom (DOF)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+mn-lt"/>
              </a:rPr>
              <a:t>Independent pieces of information</a:t>
            </a:r>
            <a:br>
              <a:rPr lang="en-US" sz="1600" dirty="0">
                <a:solidFill>
                  <a:schemeClr val="accent1"/>
                </a:solidFill>
                <a:latin typeface="+mn-lt"/>
              </a:rPr>
            </a:br>
            <a:r>
              <a:rPr lang="en-US" sz="1600" dirty="0">
                <a:solidFill>
                  <a:schemeClr val="accent1"/>
                </a:solidFill>
                <a:latin typeface="+mn-lt"/>
              </a:rPr>
              <a:t> (shown in pressure layers)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  <a:latin typeface="+mn-lt"/>
              </a:rPr>
              <a:t>The Totals are from surface to TOA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5AD7C91-952F-F94A-B102-0866B146EF06}"/>
              </a:ext>
            </a:extLst>
          </p:cNvPr>
          <p:cNvSpPr txBox="1">
            <a:spLocks/>
          </p:cNvSpPr>
          <p:nvPr/>
        </p:nvSpPr>
        <p:spPr>
          <a:xfrm>
            <a:off x="158024" y="4860656"/>
            <a:ext cx="3349400" cy="1727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Tropical</a:t>
            </a:r>
          </a:p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Mid-</a:t>
            </a:r>
            <a:r>
              <a:rPr lang="en-US" sz="1600" dirty="0" err="1">
                <a:latin typeface="+mn-lt"/>
              </a:rPr>
              <a:t>lat</a:t>
            </a:r>
            <a:r>
              <a:rPr lang="en-US" sz="1600" dirty="0">
                <a:latin typeface="+mn-lt"/>
              </a:rPr>
              <a:t> summer</a:t>
            </a:r>
          </a:p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Mid-</a:t>
            </a:r>
            <a:r>
              <a:rPr lang="en-US" sz="1600" dirty="0" err="1">
                <a:latin typeface="+mn-lt"/>
              </a:rPr>
              <a:t>lat</a:t>
            </a:r>
            <a:r>
              <a:rPr lang="en-US" sz="1600" dirty="0">
                <a:latin typeface="+mn-lt"/>
              </a:rPr>
              <a:t> winter</a:t>
            </a:r>
          </a:p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Subarctic summer</a:t>
            </a:r>
          </a:p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Subarctic winter</a:t>
            </a:r>
          </a:p>
          <a:p>
            <a:pPr marL="457200" indent="-274638">
              <a:buClrTx/>
              <a:buSzPct val="100000"/>
              <a:buAutoNum type="arabicPeriod"/>
            </a:pPr>
            <a:r>
              <a:rPr lang="en-US" sz="1600" dirty="0">
                <a:latin typeface="+mn-lt"/>
              </a:rPr>
              <a:t>Standard Atmosphere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CC27F32-15C0-9B40-906E-BA1BA09F2F97}"/>
              </a:ext>
            </a:extLst>
          </p:cNvPr>
          <p:cNvSpPr txBox="1">
            <a:spLocks/>
          </p:cNvSpPr>
          <p:nvPr/>
        </p:nvSpPr>
        <p:spPr>
          <a:xfrm>
            <a:off x="8566831" y="1867261"/>
            <a:ext cx="3484804" cy="2081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algn="ctr"/>
            <a:r>
              <a:rPr lang="en-US" sz="2400" dirty="0">
                <a:latin typeface="+mn-lt"/>
              </a:rPr>
              <a:t>Retrievals of moisture from hyperspectral IR radiances resolve onto 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5 to 8 independent pressure levels from 100 to 1000 hPa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8A905DF-25AF-8446-95A1-909A494238E1}"/>
              </a:ext>
            </a:extLst>
          </p:cNvPr>
          <p:cNvSpPr/>
          <p:nvPr/>
        </p:nvSpPr>
        <p:spPr>
          <a:xfrm>
            <a:off x="6384576" y="1550504"/>
            <a:ext cx="1341441" cy="2822713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Down Arrow 18">
            <a:extLst>
              <a:ext uri="{FF2B5EF4-FFF2-40B4-BE49-F238E27FC236}">
                <a16:creationId xmlns:a16="http://schemas.microsoft.com/office/drawing/2014/main" id="{3ED6B4EF-65C3-B346-9602-F227DFA310D4}"/>
              </a:ext>
            </a:extLst>
          </p:cNvPr>
          <p:cNvSpPr/>
          <p:nvPr/>
        </p:nvSpPr>
        <p:spPr>
          <a:xfrm rot="11436152" flipV="1">
            <a:off x="7288119" y="1037878"/>
            <a:ext cx="2480074" cy="598435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A850EA-894F-AF48-9653-84EF63F04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2" name="Slide Number Placeholder 12">
            <a:extLst>
              <a:ext uri="{FF2B5EF4-FFF2-40B4-BE49-F238E27FC236}">
                <a16:creationId xmlns:a16="http://schemas.microsoft.com/office/drawing/2014/main" id="{7A5705AC-66F3-A94B-BE88-DCAF9C233B70}"/>
              </a:ext>
            </a:extLst>
          </p:cNvPr>
          <p:cNvSpPr txBox="1">
            <a:spLocks/>
          </p:cNvSpPr>
          <p:nvPr/>
        </p:nvSpPr>
        <p:spPr>
          <a:xfrm>
            <a:off x="9119981" y="63690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F77309A-1A6A-D34A-BCA5-9BEDA0D487BF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6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B79FC09E-9EC0-0C47-8C44-5775D642A3D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639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EAB669B-7791-4543-B12C-02663F86A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960" y="30957"/>
            <a:ext cx="8200657" cy="10143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  <a:t>AIRS 3D Winds</a:t>
            </a:r>
            <a:br>
              <a:rPr lang="en-US" sz="4000" dirty="0">
                <a:latin typeface="Gill Sans" panose="020B0502020104020203" pitchFamily="34" charset="-79"/>
                <a:cs typeface="Gill Sans" panose="020B0502020104020203" pitchFamily="34" charset="-79"/>
              </a:rPr>
            </a:br>
            <a:r>
              <a:rPr lang="en-US" sz="1800" dirty="0">
                <a:solidFill>
                  <a:schemeClr val="accent2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Atmospheric Motion Vectors (AMVs)</a:t>
            </a:r>
            <a:endParaRPr lang="en-US" sz="4000" dirty="0">
              <a:solidFill>
                <a:schemeClr val="accent2"/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C1A30587-ECDA-7046-B77B-A1D010313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38" y="1082291"/>
            <a:ext cx="4011304" cy="401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47C3396-E076-7645-BD28-AA1B880C7D7C}"/>
              </a:ext>
            </a:extLst>
          </p:cNvPr>
          <p:cNvSpPr txBox="1">
            <a:spLocks/>
          </p:cNvSpPr>
          <p:nvPr/>
        </p:nvSpPr>
        <p:spPr>
          <a:xfrm>
            <a:off x="460389" y="5026769"/>
            <a:ext cx="3877108" cy="39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798" indent="0" algn="ctr">
              <a:buNone/>
            </a:pP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20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July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2012: 0325, 0505, 0643 UTC</a:t>
            </a:r>
            <a:endParaRPr lang="en-US" sz="140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EB01AFE-4A23-874C-8142-822DAA32FFCD}"/>
              </a:ext>
            </a:extLst>
          </p:cNvPr>
          <p:cNvSpPr txBox="1">
            <a:spLocks/>
          </p:cNvSpPr>
          <p:nvPr/>
        </p:nvSpPr>
        <p:spPr>
          <a:xfrm>
            <a:off x="333915" y="5362939"/>
            <a:ext cx="4068150" cy="78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798" indent="0" algn="ctr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Wind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vectors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on 400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hPa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pressure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surface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centered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on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North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Pole</a:t>
            </a:r>
          </a:p>
          <a:p>
            <a:pPr marL="50798" indent="0" algn="ctr">
              <a:spcBef>
                <a:spcPts val="0"/>
              </a:spcBef>
              <a:buNone/>
            </a:pP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Blue: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All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winds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 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Yellow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: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Quality</a:t>
            </a:r>
            <a:r>
              <a:rPr lang="pl-PL" sz="1400" dirty="0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400" dirty="0" err="1">
                <a:solidFill>
                  <a:schemeClr val="tx1"/>
                </a:solidFill>
                <a:ea typeface="HG Mincho Light J" charset="0"/>
                <a:cs typeface="ＭＳ Ｐゴシック" charset="0"/>
                <a:sym typeface="Gill Sans" charset="0"/>
              </a:rPr>
              <a:t>controlled</a:t>
            </a:r>
            <a:endParaRPr lang="pl-PL" sz="1400" dirty="0">
              <a:solidFill>
                <a:schemeClr val="tx1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marL="50798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8" name="Picture 9" descr="airscomp2012202.gif">
            <a:extLst>
              <a:ext uri="{FF2B5EF4-FFF2-40B4-BE49-F238E27FC236}">
                <a16:creationId xmlns:a16="http://schemas.microsoft.com/office/drawing/2014/main" id="{CF37F06E-3087-1F47-AA64-E62DF4A84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75" y="1062430"/>
            <a:ext cx="407193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id="{60C2041C-BE4A-BE4F-A776-0C58F3A3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2464" y="5182691"/>
            <a:ext cx="3696891" cy="78591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pl-PL" sz="1400" dirty="0"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  <a:sym typeface="Gill Sans" charset="0"/>
              </a:rPr>
              <a:t>AIRS 20 July 2012 0505 UTC</a:t>
            </a:r>
            <a:br>
              <a:rPr lang="pl-PL" sz="1400" dirty="0">
                <a:latin typeface="Arial" panose="020B0604020202020204" pitchFamily="34" charset="0"/>
                <a:ea typeface="HG Mincho Light J" charset="0"/>
                <a:cs typeface="Arial" panose="020B0604020202020204" pitchFamily="34" charset="0"/>
                <a:sym typeface="Gill Sans" charset="0"/>
              </a:rPr>
            </a:br>
            <a:endParaRPr lang="pl-PL" sz="1400" dirty="0">
              <a:latin typeface="Arial" panose="020B0604020202020204" pitchFamily="34" charset="0"/>
              <a:ea typeface="HG Mincho Light J" charset="0"/>
              <a:cs typeface="Arial" panose="020B0604020202020204" pitchFamily="34" charset="0"/>
              <a:sym typeface="Gill Sans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pl-PL" sz="1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Ozone</a:t>
            </a:r>
            <a:r>
              <a:rPr lang="pl-PL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 (</a:t>
            </a:r>
            <a:r>
              <a:rPr lang="pl-PL" sz="1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magenta</a:t>
            </a:r>
            <a:r>
              <a:rPr lang="pl-PL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): 103 to 201 hPa </a:t>
            </a:r>
            <a:br>
              <a:rPr lang="pl-PL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</a:br>
            <a:r>
              <a:rPr lang="pl-PL" sz="1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Humidity</a:t>
            </a:r>
            <a:r>
              <a:rPr lang="pl-PL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 (</a:t>
            </a:r>
            <a:r>
              <a:rPr lang="pl-PL" sz="1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cyan</a:t>
            </a:r>
            <a:r>
              <a:rPr lang="pl-PL" sz="1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Gill Sans" charset="0"/>
              </a:rPr>
              <a:t>): 359 to 616 hPa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662B4C-01A5-B24C-977A-74FA318C2242}"/>
              </a:ext>
            </a:extLst>
          </p:cNvPr>
          <p:cNvSpPr/>
          <p:nvPr/>
        </p:nvSpPr>
        <p:spPr>
          <a:xfrm>
            <a:off x="8675396" y="5484112"/>
            <a:ext cx="35166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66"/>
              </a:spcBef>
              <a:buNone/>
            </a:pPr>
            <a:r>
              <a:rPr lang="en-US" altLang="en-US" sz="1400" dirty="0">
                <a:solidFill>
                  <a:schemeClr val="accent2"/>
                </a:solidFill>
                <a:latin typeface="Times New Roman" panose="02020603050405020304" pitchFamily="18" charset="0"/>
              </a:rPr>
              <a:t>https://</a:t>
            </a:r>
            <a:r>
              <a:rPr lang="en-US" altLang="en-US" sz="1400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www.mdpi.com</a:t>
            </a:r>
            <a:r>
              <a:rPr lang="en-US" altLang="en-US" sz="1400" dirty="0">
                <a:solidFill>
                  <a:schemeClr val="accent2"/>
                </a:solidFill>
                <a:latin typeface="Times New Roman" panose="02020603050405020304" pitchFamily="18" charset="0"/>
              </a:rPr>
              <a:t>/2072-4292/11/22/2597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98505A-CA08-F740-B39D-845B7A9CB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4323" y="1103385"/>
            <a:ext cx="2350403" cy="40793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E43AAC-87DD-E047-80B6-09E149000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2657D743-57D5-DC4B-8FA8-D0792F37B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1572980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8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5E2A85-E98D-C243-B15E-D4ED550C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104378"/>
            <a:ext cx="10735737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Aeolus vs AIRS winds</a:t>
            </a:r>
            <a:endParaRPr lang="en-US" dirty="0"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70774B-6A57-CB45-B871-551F8CEB1D95}"/>
              </a:ext>
            </a:extLst>
          </p:cNvPr>
          <p:cNvSpPr txBox="1"/>
          <p:nvPr/>
        </p:nvSpPr>
        <p:spPr>
          <a:xfrm>
            <a:off x="282911" y="4098821"/>
            <a:ext cx="5432088" cy="18946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  <a:defRPr/>
            </a:pPr>
            <a:b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</a:br>
            <a:r>
              <a:rPr lang="pl-PL" u="sng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Account</a:t>
            </a:r>
            <a:r>
              <a:rPr lang="pl-PL" u="sng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for </a:t>
            </a:r>
            <a:r>
              <a:rPr lang="pl-PL" u="sng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differences</a:t>
            </a:r>
            <a:endParaRPr lang="pl-PL" sz="1600" u="sng" dirty="0">
              <a:solidFill>
                <a:srgbClr val="283030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lvl="0" defTabSz="457200">
              <a:lnSpc>
                <a:spcPct val="80000"/>
              </a:lnSpc>
              <a:defRPr/>
            </a:pPr>
            <a:endParaRPr lang="pl-PL" sz="1600" dirty="0">
              <a:solidFill>
                <a:srgbClr val="283030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lvl="0" defTabSz="457200">
              <a:lnSpc>
                <a:spcPct val="80000"/>
              </a:lnSpc>
              <a:defRPr/>
            </a:pP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Total wind from AIRS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AMVs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was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adjusted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to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equivalent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HLOS wind (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used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viewing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angle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from co-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located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Aeolus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winds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)</a:t>
            </a:r>
          </a:p>
          <a:p>
            <a:pPr lvl="0" defTabSz="457200">
              <a:lnSpc>
                <a:spcPct val="80000"/>
              </a:lnSpc>
              <a:defRPr/>
            </a:pPr>
            <a:endParaRPr lang="pl-PL" sz="1600" dirty="0">
              <a:solidFill>
                <a:srgbClr val="283030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lvl="0" defTabSz="457200">
              <a:lnSpc>
                <a:spcPct val="80000"/>
              </a:lnSpc>
              <a:defRPr/>
            </a:pP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For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each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AIRS AMV, co-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located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Aeolus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winds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were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super-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obbed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in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space</a:t>
            </a:r>
            <a:r>
              <a:rPr lang="pl-PL" sz="1600" dirty="0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 and </a:t>
            </a:r>
            <a:r>
              <a:rPr lang="pl-PL" sz="1600" dirty="0" err="1">
                <a:solidFill>
                  <a:srgbClr val="283030"/>
                </a:solidFill>
                <a:ea typeface="HG Mincho Light J" charset="0"/>
                <a:cs typeface="ＭＳ Ｐゴシック" charset="0"/>
                <a:sym typeface="Gill Sans" charset="0"/>
              </a:rPr>
              <a:t>time</a:t>
            </a:r>
            <a:endParaRPr lang="pl-PL" sz="1600" dirty="0">
              <a:solidFill>
                <a:srgbClr val="283030"/>
              </a:solidFill>
              <a:ea typeface="HG Mincho Light J" charset="0"/>
              <a:cs typeface="ＭＳ Ｐゴシック" charset="0"/>
              <a:sym typeface="Gill Sans" charset="0"/>
            </a:endParaRPr>
          </a:p>
          <a:p>
            <a:pPr lvl="0" defTabSz="457200">
              <a:lnSpc>
                <a:spcPct val="80000"/>
              </a:lnSpc>
              <a:defRPr/>
            </a:pPr>
            <a:endParaRPr lang="pl-PL" sz="1600" dirty="0" err="1">
              <a:solidFill>
                <a:srgbClr val="283030"/>
              </a:solidFill>
              <a:ea typeface="HG Mincho Light J" charset="0"/>
              <a:cs typeface="ＭＳ Ｐゴシック" charset="0"/>
              <a:sym typeface="Gill Sans" charset="0"/>
            </a:endParaRPr>
          </a:p>
        </p:txBody>
      </p:sp>
      <p:graphicFrame>
        <p:nvGraphicFramePr>
          <p:cNvPr id="20" name="Table 7">
            <a:extLst>
              <a:ext uri="{FF2B5EF4-FFF2-40B4-BE49-F238E27FC236}">
                <a16:creationId xmlns:a16="http://schemas.microsoft.com/office/drawing/2014/main" id="{B3139FBA-2C40-5045-8660-D960261E7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35177"/>
              </p:ext>
            </p:extLst>
          </p:nvPr>
        </p:nvGraphicFramePr>
        <p:xfrm>
          <a:off x="282911" y="1367556"/>
          <a:ext cx="5432088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536">
                  <a:extLst>
                    <a:ext uri="{9D8B030D-6E8A-4147-A177-3AD203B41FA5}">
                      <a16:colId xmlns:a16="http://schemas.microsoft.com/office/drawing/2014/main" val="1582168794"/>
                    </a:ext>
                  </a:extLst>
                </a:gridCol>
                <a:gridCol w="2520552">
                  <a:extLst>
                    <a:ext uri="{9D8B030D-6E8A-4147-A177-3AD203B41FA5}">
                      <a16:colId xmlns:a16="http://schemas.microsoft.com/office/drawing/2014/main" val="972778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AIRS retrieval winds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Aeolus Rayleigh clear-sky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5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Humidity feature tracking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Molecular motion using Doppler Lidar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33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Total 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Horizontal Line of Sight (HLOS) wind component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082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Better spatial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Better vertical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105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Average motion </a:t>
                      </a:r>
                      <a:br>
                        <a:rPr lang="en-US" sz="1400" b="1" dirty="0"/>
                      </a:br>
                      <a:r>
                        <a:rPr lang="en-US" sz="1400" b="1" dirty="0"/>
                        <a:t>spanning 200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Near instantaneous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922291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AE9089DB-D0D6-DB48-8193-71A536FF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69C961F0-D253-A74A-BE64-6C2D74C2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3E8C19-D39E-EB45-9F8A-4E7C62D0570D}"/>
              </a:ext>
            </a:extLst>
          </p:cNvPr>
          <p:cNvCxnSpPr>
            <a:cxnSpLocks/>
          </p:cNvCxnSpPr>
          <p:nvPr/>
        </p:nvCxnSpPr>
        <p:spPr>
          <a:xfrm>
            <a:off x="5908949" y="1415793"/>
            <a:ext cx="0" cy="45777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E600E81-7B78-AE4D-A950-A81B542A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285" y="1367557"/>
            <a:ext cx="5432081" cy="2565400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Comparisons</a:t>
            </a:r>
            <a:endParaRPr lang="en-US" sz="2400" dirty="0"/>
          </a:p>
          <a:p>
            <a:r>
              <a:rPr lang="en-US" sz="2400" dirty="0"/>
              <a:t>August through September 2019</a:t>
            </a:r>
          </a:p>
          <a:p>
            <a:pPr algn="l"/>
            <a:r>
              <a:rPr lang="en-US" sz="2400" dirty="0"/>
              <a:t>Only polar regions</a:t>
            </a:r>
          </a:p>
          <a:p>
            <a:pPr algn="l"/>
            <a:r>
              <a:rPr lang="en-US" sz="2400" dirty="0"/>
              <a:t>Intercomparison</a:t>
            </a:r>
          </a:p>
          <a:p>
            <a:pPr algn="l"/>
            <a:r>
              <a:rPr lang="en-US" sz="2400" dirty="0"/>
              <a:t>Each compared to rawinsondes</a:t>
            </a:r>
          </a:p>
          <a:p>
            <a:pPr algn="l"/>
            <a:r>
              <a:rPr lang="en-US" sz="2400" dirty="0"/>
              <a:t>Co-located compared to ERA5 reanalysis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B0BC05F-A624-794E-B471-487708F32638}"/>
              </a:ext>
            </a:extLst>
          </p:cNvPr>
          <p:cNvSpPr txBox="1">
            <a:spLocks/>
          </p:cNvSpPr>
          <p:nvPr/>
        </p:nvSpPr>
        <p:spPr>
          <a:xfrm>
            <a:off x="6201285" y="4105418"/>
            <a:ext cx="5432081" cy="19634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u="sng" dirty="0"/>
              <a:t>Co-location</a:t>
            </a:r>
            <a:endParaRPr lang="en-US" sz="1800" dirty="0"/>
          </a:p>
          <a:p>
            <a:pPr>
              <a:lnSpc>
                <a:spcPct val="70000"/>
              </a:lnSpc>
            </a:pPr>
            <a:r>
              <a:rPr lang="en-US" sz="1700" dirty="0"/>
              <a:t>Within 100 km (150 km for rawinsondes)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+/- 90 minutes (+/- 60 min. for rawinsondes)</a:t>
            </a:r>
          </a:p>
          <a:p>
            <a:pPr>
              <a:lnSpc>
                <a:spcPct val="70000"/>
              </a:lnSpc>
            </a:pPr>
            <a:r>
              <a:rPr lang="en-US" sz="1700" dirty="0"/>
              <a:t>+/- .04 difference in log10 pressures (approx. height)</a:t>
            </a:r>
          </a:p>
          <a:p>
            <a:pPr lvl="1">
              <a:lnSpc>
                <a:spcPct val="70000"/>
              </a:lnSpc>
            </a:pPr>
            <a:r>
              <a:rPr lang="en-US" sz="1600" dirty="0"/>
              <a:t>+/- 60 hPa at 700 hPa</a:t>
            </a:r>
          </a:p>
          <a:p>
            <a:pPr lvl="1">
              <a:lnSpc>
                <a:spcPct val="70000"/>
              </a:lnSpc>
            </a:pPr>
            <a:r>
              <a:rPr lang="en-US" sz="1600" dirty="0"/>
              <a:t>+/- 20 hPa at 200 hPa</a:t>
            </a:r>
          </a:p>
        </p:txBody>
      </p:sp>
    </p:spTree>
    <p:extLst>
      <p:ext uri="{BB962C8B-B14F-4D97-AF65-F5344CB8AC3E}">
        <p14:creationId xmlns:p14="http://schemas.microsoft.com/office/powerpoint/2010/main" val="279863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8CC9DFA-F12C-BB41-A5E4-06481B8DB17D}"/>
              </a:ext>
            </a:extLst>
          </p:cNvPr>
          <p:cNvSpPr txBox="1"/>
          <p:nvPr/>
        </p:nvSpPr>
        <p:spPr>
          <a:xfrm>
            <a:off x="8825948" y="-1888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C3EF9E9-79FE-634F-AA87-6F1F6D17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9981" y="6369050"/>
            <a:ext cx="2743200" cy="365125"/>
          </a:xfrm>
        </p:spPr>
        <p:txBody>
          <a:bodyPr/>
          <a:lstStyle/>
          <a:p>
            <a:fld id="{7F77309A-1A6A-D34A-BCA5-9BEDA0D487BF}" type="slidenum">
              <a:rPr lang="en-US" smtClean="0"/>
              <a:t>9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56130040-DBB4-E648-9594-9E988201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715" y="227134"/>
            <a:ext cx="10809514" cy="77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>
            <a:lvl1pPr marL="317500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1pPr>
            <a:lvl2pPr marL="4937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2pPr>
            <a:lvl3pPr marL="735013" indent="-493713" algn="ctr">
              <a:buChar char="•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3pPr>
            <a:lvl4pPr marL="1179513" indent="-493713" algn="ctr">
              <a:buChar char="–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4pPr>
            <a:lvl5pPr marL="1624013" indent="-493713" algn="ctr"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5pPr>
            <a:lvl6pPr marL="20812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6pPr>
            <a:lvl7pPr marL="25384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7pPr>
            <a:lvl8pPr marL="29956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8pPr>
            <a:lvl9pPr marL="3452813" indent="-493713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panose="020B0502020104020203" pitchFamily="34" charset="-79"/>
                <a:ea typeface="ＭＳ Ｐゴシック" panose="020B0600070205080204" pitchFamily="34" charset="-128"/>
                <a:sym typeface="Gill Sans" panose="020B0502020104020203" pitchFamily="34" charset="-79"/>
              </a:defRPr>
            </a:lvl9pPr>
          </a:lstStyle>
          <a:p>
            <a:pPr marL="0">
              <a:buClr>
                <a:srgbClr val="FFFFFF"/>
              </a:buClr>
              <a:buNone/>
            </a:pPr>
            <a:r>
              <a:rPr lang="en-US" altLang="en-US" sz="3200" dirty="0"/>
              <a:t>Aeolus vs AIRS Winds</a:t>
            </a:r>
          </a:p>
          <a:p>
            <a:pPr marL="0">
              <a:buClr>
                <a:srgbClr val="FFFFFF"/>
              </a:buClr>
              <a:buNone/>
            </a:pPr>
            <a:r>
              <a:rPr lang="en-US" altLang="en-US" sz="1800" dirty="0"/>
              <a:t>HLOS Wind Speed</a:t>
            </a:r>
            <a:endParaRPr lang="pl-PL" altLang="en-US" sz="1800" dirty="0"/>
          </a:p>
        </p:txBody>
      </p:sp>
      <p:pic>
        <p:nvPicPr>
          <p:cNvPr id="15" name="Picture 14" descr="A picture containing map, man&#10;&#10;Description automatically generated">
            <a:extLst>
              <a:ext uri="{FF2B5EF4-FFF2-40B4-BE49-F238E27FC236}">
                <a16:creationId xmlns:a16="http://schemas.microsoft.com/office/drawing/2014/main" id="{164783B5-4432-4643-8EC5-622C6C58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31" y="1135744"/>
            <a:ext cx="5601477" cy="4425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ECD8E1-2C1E-BB4F-AE52-B4B45E6A8DE0}"/>
              </a:ext>
            </a:extLst>
          </p:cNvPr>
          <p:cNvSpPr txBox="1"/>
          <p:nvPr/>
        </p:nvSpPr>
        <p:spPr>
          <a:xfrm>
            <a:off x="1368958" y="1798558"/>
            <a:ext cx="1314784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 = 138,671</a:t>
            </a:r>
          </a:p>
          <a:p>
            <a:r>
              <a:rPr lang="en-US" dirty="0"/>
              <a:t>r  = 0.91</a:t>
            </a:r>
          </a:p>
        </p:txBody>
      </p:sp>
      <p:pic>
        <p:nvPicPr>
          <p:cNvPr id="17" name="Picture 16" descr="A close up of a map&#10;&#10;Description automatically generated">
            <a:extLst>
              <a:ext uri="{FF2B5EF4-FFF2-40B4-BE49-F238E27FC236}">
                <a16:creationId xmlns:a16="http://schemas.microsoft.com/office/drawing/2014/main" id="{153B587B-B178-C84A-A28F-E3A1B3175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80" y="1198373"/>
            <a:ext cx="5461890" cy="43628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745DED-E87B-334E-9837-6A876ACA8F54}"/>
              </a:ext>
            </a:extLst>
          </p:cNvPr>
          <p:cNvSpPr txBox="1"/>
          <p:nvPr/>
        </p:nvSpPr>
        <p:spPr>
          <a:xfrm>
            <a:off x="7243590" y="1713123"/>
            <a:ext cx="122549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 = 2,689</a:t>
            </a:r>
          </a:p>
          <a:p>
            <a:r>
              <a:rPr lang="en-US" dirty="0"/>
              <a:t>r  = 0.95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32AF6A-B594-1344-91BD-95D0738BBA15}"/>
              </a:ext>
            </a:extLst>
          </p:cNvPr>
          <p:cNvSpPr txBox="1"/>
          <p:nvPr/>
        </p:nvSpPr>
        <p:spPr>
          <a:xfrm>
            <a:off x="942186" y="5625927"/>
            <a:ext cx="4642041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All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winds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color-coded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by AIRS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quality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; polar region</a:t>
            </a:r>
            <a:endParaRPr lang="en-US" altLang="en-US" sz="1687" dirty="0">
              <a:ea typeface="HG Mincho Light J" charset="0"/>
              <a:cs typeface="MS PGothic" panose="020B0600070205080204" pitchFamily="34" charset="-12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1D9FA1-8D0D-BA4C-92DF-2C1F5400E77D}"/>
              </a:ext>
            </a:extLst>
          </p:cNvPr>
          <p:cNvSpPr txBox="1"/>
          <p:nvPr/>
        </p:nvSpPr>
        <p:spPr>
          <a:xfrm>
            <a:off x="7170310" y="5623847"/>
            <a:ext cx="3680752" cy="305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Highest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quality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 AIRS </a:t>
            </a:r>
            <a:r>
              <a:rPr lang="pl-PL" altLang="en-US" sz="1687" dirty="0" err="1">
                <a:ea typeface="HG Mincho Light J" charset="0"/>
                <a:cs typeface="MS PGothic" panose="020B0600070205080204" pitchFamily="34" charset="-128"/>
              </a:rPr>
              <a:t>winds</a:t>
            </a:r>
            <a:r>
              <a:rPr lang="pl-PL" altLang="en-US" sz="1687" dirty="0">
                <a:ea typeface="HG Mincho Light J" charset="0"/>
                <a:cs typeface="MS PGothic" panose="020B0600070205080204" pitchFamily="34" charset="-128"/>
              </a:rPr>
              <a:t>; polar region</a:t>
            </a:r>
            <a:endParaRPr lang="en-US" altLang="en-US" sz="1687" dirty="0">
              <a:ea typeface="HG Mincho Light J" charset="0"/>
              <a:cs typeface="MS PGothic" panose="020B0600070205080204" pitchFamily="34" charset="-128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828B699-9B1A-6844-9561-E8FB29E91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815" y="72433"/>
            <a:ext cx="898071" cy="651273"/>
          </a:xfrm>
          <a:prstGeom prst="rect">
            <a:avLst/>
          </a:prstGeom>
        </p:spPr>
      </p:pic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B34049D8-9832-3F47-940D-362F4B37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NOAA-NASA Working Group on Space-based Lidar Winds 2020</a:t>
            </a:r>
          </a:p>
        </p:txBody>
      </p:sp>
    </p:spTree>
    <p:extLst>
      <p:ext uri="{BB962C8B-B14F-4D97-AF65-F5344CB8AC3E}">
        <p14:creationId xmlns:p14="http://schemas.microsoft.com/office/powerpoint/2010/main" val="2754700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92923</TotalTime>
  <Words>1047</Words>
  <Application>Microsoft Macintosh PowerPoint</Application>
  <PresentationFormat>Widescreen</PresentationFormat>
  <Paragraphs>162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</vt:lpstr>
      <vt:lpstr>Times New Roman</vt:lpstr>
      <vt:lpstr>Office Theme</vt:lpstr>
      <vt:lpstr>PowerPoint Presentation</vt:lpstr>
      <vt:lpstr>PowerPoint Presentation</vt:lpstr>
      <vt:lpstr>PowerPoint Presentation</vt:lpstr>
      <vt:lpstr>Aeolus vs AIRS</vt:lpstr>
      <vt:lpstr>Aeolus vs AIRS Retrieval Winds</vt:lpstr>
      <vt:lpstr>Hyperspectral IR Retrievals Temperature and humidity Degrees of Freedom</vt:lpstr>
      <vt:lpstr>AIRS 3D Winds Atmospheric Motion Vectors (AMVs)</vt:lpstr>
      <vt:lpstr>Aeolus vs AIRS winds</vt:lpstr>
      <vt:lpstr>PowerPoint Presentation</vt:lpstr>
      <vt:lpstr>PowerPoint Presentation</vt:lpstr>
      <vt:lpstr>Comparisons to ERA5</vt:lpstr>
      <vt:lpstr>Comparisons to ERA5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 Hardesty</dc:creator>
  <cp:keywords/>
  <dc:description/>
  <cp:lastModifiedBy>DAVID A SANTEK</cp:lastModifiedBy>
  <cp:revision>175</cp:revision>
  <dcterms:created xsi:type="dcterms:W3CDTF">2019-11-21T21:39:51Z</dcterms:created>
  <dcterms:modified xsi:type="dcterms:W3CDTF">2020-11-17T19:16:18Z</dcterms:modified>
  <cp:category/>
</cp:coreProperties>
</file>