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22"/>
  </p:notesMasterIdLst>
  <p:sldIdLst>
    <p:sldId id="256" r:id="rId2"/>
    <p:sldId id="258" r:id="rId3"/>
    <p:sldId id="259" r:id="rId4"/>
    <p:sldId id="263" r:id="rId5"/>
    <p:sldId id="268" r:id="rId6"/>
    <p:sldId id="270" r:id="rId7"/>
    <p:sldId id="276" r:id="rId8"/>
    <p:sldId id="277" r:id="rId9"/>
    <p:sldId id="278" r:id="rId10"/>
    <p:sldId id="279" r:id="rId11"/>
    <p:sldId id="280" r:id="rId12"/>
    <p:sldId id="281" r:id="rId13"/>
    <p:sldId id="282" r:id="rId14"/>
    <p:sldId id="284" r:id="rId15"/>
    <p:sldId id="285" r:id="rId16"/>
    <p:sldId id="273" r:id="rId17"/>
    <p:sldId id="272" r:id="rId18"/>
    <p:sldId id="269" r:id="rId19"/>
    <p:sldId id="271" r:id="rId20"/>
    <p:sldId id="283"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5394"/>
    <a:srgbClr val="3D1A58"/>
    <a:srgbClr val="7030A0"/>
    <a:srgbClr val="FFAB40"/>
    <a:srgbClr val="00823C"/>
    <a:srgbClr val="0097AA"/>
    <a:srgbClr val="0097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5822A1-0CC0-4C28-8D65-A3064AA12D3F}">
  <a:tblStyle styleId="{CA5822A1-0CC0-4C28-8D65-A3064AA12D3F}" styleName="Table_0">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F1F5"/>
          </a:solidFill>
        </a:fill>
      </a:tcStyle>
    </a:wholeTbl>
    <a:band1H>
      <a:tcTxStyle b="off" i="off"/>
      <a:tcStyle>
        <a:tcBdr/>
        <a:fill>
          <a:solidFill>
            <a:srgbClr val="CEE2EA"/>
          </a:solidFill>
        </a:fill>
      </a:tcStyle>
    </a:band1H>
    <a:band2H>
      <a:tcTxStyle b="off" i="off"/>
      <a:tcStyle>
        <a:tcBdr/>
      </a:tcStyle>
    </a:band2H>
    <a:band1V>
      <a:tcTxStyle b="off" i="off"/>
      <a:tcStyle>
        <a:tcBdr/>
        <a:fill>
          <a:solidFill>
            <a:srgbClr val="CEE2EA"/>
          </a:solidFill>
        </a:fill>
      </a:tcStyle>
    </a:band1V>
    <a:band2V>
      <a:tcTxStyle b="off" i="off"/>
      <a:tcStyle>
        <a:tcBdr/>
      </a:tcStyle>
    </a:band2V>
    <a:lastCol>
      <a:tcTxStyle b="on" i="off">
        <a:font>
          <a:latin typeface="Calibri"/>
          <a:ea typeface="Calibri"/>
          <a:cs typeface="Calibri"/>
        </a:font>
        <a:srgbClr val="FFFFFF"/>
      </a:tcTxStyle>
      <a:tcStyle>
        <a:tcBdr/>
        <a:fill>
          <a:solidFill>
            <a:srgbClr val="0097A7"/>
          </a:solidFill>
        </a:fill>
      </a:tcStyle>
    </a:lastCol>
    <a:firstCol>
      <a:tcTxStyle b="on" i="off">
        <a:font>
          <a:latin typeface="Calibri"/>
          <a:ea typeface="Calibri"/>
          <a:cs typeface="Calibri"/>
        </a:font>
        <a:srgbClr val="FFFFFF"/>
      </a:tcTxStyle>
      <a:tcStyle>
        <a:tcBdr/>
        <a:fill>
          <a:solidFill>
            <a:srgbClr val="0097A7"/>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0097A7"/>
          </a:solidFill>
        </a:fill>
      </a:tcStyle>
    </a:lastRow>
    <a:seCell>
      <a:tcTxStyle b="off" i="off"/>
      <a:tcStyle>
        <a:tcBdr/>
      </a:tcStyle>
    </a:seCell>
    <a:swCell>
      <a:tcTxStyle b="off" i="off"/>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0097A7"/>
          </a:solidFill>
        </a:fill>
      </a:tcStyle>
    </a:firstRow>
    <a:neCell>
      <a:tcTxStyle b="off" i="off"/>
      <a:tcStyle>
        <a:tcBdr/>
      </a:tcStyle>
    </a:neCell>
    <a:nwCell>
      <a:tcTxStyle b="off" i="off"/>
      <a:tcStyle>
        <a:tcBdr/>
      </a:tcStyle>
    </a:nwCell>
  </a:tblStyle>
  <a:tblStyle styleId="{08AD3A43-A47C-4E76-BFD3-7C2E87D11F6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86"/>
  </p:normalViewPr>
  <p:slideViewPr>
    <p:cSldViewPr snapToGrid="0">
      <p:cViewPr varScale="1">
        <p:scale>
          <a:sx n="145" d="100"/>
          <a:sy n="145" d="100"/>
        </p:scale>
        <p:origin x="68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89ab30975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89ab30975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8909875d40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8909875d40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8909875d40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8909875d40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Remove?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89ab30975c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89ab30975c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89ab30975c_0_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89ab30975c_0_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Here’s how the final analyses perform in the forecast, error statistics are averaged over all three cycles, and show the minimum central pressure error and the maximum 10m wind (intensity) error</a:t>
            </a:r>
            <a:endParaRPr/>
          </a:p>
          <a:p>
            <a:pPr marL="0" lvl="0" indent="0" algn="l" rtl="0">
              <a:spcBef>
                <a:spcPts val="0"/>
              </a:spcBef>
              <a:spcAft>
                <a:spcPts val="0"/>
              </a:spcAft>
              <a:buNone/>
            </a:pPr>
            <a:r>
              <a:rPr lang="en"/>
              <a:t>- You can see a substantial spin down in the first 6 hours, this is common when initializing strong storms </a:t>
            </a:r>
            <a:endParaRPr/>
          </a:p>
          <a:p>
            <a:pPr marL="0" lvl="0" indent="0" algn="l" rtl="0">
              <a:spcBef>
                <a:spcPts val="0"/>
              </a:spcBef>
              <a:spcAft>
                <a:spcPts val="0"/>
              </a:spcAft>
              <a:buNone/>
            </a:pPr>
            <a:r>
              <a:rPr lang="en"/>
              <a:t>- You can see when you have more wind observations (experiments with the TDR) that the spin is less dramatic</a:t>
            </a:r>
            <a:endParaRPr/>
          </a:p>
          <a:p>
            <a:pPr marL="0" lvl="0" indent="0" algn="l" rtl="0">
              <a:spcBef>
                <a:spcPts val="0"/>
              </a:spcBef>
              <a:spcAft>
                <a:spcPts val="0"/>
              </a:spcAft>
              <a:buNone/>
            </a:pPr>
            <a:r>
              <a:rPr lang="en"/>
              <a:t>- The additional of the ADWL observations in these few cases did not mitigate the spin down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8909875d40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8909875d40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found that the doppler wind lidar data adds observations in the boundary layer and extends the coverage radially from the center.  With those additional observations, we see the data make modifications to the TC analyzed structure.  But results are not consistent with and with radar data which suggest use of the ADWL by the DA system needs to be optimized.  This could be through a variety of methods, though thinning and superobing come to mind.  One other important “To Do” on my list is revisit the validation statistics for this case and redo the comparison-- maybe data is sneaking through and we need more quality control measures.  So after some sensitivity tests, it would also be good to try a different storm.. Maybe something a little easier this time like one of the developing storms from our validation study.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89ab30975c_0_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89ab30975c_0_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47142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89ab30975c_0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89ab30975c_0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When we compare the wind profiles collecting by the TDR and DWL, this is an example from the decaying tropical storm Javier.  The top panel show just TDR data from a cross section through the center of the storm.  The bottom overlays wind collected by the DWL.  From this pass alone, 2900 new wind observations were collected with the DWL.  So this instrument can collect data in previously unobserved regions- a result consistent through all flights.</a:t>
            </a:r>
            <a:endParaRPr dirty="0"/>
          </a:p>
        </p:txBody>
      </p:sp>
    </p:spTree>
    <p:extLst>
      <p:ext uri="{BB962C8B-B14F-4D97-AF65-F5344CB8AC3E}">
        <p14:creationId xmlns:p14="http://schemas.microsoft.com/office/powerpoint/2010/main" val="1791196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89ab30975c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89ab30975c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957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9ab30975c_0_6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89ab30975c_0_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we can validate the direction of the doppler wind lidar profiles, and starting with the right figure in a direct comparison between dropsondes and the DWL we see a large group of outliers.  But the large majority of these outliers are associated with center dropsondes.  So again, the doppler wind lidar is smoothing the wind shift associated with the center of the storm while the dropsonde does do that.  When you remove center drops and redo the comparison, your line of best fit and correlation value are quite good.  And with 5 LOS or more your bias stabilizes around 0.</a:t>
            </a:r>
            <a:endParaRPr/>
          </a:p>
        </p:txBody>
      </p:sp>
    </p:spTree>
    <p:extLst>
      <p:ext uri="{BB962C8B-B14F-4D97-AF65-F5344CB8AC3E}">
        <p14:creationId xmlns:p14="http://schemas.microsoft.com/office/powerpoint/2010/main" val="3134815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89ab30975c_0_1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89ab30975c_0_1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One feature of great interest are tropical cyclones (an all-encompassing term for hurricanes, typhoons, tropical storms, tropical depressions) which we know form over the global tropical oceans.  Remotely-sensed winds observations near these potentially high-impact weather events are even scarcer.  We can track features on visible, infrared, and water vapor satellite imagery which are known as atmospheric motion wind vectors-- but these measurements represents a winds through a layer and it is difficult to know what altitude that feature occurs.  If you’re lucky you might also have a </a:t>
            </a:r>
            <a:r>
              <a:rPr lang="en" dirty="0" err="1"/>
              <a:t>scatterometer</a:t>
            </a:r>
            <a:r>
              <a:rPr lang="en" dirty="0"/>
              <a:t> pass over the storm which provide a 25 km horizontal resolution snapshot of surface wind, but heavy rains can cause errors in both the speed and direction of those winds.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89ab30975c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89ab30975c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Decreases the magnitude of the boundary layer inflow.  So combined with the previous slide, it is weakening the low-level vortex.  So the ADWL is modifying the TC structure, but the result is not consistent between the two sets of experiments.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89ab30975c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89ab30975c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the best way to collect winds in a tropical cyclone is to use aircraft reconnaissance like the National Oceanic and Atmospheric Administration (NOAA) P-3.  This aircraft flies into tropical cyclones every year and come equipped with multiple wind-observing instruments.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89ab30975c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89ab30975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the combination of these wind-observing instruments still leaves gaps in some key regions in tropical cyclones.  These regions included places the boundary layer, a place where fluxes from the ocean play a key role in regulating TC intensity.  We also don’t get many observations in preciptation-free regions-- like in developing tropical cyclones that often have asymmetric distributions of precipitation or even in moat regions between rainbands or the eyewall in storm TCs.  These gaps give the doppler wind lidar (DWL) the opportunity to measure in some of these under-observed regions and possibly fill the observation gap.</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89ab30975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89ab30975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9ab30975c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9ab30975c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First we compare the wind speeds from the DWL dropsonde, so on the left figure, you’re looking at the number of looks that went into making a DWL wind profile on the x-axis and on the y-axis you’re seeing the difference between the DWL profile and the collocated dropsonde.  You can see that when you have 5 shots (or line-of-sights) or more your errors become more consistent.  There a jump due to outlier in the 12 shots category and this is likely due to a dropsonde drifting from a low wind regime into a high one (like drifting from within the eyewall into the eyewall).  So these difference are probably due to the difference in the nature of the measurement-- DWL wind profile is a volumetric average at many levels and the dropsonde is a discrete advected point measurement.</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89350e125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89350e125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93700" algn="l" rtl="0">
              <a:spcBef>
                <a:spcPts val="0"/>
              </a:spcBef>
              <a:spcAft>
                <a:spcPts val="0"/>
              </a:spcAft>
              <a:buSzPts val="2600"/>
              <a:buChar char="•"/>
            </a:pPr>
            <a:r>
              <a:rPr lang="en-US" sz="1100" dirty="0"/>
              <a:t>Do increased observations in the boundary layer modify initial TC structural representation? </a:t>
            </a:r>
          </a:p>
          <a:p>
            <a:pPr marL="342900" lvl="0" indent="-393700" algn="l" rtl="0">
              <a:spcBef>
                <a:spcPts val="0"/>
              </a:spcBef>
              <a:spcAft>
                <a:spcPts val="0"/>
              </a:spcAft>
              <a:buSzPts val="2600"/>
              <a:buChar char="•"/>
            </a:pPr>
            <a:r>
              <a:rPr lang="en-US" sz="1100" dirty="0"/>
              <a:t>Does the modified BL structure translate to improved analyses and forecasts of TC intensity?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8909875d4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8909875d4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89ab30975c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89ab30975c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is the data assimilation system that was used for this study.  For those that are not familiar with data assimilation-- just think of it as a way for us to blend observations with model fields.  For those of you who are familiar with DA, I used a standard ensemble square-root filter.  This isn’t a traditional cycled </a:t>
            </a:r>
            <a:r>
              <a:rPr lang="en" dirty="0" err="1"/>
              <a:t>EnKF</a:t>
            </a:r>
            <a:r>
              <a:rPr lang="en" dirty="0"/>
              <a:t> system-- instead 30 members are spun from the GFS ensemble for 6 hours.  Data is processed in a storm-relative framework</a:t>
            </a:r>
            <a:r>
              <a:rPr lang="en" dirty="0">
                <a:solidFill>
                  <a:schemeClr val="dk1"/>
                </a:solidFill>
              </a:rPr>
              <a:t> which is assimilated in a series of 15-30 minute time windows that produce a final mean analysis which is used for a single deterministic forecast.  System is a nice research tool specifically built to study the assimilation of inner-core observations.</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FFFFFF"/>
            </a:gs>
            <a:gs pos="100000">
              <a:srgbClr val="CFE2F3"/>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37.png"/><Relationship Id="rId12"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png"/><Relationship Id="rId7"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913451" y="1005413"/>
            <a:ext cx="7317098"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000" dirty="0"/>
              <a:t>Assimilation of Airborne Doppler Wind Lidar Collected in Tropical Cyclones</a:t>
            </a:r>
            <a:endParaRPr sz="4000" dirty="0"/>
          </a:p>
        </p:txBody>
      </p:sp>
      <p:sp>
        <p:nvSpPr>
          <p:cNvPr id="55" name="Google Shape;55;p13"/>
          <p:cNvSpPr txBox="1">
            <a:spLocks noGrp="1"/>
          </p:cNvSpPr>
          <p:nvPr>
            <p:ph type="subTitle" idx="1"/>
          </p:nvPr>
        </p:nvSpPr>
        <p:spPr>
          <a:xfrm>
            <a:off x="311700" y="31998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t>Lisa Bucci</a:t>
            </a:r>
            <a:r>
              <a:rPr lang="en" sz="2000" baseline="30000" dirty="0"/>
              <a:t>1</a:t>
            </a:r>
            <a:endParaRPr sz="2000" baseline="30000" dirty="0"/>
          </a:p>
        </p:txBody>
      </p:sp>
      <p:pic>
        <p:nvPicPr>
          <p:cNvPr id="56" name="Google Shape;56;p13"/>
          <p:cNvPicPr preferRelativeResize="0"/>
          <p:nvPr/>
        </p:nvPicPr>
        <p:blipFill rotWithShape="1">
          <a:blip r:embed="rId3">
            <a:alphaModFix/>
          </a:blip>
          <a:srcRect/>
          <a:stretch/>
        </p:blipFill>
        <p:spPr>
          <a:xfrm>
            <a:off x="4" y="48023"/>
            <a:ext cx="707398" cy="707398"/>
          </a:xfrm>
          <a:prstGeom prst="rect">
            <a:avLst/>
          </a:prstGeom>
          <a:noFill/>
          <a:ln>
            <a:noFill/>
          </a:ln>
        </p:spPr>
      </p:pic>
      <p:pic>
        <p:nvPicPr>
          <p:cNvPr id="57" name="Google Shape;57;p13"/>
          <p:cNvPicPr preferRelativeResize="0"/>
          <p:nvPr/>
        </p:nvPicPr>
        <p:blipFill rotWithShape="1">
          <a:blip r:embed="rId4">
            <a:alphaModFix/>
          </a:blip>
          <a:srcRect/>
          <a:stretch/>
        </p:blipFill>
        <p:spPr>
          <a:xfrm>
            <a:off x="754240" y="54947"/>
            <a:ext cx="693556" cy="693556"/>
          </a:xfrm>
          <a:prstGeom prst="rect">
            <a:avLst/>
          </a:prstGeom>
          <a:noFill/>
          <a:ln>
            <a:noFill/>
          </a:ln>
        </p:spPr>
      </p:pic>
      <p:pic>
        <p:nvPicPr>
          <p:cNvPr id="58" name="Google Shape;58;p13"/>
          <p:cNvPicPr preferRelativeResize="0"/>
          <p:nvPr/>
        </p:nvPicPr>
        <p:blipFill>
          <a:blip r:embed="rId5">
            <a:alphaModFix/>
          </a:blip>
          <a:stretch>
            <a:fillRect/>
          </a:stretch>
        </p:blipFill>
        <p:spPr>
          <a:xfrm>
            <a:off x="8264935" y="76200"/>
            <a:ext cx="856558" cy="694943"/>
          </a:xfrm>
          <a:prstGeom prst="rect">
            <a:avLst/>
          </a:prstGeom>
          <a:noFill/>
          <a:ln>
            <a:noFill/>
          </a:ln>
        </p:spPr>
      </p:pic>
      <p:sp>
        <p:nvSpPr>
          <p:cNvPr id="59" name="Google Shape;59;p13"/>
          <p:cNvSpPr txBox="1">
            <a:spLocks noGrp="1"/>
          </p:cNvSpPr>
          <p:nvPr>
            <p:ph type="subTitle" idx="1"/>
          </p:nvPr>
        </p:nvSpPr>
        <p:spPr>
          <a:xfrm>
            <a:off x="237392" y="3596125"/>
            <a:ext cx="8520600" cy="47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t>S. Majumdar</a:t>
            </a:r>
            <a:r>
              <a:rPr lang="en" sz="2000" baseline="30000" dirty="0"/>
              <a:t>2</a:t>
            </a:r>
            <a:r>
              <a:rPr lang="en" sz="2000" dirty="0"/>
              <a:t>, R. Atlas</a:t>
            </a:r>
            <a:r>
              <a:rPr lang="en" sz="2000" baseline="30000" dirty="0"/>
              <a:t>3</a:t>
            </a:r>
            <a:r>
              <a:rPr lang="en" sz="2000" dirty="0"/>
              <a:t>, B. Dahl</a:t>
            </a:r>
            <a:r>
              <a:rPr lang="en" sz="2000" baseline="30000" dirty="0"/>
              <a:t>2</a:t>
            </a:r>
            <a:r>
              <a:rPr lang="en" sz="2000" dirty="0"/>
              <a:t>, K. Sellwood</a:t>
            </a:r>
            <a:r>
              <a:rPr lang="en" sz="2000" baseline="30000" dirty="0"/>
              <a:t>2</a:t>
            </a:r>
            <a:r>
              <a:rPr lang="en" sz="2000" dirty="0"/>
              <a:t>, G. D. Emmitt</a:t>
            </a:r>
            <a:r>
              <a:rPr lang="en" sz="2000" baseline="30000" dirty="0"/>
              <a:t>4</a:t>
            </a:r>
            <a:r>
              <a:rPr lang="en" sz="2000" dirty="0"/>
              <a:t>, S. Wood</a:t>
            </a:r>
            <a:r>
              <a:rPr lang="en" sz="2000" baseline="30000" dirty="0"/>
              <a:t>4</a:t>
            </a:r>
            <a:endParaRPr sz="2000" baseline="30000" dirty="0"/>
          </a:p>
        </p:txBody>
      </p:sp>
      <p:sp>
        <p:nvSpPr>
          <p:cNvPr id="60" name="Google Shape;60;p13"/>
          <p:cNvSpPr txBox="1">
            <a:spLocks noGrp="1"/>
          </p:cNvSpPr>
          <p:nvPr>
            <p:ph type="subTitle" idx="1"/>
          </p:nvPr>
        </p:nvSpPr>
        <p:spPr>
          <a:xfrm>
            <a:off x="158262" y="4677900"/>
            <a:ext cx="8913738" cy="472800"/>
          </a:xfrm>
          <a:prstGeom prst="rect">
            <a:avLst/>
          </a:prstGeom>
        </p:spPr>
        <p:txBody>
          <a:bodyPr spcFirstLastPara="1" wrap="square" lIns="91425" tIns="91425" rIns="91425" bIns="91425" anchor="t" anchorCtr="0">
            <a:noAutofit/>
          </a:bodyPr>
          <a:lstStyle/>
          <a:p>
            <a:pPr marL="0" indent="0" algn="l"/>
            <a:r>
              <a:rPr lang="en-US" sz="1400" dirty="0">
                <a:solidFill>
                  <a:srgbClr val="0A5394"/>
                </a:solidFill>
              </a:rPr>
              <a:t>NOAA-NASA Working Group on Space-based Lidar Winds		</a:t>
            </a:r>
            <a:r>
              <a:rPr lang="en" sz="1400" dirty="0">
                <a:solidFill>
                  <a:srgbClr val="0A5394"/>
                </a:solidFill>
              </a:rPr>
              <a:t>November 18, 2020</a:t>
            </a:r>
            <a:endParaRPr sz="1400" dirty="0">
              <a:solidFill>
                <a:srgbClr val="0A5394"/>
              </a:solidFill>
            </a:endParaRPr>
          </a:p>
        </p:txBody>
      </p:sp>
      <p:cxnSp>
        <p:nvCxnSpPr>
          <p:cNvPr id="61" name="Google Shape;61;p13"/>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11" name="Google Shape;59;p13">
            <a:extLst>
              <a:ext uri="{FF2B5EF4-FFF2-40B4-BE49-F238E27FC236}">
                <a16:creationId xmlns:a16="http://schemas.microsoft.com/office/drawing/2014/main" id="{4518C5D8-2519-1F4C-AD7A-22438B0C6845}"/>
              </a:ext>
            </a:extLst>
          </p:cNvPr>
          <p:cNvSpPr txBox="1">
            <a:spLocks/>
          </p:cNvSpPr>
          <p:nvPr/>
        </p:nvSpPr>
        <p:spPr>
          <a:xfrm>
            <a:off x="311700" y="4004267"/>
            <a:ext cx="8520600" cy="472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en-US" sz="1200" baseline="30000" dirty="0"/>
              <a:t>1</a:t>
            </a:r>
            <a:r>
              <a:rPr lang="en-US" sz="1200" dirty="0"/>
              <a:t>NOAA/AOML </a:t>
            </a:r>
            <a:r>
              <a:rPr lang="en-US" sz="1200" baseline="30000" dirty="0"/>
              <a:t>2</a:t>
            </a:r>
            <a:r>
              <a:rPr lang="en-US" sz="1200" dirty="0"/>
              <a:t>University of Miami </a:t>
            </a:r>
            <a:r>
              <a:rPr lang="en-US" sz="1200" baseline="30000" dirty="0"/>
              <a:t>3</a:t>
            </a:r>
            <a:r>
              <a:rPr lang="en-US" sz="1200" dirty="0"/>
              <a:t>University of Maryland </a:t>
            </a:r>
            <a:r>
              <a:rPr lang="en-US" sz="1200" baseline="30000" dirty="0"/>
              <a:t>4</a:t>
            </a:r>
            <a:r>
              <a:rPr lang="en-US" sz="1200" dirty="0"/>
              <a:t>Simpson Weather Associates </a:t>
            </a:r>
            <a:endParaRPr lang="en-US" sz="1200" baseline="30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36"/>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545" name="Google Shape;545;p36"/>
          <p:cNvPicPr preferRelativeResize="0"/>
          <p:nvPr/>
        </p:nvPicPr>
        <p:blipFill rotWithShape="1">
          <a:blip r:embed="rId3">
            <a:alphaModFix/>
          </a:blip>
          <a:srcRect/>
          <a:stretch/>
        </p:blipFill>
        <p:spPr>
          <a:xfrm>
            <a:off x="4" y="48023"/>
            <a:ext cx="707398" cy="707398"/>
          </a:xfrm>
          <a:prstGeom prst="rect">
            <a:avLst/>
          </a:prstGeom>
          <a:noFill/>
          <a:ln>
            <a:noFill/>
          </a:ln>
        </p:spPr>
      </p:pic>
      <p:pic>
        <p:nvPicPr>
          <p:cNvPr id="546" name="Google Shape;546;p36"/>
          <p:cNvPicPr preferRelativeResize="0"/>
          <p:nvPr/>
        </p:nvPicPr>
        <p:blipFill rotWithShape="1">
          <a:blip r:embed="rId4">
            <a:alphaModFix/>
          </a:blip>
          <a:srcRect/>
          <a:stretch/>
        </p:blipFill>
        <p:spPr>
          <a:xfrm>
            <a:off x="754240" y="54947"/>
            <a:ext cx="693556" cy="693556"/>
          </a:xfrm>
          <a:prstGeom prst="rect">
            <a:avLst/>
          </a:prstGeom>
          <a:noFill/>
          <a:ln>
            <a:noFill/>
          </a:ln>
        </p:spPr>
      </p:pic>
      <p:pic>
        <p:nvPicPr>
          <p:cNvPr id="547" name="Google Shape;547;p36"/>
          <p:cNvPicPr preferRelativeResize="0"/>
          <p:nvPr/>
        </p:nvPicPr>
        <p:blipFill>
          <a:blip r:embed="rId5">
            <a:alphaModFix/>
          </a:blip>
          <a:stretch>
            <a:fillRect/>
          </a:stretch>
        </p:blipFill>
        <p:spPr>
          <a:xfrm>
            <a:off x="8264935" y="76200"/>
            <a:ext cx="856558" cy="694943"/>
          </a:xfrm>
          <a:prstGeom prst="rect">
            <a:avLst/>
          </a:prstGeom>
          <a:noFill/>
          <a:ln>
            <a:noFill/>
          </a:ln>
        </p:spPr>
      </p:pic>
      <p:cxnSp>
        <p:nvCxnSpPr>
          <p:cNvPr id="548" name="Google Shape;548;p36"/>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549" name="Google Shape;549;p36"/>
          <p:cNvSpPr txBox="1"/>
          <p:nvPr/>
        </p:nvSpPr>
        <p:spPr>
          <a:xfrm>
            <a:off x="1569300" y="156975"/>
            <a:ext cx="60054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73763"/>
                </a:solidFill>
              </a:rPr>
              <a:t>Assimilation of ADWL Observations Collected in Hurricane Lane (2018)</a:t>
            </a:r>
            <a:endParaRPr sz="1800" b="1">
              <a:solidFill>
                <a:srgbClr val="073763"/>
              </a:solidFill>
            </a:endParaRPr>
          </a:p>
        </p:txBody>
      </p:sp>
      <p:sp>
        <p:nvSpPr>
          <p:cNvPr id="550" name="Google Shape;550;p36"/>
          <p:cNvSpPr txBox="1"/>
          <p:nvPr/>
        </p:nvSpPr>
        <p:spPr>
          <a:xfrm>
            <a:off x="7225" y="4860750"/>
            <a:ext cx="9106800" cy="276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B5394"/>
                </a:solidFill>
                <a:latin typeface="Arial"/>
                <a:ea typeface="Arial"/>
                <a:cs typeface="Arial"/>
                <a:sym typeface="Arial"/>
              </a:rPr>
              <a:t>November 18, 2020</a:t>
            </a:r>
            <a:r>
              <a:rPr lang="en" sz="1100" b="0" i="0" u="none" strike="noStrike" cap="none" dirty="0">
                <a:solidFill>
                  <a:srgbClr val="0B5394"/>
                </a:solidFill>
                <a:latin typeface="Arial"/>
                <a:ea typeface="Arial"/>
                <a:cs typeface="Arial"/>
                <a:sym typeface="Arial"/>
              </a:rPr>
              <a:t>	</a:t>
            </a:r>
            <a:endParaRPr sz="1100" dirty="0">
              <a:solidFill>
                <a:srgbClr val="666666"/>
              </a:solidFill>
            </a:endParaRPr>
          </a:p>
        </p:txBody>
      </p:sp>
      <p:sp>
        <p:nvSpPr>
          <p:cNvPr id="551" name="Google Shape;551;p36"/>
          <p:cNvSpPr txBox="1"/>
          <p:nvPr/>
        </p:nvSpPr>
        <p:spPr>
          <a:xfrm>
            <a:off x="64775" y="4794300"/>
            <a:ext cx="9072000" cy="349200"/>
          </a:xfrm>
          <a:prstGeom prst="rect">
            <a:avLst/>
          </a:prstGeom>
          <a:noFill/>
          <a:ln>
            <a:noFill/>
          </a:ln>
        </p:spPr>
        <p:txBody>
          <a:bodyPr spcFirstLastPara="1" wrap="square" lIns="91425" tIns="91425" rIns="91425" bIns="91425" anchor="t" anchorCtr="0">
            <a:noAutofit/>
          </a:bodyPr>
          <a:lstStyle/>
          <a:p>
            <a:pPr marL="914400" lvl="0" indent="457200" algn="l" rtl="0">
              <a:spcBef>
                <a:spcPts val="0"/>
              </a:spcBef>
              <a:spcAft>
                <a:spcPts val="0"/>
              </a:spcAft>
              <a:buNone/>
            </a:pPr>
            <a:r>
              <a:rPr lang="en-US" sz="1100" dirty="0">
                <a:solidFill>
                  <a:srgbClr val="666666"/>
                </a:solidFill>
              </a:rPr>
              <a:t>	Assimilation of Airborne Doppler Wind Lidar Collected in Tropical Cyclones</a:t>
            </a:r>
            <a:endParaRPr sz="1100" dirty="0">
              <a:solidFill>
                <a:srgbClr val="666666"/>
              </a:solidFill>
            </a:endParaRPr>
          </a:p>
        </p:txBody>
      </p:sp>
      <p:sp>
        <p:nvSpPr>
          <p:cNvPr id="553" name="Google Shape;553;p36"/>
          <p:cNvSpPr txBox="1"/>
          <p:nvPr/>
        </p:nvSpPr>
        <p:spPr>
          <a:xfrm>
            <a:off x="908250" y="901575"/>
            <a:ext cx="7323000" cy="70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sz="2400" b="1"/>
              <a:t>Experiment Descriptions</a:t>
            </a:r>
            <a:endParaRPr sz="2400" b="1">
              <a:solidFill>
                <a:srgbClr val="000000"/>
              </a:solidFill>
            </a:endParaRPr>
          </a:p>
        </p:txBody>
      </p:sp>
      <p:graphicFrame>
        <p:nvGraphicFramePr>
          <p:cNvPr id="554" name="Google Shape;554;p36"/>
          <p:cNvGraphicFramePr/>
          <p:nvPr/>
        </p:nvGraphicFramePr>
        <p:xfrm>
          <a:off x="952500" y="1619250"/>
          <a:ext cx="7239000" cy="2138680"/>
        </p:xfrm>
        <a:graphic>
          <a:graphicData uri="http://schemas.openxmlformats.org/drawingml/2006/table">
            <a:tbl>
              <a:tblPr>
                <a:noFill/>
                <a:tableStyleId>{08AD3A43-A47C-4E76-BFD3-7C2E87D11F61}</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 sz="1600" b="1"/>
                        <a:t>Experiment Name</a:t>
                      </a:r>
                      <a:endParaRPr sz="1600" b="1"/>
                    </a:p>
                  </a:txBody>
                  <a:tcPr marL="63500" marR="63500" marT="63500" marB="635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600" b="1"/>
                        <a:t>Instrument Type Assimilated</a:t>
                      </a:r>
                      <a:endParaRPr sz="1600" b="1"/>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600" b="1"/>
                        <a:t>Cycling Frequency (minutes)</a:t>
                      </a:r>
                      <a:endParaRPr sz="1600" b="1"/>
                    </a:p>
                  </a:txBody>
                  <a:tcPr marL="63500" marR="63500" marT="63500" marB="63500">
                    <a:lnL w="127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600"/>
                        <a:t>All</a:t>
                      </a:r>
                      <a:endParaRPr sz="1600"/>
                    </a:p>
                  </a:txBody>
                  <a:tcPr marL="63500" marR="63500" marT="63500" marB="635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1600"/>
                        <a:t>TDR, ADWL, Control</a:t>
                      </a:r>
                      <a:endParaRPr sz="16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rowSpan="2">
                  <a:txBody>
                    <a:bodyPr/>
                    <a:lstStyle/>
                    <a:p>
                      <a:pPr marL="0" lvl="0" indent="0" algn="ctr" rtl="0">
                        <a:spcBef>
                          <a:spcPts val="0"/>
                        </a:spcBef>
                        <a:spcAft>
                          <a:spcPts val="0"/>
                        </a:spcAft>
                        <a:buNone/>
                      </a:pPr>
                      <a:r>
                        <a:rPr lang="en" sz="1600"/>
                        <a:t>15 </a:t>
                      </a:r>
                      <a:endParaRPr sz="1600"/>
                    </a:p>
                  </a:txBody>
                  <a:tcPr marL="63500" marR="63500" marT="63500" marB="63500" anchor="ctr">
                    <a:lnL w="127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600"/>
                        <a:t>NoADWL</a:t>
                      </a:r>
                      <a:endParaRPr sz="1600"/>
                    </a:p>
                  </a:txBody>
                  <a:tcPr marL="63500" marR="63500" marT="63500" marB="635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1600"/>
                        <a:t>TDR, Control</a:t>
                      </a:r>
                      <a:endParaRPr sz="16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FF2CC"/>
                    </a:solidFill>
                  </a:tcPr>
                </a:tc>
                <a:tc vMerge="1">
                  <a:txBody>
                    <a:bodyPr/>
                    <a:lstStyle/>
                    <a:p>
                      <a:endParaRPr lang="en-US"/>
                    </a:p>
                  </a:txBody>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sz="1600"/>
                        <a:t>NoTDR</a:t>
                      </a:r>
                      <a:endParaRPr sz="1600"/>
                    </a:p>
                  </a:txBody>
                  <a:tcPr marL="63500" marR="63500" marT="63500" marB="635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600"/>
                        <a:t>ADWL, Control</a:t>
                      </a:r>
                      <a:endParaRPr sz="1600"/>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rowSpan="2">
                  <a:txBody>
                    <a:bodyPr/>
                    <a:lstStyle/>
                    <a:p>
                      <a:pPr marL="0" lvl="0" indent="0" algn="ctr" rtl="0">
                        <a:spcBef>
                          <a:spcPts val="0"/>
                        </a:spcBef>
                        <a:spcAft>
                          <a:spcPts val="0"/>
                        </a:spcAft>
                        <a:buNone/>
                      </a:pPr>
                      <a:r>
                        <a:rPr lang="en" sz="1600"/>
                        <a:t>30</a:t>
                      </a:r>
                      <a:endParaRPr sz="1600"/>
                    </a:p>
                  </a:txBody>
                  <a:tcPr marL="63500" marR="63500" marT="63500" marB="63500" anchor="ctr">
                    <a:lnL w="127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sz="1600"/>
                        <a:t>NoTDR_NoADWL</a:t>
                      </a:r>
                      <a:endParaRPr sz="1600"/>
                    </a:p>
                  </a:txBody>
                  <a:tcPr marL="63500" marR="63500" marT="63500" marB="635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600"/>
                        <a:t>Control</a:t>
                      </a:r>
                      <a:endParaRPr sz="1600"/>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9DAF8"/>
                    </a:solidFill>
                  </a:tcPr>
                </a:tc>
                <a:tc vMerge="1">
                  <a:txBody>
                    <a:bodyPr/>
                    <a:lstStyle/>
                    <a:p>
                      <a:endParaRPr lang="en-US"/>
                    </a:p>
                  </a:txBody>
                  <a:tcPr/>
                </a:tc>
                <a:extLst>
                  <a:ext uri="{0D108BD9-81ED-4DB2-BD59-A6C34878D82A}">
                    <a16:rowId xmlns:a16="http://schemas.microsoft.com/office/drawing/2014/main" val="10004"/>
                  </a:ext>
                </a:extLst>
              </a:tr>
            </a:tbl>
          </a:graphicData>
        </a:graphic>
      </p:graphicFrame>
      <p:sp>
        <p:nvSpPr>
          <p:cNvPr id="555" name="Google Shape;555;p36"/>
          <p:cNvSpPr txBox="1"/>
          <p:nvPr/>
        </p:nvSpPr>
        <p:spPr>
          <a:xfrm>
            <a:off x="952500" y="3823350"/>
            <a:ext cx="7239000" cy="85370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Control</a:t>
            </a:r>
            <a:r>
              <a:rPr lang="en" dirty="0"/>
              <a:t> = 	Flight-level (winds, temperature, moisture), </a:t>
            </a:r>
            <a:endParaRPr dirty="0"/>
          </a:p>
          <a:p>
            <a:pPr marL="457200" lvl="0" indent="457200" algn="l" rtl="0">
              <a:spcBef>
                <a:spcPts val="0"/>
              </a:spcBef>
              <a:spcAft>
                <a:spcPts val="0"/>
              </a:spcAft>
              <a:buNone/>
            </a:pPr>
            <a:r>
              <a:rPr lang="en" dirty="0"/>
              <a:t>Dropsondes (</a:t>
            </a:r>
            <a:r>
              <a:rPr lang="en" dirty="0">
                <a:solidFill>
                  <a:schemeClr val="dk1"/>
                </a:solidFill>
              </a:rPr>
              <a:t>winds, temperature, moisture</a:t>
            </a:r>
            <a:r>
              <a:rPr lang="en" dirty="0"/>
              <a:t>), </a:t>
            </a:r>
            <a:endParaRPr dirty="0"/>
          </a:p>
          <a:p>
            <a:pPr marL="457200" lvl="0" indent="457200" algn="l" rtl="0">
              <a:spcBef>
                <a:spcPts val="0"/>
              </a:spcBef>
              <a:spcAft>
                <a:spcPts val="0"/>
              </a:spcAft>
              <a:buNone/>
            </a:pPr>
            <a:r>
              <a:rPr lang="en" dirty="0"/>
              <a:t>SFMR (surface wind speed)</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37"/>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561" name="Google Shape;561;p37"/>
          <p:cNvPicPr preferRelativeResize="0"/>
          <p:nvPr/>
        </p:nvPicPr>
        <p:blipFill rotWithShape="1">
          <a:blip r:embed="rId3">
            <a:alphaModFix/>
          </a:blip>
          <a:srcRect/>
          <a:stretch/>
        </p:blipFill>
        <p:spPr>
          <a:xfrm>
            <a:off x="4" y="48023"/>
            <a:ext cx="707398" cy="707398"/>
          </a:xfrm>
          <a:prstGeom prst="rect">
            <a:avLst/>
          </a:prstGeom>
          <a:noFill/>
          <a:ln>
            <a:noFill/>
          </a:ln>
        </p:spPr>
      </p:pic>
      <p:pic>
        <p:nvPicPr>
          <p:cNvPr id="562" name="Google Shape;562;p37"/>
          <p:cNvPicPr preferRelativeResize="0"/>
          <p:nvPr/>
        </p:nvPicPr>
        <p:blipFill rotWithShape="1">
          <a:blip r:embed="rId4">
            <a:alphaModFix/>
          </a:blip>
          <a:srcRect/>
          <a:stretch/>
        </p:blipFill>
        <p:spPr>
          <a:xfrm>
            <a:off x="754240" y="54947"/>
            <a:ext cx="693556" cy="693556"/>
          </a:xfrm>
          <a:prstGeom prst="rect">
            <a:avLst/>
          </a:prstGeom>
          <a:noFill/>
          <a:ln>
            <a:noFill/>
          </a:ln>
        </p:spPr>
      </p:pic>
      <p:pic>
        <p:nvPicPr>
          <p:cNvPr id="563" name="Google Shape;563;p37"/>
          <p:cNvPicPr preferRelativeResize="0"/>
          <p:nvPr/>
        </p:nvPicPr>
        <p:blipFill>
          <a:blip r:embed="rId5">
            <a:alphaModFix/>
          </a:blip>
          <a:stretch>
            <a:fillRect/>
          </a:stretch>
        </p:blipFill>
        <p:spPr>
          <a:xfrm>
            <a:off x="8264935" y="76200"/>
            <a:ext cx="856558" cy="694943"/>
          </a:xfrm>
          <a:prstGeom prst="rect">
            <a:avLst/>
          </a:prstGeom>
          <a:noFill/>
          <a:ln>
            <a:noFill/>
          </a:ln>
        </p:spPr>
      </p:pic>
      <p:cxnSp>
        <p:nvCxnSpPr>
          <p:cNvPr id="564" name="Google Shape;564;p37"/>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565" name="Google Shape;565;p37"/>
          <p:cNvSpPr txBox="1"/>
          <p:nvPr/>
        </p:nvSpPr>
        <p:spPr>
          <a:xfrm>
            <a:off x="1569300" y="156975"/>
            <a:ext cx="60054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73763"/>
                </a:solidFill>
              </a:rPr>
              <a:t>Assimilation of ADWL Observations Collected in Hurricane Lane (2018)</a:t>
            </a:r>
            <a:endParaRPr sz="1800" b="1">
              <a:solidFill>
                <a:srgbClr val="073763"/>
              </a:solidFill>
            </a:endParaRPr>
          </a:p>
        </p:txBody>
      </p:sp>
      <p:sp>
        <p:nvSpPr>
          <p:cNvPr id="566" name="Google Shape;566;p37"/>
          <p:cNvSpPr txBox="1"/>
          <p:nvPr/>
        </p:nvSpPr>
        <p:spPr>
          <a:xfrm>
            <a:off x="7225" y="4860750"/>
            <a:ext cx="9106800" cy="276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B5394"/>
                </a:solidFill>
                <a:latin typeface="Arial"/>
                <a:ea typeface="Arial"/>
                <a:cs typeface="Arial"/>
                <a:sym typeface="Arial"/>
              </a:rPr>
              <a:t>November 18, 2020</a:t>
            </a:r>
            <a:r>
              <a:rPr lang="en" sz="1100" b="0" i="0" u="none" strike="noStrike" cap="none" dirty="0">
                <a:solidFill>
                  <a:srgbClr val="0B5394"/>
                </a:solidFill>
                <a:latin typeface="Arial"/>
                <a:ea typeface="Arial"/>
                <a:cs typeface="Arial"/>
                <a:sym typeface="Arial"/>
              </a:rPr>
              <a:t>	</a:t>
            </a:r>
            <a:endParaRPr sz="1100" dirty="0">
              <a:solidFill>
                <a:srgbClr val="666666"/>
              </a:solidFill>
            </a:endParaRPr>
          </a:p>
        </p:txBody>
      </p:sp>
      <p:sp>
        <p:nvSpPr>
          <p:cNvPr id="567" name="Google Shape;567;p37"/>
          <p:cNvSpPr txBox="1"/>
          <p:nvPr/>
        </p:nvSpPr>
        <p:spPr>
          <a:xfrm>
            <a:off x="64775" y="4794300"/>
            <a:ext cx="9072000" cy="349200"/>
          </a:xfrm>
          <a:prstGeom prst="rect">
            <a:avLst/>
          </a:prstGeom>
          <a:noFill/>
          <a:ln>
            <a:noFill/>
          </a:ln>
        </p:spPr>
        <p:txBody>
          <a:bodyPr spcFirstLastPara="1" wrap="square" lIns="91425" tIns="91425" rIns="91425" bIns="91425" anchor="t" anchorCtr="0">
            <a:noAutofit/>
          </a:bodyPr>
          <a:lstStyle/>
          <a:p>
            <a:pPr marL="914400" lvl="0" indent="457200" algn="l" rtl="0">
              <a:spcBef>
                <a:spcPts val="0"/>
              </a:spcBef>
              <a:spcAft>
                <a:spcPts val="0"/>
              </a:spcAft>
              <a:buNone/>
            </a:pPr>
            <a:r>
              <a:rPr lang="en-US" sz="1100" dirty="0">
                <a:solidFill>
                  <a:srgbClr val="666666"/>
                </a:solidFill>
              </a:rPr>
              <a:t>	Assimilation of Airborne Doppler Wind Lidar Collected in Tropical Cyclones</a:t>
            </a:r>
            <a:endParaRPr sz="1100" dirty="0">
              <a:solidFill>
                <a:srgbClr val="666666"/>
              </a:solidFill>
            </a:endParaRPr>
          </a:p>
        </p:txBody>
      </p:sp>
      <p:pic>
        <p:nvPicPr>
          <p:cNvPr id="569" name="Google Shape;569;p37"/>
          <p:cNvPicPr preferRelativeResize="0"/>
          <p:nvPr/>
        </p:nvPicPr>
        <p:blipFill>
          <a:blip r:embed="rId6">
            <a:alphaModFix/>
          </a:blip>
          <a:stretch>
            <a:fillRect/>
          </a:stretch>
        </p:blipFill>
        <p:spPr>
          <a:xfrm>
            <a:off x="2380500" y="893113"/>
            <a:ext cx="4360226" cy="3820976"/>
          </a:xfrm>
          <a:prstGeom prst="rect">
            <a:avLst/>
          </a:prstGeom>
          <a:noFill/>
          <a:ln>
            <a:noFill/>
          </a:ln>
        </p:spPr>
      </p:pic>
      <p:sp>
        <p:nvSpPr>
          <p:cNvPr id="570" name="Google Shape;570;p37"/>
          <p:cNvSpPr txBox="1"/>
          <p:nvPr/>
        </p:nvSpPr>
        <p:spPr>
          <a:xfrm>
            <a:off x="143075" y="1697900"/>
            <a:ext cx="140070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With TDR data</a:t>
            </a:r>
            <a:endParaRPr b="1"/>
          </a:p>
        </p:txBody>
      </p:sp>
      <p:sp>
        <p:nvSpPr>
          <p:cNvPr id="571" name="Google Shape;571;p37"/>
          <p:cNvSpPr txBox="1"/>
          <p:nvPr/>
        </p:nvSpPr>
        <p:spPr>
          <a:xfrm>
            <a:off x="143075" y="3526700"/>
            <a:ext cx="182430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Without TDR data</a:t>
            </a:r>
            <a:endParaRPr b="1"/>
          </a:p>
        </p:txBody>
      </p:sp>
      <p:cxnSp>
        <p:nvCxnSpPr>
          <p:cNvPr id="572" name="Google Shape;572;p37"/>
          <p:cNvCxnSpPr>
            <a:stCxn id="570" idx="3"/>
          </p:cNvCxnSpPr>
          <p:nvPr/>
        </p:nvCxnSpPr>
        <p:spPr>
          <a:xfrm>
            <a:off x="1543775" y="1922000"/>
            <a:ext cx="716100" cy="4200"/>
          </a:xfrm>
          <a:prstGeom prst="straightConnector1">
            <a:avLst/>
          </a:prstGeom>
          <a:noFill/>
          <a:ln w="28575" cap="flat" cmpd="sng">
            <a:solidFill>
              <a:srgbClr val="000000"/>
            </a:solidFill>
            <a:prstDash val="solid"/>
            <a:round/>
            <a:headEnd type="none" w="med" len="med"/>
            <a:tailEnd type="triangle" w="med" len="med"/>
          </a:ln>
        </p:spPr>
      </p:cxnSp>
      <p:cxnSp>
        <p:nvCxnSpPr>
          <p:cNvPr id="573" name="Google Shape;573;p37"/>
          <p:cNvCxnSpPr/>
          <p:nvPr/>
        </p:nvCxnSpPr>
        <p:spPr>
          <a:xfrm>
            <a:off x="1814400" y="3751400"/>
            <a:ext cx="473400" cy="10200"/>
          </a:xfrm>
          <a:prstGeom prst="straightConnector1">
            <a:avLst/>
          </a:prstGeom>
          <a:noFill/>
          <a:ln w="28575" cap="flat" cmpd="sng">
            <a:solidFill>
              <a:srgbClr val="000000"/>
            </a:solidFill>
            <a:prstDash val="solid"/>
            <a:round/>
            <a:headEnd type="none" w="med" len="med"/>
            <a:tailEnd type="triangle" w="med" len="med"/>
          </a:ln>
        </p:spPr>
      </p:cxnSp>
      <p:sp>
        <p:nvSpPr>
          <p:cNvPr id="574" name="Google Shape;574;p37"/>
          <p:cNvSpPr txBox="1"/>
          <p:nvPr/>
        </p:nvSpPr>
        <p:spPr>
          <a:xfrm>
            <a:off x="6790950" y="1226850"/>
            <a:ext cx="2205300" cy="13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t>Total assimilated wind observations binned by radius (every 25 km) and altitude (every 0.5 km)</a:t>
            </a:r>
            <a:endParaRPr i="1"/>
          </a:p>
        </p:txBody>
      </p:sp>
      <p:sp>
        <p:nvSpPr>
          <p:cNvPr id="575" name="Google Shape;575;p37"/>
          <p:cNvSpPr txBox="1"/>
          <p:nvPr/>
        </p:nvSpPr>
        <p:spPr>
          <a:xfrm>
            <a:off x="2670400" y="4580500"/>
            <a:ext cx="161430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38761D"/>
                </a:solidFill>
              </a:rPr>
              <a:t>With ADWL data</a:t>
            </a:r>
            <a:endParaRPr b="1">
              <a:solidFill>
                <a:srgbClr val="38761D"/>
              </a:solidFill>
            </a:endParaRPr>
          </a:p>
        </p:txBody>
      </p:sp>
      <p:sp>
        <p:nvSpPr>
          <p:cNvPr id="576" name="Google Shape;576;p37"/>
          <p:cNvSpPr/>
          <p:nvPr/>
        </p:nvSpPr>
        <p:spPr>
          <a:xfrm>
            <a:off x="2380500" y="1062650"/>
            <a:ext cx="2079300" cy="36012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7"/>
          <p:cNvSpPr/>
          <p:nvPr/>
        </p:nvSpPr>
        <p:spPr>
          <a:xfrm>
            <a:off x="4491925" y="1062650"/>
            <a:ext cx="1914300" cy="3601200"/>
          </a:xfrm>
          <a:prstGeom prst="rect">
            <a:avLst/>
          </a:prstGeom>
          <a:no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7"/>
          <p:cNvSpPr txBox="1"/>
          <p:nvPr/>
        </p:nvSpPr>
        <p:spPr>
          <a:xfrm>
            <a:off x="4499200" y="4580500"/>
            <a:ext cx="187590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741B47"/>
                </a:solidFill>
              </a:rPr>
              <a:t>Without ADWL data</a:t>
            </a:r>
            <a:endParaRPr b="1">
              <a:solidFill>
                <a:srgbClr val="741B47"/>
              </a:solidFill>
            </a:endParaRPr>
          </a:p>
        </p:txBody>
      </p:sp>
      <p:sp>
        <p:nvSpPr>
          <p:cNvPr id="579" name="Google Shape;579;p37"/>
          <p:cNvSpPr txBox="1"/>
          <p:nvPr/>
        </p:nvSpPr>
        <p:spPr>
          <a:xfrm>
            <a:off x="6872550" y="2622775"/>
            <a:ext cx="2042100" cy="1103700"/>
          </a:xfrm>
          <a:prstGeom prst="rect">
            <a:avLst/>
          </a:prstGeom>
          <a:solidFill>
            <a:srgbClr val="D9D9D9"/>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t>ADWL increases wind observations radially and in the boundary layer</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38"/>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585" name="Google Shape;585;p38"/>
          <p:cNvPicPr preferRelativeResize="0"/>
          <p:nvPr/>
        </p:nvPicPr>
        <p:blipFill rotWithShape="1">
          <a:blip r:embed="rId3">
            <a:alphaModFix/>
          </a:blip>
          <a:srcRect/>
          <a:stretch/>
        </p:blipFill>
        <p:spPr>
          <a:xfrm>
            <a:off x="4" y="48023"/>
            <a:ext cx="707398" cy="707398"/>
          </a:xfrm>
          <a:prstGeom prst="rect">
            <a:avLst/>
          </a:prstGeom>
          <a:noFill/>
          <a:ln>
            <a:noFill/>
          </a:ln>
        </p:spPr>
      </p:pic>
      <p:pic>
        <p:nvPicPr>
          <p:cNvPr id="586" name="Google Shape;586;p38"/>
          <p:cNvPicPr preferRelativeResize="0"/>
          <p:nvPr/>
        </p:nvPicPr>
        <p:blipFill rotWithShape="1">
          <a:blip r:embed="rId4">
            <a:alphaModFix/>
          </a:blip>
          <a:srcRect/>
          <a:stretch/>
        </p:blipFill>
        <p:spPr>
          <a:xfrm>
            <a:off x="754240" y="54947"/>
            <a:ext cx="693556" cy="693556"/>
          </a:xfrm>
          <a:prstGeom prst="rect">
            <a:avLst/>
          </a:prstGeom>
          <a:noFill/>
          <a:ln>
            <a:noFill/>
          </a:ln>
        </p:spPr>
      </p:pic>
      <p:pic>
        <p:nvPicPr>
          <p:cNvPr id="587" name="Google Shape;587;p38"/>
          <p:cNvPicPr preferRelativeResize="0"/>
          <p:nvPr/>
        </p:nvPicPr>
        <p:blipFill>
          <a:blip r:embed="rId5">
            <a:alphaModFix/>
          </a:blip>
          <a:stretch>
            <a:fillRect/>
          </a:stretch>
        </p:blipFill>
        <p:spPr>
          <a:xfrm>
            <a:off x="8264935" y="76200"/>
            <a:ext cx="856558" cy="694943"/>
          </a:xfrm>
          <a:prstGeom prst="rect">
            <a:avLst/>
          </a:prstGeom>
          <a:noFill/>
          <a:ln>
            <a:noFill/>
          </a:ln>
        </p:spPr>
      </p:pic>
      <p:cxnSp>
        <p:nvCxnSpPr>
          <p:cNvPr id="588" name="Google Shape;588;p38"/>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589" name="Google Shape;589;p38"/>
          <p:cNvSpPr txBox="1"/>
          <p:nvPr/>
        </p:nvSpPr>
        <p:spPr>
          <a:xfrm>
            <a:off x="1569300" y="156975"/>
            <a:ext cx="60054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73763"/>
                </a:solidFill>
              </a:rPr>
              <a:t>Assimilation of ADWL Observations Collected in Hurricane Lane (2018)</a:t>
            </a:r>
            <a:endParaRPr sz="1800" b="1">
              <a:solidFill>
                <a:srgbClr val="073763"/>
              </a:solidFill>
            </a:endParaRPr>
          </a:p>
        </p:txBody>
      </p:sp>
      <p:sp>
        <p:nvSpPr>
          <p:cNvPr id="590" name="Google Shape;590;p38"/>
          <p:cNvSpPr txBox="1"/>
          <p:nvPr/>
        </p:nvSpPr>
        <p:spPr>
          <a:xfrm>
            <a:off x="7225" y="4860750"/>
            <a:ext cx="9106800" cy="276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B5394"/>
                </a:solidFill>
                <a:latin typeface="Arial"/>
                <a:ea typeface="Arial"/>
                <a:cs typeface="Arial"/>
                <a:sym typeface="Arial"/>
              </a:rPr>
              <a:t>November 18, 2020</a:t>
            </a:r>
            <a:r>
              <a:rPr lang="en" sz="1100" b="0" i="0" u="none" strike="noStrike" cap="none" dirty="0">
                <a:solidFill>
                  <a:srgbClr val="0B5394"/>
                </a:solidFill>
                <a:latin typeface="Arial"/>
                <a:ea typeface="Arial"/>
                <a:cs typeface="Arial"/>
                <a:sym typeface="Arial"/>
              </a:rPr>
              <a:t>	</a:t>
            </a:r>
            <a:endParaRPr sz="1100" dirty="0">
              <a:solidFill>
                <a:srgbClr val="666666"/>
              </a:solidFill>
            </a:endParaRPr>
          </a:p>
        </p:txBody>
      </p:sp>
      <p:sp>
        <p:nvSpPr>
          <p:cNvPr id="591" name="Google Shape;591;p38"/>
          <p:cNvSpPr txBox="1"/>
          <p:nvPr/>
        </p:nvSpPr>
        <p:spPr>
          <a:xfrm>
            <a:off x="64775" y="4794300"/>
            <a:ext cx="9072000" cy="349200"/>
          </a:xfrm>
          <a:prstGeom prst="rect">
            <a:avLst/>
          </a:prstGeom>
          <a:noFill/>
          <a:ln>
            <a:noFill/>
          </a:ln>
        </p:spPr>
        <p:txBody>
          <a:bodyPr spcFirstLastPara="1" wrap="square" lIns="91425" tIns="91425" rIns="91425" bIns="91425" anchor="t" anchorCtr="0">
            <a:noAutofit/>
          </a:bodyPr>
          <a:lstStyle/>
          <a:p>
            <a:pPr marL="914400" lvl="0" indent="457200" algn="l" rtl="0">
              <a:spcBef>
                <a:spcPts val="0"/>
              </a:spcBef>
              <a:spcAft>
                <a:spcPts val="0"/>
              </a:spcAft>
              <a:buNone/>
            </a:pPr>
            <a:r>
              <a:rPr lang="en-US" sz="1100" dirty="0">
                <a:solidFill>
                  <a:srgbClr val="666666"/>
                </a:solidFill>
              </a:rPr>
              <a:t>	Assimilation of Airborne Doppler Wind Lidar Collected in Tropical Cyclones</a:t>
            </a:r>
            <a:endParaRPr sz="1100" dirty="0">
              <a:solidFill>
                <a:srgbClr val="666666"/>
              </a:solidFill>
            </a:endParaRPr>
          </a:p>
        </p:txBody>
      </p:sp>
      <p:pic>
        <p:nvPicPr>
          <p:cNvPr id="593" name="Google Shape;593;p38"/>
          <p:cNvPicPr preferRelativeResize="0"/>
          <p:nvPr/>
        </p:nvPicPr>
        <p:blipFill>
          <a:blip r:embed="rId6">
            <a:alphaModFix/>
          </a:blip>
          <a:stretch>
            <a:fillRect/>
          </a:stretch>
        </p:blipFill>
        <p:spPr>
          <a:xfrm>
            <a:off x="604100" y="1083000"/>
            <a:ext cx="6135472" cy="3820975"/>
          </a:xfrm>
          <a:prstGeom prst="rect">
            <a:avLst/>
          </a:prstGeom>
          <a:noFill/>
          <a:ln>
            <a:noFill/>
          </a:ln>
        </p:spPr>
      </p:pic>
      <p:sp>
        <p:nvSpPr>
          <p:cNvPr id="594" name="Google Shape;594;p38"/>
          <p:cNvSpPr txBox="1"/>
          <p:nvPr/>
        </p:nvSpPr>
        <p:spPr>
          <a:xfrm>
            <a:off x="6848375" y="2108150"/>
            <a:ext cx="2042100" cy="1103700"/>
          </a:xfrm>
          <a:prstGeom prst="rect">
            <a:avLst/>
          </a:prstGeom>
          <a:solidFill>
            <a:srgbClr val="D9D9D9"/>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t>ADWL shifts center position and generally decreases surface wind speeds </a:t>
            </a:r>
            <a:endParaRPr b="1"/>
          </a:p>
        </p:txBody>
      </p:sp>
      <p:sp>
        <p:nvSpPr>
          <p:cNvPr id="595" name="Google Shape;595;p38"/>
          <p:cNvSpPr txBox="1"/>
          <p:nvPr/>
        </p:nvSpPr>
        <p:spPr>
          <a:xfrm>
            <a:off x="2147025" y="811000"/>
            <a:ext cx="3428100" cy="38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10m Wind Speeds and Differences</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39"/>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601" name="Google Shape;601;p39"/>
          <p:cNvPicPr preferRelativeResize="0"/>
          <p:nvPr/>
        </p:nvPicPr>
        <p:blipFill rotWithShape="1">
          <a:blip r:embed="rId3">
            <a:alphaModFix/>
          </a:blip>
          <a:srcRect/>
          <a:stretch/>
        </p:blipFill>
        <p:spPr>
          <a:xfrm>
            <a:off x="4" y="48023"/>
            <a:ext cx="707398" cy="707398"/>
          </a:xfrm>
          <a:prstGeom prst="rect">
            <a:avLst/>
          </a:prstGeom>
          <a:noFill/>
          <a:ln>
            <a:noFill/>
          </a:ln>
        </p:spPr>
      </p:pic>
      <p:pic>
        <p:nvPicPr>
          <p:cNvPr id="602" name="Google Shape;602;p39"/>
          <p:cNvPicPr preferRelativeResize="0"/>
          <p:nvPr/>
        </p:nvPicPr>
        <p:blipFill rotWithShape="1">
          <a:blip r:embed="rId4">
            <a:alphaModFix/>
          </a:blip>
          <a:srcRect/>
          <a:stretch/>
        </p:blipFill>
        <p:spPr>
          <a:xfrm>
            <a:off x="754240" y="54947"/>
            <a:ext cx="693556" cy="693556"/>
          </a:xfrm>
          <a:prstGeom prst="rect">
            <a:avLst/>
          </a:prstGeom>
          <a:noFill/>
          <a:ln>
            <a:noFill/>
          </a:ln>
        </p:spPr>
      </p:pic>
      <p:pic>
        <p:nvPicPr>
          <p:cNvPr id="603" name="Google Shape;603;p39"/>
          <p:cNvPicPr preferRelativeResize="0"/>
          <p:nvPr/>
        </p:nvPicPr>
        <p:blipFill>
          <a:blip r:embed="rId5">
            <a:alphaModFix/>
          </a:blip>
          <a:stretch>
            <a:fillRect/>
          </a:stretch>
        </p:blipFill>
        <p:spPr>
          <a:xfrm>
            <a:off x="8264935" y="76200"/>
            <a:ext cx="856558" cy="694943"/>
          </a:xfrm>
          <a:prstGeom prst="rect">
            <a:avLst/>
          </a:prstGeom>
          <a:noFill/>
          <a:ln>
            <a:noFill/>
          </a:ln>
        </p:spPr>
      </p:pic>
      <p:cxnSp>
        <p:nvCxnSpPr>
          <p:cNvPr id="604" name="Google Shape;604;p39"/>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605" name="Google Shape;605;p39"/>
          <p:cNvSpPr txBox="1"/>
          <p:nvPr/>
        </p:nvSpPr>
        <p:spPr>
          <a:xfrm>
            <a:off x="1569300" y="156975"/>
            <a:ext cx="60054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73763"/>
                </a:solidFill>
              </a:rPr>
              <a:t>Assimilation of ADWL Observations Collected in Hurricane Lane (2018)</a:t>
            </a:r>
            <a:endParaRPr sz="1800" b="1">
              <a:solidFill>
                <a:srgbClr val="073763"/>
              </a:solidFill>
            </a:endParaRPr>
          </a:p>
        </p:txBody>
      </p:sp>
      <p:sp>
        <p:nvSpPr>
          <p:cNvPr id="606" name="Google Shape;606;p39"/>
          <p:cNvSpPr txBox="1"/>
          <p:nvPr/>
        </p:nvSpPr>
        <p:spPr>
          <a:xfrm>
            <a:off x="7225" y="4860750"/>
            <a:ext cx="9106800" cy="276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B5394"/>
                </a:solidFill>
                <a:latin typeface="Arial"/>
                <a:ea typeface="Arial"/>
                <a:cs typeface="Arial"/>
                <a:sym typeface="Arial"/>
              </a:rPr>
              <a:t>November 18, 2020</a:t>
            </a:r>
            <a:r>
              <a:rPr lang="en" sz="1100" b="0" i="0" u="none" strike="noStrike" cap="none" dirty="0">
                <a:solidFill>
                  <a:srgbClr val="0B5394"/>
                </a:solidFill>
                <a:latin typeface="Arial"/>
                <a:ea typeface="Arial"/>
                <a:cs typeface="Arial"/>
                <a:sym typeface="Arial"/>
              </a:rPr>
              <a:t>	</a:t>
            </a:r>
            <a:endParaRPr sz="1100" dirty="0">
              <a:solidFill>
                <a:srgbClr val="666666"/>
              </a:solidFill>
            </a:endParaRPr>
          </a:p>
        </p:txBody>
      </p:sp>
      <p:sp>
        <p:nvSpPr>
          <p:cNvPr id="607" name="Google Shape;607;p39"/>
          <p:cNvSpPr txBox="1"/>
          <p:nvPr/>
        </p:nvSpPr>
        <p:spPr>
          <a:xfrm>
            <a:off x="64775" y="4794300"/>
            <a:ext cx="9072000" cy="349200"/>
          </a:xfrm>
          <a:prstGeom prst="rect">
            <a:avLst/>
          </a:prstGeom>
          <a:noFill/>
          <a:ln>
            <a:noFill/>
          </a:ln>
        </p:spPr>
        <p:txBody>
          <a:bodyPr spcFirstLastPara="1" wrap="square" lIns="91425" tIns="91425" rIns="91425" bIns="91425" anchor="t" anchorCtr="0">
            <a:noAutofit/>
          </a:bodyPr>
          <a:lstStyle/>
          <a:p>
            <a:pPr marL="914400" lvl="0" indent="457200" algn="l" rtl="0">
              <a:spcBef>
                <a:spcPts val="0"/>
              </a:spcBef>
              <a:spcAft>
                <a:spcPts val="0"/>
              </a:spcAft>
              <a:buNone/>
            </a:pPr>
            <a:r>
              <a:rPr lang="en-US" sz="1100" dirty="0">
                <a:solidFill>
                  <a:srgbClr val="666666"/>
                </a:solidFill>
              </a:rPr>
              <a:t>Assimilation of Airborne Doppler Wind Lidar Collected in Tropical Cyclones</a:t>
            </a:r>
            <a:endParaRPr sz="1100" dirty="0">
              <a:solidFill>
                <a:srgbClr val="666666"/>
              </a:solidFill>
            </a:endParaRPr>
          </a:p>
        </p:txBody>
      </p:sp>
      <p:grpSp>
        <p:nvGrpSpPr>
          <p:cNvPr id="609" name="Google Shape;609;p39"/>
          <p:cNvGrpSpPr/>
          <p:nvPr/>
        </p:nvGrpSpPr>
        <p:grpSpPr>
          <a:xfrm>
            <a:off x="891075" y="960350"/>
            <a:ext cx="8019249" cy="3916613"/>
            <a:chOff x="831300" y="915825"/>
            <a:chExt cx="8019249" cy="3916613"/>
          </a:xfrm>
        </p:grpSpPr>
        <p:pic>
          <p:nvPicPr>
            <p:cNvPr id="610" name="Google Shape;610;p39"/>
            <p:cNvPicPr preferRelativeResize="0"/>
            <p:nvPr/>
          </p:nvPicPr>
          <p:blipFill>
            <a:blip r:embed="rId6">
              <a:alphaModFix/>
            </a:blip>
            <a:stretch>
              <a:fillRect/>
            </a:stretch>
          </p:blipFill>
          <p:spPr>
            <a:xfrm>
              <a:off x="831300" y="929800"/>
              <a:ext cx="2514600" cy="1937169"/>
            </a:xfrm>
            <a:prstGeom prst="rect">
              <a:avLst/>
            </a:prstGeom>
            <a:noFill/>
            <a:ln>
              <a:noFill/>
            </a:ln>
          </p:spPr>
        </p:pic>
        <p:pic>
          <p:nvPicPr>
            <p:cNvPr id="611" name="Google Shape;611;p39"/>
            <p:cNvPicPr preferRelativeResize="0"/>
            <p:nvPr/>
          </p:nvPicPr>
          <p:blipFill>
            <a:blip r:embed="rId7">
              <a:alphaModFix/>
            </a:blip>
            <a:stretch>
              <a:fillRect/>
            </a:stretch>
          </p:blipFill>
          <p:spPr>
            <a:xfrm>
              <a:off x="3345900" y="932782"/>
              <a:ext cx="2514600" cy="1931211"/>
            </a:xfrm>
            <a:prstGeom prst="rect">
              <a:avLst/>
            </a:prstGeom>
            <a:noFill/>
            <a:ln>
              <a:noFill/>
            </a:ln>
          </p:spPr>
        </p:pic>
        <p:pic>
          <p:nvPicPr>
            <p:cNvPr id="612" name="Google Shape;612;p39"/>
            <p:cNvPicPr preferRelativeResize="0"/>
            <p:nvPr/>
          </p:nvPicPr>
          <p:blipFill>
            <a:blip r:embed="rId8">
              <a:alphaModFix/>
            </a:blip>
            <a:stretch>
              <a:fillRect/>
            </a:stretch>
          </p:blipFill>
          <p:spPr>
            <a:xfrm>
              <a:off x="3343475" y="2895269"/>
              <a:ext cx="2514600" cy="1937169"/>
            </a:xfrm>
            <a:prstGeom prst="rect">
              <a:avLst/>
            </a:prstGeom>
            <a:noFill/>
            <a:ln>
              <a:noFill/>
            </a:ln>
          </p:spPr>
        </p:pic>
        <p:pic>
          <p:nvPicPr>
            <p:cNvPr id="613" name="Google Shape;613;p39"/>
            <p:cNvPicPr preferRelativeResize="0"/>
            <p:nvPr/>
          </p:nvPicPr>
          <p:blipFill>
            <a:blip r:embed="rId9">
              <a:alphaModFix/>
            </a:blip>
            <a:stretch>
              <a:fillRect/>
            </a:stretch>
          </p:blipFill>
          <p:spPr>
            <a:xfrm>
              <a:off x="832937" y="2897463"/>
              <a:ext cx="2511328" cy="1932809"/>
            </a:xfrm>
            <a:prstGeom prst="rect">
              <a:avLst/>
            </a:prstGeom>
            <a:noFill/>
            <a:ln>
              <a:noFill/>
            </a:ln>
          </p:spPr>
        </p:pic>
        <p:pic>
          <p:nvPicPr>
            <p:cNvPr id="614" name="Google Shape;614;p39"/>
            <p:cNvPicPr preferRelativeResize="0"/>
            <p:nvPr/>
          </p:nvPicPr>
          <p:blipFill rotWithShape="1">
            <a:blip r:embed="rId10">
              <a:alphaModFix/>
            </a:blip>
            <a:srcRect b="7183"/>
            <a:stretch/>
          </p:blipFill>
          <p:spPr>
            <a:xfrm>
              <a:off x="5899500" y="915825"/>
              <a:ext cx="2554131" cy="1929382"/>
            </a:xfrm>
            <a:prstGeom prst="rect">
              <a:avLst/>
            </a:prstGeom>
            <a:noFill/>
            <a:ln>
              <a:noFill/>
            </a:ln>
          </p:spPr>
        </p:pic>
        <p:pic>
          <p:nvPicPr>
            <p:cNvPr id="615" name="Google Shape;615;p39"/>
            <p:cNvPicPr preferRelativeResize="0"/>
            <p:nvPr/>
          </p:nvPicPr>
          <p:blipFill rotWithShape="1">
            <a:blip r:embed="rId11">
              <a:alphaModFix/>
            </a:blip>
            <a:srcRect b="7295"/>
            <a:stretch/>
          </p:blipFill>
          <p:spPr>
            <a:xfrm>
              <a:off x="5858075" y="2845200"/>
              <a:ext cx="2622345" cy="1980914"/>
            </a:xfrm>
            <a:prstGeom prst="rect">
              <a:avLst/>
            </a:prstGeom>
            <a:noFill/>
            <a:ln>
              <a:noFill/>
            </a:ln>
          </p:spPr>
        </p:pic>
        <p:pic>
          <p:nvPicPr>
            <p:cNvPr id="616" name="Google Shape;616;p39"/>
            <p:cNvPicPr preferRelativeResize="0"/>
            <p:nvPr/>
          </p:nvPicPr>
          <p:blipFill rotWithShape="1">
            <a:blip r:embed="rId12">
              <a:alphaModFix/>
            </a:blip>
            <a:srcRect l="91057" r="2942"/>
            <a:stretch/>
          </p:blipFill>
          <p:spPr>
            <a:xfrm>
              <a:off x="8482374" y="941525"/>
              <a:ext cx="368175" cy="3820975"/>
            </a:xfrm>
            <a:prstGeom prst="rect">
              <a:avLst/>
            </a:prstGeom>
            <a:noFill/>
            <a:ln>
              <a:noFill/>
            </a:ln>
          </p:spPr>
        </p:pic>
        <p:sp>
          <p:nvSpPr>
            <p:cNvPr id="617" name="Google Shape;617;p39"/>
            <p:cNvSpPr txBox="1"/>
            <p:nvPr/>
          </p:nvSpPr>
          <p:spPr>
            <a:xfrm>
              <a:off x="1063225" y="962700"/>
              <a:ext cx="15933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(a) All</a:t>
              </a:r>
              <a:endParaRPr b="1"/>
            </a:p>
          </p:txBody>
        </p:sp>
        <p:sp>
          <p:nvSpPr>
            <p:cNvPr id="618" name="Google Shape;618;p39"/>
            <p:cNvSpPr txBox="1"/>
            <p:nvPr/>
          </p:nvSpPr>
          <p:spPr>
            <a:xfrm>
              <a:off x="3576775" y="962700"/>
              <a:ext cx="15933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(b) NoADWL</a:t>
              </a:r>
              <a:endParaRPr b="1"/>
            </a:p>
          </p:txBody>
        </p:sp>
        <p:sp>
          <p:nvSpPr>
            <p:cNvPr id="619" name="Google Shape;619;p39"/>
            <p:cNvSpPr txBox="1"/>
            <p:nvPr/>
          </p:nvSpPr>
          <p:spPr>
            <a:xfrm>
              <a:off x="6930625" y="962700"/>
              <a:ext cx="15933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(c) All–NoADWL</a:t>
              </a:r>
              <a:endParaRPr b="1"/>
            </a:p>
          </p:txBody>
        </p:sp>
        <p:sp>
          <p:nvSpPr>
            <p:cNvPr id="620" name="Google Shape;620;p39"/>
            <p:cNvSpPr txBox="1"/>
            <p:nvPr/>
          </p:nvSpPr>
          <p:spPr>
            <a:xfrm>
              <a:off x="1063225" y="2943900"/>
              <a:ext cx="15933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(d) NoTDR</a:t>
              </a:r>
              <a:endParaRPr b="1"/>
            </a:p>
          </p:txBody>
        </p:sp>
        <p:sp>
          <p:nvSpPr>
            <p:cNvPr id="621" name="Google Shape;621;p39"/>
            <p:cNvSpPr txBox="1"/>
            <p:nvPr/>
          </p:nvSpPr>
          <p:spPr>
            <a:xfrm>
              <a:off x="3577825" y="2943900"/>
              <a:ext cx="22578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(e) NoTDR_NoADWL</a:t>
              </a:r>
              <a:endParaRPr b="1"/>
            </a:p>
          </p:txBody>
        </p:sp>
        <p:sp>
          <p:nvSpPr>
            <p:cNvPr id="622" name="Google Shape;622;p39"/>
            <p:cNvSpPr txBox="1"/>
            <p:nvPr/>
          </p:nvSpPr>
          <p:spPr>
            <a:xfrm>
              <a:off x="6092425" y="2867700"/>
              <a:ext cx="23613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(f) NoTDR</a:t>
              </a:r>
              <a:r>
                <a:rPr lang="en" sz="1200" b="1">
                  <a:solidFill>
                    <a:schemeClr val="dk1"/>
                  </a:solidFill>
                </a:rPr>
                <a:t>–NoTDR_NoADWL</a:t>
              </a:r>
              <a:endParaRPr sz="1200" b="1"/>
            </a:p>
          </p:txBody>
        </p:sp>
      </p:grpSp>
      <p:pic>
        <p:nvPicPr>
          <p:cNvPr id="623" name="Google Shape;623;p39"/>
          <p:cNvPicPr preferRelativeResize="0"/>
          <p:nvPr/>
        </p:nvPicPr>
        <p:blipFill rotWithShape="1">
          <a:blip r:embed="rId13">
            <a:alphaModFix/>
          </a:blip>
          <a:srcRect l="86792" t="6138" b="6548"/>
          <a:stretch/>
        </p:blipFill>
        <p:spPr>
          <a:xfrm>
            <a:off x="205275" y="1442288"/>
            <a:ext cx="685801" cy="277547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1"/>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657" name="Google Shape;657;p41"/>
          <p:cNvPicPr preferRelativeResize="0"/>
          <p:nvPr/>
        </p:nvPicPr>
        <p:blipFill rotWithShape="1">
          <a:blip r:embed="rId3">
            <a:alphaModFix/>
          </a:blip>
          <a:srcRect/>
          <a:stretch/>
        </p:blipFill>
        <p:spPr>
          <a:xfrm>
            <a:off x="4" y="48023"/>
            <a:ext cx="707398" cy="707398"/>
          </a:xfrm>
          <a:prstGeom prst="rect">
            <a:avLst/>
          </a:prstGeom>
          <a:noFill/>
          <a:ln>
            <a:noFill/>
          </a:ln>
        </p:spPr>
      </p:pic>
      <p:pic>
        <p:nvPicPr>
          <p:cNvPr id="658" name="Google Shape;658;p41"/>
          <p:cNvPicPr preferRelativeResize="0"/>
          <p:nvPr/>
        </p:nvPicPr>
        <p:blipFill rotWithShape="1">
          <a:blip r:embed="rId4">
            <a:alphaModFix/>
          </a:blip>
          <a:srcRect/>
          <a:stretch/>
        </p:blipFill>
        <p:spPr>
          <a:xfrm>
            <a:off x="754240" y="54947"/>
            <a:ext cx="693556" cy="693556"/>
          </a:xfrm>
          <a:prstGeom prst="rect">
            <a:avLst/>
          </a:prstGeom>
          <a:noFill/>
          <a:ln>
            <a:noFill/>
          </a:ln>
        </p:spPr>
      </p:pic>
      <p:pic>
        <p:nvPicPr>
          <p:cNvPr id="659" name="Google Shape;659;p41"/>
          <p:cNvPicPr preferRelativeResize="0"/>
          <p:nvPr/>
        </p:nvPicPr>
        <p:blipFill>
          <a:blip r:embed="rId5">
            <a:alphaModFix/>
          </a:blip>
          <a:stretch>
            <a:fillRect/>
          </a:stretch>
        </p:blipFill>
        <p:spPr>
          <a:xfrm>
            <a:off x="8264935" y="76200"/>
            <a:ext cx="856558" cy="694943"/>
          </a:xfrm>
          <a:prstGeom prst="rect">
            <a:avLst/>
          </a:prstGeom>
          <a:noFill/>
          <a:ln>
            <a:noFill/>
          </a:ln>
        </p:spPr>
      </p:pic>
      <p:cxnSp>
        <p:nvCxnSpPr>
          <p:cNvPr id="660" name="Google Shape;660;p41"/>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661" name="Google Shape;661;p41"/>
          <p:cNvSpPr txBox="1"/>
          <p:nvPr/>
        </p:nvSpPr>
        <p:spPr>
          <a:xfrm>
            <a:off x="1569300" y="156975"/>
            <a:ext cx="60054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73763"/>
                </a:solidFill>
              </a:rPr>
              <a:t>Assimilation of ADWL Observations Collected in Hurricane Lane (2018)</a:t>
            </a:r>
            <a:endParaRPr sz="1800" b="1">
              <a:solidFill>
                <a:srgbClr val="073763"/>
              </a:solidFill>
            </a:endParaRPr>
          </a:p>
        </p:txBody>
      </p:sp>
      <p:sp>
        <p:nvSpPr>
          <p:cNvPr id="662" name="Google Shape;662;p41"/>
          <p:cNvSpPr txBox="1"/>
          <p:nvPr/>
        </p:nvSpPr>
        <p:spPr>
          <a:xfrm>
            <a:off x="7225" y="4860750"/>
            <a:ext cx="9106800" cy="276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B5394"/>
                </a:solidFill>
                <a:latin typeface="Arial"/>
                <a:ea typeface="Arial"/>
                <a:cs typeface="Arial"/>
                <a:sym typeface="Arial"/>
              </a:rPr>
              <a:t>November 18, 2020</a:t>
            </a:r>
            <a:r>
              <a:rPr lang="en" sz="1100" b="0" i="0" u="none" strike="noStrike" cap="none" dirty="0">
                <a:solidFill>
                  <a:srgbClr val="0B5394"/>
                </a:solidFill>
                <a:latin typeface="Arial"/>
                <a:ea typeface="Arial"/>
                <a:cs typeface="Arial"/>
                <a:sym typeface="Arial"/>
              </a:rPr>
              <a:t>	</a:t>
            </a:r>
            <a:endParaRPr sz="1100" dirty="0">
              <a:solidFill>
                <a:srgbClr val="666666"/>
              </a:solidFill>
            </a:endParaRPr>
          </a:p>
        </p:txBody>
      </p:sp>
      <p:sp>
        <p:nvSpPr>
          <p:cNvPr id="663" name="Google Shape;663;p41"/>
          <p:cNvSpPr txBox="1"/>
          <p:nvPr/>
        </p:nvSpPr>
        <p:spPr>
          <a:xfrm>
            <a:off x="64775" y="4794300"/>
            <a:ext cx="9072000" cy="349200"/>
          </a:xfrm>
          <a:prstGeom prst="rect">
            <a:avLst/>
          </a:prstGeom>
          <a:noFill/>
          <a:ln>
            <a:noFill/>
          </a:ln>
        </p:spPr>
        <p:txBody>
          <a:bodyPr spcFirstLastPara="1" wrap="square" lIns="91425" tIns="91425" rIns="91425" bIns="91425" anchor="t" anchorCtr="0">
            <a:noAutofit/>
          </a:bodyPr>
          <a:lstStyle/>
          <a:p>
            <a:pPr marL="914400" lvl="0" indent="457200" algn="l" rtl="0">
              <a:spcBef>
                <a:spcPts val="0"/>
              </a:spcBef>
              <a:spcAft>
                <a:spcPts val="0"/>
              </a:spcAft>
              <a:buNone/>
            </a:pPr>
            <a:r>
              <a:rPr lang="en-US" sz="1100" dirty="0">
                <a:solidFill>
                  <a:srgbClr val="666666"/>
                </a:solidFill>
              </a:rPr>
              <a:t>Assimilation of Airborne Doppler Wind Lidar Collected in Tropical Cyclones</a:t>
            </a:r>
            <a:endParaRPr sz="1100" dirty="0">
              <a:solidFill>
                <a:srgbClr val="666666"/>
              </a:solidFill>
            </a:endParaRPr>
          </a:p>
        </p:txBody>
      </p:sp>
      <p:pic>
        <p:nvPicPr>
          <p:cNvPr id="665" name="Google Shape;665;p41"/>
          <p:cNvPicPr preferRelativeResize="0"/>
          <p:nvPr/>
        </p:nvPicPr>
        <p:blipFill>
          <a:blip r:embed="rId6">
            <a:alphaModFix/>
          </a:blip>
          <a:stretch>
            <a:fillRect/>
          </a:stretch>
        </p:blipFill>
        <p:spPr>
          <a:xfrm>
            <a:off x="4572000" y="1246325"/>
            <a:ext cx="4572000" cy="3585546"/>
          </a:xfrm>
          <a:prstGeom prst="rect">
            <a:avLst/>
          </a:prstGeom>
          <a:noFill/>
          <a:ln>
            <a:noFill/>
          </a:ln>
        </p:spPr>
      </p:pic>
      <p:pic>
        <p:nvPicPr>
          <p:cNvPr id="666" name="Google Shape;666;p41"/>
          <p:cNvPicPr preferRelativeResize="0"/>
          <p:nvPr/>
        </p:nvPicPr>
        <p:blipFill rotWithShape="1">
          <a:blip r:embed="rId7">
            <a:alphaModFix/>
          </a:blip>
          <a:srcRect b="3390"/>
          <a:stretch/>
        </p:blipFill>
        <p:spPr>
          <a:xfrm>
            <a:off x="0" y="1246325"/>
            <a:ext cx="4572000" cy="3585550"/>
          </a:xfrm>
          <a:prstGeom prst="rect">
            <a:avLst/>
          </a:prstGeom>
          <a:noFill/>
          <a:ln>
            <a:noFill/>
          </a:ln>
        </p:spPr>
      </p:pic>
      <p:sp>
        <p:nvSpPr>
          <p:cNvPr id="667" name="Google Shape;667;p41"/>
          <p:cNvSpPr txBox="1"/>
          <p:nvPr/>
        </p:nvSpPr>
        <p:spPr>
          <a:xfrm>
            <a:off x="478800" y="899875"/>
            <a:ext cx="384180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Averaged Minimum Central Pressure Error</a:t>
            </a:r>
            <a:endParaRPr b="1"/>
          </a:p>
        </p:txBody>
      </p:sp>
      <p:sp>
        <p:nvSpPr>
          <p:cNvPr id="668" name="Google Shape;668;p41"/>
          <p:cNvSpPr txBox="1"/>
          <p:nvPr/>
        </p:nvSpPr>
        <p:spPr>
          <a:xfrm>
            <a:off x="5279400" y="899875"/>
            <a:ext cx="384180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Averaged Maximum 10m Wind Speed Error</a:t>
            </a:r>
            <a:endParaRPr b="1"/>
          </a:p>
        </p:txBody>
      </p:sp>
      <p:sp>
        <p:nvSpPr>
          <p:cNvPr id="15" name="Google Shape;594;p38">
            <a:extLst>
              <a:ext uri="{FF2B5EF4-FFF2-40B4-BE49-F238E27FC236}">
                <a16:creationId xmlns:a16="http://schemas.microsoft.com/office/drawing/2014/main" id="{65C38B66-58C0-0645-A86B-BEE119C1419B}"/>
              </a:ext>
            </a:extLst>
          </p:cNvPr>
          <p:cNvSpPr txBox="1"/>
          <p:nvPr/>
        </p:nvSpPr>
        <p:spPr>
          <a:xfrm>
            <a:off x="5715000" y="2734105"/>
            <a:ext cx="2136843" cy="1061321"/>
          </a:xfrm>
          <a:prstGeom prst="rect">
            <a:avLst/>
          </a:prstGeom>
          <a:solidFill>
            <a:srgbClr val="D9D9D9"/>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r>
              <a:rPr lang="en" b="1" dirty="0"/>
              <a:t>“Spin down” common when initializing strong storms (</a:t>
            </a:r>
            <a:r>
              <a:rPr lang="en-US" b="1" dirty="0"/>
              <a:t>Tong et. al. 2018)</a:t>
            </a:r>
            <a:endParaRPr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42"/>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674" name="Google Shape;674;p42"/>
          <p:cNvPicPr preferRelativeResize="0"/>
          <p:nvPr/>
        </p:nvPicPr>
        <p:blipFill rotWithShape="1">
          <a:blip r:embed="rId3">
            <a:alphaModFix/>
          </a:blip>
          <a:srcRect/>
          <a:stretch/>
        </p:blipFill>
        <p:spPr>
          <a:xfrm>
            <a:off x="4" y="48023"/>
            <a:ext cx="707398" cy="707398"/>
          </a:xfrm>
          <a:prstGeom prst="rect">
            <a:avLst/>
          </a:prstGeom>
          <a:noFill/>
          <a:ln>
            <a:noFill/>
          </a:ln>
        </p:spPr>
      </p:pic>
      <p:pic>
        <p:nvPicPr>
          <p:cNvPr id="675" name="Google Shape;675;p42"/>
          <p:cNvPicPr preferRelativeResize="0"/>
          <p:nvPr/>
        </p:nvPicPr>
        <p:blipFill rotWithShape="1">
          <a:blip r:embed="rId4">
            <a:alphaModFix/>
          </a:blip>
          <a:srcRect/>
          <a:stretch/>
        </p:blipFill>
        <p:spPr>
          <a:xfrm>
            <a:off x="754240" y="54947"/>
            <a:ext cx="693556" cy="693556"/>
          </a:xfrm>
          <a:prstGeom prst="rect">
            <a:avLst/>
          </a:prstGeom>
          <a:noFill/>
          <a:ln>
            <a:noFill/>
          </a:ln>
        </p:spPr>
      </p:pic>
      <p:pic>
        <p:nvPicPr>
          <p:cNvPr id="676" name="Google Shape;676;p42"/>
          <p:cNvPicPr preferRelativeResize="0"/>
          <p:nvPr/>
        </p:nvPicPr>
        <p:blipFill>
          <a:blip r:embed="rId5">
            <a:alphaModFix/>
          </a:blip>
          <a:stretch>
            <a:fillRect/>
          </a:stretch>
        </p:blipFill>
        <p:spPr>
          <a:xfrm>
            <a:off x="8264935" y="76200"/>
            <a:ext cx="856558" cy="694943"/>
          </a:xfrm>
          <a:prstGeom prst="rect">
            <a:avLst/>
          </a:prstGeom>
          <a:noFill/>
          <a:ln>
            <a:noFill/>
          </a:ln>
        </p:spPr>
      </p:pic>
      <p:cxnSp>
        <p:nvCxnSpPr>
          <p:cNvPr id="677" name="Google Shape;677;p42"/>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678" name="Google Shape;678;p42"/>
          <p:cNvSpPr txBox="1"/>
          <p:nvPr/>
        </p:nvSpPr>
        <p:spPr>
          <a:xfrm>
            <a:off x="1569300" y="156975"/>
            <a:ext cx="60054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73763"/>
                </a:solidFill>
              </a:rPr>
              <a:t>Assimilation of ADWL Observations Collected in Hurricane Lane (2018)</a:t>
            </a:r>
            <a:endParaRPr sz="1800" b="1">
              <a:solidFill>
                <a:srgbClr val="073763"/>
              </a:solidFill>
            </a:endParaRPr>
          </a:p>
        </p:txBody>
      </p:sp>
      <p:sp>
        <p:nvSpPr>
          <p:cNvPr id="679" name="Google Shape;679;p42"/>
          <p:cNvSpPr txBox="1"/>
          <p:nvPr/>
        </p:nvSpPr>
        <p:spPr>
          <a:xfrm>
            <a:off x="7225" y="4860750"/>
            <a:ext cx="9106800" cy="276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B5394"/>
                </a:solidFill>
                <a:latin typeface="Arial"/>
                <a:ea typeface="Arial"/>
                <a:cs typeface="Arial"/>
                <a:sym typeface="Arial"/>
              </a:rPr>
              <a:t>November 18, 2020</a:t>
            </a:r>
            <a:r>
              <a:rPr lang="en" sz="1100" b="0" i="0" u="none" strike="noStrike" cap="none" dirty="0">
                <a:solidFill>
                  <a:srgbClr val="0B5394"/>
                </a:solidFill>
                <a:latin typeface="Arial"/>
                <a:ea typeface="Arial"/>
                <a:cs typeface="Arial"/>
                <a:sym typeface="Arial"/>
              </a:rPr>
              <a:t>	</a:t>
            </a:r>
            <a:endParaRPr sz="1100" dirty="0">
              <a:solidFill>
                <a:srgbClr val="666666"/>
              </a:solidFill>
            </a:endParaRPr>
          </a:p>
        </p:txBody>
      </p:sp>
      <p:sp>
        <p:nvSpPr>
          <p:cNvPr id="680" name="Google Shape;680;p42"/>
          <p:cNvSpPr txBox="1"/>
          <p:nvPr/>
        </p:nvSpPr>
        <p:spPr>
          <a:xfrm>
            <a:off x="64775" y="4794300"/>
            <a:ext cx="9072000" cy="349200"/>
          </a:xfrm>
          <a:prstGeom prst="rect">
            <a:avLst/>
          </a:prstGeom>
          <a:noFill/>
          <a:ln>
            <a:noFill/>
          </a:ln>
        </p:spPr>
        <p:txBody>
          <a:bodyPr spcFirstLastPara="1" wrap="square" lIns="91425" tIns="91425" rIns="91425" bIns="91425" anchor="t" anchorCtr="0">
            <a:noAutofit/>
          </a:bodyPr>
          <a:lstStyle/>
          <a:p>
            <a:pPr marL="914400" lvl="0" indent="457200" algn="l" rtl="0">
              <a:spcBef>
                <a:spcPts val="0"/>
              </a:spcBef>
              <a:spcAft>
                <a:spcPts val="0"/>
              </a:spcAft>
              <a:buNone/>
            </a:pPr>
            <a:r>
              <a:rPr lang="en-US" sz="1100" dirty="0">
                <a:solidFill>
                  <a:srgbClr val="666666"/>
                </a:solidFill>
              </a:rPr>
              <a:t>	Assimilation of Airborne Doppler Wind Lidar Collected in Tropical Cyclones</a:t>
            </a:r>
            <a:endParaRPr sz="1100" dirty="0">
              <a:solidFill>
                <a:srgbClr val="666666"/>
              </a:solidFill>
            </a:endParaRPr>
          </a:p>
        </p:txBody>
      </p:sp>
      <p:sp>
        <p:nvSpPr>
          <p:cNvPr id="682" name="Google Shape;682;p42"/>
          <p:cNvSpPr txBox="1"/>
          <p:nvPr/>
        </p:nvSpPr>
        <p:spPr>
          <a:xfrm>
            <a:off x="328800" y="1022925"/>
            <a:ext cx="8466000" cy="3576300"/>
          </a:xfrm>
          <a:prstGeom prst="rect">
            <a:avLst/>
          </a:prstGeom>
          <a:noFill/>
          <a:ln>
            <a:noFill/>
          </a:ln>
        </p:spPr>
        <p:txBody>
          <a:bodyPr spcFirstLastPara="1" wrap="square" lIns="91425" tIns="45700" rIns="91425" bIns="45700" anchor="t" anchorCtr="0">
            <a:noAutofit/>
          </a:bodyPr>
          <a:lstStyle/>
          <a:p>
            <a:pPr marL="342900" lvl="0" indent="-374650" algn="l" rtl="0">
              <a:spcBef>
                <a:spcPts val="0"/>
              </a:spcBef>
              <a:spcAft>
                <a:spcPts val="0"/>
              </a:spcAft>
              <a:buSzPts val="2300"/>
              <a:buChar char="•"/>
            </a:pPr>
            <a:r>
              <a:rPr lang="en" sz="2300" dirty="0"/>
              <a:t>ADWL data </a:t>
            </a:r>
            <a:r>
              <a:rPr lang="en" sz="2300" b="1" dirty="0"/>
              <a:t>adds information</a:t>
            </a:r>
            <a:r>
              <a:rPr lang="en" sz="2300" dirty="0"/>
              <a:t> content in the boundary layer and near-storm environment</a:t>
            </a:r>
            <a:endParaRPr sz="2300" dirty="0"/>
          </a:p>
          <a:p>
            <a:pPr marL="742950" lvl="1" indent="-304800" algn="l" rtl="0">
              <a:spcBef>
                <a:spcPts val="0"/>
              </a:spcBef>
              <a:spcAft>
                <a:spcPts val="0"/>
              </a:spcAft>
              <a:buSzPts val="2100"/>
              <a:buChar char="–"/>
            </a:pPr>
            <a:r>
              <a:rPr lang="en" sz="2100" dirty="0"/>
              <a:t>Potential to adjust radial extent of the storm wind field</a:t>
            </a:r>
            <a:endParaRPr sz="2100" dirty="0"/>
          </a:p>
          <a:p>
            <a:pPr marL="342900" lvl="0" indent="-374650" algn="l" rtl="0">
              <a:spcBef>
                <a:spcPts val="1000"/>
              </a:spcBef>
              <a:spcAft>
                <a:spcPts val="0"/>
              </a:spcAft>
              <a:buSzPts val="2300"/>
              <a:buChar char="•"/>
            </a:pPr>
            <a:r>
              <a:rPr lang="en" sz="2300" dirty="0"/>
              <a:t>Inconsistent results with and without TDR data suggest ADWL needs to be </a:t>
            </a:r>
            <a:r>
              <a:rPr lang="en" sz="2300" b="1" dirty="0"/>
              <a:t>optimized</a:t>
            </a:r>
            <a:r>
              <a:rPr lang="en" sz="2300" dirty="0"/>
              <a:t> </a:t>
            </a:r>
            <a:endParaRPr sz="2300" dirty="0"/>
          </a:p>
          <a:p>
            <a:pPr marL="742950" lvl="1" indent="-304800" algn="l" rtl="0">
              <a:spcBef>
                <a:spcPts val="0"/>
              </a:spcBef>
              <a:spcAft>
                <a:spcPts val="0"/>
              </a:spcAft>
              <a:buSzPts val="2100"/>
              <a:buChar char="–"/>
            </a:pPr>
            <a:r>
              <a:rPr lang="en" sz="2100" dirty="0"/>
              <a:t>Vertical thinning/</a:t>
            </a:r>
            <a:r>
              <a:rPr lang="en" sz="2100" dirty="0" err="1"/>
              <a:t>superobing</a:t>
            </a:r>
            <a:endParaRPr sz="2100" dirty="0"/>
          </a:p>
          <a:p>
            <a:pPr marL="742950" lvl="1" indent="-304800" algn="l" rtl="0">
              <a:spcBef>
                <a:spcPts val="0"/>
              </a:spcBef>
              <a:spcAft>
                <a:spcPts val="0"/>
              </a:spcAft>
              <a:buSzPts val="2100"/>
              <a:buChar char="–"/>
            </a:pPr>
            <a:r>
              <a:rPr lang="en" sz="2100" dirty="0"/>
              <a:t>Additional quality control measures</a:t>
            </a:r>
          </a:p>
          <a:p>
            <a:pPr marL="742950" lvl="1" indent="-304800" algn="l" rtl="0">
              <a:spcBef>
                <a:spcPts val="0"/>
              </a:spcBef>
              <a:spcAft>
                <a:spcPts val="0"/>
              </a:spcAft>
              <a:buSzPts val="2100"/>
              <a:buChar char="–"/>
            </a:pPr>
            <a:r>
              <a:rPr lang="en" sz="2100" dirty="0"/>
              <a:t>Insufficient model grid spacing for small hurricane</a:t>
            </a:r>
            <a:endParaRPr sz="2100" dirty="0"/>
          </a:p>
          <a:p>
            <a:pPr marL="342900" lvl="0" indent="-374650" algn="l" rtl="0">
              <a:spcBef>
                <a:spcPts val="1000"/>
              </a:spcBef>
              <a:spcAft>
                <a:spcPts val="0"/>
              </a:spcAft>
              <a:buSzPts val="2300"/>
              <a:buChar char="•"/>
            </a:pPr>
            <a:r>
              <a:rPr lang="en" sz="2300" dirty="0"/>
              <a:t>Test </a:t>
            </a:r>
            <a:r>
              <a:rPr lang="en" sz="2300" b="1" dirty="0"/>
              <a:t>more cases</a:t>
            </a:r>
            <a:r>
              <a:rPr lang="en" sz="2300" dirty="0"/>
              <a:t> </a:t>
            </a:r>
            <a:endParaRPr sz="2300" dirty="0"/>
          </a:p>
          <a:p>
            <a:pPr marL="742950" lvl="1" indent="-304800" algn="l" rtl="0">
              <a:spcBef>
                <a:spcPts val="0"/>
              </a:spcBef>
              <a:spcAft>
                <a:spcPts val="0"/>
              </a:spcAft>
              <a:buSzPts val="2100"/>
              <a:buChar char="–"/>
            </a:pPr>
            <a:r>
              <a:rPr lang="en" sz="2100" dirty="0"/>
              <a:t>Developing/asymmetric TCs (2016: Earl, Javier)</a:t>
            </a:r>
            <a:endParaRPr sz="21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0"/>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447" name="Google Shape;447;p30"/>
          <p:cNvPicPr preferRelativeResize="0"/>
          <p:nvPr/>
        </p:nvPicPr>
        <p:blipFill rotWithShape="1">
          <a:blip r:embed="rId3">
            <a:alphaModFix/>
          </a:blip>
          <a:srcRect/>
          <a:stretch/>
        </p:blipFill>
        <p:spPr>
          <a:xfrm>
            <a:off x="4" y="48023"/>
            <a:ext cx="707398" cy="707398"/>
          </a:xfrm>
          <a:prstGeom prst="rect">
            <a:avLst/>
          </a:prstGeom>
          <a:noFill/>
          <a:ln>
            <a:noFill/>
          </a:ln>
        </p:spPr>
      </p:pic>
      <p:pic>
        <p:nvPicPr>
          <p:cNvPr id="448" name="Google Shape;448;p30"/>
          <p:cNvPicPr preferRelativeResize="0"/>
          <p:nvPr/>
        </p:nvPicPr>
        <p:blipFill rotWithShape="1">
          <a:blip r:embed="rId4">
            <a:alphaModFix/>
          </a:blip>
          <a:srcRect/>
          <a:stretch/>
        </p:blipFill>
        <p:spPr>
          <a:xfrm>
            <a:off x="754240" y="54947"/>
            <a:ext cx="693556" cy="693556"/>
          </a:xfrm>
          <a:prstGeom prst="rect">
            <a:avLst/>
          </a:prstGeom>
          <a:noFill/>
          <a:ln>
            <a:noFill/>
          </a:ln>
        </p:spPr>
      </p:pic>
      <p:pic>
        <p:nvPicPr>
          <p:cNvPr id="449" name="Google Shape;449;p30"/>
          <p:cNvPicPr preferRelativeResize="0"/>
          <p:nvPr/>
        </p:nvPicPr>
        <p:blipFill>
          <a:blip r:embed="rId5">
            <a:alphaModFix/>
          </a:blip>
          <a:stretch>
            <a:fillRect/>
          </a:stretch>
        </p:blipFill>
        <p:spPr>
          <a:xfrm>
            <a:off x="8264935" y="76200"/>
            <a:ext cx="856558" cy="694943"/>
          </a:xfrm>
          <a:prstGeom prst="rect">
            <a:avLst/>
          </a:prstGeom>
          <a:noFill/>
          <a:ln>
            <a:noFill/>
          </a:ln>
        </p:spPr>
      </p:pic>
      <p:cxnSp>
        <p:nvCxnSpPr>
          <p:cNvPr id="450" name="Google Shape;450;p30"/>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451" name="Google Shape;451;p30"/>
          <p:cNvSpPr txBox="1"/>
          <p:nvPr/>
        </p:nvSpPr>
        <p:spPr>
          <a:xfrm>
            <a:off x="1569300" y="385575"/>
            <a:ext cx="60054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073763"/>
                </a:solidFill>
              </a:rPr>
              <a:t>Airborne DWL in Tropical Cyclones Summary</a:t>
            </a:r>
            <a:endParaRPr sz="1800" b="1" dirty="0">
              <a:solidFill>
                <a:srgbClr val="073763"/>
              </a:solidFill>
            </a:endParaRPr>
          </a:p>
          <a:p>
            <a:pPr marL="0" lvl="0" indent="0" algn="ctr" rtl="0">
              <a:spcBef>
                <a:spcPts val="0"/>
              </a:spcBef>
              <a:spcAft>
                <a:spcPts val="0"/>
              </a:spcAft>
              <a:buNone/>
            </a:pPr>
            <a:endParaRPr sz="1800" b="1" dirty="0">
              <a:solidFill>
                <a:srgbClr val="073763"/>
              </a:solidFill>
            </a:endParaRPr>
          </a:p>
        </p:txBody>
      </p:sp>
      <p:sp>
        <p:nvSpPr>
          <p:cNvPr id="452" name="Google Shape;452;p30"/>
          <p:cNvSpPr txBox="1"/>
          <p:nvPr/>
        </p:nvSpPr>
        <p:spPr>
          <a:xfrm>
            <a:off x="14550" y="4867050"/>
            <a:ext cx="9106800" cy="276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B5394"/>
                </a:solidFill>
                <a:latin typeface="Arial"/>
                <a:ea typeface="Arial"/>
                <a:cs typeface="Arial"/>
                <a:sym typeface="Arial"/>
              </a:rPr>
              <a:t>November 18, 2020</a:t>
            </a:r>
            <a:r>
              <a:rPr lang="en" sz="1100" b="0" i="0" u="none" strike="noStrike" cap="none" dirty="0">
                <a:solidFill>
                  <a:srgbClr val="0B5394"/>
                </a:solidFill>
                <a:latin typeface="Arial"/>
                <a:ea typeface="Arial"/>
                <a:cs typeface="Arial"/>
                <a:sym typeface="Arial"/>
              </a:rPr>
              <a:t>	</a:t>
            </a:r>
            <a:endParaRPr sz="1100" dirty="0">
              <a:solidFill>
                <a:srgbClr val="666666"/>
              </a:solidFill>
            </a:endParaRPr>
          </a:p>
        </p:txBody>
      </p:sp>
      <p:pic>
        <p:nvPicPr>
          <p:cNvPr id="454" name="Google Shape;454;p30"/>
          <p:cNvPicPr preferRelativeResize="0"/>
          <p:nvPr/>
        </p:nvPicPr>
        <p:blipFill>
          <a:blip r:embed="rId6">
            <a:alphaModFix/>
          </a:blip>
          <a:stretch>
            <a:fillRect/>
          </a:stretch>
        </p:blipFill>
        <p:spPr>
          <a:xfrm>
            <a:off x="190500" y="998676"/>
            <a:ext cx="3659180" cy="3686624"/>
          </a:xfrm>
          <a:prstGeom prst="rect">
            <a:avLst/>
          </a:prstGeom>
          <a:noFill/>
          <a:ln>
            <a:noFill/>
          </a:ln>
        </p:spPr>
      </p:pic>
      <p:sp>
        <p:nvSpPr>
          <p:cNvPr id="456" name="Google Shape;456;p30"/>
          <p:cNvSpPr txBox="1"/>
          <p:nvPr/>
        </p:nvSpPr>
        <p:spPr>
          <a:xfrm>
            <a:off x="3907230" y="870721"/>
            <a:ext cx="5233670" cy="408813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0000"/>
              </a:buClr>
              <a:buSzPts val="1800"/>
              <a:buChar char="•"/>
            </a:pPr>
            <a:r>
              <a:rPr lang="en" sz="1800" b="1" dirty="0"/>
              <a:t>Successful collection</a:t>
            </a:r>
            <a:r>
              <a:rPr lang="en" sz="1800" dirty="0"/>
              <a:t> of wind profiles in 2015-2018 Atlantic hurricane seasons</a:t>
            </a:r>
            <a:endParaRPr sz="1800" dirty="0"/>
          </a:p>
          <a:p>
            <a:pPr marL="342900" lvl="0" indent="-342900" algn="l" rtl="0">
              <a:spcBef>
                <a:spcPts val="1000"/>
              </a:spcBef>
              <a:spcAft>
                <a:spcPts val="0"/>
              </a:spcAft>
              <a:buClr>
                <a:srgbClr val="000000"/>
              </a:buClr>
              <a:buSzPts val="1800"/>
              <a:buChar char="•"/>
            </a:pPr>
            <a:r>
              <a:rPr lang="en" sz="1800" dirty="0"/>
              <a:t>ADWL winds are </a:t>
            </a:r>
            <a:r>
              <a:rPr lang="en" sz="1800" b="1" dirty="0"/>
              <a:t>comparable</a:t>
            </a:r>
            <a:r>
              <a:rPr lang="en" sz="1800" dirty="0"/>
              <a:t> to other wind measurements</a:t>
            </a:r>
          </a:p>
          <a:p>
            <a:pPr marL="342900" lvl="0" indent="-342900" algn="l" rtl="0">
              <a:spcBef>
                <a:spcPts val="1000"/>
              </a:spcBef>
              <a:spcAft>
                <a:spcPts val="0"/>
              </a:spcAft>
              <a:buClr>
                <a:srgbClr val="000000"/>
              </a:buClr>
              <a:buSzPts val="1800"/>
              <a:buChar char="•"/>
            </a:pPr>
            <a:r>
              <a:rPr lang="en" sz="1800" dirty="0"/>
              <a:t>ADWL captures wind measurements in some previously </a:t>
            </a:r>
            <a:r>
              <a:rPr lang="en" sz="1800" b="1" dirty="0"/>
              <a:t>under-observed areas</a:t>
            </a:r>
            <a:endParaRPr sz="1800" b="1" dirty="0"/>
          </a:p>
          <a:p>
            <a:pPr marL="742950" lvl="1" indent="-285750" algn="l" rtl="0">
              <a:spcBef>
                <a:spcPts val="1000"/>
              </a:spcBef>
              <a:spcAft>
                <a:spcPts val="1000"/>
              </a:spcAft>
              <a:buClr>
                <a:srgbClr val="000000"/>
              </a:buClr>
              <a:buSzPts val="1800"/>
              <a:buChar char="–"/>
            </a:pPr>
            <a:r>
              <a:rPr lang="en" sz="1800" dirty="0"/>
              <a:t>Highly concentrated in </a:t>
            </a:r>
            <a:r>
              <a:rPr lang="en" sz="1800" b="1" dirty="0"/>
              <a:t>boundary layer</a:t>
            </a:r>
          </a:p>
          <a:p>
            <a:pPr marL="342900" lvl="0" indent="-342900">
              <a:buSzPts val="1800"/>
              <a:buChar char="•"/>
            </a:pPr>
            <a:r>
              <a:rPr lang="en-US" sz="1800" dirty="0"/>
              <a:t>Unexplored scientific uses</a:t>
            </a:r>
            <a:endParaRPr lang="en-US" sz="1800" b="1" dirty="0"/>
          </a:p>
          <a:p>
            <a:pPr marL="742950" lvl="1" indent="-285750">
              <a:spcBef>
                <a:spcPts val="1000"/>
              </a:spcBef>
              <a:buSzPts val="1800"/>
              <a:buChar char="–"/>
            </a:pPr>
            <a:r>
              <a:rPr lang="en-US" sz="1800" b="1" dirty="0"/>
              <a:t>Processes in under-observed areas</a:t>
            </a:r>
            <a:endParaRPr lang="en-US" sz="1800" dirty="0"/>
          </a:p>
          <a:p>
            <a:pPr marL="742950" lvl="1" indent="-285750">
              <a:spcBef>
                <a:spcPts val="1000"/>
              </a:spcBef>
              <a:buSzPts val="1800"/>
              <a:buChar char="–"/>
            </a:pPr>
            <a:r>
              <a:rPr lang="en-US" sz="1800" b="1" dirty="0"/>
              <a:t>Independent model/parameterization evaluation</a:t>
            </a:r>
          </a:p>
          <a:p>
            <a:pPr marL="742950" lvl="1" indent="-285750">
              <a:spcBef>
                <a:spcPts val="1000"/>
              </a:spcBef>
              <a:buSzPts val="1800"/>
              <a:buChar char="–"/>
            </a:pPr>
            <a:r>
              <a:rPr lang="en-US" sz="1800" b="1" dirty="0"/>
              <a:t>Use validation for space-based DWLs</a:t>
            </a:r>
          </a:p>
        </p:txBody>
      </p:sp>
    </p:spTree>
    <p:extLst>
      <p:ext uri="{BB962C8B-B14F-4D97-AF65-F5344CB8AC3E}">
        <p14:creationId xmlns:p14="http://schemas.microsoft.com/office/powerpoint/2010/main" val="1130190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431"/>
        <p:cNvGrpSpPr/>
        <p:nvPr/>
      </p:nvGrpSpPr>
      <p:grpSpPr>
        <a:xfrm>
          <a:off x="0" y="0"/>
          <a:ext cx="0" cy="0"/>
          <a:chOff x="0" y="0"/>
          <a:chExt cx="0" cy="0"/>
        </a:xfrm>
      </p:grpSpPr>
      <p:sp>
        <p:nvSpPr>
          <p:cNvPr id="432" name="Google Shape;432;p29"/>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433" name="Google Shape;433;p29"/>
          <p:cNvPicPr preferRelativeResize="0"/>
          <p:nvPr/>
        </p:nvPicPr>
        <p:blipFill rotWithShape="1">
          <a:blip r:embed="rId3">
            <a:alphaModFix/>
          </a:blip>
          <a:srcRect/>
          <a:stretch/>
        </p:blipFill>
        <p:spPr>
          <a:xfrm>
            <a:off x="4" y="48023"/>
            <a:ext cx="707398" cy="707398"/>
          </a:xfrm>
          <a:prstGeom prst="rect">
            <a:avLst/>
          </a:prstGeom>
          <a:noFill/>
          <a:ln>
            <a:noFill/>
          </a:ln>
        </p:spPr>
      </p:pic>
      <p:pic>
        <p:nvPicPr>
          <p:cNvPr id="434" name="Google Shape;434;p29"/>
          <p:cNvPicPr preferRelativeResize="0"/>
          <p:nvPr/>
        </p:nvPicPr>
        <p:blipFill rotWithShape="1">
          <a:blip r:embed="rId4">
            <a:alphaModFix/>
          </a:blip>
          <a:srcRect/>
          <a:stretch/>
        </p:blipFill>
        <p:spPr>
          <a:xfrm>
            <a:off x="754240" y="54947"/>
            <a:ext cx="693556" cy="693556"/>
          </a:xfrm>
          <a:prstGeom prst="rect">
            <a:avLst/>
          </a:prstGeom>
          <a:noFill/>
          <a:ln>
            <a:noFill/>
          </a:ln>
        </p:spPr>
      </p:pic>
      <p:pic>
        <p:nvPicPr>
          <p:cNvPr id="435" name="Google Shape;435;p29"/>
          <p:cNvPicPr preferRelativeResize="0"/>
          <p:nvPr/>
        </p:nvPicPr>
        <p:blipFill>
          <a:blip r:embed="rId5">
            <a:alphaModFix/>
          </a:blip>
          <a:stretch>
            <a:fillRect/>
          </a:stretch>
        </p:blipFill>
        <p:spPr>
          <a:xfrm>
            <a:off x="8264935" y="76200"/>
            <a:ext cx="856558" cy="694943"/>
          </a:xfrm>
          <a:prstGeom prst="rect">
            <a:avLst/>
          </a:prstGeom>
          <a:noFill/>
          <a:ln>
            <a:noFill/>
          </a:ln>
        </p:spPr>
      </p:pic>
      <p:cxnSp>
        <p:nvCxnSpPr>
          <p:cNvPr id="436" name="Google Shape;436;p29"/>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437" name="Google Shape;437;p29"/>
          <p:cNvSpPr txBox="1"/>
          <p:nvPr/>
        </p:nvSpPr>
        <p:spPr>
          <a:xfrm>
            <a:off x="1569300" y="385575"/>
            <a:ext cx="60054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073763"/>
                </a:solidFill>
              </a:rPr>
              <a:t>Potential DWL in Tropical Cyclones</a:t>
            </a:r>
            <a:endParaRPr sz="1800" b="1" dirty="0">
              <a:solidFill>
                <a:srgbClr val="073763"/>
              </a:solidFill>
            </a:endParaRPr>
          </a:p>
          <a:p>
            <a:pPr marL="0" lvl="0" indent="0" algn="ctr" rtl="0">
              <a:spcBef>
                <a:spcPts val="0"/>
              </a:spcBef>
              <a:spcAft>
                <a:spcPts val="0"/>
              </a:spcAft>
              <a:buNone/>
            </a:pPr>
            <a:endParaRPr sz="1800" b="1" dirty="0">
              <a:solidFill>
                <a:srgbClr val="073763"/>
              </a:solidFill>
            </a:endParaRPr>
          </a:p>
        </p:txBody>
      </p:sp>
      <p:sp>
        <p:nvSpPr>
          <p:cNvPr id="438" name="Google Shape;438;p29"/>
          <p:cNvSpPr txBox="1"/>
          <p:nvPr/>
        </p:nvSpPr>
        <p:spPr>
          <a:xfrm>
            <a:off x="14550" y="4867050"/>
            <a:ext cx="9106800" cy="276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B5394"/>
                </a:solidFill>
                <a:latin typeface="Arial"/>
                <a:ea typeface="Arial"/>
                <a:cs typeface="Arial"/>
                <a:sym typeface="Arial"/>
              </a:rPr>
              <a:t>November 18, 2020</a:t>
            </a:r>
            <a:r>
              <a:rPr lang="en" sz="1100" b="0" i="0" u="none" strike="noStrike" cap="none" dirty="0">
                <a:solidFill>
                  <a:srgbClr val="0B5394"/>
                </a:solidFill>
                <a:latin typeface="Arial"/>
                <a:ea typeface="Arial"/>
                <a:cs typeface="Arial"/>
                <a:sym typeface="Arial"/>
              </a:rPr>
              <a:t>	</a:t>
            </a:r>
            <a:endParaRPr sz="1100" dirty="0">
              <a:solidFill>
                <a:srgbClr val="666666"/>
              </a:solidFill>
            </a:endParaRPr>
          </a:p>
        </p:txBody>
      </p:sp>
      <p:sp>
        <p:nvSpPr>
          <p:cNvPr id="439" name="Google Shape;439;p29"/>
          <p:cNvSpPr txBox="1"/>
          <p:nvPr/>
        </p:nvSpPr>
        <p:spPr>
          <a:xfrm>
            <a:off x="72100" y="4800600"/>
            <a:ext cx="9072000" cy="349200"/>
          </a:xfrm>
          <a:prstGeom prst="rect">
            <a:avLst/>
          </a:prstGeom>
          <a:noFill/>
          <a:ln>
            <a:noFill/>
          </a:ln>
        </p:spPr>
        <p:txBody>
          <a:bodyPr spcFirstLastPara="1" wrap="square" lIns="91425" tIns="91425" rIns="91425" bIns="91425" anchor="t" anchorCtr="0">
            <a:noAutofit/>
          </a:bodyPr>
          <a:lstStyle/>
          <a:p>
            <a:pPr marL="914400" lvl="0" indent="457200" algn="l" rtl="0">
              <a:spcBef>
                <a:spcPts val="0"/>
              </a:spcBef>
              <a:spcAft>
                <a:spcPts val="0"/>
              </a:spcAft>
              <a:buNone/>
            </a:pPr>
            <a:r>
              <a:rPr lang="en-US" sz="1100" dirty="0">
                <a:solidFill>
                  <a:srgbClr val="666666"/>
                </a:solidFill>
              </a:rPr>
              <a:t>	Assimilation of Airborne Doppler Wind Lidar Collected in Tropical Cyclones</a:t>
            </a:r>
            <a:endParaRPr sz="1100" dirty="0">
              <a:solidFill>
                <a:srgbClr val="666666"/>
              </a:solidFill>
            </a:endParaRPr>
          </a:p>
        </p:txBody>
      </p:sp>
      <p:pic>
        <p:nvPicPr>
          <p:cNvPr id="440" name="Google Shape;440;p29"/>
          <p:cNvPicPr preferRelativeResize="0">
            <a:picLocks noChangeAspect="1"/>
          </p:cNvPicPr>
          <p:nvPr/>
        </p:nvPicPr>
        <p:blipFill>
          <a:blip r:embed="rId6">
            <a:alphaModFix/>
          </a:blip>
          <a:stretch>
            <a:fillRect/>
          </a:stretch>
        </p:blipFill>
        <p:spPr>
          <a:xfrm>
            <a:off x="555926" y="966075"/>
            <a:ext cx="7976364" cy="3818020"/>
          </a:xfrm>
          <a:prstGeom prst="rect">
            <a:avLst/>
          </a:prstGeom>
          <a:noFill/>
          <a:ln>
            <a:noFill/>
          </a:ln>
        </p:spPr>
      </p:pic>
    </p:spTree>
    <p:extLst>
      <p:ext uri="{BB962C8B-B14F-4D97-AF65-F5344CB8AC3E}">
        <p14:creationId xmlns:p14="http://schemas.microsoft.com/office/powerpoint/2010/main" val="4128927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355"/>
        <p:cNvGrpSpPr/>
        <p:nvPr/>
      </p:nvGrpSpPr>
      <p:grpSpPr>
        <a:xfrm>
          <a:off x="0" y="0"/>
          <a:ext cx="0" cy="0"/>
          <a:chOff x="0" y="0"/>
          <a:chExt cx="0" cy="0"/>
        </a:xfrm>
      </p:grpSpPr>
      <p:sp>
        <p:nvSpPr>
          <p:cNvPr id="356" name="Google Shape;356;p26"/>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357" name="Google Shape;357;p26"/>
          <p:cNvPicPr preferRelativeResize="0"/>
          <p:nvPr/>
        </p:nvPicPr>
        <p:blipFill rotWithShape="1">
          <a:blip r:embed="rId3">
            <a:alphaModFix/>
          </a:blip>
          <a:srcRect/>
          <a:stretch/>
        </p:blipFill>
        <p:spPr>
          <a:xfrm>
            <a:off x="4" y="48023"/>
            <a:ext cx="707398" cy="707398"/>
          </a:xfrm>
          <a:prstGeom prst="rect">
            <a:avLst/>
          </a:prstGeom>
          <a:noFill/>
          <a:ln>
            <a:noFill/>
          </a:ln>
        </p:spPr>
      </p:pic>
      <p:pic>
        <p:nvPicPr>
          <p:cNvPr id="358" name="Google Shape;358;p26"/>
          <p:cNvPicPr preferRelativeResize="0"/>
          <p:nvPr/>
        </p:nvPicPr>
        <p:blipFill rotWithShape="1">
          <a:blip r:embed="rId4">
            <a:alphaModFix/>
          </a:blip>
          <a:srcRect/>
          <a:stretch/>
        </p:blipFill>
        <p:spPr>
          <a:xfrm>
            <a:off x="754240" y="54947"/>
            <a:ext cx="693556" cy="693556"/>
          </a:xfrm>
          <a:prstGeom prst="rect">
            <a:avLst/>
          </a:prstGeom>
          <a:noFill/>
          <a:ln>
            <a:noFill/>
          </a:ln>
        </p:spPr>
      </p:pic>
      <p:pic>
        <p:nvPicPr>
          <p:cNvPr id="359" name="Google Shape;359;p26"/>
          <p:cNvPicPr preferRelativeResize="0"/>
          <p:nvPr/>
        </p:nvPicPr>
        <p:blipFill>
          <a:blip r:embed="rId5">
            <a:alphaModFix/>
          </a:blip>
          <a:stretch>
            <a:fillRect/>
          </a:stretch>
        </p:blipFill>
        <p:spPr>
          <a:xfrm>
            <a:off x="8264935" y="76200"/>
            <a:ext cx="856558" cy="694943"/>
          </a:xfrm>
          <a:prstGeom prst="rect">
            <a:avLst/>
          </a:prstGeom>
          <a:noFill/>
          <a:ln>
            <a:noFill/>
          </a:ln>
        </p:spPr>
      </p:pic>
      <p:cxnSp>
        <p:nvCxnSpPr>
          <p:cNvPr id="360" name="Google Shape;360;p26"/>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361" name="Google Shape;361;p26"/>
          <p:cNvSpPr txBox="1"/>
          <p:nvPr/>
        </p:nvSpPr>
        <p:spPr>
          <a:xfrm>
            <a:off x="1569300" y="385575"/>
            <a:ext cx="60054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a:solidFill>
                  <a:srgbClr val="073763"/>
                </a:solidFill>
              </a:rPr>
              <a:t>Validation of an Airborne DWL in Tropical Cyclones</a:t>
            </a:r>
            <a:endParaRPr sz="1800" b="1">
              <a:solidFill>
                <a:srgbClr val="073763"/>
              </a:solidFill>
            </a:endParaRPr>
          </a:p>
          <a:p>
            <a:pPr marL="0" lvl="0" indent="0" algn="ctr" rtl="0">
              <a:spcBef>
                <a:spcPts val="0"/>
              </a:spcBef>
              <a:spcAft>
                <a:spcPts val="0"/>
              </a:spcAft>
              <a:buNone/>
            </a:pPr>
            <a:endParaRPr sz="1800" b="1">
              <a:solidFill>
                <a:srgbClr val="073763"/>
              </a:solidFill>
            </a:endParaRPr>
          </a:p>
        </p:txBody>
      </p:sp>
      <p:sp>
        <p:nvSpPr>
          <p:cNvPr id="362" name="Google Shape;362;p26"/>
          <p:cNvSpPr txBox="1"/>
          <p:nvPr/>
        </p:nvSpPr>
        <p:spPr>
          <a:xfrm>
            <a:off x="7225" y="4860750"/>
            <a:ext cx="9106800" cy="276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B5394"/>
                </a:solidFill>
                <a:latin typeface="Arial"/>
                <a:ea typeface="Arial"/>
                <a:cs typeface="Arial"/>
                <a:sym typeface="Arial"/>
              </a:rPr>
              <a:t>November 18, 2020</a:t>
            </a:r>
            <a:r>
              <a:rPr lang="en" sz="1100" b="0" i="0" u="none" strike="noStrike" cap="none" dirty="0">
                <a:solidFill>
                  <a:srgbClr val="0B5394"/>
                </a:solidFill>
                <a:latin typeface="Arial"/>
                <a:ea typeface="Arial"/>
                <a:cs typeface="Arial"/>
                <a:sym typeface="Arial"/>
              </a:rPr>
              <a:t>	</a:t>
            </a:r>
            <a:endParaRPr sz="1100" dirty="0">
              <a:solidFill>
                <a:srgbClr val="666666"/>
              </a:solidFill>
            </a:endParaRPr>
          </a:p>
        </p:txBody>
      </p:sp>
      <p:sp>
        <p:nvSpPr>
          <p:cNvPr id="363" name="Google Shape;363;p26"/>
          <p:cNvSpPr txBox="1"/>
          <p:nvPr/>
        </p:nvSpPr>
        <p:spPr>
          <a:xfrm>
            <a:off x="64775" y="4794300"/>
            <a:ext cx="9072000" cy="349200"/>
          </a:xfrm>
          <a:prstGeom prst="rect">
            <a:avLst/>
          </a:prstGeom>
          <a:noFill/>
          <a:ln>
            <a:noFill/>
          </a:ln>
        </p:spPr>
        <p:txBody>
          <a:bodyPr spcFirstLastPara="1" wrap="square" lIns="91425" tIns="91425" rIns="91425" bIns="91425" anchor="t" anchorCtr="0">
            <a:noAutofit/>
          </a:bodyPr>
          <a:lstStyle/>
          <a:p>
            <a:pPr marL="914400" lvl="0" indent="457200" algn="l" rtl="0">
              <a:spcBef>
                <a:spcPts val="0"/>
              </a:spcBef>
              <a:spcAft>
                <a:spcPts val="0"/>
              </a:spcAft>
              <a:buNone/>
            </a:pPr>
            <a:r>
              <a:rPr lang="en-US" sz="1100" dirty="0">
                <a:solidFill>
                  <a:srgbClr val="666666"/>
                </a:solidFill>
              </a:rPr>
              <a:t>Assimilation of Airborne Doppler Wind Lidar Collected in Tropical Cyclones</a:t>
            </a:r>
            <a:endParaRPr sz="1100" dirty="0">
              <a:solidFill>
                <a:srgbClr val="666666"/>
              </a:solidFill>
            </a:endParaRPr>
          </a:p>
        </p:txBody>
      </p:sp>
      <p:grpSp>
        <p:nvGrpSpPr>
          <p:cNvPr id="364" name="Google Shape;364;p26"/>
          <p:cNvGrpSpPr/>
          <p:nvPr/>
        </p:nvGrpSpPr>
        <p:grpSpPr>
          <a:xfrm>
            <a:off x="1063349" y="838275"/>
            <a:ext cx="7110827" cy="3685849"/>
            <a:chOff x="13779" y="1307066"/>
            <a:chExt cx="9116445" cy="4831366"/>
          </a:xfrm>
        </p:grpSpPr>
        <p:grpSp>
          <p:nvGrpSpPr>
            <p:cNvPr id="365" name="Google Shape;365;p26"/>
            <p:cNvGrpSpPr/>
            <p:nvPr/>
          </p:nvGrpSpPr>
          <p:grpSpPr>
            <a:xfrm>
              <a:off x="13779" y="1307066"/>
              <a:ext cx="9116445" cy="4831366"/>
              <a:chOff x="13779" y="1307066"/>
              <a:chExt cx="9116445" cy="4831366"/>
            </a:xfrm>
          </p:grpSpPr>
          <p:pic>
            <p:nvPicPr>
              <p:cNvPr id="366" name="Google Shape;366;p26"/>
              <p:cNvPicPr preferRelativeResize="0"/>
              <p:nvPr/>
            </p:nvPicPr>
            <p:blipFill rotWithShape="1">
              <a:blip r:embed="rId6">
                <a:alphaModFix/>
              </a:blip>
              <a:srcRect/>
              <a:stretch/>
            </p:blipFill>
            <p:spPr>
              <a:xfrm>
                <a:off x="13779" y="1676400"/>
                <a:ext cx="9116445" cy="4462031"/>
              </a:xfrm>
              <a:prstGeom prst="rect">
                <a:avLst/>
              </a:prstGeom>
              <a:noFill/>
              <a:ln>
                <a:noFill/>
              </a:ln>
            </p:spPr>
          </p:pic>
          <p:sp>
            <p:nvSpPr>
              <p:cNvPr id="367" name="Google Shape;367;p26"/>
              <p:cNvSpPr txBox="1"/>
              <p:nvPr/>
            </p:nvSpPr>
            <p:spPr>
              <a:xfrm>
                <a:off x="114868" y="1307066"/>
                <a:ext cx="90153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a:solidFill>
                      <a:srgbClr val="000000"/>
                    </a:solidFill>
                    <a:latin typeface="Calibri"/>
                    <a:ea typeface="Calibri"/>
                    <a:cs typeface="Calibri"/>
                    <a:sym typeface="Calibri"/>
                  </a:rPr>
                  <a:t>Location of DWL Wind Profiles</a:t>
                </a:r>
                <a:endParaRPr sz="2400" b="1">
                  <a:solidFill>
                    <a:srgbClr val="000000"/>
                  </a:solidFill>
                  <a:latin typeface="Calibri"/>
                  <a:ea typeface="Calibri"/>
                  <a:cs typeface="Calibri"/>
                  <a:sym typeface="Calibri"/>
                </a:endParaRPr>
              </a:p>
            </p:txBody>
          </p:sp>
        </p:grpSp>
        <p:sp>
          <p:nvSpPr>
            <p:cNvPr id="368" name="Google Shape;368;p26"/>
            <p:cNvSpPr txBox="1"/>
            <p:nvPr/>
          </p:nvSpPr>
          <p:spPr>
            <a:xfrm>
              <a:off x="13779" y="5334000"/>
              <a:ext cx="91164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700" b="1">
                  <a:solidFill>
                    <a:srgbClr val="9BBB59"/>
                  </a:solidFill>
                  <a:latin typeface="Calibri"/>
                  <a:ea typeface="Calibri"/>
                  <a:cs typeface="Calibri"/>
                  <a:sym typeface="Calibri"/>
                </a:rPr>
                <a:t>2016 (In Storm):</a:t>
              </a:r>
              <a:r>
                <a:rPr lang="en" sz="1700">
                  <a:solidFill>
                    <a:srgbClr val="9BBB59"/>
                  </a:solidFill>
                  <a:latin typeface="Calibri"/>
                  <a:ea typeface="Calibri"/>
                  <a:cs typeface="Calibri"/>
                  <a:sym typeface="Calibri"/>
                </a:rPr>
                <a:t> </a:t>
              </a:r>
              <a:r>
                <a:rPr lang="en" sz="1700">
                  <a:solidFill>
                    <a:srgbClr val="000000"/>
                  </a:solidFill>
                  <a:latin typeface="Calibri"/>
                  <a:ea typeface="Calibri"/>
                  <a:cs typeface="Calibri"/>
                  <a:sym typeface="Calibri"/>
                </a:rPr>
                <a:t>1315 profiles  </a:t>
              </a:r>
              <a:r>
                <a:rPr lang="en" sz="1700" b="1">
                  <a:solidFill>
                    <a:srgbClr val="33CCCC"/>
                  </a:solidFill>
                  <a:latin typeface="Calibri"/>
                  <a:ea typeface="Calibri"/>
                  <a:cs typeface="Calibri"/>
                  <a:sym typeface="Calibri"/>
                </a:rPr>
                <a:t>2016 (Transit):</a:t>
              </a:r>
              <a:r>
                <a:rPr lang="en" sz="1700" b="1">
                  <a:solidFill>
                    <a:srgbClr val="00FFCC"/>
                  </a:solidFill>
                  <a:latin typeface="Calibri"/>
                  <a:ea typeface="Calibri"/>
                  <a:cs typeface="Calibri"/>
                  <a:sym typeface="Calibri"/>
                </a:rPr>
                <a:t> </a:t>
              </a:r>
              <a:r>
                <a:rPr lang="en" sz="1700">
                  <a:solidFill>
                    <a:srgbClr val="000000"/>
                  </a:solidFill>
                  <a:latin typeface="Calibri"/>
                  <a:ea typeface="Calibri"/>
                  <a:cs typeface="Calibri"/>
                  <a:sym typeface="Calibri"/>
                </a:rPr>
                <a:t>899</a:t>
              </a:r>
              <a:r>
                <a:rPr lang="en" sz="1700" i="1">
                  <a:solidFill>
                    <a:srgbClr val="000000"/>
                  </a:solidFill>
                  <a:latin typeface="Calibri"/>
                  <a:ea typeface="Calibri"/>
                  <a:cs typeface="Calibri"/>
                  <a:sym typeface="Calibri"/>
                </a:rPr>
                <a:t> </a:t>
              </a:r>
              <a:r>
                <a:rPr lang="en" sz="1700">
                  <a:solidFill>
                    <a:srgbClr val="000000"/>
                  </a:solidFill>
                  <a:latin typeface="Calibri"/>
                  <a:ea typeface="Calibri"/>
                  <a:cs typeface="Calibri"/>
                  <a:sym typeface="Calibri"/>
                </a:rPr>
                <a:t>profiles   </a:t>
              </a:r>
              <a:r>
                <a:rPr lang="en" sz="1700" b="1">
                  <a:solidFill>
                    <a:srgbClr val="0000FF"/>
                  </a:solidFill>
                  <a:latin typeface="Calibri"/>
                  <a:ea typeface="Calibri"/>
                  <a:cs typeface="Calibri"/>
                  <a:sym typeface="Calibri"/>
                </a:rPr>
                <a:t>2015:</a:t>
              </a:r>
              <a:r>
                <a:rPr lang="en" sz="1700">
                  <a:solidFill>
                    <a:srgbClr val="000000"/>
                  </a:solidFill>
                  <a:latin typeface="Calibri"/>
                  <a:ea typeface="Calibri"/>
                  <a:cs typeface="Calibri"/>
                  <a:sym typeface="Calibri"/>
                </a:rPr>
                <a:t> 364 profiles</a:t>
              </a:r>
              <a:endParaRPr sz="1300"/>
            </a:p>
            <a:p>
              <a:pPr marL="0" marR="0" lvl="0" indent="0" algn="ctr" rtl="0">
                <a:spcBef>
                  <a:spcPts val="0"/>
                </a:spcBef>
                <a:spcAft>
                  <a:spcPts val="0"/>
                </a:spcAft>
                <a:buNone/>
              </a:pPr>
              <a:r>
                <a:rPr lang="en" sz="1700" b="1">
                  <a:solidFill>
                    <a:srgbClr val="C0504D"/>
                  </a:solidFill>
                  <a:latin typeface="Calibri"/>
                  <a:ea typeface="Calibri"/>
                  <a:cs typeface="Calibri"/>
                  <a:sym typeface="Calibri"/>
                </a:rPr>
                <a:t>Dropsondes: </a:t>
              </a:r>
              <a:r>
                <a:rPr lang="en" sz="1700">
                  <a:solidFill>
                    <a:srgbClr val="000000"/>
                  </a:solidFill>
                  <a:latin typeface="Calibri"/>
                  <a:ea typeface="Calibri"/>
                  <a:cs typeface="Calibri"/>
                  <a:sym typeface="Calibri"/>
                </a:rPr>
                <a:t>62</a:t>
              </a:r>
              <a:endParaRPr sz="1700" b="1">
                <a:solidFill>
                  <a:srgbClr val="C0504D"/>
                </a:solidFill>
                <a:latin typeface="Calibri"/>
                <a:ea typeface="Calibri"/>
                <a:cs typeface="Calibri"/>
                <a:sym typeface="Calibri"/>
              </a:endParaRPr>
            </a:p>
          </p:txBody>
        </p:sp>
      </p:grpSp>
      <p:sp>
        <p:nvSpPr>
          <p:cNvPr id="369" name="Google Shape;369;p26"/>
          <p:cNvSpPr txBox="1"/>
          <p:nvPr/>
        </p:nvSpPr>
        <p:spPr>
          <a:xfrm>
            <a:off x="171250" y="4437250"/>
            <a:ext cx="8839200" cy="423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000">
                <a:solidFill>
                  <a:srgbClr val="000000"/>
                </a:solidFill>
                <a:latin typeface="Calibri"/>
                <a:ea typeface="Calibri"/>
                <a:cs typeface="Calibri"/>
                <a:sym typeface="Calibri"/>
              </a:rPr>
              <a:t>TS Erika (</a:t>
            </a:r>
            <a:r>
              <a:rPr lang="en" sz="2000">
                <a:solidFill>
                  <a:srgbClr val="0000FF"/>
                </a:solidFill>
                <a:latin typeface="Calibri"/>
                <a:ea typeface="Calibri"/>
                <a:cs typeface="Calibri"/>
                <a:sym typeface="Calibri"/>
              </a:rPr>
              <a:t>1 flight</a:t>
            </a:r>
            <a:r>
              <a:rPr lang="en" sz="2000">
                <a:solidFill>
                  <a:srgbClr val="000000"/>
                </a:solidFill>
                <a:latin typeface="Calibri"/>
                <a:ea typeface="Calibri"/>
                <a:cs typeface="Calibri"/>
                <a:sym typeface="Calibri"/>
              </a:rPr>
              <a:t>), TS/Hurricane Earl (</a:t>
            </a:r>
            <a:r>
              <a:rPr lang="en" sz="2000">
                <a:solidFill>
                  <a:srgbClr val="9BBB59"/>
                </a:solidFill>
                <a:latin typeface="Calibri"/>
                <a:ea typeface="Calibri"/>
                <a:cs typeface="Calibri"/>
                <a:sym typeface="Calibri"/>
              </a:rPr>
              <a:t>3 flights</a:t>
            </a:r>
            <a:r>
              <a:rPr lang="en" sz="2000">
                <a:solidFill>
                  <a:srgbClr val="000000"/>
                </a:solidFill>
                <a:latin typeface="Calibri"/>
                <a:ea typeface="Calibri"/>
                <a:cs typeface="Calibri"/>
                <a:sym typeface="Calibri"/>
              </a:rPr>
              <a:t>), TS Javier (</a:t>
            </a:r>
            <a:r>
              <a:rPr lang="en" sz="2000">
                <a:solidFill>
                  <a:srgbClr val="9BBB59"/>
                </a:solidFill>
                <a:latin typeface="Calibri"/>
                <a:ea typeface="Calibri"/>
                <a:cs typeface="Calibri"/>
                <a:sym typeface="Calibri"/>
              </a:rPr>
              <a:t>2 flights</a:t>
            </a:r>
            <a:r>
              <a:rPr lang="en" sz="2000">
                <a:solidFill>
                  <a:srgbClr val="000000"/>
                </a:solidFill>
                <a:latin typeface="Calibri"/>
                <a:ea typeface="Calibri"/>
                <a:cs typeface="Calibri"/>
                <a:sym typeface="Calibri"/>
              </a:rPr>
              <a:t>)</a:t>
            </a:r>
            <a:endParaRPr sz="1000"/>
          </a:p>
        </p:txBody>
      </p:sp>
    </p:spTree>
    <p:extLst>
      <p:ext uri="{BB962C8B-B14F-4D97-AF65-F5344CB8AC3E}">
        <p14:creationId xmlns:p14="http://schemas.microsoft.com/office/powerpoint/2010/main" val="717092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402"/>
        <p:cNvGrpSpPr/>
        <p:nvPr/>
      </p:nvGrpSpPr>
      <p:grpSpPr>
        <a:xfrm>
          <a:off x="0" y="0"/>
          <a:ext cx="0" cy="0"/>
          <a:chOff x="0" y="0"/>
          <a:chExt cx="0" cy="0"/>
        </a:xfrm>
      </p:grpSpPr>
      <p:pic>
        <p:nvPicPr>
          <p:cNvPr id="403" name="Google Shape;403;p28"/>
          <p:cNvPicPr preferRelativeResize="0"/>
          <p:nvPr/>
        </p:nvPicPr>
        <p:blipFill rotWithShape="1">
          <a:blip r:embed="rId3">
            <a:alphaModFix/>
          </a:blip>
          <a:srcRect l="22936" t="17509" r="22439" b="6427"/>
          <a:stretch/>
        </p:blipFill>
        <p:spPr>
          <a:xfrm>
            <a:off x="14550" y="1164200"/>
            <a:ext cx="4591747" cy="3596724"/>
          </a:xfrm>
          <a:prstGeom prst="rect">
            <a:avLst/>
          </a:prstGeom>
          <a:noFill/>
          <a:ln>
            <a:noFill/>
          </a:ln>
        </p:spPr>
      </p:pic>
      <p:pic>
        <p:nvPicPr>
          <p:cNvPr id="404" name="Google Shape;404;p28"/>
          <p:cNvPicPr preferRelativeResize="0"/>
          <p:nvPr/>
        </p:nvPicPr>
        <p:blipFill rotWithShape="1">
          <a:blip r:embed="rId4">
            <a:alphaModFix/>
          </a:blip>
          <a:srcRect l="24708" t="19455" r="24627" b="7949"/>
          <a:stretch/>
        </p:blipFill>
        <p:spPr>
          <a:xfrm>
            <a:off x="4606300" y="1132925"/>
            <a:ext cx="4508275" cy="3634848"/>
          </a:xfrm>
          <a:prstGeom prst="rect">
            <a:avLst/>
          </a:prstGeom>
          <a:noFill/>
          <a:ln>
            <a:noFill/>
          </a:ln>
        </p:spPr>
      </p:pic>
      <p:sp>
        <p:nvSpPr>
          <p:cNvPr id="405" name="Google Shape;405;p28"/>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pic>
        <p:nvPicPr>
          <p:cNvPr id="406" name="Google Shape;406;p28"/>
          <p:cNvPicPr preferRelativeResize="0"/>
          <p:nvPr/>
        </p:nvPicPr>
        <p:blipFill rotWithShape="1">
          <a:blip r:embed="rId5">
            <a:alphaModFix/>
          </a:blip>
          <a:srcRect/>
          <a:stretch/>
        </p:blipFill>
        <p:spPr>
          <a:xfrm>
            <a:off x="4" y="48023"/>
            <a:ext cx="707398" cy="707398"/>
          </a:xfrm>
          <a:prstGeom prst="rect">
            <a:avLst/>
          </a:prstGeom>
          <a:noFill/>
          <a:ln>
            <a:noFill/>
          </a:ln>
        </p:spPr>
      </p:pic>
      <p:pic>
        <p:nvPicPr>
          <p:cNvPr id="407" name="Google Shape;407;p28"/>
          <p:cNvPicPr preferRelativeResize="0"/>
          <p:nvPr/>
        </p:nvPicPr>
        <p:blipFill rotWithShape="1">
          <a:blip r:embed="rId6">
            <a:alphaModFix/>
          </a:blip>
          <a:srcRect/>
          <a:stretch/>
        </p:blipFill>
        <p:spPr>
          <a:xfrm>
            <a:off x="754240" y="54947"/>
            <a:ext cx="693556" cy="693556"/>
          </a:xfrm>
          <a:prstGeom prst="rect">
            <a:avLst/>
          </a:prstGeom>
          <a:noFill/>
          <a:ln>
            <a:noFill/>
          </a:ln>
        </p:spPr>
      </p:pic>
      <p:pic>
        <p:nvPicPr>
          <p:cNvPr id="408" name="Google Shape;408;p28"/>
          <p:cNvPicPr preferRelativeResize="0"/>
          <p:nvPr/>
        </p:nvPicPr>
        <p:blipFill>
          <a:blip r:embed="rId7">
            <a:alphaModFix/>
          </a:blip>
          <a:stretch>
            <a:fillRect/>
          </a:stretch>
        </p:blipFill>
        <p:spPr>
          <a:xfrm>
            <a:off x="8264935" y="76200"/>
            <a:ext cx="856558" cy="694943"/>
          </a:xfrm>
          <a:prstGeom prst="rect">
            <a:avLst/>
          </a:prstGeom>
          <a:noFill/>
          <a:ln>
            <a:noFill/>
          </a:ln>
        </p:spPr>
      </p:pic>
      <p:cxnSp>
        <p:nvCxnSpPr>
          <p:cNvPr id="409" name="Google Shape;409;p28"/>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410" name="Google Shape;410;p28"/>
          <p:cNvSpPr txBox="1"/>
          <p:nvPr/>
        </p:nvSpPr>
        <p:spPr>
          <a:xfrm>
            <a:off x="1569300" y="385575"/>
            <a:ext cx="60054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73763"/>
                </a:solidFill>
              </a:rPr>
              <a:t>Validation of an Airborne DWL in Tropical Cyclones</a:t>
            </a:r>
            <a:endParaRPr sz="1800" b="1">
              <a:solidFill>
                <a:srgbClr val="073763"/>
              </a:solidFill>
            </a:endParaRPr>
          </a:p>
          <a:p>
            <a:pPr marL="0" lvl="0" indent="0" algn="ctr" rtl="0">
              <a:spcBef>
                <a:spcPts val="0"/>
              </a:spcBef>
              <a:spcAft>
                <a:spcPts val="0"/>
              </a:spcAft>
              <a:buNone/>
            </a:pPr>
            <a:endParaRPr sz="1800" b="1">
              <a:solidFill>
                <a:srgbClr val="073763"/>
              </a:solidFill>
            </a:endParaRPr>
          </a:p>
        </p:txBody>
      </p:sp>
      <p:sp>
        <p:nvSpPr>
          <p:cNvPr id="411" name="Google Shape;411;p28"/>
          <p:cNvSpPr txBox="1"/>
          <p:nvPr/>
        </p:nvSpPr>
        <p:spPr>
          <a:xfrm>
            <a:off x="14550" y="4867050"/>
            <a:ext cx="9106800" cy="276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B5394"/>
                </a:solidFill>
                <a:latin typeface="Arial"/>
                <a:ea typeface="Arial"/>
                <a:cs typeface="Arial"/>
                <a:sym typeface="Arial"/>
              </a:rPr>
              <a:t>November 18, 2020</a:t>
            </a:r>
            <a:r>
              <a:rPr lang="en" sz="1100" b="0" i="0" u="none" strike="noStrike" cap="none" dirty="0">
                <a:solidFill>
                  <a:srgbClr val="0B5394"/>
                </a:solidFill>
                <a:latin typeface="Arial"/>
                <a:ea typeface="Arial"/>
                <a:cs typeface="Arial"/>
                <a:sym typeface="Arial"/>
              </a:rPr>
              <a:t>	</a:t>
            </a:r>
            <a:endParaRPr sz="1100" dirty="0">
              <a:solidFill>
                <a:srgbClr val="666666"/>
              </a:solidFill>
            </a:endParaRPr>
          </a:p>
        </p:txBody>
      </p:sp>
      <p:sp>
        <p:nvSpPr>
          <p:cNvPr id="412" name="Google Shape;412;p28"/>
          <p:cNvSpPr txBox="1"/>
          <p:nvPr/>
        </p:nvSpPr>
        <p:spPr>
          <a:xfrm>
            <a:off x="72100" y="4800600"/>
            <a:ext cx="9072000" cy="349200"/>
          </a:xfrm>
          <a:prstGeom prst="rect">
            <a:avLst/>
          </a:prstGeom>
          <a:noFill/>
          <a:ln>
            <a:noFill/>
          </a:ln>
        </p:spPr>
        <p:txBody>
          <a:bodyPr spcFirstLastPara="1" wrap="square" lIns="91425" tIns="91425" rIns="91425" bIns="91425" anchor="t" anchorCtr="0">
            <a:noAutofit/>
          </a:bodyPr>
          <a:lstStyle/>
          <a:p>
            <a:pPr marL="914400" lvl="0" indent="457200" algn="l" rtl="0">
              <a:spcBef>
                <a:spcPts val="0"/>
              </a:spcBef>
              <a:spcAft>
                <a:spcPts val="0"/>
              </a:spcAft>
              <a:buNone/>
            </a:pPr>
            <a:r>
              <a:rPr lang="en-US" sz="1100" dirty="0">
                <a:solidFill>
                  <a:srgbClr val="666666"/>
                </a:solidFill>
              </a:rPr>
              <a:t>Assimilation of Airborne Doppler Wind Lidar Collected in Tropical Cyclones</a:t>
            </a:r>
            <a:endParaRPr sz="1100" dirty="0">
              <a:solidFill>
                <a:srgbClr val="666666"/>
              </a:solidFill>
            </a:endParaRPr>
          </a:p>
        </p:txBody>
      </p:sp>
      <p:grpSp>
        <p:nvGrpSpPr>
          <p:cNvPr id="414" name="Google Shape;414;p28"/>
          <p:cNvGrpSpPr/>
          <p:nvPr/>
        </p:nvGrpSpPr>
        <p:grpSpPr>
          <a:xfrm>
            <a:off x="7703650" y="2682525"/>
            <a:ext cx="1564000" cy="726900"/>
            <a:chOff x="7551250" y="2682525"/>
            <a:chExt cx="1564000" cy="726900"/>
          </a:xfrm>
        </p:grpSpPr>
        <p:sp>
          <p:nvSpPr>
            <p:cNvPr id="415" name="Google Shape;415;p28"/>
            <p:cNvSpPr/>
            <p:nvPr/>
          </p:nvSpPr>
          <p:spPr>
            <a:xfrm>
              <a:off x="7652500" y="2787825"/>
              <a:ext cx="183000" cy="183000"/>
            </a:xfrm>
            <a:prstGeom prst="ellipse">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8"/>
            <p:cNvSpPr txBox="1"/>
            <p:nvPr/>
          </p:nvSpPr>
          <p:spPr>
            <a:xfrm>
              <a:off x="7551250" y="2912625"/>
              <a:ext cx="385500" cy="4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38761D"/>
                  </a:solidFill>
                </a:rPr>
                <a:t>+</a:t>
              </a:r>
              <a:endParaRPr sz="2400" b="1">
                <a:solidFill>
                  <a:srgbClr val="38761D"/>
                </a:solidFill>
              </a:endParaRPr>
            </a:p>
          </p:txBody>
        </p:sp>
        <p:sp>
          <p:nvSpPr>
            <p:cNvPr id="417" name="Google Shape;417;p28"/>
            <p:cNvSpPr txBox="1"/>
            <p:nvPr/>
          </p:nvSpPr>
          <p:spPr>
            <a:xfrm>
              <a:off x="7878350" y="2682525"/>
              <a:ext cx="1236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Non-center</a:t>
              </a:r>
              <a:endParaRPr/>
            </a:p>
          </p:txBody>
        </p:sp>
        <p:sp>
          <p:nvSpPr>
            <p:cNvPr id="418" name="Google Shape;418;p28"/>
            <p:cNvSpPr txBox="1"/>
            <p:nvPr/>
          </p:nvSpPr>
          <p:spPr>
            <a:xfrm>
              <a:off x="7878350" y="3015825"/>
              <a:ext cx="1236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Center</a:t>
              </a:r>
              <a:endParaRPr/>
            </a:p>
          </p:txBody>
        </p:sp>
      </p:grpSp>
      <p:sp>
        <p:nvSpPr>
          <p:cNvPr id="419" name="Google Shape;419;p28"/>
          <p:cNvSpPr txBox="1"/>
          <p:nvPr/>
        </p:nvSpPr>
        <p:spPr>
          <a:xfrm>
            <a:off x="5386800" y="844675"/>
            <a:ext cx="3506700" cy="48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ADWL (5+ LOS) versus Dropsondes</a:t>
            </a:r>
            <a:endParaRPr b="1"/>
          </a:p>
        </p:txBody>
      </p:sp>
      <p:sp>
        <p:nvSpPr>
          <p:cNvPr id="420" name="Google Shape;420;p28"/>
          <p:cNvSpPr txBox="1"/>
          <p:nvPr/>
        </p:nvSpPr>
        <p:spPr>
          <a:xfrm>
            <a:off x="891000" y="997075"/>
            <a:ext cx="3506700" cy="48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ADWL (5+ LOS) minus Dropsondes</a:t>
            </a:r>
            <a:endParaRPr b="1"/>
          </a:p>
          <a:p>
            <a:pPr marL="0" lvl="0" indent="0" algn="ctr" rtl="0">
              <a:spcBef>
                <a:spcPts val="0"/>
              </a:spcBef>
              <a:spcAft>
                <a:spcPts val="0"/>
              </a:spcAft>
              <a:buNone/>
            </a:pPr>
            <a:r>
              <a:rPr lang="en" b="1">
                <a:solidFill>
                  <a:srgbClr val="980000"/>
                </a:solidFill>
              </a:rPr>
              <a:t>Non-Center Comparisons</a:t>
            </a:r>
            <a:endParaRPr b="1">
              <a:solidFill>
                <a:srgbClr val="980000"/>
              </a:solidFill>
            </a:endParaRPr>
          </a:p>
        </p:txBody>
      </p:sp>
      <p:grpSp>
        <p:nvGrpSpPr>
          <p:cNvPr id="421" name="Google Shape;421;p28"/>
          <p:cNvGrpSpPr/>
          <p:nvPr/>
        </p:nvGrpSpPr>
        <p:grpSpPr>
          <a:xfrm>
            <a:off x="742375" y="1659775"/>
            <a:ext cx="1954075" cy="707400"/>
            <a:chOff x="2571175" y="1278775"/>
            <a:chExt cx="1954075" cy="707400"/>
          </a:xfrm>
        </p:grpSpPr>
        <p:sp>
          <p:nvSpPr>
            <p:cNvPr id="422" name="Google Shape;422;p28"/>
            <p:cNvSpPr txBox="1"/>
            <p:nvPr/>
          </p:nvSpPr>
          <p:spPr>
            <a:xfrm>
              <a:off x="2939150" y="1278775"/>
              <a:ext cx="1586100" cy="707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Wind Difference</a:t>
              </a:r>
              <a:endParaRPr b="1"/>
            </a:p>
            <a:p>
              <a:pPr marL="0" lvl="0" indent="0" algn="l" rtl="0">
                <a:spcBef>
                  <a:spcPts val="0"/>
                </a:spcBef>
                <a:spcAft>
                  <a:spcPts val="0"/>
                </a:spcAft>
                <a:buNone/>
              </a:pPr>
              <a:r>
                <a:rPr lang="en" b="1"/>
                <a:t>RMS</a:t>
              </a:r>
              <a:endParaRPr b="1"/>
            </a:p>
            <a:p>
              <a:pPr marL="0" lvl="0" indent="0" algn="l" rtl="0">
                <a:spcBef>
                  <a:spcPts val="0"/>
                </a:spcBef>
                <a:spcAft>
                  <a:spcPts val="0"/>
                </a:spcAft>
                <a:buNone/>
              </a:pPr>
              <a:r>
                <a:rPr lang="en" b="1"/>
                <a:t>Bias</a:t>
              </a:r>
              <a:endParaRPr b="1"/>
            </a:p>
          </p:txBody>
        </p:sp>
        <p:cxnSp>
          <p:nvCxnSpPr>
            <p:cNvPr id="423" name="Google Shape;423;p28"/>
            <p:cNvCxnSpPr/>
            <p:nvPr/>
          </p:nvCxnSpPr>
          <p:spPr>
            <a:xfrm>
              <a:off x="2571175" y="1673275"/>
              <a:ext cx="407400" cy="0"/>
            </a:xfrm>
            <a:prstGeom prst="straightConnector1">
              <a:avLst/>
            </a:prstGeom>
            <a:noFill/>
            <a:ln w="38100" cap="flat" cmpd="sng">
              <a:solidFill>
                <a:srgbClr val="0000FF"/>
              </a:solidFill>
              <a:prstDash val="solid"/>
              <a:round/>
              <a:headEnd type="none" w="med" len="med"/>
              <a:tailEnd type="none" w="med" len="med"/>
            </a:ln>
          </p:spPr>
        </p:cxnSp>
        <p:cxnSp>
          <p:nvCxnSpPr>
            <p:cNvPr id="424" name="Google Shape;424;p28"/>
            <p:cNvCxnSpPr/>
            <p:nvPr/>
          </p:nvCxnSpPr>
          <p:spPr>
            <a:xfrm>
              <a:off x="2571175" y="1901875"/>
              <a:ext cx="407400" cy="0"/>
            </a:xfrm>
            <a:prstGeom prst="straightConnector1">
              <a:avLst/>
            </a:prstGeom>
            <a:noFill/>
            <a:ln w="38100" cap="flat" cmpd="sng">
              <a:solidFill>
                <a:srgbClr val="FF0000"/>
              </a:solidFill>
              <a:prstDash val="dash"/>
              <a:round/>
              <a:headEnd type="none" w="med" len="med"/>
              <a:tailEnd type="none" w="med" len="med"/>
            </a:ln>
          </p:spPr>
        </p:cxnSp>
        <p:sp>
          <p:nvSpPr>
            <p:cNvPr id="425" name="Google Shape;425;p28"/>
            <p:cNvSpPr txBox="1"/>
            <p:nvPr/>
          </p:nvSpPr>
          <p:spPr>
            <a:xfrm>
              <a:off x="2745775" y="1278775"/>
              <a:ext cx="327300" cy="3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666666"/>
                  </a:solidFill>
                </a:rPr>
                <a:t>x</a:t>
              </a:r>
              <a:endParaRPr b="1">
                <a:solidFill>
                  <a:srgbClr val="666666"/>
                </a:solidFill>
              </a:endParaRPr>
            </a:p>
          </p:txBody>
        </p:sp>
      </p:grpSp>
      <p:sp>
        <p:nvSpPr>
          <p:cNvPr id="426" name="Google Shape;426;p28"/>
          <p:cNvSpPr txBox="1"/>
          <p:nvPr/>
        </p:nvSpPr>
        <p:spPr>
          <a:xfrm>
            <a:off x="5279275" y="1694875"/>
            <a:ext cx="22953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0000FF"/>
                </a:solidFill>
                <a:highlight>
                  <a:srgbClr val="FFFFFF"/>
                </a:highlight>
              </a:rPr>
              <a:t>D</a:t>
            </a:r>
            <a:r>
              <a:rPr lang="en" sz="1000" b="1" baseline="-25000">
                <a:solidFill>
                  <a:srgbClr val="0000FF"/>
                </a:solidFill>
                <a:highlight>
                  <a:srgbClr val="FFFFFF"/>
                </a:highlight>
              </a:rPr>
              <a:t>ADWL</a:t>
            </a:r>
            <a:r>
              <a:rPr lang="en" sz="1000" b="1">
                <a:solidFill>
                  <a:srgbClr val="0000FF"/>
                </a:solidFill>
                <a:highlight>
                  <a:srgbClr val="FFFFFF"/>
                </a:highlight>
              </a:rPr>
              <a:t> = 0.9659(D</a:t>
            </a:r>
            <a:r>
              <a:rPr lang="en" sz="1000" b="1" baseline="-25000">
                <a:solidFill>
                  <a:srgbClr val="0000FF"/>
                </a:solidFill>
                <a:highlight>
                  <a:srgbClr val="FFFFFF"/>
                </a:highlight>
              </a:rPr>
              <a:t>DROP</a:t>
            </a:r>
            <a:r>
              <a:rPr lang="en" sz="1000" b="1">
                <a:solidFill>
                  <a:srgbClr val="0000FF"/>
                </a:solidFill>
                <a:highlight>
                  <a:srgbClr val="FFFFFF"/>
                </a:highlight>
              </a:rPr>
              <a:t>) + 7.5271</a:t>
            </a:r>
            <a:endParaRPr sz="1000" b="1">
              <a:solidFill>
                <a:srgbClr val="0000FF"/>
              </a:solidFill>
            </a:endParaRPr>
          </a:p>
        </p:txBody>
      </p:sp>
      <p:sp>
        <p:nvSpPr>
          <p:cNvPr id="427" name="Google Shape;427;p28"/>
          <p:cNvSpPr txBox="1"/>
          <p:nvPr/>
        </p:nvSpPr>
        <p:spPr>
          <a:xfrm>
            <a:off x="5338675" y="2014825"/>
            <a:ext cx="1025700" cy="32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0000FF"/>
                </a:solidFill>
                <a:highlight>
                  <a:srgbClr val="FFFFFF"/>
                </a:highlight>
              </a:rPr>
              <a:t>corr=0.9858</a:t>
            </a:r>
            <a:endParaRPr b="1">
              <a:solidFill>
                <a:srgbClr val="0000FF"/>
              </a:solidFill>
            </a:endParaRPr>
          </a:p>
        </p:txBody>
      </p:sp>
    </p:spTree>
    <p:extLst>
      <p:ext uri="{BB962C8B-B14F-4D97-AF65-F5344CB8AC3E}">
        <p14:creationId xmlns:p14="http://schemas.microsoft.com/office/powerpoint/2010/main" val="3475220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5"/>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86" name="Google Shape;86;p15"/>
          <p:cNvPicPr preferRelativeResize="0"/>
          <p:nvPr/>
        </p:nvPicPr>
        <p:blipFill rotWithShape="1">
          <a:blip r:embed="rId3">
            <a:alphaModFix/>
          </a:blip>
          <a:srcRect/>
          <a:stretch/>
        </p:blipFill>
        <p:spPr>
          <a:xfrm>
            <a:off x="4" y="48023"/>
            <a:ext cx="707398" cy="707398"/>
          </a:xfrm>
          <a:prstGeom prst="rect">
            <a:avLst/>
          </a:prstGeom>
          <a:noFill/>
          <a:ln>
            <a:noFill/>
          </a:ln>
        </p:spPr>
      </p:pic>
      <p:pic>
        <p:nvPicPr>
          <p:cNvPr id="87" name="Google Shape;87;p15"/>
          <p:cNvPicPr preferRelativeResize="0"/>
          <p:nvPr/>
        </p:nvPicPr>
        <p:blipFill rotWithShape="1">
          <a:blip r:embed="rId4">
            <a:alphaModFix/>
          </a:blip>
          <a:srcRect/>
          <a:stretch/>
        </p:blipFill>
        <p:spPr>
          <a:xfrm>
            <a:off x="754240" y="54947"/>
            <a:ext cx="693556" cy="693556"/>
          </a:xfrm>
          <a:prstGeom prst="rect">
            <a:avLst/>
          </a:prstGeom>
          <a:noFill/>
          <a:ln>
            <a:noFill/>
          </a:ln>
        </p:spPr>
      </p:pic>
      <p:pic>
        <p:nvPicPr>
          <p:cNvPr id="88" name="Google Shape;88;p15"/>
          <p:cNvPicPr preferRelativeResize="0"/>
          <p:nvPr/>
        </p:nvPicPr>
        <p:blipFill>
          <a:blip r:embed="rId5">
            <a:alphaModFix/>
          </a:blip>
          <a:stretch>
            <a:fillRect/>
          </a:stretch>
        </p:blipFill>
        <p:spPr>
          <a:xfrm>
            <a:off x="8264935" y="76200"/>
            <a:ext cx="856558" cy="694943"/>
          </a:xfrm>
          <a:prstGeom prst="rect">
            <a:avLst/>
          </a:prstGeom>
          <a:noFill/>
          <a:ln>
            <a:noFill/>
          </a:ln>
        </p:spPr>
      </p:pic>
      <p:cxnSp>
        <p:nvCxnSpPr>
          <p:cNvPr id="89" name="Google Shape;89;p15"/>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90" name="Google Shape;90;p15"/>
          <p:cNvSpPr txBox="1"/>
          <p:nvPr/>
        </p:nvSpPr>
        <p:spPr>
          <a:xfrm>
            <a:off x="1872900" y="385575"/>
            <a:ext cx="53982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73763"/>
                </a:solidFill>
              </a:rPr>
              <a:t>Motivation: Observation Gap</a:t>
            </a:r>
            <a:endParaRPr sz="1800" b="1">
              <a:solidFill>
                <a:srgbClr val="073763"/>
              </a:solidFill>
            </a:endParaRPr>
          </a:p>
        </p:txBody>
      </p:sp>
      <p:sp>
        <p:nvSpPr>
          <p:cNvPr id="91" name="Google Shape;91;p15"/>
          <p:cNvSpPr txBox="1"/>
          <p:nvPr/>
        </p:nvSpPr>
        <p:spPr>
          <a:xfrm>
            <a:off x="14550" y="4867050"/>
            <a:ext cx="9106800" cy="276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B5394"/>
                </a:solidFill>
                <a:latin typeface="Arial"/>
                <a:ea typeface="Arial"/>
                <a:cs typeface="Arial"/>
                <a:sym typeface="Arial"/>
              </a:rPr>
              <a:t>November 18, 2020</a:t>
            </a:r>
            <a:r>
              <a:rPr lang="en" sz="1100" b="0" i="0" u="none" strike="noStrike" cap="none" dirty="0">
                <a:solidFill>
                  <a:srgbClr val="0B5394"/>
                </a:solidFill>
                <a:latin typeface="Arial"/>
                <a:ea typeface="Arial"/>
                <a:cs typeface="Arial"/>
                <a:sym typeface="Arial"/>
              </a:rPr>
              <a:t>	</a:t>
            </a:r>
            <a:endParaRPr sz="1100" dirty="0">
              <a:solidFill>
                <a:srgbClr val="666666"/>
              </a:solidFill>
            </a:endParaRPr>
          </a:p>
        </p:txBody>
      </p:sp>
      <p:sp>
        <p:nvSpPr>
          <p:cNvPr id="92" name="Google Shape;92;p15"/>
          <p:cNvSpPr txBox="1"/>
          <p:nvPr/>
        </p:nvSpPr>
        <p:spPr>
          <a:xfrm>
            <a:off x="72100" y="4800600"/>
            <a:ext cx="9072000" cy="349200"/>
          </a:xfrm>
          <a:prstGeom prst="rect">
            <a:avLst/>
          </a:prstGeom>
          <a:noFill/>
          <a:ln>
            <a:noFill/>
          </a:ln>
        </p:spPr>
        <p:txBody>
          <a:bodyPr spcFirstLastPara="1" wrap="square" lIns="91425" tIns="91425" rIns="91425" bIns="91425" anchor="t" anchorCtr="0">
            <a:noAutofit/>
          </a:bodyPr>
          <a:lstStyle/>
          <a:p>
            <a:pPr marL="914400" lvl="0" indent="457200" algn="l" rtl="0">
              <a:spcBef>
                <a:spcPts val="0"/>
              </a:spcBef>
              <a:spcAft>
                <a:spcPts val="0"/>
              </a:spcAft>
              <a:buNone/>
            </a:pPr>
            <a:r>
              <a:rPr lang="en-US" sz="1100" dirty="0">
                <a:solidFill>
                  <a:srgbClr val="666666"/>
                </a:solidFill>
              </a:rPr>
              <a:t>	Assimilation of Airborne Doppler Wind Lidar Collected in Tropical Cyclones</a:t>
            </a:r>
            <a:endParaRPr sz="1100" dirty="0">
              <a:solidFill>
                <a:srgbClr val="666666"/>
              </a:solidFill>
            </a:endParaRPr>
          </a:p>
        </p:txBody>
      </p:sp>
      <p:pic>
        <p:nvPicPr>
          <p:cNvPr id="94" name="Google Shape;94;p15"/>
          <p:cNvPicPr preferRelativeResize="0"/>
          <p:nvPr/>
        </p:nvPicPr>
        <p:blipFill>
          <a:blip r:embed="rId6">
            <a:alphaModFix/>
          </a:blip>
          <a:stretch>
            <a:fillRect/>
          </a:stretch>
        </p:blipFill>
        <p:spPr>
          <a:xfrm>
            <a:off x="6302725" y="1046150"/>
            <a:ext cx="2719676" cy="2388899"/>
          </a:xfrm>
          <a:prstGeom prst="rect">
            <a:avLst/>
          </a:prstGeom>
          <a:noFill/>
          <a:ln>
            <a:noFill/>
          </a:ln>
        </p:spPr>
      </p:pic>
      <p:pic>
        <p:nvPicPr>
          <p:cNvPr id="95" name="Google Shape;95;p15"/>
          <p:cNvPicPr preferRelativeResize="0"/>
          <p:nvPr/>
        </p:nvPicPr>
        <p:blipFill rotWithShape="1">
          <a:blip r:embed="rId7">
            <a:alphaModFix/>
          </a:blip>
          <a:srcRect l="18619"/>
          <a:stretch/>
        </p:blipFill>
        <p:spPr>
          <a:xfrm>
            <a:off x="3924625" y="1551400"/>
            <a:ext cx="3174026" cy="2946924"/>
          </a:xfrm>
          <a:prstGeom prst="rect">
            <a:avLst/>
          </a:prstGeom>
          <a:noFill/>
          <a:ln>
            <a:noFill/>
          </a:ln>
        </p:spPr>
      </p:pic>
      <p:sp>
        <p:nvSpPr>
          <p:cNvPr id="96" name="Google Shape;96;p15"/>
          <p:cNvSpPr txBox="1"/>
          <p:nvPr/>
        </p:nvSpPr>
        <p:spPr>
          <a:xfrm>
            <a:off x="158700" y="1133900"/>
            <a:ext cx="3752100" cy="3474900"/>
          </a:xfrm>
          <a:prstGeom prst="rect">
            <a:avLst/>
          </a:prstGeom>
          <a:noFill/>
          <a:ln>
            <a:noFill/>
          </a:ln>
        </p:spPr>
        <p:txBody>
          <a:bodyPr spcFirstLastPara="1" wrap="square" lIns="91425" tIns="91425" rIns="91425" bIns="91425" anchor="t" anchorCtr="0">
            <a:noAutofit/>
          </a:bodyPr>
          <a:lstStyle/>
          <a:p>
            <a:pPr marL="342900" lvl="0" indent="-241300" algn="l" rtl="0">
              <a:lnSpc>
                <a:spcPct val="90000"/>
              </a:lnSpc>
              <a:spcBef>
                <a:spcPts val="0"/>
              </a:spcBef>
              <a:spcAft>
                <a:spcPts val="0"/>
              </a:spcAft>
              <a:buClr>
                <a:schemeClr val="dk1"/>
              </a:buClr>
              <a:buSzPts val="1600"/>
              <a:buChar char="•"/>
            </a:pPr>
            <a:r>
              <a:rPr lang="en" sz="1600" dirty="0">
                <a:solidFill>
                  <a:schemeClr val="dk1"/>
                </a:solidFill>
              </a:rPr>
              <a:t>Winds in and near a tropical cyclone (TC) are often limited</a:t>
            </a:r>
            <a:endParaRPr sz="1600" dirty="0">
              <a:solidFill>
                <a:schemeClr val="dk1"/>
              </a:solidFill>
            </a:endParaRPr>
          </a:p>
          <a:p>
            <a:pPr marL="342900" lvl="0" indent="-241300" algn="l" rtl="0">
              <a:lnSpc>
                <a:spcPct val="90000"/>
              </a:lnSpc>
              <a:spcBef>
                <a:spcPts val="640"/>
              </a:spcBef>
              <a:spcAft>
                <a:spcPts val="0"/>
              </a:spcAft>
              <a:buClr>
                <a:schemeClr val="dk1"/>
              </a:buClr>
              <a:buSzPts val="1600"/>
              <a:buChar char="•"/>
            </a:pPr>
            <a:r>
              <a:rPr lang="en" sz="1600" dirty="0">
                <a:solidFill>
                  <a:schemeClr val="dk1"/>
                </a:solidFill>
              </a:rPr>
              <a:t>Atmospheric Motion Vectors (AMVs) collect winds through feature tracking  </a:t>
            </a:r>
            <a:endParaRPr sz="1600" dirty="0">
              <a:solidFill>
                <a:schemeClr val="dk1"/>
              </a:solidFill>
            </a:endParaRPr>
          </a:p>
          <a:p>
            <a:pPr marL="742950" lvl="1" indent="-196850" algn="l" rtl="0">
              <a:lnSpc>
                <a:spcPct val="90000"/>
              </a:lnSpc>
              <a:spcBef>
                <a:spcPts val="560"/>
              </a:spcBef>
              <a:spcAft>
                <a:spcPts val="0"/>
              </a:spcAft>
              <a:buClr>
                <a:schemeClr val="dk1"/>
              </a:buClr>
              <a:buSzPts val="1400"/>
              <a:buChar char="–"/>
            </a:pPr>
            <a:r>
              <a:rPr lang="en" dirty="0">
                <a:solidFill>
                  <a:schemeClr val="dk1"/>
                </a:solidFill>
              </a:rPr>
              <a:t>Layer of winds</a:t>
            </a:r>
            <a:endParaRPr dirty="0">
              <a:solidFill>
                <a:schemeClr val="dk1"/>
              </a:solidFill>
            </a:endParaRPr>
          </a:p>
          <a:p>
            <a:pPr marL="742950" lvl="1" indent="-196850" algn="l" rtl="0">
              <a:lnSpc>
                <a:spcPct val="90000"/>
              </a:lnSpc>
              <a:spcBef>
                <a:spcPts val="560"/>
              </a:spcBef>
              <a:spcAft>
                <a:spcPts val="0"/>
              </a:spcAft>
              <a:buClr>
                <a:schemeClr val="dk1"/>
              </a:buClr>
              <a:buSzPts val="1400"/>
              <a:buChar char="–"/>
            </a:pPr>
            <a:r>
              <a:rPr lang="en" dirty="0">
                <a:solidFill>
                  <a:schemeClr val="dk1"/>
                </a:solidFill>
              </a:rPr>
              <a:t>1-2 layers depending on TC</a:t>
            </a:r>
            <a:endParaRPr dirty="0">
              <a:solidFill>
                <a:schemeClr val="dk1"/>
              </a:solidFill>
            </a:endParaRPr>
          </a:p>
          <a:p>
            <a:pPr marL="342900" lvl="0" indent="-241300" algn="l" rtl="0">
              <a:lnSpc>
                <a:spcPct val="90000"/>
              </a:lnSpc>
              <a:spcBef>
                <a:spcPts val="640"/>
              </a:spcBef>
              <a:spcAft>
                <a:spcPts val="0"/>
              </a:spcAft>
              <a:buClr>
                <a:schemeClr val="dk1"/>
              </a:buClr>
              <a:buSzPts val="1600"/>
              <a:buChar char="•"/>
            </a:pPr>
            <a:r>
              <a:rPr lang="en" sz="1600" dirty="0" err="1">
                <a:solidFill>
                  <a:schemeClr val="dk1"/>
                </a:solidFill>
              </a:rPr>
              <a:t>Scatterometers</a:t>
            </a:r>
            <a:r>
              <a:rPr lang="en" sz="1600" dirty="0">
                <a:solidFill>
                  <a:schemeClr val="dk1"/>
                </a:solidFill>
              </a:rPr>
              <a:t> provide coarse (25 km) snapshot of surface winds</a:t>
            </a:r>
            <a:endParaRPr sz="1600" dirty="0">
              <a:solidFill>
                <a:schemeClr val="dk1"/>
              </a:solidFill>
            </a:endParaRPr>
          </a:p>
          <a:p>
            <a:pPr marL="742950" lvl="1" indent="-196850" algn="l" rtl="0">
              <a:lnSpc>
                <a:spcPct val="90000"/>
              </a:lnSpc>
              <a:spcBef>
                <a:spcPts val="560"/>
              </a:spcBef>
              <a:spcAft>
                <a:spcPts val="0"/>
              </a:spcAft>
              <a:buClr>
                <a:schemeClr val="dk1"/>
              </a:buClr>
              <a:buSzPts val="1400"/>
              <a:buChar char="–"/>
            </a:pPr>
            <a:r>
              <a:rPr lang="en" dirty="0">
                <a:solidFill>
                  <a:schemeClr val="dk1"/>
                </a:solidFill>
              </a:rPr>
              <a:t>Serendipitous</a:t>
            </a:r>
            <a:endParaRPr dirty="0">
              <a:solidFill>
                <a:schemeClr val="dk1"/>
              </a:solidFill>
            </a:endParaRPr>
          </a:p>
          <a:p>
            <a:pPr marL="742950" lvl="1" indent="-222250" algn="l" rtl="0">
              <a:lnSpc>
                <a:spcPct val="90000"/>
              </a:lnSpc>
              <a:spcBef>
                <a:spcPts val="560"/>
              </a:spcBef>
              <a:spcAft>
                <a:spcPts val="0"/>
              </a:spcAft>
              <a:buClr>
                <a:schemeClr val="dk1"/>
              </a:buClr>
              <a:buSzPts val="1800"/>
              <a:buChar char="–"/>
            </a:pPr>
            <a:r>
              <a:rPr lang="en" dirty="0">
                <a:solidFill>
                  <a:schemeClr val="dk1"/>
                </a:solidFill>
              </a:rPr>
              <a:t>Rain-contaminated</a:t>
            </a:r>
            <a:endParaRPr dirty="0">
              <a:solidFill>
                <a:schemeClr val="dk1"/>
              </a:solidFill>
            </a:endParaRPr>
          </a:p>
        </p:txBody>
      </p:sp>
      <p:sp>
        <p:nvSpPr>
          <p:cNvPr id="97" name="Google Shape;97;p15"/>
          <p:cNvSpPr txBox="1"/>
          <p:nvPr/>
        </p:nvSpPr>
        <p:spPr>
          <a:xfrm>
            <a:off x="3938450" y="4498325"/>
            <a:ext cx="3146400" cy="34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CIMSS AMVs for Hurricane Dorian (2019)</a:t>
            </a:r>
            <a:endParaRPr sz="1100" i="1"/>
          </a:p>
        </p:txBody>
      </p:sp>
      <p:sp>
        <p:nvSpPr>
          <p:cNvPr id="98" name="Google Shape;98;p15"/>
          <p:cNvSpPr txBox="1"/>
          <p:nvPr/>
        </p:nvSpPr>
        <p:spPr>
          <a:xfrm>
            <a:off x="7084800" y="3431525"/>
            <a:ext cx="1981200" cy="34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ASCAT-A for Hurricane Dorian (2019)</a:t>
            </a:r>
            <a:endParaRPr sz="1100" i="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627"/>
        <p:cNvGrpSpPr/>
        <p:nvPr/>
      </p:nvGrpSpPr>
      <p:grpSpPr>
        <a:xfrm>
          <a:off x="0" y="0"/>
          <a:ext cx="0" cy="0"/>
          <a:chOff x="0" y="0"/>
          <a:chExt cx="0" cy="0"/>
        </a:xfrm>
      </p:grpSpPr>
      <p:sp>
        <p:nvSpPr>
          <p:cNvPr id="628" name="Google Shape;628;p40"/>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629" name="Google Shape;629;p40"/>
          <p:cNvPicPr preferRelativeResize="0"/>
          <p:nvPr/>
        </p:nvPicPr>
        <p:blipFill rotWithShape="1">
          <a:blip r:embed="rId3">
            <a:alphaModFix/>
          </a:blip>
          <a:srcRect/>
          <a:stretch/>
        </p:blipFill>
        <p:spPr>
          <a:xfrm>
            <a:off x="4" y="48023"/>
            <a:ext cx="707398" cy="707398"/>
          </a:xfrm>
          <a:prstGeom prst="rect">
            <a:avLst/>
          </a:prstGeom>
          <a:noFill/>
          <a:ln>
            <a:noFill/>
          </a:ln>
        </p:spPr>
      </p:pic>
      <p:pic>
        <p:nvPicPr>
          <p:cNvPr id="630" name="Google Shape;630;p40"/>
          <p:cNvPicPr preferRelativeResize="0"/>
          <p:nvPr/>
        </p:nvPicPr>
        <p:blipFill rotWithShape="1">
          <a:blip r:embed="rId4">
            <a:alphaModFix/>
          </a:blip>
          <a:srcRect/>
          <a:stretch/>
        </p:blipFill>
        <p:spPr>
          <a:xfrm>
            <a:off x="754240" y="54947"/>
            <a:ext cx="693556" cy="693556"/>
          </a:xfrm>
          <a:prstGeom prst="rect">
            <a:avLst/>
          </a:prstGeom>
          <a:noFill/>
          <a:ln>
            <a:noFill/>
          </a:ln>
        </p:spPr>
      </p:pic>
      <p:pic>
        <p:nvPicPr>
          <p:cNvPr id="631" name="Google Shape;631;p40"/>
          <p:cNvPicPr preferRelativeResize="0"/>
          <p:nvPr/>
        </p:nvPicPr>
        <p:blipFill>
          <a:blip r:embed="rId5">
            <a:alphaModFix/>
          </a:blip>
          <a:stretch>
            <a:fillRect/>
          </a:stretch>
        </p:blipFill>
        <p:spPr>
          <a:xfrm>
            <a:off x="8264935" y="76200"/>
            <a:ext cx="856558" cy="694943"/>
          </a:xfrm>
          <a:prstGeom prst="rect">
            <a:avLst/>
          </a:prstGeom>
          <a:noFill/>
          <a:ln>
            <a:noFill/>
          </a:ln>
        </p:spPr>
      </p:pic>
      <p:cxnSp>
        <p:nvCxnSpPr>
          <p:cNvPr id="632" name="Google Shape;632;p40"/>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633" name="Google Shape;633;p40"/>
          <p:cNvSpPr txBox="1"/>
          <p:nvPr/>
        </p:nvSpPr>
        <p:spPr>
          <a:xfrm>
            <a:off x="1569300" y="156975"/>
            <a:ext cx="60054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73763"/>
                </a:solidFill>
              </a:rPr>
              <a:t>Assimilation of ADWL Observations Collected in Hurricane Lane (2018)</a:t>
            </a:r>
            <a:endParaRPr sz="1800" b="1">
              <a:solidFill>
                <a:srgbClr val="073763"/>
              </a:solidFill>
            </a:endParaRPr>
          </a:p>
        </p:txBody>
      </p:sp>
      <p:sp>
        <p:nvSpPr>
          <p:cNvPr id="634" name="Google Shape;634;p40"/>
          <p:cNvSpPr txBox="1"/>
          <p:nvPr/>
        </p:nvSpPr>
        <p:spPr>
          <a:xfrm>
            <a:off x="7225" y="4860750"/>
            <a:ext cx="9106800" cy="276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B5394"/>
                </a:solidFill>
                <a:latin typeface="Arial"/>
                <a:ea typeface="Arial"/>
                <a:cs typeface="Arial"/>
                <a:sym typeface="Arial"/>
              </a:rPr>
              <a:t>November 18, 2020</a:t>
            </a:r>
            <a:r>
              <a:rPr lang="en" sz="1100" b="0" i="0" u="none" strike="noStrike" cap="none" dirty="0">
                <a:solidFill>
                  <a:srgbClr val="0B5394"/>
                </a:solidFill>
                <a:latin typeface="Arial"/>
                <a:ea typeface="Arial"/>
                <a:cs typeface="Arial"/>
                <a:sym typeface="Arial"/>
              </a:rPr>
              <a:t>	</a:t>
            </a:r>
            <a:endParaRPr sz="1100" dirty="0">
              <a:solidFill>
                <a:srgbClr val="666666"/>
              </a:solidFill>
            </a:endParaRPr>
          </a:p>
        </p:txBody>
      </p:sp>
      <p:sp>
        <p:nvSpPr>
          <p:cNvPr id="635" name="Google Shape;635;p40"/>
          <p:cNvSpPr txBox="1"/>
          <p:nvPr/>
        </p:nvSpPr>
        <p:spPr>
          <a:xfrm>
            <a:off x="64775" y="4794300"/>
            <a:ext cx="9072000" cy="349200"/>
          </a:xfrm>
          <a:prstGeom prst="rect">
            <a:avLst/>
          </a:prstGeom>
          <a:noFill/>
          <a:ln>
            <a:noFill/>
          </a:ln>
        </p:spPr>
        <p:txBody>
          <a:bodyPr spcFirstLastPara="1" wrap="square" lIns="91425" tIns="91425" rIns="91425" bIns="91425" anchor="t" anchorCtr="0">
            <a:noAutofit/>
          </a:bodyPr>
          <a:lstStyle/>
          <a:p>
            <a:pPr marL="914400" lvl="0" indent="457200" algn="l" rtl="0">
              <a:spcBef>
                <a:spcPts val="0"/>
              </a:spcBef>
              <a:spcAft>
                <a:spcPts val="0"/>
              </a:spcAft>
              <a:buNone/>
            </a:pPr>
            <a:r>
              <a:rPr lang="en-US" sz="1100" dirty="0">
                <a:solidFill>
                  <a:srgbClr val="666666"/>
                </a:solidFill>
              </a:rPr>
              <a:t>Assimilation of Airborne Doppler Wind Lidar Collected in Tropical Cyclones</a:t>
            </a:r>
            <a:endParaRPr sz="1100" dirty="0">
              <a:solidFill>
                <a:srgbClr val="666666"/>
              </a:solidFill>
            </a:endParaRPr>
          </a:p>
        </p:txBody>
      </p:sp>
      <p:pic>
        <p:nvPicPr>
          <p:cNvPr id="637" name="Google Shape;637;p40"/>
          <p:cNvPicPr preferRelativeResize="0"/>
          <p:nvPr/>
        </p:nvPicPr>
        <p:blipFill rotWithShape="1">
          <a:blip r:embed="rId6">
            <a:alphaModFix/>
          </a:blip>
          <a:srcRect b="6898"/>
          <a:stretch/>
        </p:blipFill>
        <p:spPr>
          <a:xfrm>
            <a:off x="886800" y="940500"/>
            <a:ext cx="2514600" cy="1909231"/>
          </a:xfrm>
          <a:prstGeom prst="rect">
            <a:avLst/>
          </a:prstGeom>
          <a:noFill/>
          <a:ln>
            <a:noFill/>
          </a:ln>
        </p:spPr>
      </p:pic>
      <p:pic>
        <p:nvPicPr>
          <p:cNvPr id="638" name="Google Shape;638;p40"/>
          <p:cNvPicPr preferRelativeResize="0"/>
          <p:nvPr/>
        </p:nvPicPr>
        <p:blipFill rotWithShape="1">
          <a:blip r:embed="rId7">
            <a:alphaModFix/>
          </a:blip>
          <a:srcRect b="7019"/>
          <a:stretch/>
        </p:blipFill>
        <p:spPr>
          <a:xfrm>
            <a:off x="3401400" y="945150"/>
            <a:ext cx="2514600" cy="1899918"/>
          </a:xfrm>
          <a:prstGeom prst="rect">
            <a:avLst/>
          </a:prstGeom>
          <a:noFill/>
          <a:ln>
            <a:noFill/>
          </a:ln>
        </p:spPr>
      </p:pic>
      <p:pic>
        <p:nvPicPr>
          <p:cNvPr id="639" name="Google Shape;639;p40"/>
          <p:cNvPicPr preferRelativeResize="0"/>
          <p:nvPr/>
        </p:nvPicPr>
        <p:blipFill rotWithShape="1">
          <a:blip r:embed="rId8">
            <a:alphaModFix/>
          </a:blip>
          <a:srcRect b="6803"/>
          <a:stretch/>
        </p:blipFill>
        <p:spPr>
          <a:xfrm>
            <a:off x="810600" y="2900625"/>
            <a:ext cx="2514600" cy="1909231"/>
          </a:xfrm>
          <a:prstGeom prst="rect">
            <a:avLst/>
          </a:prstGeom>
          <a:noFill/>
          <a:ln>
            <a:noFill/>
          </a:ln>
        </p:spPr>
      </p:pic>
      <p:pic>
        <p:nvPicPr>
          <p:cNvPr id="640" name="Google Shape;640;p40"/>
          <p:cNvPicPr preferRelativeResize="0"/>
          <p:nvPr/>
        </p:nvPicPr>
        <p:blipFill rotWithShape="1">
          <a:blip r:embed="rId9">
            <a:alphaModFix/>
          </a:blip>
          <a:srcRect b="7106"/>
          <a:stretch/>
        </p:blipFill>
        <p:spPr>
          <a:xfrm>
            <a:off x="3314700" y="2865075"/>
            <a:ext cx="2571154" cy="1952156"/>
          </a:xfrm>
          <a:prstGeom prst="rect">
            <a:avLst/>
          </a:prstGeom>
          <a:noFill/>
          <a:ln>
            <a:noFill/>
          </a:ln>
        </p:spPr>
      </p:pic>
      <p:pic>
        <p:nvPicPr>
          <p:cNvPr id="641" name="Google Shape;641;p40"/>
          <p:cNvPicPr preferRelativeResize="0"/>
          <p:nvPr/>
        </p:nvPicPr>
        <p:blipFill rotWithShape="1">
          <a:blip r:embed="rId10">
            <a:alphaModFix/>
          </a:blip>
          <a:srcRect b="7183"/>
          <a:stretch/>
        </p:blipFill>
        <p:spPr>
          <a:xfrm>
            <a:off x="5910050" y="940500"/>
            <a:ext cx="2514600" cy="1906351"/>
          </a:xfrm>
          <a:prstGeom prst="rect">
            <a:avLst/>
          </a:prstGeom>
          <a:noFill/>
          <a:ln>
            <a:noFill/>
          </a:ln>
        </p:spPr>
      </p:pic>
      <p:pic>
        <p:nvPicPr>
          <p:cNvPr id="642" name="Google Shape;642;p40"/>
          <p:cNvPicPr preferRelativeResize="0"/>
          <p:nvPr/>
        </p:nvPicPr>
        <p:blipFill rotWithShape="1">
          <a:blip r:embed="rId11">
            <a:alphaModFix/>
          </a:blip>
          <a:srcRect b="6881"/>
          <a:stretch/>
        </p:blipFill>
        <p:spPr>
          <a:xfrm>
            <a:off x="5853500" y="2874750"/>
            <a:ext cx="2571154" cy="1956314"/>
          </a:xfrm>
          <a:prstGeom prst="rect">
            <a:avLst/>
          </a:prstGeom>
          <a:noFill/>
          <a:ln>
            <a:noFill/>
          </a:ln>
        </p:spPr>
      </p:pic>
      <p:sp>
        <p:nvSpPr>
          <p:cNvPr id="643" name="Google Shape;643;p40"/>
          <p:cNvSpPr txBox="1"/>
          <p:nvPr/>
        </p:nvSpPr>
        <p:spPr>
          <a:xfrm>
            <a:off x="1063225" y="962700"/>
            <a:ext cx="15933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(a) All</a:t>
            </a:r>
            <a:endParaRPr b="1"/>
          </a:p>
        </p:txBody>
      </p:sp>
      <p:sp>
        <p:nvSpPr>
          <p:cNvPr id="644" name="Google Shape;644;p40"/>
          <p:cNvSpPr txBox="1"/>
          <p:nvPr/>
        </p:nvSpPr>
        <p:spPr>
          <a:xfrm>
            <a:off x="3576775" y="962700"/>
            <a:ext cx="15933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(b) NoADWL</a:t>
            </a:r>
            <a:endParaRPr b="1"/>
          </a:p>
        </p:txBody>
      </p:sp>
      <p:sp>
        <p:nvSpPr>
          <p:cNvPr id="645" name="Google Shape;645;p40"/>
          <p:cNvSpPr txBox="1"/>
          <p:nvPr/>
        </p:nvSpPr>
        <p:spPr>
          <a:xfrm>
            <a:off x="6930625" y="962700"/>
            <a:ext cx="15933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(c) All–NoADWL</a:t>
            </a:r>
            <a:endParaRPr b="1"/>
          </a:p>
        </p:txBody>
      </p:sp>
      <p:sp>
        <p:nvSpPr>
          <p:cNvPr id="646" name="Google Shape;646;p40"/>
          <p:cNvSpPr txBox="1"/>
          <p:nvPr/>
        </p:nvSpPr>
        <p:spPr>
          <a:xfrm>
            <a:off x="1063225" y="2943900"/>
            <a:ext cx="15933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(d) NoTDR</a:t>
            </a:r>
            <a:endParaRPr b="1"/>
          </a:p>
        </p:txBody>
      </p:sp>
      <p:sp>
        <p:nvSpPr>
          <p:cNvPr id="647" name="Google Shape;647;p40"/>
          <p:cNvSpPr txBox="1"/>
          <p:nvPr/>
        </p:nvSpPr>
        <p:spPr>
          <a:xfrm>
            <a:off x="3577825" y="2943900"/>
            <a:ext cx="22578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(e) NoTDR_NoADWL</a:t>
            </a:r>
            <a:endParaRPr b="1"/>
          </a:p>
        </p:txBody>
      </p:sp>
      <p:sp>
        <p:nvSpPr>
          <p:cNvPr id="648" name="Google Shape;648;p40"/>
          <p:cNvSpPr txBox="1"/>
          <p:nvPr/>
        </p:nvSpPr>
        <p:spPr>
          <a:xfrm>
            <a:off x="6092425" y="2867700"/>
            <a:ext cx="23613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(f) NoTDR</a:t>
            </a:r>
            <a:r>
              <a:rPr lang="en" sz="1200" b="1">
                <a:solidFill>
                  <a:schemeClr val="dk1"/>
                </a:solidFill>
              </a:rPr>
              <a:t>–NoTDR_NoADWL</a:t>
            </a:r>
            <a:endParaRPr sz="1200" b="1"/>
          </a:p>
        </p:txBody>
      </p:sp>
      <p:pic>
        <p:nvPicPr>
          <p:cNvPr id="649" name="Google Shape;649;p40"/>
          <p:cNvPicPr preferRelativeResize="0"/>
          <p:nvPr/>
        </p:nvPicPr>
        <p:blipFill rotWithShape="1">
          <a:blip r:embed="rId12">
            <a:alphaModFix/>
          </a:blip>
          <a:srcRect l="91057" r="2942"/>
          <a:stretch/>
        </p:blipFill>
        <p:spPr>
          <a:xfrm>
            <a:off x="8482374" y="941525"/>
            <a:ext cx="368175" cy="3820975"/>
          </a:xfrm>
          <a:prstGeom prst="rect">
            <a:avLst/>
          </a:prstGeom>
          <a:noFill/>
          <a:ln>
            <a:noFill/>
          </a:ln>
        </p:spPr>
      </p:pic>
      <p:pic>
        <p:nvPicPr>
          <p:cNvPr id="650" name="Google Shape;650;p40"/>
          <p:cNvPicPr preferRelativeResize="0"/>
          <p:nvPr/>
        </p:nvPicPr>
        <p:blipFill>
          <a:blip r:embed="rId13">
            <a:alphaModFix/>
          </a:blip>
          <a:stretch>
            <a:fillRect/>
          </a:stretch>
        </p:blipFill>
        <p:spPr>
          <a:xfrm rot="5400000">
            <a:off x="-1404179" y="2725600"/>
            <a:ext cx="3657597" cy="242704"/>
          </a:xfrm>
          <a:prstGeom prst="rect">
            <a:avLst/>
          </a:prstGeom>
          <a:noFill/>
          <a:ln>
            <a:noFill/>
          </a:ln>
        </p:spPr>
      </p:pic>
      <p:sp>
        <p:nvSpPr>
          <p:cNvPr id="651" name="Google Shape;651;p40"/>
          <p:cNvSpPr txBox="1"/>
          <p:nvPr/>
        </p:nvSpPr>
        <p:spPr>
          <a:xfrm rot="-5400000">
            <a:off x="-359425" y="2467275"/>
            <a:ext cx="21420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Radial Wind (m s</a:t>
            </a:r>
            <a:r>
              <a:rPr lang="en" b="1" baseline="30000"/>
              <a:t>-1</a:t>
            </a:r>
            <a:r>
              <a:rPr lang="en" b="1"/>
              <a:t>)</a:t>
            </a:r>
            <a:endParaRPr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104" name="Google Shape;104;p16"/>
          <p:cNvPicPr preferRelativeResize="0"/>
          <p:nvPr/>
        </p:nvPicPr>
        <p:blipFill rotWithShape="1">
          <a:blip r:embed="rId3">
            <a:alphaModFix/>
          </a:blip>
          <a:srcRect/>
          <a:stretch/>
        </p:blipFill>
        <p:spPr>
          <a:xfrm>
            <a:off x="4" y="48023"/>
            <a:ext cx="707398" cy="707398"/>
          </a:xfrm>
          <a:prstGeom prst="rect">
            <a:avLst/>
          </a:prstGeom>
          <a:noFill/>
          <a:ln>
            <a:noFill/>
          </a:ln>
        </p:spPr>
      </p:pic>
      <p:pic>
        <p:nvPicPr>
          <p:cNvPr id="105" name="Google Shape;105;p16"/>
          <p:cNvPicPr preferRelativeResize="0"/>
          <p:nvPr/>
        </p:nvPicPr>
        <p:blipFill rotWithShape="1">
          <a:blip r:embed="rId4">
            <a:alphaModFix/>
          </a:blip>
          <a:srcRect/>
          <a:stretch/>
        </p:blipFill>
        <p:spPr>
          <a:xfrm>
            <a:off x="754240" y="54947"/>
            <a:ext cx="693556" cy="693556"/>
          </a:xfrm>
          <a:prstGeom prst="rect">
            <a:avLst/>
          </a:prstGeom>
          <a:noFill/>
          <a:ln>
            <a:noFill/>
          </a:ln>
        </p:spPr>
      </p:pic>
      <p:pic>
        <p:nvPicPr>
          <p:cNvPr id="106" name="Google Shape;106;p16"/>
          <p:cNvPicPr preferRelativeResize="0"/>
          <p:nvPr/>
        </p:nvPicPr>
        <p:blipFill>
          <a:blip r:embed="rId5">
            <a:alphaModFix/>
          </a:blip>
          <a:stretch>
            <a:fillRect/>
          </a:stretch>
        </p:blipFill>
        <p:spPr>
          <a:xfrm>
            <a:off x="8264935" y="76200"/>
            <a:ext cx="856558" cy="694943"/>
          </a:xfrm>
          <a:prstGeom prst="rect">
            <a:avLst/>
          </a:prstGeom>
          <a:noFill/>
          <a:ln>
            <a:noFill/>
          </a:ln>
        </p:spPr>
      </p:pic>
      <p:cxnSp>
        <p:nvCxnSpPr>
          <p:cNvPr id="107" name="Google Shape;107;p16"/>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108" name="Google Shape;108;p16"/>
          <p:cNvSpPr txBox="1"/>
          <p:nvPr/>
        </p:nvSpPr>
        <p:spPr>
          <a:xfrm>
            <a:off x="1872900" y="385575"/>
            <a:ext cx="53982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73763"/>
                </a:solidFill>
              </a:rPr>
              <a:t>Motivation: Observation Gap</a:t>
            </a:r>
            <a:endParaRPr sz="1800" b="1">
              <a:solidFill>
                <a:srgbClr val="073763"/>
              </a:solidFill>
            </a:endParaRPr>
          </a:p>
        </p:txBody>
      </p:sp>
      <p:sp>
        <p:nvSpPr>
          <p:cNvPr id="109" name="Google Shape;109;p16"/>
          <p:cNvSpPr txBox="1"/>
          <p:nvPr/>
        </p:nvSpPr>
        <p:spPr>
          <a:xfrm>
            <a:off x="14550" y="4867050"/>
            <a:ext cx="9106800" cy="276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B5394"/>
                </a:solidFill>
                <a:latin typeface="Arial"/>
                <a:ea typeface="Arial"/>
                <a:cs typeface="Arial"/>
                <a:sym typeface="Arial"/>
              </a:rPr>
              <a:t>November 18, 2020</a:t>
            </a:r>
            <a:r>
              <a:rPr lang="en" sz="1100" b="0" i="0" u="none" strike="noStrike" cap="none" dirty="0">
                <a:solidFill>
                  <a:srgbClr val="0B5394"/>
                </a:solidFill>
                <a:latin typeface="Arial"/>
                <a:ea typeface="Arial"/>
                <a:cs typeface="Arial"/>
                <a:sym typeface="Arial"/>
              </a:rPr>
              <a:t>	</a:t>
            </a:r>
            <a:endParaRPr sz="1100" dirty="0">
              <a:solidFill>
                <a:srgbClr val="666666"/>
              </a:solidFill>
            </a:endParaRPr>
          </a:p>
        </p:txBody>
      </p:sp>
      <p:sp>
        <p:nvSpPr>
          <p:cNvPr id="110" name="Google Shape;110;p16"/>
          <p:cNvSpPr txBox="1"/>
          <p:nvPr/>
        </p:nvSpPr>
        <p:spPr>
          <a:xfrm>
            <a:off x="72100" y="4800600"/>
            <a:ext cx="9072000" cy="349200"/>
          </a:xfrm>
          <a:prstGeom prst="rect">
            <a:avLst/>
          </a:prstGeom>
          <a:noFill/>
          <a:ln>
            <a:noFill/>
          </a:ln>
        </p:spPr>
        <p:txBody>
          <a:bodyPr spcFirstLastPara="1" wrap="square" lIns="91425" tIns="91425" rIns="91425" bIns="91425" anchor="t" anchorCtr="0">
            <a:noAutofit/>
          </a:bodyPr>
          <a:lstStyle/>
          <a:p>
            <a:pPr marL="914400" lvl="0" indent="457200" algn="l" rtl="0">
              <a:spcBef>
                <a:spcPts val="0"/>
              </a:spcBef>
              <a:spcAft>
                <a:spcPts val="0"/>
              </a:spcAft>
              <a:buNone/>
            </a:pPr>
            <a:r>
              <a:rPr lang="en-US" sz="1100" dirty="0">
                <a:solidFill>
                  <a:srgbClr val="666666"/>
                </a:solidFill>
              </a:rPr>
              <a:t>	Assimilation of Airborne Doppler Wind Lidar Collected in Tropical Cyclones</a:t>
            </a:r>
            <a:endParaRPr sz="1100" dirty="0">
              <a:solidFill>
                <a:srgbClr val="666666"/>
              </a:solidFill>
            </a:endParaRPr>
          </a:p>
        </p:txBody>
      </p:sp>
      <p:pic>
        <p:nvPicPr>
          <p:cNvPr id="114" name="Google Shape;114;p16"/>
          <p:cNvPicPr preferRelativeResize="0"/>
          <p:nvPr/>
        </p:nvPicPr>
        <p:blipFill>
          <a:blip r:embed="rId6">
            <a:alphaModFix/>
          </a:blip>
          <a:stretch>
            <a:fillRect/>
          </a:stretch>
        </p:blipFill>
        <p:spPr>
          <a:xfrm>
            <a:off x="7457425" y="116063"/>
            <a:ext cx="824005" cy="694944"/>
          </a:xfrm>
          <a:prstGeom prst="rect">
            <a:avLst/>
          </a:prstGeom>
          <a:noFill/>
          <a:ln>
            <a:noFill/>
          </a:ln>
        </p:spPr>
      </p:pic>
      <p:pic>
        <p:nvPicPr>
          <p:cNvPr id="1026" name="Picture 2" descr="Lockheed WP-3D Orion - Wikipedia">
            <a:extLst>
              <a:ext uri="{FF2B5EF4-FFF2-40B4-BE49-F238E27FC236}">
                <a16:creationId xmlns:a16="http://schemas.microsoft.com/office/drawing/2014/main" id="{4ACB3A11-BF5B-3D47-9992-4505A4C81F8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9561" b="27648"/>
          <a:stretch/>
        </p:blipFill>
        <p:spPr bwMode="auto">
          <a:xfrm>
            <a:off x="3201819" y="1424761"/>
            <a:ext cx="2951301" cy="1011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ulfstream IV jet">
            <a:extLst>
              <a:ext uri="{FF2B5EF4-FFF2-40B4-BE49-F238E27FC236}">
                <a16:creationId xmlns:a16="http://schemas.microsoft.com/office/drawing/2014/main" id="{E97A7CBB-4481-B84A-959D-4EB88BC8B58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6606"/>
          <a:stretch/>
        </p:blipFill>
        <p:spPr bwMode="auto">
          <a:xfrm>
            <a:off x="6530111" y="1352496"/>
            <a:ext cx="2326812" cy="10840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ir continuing mission: Hurricane Hunters gather data for winter storms &gt;  U.S. Air Force &gt; Article Display">
            <a:extLst>
              <a:ext uri="{FF2B5EF4-FFF2-40B4-BE49-F238E27FC236}">
                <a16:creationId xmlns:a16="http://schemas.microsoft.com/office/drawing/2014/main" id="{3140C432-EC4F-4143-AAF8-B20B1C1BC5A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462"/>
          <a:stretch/>
        </p:blipFill>
        <p:spPr bwMode="auto">
          <a:xfrm>
            <a:off x="484755" y="1314210"/>
            <a:ext cx="2212298" cy="13623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C43B43-087C-6D4D-A2DA-ACDCF39E2714}"/>
              </a:ext>
            </a:extLst>
          </p:cNvPr>
          <p:cNvSpPr txBox="1"/>
          <p:nvPr/>
        </p:nvSpPr>
        <p:spPr>
          <a:xfrm>
            <a:off x="1591410" y="931986"/>
            <a:ext cx="2800767" cy="369332"/>
          </a:xfrm>
          <a:prstGeom prst="rect">
            <a:avLst/>
          </a:prstGeom>
          <a:noFill/>
        </p:spPr>
        <p:txBody>
          <a:bodyPr wrap="none" rtlCol="0">
            <a:spAutoFit/>
          </a:bodyPr>
          <a:lstStyle/>
          <a:p>
            <a:r>
              <a:rPr lang="en-US" sz="1800" b="1" dirty="0"/>
              <a:t>Inner core observations</a:t>
            </a:r>
          </a:p>
        </p:txBody>
      </p:sp>
      <p:sp>
        <p:nvSpPr>
          <p:cNvPr id="3" name="Rectangle 2">
            <a:extLst>
              <a:ext uri="{FF2B5EF4-FFF2-40B4-BE49-F238E27FC236}">
                <a16:creationId xmlns:a16="http://schemas.microsoft.com/office/drawing/2014/main" id="{E8B475A4-578E-6943-8E7E-197690DAC4E8}"/>
              </a:ext>
            </a:extLst>
          </p:cNvPr>
          <p:cNvSpPr/>
          <p:nvPr/>
        </p:nvSpPr>
        <p:spPr>
          <a:xfrm>
            <a:off x="6461219" y="893221"/>
            <a:ext cx="2414444" cy="523220"/>
          </a:xfrm>
          <a:prstGeom prst="rect">
            <a:avLst/>
          </a:prstGeom>
        </p:spPr>
        <p:txBody>
          <a:bodyPr wrap="none">
            <a:spAutoFit/>
          </a:bodyPr>
          <a:lstStyle/>
          <a:p>
            <a:pPr algn="ctr"/>
            <a:r>
              <a:rPr lang="en-US" b="1" dirty="0"/>
              <a:t>Near-storm/environmental</a:t>
            </a:r>
          </a:p>
          <a:p>
            <a:pPr algn="ctr"/>
            <a:r>
              <a:rPr lang="en-US" b="1" dirty="0"/>
              <a:t>observations</a:t>
            </a:r>
          </a:p>
        </p:txBody>
      </p:sp>
      <p:sp>
        <p:nvSpPr>
          <p:cNvPr id="4" name="TextBox 3">
            <a:extLst>
              <a:ext uri="{FF2B5EF4-FFF2-40B4-BE49-F238E27FC236}">
                <a16:creationId xmlns:a16="http://schemas.microsoft.com/office/drawing/2014/main" id="{48CEAFA3-2F59-984A-9CEC-89A14A60F3B9}"/>
              </a:ext>
            </a:extLst>
          </p:cNvPr>
          <p:cNvSpPr txBox="1"/>
          <p:nvPr/>
        </p:nvSpPr>
        <p:spPr>
          <a:xfrm>
            <a:off x="580294" y="1390065"/>
            <a:ext cx="1608133" cy="307777"/>
          </a:xfrm>
          <a:prstGeom prst="rect">
            <a:avLst/>
          </a:prstGeom>
          <a:noFill/>
        </p:spPr>
        <p:txBody>
          <a:bodyPr wrap="none" rtlCol="0">
            <a:spAutoFit/>
          </a:bodyPr>
          <a:lstStyle/>
          <a:p>
            <a:r>
              <a:rPr lang="en-US" b="1" dirty="0"/>
              <a:t>Air Force C-130s</a:t>
            </a:r>
          </a:p>
        </p:txBody>
      </p:sp>
      <p:sp>
        <p:nvSpPr>
          <p:cNvPr id="20" name="TextBox 19">
            <a:extLst>
              <a:ext uri="{FF2B5EF4-FFF2-40B4-BE49-F238E27FC236}">
                <a16:creationId xmlns:a16="http://schemas.microsoft.com/office/drawing/2014/main" id="{FFBCA280-350C-9C41-BF5A-59E54EEF0261}"/>
              </a:ext>
            </a:extLst>
          </p:cNvPr>
          <p:cNvSpPr txBox="1"/>
          <p:nvPr/>
        </p:nvSpPr>
        <p:spPr>
          <a:xfrm>
            <a:off x="3350133" y="1473388"/>
            <a:ext cx="1415772" cy="369332"/>
          </a:xfrm>
          <a:prstGeom prst="rect">
            <a:avLst/>
          </a:prstGeom>
          <a:noFill/>
        </p:spPr>
        <p:txBody>
          <a:bodyPr wrap="none" rtlCol="0">
            <a:spAutoFit/>
          </a:bodyPr>
          <a:lstStyle/>
          <a:p>
            <a:r>
              <a:rPr lang="en-US" sz="1800" b="1" dirty="0"/>
              <a:t>NOAA P-3s</a:t>
            </a:r>
          </a:p>
        </p:txBody>
      </p:sp>
      <p:sp>
        <p:nvSpPr>
          <p:cNvPr id="5" name="Rectangle 4">
            <a:extLst>
              <a:ext uri="{FF2B5EF4-FFF2-40B4-BE49-F238E27FC236}">
                <a16:creationId xmlns:a16="http://schemas.microsoft.com/office/drawing/2014/main" id="{7814EF82-5F02-9C48-B01F-CB46047D7A9E}"/>
              </a:ext>
            </a:extLst>
          </p:cNvPr>
          <p:cNvSpPr/>
          <p:nvPr/>
        </p:nvSpPr>
        <p:spPr>
          <a:xfrm>
            <a:off x="6560834" y="1380179"/>
            <a:ext cx="1132041" cy="307777"/>
          </a:xfrm>
          <a:prstGeom prst="rect">
            <a:avLst/>
          </a:prstGeom>
        </p:spPr>
        <p:txBody>
          <a:bodyPr wrap="none">
            <a:spAutoFit/>
          </a:bodyPr>
          <a:lstStyle/>
          <a:p>
            <a:r>
              <a:rPr lang="en-US" b="1" dirty="0">
                <a:solidFill>
                  <a:schemeClr val="bg1"/>
                </a:solidFill>
              </a:rPr>
              <a:t>NOAA G-IV</a:t>
            </a:r>
          </a:p>
        </p:txBody>
      </p:sp>
      <p:grpSp>
        <p:nvGrpSpPr>
          <p:cNvPr id="10" name="Group 9">
            <a:extLst>
              <a:ext uri="{FF2B5EF4-FFF2-40B4-BE49-F238E27FC236}">
                <a16:creationId xmlns:a16="http://schemas.microsoft.com/office/drawing/2014/main" id="{EAA9EDDB-49BC-2C44-922F-224B6AD0B8C5}"/>
              </a:ext>
            </a:extLst>
          </p:cNvPr>
          <p:cNvGrpSpPr/>
          <p:nvPr/>
        </p:nvGrpSpPr>
        <p:grpSpPr>
          <a:xfrm>
            <a:off x="116060" y="2689347"/>
            <a:ext cx="8931223" cy="915629"/>
            <a:chOff x="72100" y="2689347"/>
            <a:chExt cx="8931223" cy="915629"/>
          </a:xfrm>
        </p:grpSpPr>
        <p:sp>
          <p:nvSpPr>
            <p:cNvPr id="7" name="Rectangle 6">
              <a:extLst>
                <a:ext uri="{FF2B5EF4-FFF2-40B4-BE49-F238E27FC236}">
                  <a16:creationId xmlns:a16="http://schemas.microsoft.com/office/drawing/2014/main" id="{4E9837FD-212F-DA41-A98B-D078E8B25EC6}"/>
                </a:ext>
              </a:extLst>
            </p:cNvPr>
            <p:cNvSpPr/>
            <p:nvPr/>
          </p:nvSpPr>
          <p:spPr>
            <a:xfrm>
              <a:off x="72100" y="2725170"/>
              <a:ext cx="8931223" cy="879806"/>
            </a:xfrm>
            <a:prstGeom prst="rect">
              <a:avLst/>
            </a:prstGeom>
            <a:solidFill>
              <a:srgbClr val="0097AA">
                <a:alpha val="29804"/>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EF830E-2CFD-F541-9F70-666B8405CBAE}"/>
                </a:ext>
              </a:extLst>
            </p:cNvPr>
            <p:cNvSpPr txBox="1"/>
            <p:nvPr/>
          </p:nvSpPr>
          <p:spPr>
            <a:xfrm>
              <a:off x="72100" y="2961300"/>
              <a:ext cx="8931223" cy="307777"/>
            </a:xfrm>
            <a:prstGeom prst="rect">
              <a:avLst/>
            </a:prstGeom>
            <a:noFill/>
          </p:spPr>
          <p:txBody>
            <a:bodyPr wrap="square" rtlCol="0">
              <a:spAutoFit/>
            </a:bodyPr>
            <a:lstStyle/>
            <a:p>
              <a:r>
                <a:rPr lang="en-US" b="1" dirty="0"/>
                <a:t>Dropsondes</a:t>
              </a:r>
              <a:r>
                <a:rPr lang="en-US" dirty="0"/>
                <a:t>:	Accuracy, vertical resolution, all variables		Discrete profile, flight altitude</a:t>
              </a:r>
            </a:p>
          </p:txBody>
        </p:sp>
        <p:sp>
          <p:nvSpPr>
            <p:cNvPr id="23" name="TextBox 22">
              <a:extLst>
                <a:ext uri="{FF2B5EF4-FFF2-40B4-BE49-F238E27FC236}">
                  <a16:creationId xmlns:a16="http://schemas.microsoft.com/office/drawing/2014/main" id="{2D2C1FD2-CA25-2643-8890-890AA317CC21}"/>
                </a:ext>
              </a:extLst>
            </p:cNvPr>
            <p:cNvSpPr txBox="1"/>
            <p:nvPr/>
          </p:nvSpPr>
          <p:spPr>
            <a:xfrm>
              <a:off x="72100" y="3247151"/>
              <a:ext cx="8931223" cy="307777"/>
            </a:xfrm>
            <a:prstGeom prst="rect">
              <a:avLst/>
            </a:prstGeom>
            <a:noFill/>
          </p:spPr>
          <p:txBody>
            <a:bodyPr wrap="square" rtlCol="0">
              <a:spAutoFit/>
            </a:bodyPr>
            <a:lstStyle/>
            <a:p>
              <a:r>
                <a:rPr lang="en-US" b="1" dirty="0"/>
                <a:t>Flight-level probes:	</a:t>
              </a:r>
              <a:r>
                <a:rPr lang="en-US" dirty="0"/>
                <a:t>Accuracy, along-track resolution, all variables		1 vertical level</a:t>
              </a:r>
              <a:endParaRPr lang="en-US" b="1" dirty="0"/>
            </a:p>
          </p:txBody>
        </p:sp>
        <p:sp>
          <p:nvSpPr>
            <p:cNvPr id="26" name="TextBox 25">
              <a:extLst>
                <a:ext uri="{FF2B5EF4-FFF2-40B4-BE49-F238E27FC236}">
                  <a16:creationId xmlns:a16="http://schemas.microsoft.com/office/drawing/2014/main" id="{8827BF18-713E-5D4C-B04C-31541307E773}"/>
                </a:ext>
              </a:extLst>
            </p:cNvPr>
            <p:cNvSpPr txBox="1"/>
            <p:nvPr/>
          </p:nvSpPr>
          <p:spPr>
            <a:xfrm>
              <a:off x="2991793" y="2713403"/>
              <a:ext cx="583814" cy="307777"/>
            </a:xfrm>
            <a:prstGeom prst="rect">
              <a:avLst/>
            </a:prstGeom>
            <a:noFill/>
          </p:spPr>
          <p:txBody>
            <a:bodyPr wrap="none" rtlCol="0">
              <a:spAutoFit/>
            </a:bodyPr>
            <a:lstStyle/>
            <a:p>
              <a:r>
                <a:rPr lang="en-US" b="1" u="sng" dirty="0">
                  <a:solidFill>
                    <a:srgbClr val="00823C"/>
                  </a:solidFill>
                </a:rPr>
                <a:t>Pros</a:t>
              </a:r>
            </a:p>
          </p:txBody>
        </p:sp>
        <p:sp>
          <p:nvSpPr>
            <p:cNvPr id="27" name="TextBox 26">
              <a:extLst>
                <a:ext uri="{FF2B5EF4-FFF2-40B4-BE49-F238E27FC236}">
                  <a16:creationId xmlns:a16="http://schemas.microsoft.com/office/drawing/2014/main" id="{469CAB06-8A51-A64D-803D-3B7C0DB1169D}"/>
                </a:ext>
              </a:extLst>
            </p:cNvPr>
            <p:cNvSpPr txBox="1"/>
            <p:nvPr/>
          </p:nvSpPr>
          <p:spPr>
            <a:xfrm>
              <a:off x="7237523" y="2689347"/>
              <a:ext cx="631904" cy="307777"/>
            </a:xfrm>
            <a:prstGeom prst="rect">
              <a:avLst/>
            </a:prstGeom>
            <a:noFill/>
          </p:spPr>
          <p:txBody>
            <a:bodyPr wrap="none" rtlCol="0">
              <a:spAutoFit/>
            </a:bodyPr>
            <a:lstStyle/>
            <a:p>
              <a:r>
                <a:rPr lang="en-US" b="1" u="sng" dirty="0">
                  <a:solidFill>
                    <a:srgbClr val="C00000"/>
                  </a:solidFill>
                </a:rPr>
                <a:t>Cons</a:t>
              </a:r>
            </a:p>
          </p:txBody>
        </p:sp>
      </p:grpSp>
      <p:grpSp>
        <p:nvGrpSpPr>
          <p:cNvPr id="13" name="Group 12">
            <a:extLst>
              <a:ext uri="{FF2B5EF4-FFF2-40B4-BE49-F238E27FC236}">
                <a16:creationId xmlns:a16="http://schemas.microsoft.com/office/drawing/2014/main" id="{3C8C6A6B-D9E3-2641-877F-5C34807C4DFC}"/>
              </a:ext>
            </a:extLst>
          </p:cNvPr>
          <p:cNvGrpSpPr/>
          <p:nvPr/>
        </p:nvGrpSpPr>
        <p:grpSpPr>
          <a:xfrm>
            <a:off x="56126" y="3688791"/>
            <a:ext cx="4629794" cy="1111809"/>
            <a:chOff x="205592" y="3688791"/>
            <a:chExt cx="4629794" cy="1111809"/>
          </a:xfrm>
        </p:grpSpPr>
        <p:sp>
          <p:nvSpPr>
            <p:cNvPr id="8" name="Rectangle 7">
              <a:extLst>
                <a:ext uri="{FF2B5EF4-FFF2-40B4-BE49-F238E27FC236}">
                  <a16:creationId xmlns:a16="http://schemas.microsoft.com/office/drawing/2014/main" id="{7FF09071-1E47-E242-83CB-33166F5E0C45}"/>
                </a:ext>
              </a:extLst>
            </p:cNvPr>
            <p:cNvSpPr/>
            <p:nvPr/>
          </p:nvSpPr>
          <p:spPr>
            <a:xfrm>
              <a:off x="223177" y="3688791"/>
              <a:ext cx="4488428" cy="1111809"/>
            </a:xfrm>
            <a:prstGeom prst="rect">
              <a:avLst/>
            </a:prstGeom>
            <a:solidFill>
              <a:srgbClr val="FFAB4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0D6ACA1-7519-954A-B3B6-978589DA6703}"/>
                </a:ext>
              </a:extLst>
            </p:cNvPr>
            <p:cNvSpPr txBox="1"/>
            <p:nvPr/>
          </p:nvSpPr>
          <p:spPr>
            <a:xfrm>
              <a:off x="205592" y="3688791"/>
              <a:ext cx="4629794" cy="307777"/>
            </a:xfrm>
            <a:prstGeom prst="rect">
              <a:avLst/>
            </a:prstGeom>
            <a:noFill/>
          </p:spPr>
          <p:txBody>
            <a:bodyPr wrap="none" rtlCol="0">
              <a:spAutoFit/>
            </a:bodyPr>
            <a:lstStyle/>
            <a:p>
              <a:r>
                <a:rPr lang="en-US" b="1" dirty="0"/>
                <a:t>Stepped Frequency Microwave Radiometer (SFMR): </a:t>
              </a:r>
            </a:p>
          </p:txBody>
        </p:sp>
        <p:sp>
          <p:nvSpPr>
            <p:cNvPr id="30" name="TextBox 29">
              <a:extLst>
                <a:ext uri="{FF2B5EF4-FFF2-40B4-BE49-F238E27FC236}">
                  <a16:creationId xmlns:a16="http://schemas.microsoft.com/office/drawing/2014/main" id="{25BF49AC-1638-254C-8971-EFD7A18043A5}"/>
                </a:ext>
              </a:extLst>
            </p:cNvPr>
            <p:cNvSpPr txBox="1"/>
            <p:nvPr/>
          </p:nvSpPr>
          <p:spPr>
            <a:xfrm>
              <a:off x="831817" y="3912085"/>
              <a:ext cx="583814" cy="307777"/>
            </a:xfrm>
            <a:prstGeom prst="rect">
              <a:avLst/>
            </a:prstGeom>
            <a:noFill/>
          </p:spPr>
          <p:txBody>
            <a:bodyPr wrap="none" rtlCol="0">
              <a:spAutoFit/>
            </a:bodyPr>
            <a:lstStyle/>
            <a:p>
              <a:r>
                <a:rPr lang="en-US" b="1" u="sng" dirty="0">
                  <a:solidFill>
                    <a:srgbClr val="00823C"/>
                  </a:solidFill>
                </a:rPr>
                <a:t>Pros</a:t>
              </a:r>
            </a:p>
          </p:txBody>
        </p:sp>
        <p:sp>
          <p:nvSpPr>
            <p:cNvPr id="31" name="TextBox 30">
              <a:extLst>
                <a:ext uri="{FF2B5EF4-FFF2-40B4-BE49-F238E27FC236}">
                  <a16:creationId xmlns:a16="http://schemas.microsoft.com/office/drawing/2014/main" id="{B5FCCA58-EACA-D44A-8702-EB2E0E31B35E}"/>
                </a:ext>
              </a:extLst>
            </p:cNvPr>
            <p:cNvSpPr txBox="1"/>
            <p:nvPr/>
          </p:nvSpPr>
          <p:spPr>
            <a:xfrm>
              <a:off x="3201819" y="3895010"/>
              <a:ext cx="631904" cy="307777"/>
            </a:xfrm>
            <a:prstGeom prst="rect">
              <a:avLst/>
            </a:prstGeom>
            <a:noFill/>
          </p:spPr>
          <p:txBody>
            <a:bodyPr wrap="none" rtlCol="0">
              <a:spAutoFit/>
            </a:bodyPr>
            <a:lstStyle/>
            <a:p>
              <a:r>
                <a:rPr lang="en-US" b="1" u="sng" dirty="0">
                  <a:solidFill>
                    <a:srgbClr val="C00000"/>
                  </a:solidFill>
                </a:rPr>
                <a:t>Cons</a:t>
              </a:r>
            </a:p>
          </p:txBody>
        </p:sp>
        <p:sp>
          <p:nvSpPr>
            <p:cNvPr id="11" name="Rectangle 10">
              <a:extLst>
                <a:ext uri="{FF2B5EF4-FFF2-40B4-BE49-F238E27FC236}">
                  <a16:creationId xmlns:a16="http://schemas.microsoft.com/office/drawing/2014/main" id="{E0C0E0B3-D2D1-0B49-B4B9-4425BE3FE98D}"/>
                </a:ext>
              </a:extLst>
            </p:cNvPr>
            <p:cNvSpPr/>
            <p:nvPr/>
          </p:nvSpPr>
          <p:spPr>
            <a:xfrm>
              <a:off x="223177" y="4193916"/>
              <a:ext cx="2335385" cy="523220"/>
            </a:xfrm>
            <a:prstGeom prst="rect">
              <a:avLst/>
            </a:prstGeom>
          </p:spPr>
          <p:txBody>
            <a:bodyPr wrap="square">
              <a:spAutoFit/>
            </a:bodyPr>
            <a:lstStyle/>
            <a:p>
              <a:r>
                <a:rPr lang="en-US" dirty="0"/>
                <a:t>- Along-track resolution</a:t>
              </a:r>
            </a:p>
            <a:p>
              <a:r>
                <a:rPr lang="en-US" dirty="0"/>
                <a:t>- Desirable region (surface)</a:t>
              </a:r>
            </a:p>
          </p:txBody>
        </p:sp>
        <p:sp>
          <p:nvSpPr>
            <p:cNvPr id="37" name="Rectangle 36">
              <a:extLst>
                <a:ext uri="{FF2B5EF4-FFF2-40B4-BE49-F238E27FC236}">
                  <a16:creationId xmlns:a16="http://schemas.microsoft.com/office/drawing/2014/main" id="{4EE52501-6819-C84F-8861-F67FBCEA5290}"/>
                </a:ext>
              </a:extLst>
            </p:cNvPr>
            <p:cNvSpPr/>
            <p:nvPr/>
          </p:nvSpPr>
          <p:spPr>
            <a:xfrm>
              <a:off x="2813538" y="4196851"/>
              <a:ext cx="1882176" cy="523220"/>
            </a:xfrm>
            <a:prstGeom prst="rect">
              <a:avLst/>
            </a:prstGeom>
          </p:spPr>
          <p:txBody>
            <a:bodyPr wrap="square">
              <a:spAutoFit/>
            </a:bodyPr>
            <a:lstStyle/>
            <a:p>
              <a:r>
                <a:rPr lang="en-US" dirty="0"/>
                <a:t>- Only wind speed</a:t>
              </a:r>
            </a:p>
            <a:p>
              <a:r>
                <a:rPr lang="en-US" dirty="0"/>
                <a:t>- 1 vertical level</a:t>
              </a:r>
            </a:p>
          </p:txBody>
        </p:sp>
      </p:grpSp>
      <p:grpSp>
        <p:nvGrpSpPr>
          <p:cNvPr id="14" name="Group 13">
            <a:extLst>
              <a:ext uri="{FF2B5EF4-FFF2-40B4-BE49-F238E27FC236}">
                <a16:creationId xmlns:a16="http://schemas.microsoft.com/office/drawing/2014/main" id="{E4E2010D-178F-9547-9F37-7B578197F02F}"/>
              </a:ext>
            </a:extLst>
          </p:cNvPr>
          <p:cNvGrpSpPr/>
          <p:nvPr/>
        </p:nvGrpSpPr>
        <p:grpSpPr>
          <a:xfrm>
            <a:off x="4685920" y="3688792"/>
            <a:ext cx="4428328" cy="1111808"/>
            <a:chOff x="4685920" y="3688792"/>
            <a:chExt cx="4428328" cy="1111808"/>
          </a:xfrm>
        </p:grpSpPr>
        <p:sp>
          <p:nvSpPr>
            <p:cNvPr id="9" name="Rectangle 8">
              <a:extLst>
                <a:ext uri="{FF2B5EF4-FFF2-40B4-BE49-F238E27FC236}">
                  <a16:creationId xmlns:a16="http://schemas.microsoft.com/office/drawing/2014/main" id="{302FF7A0-A316-914C-83A2-77D53B42C5BC}"/>
                </a:ext>
              </a:extLst>
            </p:cNvPr>
            <p:cNvSpPr/>
            <p:nvPr/>
          </p:nvSpPr>
          <p:spPr>
            <a:xfrm>
              <a:off x="4685920" y="3688792"/>
              <a:ext cx="4386080" cy="1111808"/>
            </a:xfrm>
            <a:prstGeom prst="rect">
              <a:avLst/>
            </a:prstGeom>
            <a:solidFill>
              <a:srgbClr val="7030A0">
                <a:alpha val="40000"/>
              </a:srgbClr>
            </a:solidFill>
            <a:ln>
              <a:solidFill>
                <a:srgbClr val="3D1A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1787DB2-24FB-204E-A80B-80752060A20E}"/>
                </a:ext>
              </a:extLst>
            </p:cNvPr>
            <p:cNvSpPr txBox="1"/>
            <p:nvPr/>
          </p:nvSpPr>
          <p:spPr>
            <a:xfrm>
              <a:off x="4810029" y="3692898"/>
              <a:ext cx="4237254" cy="307777"/>
            </a:xfrm>
            <a:prstGeom prst="rect">
              <a:avLst/>
            </a:prstGeom>
            <a:noFill/>
          </p:spPr>
          <p:txBody>
            <a:bodyPr wrap="square" rtlCol="0">
              <a:spAutoFit/>
            </a:bodyPr>
            <a:lstStyle/>
            <a:p>
              <a:pPr algn="ctr"/>
              <a:r>
                <a:rPr lang="en-US" b="1" dirty="0"/>
                <a:t>Tail Doppler Radar (TDR): </a:t>
              </a:r>
            </a:p>
          </p:txBody>
        </p:sp>
        <p:sp>
          <p:nvSpPr>
            <p:cNvPr id="34" name="TextBox 33">
              <a:extLst>
                <a:ext uri="{FF2B5EF4-FFF2-40B4-BE49-F238E27FC236}">
                  <a16:creationId xmlns:a16="http://schemas.microsoft.com/office/drawing/2014/main" id="{C7382BAA-359E-3E42-A475-1AA2D13F71F2}"/>
                </a:ext>
              </a:extLst>
            </p:cNvPr>
            <p:cNvSpPr txBox="1"/>
            <p:nvPr/>
          </p:nvSpPr>
          <p:spPr>
            <a:xfrm>
              <a:off x="5341480" y="3897529"/>
              <a:ext cx="583814" cy="307777"/>
            </a:xfrm>
            <a:prstGeom prst="rect">
              <a:avLst/>
            </a:prstGeom>
            <a:noFill/>
          </p:spPr>
          <p:txBody>
            <a:bodyPr wrap="none" rtlCol="0">
              <a:spAutoFit/>
            </a:bodyPr>
            <a:lstStyle/>
            <a:p>
              <a:r>
                <a:rPr lang="en-US" b="1" u="sng" dirty="0">
                  <a:solidFill>
                    <a:srgbClr val="00823C"/>
                  </a:solidFill>
                </a:rPr>
                <a:t>Pros</a:t>
              </a:r>
            </a:p>
          </p:txBody>
        </p:sp>
        <p:sp>
          <p:nvSpPr>
            <p:cNvPr id="35" name="TextBox 34">
              <a:extLst>
                <a:ext uri="{FF2B5EF4-FFF2-40B4-BE49-F238E27FC236}">
                  <a16:creationId xmlns:a16="http://schemas.microsoft.com/office/drawing/2014/main" id="{751E465F-CC1D-1E44-9DA0-358771A5DEA8}"/>
                </a:ext>
              </a:extLst>
            </p:cNvPr>
            <p:cNvSpPr txBox="1"/>
            <p:nvPr/>
          </p:nvSpPr>
          <p:spPr>
            <a:xfrm>
              <a:off x="7723993" y="3897945"/>
              <a:ext cx="631904" cy="307777"/>
            </a:xfrm>
            <a:prstGeom prst="rect">
              <a:avLst/>
            </a:prstGeom>
            <a:noFill/>
          </p:spPr>
          <p:txBody>
            <a:bodyPr wrap="none" rtlCol="0">
              <a:spAutoFit/>
            </a:bodyPr>
            <a:lstStyle/>
            <a:p>
              <a:r>
                <a:rPr lang="en-US" b="1" u="sng" dirty="0">
                  <a:solidFill>
                    <a:srgbClr val="C00000"/>
                  </a:solidFill>
                </a:rPr>
                <a:t>Cons</a:t>
              </a:r>
            </a:p>
          </p:txBody>
        </p:sp>
        <p:sp>
          <p:nvSpPr>
            <p:cNvPr id="38" name="Rectangle 37">
              <a:extLst>
                <a:ext uri="{FF2B5EF4-FFF2-40B4-BE49-F238E27FC236}">
                  <a16:creationId xmlns:a16="http://schemas.microsoft.com/office/drawing/2014/main" id="{8EB0EB0D-19BB-694A-93BE-6D11E9301043}"/>
                </a:ext>
              </a:extLst>
            </p:cNvPr>
            <p:cNvSpPr/>
            <p:nvPr/>
          </p:nvSpPr>
          <p:spPr>
            <a:xfrm>
              <a:off x="4685920" y="4190993"/>
              <a:ext cx="2939649" cy="523220"/>
            </a:xfrm>
            <a:prstGeom prst="rect">
              <a:avLst/>
            </a:prstGeom>
          </p:spPr>
          <p:txBody>
            <a:bodyPr wrap="square">
              <a:spAutoFit/>
            </a:bodyPr>
            <a:lstStyle/>
            <a:p>
              <a:r>
                <a:rPr lang="en-US" dirty="0"/>
                <a:t>- Largest winds dataset</a:t>
              </a:r>
            </a:p>
            <a:p>
              <a:r>
                <a:rPr lang="en-US" dirty="0"/>
                <a:t>- 2-km (0.5-km) horizontal (vertical)</a:t>
              </a:r>
            </a:p>
          </p:txBody>
        </p:sp>
        <p:sp>
          <p:nvSpPr>
            <p:cNvPr id="39" name="Rectangle 38">
              <a:extLst>
                <a:ext uri="{FF2B5EF4-FFF2-40B4-BE49-F238E27FC236}">
                  <a16:creationId xmlns:a16="http://schemas.microsoft.com/office/drawing/2014/main" id="{0081E2AE-431E-E346-9BFF-97E8F2622745}"/>
                </a:ext>
              </a:extLst>
            </p:cNvPr>
            <p:cNvSpPr/>
            <p:nvPr/>
          </p:nvSpPr>
          <p:spPr>
            <a:xfrm>
              <a:off x="7627725" y="4181028"/>
              <a:ext cx="1486523" cy="523220"/>
            </a:xfrm>
            <a:prstGeom prst="rect">
              <a:avLst/>
            </a:prstGeom>
          </p:spPr>
          <p:txBody>
            <a:bodyPr wrap="square">
              <a:spAutoFit/>
            </a:bodyPr>
            <a:lstStyle/>
            <a:p>
              <a:r>
                <a:rPr lang="en-US" dirty="0"/>
                <a:t>- Needs rain/ice</a:t>
              </a:r>
            </a:p>
            <a:p>
              <a:r>
                <a:rPr lang="en-US" dirty="0"/>
                <a:t>- No lowest BL</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0"/>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176" name="Google Shape;176;p20"/>
          <p:cNvPicPr preferRelativeResize="0"/>
          <p:nvPr/>
        </p:nvPicPr>
        <p:blipFill rotWithShape="1">
          <a:blip r:embed="rId3">
            <a:alphaModFix/>
          </a:blip>
          <a:srcRect/>
          <a:stretch/>
        </p:blipFill>
        <p:spPr>
          <a:xfrm>
            <a:off x="4" y="48023"/>
            <a:ext cx="707398" cy="707398"/>
          </a:xfrm>
          <a:prstGeom prst="rect">
            <a:avLst/>
          </a:prstGeom>
          <a:noFill/>
          <a:ln>
            <a:noFill/>
          </a:ln>
        </p:spPr>
      </p:pic>
      <p:pic>
        <p:nvPicPr>
          <p:cNvPr id="177" name="Google Shape;177;p20"/>
          <p:cNvPicPr preferRelativeResize="0"/>
          <p:nvPr/>
        </p:nvPicPr>
        <p:blipFill rotWithShape="1">
          <a:blip r:embed="rId4">
            <a:alphaModFix/>
          </a:blip>
          <a:srcRect/>
          <a:stretch/>
        </p:blipFill>
        <p:spPr>
          <a:xfrm>
            <a:off x="754240" y="54947"/>
            <a:ext cx="693556" cy="693556"/>
          </a:xfrm>
          <a:prstGeom prst="rect">
            <a:avLst/>
          </a:prstGeom>
          <a:noFill/>
          <a:ln>
            <a:noFill/>
          </a:ln>
        </p:spPr>
      </p:pic>
      <p:pic>
        <p:nvPicPr>
          <p:cNvPr id="178" name="Google Shape;178;p20"/>
          <p:cNvPicPr preferRelativeResize="0"/>
          <p:nvPr/>
        </p:nvPicPr>
        <p:blipFill>
          <a:blip r:embed="rId5">
            <a:alphaModFix/>
          </a:blip>
          <a:stretch>
            <a:fillRect/>
          </a:stretch>
        </p:blipFill>
        <p:spPr>
          <a:xfrm>
            <a:off x="8264935" y="76200"/>
            <a:ext cx="856558" cy="694943"/>
          </a:xfrm>
          <a:prstGeom prst="rect">
            <a:avLst/>
          </a:prstGeom>
          <a:noFill/>
          <a:ln>
            <a:noFill/>
          </a:ln>
        </p:spPr>
      </p:pic>
      <p:cxnSp>
        <p:nvCxnSpPr>
          <p:cNvPr id="179" name="Google Shape;179;p20"/>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180" name="Google Shape;180;p20"/>
          <p:cNvSpPr txBox="1"/>
          <p:nvPr/>
        </p:nvSpPr>
        <p:spPr>
          <a:xfrm>
            <a:off x="1872900" y="385575"/>
            <a:ext cx="53982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73763"/>
                </a:solidFill>
              </a:rPr>
              <a:t>Motivation: Observation Gap</a:t>
            </a:r>
            <a:endParaRPr sz="1800" b="1">
              <a:solidFill>
                <a:srgbClr val="073763"/>
              </a:solidFill>
            </a:endParaRPr>
          </a:p>
        </p:txBody>
      </p:sp>
      <p:sp>
        <p:nvSpPr>
          <p:cNvPr id="181" name="Google Shape;181;p20"/>
          <p:cNvSpPr txBox="1"/>
          <p:nvPr/>
        </p:nvSpPr>
        <p:spPr>
          <a:xfrm>
            <a:off x="14550" y="4867050"/>
            <a:ext cx="9106800" cy="276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B5394"/>
                </a:solidFill>
                <a:latin typeface="Arial"/>
                <a:ea typeface="Arial"/>
                <a:cs typeface="Arial"/>
                <a:sym typeface="Arial"/>
              </a:rPr>
              <a:t>November 18, 2020</a:t>
            </a:r>
            <a:r>
              <a:rPr lang="en" sz="1100" b="0" i="0" u="none" strike="noStrike" cap="none" dirty="0">
                <a:solidFill>
                  <a:srgbClr val="0B5394"/>
                </a:solidFill>
                <a:latin typeface="Arial"/>
                <a:ea typeface="Arial"/>
                <a:cs typeface="Arial"/>
                <a:sym typeface="Arial"/>
              </a:rPr>
              <a:t>	</a:t>
            </a:r>
            <a:endParaRPr sz="1100" dirty="0">
              <a:solidFill>
                <a:srgbClr val="666666"/>
              </a:solidFill>
            </a:endParaRPr>
          </a:p>
        </p:txBody>
      </p:sp>
      <p:sp>
        <p:nvSpPr>
          <p:cNvPr id="182" name="Google Shape;182;p20"/>
          <p:cNvSpPr txBox="1"/>
          <p:nvPr/>
        </p:nvSpPr>
        <p:spPr>
          <a:xfrm>
            <a:off x="72100" y="4800600"/>
            <a:ext cx="9072000" cy="349200"/>
          </a:xfrm>
          <a:prstGeom prst="rect">
            <a:avLst/>
          </a:prstGeom>
          <a:noFill/>
          <a:ln>
            <a:noFill/>
          </a:ln>
        </p:spPr>
        <p:txBody>
          <a:bodyPr spcFirstLastPara="1" wrap="square" lIns="91425" tIns="91425" rIns="91425" bIns="91425" anchor="t" anchorCtr="0">
            <a:noAutofit/>
          </a:bodyPr>
          <a:lstStyle/>
          <a:p>
            <a:pPr marL="914400" lvl="0" indent="457200" algn="l" rtl="0">
              <a:spcBef>
                <a:spcPts val="0"/>
              </a:spcBef>
              <a:spcAft>
                <a:spcPts val="0"/>
              </a:spcAft>
              <a:buNone/>
            </a:pPr>
            <a:r>
              <a:rPr lang="en-US" sz="1100" dirty="0">
                <a:solidFill>
                  <a:srgbClr val="666666"/>
                </a:solidFill>
              </a:rPr>
              <a:t>	Assimilation of Airborne Doppler Wind Lidar Collected in Tropical Cyclones</a:t>
            </a:r>
            <a:endParaRPr sz="1100" dirty="0">
              <a:solidFill>
                <a:srgbClr val="666666"/>
              </a:solidFill>
            </a:endParaRPr>
          </a:p>
        </p:txBody>
      </p:sp>
      <p:sp>
        <p:nvSpPr>
          <p:cNvPr id="183" name="Google Shape;183;p20"/>
          <p:cNvSpPr txBox="1"/>
          <p:nvPr/>
        </p:nvSpPr>
        <p:spPr>
          <a:xfrm>
            <a:off x="334108" y="1200151"/>
            <a:ext cx="8590084" cy="2140922"/>
          </a:xfrm>
          <a:prstGeom prst="rect">
            <a:avLst/>
          </a:prstGeom>
          <a:noFill/>
          <a:ln>
            <a:noFill/>
          </a:ln>
        </p:spPr>
        <p:txBody>
          <a:bodyPr spcFirstLastPara="1" wrap="square" lIns="91425" tIns="45700" rIns="91425" bIns="45700" anchor="t" anchorCtr="0">
            <a:noAutofit/>
          </a:bodyPr>
          <a:lstStyle/>
          <a:p>
            <a:pPr marL="342900" lvl="0" indent="-304800" algn="l" rtl="0">
              <a:spcBef>
                <a:spcPts val="0"/>
              </a:spcBef>
              <a:spcAft>
                <a:spcPts val="0"/>
              </a:spcAft>
              <a:buClr>
                <a:srgbClr val="000000"/>
              </a:buClr>
              <a:buSzPts val="2600"/>
              <a:buChar char="•"/>
            </a:pPr>
            <a:r>
              <a:rPr lang="en" sz="2600" dirty="0">
                <a:solidFill>
                  <a:srgbClr val="000000"/>
                </a:solidFill>
              </a:rPr>
              <a:t>Even with hurricane reconnaissance aircraft, important </a:t>
            </a:r>
            <a:r>
              <a:rPr lang="en" sz="2600" dirty="0"/>
              <a:t>areas</a:t>
            </a:r>
            <a:r>
              <a:rPr lang="en" sz="2600" dirty="0">
                <a:solidFill>
                  <a:srgbClr val="000000"/>
                </a:solidFill>
              </a:rPr>
              <a:t> of the TC are </a:t>
            </a:r>
            <a:r>
              <a:rPr lang="en" sz="2600" b="1" dirty="0">
                <a:solidFill>
                  <a:srgbClr val="000000"/>
                </a:solidFill>
              </a:rPr>
              <a:t>largely under-observed</a:t>
            </a:r>
            <a:endParaRPr sz="2600" b="1" dirty="0">
              <a:solidFill>
                <a:srgbClr val="000000"/>
              </a:solidFill>
            </a:endParaRPr>
          </a:p>
          <a:p>
            <a:pPr marL="742950" lvl="1" indent="-247650" algn="l" rtl="0">
              <a:spcBef>
                <a:spcPts val="560"/>
              </a:spcBef>
              <a:spcAft>
                <a:spcPts val="0"/>
              </a:spcAft>
              <a:buClr>
                <a:srgbClr val="000000"/>
              </a:buClr>
              <a:buSzPts val="2200"/>
              <a:buChar char="–"/>
            </a:pPr>
            <a:r>
              <a:rPr lang="en" sz="2200" b="1" dirty="0"/>
              <a:t>Boundary layer (especially near surface)</a:t>
            </a:r>
          </a:p>
          <a:p>
            <a:pPr marL="742950" lvl="1" indent="-247650">
              <a:spcBef>
                <a:spcPts val="560"/>
              </a:spcBef>
              <a:buSzPts val="2200"/>
              <a:buFont typeface="Arial"/>
              <a:buChar char="–"/>
            </a:pPr>
            <a:r>
              <a:rPr lang="en-US" sz="2200" dirty="0"/>
              <a:t>Moat regions between rain bands</a:t>
            </a:r>
            <a:endParaRPr sz="2200" dirty="0"/>
          </a:p>
          <a:p>
            <a:pPr marL="742950" lvl="1" indent="-247650" algn="l" rtl="0">
              <a:spcBef>
                <a:spcPts val="560"/>
              </a:spcBef>
              <a:spcAft>
                <a:spcPts val="0"/>
              </a:spcAft>
              <a:buClr>
                <a:srgbClr val="000000"/>
              </a:buClr>
              <a:buSzPts val="2200"/>
              <a:buChar char="–"/>
            </a:pPr>
            <a:r>
              <a:rPr lang="en" sz="2200" dirty="0">
                <a:solidFill>
                  <a:srgbClr val="000000"/>
                </a:solidFill>
              </a:rPr>
              <a:t>Precipitation-free </a:t>
            </a:r>
            <a:r>
              <a:rPr lang="en" sz="2200" dirty="0"/>
              <a:t>regions (genesis, asymmetric TCs)</a:t>
            </a:r>
            <a:endParaRPr sz="2200" dirty="0">
              <a:solidFill>
                <a:srgbClr val="000000"/>
              </a:solidFill>
            </a:endParaRPr>
          </a:p>
        </p:txBody>
      </p:sp>
      <p:pic>
        <p:nvPicPr>
          <p:cNvPr id="3" name="Picture 2">
            <a:extLst>
              <a:ext uri="{FF2B5EF4-FFF2-40B4-BE49-F238E27FC236}">
                <a16:creationId xmlns:a16="http://schemas.microsoft.com/office/drawing/2014/main" id="{A3995793-9797-684A-9214-8139E826B78B}"/>
              </a:ext>
            </a:extLst>
          </p:cNvPr>
          <p:cNvPicPr>
            <a:picLocks noChangeAspect="1"/>
          </p:cNvPicPr>
          <p:nvPr/>
        </p:nvPicPr>
        <p:blipFill>
          <a:blip r:embed="rId6"/>
          <a:stretch>
            <a:fillRect/>
          </a:stretch>
        </p:blipFill>
        <p:spPr>
          <a:xfrm>
            <a:off x="5596304" y="3341073"/>
            <a:ext cx="1881082" cy="1372294"/>
          </a:xfrm>
          <a:prstGeom prst="rect">
            <a:avLst/>
          </a:prstGeom>
        </p:spPr>
      </p:pic>
      <p:sp>
        <p:nvSpPr>
          <p:cNvPr id="4" name="TextBox 3">
            <a:extLst>
              <a:ext uri="{FF2B5EF4-FFF2-40B4-BE49-F238E27FC236}">
                <a16:creationId xmlns:a16="http://schemas.microsoft.com/office/drawing/2014/main" id="{C1688775-B349-C04F-896E-3E64024341DD}"/>
              </a:ext>
            </a:extLst>
          </p:cNvPr>
          <p:cNvSpPr txBox="1"/>
          <p:nvPr/>
        </p:nvSpPr>
        <p:spPr>
          <a:xfrm>
            <a:off x="3165231" y="3725829"/>
            <a:ext cx="2092569" cy="738664"/>
          </a:xfrm>
          <a:prstGeom prst="rect">
            <a:avLst/>
          </a:prstGeom>
          <a:noFill/>
          <a:ln w="38100">
            <a:solidFill>
              <a:srgbClr val="0A5394"/>
            </a:solidFill>
          </a:ln>
        </p:spPr>
        <p:txBody>
          <a:bodyPr wrap="square" rtlCol="0">
            <a:spAutoFit/>
          </a:bodyPr>
          <a:lstStyle/>
          <a:p>
            <a:r>
              <a:rPr lang="en-US" dirty="0"/>
              <a:t>Exposed up-shear portion of circulation in Isaias (2020)</a:t>
            </a:r>
          </a:p>
        </p:txBody>
      </p:sp>
      <p:cxnSp>
        <p:nvCxnSpPr>
          <p:cNvPr id="6" name="Straight Arrow Connector 5">
            <a:extLst>
              <a:ext uri="{FF2B5EF4-FFF2-40B4-BE49-F238E27FC236}">
                <a16:creationId xmlns:a16="http://schemas.microsoft.com/office/drawing/2014/main" id="{68623228-B730-6949-A390-17A499B07753}"/>
              </a:ext>
            </a:extLst>
          </p:cNvPr>
          <p:cNvCxnSpPr>
            <a:stCxn id="4" idx="3"/>
          </p:cNvCxnSpPr>
          <p:nvPr/>
        </p:nvCxnSpPr>
        <p:spPr>
          <a:xfrm flipV="1">
            <a:off x="5257800" y="4027220"/>
            <a:ext cx="940777" cy="679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5"/>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296" name="Google Shape;296;p25"/>
          <p:cNvPicPr preferRelativeResize="0"/>
          <p:nvPr/>
        </p:nvPicPr>
        <p:blipFill rotWithShape="1">
          <a:blip r:embed="rId3">
            <a:alphaModFix/>
          </a:blip>
          <a:srcRect/>
          <a:stretch/>
        </p:blipFill>
        <p:spPr>
          <a:xfrm>
            <a:off x="4" y="48023"/>
            <a:ext cx="707398" cy="707398"/>
          </a:xfrm>
          <a:prstGeom prst="rect">
            <a:avLst/>
          </a:prstGeom>
          <a:noFill/>
          <a:ln>
            <a:noFill/>
          </a:ln>
        </p:spPr>
      </p:pic>
      <p:pic>
        <p:nvPicPr>
          <p:cNvPr id="297" name="Google Shape;297;p25"/>
          <p:cNvPicPr preferRelativeResize="0"/>
          <p:nvPr/>
        </p:nvPicPr>
        <p:blipFill rotWithShape="1">
          <a:blip r:embed="rId4">
            <a:alphaModFix/>
          </a:blip>
          <a:srcRect/>
          <a:stretch/>
        </p:blipFill>
        <p:spPr>
          <a:xfrm>
            <a:off x="754240" y="54947"/>
            <a:ext cx="693556" cy="693556"/>
          </a:xfrm>
          <a:prstGeom prst="rect">
            <a:avLst/>
          </a:prstGeom>
          <a:noFill/>
          <a:ln>
            <a:noFill/>
          </a:ln>
        </p:spPr>
      </p:pic>
      <p:pic>
        <p:nvPicPr>
          <p:cNvPr id="298" name="Google Shape;298;p25"/>
          <p:cNvPicPr preferRelativeResize="0"/>
          <p:nvPr/>
        </p:nvPicPr>
        <p:blipFill>
          <a:blip r:embed="rId5">
            <a:alphaModFix/>
          </a:blip>
          <a:stretch>
            <a:fillRect/>
          </a:stretch>
        </p:blipFill>
        <p:spPr>
          <a:xfrm>
            <a:off x="8264935" y="76200"/>
            <a:ext cx="856558" cy="694943"/>
          </a:xfrm>
          <a:prstGeom prst="rect">
            <a:avLst/>
          </a:prstGeom>
          <a:noFill/>
          <a:ln>
            <a:noFill/>
          </a:ln>
        </p:spPr>
      </p:pic>
      <p:cxnSp>
        <p:nvCxnSpPr>
          <p:cNvPr id="299" name="Google Shape;299;p25"/>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300" name="Google Shape;300;p25"/>
          <p:cNvSpPr txBox="1"/>
          <p:nvPr/>
        </p:nvSpPr>
        <p:spPr>
          <a:xfrm>
            <a:off x="1569300" y="385575"/>
            <a:ext cx="60054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a:solidFill>
                  <a:srgbClr val="073763"/>
                </a:solidFill>
              </a:rPr>
              <a:t>Validation of an Airborne DWL in Tropical Cyclones</a:t>
            </a:r>
            <a:endParaRPr sz="1800" b="1">
              <a:solidFill>
                <a:srgbClr val="073763"/>
              </a:solidFill>
            </a:endParaRPr>
          </a:p>
          <a:p>
            <a:pPr marL="0" lvl="0" indent="0" algn="ctr" rtl="0">
              <a:spcBef>
                <a:spcPts val="0"/>
              </a:spcBef>
              <a:spcAft>
                <a:spcPts val="0"/>
              </a:spcAft>
              <a:buNone/>
            </a:pPr>
            <a:endParaRPr sz="1800" b="1">
              <a:solidFill>
                <a:srgbClr val="073763"/>
              </a:solidFill>
            </a:endParaRPr>
          </a:p>
        </p:txBody>
      </p:sp>
      <p:sp>
        <p:nvSpPr>
          <p:cNvPr id="301" name="Google Shape;301;p25"/>
          <p:cNvSpPr txBox="1"/>
          <p:nvPr/>
        </p:nvSpPr>
        <p:spPr>
          <a:xfrm>
            <a:off x="14550" y="4867050"/>
            <a:ext cx="9106800" cy="276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B5394"/>
                </a:solidFill>
                <a:latin typeface="Arial"/>
                <a:ea typeface="Arial"/>
                <a:cs typeface="Arial"/>
                <a:sym typeface="Arial"/>
              </a:rPr>
              <a:t>November 18, 2020</a:t>
            </a:r>
            <a:r>
              <a:rPr lang="en" sz="1100" b="0" i="0" u="none" strike="noStrike" cap="none" dirty="0">
                <a:solidFill>
                  <a:srgbClr val="0B5394"/>
                </a:solidFill>
                <a:latin typeface="Arial"/>
                <a:ea typeface="Arial"/>
                <a:cs typeface="Arial"/>
                <a:sym typeface="Arial"/>
              </a:rPr>
              <a:t>	</a:t>
            </a:r>
            <a:endParaRPr sz="1100" dirty="0">
              <a:solidFill>
                <a:srgbClr val="666666"/>
              </a:solidFill>
            </a:endParaRPr>
          </a:p>
        </p:txBody>
      </p:sp>
      <p:sp>
        <p:nvSpPr>
          <p:cNvPr id="302" name="Google Shape;302;p25"/>
          <p:cNvSpPr txBox="1"/>
          <p:nvPr/>
        </p:nvSpPr>
        <p:spPr>
          <a:xfrm>
            <a:off x="72100" y="4800600"/>
            <a:ext cx="9072000" cy="349200"/>
          </a:xfrm>
          <a:prstGeom prst="rect">
            <a:avLst/>
          </a:prstGeom>
          <a:noFill/>
          <a:ln>
            <a:noFill/>
          </a:ln>
        </p:spPr>
        <p:txBody>
          <a:bodyPr spcFirstLastPara="1" wrap="square" lIns="91425" tIns="91425" rIns="91425" bIns="91425" anchor="t" anchorCtr="0">
            <a:noAutofit/>
          </a:bodyPr>
          <a:lstStyle/>
          <a:p>
            <a:pPr marL="914400" lvl="0" indent="457200" algn="l" rtl="0">
              <a:spcBef>
                <a:spcPts val="0"/>
              </a:spcBef>
              <a:spcAft>
                <a:spcPts val="0"/>
              </a:spcAft>
              <a:buNone/>
            </a:pPr>
            <a:r>
              <a:rPr lang="en-US" sz="1100" dirty="0">
                <a:solidFill>
                  <a:srgbClr val="666666"/>
                </a:solidFill>
              </a:rPr>
              <a:t>	Assimilation of Airborne Doppler Wind Lidar Collected in Tropical Cyclones</a:t>
            </a:r>
            <a:endParaRPr sz="1100" dirty="0">
              <a:solidFill>
                <a:srgbClr val="666666"/>
              </a:solidFill>
            </a:endParaRPr>
          </a:p>
        </p:txBody>
      </p:sp>
      <p:pic>
        <p:nvPicPr>
          <p:cNvPr id="303" name="Google Shape;303;p25"/>
          <p:cNvPicPr preferRelativeResize="0"/>
          <p:nvPr/>
        </p:nvPicPr>
        <p:blipFill rotWithShape="1">
          <a:blip r:embed="rId6">
            <a:alphaModFix/>
          </a:blip>
          <a:srcRect t="8827" r="12334" b="31402"/>
          <a:stretch/>
        </p:blipFill>
        <p:spPr>
          <a:xfrm>
            <a:off x="6169200" y="924925"/>
            <a:ext cx="2882074" cy="2135075"/>
          </a:xfrm>
          <a:prstGeom prst="rect">
            <a:avLst/>
          </a:prstGeom>
          <a:noFill/>
          <a:ln>
            <a:noFill/>
          </a:ln>
        </p:spPr>
      </p:pic>
      <p:cxnSp>
        <p:nvCxnSpPr>
          <p:cNvPr id="304" name="Google Shape;304;p25"/>
          <p:cNvCxnSpPr/>
          <p:nvPr/>
        </p:nvCxnSpPr>
        <p:spPr>
          <a:xfrm>
            <a:off x="8229600" y="1981200"/>
            <a:ext cx="533400" cy="1078800"/>
          </a:xfrm>
          <a:prstGeom prst="straightConnector1">
            <a:avLst/>
          </a:prstGeom>
          <a:noFill/>
          <a:ln w="38100" cap="flat" cmpd="sng">
            <a:solidFill>
              <a:srgbClr val="FF0000"/>
            </a:solidFill>
            <a:prstDash val="solid"/>
            <a:round/>
            <a:headEnd type="none" w="sm" len="sm"/>
            <a:tailEnd type="none" w="sm" len="sm"/>
          </a:ln>
        </p:spPr>
      </p:cxnSp>
      <p:sp>
        <p:nvSpPr>
          <p:cNvPr id="305" name="Google Shape;305;p25"/>
          <p:cNvSpPr txBox="1"/>
          <p:nvPr/>
        </p:nvSpPr>
        <p:spPr>
          <a:xfrm rot="3695748">
            <a:off x="8085703" y="2231385"/>
            <a:ext cx="1024200" cy="3694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dirty="0">
                <a:solidFill>
                  <a:srgbClr val="000000"/>
                </a:solidFill>
                <a:latin typeface="Calibri"/>
                <a:ea typeface="Calibri"/>
                <a:cs typeface="Calibri"/>
                <a:sym typeface="Calibri"/>
              </a:rPr>
              <a:t>Pew Pew</a:t>
            </a:r>
            <a:endParaRPr sz="1800" dirty="0">
              <a:solidFill>
                <a:srgbClr val="000000"/>
              </a:solidFill>
              <a:latin typeface="Calibri"/>
              <a:ea typeface="Calibri"/>
              <a:cs typeface="Calibri"/>
              <a:sym typeface="Calibri"/>
            </a:endParaRPr>
          </a:p>
        </p:txBody>
      </p:sp>
      <p:sp>
        <p:nvSpPr>
          <p:cNvPr id="346" name="Google Shape;346;p25"/>
          <p:cNvSpPr txBox="1"/>
          <p:nvPr/>
        </p:nvSpPr>
        <p:spPr>
          <a:xfrm>
            <a:off x="92726" y="1327022"/>
            <a:ext cx="6093000" cy="3206821"/>
          </a:xfrm>
          <a:prstGeom prst="rect">
            <a:avLst/>
          </a:prstGeom>
          <a:noFill/>
          <a:ln>
            <a:noFill/>
          </a:ln>
        </p:spPr>
        <p:txBody>
          <a:bodyPr spcFirstLastPara="1" wrap="square" lIns="91425" tIns="45700" rIns="91425" bIns="45700" anchor="t" anchorCtr="0">
            <a:noAutofit/>
          </a:bodyPr>
          <a:lstStyle/>
          <a:p>
            <a:pPr marL="342900" lvl="0" indent="-342900">
              <a:spcAft>
                <a:spcPts val="600"/>
              </a:spcAft>
              <a:buSzPts val="1800"/>
              <a:buChar char="•"/>
            </a:pPr>
            <a:r>
              <a:rPr lang="en-US" sz="2000" dirty="0"/>
              <a:t>Is the airborne Doppler Wind Lidar (ADWL) </a:t>
            </a:r>
            <a:r>
              <a:rPr lang="en-US" sz="2000" b="1" dirty="0"/>
              <a:t>capable</a:t>
            </a:r>
            <a:r>
              <a:rPr lang="en-US" sz="2000" dirty="0"/>
              <a:t> of collecting wind profiles in a TC environment?</a:t>
            </a:r>
          </a:p>
          <a:p>
            <a:pPr marL="342900" lvl="0" indent="-342900">
              <a:spcAft>
                <a:spcPts val="600"/>
              </a:spcAft>
              <a:buSzPts val="1800"/>
              <a:buChar char="•"/>
            </a:pPr>
            <a:r>
              <a:rPr lang="en-US" sz="2000" dirty="0"/>
              <a:t>Are the wind observations </a:t>
            </a:r>
            <a:r>
              <a:rPr lang="en-US" sz="2000" b="1" dirty="0"/>
              <a:t>reliable?</a:t>
            </a:r>
            <a:endParaRPr lang="en" sz="2000" dirty="0"/>
          </a:p>
          <a:p>
            <a:pPr marL="342900" lvl="0" indent="-342900">
              <a:spcAft>
                <a:spcPts val="600"/>
              </a:spcAft>
              <a:buSzPts val="1800"/>
              <a:buChar char="•"/>
            </a:pPr>
            <a:r>
              <a:rPr lang="en" sz="2000" dirty="0"/>
              <a:t>12 step-and-stare conical scan</a:t>
            </a:r>
          </a:p>
          <a:p>
            <a:pPr marL="742950" lvl="1" indent="-285750">
              <a:spcAft>
                <a:spcPts val="600"/>
              </a:spcAft>
              <a:buSzPts val="1800"/>
              <a:buChar char="–"/>
            </a:pPr>
            <a:r>
              <a:rPr lang="en-US" sz="2000" dirty="0"/>
              <a:t>Unique scanner allows for looks </a:t>
            </a:r>
            <a:r>
              <a:rPr lang="en-US" sz="2000" b="1" dirty="0"/>
              <a:t>above or below aircraft</a:t>
            </a:r>
          </a:p>
          <a:p>
            <a:pPr marL="342900" lvl="0" indent="-342900" algn="l" rtl="0">
              <a:spcAft>
                <a:spcPts val="600"/>
              </a:spcAft>
              <a:buClr>
                <a:srgbClr val="000000"/>
              </a:buClr>
              <a:buSzPts val="1800"/>
              <a:buChar char="•"/>
            </a:pPr>
            <a:r>
              <a:rPr lang="en-US" sz="2000" dirty="0">
                <a:solidFill>
                  <a:srgbClr val="000000"/>
                </a:solidFill>
              </a:rPr>
              <a:t>Coherent DWL needs aerosols 1.6</a:t>
            </a:r>
            <a:r>
              <a:rPr lang="el-GR" sz="2000" dirty="0">
                <a:solidFill>
                  <a:srgbClr val="000000"/>
                </a:solidFill>
              </a:rPr>
              <a:t>μ</a:t>
            </a:r>
            <a:r>
              <a:rPr lang="en-US" sz="2000" dirty="0">
                <a:solidFill>
                  <a:srgbClr val="000000"/>
                </a:solidFill>
              </a:rPr>
              <a:t>m and larger</a:t>
            </a:r>
          </a:p>
          <a:p>
            <a:pPr marL="742950" lvl="1" indent="-285750" algn="l" rtl="0">
              <a:spcAft>
                <a:spcPts val="600"/>
              </a:spcAft>
              <a:buClr>
                <a:srgbClr val="000000"/>
              </a:buClr>
              <a:buSzPts val="1800"/>
              <a:buChar char="–"/>
            </a:pPr>
            <a:r>
              <a:rPr lang="en" sz="2000" b="1" dirty="0"/>
              <a:t>Horizontal</a:t>
            </a:r>
            <a:r>
              <a:rPr lang="en" sz="2000" dirty="0"/>
              <a:t>: ~3 km  </a:t>
            </a:r>
            <a:r>
              <a:rPr lang="en" sz="2000" b="1" dirty="0"/>
              <a:t>Vertical</a:t>
            </a:r>
            <a:r>
              <a:rPr lang="en" sz="2000" dirty="0"/>
              <a:t>: 50 m</a:t>
            </a:r>
            <a:endParaRPr sz="2000" dirty="0"/>
          </a:p>
        </p:txBody>
      </p:sp>
      <p:sp>
        <p:nvSpPr>
          <p:cNvPr id="348" name="Google Shape;348;p25"/>
          <p:cNvSpPr txBox="1"/>
          <p:nvPr/>
        </p:nvSpPr>
        <p:spPr>
          <a:xfrm>
            <a:off x="7640325" y="923550"/>
            <a:ext cx="1554600" cy="45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rPr>
              <a:t>Bucci et al. 2018</a:t>
            </a:r>
            <a:endParaRPr>
              <a:solidFill>
                <a:srgbClr val="434343"/>
              </a:solidFill>
            </a:endParaRPr>
          </a:p>
        </p:txBody>
      </p:sp>
      <p:pic>
        <p:nvPicPr>
          <p:cNvPr id="349" name="Google Shape;349;p25"/>
          <p:cNvPicPr preferRelativeResize="0"/>
          <p:nvPr/>
        </p:nvPicPr>
        <p:blipFill>
          <a:blip r:embed="rId7">
            <a:alphaModFix/>
          </a:blip>
          <a:stretch>
            <a:fillRect/>
          </a:stretch>
        </p:blipFill>
        <p:spPr>
          <a:xfrm>
            <a:off x="6163025" y="3445675"/>
            <a:ext cx="1908298" cy="1431223"/>
          </a:xfrm>
          <a:prstGeom prst="rect">
            <a:avLst/>
          </a:prstGeom>
          <a:noFill/>
          <a:ln>
            <a:noFill/>
          </a:ln>
        </p:spPr>
      </p:pic>
      <p:sp>
        <p:nvSpPr>
          <p:cNvPr id="350" name="Google Shape;350;p25"/>
          <p:cNvSpPr txBox="1"/>
          <p:nvPr/>
        </p:nvSpPr>
        <p:spPr>
          <a:xfrm>
            <a:off x="6169200" y="2989675"/>
            <a:ext cx="2923200" cy="45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i="1"/>
              <a:t>ADWL Scanner outside of the port window of the NOAA P-3</a:t>
            </a:r>
            <a:endParaRPr sz="900" i="1"/>
          </a:p>
        </p:txBody>
      </p:sp>
      <p:sp>
        <p:nvSpPr>
          <p:cNvPr id="351" name="Google Shape;351;p25"/>
          <p:cNvSpPr txBox="1"/>
          <p:nvPr/>
        </p:nvSpPr>
        <p:spPr>
          <a:xfrm>
            <a:off x="8071325" y="3599275"/>
            <a:ext cx="1000800" cy="98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i="1"/>
              <a:t>G. D. Emmitt training ADWL operators on a test and calibration flight</a:t>
            </a:r>
            <a:endParaRPr sz="900" i="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27"/>
          <p:cNvPicPr preferRelativeResize="0"/>
          <p:nvPr/>
        </p:nvPicPr>
        <p:blipFill rotWithShape="1">
          <a:blip r:embed="rId3">
            <a:alphaModFix/>
          </a:blip>
          <a:srcRect l="24147" t="14158" r="22310" b="6122"/>
          <a:stretch/>
        </p:blipFill>
        <p:spPr>
          <a:xfrm>
            <a:off x="4622938" y="1142663"/>
            <a:ext cx="4362355" cy="3657598"/>
          </a:xfrm>
          <a:prstGeom prst="rect">
            <a:avLst/>
          </a:prstGeom>
          <a:noFill/>
          <a:ln>
            <a:noFill/>
          </a:ln>
        </p:spPr>
      </p:pic>
      <p:pic>
        <p:nvPicPr>
          <p:cNvPr id="376" name="Google Shape;376;p27"/>
          <p:cNvPicPr preferRelativeResize="0"/>
          <p:nvPr/>
        </p:nvPicPr>
        <p:blipFill rotWithShape="1">
          <a:blip r:embed="rId4">
            <a:alphaModFix/>
          </a:blip>
          <a:srcRect l="23531" t="8034" r="22473" b="13429"/>
          <a:stretch/>
        </p:blipFill>
        <p:spPr>
          <a:xfrm>
            <a:off x="4825" y="1064375"/>
            <a:ext cx="4572000" cy="3735877"/>
          </a:xfrm>
          <a:prstGeom prst="rect">
            <a:avLst/>
          </a:prstGeom>
          <a:noFill/>
          <a:ln>
            <a:noFill/>
          </a:ln>
        </p:spPr>
      </p:pic>
      <p:sp>
        <p:nvSpPr>
          <p:cNvPr id="377" name="Google Shape;377;p27"/>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378" name="Google Shape;378;p27"/>
          <p:cNvPicPr preferRelativeResize="0"/>
          <p:nvPr/>
        </p:nvPicPr>
        <p:blipFill rotWithShape="1">
          <a:blip r:embed="rId5">
            <a:alphaModFix/>
          </a:blip>
          <a:srcRect/>
          <a:stretch/>
        </p:blipFill>
        <p:spPr>
          <a:xfrm>
            <a:off x="4" y="48023"/>
            <a:ext cx="707398" cy="707398"/>
          </a:xfrm>
          <a:prstGeom prst="rect">
            <a:avLst/>
          </a:prstGeom>
          <a:noFill/>
          <a:ln>
            <a:noFill/>
          </a:ln>
        </p:spPr>
      </p:pic>
      <p:pic>
        <p:nvPicPr>
          <p:cNvPr id="379" name="Google Shape;379;p27"/>
          <p:cNvPicPr preferRelativeResize="0"/>
          <p:nvPr/>
        </p:nvPicPr>
        <p:blipFill rotWithShape="1">
          <a:blip r:embed="rId6">
            <a:alphaModFix/>
          </a:blip>
          <a:srcRect/>
          <a:stretch/>
        </p:blipFill>
        <p:spPr>
          <a:xfrm>
            <a:off x="754240" y="54947"/>
            <a:ext cx="693556" cy="693556"/>
          </a:xfrm>
          <a:prstGeom prst="rect">
            <a:avLst/>
          </a:prstGeom>
          <a:noFill/>
          <a:ln>
            <a:noFill/>
          </a:ln>
        </p:spPr>
      </p:pic>
      <p:pic>
        <p:nvPicPr>
          <p:cNvPr id="380" name="Google Shape;380;p27"/>
          <p:cNvPicPr preferRelativeResize="0"/>
          <p:nvPr/>
        </p:nvPicPr>
        <p:blipFill>
          <a:blip r:embed="rId7">
            <a:alphaModFix/>
          </a:blip>
          <a:stretch>
            <a:fillRect/>
          </a:stretch>
        </p:blipFill>
        <p:spPr>
          <a:xfrm>
            <a:off x="8264935" y="76200"/>
            <a:ext cx="856558" cy="694943"/>
          </a:xfrm>
          <a:prstGeom prst="rect">
            <a:avLst/>
          </a:prstGeom>
          <a:noFill/>
          <a:ln>
            <a:noFill/>
          </a:ln>
        </p:spPr>
      </p:pic>
      <p:cxnSp>
        <p:nvCxnSpPr>
          <p:cNvPr id="381" name="Google Shape;381;p27"/>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382" name="Google Shape;382;p27"/>
          <p:cNvSpPr txBox="1"/>
          <p:nvPr/>
        </p:nvSpPr>
        <p:spPr>
          <a:xfrm>
            <a:off x="1569300" y="385575"/>
            <a:ext cx="60054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a:solidFill>
                  <a:srgbClr val="073763"/>
                </a:solidFill>
              </a:rPr>
              <a:t>Validation of an Airborne DWL in Tropical Cyclones</a:t>
            </a:r>
            <a:endParaRPr sz="1800" b="1">
              <a:solidFill>
                <a:srgbClr val="073763"/>
              </a:solidFill>
            </a:endParaRPr>
          </a:p>
          <a:p>
            <a:pPr marL="0" lvl="0" indent="0" algn="ctr" rtl="0">
              <a:spcBef>
                <a:spcPts val="0"/>
              </a:spcBef>
              <a:spcAft>
                <a:spcPts val="0"/>
              </a:spcAft>
              <a:buNone/>
            </a:pPr>
            <a:endParaRPr sz="1800" b="1">
              <a:solidFill>
                <a:srgbClr val="073763"/>
              </a:solidFill>
            </a:endParaRPr>
          </a:p>
        </p:txBody>
      </p:sp>
      <p:sp>
        <p:nvSpPr>
          <p:cNvPr id="383" name="Google Shape;383;p27"/>
          <p:cNvSpPr txBox="1"/>
          <p:nvPr/>
        </p:nvSpPr>
        <p:spPr>
          <a:xfrm>
            <a:off x="14550" y="4867050"/>
            <a:ext cx="9106800" cy="276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B5394"/>
                </a:solidFill>
                <a:latin typeface="Arial"/>
                <a:ea typeface="Arial"/>
                <a:cs typeface="Arial"/>
                <a:sym typeface="Arial"/>
              </a:rPr>
              <a:t>November 18, 2020</a:t>
            </a:r>
            <a:r>
              <a:rPr lang="en" sz="1100" b="0" i="0" u="none" strike="noStrike" cap="none" dirty="0">
                <a:solidFill>
                  <a:srgbClr val="0B5394"/>
                </a:solidFill>
                <a:latin typeface="Arial"/>
                <a:ea typeface="Arial"/>
                <a:cs typeface="Arial"/>
                <a:sym typeface="Arial"/>
              </a:rPr>
              <a:t>	</a:t>
            </a:r>
            <a:endParaRPr sz="1100" dirty="0">
              <a:solidFill>
                <a:srgbClr val="666666"/>
              </a:solidFill>
            </a:endParaRPr>
          </a:p>
        </p:txBody>
      </p:sp>
      <p:sp>
        <p:nvSpPr>
          <p:cNvPr id="384" name="Google Shape;384;p27"/>
          <p:cNvSpPr txBox="1"/>
          <p:nvPr/>
        </p:nvSpPr>
        <p:spPr>
          <a:xfrm>
            <a:off x="72100" y="4800600"/>
            <a:ext cx="9072000" cy="349200"/>
          </a:xfrm>
          <a:prstGeom prst="rect">
            <a:avLst/>
          </a:prstGeom>
          <a:noFill/>
          <a:ln>
            <a:noFill/>
          </a:ln>
        </p:spPr>
        <p:txBody>
          <a:bodyPr spcFirstLastPara="1" wrap="square" lIns="91425" tIns="91425" rIns="91425" bIns="91425" anchor="t" anchorCtr="0">
            <a:noAutofit/>
          </a:bodyPr>
          <a:lstStyle/>
          <a:p>
            <a:pPr marL="914400" lvl="0" indent="457200" algn="l" rtl="0">
              <a:spcBef>
                <a:spcPts val="0"/>
              </a:spcBef>
              <a:spcAft>
                <a:spcPts val="0"/>
              </a:spcAft>
              <a:buNone/>
            </a:pPr>
            <a:r>
              <a:rPr lang="en-US" sz="1100" dirty="0">
                <a:solidFill>
                  <a:srgbClr val="666666"/>
                </a:solidFill>
              </a:rPr>
              <a:t>	Assimilation of Airborne Doppler Wind Lidar Collected in Tropical Cyclones</a:t>
            </a:r>
            <a:endParaRPr sz="1100" dirty="0">
              <a:solidFill>
                <a:srgbClr val="666666"/>
              </a:solidFill>
            </a:endParaRPr>
          </a:p>
        </p:txBody>
      </p:sp>
      <p:sp>
        <p:nvSpPr>
          <p:cNvPr id="386" name="Google Shape;386;p27"/>
          <p:cNvSpPr txBox="1"/>
          <p:nvPr/>
        </p:nvSpPr>
        <p:spPr>
          <a:xfrm>
            <a:off x="738600" y="920875"/>
            <a:ext cx="3506700" cy="48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ADWL Retrieval Minus Dropsonde</a:t>
            </a:r>
            <a:endParaRPr b="1"/>
          </a:p>
        </p:txBody>
      </p:sp>
      <p:sp>
        <p:nvSpPr>
          <p:cNvPr id="387" name="Google Shape;387;p27"/>
          <p:cNvSpPr txBox="1"/>
          <p:nvPr/>
        </p:nvSpPr>
        <p:spPr>
          <a:xfrm>
            <a:off x="5431675" y="1779275"/>
            <a:ext cx="1869600" cy="3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222222"/>
                </a:solidFill>
                <a:highlight>
                  <a:srgbClr val="FFFFFF"/>
                </a:highlight>
              </a:rPr>
              <a:t>S</a:t>
            </a:r>
            <a:r>
              <a:rPr lang="en" sz="1100" b="1" baseline="-25000">
                <a:solidFill>
                  <a:srgbClr val="222222"/>
                </a:solidFill>
                <a:highlight>
                  <a:srgbClr val="FFFFFF"/>
                </a:highlight>
              </a:rPr>
              <a:t>ADWL</a:t>
            </a:r>
            <a:r>
              <a:rPr lang="en" sz="900" b="1">
                <a:solidFill>
                  <a:srgbClr val="222222"/>
                </a:solidFill>
                <a:highlight>
                  <a:srgbClr val="FFFFFF"/>
                </a:highlight>
              </a:rPr>
              <a:t> = 1.0026(S</a:t>
            </a:r>
            <a:r>
              <a:rPr lang="en" sz="1100" b="1" baseline="-25000">
                <a:solidFill>
                  <a:srgbClr val="222222"/>
                </a:solidFill>
                <a:highlight>
                  <a:srgbClr val="FFFFFF"/>
                </a:highlight>
              </a:rPr>
              <a:t>DROP</a:t>
            </a:r>
            <a:r>
              <a:rPr lang="en" sz="900" b="1">
                <a:solidFill>
                  <a:srgbClr val="222222"/>
                </a:solidFill>
                <a:highlight>
                  <a:srgbClr val="FFFFFF"/>
                </a:highlight>
              </a:rPr>
              <a:t>) − 0.0202</a:t>
            </a:r>
            <a:endParaRPr b="1"/>
          </a:p>
        </p:txBody>
      </p:sp>
      <p:sp>
        <p:nvSpPr>
          <p:cNvPr id="388" name="Google Shape;388;p27"/>
          <p:cNvSpPr txBox="1"/>
          <p:nvPr/>
        </p:nvSpPr>
        <p:spPr>
          <a:xfrm>
            <a:off x="5491075" y="2014825"/>
            <a:ext cx="10257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222222"/>
                </a:solidFill>
                <a:highlight>
                  <a:srgbClr val="FFFFFF"/>
                </a:highlight>
              </a:rPr>
              <a:t>corr=0.9586</a:t>
            </a:r>
            <a:endParaRPr sz="1000" b="1">
              <a:solidFill>
                <a:srgbClr val="222222"/>
              </a:solidFill>
              <a:highlight>
                <a:srgbClr val="FFFFFF"/>
              </a:highlight>
            </a:endParaRPr>
          </a:p>
          <a:p>
            <a:pPr marL="0" lvl="0" indent="0" algn="l" rtl="0">
              <a:spcBef>
                <a:spcPts val="0"/>
              </a:spcBef>
              <a:spcAft>
                <a:spcPts val="0"/>
              </a:spcAft>
              <a:buNone/>
            </a:pPr>
            <a:r>
              <a:rPr lang="en" sz="1000" b="1">
                <a:solidFill>
                  <a:srgbClr val="222222"/>
                </a:solidFill>
                <a:highlight>
                  <a:srgbClr val="FFFFFF"/>
                </a:highlight>
              </a:rPr>
              <a:t>N=</a:t>
            </a:r>
            <a:r>
              <a:rPr lang="en" sz="1000" b="1"/>
              <a:t>2056</a:t>
            </a:r>
            <a:endParaRPr sz="1000" b="1">
              <a:solidFill>
                <a:srgbClr val="222222"/>
              </a:solidFill>
              <a:highlight>
                <a:srgbClr val="FFFFFF"/>
              </a:highlight>
            </a:endParaRPr>
          </a:p>
        </p:txBody>
      </p:sp>
      <p:sp>
        <p:nvSpPr>
          <p:cNvPr id="389" name="Google Shape;389;p27"/>
          <p:cNvSpPr/>
          <p:nvPr/>
        </p:nvSpPr>
        <p:spPr>
          <a:xfrm>
            <a:off x="7428575" y="3202450"/>
            <a:ext cx="183000" cy="183000"/>
          </a:xfrm>
          <a:prstGeom prst="ellipse">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7"/>
          <p:cNvSpPr txBox="1"/>
          <p:nvPr/>
        </p:nvSpPr>
        <p:spPr>
          <a:xfrm>
            <a:off x="7327325" y="3327250"/>
            <a:ext cx="385500" cy="4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38761D"/>
                </a:solidFill>
              </a:rPr>
              <a:t>+</a:t>
            </a:r>
            <a:endParaRPr sz="2400" b="1">
              <a:solidFill>
                <a:srgbClr val="38761D"/>
              </a:solidFill>
            </a:endParaRPr>
          </a:p>
        </p:txBody>
      </p:sp>
      <p:sp>
        <p:nvSpPr>
          <p:cNvPr id="391" name="Google Shape;391;p27"/>
          <p:cNvSpPr txBox="1"/>
          <p:nvPr/>
        </p:nvSpPr>
        <p:spPr>
          <a:xfrm>
            <a:off x="7654425" y="3097150"/>
            <a:ext cx="1236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Non-center</a:t>
            </a:r>
            <a:endParaRPr/>
          </a:p>
        </p:txBody>
      </p:sp>
      <p:sp>
        <p:nvSpPr>
          <p:cNvPr id="392" name="Google Shape;392;p27"/>
          <p:cNvSpPr txBox="1"/>
          <p:nvPr/>
        </p:nvSpPr>
        <p:spPr>
          <a:xfrm>
            <a:off x="7654425" y="3430450"/>
            <a:ext cx="1236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Center</a:t>
            </a:r>
            <a:endParaRPr/>
          </a:p>
        </p:txBody>
      </p:sp>
      <p:sp>
        <p:nvSpPr>
          <p:cNvPr id="393" name="Google Shape;393;p27"/>
          <p:cNvSpPr txBox="1"/>
          <p:nvPr/>
        </p:nvSpPr>
        <p:spPr>
          <a:xfrm>
            <a:off x="5386800" y="844675"/>
            <a:ext cx="3506700" cy="48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ADWL (5+ LOS) versus Dropsondes</a:t>
            </a:r>
            <a:endParaRPr b="1"/>
          </a:p>
        </p:txBody>
      </p:sp>
      <p:grpSp>
        <p:nvGrpSpPr>
          <p:cNvPr id="394" name="Google Shape;394;p27"/>
          <p:cNvGrpSpPr/>
          <p:nvPr/>
        </p:nvGrpSpPr>
        <p:grpSpPr>
          <a:xfrm>
            <a:off x="2342575" y="1431175"/>
            <a:ext cx="1954075" cy="707400"/>
            <a:chOff x="2571175" y="1278775"/>
            <a:chExt cx="1954075" cy="707400"/>
          </a:xfrm>
        </p:grpSpPr>
        <p:sp>
          <p:nvSpPr>
            <p:cNvPr id="395" name="Google Shape;395;p27"/>
            <p:cNvSpPr txBox="1"/>
            <p:nvPr/>
          </p:nvSpPr>
          <p:spPr>
            <a:xfrm>
              <a:off x="2939150" y="1278775"/>
              <a:ext cx="1586100" cy="707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Wind Difference</a:t>
              </a:r>
              <a:endParaRPr b="1"/>
            </a:p>
            <a:p>
              <a:pPr marL="0" lvl="0" indent="0" algn="l" rtl="0">
                <a:spcBef>
                  <a:spcPts val="0"/>
                </a:spcBef>
                <a:spcAft>
                  <a:spcPts val="0"/>
                </a:spcAft>
                <a:buNone/>
              </a:pPr>
              <a:r>
                <a:rPr lang="en" b="1"/>
                <a:t>RMS</a:t>
              </a:r>
              <a:endParaRPr b="1"/>
            </a:p>
            <a:p>
              <a:pPr marL="0" lvl="0" indent="0" algn="l" rtl="0">
                <a:spcBef>
                  <a:spcPts val="0"/>
                </a:spcBef>
                <a:spcAft>
                  <a:spcPts val="0"/>
                </a:spcAft>
                <a:buNone/>
              </a:pPr>
              <a:r>
                <a:rPr lang="en" b="1"/>
                <a:t>Bias</a:t>
              </a:r>
              <a:endParaRPr b="1"/>
            </a:p>
          </p:txBody>
        </p:sp>
        <p:cxnSp>
          <p:nvCxnSpPr>
            <p:cNvPr id="396" name="Google Shape;396;p27"/>
            <p:cNvCxnSpPr/>
            <p:nvPr/>
          </p:nvCxnSpPr>
          <p:spPr>
            <a:xfrm>
              <a:off x="2571175" y="1673275"/>
              <a:ext cx="407400" cy="0"/>
            </a:xfrm>
            <a:prstGeom prst="straightConnector1">
              <a:avLst/>
            </a:prstGeom>
            <a:noFill/>
            <a:ln w="38100" cap="flat" cmpd="sng">
              <a:solidFill>
                <a:srgbClr val="0000FF"/>
              </a:solidFill>
              <a:prstDash val="solid"/>
              <a:round/>
              <a:headEnd type="none" w="med" len="med"/>
              <a:tailEnd type="none" w="med" len="med"/>
            </a:ln>
          </p:spPr>
        </p:cxnSp>
        <p:cxnSp>
          <p:nvCxnSpPr>
            <p:cNvPr id="397" name="Google Shape;397;p27"/>
            <p:cNvCxnSpPr/>
            <p:nvPr/>
          </p:nvCxnSpPr>
          <p:spPr>
            <a:xfrm>
              <a:off x="2571175" y="1901875"/>
              <a:ext cx="407400" cy="0"/>
            </a:xfrm>
            <a:prstGeom prst="straightConnector1">
              <a:avLst/>
            </a:prstGeom>
            <a:noFill/>
            <a:ln w="38100" cap="flat" cmpd="sng">
              <a:solidFill>
                <a:srgbClr val="FF0000"/>
              </a:solidFill>
              <a:prstDash val="dash"/>
              <a:round/>
              <a:headEnd type="none" w="med" len="med"/>
              <a:tailEnd type="none" w="med" len="med"/>
            </a:ln>
          </p:spPr>
        </p:cxnSp>
        <p:sp>
          <p:nvSpPr>
            <p:cNvPr id="398" name="Google Shape;398;p27"/>
            <p:cNvSpPr txBox="1"/>
            <p:nvPr/>
          </p:nvSpPr>
          <p:spPr>
            <a:xfrm>
              <a:off x="2745775" y="1278775"/>
              <a:ext cx="327300" cy="3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666666"/>
                  </a:solidFill>
                </a:rPr>
                <a:t>x</a:t>
              </a:r>
              <a:endParaRPr b="1">
                <a:solidFill>
                  <a:srgbClr val="666666"/>
                </a:solidFil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3"/>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493" name="Google Shape;493;p33"/>
          <p:cNvPicPr preferRelativeResize="0"/>
          <p:nvPr/>
        </p:nvPicPr>
        <p:blipFill rotWithShape="1">
          <a:blip r:embed="rId3">
            <a:alphaModFix/>
          </a:blip>
          <a:srcRect/>
          <a:stretch/>
        </p:blipFill>
        <p:spPr>
          <a:xfrm>
            <a:off x="4" y="48023"/>
            <a:ext cx="707398" cy="707398"/>
          </a:xfrm>
          <a:prstGeom prst="rect">
            <a:avLst/>
          </a:prstGeom>
          <a:noFill/>
          <a:ln>
            <a:noFill/>
          </a:ln>
        </p:spPr>
      </p:pic>
      <p:pic>
        <p:nvPicPr>
          <p:cNvPr id="494" name="Google Shape;494;p33"/>
          <p:cNvPicPr preferRelativeResize="0"/>
          <p:nvPr/>
        </p:nvPicPr>
        <p:blipFill rotWithShape="1">
          <a:blip r:embed="rId4">
            <a:alphaModFix/>
          </a:blip>
          <a:srcRect/>
          <a:stretch/>
        </p:blipFill>
        <p:spPr>
          <a:xfrm>
            <a:off x="754240" y="54947"/>
            <a:ext cx="693556" cy="693556"/>
          </a:xfrm>
          <a:prstGeom prst="rect">
            <a:avLst/>
          </a:prstGeom>
          <a:noFill/>
          <a:ln>
            <a:noFill/>
          </a:ln>
        </p:spPr>
      </p:pic>
      <p:pic>
        <p:nvPicPr>
          <p:cNvPr id="495" name="Google Shape;495;p33"/>
          <p:cNvPicPr preferRelativeResize="0"/>
          <p:nvPr/>
        </p:nvPicPr>
        <p:blipFill>
          <a:blip r:embed="rId5">
            <a:alphaModFix/>
          </a:blip>
          <a:stretch>
            <a:fillRect/>
          </a:stretch>
        </p:blipFill>
        <p:spPr>
          <a:xfrm>
            <a:off x="8264935" y="76200"/>
            <a:ext cx="856558" cy="694943"/>
          </a:xfrm>
          <a:prstGeom prst="rect">
            <a:avLst/>
          </a:prstGeom>
          <a:noFill/>
          <a:ln>
            <a:noFill/>
          </a:ln>
        </p:spPr>
      </p:pic>
      <p:cxnSp>
        <p:nvCxnSpPr>
          <p:cNvPr id="496" name="Google Shape;496;p33"/>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497" name="Google Shape;497;p33"/>
          <p:cNvSpPr txBox="1"/>
          <p:nvPr/>
        </p:nvSpPr>
        <p:spPr>
          <a:xfrm>
            <a:off x="1569300" y="156975"/>
            <a:ext cx="60054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73763"/>
                </a:solidFill>
              </a:rPr>
              <a:t>Assimilation of ADWL Observations Collected in Hurricane Lane (2018)</a:t>
            </a:r>
            <a:endParaRPr sz="1800" b="1">
              <a:solidFill>
                <a:srgbClr val="073763"/>
              </a:solidFill>
            </a:endParaRPr>
          </a:p>
        </p:txBody>
      </p:sp>
      <p:sp>
        <p:nvSpPr>
          <p:cNvPr id="498" name="Google Shape;498;p33"/>
          <p:cNvSpPr txBox="1"/>
          <p:nvPr/>
        </p:nvSpPr>
        <p:spPr>
          <a:xfrm>
            <a:off x="7225" y="4860750"/>
            <a:ext cx="9106800" cy="276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B5394"/>
                </a:solidFill>
                <a:latin typeface="Arial"/>
                <a:ea typeface="Arial"/>
                <a:cs typeface="Arial"/>
                <a:sym typeface="Arial"/>
              </a:rPr>
              <a:t>November 18, 2020</a:t>
            </a:r>
            <a:r>
              <a:rPr lang="en" sz="1100" b="0" i="0" u="none" strike="noStrike" cap="none" dirty="0">
                <a:solidFill>
                  <a:srgbClr val="0B5394"/>
                </a:solidFill>
                <a:latin typeface="Arial"/>
                <a:ea typeface="Arial"/>
                <a:cs typeface="Arial"/>
                <a:sym typeface="Arial"/>
              </a:rPr>
              <a:t>	</a:t>
            </a:r>
            <a:endParaRPr sz="1100" dirty="0">
              <a:solidFill>
                <a:srgbClr val="666666"/>
              </a:solidFill>
            </a:endParaRPr>
          </a:p>
        </p:txBody>
      </p:sp>
      <p:sp>
        <p:nvSpPr>
          <p:cNvPr id="499" name="Google Shape;499;p33"/>
          <p:cNvSpPr txBox="1"/>
          <p:nvPr/>
        </p:nvSpPr>
        <p:spPr>
          <a:xfrm>
            <a:off x="64775" y="4794300"/>
            <a:ext cx="9072000" cy="349200"/>
          </a:xfrm>
          <a:prstGeom prst="rect">
            <a:avLst/>
          </a:prstGeom>
          <a:noFill/>
          <a:ln>
            <a:noFill/>
          </a:ln>
        </p:spPr>
        <p:txBody>
          <a:bodyPr spcFirstLastPara="1" wrap="square" lIns="91425" tIns="91425" rIns="91425" bIns="91425" anchor="t" anchorCtr="0">
            <a:noAutofit/>
          </a:bodyPr>
          <a:lstStyle/>
          <a:p>
            <a:pPr marL="914400" lvl="0" indent="457200" algn="l" rtl="0">
              <a:spcBef>
                <a:spcPts val="0"/>
              </a:spcBef>
              <a:spcAft>
                <a:spcPts val="0"/>
              </a:spcAft>
              <a:buNone/>
            </a:pPr>
            <a:r>
              <a:rPr lang="en-US" sz="1100" dirty="0">
                <a:solidFill>
                  <a:srgbClr val="666666"/>
                </a:solidFill>
              </a:rPr>
              <a:t>	Assimilation of Airborne Doppler Wind Lidar Collected in Tropical Cyclones</a:t>
            </a:r>
            <a:endParaRPr sz="1100" dirty="0">
              <a:solidFill>
                <a:srgbClr val="666666"/>
              </a:solidFill>
            </a:endParaRPr>
          </a:p>
        </p:txBody>
      </p:sp>
      <p:sp>
        <p:nvSpPr>
          <p:cNvPr id="501" name="Google Shape;501;p33"/>
          <p:cNvSpPr txBox="1"/>
          <p:nvPr/>
        </p:nvSpPr>
        <p:spPr>
          <a:xfrm>
            <a:off x="274375" y="1660725"/>
            <a:ext cx="3805500" cy="3133500"/>
          </a:xfrm>
          <a:prstGeom prst="rect">
            <a:avLst/>
          </a:prstGeom>
          <a:noFill/>
          <a:ln>
            <a:noFill/>
          </a:ln>
        </p:spPr>
        <p:txBody>
          <a:bodyPr spcFirstLastPara="1" wrap="square" lIns="91425" tIns="91425" rIns="91425" bIns="91425" anchor="t" anchorCtr="0">
            <a:noAutofit/>
          </a:bodyPr>
          <a:lstStyle/>
          <a:p>
            <a:pPr marL="342900" lvl="0" indent="-273050" algn="l" rtl="0">
              <a:lnSpc>
                <a:spcPct val="90000"/>
              </a:lnSpc>
              <a:spcBef>
                <a:spcPts val="0"/>
              </a:spcBef>
              <a:spcAft>
                <a:spcPts val="0"/>
              </a:spcAft>
              <a:buClr>
                <a:schemeClr val="dk1"/>
              </a:buClr>
              <a:buSzPts val="2100"/>
              <a:buChar char="•"/>
            </a:pPr>
            <a:r>
              <a:rPr lang="en" sz="2100">
                <a:solidFill>
                  <a:schemeClr val="dk1"/>
                </a:solidFill>
              </a:rPr>
              <a:t>Formed in the eastern Pacific on August </a:t>
            </a:r>
            <a:r>
              <a:rPr lang="en" sz="2100"/>
              <a:t>15</a:t>
            </a:r>
            <a:r>
              <a:rPr lang="en" sz="2100">
                <a:solidFill>
                  <a:schemeClr val="dk1"/>
                </a:solidFill>
              </a:rPr>
              <a:t>, 2018</a:t>
            </a:r>
            <a:endParaRPr sz="2100">
              <a:solidFill>
                <a:schemeClr val="dk1"/>
              </a:solidFill>
            </a:endParaRPr>
          </a:p>
          <a:p>
            <a:pPr marL="742950" lvl="1" indent="-285750" algn="l" rtl="0">
              <a:lnSpc>
                <a:spcPct val="90000"/>
              </a:lnSpc>
              <a:spcBef>
                <a:spcPts val="0"/>
              </a:spcBef>
              <a:spcAft>
                <a:spcPts val="0"/>
              </a:spcAft>
              <a:buClr>
                <a:schemeClr val="dk1"/>
              </a:buClr>
              <a:buSzPts val="1800"/>
              <a:buChar char="–"/>
            </a:pPr>
            <a:r>
              <a:rPr lang="en" sz="1800">
                <a:solidFill>
                  <a:schemeClr val="dk1"/>
                </a:solidFill>
              </a:rPr>
              <a:t>Track took it into the central Pacific close to Hawaii</a:t>
            </a:r>
            <a:endParaRPr sz="1800">
              <a:solidFill>
                <a:schemeClr val="dk1"/>
              </a:solidFill>
            </a:endParaRPr>
          </a:p>
          <a:p>
            <a:pPr marL="342900" lvl="0" indent="-273050" algn="l" rtl="0">
              <a:lnSpc>
                <a:spcPct val="90000"/>
              </a:lnSpc>
              <a:spcBef>
                <a:spcPts val="640"/>
              </a:spcBef>
              <a:spcAft>
                <a:spcPts val="0"/>
              </a:spcAft>
              <a:buClr>
                <a:schemeClr val="dk1"/>
              </a:buClr>
              <a:buSzPts val="2100"/>
              <a:buChar char="•"/>
            </a:pPr>
            <a:r>
              <a:rPr lang="en" sz="2100">
                <a:solidFill>
                  <a:schemeClr val="dk1"/>
                </a:solidFill>
              </a:rPr>
              <a:t>Intensified to a category 5 hurricane on August 22, 2018</a:t>
            </a:r>
            <a:endParaRPr sz="2100">
              <a:solidFill>
                <a:schemeClr val="dk1"/>
              </a:solidFill>
            </a:endParaRPr>
          </a:p>
          <a:p>
            <a:pPr marL="342900" lvl="0" indent="-273050" algn="l" rtl="0">
              <a:lnSpc>
                <a:spcPct val="90000"/>
              </a:lnSpc>
              <a:spcBef>
                <a:spcPts val="640"/>
              </a:spcBef>
              <a:spcAft>
                <a:spcPts val="0"/>
              </a:spcAft>
              <a:buClr>
                <a:schemeClr val="dk1"/>
              </a:buClr>
              <a:buSzPts val="2100"/>
              <a:buChar char="•"/>
            </a:pPr>
            <a:r>
              <a:rPr lang="en" sz="2100">
                <a:solidFill>
                  <a:schemeClr val="dk1"/>
                </a:solidFill>
              </a:rPr>
              <a:t>Strongest hurricane measured ever by an ADWL</a:t>
            </a:r>
            <a:endParaRPr sz="2100">
              <a:solidFill>
                <a:schemeClr val="dk1"/>
              </a:solidFill>
            </a:endParaRPr>
          </a:p>
        </p:txBody>
      </p:sp>
      <p:sp>
        <p:nvSpPr>
          <p:cNvPr id="502" name="Google Shape;502;p33"/>
          <p:cNvSpPr txBox="1"/>
          <p:nvPr/>
        </p:nvSpPr>
        <p:spPr>
          <a:xfrm>
            <a:off x="72100" y="1053975"/>
            <a:ext cx="4254000" cy="70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sz="2400" b="1"/>
              <a:t>Hurricane Lane (2018)</a:t>
            </a:r>
            <a:endParaRPr sz="2400" b="1">
              <a:solidFill>
                <a:srgbClr val="000000"/>
              </a:solidFill>
            </a:endParaRPr>
          </a:p>
        </p:txBody>
      </p:sp>
      <p:pic>
        <p:nvPicPr>
          <p:cNvPr id="503" name="Google Shape;503;p33"/>
          <p:cNvPicPr preferRelativeResize="0"/>
          <p:nvPr/>
        </p:nvPicPr>
        <p:blipFill>
          <a:blip r:embed="rId6">
            <a:alphaModFix/>
          </a:blip>
          <a:stretch>
            <a:fillRect/>
          </a:stretch>
        </p:blipFill>
        <p:spPr>
          <a:xfrm>
            <a:off x="4232275" y="999375"/>
            <a:ext cx="4759327" cy="2167578"/>
          </a:xfrm>
          <a:prstGeom prst="rect">
            <a:avLst/>
          </a:prstGeom>
          <a:noFill/>
          <a:ln>
            <a:noFill/>
          </a:ln>
        </p:spPr>
      </p:pic>
      <p:sp>
        <p:nvSpPr>
          <p:cNvPr id="504" name="Google Shape;504;p33"/>
          <p:cNvSpPr txBox="1"/>
          <p:nvPr/>
        </p:nvSpPr>
        <p:spPr>
          <a:xfrm>
            <a:off x="8041450" y="2528000"/>
            <a:ext cx="916500" cy="27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i="1">
                <a:solidFill>
                  <a:srgbClr val="CCCCCC"/>
                </a:solidFill>
              </a:rPr>
              <a:t>Credit: J. Zawislak</a:t>
            </a:r>
            <a:endParaRPr sz="700" i="1">
              <a:solidFill>
                <a:srgbClr val="CCCCCC"/>
              </a:solidFill>
            </a:endParaRPr>
          </a:p>
        </p:txBody>
      </p:sp>
      <p:pic>
        <p:nvPicPr>
          <p:cNvPr id="505" name="Google Shape;505;p33"/>
          <p:cNvPicPr preferRelativeResize="0"/>
          <p:nvPr/>
        </p:nvPicPr>
        <p:blipFill>
          <a:blip r:embed="rId7">
            <a:alphaModFix/>
          </a:blip>
          <a:stretch>
            <a:fillRect/>
          </a:stretch>
        </p:blipFill>
        <p:spPr>
          <a:xfrm>
            <a:off x="4379908" y="3166950"/>
            <a:ext cx="2169791" cy="1627350"/>
          </a:xfrm>
          <a:prstGeom prst="rect">
            <a:avLst/>
          </a:prstGeom>
          <a:noFill/>
          <a:ln>
            <a:noFill/>
          </a:ln>
        </p:spPr>
      </p:pic>
      <p:pic>
        <p:nvPicPr>
          <p:cNvPr id="506" name="Google Shape;506;p33"/>
          <p:cNvPicPr preferRelativeResize="0"/>
          <p:nvPr/>
        </p:nvPicPr>
        <p:blipFill>
          <a:blip r:embed="rId8">
            <a:alphaModFix/>
          </a:blip>
          <a:stretch>
            <a:fillRect/>
          </a:stretch>
        </p:blipFill>
        <p:spPr>
          <a:xfrm>
            <a:off x="6561700" y="3166950"/>
            <a:ext cx="2169799" cy="163017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4"/>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512" name="Google Shape;512;p34"/>
          <p:cNvPicPr preferRelativeResize="0"/>
          <p:nvPr/>
        </p:nvPicPr>
        <p:blipFill rotWithShape="1">
          <a:blip r:embed="rId3">
            <a:alphaModFix/>
          </a:blip>
          <a:srcRect/>
          <a:stretch/>
        </p:blipFill>
        <p:spPr>
          <a:xfrm>
            <a:off x="4" y="48023"/>
            <a:ext cx="707398" cy="707398"/>
          </a:xfrm>
          <a:prstGeom prst="rect">
            <a:avLst/>
          </a:prstGeom>
          <a:noFill/>
          <a:ln>
            <a:noFill/>
          </a:ln>
        </p:spPr>
      </p:pic>
      <p:pic>
        <p:nvPicPr>
          <p:cNvPr id="513" name="Google Shape;513;p34"/>
          <p:cNvPicPr preferRelativeResize="0"/>
          <p:nvPr/>
        </p:nvPicPr>
        <p:blipFill rotWithShape="1">
          <a:blip r:embed="rId4">
            <a:alphaModFix/>
          </a:blip>
          <a:srcRect/>
          <a:stretch/>
        </p:blipFill>
        <p:spPr>
          <a:xfrm>
            <a:off x="754240" y="54947"/>
            <a:ext cx="693556" cy="693556"/>
          </a:xfrm>
          <a:prstGeom prst="rect">
            <a:avLst/>
          </a:prstGeom>
          <a:noFill/>
          <a:ln>
            <a:noFill/>
          </a:ln>
        </p:spPr>
      </p:pic>
      <p:pic>
        <p:nvPicPr>
          <p:cNvPr id="514" name="Google Shape;514;p34"/>
          <p:cNvPicPr preferRelativeResize="0"/>
          <p:nvPr/>
        </p:nvPicPr>
        <p:blipFill>
          <a:blip r:embed="rId5">
            <a:alphaModFix/>
          </a:blip>
          <a:stretch>
            <a:fillRect/>
          </a:stretch>
        </p:blipFill>
        <p:spPr>
          <a:xfrm>
            <a:off x="8264935" y="76200"/>
            <a:ext cx="856558" cy="694943"/>
          </a:xfrm>
          <a:prstGeom prst="rect">
            <a:avLst/>
          </a:prstGeom>
          <a:noFill/>
          <a:ln>
            <a:noFill/>
          </a:ln>
        </p:spPr>
      </p:pic>
      <p:cxnSp>
        <p:nvCxnSpPr>
          <p:cNvPr id="515" name="Google Shape;515;p34"/>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516" name="Google Shape;516;p34"/>
          <p:cNvSpPr txBox="1"/>
          <p:nvPr/>
        </p:nvSpPr>
        <p:spPr>
          <a:xfrm>
            <a:off x="1569300" y="156975"/>
            <a:ext cx="60054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73763"/>
                </a:solidFill>
              </a:rPr>
              <a:t>Assimilation of ADWL Observations Collected in Hurricane Lane (2018)</a:t>
            </a:r>
            <a:endParaRPr sz="1800" b="1">
              <a:solidFill>
                <a:srgbClr val="073763"/>
              </a:solidFill>
            </a:endParaRPr>
          </a:p>
        </p:txBody>
      </p:sp>
      <p:pic>
        <p:nvPicPr>
          <p:cNvPr id="520" name="Google Shape;520;p34"/>
          <p:cNvPicPr preferRelativeResize="0"/>
          <p:nvPr/>
        </p:nvPicPr>
        <p:blipFill rotWithShape="1">
          <a:blip r:embed="rId6">
            <a:alphaModFix/>
          </a:blip>
          <a:srcRect/>
          <a:stretch/>
        </p:blipFill>
        <p:spPr>
          <a:xfrm>
            <a:off x="0" y="895350"/>
            <a:ext cx="3117548" cy="2894975"/>
          </a:xfrm>
          <a:prstGeom prst="rect">
            <a:avLst/>
          </a:prstGeom>
          <a:noFill/>
          <a:ln>
            <a:noFill/>
          </a:ln>
        </p:spPr>
      </p:pic>
      <p:graphicFrame>
        <p:nvGraphicFramePr>
          <p:cNvPr id="521" name="Google Shape;521;p34"/>
          <p:cNvGraphicFramePr/>
          <p:nvPr>
            <p:extLst>
              <p:ext uri="{D42A27DB-BD31-4B8C-83A1-F6EECF244321}">
                <p14:modId xmlns:p14="http://schemas.microsoft.com/office/powerpoint/2010/main" val="3650762153"/>
              </p:ext>
            </p:extLst>
          </p:nvPr>
        </p:nvGraphicFramePr>
        <p:xfrm>
          <a:off x="214723" y="3262586"/>
          <a:ext cx="8776875" cy="1854250"/>
        </p:xfrm>
        <a:graphic>
          <a:graphicData uri="http://schemas.openxmlformats.org/drawingml/2006/table">
            <a:tbl>
              <a:tblPr firstRow="1" bandRow="1">
                <a:noFill/>
                <a:tableStyleId>{CA5822A1-0CC0-4C28-8D65-A3064AA12D3F}</a:tableStyleId>
              </a:tblPr>
              <a:tblGrid>
                <a:gridCol w="1858100">
                  <a:extLst>
                    <a:ext uri="{9D8B030D-6E8A-4147-A177-3AD203B41FA5}">
                      <a16:colId xmlns:a16="http://schemas.microsoft.com/office/drawing/2014/main" val="20000"/>
                    </a:ext>
                  </a:extLst>
                </a:gridCol>
                <a:gridCol w="1305025">
                  <a:extLst>
                    <a:ext uri="{9D8B030D-6E8A-4147-A177-3AD203B41FA5}">
                      <a16:colId xmlns:a16="http://schemas.microsoft.com/office/drawing/2014/main" val="20001"/>
                    </a:ext>
                  </a:extLst>
                </a:gridCol>
                <a:gridCol w="1165050">
                  <a:extLst>
                    <a:ext uri="{9D8B030D-6E8A-4147-A177-3AD203B41FA5}">
                      <a16:colId xmlns:a16="http://schemas.microsoft.com/office/drawing/2014/main" val="20002"/>
                    </a:ext>
                  </a:extLst>
                </a:gridCol>
                <a:gridCol w="1112175">
                  <a:extLst>
                    <a:ext uri="{9D8B030D-6E8A-4147-A177-3AD203B41FA5}">
                      <a16:colId xmlns:a16="http://schemas.microsoft.com/office/drawing/2014/main" val="20003"/>
                    </a:ext>
                  </a:extLst>
                </a:gridCol>
                <a:gridCol w="1112175">
                  <a:extLst>
                    <a:ext uri="{9D8B030D-6E8A-4147-A177-3AD203B41FA5}">
                      <a16:colId xmlns:a16="http://schemas.microsoft.com/office/drawing/2014/main" val="20004"/>
                    </a:ext>
                  </a:extLst>
                </a:gridCol>
                <a:gridCol w="1112175">
                  <a:extLst>
                    <a:ext uri="{9D8B030D-6E8A-4147-A177-3AD203B41FA5}">
                      <a16:colId xmlns:a16="http://schemas.microsoft.com/office/drawing/2014/main" val="20005"/>
                    </a:ext>
                  </a:extLst>
                </a:gridCol>
                <a:gridCol w="1112175">
                  <a:extLst>
                    <a:ext uri="{9D8B030D-6E8A-4147-A177-3AD203B41FA5}">
                      <a16:colId xmlns:a16="http://schemas.microsoft.com/office/drawing/2014/main" val="20006"/>
                    </a:ext>
                  </a:extLst>
                </a:gridCol>
              </a:tblGrid>
              <a:tr h="370850">
                <a:tc rowSpan="2">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dirty="0"/>
                        <a:t>Cycle</a:t>
                      </a:r>
                      <a:endParaRPr sz="1600" u="none" strike="noStrike" cap="none" dirty="0"/>
                    </a:p>
                  </a:txBody>
                  <a:tcPr marL="91450" marR="91450" marT="45725" marB="45725" anchor="ctr"/>
                </a:tc>
                <a:tc rowSpan="2">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dirty="0"/>
                        <a:t>Intensity (kts)</a:t>
                      </a:r>
                      <a:endParaRPr sz="1600" u="none" strike="noStrike" cap="none" dirty="0"/>
                    </a:p>
                  </a:txBody>
                  <a:tcPr marL="91450" marR="91450" marT="45725" marB="45725" anchor="ctr"/>
                </a:tc>
                <a:tc rowSpan="2">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dirty="0"/>
                        <a:t>Total DWL Retrievals</a:t>
                      </a:r>
                      <a:endParaRPr sz="1600" u="none" strike="noStrike" cap="none" dirty="0"/>
                    </a:p>
                  </a:txBody>
                  <a:tcPr marL="91450" marR="91450" marT="45725" marB="45725" anchor="ctr"/>
                </a:tc>
                <a:tc gridSpan="2">
                  <a:txBody>
                    <a:bodyPr/>
                    <a:lstStyle/>
                    <a:p>
                      <a:pPr marL="0" marR="0" lvl="0" indent="0" algn="ctr" rtl="0">
                        <a:lnSpc>
                          <a:spcPct val="100000"/>
                        </a:lnSpc>
                        <a:spcBef>
                          <a:spcPts val="0"/>
                        </a:spcBef>
                        <a:spcAft>
                          <a:spcPts val="0"/>
                        </a:spcAft>
                        <a:buClr>
                          <a:srgbClr val="000000"/>
                        </a:buClr>
                        <a:buSzPts val="1800"/>
                        <a:buFont typeface="Arial"/>
                        <a:buNone/>
                      </a:pPr>
                      <a:r>
                        <a:rPr lang="en" sz="1800" u="none" strike="noStrike" cap="none"/>
                        <a:t>Profiles</a:t>
                      </a:r>
                      <a:endParaRPr sz="1800" u="none" strike="noStrike" cap="none"/>
                    </a:p>
                  </a:txBody>
                  <a:tcPr marL="91450" marR="91450" marT="45725" marB="45725" anchor="ctr">
                    <a:lnR w="12700" cap="flat" cmpd="sng">
                      <a:solidFill>
                        <a:srgbClr val="FFFFFF"/>
                      </a:solidFill>
                      <a:prstDash val="solid"/>
                      <a:round/>
                      <a:headEnd type="none" w="sm" len="sm"/>
                      <a:tailEnd type="none" w="sm" len="sm"/>
                    </a:lnR>
                    <a:lnB w="12700" cap="flat" cmpd="sng">
                      <a:solidFill>
                        <a:srgbClr val="FFFFFF"/>
                      </a:solidFill>
                      <a:prstDash val="solid"/>
                      <a:round/>
                      <a:headEnd type="none" w="sm" len="sm"/>
                      <a:tailEnd type="none" w="sm" len="sm"/>
                    </a:lnB>
                  </a:tcPr>
                </a:tc>
                <a:tc hMerge="1">
                  <a:txBody>
                    <a:bodyPr/>
                    <a:lstStyle/>
                    <a:p>
                      <a:endParaRPr lang="en-US"/>
                    </a:p>
                  </a:txBody>
                  <a:tcPr/>
                </a:tc>
                <a:tc rowSpan="2">
                  <a:txBody>
                    <a:bodyPr/>
                    <a:lstStyle/>
                    <a:p>
                      <a:pPr marL="0" marR="0" lvl="0" indent="0" algn="ctr" rtl="0">
                        <a:lnSpc>
                          <a:spcPct val="100000"/>
                        </a:lnSpc>
                        <a:spcBef>
                          <a:spcPts val="0"/>
                        </a:spcBef>
                        <a:spcAft>
                          <a:spcPts val="0"/>
                        </a:spcAft>
                        <a:buNone/>
                      </a:pPr>
                      <a:r>
                        <a:rPr lang="en" sz="1600"/>
                        <a:t>5+ LOS</a:t>
                      </a:r>
                      <a:endParaRPr sz="16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B w="12700" cap="flat" cmpd="sng">
                      <a:solidFill>
                        <a:srgbClr val="FFFFFF"/>
                      </a:solidFill>
                      <a:prstDash val="solid"/>
                      <a:round/>
                      <a:headEnd type="none" w="sm" len="sm"/>
                      <a:tailEnd type="none" w="sm" len="sm"/>
                    </a:lnB>
                  </a:tcPr>
                </a:tc>
                <a:tc rowSpan="2">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a:t>Sondes</a:t>
                      </a:r>
                      <a:endParaRPr sz="1600" u="none" strike="noStrike" cap="none"/>
                    </a:p>
                  </a:txBody>
                  <a:tcPr marL="91450" marR="91450" marT="45725" marB="45725" anchor="ctr">
                    <a:lnL w="12700" cap="flat" cmpd="sng">
                      <a:solidFill>
                        <a:srgbClr val="FFFFFF"/>
                      </a:solidFill>
                      <a:prstDash val="solid"/>
                      <a:round/>
                      <a:headEnd type="none" w="sm" len="sm"/>
                      <a:tailEnd type="none" w="sm" len="sm"/>
                    </a:lnL>
                  </a:tcPr>
                </a:tc>
                <a:extLst>
                  <a:ext uri="{0D108BD9-81ED-4DB2-BD59-A6C34878D82A}">
                    <a16:rowId xmlns:a16="http://schemas.microsoft.com/office/drawing/2014/main" val="10000"/>
                  </a:ext>
                </a:extLst>
              </a:tr>
              <a:tr h="3708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600" b="1" u="none" strike="noStrike" cap="none" dirty="0">
                          <a:solidFill>
                            <a:srgbClr val="FFFFFF"/>
                          </a:solidFill>
                        </a:rPr>
                        <a:t>Up</a:t>
                      </a:r>
                      <a:endParaRPr sz="1600" b="1" u="none" strike="noStrike" cap="none" dirty="0">
                        <a:solidFill>
                          <a:srgbClr val="FFFFFF"/>
                        </a:solidFill>
                      </a:endParaRPr>
                    </a:p>
                  </a:txBody>
                  <a:tcPr marL="91450" marR="91450" marT="45725" marB="45725" anchor="ctr">
                    <a:lnL w="12700" cap="flat" cmpd="sng">
                      <a:solidFill>
                        <a:srgbClr val="FFFFFF"/>
                      </a:solidFill>
                      <a:prstDash val="solid"/>
                      <a:round/>
                      <a:headEnd type="none" w="sm" len="sm"/>
                      <a:tailEnd type="none" w="sm" len="sm"/>
                    </a:lnL>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97A7"/>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600" b="1" u="none" strike="noStrike" cap="none" dirty="0">
                          <a:solidFill>
                            <a:srgbClr val="FFFFFF"/>
                          </a:solidFill>
                        </a:rPr>
                        <a:t>Down</a:t>
                      </a:r>
                      <a:endParaRPr sz="1600" b="1" u="none" strike="noStrike" cap="none" dirty="0">
                        <a:solidFill>
                          <a:srgbClr val="FFFFFF"/>
                        </a:solidFill>
                      </a:endParaRPr>
                    </a:p>
                  </a:txBody>
                  <a:tcPr marL="91450" marR="91450" marT="45725" marB="45725" anchor="ctr">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97A7"/>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 sz="1600" b="1" u="none" strike="noStrike" cap="none">
                          <a:solidFill>
                            <a:srgbClr val="006600"/>
                          </a:solidFill>
                        </a:rPr>
                        <a:t>0600 UTC Aug 20</a:t>
                      </a:r>
                      <a:r>
                        <a:rPr lang="en" sz="1600" u="none" strike="noStrike" cap="none"/>
                        <a:t> </a:t>
                      </a: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a:t>110</a:t>
                      </a: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a:t>20887</a:t>
                      </a: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a:t>89</a:t>
                      </a:r>
                      <a:endParaRPr sz="1600" u="none" strike="noStrike" cap="none"/>
                    </a:p>
                  </a:txBody>
                  <a:tcPr marL="91450" marR="91450" marT="45725" marB="45725">
                    <a:lnT w="38100" cap="flat" cmpd="sng">
                      <a:solidFill>
                        <a:srgbClr val="FFFFFF"/>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a:t>166</a:t>
                      </a:r>
                      <a:endParaRPr sz="1600" u="none" strike="noStrike" cap="none"/>
                    </a:p>
                  </a:txBody>
                  <a:tcPr marL="91450" marR="91450" marT="45725" marB="45725">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dirty="0"/>
                        <a:t>6580</a:t>
                      </a:r>
                      <a:endParaRPr sz="1600" u="none" strike="noStrike" cap="none" dirty="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a:t>15</a:t>
                      </a:r>
                      <a:endParaRPr sz="1600" u="none" strike="noStrike" cap="none"/>
                    </a:p>
                  </a:txBody>
                  <a:tcPr marL="91450" marR="91450" marT="45725" marB="45725">
                    <a:lnL w="12700" cap="flat" cmpd="sng">
                      <a:solidFill>
                        <a:srgbClr val="FFFFFF"/>
                      </a:solidFill>
                      <a:prstDash val="solid"/>
                      <a:round/>
                      <a:headEnd type="none" w="sm" len="sm"/>
                      <a:tailEnd type="none" w="sm" len="sm"/>
                    </a:ln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 sz="1600" b="1" u="none" strike="noStrike" cap="none">
                          <a:solidFill>
                            <a:srgbClr val="0000FF"/>
                          </a:solidFill>
                        </a:rPr>
                        <a:t>0600 UTC Aug 21</a:t>
                      </a:r>
                      <a:endParaRPr sz="1600" b="1" u="none" strike="noStrike" cap="none">
                        <a:solidFill>
                          <a:srgbClr val="0000FF"/>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a:t>130</a:t>
                      </a: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a:t>37510</a:t>
                      </a: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a:t>0</a:t>
                      </a: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a:t>340</a:t>
                      </a:r>
                      <a:endParaRPr sz="1600" u="none" strike="noStrike" cap="none"/>
                    </a:p>
                  </a:txBody>
                  <a:tcPr marL="91450" marR="91450" marT="45725" marB="45725">
                    <a:lnR w="12700" cap="flat" cmpd="sng">
                      <a:solidFill>
                        <a:srgbClr val="FFFFFF"/>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dirty="0"/>
                        <a:t>13018</a:t>
                      </a:r>
                      <a:endParaRPr sz="1600" u="none" strike="noStrike" cap="none" dirty="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dirty="0"/>
                        <a:t>21</a:t>
                      </a:r>
                      <a:endParaRPr sz="1600" u="none" strike="noStrike" cap="none" dirty="0"/>
                    </a:p>
                  </a:txBody>
                  <a:tcPr marL="91450" marR="91450" marT="45725" marB="45725">
                    <a:lnL w="12700" cap="flat" cmpd="sng">
                      <a:solidFill>
                        <a:srgbClr val="FFFFFF"/>
                      </a:solidFill>
                      <a:prstDash val="solid"/>
                      <a:round/>
                      <a:headEnd type="none" w="sm" len="sm"/>
                      <a:tailEnd type="none" w="sm" len="sm"/>
                    </a:ln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 sz="1600" b="1" u="none" strike="noStrike" cap="none">
                          <a:solidFill>
                            <a:srgbClr val="953734"/>
                          </a:solidFill>
                        </a:rPr>
                        <a:t>0600 UTC Aug 22</a:t>
                      </a:r>
                      <a:endParaRPr sz="1600" b="1" u="none" strike="noStrike" cap="none">
                        <a:solidFill>
                          <a:srgbClr val="953734"/>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a:t>135</a:t>
                      </a: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a:t>28988</a:t>
                      </a: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a:t>48</a:t>
                      </a: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a:t>236</a:t>
                      </a:r>
                      <a:endParaRPr sz="1600" u="none" strike="noStrike" cap="none"/>
                    </a:p>
                  </a:txBody>
                  <a:tcPr marL="91450" marR="91450" marT="45725" marB="45725">
                    <a:lnR w="12700" cap="flat" cmpd="sng">
                      <a:solidFill>
                        <a:srgbClr val="FFFFFF"/>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a:t>12963</a:t>
                      </a:r>
                      <a:endParaRPr sz="1600" u="none" strike="noStrike" cap="none"/>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600" u="none" strike="noStrike" cap="none" dirty="0"/>
                        <a:t>27</a:t>
                      </a:r>
                      <a:endParaRPr sz="1600" u="none" strike="noStrike" cap="none" dirty="0"/>
                    </a:p>
                  </a:txBody>
                  <a:tcPr marL="91450" marR="91450" marT="45725" marB="45725">
                    <a:lnL w="12700" cap="flat" cmpd="sng">
                      <a:solidFill>
                        <a:srgbClr val="FFFFFF"/>
                      </a:solidFill>
                      <a:prstDash val="solid"/>
                      <a:round/>
                      <a:headEnd type="none" w="sm" len="sm"/>
                      <a:tailEnd type="none" w="sm" len="sm"/>
                    </a:lnL>
                  </a:tcPr>
                </a:tc>
                <a:extLst>
                  <a:ext uri="{0D108BD9-81ED-4DB2-BD59-A6C34878D82A}">
                    <a16:rowId xmlns:a16="http://schemas.microsoft.com/office/drawing/2014/main" val="10004"/>
                  </a:ext>
                </a:extLst>
              </a:tr>
            </a:tbl>
          </a:graphicData>
        </a:graphic>
      </p:graphicFrame>
      <p:sp>
        <p:nvSpPr>
          <p:cNvPr id="522" name="Google Shape;522;p34"/>
          <p:cNvSpPr txBox="1"/>
          <p:nvPr/>
        </p:nvSpPr>
        <p:spPr>
          <a:xfrm>
            <a:off x="3581400" y="891776"/>
            <a:ext cx="4876800" cy="612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sz="2600" b="1">
                <a:solidFill>
                  <a:srgbClr val="000000"/>
                </a:solidFill>
              </a:rPr>
              <a:t>ADWL Data Basics </a:t>
            </a:r>
            <a:endParaRPr sz="2600" b="1">
              <a:solidFill>
                <a:srgbClr val="000000"/>
              </a:solidFill>
            </a:endParaRPr>
          </a:p>
        </p:txBody>
      </p:sp>
      <p:sp>
        <p:nvSpPr>
          <p:cNvPr id="523" name="Google Shape;523;p34"/>
          <p:cNvSpPr txBox="1"/>
          <p:nvPr/>
        </p:nvSpPr>
        <p:spPr>
          <a:xfrm>
            <a:off x="3050931" y="1461825"/>
            <a:ext cx="6093069" cy="1443000"/>
          </a:xfrm>
          <a:prstGeom prst="rect">
            <a:avLst/>
          </a:prstGeom>
          <a:noFill/>
          <a:ln>
            <a:noFill/>
          </a:ln>
        </p:spPr>
        <p:txBody>
          <a:bodyPr spcFirstLastPara="1" wrap="square" lIns="91425" tIns="45700" rIns="91425" bIns="45700" anchor="t" anchorCtr="0">
            <a:noAutofit/>
          </a:bodyPr>
          <a:lstStyle/>
          <a:p>
            <a:pPr marL="228600" lvl="0" indent="-285750" algn="l" rtl="0">
              <a:lnSpc>
                <a:spcPct val="100000"/>
              </a:lnSpc>
              <a:spcBef>
                <a:spcPts val="0"/>
              </a:spcBef>
              <a:spcAft>
                <a:spcPts val="0"/>
              </a:spcAft>
              <a:buClr>
                <a:srgbClr val="000000"/>
              </a:buClr>
              <a:buSzPts val="1800"/>
              <a:buChar char="•"/>
            </a:pPr>
            <a:r>
              <a:rPr lang="en" sz="1800" dirty="0"/>
              <a:t>No horizontal/vertical thinning (for now)</a:t>
            </a:r>
            <a:endParaRPr sz="1800" dirty="0"/>
          </a:p>
          <a:p>
            <a:pPr marL="228600" lvl="0" indent="-285750" algn="l" rtl="0">
              <a:lnSpc>
                <a:spcPct val="100000"/>
              </a:lnSpc>
              <a:spcBef>
                <a:spcPts val="518"/>
              </a:spcBef>
              <a:spcAft>
                <a:spcPts val="0"/>
              </a:spcAft>
              <a:buClr>
                <a:srgbClr val="000000"/>
              </a:buClr>
              <a:buSzPts val="1800"/>
              <a:buChar char="•"/>
            </a:pPr>
            <a:r>
              <a:rPr lang="en" sz="1800" dirty="0"/>
              <a:t>Data available every 25 m </a:t>
            </a:r>
            <a:endParaRPr sz="1800" dirty="0"/>
          </a:p>
          <a:p>
            <a:pPr marL="228600" lvl="0" indent="-285750" algn="l" rtl="0">
              <a:lnSpc>
                <a:spcPct val="100000"/>
              </a:lnSpc>
              <a:spcBef>
                <a:spcPts val="518"/>
              </a:spcBef>
              <a:spcAft>
                <a:spcPts val="0"/>
              </a:spcAft>
              <a:buClr>
                <a:srgbClr val="000000"/>
              </a:buClr>
              <a:buSzPts val="1800"/>
              <a:buChar char="•"/>
            </a:pPr>
            <a:r>
              <a:rPr lang="en" sz="1800" dirty="0"/>
              <a:t>Observations considered independent every 50 m</a:t>
            </a:r>
            <a:endParaRPr sz="1800" dirty="0"/>
          </a:p>
          <a:p>
            <a:pPr marL="228600" lvl="0" indent="-285750" algn="l" rtl="0">
              <a:lnSpc>
                <a:spcPct val="100000"/>
              </a:lnSpc>
              <a:spcBef>
                <a:spcPts val="518"/>
              </a:spcBef>
              <a:spcAft>
                <a:spcPts val="0"/>
              </a:spcAft>
              <a:buClr>
                <a:srgbClr val="000000"/>
              </a:buClr>
              <a:buSzPts val="1800"/>
              <a:buChar char="•"/>
            </a:pPr>
            <a:r>
              <a:rPr lang="en" sz="1800" dirty="0"/>
              <a:t>Models levels (in boundary layer) spaced every ~150 m </a:t>
            </a:r>
            <a:endParaRPr sz="1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5"/>
          <p:cNvSpPr txBox="1">
            <a:spLocks noGrp="1"/>
          </p:cNvSpPr>
          <p:nvPr>
            <p:ph type="sldNum" idx="12"/>
          </p:nvPr>
        </p:nvSpPr>
        <p:spPr>
          <a:xfrm>
            <a:off x="8548658" y="47394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529" name="Google Shape;529;p35"/>
          <p:cNvPicPr preferRelativeResize="0"/>
          <p:nvPr/>
        </p:nvPicPr>
        <p:blipFill rotWithShape="1">
          <a:blip r:embed="rId3">
            <a:alphaModFix/>
          </a:blip>
          <a:srcRect/>
          <a:stretch/>
        </p:blipFill>
        <p:spPr>
          <a:xfrm>
            <a:off x="4" y="48023"/>
            <a:ext cx="707398" cy="707398"/>
          </a:xfrm>
          <a:prstGeom prst="rect">
            <a:avLst/>
          </a:prstGeom>
          <a:noFill/>
          <a:ln>
            <a:noFill/>
          </a:ln>
        </p:spPr>
      </p:pic>
      <p:pic>
        <p:nvPicPr>
          <p:cNvPr id="530" name="Google Shape;530;p35"/>
          <p:cNvPicPr preferRelativeResize="0"/>
          <p:nvPr/>
        </p:nvPicPr>
        <p:blipFill rotWithShape="1">
          <a:blip r:embed="rId4">
            <a:alphaModFix/>
          </a:blip>
          <a:srcRect/>
          <a:stretch/>
        </p:blipFill>
        <p:spPr>
          <a:xfrm>
            <a:off x="754240" y="54947"/>
            <a:ext cx="693556" cy="693556"/>
          </a:xfrm>
          <a:prstGeom prst="rect">
            <a:avLst/>
          </a:prstGeom>
          <a:noFill/>
          <a:ln>
            <a:noFill/>
          </a:ln>
        </p:spPr>
      </p:pic>
      <p:pic>
        <p:nvPicPr>
          <p:cNvPr id="531" name="Google Shape;531;p35"/>
          <p:cNvPicPr preferRelativeResize="0"/>
          <p:nvPr/>
        </p:nvPicPr>
        <p:blipFill>
          <a:blip r:embed="rId5">
            <a:alphaModFix/>
          </a:blip>
          <a:stretch>
            <a:fillRect/>
          </a:stretch>
        </p:blipFill>
        <p:spPr>
          <a:xfrm>
            <a:off x="8264935" y="76200"/>
            <a:ext cx="856558" cy="694943"/>
          </a:xfrm>
          <a:prstGeom prst="rect">
            <a:avLst/>
          </a:prstGeom>
          <a:noFill/>
          <a:ln>
            <a:noFill/>
          </a:ln>
        </p:spPr>
      </p:pic>
      <p:cxnSp>
        <p:nvCxnSpPr>
          <p:cNvPr id="532" name="Google Shape;532;p35"/>
          <p:cNvCxnSpPr/>
          <p:nvPr/>
        </p:nvCxnSpPr>
        <p:spPr>
          <a:xfrm>
            <a:off x="0" y="865750"/>
            <a:ext cx="9072000" cy="0"/>
          </a:xfrm>
          <a:prstGeom prst="straightConnector1">
            <a:avLst/>
          </a:prstGeom>
          <a:noFill/>
          <a:ln w="25400" cap="flat" cmpd="sng">
            <a:solidFill>
              <a:srgbClr val="0B5394"/>
            </a:solidFill>
            <a:prstDash val="solid"/>
            <a:miter lim="800000"/>
            <a:headEnd type="none" w="sm" len="sm"/>
            <a:tailEnd type="none" w="sm" len="sm"/>
          </a:ln>
        </p:spPr>
      </p:cxnSp>
      <p:sp>
        <p:nvSpPr>
          <p:cNvPr id="533" name="Google Shape;533;p35"/>
          <p:cNvSpPr txBox="1"/>
          <p:nvPr/>
        </p:nvSpPr>
        <p:spPr>
          <a:xfrm>
            <a:off x="1569300" y="156975"/>
            <a:ext cx="6005400" cy="4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73763"/>
                </a:solidFill>
              </a:rPr>
              <a:t>Assimilation of ADWL Observations Collected in Hurricane Lane (2018)</a:t>
            </a:r>
            <a:endParaRPr sz="1800" b="1">
              <a:solidFill>
                <a:srgbClr val="073763"/>
              </a:solidFill>
            </a:endParaRPr>
          </a:p>
        </p:txBody>
      </p:sp>
      <p:sp>
        <p:nvSpPr>
          <p:cNvPr id="534" name="Google Shape;534;p35"/>
          <p:cNvSpPr txBox="1"/>
          <p:nvPr/>
        </p:nvSpPr>
        <p:spPr>
          <a:xfrm>
            <a:off x="7225" y="4860750"/>
            <a:ext cx="9106800" cy="276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B5394"/>
                </a:solidFill>
                <a:latin typeface="Arial"/>
                <a:ea typeface="Arial"/>
                <a:cs typeface="Arial"/>
                <a:sym typeface="Arial"/>
              </a:rPr>
              <a:t>November 18, 2020</a:t>
            </a:r>
            <a:r>
              <a:rPr lang="en" sz="1100" b="0" i="0" u="none" strike="noStrike" cap="none" dirty="0">
                <a:solidFill>
                  <a:srgbClr val="0B5394"/>
                </a:solidFill>
                <a:latin typeface="Arial"/>
                <a:ea typeface="Arial"/>
                <a:cs typeface="Arial"/>
                <a:sym typeface="Arial"/>
              </a:rPr>
              <a:t>	</a:t>
            </a:r>
            <a:endParaRPr sz="1100" dirty="0">
              <a:solidFill>
                <a:srgbClr val="666666"/>
              </a:solidFill>
            </a:endParaRPr>
          </a:p>
        </p:txBody>
      </p:sp>
      <p:sp>
        <p:nvSpPr>
          <p:cNvPr id="535" name="Google Shape;535;p35"/>
          <p:cNvSpPr txBox="1"/>
          <p:nvPr/>
        </p:nvSpPr>
        <p:spPr>
          <a:xfrm>
            <a:off x="64775" y="4794300"/>
            <a:ext cx="9072000" cy="349200"/>
          </a:xfrm>
          <a:prstGeom prst="rect">
            <a:avLst/>
          </a:prstGeom>
          <a:noFill/>
          <a:ln>
            <a:noFill/>
          </a:ln>
        </p:spPr>
        <p:txBody>
          <a:bodyPr spcFirstLastPara="1" wrap="square" lIns="91425" tIns="91425" rIns="91425" bIns="91425" anchor="t" anchorCtr="0">
            <a:noAutofit/>
          </a:bodyPr>
          <a:lstStyle/>
          <a:p>
            <a:pPr marL="914400" lvl="0" indent="457200" algn="l" rtl="0">
              <a:spcBef>
                <a:spcPts val="0"/>
              </a:spcBef>
              <a:spcAft>
                <a:spcPts val="0"/>
              </a:spcAft>
              <a:buNone/>
            </a:pPr>
            <a:r>
              <a:rPr lang="en-US" sz="1100" dirty="0">
                <a:solidFill>
                  <a:srgbClr val="666666"/>
                </a:solidFill>
              </a:rPr>
              <a:t>	Assimilation of Airborne Doppler Wind Lidar Collected in Tropical Cyclones</a:t>
            </a:r>
            <a:endParaRPr sz="1100" dirty="0">
              <a:solidFill>
                <a:srgbClr val="666666"/>
              </a:solidFill>
            </a:endParaRPr>
          </a:p>
        </p:txBody>
      </p:sp>
      <p:pic>
        <p:nvPicPr>
          <p:cNvPr id="536" name="Google Shape;536;p35" descr="HEDAS_flowchart.png"/>
          <p:cNvPicPr preferRelativeResize="0"/>
          <p:nvPr/>
        </p:nvPicPr>
        <p:blipFill rotWithShape="1">
          <a:blip r:embed="rId6">
            <a:alphaModFix/>
          </a:blip>
          <a:srcRect t="4274" b="7033"/>
          <a:stretch/>
        </p:blipFill>
        <p:spPr>
          <a:xfrm>
            <a:off x="285575" y="1089225"/>
            <a:ext cx="5569850" cy="3705073"/>
          </a:xfrm>
          <a:prstGeom prst="rect">
            <a:avLst/>
          </a:prstGeom>
          <a:noFill/>
          <a:ln>
            <a:noFill/>
          </a:ln>
        </p:spPr>
      </p:pic>
      <p:sp>
        <p:nvSpPr>
          <p:cNvPr id="537" name="Google Shape;537;p35"/>
          <p:cNvSpPr txBox="1"/>
          <p:nvPr/>
        </p:nvSpPr>
        <p:spPr>
          <a:xfrm>
            <a:off x="5737800" y="1876225"/>
            <a:ext cx="3288600" cy="2924700"/>
          </a:xfrm>
          <a:prstGeom prst="rect">
            <a:avLst/>
          </a:prstGeom>
          <a:noFill/>
          <a:ln>
            <a:noFill/>
          </a:ln>
        </p:spPr>
        <p:txBody>
          <a:bodyPr spcFirstLastPara="1" wrap="square" lIns="91425" tIns="45700" rIns="91425" bIns="45700" anchor="t" anchorCtr="0">
            <a:noAutofit/>
          </a:bodyPr>
          <a:lstStyle/>
          <a:p>
            <a:pPr marL="457200" lvl="0" indent="-336550" algn="l" rtl="0">
              <a:spcBef>
                <a:spcPts val="0"/>
              </a:spcBef>
              <a:spcAft>
                <a:spcPts val="0"/>
              </a:spcAft>
              <a:buSzPts val="1700"/>
              <a:buChar char="•"/>
            </a:pPr>
            <a:r>
              <a:rPr lang="en" sz="1700"/>
              <a:t>Ensemble square-root Kalman filter (Whitaker and Hamill 2002)</a:t>
            </a:r>
            <a:endParaRPr sz="1700"/>
          </a:p>
          <a:p>
            <a:pPr marL="457200" lvl="0" indent="-336550" algn="l" rtl="0">
              <a:spcBef>
                <a:spcPts val="1000"/>
              </a:spcBef>
              <a:spcAft>
                <a:spcPts val="0"/>
              </a:spcAft>
              <a:buSzPts val="1700"/>
              <a:buChar char="•"/>
            </a:pPr>
            <a:r>
              <a:rPr lang="en" sz="1700"/>
              <a:t>Storm-relative processing capability (Aksoy 2013)</a:t>
            </a:r>
            <a:endParaRPr sz="1700"/>
          </a:p>
          <a:p>
            <a:pPr marL="457200" lvl="0" indent="-336550" algn="l" rtl="0">
              <a:spcBef>
                <a:spcPts val="1000"/>
              </a:spcBef>
              <a:spcAft>
                <a:spcPts val="0"/>
              </a:spcAft>
              <a:buSzPts val="1700"/>
              <a:buChar char="•"/>
            </a:pPr>
            <a:r>
              <a:rPr lang="en" sz="1700"/>
              <a:t>HWRF modeling system</a:t>
            </a:r>
            <a:endParaRPr sz="1700"/>
          </a:p>
          <a:p>
            <a:pPr marL="457200" lvl="0" indent="-336550" algn="l" rtl="0">
              <a:spcBef>
                <a:spcPts val="1000"/>
              </a:spcBef>
              <a:spcAft>
                <a:spcPts val="1000"/>
              </a:spcAft>
              <a:buSzPts val="1700"/>
              <a:buChar char="•"/>
            </a:pPr>
            <a:r>
              <a:rPr lang="en" sz="1700"/>
              <a:t>Hurricane inner-core data assimilation for high-resolution vortex initialization </a:t>
            </a:r>
            <a:endParaRPr sz="1700"/>
          </a:p>
        </p:txBody>
      </p:sp>
      <p:sp>
        <p:nvSpPr>
          <p:cNvPr id="538" name="Google Shape;538;p35"/>
          <p:cNvSpPr txBox="1"/>
          <p:nvPr/>
        </p:nvSpPr>
        <p:spPr>
          <a:xfrm>
            <a:off x="5855425" y="941950"/>
            <a:ext cx="3266100" cy="1016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 sz="2000" b="1">
                <a:solidFill>
                  <a:srgbClr val="000000"/>
                </a:solidFill>
              </a:rPr>
              <a:t>Hurricane Ensemble Data Assimilation System (HEDAS)</a:t>
            </a:r>
            <a:endParaRPr sz="2000" b="1">
              <a:solidFill>
                <a:srgbClr val="000000"/>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799</TotalTime>
  <Words>2491</Words>
  <Application>Microsoft Macintosh PowerPoint</Application>
  <PresentationFormat>On-screen Show (16:9)</PresentationFormat>
  <Paragraphs>272</Paragraphs>
  <Slides>20</Slides>
  <Notes>20</Notes>
  <HiddenSlides>4</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Simple Light</vt:lpstr>
      <vt:lpstr>Assimilation of Airborne Doppler Wind Lidar Collected in Tropical Cyclones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of the Utility of Doppler Wind Lidars for Tropical Cyclone Analysis and Forecasting</dc:title>
  <cp:lastModifiedBy>Microsoft Office User</cp:lastModifiedBy>
  <cp:revision>28</cp:revision>
  <dcterms:modified xsi:type="dcterms:W3CDTF">2020-11-18T15:57:34Z</dcterms:modified>
</cp:coreProperties>
</file>