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6" r:id="rId3"/>
    <p:sldId id="257"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00"/>
    <a:srgbClr val="CCECFF"/>
    <a:srgbClr val="FFCCFF"/>
    <a:srgbClr val="CCFFCC"/>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83" autoAdjust="0"/>
  </p:normalViewPr>
  <p:slideViewPr>
    <p:cSldViewPr>
      <p:cViewPr varScale="1">
        <p:scale>
          <a:sx n="99" d="100"/>
          <a:sy n="99" d="100"/>
        </p:scale>
        <p:origin x="-2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D238182C-C8D9-48E9-BC1A-6F7512B33F43}" type="datetimeFigureOut">
              <a:rPr lang="en-US"/>
              <a:pPr>
                <a:defRPr/>
              </a:pPr>
              <a:t>12/10/2010</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2D42F01A-C9F9-4C04-912B-3220CB1D792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Fill in your program or line office </a:t>
            </a:r>
            <a:r>
              <a:rPr lang="en-US" smtClean="0">
                <a:solidFill>
                  <a:srgbClr val="FF0000"/>
                </a:solidFill>
              </a:rPr>
              <a:t>(Caveat – if you represent a program that already has similar information that is validated in CORL, we will send you that information prior to the meeting and there is no need for you to complete this table).</a:t>
            </a:r>
          </a:p>
          <a:p>
            <a:pPr marL="228600" indent="-228600" eaLnBrk="1" hangingPunct="1">
              <a:buFontTx/>
              <a:buAutoNum type="arabicPeriod"/>
            </a:pPr>
            <a:r>
              <a:rPr lang="en-US" smtClean="0"/>
              <a:t>Fill in your name, affiliation, email</a:t>
            </a:r>
          </a:p>
          <a:p>
            <a:pPr marL="228600" indent="-228600" eaLnBrk="1" hangingPunct="1">
              <a:buFontTx/>
              <a:buAutoNum type="arabicPeriod"/>
            </a:pPr>
            <a:r>
              <a:rPr lang="en-US" smtClean="0"/>
              <a:t>An example is provided (you can delete this)</a:t>
            </a:r>
          </a:p>
          <a:p>
            <a:pPr marL="228600" indent="-228600" eaLnBrk="1" hangingPunct="1">
              <a:buFontTx/>
              <a:buAutoNum type="arabicPeriod"/>
            </a:pPr>
            <a:r>
              <a:rPr lang="en-US" smtClean="0"/>
              <a:t>Please fill out one slide per parameter (Precipitation Amount, Precipitation Rate, Precipitation Type, Total Precipitable Water (TPW), MW radiances, MW reflectivities (from GPM radar)</a:t>
            </a:r>
          </a:p>
          <a:p>
            <a:pPr marL="228600" indent="-228600" eaLnBrk="1" hangingPunct="1">
              <a:buFontTx/>
              <a:buAutoNum type="arabicPeriod"/>
            </a:pPr>
            <a:r>
              <a:rPr lang="en-US" smtClean="0"/>
              <a:t>Complete table:</a:t>
            </a:r>
          </a:p>
          <a:p>
            <a:pPr marL="685800" lvl="1" indent="-228600" eaLnBrk="1" hangingPunct="1">
              <a:buFontTx/>
              <a:buChar char="•"/>
            </a:pPr>
            <a:r>
              <a:rPr lang="en-US" smtClean="0"/>
              <a:t>Observation Requirement (e.g., Precipitation Rate over CONUS, etc.)</a:t>
            </a:r>
          </a:p>
          <a:p>
            <a:pPr marL="685800" lvl="1" indent="-228600" eaLnBrk="1" hangingPunct="1">
              <a:buFontTx/>
              <a:buChar char="•"/>
            </a:pPr>
            <a:r>
              <a:rPr lang="en-US" smtClean="0"/>
              <a:t>T (Threshold – minimum need), O (Objective – desired need)</a:t>
            </a:r>
          </a:p>
          <a:p>
            <a:pPr marL="685800" lvl="1" indent="-228600" eaLnBrk="1" hangingPunct="1">
              <a:buFontTx/>
              <a:buChar char="•"/>
            </a:pPr>
            <a:r>
              <a:rPr lang="en-US" smtClean="0"/>
              <a:t>Geographic Coverage (use Global, Global Land, Global Ocean, CONUS, CONUS+AK+HI, CONUS+AK+HI+US Territories)</a:t>
            </a:r>
          </a:p>
          <a:p>
            <a:pPr marL="685800" lvl="1" indent="-228600" eaLnBrk="1" hangingPunct="1">
              <a:buFontTx/>
              <a:buChar char="•"/>
            </a:pPr>
            <a:r>
              <a:rPr lang="en-US" smtClean="0"/>
              <a:t>Vertical Resolution – in km.  If not needed, put in NA</a:t>
            </a:r>
          </a:p>
          <a:p>
            <a:pPr marL="685800" lvl="1" indent="-228600" eaLnBrk="1" hangingPunct="1">
              <a:buFontTx/>
              <a:buChar char="•"/>
            </a:pPr>
            <a:r>
              <a:rPr lang="en-US" smtClean="0"/>
              <a:t>Horizontal Resolution – in km.</a:t>
            </a:r>
          </a:p>
          <a:p>
            <a:pPr marL="685800" lvl="1" indent="-228600" eaLnBrk="1" hangingPunct="1">
              <a:buFontTx/>
              <a:buChar char="•"/>
            </a:pPr>
            <a:r>
              <a:rPr lang="en-US" smtClean="0"/>
              <a:t>Measurement accuracy – in order of parameter list – mm/day, mm/hr, na, mm, deg K, dBz.  This is the ‘bias’ (difference between measured and observed without random error)</a:t>
            </a:r>
          </a:p>
          <a:p>
            <a:pPr marL="685800" lvl="1" indent="-228600" eaLnBrk="1" hangingPunct="1">
              <a:buFontTx/>
              <a:buChar char="•"/>
            </a:pPr>
            <a:r>
              <a:rPr lang="en-US" smtClean="0"/>
              <a:t>Measurement precision – same units as above, this represents the ‘random error.’</a:t>
            </a:r>
          </a:p>
          <a:p>
            <a:pPr marL="685800" lvl="1" indent="-228600" eaLnBrk="1" hangingPunct="1">
              <a:buFontTx/>
              <a:buChar char="•"/>
            </a:pPr>
            <a:r>
              <a:rPr lang="en-US" smtClean="0"/>
              <a:t>Sampling interval –- average time between consecutive measurements in same area - in hr (1-23) or day (1-6)</a:t>
            </a:r>
          </a:p>
          <a:p>
            <a:pPr marL="685800" lvl="1" indent="-228600" eaLnBrk="1" hangingPunct="1">
              <a:buFontTx/>
              <a:buChar char="•"/>
            </a:pPr>
            <a:r>
              <a:rPr lang="en-US" smtClean="0"/>
              <a:t>Data latency – in hr (1-23) or day (1-6)</a:t>
            </a:r>
          </a:p>
          <a:p>
            <a:pPr marL="228600" indent="-228600" eaLnBrk="1" hangingPunct="1">
              <a:buFontTx/>
              <a:buAutoNum type="arabicPeriod"/>
            </a:pPr>
            <a:r>
              <a:rPr lang="en-US" smtClean="0"/>
              <a:t> In the comments box, enter any other pertinent information like the range of data needed (i.e., rain rates between 1 and 100 mm/h); most important range desired (i.e., onset of precipitation, precipitation in excess of 25 mm/h, etc.)</a:t>
            </a:r>
          </a:p>
          <a:p>
            <a:pPr marL="685800" lvl="1" indent="-228600" eaLnBrk="1" hangingPunct="1">
              <a:buFontTx/>
              <a:buChar cha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D56901-282B-4FB8-BB7E-3DD16881C3EB}" type="datetimeFigureOut">
              <a:rPr lang="en-US"/>
              <a:pPr>
                <a:defRPr/>
              </a:pPr>
              <a:t>12/10/2010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4B466E-7ABD-4FC3-B38F-4DD85F598B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66F3BE-D88B-42EB-AD84-7660EAFE6FC7}" type="datetimeFigureOut">
              <a:rPr lang="en-US"/>
              <a:pPr>
                <a:defRPr/>
              </a:pPr>
              <a:t>12/10/2010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C13D8-811B-45F4-95D0-7D6C0800B1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FAD617-145D-4A18-A984-3ED9C9408DBB}" type="datetimeFigureOut">
              <a:rPr lang="en-US"/>
              <a:pPr>
                <a:defRPr/>
              </a:pPr>
              <a:t>12/10/2010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F76493-BBD4-4B13-8B3D-7E6854AA30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EF7F0C7-3FE9-4DE5-9C5D-94BAC4B836E2}" type="datetimeFigureOut">
              <a:rPr lang="en-US"/>
              <a:pPr>
                <a:defRPr/>
              </a:pPr>
              <a:t>12/10/2010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9141A2-1951-483F-8F30-C8BA103F67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EAE2FC1-F718-4922-82ED-D04AEA790737}" type="datetimeFigureOut">
              <a:rPr lang="en-US"/>
              <a:pPr>
                <a:defRPr/>
              </a:pPr>
              <a:t>12/10/2010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0F7282-2D6A-43C4-9E37-449511EE98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4FBB2E2-FFAF-4E30-9639-C8F8A40DE9F2}" type="datetimeFigureOut">
              <a:rPr lang="en-US"/>
              <a:pPr>
                <a:defRPr/>
              </a:pPr>
              <a:t>12/10/2010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C39577-EF18-494E-B04E-9BF87F88E58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9D6E72-7EBE-47D7-AF6F-62E3CBD21D41}" type="datetimeFigureOut">
              <a:rPr lang="en-US"/>
              <a:pPr>
                <a:defRPr/>
              </a:pPr>
              <a:t>12/10/2010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5A6408-FA77-444F-B9F5-2D34B52380D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5E733F8-F23F-42B3-8C52-D85B072E4105}" type="datetimeFigureOut">
              <a:rPr lang="en-US"/>
              <a:pPr>
                <a:defRPr/>
              </a:pPr>
              <a:t>12/10/2010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740A42-AE02-4BFF-A461-49EBBDCF44F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1A7446-F4B1-43AC-A9DD-3E9F512CB011}" type="datetimeFigureOut">
              <a:rPr lang="en-US"/>
              <a:pPr>
                <a:defRPr/>
              </a:pPr>
              <a:t>12/10/2010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A5B1025-53C6-46FC-802A-C49E95F5954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5C93A2D-1A40-47FA-9E02-130B767C58B4}" type="datetimeFigureOut">
              <a:rPr lang="en-US"/>
              <a:pPr>
                <a:defRPr/>
              </a:pPr>
              <a:t>12/10/2010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84367B-500E-41E1-82FC-0D2C3F92E6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8B9D3D-D868-4288-990F-EF3BF180878D}" type="datetimeFigureOut">
              <a:rPr lang="en-US"/>
              <a:pPr>
                <a:defRPr/>
              </a:pPr>
              <a:t>12/10/2010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BFFD08-9703-4595-BB53-43741A9812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4496168-52E0-45E4-9CD3-F59EF5802E75}" type="datetimeFigureOut">
              <a:rPr lang="en-US"/>
              <a:pPr>
                <a:defRPr/>
              </a:pPr>
              <a:t>12/10/2010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420C58C-EF6F-4585-B54C-ABC19A0E2B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p:nvPr>
        </p:nvSpPr>
        <p:spPr/>
        <p:txBody>
          <a:bodyPr/>
          <a:lstStyle/>
          <a:p>
            <a:r>
              <a:rPr lang="en-US" sz="4000" i="1" smtClean="0">
                <a:solidFill>
                  <a:schemeClr val="accent2"/>
                </a:solidFill>
              </a:rPr>
              <a:t>Your program</a:t>
            </a:r>
            <a:r>
              <a:rPr lang="en-US" sz="4000" smtClean="0"/>
              <a:t> </a:t>
            </a:r>
            <a:br>
              <a:rPr lang="en-US" sz="4000" smtClean="0"/>
            </a:br>
            <a:r>
              <a:rPr lang="en-US" sz="2800" i="1" smtClean="0">
                <a:solidFill>
                  <a:schemeClr val="accent2"/>
                </a:solidFill>
              </a:rPr>
              <a:t>Your name, affiliation, email</a:t>
            </a:r>
          </a:p>
        </p:txBody>
      </p:sp>
      <p:sp>
        <p:nvSpPr>
          <p:cNvPr id="14338" name="Rectangle 3"/>
          <p:cNvSpPr>
            <a:spLocks noGrp="1"/>
          </p:cNvSpPr>
          <p:nvPr>
            <p:ph type="body" idx="1"/>
          </p:nvPr>
        </p:nvSpPr>
        <p:spPr/>
        <p:txBody>
          <a:bodyPr/>
          <a:lstStyle/>
          <a:p>
            <a:r>
              <a:rPr lang="en-US" smtClean="0"/>
              <a:t>Up to 3 slides that describe the importance and use of precipitation information and MW radiances within your program or office</a:t>
            </a:r>
          </a:p>
          <a:p>
            <a:pPr lvl="1"/>
            <a:r>
              <a:rPr lang="en-US" smtClean="0"/>
              <a:t>You can show examples</a:t>
            </a:r>
          </a:p>
          <a:p>
            <a:pPr lvl="1"/>
            <a:r>
              <a:rPr lang="en-US" smtClean="0"/>
              <a:t>You can discuss projects that are in progress</a:t>
            </a:r>
          </a:p>
          <a:p>
            <a:pPr lvl="1"/>
            <a:r>
              <a:rPr lang="en-US" smtClean="0"/>
              <a:t>You can discuss future plans, esp. those within the GPM-era (2013 and beyond)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5800" y="152400"/>
            <a:ext cx="7772400" cy="838200"/>
          </a:xfrm>
        </p:spPr>
        <p:txBody>
          <a:bodyPr/>
          <a:lstStyle/>
          <a:p>
            <a:pPr eaLnBrk="1" hangingPunct="1"/>
            <a:r>
              <a:rPr lang="en-US" sz="4000" i="1" smtClean="0">
                <a:solidFill>
                  <a:schemeClr val="accent2"/>
                </a:solidFill>
              </a:rPr>
              <a:t>Your program</a:t>
            </a:r>
            <a:r>
              <a:rPr lang="en-US" sz="4000" smtClean="0"/>
              <a:t> Requirements</a:t>
            </a:r>
            <a:br>
              <a:rPr lang="en-US" sz="4000" smtClean="0"/>
            </a:br>
            <a:r>
              <a:rPr lang="en-US" sz="4000" smtClean="0"/>
              <a:t> </a:t>
            </a:r>
            <a:r>
              <a:rPr lang="en-US" sz="2800" i="1" smtClean="0">
                <a:solidFill>
                  <a:schemeClr val="accent2"/>
                </a:solidFill>
              </a:rPr>
              <a:t>Your name, affiliation, email</a:t>
            </a:r>
            <a:endParaRPr lang="en-US" sz="2800" smtClean="0"/>
          </a:p>
        </p:txBody>
      </p:sp>
      <p:graphicFrame>
        <p:nvGraphicFramePr>
          <p:cNvPr id="15516" name="Group 156"/>
          <p:cNvGraphicFramePr>
            <a:graphicFrameLocks noGrp="1"/>
          </p:cNvGraphicFramePr>
          <p:nvPr/>
        </p:nvGraphicFramePr>
        <p:xfrm>
          <a:off x="152400" y="1600200"/>
          <a:ext cx="8763000" cy="4254500"/>
        </p:xfrm>
        <a:graphic>
          <a:graphicData uri="http://schemas.openxmlformats.org/drawingml/2006/table">
            <a:tbl>
              <a:tblPr/>
              <a:tblGrid>
                <a:gridCol w="1447800"/>
                <a:gridCol w="533400"/>
                <a:gridCol w="990600"/>
                <a:gridCol w="381000"/>
                <a:gridCol w="533400"/>
                <a:gridCol w="457200"/>
                <a:gridCol w="533400"/>
                <a:gridCol w="533400"/>
                <a:gridCol w="609600"/>
                <a:gridCol w="533400"/>
                <a:gridCol w="609600"/>
                <a:gridCol w="381000"/>
                <a:gridCol w="457200"/>
                <a:gridCol w="381000"/>
                <a:gridCol w="381000"/>
              </a:tblGrid>
              <a:tr h="6096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1" i="0" u="none" strike="noStrike" cap="none" normalizeH="0" baseline="0" smtClean="0">
                          <a:ln>
                            <a:noFill/>
                          </a:ln>
                          <a:solidFill>
                            <a:schemeClr val="tx1"/>
                          </a:solidFill>
                          <a:effectLst/>
                          <a:latin typeface="Calibri" pitchFamily="34" charset="0"/>
                        </a:rPr>
                        <a:t>Observation Requirement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1" i="0" u="none" strike="noStrike" cap="none" normalizeH="0" baseline="0" smtClean="0">
                          <a:ln>
                            <a:noFill/>
                          </a:ln>
                          <a:solidFill>
                            <a:schemeClr val="tx1"/>
                          </a:solidFill>
                          <a:effectLst/>
                          <a:latin typeface="Calibri" pitchFamily="34" charset="0"/>
                        </a:rPr>
                        <a:t>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Geographic Coverage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Vertical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Horizontal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Measurement Accuracy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Measurement Precision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Sampling Interval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200" b="1" i="0" u="none" strike="noStrike" cap="none" normalizeH="0" baseline="0" smtClean="0">
                          <a:ln>
                            <a:noFill/>
                          </a:ln>
                          <a:solidFill>
                            <a:schemeClr val="tx1"/>
                          </a:solidFill>
                          <a:effectLst/>
                          <a:latin typeface="Calibri" pitchFamily="34" charset="0"/>
                        </a:rPr>
                        <a:t>Data Latency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r>
              <a:tr h="457200">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smtClean="0">
                          <a:ln>
                            <a:noFill/>
                          </a:ln>
                          <a:solidFill>
                            <a:schemeClr val="tx1"/>
                          </a:solidFill>
                          <a:effectLst/>
                          <a:latin typeface="Calibri" pitchFamily="34" charset="0"/>
                        </a:rPr>
                        <a:t>Global Precip.</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smtClean="0">
                          <a:ln>
                            <a:noFill/>
                          </a:ln>
                          <a:solidFill>
                            <a:schemeClr val="tx1"/>
                          </a:solidFill>
                          <a:effectLst/>
                          <a:latin typeface="Calibri" pitchFamily="34" charset="0"/>
                        </a:rPr>
                        <a:t>Rate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Global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km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km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900" b="0" i="0" u="none" strike="noStrike" cap="none" normalizeH="0" baseline="0" smtClean="0">
                          <a:ln>
                            <a:noFill/>
                          </a:ln>
                          <a:solidFill>
                            <a:schemeClr val="tx1"/>
                          </a:solidFill>
                          <a:effectLst/>
                          <a:latin typeface="Calibri" pitchFamily="34" charset="0"/>
                        </a:rPr>
                        <a:t>mm/h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900" b="0" i="0" u="none" strike="noStrike" cap="none" normalizeH="0" baseline="0" smtClean="0">
                          <a:ln>
                            <a:noFill/>
                          </a:ln>
                          <a:solidFill>
                            <a:schemeClr val="tx1"/>
                          </a:solidFill>
                          <a:effectLst/>
                          <a:latin typeface="Calibri" pitchFamily="34" charset="0"/>
                        </a:rPr>
                        <a:t>mm/h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200" b="0" i="0" u="none" strike="noStrike" cap="none" normalizeH="0" baseline="0" smtClean="0">
                          <a:ln>
                            <a:noFill/>
                          </a:ln>
                          <a:solidFill>
                            <a:schemeClr val="tx1"/>
                          </a:solidFill>
                          <a:effectLst/>
                          <a:latin typeface="Calibri" pitchFamily="34" charset="0"/>
                        </a:rPr>
                        <a:t>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smtClean="0">
                          <a:ln>
                            <a:noFill/>
                          </a:ln>
                          <a:solidFill>
                            <a:schemeClr val="tx1"/>
                          </a:solidFill>
                          <a:effectLst/>
                          <a:latin typeface="Calibri" pitchFamily="34" charset="0"/>
                        </a:rPr>
                        <a:t>hr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381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Global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km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km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900" b="0" i="0" u="none" strike="noStrike" cap="none" normalizeH="0" baseline="0" smtClean="0">
                          <a:ln>
                            <a:noFill/>
                          </a:ln>
                          <a:solidFill>
                            <a:schemeClr val="tx1"/>
                          </a:solidFill>
                          <a:effectLst/>
                          <a:latin typeface="Calibri" pitchFamily="34" charset="0"/>
                        </a:rPr>
                        <a:t>mm/h</a:t>
                      </a: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900" b="0" i="0" u="none" strike="noStrike" cap="none" normalizeH="0" baseline="0" smtClean="0">
                          <a:ln>
                            <a:noFill/>
                          </a:ln>
                          <a:solidFill>
                            <a:schemeClr val="tx1"/>
                          </a:solidFill>
                          <a:effectLst/>
                          <a:latin typeface="Calibri" pitchFamily="34" charset="0"/>
                        </a:rPr>
                        <a:t>mm/h</a:t>
                      </a: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200" b="0" i="0" u="none" strike="noStrike" cap="none" normalizeH="0" baseline="0" smtClean="0">
                          <a:ln>
                            <a:noFill/>
                          </a:ln>
                          <a:solidFill>
                            <a:schemeClr val="tx1"/>
                          </a:solidFill>
                          <a:effectLst/>
                          <a:latin typeface="Calibri" pitchFamily="34"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smtClean="0">
                          <a:ln>
                            <a:noFill/>
                          </a:ln>
                          <a:solidFill>
                            <a:schemeClr val="tx1"/>
                          </a:solidFill>
                          <a:effectLst/>
                          <a:latin typeface="Calibri" pitchFamily="34" charset="0"/>
                        </a:rPr>
                        <a:t>hr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r>
              <a:tr h="469900">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8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699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r>
              <a:tr h="469900">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8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699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r>
              <a:tr h="469900">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8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4572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1"/>
                          </a:solidFill>
                          <a:effectLst/>
                          <a:latin typeface="Calibri"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4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00"/>
                    </a:solidFill>
                  </a:tcPr>
                </a:tc>
              </a:tr>
            </a:tbl>
          </a:graphicData>
        </a:graphic>
      </p:graphicFrame>
      <p:sp>
        <p:nvSpPr>
          <p:cNvPr id="15514" name="Text Box 175"/>
          <p:cNvSpPr txBox="1">
            <a:spLocks noChangeArrowheads="1"/>
          </p:cNvSpPr>
          <p:nvPr/>
        </p:nvSpPr>
        <p:spPr bwMode="auto">
          <a:xfrm>
            <a:off x="3962400" y="1143000"/>
            <a:ext cx="1447800" cy="366713"/>
          </a:xfrm>
          <a:prstGeom prst="rect">
            <a:avLst/>
          </a:prstGeom>
          <a:noFill/>
          <a:ln w="9525">
            <a:noFill/>
            <a:miter lim="800000"/>
            <a:headEnd/>
            <a:tailEnd/>
          </a:ln>
        </p:spPr>
        <p:txBody>
          <a:bodyPr>
            <a:spAutoFit/>
          </a:bodyPr>
          <a:lstStyle/>
          <a:p>
            <a:r>
              <a:rPr lang="en-US" b="1" i="1">
                <a:solidFill>
                  <a:schemeClr val="accent2"/>
                </a:solidFill>
              </a:rPr>
              <a:t>Parameter</a:t>
            </a:r>
          </a:p>
        </p:txBody>
      </p:sp>
      <p:sp>
        <p:nvSpPr>
          <p:cNvPr id="15515" name="Text Box 157"/>
          <p:cNvSpPr txBox="1">
            <a:spLocks noChangeArrowheads="1"/>
          </p:cNvSpPr>
          <p:nvPr/>
        </p:nvSpPr>
        <p:spPr bwMode="auto">
          <a:xfrm>
            <a:off x="136525" y="5903913"/>
            <a:ext cx="8778875" cy="366712"/>
          </a:xfrm>
          <a:prstGeom prst="rect">
            <a:avLst/>
          </a:prstGeom>
          <a:noFill/>
          <a:ln w="9525">
            <a:noFill/>
            <a:miter lim="800000"/>
            <a:headEnd/>
            <a:tailEnd/>
          </a:ln>
        </p:spPr>
        <p:txBody>
          <a:bodyPr>
            <a:spAutoFit/>
          </a:bodyPr>
          <a:lstStyle/>
          <a:p>
            <a:r>
              <a:rPr lang="en-US"/>
              <a:t>Comments: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z="4000" smtClean="0"/>
              <a:t>Gaps in current satellite product suite</a:t>
            </a:r>
          </a:p>
        </p:txBody>
      </p:sp>
      <p:sp>
        <p:nvSpPr>
          <p:cNvPr id="17410" name="Content Placeholder 2"/>
          <p:cNvSpPr>
            <a:spLocks noGrp="1"/>
          </p:cNvSpPr>
          <p:nvPr>
            <p:ph idx="1"/>
          </p:nvPr>
        </p:nvSpPr>
        <p:spPr/>
        <p:txBody>
          <a:bodyPr/>
          <a:lstStyle/>
          <a:p>
            <a:pPr eaLnBrk="1" hangingPunct="1"/>
            <a:r>
              <a:rPr lang="en-US" smtClean="0"/>
              <a:t>Spatial (coverage) gaps:</a:t>
            </a:r>
          </a:p>
          <a:p>
            <a:pPr eaLnBrk="1" hangingPunct="1"/>
            <a:r>
              <a:rPr lang="en-US" smtClean="0"/>
              <a:t>Temporal gaps:</a:t>
            </a:r>
          </a:p>
          <a:p>
            <a:pPr eaLnBrk="1" hangingPunct="1"/>
            <a:r>
              <a:rPr lang="en-US" smtClean="0"/>
              <a:t>Latency gaps:</a:t>
            </a:r>
          </a:p>
          <a:p>
            <a:pPr eaLnBrk="1" hangingPunct="1"/>
            <a:r>
              <a:rPr lang="en-US" smtClean="0"/>
              <a:t>Accuracy shortcomings:</a:t>
            </a:r>
          </a:p>
          <a:p>
            <a:pPr eaLnBrk="1" hangingPunct="1"/>
            <a:r>
              <a:rPr lang="en-US" smtClean="0"/>
              <a:t>How GPM era products might help (if it’s possible to speculate):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a:xfrm>
            <a:off x="228600" y="274638"/>
            <a:ext cx="8686800" cy="1143000"/>
          </a:xfrm>
        </p:spPr>
        <p:txBody>
          <a:bodyPr/>
          <a:lstStyle/>
          <a:p>
            <a:r>
              <a:rPr lang="en-US" sz="4000" smtClean="0"/>
              <a:t>Next Steps for GPM-era data &amp; products</a:t>
            </a:r>
          </a:p>
        </p:txBody>
      </p:sp>
      <p:sp>
        <p:nvSpPr>
          <p:cNvPr id="18434" name="Rectangle 3"/>
          <p:cNvSpPr>
            <a:spLocks noGrp="1"/>
          </p:cNvSpPr>
          <p:nvPr>
            <p:ph type="body" idx="1"/>
          </p:nvPr>
        </p:nvSpPr>
        <p:spPr/>
        <p:txBody>
          <a:bodyPr/>
          <a:lstStyle/>
          <a:p>
            <a:r>
              <a:rPr lang="en-US" smtClean="0"/>
              <a:t>What are funded activities within your program/project over the next five years?</a:t>
            </a:r>
          </a:p>
          <a:p>
            <a:r>
              <a:rPr lang="en-US" smtClean="0"/>
              <a:t>What are your funding gaps &amp; limitations?</a:t>
            </a:r>
          </a:p>
          <a:p>
            <a:r>
              <a:rPr lang="en-US" smtClean="0"/>
              <a:t>What are your plans to work with other elements of NOAA?</a:t>
            </a:r>
          </a:p>
          <a:p>
            <a:r>
              <a:rPr lang="en-US" smtClean="0"/>
              <a:t>What are your plans to work with NASA?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499</Words>
  <Application>Microsoft Office PowerPoint</Application>
  <PresentationFormat>On-screen Show (4:3)</PresentationFormat>
  <Paragraphs>79</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Your program  Your name, affiliation, email</vt:lpstr>
      <vt:lpstr>Your program Requirements  Your name, affiliation, email</vt:lpstr>
      <vt:lpstr>Gaps in current satellite product suite</vt:lpstr>
      <vt:lpstr>Next Steps for GPM-era data &amp; products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CT-AWX Requirements</dc:title>
  <dc:creator>CKondrag</dc:creator>
  <cp:lastModifiedBy>lbrown</cp:lastModifiedBy>
  <cp:revision>16</cp:revision>
  <dcterms:created xsi:type="dcterms:W3CDTF">2010-06-23T19:24:20Z</dcterms:created>
  <dcterms:modified xsi:type="dcterms:W3CDTF">2010-12-10T19:27:04Z</dcterms:modified>
</cp:coreProperties>
</file>