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8" r:id="rId3"/>
    <p:sldId id="272" r:id="rId4"/>
    <p:sldId id="259" r:id="rId5"/>
    <p:sldId id="290" r:id="rId6"/>
    <p:sldId id="292" r:id="rId7"/>
    <p:sldId id="320" r:id="rId8"/>
    <p:sldId id="275" r:id="rId9"/>
    <p:sldId id="293" r:id="rId10"/>
    <p:sldId id="278" r:id="rId11"/>
    <p:sldId id="279" r:id="rId12"/>
    <p:sldId id="295" r:id="rId13"/>
    <p:sldId id="297" r:id="rId14"/>
    <p:sldId id="299" r:id="rId15"/>
    <p:sldId id="277" r:id="rId16"/>
    <p:sldId id="302" r:id="rId17"/>
    <p:sldId id="303" r:id="rId18"/>
    <p:sldId id="304" r:id="rId19"/>
    <p:sldId id="327" r:id="rId20"/>
    <p:sldId id="322" r:id="rId21"/>
    <p:sldId id="326" r:id="rId22"/>
    <p:sldId id="317" r:id="rId23"/>
    <p:sldId id="280" r:id="rId24"/>
    <p:sldId id="267" r:id="rId25"/>
    <p:sldId id="323" r:id="rId26"/>
    <p:sldId id="324" r:id="rId27"/>
    <p:sldId id="269" r:id="rId28"/>
    <p:sldId id="325" r:id="rId29"/>
    <p:sldId id="287" r:id="rId30"/>
    <p:sldId id="284" r:id="rId31"/>
    <p:sldId id="286" r:id="rId32"/>
    <p:sldId id="288" r:id="rId33"/>
    <p:sldId id="281"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E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77321" autoAdjust="0"/>
  </p:normalViewPr>
  <p:slideViewPr>
    <p:cSldViewPr>
      <p:cViewPr>
        <p:scale>
          <a:sx n="95" d="100"/>
          <a:sy n="95" d="100"/>
        </p:scale>
        <p:origin x="-780" y="-4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534F8B4-1AC0-4D2A-B626-60EEFC5C1E50}" type="datetimeFigureOut">
              <a:rPr lang="en-US"/>
              <a:pPr>
                <a:defRPr/>
              </a:pPr>
              <a:t>3/29/2011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985B0C3-7450-4D0E-BF31-718E4DE47F5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C685DC-D5FF-493C-A7A5-3830A4BE5BB0}" type="slidenum">
              <a:rPr lang="en-US"/>
              <a:pPr fontAlgn="base">
                <a:spcBef>
                  <a:spcPct val="0"/>
                </a:spcBef>
                <a:spcAft>
                  <a:spcPct val="0"/>
                </a:spcAft>
                <a:defRPr/>
              </a:pPr>
              <a:t>1</a:t>
            </a:fld>
            <a:endParaRPr lang="en-US"/>
          </a:p>
        </p:txBody>
      </p:sp>
      <p:sp>
        <p:nvSpPr>
          <p:cNvPr id="27650"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27651" name="Rectangle 3"/>
          <p:cNvSpPr>
            <a:spLocks noGrp="1" noChangeArrowheads="1"/>
          </p:cNvSpPr>
          <p:nvPr>
            <p:ph type="body" idx="1"/>
          </p:nvPr>
        </p:nvSpPr>
        <p:spPr bwMode="auto">
          <a:xfrm>
            <a:off x="912813" y="4343400"/>
            <a:ext cx="503237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09638"/>
            <a:fld id="{00F6F35D-FCC1-49BA-AF0A-896B3C538ADD}" type="slidenum">
              <a:rPr lang="en-US" sz="1200">
                <a:latin typeface="Times New Roman" pitchFamily="18" charset="0"/>
              </a:rPr>
              <a:pPr algn="r" defTabSz="909638"/>
              <a:t>21</a:t>
            </a:fld>
            <a:endParaRPr lang="en-US" sz="1200">
              <a:latin typeface="Times New Roman" pitchFamily="18" charset="0"/>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C1D3E-3302-4006-B399-F413A3D489F1}" type="slidenum">
              <a:rPr lang="en-US"/>
              <a:pPr fontAlgn="base">
                <a:spcBef>
                  <a:spcPct val="0"/>
                </a:spcBef>
                <a:spcAft>
                  <a:spcPct val="0"/>
                </a:spcAft>
                <a:defRPr/>
              </a:pPr>
              <a:t>22</a:t>
            </a:fld>
            <a:endParaRPr lang="en-US"/>
          </a:p>
        </p:txBody>
      </p:sp>
      <p:sp>
        <p:nvSpPr>
          <p:cNvPr id="107522"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07523" name="Rectangle 3"/>
          <p:cNvSpPr>
            <a:spLocks noGrp="1" noChangeArrowheads="1"/>
          </p:cNvSpPr>
          <p:nvPr>
            <p:ph type="body" idx="1"/>
          </p:nvPr>
        </p:nvSpPr>
        <p:spPr bwMode="auto">
          <a:xfrm>
            <a:off x="912813" y="4343400"/>
            <a:ext cx="503237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D5DD18-52D6-46C4-B3C0-0B47519860C2}" type="slidenum">
              <a:rPr lang="en-US">
                <a:solidFill>
                  <a:srgbClr val="000000"/>
                </a:solidFill>
              </a:rPr>
              <a:pPr fontAlgn="base">
                <a:spcBef>
                  <a:spcPct val="0"/>
                </a:spcBef>
                <a:spcAft>
                  <a:spcPct val="0"/>
                </a:spcAft>
                <a:defRPr/>
              </a:pPr>
              <a:t>28</a:t>
            </a:fld>
            <a:endParaRPr lang="en-US">
              <a:solidFill>
                <a:srgbClr val="000000"/>
              </a:solidFill>
            </a:endParaRPr>
          </a:p>
        </p:txBody>
      </p:sp>
      <p:sp>
        <p:nvSpPr>
          <p:cNvPr id="114690" name="Rectangle 2"/>
          <p:cNvSpPr>
            <a:spLocks noGrp="1" noRot="1" noChangeAspect="1" noChangeArrowheads="1" noTextEdit="1"/>
          </p:cNvSpPr>
          <p:nvPr>
            <p:ph type="sldImg"/>
          </p:nvPr>
        </p:nvSpPr>
        <p:spPr bwMode="auto">
          <a:xfrm>
            <a:off x="1149350" y="692150"/>
            <a:ext cx="4556125" cy="3416300"/>
          </a:xfrm>
          <a:noFill/>
          <a:ln>
            <a:solidFill>
              <a:srgbClr val="000000"/>
            </a:solidFill>
            <a:miter lim="800000"/>
            <a:headEnd/>
            <a:tailEnd/>
          </a:ln>
        </p:spPr>
      </p:sp>
      <p:sp>
        <p:nvSpPr>
          <p:cNvPr id="114691" name="Rectangle 3"/>
          <p:cNvSpPr>
            <a:spLocks noGrp="1" noChangeArrowheads="1"/>
          </p:cNvSpPr>
          <p:nvPr>
            <p:ph type="body" idx="1"/>
          </p:nvPr>
        </p:nvSpPr>
        <p:spPr bwMode="auto">
          <a:xfrm>
            <a:off x="965200" y="4197350"/>
            <a:ext cx="5027613" cy="4116388"/>
          </a:xfrm>
          <a:noFill/>
        </p:spPr>
        <p:txBody>
          <a:bodyPr wrap="square" numCol="1" anchor="t" anchorCtr="0" compatLnSpc="1">
            <a:prstTxWarp prst="textNoShape">
              <a:avLst/>
            </a:prstTxWarp>
          </a:bodyPr>
          <a:lstStyle/>
          <a:p>
            <a:pPr marL="171450" indent="-171450" eaLnBrk="1" hangingPunct="1">
              <a:spcBef>
                <a:spcPct val="0"/>
              </a:spcBef>
            </a:pPr>
            <a:r>
              <a:rPr lang="en-US" b="1" smtClean="0"/>
              <a:t>Precipitation products from NWP models tend to show patterns that are quite board and much smoother than observed.  In addition, the source of moisture for the precipitation is often misrepresented –  i.e., the precipitation forms for the wrong reason and/or the precipitation patterns become driven by the convective parameterizations themselves, not by details in the observed local moisture and wind fields.</a:t>
            </a:r>
          </a:p>
          <a:p>
            <a:pPr marL="171450" indent="-171450" eaLnBrk="1" hangingPunct="1">
              <a:spcBef>
                <a:spcPct val="0"/>
              </a:spcBef>
            </a:pPr>
            <a:endParaRPr lang="en-US" b="1" smtClean="0"/>
          </a:p>
          <a:p>
            <a:pPr marL="171450" indent="-171450" eaLnBrk="1" hangingPunct="1">
              <a:spcBef>
                <a:spcPct val="0"/>
              </a:spcBef>
            </a:pPr>
            <a:r>
              <a:rPr lang="en-US" b="1" smtClean="0"/>
              <a:t>In the case shown, the rapid convection developed only in the area where the 6 hour NearCasts showed strong signatures of Convective Instability in far NW IA – a fact that was lost to forecasters using the NWP guidance lone.  It should also be noted that no GOES </a:t>
            </a:r>
            <a:r>
              <a:rPr lang="en-US" b="1" i="1" smtClean="0"/>
              <a:t>observations</a:t>
            </a:r>
            <a:r>
              <a:rPr lang="en-US" b="1" smtClean="0"/>
              <a:t> were available here after the convection began, although the destabilization shown in the NearCasts proper predicted the subsequent movement of the MCS.</a:t>
            </a:r>
          </a:p>
          <a:p>
            <a:pPr marL="171450" indent="-171450" eaLnBrk="1" hangingPunct="1">
              <a:spcBef>
                <a:spcPct val="0"/>
              </a:spcBef>
            </a:pPr>
            <a:endParaRPr lang="en-US" b="1" smtClean="0"/>
          </a:p>
          <a:p>
            <a:pPr marL="171450" indent="-171450" eaLnBrk="1" hangingPunct="1">
              <a:spcBef>
                <a:spcPct val="0"/>
              </a:spcBef>
            </a:pPr>
            <a:r>
              <a:rPr lang="en-US" b="1" smtClean="0"/>
              <a:t>It should also be noted that NWP models typically ‘limit’ the amount of convective instability that can be present in the models.  In fact, the role of the ‘convective parameterizations’ is not be produce realistic thunderstorms, but rather to remove excessive thermal instabilities and ‘vertically misplaced latent heating’ which could adversely affect the model during an extended prediction.  For example, the ECMWF readily recognizes the it’s convective schemes cause rainfall to occur too early during daytime over land in the tropics (they detect instability and try to remove it to quickly) and that the rainfall is unrealistic in that it ‘starts and stops’ much to often during the afternoon (due to repeated cycles of stabilization, followed by surface heating and destabilization).  In addition, once the convective parameterization has been active for a period of time (even if incorrectly), boundary layer flows produced as a result of the parameterization often become dominant in the area around the storms, leading to further forecast errors.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2A5BA7-7907-4520-9630-73DE478A740D}" type="slidenum">
              <a:rPr lang="en-US">
                <a:solidFill>
                  <a:srgbClr val="000000"/>
                </a:solidFill>
              </a:rPr>
              <a:pPr fontAlgn="base">
                <a:spcBef>
                  <a:spcPct val="0"/>
                </a:spcBef>
                <a:spcAft>
                  <a:spcPct val="0"/>
                </a:spcAft>
                <a:defRPr/>
              </a:pPr>
              <a:t>31</a:t>
            </a:fld>
            <a:endParaRPr lang="en-US">
              <a:solidFill>
                <a:srgbClr val="000000"/>
              </a:solidFill>
            </a:endParaRPr>
          </a:p>
        </p:txBody>
      </p:sp>
      <p:sp>
        <p:nvSpPr>
          <p:cNvPr id="118786" name="Rectangle 2"/>
          <p:cNvSpPr>
            <a:spLocks noGrp="1" noRot="1" noChangeAspect="1" noChangeArrowheads="1" noTextEdit="1"/>
          </p:cNvSpPr>
          <p:nvPr>
            <p:ph type="sldImg"/>
          </p:nvPr>
        </p:nvSpPr>
        <p:spPr bwMode="auto">
          <a:xfrm>
            <a:off x="1149350" y="692150"/>
            <a:ext cx="4556125" cy="3416300"/>
          </a:xfrm>
          <a:noFill/>
          <a:ln>
            <a:solidFill>
              <a:srgbClr val="000000"/>
            </a:solidFill>
            <a:miter lim="800000"/>
            <a:headEnd/>
            <a:tailEnd/>
          </a:ln>
        </p:spPr>
      </p:sp>
      <p:sp>
        <p:nvSpPr>
          <p:cNvPr id="118787" name="Rectangle 3"/>
          <p:cNvSpPr>
            <a:spLocks noGrp="1" noChangeArrowheads="1"/>
          </p:cNvSpPr>
          <p:nvPr>
            <p:ph type="body" idx="1"/>
          </p:nvPr>
        </p:nvSpPr>
        <p:spPr bwMode="auto">
          <a:xfrm>
            <a:off x="965200" y="4197350"/>
            <a:ext cx="5027613" cy="4116388"/>
          </a:xfrm>
          <a:noFill/>
        </p:spPr>
        <p:txBody>
          <a:bodyPr wrap="square" numCol="1" anchor="t" anchorCtr="0" compatLnSpc="1">
            <a:prstTxWarp prst="textNoShape">
              <a:avLst/>
            </a:prstTxWarp>
          </a:bodyPr>
          <a:lstStyle/>
          <a:p>
            <a:pPr marL="171450" indent="-171450" eaLnBrk="1" hangingPunct="1">
              <a:spcBef>
                <a:spcPct val="0"/>
              </a:spcBef>
            </a:pPr>
            <a:r>
              <a:rPr lang="en-US" b="1" smtClean="0"/>
              <a:t>Precipitation products from NWP models tend to show patterns that are quite board and much smoother than observed.  In addition, the source of moisture for the precipitation is often misrepresented –  i.e., the precipitation forms for the wrong reason and/or the precipitation patterns become driven by the convective parameterizations themselves, not by details in the observed local moisture and wind fields.</a:t>
            </a:r>
          </a:p>
          <a:p>
            <a:pPr marL="171450" indent="-171450" eaLnBrk="1" hangingPunct="1">
              <a:spcBef>
                <a:spcPct val="0"/>
              </a:spcBef>
            </a:pPr>
            <a:endParaRPr lang="en-US" b="1" smtClean="0"/>
          </a:p>
          <a:p>
            <a:pPr marL="171450" indent="-171450" eaLnBrk="1" hangingPunct="1">
              <a:spcBef>
                <a:spcPct val="0"/>
              </a:spcBef>
            </a:pPr>
            <a:r>
              <a:rPr lang="en-US" b="1" smtClean="0"/>
              <a:t>In the case shown, the rapid convection developed only in the area where the 6 hour NearCasts showed strong signatures of Convective Instability in far NW IA – a fact that was lost to forecasters using the NWP guidance lone.  It should also be noted that no GOES </a:t>
            </a:r>
            <a:r>
              <a:rPr lang="en-US" b="1" i="1" smtClean="0"/>
              <a:t>observations</a:t>
            </a:r>
            <a:r>
              <a:rPr lang="en-US" b="1" smtClean="0"/>
              <a:t> were available here after the convection began, although the destabilization shown in the NearCasts proper predicted the subsequent movement of the MCS.</a:t>
            </a:r>
          </a:p>
          <a:p>
            <a:pPr marL="171450" indent="-171450" eaLnBrk="1" hangingPunct="1">
              <a:spcBef>
                <a:spcPct val="0"/>
              </a:spcBef>
            </a:pPr>
            <a:endParaRPr lang="en-US" b="1" smtClean="0"/>
          </a:p>
          <a:p>
            <a:pPr marL="171450" indent="-171450" eaLnBrk="1" hangingPunct="1">
              <a:spcBef>
                <a:spcPct val="0"/>
              </a:spcBef>
            </a:pPr>
            <a:r>
              <a:rPr lang="en-US" b="1" smtClean="0"/>
              <a:t>It should also be noted that NWP models typically ‘limit’ the amount of convective instability that can be present in the models.  In fact, the role of the ‘convective parameterizations’ is not be produce realistic thunderstorms, but rather to remove excessive thermal instabilities and ‘vertically misplaced latent heating’ which could adversely affect the model during an extended prediction.  For example, the ECMWF readily recognizes the it’s convective schemes cause rainfall to occur too early during daytime over land in the tropics (they detect instability and try to remove it to quickly) and that the rainfall is unrealistic in that it ‘starts and stops’ much to often during the afternoon (due to repeated cycles of stabilization, followed by surface heating and destabilization).  In addition, once the convective parameterization has been active for a period of time (even if incorrectly), boundary layer flows produced as a result of the parameterization often become dominant in the area around the storms, leading to further forecast errors.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EA88CE-9AEC-43F8-A716-CEAEB0043942}" type="slidenum">
              <a:rPr lang="en-US"/>
              <a:pPr fontAlgn="base">
                <a:spcBef>
                  <a:spcPct val="0"/>
                </a:spcBef>
                <a:spcAft>
                  <a:spcPct val="0"/>
                </a:spcAft>
                <a:defRPr/>
              </a:pPr>
              <a:t>32</a:t>
            </a:fld>
            <a:endParaRPr lang="en-US"/>
          </a:p>
        </p:txBody>
      </p:sp>
      <p:sp>
        <p:nvSpPr>
          <p:cNvPr id="120834"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20835" name="Rectangle 3"/>
          <p:cNvSpPr>
            <a:spLocks noGrp="1" noChangeArrowheads="1"/>
          </p:cNvSpPr>
          <p:nvPr>
            <p:ph type="body" idx="1"/>
          </p:nvPr>
        </p:nvSpPr>
        <p:spPr bwMode="auto">
          <a:xfrm>
            <a:off x="912813" y="4343400"/>
            <a:ext cx="503237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0DAAE1-D61D-48FB-BA85-B7E2A27E0C84}" type="slidenum">
              <a:rPr lang="en-US"/>
              <a:pPr fontAlgn="base">
                <a:spcBef>
                  <a:spcPct val="0"/>
                </a:spcBef>
                <a:spcAft>
                  <a:spcPct val="0"/>
                </a:spcAft>
                <a:defRPr/>
              </a:pPr>
              <a:t>2</a:t>
            </a:fld>
            <a:endParaRPr lang="en-US"/>
          </a:p>
        </p:txBody>
      </p:sp>
      <p:sp>
        <p:nvSpPr>
          <p:cNvPr id="29698"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29699" name="Rectangle 3"/>
          <p:cNvSpPr>
            <a:spLocks noGrp="1" noChangeArrowheads="1"/>
          </p:cNvSpPr>
          <p:nvPr>
            <p:ph type="body" idx="1"/>
          </p:nvPr>
        </p:nvSpPr>
        <p:spPr bwMode="auto">
          <a:xfrm>
            <a:off x="912813" y="4343400"/>
            <a:ext cx="503237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78B05B-F23E-47EB-8B84-C2B13A8A1C10}" type="slidenum">
              <a:rPr lang="en-US"/>
              <a:pPr fontAlgn="base">
                <a:spcBef>
                  <a:spcPct val="0"/>
                </a:spcBef>
                <a:spcAft>
                  <a:spcPct val="0"/>
                </a:spcAft>
                <a:defRPr/>
              </a:pPr>
              <a:t>3</a:t>
            </a:fld>
            <a:endParaRPr lang="en-US"/>
          </a:p>
        </p:txBody>
      </p:sp>
      <p:sp>
        <p:nvSpPr>
          <p:cNvPr id="3174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174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Plus, the ABI needs temperature information from NWP to compensate for only one co2 band.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Consider Dropsonde as the standard observation – like a radiosonde but dropped from a plane.</a:t>
            </a:r>
          </a:p>
          <a:p>
            <a:endParaRPr lang="en-US" smtClean="0"/>
          </a:p>
          <a:p>
            <a:r>
              <a:rPr lang="en-US" smtClean="0"/>
              <a:t>Should also not that being able to observe the moist (e.g 600-700 mb layer) and dry (e.g. 750-900 mb layer) is critical to improved weather forecasting.  </a:t>
            </a:r>
          </a:p>
          <a:p>
            <a:r>
              <a:rPr lang="en-US" smtClean="0"/>
              <a:t>The retrievals are independent of forecast models. The current broadband GOES can not capture the vertical moisture structure observed by the dropsonde.</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09638"/>
            <a:fld id="{5522E226-BFD3-4ECA-8D3B-A68FA0AFEAC0}" type="slidenum">
              <a:rPr lang="en-US" sz="1200">
                <a:latin typeface="Times New Roman" pitchFamily="18" charset="0"/>
              </a:rPr>
              <a:pPr algn="r" defTabSz="909638"/>
              <a:t>15</a:t>
            </a:fld>
            <a:endParaRPr lang="en-US" sz="1200">
              <a:latin typeface="Times New Roman" pitchFamily="18" charset="0"/>
            </a:endParaRPr>
          </a:p>
        </p:txBody>
      </p:sp>
      <p:sp>
        <p:nvSpPr>
          <p:cNvPr id="94210" name="Rectangle 2"/>
          <p:cNvSpPr>
            <a:spLocks noGrp="1" noRot="1" noChangeAspect="1" noChangeArrowheads="1" noTextEdit="1"/>
          </p:cNvSpPr>
          <p:nvPr>
            <p:ph type="sldImg"/>
          </p:nvPr>
        </p:nvSpPr>
        <p:spPr bwMode="auto">
          <a:xfrm>
            <a:off x="1162050" y="711200"/>
            <a:ext cx="4510088" cy="3384550"/>
          </a:xfrm>
          <a:noFill/>
          <a:ln>
            <a:solidFill>
              <a:srgbClr val="000000"/>
            </a:solidFill>
            <a:miter lim="800000"/>
            <a:headEnd/>
            <a:tailEnd/>
          </a:ln>
        </p:spPr>
      </p:sp>
      <p:sp>
        <p:nvSpPr>
          <p:cNvPr id="94211" name="Rectangle 3"/>
          <p:cNvSpPr>
            <a:spLocks noGrp="1" noChangeArrowheads="1"/>
          </p:cNvSpPr>
          <p:nvPr>
            <p:ph type="body" idx="1"/>
          </p:nvPr>
        </p:nvSpPr>
        <p:spPr bwMode="auto">
          <a:xfrm>
            <a:off x="280988" y="4573588"/>
            <a:ext cx="6305550" cy="3886200"/>
          </a:xfrm>
          <a:noFill/>
        </p:spPr>
        <p:txBody>
          <a:bodyPr wrap="square" lIns="91202" tIns="45601" rIns="91202" bIns="45601" numCol="1" anchor="t" anchorCtr="0" compatLnSpc="1">
            <a:prstTxWarp prst="textNoShape">
              <a:avLst/>
            </a:prstTxWarp>
          </a:bodyPr>
          <a:lstStyle/>
          <a:p>
            <a:pPr>
              <a:spcBef>
                <a:spcPct val="0"/>
              </a:spcBef>
            </a:pPr>
            <a:r>
              <a:rPr lang="en-US" smtClean="0"/>
              <a:t>This is seen again in the skill scores (indicative of how well the shape of the weather system is being forecast).  The Geo-Interferometer improves the forecast by about 10 skill score points at both 700 and 850 hPa, the GOES-Sounder provides very little at 12 hours.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09638"/>
            <a:fld id="{C87D061D-7F3E-4D82-953E-EC29C2CE7FD7}" type="slidenum">
              <a:rPr lang="en-US" sz="1200">
                <a:latin typeface="Times New Roman" pitchFamily="18" charset="0"/>
              </a:rPr>
              <a:pPr algn="r" defTabSz="909638"/>
              <a:t>16</a:t>
            </a:fld>
            <a:endParaRPr lang="en-US" sz="1200">
              <a:latin typeface="Times New Roman" pitchFamily="18" charset="0"/>
            </a:endParaRPr>
          </a:p>
        </p:txBody>
      </p:sp>
      <p:sp>
        <p:nvSpPr>
          <p:cNvPr id="97282" name="Rectangle 2"/>
          <p:cNvSpPr>
            <a:spLocks noGrp="1" noRot="1" noChangeAspect="1" noChangeArrowheads="1" noTextEdit="1"/>
          </p:cNvSpPr>
          <p:nvPr>
            <p:ph type="sldImg"/>
          </p:nvPr>
        </p:nvSpPr>
        <p:spPr bwMode="auto">
          <a:xfrm>
            <a:off x="1130300" y="711200"/>
            <a:ext cx="4605338" cy="3454400"/>
          </a:xfrm>
          <a:noFill/>
          <a:ln>
            <a:solidFill>
              <a:srgbClr val="000000"/>
            </a:solidFill>
            <a:miter lim="800000"/>
            <a:headEnd/>
            <a:tailEnd/>
          </a:ln>
        </p:spPr>
      </p:sp>
      <p:sp>
        <p:nvSpPr>
          <p:cNvPr id="97283" name="Rectangle 3"/>
          <p:cNvSpPr>
            <a:spLocks noGrp="1" noChangeArrowheads="1"/>
          </p:cNvSpPr>
          <p:nvPr>
            <p:ph type="body" idx="1"/>
          </p:nvPr>
        </p:nvSpPr>
        <p:spPr bwMode="auto">
          <a:xfrm>
            <a:off x="280988" y="4573588"/>
            <a:ext cx="6305550" cy="3886200"/>
          </a:xfrm>
          <a:noFill/>
        </p:spPr>
        <p:txBody>
          <a:bodyPr wrap="square" lIns="91202" tIns="45601" rIns="91202" bIns="45601" numCol="1" anchor="t" anchorCtr="0" compatLnSpc="1">
            <a:prstTxWarp prst="textNoShape">
              <a:avLst/>
            </a:prstTxWarp>
          </a:bodyPr>
          <a:lstStyle/>
          <a:p>
            <a:pPr>
              <a:spcBef>
                <a:spcPct val="0"/>
              </a:spcBef>
            </a:pPr>
            <a:r>
              <a:rPr lang="en-US" smtClean="0"/>
              <a:t>This slide shows 850 RH using ho</a:t>
            </a:r>
            <a:r>
              <a:rPr lang="en-US" smtClean="0">
                <a:solidFill>
                  <a:srgbClr val="000000"/>
                </a:solidFill>
              </a:rPr>
              <a:t>urly Geo-I soundings and winds vs 6 hourly Leo-I soundings Conv (sfc obs, raobs, profiler, acars) vs Conv+Leo-I vs Conv+Geo-I vs Conv+Geo-Prfct (best = no noise). </a:t>
            </a:r>
            <a:r>
              <a:rPr lang="en-US" smtClean="0"/>
              <a:t>Two polar orbiting interferometers (Leo) do not provide the temporal coverage to sustain forecast improvement out to 12 hours.  Only the hourly Geo-Interferometer (Geo-I) observations depict moisture changes well enough for forecast benefit.</a:t>
            </a:r>
            <a:endParaRPr lang="en-US" b="1"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5516F422-0EC1-4ACB-B66F-3CE299941A4F}" type="slidenum">
              <a:rPr lang="en-US" sz="1200">
                <a:latin typeface="+mn-lt"/>
              </a:rPr>
              <a:pPr algn="r">
                <a:defRPr/>
              </a:pPr>
              <a:t>18</a:t>
            </a:fld>
            <a:endParaRPr lang="en-US" sz="1200">
              <a:latin typeface="+mn-lt"/>
            </a:endParaRPr>
          </a:p>
        </p:txBody>
      </p:sp>
      <p:sp>
        <p:nvSpPr>
          <p:cNvPr id="100354"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00355" name="Rectangle 3"/>
          <p:cNvSpPr>
            <a:spLocks noGrp="1" noChangeArrowheads="1"/>
          </p:cNvSpPr>
          <p:nvPr>
            <p:ph type="body" idx="1"/>
          </p:nvPr>
        </p:nvSpPr>
        <p:spPr bwMode="auto">
          <a:xfrm>
            <a:off x="912813" y="4343400"/>
            <a:ext cx="503237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xfrm>
            <a:off x="1144588" y="687388"/>
            <a:ext cx="4568825" cy="3425825"/>
          </a:xfrm>
          <a:noFill/>
          <a:ln>
            <a:solidFill>
              <a:srgbClr val="000000"/>
            </a:solidFill>
            <a:miter lim="800000"/>
            <a:headEnd/>
            <a:tailEnd/>
          </a:ln>
        </p:spPr>
      </p:sp>
      <p:sp>
        <p:nvSpPr>
          <p:cNvPr id="102402"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LI&gt;0 stable, -3 to 0 moderately stable, -6 to -3 moderately unstable, -6 to -9 very unstable, -6 to -9 extreme instability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CCB6824-4EA5-4109-92D9-8EDB23EBCE8B}" type="datetimeFigureOut">
              <a:rPr lang="en-US"/>
              <a:pPr>
                <a:defRPr/>
              </a:pPr>
              <a:t>3/29/2011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52E8CD-3927-410F-B74C-CE46685D04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19557E-0495-435D-B5B2-5314882B9DA5}" type="datetimeFigureOut">
              <a:rPr lang="en-US"/>
              <a:pPr>
                <a:defRPr/>
              </a:pPr>
              <a:t>3/29/2011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8A11CE-4F05-4690-B488-674801F440F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D682D1-69E8-4AE8-97C8-93223B39236C}" type="datetimeFigureOut">
              <a:rPr lang="en-US"/>
              <a:pPr>
                <a:defRPr/>
              </a:pPr>
              <a:t>3/29/2011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6EEBB2-045B-4B4B-B0A9-81DC8609019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6A38C22-FAC3-4644-AAE4-E7D55A5ECAF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84B77C1-C2EC-4414-BBF6-3D0F17E18D9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3E5DF1-AEB1-47B9-8A66-C44B4E08C67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3AB9E3B-2FB7-4A49-9504-DCD18E302FF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DA50A7E-92BC-43C7-8018-EE711C178BA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8520F8B-9B68-4E17-BB6F-207299D2A56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8C53F7AE-F0D9-4DCE-8276-F3DD9C23BB8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56C7DB7-1B94-4BBF-BF02-B8F2E30EA2E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905A14-2A80-442F-A6D8-4D5F08B91B1B}" type="datetimeFigureOut">
              <a:rPr lang="en-US"/>
              <a:pPr>
                <a:defRPr/>
              </a:pPr>
              <a:t>3/29/2011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30C9B-2496-435F-9184-6FE766FABA7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4AFF4AA-C9D8-4519-BB20-3B2BCBFE637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3EE94D0-B80C-4F59-9F6E-A38DDFE294D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2F4DE7-818C-4933-A051-CF2BEAFE093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468B6C-D6E7-4278-BD2E-1D4A01ECB3D2}" type="datetimeFigureOut">
              <a:rPr lang="en-US"/>
              <a:pPr>
                <a:defRPr/>
              </a:pPr>
              <a:t>3/29/2011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AC5BD8-D8D1-43BC-A82B-C2A45840760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0427FC-92E8-4F57-B61B-8082B1549EB6}" type="datetimeFigureOut">
              <a:rPr lang="en-US"/>
              <a:pPr>
                <a:defRPr/>
              </a:pPr>
              <a:t>3/29/2011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B102E1-E207-4552-80BE-DE2A398F34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7287EF5-A052-46F8-B337-DA90DC88F828}" type="datetimeFigureOut">
              <a:rPr lang="en-US"/>
              <a:pPr>
                <a:defRPr/>
              </a:pPr>
              <a:t>3/29/2011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62615B-8C46-4A9C-B7DC-3A4FAFC824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6456FD-7030-4DEF-949D-0B849DECF603}" type="datetimeFigureOut">
              <a:rPr lang="en-US"/>
              <a:pPr>
                <a:defRPr/>
              </a:pPr>
              <a:t>3/29/2011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5992AF3-D1F4-438D-8613-1AB0A0B1A15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3D0675-B34E-4F8F-8D2D-F0105495BC9B}" type="datetimeFigureOut">
              <a:rPr lang="en-US"/>
              <a:pPr>
                <a:defRPr/>
              </a:pPr>
              <a:t>3/29/2011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6185336-44DE-4CE0-90B4-29D154E588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430CAC-65E0-49AC-8386-2F2A2285FB04}" type="datetimeFigureOut">
              <a:rPr lang="en-US"/>
              <a:pPr>
                <a:defRPr/>
              </a:pPr>
              <a:t>3/29/2011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D69B02-1F3D-42AB-B375-38ECD5794A9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7FB024-2DFA-47DA-B4D8-0164E06F84EC}" type="datetimeFigureOut">
              <a:rPr lang="en-US"/>
              <a:pPr>
                <a:defRPr/>
              </a:pPr>
              <a:t>3/29/2011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27DE86-D905-43A8-B611-E7C25E4607B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2E931D1-0499-42B7-B0EC-1023B390F31E}" type="datetimeFigureOut">
              <a:rPr lang="en-US"/>
              <a:pPr>
                <a:defRPr/>
              </a:pPr>
              <a:t>3/29/2011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169EF54-68CB-45AD-939F-8A6DBB1AC0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B7335E-8F1D-4EA1-98C4-8D34CE6823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44.png"/><Relationship Id="rId4" Type="http://schemas.openxmlformats.org/officeDocument/2006/relationships/image" Target="../media/image56.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304800" y="196850"/>
            <a:ext cx="8610600" cy="946150"/>
          </a:xfrm>
          <a:prstGeom prst="rect">
            <a:avLst/>
          </a:prstGeom>
          <a:noFill/>
          <a:ln w="9525">
            <a:noFill/>
            <a:miter lim="800000"/>
            <a:headEnd/>
            <a:tailEnd/>
          </a:ln>
        </p:spPr>
        <p:txBody>
          <a:bodyPr>
            <a:spAutoFit/>
          </a:bodyPr>
          <a:lstStyle/>
          <a:p>
            <a:pPr algn="ctr" eaLnBrk="0" hangingPunct="0"/>
            <a:r>
              <a:rPr lang="en-US" sz="2800" b="1">
                <a:solidFill>
                  <a:schemeClr val="tx2"/>
                </a:solidFill>
                <a:latin typeface="Arial Unicode MS" pitchFamily="34" charset="-128"/>
                <a:cs typeface="Times New Roman" pitchFamily="18" charset="0"/>
              </a:rPr>
              <a:t>Applications of Hyperspectral Observations to Numerical Weather Prediction (NWP)</a:t>
            </a:r>
            <a:endParaRPr lang="en-US" sz="2400" b="1">
              <a:solidFill>
                <a:schemeClr val="tx2"/>
              </a:solidFill>
              <a:latin typeface="Arial Unicode MS" pitchFamily="34" charset="-128"/>
              <a:cs typeface="Times New Roman" pitchFamily="18" charset="0"/>
            </a:endParaRPr>
          </a:p>
        </p:txBody>
      </p:sp>
      <p:sp>
        <p:nvSpPr>
          <p:cNvPr id="26626" name="Text Box 3"/>
          <p:cNvSpPr txBox="1">
            <a:spLocks noChangeArrowheads="1"/>
          </p:cNvSpPr>
          <p:nvPr/>
        </p:nvSpPr>
        <p:spPr bwMode="auto">
          <a:xfrm>
            <a:off x="152400" y="1247775"/>
            <a:ext cx="8991600" cy="885825"/>
          </a:xfrm>
          <a:prstGeom prst="rect">
            <a:avLst/>
          </a:prstGeom>
          <a:noFill/>
          <a:ln w="9525">
            <a:noFill/>
            <a:miter lim="800000"/>
            <a:headEnd/>
            <a:tailEnd/>
          </a:ln>
        </p:spPr>
        <p:txBody>
          <a:bodyPr>
            <a:spAutoFit/>
          </a:bodyPr>
          <a:lstStyle/>
          <a:p>
            <a:pPr algn="ctr" eaLnBrk="0" hangingPunct="0">
              <a:spcBef>
                <a:spcPct val="50000"/>
              </a:spcBef>
            </a:pPr>
            <a:r>
              <a:rPr lang="en-US" sz="2000" b="1">
                <a:solidFill>
                  <a:schemeClr val="tx2"/>
                </a:solidFill>
                <a:latin typeface="Times New Roman" pitchFamily="18" charset="0"/>
              </a:rPr>
              <a:t>Robert M. Aune</a:t>
            </a:r>
          </a:p>
          <a:p>
            <a:pPr algn="ctr" eaLnBrk="0" hangingPunct="0">
              <a:lnSpc>
                <a:spcPct val="50000"/>
              </a:lnSpc>
              <a:spcBef>
                <a:spcPct val="50000"/>
              </a:spcBef>
            </a:pPr>
            <a:r>
              <a:rPr lang="en-US" sz="1600" b="1">
                <a:solidFill>
                  <a:schemeClr val="tx2"/>
                </a:solidFill>
                <a:latin typeface="Times New Roman" pitchFamily="18" charset="0"/>
              </a:rPr>
              <a:t>Center for Satellite Applications and Research, NESDIS</a:t>
            </a:r>
          </a:p>
          <a:p>
            <a:pPr algn="ctr" eaLnBrk="0" hangingPunct="0">
              <a:lnSpc>
                <a:spcPct val="50000"/>
              </a:lnSpc>
              <a:spcBef>
                <a:spcPct val="50000"/>
              </a:spcBef>
            </a:pPr>
            <a:r>
              <a:rPr lang="it-IT" sz="1600" b="1">
                <a:solidFill>
                  <a:schemeClr val="tx2"/>
                </a:solidFill>
                <a:latin typeface="Times New Roman" pitchFamily="18" charset="0"/>
              </a:rPr>
              <a:t>Madison, Wisconsin</a:t>
            </a:r>
            <a:endParaRPr lang="en-US" sz="1600" b="1">
              <a:solidFill>
                <a:schemeClr val="tx2"/>
              </a:solidFill>
              <a:latin typeface="Times New Roman" pitchFamily="18" charset="0"/>
            </a:endParaRPr>
          </a:p>
        </p:txBody>
      </p:sp>
      <p:sp>
        <p:nvSpPr>
          <p:cNvPr id="26627" name="Text Box 4"/>
          <p:cNvSpPr txBox="1">
            <a:spLocks noChangeArrowheads="1"/>
          </p:cNvSpPr>
          <p:nvPr/>
        </p:nvSpPr>
        <p:spPr bwMode="auto">
          <a:xfrm>
            <a:off x="7954963" y="6611938"/>
            <a:ext cx="884237"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UW-Madison</a:t>
            </a:r>
            <a:endParaRPr lang="en-US" sz="800">
              <a:latin typeface="Times New Roman" pitchFamily="18" charset="0"/>
            </a:endParaRPr>
          </a:p>
        </p:txBody>
      </p:sp>
      <p:pic>
        <p:nvPicPr>
          <p:cNvPr id="26628" name="Picture 5" descr="cimss_for_engraving_crop"/>
          <p:cNvPicPr>
            <a:picLocks noChangeAspect="1" noChangeArrowheads="1"/>
          </p:cNvPicPr>
          <p:nvPr/>
        </p:nvPicPr>
        <p:blipFill>
          <a:blip r:embed="rId3"/>
          <a:srcRect/>
          <a:stretch>
            <a:fillRect/>
          </a:stretch>
        </p:blipFill>
        <p:spPr bwMode="auto">
          <a:xfrm>
            <a:off x="7772400" y="4038600"/>
            <a:ext cx="1219200" cy="828675"/>
          </a:xfrm>
          <a:prstGeom prst="rect">
            <a:avLst/>
          </a:prstGeom>
          <a:noFill/>
          <a:ln w="9525">
            <a:noFill/>
            <a:miter lim="800000"/>
            <a:headEnd/>
            <a:tailEnd/>
          </a:ln>
        </p:spPr>
      </p:pic>
      <p:grpSp>
        <p:nvGrpSpPr>
          <p:cNvPr id="26629" name="Group 6"/>
          <p:cNvGrpSpPr>
            <a:grpSpLocks/>
          </p:cNvGrpSpPr>
          <p:nvPr/>
        </p:nvGrpSpPr>
        <p:grpSpPr bwMode="auto">
          <a:xfrm>
            <a:off x="228600" y="2971800"/>
            <a:ext cx="1066800" cy="1905000"/>
            <a:chOff x="4800" y="3016"/>
            <a:chExt cx="768" cy="1256"/>
          </a:xfrm>
        </p:grpSpPr>
        <p:pic>
          <p:nvPicPr>
            <p:cNvPr id="26633" name="Picture 7" descr="ssec_small"/>
            <p:cNvPicPr>
              <a:picLocks noChangeAspect="1" noChangeArrowheads="1"/>
            </p:cNvPicPr>
            <p:nvPr/>
          </p:nvPicPr>
          <p:blipFill>
            <a:blip r:embed="rId4"/>
            <a:srcRect/>
            <a:stretch>
              <a:fillRect/>
            </a:stretch>
          </p:blipFill>
          <p:spPr bwMode="auto">
            <a:xfrm>
              <a:off x="4800" y="3016"/>
              <a:ext cx="768" cy="1256"/>
            </a:xfrm>
            <a:prstGeom prst="rect">
              <a:avLst/>
            </a:prstGeom>
            <a:noFill/>
            <a:ln w="9525">
              <a:noFill/>
              <a:miter lim="800000"/>
              <a:headEnd/>
              <a:tailEnd/>
            </a:ln>
          </p:spPr>
        </p:pic>
        <p:sp>
          <p:nvSpPr>
            <p:cNvPr id="26634" name="Line 8"/>
            <p:cNvSpPr>
              <a:spLocks noChangeShapeType="1"/>
            </p:cNvSpPr>
            <p:nvPr/>
          </p:nvSpPr>
          <p:spPr bwMode="auto">
            <a:xfrm>
              <a:off x="4992" y="4080"/>
              <a:ext cx="128" cy="48"/>
            </a:xfrm>
            <a:prstGeom prst="line">
              <a:avLst/>
            </a:prstGeom>
            <a:noFill/>
            <a:ln w="9525">
              <a:solidFill>
                <a:schemeClr val="tx1"/>
              </a:solidFill>
              <a:round/>
              <a:headEnd/>
              <a:tailEnd type="triangle" w="med" len="med"/>
            </a:ln>
          </p:spPr>
          <p:txBody>
            <a:bodyPr/>
            <a:lstStyle/>
            <a:p>
              <a:endParaRPr lang="en-US"/>
            </a:p>
          </p:txBody>
        </p:sp>
      </p:grpSp>
      <p:pic>
        <p:nvPicPr>
          <p:cNvPr id="26630" name="Picture 9" descr="SSECroof-panorama2"/>
          <p:cNvPicPr>
            <a:picLocks noChangeAspect="1" noChangeArrowheads="1"/>
          </p:cNvPicPr>
          <p:nvPr/>
        </p:nvPicPr>
        <p:blipFill>
          <a:blip r:embed="rId5"/>
          <a:srcRect t="7692"/>
          <a:stretch>
            <a:fillRect/>
          </a:stretch>
        </p:blipFill>
        <p:spPr bwMode="auto">
          <a:xfrm>
            <a:off x="0" y="5041900"/>
            <a:ext cx="9144000" cy="1828800"/>
          </a:xfrm>
          <a:prstGeom prst="rect">
            <a:avLst/>
          </a:prstGeom>
          <a:noFill/>
          <a:ln w="9525">
            <a:noFill/>
            <a:miter lim="800000"/>
            <a:headEnd/>
            <a:tailEnd/>
          </a:ln>
        </p:spPr>
      </p:pic>
      <p:sp>
        <p:nvSpPr>
          <p:cNvPr id="26631" name="Rectangle 10"/>
          <p:cNvSpPr>
            <a:spLocks noChangeArrowheads="1"/>
          </p:cNvSpPr>
          <p:nvPr/>
        </p:nvSpPr>
        <p:spPr bwMode="auto">
          <a:xfrm>
            <a:off x="1752600" y="2438400"/>
            <a:ext cx="5715000" cy="2586038"/>
          </a:xfrm>
          <a:prstGeom prst="rect">
            <a:avLst/>
          </a:prstGeom>
          <a:noFill/>
          <a:ln w="9525">
            <a:noFill/>
            <a:miter lim="800000"/>
            <a:headEnd/>
            <a:tailEnd/>
          </a:ln>
        </p:spPr>
        <p:txBody>
          <a:bodyPr>
            <a:spAutoFit/>
          </a:bodyPr>
          <a:lstStyle/>
          <a:p>
            <a:pPr eaLnBrk="0" hangingPunct="0"/>
            <a:r>
              <a:rPr lang="en-US" b="1">
                <a:solidFill>
                  <a:srgbClr val="CC0000"/>
                </a:solidFill>
                <a:latin typeface="Calibri" pitchFamily="34" charset="0"/>
              </a:rPr>
              <a:t>► What does a hyperspectral sounder bring to the  numerical weather prediction?</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Quantitative assessment of the value of hyperspectral soundings</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Hyperspectral soundings for near-casting</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Future</a:t>
            </a:r>
          </a:p>
        </p:txBody>
      </p:sp>
      <p:pic>
        <p:nvPicPr>
          <p:cNvPr id="26632" name="Picture 7" descr="NOAA1"/>
          <p:cNvPicPr>
            <a:picLocks noChangeAspect="1" noChangeArrowheads="1"/>
          </p:cNvPicPr>
          <p:nvPr/>
        </p:nvPicPr>
        <p:blipFill>
          <a:blip r:embed="rId6"/>
          <a:srcRect/>
          <a:stretch>
            <a:fillRect/>
          </a:stretch>
        </p:blipFill>
        <p:spPr bwMode="auto">
          <a:xfrm>
            <a:off x="7772400" y="2620963"/>
            <a:ext cx="1219200" cy="1189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imginv"/>
          <p:cNvPicPr>
            <a:picLocks noChangeAspect="1" noChangeArrowheads="1"/>
          </p:cNvPicPr>
          <p:nvPr/>
        </p:nvPicPr>
        <p:blipFill>
          <a:blip r:embed="rId2"/>
          <a:srcRect/>
          <a:stretch>
            <a:fillRect/>
          </a:stretch>
        </p:blipFill>
        <p:spPr bwMode="auto">
          <a:xfrm>
            <a:off x="0" y="0"/>
            <a:ext cx="9144000" cy="8572500"/>
          </a:xfrm>
          <a:prstGeom prst="rect">
            <a:avLst/>
          </a:prstGeom>
          <a:noFill/>
          <a:ln w="9525">
            <a:noFill/>
            <a:miter lim="800000"/>
            <a:headEnd/>
            <a:tailEnd/>
          </a:ln>
        </p:spPr>
      </p:pic>
      <p:sp>
        <p:nvSpPr>
          <p:cNvPr id="86018" name="Text Box 3"/>
          <p:cNvSpPr txBox="1">
            <a:spLocks noChangeArrowheads="1"/>
          </p:cNvSpPr>
          <p:nvPr/>
        </p:nvSpPr>
        <p:spPr bwMode="auto">
          <a:xfrm>
            <a:off x="152400" y="382588"/>
            <a:ext cx="8839200" cy="1225550"/>
          </a:xfrm>
          <a:prstGeom prst="rect">
            <a:avLst/>
          </a:prstGeom>
          <a:noFill/>
          <a:ln w="9525">
            <a:noFill/>
            <a:miter lim="800000"/>
            <a:headEnd/>
            <a:tailEnd/>
          </a:ln>
        </p:spPr>
        <p:txBody>
          <a:bodyPr lIns="82945" tIns="41473" rIns="82945" bIns="41473">
            <a:spAutoFit/>
          </a:bodyPr>
          <a:lstStyle/>
          <a:p>
            <a:pPr defTabSz="828675" eaLnBrk="0" hangingPunct="0"/>
            <a:r>
              <a:rPr lang="en-US" sz="2500" b="1">
                <a:latin typeface="Times New Roman" pitchFamily="18" charset="0"/>
              </a:rPr>
              <a:t>IMG demonstrates interferometer capability to detect low level inversions: example over Ontario with inversion (absorption line BTs warmer) and Texas without (abs line BTs colder)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050"/>
          <p:cNvSpPr txBox="1">
            <a:spLocks noChangeArrowheads="1"/>
          </p:cNvSpPr>
          <p:nvPr/>
        </p:nvSpPr>
        <p:spPr bwMode="auto">
          <a:xfrm>
            <a:off x="609600" y="228600"/>
            <a:ext cx="8077200" cy="1587500"/>
          </a:xfrm>
          <a:prstGeom prst="rect">
            <a:avLst/>
          </a:prstGeom>
          <a:noFill/>
          <a:ln w="9525">
            <a:noFill/>
            <a:miter lim="800000"/>
            <a:headEnd/>
            <a:tailEnd/>
          </a:ln>
        </p:spPr>
        <p:txBody>
          <a:bodyPr>
            <a:spAutoFit/>
          </a:bodyPr>
          <a:lstStyle/>
          <a:p>
            <a:pPr algn="ctr">
              <a:spcBef>
                <a:spcPct val="50000"/>
              </a:spcBef>
            </a:pPr>
            <a:r>
              <a:rPr lang="en-US" sz="2800" b="1">
                <a:latin typeface="Times New Roman" pitchFamily="18" charset="0"/>
                <a:cs typeface="Times New Roman" pitchFamily="18" charset="0"/>
              </a:rPr>
              <a:t>The 1</a:t>
            </a:r>
            <a:r>
              <a:rPr lang="en-US" sz="2800" b="1" baseline="30000">
                <a:latin typeface="Times New Roman" pitchFamily="18" charset="0"/>
                <a:cs typeface="Times New Roman" pitchFamily="18" charset="0"/>
              </a:rPr>
              <a:t>st</a:t>
            </a:r>
            <a:r>
              <a:rPr lang="en-US" sz="2800" b="1">
                <a:latin typeface="Times New Roman" pitchFamily="18" charset="0"/>
                <a:cs typeface="Times New Roman" pitchFamily="18" charset="0"/>
              </a:rPr>
              <a:t> Geo Sounder OSSE (1999)</a:t>
            </a:r>
          </a:p>
          <a:p>
            <a:pPr algn="ctr">
              <a:spcBef>
                <a:spcPct val="50000"/>
              </a:spcBef>
            </a:pPr>
            <a:r>
              <a:rPr lang="en-US" sz="2800">
                <a:latin typeface="Calibri" pitchFamily="34" charset="0"/>
              </a:rPr>
              <a:t>Findings for the Geo-Interferometer Observing System Simulation Experiment (OSSE) at CIMSS</a:t>
            </a:r>
          </a:p>
        </p:txBody>
      </p:sp>
      <p:sp>
        <p:nvSpPr>
          <p:cNvPr id="87042" name="Text Box 2051"/>
          <p:cNvSpPr txBox="1">
            <a:spLocks noChangeArrowheads="1"/>
          </p:cNvSpPr>
          <p:nvPr/>
        </p:nvSpPr>
        <p:spPr bwMode="auto">
          <a:xfrm>
            <a:off x="762000" y="1981200"/>
            <a:ext cx="7772400" cy="1077913"/>
          </a:xfrm>
          <a:prstGeom prst="rect">
            <a:avLst/>
          </a:prstGeom>
          <a:noFill/>
          <a:ln w="9525">
            <a:noFill/>
            <a:miter lim="800000"/>
            <a:headEnd/>
            <a:tailEnd/>
          </a:ln>
        </p:spPr>
        <p:txBody>
          <a:bodyPr>
            <a:spAutoFit/>
          </a:bodyPr>
          <a:lstStyle/>
          <a:p>
            <a:r>
              <a:rPr lang="en-US" sz="1600">
                <a:latin typeface="Calibri" pitchFamily="34" charset="0"/>
              </a:rPr>
              <a:t>Aune, R. A., W. P. Menzel, J. Thom, G. Bayler, H.-L. Huang, and P. Antonelli, 2000:  Preliminary Findings from the Geostationary Interferometer Observing System Simulation Experiments (OSSE). NOAA Technical Report NESDIS 95, U.S. Department of Commerce, Washington, DC, 18 pp.</a:t>
            </a:r>
          </a:p>
        </p:txBody>
      </p:sp>
      <p:pic>
        <p:nvPicPr>
          <p:cNvPr id="87043" name="Picture 2052" descr="NOAA1"/>
          <p:cNvPicPr>
            <a:picLocks noChangeAspect="1" noChangeArrowheads="1"/>
          </p:cNvPicPr>
          <p:nvPr/>
        </p:nvPicPr>
        <p:blipFill>
          <a:blip r:embed="rId2"/>
          <a:srcRect/>
          <a:stretch>
            <a:fillRect/>
          </a:stretch>
        </p:blipFill>
        <p:spPr bwMode="auto">
          <a:xfrm>
            <a:off x="152400" y="5562600"/>
            <a:ext cx="1173163" cy="1143000"/>
          </a:xfrm>
          <a:prstGeom prst="rect">
            <a:avLst/>
          </a:prstGeom>
          <a:noFill/>
          <a:ln w="9525">
            <a:noFill/>
            <a:miter lim="800000"/>
            <a:headEnd/>
            <a:tailEnd/>
          </a:ln>
        </p:spPr>
      </p:pic>
      <p:pic>
        <p:nvPicPr>
          <p:cNvPr id="87044" name="Picture 1"/>
          <p:cNvPicPr>
            <a:picLocks noChangeAspect="1"/>
          </p:cNvPicPr>
          <p:nvPr/>
        </p:nvPicPr>
        <p:blipFill>
          <a:blip r:embed="rId3"/>
          <a:srcRect l="20081" t="15372" r="18085" b="16507"/>
          <a:stretch>
            <a:fillRect/>
          </a:stretch>
        </p:blipFill>
        <p:spPr bwMode="auto">
          <a:xfrm>
            <a:off x="7620000" y="5761038"/>
            <a:ext cx="1371600" cy="944562"/>
          </a:xfrm>
          <a:prstGeom prst="rect">
            <a:avLst/>
          </a:prstGeom>
          <a:noFill/>
          <a:ln w="9525">
            <a:noFill/>
            <a:miter lim="800000"/>
            <a:headEnd/>
            <a:tailEnd/>
          </a:ln>
        </p:spPr>
      </p:pic>
      <p:sp>
        <p:nvSpPr>
          <p:cNvPr id="6" name="Rectangle 1027"/>
          <p:cNvSpPr txBox="1">
            <a:spLocks noChangeArrowheads="1"/>
          </p:cNvSpPr>
          <p:nvPr/>
        </p:nvSpPr>
        <p:spPr bwMode="auto">
          <a:xfrm>
            <a:off x="1524000" y="3352800"/>
            <a:ext cx="5943600" cy="3429000"/>
          </a:xfrm>
          <a:prstGeom prst="rect">
            <a:avLst/>
          </a:prstGeom>
          <a:noFill/>
          <a:ln w="9525">
            <a:noFill/>
            <a:miter lim="800000"/>
            <a:headEnd/>
            <a:tailEnd/>
          </a:ln>
        </p:spPr>
        <p:txBody>
          <a:bodyPr>
            <a:normAutofit fontScale="925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defRPr/>
            </a:pPr>
            <a:r>
              <a:rPr lang="en-US" sz="1800" b="1" dirty="0" smtClean="0"/>
              <a:t>Study impact of Geo Interferometer </a:t>
            </a:r>
            <a:r>
              <a:rPr lang="en-US" sz="1800" b="1" dirty="0" err="1" smtClean="0"/>
              <a:t>vs</a:t>
            </a:r>
            <a:r>
              <a:rPr lang="en-US" sz="1800" b="1" dirty="0" smtClean="0"/>
              <a:t> Geo Radiometer </a:t>
            </a:r>
            <a:r>
              <a:rPr lang="en-US" sz="1800" b="1" dirty="0" err="1" smtClean="0"/>
              <a:t>vs</a:t>
            </a:r>
            <a:r>
              <a:rPr lang="en-US" sz="1800" b="1" dirty="0" smtClean="0"/>
              <a:t> Leo Interferometer</a:t>
            </a:r>
          </a:p>
          <a:p>
            <a:pPr lvl="1">
              <a:lnSpc>
                <a:spcPct val="90000"/>
              </a:lnSpc>
              <a:buFontTx/>
              <a:buNone/>
              <a:defRPr/>
            </a:pPr>
            <a:endParaRPr lang="en-US" sz="1800" b="1" dirty="0" smtClean="0"/>
          </a:p>
          <a:p>
            <a:pPr>
              <a:lnSpc>
                <a:spcPct val="90000"/>
              </a:lnSpc>
              <a:buFontTx/>
              <a:buNone/>
              <a:defRPr/>
            </a:pPr>
            <a:r>
              <a:rPr lang="en-US" sz="1800" b="1" dirty="0" smtClean="0"/>
              <a:t>Simulate products from “Nature” atmosphere:</a:t>
            </a:r>
          </a:p>
          <a:p>
            <a:pPr>
              <a:lnSpc>
                <a:spcPct val="90000"/>
              </a:lnSpc>
              <a:buFontTx/>
              <a:buNone/>
              <a:defRPr/>
            </a:pPr>
            <a:r>
              <a:rPr lang="en-US" sz="1800" b="1" dirty="0" smtClean="0"/>
              <a:t>		Soundings (T, Td)</a:t>
            </a:r>
          </a:p>
          <a:p>
            <a:pPr>
              <a:lnSpc>
                <a:spcPct val="90000"/>
              </a:lnSpc>
              <a:buFontTx/>
              <a:buNone/>
              <a:defRPr/>
            </a:pPr>
            <a:r>
              <a:rPr lang="en-US" sz="1800" b="1" dirty="0" smtClean="0"/>
              <a:t>		Winds (cloud drift / water vapor)</a:t>
            </a:r>
          </a:p>
          <a:p>
            <a:pPr>
              <a:lnSpc>
                <a:spcPct val="90000"/>
              </a:lnSpc>
              <a:buFontTx/>
              <a:buNone/>
              <a:defRPr/>
            </a:pPr>
            <a:r>
              <a:rPr lang="en-US" sz="1800" b="1" dirty="0" smtClean="0"/>
              <a:t>		Aircraft Reports</a:t>
            </a:r>
          </a:p>
          <a:p>
            <a:pPr>
              <a:lnSpc>
                <a:spcPct val="90000"/>
              </a:lnSpc>
              <a:buFontTx/>
              <a:buNone/>
              <a:defRPr/>
            </a:pPr>
            <a:r>
              <a:rPr lang="en-US" sz="1800" b="1" dirty="0" smtClean="0"/>
              <a:t>		Profiler Network</a:t>
            </a:r>
          </a:p>
          <a:p>
            <a:pPr>
              <a:lnSpc>
                <a:spcPct val="90000"/>
              </a:lnSpc>
              <a:buFontTx/>
              <a:buNone/>
              <a:defRPr/>
            </a:pPr>
            <a:r>
              <a:rPr lang="en-US" sz="1800" b="1" dirty="0" smtClean="0"/>
              <a:t>		Conventional Data (</a:t>
            </a:r>
            <a:r>
              <a:rPr lang="en-US" sz="1800" b="1" dirty="0" err="1" smtClean="0"/>
              <a:t>sfc</a:t>
            </a:r>
            <a:r>
              <a:rPr lang="en-US" sz="1800" b="1" dirty="0" smtClean="0"/>
              <a:t> </a:t>
            </a:r>
            <a:r>
              <a:rPr lang="en-US" sz="1800" b="1" dirty="0" err="1" smtClean="0"/>
              <a:t>obs</a:t>
            </a:r>
            <a:r>
              <a:rPr lang="en-US" sz="1800" b="1" dirty="0" smtClean="0"/>
              <a:t>, </a:t>
            </a:r>
            <a:r>
              <a:rPr lang="en-US" sz="1800" b="1" dirty="0" err="1" smtClean="0"/>
              <a:t>raobs</a:t>
            </a:r>
            <a:r>
              <a:rPr lang="en-US" sz="1800" b="1" dirty="0" smtClean="0"/>
              <a:t>)</a:t>
            </a:r>
          </a:p>
          <a:p>
            <a:pPr>
              <a:lnSpc>
                <a:spcPct val="90000"/>
              </a:lnSpc>
              <a:buFontTx/>
              <a:buNone/>
              <a:defRPr/>
            </a:pPr>
            <a:endParaRPr lang="en-US" sz="1800" b="1" dirty="0" smtClean="0"/>
          </a:p>
          <a:p>
            <a:pPr>
              <a:lnSpc>
                <a:spcPct val="90000"/>
              </a:lnSpc>
              <a:buFontTx/>
              <a:buNone/>
              <a:defRPr/>
            </a:pPr>
            <a:r>
              <a:rPr lang="en-US" sz="1800" b="1" dirty="0" smtClean="0"/>
              <a:t>Use RUC as test model; assimilate </a:t>
            </a:r>
            <a:r>
              <a:rPr lang="en-US" sz="1800" b="1" dirty="0" err="1" smtClean="0"/>
              <a:t>obs</a:t>
            </a:r>
            <a:r>
              <a:rPr lang="en-US" sz="1800" b="1" dirty="0" smtClean="0"/>
              <a:t> for 12 hours; </a:t>
            </a:r>
          </a:p>
          <a:p>
            <a:pPr>
              <a:lnSpc>
                <a:spcPct val="90000"/>
              </a:lnSpc>
              <a:buFontTx/>
              <a:buNone/>
              <a:defRPr/>
            </a:pPr>
            <a:r>
              <a:rPr lang="en-US" sz="1800" b="1" dirty="0" smtClean="0"/>
              <a:t>		generate 12 </a:t>
            </a:r>
            <a:r>
              <a:rPr lang="en-US" sz="1800" b="1" dirty="0" err="1" smtClean="0"/>
              <a:t>hr</a:t>
            </a:r>
            <a:r>
              <a:rPr lang="en-US" sz="1800" b="1" dirty="0" smtClean="0"/>
              <a:t> forecast using combinations of </a:t>
            </a:r>
            <a:r>
              <a:rPr lang="en-US" sz="1800" b="1" dirty="0" err="1" smtClean="0"/>
              <a:t>obs</a:t>
            </a:r>
            <a:r>
              <a:rPr lang="en-US" sz="1800" b="1" dirty="0" smtClean="0"/>
              <a:t>		</a:t>
            </a:r>
            <a:endParaRPr lang="en-US" sz="1800" b="1" dirty="0" smtClean="0">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
          <p:cNvSpPr txBox="1">
            <a:spLocks noChangeArrowheads="1"/>
          </p:cNvSpPr>
          <p:nvPr/>
        </p:nvSpPr>
        <p:spPr bwMode="auto">
          <a:xfrm>
            <a:off x="457200" y="76200"/>
            <a:ext cx="3733800" cy="1006475"/>
          </a:xfrm>
          <a:prstGeom prst="rect">
            <a:avLst/>
          </a:prstGeom>
          <a:noFill/>
          <a:ln w="9525">
            <a:noFill/>
            <a:miter lim="800000"/>
            <a:headEnd/>
            <a:tailEnd/>
          </a:ln>
        </p:spPr>
        <p:txBody>
          <a:bodyPr>
            <a:spAutoFit/>
          </a:bodyPr>
          <a:lstStyle/>
          <a:p>
            <a:pPr algn="ctr">
              <a:spcBef>
                <a:spcPct val="50000"/>
              </a:spcBef>
            </a:pPr>
            <a:r>
              <a:rPr lang="en-US" sz="2000" b="1">
                <a:solidFill>
                  <a:srgbClr val="FF0000"/>
                </a:solidFill>
                <a:latin typeface="Calibri" pitchFamily="34" charset="0"/>
              </a:rPr>
              <a:t>Observing System Simulation Experiment (OSSE)</a:t>
            </a:r>
          </a:p>
        </p:txBody>
      </p:sp>
      <p:sp>
        <p:nvSpPr>
          <p:cNvPr id="90114" name="Text Box 4"/>
          <p:cNvSpPr txBox="1">
            <a:spLocks noChangeArrowheads="1"/>
          </p:cNvSpPr>
          <p:nvPr/>
        </p:nvSpPr>
        <p:spPr bwMode="auto">
          <a:xfrm>
            <a:off x="4826000" y="87313"/>
            <a:ext cx="4191000" cy="701675"/>
          </a:xfrm>
          <a:prstGeom prst="rect">
            <a:avLst/>
          </a:prstGeom>
          <a:noFill/>
          <a:ln w="9525">
            <a:noFill/>
            <a:miter lim="800000"/>
            <a:headEnd/>
            <a:tailEnd/>
          </a:ln>
        </p:spPr>
        <p:txBody>
          <a:bodyPr>
            <a:spAutoFit/>
          </a:bodyPr>
          <a:lstStyle/>
          <a:p>
            <a:pPr algn="ctr">
              <a:spcBef>
                <a:spcPct val="50000"/>
              </a:spcBef>
            </a:pPr>
            <a:r>
              <a:rPr lang="en-US" sz="2000" b="1">
                <a:solidFill>
                  <a:srgbClr val="FF0000"/>
                </a:solidFill>
                <a:latin typeface="Calibri" pitchFamily="34" charset="0"/>
              </a:rPr>
              <a:t>Validation / Calibration with Selected Observations</a:t>
            </a:r>
            <a:endParaRPr lang="en-US" sz="2000">
              <a:latin typeface="Calibri" pitchFamily="34" charset="0"/>
            </a:endParaRPr>
          </a:p>
        </p:txBody>
      </p:sp>
      <p:sp>
        <p:nvSpPr>
          <p:cNvPr id="90115" name="Text Box 5"/>
          <p:cNvSpPr txBox="1">
            <a:spLocks noChangeArrowheads="1"/>
          </p:cNvSpPr>
          <p:nvPr/>
        </p:nvSpPr>
        <p:spPr bwMode="auto">
          <a:xfrm>
            <a:off x="1346200" y="1312863"/>
            <a:ext cx="1941513" cy="3968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Nature Run</a:t>
            </a:r>
          </a:p>
        </p:txBody>
      </p:sp>
      <p:sp>
        <p:nvSpPr>
          <p:cNvPr id="90116" name="Text Box 6"/>
          <p:cNvSpPr txBox="1">
            <a:spLocks noChangeArrowheads="1"/>
          </p:cNvSpPr>
          <p:nvPr/>
        </p:nvSpPr>
        <p:spPr bwMode="auto">
          <a:xfrm>
            <a:off x="1270000" y="2138363"/>
            <a:ext cx="2105025"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Simulated Observations</a:t>
            </a:r>
          </a:p>
        </p:txBody>
      </p:sp>
      <p:sp>
        <p:nvSpPr>
          <p:cNvPr id="90117" name="Text Box 7"/>
          <p:cNvSpPr txBox="1">
            <a:spLocks noChangeArrowheads="1"/>
          </p:cNvSpPr>
          <p:nvPr/>
        </p:nvSpPr>
        <p:spPr bwMode="auto">
          <a:xfrm>
            <a:off x="1258888" y="3162300"/>
            <a:ext cx="2128837"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Data Assimilation</a:t>
            </a:r>
          </a:p>
        </p:txBody>
      </p:sp>
      <p:sp>
        <p:nvSpPr>
          <p:cNvPr id="90118" name="Text Box 8"/>
          <p:cNvSpPr txBox="1">
            <a:spLocks noChangeArrowheads="1"/>
          </p:cNvSpPr>
          <p:nvPr/>
        </p:nvSpPr>
        <p:spPr bwMode="auto">
          <a:xfrm>
            <a:off x="541338" y="4148138"/>
            <a:ext cx="1550987"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Forecasts “with”</a:t>
            </a:r>
          </a:p>
        </p:txBody>
      </p:sp>
      <p:sp>
        <p:nvSpPr>
          <p:cNvPr id="90119" name="Text Box 9"/>
          <p:cNvSpPr txBox="1">
            <a:spLocks noChangeArrowheads="1"/>
          </p:cNvSpPr>
          <p:nvPr/>
        </p:nvSpPr>
        <p:spPr bwMode="auto">
          <a:xfrm>
            <a:off x="2527300" y="4154488"/>
            <a:ext cx="1670050"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Forecasts “without”</a:t>
            </a:r>
          </a:p>
        </p:txBody>
      </p:sp>
      <p:sp>
        <p:nvSpPr>
          <p:cNvPr id="90120" name="Text Box 10"/>
          <p:cNvSpPr txBox="1">
            <a:spLocks noChangeArrowheads="1"/>
          </p:cNvSpPr>
          <p:nvPr/>
        </p:nvSpPr>
        <p:spPr bwMode="auto">
          <a:xfrm>
            <a:off x="1504950" y="5164138"/>
            <a:ext cx="1657350"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Simulated Impact</a:t>
            </a:r>
          </a:p>
        </p:txBody>
      </p:sp>
      <p:sp>
        <p:nvSpPr>
          <p:cNvPr id="90121" name="Text Box 11"/>
          <p:cNvSpPr txBox="1">
            <a:spLocks noChangeArrowheads="1"/>
          </p:cNvSpPr>
          <p:nvPr/>
        </p:nvSpPr>
        <p:spPr bwMode="auto">
          <a:xfrm>
            <a:off x="6061075" y="2070100"/>
            <a:ext cx="1731963"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Real Observations</a:t>
            </a:r>
          </a:p>
        </p:txBody>
      </p:sp>
      <p:sp>
        <p:nvSpPr>
          <p:cNvPr id="90122" name="Text Box 12"/>
          <p:cNvSpPr txBox="1">
            <a:spLocks noChangeArrowheads="1"/>
          </p:cNvSpPr>
          <p:nvPr/>
        </p:nvSpPr>
        <p:spPr bwMode="auto">
          <a:xfrm>
            <a:off x="5884863" y="3073400"/>
            <a:ext cx="2090737"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Data Assimilation</a:t>
            </a:r>
          </a:p>
        </p:txBody>
      </p:sp>
      <p:sp>
        <p:nvSpPr>
          <p:cNvPr id="90123" name="Text Box 13"/>
          <p:cNvSpPr txBox="1">
            <a:spLocks noChangeArrowheads="1"/>
          </p:cNvSpPr>
          <p:nvPr/>
        </p:nvSpPr>
        <p:spPr bwMode="auto">
          <a:xfrm>
            <a:off x="5130800" y="4130675"/>
            <a:ext cx="1573213"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Forecasts “with”</a:t>
            </a:r>
          </a:p>
        </p:txBody>
      </p:sp>
      <p:sp>
        <p:nvSpPr>
          <p:cNvPr id="90124" name="Text Box 14"/>
          <p:cNvSpPr txBox="1">
            <a:spLocks noChangeArrowheads="1"/>
          </p:cNvSpPr>
          <p:nvPr/>
        </p:nvSpPr>
        <p:spPr bwMode="auto">
          <a:xfrm>
            <a:off x="7007225" y="4130675"/>
            <a:ext cx="1793875"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Forecasts “without”</a:t>
            </a:r>
          </a:p>
        </p:txBody>
      </p:sp>
      <p:sp>
        <p:nvSpPr>
          <p:cNvPr id="90125" name="Text Box 15"/>
          <p:cNvSpPr txBox="1">
            <a:spLocks noChangeArrowheads="1"/>
          </p:cNvSpPr>
          <p:nvPr/>
        </p:nvSpPr>
        <p:spPr bwMode="auto">
          <a:xfrm>
            <a:off x="6121400" y="5122863"/>
            <a:ext cx="1509713" cy="701675"/>
          </a:xfrm>
          <a:prstGeom prst="rect">
            <a:avLst/>
          </a:prstGeom>
          <a:noFill/>
          <a:ln w="9525">
            <a:noFill/>
            <a:miter lim="800000"/>
            <a:headEnd/>
            <a:tailEnd/>
          </a:ln>
        </p:spPr>
        <p:txBody>
          <a:bodyPr>
            <a:spAutoFit/>
          </a:bodyPr>
          <a:lstStyle/>
          <a:p>
            <a:pPr algn="ctr">
              <a:spcBef>
                <a:spcPct val="50000"/>
              </a:spcBef>
            </a:pPr>
            <a:r>
              <a:rPr lang="en-US" sz="2000">
                <a:latin typeface="Calibri" pitchFamily="34" charset="0"/>
              </a:rPr>
              <a:t>Real Data Impact</a:t>
            </a:r>
          </a:p>
        </p:txBody>
      </p:sp>
      <p:sp>
        <p:nvSpPr>
          <p:cNvPr id="90126" name="Text Box 16"/>
          <p:cNvSpPr txBox="1">
            <a:spLocks noChangeArrowheads="1"/>
          </p:cNvSpPr>
          <p:nvPr/>
        </p:nvSpPr>
        <p:spPr bwMode="auto">
          <a:xfrm>
            <a:off x="581025" y="6210300"/>
            <a:ext cx="8091488" cy="581025"/>
          </a:xfrm>
          <a:prstGeom prst="rect">
            <a:avLst/>
          </a:prstGeom>
          <a:noFill/>
          <a:ln w="9525">
            <a:noFill/>
            <a:miter lim="800000"/>
            <a:headEnd/>
            <a:tailEnd/>
          </a:ln>
        </p:spPr>
        <p:txBody>
          <a:bodyPr>
            <a:spAutoFit/>
          </a:bodyPr>
          <a:lstStyle/>
          <a:p>
            <a:pPr algn="ctr">
              <a:spcBef>
                <a:spcPct val="50000"/>
              </a:spcBef>
            </a:pPr>
            <a:r>
              <a:rPr lang="en-US" sz="1600">
                <a:latin typeface="Calibri" pitchFamily="34" charset="0"/>
              </a:rPr>
              <a:t>Principal components of an Observing System Simulation Experiment (left) and their relationship with a Real Observation Sensitivity Experiment (right).  (Provided by EMC)</a:t>
            </a:r>
          </a:p>
        </p:txBody>
      </p:sp>
      <p:sp>
        <p:nvSpPr>
          <p:cNvPr id="90127" name="Rectangle 17"/>
          <p:cNvSpPr>
            <a:spLocks noChangeArrowheads="1"/>
          </p:cNvSpPr>
          <p:nvPr/>
        </p:nvSpPr>
        <p:spPr bwMode="auto">
          <a:xfrm>
            <a:off x="1373188" y="1211263"/>
            <a:ext cx="1905000" cy="631825"/>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28" name="Rectangle 18"/>
          <p:cNvSpPr>
            <a:spLocks noChangeArrowheads="1"/>
          </p:cNvSpPr>
          <p:nvPr/>
        </p:nvSpPr>
        <p:spPr bwMode="auto">
          <a:xfrm>
            <a:off x="1373188" y="2163763"/>
            <a:ext cx="1892300" cy="704850"/>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29" name="Rectangle 19"/>
          <p:cNvSpPr>
            <a:spLocks noChangeArrowheads="1"/>
          </p:cNvSpPr>
          <p:nvPr/>
        </p:nvSpPr>
        <p:spPr bwMode="auto">
          <a:xfrm>
            <a:off x="1347788" y="3179763"/>
            <a:ext cx="1917700" cy="681037"/>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0" name="Rectangle 21"/>
          <p:cNvSpPr>
            <a:spLocks noChangeArrowheads="1"/>
          </p:cNvSpPr>
          <p:nvPr/>
        </p:nvSpPr>
        <p:spPr bwMode="auto">
          <a:xfrm>
            <a:off x="2609850" y="4181475"/>
            <a:ext cx="1460500" cy="681038"/>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1" name="Rectangle 22"/>
          <p:cNvSpPr>
            <a:spLocks noChangeArrowheads="1"/>
          </p:cNvSpPr>
          <p:nvPr/>
        </p:nvSpPr>
        <p:spPr bwMode="auto">
          <a:xfrm>
            <a:off x="1644650" y="5183188"/>
            <a:ext cx="1398588" cy="706437"/>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2" name="Rectangle 23"/>
          <p:cNvSpPr>
            <a:spLocks noChangeArrowheads="1"/>
          </p:cNvSpPr>
          <p:nvPr/>
        </p:nvSpPr>
        <p:spPr bwMode="auto">
          <a:xfrm>
            <a:off x="5978525" y="2079625"/>
            <a:ext cx="1892300" cy="704850"/>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3" name="Rectangle 24"/>
          <p:cNvSpPr>
            <a:spLocks noChangeArrowheads="1"/>
          </p:cNvSpPr>
          <p:nvPr/>
        </p:nvSpPr>
        <p:spPr bwMode="auto">
          <a:xfrm>
            <a:off x="5978525" y="3097213"/>
            <a:ext cx="1917700" cy="681037"/>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4" name="Rectangle 25"/>
          <p:cNvSpPr>
            <a:spLocks noChangeArrowheads="1"/>
          </p:cNvSpPr>
          <p:nvPr/>
        </p:nvSpPr>
        <p:spPr bwMode="auto">
          <a:xfrm>
            <a:off x="5199063" y="4148138"/>
            <a:ext cx="1460500" cy="681037"/>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5" name="Rectangle 26"/>
          <p:cNvSpPr>
            <a:spLocks noChangeArrowheads="1"/>
          </p:cNvSpPr>
          <p:nvPr/>
        </p:nvSpPr>
        <p:spPr bwMode="auto">
          <a:xfrm>
            <a:off x="7145338" y="4140200"/>
            <a:ext cx="1460500" cy="681038"/>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6" name="Rectangle 27"/>
          <p:cNvSpPr>
            <a:spLocks noChangeArrowheads="1"/>
          </p:cNvSpPr>
          <p:nvPr/>
        </p:nvSpPr>
        <p:spPr bwMode="auto">
          <a:xfrm>
            <a:off x="6164263" y="5137150"/>
            <a:ext cx="1398587" cy="706438"/>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7" name="Rectangle 28"/>
          <p:cNvSpPr>
            <a:spLocks noChangeArrowheads="1"/>
          </p:cNvSpPr>
          <p:nvPr/>
        </p:nvSpPr>
        <p:spPr bwMode="auto">
          <a:xfrm>
            <a:off x="584200" y="4186238"/>
            <a:ext cx="1460500" cy="681037"/>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90138" name="Line 30"/>
          <p:cNvSpPr>
            <a:spLocks noChangeShapeType="1"/>
          </p:cNvSpPr>
          <p:nvPr/>
        </p:nvSpPr>
        <p:spPr bwMode="auto">
          <a:xfrm>
            <a:off x="2325688" y="1855788"/>
            <a:ext cx="0" cy="284162"/>
          </a:xfrm>
          <a:prstGeom prst="line">
            <a:avLst/>
          </a:prstGeom>
          <a:noFill/>
          <a:ln w="50800">
            <a:solidFill>
              <a:srgbClr val="0000FF"/>
            </a:solidFill>
            <a:round/>
            <a:headEnd/>
            <a:tailEnd type="triangle" w="med" len="med"/>
          </a:ln>
        </p:spPr>
        <p:txBody>
          <a:bodyPr wrap="none" anchor="ctr"/>
          <a:lstStyle/>
          <a:p>
            <a:endParaRPr lang="en-US"/>
          </a:p>
        </p:txBody>
      </p:sp>
      <p:sp>
        <p:nvSpPr>
          <p:cNvPr id="90139" name="Line 31"/>
          <p:cNvSpPr>
            <a:spLocks noChangeShapeType="1"/>
          </p:cNvSpPr>
          <p:nvPr/>
        </p:nvSpPr>
        <p:spPr bwMode="auto">
          <a:xfrm flipH="1">
            <a:off x="2312988" y="2882900"/>
            <a:ext cx="12700" cy="284163"/>
          </a:xfrm>
          <a:prstGeom prst="line">
            <a:avLst/>
          </a:prstGeom>
          <a:noFill/>
          <a:ln w="50800">
            <a:solidFill>
              <a:srgbClr val="0000FF"/>
            </a:solidFill>
            <a:round/>
            <a:headEnd/>
            <a:tailEnd type="triangle" w="med" len="med"/>
          </a:ln>
        </p:spPr>
        <p:txBody>
          <a:bodyPr wrap="none" anchor="ctr"/>
          <a:lstStyle/>
          <a:p>
            <a:endParaRPr lang="en-US"/>
          </a:p>
        </p:txBody>
      </p:sp>
      <p:sp>
        <p:nvSpPr>
          <p:cNvPr id="90140" name="Line 33"/>
          <p:cNvSpPr>
            <a:spLocks noChangeShapeType="1"/>
          </p:cNvSpPr>
          <p:nvPr/>
        </p:nvSpPr>
        <p:spPr bwMode="auto">
          <a:xfrm flipH="1">
            <a:off x="1595438" y="3871913"/>
            <a:ext cx="234950" cy="284162"/>
          </a:xfrm>
          <a:prstGeom prst="line">
            <a:avLst/>
          </a:prstGeom>
          <a:noFill/>
          <a:ln w="50800">
            <a:solidFill>
              <a:srgbClr val="0000FF"/>
            </a:solidFill>
            <a:round/>
            <a:headEnd/>
            <a:tailEnd type="triangle" w="med" len="med"/>
          </a:ln>
        </p:spPr>
        <p:txBody>
          <a:bodyPr wrap="none" anchor="ctr"/>
          <a:lstStyle/>
          <a:p>
            <a:endParaRPr lang="en-US"/>
          </a:p>
        </p:txBody>
      </p:sp>
      <p:sp>
        <p:nvSpPr>
          <p:cNvPr id="90141" name="Line 34"/>
          <p:cNvSpPr>
            <a:spLocks noChangeShapeType="1"/>
          </p:cNvSpPr>
          <p:nvPr/>
        </p:nvSpPr>
        <p:spPr bwMode="auto">
          <a:xfrm>
            <a:off x="2820988" y="3859213"/>
            <a:ext cx="258762" cy="309562"/>
          </a:xfrm>
          <a:prstGeom prst="line">
            <a:avLst/>
          </a:prstGeom>
          <a:noFill/>
          <a:ln w="50800">
            <a:solidFill>
              <a:srgbClr val="0000FF"/>
            </a:solidFill>
            <a:round/>
            <a:headEnd/>
            <a:tailEnd type="triangle" w="med" len="med"/>
          </a:ln>
        </p:spPr>
        <p:txBody>
          <a:bodyPr wrap="none" anchor="ctr"/>
          <a:lstStyle/>
          <a:p>
            <a:endParaRPr lang="en-US"/>
          </a:p>
        </p:txBody>
      </p:sp>
      <p:sp>
        <p:nvSpPr>
          <p:cNvPr id="90142" name="Line 35"/>
          <p:cNvSpPr>
            <a:spLocks noChangeShapeType="1"/>
          </p:cNvSpPr>
          <p:nvPr/>
        </p:nvSpPr>
        <p:spPr bwMode="auto">
          <a:xfrm>
            <a:off x="1657350" y="4873625"/>
            <a:ext cx="273050" cy="285750"/>
          </a:xfrm>
          <a:prstGeom prst="line">
            <a:avLst/>
          </a:prstGeom>
          <a:noFill/>
          <a:ln w="50800">
            <a:solidFill>
              <a:srgbClr val="0000FF"/>
            </a:solidFill>
            <a:round/>
            <a:headEnd/>
            <a:tailEnd type="triangle" w="med" len="med"/>
          </a:ln>
        </p:spPr>
        <p:txBody>
          <a:bodyPr wrap="none" anchor="ctr"/>
          <a:lstStyle/>
          <a:p>
            <a:endParaRPr lang="en-US"/>
          </a:p>
        </p:txBody>
      </p:sp>
      <p:sp>
        <p:nvSpPr>
          <p:cNvPr id="90143" name="Line 36"/>
          <p:cNvSpPr>
            <a:spLocks noChangeShapeType="1"/>
          </p:cNvSpPr>
          <p:nvPr/>
        </p:nvSpPr>
        <p:spPr bwMode="auto">
          <a:xfrm flipH="1">
            <a:off x="2795588" y="4873625"/>
            <a:ext cx="296862" cy="285750"/>
          </a:xfrm>
          <a:prstGeom prst="line">
            <a:avLst/>
          </a:prstGeom>
          <a:noFill/>
          <a:ln w="50800">
            <a:solidFill>
              <a:srgbClr val="0000FF"/>
            </a:solidFill>
            <a:round/>
            <a:headEnd/>
            <a:tailEnd type="triangle" w="med" len="med"/>
          </a:ln>
        </p:spPr>
        <p:txBody>
          <a:bodyPr wrap="none" anchor="ctr"/>
          <a:lstStyle/>
          <a:p>
            <a:endParaRPr lang="en-US"/>
          </a:p>
        </p:txBody>
      </p:sp>
      <p:sp>
        <p:nvSpPr>
          <p:cNvPr id="90144" name="Line 37"/>
          <p:cNvSpPr>
            <a:spLocks noChangeShapeType="1"/>
          </p:cNvSpPr>
          <p:nvPr/>
        </p:nvSpPr>
        <p:spPr bwMode="auto">
          <a:xfrm>
            <a:off x="6927850" y="2781300"/>
            <a:ext cx="12700" cy="300038"/>
          </a:xfrm>
          <a:prstGeom prst="line">
            <a:avLst/>
          </a:prstGeom>
          <a:noFill/>
          <a:ln w="50800">
            <a:solidFill>
              <a:srgbClr val="0000FF"/>
            </a:solidFill>
            <a:round/>
            <a:headEnd/>
            <a:tailEnd type="triangle" w="med" len="med"/>
          </a:ln>
        </p:spPr>
        <p:txBody>
          <a:bodyPr wrap="none" anchor="ctr"/>
          <a:lstStyle/>
          <a:p>
            <a:endParaRPr lang="en-US"/>
          </a:p>
        </p:txBody>
      </p:sp>
      <p:sp>
        <p:nvSpPr>
          <p:cNvPr id="90145" name="Line 38"/>
          <p:cNvSpPr>
            <a:spLocks noChangeShapeType="1"/>
          </p:cNvSpPr>
          <p:nvPr/>
        </p:nvSpPr>
        <p:spPr bwMode="auto">
          <a:xfrm flipH="1">
            <a:off x="6184900" y="3786188"/>
            <a:ext cx="211138" cy="333375"/>
          </a:xfrm>
          <a:prstGeom prst="line">
            <a:avLst/>
          </a:prstGeom>
          <a:noFill/>
          <a:ln w="50800">
            <a:solidFill>
              <a:srgbClr val="0000FF"/>
            </a:solidFill>
            <a:round/>
            <a:headEnd/>
            <a:tailEnd type="triangle" w="med" len="med"/>
          </a:ln>
        </p:spPr>
        <p:txBody>
          <a:bodyPr wrap="none" anchor="ctr"/>
          <a:lstStyle/>
          <a:p>
            <a:endParaRPr lang="en-US"/>
          </a:p>
        </p:txBody>
      </p:sp>
      <p:sp>
        <p:nvSpPr>
          <p:cNvPr id="90146" name="Line 39"/>
          <p:cNvSpPr>
            <a:spLocks noChangeShapeType="1"/>
          </p:cNvSpPr>
          <p:nvPr/>
        </p:nvSpPr>
        <p:spPr bwMode="auto">
          <a:xfrm>
            <a:off x="7472363" y="3786188"/>
            <a:ext cx="185737" cy="333375"/>
          </a:xfrm>
          <a:prstGeom prst="line">
            <a:avLst/>
          </a:prstGeom>
          <a:noFill/>
          <a:ln w="50800">
            <a:solidFill>
              <a:srgbClr val="0000FF"/>
            </a:solidFill>
            <a:round/>
            <a:headEnd/>
            <a:tailEnd type="triangle" w="med" len="med"/>
          </a:ln>
        </p:spPr>
        <p:txBody>
          <a:bodyPr wrap="none" anchor="ctr"/>
          <a:lstStyle/>
          <a:p>
            <a:endParaRPr lang="en-US"/>
          </a:p>
        </p:txBody>
      </p:sp>
      <p:sp>
        <p:nvSpPr>
          <p:cNvPr id="90147" name="Line 40"/>
          <p:cNvSpPr>
            <a:spLocks noChangeShapeType="1"/>
          </p:cNvSpPr>
          <p:nvPr/>
        </p:nvSpPr>
        <p:spPr bwMode="auto">
          <a:xfrm>
            <a:off x="6172200" y="4837113"/>
            <a:ext cx="223838" cy="273050"/>
          </a:xfrm>
          <a:prstGeom prst="line">
            <a:avLst/>
          </a:prstGeom>
          <a:noFill/>
          <a:ln w="50800">
            <a:solidFill>
              <a:srgbClr val="0000FF"/>
            </a:solidFill>
            <a:round/>
            <a:headEnd/>
            <a:tailEnd type="triangle" w="med" len="med"/>
          </a:ln>
        </p:spPr>
        <p:txBody>
          <a:bodyPr wrap="none" anchor="ctr"/>
          <a:lstStyle/>
          <a:p>
            <a:endParaRPr lang="en-US"/>
          </a:p>
        </p:txBody>
      </p:sp>
      <p:sp>
        <p:nvSpPr>
          <p:cNvPr id="90148" name="Line 41"/>
          <p:cNvSpPr>
            <a:spLocks noChangeShapeType="1"/>
          </p:cNvSpPr>
          <p:nvPr/>
        </p:nvSpPr>
        <p:spPr bwMode="auto">
          <a:xfrm flipH="1">
            <a:off x="7385050" y="4849813"/>
            <a:ext cx="222250" cy="271462"/>
          </a:xfrm>
          <a:prstGeom prst="line">
            <a:avLst/>
          </a:prstGeom>
          <a:noFill/>
          <a:ln w="50800">
            <a:solidFill>
              <a:srgbClr val="0000FF"/>
            </a:solidFill>
            <a:round/>
            <a:headEnd/>
            <a:tailEnd type="triangle" w="med" len="med"/>
          </a:ln>
        </p:spPr>
        <p:txBody>
          <a:bodyPr wrap="none" anchor="ctr"/>
          <a:lstStyle/>
          <a:p>
            <a:endParaRPr lang="en-US"/>
          </a:p>
        </p:txBody>
      </p:sp>
      <p:sp>
        <p:nvSpPr>
          <p:cNvPr id="90149" name="Line 42"/>
          <p:cNvSpPr>
            <a:spLocks noChangeShapeType="1"/>
          </p:cNvSpPr>
          <p:nvPr/>
        </p:nvSpPr>
        <p:spPr bwMode="auto">
          <a:xfrm flipV="1">
            <a:off x="3290888" y="2486025"/>
            <a:ext cx="26463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90150" name="Line 43"/>
          <p:cNvSpPr>
            <a:spLocks noChangeShapeType="1"/>
          </p:cNvSpPr>
          <p:nvPr/>
        </p:nvSpPr>
        <p:spPr bwMode="auto">
          <a:xfrm>
            <a:off x="3290888" y="3463925"/>
            <a:ext cx="26590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90151" name="Line 44"/>
          <p:cNvSpPr>
            <a:spLocks noChangeShapeType="1"/>
          </p:cNvSpPr>
          <p:nvPr/>
        </p:nvSpPr>
        <p:spPr bwMode="auto">
          <a:xfrm>
            <a:off x="3068638" y="5505450"/>
            <a:ext cx="30670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90152" name="Text Box 45"/>
          <p:cNvSpPr txBox="1">
            <a:spLocks noChangeArrowheads="1"/>
          </p:cNvSpPr>
          <p:nvPr/>
        </p:nvSpPr>
        <p:spPr bwMode="auto">
          <a:xfrm>
            <a:off x="3497263" y="2127250"/>
            <a:ext cx="2263775" cy="336550"/>
          </a:xfrm>
          <a:prstGeom prst="rect">
            <a:avLst/>
          </a:prstGeom>
          <a:noFill/>
          <a:ln w="9525">
            <a:noFill/>
            <a:miter lim="800000"/>
            <a:headEnd/>
            <a:tailEnd/>
          </a:ln>
        </p:spPr>
        <p:txBody>
          <a:bodyPr>
            <a:spAutoFit/>
          </a:bodyPr>
          <a:lstStyle/>
          <a:p>
            <a:pPr>
              <a:spcBef>
                <a:spcPct val="50000"/>
              </a:spcBef>
            </a:pPr>
            <a:r>
              <a:rPr lang="en-US" sz="1600">
                <a:solidFill>
                  <a:srgbClr val="0000FF"/>
                </a:solidFill>
                <a:latin typeface="Calibri" pitchFamily="34" charset="0"/>
              </a:rPr>
              <a:t>Compare and calibrate</a:t>
            </a:r>
            <a:endParaRPr lang="en-US" sz="1600">
              <a:latin typeface="Calibri" pitchFamily="34" charset="0"/>
            </a:endParaRPr>
          </a:p>
        </p:txBody>
      </p:sp>
      <p:sp>
        <p:nvSpPr>
          <p:cNvPr id="90153" name="Text Box 46"/>
          <p:cNvSpPr txBox="1">
            <a:spLocks noChangeArrowheads="1"/>
          </p:cNvSpPr>
          <p:nvPr/>
        </p:nvSpPr>
        <p:spPr bwMode="auto">
          <a:xfrm>
            <a:off x="3427413" y="3116263"/>
            <a:ext cx="2362200" cy="336550"/>
          </a:xfrm>
          <a:prstGeom prst="rect">
            <a:avLst/>
          </a:prstGeom>
          <a:noFill/>
          <a:ln w="9525">
            <a:noFill/>
            <a:miter lim="800000"/>
            <a:headEnd/>
            <a:tailEnd/>
          </a:ln>
        </p:spPr>
        <p:txBody>
          <a:bodyPr>
            <a:spAutoFit/>
          </a:bodyPr>
          <a:lstStyle/>
          <a:p>
            <a:pPr algn="ctr">
              <a:spcBef>
                <a:spcPct val="50000"/>
              </a:spcBef>
            </a:pPr>
            <a:r>
              <a:rPr lang="en-US" sz="1600">
                <a:solidFill>
                  <a:srgbClr val="0000FF"/>
                </a:solidFill>
                <a:latin typeface="Calibri" pitchFamily="34" charset="0"/>
              </a:rPr>
              <a:t>Compare innovations</a:t>
            </a:r>
            <a:endParaRPr lang="en-US">
              <a:latin typeface="Calibri" pitchFamily="34" charset="0"/>
            </a:endParaRPr>
          </a:p>
        </p:txBody>
      </p:sp>
      <p:sp>
        <p:nvSpPr>
          <p:cNvPr id="90154" name="Text Box 47"/>
          <p:cNvSpPr txBox="1">
            <a:spLocks noChangeArrowheads="1"/>
          </p:cNvSpPr>
          <p:nvPr/>
        </p:nvSpPr>
        <p:spPr bwMode="auto">
          <a:xfrm>
            <a:off x="3463925" y="5149850"/>
            <a:ext cx="2263775" cy="336550"/>
          </a:xfrm>
          <a:prstGeom prst="rect">
            <a:avLst/>
          </a:prstGeom>
          <a:noFill/>
          <a:ln w="9525">
            <a:noFill/>
            <a:miter lim="800000"/>
            <a:headEnd/>
            <a:tailEnd/>
          </a:ln>
        </p:spPr>
        <p:txBody>
          <a:bodyPr>
            <a:spAutoFit/>
          </a:bodyPr>
          <a:lstStyle/>
          <a:p>
            <a:pPr>
              <a:spcBef>
                <a:spcPct val="50000"/>
              </a:spcBef>
            </a:pPr>
            <a:r>
              <a:rPr lang="en-US" sz="1600">
                <a:solidFill>
                  <a:srgbClr val="0000FF"/>
                </a:solidFill>
                <a:latin typeface="Calibri" pitchFamily="34" charset="0"/>
              </a:rPr>
              <a:t>Compare and calibrate</a:t>
            </a:r>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9" name="Text Box 3"/>
          <p:cNvSpPr txBox="1">
            <a:spLocks noChangeArrowheads="1"/>
          </p:cNvSpPr>
          <p:nvPr/>
        </p:nvSpPr>
        <p:spPr bwMode="auto">
          <a:xfrm>
            <a:off x="2667000" y="0"/>
            <a:ext cx="3810000" cy="822325"/>
          </a:xfrm>
          <a:prstGeom prst="rect">
            <a:avLst/>
          </a:prstGeom>
          <a:noFill/>
          <a:ln w="9525">
            <a:noFill/>
            <a:miter lim="800000"/>
            <a:headEnd/>
            <a:tailEnd/>
          </a:ln>
        </p:spPr>
        <p:txBody>
          <a:bodyPr>
            <a:spAutoFit/>
          </a:bodyPr>
          <a:lstStyle/>
          <a:p>
            <a:r>
              <a:rPr lang="en-US">
                <a:latin typeface="Calibri" pitchFamily="34" charset="0"/>
              </a:rPr>
              <a:t>GEO-R Sounding Locations</a:t>
            </a:r>
          </a:p>
          <a:p>
            <a:r>
              <a:rPr lang="en-US">
                <a:latin typeface="Calibri" pitchFamily="34" charset="0"/>
              </a:rPr>
              <a:t>60 km spacing in clear skies</a:t>
            </a:r>
          </a:p>
        </p:txBody>
      </p:sp>
      <p:graphicFrame>
        <p:nvGraphicFramePr>
          <p:cNvPr id="88078" name="Object 14"/>
          <p:cNvGraphicFramePr>
            <a:graphicFrameLocks noChangeAspect="1"/>
          </p:cNvGraphicFramePr>
          <p:nvPr/>
        </p:nvGraphicFramePr>
        <p:xfrm>
          <a:off x="990600" y="914400"/>
          <a:ext cx="7469188" cy="5689600"/>
        </p:xfrm>
        <a:graphic>
          <a:graphicData uri="http://schemas.openxmlformats.org/presentationml/2006/ole">
            <p:oleObj spid="_x0000_s88078" name="Paint Shop Pro Image" r:id="rId3" imgW="6556098" imgH="4995122" progId="">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4"/>
          <p:cNvSpPr txBox="1">
            <a:spLocks noChangeArrowheads="1"/>
          </p:cNvSpPr>
          <p:nvPr/>
        </p:nvSpPr>
        <p:spPr bwMode="auto">
          <a:xfrm>
            <a:off x="304800" y="307975"/>
            <a:ext cx="8561388" cy="2282825"/>
          </a:xfrm>
          <a:prstGeom prst="rect">
            <a:avLst/>
          </a:prstGeom>
          <a:noFill/>
          <a:ln w="9525">
            <a:noFill/>
            <a:miter lim="800000"/>
            <a:headEnd/>
            <a:tailEnd/>
          </a:ln>
        </p:spPr>
        <p:txBody>
          <a:bodyPr wrap="none">
            <a:spAutoFit/>
          </a:bodyPr>
          <a:lstStyle/>
          <a:p>
            <a:pPr eaLnBrk="0" hangingPunct="0"/>
            <a:r>
              <a:rPr lang="en-US" sz="2400" b="1">
                <a:latin typeface="Times New Roman" pitchFamily="18" charset="0"/>
              </a:rPr>
              <a:t>Significant Finding from Geo-Interferometer OSSE</a:t>
            </a:r>
          </a:p>
          <a:p>
            <a:pPr eaLnBrk="0" hangingPunct="0"/>
            <a:endParaRPr lang="en-US" sz="2400" b="1">
              <a:latin typeface="Times New Roman" pitchFamily="18" charset="0"/>
            </a:endParaRPr>
          </a:p>
          <a:p>
            <a:pPr eaLnBrk="0" hangingPunct="0"/>
            <a:r>
              <a:rPr lang="en-US" sz="2400" b="1">
                <a:latin typeface="Times New Roman" pitchFamily="18" charset="0"/>
              </a:rPr>
              <a:t>Geo Interferometer penetrates Boundary Layer (BL) to provide </a:t>
            </a:r>
          </a:p>
          <a:p>
            <a:pPr eaLnBrk="0" hangingPunct="0"/>
            <a:r>
              <a:rPr lang="en-US" sz="2400" b="1">
                <a:latin typeface="Times New Roman" pitchFamily="18" charset="0"/>
              </a:rPr>
              <a:t>low level (850 RH) moisture information: </a:t>
            </a:r>
          </a:p>
          <a:p>
            <a:pPr eaLnBrk="0" hangingPunct="0"/>
            <a:endParaRPr lang="en-US" sz="2400" b="1">
              <a:latin typeface="Times New Roman" pitchFamily="18" charset="0"/>
            </a:endParaRPr>
          </a:p>
          <a:p>
            <a:pPr eaLnBrk="0" hangingPunct="0"/>
            <a:r>
              <a:rPr lang="en-US" sz="2400" b="1">
                <a:latin typeface="Times New Roman" pitchFamily="18" charset="0"/>
              </a:rPr>
              <a:t>Geo Radiometer only offers information above BL (700 RH)</a:t>
            </a:r>
          </a:p>
        </p:txBody>
      </p:sp>
      <p:pic>
        <p:nvPicPr>
          <p:cNvPr id="96258" name="Picture 7" descr="rms850rh"/>
          <p:cNvPicPr>
            <a:picLocks noChangeAspect="1" noChangeArrowheads="1"/>
          </p:cNvPicPr>
          <p:nvPr/>
        </p:nvPicPr>
        <p:blipFill>
          <a:blip r:embed="rId2"/>
          <a:srcRect/>
          <a:stretch>
            <a:fillRect/>
          </a:stretch>
        </p:blipFill>
        <p:spPr bwMode="auto">
          <a:xfrm>
            <a:off x="4695825" y="2773363"/>
            <a:ext cx="4067175" cy="3751262"/>
          </a:xfrm>
          <a:prstGeom prst="rect">
            <a:avLst/>
          </a:prstGeom>
          <a:noFill/>
          <a:ln w="9525">
            <a:noFill/>
            <a:miter lim="800000"/>
            <a:headEnd/>
            <a:tailEnd/>
          </a:ln>
        </p:spPr>
      </p:pic>
      <p:pic>
        <p:nvPicPr>
          <p:cNvPr id="96259" name="Picture 8" descr="rms700rh"/>
          <p:cNvPicPr>
            <a:picLocks noChangeAspect="1" noChangeArrowheads="1"/>
          </p:cNvPicPr>
          <p:nvPr/>
        </p:nvPicPr>
        <p:blipFill>
          <a:blip r:embed="rId3"/>
          <a:srcRect/>
          <a:stretch>
            <a:fillRect/>
          </a:stretch>
        </p:blipFill>
        <p:spPr bwMode="auto">
          <a:xfrm>
            <a:off x="304800" y="2779713"/>
            <a:ext cx="4038600" cy="374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66" name="Text Box 2"/>
          <p:cNvSpPr txBox="1">
            <a:spLocks noChangeArrowheads="1"/>
          </p:cNvSpPr>
          <p:nvPr/>
        </p:nvSpPr>
        <p:spPr bwMode="auto">
          <a:xfrm>
            <a:off x="152400" y="76200"/>
            <a:ext cx="8807450" cy="2344738"/>
          </a:xfrm>
          <a:prstGeom prst="rect">
            <a:avLst/>
          </a:prstGeom>
          <a:noFill/>
          <a:ln w="9525">
            <a:noFill/>
            <a:miter lim="800000"/>
            <a:headEnd/>
            <a:tailEnd/>
          </a:ln>
        </p:spPr>
        <p:txBody>
          <a:bodyPr>
            <a:spAutoFit/>
          </a:bodyPr>
          <a:lstStyle/>
          <a:p>
            <a:pPr eaLnBrk="0" hangingPunct="0"/>
            <a:r>
              <a:rPr lang="en-US" sz="2800" b="1">
                <a:solidFill>
                  <a:schemeClr val="accent2"/>
                </a:solidFill>
                <a:latin typeface="Times New Roman" pitchFamily="18" charset="0"/>
              </a:rPr>
              <a:t>Findings from Geo-Hyperspectral Sounder OSSE</a:t>
            </a:r>
          </a:p>
          <a:p>
            <a:pPr eaLnBrk="0" hangingPunct="0"/>
            <a:r>
              <a:rPr lang="en-US" sz="2400" b="1">
                <a:latin typeface="Times New Roman" pitchFamily="18" charset="0"/>
              </a:rPr>
              <a:t>   </a:t>
            </a:r>
          </a:p>
          <a:p>
            <a:pPr eaLnBrk="0" hangingPunct="0"/>
            <a:r>
              <a:rPr lang="en-US" sz="2400" b="1">
                <a:latin typeface="Times New Roman" pitchFamily="18" charset="0"/>
              </a:rPr>
              <a:t>Geo-Increased Spectral Resolution Sounder (Geo-I) sees into Boundary Layer (BL) providing low level (850 RH) moisture information; Geo-Broadband Radiometer (Geo-R) only offers information above BL (700 RH)</a:t>
            </a:r>
          </a:p>
        </p:txBody>
      </p:sp>
      <p:sp>
        <p:nvSpPr>
          <p:cNvPr id="91167" name="Text Box 3"/>
          <p:cNvSpPr txBox="1">
            <a:spLocks noChangeArrowheads="1"/>
          </p:cNvSpPr>
          <p:nvPr/>
        </p:nvSpPr>
        <p:spPr bwMode="auto">
          <a:xfrm>
            <a:off x="1089025" y="6253163"/>
            <a:ext cx="6800850" cy="344487"/>
          </a:xfrm>
          <a:prstGeom prst="rect">
            <a:avLst/>
          </a:prstGeom>
          <a:noFill/>
          <a:ln w="9525">
            <a:noFill/>
            <a:miter lim="800000"/>
            <a:headEnd/>
            <a:tailEnd/>
          </a:ln>
        </p:spPr>
        <p:txBody>
          <a:bodyPr wrap="none" lIns="90488" tIns="44450" rIns="90488" bIns="44450">
            <a:spAutoFit/>
          </a:bodyPr>
          <a:lstStyle/>
          <a:p>
            <a:pPr algn="ctr" eaLnBrk="0" hangingPunct="0">
              <a:lnSpc>
                <a:spcPct val="70000"/>
              </a:lnSpc>
            </a:pPr>
            <a:r>
              <a:rPr lang="en-US" sz="2400" b="1">
                <a:latin typeface="Times New Roman" pitchFamily="18" charset="0"/>
              </a:rPr>
              <a:t>OSSE 12 hr assimilation followed by 12 hr forecast</a:t>
            </a:r>
          </a:p>
        </p:txBody>
      </p:sp>
      <p:graphicFrame>
        <p:nvGraphicFramePr>
          <p:cNvPr id="91164" name="Object 28"/>
          <p:cNvGraphicFramePr>
            <a:graphicFrameLocks noChangeAspect="1"/>
          </p:cNvGraphicFramePr>
          <p:nvPr/>
        </p:nvGraphicFramePr>
        <p:xfrm>
          <a:off x="4575175" y="2755900"/>
          <a:ext cx="4414838" cy="3406775"/>
        </p:xfrm>
        <a:graphic>
          <a:graphicData uri="http://schemas.openxmlformats.org/presentationml/2006/ole">
            <p:oleObj spid="_x0000_s91164" name="Worksheet" r:id="rId4" imgW="5719680" imgH="3093840" progId="Excel.Sheet.8">
              <p:embed/>
            </p:oleObj>
          </a:graphicData>
        </a:graphic>
      </p:graphicFrame>
      <p:graphicFrame>
        <p:nvGraphicFramePr>
          <p:cNvPr id="91165" name="Object 29"/>
          <p:cNvGraphicFramePr>
            <a:graphicFrameLocks noChangeAspect="1"/>
          </p:cNvGraphicFramePr>
          <p:nvPr/>
        </p:nvGraphicFramePr>
        <p:xfrm>
          <a:off x="152400" y="2755900"/>
          <a:ext cx="4419600" cy="3397250"/>
        </p:xfrm>
        <a:graphic>
          <a:graphicData uri="http://schemas.openxmlformats.org/presentationml/2006/ole">
            <p:oleObj spid="_x0000_s91165" name="Worksheet" r:id="rId5" imgW="5707800" imgH="3082680" progId="Excel.Sheet.8">
              <p:embed/>
            </p:oleObj>
          </a:graphicData>
        </a:graphic>
      </p:graphicFrame>
      <p:sp>
        <p:nvSpPr>
          <p:cNvPr id="91168" name="Text Box 6"/>
          <p:cNvSpPr txBox="1">
            <a:spLocks noChangeArrowheads="1"/>
          </p:cNvSpPr>
          <p:nvPr/>
        </p:nvSpPr>
        <p:spPr bwMode="auto">
          <a:xfrm>
            <a:off x="4381500" y="1943100"/>
            <a:ext cx="2514600" cy="457200"/>
          </a:xfrm>
          <a:prstGeom prst="rect">
            <a:avLst/>
          </a:prstGeom>
          <a:noFill/>
          <a:ln w="9525">
            <a:noFill/>
            <a:miter lim="800000"/>
            <a:headEnd/>
            <a:tailEnd/>
          </a:ln>
        </p:spPr>
        <p:txBody>
          <a:bodyPr>
            <a:spAutoFit/>
          </a:bodyPr>
          <a:lstStyle/>
          <a:p>
            <a:pPr algn="ctr"/>
            <a:r>
              <a:rPr lang="en-US" sz="2400" i="1">
                <a:latin typeface="Times New Roman" pitchFamily="18" charset="0"/>
              </a:rPr>
              <a:t>Aune et al, 2000</a:t>
            </a:r>
          </a:p>
        </p:txBody>
      </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575CDFE-F385-4529-92BE-A4CF61033777}" type="slidenum">
              <a:rPr lang="en-US" sz="1200">
                <a:solidFill>
                  <a:schemeClr val="tx1">
                    <a:tint val="75000"/>
                  </a:schemeClr>
                </a:solidFill>
                <a:latin typeface="+mn-lt"/>
              </a:rPr>
              <a:pPr algn="r" fontAlgn="auto">
                <a:spcBef>
                  <a:spcPts val="0"/>
                </a:spcBef>
                <a:spcAft>
                  <a:spcPts val="0"/>
                </a:spcAft>
                <a:defRPr/>
              </a:pPr>
              <a:t>15</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98" name="Object 14"/>
          <p:cNvGraphicFramePr>
            <a:graphicFrameLocks noChangeAspect="1"/>
          </p:cNvGraphicFramePr>
          <p:nvPr/>
        </p:nvGraphicFramePr>
        <p:xfrm>
          <a:off x="2100263" y="2720975"/>
          <a:ext cx="4927600" cy="3362325"/>
        </p:xfrm>
        <a:graphic>
          <a:graphicData uri="http://schemas.openxmlformats.org/presentationml/2006/ole">
            <p:oleObj spid="_x0000_s93198" name="Worksheet" r:id="rId4" imgW="5546160" imgH="3093840" progId="Excel.Sheet.8">
              <p:embed/>
            </p:oleObj>
          </a:graphicData>
        </a:graphic>
      </p:graphicFrame>
      <p:sp>
        <p:nvSpPr>
          <p:cNvPr id="93199" name="Text Box 3"/>
          <p:cNvSpPr txBox="1">
            <a:spLocks noChangeArrowheads="1"/>
          </p:cNvSpPr>
          <p:nvPr/>
        </p:nvSpPr>
        <p:spPr bwMode="auto">
          <a:xfrm>
            <a:off x="157163" y="76200"/>
            <a:ext cx="8918575" cy="2706688"/>
          </a:xfrm>
          <a:prstGeom prst="rect">
            <a:avLst/>
          </a:prstGeom>
          <a:noFill/>
          <a:ln w="9525">
            <a:noFill/>
            <a:miter lim="800000"/>
            <a:headEnd/>
            <a:tailEnd/>
          </a:ln>
        </p:spPr>
        <p:txBody>
          <a:bodyPr lIns="90488" tIns="44450" rIns="90488" bIns="44450">
            <a:spAutoFit/>
          </a:bodyPr>
          <a:lstStyle/>
          <a:p>
            <a:pPr eaLnBrk="0" hangingPunct="0"/>
            <a:r>
              <a:rPr lang="en-US" sz="2800" b="1">
                <a:solidFill>
                  <a:schemeClr val="accent2"/>
                </a:solidFill>
                <a:latin typeface="Times New Roman" pitchFamily="18" charset="0"/>
              </a:rPr>
              <a:t>Findings from Geo-Hyperspectral Sounder OSSE</a:t>
            </a:r>
          </a:p>
          <a:p>
            <a:pPr eaLnBrk="0" hangingPunct="0"/>
            <a:r>
              <a:rPr lang="en-US" sz="2400" b="1">
                <a:latin typeface="Times New Roman" pitchFamily="18" charset="0"/>
              </a:rPr>
              <a:t>   </a:t>
            </a:r>
          </a:p>
          <a:p>
            <a:pPr eaLnBrk="0" hangingPunct="0"/>
            <a:r>
              <a:rPr lang="en-US" sz="2400" b="1">
                <a:latin typeface="Times New Roman" pitchFamily="18" charset="0"/>
              </a:rPr>
              <a:t>Two polar orbiting interferometers (Leo) do not provide the temporal coverage to sustain forecast improvement out to 12 hours.  Only the hourly Geo-Increased Spectral Resolution Sounder (Geo-I) observations depict moisture changes well enough for forecast benefit.</a:t>
            </a:r>
          </a:p>
        </p:txBody>
      </p:sp>
      <p:sp>
        <p:nvSpPr>
          <p:cNvPr id="93200" name="Text Box 4"/>
          <p:cNvSpPr txBox="1">
            <a:spLocks noChangeArrowheads="1"/>
          </p:cNvSpPr>
          <p:nvPr/>
        </p:nvSpPr>
        <p:spPr bwMode="auto">
          <a:xfrm>
            <a:off x="1158875" y="6227763"/>
            <a:ext cx="6800850" cy="344487"/>
          </a:xfrm>
          <a:prstGeom prst="rect">
            <a:avLst/>
          </a:prstGeom>
          <a:noFill/>
          <a:ln w="9525">
            <a:noFill/>
            <a:miter lim="800000"/>
            <a:headEnd/>
            <a:tailEnd/>
          </a:ln>
        </p:spPr>
        <p:txBody>
          <a:bodyPr wrap="none" lIns="90488" tIns="44450" rIns="90488" bIns="44450">
            <a:spAutoFit/>
          </a:bodyPr>
          <a:lstStyle/>
          <a:p>
            <a:pPr algn="ctr" eaLnBrk="0" hangingPunct="0">
              <a:lnSpc>
                <a:spcPct val="70000"/>
              </a:lnSpc>
            </a:pPr>
            <a:r>
              <a:rPr lang="en-US" sz="2400" b="1">
                <a:latin typeface="Times New Roman" pitchFamily="18" charset="0"/>
              </a:rPr>
              <a:t>OSSE 12 hr assimilation followed by 12 hr forecast</a:t>
            </a:r>
          </a:p>
        </p:txBody>
      </p:sp>
      <p:sp>
        <p:nvSpPr>
          <p:cNvPr id="93201" name="Text Box 5"/>
          <p:cNvSpPr txBox="1">
            <a:spLocks noChangeArrowheads="1"/>
          </p:cNvSpPr>
          <p:nvPr/>
        </p:nvSpPr>
        <p:spPr bwMode="auto">
          <a:xfrm>
            <a:off x="7323138" y="3962400"/>
            <a:ext cx="1493837" cy="822325"/>
          </a:xfrm>
          <a:prstGeom prst="rect">
            <a:avLst/>
          </a:prstGeom>
          <a:noFill/>
          <a:ln w="9525">
            <a:noFill/>
            <a:miter lim="800000"/>
            <a:headEnd/>
            <a:tailEnd/>
          </a:ln>
        </p:spPr>
        <p:txBody>
          <a:bodyPr wrap="none">
            <a:spAutoFit/>
          </a:bodyPr>
          <a:lstStyle/>
          <a:p>
            <a:pPr algn="ctr"/>
            <a:r>
              <a:rPr lang="en-US" sz="2400" i="1">
                <a:latin typeface="Times New Roman" pitchFamily="18" charset="0"/>
              </a:rPr>
              <a:t>Aune et al,</a:t>
            </a:r>
          </a:p>
          <a:p>
            <a:pPr algn="ctr"/>
            <a:r>
              <a:rPr lang="en-US" sz="2400" i="1">
                <a:latin typeface="Times New Roman" pitchFamily="18" charset="0"/>
              </a:rPr>
              <a:t>2000</a:t>
            </a:r>
          </a:p>
        </p:txBody>
      </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98DAAE8-3F07-4B27-98FF-41BC6B3A5EF5}" type="slidenum">
              <a:rPr lang="en-US" sz="1200">
                <a:solidFill>
                  <a:schemeClr val="tx1">
                    <a:tint val="75000"/>
                  </a:schemeClr>
                </a:solidFill>
                <a:latin typeface="+mn-lt"/>
              </a:rPr>
              <a:pPr algn="r" fontAlgn="auto">
                <a:spcBef>
                  <a:spcPts val="0"/>
                </a:spcBef>
                <a:spcAft>
                  <a:spcPts val="0"/>
                </a:spcAft>
                <a:defRPr/>
              </a:pPr>
              <a:t>16</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687388" y="228600"/>
            <a:ext cx="7770812" cy="1143000"/>
          </a:xfrm>
        </p:spPr>
        <p:txBody>
          <a:bodyPr/>
          <a:lstStyle/>
          <a:p>
            <a:r>
              <a:rPr lang="en-US" sz="3600" b="1" smtClean="0"/>
              <a:t>Conclusions from 1</a:t>
            </a:r>
            <a:r>
              <a:rPr lang="en-US" sz="3600" b="1" baseline="30000" smtClean="0"/>
              <a:t>st</a:t>
            </a:r>
            <a:r>
              <a:rPr lang="en-US" sz="3600" b="1" smtClean="0"/>
              <a:t> Geo Sounder OSSE </a:t>
            </a:r>
            <a:endParaRPr lang="en-US" smtClean="0"/>
          </a:p>
        </p:txBody>
      </p:sp>
      <p:sp>
        <p:nvSpPr>
          <p:cNvPr id="98306" name="Rectangle 3"/>
          <p:cNvSpPr>
            <a:spLocks noGrp="1" noChangeArrowheads="1"/>
          </p:cNvSpPr>
          <p:nvPr>
            <p:ph idx="4294967295"/>
          </p:nvPr>
        </p:nvSpPr>
        <p:spPr>
          <a:xfrm>
            <a:off x="228600" y="1676400"/>
            <a:ext cx="8763000" cy="4343400"/>
          </a:xfrm>
        </p:spPr>
        <p:txBody>
          <a:bodyPr/>
          <a:lstStyle/>
          <a:p>
            <a:pPr>
              <a:buFontTx/>
              <a:buNone/>
            </a:pPr>
            <a:r>
              <a:rPr lang="en-US" sz="3000" smtClean="0"/>
              <a:t>* RUC sensitive to moisture info at 50 km</a:t>
            </a:r>
          </a:p>
          <a:p>
            <a:pPr>
              <a:buFontTx/>
              <a:buNone/>
            </a:pPr>
            <a:r>
              <a:rPr lang="en-US" sz="3000" smtClean="0"/>
              <a:t>* Geo-I has 2x temp/moisture info content than Geo-R</a:t>
            </a:r>
          </a:p>
          <a:p>
            <a:pPr>
              <a:buFontTx/>
              <a:buNone/>
            </a:pPr>
            <a:r>
              <a:rPr lang="en-US" sz="3000" smtClean="0"/>
              <a:t>* Geo-R helps with 700 RH, but not with 850 RH</a:t>
            </a:r>
          </a:p>
          <a:p>
            <a:pPr>
              <a:buFontTx/>
              <a:buNone/>
            </a:pPr>
            <a:r>
              <a:rPr lang="en-US" sz="3000" smtClean="0"/>
              <a:t>* Geo-I resolves boundary layer moisture; Geo-I halves 850 RH RMSE of conv obs (10% to 5%).</a:t>
            </a:r>
          </a:p>
          <a:p>
            <a:pPr>
              <a:buFontTx/>
              <a:buNone/>
            </a:pPr>
            <a:r>
              <a:rPr lang="en-US" sz="3000" smtClean="0"/>
              <a:t>* Geo impact appears to be linear with noise</a:t>
            </a:r>
          </a:p>
          <a:p>
            <a:pPr>
              <a:buFontTx/>
              <a:buNone/>
            </a:pPr>
            <a:r>
              <a:rPr lang="en-US" sz="3000" smtClean="0"/>
              <a:t>* Leo-I does not equal Geo-I moisture performance;</a:t>
            </a:r>
          </a:p>
          <a:p>
            <a:pPr>
              <a:buFontTx/>
              <a:buNone/>
            </a:pPr>
            <a:r>
              <a:rPr lang="en-US" sz="3000" smtClean="0"/>
              <a:t>	hourly observations critical for regional model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4"/>
          <p:cNvSpPr txBox="1">
            <a:spLocks noChangeArrowheads="1"/>
          </p:cNvSpPr>
          <p:nvPr/>
        </p:nvSpPr>
        <p:spPr bwMode="auto">
          <a:xfrm>
            <a:off x="7954963" y="6611938"/>
            <a:ext cx="884237"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UW-Madison</a:t>
            </a:r>
            <a:endParaRPr lang="en-US" sz="800">
              <a:latin typeface="Times New Roman" pitchFamily="18" charset="0"/>
            </a:endParaRPr>
          </a:p>
        </p:txBody>
      </p:sp>
      <p:grpSp>
        <p:nvGrpSpPr>
          <p:cNvPr id="99330" name="Group 6"/>
          <p:cNvGrpSpPr>
            <a:grpSpLocks/>
          </p:cNvGrpSpPr>
          <p:nvPr/>
        </p:nvGrpSpPr>
        <p:grpSpPr bwMode="auto">
          <a:xfrm>
            <a:off x="228600" y="2971800"/>
            <a:ext cx="1066800" cy="1905000"/>
            <a:chOff x="4800" y="3016"/>
            <a:chExt cx="768" cy="1256"/>
          </a:xfrm>
        </p:grpSpPr>
        <p:pic>
          <p:nvPicPr>
            <p:cNvPr id="99336" name="Picture 7" descr="ssec_small"/>
            <p:cNvPicPr>
              <a:picLocks noChangeAspect="1" noChangeArrowheads="1"/>
            </p:cNvPicPr>
            <p:nvPr/>
          </p:nvPicPr>
          <p:blipFill>
            <a:blip r:embed="rId3"/>
            <a:srcRect/>
            <a:stretch>
              <a:fillRect/>
            </a:stretch>
          </p:blipFill>
          <p:spPr bwMode="auto">
            <a:xfrm>
              <a:off x="4800" y="3016"/>
              <a:ext cx="768" cy="1256"/>
            </a:xfrm>
            <a:prstGeom prst="rect">
              <a:avLst/>
            </a:prstGeom>
            <a:noFill/>
            <a:ln w="9525">
              <a:noFill/>
              <a:miter lim="800000"/>
              <a:headEnd/>
              <a:tailEnd/>
            </a:ln>
          </p:spPr>
        </p:pic>
        <p:sp>
          <p:nvSpPr>
            <p:cNvPr id="99337" name="Line 8"/>
            <p:cNvSpPr>
              <a:spLocks noChangeShapeType="1"/>
            </p:cNvSpPr>
            <p:nvPr/>
          </p:nvSpPr>
          <p:spPr bwMode="auto">
            <a:xfrm>
              <a:off x="4992" y="4080"/>
              <a:ext cx="128" cy="48"/>
            </a:xfrm>
            <a:prstGeom prst="line">
              <a:avLst/>
            </a:prstGeom>
            <a:noFill/>
            <a:ln w="9525">
              <a:solidFill>
                <a:schemeClr val="tx1"/>
              </a:solidFill>
              <a:round/>
              <a:headEnd/>
              <a:tailEnd type="triangle" w="med" len="med"/>
            </a:ln>
          </p:spPr>
          <p:txBody>
            <a:bodyPr/>
            <a:lstStyle/>
            <a:p>
              <a:endParaRPr lang="en-US"/>
            </a:p>
          </p:txBody>
        </p:sp>
      </p:grpSp>
      <p:pic>
        <p:nvPicPr>
          <p:cNvPr id="99331" name="Picture 9" descr="SSECroof-panorama2"/>
          <p:cNvPicPr>
            <a:picLocks noChangeAspect="1" noChangeArrowheads="1"/>
          </p:cNvPicPr>
          <p:nvPr/>
        </p:nvPicPr>
        <p:blipFill>
          <a:blip r:embed="rId4"/>
          <a:srcRect t="7692"/>
          <a:stretch>
            <a:fillRect/>
          </a:stretch>
        </p:blipFill>
        <p:spPr bwMode="auto">
          <a:xfrm>
            <a:off x="0" y="5041900"/>
            <a:ext cx="9144000" cy="1828800"/>
          </a:xfrm>
          <a:prstGeom prst="rect">
            <a:avLst/>
          </a:prstGeom>
          <a:noFill/>
          <a:ln w="9525">
            <a:noFill/>
            <a:miter lim="800000"/>
            <a:headEnd/>
            <a:tailEnd/>
          </a:ln>
        </p:spPr>
      </p:pic>
      <p:pic>
        <p:nvPicPr>
          <p:cNvPr id="99332" name="Picture 7" descr="NOAA1"/>
          <p:cNvPicPr>
            <a:picLocks noChangeAspect="1" noChangeArrowheads="1"/>
          </p:cNvPicPr>
          <p:nvPr/>
        </p:nvPicPr>
        <p:blipFill>
          <a:blip r:embed="rId5"/>
          <a:srcRect/>
          <a:stretch>
            <a:fillRect/>
          </a:stretch>
        </p:blipFill>
        <p:spPr bwMode="auto">
          <a:xfrm>
            <a:off x="7772400" y="2620963"/>
            <a:ext cx="1219200" cy="1189037"/>
          </a:xfrm>
          <a:prstGeom prst="rect">
            <a:avLst/>
          </a:prstGeom>
          <a:noFill/>
          <a:ln w="9525">
            <a:noFill/>
            <a:miter lim="800000"/>
            <a:headEnd/>
            <a:tailEnd/>
          </a:ln>
        </p:spPr>
      </p:pic>
      <p:pic>
        <p:nvPicPr>
          <p:cNvPr id="99333" name="Picture 5" descr="cimss_for_engraving_crop"/>
          <p:cNvPicPr>
            <a:picLocks noChangeAspect="1" noChangeArrowheads="1"/>
          </p:cNvPicPr>
          <p:nvPr/>
        </p:nvPicPr>
        <p:blipFill>
          <a:blip r:embed="rId6"/>
          <a:srcRect/>
          <a:stretch>
            <a:fillRect/>
          </a:stretch>
        </p:blipFill>
        <p:spPr bwMode="auto">
          <a:xfrm>
            <a:off x="7772400" y="4038600"/>
            <a:ext cx="1219200" cy="828675"/>
          </a:xfrm>
          <a:prstGeom prst="rect">
            <a:avLst/>
          </a:prstGeom>
          <a:noFill/>
          <a:ln w="9525">
            <a:noFill/>
            <a:miter lim="800000"/>
            <a:headEnd/>
            <a:tailEnd/>
          </a:ln>
        </p:spPr>
      </p:pic>
      <p:sp>
        <p:nvSpPr>
          <p:cNvPr id="99334" name="Rectangle 3"/>
          <p:cNvSpPr>
            <a:spLocks/>
          </p:cNvSpPr>
          <p:nvPr/>
        </p:nvSpPr>
        <p:spPr bwMode="auto">
          <a:xfrm>
            <a:off x="1371600" y="1524000"/>
            <a:ext cx="6324600" cy="3352800"/>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Char char="•"/>
            </a:pPr>
            <a:r>
              <a:rPr lang="en-US" sz="2400">
                <a:solidFill>
                  <a:srgbClr val="0000FF"/>
                </a:solidFill>
                <a:latin typeface="Calibri" pitchFamily="34" charset="0"/>
              </a:rPr>
              <a:t>IHOP (2002) case has been used to simulate the GEO advanced IR sounding system as well as radar observations.  High spatial and temporal resolution WRF model output is used as truth in the simulation.  RUC forecast is also used in comparisons. </a:t>
            </a:r>
          </a:p>
          <a:p>
            <a:pPr marL="342900" indent="-342900" eaLnBrk="0" hangingPunct="0">
              <a:lnSpc>
                <a:spcPct val="80000"/>
              </a:lnSpc>
              <a:spcBef>
                <a:spcPct val="20000"/>
              </a:spcBef>
              <a:buFont typeface="Arial" charset="0"/>
              <a:buChar char="•"/>
            </a:pPr>
            <a:r>
              <a:rPr lang="en-US" sz="2400">
                <a:solidFill>
                  <a:srgbClr val="0000FF"/>
                </a:solidFill>
                <a:latin typeface="Calibri" pitchFamily="34" charset="0"/>
              </a:rPr>
              <a:t>The GEO advanced IR sounder represents a dramatic new capability for earlier warnings of severe weather, 4 – 8 hours earlier than the radar observation, current GOES Sounder or the regional forecast model</a:t>
            </a:r>
          </a:p>
        </p:txBody>
      </p:sp>
      <p:sp>
        <p:nvSpPr>
          <p:cNvPr id="99335" name="Text Box 12"/>
          <p:cNvSpPr txBox="1">
            <a:spLocks noChangeArrowheads="1"/>
          </p:cNvSpPr>
          <p:nvPr/>
        </p:nvSpPr>
        <p:spPr bwMode="auto">
          <a:xfrm>
            <a:off x="1219200" y="257175"/>
            <a:ext cx="6967538" cy="822325"/>
          </a:xfrm>
          <a:prstGeom prst="rect">
            <a:avLst/>
          </a:prstGeom>
          <a:noFill/>
          <a:ln w="9525">
            <a:noFill/>
            <a:miter lim="800000"/>
            <a:headEnd/>
            <a:tailEnd/>
          </a:ln>
        </p:spPr>
        <p:txBody>
          <a:bodyPr wrap="none">
            <a:spAutoFit/>
          </a:bodyPr>
          <a:lstStyle/>
          <a:p>
            <a:pPr algn="ctr"/>
            <a:r>
              <a:rPr lang="en-US" sz="2400" b="1">
                <a:solidFill>
                  <a:srgbClr val="FF0000"/>
                </a:solidFill>
              </a:rPr>
              <a:t>Simulating An Advanced Geo sounder using a </a:t>
            </a:r>
          </a:p>
          <a:p>
            <a:pPr algn="ctr"/>
            <a:r>
              <a:rPr lang="en-US" sz="2400" b="1">
                <a:solidFill>
                  <a:srgbClr val="FF0000"/>
                </a:solidFill>
              </a:rPr>
              <a:t>high-resolution forecast model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loop_liftx_TRUE_ctmp_half"/>
          <p:cNvPicPr>
            <a:picLocks noChangeAspect="1" noChangeArrowheads="1"/>
          </p:cNvPicPr>
          <p:nvPr/>
        </p:nvPicPr>
        <p:blipFill>
          <a:blip r:embed="rId3"/>
          <a:srcRect/>
          <a:stretch>
            <a:fillRect/>
          </a:stretch>
        </p:blipFill>
        <p:spPr bwMode="auto">
          <a:xfrm>
            <a:off x="228600" y="200025"/>
            <a:ext cx="4387850" cy="3290888"/>
          </a:xfrm>
          <a:prstGeom prst="rect">
            <a:avLst/>
          </a:prstGeom>
          <a:noFill/>
          <a:ln w="9525">
            <a:noFill/>
            <a:miter lim="800000"/>
            <a:headEnd/>
            <a:tailEnd/>
          </a:ln>
        </p:spPr>
      </p:pic>
      <p:pic>
        <p:nvPicPr>
          <p:cNvPr id="101378" name="Picture 3" descr="loop_liftx_HES_ctmp_half"/>
          <p:cNvPicPr>
            <a:picLocks noChangeAspect="1" noChangeArrowheads="1"/>
          </p:cNvPicPr>
          <p:nvPr/>
        </p:nvPicPr>
        <p:blipFill>
          <a:blip r:embed="rId4"/>
          <a:srcRect/>
          <a:stretch>
            <a:fillRect/>
          </a:stretch>
        </p:blipFill>
        <p:spPr bwMode="auto">
          <a:xfrm>
            <a:off x="4603750" y="200025"/>
            <a:ext cx="4387850" cy="3290888"/>
          </a:xfrm>
          <a:prstGeom prst="rect">
            <a:avLst/>
          </a:prstGeom>
          <a:noFill/>
          <a:ln w="9525">
            <a:noFill/>
            <a:miter lim="800000"/>
            <a:headEnd/>
            <a:tailEnd/>
          </a:ln>
        </p:spPr>
      </p:pic>
      <p:pic>
        <p:nvPicPr>
          <p:cNvPr id="101379" name="Picture 4" descr="loop_radar_half"/>
          <p:cNvPicPr>
            <a:picLocks noChangeAspect="1" noChangeArrowheads="1"/>
          </p:cNvPicPr>
          <p:nvPr/>
        </p:nvPicPr>
        <p:blipFill>
          <a:blip r:embed="rId5"/>
          <a:srcRect/>
          <a:stretch>
            <a:fillRect/>
          </a:stretch>
        </p:blipFill>
        <p:spPr bwMode="auto">
          <a:xfrm>
            <a:off x="228600" y="2805113"/>
            <a:ext cx="4387850" cy="3290887"/>
          </a:xfrm>
          <a:prstGeom prst="rect">
            <a:avLst/>
          </a:prstGeom>
          <a:noFill/>
          <a:ln w="9525">
            <a:noFill/>
            <a:miter lim="800000"/>
            <a:headEnd/>
            <a:tailEnd/>
          </a:ln>
        </p:spPr>
      </p:pic>
      <p:sp>
        <p:nvSpPr>
          <p:cNvPr id="101380" name="Text Box 5"/>
          <p:cNvSpPr txBox="1">
            <a:spLocks noChangeArrowheads="1"/>
          </p:cNvSpPr>
          <p:nvPr/>
        </p:nvSpPr>
        <p:spPr bwMode="auto">
          <a:xfrm>
            <a:off x="3336925" y="479425"/>
            <a:ext cx="679450" cy="366713"/>
          </a:xfrm>
          <a:prstGeom prst="rect">
            <a:avLst/>
          </a:prstGeom>
          <a:noFill/>
          <a:ln w="9525">
            <a:noFill/>
            <a:miter lim="800000"/>
            <a:headEnd/>
            <a:tailEnd/>
          </a:ln>
        </p:spPr>
        <p:txBody>
          <a:bodyPr wrap="none">
            <a:spAutoFit/>
          </a:bodyPr>
          <a:lstStyle/>
          <a:p>
            <a:r>
              <a:rPr lang="en-US" b="1"/>
              <a:t>True</a:t>
            </a:r>
          </a:p>
        </p:txBody>
      </p:sp>
      <p:sp>
        <p:nvSpPr>
          <p:cNvPr id="101381" name="Text Box 6"/>
          <p:cNvSpPr txBox="1">
            <a:spLocks noChangeArrowheads="1"/>
          </p:cNvSpPr>
          <p:nvPr/>
        </p:nvSpPr>
        <p:spPr bwMode="auto">
          <a:xfrm>
            <a:off x="7143750" y="547688"/>
            <a:ext cx="1492250" cy="369887"/>
          </a:xfrm>
          <a:prstGeom prst="rect">
            <a:avLst/>
          </a:prstGeom>
          <a:noFill/>
          <a:ln w="9525">
            <a:noFill/>
            <a:miter lim="800000"/>
            <a:headEnd/>
            <a:tailEnd/>
          </a:ln>
        </p:spPr>
        <p:txBody>
          <a:bodyPr wrap="none">
            <a:spAutoFit/>
          </a:bodyPr>
          <a:lstStyle/>
          <a:p>
            <a:r>
              <a:rPr lang="en-US" b="1"/>
              <a:t>GEO Hyp IR</a:t>
            </a:r>
          </a:p>
        </p:txBody>
      </p:sp>
      <p:sp>
        <p:nvSpPr>
          <p:cNvPr id="101382" name="Text Box 7"/>
          <p:cNvSpPr txBox="1">
            <a:spLocks noChangeArrowheads="1"/>
          </p:cNvSpPr>
          <p:nvPr/>
        </p:nvSpPr>
        <p:spPr bwMode="auto">
          <a:xfrm>
            <a:off x="5486400" y="5410200"/>
            <a:ext cx="1631950" cy="366713"/>
          </a:xfrm>
          <a:prstGeom prst="rect">
            <a:avLst/>
          </a:prstGeom>
          <a:noFill/>
          <a:ln w="9525">
            <a:noFill/>
            <a:miter lim="800000"/>
            <a:headEnd/>
            <a:tailEnd/>
          </a:ln>
        </p:spPr>
        <p:txBody>
          <a:bodyPr wrap="none">
            <a:spAutoFit/>
          </a:bodyPr>
          <a:lstStyle/>
          <a:p>
            <a:r>
              <a:rPr lang="en-US" b="1"/>
              <a:t>RUC forecast</a:t>
            </a:r>
          </a:p>
        </p:txBody>
      </p:sp>
      <p:sp>
        <p:nvSpPr>
          <p:cNvPr id="101383" name="Text Box 8"/>
          <p:cNvSpPr txBox="1">
            <a:spLocks noChangeArrowheads="1"/>
          </p:cNvSpPr>
          <p:nvPr/>
        </p:nvSpPr>
        <p:spPr bwMode="auto">
          <a:xfrm>
            <a:off x="1981200" y="5395913"/>
            <a:ext cx="1987550" cy="366712"/>
          </a:xfrm>
          <a:prstGeom prst="rect">
            <a:avLst/>
          </a:prstGeom>
          <a:noFill/>
          <a:ln w="9525">
            <a:noFill/>
            <a:miter lim="800000"/>
            <a:headEnd/>
            <a:tailEnd/>
          </a:ln>
        </p:spPr>
        <p:txBody>
          <a:bodyPr wrap="none">
            <a:spAutoFit/>
          </a:bodyPr>
          <a:lstStyle/>
          <a:p>
            <a:r>
              <a:rPr lang="en-US" b="1"/>
              <a:t>Simulated Radar</a:t>
            </a:r>
          </a:p>
        </p:txBody>
      </p:sp>
      <p:sp>
        <p:nvSpPr>
          <p:cNvPr id="101384" name="Text Box 9"/>
          <p:cNvSpPr txBox="1">
            <a:spLocks noChangeArrowheads="1"/>
          </p:cNvSpPr>
          <p:nvPr/>
        </p:nvSpPr>
        <p:spPr bwMode="auto">
          <a:xfrm>
            <a:off x="463550" y="60325"/>
            <a:ext cx="8528050" cy="400050"/>
          </a:xfrm>
          <a:prstGeom prst="rect">
            <a:avLst/>
          </a:prstGeom>
          <a:noFill/>
          <a:ln w="9525">
            <a:noFill/>
            <a:miter lim="800000"/>
            <a:headEnd/>
            <a:tailEnd/>
          </a:ln>
        </p:spPr>
        <p:txBody>
          <a:bodyPr wrap="none">
            <a:spAutoFit/>
          </a:bodyPr>
          <a:lstStyle/>
          <a:p>
            <a:r>
              <a:rPr lang="en-US" sz="2000" b="1">
                <a:solidFill>
                  <a:srgbClr val="660066"/>
                </a:solidFill>
              </a:rPr>
              <a:t>Demonstration of GEO hyperspectral sounder for storm nowcasting </a:t>
            </a:r>
          </a:p>
        </p:txBody>
      </p:sp>
      <p:sp>
        <p:nvSpPr>
          <p:cNvPr id="101385" name="Text Box 10"/>
          <p:cNvSpPr txBox="1">
            <a:spLocks noChangeArrowheads="1"/>
          </p:cNvSpPr>
          <p:nvPr/>
        </p:nvSpPr>
        <p:spPr bwMode="auto">
          <a:xfrm>
            <a:off x="2132013" y="6521450"/>
            <a:ext cx="4878387" cy="336550"/>
          </a:xfrm>
          <a:prstGeom prst="rect">
            <a:avLst/>
          </a:prstGeom>
          <a:noFill/>
          <a:ln w="9525">
            <a:noFill/>
            <a:miter lim="800000"/>
            <a:headEnd/>
            <a:tailEnd/>
          </a:ln>
        </p:spPr>
        <p:txBody>
          <a:bodyPr wrap="none">
            <a:spAutoFit/>
          </a:bodyPr>
          <a:lstStyle/>
          <a:p>
            <a:r>
              <a:rPr lang="en-US" sz="1600" b="1"/>
              <a:t>Jun Li, Jinlong Li, Jason Otkin, and Tim Schmit  </a:t>
            </a:r>
          </a:p>
        </p:txBody>
      </p:sp>
      <p:pic>
        <p:nvPicPr>
          <p:cNvPr id="101386" name="Picture 11" descr="loop_liftx_RUC_fcst_half"/>
          <p:cNvPicPr>
            <a:picLocks noChangeAspect="1" noChangeArrowheads="1"/>
          </p:cNvPicPr>
          <p:nvPr/>
        </p:nvPicPr>
        <p:blipFill>
          <a:blip r:embed="rId6"/>
          <a:srcRect/>
          <a:stretch>
            <a:fillRect/>
          </a:stretch>
        </p:blipFill>
        <p:spPr bwMode="auto">
          <a:xfrm>
            <a:off x="4603750" y="2819400"/>
            <a:ext cx="4387850" cy="3290888"/>
          </a:xfrm>
          <a:prstGeom prst="rect">
            <a:avLst/>
          </a:prstGeom>
          <a:noFill/>
          <a:ln w="9525">
            <a:noFill/>
            <a:miter lim="800000"/>
            <a:headEnd/>
            <a:tailEnd/>
          </a:ln>
        </p:spPr>
      </p:pic>
      <p:sp>
        <p:nvSpPr>
          <p:cNvPr id="101387" name="Text Box 12"/>
          <p:cNvSpPr txBox="1">
            <a:spLocks noChangeArrowheads="1"/>
          </p:cNvSpPr>
          <p:nvPr/>
        </p:nvSpPr>
        <p:spPr bwMode="auto">
          <a:xfrm>
            <a:off x="3200400" y="2695575"/>
            <a:ext cx="3306763" cy="457200"/>
          </a:xfrm>
          <a:prstGeom prst="rect">
            <a:avLst/>
          </a:prstGeom>
          <a:noFill/>
          <a:ln w="12700">
            <a:noFill/>
            <a:miter lim="800000"/>
            <a:headEnd/>
            <a:tailEnd/>
          </a:ln>
        </p:spPr>
        <p:txBody>
          <a:bodyPr wrap="none">
            <a:spAutoFit/>
          </a:bodyPr>
          <a:lstStyle/>
          <a:p>
            <a:pPr eaLnBrk="0" hangingPunct="0"/>
            <a:r>
              <a:rPr lang="en-US" sz="2400" b="1" i="1">
                <a:solidFill>
                  <a:srgbClr val="FF0000"/>
                </a:solidFill>
                <a:latin typeface="Times New Roman" pitchFamily="18" charset="0"/>
              </a:rPr>
              <a:t>Red = extreme instability</a:t>
            </a:r>
          </a:p>
        </p:txBody>
      </p:sp>
      <p:sp>
        <p:nvSpPr>
          <p:cNvPr id="101388" name="Text Box 13"/>
          <p:cNvSpPr txBox="1">
            <a:spLocks noChangeArrowheads="1"/>
          </p:cNvSpPr>
          <p:nvPr/>
        </p:nvSpPr>
        <p:spPr bwMode="auto">
          <a:xfrm>
            <a:off x="136525" y="5791200"/>
            <a:ext cx="8931275" cy="701675"/>
          </a:xfrm>
          <a:prstGeom prst="rect">
            <a:avLst/>
          </a:prstGeom>
          <a:solidFill>
            <a:schemeClr val="bg1"/>
          </a:solidFill>
          <a:ln w="9525">
            <a:noFill/>
            <a:miter lim="800000"/>
            <a:headEnd/>
            <a:tailEnd/>
          </a:ln>
        </p:spPr>
        <p:txBody>
          <a:bodyPr>
            <a:spAutoFit/>
          </a:bodyPr>
          <a:lstStyle/>
          <a:p>
            <a:pPr algn="ctr">
              <a:spcBef>
                <a:spcPct val="20000"/>
              </a:spcBef>
            </a:pPr>
            <a:r>
              <a:rPr lang="en-US" sz="2000" b="1">
                <a:solidFill>
                  <a:srgbClr val="3333CC"/>
                </a:solidFill>
              </a:rPr>
              <a:t>HES/IRS provides needed instability and warning information </a:t>
            </a:r>
            <a:br>
              <a:rPr lang="en-US" sz="2000" b="1">
                <a:solidFill>
                  <a:srgbClr val="3333CC"/>
                </a:solidFill>
              </a:rPr>
            </a:br>
            <a:r>
              <a:rPr lang="en-US" sz="2000" b="1">
                <a:solidFill>
                  <a:srgbClr val="3333CC"/>
                </a:solidFill>
              </a:rPr>
              <a:t>hours earlier than regional forecast (+3-4 hrs) and Radar (+8 hrs)</a:t>
            </a:r>
          </a:p>
        </p:txBody>
      </p:sp>
      <p:sp>
        <p:nvSpPr>
          <p:cNvPr id="101389" name="Text Box 14"/>
          <p:cNvSpPr txBox="1">
            <a:spLocks noChangeArrowheads="1"/>
          </p:cNvSpPr>
          <p:nvPr/>
        </p:nvSpPr>
        <p:spPr bwMode="auto">
          <a:xfrm>
            <a:off x="5632450" y="5410200"/>
            <a:ext cx="1631950" cy="366713"/>
          </a:xfrm>
          <a:prstGeom prst="rect">
            <a:avLst/>
          </a:prstGeom>
          <a:noFill/>
          <a:ln w="9525">
            <a:noFill/>
            <a:miter lim="800000"/>
            <a:headEnd/>
            <a:tailEnd/>
          </a:ln>
        </p:spPr>
        <p:txBody>
          <a:bodyPr wrap="none">
            <a:spAutoFit/>
          </a:bodyPr>
          <a:lstStyle/>
          <a:p>
            <a:r>
              <a:rPr lang="en-US" b="1"/>
              <a:t>RUC forecast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4"/>
          <p:cNvSpPr txBox="1">
            <a:spLocks noChangeArrowheads="1"/>
          </p:cNvSpPr>
          <p:nvPr/>
        </p:nvSpPr>
        <p:spPr bwMode="auto">
          <a:xfrm>
            <a:off x="7954963" y="6611938"/>
            <a:ext cx="884237"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UW-Madison</a:t>
            </a:r>
            <a:endParaRPr lang="en-US" sz="800">
              <a:latin typeface="Times New Roman" pitchFamily="18" charset="0"/>
            </a:endParaRPr>
          </a:p>
        </p:txBody>
      </p:sp>
      <p:grpSp>
        <p:nvGrpSpPr>
          <p:cNvPr id="28674" name="Group 6"/>
          <p:cNvGrpSpPr>
            <a:grpSpLocks/>
          </p:cNvGrpSpPr>
          <p:nvPr/>
        </p:nvGrpSpPr>
        <p:grpSpPr bwMode="auto">
          <a:xfrm>
            <a:off x="228600" y="2971800"/>
            <a:ext cx="1066800" cy="1905000"/>
            <a:chOff x="4800" y="3016"/>
            <a:chExt cx="768" cy="1256"/>
          </a:xfrm>
        </p:grpSpPr>
        <p:pic>
          <p:nvPicPr>
            <p:cNvPr id="28680" name="Picture 7" descr="ssec_small"/>
            <p:cNvPicPr>
              <a:picLocks noChangeAspect="1" noChangeArrowheads="1"/>
            </p:cNvPicPr>
            <p:nvPr/>
          </p:nvPicPr>
          <p:blipFill>
            <a:blip r:embed="rId3"/>
            <a:srcRect/>
            <a:stretch>
              <a:fillRect/>
            </a:stretch>
          </p:blipFill>
          <p:spPr bwMode="auto">
            <a:xfrm>
              <a:off x="4800" y="3016"/>
              <a:ext cx="768" cy="1256"/>
            </a:xfrm>
            <a:prstGeom prst="rect">
              <a:avLst/>
            </a:prstGeom>
            <a:noFill/>
            <a:ln w="9525">
              <a:noFill/>
              <a:miter lim="800000"/>
              <a:headEnd/>
              <a:tailEnd/>
            </a:ln>
          </p:spPr>
        </p:pic>
        <p:sp>
          <p:nvSpPr>
            <p:cNvPr id="28681" name="Line 8"/>
            <p:cNvSpPr>
              <a:spLocks noChangeShapeType="1"/>
            </p:cNvSpPr>
            <p:nvPr/>
          </p:nvSpPr>
          <p:spPr bwMode="auto">
            <a:xfrm>
              <a:off x="4992" y="4080"/>
              <a:ext cx="128" cy="48"/>
            </a:xfrm>
            <a:prstGeom prst="line">
              <a:avLst/>
            </a:prstGeom>
            <a:noFill/>
            <a:ln w="9525">
              <a:solidFill>
                <a:schemeClr val="tx1"/>
              </a:solidFill>
              <a:round/>
              <a:headEnd/>
              <a:tailEnd type="triangle" w="med" len="med"/>
            </a:ln>
          </p:spPr>
          <p:txBody>
            <a:bodyPr/>
            <a:lstStyle/>
            <a:p>
              <a:endParaRPr lang="en-US"/>
            </a:p>
          </p:txBody>
        </p:sp>
      </p:grpSp>
      <p:pic>
        <p:nvPicPr>
          <p:cNvPr id="28675" name="Picture 9" descr="SSECroof-panorama2"/>
          <p:cNvPicPr>
            <a:picLocks noChangeAspect="1" noChangeArrowheads="1"/>
          </p:cNvPicPr>
          <p:nvPr/>
        </p:nvPicPr>
        <p:blipFill>
          <a:blip r:embed="rId4"/>
          <a:srcRect t="7692"/>
          <a:stretch>
            <a:fillRect/>
          </a:stretch>
        </p:blipFill>
        <p:spPr bwMode="auto">
          <a:xfrm>
            <a:off x="0" y="5041900"/>
            <a:ext cx="9144000" cy="1828800"/>
          </a:xfrm>
          <a:prstGeom prst="rect">
            <a:avLst/>
          </a:prstGeom>
          <a:noFill/>
          <a:ln w="9525">
            <a:noFill/>
            <a:miter lim="800000"/>
            <a:headEnd/>
            <a:tailEnd/>
          </a:ln>
        </p:spPr>
      </p:pic>
      <p:sp>
        <p:nvSpPr>
          <p:cNvPr id="28676" name="Rectangle 11"/>
          <p:cNvSpPr>
            <a:spLocks noChangeArrowheads="1"/>
          </p:cNvSpPr>
          <p:nvPr/>
        </p:nvSpPr>
        <p:spPr bwMode="auto">
          <a:xfrm>
            <a:off x="1219200" y="228600"/>
            <a:ext cx="7086600" cy="1066800"/>
          </a:xfrm>
          <a:prstGeom prst="rect">
            <a:avLst/>
          </a:prstGeom>
          <a:noFill/>
          <a:ln w="9525">
            <a:noFill/>
            <a:miter lim="800000"/>
            <a:headEnd/>
            <a:tailEnd/>
          </a:ln>
        </p:spPr>
        <p:txBody>
          <a:bodyPr/>
          <a:lstStyle/>
          <a:p>
            <a:pPr marL="342900" indent="-342900">
              <a:spcBef>
                <a:spcPct val="20000"/>
              </a:spcBef>
              <a:buClr>
                <a:schemeClr val="folHlink"/>
              </a:buClr>
              <a:buFont typeface="Wingdings" pitchFamily="2" charset="2"/>
              <a:buNone/>
            </a:pPr>
            <a:r>
              <a:rPr lang="en-US" sz="2800" b="1">
                <a:solidFill>
                  <a:srgbClr val="CC0000"/>
                </a:solidFill>
                <a:latin typeface="Calibri" pitchFamily="34" charset="0"/>
                <a:ea typeface="SimSun" pitchFamily="2" charset="-122"/>
              </a:rPr>
              <a:t>What does a hyperspectral sounder bring to numerical weather prediction?</a:t>
            </a:r>
          </a:p>
        </p:txBody>
      </p:sp>
      <p:pic>
        <p:nvPicPr>
          <p:cNvPr id="28677" name="Picture 7" descr="NOAA1"/>
          <p:cNvPicPr>
            <a:picLocks noChangeAspect="1" noChangeArrowheads="1"/>
          </p:cNvPicPr>
          <p:nvPr/>
        </p:nvPicPr>
        <p:blipFill>
          <a:blip r:embed="rId5"/>
          <a:srcRect/>
          <a:stretch>
            <a:fillRect/>
          </a:stretch>
        </p:blipFill>
        <p:spPr bwMode="auto">
          <a:xfrm>
            <a:off x="7772400" y="2620963"/>
            <a:ext cx="1219200" cy="1189037"/>
          </a:xfrm>
          <a:prstGeom prst="rect">
            <a:avLst/>
          </a:prstGeom>
          <a:noFill/>
          <a:ln w="9525">
            <a:noFill/>
            <a:miter lim="800000"/>
            <a:headEnd/>
            <a:tailEnd/>
          </a:ln>
        </p:spPr>
      </p:pic>
      <p:pic>
        <p:nvPicPr>
          <p:cNvPr id="28678" name="Picture 5" descr="cimss_for_engraving_crop"/>
          <p:cNvPicPr>
            <a:picLocks noChangeAspect="1" noChangeArrowheads="1"/>
          </p:cNvPicPr>
          <p:nvPr/>
        </p:nvPicPr>
        <p:blipFill>
          <a:blip r:embed="rId6"/>
          <a:srcRect/>
          <a:stretch>
            <a:fillRect/>
          </a:stretch>
        </p:blipFill>
        <p:spPr bwMode="auto">
          <a:xfrm>
            <a:off x="7772400" y="4038600"/>
            <a:ext cx="1219200" cy="828675"/>
          </a:xfrm>
          <a:prstGeom prst="rect">
            <a:avLst/>
          </a:prstGeom>
          <a:noFill/>
          <a:ln w="9525">
            <a:noFill/>
            <a:miter lim="800000"/>
            <a:headEnd/>
            <a:tailEnd/>
          </a:ln>
        </p:spPr>
      </p:pic>
      <p:sp>
        <p:nvSpPr>
          <p:cNvPr id="28679" name="Rectangle 10"/>
          <p:cNvSpPr>
            <a:spLocks noChangeArrowheads="1"/>
          </p:cNvSpPr>
          <p:nvPr/>
        </p:nvSpPr>
        <p:spPr bwMode="auto">
          <a:xfrm>
            <a:off x="1600200" y="1447800"/>
            <a:ext cx="5867400" cy="3568700"/>
          </a:xfrm>
          <a:prstGeom prst="rect">
            <a:avLst/>
          </a:prstGeom>
          <a:noFill/>
          <a:ln w="9525">
            <a:noFill/>
            <a:miter lim="800000"/>
            <a:headEnd/>
            <a:tailEnd/>
          </a:ln>
        </p:spPr>
        <p:txBody>
          <a:bodyPr>
            <a:spAutoFit/>
          </a:bodyPr>
          <a:lstStyle/>
          <a:p>
            <a:pPr eaLnBrk="0" hangingPunct="0"/>
            <a:r>
              <a:rPr lang="en-US" b="1">
                <a:solidFill>
                  <a:srgbClr val="CC0000"/>
                </a:solidFill>
                <a:latin typeface="Calibri" pitchFamily="34" charset="0"/>
              </a:rPr>
              <a:t>► </a:t>
            </a:r>
            <a:r>
              <a:rPr lang="en-US" sz="2400" b="1">
                <a:solidFill>
                  <a:srgbClr val="CC0000"/>
                </a:solidFill>
                <a:latin typeface="Calibri" pitchFamily="34" charset="0"/>
              </a:rPr>
              <a:t>Vertical resolving power!</a:t>
            </a:r>
          </a:p>
          <a:p>
            <a:pPr eaLnBrk="0" hangingPunct="0"/>
            <a:endParaRPr lang="en-US" sz="2400" b="1">
              <a:solidFill>
                <a:srgbClr val="CC0000"/>
              </a:solidFill>
              <a:latin typeface="Calibri" pitchFamily="34" charset="0"/>
            </a:endParaRPr>
          </a:p>
          <a:p>
            <a:pPr eaLnBrk="0" hangingPunct="0"/>
            <a:r>
              <a:rPr lang="en-US" b="1">
                <a:solidFill>
                  <a:srgbClr val="CC0000"/>
                </a:solidFill>
                <a:latin typeface="Calibri" pitchFamily="34" charset="0"/>
              </a:rPr>
              <a:t>► Background independent inversion of  	temperature/moisture</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Cloud cleared temperature/moisture retrievals</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Above cloud temperature/moisture retrievals</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Additional tracers for motion vectors</a:t>
            </a:r>
          </a:p>
          <a:p>
            <a:pPr eaLnBrk="0" hangingPunct="0"/>
            <a:endParaRPr lang="en-US" b="1">
              <a:solidFill>
                <a:srgbClr val="CC0000"/>
              </a:solidFill>
              <a:latin typeface="Calibri" pitchFamily="34" charset="0"/>
            </a:endParaRPr>
          </a:p>
          <a:p>
            <a:pPr eaLnBrk="0" hangingPunct="0"/>
            <a:r>
              <a:rPr lang="en-US" b="1">
                <a:solidFill>
                  <a:srgbClr val="CC0000"/>
                </a:solidFill>
                <a:latin typeface="Calibri" pitchFamily="34" charset="0"/>
              </a:rPr>
              <a:t>► Improved height assignment for motion vectors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liftx_TRUE_0612_2002_1500_ctmp"/>
          <p:cNvPicPr>
            <a:picLocks noChangeAspect="1" noChangeArrowheads="1"/>
          </p:cNvPicPr>
          <p:nvPr/>
        </p:nvPicPr>
        <p:blipFill>
          <a:blip r:embed="rId2"/>
          <a:srcRect/>
          <a:stretch>
            <a:fillRect/>
          </a:stretch>
        </p:blipFill>
        <p:spPr bwMode="auto">
          <a:xfrm>
            <a:off x="455613" y="455613"/>
            <a:ext cx="4387850" cy="3290887"/>
          </a:xfrm>
          <a:prstGeom prst="rect">
            <a:avLst/>
          </a:prstGeom>
          <a:noFill/>
          <a:ln w="9525">
            <a:noFill/>
            <a:miter lim="800000"/>
            <a:headEnd/>
            <a:tailEnd/>
          </a:ln>
        </p:spPr>
      </p:pic>
      <p:pic>
        <p:nvPicPr>
          <p:cNvPr id="103426" name="Picture 3" descr="liftx_HES_0612_2002_1500_ctmp"/>
          <p:cNvPicPr>
            <a:picLocks noChangeAspect="1" noChangeArrowheads="1"/>
          </p:cNvPicPr>
          <p:nvPr/>
        </p:nvPicPr>
        <p:blipFill>
          <a:blip r:embed="rId3"/>
          <a:srcRect/>
          <a:stretch>
            <a:fillRect/>
          </a:stretch>
        </p:blipFill>
        <p:spPr bwMode="auto">
          <a:xfrm>
            <a:off x="4570413" y="455613"/>
            <a:ext cx="4387850" cy="3290887"/>
          </a:xfrm>
          <a:prstGeom prst="rect">
            <a:avLst/>
          </a:prstGeom>
          <a:noFill/>
          <a:ln w="9525">
            <a:noFill/>
            <a:miter lim="800000"/>
            <a:headEnd/>
            <a:tailEnd/>
          </a:ln>
        </p:spPr>
      </p:pic>
      <p:pic>
        <p:nvPicPr>
          <p:cNvPr id="103427" name="Picture 4" descr="radar_TRUE_0612_2002_1500"/>
          <p:cNvPicPr>
            <a:picLocks noChangeAspect="1" noChangeArrowheads="1"/>
          </p:cNvPicPr>
          <p:nvPr/>
        </p:nvPicPr>
        <p:blipFill>
          <a:blip r:embed="rId4"/>
          <a:srcRect/>
          <a:stretch>
            <a:fillRect/>
          </a:stretch>
        </p:blipFill>
        <p:spPr bwMode="auto">
          <a:xfrm>
            <a:off x="455613" y="3016250"/>
            <a:ext cx="4387850" cy="3290888"/>
          </a:xfrm>
          <a:prstGeom prst="rect">
            <a:avLst/>
          </a:prstGeom>
          <a:noFill/>
          <a:ln w="9525">
            <a:noFill/>
            <a:miter lim="800000"/>
            <a:headEnd/>
            <a:tailEnd/>
          </a:ln>
        </p:spPr>
      </p:pic>
      <p:pic>
        <p:nvPicPr>
          <p:cNvPr id="103428" name="Picture 5" descr="liftx_ABI_0612_2002_1500_ctmp"/>
          <p:cNvPicPr>
            <a:picLocks noChangeAspect="1" noChangeArrowheads="1"/>
          </p:cNvPicPr>
          <p:nvPr/>
        </p:nvPicPr>
        <p:blipFill>
          <a:blip r:embed="rId5"/>
          <a:srcRect/>
          <a:stretch>
            <a:fillRect/>
          </a:stretch>
        </p:blipFill>
        <p:spPr bwMode="auto">
          <a:xfrm>
            <a:off x="4570413" y="3016250"/>
            <a:ext cx="4387850" cy="3290888"/>
          </a:xfrm>
          <a:prstGeom prst="rect">
            <a:avLst/>
          </a:prstGeom>
          <a:noFill/>
          <a:ln w="9525">
            <a:noFill/>
            <a:miter lim="800000"/>
            <a:headEnd/>
            <a:tailEnd/>
          </a:ln>
        </p:spPr>
      </p:pic>
      <p:sp>
        <p:nvSpPr>
          <p:cNvPr id="103429" name="Text Box 6"/>
          <p:cNvSpPr txBox="1">
            <a:spLocks noChangeArrowheads="1"/>
          </p:cNvSpPr>
          <p:nvPr/>
        </p:nvSpPr>
        <p:spPr bwMode="auto">
          <a:xfrm>
            <a:off x="2292350" y="428625"/>
            <a:ext cx="679450" cy="366713"/>
          </a:xfrm>
          <a:prstGeom prst="rect">
            <a:avLst/>
          </a:prstGeom>
          <a:noFill/>
          <a:ln w="9525">
            <a:noFill/>
            <a:miter lim="800000"/>
            <a:headEnd/>
            <a:tailEnd/>
          </a:ln>
        </p:spPr>
        <p:txBody>
          <a:bodyPr wrap="none">
            <a:spAutoFit/>
          </a:bodyPr>
          <a:lstStyle/>
          <a:p>
            <a:r>
              <a:rPr lang="en-US" b="1"/>
              <a:t>True</a:t>
            </a:r>
          </a:p>
        </p:txBody>
      </p:sp>
      <p:sp>
        <p:nvSpPr>
          <p:cNvPr id="103430" name="Text Box 7"/>
          <p:cNvSpPr txBox="1">
            <a:spLocks noChangeArrowheads="1"/>
          </p:cNvSpPr>
          <p:nvPr/>
        </p:nvSpPr>
        <p:spPr bwMode="auto">
          <a:xfrm>
            <a:off x="5708650" y="428625"/>
            <a:ext cx="1835150" cy="366713"/>
          </a:xfrm>
          <a:prstGeom prst="rect">
            <a:avLst/>
          </a:prstGeom>
          <a:noFill/>
          <a:ln w="9525">
            <a:noFill/>
            <a:miter lim="800000"/>
            <a:headEnd/>
            <a:tailEnd/>
          </a:ln>
        </p:spPr>
        <p:txBody>
          <a:bodyPr wrap="none">
            <a:spAutoFit/>
          </a:bodyPr>
          <a:lstStyle/>
          <a:p>
            <a:r>
              <a:rPr lang="en-US" b="1"/>
              <a:t>GIFTS/HES/IRS</a:t>
            </a:r>
          </a:p>
        </p:txBody>
      </p:sp>
      <p:sp>
        <p:nvSpPr>
          <p:cNvPr id="103431" name="Text Box 8"/>
          <p:cNvSpPr txBox="1">
            <a:spLocks noChangeArrowheads="1"/>
          </p:cNvSpPr>
          <p:nvPr/>
        </p:nvSpPr>
        <p:spPr bwMode="auto">
          <a:xfrm>
            <a:off x="5486400" y="5610225"/>
            <a:ext cx="2300288" cy="369888"/>
          </a:xfrm>
          <a:prstGeom prst="rect">
            <a:avLst/>
          </a:prstGeom>
          <a:noFill/>
          <a:ln w="9525">
            <a:noFill/>
            <a:miter lim="800000"/>
            <a:headEnd/>
            <a:tailEnd/>
          </a:ln>
        </p:spPr>
        <p:txBody>
          <a:bodyPr wrap="none">
            <a:spAutoFit/>
          </a:bodyPr>
          <a:lstStyle/>
          <a:p>
            <a:r>
              <a:rPr lang="en-US" b="1"/>
              <a:t>GOES Sounder like</a:t>
            </a:r>
          </a:p>
        </p:txBody>
      </p:sp>
      <p:sp>
        <p:nvSpPr>
          <p:cNvPr id="103432" name="Text Box 9"/>
          <p:cNvSpPr txBox="1">
            <a:spLocks noChangeArrowheads="1"/>
          </p:cNvSpPr>
          <p:nvPr/>
        </p:nvSpPr>
        <p:spPr bwMode="auto">
          <a:xfrm>
            <a:off x="1670050" y="5624513"/>
            <a:ext cx="1987550" cy="366712"/>
          </a:xfrm>
          <a:prstGeom prst="rect">
            <a:avLst/>
          </a:prstGeom>
          <a:noFill/>
          <a:ln w="9525">
            <a:noFill/>
            <a:miter lim="800000"/>
            <a:headEnd/>
            <a:tailEnd/>
          </a:ln>
        </p:spPr>
        <p:txBody>
          <a:bodyPr wrap="none">
            <a:spAutoFit/>
          </a:bodyPr>
          <a:lstStyle/>
          <a:p>
            <a:r>
              <a:rPr lang="en-US" b="1"/>
              <a:t>Simulated Radar</a:t>
            </a:r>
          </a:p>
        </p:txBody>
      </p:sp>
      <p:sp>
        <p:nvSpPr>
          <p:cNvPr id="103433" name="Text Box 11"/>
          <p:cNvSpPr txBox="1">
            <a:spLocks noChangeArrowheads="1"/>
          </p:cNvSpPr>
          <p:nvPr/>
        </p:nvSpPr>
        <p:spPr bwMode="auto">
          <a:xfrm>
            <a:off x="1155700" y="60325"/>
            <a:ext cx="6692900" cy="400050"/>
          </a:xfrm>
          <a:prstGeom prst="rect">
            <a:avLst/>
          </a:prstGeom>
          <a:noFill/>
          <a:ln w="9525">
            <a:noFill/>
            <a:miter lim="800000"/>
            <a:headEnd/>
            <a:tailEnd/>
          </a:ln>
        </p:spPr>
        <p:txBody>
          <a:bodyPr wrap="none">
            <a:spAutoFit/>
          </a:bodyPr>
          <a:lstStyle/>
          <a:p>
            <a:r>
              <a:rPr lang="en-US" sz="2000" b="1">
                <a:solidFill>
                  <a:srgbClr val="660066"/>
                </a:solidFill>
              </a:rPr>
              <a:t>Comparing GEO hyperspectral IR sounder to GOES</a:t>
            </a:r>
          </a:p>
        </p:txBody>
      </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69E3293-2AE3-4C2D-8738-85C84CAB6B0A}" type="slidenum">
              <a:rPr lang="en-US" sz="1200">
                <a:solidFill>
                  <a:schemeClr val="tx1">
                    <a:tint val="75000"/>
                  </a:schemeClr>
                </a:solidFill>
                <a:latin typeface="+mn-lt"/>
              </a:rPr>
              <a:pPr algn="r" fontAlgn="auto">
                <a:spcBef>
                  <a:spcPts val="0"/>
                </a:spcBef>
                <a:spcAft>
                  <a:spcPts val="0"/>
                </a:spcAft>
                <a:defRPr/>
              </a:pPr>
              <a:t>20</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457200" y="442913"/>
            <a:ext cx="8305800" cy="5881687"/>
          </a:xfrm>
          <a:prstGeom prst="rect">
            <a:avLst/>
          </a:prstGeom>
          <a:noFill/>
          <a:ln w="9525">
            <a:noFill/>
            <a:miter lim="800000"/>
            <a:headEnd/>
            <a:tailEnd/>
          </a:ln>
        </p:spPr>
        <p:txBody>
          <a:bodyPr lIns="91430" tIns="45715" rIns="91430" bIns="45715">
            <a:spAutoFit/>
          </a:bodyPr>
          <a:lstStyle/>
          <a:p>
            <a:pPr algn="ctr" eaLnBrk="0" hangingPunct="0"/>
            <a:r>
              <a:rPr lang="en-US" sz="2400" b="1">
                <a:solidFill>
                  <a:schemeClr val="accent2"/>
                </a:solidFill>
              </a:rPr>
              <a:t>Geo (hourly) high spectral (~1 cm-1)</a:t>
            </a:r>
            <a:r>
              <a:rPr lang="en-US" sz="2400"/>
              <a:t> </a:t>
            </a:r>
            <a:r>
              <a:rPr lang="en-US" sz="2400" b="1">
                <a:solidFill>
                  <a:schemeClr val="accent2"/>
                </a:solidFill>
              </a:rPr>
              <a:t>IR Sounder with spatial (4-10 km) &amp; radiometric (~0.1 K) capabilities will</a:t>
            </a:r>
          </a:p>
          <a:p>
            <a:pPr eaLnBrk="0" hangingPunct="0">
              <a:lnSpc>
                <a:spcPct val="50000"/>
              </a:lnSpc>
            </a:pPr>
            <a:endParaRPr lang="en-US" sz="2400" b="1"/>
          </a:p>
          <a:p>
            <a:pPr eaLnBrk="0" hangingPunct="0"/>
            <a:endParaRPr lang="en-US" sz="2000" b="1">
              <a:solidFill>
                <a:srgbClr val="000000"/>
              </a:solidFill>
            </a:endParaRPr>
          </a:p>
          <a:p>
            <a:pPr eaLnBrk="0" hangingPunct="0"/>
            <a:endParaRPr lang="en-US" sz="2000" b="1">
              <a:solidFill>
                <a:srgbClr val="000000"/>
              </a:solidFill>
            </a:endParaRPr>
          </a:p>
          <a:p>
            <a:pPr eaLnBrk="0" hangingPunct="0"/>
            <a:r>
              <a:rPr lang="en-US" sz="2000" b="1">
                <a:solidFill>
                  <a:srgbClr val="000000"/>
                </a:solidFill>
              </a:rPr>
              <a:t>*  depict water vapor as never before by identifying small scale features of moisture vertically and horizontally in the atmosphere</a:t>
            </a:r>
          </a:p>
          <a:p>
            <a:pPr eaLnBrk="0" hangingPunct="0">
              <a:lnSpc>
                <a:spcPct val="50000"/>
              </a:lnSpc>
            </a:pPr>
            <a:endParaRPr lang="en-US" sz="2000" b="1"/>
          </a:p>
          <a:p>
            <a:pPr eaLnBrk="0" hangingPunct="0"/>
            <a:r>
              <a:rPr lang="en-US" sz="2000" b="1">
                <a:solidFill>
                  <a:srgbClr val="000000"/>
                </a:solidFill>
              </a:rPr>
              <a:t>*  track atmospheric motions much better by discriminating more levels of motion and assigning heights more accurately</a:t>
            </a:r>
          </a:p>
          <a:p>
            <a:pPr eaLnBrk="0" hangingPunct="0">
              <a:lnSpc>
                <a:spcPct val="50000"/>
              </a:lnSpc>
            </a:pPr>
            <a:endParaRPr lang="en-US" sz="2000" b="1"/>
          </a:p>
          <a:p>
            <a:pPr eaLnBrk="0" hangingPunct="0"/>
            <a:r>
              <a:rPr lang="en-US" sz="2000" b="1">
                <a:solidFill>
                  <a:srgbClr val="000000"/>
                </a:solidFill>
              </a:rPr>
              <a:t>*  characterize life cycle of clouds (cradle to grave) and identify cloud particle sizes (useful for radiative effects of clouds)</a:t>
            </a:r>
          </a:p>
          <a:p>
            <a:pPr eaLnBrk="0" hangingPunct="0">
              <a:lnSpc>
                <a:spcPct val="50000"/>
              </a:lnSpc>
            </a:pPr>
            <a:endParaRPr lang="en-US" sz="2000" b="1"/>
          </a:p>
          <a:p>
            <a:pPr eaLnBrk="0" hangingPunct="0"/>
            <a:r>
              <a:rPr lang="en-US" sz="2000" b="1">
                <a:solidFill>
                  <a:srgbClr val="000000"/>
                </a:solidFill>
              </a:rPr>
              <a:t>*  measure surface temperatures (land and sea) by accounting for emissivity effects (improved SSTs useful for sea level altimetry applications)</a:t>
            </a:r>
          </a:p>
          <a:p>
            <a:pPr eaLnBrk="0" hangingPunct="0">
              <a:lnSpc>
                <a:spcPct val="50000"/>
              </a:lnSpc>
            </a:pPr>
            <a:endParaRPr lang="en-US" sz="2000" b="1">
              <a:solidFill>
                <a:srgbClr val="000000"/>
              </a:solidFill>
            </a:endParaRPr>
          </a:p>
          <a:p>
            <a:pPr eaLnBrk="0" hangingPunct="0"/>
            <a:r>
              <a:rPr lang="en-US" sz="2000" b="1">
                <a:solidFill>
                  <a:srgbClr val="000000"/>
                </a:solidFill>
              </a:rPr>
              <a:t>*  distinguish volcanic ash (useful for aircraft routing), ozone, and possibly some trace gases (SO2, CH4, CO, …) with improved certainty.</a:t>
            </a:r>
          </a:p>
        </p:txBody>
      </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FB757F4-BF9F-4528-8809-2E5E3B15DC50}" type="slidenum">
              <a:rPr lang="en-US" sz="1200">
                <a:solidFill>
                  <a:schemeClr val="tx1">
                    <a:tint val="75000"/>
                  </a:schemeClr>
                </a:solidFill>
                <a:latin typeface="+mn-lt"/>
              </a:rPr>
              <a:pPr algn="r" fontAlgn="auto">
                <a:spcBef>
                  <a:spcPts val="0"/>
                </a:spcBef>
                <a:spcAft>
                  <a:spcPts val="0"/>
                </a:spcAft>
                <a:defRPr/>
              </a:pPr>
              <a:t>21</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954963" y="6611938"/>
            <a:ext cx="884237"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UW-Madison</a:t>
            </a:r>
            <a:endParaRPr lang="en-US" sz="800">
              <a:latin typeface="Times New Roman" pitchFamily="18" charset="0"/>
            </a:endParaRPr>
          </a:p>
        </p:txBody>
      </p:sp>
      <p:pic>
        <p:nvPicPr>
          <p:cNvPr id="106498" name="Picture 7" descr="SSECroof-panorama2"/>
          <p:cNvPicPr>
            <a:picLocks noChangeAspect="1" noChangeArrowheads="1"/>
          </p:cNvPicPr>
          <p:nvPr/>
        </p:nvPicPr>
        <p:blipFill>
          <a:blip r:embed="rId3"/>
          <a:srcRect t="7692"/>
          <a:stretch>
            <a:fillRect/>
          </a:stretch>
        </p:blipFill>
        <p:spPr bwMode="auto">
          <a:xfrm>
            <a:off x="0" y="5041900"/>
            <a:ext cx="9144000" cy="1828800"/>
          </a:xfrm>
          <a:prstGeom prst="rect">
            <a:avLst/>
          </a:prstGeom>
          <a:noFill/>
          <a:ln w="9525">
            <a:noFill/>
            <a:miter lim="800000"/>
            <a:headEnd/>
            <a:tailEnd/>
          </a:ln>
        </p:spPr>
      </p:pic>
      <p:sp>
        <p:nvSpPr>
          <p:cNvPr id="106499" name="Rectangle 8"/>
          <p:cNvSpPr>
            <a:spLocks noChangeArrowheads="1"/>
          </p:cNvSpPr>
          <p:nvPr/>
        </p:nvSpPr>
        <p:spPr bwMode="auto">
          <a:xfrm>
            <a:off x="1219200" y="304800"/>
            <a:ext cx="6553200" cy="3048000"/>
          </a:xfrm>
          <a:prstGeom prst="rect">
            <a:avLst/>
          </a:prstGeom>
          <a:noFill/>
          <a:ln w="9525">
            <a:noFill/>
            <a:miter lim="800000"/>
            <a:headEnd/>
            <a:tailEnd/>
          </a:ln>
        </p:spPr>
        <p:txBody>
          <a:bodyPr/>
          <a:lstStyle/>
          <a:p>
            <a:pPr marL="609600" indent="-609600">
              <a:spcBef>
                <a:spcPct val="20000"/>
              </a:spcBef>
            </a:pPr>
            <a:endParaRPr lang="en-US" sz="2000" b="1">
              <a:solidFill>
                <a:srgbClr val="CC0000"/>
              </a:solidFill>
              <a:latin typeface="Calibri" pitchFamily="34" charset="0"/>
            </a:endParaRPr>
          </a:p>
        </p:txBody>
      </p:sp>
      <p:sp>
        <p:nvSpPr>
          <p:cNvPr id="106500" name="Text Box 9"/>
          <p:cNvSpPr txBox="1">
            <a:spLocks noChangeArrowheads="1"/>
          </p:cNvSpPr>
          <p:nvPr/>
        </p:nvSpPr>
        <p:spPr bwMode="auto">
          <a:xfrm>
            <a:off x="1524000" y="1584325"/>
            <a:ext cx="7315200" cy="3140075"/>
          </a:xfrm>
          <a:prstGeom prst="rect">
            <a:avLst/>
          </a:prstGeom>
          <a:noFill/>
          <a:ln w="9525">
            <a:noFill/>
            <a:miter lim="800000"/>
            <a:headEnd/>
            <a:tailEnd/>
          </a:ln>
        </p:spPr>
        <p:txBody>
          <a:bodyPr>
            <a:spAutoFit/>
          </a:bodyPr>
          <a:lstStyle/>
          <a:p>
            <a:r>
              <a:rPr lang="en-US" sz="2000" b="1">
                <a:solidFill>
                  <a:srgbClr val="CC0000"/>
                </a:solidFill>
                <a:latin typeface="Calibri" pitchFamily="34" charset="0"/>
              </a:rPr>
              <a:t>The top seven observing systems that contribute to ECMWF forecast error reduction (QJRMS, Oct, 2009):</a:t>
            </a:r>
          </a:p>
          <a:p>
            <a:r>
              <a:rPr lang="en-US" sz="2000" b="1">
                <a:solidFill>
                  <a:srgbClr val="CC0000"/>
                </a:solidFill>
                <a:latin typeface="Calibri" pitchFamily="34" charset="0"/>
              </a:rPr>
              <a:t/>
            </a:r>
            <a:br>
              <a:rPr lang="en-US" sz="2000" b="1">
                <a:solidFill>
                  <a:srgbClr val="CC0000"/>
                </a:solidFill>
                <a:latin typeface="Calibri" pitchFamily="34" charset="0"/>
              </a:rPr>
            </a:br>
            <a:r>
              <a:rPr lang="en-US" sz="2000" b="1">
                <a:solidFill>
                  <a:srgbClr val="CC0000"/>
                </a:solidFill>
                <a:latin typeface="Calibri" pitchFamily="34" charset="0"/>
              </a:rPr>
              <a:t>1. AMSU-A (4 satellites)  17.2% </a:t>
            </a:r>
            <a:br>
              <a:rPr lang="en-US" sz="2000" b="1">
                <a:solidFill>
                  <a:srgbClr val="CC0000"/>
                </a:solidFill>
                <a:latin typeface="Calibri" pitchFamily="34" charset="0"/>
              </a:rPr>
            </a:br>
            <a:r>
              <a:rPr lang="en-US" sz="2000" b="1">
                <a:solidFill>
                  <a:srgbClr val="CC0000"/>
                </a:solidFill>
                <a:latin typeface="Calibri" pitchFamily="34" charset="0"/>
              </a:rPr>
              <a:t>2. IASI (one satellite) 12.0% </a:t>
            </a:r>
            <a:br>
              <a:rPr lang="en-US" sz="2000" b="1">
                <a:solidFill>
                  <a:srgbClr val="CC0000"/>
                </a:solidFill>
                <a:latin typeface="Calibri" pitchFamily="34" charset="0"/>
              </a:rPr>
            </a:br>
            <a:r>
              <a:rPr lang="en-US" sz="2000" b="1">
                <a:solidFill>
                  <a:srgbClr val="CC0000"/>
                </a:solidFill>
                <a:latin typeface="Calibri" pitchFamily="34" charset="0"/>
              </a:rPr>
              <a:t>3. AIRS (one satellite) 11.8% </a:t>
            </a:r>
            <a:br>
              <a:rPr lang="en-US" sz="2000" b="1">
                <a:solidFill>
                  <a:srgbClr val="CC0000"/>
                </a:solidFill>
                <a:latin typeface="Calibri" pitchFamily="34" charset="0"/>
              </a:rPr>
            </a:br>
            <a:r>
              <a:rPr lang="en-US" sz="2000" b="1">
                <a:solidFill>
                  <a:srgbClr val="CC0000"/>
                </a:solidFill>
                <a:latin typeface="Calibri" pitchFamily="34" charset="0"/>
              </a:rPr>
              <a:t>4. AIRREP (aircraft temperature and winds) 9.3% </a:t>
            </a:r>
            <a:br>
              <a:rPr lang="en-US" sz="2000" b="1">
                <a:solidFill>
                  <a:srgbClr val="CC0000"/>
                </a:solidFill>
                <a:latin typeface="Calibri" pitchFamily="34" charset="0"/>
              </a:rPr>
            </a:br>
            <a:r>
              <a:rPr lang="en-US" sz="2000" b="1">
                <a:solidFill>
                  <a:srgbClr val="CC0000"/>
                </a:solidFill>
                <a:latin typeface="Calibri" pitchFamily="34" charset="0"/>
              </a:rPr>
              <a:t>5. GPSRO (bending angles)-8.5% </a:t>
            </a:r>
            <a:br>
              <a:rPr lang="en-US" sz="2000" b="1">
                <a:solidFill>
                  <a:srgbClr val="CC0000"/>
                </a:solidFill>
                <a:latin typeface="Calibri" pitchFamily="34" charset="0"/>
              </a:rPr>
            </a:br>
            <a:r>
              <a:rPr lang="en-US" sz="2000" b="1">
                <a:solidFill>
                  <a:srgbClr val="CC0000"/>
                </a:solidFill>
                <a:latin typeface="Calibri" pitchFamily="34" charset="0"/>
              </a:rPr>
              <a:t>6. TEMP (radiosonde winds, humidity, and temps)-7.9% </a:t>
            </a:r>
            <a:br>
              <a:rPr lang="en-US" sz="2000" b="1">
                <a:solidFill>
                  <a:srgbClr val="CC0000"/>
                </a:solidFill>
                <a:latin typeface="Calibri" pitchFamily="34" charset="0"/>
              </a:rPr>
            </a:br>
            <a:r>
              <a:rPr lang="en-US" sz="2000" b="1">
                <a:solidFill>
                  <a:srgbClr val="CC0000"/>
                </a:solidFill>
                <a:latin typeface="Calibri" pitchFamily="34" charset="0"/>
              </a:rPr>
              <a:t>7. QuikSCAT (scatterometer surface winds)-5.2% </a:t>
            </a:r>
          </a:p>
        </p:txBody>
      </p:sp>
      <p:sp>
        <p:nvSpPr>
          <p:cNvPr id="106501" name="Text Box 11"/>
          <p:cNvSpPr txBox="1">
            <a:spLocks noChangeArrowheads="1"/>
          </p:cNvSpPr>
          <p:nvPr/>
        </p:nvSpPr>
        <p:spPr bwMode="auto">
          <a:xfrm>
            <a:off x="1447800" y="457200"/>
            <a:ext cx="6015038" cy="954088"/>
          </a:xfrm>
          <a:prstGeom prst="rect">
            <a:avLst/>
          </a:prstGeom>
          <a:noFill/>
          <a:ln w="9525">
            <a:noFill/>
            <a:miter lim="800000"/>
            <a:headEnd/>
            <a:tailEnd/>
          </a:ln>
        </p:spPr>
        <p:txBody>
          <a:bodyPr wrap="none">
            <a:spAutoFit/>
          </a:bodyPr>
          <a:lstStyle/>
          <a:p>
            <a:pPr algn="ctr"/>
            <a:r>
              <a:rPr lang="en-US" sz="2800" b="1">
                <a:solidFill>
                  <a:srgbClr val="0070C0"/>
                </a:solidFill>
                <a:latin typeface="Calibri" pitchFamily="34" charset="0"/>
              </a:rPr>
              <a:t>Hyperspectral observations are already</a:t>
            </a:r>
          </a:p>
          <a:p>
            <a:pPr algn="ctr"/>
            <a:r>
              <a:rPr lang="en-US" sz="2800" b="1">
                <a:solidFill>
                  <a:srgbClr val="0070C0"/>
                </a:solidFill>
                <a:latin typeface="Calibri" pitchFamily="34" charset="0"/>
              </a:rPr>
              <a:t> impacting NWP!</a:t>
            </a:r>
          </a:p>
        </p:txBody>
      </p:sp>
      <p:grpSp>
        <p:nvGrpSpPr>
          <p:cNvPr id="106502" name="Group 4"/>
          <p:cNvGrpSpPr>
            <a:grpSpLocks/>
          </p:cNvGrpSpPr>
          <p:nvPr/>
        </p:nvGrpSpPr>
        <p:grpSpPr bwMode="auto">
          <a:xfrm>
            <a:off x="228600" y="2971800"/>
            <a:ext cx="1066800" cy="1905000"/>
            <a:chOff x="4800" y="3016"/>
            <a:chExt cx="768" cy="1256"/>
          </a:xfrm>
        </p:grpSpPr>
        <p:pic>
          <p:nvPicPr>
            <p:cNvPr id="106505" name="Picture 5" descr="ssec_small"/>
            <p:cNvPicPr>
              <a:picLocks noChangeAspect="1" noChangeArrowheads="1"/>
            </p:cNvPicPr>
            <p:nvPr/>
          </p:nvPicPr>
          <p:blipFill>
            <a:blip r:embed="rId4"/>
            <a:srcRect/>
            <a:stretch>
              <a:fillRect/>
            </a:stretch>
          </p:blipFill>
          <p:spPr bwMode="auto">
            <a:xfrm>
              <a:off x="4800" y="3016"/>
              <a:ext cx="768" cy="1256"/>
            </a:xfrm>
            <a:prstGeom prst="rect">
              <a:avLst/>
            </a:prstGeom>
            <a:noFill/>
            <a:ln w="9525">
              <a:noFill/>
              <a:miter lim="800000"/>
              <a:headEnd/>
              <a:tailEnd/>
            </a:ln>
          </p:spPr>
        </p:pic>
        <p:sp>
          <p:nvSpPr>
            <p:cNvPr id="106506" name="Line 6"/>
            <p:cNvSpPr>
              <a:spLocks noChangeShapeType="1"/>
            </p:cNvSpPr>
            <p:nvPr/>
          </p:nvSpPr>
          <p:spPr bwMode="auto">
            <a:xfrm>
              <a:off x="4992" y="4080"/>
              <a:ext cx="128" cy="48"/>
            </a:xfrm>
            <a:prstGeom prst="line">
              <a:avLst/>
            </a:prstGeom>
            <a:noFill/>
            <a:ln w="9525">
              <a:solidFill>
                <a:schemeClr val="tx1"/>
              </a:solidFill>
              <a:round/>
              <a:headEnd/>
              <a:tailEnd type="triangle" w="med" len="med"/>
            </a:ln>
          </p:spPr>
          <p:txBody>
            <a:bodyPr/>
            <a:lstStyle/>
            <a:p>
              <a:endParaRPr lang="en-US"/>
            </a:p>
          </p:txBody>
        </p:sp>
      </p:grpSp>
      <p:pic>
        <p:nvPicPr>
          <p:cNvPr id="106503" name="Picture 5" descr="cimss_for_engraving_crop"/>
          <p:cNvPicPr>
            <a:picLocks noChangeAspect="1" noChangeArrowheads="1"/>
          </p:cNvPicPr>
          <p:nvPr/>
        </p:nvPicPr>
        <p:blipFill>
          <a:blip r:embed="rId5"/>
          <a:srcRect/>
          <a:stretch>
            <a:fillRect/>
          </a:stretch>
        </p:blipFill>
        <p:spPr bwMode="auto">
          <a:xfrm>
            <a:off x="7772400" y="4038600"/>
            <a:ext cx="1219200" cy="828675"/>
          </a:xfrm>
          <a:prstGeom prst="rect">
            <a:avLst/>
          </a:prstGeom>
          <a:noFill/>
          <a:ln w="9525">
            <a:noFill/>
            <a:miter lim="800000"/>
            <a:headEnd/>
            <a:tailEnd/>
          </a:ln>
        </p:spPr>
      </p:pic>
      <p:pic>
        <p:nvPicPr>
          <p:cNvPr id="106504" name="Picture 7" descr="NOAA1"/>
          <p:cNvPicPr>
            <a:picLocks noChangeAspect="1" noChangeArrowheads="1"/>
          </p:cNvPicPr>
          <p:nvPr/>
        </p:nvPicPr>
        <p:blipFill>
          <a:blip r:embed="rId6"/>
          <a:srcRect/>
          <a:stretch>
            <a:fillRect/>
          </a:stretch>
        </p:blipFill>
        <p:spPr bwMode="auto">
          <a:xfrm>
            <a:off x="7772400" y="2620963"/>
            <a:ext cx="1219200" cy="1189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rrowheads="1"/>
          </p:cNvSpPr>
          <p:nvPr>
            <p:ph type="subTitle" idx="1"/>
          </p:nvPr>
        </p:nvSpPr>
        <p:spPr>
          <a:xfrm>
            <a:off x="152400" y="1104900"/>
            <a:ext cx="8839200" cy="1219200"/>
          </a:xfrm>
          <a:solidFill>
            <a:schemeClr val="bg1"/>
          </a:solidFill>
          <a:ln w="25400">
            <a:solidFill>
              <a:schemeClr val="tx1"/>
            </a:solidFill>
          </a:ln>
        </p:spPr>
        <p:txBody>
          <a:bodyPr wrap="none" lIns="0" tIns="0" rIns="0" bIns="0"/>
          <a:lstStyle/>
          <a:p>
            <a:pPr eaLnBrk="1" hangingPunct="1"/>
            <a:r>
              <a:rPr lang="en-US" sz="2400" b="1" i="1" smtClean="0">
                <a:solidFill>
                  <a:srgbClr val="CC0000"/>
                </a:solidFill>
              </a:rPr>
              <a:t>GOAL:</a:t>
            </a:r>
          </a:p>
          <a:p>
            <a:pPr eaLnBrk="1" hangingPunct="1"/>
            <a:r>
              <a:rPr lang="en-US" sz="2000" b="1" i="1" smtClean="0">
                <a:solidFill>
                  <a:srgbClr val="CC0000"/>
                </a:solidFill>
              </a:rPr>
              <a:t>Generate useful short-range forecasts of the</a:t>
            </a:r>
            <a:r>
              <a:rPr lang="en-US" sz="2000" b="1" i="1" u="sng" smtClean="0">
                <a:solidFill>
                  <a:srgbClr val="CC0000"/>
                </a:solidFill>
              </a:rPr>
              <a:t> timing and locations </a:t>
            </a:r>
          </a:p>
          <a:p>
            <a:pPr eaLnBrk="1" hangingPunct="1"/>
            <a:r>
              <a:rPr lang="en-US" sz="2000" b="1" i="1" u="sng" smtClean="0">
                <a:solidFill>
                  <a:srgbClr val="CC0000"/>
                </a:solidFill>
              </a:rPr>
              <a:t>of severe thunderstorms</a:t>
            </a:r>
          </a:p>
        </p:txBody>
      </p:sp>
      <p:sp>
        <p:nvSpPr>
          <p:cNvPr id="108546" name="Rectangle 3"/>
          <p:cNvSpPr>
            <a:spLocks noChangeArrowheads="1"/>
          </p:cNvSpPr>
          <p:nvPr/>
        </p:nvSpPr>
        <p:spPr bwMode="auto">
          <a:xfrm>
            <a:off x="152400" y="2768600"/>
            <a:ext cx="5308600" cy="1917700"/>
          </a:xfrm>
          <a:prstGeom prst="rect">
            <a:avLst/>
          </a:prstGeom>
          <a:solidFill>
            <a:schemeClr val="bg1"/>
          </a:solidFill>
          <a:ln w="25400">
            <a:solidFill>
              <a:schemeClr val="tx1"/>
            </a:solidFill>
            <a:miter lim="800000"/>
            <a:headEnd/>
            <a:tailEnd/>
          </a:ln>
        </p:spPr>
        <p:txBody>
          <a:bodyPr/>
          <a:lstStyle/>
          <a:p>
            <a:pPr>
              <a:spcBef>
                <a:spcPct val="20000"/>
              </a:spcBef>
              <a:buClr>
                <a:schemeClr val="folHlink"/>
              </a:buClr>
              <a:buFont typeface="Wingdings" pitchFamily="2" charset="2"/>
              <a:buNone/>
            </a:pPr>
            <a:r>
              <a:rPr lang="en-US" sz="2400" b="1">
                <a:solidFill>
                  <a:srgbClr val="3333CC"/>
                </a:solidFill>
                <a:latin typeface="Calibri" pitchFamily="34" charset="0"/>
                <a:ea typeface="SimSun" pitchFamily="2" charset="-122"/>
              </a:rPr>
              <a:t>		</a:t>
            </a:r>
            <a:r>
              <a:rPr lang="en-US" sz="2400" b="1" i="1">
                <a:solidFill>
                  <a:srgbClr val="3333CC"/>
                </a:solidFill>
                <a:latin typeface="Calibri" pitchFamily="34" charset="0"/>
                <a:ea typeface="SimSun" pitchFamily="2" charset="-122"/>
              </a:rPr>
              <a:t>Issues:</a:t>
            </a:r>
          </a:p>
          <a:p>
            <a:pPr>
              <a:spcBef>
                <a:spcPct val="20000"/>
              </a:spcBef>
              <a:buClr>
                <a:schemeClr val="folHlink"/>
              </a:buClr>
              <a:buFont typeface="Wingdings" pitchFamily="2" charset="2"/>
              <a:buNone/>
            </a:pPr>
            <a:r>
              <a:rPr lang="en-US" b="1">
                <a:solidFill>
                  <a:srgbClr val="3333CC"/>
                </a:solidFill>
                <a:latin typeface="Calibri" pitchFamily="34" charset="0"/>
                <a:ea typeface="SimSun" pitchFamily="2" charset="-122"/>
              </a:rPr>
              <a:t>- Poor forecast accuracy in short-range NWP</a:t>
            </a:r>
          </a:p>
          <a:p>
            <a:pPr>
              <a:spcBef>
                <a:spcPct val="20000"/>
              </a:spcBef>
              <a:buClr>
                <a:schemeClr val="folHlink"/>
              </a:buClr>
              <a:buFont typeface="Wingdings" pitchFamily="2" charset="2"/>
              <a:buNone/>
            </a:pPr>
            <a:r>
              <a:rPr lang="en-US" b="1">
                <a:solidFill>
                  <a:srgbClr val="3333CC"/>
                </a:solidFill>
                <a:latin typeface="Calibri" pitchFamily="34" charset="0"/>
                <a:ea typeface="SimSun" pitchFamily="2" charset="-122"/>
              </a:rPr>
              <a:t>- Lack of moisture observations over land (US)</a:t>
            </a:r>
          </a:p>
          <a:p>
            <a:pPr>
              <a:spcBef>
                <a:spcPct val="20000"/>
              </a:spcBef>
              <a:buClr>
                <a:schemeClr val="folHlink"/>
              </a:buClr>
              <a:buFontTx/>
              <a:buChar char="-"/>
            </a:pPr>
            <a:r>
              <a:rPr lang="en-US" b="1">
                <a:solidFill>
                  <a:srgbClr val="3333CC"/>
                </a:solidFill>
                <a:latin typeface="Calibri" pitchFamily="34" charset="0"/>
                <a:ea typeface="SimSun" pitchFamily="2" charset="-122"/>
              </a:rPr>
              <a:t> Excessive smoothing of moisture in NWP</a:t>
            </a:r>
          </a:p>
          <a:p>
            <a:pPr>
              <a:spcBef>
                <a:spcPct val="20000"/>
              </a:spcBef>
              <a:buClr>
                <a:schemeClr val="folHlink"/>
              </a:buClr>
              <a:buFontTx/>
              <a:buChar char="-"/>
            </a:pPr>
            <a:r>
              <a:rPr lang="en-US" b="1">
                <a:solidFill>
                  <a:srgbClr val="3333CC"/>
                </a:solidFill>
                <a:latin typeface="Calibri" pitchFamily="34" charset="0"/>
                <a:ea typeface="SimSun" pitchFamily="2" charset="-122"/>
              </a:rPr>
              <a:t> Time delay in delivering guidance products</a:t>
            </a:r>
          </a:p>
        </p:txBody>
      </p:sp>
      <p:sp>
        <p:nvSpPr>
          <p:cNvPr id="108547" name="Text Box 4"/>
          <p:cNvSpPr txBox="1">
            <a:spLocks noChangeArrowheads="1"/>
          </p:cNvSpPr>
          <p:nvPr/>
        </p:nvSpPr>
        <p:spPr bwMode="auto">
          <a:xfrm>
            <a:off x="139700" y="5143500"/>
            <a:ext cx="8851900" cy="1270000"/>
          </a:xfrm>
          <a:prstGeom prst="rect">
            <a:avLst/>
          </a:prstGeom>
          <a:solidFill>
            <a:schemeClr val="bg1"/>
          </a:solidFill>
          <a:ln w="25400">
            <a:solidFill>
              <a:srgbClr val="800000"/>
            </a:solidFill>
            <a:miter lim="800000"/>
            <a:headEnd/>
            <a:tailEnd/>
          </a:ln>
        </p:spPr>
        <p:txBody>
          <a:bodyPr>
            <a:spAutoFit/>
          </a:bodyPr>
          <a:lstStyle/>
          <a:p>
            <a:pPr>
              <a:lnSpc>
                <a:spcPct val="90000"/>
              </a:lnSpc>
            </a:pPr>
            <a:r>
              <a:rPr lang="en-US" sz="2400" b="1" i="1">
                <a:solidFill>
                  <a:srgbClr val="3333CC"/>
                </a:solidFill>
                <a:latin typeface="Calibri" pitchFamily="34" charset="0"/>
                <a:ea typeface="ＭＳ Ｐゴシック"/>
                <a:cs typeface="ＭＳ Ｐゴシック"/>
              </a:rPr>
              <a:t>				Solution:</a:t>
            </a:r>
          </a:p>
          <a:p>
            <a:r>
              <a:rPr lang="en-US" b="1" i="1">
                <a:solidFill>
                  <a:srgbClr val="3333CC"/>
                </a:solidFill>
                <a:latin typeface="Calibri" pitchFamily="34" charset="0"/>
                <a:ea typeface="ＭＳ Ｐゴシック"/>
                <a:cs typeface="ＭＳ Ｐゴシック"/>
              </a:rPr>
              <a:t>Develop an objective “nearcasting” tool that leverages information from the GOES Sounder to assist  forecasters with identifying pre-convective environments 1-6 hours in advance</a:t>
            </a:r>
          </a:p>
        </p:txBody>
      </p:sp>
      <p:sp>
        <p:nvSpPr>
          <p:cNvPr id="38917" name="Rectangle 5"/>
          <p:cNvSpPr>
            <a:spLocks noGrp="1" noChangeArrowheads="1"/>
          </p:cNvSpPr>
          <p:nvPr>
            <p:ph type="ctrTitle"/>
          </p:nvPr>
        </p:nvSpPr>
        <p:spPr>
          <a:xfrm>
            <a:off x="0" y="165100"/>
            <a:ext cx="9144000" cy="698500"/>
          </a:xfrm>
          <a:extLst/>
        </p:spPr>
        <p:txBody>
          <a:bodyPr rtlCol="0">
            <a:normAutofit/>
          </a:bodyPr>
          <a:lstStyle/>
          <a:p>
            <a:pPr eaLnBrk="1" fontAlgn="auto" hangingPunct="1">
              <a:spcAft>
                <a:spcPts val="0"/>
              </a:spcAft>
              <a:defRPr/>
            </a:pPr>
            <a:r>
              <a:rPr lang="en-US" sz="2800" b="1" u="sng">
                <a:solidFill>
                  <a:srgbClr val="3333CC"/>
                </a:solidFill>
                <a:effectLst>
                  <a:outerShdw blurRad="38100" dist="38100" dir="2700000" algn="tl">
                    <a:srgbClr val="000000"/>
                  </a:outerShdw>
                </a:effectLst>
                <a:cs typeface="Times New Roman" pitchFamily="18" charset="0"/>
              </a:rPr>
              <a:t>Using the GOES Sounder to Nearcast Severe Weather</a:t>
            </a:r>
          </a:p>
        </p:txBody>
      </p:sp>
      <p:pic>
        <p:nvPicPr>
          <p:cNvPr id="108549" name="Picture 6"/>
          <p:cNvPicPr>
            <a:picLocks noChangeAspect="1" noChangeArrowheads="1"/>
          </p:cNvPicPr>
          <p:nvPr/>
        </p:nvPicPr>
        <p:blipFill>
          <a:blip r:embed="rId2"/>
          <a:srcRect/>
          <a:stretch>
            <a:fillRect/>
          </a:stretch>
        </p:blipFill>
        <p:spPr bwMode="auto">
          <a:xfrm>
            <a:off x="5562600" y="2476500"/>
            <a:ext cx="3429000" cy="2571750"/>
          </a:xfrm>
          <a:prstGeom prst="rect">
            <a:avLst/>
          </a:prstGeom>
          <a:noFill/>
          <a:ln w="9525">
            <a:noFill/>
            <a:miter lim="800000"/>
            <a:headEnd/>
            <a:tailEnd/>
          </a:ln>
        </p:spPr>
      </p:pic>
      <p:sp>
        <p:nvSpPr>
          <p:cNvPr id="108550" name="Text Box 7"/>
          <p:cNvSpPr txBox="1">
            <a:spLocks noChangeArrowheads="1"/>
          </p:cNvSpPr>
          <p:nvPr/>
        </p:nvSpPr>
        <p:spPr bwMode="auto">
          <a:xfrm>
            <a:off x="5562600" y="2473325"/>
            <a:ext cx="3403600" cy="485775"/>
          </a:xfrm>
          <a:prstGeom prst="rect">
            <a:avLst/>
          </a:prstGeom>
          <a:solidFill>
            <a:srgbClr val="FFFF00"/>
          </a:solidFill>
          <a:ln w="9525">
            <a:solidFill>
              <a:schemeClr val="tx1"/>
            </a:solidFill>
            <a:miter lim="800000"/>
            <a:headEnd/>
            <a:tailEnd/>
          </a:ln>
        </p:spPr>
        <p:txBody>
          <a:bodyPr>
            <a:spAutoFit/>
          </a:bodyPr>
          <a:lstStyle/>
          <a:p>
            <a:pPr algn="ctr">
              <a:lnSpc>
                <a:spcPct val="90000"/>
              </a:lnSpc>
            </a:pPr>
            <a:r>
              <a:rPr lang="en-US" sz="1400" b="1" i="1">
                <a:latin typeface="Arial Rounded MT Bold" pitchFamily="34" charset="0"/>
                <a:ea typeface="ＭＳ Ｐゴシック"/>
                <a:cs typeface="ＭＳ Ｐゴシック"/>
              </a:rPr>
              <a:t>Fill the Gap</a:t>
            </a:r>
          </a:p>
          <a:p>
            <a:pPr algn="ctr">
              <a:lnSpc>
                <a:spcPct val="90000"/>
              </a:lnSpc>
            </a:pPr>
            <a:r>
              <a:rPr lang="en-US" sz="1400" b="1" i="1">
                <a:latin typeface="Arial Rounded MT Bold" pitchFamily="34" charset="0"/>
                <a:ea typeface="ＭＳ Ｐゴシック"/>
                <a:cs typeface="ＭＳ Ｐゴシック"/>
              </a:rPr>
              <a:t>Between Nowcasting &amp; NWP </a:t>
            </a:r>
          </a:p>
        </p:txBody>
      </p:sp>
      <p:sp>
        <p:nvSpPr>
          <p:cNvPr id="108551" name="Text Box 8"/>
          <p:cNvSpPr txBox="1">
            <a:spLocks noChangeArrowheads="1"/>
          </p:cNvSpPr>
          <p:nvPr/>
        </p:nvSpPr>
        <p:spPr bwMode="auto">
          <a:xfrm>
            <a:off x="2587625" y="6462713"/>
            <a:ext cx="3867150" cy="366712"/>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CIMSS collaborator: Ralph Petersen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3"/>
          <p:cNvSpPr txBox="1">
            <a:spLocks noGrp="1"/>
          </p:cNvSpPr>
          <p:nvPr/>
        </p:nvSpPr>
        <p:spPr bwMode="auto">
          <a:xfrm>
            <a:off x="8686800" y="6534150"/>
            <a:ext cx="457200" cy="323850"/>
          </a:xfrm>
          <a:prstGeom prst="rect">
            <a:avLst/>
          </a:prstGeom>
          <a:noFill/>
          <a:ln w="9525">
            <a:noFill/>
            <a:miter lim="800000"/>
            <a:headEnd/>
            <a:tailEnd/>
          </a:ln>
        </p:spPr>
        <p:txBody>
          <a:bodyPr/>
          <a:lstStyle/>
          <a:p>
            <a:fld id="{2AD4626D-08B7-4C31-9EF9-986CFFFFD7DD}" type="slidenum">
              <a:rPr lang="en-US" sz="1200" b="1">
                <a:ea typeface="ＭＳ Ｐゴシック"/>
                <a:cs typeface="ＭＳ Ｐゴシック"/>
              </a:rPr>
              <a:pPr/>
              <a:t>24</a:t>
            </a:fld>
            <a:endParaRPr lang="en-US" sz="1200" b="1">
              <a:ea typeface="ＭＳ Ｐゴシック"/>
              <a:cs typeface="ＭＳ Ｐゴシック"/>
            </a:endParaRPr>
          </a:p>
        </p:txBody>
      </p:sp>
      <p:sp>
        <p:nvSpPr>
          <p:cNvPr id="5" name="Cube 4"/>
          <p:cNvSpPr/>
          <p:nvPr/>
        </p:nvSpPr>
        <p:spPr bwMode="auto">
          <a:xfrm>
            <a:off x="533400" y="4038600"/>
            <a:ext cx="5638800" cy="1066800"/>
          </a:xfrm>
          <a:prstGeom prst="cube">
            <a:avLst>
              <a:gd name="adj" fmla="val 69120"/>
            </a:avLst>
          </a:prstGeom>
          <a:solidFill>
            <a:schemeClr val="accent2">
              <a:lumMod val="40000"/>
              <a:lumOff val="60000"/>
            </a:schemeClr>
          </a:solidFill>
          <a:ln w="9525" cap="flat" cmpd="sng" algn="ctr">
            <a:noFill/>
            <a:prstDash val="solid"/>
            <a:round/>
            <a:headEnd type="none" w="med" len="med"/>
            <a:tailEnd type="none" w="med" len="med"/>
          </a:ln>
          <a:effectLst/>
        </p:spPr>
        <p:txBody>
          <a:bodyPr/>
          <a:lstStyle/>
          <a:p>
            <a:pPr marL="342900" indent="-342900">
              <a:defRPr/>
            </a:pPr>
            <a:endParaRPr lang="en-US" sz="1200" b="1"/>
          </a:p>
        </p:txBody>
      </p:sp>
      <p:sp>
        <p:nvSpPr>
          <p:cNvPr id="109571" name="Cube 5"/>
          <p:cNvSpPr>
            <a:spLocks noChangeArrowheads="1"/>
          </p:cNvSpPr>
          <p:nvPr/>
        </p:nvSpPr>
        <p:spPr bwMode="auto">
          <a:xfrm>
            <a:off x="152400" y="2514600"/>
            <a:ext cx="5638800" cy="1066800"/>
          </a:xfrm>
          <a:prstGeom prst="cube">
            <a:avLst>
              <a:gd name="adj" fmla="val 69120"/>
            </a:avLst>
          </a:prstGeom>
          <a:solidFill>
            <a:srgbClr val="868600"/>
          </a:solidFill>
          <a:ln w="9525">
            <a:noFill/>
            <a:round/>
            <a:headEnd/>
            <a:tailEnd/>
          </a:ln>
        </p:spPr>
        <p:txBody>
          <a:bodyPr/>
          <a:lstStyle/>
          <a:p>
            <a:pPr marL="342900" indent="-342900"/>
            <a:endParaRPr lang="en-US" sz="1200" b="1">
              <a:ea typeface="ＭＳ Ｐゴシック"/>
              <a:cs typeface="ＭＳ Ｐゴシック"/>
            </a:endParaRPr>
          </a:p>
        </p:txBody>
      </p:sp>
      <p:sp>
        <p:nvSpPr>
          <p:cNvPr id="109572" name="Cube 6"/>
          <p:cNvSpPr>
            <a:spLocks noChangeArrowheads="1"/>
          </p:cNvSpPr>
          <p:nvPr/>
        </p:nvSpPr>
        <p:spPr bwMode="auto">
          <a:xfrm>
            <a:off x="3505200" y="5562600"/>
            <a:ext cx="5638800" cy="1066800"/>
          </a:xfrm>
          <a:prstGeom prst="cube">
            <a:avLst>
              <a:gd name="adj" fmla="val 69120"/>
            </a:avLst>
          </a:prstGeom>
          <a:solidFill>
            <a:srgbClr val="0000FF"/>
          </a:solidFill>
          <a:ln w="9525">
            <a:noFill/>
            <a:round/>
            <a:headEnd/>
            <a:tailEnd/>
          </a:ln>
        </p:spPr>
        <p:txBody>
          <a:bodyPr/>
          <a:lstStyle/>
          <a:p>
            <a:pPr marL="342900" indent="-342900"/>
            <a:endParaRPr lang="en-US" sz="1200" b="1">
              <a:ea typeface="ＭＳ Ｐゴシック"/>
              <a:cs typeface="ＭＳ Ｐゴシック"/>
            </a:endParaRPr>
          </a:p>
        </p:txBody>
      </p:sp>
      <p:cxnSp>
        <p:nvCxnSpPr>
          <p:cNvPr id="109573" name="Straight Arrow Connector 8"/>
          <p:cNvCxnSpPr>
            <a:cxnSpLocks noChangeShapeType="1"/>
          </p:cNvCxnSpPr>
          <p:nvPr/>
        </p:nvCxnSpPr>
        <p:spPr bwMode="auto">
          <a:xfrm flipV="1">
            <a:off x="6324600" y="4495800"/>
            <a:ext cx="990600" cy="1143000"/>
          </a:xfrm>
          <a:prstGeom prst="straightConnector1">
            <a:avLst/>
          </a:prstGeom>
          <a:noFill/>
          <a:ln w="76200" algn="ctr">
            <a:solidFill>
              <a:srgbClr val="0070C0"/>
            </a:solidFill>
            <a:round/>
            <a:headEnd/>
            <a:tailEnd type="arrow" w="med" len="med"/>
          </a:ln>
        </p:spPr>
      </p:cxnSp>
      <p:cxnSp>
        <p:nvCxnSpPr>
          <p:cNvPr id="11" name="Straight Arrow Connector 10"/>
          <p:cNvCxnSpPr>
            <a:stCxn id="5" idx="5"/>
          </p:cNvCxnSpPr>
          <p:nvPr/>
        </p:nvCxnSpPr>
        <p:spPr bwMode="auto">
          <a:xfrm flipV="1">
            <a:off x="6172200" y="3352800"/>
            <a:ext cx="1219200" cy="850900"/>
          </a:xfrm>
          <a:prstGeom prst="straightConnector1">
            <a:avLst/>
          </a:prstGeom>
          <a:noFill/>
          <a:ln w="76200" cap="flat" cmpd="sng" algn="ctr">
            <a:solidFill>
              <a:schemeClr val="accent2">
                <a:lumMod val="60000"/>
                <a:lumOff val="40000"/>
              </a:schemeClr>
            </a:solidFill>
            <a:prstDash val="solid"/>
            <a:round/>
            <a:headEnd type="none" w="med" len="med"/>
            <a:tailEnd type="arrow"/>
          </a:ln>
          <a:effectLst/>
        </p:spPr>
      </p:cxnSp>
      <p:cxnSp>
        <p:nvCxnSpPr>
          <p:cNvPr id="109575" name="Straight Arrow Connector 12"/>
          <p:cNvCxnSpPr>
            <a:cxnSpLocks noChangeShapeType="1"/>
          </p:cNvCxnSpPr>
          <p:nvPr/>
        </p:nvCxnSpPr>
        <p:spPr bwMode="auto">
          <a:xfrm>
            <a:off x="5486400" y="2971800"/>
            <a:ext cx="1905000" cy="0"/>
          </a:xfrm>
          <a:prstGeom prst="straightConnector1">
            <a:avLst/>
          </a:prstGeom>
          <a:noFill/>
          <a:ln w="76200">
            <a:solidFill>
              <a:srgbClr val="B9B900"/>
            </a:solidFill>
            <a:round/>
            <a:headEnd/>
            <a:tailEnd type="arrow" w="med" len="med"/>
          </a:ln>
        </p:spPr>
      </p:cxnSp>
      <p:sp>
        <p:nvSpPr>
          <p:cNvPr id="109576" name="TextBox 14"/>
          <p:cNvSpPr txBox="1">
            <a:spLocks noChangeArrowheads="1"/>
          </p:cNvSpPr>
          <p:nvPr/>
        </p:nvSpPr>
        <p:spPr bwMode="auto">
          <a:xfrm>
            <a:off x="152400" y="228600"/>
            <a:ext cx="8839200" cy="2032000"/>
          </a:xfrm>
          <a:prstGeom prst="rect">
            <a:avLst/>
          </a:prstGeom>
          <a:noFill/>
          <a:ln w="9525">
            <a:noFill/>
            <a:miter lim="800000"/>
            <a:headEnd/>
            <a:tailEnd/>
          </a:ln>
        </p:spPr>
        <p:txBody>
          <a:bodyPr>
            <a:spAutoFit/>
          </a:bodyPr>
          <a:lstStyle/>
          <a:p>
            <a:r>
              <a:rPr lang="en-US" b="1">
                <a:ea typeface="ＭＳ Ｐゴシック"/>
                <a:cs typeface="ＭＳ Ｐゴシック"/>
              </a:rPr>
              <a:t>Premise:</a:t>
            </a:r>
          </a:p>
          <a:p>
            <a:r>
              <a:rPr lang="en-US" b="1">
                <a:ea typeface="ＭＳ Ｐゴシック"/>
                <a:cs typeface="ＭＳ Ｐゴシック"/>
              </a:rPr>
              <a:t>Sounder gives information on distinct layers in atmosphere at observation time</a:t>
            </a:r>
          </a:p>
          <a:p>
            <a:endParaRPr lang="en-US" b="1">
              <a:ea typeface="ＭＳ Ｐゴシック"/>
              <a:cs typeface="ＭＳ Ｐゴシック"/>
            </a:endParaRPr>
          </a:p>
          <a:p>
            <a:r>
              <a:rPr lang="en-US" b="1">
                <a:ea typeface="ＭＳ Ｐゴシック"/>
                <a:cs typeface="ＭＳ Ｐゴシック"/>
              </a:rPr>
              <a:t>Use winds/height gradients move those slabs of moisture around</a:t>
            </a:r>
          </a:p>
          <a:p>
            <a:r>
              <a:rPr lang="en-US" b="1">
                <a:ea typeface="ＭＳ Ｐゴシック"/>
                <a:cs typeface="ＭＳ Ｐゴシック"/>
              </a:rPr>
              <a:t> </a:t>
            </a:r>
          </a:p>
          <a:p>
            <a:r>
              <a:rPr lang="en-US" b="1">
                <a:ea typeface="ＭＳ Ｐゴシック"/>
                <a:cs typeface="ＭＳ Ｐゴシック"/>
              </a:rPr>
              <a:t>Question:  Where does convective instability develop because of the moving slabs?</a:t>
            </a:r>
          </a:p>
        </p:txBody>
      </p:sp>
      <p:sp>
        <p:nvSpPr>
          <p:cNvPr id="18" name="TextBox 17"/>
          <p:cNvSpPr txBox="1"/>
          <p:nvPr/>
        </p:nvSpPr>
        <p:spPr>
          <a:xfrm>
            <a:off x="4648200" y="6248400"/>
            <a:ext cx="2224088" cy="400050"/>
          </a:xfrm>
          <a:prstGeom prst="rect">
            <a:avLst/>
          </a:prstGeom>
          <a:noFill/>
        </p:spPr>
        <p:txBody>
          <a:bodyPr wrap="none">
            <a:spAutoFit/>
          </a:bodyPr>
          <a:lstStyle/>
          <a:p>
            <a:pPr>
              <a:defRPr/>
            </a:pPr>
            <a:r>
              <a:rPr lang="en-US" sz="2000" b="1" dirty="0">
                <a:solidFill>
                  <a:schemeClr val="accent3">
                    <a:lumMod val="75000"/>
                  </a:schemeClr>
                </a:solidFill>
              </a:rPr>
              <a:t>Very Moist Layer</a:t>
            </a:r>
          </a:p>
        </p:txBody>
      </p:sp>
      <p:sp>
        <p:nvSpPr>
          <p:cNvPr id="19" name="TextBox 18"/>
          <p:cNvSpPr txBox="1"/>
          <p:nvPr/>
        </p:nvSpPr>
        <p:spPr>
          <a:xfrm>
            <a:off x="1604963" y="4724400"/>
            <a:ext cx="2933700" cy="396875"/>
          </a:xfrm>
          <a:prstGeom prst="rect">
            <a:avLst/>
          </a:prstGeom>
          <a:noFill/>
        </p:spPr>
        <p:txBody>
          <a:bodyPr wrap="none">
            <a:spAutoFit/>
          </a:bodyPr>
          <a:lstStyle/>
          <a:p>
            <a:pPr>
              <a:defRPr/>
            </a:pPr>
            <a:r>
              <a:rPr lang="en-US" sz="2000" b="1" dirty="0">
                <a:solidFill>
                  <a:schemeClr val="accent3">
                    <a:lumMod val="75000"/>
                  </a:schemeClr>
                </a:solidFill>
              </a:rPr>
              <a:t>Somewhat Moist Layer</a:t>
            </a:r>
          </a:p>
        </p:txBody>
      </p:sp>
      <p:sp>
        <p:nvSpPr>
          <p:cNvPr id="109579" name="TextBox 19"/>
          <p:cNvSpPr txBox="1">
            <a:spLocks noChangeArrowheads="1"/>
          </p:cNvSpPr>
          <p:nvPr/>
        </p:nvSpPr>
        <p:spPr bwMode="auto">
          <a:xfrm>
            <a:off x="1600200" y="3200400"/>
            <a:ext cx="1981200" cy="400050"/>
          </a:xfrm>
          <a:prstGeom prst="rect">
            <a:avLst/>
          </a:prstGeom>
          <a:noFill/>
          <a:ln w="9525">
            <a:noFill/>
            <a:miter lim="800000"/>
            <a:headEnd/>
            <a:tailEnd/>
          </a:ln>
        </p:spPr>
        <p:txBody>
          <a:bodyPr wrap="none">
            <a:spAutoFit/>
          </a:bodyPr>
          <a:lstStyle/>
          <a:p>
            <a:r>
              <a:rPr lang="en-US" sz="2000" b="1">
                <a:solidFill>
                  <a:srgbClr val="C00000"/>
                </a:solidFill>
              </a:rPr>
              <a:t>Very Dry Layer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4"/>
          <p:cNvSpPr txBox="1">
            <a:spLocks noGrp="1"/>
          </p:cNvSpPr>
          <p:nvPr/>
        </p:nvSpPr>
        <p:spPr bwMode="auto">
          <a:xfrm>
            <a:off x="8686800" y="6534150"/>
            <a:ext cx="457200" cy="323850"/>
          </a:xfrm>
          <a:prstGeom prst="rect">
            <a:avLst/>
          </a:prstGeom>
          <a:noFill/>
          <a:ln w="9525">
            <a:noFill/>
            <a:miter lim="800000"/>
            <a:headEnd/>
            <a:tailEnd/>
          </a:ln>
        </p:spPr>
        <p:txBody>
          <a:bodyPr/>
          <a:lstStyle/>
          <a:p>
            <a:fld id="{FFC3F862-BA2D-40FB-849E-DBE33D271E15}" type="slidenum">
              <a:rPr lang="en-US" sz="1200" b="1">
                <a:ea typeface="ＭＳ Ｐゴシック"/>
                <a:cs typeface="ＭＳ Ｐゴシック"/>
              </a:rPr>
              <a:pPr/>
              <a:t>25</a:t>
            </a:fld>
            <a:endParaRPr lang="en-US" sz="1200" b="1">
              <a:ea typeface="ＭＳ Ｐゴシック"/>
              <a:cs typeface="ＭＳ Ｐゴシック"/>
            </a:endParaRPr>
          </a:p>
        </p:txBody>
      </p:sp>
      <p:sp>
        <p:nvSpPr>
          <p:cNvPr id="110594" name="Rectangle 2"/>
          <p:cNvSpPr>
            <a:spLocks noGrp="1" noChangeArrowheads="1"/>
          </p:cNvSpPr>
          <p:nvPr>
            <p:ph type="title" idx="4294967295"/>
          </p:nvPr>
        </p:nvSpPr>
        <p:spPr>
          <a:xfrm>
            <a:off x="990600" y="0"/>
            <a:ext cx="6553200" cy="914400"/>
          </a:xfrm>
        </p:spPr>
        <p:txBody>
          <a:bodyPr/>
          <a:lstStyle/>
          <a:p>
            <a:pPr eaLnBrk="1" hangingPunct="1"/>
            <a:r>
              <a:rPr lang="en-US" sz="4000" smtClean="0"/>
              <a:t>Lagrangian Nearcasting Approach</a:t>
            </a:r>
            <a:endParaRPr lang="en-US" smtClean="0"/>
          </a:p>
        </p:txBody>
      </p:sp>
      <p:sp>
        <p:nvSpPr>
          <p:cNvPr id="110595" name="Text Box 7"/>
          <p:cNvSpPr txBox="1">
            <a:spLocks noChangeArrowheads="1"/>
          </p:cNvSpPr>
          <p:nvPr/>
        </p:nvSpPr>
        <p:spPr bwMode="auto">
          <a:xfrm>
            <a:off x="152400" y="1031875"/>
            <a:ext cx="3657600" cy="415925"/>
          </a:xfrm>
          <a:prstGeom prst="rect">
            <a:avLst/>
          </a:prstGeom>
          <a:noFill/>
          <a:ln w="19050">
            <a:solidFill>
              <a:schemeClr val="tx1"/>
            </a:solidFill>
            <a:miter lim="800000"/>
            <a:headEnd/>
            <a:tailEnd/>
          </a:ln>
        </p:spPr>
        <p:txBody>
          <a:bodyPr>
            <a:spAutoFit/>
          </a:bodyPr>
          <a:lstStyle/>
          <a:p>
            <a:pPr algn="ctr"/>
            <a:r>
              <a:rPr lang="en-US" sz="1000" b="1">
                <a:ea typeface="ＭＳ Ｐゴシック"/>
                <a:cs typeface="ＭＳ Ｐゴシック"/>
              </a:rPr>
              <a:t>GOES-12 900-700 hPa precipitable water analysis valid </a:t>
            </a:r>
          </a:p>
          <a:p>
            <a:pPr algn="ctr"/>
            <a:r>
              <a:rPr lang="en-US" sz="1000" b="1">
                <a:ea typeface="ＭＳ Ｐゴシック"/>
                <a:cs typeface="ＭＳ Ｐゴシック"/>
              </a:rPr>
              <a:t>21 UTC 13 April 2006</a:t>
            </a:r>
            <a:endParaRPr lang="en-US" sz="1000" b="1">
              <a:solidFill>
                <a:srgbClr val="FF0000"/>
              </a:solidFill>
              <a:ea typeface="ＭＳ Ｐゴシック"/>
              <a:cs typeface="ＭＳ Ｐゴシック"/>
            </a:endParaRPr>
          </a:p>
        </p:txBody>
      </p:sp>
      <p:pic>
        <p:nvPicPr>
          <p:cNvPr id="110596" name="Picture 10" descr="13Apr06"/>
          <p:cNvPicPr>
            <a:picLocks noChangeAspect="1" noChangeArrowheads="1"/>
          </p:cNvPicPr>
          <p:nvPr/>
        </p:nvPicPr>
        <p:blipFill>
          <a:blip r:embed="rId2"/>
          <a:srcRect/>
          <a:stretch>
            <a:fillRect/>
          </a:stretch>
        </p:blipFill>
        <p:spPr bwMode="auto">
          <a:xfrm>
            <a:off x="152400" y="1468438"/>
            <a:ext cx="3657600" cy="3179762"/>
          </a:xfrm>
          <a:prstGeom prst="rect">
            <a:avLst/>
          </a:prstGeom>
          <a:noFill/>
          <a:ln w="9525">
            <a:noFill/>
            <a:miter lim="800000"/>
            <a:headEnd/>
            <a:tailEnd/>
          </a:ln>
        </p:spPr>
      </p:pic>
      <p:pic>
        <p:nvPicPr>
          <p:cNvPr id="110597" name="Picture 5"/>
          <p:cNvPicPr>
            <a:picLocks noChangeAspect="1" noChangeArrowheads="1"/>
          </p:cNvPicPr>
          <p:nvPr/>
        </p:nvPicPr>
        <p:blipFill>
          <a:blip r:embed="rId3">
            <a:clrChange>
              <a:clrFrom>
                <a:srgbClr val="FFFFFF"/>
              </a:clrFrom>
              <a:clrTo>
                <a:srgbClr val="FFFFFF">
                  <a:alpha val="0"/>
                </a:srgbClr>
              </a:clrTo>
            </a:clrChange>
          </a:blip>
          <a:srcRect l="25488" t="13315" r="31247" b="15471"/>
          <a:stretch>
            <a:fillRect/>
          </a:stretch>
        </p:blipFill>
        <p:spPr bwMode="auto">
          <a:xfrm>
            <a:off x="152400" y="1447800"/>
            <a:ext cx="3189288" cy="3200400"/>
          </a:xfrm>
          <a:prstGeom prst="rect">
            <a:avLst/>
          </a:prstGeom>
          <a:noFill/>
          <a:ln w="9525">
            <a:noFill/>
            <a:miter lim="800000"/>
            <a:headEnd/>
            <a:tailEnd/>
          </a:ln>
        </p:spPr>
      </p:pic>
      <p:sp>
        <p:nvSpPr>
          <p:cNvPr id="110598" name="Oval 8"/>
          <p:cNvSpPr>
            <a:spLocks noChangeArrowheads="1"/>
          </p:cNvSpPr>
          <p:nvPr/>
        </p:nvSpPr>
        <p:spPr bwMode="auto">
          <a:xfrm>
            <a:off x="685800" y="2133600"/>
            <a:ext cx="762000" cy="533400"/>
          </a:xfrm>
          <a:prstGeom prst="ellipse">
            <a:avLst/>
          </a:prstGeom>
          <a:noFill/>
          <a:ln w="25400">
            <a:solidFill>
              <a:srgbClr val="FF0000"/>
            </a:solidFill>
            <a:prstDash val="dash"/>
            <a:round/>
            <a:headEnd/>
            <a:tailEnd/>
          </a:ln>
        </p:spPr>
        <p:txBody>
          <a:bodyPr wrap="none" anchor="ctr"/>
          <a:lstStyle/>
          <a:p>
            <a:endParaRPr lang="en-US" sz="1200" b="1">
              <a:ea typeface="ＭＳ Ｐゴシック"/>
              <a:cs typeface="ＭＳ Ｐゴシック"/>
            </a:endParaRPr>
          </a:p>
        </p:txBody>
      </p:sp>
      <p:sp>
        <p:nvSpPr>
          <p:cNvPr id="110599" name="Text Box 11"/>
          <p:cNvSpPr>
            <a:spLocks noGrp="1" noChangeArrowheads="1"/>
          </p:cNvSpPr>
          <p:nvPr>
            <p:ph sz="half" idx="4294967295"/>
          </p:nvPr>
        </p:nvSpPr>
        <p:spPr>
          <a:xfrm>
            <a:off x="228600" y="4876800"/>
            <a:ext cx="4191000" cy="1371600"/>
          </a:xfrm>
        </p:spPr>
        <p:txBody>
          <a:bodyPr/>
          <a:lstStyle/>
          <a:p>
            <a:pPr marL="0" indent="0" eaLnBrk="1" hangingPunct="1">
              <a:spcBef>
                <a:spcPct val="0"/>
              </a:spcBef>
              <a:buFont typeface="Arial" charset="0"/>
              <a:buNone/>
            </a:pPr>
            <a:r>
              <a:rPr lang="en-US" sz="1200" b="1" smtClean="0"/>
              <a:t>                                    </a:t>
            </a:r>
            <a:r>
              <a:rPr lang="en-US" sz="1200" b="1" u="sng" smtClean="0"/>
              <a:t>How it works</a:t>
            </a:r>
          </a:p>
          <a:p>
            <a:pPr marL="0" indent="0" eaLnBrk="1" hangingPunct="1">
              <a:spcBef>
                <a:spcPct val="0"/>
              </a:spcBef>
              <a:buFont typeface="Arial" charset="0"/>
              <a:buNone/>
            </a:pPr>
            <a:endParaRPr lang="en-US" sz="1200" b="1" smtClean="0"/>
          </a:p>
          <a:p>
            <a:pPr marL="0" indent="0" eaLnBrk="1" hangingPunct="1">
              <a:spcBef>
                <a:spcPct val="0"/>
              </a:spcBef>
              <a:buFont typeface="Arial" charset="0"/>
              <a:buNone/>
            </a:pPr>
            <a:r>
              <a:rPr lang="en-US" sz="1200" b="1" smtClean="0"/>
              <a:t>NWP models use randomly spaced moisture observations interpolated on to a fixed grid, and use gridded wind data to advect the moisture information forward in time at fixed grid points.  This process smooths horizontal  gradients.</a:t>
            </a:r>
          </a:p>
        </p:txBody>
      </p:sp>
      <p:sp>
        <p:nvSpPr>
          <p:cNvPr id="110600" name="Line 12"/>
          <p:cNvSpPr>
            <a:spLocks noChangeShapeType="1"/>
          </p:cNvSpPr>
          <p:nvPr/>
        </p:nvSpPr>
        <p:spPr bwMode="auto">
          <a:xfrm>
            <a:off x="4648200" y="914400"/>
            <a:ext cx="0" cy="5562600"/>
          </a:xfrm>
          <a:prstGeom prst="line">
            <a:avLst/>
          </a:prstGeom>
          <a:noFill/>
          <a:ln w="50800">
            <a:solidFill>
              <a:schemeClr val="tx1"/>
            </a:solidFill>
            <a:round/>
            <a:headEnd/>
            <a:tailEnd/>
          </a:ln>
        </p:spPr>
        <p:txBody>
          <a:bodyPr/>
          <a:lstStyle/>
          <a:p>
            <a:endParaRPr lang="en-US"/>
          </a:p>
        </p:txBody>
      </p:sp>
      <p:sp>
        <p:nvSpPr>
          <p:cNvPr id="110601" name="Oval 14"/>
          <p:cNvSpPr>
            <a:spLocks noChangeArrowheads="1"/>
          </p:cNvSpPr>
          <p:nvPr/>
        </p:nvSpPr>
        <p:spPr bwMode="auto">
          <a:xfrm>
            <a:off x="990600" y="1981200"/>
            <a:ext cx="914400" cy="914400"/>
          </a:xfrm>
          <a:prstGeom prst="ellipse">
            <a:avLst/>
          </a:prstGeom>
          <a:noFill/>
          <a:ln w="9525">
            <a:noFill/>
            <a:round/>
            <a:headEnd/>
            <a:tailEnd/>
          </a:ln>
        </p:spPr>
        <p:txBody>
          <a:bodyPr wrap="none" anchor="ctr"/>
          <a:lstStyle/>
          <a:p>
            <a:endParaRPr lang="en-US" sz="1200" b="1">
              <a:ea typeface="ＭＳ Ｐゴシック"/>
              <a:cs typeface="ＭＳ Ｐゴシック"/>
            </a:endParaRPr>
          </a:p>
        </p:txBody>
      </p:sp>
      <p:sp>
        <p:nvSpPr>
          <p:cNvPr id="110602" name="Text Box 15"/>
          <p:cNvSpPr txBox="1">
            <a:spLocks noChangeArrowheads="1"/>
          </p:cNvSpPr>
          <p:nvPr/>
        </p:nvSpPr>
        <p:spPr bwMode="auto">
          <a:xfrm>
            <a:off x="915988" y="2316163"/>
            <a:ext cx="303212" cy="274637"/>
          </a:xfrm>
          <a:prstGeom prst="rect">
            <a:avLst/>
          </a:prstGeom>
          <a:noFill/>
          <a:ln w="9525">
            <a:noFill/>
            <a:miter lim="800000"/>
            <a:headEnd/>
            <a:tailEnd/>
          </a:ln>
        </p:spPr>
        <p:txBody>
          <a:bodyPr wrap="none">
            <a:spAutoFit/>
          </a:bodyPr>
          <a:lstStyle/>
          <a:p>
            <a:r>
              <a:rPr lang="en-US" sz="1200" b="1">
                <a:solidFill>
                  <a:srgbClr val="FF0000"/>
                </a:solidFill>
                <a:ea typeface="ＭＳ Ｐゴシック"/>
                <a:cs typeface="ＭＳ Ｐゴシック"/>
              </a:rPr>
              <a:t>O</a:t>
            </a:r>
          </a:p>
        </p:txBody>
      </p:sp>
      <p:sp>
        <p:nvSpPr>
          <p:cNvPr id="110603" name="Line 9"/>
          <p:cNvSpPr>
            <a:spLocks noChangeShapeType="1"/>
          </p:cNvSpPr>
          <p:nvPr/>
        </p:nvSpPr>
        <p:spPr bwMode="auto">
          <a:xfrm flipH="1" flipV="1">
            <a:off x="1143000" y="2514600"/>
            <a:ext cx="838200" cy="990600"/>
          </a:xfrm>
          <a:prstGeom prst="line">
            <a:avLst/>
          </a:prstGeom>
          <a:noFill/>
          <a:ln w="22225">
            <a:solidFill>
              <a:srgbClr val="FF0000"/>
            </a:solidFill>
            <a:round/>
            <a:headEnd/>
            <a:tailEnd type="triangle" w="sm" len="sm"/>
          </a:ln>
        </p:spPr>
        <p:txBody>
          <a:bodyPr/>
          <a:lstStyle/>
          <a:p>
            <a:endParaRPr lang="en-US"/>
          </a:p>
        </p:txBody>
      </p:sp>
      <p:sp>
        <p:nvSpPr>
          <p:cNvPr id="110604" name="Text Box 16"/>
          <p:cNvSpPr txBox="1">
            <a:spLocks noChangeArrowheads="1"/>
          </p:cNvSpPr>
          <p:nvPr/>
        </p:nvSpPr>
        <p:spPr bwMode="auto">
          <a:xfrm>
            <a:off x="3352800" y="1508125"/>
            <a:ext cx="533400" cy="1920875"/>
          </a:xfrm>
          <a:prstGeom prst="rect">
            <a:avLst/>
          </a:prstGeom>
          <a:noFill/>
          <a:ln w="9525">
            <a:noFill/>
            <a:miter lim="800000"/>
            <a:headEnd/>
            <a:tailEnd/>
          </a:ln>
        </p:spPr>
        <p:txBody>
          <a:bodyPr>
            <a:spAutoFit/>
          </a:bodyPr>
          <a:lstStyle/>
          <a:p>
            <a:r>
              <a:rPr lang="en-US" sz="1000" b="1">
                <a:solidFill>
                  <a:srgbClr val="800000"/>
                </a:solidFill>
                <a:ea typeface="ＭＳ Ｐゴシック"/>
                <a:cs typeface="ＭＳ Ｐゴシック"/>
              </a:rPr>
              <a:t>Dry</a:t>
            </a: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r>
              <a:rPr lang="en-US" sz="1000" b="1">
                <a:solidFill>
                  <a:schemeClr val="accent2"/>
                </a:solidFill>
                <a:ea typeface="ＭＳ Ｐゴシック"/>
                <a:cs typeface="ＭＳ Ｐゴシック"/>
              </a:rPr>
              <a:t>Moist</a:t>
            </a:r>
          </a:p>
        </p:txBody>
      </p:sp>
      <p:pic>
        <p:nvPicPr>
          <p:cNvPr id="110605" name="Picture 17" descr="13Apr06"/>
          <p:cNvPicPr>
            <a:picLocks noChangeAspect="1" noChangeArrowheads="1"/>
          </p:cNvPicPr>
          <p:nvPr/>
        </p:nvPicPr>
        <p:blipFill>
          <a:blip r:embed="rId4"/>
          <a:srcRect/>
          <a:stretch>
            <a:fillRect/>
          </a:stretch>
        </p:blipFill>
        <p:spPr bwMode="auto">
          <a:xfrm>
            <a:off x="5334000" y="1447800"/>
            <a:ext cx="3657600" cy="3179763"/>
          </a:xfrm>
          <a:prstGeom prst="rect">
            <a:avLst/>
          </a:prstGeom>
          <a:noFill/>
          <a:ln w="9525">
            <a:noFill/>
            <a:miter lim="800000"/>
            <a:headEnd/>
            <a:tailEnd/>
          </a:ln>
        </p:spPr>
      </p:pic>
      <p:pic>
        <p:nvPicPr>
          <p:cNvPr id="110606" name="Picture 18"/>
          <p:cNvPicPr>
            <a:picLocks noChangeAspect="1" noChangeArrowheads="1"/>
          </p:cNvPicPr>
          <p:nvPr/>
        </p:nvPicPr>
        <p:blipFill>
          <a:blip r:embed="rId5">
            <a:clrChange>
              <a:clrFrom>
                <a:srgbClr val="FFFFFF"/>
              </a:clrFrom>
              <a:clrTo>
                <a:srgbClr val="FFFFFF">
                  <a:alpha val="0"/>
                </a:srgbClr>
              </a:clrTo>
            </a:clrChange>
          </a:blip>
          <a:srcRect l="25488" t="13315" r="31247" b="15471"/>
          <a:stretch>
            <a:fillRect/>
          </a:stretch>
        </p:blipFill>
        <p:spPr bwMode="auto">
          <a:xfrm>
            <a:off x="5334000" y="1447800"/>
            <a:ext cx="3189288" cy="3200400"/>
          </a:xfrm>
          <a:prstGeom prst="rect">
            <a:avLst/>
          </a:prstGeom>
          <a:noFill/>
          <a:ln w="9525">
            <a:noFill/>
            <a:miter lim="800000"/>
            <a:headEnd/>
            <a:tailEnd/>
          </a:ln>
        </p:spPr>
      </p:pic>
      <p:sp>
        <p:nvSpPr>
          <p:cNvPr id="110607" name="Text Box 19"/>
          <p:cNvSpPr txBox="1">
            <a:spLocks noChangeArrowheads="1"/>
          </p:cNvSpPr>
          <p:nvPr/>
        </p:nvSpPr>
        <p:spPr bwMode="auto">
          <a:xfrm>
            <a:off x="8534400" y="1508125"/>
            <a:ext cx="533400" cy="1920875"/>
          </a:xfrm>
          <a:prstGeom prst="rect">
            <a:avLst/>
          </a:prstGeom>
          <a:noFill/>
          <a:ln w="9525">
            <a:noFill/>
            <a:miter lim="800000"/>
            <a:headEnd/>
            <a:tailEnd/>
          </a:ln>
        </p:spPr>
        <p:txBody>
          <a:bodyPr>
            <a:spAutoFit/>
          </a:bodyPr>
          <a:lstStyle/>
          <a:p>
            <a:r>
              <a:rPr lang="en-US" sz="1000" b="1">
                <a:solidFill>
                  <a:srgbClr val="800000"/>
                </a:solidFill>
                <a:ea typeface="ＭＳ Ｐゴシック"/>
                <a:cs typeface="ＭＳ Ｐゴシック"/>
              </a:rPr>
              <a:t>Dry</a:t>
            </a: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endParaRPr lang="en-US" sz="1000" b="1">
              <a:ea typeface="ＭＳ Ｐゴシック"/>
              <a:cs typeface="ＭＳ Ｐゴシック"/>
            </a:endParaRPr>
          </a:p>
          <a:p>
            <a:r>
              <a:rPr lang="en-US" sz="1000" b="1">
                <a:solidFill>
                  <a:schemeClr val="accent2"/>
                </a:solidFill>
                <a:ea typeface="ＭＳ Ｐゴシック"/>
                <a:cs typeface="ＭＳ Ｐゴシック"/>
              </a:rPr>
              <a:t>Moist</a:t>
            </a:r>
          </a:p>
        </p:txBody>
      </p:sp>
      <p:sp>
        <p:nvSpPr>
          <p:cNvPr id="110608" name="Text Box 20"/>
          <p:cNvSpPr txBox="1">
            <a:spLocks noChangeArrowheads="1"/>
          </p:cNvSpPr>
          <p:nvPr/>
        </p:nvSpPr>
        <p:spPr bwMode="auto">
          <a:xfrm>
            <a:off x="5334000" y="1031875"/>
            <a:ext cx="3657600" cy="415925"/>
          </a:xfrm>
          <a:prstGeom prst="rect">
            <a:avLst/>
          </a:prstGeom>
          <a:noFill/>
          <a:ln w="19050">
            <a:solidFill>
              <a:schemeClr val="tx1"/>
            </a:solidFill>
            <a:miter lim="800000"/>
            <a:headEnd/>
            <a:tailEnd/>
          </a:ln>
        </p:spPr>
        <p:txBody>
          <a:bodyPr>
            <a:spAutoFit/>
          </a:bodyPr>
          <a:lstStyle/>
          <a:p>
            <a:pPr algn="ctr"/>
            <a:r>
              <a:rPr lang="en-US" sz="1000" b="1">
                <a:ea typeface="ＭＳ Ｐゴシック"/>
                <a:cs typeface="ＭＳ Ｐゴシック"/>
              </a:rPr>
              <a:t>GOES-12 900-700 hPa precipitable water retrievals valid 00 UTC 14 April 2006</a:t>
            </a:r>
            <a:endParaRPr lang="en-US" sz="1000" b="1">
              <a:solidFill>
                <a:srgbClr val="FF0000"/>
              </a:solidFill>
              <a:ea typeface="ＭＳ Ｐゴシック"/>
              <a:cs typeface="ＭＳ Ｐゴシック"/>
            </a:endParaRPr>
          </a:p>
        </p:txBody>
      </p:sp>
      <p:sp>
        <p:nvSpPr>
          <p:cNvPr id="110609" name="Line 21"/>
          <p:cNvSpPr>
            <a:spLocks noChangeShapeType="1"/>
          </p:cNvSpPr>
          <p:nvPr/>
        </p:nvSpPr>
        <p:spPr bwMode="auto">
          <a:xfrm flipV="1">
            <a:off x="6248400" y="2362200"/>
            <a:ext cx="152400" cy="76200"/>
          </a:xfrm>
          <a:prstGeom prst="line">
            <a:avLst/>
          </a:prstGeom>
          <a:noFill/>
          <a:ln w="25400">
            <a:solidFill>
              <a:srgbClr val="FF0000"/>
            </a:solidFill>
            <a:round/>
            <a:headEnd/>
            <a:tailEnd type="triangle" w="med" len="sm"/>
          </a:ln>
        </p:spPr>
        <p:txBody>
          <a:bodyPr/>
          <a:lstStyle/>
          <a:p>
            <a:endParaRPr lang="en-US"/>
          </a:p>
        </p:txBody>
      </p:sp>
      <p:sp>
        <p:nvSpPr>
          <p:cNvPr id="110610" name="Text Box 22"/>
          <p:cNvSpPr txBox="1">
            <a:spLocks noChangeArrowheads="1"/>
          </p:cNvSpPr>
          <p:nvPr/>
        </p:nvSpPr>
        <p:spPr bwMode="auto">
          <a:xfrm>
            <a:off x="6326188" y="2209800"/>
            <a:ext cx="303212" cy="274638"/>
          </a:xfrm>
          <a:prstGeom prst="rect">
            <a:avLst/>
          </a:prstGeom>
          <a:noFill/>
          <a:ln w="9525">
            <a:noFill/>
            <a:miter lim="800000"/>
            <a:headEnd/>
            <a:tailEnd/>
          </a:ln>
        </p:spPr>
        <p:txBody>
          <a:bodyPr wrap="none">
            <a:spAutoFit/>
          </a:bodyPr>
          <a:lstStyle/>
          <a:p>
            <a:r>
              <a:rPr lang="en-US" sz="1200" b="1">
                <a:solidFill>
                  <a:srgbClr val="FF0000"/>
                </a:solidFill>
                <a:ea typeface="ＭＳ Ｐゴシック"/>
                <a:cs typeface="ＭＳ Ｐゴシック"/>
              </a:rPr>
              <a:t>O</a:t>
            </a:r>
          </a:p>
        </p:txBody>
      </p:sp>
      <p:sp>
        <p:nvSpPr>
          <p:cNvPr id="110611" name="Text Box 23"/>
          <p:cNvSpPr txBox="1">
            <a:spLocks noChangeArrowheads="1"/>
          </p:cNvSpPr>
          <p:nvPr/>
        </p:nvSpPr>
        <p:spPr bwMode="auto">
          <a:xfrm>
            <a:off x="4800600" y="5029200"/>
            <a:ext cx="4191000" cy="1219200"/>
          </a:xfrm>
          <a:prstGeom prst="rect">
            <a:avLst/>
          </a:prstGeom>
          <a:noFill/>
          <a:ln w="9525">
            <a:noFill/>
            <a:miter lim="800000"/>
            <a:headEnd/>
            <a:tailEnd/>
          </a:ln>
        </p:spPr>
        <p:txBody>
          <a:bodyPr/>
          <a:lstStyle/>
          <a:p>
            <a:r>
              <a:rPr lang="en-US" sz="1200" b="1">
                <a:ea typeface="ＭＳ Ｐゴシック"/>
                <a:cs typeface="ＭＳ Ｐゴシック"/>
              </a:rPr>
              <a:t>The Lagrangian approach  interpolates wind data to each observation location (~10km spacing) which is then  projected forward to a new location forced by dynamically changing wind forecasts.  A relatively long time step (10 min) can be used.  The new data locations are then transferred back to a regular grid.</a:t>
            </a:r>
          </a:p>
        </p:txBody>
      </p:sp>
      <p:sp>
        <p:nvSpPr>
          <p:cNvPr id="110612" name="Text Box 25"/>
          <p:cNvSpPr txBox="1">
            <a:spLocks noChangeArrowheads="1"/>
          </p:cNvSpPr>
          <p:nvPr/>
        </p:nvSpPr>
        <p:spPr bwMode="auto">
          <a:xfrm>
            <a:off x="1219200" y="3505200"/>
            <a:ext cx="1447800" cy="293688"/>
          </a:xfrm>
          <a:prstGeom prst="rect">
            <a:avLst/>
          </a:prstGeom>
          <a:solidFill>
            <a:schemeClr val="tx1"/>
          </a:solidFill>
          <a:ln w="19050">
            <a:solidFill>
              <a:srgbClr val="FF0000"/>
            </a:solidFill>
            <a:miter lim="800000"/>
            <a:headEnd/>
            <a:tailEnd/>
          </a:ln>
        </p:spPr>
        <p:txBody>
          <a:bodyPr>
            <a:spAutoFit/>
          </a:bodyPr>
          <a:lstStyle/>
          <a:p>
            <a:r>
              <a:rPr lang="en-US" sz="1200" b="1">
                <a:solidFill>
                  <a:srgbClr val="FF0000"/>
                </a:solidFill>
                <a:ea typeface="ＭＳ Ｐゴシック"/>
                <a:cs typeface="ＭＳ Ｐゴシック"/>
              </a:rPr>
              <a:t>Starting location</a:t>
            </a:r>
          </a:p>
        </p:txBody>
      </p:sp>
      <p:sp>
        <p:nvSpPr>
          <p:cNvPr id="110613" name="Text Box 26"/>
          <p:cNvSpPr txBox="1">
            <a:spLocks noChangeArrowheads="1"/>
          </p:cNvSpPr>
          <p:nvPr/>
        </p:nvSpPr>
        <p:spPr bwMode="auto">
          <a:xfrm>
            <a:off x="6400800" y="3505200"/>
            <a:ext cx="1219200" cy="293688"/>
          </a:xfrm>
          <a:prstGeom prst="rect">
            <a:avLst/>
          </a:prstGeom>
          <a:solidFill>
            <a:schemeClr val="tx1"/>
          </a:solidFill>
          <a:ln w="19050">
            <a:solidFill>
              <a:srgbClr val="FF0000"/>
            </a:solidFill>
            <a:miter lim="800000"/>
            <a:headEnd/>
            <a:tailEnd/>
          </a:ln>
        </p:spPr>
        <p:txBody>
          <a:bodyPr>
            <a:spAutoFit/>
          </a:bodyPr>
          <a:lstStyle/>
          <a:p>
            <a:r>
              <a:rPr lang="en-US" sz="1200" b="1">
                <a:solidFill>
                  <a:srgbClr val="FF0000"/>
                </a:solidFill>
                <a:ea typeface="ＭＳ Ｐゴシック"/>
                <a:cs typeface="ＭＳ Ｐゴシック"/>
              </a:rPr>
              <a:t>New location</a:t>
            </a:r>
          </a:p>
        </p:txBody>
      </p:sp>
      <p:sp>
        <p:nvSpPr>
          <p:cNvPr id="110614" name="Line 27"/>
          <p:cNvSpPr>
            <a:spLocks noChangeShapeType="1"/>
          </p:cNvSpPr>
          <p:nvPr/>
        </p:nvSpPr>
        <p:spPr bwMode="auto">
          <a:xfrm flipH="1" flipV="1">
            <a:off x="6400800" y="2438400"/>
            <a:ext cx="609600" cy="1066800"/>
          </a:xfrm>
          <a:prstGeom prst="line">
            <a:avLst/>
          </a:prstGeom>
          <a:noFill/>
          <a:ln w="22225">
            <a:solidFill>
              <a:srgbClr val="FF0000"/>
            </a:solidFill>
            <a:round/>
            <a:headEnd/>
            <a:tailEnd type="triangle" w="sm" len="sm"/>
          </a:ln>
        </p:spPr>
        <p:txBody>
          <a:bodyPr/>
          <a:lstStyle/>
          <a:p>
            <a:endParaRPr lang="en-US"/>
          </a:p>
        </p:txBody>
      </p:sp>
      <p:sp>
        <p:nvSpPr>
          <p:cNvPr id="110615" name="Oval 28"/>
          <p:cNvSpPr>
            <a:spLocks noChangeArrowheads="1"/>
          </p:cNvSpPr>
          <p:nvPr/>
        </p:nvSpPr>
        <p:spPr bwMode="auto">
          <a:xfrm>
            <a:off x="6019800" y="2057400"/>
            <a:ext cx="762000" cy="533400"/>
          </a:xfrm>
          <a:prstGeom prst="ellipse">
            <a:avLst/>
          </a:prstGeom>
          <a:noFill/>
          <a:ln w="25400">
            <a:solidFill>
              <a:srgbClr val="FF0000"/>
            </a:solidFill>
            <a:prstDash val="dash"/>
            <a:round/>
            <a:headEnd/>
            <a:tailEnd/>
          </a:ln>
        </p:spPr>
        <p:txBody>
          <a:bodyPr wrap="none" anchor="ctr"/>
          <a:lstStyle/>
          <a:p>
            <a:endParaRPr lang="en-US" sz="1200" b="1">
              <a:ea typeface="ＭＳ Ｐゴシック"/>
              <a:cs typeface="ＭＳ Ｐゴシック"/>
            </a:endParaRPr>
          </a:p>
        </p:txBody>
      </p:sp>
      <p:sp>
        <p:nvSpPr>
          <p:cNvPr id="110616" name="Text Box 30"/>
          <p:cNvSpPr txBox="1">
            <a:spLocks noChangeArrowheads="1"/>
          </p:cNvSpPr>
          <p:nvPr/>
        </p:nvSpPr>
        <p:spPr bwMode="auto">
          <a:xfrm>
            <a:off x="152400" y="1611313"/>
            <a:ext cx="1533525" cy="304800"/>
          </a:xfrm>
          <a:prstGeom prst="rect">
            <a:avLst/>
          </a:prstGeom>
          <a:solidFill>
            <a:schemeClr val="tx1"/>
          </a:solidFill>
          <a:ln w="9525">
            <a:noFill/>
            <a:miter lim="800000"/>
            <a:headEnd/>
            <a:tailEnd/>
          </a:ln>
        </p:spPr>
        <p:txBody>
          <a:bodyPr wrap="none">
            <a:spAutoFit/>
          </a:bodyPr>
          <a:lstStyle/>
          <a:p>
            <a:pPr marL="342900" indent="-342900"/>
            <a:r>
              <a:rPr lang="en-US" sz="1400" b="1">
                <a:solidFill>
                  <a:srgbClr val="FF0000"/>
                </a:solidFill>
                <a:ea typeface="ＭＳ Ｐゴシック"/>
                <a:cs typeface="ＭＳ Ｐゴシック"/>
              </a:rPr>
              <a:t>0-hour Nearcast</a:t>
            </a:r>
          </a:p>
        </p:txBody>
      </p:sp>
      <p:sp>
        <p:nvSpPr>
          <p:cNvPr id="110617" name="Text Box 32"/>
          <p:cNvSpPr txBox="1">
            <a:spLocks noChangeArrowheads="1"/>
          </p:cNvSpPr>
          <p:nvPr/>
        </p:nvSpPr>
        <p:spPr bwMode="auto">
          <a:xfrm>
            <a:off x="5324475" y="1600200"/>
            <a:ext cx="1533525" cy="304800"/>
          </a:xfrm>
          <a:prstGeom prst="rect">
            <a:avLst/>
          </a:prstGeom>
          <a:solidFill>
            <a:schemeClr val="tx1"/>
          </a:solidFill>
          <a:ln w="9525">
            <a:noFill/>
            <a:miter lim="800000"/>
            <a:headEnd/>
            <a:tailEnd/>
          </a:ln>
        </p:spPr>
        <p:txBody>
          <a:bodyPr wrap="none">
            <a:spAutoFit/>
          </a:bodyPr>
          <a:lstStyle/>
          <a:p>
            <a:pPr marL="342900" indent="-342900"/>
            <a:r>
              <a:rPr lang="en-US" sz="1400" b="1">
                <a:solidFill>
                  <a:srgbClr val="FF0000"/>
                </a:solidFill>
                <a:ea typeface="ＭＳ Ｐゴシック"/>
                <a:cs typeface="ＭＳ Ｐゴシック"/>
              </a:rPr>
              <a:t>3-hour Nearcast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03Nov09"/>
          <p:cNvPicPr>
            <a:picLocks noChangeAspect="1" noChangeArrowheads="1" noCrop="1"/>
          </p:cNvPicPr>
          <p:nvPr/>
        </p:nvPicPr>
        <p:blipFill>
          <a:blip r:embed="rId2"/>
          <a:srcRect/>
          <a:stretch>
            <a:fillRect/>
          </a:stretch>
        </p:blipFill>
        <p:spPr bwMode="auto">
          <a:xfrm>
            <a:off x="1752600" y="304800"/>
            <a:ext cx="5638800" cy="5257800"/>
          </a:xfrm>
          <a:prstGeom prst="rect">
            <a:avLst/>
          </a:prstGeom>
          <a:noFill/>
          <a:ln w="9525">
            <a:noFill/>
            <a:miter lim="800000"/>
            <a:headEnd/>
            <a:tailEnd/>
          </a:ln>
        </p:spPr>
      </p:pic>
      <p:sp>
        <p:nvSpPr>
          <p:cNvPr id="111618" name="Text Box 5"/>
          <p:cNvSpPr txBox="1">
            <a:spLocks noChangeArrowheads="1"/>
          </p:cNvSpPr>
          <p:nvPr/>
        </p:nvSpPr>
        <p:spPr bwMode="auto">
          <a:xfrm>
            <a:off x="822325" y="5715000"/>
            <a:ext cx="7712075" cy="915988"/>
          </a:xfrm>
          <a:prstGeom prst="rect">
            <a:avLst/>
          </a:prstGeom>
          <a:noFill/>
          <a:ln w="9525">
            <a:noFill/>
            <a:miter lim="800000"/>
            <a:headEnd/>
            <a:tailEnd/>
          </a:ln>
        </p:spPr>
        <p:txBody>
          <a:bodyPr>
            <a:spAutoFit/>
          </a:bodyPr>
          <a:lstStyle/>
          <a:p>
            <a:r>
              <a:rPr lang="en-US">
                <a:latin typeface="Calibri" pitchFamily="34" charset="0"/>
              </a:rPr>
              <a:t>Real-time 6-hour nearcast of atmospheric de-stabilization, 2-layer thetaE from the GOES-12 sounder commencing 19UTC Novenber 3, 2009.  Hourly loop is from T- 6 hours to T+ 6 hours.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4"/>
          <p:cNvSpPr txBox="1">
            <a:spLocks noGrp="1"/>
          </p:cNvSpPr>
          <p:nvPr/>
        </p:nvSpPr>
        <p:spPr bwMode="auto">
          <a:xfrm>
            <a:off x="8686800" y="6534150"/>
            <a:ext cx="457200" cy="323850"/>
          </a:xfrm>
          <a:prstGeom prst="rect">
            <a:avLst/>
          </a:prstGeom>
          <a:noFill/>
          <a:ln w="9525">
            <a:noFill/>
            <a:miter lim="800000"/>
            <a:headEnd/>
            <a:tailEnd/>
          </a:ln>
        </p:spPr>
        <p:txBody>
          <a:bodyPr/>
          <a:lstStyle/>
          <a:p>
            <a:fld id="{6E142CAB-200C-4EF5-9963-4CC9BE9F0FF8}" type="slidenum">
              <a:rPr lang="en-US" sz="1200" b="1">
                <a:ea typeface="ＭＳ Ｐゴシック"/>
                <a:cs typeface="ＭＳ Ｐゴシック"/>
              </a:rPr>
              <a:pPr/>
              <a:t>27</a:t>
            </a:fld>
            <a:endParaRPr lang="en-US" sz="1200" b="1">
              <a:ea typeface="ＭＳ Ｐゴシック"/>
              <a:cs typeface="ＭＳ Ｐゴシック"/>
            </a:endParaRPr>
          </a:p>
        </p:txBody>
      </p:sp>
      <p:sp>
        <p:nvSpPr>
          <p:cNvPr id="112642" name="Rectangle 2"/>
          <p:cNvSpPr>
            <a:spLocks noGrp="1" noChangeArrowheads="1"/>
          </p:cNvSpPr>
          <p:nvPr>
            <p:ph type="title" idx="4294967295"/>
          </p:nvPr>
        </p:nvSpPr>
        <p:spPr>
          <a:xfrm>
            <a:off x="914400" y="0"/>
            <a:ext cx="6629400" cy="914400"/>
          </a:xfrm>
        </p:spPr>
        <p:txBody>
          <a:bodyPr/>
          <a:lstStyle/>
          <a:p>
            <a:pPr eaLnBrk="1" hangingPunct="1"/>
            <a:r>
              <a:rPr lang="en-US" sz="2400" smtClean="0">
                <a:latin typeface="Arial" charset="0"/>
              </a:rPr>
              <a:t>Evaluation by NWS Forecast Office, Sullivan, Wisconsin</a:t>
            </a:r>
          </a:p>
        </p:txBody>
      </p:sp>
      <p:pic>
        <p:nvPicPr>
          <p:cNvPr id="112643" name="Picture 5" descr="AWIPS_capture_cimss_board"/>
          <p:cNvPicPr>
            <a:picLocks noChangeAspect="1" noChangeArrowheads="1"/>
          </p:cNvPicPr>
          <p:nvPr/>
        </p:nvPicPr>
        <p:blipFill>
          <a:blip r:embed="rId2"/>
          <a:srcRect/>
          <a:stretch>
            <a:fillRect/>
          </a:stretch>
        </p:blipFill>
        <p:spPr bwMode="auto">
          <a:xfrm>
            <a:off x="6308725" y="4051300"/>
            <a:ext cx="2759075" cy="2349500"/>
          </a:xfrm>
          <a:prstGeom prst="rect">
            <a:avLst/>
          </a:prstGeom>
          <a:noFill/>
          <a:ln w="9525">
            <a:noFill/>
            <a:miter lim="800000"/>
            <a:headEnd/>
            <a:tailEnd/>
          </a:ln>
        </p:spPr>
      </p:pic>
      <p:sp>
        <p:nvSpPr>
          <p:cNvPr id="112644" name="Text Box 17"/>
          <p:cNvSpPr txBox="1">
            <a:spLocks noChangeArrowheads="1"/>
          </p:cNvSpPr>
          <p:nvPr/>
        </p:nvSpPr>
        <p:spPr bwMode="auto">
          <a:xfrm>
            <a:off x="4953000" y="1066800"/>
            <a:ext cx="3951288" cy="838200"/>
          </a:xfrm>
          <a:prstGeom prst="rect">
            <a:avLst/>
          </a:prstGeom>
          <a:noFill/>
          <a:ln w="9525">
            <a:noFill/>
            <a:miter lim="800000"/>
            <a:headEnd/>
            <a:tailEnd/>
          </a:ln>
        </p:spPr>
        <p:txBody>
          <a:bodyPr/>
          <a:lstStyle/>
          <a:p>
            <a:r>
              <a:rPr lang="en-US" sz="1400" b="1">
                <a:ea typeface="ＭＳ Ｐゴシック"/>
                <a:cs typeface="ＭＳ Ｐゴシック"/>
              </a:rPr>
              <a:t>CIMSS nearcast products are currently being  inserted into the operational AWIPS data stream for NWS  evaluation.</a:t>
            </a:r>
          </a:p>
        </p:txBody>
      </p:sp>
      <p:pic>
        <p:nvPicPr>
          <p:cNvPr id="112645" name="Picture 7" descr="nearcast_pwd_000m"/>
          <p:cNvPicPr>
            <a:picLocks noChangeAspect="1" noChangeArrowheads="1"/>
          </p:cNvPicPr>
          <p:nvPr/>
        </p:nvPicPr>
        <p:blipFill>
          <a:blip r:embed="rId3"/>
          <a:srcRect t="25000"/>
          <a:stretch>
            <a:fillRect/>
          </a:stretch>
        </p:blipFill>
        <p:spPr bwMode="auto">
          <a:xfrm>
            <a:off x="6324600" y="2044700"/>
            <a:ext cx="2743200" cy="1917700"/>
          </a:xfrm>
          <a:prstGeom prst="rect">
            <a:avLst/>
          </a:prstGeom>
          <a:noFill/>
          <a:ln w="22225">
            <a:noFill/>
            <a:miter lim="800000"/>
            <a:headEnd/>
            <a:tailEnd/>
          </a:ln>
        </p:spPr>
      </p:pic>
      <p:sp>
        <p:nvSpPr>
          <p:cNvPr id="112646" name="Text Box 17"/>
          <p:cNvSpPr txBox="1">
            <a:spLocks noChangeArrowheads="1"/>
          </p:cNvSpPr>
          <p:nvPr/>
        </p:nvSpPr>
        <p:spPr bwMode="auto">
          <a:xfrm>
            <a:off x="4724400" y="2590800"/>
            <a:ext cx="1676400" cy="1004888"/>
          </a:xfrm>
          <a:prstGeom prst="rect">
            <a:avLst/>
          </a:prstGeom>
          <a:noFill/>
          <a:ln w="9525">
            <a:noFill/>
            <a:miter lim="800000"/>
            <a:headEnd/>
            <a:tailEnd/>
          </a:ln>
        </p:spPr>
        <p:txBody>
          <a:bodyPr>
            <a:spAutoFit/>
          </a:bodyPr>
          <a:lstStyle/>
          <a:p>
            <a:r>
              <a:rPr lang="en-US" sz="1200" b="1">
                <a:ea typeface="ＭＳ Ｐゴシック"/>
                <a:cs typeface="ＭＳ Ｐゴシック"/>
              </a:rPr>
              <a:t>CIMSS precipitable water lapse rate product  valid 15UTC April 13, 2009.</a:t>
            </a:r>
          </a:p>
        </p:txBody>
      </p:sp>
      <p:sp>
        <p:nvSpPr>
          <p:cNvPr id="112647" name="Line 9"/>
          <p:cNvSpPr>
            <a:spLocks noChangeShapeType="1"/>
          </p:cNvSpPr>
          <p:nvPr/>
        </p:nvSpPr>
        <p:spPr bwMode="auto">
          <a:xfrm>
            <a:off x="4648200" y="914400"/>
            <a:ext cx="0" cy="5562600"/>
          </a:xfrm>
          <a:prstGeom prst="line">
            <a:avLst/>
          </a:prstGeom>
          <a:noFill/>
          <a:ln w="50800">
            <a:solidFill>
              <a:schemeClr val="tx1"/>
            </a:solidFill>
            <a:round/>
            <a:headEnd/>
            <a:tailEnd/>
          </a:ln>
        </p:spPr>
        <p:txBody>
          <a:bodyPr/>
          <a:lstStyle/>
          <a:p>
            <a:endParaRPr lang="en-US"/>
          </a:p>
        </p:txBody>
      </p:sp>
      <p:pic>
        <p:nvPicPr>
          <p:cNvPr id="112648" name="Picture 10" descr="July2nd2009"/>
          <p:cNvPicPr>
            <a:picLocks noChangeAspect="1" noChangeArrowheads="1"/>
          </p:cNvPicPr>
          <p:nvPr/>
        </p:nvPicPr>
        <p:blipFill>
          <a:blip r:embed="rId4"/>
          <a:srcRect t="6163" r="50310" b="12328"/>
          <a:stretch>
            <a:fillRect/>
          </a:stretch>
        </p:blipFill>
        <p:spPr bwMode="auto">
          <a:xfrm>
            <a:off x="2057400" y="2174875"/>
            <a:ext cx="2362200" cy="2092325"/>
          </a:xfrm>
          <a:prstGeom prst="rect">
            <a:avLst/>
          </a:prstGeom>
          <a:noFill/>
          <a:ln w="9525">
            <a:noFill/>
            <a:miter lim="800000"/>
            <a:headEnd/>
            <a:tailEnd/>
          </a:ln>
        </p:spPr>
      </p:pic>
      <p:pic>
        <p:nvPicPr>
          <p:cNvPr id="112649" name="Picture 11" descr="July2nd2009"/>
          <p:cNvPicPr>
            <a:picLocks noChangeAspect="1" noChangeArrowheads="1"/>
          </p:cNvPicPr>
          <p:nvPr/>
        </p:nvPicPr>
        <p:blipFill>
          <a:blip r:embed="rId4"/>
          <a:srcRect l="50310" t="6163" b="12328"/>
          <a:stretch>
            <a:fillRect/>
          </a:stretch>
        </p:blipFill>
        <p:spPr bwMode="auto">
          <a:xfrm>
            <a:off x="2057400" y="4324350"/>
            <a:ext cx="2384425" cy="2092325"/>
          </a:xfrm>
          <a:prstGeom prst="rect">
            <a:avLst/>
          </a:prstGeom>
          <a:noFill/>
          <a:ln w="9525">
            <a:noFill/>
            <a:miter lim="800000"/>
            <a:headEnd/>
            <a:tailEnd/>
          </a:ln>
        </p:spPr>
      </p:pic>
      <p:sp>
        <p:nvSpPr>
          <p:cNvPr id="112650" name="Text Box 12"/>
          <p:cNvSpPr txBox="1">
            <a:spLocks noChangeArrowheads="1"/>
          </p:cNvSpPr>
          <p:nvPr/>
        </p:nvSpPr>
        <p:spPr bwMode="auto">
          <a:xfrm>
            <a:off x="152400" y="990600"/>
            <a:ext cx="4191000" cy="1155700"/>
          </a:xfrm>
          <a:prstGeom prst="rect">
            <a:avLst/>
          </a:prstGeom>
          <a:noFill/>
          <a:ln w="22225">
            <a:noFill/>
            <a:miter lim="800000"/>
            <a:headEnd/>
            <a:tailEnd/>
          </a:ln>
        </p:spPr>
        <p:txBody>
          <a:bodyPr>
            <a:spAutoFit/>
          </a:bodyPr>
          <a:lstStyle/>
          <a:p>
            <a:pPr eaLnBrk="0" hangingPunct="0"/>
            <a:r>
              <a:rPr lang="en-US" sz="1400" b="1">
                <a:ea typeface="ＭＳ Ｐゴシック"/>
                <a:cs typeface="ＭＳ Ｐゴシック"/>
              </a:rPr>
              <a:t>NWS Milwaukee is evaluating the CIMSS precipitable water nearcasting product.  The example below shows a good relationship between amount of convective clouds (or lack of them) and strong vertical gradients of PW.</a:t>
            </a:r>
          </a:p>
        </p:txBody>
      </p:sp>
      <p:sp>
        <p:nvSpPr>
          <p:cNvPr id="112651" name="Text Box 13"/>
          <p:cNvSpPr txBox="1">
            <a:spLocks noChangeArrowheads="1"/>
          </p:cNvSpPr>
          <p:nvPr/>
        </p:nvSpPr>
        <p:spPr bwMode="auto">
          <a:xfrm>
            <a:off x="228600" y="2819400"/>
            <a:ext cx="1905000" cy="1004888"/>
          </a:xfrm>
          <a:prstGeom prst="rect">
            <a:avLst/>
          </a:prstGeom>
          <a:noFill/>
          <a:ln w="22225">
            <a:noFill/>
            <a:miter lim="800000"/>
            <a:headEnd/>
            <a:tailEnd/>
          </a:ln>
        </p:spPr>
        <p:txBody>
          <a:bodyPr>
            <a:spAutoFit/>
          </a:bodyPr>
          <a:lstStyle/>
          <a:p>
            <a:r>
              <a:rPr lang="en-US" sz="1200" b="1">
                <a:ea typeface="ＭＳ Ｐゴシック"/>
                <a:cs typeface="ＭＳ Ｐゴシック"/>
              </a:rPr>
              <a:t>1-hour nearcast of vertical precipitable water differences (mm) valid 19 UTC, July 2, 2009. </a:t>
            </a:r>
          </a:p>
        </p:txBody>
      </p:sp>
      <p:sp>
        <p:nvSpPr>
          <p:cNvPr id="112652" name="Text Box 14"/>
          <p:cNvSpPr txBox="1">
            <a:spLocks noChangeArrowheads="1"/>
          </p:cNvSpPr>
          <p:nvPr/>
        </p:nvSpPr>
        <p:spPr bwMode="auto">
          <a:xfrm>
            <a:off x="228600" y="4724400"/>
            <a:ext cx="1905000" cy="1370013"/>
          </a:xfrm>
          <a:prstGeom prst="rect">
            <a:avLst/>
          </a:prstGeom>
          <a:noFill/>
          <a:ln w="22225">
            <a:noFill/>
            <a:miter lim="800000"/>
            <a:headEnd/>
            <a:tailEnd/>
          </a:ln>
        </p:spPr>
        <p:txBody>
          <a:bodyPr>
            <a:spAutoFit/>
          </a:bodyPr>
          <a:lstStyle/>
          <a:p>
            <a:r>
              <a:rPr lang="en-US" sz="1200" b="1">
                <a:ea typeface="ＭＳ Ｐゴシック"/>
                <a:cs typeface="ＭＳ Ｐゴシック"/>
              </a:rPr>
              <a:t>Visible image for</a:t>
            </a:r>
          </a:p>
          <a:p>
            <a:r>
              <a:rPr lang="en-US" sz="1200" b="1">
                <a:ea typeface="ＭＳ Ｐゴシック"/>
                <a:cs typeface="ＭＳ Ｐゴシック"/>
              </a:rPr>
              <a:t>19 UTC, July 2, 2009. Red indicates where convection is likely. Black indicates areas where convection is not likely. </a:t>
            </a:r>
          </a:p>
        </p:txBody>
      </p:sp>
      <p:sp>
        <p:nvSpPr>
          <p:cNvPr id="112653" name="Text Box 17"/>
          <p:cNvSpPr txBox="1">
            <a:spLocks noChangeArrowheads="1"/>
          </p:cNvSpPr>
          <p:nvPr/>
        </p:nvSpPr>
        <p:spPr bwMode="auto">
          <a:xfrm>
            <a:off x="4724400" y="4648200"/>
            <a:ext cx="1676400" cy="822325"/>
          </a:xfrm>
          <a:prstGeom prst="rect">
            <a:avLst/>
          </a:prstGeom>
          <a:noFill/>
          <a:ln w="9525">
            <a:noFill/>
            <a:miter lim="800000"/>
            <a:headEnd/>
            <a:tailEnd/>
          </a:ln>
        </p:spPr>
        <p:txBody>
          <a:bodyPr>
            <a:spAutoFit/>
          </a:bodyPr>
          <a:lstStyle/>
          <a:p>
            <a:r>
              <a:rPr lang="en-US" sz="1200" b="1">
                <a:ea typeface="ＭＳ Ｐゴシック"/>
                <a:cs typeface="ＭＳ Ｐゴシック"/>
              </a:rPr>
              <a:t>Same CIMSS nearcast  product  displayed on an AWIPS workstation.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descr="nearcast_te9_004m"/>
          <p:cNvPicPr>
            <a:picLocks noChangeAspect="1" noChangeArrowheads="1"/>
          </p:cNvPicPr>
          <p:nvPr/>
        </p:nvPicPr>
        <p:blipFill>
          <a:blip r:embed="rId3"/>
          <a:srcRect t="43750" r="94136" b="4124"/>
          <a:stretch>
            <a:fillRect/>
          </a:stretch>
        </p:blipFill>
        <p:spPr bwMode="auto">
          <a:xfrm>
            <a:off x="76200" y="4660900"/>
            <a:ext cx="219075" cy="1816100"/>
          </a:xfrm>
          <a:prstGeom prst="rect">
            <a:avLst/>
          </a:prstGeom>
          <a:noFill/>
          <a:ln w="9525">
            <a:noFill/>
            <a:miter lim="800000"/>
            <a:headEnd/>
            <a:tailEnd/>
          </a:ln>
        </p:spPr>
      </p:pic>
      <p:pic>
        <p:nvPicPr>
          <p:cNvPr id="113666" name="Picture 5" descr="nearcast_ted_004m"/>
          <p:cNvPicPr>
            <a:picLocks noChangeAspect="1" noChangeArrowheads="1"/>
          </p:cNvPicPr>
          <p:nvPr/>
        </p:nvPicPr>
        <p:blipFill>
          <a:blip r:embed="rId4"/>
          <a:srcRect t="46875" r="95184" b="4124"/>
          <a:stretch>
            <a:fillRect/>
          </a:stretch>
        </p:blipFill>
        <p:spPr bwMode="auto">
          <a:xfrm>
            <a:off x="2895600" y="4648200"/>
            <a:ext cx="192088" cy="1828800"/>
          </a:xfrm>
          <a:prstGeom prst="rect">
            <a:avLst/>
          </a:prstGeom>
          <a:noFill/>
          <a:ln w="9525">
            <a:noFill/>
            <a:miter lim="800000"/>
            <a:headEnd/>
            <a:tailEnd/>
          </a:ln>
        </p:spPr>
      </p:pic>
      <p:pic>
        <p:nvPicPr>
          <p:cNvPr id="113667" name="Picture 8" descr="uppermissvly_loop"/>
          <p:cNvPicPr>
            <a:picLocks noChangeAspect="1" noChangeArrowheads="1" noCrop="1"/>
          </p:cNvPicPr>
          <p:nvPr/>
        </p:nvPicPr>
        <p:blipFill>
          <a:blip r:embed="rId5"/>
          <a:srcRect/>
          <a:stretch>
            <a:fillRect/>
          </a:stretch>
        </p:blipFill>
        <p:spPr bwMode="auto">
          <a:xfrm>
            <a:off x="5791200" y="3806825"/>
            <a:ext cx="3124200" cy="2974975"/>
          </a:xfrm>
          <a:prstGeom prst="rect">
            <a:avLst/>
          </a:prstGeom>
          <a:noFill/>
          <a:ln w="9525">
            <a:noFill/>
            <a:miter lim="800000"/>
            <a:headEnd/>
            <a:tailEnd/>
          </a:ln>
        </p:spPr>
      </p:pic>
      <p:pic>
        <p:nvPicPr>
          <p:cNvPr id="113668" name="Picture 9"/>
          <p:cNvPicPr>
            <a:picLocks noChangeAspect="1" noChangeArrowheads="1"/>
          </p:cNvPicPr>
          <p:nvPr/>
        </p:nvPicPr>
        <p:blipFill>
          <a:blip r:embed="rId6"/>
          <a:srcRect l="42645" t="41698" r="38655" b="40030"/>
          <a:stretch>
            <a:fillRect/>
          </a:stretch>
        </p:blipFill>
        <p:spPr bwMode="auto">
          <a:xfrm>
            <a:off x="3124200" y="4495800"/>
            <a:ext cx="2362200" cy="1905000"/>
          </a:xfrm>
          <a:prstGeom prst="rect">
            <a:avLst/>
          </a:prstGeom>
          <a:noFill/>
          <a:ln w="9525">
            <a:noFill/>
            <a:miter lim="800000"/>
            <a:headEnd/>
            <a:tailEnd/>
          </a:ln>
        </p:spPr>
      </p:pic>
      <p:sp>
        <p:nvSpPr>
          <p:cNvPr id="113669" name="Text Box 10"/>
          <p:cNvSpPr txBox="1">
            <a:spLocks noChangeArrowheads="1"/>
          </p:cNvSpPr>
          <p:nvPr/>
        </p:nvSpPr>
        <p:spPr bwMode="auto">
          <a:xfrm>
            <a:off x="3124200" y="6394450"/>
            <a:ext cx="2298700" cy="387350"/>
          </a:xfrm>
          <a:prstGeom prst="rect">
            <a:avLst/>
          </a:prstGeom>
          <a:solidFill>
            <a:schemeClr val="accent1"/>
          </a:solidFill>
          <a:ln w="22225">
            <a:solidFill>
              <a:schemeClr val="tx1"/>
            </a:solidFill>
            <a:miter lim="800000"/>
            <a:headEnd/>
            <a:tailEnd/>
          </a:ln>
        </p:spPr>
        <p:txBody>
          <a:bodyPr>
            <a:spAutoFit/>
          </a:bodyPr>
          <a:lstStyle/>
          <a:p>
            <a:pPr algn="ctr" eaLnBrk="0" hangingPunct="0"/>
            <a:r>
              <a:rPr lang="en-US" sz="900" b="1">
                <a:solidFill>
                  <a:srgbClr val="FF0000"/>
                </a:solidFill>
              </a:rPr>
              <a:t>6-hour NearCast</a:t>
            </a:r>
            <a:r>
              <a:rPr lang="en-US" sz="900" b="1">
                <a:solidFill>
                  <a:srgbClr val="000000"/>
                </a:solidFill>
              </a:rPr>
              <a:t> for 2100 UTC</a:t>
            </a:r>
          </a:p>
          <a:p>
            <a:pPr algn="ctr" eaLnBrk="0" hangingPunct="0"/>
            <a:r>
              <a:rPr lang="en-US" sz="900" b="1">
                <a:solidFill>
                  <a:srgbClr val="000000"/>
                </a:solidFill>
              </a:rPr>
              <a:t>Low to Mid level Theta-E Differences</a:t>
            </a:r>
          </a:p>
        </p:txBody>
      </p:sp>
      <p:pic>
        <p:nvPicPr>
          <p:cNvPr id="113670" name="Picture 11"/>
          <p:cNvPicPr>
            <a:picLocks noChangeAspect="1" noChangeArrowheads="1"/>
          </p:cNvPicPr>
          <p:nvPr/>
        </p:nvPicPr>
        <p:blipFill>
          <a:blip r:embed="rId7"/>
          <a:srcRect l="38568" t="41698" r="41354" b="39998"/>
          <a:stretch>
            <a:fillRect/>
          </a:stretch>
        </p:blipFill>
        <p:spPr bwMode="auto">
          <a:xfrm>
            <a:off x="304800" y="4419600"/>
            <a:ext cx="2362200" cy="1981200"/>
          </a:xfrm>
          <a:prstGeom prst="rect">
            <a:avLst/>
          </a:prstGeom>
          <a:noFill/>
          <a:ln w="9525">
            <a:noFill/>
            <a:miter lim="800000"/>
            <a:headEnd/>
            <a:tailEnd/>
          </a:ln>
        </p:spPr>
      </p:pic>
      <p:sp>
        <p:nvSpPr>
          <p:cNvPr id="113671" name="Text Box 12"/>
          <p:cNvSpPr txBox="1">
            <a:spLocks noChangeArrowheads="1"/>
          </p:cNvSpPr>
          <p:nvPr/>
        </p:nvSpPr>
        <p:spPr bwMode="auto">
          <a:xfrm>
            <a:off x="381000" y="6394450"/>
            <a:ext cx="2209800" cy="387350"/>
          </a:xfrm>
          <a:prstGeom prst="rect">
            <a:avLst/>
          </a:prstGeom>
          <a:solidFill>
            <a:schemeClr val="accent1"/>
          </a:solidFill>
          <a:ln w="22225">
            <a:solidFill>
              <a:schemeClr val="tx1"/>
            </a:solidFill>
            <a:miter lim="800000"/>
            <a:headEnd/>
            <a:tailEnd/>
          </a:ln>
        </p:spPr>
        <p:txBody>
          <a:bodyPr>
            <a:spAutoFit/>
          </a:bodyPr>
          <a:lstStyle/>
          <a:p>
            <a:pPr algn="ctr" eaLnBrk="0" hangingPunct="0"/>
            <a:r>
              <a:rPr lang="en-US" sz="900" b="1">
                <a:solidFill>
                  <a:srgbClr val="FF0000"/>
                </a:solidFill>
              </a:rPr>
              <a:t>6-hour NearCast</a:t>
            </a:r>
            <a:r>
              <a:rPr lang="en-US" sz="900" b="1">
                <a:solidFill>
                  <a:srgbClr val="000000"/>
                </a:solidFill>
              </a:rPr>
              <a:t> for 2100 UTC</a:t>
            </a:r>
          </a:p>
          <a:p>
            <a:pPr algn="ctr" eaLnBrk="0" hangingPunct="0"/>
            <a:r>
              <a:rPr lang="en-US" sz="900" b="1">
                <a:solidFill>
                  <a:srgbClr val="000000"/>
                </a:solidFill>
              </a:rPr>
              <a:t>Low level Theta-E</a:t>
            </a:r>
          </a:p>
        </p:txBody>
      </p:sp>
      <p:sp>
        <p:nvSpPr>
          <p:cNvPr id="113672" name="Text Box 21"/>
          <p:cNvSpPr txBox="1">
            <a:spLocks noChangeArrowheads="1"/>
          </p:cNvSpPr>
          <p:nvPr/>
        </p:nvSpPr>
        <p:spPr bwMode="auto">
          <a:xfrm>
            <a:off x="5783263" y="6394450"/>
            <a:ext cx="3132137" cy="387350"/>
          </a:xfrm>
          <a:prstGeom prst="rect">
            <a:avLst/>
          </a:prstGeom>
          <a:solidFill>
            <a:srgbClr val="FFFF00"/>
          </a:solidFill>
          <a:ln w="22225">
            <a:solidFill>
              <a:schemeClr val="tx1"/>
            </a:solidFill>
            <a:miter lim="800000"/>
            <a:headEnd/>
            <a:tailEnd/>
          </a:ln>
        </p:spPr>
        <p:txBody>
          <a:bodyPr>
            <a:spAutoFit/>
          </a:bodyPr>
          <a:lstStyle/>
          <a:p>
            <a:pPr algn="ctr" eaLnBrk="0" hangingPunct="0"/>
            <a:r>
              <a:rPr lang="en-US" sz="900" b="1">
                <a:solidFill>
                  <a:srgbClr val="000000"/>
                </a:solidFill>
              </a:rPr>
              <a:t>Rapid Development of Convection over NW Iowa between 2000 and 2100 UTC 9 July 2009</a:t>
            </a:r>
          </a:p>
        </p:txBody>
      </p:sp>
      <p:sp>
        <p:nvSpPr>
          <p:cNvPr id="3094" name="Rectangle 22"/>
          <p:cNvSpPr>
            <a:spLocks noChangeArrowheads="1"/>
          </p:cNvSpPr>
          <p:nvPr/>
        </p:nvSpPr>
        <p:spPr bwMode="auto">
          <a:xfrm>
            <a:off x="0" y="63500"/>
            <a:ext cx="9144000" cy="622300"/>
          </a:xfrm>
          <a:prstGeom prst="rect">
            <a:avLst/>
          </a:prstGeom>
          <a:noFill/>
          <a:ln>
            <a:noFill/>
          </a:ln>
          <a:effectLst/>
          <a:extLst/>
        </p:spPr>
        <p:txBody>
          <a:bodyPr anchor="ctr"/>
          <a:lstStyle/>
          <a:p>
            <a:pPr algn="ctr">
              <a:defRPr/>
            </a:pPr>
            <a:r>
              <a:rPr lang="en-US" sz="2400" b="1" u="sng">
                <a:solidFill>
                  <a:srgbClr val="0000FF"/>
                </a:solidFill>
                <a:effectLst>
                  <a:outerShdw blurRad="38100" dist="38100" dir="2700000" algn="tl">
                    <a:srgbClr val="C0C0C0"/>
                  </a:outerShdw>
                </a:effectLst>
                <a:latin typeface="+mn-lt"/>
                <a:cs typeface="Times New Roman" pitchFamily="18" charset="0"/>
              </a:rPr>
              <a:t>Using the GOES-12 Sounder to Nearcast Severe Weather</a:t>
            </a:r>
          </a:p>
        </p:txBody>
      </p:sp>
      <p:sp>
        <p:nvSpPr>
          <p:cNvPr id="3096" name="Text Box 24"/>
          <p:cNvSpPr txBox="1">
            <a:spLocks noChangeArrowheads="1"/>
          </p:cNvSpPr>
          <p:nvPr/>
        </p:nvSpPr>
        <p:spPr bwMode="auto">
          <a:xfrm>
            <a:off x="228600" y="990600"/>
            <a:ext cx="8686800" cy="2667000"/>
          </a:xfrm>
          <a:prstGeom prst="rect">
            <a:avLst/>
          </a:prstGeom>
          <a:solidFill>
            <a:schemeClr val="accent1"/>
          </a:solidFill>
          <a:ln w="22225">
            <a:solidFill>
              <a:schemeClr val="tx1"/>
            </a:solidFill>
            <a:miter lim="800000"/>
            <a:headEnd/>
            <a:tailEnd/>
          </a:ln>
          <a:effectLst/>
          <a:extLst/>
        </p:spPr>
        <p:txBody>
          <a:bodyPr>
            <a:spAutoFit/>
          </a:bodyPr>
          <a:lstStyle/>
          <a:p>
            <a:pPr>
              <a:defRPr/>
            </a:pPr>
            <a:r>
              <a:rPr lang="en-US" sz="1400" b="1">
                <a:solidFill>
                  <a:srgbClr val="000000"/>
                </a:solidFill>
                <a:latin typeface="+mn-lt"/>
              </a:rPr>
              <a:t>The CIMSS Near-casting Model uses hourly GOES Sounder retrievals of layered precipitable water (PW) and equivalent potential temperature (Theta-E) to predict severe weather outbreaks up to </a:t>
            </a:r>
          </a:p>
          <a:p>
            <a:pPr>
              <a:defRPr/>
            </a:pPr>
            <a:r>
              <a:rPr lang="en-US" sz="1400" b="1" i="1" u="sng">
                <a:solidFill>
                  <a:srgbClr val="FF0000"/>
                </a:solidFill>
                <a:effectLst>
                  <a:outerShdw blurRad="38100" dist="38100" dir="2700000" algn="tl">
                    <a:srgbClr val="000000"/>
                  </a:outerShdw>
                </a:effectLst>
                <a:latin typeface="+mn-lt"/>
              </a:rPr>
              <a:t>6 hours in advance!</a:t>
            </a:r>
            <a:endParaRPr lang="en-US" sz="1400" b="1">
              <a:solidFill>
                <a:srgbClr val="000000"/>
              </a:solidFill>
              <a:latin typeface="+mn-lt"/>
            </a:endParaRPr>
          </a:p>
          <a:p>
            <a:pPr>
              <a:defRPr/>
            </a:pPr>
            <a:endParaRPr lang="en-US" sz="1400" b="1">
              <a:solidFill>
                <a:srgbClr val="000000"/>
              </a:solidFill>
              <a:latin typeface="+mn-lt"/>
            </a:endParaRPr>
          </a:p>
          <a:p>
            <a:pPr>
              <a:defRPr/>
            </a:pPr>
            <a:r>
              <a:rPr lang="en-US" sz="1400" b="1">
                <a:solidFill>
                  <a:srgbClr val="000000"/>
                </a:solidFill>
                <a:latin typeface="+mn-lt"/>
              </a:rPr>
              <a:t>Hourly, multi-layered observations from the GOES Sounder are projected forward in time along Lagrangian trajectories forced by gradient winds.  “Trajectory observations” from the previous six hours are retained in the analysis.  Destabilization is indicated when theta-E decreases with height.</a:t>
            </a:r>
          </a:p>
          <a:p>
            <a:pPr>
              <a:defRPr/>
            </a:pPr>
            <a:endParaRPr lang="en-US" sz="1400" b="1">
              <a:solidFill>
                <a:srgbClr val="000000"/>
              </a:solidFill>
              <a:latin typeface="+mn-lt"/>
            </a:endParaRPr>
          </a:p>
          <a:p>
            <a:pPr>
              <a:defRPr/>
            </a:pPr>
            <a:r>
              <a:rPr lang="en-US" sz="1400" b="1">
                <a:solidFill>
                  <a:srgbClr val="000000"/>
                </a:solidFill>
                <a:latin typeface="+mn-lt"/>
              </a:rPr>
              <a:t>Limitations:</a:t>
            </a:r>
          </a:p>
          <a:p>
            <a:pPr>
              <a:defRPr/>
            </a:pPr>
            <a:r>
              <a:rPr lang="en-US" sz="1400" b="1">
                <a:solidFill>
                  <a:srgbClr val="000000"/>
                </a:solidFill>
                <a:latin typeface="+mn-lt"/>
              </a:rPr>
              <a:t>   - Sounder channels support only two layers for near-casting</a:t>
            </a:r>
          </a:p>
          <a:p>
            <a:pPr>
              <a:defRPr/>
            </a:pPr>
            <a:r>
              <a:rPr lang="en-US" sz="1400" b="1">
                <a:solidFill>
                  <a:srgbClr val="000000"/>
                </a:solidFill>
                <a:latin typeface="+mn-lt"/>
              </a:rPr>
              <a:t>   - Only useful for elevated convection – Sounder can’t detect low-level moisture</a:t>
            </a:r>
          </a:p>
          <a:p>
            <a:pPr>
              <a:defRPr/>
            </a:pPr>
            <a:r>
              <a:rPr lang="en-US" sz="1400" b="1">
                <a:solidFill>
                  <a:srgbClr val="000000"/>
                </a:solidFill>
                <a:latin typeface="+mn-lt"/>
              </a:rPr>
              <a:t>   - Frequent false alarms – Sounder can’t detect inversions</a:t>
            </a:r>
          </a:p>
        </p:txBody>
      </p:sp>
      <p:sp>
        <p:nvSpPr>
          <p:cNvPr id="113675" name="Text Box 26"/>
          <p:cNvSpPr txBox="1">
            <a:spLocks noChangeArrowheads="1"/>
          </p:cNvSpPr>
          <p:nvPr/>
        </p:nvSpPr>
        <p:spPr bwMode="auto">
          <a:xfrm>
            <a:off x="3124200" y="4152900"/>
            <a:ext cx="2362200" cy="571500"/>
          </a:xfrm>
          <a:prstGeom prst="rect">
            <a:avLst/>
          </a:prstGeom>
          <a:solidFill>
            <a:schemeClr val="accent1"/>
          </a:solidFill>
          <a:ln w="22225">
            <a:solidFill>
              <a:schemeClr val="tx1"/>
            </a:solidFill>
            <a:miter lim="800000"/>
            <a:headEnd/>
            <a:tailEnd/>
          </a:ln>
        </p:spPr>
        <p:txBody>
          <a:bodyPr>
            <a:spAutoFit/>
          </a:bodyPr>
          <a:lstStyle/>
          <a:p>
            <a:r>
              <a:rPr lang="en-US" sz="1000" b="1">
                <a:solidFill>
                  <a:srgbClr val="000000"/>
                </a:solidFill>
              </a:rPr>
              <a:t>Vertical Theta-E Differences predict complete convective instability by 2100 UTC. </a:t>
            </a:r>
          </a:p>
        </p:txBody>
      </p:sp>
      <p:sp>
        <p:nvSpPr>
          <p:cNvPr id="113676" name="Line 27"/>
          <p:cNvSpPr>
            <a:spLocks noChangeShapeType="1"/>
          </p:cNvSpPr>
          <p:nvPr/>
        </p:nvSpPr>
        <p:spPr bwMode="auto">
          <a:xfrm flipH="1">
            <a:off x="4191000" y="4953000"/>
            <a:ext cx="609600" cy="381000"/>
          </a:xfrm>
          <a:prstGeom prst="line">
            <a:avLst/>
          </a:prstGeom>
          <a:noFill/>
          <a:ln w="25400">
            <a:solidFill>
              <a:srgbClr val="FF0000"/>
            </a:solidFill>
            <a:round/>
            <a:headEnd/>
            <a:tailEnd type="triangle" w="med" len="med"/>
          </a:ln>
        </p:spPr>
        <p:txBody>
          <a:bodyPr/>
          <a:lstStyle/>
          <a:p>
            <a:endParaRPr lang="en-US"/>
          </a:p>
        </p:txBody>
      </p:sp>
      <p:sp>
        <p:nvSpPr>
          <p:cNvPr id="113677" name="Text Box 7"/>
          <p:cNvSpPr txBox="1">
            <a:spLocks noChangeArrowheads="1"/>
          </p:cNvSpPr>
          <p:nvPr/>
        </p:nvSpPr>
        <p:spPr bwMode="auto">
          <a:xfrm>
            <a:off x="4800600" y="4800600"/>
            <a:ext cx="1600200" cy="387350"/>
          </a:xfrm>
          <a:prstGeom prst="rect">
            <a:avLst/>
          </a:prstGeom>
          <a:solidFill>
            <a:schemeClr val="accent1"/>
          </a:solidFill>
          <a:ln w="22225">
            <a:solidFill>
              <a:schemeClr val="tx1"/>
            </a:solidFill>
            <a:miter lim="800000"/>
            <a:headEnd/>
            <a:tailEnd/>
          </a:ln>
        </p:spPr>
        <p:txBody>
          <a:bodyPr>
            <a:spAutoFit/>
          </a:bodyPr>
          <a:lstStyle/>
          <a:p>
            <a:pPr algn="ctr" eaLnBrk="0" hangingPunct="0">
              <a:lnSpc>
                <a:spcPct val="90000"/>
              </a:lnSpc>
            </a:pPr>
            <a:r>
              <a:rPr lang="en-US" sz="1000" b="1" i="1">
                <a:solidFill>
                  <a:srgbClr val="FF0000"/>
                </a:solidFill>
              </a:rPr>
              <a:t>Severe thunderstorms  occurs as predicted!</a:t>
            </a:r>
          </a:p>
        </p:txBody>
      </p:sp>
      <p:sp>
        <p:nvSpPr>
          <p:cNvPr id="113678" name="Line 28"/>
          <p:cNvSpPr>
            <a:spLocks noChangeShapeType="1"/>
          </p:cNvSpPr>
          <p:nvPr/>
        </p:nvSpPr>
        <p:spPr bwMode="auto">
          <a:xfrm>
            <a:off x="6400800" y="4953000"/>
            <a:ext cx="990600" cy="228600"/>
          </a:xfrm>
          <a:prstGeom prst="line">
            <a:avLst/>
          </a:prstGeom>
          <a:noFill/>
          <a:ln w="25400">
            <a:solidFill>
              <a:srgbClr val="FF0000"/>
            </a:solidFill>
            <a:round/>
            <a:headEnd/>
            <a:tailEnd type="triangle" w="med" len="med"/>
          </a:ln>
        </p:spPr>
        <p:txBody>
          <a:bodyPr/>
          <a:lstStyle/>
          <a:p>
            <a:endParaRPr lang="en-US"/>
          </a:p>
        </p:txBody>
      </p:sp>
      <p:sp>
        <p:nvSpPr>
          <p:cNvPr id="113679" name="Text Box 29"/>
          <p:cNvSpPr txBox="1">
            <a:spLocks noChangeArrowheads="1"/>
          </p:cNvSpPr>
          <p:nvPr/>
        </p:nvSpPr>
        <p:spPr bwMode="auto">
          <a:xfrm>
            <a:off x="2667000" y="639763"/>
            <a:ext cx="3902075" cy="274637"/>
          </a:xfrm>
          <a:prstGeom prst="rect">
            <a:avLst/>
          </a:prstGeom>
          <a:noFill/>
          <a:ln w="9525">
            <a:noFill/>
            <a:miter lim="800000"/>
            <a:headEnd/>
            <a:tailEnd/>
          </a:ln>
        </p:spPr>
        <p:txBody>
          <a:bodyPr wrap="none">
            <a:spAutoFit/>
          </a:bodyPr>
          <a:lstStyle/>
          <a:p>
            <a:r>
              <a:rPr lang="en-US" sz="1200" b="1" i="1">
                <a:solidFill>
                  <a:srgbClr val="000000"/>
                </a:solidFill>
              </a:rPr>
              <a:t>Robert Aune (NESDIS) and Ralph Petersen (CIMSS)</a:t>
            </a:r>
          </a:p>
        </p:txBody>
      </p:sp>
      <p:sp>
        <p:nvSpPr>
          <p:cNvPr id="113680" name="Text Box 6"/>
          <p:cNvSpPr txBox="1">
            <a:spLocks noChangeArrowheads="1"/>
          </p:cNvSpPr>
          <p:nvPr/>
        </p:nvSpPr>
        <p:spPr bwMode="auto">
          <a:xfrm>
            <a:off x="228600" y="4152900"/>
            <a:ext cx="2438400" cy="571500"/>
          </a:xfrm>
          <a:prstGeom prst="rect">
            <a:avLst/>
          </a:prstGeom>
          <a:solidFill>
            <a:schemeClr val="accent1"/>
          </a:solidFill>
          <a:ln w="22225">
            <a:solidFill>
              <a:schemeClr val="tx1"/>
            </a:solidFill>
            <a:miter lim="800000"/>
            <a:headEnd/>
            <a:tailEnd/>
          </a:ln>
        </p:spPr>
        <p:txBody>
          <a:bodyPr>
            <a:spAutoFit/>
          </a:bodyPr>
          <a:lstStyle/>
          <a:p>
            <a:pPr eaLnBrk="0" hangingPunct="0"/>
            <a:r>
              <a:rPr lang="en-US" sz="1000" b="1">
                <a:solidFill>
                  <a:srgbClr val="000000"/>
                </a:solidFill>
              </a:rPr>
              <a:t>Low-level Theta-E NearCasts shows warm  moist air band moving into far NW Iowa by 2100 UTC.</a:t>
            </a:r>
          </a:p>
        </p:txBody>
      </p:sp>
      <p:sp>
        <p:nvSpPr>
          <p:cNvPr id="113681" name="Text Box 30"/>
          <p:cNvSpPr txBox="1">
            <a:spLocks noChangeArrowheads="1"/>
          </p:cNvSpPr>
          <p:nvPr/>
        </p:nvSpPr>
        <p:spPr bwMode="auto">
          <a:xfrm>
            <a:off x="628650" y="3748088"/>
            <a:ext cx="4476750" cy="366712"/>
          </a:xfrm>
          <a:prstGeom prst="rect">
            <a:avLst/>
          </a:prstGeom>
          <a:noFill/>
          <a:ln w="9525">
            <a:noFill/>
            <a:miter lim="800000"/>
            <a:headEnd/>
            <a:tailEnd/>
          </a:ln>
        </p:spPr>
        <p:txBody>
          <a:bodyPr wrap="none">
            <a:spAutoFit/>
          </a:bodyPr>
          <a:lstStyle/>
          <a:p>
            <a:r>
              <a:rPr lang="en-US" b="1" u="sng">
                <a:solidFill>
                  <a:srgbClr val="FF0000"/>
                </a:solidFill>
              </a:rPr>
              <a:t>One Example of a Successful Near-cast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5" descr="12Jun02_12z_ncstABI_te7"/>
          <p:cNvPicPr>
            <a:picLocks noChangeAspect="1" noChangeArrowheads="1" noCrop="1"/>
          </p:cNvPicPr>
          <p:nvPr/>
        </p:nvPicPr>
        <p:blipFill>
          <a:blip r:embed="rId2"/>
          <a:srcRect/>
          <a:stretch>
            <a:fillRect/>
          </a:stretch>
        </p:blipFill>
        <p:spPr bwMode="auto">
          <a:xfrm>
            <a:off x="228600" y="914400"/>
            <a:ext cx="2943225" cy="2743200"/>
          </a:xfrm>
          <a:prstGeom prst="rect">
            <a:avLst/>
          </a:prstGeom>
          <a:noFill/>
          <a:ln w="9525">
            <a:noFill/>
            <a:miter lim="800000"/>
            <a:headEnd/>
            <a:tailEnd/>
          </a:ln>
        </p:spPr>
      </p:pic>
      <p:sp>
        <p:nvSpPr>
          <p:cNvPr id="115714" name="Text Box 6"/>
          <p:cNvSpPr txBox="1">
            <a:spLocks noChangeArrowheads="1"/>
          </p:cNvSpPr>
          <p:nvPr/>
        </p:nvSpPr>
        <p:spPr bwMode="auto">
          <a:xfrm>
            <a:off x="1600200" y="990600"/>
            <a:ext cx="1524000" cy="338138"/>
          </a:xfrm>
          <a:prstGeom prst="rect">
            <a:avLst/>
          </a:prstGeom>
          <a:noFill/>
          <a:ln w="9525">
            <a:noFill/>
            <a:miter lim="800000"/>
            <a:headEnd/>
            <a:tailEnd/>
          </a:ln>
        </p:spPr>
        <p:txBody>
          <a:bodyPr wrap="none">
            <a:spAutoFit/>
          </a:bodyPr>
          <a:lstStyle/>
          <a:p>
            <a:r>
              <a:rPr lang="en-US" sz="1600"/>
              <a:t>ABI 450hPa </a:t>
            </a:r>
            <a:r>
              <a:rPr lang="el-GR" sz="1600"/>
              <a:t>θ</a:t>
            </a:r>
            <a:r>
              <a:rPr lang="en-US" sz="1600" baseline="-25000"/>
              <a:t>e</a:t>
            </a:r>
          </a:p>
        </p:txBody>
      </p:sp>
      <p:pic>
        <p:nvPicPr>
          <p:cNvPr id="115715" name="Picture 8" descr="12Jun02_12z_ncstABI_te9"/>
          <p:cNvPicPr>
            <a:picLocks noChangeAspect="1" noChangeArrowheads="1" noCrop="1"/>
          </p:cNvPicPr>
          <p:nvPr/>
        </p:nvPicPr>
        <p:blipFill>
          <a:blip r:embed="rId3"/>
          <a:srcRect/>
          <a:stretch>
            <a:fillRect/>
          </a:stretch>
        </p:blipFill>
        <p:spPr bwMode="auto">
          <a:xfrm>
            <a:off x="228600" y="3895725"/>
            <a:ext cx="2935288" cy="2735263"/>
          </a:xfrm>
          <a:prstGeom prst="rect">
            <a:avLst/>
          </a:prstGeom>
          <a:noFill/>
          <a:ln w="9525">
            <a:noFill/>
            <a:miter lim="800000"/>
            <a:headEnd/>
            <a:tailEnd/>
          </a:ln>
        </p:spPr>
      </p:pic>
      <p:pic>
        <p:nvPicPr>
          <p:cNvPr id="115716" name="Picture 11" descr="12Jun02_12z_ncstHES_te7"/>
          <p:cNvPicPr>
            <a:picLocks noChangeAspect="1" noChangeArrowheads="1" noCrop="1"/>
          </p:cNvPicPr>
          <p:nvPr/>
        </p:nvPicPr>
        <p:blipFill>
          <a:blip r:embed="rId4"/>
          <a:srcRect/>
          <a:stretch>
            <a:fillRect/>
          </a:stretch>
        </p:blipFill>
        <p:spPr bwMode="auto">
          <a:xfrm>
            <a:off x="5981700" y="923925"/>
            <a:ext cx="2933700" cy="2733675"/>
          </a:xfrm>
          <a:prstGeom prst="rect">
            <a:avLst/>
          </a:prstGeom>
          <a:noFill/>
          <a:ln w="9525">
            <a:noFill/>
            <a:miter lim="800000"/>
            <a:headEnd/>
            <a:tailEnd/>
          </a:ln>
        </p:spPr>
      </p:pic>
      <p:pic>
        <p:nvPicPr>
          <p:cNvPr id="115717" name="Picture 12" descr="12Jun02_12z_ncstHES_te9"/>
          <p:cNvPicPr>
            <a:picLocks noChangeAspect="1" noChangeArrowheads="1" noCrop="1"/>
          </p:cNvPicPr>
          <p:nvPr/>
        </p:nvPicPr>
        <p:blipFill>
          <a:blip r:embed="rId5"/>
          <a:srcRect/>
          <a:stretch>
            <a:fillRect/>
          </a:stretch>
        </p:blipFill>
        <p:spPr bwMode="auto">
          <a:xfrm>
            <a:off x="5981700" y="3894138"/>
            <a:ext cx="2933700" cy="2735262"/>
          </a:xfrm>
          <a:prstGeom prst="rect">
            <a:avLst/>
          </a:prstGeom>
          <a:noFill/>
          <a:ln w="9525">
            <a:noFill/>
            <a:miter lim="800000"/>
            <a:headEnd/>
            <a:tailEnd/>
          </a:ln>
        </p:spPr>
      </p:pic>
      <p:sp>
        <p:nvSpPr>
          <p:cNvPr id="115718" name="Text Box 7"/>
          <p:cNvSpPr txBox="1">
            <a:spLocks noChangeArrowheads="1"/>
          </p:cNvSpPr>
          <p:nvPr/>
        </p:nvSpPr>
        <p:spPr bwMode="auto">
          <a:xfrm>
            <a:off x="1600200" y="4114800"/>
            <a:ext cx="1563688" cy="338138"/>
          </a:xfrm>
          <a:prstGeom prst="rect">
            <a:avLst/>
          </a:prstGeom>
          <a:noFill/>
          <a:ln w="9525">
            <a:noFill/>
            <a:miter lim="800000"/>
            <a:headEnd/>
            <a:tailEnd/>
          </a:ln>
        </p:spPr>
        <p:txBody>
          <a:bodyPr wrap="none">
            <a:spAutoFit/>
          </a:bodyPr>
          <a:lstStyle/>
          <a:p>
            <a:r>
              <a:rPr lang="en-US" sz="1600"/>
              <a:t>ABI 720hPa </a:t>
            </a:r>
            <a:r>
              <a:rPr lang="el-GR" sz="1600"/>
              <a:t>θ</a:t>
            </a:r>
            <a:r>
              <a:rPr lang="en-US" sz="1600" baseline="-25000"/>
              <a:t>e </a:t>
            </a:r>
            <a:endParaRPr lang="en-US" sz="1600"/>
          </a:p>
        </p:txBody>
      </p:sp>
      <p:sp>
        <p:nvSpPr>
          <p:cNvPr id="115719" name="Text Box 10"/>
          <p:cNvSpPr txBox="1">
            <a:spLocks noChangeArrowheads="1"/>
          </p:cNvSpPr>
          <p:nvPr/>
        </p:nvSpPr>
        <p:spPr bwMode="auto">
          <a:xfrm>
            <a:off x="7377113" y="4005263"/>
            <a:ext cx="1614487" cy="338137"/>
          </a:xfrm>
          <a:prstGeom prst="rect">
            <a:avLst/>
          </a:prstGeom>
          <a:noFill/>
          <a:ln w="9525">
            <a:noFill/>
            <a:miter lim="800000"/>
            <a:headEnd/>
            <a:tailEnd/>
          </a:ln>
        </p:spPr>
        <p:txBody>
          <a:bodyPr wrap="none">
            <a:spAutoFit/>
          </a:bodyPr>
          <a:lstStyle/>
          <a:p>
            <a:r>
              <a:rPr lang="en-US" sz="1600"/>
              <a:t>HES 720hPa </a:t>
            </a:r>
            <a:r>
              <a:rPr lang="el-GR" sz="1600"/>
              <a:t>θ</a:t>
            </a:r>
            <a:r>
              <a:rPr lang="en-US" sz="1600" baseline="-25000"/>
              <a:t>e</a:t>
            </a:r>
            <a:endParaRPr lang="en-US" sz="1600"/>
          </a:p>
        </p:txBody>
      </p:sp>
      <p:sp>
        <p:nvSpPr>
          <p:cNvPr id="115720" name="Text Box 9"/>
          <p:cNvSpPr txBox="1">
            <a:spLocks noChangeArrowheads="1"/>
          </p:cNvSpPr>
          <p:nvPr/>
        </p:nvSpPr>
        <p:spPr bwMode="auto">
          <a:xfrm>
            <a:off x="7377113" y="1033463"/>
            <a:ext cx="1614487" cy="338137"/>
          </a:xfrm>
          <a:prstGeom prst="rect">
            <a:avLst/>
          </a:prstGeom>
          <a:noFill/>
          <a:ln w="9525">
            <a:noFill/>
            <a:miter lim="800000"/>
            <a:headEnd/>
            <a:tailEnd/>
          </a:ln>
        </p:spPr>
        <p:txBody>
          <a:bodyPr wrap="none">
            <a:spAutoFit/>
          </a:bodyPr>
          <a:lstStyle/>
          <a:p>
            <a:r>
              <a:rPr lang="en-US" sz="1600"/>
              <a:t>HES 450hPa </a:t>
            </a:r>
            <a:r>
              <a:rPr lang="el-GR" sz="1600"/>
              <a:t>θ</a:t>
            </a:r>
            <a:r>
              <a:rPr lang="en-US" sz="1600" baseline="-25000"/>
              <a:t>e</a:t>
            </a:r>
            <a:endParaRPr lang="en-US" sz="1600"/>
          </a:p>
        </p:txBody>
      </p:sp>
      <p:sp>
        <p:nvSpPr>
          <p:cNvPr id="115721" name="Text Box 12"/>
          <p:cNvSpPr txBox="1">
            <a:spLocks noChangeArrowheads="1"/>
          </p:cNvSpPr>
          <p:nvPr/>
        </p:nvSpPr>
        <p:spPr bwMode="auto">
          <a:xfrm>
            <a:off x="3352800" y="1847850"/>
            <a:ext cx="2438400" cy="3943350"/>
          </a:xfrm>
          <a:prstGeom prst="rect">
            <a:avLst/>
          </a:prstGeom>
          <a:solidFill>
            <a:schemeClr val="bg2"/>
          </a:solidFill>
          <a:ln w="22225">
            <a:solidFill>
              <a:schemeClr val="tx1"/>
            </a:solidFill>
            <a:miter lim="800000"/>
            <a:headEnd/>
            <a:tailEnd/>
          </a:ln>
        </p:spPr>
        <p:txBody>
          <a:bodyPr>
            <a:spAutoFit/>
          </a:bodyPr>
          <a:lstStyle/>
          <a:p>
            <a:r>
              <a:rPr lang="en-US" sz="1400">
                <a:solidFill>
                  <a:srgbClr val="000000"/>
                </a:solidFill>
              </a:rPr>
              <a:t>A WRF model simulation of the June 12, 2002 IHOP case was used to generate simulated radiances from a GOES-R  Advanced Baseline Imager (ABI) and a geostationary Hyper-spectral Environmental Sounder (HES).  Simulated radar reflectivity was also generated</a:t>
            </a:r>
          </a:p>
          <a:p>
            <a:endParaRPr lang="en-US" sz="1400">
              <a:solidFill>
                <a:srgbClr val="000000"/>
              </a:solidFill>
            </a:endParaRPr>
          </a:p>
          <a:p>
            <a:r>
              <a:rPr lang="en-US" sz="1400">
                <a:solidFill>
                  <a:srgbClr val="000000"/>
                </a:solidFill>
              </a:rPr>
              <a:t>Temperature and moisture profiles were retrieved from the simulated radiance datasets and assimilated by the CIMSS Near-casting Model and compared.</a:t>
            </a:r>
          </a:p>
        </p:txBody>
      </p:sp>
      <p:sp>
        <p:nvSpPr>
          <p:cNvPr id="8203" name="Rectangle 11"/>
          <p:cNvSpPr>
            <a:spLocks noChangeArrowheads="1"/>
          </p:cNvSpPr>
          <p:nvPr/>
        </p:nvSpPr>
        <p:spPr bwMode="auto">
          <a:xfrm>
            <a:off x="0" y="63500"/>
            <a:ext cx="9144000" cy="698500"/>
          </a:xfrm>
          <a:prstGeom prst="rect">
            <a:avLst/>
          </a:prstGeom>
          <a:noFill/>
          <a:ln>
            <a:noFill/>
          </a:ln>
          <a:effectLst/>
          <a:extLst/>
        </p:spPr>
        <p:txBody>
          <a:bodyPr anchor="ctr"/>
          <a:lstStyle/>
          <a:p>
            <a:pPr algn="ctr">
              <a:defRPr/>
            </a:pPr>
            <a:r>
              <a:rPr lang="en-US" sz="2000" b="1" u="sng">
                <a:solidFill>
                  <a:srgbClr val="0000FF"/>
                </a:solidFill>
                <a:effectLst>
                  <a:outerShdw blurRad="38100" dist="38100" dir="2700000" algn="tl">
                    <a:srgbClr val="C0C0C0"/>
                  </a:outerShdw>
                </a:effectLst>
                <a:latin typeface="+mn-lt"/>
                <a:cs typeface="Times New Roman" pitchFamily="18" charset="0"/>
              </a:rPr>
              <a:t>A Hyper-Spectral Geo-Sounder Will Near-cast Severe Weather</a:t>
            </a:r>
            <a:br>
              <a:rPr lang="en-US" sz="2000" b="1" u="sng">
                <a:solidFill>
                  <a:srgbClr val="0000FF"/>
                </a:solidFill>
                <a:effectLst>
                  <a:outerShdw blurRad="38100" dist="38100" dir="2700000" algn="tl">
                    <a:srgbClr val="C0C0C0"/>
                  </a:outerShdw>
                </a:effectLst>
                <a:latin typeface="+mn-lt"/>
                <a:cs typeface="Times New Roman" pitchFamily="18" charset="0"/>
              </a:rPr>
            </a:br>
            <a:r>
              <a:rPr lang="en-US" b="1">
                <a:solidFill>
                  <a:srgbClr val="0000FF"/>
                </a:solidFill>
                <a:effectLst>
                  <a:outerShdw blurRad="38100" dist="38100" dir="2700000" algn="tl">
                    <a:srgbClr val="C0C0C0"/>
                  </a:outerShdw>
                </a:effectLst>
                <a:latin typeface="+mn-lt"/>
                <a:cs typeface="Times New Roman" pitchFamily="18" charset="0"/>
              </a:rPr>
              <a:t> An Observing System Simulation Experiment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4876800" y="685800"/>
            <a:ext cx="4016375" cy="2819400"/>
            <a:chOff x="3086" y="480"/>
            <a:chExt cx="2770" cy="1968"/>
          </a:xfrm>
        </p:grpSpPr>
        <p:pic>
          <p:nvPicPr>
            <p:cNvPr id="30738" name="Picture 3" descr="gifts_wf_standard_5"/>
            <p:cNvPicPr>
              <a:picLocks noChangeAspect="1" noChangeArrowheads="1"/>
            </p:cNvPicPr>
            <p:nvPr/>
          </p:nvPicPr>
          <p:blipFill>
            <a:blip r:embed="rId3"/>
            <a:srcRect t="5385"/>
            <a:stretch>
              <a:fillRect/>
            </a:stretch>
          </p:blipFill>
          <p:spPr bwMode="auto">
            <a:xfrm>
              <a:off x="3086" y="480"/>
              <a:ext cx="2770" cy="1968"/>
            </a:xfrm>
            <a:prstGeom prst="rect">
              <a:avLst/>
            </a:prstGeom>
            <a:noFill/>
            <a:ln w="9525">
              <a:noFill/>
              <a:miter lim="800000"/>
              <a:headEnd/>
              <a:tailEnd/>
            </a:ln>
          </p:spPr>
        </p:pic>
        <p:sp>
          <p:nvSpPr>
            <p:cNvPr id="30739" name="Text Box 4"/>
            <p:cNvSpPr txBox="1">
              <a:spLocks noChangeArrowheads="1"/>
            </p:cNvSpPr>
            <p:nvPr/>
          </p:nvSpPr>
          <p:spPr bwMode="auto">
            <a:xfrm>
              <a:off x="4032" y="589"/>
              <a:ext cx="1568" cy="235"/>
            </a:xfrm>
            <a:prstGeom prst="rect">
              <a:avLst/>
            </a:prstGeom>
            <a:noFill/>
            <a:ln w="9525">
              <a:noFill/>
              <a:miter lim="800000"/>
              <a:headEnd/>
              <a:tailEnd/>
            </a:ln>
          </p:spPr>
          <p:txBody>
            <a:bodyPr wrap="none">
              <a:spAutoFit/>
            </a:bodyPr>
            <a:lstStyle/>
            <a:p>
              <a:pPr eaLnBrk="0" hangingPunct="0"/>
              <a:r>
                <a:rPr lang="en-US" sz="1600" b="1">
                  <a:latin typeface="Calibri" pitchFamily="34" charset="0"/>
                </a:rPr>
                <a:t>Hyper-spectral Sounder  </a:t>
              </a:r>
            </a:p>
          </p:txBody>
        </p:sp>
        <p:sp>
          <p:nvSpPr>
            <p:cNvPr id="30740" name="Rectangle 5"/>
            <p:cNvSpPr>
              <a:spLocks noChangeArrowheads="1"/>
            </p:cNvSpPr>
            <p:nvPr/>
          </p:nvSpPr>
          <p:spPr bwMode="auto">
            <a:xfrm>
              <a:off x="4032" y="480"/>
              <a:ext cx="1008" cy="23"/>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grpSp>
        <p:nvGrpSpPr>
          <p:cNvPr id="30722" name="Group 6"/>
          <p:cNvGrpSpPr>
            <a:grpSpLocks/>
          </p:cNvGrpSpPr>
          <p:nvPr/>
        </p:nvGrpSpPr>
        <p:grpSpPr bwMode="auto">
          <a:xfrm>
            <a:off x="152400" y="685800"/>
            <a:ext cx="4114800" cy="2819400"/>
            <a:chOff x="96" y="480"/>
            <a:chExt cx="3167" cy="1968"/>
          </a:xfrm>
        </p:grpSpPr>
        <p:pic>
          <p:nvPicPr>
            <p:cNvPr id="30736" name="Picture 7"/>
            <p:cNvPicPr>
              <a:picLocks noChangeAspect="1" noChangeArrowheads="1"/>
            </p:cNvPicPr>
            <p:nvPr/>
          </p:nvPicPr>
          <p:blipFill>
            <a:blip r:embed="rId4"/>
            <a:srcRect t="13690" b="5885"/>
            <a:stretch>
              <a:fillRect/>
            </a:stretch>
          </p:blipFill>
          <p:spPr bwMode="auto">
            <a:xfrm>
              <a:off x="96" y="480"/>
              <a:ext cx="3167" cy="1968"/>
            </a:xfrm>
            <a:prstGeom prst="rect">
              <a:avLst/>
            </a:prstGeom>
            <a:noFill/>
            <a:ln w="9525">
              <a:noFill/>
              <a:miter lim="800000"/>
              <a:headEnd/>
              <a:tailEnd/>
            </a:ln>
          </p:spPr>
        </p:pic>
        <p:sp>
          <p:nvSpPr>
            <p:cNvPr id="30737" name="Rectangle 8"/>
            <p:cNvSpPr>
              <a:spLocks noChangeArrowheads="1"/>
            </p:cNvSpPr>
            <p:nvPr/>
          </p:nvSpPr>
          <p:spPr bwMode="auto">
            <a:xfrm>
              <a:off x="768" y="480"/>
              <a:ext cx="1872" cy="48"/>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30723" name="Text Box 9"/>
          <p:cNvSpPr txBox="1">
            <a:spLocks noChangeArrowheads="1"/>
          </p:cNvSpPr>
          <p:nvPr/>
        </p:nvSpPr>
        <p:spPr bwMode="auto">
          <a:xfrm>
            <a:off x="381000" y="212725"/>
            <a:ext cx="3700463" cy="396875"/>
          </a:xfrm>
          <a:prstGeom prst="rect">
            <a:avLst/>
          </a:prstGeom>
          <a:noFill/>
          <a:ln w="9525">
            <a:noFill/>
            <a:miter lim="800000"/>
            <a:headEnd/>
            <a:tailEnd/>
          </a:ln>
        </p:spPr>
        <p:txBody>
          <a:bodyPr wrap="none">
            <a:spAutoFit/>
          </a:bodyPr>
          <a:lstStyle/>
          <a:p>
            <a:pPr eaLnBrk="0" hangingPunct="0"/>
            <a:r>
              <a:rPr lang="en-US" sz="2000" b="1">
                <a:solidFill>
                  <a:srgbClr val="0000FF"/>
                </a:solidFill>
                <a:latin typeface="Calibri" pitchFamily="34" charset="0"/>
              </a:rPr>
              <a:t>Stone Age Sounder Configuration</a:t>
            </a:r>
          </a:p>
        </p:txBody>
      </p:sp>
      <p:sp>
        <p:nvSpPr>
          <p:cNvPr id="30724" name="Text Box 10"/>
          <p:cNvSpPr txBox="1">
            <a:spLocks noChangeArrowheads="1"/>
          </p:cNvSpPr>
          <p:nvPr/>
        </p:nvSpPr>
        <p:spPr bwMode="auto">
          <a:xfrm rot="-5412652">
            <a:off x="-429419" y="1785144"/>
            <a:ext cx="1681163" cy="396875"/>
          </a:xfrm>
          <a:prstGeom prst="rect">
            <a:avLst/>
          </a:prstGeom>
          <a:solidFill>
            <a:schemeClr val="bg1"/>
          </a:solidFill>
          <a:ln w="9525">
            <a:noFill/>
            <a:miter lim="800000"/>
            <a:headEnd/>
            <a:tailEnd/>
          </a:ln>
        </p:spPr>
        <p:txBody>
          <a:bodyPr wrap="none">
            <a:spAutoFit/>
          </a:bodyPr>
          <a:lstStyle/>
          <a:p>
            <a:pPr eaLnBrk="0" hangingPunct="0"/>
            <a:r>
              <a:rPr lang="en-US" sz="2000">
                <a:latin typeface="Calibri" pitchFamily="34" charset="0"/>
              </a:rPr>
              <a:t>Pressure (hPa)</a:t>
            </a:r>
          </a:p>
        </p:txBody>
      </p:sp>
      <p:sp>
        <p:nvSpPr>
          <p:cNvPr id="30725" name="Text Box 11"/>
          <p:cNvSpPr txBox="1">
            <a:spLocks noChangeArrowheads="1"/>
          </p:cNvSpPr>
          <p:nvPr/>
        </p:nvSpPr>
        <p:spPr bwMode="auto">
          <a:xfrm rot="-5412652">
            <a:off x="4234656" y="1937544"/>
            <a:ext cx="1681163" cy="396875"/>
          </a:xfrm>
          <a:prstGeom prst="rect">
            <a:avLst/>
          </a:prstGeom>
          <a:solidFill>
            <a:schemeClr val="bg1"/>
          </a:solidFill>
          <a:ln w="9525">
            <a:noFill/>
            <a:miter lim="800000"/>
            <a:headEnd/>
            <a:tailEnd/>
          </a:ln>
        </p:spPr>
        <p:txBody>
          <a:bodyPr wrap="none">
            <a:spAutoFit/>
          </a:bodyPr>
          <a:lstStyle/>
          <a:p>
            <a:pPr eaLnBrk="0" hangingPunct="0"/>
            <a:r>
              <a:rPr lang="en-US" sz="2000">
                <a:latin typeface="Calibri" pitchFamily="34" charset="0"/>
              </a:rPr>
              <a:t>Pressure (hPa)</a:t>
            </a:r>
          </a:p>
        </p:txBody>
      </p:sp>
      <p:sp>
        <p:nvSpPr>
          <p:cNvPr id="30726" name="Text Box 12"/>
          <p:cNvSpPr txBox="1">
            <a:spLocks noChangeArrowheads="1"/>
          </p:cNvSpPr>
          <p:nvPr/>
        </p:nvSpPr>
        <p:spPr bwMode="auto">
          <a:xfrm>
            <a:off x="8080375" y="6553200"/>
            <a:ext cx="1063625" cy="304800"/>
          </a:xfrm>
          <a:prstGeom prst="rect">
            <a:avLst/>
          </a:prstGeom>
          <a:noFill/>
          <a:ln w="9525">
            <a:noFill/>
            <a:miter lim="800000"/>
            <a:headEnd/>
            <a:tailEnd/>
          </a:ln>
        </p:spPr>
        <p:txBody>
          <a:bodyPr wrap="none">
            <a:spAutoFit/>
          </a:bodyPr>
          <a:lstStyle/>
          <a:p>
            <a:pPr eaLnBrk="0" hangingPunct="0"/>
            <a:r>
              <a:rPr lang="en-US" sz="1400">
                <a:latin typeface="Times New Roman" pitchFamily="18" charset="0"/>
              </a:rPr>
              <a:t>UW/CIMSS</a:t>
            </a:r>
            <a:endParaRPr lang="en-US" sz="2400">
              <a:latin typeface="Times New Roman" pitchFamily="18" charset="0"/>
            </a:endParaRPr>
          </a:p>
        </p:txBody>
      </p:sp>
      <p:sp>
        <p:nvSpPr>
          <p:cNvPr id="30727" name="Text Box 14"/>
          <p:cNvSpPr txBox="1">
            <a:spLocks noChangeArrowheads="1"/>
          </p:cNvSpPr>
          <p:nvPr/>
        </p:nvSpPr>
        <p:spPr bwMode="auto">
          <a:xfrm>
            <a:off x="1600200" y="914400"/>
            <a:ext cx="1905000" cy="581025"/>
          </a:xfrm>
          <a:prstGeom prst="rect">
            <a:avLst/>
          </a:prstGeom>
          <a:solidFill>
            <a:schemeClr val="bg1"/>
          </a:solidFill>
          <a:ln w="9525">
            <a:noFill/>
            <a:miter lim="800000"/>
            <a:headEnd/>
            <a:tailEnd/>
          </a:ln>
        </p:spPr>
        <p:txBody>
          <a:bodyPr>
            <a:spAutoFit/>
          </a:bodyPr>
          <a:lstStyle/>
          <a:p>
            <a:pPr algn="ctr"/>
            <a:r>
              <a:rPr lang="en-US" sz="1600" b="1">
                <a:latin typeface="Calibri" pitchFamily="34" charset="0"/>
              </a:rPr>
              <a:t>GOES-13 Weighting</a:t>
            </a:r>
          </a:p>
          <a:p>
            <a:pPr algn="ctr"/>
            <a:r>
              <a:rPr lang="en-US" sz="1600" b="1">
                <a:latin typeface="Calibri" pitchFamily="34" charset="0"/>
              </a:rPr>
              <a:t>Functions (18)</a:t>
            </a:r>
          </a:p>
        </p:txBody>
      </p:sp>
      <p:pic>
        <p:nvPicPr>
          <p:cNvPr id="30728" name="Picture 15" descr="g8 isadore"/>
          <p:cNvPicPr>
            <a:picLocks noChangeAspect="1" noChangeArrowheads="1"/>
          </p:cNvPicPr>
          <p:nvPr/>
        </p:nvPicPr>
        <p:blipFill>
          <a:blip r:embed="rId5"/>
          <a:srcRect/>
          <a:stretch>
            <a:fillRect/>
          </a:stretch>
        </p:blipFill>
        <p:spPr bwMode="auto">
          <a:xfrm>
            <a:off x="304800" y="3765550"/>
            <a:ext cx="3657600" cy="2559050"/>
          </a:xfrm>
          <a:prstGeom prst="rect">
            <a:avLst/>
          </a:prstGeom>
          <a:noFill/>
          <a:ln w="9525">
            <a:noFill/>
            <a:miter lim="800000"/>
            <a:headEnd/>
            <a:tailEnd/>
          </a:ln>
        </p:spPr>
      </p:pic>
      <p:sp>
        <p:nvSpPr>
          <p:cNvPr id="30729" name="Text Box 9"/>
          <p:cNvSpPr txBox="1">
            <a:spLocks noChangeArrowheads="1"/>
          </p:cNvSpPr>
          <p:nvPr/>
        </p:nvSpPr>
        <p:spPr bwMode="auto">
          <a:xfrm>
            <a:off x="4873625" y="228600"/>
            <a:ext cx="4105275" cy="396875"/>
          </a:xfrm>
          <a:prstGeom prst="rect">
            <a:avLst/>
          </a:prstGeom>
          <a:noFill/>
          <a:ln w="9525">
            <a:noFill/>
            <a:miter lim="800000"/>
            <a:headEnd/>
            <a:tailEnd/>
          </a:ln>
        </p:spPr>
        <p:txBody>
          <a:bodyPr wrap="none">
            <a:spAutoFit/>
          </a:bodyPr>
          <a:lstStyle/>
          <a:p>
            <a:pPr eaLnBrk="0" hangingPunct="0"/>
            <a:r>
              <a:rPr lang="en-US" sz="2000" b="1">
                <a:solidFill>
                  <a:srgbClr val="0000FF"/>
                </a:solidFill>
                <a:latin typeface="Calibri" pitchFamily="34" charset="0"/>
              </a:rPr>
              <a:t>Hyperspectral Sounder Configuration</a:t>
            </a:r>
          </a:p>
        </p:txBody>
      </p:sp>
      <p:sp>
        <p:nvSpPr>
          <p:cNvPr id="30730" name="Text Box 9"/>
          <p:cNvSpPr txBox="1">
            <a:spLocks noChangeArrowheads="1"/>
          </p:cNvSpPr>
          <p:nvPr/>
        </p:nvSpPr>
        <p:spPr bwMode="auto">
          <a:xfrm>
            <a:off x="685800" y="6308725"/>
            <a:ext cx="2859088" cy="396875"/>
          </a:xfrm>
          <a:prstGeom prst="rect">
            <a:avLst/>
          </a:prstGeom>
          <a:noFill/>
          <a:ln w="9525">
            <a:noFill/>
            <a:miter lim="800000"/>
            <a:headEnd/>
            <a:tailEnd/>
          </a:ln>
        </p:spPr>
        <p:txBody>
          <a:bodyPr wrap="none">
            <a:spAutoFit/>
          </a:bodyPr>
          <a:lstStyle/>
          <a:p>
            <a:pPr eaLnBrk="0" hangingPunct="0"/>
            <a:r>
              <a:rPr lang="en-US" sz="2000" b="1">
                <a:solidFill>
                  <a:srgbClr val="0000FF"/>
                </a:solidFill>
                <a:latin typeface="Calibri" pitchFamily="34" charset="0"/>
              </a:rPr>
              <a:t>18 IR + 1 Visible Channels</a:t>
            </a:r>
          </a:p>
        </p:txBody>
      </p:sp>
      <p:pic>
        <p:nvPicPr>
          <p:cNvPr id="30731" name="Picture 2" descr="HES_G13S_IRBANDS_STDATM2"/>
          <p:cNvPicPr preferRelativeResize="0">
            <a:picLocks noChangeAspect="1" noChangeArrowheads="1"/>
          </p:cNvPicPr>
          <p:nvPr/>
        </p:nvPicPr>
        <p:blipFill>
          <a:blip r:embed="rId6"/>
          <a:srcRect l="2618"/>
          <a:stretch>
            <a:fillRect/>
          </a:stretch>
        </p:blipFill>
        <p:spPr bwMode="auto">
          <a:xfrm>
            <a:off x="4246563" y="3697288"/>
            <a:ext cx="4897437" cy="2779712"/>
          </a:xfrm>
          <a:prstGeom prst="rect">
            <a:avLst/>
          </a:prstGeom>
          <a:noFill/>
          <a:ln w="9525">
            <a:noFill/>
            <a:miter lim="800000"/>
            <a:headEnd/>
            <a:tailEnd/>
          </a:ln>
        </p:spPr>
      </p:pic>
      <p:sp>
        <p:nvSpPr>
          <p:cNvPr id="30732" name="Line 23"/>
          <p:cNvSpPr>
            <a:spLocks noChangeShapeType="1"/>
          </p:cNvSpPr>
          <p:nvPr/>
        </p:nvSpPr>
        <p:spPr bwMode="auto">
          <a:xfrm flipH="1">
            <a:off x="4267200" y="0"/>
            <a:ext cx="0" cy="6858000"/>
          </a:xfrm>
          <a:prstGeom prst="line">
            <a:avLst/>
          </a:prstGeom>
          <a:noFill/>
          <a:ln w="31750">
            <a:solidFill>
              <a:schemeClr val="hlink"/>
            </a:solidFill>
            <a:round/>
            <a:headEnd/>
            <a:tailEnd/>
          </a:ln>
        </p:spPr>
        <p:txBody>
          <a:bodyPr/>
          <a:lstStyle/>
          <a:p>
            <a:endParaRPr lang="en-US"/>
          </a:p>
        </p:txBody>
      </p:sp>
      <p:sp>
        <p:nvSpPr>
          <p:cNvPr id="30733" name="Line 22"/>
          <p:cNvSpPr>
            <a:spLocks noChangeShapeType="1"/>
          </p:cNvSpPr>
          <p:nvPr/>
        </p:nvSpPr>
        <p:spPr bwMode="auto">
          <a:xfrm>
            <a:off x="3962400" y="4038600"/>
            <a:ext cx="990600" cy="381000"/>
          </a:xfrm>
          <a:prstGeom prst="line">
            <a:avLst/>
          </a:prstGeom>
          <a:noFill/>
          <a:ln w="22225">
            <a:solidFill>
              <a:srgbClr val="FF0000"/>
            </a:solidFill>
            <a:round/>
            <a:headEnd/>
            <a:tailEnd type="triangle" w="med" len="med"/>
          </a:ln>
        </p:spPr>
        <p:txBody>
          <a:bodyPr/>
          <a:lstStyle/>
          <a:p>
            <a:endParaRPr lang="en-US"/>
          </a:p>
        </p:txBody>
      </p:sp>
      <p:sp>
        <p:nvSpPr>
          <p:cNvPr id="30734" name="Line 23"/>
          <p:cNvSpPr>
            <a:spLocks noChangeShapeType="1"/>
          </p:cNvSpPr>
          <p:nvPr/>
        </p:nvSpPr>
        <p:spPr bwMode="auto">
          <a:xfrm>
            <a:off x="3962400" y="4648200"/>
            <a:ext cx="914400" cy="76200"/>
          </a:xfrm>
          <a:prstGeom prst="line">
            <a:avLst/>
          </a:prstGeom>
          <a:noFill/>
          <a:ln w="22225">
            <a:solidFill>
              <a:srgbClr val="FF0000"/>
            </a:solidFill>
            <a:round/>
            <a:headEnd/>
            <a:tailEnd type="triangle" w="med" len="med"/>
          </a:ln>
        </p:spPr>
        <p:txBody>
          <a:bodyPr/>
          <a:lstStyle/>
          <a:p>
            <a:endParaRPr lang="en-US"/>
          </a:p>
        </p:txBody>
      </p:sp>
      <p:sp>
        <p:nvSpPr>
          <p:cNvPr id="30735" name="Line 24"/>
          <p:cNvSpPr>
            <a:spLocks noChangeShapeType="1"/>
          </p:cNvSpPr>
          <p:nvPr/>
        </p:nvSpPr>
        <p:spPr bwMode="auto">
          <a:xfrm flipV="1">
            <a:off x="3962400" y="5105400"/>
            <a:ext cx="914400" cy="228600"/>
          </a:xfrm>
          <a:prstGeom prst="line">
            <a:avLst/>
          </a:prstGeom>
          <a:noFill/>
          <a:ln w="22225">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6" descr="12Jun02_12z_ncstABI_ted"/>
          <p:cNvPicPr>
            <a:picLocks noChangeAspect="1" noChangeArrowheads="1" noCrop="1"/>
          </p:cNvPicPr>
          <p:nvPr/>
        </p:nvPicPr>
        <p:blipFill>
          <a:blip r:embed="rId2"/>
          <a:srcRect/>
          <a:stretch>
            <a:fillRect/>
          </a:stretch>
        </p:blipFill>
        <p:spPr bwMode="auto">
          <a:xfrm>
            <a:off x="381000" y="2082800"/>
            <a:ext cx="4038600" cy="3763963"/>
          </a:xfrm>
          <a:prstGeom prst="rect">
            <a:avLst/>
          </a:prstGeom>
          <a:noFill/>
          <a:ln w="9525">
            <a:noFill/>
            <a:miter lim="800000"/>
            <a:headEnd/>
            <a:tailEnd/>
          </a:ln>
        </p:spPr>
      </p:pic>
      <p:pic>
        <p:nvPicPr>
          <p:cNvPr id="116738" name="Picture 7" descr="12Jun02_12z_ncstHES_ted"/>
          <p:cNvPicPr>
            <a:picLocks noChangeAspect="1" noChangeArrowheads="1" noCrop="1"/>
          </p:cNvPicPr>
          <p:nvPr/>
        </p:nvPicPr>
        <p:blipFill>
          <a:blip r:embed="rId3"/>
          <a:srcRect/>
          <a:stretch>
            <a:fillRect/>
          </a:stretch>
        </p:blipFill>
        <p:spPr bwMode="auto">
          <a:xfrm>
            <a:off x="4805363" y="2082800"/>
            <a:ext cx="4033837" cy="3759200"/>
          </a:xfrm>
          <a:prstGeom prst="rect">
            <a:avLst/>
          </a:prstGeom>
          <a:noFill/>
          <a:ln w="9525">
            <a:noFill/>
            <a:miter lim="800000"/>
            <a:headEnd/>
            <a:tailEnd/>
          </a:ln>
        </p:spPr>
      </p:pic>
      <p:sp>
        <p:nvSpPr>
          <p:cNvPr id="116739" name="Text Box 4"/>
          <p:cNvSpPr txBox="1">
            <a:spLocks noChangeArrowheads="1"/>
          </p:cNvSpPr>
          <p:nvPr/>
        </p:nvSpPr>
        <p:spPr bwMode="auto">
          <a:xfrm>
            <a:off x="7135813" y="2209800"/>
            <a:ext cx="1779587" cy="338138"/>
          </a:xfrm>
          <a:prstGeom prst="rect">
            <a:avLst/>
          </a:prstGeom>
          <a:noFill/>
          <a:ln w="9525">
            <a:noFill/>
            <a:miter lim="800000"/>
            <a:headEnd/>
            <a:tailEnd/>
          </a:ln>
        </p:spPr>
        <p:txBody>
          <a:bodyPr wrap="none">
            <a:spAutoFit/>
          </a:bodyPr>
          <a:lstStyle/>
          <a:p>
            <a:r>
              <a:rPr lang="en-US" sz="1600"/>
              <a:t>720hPa HES </a:t>
            </a:r>
            <a:r>
              <a:rPr lang="el-GR" sz="1600"/>
              <a:t>Δθ</a:t>
            </a:r>
            <a:r>
              <a:rPr lang="en-US" sz="1600" baseline="-25000"/>
              <a:t>e </a:t>
            </a:r>
            <a:endParaRPr lang="en-US" sz="1600"/>
          </a:p>
        </p:txBody>
      </p:sp>
      <p:sp>
        <p:nvSpPr>
          <p:cNvPr id="116740" name="Text Box 5"/>
          <p:cNvSpPr txBox="1">
            <a:spLocks noChangeArrowheads="1"/>
          </p:cNvSpPr>
          <p:nvPr/>
        </p:nvSpPr>
        <p:spPr bwMode="auto">
          <a:xfrm>
            <a:off x="2630488" y="2220913"/>
            <a:ext cx="1865312" cy="369887"/>
          </a:xfrm>
          <a:prstGeom prst="rect">
            <a:avLst/>
          </a:prstGeom>
          <a:noFill/>
          <a:ln w="9525">
            <a:noFill/>
            <a:miter lim="800000"/>
            <a:headEnd/>
            <a:tailEnd/>
          </a:ln>
        </p:spPr>
        <p:txBody>
          <a:bodyPr wrap="none">
            <a:spAutoFit/>
          </a:bodyPr>
          <a:lstStyle/>
          <a:p>
            <a:r>
              <a:rPr lang="en-US"/>
              <a:t>720hPa ABI </a:t>
            </a:r>
            <a:r>
              <a:rPr lang="el-GR"/>
              <a:t>Δθ</a:t>
            </a:r>
            <a:r>
              <a:rPr lang="en-US" baseline="-25000"/>
              <a:t>e </a:t>
            </a:r>
            <a:endParaRPr lang="en-US"/>
          </a:p>
        </p:txBody>
      </p:sp>
      <p:sp>
        <p:nvSpPr>
          <p:cNvPr id="8203" name="Rectangle 11"/>
          <p:cNvSpPr>
            <a:spLocks noChangeArrowheads="1"/>
          </p:cNvSpPr>
          <p:nvPr/>
        </p:nvSpPr>
        <p:spPr bwMode="auto">
          <a:xfrm>
            <a:off x="0" y="63500"/>
            <a:ext cx="9144000" cy="698500"/>
          </a:xfrm>
          <a:prstGeom prst="rect">
            <a:avLst/>
          </a:prstGeom>
          <a:noFill/>
          <a:ln>
            <a:noFill/>
          </a:ln>
          <a:effectLst/>
          <a:extLst/>
        </p:spPr>
        <p:txBody>
          <a:bodyPr anchor="ctr"/>
          <a:lstStyle/>
          <a:p>
            <a:pPr algn="ctr">
              <a:defRPr/>
            </a:pPr>
            <a:r>
              <a:rPr lang="en-US" sz="2000" b="1" u="sng">
                <a:solidFill>
                  <a:srgbClr val="0000FF"/>
                </a:solidFill>
                <a:effectLst>
                  <a:outerShdw blurRad="38100" dist="38100" dir="2700000" algn="tl">
                    <a:srgbClr val="C0C0C0"/>
                  </a:outerShdw>
                </a:effectLst>
                <a:latin typeface="+mn-lt"/>
                <a:cs typeface="Times New Roman" pitchFamily="18" charset="0"/>
              </a:rPr>
              <a:t>A Hyper-Spectral Geo-Sounder Will Near-cast Severe Weather</a:t>
            </a:r>
            <a:br>
              <a:rPr lang="en-US" sz="2000" b="1" u="sng">
                <a:solidFill>
                  <a:srgbClr val="0000FF"/>
                </a:solidFill>
                <a:effectLst>
                  <a:outerShdw blurRad="38100" dist="38100" dir="2700000" algn="tl">
                    <a:srgbClr val="C0C0C0"/>
                  </a:outerShdw>
                </a:effectLst>
                <a:latin typeface="+mn-lt"/>
                <a:cs typeface="Times New Roman" pitchFamily="18" charset="0"/>
              </a:rPr>
            </a:br>
            <a:r>
              <a:rPr lang="en-US" b="1">
                <a:solidFill>
                  <a:srgbClr val="0000FF"/>
                </a:solidFill>
                <a:effectLst>
                  <a:outerShdw blurRad="38100" dist="38100" dir="2700000" algn="tl">
                    <a:srgbClr val="C0C0C0"/>
                  </a:outerShdw>
                </a:effectLst>
                <a:latin typeface="+mn-lt"/>
                <a:cs typeface="Times New Roman" pitchFamily="18" charset="0"/>
              </a:rPr>
              <a:t> An Observing System Simulation Experiment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1"/>
          <p:cNvSpPr>
            <a:spLocks noChangeArrowheads="1"/>
          </p:cNvSpPr>
          <p:nvPr/>
        </p:nvSpPr>
        <p:spPr bwMode="auto">
          <a:xfrm>
            <a:off x="0" y="63500"/>
            <a:ext cx="9144000" cy="698500"/>
          </a:xfrm>
          <a:prstGeom prst="rect">
            <a:avLst/>
          </a:prstGeom>
          <a:noFill/>
          <a:ln>
            <a:noFill/>
          </a:ln>
          <a:effectLst/>
          <a:extLst/>
        </p:spPr>
        <p:txBody>
          <a:bodyPr anchor="ctr"/>
          <a:lstStyle/>
          <a:p>
            <a:pPr algn="ctr">
              <a:defRPr/>
            </a:pPr>
            <a:r>
              <a:rPr lang="en-US" sz="2000" b="1" u="sng">
                <a:solidFill>
                  <a:srgbClr val="0000FF"/>
                </a:solidFill>
                <a:effectLst>
                  <a:outerShdw blurRad="38100" dist="38100" dir="2700000" algn="tl">
                    <a:srgbClr val="C0C0C0"/>
                  </a:outerShdw>
                </a:effectLst>
                <a:latin typeface="+mn-lt"/>
                <a:cs typeface="Times New Roman" pitchFamily="18" charset="0"/>
              </a:rPr>
              <a:t>A Hyper-Spectral Geo-Sounder Will Near-cast Severe Weather</a:t>
            </a:r>
            <a:br>
              <a:rPr lang="en-US" sz="2000" b="1" u="sng">
                <a:solidFill>
                  <a:srgbClr val="0000FF"/>
                </a:solidFill>
                <a:effectLst>
                  <a:outerShdw blurRad="38100" dist="38100" dir="2700000" algn="tl">
                    <a:srgbClr val="C0C0C0"/>
                  </a:outerShdw>
                </a:effectLst>
                <a:latin typeface="+mn-lt"/>
                <a:cs typeface="Times New Roman" pitchFamily="18" charset="0"/>
              </a:rPr>
            </a:br>
            <a:r>
              <a:rPr lang="en-US" b="1">
                <a:solidFill>
                  <a:srgbClr val="0000FF"/>
                </a:solidFill>
                <a:effectLst>
                  <a:outerShdw blurRad="38100" dist="38100" dir="2700000" algn="tl">
                    <a:srgbClr val="C0C0C0"/>
                  </a:outerShdw>
                </a:effectLst>
                <a:latin typeface="+mn-lt"/>
                <a:cs typeface="Times New Roman" pitchFamily="18" charset="0"/>
              </a:rPr>
              <a:t> An Observing System Simulation Experiment</a:t>
            </a:r>
          </a:p>
        </p:txBody>
      </p:sp>
      <p:sp>
        <p:nvSpPr>
          <p:cNvPr id="117762" name="Text Box 12"/>
          <p:cNvSpPr txBox="1">
            <a:spLocks noChangeArrowheads="1"/>
          </p:cNvSpPr>
          <p:nvPr/>
        </p:nvSpPr>
        <p:spPr bwMode="auto">
          <a:xfrm>
            <a:off x="2743200" y="1295400"/>
            <a:ext cx="3657600" cy="2667000"/>
          </a:xfrm>
          <a:prstGeom prst="rect">
            <a:avLst/>
          </a:prstGeom>
          <a:solidFill>
            <a:schemeClr val="accent1"/>
          </a:solidFill>
          <a:ln w="22225">
            <a:solidFill>
              <a:schemeClr val="tx1"/>
            </a:solidFill>
            <a:miter lim="800000"/>
            <a:headEnd/>
            <a:tailEnd/>
          </a:ln>
        </p:spPr>
        <p:txBody>
          <a:bodyPr>
            <a:spAutoFit/>
          </a:bodyPr>
          <a:lstStyle/>
          <a:p>
            <a:r>
              <a:rPr lang="en-US" sz="1400">
                <a:solidFill>
                  <a:srgbClr val="000000"/>
                </a:solidFill>
              </a:rPr>
              <a:t>A WRF model simulation of the June 12, 2002 IHOP case was used to generate simulated radiances from a GOES-R  Advanced Baseline Imager (ABI) and a geostationary Hyper-spectral Environmental Sounder (HES).  Simulated radar reflectivity was also generated</a:t>
            </a:r>
          </a:p>
          <a:p>
            <a:endParaRPr lang="en-US" sz="1400">
              <a:solidFill>
                <a:srgbClr val="000000"/>
              </a:solidFill>
            </a:endParaRPr>
          </a:p>
          <a:p>
            <a:r>
              <a:rPr lang="en-US" sz="1400">
                <a:solidFill>
                  <a:srgbClr val="000000"/>
                </a:solidFill>
              </a:rPr>
              <a:t>Temperature and moisture profiles were retrieved from the simulated radiance datasets and assimilated by the CIMSS Near-casting Model and compared.</a:t>
            </a:r>
          </a:p>
        </p:txBody>
      </p:sp>
      <p:sp>
        <p:nvSpPr>
          <p:cNvPr id="117763" name="Text Box 17"/>
          <p:cNvSpPr txBox="1">
            <a:spLocks noChangeArrowheads="1"/>
          </p:cNvSpPr>
          <p:nvPr/>
        </p:nvSpPr>
        <p:spPr bwMode="auto">
          <a:xfrm>
            <a:off x="3733800" y="838200"/>
            <a:ext cx="1809750" cy="274638"/>
          </a:xfrm>
          <a:prstGeom prst="rect">
            <a:avLst/>
          </a:prstGeom>
          <a:noFill/>
          <a:ln w="9525">
            <a:noFill/>
            <a:miter lim="800000"/>
            <a:headEnd/>
            <a:tailEnd/>
          </a:ln>
        </p:spPr>
        <p:txBody>
          <a:bodyPr wrap="none">
            <a:spAutoFit/>
          </a:bodyPr>
          <a:lstStyle/>
          <a:p>
            <a:r>
              <a:rPr lang="en-US" sz="1200" b="1" i="1">
                <a:solidFill>
                  <a:srgbClr val="000000"/>
                </a:solidFill>
              </a:rPr>
              <a:t>Robert Aune (NESDIS)</a:t>
            </a:r>
          </a:p>
        </p:txBody>
      </p:sp>
      <p:pic>
        <p:nvPicPr>
          <p:cNvPr id="117764" name="Picture 22" descr="nearihop_te9_005m"/>
          <p:cNvPicPr>
            <a:picLocks noChangeAspect="1" noChangeArrowheads="1"/>
          </p:cNvPicPr>
          <p:nvPr/>
        </p:nvPicPr>
        <p:blipFill>
          <a:blip r:embed="rId3"/>
          <a:srcRect l="5826" t="6250" r="11650" b="12500"/>
          <a:stretch>
            <a:fillRect/>
          </a:stretch>
        </p:blipFill>
        <p:spPr bwMode="auto">
          <a:xfrm>
            <a:off x="6705600" y="1709738"/>
            <a:ext cx="2286000" cy="2100262"/>
          </a:xfrm>
          <a:prstGeom prst="rect">
            <a:avLst/>
          </a:prstGeom>
          <a:noFill/>
          <a:ln w="9525">
            <a:noFill/>
            <a:miter lim="800000"/>
            <a:headEnd/>
            <a:tailEnd/>
          </a:ln>
        </p:spPr>
      </p:pic>
      <p:pic>
        <p:nvPicPr>
          <p:cNvPr id="117765" name="Picture 23" descr="smradray_12jun2002_2100utc_d2"/>
          <p:cNvPicPr>
            <a:picLocks noChangeAspect="1" noChangeArrowheads="1"/>
          </p:cNvPicPr>
          <p:nvPr/>
        </p:nvPicPr>
        <p:blipFill>
          <a:blip r:embed="rId4"/>
          <a:srcRect/>
          <a:stretch>
            <a:fillRect/>
          </a:stretch>
        </p:blipFill>
        <p:spPr bwMode="auto">
          <a:xfrm>
            <a:off x="3352800" y="4424363"/>
            <a:ext cx="2571750" cy="2205037"/>
          </a:xfrm>
          <a:prstGeom prst="rect">
            <a:avLst/>
          </a:prstGeom>
          <a:noFill/>
          <a:ln w="9525">
            <a:noFill/>
            <a:miter lim="800000"/>
            <a:headEnd/>
            <a:tailEnd/>
          </a:ln>
        </p:spPr>
      </p:pic>
      <p:pic>
        <p:nvPicPr>
          <p:cNvPr id="117766" name="Picture 2" descr="nearcast_te9_004m"/>
          <p:cNvPicPr>
            <a:picLocks noChangeAspect="1" noChangeArrowheads="1"/>
          </p:cNvPicPr>
          <p:nvPr/>
        </p:nvPicPr>
        <p:blipFill>
          <a:blip r:embed="rId5"/>
          <a:srcRect t="43750" r="94136" b="4124"/>
          <a:stretch>
            <a:fillRect/>
          </a:stretch>
        </p:blipFill>
        <p:spPr bwMode="auto">
          <a:xfrm>
            <a:off x="6562725" y="1841500"/>
            <a:ext cx="219075" cy="1816100"/>
          </a:xfrm>
          <a:prstGeom prst="rect">
            <a:avLst/>
          </a:prstGeom>
          <a:noFill/>
          <a:ln w="9525">
            <a:noFill/>
            <a:miter lim="800000"/>
            <a:headEnd/>
            <a:tailEnd/>
          </a:ln>
        </p:spPr>
      </p:pic>
      <p:pic>
        <p:nvPicPr>
          <p:cNvPr id="117767" name="Picture 21" descr="nearihop_ted_005m"/>
          <p:cNvPicPr>
            <a:picLocks noChangeAspect="1" noChangeArrowheads="1"/>
          </p:cNvPicPr>
          <p:nvPr/>
        </p:nvPicPr>
        <p:blipFill>
          <a:blip r:embed="rId6"/>
          <a:srcRect l="5826" t="6250" r="11650" b="12500"/>
          <a:stretch>
            <a:fillRect/>
          </a:stretch>
        </p:blipFill>
        <p:spPr bwMode="auto">
          <a:xfrm>
            <a:off x="6705600" y="4460875"/>
            <a:ext cx="2286000" cy="2095500"/>
          </a:xfrm>
          <a:prstGeom prst="rect">
            <a:avLst/>
          </a:prstGeom>
          <a:noFill/>
          <a:ln w="9525">
            <a:noFill/>
            <a:miter lim="800000"/>
            <a:headEnd/>
            <a:tailEnd/>
          </a:ln>
        </p:spPr>
      </p:pic>
      <p:pic>
        <p:nvPicPr>
          <p:cNvPr id="117768" name="Picture 3" descr="nearcast_ted_004m"/>
          <p:cNvPicPr>
            <a:picLocks noChangeAspect="1" noChangeArrowheads="1"/>
          </p:cNvPicPr>
          <p:nvPr/>
        </p:nvPicPr>
        <p:blipFill>
          <a:blip r:embed="rId7"/>
          <a:srcRect t="46875" r="95184" b="4124"/>
          <a:stretch>
            <a:fillRect/>
          </a:stretch>
        </p:blipFill>
        <p:spPr bwMode="auto">
          <a:xfrm>
            <a:off x="6629400" y="4495800"/>
            <a:ext cx="192088" cy="1828800"/>
          </a:xfrm>
          <a:prstGeom prst="rect">
            <a:avLst/>
          </a:prstGeom>
          <a:noFill/>
          <a:ln w="9525">
            <a:noFill/>
            <a:miter lim="800000"/>
            <a:headEnd/>
            <a:tailEnd/>
          </a:ln>
        </p:spPr>
      </p:pic>
      <p:sp>
        <p:nvSpPr>
          <p:cNvPr id="117769" name="Text Box 9"/>
          <p:cNvSpPr txBox="1">
            <a:spLocks noChangeArrowheads="1"/>
          </p:cNvSpPr>
          <p:nvPr/>
        </p:nvSpPr>
        <p:spPr bwMode="auto">
          <a:xfrm>
            <a:off x="6705600" y="3581400"/>
            <a:ext cx="2286000" cy="387350"/>
          </a:xfrm>
          <a:prstGeom prst="rect">
            <a:avLst/>
          </a:prstGeom>
          <a:solidFill>
            <a:schemeClr val="accent1"/>
          </a:solidFill>
          <a:ln w="22225">
            <a:solidFill>
              <a:schemeClr val="tx1"/>
            </a:solidFill>
            <a:miter lim="800000"/>
            <a:headEnd/>
            <a:tailEnd/>
          </a:ln>
        </p:spPr>
        <p:txBody>
          <a:bodyPr>
            <a:spAutoFit/>
          </a:bodyPr>
          <a:lstStyle/>
          <a:p>
            <a:pPr algn="ctr" eaLnBrk="0" hangingPunct="0"/>
            <a:r>
              <a:rPr lang="en-US" sz="900" b="1">
                <a:solidFill>
                  <a:srgbClr val="FF0000"/>
                </a:solidFill>
              </a:rPr>
              <a:t>5-hour NearCast</a:t>
            </a:r>
            <a:r>
              <a:rPr lang="en-US" sz="900" b="1">
                <a:solidFill>
                  <a:srgbClr val="000000"/>
                </a:solidFill>
              </a:rPr>
              <a:t> for 2000 UTC</a:t>
            </a:r>
          </a:p>
          <a:p>
            <a:pPr algn="ctr" eaLnBrk="0" hangingPunct="0"/>
            <a:r>
              <a:rPr lang="en-US" sz="900" b="1">
                <a:solidFill>
                  <a:srgbClr val="000000"/>
                </a:solidFill>
              </a:rPr>
              <a:t>Low level Theta-E</a:t>
            </a:r>
          </a:p>
        </p:txBody>
      </p:sp>
      <p:sp>
        <p:nvSpPr>
          <p:cNvPr id="117770" name="Text Box 7"/>
          <p:cNvSpPr txBox="1">
            <a:spLocks noChangeArrowheads="1"/>
          </p:cNvSpPr>
          <p:nvPr/>
        </p:nvSpPr>
        <p:spPr bwMode="auto">
          <a:xfrm>
            <a:off x="6692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hangingPunct="0"/>
            <a:r>
              <a:rPr lang="en-US" sz="900" b="1">
                <a:solidFill>
                  <a:srgbClr val="FF0000"/>
                </a:solidFill>
              </a:rPr>
              <a:t>5-hour NearCast</a:t>
            </a:r>
            <a:r>
              <a:rPr lang="en-US" sz="900" b="1">
                <a:solidFill>
                  <a:srgbClr val="000000"/>
                </a:solidFill>
              </a:rPr>
              <a:t> for 2000 UTC</a:t>
            </a:r>
          </a:p>
          <a:p>
            <a:pPr algn="ctr" eaLnBrk="0" hangingPunct="0"/>
            <a:r>
              <a:rPr lang="en-US" sz="900" b="1">
                <a:solidFill>
                  <a:srgbClr val="000000"/>
                </a:solidFill>
              </a:rPr>
              <a:t>Low to Mid level Theta-E Differences</a:t>
            </a:r>
          </a:p>
        </p:txBody>
      </p:sp>
      <p:sp>
        <p:nvSpPr>
          <p:cNvPr id="117771" name="Text Box 13"/>
          <p:cNvSpPr txBox="1">
            <a:spLocks noChangeArrowheads="1"/>
          </p:cNvSpPr>
          <p:nvPr/>
        </p:nvSpPr>
        <p:spPr bwMode="auto">
          <a:xfrm>
            <a:off x="6629400" y="4076700"/>
            <a:ext cx="2438400" cy="419100"/>
          </a:xfrm>
          <a:prstGeom prst="rect">
            <a:avLst/>
          </a:prstGeom>
          <a:solidFill>
            <a:schemeClr val="accent1"/>
          </a:solidFill>
          <a:ln w="22225">
            <a:solidFill>
              <a:schemeClr val="tx1"/>
            </a:solidFill>
            <a:miter lim="800000"/>
            <a:headEnd/>
            <a:tailEnd/>
          </a:ln>
        </p:spPr>
        <p:txBody>
          <a:bodyPr>
            <a:spAutoFit/>
          </a:bodyPr>
          <a:lstStyle/>
          <a:p>
            <a:r>
              <a:rPr lang="en-US" sz="1000" b="1">
                <a:solidFill>
                  <a:srgbClr val="000000"/>
                </a:solidFill>
              </a:rPr>
              <a:t>Negative vertical Theta-E differences indicate where convection is likely. </a:t>
            </a:r>
          </a:p>
        </p:txBody>
      </p:sp>
      <p:sp>
        <p:nvSpPr>
          <p:cNvPr id="117772" name="Text Box 10"/>
          <p:cNvSpPr txBox="1">
            <a:spLocks noChangeArrowheads="1"/>
          </p:cNvSpPr>
          <p:nvPr/>
        </p:nvSpPr>
        <p:spPr bwMode="auto">
          <a:xfrm>
            <a:off x="3124200" y="6324600"/>
            <a:ext cx="3055938" cy="387350"/>
          </a:xfrm>
          <a:prstGeom prst="rect">
            <a:avLst/>
          </a:prstGeom>
          <a:solidFill>
            <a:srgbClr val="FFFF00"/>
          </a:solidFill>
          <a:ln w="22225">
            <a:solidFill>
              <a:schemeClr val="tx1"/>
            </a:solidFill>
            <a:miter lim="800000"/>
            <a:headEnd/>
            <a:tailEnd/>
          </a:ln>
        </p:spPr>
        <p:txBody>
          <a:bodyPr>
            <a:spAutoFit/>
          </a:bodyPr>
          <a:lstStyle/>
          <a:p>
            <a:pPr algn="ctr" eaLnBrk="0" hangingPunct="0"/>
            <a:r>
              <a:rPr lang="en-US" sz="900" b="1">
                <a:solidFill>
                  <a:srgbClr val="000000"/>
                </a:solidFill>
              </a:rPr>
              <a:t>Rapid Development of Convection over Texas and Nebraska between 2000 and 2100 UTC 12 June 2002</a:t>
            </a:r>
          </a:p>
        </p:txBody>
      </p:sp>
      <p:sp>
        <p:nvSpPr>
          <p:cNvPr id="117773" name="Text Box 4"/>
          <p:cNvSpPr txBox="1">
            <a:spLocks noChangeArrowheads="1"/>
          </p:cNvSpPr>
          <p:nvPr/>
        </p:nvSpPr>
        <p:spPr bwMode="auto">
          <a:xfrm>
            <a:off x="6629400" y="1257300"/>
            <a:ext cx="2438400" cy="571500"/>
          </a:xfrm>
          <a:prstGeom prst="rect">
            <a:avLst/>
          </a:prstGeom>
          <a:solidFill>
            <a:schemeClr val="accent1"/>
          </a:solidFill>
          <a:ln w="22225">
            <a:solidFill>
              <a:schemeClr val="tx1"/>
            </a:solidFill>
            <a:miter lim="800000"/>
            <a:headEnd/>
            <a:tailEnd/>
          </a:ln>
        </p:spPr>
        <p:txBody>
          <a:bodyPr>
            <a:spAutoFit/>
          </a:bodyPr>
          <a:lstStyle/>
          <a:p>
            <a:pPr eaLnBrk="0" hangingPunct="0"/>
            <a:r>
              <a:rPr lang="en-US" sz="1000" b="1">
                <a:solidFill>
                  <a:srgbClr val="000000"/>
                </a:solidFill>
              </a:rPr>
              <a:t>Strong low-level Theta-E gradients are indicated by HES which has the ability to detect low-level moisture.</a:t>
            </a:r>
          </a:p>
        </p:txBody>
      </p:sp>
      <p:pic>
        <p:nvPicPr>
          <p:cNvPr id="117774" name="Picture 24" descr="nearihop_ted_005m"/>
          <p:cNvPicPr>
            <a:picLocks noChangeAspect="1" noChangeArrowheads="1"/>
          </p:cNvPicPr>
          <p:nvPr/>
        </p:nvPicPr>
        <p:blipFill>
          <a:blip r:embed="rId8"/>
          <a:srcRect l="5826" t="6250" r="11650" b="12500"/>
          <a:stretch>
            <a:fillRect/>
          </a:stretch>
        </p:blipFill>
        <p:spPr bwMode="auto">
          <a:xfrm>
            <a:off x="171450" y="4473575"/>
            <a:ext cx="2266950" cy="2079625"/>
          </a:xfrm>
          <a:prstGeom prst="rect">
            <a:avLst/>
          </a:prstGeom>
          <a:noFill/>
          <a:ln w="9525">
            <a:noFill/>
            <a:miter lim="800000"/>
            <a:headEnd/>
            <a:tailEnd/>
          </a:ln>
        </p:spPr>
      </p:pic>
      <p:pic>
        <p:nvPicPr>
          <p:cNvPr id="117775" name="Picture 25" descr="nearihop_te9_005m"/>
          <p:cNvPicPr>
            <a:picLocks noChangeAspect="1" noChangeArrowheads="1"/>
          </p:cNvPicPr>
          <p:nvPr/>
        </p:nvPicPr>
        <p:blipFill>
          <a:blip r:embed="rId9"/>
          <a:srcRect l="5826" t="6250" r="11650" b="12500"/>
          <a:stretch>
            <a:fillRect/>
          </a:stretch>
        </p:blipFill>
        <p:spPr bwMode="auto">
          <a:xfrm>
            <a:off x="152400" y="1789113"/>
            <a:ext cx="2286000" cy="2097087"/>
          </a:xfrm>
          <a:prstGeom prst="rect">
            <a:avLst/>
          </a:prstGeom>
          <a:noFill/>
          <a:ln w="9525">
            <a:noFill/>
            <a:miter lim="800000"/>
            <a:headEnd/>
            <a:tailEnd/>
          </a:ln>
        </p:spPr>
      </p:pic>
      <p:pic>
        <p:nvPicPr>
          <p:cNvPr id="117776" name="Picture 26" descr="nearcast_te9_004m"/>
          <p:cNvPicPr>
            <a:picLocks noChangeAspect="1" noChangeArrowheads="1"/>
          </p:cNvPicPr>
          <p:nvPr/>
        </p:nvPicPr>
        <p:blipFill>
          <a:blip r:embed="rId5"/>
          <a:srcRect t="43750" r="94136" b="4124"/>
          <a:stretch>
            <a:fillRect/>
          </a:stretch>
        </p:blipFill>
        <p:spPr bwMode="auto">
          <a:xfrm>
            <a:off x="76200" y="1917700"/>
            <a:ext cx="219075" cy="1816100"/>
          </a:xfrm>
          <a:prstGeom prst="rect">
            <a:avLst/>
          </a:prstGeom>
          <a:noFill/>
          <a:ln w="9525">
            <a:noFill/>
            <a:miter lim="800000"/>
            <a:headEnd/>
            <a:tailEnd/>
          </a:ln>
        </p:spPr>
      </p:pic>
      <p:pic>
        <p:nvPicPr>
          <p:cNvPr id="117777" name="Picture 27" descr="nearcast_ted_004m"/>
          <p:cNvPicPr>
            <a:picLocks noChangeAspect="1" noChangeArrowheads="1"/>
          </p:cNvPicPr>
          <p:nvPr/>
        </p:nvPicPr>
        <p:blipFill>
          <a:blip r:embed="rId7"/>
          <a:srcRect t="46875" r="94370" b="4124"/>
          <a:stretch>
            <a:fillRect/>
          </a:stretch>
        </p:blipFill>
        <p:spPr bwMode="auto">
          <a:xfrm>
            <a:off x="76200" y="4495800"/>
            <a:ext cx="265113" cy="1819275"/>
          </a:xfrm>
          <a:prstGeom prst="rect">
            <a:avLst/>
          </a:prstGeom>
          <a:noFill/>
          <a:ln w="9525">
            <a:noFill/>
            <a:miter lim="800000"/>
            <a:headEnd/>
            <a:tailEnd/>
          </a:ln>
        </p:spPr>
      </p:pic>
      <p:sp>
        <p:nvSpPr>
          <p:cNvPr id="117778" name="Text Box 28"/>
          <p:cNvSpPr txBox="1">
            <a:spLocks noChangeArrowheads="1"/>
          </p:cNvSpPr>
          <p:nvPr/>
        </p:nvSpPr>
        <p:spPr bwMode="auto">
          <a:xfrm>
            <a:off x="215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hangingPunct="0"/>
            <a:r>
              <a:rPr lang="en-US" sz="900" b="1">
                <a:solidFill>
                  <a:srgbClr val="FF0000"/>
                </a:solidFill>
              </a:rPr>
              <a:t>5-hour NearCast</a:t>
            </a:r>
            <a:r>
              <a:rPr lang="en-US" sz="900" b="1">
                <a:solidFill>
                  <a:srgbClr val="000000"/>
                </a:solidFill>
              </a:rPr>
              <a:t> for 2000 UTC</a:t>
            </a:r>
          </a:p>
          <a:p>
            <a:pPr algn="ctr" eaLnBrk="0" hangingPunct="0"/>
            <a:r>
              <a:rPr lang="en-US" sz="900" b="1">
                <a:solidFill>
                  <a:srgbClr val="000000"/>
                </a:solidFill>
              </a:rPr>
              <a:t>Low to Mid level Theta-E Differences</a:t>
            </a:r>
          </a:p>
        </p:txBody>
      </p:sp>
      <p:sp>
        <p:nvSpPr>
          <p:cNvPr id="117779" name="Text Box 29"/>
          <p:cNvSpPr txBox="1">
            <a:spLocks noChangeArrowheads="1"/>
          </p:cNvSpPr>
          <p:nvPr/>
        </p:nvSpPr>
        <p:spPr bwMode="auto">
          <a:xfrm>
            <a:off x="76200" y="4152900"/>
            <a:ext cx="2438400" cy="419100"/>
          </a:xfrm>
          <a:prstGeom prst="rect">
            <a:avLst/>
          </a:prstGeom>
          <a:solidFill>
            <a:schemeClr val="accent1"/>
          </a:solidFill>
          <a:ln w="22225">
            <a:solidFill>
              <a:schemeClr val="tx1"/>
            </a:solidFill>
            <a:miter lim="800000"/>
            <a:headEnd/>
            <a:tailEnd/>
          </a:ln>
        </p:spPr>
        <p:txBody>
          <a:bodyPr>
            <a:spAutoFit/>
          </a:bodyPr>
          <a:lstStyle/>
          <a:p>
            <a:r>
              <a:rPr lang="en-US" sz="1000" b="1">
                <a:solidFill>
                  <a:srgbClr val="000000"/>
                </a:solidFill>
              </a:rPr>
              <a:t>Negative vertical Theta-E differences indicate where convection is likely. </a:t>
            </a:r>
          </a:p>
        </p:txBody>
      </p:sp>
      <p:sp>
        <p:nvSpPr>
          <p:cNvPr id="117780" name="Text Box 30"/>
          <p:cNvSpPr txBox="1">
            <a:spLocks noChangeArrowheads="1"/>
          </p:cNvSpPr>
          <p:nvPr/>
        </p:nvSpPr>
        <p:spPr bwMode="auto">
          <a:xfrm>
            <a:off x="152400" y="3651250"/>
            <a:ext cx="2286000" cy="387350"/>
          </a:xfrm>
          <a:prstGeom prst="rect">
            <a:avLst/>
          </a:prstGeom>
          <a:solidFill>
            <a:schemeClr val="accent1"/>
          </a:solidFill>
          <a:ln w="22225">
            <a:solidFill>
              <a:schemeClr val="tx1"/>
            </a:solidFill>
            <a:miter lim="800000"/>
            <a:headEnd/>
            <a:tailEnd/>
          </a:ln>
        </p:spPr>
        <p:txBody>
          <a:bodyPr>
            <a:spAutoFit/>
          </a:bodyPr>
          <a:lstStyle/>
          <a:p>
            <a:pPr algn="ctr" eaLnBrk="0" hangingPunct="0"/>
            <a:r>
              <a:rPr lang="en-US" sz="900" b="1">
                <a:solidFill>
                  <a:srgbClr val="FF0000"/>
                </a:solidFill>
              </a:rPr>
              <a:t>5-hour NearCast</a:t>
            </a:r>
            <a:r>
              <a:rPr lang="en-US" sz="900" b="1">
                <a:solidFill>
                  <a:srgbClr val="000000"/>
                </a:solidFill>
              </a:rPr>
              <a:t> for 2000 UTC</a:t>
            </a:r>
          </a:p>
          <a:p>
            <a:pPr algn="ctr" eaLnBrk="0" hangingPunct="0"/>
            <a:r>
              <a:rPr lang="en-US" sz="900" b="1">
                <a:solidFill>
                  <a:srgbClr val="000000"/>
                </a:solidFill>
              </a:rPr>
              <a:t>Low level Theta-E</a:t>
            </a:r>
          </a:p>
        </p:txBody>
      </p:sp>
      <p:sp>
        <p:nvSpPr>
          <p:cNvPr id="117781" name="Text Box 31"/>
          <p:cNvSpPr txBox="1">
            <a:spLocks noChangeArrowheads="1"/>
          </p:cNvSpPr>
          <p:nvPr/>
        </p:nvSpPr>
        <p:spPr bwMode="auto">
          <a:xfrm>
            <a:off x="152400" y="1295400"/>
            <a:ext cx="2438400" cy="571500"/>
          </a:xfrm>
          <a:prstGeom prst="rect">
            <a:avLst/>
          </a:prstGeom>
          <a:solidFill>
            <a:schemeClr val="accent1"/>
          </a:solidFill>
          <a:ln w="22225">
            <a:solidFill>
              <a:schemeClr val="tx1"/>
            </a:solidFill>
            <a:miter lim="800000"/>
            <a:headEnd/>
            <a:tailEnd/>
          </a:ln>
        </p:spPr>
        <p:txBody>
          <a:bodyPr>
            <a:spAutoFit/>
          </a:bodyPr>
          <a:lstStyle/>
          <a:p>
            <a:pPr eaLnBrk="0" hangingPunct="0"/>
            <a:r>
              <a:rPr lang="en-US" sz="1000" b="1">
                <a:solidFill>
                  <a:srgbClr val="000000"/>
                </a:solidFill>
              </a:rPr>
              <a:t>Weak gradients of low-level Theta-E are indicated by ABI which has only two water vapor channels.</a:t>
            </a:r>
          </a:p>
        </p:txBody>
      </p:sp>
      <p:sp>
        <p:nvSpPr>
          <p:cNvPr id="8224" name="Text Box 32"/>
          <p:cNvSpPr txBox="1">
            <a:spLocks noChangeArrowheads="1"/>
          </p:cNvSpPr>
          <p:nvPr/>
        </p:nvSpPr>
        <p:spPr bwMode="auto">
          <a:xfrm>
            <a:off x="441325" y="928688"/>
            <a:ext cx="1997075" cy="396875"/>
          </a:xfrm>
          <a:prstGeom prst="rect">
            <a:avLst/>
          </a:prstGeom>
          <a:noFill/>
          <a:ln>
            <a:noFill/>
          </a:ln>
          <a:effectLst/>
          <a:extLst/>
        </p:spPr>
        <p:txBody>
          <a:bodyPr>
            <a:spAutoFit/>
          </a:bodyPr>
          <a:lstStyle/>
          <a:p>
            <a:pPr>
              <a:defRPr/>
            </a:pPr>
            <a:r>
              <a:rPr lang="en-US" sz="2000" b="1">
                <a:solidFill>
                  <a:srgbClr val="FF0000"/>
                </a:solidFill>
                <a:effectLst>
                  <a:outerShdw blurRad="38100" dist="38100" dir="2700000" algn="tl">
                    <a:srgbClr val="C0C0C0"/>
                  </a:outerShdw>
                </a:effectLst>
                <a:latin typeface="+mn-lt"/>
              </a:rPr>
              <a:t>Simulated ABI</a:t>
            </a:r>
          </a:p>
        </p:txBody>
      </p:sp>
      <p:sp>
        <p:nvSpPr>
          <p:cNvPr id="8225" name="Text Box 33"/>
          <p:cNvSpPr txBox="1">
            <a:spLocks noChangeArrowheads="1"/>
          </p:cNvSpPr>
          <p:nvPr/>
        </p:nvSpPr>
        <p:spPr bwMode="auto">
          <a:xfrm>
            <a:off x="6858000" y="898525"/>
            <a:ext cx="2057400" cy="396875"/>
          </a:xfrm>
          <a:prstGeom prst="rect">
            <a:avLst/>
          </a:prstGeom>
          <a:noFill/>
          <a:ln>
            <a:noFill/>
          </a:ln>
          <a:effectLst/>
          <a:extLst/>
        </p:spPr>
        <p:txBody>
          <a:bodyPr>
            <a:spAutoFit/>
          </a:bodyPr>
          <a:lstStyle/>
          <a:p>
            <a:pPr>
              <a:defRPr/>
            </a:pPr>
            <a:r>
              <a:rPr lang="en-US" sz="2000" b="1">
                <a:solidFill>
                  <a:srgbClr val="FF0000"/>
                </a:solidFill>
                <a:effectLst>
                  <a:outerShdw blurRad="38100" dist="38100" dir="2700000" algn="tl">
                    <a:srgbClr val="C0C0C0"/>
                  </a:outerShdw>
                </a:effectLst>
                <a:latin typeface="+mn-lt"/>
              </a:rPr>
              <a:t>Simulated HES</a:t>
            </a:r>
          </a:p>
        </p:txBody>
      </p:sp>
      <p:sp>
        <p:nvSpPr>
          <p:cNvPr id="117784" name="Text Box 34"/>
          <p:cNvSpPr txBox="1">
            <a:spLocks noChangeArrowheads="1"/>
          </p:cNvSpPr>
          <p:nvPr/>
        </p:nvSpPr>
        <p:spPr bwMode="auto">
          <a:xfrm>
            <a:off x="3352800" y="4229100"/>
            <a:ext cx="2590800" cy="419100"/>
          </a:xfrm>
          <a:prstGeom prst="rect">
            <a:avLst/>
          </a:prstGeom>
          <a:solidFill>
            <a:schemeClr val="accent1"/>
          </a:solidFill>
          <a:ln w="22225">
            <a:solidFill>
              <a:schemeClr val="tx1"/>
            </a:solidFill>
            <a:miter lim="800000"/>
            <a:headEnd/>
            <a:tailEnd/>
          </a:ln>
        </p:spPr>
        <p:txBody>
          <a:bodyPr>
            <a:spAutoFit/>
          </a:bodyPr>
          <a:lstStyle/>
          <a:p>
            <a:r>
              <a:rPr lang="en-US" sz="1000" b="1">
                <a:solidFill>
                  <a:srgbClr val="000000"/>
                </a:solidFill>
              </a:rPr>
              <a:t>Simulated composite reflectivity indication the formation of convection. </a:t>
            </a:r>
          </a:p>
        </p:txBody>
      </p:sp>
      <p:sp>
        <p:nvSpPr>
          <p:cNvPr id="117785" name="Line 35"/>
          <p:cNvSpPr>
            <a:spLocks noChangeShapeType="1"/>
          </p:cNvSpPr>
          <p:nvPr/>
        </p:nvSpPr>
        <p:spPr bwMode="auto">
          <a:xfrm>
            <a:off x="2667000" y="990600"/>
            <a:ext cx="0" cy="5715000"/>
          </a:xfrm>
          <a:prstGeom prst="line">
            <a:avLst/>
          </a:prstGeom>
          <a:noFill/>
          <a:ln w="25400">
            <a:solidFill>
              <a:srgbClr val="FF0000"/>
            </a:solidFill>
            <a:round/>
            <a:headEnd/>
            <a:tailEnd/>
          </a:ln>
        </p:spPr>
        <p:txBody>
          <a:bodyPr/>
          <a:lstStyle/>
          <a:p>
            <a:endParaRPr lang="en-US"/>
          </a:p>
        </p:txBody>
      </p:sp>
      <p:sp>
        <p:nvSpPr>
          <p:cNvPr id="117786" name="Line 36"/>
          <p:cNvSpPr>
            <a:spLocks noChangeShapeType="1"/>
          </p:cNvSpPr>
          <p:nvPr/>
        </p:nvSpPr>
        <p:spPr bwMode="auto">
          <a:xfrm>
            <a:off x="6477000" y="990600"/>
            <a:ext cx="0" cy="5715000"/>
          </a:xfrm>
          <a:prstGeom prst="line">
            <a:avLst/>
          </a:prstGeom>
          <a:noFill/>
          <a:ln w="25400">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Box 2"/>
          <p:cNvSpPr txBox="1">
            <a:spLocks noChangeArrowheads="1"/>
          </p:cNvSpPr>
          <p:nvPr/>
        </p:nvSpPr>
        <p:spPr bwMode="auto">
          <a:xfrm>
            <a:off x="7954963" y="6611938"/>
            <a:ext cx="884237"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UW-Madison</a:t>
            </a:r>
            <a:endParaRPr lang="en-US" sz="800">
              <a:latin typeface="Times New Roman" pitchFamily="18" charset="0"/>
            </a:endParaRPr>
          </a:p>
        </p:txBody>
      </p:sp>
      <p:grpSp>
        <p:nvGrpSpPr>
          <p:cNvPr id="119810" name="Group 4"/>
          <p:cNvGrpSpPr>
            <a:grpSpLocks/>
          </p:cNvGrpSpPr>
          <p:nvPr/>
        </p:nvGrpSpPr>
        <p:grpSpPr bwMode="auto">
          <a:xfrm>
            <a:off x="228600" y="2971800"/>
            <a:ext cx="1066800" cy="1905000"/>
            <a:chOff x="4800" y="3016"/>
            <a:chExt cx="768" cy="1256"/>
          </a:xfrm>
        </p:grpSpPr>
        <p:pic>
          <p:nvPicPr>
            <p:cNvPr id="119817" name="Picture 5" descr="ssec_small"/>
            <p:cNvPicPr>
              <a:picLocks noChangeAspect="1" noChangeArrowheads="1"/>
            </p:cNvPicPr>
            <p:nvPr/>
          </p:nvPicPr>
          <p:blipFill>
            <a:blip r:embed="rId3"/>
            <a:srcRect/>
            <a:stretch>
              <a:fillRect/>
            </a:stretch>
          </p:blipFill>
          <p:spPr bwMode="auto">
            <a:xfrm>
              <a:off x="4800" y="3016"/>
              <a:ext cx="768" cy="1256"/>
            </a:xfrm>
            <a:prstGeom prst="rect">
              <a:avLst/>
            </a:prstGeom>
            <a:noFill/>
            <a:ln w="9525">
              <a:noFill/>
              <a:miter lim="800000"/>
              <a:headEnd/>
              <a:tailEnd/>
            </a:ln>
          </p:spPr>
        </p:pic>
        <p:sp>
          <p:nvSpPr>
            <p:cNvPr id="119818" name="Line 6"/>
            <p:cNvSpPr>
              <a:spLocks noChangeShapeType="1"/>
            </p:cNvSpPr>
            <p:nvPr/>
          </p:nvSpPr>
          <p:spPr bwMode="auto">
            <a:xfrm>
              <a:off x="4992" y="4080"/>
              <a:ext cx="128" cy="48"/>
            </a:xfrm>
            <a:prstGeom prst="line">
              <a:avLst/>
            </a:prstGeom>
            <a:noFill/>
            <a:ln w="9525">
              <a:solidFill>
                <a:schemeClr val="tx1"/>
              </a:solidFill>
              <a:round/>
              <a:headEnd/>
              <a:tailEnd type="triangle" w="med" len="med"/>
            </a:ln>
          </p:spPr>
          <p:txBody>
            <a:bodyPr/>
            <a:lstStyle/>
            <a:p>
              <a:endParaRPr lang="en-US"/>
            </a:p>
          </p:txBody>
        </p:sp>
      </p:grpSp>
      <p:pic>
        <p:nvPicPr>
          <p:cNvPr id="119811" name="Picture 7" descr="SSECroof-panorama2"/>
          <p:cNvPicPr>
            <a:picLocks noChangeAspect="1" noChangeArrowheads="1"/>
          </p:cNvPicPr>
          <p:nvPr/>
        </p:nvPicPr>
        <p:blipFill>
          <a:blip r:embed="rId4"/>
          <a:srcRect t="7692"/>
          <a:stretch>
            <a:fillRect/>
          </a:stretch>
        </p:blipFill>
        <p:spPr bwMode="auto">
          <a:xfrm>
            <a:off x="0" y="5041900"/>
            <a:ext cx="9144000" cy="1828800"/>
          </a:xfrm>
          <a:prstGeom prst="rect">
            <a:avLst/>
          </a:prstGeom>
          <a:noFill/>
          <a:ln w="9525">
            <a:noFill/>
            <a:miter lim="800000"/>
            <a:headEnd/>
            <a:tailEnd/>
          </a:ln>
        </p:spPr>
      </p:pic>
      <p:sp>
        <p:nvSpPr>
          <p:cNvPr id="119812" name="Rectangle 8"/>
          <p:cNvSpPr>
            <a:spLocks noChangeArrowheads="1"/>
          </p:cNvSpPr>
          <p:nvPr/>
        </p:nvSpPr>
        <p:spPr bwMode="auto">
          <a:xfrm>
            <a:off x="1219200" y="304800"/>
            <a:ext cx="6553200" cy="3048000"/>
          </a:xfrm>
          <a:prstGeom prst="rect">
            <a:avLst/>
          </a:prstGeom>
          <a:noFill/>
          <a:ln w="9525">
            <a:noFill/>
            <a:miter lim="800000"/>
            <a:headEnd/>
            <a:tailEnd/>
          </a:ln>
        </p:spPr>
        <p:txBody>
          <a:bodyPr/>
          <a:lstStyle/>
          <a:p>
            <a:pPr marL="609600" indent="-609600">
              <a:spcBef>
                <a:spcPct val="20000"/>
              </a:spcBef>
            </a:pPr>
            <a:endParaRPr lang="en-US" sz="2000" b="1">
              <a:solidFill>
                <a:srgbClr val="CC0000"/>
              </a:solidFill>
              <a:latin typeface="Calibri" pitchFamily="34" charset="0"/>
            </a:endParaRPr>
          </a:p>
        </p:txBody>
      </p:sp>
      <p:sp>
        <p:nvSpPr>
          <p:cNvPr id="119813" name="Text Box 9"/>
          <p:cNvSpPr txBox="1">
            <a:spLocks noChangeArrowheads="1"/>
          </p:cNvSpPr>
          <p:nvPr/>
        </p:nvSpPr>
        <p:spPr bwMode="auto">
          <a:xfrm>
            <a:off x="838200" y="152400"/>
            <a:ext cx="7772400" cy="2406650"/>
          </a:xfrm>
          <a:prstGeom prst="rect">
            <a:avLst/>
          </a:prstGeom>
          <a:noFill/>
          <a:ln w="9525">
            <a:noFill/>
            <a:miter lim="800000"/>
            <a:headEnd/>
            <a:tailEnd/>
          </a:ln>
        </p:spPr>
        <p:txBody>
          <a:bodyPr>
            <a:spAutoFit/>
          </a:bodyPr>
          <a:lstStyle/>
          <a:p>
            <a:r>
              <a:rPr lang="en-US" sz="2800" b="1" u="sng">
                <a:solidFill>
                  <a:srgbClr val="CC0000"/>
                </a:solidFill>
                <a:latin typeface="Calibri" pitchFamily="34" charset="0"/>
              </a:rPr>
              <a:t>Prediction</a:t>
            </a:r>
          </a:p>
          <a:p>
            <a:endParaRPr lang="en-US" sz="2800" b="1" u="sng">
              <a:solidFill>
                <a:srgbClr val="CC0000"/>
              </a:solidFill>
              <a:latin typeface="Calibri" pitchFamily="34" charset="0"/>
            </a:endParaRPr>
          </a:p>
          <a:p>
            <a:r>
              <a:rPr lang="en-US" sz="2400" b="1">
                <a:solidFill>
                  <a:srgbClr val="CC0000"/>
                </a:solidFill>
                <a:latin typeface="Calibri" pitchFamily="34" charset="0"/>
              </a:rPr>
              <a:t>A hyperspectral sounder (upstream of North America!) will provide the greatest improvement in 24-48 hour forecast accuracy in the history of operational mesoscale NWP at NCEP!</a:t>
            </a:r>
          </a:p>
        </p:txBody>
      </p:sp>
      <p:pic>
        <p:nvPicPr>
          <p:cNvPr id="119815" name="Picture 7" descr="NOAA1"/>
          <p:cNvPicPr>
            <a:picLocks noChangeAspect="1" noChangeArrowheads="1"/>
          </p:cNvPicPr>
          <p:nvPr/>
        </p:nvPicPr>
        <p:blipFill>
          <a:blip r:embed="rId5"/>
          <a:srcRect/>
          <a:stretch>
            <a:fillRect/>
          </a:stretch>
        </p:blipFill>
        <p:spPr bwMode="auto">
          <a:xfrm>
            <a:off x="7772400" y="2620963"/>
            <a:ext cx="1219200" cy="1189037"/>
          </a:xfrm>
          <a:prstGeom prst="rect">
            <a:avLst/>
          </a:prstGeom>
          <a:noFill/>
          <a:ln w="9525">
            <a:noFill/>
            <a:miter lim="800000"/>
            <a:headEnd/>
            <a:tailEnd/>
          </a:ln>
        </p:spPr>
      </p:pic>
      <p:pic>
        <p:nvPicPr>
          <p:cNvPr id="119816" name="Picture 5" descr="cimss_for_engraving_crop"/>
          <p:cNvPicPr>
            <a:picLocks noChangeAspect="1" noChangeArrowheads="1"/>
          </p:cNvPicPr>
          <p:nvPr/>
        </p:nvPicPr>
        <p:blipFill>
          <a:blip r:embed="rId6"/>
          <a:srcRect/>
          <a:stretch>
            <a:fillRect/>
          </a:stretch>
        </p:blipFill>
        <p:spPr bwMode="auto">
          <a:xfrm>
            <a:off x="7772400" y="4038600"/>
            <a:ext cx="1219200"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slide27"/>
          <p:cNvPicPr>
            <a:picLocks noChangeAspect="1" noChangeArrowheads="1"/>
          </p:cNvPicPr>
          <p:nvPr/>
        </p:nvPicPr>
        <p:blipFill>
          <a:blip r:embed="rId2"/>
          <a:srcRect/>
          <a:stretch>
            <a:fillRect/>
          </a:stretch>
        </p:blipFill>
        <p:spPr bwMode="auto">
          <a:xfrm>
            <a:off x="385763" y="273050"/>
            <a:ext cx="8377237" cy="6280150"/>
          </a:xfrm>
          <a:prstGeom prst="rect">
            <a:avLst/>
          </a:prstGeom>
          <a:noFill/>
          <a:ln w="9525">
            <a:noFill/>
            <a:miter lim="800000"/>
            <a:headEnd/>
            <a:tailEnd/>
          </a:ln>
        </p:spPr>
      </p:pic>
      <p:sp>
        <p:nvSpPr>
          <p:cNvPr id="32770" name="Text Box 5"/>
          <p:cNvSpPr txBox="1">
            <a:spLocks noChangeArrowheads="1"/>
          </p:cNvSpPr>
          <p:nvPr/>
        </p:nvSpPr>
        <p:spPr bwMode="auto">
          <a:xfrm>
            <a:off x="381000" y="304800"/>
            <a:ext cx="4705350" cy="366713"/>
          </a:xfrm>
          <a:prstGeom prst="rect">
            <a:avLst/>
          </a:prstGeom>
          <a:noFill/>
          <a:ln w="9525">
            <a:noFill/>
            <a:miter lim="800000"/>
            <a:headEnd/>
            <a:tailEnd/>
          </a:ln>
        </p:spPr>
        <p:txBody>
          <a:bodyPr wrap="none">
            <a:spAutoFit/>
          </a:bodyPr>
          <a:lstStyle/>
          <a:p>
            <a:r>
              <a:rPr lang="en-US"/>
              <a:t>Satellite Assimilation Workshop, March 1999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61" name="Object 13"/>
          <p:cNvGraphicFramePr>
            <a:graphicFrameLocks noChangeAspect="1"/>
          </p:cNvGraphicFramePr>
          <p:nvPr/>
        </p:nvGraphicFramePr>
        <p:xfrm>
          <a:off x="114300" y="533400"/>
          <a:ext cx="8877300" cy="5819775"/>
        </p:xfrm>
        <a:graphic>
          <a:graphicData uri="http://schemas.openxmlformats.org/presentationml/2006/ole">
            <p:oleObj spid="_x0000_s78861" name="Chart" r:id="rId4" imgW="8877402" imgH="5819872" progId="Excel.Chart.8">
              <p:embed/>
            </p:oleObj>
          </a:graphicData>
        </a:graphic>
      </p:graphicFrame>
      <p:sp>
        <p:nvSpPr>
          <p:cNvPr id="78862" name="Text Box 3"/>
          <p:cNvSpPr txBox="1">
            <a:spLocks noChangeArrowheads="1"/>
          </p:cNvSpPr>
          <p:nvPr/>
        </p:nvSpPr>
        <p:spPr bwMode="auto">
          <a:xfrm>
            <a:off x="381000" y="5029200"/>
            <a:ext cx="8763000" cy="396875"/>
          </a:xfrm>
          <a:prstGeom prst="rect">
            <a:avLst/>
          </a:prstGeom>
          <a:noFill/>
          <a:ln w="9525">
            <a:noFill/>
            <a:miter lim="800000"/>
            <a:headEnd/>
            <a:tailEnd/>
          </a:ln>
        </p:spPr>
        <p:txBody>
          <a:bodyPr>
            <a:spAutoFit/>
          </a:bodyPr>
          <a:lstStyle/>
          <a:p>
            <a:endParaRPr lang="en-US" sz="2000"/>
          </a:p>
        </p:txBody>
      </p:sp>
      <p:sp>
        <p:nvSpPr>
          <p:cNvPr id="78863" name="Text Box 4"/>
          <p:cNvSpPr txBox="1">
            <a:spLocks noChangeArrowheads="1"/>
          </p:cNvSpPr>
          <p:nvPr/>
        </p:nvSpPr>
        <p:spPr bwMode="auto">
          <a:xfrm>
            <a:off x="304800" y="5410200"/>
            <a:ext cx="8610600" cy="1190625"/>
          </a:xfrm>
          <a:prstGeom prst="rect">
            <a:avLst/>
          </a:prstGeom>
          <a:noFill/>
          <a:ln w="9525">
            <a:noFill/>
            <a:miter lim="800000"/>
            <a:headEnd/>
            <a:tailEnd/>
          </a:ln>
        </p:spPr>
        <p:txBody>
          <a:bodyPr>
            <a:spAutoFit/>
          </a:bodyPr>
          <a:lstStyle/>
          <a:p>
            <a:r>
              <a:rPr lang="en-US" altLang="ko-KR">
                <a:ea typeface="굴림"/>
                <a:cs typeface="굴림"/>
              </a:rPr>
              <a:t>The relative vertical information is shown for radiosondes, a high-spectral infrared sounder, the current broad-band GOES Sounder and the ABI. The high-spectral sounder is much improved over the current sounder. This information content analysis does not account for any spatial or temporal differences. </a:t>
            </a:r>
            <a:endParaRPr lang="en-US"/>
          </a:p>
        </p:txBody>
      </p:sp>
      <p:sp>
        <p:nvSpPr>
          <p:cNvPr id="78864" name="Rectangle 5"/>
          <p:cNvSpPr>
            <a:spLocks noChangeArrowheads="1"/>
          </p:cNvSpPr>
          <p:nvPr/>
        </p:nvSpPr>
        <p:spPr bwMode="auto">
          <a:xfrm>
            <a:off x="1066800" y="0"/>
            <a:ext cx="7313613" cy="609600"/>
          </a:xfrm>
          <a:prstGeom prst="rect">
            <a:avLst/>
          </a:prstGeom>
          <a:noFill/>
          <a:ln w="9525">
            <a:noFill/>
            <a:miter lim="800000"/>
            <a:headEnd/>
            <a:tailEnd/>
          </a:ln>
        </p:spPr>
        <p:txBody>
          <a:bodyPr anchor="b"/>
          <a:lstStyle/>
          <a:p>
            <a:pPr algn="ctr" eaLnBrk="0" hangingPunct="0"/>
            <a:r>
              <a:rPr lang="en-US" sz="2800" b="1">
                <a:solidFill>
                  <a:schemeClr val="tx2"/>
                </a:solidFill>
              </a:rPr>
              <a:t>Capability: Vertical Information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TRUE_BT_RH"/>
          <p:cNvPicPr>
            <a:picLocks noChangeAspect="1" noChangeArrowheads="1" noCrop="1"/>
          </p:cNvPicPr>
          <p:nvPr/>
        </p:nvPicPr>
        <p:blipFill>
          <a:blip r:embed="rId2"/>
          <a:srcRect/>
          <a:stretch>
            <a:fillRect/>
          </a:stretch>
        </p:blipFill>
        <p:spPr bwMode="auto">
          <a:xfrm>
            <a:off x="152400" y="228600"/>
            <a:ext cx="4268788" cy="3200400"/>
          </a:xfrm>
          <a:prstGeom prst="rect">
            <a:avLst/>
          </a:prstGeom>
          <a:noFill/>
          <a:ln w="9525">
            <a:noFill/>
            <a:miter lim="800000"/>
            <a:headEnd/>
            <a:tailEnd/>
          </a:ln>
        </p:spPr>
      </p:pic>
      <p:pic>
        <p:nvPicPr>
          <p:cNvPr id="80898" name="Picture 3" descr="HES_BT_RH"/>
          <p:cNvPicPr>
            <a:picLocks noChangeAspect="1" noChangeArrowheads="1" noCrop="1"/>
          </p:cNvPicPr>
          <p:nvPr/>
        </p:nvPicPr>
        <p:blipFill>
          <a:blip r:embed="rId3"/>
          <a:srcRect/>
          <a:stretch>
            <a:fillRect/>
          </a:stretch>
        </p:blipFill>
        <p:spPr bwMode="auto">
          <a:xfrm>
            <a:off x="4648200" y="228600"/>
            <a:ext cx="4268788" cy="3200400"/>
          </a:xfrm>
          <a:prstGeom prst="rect">
            <a:avLst/>
          </a:prstGeom>
          <a:noFill/>
          <a:ln w="9525">
            <a:noFill/>
            <a:miter lim="800000"/>
            <a:headEnd/>
            <a:tailEnd/>
          </a:ln>
        </p:spPr>
      </p:pic>
      <p:pic>
        <p:nvPicPr>
          <p:cNvPr id="80899" name="Picture 4" descr="ABI_BT_RH"/>
          <p:cNvPicPr>
            <a:picLocks noChangeAspect="1" noChangeArrowheads="1" noCrop="1"/>
          </p:cNvPicPr>
          <p:nvPr/>
        </p:nvPicPr>
        <p:blipFill>
          <a:blip r:embed="rId4"/>
          <a:srcRect/>
          <a:stretch>
            <a:fillRect/>
          </a:stretch>
        </p:blipFill>
        <p:spPr bwMode="auto">
          <a:xfrm>
            <a:off x="4648200" y="3581400"/>
            <a:ext cx="4268788" cy="3200400"/>
          </a:xfrm>
          <a:prstGeom prst="rect">
            <a:avLst/>
          </a:prstGeom>
          <a:noFill/>
          <a:ln w="9525">
            <a:noFill/>
            <a:miter lim="800000"/>
            <a:headEnd/>
            <a:tailEnd/>
          </a:ln>
        </p:spPr>
      </p:pic>
      <p:sp>
        <p:nvSpPr>
          <p:cNvPr id="80900" name="Line 5"/>
          <p:cNvSpPr>
            <a:spLocks noChangeShapeType="1"/>
          </p:cNvSpPr>
          <p:nvPr/>
        </p:nvSpPr>
        <p:spPr bwMode="auto">
          <a:xfrm>
            <a:off x="381000" y="5257800"/>
            <a:ext cx="3810000" cy="0"/>
          </a:xfrm>
          <a:prstGeom prst="line">
            <a:avLst/>
          </a:prstGeom>
          <a:noFill/>
          <a:ln w="57150">
            <a:solidFill>
              <a:schemeClr val="tx1"/>
            </a:solidFill>
            <a:round/>
            <a:headEnd/>
            <a:tailEnd/>
          </a:ln>
        </p:spPr>
        <p:txBody>
          <a:bodyPr/>
          <a:lstStyle/>
          <a:p>
            <a:endParaRPr lang="en-US"/>
          </a:p>
        </p:txBody>
      </p:sp>
      <p:sp>
        <p:nvSpPr>
          <p:cNvPr id="80901" name="Line 6"/>
          <p:cNvSpPr>
            <a:spLocks noChangeShapeType="1"/>
          </p:cNvSpPr>
          <p:nvPr/>
        </p:nvSpPr>
        <p:spPr bwMode="auto">
          <a:xfrm>
            <a:off x="2362200" y="3657600"/>
            <a:ext cx="0" cy="3200400"/>
          </a:xfrm>
          <a:prstGeom prst="line">
            <a:avLst/>
          </a:prstGeom>
          <a:noFill/>
          <a:ln w="57150">
            <a:solidFill>
              <a:schemeClr val="tx1"/>
            </a:solidFill>
            <a:round/>
            <a:headEnd/>
            <a:tailEnd/>
          </a:ln>
        </p:spPr>
        <p:txBody>
          <a:bodyPr/>
          <a:lstStyle/>
          <a:p>
            <a:endParaRPr lang="en-US"/>
          </a:p>
        </p:txBody>
      </p:sp>
      <p:sp>
        <p:nvSpPr>
          <p:cNvPr id="80902" name="Text Box 7"/>
          <p:cNvSpPr txBox="1">
            <a:spLocks noChangeArrowheads="1"/>
          </p:cNvSpPr>
          <p:nvPr/>
        </p:nvSpPr>
        <p:spPr bwMode="auto">
          <a:xfrm>
            <a:off x="1093788" y="4114800"/>
            <a:ext cx="811212" cy="457200"/>
          </a:xfrm>
          <a:prstGeom prst="rect">
            <a:avLst/>
          </a:prstGeom>
          <a:noFill/>
          <a:ln w="9525">
            <a:noFill/>
            <a:miter lim="800000"/>
            <a:headEnd/>
            <a:tailEnd/>
          </a:ln>
        </p:spPr>
        <p:txBody>
          <a:bodyPr wrap="none">
            <a:spAutoFit/>
          </a:bodyPr>
          <a:lstStyle/>
          <a:p>
            <a:r>
              <a:rPr lang="en-US" sz="2400">
                <a:solidFill>
                  <a:srgbClr val="3333CC"/>
                </a:solidFill>
              </a:rPr>
              <a:t>True</a:t>
            </a:r>
          </a:p>
        </p:txBody>
      </p:sp>
      <p:sp>
        <p:nvSpPr>
          <p:cNvPr id="80903" name="Text Box 8"/>
          <p:cNvSpPr txBox="1">
            <a:spLocks noChangeArrowheads="1"/>
          </p:cNvSpPr>
          <p:nvPr/>
        </p:nvSpPr>
        <p:spPr bwMode="auto">
          <a:xfrm>
            <a:off x="2693988" y="3810000"/>
            <a:ext cx="1625600" cy="1187450"/>
          </a:xfrm>
          <a:prstGeom prst="rect">
            <a:avLst/>
          </a:prstGeom>
          <a:noFill/>
          <a:ln w="9525">
            <a:noFill/>
            <a:miter lim="800000"/>
            <a:headEnd/>
            <a:tailEnd/>
          </a:ln>
        </p:spPr>
        <p:txBody>
          <a:bodyPr wrap="none">
            <a:spAutoFit/>
          </a:bodyPr>
          <a:lstStyle/>
          <a:p>
            <a:r>
              <a:rPr lang="en-US" sz="2400">
                <a:solidFill>
                  <a:srgbClr val="3333CC"/>
                </a:solidFill>
              </a:rPr>
              <a:t>GEO </a:t>
            </a:r>
          </a:p>
          <a:p>
            <a:r>
              <a:rPr lang="en-US" sz="2400">
                <a:solidFill>
                  <a:srgbClr val="3333CC"/>
                </a:solidFill>
              </a:rPr>
              <a:t>Advanced </a:t>
            </a:r>
          </a:p>
          <a:p>
            <a:r>
              <a:rPr lang="en-US" sz="2400">
                <a:solidFill>
                  <a:srgbClr val="3333CC"/>
                </a:solidFill>
              </a:rPr>
              <a:t>Sounder</a:t>
            </a:r>
          </a:p>
        </p:txBody>
      </p:sp>
      <p:sp>
        <p:nvSpPr>
          <p:cNvPr id="80904" name="Text Box 9"/>
          <p:cNvSpPr txBox="1">
            <a:spLocks noChangeArrowheads="1"/>
          </p:cNvSpPr>
          <p:nvPr/>
        </p:nvSpPr>
        <p:spPr bwMode="auto">
          <a:xfrm>
            <a:off x="2728913" y="5486400"/>
            <a:ext cx="1385887" cy="822325"/>
          </a:xfrm>
          <a:prstGeom prst="rect">
            <a:avLst/>
          </a:prstGeom>
          <a:noFill/>
          <a:ln w="9525">
            <a:noFill/>
            <a:miter lim="800000"/>
            <a:headEnd/>
            <a:tailEnd/>
          </a:ln>
        </p:spPr>
        <p:txBody>
          <a:bodyPr wrap="none">
            <a:spAutoFit/>
          </a:bodyPr>
          <a:lstStyle/>
          <a:p>
            <a:r>
              <a:rPr lang="en-US" sz="2400">
                <a:solidFill>
                  <a:srgbClr val="3333CC"/>
                </a:solidFill>
              </a:rPr>
              <a:t>GOES-R</a:t>
            </a:r>
          </a:p>
          <a:p>
            <a:r>
              <a:rPr lang="en-US" sz="2400">
                <a:solidFill>
                  <a:srgbClr val="3333CC"/>
                </a:solidFill>
              </a:rPr>
              <a:t>ABI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absgoes"/>
          <p:cNvPicPr>
            <a:picLocks noChangeAspect="1" noChangeArrowheads="1"/>
          </p:cNvPicPr>
          <p:nvPr/>
        </p:nvPicPr>
        <p:blipFill>
          <a:blip r:embed="rId2"/>
          <a:srcRect b="7843"/>
          <a:stretch>
            <a:fillRect/>
          </a:stretch>
        </p:blipFill>
        <p:spPr bwMode="auto">
          <a:xfrm>
            <a:off x="152400" y="944563"/>
            <a:ext cx="4648200" cy="3170237"/>
          </a:xfrm>
          <a:prstGeom prst="rect">
            <a:avLst/>
          </a:prstGeom>
          <a:solidFill>
            <a:schemeClr val="bg1"/>
          </a:solidFill>
          <a:ln w="9525">
            <a:noFill/>
            <a:miter lim="800000"/>
            <a:headEnd/>
            <a:tailEnd/>
          </a:ln>
        </p:spPr>
      </p:pic>
      <p:sp>
        <p:nvSpPr>
          <p:cNvPr id="81922" name="Text Box 3"/>
          <p:cNvSpPr txBox="1">
            <a:spLocks noChangeArrowheads="1"/>
          </p:cNvSpPr>
          <p:nvPr/>
        </p:nvSpPr>
        <p:spPr bwMode="auto">
          <a:xfrm>
            <a:off x="228600" y="152400"/>
            <a:ext cx="8610600" cy="519113"/>
          </a:xfrm>
          <a:prstGeom prst="rect">
            <a:avLst/>
          </a:prstGeom>
          <a:noFill/>
          <a:ln w="9525">
            <a:noFill/>
            <a:miter lim="800000"/>
            <a:headEnd/>
            <a:tailEnd/>
          </a:ln>
        </p:spPr>
        <p:txBody>
          <a:bodyPr>
            <a:spAutoFit/>
          </a:bodyPr>
          <a:lstStyle/>
          <a:p>
            <a:pPr eaLnBrk="0" hangingPunct="0">
              <a:spcBef>
                <a:spcPct val="50000"/>
              </a:spcBef>
            </a:pPr>
            <a:r>
              <a:rPr lang="en-US" sz="2800" b="1" u="sng">
                <a:latin typeface="Calibri" pitchFamily="34" charset="0"/>
              </a:rPr>
              <a:t>Improvements in Retrievals with Interferometers</a:t>
            </a:r>
            <a:endParaRPr lang="en-US" sz="2800" b="1">
              <a:latin typeface="Calibri" pitchFamily="34" charset="0"/>
            </a:endParaRPr>
          </a:p>
        </p:txBody>
      </p:sp>
      <p:sp>
        <p:nvSpPr>
          <p:cNvPr id="81923" name="Text Box 4"/>
          <p:cNvSpPr txBox="1">
            <a:spLocks noChangeArrowheads="1"/>
          </p:cNvSpPr>
          <p:nvPr/>
        </p:nvSpPr>
        <p:spPr bwMode="auto">
          <a:xfrm>
            <a:off x="457200" y="4114800"/>
            <a:ext cx="3505200" cy="1095375"/>
          </a:xfrm>
          <a:prstGeom prst="rect">
            <a:avLst/>
          </a:prstGeom>
          <a:solidFill>
            <a:schemeClr val="bg1"/>
          </a:solidFill>
          <a:ln w="25400">
            <a:solidFill>
              <a:schemeClr val="accent2"/>
            </a:solidFill>
            <a:miter lim="800000"/>
            <a:headEnd/>
            <a:tailEnd/>
          </a:ln>
        </p:spPr>
        <p:txBody>
          <a:bodyPr>
            <a:spAutoFit/>
          </a:bodyPr>
          <a:lstStyle/>
          <a:p>
            <a:pPr algn="ctr" eaLnBrk="0" hangingPunct="0"/>
            <a:r>
              <a:rPr lang="en-US" sz="1600" b="1">
                <a:latin typeface="Calibri" pitchFamily="34" charset="0"/>
              </a:rPr>
              <a:t>Temperature errors less than 1 degree are only available from high spectral resolution measurements</a:t>
            </a:r>
          </a:p>
        </p:txBody>
      </p:sp>
      <p:sp>
        <p:nvSpPr>
          <p:cNvPr id="81924" name="Rectangle 6"/>
          <p:cNvSpPr>
            <a:spLocks noChangeArrowheads="1"/>
          </p:cNvSpPr>
          <p:nvPr/>
        </p:nvSpPr>
        <p:spPr bwMode="auto">
          <a:xfrm>
            <a:off x="4572000" y="3733800"/>
            <a:ext cx="304800" cy="1524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81925" name="Picture 8" descr="Wabsgoes"/>
          <p:cNvPicPr>
            <a:picLocks noChangeAspect="1" noChangeArrowheads="1"/>
          </p:cNvPicPr>
          <p:nvPr/>
        </p:nvPicPr>
        <p:blipFill>
          <a:blip r:embed="rId3"/>
          <a:srcRect b="7843"/>
          <a:stretch>
            <a:fillRect/>
          </a:stretch>
        </p:blipFill>
        <p:spPr bwMode="auto">
          <a:xfrm>
            <a:off x="4495800" y="3606800"/>
            <a:ext cx="4543425" cy="3175000"/>
          </a:xfrm>
          <a:prstGeom prst="rect">
            <a:avLst/>
          </a:prstGeom>
          <a:noFill/>
          <a:ln w="9525">
            <a:noFill/>
            <a:miter lim="800000"/>
            <a:headEnd/>
            <a:tailEnd/>
          </a:ln>
        </p:spPr>
      </p:pic>
      <p:sp>
        <p:nvSpPr>
          <p:cNvPr id="81926" name="Text Box 9"/>
          <p:cNvSpPr txBox="1">
            <a:spLocks noChangeArrowheads="1"/>
          </p:cNvSpPr>
          <p:nvPr/>
        </p:nvSpPr>
        <p:spPr bwMode="auto">
          <a:xfrm>
            <a:off x="5105400" y="2879725"/>
            <a:ext cx="3581400" cy="854075"/>
          </a:xfrm>
          <a:prstGeom prst="rect">
            <a:avLst/>
          </a:prstGeom>
          <a:solidFill>
            <a:schemeClr val="bg1"/>
          </a:solidFill>
          <a:ln w="28575">
            <a:solidFill>
              <a:schemeClr val="accent2"/>
            </a:solidFill>
            <a:miter lim="800000"/>
            <a:headEnd/>
            <a:tailEnd/>
          </a:ln>
        </p:spPr>
        <p:txBody>
          <a:bodyPr>
            <a:spAutoFit/>
          </a:bodyPr>
          <a:lstStyle/>
          <a:p>
            <a:pPr algn="ctr" eaLnBrk="0" hangingPunct="0"/>
            <a:r>
              <a:rPr lang="en-US" sz="1600" b="1">
                <a:latin typeface="Calibri" pitchFamily="34" charset="0"/>
              </a:rPr>
              <a:t>RH errors less than 10% are only available from high spectral resolution measurements</a:t>
            </a:r>
          </a:p>
        </p:txBody>
      </p:sp>
      <p:sp>
        <p:nvSpPr>
          <p:cNvPr id="81927" name="Text Box 12"/>
          <p:cNvSpPr txBox="1">
            <a:spLocks noChangeArrowheads="1"/>
          </p:cNvSpPr>
          <p:nvPr/>
        </p:nvSpPr>
        <p:spPr bwMode="auto">
          <a:xfrm>
            <a:off x="5257800" y="1263650"/>
            <a:ext cx="3505200" cy="946150"/>
          </a:xfrm>
          <a:prstGeom prst="rect">
            <a:avLst/>
          </a:prstGeom>
          <a:noFill/>
          <a:ln w="9525">
            <a:noFill/>
            <a:miter lim="800000"/>
            <a:headEnd/>
            <a:tailEnd/>
          </a:ln>
        </p:spPr>
        <p:txBody>
          <a:bodyPr>
            <a:spAutoFit/>
          </a:bodyPr>
          <a:lstStyle/>
          <a:p>
            <a:pPr algn="ctr"/>
            <a:r>
              <a:rPr lang="en-US" sz="2800" b="1">
                <a:solidFill>
                  <a:srgbClr val="CC0000"/>
                </a:solidFill>
                <a:latin typeface="Calibri" pitchFamily="34" charset="0"/>
              </a:rPr>
              <a:t>Model background not required!</a:t>
            </a:r>
          </a:p>
        </p:txBody>
      </p:sp>
      <p:sp>
        <p:nvSpPr>
          <p:cNvPr id="81928" name="Text Box 13"/>
          <p:cNvSpPr txBox="1">
            <a:spLocks noChangeArrowheads="1"/>
          </p:cNvSpPr>
          <p:nvPr/>
        </p:nvSpPr>
        <p:spPr bwMode="auto">
          <a:xfrm>
            <a:off x="152400" y="5334000"/>
            <a:ext cx="4114800" cy="1373188"/>
          </a:xfrm>
          <a:prstGeom prst="rect">
            <a:avLst/>
          </a:prstGeom>
          <a:noFill/>
          <a:ln w="9525">
            <a:noFill/>
            <a:miter lim="800000"/>
            <a:headEnd/>
            <a:tailEnd/>
          </a:ln>
        </p:spPr>
        <p:txBody>
          <a:bodyPr>
            <a:spAutoFit/>
          </a:bodyPr>
          <a:lstStyle/>
          <a:p>
            <a:pPr algn="ctr"/>
            <a:r>
              <a:rPr lang="en-US" sz="2800" b="1">
                <a:solidFill>
                  <a:srgbClr val="CC0000"/>
                </a:solidFill>
                <a:latin typeface="Calibri" pitchFamily="34" charset="0"/>
              </a:rPr>
              <a:t>Compatible with modern assimilation techniques!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r>
              <a:rPr lang="en-US" smtClean="0"/>
              <a:t>Capability: Vertical Profiling</a:t>
            </a:r>
          </a:p>
        </p:txBody>
      </p:sp>
      <p:sp>
        <p:nvSpPr>
          <p:cNvPr id="82946" name="Text Box 3"/>
          <p:cNvSpPr txBox="1">
            <a:spLocks noChangeArrowheads="1"/>
          </p:cNvSpPr>
          <p:nvPr/>
        </p:nvSpPr>
        <p:spPr bwMode="auto">
          <a:xfrm>
            <a:off x="4876800" y="1600200"/>
            <a:ext cx="3505200" cy="3148013"/>
          </a:xfrm>
          <a:prstGeom prst="rect">
            <a:avLst/>
          </a:prstGeom>
          <a:noFill/>
          <a:ln w="9525">
            <a:noFill/>
            <a:miter lim="800000"/>
            <a:headEnd/>
            <a:tailEnd/>
          </a:ln>
        </p:spPr>
        <p:txBody>
          <a:bodyPr>
            <a:spAutoFit/>
          </a:bodyPr>
          <a:lstStyle/>
          <a:p>
            <a:pPr eaLnBrk="0" hangingPunct="0"/>
            <a:r>
              <a:rPr lang="en-US" sz="1600">
                <a:latin typeface="Verdana" pitchFamily="34" charset="0"/>
              </a:rPr>
              <a:t>Dropsonde is in an situ observation of the atmosphere from an aircraft (blue)</a:t>
            </a:r>
          </a:p>
          <a:p>
            <a:pPr eaLnBrk="0" hangingPunct="0"/>
            <a:endParaRPr lang="en-US" sz="1600">
              <a:latin typeface="Verdana" pitchFamily="34" charset="0"/>
            </a:endParaRPr>
          </a:p>
          <a:p>
            <a:pPr eaLnBrk="0" hangingPunct="0"/>
            <a:r>
              <a:rPr lang="en-US" sz="1600">
                <a:latin typeface="Verdana" pitchFamily="34" charset="0"/>
              </a:rPr>
              <a:t>AIRS (green) and GOES (red) Relative Humidity (RH) retrievals. </a:t>
            </a:r>
          </a:p>
          <a:p>
            <a:pPr eaLnBrk="0" hangingPunct="0"/>
            <a:endParaRPr lang="en-US" sz="1600">
              <a:latin typeface="Verdana" pitchFamily="34" charset="0"/>
            </a:endParaRPr>
          </a:p>
          <a:p>
            <a:pPr eaLnBrk="0" hangingPunct="0">
              <a:spcBef>
                <a:spcPct val="50000"/>
              </a:spcBef>
            </a:pPr>
            <a:r>
              <a:rPr lang="en-US" sz="1600">
                <a:latin typeface="Verdana" pitchFamily="34" charset="0"/>
              </a:rPr>
              <a:t>High-spectral resolution instrument is in much better agreement with in situ measurement.</a:t>
            </a:r>
          </a:p>
        </p:txBody>
      </p:sp>
      <p:grpSp>
        <p:nvGrpSpPr>
          <p:cNvPr id="82947" name="Group 4"/>
          <p:cNvGrpSpPr>
            <a:grpSpLocks/>
          </p:cNvGrpSpPr>
          <p:nvPr/>
        </p:nvGrpSpPr>
        <p:grpSpPr bwMode="auto">
          <a:xfrm>
            <a:off x="1219200" y="1447800"/>
            <a:ext cx="3622675" cy="5029200"/>
            <a:chOff x="768" y="768"/>
            <a:chExt cx="2282" cy="3168"/>
          </a:xfrm>
        </p:grpSpPr>
        <p:grpSp>
          <p:nvGrpSpPr>
            <p:cNvPr id="82951" name="Group 5"/>
            <p:cNvGrpSpPr>
              <a:grpSpLocks/>
            </p:cNvGrpSpPr>
            <p:nvPr/>
          </p:nvGrpSpPr>
          <p:grpSpPr bwMode="auto">
            <a:xfrm>
              <a:off x="768" y="912"/>
              <a:ext cx="2282" cy="3024"/>
              <a:chOff x="768" y="912"/>
              <a:chExt cx="2282" cy="3024"/>
            </a:xfrm>
          </p:grpSpPr>
          <p:pic>
            <p:nvPicPr>
              <p:cNvPr id="82953" name="Picture 6" descr="New_figure1"/>
              <p:cNvPicPr>
                <a:picLocks noChangeAspect="1" noChangeArrowheads="1"/>
              </p:cNvPicPr>
              <p:nvPr/>
            </p:nvPicPr>
            <p:blipFill>
              <a:blip r:embed="rId3"/>
              <a:srcRect l="48141" t="2484" r="5777" b="3799"/>
              <a:stretch>
                <a:fillRect/>
              </a:stretch>
            </p:blipFill>
            <p:spPr bwMode="auto">
              <a:xfrm>
                <a:off x="768" y="912"/>
                <a:ext cx="2282" cy="2928"/>
              </a:xfrm>
              <a:prstGeom prst="rect">
                <a:avLst/>
              </a:prstGeom>
              <a:noFill/>
              <a:ln w="9525">
                <a:noFill/>
                <a:miter lim="800000"/>
                <a:headEnd/>
                <a:tailEnd/>
              </a:ln>
            </p:spPr>
          </p:pic>
          <p:sp>
            <p:nvSpPr>
              <p:cNvPr id="82954" name="Text Box 7"/>
              <p:cNvSpPr txBox="1">
                <a:spLocks noChangeArrowheads="1"/>
              </p:cNvSpPr>
              <p:nvPr/>
            </p:nvSpPr>
            <p:spPr bwMode="auto">
              <a:xfrm rot="-5400000">
                <a:off x="264" y="2040"/>
                <a:ext cx="1200" cy="192"/>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400">
                    <a:latin typeface="Verdana" pitchFamily="34" charset="0"/>
                  </a:rPr>
                  <a:t>Pressure (mb)</a:t>
                </a:r>
              </a:p>
            </p:txBody>
          </p:sp>
          <p:sp>
            <p:nvSpPr>
              <p:cNvPr id="82955" name="Text Box 8"/>
              <p:cNvSpPr txBox="1">
                <a:spLocks noChangeArrowheads="1"/>
              </p:cNvSpPr>
              <p:nvPr/>
            </p:nvSpPr>
            <p:spPr bwMode="auto">
              <a:xfrm>
                <a:off x="1392" y="3744"/>
                <a:ext cx="1392" cy="192"/>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400">
                    <a:latin typeface="Verdana" pitchFamily="34" charset="0"/>
                  </a:rPr>
                  <a:t>Relative Humidity (%)</a:t>
                </a:r>
              </a:p>
            </p:txBody>
          </p:sp>
        </p:grpSp>
        <p:sp>
          <p:nvSpPr>
            <p:cNvPr id="82952" name="Text Box 9"/>
            <p:cNvSpPr txBox="1">
              <a:spLocks noChangeArrowheads="1"/>
            </p:cNvSpPr>
            <p:nvPr/>
          </p:nvSpPr>
          <p:spPr bwMode="auto">
            <a:xfrm>
              <a:off x="1248" y="768"/>
              <a:ext cx="1584" cy="288"/>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200">
                  <a:latin typeface="Verdana" pitchFamily="34" charset="0"/>
                </a:rPr>
                <a:t>Comparison of Vertical Profiling Capabilities.</a:t>
              </a:r>
            </a:p>
          </p:txBody>
        </p:sp>
      </p:grpSp>
      <p:sp>
        <p:nvSpPr>
          <p:cNvPr id="82948" name="Oval 10"/>
          <p:cNvSpPr>
            <a:spLocks noChangeArrowheads="1"/>
          </p:cNvSpPr>
          <p:nvPr/>
        </p:nvSpPr>
        <p:spPr bwMode="auto">
          <a:xfrm>
            <a:off x="2209800" y="4953000"/>
            <a:ext cx="1752600" cy="685800"/>
          </a:xfrm>
          <a:prstGeom prst="ellipse">
            <a:avLst/>
          </a:prstGeom>
          <a:noFill/>
          <a:ln w="38100">
            <a:solidFill>
              <a:schemeClr val="tx1"/>
            </a:solidFill>
            <a:round/>
            <a:headEnd/>
            <a:tailEnd/>
          </a:ln>
        </p:spPr>
        <p:txBody>
          <a:bodyPr wrap="none" anchor="ctr"/>
          <a:lstStyle/>
          <a:p>
            <a:endParaRPr lang="en-US"/>
          </a:p>
        </p:txBody>
      </p:sp>
      <p:sp>
        <p:nvSpPr>
          <p:cNvPr id="82949" name="Text Box 11"/>
          <p:cNvSpPr txBox="1">
            <a:spLocks noChangeArrowheads="1"/>
          </p:cNvSpPr>
          <p:nvPr/>
        </p:nvSpPr>
        <p:spPr bwMode="auto">
          <a:xfrm rot="-5400000">
            <a:off x="7644607" y="4882356"/>
            <a:ext cx="2724150" cy="274637"/>
          </a:xfrm>
          <a:prstGeom prst="rect">
            <a:avLst/>
          </a:prstGeom>
          <a:solidFill>
            <a:schemeClr val="accent1"/>
          </a:solidFill>
          <a:ln w="9525">
            <a:noFill/>
            <a:miter lim="800000"/>
            <a:headEnd/>
            <a:tailEnd/>
          </a:ln>
        </p:spPr>
        <p:txBody>
          <a:bodyPr>
            <a:spAutoFit/>
          </a:bodyPr>
          <a:lstStyle/>
          <a:p>
            <a:pPr>
              <a:spcBef>
                <a:spcPct val="30000"/>
              </a:spcBef>
            </a:pPr>
            <a:r>
              <a:rPr lang="en-US" altLang="ko-KR" sz="1200">
                <a:ea typeface="굴림"/>
                <a:cs typeface="굴림"/>
              </a:rPr>
              <a:t>Analysis courtesy of Jun Li, CIMSS.</a:t>
            </a:r>
            <a:endParaRPr lang="en-US"/>
          </a:p>
        </p:txBody>
      </p:sp>
      <p:sp>
        <p:nvSpPr>
          <p:cNvPr id="82950" name="Text Box 12"/>
          <p:cNvSpPr txBox="1">
            <a:spLocks noChangeArrowheads="1"/>
          </p:cNvSpPr>
          <p:nvPr/>
        </p:nvSpPr>
        <p:spPr bwMode="auto">
          <a:xfrm>
            <a:off x="4800600" y="4953000"/>
            <a:ext cx="3505200" cy="1465263"/>
          </a:xfrm>
          <a:prstGeom prst="rect">
            <a:avLst/>
          </a:prstGeom>
          <a:solidFill>
            <a:schemeClr val="accent1"/>
          </a:solidFill>
          <a:ln w="9525">
            <a:noFill/>
            <a:miter lim="800000"/>
            <a:headEnd/>
            <a:tailEnd/>
          </a:ln>
        </p:spPr>
        <p:txBody>
          <a:bodyPr>
            <a:spAutoFit/>
          </a:bodyPr>
          <a:lstStyle/>
          <a:p>
            <a:pPr eaLnBrk="0" hangingPunct="0"/>
            <a:r>
              <a:rPr lang="en-US">
                <a:latin typeface="Verdana" pitchFamily="34" charset="0"/>
              </a:rPr>
              <a:t>The improved vertical resolution identifies unstable environments, which is critical for both nowcasting and NWP applications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p:cNvSpPr txBox="1">
            <a:spLocks noChangeArrowheads="1"/>
          </p:cNvSpPr>
          <p:nvPr/>
        </p:nvSpPr>
        <p:spPr bwMode="auto">
          <a:xfrm>
            <a:off x="7843838" y="6607175"/>
            <a:ext cx="1354137" cy="244475"/>
          </a:xfrm>
          <a:prstGeom prst="rect">
            <a:avLst/>
          </a:prstGeom>
          <a:noFill/>
          <a:ln w="9525">
            <a:noFill/>
            <a:miter lim="800000"/>
            <a:headEnd/>
            <a:tailEnd/>
          </a:ln>
        </p:spPr>
        <p:txBody>
          <a:bodyPr wrap="none">
            <a:spAutoFit/>
          </a:bodyPr>
          <a:lstStyle/>
          <a:p>
            <a:pPr eaLnBrk="0" hangingPunct="0"/>
            <a:r>
              <a:rPr lang="en-US" sz="1000">
                <a:latin typeface="Calibri" pitchFamily="34" charset="0"/>
              </a:rPr>
              <a:t>UW-Madison/CIMSS</a:t>
            </a:r>
            <a:endParaRPr lang="en-US" sz="800">
              <a:latin typeface="Calibri" pitchFamily="34" charset="0"/>
            </a:endParaRPr>
          </a:p>
        </p:txBody>
      </p:sp>
      <p:pic>
        <p:nvPicPr>
          <p:cNvPr id="84994" name="Picture 3" descr="gifts_li_surface1"/>
          <p:cNvPicPr>
            <a:picLocks noChangeAspect="1" noChangeArrowheads="1"/>
          </p:cNvPicPr>
          <p:nvPr/>
        </p:nvPicPr>
        <p:blipFill>
          <a:blip r:embed="rId2"/>
          <a:srcRect/>
          <a:stretch>
            <a:fillRect/>
          </a:stretch>
        </p:blipFill>
        <p:spPr bwMode="auto">
          <a:xfrm>
            <a:off x="76200" y="1143000"/>
            <a:ext cx="4495800" cy="4413250"/>
          </a:xfrm>
          <a:prstGeom prst="rect">
            <a:avLst/>
          </a:prstGeom>
          <a:noFill/>
          <a:ln w="9525">
            <a:noFill/>
            <a:miter lim="800000"/>
            <a:headEnd/>
            <a:tailEnd/>
          </a:ln>
        </p:spPr>
      </p:pic>
      <p:sp>
        <p:nvSpPr>
          <p:cNvPr id="84995" name="Text Box 4"/>
          <p:cNvSpPr txBox="1">
            <a:spLocks noChangeArrowheads="1"/>
          </p:cNvSpPr>
          <p:nvPr/>
        </p:nvSpPr>
        <p:spPr bwMode="auto">
          <a:xfrm>
            <a:off x="228600" y="5616575"/>
            <a:ext cx="8763000" cy="1089025"/>
          </a:xfrm>
          <a:prstGeom prst="rect">
            <a:avLst/>
          </a:prstGeom>
          <a:noFill/>
          <a:ln w="19050">
            <a:solidFill>
              <a:schemeClr val="accent2"/>
            </a:solidFill>
            <a:miter lim="800000"/>
            <a:headEnd/>
            <a:tailEnd/>
          </a:ln>
        </p:spPr>
        <p:txBody>
          <a:bodyPr>
            <a:spAutoFit/>
          </a:bodyPr>
          <a:lstStyle/>
          <a:p>
            <a:pPr eaLnBrk="0" hangingPunct="0"/>
            <a:r>
              <a:rPr lang="en-US" sz="1600">
                <a:latin typeface="Calibri" pitchFamily="34" charset="0"/>
              </a:rPr>
              <a:t>All three solutions show rapid atmospheric destabilization (decreasing LI) between 14 and 20 UTC.  GIFTS better depicts the absolute values and tendencies compared to GOES.  The total precipitable water (TPW) increases through the period.  Both current and future sounding measurements capture the correct trends.</a:t>
            </a:r>
          </a:p>
        </p:txBody>
      </p:sp>
      <p:sp>
        <p:nvSpPr>
          <p:cNvPr id="84996" name="Text Box 5"/>
          <p:cNvSpPr txBox="1">
            <a:spLocks noChangeArrowheads="1"/>
          </p:cNvSpPr>
          <p:nvPr/>
        </p:nvSpPr>
        <p:spPr bwMode="auto">
          <a:xfrm>
            <a:off x="1225550" y="115888"/>
            <a:ext cx="7032625" cy="822325"/>
          </a:xfrm>
          <a:prstGeom prst="rect">
            <a:avLst/>
          </a:prstGeom>
          <a:noFill/>
          <a:ln w="9525">
            <a:noFill/>
            <a:miter lim="800000"/>
            <a:headEnd/>
            <a:tailEnd/>
          </a:ln>
        </p:spPr>
        <p:txBody>
          <a:bodyPr wrap="none">
            <a:spAutoFit/>
          </a:bodyPr>
          <a:lstStyle/>
          <a:p>
            <a:pPr algn="ctr" eaLnBrk="0" hangingPunct="0"/>
            <a:r>
              <a:rPr lang="en-US" sz="2400">
                <a:latin typeface="Calibri" pitchFamily="34" charset="0"/>
              </a:rPr>
              <a:t>3 May 1999 -- Oklahoma/Kansas tornado outbreak</a:t>
            </a:r>
          </a:p>
          <a:p>
            <a:pPr algn="ctr" eaLnBrk="0" hangingPunct="0"/>
            <a:r>
              <a:rPr lang="en-US" sz="2400">
                <a:latin typeface="Calibri" pitchFamily="34" charset="0"/>
              </a:rPr>
              <a:t>ARM / CART Site </a:t>
            </a:r>
          </a:p>
        </p:txBody>
      </p:sp>
      <p:pic>
        <p:nvPicPr>
          <p:cNvPr id="84997" name="Picture 6" descr="gifts_tpw_surface"/>
          <p:cNvPicPr>
            <a:picLocks noChangeAspect="1" noChangeArrowheads="1"/>
          </p:cNvPicPr>
          <p:nvPr/>
        </p:nvPicPr>
        <p:blipFill>
          <a:blip r:embed="rId3"/>
          <a:srcRect/>
          <a:stretch>
            <a:fillRect/>
          </a:stretch>
        </p:blipFill>
        <p:spPr bwMode="auto">
          <a:xfrm>
            <a:off x="4648200" y="1143000"/>
            <a:ext cx="4419600" cy="4419600"/>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1544</TotalTime>
  <Words>2749</Words>
  <Application>Microsoft Office PowerPoint</Application>
  <PresentationFormat>On-screen Show (4:3)</PresentationFormat>
  <Paragraphs>321</Paragraphs>
  <Slides>32</Slides>
  <Notes>14</Notes>
  <HiddenSlides>0</HiddenSlides>
  <MMClips>0</MMClips>
  <ScaleCrop>false</ScaleCrop>
  <HeadingPairs>
    <vt:vector size="8" baseType="variant">
      <vt:variant>
        <vt:lpstr>Fonts Used</vt:lpstr>
      </vt:variant>
      <vt:variant>
        <vt:i4>10</vt:i4>
      </vt:variant>
      <vt:variant>
        <vt:lpstr>Design Template</vt:lpstr>
      </vt:variant>
      <vt:variant>
        <vt:i4>13</vt:i4>
      </vt:variant>
      <vt:variant>
        <vt:lpstr>Embedded OLE Servers</vt:lpstr>
      </vt:variant>
      <vt:variant>
        <vt:i4>3</vt:i4>
      </vt:variant>
      <vt:variant>
        <vt:lpstr>Slide Titles</vt:lpstr>
      </vt:variant>
      <vt:variant>
        <vt:i4>32</vt:i4>
      </vt:variant>
    </vt:vector>
  </HeadingPairs>
  <TitlesOfParts>
    <vt:vector size="58" baseType="lpstr">
      <vt:lpstr>Arial</vt:lpstr>
      <vt:lpstr>Calibri</vt:lpstr>
      <vt:lpstr>Arial Unicode MS</vt:lpstr>
      <vt:lpstr>Times New Roman</vt:lpstr>
      <vt:lpstr>SimSun</vt:lpstr>
      <vt:lpstr>Wingdings</vt:lpstr>
      <vt:lpstr>굴림</vt:lpstr>
      <vt:lpstr>Verdana</vt:lpstr>
      <vt:lpstr>ＭＳ Ｐゴシック</vt:lpstr>
      <vt:lpstr>Arial Rounded MT Bold</vt:lpstr>
      <vt:lpstr>Office Theme</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Chart</vt:lpstr>
      <vt:lpstr>Paint Shop Pro Image</vt:lpstr>
      <vt:lpstr>Worksheet</vt:lpstr>
      <vt:lpstr>Slide 1</vt:lpstr>
      <vt:lpstr>Slide 2</vt:lpstr>
      <vt:lpstr>Slide 3</vt:lpstr>
      <vt:lpstr>Slide 4</vt:lpstr>
      <vt:lpstr>Slide 5</vt:lpstr>
      <vt:lpstr>Slide 6</vt:lpstr>
      <vt:lpstr>Slide 7</vt:lpstr>
      <vt:lpstr>Capability: Vertical Profiling</vt:lpstr>
      <vt:lpstr>Slide 9</vt:lpstr>
      <vt:lpstr>Slide 10</vt:lpstr>
      <vt:lpstr>Slide 11</vt:lpstr>
      <vt:lpstr>Slide 12</vt:lpstr>
      <vt:lpstr>Slide 13</vt:lpstr>
      <vt:lpstr>Slide 14</vt:lpstr>
      <vt:lpstr>Slide 15</vt:lpstr>
      <vt:lpstr>Slide 16</vt:lpstr>
      <vt:lpstr>Conclusions from 1st Geo Sounder OSSE </vt:lpstr>
      <vt:lpstr>Slide 18</vt:lpstr>
      <vt:lpstr>Slide 19</vt:lpstr>
      <vt:lpstr>Slide 20</vt:lpstr>
      <vt:lpstr>Slide 21</vt:lpstr>
      <vt:lpstr>Slide 22</vt:lpstr>
      <vt:lpstr>Using the GOES Sounder to Nearcast Severe Weather</vt:lpstr>
      <vt:lpstr>Slide 24</vt:lpstr>
      <vt:lpstr>Lagrangian Nearcasting Approach</vt:lpstr>
      <vt:lpstr>Slide 26</vt:lpstr>
      <vt:lpstr>Evaluation by NWS Forecast Office, Sullivan, Wisconsin</vt:lpstr>
      <vt:lpstr>Slide 28</vt:lpstr>
      <vt:lpstr>Slide 29</vt:lpstr>
      <vt:lpstr>Slide 30</vt:lpstr>
      <vt:lpstr>Slide 31</vt:lpstr>
      <vt:lpstr>Slide 32</vt:lpstr>
    </vt:vector>
  </TitlesOfParts>
  <Company>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Hyperspectral Observations to NWP</dc:title>
  <dc:creator>Robert M Aune</dc:creator>
  <cp:lastModifiedBy>boba</cp:lastModifiedBy>
  <cp:revision>48</cp:revision>
  <dcterms:created xsi:type="dcterms:W3CDTF">2011-03-14T15:03:45Z</dcterms:created>
  <dcterms:modified xsi:type="dcterms:W3CDTF">2011-03-29T16:38:21Z</dcterms:modified>
</cp:coreProperties>
</file>