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</p:sldMasterIdLst>
  <p:notesMasterIdLst>
    <p:notesMasterId r:id="rId15"/>
  </p:notesMasterIdLst>
  <p:sldIdLst>
    <p:sldId id="257" r:id="rId5"/>
    <p:sldId id="258" r:id="rId6"/>
    <p:sldId id="260" r:id="rId7"/>
    <p:sldId id="263" r:id="rId8"/>
    <p:sldId id="265" r:id="rId9"/>
    <p:sldId id="266" r:id="rId10"/>
    <p:sldId id="261" r:id="rId11"/>
    <p:sldId id="259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DF7B-D65C-4E97-A8AF-F597E395A649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77944-EC75-452D-9D50-0F23F8A95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FF9FB-04AD-4AD8-B67F-8649E79829E7}" type="slidenum">
              <a:rPr lang="en-US"/>
              <a:pPr/>
              <a:t>4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23158-320B-4751-8E9A-97B0D7C8AC46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769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</p:spPr>
        <p:txBody>
          <a:bodyPr/>
          <a:lstStyle/>
          <a:p>
            <a:r>
              <a:rPr lang="en-US" dirty="0"/>
              <a:t>Strong convection near </a:t>
            </a:r>
            <a:r>
              <a:rPr lang="en-US" dirty="0" err="1"/>
              <a:t>eyewall</a:t>
            </a:r>
            <a:r>
              <a:rPr lang="en-US" dirty="0"/>
              <a:t> can reach lower stratosphere, bring lower troposphere air upward, and </a:t>
            </a:r>
            <a:r>
              <a:rPr lang="en-US" dirty="0" smtClean="0"/>
              <a:t>replace </a:t>
            </a:r>
            <a:r>
              <a:rPr lang="en-US" dirty="0"/>
              <a:t>ozone rich atmosphere, which results in the reduction of total ozone in that region</a:t>
            </a:r>
          </a:p>
          <a:p>
            <a:r>
              <a:rPr lang="en-US" dirty="0"/>
              <a:t>Meanwhile, air tends to fall downward in the eye of a hurricane, bringing ozone-rich air into the lower troposphere and increasing the amount of ozone in the hurricane's core. </a:t>
            </a:r>
          </a:p>
          <a:p>
            <a:r>
              <a:rPr lang="en-US" dirty="0"/>
              <a:t>The </a:t>
            </a:r>
            <a:r>
              <a:rPr lang="en-US" dirty="0" err="1"/>
              <a:t>result,"a</a:t>
            </a:r>
            <a:r>
              <a:rPr lang="en-US" dirty="0"/>
              <a:t> local maximum of total ozone in the core of hurricane, and a ring of low level of total ozone surrounding the hurricane.“</a:t>
            </a:r>
          </a:p>
          <a:p>
            <a:endParaRPr lang="en-US" dirty="0"/>
          </a:p>
          <a:p>
            <a:r>
              <a:rPr lang="en-US" dirty="0"/>
              <a:t>http://www.nasa.gov/vision/earth/environment/ozone_drop.html</a:t>
            </a:r>
          </a:p>
          <a:p>
            <a:r>
              <a:rPr lang="en-US" b="1" dirty="0"/>
              <a:t>Ozone Levels Drop When Hurricanes Are Strengthening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06.08.05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Scientists are continually exploring different aspects of hurricanes to increase the understanding of how they behave. Recently, NASA-funded scientists from Florida State University looked at ozone around hurricanes and found that ozone levels drop as a hurricane is intensifying.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56813-52A2-4868-83A1-E44D14D63D8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I’ll work on this figure some more and add text.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F435-E813-4595-9525-5D5D49EAC1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9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74EA-82DC-4598-AA80-403B64BE19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9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6859-78EE-4E90-B197-C0626E1FF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0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7311-DC95-419C-AFA7-19480526E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6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1BDF-5187-4994-8F49-2ADB78CDB3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59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7FF50-0FA1-4FCC-A306-17F84C3F57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8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F63D8-61BB-4DB4-8950-A647A6AE54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6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CF009-EE29-4AFA-A5CB-C3B2BE72D6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19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A6C21-EF18-46A3-A3B1-2512DBF284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6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F0616-FA21-4587-A0A4-F755BA85B9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91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782E3-7CE0-4C7A-A081-EDD620DA47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1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ADA5-9C19-45E0-B5F4-1D1FEA16C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9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85DDA-AF5F-4BA4-8BA8-EAF3535CF7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8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0FD04-F6C7-47E0-9428-2ACF882FB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64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7D6A2-9D4A-4A3C-A28F-A62A10931F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6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D791-B759-4620-98F4-741EBB903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36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0D750-B35B-435F-B30A-9482BB1CC8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95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19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513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3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21CE-4345-407D-A73B-31B1E49A9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11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47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716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000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474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4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3100" cy="5843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3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44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67488"/>
            <a:ext cx="2133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578BC5-37A2-4D40-B61B-FC57AED5B0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3/27/2011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44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441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67488"/>
            <a:ext cx="2133600" cy="290512"/>
          </a:xfrm>
        </p:spPr>
        <p:txBody>
          <a:bodyPr anchor="t"/>
          <a:lstStyle>
            <a:lvl1pPr>
              <a:defRPr sz="1000" b="1"/>
            </a:lvl1pPr>
          </a:lstStyle>
          <a:p>
            <a:fld id="{E3190D95-29F6-4F22-A5F8-881200C5A6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44169" name="Line 9"/>
          <p:cNvSpPr>
            <a:spLocks noChangeShapeType="1"/>
          </p:cNvSpPr>
          <p:nvPr/>
        </p:nvSpPr>
        <p:spPr bwMode="auto">
          <a:xfrm>
            <a:off x="0" y="1001713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500" smtClean="0">
              <a:solidFill>
                <a:srgbClr val="000000"/>
              </a:solidFill>
            </a:endParaRPr>
          </a:p>
        </p:txBody>
      </p:sp>
      <p:pic>
        <p:nvPicPr>
          <p:cNvPr id="1244171" name="Picture 11" descr="D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0"/>
            <a:ext cx="9144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4172" name="Picture 12" descr="NO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0"/>
            <a:ext cx="895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0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655DA9-DC1A-4D72-AC26-08ECB68AE5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2001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19CE1-8A6D-4E6F-8A7E-7BCCED3B34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1943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25" y="995363"/>
            <a:ext cx="4262438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995363"/>
            <a:ext cx="4262437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3200BC-5649-4CC8-9E61-A7EA19C024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13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E3240-751A-4195-87F7-53B12A56D2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37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8438CF-5BE0-4CA6-ABEE-47953AA255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576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C290C-88B3-42A2-B4F3-8A953EB33F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271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E17C5D-38B8-40A7-B1D0-1E1F60B4B5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50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45AED4-53EC-49FF-8DFA-8EF30ED9FB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9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B8F266-15BE-4794-80CB-8789C31E48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4659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878C9-0E08-4AC2-ADA0-B76253C26C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9116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61913"/>
            <a:ext cx="2168525" cy="6446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61913"/>
            <a:ext cx="6356350" cy="6446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029B8C-5382-4DD7-9C3A-6108DF4D6D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364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BA72B-F083-4F9C-8A08-94C5820DC7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D6F5-D61A-4156-AD18-EB7B9D88F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9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075F4-7A96-4C99-A1D0-ABA6F2F2D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1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5D99-2DB7-4949-80AB-4489981DD5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0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9F70-5D4E-446A-A4DA-5056847A27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0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5DA2B0-BA72-444B-BF88-EC29713345B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AC4F43-C267-423B-86BA-BE45FB662D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7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5" descr="star_fade_bg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0"/>
            <a:ext cx="252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4" descr="star_fade_bg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3" descr="star_fade_bg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0" descr="star_fade_bg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9" descr="cimss_logo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019800"/>
            <a:ext cx="8524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0925" y="6283325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1CE"/>
                </a:solidFill>
                <a:latin typeface="Corbel" pitchFamily="34" charset="0"/>
              </a:rPr>
              <a:t>Cooperative Institute for Meteorological Satellite Studies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Corbel" pitchFamily="34" charset="0"/>
              </a:rPr>
              <a:t>University of Wisconsin - Madison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6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098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charset="0"/>
          <a:ea typeface="ＭＳ Ｐゴシック" pitchFamily="1" charset="-128"/>
        </a:defRPr>
      </a:lvl9pPr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rgbClr val="A7D6FF"/>
        </a:buClr>
        <a:buSzPct val="95000"/>
        <a:buFont typeface="Wingdings" pitchFamily="2" charset="2"/>
        <a:buChar char="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rgbClr val="A7D6FF"/>
        </a:buClr>
        <a:buSzPct val="90000"/>
        <a:buFont typeface="Wingdings" pitchFamily="2" charset="2"/>
        <a:buChar char=""/>
        <a:defRPr sz="2600">
          <a:solidFill>
            <a:schemeClr val="tx1"/>
          </a:solidFill>
          <a:latin typeface="+mn-lt"/>
          <a:ea typeface="+mn-ea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A7D6FF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  <a:ea typeface="+mn-ea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A7D6FF"/>
        </a:buClr>
        <a:buSzPct val="8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938338" indent="-209550" algn="l" rtl="0" fontAlgn="base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395538" indent="-209550" algn="l" rtl="0" fontAlgn="base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852738" indent="-209550" algn="l" rtl="0" fontAlgn="base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309938" indent="-209550" algn="l" rtl="0" fontAlgn="base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125" y="995363"/>
            <a:ext cx="8677275" cy="55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5513" y="61913"/>
            <a:ext cx="7307262" cy="762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31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64313"/>
            <a:ext cx="21336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9EA32B-3D4B-4A2C-BAEF-EE9A5A123D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31881" name="Line 9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5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0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Symbol" pitchFamily="18" charset="2"/>
        <a:buChar char="·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P TypographicSymbols" pitchFamily="2" charset="0"/>
        <a:buChar char="B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://www.nasa.gov/vision/earth/environment/ozone_drop.html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312" descr="20blued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161"/>
          <a:stretch>
            <a:fillRect/>
          </a:stretch>
        </p:blipFill>
        <p:spPr bwMode="auto">
          <a:xfrm>
            <a:off x="0" y="-7938"/>
            <a:ext cx="91408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051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0724" name="Text Box 2052"/>
          <p:cNvSpPr txBox="1">
            <a:spLocks noChangeArrowheads="1"/>
          </p:cNvSpPr>
          <p:nvPr/>
        </p:nvSpPr>
        <p:spPr bwMode="auto">
          <a:xfrm>
            <a:off x="152400" y="2133600"/>
            <a:ext cx="8839200" cy="212365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FF00"/>
                </a:solidFill>
                <a:latin typeface="Arial" charset="0"/>
              </a:rPr>
              <a:t>Use of </a:t>
            </a:r>
            <a:r>
              <a:rPr lang="en-US" sz="4400" dirty="0" err="1" smtClean="0">
                <a:solidFill>
                  <a:srgbClr val="FFFF00"/>
                </a:solidFill>
                <a:latin typeface="Arial" charset="0"/>
              </a:rPr>
              <a:t>hyperspectral</a:t>
            </a:r>
            <a:r>
              <a:rPr lang="en-US" sz="4400" dirty="0" smtClean="0">
                <a:solidFill>
                  <a:srgbClr val="FFFF00"/>
                </a:solidFill>
                <a:latin typeface="Arial" charset="0"/>
              </a:rPr>
              <a:t> sounders at the National Hurricane  Center - Present and future</a:t>
            </a:r>
            <a:endParaRPr lang="en-US" sz="4400" b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0725" name="Text Box 2053"/>
          <p:cNvSpPr txBox="1">
            <a:spLocks noChangeArrowheads="1"/>
          </p:cNvSpPr>
          <p:nvPr/>
        </p:nvSpPr>
        <p:spPr bwMode="auto">
          <a:xfrm>
            <a:off x="1600200" y="4876800"/>
            <a:ext cx="5943600" cy="1190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0">
                <a:solidFill>
                  <a:srgbClr val="FFFF00"/>
                </a:solidFill>
                <a:latin typeface="Arial" charset="0"/>
              </a:rPr>
              <a:t>NATIONAL  HURRICANE CENTER</a:t>
            </a:r>
            <a:endParaRPr lang="en-US" sz="2400" b="0">
              <a:solidFill>
                <a:srgbClr val="FFFF00"/>
              </a:solidFill>
            </a:endParaRPr>
          </a:p>
        </p:txBody>
      </p:sp>
      <p:sp>
        <p:nvSpPr>
          <p:cNvPr id="30726" name="Text Box 2054"/>
          <p:cNvSpPr txBox="1">
            <a:spLocks noChangeArrowheads="1"/>
          </p:cNvSpPr>
          <p:nvPr/>
        </p:nvSpPr>
        <p:spPr bwMode="auto">
          <a:xfrm>
            <a:off x="2705100" y="4324350"/>
            <a:ext cx="37338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0" dirty="0">
                <a:solidFill>
                  <a:srgbClr val="FFFF00"/>
                </a:solidFill>
                <a:latin typeface="Arial" charset="0"/>
              </a:rPr>
              <a:t>JACK BEVEN</a:t>
            </a:r>
          </a:p>
        </p:txBody>
      </p:sp>
      <p:sp>
        <p:nvSpPr>
          <p:cNvPr id="30727" name="Text Box 2055"/>
          <p:cNvSpPr txBox="1">
            <a:spLocks noChangeArrowheads="1"/>
          </p:cNvSpPr>
          <p:nvPr/>
        </p:nvSpPr>
        <p:spPr bwMode="auto">
          <a:xfrm>
            <a:off x="914400" y="6203950"/>
            <a:ext cx="73152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WHERE  AMERICA’S  CLIMATE  AND  WEATHER  SERVICES  BEGIN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0728" name="Group 2056"/>
          <p:cNvGrpSpPr>
            <a:grpSpLocks noChangeAspect="1"/>
          </p:cNvGrpSpPr>
          <p:nvPr/>
        </p:nvGrpSpPr>
        <p:grpSpPr bwMode="auto">
          <a:xfrm>
            <a:off x="582613" y="381000"/>
            <a:ext cx="1060450" cy="1060450"/>
            <a:chOff x="918" y="287"/>
            <a:chExt cx="528" cy="527"/>
          </a:xfrm>
        </p:grpSpPr>
        <p:sp>
          <p:nvSpPr>
            <p:cNvPr id="30974" name="Oval 2057"/>
            <p:cNvSpPr>
              <a:spLocks noChangeAspect="1" noChangeArrowheads="1"/>
            </p:cNvSpPr>
            <p:nvPr/>
          </p:nvSpPr>
          <p:spPr bwMode="auto">
            <a:xfrm>
              <a:off x="918" y="294"/>
              <a:ext cx="527" cy="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75" name="Freeform 2058"/>
            <p:cNvSpPr>
              <a:spLocks noChangeAspect="1"/>
            </p:cNvSpPr>
            <p:nvPr/>
          </p:nvSpPr>
          <p:spPr bwMode="auto">
            <a:xfrm>
              <a:off x="919" y="445"/>
              <a:ext cx="527" cy="369"/>
            </a:xfrm>
            <a:custGeom>
              <a:avLst/>
              <a:gdLst>
                <a:gd name="T0" fmla="*/ 15 w 1055"/>
                <a:gd name="T1" fmla="*/ 0 h 739"/>
                <a:gd name="T2" fmla="*/ 16 w 1055"/>
                <a:gd name="T3" fmla="*/ 1 h 739"/>
                <a:gd name="T4" fmla="*/ 16 w 1055"/>
                <a:gd name="T5" fmla="*/ 1 h 739"/>
                <a:gd name="T6" fmla="*/ 16 w 1055"/>
                <a:gd name="T7" fmla="*/ 2 h 739"/>
                <a:gd name="T8" fmla="*/ 16 w 1055"/>
                <a:gd name="T9" fmla="*/ 2 h 739"/>
                <a:gd name="T10" fmla="*/ 16 w 1055"/>
                <a:gd name="T11" fmla="*/ 4 h 739"/>
                <a:gd name="T12" fmla="*/ 15 w 1055"/>
                <a:gd name="T13" fmla="*/ 6 h 739"/>
                <a:gd name="T14" fmla="*/ 14 w 1055"/>
                <a:gd name="T15" fmla="*/ 8 h 739"/>
                <a:gd name="T16" fmla="*/ 12 w 1055"/>
                <a:gd name="T17" fmla="*/ 10 h 739"/>
                <a:gd name="T18" fmla="*/ 10 w 1055"/>
                <a:gd name="T19" fmla="*/ 11 h 739"/>
                <a:gd name="T20" fmla="*/ 8 w 1055"/>
                <a:gd name="T21" fmla="*/ 11 h 739"/>
                <a:gd name="T22" fmla="*/ 5 w 1055"/>
                <a:gd name="T23" fmla="*/ 11 h 739"/>
                <a:gd name="T24" fmla="*/ 3 w 1055"/>
                <a:gd name="T25" fmla="*/ 10 h 739"/>
                <a:gd name="T26" fmla="*/ 1 w 1055"/>
                <a:gd name="T27" fmla="*/ 8 h 739"/>
                <a:gd name="T28" fmla="*/ 0 w 1055"/>
                <a:gd name="T29" fmla="*/ 6 h 739"/>
                <a:gd name="T30" fmla="*/ 0 w 1055"/>
                <a:gd name="T31" fmla="*/ 4 h 739"/>
                <a:gd name="T32" fmla="*/ 0 w 1055"/>
                <a:gd name="T33" fmla="*/ 2 h 739"/>
                <a:gd name="T34" fmla="*/ 0 w 1055"/>
                <a:gd name="T35" fmla="*/ 1 h 739"/>
                <a:gd name="T36" fmla="*/ 0 w 1055"/>
                <a:gd name="T37" fmla="*/ 1 h 739"/>
                <a:gd name="T38" fmla="*/ 0 w 1055"/>
                <a:gd name="T39" fmla="*/ 1 h 739"/>
                <a:gd name="T40" fmla="*/ 1 w 1055"/>
                <a:gd name="T41" fmla="*/ 1 h 739"/>
                <a:gd name="T42" fmla="*/ 1 w 1055"/>
                <a:gd name="T43" fmla="*/ 1 h 739"/>
                <a:gd name="T44" fmla="*/ 2 w 1055"/>
                <a:gd name="T45" fmla="*/ 2 h 739"/>
                <a:gd name="T46" fmla="*/ 3 w 1055"/>
                <a:gd name="T47" fmla="*/ 3 h 739"/>
                <a:gd name="T48" fmla="*/ 4 w 1055"/>
                <a:gd name="T49" fmla="*/ 4 h 739"/>
                <a:gd name="T50" fmla="*/ 6 w 1055"/>
                <a:gd name="T51" fmla="*/ 5 h 739"/>
                <a:gd name="T52" fmla="*/ 8 w 1055"/>
                <a:gd name="T53" fmla="*/ 5 h 739"/>
                <a:gd name="T54" fmla="*/ 7 w 1055"/>
                <a:gd name="T55" fmla="*/ 5 h 739"/>
                <a:gd name="T56" fmla="*/ 6 w 1055"/>
                <a:gd name="T57" fmla="*/ 6 h 739"/>
                <a:gd name="T58" fmla="*/ 5 w 1055"/>
                <a:gd name="T59" fmla="*/ 6 h 739"/>
                <a:gd name="T60" fmla="*/ 5 w 1055"/>
                <a:gd name="T61" fmla="*/ 6 h 739"/>
                <a:gd name="T62" fmla="*/ 6 w 1055"/>
                <a:gd name="T63" fmla="*/ 6 h 739"/>
                <a:gd name="T64" fmla="*/ 6 w 1055"/>
                <a:gd name="T65" fmla="*/ 6 h 739"/>
                <a:gd name="T66" fmla="*/ 8 w 1055"/>
                <a:gd name="T67" fmla="*/ 6 h 739"/>
                <a:gd name="T68" fmla="*/ 9 w 1055"/>
                <a:gd name="T69" fmla="*/ 5 h 739"/>
                <a:gd name="T70" fmla="*/ 10 w 1055"/>
                <a:gd name="T71" fmla="*/ 5 h 739"/>
                <a:gd name="T72" fmla="*/ 11 w 1055"/>
                <a:gd name="T73" fmla="*/ 5 h 739"/>
                <a:gd name="T74" fmla="*/ 11 w 1055"/>
                <a:gd name="T75" fmla="*/ 5 h 739"/>
                <a:gd name="T76" fmla="*/ 10 w 1055"/>
                <a:gd name="T77" fmla="*/ 4 h 739"/>
                <a:gd name="T78" fmla="*/ 10 w 1055"/>
                <a:gd name="T79" fmla="*/ 4 h 739"/>
                <a:gd name="T80" fmla="*/ 11 w 1055"/>
                <a:gd name="T81" fmla="*/ 4 h 739"/>
                <a:gd name="T82" fmla="*/ 12 w 1055"/>
                <a:gd name="T83" fmla="*/ 3 h 739"/>
                <a:gd name="T84" fmla="*/ 13 w 1055"/>
                <a:gd name="T85" fmla="*/ 2 h 739"/>
                <a:gd name="T86" fmla="*/ 15 w 1055"/>
                <a:gd name="T87" fmla="*/ 1 h 739"/>
                <a:gd name="T88" fmla="*/ 15 w 1055"/>
                <a:gd name="T89" fmla="*/ 0 h 7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55" h="739">
                  <a:moveTo>
                    <a:pt x="1011" y="0"/>
                  </a:moveTo>
                  <a:lnTo>
                    <a:pt x="1016" y="12"/>
                  </a:lnTo>
                  <a:lnTo>
                    <a:pt x="1021" y="25"/>
                  </a:lnTo>
                  <a:lnTo>
                    <a:pt x="1026" y="38"/>
                  </a:lnTo>
                  <a:lnTo>
                    <a:pt x="1030" y="51"/>
                  </a:lnTo>
                  <a:lnTo>
                    <a:pt x="1033" y="64"/>
                  </a:lnTo>
                  <a:lnTo>
                    <a:pt x="1037" y="77"/>
                  </a:lnTo>
                  <a:lnTo>
                    <a:pt x="1041" y="89"/>
                  </a:lnTo>
                  <a:lnTo>
                    <a:pt x="1044" y="102"/>
                  </a:lnTo>
                  <a:lnTo>
                    <a:pt x="1046" y="116"/>
                  </a:lnTo>
                  <a:lnTo>
                    <a:pt x="1048" y="129"/>
                  </a:lnTo>
                  <a:lnTo>
                    <a:pt x="1050" y="143"/>
                  </a:lnTo>
                  <a:lnTo>
                    <a:pt x="1051" y="156"/>
                  </a:lnTo>
                  <a:lnTo>
                    <a:pt x="1054" y="170"/>
                  </a:lnTo>
                  <a:lnTo>
                    <a:pt x="1054" y="184"/>
                  </a:lnTo>
                  <a:lnTo>
                    <a:pt x="1055" y="198"/>
                  </a:lnTo>
                  <a:lnTo>
                    <a:pt x="1055" y="212"/>
                  </a:lnTo>
                  <a:lnTo>
                    <a:pt x="1051" y="266"/>
                  </a:lnTo>
                  <a:lnTo>
                    <a:pt x="1044" y="318"/>
                  </a:lnTo>
                  <a:lnTo>
                    <a:pt x="1031" y="369"/>
                  </a:lnTo>
                  <a:lnTo>
                    <a:pt x="1014" y="417"/>
                  </a:lnTo>
                  <a:lnTo>
                    <a:pt x="991" y="463"/>
                  </a:lnTo>
                  <a:lnTo>
                    <a:pt x="964" y="506"/>
                  </a:lnTo>
                  <a:lnTo>
                    <a:pt x="934" y="547"/>
                  </a:lnTo>
                  <a:lnTo>
                    <a:pt x="901" y="585"/>
                  </a:lnTo>
                  <a:lnTo>
                    <a:pt x="863" y="618"/>
                  </a:lnTo>
                  <a:lnTo>
                    <a:pt x="822" y="648"/>
                  </a:lnTo>
                  <a:lnTo>
                    <a:pt x="779" y="675"/>
                  </a:lnTo>
                  <a:lnTo>
                    <a:pt x="733" y="698"/>
                  </a:lnTo>
                  <a:lnTo>
                    <a:pt x="685" y="715"/>
                  </a:lnTo>
                  <a:lnTo>
                    <a:pt x="634" y="728"/>
                  </a:lnTo>
                  <a:lnTo>
                    <a:pt x="582" y="735"/>
                  </a:lnTo>
                  <a:lnTo>
                    <a:pt x="528" y="739"/>
                  </a:lnTo>
                  <a:lnTo>
                    <a:pt x="474" y="735"/>
                  </a:lnTo>
                  <a:lnTo>
                    <a:pt x="422" y="728"/>
                  </a:lnTo>
                  <a:lnTo>
                    <a:pt x="371" y="715"/>
                  </a:lnTo>
                  <a:lnTo>
                    <a:pt x="323" y="698"/>
                  </a:lnTo>
                  <a:lnTo>
                    <a:pt x="276" y="675"/>
                  </a:lnTo>
                  <a:lnTo>
                    <a:pt x="233" y="648"/>
                  </a:lnTo>
                  <a:lnTo>
                    <a:pt x="193" y="618"/>
                  </a:lnTo>
                  <a:lnTo>
                    <a:pt x="155" y="585"/>
                  </a:lnTo>
                  <a:lnTo>
                    <a:pt x="121" y="547"/>
                  </a:lnTo>
                  <a:lnTo>
                    <a:pt x="90" y="506"/>
                  </a:lnTo>
                  <a:lnTo>
                    <a:pt x="64" y="463"/>
                  </a:lnTo>
                  <a:lnTo>
                    <a:pt x="42" y="417"/>
                  </a:lnTo>
                  <a:lnTo>
                    <a:pt x="24" y="369"/>
                  </a:lnTo>
                  <a:lnTo>
                    <a:pt x="11" y="318"/>
                  </a:lnTo>
                  <a:lnTo>
                    <a:pt x="3" y="266"/>
                  </a:lnTo>
                  <a:lnTo>
                    <a:pt x="0" y="212"/>
                  </a:lnTo>
                  <a:lnTo>
                    <a:pt x="0" y="193"/>
                  </a:lnTo>
                  <a:lnTo>
                    <a:pt x="1" y="173"/>
                  </a:lnTo>
                  <a:lnTo>
                    <a:pt x="3" y="155"/>
                  </a:lnTo>
                  <a:lnTo>
                    <a:pt x="6" y="137"/>
                  </a:lnTo>
                  <a:lnTo>
                    <a:pt x="9" y="118"/>
                  </a:lnTo>
                  <a:lnTo>
                    <a:pt x="12" y="100"/>
                  </a:lnTo>
                  <a:lnTo>
                    <a:pt x="16" y="82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8" y="67"/>
                  </a:lnTo>
                  <a:lnTo>
                    <a:pt x="37" y="70"/>
                  </a:lnTo>
                  <a:lnTo>
                    <a:pt x="47" y="74"/>
                  </a:lnTo>
                  <a:lnTo>
                    <a:pt x="59" y="81"/>
                  </a:lnTo>
                  <a:lnTo>
                    <a:pt x="74" y="89"/>
                  </a:lnTo>
                  <a:lnTo>
                    <a:pt x="89" y="100"/>
                  </a:lnTo>
                  <a:lnTo>
                    <a:pt x="105" y="114"/>
                  </a:lnTo>
                  <a:lnTo>
                    <a:pt x="108" y="117"/>
                  </a:lnTo>
                  <a:lnTo>
                    <a:pt x="114" y="125"/>
                  </a:lnTo>
                  <a:lnTo>
                    <a:pt x="125" y="138"/>
                  </a:lnTo>
                  <a:lnTo>
                    <a:pt x="139" y="154"/>
                  </a:lnTo>
                  <a:lnTo>
                    <a:pt x="156" y="173"/>
                  </a:lnTo>
                  <a:lnTo>
                    <a:pt x="178" y="194"/>
                  </a:lnTo>
                  <a:lnTo>
                    <a:pt x="202" y="216"/>
                  </a:lnTo>
                  <a:lnTo>
                    <a:pt x="229" y="240"/>
                  </a:lnTo>
                  <a:lnTo>
                    <a:pt x="259" y="262"/>
                  </a:lnTo>
                  <a:lnTo>
                    <a:pt x="291" y="285"/>
                  </a:lnTo>
                  <a:lnTo>
                    <a:pt x="326" y="305"/>
                  </a:lnTo>
                  <a:lnTo>
                    <a:pt x="362" y="323"/>
                  </a:lnTo>
                  <a:lnTo>
                    <a:pt x="401" y="337"/>
                  </a:lnTo>
                  <a:lnTo>
                    <a:pt x="441" y="347"/>
                  </a:lnTo>
                  <a:lnTo>
                    <a:pt x="482" y="353"/>
                  </a:lnTo>
                  <a:lnTo>
                    <a:pt x="525" y="353"/>
                  </a:lnTo>
                  <a:lnTo>
                    <a:pt x="521" y="355"/>
                  </a:lnTo>
                  <a:lnTo>
                    <a:pt x="511" y="362"/>
                  </a:lnTo>
                  <a:lnTo>
                    <a:pt x="495" y="372"/>
                  </a:lnTo>
                  <a:lnTo>
                    <a:pt x="473" y="384"/>
                  </a:lnTo>
                  <a:lnTo>
                    <a:pt x="448" y="396"/>
                  </a:lnTo>
                  <a:lnTo>
                    <a:pt x="422" y="405"/>
                  </a:lnTo>
                  <a:lnTo>
                    <a:pt x="392" y="414"/>
                  </a:lnTo>
                  <a:lnTo>
                    <a:pt x="363" y="417"/>
                  </a:lnTo>
                  <a:lnTo>
                    <a:pt x="365" y="418"/>
                  </a:lnTo>
                  <a:lnTo>
                    <a:pt x="366" y="420"/>
                  </a:lnTo>
                  <a:lnTo>
                    <a:pt x="369" y="423"/>
                  </a:lnTo>
                  <a:lnTo>
                    <a:pt x="373" y="426"/>
                  </a:lnTo>
                  <a:lnTo>
                    <a:pt x="380" y="430"/>
                  </a:lnTo>
                  <a:lnTo>
                    <a:pt x="388" y="433"/>
                  </a:lnTo>
                  <a:lnTo>
                    <a:pt x="399" y="437"/>
                  </a:lnTo>
                  <a:lnTo>
                    <a:pt x="412" y="438"/>
                  </a:lnTo>
                  <a:lnTo>
                    <a:pt x="427" y="439"/>
                  </a:lnTo>
                  <a:lnTo>
                    <a:pt x="445" y="438"/>
                  </a:lnTo>
                  <a:lnTo>
                    <a:pt x="466" y="435"/>
                  </a:lnTo>
                  <a:lnTo>
                    <a:pt x="489" y="430"/>
                  </a:lnTo>
                  <a:lnTo>
                    <a:pt x="516" y="421"/>
                  </a:lnTo>
                  <a:lnTo>
                    <a:pt x="547" y="411"/>
                  </a:lnTo>
                  <a:lnTo>
                    <a:pt x="581" y="397"/>
                  </a:lnTo>
                  <a:lnTo>
                    <a:pt x="618" y="378"/>
                  </a:lnTo>
                  <a:lnTo>
                    <a:pt x="646" y="366"/>
                  </a:lnTo>
                  <a:lnTo>
                    <a:pt x="674" y="356"/>
                  </a:lnTo>
                  <a:lnTo>
                    <a:pt x="701" y="347"/>
                  </a:lnTo>
                  <a:lnTo>
                    <a:pt x="727" y="342"/>
                  </a:lnTo>
                  <a:lnTo>
                    <a:pt x="748" y="337"/>
                  </a:lnTo>
                  <a:lnTo>
                    <a:pt x="765" y="334"/>
                  </a:lnTo>
                  <a:lnTo>
                    <a:pt x="776" y="332"/>
                  </a:lnTo>
                  <a:lnTo>
                    <a:pt x="779" y="331"/>
                  </a:lnTo>
                  <a:lnTo>
                    <a:pt x="761" y="323"/>
                  </a:lnTo>
                  <a:lnTo>
                    <a:pt x="742" y="316"/>
                  </a:lnTo>
                  <a:lnTo>
                    <a:pt x="720" y="312"/>
                  </a:lnTo>
                  <a:lnTo>
                    <a:pt x="701" y="310"/>
                  </a:lnTo>
                  <a:lnTo>
                    <a:pt x="683" y="309"/>
                  </a:lnTo>
                  <a:lnTo>
                    <a:pt x="668" y="309"/>
                  </a:lnTo>
                  <a:lnTo>
                    <a:pt x="658" y="309"/>
                  </a:lnTo>
                  <a:lnTo>
                    <a:pt x="655" y="309"/>
                  </a:lnTo>
                  <a:lnTo>
                    <a:pt x="685" y="299"/>
                  </a:lnTo>
                  <a:lnTo>
                    <a:pt x="716" y="284"/>
                  </a:lnTo>
                  <a:lnTo>
                    <a:pt x="747" y="266"/>
                  </a:lnTo>
                  <a:lnTo>
                    <a:pt x="777" y="244"/>
                  </a:lnTo>
                  <a:lnTo>
                    <a:pt x="807" y="219"/>
                  </a:lnTo>
                  <a:lnTo>
                    <a:pt x="838" y="194"/>
                  </a:lnTo>
                  <a:lnTo>
                    <a:pt x="865" y="167"/>
                  </a:lnTo>
                  <a:lnTo>
                    <a:pt x="892" y="140"/>
                  </a:lnTo>
                  <a:lnTo>
                    <a:pt x="917" y="113"/>
                  </a:lnTo>
                  <a:lnTo>
                    <a:pt x="940" y="87"/>
                  </a:lnTo>
                  <a:lnTo>
                    <a:pt x="960" y="64"/>
                  </a:lnTo>
                  <a:lnTo>
                    <a:pt x="977" y="43"/>
                  </a:lnTo>
                  <a:lnTo>
                    <a:pt x="991" y="25"/>
                  </a:lnTo>
                  <a:lnTo>
                    <a:pt x="1002" y="12"/>
                  </a:lnTo>
                  <a:lnTo>
                    <a:pt x="1008" y="3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76" name="Freeform 2059"/>
            <p:cNvSpPr>
              <a:spLocks noChangeAspect="1"/>
            </p:cNvSpPr>
            <p:nvPr/>
          </p:nvSpPr>
          <p:spPr bwMode="auto">
            <a:xfrm>
              <a:off x="964" y="287"/>
              <a:ext cx="430" cy="313"/>
            </a:xfrm>
            <a:custGeom>
              <a:avLst/>
              <a:gdLst>
                <a:gd name="T0" fmla="*/ 1 w 860"/>
                <a:gd name="T1" fmla="*/ 4 h 626"/>
                <a:gd name="T2" fmla="*/ 1 w 860"/>
                <a:gd name="T3" fmla="*/ 3 h 626"/>
                <a:gd name="T4" fmla="*/ 2 w 860"/>
                <a:gd name="T5" fmla="*/ 2 h 626"/>
                <a:gd name="T6" fmla="*/ 3 w 860"/>
                <a:gd name="T7" fmla="*/ 2 h 626"/>
                <a:gd name="T8" fmla="*/ 4 w 860"/>
                <a:gd name="T9" fmla="*/ 1 h 626"/>
                <a:gd name="T10" fmla="*/ 5 w 860"/>
                <a:gd name="T11" fmla="*/ 1 h 626"/>
                <a:gd name="T12" fmla="*/ 6 w 860"/>
                <a:gd name="T13" fmla="*/ 1 h 626"/>
                <a:gd name="T14" fmla="*/ 7 w 860"/>
                <a:gd name="T15" fmla="*/ 1 h 626"/>
                <a:gd name="T16" fmla="*/ 8 w 860"/>
                <a:gd name="T17" fmla="*/ 1 h 626"/>
                <a:gd name="T18" fmla="*/ 9 w 860"/>
                <a:gd name="T19" fmla="*/ 1 h 626"/>
                <a:gd name="T20" fmla="*/ 10 w 860"/>
                <a:gd name="T21" fmla="*/ 1 h 626"/>
                <a:gd name="T22" fmla="*/ 11 w 860"/>
                <a:gd name="T23" fmla="*/ 1 h 626"/>
                <a:gd name="T24" fmla="*/ 12 w 860"/>
                <a:gd name="T25" fmla="*/ 2 h 626"/>
                <a:gd name="T26" fmla="*/ 12 w 860"/>
                <a:gd name="T27" fmla="*/ 2 h 626"/>
                <a:gd name="T28" fmla="*/ 13 w 860"/>
                <a:gd name="T29" fmla="*/ 3 h 626"/>
                <a:gd name="T30" fmla="*/ 14 w 860"/>
                <a:gd name="T31" fmla="*/ 3 h 626"/>
                <a:gd name="T32" fmla="*/ 14 w 860"/>
                <a:gd name="T33" fmla="*/ 4 h 626"/>
                <a:gd name="T34" fmla="*/ 13 w 860"/>
                <a:gd name="T35" fmla="*/ 4 h 626"/>
                <a:gd name="T36" fmla="*/ 13 w 860"/>
                <a:gd name="T37" fmla="*/ 5 h 626"/>
                <a:gd name="T38" fmla="*/ 12 w 860"/>
                <a:gd name="T39" fmla="*/ 6 h 626"/>
                <a:gd name="T40" fmla="*/ 12 w 860"/>
                <a:gd name="T41" fmla="*/ 7 h 626"/>
                <a:gd name="T42" fmla="*/ 11 w 860"/>
                <a:gd name="T43" fmla="*/ 7 h 626"/>
                <a:gd name="T44" fmla="*/ 11 w 860"/>
                <a:gd name="T45" fmla="*/ 7 h 626"/>
                <a:gd name="T46" fmla="*/ 11 w 860"/>
                <a:gd name="T47" fmla="*/ 8 h 626"/>
                <a:gd name="T48" fmla="*/ 11 w 860"/>
                <a:gd name="T49" fmla="*/ 9 h 626"/>
                <a:gd name="T50" fmla="*/ 10 w 860"/>
                <a:gd name="T51" fmla="*/ 9 h 626"/>
                <a:gd name="T52" fmla="*/ 9 w 860"/>
                <a:gd name="T53" fmla="*/ 10 h 626"/>
                <a:gd name="T54" fmla="*/ 8 w 860"/>
                <a:gd name="T55" fmla="*/ 10 h 626"/>
                <a:gd name="T56" fmla="*/ 8 w 860"/>
                <a:gd name="T57" fmla="*/ 10 h 626"/>
                <a:gd name="T58" fmla="*/ 8 w 860"/>
                <a:gd name="T59" fmla="*/ 10 h 626"/>
                <a:gd name="T60" fmla="*/ 7 w 860"/>
                <a:gd name="T61" fmla="*/ 10 h 626"/>
                <a:gd name="T62" fmla="*/ 7 w 860"/>
                <a:gd name="T63" fmla="*/ 10 h 626"/>
                <a:gd name="T64" fmla="*/ 6 w 860"/>
                <a:gd name="T65" fmla="*/ 10 h 626"/>
                <a:gd name="T66" fmla="*/ 6 w 860"/>
                <a:gd name="T67" fmla="*/ 9 h 626"/>
                <a:gd name="T68" fmla="*/ 5 w 860"/>
                <a:gd name="T69" fmla="*/ 9 h 626"/>
                <a:gd name="T70" fmla="*/ 4 w 860"/>
                <a:gd name="T71" fmla="*/ 7 h 626"/>
                <a:gd name="T72" fmla="*/ 3 w 860"/>
                <a:gd name="T73" fmla="*/ 6 h 626"/>
                <a:gd name="T74" fmla="*/ 3 w 860"/>
                <a:gd name="T75" fmla="*/ 6 h 626"/>
                <a:gd name="T76" fmla="*/ 2 w 860"/>
                <a:gd name="T77" fmla="*/ 5 h 626"/>
                <a:gd name="T78" fmla="*/ 2 w 860"/>
                <a:gd name="T79" fmla="*/ 5 h 626"/>
                <a:gd name="T80" fmla="*/ 1 w 860"/>
                <a:gd name="T81" fmla="*/ 4 h 626"/>
                <a:gd name="T82" fmla="*/ 1 w 860"/>
                <a:gd name="T83" fmla="*/ 4 h 626"/>
                <a:gd name="T84" fmla="*/ 1 w 860"/>
                <a:gd name="T85" fmla="*/ 4 h 626"/>
                <a:gd name="T86" fmla="*/ 1 w 860"/>
                <a:gd name="T87" fmla="*/ 4 h 6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60" h="626">
                  <a:moveTo>
                    <a:pt x="0" y="233"/>
                  </a:moveTo>
                  <a:lnTo>
                    <a:pt x="19" y="208"/>
                  </a:lnTo>
                  <a:lnTo>
                    <a:pt x="39" y="183"/>
                  </a:lnTo>
                  <a:lnTo>
                    <a:pt x="61" y="159"/>
                  </a:lnTo>
                  <a:lnTo>
                    <a:pt x="83" y="138"/>
                  </a:lnTo>
                  <a:lnTo>
                    <a:pt x="107" y="117"/>
                  </a:lnTo>
                  <a:lnTo>
                    <a:pt x="133" y="98"/>
                  </a:lnTo>
                  <a:lnTo>
                    <a:pt x="160" y="80"/>
                  </a:lnTo>
                  <a:lnTo>
                    <a:pt x="186" y="64"/>
                  </a:lnTo>
                  <a:lnTo>
                    <a:pt x="215" y="50"/>
                  </a:lnTo>
                  <a:lnTo>
                    <a:pt x="244" y="37"/>
                  </a:lnTo>
                  <a:lnTo>
                    <a:pt x="275" y="26"/>
                  </a:lnTo>
                  <a:lnTo>
                    <a:pt x="306" y="16"/>
                  </a:lnTo>
                  <a:lnTo>
                    <a:pt x="338" y="10"/>
                  </a:lnTo>
                  <a:lnTo>
                    <a:pt x="371" y="5"/>
                  </a:lnTo>
                  <a:lnTo>
                    <a:pt x="405" y="1"/>
                  </a:lnTo>
                  <a:lnTo>
                    <a:pt x="438" y="0"/>
                  </a:lnTo>
                  <a:lnTo>
                    <a:pt x="470" y="1"/>
                  </a:lnTo>
                  <a:lnTo>
                    <a:pt x="501" y="5"/>
                  </a:lnTo>
                  <a:lnTo>
                    <a:pt x="533" y="9"/>
                  </a:lnTo>
                  <a:lnTo>
                    <a:pt x="564" y="15"/>
                  </a:lnTo>
                  <a:lnTo>
                    <a:pt x="594" y="24"/>
                  </a:lnTo>
                  <a:lnTo>
                    <a:pt x="623" y="34"/>
                  </a:lnTo>
                  <a:lnTo>
                    <a:pt x="651" y="45"/>
                  </a:lnTo>
                  <a:lnTo>
                    <a:pt x="679" y="58"/>
                  </a:lnTo>
                  <a:lnTo>
                    <a:pt x="705" y="73"/>
                  </a:lnTo>
                  <a:lnTo>
                    <a:pt x="730" y="89"/>
                  </a:lnTo>
                  <a:lnTo>
                    <a:pt x="755" y="107"/>
                  </a:lnTo>
                  <a:lnTo>
                    <a:pt x="779" y="125"/>
                  </a:lnTo>
                  <a:lnTo>
                    <a:pt x="800" y="145"/>
                  </a:lnTo>
                  <a:lnTo>
                    <a:pt x="822" y="167"/>
                  </a:lnTo>
                  <a:lnTo>
                    <a:pt x="842" y="189"/>
                  </a:lnTo>
                  <a:lnTo>
                    <a:pt x="860" y="213"/>
                  </a:lnTo>
                  <a:lnTo>
                    <a:pt x="855" y="215"/>
                  </a:lnTo>
                  <a:lnTo>
                    <a:pt x="841" y="222"/>
                  </a:lnTo>
                  <a:lnTo>
                    <a:pt x="821" y="232"/>
                  </a:lnTo>
                  <a:lnTo>
                    <a:pt x="797" y="250"/>
                  </a:lnTo>
                  <a:lnTo>
                    <a:pt x="771" y="272"/>
                  </a:lnTo>
                  <a:lnTo>
                    <a:pt x="745" y="302"/>
                  </a:lnTo>
                  <a:lnTo>
                    <a:pt x="724" y="339"/>
                  </a:lnTo>
                  <a:lnTo>
                    <a:pt x="707" y="384"/>
                  </a:lnTo>
                  <a:lnTo>
                    <a:pt x="706" y="386"/>
                  </a:lnTo>
                  <a:lnTo>
                    <a:pt x="703" y="394"/>
                  </a:lnTo>
                  <a:lnTo>
                    <a:pt x="700" y="404"/>
                  </a:lnTo>
                  <a:lnTo>
                    <a:pt x="695" y="418"/>
                  </a:lnTo>
                  <a:lnTo>
                    <a:pt x="688" y="436"/>
                  </a:lnTo>
                  <a:lnTo>
                    <a:pt x="680" y="455"/>
                  </a:lnTo>
                  <a:lnTo>
                    <a:pt x="669" y="475"/>
                  </a:lnTo>
                  <a:lnTo>
                    <a:pt x="656" y="497"/>
                  </a:lnTo>
                  <a:lnTo>
                    <a:pt x="642" y="518"/>
                  </a:lnTo>
                  <a:lnTo>
                    <a:pt x="625" y="540"/>
                  </a:lnTo>
                  <a:lnTo>
                    <a:pt x="606" y="560"/>
                  </a:lnTo>
                  <a:lnTo>
                    <a:pt x="585" y="578"/>
                  </a:lnTo>
                  <a:lnTo>
                    <a:pt x="560" y="596"/>
                  </a:lnTo>
                  <a:lnTo>
                    <a:pt x="535" y="609"/>
                  </a:lnTo>
                  <a:lnTo>
                    <a:pt x="506" y="619"/>
                  </a:lnTo>
                  <a:lnTo>
                    <a:pt x="473" y="625"/>
                  </a:lnTo>
                  <a:lnTo>
                    <a:pt x="472" y="625"/>
                  </a:lnTo>
                  <a:lnTo>
                    <a:pt x="468" y="626"/>
                  </a:lnTo>
                  <a:lnTo>
                    <a:pt x="462" y="626"/>
                  </a:lnTo>
                  <a:lnTo>
                    <a:pt x="453" y="625"/>
                  </a:lnTo>
                  <a:lnTo>
                    <a:pt x="442" y="624"/>
                  </a:lnTo>
                  <a:lnTo>
                    <a:pt x="429" y="620"/>
                  </a:lnTo>
                  <a:lnTo>
                    <a:pt x="413" y="615"/>
                  </a:lnTo>
                  <a:lnTo>
                    <a:pt x="396" y="606"/>
                  </a:lnTo>
                  <a:lnTo>
                    <a:pt x="377" y="596"/>
                  </a:lnTo>
                  <a:lnTo>
                    <a:pt x="355" y="582"/>
                  </a:lnTo>
                  <a:lnTo>
                    <a:pt x="333" y="563"/>
                  </a:lnTo>
                  <a:lnTo>
                    <a:pt x="308" y="541"/>
                  </a:lnTo>
                  <a:lnTo>
                    <a:pt x="281" y="514"/>
                  </a:lnTo>
                  <a:lnTo>
                    <a:pt x="253" y="482"/>
                  </a:lnTo>
                  <a:lnTo>
                    <a:pt x="223" y="443"/>
                  </a:lnTo>
                  <a:lnTo>
                    <a:pt x="192" y="399"/>
                  </a:lnTo>
                  <a:lnTo>
                    <a:pt x="172" y="372"/>
                  </a:lnTo>
                  <a:lnTo>
                    <a:pt x="154" y="347"/>
                  </a:lnTo>
                  <a:lnTo>
                    <a:pt x="136" y="327"/>
                  </a:lnTo>
                  <a:lnTo>
                    <a:pt x="119" y="309"/>
                  </a:lnTo>
                  <a:lnTo>
                    <a:pt x="103" y="293"/>
                  </a:lnTo>
                  <a:lnTo>
                    <a:pt x="86" y="279"/>
                  </a:lnTo>
                  <a:lnTo>
                    <a:pt x="71" y="268"/>
                  </a:lnTo>
                  <a:lnTo>
                    <a:pt x="57" y="258"/>
                  </a:lnTo>
                  <a:lnTo>
                    <a:pt x="46" y="251"/>
                  </a:lnTo>
                  <a:lnTo>
                    <a:pt x="34" y="245"/>
                  </a:lnTo>
                  <a:lnTo>
                    <a:pt x="24" y="241"/>
                  </a:lnTo>
                  <a:lnTo>
                    <a:pt x="15" y="238"/>
                  </a:lnTo>
                  <a:lnTo>
                    <a:pt x="9" y="236"/>
                  </a:lnTo>
                  <a:lnTo>
                    <a:pt x="5" y="235"/>
                  </a:lnTo>
                  <a:lnTo>
                    <a:pt x="2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77" name="Freeform 2060"/>
            <p:cNvSpPr>
              <a:spLocks noChangeAspect="1"/>
            </p:cNvSpPr>
            <p:nvPr/>
          </p:nvSpPr>
          <p:spPr bwMode="auto">
            <a:xfrm>
              <a:off x="1077" y="394"/>
              <a:ext cx="45" cy="66"/>
            </a:xfrm>
            <a:custGeom>
              <a:avLst/>
              <a:gdLst>
                <a:gd name="T0" fmla="*/ 1 w 90"/>
                <a:gd name="T1" fmla="*/ 0 h 133"/>
                <a:gd name="T2" fmla="*/ 1 w 90"/>
                <a:gd name="T3" fmla="*/ 2 h 133"/>
                <a:gd name="T4" fmla="*/ 2 w 90"/>
                <a:gd name="T5" fmla="*/ 2 h 133"/>
                <a:gd name="T6" fmla="*/ 2 w 90"/>
                <a:gd name="T7" fmla="*/ 0 h 133"/>
                <a:gd name="T8" fmla="*/ 2 w 90"/>
                <a:gd name="T9" fmla="*/ 0 h 133"/>
                <a:gd name="T10" fmla="*/ 2 w 90"/>
                <a:gd name="T11" fmla="*/ 0 h 133"/>
                <a:gd name="T12" fmla="*/ 2 w 90"/>
                <a:gd name="T13" fmla="*/ 0 h 133"/>
                <a:gd name="T14" fmla="*/ 2 w 90"/>
                <a:gd name="T15" fmla="*/ 0 h 133"/>
                <a:gd name="T16" fmla="*/ 0 w 90"/>
                <a:gd name="T17" fmla="*/ 0 h 133"/>
                <a:gd name="T18" fmla="*/ 0 w 90"/>
                <a:gd name="T19" fmla="*/ 2 h 133"/>
                <a:gd name="T20" fmla="*/ 1 w 90"/>
                <a:gd name="T21" fmla="*/ 2 h 133"/>
                <a:gd name="T22" fmla="*/ 1 w 90"/>
                <a:gd name="T23" fmla="*/ 0 h 133"/>
                <a:gd name="T24" fmla="*/ 1 w 90"/>
                <a:gd name="T25" fmla="*/ 0 h 133"/>
                <a:gd name="T26" fmla="*/ 1 w 90"/>
                <a:gd name="T27" fmla="*/ 0 h 133"/>
                <a:gd name="T28" fmla="*/ 1 w 90"/>
                <a:gd name="T29" fmla="*/ 0 h 133"/>
                <a:gd name="T30" fmla="*/ 1 w 90"/>
                <a:gd name="T31" fmla="*/ 0 h 133"/>
                <a:gd name="T32" fmla="*/ 1 w 90"/>
                <a:gd name="T33" fmla="*/ 0 h 133"/>
                <a:gd name="T34" fmla="*/ 1 w 90"/>
                <a:gd name="T35" fmla="*/ 0 h 133"/>
                <a:gd name="T36" fmla="*/ 1 w 90"/>
                <a:gd name="T37" fmla="*/ 0 h 133"/>
                <a:gd name="T38" fmla="*/ 1 w 90"/>
                <a:gd name="T39" fmla="*/ 0 h 133"/>
                <a:gd name="T40" fmla="*/ 1 w 90"/>
                <a:gd name="T41" fmla="*/ 0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" h="133">
                  <a:moveTo>
                    <a:pt x="59" y="27"/>
                  </a:moveTo>
                  <a:lnTo>
                    <a:pt x="59" y="133"/>
                  </a:lnTo>
                  <a:lnTo>
                    <a:pt x="90" y="133"/>
                  </a:lnTo>
                  <a:lnTo>
                    <a:pt x="90" y="26"/>
                  </a:lnTo>
                  <a:lnTo>
                    <a:pt x="89" y="22"/>
                  </a:lnTo>
                  <a:lnTo>
                    <a:pt x="86" y="13"/>
                  </a:lnTo>
                  <a:lnTo>
                    <a:pt x="79" y="4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28" y="133"/>
                  </a:lnTo>
                  <a:lnTo>
                    <a:pt x="28" y="27"/>
                  </a:lnTo>
                  <a:lnTo>
                    <a:pt x="29" y="25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8" y="24"/>
                  </a:lnTo>
                  <a:lnTo>
                    <a:pt x="59" y="26"/>
                  </a:lnTo>
                  <a:lnTo>
                    <a:pt x="5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78" name="Freeform 2061"/>
            <p:cNvSpPr>
              <a:spLocks noChangeAspect="1"/>
            </p:cNvSpPr>
            <p:nvPr/>
          </p:nvSpPr>
          <p:spPr bwMode="auto">
            <a:xfrm>
              <a:off x="1134" y="392"/>
              <a:ext cx="44" cy="68"/>
            </a:xfrm>
            <a:custGeom>
              <a:avLst/>
              <a:gdLst>
                <a:gd name="T0" fmla="*/ 2 w 88"/>
                <a:gd name="T1" fmla="*/ 3 h 135"/>
                <a:gd name="T2" fmla="*/ 2 w 88"/>
                <a:gd name="T3" fmla="*/ 3 h 135"/>
                <a:gd name="T4" fmla="*/ 2 w 88"/>
                <a:gd name="T5" fmla="*/ 3 h 135"/>
                <a:gd name="T6" fmla="*/ 2 w 88"/>
                <a:gd name="T7" fmla="*/ 2 h 135"/>
                <a:gd name="T8" fmla="*/ 2 w 88"/>
                <a:gd name="T9" fmla="*/ 2 h 135"/>
                <a:gd name="T10" fmla="*/ 2 w 88"/>
                <a:gd name="T11" fmla="*/ 1 h 135"/>
                <a:gd name="T12" fmla="*/ 2 w 88"/>
                <a:gd name="T13" fmla="*/ 1 h 135"/>
                <a:gd name="T14" fmla="*/ 2 w 88"/>
                <a:gd name="T15" fmla="*/ 1 h 135"/>
                <a:gd name="T16" fmla="*/ 2 w 88"/>
                <a:gd name="T17" fmla="*/ 1 h 135"/>
                <a:gd name="T18" fmla="*/ 2 w 88"/>
                <a:gd name="T19" fmla="*/ 0 h 135"/>
                <a:gd name="T20" fmla="*/ 1 w 88"/>
                <a:gd name="T21" fmla="*/ 0 h 135"/>
                <a:gd name="T22" fmla="*/ 1 w 88"/>
                <a:gd name="T23" fmla="*/ 1 h 135"/>
                <a:gd name="T24" fmla="*/ 1 w 88"/>
                <a:gd name="T25" fmla="*/ 1 h 135"/>
                <a:gd name="T26" fmla="*/ 1 w 88"/>
                <a:gd name="T27" fmla="*/ 1 h 135"/>
                <a:gd name="T28" fmla="*/ 0 w 88"/>
                <a:gd name="T29" fmla="*/ 1 h 135"/>
                <a:gd name="T30" fmla="*/ 0 w 88"/>
                <a:gd name="T31" fmla="*/ 2 h 135"/>
                <a:gd name="T32" fmla="*/ 1 w 88"/>
                <a:gd name="T33" fmla="*/ 2 h 135"/>
                <a:gd name="T34" fmla="*/ 1 w 88"/>
                <a:gd name="T35" fmla="*/ 3 h 135"/>
                <a:gd name="T36" fmla="*/ 1 w 88"/>
                <a:gd name="T37" fmla="*/ 3 h 135"/>
                <a:gd name="T38" fmla="*/ 1 w 88"/>
                <a:gd name="T39" fmla="*/ 3 h 135"/>
                <a:gd name="T40" fmla="*/ 2 w 88"/>
                <a:gd name="T41" fmla="*/ 3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8" h="135">
                  <a:moveTo>
                    <a:pt x="67" y="135"/>
                  </a:moveTo>
                  <a:lnTo>
                    <a:pt x="75" y="133"/>
                  </a:lnTo>
                  <a:lnTo>
                    <a:pt x="82" y="129"/>
                  </a:lnTo>
                  <a:lnTo>
                    <a:pt x="86" y="121"/>
                  </a:lnTo>
                  <a:lnTo>
                    <a:pt x="88" y="113"/>
                  </a:lnTo>
                  <a:lnTo>
                    <a:pt x="88" y="22"/>
                  </a:lnTo>
                  <a:lnTo>
                    <a:pt x="86" y="14"/>
                  </a:lnTo>
                  <a:lnTo>
                    <a:pt x="82" y="6"/>
                  </a:lnTo>
                  <a:lnTo>
                    <a:pt x="75" y="2"/>
                  </a:lnTo>
                  <a:lnTo>
                    <a:pt x="67" y="0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13"/>
                  </a:lnTo>
                  <a:lnTo>
                    <a:pt x="2" y="121"/>
                  </a:lnTo>
                  <a:lnTo>
                    <a:pt x="6" y="129"/>
                  </a:lnTo>
                  <a:lnTo>
                    <a:pt x="13" y="133"/>
                  </a:lnTo>
                  <a:lnTo>
                    <a:pt x="22" y="135"/>
                  </a:lnTo>
                  <a:lnTo>
                    <a:pt x="67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79" name="Freeform 2062"/>
            <p:cNvSpPr>
              <a:spLocks noChangeAspect="1"/>
            </p:cNvSpPr>
            <p:nvPr/>
          </p:nvSpPr>
          <p:spPr bwMode="auto">
            <a:xfrm>
              <a:off x="1146" y="403"/>
              <a:ext cx="19" cy="47"/>
            </a:xfrm>
            <a:custGeom>
              <a:avLst/>
              <a:gdLst>
                <a:gd name="T0" fmla="*/ 1 w 37"/>
                <a:gd name="T1" fmla="*/ 2 h 94"/>
                <a:gd name="T2" fmla="*/ 1 w 37"/>
                <a:gd name="T3" fmla="*/ 2 h 94"/>
                <a:gd name="T4" fmla="*/ 1 w 37"/>
                <a:gd name="T5" fmla="*/ 2 h 94"/>
                <a:gd name="T6" fmla="*/ 1 w 37"/>
                <a:gd name="T7" fmla="*/ 2 h 94"/>
                <a:gd name="T8" fmla="*/ 1 w 37"/>
                <a:gd name="T9" fmla="*/ 2 h 94"/>
                <a:gd name="T10" fmla="*/ 1 w 37"/>
                <a:gd name="T11" fmla="*/ 1 h 94"/>
                <a:gd name="T12" fmla="*/ 1 w 37"/>
                <a:gd name="T13" fmla="*/ 1 h 94"/>
                <a:gd name="T14" fmla="*/ 1 w 37"/>
                <a:gd name="T15" fmla="*/ 1 h 94"/>
                <a:gd name="T16" fmla="*/ 1 w 37"/>
                <a:gd name="T17" fmla="*/ 0 h 94"/>
                <a:gd name="T18" fmla="*/ 1 w 37"/>
                <a:gd name="T19" fmla="*/ 0 h 94"/>
                <a:gd name="T20" fmla="*/ 1 w 37"/>
                <a:gd name="T21" fmla="*/ 0 h 94"/>
                <a:gd name="T22" fmla="*/ 1 w 37"/>
                <a:gd name="T23" fmla="*/ 0 h 94"/>
                <a:gd name="T24" fmla="*/ 1 w 37"/>
                <a:gd name="T25" fmla="*/ 1 h 94"/>
                <a:gd name="T26" fmla="*/ 1 w 37"/>
                <a:gd name="T27" fmla="*/ 1 h 94"/>
                <a:gd name="T28" fmla="*/ 0 w 37"/>
                <a:gd name="T29" fmla="*/ 1 h 94"/>
                <a:gd name="T30" fmla="*/ 0 w 37"/>
                <a:gd name="T31" fmla="*/ 2 h 94"/>
                <a:gd name="T32" fmla="*/ 1 w 37"/>
                <a:gd name="T33" fmla="*/ 2 h 94"/>
                <a:gd name="T34" fmla="*/ 1 w 37"/>
                <a:gd name="T35" fmla="*/ 2 h 94"/>
                <a:gd name="T36" fmla="*/ 1 w 37"/>
                <a:gd name="T37" fmla="*/ 2 h 94"/>
                <a:gd name="T38" fmla="*/ 1 w 37"/>
                <a:gd name="T39" fmla="*/ 2 h 94"/>
                <a:gd name="T40" fmla="*/ 1 w 37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94">
                  <a:moveTo>
                    <a:pt x="32" y="94"/>
                  </a:moveTo>
                  <a:lnTo>
                    <a:pt x="34" y="94"/>
                  </a:lnTo>
                  <a:lnTo>
                    <a:pt x="36" y="93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0"/>
                  </a:lnTo>
                  <a:lnTo>
                    <a:pt x="1" y="91"/>
                  </a:lnTo>
                  <a:lnTo>
                    <a:pt x="2" y="93"/>
                  </a:lnTo>
                  <a:lnTo>
                    <a:pt x="3" y="94"/>
                  </a:lnTo>
                  <a:lnTo>
                    <a:pt x="5" y="94"/>
                  </a:lnTo>
                  <a:lnTo>
                    <a:pt x="32" y="9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80" name="Freeform 2063"/>
            <p:cNvSpPr>
              <a:spLocks noChangeAspect="1"/>
            </p:cNvSpPr>
            <p:nvPr/>
          </p:nvSpPr>
          <p:spPr bwMode="auto">
            <a:xfrm>
              <a:off x="1189" y="393"/>
              <a:ext cx="44" cy="67"/>
            </a:xfrm>
            <a:custGeom>
              <a:avLst/>
              <a:gdLst>
                <a:gd name="T0" fmla="*/ 1 w 89"/>
                <a:gd name="T1" fmla="*/ 3 h 134"/>
                <a:gd name="T2" fmla="*/ 1 w 89"/>
                <a:gd name="T3" fmla="*/ 1 h 134"/>
                <a:gd name="T4" fmla="*/ 1 w 89"/>
                <a:gd name="T5" fmla="*/ 1 h 134"/>
                <a:gd name="T6" fmla="*/ 1 w 89"/>
                <a:gd name="T7" fmla="*/ 1 h 134"/>
                <a:gd name="T8" fmla="*/ 1 w 89"/>
                <a:gd name="T9" fmla="*/ 1 h 134"/>
                <a:gd name="T10" fmla="*/ 1 w 89"/>
                <a:gd name="T11" fmla="*/ 0 h 134"/>
                <a:gd name="T12" fmla="*/ 0 w 89"/>
                <a:gd name="T13" fmla="*/ 0 h 134"/>
                <a:gd name="T14" fmla="*/ 0 w 89"/>
                <a:gd name="T15" fmla="*/ 1 h 134"/>
                <a:gd name="T16" fmla="*/ 0 w 89"/>
                <a:gd name="T17" fmla="*/ 1 h 134"/>
                <a:gd name="T18" fmla="*/ 0 w 89"/>
                <a:gd name="T19" fmla="*/ 1 h 134"/>
                <a:gd name="T20" fmla="*/ 0 w 89"/>
                <a:gd name="T21" fmla="*/ 1 h 134"/>
                <a:gd name="T22" fmla="*/ 0 w 89"/>
                <a:gd name="T23" fmla="*/ 3 h 134"/>
                <a:gd name="T24" fmla="*/ 0 w 89"/>
                <a:gd name="T25" fmla="*/ 3 h 134"/>
                <a:gd name="T26" fmla="*/ 0 w 89"/>
                <a:gd name="T27" fmla="*/ 2 h 134"/>
                <a:gd name="T28" fmla="*/ 0 w 89"/>
                <a:gd name="T29" fmla="*/ 2 h 134"/>
                <a:gd name="T30" fmla="*/ 0 w 89"/>
                <a:gd name="T31" fmla="*/ 3 h 134"/>
                <a:gd name="T32" fmla="*/ 1 w 89"/>
                <a:gd name="T33" fmla="*/ 3 h 1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134">
                  <a:moveTo>
                    <a:pt x="89" y="134"/>
                  </a:moveTo>
                  <a:lnTo>
                    <a:pt x="89" y="23"/>
                  </a:lnTo>
                  <a:lnTo>
                    <a:pt x="87" y="14"/>
                  </a:lnTo>
                  <a:lnTo>
                    <a:pt x="83" y="6"/>
                  </a:lnTo>
                  <a:lnTo>
                    <a:pt x="75" y="2"/>
                  </a:lnTo>
                  <a:lnTo>
                    <a:pt x="66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26" y="134"/>
                  </a:lnTo>
                  <a:lnTo>
                    <a:pt x="26" y="77"/>
                  </a:lnTo>
                  <a:lnTo>
                    <a:pt x="61" y="77"/>
                  </a:lnTo>
                  <a:lnTo>
                    <a:pt x="61" y="134"/>
                  </a:lnTo>
                  <a:lnTo>
                    <a:pt x="89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81" name="Freeform 2064"/>
            <p:cNvSpPr>
              <a:spLocks noChangeAspect="1"/>
            </p:cNvSpPr>
            <p:nvPr/>
          </p:nvSpPr>
          <p:spPr bwMode="auto">
            <a:xfrm>
              <a:off x="1201" y="404"/>
              <a:ext cx="19" cy="17"/>
            </a:xfrm>
            <a:custGeom>
              <a:avLst/>
              <a:gdLst>
                <a:gd name="T0" fmla="*/ 1 w 38"/>
                <a:gd name="T1" fmla="*/ 1 h 34"/>
                <a:gd name="T2" fmla="*/ 1 w 38"/>
                <a:gd name="T3" fmla="*/ 1 h 34"/>
                <a:gd name="T4" fmla="*/ 1 w 38"/>
                <a:gd name="T5" fmla="*/ 1 h 34"/>
                <a:gd name="T6" fmla="*/ 1 w 38"/>
                <a:gd name="T7" fmla="*/ 1 h 34"/>
                <a:gd name="T8" fmla="*/ 1 w 38"/>
                <a:gd name="T9" fmla="*/ 0 h 34"/>
                <a:gd name="T10" fmla="*/ 1 w 38"/>
                <a:gd name="T11" fmla="*/ 0 h 34"/>
                <a:gd name="T12" fmla="*/ 1 w 38"/>
                <a:gd name="T13" fmla="*/ 0 h 34"/>
                <a:gd name="T14" fmla="*/ 1 w 38"/>
                <a:gd name="T15" fmla="*/ 0 h 34"/>
                <a:gd name="T16" fmla="*/ 1 w 38"/>
                <a:gd name="T17" fmla="*/ 1 h 34"/>
                <a:gd name="T18" fmla="*/ 0 w 38"/>
                <a:gd name="T19" fmla="*/ 1 h 34"/>
                <a:gd name="T20" fmla="*/ 0 w 38"/>
                <a:gd name="T21" fmla="*/ 1 h 34"/>
                <a:gd name="T22" fmla="*/ 0 w 38"/>
                <a:gd name="T23" fmla="*/ 1 h 34"/>
                <a:gd name="T24" fmla="*/ 1 w 38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4">
                  <a:moveTo>
                    <a:pt x="38" y="34"/>
                  </a:moveTo>
                  <a:lnTo>
                    <a:pt x="38" y="4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82" name="Freeform 2065"/>
            <p:cNvSpPr>
              <a:spLocks noChangeAspect="1"/>
            </p:cNvSpPr>
            <p:nvPr/>
          </p:nvSpPr>
          <p:spPr bwMode="auto">
            <a:xfrm>
              <a:off x="1246" y="394"/>
              <a:ext cx="45" cy="67"/>
            </a:xfrm>
            <a:custGeom>
              <a:avLst/>
              <a:gdLst>
                <a:gd name="T0" fmla="*/ 2 w 89"/>
                <a:gd name="T1" fmla="*/ 3 h 134"/>
                <a:gd name="T2" fmla="*/ 2 w 89"/>
                <a:gd name="T3" fmla="*/ 1 h 134"/>
                <a:gd name="T4" fmla="*/ 2 w 89"/>
                <a:gd name="T5" fmla="*/ 1 h 134"/>
                <a:gd name="T6" fmla="*/ 2 w 89"/>
                <a:gd name="T7" fmla="*/ 1 h 134"/>
                <a:gd name="T8" fmla="*/ 2 w 89"/>
                <a:gd name="T9" fmla="*/ 1 h 134"/>
                <a:gd name="T10" fmla="*/ 2 w 89"/>
                <a:gd name="T11" fmla="*/ 0 h 134"/>
                <a:gd name="T12" fmla="*/ 1 w 89"/>
                <a:gd name="T13" fmla="*/ 0 h 134"/>
                <a:gd name="T14" fmla="*/ 1 w 89"/>
                <a:gd name="T15" fmla="*/ 1 h 134"/>
                <a:gd name="T16" fmla="*/ 1 w 89"/>
                <a:gd name="T17" fmla="*/ 1 h 134"/>
                <a:gd name="T18" fmla="*/ 1 w 89"/>
                <a:gd name="T19" fmla="*/ 1 h 134"/>
                <a:gd name="T20" fmla="*/ 0 w 89"/>
                <a:gd name="T21" fmla="*/ 1 h 134"/>
                <a:gd name="T22" fmla="*/ 0 w 89"/>
                <a:gd name="T23" fmla="*/ 3 h 134"/>
                <a:gd name="T24" fmla="*/ 1 w 89"/>
                <a:gd name="T25" fmla="*/ 3 h 134"/>
                <a:gd name="T26" fmla="*/ 1 w 89"/>
                <a:gd name="T27" fmla="*/ 2 h 134"/>
                <a:gd name="T28" fmla="*/ 1 w 89"/>
                <a:gd name="T29" fmla="*/ 2 h 134"/>
                <a:gd name="T30" fmla="*/ 1 w 89"/>
                <a:gd name="T31" fmla="*/ 3 h 134"/>
                <a:gd name="T32" fmla="*/ 2 w 89"/>
                <a:gd name="T33" fmla="*/ 3 h 1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134">
                  <a:moveTo>
                    <a:pt x="89" y="134"/>
                  </a:moveTo>
                  <a:lnTo>
                    <a:pt x="89" y="23"/>
                  </a:lnTo>
                  <a:lnTo>
                    <a:pt x="87" y="14"/>
                  </a:lnTo>
                  <a:lnTo>
                    <a:pt x="83" y="7"/>
                  </a:lnTo>
                  <a:lnTo>
                    <a:pt x="75" y="2"/>
                  </a:lnTo>
                  <a:lnTo>
                    <a:pt x="66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26" y="134"/>
                  </a:lnTo>
                  <a:lnTo>
                    <a:pt x="26" y="79"/>
                  </a:lnTo>
                  <a:lnTo>
                    <a:pt x="62" y="79"/>
                  </a:lnTo>
                  <a:lnTo>
                    <a:pt x="62" y="134"/>
                  </a:lnTo>
                  <a:lnTo>
                    <a:pt x="89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83" name="Freeform 2066"/>
            <p:cNvSpPr>
              <a:spLocks noChangeAspect="1"/>
            </p:cNvSpPr>
            <p:nvPr/>
          </p:nvSpPr>
          <p:spPr bwMode="auto">
            <a:xfrm>
              <a:off x="1259" y="405"/>
              <a:ext cx="19" cy="17"/>
            </a:xfrm>
            <a:custGeom>
              <a:avLst/>
              <a:gdLst>
                <a:gd name="T0" fmla="*/ 1 w 38"/>
                <a:gd name="T1" fmla="*/ 1 h 34"/>
                <a:gd name="T2" fmla="*/ 1 w 38"/>
                <a:gd name="T3" fmla="*/ 1 h 34"/>
                <a:gd name="T4" fmla="*/ 1 w 38"/>
                <a:gd name="T5" fmla="*/ 1 h 34"/>
                <a:gd name="T6" fmla="*/ 1 w 38"/>
                <a:gd name="T7" fmla="*/ 1 h 34"/>
                <a:gd name="T8" fmla="*/ 1 w 38"/>
                <a:gd name="T9" fmla="*/ 0 h 34"/>
                <a:gd name="T10" fmla="*/ 1 w 38"/>
                <a:gd name="T11" fmla="*/ 0 h 34"/>
                <a:gd name="T12" fmla="*/ 1 w 38"/>
                <a:gd name="T13" fmla="*/ 0 h 34"/>
                <a:gd name="T14" fmla="*/ 1 w 38"/>
                <a:gd name="T15" fmla="*/ 0 h 34"/>
                <a:gd name="T16" fmla="*/ 1 w 38"/>
                <a:gd name="T17" fmla="*/ 1 h 34"/>
                <a:gd name="T18" fmla="*/ 0 w 38"/>
                <a:gd name="T19" fmla="*/ 1 h 34"/>
                <a:gd name="T20" fmla="*/ 0 w 38"/>
                <a:gd name="T21" fmla="*/ 1 h 34"/>
                <a:gd name="T22" fmla="*/ 0 w 38"/>
                <a:gd name="T23" fmla="*/ 1 h 34"/>
                <a:gd name="T24" fmla="*/ 1 w 38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4">
                  <a:moveTo>
                    <a:pt x="38" y="34"/>
                  </a:moveTo>
                  <a:lnTo>
                    <a:pt x="38" y="4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pic>
        <p:nvPicPr>
          <p:cNvPr id="30729" name="Picture 2067" descr="WSF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0050"/>
            <a:ext cx="1143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0" name="Group 2068"/>
          <p:cNvGrpSpPr>
            <a:grpSpLocks/>
          </p:cNvGrpSpPr>
          <p:nvPr/>
        </p:nvGrpSpPr>
        <p:grpSpPr bwMode="auto">
          <a:xfrm>
            <a:off x="3124200" y="304800"/>
            <a:ext cx="2895600" cy="1641475"/>
            <a:chOff x="1968" y="192"/>
            <a:chExt cx="1824" cy="1034"/>
          </a:xfrm>
        </p:grpSpPr>
        <p:sp>
          <p:nvSpPr>
            <p:cNvPr id="30972" name="Oval 2069"/>
            <p:cNvSpPr>
              <a:spLocks noChangeAspect="1" noChangeArrowheads="1"/>
            </p:cNvSpPr>
            <p:nvPr/>
          </p:nvSpPr>
          <p:spPr bwMode="auto">
            <a:xfrm>
              <a:off x="1991" y="265"/>
              <a:ext cx="1777" cy="961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0973" name="WordArt 207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968" y="192"/>
              <a:ext cx="1824" cy="90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034483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NATIONAL CENTERS FOR ENVIRONMENTAL PREDICTION</a:t>
              </a:r>
            </a:p>
          </p:txBody>
        </p:sp>
      </p:grpSp>
      <p:grpSp>
        <p:nvGrpSpPr>
          <p:cNvPr id="30731" name="Group 2071"/>
          <p:cNvGrpSpPr>
            <a:grpSpLocks noChangeAspect="1"/>
          </p:cNvGrpSpPr>
          <p:nvPr/>
        </p:nvGrpSpPr>
        <p:grpSpPr bwMode="auto">
          <a:xfrm>
            <a:off x="3132138" y="409575"/>
            <a:ext cx="2841625" cy="1535113"/>
            <a:chOff x="50" y="242"/>
            <a:chExt cx="2828" cy="1582"/>
          </a:xfrm>
        </p:grpSpPr>
        <p:sp>
          <p:nvSpPr>
            <p:cNvPr id="30732" name="Freeform 2072"/>
            <p:cNvSpPr>
              <a:spLocks noChangeAspect="1" noEditPoints="1"/>
            </p:cNvSpPr>
            <p:nvPr/>
          </p:nvSpPr>
          <p:spPr bwMode="auto">
            <a:xfrm>
              <a:off x="58" y="1099"/>
              <a:ext cx="2818" cy="275"/>
            </a:xfrm>
            <a:custGeom>
              <a:avLst/>
              <a:gdLst>
                <a:gd name="T0" fmla="*/ 2818 w 2818"/>
                <a:gd name="T1" fmla="*/ 0 h 275"/>
                <a:gd name="T2" fmla="*/ 2810 w 2818"/>
                <a:gd name="T3" fmla="*/ 37 h 275"/>
                <a:gd name="T4" fmla="*/ 2800 w 2818"/>
                <a:gd name="T5" fmla="*/ 72 h 275"/>
                <a:gd name="T6" fmla="*/ 2787 w 2818"/>
                <a:gd name="T7" fmla="*/ 108 h 275"/>
                <a:gd name="T8" fmla="*/ 2771 w 2818"/>
                <a:gd name="T9" fmla="*/ 143 h 275"/>
                <a:gd name="T10" fmla="*/ 2753 w 2818"/>
                <a:gd name="T11" fmla="*/ 176 h 275"/>
                <a:gd name="T12" fmla="*/ 2732 w 2818"/>
                <a:gd name="T13" fmla="*/ 211 h 275"/>
                <a:gd name="T14" fmla="*/ 2708 w 2818"/>
                <a:gd name="T15" fmla="*/ 242 h 275"/>
                <a:gd name="T16" fmla="*/ 2681 w 2818"/>
                <a:gd name="T17" fmla="*/ 275 h 275"/>
                <a:gd name="T18" fmla="*/ 2698 w 2818"/>
                <a:gd name="T19" fmla="*/ 250 h 275"/>
                <a:gd name="T20" fmla="*/ 2734 w 2818"/>
                <a:gd name="T21" fmla="*/ 186 h 275"/>
                <a:gd name="T22" fmla="*/ 2767 w 2818"/>
                <a:gd name="T23" fmla="*/ 122 h 275"/>
                <a:gd name="T24" fmla="*/ 2798 w 2818"/>
                <a:gd name="T25" fmla="*/ 54 h 275"/>
                <a:gd name="T26" fmla="*/ 2818 w 2818"/>
                <a:gd name="T27" fmla="*/ 0 h 275"/>
                <a:gd name="T28" fmla="*/ 114 w 2818"/>
                <a:gd name="T29" fmla="*/ 252 h 275"/>
                <a:gd name="T30" fmla="*/ 94 w 2818"/>
                <a:gd name="T31" fmla="*/ 225 h 275"/>
                <a:gd name="T32" fmla="*/ 76 w 2818"/>
                <a:gd name="T33" fmla="*/ 196 h 275"/>
                <a:gd name="T34" fmla="*/ 57 w 2818"/>
                <a:gd name="T35" fmla="*/ 167 h 275"/>
                <a:gd name="T36" fmla="*/ 43 w 2818"/>
                <a:gd name="T37" fmla="*/ 138 h 275"/>
                <a:gd name="T38" fmla="*/ 29 w 2818"/>
                <a:gd name="T39" fmla="*/ 110 h 275"/>
                <a:gd name="T40" fmla="*/ 17 w 2818"/>
                <a:gd name="T41" fmla="*/ 81 h 275"/>
                <a:gd name="T42" fmla="*/ 8 w 2818"/>
                <a:gd name="T43" fmla="*/ 52 h 275"/>
                <a:gd name="T44" fmla="*/ 0 w 2818"/>
                <a:gd name="T45" fmla="*/ 21 h 275"/>
                <a:gd name="T46" fmla="*/ 14 w 2818"/>
                <a:gd name="T47" fmla="*/ 54 h 275"/>
                <a:gd name="T48" fmla="*/ 45 w 2818"/>
                <a:gd name="T49" fmla="*/ 122 h 275"/>
                <a:gd name="T50" fmla="*/ 78 w 2818"/>
                <a:gd name="T51" fmla="*/ 186 h 275"/>
                <a:gd name="T52" fmla="*/ 114 w 2818"/>
                <a:gd name="T53" fmla="*/ 250 h 275"/>
                <a:gd name="T54" fmla="*/ 114 w 2818"/>
                <a:gd name="T55" fmla="*/ 252 h 2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18" h="275">
                  <a:moveTo>
                    <a:pt x="2818" y="0"/>
                  </a:moveTo>
                  <a:lnTo>
                    <a:pt x="2810" y="37"/>
                  </a:lnTo>
                  <a:lnTo>
                    <a:pt x="2800" y="72"/>
                  </a:lnTo>
                  <a:lnTo>
                    <a:pt x="2787" y="108"/>
                  </a:lnTo>
                  <a:lnTo>
                    <a:pt x="2771" y="143"/>
                  </a:lnTo>
                  <a:lnTo>
                    <a:pt x="2753" y="176"/>
                  </a:lnTo>
                  <a:lnTo>
                    <a:pt x="2732" y="211"/>
                  </a:lnTo>
                  <a:lnTo>
                    <a:pt x="2708" y="242"/>
                  </a:lnTo>
                  <a:lnTo>
                    <a:pt x="2681" y="275"/>
                  </a:lnTo>
                  <a:lnTo>
                    <a:pt x="2698" y="250"/>
                  </a:lnTo>
                  <a:lnTo>
                    <a:pt x="2734" y="186"/>
                  </a:lnTo>
                  <a:lnTo>
                    <a:pt x="2767" y="122"/>
                  </a:lnTo>
                  <a:lnTo>
                    <a:pt x="2798" y="54"/>
                  </a:lnTo>
                  <a:lnTo>
                    <a:pt x="2818" y="0"/>
                  </a:lnTo>
                  <a:close/>
                  <a:moveTo>
                    <a:pt x="114" y="252"/>
                  </a:moveTo>
                  <a:lnTo>
                    <a:pt x="94" y="225"/>
                  </a:lnTo>
                  <a:lnTo>
                    <a:pt x="76" y="196"/>
                  </a:lnTo>
                  <a:lnTo>
                    <a:pt x="57" y="167"/>
                  </a:lnTo>
                  <a:lnTo>
                    <a:pt x="43" y="138"/>
                  </a:lnTo>
                  <a:lnTo>
                    <a:pt x="29" y="110"/>
                  </a:lnTo>
                  <a:lnTo>
                    <a:pt x="17" y="81"/>
                  </a:lnTo>
                  <a:lnTo>
                    <a:pt x="8" y="52"/>
                  </a:lnTo>
                  <a:lnTo>
                    <a:pt x="0" y="21"/>
                  </a:lnTo>
                  <a:lnTo>
                    <a:pt x="14" y="54"/>
                  </a:lnTo>
                  <a:lnTo>
                    <a:pt x="45" y="122"/>
                  </a:lnTo>
                  <a:lnTo>
                    <a:pt x="78" y="186"/>
                  </a:lnTo>
                  <a:lnTo>
                    <a:pt x="114" y="250"/>
                  </a:lnTo>
                  <a:lnTo>
                    <a:pt x="114" y="252"/>
                  </a:lnTo>
                  <a:close/>
                </a:path>
              </a:pathLst>
            </a:custGeom>
            <a:solidFill>
              <a:srgbClr val="0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33" name="Freeform 2073"/>
            <p:cNvSpPr>
              <a:spLocks noChangeAspect="1"/>
            </p:cNvSpPr>
            <p:nvPr/>
          </p:nvSpPr>
          <p:spPr bwMode="auto">
            <a:xfrm>
              <a:off x="50" y="252"/>
              <a:ext cx="2814" cy="1572"/>
            </a:xfrm>
            <a:custGeom>
              <a:avLst/>
              <a:gdLst>
                <a:gd name="T0" fmla="*/ 8 w 2814"/>
                <a:gd name="T1" fmla="*/ 862 h 1572"/>
                <a:gd name="T2" fmla="*/ 51 w 2814"/>
                <a:gd name="T3" fmla="*/ 994 h 1572"/>
                <a:gd name="T4" fmla="*/ 157 w 2814"/>
                <a:gd name="T5" fmla="*/ 1142 h 1572"/>
                <a:gd name="T6" fmla="*/ 320 w 2814"/>
                <a:gd name="T7" fmla="*/ 1283 h 1572"/>
                <a:gd name="T8" fmla="*/ 516 w 2814"/>
                <a:gd name="T9" fmla="*/ 1390 h 1572"/>
                <a:gd name="T10" fmla="*/ 728 w 2814"/>
                <a:gd name="T11" fmla="*/ 1471 h 1572"/>
                <a:gd name="T12" fmla="*/ 977 w 2814"/>
                <a:gd name="T13" fmla="*/ 1533 h 1572"/>
                <a:gd name="T14" fmla="*/ 1261 w 2814"/>
                <a:gd name="T15" fmla="*/ 1566 h 1572"/>
                <a:gd name="T16" fmla="*/ 1408 w 2814"/>
                <a:gd name="T17" fmla="*/ 1572 h 1572"/>
                <a:gd name="T18" fmla="*/ 1696 w 2814"/>
                <a:gd name="T19" fmla="*/ 1558 h 1572"/>
                <a:gd name="T20" fmla="*/ 1979 w 2814"/>
                <a:gd name="T21" fmla="*/ 1506 h 1572"/>
                <a:gd name="T22" fmla="*/ 2195 w 2814"/>
                <a:gd name="T23" fmla="*/ 1440 h 1572"/>
                <a:gd name="T24" fmla="*/ 2404 w 2814"/>
                <a:gd name="T25" fmla="*/ 1341 h 1572"/>
                <a:gd name="T26" fmla="*/ 2581 w 2814"/>
                <a:gd name="T27" fmla="*/ 1215 h 1572"/>
                <a:gd name="T28" fmla="*/ 2730 w 2814"/>
                <a:gd name="T29" fmla="*/ 1050 h 1572"/>
                <a:gd name="T30" fmla="*/ 2781 w 2814"/>
                <a:gd name="T31" fmla="*/ 959 h 1572"/>
                <a:gd name="T32" fmla="*/ 2810 w 2814"/>
                <a:gd name="T33" fmla="*/ 857 h 1572"/>
                <a:gd name="T34" fmla="*/ 2810 w 2814"/>
                <a:gd name="T35" fmla="*/ 713 h 1572"/>
                <a:gd name="T36" fmla="*/ 2781 w 2814"/>
                <a:gd name="T37" fmla="*/ 612 h 1572"/>
                <a:gd name="T38" fmla="*/ 2748 w 2814"/>
                <a:gd name="T39" fmla="*/ 548 h 1572"/>
                <a:gd name="T40" fmla="*/ 2695 w 2814"/>
                <a:gd name="T41" fmla="*/ 475 h 1572"/>
                <a:gd name="T42" fmla="*/ 2618 w 2814"/>
                <a:gd name="T43" fmla="*/ 393 h 1572"/>
                <a:gd name="T44" fmla="*/ 2536 w 2814"/>
                <a:gd name="T45" fmla="*/ 320 h 1572"/>
                <a:gd name="T46" fmla="*/ 2402 w 2814"/>
                <a:gd name="T47" fmla="*/ 230 h 1572"/>
                <a:gd name="T48" fmla="*/ 2193 w 2814"/>
                <a:gd name="T49" fmla="*/ 133 h 1572"/>
                <a:gd name="T50" fmla="*/ 1977 w 2814"/>
                <a:gd name="T51" fmla="*/ 66 h 1572"/>
                <a:gd name="T52" fmla="*/ 1696 w 2814"/>
                <a:gd name="T53" fmla="*/ 17 h 1572"/>
                <a:gd name="T54" fmla="*/ 1408 w 2814"/>
                <a:gd name="T55" fmla="*/ 0 h 1572"/>
                <a:gd name="T56" fmla="*/ 1122 w 2814"/>
                <a:gd name="T57" fmla="*/ 17 h 1572"/>
                <a:gd name="T58" fmla="*/ 839 w 2814"/>
                <a:gd name="T59" fmla="*/ 66 h 1572"/>
                <a:gd name="T60" fmla="*/ 620 w 2814"/>
                <a:gd name="T61" fmla="*/ 135 h 1572"/>
                <a:gd name="T62" fmla="*/ 410 w 2814"/>
                <a:gd name="T63" fmla="*/ 232 h 1572"/>
                <a:gd name="T64" fmla="*/ 318 w 2814"/>
                <a:gd name="T65" fmla="*/ 290 h 1572"/>
                <a:gd name="T66" fmla="*/ 294 w 2814"/>
                <a:gd name="T67" fmla="*/ 306 h 1572"/>
                <a:gd name="T68" fmla="*/ 271 w 2814"/>
                <a:gd name="T69" fmla="*/ 323 h 1572"/>
                <a:gd name="T70" fmla="*/ 251 w 2814"/>
                <a:gd name="T71" fmla="*/ 339 h 1572"/>
                <a:gd name="T72" fmla="*/ 231 w 2814"/>
                <a:gd name="T73" fmla="*/ 356 h 1572"/>
                <a:gd name="T74" fmla="*/ 151 w 2814"/>
                <a:gd name="T75" fmla="*/ 434 h 1572"/>
                <a:gd name="T76" fmla="*/ 139 w 2814"/>
                <a:gd name="T77" fmla="*/ 444 h 1572"/>
                <a:gd name="T78" fmla="*/ 120 w 2814"/>
                <a:gd name="T79" fmla="*/ 463 h 1572"/>
                <a:gd name="T80" fmla="*/ 106 w 2814"/>
                <a:gd name="T81" fmla="*/ 482 h 1572"/>
                <a:gd name="T82" fmla="*/ 90 w 2814"/>
                <a:gd name="T83" fmla="*/ 504 h 1572"/>
                <a:gd name="T84" fmla="*/ 47 w 2814"/>
                <a:gd name="T85" fmla="*/ 583 h 1572"/>
                <a:gd name="T86" fmla="*/ 10 w 2814"/>
                <a:gd name="T87" fmla="*/ 680 h 1572"/>
                <a:gd name="T88" fmla="*/ 2 w 2814"/>
                <a:gd name="T89" fmla="*/ 752 h 1572"/>
                <a:gd name="T90" fmla="*/ 0 w 2814"/>
                <a:gd name="T91" fmla="*/ 795 h 15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14" h="1572">
                  <a:moveTo>
                    <a:pt x="0" y="795"/>
                  </a:moveTo>
                  <a:lnTo>
                    <a:pt x="8" y="862"/>
                  </a:lnTo>
                  <a:lnTo>
                    <a:pt x="27" y="930"/>
                  </a:lnTo>
                  <a:lnTo>
                    <a:pt x="51" y="994"/>
                  </a:lnTo>
                  <a:lnTo>
                    <a:pt x="88" y="1054"/>
                  </a:lnTo>
                  <a:lnTo>
                    <a:pt x="157" y="1142"/>
                  </a:lnTo>
                  <a:lnTo>
                    <a:pt x="237" y="1219"/>
                  </a:lnTo>
                  <a:lnTo>
                    <a:pt x="320" y="1283"/>
                  </a:lnTo>
                  <a:lnTo>
                    <a:pt x="416" y="1341"/>
                  </a:lnTo>
                  <a:lnTo>
                    <a:pt x="516" y="1390"/>
                  </a:lnTo>
                  <a:lnTo>
                    <a:pt x="620" y="1434"/>
                  </a:lnTo>
                  <a:lnTo>
                    <a:pt x="728" y="1471"/>
                  </a:lnTo>
                  <a:lnTo>
                    <a:pt x="839" y="1502"/>
                  </a:lnTo>
                  <a:lnTo>
                    <a:pt x="977" y="1533"/>
                  </a:lnTo>
                  <a:lnTo>
                    <a:pt x="1118" y="1555"/>
                  </a:lnTo>
                  <a:lnTo>
                    <a:pt x="1261" y="1566"/>
                  </a:lnTo>
                  <a:lnTo>
                    <a:pt x="1404" y="1572"/>
                  </a:lnTo>
                  <a:lnTo>
                    <a:pt x="1408" y="1572"/>
                  </a:lnTo>
                  <a:lnTo>
                    <a:pt x="1553" y="1568"/>
                  </a:lnTo>
                  <a:lnTo>
                    <a:pt x="1696" y="1558"/>
                  </a:lnTo>
                  <a:lnTo>
                    <a:pt x="1838" y="1535"/>
                  </a:lnTo>
                  <a:lnTo>
                    <a:pt x="1979" y="1506"/>
                  </a:lnTo>
                  <a:lnTo>
                    <a:pt x="2089" y="1475"/>
                  </a:lnTo>
                  <a:lnTo>
                    <a:pt x="2195" y="1440"/>
                  </a:lnTo>
                  <a:lnTo>
                    <a:pt x="2302" y="1394"/>
                  </a:lnTo>
                  <a:lnTo>
                    <a:pt x="2404" y="1341"/>
                  </a:lnTo>
                  <a:lnTo>
                    <a:pt x="2495" y="1283"/>
                  </a:lnTo>
                  <a:lnTo>
                    <a:pt x="2581" y="1215"/>
                  </a:lnTo>
                  <a:lnTo>
                    <a:pt x="2659" y="1136"/>
                  </a:lnTo>
                  <a:lnTo>
                    <a:pt x="2730" y="1050"/>
                  </a:lnTo>
                  <a:lnTo>
                    <a:pt x="2767" y="992"/>
                  </a:lnTo>
                  <a:lnTo>
                    <a:pt x="2781" y="959"/>
                  </a:lnTo>
                  <a:lnTo>
                    <a:pt x="2791" y="928"/>
                  </a:lnTo>
                  <a:lnTo>
                    <a:pt x="2810" y="857"/>
                  </a:lnTo>
                  <a:lnTo>
                    <a:pt x="2814" y="785"/>
                  </a:lnTo>
                  <a:lnTo>
                    <a:pt x="2810" y="713"/>
                  </a:lnTo>
                  <a:lnTo>
                    <a:pt x="2791" y="645"/>
                  </a:lnTo>
                  <a:lnTo>
                    <a:pt x="2781" y="612"/>
                  </a:lnTo>
                  <a:lnTo>
                    <a:pt x="2765" y="579"/>
                  </a:lnTo>
                  <a:lnTo>
                    <a:pt x="2748" y="548"/>
                  </a:lnTo>
                  <a:lnTo>
                    <a:pt x="2728" y="519"/>
                  </a:lnTo>
                  <a:lnTo>
                    <a:pt x="2695" y="475"/>
                  </a:lnTo>
                  <a:lnTo>
                    <a:pt x="2659" y="432"/>
                  </a:lnTo>
                  <a:lnTo>
                    <a:pt x="2618" y="393"/>
                  </a:lnTo>
                  <a:lnTo>
                    <a:pt x="2579" y="356"/>
                  </a:lnTo>
                  <a:lnTo>
                    <a:pt x="2536" y="320"/>
                  </a:lnTo>
                  <a:lnTo>
                    <a:pt x="2493" y="287"/>
                  </a:lnTo>
                  <a:lnTo>
                    <a:pt x="2402" y="230"/>
                  </a:lnTo>
                  <a:lnTo>
                    <a:pt x="2300" y="178"/>
                  </a:lnTo>
                  <a:lnTo>
                    <a:pt x="2193" y="133"/>
                  </a:lnTo>
                  <a:lnTo>
                    <a:pt x="2087" y="95"/>
                  </a:lnTo>
                  <a:lnTo>
                    <a:pt x="1977" y="66"/>
                  </a:lnTo>
                  <a:lnTo>
                    <a:pt x="1836" y="38"/>
                  </a:lnTo>
                  <a:lnTo>
                    <a:pt x="1696" y="17"/>
                  </a:lnTo>
                  <a:lnTo>
                    <a:pt x="1553" y="5"/>
                  </a:lnTo>
                  <a:lnTo>
                    <a:pt x="1408" y="0"/>
                  </a:lnTo>
                  <a:lnTo>
                    <a:pt x="1267" y="5"/>
                  </a:lnTo>
                  <a:lnTo>
                    <a:pt x="1122" y="17"/>
                  </a:lnTo>
                  <a:lnTo>
                    <a:pt x="979" y="38"/>
                  </a:lnTo>
                  <a:lnTo>
                    <a:pt x="839" y="66"/>
                  </a:lnTo>
                  <a:lnTo>
                    <a:pt x="728" y="95"/>
                  </a:lnTo>
                  <a:lnTo>
                    <a:pt x="620" y="135"/>
                  </a:lnTo>
                  <a:lnTo>
                    <a:pt x="514" y="178"/>
                  </a:lnTo>
                  <a:lnTo>
                    <a:pt x="410" y="232"/>
                  </a:lnTo>
                  <a:lnTo>
                    <a:pt x="318" y="290"/>
                  </a:lnTo>
                  <a:lnTo>
                    <a:pt x="306" y="298"/>
                  </a:lnTo>
                  <a:lnTo>
                    <a:pt x="294" y="306"/>
                  </a:lnTo>
                  <a:lnTo>
                    <a:pt x="284" y="314"/>
                  </a:lnTo>
                  <a:lnTo>
                    <a:pt x="271" y="323"/>
                  </a:lnTo>
                  <a:lnTo>
                    <a:pt x="261" y="331"/>
                  </a:lnTo>
                  <a:lnTo>
                    <a:pt x="251" y="339"/>
                  </a:lnTo>
                  <a:lnTo>
                    <a:pt x="241" y="347"/>
                  </a:lnTo>
                  <a:lnTo>
                    <a:pt x="231" y="356"/>
                  </a:lnTo>
                  <a:lnTo>
                    <a:pt x="190" y="395"/>
                  </a:lnTo>
                  <a:lnTo>
                    <a:pt x="151" y="434"/>
                  </a:lnTo>
                  <a:lnTo>
                    <a:pt x="139" y="444"/>
                  </a:lnTo>
                  <a:lnTo>
                    <a:pt x="129" y="455"/>
                  </a:lnTo>
                  <a:lnTo>
                    <a:pt x="120" y="463"/>
                  </a:lnTo>
                  <a:lnTo>
                    <a:pt x="114" y="473"/>
                  </a:lnTo>
                  <a:lnTo>
                    <a:pt x="106" y="482"/>
                  </a:lnTo>
                  <a:lnTo>
                    <a:pt x="98" y="492"/>
                  </a:lnTo>
                  <a:lnTo>
                    <a:pt x="90" y="504"/>
                  </a:lnTo>
                  <a:lnTo>
                    <a:pt x="82" y="519"/>
                  </a:lnTo>
                  <a:lnTo>
                    <a:pt x="47" y="583"/>
                  </a:lnTo>
                  <a:lnTo>
                    <a:pt x="18" y="647"/>
                  </a:lnTo>
                  <a:lnTo>
                    <a:pt x="10" y="680"/>
                  </a:lnTo>
                  <a:lnTo>
                    <a:pt x="6" y="715"/>
                  </a:lnTo>
                  <a:lnTo>
                    <a:pt x="2" y="752"/>
                  </a:lnTo>
                  <a:lnTo>
                    <a:pt x="0" y="789"/>
                  </a:lnTo>
                  <a:lnTo>
                    <a:pt x="0" y="79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34" name="Freeform 2074"/>
            <p:cNvSpPr>
              <a:spLocks noChangeAspect="1"/>
            </p:cNvSpPr>
            <p:nvPr/>
          </p:nvSpPr>
          <p:spPr bwMode="auto">
            <a:xfrm>
              <a:off x="211" y="1397"/>
              <a:ext cx="1000" cy="282"/>
            </a:xfrm>
            <a:custGeom>
              <a:avLst/>
              <a:gdLst>
                <a:gd name="T0" fmla="*/ 0 w 1000"/>
                <a:gd name="T1" fmla="*/ 0 h 282"/>
                <a:gd name="T2" fmla="*/ 0 w 1000"/>
                <a:gd name="T3" fmla="*/ 0 h 282"/>
                <a:gd name="T4" fmla="*/ 21 w 1000"/>
                <a:gd name="T5" fmla="*/ 10 h 282"/>
                <a:gd name="T6" fmla="*/ 43 w 1000"/>
                <a:gd name="T7" fmla="*/ 22 h 282"/>
                <a:gd name="T8" fmla="*/ 68 w 1000"/>
                <a:gd name="T9" fmla="*/ 35 h 282"/>
                <a:gd name="T10" fmla="*/ 94 w 1000"/>
                <a:gd name="T11" fmla="*/ 49 h 282"/>
                <a:gd name="T12" fmla="*/ 121 w 1000"/>
                <a:gd name="T13" fmla="*/ 61 h 282"/>
                <a:gd name="T14" fmla="*/ 143 w 1000"/>
                <a:gd name="T15" fmla="*/ 74 h 282"/>
                <a:gd name="T16" fmla="*/ 165 w 1000"/>
                <a:gd name="T17" fmla="*/ 84 h 282"/>
                <a:gd name="T18" fmla="*/ 182 w 1000"/>
                <a:gd name="T19" fmla="*/ 92 h 282"/>
                <a:gd name="T20" fmla="*/ 182 w 1000"/>
                <a:gd name="T21" fmla="*/ 92 h 282"/>
                <a:gd name="T22" fmla="*/ 196 w 1000"/>
                <a:gd name="T23" fmla="*/ 99 h 282"/>
                <a:gd name="T24" fmla="*/ 210 w 1000"/>
                <a:gd name="T25" fmla="*/ 105 h 282"/>
                <a:gd name="T26" fmla="*/ 223 w 1000"/>
                <a:gd name="T27" fmla="*/ 109 h 282"/>
                <a:gd name="T28" fmla="*/ 235 w 1000"/>
                <a:gd name="T29" fmla="*/ 113 h 282"/>
                <a:gd name="T30" fmla="*/ 249 w 1000"/>
                <a:gd name="T31" fmla="*/ 119 h 282"/>
                <a:gd name="T32" fmla="*/ 261 w 1000"/>
                <a:gd name="T33" fmla="*/ 123 h 282"/>
                <a:gd name="T34" fmla="*/ 274 w 1000"/>
                <a:gd name="T35" fmla="*/ 128 h 282"/>
                <a:gd name="T36" fmla="*/ 288 w 1000"/>
                <a:gd name="T37" fmla="*/ 134 h 282"/>
                <a:gd name="T38" fmla="*/ 398 w 1000"/>
                <a:gd name="T39" fmla="*/ 169 h 282"/>
                <a:gd name="T40" fmla="*/ 512 w 1000"/>
                <a:gd name="T41" fmla="*/ 202 h 282"/>
                <a:gd name="T42" fmla="*/ 631 w 1000"/>
                <a:gd name="T43" fmla="*/ 229 h 282"/>
                <a:gd name="T44" fmla="*/ 751 w 1000"/>
                <a:gd name="T45" fmla="*/ 249 h 282"/>
                <a:gd name="T46" fmla="*/ 876 w 1000"/>
                <a:gd name="T47" fmla="*/ 268 h 282"/>
                <a:gd name="T48" fmla="*/ 1000 w 1000"/>
                <a:gd name="T49" fmla="*/ 282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00" h="282">
                  <a:moveTo>
                    <a:pt x="0" y="0"/>
                  </a:moveTo>
                  <a:lnTo>
                    <a:pt x="0" y="0"/>
                  </a:lnTo>
                  <a:lnTo>
                    <a:pt x="21" y="10"/>
                  </a:lnTo>
                  <a:lnTo>
                    <a:pt x="43" y="22"/>
                  </a:lnTo>
                  <a:lnTo>
                    <a:pt x="68" y="35"/>
                  </a:lnTo>
                  <a:lnTo>
                    <a:pt x="94" y="49"/>
                  </a:lnTo>
                  <a:lnTo>
                    <a:pt x="121" y="61"/>
                  </a:lnTo>
                  <a:lnTo>
                    <a:pt x="143" y="74"/>
                  </a:lnTo>
                  <a:lnTo>
                    <a:pt x="165" y="84"/>
                  </a:lnTo>
                  <a:lnTo>
                    <a:pt x="182" y="92"/>
                  </a:lnTo>
                  <a:lnTo>
                    <a:pt x="196" y="99"/>
                  </a:lnTo>
                  <a:lnTo>
                    <a:pt x="210" y="105"/>
                  </a:lnTo>
                  <a:lnTo>
                    <a:pt x="223" y="109"/>
                  </a:lnTo>
                  <a:lnTo>
                    <a:pt x="235" y="113"/>
                  </a:lnTo>
                  <a:lnTo>
                    <a:pt x="249" y="119"/>
                  </a:lnTo>
                  <a:lnTo>
                    <a:pt x="261" y="123"/>
                  </a:lnTo>
                  <a:lnTo>
                    <a:pt x="274" y="128"/>
                  </a:lnTo>
                  <a:lnTo>
                    <a:pt x="288" y="134"/>
                  </a:lnTo>
                  <a:lnTo>
                    <a:pt x="398" y="169"/>
                  </a:lnTo>
                  <a:lnTo>
                    <a:pt x="512" y="202"/>
                  </a:lnTo>
                  <a:lnTo>
                    <a:pt x="631" y="229"/>
                  </a:lnTo>
                  <a:lnTo>
                    <a:pt x="751" y="249"/>
                  </a:lnTo>
                  <a:lnTo>
                    <a:pt x="876" y="268"/>
                  </a:lnTo>
                  <a:lnTo>
                    <a:pt x="1000" y="28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35" name="Freeform 2075"/>
            <p:cNvSpPr>
              <a:spLocks noChangeAspect="1"/>
            </p:cNvSpPr>
            <p:nvPr/>
          </p:nvSpPr>
          <p:spPr bwMode="auto">
            <a:xfrm>
              <a:off x="126" y="409"/>
              <a:ext cx="1158" cy="384"/>
            </a:xfrm>
            <a:custGeom>
              <a:avLst/>
              <a:gdLst>
                <a:gd name="T0" fmla="*/ 1158 w 1158"/>
                <a:gd name="T1" fmla="*/ 0 h 384"/>
                <a:gd name="T2" fmla="*/ 987 w 1158"/>
                <a:gd name="T3" fmla="*/ 17 h 384"/>
                <a:gd name="T4" fmla="*/ 820 w 1158"/>
                <a:gd name="T5" fmla="*/ 44 h 384"/>
                <a:gd name="T6" fmla="*/ 661 w 1158"/>
                <a:gd name="T7" fmla="*/ 79 h 384"/>
                <a:gd name="T8" fmla="*/ 506 w 1158"/>
                <a:gd name="T9" fmla="*/ 124 h 384"/>
                <a:gd name="T10" fmla="*/ 363 w 1158"/>
                <a:gd name="T11" fmla="*/ 178 h 384"/>
                <a:gd name="T12" fmla="*/ 228 w 1158"/>
                <a:gd name="T13" fmla="*/ 240 h 384"/>
                <a:gd name="T14" fmla="*/ 108 w 1158"/>
                <a:gd name="T15" fmla="*/ 310 h 384"/>
                <a:gd name="T16" fmla="*/ 0 w 1158"/>
                <a:gd name="T17" fmla="*/ 384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8" h="384">
                  <a:moveTo>
                    <a:pt x="1158" y="0"/>
                  </a:moveTo>
                  <a:lnTo>
                    <a:pt x="987" y="17"/>
                  </a:lnTo>
                  <a:lnTo>
                    <a:pt x="820" y="44"/>
                  </a:lnTo>
                  <a:lnTo>
                    <a:pt x="661" y="79"/>
                  </a:lnTo>
                  <a:lnTo>
                    <a:pt x="506" y="124"/>
                  </a:lnTo>
                  <a:lnTo>
                    <a:pt x="363" y="178"/>
                  </a:lnTo>
                  <a:lnTo>
                    <a:pt x="228" y="240"/>
                  </a:lnTo>
                  <a:lnTo>
                    <a:pt x="108" y="310"/>
                  </a:lnTo>
                  <a:lnTo>
                    <a:pt x="0" y="38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36" name="Freeform 2076"/>
            <p:cNvSpPr>
              <a:spLocks noChangeAspect="1"/>
            </p:cNvSpPr>
            <p:nvPr/>
          </p:nvSpPr>
          <p:spPr bwMode="auto">
            <a:xfrm>
              <a:off x="244" y="424"/>
              <a:ext cx="677" cy="221"/>
            </a:xfrm>
            <a:custGeom>
              <a:avLst/>
              <a:gdLst>
                <a:gd name="T0" fmla="*/ 677 w 677"/>
                <a:gd name="T1" fmla="*/ 0 h 221"/>
                <a:gd name="T2" fmla="*/ 585 w 677"/>
                <a:gd name="T3" fmla="*/ 14 h 221"/>
                <a:gd name="T4" fmla="*/ 492 w 677"/>
                <a:gd name="T5" fmla="*/ 33 h 221"/>
                <a:gd name="T6" fmla="*/ 402 w 677"/>
                <a:gd name="T7" fmla="*/ 58 h 221"/>
                <a:gd name="T8" fmla="*/ 312 w 677"/>
                <a:gd name="T9" fmla="*/ 82 h 221"/>
                <a:gd name="T10" fmla="*/ 228 w 677"/>
                <a:gd name="T11" fmla="*/ 113 h 221"/>
                <a:gd name="T12" fmla="*/ 147 w 677"/>
                <a:gd name="T13" fmla="*/ 146 h 221"/>
                <a:gd name="T14" fmla="*/ 71 w 677"/>
                <a:gd name="T15" fmla="*/ 182 h 221"/>
                <a:gd name="T16" fmla="*/ 0 w 677"/>
                <a:gd name="T17" fmla="*/ 221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7" h="221">
                  <a:moveTo>
                    <a:pt x="677" y="0"/>
                  </a:moveTo>
                  <a:lnTo>
                    <a:pt x="585" y="14"/>
                  </a:lnTo>
                  <a:lnTo>
                    <a:pt x="492" y="33"/>
                  </a:lnTo>
                  <a:lnTo>
                    <a:pt x="402" y="58"/>
                  </a:lnTo>
                  <a:lnTo>
                    <a:pt x="312" y="82"/>
                  </a:lnTo>
                  <a:lnTo>
                    <a:pt x="228" y="113"/>
                  </a:lnTo>
                  <a:lnTo>
                    <a:pt x="147" y="146"/>
                  </a:lnTo>
                  <a:lnTo>
                    <a:pt x="71" y="182"/>
                  </a:lnTo>
                  <a:lnTo>
                    <a:pt x="0" y="22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37" name="Freeform 2077"/>
            <p:cNvSpPr>
              <a:spLocks noChangeAspect="1"/>
            </p:cNvSpPr>
            <p:nvPr/>
          </p:nvSpPr>
          <p:spPr bwMode="auto">
            <a:xfrm>
              <a:off x="97" y="835"/>
              <a:ext cx="226" cy="380"/>
            </a:xfrm>
            <a:custGeom>
              <a:avLst/>
              <a:gdLst>
                <a:gd name="T0" fmla="*/ 226 w 226"/>
                <a:gd name="T1" fmla="*/ 0 h 380"/>
                <a:gd name="T2" fmla="*/ 182 w 226"/>
                <a:gd name="T3" fmla="*/ 43 h 380"/>
                <a:gd name="T4" fmla="*/ 143 w 226"/>
                <a:gd name="T5" fmla="*/ 87 h 380"/>
                <a:gd name="T6" fmla="*/ 108 w 226"/>
                <a:gd name="T7" fmla="*/ 132 h 380"/>
                <a:gd name="T8" fmla="*/ 75 w 226"/>
                <a:gd name="T9" fmla="*/ 179 h 380"/>
                <a:gd name="T10" fmla="*/ 49 w 226"/>
                <a:gd name="T11" fmla="*/ 227 h 380"/>
                <a:gd name="T12" fmla="*/ 29 w 226"/>
                <a:gd name="T13" fmla="*/ 274 h 380"/>
                <a:gd name="T14" fmla="*/ 29 w 226"/>
                <a:gd name="T15" fmla="*/ 274 h 380"/>
                <a:gd name="T16" fmla="*/ 24 w 226"/>
                <a:gd name="T17" fmla="*/ 285 h 380"/>
                <a:gd name="T18" fmla="*/ 20 w 226"/>
                <a:gd name="T19" fmla="*/ 297 h 380"/>
                <a:gd name="T20" fmla="*/ 16 w 226"/>
                <a:gd name="T21" fmla="*/ 310 h 380"/>
                <a:gd name="T22" fmla="*/ 12 w 226"/>
                <a:gd name="T23" fmla="*/ 322 h 380"/>
                <a:gd name="T24" fmla="*/ 12 w 226"/>
                <a:gd name="T25" fmla="*/ 322 h 380"/>
                <a:gd name="T26" fmla="*/ 10 w 226"/>
                <a:gd name="T27" fmla="*/ 336 h 380"/>
                <a:gd name="T28" fmla="*/ 6 w 226"/>
                <a:gd name="T29" fmla="*/ 351 h 380"/>
                <a:gd name="T30" fmla="*/ 4 w 226"/>
                <a:gd name="T31" fmla="*/ 365 h 380"/>
                <a:gd name="T32" fmla="*/ 0 w 226"/>
                <a:gd name="T33" fmla="*/ 380 h 3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6" h="380">
                  <a:moveTo>
                    <a:pt x="226" y="0"/>
                  </a:moveTo>
                  <a:lnTo>
                    <a:pt x="182" y="43"/>
                  </a:lnTo>
                  <a:lnTo>
                    <a:pt x="143" y="87"/>
                  </a:lnTo>
                  <a:lnTo>
                    <a:pt x="108" y="132"/>
                  </a:lnTo>
                  <a:lnTo>
                    <a:pt x="75" y="179"/>
                  </a:lnTo>
                  <a:lnTo>
                    <a:pt x="49" y="227"/>
                  </a:lnTo>
                  <a:lnTo>
                    <a:pt x="29" y="274"/>
                  </a:lnTo>
                  <a:lnTo>
                    <a:pt x="24" y="285"/>
                  </a:lnTo>
                  <a:lnTo>
                    <a:pt x="20" y="297"/>
                  </a:lnTo>
                  <a:lnTo>
                    <a:pt x="16" y="310"/>
                  </a:lnTo>
                  <a:lnTo>
                    <a:pt x="12" y="322"/>
                  </a:lnTo>
                  <a:lnTo>
                    <a:pt x="10" y="336"/>
                  </a:lnTo>
                  <a:lnTo>
                    <a:pt x="6" y="351"/>
                  </a:lnTo>
                  <a:lnTo>
                    <a:pt x="4" y="365"/>
                  </a:lnTo>
                  <a:lnTo>
                    <a:pt x="0" y="3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38" name="Freeform 2078"/>
            <p:cNvSpPr>
              <a:spLocks noChangeAspect="1"/>
            </p:cNvSpPr>
            <p:nvPr/>
          </p:nvSpPr>
          <p:spPr bwMode="auto">
            <a:xfrm>
              <a:off x="62" y="542"/>
              <a:ext cx="692" cy="452"/>
            </a:xfrm>
            <a:custGeom>
              <a:avLst/>
              <a:gdLst>
                <a:gd name="T0" fmla="*/ 692 w 692"/>
                <a:gd name="T1" fmla="*/ 0 h 452"/>
                <a:gd name="T2" fmla="*/ 578 w 692"/>
                <a:gd name="T3" fmla="*/ 39 h 452"/>
                <a:gd name="T4" fmla="*/ 470 w 692"/>
                <a:gd name="T5" fmla="*/ 86 h 452"/>
                <a:gd name="T6" fmla="*/ 370 w 692"/>
                <a:gd name="T7" fmla="*/ 138 h 452"/>
                <a:gd name="T8" fmla="*/ 276 w 692"/>
                <a:gd name="T9" fmla="*/ 194 h 452"/>
                <a:gd name="T10" fmla="*/ 192 w 692"/>
                <a:gd name="T11" fmla="*/ 254 h 452"/>
                <a:gd name="T12" fmla="*/ 119 w 692"/>
                <a:gd name="T13" fmla="*/ 318 h 452"/>
                <a:gd name="T14" fmla="*/ 53 w 692"/>
                <a:gd name="T15" fmla="*/ 384 h 452"/>
                <a:gd name="T16" fmla="*/ 0 w 692"/>
                <a:gd name="T17" fmla="*/ 452 h 4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2" h="452">
                  <a:moveTo>
                    <a:pt x="692" y="0"/>
                  </a:moveTo>
                  <a:lnTo>
                    <a:pt x="578" y="39"/>
                  </a:lnTo>
                  <a:lnTo>
                    <a:pt x="470" y="86"/>
                  </a:lnTo>
                  <a:lnTo>
                    <a:pt x="370" y="138"/>
                  </a:lnTo>
                  <a:lnTo>
                    <a:pt x="276" y="194"/>
                  </a:lnTo>
                  <a:lnTo>
                    <a:pt x="192" y="254"/>
                  </a:lnTo>
                  <a:lnTo>
                    <a:pt x="119" y="318"/>
                  </a:lnTo>
                  <a:lnTo>
                    <a:pt x="53" y="384"/>
                  </a:lnTo>
                  <a:lnTo>
                    <a:pt x="0" y="45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39" name="Freeform 2079"/>
            <p:cNvSpPr>
              <a:spLocks noChangeAspect="1"/>
            </p:cNvSpPr>
            <p:nvPr/>
          </p:nvSpPr>
          <p:spPr bwMode="auto">
            <a:xfrm>
              <a:off x="58" y="1062"/>
              <a:ext cx="1316" cy="434"/>
            </a:xfrm>
            <a:custGeom>
              <a:avLst/>
              <a:gdLst>
                <a:gd name="T0" fmla="*/ 0 w 1316"/>
                <a:gd name="T1" fmla="*/ 0 h 434"/>
                <a:gd name="T2" fmla="*/ 31 w 1316"/>
                <a:gd name="T3" fmla="*/ 52 h 434"/>
                <a:gd name="T4" fmla="*/ 53 w 1316"/>
                <a:gd name="T5" fmla="*/ 78 h 434"/>
                <a:gd name="T6" fmla="*/ 127 w 1316"/>
                <a:gd name="T7" fmla="*/ 140 h 434"/>
                <a:gd name="T8" fmla="*/ 161 w 1316"/>
                <a:gd name="T9" fmla="*/ 167 h 434"/>
                <a:gd name="T10" fmla="*/ 225 w 1316"/>
                <a:gd name="T11" fmla="*/ 206 h 434"/>
                <a:gd name="T12" fmla="*/ 276 w 1316"/>
                <a:gd name="T13" fmla="*/ 233 h 434"/>
                <a:gd name="T14" fmla="*/ 361 w 1316"/>
                <a:gd name="T15" fmla="*/ 270 h 434"/>
                <a:gd name="T16" fmla="*/ 488 w 1316"/>
                <a:gd name="T17" fmla="*/ 312 h 434"/>
                <a:gd name="T18" fmla="*/ 596 w 1316"/>
                <a:gd name="T19" fmla="*/ 343 h 434"/>
                <a:gd name="T20" fmla="*/ 682 w 1316"/>
                <a:gd name="T21" fmla="*/ 365 h 434"/>
                <a:gd name="T22" fmla="*/ 816 w 1316"/>
                <a:gd name="T23" fmla="*/ 392 h 434"/>
                <a:gd name="T24" fmla="*/ 904 w 1316"/>
                <a:gd name="T25" fmla="*/ 407 h 434"/>
                <a:gd name="T26" fmla="*/ 982 w 1316"/>
                <a:gd name="T27" fmla="*/ 415 h 434"/>
                <a:gd name="T28" fmla="*/ 1075 w 1316"/>
                <a:gd name="T29" fmla="*/ 423 h 434"/>
                <a:gd name="T30" fmla="*/ 1165 w 1316"/>
                <a:gd name="T31" fmla="*/ 427 h 434"/>
                <a:gd name="T32" fmla="*/ 1316 w 1316"/>
                <a:gd name="T33" fmla="*/ 434 h 4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16" h="434">
                  <a:moveTo>
                    <a:pt x="0" y="0"/>
                  </a:moveTo>
                  <a:lnTo>
                    <a:pt x="31" y="52"/>
                  </a:lnTo>
                  <a:lnTo>
                    <a:pt x="53" y="78"/>
                  </a:lnTo>
                  <a:lnTo>
                    <a:pt x="127" y="140"/>
                  </a:lnTo>
                  <a:lnTo>
                    <a:pt x="161" y="167"/>
                  </a:lnTo>
                  <a:lnTo>
                    <a:pt x="225" y="206"/>
                  </a:lnTo>
                  <a:lnTo>
                    <a:pt x="276" y="233"/>
                  </a:lnTo>
                  <a:lnTo>
                    <a:pt x="361" y="270"/>
                  </a:lnTo>
                  <a:lnTo>
                    <a:pt x="488" y="312"/>
                  </a:lnTo>
                  <a:lnTo>
                    <a:pt x="596" y="343"/>
                  </a:lnTo>
                  <a:lnTo>
                    <a:pt x="682" y="365"/>
                  </a:lnTo>
                  <a:lnTo>
                    <a:pt x="816" y="392"/>
                  </a:lnTo>
                  <a:lnTo>
                    <a:pt x="904" y="407"/>
                  </a:lnTo>
                  <a:lnTo>
                    <a:pt x="982" y="415"/>
                  </a:lnTo>
                  <a:lnTo>
                    <a:pt x="1075" y="423"/>
                  </a:lnTo>
                  <a:lnTo>
                    <a:pt x="1165" y="427"/>
                  </a:lnTo>
                  <a:lnTo>
                    <a:pt x="1316" y="43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40" name="Freeform 2080"/>
            <p:cNvSpPr>
              <a:spLocks noChangeAspect="1"/>
            </p:cNvSpPr>
            <p:nvPr/>
          </p:nvSpPr>
          <p:spPr bwMode="auto">
            <a:xfrm>
              <a:off x="260" y="577"/>
              <a:ext cx="102" cy="295"/>
            </a:xfrm>
            <a:custGeom>
              <a:avLst/>
              <a:gdLst>
                <a:gd name="T0" fmla="*/ 59 w 102"/>
                <a:gd name="T1" fmla="*/ 0 h 295"/>
                <a:gd name="T2" fmla="*/ 37 w 102"/>
                <a:gd name="T3" fmla="*/ 20 h 295"/>
                <a:gd name="T4" fmla="*/ 19 w 102"/>
                <a:gd name="T5" fmla="*/ 55 h 295"/>
                <a:gd name="T6" fmla="*/ 6 w 102"/>
                <a:gd name="T7" fmla="*/ 90 h 295"/>
                <a:gd name="T8" fmla="*/ 0 w 102"/>
                <a:gd name="T9" fmla="*/ 126 h 295"/>
                <a:gd name="T10" fmla="*/ 8 w 102"/>
                <a:gd name="T11" fmla="*/ 171 h 295"/>
                <a:gd name="T12" fmla="*/ 27 w 102"/>
                <a:gd name="T13" fmla="*/ 216 h 295"/>
                <a:gd name="T14" fmla="*/ 59 w 102"/>
                <a:gd name="T15" fmla="*/ 256 h 295"/>
                <a:gd name="T16" fmla="*/ 102 w 102"/>
                <a:gd name="T17" fmla="*/ 295 h 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295">
                  <a:moveTo>
                    <a:pt x="59" y="0"/>
                  </a:moveTo>
                  <a:lnTo>
                    <a:pt x="37" y="20"/>
                  </a:lnTo>
                  <a:lnTo>
                    <a:pt x="19" y="55"/>
                  </a:lnTo>
                  <a:lnTo>
                    <a:pt x="6" y="90"/>
                  </a:lnTo>
                  <a:lnTo>
                    <a:pt x="0" y="126"/>
                  </a:lnTo>
                  <a:lnTo>
                    <a:pt x="8" y="171"/>
                  </a:lnTo>
                  <a:lnTo>
                    <a:pt x="27" y="216"/>
                  </a:lnTo>
                  <a:lnTo>
                    <a:pt x="59" y="256"/>
                  </a:lnTo>
                  <a:lnTo>
                    <a:pt x="102" y="29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41" name="Freeform 2081"/>
            <p:cNvSpPr>
              <a:spLocks noChangeAspect="1"/>
            </p:cNvSpPr>
            <p:nvPr/>
          </p:nvSpPr>
          <p:spPr bwMode="auto">
            <a:xfrm>
              <a:off x="154" y="736"/>
              <a:ext cx="263" cy="345"/>
            </a:xfrm>
            <a:custGeom>
              <a:avLst/>
              <a:gdLst>
                <a:gd name="T0" fmla="*/ 2 w 263"/>
                <a:gd name="T1" fmla="*/ 0 h 345"/>
                <a:gd name="T2" fmla="*/ 0 w 263"/>
                <a:gd name="T3" fmla="*/ 31 h 345"/>
                <a:gd name="T4" fmla="*/ 4 w 263"/>
                <a:gd name="T5" fmla="*/ 74 h 345"/>
                <a:gd name="T6" fmla="*/ 18 w 263"/>
                <a:gd name="T7" fmla="*/ 117 h 345"/>
                <a:gd name="T8" fmla="*/ 41 w 263"/>
                <a:gd name="T9" fmla="*/ 161 h 345"/>
                <a:gd name="T10" fmla="*/ 69 w 263"/>
                <a:gd name="T11" fmla="*/ 202 h 345"/>
                <a:gd name="T12" fmla="*/ 108 w 263"/>
                <a:gd name="T13" fmla="*/ 241 h 345"/>
                <a:gd name="T14" fmla="*/ 153 w 263"/>
                <a:gd name="T15" fmla="*/ 278 h 345"/>
                <a:gd name="T16" fmla="*/ 204 w 263"/>
                <a:gd name="T17" fmla="*/ 311 h 345"/>
                <a:gd name="T18" fmla="*/ 263 w 263"/>
                <a:gd name="T19" fmla="*/ 345 h 3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3" h="345">
                  <a:moveTo>
                    <a:pt x="2" y="0"/>
                  </a:moveTo>
                  <a:lnTo>
                    <a:pt x="0" y="31"/>
                  </a:lnTo>
                  <a:lnTo>
                    <a:pt x="4" y="74"/>
                  </a:lnTo>
                  <a:lnTo>
                    <a:pt x="18" y="117"/>
                  </a:lnTo>
                  <a:lnTo>
                    <a:pt x="41" y="161"/>
                  </a:lnTo>
                  <a:lnTo>
                    <a:pt x="69" y="202"/>
                  </a:lnTo>
                  <a:lnTo>
                    <a:pt x="108" y="241"/>
                  </a:lnTo>
                  <a:lnTo>
                    <a:pt x="153" y="278"/>
                  </a:lnTo>
                  <a:lnTo>
                    <a:pt x="204" y="311"/>
                  </a:lnTo>
                  <a:lnTo>
                    <a:pt x="263" y="34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42" name="Freeform 2082"/>
            <p:cNvSpPr>
              <a:spLocks noChangeAspect="1"/>
            </p:cNvSpPr>
            <p:nvPr/>
          </p:nvSpPr>
          <p:spPr bwMode="auto">
            <a:xfrm>
              <a:off x="79" y="878"/>
              <a:ext cx="281" cy="312"/>
            </a:xfrm>
            <a:custGeom>
              <a:avLst/>
              <a:gdLst>
                <a:gd name="T0" fmla="*/ 0 w 281"/>
                <a:gd name="T1" fmla="*/ 0 h 312"/>
                <a:gd name="T2" fmla="*/ 6 w 281"/>
                <a:gd name="T3" fmla="*/ 46 h 312"/>
                <a:gd name="T4" fmla="*/ 20 w 281"/>
                <a:gd name="T5" fmla="*/ 91 h 312"/>
                <a:gd name="T6" fmla="*/ 42 w 281"/>
                <a:gd name="T7" fmla="*/ 134 h 312"/>
                <a:gd name="T8" fmla="*/ 75 w 281"/>
                <a:gd name="T9" fmla="*/ 176 h 312"/>
                <a:gd name="T10" fmla="*/ 116 w 281"/>
                <a:gd name="T11" fmla="*/ 215 h 312"/>
                <a:gd name="T12" fmla="*/ 163 w 281"/>
                <a:gd name="T13" fmla="*/ 252 h 312"/>
                <a:gd name="T14" fmla="*/ 218 w 281"/>
                <a:gd name="T15" fmla="*/ 283 h 312"/>
                <a:gd name="T16" fmla="*/ 281 w 281"/>
                <a:gd name="T17" fmla="*/ 312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1" h="312">
                  <a:moveTo>
                    <a:pt x="0" y="0"/>
                  </a:moveTo>
                  <a:lnTo>
                    <a:pt x="6" y="46"/>
                  </a:lnTo>
                  <a:lnTo>
                    <a:pt x="20" y="91"/>
                  </a:lnTo>
                  <a:lnTo>
                    <a:pt x="42" y="134"/>
                  </a:lnTo>
                  <a:lnTo>
                    <a:pt x="75" y="176"/>
                  </a:lnTo>
                  <a:lnTo>
                    <a:pt x="116" y="215"/>
                  </a:lnTo>
                  <a:lnTo>
                    <a:pt x="163" y="252"/>
                  </a:lnTo>
                  <a:lnTo>
                    <a:pt x="218" y="283"/>
                  </a:lnTo>
                  <a:lnTo>
                    <a:pt x="281" y="3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43" name="Freeform 2083"/>
            <p:cNvSpPr>
              <a:spLocks noChangeAspect="1"/>
            </p:cNvSpPr>
            <p:nvPr/>
          </p:nvSpPr>
          <p:spPr bwMode="auto">
            <a:xfrm>
              <a:off x="101" y="1223"/>
              <a:ext cx="814" cy="335"/>
            </a:xfrm>
            <a:custGeom>
              <a:avLst/>
              <a:gdLst>
                <a:gd name="T0" fmla="*/ 0 w 814"/>
                <a:gd name="T1" fmla="*/ 0 h 335"/>
                <a:gd name="T2" fmla="*/ 0 w 814"/>
                <a:gd name="T3" fmla="*/ 0 h 335"/>
                <a:gd name="T4" fmla="*/ 12 w 814"/>
                <a:gd name="T5" fmla="*/ 10 h 335"/>
                <a:gd name="T6" fmla="*/ 22 w 814"/>
                <a:gd name="T7" fmla="*/ 19 h 335"/>
                <a:gd name="T8" fmla="*/ 35 w 814"/>
                <a:gd name="T9" fmla="*/ 29 h 335"/>
                <a:gd name="T10" fmla="*/ 47 w 814"/>
                <a:gd name="T11" fmla="*/ 39 h 335"/>
                <a:gd name="T12" fmla="*/ 59 w 814"/>
                <a:gd name="T13" fmla="*/ 50 h 335"/>
                <a:gd name="T14" fmla="*/ 69 w 814"/>
                <a:gd name="T15" fmla="*/ 58 h 335"/>
                <a:gd name="T16" fmla="*/ 82 w 814"/>
                <a:gd name="T17" fmla="*/ 68 h 335"/>
                <a:gd name="T18" fmla="*/ 92 w 814"/>
                <a:gd name="T19" fmla="*/ 76 h 335"/>
                <a:gd name="T20" fmla="*/ 92 w 814"/>
                <a:gd name="T21" fmla="*/ 76 h 335"/>
                <a:gd name="T22" fmla="*/ 102 w 814"/>
                <a:gd name="T23" fmla="*/ 85 h 335"/>
                <a:gd name="T24" fmla="*/ 112 w 814"/>
                <a:gd name="T25" fmla="*/ 91 h 335"/>
                <a:gd name="T26" fmla="*/ 122 w 814"/>
                <a:gd name="T27" fmla="*/ 97 h 335"/>
                <a:gd name="T28" fmla="*/ 135 w 814"/>
                <a:gd name="T29" fmla="*/ 103 h 335"/>
                <a:gd name="T30" fmla="*/ 145 w 814"/>
                <a:gd name="T31" fmla="*/ 109 h 335"/>
                <a:gd name="T32" fmla="*/ 155 w 814"/>
                <a:gd name="T33" fmla="*/ 116 h 335"/>
                <a:gd name="T34" fmla="*/ 165 w 814"/>
                <a:gd name="T35" fmla="*/ 122 h 335"/>
                <a:gd name="T36" fmla="*/ 176 w 814"/>
                <a:gd name="T37" fmla="*/ 128 h 335"/>
                <a:gd name="T38" fmla="*/ 265 w 814"/>
                <a:gd name="T39" fmla="*/ 176 h 335"/>
                <a:gd name="T40" fmla="*/ 365 w 814"/>
                <a:gd name="T41" fmla="*/ 219 h 335"/>
                <a:gd name="T42" fmla="*/ 469 w 814"/>
                <a:gd name="T43" fmla="*/ 256 h 335"/>
                <a:gd name="T44" fmla="*/ 580 w 814"/>
                <a:gd name="T45" fmla="*/ 289 h 335"/>
                <a:gd name="T46" fmla="*/ 696 w 814"/>
                <a:gd name="T47" fmla="*/ 316 h 335"/>
                <a:gd name="T48" fmla="*/ 814 w 814"/>
                <a:gd name="T49" fmla="*/ 335 h 3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4" h="335">
                  <a:moveTo>
                    <a:pt x="0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22" y="19"/>
                  </a:lnTo>
                  <a:lnTo>
                    <a:pt x="35" y="29"/>
                  </a:lnTo>
                  <a:lnTo>
                    <a:pt x="47" y="39"/>
                  </a:lnTo>
                  <a:lnTo>
                    <a:pt x="59" y="50"/>
                  </a:lnTo>
                  <a:lnTo>
                    <a:pt x="69" y="58"/>
                  </a:lnTo>
                  <a:lnTo>
                    <a:pt x="82" y="68"/>
                  </a:lnTo>
                  <a:lnTo>
                    <a:pt x="92" y="76"/>
                  </a:lnTo>
                  <a:lnTo>
                    <a:pt x="102" y="85"/>
                  </a:lnTo>
                  <a:lnTo>
                    <a:pt x="112" y="91"/>
                  </a:lnTo>
                  <a:lnTo>
                    <a:pt x="122" y="97"/>
                  </a:lnTo>
                  <a:lnTo>
                    <a:pt x="135" y="103"/>
                  </a:lnTo>
                  <a:lnTo>
                    <a:pt x="145" y="109"/>
                  </a:lnTo>
                  <a:lnTo>
                    <a:pt x="155" y="116"/>
                  </a:lnTo>
                  <a:lnTo>
                    <a:pt x="165" y="122"/>
                  </a:lnTo>
                  <a:lnTo>
                    <a:pt x="176" y="128"/>
                  </a:lnTo>
                  <a:lnTo>
                    <a:pt x="265" y="176"/>
                  </a:lnTo>
                  <a:lnTo>
                    <a:pt x="365" y="219"/>
                  </a:lnTo>
                  <a:lnTo>
                    <a:pt x="469" y="256"/>
                  </a:lnTo>
                  <a:lnTo>
                    <a:pt x="580" y="289"/>
                  </a:lnTo>
                  <a:lnTo>
                    <a:pt x="696" y="316"/>
                  </a:lnTo>
                  <a:lnTo>
                    <a:pt x="814" y="33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44" name="Freeform 2084"/>
            <p:cNvSpPr>
              <a:spLocks noChangeAspect="1"/>
            </p:cNvSpPr>
            <p:nvPr/>
          </p:nvSpPr>
          <p:spPr bwMode="auto">
            <a:xfrm>
              <a:off x="323" y="562"/>
              <a:ext cx="506" cy="275"/>
            </a:xfrm>
            <a:custGeom>
              <a:avLst/>
              <a:gdLst>
                <a:gd name="T0" fmla="*/ 506 w 506"/>
                <a:gd name="T1" fmla="*/ 0 h 275"/>
                <a:gd name="T2" fmla="*/ 429 w 506"/>
                <a:gd name="T3" fmla="*/ 25 h 275"/>
                <a:gd name="T4" fmla="*/ 353 w 506"/>
                <a:gd name="T5" fmla="*/ 52 h 275"/>
                <a:gd name="T6" fmla="*/ 284 w 506"/>
                <a:gd name="T7" fmla="*/ 83 h 275"/>
                <a:gd name="T8" fmla="*/ 217 w 506"/>
                <a:gd name="T9" fmla="*/ 118 h 275"/>
                <a:gd name="T10" fmla="*/ 156 w 506"/>
                <a:gd name="T11" fmla="*/ 153 h 275"/>
                <a:gd name="T12" fmla="*/ 96 w 506"/>
                <a:gd name="T13" fmla="*/ 192 h 275"/>
                <a:gd name="T14" fmla="*/ 45 w 506"/>
                <a:gd name="T15" fmla="*/ 231 h 275"/>
                <a:gd name="T16" fmla="*/ 0 w 506"/>
                <a:gd name="T17" fmla="*/ 275 h 2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6" h="275">
                  <a:moveTo>
                    <a:pt x="506" y="0"/>
                  </a:moveTo>
                  <a:lnTo>
                    <a:pt x="429" y="25"/>
                  </a:lnTo>
                  <a:lnTo>
                    <a:pt x="353" y="52"/>
                  </a:lnTo>
                  <a:lnTo>
                    <a:pt x="284" y="83"/>
                  </a:lnTo>
                  <a:lnTo>
                    <a:pt x="217" y="118"/>
                  </a:lnTo>
                  <a:lnTo>
                    <a:pt x="156" y="153"/>
                  </a:lnTo>
                  <a:lnTo>
                    <a:pt x="96" y="192"/>
                  </a:lnTo>
                  <a:lnTo>
                    <a:pt x="45" y="231"/>
                  </a:lnTo>
                  <a:lnTo>
                    <a:pt x="0" y="27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45" name="Freeform 2085"/>
            <p:cNvSpPr>
              <a:spLocks noChangeAspect="1"/>
            </p:cNvSpPr>
            <p:nvPr/>
          </p:nvSpPr>
          <p:spPr bwMode="auto">
            <a:xfrm>
              <a:off x="199" y="899"/>
              <a:ext cx="202" cy="500"/>
            </a:xfrm>
            <a:custGeom>
              <a:avLst/>
              <a:gdLst>
                <a:gd name="T0" fmla="*/ 202 w 202"/>
                <a:gd name="T1" fmla="*/ 0 h 500"/>
                <a:gd name="T2" fmla="*/ 155 w 202"/>
                <a:gd name="T3" fmla="*/ 43 h 500"/>
                <a:gd name="T4" fmla="*/ 116 w 202"/>
                <a:gd name="T5" fmla="*/ 91 h 500"/>
                <a:gd name="T6" fmla="*/ 80 w 202"/>
                <a:gd name="T7" fmla="*/ 138 h 500"/>
                <a:gd name="T8" fmla="*/ 51 w 202"/>
                <a:gd name="T9" fmla="*/ 186 h 500"/>
                <a:gd name="T10" fmla="*/ 27 w 202"/>
                <a:gd name="T11" fmla="*/ 235 h 500"/>
                <a:gd name="T12" fmla="*/ 10 w 202"/>
                <a:gd name="T13" fmla="*/ 287 h 500"/>
                <a:gd name="T14" fmla="*/ 0 w 202"/>
                <a:gd name="T15" fmla="*/ 336 h 500"/>
                <a:gd name="T16" fmla="*/ 0 w 202"/>
                <a:gd name="T17" fmla="*/ 336 h 500"/>
                <a:gd name="T18" fmla="*/ 0 w 202"/>
                <a:gd name="T19" fmla="*/ 343 h 500"/>
                <a:gd name="T20" fmla="*/ 0 w 202"/>
                <a:gd name="T21" fmla="*/ 351 h 500"/>
                <a:gd name="T22" fmla="*/ 0 w 202"/>
                <a:gd name="T23" fmla="*/ 359 h 500"/>
                <a:gd name="T24" fmla="*/ 0 w 202"/>
                <a:gd name="T25" fmla="*/ 369 h 500"/>
                <a:gd name="T26" fmla="*/ 0 w 202"/>
                <a:gd name="T27" fmla="*/ 380 h 500"/>
                <a:gd name="T28" fmla="*/ 0 w 202"/>
                <a:gd name="T29" fmla="*/ 388 h 500"/>
                <a:gd name="T30" fmla="*/ 0 w 202"/>
                <a:gd name="T31" fmla="*/ 398 h 500"/>
                <a:gd name="T32" fmla="*/ 0 w 202"/>
                <a:gd name="T33" fmla="*/ 407 h 500"/>
                <a:gd name="T34" fmla="*/ 0 w 202"/>
                <a:gd name="T35" fmla="*/ 407 h 500"/>
                <a:gd name="T36" fmla="*/ 0 w 202"/>
                <a:gd name="T37" fmla="*/ 413 h 500"/>
                <a:gd name="T38" fmla="*/ 0 w 202"/>
                <a:gd name="T39" fmla="*/ 419 h 500"/>
                <a:gd name="T40" fmla="*/ 0 w 202"/>
                <a:gd name="T41" fmla="*/ 425 h 500"/>
                <a:gd name="T42" fmla="*/ 2 w 202"/>
                <a:gd name="T43" fmla="*/ 431 h 500"/>
                <a:gd name="T44" fmla="*/ 2 w 202"/>
                <a:gd name="T45" fmla="*/ 442 h 500"/>
                <a:gd name="T46" fmla="*/ 6 w 202"/>
                <a:gd name="T47" fmla="*/ 454 h 500"/>
                <a:gd name="T48" fmla="*/ 10 w 202"/>
                <a:gd name="T49" fmla="*/ 473 h 500"/>
                <a:gd name="T50" fmla="*/ 16 w 202"/>
                <a:gd name="T51" fmla="*/ 500 h 5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500">
                  <a:moveTo>
                    <a:pt x="202" y="0"/>
                  </a:moveTo>
                  <a:lnTo>
                    <a:pt x="155" y="43"/>
                  </a:lnTo>
                  <a:lnTo>
                    <a:pt x="116" y="91"/>
                  </a:lnTo>
                  <a:lnTo>
                    <a:pt x="80" y="138"/>
                  </a:lnTo>
                  <a:lnTo>
                    <a:pt x="51" y="186"/>
                  </a:lnTo>
                  <a:lnTo>
                    <a:pt x="27" y="235"/>
                  </a:lnTo>
                  <a:lnTo>
                    <a:pt x="10" y="287"/>
                  </a:lnTo>
                  <a:lnTo>
                    <a:pt x="0" y="336"/>
                  </a:lnTo>
                  <a:lnTo>
                    <a:pt x="0" y="343"/>
                  </a:lnTo>
                  <a:lnTo>
                    <a:pt x="0" y="351"/>
                  </a:lnTo>
                  <a:lnTo>
                    <a:pt x="0" y="359"/>
                  </a:lnTo>
                  <a:lnTo>
                    <a:pt x="0" y="369"/>
                  </a:lnTo>
                  <a:lnTo>
                    <a:pt x="0" y="380"/>
                  </a:lnTo>
                  <a:lnTo>
                    <a:pt x="0" y="388"/>
                  </a:lnTo>
                  <a:lnTo>
                    <a:pt x="0" y="398"/>
                  </a:lnTo>
                  <a:lnTo>
                    <a:pt x="0" y="407"/>
                  </a:lnTo>
                  <a:lnTo>
                    <a:pt x="0" y="413"/>
                  </a:lnTo>
                  <a:lnTo>
                    <a:pt x="0" y="419"/>
                  </a:lnTo>
                  <a:lnTo>
                    <a:pt x="0" y="425"/>
                  </a:lnTo>
                  <a:lnTo>
                    <a:pt x="2" y="431"/>
                  </a:lnTo>
                  <a:lnTo>
                    <a:pt x="2" y="442"/>
                  </a:lnTo>
                  <a:lnTo>
                    <a:pt x="6" y="454"/>
                  </a:lnTo>
                  <a:lnTo>
                    <a:pt x="10" y="473"/>
                  </a:lnTo>
                  <a:lnTo>
                    <a:pt x="16" y="50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46" name="Freeform 2086"/>
            <p:cNvSpPr>
              <a:spLocks noChangeAspect="1"/>
            </p:cNvSpPr>
            <p:nvPr/>
          </p:nvSpPr>
          <p:spPr bwMode="auto">
            <a:xfrm>
              <a:off x="334" y="723"/>
              <a:ext cx="491" cy="876"/>
            </a:xfrm>
            <a:custGeom>
              <a:avLst/>
              <a:gdLst>
                <a:gd name="T0" fmla="*/ 491 w 491"/>
                <a:gd name="T1" fmla="*/ 0 h 876"/>
                <a:gd name="T2" fmla="*/ 379 w 491"/>
                <a:gd name="T3" fmla="*/ 73 h 876"/>
                <a:gd name="T4" fmla="*/ 277 w 491"/>
                <a:gd name="T5" fmla="*/ 153 h 876"/>
                <a:gd name="T6" fmla="*/ 230 w 491"/>
                <a:gd name="T7" fmla="*/ 194 h 876"/>
                <a:gd name="T8" fmla="*/ 185 w 491"/>
                <a:gd name="T9" fmla="*/ 240 h 876"/>
                <a:gd name="T10" fmla="*/ 147 w 491"/>
                <a:gd name="T11" fmla="*/ 281 h 876"/>
                <a:gd name="T12" fmla="*/ 108 w 491"/>
                <a:gd name="T13" fmla="*/ 324 h 876"/>
                <a:gd name="T14" fmla="*/ 108 w 491"/>
                <a:gd name="T15" fmla="*/ 324 h 876"/>
                <a:gd name="T16" fmla="*/ 102 w 491"/>
                <a:gd name="T17" fmla="*/ 333 h 876"/>
                <a:gd name="T18" fmla="*/ 96 w 491"/>
                <a:gd name="T19" fmla="*/ 339 h 876"/>
                <a:gd name="T20" fmla="*/ 89 w 491"/>
                <a:gd name="T21" fmla="*/ 347 h 876"/>
                <a:gd name="T22" fmla="*/ 83 w 491"/>
                <a:gd name="T23" fmla="*/ 355 h 876"/>
                <a:gd name="T24" fmla="*/ 77 w 491"/>
                <a:gd name="T25" fmla="*/ 364 h 876"/>
                <a:gd name="T26" fmla="*/ 71 w 491"/>
                <a:gd name="T27" fmla="*/ 370 h 876"/>
                <a:gd name="T28" fmla="*/ 65 w 491"/>
                <a:gd name="T29" fmla="*/ 378 h 876"/>
                <a:gd name="T30" fmla="*/ 61 w 491"/>
                <a:gd name="T31" fmla="*/ 386 h 876"/>
                <a:gd name="T32" fmla="*/ 61 w 491"/>
                <a:gd name="T33" fmla="*/ 386 h 876"/>
                <a:gd name="T34" fmla="*/ 57 w 491"/>
                <a:gd name="T35" fmla="*/ 393 h 876"/>
                <a:gd name="T36" fmla="*/ 51 w 491"/>
                <a:gd name="T37" fmla="*/ 401 h 876"/>
                <a:gd name="T38" fmla="*/ 47 w 491"/>
                <a:gd name="T39" fmla="*/ 407 h 876"/>
                <a:gd name="T40" fmla="*/ 45 w 491"/>
                <a:gd name="T41" fmla="*/ 415 h 876"/>
                <a:gd name="T42" fmla="*/ 40 w 491"/>
                <a:gd name="T43" fmla="*/ 424 h 876"/>
                <a:gd name="T44" fmla="*/ 36 w 491"/>
                <a:gd name="T45" fmla="*/ 432 h 876"/>
                <a:gd name="T46" fmla="*/ 32 w 491"/>
                <a:gd name="T47" fmla="*/ 440 h 876"/>
                <a:gd name="T48" fmla="*/ 28 w 491"/>
                <a:gd name="T49" fmla="*/ 450 h 876"/>
                <a:gd name="T50" fmla="*/ 16 w 491"/>
                <a:gd name="T51" fmla="*/ 484 h 876"/>
                <a:gd name="T52" fmla="*/ 6 w 491"/>
                <a:gd name="T53" fmla="*/ 517 h 876"/>
                <a:gd name="T54" fmla="*/ 2 w 491"/>
                <a:gd name="T55" fmla="*/ 550 h 876"/>
                <a:gd name="T56" fmla="*/ 0 w 491"/>
                <a:gd name="T57" fmla="*/ 585 h 876"/>
                <a:gd name="T58" fmla="*/ 6 w 491"/>
                <a:gd name="T59" fmla="*/ 643 h 876"/>
                <a:gd name="T60" fmla="*/ 20 w 491"/>
                <a:gd name="T61" fmla="*/ 700 h 876"/>
                <a:gd name="T62" fmla="*/ 47 w 491"/>
                <a:gd name="T63" fmla="*/ 758 h 876"/>
                <a:gd name="T64" fmla="*/ 47 w 491"/>
                <a:gd name="T65" fmla="*/ 758 h 876"/>
                <a:gd name="T66" fmla="*/ 55 w 491"/>
                <a:gd name="T67" fmla="*/ 775 h 876"/>
                <a:gd name="T68" fmla="*/ 65 w 491"/>
                <a:gd name="T69" fmla="*/ 791 h 876"/>
                <a:gd name="T70" fmla="*/ 77 w 491"/>
                <a:gd name="T71" fmla="*/ 808 h 876"/>
                <a:gd name="T72" fmla="*/ 89 w 491"/>
                <a:gd name="T73" fmla="*/ 822 h 876"/>
                <a:gd name="T74" fmla="*/ 104 w 491"/>
                <a:gd name="T75" fmla="*/ 837 h 876"/>
                <a:gd name="T76" fmla="*/ 118 w 491"/>
                <a:gd name="T77" fmla="*/ 851 h 876"/>
                <a:gd name="T78" fmla="*/ 134 w 491"/>
                <a:gd name="T79" fmla="*/ 864 h 876"/>
                <a:gd name="T80" fmla="*/ 149 w 491"/>
                <a:gd name="T81" fmla="*/ 876 h 8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1" h="876">
                  <a:moveTo>
                    <a:pt x="491" y="0"/>
                  </a:moveTo>
                  <a:lnTo>
                    <a:pt x="379" y="73"/>
                  </a:lnTo>
                  <a:lnTo>
                    <a:pt x="277" y="153"/>
                  </a:lnTo>
                  <a:lnTo>
                    <a:pt x="230" y="194"/>
                  </a:lnTo>
                  <a:lnTo>
                    <a:pt x="185" y="240"/>
                  </a:lnTo>
                  <a:lnTo>
                    <a:pt x="147" y="281"/>
                  </a:lnTo>
                  <a:lnTo>
                    <a:pt x="108" y="324"/>
                  </a:lnTo>
                  <a:lnTo>
                    <a:pt x="102" y="333"/>
                  </a:lnTo>
                  <a:lnTo>
                    <a:pt x="96" y="339"/>
                  </a:lnTo>
                  <a:lnTo>
                    <a:pt x="89" y="347"/>
                  </a:lnTo>
                  <a:lnTo>
                    <a:pt x="83" y="355"/>
                  </a:lnTo>
                  <a:lnTo>
                    <a:pt x="77" y="364"/>
                  </a:lnTo>
                  <a:lnTo>
                    <a:pt x="71" y="370"/>
                  </a:lnTo>
                  <a:lnTo>
                    <a:pt x="65" y="378"/>
                  </a:lnTo>
                  <a:lnTo>
                    <a:pt x="61" y="386"/>
                  </a:lnTo>
                  <a:lnTo>
                    <a:pt x="57" y="393"/>
                  </a:lnTo>
                  <a:lnTo>
                    <a:pt x="51" y="401"/>
                  </a:lnTo>
                  <a:lnTo>
                    <a:pt x="47" y="407"/>
                  </a:lnTo>
                  <a:lnTo>
                    <a:pt x="45" y="415"/>
                  </a:lnTo>
                  <a:lnTo>
                    <a:pt x="40" y="424"/>
                  </a:lnTo>
                  <a:lnTo>
                    <a:pt x="36" y="432"/>
                  </a:lnTo>
                  <a:lnTo>
                    <a:pt x="32" y="440"/>
                  </a:lnTo>
                  <a:lnTo>
                    <a:pt x="28" y="450"/>
                  </a:lnTo>
                  <a:lnTo>
                    <a:pt x="16" y="484"/>
                  </a:lnTo>
                  <a:lnTo>
                    <a:pt x="6" y="517"/>
                  </a:lnTo>
                  <a:lnTo>
                    <a:pt x="2" y="550"/>
                  </a:lnTo>
                  <a:lnTo>
                    <a:pt x="0" y="585"/>
                  </a:lnTo>
                  <a:lnTo>
                    <a:pt x="6" y="643"/>
                  </a:lnTo>
                  <a:lnTo>
                    <a:pt x="20" y="700"/>
                  </a:lnTo>
                  <a:lnTo>
                    <a:pt x="47" y="758"/>
                  </a:lnTo>
                  <a:lnTo>
                    <a:pt x="55" y="775"/>
                  </a:lnTo>
                  <a:lnTo>
                    <a:pt x="65" y="791"/>
                  </a:lnTo>
                  <a:lnTo>
                    <a:pt x="77" y="808"/>
                  </a:lnTo>
                  <a:lnTo>
                    <a:pt x="89" y="822"/>
                  </a:lnTo>
                  <a:lnTo>
                    <a:pt x="104" y="837"/>
                  </a:lnTo>
                  <a:lnTo>
                    <a:pt x="118" y="851"/>
                  </a:lnTo>
                  <a:lnTo>
                    <a:pt x="134" y="864"/>
                  </a:lnTo>
                  <a:lnTo>
                    <a:pt x="149" y="87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47" name="Line 2087"/>
            <p:cNvSpPr>
              <a:spLocks noChangeAspect="1" noChangeShapeType="1"/>
            </p:cNvSpPr>
            <p:nvPr/>
          </p:nvSpPr>
          <p:spPr bwMode="auto">
            <a:xfrm flipH="1">
              <a:off x="1486" y="506"/>
              <a:ext cx="7" cy="4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48" name="Line 2088"/>
            <p:cNvSpPr>
              <a:spLocks noChangeAspect="1" noChangeShapeType="1"/>
            </p:cNvSpPr>
            <p:nvPr/>
          </p:nvSpPr>
          <p:spPr bwMode="auto">
            <a:xfrm flipH="1">
              <a:off x="1429" y="502"/>
              <a:ext cx="15" cy="3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49" name="Freeform 2089"/>
            <p:cNvSpPr>
              <a:spLocks noChangeAspect="1"/>
            </p:cNvSpPr>
            <p:nvPr/>
          </p:nvSpPr>
          <p:spPr bwMode="auto">
            <a:xfrm>
              <a:off x="980" y="401"/>
              <a:ext cx="313" cy="17"/>
            </a:xfrm>
            <a:custGeom>
              <a:avLst/>
              <a:gdLst>
                <a:gd name="T0" fmla="*/ 313 w 313"/>
                <a:gd name="T1" fmla="*/ 0 h 17"/>
                <a:gd name="T2" fmla="*/ 274 w 313"/>
                <a:gd name="T3" fmla="*/ 0 h 17"/>
                <a:gd name="T4" fmla="*/ 137 w 313"/>
                <a:gd name="T5" fmla="*/ 4 h 17"/>
                <a:gd name="T6" fmla="*/ 0 w 313"/>
                <a:gd name="T7" fmla="*/ 1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3" h="17">
                  <a:moveTo>
                    <a:pt x="313" y="0"/>
                  </a:moveTo>
                  <a:lnTo>
                    <a:pt x="274" y="0"/>
                  </a:lnTo>
                  <a:lnTo>
                    <a:pt x="137" y="4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50" name="Freeform 2090"/>
            <p:cNvSpPr>
              <a:spLocks noChangeAspect="1"/>
            </p:cNvSpPr>
            <p:nvPr/>
          </p:nvSpPr>
          <p:spPr bwMode="auto">
            <a:xfrm>
              <a:off x="1076" y="380"/>
              <a:ext cx="229" cy="9"/>
            </a:xfrm>
            <a:custGeom>
              <a:avLst/>
              <a:gdLst>
                <a:gd name="T0" fmla="*/ 229 w 229"/>
                <a:gd name="T1" fmla="*/ 9 h 9"/>
                <a:gd name="T2" fmla="*/ 135 w 229"/>
                <a:gd name="T3" fmla="*/ 2 h 9"/>
                <a:gd name="T4" fmla="*/ 35 w 229"/>
                <a:gd name="T5" fmla="*/ 0 h 9"/>
                <a:gd name="T6" fmla="*/ 0 w 229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9" h="9">
                  <a:moveTo>
                    <a:pt x="229" y="9"/>
                  </a:moveTo>
                  <a:lnTo>
                    <a:pt x="135" y="2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51" name="Freeform 2091"/>
            <p:cNvSpPr>
              <a:spLocks noChangeAspect="1"/>
            </p:cNvSpPr>
            <p:nvPr/>
          </p:nvSpPr>
          <p:spPr bwMode="auto">
            <a:xfrm>
              <a:off x="1119" y="352"/>
              <a:ext cx="210" cy="22"/>
            </a:xfrm>
            <a:custGeom>
              <a:avLst/>
              <a:gdLst>
                <a:gd name="T0" fmla="*/ 210 w 210"/>
                <a:gd name="T1" fmla="*/ 22 h 22"/>
                <a:gd name="T2" fmla="*/ 104 w 210"/>
                <a:gd name="T3" fmla="*/ 8 h 22"/>
                <a:gd name="T4" fmla="*/ 0 w 210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22">
                  <a:moveTo>
                    <a:pt x="210" y="22"/>
                  </a:moveTo>
                  <a:lnTo>
                    <a:pt x="104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52" name="Freeform 2092"/>
            <p:cNvSpPr>
              <a:spLocks noChangeAspect="1"/>
            </p:cNvSpPr>
            <p:nvPr/>
          </p:nvSpPr>
          <p:spPr bwMode="auto">
            <a:xfrm>
              <a:off x="1176" y="333"/>
              <a:ext cx="174" cy="35"/>
            </a:xfrm>
            <a:custGeom>
              <a:avLst/>
              <a:gdLst>
                <a:gd name="T0" fmla="*/ 174 w 174"/>
                <a:gd name="T1" fmla="*/ 35 h 35"/>
                <a:gd name="T2" fmla="*/ 88 w 174"/>
                <a:gd name="T3" fmla="*/ 14 h 35"/>
                <a:gd name="T4" fmla="*/ 0 w 174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35">
                  <a:moveTo>
                    <a:pt x="174" y="35"/>
                  </a:moveTo>
                  <a:lnTo>
                    <a:pt x="88" y="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53" name="Freeform 2093"/>
            <p:cNvSpPr>
              <a:spLocks noChangeAspect="1"/>
            </p:cNvSpPr>
            <p:nvPr/>
          </p:nvSpPr>
          <p:spPr bwMode="auto">
            <a:xfrm>
              <a:off x="1250" y="316"/>
              <a:ext cx="126" cy="46"/>
            </a:xfrm>
            <a:custGeom>
              <a:avLst/>
              <a:gdLst>
                <a:gd name="T0" fmla="*/ 126 w 126"/>
                <a:gd name="T1" fmla="*/ 46 h 46"/>
                <a:gd name="T2" fmla="*/ 65 w 126"/>
                <a:gd name="T3" fmla="*/ 23 h 46"/>
                <a:gd name="T4" fmla="*/ 0 w 126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46">
                  <a:moveTo>
                    <a:pt x="126" y="46"/>
                  </a:moveTo>
                  <a:lnTo>
                    <a:pt x="65" y="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54" name="Line 2094"/>
            <p:cNvSpPr>
              <a:spLocks noChangeAspect="1" noChangeShapeType="1"/>
            </p:cNvSpPr>
            <p:nvPr/>
          </p:nvSpPr>
          <p:spPr bwMode="auto">
            <a:xfrm flipH="1" flipV="1">
              <a:off x="1352" y="316"/>
              <a:ext cx="69" cy="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55" name="Freeform 2095"/>
            <p:cNvSpPr>
              <a:spLocks noChangeAspect="1"/>
            </p:cNvSpPr>
            <p:nvPr/>
          </p:nvSpPr>
          <p:spPr bwMode="auto">
            <a:xfrm>
              <a:off x="1409" y="308"/>
              <a:ext cx="37" cy="41"/>
            </a:xfrm>
            <a:custGeom>
              <a:avLst/>
              <a:gdLst>
                <a:gd name="T0" fmla="*/ 37 w 37"/>
                <a:gd name="T1" fmla="*/ 41 h 41"/>
                <a:gd name="T2" fmla="*/ 20 w 37"/>
                <a:gd name="T3" fmla="*/ 21 h 41"/>
                <a:gd name="T4" fmla="*/ 0 w 37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1">
                  <a:moveTo>
                    <a:pt x="37" y="41"/>
                  </a:moveTo>
                  <a:lnTo>
                    <a:pt x="20" y="2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56" name="Line 2096"/>
            <p:cNvSpPr>
              <a:spLocks noChangeAspect="1" noChangeShapeType="1"/>
            </p:cNvSpPr>
            <p:nvPr/>
          </p:nvSpPr>
          <p:spPr bwMode="auto">
            <a:xfrm flipH="1" flipV="1">
              <a:off x="1499" y="331"/>
              <a:ext cx="6" cy="1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57" name="Freeform 2097"/>
            <p:cNvSpPr>
              <a:spLocks noChangeAspect="1"/>
            </p:cNvSpPr>
            <p:nvPr/>
          </p:nvSpPr>
          <p:spPr bwMode="auto">
            <a:xfrm>
              <a:off x="2515" y="651"/>
              <a:ext cx="153" cy="89"/>
            </a:xfrm>
            <a:custGeom>
              <a:avLst/>
              <a:gdLst>
                <a:gd name="T0" fmla="*/ 153 w 153"/>
                <a:gd name="T1" fmla="*/ 89 h 89"/>
                <a:gd name="T2" fmla="*/ 77 w 153"/>
                <a:gd name="T3" fmla="*/ 43 h 89"/>
                <a:gd name="T4" fmla="*/ 0 w 153"/>
                <a:gd name="T5" fmla="*/ 0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3" h="89">
                  <a:moveTo>
                    <a:pt x="153" y="89"/>
                  </a:moveTo>
                  <a:lnTo>
                    <a:pt x="77" y="4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58" name="Line 2098"/>
            <p:cNvSpPr>
              <a:spLocks noChangeAspect="1" noChangeShapeType="1"/>
            </p:cNvSpPr>
            <p:nvPr/>
          </p:nvSpPr>
          <p:spPr bwMode="auto">
            <a:xfrm flipH="1" flipV="1">
              <a:off x="2611" y="641"/>
              <a:ext cx="71" cy="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59" name="Line 2099"/>
            <p:cNvSpPr>
              <a:spLocks noChangeAspect="1" noChangeShapeType="1"/>
            </p:cNvSpPr>
            <p:nvPr/>
          </p:nvSpPr>
          <p:spPr bwMode="auto">
            <a:xfrm flipH="1" flipV="1">
              <a:off x="2643" y="597"/>
              <a:ext cx="23" cy="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60" name="Line 2100"/>
            <p:cNvSpPr>
              <a:spLocks noChangeAspect="1" noChangeShapeType="1"/>
            </p:cNvSpPr>
            <p:nvPr/>
          </p:nvSpPr>
          <p:spPr bwMode="auto">
            <a:xfrm flipH="1">
              <a:off x="1539" y="325"/>
              <a:ext cx="7" cy="2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61" name="Freeform 2101"/>
            <p:cNvSpPr>
              <a:spLocks noChangeAspect="1"/>
            </p:cNvSpPr>
            <p:nvPr/>
          </p:nvSpPr>
          <p:spPr bwMode="auto">
            <a:xfrm>
              <a:off x="1611" y="292"/>
              <a:ext cx="218" cy="62"/>
            </a:xfrm>
            <a:custGeom>
              <a:avLst/>
              <a:gdLst>
                <a:gd name="T0" fmla="*/ 218 w 218"/>
                <a:gd name="T1" fmla="*/ 0 h 62"/>
                <a:gd name="T2" fmla="*/ 106 w 218"/>
                <a:gd name="T3" fmla="*/ 29 h 62"/>
                <a:gd name="T4" fmla="*/ 0 w 218"/>
                <a:gd name="T5" fmla="*/ 62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8" h="62">
                  <a:moveTo>
                    <a:pt x="218" y="0"/>
                  </a:moveTo>
                  <a:lnTo>
                    <a:pt x="106" y="29"/>
                  </a:lnTo>
                  <a:lnTo>
                    <a:pt x="0" y="6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62" name="Line 2102"/>
            <p:cNvSpPr>
              <a:spLocks noChangeAspect="1" noChangeShapeType="1"/>
            </p:cNvSpPr>
            <p:nvPr/>
          </p:nvSpPr>
          <p:spPr bwMode="auto">
            <a:xfrm flipH="1">
              <a:off x="1576" y="321"/>
              <a:ext cx="27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63" name="Freeform 2103"/>
            <p:cNvSpPr>
              <a:spLocks noChangeAspect="1"/>
            </p:cNvSpPr>
            <p:nvPr/>
          </p:nvSpPr>
          <p:spPr bwMode="auto">
            <a:xfrm>
              <a:off x="1317" y="1223"/>
              <a:ext cx="227" cy="54"/>
            </a:xfrm>
            <a:custGeom>
              <a:avLst/>
              <a:gdLst>
                <a:gd name="T0" fmla="*/ 0 w 227"/>
                <a:gd name="T1" fmla="*/ 12 h 54"/>
                <a:gd name="T2" fmla="*/ 8 w 227"/>
                <a:gd name="T3" fmla="*/ 8 h 54"/>
                <a:gd name="T4" fmla="*/ 23 w 227"/>
                <a:gd name="T5" fmla="*/ 4 h 54"/>
                <a:gd name="T6" fmla="*/ 37 w 227"/>
                <a:gd name="T7" fmla="*/ 2 h 54"/>
                <a:gd name="T8" fmla="*/ 53 w 227"/>
                <a:gd name="T9" fmla="*/ 0 h 54"/>
                <a:gd name="T10" fmla="*/ 61 w 227"/>
                <a:gd name="T11" fmla="*/ 4 h 54"/>
                <a:gd name="T12" fmla="*/ 76 w 227"/>
                <a:gd name="T13" fmla="*/ 8 h 54"/>
                <a:gd name="T14" fmla="*/ 98 w 227"/>
                <a:gd name="T15" fmla="*/ 8 h 54"/>
                <a:gd name="T16" fmla="*/ 116 w 227"/>
                <a:gd name="T17" fmla="*/ 10 h 54"/>
                <a:gd name="T18" fmla="*/ 129 w 227"/>
                <a:gd name="T19" fmla="*/ 12 h 54"/>
                <a:gd name="T20" fmla="*/ 143 w 227"/>
                <a:gd name="T21" fmla="*/ 21 h 54"/>
                <a:gd name="T22" fmla="*/ 159 w 227"/>
                <a:gd name="T23" fmla="*/ 27 h 54"/>
                <a:gd name="T24" fmla="*/ 171 w 227"/>
                <a:gd name="T25" fmla="*/ 29 h 54"/>
                <a:gd name="T26" fmla="*/ 184 w 227"/>
                <a:gd name="T27" fmla="*/ 29 h 54"/>
                <a:gd name="T28" fmla="*/ 202 w 227"/>
                <a:gd name="T29" fmla="*/ 35 h 54"/>
                <a:gd name="T30" fmla="*/ 214 w 227"/>
                <a:gd name="T31" fmla="*/ 39 h 54"/>
                <a:gd name="T32" fmla="*/ 227 w 227"/>
                <a:gd name="T33" fmla="*/ 43 h 54"/>
                <a:gd name="T34" fmla="*/ 222 w 227"/>
                <a:gd name="T35" fmla="*/ 54 h 54"/>
                <a:gd name="T36" fmla="*/ 210 w 227"/>
                <a:gd name="T37" fmla="*/ 52 h 54"/>
                <a:gd name="T38" fmla="*/ 194 w 227"/>
                <a:gd name="T39" fmla="*/ 52 h 54"/>
                <a:gd name="T40" fmla="*/ 169 w 227"/>
                <a:gd name="T41" fmla="*/ 50 h 54"/>
                <a:gd name="T42" fmla="*/ 155 w 227"/>
                <a:gd name="T43" fmla="*/ 48 h 54"/>
                <a:gd name="T44" fmla="*/ 141 w 227"/>
                <a:gd name="T45" fmla="*/ 43 h 54"/>
                <a:gd name="T46" fmla="*/ 125 w 227"/>
                <a:gd name="T47" fmla="*/ 39 h 54"/>
                <a:gd name="T48" fmla="*/ 114 w 227"/>
                <a:gd name="T49" fmla="*/ 37 h 54"/>
                <a:gd name="T50" fmla="*/ 100 w 227"/>
                <a:gd name="T51" fmla="*/ 35 h 54"/>
                <a:gd name="T52" fmla="*/ 86 w 227"/>
                <a:gd name="T53" fmla="*/ 37 h 54"/>
                <a:gd name="T54" fmla="*/ 80 w 227"/>
                <a:gd name="T55" fmla="*/ 37 h 54"/>
                <a:gd name="T56" fmla="*/ 55 w 227"/>
                <a:gd name="T57" fmla="*/ 29 h 54"/>
                <a:gd name="T58" fmla="*/ 39 w 227"/>
                <a:gd name="T59" fmla="*/ 21 h 54"/>
                <a:gd name="T60" fmla="*/ 25 w 227"/>
                <a:gd name="T61" fmla="*/ 21 h 54"/>
                <a:gd name="T62" fmla="*/ 8 w 227"/>
                <a:gd name="T63" fmla="*/ 19 h 54"/>
                <a:gd name="T64" fmla="*/ 0 w 227"/>
                <a:gd name="T65" fmla="*/ 12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7" h="54">
                  <a:moveTo>
                    <a:pt x="0" y="12"/>
                  </a:moveTo>
                  <a:lnTo>
                    <a:pt x="8" y="8"/>
                  </a:lnTo>
                  <a:lnTo>
                    <a:pt x="23" y="4"/>
                  </a:lnTo>
                  <a:lnTo>
                    <a:pt x="37" y="2"/>
                  </a:lnTo>
                  <a:lnTo>
                    <a:pt x="53" y="0"/>
                  </a:lnTo>
                  <a:lnTo>
                    <a:pt x="61" y="4"/>
                  </a:lnTo>
                  <a:lnTo>
                    <a:pt x="76" y="8"/>
                  </a:lnTo>
                  <a:lnTo>
                    <a:pt x="98" y="8"/>
                  </a:lnTo>
                  <a:lnTo>
                    <a:pt x="116" y="10"/>
                  </a:lnTo>
                  <a:lnTo>
                    <a:pt x="129" y="12"/>
                  </a:lnTo>
                  <a:lnTo>
                    <a:pt x="143" y="21"/>
                  </a:lnTo>
                  <a:lnTo>
                    <a:pt x="159" y="27"/>
                  </a:lnTo>
                  <a:lnTo>
                    <a:pt x="171" y="29"/>
                  </a:lnTo>
                  <a:lnTo>
                    <a:pt x="184" y="29"/>
                  </a:lnTo>
                  <a:lnTo>
                    <a:pt x="202" y="35"/>
                  </a:lnTo>
                  <a:lnTo>
                    <a:pt x="214" y="39"/>
                  </a:lnTo>
                  <a:lnTo>
                    <a:pt x="227" y="43"/>
                  </a:lnTo>
                  <a:lnTo>
                    <a:pt x="222" y="54"/>
                  </a:lnTo>
                  <a:lnTo>
                    <a:pt x="210" y="52"/>
                  </a:lnTo>
                  <a:lnTo>
                    <a:pt x="194" y="52"/>
                  </a:lnTo>
                  <a:lnTo>
                    <a:pt x="169" y="50"/>
                  </a:lnTo>
                  <a:lnTo>
                    <a:pt x="155" y="48"/>
                  </a:lnTo>
                  <a:lnTo>
                    <a:pt x="141" y="43"/>
                  </a:lnTo>
                  <a:lnTo>
                    <a:pt x="125" y="39"/>
                  </a:lnTo>
                  <a:lnTo>
                    <a:pt x="114" y="37"/>
                  </a:lnTo>
                  <a:lnTo>
                    <a:pt x="100" y="35"/>
                  </a:lnTo>
                  <a:lnTo>
                    <a:pt x="86" y="37"/>
                  </a:lnTo>
                  <a:lnTo>
                    <a:pt x="80" y="37"/>
                  </a:lnTo>
                  <a:lnTo>
                    <a:pt x="55" y="29"/>
                  </a:lnTo>
                  <a:lnTo>
                    <a:pt x="39" y="21"/>
                  </a:lnTo>
                  <a:lnTo>
                    <a:pt x="25" y="21"/>
                  </a:lnTo>
                  <a:lnTo>
                    <a:pt x="8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64" name="Freeform 2104"/>
            <p:cNvSpPr>
              <a:spLocks noChangeAspect="1"/>
            </p:cNvSpPr>
            <p:nvPr/>
          </p:nvSpPr>
          <p:spPr bwMode="auto">
            <a:xfrm>
              <a:off x="1317" y="1223"/>
              <a:ext cx="227" cy="54"/>
            </a:xfrm>
            <a:custGeom>
              <a:avLst/>
              <a:gdLst>
                <a:gd name="T0" fmla="*/ 0 w 227"/>
                <a:gd name="T1" fmla="*/ 12 h 54"/>
                <a:gd name="T2" fmla="*/ 8 w 227"/>
                <a:gd name="T3" fmla="*/ 8 h 54"/>
                <a:gd name="T4" fmla="*/ 23 w 227"/>
                <a:gd name="T5" fmla="*/ 4 h 54"/>
                <a:gd name="T6" fmla="*/ 37 w 227"/>
                <a:gd name="T7" fmla="*/ 2 h 54"/>
                <a:gd name="T8" fmla="*/ 53 w 227"/>
                <a:gd name="T9" fmla="*/ 0 h 54"/>
                <a:gd name="T10" fmla="*/ 61 w 227"/>
                <a:gd name="T11" fmla="*/ 4 h 54"/>
                <a:gd name="T12" fmla="*/ 76 w 227"/>
                <a:gd name="T13" fmla="*/ 8 h 54"/>
                <a:gd name="T14" fmla="*/ 98 w 227"/>
                <a:gd name="T15" fmla="*/ 8 h 54"/>
                <a:gd name="T16" fmla="*/ 116 w 227"/>
                <a:gd name="T17" fmla="*/ 10 h 54"/>
                <a:gd name="T18" fmla="*/ 129 w 227"/>
                <a:gd name="T19" fmla="*/ 12 h 54"/>
                <a:gd name="T20" fmla="*/ 143 w 227"/>
                <a:gd name="T21" fmla="*/ 21 h 54"/>
                <a:gd name="T22" fmla="*/ 159 w 227"/>
                <a:gd name="T23" fmla="*/ 27 h 54"/>
                <a:gd name="T24" fmla="*/ 171 w 227"/>
                <a:gd name="T25" fmla="*/ 29 h 54"/>
                <a:gd name="T26" fmla="*/ 184 w 227"/>
                <a:gd name="T27" fmla="*/ 29 h 54"/>
                <a:gd name="T28" fmla="*/ 202 w 227"/>
                <a:gd name="T29" fmla="*/ 35 h 54"/>
                <a:gd name="T30" fmla="*/ 214 w 227"/>
                <a:gd name="T31" fmla="*/ 39 h 54"/>
                <a:gd name="T32" fmla="*/ 227 w 227"/>
                <a:gd name="T33" fmla="*/ 43 h 54"/>
                <a:gd name="T34" fmla="*/ 222 w 227"/>
                <a:gd name="T35" fmla="*/ 54 h 54"/>
                <a:gd name="T36" fmla="*/ 210 w 227"/>
                <a:gd name="T37" fmla="*/ 52 h 54"/>
                <a:gd name="T38" fmla="*/ 194 w 227"/>
                <a:gd name="T39" fmla="*/ 52 h 54"/>
                <a:gd name="T40" fmla="*/ 169 w 227"/>
                <a:gd name="T41" fmla="*/ 50 h 54"/>
                <a:gd name="T42" fmla="*/ 155 w 227"/>
                <a:gd name="T43" fmla="*/ 48 h 54"/>
                <a:gd name="T44" fmla="*/ 141 w 227"/>
                <a:gd name="T45" fmla="*/ 43 h 54"/>
                <a:gd name="T46" fmla="*/ 125 w 227"/>
                <a:gd name="T47" fmla="*/ 39 h 54"/>
                <a:gd name="T48" fmla="*/ 114 w 227"/>
                <a:gd name="T49" fmla="*/ 37 h 54"/>
                <a:gd name="T50" fmla="*/ 100 w 227"/>
                <a:gd name="T51" fmla="*/ 35 h 54"/>
                <a:gd name="T52" fmla="*/ 86 w 227"/>
                <a:gd name="T53" fmla="*/ 37 h 54"/>
                <a:gd name="T54" fmla="*/ 80 w 227"/>
                <a:gd name="T55" fmla="*/ 37 h 54"/>
                <a:gd name="T56" fmla="*/ 55 w 227"/>
                <a:gd name="T57" fmla="*/ 29 h 54"/>
                <a:gd name="T58" fmla="*/ 39 w 227"/>
                <a:gd name="T59" fmla="*/ 21 h 54"/>
                <a:gd name="T60" fmla="*/ 25 w 227"/>
                <a:gd name="T61" fmla="*/ 21 h 54"/>
                <a:gd name="T62" fmla="*/ 8 w 227"/>
                <a:gd name="T63" fmla="*/ 19 h 54"/>
                <a:gd name="T64" fmla="*/ 0 w 227"/>
                <a:gd name="T65" fmla="*/ 12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7" h="54">
                  <a:moveTo>
                    <a:pt x="0" y="12"/>
                  </a:moveTo>
                  <a:lnTo>
                    <a:pt x="8" y="8"/>
                  </a:lnTo>
                  <a:lnTo>
                    <a:pt x="23" y="4"/>
                  </a:lnTo>
                  <a:lnTo>
                    <a:pt x="37" y="2"/>
                  </a:lnTo>
                  <a:lnTo>
                    <a:pt x="53" y="0"/>
                  </a:lnTo>
                  <a:lnTo>
                    <a:pt x="61" y="4"/>
                  </a:lnTo>
                  <a:lnTo>
                    <a:pt x="76" y="8"/>
                  </a:lnTo>
                  <a:lnTo>
                    <a:pt x="98" y="8"/>
                  </a:lnTo>
                  <a:lnTo>
                    <a:pt x="116" y="10"/>
                  </a:lnTo>
                  <a:lnTo>
                    <a:pt x="129" y="12"/>
                  </a:lnTo>
                  <a:lnTo>
                    <a:pt x="143" y="21"/>
                  </a:lnTo>
                  <a:lnTo>
                    <a:pt x="159" y="27"/>
                  </a:lnTo>
                  <a:lnTo>
                    <a:pt x="171" y="29"/>
                  </a:lnTo>
                  <a:lnTo>
                    <a:pt x="184" y="29"/>
                  </a:lnTo>
                  <a:lnTo>
                    <a:pt x="202" y="35"/>
                  </a:lnTo>
                  <a:lnTo>
                    <a:pt x="214" y="39"/>
                  </a:lnTo>
                  <a:lnTo>
                    <a:pt x="227" y="43"/>
                  </a:lnTo>
                  <a:lnTo>
                    <a:pt x="222" y="54"/>
                  </a:lnTo>
                  <a:lnTo>
                    <a:pt x="210" y="52"/>
                  </a:lnTo>
                  <a:lnTo>
                    <a:pt x="194" y="52"/>
                  </a:lnTo>
                  <a:lnTo>
                    <a:pt x="169" y="50"/>
                  </a:lnTo>
                  <a:lnTo>
                    <a:pt x="155" y="48"/>
                  </a:lnTo>
                  <a:lnTo>
                    <a:pt x="141" y="43"/>
                  </a:lnTo>
                  <a:lnTo>
                    <a:pt x="125" y="39"/>
                  </a:lnTo>
                  <a:lnTo>
                    <a:pt x="114" y="37"/>
                  </a:lnTo>
                  <a:lnTo>
                    <a:pt x="100" y="35"/>
                  </a:lnTo>
                  <a:lnTo>
                    <a:pt x="86" y="37"/>
                  </a:lnTo>
                  <a:lnTo>
                    <a:pt x="80" y="37"/>
                  </a:lnTo>
                  <a:lnTo>
                    <a:pt x="55" y="29"/>
                  </a:lnTo>
                  <a:lnTo>
                    <a:pt x="39" y="21"/>
                  </a:lnTo>
                  <a:lnTo>
                    <a:pt x="25" y="21"/>
                  </a:lnTo>
                  <a:lnTo>
                    <a:pt x="8" y="19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65" name="Freeform 2105"/>
            <p:cNvSpPr>
              <a:spLocks noChangeAspect="1"/>
            </p:cNvSpPr>
            <p:nvPr/>
          </p:nvSpPr>
          <p:spPr bwMode="auto">
            <a:xfrm>
              <a:off x="1444" y="1302"/>
              <a:ext cx="44" cy="6"/>
            </a:xfrm>
            <a:custGeom>
              <a:avLst/>
              <a:gdLst>
                <a:gd name="T0" fmla="*/ 44 w 44"/>
                <a:gd name="T1" fmla="*/ 2 h 6"/>
                <a:gd name="T2" fmla="*/ 42 w 44"/>
                <a:gd name="T3" fmla="*/ 2 h 6"/>
                <a:gd name="T4" fmla="*/ 36 w 44"/>
                <a:gd name="T5" fmla="*/ 0 h 6"/>
                <a:gd name="T6" fmla="*/ 18 w 44"/>
                <a:gd name="T7" fmla="*/ 0 h 6"/>
                <a:gd name="T8" fmla="*/ 14 w 44"/>
                <a:gd name="T9" fmla="*/ 0 h 6"/>
                <a:gd name="T10" fmla="*/ 6 w 44"/>
                <a:gd name="T11" fmla="*/ 2 h 6"/>
                <a:gd name="T12" fmla="*/ 4 w 44"/>
                <a:gd name="T13" fmla="*/ 2 h 6"/>
                <a:gd name="T14" fmla="*/ 0 w 44"/>
                <a:gd name="T15" fmla="*/ 4 h 6"/>
                <a:gd name="T16" fmla="*/ 8 w 44"/>
                <a:gd name="T17" fmla="*/ 6 h 6"/>
                <a:gd name="T18" fmla="*/ 18 w 44"/>
                <a:gd name="T19" fmla="*/ 6 h 6"/>
                <a:gd name="T20" fmla="*/ 30 w 44"/>
                <a:gd name="T21" fmla="*/ 6 h 6"/>
                <a:gd name="T22" fmla="*/ 44 w 44"/>
                <a:gd name="T23" fmla="*/ 2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6">
                  <a:moveTo>
                    <a:pt x="44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8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66" name="Freeform 2106"/>
            <p:cNvSpPr>
              <a:spLocks noChangeAspect="1"/>
            </p:cNvSpPr>
            <p:nvPr/>
          </p:nvSpPr>
          <p:spPr bwMode="auto">
            <a:xfrm>
              <a:off x="1444" y="1302"/>
              <a:ext cx="44" cy="6"/>
            </a:xfrm>
            <a:custGeom>
              <a:avLst/>
              <a:gdLst>
                <a:gd name="T0" fmla="*/ 44 w 44"/>
                <a:gd name="T1" fmla="*/ 2 h 6"/>
                <a:gd name="T2" fmla="*/ 42 w 44"/>
                <a:gd name="T3" fmla="*/ 2 h 6"/>
                <a:gd name="T4" fmla="*/ 36 w 44"/>
                <a:gd name="T5" fmla="*/ 0 h 6"/>
                <a:gd name="T6" fmla="*/ 18 w 44"/>
                <a:gd name="T7" fmla="*/ 0 h 6"/>
                <a:gd name="T8" fmla="*/ 14 w 44"/>
                <a:gd name="T9" fmla="*/ 0 h 6"/>
                <a:gd name="T10" fmla="*/ 6 w 44"/>
                <a:gd name="T11" fmla="*/ 2 h 6"/>
                <a:gd name="T12" fmla="*/ 4 w 44"/>
                <a:gd name="T13" fmla="*/ 2 h 6"/>
                <a:gd name="T14" fmla="*/ 0 w 44"/>
                <a:gd name="T15" fmla="*/ 4 h 6"/>
                <a:gd name="T16" fmla="*/ 8 w 44"/>
                <a:gd name="T17" fmla="*/ 6 h 6"/>
                <a:gd name="T18" fmla="*/ 18 w 44"/>
                <a:gd name="T19" fmla="*/ 6 h 6"/>
                <a:gd name="T20" fmla="*/ 30 w 44"/>
                <a:gd name="T21" fmla="*/ 6 h 6"/>
                <a:gd name="T22" fmla="*/ 44 w 44"/>
                <a:gd name="T23" fmla="*/ 2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6">
                  <a:moveTo>
                    <a:pt x="44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8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44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67" name="Freeform 2107"/>
            <p:cNvSpPr>
              <a:spLocks noChangeAspect="1"/>
            </p:cNvSpPr>
            <p:nvPr/>
          </p:nvSpPr>
          <p:spPr bwMode="auto">
            <a:xfrm>
              <a:off x="1593" y="1281"/>
              <a:ext cx="83" cy="14"/>
            </a:xfrm>
            <a:custGeom>
              <a:avLst/>
              <a:gdLst>
                <a:gd name="T0" fmla="*/ 83 w 83"/>
                <a:gd name="T1" fmla="*/ 8 h 14"/>
                <a:gd name="T2" fmla="*/ 75 w 83"/>
                <a:gd name="T3" fmla="*/ 8 h 14"/>
                <a:gd name="T4" fmla="*/ 61 w 83"/>
                <a:gd name="T5" fmla="*/ 6 h 14"/>
                <a:gd name="T6" fmla="*/ 44 w 83"/>
                <a:gd name="T7" fmla="*/ 2 h 14"/>
                <a:gd name="T8" fmla="*/ 40 w 83"/>
                <a:gd name="T9" fmla="*/ 0 h 14"/>
                <a:gd name="T10" fmla="*/ 32 w 83"/>
                <a:gd name="T11" fmla="*/ 2 h 14"/>
                <a:gd name="T12" fmla="*/ 22 w 83"/>
                <a:gd name="T13" fmla="*/ 2 h 14"/>
                <a:gd name="T14" fmla="*/ 16 w 83"/>
                <a:gd name="T15" fmla="*/ 4 h 14"/>
                <a:gd name="T16" fmla="*/ 0 w 83"/>
                <a:gd name="T17" fmla="*/ 8 h 14"/>
                <a:gd name="T18" fmla="*/ 18 w 83"/>
                <a:gd name="T19" fmla="*/ 12 h 14"/>
                <a:gd name="T20" fmla="*/ 32 w 83"/>
                <a:gd name="T21" fmla="*/ 14 h 14"/>
                <a:gd name="T22" fmla="*/ 36 w 83"/>
                <a:gd name="T23" fmla="*/ 14 h 14"/>
                <a:gd name="T24" fmla="*/ 46 w 83"/>
                <a:gd name="T25" fmla="*/ 12 h 14"/>
                <a:gd name="T26" fmla="*/ 59 w 83"/>
                <a:gd name="T27" fmla="*/ 10 h 14"/>
                <a:gd name="T28" fmla="*/ 67 w 83"/>
                <a:gd name="T29" fmla="*/ 10 h 14"/>
                <a:gd name="T30" fmla="*/ 73 w 83"/>
                <a:gd name="T31" fmla="*/ 10 h 14"/>
                <a:gd name="T32" fmla="*/ 83 w 83"/>
                <a:gd name="T33" fmla="*/ 8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3" h="14">
                  <a:moveTo>
                    <a:pt x="83" y="8"/>
                  </a:moveTo>
                  <a:lnTo>
                    <a:pt x="75" y="8"/>
                  </a:lnTo>
                  <a:lnTo>
                    <a:pt x="61" y="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0" y="8"/>
                  </a:lnTo>
                  <a:lnTo>
                    <a:pt x="18" y="12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46" y="12"/>
                  </a:lnTo>
                  <a:lnTo>
                    <a:pt x="59" y="10"/>
                  </a:lnTo>
                  <a:lnTo>
                    <a:pt x="67" y="10"/>
                  </a:lnTo>
                  <a:lnTo>
                    <a:pt x="73" y="10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68" name="Freeform 2108"/>
            <p:cNvSpPr>
              <a:spLocks noChangeAspect="1"/>
            </p:cNvSpPr>
            <p:nvPr/>
          </p:nvSpPr>
          <p:spPr bwMode="auto">
            <a:xfrm>
              <a:off x="1593" y="1281"/>
              <a:ext cx="83" cy="14"/>
            </a:xfrm>
            <a:custGeom>
              <a:avLst/>
              <a:gdLst>
                <a:gd name="T0" fmla="*/ 83 w 83"/>
                <a:gd name="T1" fmla="*/ 8 h 14"/>
                <a:gd name="T2" fmla="*/ 75 w 83"/>
                <a:gd name="T3" fmla="*/ 8 h 14"/>
                <a:gd name="T4" fmla="*/ 61 w 83"/>
                <a:gd name="T5" fmla="*/ 6 h 14"/>
                <a:gd name="T6" fmla="*/ 44 w 83"/>
                <a:gd name="T7" fmla="*/ 2 h 14"/>
                <a:gd name="T8" fmla="*/ 40 w 83"/>
                <a:gd name="T9" fmla="*/ 0 h 14"/>
                <a:gd name="T10" fmla="*/ 32 w 83"/>
                <a:gd name="T11" fmla="*/ 2 h 14"/>
                <a:gd name="T12" fmla="*/ 22 w 83"/>
                <a:gd name="T13" fmla="*/ 2 h 14"/>
                <a:gd name="T14" fmla="*/ 16 w 83"/>
                <a:gd name="T15" fmla="*/ 4 h 14"/>
                <a:gd name="T16" fmla="*/ 0 w 83"/>
                <a:gd name="T17" fmla="*/ 8 h 14"/>
                <a:gd name="T18" fmla="*/ 18 w 83"/>
                <a:gd name="T19" fmla="*/ 12 h 14"/>
                <a:gd name="T20" fmla="*/ 32 w 83"/>
                <a:gd name="T21" fmla="*/ 14 h 14"/>
                <a:gd name="T22" fmla="*/ 36 w 83"/>
                <a:gd name="T23" fmla="*/ 14 h 14"/>
                <a:gd name="T24" fmla="*/ 46 w 83"/>
                <a:gd name="T25" fmla="*/ 12 h 14"/>
                <a:gd name="T26" fmla="*/ 59 w 83"/>
                <a:gd name="T27" fmla="*/ 10 h 14"/>
                <a:gd name="T28" fmla="*/ 67 w 83"/>
                <a:gd name="T29" fmla="*/ 10 h 14"/>
                <a:gd name="T30" fmla="*/ 73 w 83"/>
                <a:gd name="T31" fmla="*/ 10 h 14"/>
                <a:gd name="T32" fmla="*/ 83 w 83"/>
                <a:gd name="T33" fmla="*/ 8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3" h="14">
                  <a:moveTo>
                    <a:pt x="83" y="8"/>
                  </a:moveTo>
                  <a:lnTo>
                    <a:pt x="75" y="8"/>
                  </a:lnTo>
                  <a:lnTo>
                    <a:pt x="61" y="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0" y="8"/>
                  </a:lnTo>
                  <a:lnTo>
                    <a:pt x="18" y="12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46" y="12"/>
                  </a:lnTo>
                  <a:lnTo>
                    <a:pt x="59" y="10"/>
                  </a:lnTo>
                  <a:lnTo>
                    <a:pt x="67" y="10"/>
                  </a:lnTo>
                  <a:lnTo>
                    <a:pt x="73" y="10"/>
                  </a:lnTo>
                  <a:lnTo>
                    <a:pt x="83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69" name="Freeform 2109"/>
            <p:cNvSpPr>
              <a:spLocks noChangeAspect="1"/>
            </p:cNvSpPr>
            <p:nvPr/>
          </p:nvSpPr>
          <p:spPr bwMode="auto">
            <a:xfrm>
              <a:off x="1731" y="1285"/>
              <a:ext cx="43" cy="12"/>
            </a:xfrm>
            <a:custGeom>
              <a:avLst/>
              <a:gdLst>
                <a:gd name="T0" fmla="*/ 43 w 43"/>
                <a:gd name="T1" fmla="*/ 4 h 12"/>
                <a:gd name="T2" fmla="*/ 39 w 43"/>
                <a:gd name="T3" fmla="*/ 4 h 12"/>
                <a:gd name="T4" fmla="*/ 33 w 43"/>
                <a:gd name="T5" fmla="*/ 2 h 12"/>
                <a:gd name="T6" fmla="*/ 27 w 43"/>
                <a:gd name="T7" fmla="*/ 0 h 12"/>
                <a:gd name="T8" fmla="*/ 17 w 43"/>
                <a:gd name="T9" fmla="*/ 2 h 12"/>
                <a:gd name="T10" fmla="*/ 10 w 43"/>
                <a:gd name="T11" fmla="*/ 4 h 12"/>
                <a:gd name="T12" fmla="*/ 4 w 43"/>
                <a:gd name="T13" fmla="*/ 6 h 12"/>
                <a:gd name="T14" fmla="*/ 0 w 43"/>
                <a:gd name="T15" fmla="*/ 8 h 12"/>
                <a:gd name="T16" fmla="*/ 10 w 43"/>
                <a:gd name="T17" fmla="*/ 10 h 12"/>
                <a:gd name="T18" fmla="*/ 25 w 43"/>
                <a:gd name="T19" fmla="*/ 12 h 12"/>
                <a:gd name="T20" fmla="*/ 31 w 43"/>
                <a:gd name="T21" fmla="*/ 10 h 12"/>
                <a:gd name="T22" fmla="*/ 43 w 43"/>
                <a:gd name="T23" fmla="*/ 4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12">
                  <a:moveTo>
                    <a:pt x="43" y="4"/>
                  </a:moveTo>
                  <a:lnTo>
                    <a:pt x="39" y="4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10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10" y="10"/>
                  </a:lnTo>
                  <a:lnTo>
                    <a:pt x="25" y="12"/>
                  </a:lnTo>
                  <a:lnTo>
                    <a:pt x="31" y="10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70" name="Freeform 2110"/>
            <p:cNvSpPr>
              <a:spLocks noChangeAspect="1"/>
            </p:cNvSpPr>
            <p:nvPr/>
          </p:nvSpPr>
          <p:spPr bwMode="auto">
            <a:xfrm>
              <a:off x="1731" y="1285"/>
              <a:ext cx="43" cy="12"/>
            </a:xfrm>
            <a:custGeom>
              <a:avLst/>
              <a:gdLst>
                <a:gd name="T0" fmla="*/ 43 w 43"/>
                <a:gd name="T1" fmla="*/ 4 h 12"/>
                <a:gd name="T2" fmla="*/ 39 w 43"/>
                <a:gd name="T3" fmla="*/ 4 h 12"/>
                <a:gd name="T4" fmla="*/ 33 w 43"/>
                <a:gd name="T5" fmla="*/ 2 h 12"/>
                <a:gd name="T6" fmla="*/ 27 w 43"/>
                <a:gd name="T7" fmla="*/ 0 h 12"/>
                <a:gd name="T8" fmla="*/ 17 w 43"/>
                <a:gd name="T9" fmla="*/ 2 h 12"/>
                <a:gd name="T10" fmla="*/ 10 w 43"/>
                <a:gd name="T11" fmla="*/ 4 h 12"/>
                <a:gd name="T12" fmla="*/ 4 w 43"/>
                <a:gd name="T13" fmla="*/ 6 h 12"/>
                <a:gd name="T14" fmla="*/ 0 w 43"/>
                <a:gd name="T15" fmla="*/ 8 h 12"/>
                <a:gd name="T16" fmla="*/ 10 w 43"/>
                <a:gd name="T17" fmla="*/ 10 h 12"/>
                <a:gd name="T18" fmla="*/ 25 w 43"/>
                <a:gd name="T19" fmla="*/ 12 h 12"/>
                <a:gd name="T20" fmla="*/ 31 w 43"/>
                <a:gd name="T21" fmla="*/ 10 h 12"/>
                <a:gd name="T22" fmla="*/ 43 w 43"/>
                <a:gd name="T23" fmla="*/ 4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12">
                  <a:moveTo>
                    <a:pt x="43" y="4"/>
                  </a:moveTo>
                  <a:lnTo>
                    <a:pt x="39" y="4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10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10" y="10"/>
                  </a:lnTo>
                  <a:lnTo>
                    <a:pt x="25" y="12"/>
                  </a:lnTo>
                  <a:lnTo>
                    <a:pt x="31" y="10"/>
                  </a:lnTo>
                  <a:lnTo>
                    <a:pt x="43" y="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71" name="Freeform 2111"/>
            <p:cNvSpPr>
              <a:spLocks noChangeAspect="1"/>
            </p:cNvSpPr>
            <p:nvPr/>
          </p:nvSpPr>
          <p:spPr bwMode="auto">
            <a:xfrm>
              <a:off x="1727" y="915"/>
              <a:ext cx="12" cy="2"/>
            </a:xfrm>
            <a:custGeom>
              <a:avLst/>
              <a:gdLst>
                <a:gd name="T0" fmla="*/ 12 w 12"/>
                <a:gd name="T1" fmla="*/ 0 h 2"/>
                <a:gd name="T2" fmla="*/ 4 w 12"/>
                <a:gd name="T3" fmla="*/ 0 h 2"/>
                <a:gd name="T4" fmla="*/ 0 w 12"/>
                <a:gd name="T5" fmla="*/ 0 h 2"/>
                <a:gd name="T6" fmla="*/ 8 w 12"/>
                <a:gd name="T7" fmla="*/ 2 h 2"/>
                <a:gd name="T8" fmla="*/ 12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72" name="Freeform 2112"/>
            <p:cNvSpPr>
              <a:spLocks noChangeAspect="1"/>
            </p:cNvSpPr>
            <p:nvPr/>
          </p:nvSpPr>
          <p:spPr bwMode="auto">
            <a:xfrm>
              <a:off x="1727" y="915"/>
              <a:ext cx="12" cy="2"/>
            </a:xfrm>
            <a:custGeom>
              <a:avLst/>
              <a:gdLst>
                <a:gd name="T0" fmla="*/ 12 w 12"/>
                <a:gd name="T1" fmla="*/ 0 h 2"/>
                <a:gd name="T2" fmla="*/ 4 w 12"/>
                <a:gd name="T3" fmla="*/ 0 h 2"/>
                <a:gd name="T4" fmla="*/ 0 w 12"/>
                <a:gd name="T5" fmla="*/ 0 h 2"/>
                <a:gd name="T6" fmla="*/ 8 w 12"/>
                <a:gd name="T7" fmla="*/ 2 h 2"/>
                <a:gd name="T8" fmla="*/ 12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73" name="Freeform 2113"/>
            <p:cNvSpPr>
              <a:spLocks noChangeAspect="1"/>
            </p:cNvSpPr>
            <p:nvPr/>
          </p:nvSpPr>
          <p:spPr bwMode="auto">
            <a:xfrm>
              <a:off x="1790" y="847"/>
              <a:ext cx="96" cy="41"/>
            </a:xfrm>
            <a:custGeom>
              <a:avLst/>
              <a:gdLst>
                <a:gd name="T0" fmla="*/ 54 w 96"/>
                <a:gd name="T1" fmla="*/ 41 h 41"/>
                <a:gd name="T2" fmla="*/ 56 w 96"/>
                <a:gd name="T3" fmla="*/ 39 h 41"/>
                <a:gd name="T4" fmla="*/ 49 w 96"/>
                <a:gd name="T5" fmla="*/ 37 h 41"/>
                <a:gd name="T6" fmla="*/ 37 w 96"/>
                <a:gd name="T7" fmla="*/ 35 h 41"/>
                <a:gd name="T8" fmla="*/ 29 w 96"/>
                <a:gd name="T9" fmla="*/ 37 h 41"/>
                <a:gd name="T10" fmla="*/ 7 w 96"/>
                <a:gd name="T11" fmla="*/ 41 h 41"/>
                <a:gd name="T12" fmla="*/ 5 w 96"/>
                <a:gd name="T13" fmla="*/ 41 h 41"/>
                <a:gd name="T14" fmla="*/ 0 w 96"/>
                <a:gd name="T15" fmla="*/ 37 h 41"/>
                <a:gd name="T16" fmla="*/ 9 w 96"/>
                <a:gd name="T17" fmla="*/ 31 h 41"/>
                <a:gd name="T18" fmla="*/ 13 w 96"/>
                <a:gd name="T19" fmla="*/ 25 h 41"/>
                <a:gd name="T20" fmla="*/ 9 w 96"/>
                <a:gd name="T21" fmla="*/ 21 h 41"/>
                <a:gd name="T22" fmla="*/ 11 w 96"/>
                <a:gd name="T23" fmla="*/ 13 h 41"/>
                <a:gd name="T24" fmla="*/ 19 w 96"/>
                <a:gd name="T25" fmla="*/ 2 h 41"/>
                <a:gd name="T26" fmla="*/ 31 w 96"/>
                <a:gd name="T27" fmla="*/ 0 h 41"/>
                <a:gd name="T28" fmla="*/ 47 w 96"/>
                <a:gd name="T29" fmla="*/ 4 h 41"/>
                <a:gd name="T30" fmla="*/ 60 w 96"/>
                <a:gd name="T31" fmla="*/ 6 h 41"/>
                <a:gd name="T32" fmla="*/ 68 w 96"/>
                <a:gd name="T33" fmla="*/ 13 h 41"/>
                <a:gd name="T34" fmla="*/ 78 w 96"/>
                <a:gd name="T35" fmla="*/ 15 h 41"/>
                <a:gd name="T36" fmla="*/ 78 w 96"/>
                <a:gd name="T37" fmla="*/ 19 h 41"/>
                <a:gd name="T38" fmla="*/ 92 w 96"/>
                <a:gd name="T39" fmla="*/ 21 h 41"/>
                <a:gd name="T40" fmla="*/ 96 w 96"/>
                <a:gd name="T41" fmla="*/ 25 h 41"/>
                <a:gd name="T42" fmla="*/ 86 w 96"/>
                <a:gd name="T43" fmla="*/ 29 h 41"/>
                <a:gd name="T44" fmla="*/ 70 w 96"/>
                <a:gd name="T45" fmla="*/ 31 h 41"/>
                <a:gd name="T46" fmla="*/ 60 w 96"/>
                <a:gd name="T47" fmla="*/ 35 h 41"/>
                <a:gd name="T48" fmla="*/ 56 w 96"/>
                <a:gd name="T49" fmla="*/ 39 h 41"/>
                <a:gd name="T50" fmla="*/ 54 w 96"/>
                <a:gd name="T51" fmla="*/ 41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" h="41">
                  <a:moveTo>
                    <a:pt x="54" y="41"/>
                  </a:moveTo>
                  <a:lnTo>
                    <a:pt x="56" y="39"/>
                  </a:lnTo>
                  <a:lnTo>
                    <a:pt x="49" y="37"/>
                  </a:lnTo>
                  <a:lnTo>
                    <a:pt x="37" y="35"/>
                  </a:lnTo>
                  <a:lnTo>
                    <a:pt x="29" y="37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0" y="37"/>
                  </a:lnTo>
                  <a:lnTo>
                    <a:pt x="9" y="31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11" y="13"/>
                  </a:lnTo>
                  <a:lnTo>
                    <a:pt x="19" y="2"/>
                  </a:lnTo>
                  <a:lnTo>
                    <a:pt x="31" y="0"/>
                  </a:lnTo>
                  <a:lnTo>
                    <a:pt x="47" y="4"/>
                  </a:lnTo>
                  <a:lnTo>
                    <a:pt x="60" y="6"/>
                  </a:lnTo>
                  <a:lnTo>
                    <a:pt x="68" y="13"/>
                  </a:lnTo>
                  <a:lnTo>
                    <a:pt x="78" y="15"/>
                  </a:lnTo>
                  <a:lnTo>
                    <a:pt x="78" y="19"/>
                  </a:lnTo>
                  <a:lnTo>
                    <a:pt x="92" y="21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0" y="31"/>
                  </a:lnTo>
                  <a:lnTo>
                    <a:pt x="60" y="35"/>
                  </a:lnTo>
                  <a:lnTo>
                    <a:pt x="56" y="39"/>
                  </a:lnTo>
                  <a:lnTo>
                    <a:pt x="54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74" name="Freeform 2114"/>
            <p:cNvSpPr>
              <a:spLocks noChangeAspect="1"/>
            </p:cNvSpPr>
            <p:nvPr/>
          </p:nvSpPr>
          <p:spPr bwMode="auto">
            <a:xfrm>
              <a:off x="1790" y="847"/>
              <a:ext cx="96" cy="41"/>
            </a:xfrm>
            <a:custGeom>
              <a:avLst/>
              <a:gdLst>
                <a:gd name="T0" fmla="*/ 54 w 96"/>
                <a:gd name="T1" fmla="*/ 41 h 41"/>
                <a:gd name="T2" fmla="*/ 56 w 96"/>
                <a:gd name="T3" fmla="*/ 39 h 41"/>
                <a:gd name="T4" fmla="*/ 49 w 96"/>
                <a:gd name="T5" fmla="*/ 37 h 41"/>
                <a:gd name="T6" fmla="*/ 37 w 96"/>
                <a:gd name="T7" fmla="*/ 35 h 41"/>
                <a:gd name="T8" fmla="*/ 29 w 96"/>
                <a:gd name="T9" fmla="*/ 37 h 41"/>
                <a:gd name="T10" fmla="*/ 7 w 96"/>
                <a:gd name="T11" fmla="*/ 41 h 41"/>
                <a:gd name="T12" fmla="*/ 5 w 96"/>
                <a:gd name="T13" fmla="*/ 41 h 41"/>
                <a:gd name="T14" fmla="*/ 0 w 96"/>
                <a:gd name="T15" fmla="*/ 37 h 41"/>
                <a:gd name="T16" fmla="*/ 9 w 96"/>
                <a:gd name="T17" fmla="*/ 31 h 41"/>
                <a:gd name="T18" fmla="*/ 13 w 96"/>
                <a:gd name="T19" fmla="*/ 25 h 41"/>
                <a:gd name="T20" fmla="*/ 9 w 96"/>
                <a:gd name="T21" fmla="*/ 21 h 41"/>
                <a:gd name="T22" fmla="*/ 11 w 96"/>
                <a:gd name="T23" fmla="*/ 13 h 41"/>
                <a:gd name="T24" fmla="*/ 19 w 96"/>
                <a:gd name="T25" fmla="*/ 2 h 41"/>
                <a:gd name="T26" fmla="*/ 31 w 96"/>
                <a:gd name="T27" fmla="*/ 0 h 41"/>
                <a:gd name="T28" fmla="*/ 47 w 96"/>
                <a:gd name="T29" fmla="*/ 4 h 41"/>
                <a:gd name="T30" fmla="*/ 60 w 96"/>
                <a:gd name="T31" fmla="*/ 6 h 41"/>
                <a:gd name="T32" fmla="*/ 68 w 96"/>
                <a:gd name="T33" fmla="*/ 13 h 41"/>
                <a:gd name="T34" fmla="*/ 78 w 96"/>
                <a:gd name="T35" fmla="*/ 15 h 41"/>
                <a:gd name="T36" fmla="*/ 78 w 96"/>
                <a:gd name="T37" fmla="*/ 19 h 41"/>
                <a:gd name="T38" fmla="*/ 92 w 96"/>
                <a:gd name="T39" fmla="*/ 21 h 41"/>
                <a:gd name="T40" fmla="*/ 96 w 96"/>
                <a:gd name="T41" fmla="*/ 25 h 41"/>
                <a:gd name="T42" fmla="*/ 86 w 96"/>
                <a:gd name="T43" fmla="*/ 29 h 41"/>
                <a:gd name="T44" fmla="*/ 70 w 96"/>
                <a:gd name="T45" fmla="*/ 31 h 41"/>
                <a:gd name="T46" fmla="*/ 60 w 96"/>
                <a:gd name="T47" fmla="*/ 35 h 41"/>
                <a:gd name="T48" fmla="*/ 56 w 96"/>
                <a:gd name="T49" fmla="*/ 39 h 41"/>
                <a:gd name="T50" fmla="*/ 54 w 96"/>
                <a:gd name="T51" fmla="*/ 41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" h="41">
                  <a:moveTo>
                    <a:pt x="54" y="41"/>
                  </a:moveTo>
                  <a:lnTo>
                    <a:pt x="56" y="39"/>
                  </a:lnTo>
                  <a:lnTo>
                    <a:pt x="49" y="37"/>
                  </a:lnTo>
                  <a:lnTo>
                    <a:pt x="37" y="35"/>
                  </a:lnTo>
                  <a:lnTo>
                    <a:pt x="29" y="37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0" y="37"/>
                  </a:lnTo>
                  <a:lnTo>
                    <a:pt x="9" y="31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11" y="13"/>
                  </a:lnTo>
                  <a:lnTo>
                    <a:pt x="19" y="2"/>
                  </a:lnTo>
                  <a:lnTo>
                    <a:pt x="31" y="0"/>
                  </a:lnTo>
                  <a:lnTo>
                    <a:pt x="47" y="4"/>
                  </a:lnTo>
                  <a:lnTo>
                    <a:pt x="60" y="6"/>
                  </a:lnTo>
                  <a:lnTo>
                    <a:pt x="68" y="13"/>
                  </a:lnTo>
                  <a:lnTo>
                    <a:pt x="78" y="15"/>
                  </a:lnTo>
                  <a:lnTo>
                    <a:pt x="78" y="19"/>
                  </a:lnTo>
                  <a:lnTo>
                    <a:pt x="92" y="21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0" y="31"/>
                  </a:lnTo>
                  <a:lnTo>
                    <a:pt x="60" y="35"/>
                  </a:lnTo>
                  <a:lnTo>
                    <a:pt x="56" y="39"/>
                  </a:lnTo>
                  <a:lnTo>
                    <a:pt x="54" y="4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75" name="Freeform 2115"/>
            <p:cNvSpPr>
              <a:spLocks noChangeAspect="1"/>
            </p:cNvSpPr>
            <p:nvPr/>
          </p:nvSpPr>
          <p:spPr bwMode="auto">
            <a:xfrm>
              <a:off x="754" y="556"/>
              <a:ext cx="18" cy="8"/>
            </a:xfrm>
            <a:custGeom>
              <a:avLst/>
              <a:gdLst>
                <a:gd name="T0" fmla="*/ 18 w 18"/>
                <a:gd name="T1" fmla="*/ 8 h 8"/>
                <a:gd name="T2" fmla="*/ 16 w 18"/>
                <a:gd name="T3" fmla="*/ 2 h 8"/>
                <a:gd name="T4" fmla="*/ 8 w 18"/>
                <a:gd name="T5" fmla="*/ 0 h 8"/>
                <a:gd name="T6" fmla="*/ 2 w 18"/>
                <a:gd name="T7" fmla="*/ 2 h 8"/>
                <a:gd name="T8" fmla="*/ 0 w 18"/>
                <a:gd name="T9" fmla="*/ 4 h 8"/>
                <a:gd name="T10" fmla="*/ 2 w 18"/>
                <a:gd name="T11" fmla="*/ 8 h 8"/>
                <a:gd name="T12" fmla="*/ 18 w 18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">
                  <a:moveTo>
                    <a:pt x="18" y="8"/>
                  </a:moveTo>
                  <a:lnTo>
                    <a:pt x="16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76" name="Freeform 2116"/>
            <p:cNvSpPr>
              <a:spLocks noChangeAspect="1"/>
            </p:cNvSpPr>
            <p:nvPr/>
          </p:nvSpPr>
          <p:spPr bwMode="auto">
            <a:xfrm>
              <a:off x="754" y="556"/>
              <a:ext cx="18" cy="8"/>
            </a:xfrm>
            <a:custGeom>
              <a:avLst/>
              <a:gdLst>
                <a:gd name="T0" fmla="*/ 18 w 18"/>
                <a:gd name="T1" fmla="*/ 8 h 8"/>
                <a:gd name="T2" fmla="*/ 16 w 18"/>
                <a:gd name="T3" fmla="*/ 2 h 8"/>
                <a:gd name="T4" fmla="*/ 8 w 18"/>
                <a:gd name="T5" fmla="*/ 0 h 8"/>
                <a:gd name="T6" fmla="*/ 2 w 18"/>
                <a:gd name="T7" fmla="*/ 2 h 8"/>
                <a:gd name="T8" fmla="*/ 0 w 18"/>
                <a:gd name="T9" fmla="*/ 4 h 8"/>
                <a:gd name="T10" fmla="*/ 2 w 18"/>
                <a:gd name="T11" fmla="*/ 8 h 8"/>
                <a:gd name="T12" fmla="*/ 18 w 18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">
                  <a:moveTo>
                    <a:pt x="18" y="8"/>
                  </a:moveTo>
                  <a:lnTo>
                    <a:pt x="16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18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77" name="Freeform 2117"/>
            <p:cNvSpPr>
              <a:spLocks noChangeAspect="1"/>
            </p:cNvSpPr>
            <p:nvPr/>
          </p:nvSpPr>
          <p:spPr bwMode="auto">
            <a:xfrm>
              <a:off x="1193" y="523"/>
              <a:ext cx="130" cy="78"/>
            </a:xfrm>
            <a:custGeom>
              <a:avLst/>
              <a:gdLst>
                <a:gd name="T0" fmla="*/ 130 w 130"/>
                <a:gd name="T1" fmla="*/ 72 h 78"/>
                <a:gd name="T2" fmla="*/ 116 w 130"/>
                <a:gd name="T3" fmla="*/ 78 h 78"/>
                <a:gd name="T4" fmla="*/ 102 w 130"/>
                <a:gd name="T5" fmla="*/ 78 h 78"/>
                <a:gd name="T6" fmla="*/ 83 w 130"/>
                <a:gd name="T7" fmla="*/ 76 h 78"/>
                <a:gd name="T8" fmla="*/ 75 w 130"/>
                <a:gd name="T9" fmla="*/ 72 h 78"/>
                <a:gd name="T10" fmla="*/ 69 w 130"/>
                <a:gd name="T11" fmla="*/ 70 h 78"/>
                <a:gd name="T12" fmla="*/ 65 w 130"/>
                <a:gd name="T13" fmla="*/ 70 h 78"/>
                <a:gd name="T14" fmla="*/ 51 w 130"/>
                <a:gd name="T15" fmla="*/ 72 h 78"/>
                <a:gd name="T16" fmla="*/ 30 w 130"/>
                <a:gd name="T17" fmla="*/ 72 h 78"/>
                <a:gd name="T18" fmla="*/ 18 w 130"/>
                <a:gd name="T19" fmla="*/ 68 h 78"/>
                <a:gd name="T20" fmla="*/ 10 w 130"/>
                <a:gd name="T21" fmla="*/ 64 h 78"/>
                <a:gd name="T22" fmla="*/ 8 w 130"/>
                <a:gd name="T23" fmla="*/ 60 h 78"/>
                <a:gd name="T24" fmla="*/ 16 w 130"/>
                <a:gd name="T25" fmla="*/ 58 h 78"/>
                <a:gd name="T26" fmla="*/ 28 w 130"/>
                <a:gd name="T27" fmla="*/ 56 h 78"/>
                <a:gd name="T28" fmla="*/ 45 w 130"/>
                <a:gd name="T29" fmla="*/ 56 h 78"/>
                <a:gd name="T30" fmla="*/ 55 w 130"/>
                <a:gd name="T31" fmla="*/ 47 h 78"/>
                <a:gd name="T32" fmla="*/ 47 w 130"/>
                <a:gd name="T33" fmla="*/ 41 h 78"/>
                <a:gd name="T34" fmla="*/ 38 w 130"/>
                <a:gd name="T35" fmla="*/ 37 h 78"/>
                <a:gd name="T36" fmla="*/ 30 w 130"/>
                <a:gd name="T37" fmla="*/ 33 h 78"/>
                <a:gd name="T38" fmla="*/ 24 w 130"/>
                <a:gd name="T39" fmla="*/ 27 h 78"/>
                <a:gd name="T40" fmla="*/ 12 w 130"/>
                <a:gd name="T41" fmla="*/ 23 h 78"/>
                <a:gd name="T42" fmla="*/ 4 w 130"/>
                <a:gd name="T43" fmla="*/ 19 h 78"/>
                <a:gd name="T44" fmla="*/ 0 w 130"/>
                <a:gd name="T45" fmla="*/ 14 h 78"/>
                <a:gd name="T46" fmla="*/ 8 w 130"/>
                <a:gd name="T47" fmla="*/ 8 h 78"/>
                <a:gd name="T48" fmla="*/ 20 w 130"/>
                <a:gd name="T49" fmla="*/ 2 h 78"/>
                <a:gd name="T50" fmla="*/ 30 w 130"/>
                <a:gd name="T51" fmla="*/ 2 h 78"/>
                <a:gd name="T52" fmla="*/ 42 w 130"/>
                <a:gd name="T53" fmla="*/ 0 h 78"/>
                <a:gd name="T54" fmla="*/ 55 w 130"/>
                <a:gd name="T55" fmla="*/ 4 h 78"/>
                <a:gd name="T56" fmla="*/ 63 w 130"/>
                <a:gd name="T57" fmla="*/ 19 h 78"/>
                <a:gd name="T58" fmla="*/ 63 w 130"/>
                <a:gd name="T59" fmla="*/ 25 h 78"/>
                <a:gd name="T60" fmla="*/ 69 w 130"/>
                <a:gd name="T61" fmla="*/ 31 h 78"/>
                <a:gd name="T62" fmla="*/ 73 w 130"/>
                <a:gd name="T63" fmla="*/ 35 h 78"/>
                <a:gd name="T64" fmla="*/ 73 w 130"/>
                <a:gd name="T65" fmla="*/ 37 h 78"/>
                <a:gd name="T66" fmla="*/ 73 w 130"/>
                <a:gd name="T67" fmla="*/ 47 h 78"/>
                <a:gd name="T68" fmla="*/ 75 w 130"/>
                <a:gd name="T69" fmla="*/ 52 h 78"/>
                <a:gd name="T70" fmla="*/ 87 w 130"/>
                <a:gd name="T71" fmla="*/ 56 h 78"/>
                <a:gd name="T72" fmla="*/ 100 w 130"/>
                <a:gd name="T73" fmla="*/ 58 h 78"/>
                <a:gd name="T74" fmla="*/ 110 w 130"/>
                <a:gd name="T75" fmla="*/ 66 h 78"/>
                <a:gd name="T76" fmla="*/ 112 w 130"/>
                <a:gd name="T77" fmla="*/ 72 h 78"/>
                <a:gd name="T78" fmla="*/ 130 w 130"/>
                <a:gd name="T79" fmla="*/ 72 h 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78">
                  <a:moveTo>
                    <a:pt x="130" y="72"/>
                  </a:moveTo>
                  <a:lnTo>
                    <a:pt x="116" y="78"/>
                  </a:lnTo>
                  <a:lnTo>
                    <a:pt x="102" y="78"/>
                  </a:lnTo>
                  <a:lnTo>
                    <a:pt x="83" y="76"/>
                  </a:lnTo>
                  <a:lnTo>
                    <a:pt x="75" y="72"/>
                  </a:lnTo>
                  <a:lnTo>
                    <a:pt x="69" y="70"/>
                  </a:lnTo>
                  <a:lnTo>
                    <a:pt x="65" y="70"/>
                  </a:lnTo>
                  <a:lnTo>
                    <a:pt x="51" y="72"/>
                  </a:lnTo>
                  <a:lnTo>
                    <a:pt x="30" y="72"/>
                  </a:lnTo>
                  <a:lnTo>
                    <a:pt x="18" y="68"/>
                  </a:lnTo>
                  <a:lnTo>
                    <a:pt x="10" y="64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8" y="56"/>
                  </a:lnTo>
                  <a:lnTo>
                    <a:pt x="45" y="56"/>
                  </a:lnTo>
                  <a:lnTo>
                    <a:pt x="55" y="47"/>
                  </a:lnTo>
                  <a:lnTo>
                    <a:pt x="47" y="41"/>
                  </a:lnTo>
                  <a:lnTo>
                    <a:pt x="38" y="37"/>
                  </a:lnTo>
                  <a:lnTo>
                    <a:pt x="30" y="33"/>
                  </a:lnTo>
                  <a:lnTo>
                    <a:pt x="24" y="27"/>
                  </a:lnTo>
                  <a:lnTo>
                    <a:pt x="12" y="23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8" y="8"/>
                  </a:lnTo>
                  <a:lnTo>
                    <a:pt x="2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55" y="4"/>
                  </a:lnTo>
                  <a:lnTo>
                    <a:pt x="63" y="19"/>
                  </a:lnTo>
                  <a:lnTo>
                    <a:pt x="63" y="25"/>
                  </a:lnTo>
                  <a:lnTo>
                    <a:pt x="69" y="31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3" y="47"/>
                  </a:lnTo>
                  <a:lnTo>
                    <a:pt x="75" y="52"/>
                  </a:lnTo>
                  <a:lnTo>
                    <a:pt x="87" y="56"/>
                  </a:lnTo>
                  <a:lnTo>
                    <a:pt x="100" y="58"/>
                  </a:lnTo>
                  <a:lnTo>
                    <a:pt x="110" y="66"/>
                  </a:lnTo>
                  <a:lnTo>
                    <a:pt x="112" y="72"/>
                  </a:lnTo>
                  <a:lnTo>
                    <a:pt x="13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78" name="Freeform 2118"/>
            <p:cNvSpPr>
              <a:spLocks noChangeAspect="1"/>
            </p:cNvSpPr>
            <p:nvPr/>
          </p:nvSpPr>
          <p:spPr bwMode="auto">
            <a:xfrm>
              <a:off x="1193" y="523"/>
              <a:ext cx="130" cy="78"/>
            </a:xfrm>
            <a:custGeom>
              <a:avLst/>
              <a:gdLst>
                <a:gd name="T0" fmla="*/ 130 w 130"/>
                <a:gd name="T1" fmla="*/ 72 h 78"/>
                <a:gd name="T2" fmla="*/ 116 w 130"/>
                <a:gd name="T3" fmla="*/ 78 h 78"/>
                <a:gd name="T4" fmla="*/ 102 w 130"/>
                <a:gd name="T5" fmla="*/ 78 h 78"/>
                <a:gd name="T6" fmla="*/ 83 w 130"/>
                <a:gd name="T7" fmla="*/ 76 h 78"/>
                <a:gd name="T8" fmla="*/ 75 w 130"/>
                <a:gd name="T9" fmla="*/ 72 h 78"/>
                <a:gd name="T10" fmla="*/ 69 w 130"/>
                <a:gd name="T11" fmla="*/ 70 h 78"/>
                <a:gd name="T12" fmla="*/ 65 w 130"/>
                <a:gd name="T13" fmla="*/ 70 h 78"/>
                <a:gd name="T14" fmla="*/ 51 w 130"/>
                <a:gd name="T15" fmla="*/ 72 h 78"/>
                <a:gd name="T16" fmla="*/ 30 w 130"/>
                <a:gd name="T17" fmla="*/ 72 h 78"/>
                <a:gd name="T18" fmla="*/ 18 w 130"/>
                <a:gd name="T19" fmla="*/ 68 h 78"/>
                <a:gd name="T20" fmla="*/ 10 w 130"/>
                <a:gd name="T21" fmla="*/ 64 h 78"/>
                <a:gd name="T22" fmla="*/ 8 w 130"/>
                <a:gd name="T23" fmla="*/ 60 h 78"/>
                <a:gd name="T24" fmla="*/ 16 w 130"/>
                <a:gd name="T25" fmla="*/ 58 h 78"/>
                <a:gd name="T26" fmla="*/ 28 w 130"/>
                <a:gd name="T27" fmla="*/ 56 h 78"/>
                <a:gd name="T28" fmla="*/ 45 w 130"/>
                <a:gd name="T29" fmla="*/ 56 h 78"/>
                <a:gd name="T30" fmla="*/ 55 w 130"/>
                <a:gd name="T31" fmla="*/ 47 h 78"/>
                <a:gd name="T32" fmla="*/ 47 w 130"/>
                <a:gd name="T33" fmla="*/ 41 h 78"/>
                <a:gd name="T34" fmla="*/ 38 w 130"/>
                <a:gd name="T35" fmla="*/ 37 h 78"/>
                <a:gd name="T36" fmla="*/ 30 w 130"/>
                <a:gd name="T37" fmla="*/ 33 h 78"/>
                <a:gd name="T38" fmla="*/ 24 w 130"/>
                <a:gd name="T39" fmla="*/ 27 h 78"/>
                <a:gd name="T40" fmla="*/ 12 w 130"/>
                <a:gd name="T41" fmla="*/ 23 h 78"/>
                <a:gd name="T42" fmla="*/ 4 w 130"/>
                <a:gd name="T43" fmla="*/ 19 h 78"/>
                <a:gd name="T44" fmla="*/ 0 w 130"/>
                <a:gd name="T45" fmla="*/ 14 h 78"/>
                <a:gd name="T46" fmla="*/ 8 w 130"/>
                <a:gd name="T47" fmla="*/ 8 h 78"/>
                <a:gd name="T48" fmla="*/ 20 w 130"/>
                <a:gd name="T49" fmla="*/ 2 h 78"/>
                <a:gd name="T50" fmla="*/ 30 w 130"/>
                <a:gd name="T51" fmla="*/ 2 h 78"/>
                <a:gd name="T52" fmla="*/ 42 w 130"/>
                <a:gd name="T53" fmla="*/ 0 h 78"/>
                <a:gd name="T54" fmla="*/ 55 w 130"/>
                <a:gd name="T55" fmla="*/ 4 h 78"/>
                <a:gd name="T56" fmla="*/ 63 w 130"/>
                <a:gd name="T57" fmla="*/ 19 h 78"/>
                <a:gd name="T58" fmla="*/ 63 w 130"/>
                <a:gd name="T59" fmla="*/ 25 h 78"/>
                <a:gd name="T60" fmla="*/ 69 w 130"/>
                <a:gd name="T61" fmla="*/ 31 h 78"/>
                <a:gd name="T62" fmla="*/ 73 w 130"/>
                <a:gd name="T63" fmla="*/ 35 h 78"/>
                <a:gd name="T64" fmla="*/ 73 w 130"/>
                <a:gd name="T65" fmla="*/ 37 h 78"/>
                <a:gd name="T66" fmla="*/ 73 w 130"/>
                <a:gd name="T67" fmla="*/ 47 h 78"/>
                <a:gd name="T68" fmla="*/ 75 w 130"/>
                <a:gd name="T69" fmla="*/ 52 h 78"/>
                <a:gd name="T70" fmla="*/ 87 w 130"/>
                <a:gd name="T71" fmla="*/ 56 h 78"/>
                <a:gd name="T72" fmla="*/ 100 w 130"/>
                <a:gd name="T73" fmla="*/ 58 h 78"/>
                <a:gd name="T74" fmla="*/ 110 w 130"/>
                <a:gd name="T75" fmla="*/ 66 h 78"/>
                <a:gd name="T76" fmla="*/ 112 w 130"/>
                <a:gd name="T77" fmla="*/ 72 h 78"/>
                <a:gd name="T78" fmla="*/ 130 w 130"/>
                <a:gd name="T79" fmla="*/ 72 h 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78">
                  <a:moveTo>
                    <a:pt x="130" y="72"/>
                  </a:moveTo>
                  <a:lnTo>
                    <a:pt x="116" y="78"/>
                  </a:lnTo>
                  <a:lnTo>
                    <a:pt x="102" y="78"/>
                  </a:lnTo>
                  <a:lnTo>
                    <a:pt x="83" y="76"/>
                  </a:lnTo>
                  <a:lnTo>
                    <a:pt x="75" y="72"/>
                  </a:lnTo>
                  <a:lnTo>
                    <a:pt x="69" y="70"/>
                  </a:lnTo>
                  <a:lnTo>
                    <a:pt x="65" y="70"/>
                  </a:lnTo>
                  <a:lnTo>
                    <a:pt x="51" y="72"/>
                  </a:lnTo>
                  <a:lnTo>
                    <a:pt x="30" y="72"/>
                  </a:lnTo>
                  <a:lnTo>
                    <a:pt x="18" y="68"/>
                  </a:lnTo>
                  <a:lnTo>
                    <a:pt x="10" y="64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8" y="56"/>
                  </a:lnTo>
                  <a:lnTo>
                    <a:pt x="45" y="56"/>
                  </a:lnTo>
                  <a:lnTo>
                    <a:pt x="55" y="47"/>
                  </a:lnTo>
                  <a:lnTo>
                    <a:pt x="47" y="41"/>
                  </a:lnTo>
                  <a:lnTo>
                    <a:pt x="38" y="37"/>
                  </a:lnTo>
                  <a:lnTo>
                    <a:pt x="30" y="33"/>
                  </a:lnTo>
                  <a:lnTo>
                    <a:pt x="24" y="27"/>
                  </a:lnTo>
                  <a:lnTo>
                    <a:pt x="12" y="23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8" y="8"/>
                  </a:lnTo>
                  <a:lnTo>
                    <a:pt x="2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55" y="4"/>
                  </a:lnTo>
                  <a:lnTo>
                    <a:pt x="63" y="19"/>
                  </a:lnTo>
                  <a:lnTo>
                    <a:pt x="63" y="25"/>
                  </a:lnTo>
                  <a:lnTo>
                    <a:pt x="69" y="31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3" y="47"/>
                  </a:lnTo>
                  <a:lnTo>
                    <a:pt x="75" y="52"/>
                  </a:lnTo>
                  <a:lnTo>
                    <a:pt x="87" y="56"/>
                  </a:lnTo>
                  <a:lnTo>
                    <a:pt x="100" y="58"/>
                  </a:lnTo>
                  <a:lnTo>
                    <a:pt x="110" y="66"/>
                  </a:lnTo>
                  <a:lnTo>
                    <a:pt x="112" y="72"/>
                  </a:lnTo>
                  <a:lnTo>
                    <a:pt x="13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79" name="Freeform 2119"/>
            <p:cNvSpPr>
              <a:spLocks noChangeAspect="1"/>
            </p:cNvSpPr>
            <p:nvPr/>
          </p:nvSpPr>
          <p:spPr bwMode="auto">
            <a:xfrm>
              <a:off x="1411" y="570"/>
              <a:ext cx="247" cy="128"/>
            </a:xfrm>
            <a:custGeom>
              <a:avLst/>
              <a:gdLst>
                <a:gd name="T0" fmla="*/ 0 w 247"/>
                <a:gd name="T1" fmla="*/ 13 h 128"/>
                <a:gd name="T2" fmla="*/ 14 w 247"/>
                <a:gd name="T3" fmla="*/ 11 h 128"/>
                <a:gd name="T4" fmla="*/ 33 w 247"/>
                <a:gd name="T5" fmla="*/ 9 h 128"/>
                <a:gd name="T6" fmla="*/ 49 w 247"/>
                <a:gd name="T7" fmla="*/ 7 h 128"/>
                <a:gd name="T8" fmla="*/ 69 w 247"/>
                <a:gd name="T9" fmla="*/ 0 h 128"/>
                <a:gd name="T10" fmla="*/ 84 w 247"/>
                <a:gd name="T11" fmla="*/ 9 h 128"/>
                <a:gd name="T12" fmla="*/ 90 w 247"/>
                <a:gd name="T13" fmla="*/ 11 h 128"/>
                <a:gd name="T14" fmla="*/ 112 w 247"/>
                <a:gd name="T15" fmla="*/ 17 h 128"/>
                <a:gd name="T16" fmla="*/ 128 w 247"/>
                <a:gd name="T17" fmla="*/ 23 h 128"/>
                <a:gd name="T18" fmla="*/ 147 w 247"/>
                <a:gd name="T19" fmla="*/ 25 h 128"/>
                <a:gd name="T20" fmla="*/ 159 w 247"/>
                <a:gd name="T21" fmla="*/ 27 h 128"/>
                <a:gd name="T22" fmla="*/ 171 w 247"/>
                <a:gd name="T23" fmla="*/ 38 h 128"/>
                <a:gd name="T24" fmla="*/ 180 w 247"/>
                <a:gd name="T25" fmla="*/ 46 h 128"/>
                <a:gd name="T26" fmla="*/ 184 w 247"/>
                <a:gd name="T27" fmla="*/ 50 h 128"/>
                <a:gd name="T28" fmla="*/ 192 w 247"/>
                <a:gd name="T29" fmla="*/ 54 h 128"/>
                <a:gd name="T30" fmla="*/ 198 w 247"/>
                <a:gd name="T31" fmla="*/ 60 h 128"/>
                <a:gd name="T32" fmla="*/ 206 w 247"/>
                <a:gd name="T33" fmla="*/ 64 h 128"/>
                <a:gd name="T34" fmla="*/ 210 w 247"/>
                <a:gd name="T35" fmla="*/ 67 h 128"/>
                <a:gd name="T36" fmla="*/ 218 w 247"/>
                <a:gd name="T37" fmla="*/ 71 h 128"/>
                <a:gd name="T38" fmla="*/ 231 w 247"/>
                <a:gd name="T39" fmla="*/ 75 h 128"/>
                <a:gd name="T40" fmla="*/ 245 w 247"/>
                <a:gd name="T41" fmla="*/ 77 h 128"/>
                <a:gd name="T42" fmla="*/ 247 w 247"/>
                <a:gd name="T43" fmla="*/ 85 h 128"/>
                <a:gd name="T44" fmla="*/ 237 w 247"/>
                <a:gd name="T45" fmla="*/ 93 h 128"/>
                <a:gd name="T46" fmla="*/ 235 w 247"/>
                <a:gd name="T47" fmla="*/ 91 h 128"/>
                <a:gd name="T48" fmla="*/ 218 w 247"/>
                <a:gd name="T49" fmla="*/ 95 h 128"/>
                <a:gd name="T50" fmla="*/ 228 w 247"/>
                <a:gd name="T51" fmla="*/ 102 h 128"/>
                <a:gd name="T52" fmla="*/ 235 w 247"/>
                <a:gd name="T53" fmla="*/ 104 h 128"/>
                <a:gd name="T54" fmla="*/ 241 w 247"/>
                <a:gd name="T55" fmla="*/ 108 h 128"/>
                <a:gd name="T56" fmla="*/ 245 w 247"/>
                <a:gd name="T57" fmla="*/ 120 h 128"/>
                <a:gd name="T58" fmla="*/ 243 w 247"/>
                <a:gd name="T59" fmla="*/ 124 h 128"/>
                <a:gd name="T60" fmla="*/ 224 w 247"/>
                <a:gd name="T61" fmla="*/ 128 h 128"/>
                <a:gd name="T62" fmla="*/ 204 w 247"/>
                <a:gd name="T63" fmla="*/ 124 h 128"/>
                <a:gd name="T64" fmla="*/ 186 w 247"/>
                <a:gd name="T65" fmla="*/ 124 h 128"/>
                <a:gd name="T66" fmla="*/ 171 w 247"/>
                <a:gd name="T67" fmla="*/ 118 h 128"/>
                <a:gd name="T68" fmla="*/ 161 w 247"/>
                <a:gd name="T69" fmla="*/ 114 h 128"/>
                <a:gd name="T70" fmla="*/ 155 w 247"/>
                <a:gd name="T71" fmla="*/ 108 h 128"/>
                <a:gd name="T72" fmla="*/ 143 w 247"/>
                <a:gd name="T73" fmla="*/ 106 h 128"/>
                <a:gd name="T74" fmla="*/ 128 w 247"/>
                <a:gd name="T75" fmla="*/ 110 h 128"/>
                <a:gd name="T76" fmla="*/ 120 w 247"/>
                <a:gd name="T77" fmla="*/ 110 h 128"/>
                <a:gd name="T78" fmla="*/ 100 w 247"/>
                <a:gd name="T79" fmla="*/ 97 h 128"/>
                <a:gd name="T80" fmla="*/ 90 w 247"/>
                <a:gd name="T81" fmla="*/ 95 h 128"/>
                <a:gd name="T82" fmla="*/ 90 w 247"/>
                <a:gd name="T83" fmla="*/ 85 h 128"/>
                <a:gd name="T84" fmla="*/ 100 w 247"/>
                <a:gd name="T85" fmla="*/ 85 h 128"/>
                <a:gd name="T86" fmla="*/ 120 w 247"/>
                <a:gd name="T87" fmla="*/ 85 h 128"/>
                <a:gd name="T88" fmla="*/ 120 w 247"/>
                <a:gd name="T89" fmla="*/ 81 h 128"/>
                <a:gd name="T90" fmla="*/ 114 w 247"/>
                <a:gd name="T91" fmla="*/ 77 h 128"/>
                <a:gd name="T92" fmla="*/ 116 w 247"/>
                <a:gd name="T93" fmla="*/ 71 h 128"/>
                <a:gd name="T94" fmla="*/ 112 w 247"/>
                <a:gd name="T95" fmla="*/ 71 h 128"/>
                <a:gd name="T96" fmla="*/ 112 w 247"/>
                <a:gd name="T97" fmla="*/ 62 h 128"/>
                <a:gd name="T98" fmla="*/ 106 w 247"/>
                <a:gd name="T99" fmla="*/ 58 h 128"/>
                <a:gd name="T100" fmla="*/ 106 w 247"/>
                <a:gd name="T101" fmla="*/ 58 h 128"/>
                <a:gd name="T102" fmla="*/ 96 w 247"/>
                <a:gd name="T103" fmla="*/ 52 h 128"/>
                <a:gd name="T104" fmla="*/ 92 w 247"/>
                <a:gd name="T105" fmla="*/ 46 h 128"/>
                <a:gd name="T106" fmla="*/ 90 w 247"/>
                <a:gd name="T107" fmla="*/ 46 h 128"/>
                <a:gd name="T108" fmla="*/ 77 w 247"/>
                <a:gd name="T109" fmla="*/ 46 h 128"/>
                <a:gd name="T110" fmla="*/ 67 w 247"/>
                <a:gd name="T111" fmla="*/ 46 h 128"/>
                <a:gd name="T112" fmla="*/ 41 w 247"/>
                <a:gd name="T113" fmla="*/ 42 h 128"/>
                <a:gd name="T114" fmla="*/ 39 w 247"/>
                <a:gd name="T115" fmla="*/ 38 h 128"/>
                <a:gd name="T116" fmla="*/ 35 w 247"/>
                <a:gd name="T117" fmla="*/ 25 h 128"/>
                <a:gd name="T118" fmla="*/ 29 w 247"/>
                <a:gd name="T119" fmla="*/ 27 h 128"/>
                <a:gd name="T120" fmla="*/ 14 w 247"/>
                <a:gd name="T121" fmla="*/ 23 h 128"/>
                <a:gd name="T122" fmla="*/ 0 w 247"/>
                <a:gd name="T123" fmla="*/ 13 h 1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7" h="128">
                  <a:moveTo>
                    <a:pt x="0" y="13"/>
                  </a:moveTo>
                  <a:lnTo>
                    <a:pt x="14" y="11"/>
                  </a:lnTo>
                  <a:lnTo>
                    <a:pt x="33" y="9"/>
                  </a:lnTo>
                  <a:lnTo>
                    <a:pt x="49" y="7"/>
                  </a:lnTo>
                  <a:lnTo>
                    <a:pt x="69" y="0"/>
                  </a:lnTo>
                  <a:lnTo>
                    <a:pt x="84" y="9"/>
                  </a:lnTo>
                  <a:lnTo>
                    <a:pt x="90" y="11"/>
                  </a:lnTo>
                  <a:lnTo>
                    <a:pt x="112" y="17"/>
                  </a:lnTo>
                  <a:lnTo>
                    <a:pt x="128" y="23"/>
                  </a:lnTo>
                  <a:lnTo>
                    <a:pt x="147" y="25"/>
                  </a:lnTo>
                  <a:lnTo>
                    <a:pt x="159" y="27"/>
                  </a:lnTo>
                  <a:lnTo>
                    <a:pt x="171" y="38"/>
                  </a:lnTo>
                  <a:lnTo>
                    <a:pt x="180" y="46"/>
                  </a:lnTo>
                  <a:lnTo>
                    <a:pt x="184" y="50"/>
                  </a:lnTo>
                  <a:lnTo>
                    <a:pt x="192" y="54"/>
                  </a:lnTo>
                  <a:lnTo>
                    <a:pt x="198" y="60"/>
                  </a:lnTo>
                  <a:lnTo>
                    <a:pt x="206" y="64"/>
                  </a:lnTo>
                  <a:lnTo>
                    <a:pt x="210" y="67"/>
                  </a:lnTo>
                  <a:lnTo>
                    <a:pt x="218" y="71"/>
                  </a:lnTo>
                  <a:lnTo>
                    <a:pt x="231" y="75"/>
                  </a:lnTo>
                  <a:lnTo>
                    <a:pt x="245" y="77"/>
                  </a:lnTo>
                  <a:lnTo>
                    <a:pt x="247" y="85"/>
                  </a:lnTo>
                  <a:lnTo>
                    <a:pt x="237" y="93"/>
                  </a:lnTo>
                  <a:lnTo>
                    <a:pt x="235" y="91"/>
                  </a:lnTo>
                  <a:lnTo>
                    <a:pt x="218" y="95"/>
                  </a:lnTo>
                  <a:lnTo>
                    <a:pt x="228" y="102"/>
                  </a:lnTo>
                  <a:lnTo>
                    <a:pt x="235" y="104"/>
                  </a:lnTo>
                  <a:lnTo>
                    <a:pt x="241" y="108"/>
                  </a:lnTo>
                  <a:lnTo>
                    <a:pt x="245" y="120"/>
                  </a:lnTo>
                  <a:lnTo>
                    <a:pt x="243" y="124"/>
                  </a:lnTo>
                  <a:lnTo>
                    <a:pt x="224" y="128"/>
                  </a:lnTo>
                  <a:lnTo>
                    <a:pt x="204" y="124"/>
                  </a:lnTo>
                  <a:lnTo>
                    <a:pt x="186" y="124"/>
                  </a:lnTo>
                  <a:lnTo>
                    <a:pt x="171" y="118"/>
                  </a:lnTo>
                  <a:lnTo>
                    <a:pt x="161" y="114"/>
                  </a:lnTo>
                  <a:lnTo>
                    <a:pt x="155" y="108"/>
                  </a:lnTo>
                  <a:lnTo>
                    <a:pt x="143" y="106"/>
                  </a:lnTo>
                  <a:lnTo>
                    <a:pt x="128" y="110"/>
                  </a:lnTo>
                  <a:lnTo>
                    <a:pt x="120" y="110"/>
                  </a:lnTo>
                  <a:lnTo>
                    <a:pt x="100" y="97"/>
                  </a:lnTo>
                  <a:lnTo>
                    <a:pt x="90" y="95"/>
                  </a:lnTo>
                  <a:lnTo>
                    <a:pt x="90" y="85"/>
                  </a:lnTo>
                  <a:lnTo>
                    <a:pt x="100" y="85"/>
                  </a:lnTo>
                  <a:lnTo>
                    <a:pt x="120" y="85"/>
                  </a:lnTo>
                  <a:lnTo>
                    <a:pt x="120" y="81"/>
                  </a:lnTo>
                  <a:lnTo>
                    <a:pt x="114" y="77"/>
                  </a:lnTo>
                  <a:lnTo>
                    <a:pt x="116" y="71"/>
                  </a:lnTo>
                  <a:lnTo>
                    <a:pt x="112" y="71"/>
                  </a:lnTo>
                  <a:lnTo>
                    <a:pt x="112" y="62"/>
                  </a:lnTo>
                  <a:lnTo>
                    <a:pt x="106" y="58"/>
                  </a:lnTo>
                  <a:lnTo>
                    <a:pt x="96" y="52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77" y="46"/>
                  </a:lnTo>
                  <a:lnTo>
                    <a:pt x="67" y="46"/>
                  </a:lnTo>
                  <a:lnTo>
                    <a:pt x="41" y="42"/>
                  </a:lnTo>
                  <a:lnTo>
                    <a:pt x="39" y="38"/>
                  </a:lnTo>
                  <a:lnTo>
                    <a:pt x="35" y="25"/>
                  </a:lnTo>
                  <a:lnTo>
                    <a:pt x="29" y="27"/>
                  </a:lnTo>
                  <a:lnTo>
                    <a:pt x="14" y="2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80" name="Freeform 2120"/>
            <p:cNvSpPr>
              <a:spLocks noChangeAspect="1"/>
            </p:cNvSpPr>
            <p:nvPr/>
          </p:nvSpPr>
          <p:spPr bwMode="auto">
            <a:xfrm>
              <a:off x="1411" y="570"/>
              <a:ext cx="247" cy="128"/>
            </a:xfrm>
            <a:custGeom>
              <a:avLst/>
              <a:gdLst>
                <a:gd name="T0" fmla="*/ 0 w 247"/>
                <a:gd name="T1" fmla="*/ 13 h 128"/>
                <a:gd name="T2" fmla="*/ 14 w 247"/>
                <a:gd name="T3" fmla="*/ 11 h 128"/>
                <a:gd name="T4" fmla="*/ 33 w 247"/>
                <a:gd name="T5" fmla="*/ 9 h 128"/>
                <a:gd name="T6" fmla="*/ 49 w 247"/>
                <a:gd name="T7" fmla="*/ 7 h 128"/>
                <a:gd name="T8" fmla="*/ 69 w 247"/>
                <a:gd name="T9" fmla="*/ 0 h 128"/>
                <a:gd name="T10" fmla="*/ 84 w 247"/>
                <a:gd name="T11" fmla="*/ 9 h 128"/>
                <a:gd name="T12" fmla="*/ 90 w 247"/>
                <a:gd name="T13" fmla="*/ 11 h 128"/>
                <a:gd name="T14" fmla="*/ 112 w 247"/>
                <a:gd name="T15" fmla="*/ 17 h 128"/>
                <a:gd name="T16" fmla="*/ 128 w 247"/>
                <a:gd name="T17" fmla="*/ 23 h 128"/>
                <a:gd name="T18" fmla="*/ 147 w 247"/>
                <a:gd name="T19" fmla="*/ 25 h 128"/>
                <a:gd name="T20" fmla="*/ 159 w 247"/>
                <a:gd name="T21" fmla="*/ 27 h 128"/>
                <a:gd name="T22" fmla="*/ 171 w 247"/>
                <a:gd name="T23" fmla="*/ 38 h 128"/>
                <a:gd name="T24" fmla="*/ 180 w 247"/>
                <a:gd name="T25" fmla="*/ 46 h 128"/>
                <a:gd name="T26" fmla="*/ 184 w 247"/>
                <a:gd name="T27" fmla="*/ 50 h 128"/>
                <a:gd name="T28" fmla="*/ 192 w 247"/>
                <a:gd name="T29" fmla="*/ 54 h 128"/>
                <a:gd name="T30" fmla="*/ 198 w 247"/>
                <a:gd name="T31" fmla="*/ 60 h 128"/>
                <a:gd name="T32" fmla="*/ 206 w 247"/>
                <a:gd name="T33" fmla="*/ 64 h 128"/>
                <a:gd name="T34" fmla="*/ 210 w 247"/>
                <a:gd name="T35" fmla="*/ 67 h 128"/>
                <a:gd name="T36" fmla="*/ 218 w 247"/>
                <a:gd name="T37" fmla="*/ 71 h 128"/>
                <a:gd name="T38" fmla="*/ 231 w 247"/>
                <a:gd name="T39" fmla="*/ 75 h 128"/>
                <a:gd name="T40" fmla="*/ 245 w 247"/>
                <a:gd name="T41" fmla="*/ 77 h 128"/>
                <a:gd name="T42" fmla="*/ 247 w 247"/>
                <a:gd name="T43" fmla="*/ 85 h 128"/>
                <a:gd name="T44" fmla="*/ 237 w 247"/>
                <a:gd name="T45" fmla="*/ 93 h 128"/>
                <a:gd name="T46" fmla="*/ 235 w 247"/>
                <a:gd name="T47" fmla="*/ 91 h 128"/>
                <a:gd name="T48" fmla="*/ 218 w 247"/>
                <a:gd name="T49" fmla="*/ 95 h 128"/>
                <a:gd name="T50" fmla="*/ 228 w 247"/>
                <a:gd name="T51" fmla="*/ 102 h 128"/>
                <a:gd name="T52" fmla="*/ 235 w 247"/>
                <a:gd name="T53" fmla="*/ 104 h 128"/>
                <a:gd name="T54" fmla="*/ 241 w 247"/>
                <a:gd name="T55" fmla="*/ 108 h 128"/>
                <a:gd name="T56" fmla="*/ 245 w 247"/>
                <a:gd name="T57" fmla="*/ 120 h 128"/>
                <a:gd name="T58" fmla="*/ 243 w 247"/>
                <a:gd name="T59" fmla="*/ 124 h 128"/>
                <a:gd name="T60" fmla="*/ 224 w 247"/>
                <a:gd name="T61" fmla="*/ 128 h 128"/>
                <a:gd name="T62" fmla="*/ 204 w 247"/>
                <a:gd name="T63" fmla="*/ 124 h 128"/>
                <a:gd name="T64" fmla="*/ 186 w 247"/>
                <a:gd name="T65" fmla="*/ 124 h 128"/>
                <a:gd name="T66" fmla="*/ 171 w 247"/>
                <a:gd name="T67" fmla="*/ 118 h 128"/>
                <a:gd name="T68" fmla="*/ 161 w 247"/>
                <a:gd name="T69" fmla="*/ 114 h 128"/>
                <a:gd name="T70" fmla="*/ 155 w 247"/>
                <a:gd name="T71" fmla="*/ 108 h 128"/>
                <a:gd name="T72" fmla="*/ 143 w 247"/>
                <a:gd name="T73" fmla="*/ 106 h 128"/>
                <a:gd name="T74" fmla="*/ 128 w 247"/>
                <a:gd name="T75" fmla="*/ 110 h 128"/>
                <a:gd name="T76" fmla="*/ 120 w 247"/>
                <a:gd name="T77" fmla="*/ 110 h 128"/>
                <a:gd name="T78" fmla="*/ 100 w 247"/>
                <a:gd name="T79" fmla="*/ 97 h 128"/>
                <a:gd name="T80" fmla="*/ 90 w 247"/>
                <a:gd name="T81" fmla="*/ 95 h 128"/>
                <a:gd name="T82" fmla="*/ 90 w 247"/>
                <a:gd name="T83" fmla="*/ 85 h 128"/>
                <a:gd name="T84" fmla="*/ 100 w 247"/>
                <a:gd name="T85" fmla="*/ 85 h 128"/>
                <a:gd name="T86" fmla="*/ 120 w 247"/>
                <a:gd name="T87" fmla="*/ 85 h 128"/>
                <a:gd name="T88" fmla="*/ 120 w 247"/>
                <a:gd name="T89" fmla="*/ 81 h 128"/>
                <a:gd name="T90" fmla="*/ 114 w 247"/>
                <a:gd name="T91" fmla="*/ 77 h 128"/>
                <a:gd name="T92" fmla="*/ 116 w 247"/>
                <a:gd name="T93" fmla="*/ 71 h 128"/>
                <a:gd name="T94" fmla="*/ 112 w 247"/>
                <a:gd name="T95" fmla="*/ 71 h 128"/>
                <a:gd name="T96" fmla="*/ 112 w 247"/>
                <a:gd name="T97" fmla="*/ 62 h 128"/>
                <a:gd name="T98" fmla="*/ 106 w 247"/>
                <a:gd name="T99" fmla="*/ 58 h 128"/>
                <a:gd name="T100" fmla="*/ 106 w 247"/>
                <a:gd name="T101" fmla="*/ 58 h 128"/>
                <a:gd name="T102" fmla="*/ 96 w 247"/>
                <a:gd name="T103" fmla="*/ 52 h 128"/>
                <a:gd name="T104" fmla="*/ 92 w 247"/>
                <a:gd name="T105" fmla="*/ 46 h 128"/>
                <a:gd name="T106" fmla="*/ 90 w 247"/>
                <a:gd name="T107" fmla="*/ 46 h 128"/>
                <a:gd name="T108" fmla="*/ 77 w 247"/>
                <a:gd name="T109" fmla="*/ 46 h 128"/>
                <a:gd name="T110" fmla="*/ 67 w 247"/>
                <a:gd name="T111" fmla="*/ 46 h 128"/>
                <a:gd name="T112" fmla="*/ 41 w 247"/>
                <a:gd name="T113" fmla="*/ 42 h 128"/>
                <a:gd name="T114" fmla="*/ 39 w 247"/>
                <a:gd name="T115" fmla="*/ 38 h 128"/>
                <a:gd name="T116" fmla="*/ 35 w 247"/>
                <a:gd name="T117" fmla="*/ 25 h 128"/>
                <a:gd name="T118" fmla="*/ 29 w 247"/>
                <a:gd name="T119" fmla="*/ 27 h 128"/>
                <a:gd name="T120" fmla="*/ 14 w 247"/>
                <a:gd name="T121" fmla="*/ 23 h 128"/>
                <a:gd name="T122" fmla="*/ 0 w 247"/>
                <a:gd name="T123" fmla="*/ 13 h 1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7" h="128">
                  <a:moveTo>
                    <a:pt x="0" y="13"/>
                  </a:moveTo>
                  <a:lnTo>
                    <a:pt x="14" y="11"/>
                  </a:lnTo>
                  <a:lnTo>
                    <a:pt x="33" y="9"/>
                  </a:lnTo>
                  <a:lnTo>
                    <a:pt x="49" y="7"/>
                  </a:lnTo>
                  <a:lnTo>
                    <a:pt x="69" y="0"/>
                  </a:lnTo>
                  <a:lnTo>
                    <a:pt x="84" y="9"/>
                  </a:lnTo>
                  <a:lnTo>
                    <a:pt x="90" y="11"/>
                  </a:lnTo>
                  <a:lnTo>
                    <a:pt x="112" y="17"/>
                  </a:lnTo>
                  <a:lnTo>
                    <a:pt x="128" y="23"/>
                  </a:lnTo>
                  <a:lnTo>
                    <a:pt x="147" y="25"/>
                  </a:lnTo>
                  <a:lnTo>
                    <a:pt x="159" y="27"/>
                  </a:lnTo>
                  <a:lnTo>
                    <a:pt x="171" y="38"/>
                  </a:lnTo>
                  <a:lnTo>
                    <a:pt x="180" y="46"/>
                  </a:lnTo>
                  <a:lnTo>
                    <a:pt x="184" y="50"/>
                  </a:lnTo>
                  <a:lnTo>
                    <a:pt x="192" y="54"/>
                  </a:lnTo>
                  <a:lnTo>
                    <a:pt x="198" y="60"/>
                  </a:lnTo>
                  <a:lnTo>
                    <a:pt x="206" y="64"/>
                  </a:lnTo>
                  <a:lnTo>
                    <a:pt x="210" y="67"/>
                  </a:lnTo>
                  <a:lnTo>
                    <a:pt x="218" y="71"/>
                  </a:lnTo>
                  <a:lnTo>
                    <a:pt x="231" y="75"/>
                  </a:lnTo>
                  <a:lnTo>
                    <a:pt x="245" y="77"/>
                  </a:lnTo>
                  <a:lnTo>
                    <a:pt x="247" y="85"/>
                  </a:lnTo>
                  <a:lnTo>
                    <a:pt x="237" y="93"/>
                  </a:lnTo>
                  <a:lnTo>
                    <a:pt x="235" y="91"/>
                  </a:lnTo>
                  <a:lnTo>
                    <a:pt x="218" y="95"/>
                  </a:lnTo>
                  <a:lnTo>
                    <a:pt x="228" y="102"/>
                  </a:lnTo>
                  <a:lnTo>
                    <a:pt x="235" y="104"/>
                  </a:lnTo>
                  <a:lnTo>
                    <a:pt x="241" y="108"/>
                  </a:lnTo>
                  <a:lnTo>
                    <a:pt x="245" y="120"/>
                  </a:lnTo>
                  <a:lnTo>
                    <a:pt x="243" y="124"/>
                  </a:lnTo>
                  <a:lnTo>
                    <a:pt x="224" y="128"/>
                  </a:lnTo>
                  <a:lnTo>
                    <a:pt x="204" y="124"/>
                  </a:lnTo>
                  <a:lnTo>
                    <a:pt x="186" y="124"/>
                  </a:lnTo>
                  <a:lnTo>
                    <a:pt x="171" y="118"/>
                  </a:lnTo>
                  <a:lnTo>
                    <a:pt x="161" y="114"/>
                  </a:lnTo>
                  <a:lnTo>
                    <a:pt x="155" y="108"/>
                  </a:lnTo>
                  <a:lnTo>
                    <a:pt x="143" y="106"/>
                  </a:lnTo>
                  <a:lnTo>
                    <a:pt x="128" y="110"/>
                  </a:lnTo>
                  <a:lnTo>
                    <a:pt x="120" y="110"/>
                  </a:lnTo>
                  <a:lnTo>
                    <a:pt x="100" y="97"/>
                  </a:lnTo>
                  <a:lnTo>
                    <a:pt x="90" y="95"/>
                  </a:lnTo>
                  <a:lnTo>
                    <a:pt x="90" y="85"/>
                  </a:lnTo>
                  <a:lnTo>
                    <a:pt x="100" y="85"/>
                  </a:lnTo>
                  <a:lnTo>
                    <a:pt x="120" y="85"/>
                  </a:lnTo>
                  <a:lnTo>
                    <a:pt x="120" y="81"/>
                  </a:lnTo>
                  <a:lnTo>
                    <a:pt x="114" y="77"/>
                  </a:lnTo>
                  <a:lnTo>
                    <a:pt x="116" y="71"/>
                  </a:lnTo>
                  <a:lnTo>
                    <a:pt x="112" y="71"/>
                  </a:lnTo>
                  <a:lnTo>
                    <a:pt x="112" y="62"/>
                  </a:lnTo>
                  <a:lnTo>
                    <a:pt x="106" y="58"/>
                  </a:lnTo>
                  <a:lnTo>
                    <a:pt x="96" y="52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77" y="46"/>
                  </a:lnTo>
                  <a:lnTo>
                    <a:pt x="67" y="46"/>
                  </a:lnTo>
                  <a:lnTo>
                    <a:pt x="41" y="42"/>
                  </a:lnTo>
                  <a:lnTo>
                    <a:pt x="39" y="38"/>
                  </a:lnTo>
                  <a:lnTo>
                    <a:pt x="35" y="25"/>
                  </a:lnTo>
                  <a:lnTo>
                    <a:pt x="29" y="27"/>
                  </a:lnTo>
                  <a:lnTo>
                    <a:pt x="14" y="23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81" name="Freeform 2121"/>
            <p:cNvSpPr>
              <a:spLocks noChangeAspect="1"/>
            </p:cNvSpPr>
            <p:nvPr/>
          </p:nvSpPr>
          <p:spPr bwMode="auto">
            <a:xfrm>
              <a:off x="1295" y="523"/>
              <a:ext cx="45" cy="16"/>
            </a:xfrm>
            <a:custGeom>
              <a:avLst/>
              <a:gdLst>
                <a:gd name="T0" fmla="*/ 0 w 45"/>
                <a:gd name="T1" fmla="*/ 2 h 16"/>
                <a:gd name="T2" fmla="*/ 0 w 45"/>
                <a:gd name="T3" fmla="*/ 6 h 16"/>
                <a:gd name="T4" fmla="*/ 4 w 45"/>
                <a:gd name="T5" fmla="*/ 10 h 16"/>
                <a:gd name="T6" fmla="*/ 12 w 45"/>
                <a:gd name="T7" fmla="*/ 16 h 16"/>
                <a:gd name="T8" fmla="*/ 20 w 45"/>
                <a:gd name="T9" fmla="*/ 16 h 16"/>
                <a:gd name="T10" fmla="*/ 32 w 45"/>
                <a:gd name="T11" fmla="*/ 14 h 16"/>
                <a:gd name="T12" fmla="*/ 45 w 45"/>
                <a:gd name="T13" fmla="*/ 12 h 16"/>
                <a:gd name="T14" fmla="*/ 45 w 45"/>
                <a:gd name="T15" fmla="*/ 8 h 16"/>
                <a:gd name="T16" fmla="*/ 32 w 45"/>
                <a:gd name="T17" fmla="*/ 6 h 16"/>
                <a:gd name="T18" fmla="*/ 22 w 45"/>
                <a:gd name="T19" fmla="*/ 8 h 16"/>
                <a:gd name="T20" fmla="*/ 18 w 45"/>
                <a:gd name="T21" fmla="*/ 2 h 16"/>
                <a:gd name="T22" fmla="*/ 12 w 45"/>
                <a:gd name="T23" fmla="*/ 0 h 16"/>
                <a:gd name="T24" fmla="*/ 6 w 45"/>
                <a:gd name="T25" fmla="*/ 0 h 16"/>
                <a:gd name="T26" fmla="*/ 0 w 45"/>
                <a:gd name="T27" fmla="*/ 2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16">
                  <a:moveTo>
                    <a:pt x="0" y="2"/>
                  </a:moveTo>
                  <a:lnTo>
                    <a:pt x="0" y="6"/>
                  </a:lnTo>
                  <a:lnTo>
                    <a:pt x="4" y="10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32" y="14"/>
                  </a:lnTo>
                  <a:lnTo>
                    <a:pt x="45" y="12"/>
                  </a:lnTo>
                  <a:lnTo>
                    <a:pt x="45" y="8"/>
                  </a:lnTo>
                  <a:lnTo>
                    <a:pt x="32" y="6"/>
                  </a:lnTo>
                  <a:lnTo>
                    <a:pt x="22" y="8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82" name="Freeform 2122"/>
            <p:cNvSpPr>
              <a:spLocks noChangeAspect="1"/>
            </p:cNvSpPr>
            <p:nvPr/>
          </p:nvSpPr>
          <p:spPr bwMode="auto">
            <a:xfrm>
              <a:off x="1295" y="523"/>
              <a:ext cx="45" cy="16"/>
            </a:xfrm>
            <a:custGeom>
              <a:avLst/>
              <a:gdLst>
                <a:gd name="T0" fmla="*/ 0 w 45"/>
                <a:gd name="T1" fmla="*/ 2 h 16"/>
                <a:gd name="T2" fmla="*/ 0 w 45"/>
                <a:gd name="T3" fmla="*/ 6 h 16"/>
                <a:gd name="T4" fmla="*/ 4 w 45"/>
                <a:gd name="T5" fmla="*/ 10 h 16"/>
                <a:gd name="T6" fmla="*/ 12 w 45"/>
                <a:gd name="T7" fmla="*/ 16 h 16"/>
                <a:gd name="T8" fmla="*/ 20 w 45"/>
                <a:gd name="T9" fmla="*/ 16 h 16"/>
                <a:gd name="T10" fmla="*/ 32 w 45"/>
                <a:gd name="T11" fmla="*/ 14 h 16"/>
                <a:gd name="T12" fmla="*/ 45 w 45"/>
                <a:gd name="T13" fmla="*/ 12 h 16"/>
                <a:gd name="T14" fmla="*/ 45 w 45"/>
                <a:gd name="T15" fmla="*/ 8 h 16"/>
                <a:gd name="T16" fmla="*/ 32 w 45"/>
                <a:gd name="T17" fmla="*/ 6 h 16"/>
                <a:gd name="T18" fmla="*/ 22 w 45"/>
                <a:gd name="T19" fmla="*/ 8 h 16"/>
                <a:gd name="T20" fmla="*/ 18 w 45"/>
                <a:gd name="T21" fmla="*/ 2 h 16"/>
                <a:gd name="T22" fmla="*/ 12 w 45"/>
                <a:gd name="T23" fmla="*/ 0 h 16"/>
                <a:gd name="T24" fmla="*/ 6 w 45"/>
                <a:gd name="T25" fmla="*/ 0 h 16"/>
                <a:gd name="T26" fmla="*/ 0 w 45"/>
                <a:gd name="T27" fmla="*/ 2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16">
                  <a:moveTo>
                    <a:pt x="0" y="2"/>
                  </a:moveTo>
                  <a:lnTo>
                    <a:pt x="0" y="6"/>
                  </a:lnTo>
                  <a:lnTo>
                    <a:pt x="4" y="10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32" y="14"/>
                  </a:lnTo>
                  <a:lnTo>
                    <a:pt x="45" y="12"/>
                  </a:lnTo>
                  <a:lnTo>
                    <a:pt x="45" y="8"/>
                  </a:lnTo>
                  <a:lnTo>
                    <a:pt x="32" y="6"/>
                  </a:lnTo>
                  <a:lnTo>
                    <a:pt x="22" y="8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83" name="Freeform 2123"/>
            <p:cNvSpPr>
              <a:spLocks noChangeAspect="1"/>
            </p:cNvSpPr>
            <p:nvPr/>
          </p:nvSpPr>
          <p:spPr bwMode="auto">
            <a:xfrm>
              <a:off x="1276" y="504"/>
              <a:ext cx="25" cy="9"/>
            </a:xfrm>
            <a:custGeom>
              <a:avLst/>
              <a:gdLst>
                <a:gd name="T0" fmla="*/ 25 w 25"/>
                <a:gd name="T1" fmla="*/ 0 h 9"/>
                <a:gd name="T2" fmla="*/ 19 w 25"/>
                <a:gd name="T3" fmla="*/ 0 h 9"/>
                <a:gd name="T4" fmla="*/ 13 w 25"/>
                <a:gd name="T5" fmla="*/ 0 h 9"/>
                <a:gd name="T6" fmla="*/ 6 w 25"/>
                <a:gd name="T7" fmla="*/ 0 h 9"/>
                <a:gd name="T8" fmla="*/ 0 w 25"/>
                <a:gd name="T9" fmla="*/ 2 h 9"/>
                <a:gd name="T10" fmla="*/ 0 w 25"/>
                <a:gd name="T11" fmla="*/ 7 h 9"/>
                <a:gd name="T12" fmla="*/ 10 w 25"/>
                <a:gd name="T13" fmla="*/ 9 h 9"/>
                <a:gd name="T14" fmla="*/ 19 w 25"/>
                <a:gd name="T15" fmla="*/ 9 h 9"/>
                <a:gd name="T16" fmla="*/ 25 w 25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9">
                  <a:moveTo>
                    <a:pt x="25" y="0"/>
                  </a:move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84" name="Freeform 2124"/>
            <p:cNvSpPr>
              <a:spLocks noChangeAspect="1"/>
            </p:cNvSpPr>
            <p:nvPr/>
          </p:nvSpPr>
          <p:spPr bwMode="auto">
            <a:xfrm>
              <a:off x="1276" y="504"/>
              <a:ext cx="25" cy="9"/>
            </a:xfrm>
            <a:custGeom>
              <a:avLst/>
              <a:gdLst>
                <a:gd name="T0" fmla="*/ 25 w 25"/>
                <a:gd name="T1" fmla="*/ 0 h 9"/>
                <a:gd name="T2" fmla="*/ 19 w 25"/>
                <a:gd name="T3" fmla="*/ 0 h 9"/>
                <a:gd name="T4" fmla="*/ 13 w 25"/>
                <a:gd name="T5" fmla="*/ 0 h 9"/>
                <a:gd name="T6" fmla="*/ 6 w 25"/>
                <a:gd name="T7" fmla="*/ 0 h 9"/>
                <a:gd name="T8" fmla="*/ 0 w 25"/>
                <a:gd name="T9" fmla="*/ 2 h 9"/>
                <a:gd name="T10" fmla="*/ 0 w 25"/>
                <a:gd name="T11" fmla="*/ 7 h 9"/>
                <a:gd name="T12" fmla="*/ 10 w 25"/>
                <a:gd name="T13" fmla="*/ 9 h 9"/>
                <a:gd name="T14" fmla="*/ 19 w 25"/>
                <a:gd name="T15" fmla="*/ 9 h 9"/>
                <a:gd name="T16" fmla="*/ 25 w 25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9">
                  <a:moveTo>
                    <a:pt x="25" y="0"/>
                  </a:move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85" name="Freeform 2125"/>
            <p:cNvSpPr>
              <a:spLocks noChangeAspect="1"/>
            </p:cNvSpPr>
            <p:nvPr/>
          </p:nvSpPr>
          <p:spPr bwMode="auto">
            <a:xfrm>
              <a:off x="1325" y="564"/>
              <a:ext cx="29" cy="17"/>
            </a:xfrm>
            <a:custGeom>
              <a:avLst/>
              <a:gdLst>
                <a:gd name="T0" fmla="*/ 29 w 29"/>
                <a:gd name="T1" fmla="*/ 11 h 17"/>
                <a:gd name="T2" fmla="*/ 23 w 29"/>
                <a:gd name="T3" fmla="*/ 15 h 17"/>
                <a:gd name="T4" fmla="*/ 19 w 29"/>
                <a:gd name="T5" fmla="*/ 15 h 17"/>
                <a:gd name="T6" fmla="*/ 12 w 29"/>
                <a:gd name="T7" fmla="*/ 17 h 17"/>
                <a:gd name="T8" fmla="*/ 6 w 29"/>
                <a:gd name="T9" fmla="*/ 17 h 17"/>
                <a:gd name="T10" fmla="*/ 0 w 29"/>
                <a:gd name="T11" fmla="*/ 11 h 17"/>
                <a:gd name="T12" fmla="*/ 2 w 29"/>
                <a:gd name="T13" fmla="*/ 4 h 17"/>
                <a:gd name="T14" fmla="*/ 12 w 29"/>
                <a:gd name="T15" fmla="*/ 0 h 17"/>
                <a:gd name="T16" fmla="*/ 23 w 29"/>
                <a:gd name="T17" fmla="*/ 4 h 17"/>
                <a:gd name="T18" fmla="*/ 29 w 29"/>
                <a:gd name="T19" fmla="*/ 1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17">
                  <a:moveTo>
                    <a:pt x="29" y="11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2" y="4"/>
                  </a:lnTo>
                  <a:lnTo>
                    <a:pt x="12" y="0"/>
                  </a:lnTo>
                  <a:lnTo>
                    <a:pt x="23" y="4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86" name="Freeform 2126"/>
            <p:cNvSpPr>
              <a:spLocks noChangeAspect="1"/>
            </p:cNvSpPr>
            <p:nvPr/>
          </p:nvSpPr>
          <p:spPr bwMode="auto">
            <a:xfrm>
              <a:off x="1325" y="564"/>
              <a:ext cx="29" cy="17"/>
            </a:xfrm>
            <a:custGeom>
              <a:avLst/>
              <a:gdLst>
                <a:gd name="T0" fmla="*/ 29 w 29"/>
                <a:gd name="T1" fmla="*/ 11 h 17"/>
                <a:gd name="T2" fmla="*/ 23 w 29"/>
                <a:gd name="T3" fmla="*/ 15 h 17"/>
                <a:gd name="T4" fmla="*/ 19 w 29"/>
                <a:gd name="T5" fmla="*/ 15 h 17"/>
                <a:gd name="T6" fmla="*/ 12 w 29"/>
                <a:gd name="T7" fmla="*/ 17 h 17"/>
                <a:gd name="T8" fmla="*/ 6 w 29"/>
                <a:gd name="T9" fmla="*/ 17 h 17"/>
                <a:gd name="T10" fmla="*/ 0 w 29"/>
                <a:gd name="T11" fmla="*/ 11 h 17"/>
                <a:gd name="T12" fmla="*/ 2 w 29"/>
                <a:gd name="T13" fmla="*/ 4 h 17"/>
                <a:gd name="T14" fmla="*/ 12 w 29"/>
                <a:gd name="T15" fmla="*/ 0 h 17"/>
                <a:gd name="T16" fmla="*/ 23 w 29"/>
                <a:gd name="T17" fmla="*/ 4 h 17"/>
                <a:gd name="T18" fmla="*/ 29 w 29"/>
                <a:gd name="T19" fmla="*/ 1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17">
                  <a:moveTo>
                    <a:pt x="29" y="11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2" y="4"/>
                  </a:lnTo>
                  <a:lnTo>
                    <a:pt x="12" y="0"/>
                  </a:lnTo>
                  <a:lnTo>
                    <a:pt x="23" y="4"/>
                  </a:lnTo>
                  <a:lnTo>
                    <a:pt x="29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87" name="Freeform 2127"/>
            <p:cNvSpPr>
              <a:spLocks noChangeAspect="1"/>
            </p:cNvSpPr>
            <p:nvPr/>
          </p:nvSpPr>
          <p:spPr bwMode="auto">
            <a:xfrm>
              <a:off x="1411" y="672"/>
              <a:ext cx="51" cy="16"/>
            </a:xfrm>
            <a:custGeom>
              <a:avLst/>
              <a:gdLst>
                <a:gd name="T0" fmla="*/ 51 w 51"/>
                <a:gd name="T1" fmla="*/ 10 h 16"/>
                <a:gd name="T2" fmla="*/ 49 w 51"/>
                <a:gd name="T3" fmla="*/ 10 h 16"/>
                <a:gd name="T4" fmla="*/ 41 w 51"/>
                <a:gd name="T5" fmla="*/ 4 h 16"/>
                <a:gd name="T6" fmla="*/ 35 w 51"/>
                <a:gd name="T7" fmla="*/ 0 h 16"/>
                <a:gd name="T8" fmla="*/ 29 w 51"/>
                <a:gd name="T9" fmla="*/ 0 h 16"/>
                <a:gd name="T10" fmla="*/ 18 w 51"/>
                <a:gd name="T11" fmla="*/ 0 h 16"/>
                <a:gd name="T12" fmla="*/ 8 w 51"/>
                <a:gd name="T13" fmla="*/ 6 h 16"/>
                <a:gd name="T14" fmla="*/ 0 w 51"/>
                <a:gd name="T15" fmla="*/ 14 h 16"/>
                <a:gd name="T16" fmla="*/ 12 w 51"/>
                <a:gd name="T17" fmla="*/ 14 h 16"/>
                <a:gd name="T18" fmla="*/ 22 w 51"/>
                <a:gd name="T19" fmla="*/ 10 h 16"/>
                <a:gd name="T20" fmla="*/ 26 w 51"/>
                <a:gd name="T21" fmla="*/ 10 h 16"/>
                <a:gd name="T22" fmla="*/ 31 w 51"/>
                <a:gd name="T23" fmla="*/ 14 h 16"/>
                <a:gd name="T24" fmla="*/ 51 w 51"/>
                <a:gd name="T25" fmla="*/ 16 h 16"/>
                <a:gd name="T26" fmla="*/ 51 w 51"/>
                <a:gd name="T27" fmla="*/ 1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6">
                  <a:moveTo>
                    <a:pt x="51" y="10"/>
                  </a:moveTo>
                  <a:lnTo>
                    <a:pt x="49" y="10"/>
                  </a:lnTo>
                  <a:lnTo>
                    <a:pt x="41" y="4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6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1" y="14"/>
                  </a:lnTo>
                  <a:lnTo>
                    <a:pt x="51" y="16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88" name="Freeform 2128"/>
            <p:cNvSpPr>
              <a:spLocks noChangeAspect="1"/>
            </p:cNvSpPr>
            <p:nvPr/>
          </p:nvSpPr>
          <p:spPr bwMode="auto">
            <a:xfrm>
              <a:off x="1411" y="672"/>
              <a:ext cx="51" cy="16"/>
            </a:xfrm>
            <a:custGeom>
              <a:avLst/>
              <a:gdLst>
                <a:gd name="T0" fmla="*/ 51 w 51"/>
                <a:gd name="T1" fmla="*/ 10 h 16"/>
                <a:gd name="T2" fmla="*/ 49 w 51"/>
                <a:gd name="T3" fmla="*/ 10 h 16"/>
                <a:gd name="T4" fmla="*/ 41 w 51"/>
                <a:gd name="T5" fmla="*/ 4 h 16"/>
                <a:gd name="T6" fmla="*/ 35 w 51"/>
                <a:gd name="T7" fmla="*/ 0 h 16"/>
                <a:gd name="T8" fmla="*/ 29 w 51"/>
                <a:gd name="T9" fmla="*/ 0 h 16"/>
                <a:gd name="T10" fmla="*/ 18 w 51"/>
                <a:gd name="T11" fmla="*/ 0 h 16"/>
                <a:gd name="T12" fmla="*/ 8 w 51"/>
                <a:gd name="T13" fmla="*/ 6 h 16"/>
                <a:gd name="T14" fmla="*/ 0 w 51"/>
                <a:gd name="T15" fmla="*/ 14 h 16"/>
                <a:gd name="T16" fmla="*/ 12 w 51"/>
                <a:gd name="T17" fmla="*/ 14 h 16"/>
                <a:gd name="T18" fmla="*/ 22 w 51"/>
                <a:gd name="T19" fmla="*/ 10 h 16"/>
                <a:gd name="T20" fmla="*/ 26 w 51"/>
                <a:gd name="T21" fmla="*/ 10 h 16"/>
                <a:gd name="T22" fmla="*/ 31 w 51"/>
                <a:gd name="T23" fmla="*/ 14 h 16"/>
                <a:gd name="T24" fmla="*/ 51 w 51"/>
                <a:gd name="T25" fmla="*/ 16 h 16"/>
                <a:gd name="T26" fmla="*/ 51 w 51"/>
                <a:gd name="T27" fmla="*/ 1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6">
                  <a:moveTo>
                    <a:pt x="51" y="10"/>
                  </a:moveTo>
                  <a:lnTo>
                    <a:pt x="49" y="10"/>
                  </a:lnTo>
                  <a:lnTo>
                    <a:pt x="41" y="4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6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1" y="14"/>
                  </a:lnTo>
                  <a:lnTo>
                    <a:pt x="51" y="16"/>
                  </a:lnTo>
                  <a:lnTo>
                    <a:pt x="51" y="1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89" name="Freeform 2129"/>
            <p:cNvSpPr>
              <a:spLocks noChangeAspect="1"/>
            </p:cNvSpPr>
            <p:nvPr/>
          </p:nvSpPr>
          <p:spPr bwMode="auto">
            <a:xfrm>
              <a:off x="1409" y="531"/>
              <a:ext cx="84" cy="29"/>
            </a:xfrm>
            <a:custGeom>
              <a:avLst/>
              <a:gdLst>
                <a:gd name="T0" fmla="*/ 84 w 84"/>
                <a:gd name="T1" fmla="*/ 19 h 29"/>
                <a:gd name="T2" fmla="*/ 73 w 84"/>
                <a:gd name="T3" fmla="*/ 15 h 29"/>
                <a:gd name="T4" fmla="*/ 61 w 84"/>
                <a:gd name="T5" fmla="*/ 13 h 29"/>
                <a:gd name="T6" fmla="*/ 57 w 84"/>
                <a:gd name="T7" fmla="*/ 15 h 29"/>
                <a:gd name="T8" fmla="*/ 45 w 84"/>
                <a:gd name="T9" fmla="*/ 15 h 29"/>
                <a:gd name="T10" fmla="*/ 39 w 84"/>
                <a:gd name="T11" fmla="*/ 11 h 29"/>
                <a:gd name="T12" fmla="*/ 31 w 84"/>
                <a:gd name="T13" fmla="*/ 8 h 29"/>
                <a:gd name="T14" fmla="*/ 20 w 84"/>
                <a:gd name="T15" fmla="*/ 4 h 29"/>
                <a:gd name="T16" fmla="*/ 8 w 84"/>
                <a:gd name="T17" fmla="*/ 0 h 29"/>
                <a:gd name="T18" fmla="*/ 0 w 84"/>
                <a:gd name="T19" fmla="*/ 2 h 29"/>
                <a:gd name="T20" fmla="*/ 0 w 84"/>
                <a:gd name="T21" fmla="*/ 11 h 29"/>
                <a:gd name="T22" fmla="*/ 8 w 84"/>
                <a:gd name="T23" fmla="*/ 15 h 29"/>
                <a:gd name="T24" fmla="*/ 10 w 84"/>
                <a:gd name="T25" fmla="*/ 17 h 29"/>
                <a:gd name="T26" fmla="*/ 8 w 84"/>
                <a:gd name="T27" fmla="*/ 23 h 29"/>
                <a:gd name="T28" fmla="*/ 10 w 84"/>
                <a:gd name="T29" fmla="*/ 25 h 29"/>
                <a:gd name="T30" fmla="*/ 20 w 84"/>
                <a:gd name="T31" fmla="*/ 27 h 29"/>
                <a:gd name="T32" fmla="*/ 35 w 84"/>
                <a:gd name="T33" fmla="*/ 23 h 29"/>
                <a:gd name="T34" fmla="*/ 47 w 84"/>
                <a:gd name="T35" fmla="*/ 23 h 29"/>
                <a:gd name="T36" fmla="*/ 55 w 84"/>
                <a:gd name="T37" fmla="*/ 27 h 29"/>
                <a:gd name="T38" fmla="*/ 65 w 84"/>
                <a:gd name="T39" fmla="*/ 29 h 29"/>
                <a:gd name="T40" fmla="*/ 77 w 84"/>
                <a:gd name="T41" fmla="*/ 29 h 29"/>
                <a:gd name="T42" fmla="*/ 84 w 84"/>
                <a:gd name="T43" fmla="*/ 19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4" h="29">
                  <a:moveTo>
                    <a:pt x="84" y="19"/>
                  </a:moveTo>
                  <a:lnTo>
                    <a:pt x="73" y="15"/>
                  </a:lnTo>
                  <a:lnTo>
                    <a:pt x="61" y="13"/>
                  </a:lnTo>
                  <a:lnTo>
                    <a:pt x="57" y="15"/>
                  </a:lnTo>
                  <a:lnTo>
                    <a:pt x="45" y="15"/>
                  </a:lnTo>
                  <a:lnTo>
                    <a:pt x="39" y="11"/>
                  </a:lnTo>
                  <a:lnTo>
                    <a:pt x="31" y="8"/>
                  </a:lnTo>
                  <a:lnTo>
                    <a:pt x="20" y="4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20" y="27"/>
                  </a:lnTo>
                  <a:lnTo>
                    <a:pt x="35" y="23"/>
                  </a:lnTo>
                  <a:lnTo>
                    <a:pt x="47" y="23"/>
                  </a:lnTo>
                  <a:lnTo>
                    <a:pt x="55" y="27"/>
                  </a:lnTo>
                  <a:lnTo>
                    <a:pt x="65" y="29"/>
                  </a:lnTo>
                  <a:lnTo>
                    <a:pt x="77" y="29"/>
                  </a:lnTo>
                  <a:lnTo>
                    <a:pt x="8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90" name="Freeform 2130"/>
            <p:cNvSpPr>
              <a:spLocks noChangeAspect="1"/>
            </p:cNvSpPr>
            <p:nvPr/>
          </p:nvSpPr>
          <p:spPr bwMode="auto">
            <a:xfrm>
              <a:off x="1409" y="531"/>
              <a:ext cx="84" cy="29"/>
            </a:xfrm>
            <a:custGeom>
              <a:avLst/>
              <a:gdLst>
                <a:gd name="T0" fmla="*/ 84 w 84"/>
                <a:gd name="T1" fmla="*/ 19 h 29"/>
                <a:gd name="T2" fmla="*/ 73 w 84"/>
                <a:gd name="T3" fmla="*/ 15 h 29"/>
                <a:gd name="T4" fmla="*/ 61 w 84"/>
                <a:gd name="T5" fmla="*/ 13 h 29"/>
                <a:gd name="T6" fmla="*/ 57 w 84"/>
                <a:gd name="T7" fmla="*/ 15 h 29"/>
                <a:gd name="T8" fmla="*/ 45 w 84"/>
                <a:gd name="T9" fmla="*/ 15 h 29"/>
                <a:gd name="T10" fmla="*/ 39 w 84"/>
                <a:gd name="T11" fmla="*/ 11 h 29"/>
                <a:gd name="T12" fmla="*/ 31 w 84"/>
                <a:gd name="T13" fmla="*/ 8 h 29"/>
                <a:gd name="T14" fmla="*/ 20 w 84"/>
                <a:gd name="T15" fmla="*/ 4 h 29"/>
                <a:gd name="T16" fmla="*/ 8 w 84"/>
                <a:gd name="T17" fmla="*/ 0 h 29"/>
                <a:gd name="T18" fmla="*/ 0 w 84"/>
                <a:gd name="T19" fmla="*/ 2 h 29"/>
                <a:gd name="T20" fmla="*/ 0 w 84"/>
                <a:gd name="T21" fmla="*/ 11 h 29"/>
                <a:gd name="T22" fmla="*/ 8 w 84"/>
                <a:gd name="T23" fmla="*/ 15 h 29"/>
                <a:gd name="T24" fmla="*/ 10 w 84"/>
                <a:gd name="T25" fmla="*/ 17 h 29"/>
                <a:gd name="T26" fmla="*/ 8 w 84"/>
                <a:gd name="T27" fmla="*/ 23 h 29"/>
                <a:gd name="T28" fmla="*/ 10 w 84"/>
                <a:gd name="T29" fmla="*/ 25 h 29"/>
                <a:gd name="T30" fmla="*/ 20 w 84"/>
                <a:gd name="T31" fmla="*/ 27 h 29"/>
                <a:gd name="T32" fmla="*/ 35 w 84"/>
                <a:gd name="T33" fmla="*/ 23 h 29"/>
                <a:gd name="T34" fmla="*/ 47 w 84"/>
                <a:gd name="T35" fmla="*/ 23 h 29"/>
                <a:gd name="T36" fmla="*/ 55 w 84"/>
                <a:gd name="T37" fmla="*/ 27 h 29"/>
                <a:gd name="T38" fmla="*/ 65 w 84"/>
                <a:gd name="T39" fmla="*/ 29 h 29"/>
                <a:gd name="T40" fmla="*/ 77 w 84"/>
                <a:gd name="T41" fmla="*/ 29 h 29"/>
                <a:gd name="T42" fmla="*/ 84 w 84"/>
                <a:gd name="T43" fmla="*/ 19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4" h="29">
                  <a:moveTo>
                    <a:pt x="84" y="19"/>
                  </a:moveTo>
                  <a:lnTo>
                    <a:pt x="73" y="15"/>
                  </a:lnTo>
                  <a:lnTo>
                    <a:pt x="61" y="13"/>
                  </a:lnTo>
                  <a:lnTo>
                    <a:pt x="57" y="15"/>
                  </a:lnTo>
                  <a:lnTo>
                    <a:pt x="45" y="15"/>
                  </a:lnTo>
                  <a:lnTo>
                    <a:pt x="39" y="11"/>
                  </a:lnTo>
                  <a:lnTo>
                    <a:pt x="31" y="8"/>
                  </a:lnTo>
                  <a:lnTo>
                    <a:pt x="20" y="4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20" y="27"/>
                  </a:lnTo>
                  <a:lnTo>
                    <a:pt x="35" y="23"/>
                  </a:lnTo>
                  <a:lnTo>
                    <a:pt x="47" y="23"/>
                  </a:lnTo>
                  <a:lnTo>
                    <a:pt x="55" y="27"/>
                  </a:lnTo>
                  <a:lnTo>
                    <a:pt x="65" y="29"/>
                  </a:lnTo>
                  <a:lnTo>
                    <a:pt x="77" y="29"/>
                  </a:lnTo>
                  <a:lnTo>
                    <a:pt x="84" y="1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91" name="Freeform 2131"/>
            <p:cNvSpPr>
              <a:spLocks noChangeAspect="1"/>
            </p:cNvSpPr>
            <p:nvPr/>
          </p:nvSpPr>
          <p:spPr bwMode="auto">
            <a:xfrm>
              <a:off x="1550" y="453"/>
              <a:ext cx="342" cy="237"/>
            </a:xfrm>
            <a:custGeom>
              <a:avLst/>
              <a:gdLst>
                <a:gd name="T0" fmla="*/ 96 w 342"/>
                <a:gd name="T1" fmla="*/ 4 h 237"/>
                <a:gd name="T2" fmla="*/ 77 w 342"/>
                <a:gd name="T3" fmla="*/ 16 h 237"/>
                <a:gd name="T4" fmla="*/ 57 w 342"/>
                <a:gd name="T5" fmla="*/ 27 h 237"/>
                <a:gd name="T6" fmla="*/ 32 w 342"/>
                <a:gd name="T7" fmla="*/ 35 h 237"/>
                <a:gd name="T8" fmla="*/ 2 w 342"/>
                <a:gd name="T9" fmla="*/ 45 h 237"/>
                <a:gd name="T10" fmla="*/ 0 w 342"/>
                <a:gd name="T11" fmla="*/ 68 h 237"/>
                <a:gd name="T12" fmla="*/ 0 w 342"/>
                <a:gd name="T13" fmla="*/ 84 h 237"/>
                <a:gd name="T14" fmla="*/ 47 w 342"/>
                <a:gd name="T15" fmla="*/ 99 h 237"/>
                <a:gd name="T16" fmla="*/ 98 w 342"/>
                <a:gd name="T17" fmla="*/ 109 h 237"/>
                <a:gd name="T18" fmla="*/ 122 w 342"/>
                <a:gd name="T19" fmla="*/ 126 h 237"/>
                <a:gd name="T20" fmla="*/ 145 w 342"/>
                <a:gd name="T21" fmla="*/ 140 h 237"/>
                <a:gd name="T22" fmla="*/ 153 w 342"/>
                <a:gd name="T23" fmla="*/ 163 h 237"/>
                <a:gd name="T24" fmla="*/ 181 w 342"/>
                <a:gd name="T25" fmla="*/ 184 h 237"/>
                <a:gd name="T26" fmla="*/ 202 w 342"/>
                <a:gd name="T27" fmla="*/ 190 h 237"/>
                <a:gd name="T28" fmla="*/ 238 w 342"/>
                <a:gd name="T29" fmla="*/ 208 h 237"/>
                <a:gd name="T30" fmla="*/ 255 w 342"/>
                <a:gd name="T31" fmla="*/ 219 h 237"/>
                <a:gd name="T32" fmla="*/ 273 w 342"/>
                <a:gd name="T33" fmla="*/ 237 h 237"/>
                <a:gd name="T34" fmla="*/ 314 w 342"/>
                <a:gd name="T35" fmla="*/ 237 h 237"/>
                <a:gd name="T36" fmla="*/ 328 w 342"/>
                <a:gd name="T37" fmla="*/ 221 h 237"/>
                <a:gd name="T38" fmla="*/ 316 w 342"/>
                <a:gd name="T39" fmla="*/ 202 h 237"/>
                <a:gd name="T40" fmla="*/ 318 w 342"/>
                <a:gd name="T41" fmla="*/ 181 h 237"/>
                <a:gd name="T42" fmla="*/ 318 w 342"/>
                <a:gd name="T43" fmla="*/ 161 h 237"/>
                <a:gd name="T44" fmla="*/ 322 w 342"/>
                <a:gd name="T45" fmla="*/ 136 h 237"/>
                <a:gd name="T46" fmla="*/ 332 w 342"/>
                <a:gd name="T47" fmla="*/ 122 h 237"/>
                <a:gd name="T48" fmla="*/ 342 w 342"/>
                <a:gd name="T49" fmla="*/ 101 h 237"/>
                <a:gd name="T50" fmla="*/ 328 w 342"/>
                <a:gd name="T51" fmla="*/ 82 h 237"/>
                <a:gd name="T52" fmla="*/ 300 w 342"/>
                <a:gd name="T53" fmla="*/ 103 h 237"/>
                <a:gd name="T54" fmla="*/ 289 w 342"/>
                <a:gd name="T55" fmla="*/ 89 h 237"/>
                <a:gd name="T56" fmla="*/ 304 w 342"/>
                <a:gd name="T57" fmla="*/ 74 h 237"/>
                <a:gd name="T58" fmla="*/ 277 w 342"/>
                <a:gd name="T59" fmla="*/ 60 h 237"/>
                <a:gd name="T60" fmla="*/ 240 w 342"/>
                <a:gd name="T61" fmla="*/ 33 h 237"/>
                <a:gd name="T62" fmla="*/ 194 w 342"/>
                <a:gd name="T63" fmla="*/ 22 h 237"/>
                <a:gd name="T64" fmla="*/ 149 w 342"/>
                <a:gd name="T65" fmla="*/ 10 h 237"/>
                <a:gd name="T66" fmla="*/ 108 w 342"/>
                <a:gd name="T67" fmla="*/ 0 h 2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237">
                  <a:moveTo>
                    <a:pt x="108" y="0"/>
                  </a:moveTo>
                  <a:lnTo>
                    <a:pt x="96" y="4"/>
                  </a:lnTo>
                  <a:lnTo>
                    <a:pt x="79" y="14"/>
                  </a:lnTo>
                  <a:lnTo>
                    <a:pt x="77" y="16"/>
                  </a:lnTo>
                  <a:lnTo>
                    <a:pt x="65" y="22"/>
                  </a:lnTo>
                  <a:lnTo>
                    <a:pt x="57" y="27"/>
                  </a:lnTo>
                  <a:lnTo>
                    <a:pt x="51" y="31"/>
                  </a:lnTo>
                  <a:lnTo>
                    <a:pt x="32" y="35"/>
                  </a:lnTo>
                  <a:lnTo>
                    <a:pt x="8" y="39"/>
                  </a:lnTo>
                  <a:lnTo>
                    <a:pt x="2" y="45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4" y="91"/>
                  </a:lnTo>
                  <a:lnTo>
                    <a:pt x="47" y="99"/>
                  </a:lnTo>
                  <a:lnTo>
                    <a:pt x="55" y="99"/>
                  </a:lnTo>
                  <a:lnTo>
                    <a:pt x="98" y="109"/>
                  </a:lnTo>
                  <a:lnTo>
                    <a:pt x="112" y="115"/>
                  </a:lnTo>
                  <a:lnTo>
                    <a:pt x="122" y="126"/>
                  </a:lnTo>
                  <a:lnTo>
                    <a:pt x="130" y="130"/>
                  </a:lnTo>
                  <a:lnTo>
                    <a:pt x="145" y="140"/>
                  </a:lnTo>
                  <a:lnTo>
                    <a:pt x="151" y="153"/>
                  </a:lnTo>
                  <a:lnTo>
                    <a:pt x="153" y="163"/>
                  </a:lnTo>
                  <a:lnTo>
                    <a:pt x="169" y="175"/>
                  </a:lnTo>
                  <a:lnTo>
                    <a:pt x="181" y="184"/>
                  </a:lnTo>
                  <a:lnTo>
                    <a:pt x="198" y="190"/>
                  </a:lnTo>
                  <a:lnTo>
                    <a:pt x="202" y="190"/>
                  </a:lnTo>
                  <a:lnTo>
                    <a:pt x="230" y="200"/>
                  </a:lnTo>
                  <a:lnTo>
                    <a:pt x="238" y="208"/>
                  </a:lnTo>
                  <a:lnTo>
                    <a:pt x="251" y="217"/>
                  </a:lnTo>
                  <a:lnTo>
                    <a:pt x="255" y="219"/>
                  </a:lnTo>
                  <a:lnTo>
                    <a:pt x="261" y="231"/>
                  </a:lnTo>
                  <a:lnTo>
                    <a:pt x="273" y="237"/>
                  </a:lnTo>
                  <a:lnTo>
                    <a:pt x="296" y="237"/>
                  </a:lnTo>
                  <a:lnTo>
                    <a:pt x="314" y="237"/>
                  </a:lnTo>
                  <a:lnTo>
                    <a:pt x="324" y="235"/>
                  </a:lnTo>
                  <a:lnTo>
                    <a:pt x="328" y="221"/>
                  </a:lnTo>
                  <a:lnTo>
                    <a:pt x="322" y="212"/>
                  </a:lnTo>
                  <a:lnTo>
                    <a:pt x="316" y="202"/>
                  </a:lnTo>
                  <a:lnTo>
                    <a:pt x="316" y="192"/>
                  </a:lnTo>
                  <a:lnTo>
                    <a:pt x="318" y="181"/>
                  </a:lnTo>
                  <a:lnTo>
                    <a:pt x="320" y="169"/>
                  </a:lnTo>
                  <a:lnTo>
                    <a:pt x="318" y="161"/>
                  </a:lnTo>
                  <a:lnTo>
                    <a:pt x="320" y="146"/>
                  </a:lnTo>
                  <a:lnTo>
                    <a:pt x="322" y="136"/>
                  </a:lnTo>
                  <a:lnTo>
                    <a:pt x="328" y="132"/>
                  </a:lnTo>
                  <a:lnTo>
                    <a:pt x="332" y="122"/>
                  </a:lnTo>
                  <a:lnTo>
                    <a:pt x="340" y="115"/>
                  </a:lnTo>
                  <a:lnTo>
                    <a:pt x="342" y="101"/>
                  </a:lnTo>
                  <a:lnTo>
                    <a:pt x="342" y="89"/>
                  </a:lnTo>
                  <a:lnTo>
                    <a:pt x="328" y="82"/>
                  </a:lnTo>
                  <a:lnTo>
                    <a:pt x="310" y="97"/>
                  </a:lnTo>
                  <a:lnTo>
                    <a:pt x="300" y="103"/>
                  </a:lnTo>
                  <a:lnTo>
                    <a:pt x="289" y="99"/>
                  </a:lnTo>
                  <a:lnTo>
                    <a:pt x="289" y="89"/>
                  </a:lnTo>
                  <a:lnTo>
                    <a:pt x="304" y="78"/>
                  </a:lnTo>
                  <a:lnTo>
                    <a:pt x="304" y="74"/>
                  </a:lnTo>
                  <a:lnTo>
                    <a:pt x="291" y="68"/>
                  </a:lnTo>
                  <a:lnTo>
                    <a:pt x="277" y="60"/>
                  </a:lnTo>
                  <a:lnTo>
                    <a:pt x="253" y="41"/>
                  </a:lnTo>
                  <a:lnTo>
                    <a:pt x="240" y="33"/>
                  </a:lnTo>
                  <a:lnTo>
                    <a:pt x="220" y="27"/>
                  </a:lnTo>
                  <a:lnTo>
                    <a:pt x="194" y="22"/>
                  </a:lnTo>
                  <a:lnTo>
                    <a:pt x="167" y="14"/>
                  </a:lnTo>
                  <a:lnTo>
                    <a:pt x="149" y="10"/>
                  </a:lnTo>
                  <a:lnTo>
                    <a:pt x="124" y="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92" name="Freeform 2132"/>
            <p:cNvSpPr>
              <a:spLocks noChangeAspect="1"/>
            </p:cNvSpPr>
            <p:nvPr/>
          </p:nvSpPr>
          <p:spPr bwMode="auto">
            <a:xfrm>
              <a:off x="1550" y="453"/>
              <a:ext cx="342" cy="237"/>
            </a:xfrm>
            <a:custGeom>
              <a:avLst/>
              <a:gdLst>
                <a:gd name="T0" fmla="*/ 96 w 342"/>
                <a:gd name="T1" fmla="*/ 4 h 237"/>
                <a:gd name="T2" fmla="*/ 77 w 342"/>
                <a:gd name="T3" fmla="*/ 16 h 237"/>
                <a:gd name="T4" fmla="*/ 57 w 342"/>
                <a:gd name="T5" fmla="*/ 27 h 237"/>
                <a:gd name="T6" fmla="*/ 32 w 342"/>
                <a:gd name="T7" fmla="*/ 35 h 237"/>
                <a:gd name="T8" fmla="*/ 2 w 342"/>
                <a:gd name="T9" fmla="*/ 45 h 237"/>
                <a:gd name="T10" fmla="*/ 0 w 342"/>
                <a:gd name="T11" fmla="*/ 68 h 237"/>
                <a:gd name="T12" fmla="*/ 0 w 342"/>
                <a:gd name="T13" fmla="*/ 84 h 237"/>
                <a:gd name="T14" fmla="*/ 47 w 342"/>
                <a:gd name="T15" fmla="*/ 99 h 237"/>
                <a:gd name="T16" fmla="*/ 98 w 342"/>
                <a:gd name="T17" fmla="*/ 109 h 237"/>
                <a:gd name="T18" fmla="*/ 122 w 342"/>
                <a:gd name="T19" fmla="*/ 126 h 237"/>
                <a:gd name="T20" fmla="*/ 145 w 342"/>
                <a:gd name="T21" fmla="*/ 140 h 237"/>
                <a:gd name="T22" fmla="*/ 153 w 342"/>
                <a:gd name="T23" fmla="*/ 163 h 237"/>
                <a:gd name="T24" fmla="*/ 181 w 342"/>
                <a:gd name="T25" fmla="*/ 184 h 237"/>
                <a:gd name="T26" fmla="*/ 202 w 342"/>
                <a:gd name="T27" fmla="*/ 190 h 237"/>
                <a:gd name="T28" fmla="*/ 238 w 342"/>
                <a:gd name="T29" fmla="*/ 208 h 237"/>
                <a:gd name="T30" fmla="*/ 255 w 342"/>
                <a:gd name="T31" fmla="*/ 219 h 237"/>
                <a:gd name="T32" fmla="*/ 273 w 342"/>
                <a:gd name="T33" fmla="*/ 237 h 237"/>
                <a:gd name="T34" fmla="*/ 314 w 342"/>
                <a:gd name="T35" fmla="*/ 237 h 237"/>
                <a:gd name="T36" fmla="*/ 328 w 342"/>
                <a:gd name="T37" fmla="*/ 221 h 237"/>
                <a:gd name="T38" fmla="*/ 316 w 342"/>
                <a:gd name="T39" fmla="*/ 202 h 237"/>
                <a:gd name="T40" fmla="*/ 318 w 342"/>
                <a:gd name="T41" fmla="*/ 181 h 237"/>
                <a:gd name="T42" fmla="*/ 318 w 342"/>
                <a:gd name="T43" fmla="*/ 161 h 237"/>
                <a:gd name="T44" fmla="*/ 322 w 342"/>
                <a:gd name="T45" fmla="*/ 136 h 237"/>
                <a:gd name="T46" fmla="*/ 332 w 342"/>
                <a:gd name="T47" fmla="*/ 122 h 237"/>
                <a:gd name="T48" fmla="*/ 342 w 342"/>
                <a:gd name="T49" fmla="*/ 101 h 237"/>
                <a:gd name="T50" fmla="*/ 328 w 342"/>
                <a:gd name="T51" fmla="*/ 82 h 237"/>
                <a:gd name="T52" fmla="*/ 300 w 342"/>
                <a:gd name="T53" fmla="*/ 103 h 237"/>
                <a:gd name="T54" fmla="*/ 289 w 342"/>
                <a:gd name="T55" fmla="*/ 89 h 237"/>
                <a:gd name="T56" fmla="*/ 304 w 342"/>
                <a:gd name="T57" fmla="*/ 74 h 237"/>
                <a:gd name="T58" fmla="*/ 277 w 342"/>
                <a:gd name="T59" fmla="*/ 60 h 237"/>
                <a:gd name="T60" fmla="*/ 240 w 342"/>
                <a:gd name="T61" fmla="*/ 33 h 237"/>
                <a:gd name="T62" fmla="*/ 194 w 342"/>
                <a:gd name="T63" fmla="*/ 22 h 237"/>
                <a:gd name="T64" fmla="*/ 149 w 342"/>
                <a:gd name="T65" fmla="*/ 10 h 237"/>
                <a:gd name="T66" fmla="*/ 108 w 342"/>
                <a:gd name="T67" fmla="*/ 0 h 2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237">
                  <a:moveTo>
                    <a:pt x="108" y="0"/>
                  </a:moveTo>
                  <a:lnTo>
                    <a:pt x="96" y="4"/>
                  </a:lnTo>
                  <a:lnTo>
                    <a:pt x="79" y="14"/>
                  </a:lnTo>
                  <a:lnTo>
                    <a:pt x="77" y="16"/>
                  </a:lnTo>
                  <a:lnTo>
                    <a:pt x="65" y="22"/>
                  </a:lnTo>
                  <a:lnTo>
                    <a:pt x="57" y="27"/>
                  </a:lnTo>
                  <a:lnTo>
                    <a:pt x="51" y="31"/>
                  </a:lnTo>
                  <a:lnTo>
                    <a:pt x="32" y="35"/>
                  </a:lnTo>
                  <a:lnTo>
                    <a:pt x="8" y="39"/>
                  </a:lnTo>
                  <a:lnTo>
                    <a:pt x="2" y="45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4" y="91"/>
                  </a:lnTo>
                  <a:lnTo>
                    <a:pt x="47" y="99"/>
                  </a:lnTo>
                  <a:lnTo>
                    <a:pt x="55" y="99"/>
                  </a:lnTo>
                  <a:lnTo>
                    <a:pt x="98" y="109"/>
                  </a:lnTo>
                  <a:lnTo>
                    <a:pt x="112" y="115"/>
                  </a:lnTo>
                  <a:lnTo>
                    <a:pt x="122" y="126"/>
                  </a:lnTo>
                  <a:lnTo>
                    <a:pt x="130" y="130"/>
                  </a:lnTo>
                  <a:lnTo>
                    <a:pt x="145" y="140"/>
                  </a:lnTo>
                  <a:lnTo>
                    <a:pt x="151" y="153"/>
                  </a:lnTo>
                  <a:lnTo>
                    <a:pt x="153" y="163"/>
                  </a:lnTo>
                  <a:lnTo>
                    <a:pt x="169" y="175"/>
                  </a:lnTo>
                  <a:lnTo>
                    <a:pt x="181" y="184"/>
                  </a:lnTo>
                  <a:lnTo>
                    <a:pt x="198" y="190"/>
                  </a:lnTo>
                  <a:lnTo>
                    <a:pt x="202" y="190"/>
                  </a:lnTo>
                  <a:lnTo>
                    <a:pt x="230" y="200"/>
                  </a:lnTo>
                  <a:lnTo>
                    <a:pt x="238" y="208"/>
                  </a:lnTo>
                  <a:lnTo>
                    <a:pt x="251" y="217"/>
                  </a:lnTo>
                  <a:lnTo>
                    <a:pt x="255" y="219"/>
                  </a:lnTo>
                  <a:lnTo>
                    <a:pt x="261" y="231"/>
                  </a:lnTo>
                  <a:lnTo>
                    <a:pt x="273" y="237"/>
                  </a:lnTo>
                  <a:lnTo>
                    <a:pt x="296" y="237"/>
                  </a:lnTo>
                  <a:lnTo>
                    <a:pt x="314" y="237"/>
                  </a:lnTo>
                  <a:lnTo>
                    <a:pt x="324" y="235"/>
                  </a:lnTo>
                  <a:lnTo>
                    <a:pt x="328" y="221"/>
                  </a:lnTo>
                  <a:lnTo>
                    <a:pt x="322" y="212"/>
                  </a:lnTo>
                  <a:lnTo>
                    <a:pt x="316" y="202"/>
                  </a:lnTo>
                  <a:lnTo>
                    <a:pt x="316" y="192"/>
                  </a:lnTo>
                  <a:lnTo>
                    <a:pt x="318" y="181"/>
                  </a:lnTo>
                  <a:lnTo>
                    <a:pt x="320" y="169"/>
                  </a:lnTo>
                  <a:lnTo>
                    <a:pt x="318" y="161"/>
                  </a:lnTo>
                  <a:lnTo>
                    <a:pt x="320" y="146"/>
                  </a:lnTo>
                  <a:lnTo>
                    <a:pt x="322" y="136"/>
                  </a:lnTo>
                  <a:lnTo>
                    <a:pt x="328" y="132"/>
                  </a:lnTo>
                  <a:lnTo>
                    <a:pt x="332" y="122"/>
                  </a:lnTo>
                  <a:lnTo>
                    <a:pt x="340" y="115"/>
                  </a:lnTo>
                  <a:lnTo>
                    <a:pt x="342" y="101"/>
                  </a:lnTo>
                  <a:lnTo>
                    <a:pt x="342" y="89"/>
                  </a:lnTo>
                  <a:lnTo>
                    <a:pt x="328" y="82"/>
                  </a:lnTo>
                  <a:lnTo>
                    <a:pt x="310" y="97"/>
                  </a:lnTo>
                  <a:lnTo>
                    <a:pt x="300" y="103"/>
                  </a:lnTo>
                  <a:lnTo>
                    <a:pt x="289" y="99"/>
                  </a:lnTo>
                  <a:lnTo>
                    <a:pt x="289" y="89"/>
                  </a:lnTo>
                  <a:lnTo>
                    <a:pt x="304" y="78"/>
                  </a:lnTo>
                  <a:lnTo>
                    <a:pt x="304" y="74"/>
                  </a:lnTo>
                  <a:lnTo>
                    <a:pt x="291" y="68"/>
                  </a:lnTo>
                  <a:lnTo>
                    <a:pt x="277" y="60"/>
                  </a:lnTo>
                  <a:lnTo>
                    <a:pt x="253" y="41"/>
                  </a:lnTo>
                  <a:lnTo>
                    <a:pt x="240" y="33"/>
                  </a:lnTo>
                  <a:lnTo>
                    <a:pt x="220" y="27"/>
                  </a:lnTo>
                  <a:lnTo>
                    <a:pt x="194" y="22"/>
                  </a:lnTo>
                  <a:lnTo>
                    <a:pt x="167" y="14"/>
                  </a:lnTo>
                  <a:lnTo>
                    <a:pt x="149" y="10"/>
                  </a:lnTo>
                  <a:lnTo>
                    <a:pt x="124" y="4"/>
                  </a:lnTo>
                  <a:lnTo>
                    <a:pt x="10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93" name="Freeform 2133"/>
            <p:cNvSpPr>
              <a:spLocks noChangeAspect="1"/>
            </p:cNvSpPr>
            <p:nvPr/>
          </p:nvSpPr>
          <p:spPr bwMode="auto">
            <a:xfrm>
              <a:off x="1964" y="560"/>
              <a:ext cx="81" cy="46"/>
            </a:xfrm>
            <a:custGeom>
              <a:avLst/>
              <a:gdLst>
                <a:gd name="T0" fmla="*/ 71 w 81"/>
                <a:gd name="T1" fmla="*/ 0 h 46"/>
                <a:gd name="T2" fmla="*/ 57 w 81"/>
                <a:gd name="T3" fmla="*/ 4 h 46"/>
                <a:gd name="T4" fmla="*/ 51 w 81"/>
                <a:gd name="T5" fmla="*/ 8 h 46"/>
                <a:gd name="T6" fmla="*/ 37 w 81"/>
                <a:gd name="T7" fmla="*/ 15 h 46"/>
                <a:gd name="T8" fmla="*/ 28 w 81"/>
                <a:gd name="T9" fmla="*/ 19 h 46"/>
                <a:gd name="T10" fmla="*/ 16 w 81"/>
                <a:gd name="T11" fmla="*/ 25 h 46"/>
                <a:gd name="T12" fmla="*/ 4 w 81"/>
                <a:gd name="T13" fmla="*/ 31 h 46"/>
                <a:gd name="T14" fmla="*/ 0 w 81"/>
                <a:gd name="T15" fmla="*/ 33 h 46"/>
                <a:gd name="T16" fmla="*/ 8 w 81"/>
                <a:gd name="T17" fmla="*/ 37 h 46"/>
                <a:gd name="T18" fmla="*/ 18 w 81"/>
                <a:gd name="T19" fmla="*/ 37 h 46"/>
                <a:gd name="T20" fmla="*/ 28 w 81"/>
                <a:gd name="T21" fmla="*/ 37 h 46"/>
                <a:gd name="T22" fmla="*/ 30 w 81"/>
                <a:gd name="T23" fmla="*/ 39 h 46"/>
                <a:gd name="T24" fmla="*/ 30 w 81"/>
                <a:gd name="T25" fmla="*/ 46 h 46"/>
                <a:gd name="T26" fmla="*/ 45 w 81"/>
                <a:gd name="T27" fmla="*/ 46 h 46"/>
                <a:gd name="T28" fmla="*/ 53 w 81"/>
                <a:gd name="T29" fmla="*/ 37 h 46"/>
                <a:gd name="T30" fmla="*/ 73 w 81"/>
                <a:gd name="T31" fmla="*/ 27 h 46"/>
                <a:gd name="T32" fmla="*/ 77 w 81"/>
                <a:gd name="T33" fmla="*/ 23 h 46"/>
                <a:gd name="T34" fmla="*/ 81 w 81"/>
                <a:gd name="T35" fmla="*/ 10 h 46"/>
                <a:gd name="T36" fmla="*/ 71 w 81"/>
                <a:gd name="T37" fmla="*/ 0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1" h="46">
                  <a:moveTo>
                    <a:pt x="71" y="0"/>
                  </a:moveTo>
                  <a:lnTo>
                    <a:pt x="57" y="4"/>
                  </a:lnTo>
                  <a:lnTo>
                    <a:pt x="51" y="8"/>
                  </a:lnTo>
                  <a:lnTo>
                    <a:pt x="37" y="15"/>
                  </a:lnTo>
                  <a:lnTo>
                    <a:pt x="28" y="19"/>
                  </a:lnTo>
                  <a:lnTo>
                    <a:pt x="16" y="25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8" y="37"/>
                  </a:lnTo>
                  <a:lnTo>
                    <a:pt x="18" y="37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0" y="46"/>
                  </a:lnTo>
                  <a:lnTo>
                    <a:pt x="45" y="46"/>
                  </a:lnTo>
                  <a:lnTo>
                    <a:pt x="53" y="37"/>
                  </a:lnTo>
                  <a:lnTo>
                    <a:pt x="73" y="27"/>
                  </a:lnTo>
                  <a:lnTo>
                    <a:pt x="77" y="23"/>
                  </a:lnTo>
                  <a:lnTo>
                    <a:pt x="81" y="1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94" name="Freeform 2134"/>
            <p:cNvSpPr>
              <a:spLocks noChangeAspect="1"/>
            </p:cNvSpPr>
            <p:nvPr/>
          </p:nvSpPr>
          <p:spPr bwMode="auto">
            <a:xfrm>
              <a:off x="1964" y="560"/>
              <a:ext cx="81" cy="46"/>
            </a:xfrm>
            <a:custGeom>
              <a:avLst/>
              <a:gdLst>
                <a:gd name="T0" fmla="*/ 71 w 81"/>
                <a:gd name="T1" fmla="*/ 0 h 46"/>
                <a:gd name="T2" fmla="*/ 57 w 81"/>
                <a:gd name="T3" fmla="*/ 4 h 46"/>
                <a:gd name="T4" fmla="*/ 51 w 81"/>
                <a:gd name="T5" fmla="*/ 8 h 46"/>
                <a:gd name="T6" fmla="*/ 37 w 81"/>
                <a:gd name="T7" fmla="*/ 15 h 46"/>
                <a:gd name="T8" fmla="*/ 28 w 81"/>
                <a:gd name="T9" fmla="*/ 19 h 46"/>
                <a:gd name="T10" fmla="*/ 16 w 81"/>
                <a:gd name="T11" fmla="*/ 25 h 46"/>
                <a:gd name="T12" fmla="*/ 4 w 81"/>
                <a:gd name="T13" fmla="*/ 31 h 46"/>
                <a:gd name="T14" fmla="*/ 0 w 81"/>
                <a:gd name="T15" fmla="*/ 33 h 46"/>
                <a:gd name="T16" fmla="*/ 8 w 81"/>
                <a:gd name="T17" fmla="*/ 37 h 46"/>
                <a:gd name="T18" fmla="*/ 18 w 81"/>
                <a:gd name="T19" fmla="*/ 37 h 46"/>
                <a:gd name="T20" fmla="*/ 28 w 81"/>
                <a:gd name="T21" fmla="*/ 37 h 46"/>
                <a:gd name="T22" fmla="*/ 30 w 81"/>
                <a:gd name="T23" fmla="*/ 39 h 46"/>
                <a:gd name="T24" fmla="*/ 30 w 81"/>
                <a:gd name="T25" fmla="*/ 46 h 46"/>
                <a:gd name="T26" fmla="*/ 45 w 81"/>
                <a:gd name="T27" fmla="*/ 46 h 46"/>
                <a:gd name="T28" fmla="*/ 53 w 81"/>
                <a:gd name="T29" fmla="*/ 37 h 46"/>
                <a:gd name="T30" fmla="*/ 73 w 81"/>
                <a:gd name="T31" fmla="*/ 27 h 46"/>
                <a:gd name="T32" fmla="*/ 77 w 81"/>
                <a:gd name="T33" fmla="*/ 23 h 46"/>
                <a:gd name="T34" fmla="*/ 81 w 81"/>
                <a:gd name="T35" fmla="*/ 10 h 46"/>
                <a:gd name="T36" fmla="*/ 71 w 81"/>
                <a:gd name="T37" fmla="*/ 0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1" h="46">
                  <a:moveTo>
                    <a:pt x="71" y="0"/>
                  </a:moveTo>
                  <a:lnTo>
                    <a:pt x="57" y="4"/>
                  </a:lnTo>
                  <a:lnTo>
                    <a:pt x="51" y="8"/>
                  </a:lnTo>
                  <a:lnTo>
                    <a:pt x="37" y="15"/>
                  </a:lnTo>
                  <a:lnTo>
                    <a:pt x="28" y="19"/>
                  </a:lnTo>
                  <a:lnTo>
                    <a:pt x="16" y="25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8" y="37"/>
                  </a:lnTo>
                  <a:lnTo>
                    <a:pt x="18" y="37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0" y="46"/>
                  </a:lnTo>
                  <a:lnTo>
                    <a:pt x="45" y="46"/>
                  </a:lnTo>
                  <a:lnTo>
                    <a:pt x="53" y="37"/>
                  </a:lnTo>
                  <a:lnTo>
                    <a:pt x="73" y="27"/>
                  </a:lnTo>
                  <a:lnTo>
                    <a:pt x="77" y="23"/>
                  </a:lnTo>
                  <a:lnTo>
                    <a:pt x="81" y="10"/>
                  </a:lnTo>
                  <a:lnTo>
                    <a:pt x="71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95" name="Freeform 2135"/>
            <p:cNvSpPr>
              <a:spLocks noChangeAspect="1"/>
            </p:cNvSpPr>
            <p:nvPr/>
          </p:nvSpPr>
          <p:spPr bwMode="auto">
            <a:xfrm>
              <a:off x="1733" y="341"/>
              <a:ext cx="121" cy="23"/>
            </a:xfrm>
            <a:custGeom>
              <a:avLst/>
              <a:gdLst>
                <a:gd name="T0" fmla="*/ 121 w 121"/>
                <a:gd name="T1" fmla="*/ 13 h 23"/>
                <a:gd name="T2" fmla="*/ 108 w 121"/>
                <a:gd name="T3" fmla="*/ 17 h 23"/>
                <a:gd name="T4" fmla="*/ 90 w 121"/>
                <a:gd name="T5" fmla="*/ 19 h 23"/>
                <a:gd name="T6" fmla="*/ 78 w 121"/>
                <a:gd name="T7" fmla="*/ 21 h 23"/>
                <a:gd name="T8" fmla="*/ 68 w 121"/>
                <a:gd name="T9" fmla="*/ 23 h 23"/>
                <a:gd name="T10" fmla="*/ 49 w 121"/>
                <a:gd name="T11" fmla="*/ 23 h 23"/>
                <a:gd name="T12" fmla="*/ 45 w 121"/>
                <a:gd name="T13" fmla="*/ 21 h 23"/>
                <a:gd name="T14" fmla="*/ 33 w 121"/>
                <a:gd name="T15" fmla="*/ 19 h 23"/>
                <a:gd name="T16" fmla="*/ 23 w 121"/>
                <a:gd name="T17" fmla="*/ 19 h 23"/>
                <a:gd name="T18" fmla="*/ 15 w 121"/>
                <a:gd name="T19" fmla="*/ 17 h 23"/>
                <a:gd name="T20" fmla="*/ 4 w 121"/>
                <a:gd name="T21" fmla="*/ 11 h 23"/>
                <a:gd name="T22" fmla="*/ 0 w 121"/>
                <a:gd name="T23" fmla="*/ 4 h 23"/>
                <a:gd name="T24" fmla="*/ 6 w 121"/>
                <a:gd name="T25" fmla="*/ 0 h 23"/>
                <a:gd name="T26" fmla="*/ 19 w 121"/>
                <a:gd name="T27" fmla="*/ 2 h 23"/>
                <a:gd name="T28" fmla="*/ 31 w 121"/>
                <a:gd name="T29" fmla="*/ 4 h 23"/>
                <a:gd name="T30" fmla="*/ 51 w 121"/>
                <a:gd name="T31" fmla="*/ 6 h 23"/>
                <a:gd name="T32" fmla="*/ 74 w 121"/>
                <a:gd name="T33" fmla="*/ 8 h 23"/>
                <a:gd name="T34" fmla="*/ 68 w 121"/>
                <a:gd name="T35" fmla="*/ 13 h 23"/>
                <a:gd name="T36" fmla="*/ 80 w 121"/>
                <a:gd name="T37" fmla="*/ 13 h 23"/>
                <a:gd name="T38" fmla="*/ 92 w 121"/>
                <a:gd name="T39" fmla="*/ 11 h 23"/>
                <a:gd name="T40" fmla="*/ 98 w 121"/>
                <a:gd name="T41" fmla="*/ 8 h 23"/>
                <a:gd name="T42" fmla="*/ 106 w 121"/>
                <a:gd name="T43" fmla="*/ 11 h 23"/>
                <a:gd name="T44" fmla="*/ 121 w 121"/>
                <a:gd name="T45" fmla="*/ 13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1" h="23">
                  <a:moveTo>
                    <a:pt x="121" y="13"/>
                  </a:moveTo>
                  <a:lnTo>
                    <a:pt x="108" y="17"/>
                  </a:lnTo>
                  <a:lnTo>
                    <a:pt x="90" y="19"/>
                  </a:lnTo>
                  <a:lnTo>
                    <a:pt x="78" y="21"/>
                  </a:lnTo>
                  <a:lnTo>
                    <a:pt x="68" y="23"/>
                  </a:lnTo>
                  <a:lnTo>
                    <a:pt x="49" y="23"/>
                  </a:lnTo>
                  <a:lnTo>
                    <a:pt x="45" y="21"/>
                  </a:lnTo>
                  <a:lnTo>
                    <a:pt x="33" y="19"/>
                  </a:lnTo>
                  <a:lnTo>
                    <a:pt x="23" y="19"/>
                  </a:lnTo>
                  <a:lnTo>
                    <a:pt x="15" y="17"/>
                  </a:lnTo>
                  <a:lnTo>
                    <a:pt x="4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9" y="2"/>
                  </a:lnTo>
                  <a:lnTo>
                    <a:pt x="31" y="4"/>
                  </a:lnTo>
                  <a:lnTo>
                    <a:pt x="51" y="6"/>
                  </a:lnTo>
                  <a:lnTo>
                    <a:pt x="74" y="8"/>
                  </a:lnTo>
                  <a:lnTo>
                    <a:pt x="68" y="13"/>
                  </a:lnTo>
                  <a:lnTo>
                    <a:pt x="80" y="13"/>
                  </a:lnTo>
                  <a:lnTo>
                    <a:pt x="92" y="11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2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96" name="Freeform 2136"/>
            <p:cNvSpPr>
              <a:spLocks noChangeAspect="1"/>
            </p:cNvSpPr>
            <p:nvPr/>
          </p:nvSpPr>
          <p:spPr bwMode="auto">
            <a:xfrm>
              <a:off x="1733" y="341"/>
              <a:ext cx="121" cy="23"/>
            </a:xfrm>
            <a:custGeom>
              <a:avLst/>
              <a:gdLst>
                <a:gd name="T0" fmla="*/ 121 w 121"/>
                <a:gd name="T1" fmla="*/ 13 h 23"/>
                <a:gd name="T2" fmla="*/ 108 w 121"/>
                <a:gd name="T3" fmla="*/ 17 h 23"/>
                <a:gd name="T4" fmla="*/ 90 w 121"/>
                <a:gd name="T5" fmla="*/ 19 h 23"/>
                <a:gd name="T6" fmla="*/ 78 w 121"/>
                <a:gd name="T7" fmla="*/ 21 h 23"/>
                <a:gd name="T8" fmla="*/ 68 w 121"/>
                <a:gd name="T9" fmla="*/ 23 h 23"/>
                <a:gd name="T10" fmla="*/ 49 w 121"/>
                <a:gd name="T11" fmla="*/ 23 h 23"/>
                <a:gd name="T12" fmla="*/ 45 w 121"/>
                <a:gd name="T13" fmla="*/ 21 h 23"/>
                <a:gd name="T14" fmla="*/ 33 w 121"/>
                <a:gd name="T15" fmla="*/ 19 h 23"/>
                <a:gd name="T16" fmla="*/ 23 w 121"/>
                <a:gd name="T17" fmla="*/ 19 h 23"/>
                <a:gd name="T18" fmla="*/ 15 w 121"/>
                <a:gd name="T19" fmla="*/ 17 h 23"/>
                <a:gd name="T20" fmla="*/ 4 w 121"/>
                <a:gd name="T21" fmla="*/ 11 h 23"/>
                <a:gd name="T22" fmla="*/ 0 w 121"/>
                <a:gd name="T23" fmla="*/ 4 h 23"/>
                <a:gd name="T24" fmla="*/ 6 w 121"/>
                <a:gd name="T25" fmla="*/ 0 h 23"/>
                <a:gd name="T26" fmla="*/ 19 w 121"/>
                <a:gd name="T27" fmla="*/ 2 h 23"/>
                <a:gd name="T28" fmla="*/ 31 w 121"/>
                <a:gd name="T29" fmla="*/ 4 h 23"/>
                <a:gd name="T30" fmla="*/ 51 w 121"/>
                <a:gd name="T31" fmla="*/ 6 h 23"/>
                <a:gd name="T32" fmla="*/ 74 w 121"/>
                <a:gd name="T33" fmla="*/ 8 h 23"/>
                <a:gd name="T34" fmla="*/ 68 w 121"/>
                <a:gd name="T35" fmla="*/ 13 h 23"/>
                <a:gd name="T36" fmla="*/ 80 w 121"/>
                <a:gd name="T37" fmla="*/ 13 h 23"/>
                <a:gd name="T38" fmla="*/ 92 w 121"/>
                <a:gd name="T39" fmla="*/ 11 h 23"/>
                <a:gd name="T40" fmla="*/ 98 w 121"/>
                <a:gd name="T41" fmla="*/ 8 h 23"/>
                <a:gd name="T42" fmla="*/ 106 w 121"/>
                <a:gd name="T43" fmla="*/ 11 h 23"/>
                <a:gd name="T44" fmla="*/ 121 w 121"/>
                <a:gd name="T45" fmla="*/ 13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1" h="23">
                  <a:moveTo>
                    <a:pt x="121" y="13"/>
                  </a:moveTo>
                  <a:lnTo>
                    <a:pt x="108" y="17"/>
                  </a:lnTo>
                  <a:lnTo>
                    <a:pt x="90" y="19"/>
                  </a:lnTo>
                  <a:lnTo>
                    <a:pt x="78" y="21"/>
                  </a:lnTo>
                  <a:lnTo>
                    <a:pt x="68" y="23"/>
                  </a:lnTo>
                  <a:lnTo>
                    <a:pt x="49" y="23"/>
                  </a:lnTo>
                  <a:lnTo>
                    <a:pt x="45" y="21"/>
                  </a:lnTo>
                  <a:lnTo>
                    <a:pt x="33" y="19"/>
                  </a:lnTo>
                  <a:lnTo>
                    <a:pt x="23" y="19"/>
                  </a:lnTo>
                  <a:lnTo>
                    <a:pt x="15" y="17"/>
                  </a:lnTo>
                  <a:lnTo>
                    <a:pt x="4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9" y="2"/>
                  </a:lnTo>
                  <a:lnTo>
                    <a:pt x="31" y="4"/>
                  </a:lnTo>
                  <a:lnTo>
                    <a:pt x="51" y="6"/>
                  </a:lnTo>
                  <a:lnTo>
                    <a:pt x="74" y="8"/>
                  </a:lnTo>
                  <a:lnTo>
                    <a:pt x="68" y="13"/>
                  </a:lnTo>
                  <a:lnTo>
                    <a:pt x="80" y="13"/>
                  </a:lnTo>
                  <a:lnTo>
                    <a:pt x="92" y="11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21" y="1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97" name="Freeform 2137"/>
            <p:cNvSpPr>
              <a:spLocks noChangeAspect="1"/>
            </p:cNvSpPr>
            <p:nvPr/>
          </p:nvSpPr>
          <p:spPr bwMode="auto">
            <a:xfrm>
              <a:off x="2250" y="647"/>
              <a:ext cx="51" cy="25"/>
            </a:xfrm>
            <a:custGeom>
              <a:avLst/>
              <a:gdLst>
                <a:gd name="T0" fmla="*/ 51 w 51"/>
                <a:gd name="T1" fmla="*/ 25 h 25"/>
                <a:gd name="T2" fmla="*/ 46 w 51"/>
                <a:gd name="T3" fmla="*/ 20 h 25"/>
                <a:gd name="T4" fmla="*/ 49 w 51"/>
                <a:gd name="T5" fmla="*/ 16 h 25"/>
                <a:gd name="T6" fmla="*/ 44 w 51"/>
                <a:gd name="T7" fmla="*/ 10 h 25"/>
                <a:gd name="T8" fmla="*/ 40 w 51"/>
                <a:gd name="T9" fmla="*/ 10 h 25"/>
                <a:gd name="T10" fmla="*/ 32 w 51"/>
                <a:gd name="T11" fmla="*/ 6 h 25"/>
                <a:gd name="T12" fmla="*/ 28 w 51"/>
                <a:gd name="T13" fmla="*/ 4 h 25"/>
                <a:gd name="T14" fmla="*/ 18 w 51"/>
                <a:gd name="T15" fmla="*/ 0 h 25"/>
                <a:gd name="T16" fmla="*/ 10 w 51"/>
                <a:gd name="T17" fmla="*/ 0 h 25"/>
                <a:gd name="T18" fmla="*/ 2 w 51"/>
                <a:gd name="T19" fmla="*/ 6 h 25"/>
                <a:gd name="T20" fmla="*/ 0 w 51"/>
                <a:gd name="T21" fmla="*/ 10 h 25"/>
                <a:gd name="T22" fmla="*/ 0 w 51"/>
                <a:gd name="T23" fmla="*/ 14 h 25"/>
                <a:gd name="T24" fmla="*/ 6 w 51"/>
                <a:gd name="T25" fmla="*/ 18 h 25"/>
                <a:gd name="T26" fmla="*/ 18 w 51"/>
                <a:gd name="T27" fmla="*/ 23 h 25"/>
                <a:gd name="T28" fmla="*/ 24 w 51"/>
                <a:gd name="T29" fmla="*/ 23 h 25"/>
                <a:gd name="T30" fmla="*/ 32 w 51"/>
                <a:gd name="T31" fmla="*/ 25 h 25"/>
                <a:gd name="T32" fmla="*/ 40 w 51"/>
                <a:gd name="T33" fmla="*/ 25 h 25"/>
                <a:gd name="T34" fmla="*/ 51 w 51"/>
                <a:gd name="T35" fmla="*/ 25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1" h="25">
                  <a:moveTo>
                    <a:pt x="51" y="25"/>
                  </a:moveTo>
                  <a:lnTo>
                    <a:pt x="46" y="20"/>
                  </a:lnTo>
                  <a:lnTo>
                    <a:pt x="49" y="16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2" y="6"/>
                  </a:lnTo>
                  <a:lnTo>
                    <a:pt x="28" y="4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8" y="23"/>
                  </a:lnTo>
                  <a:lnTo>
                    <a:pt x="24" y="23"/>
                  </a:lnTo>
                  <a:lnTo>
                    <a:pt x="32" y="25"/>
                  </a:lnTo>
                  <a:lnTo>
                    <a:pt x="40" y="25"/>
                  </a:lnTo>
                  <a:lnTo>
                    <a:pt x="51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98" name="Freeform 2138"/>
            <p:cNvSpPr>
              <a:spLocks noChangeAspect="1"/>
            </p:cNvSpPr>
            <p:nvPr/>
          </p:nvSpPr>
          <p:spPr bwMode="auto">
            <a:xfrm>
              <a:off x="2250" y="647"/>
              <a:ext cx="51" cy="25"/>
            </a:xfrm>
            <a:custGeom>
              <a:avLst/>
              <a:gdLst>
                <a:gd name="T0" fmla="*/ 51 w 51"/>
                <a:gd name="T1" fmla="*/ 25 h 25"/>
                <a:gd name="T2" fmla="*/ 46 w 51"/>
                <a:gd name="T3" fmla="*/ 20 h 25"/>
                <a:gd name="T4" fmla="*/ 49 w 51"/>
                <a:gd name="T5" fmla="*/ 16 h 25"/>
                <a:gd name="T6" fmla="*/ 44 w 51"/>
                <a:gd name="T7" fmla="*/ 10 h 25"/>
                <a:gd name="T8" fmla="*/ 40 w 51"/>
                <a:gd name="T9" fmla="*/ 10 h 25"/>
                <a:gd name="T10" fmla="*/ 32 w 51"/>
                <a:gd name="T11" fmla="*/ 6 h 25"/>
                <a:gd name="T12" fmla="*/ 28 w 51"/>
                <a:gd name="T13" fmla="*/ 4 h 25"/>
                <a:gd name="T14" fmla="*/ 18 w 51"/>
                <a:gd name="T15" fmla="*/ 0 h 25"/>
                <a:gd name="T16" fmla="*/ 10 w 51"/>
                <a:gd name="T17" fmla="*/ 0 h 25"/>
                <a:gd name="T18" fmla="*/ 2 w 51"/>
                <a:gd name="T19" fmla="*/ 6 h 25"/>
                <a:gd name="T20" fmla="*/ 0 w 51"/>
                <a:gd name="T21" fmla="*/ 10 h 25"/>
                <a:gd name="T22" fmla="*/ 0 w 51"/>
                <a:gd name="T23" fmla="*/ 14 h 25"/>
                <a:gd name="T24" fmla="*/ 6 w 51"/>
                <a:gd name="T25" fmla="*/ 18 h 25"/>
                <a:gd name="T26" fmla="*/ 18 w 51"/>
                <a:gd name="T27" fmla="*/ 23 h 25"/>
                <a:gd name="T28" fmla="*/ 24 w 51"/>
                <a:gd name="T29" fmla="*/ 23 h 25"/>
                <a:gd name="T30" fmla="*/ 32 w 51"/>
                <a:gd name="T31" fmla="*/ 25 h 25"/>
                <a:gd name="T32" fmla="*/ 40 w 51"/>
                <a:gd name="T33" fmla="*/ 25 h 25"/>
                <a:gd name="T34" fmla="*/ 51 w 51"/>
                <a:gd name="T35" fmla="*/ 25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1" h="25">
                  <a:moveTo>
                    <a:pt x="51" y="25"/>
                  </a:moveTo>
                  <a:lnTo>
                    <a:pt x="46" y="20"/>
                  </a:lnTo>
                  <a:lnTo>
                    <a:pt x="49" y="16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2" y="6"/>
                  </a:lnTo>
                  <a:lnTo>
                    <a:pt x="28" y="4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8" y="23"/>
                  </a:lnTo>
                  <a:lnTo>
                    <a:pt x="24" y="23"/>
                  </a:lnTo>
                  <a:lnTo>
                    <a:pt x="32" y="25"/>
                  </a:lnTo>
                  <a:lnTo>
                    <a:pt x="40" y="25"/>
                  </a:lnTo>
                  <a:lnTo>
                    <a:pt x="51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799" name="Freeform 2139"/>
            <p:cNvSpPr>
              <a:spLocks noChangeAspect="1"/>
            </p:cNvSpPr>
            <p:nvPr/>
          </p:nvSpPr>
          <p:spPr bwMode="auto">
            <a:xfrm>
              <a:off x="2219" y="587"/>
              <a:ext cx="137" cy="76"/>
            </a:xfrm>
            <a:custGeom>
              <a:avLst/>
              <a:gdLst>
                <a:gd name="T0" fmla="*/ 0 w 137"/>
                <a:gd name="T1" fmla="*/ 2 h 76"/>
                <a:gd name="T2" fmla="*/ 0 w 137"/>
                <a:gd name="T3" fmla="*/ 6 h 76"/>
                <a:gd name="T4" fmla="*/ 2 w 137"/>
                <a:gd name="T5" fmla="*/ 12 h 76"/>
                <a:gd name="T6" fmla="*/ 4 w 137"/>
                <a:gd name="T7" fmla="*/ 16 h 76"/>
                <a:gd name="T8" fmla="*/ 16 w 137"/>
                <a:gd name="T9" fmla="*/ 21 h 76"/>
                <a:gd name="T10" fmla="*/ 35 w 137"/>
                <a:gd name="T11" fmla="*/ 21 h 76"/>
                <a:gd name="T12" fmla="*/ 39 w 137"/>
                <a:gd name="T13" fmla="*/ 27 h 76"/>
                <a:gd name="T14" fmla="*/ 41 w 137"/>
                <a:gd name="T15" fmla="*/ 31 h 76"/>
                <a:gd name="T16" fmla="*/ 53 w 137"/>
                <a:gd name="T17" fmla="*/ 35 h 76"/>
                <a:gd name="T18" fmla="*/ 65 w 137"/>
                <a:gd name="T19" fmla="*/ 37 h 76"/>
                <a:gd name="T20" fmla="*/ 75 w 137"/>
                <a:gd name="T21" fmla="*/ 47 h 76"/>
                <a:gd name="T22" fmla="*/ 84 w 137"/>
                <a:gd name="T23" fmla="*/ 56 h 76"/>
                <a:gd name="T24" fmla="*/ 94 w 137"/>
                <a:gd name="T25" fmla="*/ 60 h 76"/>
                <a:gd name="T26" fmla="*/ 102 w 137"/>
                <a:gd name="T27" fmla="*/ 64 h 76"/>
                <a:gd name="T28" fmla="*/ 106 w 137"/>
                <a:gd name="T29" fmla="*/ 62 h 76"/>
                <a:gd name="T30" fmla="*/ 116 w 137"/>
                <a:gd name="T31" fmla="*/ 64 h 76"/>
                <a:gd name="T32" fmla="*/ 114 w 137"/>
                <a:gd name="T33" fmla="*/ 64 h 76"/>
                <a:gd name="T34" fmla="*/ 116 w 137"/>
                <a:gd name="T35" fmla="*/ 74 h 76"/>
                <a:gd name="T36" fmla="*/ 124 w 137"/>
                <a:gd name="T37" fmla="*/ 76 h 76"/>
                <a:gd name="T38" fmla="*/ 131 w 137"/>
                <a:gd name="T39" fmla="*/ 76 h 76"/>
                <a:gd name="T40" fmla="*/ 131 w 137"/>
                <a:gd name="T41" fmla="*/ 72 h 76"/>
                <a:gd name="T42" fmla="*/ 131 w 137"/>
                <a:gd name="T43" fmla="*/ 68 h 76"/>
                <a:gd name="T44" fmla="*/ 133 w 137"/>
                <a:gd name="T45" fmla="*/ 64 h 76"/>
                <a:gd name="T46" fmla="*/ 135 w 137"/>
                <a:gd name="T47" fmla="*/ 60 h 76"/>
                <a:gd name="T48" fmla="*/ 137 w 137"/>
                <a:gd name="T49" fmla="*/ 56 h 76"/>
                <a:gd name="T50" fmla="*/ 135 w 137"/>
                <a:gd name="T51" fmla="*/ 45 h 76"/>
                <a:gd name="T52" fmla="*/ 128 w 137"/>
                <a:gd name="T53" fmla="*/ 43 h 76"/>
                <a:gd name="T54" fmla="*/ 133 w 137"/>
                <a:gd name="T55" fmla="*/ 39 h 76"/>
                <a:gd name="T56" fmla="*/ 120 w 137"/>
                <a:gd name="T57" fmla="*/ 29 h 76"/>
                <a:gd name="T58" fmla="*/ 110 w 137"/>
                <a:gd name="T59" fmla="*/ 29 h 76"/>
                <a:gd name="T60" fmla="*/ 102 w 137"/>
                <a:gd name="T61" fmla="*/ 27 h 76"/>
                <a:gd name="T62" fmla="*/ 88 w 137"/>
                <a:gd name="T63" fmla="*/ 23 h 76"/>
                <a:gd name="T64" fmla="*/ 75 w 137"/>
                <a:gd name="T65" fmla="*/ 19 h 76"/>
                <a:gd name="T66" fmla="*/ 65 w 137"/>
                <a:gd name="T67" fmla="*/ 12 h 76"/>
                <a:gd name="T68" fmla="*/ 51 w 137"/>
                <a:gd name="T69" fmla="*/ 10 h 76"/>
                <a:gd name="T70" fmla="*/ 43 w 137"/>
                <a:gd name="T71" fmla="*/ 6 h 76"/>
                <a:gd name="T72" fmla="*/ 28 w 137"/>
                <a:gd name="T73" fmla="*/ 0 h 76"/>
                <a:gd name="T74" fmla="*/ 22 w 137"/>
                <a:gd name="T75" fmla="*/ 0 h 76"/>
                <a:gd name="T76" fmla="*/ 0 w 137"/>
                <a:gd name="T77" fmla="*/ 2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7" h="76">
                  <a:moveTo>
                    <a:pt x="0" y="2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16" y="21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1" y="31"/>
                  </a:lnTo>
                  <a:lnTo>
                    <a:pt x="53" y="35"/>
                  </a:lnTo>
                  <a:lnTo>
                    <a:pt x="65" y="37"/>
                  </a:lnTo>
                  <a:lnTo>
                    <a:pt x="75" y="47"/>
                  </a:lnTo>
                  <a:lnTo>
                    <a:pt x="84" y="56"/>
                  </a:lnTo>
                  <a:lnTo>
                    <a:pt x="94" y="60"/>
                  </a:lnTo>
                  <a:lnTo>
                    <a:pt x="102" y="64"/>
                  </a:lnTo>
                  <a:lnTo>
                    <a:pt x="106" y="62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4" y="76"/>
                  </a:lnTo>
                  <a:lnTo>
                    <a:pt x="131" y="76"/>
                  </a:lnTo>
                  <a:lnTo>
                    <a:pt x="131" y="72"/>
                  </a:lnTo>
                  <a:lnTo>
                    <a:pt x="131" y="68"/>
                  </a:lnTo>
                  <a:lnTo>
                    <a:pt x="133" y="64"/>
                  </a:lnTo>
                  <a:lnTo>
                    <a:pt x="135" y="60"/>
                  </a:lnTo>
                  <a:lnTo>
                    <a:pt x="137" y="56"/>
                  </a:lnTo>
                  <a:lnTo>
                    <a:pt x="135" y="45"/>
                  </a:lnTo>
                  <a:lnTo>
                    <a:pt x="128" y="43"/>
                  </a:lnTo>
                  <a:lnTo>
                    <a:pt x="133" y="39"/>
                  </a:lnTo>
                  <a:lnTo>
                    <a:pt x="120" y="29"/>
                  </a:lnTo>
                  <a:lnTo>
                    <a:pt x="110" y="29"/>
                  </a:lnTo>
                  <a:lnTo>
                    <a:pt x="102" y="27"/>
                  </a:lnTo>
                  <a:lnTo>
                    <a:pt x="88" y="23"/>
                  </a:lnTo>
                  <a:lnTo>
                    <a:pt x="75" y="19"/>
                  </a:lnTo>
                  <a:lnTo>
                    <a:pt x="65" y="12"/>
                  </a:lnTo>
                  <a:lnTo>
                    <a:pt x="51" y="10"/>
                  </a:lnTo>
                  <a:lnTo>
                    <a:pt x="43" y="6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00" name="Freeform 2140"/>
            <p:cNvSpPr>
              <a:spLocks noChangeAspect="1"/>
            </p:cNvSpPr>
            <p:nvPr/>
          </p:nvSpPr>
          <p:spPr bwMode="auto">
            <a:xfrm>
              <a:off x="2219" y="587"/>
              <a:ext cx="137" cy="76"/>
            </a:xfrm>
            <a:custGeom>
              <a:avLst/>
              <a:gdLst>
                <a:gd name="T0" fmla="*/ 0 w 137"/>
                <a:gd name="T1" fmla="*/ 2 h 76"/>
                <a:gd name="T2" fmla="*/ 0 w 137"/>
                <a:gd name="T3" fmla="*/ 6 h 76"/>
                <a:gd name="T4" fmla="*/ 2 w 137"/>
                <a:gd name="T5" fmla="*/ 12 h 76"/>
                <a:gd name="T6" fmla="*/ 4 w 137"/>
                <a:gd name="T7" fmla="*/ 16 h 76"/>
                <a:gd name="T8" fmla="*/ 16 w 137"/>
                <a:gd name="T9" fmla="*/ 21 h 76"/>
                <a:gd name="T10" fmla="*/ 35 w 137"/>
                <a:gd name="T11" fmla="*/ 21 h 76"/>
                <a:gd name="T12" fmla="*/ 39 w 137"/>
                <a:gd name="T13" fmla="*/ 27 h 76"/>
                <a:gd name="T14" fmla="*/ 41 w 137"/>
                <a:gd name="T15" fmla="*/ 31 h 76"/>
                <a:gd name="T16" fmla="*/ 53 w 137"/>
                <a:gd name="T17" fmla="*/ 35 h 76"/>
                <a:gd name="T18" fmla="*/ 65 w 137"/>
                <a:gd name="T19" fmla="*/ 37 h 76"/>
                <a:gd name="T20" fmla="*/ 75 w 137"/>
                <a:gd name="T21" fmla="*/ 47 h 76"/>
                <a:gd name="T22" fmla="*/ 84 w 137"/>
                <a:gd name="T23" fmla="*/ 56 h 76"/>
                <a:gd name="T24" fmla="*/ 94 w 137"/>
                <a:gd name="T25" fmla="*/ 60 h 76"/>
                <a:gd name="T26" fmla="*/ 102 w 137"/>
                <a:gd name="T27" fmla="*/ 64 h 76"/>
                <a:gd name="T28" fmla="*/ 106 w 137"/>
                <a:gd name="T29" fmla="*/ 62 h 76"/>
                <a:gd name="T30" fmla="*/ 116 w 137"/>
                <a:gd name="T31" fmla="*/ 64 h 76"/>
                <a:gd name="T32" fmla="*/ 114 w 137"/>
                <a:gd name="T33" fmla="*/ 64 h 76"/>
                <a:gd name="T34" fmla="*/ 116 w 137"/>
                <a:gd name="T35" fmla="*/ 74 h 76"/>
                <a:gd name="T36" fmla="*/ 124 w 137"/>
                <a:gd name="T37" fmla="*/ 76 h 76"/>
                <a:gd name="T38" fmla="*/ 131 w 137"/>
                <a:gd name="T39" fmla="*/ 76 h 76"/>
                <a:gd name="T40" fmla="*/ 131 w 137"/>
                <a:gd name="T41" fmla="*/ 72 h 76"/>
                <a:gd name="T42" fmla="*/ 131 w 137"/>
                <a:gd name="T43" fmla="*/ 68 h 76"/>
                <a:gd name="T44" fmla="*/ 133 w 137"/>
                <a:gd name="T45" fmla="*/ 64 h 76"/>
                <a:gd name="T46" fmla="*/ 135 w 137"/>
                <a:gd name="T47" fmla="*/ 60 h 76"/>
                <a:gd name="T48" fmla="*/ 137 w 137"/>
                <a:gd name="T49" fmla="*/ 56 h 76"/>
                <a:gd name="T50" fmla="*/ 135 w 137"/>
                <a:gd name="T51" fmla="*/ 45 h 76"/>
                <a:gd name="T52" fmla="*/ 128 w 137"/>
                <a:gd name="T53" fmla="*/ 43 h 76"/>
                <a:gd name="T54" fmla="*/ 133 w 137"/>
                <a:gd name="T55" fmla="*/ 39 h 76"/>
                <a:gd name="T56" fmla="*/ 120 w 137"/>
                <a:gd name="T57" fmla="*/ 29 h 76"/>
                <a:gd name="T58" fmla="*/ 110 w 137"/>
                <a:gd name="T59" fmla="*/ 29 h 76"/>
                <a:gd name="T60" fmla="*/ 102 w 137"/>
                <a:gd name="T61" fmla="*/ 27 h 76"/>
                <a:gd name="T62" fmla="*/ 88 w 137"/>
                <a:gd name="T63" fmla="*/ 23 h 76"/>
                <a:gd name="T64" fmla="*/ 75 w 137"/>
                <a:gd name="T65" fmla="*/ 19 h 76"/>
                <a:gd name="T66" fmla="*/ 65 w 137"/>
                <a:gd name="T67" fmla="*/ 12 h 76"/>
                <a:gd name="T68" fmla="*/ 51 w 137"/>
                <a:gd name="T69" fmla="*/ 10 h 76"/>
                <a:gd name="T70" fmla="*/ 43 w 137"/>
                <a:gd name="T71" fmla="*/ 6 h 76"/>
                <a:gd name="T72" fmla="*/ 28 w 137"/>
                <a:gd name="T73" fmla="*/ 0 h 76"/>
                <a:gd name="T74" fmla="*/ 22 w 137"/>
                <a:gd name="T75" fmla="*/ 0 h 76"/>
                <a:gd name="T76" fmla="*/ 0 w 137"/>
                <a:gd name="T77" fmla="*/ 2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7" h="76">
                  <a:moveTo>
                    <a:pt x="0" y="2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16" y="21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1" y="31"/>
                  </a:lnTo>
                  <a:lnTo>
                    <a:pt x="53" y="35"/>
                  </a:lnTo>
                  <a:lnTo>
                    <a:pt x="65" y="37"/>
                  </a:lnTo>
                  <a:lnTo>
                    <a:pt x="75" y="47"/>
                  </a:lnTo>
                  <a:lnTo>
                    <a:pt x="84" y="56"/>
                  </a:lnTo>
                  <a:lnTo>
                    <a:pt x="94" y="60"/>
                  </a:lnTo>
                  <a:lnTo>
                    <a:pt x="102" y="64"/>
                  </a:lnTo>
                  <a:lnTo>
                    <a:pt x="106" y="62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4" y="76"/>
                  </a:lnTo>
                  <a:lnTo>
                    <a:pt x="131" y="76"/>
                  </a:lnTo>
                  <a:lnTo>
                    <a:pt x="131" y="72"/>
                  </a:lnTo>
                  <a:lnTo>
                    <a:pt x="131" y="68"/>
                  </a:lnTo>
                  <a:lnTo>
                    <a:pt x="133" y="64"/>
                  </a:lnTo>
                  <a:lnTo>
                    <a:pt x="135" y="60"/>
                  </a:lnTo>
                  <a:lnTo>
                    <a:pt x="137" y="56"/>
                  </a:lnTo>
                  <a:lnTo>
                    <a:pt x="135" y="45"/>
                  </a:lnTo>
                  <a:lnTo>
                    <a:pt x="128" y="43"/>
                  </a:lnTo>
                  <a:lnTo>
                    <a:pt x="133" y="39"/>
                  </a:lnTo>
                  <a:lnTo>
                    <a:pt x="120" y="29"/>
                  </a:lnTo>
                  <a:lnTo>
                    <a:pt x="110" y="29"/>
                  </a:lnTo>
                  <a:lnTo>
                    <a:pt x="102" y="27"/>
                  </a:lnTo>
                  <a:lnTo>
                    <a:pt x="88" y="23"/>
                  </a:lnTo>
                  <a:lnTo>
                    <a:pt x="75" y="19"/>
                  </a:lnTo>
                  <a:lnTo>
                    <a:pt x="65" y="12"/>
                  </a:lnTo>
                  <a:lnTo>
                    <a:pt x="51" y="10"/>
                  </a:lnTo>
                  <a:lnTo>
                    <a:pt x="43" y="6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01" name="Freeform 2141"/>
            <p:cNvSpPr>
              <a:spLocks noChangeAspect="1"/>
            </p:cNvSpPr>
            <p:nvPr/>
          </p:nvSpPr>
          <p:spPr bwMode="auto">
            <a:xfrm>
              <a:off x="2568" y="670"/>
              <a:ext cx="20" cy="20"/>
            </a:xfrm>
            <a:custGeom>
              <a:avLst/>
              <a:gdLst>
                <a:gd name="T0" fmla="*/ 20 w 20"/>
                <a:gd name="T1" fmla="*/ 12 h 20"/>
                <a:gd name="T2" fmla="*/ 18 w 20"/>
                <a:gd name="T3" fmla="*/ 8 h 20"/>
                <a:gd name="T4" fmla="*/ 6 w 20"/>
                <a:gd name="T5" fmla="*/ 0 h 20"/>
                <a:gd name="T6" fmla="*/ 0 w 20"/>
                <a:gd name="T7" fmla="*/ 2 h 20"/>
                <a:gd name="T8" fmla="*/ 0 w 20"/>
                <a:gd name="T9" fmla="*/ 6 h 20"/>
                <a:gd name="T10" fmla="*/ 0 w 20"/>
                <a:gd name="T11" fmla="*/ 12 h 20"/>
                <a:gd name="T12" fmla="*/ 2 w 20"/>
                <a:gd name="T13" fmla="*/ 14 h 20"/>
                <a:gd name="T14" fmla="*/ 6 w 20"/>
                <a:gd name="T15" fmla="*/ 18 h 20"/>
                <a:gd name="T16" fmla="*/ 10 w 20"/>
                <a:gd name="T17" fmla="*/ 20 h 20"/>
                <a:gd name="T18" fmla="*/ 12 w 20"/>
                <a:gd name="T19" fmla="*/ 20 h 20"/>
                <a:gd name="T20" fmla="*/ 20 w 20"/>
                <a:gd name="T21" fmla="*/ 12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18" y="8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02" name="Freeform 2142"/>
            <p:cNvSpPr>
              <a:spLocks noChangeAspect="1"/>
            </p:cNvSpPr>
            <p:nvPr/>
          </p:nvSpPr>
          <p:spPr bwMode="auto">
            <a:xfrm>
              <a:off x="2568" y="670"/>
              <a:ext cx="20" cy="20"/>
            </a:xfrm>
            <a:custGeom>
              <a:avLst/>
              <a:gdLst>
                <a:gd name="T0" fmla="*/ 20 w 20"/>
                <a:gd name="T1" fmla="*/ 12 h 20"/>
                <a:gd name="T2" fmla="*/ 18 w 20"/>
                <a:gd name="T3" fmla="*/ 8 h 20"/>
                <a:gd name="T4" fmla="*/ 6 w 20"/>
                <a:gd name="T5" fmla="*/ 0 h 20"/>
                <a:gd name="T6" fmla="*/ 0 w 20"/>
                <a:gd name="T7" fmla="*/ 2 h 20"/>
                <a:gd name="T8" fmla="*/ 0 w 20"/>
                <a:gd name="T9" fmla="*/ 6 h 20"/>
                <a:gd name="T10" fmla="*/ 0 w 20"/>
                <a:gd name="T11" fmla="*/ 12 h 20"/>
                <a:gd name="T12" fmla="*/ 2 w 20"/>
                <a:gd name="T13" fmla="*/ 14 h 20"/>
                <a:gd name="T14" fmla="*/ 6 w 20"/>
                <a:gd name="T15" fmla="*/ 18 h 20"/>
                <a:gd name="T16" fmla="*/ 10 w 20"/>
                <a:gd name="T17" fmla="*/ 20 h 20"/>
                <a:gd name="T18" fmla="*/ 12 w 20"/>
                <a:gd name="T19" fmla="*/ 20 h 20"/>
                <a:gd name="T20" fmla="*/ 20 w 20"/>
                <a:gd name="T21" fmla="*/ 12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18" y="8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20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03" name="Freeform 2143"/>
            <p:cNvSpPr>
              <a:spLocks noChangeAspect="1"/>
            </p:cNvSpPr>
            <p:nvPr/>
          </p:nvSpPr>
          <p:spPr bwMode="auto">
            <a:xfrm>
              <a:off x="2621" y="665"/>
              <a:ext cx="33" cy="17"/>
            </a:xfrm>
            <a:custGeom>
              <a:avLst/>
              <a:gdLst>
                <a:gd name="T0" fmla="*/ 33 w 33"/>
                <a:gd name="T1" fmla="*/ 13 h 17"/>
                <a:gd name="T2" fmla="*/ 30 w 33"/>
                <a:gd name="T3" fmla="*/ 11 h 17"/>
                <a:gd name="T4" fmla="*/ 22 w 33"/>
                <a:gd name="T5" fmla="*/ 5 h 17"/>
                <a:gd name="T6" fmla="*/ 12 w 33"/>
                <a:gd name="T7" fmla="*/ 0 h 17"/>
                <a:gd name="T8" fmla="*/ 4 w 33"/>
                <a:gd name="T9" fmla="*/ 0 h 17"/>
                <a:gd name="T10" fmla="*/ 2 w 33"/>
                <a:gd name="T11" fmla="*/ 2 h 17"/>
                <a:gd name="T12" fmla="*/ 0 w 33"/>
                <a:gd name="T13" fmla="*/ 7 h 17"/>
                <a:gd name="T14" fmla="*/ 0 w 33"/>
                <a:gd name="T15" fmla="*/ 7 h 17"/>
                <a:gd name="T16" fmla="*/ 6 w 33"/>
                <a:gd name="T17" fmla="*/ 13 h 17"/>
                <a:gd name="T18" fmla="*/ 18 w 33"/>
                <a:gd name="T19" fmla="*/ 17 h 17"/>
                <a:gd name="T20" fmla="*/ 22 w 33"/>
                <a:gd name="T21" fmla="*/ 17 h 17"/>
                <a:gd name="T22" fmla="*/ 33 w 33"/>
                <a:gd name="T23" fmla="*/ 13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17">
                  <a:moveTo>
                    <a:pt x="33" y="13"/>
                  </a:moveTo>
                  <a:lnTo>
                    <a:pt x="30" y="11"/>
                  </a:lnTo>
                  <a:lnTo>
                    <a:pt x="22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6" y="13"/>
                  </a:lnTo>
                  <a:lnTo>
                    <a:pt x="18" y="17"/>
                  </a:lnTo>
                  <a:lnTo>
                    <a:pt x="22" y="17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04" name="Freeform 2144"/>
            <p:cNvSpPr>
              <a:spLocks noChangeAspect="1"/>
            </p:cNvSpPr>
            <p:nvPr/>
          </p:nvSpPr>
          <p:spPr bwMode="auto">
            <a:xfrm>
              <a:off x="2621" y="665"/>
              <a:ext cx="33" cy="17"/>
            </a:xfrm>
            <a:custGeom>
              <a:avLst/>
              <a:gdLst>
                <a:gd name="T0" fmla="*/ 33 w 33"/>
                <a:gd name="T1" fmla="*/ 13 h 17"/>
                <a:gd name="T2" fmla="*/ 30 w 33"/>
                <a:gd name="T3" fmla="*/ 11 h 17"/>
                <a:gd name="T4" fmla="*/ 22 w 33"/>
                <a:gd name="T5" fmla="*/ 5 h 17"/>
                <a:gd name="T6" fmla="*/ 12 w 33"/>
                <a:gd name="T7" fmla="*/ 0 h 17"/>
                <a:gd name="T8" fmla="*/ 4 w 33"/>
                <a:gd name="T9" fmla="*/ 0 h 17"/>
                <a:gd name="T10" fmla="*/ 2 w 33"/>
                <a:gd name="T11" fmla="*/ 2 h 17"/>
                <a:gd name="T12" fmla="*/ 0 w 33"/>
                <a:gd name="T13" fmla="*/ 7 h 17"/>
                <a:gd name="T14" fmla="*/ 0 w 33"/>
                <a:gd name="T15" fmla="*/ 7 h 17"/>
                <a:gd name="T16" fmla="*/ 6 w 33"/>
                <a:gd name="T17" fmla="*/ 13 h 17"/>
                <a:gd name="T18" fmla="*/ 18 w 33"/>
                <a:gd name="T19" fmla="*/ 17 h 17"/>
                <a:gd name="T20" fmla="*/ 22 w 33"/>
                <a:gd name="T21" fmla="*/ 17 h 17"/>
                <a:gd name="T22" fmla="*/ 33 w 33"/>
                <a:gd name="T23" fmla="*/ 13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17">
                  <a:moveTo>
                    <a:pt x="33" y="13"/>
                  </a:moveTo>
                  <a:lnTo>
                    <a:pt x="30" y="11"/>
                  </a:lnTo>
                  <a:lnTo>
                    <a:pt x="22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6" y="13"/>
                  </a:lnTo>
                  <a:lnTo>
                    <a:pt x="18" y="17"/>
                  </a:lnTo>
                  <a:lnTo>
                    <a:pt x="22" y="17"/>
                  </a:lnTo>
                  <a:lnTo>
                    <a:pt x="33" y="1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05" name="Line 2145"/>
            <p:cNvSpPr>
              <a:spLocks noChangeAspect="1" noChangeShapeType="1"/>
            </p:cNvSpPr>
            <p:nvPr/>
          </p:nvSpPr>
          <p:spPr bwMode="auto">
            <a:xfrm flipH="1" flipV="1">
              <a:off x="2590" y="781"/>
              <a:ext cx="35" cy="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06" name="Freeform 2146"/>
            <p:cNvSpPr>
              <a:spLocks noChangeAspect="1"/>
            </p:cNvSpPr>
            <p:nvPr/>
          </p:nvSpPr>
          <p:spPr bwMode="auto">
            <a:xfrm>
              <a:off x="2292" y="672"/>
              <a:ext cx="321" cy="260"/>
            </a:xfrm>
            <a:custGeom>
              <a:avLst/>
              <a:gdLst>
                <a:gd name="T0" fmla="*/ 321 w 321"/>
                <a:gd name="T1" fmla="*/ 260 h 260"/>
                <a:gd name="T2" fmla="*/ 292 w 321"/>
                <a:gd name="T3" fmla="*/ 225 h 260"/>
                <a:gd name="T4" fmla="*/ 260 w 321"/>
                <a:gd name="T5" fmla="*/ 188 h 260"/>
                <a:gd name="T6" fmla="*/ 223 w 321"/>
                <a:gd name="T7" fmla="*/ 155 h 260"/>
                <a:gd name="T8" fmla="*/ 184 w 321"/>
                <a:gd name="T9" fmla="*/ 121 h 260"/>
                <a:gd name="T10" fmla="*/ 96 w 321"/>
                <a:gd name="T11" fmla="*/ 57 h 260"/>
                <a:gd name="T12" fmla="*/ 0 w 321"/>
                <a:gd name="T13" fmla="*/ 0 h 2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1" h="260">
                  <a:moveTo>
                    <a:pt x="321" y="260"/>
                  </a:moveTo>
                  <a:lnTo>
                    <a:pt x="292" y="225"/>
                  </a:lnTo>
                  <a:lnTo>
                    <a:pt x="260" y="188"/>
                  </a:lnTo>
                  <a:lnTo>
                    <a:pt x="223" y="155"/>
                  </a:lnTo>
                  <a:lnTo>
                    <a:pt x="184" y="121"/>
                  </a:lnTo>
                  <a:lnTo>
                    <a:pt x="96" y="5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07" name="Line 2147"/>
            <p:cNvSpPr>
              <a:spLocks noChangeAspect="1" noChangeShapeType="1"/>
            </p:cNvSpPr>
            <p:nvPr/>
          </p:nvSpPr>
          <p:spPr bwMode="auto">
            <a:xfrm flipH="1" flipV="1">
              <a:off x="2137" y="469"/>
              <a:ext cx="159" cy="4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08" name="Line 2148"/>
            <p:cNvSpPr>
              <a:spLocks noChangeAspect="1" noChangeShapeType="1"/>
            </p:cNvSpPr>
            <p:nvPr/>
          </p:nvSpPr>
          <p:spPr bwMode="auto">
            <a:xfrm flipH="1" flipV="1">
              <a:off x="2233" y="535"/>
              <a:ext cx="94" cy="3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09" name="Line 2149"/>
            <p:cNvSpPr>
              <a:spLocks noChangeAspect="1" noChangeShapeType="1"/>
            </p:cNvSpPr>
            <p:nvPr/>
          </p:nvSpPr>
          <p:spPr bwMode="auto">
            <a:xfrm flipH="1" flipV="1">
              <a:off x="2356" y="643"/>
              <a:ext cx="18" cy="1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10" name="Line 2150"/>
            <p:cNvSpPr>
              <a:spLocks noChangeAspect="1" noChangeShapeType="1"/>
            </p:cNvSpPr>
            <p:nvPr/>
          </p:nvSpPr>
          <p:spPr bwMode="auto">
            <a:xfrm flipH="1" flipV="1">
              <a:off x="2435" y="686"/>
              <a:ext cx="27" cy="1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11" name="Line 2151"/>
            <p:cNvSpPr>
              <a:spLocks noChangeAspect="1" noChangeShapeType="1"/>
            </p:cNvSpPr>
            <p:nvPr/>
          </p:nvSpPr>
          <p:spPr bwMode="auto">
            <a:xfrm flipH="1" flipV="1">
              <a:off x="2562" y="560"/>
              <a:ext cx="28" cy="1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12" name="Line 2152"/>
            <p:cNvSpPr>
              <a:spLocks noChangeAspect="1" noChangeShapeType="1"/>
            </p:cNvSpPr>
            <p:nvPr/>
          </p:nvSpPr>
          <p:spPr bwMode="auto">
            <a:xfrm flipH="1" flipV="1">
              <a:off x="2521" y="599"/>
              <a:ext cx="37" cy="1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13" name="Freeform 2153"/>
            <p:cNvSpPr>
              <a:spLocks noChangeAspect="1"/>
            </p:cNvSpPr>
            <p:nvPr/>
          </p:nvSpPr>
          <p:spPr bwMode="auto">
            <a:xfrm>
              <a:off x="1731" y="434"/>
              <a:ext cx="439" cy="89"/>
            </a:xfrm>
            <a:custGeom>
              <a:avLst/>
              <a:gdLst>
                <a:gd name="T0" fmla="*/ 439 w 439"/>
                <a:gd name="T1" fmla="*/ 89 h 89"/>
                <a:gd name="T2" fmla="*/ 333 w 439"/>
                <a:gd name="T3" fmla="*/ 60 h 89"/>
                <a:gd name="T4" fmla="*/ 225 w 439"/>
                <a:gd name="T5" fmla="*/ 35 h 89"/>
                <a:gd name="T6" fmla="*/ 113 w 439"/>
                <a:gd name="T7" fmla="*/ 15 h 89"/>
                <a:gd name="T8" fmla="*/ 0 w 439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9" h="89">
                  <a:moveTo>
                    <a:pt x="439" y="89"/>
                  </a:moveTo>
                  <a:lnTo>
                    <a:pt x="333" y="60"/>
                  </a:lnTo>
                  <a:lnTo>
                    <a:pt x="225" y="35"/>
                  </a:lnTo>
                  <a:lnTo>
                    <a:pt x="113" y="1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14" name="Line 2154"/>
            <p:cNvSpPr>
              <a:spLocks noChangeAspect="1" noChangeShapeType="1"/>
            </p:cNvSpPr>
            <p:nvPr/>
          </p:nvSpPr>
          <p:spPr bwMode="auto">
            <a:xfrm flipV="1">
              <a:off x="2111" y="442"/>
              <a:ext cx="6" cy="1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15" name="Line 2155"/>
            <p:cNvSpPr>
              <a:spLocks noChangeAspect="1" noChangeShapeType="1"/>
            </p:cNvSpPr>
            <p:nvPr/>
          </p:nvSpPr>
          <p:spPr bwMode="auto">
            <a:xfrm flipH="1" flipV="1">
              <a:off x="887" y="316"/>
              <a:ext cx="67" cy="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16" name="Freeform 2156"/>
            <p:cNvSpPr>
              <a:spLocks noChangeAspect="1"/>
            </p:cNvSpPr>
            <p:nvPr/>
          </p:nvSpPr>
          <p:spPr bwMode="auto">
            <a:xfrm>
              <a:off x="644" y="360"/>
              <a:ext cx="247" cy="35"/>
            </a:xfrm>
            <a:custGeom>
              <a:avLst/>
              <a:gdLst>
                <a:gd name="T0" fmla="*/ 247 w 247"/>
                <a:gd name="T1" fmla="*/ 0 h 35"/>
                <a:gd name="T2" fmla="*/ 185 w 247"/>
                <a:gd name="T3" fmla="*/ 4 h 35"/>
                <a:gd name="T4" fmla="*/ 122 w 247"/>
                <a:gd name="T5" fmla="*/ 12 h 35"/>
                <a:gd name="T6" fmla="*/ 0 w 247"/>
                <a:gd name="T7" fmla="*/ 35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7" h="35">
                  <a:moveTo>
                    <a:pt x="247" y="0"/>
                  </a:moveTo>
                  <a:lnTo>
                    <a:pt x="185" y="4"/>
                  </a:lnTo>
                  <a:lnTo>
                    <a:pt x="122" y="12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17" name="Freeform 2157"/>
            <p:cNvSpPr>
              <a:spLocks noChangeAspect="1"/>
            </p:cNvSpPr>
            <p:nvPr/>
          </p:nvSpPr>
          <p:spPr bwMode="auto">
            <a:xfrm>
              <a:off x="442" y="397"/>
              <a:ext cx="428" cy="95"/>
            </a:xfrm>
            <a:custGeom>
              <a:avLst/>
              <a:gdLst>
                <a:gd name="T0" fmla="*/ 428 w 428"/>
                <a:gd name="T1" fmla="*/ 0 h 95"/>
                <a:gd name="T2" fmla="*/ 316 w 428"/>
                <a:gd name="T3" fmla="*/ 14 h 95"/>
                <a:gd name="T4" fmla="*/ 206 w 428"/>
                <a:gd name="T5" fmla="*/ 37 h 95"/>
                <a:gd name="T6" fmla="*/ 100 w 428"/>
                <a:gd name="T7" fmla="*/ 64 h 95"/>
                <a:gd name="T8" fmla="*/ 0 w 428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8" h="95">
                  <a:moveTo>
                    <a:pt x="428" y="0"/>
                  </a:moveTo>
                  <a:lnTo>
                    <a:pt x="316" y="14"/>
                  </a:lnTo>
                  <a:lnTo>
                    <a:pt x="206" y="37"/>
                  </a:lnTo>
                  <a:lnTo>
                    <a:pt x="100" y="64"/>
                  </a:lnTo>
                  <a:lnTo>
                    <a:pt x="0" y="9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18" name="Freeform 2158"/>
            <p:cNvSpPr>
              <a:spLocks noChangeAspect="1"/>
            </p:cNvSpPr>
            <p:nvPr/>
          </p:nvSpPr>
          <p:spPr bwMode="auto">
            <a:xfrm>
              <a:off x="1725" y="447"/>
              <a:ext cx="508" cy="140"/>
            </a:xfrm>
            <a:custGeom>
              <a:avLst/>
              <a:gdLst>
                <a:gd name="T0" fmla="*/ 508 w 508"/>
                <a:gd name="T1" fmla="*/ 140 h 140"/>
                <a:gd name="T2" fmla="*/ 392 w 508"/>
                <a:gd name="T3" fmla="*/ 95 h 140"/>
                <a:gd name="T4" fmla="*/ 265 w 508"/>
                <a:gd name="T5" fmla="*/ 57 h 140"/>
                <a:gd name="T6" fmla="*/ 133 w 508"/>
                <a:gd name="T7" fmla="*/ 22 h 140"/>
                <a:gd name="T8" fmla="*/ 0 w 508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8" h="140">
                  <a:moveTo>
                    <a:pt x="508" y="140"/>
                  </a:moveTo>
                  <a:lnTo>
                    <a:pt x="392" y="95"/>
                  </a:lnTo>
                  <a:lnTo>
                    <a:pt x="265" y="57"/>
                  </a:lnTo>
                  <a:lnTo>
                    <a:pt x="133" y="2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19" name="Freeform 2159"/>
            <p:cNvSpPr>
              <a:spLocks noChangeAspect="1"/>
            </p:cNvSpPr>
            <p:nvPr/>
          </p:nvSpPr>
          <p:spPr bwMode="auto">
            <a:xfrm>
              <a:off x="1280" y="345"/>
              <a:ext cx="272" cy="161"/>
            </a:xfrm>
            <a:custGeom>
              <a:avLst/>
              <a:gdLst>
                <a:gd name="T0" fmla="*/ 225 w 272"/>
                <a:gd name="T1" fmla="*/ 0 h 161"/>
                <a:gd name="T2" fmla="*/ 135 w 272"/>
                <a:gd name="T3" fmla="*/ 7 h 161"/>
                <a:gd name="T4" fmla="*/ 66 w 272"/>
                <a:gd name="T5" fmla="*/ 25 h 161"/>
                <a:gd name="T6" fmla="*/ 37 w 272"/>
                <a:gd name="T7" fmla="*/ 37 h 161"/>
                <a:gd name="T8" fmla="*/ 15 w 272"/>
                <a:gd name="T9" fmla="*/ 52 h 161"/>
                <a:gd name="T10" fmla="*/ 2 w 272"/>
                <a:gd name="T11" fmla="*/ 66 h 161"/>
                <a:gd name="T12" fmla="*/ 0 w 272"/>
                <a:gd name="T13" fmla="*/ 81 h 161"/>
                <a:gd name="T14" fmla="*/ 2 w 272"/>
                <a:gd name="T15" fmla="*/ 95 h 161"/>
                <a:gd name="T16" fmla="*/ 15 w 272"/>
                <a:gd name="T17" fmla="*/ 110 h 161"/>
                <a:gd name="T18" fmla="*/ 37 w 272"/>
                <a:gd name="T19" fmla="*/ 124 h 161"/>
                <a:gd name="T20" fmla="*/ 66 w 272"/>
                <a:gd name="T21" fmla="*/ 137 h 161"/>
                <a:gd name="T22" fmla="*/ 135 w 272"/>
                <a:gd name="T23" fmla="*/ 155 h 161"/>
                <a:gd name="T24" fmla="*/ 225 w 272"/>
                <a:gd name="T25" fmla="*/ 161 h 161"/>
                <a:gd name="T26" fmla="*/ 272 w 272"/>
                <a:gd name="T27" fmla="*/ 159 h 1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2" h="161">
                  <a:moveTo>
                    <a:pt x="225" y="0"/>
                  </a:moveTo>
                  <a:lnTo>
                    <a:pt x="135" y="7"/>
                  </a:lnTo>
                  <a:lnTo>
                    <a:pt x="66" y="25"/>
                  </a:lnTo>
                  <a:lnTo>
                    <a:pt x="37" y="37"/>
                  </a:lnTo>
                  <a:lnTo>
                    <a:pt x="15" y="52"/>
                  </a:lnTo>
                  <a:lnTo>
                    <a:pt x="2" y="66"/>
                  </a:lnTo>
                  <a:lnTo>
                    <a:pt x="0" y="81"/>
                  </a:lnTo>
                  <a:lnTo>
                    <a:pt x="2" y="95"/>
                  </a:lnTo>
                  <a:lnTo>
                    <a:pt x="15" y="110"/>
                  </a:lnTo>
                  <a:lnTo>
                    <a:pt x="37" y="124"/>
                  </a:lnTo>
                  <a:lnTo>
                    <a:pt x="66" y="137"/>
                  </a:lnTo>
                  <a:lnTo>
                    <a:pt x="135" y="155"/>
                  </a:lnTo>
                  <a:lnTo>
                    <a:pt x="225" y="161"/>
                  </a:lnTo>
                  <a:lnTo>
                    <a:pt x="272" y="15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20" name="Freeform 2160"/>
            <p:cNvSpPr>
              <a:spLocks noChangeAspect="1"/>
            </p:cNvSpPr>
            <p:nvPr/>
          </p:nvSpPr>
          <p:spPr bwMode="auto">
            <a:xfrm>
              <a:off x="1511" y="345"/>
              <a:ext cx="224" cy="120"/>
            </a:xfrm>
            <a:custGeom>
              <a:avLst/>
              <a:gdLst>
                <a:gd name="T0" fmla="*/ 196 w 224"/>
                <a:gd name="T1" fmla="*/ 120 h 120"/>
                <a:gd name="T2" fmla="*/ 208 w 224"/>
                <a:gd name="T3" fmla="*/ 110 h 120"/>
                <a:gd name="T4" fmla="*/ 220 w 224"/>
                <a:gd name="T5" fmla="*/ 95 h 120"/>
                <a:gd name="T6" fmla="*/ 224 w 224"/>
                <a:gd name="T7" fmla="*/ 81 h 120"/>
                <a:gd name="T8" fmla="*/ 220 w 224"/>
                <a:gd name="T9" fmla="*/ 66 h 120"/>
                <a:gd name="T10" fmla="*/ 208 w 224"/>
                <a:gd name="T11" fmla="*/ 52 h 120"/>
                <a:gd name="T12" fmla="*/ 186 w 224"/>
                <a:gd name="T13" fmla="*/ 37 h 120"/>
                <a:gd name="T14" fmla="*/ 159 w 224"/>
                <a:gd name="T15" fmla="*/ 25 h 120"/>
                <a:gd name="T16" fmla="*/ 124 w 224"/>
                <a:gd name="T17" fmla="*/ 15 h 120"/>
                <a:gd name="T18" fmla="*/ 90 w 224"/>
                <a:gd name="T19" fmla="*/ 7 h 120"/>
                <a:gd name="T20" fmla="*/ 45 w 224"/>
                <a:gd name="T21" fmla="*/ 2 h 120"/>
                <a:gd name="T22" fmla="*/ 0 w 224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4" h="120">
                  <a:moveTo>
                    <a:pt x="196" y="120"/>
                  </a:moveTo>
                  <a:lnTo>
                    <a:pt x="208" y="110"/>
                  </a:lnTo>
                  <a:lnTo>
                    <a:pt x="220" y="95"/>
                  </a:lnTo>
                  <a:lnTo>
                    <a:pt x="224" y="81"/>
                  </a:lnTo>
                  <a:lnTo>
                    <a:pt x="220" y="66"/>
                  </a:lnTo>
                  <a:lnTo>
                    <a:pt x="208" y="52"/>
                  </a:lnTo>
                  <a:lnTo>
                    <a:pt x="186" y="37"/>
                  </a:lnTo>
                  <a:lnTo>
                    <a:pt x="159" y="25"/>
                  </a:lnTo>
                  <a:lnTo>
                    <a:pt x="124" y="15"/>
                  </a:lnTo>
                  <a:lnTo>
                    <a:pt x="90" y="7"/>
                  </a:lnTo>
                  <a:lnTo>
                    <a:pt x="45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21" name="Line 2161"/>
            <p:cNvSpPr>
              <a:spLocks noChangeAspect="1" noChangeShapeType="1"/>
            </p:cNvSpPr>
            <p:nvPr/>
          </p:nvSpPr>
          <p:spPr bwMode="auto">
            <a:xfrm flipH="1" flipV="1">
              <a:off x="1892" y="548"/>
              <a:ext cx="94" cy="3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22" name="Line 2162"/>
            <p:cNvSpPr>
              <a:spLocks noChangeAspect="1" noChangeShapeType="1"/>
            </p:cNvSpPr>
            <p:nvPr/>
          </p:nvSpPr>
          <p:spPr bwMode="auto">
            <a:xfrm flipH="1">
              <a:off x="1395" y="556"/>
              <a:ext cx="24" cy="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23" name="Line 2163"/>
            <p:cNvSpPr>
              <a:spLocks noChangeAspect="1" noChangeShapeType="1"/>
            </p:cNvSpPr>
            <p:nvPr/>
          </p:nvSpPr>
          <p:spPr bwMode="auto">
            <a:xfrm flipH="1">
              <a:off x="1480" y="562"/>
              <a:ext cx="2" cy="1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24" name="Line 2164"/>
            <p:cNvSpPr>
              <a:spLocks noChangeAspect="1" noChangeShapeType="1"/>
            </p:cNvSpPr>
            <p:nvPr/>
          </p:nvSpPr>
          <p:spPr bwMode="auto">
            <a:xfrm flipH="1">
              <a:off x="1325" y="698"/>
              <a:ext cx="43" cy="8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25" name="Line 2165"/>
            <p:cNvSpPr>
              <a:spLocks noChangeAspect="1" noChangeShapeType="1"/>
            </p:cNvSpPr>
            <p:nvPr/>
          </p:nvSpPr>
          <p:spPr bwMode="auto">
            <a:xfrm>
              <a:off x="1382" y="606"/>
              <a:ext cx="76" cy="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26" name="Freeform 2166"/>
            <p:cNvSpPr>
              <a:spLocks noChangeAspect="1"/>
            </p:cNvSpPr>
            <p:nvPr/>
          </p:nvSpPr>
          <p:spPr bwMode="auto">
            <a:xfrm>
              <a:off x="1584" y="599"/>
              <a:ext cx="115" cy="11"/>
            </a:xfrm>
            <a:custGeom>
              <a:avLst/>
              <a:gdLst>
                <a:gd name="T0" fmla="*/ 0 w 115"/>
                <a:gd name="T1" fmla="*/ 11 h 11"/>
                <a:gd name="T2" fmla="*/ 62 w 115"/>
                <a:gd name="T3" fmla="*/ 9 h 11"/>
                <a:gd name="T4" fmla="*/ 115 w 11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" h="11">
                  <a:moveTo>
                    <a:pt x="0" y="11"/>
                  </a:moveTo>
                  <a:lnTo>
                    <a:pt x="62" y="9"/>
                  </a:lnTo>
                  <a:lnTo>
                    <a:pt x="11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27" name="Line 2167"/>
            <p:cNvSpPr>
              <a:spLocks noChangeAspect="1" noChangeShapeType="1"/>
            </p:cNvSpPr>
            <p:nvPr/>
          </p:nvSpPr>
          <p:spPr bwMode="auto">
            <a:xfrm>
              <a:off x="1303" y="593"/>
              <a:ext cx="12" cy="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28" name="Line 2168"/>
            <p:cNvSpPr>
              <a:spLocks noChangeAspect="1" noChangeShapeType="1"/>
            </p:cNvSpPr>
            <p:nvPr/>
          </p:nvSpPr>
          <p:spPr bwMode="auto">
            <a:xfrm>
              <a:off x="1319" y="595"/>
              <a:ext cx="35" cy="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29" name="Line 2169"/>
            <p:cNvSpPr>
              <a:spLocks noChangeAspect="1" noChangeShapeType="1"/>
            </p:cNvSpPr>
            <p:nvPr/>
          </p:nvSpPr>
          <p:spPr bwMode="auto">
            <a:xfrm flipH="1" flipV="1">
              <a:off x="1588" y="690"/>
              <a:ext cx="3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30" name="Line 2170"/>
            <p:cNvSpPr>
              <a:spLocks noChangeAspect="1" noChangeShapeType="1"/>
            </p:cNvSpPr>
            <p:nvPr/>
          </p:nvSpPr>
          <p:spPr bwMode="auto">
            <a:xfrm flipH="1" flipV="1">
              <a:off x="1558" y="542"/>
              <a:ext cx="12" cy="5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31" name="Freeform 2171"/>
            <p:cNvSpPr>
              <a:spLocks noChangeAspect="1"/>
            </p:cNvSpPr>
            <p:nvPr/>
          </p:nvSpPr>
          <p:spPr bwMode="auto">
            <a:xfrm>
              <a:off x="1621" y="558"/>
              <a:ext cx="116" cy="225"/>
            </a:xfrm>
            <a:custGeom>
              <a:avLst/>
              <a:gdLst>
                <a:gd name="T0" fmla="*/ 116 w 116"/>
                <a:gd name="T1" fmla="*/ 225 h 225"/>
                <a:gd name="T2" fmla="*/ 92 w 116"/>
                <a:gd name="T3" fmla="*/ 169 h 225"/>
                <a:gd name="T4" fmla="*/ 63 w 116"/>
                <a:gd name="T5" fmla="*/ 114 h 225"/>
                <a:gd name="T6" fmla="*/ 0 w 116"/>
                <a:gd name="T7" fmla="*/ 0 h 2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225">
                  <a:moveTo>
                    <a:pt x="116" y="225"/>
                  </a:moveTo>
                  <a:lnTo>
                    <a:pt x="92" y="169"/>
                  </a:lnTo>
                  <a:lnTo>
                    <a:pt x="6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32" name="Freeform 2172"/>
            <p:cNvSpPr>
              <a:spLocks noChangeAspect="1"/>
            </p:cNvSpPr>
            <p:nvPr/>
          </p:nvSpPr>
          <p:spPr bwMode="auto">
            <a:xfrm>
              <a:off x="1311" y="719"/>
              <a:ext cx="163" cy="13"/>
            </a:xfrm>
            <a:custGeom>
              <a:avLst/>
              <a:gdLst>
                <a:gd name="T0" fmla="*/ 0 w 163"/>
                <a:gd name="T1" fmla="*/ 0 h 13"/>
                <a:gd name="T2" fmla="*/ 82 w 163"/>
                <a:gd name="T3" fmla="*/ 8 h 13"/>
                <a:gd name="T4" fmla="*/ 163 w 163"/>
                <a:gd name="T5" fmla="*/ 1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" h="13">
                  <a:moveTo>
                    <a:pt x="0" y="0"/>
                  </a:moveTo>
                  <a:lnTo>
                    <a:pt x="82" y="8"/>
                  </a:lnTo>
                  <a:lnTo>
                    <a:pt x="163" y="1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33" name="Line 2173"/>
            <p:cNvSpPr>
              <a:spLocks noChangeAspect="1" noChangeShapeType="1"/>
            </p:cNvSpPr>
            <p:nvPr/>
          </p:nvSpPr>
          <p:spPr bwMode="auto">
            <a:xfrm flipH="1">
              <a:off x="1466" y="616"/>
              <a:ext cx="29" cy="17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34" name="Freeform 2174"/>
            <p:cNvSpPr>
              <a:spLocks noChangeAspect="1"/>
            </p:cNvSpPr>
            <p:nvPr/>
          </p:nvSpPr>
          <p:spPr bwMode="auto">
            <a:xfrm>
              <a:off x="1864" y="653"/>
              <a:ext cx="326" cy="413"/>
            </a:xfrm>
            <a:custGeom>
              <a:avLst/>
              <a:gdLst>
                <a:gd name="T0" fmla="*/ 326 w 326"/>
                <a:gd name="T1" fmla="*/ 413 h 413"/>
                <a:gd name="T2" fmla="*/ 304 w 326"/>
                <a:gd name="T3" fmla="*/ 357 h 413"/>
                <a:gd name="T4" fmla="*/ 273 w 326"/>
                <a:gd name="T5" fmla="*/ 304 h 413"/>
                <a:gd name="T6" fmla="*/ 239 w 326"/>
                <a:gd name="T7" fmla="*/ 250 h 413"/>
                <a:gd name="T8" fmla="*/ 198 w 326"/>
                <a:gd name="T9" fmla="*/ 196 h 413"/>
                <a:gd name="T10" fmla="*/ 153 w 326"/>
                <a:gd name="T11" fmla="*/ 145 h 413"/>
                <a:gd name="T12" fmla="*/ 106 w 326"/>
                <a:gd name="T13" fmla="*/ 93 h 413"/>
                <a:gd name="T14" fmla="*/ 53 w 326"/>
                <a:gd name="T15" fmla="*/ 45 h 413"/>
                <a:gd name="T16" fmla="*/ 0 w 326"/>
                <a:gd name="T17" fmla="*/ 0 h 4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6" h="413">
                  <a:moveTo>
                    <a:pt x="326" y="413"/>
                  </a:moveTo>
                  <a:lnTo>
                    <a:pt x="304" y="357"/>
                  </a:lnTo>
                  <a:lnTo>
                    <a:pt x="273" y="304"/>
                  </a:lnTo>
                  <a:lnTo>
                    <a:pt x="239" y="250"/>
                  </a:lnTo>
                  <a:lnTo>
                    <a:pt x="198" y="196"/>
                  </a:lnTo>
                  <a:lnTo>
                    <a:pt x="153" y="145"/>
                  </a:lnTo>
                  <a:lnTo>
                    <a:pt x="106" y="93"/>
                  </a:lnTo>
                  <a:lnTo>
                    <a:pt x="53" y="4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35" name="Freeform 2175"/>
            <p:cNvSpPr>
              <a:spLocks noChangeAspect="1"/>
            </p:cNvSpPr>
            <p:nvPr/>
          </p:nvSpPr>
          <p:spPr bwMode="auto">
            <a:xfrm>
              <a:off x="2258" y="1489"/>
              <a:ext cx="340" cy="112"/>
            </a:xfrm>
            <a:custGeom>
              <a:avLst/>
              <a:gdLst>
                <a:gd name="T0" fmla="*/ 0 w 340"/>
                <a:gd name="T1" fmla="*/ 112 h 112"/>
                <a:gd name="T2" fmla="*/ 179 w 340"/>
                <a:gd name="T3" fmla="*/ 60 h 112"/>
                <a:gd name="T4" fmla="*/ 179 w 340"/>
                <a:gd name="T5" fmla="*/ 60 h 112"/>
                <a:gd name="T6" fmla="*/ 202 w 340"/>
                <a:gd name="T7" fmla="*/ 54 h 112"/>
                <a:gd name="T8" fmla="*/ 224 w 340"/>
                <a:gd name="T9" fmla="*/ 46 h 112"/>
                <a:gd name="T10" fmla="*/ 247 w 340"/>
                <a:gd name="T11" fmla="*/ 40 h 112"/>
                <a:gd name="T12" fmla="*/ 267 w 340"/>
                <a:gd name="T13" fmla="*/ 31 h 112"/>
                <a:gd name="T14" fmla="*/ 287 w 340"/>
                <a:gd name="T15" fmla="*/ 25 h 112"/>
                <a:gd name="T16" fmla="*/ 308 w 340"/>
                <a:gd name="T17" fmla="*/ 17 h 112"/>
                <a:gd name="T18" fmla="*/ 324 w 340"/>
                <a:gd name="T19" fmla="*/ 9 h 112"/>
                <a:gd name="T20" fmla="*/ 340 w 340"/>
                <a:gd name="T21" fmla="*/ 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0" h="112">
                  <a:moveTo>
                    <a:pt x="0" y="112"/>
                  </a:moveTo>
                  <a:lnTo>
                    <a:pt x="179" y="60"/>
                  </a:lnTo>
                  <a:lnTo>
                    <a:pt x="202" y="54"/>
                  </a:lnTo>
                  <a:lnTo>
                    <a:pt x="224" y="46"/>
                  </a:lnTo>
                  <a:lnTo>
                    <a:pt x="247" y="40"/>
                  </a:lnTo>
                  <a:lnTo>
                    <a:pt x="267" y="31"/>
                  </a:lnTo>
                  <a:lnTo>
                    <a:pt x="287" y="25"/>
                  </a:lnTo>
                  <a:lnTo>
                    <a:pt x="308" y="17"/>
                  </a:lnTo>
                  <a:lnTo>
                    <a:pt x="324" y="9"/>
                  </a:lnTo>
                  <a:lnTo>
                    <a:pt x="34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36" name="Line 2176"/>
            <p:cNvSpPr>
              <a:spLocks noChangeAspect="1" noChangeShapeType="1"/>
            </p:cNvSpPr>
            <p:nvPr/>
          </p:nvSpPr>
          <p:spPr bwMode="auto">
            <a:xfrm>
              <a:off x="1382" y="1572"/>
              <a:ext cx="2" cy="246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37" name="Line 2177"/>
            <p:cNvSpPr>
              <a:spLocks noChangeAspect="1" noChangeShapeType="1"/>
            </p:cNvSpPr>
            <p:nvPr/>
          </p:nvSpPr>
          <p:spPr bwMode="auto">
            <a:xfrm>
              <a:off x="1384" y="1413"/>
              <a:ext cx="1" cy="7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38" name="Freeform 2178"/>
            <p:cNvSpPr>
              <a:spLocks noChangeAspect="1"/>
            </p:cNvSpPr>
            <p:nvPr/>
          </p:nvSpPr>
          <p:spPr bwMode="auto">
            <a:xfrm>
              <a:off x="2099" y="1140"/>
              <a:ext cx="748" cy="308"/>
            </a:xfrm>
            <a:custGeom>
              <a:avLst/>
              <a:gdLst>
                <a:gd name="T0" fmla="*/ 748 w 748"/>
                <a:gd name="T1" fmla="*/ 0 h 308"/>
                <a:gd name="T2" fmla="*/ 724 w 748"/>
                <a:gd name="T3" fmla="*/ 23 h 308"/>
                <a:gd name="T4" fmla="*/ 689 w 748"/>
                <a:gd name="T5" fmla="*/ 52 h 308"/>
                <a:gd name="T6" fmla="*/ 659 w 748"/>
                <a:gd name="T7" fmla="*/ 75 h 308"/>
                <a:gd name="T8" fmla="*/ 630 w 748"/>
                <a:gd name="T9" fmla="*/ 95 h 308"/>
                <a:gd name="T10" fmla="*/ 603 w 748"/>
                <a:gd name="T11" fmla="*/ 114 h 308"/>
                <a:gd name="T12" fmla="*/ 579 w 748"/>
                <a:gd name="T13" fmla="*/ 128 h 308"/>
                <a:gd name="T14" fmla="*/ 555 w 748"/>
                <a:gd name="T15" fmla="*/ 141 h 308"/>
                <a:gd name="T16" fmla="*/ 534 w 748"/>
                <a:gd name="T17" fmla="*/ 153 h 308"/>
                <a:gd name="T18" fmla="*/ 514 w 748"/>
                <a:gd name="T19" fmla="*/ 164 h 308"/>
                <a:gd name="T20" fmla="*/ 495 w 748"/>
                <a:gd name="T21" fmla="*/ 174 h 308"/>
                <a:gd name="T22" fmla="*/ 473 w 748"/>
                <a:gd name="T23" fmla="*/ 184 h 308"/>
                <a:gd name="T24" fmla="*/ 455 w 748"/>
                <a:gd name="T25" fmla="*/ 192 h 308"/>
                <a:gd name="T26" fmla="*/ 432 w 748"/>
                <a:gd name="T27" fmla="*/ 201 h 308"/>
                <a:gd name="T28" fmla="*/ 410 w 748"/>
                <a:gd name="T29" fmla="*/ 209 h 308"/>
                <a:gd name="T30" fmla="*/ 385 w 748"/>
                <a:gd name="T31" fmla="*/ 217 h 308"/>
                <a:gd name="T32" fmla="*/ 361 w 748"/>
                <a:gd name="T33" fmla="*/ 226 h 308"/>
                <a:gd name="T34" fmla="*/ 332 w 748"/>
                <a:gd name="T35" fmla="*/ 234 h 308"/>
                <a:gd name="T36" fmla="*/ 304 w 748"/>
                <a:gd name="T37" fmla="*/ 242 h 308"/>
                <a:gd name="T38" fmla="*/ 269 w 748"/>
                <a:gd name="T39" fmla="*/ 252 h 308"/>
                <a:gd name="T40" fmla="*/ 228 w 748"/>
                <a:gd name="T41" fmla="*/ 263 h 308"/>
                <a:gd name="T42" fmla="*/ 181 w 748"/>
                <a:gd name="T43" fmla="*/ 271 h 308"/>
                <a:gd name="T44" fmla="*/ 130 w 748"/>
                <a:gd name="T45" fmla="*/ 283 h 308"/>
                <a:gd name="T46" fmla="*/ 69 w 748"/>
                <a:gd name="T47" fmla="*/ 296 h 308"/>
                <a:gd name="T48" fmla="*/ 0 w 748"/>
                <a:gd name="T49" fmla="*/ 308 h 3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48" h="308">
                  <a:moveTo>
                    <a:pt x="748" y="0"/>
                  </a:moveTo>
                  <a:lnTo>
                    <a:pt x="724" y="23"/>
                  </a:lnTo>
                  <a:lnTo>
                    <a:pt x="689" y="52"/>
                  </a:lnTo>
                  <a:lnTo>
                    <a:pt x="659" y="75"/>
                  </a:lnTo>
                  <a:lnTo>
                    <a:pt x="630" y="95"/>
                  </a:lnTo>
                  <a:lnTo>
                    <a:pt x="603" y="114"/>
                  </a:lnTo>
                  <a:lnTo>
                    <a:pt x="579" y="128"/>
                  </a:lnTo>
                  <a:lnTo>
                    <a:pt x="555" y="141"/>
                  </a:lnTo>
                  <a:lnTo>
                    <a:pt x="534" y="153"/>
                  </a:lnTo>
                  <a:lnTo>
                    <a:pt x="514" y="164"/>
                  </a:lnTo>
                  <a:lnTo>
                    <a:pt x="495" y="174"/>
                  </a:lnTo>
                  <a:lnTo>
                    <a:pt x="473" y="184"/>
                  </a:lnTo>
                  <a:lnTo>
                    <a:pt x="455" y="192"/>
                  </a:lnTo>
                  <a:lnTo>
                    <a:pt x="432" y="201"/>
                  </a:lnTo>
                  <a:lnTo>
                    <a:pt x="410" y="209"/>
                  </a:lnTo>
                  <a:lnTo>
                    <a:pt x="385" y="217"/>
                  </a:lnTo>
                  <a:lnTo>
                    <a:pt x="361" y="226"/>
                  </a:lnTo>
                  <a:lnTo>
                    <a:pt x="332" y="234"/>
                  </a:lnTo>
                  <a:lnTo>
                    <a:pt x="304" y="242"/>
                  </a:lnTo>
                  <a:lnTo>
                    <a:pt x="269" y="252"/>
                  </a:lnTo>
                  <a:lnTo>
                    <a:pt x="228" y="263"/>
                  </a:lnTo>
                  <a:lnTo>
                    <a:pt x="181" y="271"/>
                  </a:lnTo>
                  <a:lnTo>
                    <a:pt x="130" y="283"/>
                  </a:lnTo>
                  <a:lnTo>
                    <a:pt x="69" y="296"/>
                  </a:lnTo>
                  <a:lnTo>
                    <a:pt x="0" y="30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39" name="Freeform 2179"/>
            <p:cNvSpPr>
              <a:spLocks noChangeAspect="1"/>
            </p:cNvSpPr>
            <p:nvPr/>
          </p:nvSpPr>
          <p:spPr bwMode="auto">
            <a:xfrm>
              <a:off x="1703" y="1772"/>
              <a:ext cx="53" cy="38"/>
            </a:xfrm>
            <a:custGeom>
              <a:avLst/>
              <a:gdLst>
                <a:gd name="T0" fmla="*/ 0 w 53"/>
                <a:gd name="T1" fmla="*/ 38 h 38"/>
                <a:gd name="T2" fmla="*/ 30 w 53"/>
                <a:gd name="T3" fmla="*/ 19 h 38"/>
                <a:gd name="T4" fmla="*/ 53 w 53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38">
                  <a:moveTo>
                    <a:pt x="0" y="38"/>
                  </a:moveTo>
                  <a:lnTo>
                    <a:pt x="30" y="19"/>
                  </a:lnTo>
                  <a:lnTo>
                    <a:pt x="5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40" name="Freeform 2180"/>
            <p:cNvSpPr>
              <a:spLocks noChangeAspect="1"/>
            </p:cNvSpPr>
            <p:nvPr/>
          </p:nvSpPr>
          <p:spPr bwMode="auto">
            <a:xfrm>
              <a:off x="1841" y="1717"/>
              <a:ext cx="121" cy="76"/>
            </a:xfrm>
            <a:custGeom>
              <a:avLst/>
              <a:gdLst>
                <a:gd name="T0" fmla="*/ 0 w 121"/>
                <a:gd name="T1" fmla="*/ 76 h 76"/>
                <a:gd name="T2" fmla="*/ 70 w 121"/>
                <a:gd name="T3" fmla="*/ 37 h 76"/>
                <a:gd name="T4" fmla="*/ 121 w 121"/>
                <a:gd name="T5" fmla="*/ 0 h 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76">
                  <a:moveTo>
                    <a:pt x="0" y="76"/>
                  </a:moveTo>
                  <a:lnTo>
                    <a:pt x="70" y="37"/>
                  </a:lnTo>
                  <a:lnTo>
                    <a:pt x="121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41" name="Freeform 2181"/>
            <p:cNvSpPr>
              <a:spLocks noChangeAspect="1"/>
            </p:cNvSpPr>
            <p:nvPr/>
          </p:nvSpPr>
          <p:spPr bwMode="auto">
            <a:xfrm>
              <a:off x="1805" y="1609"/>
              <a:ext cx="616" cy="149"/>
            </a:xfrm>
            <a:custGeom>
              <a:avLst/>
              <a:gdLst>
                <a:gd name="T0" fmla="*/ 0 w 616"/>
                <a:gd name="T1" fmla="*/ 149 h 149"/>
                <a:gd name="T2" fmla="*/ 155 w 616"/>
                <a:gd name="T3" fmla="*/ 130 h 149"/>
                <a:gd name="T4" fmla="*/ 308 w 616"/>
                <a:gd name="T5" fmla="*/ 101 h 149"/>
                <a:gd name="T6" fmla="*/ 453 w 616"/>
                <a:gd name="T7" fmla="*/ 60 h 149"/>
                <a:gd name="T8" fmla="*/ 453 w 616"/>
                <a:gd name="T9" fmla="*/ 60 h 149"/>
                <a:gd name="T10" fmla="*/ 473 w 616"/>
                <a:gd name="T11" fmla="*/ 54 h 149"/>
                <a:gd name="T12" fmla="*/ 496 w 616"/>
                <a:gd name="T13" fmla="*/ 48 h 149"/>
                <a:gd name="T14" fmla="*/ 516 w 616"/>
                <a:gd name="T15" fmla="*/ 39 h 149"/>
                <a:gd name="T16" fmla="*/ 538 w 616"/>
                <a:gd name="T17" fmla="*/ 31 h 149"/>
                <a:gd name="T18" fmla="*/ 559 w 616"/>
                <a:gd name="T19" fmla="*/ 23 h 149"/>
                <a:gd name="T20" fmla="*/ 579 w 616"/>
                <a:gd name="T21" fmla="*/ 15 h 149"/>
                <a:gd name="T22" fmla="*/ 600 w 616"/>
                <a:gd name="T23" fmla="*/ 8 h 149"/>
                <a:gd name="T24" fmla="*/ 616 w 616"/>
                <a:gd name="T25" fmla="*/ 0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6" h="149">
                  <a:moveTo>
                    <a:pt x="0" y="149"/>
                  </a:moveTo>
                  <a:lnTo>
                    <a:pt x="155" y="130"/>
                  </a:lnTo>
                  <a:lnTo>
                    <a:pt x="308" y="101"/>
                  </a:lnTo>
                  <a:lnTo>
                    <a:pt x="453" y="60"/>
                  </a:lnTo>
                  <a:lnTo>
                    <a:pt x="473" y="54"/>
                  </a:lnTo>
                  <a:lnTo>
                    <a:pt x="496" y="48"/>
                  </a:lnTo>
                  <a:lnTo>
                    <a:pt x="516" y="39"/>
                  </a:lnTo>
                  <a:lnTo>
                    <a:pt x="538" y="31"/>
                  </a:lnTo>
                  <a:lnTo>
                    <a:pt x="559" y="23"/>
                  </a:lnTo>
                  <a:lnTo>
                    <a:pt x="579" y="15"/>
                  </a:lnTo>
                  <a:lnTo>
                    <a:pt x="600" y="8"/>
                  </a:lnTo>
                  <a:lnTo>
                    <a:pt x="61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42" name="Freeform 2182"/>
            <p:cNvSpPr>
              <a:spLocks noChangeAspect="1"/>
            </p:cNvSpPr>
            <p:nvPr/>
          </p:nvSpPr>
          <p:spPr bwMode="auto">
            <a:xfrm>
              <a:off x="1974" y="1551"/>
              <a:ext cx="551" cy="159"/>
            </a:xfrm>
            <a:custGeom>
              <a:avLst/>
              <a:gdLst>
                <a:gd name="T0" fmla="*/ 0 w 551"/>
                <a:gd name="T1" fmla="*/ 159 h 159"/>
                <a:gd name="T2" fmla="*/ 133 w 551"/>
                <a:gd name="T3" fmla="*/ 133 h 159"/>
                <a:gd name="T4" fmla="*/ 265 w 551"/>
                <a:gd name="T5" fmla="*/ 102 h 159"/>
                <a:gd name="T6" fmla="*/ 402 w 551"/>
                <a:gd name="T7" fmla="*/ 58 h 159"/>
                <a:gd name="T8" fmla="*/ 402 w 551"/>
                <a:gd name="T9" fmla="*/ 58 h 159"/>
                <a:gd name="T10" fmla="*/ 418 w 551"/>
                <a:gd name="T11" fmla="*/ 54 h 159"/>
                <a:gd name="T12" fmla="*/ 437 w 551"/>
                <a:gd name="T13" fmla="*/ 48 h 159"/>
                <a:gd name="T14" fmla="*/ 455 w 551"/>
                <a:gd name="T15" fmla="*/ 42 h 159"/>
                <a:gd name="T16" fmla="*/ 475 w 551"/>
                <a:gd name="T17" fmla="*/ 33 h 159"/>
                <a:gd name="T18" fmla="*/ 496 w 551"/>
                <a:gd name="T19" fmla="*/ 25 h 159"/>
                <a:gd name="T20" fmla="*/ 516 w 551"/>
                <a:gd name="T21" fmla="*/ 17 h 159"/>
                <a:gd name="T22" fmla="*/ 535 w 551"/>
                <a:gd name="T23" fmla="*/ 9 h 159"/>
                <a:gd name="T24" fmla="*/ 551 w 551"/>
                <a:gd name="T25" fmla="*/ 0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1" h="159">
                  <a:moveTo>
                    <a:pt x="0" y="159"/>
                  </a:moveTo>
                  <a:lnTo>
                    <a:pt x="133" y="133"/>
                  </a:lnTo>
                  <a:lnTo>
                    <a:pt x="265" y="102"/>
                  </a:lnTo>
                  <a:lnTo>
                    <a:pt x="402" y="58"/>
                  </a:lnTo>
                  <a:lnTo>
                    <a:pt x="418" y="54"/>
                  </a:lnTo>
                  <a:lnTo>
                    <a:pt x="437" y="48"/>
                  </a:lnTo>
                  <a:lnTo>
                    <a:pt x="455" y="42"/>
                  </a:lnTo>
                  <a:lnTo>
                    <a:pt x="475" y="33"/>
                  </a:lnTo>
                  <a:lnTo>
                    <a:pt x="496" y="25"/>
                  </a:lnTo>
                  <a:lnTo>
                    <a:pt x="516" y="17"/>
                  </a:lnTo>
                  <a:lnTo>
                    <a:pt x="535" y="9"/>
                  </a:lnTo>
                  <a:lnTo>
                    <a:pt x="551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43" name="Freeform 2183"/>
            <p:cNvSpPr>
              <a:spLocks noChangeAspect="1"/>
            </p:cNvSpPr>
            <p:nvPr/>
          </p:nvSpPr>
          <p:spPr bwMode="auto">
            <a:xfrm>
              <a:off x="2037" y="1636"/>
              <a:ext cx="162" cy="118"/>
            </a:xfrm>
            <a:custGeom>
              <a:avLst/>
              <a:gdLst>
                <a:gd name="T0" fmla="*/ 162 w 162"/>
                <a:gd name="T1" fmla="*/ 0 h 118"/>
                <a:gd name="T2" fmla="*/ 119 w 162"/>
                <a:gd name="T3" fmla="*/ 39 h 118"/>
                <a:gd name="T4" fmla="*/ 119 w 162"/>
                <a:gd name="T5" fmla="*/ 39 h 118"/>
                <a:gd name="T6" fmla="*/ 104 w 162"/>
                <a:gd name="T7" fmla="*/ 50 h 118"/>
                <a:gd name="T8" fmla="*/ 92 w 162"/>
                <a:gd name="T9" fmla="*/ 60 h 118"/>
                <a:gd name="T10" fmla="*/ 78 w 162"/>
                <a:gd name="T11" fmla="*/ 70 h 118"/>
                <a:gd name="T12" fmla="*/ 64 w 162"/>
                <a:gd name="T13" fmla="*/ 81 h 118"/>
                <a:gd name="T14" fmla="*/ 47 w 162"/>
                <a:gd name="T15" fmla="*/ 89 h 118"/>
                <a:gd name="T16" fmla="*/ 33 w 162"/>
                <a:gd name="T17" fmla="*/ 99 h 118"/>
                <a:gd name="T18" fmla="*/ 17 w 162"/>
                <a:gd name="T19" fmla="*/ 107 h 118"/>
                <a:gd name="T20" fmla="*/ 0 w 162"/>
                <a:gd name="T21" fmla="*/ 118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2" h="118">
                  <a:moveTo>
                    <a:pt x="162" y="0"/>
                  </a:moveTo>
                  <a:lnTo>
                    <a:pt x="119" y="39"/>
                  </a:lnTo>
                  <a:lnTo>
                    <a:pt x="104" y="50"/>
                  </a:lnTo>
                  <a:lnTo>
                    <a:pt x="92" y="60"/>
                  </a:lnTo>
                  <a:lnTo>
                    <a:pt x="78" y="70"/>
                  </a:lnTo>
                  <a:lnTo>
                    <a:pt x="64" y="81"/>
                  </a:lnTo>
                  <a:lnTo>
                    <a:pt x="47" y="89"/>
                  </a:lnTo>
                  <a:lnTo>
                    <a:pt x="33" y="99"/>
                  </a:lnTo>
                  <a:lnTo>
                    <a:pt x="17" y="107"/>
                  </a:lnTo>
                  <a:lnTo>
                    <a:pt x="0" y="1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44" name="Freeform 2184"/>
            <p:cNvSpPr>
              <a:spLocks noChangeAspect="1"/>
            </p:cNvSpPr>
            <p:nvPr/>
          </p:nvSpPr>
          <p:spPr bwMode="auto">
            <a:xfrm>
              <a:off x="1686" y="1731"/>
              <a:ext cx="431" cy="64"/>
            </a:xfrm>
            <a:custGeom>
              <a:avLst/>
              <a:gdLst>
                <a:gd name="T0" fmla="*/ 431 w 431"/>
                <a:gd name="T1" fmla="*/ 0 h 64"/>
                <a:gd name="T2" fmla="*/ 219 w 431"/>
                <a:gd name="T3" fmla="*/ 39 h 64"/>
                <a:gd name="T4" fmla="*/ 0 w 431"/>
                <a:gd name="T5" fmla="*/ 64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" h="64">
                  <a:moveTo>
                    <a:pt x="431" y="0"/>
                  </a:moveTo>
                  <a:lnTo>
                    <a:pt x="219" y="39"/>
                  </a:lnTo>
                  <a:lnTo>
                    <a:pt x="0" y="6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45" name="Freeform 2185"/>
            <p:cNvSpPr>
              <a:spLocks noChangeAspect="1"/>
            </p:cNvSpPr>
            <p:nvPr/>
          </p:nvSpPr>
          <p:spPr bwMode="auto">
            <a:xfrm>
              <a:off x="2368" y="1293"/>
              <a:ext cx="418" cy="207"/>
            </a:xfrm>
            <a:custGeom>
              <a:avLst/>
              <a:gdLst>
                <a:gd name="T0" fmla="*/ 418 w 418"/>
                <a:gd name="T1" fmla="*/ 0 h 207"/>
                <a:gd name="T2" fmla="*/ 379 w 418"/>
                <a:gd name="T3" fmla="*/ 31 h 207"/>
                <a:gd name="T4" fmla="*/ 343 w 418"/>
                <a:gd name="T5" fmla="*/ 56 h 207"/>
                <a:gd name="T6" fmla="*/ 300 w 418"/>
                <a:gd name="T7" fmla="*/ 83 h 207"/>
                <a:gd name="T8" fmla="*/ 249 w 418"/>
                <a:gd name="T9" fmla="*/ 110 h 207"/>
                <a:gd name="T10" fmla="*/ 186 w 418"/>
                <a:gd name="T11" fmla="*/ 141 h 207"/>
                <a:gd name="T12" fmla="*/ 116 w 418"/>
                <a:gd name="T13" fmla="*/ 170 h 207"/>
                <a:gd name="T14" fmla="*/ 0 w 418"/>
                <a:gd name="T15" fmla="*/ 20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8" h="207">
                  <a:moveTo>
                    <a:pt x="418" y="0"/>
                  </a:moveTo>
                  <a:lnTo>
                    <a:pt x="379" y="31"/>
                  </a:lnTo>
                  <a:lnTo>
                    <a:pt x="343" y="56"/>
                  </a:lnTo>
                  <a:lnTo>
                    <a:pt x="300" y="83"/>
                  </a:lnTo>
                  <a:lnTo>
                    <a:pt x="249" y="110"/>
                  </a:lnTo>
                  <a:lnTo>
                    <a:pt x="186" y="141"/>
                  </a:lnTo>
                  <a:lnTo>
                    <a:pt x="116" y="170"/>
                  </a:lnTo>
                  <a:lnTo>
                    <a:pt x="0" y="20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46" name="Freeform 2186"/>
            <p:cNvSpPr>
              <a:spLocks noChangeAspect="1"/>
            </p:cNvSpPr>
            <p:nvPr/>
          </p:nvSpPr>
          <p:spPr bwMode="auto">
            <a:xfrm>
              <a:off x="2223" y="1359"/>
              <a:ext cx="261" cy="335"/>
            </a:xfrm>
            <a:custGeom>
              <a:avLst/>
              <a:gdLst>
                <a:gd name="T0" fmla="*/ 0 w 261"/>
                <a:gd name="T1" fmla="*/ 335 h 335"/>
                <a:gd name="T2" fmla="*/ 0 w 261"/>
                <a:gd name="T3" fmla="*/ 335 h 335"/>
                <a:gd name="T4" fmla="*/ 10 w 261"/>
                <a:gd name="T5" fmla="*/ 329 h 335"/>
                <a:gd name="T6" fmla="*/ 20 w 261"/>
                <a:gd name="T7" fmla="*/ 325 h 335"/>
                <a:gd name="T8" fmla="*/ 29 w 261"/>
                <a:gd name="T9" fmla="*/ 318 h 335"/>
                <a:gd name="T10" fmla="*/ 35 w 261"/>
                <a:gd name="T11" fmla="*/ 314 h 335"/>
                <a:gd name="T12" fmla="*/ 43 w 261"/>
                <a:gd name="T13" fmla="*/ 310 h 335"/>
                <a:gd name="T14" fmla="*/ 49 w 261"/>
                <a:gd name="T15" fmla="*/ 304 h 335"/>
                <a:gd name="T16" fmla="*/ 55 w 261"/>
                <a:gd name="T17" fmla="*/ 300 h 335"/>
                <a:gd name="T18" fmla="*/ 63 w 261"/>
                <a:gd name="T19" fmla="*/ 294 h 335"/>
                <a:gd name="T20" fmla="*/ 110 w 261"/>
                <a:gd name="T21" fmla="*/ 258 h 335"/>
                <a:gd name="T22" fmla="*/ 153 w 261"/>
                <a:gd name="T23" fmla="*/ 219 h 335"/>
                <a:gd name="T24" fmla="*/ 188 w 261"/>
                <a:gd name="T25" fmla="*/ 178 h 335"/>
                <a:gd name="T26" fmla="*/ 216 w 261"/>
                <a:gd name="T27" fmla="*/ 135 h 335"/>
                <a:gd name="T28" fmla="*/ 239 w 261"/>
                <a:gd name="T29" fmla="*/ 89 h 335"/>
                <a:gd name="T30" fmla="*/ 253 w 261"/>
                <a:gd name="T31" fmla="*/ 44 h 335"/>
                <a:gd name="T32" fmla="*/ 261 w 261"/>
                <a:gd name="T33" fmla="*/ 0 h 3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1" h="335">
                  <a:moveTo>
                    <a:pt x="0" y="335"/>
                  </a:moveTo>
                  <a:lnTo>
                    <a:pt x="0" y="335"/>
                  </a:lnTo>
                  <a:lnTo>
                    <a:pt x="10" y="329"/>
                  </a:lnTo>
                  <a:lnTo>
                    <a:pt x="20" y="325"/>
                  </a:lnTo>
                  <a:lnTo>
                    <a:pt x="29" y="318"/>
                  </a:lnTo>
                  <a:lnTo>
                    <a:pt x="35" y="314"/>
                  </a:lnTo>
                  <a:lnTo>
                    <a:pt x="43" y="310"/>
                  </a:lnTo>
                  <a:lnTo>
                    <a:pt x="49" y="304"/>
                  </a:lnTo>
                  <a:lnTo>
                    <a:pt x="55" y="300"/>
                  </a:lnTo>
                  <a:lnTo>
                    <a:pt x="63" y="294"/>
                  </a:lnTo>
                  <a:lnTo>
                    <a:pt x="110" y="258"/>
                  </a:lnTo>
                  <a:lnTo>
                    <a:pt x="153" y="219"/>
                  </a:lnTo>
                  <a:lnTo>
                    <a:pt x="188" y="178"/>
                  </a:lnTo>
                  <a:lnTo>
                    <a:pt x="216" y="135"/>
                  </a:lnTo>
                  <a:lnTo>
                    <a:pt x="239" y="89"/>
                  </a:lnTo>
                  <a:lnTo>
                    <a:pt x="253" y="4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47" name="Freeform 2187"/>
            <p:cNvSpPr>
              <a:spLocks noChangeAspect="1"/>
            </p:cNvSpPr>
            <p:nvPr/>
          </p:nvSpPr>
          <p:spPr bwMode="auto">
            <a:xfrm>
              <a:off x="2250" y="897"/>
              <a:ext cx="234" cy="462"/>
            </a:xfrm>
            <a:custGeom>
              <a:avLst/>
              <a:gdLst>
                <a:gd name="T0" fmla="*/ 234 w 234"/>
                <a:gd name="T1" fmla="*/ 462 h 462"/>
                <a:gd name="T2" fmla="*/ 228 w 234"/>
                <a:gd name="T3" fmla="*/ 402 h 462"/>
                <a:gd name="T4" fmla="*/ 216 w 234"/>
                <a:gd name="T5" fmla="*/ 340 h 462"/>
                <a:gd name="T6" fmla="*/ 197 w 234"/>
                <a:gd name="T7" fmla="*/ 281 h 462"/>
                <a:gd name="T8" fmla="*/ 169 w 234"/>
                <a:gd name="T9" fmla="*/ 223 h 462"/>
                <a:gd name="T10" fmla="*/ 136 w 234"/>
                <a:gd name="T11" fmla="*/ 163 h 462"/>
                <a:gd name="T12" fmla="*/ 97 w 234"/>
                <a:gd name="T13" fmla="*/ 107 h 462"/>
                <a:gd name="T14" fmla="*/ 51 w 234"/>
                <a:gd name="T15" fmla="*/ 51 h 462"/>
                <a:gd name="T16" fmla="*/ 0 w 234"/>
                <a:gd name="T17" fmla="*/ 0 h 4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" h="462">
                  <a:moveTo>
                    <a:pt x="234" y="462"/>
                  </a:moveTo>
                  <a:lnTo>
                    <a:pt x="228" y="402"/>
                  </a:lnTo>
                  <a:lnTo>
                    <a:pt x="216" y="340"/>
                  </a:lnTo>
                  <a:lnTo>
                    <a:pt x="197" y="281"/>
                  </a:lnTo>
                  <a:lnTo>
                    <a:pt x="169" y="223"/>
                  </a:lnTo>
                  <a:lnTo>
                    <a:pt x="136" y="163"/>
                  </a:lnTo>
                  <a:lnTo>
                    <a:pt x="97" y="107"/>
                  </a:lnTo>
                  <a:lnTo>
                    <a:pt x="51" y="5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48" name="Freeform 2188"/>
            <p:cNvSpPr>
              <a:spLocks noChangeAspect="1"/>
            </p:cNvSpPr>
            <p:nvPr/>
          </p:nvSpPr>
          <p:spPr bwMode="auto">
            <a:xfrm>
              <a:off x="1878" y="599"/>
              <a:ext cx="376" cy="300"/>
            </a:xfrm>
            <a:custGeom>
              <a:avLst/>
              <a:gdLst>
                <a:gd name="T0" fmla="*/ 376 w 376"/>
                <a:gd name="T1" fmla="*/ 300 h 300"/>
                <a:gd name="T2" fmla="*/ 339 w 376"/>
                <a:gd name="T3" fmla="*/ 261 h 300"/>
                <a:gd name="T4" fmla="*/ 300 w 376"/>
                <a:gd name="T5" fmla="*/ 219 h 300"/>
                <a:gd name="T6" fmla="*/ 255 w 376"/>
                <a:gd name="T7" fmla="*/ 180 h 300"/>
                <a:gd name="T8" fmla="*/ 210 w 376"/>
                <a:gd name="T9" fmla="*/ 141 h 300"/>
                <a:gd name="T10" fmla="*/ 110 w 376"/>
                <a:gd name="T11" fmla="*/ 68 h 300"/>
                <a:gd name="T12" fmla="*/ 0 w 376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300">
                  <a:moveTo>
                    <a:pt x="376" y="300"/>
                  </a:moveTo>
                  <a:lnTo>
                    <a:pt x="339" y="261"/>
                  </a:lnTo>
                  <a:lnTo>
                    <a:pt x="300" y="219"/>
                  </a:lnTo>
                  <a:lnTo>
                    <a:pt x="255" y="180"/>
                  </a:lnTo>
                  <a:lnTo>
                    <a:pt x="210" y="141"/>
                  </a:lnTo>
                  <a:lnTo>
                    <a:pt x="110" y="6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49" name="Freeform 2189"/>
            <p:cNvSpPr>
              <a:spLocks noChangeAspect="1"/>
            </p:cNvSpPr>
            <p:nvPr/>
          </p:nvSpPr>
          <p:spPr bwMode="auto">
            <a:xfrm>
              <a:off x="1725" y="455"/>
              <a:ext cx="535" cy="198"/>
            </a:xfrm>
            <a:custGeom>
              <a:avLst/>
              <a:gdLst>
                <a:gd name="T0" fmla="*/ 535 w 535"/>
                <a:gd name="T1" fmla="*/ 198 h 198"/>
                <a:gd name="T2" fmla="*/ 412 w 535"/>
                <a:gd name="T3" fmla="*/ 142 h 198"/>
                <a:gd name="T4" fmla="*/ 278 w 535"/>
                <a:gd name="T5" fmla="*/ 87 h 198"/>
                <a:gd name="T6" fmla="*/ 139 w 535"/>
                <a:gd name="T7" fmla="*/ 39 h 198"/>
                <a:gd name="T8" fmla="*/ 0 w 535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5" h="198">
                  <a:moveTo>
                    <a:pt x="535" y="198"/>
                  </a:moveTo>
                  <a:lnTo>
                    <a:pt x="412" y="142"/>
                  </a:lnTo>
                  <a:lnTo>
                    <a:pt x="278" y="87"/>
                  </a:lnTo>
                  <a:lnTo>
                    <a:pt x="139" y="3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50" name="Freeform 2190"/>
            <p:cNvSpPr>
              <a:spLocks noChangeAspect="1"/>
            </p:cNvSpPr>
            <p:nvPr/>
          </p:nvSpPr>
          <p:spPr bwMode="auto">
            <a:xfrm>
              <a:off x="2017" y="597"/>
              <a:ext cx="622" cy="700"/>
            </a:xfrm>
            <a:custGeom>
              <a:avLst/>
              <a:gdLst>
                <a:gd name="T0" fmla="*/ 622 w 622"/>
                <a:gd name="T1" fmla="*/ 700 h 700"/>
                <a:gd name="T2" fmla="*/ 612 w 622"/>
                <a:gd name="T3" fmla="*/ 651 h 700"/>
                <a:gd name="T4" fmla="*/ 598 w 622"/>
                <a:gd name="T5" fmla="*/ 601 h 700"/>
                <a:gd name="T6" fmla="*/ 579 w 622"/>
                <a:gd name="T7" fmla="*/ 554 h 700"/>
                <a:gd name="T8" fmla="*/ 555 w 622"/>
                <a:gd name="T9" fmla="*/ 506 h 700"/>
                <a:gd name="T10" fmla="*/ 528 w 622"/>
                <a:gd name="T11" fmla="*/ 459 h 700"/>
                <a:gd name="T12" fmla="*/ 498 w 622"/>
                <a:gd name="T13" fmla="*/ 411 h 700"/>
                <a:gd name="T14" fmla="*/ 463 w 622"/>
                <a:gd name="T15" fmla="*/ 366 h 700"/>
                <a:gd name="T16" fmla="*/ 424 w 622"/>
                <a:gd name="T17" fmla="*/ 318 h 700"/>
                <a:gd name="T18" fmla="*/ 384 w 622"/>
                <a:gd name="T19" fmla="*/ 275 h 700"/>
                <a:gd name="T20" fmla="*/ 339 w 622"/>
                <a:gd name="T21" fmla="*/ 232 h 700"/>
                <a:gd name="T22" fmla="*/ 290 w 622"/>
                <a:gd name="T23" fmla="*/ 190 h 700"/>
                <a:gd name="T24" fmla="*/ 239 w 622"/>
                <a:gd name="T25" fmla="*/ 149 h 700"/>
                <a:gd name="T26" fmla="*/ 124 w 622"/>
                <a:gd name="T27" fmla="*/ 73 h 700"/>
                <a:gd name="T28" fmla="*/ 0 w 622"/>
                <a:gd name="T29" fmla="*/ 0 h 7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2" h="700">
                  <a:moveTo>
                    <a:pt x="622" y="700"/>
                  </a:moveTo>
                  <a:lnTo>
                    <a:pt x="612" y="651"/>
                  </a:lnTo>
                  <a:lnTo>
                    <a:pt x="598" y="601"/>
                  </a:lnTo>
                  <a:lnTo>
                    <a:pt x="579" y="554"/>
                  </a:lnTo>
                  <a:lnTo>
                    <a:pt x="555" y="506"/>
                  </a:lnTo>
                  <a:lnTo>
                    <a:pt x="528" y="459"/>
                  </a:lnTo>
                  <a:lnTo>
                    <a:pt x="498" y="411"/>
                  </a:lnTo>
                  <a:lnTo>
                    <a:pt x="463" y="366"/>
                  </a:lnTo>
                  <a:lnTo>
                    <a:pt x="424" y="318"/>
                  </a:lnTo>
                  <a:lnTo>
                    <a:pt x="384" y="275"/>
                  </a:lnTo>
                  <a:lnTo>
                    <a:pt x="339" y="232"/>
                  </a:lnTo>
                  <a:lnTo>
                    <a:pt x="290" y="190"/>
                  </a:lnTo>
                  <a:lnTo>
                    <a:pt x="239" y="149"/>
                  </a:lnTo>
                  <a:lnTo>
                    <a:pt x="124" y="7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51" name="Freeform 2191"/>
            <p:cNvSpPr>
              <a:spLocks noChangeAspect="1"/>
            </p:cNvSpPr>
            <p:nvPr/>
          </p:nvSpPr>
          <p:spPr bwMode="auto">
            <a:xfrm>
              <a:off x="2549" y="634"/>
              <a:ext cx="17" cy="83"/>
            </a:xfrm>
            <a:custGeom>
              <a:avLst/>
              <a:gdLst>
                <a:gd name="T0" fmla="*/ 0 w 17"/>
                <a:gd name="T1" fmla="*/ 83 h 83"/>
                <a:gd name="T2" fmla="*/ 13 w 17"/>
                <a:gd name="T3" fmla="*/ 48 h 83"/>
                <a:gd name="T4" fmla="*/ 17 w 17"/>
                <a:gd name="T5" fmla="*/ 13 h 83"/>
                <a:gd name="T6" fmla="*/ 17 w 17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83">
                  <a:moveTo>
                    <a:pt x="0" y="83"/>
                  </a:moveTo>
                  <a:lnTo>
                    <a:pt x="13" y="48"/>
                  </a:lnTo>
                  <a:lnTo>
                    <a:pt x="17" y="13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52" name="Freeform 2192"/>
            <p:cNvSpPr>
              <a:spLocks noChangeAspect="1"/>
            </p:cNvSpPr>
            <p:nvPr/>
          </p:nvSpPr>
          <p:spPr bwMode="auto">
            <a:xfrm>
              <a:off x="2527" y="1291"/>
              <a:ext cx="110" cy="260"/>
            </a:xfrm>
            <a:custGeom>
              <a:avLst/>
              <a:gdLst>
                <a:gd name="T0" fmla="*/ 0 w 110"/>
                <a:gd name="T1" fmla="*/ 260 h 260"/>
                <a:gd name="T2" fmla="*/ 47 w 110"/>
                <a:gd name="T3" fmla="*/ 196 h 260"/>
                <a:gd name="T4" fmla="*/ 82 w 110"/>
                <a:gd name="T5" fmla="*/ 130 h 260"/>
                <a:gd name="T6" fmla="*/ 94 w 110"/>
                <a:gd name="T7" fmla="*/ 99 h 260"/>
                <a:gd name="T8" fmla="*/ 102 w 110"/>
                <a:gd name="T9" fmla="*/ 66 h 260"/>
                <a:gd name="T10" fmla="*/ 110 w 110"/>
                <a:gd name="T11" fmla="*/ 2 h 260"/>
                <a:gd name="T12" fmla="*/ 110 w 110"/>
                <a:gd name="T13" fmla="*/ 0 h 2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260">
                  <a:moveTo>
                    <a:pt x="0" y="260"/>
                  </a:moveTo>
                  <a:lnTo>
                    <a:pt x="47" y="196"/>
                  </a:lnTo>
                  <a:lnTo>
                    <a:pt x="82" y="130"/>
                  </a:lnTo>
                  <a:lnTo>
                    <a:pt x="94" y="99"/>
                  </a:lnTo>
                  <a:lnTo>
                    <a:pt x="102" y="66"/>
                  </a:lnTo>
                  <a:lnTo>
                    <a:pt x="110" y="2"/>
                  </a:lnTo>
                  <a:lnTo>
                    <a:pt x="11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53" name="Freeform 2193"/>
            <p:cNvSpPr>
              <a:spLocks noChangeAspect="1"/>
            </p:cNvSpPr>
            <p:nvPr/>
          </p:nvSpPr>
          <p:spPr bwMode="auto">
            <a:xfrm>
              <a:off x="2711" y="1159"/>
              <a:ext cx="45" cy="225"/>
            </a:xfrm>
            <a:custGeom>
              <a:avLst/>
              <a:gdLst>
                <a:gd name="T0" fmla="*/ 0 w 45"/>
                <a:gd name="T1" fmla="*/ 225 h 225"/>
                <a:gd name="T2" fmla="*/ 0 w 45"/>
                <a:gd name="T3" fmla="*/ 225 h 225"/>
                <a:gd name="T4" fmla="*/ 8 w 45"/>
                <a:gd name="T5" fmla="*/ 213 h 225"/>
                <a:gd name="T6" fmla="*/ 16 w 45"/>
                <a:gd name="T7" fmla="*/ 202 h 225"/>
                <a:gd name="T8" fmla="*/ 24 w 45"/>
                <a:gd name="T9" fmla="*/ 188 h 225"/>
                <a:gd name="T10" fmla="*/ 30 w 45"/>
                <a:gd name="T11" fmla="*/ 173 h 225"/>
                <a:gd name="T12" fmla="*/ 42 w 45"/>
                <a:gd name="T13" fmla="*/ 124 h 225"/>
                <a:gd name="T14" fmla="*/ 45 w 45"/>
                <a:gd name="T15" fmla="*/ 76 h 225"/>
                <a:gd name="T16" fmla="*/ 45 w 45"/>
                <a:gd name="T17" fmla="*/ 39 h 225"/>
                <a:gd name="T18" fmla="*/ 38 w 45"/>
                <a:gd name="T19" fmla="*/ 0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225">
                  <a:moveTo>
                    <a:pt x="0" y="225"/>
                  </a:moveTo>
                  <a:lnTo>
                    <a:pt x="0" y="225"/>
                  </a:lnTo>
                  <a:lnTo>
                    <a:pt x="8" y="213"/>
                  </a:lnTo>
                  <a:lnTo>
                    <a:pt x="16" y="202"/>
                  </a:lnTo>
                  <a:lnTo>
                    <a:pt x="24" y="188"/>
                  </a:lnTo>
                  <a:lnTo>
                    <a:pt x="30" y="173"/>
                  </a:lnTo>
                  <a:lnTo>
                    <a:pt x="42" y="124"/>
                  </a:lnTo>
                  <a:lnTo>
                    <a:pt x="45" y="76"/>
                  </a:lnTo>
                  <a:lnTo>
                    <a:pt x="45" y="39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54" name="Freeform 2194"/>
            <p:cNvSpPr>
              <a:spLocks noChangeAspect="1"/>
            </p:cNvSpPr>
            <p:nvPr/>
          </p:nvSpPr>
          <p:spPr bwMode="auto">
            <a:xfrm>
              <a:off x="1735" y="426"/>
              <a:ext cx="255" cy="18"/>
            </a:xfrm>
            <a:custGeom>
              <a:avLst/>
              <a:gdLst>
                <a:gd name="T0" fmla="*/ 255 w 255"/>
                <a:gd name="T1" fmla="*/ 18 h 18"/>
                <a:gd name="T2" fmla="*/ 129 w 255"/>
                <a:gd name="T3" fmla="*/ 4 h 18"/>
                <a:gd name="T4" fmla="*/ 0 w 255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18">
                  <a:moveTo>
                    <a:pt x="255" y="18"/>
                  </a:moveTo>
                  <a:lnTo>
                    <a:pt x="129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55" name="Freeform 2195"/>
            <p:cNvSpPr>
              <a:spLocks noChangeAspect="1"/>
            </p:cNvSpPr>
            <p:nvPr/>
          </p:nvSpPr>
          <p:spPr bwMode="auto">
            <a:xfrm>
              <a:off x="1719" y="391"/>
              <a:ext cx="271" cy="4"/>
            </a:xfrm>
            <a:custGeom>
              <a:avLst/>
              <a:gdLst>
                <a:gd name="T0" fmla="*/ 271 w 271"/>
                <a:gd name="T1" fmla="*/ 0 h 4"/>
                <a:gd name="T2" fmla="*/ 167 w 271"/>
                <a:gd name="T3" fmla="*/ 0 h 4"/>
                <a:gd name="T4" fmla="*/ 0 w 271"/>
                <a:gd name="T5" fmla="*/ 4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1" h="4">
                  <a:moveTo>
                    <a:pt x="271" y="0"/>
                  </a:moveTo>
                  <a:lnTo>
                    <a:pt x="167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56" name="Freeform 2196"/>
            <p:cNvSpPr>
              <a:spLocks noChangeAspect="1"/>
            </p:cNvSpPr>
            <p:nvPr/>
          </p:nvSpPr>
          <p:spPr bwMode="auto">
            <a:xfrm>
              <a:off x="1699" y="362"/>
              <a:ext cx="312" cy="20"/>
            </a:xfrm>
            <a:custGeom>
              <a:avLst/>
              <a:gdLst>
                <a:gd name="T0" fmla="*/ 312 w 312"/>
                <a:gd name="T1" fmla="*/ 0 h 20"/>
                <a:gd name="T2" fmla="*/ 261 w 312"/>
                <a:gd name="T3" fmla="*/ 0 h 20"/>
                <a:gd name="T4" fmla="*/ 130 w 312"/>
                <a:gd name="T5" fmla="*/ 4 h 20"/>
                <a:gd name="T6" fmla="*/ 0 w 312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20">
                  <a:moveTo>
                    <a:pt x="312" y="0"/>
                  </a:moveTo>
                  <a:lnTo>
                    <a:pt x="261" y="0"/>
                  </a:lnTo>
                  <a:lnTo>
                    <a:pt x="130" y="4"/>
                  </a:lnTo>
                  <a:lnTo>
                    <a:pt x="0" y="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57" name="Freeform 2197"/>
            <p:cNvSpPr>
              <a:spLocks noChangeAspect="1"/>
            </p:cNvSpPr>
            <p:nvPr/>
          </p:nvSpPr>
          <p:spPr bwMode="auto">
            <a:xfrm>
              <a:off x="1731" y="407"/>
              <a:ext cx="243" cy="9"/>
            </a:xfrm>
            <a:custGeom>
              <a:avLst/>
              <a:gdLst>
                <a:gd name="T0" fmla="*/ 243 w 243"/>
                <a:gd name="T1" fmla="*/ 9 h 9"/>
                <a:gd name="T2" fmla="*/ 161 w 243"/>
                <a:gd name="T3" fmla="*/ 2 h 9"/>
                <a:gd name="T4" fmla="*/ 74 w 243"/>
                <a:gd name="T5" fmla="*/ 0 h 9"/>
                <a:gd name="T6" fmla="*/ 0 w 243"/>
                <a:gd name="T7" fmla="*/ 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3" h="9">
                  <a:moveTo>
                    <a:pt x="243" y="9"/>
                  </a:moveTo>
                  <a:lnTo>
                    <a:pt x="161" y="2"/>
                  </a:lnTo>
                  <a:lnTo>
                    <a:pt x="7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58" name="Freeform 2198"/>
            <p:cNvSpPr>
              <a:spLocks noChangeAspect="1"/>
            </p:cNvSpPr>
            <p:nvPr/>
          </p:nvSpPr>
          <p:spPr bwMode="auto">
            <a:xfrm>
              <a:off x="1864" y="335"/>
              <a:ext cx="112" cy="78"/>
            </a:xfrm>
            <a:custGeom>
              <a:avLst/>
              <a:gdLst>
                <a:gd name="T0" fmla="*/ 112 w 112"/>
                <a:gd name="T1" fmla="*/ 78 h 78"/>
                <a:gd name="T2" fmla="*/ 96 w 112"/>
                <a:gd name="T3" fmla="*/ 54 h 78"/>
                <a:gd name="T4" fmla="*/ 69 w 112"/>
                <a:gd name="T5" fmla="*/ 33 h 78"/>
                <a:gd name="T6" fmla="*/ 37 w 112"/>
                <a:gd name="T7" fmla="*/ 14 h 78"/>
                <a:gd name="T8" fmla="*/ 0 w 112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78">
                  <a:moveTo>
                    <a:pt x="112" y="78"/>
                  </a:moveTo>
                  <a:lnTo>
                    <a:pt x="96" y="54"/>
                  </a:lnTo>
                  <a:lnTo>
                    <a:pt x="69" y="33"/>
                  </a:lnTo>
                  <a:lnTo>
                    <a:pt x="37" y="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59" name="Line 2199"/>
            <p:cNvSpPr>
              <a:spLocks noChangeAspect="1" noChangeShapeType="1"/>
            </p:cNvSpPr>
            <p:nvPr/>
          </p:nvSpPr>
          <p:spPr bwMode="auto">
            <a:xfrm flipH="1" flipV="1">
              <a:off x="1725" y="306"/>
              <a:ext cx="49" cy="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60" name="Freeform 2200"/>
            <p:cNvSpPr>
              <a:spLocks noChangeAspect="1"/>
            </p:cNvSpPr>
            <p:nvPr/>
          </p:nvSpPr>
          <p:spPr bwMode="auto">
            <a:xfrm>
              <a:off x="1656" y="325"/>
              <a:ext cx="163" cy="41"/>
            </a:xfrm>
            <a:custGeom>
              <a:avLst/>
              <a:gdLst>
                <a:gd name="T0" fmla="*/ 163 w 163"/>
                <a:gd name="T1" fmla="*/ 0 h 41"/>
                <a:gd name="T2" fmla="*/ 77 w 163"/>
                <a:gd name="T3" fmla="*/ 20 h 41"/>
                <a:gd name="T4" fmla="*/ 0 w 163"/>
                <a:gd name="T5" fmla="*/ 4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" h="41">
                  <a:moveTo>
                    <a:pt x="163" y="0"/>
                  </a:moveTo>
                  <a:lnTo>
                    <a:pt x="77" y="20"/>
                  </a:lnTo>
                  <a:lnTo>
                    <a:pt x="0" y="4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61" name="Freeform 2201"/>
            <p:cNvSpPr>
              <a:spLocks noChangeAspect="1"/>
            </p:cNvSpPr>
            <p:nvPr/>
          </p:nvSpPr>
          <p:spPr bwMode="auto">
            <a:xfrm>
              <a:off x="1138" y="473"/>
              <a:ext cx="185" cy="79"/>
            </a:xfrm>
            <a:custGeom>
              <a:avLst/>
              <a:gdLst>
                <a:gd name="T0" fmla="*/ 185 w 185"/>
                <a:gd name="T1" fmla="*/ 0 h 79"/>
                <a:gd name="T2" fmla="*/ 81 w 185"/>
                <a:gd name="T3" fmla="*/ 42 h 79"/>
                <a:gd name="T4" fmla="*/ 0 w 185"/>
                <a:gd name="T5" fmla="*/ 79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5" h="79">
                  <a:moveTo>
                    <a:pt x="185" y="0"/>
                  </a:moveTo>
                  <a:lnTo>
                    <a:pt x="81" y="42"/>
                  </a:lnTo>
                  <a:lnTo>
                    <a:pt x="0" y="7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62" name="Freeform 2202"/>
            <p:cNvSpPr>
              <a:spLocks noChangeAspect="1"/>
            </p:cNvSpPr>
            <p:nvPr/>
          </p:nvSpPr>
          <p:spPr bwMode="auto">
            <a:xfrm>
              <a:off x="1068" y="463"/>
              <a:ext cx="237" cy="74"/>
            </a:xfrm>
            <a:custGeom>
              <a:avLst/>
              <a:gdLst>
                <a:gd name="T0" fmla="*/ 0 w 237"/>
                <a:gd name="T1" fmla="*/ 74 h 74"/>
                <a:gd name="T2" fmla="*/ 35 w 237"/>
                <a:gd name="T3" fmla="*/ 60 h 74"/>
                <a:gd name="T4" fmla="*/ 65 w 237"/>
                <a:gd name="T5" fmla="*/ 50 h 74"/>
                <a:gd name="T6" fmla="*/ 88 w 237"/>
                <a:gd name="T7" fmla="*/ 41 h 74"/>
                <a:gd name="T8" fmla="*/ 110 w 237"/>
                <a:gd name="T9" fmla="*/ 35 h 74"/>
                <a:gd name="T10" fmla="*/ 135 w 237"/>
                <a:gd name="T11" fmla="*/ 29 h 74"/>
                <a:gd name="T12" fmla="*/ 161 w 237"/>
                <a:gd name="T13" fmla="*/ 21 h 74"/>
                <a:gd name="T14" fmla="*/ 194 w 237"/>
                <a:gd name="T15" fmla="*/ 10 h 74"/>
                <a:gd name="T16" fmla="*/ 237 w 237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7" h="74">
                  <a:moveTo>
                    <a:pt x="0" y="74"/>
                  </a:moveTo>
                  <a:lnTo>
                    <a:pt x="35" y="60"/>
                  </a:lnTo>
                  <a:lnTo>
                    <a:pt x="65" y="50"/>
                  </a:lnTo>
                  <a:lnTo>
                    <a:pt x="88" y="41"/>
                  </a:lnTo>
                  <a:lnTo>
                    <a:pt x="110" y="35"/>
                  </a:lnTo>
                  <a:lnTo>
                    <a:pt x="135" y="29"/>
                  </a:lnTo>
                  <a:lnTo>
                    <a:pt x="161" y="21"/>
                  </a:lnTo>
                  <a:lnTo>
                    <a:pt x="194" y="10"/>
                  </a:lnTo>
                  <a:lnTo>
                    <a:pt x="237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63" name="Freeform 2203"/>
            <p:cNvSpPr>
              <a:spLocks noChangeAspect="1"/>
            </p:cNvSpPr>
            <p:nvPr/>
          </p:nvSpPr>
          <p:spPr bwMode="auto">
            <a:xfrm>
              <a:off x="1064" y="451"/>
              <a:ext cx="227" cy="47"/>
            </a:xfrm>
            <a:custGeom>
              <a:avLst/>
              <a:gdLst>
                <a:gd name="T0" fmla="*/ 0 w 227"/>
                <a:gd name="T1" fmla="*/ 47 h 47"/>
                <a:gd name="T2" fmla="*/ 31 w 227"/>
                <a:gd name="T3" fmla="*/ 41 h 47"/>
                <a:gd name="T4" fmla="*/ 57 w 227"/>
                <a:gd name="T5" fmla="*/ 35 h 47"/>
                <a:gd name="T6" fmla="*/ 80 w 227"/>
                <a:gd name="T7" fmla="*/ 29 h 47"/>
                <a:gd name="T8" fmla="*/ 100 w 227"/>
                <a:gd name="T9" fmla="*/ 24 h 47"/>
                <a:gd name="T10" fmla="*/ 120 w 227"/>
                <a:gd name="T11" fmla="*/ 20 h 47"/>
                <a:gd name="T12" fmla="*/ 147 w 227"/>
                <a:gd name="T13" fmla="*/ 16 h 47"/>
                <a:gd name="T14" fmla="*/ 184 w 227"/>
                <a:gd name="T15" fmla="*/ 8 h 47"/>
                <a:gd name="T16" fmla="*/ 227 w 227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" h="47">
                  <a:moveTo>
                    <a:pt x="0" y="47"/>
                  </a:moveTo>
                  <a:lnTo>
                    <a:pt x="31" y="41"/>
                  </a:lnTo>
                  <a:lnTo>
                    <a:pt x="57" y="35"/>
                  </a:lnTo>
                  <a:lnTo>
                    <a:pt x="80" y="29"/>
                  </a:lnTo>
                  <a:lnTo>
                    <a:pt x="100" y="24"/>
                  </a:lnTo>
                  <a:lnTo>
                    <a:pt x="120" y="20"/>
                  </a:lnTo>
                  <a:lnTo>
                    <a:pt x="147" y="16"/>
                  </a:lnTo>
                  <a:lnTo>
                    <a:pt x="184" y="8"/>
                  </a:lnTo>
                  <a:lnTo>
                    <a:pt x="227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64" name="Line 2204"/>
            <p:cNvSpPr>
              <a:spLocks noChangeAspect="1" noChangeShapeType="1"/>
            </p:cNvSpPr>
            <p:nvPr/>
          </p:nvSpPr>
          <p:spPr bwMode="auto">
            <a:xfrm flipH="1">
              <a:off x="1227" y="595"/>
              <a:ext cx="13" cy="1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65" name="Freeform 2205"/>
            <p:cNvSpPr>
              <a:spLocks noChangeAspect="1"/>
            </p:cNvSpPr>
            <p:nvPr/>
          </p:nvSpPr>
          <p:spPr bwMode="auto">
            <a:xfrm>
              <a:off x="1250" y="486"/>
              <a:ext cx="102" cy="49"/>
            </a:xfrm>
            <a:custGeom>
              <a:avLst/>
              <a:gdLst>
                <a:gd name="T0" fmla="*/ 102 w 102"/>
                <a:gd name="T1" fmla="*/ 0 h 49"/>
                <a:gd name="T2" fmla="*/ 12 w 102"/>
                <a:gd name="T3" fmla="*/ 43 h 49"/>
                <a:gd name="T4" fmla="*/ 0 w 102"/>
                <a:gd name="T5" fmla="*/ 49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49">
                  <a:moveTo>
                    <a:pt x="102" y="0"/>
                  </a:moveTo>
                  <a:lnTo>
                    <a:pt x="12" y="43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66" name="Line 2206"/>
            <p:cNvSpPr>
              <a:spLocks noChangeAspect="1" noChangeShapeType="1"/>
            </p:cNvSpPr>
            <p:nvPr/>
          </p:nvSpPr>
          <p:spPr bwMode="auto">
            <a:xfrm flipH="1">
              <a:off x="1174" y="554"/>
              <a:ext cx="47" cy="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67" name="Line 2207"/>
            <p:cNvSpPr>
              <a:spLocks noChangeAspect="1" noChangeShapeType="1"/>
            </p:cNvSpPr>
            <p:nvPr/>
          </p:nvSpPr>
          <p:spPr bwMode="auto">
            <a:xfrm flipH="1">
              <a:off x="1327" y="494"/>
              <a:ext cx="57" cy="3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68" name="Freeform 2208"/>
            <p:cNvSpPr>
              <a:spLocks noChangeAspect="1"/>
            </p:cNvSpPr>
            <p:nvPr/>
          </p:nvSpPr>
          <p:spPr bwMode="auto">
            <a:xfrm>
              <a:off x="1268" y="539"/>
              <a:ext cx="45" cy="33"/>
            </a:xfrm>
            <a:custGeom>
              <a:avLst/>
              <a:gdLst>
                <a:gd name="T0" fmla="*/ 45 w 45"/>
                <a:gd name="T1" fmla="*/ 0 h 33"/>
                <a:gd name="T2" fmla="*/ 33 w 45"/>
                <a:gd name="T3" fmla="*/ 9 h 33"/>
                <a:gd name="T4" fmla="*/ 0 w 45"/>
                <a:gd name="T5" fmla="*/ 3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3">
                  <a:moveTo>
                    <a:pt x="45" y="0"/>
                  </a:moveTo>
                  <a:lnTo>
                    <a:pt x="33" y="9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69" name="Freeform 2209"/>
            <p:cNvSpPr>
              <a:spLocks noChangeAspect="1"/>
            </p:cNvSpPr>
            <p:nvPr/>
          </p:nvSpPr>
          <p:spPr bwMode="auto">
            <a:xfrm>
              <a:off x="1044" y="428"/>
              <a:ext cx="238" cy="43"/>
            </a:xfrm>
            <a:custGeom>
              <a:avLst/>
              <a:gdLst>
                <a:gd name="T0" fmla="*/ 238 w 238"/>
                <a:gd name="T1" fmla="*/ 0 h 43"/>
                <a:gd name="T2" fmla="*/ 118 w 238"/>
                <a:gd name="T3" fmla="*/ 19 h 43"/>
                <a:gd name="T4" fmla="*/ 0 w 238"/>
                <a:gd name="T5" fmla="*/ 43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" h="43">
                  <a:moveTo>
                    <a:pt x="238" y="0"/>
                  </a:moveTo>
                  <a:lnTo>
                    <a:pt x="118" y="19"/>
                  </a:lnTo>
                  <a:lnTo>
                    <a:pt x="0" y="4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70" name="Freeform 2210"/>
            <p:cNvSpPr>
              <a:spLocks noChangeAspect="1"/>
            </p:cNvSpPr>
            <p:nvPr/>
          </p:nvSpPr>
          <p:spPr bwMode="auto">
            <a:xfrm>
              <a:off x="1340" y="500"/>
              <a:ext cx="75" cy="66"/>
            </a:xfrm>
            <a:custGeom>
              <a:avLst/>
              <a:gdLst>
                <a:gd name="T0" fmla="*/ 0 w 75"/>
                <a:gd name="T1" fmla="*/ 66 h 66"/>
                <a:gd name="T2" fmla="*/ 14 w 75"/>
                <a:gd name="T3" fmla="*/ 50 h 66"/>
                <a:gd name="T4" fmla="*/ 75 w 75"/>
                <a:gd name="T5" fmla="*/ 0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66">
                  <a:moveTo>
                    <a:pt x="0" y="66"/>
                  </a:moveTo>
                  <a:lnTo>
                    <a:pt x="14" y="50"/>
                  </a:lnTo>
                  <a:lnTo>
                    <a:pt x="7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71" name="Line 2211"/>
            <p:cNvSpPr>
              <a:spLocks noChangeAspect="1" noChangeShapeType="1"/>
            </p:cNvSpPr>
            <p:nvPr/>
          </p:nvSpPr>
          <p:spPr bwMode="auto">
            <a:xfrm flipV="1">
              <a:off x="1289" y="599"/>
              <a:ext cx="20" cy="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72" name="Line 2212"/>
            <p:cNvSpPr>
              <a:spLocks noChangeAspect="1" noChangeShapeType="1"/>
            </p:cNvSpPr>
            <p:nvPr/>
          </p:nvSpPr>
          <p:spPr bwMode="auto">
            <a:xfrm flipV="1">
              <a:off x="1315" y="579"/>
              <a:ext cx="14" cy="16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73" name="Line 2213"/>
            <p:cNvSpPr>
              <a:spLocks noChangeAspect="1" noChangeShapeType="1"/>
            </p:cNvSpPr>
            <p:nvPr/>
          </p:nvSpPr>
          <p:spPr bwMode="auto">
            <a:xfrm flipH="1" flipV="1">
              <a:off x="1850" y="535"/>
              <a:ext cx="22" cy="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74" name="Freeform 2214"/>
            <p:cNvSpPr>
              <a:spLocks noChangeAspect="1"/>
            </p:cNvSpPr>
            <p:nvPr/>
          </p:nvSpPr>
          <p:spPr bwMode="auto">
            <a:xfrm>
              <a:off x="1890" y="444"/>
              <a:ext cx="94" cy="98"/>
            </a:xfrm>
            <a:custGeom>
              <a:avLst/>
              <a:gdLst>
                <a:gd name="T0" fmla="*/ 0 w 94"/>
                <a:gd name="T1" fmla="*/ 98 h 98"/>
                <a:gd name="T2" fmla="*/ 39 w 94"/>
                <a:gd name="T3" fmla="*/ 81 h 98"/>
                <a:gd name="T4" fmla="*/ 70 w 94"/>
                <a:gd name="T5" fmla="*/ 60 h 98"/>
                <a:gd name="T6" fmla="*/ 88 w 94"/>
                <a:gd name="T7" fmla="*/ 36 h 98"/>
                <a:gd name="T8" fmla="*/ 94 w 94"/>
                <a:gd name="T9" fmla="*/ 9 h 98"/>
                <a:gd name="T10" fmla="*/ 92 w 94"/>
                <a:gd name="T11" fmla="*/ 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98">
                  <a:moveTo>
                    <a:pt x="0" y="98"/>
                  </a:moveTo>
                  <a:lnTo>
                    <a:pt x="39" y="81"/>
                  </a:lnTo>
                  <a:lnTo>
                    <a:pt x="70" y="60"/>
                  </a:lnTo>
                  <a:lnTo>
                    <a:pt x="88" y="36"/>
                  </a:lnTo>
                  <a:lnTo>
                    <a:pt x="94" y="9"/>
                  </a:lnTo>
                  <a:lnTo>
                    <a:pt x="92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75" name="Freeform 2215"/>
            <p:cNvSpPr>
              <a:spLocks noChangeAspect="1"/>
            </p:cNvSpPr>
            <p:nvPr/>
          </p:nvSpPr>
          <p:spPr bwMode="auto">
            <a:xfrm>
              <a:off x="1019" y="403"/>
              <a:ext cx="17" cy="62"/>
            </a:xfrm>
            <a:custGeom>
              <a:avLst/>
              <a:gdLst>
                <a:gd name="T0" fmla="*/ 17 w 17"/>
                <a:gd name="T1" fmla="*/ 0 h 62"/>
                <a:gd name="T2" fmla="*/ 6 w 17"/>
                <a:gd name="T3" fmla="*/ 25 h 62"/>
                <a:gd name="T4" fmla="*/ 0 w 17"/>
                <a:gd name="T5" fmla="*/ 50 h 62"/>
                <a:gd name="T6" fmla="*/ 2 w 17"/>
                <a:gd name="T7" fmla="*/ 62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62">
                  <a:moveTo>
                    <a:pt x="17" y="0"/>
                  </a:moveTo>
                  <a:lnTo>
                    <a:pt x="6" y="25"/>
                  </a:lnTo>
                  <a:lnTo>
                    <a:pt x="0" y="50"/>
                  </a:lnTo>
                  <a:lnTo>
                    <a:pt x="2" y="6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76" name="Freeform 2216"/>
            <p:cNvSpPr>
              <a:spLocks noChangeAspect="1"/>
            </p:cNvSpPr>
            <p:nvPr/>
          </p:nvSpPr>
          <p:spPr bwMode="auto">
            <a:xfrm>
              <a:off x="803" y="397"/>
              <a:ext cx="59" cy="114"/>
            </a:xfrm>
            <a:custGeom>
              <a:avLst/>
              <a:gdLst>
                <a:gd name="T0" fmla="*/ 59 w 59"/>
                <a:gd name="T1" fmla="*/ 0 h 114"/>
                <a:gd name="T2" fmla="*/ 35 w 59"/>
                <a:gd name="T3" fmla="*/ 21 h 114"/>
                <a:gd name="T4" fmla="*/ 16 w 59"/>
                <a:gd name="T5" fmla="*/ 41 h 114"/>
                <a:gd name="T6" fmla="*/ 4 w 59"/>
                <a:gd name="T7" fmla="*/ 68 h 114"/>
                <a:gd name="T8" fmla="*/ 0 w 59"/>
                <a:gd name="T9" fmla="*/ 93 h 114"/>
                <a:gd name="T10" fmla="*/ 2 w 59"/>
                <a:gd name="T11" fmla="*/ 114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14">
                  <a:moveTo>
                    <a:pt x="59" y="0"/>
                  </a:moveTo>
                  <a:lnTo>
                    <a:pt x="35" y="21"/>
                  </a:lnTo>
                  <a:lnTo>
                    <a:pt x="16" y="41"/>
                  </a:lnTo>
                  <a:lnTo>
                    <a:pt x="4" y="68"/>
                  </a:lnTo>
                  <a:lnTo>
                    <a:pt x="0" y="93"/>
                  </a:lnTo>
                  <a:lnTo>
                    <a:pt x="2" y="1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77" name="Freeform 2217"/>
            <p:cNvSpPr>
              <a:spLocks noChangeAspect="1"/>
            </p:cNvSpPr>
            <p:nvPr/>
          </p:nvSpPr>
          <p:spPr bwMode="auto">
            <a:xfrm>
              <a:off x="597" y="345"/>
              <a:ext cx="220" cy="203"/>
            </a:xfrm>
            <a:custGeom>
              <a:avLst/>
              <a:gdLst>
                <a:gd name="T0" fmla="*/ 220 w 220"/>
                <a:gd name="T1" fmla="*/ 0 h 203"/>
                <a:gd name="T2" fmla="*/ 173 w 220"/>
                <a:gd name="T3" fmla="*/ 17 h 203"/>
                <a:gd name="T4" fmla="*/ 130 w 220"/>
                <a:gd name="T5" fmla="*/ 35 h 203"/>
                <a:gd name="T6" fmla="*/ 92 w 220"/>
                <a:gd name="T7" fmla="*/ 56 h 203"/>
                <a:gd name="T8" fmla="*/ 61 w 220"/>
                <a:gd name="T9" fmla="*/ 79 h 203"/>
                <a:gd name="T10" fmla="*/ 35 w 220"/>
                <a:gd name="T11" fmla="*/ 106 h 203"/>
                <a:gd name="T12" fmla="*/ 16 w 220"/>
                <a:gd name="T13" fmla="*/ 132 h 203"/>
                <a:gd name="T14" fmla="*/ 4 w 220"/>
                <a:gd name="T15" fmla="*/ 163 h 203"/>
                <a:gd name="T16" fmla="*/ 0 w 220"/>
                <a:gd name="T17" fmla="*/ 194 h 203"/>
                <a:gd name="T18" fmla="*/ 0 w 220"/>
                <a:gd name="T19" fmla="*/ 203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0" h="203">
                  <a:moveTo>
                    <a:pt x="220" y="0"/>
                  </a:moveTo>
                  <a:lnTo>
                    <a:pt x="173" y="17"/>
                  </a:lnTo>
                  <a:lnTo>
                    <a:pt x="130" y="35"/>
                  </a:lnTo>
                  <a:lnTo>
                    <a:pt x="92" y="56"/>
                  </a:lnTo>
                  <a:lnTo>
                    <a:pt x="61" y="79"/>
                  </a:lnTo>
                  <a:lnTo>
                    <a:pt x="35" y="106"/>
                  </a:lnTo>
                  <a:lnTo>
                    <a:pt x="16" y="132"/>
                  </a:lnTo>
                  <a:lnTo>
                    <a:pt x="4" y="163"/>
                  </a:lnTo>
                  <a:lnTo>
                    <a:pt x="0" y="194"/>
                  </a:lnTo>
                  <a:lnTo>
                    <a:pt x="0" y="20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78" name="Freeform 2218"/>
            <p:cNvSpPr>
              <a:spLocks noChangeAspect="1"/>
            </p:cNvSpPr>
            <p:nvPr/>
          </p:nvSpPr>
          <p:spPr bwMode="auto">
            <a:xfrm>
              <a:off x="601" y="548"/>
              <a:ext cx="224" cy="206"/>
            </a:xfrm>
            <a:custGeom>
              <a:avLst/>
              <a:gdLst>
                <a:gd name="T0" fmla="*/ 0 w 224"/>
                <a:gd name="T1" fmla="*/ 0 h 206"/>
                <a:gd name="T2" fmla="*/ 0 w 224"/>
                <a:gd name="T3" fmla="*/ 6 h 206"/>
                <a:gd name="T4" fmla="*/ 2 w 224"/>
                <a:gd name="T5" fmla="*/ 37 h 206"/>
                <a:gd name="T6" fmla="*/ 14 w 224"/>
                <a:gd name="T7" fmla="*/ 68 h 206"/>
                <a:gd name="T8" fmla="*/ 35 w 224"/>
                <a:gd name="T9" fmla="*/ 97 h 206"/>
                <a:gd name="T10" fmla="*/ 61 w 224"/>
                <a:gd name="T11" fmla="*/ 124 h 206"/>
                <a:gd name="T12" fmla="*/ 94 w 224"/>
                <a:gd name="T13" fmla="*/ 148 h 206"/>
                <a:gd name="T14" fmla="*/ 133 w 224"/>
                <a:gd name="T15" fmla="*/ 171 h 206"/>
                <a:gd name="T16" fmla="*/ 175 w 224"/>
                <a:gd name="T17" fmla="*/ 190 h 206"/>
                <a:gd name="T18" fmla="*/ 224 w 224"/>
                <a:gd name="T19" fmla="*/ 206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4" h="206">
                  <a:moveTo>
                    <a:pt x="0" y="0"/>
                  </a:moveTo>
                  <a:lnTo>
                    <a:pt x="0" y="6"/>
                  </a:lnTo>
                  <a:lnTo>
                    <a:pt x="2" y="37"/>
                  </a:lnTo>
                  <a:lnTo>
                    <a:pt x="14" y="68"/>
                  </a:lnTo>
                  <a:lnTo>
                    <a:pt x="35" y="97"/>
                  </a:lnTo>
                  <a:lnTo>
                    <a:pt x="61" y="124"/>
                  </a:lnTo>
                  <a:lnTo>
                    <a:pt x="94" y="148"/>
                  </a:lnTo>
                  <a:lnTo>
                    <a:pt x="133" y="171"/>
                  </a:lnTo>
                  <a:lnTo>
                    <a:pt x="175" y="190"/>
                  </a:lnTo>
                  <a:lnTo>
                    <a:pt x="224" y="20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79" name="Freeform 2219"/>
            <p:cNvSpPr>
              <a:spLocks noChangeAspect="1"/>
            </p:cNvSpPr>
            <p:nvPr/>
          </p:nvSpPr>
          <p:spPr bwMode="auto">
            <a:xfrm>
              <a:off x="838" y="296"/>
              <a:ext cx="124" cy="43"/>
            </a:xfrm>
            <a:custGeom>
              <a:avLst/>
              <a:gdLst>
                <a:gd name="T0" fmla="*/ 124 w 124"/>
                <a:gd name="T1" fmla="*/ 0 h 43"/>
                <a:gd name="T2" fmla="*/ 59 w 124"/>
                <a:gd name="T3" fmla="*/ 20 h 43"/>
                <a:gd name="T4" fmla="*/ 0 w 124"/>
                <a:gd name="T5" fmla="*/ 43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43">
                  <a:moveTo>
                    <a:pt x="124" y="0"/>
                  </a:moveTo>
                  <a:lnTo>
                    <a:pt x="59" y="20"/>
                  </a:lnTo>
                  <a:lnTo>
                    <a:pt x="0" y="4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80" name="Freeform 2220"/>
            <p:cNvSpPr>
              <a:spLocks noChangeAspect="1"/>
            </p:cNvSpPr>
            <p:nvPr/>
          </p:nvSpPr>
          <p:spPr bwMode="auto">
            <a:xfrm>
              <a:off x="1603" y="542"/>
              <a:ext cx="575" cy="192"/>
            </a:xfrm>
            <a:custGeom>
              <a:avLst/>
              <a:gdLst>
                <a:gd name="T0" fmla="*/ 0 w 575"/>
                <a:gd name="T1" fmla="*/ 192 h 192"/>
                <a:gd name="T2" fmla="*/ 16 w 575"/>
                <a:gd name="T3" fmla="*/ 192 h 192"/>
                <a:gd name="T4" fmla="*/ 104 w 575"/>
                <a:gd name="T5" fmla="*/ 190 h 192"/>
                <a:gd name="T6" fmla="*/ 189 w 575"/>
                <a:gd name="T7" fmla="*/ 179 h 192"/>
                <a:gd name="T8" fmla="*/ 269 w 575"/>
                <a:gd name="T9" fmla="*/ 163 h 192"/>
                <a:gd name="T10" fmla="*/ 347 w 575"/>
                <a:gd name="T11" fmla="*/ 140 h 192"/>
                <a:gd name="T12" fmla="*/ 416 w 575"/>
                <a:gd name="T13" fmla="*/ 111 h 192"/>
                <a:gd name="T14" fmla="*/ 477 w 575"/>
                <a:gd name="T15" fmla="*/ 80 h 192"/>
                <a:gd name="T16" fmla="*/ 532 w 575"/>
                <a:gd name="T17" fmla="*/ 41 h 192"/>
                <a:gd name="T18" fmla="*/ 575 w 575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5" h="192">
                  <a:moveTo>
                    <a:pt x="0" y="192"/>
                  </a:moveTo>
                  <a:lnTo>
                    <a:pt x="16" y="192"/>
                  </a:lnTo>
                  <a:lnTo>
                    <a:pt x="104" y="190"/>
                  </a:lnTo>
                  <a:lnTo>
                    <a:pt x="189" y="179"/>
                  </a:lnTo>
                  <a:lnTo>
                    <a:pt x="269" y="163"/>
                  </a:lnTo>
                  <a:lnTo>
                    <a:pt x="347" y="140"/>
                  </a:lnTo>
                  <a:lnTo>
                    <a:pt x="416" y="111"/>
                  </a:lnTo>
                  <a:lnTo>
                    <a:pt x="477" y="80"/>
                  </a:lnTo>
                  <a:lnTo>
                    <a:pt x="532" y="41"/>
                  </a:lnTo>
                  <a:lnTo>
                    <a:pt x="57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81" name="Line 2221"/>
            <p:cNvSpPr>
              <a:spLocks noChangeAspect="1" noChangeShapeType="1"/>
            </p:cNvSpPr>
            <p:nvPr/>
          </p:nvSpPr>
          <p:spPr bwMode="auto">
            <a:xfrm flipV="1">
              <a:off x="1658" y="862"/>
              <a:ext cx="57" cy="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82" name="Freeform 2222"/>
            <p:cNvSpPr>
              <a:spLocks noChangeAspect="1"/>
            </p:cNvSpPr>
            <p:nvPr/>
          </p:nvSpPr>
          <p:spPr bwMode="auto">
            <a:xfrm>
              <a:off x="1533" y="773"/>
              <a:ext cx="955" cy="235"/>
            </a:xfrm>
            <a:custGeom>
              <a:avLst/>
              <a:gdLst>
                <a:gd name="T0" fmla="*/ 0 w 955"/>
                <a:gd name="T1" fmla="*/ 235 h 235"/>
                <a:gd name="T2" fmla="*/ 31 w 955"/>
                <a:gd name="T3" fmla="*/ 235 h 235"/>
                <a:gd name="T4" fmla="*/ 162 w 955"/>
                <a:gd name="T5" fmla="*/ 229 h 235"/>
                <a:gd name="T6" fmla="*/ 290 w 955"/>
                <a:gd name="T7" fmla="*/ 217 h 235"/>
                <a:gd name="T8" fmla="*/ 417 w 955"/>
                <a:gd name="T9" fmla="*/ 198 h 235"/>
                <a:gd name="T10" fmla="*/ 539 w 955"/>
                <a:gd name="T11" fmla="*/ 171 h 235"/>
                <a:gd name="T12" fmla="*/ 655 w 955"/>
                <a:gd name="T13" fmla="*/ 138 h 235"/>
                <a:gd name="T14" fmla="*/ 763 w 955"/>
                <a:gd name="T15" fmla="*/ 97 h 235"/>
                <a:gd name="T16" fmla="*/ 865 w 955"/>
                <a:gd name="T17" fmla="*/ 51 h 235"/>
                <a:gd name="T18" fmla="*/ 955 w 955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5" h="235">
                  <a:moveTo>
                    <a:pt x="0" y="235"/>
                  </a:moveTo>
                  <a:lnTo>
                    <a:pt x="31" y="235"/>
                  </a:lnTo>
                  <a:lnTo>
                    <a:pt x="162" y="229"/>
                  </a:lnTo>
                  <a:lnTo>
                    <a:pt x="290" y="217"/>
                  </a:lnTo>
                  <a:lnTo>
                    <a:pt x="417" y="198"/>
                  </a:lnTo>
                  <a:lnTo>
                    <a:pt x="539" y="171"/>
                  </a:lnTo>
                  <a:lnTo>
                    <a:pt x="655" y="138"/>
                  </a:lnTo>
                  <a:lnTo>
                    <a:pt x="763" y="97"/>
                  </a:lnTo>
                  <a:lnTo>
                    <a:pt x="865" y="51"/>
                  </a:lnTo>
                  <a:lnTo>
                    <a:pt x="95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83" name="Freeform 2223"/>
            <p:cNvSpPr>
              <a:spLocks noChangeAspect="1"/>
            </p:cNvSpPr>
            <p:nvPr/>
          </p:nvSpPr>
          <p:spPr bwMode="auto">
            <a:xfrm>
              <a:off x="1825" y="901"/>
              <a:ext cx="778" cy="219"/>
            </a:xfrm>
            <a:custGeom>
              <a:avLst/>
              <a:gdLst>
                <a:gd name="T0" fmla="*/ 0 w 778"/>
                <a:gd name="T1" fmla="*/ 219 h 219"/>
                <a:gd name="T2" fmla="*/ 110 w 778"/>
                <a:gd name="T3" fmla="*/ 208 h 219"/>
                <a:gd name="T4" fmla="*/ 216 w 778"/>
                <a:gd name="T5" fmla="*/ 194 h 219"/>
                <a:gd name="T6" fmla="*/ 323 w 778"/>
                <a:gd name="T7" fmla="*/ 173 h 219"/>
                <a:gd name="T8" fmla="*/ 422 w 778"/>
                <a:gd name="T9" fmla="*/ 149 h 219"/>
                <a:gd name="T10" fmla="*/ 520 w 778"/>
                <a:gd name="T11" fmla="*/ 118 h 219"/>
                <a:gd name="T12" fmla="*/ 612 w 778"/>
                <a:gd name="T13" fmla="*/ 82 h 219"/>
                <a:gd name="T14" fmla="*/ 698 w 778"/>
                <a:gd name="T15" fmla="*/ 43 h 219"/>
                <a:gd name="T16" fmla="*/ 778 w 778"/>
                <a:gd name="T17" fmla="*/ 0 h 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8" h="219">
                  <a:moveTo>
                    <a:pt x="0" y="219"/>
                  </a:moveTo>
                  <a:lnTo>
                    <a:pt x="110" y="208"/>
                  </a:lnTo>
                  <a:lnTo>
                    <a:pt x="216" y="194"/>
                  </a:lnTo>
                  <a:lnTo>
                    <a:pt x="323" y="173"/>
                  </a:lnTo>
                  <a:lnTo>
                    <a:pt x="422" y="149"/>
                  </a:lnTo>
                  <a:lnTo>
                    <a:pt x="520" y="118"/>
                  </a:lnTo>
                  <a:lnTo>
                    <a:pt x="612" y="82"/>
                  </a:lnTo>
                  <a:lnTo>
                    <a:pt x="698" y="43"/>
                  </a:lnTo>
                  <a:lnTo>
                    <a:pt x="77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84" name="Freeform 2224"/>
            <p:cNvSpPr>
              <a:spLocks noChangeAspect="1"/>
            </p:cNvSpPr>
            <p:nvPr/>
          </p:nvSpPr>
          <p:spPr bwMode="auto">
            <a:xfrm>
              <a:off x="1397" y="1118"/>
              <a:ext cx="428" cy="18"/>
            </a:xfrm>
            <a:custGeom>
              <a:avLst/>
              <a:gdLst>
                <a:gd name="T0" fmla="*/ 0 w 428"/>
                <a:gd name="T1" fmla="*/ 18 h 18"/>
                <a:gd name="T2" fmla="*/ 69 w 428"/>
                <a:gd name="T3" fmla="*/ 18 h 18"/>
                <a:gd name="T4" fmla="*/ 251 w 428"/>
                <a:gd name="T5" fmla="*/ 12 h 18"/>
                <a:gd name="T6" fmla="*/ 428 w 42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8" h="18">
                  <a:moveTo>
                    <a:pt x="0" y="18"/>
                  </a:moveTo>
                  <a:lnTo>
                    <a:pt x="69" y="18"/>
                  </a:lnTo>
                  <a:lnTo>
                    <a:pt x="251" y="12"/>
                  </a:lnTo>
                  <a:lnTo>
                    <a:pt x="42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85" name="Freeform 2225"/>
            <p:cNvSpPr>
              <a:spLocks noChangeAspect="1"/>
            </p:cNvSpPr>
            <p:nvPr/>
          </p:nvSpPr>
          <p:spPr bwMode="auto">
            <a:xfrm>
              <a:off x="1854" y="1062"/>
              <a:ext cx="761" cy="200"/>
            </a:xfrm>
            <a:custGeom>
              <a:avLst/>
              <a:gdLst>
                <a:gd name="T0" fmla="*/ 0 w 761"/>
                <a:gd name="T1" fmla="*/ 200 h 200"/>
                <a:gd name="T2" fmla="*/ 106 w 761"/>
                <a:gd name="T3" fmla="*/ 190 h 200"/>
                <a:gd name="T4" fmla="*/ 210 w 761"/>
                <a:gd name="T5" fmla="*/ 178 h 200"/>
                <a:gd name="T6" fmla="*/ 312 w 761"/>
                <a:gd name="T7" fmla="*/ 159 h 200"/>
                <a:gd name="T8" fmla="*/ 412 w 761"/>
                <a:gd name="T9" fmla="*/ 134 h 200"/>
                <a:gd name="T10" fmla="*/ 506 w 761"/>
                <a:gd name="T11" fmla="*/ 105 h 200"/>
                <a:gd name="T12" fmla="*/ 598 w 761"/>
                <a:gd name="T13" fmla="*/ 74 h 200"/>
                <a:gd name="T14" fmla="*/ 681 w 761"/>
                <a:gd name="T15" fmla="*/ 39 h 200"/>
                <a:gd name="T16" fmla="*/ 761 w 761"/>
                <a:gd name="T17" fmla="*/ 0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1" h="200">
                  <a:moveTo>
                    <a:pt x="0" y="200"/>
                  </a:moveTo>
                  <a:lnTo>
                    <a:pt x="106" y="190"/>
                  </a:lnTo>
                  <a:lnTo>
                    <a:pt x="210" y="178"/>
                  </a:lnTo>
                  <a:lnTo>
                    <a:pt x="312" y="159"/>
                  </a:lnTo>
                  <a:lnTo>
                    <a:pt x="412" y="134"/>
                  </a:lnTo>
                  <a:lnTo>
                    <a:pt x="506" y="105"/>
                  </a:lnTo>
                  <a:lnTo>
                    <a:pt x="598" y="74"/>
                  </a:lnTo>
                  <a:lnTo>
                    <a:pt x="681" y="39"/>
                  </a:lnTo>
                  <a:lnTo>
                    <a:pt x="761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86" name="Freeform 2226"/>
            <p:cNvSpPr>
              <a:spLocks noChangeAspect="1"/>
            </p:cNvSpPr>
            <p:nvPr/>
          </p:nvSpPr>
          <p:spPr bwMode="auto">
            <a:xfrm>
              <a:off x="1223" y="1260"/>
              <a:ext cx="635" cy="15"/>
            </a:xfrm>
            <a:custGeom>
              <a:avLst/>
              <a:gdLst>
                <a:gd name="T0" fmla="*/ 0 w 635"/>
                <a:gd name="T1" fmla="*/ 0 h 15"/>
                <a:gd name="T2" fmla="*/ 155 w 635"/>
                <a:gd name="T3" fmla="*/ 11 h 15"/>
                <a:gd name="T4" fmla="*/ 316 w 635"/>
                <a:gd name="T5" fmla="*/ 15 h 15"/>
                <a:gd name="T6" fmla="*/ 480 w 635"/>
                <a:gd name="T7" fmla="*/ 11 h 15"/>
                <a:gd name="T8" fmla="*/ 635 w 63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" h="15">
                  <a:moveTo>
                    <a:pt x="0" y="0"/>
                  </a:moveTo>
                  <a:lnTo>
                    <a:pt x="155" y="11"/>
                  </a:lnTo>
                  <a:lnTo>
                    <a:pt x="316" y="15"/>
                  </a:lnTo>
                  <a:lnTo>
                    <a:pt x="480" y="11"/>
                  </a:lnTo>
                  <a:lnTo>
                    <a:pt x="63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87" name="Freeform 2227"/>
            <p:cNvSpPr>
              <a:spLocks noChangeAspect="1"/>
            </p:cNvSpPr>
            <p:nvPr/>
          </p:nvSpPr>
          <p:spPr bwMode="auto">
            <a:xfrm>
              <a:off x="2080" y="1145"/>
              <a:ext cx="620" cy="202"/>
            </a:xfrm>
            <a:custGeom>
              <a:avLst/>
              <a:gdLst>
                <a:gd name="T0" fmla="*/ 0 w 620"/>
                <a:gd name="T1" fmla="*/ 202 h 202"/>
                <a:gd name="T2" fmla="*/ 167 w 620"/>
                <a:gd name="T3" fmla="*/ 167 h 202"/>
                <a:gd name="T4" fmla="*/ 331 w 620"/>
                <a:gd name="T5" fmla="*/ 121 h 202"/>
                <a:gd name="T6" fmla="*/ 484 w 620"/>
                <a:gd name="T7" fmla="*/ 66 h 202"/>
                <a:gd name="T8" fmla="*/ 620 w 620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0" h="202">
                  <a:moveTo>
                    <a:pt x="0" y="202"/>
                  </a:moveTo>
                  <a:lnTo>
                    <a:pt x="167" y="167"/>
                  </a:lnTo>
                  <a:lnTo>
                    <a:pt x="331" y="121"/>
                  </a:lnTo>
                  <a:lnTo>
                    <a:pt x="484" y="66"/>
                  </a:lnTo>
                  <a:lnTo>
                    <a:pt x="62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88" name="Freeform 2228"/>
            <p:cNvSpPr>
              <a:spLocks noChangeAspect="1"/>
            </p:cNvSpPr>
            <p:nvPr/>
          </p:nvSpPr>
          <p:spPr bwMode="auto">
            <a:xfrm>
              <a:off x="401" y="459"/>
              <a:ext cx="294" cy="423"/>
            </a:xfrm>
            <a:custGeom>
              <a:avLst/>
              <a:gdLst>
                <a:gd name="T0" fmla="*/ 102 w 294"/>
                <a:gd name="T1" fmla="*/ 0 h 423"/>
                <a:gd name="T2" fmla="*/ 61 w 294"/>
                <a:gd name="T3" fmla="*/ 37 h 423"/>
                <a:gd name="T4" fmla="*/ 29 w 294"/>
                <a:gd name="T5" fmla="*/ 80 h 423"/>
                <a:gd name="T6" fmla="*/ 8 w 294"/>
                <a:gd name="T7" fmla="*/ 124 h 423"/>
                <a:gd name="T8" fmla="*/ 4 w 294"/>
                <a:gd name="T9" fmla="*/ 147 h 423"/>
                <a:gd name="T10" fmla="*/ 0 w 294"/>
                <a:gd name="T11" fmla="*/ 169 h 423"/>
                <a:gd name="T12" fmla="*/ 6 w 294"/>
                <a:gd name="T13" fmla="*/ 208 h 423"/>
                <a:gd name="T14" fmla="*/ 22 w 294"/>
                <a:gd name="T15" fmla="*/ 248 h 423"/>
                <a:gd name="T16" fmla="*/ 47 w 294"/>
                <a:gd name="T17" fmla="*/ 285 h 423"/>
                <a:gd name="T18" fmla="*/ 82 w 294"/>
                <a:gd name="T19" fmla="*/ 320 h 423"/>
                <a:gd name="T20" fmla="*/ 124 w 294"/>
                <a:gd name="T21" fmla="*/ 351 h 423"/>
                <a:gd name="T22" fmla="*/ 173 w 294"/>
                <a:gd name="T23" fmla="*/ 380 h 423"/>
                <a:gd name="T24" fmla="*/ 231 w 294"/>
                <a:gd name="T25" fmla="*/ 403 h 423"/>
                <a:gd name="T26" fmla="*/ 294 w 294"/>
                <a:gd name="T27" fmla="*/ 423 h 4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4" h="423">
                  <a:moveTo>
                    <a:pt x="102" y="0"/>
                  </a:moveTo>
                  <a:lnTo>
                    <a:pt x="61" y="37"/>
                  </a:lnTo>
                  <a:lnTo>
                    <a:pt x="29" y="80"/>
                  </a:lnTo>
                  <a:lnTo>
                    <a:pt x="8" y="124"/>
                  </a:lnTo>
                  <a:lnTo>
                    <a:pt x="4" y="147"/>
                  </a:lnTo>
                  <a:lnTo>
                    <a:pt x="0" y="169"/>
                  </a:lnTo>
                  <a:lnTo>
                    <a:pt x="6" y="208"/>
                  </a:lnTo>
                  <a:lnTo>
                    <a:pt x="22" y="248"/>
                  </a:lnTo>
                  <a:lnTo>
                    <a:pt x="47" y="285"/>
                  </a:lnTo>
                  <a:lnTo>
                    <a:pt x="82" y="320"/>
                  </a:lnTo>
                  <a:lnTo>
                    <a:pt x="124" y="351"/>
                  </a:lnTo>
                  <a:lnTo>
                    <a:pt x="173" y="380"/>
                  </a:lnTo>
                  <a:lnTo>
                    <a:pt x="231" y="403"/>
                  </a:lnTo>
                  <a:lnTo>
                    <a:pt x="294" y="42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89" name="Freeform 2229"/>
            <p:cNvSpPr>
              <a:spLocks noChangeAspect="1"/>
            </p:cNvSpPr>
            <p:nvPr/>
          </p:nvSpPr>
          <p:spPr bwMode="auto">
            <a:xfrm>
              <a:off x="362" y="872"/>
              <a:ext cx="359" cy="165"/>
            </a:xfrm>
            <a:custGeom>
              <a:avLst/>
              <a:gdLst>
                <a:gd name="T0" fmla="*/ 0 w 359"/>
                <a:gd name="T1" fmla="*/ 0 h 165"/>
                <a:gd name="T2" fmla="*/ 76 w 359"/>
                <a:gd name="T3" fmla="*/ 50 h 165"/>
                <a:gd name="T4" fmla="*/ 161 w 359"/>
                <a:gd name="T5" fmla="*/ 95 h 165"/>
                <a:gd name="T6" fmla="*/ 257 w 359"/>
                <a:gd name="T7" fmla="*/ 134 h 165"/>
                <a:gd name="T8" fmla="*/ 359 w 359"/>
                <a:gd name="T9" fmla="*/ 165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9" h="165">
                  <a:moveTo>
                    <a:pt x="0" y="0"/>
                  </a:moveTo>
                  <a:lnTo>
                    <a:pt x="76" y="50"/>
                  </a:lnTo>
                  <a:lnTo>
                    <a:pt x="161" y="95"/>
                  </a:lnTo>
                  <a:lnTo>
                    <a:pt x="257" y="134"/>
                  </a:lnTo>
                  <a:lnTo>
                    <a:pt x="359" y="16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90" name="Freeform 2230"/>
            <p:cNvSpPr>
              <a:spLocks noChangeAspect="1"/>
            </p:cNvSpPr>
            <p:nvPr/>
          </p:nvSpPr>
          <p:spPr bwMode="auto">
            <a:xfrm>
              <a:off x="419" y="1081"/>
              <a:ext cx="423" cy="138"/>
            </a:xfrm>
            <a:custGeom>
              <a:avLst/>
              <a:gdLst>
                <a:gd name="T0" fmla="*/ 0 w 423"/>
                <a:gd name="T1" fmla="*/ 0 h 138"/>
                <a:gd name="T2" fmla="*/ 94 w 423"/>
                <a:gd name="T3" fmla="*/ 41 h 138"/>
                <a:gd name="T4" fmla="*/ 198 w 423"/>
                <a:gd name="T5" fmla="*/ 78 h 138"/>
                <a:gd name="T6" fmla="*/ 310 w 423"/>
                <a:gd name="T7" fmla="*/ 111 h 138"/>
                <a:gd name="T8" fmla="*/ 423 w 423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138">
                  <a:moveTo>
                    <a:pt x="0" y="0"/>
                  </a:moveTo>
                  <a:lnTo>
                    <a:pt x="94" y="41"/>
                  </a:lnTo>
                  <a:lnTo>
                    <a:pt x="198" y="78"/>
                  </a:lnTo>
                  <a:lnTo>
                    <a:pt x="310" y="111"/>
                  </a:lnTo>
                  <a:lnTo>
                    <a:pt x="423" y="13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91" name="Freeform 2231"/>
            <p:cNvSpPr>
              <a:spLocks noChangeAspect="1"/>
            </p:cNvSpPr>
            <p:nvPr/>
          </p:nvSpPr>
          <p:spPr bwMode="auto">
            <a:xfrm>
              <a:off x="362" y="1190"/>
              <a:ext cx="900" cy="202"/>
            </a:xfrm>
            <a:custGeom>
              <a:avLst/>
              <a:gdLst>
                <a:gd name="T0" fmla="*/ 0 w 900"/>
                <a:gd name="T1" fmla="*/ 0 h 202"/>
                <a:gd name="T2" fmla="*/ 100 w 900"/>
                <a:gd name="T3" fmla="*/ 41 h 202"/>
                <a:gd name="T4" fmla="*/ 202 w 900"/>
                <a:gd name="T5" fmla="*/ 76 h 202"/>
                <a:gd name="T6" fmla="*/ 314 w 900"/>
                <a:gd name="T7" fmla="*/ 109 h 202"/>
                <a:gd name="T8" fmla="*/ 427 w 900"/>
                <a:gd name="T9" fmla="*/ 136 h 202"/>
                <a:gd name="T10" fmla="*/ 543 w 900"/>
                <a:gd name="T11" fmla="*/ 161 h 202"/>
                <a:gd name="T12" fmla="*/ 661 w 900"/>
                <a:gd name="T13" fmla="*/ 180 h 202"/>
                <a:gd name="T14" fmla="*/ 782 w 900"/>
                <a:gd name="T15" fmla="*/ 194 h 202"/>
                <a:gd name="T16" fmla="*/ 900 w 900"/>
                <a:gd name="T17" fmla="*/ 202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" h="202">
                  <a:moveTo>
                    <a:pt x="0" y="0"/>
                  </a:moveTo>
                  <a:lnTo>
                    <a:pt x="100" y="41"/>
                  </a:lnTo>
                  <a:lnTo>
                    <a:pt x="202" y="76"/>
                  </a:lnTo>
                  <a:lnTo>
                    <a:pt x="314" y="109"/>
                  </a:lnTo>
                  <a:lnTo>
                    <a:pt x="427" y="136"/>
                  </a:lnTo>
                  <a:lnTo>
                    <a:pt x="543" y="161"/>
                  </a:lnTo>
                  <a:lnTo>
                    <a:pt x="661" y="180"/>
                  </a:lnTo>
                  <a:lnTo>
                    <a:pt x="782" y="194"/>
                  </a:lnTo>
                  <a:lnTo>
                    <a:pt x="900" y="20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92" name="Freeform 2232"/>
            <p:cNvSpPr>
              <a:spLocks noChangeAspect="1"/>
            </p:cNvSpPr>
            <p:nvPr/>
          </p:nvSpPr>
          <p:spPr bwMode="auto">
            <a:xfrm>
              <a:off x="915" y="1560"/>
              <a:ext cx="494" cy="39"/>
            </a:xfrm>
            <a:custGeom>
              <a:avLst/>
              <a:gdLst>
                <a:gd name="T0" fmla="*/ 0 w 494"/>
                <a:gd name="T1" fmla="*/ 0 h 39"/>
                <a:gd name="T2" fmla="*/ 114 w 494"/>
                <a:gd name="T3" fmla="*/ 14 h 39"/>
                <a:gd name="T4" fmla="*/ 233 w 494"/>
                <a:gd name="T5" fmla="*/ 29 h 39"/>
                <a:gd name="T6" fmla="*/ 353 w 494"/>
                <a:gd name="T7" fmla="*/ 35 h 39"/>
                <a:gd name="T8" fmla="*/ 474 w 494"/>
                <a:gd name="T9" fmla="*/ 39 h 39"/>
                <a:gd name="T10" fmla="*/ 494 w 494"/>
                <a:gd name="T11" fmla="*/ 39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4" h="39">
                  <a:moveTo>
                    <a:pt x="0" y="0"/>
                  </a:moveTo>
                  <a:lnTo>
                    <a:pt x="114" y="14"/>
                  </a:lnTo>
                  <a:lnTo>
                    <a:pt x="233" y="29"/>
                  </a:lnTo>
                  <a:lnTo>
                    <a:pt x="353" y="35"/>
                  </a:lnTo>
                  <a:lnTo>
                    <a:pt x="474" y="39"/>
                  </a:lnTo>
                  <a:lnTo>
                    <a:pt x="494" y="3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93" name="Freeform 2233"/>
            <p:cNvSpPr>
              <a:spLocks noChangeAspect="1"/>
            </p:cNvSpPr>
            <p:nvPr/>
          </p:nvSpPr>
          <p:spPr bwMode="auto">
            <a:xfrm>
              <a:off x="1211" y="1677"/>
              <a:ext cx="357" cy="15"/>
            </a:xfrm>
            <a:custGeom>
              <a:avLst/>
              <a:gdLst>
                <a:gd name="T0" fmla="*/ 0 w 357"/>
                <a:gd name="T1" fmla="*/ 0 h 15"/>
                <a:gd name="T2" fmla="*/ 120 w 357"/>
                <a:gd name="T3" fmla="*/ 11 h 15"/>
                <a:gd name="T4" fmla="*/ 243 w 357"/>
                <a:gd name="T5" fmla="*/ 15 h 15"/>
                <a:gd name="T6" fmla="*/ 357 w 357"/>
                <a:gd name="T7" fmla="*/ 11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5">
                  <a:moveTo>
                    <a:pt x="0" y="0"/>
                  </a:moveTo>
                  <a:lnTo>
                    <a:pt x="120" y="11"/>
                  </a:lnTo>
                  <a:lnTo>
                    <a:pt x="243" y="15"/>
                  </a:lnTo>
                  <a:lnTo>
                    <a:pt x="357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94" name="Freeform 2234"/>
            <p:cNvSpPr>
              <a:spLocks noChangeAspect="1"/>
            </p:cNvSpPr>
            <p:nvPr/>
          </p:nvSpPr>
          <p:spPr bwMode="auto">
            <a:xfrm>
              <a:off x="485" y="1599"/>
              <a:ext cx="1059" cy="178"/>
            </a:xfrm>
            <a:custGeom>
              <a:avLst/>
              <a:gdLst>
                <a:gd name="T0" fmla="*/ 0 w 1059"/>
                <a:gd name="T1" fmla="*/ 0 h 178"/>
                <a:gd name="T2" fmla="*/ 0 w 1059"/>
                <a:gd name="T3" fmla="*/ 0 h 178"/>
                <a:gd name="T4" fmla="*/ 18 w 1059"/>
                <a:gd name="T5" fmla="*/ 6 h 178"/>
                <a:gd name="T6" fmla="*/ 36 w 1059"/>
                <a:gd name="T7" fmla="*/ 12 h 178"/>
                <a:gd name="T8" fmla="*/ 55 w 1059"/>
                <a:gd name="T9" fmla="*/ 18 h 178"/>
                <a:gd name="T10" fmla="*/ 75 w 1059"/>
                <a:gd name="T11" fmla="*/ 27 h 178"/>
                <a:gd name="T12" fmla="*/ 96 w 1059"/>
                <a:gd name="T13" fmla="*/ 33 h 178"/>
                <a:gd name="T14" fmla="*/ 116 w 1059"/>
                <a:gd name="T15" fmla="*/ 39 h 178"/>
                <a:gd name="T16" fmla="*/ 136 w 1059"/>
                <a:gd name="T17" fmla="*/ 45 h 178"/>
                <a:gd name="T18" fmla="*/ 157 w 1059"/>
                <a:gd name="T19" fmla="*/ 54 h 178"/>
                <a:gd name="T20" fmla="*/ 179 w 1059"/>
                <a:gd name="T21" fmla="*/ 60 h 178"/>
                <a:gd name="T22" fmla="*/ 200 w 1059"/>
                <a:gd name="T23" fmla="*/ 66 h 178"/>
                <a:gd name="T24" fmla="*/ 222 w 1059"/>
                <a:gd name="T25" fmla="*/ 72 h 178"/>
                <a:gd name="T26" fmla="*/ 242 w 1059"/>
                <a:gd name="T27" fmla="*/ 78 h 178"/>
                <a:gd name="T28" fmla="*/ 265 w 1059"/>
                <a:gd name="T29" fmla="*/ 85 h 178"/>
                <a:gd name="T30" fmla="*/ 285 w 1059"/>
                <a:gd name="T31" fmla="*/ 91 h 178"/>
                <a:gd name="T32" fmla="*/ 306 w 1059"/>
                <a:gd name="T33" fmla="*/ 95 h 178"/>
                <a:gd name="T34" fmla="*/ 326 w 1059"/>
                <a:gd name="T35" fmla="*/ 101 h 178"/>
                <a:gd name="T36" fmla="*/ 326 w 1059"/>
                <a:gd name="T37" fmla="*/ 101 h 178"/>
                <a:gd name="T38" fmla="*/ 351 w 1059"/>
                <a:gd name="T39" fmla="*/ 107 h 178"/>
                <a:gd name="T40" fmla="*/ 375 w 1059"/>
                <a:gd name="T41" fmla="*/ 113 h 178"/>
                <a:gd name="T42" fmla="*/ 402 w 1059"/>
                <a:gd name="T43" fmla="*/ 120 h 178"/>
                <a:gd name="T44" fmla="*/ 426 w 1059"/>
                <a:gd name="T45" fmla="*/ 124 h 178"/>
                <a:gd name="T46" fmla="*/ 453 w 1059"/>
                <a:gd name="T47" fmla="*/ 130 h 178"/>
                <a:gd name="T48" fmla="*/ 477 w 1059"/>
                <a:gd name="T49" fmla="*/ 134 h 178"/>
                <a:gd name="T50" fmla="*/ 502 w 1059"/>
                <a:gd name="T51" fmla="*/ 138 h 178"/>
                <a:gd name="T52" fmla="*/ 526 w 1059"/>
                <a:gd name="T53" fmla="*/ 142 h 178"/>
                <a:gd name="T54" fmla="*/ 526 w 1059"/>
                <a:gd name="T55" fmla="*/ 142 h 178"/>
                <a:gd name="T56" fmla="*/ 553 w 1059"/>
                <a:gd name="T57" fmla="*/ 147 h 178"/>
                <a:gd name="T58" fmla="*/ 577 w 1059"/>
                <a:gd name="T59" fmla="*/ 151 h 178"/>
                <a:gd name="T60" fmla="*/ 604 w 1059"/>
                <a:gd name="T61" fmla="*/ 155 h 178"/>
                <a:gd name="T62" fmla="*/ 630 w 1059"/>
                <a:gd name="T63" fmla="*/ 157 h 178"/>
                <a:gd name="T64" fmla="*/ 655 w 1059"/>
                <a:gd name="T65" fmla="*/ 159 h 178"/>
                <a:gd name="T66" fmla="*/ 681 w 1059"/>
                <a:gd name="T67" fmla="*/ 163 h 178"/>
                <a:gd name="T68" fmla="*/ 706 w 1059"/>
                <a:gd name="T69" fmla="*/ 165 h 178"/>
                <a:gd name="T70" fmla="*/ 730 w 1059"/>
                <a:gd name="T71" fmla="*/ 167 h 178"/>
                <a:gd name="T72" fmla="*/ 730 w 1059"/>
                <a:gd name="T73" fmla="*/ 167 h 178"/>
                <a:gd name="T74" fmla="*/ 757 w 1059"/>
                <a:gd name="T75" fmla="*/ 169 h 178"/>
                <a:gd name="T76" fmla="*/ 781 w 1059"/>
                <a:gd name="T77" fmla="*/ 171 h 178"/>
                <a:gd name="T78" fmla="*/ 808 w 1059"/>
                <a:gd name="T79" fmla="*/ 171 h 178"/>
                <a:gd name="T80" fmla="*/ 834 w 1059"/>
                <a:gd name="T81" fmla="*/ 173 h 178"/>
                <a:gd name="T82" fmla="*/ 859 w 1059"/>
                <a:gd name="T83" fmla="*/ 173 h 178"/>
                <a:gd name="T84" fmla="*/ 885 w 1059"/>
                <a:gd name="T85" fmla="*/ 175 h 178"/>
                <a:gd name="T86" fmla="*/ 910 w 1059"/>
                <a:gd name="T87" fmla="*/ 175 h 178"/>
                <a:gd name="T88" fmla="*/ 936 w 1059"/>
                <a:gd name="T89" fmla="*/ 178 h 178"/>
                <a:gd name="T90" fmla="*/ 1059 w 1059"/>
                <a:gd name="T91" fmla="*/ 173 h 1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59" h="178">
                  <a:moveTo>
                    <a:pt x="0" y="0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36" y="12"/>
                  </a:lnTo>
                  <a:lnTo>
                    <a:pt x="55" y="18"/>
                  </a:lnTo>
                  <a:lnTo>
                    <a:pt x="75" y="27"/>
                  </a:lnTo>
                  <a:lnTo>
                    <a:pt x="96" y="33"/>
                  </a:lnTo>
                  <a:lnTo>
                    <a:pt x="116" y="39"/>
                  </a:lnTo>
                  <a:lnTo>
                    <a:pt x="136" y="45"/>
                  </a:lnTo>
                  <a:lnTo>
                    <a:pt x="157" y="54"/>
                  </a:lnTo>
                  <a:lnTo>
                    <a:pt x="179" y="60"/>
                  </a:lnTo>
                  <a:lnTo>
                    <a:pt x="200" y="66"/>
                  </a:lnTo>
                  <a:lnTo>
                    <a:pt x="222" y="72"/>
                  </a:lnTo>
                  <a:lnTo>
                    <a:pt x="242" y="78"/>
                  </a:lnTo>
                  <a:lnTo>
                    <a:pt x="265" y="85"/>
                  </a:lnTo>
                  <a:lnTo>
                    <a:pt x="285" y="91"/>
                  </a:lnTo>
                  <a:lnTo>
                    <a:pt x="306" y="95"/>
                  </a:lnTo>
                  <a:lnTo>
                    <a:pt x="326" y="101"/>
                  </a:lnTo>
                  <a:lnTo>
                    <a:pt x="351" y="107"/>
                  </a:lnTo>
                  <a:lnTo>
                    <a:pt x="375" y="113"/>
                  </a:lnTo>
                  <a:lnTo>
                    <a:pt x="402" y="120"/>
                  </a:lnTo>
                  <a:lnTo>
                    <a:pt x="426" y="124"/>
                  </a:lnTo>
                  <a:lnTo>
                    <a:pt x="453" y="130"/>
                  </a:lnTo>
                  <a:lnTo>
                    <a:pt x="477" y="134"/>
                  </a:lnTo>
                  <a:lnTo>
                    <a:pt x="502" y="138"/>
                  </a:lnTo>
                  <a:lnTo>
                    <a:pt x="526" y="142"/>
                  </a:lnTo>
                  <a:lnTo>
                    <a:pt x="553" y="147"/>
                  </a:lnTo>
                  <a:lnTo>
                    <a:pt x="577" y="151"/>
                  </a:lnTo>
                  <a:lnTo>
                    <a:pt x="604" y="155"/>
                  </a:lnTo>
                  <a:lnTo>
                    <a:pt x="630" y="157"/>
                  </a:lnTo>
                  <a:lnTo>
                    <a:pt x="655" y="159"/>
                  </a:lnTo>
                  <a:lnTo>
                    <a:pt x="681" y="163"/>
                  </a:lnTo>
                  <a:lnTo>
                    <a:pt x="706" y="165"/>
                  </a:lnTo>
                  <a:lnTo>
                    <a:pt x="730" y="167"/>
                  </a:lnTo>
                  <a:lnTo>
                    <a:pt x="757" y="169"/>
                  </a:lnTo>
                  <a:lnTo>
                    <a:pt x="781" y="171"/>
                  </a:lnTo>
                  <a:lnTo>
                    <a:pt x="808" y="171"/>
                  </a:lnTo>
                  <a:lnTo>
                    <a:pt x="834" y="173"/>
                  </a:lnTo>
                  <a:lnTo>
                    <a:pt x="859" y="173"/>
                  </a:lnTo>
                  <a:lnTo>
                    <a:pt x="885" y="175"/>
                  </a:lnTo>
                  <a:lnTo>
                    <a:pt x="910" y="175"/>
                  </a:lnTo>
                  <a:lnTo>
                    <a:pt x="936" y="178"/>
                  </a:lnTo>
                  <a:lnTo>
                    <a:pt x="1059" y="17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95" name="Freeform 2235"/>
            <p:cNvSpPr>
              <a:spLocks noChangeAspect="1"/>
            </p:cNvSpPr>
            <p:nvPr/>
          </p:nvSpPr>
          <p:spPr bwMode="auto">
            <a:xfrm>
              <a:off x="619" y="1661"/>
              <a:ext cx="900" cy="140"/>
            </a:xfrm>
            <a:custGeom>
              <a:avLst/>
              <a:gdLst>
                <a:gd name="T0" fmla="*/ 0 w 900"/>
                <a:gd name="T1" fmla="*/ 0 h 140"/>
                <a:gd name="T2" fmla="*/ 0 w 900"/>
                <a:gd name="T3" fmla="*/ 0 h 140"/>
                <a:gd name="T4" fmla="*/ 21 w 900"/>
                <a:gd name="T5" fmla="*/ 6 h 140"/>
                <a:gd name="T6" fmla="*/ 43 w 900"/>
                <a:gd name="T7" fmla="*/ 14 h 140"/>
                <a:gd name="T8" fmla="*/ 68 w 900"/>
                <a:gd name="T9" fmla="*/ 21 h 140"/>
                <a:gd name="T10" fmla="*/ 94 w 900"/>
                <a:gd name="T11" fmla="*/ 29 h 140"/>
                <a:gd name="T12" fmla="*/ 123 w 900"/>
                <a:gd name="T13" fmla="*/ 37 h 140"/>
                <a:gd name="T14" fmla="*/ 153 w 900"/>
                <a:gd name="T15" fmla="*/ 45 h 140"/>
                <a:gd name="T16" fmla="*/ 186 w 900"/>
                <a:gd name="T17" fmla="*/ 54 h 140"/>
                <a:gd name="T18" fmla="*/ 217 w 900"/>
                <a:gd name="T19" fmla="*/ 62 h 140"/>
                <a:gd name="T20" fmla="*/ 249 w 900"/>
                <a:gd name="T21" fmla="*/ 70 h 140"/>
                <a:gd name="T22" fmla="*/ 282 w 900"/>
                <a:gd name="T23" fmla="*/ 78 h 140"/>
                <a:gd name="T24" fmla="*/ 312 w 900"/>
                <a:gd name="T25" fmla="*/ 87 h 140"/>
                <a:gd name="T26" fmla="*/ 343 w 900"/>
                <a:gd name="T27" fmla="*/ 93 h 140"/>
                <a:gd name="T28" fmla="*/ 374 w 900"/>
                <a:gd name="T29" fmla="*/ 99 h 140"/>
                <a:gd name="T30" fmla="*/ 400 w 900"/>
                <a:gd name="T31" fmla="*/ 105 h 140"/>
                <a:gd name="T32" fmla="*/ 427 w 900"/>
                <a:gd name="T33" fmla="*/ 109 h 140"/>
                <a:gd name="T34" fmla="*/ 449 w 900"/>
                <a:gd name="T35" fmla="*/ 113 h 140"/>
                <a:gd name="T36" fmla="*/ 580 w 900"/>
                <a:gd name="T37" fmla="*/ 128 h 140"/>
                <a:gd name="T38" fmla="*/ 708 w 900"/>
                <a:gd name="T39" fmla="*/ 136 h 140"/>
                <a:gd name="T40" fmla="*/ 837 w 900"/>
                <a:gd name="T41" fmla="*/ 140 h 140"/>
                <a:gd name="T42" fmla="*/ 900 w 900"/>
                <a:gd name="T43" fmla="*/ 140 h 1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00" h="140">
                  <a:moveTo>
                    <a:pt x="0" y="0"/>
                  </a:moveTo>
                  <a:lnTo>
                    <a:pt x="0" y="0"/>
                  </a:lnTo>
                  <a:lnTo>
                    <a:pt x="21" y="6"/>
                  </a:lnTo>
                  <a:lnTo>
                    <a:pt x="43" y="14"/>
                  </a:lnTo>
                  <a:lnTo>
                    <a:pt x="68" y="21"/>
                  </a:lnTo>
                  <a:lnTo>
                    <a:pt x="94" y="29"/>
                  </a:lnTo>
                  <a:lnTo>
                    <a:pt x="123" y="37"/>
                  </a:lnTo>
                  <a:lnTo>
                    <a:pt x="153" y="45"/>
                  </a:lnTo>
                  <a:lnTo>
                    <a:pt x="186" y="54"/>
                  </a:lnTo>
                  <a:lnTo>
                    <a:pt x="217" y="62"/>
                  </a:lnTo>
                  <a:lnTo>
                    <a:pt x="249" y="70"/>
                  </a:lnTo>
                  <a:lnTo>
                    <a:pt x="282" y="78"/>
                  </a:lnTo>
                  <a:lnTo>
                    <a:pt x="312" y="87"/>
                  </a:lnTo>
                  <a:lnTo>
                    <a:pt x="343" y="93"/>
                  </a:lnTo>
                  <a:lnTo>
                    <a:pt x="374" y="99"/>
                  </a:lnTo>
                  <a:lnTo>
                    <a:pt x="400" y="105"/>
                  </a:lnTo>
                  <a:lnTo>
                    <a:pt x="427" y="109"/>
                  </a:lnTo>
                  <a:lnTo>
                    <a:pt x="449" y="113"/>
                  </a:lnTo>
                  <a:lnTo>
                    <a:pt x="580" y="128"/>
                  </a:lnTo>
                  <a:lnTo>
                    <a:pt x="708" y="136"/>
                  </a:lnTo>
                  <a:lnTo>
                    <a:pt x="837" y="140"/>
                  </a:lnTo>
                  <a:lnTo>
                    <a:pt x="900" y="14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96" name="Freeform 2236"/>
            <p:cNvSpPr>
              <a:spLocks noChangeAspect="1"/>
            </p:cNvSpPr>
            <p:nvPr/>
          </p:nvSpPr>
          <p:spPr bwMode="auto">
            <a:xfrm>
              <a:off x="405" y="608"/>
              <a:ext cx="469" cy="293"/>
            </a:xfrm>
            <a:custGeom>
              <a:avLst/>
              <a:gdLst>
                <a:gd name="T0" fmla="*/ 469 w 469"/>
                <a:gd name="T1" fmla="*/ 0 h 293"/>
                <a:gd name="T2" fmla="*/ 339 w 469"/>
                <a:gd name="T3" fmla="*/ 64 h 293"/>
                <a:gd name="T4" fmla="*/ 214 w 469"/>
                <a:gd name="T5" fmla="*/ 138 h 293"/>
                <a:gd name="T6" fmla="*/ 100 w 469"/>
                <a:gd name="T7" fmla="*/ 214 h 293"/>
                <a:gd name="T8" fmla="*/ 0 w 469"/>
                <a:gd name="T9" fmla="*/ 293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9" h="293">
                  <a:moveTo>
                    <a:pt x="469" y="0"/>
                  </a:moveTo>
                  <a:lnTo>
                    <a:pt x="339" y="64"/>
                  </a:lnTo>
                  <a:lnTo>
                    <a:pt x="214" y="138"/>
                  </a:lnTo>
                  <a:lnTo>
                    <a:pt x="100" y="214"/>
                  </a:lnTo>
                  <a:lnTo>
                    <a:pt x="0" y="29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97" name="Freeform 2237"/>
            <p:cNvSpPr>
              <a:spLocks noChangeAspect="1"/>
            </p:cNvSpPr>
            <p:nvPr/>
          </p:nvSpPr>
          <p:spPr bwMode="auto">
            <a:xfrm>
              <a:off x="513" y="959"/>
              <a:ext cx="176" cy="289"/>
            </a:xfrm>
            <a:custGeom>
              <a:avLst/>
              <a:gdLst>
                <a:gd name="T0" fmla="*/ 176 w 176"/>
                <a:gd name="T1" fmla="*/ 0 h 289"/>
                <a:gd name="T2" fmla="*/ 127 w 176"/>
                <a:gd name="T3" fmla="*/ 68 h 289"/>
                <a:gd name="T4" fmla="*/ 78 w 176"/>
                <a:gd name="T5" fmla="*/ 142 h 289"/>
                <a:gd name="T6" fmla="*/ 33 w 176"/>
                <a:gd name="T7" fmla="*/ 217 h 289"/>
                <a:gd name="T8" fmla="*/ 0 w 176"/>
                <a:gd name="T9" fmla="*/ 289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289">
                  <a:moveTo>
                    <a:pt x="176" y="0"/>
                  </a:moveTo>
                  <a:lnTo>
                    <a:pt x="127" y="68"/>
                  </a:lnTo>
                  <a:lnTo>
                    <a:pt x="78" y="142"/>
                  </a:lnTo>
                  <a:lnTo>
                    <a:pt x="33" y="217"/>
                  </a:lnTo>
                  <a:lnTo>
                    <a:pt x="0" y="28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98" name="Freeform 2238"/>
            <p:cNvSpPr>
              <a:spLocks noChangeAspect="1"/>
            </p:cNvSpPr>
            <p:nvPr/>
          </p:nvSpPr>
          <p:spPr bwMode="auto">
            <a:xfrm>
              <a:off x="483" y="1246"/>
              <a:ext cx="208" cy="446"/>
            </a:xfrm>
            <a:custGeom>
              <a:avLst/>
              <a:gdLst>
                <a:gd name="T0" fmla="*/ 30 w 208"/>
                <a:gd name="T1" fmla="*/ 0 h 446"/>
                <a:gd name="T2" fmla="*/ 8 w 208"/>
                <a:gd name="T3" fmla="*/ 68 h 446"/>
                <a:gd name="T4" fmla="*/ 2 w 208"/>
                <a:gd name="T5" fmla="*/ 101 h 446"/>
                <a:gd name="T6" fmla="*/ 0 w 208"/>
                <a:gd name="T7" fmla="*/ 136 h 446"/>
                <a:gd name="T8" fmla="*/ 2 w 208"/>
                <a:gd name="T9" fmla="*/ 167 h 446"/>
                <a:gd name="T10" fmla="*/ 8 w 208"/>
                <a:gd name="T11" fmla="*/ 202 h 446"/>
                <a:gd name="T12" fmla="*/ 20 w 208"/>
                <a:gd name="T13" fmla="*/ 235 h 446"/>
                <a:gd name="T14" fmla="*/ 34 w 208"/>
                <a:gd name="T15" fmla="*/ 268 h 446"/>
                <a:gd name="T16" fmla="*/ 75 w 208"/>
                <a:gd name="T17" fmla="*/ 332 h 446"/>
                <a:gd name="T18" fmla="*/ 75 w 208"/>
                <a:gd name="T19" fmla="*/ 332 h 446"/>
                <a:gd name="T20" fmla="*/ 87 w 208"/>
                <a:gd name="T21" fmla="*/ 349 h 446"/>
                <a:gd name="T22" fmla="*/ 102 w 208"/>
                <a:gd name="T23" fmla="*/ 365 h 446"/>
                <a:gd name="T24" fmla="*/ 116 w 208"/>
                <a:gd name="T25" fmla="*/ 382 h 446"/>
                <a:gd name="T26" fmla="*/ 132 w 208"/>
                <a:gd name="T27" fmla="*/ 396 h 446"/>
                <a:gd name="T28" fmla="*/ 149 w 208"/>
                <a:gd name="T29" fmla="*/ 411 h 446"/>
                <a:gd name="T30" fmla="*/ 167 w 208"/>
                <a:gd name="T31" fmla="*/ 423 h 446"/>
                <a:gd name="T32" fmla="*/ 187 w 208"/>
                <a:gd name="T33" fmla="*/ 436 h 446"/>
                <a:gd name="T34" fmla="*/ 208 w 208"/>
                <a:gd name="T35" fmla="*/ 446 h 4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8" h="446">
                  <a:moveTo>
                    <a:pt x="30" y="0"/>
                  </a:moveTo>
                  <a:lnTo>
                    <a:pt x="8" y="68"/>
                  </a:lnTo>
                  <a:lnTo>
                    <a:pt x="2" y="101"/>
                  </a:lnTo>
                  <a:lnTo>
                    <a:pt x="0" y="136"/>
                  </a:lnTo>
                  <a:lnTo>
                    <a:pt x="2" y="167"/>
                  </a:lnTo>
                  <a:lnTo>
                    <a:pt x="8" y="202"/>
                  </a:lnTo>
                  <a:lnTo>
                    <a:pt x="20" y="235"/>
                  </a:lnTo>
                  <a:lnTo>
                    <a:pt x="34" y="268"/>
                  </a:lnTo>
                  <a:lnTo>
                    <a:pt x="75" y="332"/>
                  </a:lnTo>
                  <a:lnTo>
                    <a:pt x="87" y="349"/>
                  </a:lnTo>
                  <a:lnTo>
                    <a:pt x="102" y="365"/>
                  </a:lnTo>
                  <a:lnTo>
                    <a:pt x="116" y="382"/>
                  </a:lnTo>
                  <a:lnTo>
                    <a:pt x="132" y="396"/>
                  </a:lnTo>
                  <a:lnTo>
                    <a:pt x="149" y="411"/>
                  </a:lnTo>
                  <a:lnTo>
                    <a:pt x="167" y="423"/>
                  </a:lnTo>
                  <a:lnTo>
                    <a:pt x="187" y="436"/>
                  </a:lnTo>
                  <a:lnTo>
                    <a:pt x="208" y="44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899" name="Line 2239"/>
            <p:cNvSpPr>
              <a:spLocks noChangeAspect="1" noChangeShapeType="1"/>
            </p:cNvSpPr>
            <p:nvPr/>
          </p:nvSpPr>
          <p:spPr bwMode="auto">
            <a:xfrm flipH="1">
              <a:off x="772" y="1103"/>
              <a:ext cx="17" cy="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00" name="Freeform 2240"/>
            <p:cNvSpPr>
              <a:spLocks noChangeAspect="1"/>
            </p:cNvSpPr>
            <p:nvPr/>
          </p:nvSpPr>
          <p:spPr bwMode="auto">
            <a:xfrm>
              <a:off x="678" y="1306"/>
              <a:ext cx="237" cy="452"/>
            </a:xfrm>
            <a:custGeom>
              <a:avLst/>
              <a:gdLst>
                <a:gd name="T0" fmla="*/ 21 w 237"/>
                <a:gd name="T1" fmla="*/ 0 h 452"/>
                <a:gd name="T2" fmla="*/ 7 w 237"/>
                <a:gd name="T3" fmla="*/ 49 h 452"/>
                <a:gd name="T4" fmla="*/ 0 w 237"/>
                <a:gd name="T5" fmla="*/ 103 h 452"/>
                <a:gd name="T6" fmla="*/ 5 w 237"/>
                <a:gd name="T7" fmla="*/ 146 h 452"/>
                <a:gd name="T8" fmla="*/ 15 w 237"/>
                <a:gd name="T9" fmla="*/ 190 h 452"/>
                <a:gd name="T10" fmla="*/ 29 w 237"/>
                <a:gd name="T11" fmla="*/ 233 h 452"/>
                <a:gd name="T12" fmla="*/ 51 w 237"/>
                <a:gd name="T13" fmla="*/ 276 h 452"/>
                <a:gd name="T14" fmla="*/ 78 w 237"/>
                <a:gd name="T15" fmla="*/ 318 h 452"/>
                <a:gd name="T16" fmla="*/ 111 w 237"/>
                <a:gd name="T17" fmla="*/ 357 h 452"/>
                <a:gd name="T18" fmla="*/ 151 w 237"/>
                <a:gd name="T19" fmla="*/ 394 h 452"/>
                <a:gd name="T20" fmla="*/ 151 w 237"/>
                <a:gd name="T21" fmla="*/ 394 h 452"/>
                <a:gd name="T22" fmla="*/ 162 w 237"/>
                <a:gd name="T23" fmla="*/ 402 h 452"/>
                <a:gd name="T24" fmla="*/ 172 w 237"/>
                <a:gd name="T25" fmla="*/ 411 h 452"/>
                <a:gd name="T26" fmla="*/ 182 w 237"/>
                <a:gd name="T27" fmla="*/ 419 h 452"/>
                <a:gd name="T28" fmla="*/ 194 w 237"/>
                <a:gd name="T29" fmla="*/ 427 h 452"/>
                <a:gd name="T30" fmla="*/ 207 w 237"/>
                <a:gd name="T31" fmla="*/ 435 h 452"/>
                <a:gd name="T32" fmla="*/ 217 w 237"/>
                <a:gd name="T33" fmla="*/ 442 h 452"/>
                <a:gd name="T34" fmla="*/ 227 w 237"/>
                <a:gd name="T35" fmla="*/ 448 h 452"/>
                <a:gd name="T36" fmla="*/ 237 w 237"/>
                <a:gd name="T37" fmla="*/ 452 h 4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7" h="452">
                  <a:moveTo>
                    <a:pt x="21" y="0"/>
                  </a:moveTo>
                  <a:lnTo>
                    <a:pt x="7" y="49"/>
                  </a:lnTo>
                  <a:lnTo>
                    <a:pt x="0" y="103"/>
                  </a:lnTo>
                  <a:lnTo>
                    <a:pt x="5" y="146"/>
                  </a:lnTo>
                  <a:lnTo>
                    <a:pt x="15" y="190"/>
                  </a:lnTo>
                  <a:lnTo>
                    <a:pt x="29" y="233"/>
                  </a:lnTo>
                  <a:lnTo>
                    <a:pt x="51" y="276"/>
                  </a:lnTo>
                  <a:lnTo>
                    <a:pt x="78" y="318"/>
                  </a:lnTo>
                  <a:lnTo>
                    <a:pt x="111" y="357"/>
                  </a:lnTo>
                  <a:lnTo>
                    <a:pt x="151" y="394"/>
                  </a:lnTo>
                  <a:lnTo>
                    <a:pt x="162" y="402"/>
                  </a:lnTo>
                  <a:lnTo>
                    <a:pt x="172" y="411"/>
                  </a:lnTo>
                  <a:lnTo>
                    <a:pt x="182" y="419"/>
                  </a:lnTo>
                  <a:lnTo>
                    <a:pt x="194" y="427"/>
                  </a:lnTo>
                  <a:lnTo>
                    <a:pt x="207" y="435"/>
                  </a:lnTo>
                  <a:lnTo>
                    <a:pt x="217" y="442"/>
                  </a:lnTo>
                  <a:lnTo>
                    <a:pt x="227" y="448"/>
                  </a:lnTo>
                  <a:lnTo>
                    <a:pt x="237" y="45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01" name="Freeform 2241"/>
            <p:cNvSpPr>
              <a:spLocks noChangeAspect="1"/>
            </p:cNvSpPr>
            <p:nvPr/>
          </p:nvSpPr>
          <p:spPr bwMode="auto">
            <a:xfrm>
              <a:off x="895" y="1271"/>
              <a:ext cx="189" cy="520"/>
            </a:xfrm>
            <a:custGeom>
              <a:avLst/>
              <a:gdLst>
                <a:gd name="T0" fmla="*/ 45 w 189"/>
                <a:gd name="T1" fmla="*/ 0 h 520"/>
                <a:gd name="T2" fmla="*/ 26 w 189"/>
                <a:gd name="T3" fmla="*/ 41 h 520"/>
                <a:gd name="T4" fmla="*/ 12 w 189"/>
                <a:gd name="T5" fmla="*/ 84 h 520"/>
                <a:gd name="T6" fmla="*/ 2 w 189"/>
                <a:gd name="T7" fmla="*/ 128 h 520"/>
                <a:gd name="T8" fmla="*/ 0 w 189"/>
                <a:gd name="T9" fmla="*/ 173 h 520"/>
                <a:gd name="T10" fmla="*/ 2 w 189"/>
                <a:gd name="T11" fmla="*/ 214 h 520"/>
                <a:gd name="T12" fmla="*/ 10 w 189"/>
                <a:gd name="T13" fmla="*/ 260 h 520"/>
                <a:gd name="T14" fmla="*/ 24 w 189"/>
                <a:gd name="T15" fmla="*/ 301 h 520"/>
                <a:gd name="T16" fmla="*/ 24 w 189"/>
                <a:gd name="T17" fmla="*/ 301 h 520"/>
                <a:gd name="T18" fmla="*/ 28 w 189"/>
                <a:gd name="T19" fmla="*/ 311 h 520"/>
                <a:gd name="T20" fmla="*/ 34 w 189"/>
                <a:gd name="T21" fmla="*/ 322 h 520"/>
                <a:gd name="T22" fmla="*/ 39 w 189"/>
                <a:gd name="T23" fmla="*/ 334 h 520"/>
                <a:gd name="T24" fmla="*/ 43 w 189"/>
                <a:gd name="T25" fmla="*/ 344 h 520"/>
                <a:gd name="T26" fmla="*/ 43 w 189"/>
                <a:gd name="T27" fmla="*/ 344 h 520"/>
                <a:gd name="T28" fmla="*/ 49 w 189"/>
                <a:gd name="T29" fmla="*/ 357 h 520"/>
                <a:gd name="T30" fmla="*/ 57 w 189"/>
                <a:gd name="T31" fmla="*/ 367 h 520"/>
                <a:gd name="T32" fmla="*/ 63 w 189"/>
                <a:gd name="T33" fmla="*/ 380 h 520"/>
                <a:gd name="T34" fmla="*/ 71 w 189"/>
                <a:gd name="T35" fmla="*/ 390 h 520"/>
                <a:gd name="T36" fmla="*/ 79 w 189"/>
                <a:gd name="T37" fmla="*/ 402 h 520"/>
                <a:gd name="T38" fmla="*/ 87 w 189"/>
                <a:gd name="T39" fmla="*/ 413 h 520"/>
                <a:gd name="T40" fmla="*/ 96 w 189"/>
                <a:gd name="T41" fmla="*/ 423 h 520"/>
                <a:gd name="T42" fmla="*/ 104 w 189"/>
                <a:gd name="T43" fmla="*/ 433 h 520"/>
                <a:gd name="T44" fmla="*/ 189 w 189"/>
                <a:gd name="T45" fmla="*/ 520 h 5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520">
                  <a:moveTo>
                    <a:pt x="45" y="0"/>
                  </a:moveTo>
                  <a:lnTo>
                    <a:pt x="26" y="41"/>
                  </a:lnTo>
                  <a:lnTo>
                    <a:pt x="12" y="84"/>
                  </a:lnTo>
                  <a:lnTo>
                    <a:pt x="2" y="128"/>
                  </a:lnTo>
                  <a:lnTo>
                    <a:pt x="0" y="173"/>
                  </a:lnTo>
                  <a:lnTo>
                    <a:pt x="2" y="214"/>
                  </a:lnTo>
                  <a:lnTo>
                    <a:pt x="10" y="260"/>
                  </a:lnTo>
                  <a:lnTo>
                    <a:pt x="24" y="301"/>
                  </a:lnTo>
                  <a:lnTo>
                    <a:pt x="28" y="311"/>
                  </a:lnTo>
                  <a:lnTo>
                    <a:pt x="34" y="322"/>
                  </a:lnTo>
                  <a:lnTo>
                    <a:pt x="39" y="334"/>
                  </a:lnTo>
                  <a:lnTo>
                    <a:pt x="43" y="344"/>
                  </a:lnTo>
                  <a:lnTo>
                    <a:pt x="49" y="357"/>
                  </a:lnTo>
                  <a:lnTo>
                    <a:pt x="57" y="367"/>
                  </a:lnTo>
                  <a:lnTo>
                    <a:pt x="63" y="380"/>
                  </a:lnTo>
                  <a:lnTo>
                    <a:pt x="71" y="390"/>
                  </a:lnTo>
                  <a:lnTo>
                    <a:pt x="79" y="402"/>
                  </a:lnTo>
                  <a:lnTo>
                    <a:pt x="87" y="413"/>
                  </a:lnTo>
                  <a:lnTo>
                    <a:pt x="96" y="423"/>
                  </a:lnTo>
                  <a:lnTo>
                    <a:pt x="104" y="433"/>
                  </a:lnTo>
                  <a:lnTo>
                    <a:pt x="189" y="5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02" name="Line 2242"/>
            <p:cNvSpPr>
              <a:spLocks noChangeAspect="1" noChangeShapeType="1"/>
            </p:cNvSpPr>
            <p:nvPr/>
          </p:nvSpPr>
          <p:spPr bwMode="auto">
            <a:xfrm flipH="1">
              <a:off x="1174" y="1134"/>
              <a:ext cx="31" cy="10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03" name="Freeform 2243"/>
            <p:cNvSpPr>
              <a:spLocks noChangeAspect="1"/>
            </p:cNvSpPr>
            <p:nvPr/>
          </p:nvSpPr>
          <p:spPr bwMode="auto">
            <a:xfrm>
              <a:off x="1129" y="1318"/>
              <a:ext cx="149" cy="496"/>
            </a:xfrm>
            <a:custGeom>
              <a:avLst/>
              <a:gdLst>
                <a:gd name="T0" fmla="*/ 33 w 149"/>
                <a:gd name="T1" fmla="*/ 0 h 496"/>
                <a:gd name="T2" fmla="*/ 11 w 149"/>
                <a:gd name="T3" fmla="*/ 64 h 496"/>
                <a:gd name="T4" fmla="*/ 11 w 149"/>
                <a:gd name="T5" fmla="*/ 64 h 496"/>
                <a:gd name="T6" fmla="*/ 11 w 149"/>
                <a:gd name="T7" fmla="*/ 74 h 496"/>
                <a:gd name="T8" fmla="*/ 9 w 149"/>
                <a:gd name="T9" fmla="*/ 85 h 496"/>
                <a:gd name="T10" fmla="*/ 7 w 149"/>
                <a:gd name="T11" fmla="*/ 95 h 496"/>
                <a:gd name="T12" fmla="*/ 7 w 149"/>
                <a:gd name="T13" fmla="*/ 107 h 496"/>
                <a:gd name="T14" fmla="*/ 4 w 149"/>
                <a:gd name="T15" fmla="*/ 120 h 496"/>
                <a:gd name="T16" fmla="*/ 2 w 149"/>
                <a:gd name="T17" fmla="*/ 134 h 496"/>
                <a:gd name="T18" fmla="*/ 0 w 149"/>
                <a:gd name="T19" fmla="*/ 149 h 496"/>
                <a:gd name="T20" fmla="*/ 0 w 149"/>
                <a:gd name="T21" fmla="*/ 163 h 496"/>
                <a:gd name="T22" fmla="*/ 0 w 149"/>
                <a:gd name="T23" fmla="*/ 163 h 496"/>
                <a:gd name="T24" fmla="*/ 2 w 149"/>
                <a:gd name="T25" fmla="*/ 176 h 496"/>
                <a:gd name="T26" fmla="*/ 2 w 149"/>
                <a:gd name="T27" fmla="*/ 188 h 496"/>
                <a:gd name="T28" fmla="*/ 2 w 149"/>
                <a:gd name="T29" fmla="*/ 200 h 496"/>
                <a:gd name="T30" fmla="*/ 4 w 149"/>
                <a:gd name="T31" fmla="*/ 213 h 496"/>
                <a:gd name="T32" fmla="*/ 4 w 149"/>
                <a:gd name="T33" fmla="*/ 227 h 496"/>
                <a:gd name="T34" fmla="*/ 4 w 149"/>
                <a:gd name="T35" fmla="*/ 240 h 496"/>
                <a:gd name="T36" fmla="*/ 4 w 149"/>
                <a:gd name="T37" fmla="*/ 252 h 496"/>
                <a:gd name="T38" fmla="*/ 7 w 149"/>
                <a:gd name="T39" fmla="*/ 264 h 496"/>
                <a:gd name="T40" fmla="*/ 7 w 149"/>
                <a:gd name="T41" fmla="*/ 264 h 496"/>
                <a:gd name="T42" fmla="*/ 11 w 149"/>
                <a:gd name="T43" fmla="*/ 281 h 496"/>
                <a:gd name="T44" fmla="*/ 13 w 149"/>
                <a:gd name="T45" fmla="*/ 297 h 496"/>
                <a:gd name="T46" fmla="*/ 17 w 149"/>
                <a:gd name="T47" fmla="*/ 314 h 496"/>
                <a:gd name="T48" fmla="*/ 21 w 149"/>
                <a:gd name="T49" fmla="*/ 326 h 496"/>
                <a:gd name="T50" fmla="*/ 25 w 149"/>
                <a:gd name="T51" fmla="*/ 339 h 496"/>
                <a:gd name="T52" fmla="*/ 27 w 149"/>
                <a:gd name="T53" fmla="*/ 347 h 496"/>
                <a:gd name="T54" fmla="*/ 31 w 149"/>
                <a:gd name="T55" fmla="*/ 353 h 496"/>
                <a:gd name="T56" fmla="*/ 33 w 149"/>
                <a:gd name="T57" fmla="*/ 355 h 496"/>
                <a:gd name="T58" fmla="*/ 33 w 149"/>
                <a:gd name="T59" fmla="*/ 355 h 496"/>
                <a:gd name="T60" fmla="*/ 37 w 149"/>
                <a:gd name="T61" fmla="*/ 366 h 496"/>
                <a:gd name="T62" fmla="*/ 43 w 149"/>
                <a:gd name="T63" fmla="*/ 376 h 496"/>
                <a:gd name="T64" fmla="*/ 49 w 149"/>
                <a:gd name="T65" fmla="*/ 386 h 496"/>
                <a:gd name="T66" fmla="*/ 51 w 149"/>
                <a:gd name="T67" fmla="*/ 390 h 496"/>
                <a:gd name="T68" fmla="*/ 74 w 149"/>
                <a:gd name="T69" fmla="*/ 423 h 496"/>
                <a:gd name="T70" fmla="*/ 106 w 149"/>
                <a:gd name="T71" fmla="*/ 459 h 496"/>
                <a:gd name="T72" fmla="*/ 149 w 149"/>
                <a:gd name="T73" fmla="*/ 496 h 4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9" h="496">
                  <a:moveTo>
                    <a:pt x="33" y="0"/>
                  </a:moveTo>
                  <a:lnTo>
                    <a:pt x="11" y="64"/>
                  </a:lnTo>
                  <a:lnTo>
                    <a:pt x="11" y="74"/>
                  </a:lnTo>
                  <a:lnTo>
                    <a:pt x="9" y="85"/>
                  </a:lnTo>
                  <a:lnTo>
                    <a:pt x="7" y="95"/>
                  </a:lnTo>
                  <a:lnTo>
                    <a:pt x="7" y="107"/>
                  </a:lnTo>
                  <a:lnTo>
                    <a:pt x="4" y="120"/>
                  </a:lnTo>
                  <a:lnTo>
                    <a:pt x="2" y="134"/>
                  </a:lnTo>
                  <a:lnTo>
                    <a:pt x="0" y="149"/>
                  </a:lnTo>
                  <a:lnTo>
                    <a:pt x="0" y="163"/>
                  </a:lnTo>
                  <a:lnTo>
                    <a:pt x="2" y="176"/>
                  </a:lnTo>
                  <a:lnTo>
                    <a:pt x="2" y="188"/>
                  </a:lnTo>
                  <a:lnTo>
                    <a:pt x="2" y="200"/>
                  </a:lnTo>
                  <a:lnTo>
                    <a:pt x="4" y="213"/>
                  </a:lnTo>
                  <a:lnTo>
                    <a:pt x="4" y="227"/>
                  </a:lnTo>
                  <a:lnTo>
                    <a:pt x="4" y="240"/>
                  </a:lnTo>
                  <a:lnTo>
                    <a:pt x="4" y="252"/>
                  </a:lnTo>
                  <a:lnTo>
                    <a:pt x="7" y="264"/>
                  </a:lnTo>
                  <a:lnTo>
                    <a:pt x="11" y="281"/>
                  </a:lnTo>
                  <a:lnTo>
                    <a:pt x="13" y="297"/>
                  </a:lnTo>
                  <a:lnTo>
                    <a:pt x="17" y="314"/>
                  </a:lnTo>
                  <a:lnTo>
                    <a:pt x="21" y="326"/>
                  </a:lnTo>
                  <a:lnTo>
                    <a:pt x="25" y="339"/>
                  </a:lnTo>
                  <a:lnTo>
                    <a:pt x="27" y="347"/>
                  </a:lnTo>
                  <a:lnTo>
                    <a:pt x="31" y="353"/>
                  </a:lnTo>
                  <a:lnTo>
                    <a:pt x="33" y="355"/>
                  </a:lnTo>
                  <a:lnTo>
                    <a:pt x="37" y="366"/>
                  </a:lnTo>
                  <a:lnTo>
                    <a:pt x="43" y="376"/>
                  </a:lnTo>
                  <a:lnTo>
                    <a:pt x="49" y="386"/>
                  </a:lnTo>
                  <a:lnTo>
                    <a:pt x="51" y="390"/>
                  </a:lnTo>
                  <a:lnTo>
                    <a:pt x="74" y="423"/>
                  </a:lnTo>
                  <a:lnTo>
                    <a:pt x="106" y="459"/>
                  </a:lnTo>
                  <a:lnTo>
                    <a:pt x="149" y="49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04" name="Line 2244"/>
            <p:cNvSpPr>
              <a:spLocks noChangeAspect="1" noChangeShapeType="1"/>
            </p:cNvSpPr>
            <p:nvPr/>
          </p:nvSpPr>
          <p:spPr bwMode="auto">
            <a:xfrm flipV="1">
              <a:off x="1382" y="1258"/>
              <a:ext cx="11" cy="14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05" name="Freeform 2245"/>
            <p:cNvSpPr>
              <a:spLocks noChangeAspect="1"/>
            </p:cNvSpPr>
            <p:nvPr/>
          </p:nvSpPr>
          <p:spPr bwMode="auto">
            <a:xfrm>
              <a:off x="1784" y="1345"/>
              <a:ext cx="296" cy="35"/>
            </a:xfrm>
            <a:custGeom>
              <a:avLst/>
              <a:gdLst>
                <a:gd name="T0" fmla="*/ 0 w 296"/>
                <a:gd name="T1" fmla="*/ 35 h 35"/>
                <a:gd name="T2" fmla="*/ 147 w 296"/>
                <a:gd name="T3" fmla="*/ 21 h 35"/>
                <a:gd name="T4" fmla="*/ 296 w 296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6" h="35">
                  <a:moveTo>
                    <a:pt x="0" y="35"/>
                  </a:moveTo>
                  <a:lnTo>
                    <a:pt x="147" y="21"/>
                  </a:lnTo>
                  <a:lnTo>
                    <a:pt x="29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06" name="Freeform 2246"/>
            <p:cNvSpPr>
              <a:spLocks noChangeAspect="1"/>
            </p:cNvSpPr>
            <p:nvPr/>
          </p:nvSpPr>
          <p:spPr bwMode="auto">
            <a:xfrm>
              <a:off x="2188" y="1066"/>
              <a:ext cx="111" cy="419"/>
            </a:xfrm>
            <a:custGeom>
              <a:avLst/>
              <a:gdLst>
                <a:gd name="T0" fmla="*/ 111 w 111"/>
                <a:gd name="T1" fmla="*/ 419 h 419"/>
                <a:gd name="T2" fmla="*/ 111 w 111"/>
                <a:gd name="T3" fmla="*/ 386 h 419"/>
                <a:gd name="T4" fmla="*/ 108 w 111"/>
                <a:gd name="T5" fmla="*/ 337 h 419"/>
                <a:gd name="T6" fmla="*/ 102 w 111"/>
                <a:gd name="T7" fmla="*/ 287 h 419"/>
                <a:gd name="T8" fmla="*/ 80 w 111"/>
                <a:gd name="T9" fmla="*/ 188 h 419"/>
                <a:gd name="T10" fmla="*/ 64 w 111"/>
                <a:gd name="T11" fmla="*/ 141 h 419"/>
                <a:gd name="T12" fmla="*/ 45 w 111"/>
                <a:gd name="T13" fmla="*/ 93 h 419"/>
                <a:gd name="T14" fmla="*/ 0 w 111"/>
                <a:gd name="T15" fmla="*/ 0 h 4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1" h="419">
                  <a:moveTo>
                    <a:pt x="111" y="419"/>
                  </a:moveTo>
                  <a:lnTo>
                    <a:pt x="111" y="386"/>
                  </a:lnTo>
                  <a:lnTo>
                    <a:pt x="108" y="337"/>
                  </a:lnTo>
                  <a:lnTo>
                    <a:pt x="102" y="287"/>
                  </a:lnTo>
                  <a:lnTo>
                    <a:pt x="80" y="188"/>
                  </a:lnTo>
                  <a:lnTo>
                    <a:pt x="64" y="141"/>
                  </a:lnTo>
                  <a:lnTo>
                    <a:pt x="45" y="9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07" name="Freeform 2247"/>
            <p:cNvSpPr>
              <a:spLocks noChangeAspect="1"/>
            </p:cNvSpPr>
            <p:nvPr/>
          </p:nvSpPr>
          <p:spPr bwMode="auto">
            <a:xfrm>
              <a:off x="1750" y="647"/>
              <a:ext cx="340" cy="795"/>
            </a:xfrm>
            <a:custGeom>
              <a:avLst/>
              <a:gdLst>
                <a:gd name="T0" fmla="*/ 340 w 340"/>
                <a:gd name="T1" fmla="*/ 795 h 795"/>
                <a:gd name="T2" fmla="*/ 330 w 340"/>
                <a:gd name="T3" fmla="*/ 694 h 795"/>
                <a:gd name="T4" fmla="*/ 306 w 340"/>
                <a:gd name="T5" fmla="*/ 590 h 795"/>
                <a:gd name="T6" fmla="*/ 275 w 340"/>
                <a:gd name="T7" fmla="*/ 489 h 795"/>
                <a:gd name="T8" fmla="*/ 234 w 340"/>
                <a:gd name="T9" fmla="*/ 388 h 795"/>
                <a:gd name="T10" fmla="*/ 185 w 340"/>
                <a:gd name="T11" fmla="*/ 287 h 795"/>
                <a:gd name="T12" fmla="*/ 128 w 340"/>
                <a:gd name="T13" fmla="*/ 188 h 795"/>
                <a:gd name="T14" fmla="*/ 67 w 340"/>
                <a:gd name="T15" fmla="*/ 91 h 795"/>
                <a:gd name="T16" fmla="*/ 0 w 340"/>
                <a:gd name="T17" fmla="*/ 0 h 7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0" h="795">
                  <a:moveTo>
                    <a:pt x="340" y="795"/>
                  </a:moveTo>
                  <a:lnTo>
                    <a:pt x="330" y="694"/>
                  </a:lnTo>
                  <a:lnTo>
                    <a:pt x="306" y="590"/>
                  </a:lnTo>
                  <a:lnTo>
                    <a:pt x="275" y="489"/>
                  </a:lnTo>
                  <a:lnTo>
                    <a:pt x="234" y="388"/>
                  </a:lnTo>
                  <a:lnTo>
                    <a:pt x="185" y="287"/>
                  </a:lnTo>
                  <a:lnTo>
                    <a:pt x="128" y="188"/>
                  </a:lnTo>
                  <a:lnTo>
                    <a:pt x="67" y="9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08" name="Freeform 2248"/>
            <p:cNvSpPr>
              <a:spLocks noChangeAspect="1"/>
            </p:cNvSpPr>
            <p:nvPr/>
          </p:nvSpPr>
          <p:spPr bwMode="auto">
            <a:xfrm>
              <a:off x="1744" y="843"/>
              <a:ext cx="140" cy="554"/>
            </a:xfrm>
            <a:custGeom>
              <a:avLst/>
              <a:gdLst>
                <a:gd name="T0" fmla="*/ 140 w 140"/>
                <a:gd name="T1" fmla="*/ 554 h 554"/>
                <a:gd name="T2" fmla="*/ 136 w 140"/>
                <a:gd name="T3" fmla="*/ 485 h 554"/>
                <a:gd name="T4" fmla="*/ 126 w 140"/>
                <a:gd name="T5" fmla="*/ 417 h 554"/>
                <a:gd name="T6" fmla="*/ 112 w 140"/>
                <a:gd name="T7" fmla="*/ 343 h 554"/>
                <a:gd name="T8" fmla="*/ 91 w 140"/>
                <a:gd name="T9" fmla="*/ 271 h 554"/>
                <a:gd name="T10" fmla="*/ 44 w 140"/>
                <a:gd name="T11" fmla="*/ 128 h 554"/>
                <a:gd name="T12" fmla="*/ 0 w 140"/>
                <a:gd name="T13" fmla="*/ 0 h 5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54">
                  <a:moveTo>
                    <a:pt x="140" y="554"/>
                  </a:moveTo>
                  <a:lnTo>
                    <a:pt x="136" y="485"/>
                  </a:lnTo>
                  <a:lnTo>
                    <a:pt x="126" y="417"/>
                  </a:lnTo>
                  <a:lnTo>
                    <a:pt x="112" y="343"/>
                  </a:lnTo>
                  <a:lnTo>
                    <a:pt x="91" y="271"/>
                  </a:lnTo>
                  <a:lnTo>
                    <a:pt x="44" y="12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09" name="Line 2249"/>
            <p:cNvSpPr>
              <a:spLocks noChangeAspect="1" noChangeShapeType="1"/>
            </p:cNvSpPr>
            <p:nvPr/>
          </p:nvSpPr>
          <p:spPr bwMode="auto">
            <a:xfrm flipH="1" flipV="1">
              <a:off x="1633" y="1293"/>
              <a:ext cx="4" cy="7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10" name="Line 2250"/>
            <p:cNvSpPr>
              <a:spLocks noChangeAspect="1" noChangeShapeType="1"/>
            </p:cNvSpPr>
            <p:nvPr/>
          </p:nvSpPr>
          <p:spPr bwMode="auto">
            <a:xfrm>
              <a:off x="1333" y="1394"/>
              <a:ext cx="149" cy="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11" name="Line 2251"/>
            <p:cNvSpPr>
              <a:spLocks noChangeAspect="1" noChangeShapeType="1"/>
            </p:cNvSpPr>
            <p:nvPr/>
          </p:nvSpPr>
          <p:spPr bwMode="auto">
            <a:xfrm>
              <a:off x="1017" y="1248"/>
              <a:ext cx="123" cy="1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12" name="Freeform 2252"/>
            <p:cNvSpPr>
              <a:spLocks noChangeAspect="1"/>
            </p:cNvSpPr>
            <p:nvPr/>
          </p:nvSpPr>
          <p:spPr bwMode="auto">
            <a:xfrm>
              <a:off x="695" y="1153"/>
              <a:ext cx="63" cy="153"/>
            </a:xfrm>
            <a:custGeom>
              <a:avLst/>
              <a:gdLst>
                <a:gd name="T0" fmla="*/ 63 w 63"/>
                <a:gd name="T1" fmla="*/ 0 h 153"/>
                <a:gd name="T2" fmla="*/ 26 w 63"/>
                <a:gd name="T3" fmla="*/ 76 h 153"/>
                <a:gd name="T4" fmla="*/ 10 w 63"/>
                <a:gd name="T5" fmla="*/ 118 h 153"/>
                <a:gd name="T6" fmla="*/ 0 w 63"/>
                <a:gd name="T7" fmla="*/ 153 h 1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153">
                  <a:moveTo>
                    <a:pt x="63" y="0"/>
                  </a:moveTo>
                  <a:lnTo>
                    <a:pt x="26" y="76"/>
                  </a:lnTo>
                  <a:lnTo>
                    <a:pt x="10" y="118"/>
                  </a:lnTo>
                  <a:lnTo>
                    <a:pt x="0" y="15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13" name="Line 2253"/>
            <p:cNvSpPr>
              <a:spLocks noChangeAspect="1" noChangeShapeType="1"/>
            </p:cNvSpPr>
            <p:nvPr/>
          </p:nvSpPr>
          <p:spPr bwMode="auto">
            <a:xfrm>
              <a:off x="750" y="1045"/>
              <a:ext cx="26" cy="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14" name="Line 2254"/>
            <p:cNvSpPr>
              <a:spLocks noChangeAspect="1" noChangeShapeType="1"/>
            </p:cNvSpPr>
            <p:nvPr/>
          </p:nvSpPr>
          <p:spPr bwMode="auto">
            <a:xfrm flipH="1" flipV="1">
              <a:off x="1603" y="988"/>
              <a:ext cx="30" cy="29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15" name="Line 2255"/>
            <p:cNvSpPr>
              <a:spLocks noChangeAspect="1" noChangeShapeType="1"/>
            </p:cNvSpPr>
            <p:nvPr/>
          </p:nvSpPr>
          <p:spPr bwMode="auto">
            <a:xfrm flipV="1">
              <a:off x="1733" y="853"/>
              <a:ext cx="74" cy="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16" name="Freeform 2256"/>
            <p:cNvSpPr>
              <a:spLocks noChangeAspect="1"/>
            </p:cNvSpPr>
            <p:nvPr/>
          </p:nvSpPr>
          <p:spPr bwMode="auto">
            <a:xfrm>
              <a:off x="1831" y="651"/>
              <a:ext cx="537" cy="198"/>
            </a:xfrm>
            <a:custGeom>
              <a:avLst/>
              <a:gdLst>
                <a:gd name="T0" fmla="*/ 0 w 537"/>
                <a:gd name="T1" fmla="*/ 198 h 198"/>
                <a:gd name="T2" fmla="*/ 78 w 537"/>
                <a:gd name="T3" fmla="*/ 186 h 198"/>
                <a:gd name="T4" fmla="*/ 155 w 537"/>
                <a:gd name="T5" fmla="*/ 169 h 198"/>
                <a:gd name="T6" fmla="*/ 300 w 537"/>
                <a:gd name="T7" fmla="*/ 126 h 198"/>
                <a:gd name="T8" fmla="*/ 368 w 537"/>
                <a:gd name="T9" fmla="*/ 99 h 198"/>
                <a:gd name="T10" fmla="*/ 429 w 537"/>
                <a:gd name="T11" fmla="*/ 68 h 198"/>
                <a:gd name="T12" fmla="*/ 486 w 537"/>
                <a:gd name="T13" fmla="*/ 35 h 198"/>
                <a:gd name="T14" fmla="*/ 537 w 537"/>
                <a:gd name="T15" fmla="*/ 0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7" h="198">
                  <a:moveTo>
                    <a:pt x="0" y="198"/>
                  </a:moveTo>
                  <a:lnTo>
                    <a:pt x="78" y="186"/>
                  </a:lnTo>
                  <a:lnTo>
                    <a:pt x="155" y="169"/>
                  </a:lnTo>
                  <a:lnTo>
                    <a:pt x="300" y="126"/>
                  </a:lnTo>
                  <a:lnTo>
                    <a:pt x="368" y="99"/>
                  </a:lnTo>
                  <a:lnTo>
                    <a:pt x="429" y="68"/>
                  </a:lnTo>
                  <a:lnTo>
                    <a:pt x="486" y="35"/>
                  </a:lnTo>
                  <a:lnTo>
                    <a:pt x="537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17" name="Line 2257"/>
            <p:cNvSpPr>
              <a:spLocks noChangeAspect="1" noChangeShapeType="1"/>
            </p:cNvSpPr>
            <p:nvPr/>
          </p:nvSpPr>
          <p:spPr bwMode="auto">
            <a:xfrm flipV="1">
              <a:off x="1395" y="1132"/>
              <a:ext cx="2" cy="9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18" name="Line 2258"/>
            <p:cNvSpPr>
              <a:spLocks noChangeAspect="1" noChangeShapeType="1"/>
            </p:cNvSpPr>
            <p:nvPr/>
          </p:nvSpPr>
          <p:spPr bwMode="auto">
            <a:xfrm>
              <a:off x="1531" y="1799"/>
              <a:ext cx="1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19" name="Freeform 2259"/>
            <p:cNvSpPr>
              <a:spLocks noChangeAspect="1"/>
            </p:cNvSpPr>
            <p:nvPr/>
          </p:nvSpPr>
          <p:spPr bwMode="auto">
            <a:xfrm>
              <a:off x="683" y="461"/>
              <a:ext cx="1685" cy="1359"/>
            </a:xfrm>
            <a:custGeom>
              <a:avLst/>
              <a:gdLst>
                <a:gd name="T0" fmla="*/ 197 w 1685"/>
                <a:gd name="T1" fmla="*/ 21 h 1359"/>
                <a:gd name="T2" fmla="*/ 142 w 1685"/>
                <a:gd name="T3" fmla="*/ 33 h 1359"/>
                <a:gd name="T4" fmla="*/ 95 w 1685"/>
                <a:gd name="T5" fmla="*/ 70 h 1359"/>
                <a:gd name="T6" fmla="*/ 97 w 1685"/>
                <a:gd name="T7" fmla="*/ 83 h 1359"/>
                <a:gd name="T8" fmla="*/ 181 w 1685"/>
                <a:gd name="T9" fmla="*/ 138 h 1359"/>
                <a:gd name="T10" fmla="*/ 157 w 1685"/>
                <a:gd name="T11" fmla="*/ 237 h 1359"/>
                <a:gd name="T12" fmla="*/ 142 w 1685"/>
                <a:gd name="T13" fmla="*/ 285 h 1359"/>
                <a:gd name="T14" fmla="*/ 122 w 1685"/>
                <a:gd name="T15" fmla="*/ 291 h 1359"/>
                <a:gd name="T16" fmla="*/ 38 w 1685"/>
                <a:gd name="T17" fmla="*/ 392 h 1359"/>
                <a:gd name="T18" fmla="*/ 2 w 1685"/>
                <a:gd name="T19" fmla="*/ 483 h 1359"/>
                <a:gd name="T20" fmla="*/ 38 w 1685"/>
                <a:gd name="T21" fmla="*/ 580 h 1359"/>
                <a:gd name="T22" fmla="*/ 42 w 1685"/>
                <a:gd name="T23" fmla="*/ 651 h 1359"/>
                <a:gd name="T24" fmla="*/ 95 w 1685"/>
                <a:gd name="T25" fmla="*/ 655 h 1359"/>
                <a:gd name="T26" fmla="*/ 93 w 1685"/>
                <a:gd name="T27" fmla="*/ 599 h 1359"/>
                <a:gd name="T28" fmla="*/ 159 w 1685"/>
                <a:gd name="T29" fmla="*/ 698 h 1359"/>
                <a:gd name="T30" fmla="*/ 206 w 1685"/>
                <a:gd name="T31" fmla="*/ 785 h 1359"/>
                <a:gd name="T32" fmla="*/ 379 w 1685"/>
                <a:gd name="T33" fmla="*/ 838 h 1359"/>
                <a:gd name="T34" fmla="*/ 540 w 1685"/>
                <a:gd name="T35" fmla="*/ 909 h 1359"/>
                <a:gd name="T36" fmla="*/ 648 w 1685"/>
                <a:gd name="T37" fmla="*/ 952 h 1359"/>
                <a:gd name="T38" fmla="*/ 761 w 1685"/>
                <a:gd name="T39" fmla="*/ 985 h 1359"/>
                <a:gd name="T40" fmla="*/ 663 w 1685"/>
                <a:gd name="T41" fmla="*/ 1078 h 1359"/>
                <a:gd name="T42" fmla="*/ 797 w 1685"/>
                <a:gd name="T43" fmla="*/ 1173 h 1359"/>
                <a:gd name="T44" fmla="*/ 881 w 1685"/>
                <a:gd name="T45" fmla="*/ 1266 h 1359"/>
                <a:gd name="T46" fmla="*/ 826 w 1685"/>
                <a:gd name="T47" fmla="*/ 1359 h 1359"/>
                <a:gd name="T48" fmla="*/ 1101 w 1685"/>
                <a:gd name="T49" fmla="*/ 1299 h 1359"/>
                <a:gd name="T50" fmla="*/ 1305 w 1685"/>
                <a:gd name="T51" fmla="*/ 1237 h 1359"/>
                <a:gd name="T52" fmla="*/ 1487 w 1685"/>
                <a:gd name="T53" fmla="*/ 1185 h 1359"/>
                <a:gd name="T54" fmla="*/ 1648 w 1685"/>
                <a:gd name="T55" fmla="*/ 1074 h 1359"/>
                <a:gd name="T56" fmla="*/ 1569 w 1685"/>
                <a:gd name="T57" fmla="*/ 1020 h 1359"/>
                <a:gd name="T58" fmla="*/ 1401 w 1685"/>
                <a:gd name="T59" fmla="*/ 979 h 1359"/>
                <a:gd name="T60" fmla="*/ 1201 w 1685"/>
                <a:gd name="T61" fmla="*/ 938 h 1359"/>
                <a:gd name="T62" fmla="*/ 950 w 1685"/>
                <a:gd name="T63" fmla="*/ 911 h 1359"/>
                <a:gd name="T64" fmla="*/ 820 w 1685"/>
                <a:gd name="T65" fmla="*/ 925 h 1359"/>
                <a:gd name="T66" fmla="*/ 632 w 1685"/>
                <a:gd name="T67" fmla="*/ 925 h 1359"/>
                <a:gd name="T68" fmla="*/ 561 w 1685"/>
                <a:gd name="T69" fmla="*/ 855 h 1359"/>
                <a:gd name="T70" fmla="*/ 555 w 1685"/>
                <a:gd name="T71" fmla="*/ 774 h 1359"/>
                <a:gd name="T72" fmla="*/ 401 w 1685"/>
                <a:gd name="T73" fmla="*/ 822 h 1359"/>
                <a:gd name="T74" fmla="*/ 344 w 1685"/>
                <a:gd name="T75" fmla="*/ 743 h 1359"/>
                <a:gd name="T76" fmla="*/ 450 w 1685"/>
                <a:gd name="T77" fmla="*/ 663 h 1359"/>
                <a:gd name="T78" fmla="*/ 626 w 1685"/>
                <a:gd name="T79" fmla="*/ 671 h 1359"/>
                <a:gd name="T80" fmla="*/ 693 w 1685"/>
                <a:gd name="T81" fmla="*/ 715 h 1359"/>
                <a:gd name="T82" fmla="*/ 714 w 1685"/>
                <a:gd name="T83" fmla="*/ 673 h 1359"/>
                <a:gd name="T84" fmla="*/ 805 w 1685"/>
                <a:gd name="T85" fmla="*/ 620 h 1359"/>
                <a:gd name="T86" fmla="*/ 869 w 1685"/>
                <a:gd name="T87" fmla="*/ 529 h 1359"/>
                <a:gd name="T88" fmla="*/ 1003 w 1685"/>
                <a:gd name="T89" fmla="*/ 485 h 1359"/>
                <a:gd name="T90" fmla="*/ 1081 w 1685"/>
                <a:gd name="T91" fmla="*/ 463 h 1359"/>
                <a:gd name="T92" fmla="*/ 1001 w 1685"/>
                <a:gd name="T93" fmla="*/ 440 h 1359"/>
                <a:gd name="T94" fmla="*/ 952 w 1685"/>
                <a:gd name="T95" fmla="*/ 417 h 1359"/>
                <a:gd name="T96" fmla="*/ 1083 w 1685"/>
                <a:gd name="T97" fmla="*/ 366 h 1359"/>
                <a:gd name="T98" fmla="*/ 1007 w 1685"/>
                <a:gd name="T99" fmla="*/ 297 h 1359"/>
                <a:gd name="T100" fmla="*/ 912 w 1685"/>
                <a:gd name="T101" fmla="*/ 266 h 1359"/>
                <a:gd name="T102" fmla="*/ 810 w 1685"/>
                <a:gd name="T103" fmla="*/ 248 h 1359"/>
                <a:gd name="T104" fmla="*/ 773 w 1685"/>
                <a:gd name="T105" fmla="*/ 357 h 1359"/>
                <a:gd name="T106" fmla="*/ 669 w 1685"/>
                <a:gd name="T107" fmla="*/ 324 h 1359"/>
                <a:gd name="T108" fmla="*/ 628 w 1685"/>
                <a:gd name="T109" fmla="*/ 258 h 1359"/>
                <a:gd name="T110" fmla="*/ 722 w 1685"/>
                <a:gd name="T111" fmla="*/ 194 h 1359"/>
                <a:gd name="T112" fmla="*/ 734 w 1685"/>
                <a:gd name="T113" fmla="*/ 178 h 1359"/>
                <a:gd name="T114" fmla="*/ 699 w 1685"/>
                <a:gd name="T115" fmla="*/ 126 h 1359"/>
                <a:gd name="T116" fmla="*/ 669 w 1685"/>
                <a:gd name="T117" fmla="*/ 167 h 1359"/>
                <a:gd name="T118" fmla="*/ 557 w 1685"/>
                <a:gd name="T119" fmla="*/ 147 h 1359"/>
                <a:gd name="T120" fmla="*/ 450 w 1685"/>
                <a:gd name="T121" fmla="*/ 87 h 1359"/>
                <a:gd name="T122" fmla="*/ 381 w 1685"/>
                <a:gd name="T123" fmla="*/ 37 h 1359"/>
                <a:gd name="T124" fmla="*/ 267 w 1685"/>
                <a:gd name="T125" fmla="*/ 8 h 13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5" h="1359">
                  <a:moveTo>
                    <a:pt x="242" y="0"/>
                  </a:moveTo>
                  <a:lnTo>
                    <a:pt x="240" y="6"/>
                  </a:lnTo>
                  <a:lnTo>
                    <a:pt x="240" y="8"/>
                  </a:lnTo>
                  <a:lnTo>
                    <a:pt x="242" y="16"/>
                  </a:lnTo>
                  <a:lnTo>
                    <a:pt x="238" y="25"/>
                  </a:lnTo>
                  <a:lnTo>
                    <a:pt x="234" y="25"/>
                  </a:lnTo>
                  <a:lnTo>
                    <a:pt x="230" y="25"/>
                  </a:lnTo>
                  <a:lnTo>
                    <a:pt x="224" y="25"/>
                  </a:lnTo>
                  <a:lnTo>
                    <a:pt x="214" y="25"/>
                  </a:lnTo>
                  <a:lnTo>
                    <a:pt x="204" y="25"/>
                  </a:lnTo>
                  <a:lnTo>
                    <a:pt x="197" y="21"/>
                  </a:lnTo>
                  <a:lnTo>
                    <a:pt x="193" y="21"/>
                  </a:lnTo>
                  <a:lnTo>
                    <a:pt x="185" y="16"/>
                  </a:lnTo>
                  <a:lnTo>
                    <a:pt x="179" y="14"/>
                  </a:lnTo>
                  <a:lnTo>
                    <a:pt x="173" y="14"/>
                  </a:lnTo>
                  <a:lnTo>
                    <a:pt x="169" y="16"/>
                  </a:lnTo>
                  <a:lnTo>
                    <a:pt x="161" y="23"/>
                  </a:lnTo>
                  <a:lnTo>
                    <a:pt x="163" y="25"/>
                  </a:lnTo>
                  <a:lnTo>
                    <a:pt x="153" y="29"/>
                  </a:lnTo>
                  <a:lnTo>
                    <a:pt x="144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0" y="39"/>
                  </a:lnTo>
                  <a:lnTo>
                    <a:pt x="132" y="43"/>
                  </a:lnTo>
                  <a:lnTo>
                    <a:pt x="130" y="43"/>
                  </a:lnTo>
                  <a:lnTo>
                    <a:pt x="122" y="45"/>
                  </a:lnTo>
                  <a:lnTo>
                    <a:pt x="122" y="50"/>
                  </a:lnTo>
                  <a:lnTo>
                    <a:pt x="120" y="52"/>
                  </a:lnTo>
                  <a:lnTo>
                    <a:pt x="116" y="54"/>
                  </a:lnTo>
                  <a:lnTo>
                    <a:pt x="118" y="58"/>
                  </a:lnTo>
                  <a:lnTo>
                    <a:pt x="118" y="64"/>
                  </a:lnTo>
                  <a:lnTo>
                    <a:pt x="108" y="70"/>
                  </a:lnTo>
                  <a:lnTo>
                    <a:pt x="95" y="70"/>
                  </a:lnTo>
                  <a:lnTo>
                    <a:pt x="79" y="70"/>
                  </a:lnTo>
                  <a:lnTo>
                    <a:pt x="57" y="66"/>
                  </a:lnTo>
                  <a:lnTo>
                    <a:pt x="40" y="66"/>
                  </a:lnTo>
                  <a:lnTo>
                    <a:pt x="26" y="68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34" y="74"/>
                  </a:lnTo>
                  <a:lnTo>
                    <a:pt x="46" y="76"/>
                  </a:lnTo>
                  <a:lnTo>
                    <a:pt x="59" y="78"/>
                  </a:lnTo>
                  <a:lnTo>
                    <a:pt x="73" y="81"/>
                  </a:lnTo>
                  <a:lnTo>
                    <a:pt x="97" y="83"/>
                  </a:lnTo>
                  <a:lnTo>
                    <a:pt x="104" y="87"/>
                  </a:lnTo>
                  <a:lnTo>
                    <a:pt x="114" y="89"/>
                  </a:lnTo>
                  <a:lnTo>
                    <a:pt x="118" y="89"/>
                  </a:lnTo>
                  <a:lnTo>
                    <a:pt x="124" y="89"/>
                  </a:lnTo>
                  <a:lnTo>
                    <a:pt x="142" y="103"/>
                  </a:lnTo>
                  <a:lnTo>
                    <a:pt x="142" y="107"/>
                  </a:lnTo>
                  <a:lnTo>
                    <a:pt x="142" y="109"/>
                  </a:lnTo>
                  <a:lnTo>
                    <a:pt x="159" y="107"/>
                  </a:lnTo>
                  <a:lnTo>
                    <a:pt x="171" y="118"/>
                  </a:lnTo>
                  <a:lnTo>
                    <a:pt x="173" y="126"/>
                  </a:lnTo>
                  <a:lnTo>
                    <a:pt x="181" y="138"/>
                  </a:lnTo>
                  <a:lnTo>
                    <a:pt x="185" y="153"/>
                  </a:lnTo>
                  <a:lnTo>
                    <a:pt x="185" y="157"/>
                  </a:lnTo>
                  <a:lnTo>
                    <a:pt x="185" y="169"/>
                  </a:lnTo>
                  <a:lnTo>
                    <a:pt x="183" y="180"/>
                  </a:lnTo>
                  <a:lnTo>
                    <a:pt x="179" y="186"/>
                  </a:lnTo>
                  <a:lnTo>
                    <a:pt x="169" y="196"/>
                  </a:lnTo>
                  <a:lnTo>
                    <a:pt x="163" y="204"/>
                  </a:lnTo>
                  <a:lnTo>
                    <a:pt x="157" y="215"/>
                  </a:lnTo>
                  <a:lnTo>
                    <a:pt x="155" y="227"/>
                  </a:lnTo>
                  <a:lnTo>
                    <a:pt x="157" y="231"/>
                  </a:lnTo>
                  <a:lnTo>
                    <a:pt x="157" y="237"/>
                  </a:lnTo>
                  <a:lnTo>
                    <a:pt x="155" y="244"/>
                  </a:lnTo>
                  <a:lnTo>
                    <a:pt x="155" y="250"/>
                  </a:lnTo>
                  <a:lnTo>
                    <a:pt x="155" y="256"/>
                  </a:lnTo>
                  <a:lnTo>
                    <a:pt x="151" y="260"/>
                  </a:lnTo>
                  <a:lnTo>
                    <a:pt x="146" y="258"/>
                  </a:lnTo>
                  <a:lnTo>
                    <a:pt x="140" y="252"/>
                  </a:lnTo>
                  <a:lnTo>
                    <a:pt x="126" y="250"/>
                  </a:lnTo>
                  <a:lnTo>
                    <a:pt x="136" y="264"/>
                  </a:lnTo>
                  <a:lnTo>
                    <a:pt x="140" y="273"/>
                  </a:lnTo>
                  <a:lnTo>
                    <a:pt x="142" y="281"/>
                  </a:lnTo>
                  <a:lnTo>
                    <a:pt x="142" y="285"/>
                  </a:lnTo>
                  <a:lnTo>
                    <a:pt x="142" y="293"/>
                  </a:lnTo>
                  <a:lnTo>
                    <a:pt x="140" y="304"/>
                  </a:lnTo>
                  <a:lnTo>
                    <a:pt x="138" y="314"/>
                  </a:lnTo>
                  <a:lnTo>
                    <a:pt x="138" y="320"/>
                  </a:lnTo>
                  <a:lnTo>
                    <a:pt x="130" y="330"/>
                  </a:lnTo>
                  <a:lnTo>
                    <a:pt x="126" y="328"/>
                  </a:lnTo>
                  <a:lnTo>
                    <a:pt x="130" y="316"/>
                  </a:lnTo>
                  <a:lnTo>
                    <a:pt x="128" y="312"/>
                  </a:lnTo>
                  <a:lnTo>
                    <a:pt x="128" y="299"/>
                  </a:lnTo>
                  <a:lnTo>
                    <a:pt x="122" y="291"/>
                  </a:lnTo>
                  <a:lnTo>
                    <a:pt x="118" y="289"/>
                  </a:lnTo>
                  <a:lnTo>
                    <a:pt x="114" y="293"/>
                  </a:lnTo>
                  <a:lnTo>
                    <a:pt x="110" y="297"/>
                  </a:lnTo>
                  <a:lnTo>
                    <a:pt x="106" y="310"/>
                  </a:lnTo>
                  <a:lnTo>
                    <a:pt x="104" y="324"/>
                  </a:lnTo>
                  <a:lnTo>
                    <a:pt x="97" y="335"/>
                  </a:lnTo>
                  <a:lnTo>
                    <a:pt x="75" y="353"/>
                  </a:lnTo>
                  <a:lnTo>
                    <a:pt x="73" y="361"/>
                  </a:lnTo>
                  <a:lnTo>
                    <a:pt x="61" y="372"/>
                  </a:lnTo>
                  <a:lnTo>
                    <a:pt x="49" y="384"/>
                  </a:lnTo>
                  <a:lnTo>
                    <a:pt x="38" y="392"/>
                  </a:lnTo>
                  <a:lnTo>
                    <a:pt x="20" y="403"/>
                  </a:lnTo>
                  <a:lnTo>
                    <a:pt x="12" y="405"/>
                  </a:lnTo>
                  <a:lnTo>
                    <a:pt x="4" y="417"/>
                  </a:lnTo>
                  <a:lnTo>
                    <a:pt x="8" y="421"/>
                  </a:lnTo>
                  <a:lnTo>
                    <a:pt x="6" y="434"/>
                  </a:lnTo>
                  <a:lnTo>
                    <a:pt x="10" y="444"/>
                  </a:lnTo>
                  <a:lnTo>
                    <a:pt x="4" y="454"/>
                  </a:lnTo>
                  <a:lnTo>
                    <a:pt x="4" y="463"/>
                  </a:lnTo>
                  <a:lnTo>
                    <a:pt x="2" y="473"/>
                  </a:lnTo>
                  <a:lnTo>
                    <a:pt x="0" y="479"/>
                  </a:lnTo>
                  <a:lnTo>
                    <a:pt x="2" y="483"/>
                  </a:lnTo>
                  <a:lnTo>
                    <a:pt x="2" y="489"/>
                  </a:lnTo>
                  <a:lnTo>
                    <a:pt x="6" y="498"/>
                  </a:lnTo>
                  <a:lnTo>
                    <a:pt x="12" y="508"/>
                  </a:lnTo>
                  <a:lnTo>
                    <a:pt x="20" y="518"/>
                  </a:lnTo>
                  <a:lnTo>
                    <a:pt x="22" y="522"/>
                  </a:lnTo>
                  <a:lnTo>
                    <a:pt x="26" y="533"/>
                  </a:lnTo>
                  <a:lnTo>
                    <a:pt x="34" y="541"/>
                  </a:lnTo>
                  <a:lnTo>
                    <a:pt x="36" y="549"/>
                  </a:lnTo>
                  <a:lnTo>
                    <a:pt x="36" y="556"/>
                  </a:lnTo>
                  <a:lnTo>
                    <a:pt x="38" y="568"/>
                  </a:lnTo>
                  <a:lnTo>
                    <a:pt x="38" y="580"/>
                  </a:lnTo>
                  <a:lnTo>
                    <a:pt x="38" y="591"/>
                  </a:lnTo>
                  <a:lnTo>
                    <a:pt x="38" y="593"/>
                  </a:lnTo>
                  <a:lnTo>
                    <a:pt x="30" y="599"/>
                  </a:lnTo>
                  <a:lnTo>
                    <a:pt x="24" y="605"/>
                  </a:lnTo>
                  <a:lnTo>
                    <a:pt x="18" y="609"/>
                  </a:lnTo>
                  <a:lnTo>
                    <a:pt x="16" y="615"/>
                  </a:lnTo>
                  <a:lnTo>
                    <a:pt x="22" y="620"/>
                  </a:lnTo>
                  <a:lnTo>
                    <a:pt x="26" y="632"/>
                  </a:lnTo>
                  <a:lnTo>
                    <a:pt x="28" y="640"/>
                  </a:lnTo>
                  <a:lnTo>
                    <a:pt x="32" y="642"/>
                  </a:lnTo>
                  <a:lnTo>
                    <a:pt x="42" y="651"/>
                  </a:lnTo>
                  <a:lnTo>
                    <a:pt x="46" y="653"/>
                  </a:lnTo>
                  <a:lnTo>
                    <a:pt x="51" y="659"/>
                  </a:lnTo>
                  <a:lnTo>
                    <a:pt x="61" y="669"/>
                  </a:lnTo>
                  <a:lnTo>
                    <a:pt x="65" y="681"/>
                  </a:lnTo>
                  <a:lnTo>
                    <a:pt x="71" y="690"/>
                  </a:lnTo>
                  <a:lnTo>
                    <a:pt x="85" y="696"/>
                  </a:lnTo>
                  <a:lnTo>
                    <a:pt x="93" y="698"/>
                  </a:lnTo>
                  <a:lnTo>
                    <a:pt x="97" y="692"/>
                  </a:lnTo>
                  <a:lnTo>
                    <a:pt x="91" y="673"/>
                  </a:lnTo>
                  <a:lnTo>
                    <a:pt x="87" y="667"/>
                  </a:lnTo>
                  <a:lnTo>
                    <a:pt x="95" y="655"/>
                  </a:lnTo>
                  <a:lnTo>
                    <a:pt x="93" y="642"/>
                  </a:lnTo>
                  <a:lnTo>
                    <a:pt x="89" y="634"/>
                  </a:lnTo>
                  <a:lnTo>
                    <a:pt x="77" y="628"/>
                  </a:lnTo>
                  <a:lnTo>
                    <a:pt x="65" y="620"/>
                  </a:lnTo>
                  <a:lnTo>
                    <a:pt x="63" y="599"/>
                  </a:lnTo>
                  <a:lnTo>
                    <a:pt x="65" y="591"/>
                  </a:lnTo>
                  <a:lnTo>
                    <a:pt x="73" y="568"/>
                  </a:lnTo>
                  <a:lnTo>
                    <a:pt x="79" y="568"/>
                  </a:lnTo>
                  <a:lnTo>
                    <a:pt x="91" y="574"/>
                  </a:lnTo>
                  <a:lnTo>
                    <a:pt x="93" y="582"/>
                  </a:lnTo>
                  <a:lnTo>
                    <a:pt x="93" y="599"/>
                  </a:lnTo>
                  <a:lnTo>
                    <a:pt x="93" y="605"/>
                  </a:lnTo>
                  <a:lnTo>
                    <a:pt x="95" y="611"/>
                  </a:lnTo>
                  <a:lnTo>
                    <a:pt x="102" y="622"/>
                  </a:lnTo>
                  <a:lnTo>
                    <a:pt x="104" y="632"/>
                  </a:lnTo>
                  <a:lnTo>
                    <a:pt x="106" y="642"/>
                  </a:lnTo>
                  <a:lnTo>
                    <a:pt x="116" y="648"/>
                  </a:lnTo>
                  <a:lnTo>
                    <a:pt x="118" y="665"/>
                  </a:lnTo>
                  <a:lnTo>
                    <a:pt x="126" y="673"/>
                  </a:lnTo>
                  <a:lnTo>
                    <a:pt x="138" y="681"/>
                  </a:lnTo>
                  <a:lnTo>
                    <a:pt x="151" y="692"/>
                  </a:lnTo>
                  <a:lnTo>
                    <a:pt x="159" y="698"/>
                  </a:lnTo>
                  <a:lnTo>
                    <a:pt x="167" y="706"/>
                  </a:lnTo>
                  <a:lnTo>
                    <a:pt x="169" y="717"/>
                  </a:lnTo>
                  <a:lnTo>
                    <a:pt x="163" y="727"/>
                  </a:lnTo>
                  <a:lnTo>
                    <a:pt x="163" y="735"/>
                  </a:lnTo>
                  <a:lnTo>
                    <a:pt x="161" y="750"/>
                  </a:lnTo>
                  <a:lnTo>
                    <a:pt x="161" y="760"/>
                  </a:lnTo>
                  <a:lnTo>
                    <a:pt x="169" y="764"/>
                  </a:lnTo>
                  <a:lnTo>
                    <a:pt x="175" y="768"/>
                  </a:lnTo>
                  <a:lnTo>
                    <a:pt x="189" y="772"/>
                  </a:lnTo>
                  <a:lnTo>
                    <a:pt x="193" y="774"/>
                  </a:lnTo>
                  <a:lnTo>
                    <a:pt x="206" y="785"/>
                  </a:lnTo>
                  <a:lnTo>
                    <a:pt x="214" y="791"/>
                  </a:lnTo>
                  <a:lnTo>
                    <a:pt x="228" y="799"/>
                  </a:lnTo>
                  <a:lnTo>
                    <a:pt x="230" y="797"/>
                  </a:lnTo>
                  <a:lnTo>
                    <a:pt x="244" y="803"/>
                  </a:lnTo>
                  <a:lnTo>
                    <a:pt x="265" y="816"/>
                  </a:lnTo>
                  <a:lnTo>
                    <a:pt x="273" y="828"/>
                  </a:lnTo>
                  <a:lnTo>
                    <a:pt x="302" y="832"/>
                  </a:lnTo>
                  <a:lnTo>
                    <a:pt x="326" y="834"/>
                  </a:lnTo>
                  <a:lnTo>
                    <a:pt x="346" y="834"/>
                  </a:lnTo>
                  <a:lnTo>
                    <a:pt x="361" y="838"/>
                  </a:lnTo>
                  <a:lnTo>
                    <a:pt x="379" y="838"/>
                  </a:lnTo>
                  <a:lnTo>
                    <a:pt x="393" y="843"/>
                  </a:lnTo>
                  <a:lnTo>
                    <a:pt x="406" y="853"/>
                  </a:lnTo>
                  <a:lnTo>
                    <a:pt x="418" y="859"/>
                  </a:lnTo>
                  <a:lnTo>
                    <a:pt x="428" y="867"/>
                  </a:lnTo>
                  <a:lnTo>
                    <a:pt x="446" y="871"/>
                  </a:lnTo>
                  <a:lnTo>
                    <a:pt x="471" y="876"/>
                  </a:lnTo>
                  <a:lnTo>
                    <a:pt x="495" y="882"/>
                  </a:lnTo>
                  <a:lnTo>
                    <a:pt x="510" y="888"/>
                  </a:lnTo>
                  <a:lnTo>
                    <a:pt x="522" y="890"/>
                  </a:lnTo>
                  <a:lnTo>
                    <a:pt x="534" y="900"/>
                  </a:lnTo>
                  <a:lnTo>
                    <a:pt x="540" y="909"/>
                  </a:lnTo>
                  <a:lnTo>
                    <a:pt x="546" y="915"/>
                  </a:lnTo>
                  <a:lnTo>
                    <a:pt x="552" y="917"/>
                  </a:lnTo>
                  <a:lnTo>
                    <a:pt x="565" y="923"/>
                  </a:lnTo>
                  <a:lnTo>
                    <a:pt x="577" y="929"/>
                  </a:lnTo>
                  <a:lnTo>
                    <a:pt x="583" y="931"/>
                  </a:lnTo>
                  <a:lnTo>
                    <a:pt x="593" y="936"/>
                  </a:lnTo>
                  <a:lnTo>
                    <a:pt x="606" y="942"/>
                  </a:lnTo>
                  <a:lnTo>
                    <a:pt x="612" y="942"/>
                  </a:lnTo>
                  <a:lnTo>
                    <a:pt x="624" y="948"/>
                  </a:lnTo>
                  <a:lnTo>
                    <a:pt x="632" y="950"/>
                  </a:lnTo>
                  <a:lnTo>
                    <a:pt x="648" y="952"/>
                  </a:lnTo>
                  <a:lnTo>
                    <a:pt x="659" y="954"/>
                  </a:lnTo>
                  <a:lnTo>
                    <a:pt x="675" y="954"/>
                  </a:lnTo>
                  <a:lnTo>
                    <a:pt x="687" y="954"/>
                  </a:lnTo>
                  <a:lnTo>
                    <a:pt x="699" y="952"/>
                  </a:lnTo>
                  <a:lnTo>
                    <a:pt x="716" y="952"/>
                  </a:lnTo>
                  <a:lnTo>
                    <a:pt x="722" y="954"/>
                  </a:lnTo>
                  <a:lnTo>
                    <a:pt x="748" y="960"/>
                  </a:lnTo>
                  <a:lnTo>
                    <a:pt x="754" y="966"/>
                  </a:lnTo>
                  <a:lnTo>
                    <a:pt x="761" y="973"/>
                  </a:lnTo>
                  <a:lnTo>
                    <a:pt x="763" y="979"/>
                  </a:lnTo>
                  <a:lnTo>
                    <a:pt x="761" y="985"/>
                  </a:lnTo>
                  <a:lnTo>
                    <a:pt x="759" y="993"/>
                  </a:lnTo>
                  <a:lnTo>
                    <a:pt x="746" y="1004"/>
                  </a:lnTo>
                  <a:lnTo>
                    <a:pt x="734" y="1010"/>
                  </a:lnTo>
                  <a:lnTo>
                    <a:pt x="720" y="1018"/>
                  </a:lnTo>
                  <a:lnTo>
                    <a:pt x="701" y="1024"/>
                  </a:lnTo>
                  <a:lnTo>
                    <a:pt x="689" y="1031"/>
                  </a:lnTo>
                  <a:lnTo>
                    <a:pt x="677" y="1041"/>
                  </a:lnTo>
                  <a:lnTo>
                    <a:pt x="671" y="1051"/>
                  </a:lnTo>
                  <a:lnTo>
                    <a:pt x="661" y="1066"/>
                  </a:lnTo>
                  <a:lnTo>
                    <a:pt x="661" y="1072"/>
                  </a:lnTo>
                  <a:lnTo>
                    <a:pt x="663" y="1078"/>
                  </a:lnTo>
                  <a:lnTo>
                    <a:pt x="667" y="1086"/>
                  </a:lnTo>
                  <a:lnTo>
                    <a:pt x="677" y="1097"/>
                  </a:lnTo>
                  <a:lnTo>
                    <a:pt x="687" y="1103"/>
                  </a:lnTo>
                  <a:lnTo>
                    <a:pt x="699" y="1111"/>
                  </a:lnTo>
                  <a:lnTo>
                    <a:pt x="714" y="1121"/>
                  </a:lnTo>
                  <a:lnTo>
                    <a:pt x="724" y="1132"/>
                  </a:lnTo>
                  <a:lnTo>
                    <a:pt x="732" y="1142"/>
                  </a:lnTo>
                  <a:lnTo>
                    <a:pt x="740" y="1146"/>
                  </a:lnTo>
                  <a:lnTo>
                    <a:pt x="757" y="1156"/>
                  </a:lnTo>
                  <a:lnTo>
                    <a:pt x="775" y="1165"/>
                  </a:lnTo>
                  <a:lnTo>
                    <a:pt x="797" y="1173"/>
                  </a:lnTo>
                  <a:lnTo>
                    <a:pt x="822" y="1185"/>
                  </a:lnTo>
                  <a:lnTo>
                    <a:pt x="854" y="1202"/>
                  </a:lnTo>
                  <a:lnTo>
                    <a:pt x="863" y="1206"/>
                  </a:lnTo>
                  <a:lnTo>
                    <a:pt x="875" y="1212"/>
                  </a:lnTo>
                  <a:lnTo>
                    <a:pt x="881" y="1221"/>
                  </a:lnTo>
                  <a:lnTo>
                    <a:pt x="885" y="1229"/>
                  </a:lnTo>
                  <a:lnTo>
                    <a:pt x="887" y="1235"/>
                  </a:lnTo>
                  <a:lnTo>
                    <a:pt x="887" y="1245"/>
                  </a:lnTo>
                  <a:lnTo>
                    <a:pt x="887" y="1254"/>
                  </a:lnTo>
                  <a:lnTo>
                    <a:pt x="883" y="1264"/>
                  </a:lnTo>
                  <a:lnTo>
                    <a:pt x="881" y="1266"/>
                  </a:lnTo>
                  <a:lnTo>
                    <a:pt x="881" y="1274"/>
                  </a:lnTo>
                  <a:lnTo>
                    <a:pt x="875" y="1285"/>
                  </a:lnTo>
                  <a:lnTo>
                    <a:pt x="875" y="1291"/>
                  </a:lnTo>
                  <a:lnTo>
                    <a:pt x="871" y="1297"/>
                  </a:lnTo>
                  <a:lnTo>
                    <a:pt x="861" y="1311"/>
                  </a:lnTo>
                  <a:lnTo>
                    <a:pt x="861" y="1316"/>
                  </a:lnTo>
                  <a:lnTo>
                    <a:pt x="852" y="1322"/>
                  </a:lnTo>
                  <a:lnTo>
                    <a:pt x="848" y="1338"/>
                  </a:lnTo>
                  <a:lnTo>
                    <a:pt x="842" y="1334"/>
                  </a:lnTo>
                  <a:lnTo>
                    <a:pt x="834" y="1346"/>
                  </a:lnTo>
                  <a:lnTo>
                    <a:pt x="826" y="1359"/>
                  </a:lnTo>
                  <a:lnTo>
                    <a:pt x="830" y="1359"/>
                  </a:lnTo>
                  <a:lnTo>
                    <a:pt x="979" y="1351"/>
                  </a:lnTo>
                  <a:lnTo>
                    <a:pt x="987" y="1342"/>
                  </a:lnTo>
                  <a:lnTo>
                    <a:pt x="997" y="1336"/>
                  </a:lnTo>
                  <a:lnTo>
                    <a:pt x="1016" y="1328"/>
                  </a:lnTo>
                  <a:lnTo>
                    <a:pt x="1030" y="1318"/>
                  </a:lnTo>
                  <a:lnTo>
                    <a:pt x="1038" y="1316"/>
                  </a:lnTo>
                  <a:lnTo>
                    <a:pt x="1056" y="1311"/>
                  </a:lnTo>
                  <a:lnTo>
                    <a:pt x="1075" y="1311"/>
                  </a:lnTo>
                  <a:lnTo>
                    <a:pt x="1095" y="1305"/>
                  </a:lnTo>
                  <a:lnTo>
                    <a:pt x="1101" y="1299"/>
                  </a:lnTo>
                  <a:lnTo>
                    <a:pt x="1120" y="1297"/>
                  </a:lnTo>
                  <a:lnTo>
                    <a:pt x="1163" y="1293"/>
                  </a:lnTo>
                  <a:lnTo>
                    <a:pt x="1175" y="1289"/>
                  </a:lnTo>
                  <a:lnTo>
                    <a:pt x="1197" y="1287"/>
                  </a:lnTo>
                  <a:lnTo>
                    <a:pt x="1222" y="1285"/>
                  </a:lnTo>
                  <a:lnTo>
                    <a:pt x="1238" y="1278"/>
                  </a:lnTo>
                  <a:lnTo>
                    <a:pt x="1252" y="1268"/>
                  </a:lnTo>
                  <a:lnTo>
                    <a:pt x="1269" y="1260"/>
                  </a:lnTo>
                  <a:lnTo>
                    <a:pt x="1287" y="1249"/>
                  </a:lnTo>
                  <a:lnTo>
                    <a:pt x="1291" y="1247"/>
                  </a:lnTo>
                  <a:lnTo>
                    <a:pt x="1305" y="1237"/>
                  </a:lnTo>
                  <a:lnTo>
                    <a:pt x="1322" y="1241"/>
                  </a:lnTo>
                  <a:lnTo>
                    <a:pt x="1344" y="1235"/>
                  </a:lnTo>
                  <a:lnTo>
                    <a:pt x="1354" y="1229"/>
                  </a:lnTo>
                  <a:lnTo>
                    <a:pt x="1360" y="1208"/>
                  </a:lnTo>
                  <a:lnTo>
                    <a:pt x="1375" y="1202"/>
                  </a:lnTo>
                  <a:lnTo>
                    <a:pt x="1401" y="1204"/>
                  </a:lnTo>
                  <a:lnTo>
                    <a:pt x="1418" y="1194"/>
                  </a:lnTo>
                  <a:lnTo>
                    <a:pt x="1428" y="1192"/>
                  </a:lnTo>
                  <a:lnTo>
                    <a:pt x="1454" y="1192"/>
                  </a:lnTo>
                  <a:lnTo>
                    <a:pt x="1471" y="1192"/>
                  </a:lnTo>
                  <a:lnTo>
                    <a:pt x="1487" y="1185"/>
                  </a:lnTo>
                  <a:lnTo>
                    <a:pt x="1495" y="1179"/>
                  </a:lnTo>
                  <a:lnTo>
                    <a:pt x="1518" y="1173"/>
                  </a:lnTo>
                  <a:lnTo>
                    <a:pt x="1540" y="1161"/>
                  </a:lnTo>
                  <a:lnTo>
                    <a:pt x="1567" y="1146"/>
                  </a:lnTo>
                  <a:lnTo>
                    <a:pt x="1585" y="1132"/>
                  </a:lnTo>
                  <a:lnTo>
                    <a:pt x="1589" y="1128"/>
                  </a:lnTo>
                  <a:lnTo>
                    <a:pt x="1587" y="1113"/>
                  </a:lnTo>
                  <a:lnTo>
                    <a:pt x="1597" y="1101"/>
                  </a:lnTo>
                  <a:lnTo>
                    <a:pt x="1609" y="1097"/>
                  </a:lnTo>
                  <a:lnTo>
                    <a:pt x="1630" y="1084"/>
                  </a:lnTo>
                  <a:lnTo>
                    <a:pt x="1648" y="1074"/>
                  </a:lnTo>
                  <a:lnTo>
                    <a:pt x="1664" y="1064"/>
                  </a:lnTo>
                  <a:lnTo>
                    <a:pt x="1679" y="1051"/>
                  </a:lnTo>
                  <a:lnTo>
                    <a:pt x="1685" y="1035"/>
                  </a:lnTo>
                  <a:lnTo>
                    <a:pt x="1681" y="1031"/>
                  </a:lnTo>
                  <a:lnTo>
                    <a:pt x="1664" y="1024"/>
                  </a:lnTo>
                  <a:lnTo>
                    <a:pt x="1654" y="1024"/>
                  </a:lnTo>
                  <a:lnTo>
                    <a:pt x="1638" y="1024"/>
                  </a:lnTo>
                  <a:lnTo>
                    <a:pt x="1626" y="1024"/>
                  </a:lnTo>
                  <a:lnTo>
                    <a:pt x="1607" y="1024"/>
                  </a:lnTo>
                  <a:lnTo>
                    <a:pt x="1589" y="1020"/>
                  </a:lnTo>
                  <a:lnTo>
                    <a:pt x="1569" y="1020"/>
                  </a:lnTo>
                  <a:lnTo>
                    <a:pt x="1552" y="1020"/>
                  </a:lnTo>
                  <a:lnTo>
                    <a:pt x="1534" y="1018"/>
                  </a:lnTo>
                  <a:lnTo>
                    <a:pt x="1501" y="1018"/>
                  </a:lnTo>
                  <a:lnTo>
                    <a:pt x="1477" y="1016"/>
                  </a:lnTo>
                  <a:lnTo>
                    <a:pt x="1432" y="1008"/>
                  </a:lnTo>
                  <a:lnTo>
                    <a:pt x="1409" y="1004"/>
                  </a:lnTo>
                  <a:lnTo>
                    <a:pt x="1407" y="997"/>
                  </a:lnTo>
                  <a:lnTo>
                    <a:pt x="1414" y="991"/>
                  </a:lnTo>
                  <a:lnTo>
                    <a:pt x="1416" y="983"/>
                  </a:lnTo>
                  <a:lnTo>
                    <a:pt x="1411" y="981"/>
                  </a:lnTo>
                  <a:lnTo>
                    <a:pt x="1401" y="979"/>
                  </a:lnTo>
                  <a:lnTo>
                    <a:pt x="1383" y="973"/>
                  </a:lnTo>
                  <a:lnTo>
                    <a:pt x="1367" y="966"/>
                  </a:lnTo>
                  <a:lnTo>
                    <a:pt x="1352" y="962"/>
                  </a:lnTo>
                  <a:lnTo>
                    <a:pt x="1340" y="958"/>
                  </a:lnTo>
                  <a:lnTo>
                    <a:pt x="1320" y="956"/>
                  </a:lnTo>
                  <a:lnTo>
                    <a:pt x="1291" y="956"/>
                  </a:lnTo>
                  <a:lnTo>
                    <a:pt x="1267" y="952"/>
                  </a:lnTo>
                  <a:lnTo>
                    <a:pt x="1248" y="950"/>
                  </a:lnTo>
                  <a:lnTo>
                    <a:pt x="1232" y="950"/>
                  </a:lnTo>
                  <a:lnTo>
                    <a:pt x="1216" y="942"/>
                  </a:lnTo>
                  <a:lnTo>
                    <a:pt x="1201" y="938"/>
                  </a:lnTo>
                  <a:lnTo>
                    <a:pt x="1177" y="931"/>
                  </a:lnTo>
                  <a:lnTo>
                    <a:pt x="1146" y="931"/>
                  </a:lnTo>
                  <a:lnTo>
                    <a:pt x="1124" y="925"/>
                  </a:lnTo>
                  <a:lnTo>
                    <a:pt x="1097" y="917"/>
                  </a:lnTo>
                  <a:lnTo>
                    <a:pt x="1075" y="913"/>
                  </a:lnTo>
                  <a:lnTo>
                    <a:pt x="1042" y="907"/>
                  </a:lnTo>
                  <a:lnTo>
                    <a:pt x="1016" y="909"/>
                  </a:lnTo>
                  <a:lnTo>
                    <a:pt x="993" y="907"/>
                  </a:lnTo>
                  <a:lnTo>
                    <a:pt x="979" y="905"/>
                  </a:lnTo>
                  <a:lnTo>
                    <a:pt x="963" y="907"/>
                  </a:lnTo>
                  <a:lnTo>
                    <a:pt x="950" y="911"/>
                  </a:lnTo>
                  <a:lnTo>
                    <a:pt x="934" y="917"/>
                  </a:lnTo>
                  <a:lnTo>
                    <a:pt x="920" y="921"/>
                  </a:lnTo>
                  <a:lnTo>
                    <a:pt x="899" y="931"/>
                  </a:lnTo>
                  <a:lnTo>
                    <a:pt x="875" y="931"/>
                  </a:lnTo>
                  <a:lnTo>
                    <a:pt x="875" y="925"/>
                  </a:lnTo>
                  <a:lnTo>
                    <a:pt x="877" y="919"/>
                  </a:lnTo>
                  <a:lnTo>
                    <a:pt x="881" y="913"/>
                  </a:lnTo>
                  <a:lnTo>
                    <a:pt x="879" y="909"/>
                  </a:lnTo>
                  <a:lnTo>
                    <a:pt x="867" y="911"/>
                  </a:lnTo>
                  <a:lnTo>
                    <a:pt x="848" y="915"/>
                  </a:lnTo>
                  <a:lnTo>
                    <a:pt x="820" y="925"/>
                  </a:lnTo>
                  <a:lnTo>
                    <a:pt x="805" y="931"/>
                  </a:lnTo>
                  <a:lnTo>
                    <a:pt x="803" y="933"/>
                  </a:lnTo>
                  <a:lnTo>
                    <a:pt x="795" y="938"/>
                  </a:lnTo>
                  <a:lnTo>
                    <a:pt x="771" y="940"/>
                  </a:lnTo>
                  <a:lnTo>
                    <a:pt x="752" y="940"/>
                  </a:lnTo>
                  <a:lnTo>
                    <a:pt x="732" y="938"/>
                  </a:lnTo>
                  <a:lnTo>
                    <a:pt x="706" y="942"/>
                  </a:lnTo>
                  <a:lnTo>
                    <a:pt x="673" y="942"/>
                  </a:lnTo>
                  <a:lnTo>
                    <a:pt x="659" y="938"/>
                  </a:lnTo>
                  <a:lnTo>
                    <a:pt x="650" y="933"/>
                  </a:lnTo>
                  <a:lnTo>
                    <a:pt x="632" y="925"/>
                  </a:lnTo>
                  <a:lnTo>
                    <a:pt x="624" y="917"/>
                  </a:lnTo>
                  <a:lnTo>
                    <a:pt x="620" y="909"/>
                  </a:lnTo>
                  <a:lnTo>
                    <a:pt x="618" y="900"/>
                  </a:lnTo>
                  <a:lnTo>
                    <a:pt x="618" y="890"/>
                  </a:lnTo>
                  <a:lnTo>
                    <a:pt x="622" y="876"/>
                  </a:lnTo>
                  <a:lnTo>
                    <a:pt x="616" y="867"/>
                  </a:lnTo>
                  <a:lnTo>
                    <a:pt x="612" y="865"/>
                  </a:lnTo>
                  <a:lnTo>
                    <a:pt x="608" y="863"/>
                  </a:lnTo>
                  <a:lnTo>
                    <a:pt x="597" y="859"/>
                  </a:lnTo>
                  <a:lnTo>
                    <a:pt x="573" y="857"/>
                  </a:lnTo>
                  <a:lnTo>
                    <a:pt x="561" y="855"/>
                  </a:lnTo>
                  <a:lnTo>
                    <a:pt x="540" y="847"/>
                  </a:lnTo>
                  <a:lnTo>
                    <a:pt x="534" y="843"/>
                  </a:lnTo>
                  <a:lnTo>
                    <a:pt x="532" y="838"/>
                  </a:lnTo>
                  <a:lnTo>
                    <a:pt x="534" y="828"/>
                  </a:lnTo>
                  <a:lnTo>
                    <a:pt x="538" y="818"/>
                  </a:lnTo>
                  <a:lnTo>
                    <a:pt x="536" y="810"/>
                  </a:lnTo>
                  <a:lnTo>
                    <a:pt x="540" y="801"/>
                  </a:lnTo>
                  <a:lnTo>
                    <a:pt x="546" y="795"/>
                  </a:lnTo>
                  <a:lnTo>
                    <a:pt x="552" y="791"/>
                  </a:lnTo>
                  <a:lnTo>
                    <a:pt x="557" y="776"/>
                  </a:lnTo>
                  <a:lnTo>
                    <a:pt x="555" y="774"/>
                  </a:lnTo>
                  <a:lnTo>
                    <a:pt x="540" y="774"/>
                  </a:lnTo>
                  <a:lnTo>
                    <a:pt x="514" y="774"/>
                  </a:lnTo>
                  <a:lnTo>
                    <a:pt x="493" y="781"/>
                  </a:lnTo>
                  <a:lnTo>
                    <a:pt x="477" y="787"/>
                  </a:lnTo>
                  <a:lnTo>
                    <a:pt x="469" y="793"/>
                  </a:lnTo>
                  <a:lnTo>
                    <a:pt x="461" y="797"/>
                  </a:lnTo>
                  <a:lnTo>
                    <a:pt x="450" y="805"/>
                  </a:lnTo>
                  <a:lnTo>
                    <a:pt x="436" y="814"/>
                  </a:lnTo>
                  <a:lnTo>
                    <a:pt x="428" y="818"/>
                  </a:lnTo>
                  <a:lnTo>
                    <a:pt x="412" y="820"/>
                  </a:lnTo>
                  <a:lnTo>
                    <a:pt x="401" y="822"/>
                  </a:lnTo>
                  <a:lnTo>
                    <a:pt x="387" y="820"/>
                  </a:lnTo>
                  <a:lnTo>
                    <a:pt x="375" y="816"/>
                  </a:lnTo>
                  <a:lnTo>
                    <a:pt x="355" y="810"/>
                  </a:lnTo>
                  <a:lnTo>
                    <a:pt x="353" y="810"/>
                  </a:lnTo>
                  <a:lnTo>
                    <a:pt x="342" y="799"/>
                  </a:lnTo>
                  <a:lnTo>
                    <a:pt x="334" y="787"/>
                  </a:lnTo>
                  <a:lnTo>
                    <a:pt x="332" y="779"/>
                  </a:lnTo>
                  <a:lnTo>
                    <a:pt x="332" y="772"/>
                  </a:lnTo>
                  <a:lnTo>
                    <a:pt x="332" y="762"/>
                  </a:lnTo>
                  <a:lnTo>
                    <a:pt x="336" y="754"/>
                  </a:lnTo>
                  <a:lnTo>
                    <a:pt x="344" y="743"/>
                  </a:lnTo>
                  <a:lnTo>
                    <a:pt x="353" y="735"/>
                  </a:lnTo>
                  <a:lnTo>
                    <a:pt x="357" y="725"/>
                  </a:lnTo>
                  <a:lnTo>
                    <a:pt x="357" y="715"/>
                  </a:lnTo>
                  <a:lnTo>
                    <a:pt x="357" y="704"/>
                  </a:lnTo>
                  <a:lnTo>
                    <a:pt x="361" y="694"/>
                  </a:lnTo>
                  <a:lnTo>
                    <a:pt x="375" y="690"/>
                  </a:lnTo>
                  <a:lnTo>
                    <a:pt x="385" y="686"/>
                  </a:lnTo>
                  <a:lnTo>
                    <a:pt x="406" y="681"/>
                  </a:lnTo>
                  <a:lnTo>
                    <a:pt x="418" y="679"/>
                  </a:lnTo>
                  <a:lnTo>
                    <a:pt x="434" y="673"/>
                  </a:lnTo>
                  <a:lnTo>
                    <a:pt x="450" y="663"/>
                  </a:lnTo>
                  <a:lnTo>
                    <a:pt x="459" y="659"/>
                  </a:lnTo>
                  <a:lnTo>
                    <a:pt x="481" y="661"/>
                  </a:lnTo>
                  <a:lnTo>
                    <a:pt x="499" y="667"/>
                  </a:lnTo>
                  <a:lnTo>
                    <a:pt x="510" y="671"/>
                  </a:lnTo>
                  <a:lnTo>
                    <a:pt x="522" y="673"/>
                  </a:lnTo>
                  <a:lnTo>
                    <a:pt x="530" y="671"/>
                  </a:lnTo>
                  <a:lnTo>
                    <a:pt x="534" y="667"/>
                  </a:lnTo>
                  <a:lnTo>
                    <a:pt x="579" y="669"/>
                  </a:lnTo>
                  <a:lnTo>
                    <a:pt x="601" y="673"/>
                  </a:lnTo>
                  <a:lnTo>
                    <a:pt x="618" y="671"/>
                  </a:lnTo>
                  <a:lnTo>
                    <a:pt x="626" y="671"/>
                  </a:lnTo>
                  <a:lnTo>
                    <a:pt x="640" y="675"/>
                  </a:lnTo>
                  <a:lnTo>
                    <a:pt x="654" y="673"/>
                  </a:lnTo>
                  <a:lnTo>
                    <a:pt x="671" y="677"/>
                  </a:lnTo>
                  <a:lnTo>
                    <a:pt x="681" y="684"/>
                  </a:lnTo>
                  <a:lnTo>
                    <a:pt x="683" y="690"/>
                  </a:lnTo>
                  <a:lnTo>
                    <a:pt x="685" y="696"/>
                  </a:lnTo>
                  <a:lnTo>
                    <a:pt x="687" y="700"/>
                  </a:lnTo>
                  <a:lnTo>
                    <a:pt x="689" y="704"/>
                  </a:lnTo>
                  <a:lnTo>
                    <a:pt x="689" y="706"/>
                  </a:lnTo>
                  <a:lnTo>
                    <a:pt x="691" y="712"/>
                  </a:lnTo>
                  <a:lnTo>
                    <a:pt x="693" y="715"/>
                  </a:lnTo>
                  <a:lnTo>
                    <a:pt x="699" y="717"/>
                  </a:lnTo>
                  <a:lnTo>
                    <a:pt x="706" y="715"/>
                  </a:lnTo>
                  <a:lnTo>
                    <a:pt x="706" y="706"/>
                  </a:lnTo>
                  <a:lnTo>
                    <a:pt x="708" y="702"/>
                  </a:lnTo>
                  <a:lnTo>
                    <a:pt x="706" y="698"/>
                  </a:lnTo>
                  <a:lnTo>
                    <a:pt x="706" y="692"/>
                  </a:lnTo>
                  <a:lnTo>
                    <a:pt x="706" y="684"/>
                  </a:lnTo>
                  <a:lnTo>
                    <a:pt x="710" y="679"/>
                  </a:lnTo>
                  <a:lnTo>
                    <a:pt x="712" y="675"/>
                  </a:lnTo>
                  <a:lnTo>
                    <a:pt x="714" y="673"/>
                  </a:lnTo>
                  <a:lnTo>
                    <a:pt x="720" y="667"/>
                  </a:lnTo>
                  <a:lnTo>
                    <a:pt x="724" y="663"/>
                  </a:lnTo>
                  <a:lnTo>
                    <a:pt x="726" y="661"/>
                  </a:lnTo>
                  <a:lnTo>
                    <a:pt x="728" y="659"/>
                  </a:lnTo>
                  <a:lnTo>
                    <a:pt x="738" y="653"/>
                  </a:lnTo>
                  <a:lnTo>
                    <a:pt x="746" y="648"/>
                  </a:lnTo>
                  <a:lnTo>
                    <a:pt x="757" y="644"/>
                  </a:lnTo>
                  <a:lnTo>
                    <a:pt x="769" y="638"/>
                  </a:lnTo>
                  <a:lnTo>
                    <a:pt x="783" y="632"/>
                  </a:lnTo>
                  <a:lnTo>
                    <a:pt x="797" y="624"/>
                  </a:lnTo>
                  <a:lnTo>
                    <a:pt x="805" y="620"/>
                  </a:lnTo>
                  <a:lnTo>
                    <a:pt x="824" y="597"/>
                  </a:lnTo>
                  <a:lnTo>
                    <a:pt x="830" y="589"/>
                  </a:lnTo>
                  <a:lnTo>
                    <a:pt x="834" y="584"/>
                  </a:lnTo>
                  <a:lnTo>
                    <a:pt x="834" y="580"/>
                  </a:lnTo>
                  <a:lnTo>
                    <a:pt x="838" y="576"/>
                  </a:lnTo>
                  <a:lnTo>
                    <a:pt x="844" y="570"/>
                  </a:lnTo>
                  <a:lnTo>
                    <a:pt x="852" y="562"/>
                  </a:lnTo>
                  <a:lnTo>
                    <a:pt x="852" y="551"/>
                  </a:lnTo>
                  <a:lnTo>
                    <a:pt x="854" y="537"/>
                  </a:lnTo>
                  <a:lnTo>
                    <a:pt x="869" y="529"/>
                  </a:lnTo>
                  <a:lnTo>
                    <a:pt x="879" y="529"/>
                  </a:lnTo>
                  <a:lnTo>
                    <a:pt x="897" y="529"/>
                  </a:lnTo>
                  <a:lnTo>
                    <a:pt x="916" y="529"/>
                  </a:lnTo>
                  <a:lnTo>
                    <a:pt x="934" y="520"/>
                  </a:lnTo>
                  <a:lnTo>
                    <a:pt x="938" y="512"/>
                  </a:lnTo>
                  <a:lnTo>
                    <a:pt x="942" y="506"/>
                  </a:lnTo>
                  <a:lnTo>
                    <a:pt x="950" y="496"/>
                  </a:lnTo>
                  <a:lnTo>
                    <a:pt x="956" y="491"/>
                  </a:lnTo>
                  <a:lnTo>
                    <a:pt x="975" y="485"/>
                  </a:lnTo>
                  <a:lnTo>
                    <a:pt x="997" y="483"/>
                  </a:lnTo>
                  <a:lnTo>
                    <a:pt x="1003" y="485"/>
                  </a:lnTo>
                  <a:lnTo>
                    <a:pt x="1007" y="494"/>
                  </a:lnTo>
                  <a:lnTo>
                    <a:pt x="1016" y="498"/>
                  </a:lnTo>
                  <a:lnTo>
                    <a:pt x="1024" y="500"/>
                  </a:lnTo>
                  <a:lnTo>
                    <a:pt x="1034" y="496"/>
                  </a:lnTo>
                  <a:lnTo>
                    <a:pt x="1042" y="485"/>
                  </a:lnTo>
                  <a:lnTo>
                    <a:pt x="1048" y="481"/>
                  </a:lnTo>
                  <a:lnTo>
                    <a:pt x="1061" y="479"/>
                  </a:lnTo>
                  <a:lnTo>
                    <a:pt x="1065" y="477"/>
                  </a:lnTo>
                  <a:lnTo>
                    <a:pt x="1075" y="473"/>
                  </a:lnTo>
                  <a:lnTo>
                    <a:pt x="1083" y="465"/>
                  </a:lnTo>
                  <a:lnTo>
                    <a:pt x="1081" y="463"/>
                  </a:lnTo>
                  <a:lnTo>
                    <a:pt x="1075" y="461"/>
                  </a:lnTo>
                  <a:lnTo>
                    <a:pt x="1065" y="465"/>
                  </a:lnTo>
                  <a:lnTo>
                    <a:pt x="1050" y="469"/>
                  </a:lnTo>
                  <a:lnTo>
                    <a:pt x="1042" y="471"/>
                  </a:lnTo>
                  <a:lnTo>
                    <a:pt x="1034" y="467"/>
                  </a:lnTo>
                  <a:lnTo>
                    <a:pt x="1034" y="461"/>
                  </a:lnTo>
                  <a:lnTo>
                    <a:pt x="1022" y="454"/>
                  </a:lnTo>
                  <a:lnTo>
                    <a:pt x="1012" y="454"/>
                  </a:lnTo>
                  <a:lnTo>
                    <a:pt x="1003" y="450"/>
                  </a:lnTo>
                  <a:lnTo>
                    <a:pt x="997" y="446"/>
                  </a:lnTo>
                  <a:lnTo>
                    <a:pt x="1001" y="440"/>
                  </a:lnTo>
                  <a:lnTo>
                    <a:pt x="1010" y="436"/>
                  </a:lnTo>
                  <a:lnTo>
                    <a:pt x="1026" y="427"/>
                  </a:lnTo>
                  <a:lnTo>
                    <a:pt x="1016" y="421"/>
                  </a:lnTo>
                  <a:lnTo>
                    <a:pt x="1007" y="421"/>
                  </a:lnTo>
                  <a:lnTo>
                    <a:pt x="983" y="423"/>
                  </a:lnTo>
                  <a:lnTo>
                    <a:pt x="973" y="425"/>
                  </a:lnTo>
                  <a:lnTo>
                    <a:pt x="959" y="432"/>
                  </a:lnTo>
                  <a:lnTo>
                    <a:pt x="936" y="442"/>
                  </a:lnTo>
                  <a:lnTo>
                    <a:pt x="918" y="440"/>
                  </a:lnTo>
                  <a:lnTo>
                    <a:pt x="932" y="427"/>
                  </a:lnTo>
                  <a:lnTo>
                    <a:pt x="952" y="417"/>
                  </a:lnTo>
                  <a:lnTo>
                    <a:pt x="969" y="407"/>
                  </a:lnTo>
                  <a:lnTo>
                    <a:pt x="983" y="399"/>
                  </a:lnTo>
                  <a:lnTo>
                    <a:pt x="997" y="392"/>
                  </a:lnTo>
                  <a:lnTo>
                    <a:pt x="1018" y="392"/>
                  </a:lnTo>
                  <a:lnTo>
                    <a:pt x="1030" y="399"/>
                  </a:lnTo>
                  <a:lnTo>
                    <a:pt x="1036" y="405"/>
                  </a:lnTo>
                  <a:lnTo>
                    <a:pt x="1046" y="403"/>
                  </a:lnTo>
                  <a:lnTo>
                    <a:pt x="1052" y="394"/>
                  </a:lnTo>
                  <a:lnTo>
                    <a:pt x="1058" y="388"/>
                  </a:lnTo>
                  <a:lnTo>
                    <a:pt x="1067" y="384"/>
                  </a:lnTo>
                  <a:lnTo>
                    <a:pt x="1083" y="366"/>
                  </a:lnTo>
                  <a:lnTo>
                    <a:pt x="1091" y="361"/>
                  </a:lnTo>
                  <a:lnTo>
                    <a:pt x="1099" y="353"/>
                  </a:lnTo>
                  <a:lnTo>
                    <a:pt x="1099" y="341"/>
                  </a:lnTo>
                  <a:lnTo>
                    <a:pt x="1095" y="339"/>
                  </a:lnTo>
                  <a:lnTo>
                    <a:pt x="1081" y="332"/>
                  </a:lnTo>
                  <a:lnTo>
                    <a:pt x="1075" y="330"/>
                  </a:lnTo>
                  <a:lnTo>
                    <a:pt x="1069" y="324"/>
                  </a:lnTo>
                  <a:lnTo>
                    <a:pt x="1048" y="314"/>
                  </a:lnTo>
                  <a:lnTo>
                    <a:pt x="1038" y="312"/>
                  </a:lnTo>
                  <a:lnTo>
                    <a:pt x="1018" y="304"/>
                  </a:lnTo>
                  <a:lnTo>
                    <a:pt x="1007" y="297"/>
                  </a:lnTo>
                  <a:lnTo>
                    <a:pt x="1010" y="293"/>
                  </a:lnTo>
                  <a:lnTo>
                    <a:pt x="1003" y="285"/>
                  </a:lnTo>
                  <a:lnTo>
                    <a:pt x="991" y="277"/>
                  </a:lnTo>
                  <a:lnTo>
                    <a:pt x="975" y="273"/>
                  </a:lnTo>
                  <a:lnTo>
                    <a:pt x="963" y="273"/>
                  </a:lnTo>
                  <a:lnTo>
                    <a:pt x="954" y="281"/>
                  </a:lnTo>
                  <a:lnTo>
                    <a:pt x="952" y="287"/>
                  </a:lnTo>
                  <a:lnTo>
                    <a:pt x="946" y="287"/>
                  </a:lnTo>
                  <a:lnTo>
                    <a:pt x="936" y="283"/>
                  </a:lnTo>
                  <a:lnTo>
                    <a:pt x="918" y="271"/>
                  </a:lnTo>
                  <a:lnTo>
                    <a:pt x="912" y="266"/>
                  </a:lnTo>
                  <a:lnTo>
                    <a:pt x="914" y="260"/>
                  </a:lnTo>
                  <a:lnTo>
                    <a:pt x="912" y="254"/>
                  </a:lnTo>
                  <a:lnTo>
                    <a:pt x="895" y="248"/>
                  </a:lnTo>
                  <a:lnTo>
                    <a:pt x="881" y="242"/>
                  </a:lnTo>
                  <a:lnTo>
                    <a:pt x="863" y="242"/>
                  </a:lnTo>
                  <a:lnTo>
                    <a:pt x="852" y="240"/>
                  </a:lnTo>
                  <a:lnTo>
                    <a:pt x="834" y="235"/>
                  </a:lnTo>
                  <a:lnTo>
                    <a:pt x="822" y="231"/>
                  </a:lnTo>
                  <a:lnTo>
                    <a:pt x="818" y="231"/>
                  </a:lnTo>
                  <a:lnTo>
                    <a:pt x="812" y="240"/>
                  </a:lnTo>
                  <a:lnTo>
                    <a:pt x="810" y="248"/>
                  </a:lnTo>
                  <a:lnTo>
                    <a:pt x="803" y="260"/>
                  </a:lnTo>
                  <a:lnTo>
                    <a:pt x="795" y="268"/>
                  </a:lnTo>
                  <a:lnTo>
                    <a:pt x="793" y="275"/>
                  </a:lnTo>
                  <a:lnTo>
                    <a:pt x="793" y="285"/>
                  </a:lnTo>
                  <a:lnTo>
                    <a:pt x="795" y="299"/>
                  </a:lnTo>
                  <a:lnTo>
                    <a:pt x="795" y="308"/>
                  </a:lnTo>
                  <a:lnTo>
                    <a:pt x="791" y="322"/>
                  </a:lnTo>
                  <a:lnTo>
                    <a:pt x="789" y="330"/>
                  </a:lnTo>
                  <a:lnTo>
                    <a:pt x="779" y="337"/>
                  </a:lnTo>
                  <a:lnTo>
                    <a:pt x="773" y="347"/>
                  </a:lnTo>
                  <a:lnTo>
                    <a:pt x="773" y="357"/>
                  </a:lnTo>
                  <a:lnTo>
                    <a:pt x="771" y="366"/>
                  </a:lnTo>
                  <a:lnTo>
                    <a:pt x="754" y="374"/>
                  </a:lnTo>
                  <a:lnTo>
                    <a:pt x="744" y="370"/>
                  </a:lnTo>
                  <a:lnTo>
                    <a:pt x="742" y="357"/>
                  </a:lnTo>
                  <a:lnTo>
                    <a:pt x="742" y="355"/>
                  </a:lnTo>
                  <a:lnTo>
                    <a:pt x="726" y="345"/>
                  </a:lnTo>
                  <a:lnTo>
                    <a:pt x="716" y="343"/>
                  </a:lnTo>
                  <a:lnTo>
                    <a:pt x="706" y="335"/>
                  </a:lnTo>
                  <a:lnTo>
                    <a:pt x="689" y="328"/>
                  </a:lnTo>
                  <a:lnTo>
                    <a:pt x="679" y="326"/>
                  </a:lnTo>
                  <a:lnTo>
                    <a:pt x="669" y="324"/>
                  </a:lnTo>
                  <a:lnTo>
                    <a:pt x="657" y="320"/>
                  </a:lnTo>
                  <a:lnTo>
                    <a:pt x="644" y="318"/>
                  </a:lnTo>
                  <a:lnTo>
                    <a:pt x="632" y="314"/>
                  </a:lnTo>
                  <a:lnTo>
                    <a:pt x="626" y="306"/>
                  </a:lnTo>
                  <a:lnTo>
                    <a:pt x="618" y="301"/>
                  </a:lnTo>
                  <a:lnTo>
                    <a:pt x="612" y="297"/>
                  </a:lnTo>
                  <a:lnTo>
                    <a:pt x="618" y="289"/>
                  </a:lnTo>
                  <a:lnTo>
                    <a:pt x="620" y="281"/>
                  </a:lnTo>
                  <a:lnTo>
                    <a:pt x="622" y="275"/>
                  </a:lnTo>
                  <a:lnTo>
                    <a:pt x="624" y="268"/>
                  </a:lnTo>
                  <a:lnTo>
                    <a:pt x="628" y="258"/>
                  </a:lnTo>
                  <a:lnTo>
                    <a:pt x="636" y="250"/>
                  </a:lnTo>
                  <a:lnTo>
                    <a:pt x="640" y="242"/>
                  </a:lnTo>
                  <a:lnTo>
                    <a:pt x="646" y="237"/>
                  </a:lnTo>
                  <a:lnTo>
                    <a:pt x="659" y="235"/>
                  </a:lnTo>
                  <a:lnTo>
                    <a:pt x="685" y="237"/>
                  </a:lnTo>
                  <a:lnTo>
                    <a:pt x="689" y="233"/>
                  </a:lnTo>
                  <a:lnTo>
                    <a:pt x="693" y="227"/>
                  </a:lnTo>
                  <a:lnTo>
                    <a:pt x="699" y="215"/>
                  </a:lnTo>
                  <a:lnTo>
                    <a:pt x="706" y="206"/>
                  </a:lnTo>
                  <a:lnTo>
                    <a:pt x="708" y="204"/>
                  </a:lnTo>
                  <a:lnTo>
                    <a:pt x="722" y="194"/>
                  </a:lnTo>
                  <a:lnTo>
                    <a:pt x="736" y="194"/>
                  </a:lnTo>
                  <a:lnTo>
                    <a:pt x="754" y="192"/>
                  </a:lnTo>
                  <a:lnTo>
                    <a:pt x="759" y="188"/>
                  </a:lnTo>
                  <a:lnTo>
                    <a:pt x="761" y="180"/>
                  </a:lnTo>
                  <a:lnTo>
                    <a:pt x="763" y="173"/>
                  </a:lnTo>
                  <a:lnTo>
                    <a:pt x="765" y="165"/>
                  </a:lnTo>
                  <a:lnTo>
                    <a:pt x="765" y="159"/>
                  </a:lnTo>
                  <a:lnTo>
                    <a:pt x="752" y="157"/>
                  </a:lnTo>
                  <a:lnTo>
                    <a:pt x="746" y="165"/>
                  </a:lnTo>
                  <a:lnTo>
                    <a:pt x="742" y="171"/>
                  </a:lnTo>
                  <a:lnTo>
                    <a:pt x="734" y="178"/>
                  </a:lnTo>
                  <a:lnTo>
                    <a:pt x="732" y="178"/>
                  </a:lnTo>
                  <a:lnTo>
                    <a:pt x="720" y="176"/>
                  </a:lnTo>
                  <a:lnTo>
                    <a:pt x="716" y="173"/>
                  </a:lnTo>
                  <a:lnTo>
                    <a:pt x="716" y="167"/>
                  </a:lnTo>
                  <a:lnTo>
                    <a:pt x="714" y="163"/>
                  </a:lnTo>
                  <a:lnTo>
                    <a:pt x="712" y="157"/>
                  </a:lnTo>
                  <a:lnTo>
                    <a:pt x="706" y="151"/>
                  </a:lnTo>
                  <a:lnTo>
                    <a:pt x="699" y="147"/>
                  </a:lnTo>
                  <a:lnTo>
                    <a:pt x="695" y="140"/>
                  </a:lnTo>
                  <a:lnTo>
                    <a:pt x="695" y="136"/>
                  </a:lnTo>
                  <a:lnTo>
                    <a:pt x="699" y="126"/>
                  </a:lnTo>
                  <a:lnTo>
                    <a:pt x="706" y="120"/>
                  </a:lnTo>
                  <a:lnTo>
                    <a:pt x="699" y="118"/>
                  </a:lnTo>
                  <a:lnTo>
                    <a:pt x="697" y="118"/>
                  </a:lnTo>
                  <a:lnTo>
                    <a:pt x="687" y="126"/>
                  </a:lnTo>
                  <a:lnTo>
                    <a:pt x="677" y="134"/>
                  </a:lnTo>
                  <a:lnTo>
                    <a:pt x="671" y="140"/>
                  </a:lnTo>
                  <a:lnTo>
                    <a:pt x="671" y="145"/>
                  </a:lnTo>
                  <a:lnTo>
                    <a:pt x="673" y="155"/>
                  </a:lnTo>
                  <a:lnTo>
                    <a:pt x="675" y="159"/>
                  </a:lnTo>
                  <a:lnTo>
                    <a:pt x="675" y="163"/>
                  </a:lnTo>
                  <a:lnTo>
                    <a:pt x="669" y="167"/>
                  </a:lnTo>
                  <a:lnTo>
                    <a:pt x="657" y="171"/>
                  </a:lnTo>
                  <a:lnTo>
                    <a:pt x="642" y="167"/>
                  </a:lnTo>
                  <a:lnTo>
                    <a:pt x="622" y="163"/>
                  </a:lnTo>
                  <a:lnTo>
                    <a:pt x="614" y="161"/>
                  </a:lnTo>
                  <a:lnTo>
                    <a:pt x="603" y="165"/>
                  </a:lnTo>
                  <a:lnTo>
                    <a:pt x="591" y="165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73" y="153"/>
                  </a:lnTo>
                  <a:lnTo>
                    <a:pt x="567" y="149"/>
                  </a:lnTo>
                  <a:lnTo>
                    <a:pt x="557" y="147"/>
                  </a:lnTo>
                  <a:lnTo>
                    <a:pt x="538" y="142"/>
                  </a:lnTo>
                  <a:lnTo>
                    <a:pt x="530" y="140"/>
                  </a:lnTo>
                  <a:lnTo>
                    <a:pt x="520" y="134"/>
                  </a:lnTo>
                  <a:lnTo>
                    <a:pt x="516" y="134"/>
                  </a:lnTo>
                  <a:lnTo>
                    <a:pt x="501" y="128"/>
                  </a:lnTo>
                  <a:lnTo>
                    <a:pt x="491" y="120"/>
                  </a:lnTo>
                  <a:lnTo>
                    <a:pt x="489" y="114"/>
                  </a:lnTo>
                  <a:lnTo>
                    <a:pt x="481" y="107"/>
                  </a:lnTo>
                  <a:lnTo>
                    <a:pt x="475" y="103"/>
                  </a:lnTo>
                  <a:lnTo>
                    <a:pt x="457" y="91"/>
                  </a:lnTo>
                  <a:lnTo>
                    <a:pt x="450" y="87"/>
                  </a:lnTo>
                  <a:lnTo>
                    <a:pt x="418" y="81"/>
                  </a:lnTo>
                  <a:lnTo>
                    <a:pt x="410" y="81"/>
                  </a:lnTo>
                  <a:lnTo>
                    <a:pt x="399" y="83"/>
                  </a:lnTo>
                  <a:lnTo>
                    <a:pt x="393" y="83"/>
                  </a:lnTo>
                  <a:lnTo>
                    <a:pt x="389" y="81"/>
                  </a:lnTo>
                  <a:lnTo>
                    <a:pt x="385" y="74"/>
                  </a:lnTo>
                  <a:lnTo>
                    <a:pt x="381" y="64"/>
                  </a:lnTo>
                  <a:lnTo>
                    <a:pt x="381" y="60"/>
                  </a:lnTo>
                  <a:lnTo>
                    <a:pt x="381" y="52"/>
                  </a:lnTo>
                  <a:lnTo>
                    <a:pt x="381" y="43"/>
                  </a:lnTo>
                  <a:lnTo>
                    <a:pt x="381" y="37"/>
                  </a:lnTo>
                  <a:lnTo>
                    <a:pt x="385" y="23"/>
                  </a:lnTo>
                  <a:lnTo>
                    <a:pt x="381" y="19"/>
                  </a:lnTo>
                  <a:lnTo>
                    <a:pt x="371" y="14"/>
                  </a:lnTo>
                  <a:lnTo>
                    <a:pt x="355" y="10"/>
                  </a:lnTo>
                  <a:lnTo>
                    <a:pt x="346" y="6"/>
                  </a:lnTo>
                  <a:lnTo>
                    <a:pt x="334" y="4"/>
                  </a:lnTo>
                  <a:lnTo>
                    <a:pt x="326" y="2"/>
                  </a:lnTo>
                  <a:lnTo>
                    <a:pt x="314" y="0"/>
                  </a:lnTo>
                  <a:lnTo>
                    <a:pt x="308" y="6"/>
                  </a:lnTo>
                  <a:lnTo>
                    <a:pt x="304" y="14"/>
                  </a:lnTo>
                  <a:lnTo>
                    <a:pt x="267" y="8"/>
                  </a:lnTo>
                  <a:lnTo>
                    <a:pt x="257" y="6"/>
                  </a:lnTo>
                  <a:lnTo>
                    <a:pt x="242" y="2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20" name="Freeform 2260"/>
            <p:cNvSpPr>
              <a:spLocks noChangeAspect="1"/>
            </p:cNvSpPr>
            <p:nvPr/>
          </p:nvSpPr>
          <p:spPr bwMode="auto">
            <a:xfrm>
              <a:off x="683" y="461"/>
              <a:ext cx="1685" cy="1359"/>
            </a:xfrm>
            <a:custGeom>
              <a:avLst/>
              <a:gdLst>
                <a:gd name="T0" fmla="*/ 197 w 1685"/>
                <a:gd name="T1" fmla="*/ 21 h 1359"/>
                <a:gd name="T2" fmla="*/ 142 w 1685"/>
                <a:gd name="T3" fmla="*/ 33 h 1359"/>
                <a:gd name="T4" fmla="*/ 95 w 1685"/>
                <a:gd name="T5" fmla="*/ 70 h 1359"/>
                <a:gd name="T6" fmla="*/ 97 w 1685"/>
                <a:gd name="T7" fmla="*/ 83 h 1359"/>
                <a:gd name="T8" fmla="*/ 181 w 1685"/>
                <a:gd name="T9" fmla="*/ 138 h 1359"/>
                <a:gd name="T10" fmla="*/ 157 w 1685"/>
                <a:gd name="T11" fmla="*/ 237 h 1359"/>
                <a:gd name="T12" fmla="*/ 142 w 1685"/>
                <a:gd name="T13" fmla="*/ 285 h 1359"/>
                <a:gd name="T14" fmla="*/ 122 w 1685"/>
                <a:gd name="T15" fmla="*/ 291 h 1359"/>
                <a:gd name="T16" fmla="*/ 38 w 1685"/>
                <a:gd name="T17" fmla="*/ 392 h 1359"/>
                <a:gd name="T18" fmla="*/ 2 w 1685"/>
                <a:gd name="T19" fmla="*/ 483 h 1359"/>
                <a:gd name="T20" fmla="*/ 38 w 1685"/>
                <a:gd name="T21" fmla="*/ 580 h 1359"/>
                <a:gd name="T22" fmla="*/ 42 w 1685"/>
                <a:gd name="T23" fmla="*/ 651 h 1359"/>
                <a:gd name="T24" fmla="*/ 95 w 1685"/>
                <a:gd name="T25" fmla="*/ 655 h 1359"/>
                <a:gd name="T26" fmla="*/ 93 w 1685"/>
                <a:gd name="T27" fmla="*/ 599 h 1359"/>
                <a:gd name="T28" fmla="*/ 159 w 1685"/>
                <a:gd name="T29" fmla="*/ 698 h 1359"/>
                <a:gd name="T30" fmla="*/ 206 w 1685"/>
                <a:gd name="T31" fmla="*/ 785 h 1359"/>
                <a:gd name="T32" fmla="*/ 379 w 1685"/>
                <a:gd name="T33" fmla="*/ 838 h 1359"/>
                <a:gd name="T34" fmla="*/ 540 w 1685"/>
                <a:gd name="T35" fmla="*/ 909 h 1359"/>
                <a:gd name="T36" fmla="*/ 648 w 1685"/>
                <a:gd name="T37" fmla="*/ 952 h 1359"/>
                <a:gd name="T38" fmla="*/ 761 w 1685"/>
                <a:gd name="T39" fmla="*/ 985 h 1359"/>
                <a:gd name="T40" fmla="*/ 663 w 1685"/>
                <a:gd name="T41" fmla="*/ 1078 h 1359"/>
                <a:gd name="T42" fmla="*/ 797 w 1685"/>
                <a:gd name="T43" fmla="*/ 1173 h 1359"/>
                <a:gd name="T44" fmla="*/ 881 w 1685"/>
                <a:gd name="T45" fmla="*/ 1266 h 1359"/>
                <a:gd name="T46" fmla="*/ 826 w 1685"/>
                <a:gd name="T47" fmla="*/ 1359 h 1359"/>
                <a:gd name="T48" fmla="*/ 1101 w 1685"/>
                <a:gd name="T49" fmla="*/ 1299 h 1359"/>
                <a:gd name="T50" fmla="*/ 1305 w 1685"/>
                <a:gd name="T51" fmla="*/ 1237 h 1359"/>
                <a:gd name="T52" fmla="*/ 1487 w 1685"/>
                <a:gd name="T53" fmla="*/ 1185 h 1359"/>
                <a:gd name="T54" fmla="*/ 1648 w 1685"/>
                <a:gd name="T55" fmla="*/ 1074 h 1359"/>
                <a:gd name="T56" fmla="*/ 1569 w 1685"/>
                <a:gd name="T57" fmla="*/ 1020 h 1359"/>
                <a:gd name="T58" fmla="*/ 1401 w 1685"/>
                <a:gd name="T59" fmla="*/ 979 h 1359"/>
                <a:gd name="T60" fmla="*/ 1201 w 1685"/>
                <a:gd name="T61" fmla="*/ 938 h 1359"/>
                <a:gd name="T62" fmla="*/ 950 w 1685"/>
                <a:gd name="T63" fmla="*/ 911 h 1359"/>
                <a:gd name="T64" fmla="*/ 820 w 1685"/>
                <a:gd name="T65" fmla="*/ 925 h 1359"/>
                <a:gd name="T66" fmla="*/ 632 w 1685"/>
                <a:gd name="T67" fmla="*/ 925 h 1359"/>
                <a:gd name="T68" fmla="*/ 561 w 1685"/>
                <a:gd name="T69" fmla="*/ 855 h 1359"/>
                <a:gd name="T70" fmla="*/ 555 w 1685"/>
                <a:gd name="T71" fmla="*/ 774 h 1359"/>
                <a:gd name="T72" fmla="*/ 401 w 1685"/>
                <a:gd name="T73" fmla="*/ 822 h 1359"/>
                <a:gd name="T74" fmla="*/ 344 w 1685"/>
                <a:gd name="T75" fmla="*/ 743 h 1359"/>
                <a:gd name="T76" fmla="*/ 450 w 1685"/>
                <a:gd name="T77" fmla="*/ 663 h 1359"/>
                <a:gd name="T78" fmla="*/ 626 w 1685"/>
                <a:gd name="T79" fmla="*/ 671 h 1359"/>
                <a:gd name="T80" fmla="*/ 693 w 1685"/>
                <a:gd name="T81" fmla="*/ 715 h 1359"/>
                <a:gd name="T82" fmla="*/ 714 w 1685"/>
                <a:gd name="T83" fmla="*/ 673 h 1359"/>
                <a:gd name="T84" fmla="*/ 805 w 1685"/>
                <a:gd name="T85" fmla="*/ 620 h 1359"/>
                <a:gd name="T86" fmla="*/ 869 w 1685"/>
                <a:gd name="T87" fmla="*/ 529 h 1359"/>
                <a:gd name="T88" fmla="*/ 1003 w 1685"/>
                <a:gd name="T89" fmla="*/ 485 h 1359"/>
                <a:gd name="T90" fmla="*/ 1081 w 1685"/>
                <a:gd name="T91" fmla="*/ 463 h 1359"/>
                <a:gd name="T92" fmla="*/ 1001 w 1685"/>
                <a:gd name="T93" fmla="*/ 440 h 1359"/>
                <a:gd name="T94" fmla="*/ 952 w 1685"/>
                <a:gd name="T95" fmla="*/ 417 h 1359"/>
                <a:gd name="T96" fmla="*/ 1083 w 1685"/>
                <a:gd name="T97" fmla="*/ 366 h 1359"/>
                <a:gd name="T98" fmla="*/ 1007 w 1685"/>
                <a:gd name="T99" fmla="*/ 297 h 1359"/>
                <a:gd name="T100" fmla="*/ 912 w 1685"/>
                <a:gd name="T101" fmla="*/ 266 h 1359"/>
                <a:gd name="T102" fmla="*/ 810 w 1685"/>
                <a:gd name="T103" fmla="*/ 248 h 1359"/>
                <a:gd name="T104" fmla="*/ 773 w 1685"/>
                <a:gd name="T105" fmla="*/ 357 h 1359"/>
                <a:gd name="T106" fmla="*/ 669 w 1685"/>
                <a:gd name="T107" fmla="*/ 324 h 1359"/>
                <a:gd name="T108" fmla="*/ 628 w 1685"/>
                <a:gd name="T109" fmla="*/ 258 h 1359"/>
                <a:gd name="T110" fmla="*/ 722 w 1685"/>
                <a:gd name="T111" fmla="*/ 194 h 1359"/>
                <a:gd name="T112" fmla="*/ 734 w 1685"/>
                <a:gd name="T113" fmla="*/ 178 h 1359"/>
                <a:gd name="T114" fmla="*/ 699 w 1685"/>
                <a:gd name="T115" fmla="*/ 126 h 1359"/>
                <a:gd name="T116" fmla="*/ 669 w 1685"/>
                <a:gd name="T117" fmla="*/ 167 h 1359"/>
                <a:gd name="T118" fmla="*/ 557 w 1685"/>
                <a:gd name="T119" fmla="*/ 147 h 1359"/>
                <a:gd name="T120" fmla="*/ 450 w 1685"/>
                <a:gd name="T121" fmla="*/ 87 h 1359"/>
                <a:gd name="T122" fmla="*/ 381 w 1685"/>
                <a:gd name="T123" fmla="*/ 37 h 1359"/>
                <a:gd name="T124" fmla="*/ 267 w 1685"/>
                <a:gd name="T125" fmla="*/ 8 h 13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5" h="1359">
                  <a:moveTo>
                    <a:pt x="242" y="0"/>
                  </a:moveTo>
                  <a:lnTo>
                    <a:pt x="240" y="6"/>
                  </a:lnTo>
                  <a:lnTo>
                    <a:pt x="240" y="8"/>
                  </a:lnTo>
                  <a:lnTo>
                    <a:pt x="242" y="16"/>
                  </a:lnTo>
                  <a:lnTo>
                    <a:pt x="238" y="25"/>
                  </a:lnTo>
                  <a:lnTo>
                    <a:pt x="234" y="25"/>
                  </a:lnTo>
                  <a:lnTo>
                    <a:pt x="230" y="25"/>
                  </a:lnTo>
                  <a:lnTo>
                    <a:pt x="224" y="25"/>
                  </a:lnTo>
                  <a:lnTo>
                    <a:pt x="214" y="25"/>
                  </a:lnTo>
                  <a:lnTo>
                    <a:pt x="204" y="25"/>
                  </a:lnTo>
                  <a:lnTo>
                    <a:pt x="197" y="21"/>
                  </a:lnTo>
                  <a:lnTo>
                    <a:pt x="193" y="21"/>
                  </a:lnTo>
                  <a:lnTo>
                    <a:pt x="185" y="16"/>
                  </a:lnTo>
                  <a:lnTo>
                    <a:pt x="179" y="14"/>
                  </a:lnTo>
                  <a:lnTo>
                    <a:pt x="173" y="14"/>
                  </a:lnTo>
                  <a:lnTo>
                    <a:pt x="169" y="16"/>
                  </a:lnTo>
                  <a:lnTo>
                    <a:pt x="161" y="23"/>
                  </a:lnTo>
                  <a:lnTo>
                    <a:pt x="163" y="25"/>
                  </a:lnTo>
                  <a:lnTo>
                    <a:pt x="153" y="29"/>
                  </a:lnTo>
                  <a:lnTo>
                    <a:pt x="144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0" y="39"/>
                  </a:lnTo>
                  <a:lnTo>
                    <a:pt x="132" y="43"/>
                  </a:lnTo>
                  <a:lnTo>
                    <a:pt x="130" y="43"/>
                  </a:lnTo>
                  <a:lnTo>
                    <a:pt x="122" y="45"/>
                  </a:lnTo>
                  <a:lnTo>
                    <a:pt x="122" y="50"/>
                  </a:lnTo>
                  <a:lnTo>
                    <a:pt x="120" y="52"/>
                  </a:lnTo>
                  <a:lnTo>
                    <a:pt x="116" y="54"/>
                  </a:lnTo>
                  <a:lnTo>
                    <a:pt x="118" y="58"/>
                  </a:lnTo>
                  <a:lnTo>
                    <a:pt x="118" y="64"/>
                  </a:lnTo>
                  <a:lnTo>
                    <a:pt x="108" y="70"/>
                  </a:lnTo>
                  <a:lnTo>
                    <a:pt x="95" y="70"/>
                  </a:lnTo>
                  <a:lnTo>
                    <a:pt x="79" y="70"/>
                  </a:lnTo>
                  <a:lnTo>
                    <a:pt x="57" y="66"/>
                  </a:lnTo>
                  <a:lnTo>
                    <a:pt x="40" y="66"/>
                  </a:lnTo>
                  <a:lnTo>
                    <a:pt x="26" y="68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34" y="74"/>
                  </a:lnTo>
                  <a:lnTo>
                    <a:pt x="46" y="76"/>
                  </a:lnTo>
                  <a:lnTo>
                    <a:pt x="59" y="78"/>
                  </a:lnTo>
                  <a:lnTo>
                    <a:pt x="73" y="81"/>
                  </a:lnTo>
                  <a:lnTo>
                    <a:pt x="97" y="83"/>
                  </a:lnTo>
                  <a:lnTo>
                    <a:pt x="104" y="87"/>
                  </a:lnTo>
                  <a:lnTo>
                    <a:pt x="114" y="89"/>
                  </a:lnTo>
                  <a:lnTo>
                    <a:pt x="118" y="89"/>
                  </a:lnTo>
                  <a:lnTo>
                    <a:pt x="124" y="89"/>
                  </a:lnTo>
                  <a:lnTo>
                    <a:pt x="142" y="103"/>
                  </a:lnTo>
                  <a:lnTo>
                    <a:pt x="142" y="107"/>
                  </a:lnTo>
                  <a:lnTo>
                    <a:pt x="142" y="109"/>
                  </a:lnTo>
                  <a:lnTo>
                    <a:pt x="159" y="107"/>
                  </a:lnTo>
                  <a:lnTo>
                    <a:pt x="171" y="118"/>
                  </a:lnTo>
                  <a:lnTo>
                    <a:pt x="173" y="126"/>
                  </a:lnTo>
                  <a:lnTo>
                    <a:pt x="181" y="138"/>
                  </a:lnTo>
                  <a:lnTo>
                    <a:pt x="185" y="153"/>
                  </a:lnTo>
                  <a:lnTo>
                    <a:pt x="185" y="157"/>
                  </a:lnTo>
                  <a:lnTo>
                    <a:pt x="185" y="169"/>
                  </a:lnTo>
                  <a:lnTo>
                    <a:pt x="183" y="180"/>
                  </a:lnTo>
                  <a:lnTo>
                    <a:pt x="179" y="186"/>
                  </a:lnTo>
                  <a:lnTo>
                    <a:pt x="169" y="196"/>
                  </a:lnTo>
                  <a:lnTo>
                    <a:pt x="163" y="204"/>
                  </a:lnTo>
                  <a:lnTo>
                    <a:pt x="157" y="215"/>
                  </a:lnTo>
                  <a:lnTo>
                    <a:pt x="155" y="227"/>
                  </a:lnTo>
                  <a:lnTo>
                    <a:pt x="157" y="231"/>
                  </a:lnTo>
                  <a:lnTo>
                    <a:pt x="157" y="237"/>
                  </a:lnTo>
                  <a:lnTo>
                    <a:pt x="155" y="244"/>
                  </a:lnTo>
                  <a:lnTo>
                    <a:pt x="155" y="250"/>
                  </a:lnTo>
                  <a:lnTo>
                    <a:pt x="155" y="256"/>
                  </a:lnTo>
                  <a:lnTo>
                    <a:pt x="151" y="260"/>
                  </a:lnTo>
                  <a:lnTo>
                    <a:pt x="146" y="258"/>
                  </a:lnTo>
                  <a:lnTo>
                    <a:pt x="140" y="252"/>
                  </a:lnTo>
                  <a:lnTo>
                    <a:pt x="126" y="250"/>
                  </a:lnTo>
                  <a:lnTo>
                    <a:pt x="136" y="264"/>
                  </a:lnTo>
                  <a:lnTo>
                    <a:pt x="140" y="273"/>
                  </a:lnTo>
                  <a:lnTo>
                    <a:pt x="142" y="281"/>
                  </a:lnTo>
                  <a:lnTo>
                    <a:pt x="142" y="285"/>
                  </a:lnTo>
                  <a:lnTo>
                    <a:pt x="142" y="293"/>
                  </a:lnTo>
                  <a:lnTo>
                    <a:pt x="140" y="304"/>
                  </a:lnTo>
                  <a:lnTo>
                    <a:pt x="138" y="314"/>
                  </a:lnTo>
                  <a:lnTo>
                    <a:pt x="138" y="320"/>
                  </a:lnTo>
                  <a:lnTo>
                    <a:pt x="130" y="330"/>
                  </a:lnTo>
                  <a:lnTo>
                    <a:pt x="126" y="328"/>
                  </a:lnTo>
                  <a:lnTo>
                    <a:pt x="130" y="316"/>
                  </a:lnTo>
                  <a:lnTo>
                    <a:pt x="128" y="312"/>
                  </a:lnTo>
                  <a:lnTo>
                    <a:pt x="128" y="299"/>
                  </a:lnTo>
                  <a:lnTo>
                    <a:pt x="122" y="291"/>
                  </a:lnTo>
                  <a:lnTo>
                    <a:pt x="118" y="289"/>
                  </a:lnTo>
                  <a:lnTo>
                    <a:pt x="114" y="293"/>
                  </a:lnTo>
                  <a:lnTo>
                    <a:pt x="110" y="297"/>
                  </a:lnTo>
                  <a:lnTo>
                    <a:pt x="106" y="310"/>
                  </a:lnTo>
                  <a:lnTo>
                    <a:pt x="104" y="324"/>
                  </a:lnTo>
                  <a:lnTo>
                    <a:pt x="97" y="335"/>
                  </a:lnTo>
                  <a:lnTo>
                    <a:pt x="75" y="353"/>
                  </a:lnTo>
                  <a:lnTo>
                    <a:pt x="73" y="361"/>
                  </a:lnTo>
                  <a:lnTo>
                    <a:pt x="61" y="372"/>
                  </a:lnTo>
                  <a:lnTo>
                    <a:pt x="49" y="384"/>
                  </a:lnTo>
                  <a:lnTo>
                    <a:pt x="38" y="392"/>
                  </a:lnTo>
                  <a:lnTo>
                    <a:pt x="20" y="403"/>
                  </a:lnTo>
                  <a:lnTo>
                    <a:pt x="12" y="405"/>
                  </a:lnTo>
                  <a:lnTo>
                    <a:pt x="4" y="417"/>
                  </a:lnTo>
                  <a:lnTo>
                    <a:pt x="8" y="421"/>
                  </a:lnTo>
                  <a:lnTo>
                    <a:pt x="6" y="434"/>
                  </a:lnTo>
                  <a:lnTo>
                    <a:pt x="10" y="444"/>
                  </a:lnTo>
                  <a:lnTo>
                    <a:pt x="4" y="454"/>
                  </a:lnTo>
                  <a:lnTo>
                    <a:pt x="4" y="463"/>
                  </a:lnTo>
                  <a:lnTo>
                    <a:pt x="2" y="473"/>
                  </a:lnTo>
                  <a:lnTo>
                    <a:pt x="0" y="479"/>
                  </a:lnTo>
                  <a:lnTo>
                    <a:pt x="2" y="483"/>
                  </a:lnTo>
                  <a:lnTo>
                    <a:pt x="2" y="489"/>
                  </a:lnTo>
                  <a:lnTo>
                    <a:pt x="6" y="498"/>
                  </a:lnTo>
                  <a:lnTo>
                    <a:pt x="12" y="508"/>
                  </a:lnTo>
                  <a:lnTo>
                    <a:pt x="20" y="518"/>
                  </a:lnTo>
                  <a:lnTo>
                    <a:pt x="22" y="522"/>
                  </a:lnTo>
                  <a:lnTo>
                    <a:pt x="26" y="533"/>
                  </a:lnTo>
                  <a:lnTo>
                    <a:pt x="34" y="541"/>
                  </a:lnTo>
                  <a:lnTo>
                    <a:pt x="36" y="549"/>
                  </a:lnTo>
                  <a:lnTo>
                    <a:pt x="36" y="556"/>
                  </a:lnTo>
                  <a:lnTo>
                    <a:pt x="38" y="568"/>
                  </a:lnTo>
                  <a:lnTo>
                    <a:pt x="38" y="580"/>
                  </a:lnTo>
                  <a:lnTo>
                    <a:pt x="38" y="591"/>
                  </a:lnTo>
                  <a:lnTo>
                    <a:pt x="38" y="593"/>
                  </a:lnTo>
                  <a:lnTo>
                    <a:pt x="30" y="599"/>
                  </a:lnTo>
                  <a:lnTo>
                    <a:pt x="24" y="605"/>
                  </a:lnTo>
                  <a:lnTo>
                    <a:pt x="18" y="609"/>
                  </a:lnTo>
                  <a:lnTo>
                    <a:pt x="16" y="615"/>
                  </a:lnTo>
                  <a:lnTo>
                    <a:pt x="22" y="620"/>
                  </a:lnTo>
                  <a:lnTo>
                    <a:pt x="26" y="632"/>
                  </a:lnTo>
                  <a:lnTo>
                    <a:pt x="28" y="640"/>
                  </a:lnTo>
                  <a:lnTo>
                    <a:pt x="32" y="642"/>
                  </a:lnTo>
                  <a:lnTo>
                    <a:pt x="42" y="651"/>
                  </a:lnTo>
                  <a:lnTo>
                    <a:pt x="46" y="653"/>
                  </a:lnTo>
                  <a:lnTo>
                    <a:pt x="51" y="659"/>
                  </a:lnTo>
                  <a:lnTo>
                    <a:pt x="61" y="669"/>
                  </a:lnTo>
                  <a:lnTo>
                    <a:pt x="65" y="681"/>
                  </a:lnTo>
                  <a:lnTo>
                    <a:pt x="71" y="690"/>
                  </a:lnTo>
                  <a:lnTo>
                    <a:pt x="85" y="696"/>
                  </a:lnTo>
                  <a:lnTo>
                    <a:pt x="93" y="698"/>
                  </a:lnTo>
                  <a:lnTo>
                    <a:pt x="97" y="692"/>
                  </a:lnTo>
                  <a:lnTo>
                    <a:pt x="91" y="673"/>
                  </a:lnTo>
                  <a:lnTo>
                    <a:pt x="87" y="667"/>
                  </a:lnTo>
                  <a:lnTo>
                    <a:pt x="95" y="655"/>
                  </a:lnTo>
                  <a:lnTo>
                    <a:pt x="93" y="642"/>
                  </a:lnTo>
                  <a:lnTo>
                    <a:pt x="89" y="634"/>
                  </a:lnTo>
                  <a:lnTo>
                    <a:pt x="77" y="628"/>
                  </a:lnTo>
                  <a:lnTo>
                    <a:pt x="65" y="620"/>
                  </a:lnTo>
                  <a:lnTo>
                    <a:pt x="63" y="599"/>
                  </a:lnTo>
                  <a:lnTo>
                    <a:pt x="65" y="591"/>
                  </a:lnTo>
                  <a:lnTo>
                    <a:pt x="73" y="568"/>
                  </a:lnTo>
                  <a:lnTo>
                    <a:pt x="79" y="568"/>
                  </a:lnTo>
                  <a:lnTo>
                    <a:pt x="91" y="574"/>
                  </a:lnTo>
                  <a:lnTo>
                    <a:pt x="93" y="582"/>
                  </a:lnTo>
                  <a:lnTo>
                    <a:pt x="93" y="599"/>
                  </a:lnTo>
                  <a:lnTo>
                    <a:pt x="93" y="605"/>
                  </a:lnTo>
                  <a:lnTo>
                    <a:pt x="95" y="611"/>
                  </a:lnTo>
                  <a:lnTo>
                    <a:pt x="102" y="622"/>
                  </a:lnTo>
                  <a:lnTo>
                    <a:pt x="104" y="632"/>
                  </a:lnTo>
                  <a:lnTo>
                    <a:pt x="106" y="642"/>
                  </a:lnTo>
                  <a:lnTo>
                    <a:pt x="116" y="648"/>
                  </a:lnTo>
                  <a:lnTo>
                    <a:pt x="118" y="665"/>
                  </a:lnTo>
                  <a:lnTo>
                    <a:pt x="126" y="673"/>
                  </a:lnTo>
                  <a:lnTo>
                    <a:pt x="138" y="681"/>
                  </a:lnTo>
                  <a:lnTo>
                    <a:pt x="151" y="692"/>
                  </a:lnTo>
                  <a:lnTo>
                    <a:pt x="159" y="698"/>
                  </a:lnTo>
                  <a:lnTo>
                    <a:pt x="167" y="706"/>
                  </a:lnTo>
                  <a:lnTo>
                    <a:pt x="169" y="717"/>
                  </a:lnTo>
                  <a:lnTo>
                    <a:pt x="163" y="727"/>
                  </a:lnTo>
                  <a:lnTo>
                    <a:pt x="163" y="735"/>
                  </a:lnTo>
                  <a:lnTo>
                    <a:pt x="161" y="750"/>
                  </a:lnTo>
                  <a:lnTo>
                    <a:pt x="161" y="760"/>
                  </a:lnTo>
                  <a:lnTo>
                    <a:pt x="169" y="764"/>
                  </a:lnTo>
                  <a:lnTo>
                    <a:pt x="175" y="768"/>
                  </a:lnTo>
                  <a:lnTo>
                    <a:pt x="189" y="772"/>
                  </a:lnTo>
                  <a:lnTo>
                    <a:pt x="193" y="774"/>
                  </a:lnTo>
                  <a:lnTo>
                    <a:pt x="206" y="785"/>
                  </a:lnTo>
                  <a:lnTo>
                    <a:pt x="214" y="791"/>
                  </a:lnTo>
                  <a:lnTo>
                    <a:pt x="228" y="799"/>
                  </a:lnTo>
                  <a:lnTo>
                    <a:pt x="230" y="797"/>
                  </a:lnTo>
                  <a:lnTo>
                    <a:pt x="244" y="803"/>
                  </a:lnTo>
                  <a:lnTo>
                    <a:pt x="265" y="816"/>
                  </a:lnTo>
                  <a:lnTo>
                    <a:pt x="273" y="828"/>
                  </a:lnTo>
                  <a:lnTo>
                    <a:pt x="302" y="832"/>
                  </a:lnTo>
                  <a:lnTo>
                    <a:pt x="326" y="834"/>
                  </a:lnTo>
                  <a:lnTo>
                    <a:pt x="346" y="834"/>
                  </a:lnTo>
                  <a:lnTo>
                    <a:pt x="361" y="838"/>
                  </a:lnTo>
                  <a:lnTo>
                    <a:pt x="379" y="838"/>
                  </a:lnTo>
                  <a:lnTo>
                    <a:pt x="393" y="843"/>
                  </a:lnTo>
                  <a:lnTo>
                    <a:pt x="406" y="853"/>
                  </a:lnTo>
                  <a:lnTo>
                    <a:pt x="418" y="859"/>
                  </a:lnTo>
                  <a:lnTo>
                    <a:pt x="428" y="867"/>
                  </a:lnTo>
                  <a:lnTo>
                    <a:pt x="446" y="871"/>
                  </a:lnTo>
                  <a:lnTo>
                    <a:pt x="471" y="876"/>
                  </a:lnTo>
                  <a:lnTo>
                    <a:pt x="495" y="882"/>
                  </a:lnTo>
                  <a:lnTo>
                    <a:pt x="510" y="888"/>
                  </a:lnTo>
                  <a:lnTo>
                    <a:pt x="522" y="890"/>
                  </a:lnTo>
                  <a:lnTo>
                    <a:pt x="534" y="900"/>
                  </a:lnTo>
                  <a:lnTo>
                    <a:pt x="540" y="909"/>
                  </a:lnTo>
                  <a:lnTo>
                    <a:pt x="546" y="915"/>
                  </a:lnTo>
                  <a:lnTo>
                    <a:pt x="552" y="917"/>
                  </a:lnTo>
                  <a:lnTo>
                    <a:pt x="565" y="923"/>
                  </a:lnTo>
                  <a:lnTo>
                    <a:pt x="577" y="929"/>
                  </a:lnTo>
                  <a:lnTo>
                    <a:pt x="583" y="931"/>
                  </a:lnTo>
                  <a:lnTo>
                    <a:pt x="593" y="936"/>
                  </a:lnTo>
                  <a:lnTo>
                    <a:pt x="606" y="942"/>
                  </a:lnTo>
                  <a:lnTo>
                    <a:pt x="612" y="942"/>
                  </a:lnTo>
                  <a:lnTo>
                    <a:pt x="624" y="948"/>
                  </a:lnTo>
                  <a:lnTo>
                    <a:pt x="632" y="950"/>
                  </a:lnTo>
                  <a:lnTo>
                    <a:pt x="648" y="952"/>
                  </a:lnTo>
                  <a:lnTo>
                    <a:pt x="659" y="954"/>
                  </a:lnTo>
                  <a:lnTo>
                    <a:pt x="675" y="954"/>
                  </a:lnTo>
                  <a:lnTo>
                    <a:pt x="687" y="954"/>
                  </a:lnTo>
                  <a:lnTo>
                    <a:pt x="699" y="952"/>
                  </a:lnTo>
                  <a:lnTo>
                    <a:pt x="716" y="952"/>
                  </a:lnTo>
                  <a:lnTo>
                    <a:pt x="722" y="954"/>
                  </a:lnTo>
                  <a:lnTo>
                    <a:pt x="748" y="960"/>
                  </a:lnTo>
                  <a:lnTo>
                    <a:pt x="754" y="966"/>
                  </a:lnTo>
                  <a:lnTo>
                    <a:pt x="761" y="973"/>
                  </a:lnTo>
                  <a:lnTo>
                    <a:pt x="763" y="979"/>
                  </a:lnTo>
                  <a:lnTo>
                    <a:pt x="761" y="985"/>
                  </a:lnTo>
                  <a:lnTo>
                    <a:pt x="759" y="993"/>
                  </a:lnTo>
                  <a:lnTo>
                    <a:pt x="746" y="1004"/>
                  </a:lnTo>
                  <a:lnTo>
                    <a:pt x="734" y="1010"/>
                  </a:lnTo>
                  <a:lnTo>
                    <a:pt x="720" y="1018"/>
                  </a:lnTo>
                  <a:lnTo>
                    <a:pt x="701" y="1024"/>
                  </a:lnTo>
                  <a:lnTo>
                    <a:pt x="689" y="1031"/>
                  </a:lnTo>
                  <a:lnTo>
                    <a:pt x="677" y="1041"/>
                  </a:lnTo>
                  <a:lnTo>
                    <a:pt x="671" y="1051"/>
                  </a:lnTo>
                  <a:lnTo>
                    <a:pt x="661" y="1066"/>
                  </a:lnTo>
                  <a:lnTo>
                    <a:pt x="661" y="1072"/>
                  </a:lnTo>
                  <a:lnTo>
                    <a:pt x="663" y="1078"/>
                  </a:lnTo>
                  <a:lnTo>
                    <a:pt x="667" y="1086"/>
                  </a:lnTo>
                  <a:lnTo>
                    <a:pt x="677" y="1097"/>
                  </a:lnTo>
                  <a:lnTo>
                    <a:pt x="687" y="1103"/>
                  </a:lnTo>
                  <a:lnTo>
                    <a:pt x="699" y="1111"/>
                  </a:lnTo>
                  <a:lnTo>
                    <a:pt x="714" y="1121"/>
                  </a:lnTo>
                  <a:lnTo>
                    <a:pt x="724" y="1132"/>
                  </a:lnTo>
                  <a:lnTo>
                    <a:pt x="732" y="1142"/>
                  </a:lnTo>
                  <a:lnTo>
                    <a:pt x="740" y="1146"/>
                  </a:lnTo>
                  <a:lnTo>
                    <a:pt x="757" y="1156"/>
                  </a:lnTo>
                  <a:lnTo>
                    <a:pt x="775" y="1165"/>
                  </a:lnTo>
                  <a:lnTo>
                    <a:pt x="797" y="1173"/>
                  </a:lnTo>
                  <a:lnTo>
                    <a:pt x="822" y="1185"/>
                  </a:lnTo>
                  <a:lnTo>
                    <a:pt x="854" y="1202"/>
                  </a:lnTo>
                  <a:lnTo>
                    <a:pt x="863" y="1206"/>
                  </a:lnTo>
                  <a:lnTo>
                    <a:pt x="875" y="1212"/>
                  </a:lnTo>
                  <a:lnTo>
                    <a:pt x="881" y="1221"/>
                  </a:lnTo>
                  <a:lnTo>
                    <a:pt x="885" y="1229"/>
                  </a:lnTo>
                  <a:lnTo>
                    <a:pt x="887" y="1235"/>
                  </a:lnTo>
                  <a:lnTo>
                    <a:pt x="887" y="1245"/>
                  </a:lnTo>
                  <a:lnTo>
                    <a:pt x="887" y="1254"/>
                  </a:lnTo>
                  <a:lnTo>
                    <a:pt x="883" y="1264"/>
                  </a:lnTo>
                  <a:lnTo>
                    <a:pt x="881" y="1266"/>
                  </a:lnTo>
                  <a:lnTo>
                    <a:pt x="881" y="1274"/>
                  </a:lnTo>
                  <a:lnTo>
                    <a:pt x="875" y="1285"/>
                  </a:lnTo>
                  <a:lnTo>
                    <a:pt x="875" y="1291"/>
                  </a:lnTo>
                  <a:lnTo>
                    <a:pt x="871" y="1297"/>
                  </a:lnTo>
                  <a:lnTo>
                    <a:pt x="861" y="1311"/>
                  </a:lnTo>
                  <a:lnTo>
                    <a:pt x="861" y="1316"/>
                  </a:lnTo>
                  <a:lnTo>
                    <a:pt x="852" y="1322"/>
                  </a:lnTo>
                  <a:lnTo>
                    <a:pt x="848" y="1338"/>
                  </a:lnTo>
                  <a:lnTo>
                    <a:pt x="842" y="1334"/>
                  </a:lnTo>
                  <a:lnTo>
                    <a:pt x="834" y="1346"/>
                  </a:lnTo>
                  <a:lnTo>
                    <a:pt x="826" y="1359"/>
                  </a:lnTo>
                  <a:lnTo>
                    <a:pt x="830" y="1359"/>
                  </a:lnTo>
                  <a:lnTo>
                    <a:pt x="979" y="1351"/>
                  </a:lnTo>
                  <a:lnTo>
                    <a:pt x="987" y="1342"/>
                  </a:lnTo>
                  <a:lnTo>
                    <a:pt x="997" y="1336"/>
                  </a:lnTo>
                  <a:lnTo>
                    <a:pt x="1016" y="1328"/>
                  </a:lnTo>
                  <a:lnTo>
                    <a:pt x="1030" y="1318"/>
                  </a:lnTo>
                  <a:lnTo>
                    <a:pt x="1038" y="1316"/>
                  </a:lnTo>
                  <a:lnTo>
                    <a:pt x="1056" y="1311"/>
                  </a:lnTo>
                  <a:lnTo>
                    <a:pt x="1075" y="1311"/>
                  </a:lnTo>
                  <a:lnTo>
                    <a:pt x="1095" y="1305"/>
                  </a:lnTo>
                  <a:lnTo>
                    <a:pt x="1101" y="1299"/>
                  </a:lnTo>
                  <a:lnTo>
                    <a:pt x="1120" y="1297"/>
                  </a:lnTo>
                  <a:lnTo>
                    <a:pt x="1163" y="1293"/>
                  </a:lnTo>
                  <a:lnTo>
                    <a:pt x="1175" y="1289"/>
                  </a:lnTo>
                  <a:lnTo>
                    <a:pt x="1197" y="1287"/>
                  </a:lnTo>
                  <a:lnTo>
                    <a:pt x="1222" y="1285"/>
                  </a:lnTo>
                  <a:lnTo>
                    <a:pt x="1238" y="1278"/>
                  </a:lnTo>
                  <a:lnTo>
                    <a:pt x="1252" y="1268"/>
                  </a:lnTo>
                  <a:lnTo>
                    <a:pt x="1269" y="1260"/>
                  </a:lnTo>
                  <a:lnTo>
                    <a:pt x="1287" y="1249"/>
                  </a:lnTo>
                  <a:lnTo>
                    <a:pt x="1291" y="1247"/>
                  </a:lnTo>
                  <a:lnTo>
                    <a:pt x="1305" y="1237"/>
                  </a:lnTo>
                  <a:lnTo>
                    <a:pt x="1322" y="1241"/>
                  </a:lnTo>
                  <a:lnTo>
                    <a:pt x="1344" y="1235"/>
                  </a:lnTo>
                  <a:lnTo>
                    <a:pt x="1354" y="1229"/>
                  </a:lnTo>
                  <a:lnTo>
                    <a:pt x="1360" y="1208"/>
                  </a:lnTo>
                  <a:lnTo>
                    <a:pt x="1375" y="1202"/>
                  </a:lnTo>
                  <a:lnTo>
                    <a:pt x="1401" y="1204"/>
                  </a:lnTo>
                  <a:lnTo>
                    <a:pt x="1418" y="1194"/>
                  </a:lnTo>
                  <a:lnTo>
                    <a:pt x="1428" y="1192"/>
                  </a:lnTo>
                  <a:lnTo>
                    <a:pt x="1454" y="1192"/>
                  </a:lnTo>
                  <a:lnTo>
                    <a:pt x="1471" y="1192"/>
                  </a:lnTo>
                  <a:lnTo>
                    <a:pt x="1487" y="1185"/>
                  </a:lnTo>
                  <a:lnTo>
                    <a:pt x="1495" y="1179"/>
                  </a:lnTo>
                  <a:lnTo>
                    <a:pt x="1518" y="1173"/>
                  </a:lnTo>
                  <a:lnTo>
                    <a:pt x="1540" y="1161"/>
                  </a:lnTo>
                  <a:lnTo>
                    <a:pt x="1567" y="1146"/>
                  </a:lnTo>
                  <a:lnTo>
                    <a:pt x="1585" y="1132"/>
                  </a:lnTo>
                  <a:lnTo>
                    <a:pt x="1589" y="1128"/>
                  </a:lnTo>
                  <a:lnTo>
                    <a:pt x="1587" y="1113"/>
                  </a:lnTo>
                  <a:lnTo>
                    <a:pt x="1597" y="1101"/>
                  </a:lnTo>
                  <a:lnTo>
                    <a:pt x="1609" y="1097"/>
                  </a:lnTo>
                  <a:lnTo>
                    <a:pt x="1630" y="1084"/>
                  </a:lnTo>
                  <a:lnTo>
                    <a:pt x="1648" y="1074"/>
                  </a:lnTo>
                  <a:lnTo>
                    <a:pt x="1664" y="1064"/>
                  </a:lnTo>
                  <a:lnTo>
                    <a:pt x="1679" y="1051"/>
                  </a:lnTo>
                  <a:lnTo>
                    <a:pt x="1685" y="1035"/>
                  </a:lnTo>
                  <a:lnTo>
                    <a:pt x="1681" y="1031"/>
                  </a:lnTo>
                  <a:lnTo>
                    <a:pt x="1664" y="1024"/>
                  </a:lnTo>
                  <a:lnTo>
                    <a:pt x="1654" y="1024"/>
                  </a:lnTo>
                  <a:lnTo>
                    <a:pt x="1638" y="1024"/>
                  </a:lnTo>
                  <a:lnTo>
                    <a:pt x="1626" y="1024"/>
                  </a:lnTo>
                  <a:lnTo>
                    <a:pt x="1607" y="1024"/>
                  </a:lnTo>
                  <a:lnTo>
                    <a:pt x="1589" y="1020"/>
                  </a:lnTo>
                  <a:lnTo>
                    <a:pt x="1569" y="1020"/>
                  </a:lnTo>
                  <a:lnTo>
                    <a:pt x="1552" y="1020"/>
                  </a:lnTo>
                  <a:lnTo>
                    <a:pt x="1534" y="1018"/>
                  </a:lnTo>
                  <a:lnTo>
                    <a:pt x="1501" y="1018"/>
                  </a:lnTo>
                  <a:lnTo>
                    <a:pt x="1477" y="1016"/>
                  </a:lnTo>
                  <a:lnTo>
                    <a:pt x="1432" y="1008"/>
                  </a:lnTo>
                  <a:lnTo>
                    <a:pt x="1409" y="1004"/>
                  </a:lnTo>
                  <a:lnTo>
                    <a:pt x="1407" y="997"/>
                  </a:lnTo>
                  <a:lnTo>
                    <a:pt x="1414" y="991"/>
                  </a:lnTo>
                  <a:lnTo>
                    <a:pt x="1416" y="983"/>
                  </a:lnTo>
                  <a:lnTo>
                    <a:pt x="1411" y="981"/>
                  </a:lnTo>
                  <a:lnTo>
                    <a:pt x="1401" y="979"/>
                  </a:lnTo>
                  <a:lnTo>
                    <a:pt x="1383" y="973"/>
                  </a:lnTo>
                  <a:lnTo>
                    <a:pt x="1367" y="966"/>
                  </a:lnTo>
                  <a:lnTo>
                    <a:pt x="1352" y="962"/>
                  </a:lnTo>
                  <a:lnTo>
                    <a:pt x="1340" y="958"/>
                  </a:lnTo>
                  <a:lnTo>
                    <a:pt x="1320" y="956"/>
                  </a:lnTo>
                  <a:lnTo>
                    <a:pt x="1291" y="956"/>
                  </a:lnTo>
                  <a:lnTo>
                    <a:pt x="1267" y="952"/>
                  </a:lnTo>
                  <a:lnTo>
                    <a:pt x="1248" y="950"/>
                  </a:lnTo>
                  <a:lnTo>
                    <a:pt x="1232" y="950"/>
                  </a:lnTo>
                  <a:lnTo>
                    <a:pt x="1216" y="942"/>
                  </a:lnTo>
                  <a:lnTo>
                    <a:pt x="1201" y="938"/>
                  </a:lnTo>
                  <a:lnTo>
                    <a:pt x="1177" y="931"/>
                  </a:lnTo>
                  <a:lnTo>
                    <a:pt x="1146" y="931"/>
                  </a:lnTo>
                  <a:lnTo>
                    <a:pt x="1124" y="925"/>
                  </a:lnTo>
                  <a:lnTo>
                    <a:pt x="1097" y="917"/>
                  </a:lnTo>
                  <a:lnTo>
                    <a:pt x="1075" y="913"/>
                  </a:lnTo>
                  <a:lnTo>
                    <a:pt x="1042" y="907"/>
                  </a:lnTo>
                  <a:lnTo>
                    <a:pt x="1016" y="909"/>
                  </a:lnTo>
                  <a:lnTo>
                    <a:pt x="993" y="907"/>
                  </a:lnTo>
                  <a:lnTo>
                    <a:pt x="979" y="905"/>
                  </a:lnTo>
                  <a:lnTo>
                    <a:pt x="963" y="907"/>
                  </a:lnTo>
                  <a:lnTo>
                    <a:pt x="950" y="911"/>
                  </a:lnTo>
                  <a:lnTo>
                    <a:pt x="934" y="917"/>
                  </a:lnTo>
                  <a:lnTo>
                    <a:pt x="920" y="921"/>
                  </a:lnTo>
                  <a:lnTo>
                    <a:pt x="899" y="931"/>
                  </a:lnTo>
                  <a:lnTo>
                    <a:pt x="875" y="931"/>
                  </a:lnTo>
                  <a:lnTo>
                    <a:pt x="875" y="925"/>
                  </a:lnTo>
                  <a:lnTo>
                    <a:pt x="877" y="919"/>
                  </a:lnTo>
                  <a:lnTo>
                    <a:pt x="881" y="913"/>
                  </a:lnTo>
                  <a:lnTo>
                    <a:pt x="879" y="909"/>
                  </a:lnTo>
                  <a:lnTo>
                    <a:pt x="867" y="911"/>
                  </a:lnTo>
                  <a:lnTo>
                    <a:pt x="848" y="915"/>
                  </a:lnTo>
                  <a:lnTo>
                    <a:pt x="820" y="925"/>
                  </a:lnTo>
                  <a:lnTo>
                    <a:pt x="805" y="931"/>
                  </a:lnTo>
                  <a:lnTo>
                    <a:pt x="803" y="933"/>
                  </a:lnTo>
                  <a:lnTo>
                    <a:pt x="795" y="938"/>
                  </a:lnTo>
                  <a:lnTo>
                    <a:pt x="771" y="940"/>
                  </a:lnTo>
                  <a:lnTo>
                    <a:pt x="752" y="940"/>
                  </a:lnTo>
                  <a:lnTo>
                    <a:pt x="732" y="938"/>
                  </a:lnTo>
                  <a:lnTo>
                    <a:pt x="706" y="942"/>
                  </a:lnTo>
                  <a:lnTo>
                    <a:pt x="673" y="942"/>
                  </a:lnTo>
                  <a:lnTo>
                    <a:pt x="659" y="938"/>
                  </a:lnTo>
                  <a:lnTo>
                    <a:pt x="650" y="933"/>
                  </a:lnTo>
                  <a:lnTo>
                    <a:pt x="632" y="925"/>
                  </a:lnTo>
                  <a:lnTo>
                    <a:pt x="624" y="917"/>
                  </a:lnTo>
                  <a:lnTo>
                    <a:pt x="620" y="909"/>
                  </a:lnTo>
                  <a:lnTo>
                    <a:pt x="618" y="900"/>
                  </a:lnTo>
                  <a:lnTo>
                    <a:pt x="618" y="890"/>
                  </a:lnTo>
                  <a:lnTo>
                    <a:pt x="622" y="876"/>
                  </a:lnTo>
                  <a:lnTo>
                    <a:pt x="616" y="867"/>
                  </a:lnTo>
                  <a:lnTo>
                    <a:pt x="612" y="865"/>
                  </a:lnTo>
                  <a:lnTo>
                    <a:pt x="608" y="863"/>
                  </a:lnTo>
                  <a:lnTo>
                    <a:pt x="597" y="859"/>
                  </a:lnTo>
                  <a:lnTo>
                    <a:pt x="573" y="857"/>
                  </a:lnTo>
                  <a:lnTo>
                    <a:pt x="561" y="855"/>
                  </a:lnTo>
                  <a:lnTo>
                    <a:pt x="540" y="847"/>
                  </a:lnTo>
                  <a:lnTo>
                    <a:pt x="534" y="843"/>
                  </a:lnTo>
                  <a:lnTo>
                    <a:pt x="532" y="838"/>
                  </a:lnTo>
                  <a:lnTo>
                    <a:pt x="534" y="828"/>
                  </a:lnTo>
                  <a:lnTo>
                    <a:pt x="538" y="818"/>
                  </a:lnTo>
                  <a:lnTo>
                    <a:pt x="536" y="810"/>
                  </a:lnTo>
                  <a:lnTo>
                    <a:pt x="540" y="801"/>
                  </a:lnTo>
                  <a:lnTo>
                    <a:pt x="546" y="795"/>
                  </a:lnTo>
                  <a:lnTo>
                    <a:pt x="552" y="791"/>
                  </a:lnTo>
                  <a:lnTo>
                    <a:pt x="557" y="776"/>
                  </a:lnTo>
                  <a:lnTo>
                    <a:pt x="555" y="774"/>
                  </a:lnTo>
                  <a:lnTo>
                    <a:pt x="540" y="774"/>
                  </a:lnTo>
                  <a:lnTo>
                    <a:pt x="514" y="774"/>
                  </a:lnTo>
                  <a:lnTo>
                    <a:pt x="493" y="781"/>
                  </a:lnTo>
                  <a:lnTo>
                    <a:pt x="477" y="787"/>
                  </a:lnTo>
                  <a:lnTo>
                    <a:pt x="469" y="793"/>
                  </a:lnTo>
                  <a:lnTo>
                    <a:pt x="461" y="797"/>
                  </a:lnTo>
                  <a:lnTo>
                    <a:pt x="450" y="805"/>
                  </a:lnTo>
                  <a:lnTo>
                    <a:pt x="436" y="814"/>
                  </a:lnTo>
                  <a:lnTo>
                    <a:pt x="428" y="818"/>
                  </a:lnTo>
                  <a:lnTo>
                    <a:pt x="412" y="820"/>
                  </a:lnTo>
                  <a:lnTo>
                    <a:pt x="401" y="822"/>
                  </a:lnTo>
                  <a:lnTo>
                    <a:pt x="387" y="820"/>
                  </a:lnTo>
                  <a:lnTo>
                    <a:pt x="375" y="816"/>
                  </a:lnTo>
                  <a:lnTo>
                    <a:pt x="355" y="810"/>
                  </a:lnTo>
                  <a:lnTo>
                    <a:pt x="353" y="810"/>
                  </a:lnTo>
                  <a:lnTo>
                    <a:pt x="342" y="799"/>
                  </a:lnTo>
                  <a:lnTo>
                    <a:pt x="334" y="787"/>
                  </a:lnTo>
                  <a:lnTo>
                    <a:pt x="332" y="779"/>
                  </a:lnTo>
                  <a:lnTo>
                    <a:pt x="332" y="772"/>
                  </a:lnTo>
                  <a:lnTo>
                    <a:pt x="332" y="762"/>
                  </a:lnTo>
                  <a:lnTo>
                    <a:pt x="336" y="754"/>
                  </a:lnTo>
                  <a:lnTo>
                    <a:pt x="344" y="743"/>
                  </a:lnTo>
                  <a:lnTo>
                    <a:pt x="353" y="735"/>
                  </a:lnTo>
                  <a:lnTo>
                    <a:pt x="357" y="725"/>
                  </a:lnTo>
                  <a:lnTo>
                    <a:pt x="357" y="715"/>
                  </a:lnTo>
                  <a:lnTo>
                    <a:pt x="357" y="704"/>
                  </a:lnTo>
                  <a:lnTo>
                    <a:pt x="361" y="694"/>
                  </a:lnTo>
                  <a:lnTo>
                    <a:pt x="375" y="690"/>
                  </a:lnTo>
                  <a:lnTo>
                    <a:pt x="385" y="686"/>
                  </a:lnTo>
                  <a:lnTo>
                    <a:pt x="406" y="681"/>
                  </a:lnTo>
                  <a:lnTo>
                    <a:pt x="418" y="679"/>
                  </a:lnTo>
                  <a:lnTo>
                    <a:pt x="434" y="673"/>
                  </a:lnTo>
                  <a:lnTo>
                    <a:pt x="450" y="663"/>
                  </a:lnTo>
                  <a:lnTo>
                    <a:pt x="459" y="659"/>
                  </a:lnTo>
                  <a:lnTo>
                    <a:pt x="481" y="661"/>
                  </a:lnTo>
                  <a:lnTo>
                    <a:pt x="499" y="667"/>
                  </a:lnTo>
                  <a:lnTo>
                    <a:pt x="510" y="671"/>
                  </a:lnTo>
                  <a:lnTo>
                    <a:pt x="522" y="673"/>
                  </a:lnTo>
                  <a:lnTo>
                    <a:pt x="530" y="671"/>
                  </a:lnTo>
                  <a:lnTo>
                    <a:pt x="534" y="667"/>
                  </a:lnTo>
                  <a:lnTo>
                    <a:pt x="579" y="669"/>
                  </a:lnTo>
                  <a:lnTo>
                    <a:pt x="601" y="673"/>
                  </a:lnTo>
                  <a:lnTo>
                    <a:pt x="618" y="671"/>
                  </a:lnTo>
                  <a:lnTo>
                    <a:pt x="626" y="671"/>
                  </a:lnTo>
                  <a:lnTo>
                    <a:pt x="640" y="675"/>
                  </a:lnTo>
                  <a:lnTo>
                    <a:pt x="654" y="673"/>
                  </a:lnTo>
                  <a:lnTo>
                    <a:pt x="671" y="677"/>
                  </a:lnTo>
                  <a:lnTo>
                    <a:pt x="681" y="684"/>
                  </a:lnTo>
                  <a:lnTo>
                    <a:pt x="683" y="690"/>
                  </a:lnTo>
                  <a:lnTo>
                    <a:pt x="685" y="696"/>
                  </a:lnTo>
                  <a:lnTo>
                    <a:pt x="687" y="700"/>
                  </a:lnTo>
                  <a:lnTo>
                    <a:pt x="689" y="704"/>
                  </a:lnTo>
                  <a:lnTo>
                    <a:pt x="689" y="706"/>
                  </a:lnTo>
                  <a:lnTo>
                    <a:pt x="691" y="712"/>
                  </a:lnTo>
                  <a:lnTo>
                    <a:pt x="693" y="715"/>
                  </a:lnTo>
                  <a:lnTo>
                    <a:pt x="699" y="717"/>
                  </a:lnTo>
                  <a:lnTo>
                    <a:pt x="706" y="715"/>
                  </a:lnTo>
                  <a:lnTo>
                    <a:pt x="706" y="706"/>
                  </a:lnTo>
                  <a:lnTo>
                    <a:pt x="708" y="702"/>
                  </a:lnTo>
                  <a:lnTo>
                    <a:pt x="706" y="698"/>
                  </a:lnTo>
                  <a:lnTo>
                    <a:pt x="706" y="692"/>
                  </a:lnTo>
                  <a:lnTo>
                    <a:pt x="706" y="684"/>
                  </a:lnTo>
                  <a:lnTo>
                    <a:pt x="710" y="679"/>
                  </a:lnTo>
                  <a:lnTo>
                    <a:pt x="712" y="675"/>
                  </a:lnTo>
                  <a:lnTo>
                    <a:pt x="714" y="673"/>
                  </a:lnTo>
                  <a:lnTo>
                    <a:pt x="720" y="667"/>
                  </a:lnTo>
                  <a:lnTo>
                    <a:pt x="724" y="663"/>
                  </a:lnTo>
                  <a:lnTo>
                    <a:pt x="726" y="661"/>
                  </a:lnTo>
                  <a:lnTo>
                    <a:pt x="728" y="659"/>
                  </a:lnTo>
                  <a:lnTo>
                    <a:pt x="738" y="653"/>
                  </a:lnTo>
                  <a:lnTo>
                    <a:pt x="746" y="648"/>
                  </a:lnTo>
                  <a:lnTo>
                    <a:pt x="757" y="644"/>
                  </a:lnTo>
                  <a:lnTo>
                    <a:pt x="769" y="638"/>
                  </a:lnTo>
                  <a:lnTo>
                    <a:pt x="783" y="632"/>
                  </a:lnTo>
                  <a:lnTo>
                    <a:pt x="797" y="624"/>
                  </a:lnTo>
                  <a:lnTo>
                    <a:pt x="805" y="620"/>
                  </a:lnTo>
                  <a:lnTo>
                    <a:pt x="824" y="597"/>
                  </a:lnTo>
                  <a:lnTo>
                    <a:pt x="830" y="589"/>
                  </a:lnTo>
                  <a:lnTo>
                    <a:pt x="834" y="584"/>
                  </a:lnTo>
                  <a:lnTo>
                    <a:pt x="834" y="580"/>
                  </a:lnTo>
                  <a:lnTo>
                    <a:pt x="838" y="576"/>
                  </a:lnTo>
                  <a:lnTo>
                    <a:pt x="844" y="570"/>
                  </a:lnTo>
                  <a:lnTo>
                    <a:pt x="852" y="562"/>
                  </a:lnTo>
                  <a:lnTo>
                    <a:pt x="852" y="551"/>
                  </a:lnTo>
                  <a:lnTo>
                    <a:pt x="854" y="537"/>
                  </a:lnTo>
                  <a:lnTo>
                    <a:pt x="869" y="529"/>
                  </a:lnTo>
                  <a:lnTo>
                    <a:pt x="879" y="529"/>
                  </a:lnTo>
                  <a:lnTo>
                    <a:pt x="897" y="529"/>
                  </a:lnTo>
                  <a:lnTo>
                    <a:pt x="916" y="529"/>
                  </a:lnTo>
                  <a:lnTo>
                    <a:pt x="934" y="520"/>
                  </a:lnTo>
                  <a:lnTo>
                    <a:pt x="938" y="512"/>
                  </a:lnTo>
                  <a:lnTo>
                    <a:pt x="942" y="506"/>
                  </a:lnTo>
                  <a:lnTo>
                    <a:pt x="950" y="496"/>
                  </a:lnTo>
                  <a:lnTo>
                    <a:pt x="956" y="491"/>
                  </a:lnTo>
                  <a:lnTo>
                    <a:pt x="975" y="485"/>
                  </a:lnTo>
                  <a:lnTo>
                    <a:pt x="997" y="483"/>
                  </a:lnTo>
                  <a:lnTo>
                    <a:pt x="1003" y="485"/>
                  </a:lnTo>
                  <a:lnTo>
                    <a:pt x="1007" y="494"/>
                  </a:lnTo>
                  <a:lnTo>
                    <a:pt x="1016" y="498"/>
                  </a:lnTo>
                  <a:lnTo>
                    <a:pt x="1024" y="500"/>
                  </a:lnTo>
                  <a:lnTo>
                    <a:pt x="1034" y="496"/>
                  </a:lnTo>
                  <a:lnTo>
                    <a:pt x="1042" y="485"/>
                  </a:lnTo>
                  <a:lnTo>
                    <a:pt x="1048" y="481"/>
                  </a:lnTo>
                  <a:lnTo>
                    <a:pt x="1061" y="479"/>
                  </a:lnTo>
                  <a:lnTo>
                    <a:pt x="1065" y="477"/>
                  </a:lnTo>
                  <a:lnTo>
                    <a:pt x="1075" y="473"/>
                  </a:lnTo>
                  <a:lnTo>
                    <a:pt x="1083" y="465"/>
                  </a:lnTo>
                  <a:lnTo>
                    <a:pt x="1081" y="463"/>
                  </a:lnTo>
                  <a:lnTo>
                    <a:pt x="1075" y="461"/>
                  </a:lnTo>
                  <a:lnTo>
                    <a:pt x="1065" y="465"/>
                  </a:lnTo>
                  <a:lnTo>
                    <a:pt x="1050" y="469"/>
                  </a:lnTo>
                  <a:lnTo>
                    <a:pt x="1042" y="471"/>
                  </a:lnTo>
                  <a:lnTo>
                    <a:pt x="1034" y="467"/>
                  </a:lnTo>
                  <a:lnTo>
                    <a:pt x="1034" y="461"/>
                  </a:lnTo>
                  <a:lnTo>
                    <a:pt x="1022" y="454"/>
                  </a:lnTo>
                  <a:lnTo>
                    <a:pt x="1012" y="454"/>
                  </a:lnTo>
                  <a:lnTo>
                    <a:pt x="1003" y="450"/>
                  </a:lnTo>
                  <a:lnTo>
                    <a:pt x="997" y="446"/>
                  </a:lnTo>
                  <a:lnTo>
                    <a:pt x="1001" y="440"/>
                  </a:lnTo>
                  <a:lnTo>
                    <a:pt x="1010" y="436"/>
                  </a:lnTo>
                  <a:lnTo>
                    <a:pt x="1026" y="427"/>
                  </a:lnTo>
                  <a:lnTo>
                    <a:pt x="1016" y="421"/>
                  </a:lnTo>
                  <a:lnTo>
                    <a:pt x="1007" y="421"/>
                  </a:lnTo>
                  <a:lnTo>
                    <a:pt x="983" y="423"/>
                  </a:lnTo>
                  <a:lnTo>
                    <a:pt x="973" y="425"/>
                  </a:lnTo>
                  <a:lnTo>
                    <a:pt x="959" y="432"/>
                  </a:lnTo>
                  <a:lnTo>
                    <a:pt x="936" y="442"/>
                  </a:lnTo>
                  <a:lnTo>
                    <a:pt x="918" y="440"/>
                  </a:lnTo>
                  <a:lnTo>
                    <a:pt x="932" y="427"/>
                  </a:lnTo>
                  <a:lnTo>
                    <a:pt x="952" y="417"/>
                  </a:lnTo>
                  <a:lnTo>
                    <a:pt x="969" y="407"/>
                  </a:lnTo>
                  <a:lnTo>
                    <a:pt x="983" y="399"/>
                  </a:lnTo>
                  <a:lnTo>
                    <a:pt x="997" y="392"/>
                  </a:lnTo>
                  <a:lnTo>
                    <a:pt x="1018" y="392"/>
                  </a:lnTo>
                  <a:lnTo>
                    <a:pt x="1030" y="399"/>
                  </a:lnTo>
                  <a:lnTo>
                    <a:pt x="1036" y="405"/>
                  </a:lnTo>
                  <a:lnTo>
                    <a:pt x="1046" y="403"/>
                  </a:lnTo>
                  <a:lnTo>
                    <a:pt x="1052" y="394"/>
                  </a:lnTo>
                  <a:lnTo>
                    <a:pt x="1058" y="388"/>
                  </a:lnTo>
                  <a:lnTo>
                    <a:pt x="1067" y="384"/>
                  </a:lnTo>
                  <a:lnTo>
                    <a:pt x="1083" y="366"/>
                  </a:lnTo>
                  <a:lnTo>
                    <a:pt x="1091" y="361"/>
                  </a:lnTo>
                  <a:lnTo>
                    <a:pt x="1099" y="353"/>
                  </a:lnTo>
                  <a:lnTo>
                    <a:pt x="1099" y="341"/>
                  </a:lnTo>
                  <a:lnTo>
                    <a:pt x="1095" y="339"/>
                  </a:lnTo>
                  <a:lnTo>
                    <a:pt x="1081" y="332"/>
                  </a:lnTo>
                  <a:lnTo>
                    <a:pt x="1075" y="330"/>
                  </a:lnTo>
                  <a:lnTo>
                    <a:pt x="1069" y="324"/>
                  </a:lnTo>
                  <a:lnTo>
                    <a:pt x="1048" y="314"/>
                  </a:lnTo>
                  <a:lnTo>
                    <a:pt x="1038" y="312"/>
                  </a:lnTo>
                  <a:lnTo>
                    <a:pt x="1018" y="304"/>
                  </a:lnTo>
                  <a:lnTo>
                    <a:pt x="1007" y="297"/>
                  </a:lnTo>
                  <a:lnTo>
                    <a:pt x="1010" y="293"/>
                  </a:lnTo>
                  <a:lnTo>
                    <a:pt x="1003" y="285"/>
                  </a:lnTo>
                  <a:lnTo>
                    <a:pt x="991" y="277"/>
                  </a:lnTo>
                  <a:lnTo>
                    <a:pt x="975" y="273"/>
                  </a:lnTo>
                  <a:lnTo>
                    <a:pt x="963" y="273"/>
                  </a:lnTo>
                  <a:lnTo>
                    <a:pt x="954" y="281"/>
                  </a:lnTo>
                  <a:lnTo>
                    <a:pt x="952" y="287"/>
                  </a:lnTo>
                  <a:lnTo>
                    <a:pt x="946" y="287"/>
                  </a:lnTo>
                  <a:lnTo>
                    <a:pt x="936" y="283"/>
                  </a:lnTo>
                  <a:lnTo>
                    <a:pt x="918" y="271"/>
                  </a:lnTo>
                  <a:lnTo>
                    <a:pt x="912" y="266"/>
                  </a:lnTo>
                  <a:lnTo>
                    <a:pt x="914" y="260"/>
                  </a:lnTo>
                  <a:lnTo>
                    <a:pt x="912" y="254"/>
                  </a:lnTo>
                  <a:lnTo>
                    <a:pt x="895" y="248"/>
                  </a:lnTo>
                  <a:lnTo>
                    <a:pt x="881" y="242"/>
                  </a:lnTo>
                  <a:lnTo>
                    <a:pt x="863" y="242"/>
                  </a:lnTo>
                  <a:lnTo>
                    <a:pt x="852" y="240"/>
                  </a:lnTo>
                  <a:lnTo>
                    <a:pt x="834" y="235"/>
                  </a:lnTo>
                  <a:lnTo>
                    <a:pt x="822" y="231"/>
                  </a:lnTo>
                  <a:lnTo>
                    <a:pt x="818" y="231"/>
                  </a:lnTo>
                  <a:lnTo>
                    <a:pt x="812" y="240"/>
                  </a:lnTo>
                  <a:lnTo>
                    <a:pt x="810" y="248"/>
                  </a:lnTo>
                  <a:lnTo>
                    <a:pt x="803" y="260"/>
                  </a:lnTo>
                  <a:lnTo>
                    <a:pt x="795" y="268"/>
                  </a:lnTo>
                  <a:lnTo>
                    <a:pt x="793" y="275"/>
                  </a:lnTo>
                  <a:lnTo>
                    <a:pt x="793" y="285"/>
                  </a:lnTo>
                  <a:lnTo>
                    <a:pt x="795" y="299"/>
                  </a:lnTo>
                  <a:lnTo>
                    <a:pt x="795" y="308"/>
                  </a:lnTo>
                  <a:lnTo>
                    <a:pt x="791" y="322"/>
                  </a:lnTo>
                  <a:lnTo>
                    <a:pt x="789" y="330"/>
                  </a:lnTo>
                  <a:lnTo>
                    <a:pt x="779" y="337"/>
                  </a:lnTo>
                  <a:lnTo>
                    <a:pt x="773" y="347"/>
                  </a:lnTo>
                  <a:lnTo>
                    <a:pt x="773" y="357"/>
                  </a:lnTo>
                  <a:lnTo>
                    <a:pt x="771" y="366"/>
                  </a:lnTo>
                  <a:lnTo>
                    <a:pt x="754" y="374"/>
                  </a:lnTo>
                  <a:lnTo>
                    <a:pt x="744" y="370"/>
                  </a:lnTo>
                  <a:lnTo>
                    <a:pt x="742" y="357"/>
                  </a:lnTo>
                  <a:lnTo>
                    <a:pt x="742" y="355"/>
                  </a:lnTo>
                  <a:lnTo>
                    <a:pt x="726" y="345"/>
                  </a:lnTo>
                  <a:lnTo>
                    <a:pt x="716" y="343"/>
                  </a:lnTo>
                  <a:lnTo>
                    <a:pt x="706" y="335"/>
                  </a:lnTo>
                  <a:lnTo>
                    <a:pt x="689" y="328"/>
                  </a:lnTo>
                  <a:lnTo>
                    <a:pt x="679" y="326"/>
                  </a:lnTo>
                  <a:lnTo>
                    <a:pt x="669" y="324"/>
                  </a:lnTo>
                  <a:lnTo>
                    <a:pt x="657" y="320"/>
                  </a:lnTo>
                  <a:lnTo>
                    <a:pt x="644" y="318"/>
                  </a:lnTo>
                  <a:lnTo>
                    <a:pt x="632" y="314"/>
                  </a:lnTo>
                  <a:lnTo>
                    <a:pt x="626" y="306"/>
                  </a:lnTo>
                  <a:lnTo>
                    <a:pt x="618" y="301"/>
                  </a:lnTo>
                  <a:lnTo>
                    <a:pt x="612" y="297"/>
                  </a:lnTo>
                  <a:lnTo>
                    <a:pt x="618" y="289"/>
                  </a:lnTo>
                  <a:lnTo>
                    <a:pt x="620" y="281"/>
                  </a:lnTo>
                  <a:lnTo>
                    <a:pt x="622" y="275"/>
                  </a:lnTo>
                  <a:lnTo>
                    <a:pt x="624" y="268"/>
                  </a:lnTo>
                  <a:lnTo>
                    <a:pt x="628" y="258"/>
                  </a:lnTo>
                  <a:lnTo>
                    <a:pt x="636" y="250"/>
                  </a:lnTo>
                  <a:lnTo>
                    <a:pt x="640" y="242"/>
                  </a:lnTo>
                  <a:lnTo>
                    <a:pt x="646" y="237"/>
                  </a:lnTo>
                  <a:lnTo>
                    <a:pt x="659" y="235"/>
                  </a:lnTo>
                  <a:lnTo>
                    <a:pt x="685" y="237"/>
                  </a:lnTo>
                  <a:lnTo>
                    <a:pt x="689" y="233"/>
                  </a:lnTo>
                  <a:lnTo>
                    <a:pt x="693" y="227"/>
                  </a:lnTo>
                  <a:lnTo>
                    <a:pt x="699" y="215"/>
                  </a:lnTo>
                  <a:lnTo>
                    <a:pt x="706" y="206"/>
                  </a:lnTo>
                  <a:lnTo>
                    <a:pt x="708" y="204"/>
                  </a:lnTo>
                  <a:lnTo>
                    <a:pt x="722" y="194"/>
                  </a:lnTo>
                  <a:lnTo>
                    <a:pt x="736" y="194"/>
                  </a:lnTo>
                  <a:lnTo>
                    <a:pt x="754" y="192"/>
                  </a:lnTo>
                  <a:lnTo>
                    <a:pt x="759" y="188"/>
                  </a:lnTo>
                  <a:lnTo>
                    <a:pt x="761" y="180"/>
                  </a:lnTo>
                  <a:lnTo>
                    <a:pt x="763" y="173"/>
                  </a:lnTo>
                  <a:lnTo>
                    <a:pt x="765" y="165"/>
                  </a:lnTo>
                  <a:lnTo>
                    <a:pt x="765" y="159"/>
                  </a:lnTo>
                  <a:lnTo>
                    <a:pt x="752" y="157"/>
                  </a:lnTo>
                  <a:lnTo>
                    <a:pt x="746" y="165"/>
                  </a:lnTo>
                  <a:lnTo>
                    <a:pt x="742" y="171"/>
                  </a:lnTo>
                  <a:lnTo>
                    <a:pt x="734" y="178"/>
                  </a:lnTo>
                  <a:lnTo>
                    <a:pt x="732" y="178"/>
                  </a:lnTo>
                  <a:lnTo>
                    <a:pt x="720" y="176"/>
                  </a:lnTo>
                  <a:lnTo>
                    <a:pt x="716" y="173"/>
                  </a:lnTo>
                  <a:lnTo>
                    <a:pt x="716" y="167"/>
                  </a:lnTo>
                  <a:lnTo>
                    <a:pt x="714" y="163"/>
                  </a:lnTo>
                  <a:lnTo>
                    <a:pt x="712" y="157"/>
                  </a:lnTo>
                  <a:lnTo>
                    <a:pt x="706" y="151"/>
                  </a:lnTo>
                  <a:lnTo>
                    <a:pt x="699" y="147"/>
                  </a:lnTo>
                  <a:lnTo>
                    <a:pt x="695" y="140"/>
                  </a:lnTo>
                  <a:lnTo>
                    <a:pt x="695" y="136"/>
                  </a:lnTo>
                  <a:lnTo>
                    <a:pt x="699" y="126"/>
                  </a:lnTo>
                  <a:lnTo>
                    <a:pt x="706" y="120"/>
                  </a:lnTo>
                  <a:lnTo>
                    <a:pt x="699" y="118"/>
                  </a:lnTo>
                  <a:lnTo>
                    <a:pt x="697" y="118"/>
                  </a:lnTo>
                  <a:lnTo>
                    <a:pt x="687" y="126"/>
                  </a:lnTo>
                  <a:lnTo>
                    <a:pt x="677" y="134"/>
                  </a:lnTo>
                  <a:lnTo>
                    <a:pt x="671" y="140"/>
                  </a:lnTo>
                  <a:lnTo>
                    <a:pt x="671" y="145"/>
                  </a:lnTo>
                  <a:lnTo>
                    <a:pt x="673" y="155"/>
                  </a:lnTo>
                  <a:lnTo>
                    <a:pt x="675" y="159"/>
                  </a:lnTo>
                  <a:lnTo>
                    <a:pt x="675" y="163"/>
                  </a:lnTo>
                  <a:lnTo>
                    <a:pt x="669" y="167"/>
                  </a:lnTo>
                  <a:lnTo>
                    <a:pt x="657" y="171"/>
                  </a:lnTo>
                  <a:lnTo>
                    <a:pt x="642" y="167"/>
                  </a:lnTo>
                  <a:lnTo>
                    <a:pt x="622" y="163"/>
                  </a:lnTo>
                  <a:lnTo>
                    <a:pt x="614" y="161"/>
                  </a:lnTo>
                  <a:lnTo>
                    <a:pt x="603" y="165"/>
                  </a:lnTo>
                  <a:lnTo>
                    <a:pt x="591" y="165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73" y="153"/>
                  </a:lnTo>
                  <a:lnTo>
                    <a:pt x="567" y="149"/>
                  </a:lnTo>
                  <a:lnTo>
                    <a:pt x="557" y="147"/>
                  </a:lnTo>
                  <a:lnTo>
                    <a:pt x="538" y="142"/>
                  </a:lnTo>
                  <a:lnTo>
                    <a:pt x="530" y="140"/>
                  </a:lnTo>
                  <a:lnTo>
                    <a:pt x="520" y="134"/>
                  </a:lnTo>
                  <a:lnTo>
                    <a:pt x="516" y="134"/>
                  </a:lnTo>
                  <a:lnTo>
                    <a:pt x="501" y="128"/>
                  </a:lnTo>
                  <a:lnTo>
                    <a:pt x="491" y="120"/>
                  </a:lnTo>
                  <a:lnTo>
                    <a:pt x="489" y="114"/>
                  </a:lnTo>
                  <a:lnTo>
                    <a:pt x="481" y="107"/>
                  </a:lnTo>
                  <a:lnTo>
                    <a:pt x="475" y="103"/>
                  </a:lnTo>
                  <a:lnTo>
                    <a:pt x="457" y="91"/>
                  </a:lnTo>
                  <a:lnTo>
                    <a:pt x="450" y="87"/>
                  </a:lnTo>
                  <a:lnTo>
                    <a:pt x="418" y="81"/>
                  </a:lnTo>
                  <a:lnTo>
                    <a:pt x="410" y="81"/>
                  </a:lnTo>
                  <a:lnTo>
                    <a:pt x="399" y="83"/>
                  </a:lnTo>
                  <a:lnTo>
                    <a:pt x="393" y="83"/>
                  </a:lnTo>
                  <a:lnTo>
                    <a:pt x="389" y="81"/>
                  </a:lnTo>
                  <a:lnTo>
                    <a:pt x="385" y="74"/>
                  </a:lnTo>
                  <a:lnTo>
                    <a:pt x="381" y="64"/>
                  </a:lnTo>
                  <a:lnTo>
                    <a:pt x="381" y="60"/>
                  </a:lnTo>
                  <a:lnTo>
                    <a:pt x="381" y="52"/>
                  </a:lnTo>
                  <a:lnTo>
                    <a:pt x="381" y="43"/>
                  </a:lnTo>
                  <a:lnTo>
                    <a:pt x="381" y="37"/>
                  </a:lnTo>
                  <a:lnTo>
                    <a:pt x="385" y="23"/>
                  </a:lnTo>
                  <a:lnTo>
                    <a:pt x="381" y="19"/>
                  </a:lnTo>
                  <a:lnTo>
                    <a:pt x="371" y="14"/>
                  </a:lnTo>
                  <a:lnTo>
                    <a:pt x="355" y="10"/>
                  </a:lnTo>
                  <a:lnTo>
                    <a:pt x="346" y="6"/>
                  </a:lnTo>
                  <a:lnTo>
                    <a:pt x="334" y="4"/>
                  </a:lnTo>
                  <a:lnTo>
                    <a:pt x="326" y="2"/>
                  </a:lnTo>
                  <a:lnTo>
                    <a:pt x="314" y="0"/>
                  </a:lnTo>
                  <a:lnTo>
                    <a:pt x="308" y="6"/>
                  </a:lnTo>
                  <a:lnTo>
                    <a:pt x="304" y="14"/>
                  </a:lnTo>
                  <a:lnTo>
                    <a:pt x="267" y="8"/>
                  </a:lnTo>
                  <a:lnTo>
                    <a:pt x="257" y="6"/>
                  </a:lnTo>
                  <a:lnTo>
                    <a:pt x="242" y="2"/>
                  </a:lnTo>
                  <a:lnTo>
                    <a:pt x="242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21" name="Freeform 2261"/>
            <p:cNvSpPr>
              <a:spLocks noChangeAspect="1"/>
            </p:cNvSpPr>
            <p:nvPr/>
          </p:nvSpPr>
          <p:spPr bwMode="auto">
            <a:xfrm>
              <a:off x="815" y="242"/>
              <a:ext cx="2063" cy="917"/>
            </a:xfrm>
            <a:custGeom>
              <a:avLst/>
              <a:gdLst>
                <a:gd name="T0" fmla="*/ 167 w 2063"/>
                <a:gd name="T1" fmla="*/ 72 h 917"/>
                <a:gd name="T2" fmla="*/ 98 w 2063"/>
                <a:gd name="T3" fmla="*/ 107 h 917"/>
                <a:gd name="T4" fmla="*/ 53 w 2063"/>
                <a:gd name="T5" fmla="*/ 99 h 917"/>
                <a:gd name="T6" fmla="*/ 6 w 2063"/>
                <a:gd name="T7" fmla="*/ 112 h 917"/>
                <a:gd name="T8" fmla="*/ 80 w 2063"/>
                <a:gd name="T9" fmla="*/ 122 h 917"/>
                <a:gd name="T10" fmla="*/ 45 w 2063"/>
                <a:gd name="T11" fmla="*/ 149 h 917"/>
                <a:gd name="T12" fmla="*/ 110 w 2063"/>
                <a:gd name="T13" fmla="*/ 194 h 917"/>
                <a:gd name="T14" fmla="*/ 192 w 2063"/>
                <a:gd name="T15" fmla="*/ 165 h 917"/>
                <a:gd name="T16" fmla="*/ 286 w 2063"/>
                <a:gd name="T17" fmla="*/ 122 h 917"/>
                <a:gd name="T18" fmla="*/ 345 w 2063"/>
                <a:gd name="T19" fmla="*/ 95 h 917"/>
                <a:gd name="T20" fmla="*/ 465 w 2063"/>
                <a:gd name="T21" fmla="*/ 79 h 917"/>
                <a:gd name="T22" fmla="*/ 557 w 2063"/>
                <a:gd name="T23" fmla="*/ 72 h 917"/>
                <a:gd name="T24" fmla="*/ 667 w 2063"/>
                <a:gd name="T25" fmla="*/ 72 h 917"/>
                <a:gd name="T26" fmla="*/ 753 w 2063"/>
                <a:gd name="T27" fmla="*/ 76 h 917"/>
                <a:gd name="T28" fmla="*/ 878 w 2063"/>
                <a:gd name="T29" fmla="*/ 74 h 917"/>
                <a:gd name="T30" fmla="*/ 961 w 2063"/>
                <a:gd name="T31" fmla="*/ 52 h 917"/>
                <a:gd name="T32" fmla="*/ 998 w 2063"/>
                <a:gd name="T33" fmla="*/ 66 h 917"/>
                <a:gd name="T34" fmla="*/ 963 w 2063"/>
                <a:gd name="T35" fmla="*/ 76 h 917"/>
                <a:gd name="T36" fmla="*/ 1057 w 2063"/>
                <a:gd name="T37" fmla="*/ 93 h 917"/>
                <a:gd name="T38" fmla="*/ 1165 w 2063"/>
                <a:gd name="T39" fmla="*/ 99 h 917"/>
                <a:gd name="T40" fmla="*/ 1214 w 2063"/>
                <a:gd name="T41" fmla="*/ 130 h 917"/>
                <a:gd name="T42" fmla="*/ 1173 w 2063"/>
                <a:gd name="T43" fmla="*/ 155 h 917"/>
                <a:gd name="T44" fmla="*/ 1163 w 2063"/>
                <a:gd name="T45" fmla="*/ 196 h 917"/>
                <a:gd name="T46" fmla="*/ 1310 w 2063"/>
                <a:gd name="T47" fmla="*/ 256 h 917"/>
                <a:gd name="T48" fmla="*/ 1400 w 2063"/>
                <a:gd name="T49" fmla="*/ 297 h 917"/>
                <a:gd name="T50" fmla="*/ 1420 w 2063"/>
                <a:gd name="T51" fmla="*/ 262 h 917"/>
                <a:gd name="T52" fmla="*/ 1318 w 2063"/>
                <a:gd name="T53" fmla="*/ 233 h 917"/>
                <a:gd name="T54" fmla="*/ 1261 w 2063"/>
                <a:gd name="T55" fmla="*/ 196 h 917"/>
                <a:gd name="T56" fmla="*/ 1310 w 2063"/>
                <a:gd name="T57" fmla="*/ 202 h 917"/>
                <a:gd name="T58" fmla="*/ 1337 w 2063"/>
                <a:gd name="T59" fmla="*/ 229 h 917"/>
                <a:gd name="T60" fmla="*/ 1390 w 2063"/>
                <a:gd name="T61" fmla="*/ 227 h 917"/>
                <a:gd name="T62" fmla="*/ 1486 w 2063"/>
                <a:gd name="T63" fmla="*/ 273 h 917"/>
                <a:gd name="T64" fmla="*/ 1479 w 2063"/>
                <a:gd name="T65" fmla="*/ 308 h 917"/>
                <a:gd name="T66" fmla="*/ 1545 w 2063"/>
                <a:gd name="T67" fmla="*/ 355 h 917"/>
                <a:gd name="T68" fmla="*/ 1565 w 2063"/>
                <a:gd name="T69" fmla="*/ 434 h 917"/>
                <a:gd name="T70" fmla="*/ 1637 w 2063"/>
                <a:gd name="T71" fmla="*/ 469 h 917"/>
                <a:gd name="T72" fmla="*/ 1681 w 2063"/>
                <a:gd name="T73" fmla="*/ 535 h 917"/>
                <a:gd name="T74" fmla="*/ 1739 w 2063"/>
                <a:gd name="T75" fmla="*/ 564 h 917"/>
                <a:gd name="T76" fmla="*/ 1747 w 2063"/>
                <a:gd name="T77" fmla="*/ 508 h 917"/>
                <a:gd name="T78" fmla="*/ 1704 w 2063"/>
                <a:gd name="T79" fmla="*/ 454 h 917"/>
                <a:gd name="T80" fmla="*/ 1708 w 2063"/>
                <a:gd name="T81" fmla="*/ 397 h 917"/>
                <a:gd name="T82" fmla="*/ 1798 w 2063"/>
                <a:gd name="T83" fmla="*/ 401 h 917"/>
                <a:gd name="T84" fmla="*/ 1698 w 2063"/>
                <a:gd name="T85" fmla="*/ 380 h 917"/>
                <a:gd name="T86" fmla="*/ 1775 w 2063"/>
                <a:gd name="T87" fmla="*/ 368 h 917"/>
                <a:gd name="T88" fmla="*/ 1747 w 2063"/>
                <a:gd name="T89" fmla="*/ 322 h 917"/>
                <a:gd name="T90" fmla="*/ 1832 w 2063"/>
                <a:gd name="T91" fmla="*/ 355 h 917"/>
                <a:gd name="T92" fmla="*/ 1873 w 2063"/>
                <a:gd name="T93" fmla="*/ 446 h 917"/>
                <a:gd name="T94" fmla="*/ 1839 w 2063"/>
                <a:gd name="T95" fmla="*/ 506 h 917"/>
                <a:gd name="T96" fmla="*/ 1802 w 2063"/>
                <a:gd name="T97" fmla="*/ 568 h 917"/>
                <a:gd name="T98" fmla="*/ 1775 w 2063"/>
                <a:gd name="T99" fmla="*/ 636 h 917"/>
                <a:gd name="T100" fmla="*/ 1785 w 2063"/>
                <a:gd name="T101" fmla="*/ 704 h 917"/>
                <a:gd name="T102" fmla="*/ 1792 w 2063"/>
                <a:gd name="T103" fmla="*/ 772 h 917"/>
                <a:gd name="T104" fmla="*/ 1814 w 2063"/>
                <a:gd name="T105" fmla="*/ 841 h 917"/>
                <a:gd name="T106" fmla="*/ 1867 w 2063"/>
                <a:gd name="T107" fmla="*/ 900 h 917"/>
                <a:gd name="T108" fmla="*/ 1996 w 2063"/>
                <a:gd name="T109" fmla="*/ 886 h 917"/>
                <a:gd name="T110" fmla="*/ 2041 w 2063"/>
                <a:gd name="T111" fmla="*/ 816 h 917"/>
                <a:gd name="T112" fmla="*/ 1979 w 2063"/>
                <a:gd name="T113" fmla="*/ 516 h 917"/>
                <a:gd name="T114" fmla="*/ 1565 w 2063"/>
                <a:gd name="T115" fmla="*/ 180 h 917"/>
                <a:gd name="T116" fmla="*/ 1018 w 2063"/>
                <a:gd name="T117" fmla="*/ 25 h 917"/>
                <a:gd name="T118" fmla="*/ 267 w 2063"/>
                <a:gd name="T119" fmla="*/ 29 h 9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63" h="917">
                  <a:moveTo>
                    <a:pt x="212" y="41"/>
                  </a:moveTo>
                  <a:lnTo>
                    <a:pt x="212" y="43"/>
                  </a:lnTo>
                  <a:lnTo>
                    <a:pt x="204" y="48"/>
                  </a:lnTo>
                  <a:lnTo>
                    <a:pt x="194" y="54"/>
                  </a:lnTo>
                  <a:lnTo>
                    <a:pt x="188" y="56"/>
                  </a:lnTo>
                  <a:lnTo>
                    <a:pt x="182" y="62"/>
                  </a:lnTo>
                  <a:lnTo>
                    <a:pt x="174" y="70"/>
                  </a:lnTo>
                  <a:lnTo>
                    <a:pt x="167" y="72"/>
                  </a:lnTo>
                  <a:lnTo>
                    <a:pt x="159" y="72"/>
                  </a:lnTo>
                  <a:lnTo>
                    <a:pt x="151" y="72"/>
                  </a:lnTo>
                  <a:lnTo>
                    <a:pt x="137" y="76"/>
                  </a:lnTo>
                  <a:lnTo>
                    <a:pt x="143" y="83"/>
                  </a:lnTo>
                  <a:lnTo>
                    <a:pt x="145" y="89"/>
                  </a:lnTo>
                  <a:lnTo>
                    <a:pt x="135" y="95"/>
                  </a:lnTo>
                  <a:lnTo>
                    <a:pt x="129" y="99"/>
                  </a:lnTo>
                  <a:lnTo>
                    <a:pt x="98" y="107"/>
                  </a:lnTo>
                  <a:lnTo>
                    <a:pt x="88" y="110"/>
                  </a:lnTo>
                  <a:lnTo>
                    <a:pt x="80" y="107"/>
                  </a:lnTo>
                  <a:lnTo>
                    <a:pt x="76" y="105"/>
                  </a:lnTo>
                  <a:lnTo>
                    <a:pt x="74" y="103"/>
                  </a:lnTo>
                  <a:lnTo>
                    <a:pt x="76" y="99"/>
                  </a:lnTo>
                  <a:lnTo>
                    <a:pt x="72" y="95"/>
                  </a:lnTo>
                  <a:lnTo>
                    <a:pt x="63" y="97"/>
                  </a:lnTo>
                  <a:lnTo>
                    <a:pt x="53" y="99"/>
                  </a:lnTo>
                  <a:lnTo>
                    <a:pt x="45" y="101"/>
                  </a:lnTo>
                  <a:lnTo>
                    <a:pt x="41" y="103"/>
                  </a:lnTo>
                  <a:lnTo>
                    <a:pt x="31" y="103"/>
                  </a:lnTo>
                  <a:lnTo>
                    <a:pt x="29" y="99"/>
                  </a:lnTo>
                  <a:lnTo>
                    <a:pt x="14" y="97"/>
                  </a:lnTo>
                  <a:lnTo>
                    <a:pt x="0" y="99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2" y="116"/>
                  </a:lnTo>
                  <a:lnTo>
                    <a:pt x="23" y="120"/>
                  </a:lnTo>
                  <a:lnTo>
                    <a:pt x="33" y="120"/>
                  </a:lnTo>
                  <a:lnTo>
                    <a:pt x="45" y="118"/>
                  </a:lnTo>
                  <a:lnTo>
                    <a:pt x="57" y="118"/>
                  </a:lnTo>
                  <a:lnTo>
                    <a:pt x="70" y="118"/>
                  </a:lnTo>
                  <a:lnTo>
                    <a:pt x="76" y="118"/>
                  </a:lnTo>
                  <a:lnTo>
                    <a:pt x="80" y="122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74" y="134"/>
                  </a:lnTo>
                  <a:lnTo>
                    <a:pt x="68" y="138"/>
                  </a:lnTo>
                  <a:lnTo>
                    <a:pt x="57" y="140"/>
                  </a:lnTo>
                  <a:lnTo>
                    <a:pt x="51" y="145"/>
                  </a:lnTo>
                  <a:lnTo>
                    <a:pt x="45" y="149"/>
                  </a:lnTo>
                  <a:lnTo>
                    <a:pt x="53" y="155"/>
                  </a:lnTo>
                  <a:lnTo>
                    <a:pt x="65" y="157"/>
                  </a:lnTo>
                  <a:lnTo>
                    <a:pt x="80" y="163"/>
                  </a:lnTo>
                  <a:lnTo>
                    <a:pt x="82" y="167"/>
                  </a:lnTo>
                  <a:lnTo>
                    <a:pt x="92" y="169"/>
                  </a:lnTo>
                  <a:lnTo>
                    <a:pt x="100" y="176"/>
                  </a:lnTo>
                  <a:lnTo>
                    <a:pt x="102" y="184"/>
                  </a:lnTo>
                  <a:lnTo>
                    <a:pt x="110" y="194"/>
                  </a:lnTo>
                  <a:lnTo>
                    <a:pt x="125" y="198"/>
                  </a:lnTo>
                  <a:lnTo>
                    <a:pt x="139" y="196"/>
                  </a:lnTo>
                  <a:lnTo>
                    <a:pt x="151" y="182"/>
                  </a:lnTo>
                  <a:lnTo>
                    <a:pt x="155" y="180"/>
                  </a:lnTo>
                  <a:lnTo>
                    <a:pt x="163" y="176"/>
                  </a:lnTo>
                  <a:lnTo>
                    <a:pt x="167" y="171"/>
                  </a:lnTo>
                  <a:lnTo>
                    <a:pt x="180" y="169"/>
                  </a:lnTo>
                  <a:lnTo>
                    <a:pt x="192" y="165"/>
                  </a:lnTo>
                  <a:lnTo>
                    <a:pt x="202" y="165"/>
                  </a:lnTo>
                  <a:lnTo>
                    <a:pt x="221" y="159"/>
                  </a:lnTo>
                  <a:lnTo>
                    <a:pt x="239" y="149"/>
                  </a:lnTo>
                  <a:lnTo>
                    <a:pt x="247" y="145"/>
                  </a:lnTo>
                  <a:lnTo>
                    <a:pt x="259" y="138"/>
                  </a:lnTo>
                  <a:lnTo>
                    <a:pt x="269" y="134"/>
                  </a:lnTo>
                  <a:lnTo>
                    <a:pt x="282" y="126"/>
                  </a:lnTo>
                  <a:lnTo>
                    <a:pt x="286" y="122"/>
                  </a:lnTo>
                  <a:lnTo>
                    <a:pt x="294" y="116"/>
                  </a:lnTo>
                  <a:lnTo>
                    <a:pt x="298" y="112"/>
                  </a:lnTo>
                  <a:lnTo>
                    <a:pt x="306" y="110"/>
                  </a:lnTo>
                  <a:lnTo>
                    <a:pt x="314" y="107"/>
                  </a:lnTo>
                  <a:lnTo>
                    <a:pt x="323" y="110"/>
                  </a:lnTo>
                  <a:lnTo>
                    <a:pt x="333" y="110"/>
                  </a:lnTo>
                  <a:lnTo>
                    <a:pt x="337" y="99"/>
                  </a:lnTo>
                  <a:lnTo>
                    <a:pt x="345" y="95"/>
                  </a:lnTo>
                  <a:lnTo>
                    <a:pt x="353" y="93"/>
                  </a:lnTo>
                  <a:lnTo>
                    <a:pt x="361" y="87"/>
                  </a:lnTo>
                  <a:lnTo>
                    <a:pt x="372" y="83"/>
                  </a:lnTo>
                  <a:lnTo>
                    <a:pt x="382" y="85"/>
                  </a:lnTo>
                  <a:lnTo>
                    <a:pt x="406" y="74"/>
                  </a:lnTo>
                  <a:lnTo>
                    <a:pt x="420" y="74"/>
                  </a:lnTo>
                  <a:lnTo>
                    <a:pt x="435" y="76"/>
                  </a:lnTo>
                  <a:lnTo>
                    <a:pt x="465" y="79"/>
                  </a:lnTo>
                  <a:lnTo>
                    <a:pt x="474" y="79"/>
                  </a:lnTo>
                  <a:lnTo>
                    <a:pt x="492" y="74"/>
                  </a:lnTo>
                  <a:lnTo>
                    <a:pt x="502" y="72"/>
                  </a:lnTo>
                  <a:lnTo>
                    <a:pt x="510" y="70"/>
                  </a:lnTo>
                  <a:lnTo>
                    <a:pt x="525" y="72"/>
                  </a:lnTo>
                  <a:lnTo>
                    <a:pt x="535" y="74"/>
                  </a:lnTo>
                  <a:lnTo>
                    <a:pt x="543" y="74"/>
                  </a:lnTo>
                  <a:lnTo>
                    <a:pt x="557" y="72"/>
                  </a:lnTo>
                  <a:lnTo>
                    <a:pt x="563" y="74"/>
                  </a:lnTo>
                  <a:lnTo>
                    <a:pt x="600" y="66"/>
                  </a:lnTo>
                  <a:lnTo>
                    <a:pt x="604" y="64"/>
                  </a:lnTo>
                  <a:lnTo>
                    <a:pt x="629" y="60"/>
                  </a:lnTo>
                  <a:lnTo>
                    <a:pt x="641" y="66"/>
                  </a:lnTo>
                  <a:lnTo>
                    <a:pt x="655" y="62"/>
                  </a:lnTo>
                  <a:lnTo>
                    <a:pt x="663" y="64"/>
                  </a:lnTo>
                  <a:lnTo>
                    <a:pt x="667" y="72"/>
                  </a:lnTo>
                  <a:lnTo>
                    <a:pt x="671" y="79"/>
                  </a:lnTo>
                  <a:lnTo>
                    <a:pt x="673" y="85"/>
                  </a:lnTo>
                  <a:lnTo>
                    <a:pt x="686" y="89"/>
                  </a:lnTo>
                  <a:lnTo>
                    <a:pt x="690" y="89"/>
                  </a:lnTo>
                  <a:lnTo>
                    <a:pt x="712" y="87"/>
                  </a:lnTo>
                  <a:lnTo>
                    <a:pt x="733" y="83"/>
                  </a:lnTo>
                  <a:lnTo>
                    <a:pt x="743" y="81"/>
                  </a:lnTo>
                  <a:lnTo>
                    <a:pt x="753" y="76"/>
                  </a:lnTo>
                  <a:lnTo>
                    <a:pt x="788" y="79"/>
                  </a:lnTo>
                  <a:lnTo>
                    <a:pt x="802" y="74"/>
                  </a:lnTo>
                  <a:lnTo>
                    <a:pt x="812" y="72"/>
                  </a:lnTo>
                  <a:lnTo>
                    <a:pt x="822" y="70"/>
                  </a:lnTo>
                  <a:lnTo>
                    <a:pt x="833" y="72"/>
                  </a:lnTo>
                  <a:lnTo>
                    <a:pt x="841" y="74"/>
                  </a:lnTo>
                  <a:lnTo>
                    <a:pt x="865" y="72"/>
                  </a:lnTo>
                  <a:lnTo>
                    <a:pt x="878" y="74"/>
                  </a:lnTo>
                  <a:lnTo>
                    <a:pt x="892" y="72"/>
                  </a:lnTo>
                  <a:lnTo>
                    <a:pt x="904" y="68"/>
                  </a:lnTo>
                  <a:lnTo>
                    <a:pt x="914" y="62"/>
                  </a:lnTo>
                  <a:lnTo>
                    <a:pt x="926" y="58"/>
                  </a:lnTo>
                  <a:lnTo>
                    <a:pt x="937" y="52"/>
                  </a:lnTo>
                  <a:lnTo>
                    <a:pt x="947" y="45"/>
                  </a:lnTo>
                  <a:lnTo>
                    <a:pt x="959" y="45"/>
                  </a:lnTo>
                  <a:lnTo>
                    <a:pt x="961" y="52"/>
                  </a:lnTo>
                  <a:lnTo>
                    <a:pt x="967" y="58"/>
                  </a:lnTo>
                  <a:lnTo>
                    <a:pt x="980" y="56"/>
                  </a:lnTo>
                  <a:lnTo>
                    <a:pt x="992" y="48"/>
                  </a:lnTo>
                  <a:lnTo>
                    <a:pt x="1004" y="45"/>
                  </a:lnTo>
                  <a:lnTo>
                    <a:pt x="1014" y="52"/>
                  </a:lnTo>
                  <a:lnTo>
                    <a:pt x="1008" y="60"/>
                  </a:lnTo>
                  <a:lnTo>
                    <a:pt x="998" y="66"/>
                  </a:lnTo>
                  <a:lnTo>
                    <a:pt x="990" y="68"/>
                  </a:lnTo>
                  <a:lnTo>
                    <a:pt x="982" y="68"/>
                  </a:lnTo>
                  <a:lnTo>
                    <a:pt x="975" y="66"/>
                  </a:lnTo>
                  <a:lnTo>
                    <a:pt x="969" y="66"/>
                  </a:lnTo>
                  <a:lnTo>
                    <a:pt x="963" y="66"/>
                  </a:lnTo>
                  <a:lnTo>
                    <a:pt x="951" y="72"/>
                  </a:lnTo>
                  <a:lnTo>
                    <a:pt x="949" y="74"/>
                  </a:lnTo>
                  <a:lnTo>
                    <a:pt x="963" y="76"/>
                  </a:lnTo>
                  <a:lnTo>
                    <a:pt x="973" y="76"/>
                  </a:lnTo>
                  <a:lnTo>
                    <a:pt x="980" y="76"/>
                  </a:lnTo>
                  <a:lnTo>
                    <a:pt x="1000" y="79"/>
                  </a:lnTo>
                  <a:lnTo>
                    <a:pt x="1008" y="83"/>
                  </a:lnTo>
                  <a:lnTo>
                    <a:pt x="1020" y="87"/>
                  </a:lnTo>
                  <a:lnTo>
                    <a:pt x="1026" y="95"/>
                  </a:lnTo>
                  <a:lnTo>
                    <a:pt x="1031" y="97"/>
                  </a:lnTo>
                  <a:lnTo>
                    <a:pt x="1057" y="93"/>
                  </a:lnTo>
                  <a:lnTo>
                    <a:pt x="1073" y="89"/>
                  </a:lnTo>
                  <a:lnTo>
                    <a:pt x="1092" y="85"/>
                  </a:lnTo>
                  <a:lnTo>
                    <a:pt x="1120" y="89"/>
                  </a:lnTo>
                  <a:lnTo>
                    <a:pt x="1128" y="87"/>
                  </a:lnTo>
                  <a:lnTo>
                    <a:pt x="1122" y="91"/>
                  </a:lnTo>
                  <a:lnTo>
                    <a:pt x="1120" y="95"/>
                  </a:lnTo>
                  <a:lnTo>
                    <a:pt x="1141" y="103"/>
                  </a:lnTo>
                  <a:lnTo>
                    <a:pt x="1165" y="99"/>
                  </a:lnTo>
                  <a:lnTo>
                    <a:pt x="1173" y="103"/>
                  </a:lnTo>
                  <a:lnTo>
                    <a:pt x="1186" y="107"/>
                  </a:lnTo>
                  <a:lnTo>
                    <a:pt x="1188" y="112"/>
                  </a:lnTo>
                  <a:lnTo>
                    <a:pt x="1194" y="116"/>
                  </a:lnTo>
                  <a:lnTo>
                    <a:pt x="1196" y="120"/>
                  </a:lnTo>
                  <a:lnTo>
                    <a:pt x="1204" y="124"/>
                  </a:lnTo>
                  <a:lnTo>
                    <a:pt x="1210" y="126"/>
                  </a:lnTo>
                  <a:lnTo>
                    <a:pt x="1214" y="130"/>
                  </a:lnTo>
                  <a:lnTo>
                    <a:pt x="1222" y="130"/>
                  </a:lnTo>
                  <a:lnTo>
                    <a:pt x="1239" y="143"/>
                  </a:lnTo>
                  <a:lnTo>
                    <a:pt x="1230" y="145"/>
                  </a:lnTo>
                  <a:lnTo>
                    <a:pt x="1214" y="149"/>
                  </a:lnTo>
                  <a:lnTo>
                    <a:pt x="1206" y="143"/>
                  </a:lnTo>
                  <a:lnTo>
                    <a:pt x="1192" y="134"/>
                  </a:lnTo>
                  <a:lnTo>
                    <a:pt x="1179" y="145"/>
                  </a:lnTo>
                  <a:lnTo>
                    <a:pt x="1173" y="155"/>
                  </a:lnTo>
                  <a:lnTo>
                    <a:pt x="1173" y="161"/>
                  </a:lnTo>
                  <a:lnTo>
                    <a:pt x="1173" y="167"/>
                  </a:lnTo>
                  <a:lnTo>
                    <a:pt x="1167" y="167"/>
                  </a:lnTo>
                  <a:lnTo>
                    <a:pt x="1163" y="167"/>
                  </a:lnTo>
                  <a:lnTo>
                    <a:pt x="1159" y="174"/>
                  </a:lnTo>
                  <a:lnTo>
                    <a:pt x="1163" y="180"/>
                  </a:lnTo>
                  <a:lnTo>
                    <a:pt x="1165" y="188"/>
                  </a:lnTo>
                  <a:lnTo>
                    <a:pt x="1163" y="196"/>
                  </a:lnTo>
                  <a:lnTo>
                    <a:pt x="1200" y="217"/>
                  </a:lnTo>
                  <a:lnTo>
                    <a:pt x="1208" y="223"/>
                  </a:lnTo>
                  <a:lnTo>
                    <a:pt x="1224" y="233"/>
                  </a:lnTo>
                  <a:lnTo>
                    <a:pt x="1235" y="238"/>
                  </a:lnTo>
                  <a:lnTo>
                    <a:pt x="1249" y="240"/>
                  </a:lnTo>
                  <a:lnTo>
                    <a:pt x="1265" y="246"/>
                  </a:lnTo>
                  <a:lnTo>
                    <a:pt x="1286" y="250"/>
                  </a:lnTo>
                  <a:lnTo>
                    <a:pt x="1310" y="256"/>
                  </a:lnTo>
                  <a:lnTo>
                    <a:pt x="1322" y="256"/>
                  </a:lnTo>
                  <a:lnTo>
                    <a:pt x="1333" y="262"/>
                  </a:lnTo>
                  <a:lnTo>
                    <a:pt x="1328" y="271"/>
                  </a:lnTo>
                  <a:lnTo>
                    <a:pt x="1355" y="283"/>
                  </a:lnTo>
                  <a:lnTo>
                    <a:pt x="1359" y="293"/>
                  </a:lnTo>
                  <a:lnTo>
                    <a:pt x="1367" y="306"/>
                  </a:lnTo>
                  <a:lnTo>
                    <a:pt x="1386" y="308"/>
                  </a:lnTo>
                  <a:lnTo>
                    <a:pt x="1400" y="297"/>
                  </a:lnTo>
                  <a:lnTo>
                    <a:pt x="1406" y="295"/>
                  </a:lnTo>
                  <a:lnTo>
                    <a:pt x="1432" y="289"/>
                  </a:lnTo>
                  <a:lnTo>
                    <a:pt x="1457" y="287"/>
                  </a:lnTo>
                  <a:lnTo>
                    <a:pt x="1461" y="283"/>
                  </a:lnTo>
                  <a:lnTo>
                    <a:pt x="1463" y="279"/>
                  </a:lnTo>
                  <a:lnTo>
                    <a:pt x="1459" y="271"/>
                  </a:lnTo>
                  <a:lnTo>
                    <a:pt x="1449" y="266"/>
                  </a:lnTo>
                  <a:lnTo>
                    <a:pt x="1420" y="262"/>
                  </a:lnTo>
                  <a:lnTo>
                    <a:pt x="1410" y="262"/>
                  </a:lnTo>
                  <a:lnTo>
                    <a:pt x="1404" y="262"/>
                  </a:lnTo>
                  <a:lnTo>
                    <a:pt x="1394" y="248"/>
                  </a:lnTo>
                  <a:lnTo>
                    <a:pt x="1367" y="244"/>
                  </a:lnTo>
                  <a:lnTo>
                    <a:pt x="1359" y="244"/>
                  </a:lnTo>
                  <a:lnTo>
                    <a:pt x="1341" y="238"/>
                  </a:lnTo>
                  <a:lnTo>
                    <a:pt x="1328" y="238"/>
                  </a:lnTo>
                  <a:lnTo>
                    <a:pt x="1318" y="233"/>
                  </a:lnTo>
                  <a:lnTo>
                    <a:pt x="1318" y="227"/>
                  </a:lnTo>
                  <a:lnTo>
                    <a:pt x="1324" y="227"/>
                  </a:lnTo>
                  <a:lnTo>
                    <a:pt x="1320" y="225"/>
                  </a:lnTo>
                  <a:lnTo>
                    <a:pt x="1304" y="219"/>
                  </a:lnTo>
                  <a:lnTo>
                    <a:pt x="1294" y="217"/>
                  </a:lnTo>
                  <a:lnTo>
                    <a:pt x="1275" y="213"/>
                  </a:lnTo>
                  <a:lnTo>
                    <a:pt x="1261" y="198"/>
                  </a:lnTo>
                  <a:lnTo>
                    <a:pt x="1261" y="196"/>
                  </a:lnTo>
                  <a:lnTo>
                    <a:pt x="1261" y="192"/>
                  </a:lnTo>
                  <a:lnTo>
                    <a:pt x="1263" y="188"/>
                  </a:lnTo>
                  <a:lnTo>
                    <a:pt x="1265" y="188"/>
                  </a:lnTo>
                  <a:lnTo>
                    <a:pt x="1279" y="192"/>
                  </a:lnTo>
                  <a:lnTo>
                    <a:pt x="1286" y="196"/>
                  </a:lnTo>
                  <a:lnTo>
                    <a:pt x="1292" y="196"/>
                  </a:lnTo>
                  <a:lnTo>
                    <a:pt x="1296" y="200"/>
                  </a:lnTo>
                  <a:lnTo>
                    <a:pt x="1310" y="202"/>
                  </a:lnTo>
                  <a:lnTo>
                    <a:pt x="1318" y="202"/>
                  </a:lnTo>
                  <a:lnTo>
                    <a:pt x="1328" y="213"/>
                  </a:lnTo>
                  <a:lnTo>
                    <a:pt x="1322" y="215"/>
                  </a:lnTo>
                  <a:lnTo>
                    <a:pt x="1316" y="219"/>
                  </a:lnTo>
                  <a:lnTo>
                    <a:pt x="1320" y="221"/>
                  </a:lnTo>
                  <a:lnTo>
                    <a:pt x="1322" y="223"/>
                  </a:lnTo>
                  <a:lnTo>
                    <a:pt x="1328" y="225"/>
                  </a:lnTo>
                  <a:lnTo>
                    <a:pt x="1337" y="229"/>
                  </a:lnTo>
                  <a:lnTo>
                    <a:pt x="1349" y="233"/>
                  </a:lnTo>
                  <a:lnTo>
                    <a:pt x="1357" y="233"/>
                  </a:lnTo>
                  <a:lnTo>
                    <a:pt x="1367" y="231"/>
                  </a:lnTo>
                  <a:lnTo>
                    <a:pt x="1367" y="225"/>
                  </a:lnTo>
                  <a:lnTo>
                    <a:pt x="1371" y="221"/>
                  </a:lnTo>
                  <a:lnTo>
                    <a:pt x="1377" y="217"/>
                  </a:lnTo>
                  <a:lnTo>
                    <a:pt x="1386" y="221"/>
                  </a:lnTo>
                  <a:lnTo>
                    <a:pt x="1390" y="227"/>
                  </a:lnTo>
                  <a:lnTo>
                    <a:pt x="1394" y="233"/>
                  </a:lnTo>
                  <a:lnTo>
                    <a:pt x="1400" y="242"/>
                  </a:lnTo>
                  <a:lnTo>
                    <a:pt x="1418" y="244"/>
                  </a:lnTo>
                  <a:lnTo>
                    <a:pt x="1453" y="244"/>
                  </a:lnTo>
                  <a:lnTo>
                    <a:pt x="1463" y="248"/>
                  </a:lnTo>
                  <a:lnTo>
                    <a:pt x="1469" y="258"/>
                  </a:lnTo>
                  <a:lnTo>
                    <a:pt x="1471" y="262"/>
                  </a:lnTo>
                  <a:lnTo>
                    <a:pt x="1486" y="273"/>
                  </a:lnTo>
                  <a:lnTo>
                    <a:pt x="1496" y="281"/>
                  </a:lnTo>
                  <a:lnTo>
                    <a:pt x="1502" y="283"/>
                  </a:lnTo>
                  <a:lnTo>
                    <a:pt x="1504" y="289"/>
                  </a:lnTo>
                  <a:lnTo>
                    <a:pt x="1494" y="291"/>
                  </a:lnTo>
                  <a:lnTo>
                    <a:pt x="1477" y="291"/>
                  </a:lnTo>
                  <a:lnTo>
                    <a:pt x="1469" y="295"/>
                  </a:lnTo>
                  <a:lnTo>
                    <a:pt x="1467" y="302"/>
                  </a:lnTo>
                  <a:lnTo>
                    <a:pt x="1479" y="308"/>
                  </a:lnTo>
                  <a:lnTo>
                    <a:pt x="1504" y="312"/>
                  </a:lnTo>
                  <a:lnTo>
                    <a:pt x="1510" y="316"/>
                  </a:lnTo>
                  <a:lnTo>
                    <a:pt x="1514" y="326"/>
                  </a:lnTo>
                  <a:lnTo>
                    <a:pt x="1510" y="328"/>
                  </a:lnTo>
                  <a:lnTo>
                    <a:pt x="1510" y="337"/>
                  </a:lnTo>
                  <a:lnTo>
                    <a:pt x="1520" y="345"/>
                  </a:lnTo>
                  <a:lnTo>
                    <a:pt x="1535" y="351"/>
                  </a:lnTo>
                  <a:lnTo>
                    <a:pt x="1545" y="355"/>
                  </a:lnTo>
                  <a:lnTo>
                    <a:pt x="1549" y="364"/>
                  </a:lnTo>
                  <a:lnTo>
                    <a:pt x="1547" y="368"/>
                  </a:lnTo>
                  <a:lnTo>
                    <a:pt x="1549" y="388"/>
                  </a:lnTo>
                  <a:lnTo>
                    <a:pt x="1553" y="392"/>
                  </a:lnTo>
                  <a:lnTo>
                    <a:pt x="1555" y="399"/>
                  </a:lnTo>
                  <a:lnTo>
                    <a:pt x="1559" y="411"/>
                  </a:lnTo>
                  <a:lnTo>
                    <a:pt x="1559" y="419"/>
                  </a:lnTo>
                  <a:lnTo>
                    <a:pt x="1565" y="434"/>
                  </a:lnTo>
                  <a:lnTo>
                    <a:pt x="1581" y="440"/>
                  </a:lnTo>
                  <a:lnTo>
                    <a:pt x="1588" y="442"/>
                  </a:lnTo>
                  <a:lnTo>
                    <a:pt x="1618" y="444"/>
                  </a:lnTo>
                  <a:lnTo>
                    <a:pt x="1639" y="446"/>
                  </a:lnTo>
                  <a:lnTo>
                    <a:pt x="1645" y="450"/>
                  </a:lnTo>
                  <a:lnTo>
                    <a:pt x="1647" y="459"/>
                  </a:lnTo>
                  <a:lnTo>
                    <a:pt x="1645" y="461"/>
                  </a:lnTo>
                  <a:lnTo>
                    <a:pt x="1637" y="469"/>
                  </a:lnTo>
                  <a:lnTo>
                    <a:pt x="1626" y="473"/>
                  </a:lnTo>
                  <a:lnTo>
                    <a:pt x="1620" y="485"/>
                  </a:lnTo>
                  <a:lnTo>
                    <a:pt x="1626" y="498"/>
                  </a:lnTo>
                  <a:lnTo>
                    <a:pt x="1637" y="504"/>
                  </a:lnTo>
                  <a:lnTo>
                    <a:pt x="1649" y="512"/>
                  </a:lnTo>
                  <a:lnTo>
                    <a:pt x="1659" y="516"/>
                  </a:lnTo>
                  <a:lnTo>
                    <a:pt x="1673" y="529"/>
                  </a:lnTo>
                  <a:lnTo>
                    <a:pt x="1681" y="535"/>
                  </a:lnTo>
                  <a:lnTo>
                    <a:pt x="1683" y="539"/>
                  </a:lnTo>
                  <a:lnTo>
                    <a:pt x="1690" y="547"/>
                  </a:lnTo>
                  <a:lnTo>
                    <a:pt x="1683" y="549"/>
                  </a:lnTo>
                  <a:lnTo>
                    <a:pt x="1683" y="558"/>
                  </a:lnTo>
                  <a:lnTo>
                    <a:pt x="1688" y="560"/>
                  </a:lnTo>
                  <a:lnTo>
                    <a:pt x="1704" y="560"/>
                  </a:lnTo>
                  <a:lnTo>
                    <a:pt x="1720" y="562"/>
                  </a:lnTo>
                  <a:lnTo>
                    <a:pt x="1739" y="564"/>
                  </a:lnTo>
                  <a:lnTo>
                    <a:pt x="1751" y="566"/>
                  </a:lnTo>
                  <a:lnTo>
                    <a:pt x="1765" y="558"/>
                  </a:lnTo>
                  <a:lnTo>
                    <a:pt x="1767" y="549"/>
                  </a:lnTo>
                  <a:lnTo>
                    <a:pt x="1771" y="537"/>
                  </a:lnTo>
                  <a:lnTo>
                    <a:pt x="1765" y="531"/>
                  </a:lnTo>
                  <a:lnTo>
                    <a:pt x="1761" y="525"/>
                  </a:lnTo>
                  <a:lnTo>
                    <a:pt x="1753" y="518"/>
                  </a:lnTo>
                  <a:lnTo>
                    <a:pt x="1747" y="508"/>
                  </a:lnTo>
                  <a:lnTo>
                    <a:pt x="1741" y="496"/>
                  </a:lnTo>
                  <a:lnTo>
                    <a:pt x="1737" y="490"/>
                  </a:lnTo>
                  <a:lnTo>
                    <a:pt x="1737" y="481"/>
                  </a:lnTo>
                  <a:lnTo>
                    <a:pt x="1732" y="471"/>
                  </a:lnTo>
                  <a:lnTo>
                    <a:pt x="1726" y="467"/>
                  </a:lnTo>
                  <a:lnTo>
                    <a:pt x="1718" y="463"/>
                  </a:lnTo>
                  <a:lnTo>
                    <a:pt x="1714" y="461"/>
                  </a:lnTo>
                  <a:lnTo>
                    <a:pt x="1704" y="454"/>
                  </a:lnTo>
                  <a:lnTo>
                    <a:pt x="1694" y="446"/>
                  </a:lnTo>
                  <a:lnTo>
                    <a:pt x="1688" y="440"/>
                  </a:lnTo>
                  <a:lnTo>
                    <a:pt x="1683" y="430"/>
                  </a:lnTo>
                  <a:lnTo>
                    <a:pt x="1685" y="421"/>
                  </a:lnTo>
                  <a:lnTo>
                    <a:pt x="1688" y="413"/>
                  </a:lnTo>
                  <a:lnTo>
                    <a:pt x="1692" y="403"/>
                  </a:lnTo>
                  <a:lnTo>
                    <a:pt x="1696" y="401"/>
                  </a:lnTo>
                  <a:lnTo>
                    <a:pt x="1708" y="397"/>
                  </a:lnTo>
                  <a:lnTo>
                    <a:pt x="1712" y="397"/>
                  </a:lnTo>
                  <a:lnTo>
                    <a:pt x="1726" y="395"/>
                  </a:lnTo>
                  <a:lnTo>
                    <a:pt x="1739" y="395"/>
                  </a:lnTo>
                  <a:lnTo>
                    <a:pt x="1751" y="395"/>
                  </a:lnTo>
                  <a:lnTo>
                    <a:pt x="1771" y="403"/>
                  </a:lnTo>
                  <a:lnTo>
                    <a:pt x="1773" y="407"/>
                  </a:lnTo>
                  <a:lnTo>
                    <a:pt x="1783" y="409"/>
                  </a:lnTo>
                  <a:lnTo>
                    <a:pt x="1798" y="401"/>
                  </a:lnTo>
                  <a:lnTo>
                    <a:pt x="1796" y="388"/>
                  </a:lnTo>
                  <a:lnTo>
                    <a:pt x="1785" y="384"/>
                  </a:lnTo>
                  <a:lnTo>
                    <a:pt x="1773" y="378"/>
                  </a:lnTo>
                  <a:lnTo>
                    <a:pt x="1763" y="376"/>
                  </a:lnTo>
                  <a:lnTo>
                    <a:pt x="1747" y="376"/>
                  </a:lnTo>
                  <a:lnTo>
                    <a:pt x="1734" y="376"/>
                  </a:lnTo>
                  <a:lnTo>
                    <a:pt x="1714" y="380"/>
                  </a:lnTo>
                  <a:lnTo>
                    <a:pt x="1698" y="380"/>
                  </a:lnTo>
                  <a:lnTo>
                    <a:pt x="1688" y="378"/>
                  </a:lnTo>
                  <a:lnTo>
                    <a:pt x="1692" y="364"/>
                  </a:lnTo>
                  <a:lnTo>
                    <a:pt x="1706" y="359"/>
                  </a:lnTo>
                  <a:lnTo>
                    <a:pt x="1720" y="357"/>
                  </a:lnTo>
                  <a:lnTo>
                    <a:pt x="1728" y="357"/>
                  </a:lnTo>
                  <a:lnTo>
                    <a:pt x="1747" y="357"/>
                  </a:lnTo>
                  <a:lnTo>
                    <a:pt x="1757" y="359"/>
                  </a:lnTo>
                  <a:lnTo>
                    <a:pt x="1775" y="368"/>
                  </a:lnTo>
                  <a:lnTo>
                    <a:pt x="1792" y="370"/>
                  </a:lnTo>
                  <a:lnTo>
                    <a:pt x="1792" y="364"/>
                  </a:lnTo>
                  <a:lnTo>
                    <a:pt x="1785" y="355"/>
                  </a:lnTo>
                  <a:lnTo>
                    <a:pt x="1773" y="349"/>
                  </a:lnTo>
                  <a:lnTo>
                    <a:pt x="1761" y="343"/>
                  </a:lnTo>
                  <a:lnTo>
                    <a:pt x="1757" y="339"/>
                  </a:lnTo>
                  <a:lnTo>
                    <a:pt x="1751" y="333"/>
                  </a:lnTo>
                  <a:lnTo>
                    <a:pt x="1747" y="322"/>
                  </a:lnTo>
                  <a:lnTo>
                    <a:pt x="1745" y="316"/>
                  </a:lnTo>
                  <a:lnTo>
                    <a:pt x="1757" y="318"/>
                  </a:lnTo>
                  <a:lnTo>
                    <a:pt x="1773" y="328"/>
                  </a:lnTo>
                  <a:lnTo>
                    <a:pt x="1788" y="343"/>
                  </a:lnTo>
                  <a:lnTo>
                    <a:pt x="1794" y="349"/>
                  </a:lnTo>
                  <a:lnTo>
                    <a:pt x="1802" y="355"/>
                  </a:lnTo>
                  <a:lnTo>
                    <a:pt x="1824" y="355"/>
                  </a:lnTo>
                  <a:lnTo>
                    <a:pt x="1832" y="355"/>
                  </a:lnTo>
                  <a:lnTo>
                    <a:pt x="1849" y="364"/>
                  </a:lnTo>
                  <a:lnTo>
                    <a:pt x="1857" y="372"/>
                  </a:lnTo>
                  <a:lnTo>
                    <a:pt x="1857" y="384"/>
                  </a:lnTo>
                  <a:lnTo>
                    <a:pt x="1861" y="399"/>
                  </a:lnTo>
                  <a:lnTo>
                    <a:pt x="1871" y="415"/>
                  </a:lnTo>
                  <a:lnTo>
                    <a:pt x="1871" y="421"/>
                  </a:lnTo>
                  <a:lnTo>
                    <a:pt x="1861" y="430"/>
                  </a:lnTo>
                  <a:lnTo>
                    <a:pt x="1873" y="446"/>
                  </a:lnTo>
                  <a:lnTo>
                    <a:pt x="1877" y="452"/>
                  </a:lnTo>
                  <a:lnTo>
                    <a:pt x="1881" y="463"/>
                  </a:lnTo>
                  <a:lnTo>
                    <a:pt x="1881" y="469"/>
                  </a:lnTo>
                  <a:lnTo>
                    <a:pt x="1873" y="481"/>
                  </a:lnTo>
                  <a:lnTo>
                    <a:pt x="1863" y="487"/>
                  </a:lnTo>
                  <a:lnTo>
                    <a:pt x="1853" y="494"/>
                  </a:lnTo>
                  <a:lnTo>
                    <a:pt x="1845" y="500"/>
                  </a:lnTo>
                  <a:lnTo>
                    <a:pt x="1839" y="506"/>
                  </a:lnTo>
                  <a:lnTo>
                    <a:pt x="1839" y="525"/>
                  </a:lnTo>
                  <a:lnTo>
                    <a:pt x="1839" y="527"/>
                  </a:lnTo>
                  <a:lnTo>
                    <a:pt x="1839" y="537"/>
                  </a:lnTo>
                  <a:lnTo>
                    <a:pt x="1836" y="543"/>
                  </a:lnTo>
                  <a:lnTo>
                    <a:pt x="1830" y="551"/>
                  </a:lnTo>
                  <a:lnTo>
                    <a:pt x="1824" y="558"/>
                  </a:lnTo>
                  <a:lnTo>
                    <a:pt x="1812" y="562"/>
                  </a:lnTo>
                  <a:lnTo>
                    <a:pt x="1802" y="568"/>
                  </a:lnTo>
                  <a:lnTo>
                    <a:pt x="1790" y="574"/>
                  </a:lnTo>
                  <a:lnTo>
                    <a:pt x="1779" y="580"/>
                  </a:lnTo>
                  <a:lnTo>
                    <a:pt x="1779" y="591"/>
                  </a:lnTo>
                  <a:lnTo>
                    <a:pt x="1783" y="599"/>
                  </a:lnTo>
                  <a:lnTo>
                    <a:pt x="1788" y="611"/>
                  </a:lnTo>
                  <a:lnTo>
                    <a:pt x="1783" y="624"/>
                  </a:lnTo>
                  <a:lnTo>
                    <a:pt x="1779" y="630"/>
                  </a:lnTo>
                  <a:lnTo>
                    <a:pt x="1775" y="636"/>
                  </a:lnTo>
                  <a:lnTo>
                    <a:pt x="1779" y="646"/>
                  </a:lnTo>
                  <a:lnTo>
                    <a:pt x="1785" y="653"/>
                  </a:lnTo>
                  <a:lnTo>
                    <a:pt x="1794" y="665"/>
                  </a:lnTo>
                  <a:lnTo>
                    <a:pt x="1802" y="675"/>
                  </a:lnTo>
                  <a:lnTo>
                    <a:pt x="1800" y="686"/>
                  </a:lnTo>
                  <a:lnTo>
                    <a:pt x="1794" y="694"/>
                  </a:lnTo>
                  <a:lnTo>
                    <a:pt x="1785" y="702"/>
                  </a:lnTo>
                  <a:lnTo>
                    <a:pt x="1785" y="704"/>
                  </a:lnTo>
                  <a:lnTo>
                    <a:pt x="1783" y="710"/>
                  </a:lnTo>
                  <a:lnTo>
                    <a:pt x="1779" y="717"/>
                  </a:lnTo>
                  <a:lnTo>
                    <a:pt x="1773" y="733"/>
                  </a:lnTo>
                  <a:lnTo>
                    <a:pt x="1767" y="741"/>
                  </a:lnTo>
                  <a:lnTo>
                    <a:pt x="1771" y="754"/>
                  </a:lnTo>
                  <a:lnTo>
                    <a:pt x="1775" y="762"/>
                  </a:lnTo>
                  <a:lnTo>
                    <a:pt x="1783" y="768"/>
                  </a:lnTo>
                  <a:lnTo>
                    <a:pt x="1792" y="772"/>
                  </a:lnTo>
                  <a:lnTo>
                    <a:pt x="1794" y="783"/>
                  </a:lnTo>
                  <a:lnTo>
                    <a:pt x="1788" y="791"/>
                  </a:lnTo>
                  <a:lnTo>
                    <a:pt x="1783" y="799"/>
                  </a:lnTo>
                  <a:lnTo>
                    <a:pt x="1783" y="808"/>
                  </a:lnTo>
                  <a:lnTo>
                    <a:pt x="1792" y="814"/>
                  </a:lnTo>
                  <a:lnTo>
                    <a:pt x="1800" y="816"/>
                  </a:lnTo>
                  <a:lnTo>
                    <a:pt x="1810" y="828"/>
                  </a:lnTo>
                  <a:lnTo>
                    <a:pt x="1814" y="841"/>
                  </a:lnTo>
                  <a:lnTo>
                    <a:pt x="1818" y="849"/>
                  </a:lnTo>
                  <a:lnTo>
                    <a:pt x="1814" y="863"/>
                  </a:lnTo>
                  <a:lnTo>
                    <a:pt x="1816" y="874"/>
                  </a:lnTo>
                  <a:lnTo>
                    <a:pt x="1820" y="884"/>
                  </a:lnTo>
                  <a:lnTo>
                    <a:pt x="1824" y="890"/>
                  </a:lnTo>
                  <a:lnTo>
                    <a:pt x="1828" y="892"/>
                  </a:lnTo>
                  <a:lnTo>
                    <a:pt x="1836" y="898"/>
                  </a:lnTo>
                  <a:lnTo>
                    <a:pt x="1867" y="900"/>
                  </a:lnTo>
                  <a:lnTo>
                    <a:pt x="1887" y="900"/>
                  </a:lnTo>
                  <a:lnTo>
                    <a:pt x="1902" y="909"/>
                  </a:lnTo>
                  <a:lnTo>
                    <a:pt x="1920" y="917"/>
                  </a:lnTo>
                  <a:lnTo>
                    <a:pt x="1938" y="917"/>
                  </a:lnTo>
                  <a:lnTo>
                    <a:pt x="1951" y="911"/>
                  </a:lnTo>
                  <a:lnTo>
                    <a:pt x="1965" y="898"/>
                  </a:lnTo>
                  <a:lnTo>
                    <a:pt x="1994" y="896"/>
                  </a:lnTo>
                  <a:lnTo>
                    <a:pt x="1996" y="886"/>
                  </a:lnTo>
                  <a:lnTo>
                    <a:pt x="1987" y="874"/>
                  </a:lnTo>
                  <a:lnTo>
                    <a:pt x="1987" y="863"/>
                  </a:lnTo>
                  <a:lnTo>
                    <a:pt x="2002" y="861"/>
                  </a:lnTo>
                  <a:lnTo>
                    <a:pt x="2018" y="859"/>
                  </a:lnTo>
                  <a:lnTo>
                    <a:pt x="2043" y="851"/>
                  </a:lnTo>
                  <a:lnTo>
                    <a:pt x="2051" y="836"/>
                  </a:lnTo>
                  <a:lnTo>
                    <a:pt x="2049" y="826"/>
                  </a:lnTo>
                  <a:lnTo>
                    <a:pt x="2041" y="816"/>
                  </a:lnTo>
                  <a:lnTo>
                    <a:pt x="2049" y="810"/>
                  </a:lnTo>
                  <a:lnTo>
                    <a:pt x="2063" y="795"/>
                  </a:lnTo>
                  <a:lnTo>
                    <a:pt x="2063" y="768"/>
                  </a:lnTo>
                  <a:lnTo>
                    <a:pt x="2061" y="723"/>
                  </a:lnTo>
                  <a:lnTo>
                    <a:pt x="2051" y="671"/>
                  </a:lnTo>
                  <a:lnTo>
                    <a:pt x="2034" y="622"/>
                  </a:lnTo>
                  <a:lnTo>
                    <a:pt x="2008" y="570"/>
                  </a:lnTo>
                  <a:lnTo>
                    <a:pt x="1979" y="516"/>
                  </a:lnTo>
                  <a:lnTo>
                    <a:pt x="1947" y="467"/>
                  </a:lnTo>
                  <a:lnTo>
                    <a:pt x="1906" y="415"/>
                  </a:lnTo>
                  <a:lnTo>
                    <a:pt x="1861" y="368"/>
                  </a:lnTo>
                  <a:lnTo>
                    <a:pt x="1810" y="326"/>
                  </a:lnTo>
                  <a:lnTo>
                    <a:pt x="1755" y="285"/>
                  </a:lnTo>
                  <a:lnTo>
                    <a:pt x="1696" y="248"/>
                  </a:lnTo>
                  <a:lnTo>
                    <a:pt x="1632" y="215"/>
                  </a:lnTo>
                  <a:lnTo>
                    <a:pt x="1565" y="180"/>
                  </a:lnTo>
                  <a:lnTo>
                    <a:pt x="1496" y="151"/>
                  </a:lnTo>
                  <a:lnTo>
                    <a:pt x="1422" y="124"/>
                  </a:lnTo>
                  <a:lnTo>
                    <a:pt x="1347" y="99"/>
                  </a:lnTo>
                  <a:lnTo>
                    <a:pt x="1267" y="76"/>
                  </a:lnTo>
                  <a:lnTo>
                    <a:pt x="1186" y="56"/>
                  </a:lnTo>
                  <a:lnTo>
                    <a:pt x="1102" y="39"/>
                  </a:lnTo>
                  <a:lnTo>
                    <a:pt x="1061" y="31"/>
                  </a:lnTo>
                  <a:lnTo>
                    <a:pt x="1018" y="25"/>
                  </a:lnTo>
                  <a:lnTo>
                    <a:pt x="931" y="15"/>
                  </a:lnTo>
                  <a:lnTo>
                    <a:pt x="843" y="6"/>
                  </a:lnTo>
                  <a:lnTo>
                    <a:pt x="753" y="2"/>
                  </a:lnTo>
                  <a:lnTo>
                    <a:pt x="663" y="0"/>
                  </a:lnTo>
                  <a:lnTo>
                    <a:pt x="547" y="0"/>
                  </a:lnTo>
                  <a:lnTo>
                    <a:pt x="435" y="8"/>
                  </a:lnTo>
                  <a:lnTo>
                    <a:pt x="323" y="21"/>
                  </a:lnTo>
                  <a:lnTo>
                    <a:pt x="267" y="29"/>
                  </a:lnTo>
                  <a:lnTo>
                    <a:pt x="212" y="37"/>
                  </a:lnTo>
                  <a:lnTo>
                    <a:pt x="212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22" name="Freeform 2262"/>
            <p:cNvSpPr>
              <a:spLocks noChangeAspect="1"/>
            </p:cNvSpPr>
            <p:nvPr/>
          </p:nvSpPr>
          <p:spPr bwMode="auto">
            <a:xfrm>
              <a:off x="815" y="242"/>
              <a:ext cx="2063" cy="917"/>
            </a:xfrm>
            <a:custGeom>
              <a:avLst/>
              <a:gdLst>
                <a:gd name="T0" fmla="*/ 167 w 2063"/>
                <a:gd name="T1" fmla="*/ 72 h 917"/>
                <a:gd name="T2" fmla="*/ 98 w 2063"/>
                <a:gd name="T3" fmla="*/ 107 h 917"/>
                <a:gd name="T4" fmla="*/ 53 w 2063"/>
                <a:gd name="T5" fmla="*/ 99 h 917"/>
                <a:gd name="T6" fmla="*/ 6 w 2063"/>
                <a:gd name="T7" fmla="*/ 112 h 917"/>
                <a:gd name="T8" fmla="*/ 80 w 2063"/>
                <a:gd name="T9" fmla="*/ 122 h 917"/>
                <a:gd name="T10" fmla="*/ 45 w 2063"/>
                <a:gd name="T11" fmla="*/ 149 h 917"/>
                <a:gd name="T12" fmla="*/ 110 w 2063"/>
                <a:gd name="T13" fmla="*/ 194 h 917"/>
                <a:gd name="T14" fmla="*/ 192 w 2063"/>
                <a:gd name="T15" fmla="*/ 165 h 917"/>
                <a:gd name="T16" fmla="*/ 286 w 2063"/>
                <a:gd name="T17" fmla="*/ 122 h 917"/>
                <a:gd name="T18" fmla="*/ 345 w 2063"/>
                <a:gd name="T19" fmla="*/ 95 h 917"/>
                <a:gd name="T20" fmla="*/ 465 w 2063"/>
                <a:gd name="T21" fmla="*/ 79 h 917"/>
                <a:gd name="T22" fmla="*/ 557 w 2063"/>
                <a:gd name="T23" fmla="*/ 72 h 917"/>
                <a:gd name="T24" fmla="*/ 667 w 2063"/>
                <a:gd name="T25" fmla="*/ 72 h 917"/>
                <a:gd name="T26" fmla="*/ 753 w 2063"/>
                <a:gd name="T27" fmla="*/ 76 h 917"/>
                <a:gd name="T28" fmla="*/ 878 w 2063"/>
                <a:gd name="T29" fmla="*/ 74 h 917"/>
                <a:gd name="T30" fmla="*/ 961 w 2063"/>
                <a:gd name="T31" fmla="*/ 52 h 917"/>
                <a:gd name="T32" fmla="*/ 998 w 2063"/>
                <a:gd name="T33" fmla="*/ 66 h 917"/>
                <a:gd name="T34" fmla="*/ 963 w 2063"/>
                <a:gd name="T35" fmla="*/ 76 h 917"/>
                <a:gd name="T36" fmla="*/ 1057 w 2063"/>
                <a:gd name="T37" fmla="*/ 93 h 917"/>
                <a:gd name="T38" fmla="*/ 1165 w 2063"/>
                <a:gd name="T39" fmla="*/ 99 h 917"/>
                <a:gd name="T40" fmla="*/ 1214 w 2063"/>
                <a:gd name="T41" fmla="*/ 130 h 917"/>
                <a:gd name="T42" fmla="*/ 1173 w 2063"/>
                <a:gd name="T43" fmla="*/ 155 h 917"/>
                <a:gd name="T44" fmla="*/ 1163 w 2063"/>
                <a:gd name="T45" fmla="*/ 196 h 917"/>
                <a:gd name="T46" fmla="*/ 1310 w 2063"/>
                <a:gd name="T47" fmla="*/ 256 h 917"/>
                <a:gd name="T48" fmla="*/ 1400 w 2063"/>
                <a:gd name="T49" fmla="*/ 297 h 917"/>
                <a:gd name="T50" fmla="*/ 1420 w 2063"/>
                <a:gd name="T51" fmla="*/ 262 h 917"/>
                <a:gd name="T52" fmla="*/ 1318 w 2063"/>
                <a:gd name="T53" fmla="*/ 233 h 917"/>
                <a:gd name="T54" fmla="*/ 1261 w 2063"/>
                <a:gd name="T55" fmla="*/ 196 h 917"/>
                <a:gd name="T56" fmla="*/ 1310 w 2063"/>
                <a:gd name="T57" fmla="*/ 202 h 917"/>
                <a:gd name="T58" fmla="*/ 1337 w 2063"/>
                <a:gd name="T59" fmla="*/ 229 h 917"/>
                <a:gd name="T60" fmla="*/ 1390 w 2063"/>
                <a:gd name="T61" fmla="*/ 227 h 917"/>
                <a:gd name="T62" fmla="*/ 1486 w 2063"/>
                <a:gd name="T63" fmla="*/ 273 h 917"/>
                <a:gd name="T64" fmla="*/ 1479 w 2063"/>
                <a:gd name="T65" fmla="*/ 308 h 917"/>
                <a:gd name="T66" fmla="*/ 1545 w 2063"/>
                <a:gd name="T67" fmla="*/ 355 h 917"/>
                <a:gd name="T68" fmla="*/ 1565 w 2063"/>
                <a:gd name="T69" fmla="*/ 434 h 917"/>
                <a:gd name="T70" fmla="*/ 1637 w 2063"/>
                <a:gd name="T71" fmla="*/ 469 h 917"/>
                <a:gd name="T72" fmla="*/ 1681 w 2063"/>
                <a:gd name="T73" fmla="*/ 535 h 917"/>
                <a:gd name="T74" fmla="*/ 1739 w 2063"/>
                <a:gd name="T75" fmla="*/ 564 h 917"/>
                <a:gd name="T76" fmla="*/ 1747 w 2063"/>
                <a:gd name="T77" fmla="*/ 508 h 917"/>
                <a:gd name="T78" fmla="*/ 1704 w 2063"/>
                <a:gd name="T79" fmla="*/ 454 h 917"/>
                <a:gd name="T80" fmla="*/ 1708 w 2063"/>
                <a:gd name="T81" fmla="*/ 397 h 917"/>
                <a:gd name="T82" fmla="*/ 1798 w 2063"/>
                <a:gd name="T83" fmla="*/ 401 h 917"/>
                <a:gd name="T84" fmla="*/ 1698 w 2063"/>
                <a:gd name="T85" fmla="*/ 380 h 917"/>
                <a:gd name="T86" fmla="*/ 1775 w 2063"/>
                <a:gd name="T87" fmla="*/ 368 h 917"/>
                <a:gd name="T88" fmla="*/ 1747 w 2063"/>
                <a:gd name="T89" fmla="*/ 322 h 917"/>
                <a:gd name="T90" fmla="*/ 1832 w 2063"/>
                <a:gd name="T91" fmla="*/ 355 h 917"/>
                <a:gd name="T92" fmla="*/ 1873 w 2063"/>
                <a:gd name="T93" fmla="*/ 446 h 917"/>
                <a:gd name="T94" fmla="*/ 1839 w 2063"/>
                <a:gd name="T95" fmla="*/ 506 h 917"/>
                <a:gd name="T96" fmla="*/ 1802 w 2063"/>
                <a:gd name="T97" fmla="*/ 568 h 917"/>
                <a:gd name="T98" fmla="*/ 1775 w 2063"/>
                <a:gd name="T99" fmla="*/ 636 h 917"/>
                <a:gd name="T100" fmla="*/ 1785 w 2063"/>
                <a:gd name="T101" fmla="*/ 704 h 917"/>
                <a:gd name="T102" fmla="*/ 1792 w 2063"/>
                <a:gd name="T103" fmla="*/ 772 h 917"/>
                <a:gd name="T104" fmla="*/ 1814 w 2063"/>
                <a:gd name="T105" fmla="*/ 841 h 917"/>
                <a:gd name="T106" fmla="*/ 1867 w 2063"/>
                <a:gd name="T107" fmla="*/ 900 h 917"/>
                <a:gd name="T108" fmla="*/ 1996 w 2063"/>
                <a:gd name="T109" fmla="*/ 886 h 917"/>
                <a:gd name="T110" fmla="*/ 2041 w 2063"/>
                <a:gd name="T111" fmla="*/ 816 h 917"/>
                <a:gd name="T112" fmla="*/ 1979 w 2063"/>
                <a:gd name="T113" fmla="*/ 516 h 917"/>
                <a:gd name="T114" fmla="*/ 1565 w 2063"/>
                <a:gd name="T115" fmla="*/ 180 h 917"/>
                <a:gd name="T116" fmla="*/ 1018 w 2063"/>
                <a:gd name="T117" fmla="*/ 25 h 917"/>
                <a:gd name="T118" fmla="*/ 267 w 2063"/>
                <a:gd name="T119" fmla="*/ 29 h 9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63" h="917">
                  <a:moveTo>
                    <a:pt x="212" y="41"/>
                  </a:moveTo>
                  <a:lnTo>
                    <a:pt x="212" y="43"/>
                  </a:lnTo>
                  <a:lnTo>
                    <a:pt x="204" y="48"/>
                  </a:lnTo>
                  <a:lnTo>
                    <a:pt x="194" y="54"/>
                  </a:lnTo>
                  <a:lnTo>
                    <a:pt x="188" y="56"/>
                  </a:lnTo>
                  <a:lnTo>
                    <a:pt x="182" y="62"/>
                  </a:lnTo>
                  <a:lnTo>
                    <a:pt x="174" y="70"/>
                  </a:lnTo>
                  <a:lnTo>
                    <a:pt x="167" y="72"/>
                  </a:lnTo>
                  <a:lnTo>
                    <a:pt x="159" y="72"/>
                  </a:lnTo>
                  <a:lnTo>
                    <a:pt x="151" y="72"/>
                  </a:lnTo>
                  <a:lnTo>
                    <a:pt x="137" y="76"/>
                  </a:lnTo>
                  <a:lnTo>
                    <a:pt x="143" y="83"/>
                  </a:lnTo>
                  <a:lnTo>
                    <a:pt x="145" y="89"/>
                  </a:lnTo>
                  <a:lnTo>
                    <a:pt x="135" y="95"/>
                  </a:lnTo>
                  <a:lnTo>
                    <a:pt x="129" y="99"/>
                  </a:lnTo>
                  <a:lnTo>
                    <a:pt x="98" y="107"/>
                  </a:lnTo>
                  <a:lnTo>
                    <a:pt x="88" y="110"/>
                  </a:lnTo>
                  <a:lnTo>
                    <a:pt x="80" y="107"/>
                  </a:lnTo>
                  <a:lnTo>
                    <a:pt x="76" y="105"/>
                  </a:lnTo>
                  <a:lnTo>
                    <a:pt x="74" y="103"/>
                  </a:lnTo>
                  <a:lnTo>
                    <a:pt x="76" y="99"/>
                  </a:lnTo>
                  <a:lnTo>
                    <a:pt x="72" y="95"/>
                  </a:lnTo>
                  <a:lnTo>
                    <a:pt x="63" y="97"/>
                  </a:lnTo>
                  <a:lnTo>
                    <a:pt x="53" y="99"/>
                  </a:lnTo>
                  <a:lnTo>
                    <a:pt x="45" y="101"/>
                  </a:lnTo>
                  <a:lnTo>
                    <a:pt x="41" y="103"/>
                  </a:lnTo>
                  <a:lnTo>
                    <a:pt x="31" y="103"/>
                  </a:lnTo>
                  <a:lnTo>
                    <a:pt x="29" y="99"/>
                  </a:lnTo>
                  <a:lnTo>
                    <a:pt x="14" y="97"/>
                  </a:lnTo>
                  <a:lnTo>
                    <a:pt x="0" y="99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2" y="116"/>
                  </a:lnTo>
                  <a:lnTo>
                    <a:pt x="23" y="120"/>
                  </a:lnTo>
                  <a:lnTo>
                    <a:pt x="33" y="120"/>
                  </a:lnTo>
                  <a:lnTo>
                    <a:pt x="45" y="118"/>
                  </a:lnTo>
                  <a:lnTo>
                    <a:pt x="57" y="118"/>
                  </a:lnTo>
                  <a:lnTo>
                    <a:pt x="70" y="118"/>
                  </a:lnTo>
                  <a:lnTo>
                    <a:pt x="76" y="118"/>
                  </a:lnTo>
                  <a:lnTo>
                    <a:pt x="80" y="122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74" y="134"/>
                  </a:lnTo>
                  <a:lnTo>
                    <a:pt x="68" y="138"/>
                  </a:lnTo>
                  <a:lnTo>
                    <a:pt x="57" y="140"/>
                  </a:lnTo>
                  <a:lnTo>
                    <a:pt x="51" y="145"/>
                  </a:lnTo>
                  <a:lnTo>
                    <a:pt x="45" y="149"/>
                  </a:lnTo>
                  <a:lnTo>
                    <a:pt x="53" y="155"/>
                  </a:lnTo>
                  <a:lnTo>
                    <a:pt x="65" y="157"/>
                  </a:lnTo>
                  <a:lnTo>
                    <a:pt x="80" y="163"/>
                  </a:lnTo>
                  <a:lnTo>
                    <a:pt x="82" y="167"/>
                  </a:lnTo>
                  <a:lnTo>
                    <a:pt x="92" y="169"/>
                  </a:lnTo>
                  <a:lnTo>
                    <a:pt x="100" y="176"/>
                  </a:lnTo>
                  <a:lnTo>
                    <a:pt x="102" y="184"/>
                  </a:lnTo>
                  <a:lnTo>
                    <a:pt x="110" y="194"/>
                  </a:lnTo>
                  <a:lnTo>
                    <a:pt x="125" y="198"/>
                  </a:lnTo>
                  <a:lnTo>
                    <a:pt x="139" y="196"/>
                  </a:lnTo>
                  <a:lnTo>
                    <a:pt x="151" y="182"/>
                  </a:lnTo>
                  <a:lnTo>
                    <a:pt x="155" y="180"/>
                  </a:lnTo>
                  <a:lnTo>
                    <a:pt x="163" y="176"/>
                  </a:lnTo>
                  <a:lnTo>
                    <a:pt x="167" y="171"/>
                  </a:lnTo>
                  <a:lnTo>
                    <a:pt x="180" y="169"/>
                  </a:lnTo>
                  <a:lnTo>
                    <a:pt x="192" y="165"/>
                  </a:lnTo>
                  <a:lnTo>
                    <a:pt x="202" y="165"/>
                  </a:lnTo>
                  <a:lnTo>
                    <a:pt x="221" y="159"/>
                  </a:lnTo>
                  <a:lnTo>
                    <a:pt x="239" y="149"/>
                  </a:lnTo>
                  <a:lnTo>
                    <a:pt x="247" y="145"/>
                  </a:lnTo>
                  <a:lnTo>
                    <a:pt x="259" y="138"/>
                  </a:lnTo>
                  <a:lnTo>
                    <a:pt x="269" y="134"/>
                  </a:lnTo>
                  <a:lnTo>
                    <a:pt x="282" y="126"/>
                  </a:lnTo>
                  <a:lnTo>
                    <a:pt x="286" y="122"/>
                  </a:lnTo>
                  <a:lnTo>
                    <a:pt x="294" y="116"/>
                  </a:lnTo>
                  <a:lnTo>
                    <a:pt x="298" y="112"/>
                  </a:lnTo>
                  <a:lnTo>
                    <a:pt x="306" y="110"/>
                  </a:lnTo>
                  <a:lnTo>
                    <a:pt x="314" y="107"/>
                  </a:lnTo>
                  <a:lnTo>
                    <a:pt x="323" y="110"/>
                  </a:lnTo>
                  <a:lnTo>
                    <a:pt x="333" y="110"/>
                  </a:lnTo>
                  <a:lnTo>
                    <a:pt x="337" y="99"/>
                  </a:lnTo>
                  <a:lnTo>
                    <a:pt x="345" y="95"/>
                  </a:lnTo>
                  <a:lnTo>
                    <a:pt x="353" y="93"/>
                  </a:lnTo>
                  <a:lnTo>
                    <a:pt x="361" y="87"/>
                  </a:lnTo>
                  <a:lnTo>
                    <a:pt x="372" y="83"/>
                  </a:lnTo>
                  <a:lnTo>
                    <a:pt x="382" y="85"/>
                  </a:lnTo>
                  <a:lnTo>
                    <a:pt x="406" y="74"/>
                  </a:lnTo>
                  <a:lnTo>
                    <a:pt x="420" y="74"/>
                  </a:lnTo>
                  <a:lnTo>
                    <a:pt x="435" y="76"/>
                  </a:lnTo>
                  <a:lnTo>
                    <a:pt x="465" y="79"/>
                  </a:lnTo>
                  <a:lnTo>
                    <a:pt x="474" y="79"/>
                  </a:lnTo>
                  <a:lnTo>
                    <a:pt x="492" y="74"/>
                  </a:lnTo>
                  <a:lnTo>
                    <a:pt x="502" y="72"/>
                  </a:lnTo>
                  <a:lnTo>
                    <a:pt x="510" y="70"/>
                  </a:lnTo>
                  <a:lnTo>
                    <a:pt x="525" y="72"/>
                  </a:lnTo>
                  <a:lnTo>
                    <a:pt x="535" y="74"/>
                  </a:lnTo>
                  <a:lnTo>
                    <a:pt x="543" y="74"/>
                  </a:lnTo>
                  <a:lnTo>
                    <a:pt x="557" y="72"/>
                  </a:lnTo>
                  <a:lnTo>
                    <a:pt x="563" y="74"/>
                  </a:lnTo>
                  <a:lnTo>
                    <a:pt x="600" y="66"/>
                  </a:lnTo>
                  <a:lnTo>
                    <a:pt x="604" y="64"/>
                  </a:lnTo>
                  <a:lnTo>
                    <a:pt x="629" y="60"/>
                  </a:lnTo>
                  <a:lnTo>
                    <a:pt x="641" y="66"/>
                  </a:lnTo>
                  <a:lnTo>
                    <a:pt x="655" y="62"/>
                  </a:lnTo>
                  <a:lnTo>
                    <a:pt x="663" y="64"/>
                  </a:lnTo>
                  <a:lnTo>
                    <a:pt x="667" y="72"/>
                  </a:lnTo>
                  <a:lnTo>
                    <a:pt x="671" y="79"/>
                  </a:lnTo>
                  <a:lnTo>
                    <a:pt x="673" y="85"/>
                  </a:lnTo>
                  <a:lnTo>
                    <a:pt x="686" y="89"/>
                  </a:lnTo>
                  <a:lnTo>
                    <a:pt x="690" y="89"/>
                  </a:lnTo>
                  <a:lnTo>
                    <a:pt x="712" y="87"/>
                  </a:lnTo>
                  <a:lnTo>
                    <a:pt x="733" y="83"/>
                  </a:lnTo>
                  <a:lnTo>
                    <a:pt x="743" y="81"/>
                  </a:lnTo>
                  <a:lnTo>
                    <a:pt x="753" y="76"/>
                  </a:lnTo>
                  <a:lnTo>
                    <a:pt x="788" y="79"/>
                  </a:lnTo>
                  <a:lnTo>
                    <a:pt x="802" y="74"/>
                  </a:lnTo>
                  <a:lnTo>
                    <a:pt x="812" y="72"/>
                  </a:lnTo>
                  <a:lnTo>
                    <a:pt x="822" y="70"/>
                  </a:lnTo>
                  <a:lnTo>
                    <a:pt x="833" y="72"/>
                  </a:lnTo>
                  <a:lnTo>
                    <a:pt x="841" y="74"/>
                  </a:lnTo>
                  <a:lnTo>
                    <a:pt x="865" y="72"/>
                  </a:lnTo>
                  <a:lnTo>
                    <a:pt x="878" y="74"/>
                  </a:lnTo>
                  <a:lnTo>
                    <a:pt x="892" y="72"/>
                  </a:lnTo>
                  <a:lnTo>
                    <a:pt x="904" y="68"/>
                  </a:lnTo>
                  <a:lnTo>
                    <a:pt x="914" y="62"/>
                  </a:lnTo>
                  <a:lnTo>
                    <a:pt x="926" y="58"/>
                  </a:lnTo>
                  <a:lnTo>
                    <a:pt x="937" y="52"/>
                  </a:lnTo>
                  <a:lnTo>
                    <a:pt x="947" y="45"/>
                  </a:lnTo>
                  <a:lnTo>
                    <a:pt x="959" y="45"/>
                  </a:lnTo>
                  <a:lnTo>
                    <a:pt x="961" y="52"/>
                  </a:lnTo>
                  <a:lnTo>
                    <a:pt x="967" y="58"/>
                  </a:lnTo>
                  <a:lnTo>
                    <a:pt x="980" y="56"/>
                  </a:lnTo>
                  <a:lnTo>
                    <a:pt x="992" y="48"/>
                  </a:lnTo>
                  <a:lnTo>
                    <a:pt x="1004" y="45"/>
                  </a:lnTo>
                  <a:lnTo>
                    <a:pt x="1014" y="52"/>
                  </a:lnTo>
                  <a:lnTo>
                    <a:pt x="1008" y="60"/>
                  </a:lnTo>
                  <a:lnTo>
                    <a:pt x="998" y="66"/>
                  </a:lnTo>
                  <a:lnTo>
                    <a:pt x="990" y="68"/>
                  </a:lnTo>
                  <a:lnTo>
                    <a:pt x="982" y="68"/>
                  </a:lnTo>
                  <a:lnTo>
                    <a:pt x="975" y="66"/>
                  </a:lnTo>
                  <a:lnTo>
                    <a:pt x="969" y="66"/>
                  </a:lnTo>
                  <a:lnTo>
                    <a:pt x="963" y="66"/>
                  </a:lnTo>
                  <a:lnTo>
                    <a:pt x="951" y="72"/>
                  </a:lnTo>
                  <a:lnTo>
                    <a:pt x="949" y="74"/>
                  </a:lnTo>
                  <a:lnTo>
                    <a:pt x="963" y="76"/>
                  </a:lnTo>
                  <a:lnTo>
                    <a:pt x="973" y="76"/>
                  </a:lnTo>
                  <a:lnTo>
                    <a:pt x="980" y="76"/>
                  </a:lnTo>
                  <a:lnTo>
                    <a:pt x="1000" y="79"/>
                  </a:lnTo>
                  <a:lnTo>
                    <a:pt x="1008" y="83"/>
                  </a:lnTo>
                  <a:lnTo>
                    <a:pt x="1020" y="87"/>
                  </a:lnTo>
                  <a:lnTo>
                    <a:pt x="1026" y="95"/>
                  </a:lnTo>
                  <a:lnTo>
                    <a:pt x="1031" y="97"/>
                  </a:lnTo>
                  <a:lnTo>
                    <a:pt x="1057" y="93"/>
                  </a:lnTo>
                  <a:lnTo>
                    <a:pt x="1073" y="89"/>
                  </a:lnTo>
                  <a:lnTo>
                    <a:pt x="1092" y="85"/>
                  </a:lnTo>
                  <a:lnTo>
                    <a:pt x="1120" y="89"/>
                  </a:lnTo>
                  <a:lnTo>
                    <a:pt x="1128" y="87"/>
                  </a:lnTo>
                  <a:lnTo>
                    <a:pt x="1122" y="91"/>
                  </a:lnTo>
                  <a:lnTo>
                    <a:pt x="1120" y="95"/>
                  </a:lnTo>
                  <a:lnTo>
                    <a:pt x="1141" y="103"/>
                  </a:lnTo>
                  <a:lnTo>
                    <a:pt x="1165" y="99"/>
                  </a:lnTo>
                  <a:lnTo>
                    <a:pt x="1173" y="103"/>
                  </a:lnTo>
                  <a:lnTo>
                    <a:pt x="1186" y="107"/>
                  </a:lnTo>
                  <a:lnTo>
                    <a:pt x="1188" y="112"/>
                  </a:lnTo>
                  <a:lnTo>
                    <a:pt x="1194" y="116"/>
                  </a:lnTo>
                  <a:lnTo>
                    <a:pt x="1196" y="120"/>
                  </a:lnTo>
                  <a:lnTo>
                    <a:pt x="1204" y="124"/>
                  </a:lnTo>
                  <a:lnTo>
                    <a:pt x="1210" y="126"/>
                  </a:lnTo>
                  <a:lnTo>
                    <a:pt x="1214" y="130"/>
                  </a:lnTo>
                  <a:lnTo>
                    <a:pt x="1222" y="130"/>
                  </a:lnTo>
                  <a:lnTo>
                    <a:pt x="1239" y="143"/>
                  </a:lnTo>
                  <a:lnTo>
                    <a:pt x="1230" y="145"/>
                  </a:lnTo>
                  <a:lnTo>
                    <a:pt x="1214" y="149"/>
                  </a:lnTo>
                  <a:lnTo>
                    <a:pt x="1206" y="143"/>
                  </a:lnTo>
                  <a:lnTo>
                    <a:pt x="1192" y="134"/>
                  </a:lnTo>
                  <a:lnTo>
                    <a:pt x="1179" y="145"/>
                  </a:lnTo>
                  <a:lnTo>
                    <a:pt x="1173" y="155"/>
                  </a:lnTo>
                  <a:lnTo>
                    <a:pt x="1173" y="161"/>
                  </a:lnTo>
                  <a:lnTo>
                    <a:pt x="1173" y="167"/>
                  </a:lnTo>
                  <a:lnTo>
                    <a:pt x="1167" y="167"/>
                  </a:lnTo>
                  <a:lnTo>
                    <a:pt x="1163" y="167"/>
                  </a:lnTo>
                  <a:lnTo>
                    <a:pt x="1159" y="174"/>
                  </a:lnTo>
                  <a:lnTo>
                    <a:pt x="1163" y="180"/>
                  </a:lnTo>
                  <a:lnTo>
                    <a:pt x="1165" y="188"/>
                  </a:lnTo>
                  <a:lnTo>
                    <a:pt x="1163" y="196"/>
                  </a:lnTo>
                  <a:lnTo>
                    <a:pt x="1200" y="217"/>
                  </a:lnTo>
                  <a:lnTo>
                    <a:pt x="1208" y="223"/>
                  </a:lnTo>
                  <a:lnTo>
                    <a:pt x="1224" y="233"/>
                  </a:lnTo>
                  <a:lnTo>
                    <a:pt x="1235" y="238"/>
                  </a:lnTo>
                  <a:lnTo>
                    <a:pt x="1249" y="240"/>
                  </a:lnTo>
                  <a:lnTo>
                    <a:pt x="1265" y="246"/>
                  </a:lnTo>
                  <a:lnTo>
                    <a:pt x="1286" y="250"/>
                  </a:lnTo>
                  <a:lnTo>
                    <a:pt x="1310" y="256"/>
                  </a:lnTo>
                  <a:lnTo>
                    <a:pt x="1322" y="256"/>
                  </a:lnTo>
                  <a:lnTo>
                    <a:pt x="1333" y="262"/>
                  </a:lnTo>
                  <a:lnTo>
                    <a:pt x="1328" y="271"/>
                  </a:lnTo>
                  <a:lnTo>
                    <a:pt x="1355" y="283"/>
                  </a:lnTo>
                  <a:lnTo>
                    <a:pt x="1359" y="293"/>
                  </a:lnTo>
                  <a:lnTo>
                    <a:pt x="1367" y="306"/>
                  </a:lnTo>
                  <a:lnTo>
                    <a:pt x="1386" y="308"/>
                  </a:lnTo>
                  <a:lnTo>
                    <a:pt x="1400" y="297"/>
                  </a:lnTo>
                  <a:lnTo>
                    <a:pt x="1406" y="295"/>
                  </a:lnTo>
                  <a:lnTo>
                    <a:pt x="1432" y="289"/>
                  </a:lnTo>
                  <a:lnTo>
                    <a:pt x="1457" y="287"/>
                  </a:lnTo>
                  <a:lnTo>
                    <a:pt x="1461" y="283"/>
                  </a:lnTo>
                  <a:lnTo>
                    <a:pt x="1463" y="279"/>
                  </a:lnTo>
                  <a:lnTo>
                    <a:pt x="1459" y="271"/>
                  </a:lnTo>
                  <a:lnTo>
                    <a:pt x="1449" y="266"/>
                  </a:lnTo>
                  <a:lnTo>
                    <a:pt x="1420" y="262"/>
                  </a:lnTo>
                  <a:lnTo>
                    <a:pt x="1410" y="262"/>
                  </a:lnTo>
                  <a:lnTo>
                    <a:pt x="1404" y="262"/>
                  </a:lnTo>
                  <a:lnTo>
                    <a:pt x="1394" y="248"/>
                  </a:lnTo>
                  <a:lnTo>
                    <a:pt x="1367" y="244"/>
                  </a:lnTo>
                  <a:lnTo>
                    <a:pt x="1359" y="244"/>
                  </a:lnTo>
                  <a:lnTo>
                    <a:pt x="1341" y="238"/>
                  </a:lnTo>
                  <a:lnTo>
                    <a:pt x="1328" y="238"/>
                  </a:lnTo>
                  <a:lnTo>
                    <a:pt x="1318" y="233"/>
                  </a:lnTo>
                  <a:lnTo>
                    <a:pt x="1318" y="227"/>
                  </a:lnTo>
                  <a:lnTo>
                    <a:pt x="1324" y="227"/>
                  </a:lnTo>
                  <a:lnTo>
                    <a:pt x="1320" y="225"/>
                  </a:lnTo>
                  <a:lnTo>
                    <a:pt x="1304" y="219"/>
                  </a:lnTo>
                  <a:lnTo>
                    <a:pt x="1294" y="217"/>
                  </a:lnTo>
                  <a:lnTo>
                    <a:pt x="1275" y="213"/>
                  </a:lnTo>
                  <a:lnTo>
                    <a:pt x="1261" y="198"/>
                  </a:lnTo>
                  <a:lnTo>
                    <a:pt x="1261" y="196"/>
                  </a:lnTo>
                  <a:lnTo>
                    <a:pt x="1261" y="192"/>
                  </a:lnTo>
                  <a:lnTo>
                    <a:pt x="1263" y="188"/>
                  </a:lnTo>
                  <a:lnTo>
                    <a:pt x="1265" y="188"/>
                  </a:lnTo>
                  <a:lnTo>
                    <a:pt x="1279" y="192"/>
                  </a:lnTo>
                  <a:lnTo>
                    <a:pt x="1286" y="196"/>
                  </a:lnTo>
                  <a:lnTo>
                    <a:pt x="1292" y="196"/>
                  </a:lnTo>
                  <a:lnTo>
                    <a:pt x="1296" y="200"/>
                  </a:lnTo>
                  <a:lnTo>
                    <a:pt x="1310" y="202"/>
                  </a:lnTo>
                  <a:lnTo>
                    <a:pt x="1318" y="202"/>
                  </a:lnTo>
                  <a:lnTo>
                    <a:pt x="1328" y="213"/>
                  </a:lnTo>
                  <a:lnTo>
                    <a:pt x="1322" y="215"/>
                  </a:lnTo>
                  <a:lnTo>
                    <a:pt x="1316" y="219"/>
                  </a:lnTo>
                  <a:lnTo>
                    <a:pt x="1320" y="221"/>
                  </a:lnTo>
                  <a:lnTo>
                    <a:pt x="1322" y="223"/>
                  </a:lnTo>
                  <a:lnTo>
                    <a:pt x="1328" y="225"/>
                  </a:lnTo>
                  <a:lnTo>
                    <a:pt x="1337" y="229"/>
                  </a:lnTo>
                  <a:lnTo>
                    <a:pt x="1349" y="233"/>
                  </a:lnTo>
                  <a:lnTo>
                    <a:pt x="1357" y="233"/>
                  </a:lnTo>
                  <a:lnTo>
                    <a:pt x="1367" y="231"/>
                  </a:lnTo>
                  <a:lnTo>
                    <a:pt x="1367" y="225"/>
                  </a:lnTo>
                  <a:lnTo>
                    <a:pt x="1371" y="221"/>
                  </a:lnTo>
                  <a:lnTo>
                    <a:pt x="1377" y="217"/>
                  </a:lnTo>
                  <a:lnTo>
                    <a:pt x="1386" y="221"/>
                  </a:lnTo>
                  <a:lnTo>
                    <a:pt x="1390" y="227"/>
                  </a:lnTo>
                  <a:lnTo>
                    <a:pt x="1394" y="233"/>
                  </a:lnTo>
                  <a:lnTo>
                    <a:pt x="1400" y="242"/>
                  </a:lnTo>
                  <a:lnTo>
                    <a:pt x="1418" y="244"/>
                  </a:lnTo>
                  <a:lnTo>
                    <a:pt x="1453" y="244"/>
                  </a:lnTo>
                  <a:lnTo>
                    <a:pt x="1463" y="248"/>
                  </a:lnTo>
                  <a:lnTo>
                    <a:pt x="1469" y="258"/>
                  </a:lnTo>
                  <a:lnTo>
                    <a:pt x="1471" y="262"/>
                  </a:lnTo>
                  <a:lnTo>
                    <a:pt x="1486" y="273"/>
                  </a:lnTo>
                  <a:lnTo>
                    <a:pt x="1496" y="281"/>
                  </a:lnTo>
                  <a:lnTo>
                    <a:pt x="1502" y="283"/>
                  </a:lnTo>
                  <a:lnTo>
                    <a:pt x="1504" y="289"/>
                  </a:lnTo>
                  <a:lnTo>
                    <a:pt x="1494" y="291"/>
                  </a:lnTo>
                  <a:lnTo>
                    <a:pt x="1477" y="291"/>
                  </a:lnTo>
                  <a:lnTo>
                    <a:pt x="1469" y="295"/>
                  </a:lnTo>
                  <a:lnTo>
                    <a:pt x="1467" y="302"/>
                  </a:lnTo>
                  <a:lnTo>
                    <a:pt x="1479" y="308"/>
                  </a:lnTo>
                  <a:lnTo>
                    <a:pt x="1504" y="312"/>
                  </a:lnTo>
                  <a:lnTo>
                    <a:pt x="1510" y="316"/>
                  </a:lnTo>
                  <a:lnTo>
                    <a:pt x="1514" y="326"/>
                  </a:lnTo>
                  <a:lnTo>
                    <a:pt x="1510" y="328"/>
                  </a:lnTo>
                  <a:lnTo>
                    <a:pt x="1510" y="337"/>
                  </a:lnTo>
                  <a:lnTo>
                    <a:pt x="1520" y="345"/>
                  </a:lnTo>
                  <a:lnTo>
                    <a:pt x="1535" y="351"/>
                  </a:lnTo>
                  <a:lnTo>
                    <a:pt x="1545" y="355"/>
                  </a:lnTo>
                  <a:lnTo>
                    <a:pt x="1549" y="364"/>
                  </a:lnTo>
                  <a:lnTo>
                    <a:pt x="1547" y="368"/>
                  </a:lnTo>
                  <a:lnTo>
                    <a:pt x="1549" y="388"/>
                  </a:lnTo>
                  <a:lnTo>
                    <a:pt x="1553" y="392"/>
                  </a:lnTo>
                  <a:lnTo>
                    <a:pt x="1555" y="399"/>
                  </a:lnTo>
                  <a:lnTo>
                    <a:pt x="1559" y="411"/>
                  </a:lnTo>
                  <a:lnTo>
                    <a:pt x="1559" y="419"/>
                  </a:lnTo>
                  <a:lnTo>
                    <a:pt x="1565" y="434"/>
                  </a:lnTo>
                  <a:lnTo>
                    <a:pt x="1581" y="440"/>
                  </a:lnTo>
                  <a:lnTo>
                    <a:pt x="1588" y="442"/>
                  </a:lnTo>
                  <a:lnTo>
                    <a:pt x="1618" y="444"/>
                  </a:lnTo>
                  <a:lnTo>
                    <a:pt x="1639" y="446"/>
                  </a:lnTo>
                  <a:lnTo>
                    <a:pt x="1645" y="450"/>
                  </a:lnTo>
                  <a:lnTo>
                    <a:pt x="1647" y="459"/>
                  </a:lnTo>
                  <a:lnTo>
                    <a:pt x="1645" y="461"/>
                  </a:lnTo>
                  <a:lnTo>
                    <a:pt x="1637" y="469"/>
                  </a:lnTo>
                  <a:lnTo>
                    <a:pt x="1626" y="473"/>
                  </a:lnTo>
                  <a:lnTo>
                    <a:pt x="1620" y="485"/>
                  </a:lnTo>
                  <a:lnTo>
                    <a:pt x="1626" y="498"/>
                  </a:lnTo>
                  <a:lnTo>
                    <a:pt x="1637" y="504"/>
                  </a:lnTo>
                  <a:lnTo>
                    <a:pt x="1649" y="512"/>
                  </a:lnTo>
                  <a:lnTo>
                    <a:pt x="1659" y="516"/>
                  </a:lnTo>
                  <a:lnTo>
                    <a:pt x="1673" y="529"/>
                  </a:lnTo>
                  <a:lnTo>
                    <a:pt x="1681" y="535"/>
                  </a:lnTo>
                  <a:lnTo>
                    <a:pt x="1683" y="539"/>
                  </a:lnTo>
                  <a:lnTo>
                    <a:pt x="1690" y="547"/>
                  </a:lnTo>
                  <a:lnTo>
                    <a:pt x="1683" y="549"/>
                  </a:lnTo>
                  <a:lnTo>
                    <a:pt x="1683" y="558"/>
                  </a:lnTo>
                  <a:lnTo>
                    <a:pt x="1688" y="560"/>
                  </a:lnTo>
                  <a:lnTo>
                    <a:pt x="1704" y="560"/>
                  </a:lnTo>
                  <a:lnTo>
                    <a:pt x="1720" y="562"/>
                  </a:lnTo>
                  <a:lnTo>
                    <a:pt x="1739" y="564"/>
                  </a:lnTo>
                  <a:lnTo>
                    <a:pt x="1751" y="566"/>
                  </a:lnTo>
                  <a:lnTo>
                    <a:pt x="1765" y="558"/>
                  </a:lnTo>
                  <a:lnTo>
                    <a:pt x="1767" y="549"/>
                  </a:lnTo>
                  <a:lnTo>
                    <a:pt x="1771" y="537"/>
                  </a:lnTo>
                  <a:lnTo>
                    <a:pt x="1765" y="531"/>
                  </a:lnTo>
                  <a:lnTo>
                    <a:pt x="1761" y="525"/>
                  </a:lnTo>
                  <a:lnTo>
                    <a:pt x="1753" y="518"/>
                  </a:lnTo>
                  <a:lnTo>
                    <a:pt x="1747" y="508"/>
                  </a:lnTo>
                  <a:lnTo>
                    <a:pt x="1741" y="496"/>
                  </a:lnTo>
                  <a:lnTo>
                    <a:pt x="1737" y="490"/>
                  </a:lnTo>
                  <a:lnTo>
                    <a:pt x="1737" y="481"/>
                  </a:lnTo>
                  <a:lnTo>
                    <a:pt x="1732" y="471"/>
                  </a:lnTo>
                  <a:lnTo>
                    <a:pt x="1726" y="467"/>
                  </a:lnTo>
                  <a:lnTo>
                    <a:pt x="1718" y="463"/>
                  </a:lnTo>
                  <a:lnTo>
                    <a:pt x="1714" y="461"/>
                  </a:lnTo>
                  <a:lnTo>
                    <a:pt x="1704" y="454"/>
                  </a:lnTo>
                  <a:lnTo>
                    <a:pt x="1694" y="446"/>
                  </a:lnTo>
                  <a:lnTo>
                    <a:pt x="1688" y="440"/>
                  </a:lnTo>
                  <a:lnTo>
                    <a:pt x="1683" y="430"/>
                  </a:lnTo>
                  <a:lnTo>
                    <a:pt x="1685" y="421"/>
                  </a:lnTo>
                  <a:lnTo>
                    <a:pt x="1688" y="413"/>
                  </a:lnTo>
                  <a:lnTo>
                    <a:pt x="1692" y="403"/>
                  </a:lnTo>
                  <a:lnTo>
                    <a:pt x="1696" y="401"/>
                  </a:lnTo>
                  <a:lnTo>
                    <a:pt x="1708" y="397"/>
                  </a:lnTo>
                  <a:lnTo>
                    <a:pt x="1712" y="397"/>
                  </a:lnTo>
                  <a:lnTo>
                    <a:pt x="1726" y="395"/>
                  </a:lnTo>
                  <a:lnTo>
                    <a:pt x="1739" y="395"/>
                  </a:lnTo>
                  <a:lnTo>
                    <a:pt x="1751" y="395"/>
                  </a:lnTo>
                  <a:lnTo>
                    <a:pt x="1771" y="403"/>
                  </a:lnTo>
                  <a:lnTo>
                    <a:pt x="1773" y="407"/>
                  </a:lnTo>
                  <a:lnTo>
                    <a:pt x="1783" y="409"/>
                  </a:lnTo>
                  <a:lnTo>
                    <a:pt x="1798" y="401"/>
                  </a:lnTo>
                  <a:lnTo>
                    <a:pt x="1796" y="388"/>
                  </a:lnTo>
                  <a:lnTo>
                    <a:pt x="1785" y="384"/>
                  </a:lnTo>
                  <a:lnTo>
                    <a:pt x="1773" y="378"/>
                  </a:lnTo>
                  <a:lnTo>
                    <a:pt x="1763" y="376"/>
                  </a:lnTo>
                  <a:lnTo>
                    <a:pt x="1747" y="376"/>
                  </a:lnTo>
                  <a:lnTo>
                    <a:pt x="1734" y="376"/>
                  </a:lnTo>
                  <a:lnTo>
                    <a:pt x="1714" y="380"/>
                  </a:lnTo>
                  <a:lnTo>
                    <a:pt x="1698" y="380"/>
                  </a:lnTo>
                  <a:lnTo>
                    <a:pt x="1688" y="378"/>
                  </a:lnTo>
                  <a:lnTo>
                    <a:pt x="1692" y="364"/>
                  </a:lnTo>
                  <a:lnTo>
                    <a:pt x="1706" y="359"/>
                  </a:lnTo>
                  <a:lnTo>
                    <a:pt x="1720" y="357"/>
                  </a:lnTo>
                  <a:lnTo>
                    <a:pt x="1728" y="357"/>
                  </a:lnTo>
                  <a:lnTo>
                    <a:pt x="1747" y="357"/>
                  </a:lnTo>
                  <a:lnTo>
                    <a:pt x="1757" y="359"/>
                  </a:lnTo>
                  <a:lnTo>
                    <a:pt x="1775" y="368"/>
                  </a:lnTo>
                  <a:lnTo>
                    <a:pt x="1792" y="370"/>
                  </a:lnTo>
                  <a:lnTo>
                    <a:pt x="1792" y="364"/>
                  </a:lnTo>
                  <a:lnTo>
                    <a:pt x="1785" y="355"/>
                  </a:lnTo>
                  <a:lnTo>
                    <a:pt x="1773" y="349"/>
                  </a:lnTo>
                  <a:lnTo>
                    <a:pt x="1761" y="343"/>
                  </a:lnTo>
                  <a:lnTo>
                    <a:pt x="1757" y="339"/>
                  </a:lnTo>
                  <a:lnTo>
                    <a:pt x="1751" y="333"/>
                  </a:lnTo>
                  <a:lnTo>
                    <a:pt x="1747" y="322"/>
                  </a:lnTo>
                  <a:lnTo>
                    <a:pt x="1745" y="316"/>
                  </a:lnTo>
                  <a:lnTo>
                    <a:pt x="1757" y="318"/>
                  </a:lnTo>
                  <a:lnTo>
                    <a:pt x="1773" y="328"/>
                  </a:lnTo>
                  <a:lnTo>
                    <a:pt x="1788" y="343"/>
                  </a:lnTo>
                  <a:lnTo>
                    <a:pt x="1794" y="349"/>
                  </a:lnTo>
                  <a:lnTo>
                    <a:pt x="1802" y="355"/>
                  </a:lnTo>
                  <a:lnTo>
                    <a:pt x="1824" y="355"/>
                  </a:lnTo>
                  <a:lnTo>
                    <a:pt x="1832" y="355"/>
                  </a:lnTo>
                  <a:lnTo>
                    <a:pt x="1849" y="364"/>
                  </a:lnTo>
                  <a:lnTo>
                    <a:pt x="1857" y="372"/>
                  </a:lnTo>
                  <a:lnTo>
                    <a:pt x="1857" y="384"/>
                  </a:lnTo>
                  <a:lnTo>
                    <a:pt x="1861" y="399"/>
                  </a:lnTo>
                  <a:lnTo>
                    <a:pt x="1871" y="415"/>
                  </a:lnTo>
                  <a:lnTo>
                    <a:pt x="1871" y="421"/>
                  </a:lnTo>
                  <a:lnTo>
                    <a:pt x="1861" y="430"/>
                  </a:lnTo>
                  <a:lnTo>
                    <a:pt x="1873" y="446"/>
                  </a:lnTo>
                  <a:lnTo>
                    <a:pt x="1877" y="452"/>
                  </a:lnTo>
                  <a:lnTo>
                    <a:pt x="1881" y="463"/>
                  </a:lnTo>
                  <a:lnTo>
                    <a:pt x="1881" y="469"/>
                  </a:lnTo>
                  <a:lnTo>
                    <a:pt x="1873" y="481"/>
                  </a:lnTo>
                  <a:lnTo>
                    <a:pt x="1863" y="487"/>
                  </a:lnTo>
                  <a:lnTo>
                    <a:pt x="1853" y="494"/>
                  </a:lnTo>
                  <a:lnTo>
                    <a:pt x="1845" y="500"/>
                  </a:lnTo>
                  <a:lnTo>
                    <a:pt x="1839" y="506"/>
                  </a:lnTo>
                  <a:lnTo>
                    <a:pt x="1839" y="525"/>
                  </a:lnTo>
                  <a:lnTo>
                    <a:pt x="1839" y="527"/>
                  </a:lnTo>
                  <a:lnTo>
                    <a:pt x="1839" y="537"/>
                  </a:lnTo>
                  <a:lnTo>
                    <a:pt x="1836" y="543"/>
                  </a:lnTo>
                  <a:lnTo>
                    <a:pt x="1830" y="551"/>
                  </a:lnTo>
                  <a:lnTo>
                    <a:pt x="1824" y="558"/>
                  </a:lnTo>
                  <a:lnTo>
                    <a:pt x="1812" y="562"/>
                  </a:lnTo>
                  <a:lnTo>
                    <a:pt x="1802" y="568"/>
                  </a:lnTo>
                  <a:lnTo>
                    <a:pt x="1790" y="574"/>
                  </a:lnTo>
                  <a:lnTo>
                    <a:pt x="1779" y="580"/>
                  </a:lnTo>
                  <a:lnTo>
                    <a:pt x="1779" y="591"/>
                  </a:lnTo>
                  <a:lnTo>
                    <a:pt x="1783" y="599"/>
                  </a:lnTo>
                  <a:lnTo>
                    <a:pt x="1788" y="611"/>
                  </a:lnTo>
                  <a:lnTo>
                    <a:pt x="1783" y="624"/>
                  </a:lnTo>
                  <a:lnTo>
                    <a:pt x="1779" y="630"/>
                  </a:lnTo>
                  <a:lnTo>
                    <a:pt x="1775" y="636"/>
                  </a:lnTo>
                  <a:lnTo>
                    <a:pt x="1779" y="646"/>
                  </a:lnTo>
                  <a:lnTo>
                    <a:pt x="1785" y="653"/>
                  </a:lnTo>
                  <a:lnTo>
                    <a:pt x="1794" y="665"/>
                  </a:lnTo>
                  <a:lnTo>
                    <a:pt x="1802" y="675"/>
                  </a:lnTo>
                  <a:lnTo>
                    <a:pt x="1800" y="686"/>
                  </a:lnTo>
                  <a:lnTo>
                    <a:pt x="1794" y="694"/>
                  </a:lnTo>
                  <a:lnTo>
                    <a:pt x="1785" y="702"/>
                  </a:lnTo>
                  <a:lnTo>
                    <a:pt x="1785" y="704"/>
                  </a:lnTo>
                  <a:lnTo>
                    <a:pt x="1783" y="710"/>
                  </a:lnTo>
                  <a:lnTo>
                    <a:pt x="1779" y="717"/>
                  </a:lnTo>
                  <a:lnTo>
                    <a:pt x="1773" y="733"/>
                  </a:lnTo>
                  <a:lnTo>
                    <a:pt x="1767" y="741"/>
                  </a:lnTo>
                  <a:lnTo>
                    <a:pt x="1771" y="754"/>
                  </a:lnTo>
                  <a:lnTo>
                    <a:pt x="1775" y="762"/>
                  </a:lnTo>
                  <a:lnTo>
                    <a:pt x="1783" y="768"/>
                  </a:lnTo>
                  <a:lnTo>
                    <a:pt x="1792" y="772"/>
                  </a:lnTo>
                  <a:lnTo>
                    <a:pt x="1794" y="783"/>
                  </a:lnTo>
                  <a:lnTo>
                    <a:pt x="1788" y="791"/>
                  </a:lnTo>
                  <a:lnTo>
                    <a:pt x="1783" y="799"/>
                  </a:lnTo>
                  <a:lnTo>
                    <a:pt x="1783" y="808"/>
                  </a:lnTo>
                  <a:lnTo>
                    <a:pt x="1792" y="814"/>
                  </a:lnTo>
                  <a:lnTo>
                    <a:pt x="1800" y="816"/>
                  </a:lnTo>
                  <a:lnTo>
                    <a:pt x="1810" y="828"/>
                  </a:lnTo>
                  <a:lnTo>
                    <a:pt x="1814" y="841"/>
                  </a:lnTo>
                  <a:lnTo>
                    <a:pt x="1818" y="849"/>
                  </a:lnTo>
                  <a:lnTo>
                    <a:pt x="1814" y="863"/>
                  </a:lnTo>
                  <a:lnTo>
                    <a:pt x="1816" y="874"/>
                  </a:lnTo>
                  <a:lnTo>
                    <a:pt x="1820" y="884"/>
                  </a:lnTo>
                  <a:lnTo>
                    <a:pt x="1824" y="890"/>
                  </a:lnTo>
                  <a:lnTo>
                    <a:pt x="1828" y="892"/>
                  </a:lnTo>
                  <a:lnTo>
                    <a:pt x="1836" y="898"/>
                  </a:lnTo>
                  <a:lnTo>
                    <a:pt x="1867" y="900"/>
                  </a:lnTo>
                  <a:lnTo>
                    <a:pt x="1887" y="900"/>
                  </a:lnTo>
                  <a:lnTo>
                    <a:pt x="1902" y="909"/>
                  </a:lnTo>
                  <a:lnTo>
                    <a:pt x="1920" y="917"/>
                  </a:lnTo>
                  <a:lnTo>
                    <a:pt x="1938" y="917"/>
                  </a:lnTo>
                  <a:lnTo>
                    <a:pt x="1951" y="911"/>
                  </a:lnTo>
                  <a:lnTo>
                    <a:pt x="1965" y="898"/>
                  </a:lnTo>
                  <a:lnTo>
                    <a:pt x="1994" y="896"/>
                  </a:lnTo>
                  <a:lnTo>
                    <a:pt x="1996" y="886"/>
                  </a:lnTo>
                  <a:lnTo>
                    <a:pt x="1987" y="874"/>
                  </a:lnTo>
                  <a:lnTo>
                    <a:pt x="1987" y="863"/>
                  </a:lnTo>
                  <a:lnTo>
                    <a:pt x="2002" y="861"/>
                  </a:lnTo>
                  <a:lnTo>
                    <a:pt x="2018" y="859"/>
                  </a:lnTo>
                  <a:lnTo>
                    <a:pt x="2043" y="851"/>
                  </a:lnTo>
                  <a:lnTo>
                    <a:pt x="2051" y="836"/>
                  </a:lnTo>
                  <a:lnTo>
                    <a:pt x="2049" y="826"/>
                  </a:lnTo>
                  <a:lnTo>
                    <a:pt x="2041" y="816"/>
                  </a:lnTo>
                  <a:lnTo>
                    <a:pt x="2049" y="810"/>
                  </a:lnTo>
                  <a:lnTo>
                    <a:pt x="2063" y="795"/>
                  </a:lnTo>
                  <a:lnTo>
                    <a:pt x="2063" y="768"/>
                  </a:lnTo>
                  <a:lnTo>
                    <a:pt x="2061" y="723"/>
                  </a:lnTo>
                  <a:lnTo>
                    <a:pt x="2051" y="671"/>
                  </a:lnTo>
                  <a:lnTo>
                    <a:pt x="2034" y="622"/>
                  </a:lnTo>
                  <a:lnTo>
                    <a:pt x="2008" y="570"/>
                  </a:lnTo>
                  <a:lnTo>
                    <a:pt x="1979" y="516"/>
                  </a:lnTo>
                  <a:lnTo>
                    <a:pt x="1947" y="467"/>
                  </a:lnTo>
                  <a:lnTo>
                    <a:pt x="1906" y="415"/>
                  </a:lnTo>
                  <a:lnTo>
                    <a:pt x="1861" y="368"/>
                  </a:lnTo>
                  <a:lnTo>
                    <a:pt x="1810" y="326"/>
                  </a:lnTo>
                  <a:lnTo>
                    <a:pt x="1755" y="285"/>
                  </a:lnTo>
                  <a:lnTo>
                    <a:pt x="1696" y="248"/>
                  </a:lnTo>
                  <a:lnTo>
                    <a:pt x="1632" y="215"/>
                  </a:lnTo>
                  <a:lnTo>
                    <a:pt x="1565" y="180"/>
                  </a:lnTo>
                  <a:lnTo>
                    <a:pt x="1496" y="151"/>
                  </a:lnTo>
                  <a:lnTo>
                    <a:pt x="1422" y="124"/>
                  </a:lnTo>
                  <a:lnTo>
                    <a:pt x="1347" y="99"/>
                  </a:lnTo>
                  <a:lnTo>
                    <a:pt x="1267" y="76"/>
                  </a:lnTo>
                  <a:lnTo>
                    <a:pt x="1186" y="56"/>
                  </a:lnTo>
                  <a:lnTo>
                    <a:pt x="1102" y="39"/>
                  </a:lnTo>
                  <a:lnTo>
                    <a:pt x="1061" y="31"/>
                  </a:lnTo>
                  <a:lnTo>
                    <a:pt x="1018" y="25"/>
                  </a:lnTo>
                  <a:lnTo>
                    <a:pt x="931" y="15"/>
                  </a:lnTo>
                  <a:lnTo>
                    <a:pt x="843" y="6"/>
                  </a:lnTo>
                  <a:lnTo>
                    <a:pt x="753" y="2"/>
                  </a:lnTo>
                  <a:lnTo>
                    <a:pt x="663" y="0"/>
                  </a:lnTo>
                  <a:lnTo>
                    <a:pt x="547" y="0"/>
                  </a:lnTo>
                  <a:lnTo>
                    <a:pt x="435" y="8"/>
                  </a:lnTo>
                  <a:lnTo>
                    <a:pt x="323" y="21"/>
                  </a:lnTo>
                  <a:lnTo>
                    <a:pt x="267" y="29"/>
                  </a:lnTo>
                  <a:lnTo>
                    <a:pt x="212" y="37"/>
                  </a:lnTo>
                  <a:lnTo>
                    <a:pt x="212" y="4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23" name="Freeform 2263"/>
            <p:cNvSpPr>
              <a:spLocks noChangeAspect="1"/>
            </p:cNvSpPr>
            <p:nvPr/>
          </p:nvSpPr>
          <p:spPr bwMode="auto">
            <a:xfrm>
              <a:off x="379" y="1533"/>
              <a:ext cx="1179" cy="206"/>
            </a:xfrm>
            <a:custGeom>
              <a:avLst/>
              <a:gdLst>
                <a:gd name="T0" fmla="*/ 1179 w 1179"/>
                <a:gd name="T1" fmla="*/ 206 h 206"/>
                <a:gd name="T2" fmla="*/ 1179 w 1179"/>
                <a:gd name="T3" fmla="*/ 206 h 206"/>
                <a:gd name="T4" fmla="*/ 1105 w 1179"/>
                <a:gd name="T5" fmla="*/ 206 h 206"/>
                <a:gd name="T6" fmla="*/ 1032 w 1179"/>
                <a:gd name="T7" fmla="*/ 206 h 206"/>
                <a:gd name="T8" fmla="*/ 958 w 1179"/>
                <a:gd name="T9" fmla="*/ 204 h 206"/>
                <a:gd name="T10" fmla="*/ 885 w 1179"/>
                <a:gd name="T11" fmla="*/ 198 h 206"/>
                <a:gd name="T12" fmla="*/ 810 w 1179"/>
                <a:gd name="T13" fmla="*/ 192 h 206"/>
                <a:gd name="T14" fmla="*/ 736 w 1179"/>
                <a:gd name="T15" fmla="*/ 184 h 206"/>
                <a:gd name="T16" fmla="*/ 663 w 1179"/>
                <a:gd name="T17" fmla="*/ 173 h 206"/>
                <a:gd name="T18" fmla="*/ 589 w 1179"/>
                <a:gd name="T19" fmla="*/ 161 h 206"/>
                <a:gd name="T20" fmla="*/ 516 w 1179"/>
                <a:gd name="T21" fmla="*/ 149 h 206"/>
                <a:gd name="T22" fmla="*/ 442 w 1179"/>
                <a:gd name="T23" fmla="*/ 132 h 206"/>
                <a:gd name="T24" fmla="*/ 369 w 1179"/>
                <a:gd name="T25" fmla="*/ 115 h 206"/>
                <a:gd name="T26" fmla="*/ 295 w 1179"/>
                <a:gd name="T27" fmla="*/ 95 h 206"/>
                <a:gd name="T28" fmla="*/ 222 w 1179"/>
                <a:gd name="T29" fmla="*/ 74 h 206"/>
                <a:gd name="T30" fmla="*/ 148 w 1179"/>
                <a:gd name="T31" fmla="*/ 51 h 206"/>
                <a:gd name="T32" fmla="*/ 73 w 1179"/>
                <a:gd name="T33" fmla="*/ 27 h 206"/>
                <a:gd name="T34" fmla="*/ 0 w 1179"/>
                <a:gd name="T35" fmla="*/ 0 h 2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9" h="206">
                  <a:moveTo>
                    <a:pt x="1179" y="206"/>
                  </a:moveTo>
                  <a:lnTo>
                    <a:pt x="1179" y="206"/>
                  </a:lnTo>
                  <a:lnTo>
                    <a:pt x="1105" y="206"/>
                  </a:lnTo>
                  <a:lnTo>
                    <a:pt x="1032" y="206"/>
                  </a:lnTo>
                  <a:lnTo>
                    <a:pt x="958" y="204"/>
                  </a:lnTo>
                  <a:lnTo>
                    <a:pt x="885" y="198"/>
                  </a:lnTo>
                  <a:lnTo>
                    <a:pt x="810" y="192"/>
                  </a:lnTo>
                  <a:lnTo>
                    <a:pt x="736" y="184"/>
                  </a:lnTo>
                  <a:lnTo>
                    <a:pt x="663" y="173"/>
                  </a:lnTo>
                  <a:lnTo>
                    <a:pt x="589" y="161"/>
                  </a:lnTo>
                  <a:lnTo>
                    <a:pt x="516" y="149"/>
                  </a:lnTo>
                  <a:lnTo>
                    <a:pt x="442" y="132"/>
                  </a:lnTo>
                  <a:lnTo>
                    <a:pt x="369" y="115"/>
                  </a:lnTo>
                  <a:lnTo>
                    <a:pt x="295" y="95"/>
                  </a:lnTo>
                  <a:lnTo>
                    <a:pt x="222" y="74"/>
                  </a:lnTo>
                  <a:lnTo>
                    <a:pt x="148" y="51"/>
                  </a:lnTo>
                  <a:lnTo>
                    <a:pt x="73" y="2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24" name="Freeform 2264"/>
            <p:cNvSpPr>
              <a:spLocks noChangeAspect="1" noEditPoints="1"/>
            </p:cNvSpPr>
            <p:nvPr/>
          </p:nvSpPr>
          <p:spPr bwMode="auto">
            <a:xfrm>
              <a:off x="503" y="715"/>
              <a:ext cx="439" cy="582"/>
            </a:xfrm>
            <a:custGeom>
              <a:avLst/>
              <a:gdLst>
                <a:gd name="T0" fmla="*/ 439 w 439"/>
                <a:gd name="T1" fmla="*/ 83 h 582"/>
                <a:gd name="T2" fmla="*/ 439 w 439"/>
                <a:gd name="T3" fmla="*/ 136 h 582"/>
                <a:gd name="T4" fmla="*/ 439 w 439"/>
                <a:gd name="T5" fmla="*/ 190 h 582"/>
                <a:gd name="T6" fmla="*/ 439 w 439"/>
                <a:gd name="T7" fmla="*/ 246 h 582"/>
                <a:gd name="T8" fmla="*/ 439 w 439"/>
                <a:gd name="T9" fmla="*/ 299 h 582"/>
                <a:gd name="T10" fmla="*/ 439 w 439"/>
                <a:gd name="T11" fmla="*/ 353 h 582"/>
                <a:gd name="T12" fmla="*/ 439 w 439"/>
                <a:gd name="T13" fmla="*/ 407 h 582"/>
                <a:gd name="T14" fmla="*/ 439 w 439"/>
                <a:gd name="T15" fmla="*/ 461 h 582"/>
                <a:gd name="T16" fmla="*/ 439 w 439"/>
                <a:gd name="T17" fmla="*/ 516 h 582"/>
                <a:gd name="T18" fmla="*/ 349 w 439"/>
                <a:gd name="T19" fmla="*/ 556 h 582"/>
                <a:gd name="T20" fmla="*/ 349 w 439"/>
                <a:gd name="T21" fmla="*/ 492 h 582"/>
                <a:gd name="T22" fmla="*/ 349 w 439"/>
                <a:gd name="T23" fmla="*/ 427 h 582"/>
                <a:gd name="T24" fmla="*/ 349 w 439"/>
                <a:gd name="T25" fmla="*/ 366 h 582"/>
                <a:gd name="T26" fmla="*/ 349 w 439"/>
                <a:gd name="T27" fmla="*/ 302 h 582"/>
                <a:gd name="T28" fmla="*/ 349 w 439"/>
                <a:gd name="T29" fmla="*/ 237 h 582"/>
                <a:gd name="T30" fmla="*/ 349 w 439"/>
                <a:gd name="T31" fmla="*/ 173 h 582"/>
                <a:gd name="T32" fmla="*/ 349 w 439"/>
                <a:gd name="T33" fmla="*/ 109 h 582"/>
                <a:gd name="T34" fmla="*/ 349 w 439"/>
                <a:gd name="T35" fmla="*/ 45 h 582"/>
                <a:gd name="T36" fmla="*/ 149 w 439"/>
                <a:gd name="T37" fmla="*/ 43 h 582"/>
                <a:gd name="T38" fmla="*/ 169 w 439"/>
                <a:gd name="T39" fmla="*/ 78 h 582"/>
                <a:gd name="T40" fmla="*/ 192 w 439"/>
                <a:gd name="T41" fmla="*/ 114 h 582"/>
                <a:gd name="T42" fmla="*/ 212 w 439"/>
                <a:gd name="T43" fmla="*/ 149 h 582"/>
                <a:gd name="T44" fmla="*/ 235 w 439"/>
                <a:gd name="T45" fmla="*/ 184 h 582"/>
                <a:gd name="T46" fmla="*/ 255 w 439"/>
                <a:gd name="T47" fmla="*/ 221 h 582"/>
                <a:gd name="T48" fmla="*/ 277 w 439"/>
                <a:gd name="T49" fmla="*/ 256 h 582"/>
                <a:gd name="T50" fmla="*/ 298 w 439"/>
                <a:gd name="T51" fmla="*/ 291 h 582"/>
                <a:gd name="T52" fmla="*/ 318 w 439"/>
                <a:gd name="T53" fmla="*/ 326 h 582"/>
                <a:gd name="T54" fmla="*/ 341 w 439"/>
                <a:gd name="T55" fmla="*/ 361 h 582"/>
                <a:gd name="T56" fmla="*/ 218 w 439"/>
                <a:gd name="T57" fmla="*/ 351 h 582"/>
                <a:gd name="T58" fmla="*/ 194 w 439"/>
                <a:gd name="T59" fmla="*/ 310 h 582"/>
                <a:gd name="T60" fmla="*/ 169 w 439"/>
                <a:gd name="T61" fmla="*/ 268 h 582"/>
                <a:gd name="T62" fmla="*/ 143 w 439"/>
                <a:gd name="T63" fmla="*/ 225 h 582"/>
                <a:gd name="T64" fmla="*/ 118 w 439"/>
                <a:gd name="T65" fmla="*/ 184 h 582"/>
                <a:gd name="T66" fmla="*/ 94 w 439"/>
                <a:gd name="T67" fmla="*/ 142 h 582"/>
                <a:gd name="T68" fmla="*/ 67 w 439"/>
                <a:gd name="T69" fmla="*/ 101 h 582"/>
                <a:gd name="T70" fmla="*/ 43 w 439"/>
                <a:gd name="T71" fmla="*/ 60 h 582"/>
                <a:gd name="T72" fmla="*/ 18 w 439"/>
                <a:gd name="T73" fmla="*/ 19 h 582"/>
                <a:gd name="T74" fmla="*/ 143 w 439"/>
                <a:gd name="T75" fmla="*/ 231 h 582"/>
                <a:gd name="T76" fmla="*/ 143 w 439"/>
                <a:gd name="T77" fmla="*/ 264 h 582"/>
                <a:gd name="T78" fmla="*/ 143 w 439"/>
                <a:gd name="T79" fmla="*/ 299 h 582"/>
                <a:gd name="T80" fmla="*/ 143 w 439"/>
                <a:gd name="T81" fmla="*/ 335 h 582"/>
                <a:gd name="T82" fmla="*/ 143 w 439"/>
                <a:gd name="T83" fmla="*/ 370 h 582"/>
                <a:gd name="T84" fmla="*/ 143 w 439"/>
                <a:gd name="T85" fmla="*/ 405 h 582"/>
                <a:gd name="T86" fmla="*/ 143 w 439"/>
                <a:gd name="T87" fmla="*/ 440 h 582"/>
                <a:gd name="T88" fmla="*/ 143 w 439"/>
                <a:gd name="T89" fmla="*/ 475 h 582"/>
                <a:gd name="T90" fmla="*/ 143 w 439"/>
                <a:gd name="T91" fmla="*/ 508 h 582"/>
                <a:gd name="T92" fmla="*/ 2 w 439"/>
                <a:gd name="T93" fmla="*/ 582 h 582"/>
                <a:gd name="T94" fmla="*/ 0 w 439"/>
                <a:gd name="T95" fmla="*/ 541 h 582"/>
                <a:gd name="T96" fmla="*/ 0 w 439"/>
                <a:gd name="T97" fmla="*/ 502 h 582"/>
                <a:gd name="T98" fmla="*/ 0 w 439"/>
                <a:gd name="T99" fmla="*/ 461 h 582"/>
                <a:gd name="T100" fmla="*/ 0 w 439"/>
                <a:gd name="T101" fmla="*/ 419 h 582"/>
                <a:gd name="T102" fmla="*/ 0 w 439"/>
                <a:gd name="T103" fmla="*/ 378 h 582"/>
                <a:gd name="T104" fmla="*/ 2 w 439"/>
                <a:gd name="T105" fmla="*/ 337 h 582"/>
                <a:gd name="T106" fmla="*/ 2 w 439"/>
                <a:gd name="T107" fmla="*/ 295 h 582"/>
                <a:gd name="T108" fmla="*/ 2 w 439"/>
                <a:gd name="T109" fmla="*/ 256 h 582"/>
                <a:gd name="T110" fmla="*/ 2 w 439"/>
                <a:gd name="T111" fmla="*/ 215 h 5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39" h="582">
                  <a:moveTo>
                    <a:pt x="349" y="0"/>
                  </a:moveTo>
                  <a:lnTo>
                    <a:pt x="439" y="43"/>
                  </a:lnTo>
                  <a:lnTo>
                    <a:pt x="439" y="52"/>
                  </a:lnTo>
                  <a:lnTo>
                    <a:pt x="439" y="58"/>
                  </a:lnTo>
                  <a:lnTo>
                    <a:pt x="439" y="66"/>
                  </a:lnTo>
                  <a:lnTo>
                    <a:pt x="439" y="74"/>
                  </a:lnTo>
                  <a:lnTo>
                    <a:pt x="439" y="83"/>
                  </a:lnTo>
                  <a:lnTo>
                    <a:pt x="439" y="89"/>
                  </a:lnTo>
                  <a:lnTo>
                    <a:pt x="439" y="97"/>
                  </a:lnTo>
                  <a:lnTo>
                    <a:pt x="439" y="105"/>
                  </a:lnTo>
                  <a:lnTo>
                    <a:pt x="439" y="114"/>
                  </a:lnTo>
                  <a:lnTo>
                    <a:pt x="439" y="122"/>
                  </a:lnTo>
                  <a:lnTo>
                    <a:pt x="439" y="128"/>
                  </a:lnTo>
                  <a:lnTo>
                    <a:pt x="439" y="136"/>
                  </a:lnTo>
                  <a:lnTo>
                    <a:pt x="439" y="145"/>
                  </a:lnTo>
                  <a:lnTo>
                    <a:pt x="439" y="153"/>
                  </a:lnTo>
                  <a:lnTo>
                    <a:pt x="439" y="159"/>
                  </a:lnTo>
                  <a:lnTo>
                    <a:pt x="439" y="167"/>
                  </a:lnTo>
                  <a:lnTo>
                    <a:pt x="439" y="176"/>
                  </a:lnTo>
                  <a:lnTo>
                    <a:pt x="439" y="182"/>
                  </a:lnTo>
                  <a:lnTo>
                    <a:pt x="439" y="190"/>
                  </a:lnTo>
                  <a:lnTo>
                    <a:pt x="439" y="198"/>
                  </a:lnTo>
                  <a:lnTo>
                    <a:pt x="439" y="207"/>
                  </a:lnTo>
                  <a:lnTo>
                    <a:pt x="439" y="215"/>
                  </a:lnTo>
                  <a:lnTo>
                    <a:pt x="439" y="221"/>
                  </a:lnTo>
                  <a:lnTo>
                    <a:pt x="439" y="229"/>
                  </a:lnTo>
                  <a:lnTo>
                    <a:pt x="439" y="237"/>
                  </a:lnTo>
                  <a:lnTo>
                    <a:pt x="439" y="246"/>
                  </a:lnTo>
                  <a:lnTo>
                    <a:pt x="439" y="252"/>
                  </a:lnTo>
                  <a:lnTo>
                    <a:pt x="439" y="260"/>
                  </a:lnTo>
                  <a:lnTo>
                    <a:pt x="439" y="268"/>
                  </a:lnTo>
                  <a:lnTo>
                    <a:pt x="439" y="277"/>
                  </a:lnTo>
                  <a:lnTo>
                    <a:pt x="439" y="283"/>
                  </a:lnTo>
                  <a:lnTo>
                    <a:pt x="439" y="291"/>
                  </a:lnTo>
                  <a:lnTo>
                    <a:pt x="439" y="299"/>
                  </a:lnTo>
                  <a:lnTo>
                    <a:pt x="439" y="308"/>
                  </a:lnTo>
                  <a:lnTo>
                    <a:pt x="439" y="314"/>
                  </a:lnTo>
                  <a:lnTo>
                    <a:pt x="439" y="322"/>
                  </a:lnTo>
                  <a:lnTo>
                    <a:pt x="439" y="330"/>
                  </a:lnTo>
                  <a:lnTo>
                    <a:pt x="439" y="339"/>
                  </a:lnTo>
                  <a:lnTo>
                    <a:pt x="439" y="345"/>
                  </a:lnTo>
                  <a:lnTo>
                    <a:pt x="439" y="353"/>
                  </a:lnTo>
                  <a:lnTo>
                    <a:pt x="439" y="361"/>
                  </a:lnTo>
                  <a:lnTo>
                    <a:pt x="439" y="370"/>
                  </a:lnTo>
                  <a:lnTo>
                    <a:pt x="439" y="376"/>
                  </a:lnTo>
                  <a:lnTo>
                    <a:pt x="439" y="384"/>
                  </a:lnTo>
                  <a:lnTo>
                    <a:pt x="439" y="392"/>
                  </a:lnTo>
                  <a:lnTo>
                    <a:pt x="439" y="401"/>
                  </a:lnTo>
                  <a:lnTo>
                    <a:pt x="439" y="407"/>
                  </a:lnTo>
                  <a:lnTo>
                    <a:pt x="439" y="415"/>
                  </a:lnTo>
                  <a:lnTo>
                    <a:pt x="439" y="423"/>
                  </a:lnTo>
                  <a:lnTo>
                    <a:pt x="439" y="432"/>
                  </a:lnTo>
                  <a:lnTo>
                    <a:pt x="439" y="438"/>
                  </a:lnTo>
                  <a:lnTo>
                    <a:pt x="439" y="446"/>
                  </a:lnTo>
                  <a:lnTo>
                    <a:pt x="439" y="454"/>
                  </a:lnTo>
                  <a:lnTo>
                    <a:pt x="439" y="461"/>
                  </a:lnTo>
                  <a:lnTo>
                    <a:pt x="439" y="469"/>
                  </a:lnTo>
                  <a:lnTo>
                    <a:pt x="439" y="477"/>
                  </a:lnTo>
                  <a:lnTo>
                    <a:pt x="439" y="485"/>
                  </a:lnTo>
                  <a:lnTo>
                    <a:pt x="439" y="492"/>
                  </a:lnTo>
                  <a:lnTo>
                    <a:pt x="439" y="500"/>
                  </a:lnTo>
                  <a:lnTo>
                    <a:pt x="439" y="508"/>
                  </a:lnTo>
                  <a:lnTo>
                    <a:pt x="439" y="516"/>
                  </a:lnTo>
                  <a:lnTo>
                    <a:pt x="439" y="522"/>
                  </a:lnTo>
                  <a:lnTo>
                    <a:pt x="439" y="531"/>
                  </a:lnTo>
                  <a:lnTo>
                    <a:pt x="439" y="539"/>
                  </a:lnTo>
                  <a:lnTo>
                    <a:pt x="349" y="582"/>
                  </a:lnTo>
                  <a:lnTo>
                    <a:pt x="349" y="572"/>
                  </a:lnTo>
                  <a:lnTo>
                    <a:pt x="349" y="564"/>
                  </a:lnTo>
                  <a:lnTo>
                    <a:pt x="349" y="556"/>
                  </a:lnTo>
                  <a:lnTo>
                    <a:pt x="349" y="547"/>
                  </a:lnTo>
                  <a:lnTo>
                    <a:pt x="349" y="537"/>
                  </a:lnTo>
                  <a:lnTo>
                    <a:pt x="349" y="529"/>
                  </a:lnTo>
                  <a:lnTo>
                    <a:pt x="349" y="518"/>
                  </a:lnTo>
                  <a:lnTo>
                    <a:pt x="349" y="510"/>
                  </a:lnTo>
                  <a:lnTo>
                    <a:pt x="349" y="502"/>
                  </a:lnTo>
                  <a:lnTo>
                    <a:pt x="349" y="492"/>
                  </a:lnTo>
                  <a:lnTo>
                    <a:pt x="349" y="483"/>
                  </a:lnTo>
                  <a:lnTo>
                    <a:pt x="349" y="473"/>
                  </a:lnTo>
                  <a:lnTo>
                    <a:pt x="349" y="465"/>
                  </a:lnTo>
                  <a:lnTo>
                    <a:pt x="349" y="456"/>
                  </a:lnTo>
                  <a:lnTo>
                    <a:pt x="349" y="446"/>
                  </a:lnTo>
                  <a:lnTo>
                    <a:pt x="349" y="438"/>
                  </a:lnTo>
                  <a:lnTo>
                    <a:pt x="349" y="427"/>
                  </a:lnTo>
                  <a:lnTo>
                    <a:pt x="349" y="419"/>
                  </a:lnTo>
                  <a:lnTo>
                    <a:pt x="349" y="411"/>
                  </a:lnTo>
                  <a:lnTo>
                    <a:pt x="349" y="401"/>
                  </a:lnTo>
                  <a:lnTo>
                    <a:pt x="349" y="392"/>
                  </a:lnTo>
                  <a:lnTo>
                    <a:pt x="349" y="384"/>
                  </a:lnTo>
                  <a:lnTo>
                    <a:pt x="349" y="374"/>
                  </a:lnTo>
                  <a:lnTo>
                    <a:pt x="349" y="366"/>
                  </a:lnTo>
                  <a:lnTo>
                    <a:pt x="349" y="355"/>
                  </a:lnTo>
                  <a:lnTo>
                    <a:pt x="349" y="347"/>
                  </a:lnTo>
                  <a:lnTo>
                    <a:pt x="349" y="337"/>
                  </a:lnTo>
                  <a:lnTo>
                    <a:pt x="349" y="328"/>
                  </a:lnTo>
                  <a:lnTo>
                    <a:pt x="349" y="320"/>
                  </a:lnTo>
                  <a:lnTo>
                    <a:pt x="349" y="310"/>
                  </a:lnTo>
                  <a:lnTo>
                    <a:pt x="349" y="302"/>
                  </a:lnTo>
                  <a:lnTo>
                    <a:pt x="349" y="291"/>
                  </a:lnTo>
                  <a:lnTo>
                    <a:pt x="349" y="283"/>
                  </a:lnTo>
                  <a:lnTo>
                    <a:pt x="349" y="273"/>
                  </a:lnTo>
                  <a:lnTo>
                    <a:pt x="349" y="264"/>
                  </a:lnTo>
                  <a:lnTo>
                    <a:pt x="349" y="256"/>
                  </a:lnTo>
                  <a:lnTo>
                    <a:pt x="349" y="246"/>
                  </a:lnTo>
                  <a:lnTo>
                    <a:pt x="349" y="237"/>
                  </a:lnTo>
                  <a:lnTo>
                    <a:pt x="349" y="227"/>
                  </a:lnTo>
                  <a:lnTo>
                    <a:pt x="349" y="219"/>
                  </a:lnTo>
                  <a:lnTo>
                    <a:pt x="349" y="211"/>
                  </a:lnTo>
                  <a:lnTo>
                    <a:pt x="349" y="200"/>
                  </a:lnTo>
                  <a:lnTo>
                    <a:pt x="349" y="192"/>
                  </a:lnTo>
                  <a:lnTo>
                    <a:pt x="349" y="182"/>
                  </a:lnTo>
                  <a:lnTo>
                    <a:pt x="349" y="173"/>
                  </a:lnTo>
                  <a:lnTo>
                    <a:pt x="349" y="163"/>
                  </a:lnTo>
                  <a:lnTo>
                    <a:pt x="349" y="155"/>
                  </a:lnTo>
                  <a:lnTo>
                    <a:pt x="349" y="147"/>
                  </a:lnTo>
                  <a:lnTo>
                    <a:pt x="349" y="136"/>
                  </a:lnTo>
                  <a:lnTo>
                    <a:pt x="349" y="128"/>
                  </a:lnTo>
                  <a:lnTo>
                    <a:pt x="349" y="118"/>
                  </a:lnTo>
                  <a:lnTo>
                    <a:pt x="349" y="109"/>
                  </a:lnTo>
                  <a:lnTo>
                    <a:pt x="349" y="101"/>
                  </a:lnTo>
                  <a:lnTo>
                    <a:pt x="349" y="91"/>
                  </a:lnTo>
                  <a:lnTo>
                    <a:pt x="349" y="83"/>
                  </a:lnTo>
                  <a:lnTo>
                    <a:pt x="349" y="72"/>
                  </a:lnTo>
                  <a:lnTo>
                    <a:pt x="349" y="64"/>
                  </a:lnTo>
                  <a:lnTo>
                    <a:pt x="349" y="54"/>
                  </a:lnTo>
                  <a:lnTo>
                    <a:pt x="349" y="45"/>
                  </a:lnTo>
                  <a:lnTo>
                    <a:pt x="349" y="37"/>
                  </a:lnTo>
                  <a:lnTo>
                    <a:pt x="349" y="27"/>
                  </a:lnTo>
                  <a:lnTo>
                    <a:pt x="349" y="19"/>
                  </a:lnTo>
                  <a:lnTo>
                    <a:pt x="349" y="8"/>
                  </a:lnTo>
                  <a:lnTo>
                    <a:pt x="349" y="0"/>
                  </a:lnTo>
                  <a:close/>
                  <a:moveTo>
                    <a:pt x="6" y="0"/>
                  </a:moveTo>
                  <a:lnTo>
                    <a:pt x="149" y="43"/>
                  </a:lnTo>
                  <a:lnTo>
                    <a:pt x="151" y="50"/>
                  </a:lnTo>
                  <a:lnTo>
                    <a:pt x="155" y="54"/>
                  </a:lnTo>
                  <a:lnTo>
                    <a:pt x="157" y="58"/>
                  </a:lnTo>
                  <a:lnTo>
                    <a:pt x="161" y="64"/>
                  </a:lnTo>
                  <a:lnTo>
                    <a:pt x="163" y="68"/>
                  </a:lnTo>
                  <a:lnTo>
                    <a:pt x="167" y="74"/>
                  </a:lnTo>
                  <a:lnTo>
                    <a:pt x="169" y="78"/>
                  </a:lnTo>
                  <a:lnTo>
                    <a:pt x="173" y="85"/>
                  </a:lnTo>
                  <a:lnTo>
                    <a:pt x="175" y="89"/>
                  </a:lnTo>
                  <a:lnTo>
                    <a:pt x="180" y="95"/>
                  </a:lnTo>
                  <a:lnTo>
                    <a:pt x="182" y="99"/>
                  </a:lnTo>
                  <a:lnTo>
                    <a:pt x="186" y="103"/>
                  </a:lnTo>
                  <a:lnTo>
                    <a:pt x="188" y="109"/>
                  </a:lnTo>
                  <a:lnTo>
                    <a:pt x="192" y="114"/>
                  </a:lnTo>
                  <a:lnTo>
                    <a:pt x="194" y="120"/>
                  </a:lnTo>
                  <a:lnTo>
                    <a:pt x="198" y="124"/>
                  </a:lnTo>
                  <a:lnTo>
                    <a:pt x="200" y="130"/>
                  </a:lnTo>
                  <a:lnTo>
                    <a:pt x="204" y="134"/>
                  </a:lnTo>
                  <a:lnTo>
                    <a:pt x="206" y="138"/>
                  </a:lnTo>
                  <a:lnTo>
                    <a:pt x="210" y="145"/>
                  </a:lnTo>
                  <a:lnTo>
                    <a:pt x="212" y="149"/>
                  </a:lnTo>
                  <a:lnTo>
                    <a:pt x="216" y="155"/>
                  </a:lnTo>
                  <a:lnTo>
                    <a:pt x="218" y="159"/>
                  </a:lnTo>
                  <a:lnTo>
                    <a:pt x="222" y="165"/>
                  </a:lnTo>
                  <a:lnTo>
                    <a:pt x="224" y="169"/>
                  </a:lnTo>
                  <a:lnTo>
                    <a:pt x="229" y="176"/>
                  </a:lnTo>
                  <a:lnTo>
                    <a:pt x="231" y="180"/>
                  </a:lnTo>
                  <a:lnTo>
                    <a:pt x="235" y="184"/>
                  </a:lnTo>
                  <a:lnTo>
                    <a:pt x="237" y="190"/>
                  </a:lnTo>
                  <a:lnTo>
                    <a:pt x="241" y="194"/>
                  </a:lnTo>
                  <a:lnTo>
                    <a:pt x="243" y="200"/>
                  </a:lnTo>
                  <a:lnTo>
                    <a:pt x="247" y="204"/>
                  </a:lnTo>
                  <a:lnTo>
                    <a:pt x="249" y="211"/>
                  </a:lnTo>
                  <a:lnTo>
                    <a:pt x="253" y="215"/>
                  </a:lnTo>
                  <a:lnTo>
                    <a:pt x="255" y="221"/>
                  </a:lnTo>
                  <a:lnTo>
                    <a:pt x="257" y="225"/>
                  </a:lnTo>
                  <a:lnTo>
                    <a:pt x="261" y="231"/>
                  </a:lnTo>
                  <a:lnTo>
                    <a:pt x="265" y="235"/>
                  </a:lnTo>
                  <a:lnTo>
                    <a:pt x="267" y="242"/>
                  </a:lnTo>
                  <a:lnTo>
                    <a:pt x="271" y="246"/>
                  </a:lnTo>
                  <a:lnTo>
                    <a:pt x="273" y="250"/>
                  </a:lnTo>
                  <a:lnTo>
                    <a:pt x="277" y="256"/>
                  </a:lnTo>
                  <a:lnTo>
                    <a:pt x="280" y="260"/>
                  </a:lnTo>
                  <a:lnTo>
                    <a:pt x="284" y="266"/>
                  </a:lnTo>
                  <a:lnTo>
                    <a:pt x="286" y="271"/>
                  </a:lnTo>
                  <a:lnTo>
                    <a:pt x="288" y="277"/>
                  </a:lnTo>
                  <a:lnTo>
                    <a:pt x="292" y="281"/>
                  </a:lnTo>
                  <a:lnTo>
                    <a:pt x="296" y="287"/>
                  </a:lnTo>
                  <a:lnTo>
                    <a:pt x="298" y="291"/>
                  </a:lnTo>
                  <a:lnTo>
                    <a:pt x="300" y="295"/>
                  </a:lnTo>
                  <a:lnTo>
                    <a:pt x="304" y="302"/>
                  </a:lnTo>
                  <a:lnTo>
                    <a:pt x="306" y="306"/>
                  </a:lnTo>
                  <a:lnTo>
                    <a:pt x="310" y="312"/>
                  </a:lnTo>
                  <a:lnTo>
                    <a:pt x="312" y="316"/>
                  </a:lnTo>
                  <a:lnTo>
                    <a:pt x="316" y="322"/>
                  </a:lnTo>
                  <a:lnTo>
                    <a:pt x="318" y="326"/>
                  </a:lnTo>
                  <a:lnTo>
                    <a:pt x="322" y="332"/>
                  </a:lnTo>
                  <a:lnTo>
                    <a:pt x="324" y="337"/>
                  </a:lnTo>
                  <a:lnTo>
                    <a:pt x="328" y="343"/>
                  </a:lnTo>
                  <a:lnTo>
                    <a:pt x="331" y="347"/>
                  </a:lnTo>
                  <a:lnTo>
                    <a:pt x="335" y="353"/>
                  </a:lnTo>
                  <a:lnTo>
                    <a:pt x="337" y="357"/>
                  </a:lnTo>
                  <a:lnTo>
                    <a:pt x="341" y="361"/>
                  </a:lnTo>
                  <a:lnTo>
                    <a:pt x="343" y="368"/>
                  </a:lnTo>
                  <a:lnTo>
                    <a:pt x="237" y="380"/>
                  </a:lnTo>
                  <a:lnTo>
                    <a:pt x="233" y="376"/>
                  </a:lnTo>
                  <a:lnTo>
                    <a:pt x="229" y="370"/>
                  </a:lnTo>
                  <a:lnTo>
                    <a:pt x="224" y="363"/>
                  </a:lnTo>
                  <a:lnTo>
                    <a:pt x="222" y="357"/>
                  </a:lnTo>
                  <a:lnTo>
                    <a:pt x="218" y="351"/>
                  </a:lnTo>
                  <a:lnTo>
                    <a:pt x="214" y="345"/>
                  </a:lnTo>
                  <a:lnTo>
                    <a:pt x="210" y="339"/>
                  </a:lnTo>
                  <a:lnTo>
                    <a:pt x="208" y="332"/>
                  </a:lnTo>
                  <a:lnTo>
                    <a:pt x="204" y="328"/>
                  </a:lnTo>
                  <a:lnTo>
                    <a:pt x="200" y="322"/>
                  </a:lnTo>
                  <a:lnTo>
                    <a:pt x="198" y="316"/>
                  </a:lnTo>
                  <a:lnTo>
                    <a:pt x="194" y="310"/>
                  </a:lnTo>
                  <a:lnTo>
                    <a:pt x="190" y="304"/>
                  </a:lnTo>
                  <a:lnTo>
                    <a:pt x="186" y="297"/>
                  </a:lnTo>
                  <a:lnTo>
                    <a:pt x="184" y="291"/>
                  </a:lnTo>
                  <a:lnTo>
                    <a:pt x="180" y="285"/>
                  </a:lnTo>
                  <a:lnTo>
                    <a:pt x="175" y="279"/>
                  </a:lnTo>
                  <a:lnTo>
                    <a:pt x="171" y="275"/>
                  </a:lnTo>
                  <a:lnTo>
                    <a:pt x="169" y="268"/>
                  </a:lnTo>
                  <a:lnTo>
                    <a:pt x="165" y="262"/>
                  </a:lnTo>
                  <a:lnTo>
                    <a:pt x="161" y="256"/>
                  </a:lnTo>
                  <a:lnTo>
                    <a:pt x="157" y="250"/>
                  </a:lnTo>
                  <a:lnTo>
                    <a:pt x="155" y="244"/>
                  </a:lnTo>
                  <a:lnTo>
                    <a:pt x="151" y="237"/>
                  </a:lnTo>
                  <a:lnTo>
                    <a:pt x="147" y="231"/>
                  </a:lnTo>
                  <a:lnTo>
                    <a:pt x="143" y="225"/>
                  </a:lnTo>
                  <a:lnTo>
                    <a:pt x="139" y="219"/>
                  </a:lnTo>
                  <a:lnTo>
                    <a:pt x="137" y="215"/>
                  </a:lnTo>
                  <a:lnTo>
                    <a:pt x="133" y="209"/>
                  </a:lnTo>
                  <a:lnTo>
                    <a:pt x="129" y="202"/>
                  </a:lnTo>
                  <a:lnTo>
                    <a:pt x="124" y="196"/>
                  </a:lnTo>
                  <a:lnTo>
                    <a:pt x="122" y="190"/>
                  </a:lnTo>
                  <a:lnTo>
                    <a:pt x="118" y="184"/>
                  </a:lnTo>
                  <a:lnTo>
                    <a:pt x="114" y="178"/>
                  </a:lnTo>
                  <a:lnTo>
                    <a:pt x="110" y="171"/>
                  </a:lnTo>
                  <a:lnTo>
                    <a:pt x="108" y="167"/>
                  </a:lnTo>
                  <a:lnTo>
                    <a:pt x="104" y="161"/>
                  </a:lnTo>
                  <a:lnTo>
                    <a:pt x="100" y="155"/>
                  </a:lnTo>
                  <a:lnTo>
                    <a:pt x="96" y="149"/>
                  </a:lnTo>
                  <a:lnTo>
                    <a:pt x="94" y="142"/>
                  </a:lnTo>
                  <a:lnTo>
                    <a:pt x="90" y="136"/>
                  </a:lnTo>
                  <a:lnTo>
                    <a:pt x="86" y="130"/>
                  </a:lnTo>
                  <a:lnTo>
                    <a:pt x="82" y="124"/>
                  </a:lnTo>
                  <a:lnTo>
                    <a:pt x="80" y="118"/>
                  </a:lnTo>
                  <a:lnTo>
                    <a:pt x="75" y="114"/>
                  </a:lnTo>
                  <a:lnTo>
                    <a:pt x="71" y="107"/>
                  </a:lnTo>
                  <a:lnTo>
                    <a:pt x="67" y="101"/>
                  </a:lnTo>
                  <a:lnTo>
                    <a:pt x="65" y="95"/>
                  </a:lnTo>
                  <a:lnTo>
                    <a:pt x="61" y="89"/>
                  </a:lnTo>
                  <a:lnTo>
                    <a:pt x="57" y="83"/>
                  </a:lnTo>
                  <a:lnTo>
                    <a:pt x="53" y="76"/>
                  </a:lnTo>
                  <a:lnTo>
                    <a:pt x="51" y="70"/>
                  </a:lnTo>
                  <a:lnTo>
                    <a:pt x="47" y="66"/>
                  </a:lnTo>
                  <a:lnTo>
                    <a:pt x="43" y="60"/>
                  </a:lnTo>
                  <a:lnTo>
                    <a:pt x="39" y="54"/>
                  </a:lnTo>
                  <a:lnTo>
                    <a:pt x="35" y="47"/>
                  </a:lnTo>
                  <a:lnTo>
                    <a:pt x="33" y="41"/>
                  </a:lnTo>
                  <a:lnTo>
                    <a:pt x="29" y="35"/>
                  </a:lnTo>
                  <a:lnTo>
                    <a:pt x="24" y="29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6" y="0"/>
                  </a:lnTo>
                  <a:close/>
                  <a:moveTo>
                    <a:pt x="2" y="209"/>
                  </a:moveTo>
                  <a:lnTo>
                    <a:pt x="143" y="221"/>
                  </a:lnTo>
                  <a:lnTo>
                    <a:pt x="143" y="225"/>
                  </a:lnTo>
                  <a:lnTo>
                    <a:pt x="143" y="231"/>
                  </a:lnTo>
                  <a:lnTo>
                    <a:pt x="143" y="235"/>
                  </a:lnTo>
                  <a:lnTo>
                    <a:pt x="143" y="242"/>
                  </a:lnTo>
                  <a:lnTo>
                    <a:pt x="143" y="246"/>
                  </a:lnTo>
                  <a:lnTo>
                    <a:pt x="143" y="250"/>
                  </a:lnTo>
                  <a:lnTo>
                    <a:pt x="143" y="256"/>
                  </a:lnTo>
                  <a:lnTo>
                    <a:pt x="143" y="260"/>
                  </a:lnTo>
                  <a:lnTo>
                    <a:pt x="143" y="264"/>
                  </a:lnTo>
                  <a:lnTo>
                    <a:pt x="143" y="271"/>
                  </a:lnTo>
                  <a:lnTo>
                    <a:pt x="143" y="275"/>
                  </a:lnTo>
                  <a:lnTo>
                    <a:pt x="143" y="281"/>
                  </a:lnTo>
                  <a:lnTo>
                    <a:pt x="143" y="285"/>
                  </a:lnTo>
                  <a:lnTo>
                    <a:pt x="143" y="291"/>
                  </a:lnTo>
                  <a:lnTo>
                    <a:pt x="143" y="295"/>
                  </a:lnTo>
                  <a:lnTo>
                    <a:pt x="143" y="299"/>
                  </a:lnTo>
                  <a:lnTo>
                    <a:pt x="143" y="306"/>
                  </a:lnTo>
                  <a:lnTo>
                    <a:pt x="143" y="310"/>
                  </a:lnTo>
                  <a:lnTo>
                    <a:pt x="143" y="316"/>
                  </a:lnTo>
                  <a:lnTo>
                    <a:pt x="143" y="320"/>
                  </a:lnTo>
                  <a:lnTo>
                    <a:pt x="143" y="326"/>
                  </a:lnTo>
                  <a:lnTo>
                    <a:pt x="143" y="330"/>
                  </a:lnTo>
                  <a:lnTo>
                    <a:pt x="143" y="335"/>
                  </a:lnTo>
                  <a:lnTo>
                    <a:pt x="143" y="341"/>
                  </a:lnTo>
                  <a:lnTo>
                    <a:pt x="143" y="345"/>
                  </a:lnTo>
                  <a:lnTo>
                    <a:pt x="143" y="349"/>
                  </a:lnTo>
                  <a:lnTo>
                    <a:pt x="143" y="355"/>
                  </a:lnTo>
                  <a:lnTo>
                    <a:pt x="143" y="359"/>
                  </a:lnTo>
                  <a:lnTo>
                    <a:pt x="143" y="366"/>
                  </a:lnTo>
                  <a:lnTo>
                    <a:pt x="143" y="370"/>
                  </a:lnTo>
                  <a:lnTo>
                    <a:pt x="143" y="376"/>
                  </a:lnTo>
                  <a:lnTo>
                    <a:pt x="143" y="380"/>
                  </a:lnTo>
                  <a:lnTo>
                    <a:pt x="143" y="386"/>
                  </a:lnTo>
                  <a:lnTo>
                    <a:pt x="143" y="390"/>
                  </a:lnTo>
                  <a:lnTo>
                    <a:pt x="143" y="394"/>
                  </a:lnTo>
                  <a:lnTo>
                    <a:pt x="143" y="401"/>
                  </a:lnTo>
                  <a:lnTo>
                    <a:pt x="143" y="405"/>
                  </a:lnTo>
                  <a:lnTo>
                    <a:pt x="143" y="409"/>
                  </a:lnTo>
                  <a:lnTo>
                    <a:pt x="143" y="415"/>
                  </a:lnTo>
                  <a:lnTo>
                    <a:pt x="143" y="419"/>
                  </a:lnTo>
                  <a:lnTo>
                    <a:pt x="143" y="425"/>
                  </a:lnTo>
                  <a:lnTo>
                    <a:pt x="143" y="430"/>
                  </a:lnTo>
                  <a:lnTo>
                    <a:pt x="143" y="436"/>
                  </a:lnTo>
                  <a:lnTo>
                    <a:pt x="143" y="440"/>
                  </a:lnTo>
                  <a:lnTo>
                    <a:pt x="143" y="444"/>
                  </a:lnTo>
                  <a:lnTo>
                    <a:pt x="143" y="450"/>
                  </a:lnTo>
                  <a:lnTo>
                    <a:pt x="143" y="454"/>
                  </a:lnTo>
                  <a:lnTo>
                    <a:pt x="143" y="461"/>
                  </a:lnTo>
                  <a:lnTo>
                    <a:pt x="143" y="465"/>
                  </a:lnTo>
                  <a:lnTo>
                    <a:pt x="143" y="471"/>
                  </a:lnTo>
                  <a:lnTo>
                    <a:pt x="143" y="475"/>
                  </a:lnTo>
                  <a:lnTo>
                    <a:pt x="143" y="479"/>
                  </a:lnTo>
                  <a:lnTo>
                    <a:pt x="143" y="485"/>
                  </a:lnTo>
                  <a:lnTo>
                    <a:pt x="143" y="489"/>
                  </a:lnTo>
                  <a:lnTo>
                    <a:pt x="143" y="494"/>
                  </a:lnTo>
                  <a:lnTo>
                    <a:pt x="143" y="500"/>
                  </a:lnTo>
                  <a:lnTo>
                    <a:pt x="143" y="504"/>
                  </a:lnTo>
                  <a:lnTo>
                    <a:pt x="143" y="508"/>
                  </a:lnTo>
                  <a:lnTo>
                    <a:pt x="143" y="514"/>
                  </a:lnTo>
                  <a:lnTo>
                    <a:pt x="143" y="518"/>
                  </a:lnTo>
                  <a:lnTo>
                    <a:pt x="143" y="522"/>
                  </a:lnTo>
                  <a:lnTo>
                    <a:pt x="143" y="529"/>
                  </a:lnTo>
                  <a:lnTo>
                    <a:pt x="143" y="533"/>
                  </a:lnTo>
                  <a:lnTo>
                    <a:pt x="143" y="539"/>
                  </a:lnTo>
                  <a:lnTo>
                    <a:pt x="2" y="582"/>
                  </a:lnTo>
                  <a:lnTo>
                    <a:pt x="2" y="576"/>
                  </a:lnTo>
                  <a:lnTo>
                    <a:pt x="2" y="570"/>
                  </a:lnTo>
                  <a:lnTo>
                    <a:pt x="2" y="566"/>
                  </a:lnTo>
                  <a:lnTo>
                    <a:pt x="0" y="560"/>
                  </a:lnTo>
                  <a:lnTo>
                    <a:pt x="0" y="553"/>
                  </a:lnTo>
                  <a:lnTo>
                    <a:pt x="0" y="547"/>
                  </a:lnTo>
                  <a:lnTo>
                    <a:pt x="0" y="541"/>
                  </a:lnTo>
                  <a:lnTo>
                    <a:pt x="0" y="537"/>
                  </a:lnTo>
                  <a:lnTo>
                    <a:pt x="0" y="531"/>
                  </a:lnTo>
                  <a:lnTo>
                    <a:pt x="0" y="525"/>
                  </a:lnTo>
                  <a:lnTo>
                    <a:pt x="0" y="518"/>
                  </a:lnTo>
                  <a:lnTo>
                    <a:pt x="0" y="514"/>
                  </a:lnTo>
                  <a:lnTo>
                    <a:pt x="0" y="508"/>
                  </a:lnTo>
                  <a:lnTo>
                    <a:pt x="0" y="502"/>
                  </a:lnTo>
                  <a:lnTo>
                    <a:pt x="0" y="496"/>
                  </a:lnTo>
                  <a:lnTo>
                    <a:pt x="0" y="489"/>
                  </a:lnTo>
                  <a:lnTo>
                    <a:pt x="0" y="483"/>
                  </a:lnTo>
                  <a:lnTo>
                    <a:pt x="0" y="479"/>
                  </a:lnTo>
                  <a:lnTo>
                    <a:pt x="0" y="473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8"/>
                  </a:lnTo>
                  <a:lnTo>
                    <a:pt x="0" y="432"/>
                  </a:lnTo>
                  <a:lnTo>
                    <a:pt x="0" y="425"/>
                  </a:lnTo>
                  <a:lnTo>
                    <a:pt x="0" y="419"/>
                  </a:lnTo>
                  <a:lnTo>
                    <a:pt x="0" y="413"/>
                  </a:lnTo>
                  <a:lnTo>
                    <a:pt x="0" y="407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0"/>
                  </a:lnTo>
                  <a:lnTo>
                    <a:pt x="0" y="384"/>
                  </a:lnTo>
                  <a:lnTo>
                    <a:pt x="0" y="378"/>
                  </a:lnTo>
                  <a:lnTo>
                    <a:pt x="0" y="372"/>
                  </a:lnTo>
                  <a:lnTo>
                    <a:pt x="0" y="368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2" y="349"/>
                  </a:lnTo>
                  <a:lnTo>
                    <a:pt x="2" y="343"/>
                  </a:lnTo>
                  <a:lnTo>
                    <a:pt x="2" y="337"/>
                  </a:lnTo>
                  <a:lnTo>
                    <a:pt x="2" y="332"/>
                  </a:lnTo>
                  <a:lnTo>
                    <a:pt x="2" y="326"/>
                  </a:lnTo>
                  <a:lnTo>
                    <a:pt x="2" y="320"/>
                  </a:lnTo>
                  <a:lnTo>
                    <a:pt x="2" y="314"/>
                  </a:lnTo>
                  <a:lnTo>
                    <a:pt x="2" y="308"/>
                  </a:lnTo>
                  <a:lnTo>
                    <a:pt x="2" y="302"/>
                  </a:lnTo>
                  <a:lnTo>
                    <a:pt x="2" y="295"/>
                  </a:lnTo>
                  <a:lnTo>
                    <a:pt x="2" y="291"/>
                  </a:lnTo>
                  <a:lnTo>
                    <a:pt x="2" y="285"/>
                  </a:lnTo>
                  <a:lnTo>
                    <a:pt x="2" y="279"/>
                  </a:lnTo>
                  <a:lnTo>
                    <a:pt x="2" y="273"/>
                  </a:lnTo>
                  <a:lnTo>
                    <a:pt x="2" y="266"/>
                  </a:lnTo>
                  <a:lnTo>
                    <a:pt x="2" y="260"/>
                  </a:lnTo>
                  <a:lnTo>
                    <a:pt x="2" y="256"/>
                  </a:lnTo>
                  <a:lnTo>
                    <a:pt x="2" y="250"/>
                  </a:lnTo>
                  <a:lnTo>
                    <a:pt x="2" y="244"/>
                  </a:lnTo>
                  <a:lnTo>
                    <a:pt x="2" y="237"/>
                  </a:lnTo>
                  <a:lnTo>
                    <a:pt x="2" y="231"/>
                  </a:lnTo>
                  <a:lnTo>
                    <a:pt x="2" y="225"/>
                  </a:lnTo>
                  <a:lnTo>
                    <a:pt x="2" y="221"/>
                  </a:lnTo>
                  <a:lnTo>
                    <a:pt x="2" y="215"/>
                  </a:lnTo>
                  <a:lnTo>
                    <a:pt x="2" y="20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25" name="Freeform 2265"/>
            <p:cNvSpPr>
              <a:spLocks noChangeAspect="1" noEditPoints="1"/>
            </p:cNvSpPr>
            <p:nvPr/>
          </p:nvSpPr>
          <p:spPr bwMode="auto">
            <a:xfrm>
              <a:off x="1997" y="715"/>
              <a:ext cx="418" cy="582"/>
            </a:xfrm>
            <a:custGeom>
              <a:avLst/>
              <a:gdLst>
                <a:gd name="T0" fmla="*/ 2 w 418"/>
                <a:gd name="T1" fmla="*/ 514 h 582"/>
                <a:gd name="T2" fmla="*/ 2 w 418"/>
                <a:gd name="T3" fmla="*/ 477 h 582"/>
                <a:gd name="T4" fmla="*/ 2 w 418"/>
                <a:gd name="T5" fmla="*/ 438 h 582"/>
                <a:gd name="T6" fmla="*/ 2 w 418"/>
                <a:gd name="T7" fmla="*/ 399 h 582"/>
                <a:gd name="T8" fmla="*/ 2 w 418"/>
                <a:gd name="T9" fmla="*/ 361 h 582"/>
                <a:gd name="T10" fmla="*/ 2 w 418"/>
                <a:gd name="T11" fmla="*/ 322 h 582"/>
                <a:gd name="T12" fmla="*/ 2 w 418"/>
                <a:gd name="T13" fmla="*/ 283 h 582"/>
                <a:gd name="T14" fmla="*/ 2 w 418"/>
                <a:gd name="T15" fmla="*/ 246 h 582"/>
                <a:gd name="T16" fmla="*/ 0 w 418"/>
                <a:gd name="T17" fmla="*/ 207 h 582"/>
                <a:gd name="T18" fmla="*/ 0 w 418"/>
                <a:gd name="T19" fmla="*/ 167 h 582"/>
                <a:gd name="T20" fmla="*/ 0 w 418"/>
                <a:gd name="T21" fmla="*/ 130 h 582"/>
                <a:gd name="T22" fmla="*/ 0 w 418"/>
                <a:gd name="T23" fmla="*/ 91 h 582"/>
                <a:gd name="T24" fmla="*/ 0 w 418"/>
                <a:gd name="T25" fmla="*/ 52 h 582"/>
                <a:gd name="T26" fmla="*/ 97 w 418"/>
                <a:gd name="T27" fmla="*/ 29 h 582"/>
                <a:gd name="T28" fmla="*/ 97 w 418"/>
                <a:gd name="T29" fmla="*/ 74 h 582"/>
                <a:gd name="T30" fmla="*/ 97 w 418"/>
                <a:gd name="T31" fmla="*/ 120 h 582"/>
                <a:gd name="T32" fmla="*/ 97 w 418"/>
                <a:gd name="T33" fmla="*/ 165 h 582"/>
                <a:gd name="T34" fmla="*/ 97 w 418"/>
                <a:gd name="T35" fmla="*/ 211 h 582"/>
                <a:gd name="T36" fmla="*/ 97 w 418"/>
                <a:gd name="T37" fmla="*/ 256 h 582"/>
                <a:gd name="T38" fmla="*/ 97 w 418"/>
                <a:gd name="T39" fmla="*/ 302 h 582"/>
                <a:gd name="T40" fmla="*/ 97 w 418"/>
                <a:gd name="T41" fmla="*/ 347 h 582"/>
                <a:gd name="T42" fmla="*/ 97 w 418"/>
                <a:gd name="T43" fmla="*/ 392 h 582"/>
                <a:gd name="T44" fmla="*/ 97 w 418"/>
                <a:gd name="T45" fmla="*/ 438 h 582"/>
                <a:gd name="T46" fmla="*/ 97 w 418"/>
                <a:gd name="T47" fmla="*/ 483 h 582"/>
                <a:gd name="T48" fmla="*/ 97 w 418"/>
                <a:gd name="T49" fmla="*/ 529 h 582"/>
                <a:gd name="T50" fmla="*/ 97 w 418"/>
                <a:gd name="T51" fmla="*/ 572 h 582"/>
                <a:gd name="T52" fmla="*/ 187 w 418"/>
                <a:gd name="T53" fmla="*/ 266 h 582"/>
                <a:gd name="T54" fmla="*/ 212 w 418"/>
                <a:gd name="T55" fmla="*/ 264 h 582"/>
                <a:gd name="T56" fmla="*/ 230 w 418"/>
                <a:gd name="T57" fmla="*/ 260 h 582"/>
                <a:gd name="T58" fmla="*/ 248 w 418"/>
                <a:gd name="T59" fmla="*/ 250 h 582"/>
                <a:gd name="T60" fmla="*/ 265 w 418"/>
                <a:gd name="T61" fmla="*/ 231 h 582"/>
                <a:gd name="T62" fmla="*/ 273 w 418"/>
                <a:gd name="T63" fmla="*/ 209 h 582"/>
                <a:gd name="T64" fmla="*/ 273 w 418"/>
                <a:gd name="T65" fmla="*/ 190 h 582"/>
                <a:gd name="T66" fmla="*/ 269 w 418"/>
                <a:gd name="T67" fmla="*/ 173 h 582"/>
                <a:gd name="T68" fmla="*/ 263 w 418"/>
                <a:gd name="T69" fmla="*/ 161 h 582"/>
                <a:gd name="T70" fmla="*/ 250 w 418"/>
                <a:gd name="T71" fmla="*/ 147 h 582"/>
                <a:gd name="T72" fmla="*/ 224 w 418"/>
                <a:gd name="T73" fmla="*/ 134 h 582"/>
                <a:gd name="T74" fmla="*/ 208 w 418"/>
                <a:gd name="T75" fmla="*/ 132 h 582"/>
                <a:gd name="T76" fmla="*/ 187 w 418"/>
                <a:gd name="T77" fmla="*/ 130 h 582"/>
                <a:gd name="T78" fmla="*/ 161 w 418"/>
                <a:gd name="T79" fmla="*/ 130 h 582"/>
                <a:gd name="T80" fmla="*/ 138 w 418"/>
                <a:gd name="T81" fmla="*/ 130 h 582"/>
                <a:gd name="T82" fmla="*/ 124 w 418"/>
                <a:gd name="T83" fmla="*/ 130 h 582"/>
                <a:gd name="T84" fmla="*/ 110 w 418"/>
                <a:gd name="T85" fmla="*/ 130 h 582"/>
                <a:gd name="T86" fmla="*/ 218 w 418"/>
                <a:gd name="T87" fmla="*/ 101 h 582"/>
                <a:gd name="T88" fmla="*/ 234 w 418"/>
                <a:gd name="T89" fmla="*/ 101 h 582"/>
                <a:gd name="T90" fmla="*/ 253 w 418"/>
                <a:gd name="T91" fmla="*/ 101 h 582"/>
                <a:gd name="T92" fmla="*/ 269 w 418"/>
                <a:gd name="T93" fmla="*/ 101 h 582"/>
                <a:gd name="T94" fmla="*/ 306 w 418"/>
                <a:gd name="T95" fmla="*/ 101 h 582"/>
                <a:gd name="T96" fmla="*/ 332 w 418"/>
                <a:gd name="T97" fmla="*/ 103 h 582"/>
                <a:gd name="T98" fmla="*/ 350 w 418"/>
                <a:gd name="T99" fmla="*/ 105 h 582"/>
                <a:gd name="T100" fmla="*/ 379 w 418"/>
                <a:gd name="T101" fmla="*/ 114 h 582"/>
                <a:gd name="T102" fmla="*/ 401 w 418"/>
                <a:gd name="T103" fmla="*/ 132 h 582"/>
                <a:gd name="T104" fmla="*/ 412 w 418"/>
                <a:gd name="T105" fmla="*/ 147 h 582"/>
                <a:gd name="T106" fmla="*/ 416 w 418"/>
                <a:gd name="T107" fmla="*/ 165 h 582"/>
                <a:gd name="T108" fmla="*/ 418 w 418"/>
                <a:gd name="T109" fmla="*/ 182 h 582"/>
                <a:gd name="T110" fmla="*/ 414 w 418"/>
                <a:gd name="T111" fmla="*/ 213 h 582"/>
                <a:gd name="T112" fmla="*/ 397 w 418"/>
                <a:gd name="T113" fmla="*/ 235 h 582"/>
                <a:gd name="T114" fmla="*/ 375 w 418"/>
                <a:gd name="T115" fmla="*/ 252 h 582"/>
                <a:gd name="T116" fmla="*/ 355 w 418"/>
                <a:gd name="T117" fmla="*/ 258 h 582"/>
                <a:gd name="T118" fmla="*/ 330 w 418"/>
                <a:gd name="T119" fmla="*/ 262 h 5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18" h="582">
                  <a:moveTo>
                    <a:pt x="97" y="582"/>
                  </a:moveTo>
                  <a:lnTo>
                    <a:pt x="2" y="539"/>
                  </a:lnTo>
                  <a:lnTo>
                    <a:pt x="2" y="531"/>
                  </a:lnTo>
                  <a:lnTo>
                    <a:pt x="2" y="522"/>
                  </a:lnTo>
                  <a:lnTo>
                    <a:pt x="2" y="514"/>
                  </a:lnTo>
                  <a:lnTo>
                    <a:pt x="2" y="508"/>
                  </a:lnTo>
                  <a:lnTo>
                    <a:pt x="2" y="500"/>
                  </a:lnTo>
                  <a:lnTo>
                    <a:pt x="2" y="492"/>
                  </a:lnTo>
                  <a:lnTo>
                    <a:pt x="2" y="483"/>
                  </a:lnTo>
                  <a:lnTo>
                    <a:pt x="2" y="477"/>
                  </a:lnTo>
                  <a:lnTo>
                    <a:pt x="2" y="469"/>
                  </a:lnTo>
                  <a:lnTo>
                    <a:pt x="2" y="461"/>
                  </a:lnTo>
                  <a:lnTo>
                    <a:pt x="2" y="454"/>
                  </a:lnTo>
                  <a:lnTo>
                    <a:pt x="2" y="446"/>
                  </a:lnTo>
                  <a:lnTo>
                    <a:pt x="2" y="438"/>
                  </a:lnTo>
                  <a:lnTo>
                    <a:pt x="2" y="430"/>
                  </a:lnTo>
                  <a:lnTo>
                    <a:pt x="2" y="423"/>
                  </a:lnTo>
                  <a:lnTo>
                    <a:pt x="2" y="415"/>
                  </a:lnTo>
                  <a:lnTo>
                    <a:pt x="2" y="407"/>
                  </a:lnTo>
                  <a:lnTo>
                    <a:pt x="2" y="399"/>
                  </a:lnTo>
                  <a:lnTo>
                    <a:pt x="2" y="392"/>
                  </a:lnTo>
                  <a:lnTo>
                    <a:pt x="2" y="384"/>
                  </a:lnTo>
                  <a:lnTo>
                    <a:pt x="2" y="376"/>
                  </a:lnTo>
                  <a:lnTo>
                    <a:pt x="2" y="368"/>
                  </a:lnTo>
                  <a:lnTo>
                    <a:pt x="2" y="361"/>
                  </a:lnTo>
                  <a:lnTo>
                    <a:pt x="2" y="353"/>
                  </a:lnTo>
                  <a:lnTo>
                    <a:pt x="2" y="345"/>
                  </a:lnTo>
                  <a:lnTo>
                    <a:pt x="2" y="339"/>
                  </a:lnTo>
                  <a:lnTo>
                    <a:pt x="2" y="330"/>
                  </a:lnTo>
                  <a:lnTo>
                    <a:pt x="2" y="322"/>
                  </a:lnTo>
                  <a:lnTo>
                    <a:pt x="2" y="314"/>
                  </a:lnTo>
                  <a:lnTo>
                    <a:pt x="2" y="308"/>
                  </a:lnTo>
                  <a:lnTo>
                    <a:pt x="2" y="299"/>
                  </a:lnTo>
                  <a:lnTo>
                    <a:pt x="2" y="291"/>
                  </a:lnTo>
                  <a:lnTo>
                    <a:pt x="2" y="283"/>
                  </a:lnTo>
                  <a:lnTo>
                    <a:pt x="2" y="277"/>
                  </a:lnTo>
                  <a:lnTo>
                    <a:pt x="2" y="268"/>
                  </a:lnTo>
                  <a:lnTo>
                    <a:pt x="2" y="260"/>
                  </a:lnTo>
                  <a:lnTo>
                    <a:pt x="2" y="252"/>
                  </a:lnTo>
                  <a:lnTo>
                    <a:pt x="2" y="246"/>
                  </a:lnTo>
                  <a:lnTo>
                    <a:pt x="2" y="237"/>
                  </a:lnTo>
                  <a:lnTo>
                    <a:pt x="2" y="229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97" y="0"/>
                  </a:lnTo>
                  <a:lnTo>
                    <a:pt x="97" y="10"/>
                  </a:lnTo>
                  <a:lnTo>
                    <a:pt x="97" y="19"/>
                  </a:lnTo>
                  <a:lnTo>
                    <a:pt x="97" y="29"/>
                  </a:lnTo>
                  <a:lnTo>
                    <a:pt x="97" y="37"/>
                  </a:lnTo>
                  <a:lnTo>
                    <a:pt x="97" y="47"/>
                  </a:lnTo>
                  <a:lnTo>
                    <a:pt x="97" y="56"/>
                  </a:lnTo>
                  <a:lnTo>
                    <a:pt x="97" y="64"/>
                  </a:lnTo>
                  <a:lnTo>
                    <a:pt x="97" y="74"/>
                  </a:lnTo>
                  <a:lnTo>
                    <a:pt x="97" y="83"/>
                  </a:lnTo>
                  <a:lnTo>
                    <a:pt x="97" y="91"/>
                  </a:lnTo>
                  <a:lnTo>
                    <a:pt x="97" y="101"/>
                  </a:lnTo>
                  <a:lnTo>
                    <a:pt x="97" y="109"/>
                  </a:lnTo>
                  <a:lnTo>
                    <a:pt x="97" y="120"/>
                  </a:lnTo>
                  <a:lnTo>
                    <a:pt x="97" y="128"/>
                  </a:lnTo>
                  <a:lnTo>
                    <a:pt x="97" y="138"/>
                  </a:lnTo>
                  <a:lnTo>
                    <a:pt x="97" y="147"/>
                  </a:lnTo>
                  <a:lnTo>
                    <a:pt x="97" y="155"/>
                  </a:lnTo>
                  <a:lnTo>
                    <a:pt x="97" y="165"/>
                  </a:lnTo>
                  <a:lnTo>
                    <a:pt x="97" y="173"/>
                  </a:lnTo>
                  <a:lnTo>
                    <a:pt x="97" y="184"/>
                  </a:lnTo>
                  <a:lnTo>
                    <a:pt x="97" y="192"/>
                  </a:lnTo>
                  <a:lnTo>
                    <a:pt x="97" y="200"/>
                  </a:lnTo>
                  <a:lnTo>
                    <a:pt x="97" y="211"/>
                  </a:lnTo>
                  <a:lnTo>
                    <a:pt x="97" y="219"/>
                  </a:lnTo>
                  <a:lnTo>
                    <a:pt x="97" y="229"/>
                  </a:lnTo>
                  <a:lnTo>
                    <a:pt x="97" y="237"/>
                  </a:lnTo>
                  <a:lnTo>
                    <a:pt x="97" y="246"/>
                  </a:lnTo>
                  <a:lnTo>
                    <a:pt x="97" y="256"/>
                  </a:lnTo>
                  <a:lnTo>
                    <a:pt x="97" y="264"/>
                  </a:lnTo>
                  <a:lnTo>
                    <a:pt x="97" y="275"/>
                  </a:lnTo>
                  <a:lnTo>
                    <a:pt x="97" y="283"/>
                  </a:lnTo>
                  <a:lnTo>
                    <a:pt x="97" y="291"/>
                  </a:lnTo>
                  <a:lnTo>
                    <a:pt x="97" y="302"/>
                  </a:lnTo>
                  <a:lnTo>
                    <a:pt x="97" y="310"/>
                  </a:lnTo>
                  <a:lnTo>
                    <a:pt x="97" y="320"/>
                  </a:lnTo>
                  <a:lnTo>
                    <a:pt x="97" y="328"/>
                  </a:lnTo>
                  <a:lnTo>
                    <a:pt x="97" y="337"/>
                  </a:lnTo>
                  <a:lnTo>
                    <a:pt x="97" y="347"/>
                  </a:lnTo>
                  <a:lnTo>
                    <a:pt x="97" y="355"/>
                  </a:lnTo>
                  <a:lnTo>
                    <a:pt x="97" y="363"/>
                  </a:lnTo>
                  <a:lnTo>
                    <a:pt x="97" y="374"/>
                  </a:lnTo>
                  <a:lnTo>
                    <a:pt x="97" y="382"/>
                  </a:lnTo>
                  <a:lnTo>
                    <a:pt x="97" y="392"/>
                  </a:lnTo>
                  <a:lnTo>
                    <a:pt x="97" y="401"/>
                  </a:lnTo>
                  <a:lnTo>
                    <a:pt x="97" y="409"/>
                  </a:lnTo>
                  <a:lnTo>
                    <a:pt x="97" y="419"/>
                  </a:lnTo>
                  <a:lnTo>
                    <a:pt x="97" y="427"/>
                  </a:lnTo>
                  <a:lnTo>
                    <a:pt x="97" y="438"/>
                  </a:lnTo>
                  <a:lnTo>
                    <a:pt x="97" y="446"/>
                  </a:lnTo>
                  <a:lnTo>
                    <a:pt x="97" y="454"/>
                  </a:lnTo>
                  <a:lnTo>
                    <a:pt x="97" y="465"/>
                  </a:lnTo>
                  <a:lnTo>
                    <a:pt x="97" y="473"/>
                  </a:lnTo>
                  <a:lnTo>
                    <a:pt x="97" y="483"/>
                  </a:lnTo>
                  <a:lnTo>
                    <a:pt x="97" y="492"/>
                  </a:lnTo>
                  <a:lnTo>
                    <a:pt x="97" y="500"/>
                  </a:lnTo>
                  <a:lnTo>
                    <a:pt x="97" y="510"/>
                  </a:lnTo>
                  <a:lnTo>
                    <a:pt x="97" y="518"/>
                  </a:lnTo>
                  <a:lnTo>
                    <a:pt x="97" y="529"/>
                  </a:lnTo>
                  <a:lnTo>
                    <a:pt x="97" y="537"/>
                  </a:lnTo>
                  <a:lnTo>
                    <a:pt x="97" y="545"/>
                  </a:lnTo>
                  <a:lnTo>
                    <a:pt x="97" y="556"/>
                  </a:lnTo>
                  <a:lnTo>
                    <a:pt x="97" y="564"/>
                  </a:lnTo>
                  <a:lnTo>
                    <a:pt x="97" y="572"/>
                  </a:lnTo>
                  <a:lnTo>
                    <a:pt x="97" y="582"/>
                  </a:lnTo>
                  <a:close/>
                  <a:moveTo>
                    <a:pt x="302" y="264"/>
                  </a:moveTo>
                  <a:lnTo>
                    <a:pt x="175" y="266"/>
                  </a:lnTo>
                  <a:lnTo>
                    <a:pt x="181" y="266"/>
                  </a:lnTo>
                  <a:lnTo>
                    <a:pt x="187" y="266"/>
                  </a:lnTo>
                  <a:lnTo>
                    <a:pt x="193" y="266"/>
                  </a:lnTo>
                  <a:lnTo>
                    <a:pt x="197" y="266"/>
                  </a:lnTo>
                  <a:lnTo>
                    <a:pt x="204" y="266"/>
                  </a:lnTo>
                  <a:lnTo>
                    <a:pt x="208" y="264"/>
                  </a:lnTo>
                  <a:lnTo>
                    <a:pt x="212" y="264"/>
                  </a:lnTo>
                  <a:lnTo>
                    <a:pt x="216" y="264"/>
                  </a:lnTo>
                  <a:lnTo>
                    <a:pt x="220" y="262"/>
                  </a:lnTo>
                  <a:lnTo>
                    <a:pt x="224" y="262"/>
                  </a:lnTo>
                  <a:lnTo>
                    <a:pt x="226" y="262"/>
                  </a:lnTo>
                  <a:lnTo>
                    <a:pt x="230" y="260"/>
                  </a:lnTo>
                  <a:lnTo>
                    <a:pt x="232" y="260"/>
                  </a:lnTo>
                  <a:lnTo>
                    <a:pt x="236" y="258"/>
                  </a:lnTo>
                  <a:lnTo>
                    <a:pt x="240" y="256"/>
                  </a:lnTo>
                  <a:lnTo>
                    <a:pt x="244" y="252"/>
                  </a:lnTo>
                  <a:lnTo>
                    <a:pt x="248" y="250"/>
                  </a:lnTo>
                  <a:lnTo>
                    <a:pt x="253" y="248"/>
                  </a:lnTo>
                  <a:lnTo>
                    <a:pt x="257" y="244"/>
                  </a:lnTo>
                  <a:lnTo>
                    <a:pt x="259" y="240"/>
                  </a:lnTo>
                  <a:lnTo>
                    <a:pt x="263" y="235"/>
                  </a:lnTo>
                  <a:lnTo>
                    <a:pt x="265" y="231"/>
                  </a:lnTo>
                  <a:lnTo>
                    <a:pt x="267" y="227"/>
                  </a:lnTo>
                  <a:lnTo>
                    <a:pt x="269" y="223"/>
                  </a:lnTo>
                  <a:lnTo>
                    <a:pt x="271" y="219"/>
                  </a:lnTo>
                  <a:lnTo>
                    <a:pt x="273" y="213"/>
                  </a:lnTo>
                  <a:lnTo>
                    <a:pt x="273" y="209"/>
                  </a:lnTo>
                  <a:lnTo>
                    <a:pt x="273" y="204"/>
                  </a:lnTo>
                  <a:lnTo>
                    <a:pt x="275" y="198"/>
                  </a:lnTo>
                  <a:lnTo>
                    <a:pt x="275" y="196"/>
                  </a:lnTo>
                  <a:lnTo>
                    <a:pt x="273" y="192"/>
                  </a:lnTo>
                  <a:lnTo>
                    <a:pt x="273" y="190"/>
                  </a:lnTo>
                  <a:lnTo>
                    <a:pt x="273" y="186"/>
                  </a:lnTo>
                  <a:lnTo>
                    <a:pt x="273" y="184"/>
                  </a:lnTo>
                  <a:lnTo>
                    <a:pt x="271" y="180"/>
                  </a:lnTo>
                  <a:lnTo>
                    <a:pt x="271" y="178"/>
                  </a:lnTo>
                  <a:lnTo>
                    <a:pt x="269" y="173"/>
                  </a:lnTo>
                  <a:lnTo>
                    <a:pt x="269" y="171"/>
                  </a:lnTo>
                  <a:lnTo>
                    <a:pt x="267" y="169"/>
                  </a:lnTo>
                  <a:lnTo>
                    <a:pt x="267" y="165"/>
                  </a:lnTo>
                  <a:lnTo>
                    <a:pt x="265" y="163"/>
                  </a:lnTo>
                  <a:lnTo>
                    <a:pt x="263" y="161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59" y="155"/>
                  </a:lnTo>
                  <a:lnTo>
                    <a:pt x="255" y="151"/>
                  </a:lnTo>
                  <a:lnTo>
                    <a:pt x="250" y="147"/>
                  </a:lnTo>
                  <a:lnTo>
                    <a:pt x="244" y="145"/>
                  </a:lnTo>
                  <a:lnTo>
                    <a:pt x="240" y="140"/>
                  </a:lnTo>
                  <a:lnTo>
                    <a:pt x="236" y="138"/>
                  </a:lnTo>
                  <a:lnTo>
                    <a:pt x="230" y="136"/>
                  </a:lnTo>
                  <a:lnTo>
                    <a:pt x="224" y="134"/>
                  </a:lnTo>
                  <a:lnTo>
                    <a:pt x="220" y="132"/>
                  </a:lnTo>
                  <a:lnTo>
                    <a:pt x="216" y="132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08" y="132"/>
                  </a:lnTo>
                  <a:lnTo>
                    <a:pt x="204" y="132"/>
                  </a:lnTo>
                  <a:lnTo>
                    <a:pt x="202" y="130"/>
                  </a:lnTo>
                  <a:lnTo>
                    <a:pt x="197" y="130"/>
                  </a:lnTo>
                  <a:lnTo>
                    <a:pt x="191" y="130"/>
                  </a:lnTo>
                  <a:lnTo>
                    <a:pt x="187" y="130"/>
                  </a:lnTo>
                  <a:lnTo>
                    <a:pt x="183" y="130"/>
                  </a:lnTo>
                  <a:lnTo>
                    <a:pt x="177" y="130"/>
                  </a:lnTo>
                  <a:lnTo>
                    <a:pt x="173" y="130"/>
                  </a:lnTo>
                  <a:lnTo>
                    <a:pt x="167" y="130"/>
                  </a:lnTo>
                  <a:lnTo>
                    <a:pt x="161" y="130"/>
                  </a:lnTo>
                  <a:lnTo>
                    <a:pt x="155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38" y="130"/>
                  </a:lnTo>
                  <a:lnTo>
                    <a:pt x="136" y="130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6" y="130"/>
                  </a:lnTo>
                  <a:lnTo>
                    <a:pt x="124" y="130"/>
                  </a:lnTo>
                  <a:lnTo>
                    <a:pt x="122" y="130"/>
                  </a:lnTo>
                  <a:lnTo>
                    <a:pt x="118" y="130"/>
                  </a:lnTo>
                  <a:lnTo>
                    <a:pt x="116" y="130"/>
                  </a:lnTo>
                  <a:lnTo>
                    <a:pt x="112" y="130"/>
                  </a:lnTo>
                  <a:lnTo>
                    <a:pt x="110" y="130"/>
                  </a:lnTo>
                  <a:lnTo>
                    <a:pt x="106" y="130"/>
                  </a:lnTo>
                  <a:lnTo>
                    <a:pt x="104" y="130"/>
                  </a:lnTo>
                  <a:lnTo>
                    <a:pt x="100" y="130"/>
                  </a:lnTo>
                  <a:lnTo>
                    <a:pt x="214" y="101"/>
                  </a:lnTo>
                  <a:lnTo>
                    <a:pt x="218" y="101"/>
                  </a:lnTo>
                  <a:lnTo>
                    <a:pt x="222" y="101"/>
                  </a:lnTo>
                  <a:lnTo>
                    <a:pt x="224" y="101"/>
                  </a:lnTo>
                  <a:lnTo>
                    <a:pt x="228" y="101"/>
                  </a:lnTo>
                  <a:lnTo>
                    <a:pt x="232" y="101"/>
                  </a:lnTo>
                  <a:lnTo>
                    <a:pt x="234" y="101"/>
                  </a:lnTo>
                  <a:lnTo>
                    <a:pt x="238" y="101"/>
                  </a:lnTo>
                  <a:lnTo>
                    <a:pt x="242" y="101"/>
                  </a:lnTo>
                  <a:lnTo>
                    <a:pt x="246" y="101"/>
                  </a:lnTo>
                  <a:lnTo>
                    <a:pt x="248" y="101"/>
                  </a:lnTo>
                  <a:lnTo>
                    <a:pt x="253" y="101"/>
                  </a:lnTo>
                  <a:lnTo>
                    <a:pt x="257" y="101"/>
                  </a:lnTo>
                  <a:lnTo>
                    <a:pt x="259" y="101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277" y="101"/>
                  </a:lnTo>
                  <a:lnTo>
                    <a:pt x="285" y="101"/>
                  </a:lnTo>
                  <a:lnTo>
                    <a:pt x="291" y="101"/>
                  </a:lnTo>
                  <a:lnTo>
                    <a:pt x="299" y="101"/>
                  </a:lnTo>
                  <a:lnTo>
                    <a:pt x="306" y="101"/>
                  </a:lnTo>
                  <a:lnTo>
                    <a:pt x="312" y="101"/>
                  </a:lnTo>
                  <a:lnTo>
                    <a:pt x="318" y="101"/>
                  </a:lnTo>
                  <a:lnTo>
                    <a:pt x="322" y="101"/>
                  </a:lnTo>
                  <a:lnTo>
                    <a:pt x="328" y="103"/>
                  </a:lnTo>
                  <a:lnTo>
                    <a:pt x="332" y="103"/>
                  </a:lnTo>
                  <a:lnTo>
                    <a:pt x="336" y="103"/>
                  </a:lnTo>
                  <a:lnTo>
                    <a:pt x="340" y="103"/>
                  </a:lnTo>
                  <a:lnTo>
                    <a:pt x="344" y="103"/>
                  </a:lnTo>
                  <a:lnTo>
                    <a:pt x="348" y="103"/>
                  </a:lnTo>
                  <a:lnTo>
                    <a:pt x="350" y="105"/>
                  </a:lnTo>
                  <a:lnTo>
                    <a:pt x="355" y="105"/>
                  </a:lnTo>
                  <a:lnTo>
                    <a:pt x="361" y="107"/>
                  </a:lnTo>
                  <a:lnTo>
                    <a:pt x="367" y="107"/>
                  </a:lnTo>
                  <a:lnTo>
                    <a:pt x="373" y="112"/>
                  </a:lnTo>
                  <a:lnTo>
                    <a:pt x="379" y="114"/>
                  </a:lnTo>
                  <a:lnTo>
                    <a:pt x="385" y="118"/>
                  </a:lnTo>
                  <a:lnTo>
                    <a:pt x="389" y="122"/>
                  </a:lnTo>
                  <a:lnTo>
                    <a:pt x="395" y="126"/>
                  </a:lnTo>
                  <a:lnTo>
                    <a:pt x="399" y="130"/>
                  </a:lnTo>
                  <a:lnTo>
                    <a:pt x="401" y="132"/>
                  </a:lnTo>
                  <a:lnTo>
                    <a:pt x="404" y="136"/>
                  </a:lnTo>
                  <a:lnTo>
                    <a:pt x="406" y="138"/>
                  </a:lnTo>
                  <a:lnTo>
                    <a:pt x="408" y="142"/>
                  </a:lnTo>
                  <a:lnTo>
                    <a:pt x="410" y="145"/>
                  </a:lnTo>
                  <a:lnTo>
                    <a:pt x="412" y="147"/>
                  </a:lnTo>
                  <a:lnTo>
                    <a:pt x="412" y="151"/>
                  </a:lnTo>
                  <a:lnTo>
                    <a:pt x="414" y="153"/>
                  </a:lnTo>
                  <a:lnTo>
                    <a:pt x="414" y="157"/>
                  </a:lnTo>
                  <a:lnTo>
                    <a:pt x="416" y="161"/>
                  </a:lnTo>
                  <a:lnTo>
                    <a:pt x="416" y="165"/>
                  </a:lnTo>
                  <a:lnTo>
                    <a:pt x="418" y="167"/>
                  </a:lnTo>
                  <a:lnTo>
                    <a:pt x="418" y="171"/>
                  </a:lnTo>
                  <a:lnTo>
                    <a:pt x="418" y="176"/>
                  </a:lnTo>
                  <a:lnTo>
                    <a:pt x="418" y="180"/>
                  </a:lnTo>
                  <a:lnTo>
                    <a:pt x="418" y="182"/>
                  </a:lnTo>
                  <a:lnTo>
                    <a:pt x="418" y="188"/>
                  </a:lnTo>
                  <a:lnTo>
                    <a:pt x="418" y="194"/>
                  </a:lnTo>
                  <a:lnTo>
                    <a:pt x="416" y="200"/>
                  </a:lnTo>
                  <a:lnTo>
                    <a:pt x="416" y="207"/>
                  </a:lnTo>
                  <a:lnTo>
                    <a:pt x="414" y="213"/>
                  </a:lnTo>
                  <a:lnTo>
                    <a:pt x="412" y="217"/>
                  </a:lnTo>
                  <a:lnTo>
                    <a:pt x="408" y="223"/>
                  </a:lnTo>
                  <a:lnTo>
                    <a:pt x="406" y="227"/>
                  </a:lnTo>
                  <a:lnTo>
                    <a:pt x="401" y="231"/>
                  </a:lnTo>
                  <a:lnTo>
                    <a:pt x="397" y="235"/>
                  </a:lnTo>
                  <a:lnTo>
                    <a:pt x="393" y="240"/>
                  </a:lnTo>
                  <a:lnTo>
                    <a:pt x="389" y="244"/>
                  </a:lnTo>
                  <a:lnTo>
                    <a:pt x="385" y="246"/>
                  </a:lnTo>
                  <a:lnTo>
                    <a:pt x="379" y="250"/>
                  </a:lnTo>
                  <a:lnTo>
                    <a:pt x="375" y="252"/>
                  </a:lnTo>
                  <a:lnTo>
                    <a:pt x="369" y="254"/>
                  </a:lnTo>
                  <a:lnTo>
                    <a:pt x="367" y="256"/>
                  </a:lnTo>
                  <a:lnTo>
                    <a:pt x="363" y="256"/>
                  </a:lnTo>
                  <a:lnTo>
                    <a:pt x="359" y="258"/>
                  </a:lnTo>
                  <a:lnTo>
                    <a:pt x="355" y="258"/>
                  </a:lnTo>
                  <a:lnTo>
                    <a:pt x="350" y="260"/>
                  </a:lnTo>
                  <a:lnTo>
                    <a:pt x="346" y="260"/>
                  </a:lnTo>
                  <a:lnTo>
                    <a:pt x="340" y="260"/>
                  </a:lnTo>
                  <a:lnTo>
                    <a:pt x="334" y="262"/>
                  </a:lnTo>
                  <a:lnTo>
                    <a:pt x="330" y="262"/>
                  </a:lnTo>
                  <a:lnTo>
                    <a:pt x="324" y="262"/>
                  </a:lnTo>
                  <a:lnTo>
                    <a:pt x="316" y="262"/>
                  </a:lnTo>
                  <a:lnTo>
                    <a:pt x="310" y="262"/>
                  </a:lnTo>
                  <a:lnTo>
                    <a:pt x="302" y="26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26" name="Freeform 2266"/>
            <p:cNvSpPr>
              <a:spLocks noChangeAspect="1"/>
            </p:cNvSpPr>
            <p:nvPr/>
          </p:nvSpPr>
          <p:spPr bwMode="auto">
            <a:xfrm>
              <a:off x="2158" y="979"/>
              <a:ext cx="132" cy="4"/>
            </a:xfrm>
            <a:custGeom>
              <a:avLst/>
              <a:gdLst>
                <a:gd name="T0" fmla="*/ 124 w 132"/>
                <a:gd name="T1" fmla="*/ 0 h 4"/>
                <a:gd name="T2" fmla="*/ 0 w 132"/>
                <a:gd name="T3" fmla="*/ 4 h 4"/>
                <a:gd name="T4" fmla="*/ 8 w 132"/>
                <a:gd name="T5" fmla="*/ 2 h 4"/>
                <a:gd name="T6" fmla="*/ 132 w 132"/>
                <a:gd name="T7" fmla="*/ 0 h 4"/>
                <a:gd name="T8" fmla="*/ 124 w 13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4">
                  <a:moveTo>
                    <a:pt x="124" y="0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27" name="Freeform 2267"/>
            <p:cNvSpPr>
              <a:spLocks noChangeAspect="1"/>
            </p:cNvSpPr>
            <p:nvPr/>
          </p:nvSpPr>
          <p:spPr bwMode="auto">
            <a:xfrm>
              <a:off x="1068" y="804"/>
              <a:ext cx="278" cy="394"/>
            </a:xfrm>
            <a:custGeom>
              <a:avLst/>
              <a:gdLst>
                <a:gd name="T0" fmla="*/ 274 w 278"/>
                <a:gd name="T1" fmla="*/ 74 h 394"/>
                <a:gd name="T2" fmla="*/ 261 w 278"/>
                <a:gd name="T3" fmla="*/ 64 h 394"/>
                <a:gd name="T4" fmla="*/ 247 w 278"/>
                <a:gd name="T5" fmla="*/ 58 h 394"/>
                <a:gd name="T6" fmla="*/ 233 w 278"/>
                <a:gd name="T7" fmla="*/ 51 h 394"/>
                <a:gd name="T8" fmla="*/ 214 w 278"/>
                <a:gd name="T9" fmla="*/ 49 h 394"/>
                <a:gd name="T10" fmla="*/ 194 w 278"/>
                <a:gd name="T11" fmla="*/ 49 h 394"/>
                <a:gd name="T12" fmla="*/ 172 w 278"/>
                <a:gd name="T13" fmla="*/ 53 h 394"/>
                <a:gd name="T14" fmla="*/ 153 w 278"/>
                <a:gd name="T15" fmla="*/ 62 h 394"/>
                <a:gd name="T16" fmla="*/ 135 w 278"/>
                <a:gd name="T17" fmla="*/ 76 h 394"/>
                <a:gd name="T18" fmla="*/ 121 w 278"/>
                <a:gd name="T19" fmla="*/ 93 h 394"/>
                <a:gd name="T20" fmla="*/ 108 w 278"/>
                <a:gd name="T21" fmla="*/ 115 h 394"/>
                <a:gd name="T22" fmla="*/ 100 w 278"/>
                <a:gd name="T23" fmla="*/ 142 h 394"/>
                <a:gd name="T24" fmla="*/ 96 w 278"/>
                <a:gd name="T25" fmla="*/ 175 h 394"/>
                <a:gd name="T26" fmla="*/ 96 w 278"/>
                <a:gd name="T27" fmla="*/ 204 h 394"/>
                <a:gd name="T28" fmla="*/ 98 w 278"/>
                <a:gd name="T29" fmla="*/ 223 h 394"/>
                <a:gd name="T30" fmla="*/ 100 w 278"/>
                <a:gd name="T31" fmla="*/ 241 h 394"/>
                <a:gd name="T32" fmla="*/ 102 w 278"/>
                <a:gd name="T33" fmla="*/ 258 h 394"/>
                <a:gd name="T34" fmla="*/ 106 w 278"/>
                <a:gd name="T35" fmla="*/ 272 h 394"/>
                <a:gd name="T36" fmla="*/ 110 w 278"/>
                <a:gd name="T37" fmla="*/ 285 h 394"/>
                <a:gd name="T38" fmla="*/ 116 w 278"/>
                <a:gd name="T39" fmla="*/ 297 h 394"/>
                <a:gd name="T40" fmla="*/ 123 w 278"/>
                <a:gd name="T41" fmla="*/ 305 h 394"/>
                <a:gd name="T42" fmla="*/ 135 w 278"/>
                <a:gd name="T43" fmla="*/ 320 h 394"/>
                <a:gd name="T44" fmla="*/ 151 w 278"/>
                <a:gd name="T45" fmla="*/ 332 h 394"/>
                <a:gd name="T46" fmla="*/ 172 w 278"/>
                <a:gd name="T47" fmla="*/ 341 h 394"/>
                <a:gd name="T48" fmla="*/ 194 w 278"/>
                <a:gd name="T49" fmla="*/ 345 h 394"/>
                <a:gd name="T50" fmla="*/ 214 w 278"/>
                <a:gd name="T51" fmla="*/ 345 h 394"/>
                <a:gd name="T52" fmla="*/ 231 w 278"/>
                <a:gd name="T53" fmla="*/ 343 h 394"/>
                <a:gd name="T54" fmla="*/ 247 w 278"/>
                <a:gd name="T55" fmla="*/ 336 h 394"/>
                <a:gd name="T56" fmla="*/ 261 w 278"/>
                <a:gd name="T57" fmla="*/ 328 h 394"/>
                <a:gd name="T58" fmla="*/ 233 w 278"/>
                <a:gd name="T59" fmla="*/ 359 h 394"/>
                <a:gd name="T60" fmla="*/ 214 w 278"/>
                <a:gd name="T61" fmla="*/ 374 h 394"/>
                <a:gd name="T62" fmla="*/ 196 w 278"/>
                <a:gd name="T63" fmla="*/ 384 h 394"/>
                <a:gd name="T64" fmla="*/ 174 w 278"/>
                <a:gd name="T65" fmla="*/ 390 h 394"/>
                <a:gd name="T66" fmla="*/ 151 w 278"/>
                <a:gd name="T67" fmla="*/ 394 h 394"/>
                <a:gd name="T68" fmla="*/ 123 w 278"/>
                <a:gd name="T69" fmla="*/ 392 h 394"/>
                <a:gd name="T70" fmla="*/ 94 w 278"/>
                <a:gd name="T71" fmla="*/ 384 h 394"/>
                <a:gd name="T72" fmla="*/ 68 w 278"/>
                <a:gd name="T73" fmla="*/ 372 h 394"/>
                <a:gd name="T74" fmla="*/ 45 w 278"/>
                <a:gd name="T75" fmla="*/ 353 h 394"/>
                <a:gd name="T76" fmla="*/ 33 w 278"/>
                <a:gd name="T77" fmla="*/ 338 h 394"/>
                <a:gd name="T78" fmla="*/ 25 w 278"/>
                <a:gd name="T79" fmla="*/ 324 h 394"/>
                <a:gd name="T80" fmla="*/ 16 w 278"/>
                <a:gd name="T81" fmla="*/ 308 h 394"/>
                <a:gd name="T82" fmla="*/ 10 w 278"/>
                <a:gd name="T83" fmla="*/ 291 h 394"/>
                <a:gd name="T84" fmla="*/ 6 w 278"/>
                <a:gd name="T85" fmla="*/ 270 h 394"/>
                <a:gd name="T86" fmla="*/ 2 w 278"/>
                <a:gd name="T87" fmla="*/ 250 h 394"/>
                <a:gd name="T88" fmla="*/ 0 w 278"/>
                <a:gd name="T89" fmla="*/ 225 h 394"/>
                <a:gd name="T90" fmla="*/ 0 w 278"/>
                <a:gd name="T91" fmla="*/ 200 h 394"/>
                <a:gd name="T92" fmla="*/ 0 w 278"/>
                <a:gd name="T93" fmla="*/ 157 h 394"/>
                <a:gd name="T94" fmla="*/ 8 w 278"/>
                <a:gd name="T95" fmla="*/ 113 h 394"/>
                <a:gd name="T96" fmla="*/ 19 w 278"/>
                <a:gd name="T97" fmla="*/ 78 h 394"/>
                <a:gd name="T98" fmla="*/ 35 w 278"/>
                <a:gd name="T99" fmla="*/ 51 h 394"/>
                <a:gd name="T100" fmla="*/ 57 w 278"/>
                <a:gd name="T101" fmla="*/ 29 h 394"/>
                <a:gd name="T102" fmla="*/ 82 w 278"/>
                <a:gd name="T103" fmla="*/ 14 h 394"/>
                <a:gd name="T104" fmla="*/ 108 w 278"/>
                <a:gd name="T105" fmla="*/ 4 h 394"/>
                <a:gd name="T106" fmla="*/ 139 w 278"/>
                <a:gd name="T107" fmla="*/ 0 h 394"/>
                <a:gd name="T108" fmla="*/ 163 w 278"/>
                <a:gd name="T109" fmla="*/ 0 h 394"/>
                <a:gd name="T110" fmla="*/ 186 w 278"/>
                <a:gd name="T111" fmla="*/ 4 h 394"/>
                <a:gd name="T112" fmla="*/ 206 w 278"/>
                <a:gd name="T113" fmla="*/ 12 h 394"/>
                <a:gd name="T114" fmla="*/ 225 w 278"/>
                <a:gd name="T115" fmla="*/ 23 h 394"/>
                <a:gd name="T116" fmla="*/ 239 w 278"/>
                <a:gd name="T117" fmla="*/ 37 h 3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8" h="394">
                  <a:moveTo>
                    <a:pt x="243" y="41"/>
                  </a:moveTo>
                  <a:lnTo>
                    <a:pt x="278" y="80"/>
                  </a:lnTo>
                  <a:lnTo>
                    <a:pt x="276" y="76"/>
                  </a:lnTo>
                  <a:lnTo>
                    <a:pt x="274" y="74"/>
                  </a:lnTo>
                  <a:lnTo>
                    <a:pt x="269" y="72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61" y="64"/>
                  </a:lnTo>
                  <a:lnTo>
                    <a:pt x="257" y="62"/>
                  </a:lnTo>
                  <a:lnTo>
                    <a:pt x="255" y="60"/>
                  </a:lnTo>
                  <a:lnTo>
                    <a:pt x="251" y="60"/>
                  </a:lnTo>
                  <a:lnTo>
                    <a:pt x="247" y="58"/>
                  </a:lnTo>
                  <a:lnTo>
                    <a:pt x="243" y="56"/>
                  </a:lnTo>
                  <a:lnTo>
                    <a:pt x="239" y="53"/>
                  </a:lnTo>
                  <a:lnTo>
                    <a:pt x="237" y="53"/>
                  </a:lnTo>
                  <a:lnTo>
                    <a:pt x="233" y="51"/>
                  </a:lnTo>
                  <a:lnTo>
                    <a:pt x="229" y="51"/>
                  </a:lnTo>
                  <a:lnTo>
                    <a:pt x="225" y="49"/>
                  </a:lnTo>
                  <a:lnTo>
                    <a:pt x="221" y="49"/>
                  </a:lnTo>
                  <a:lnTo>
                    <a:pt x="214" y="49"/>
                  </a:lnTo>
                  <a:lnTo>
                    <a:pt x="210" y="49"/>
                  </a:lnTo>
                  <a:lnTo>
                    <a:pt x="206" y="49"/>
                  </a:lnTo>
                  <a:lnTo>
                    <a:pt x="200" y="49"/>
                  </a:lnTo>
                  <a:lnTo>
                    <a:pt x="194" y="49"/>
                  </a:lnTo>
                  <a:lnTo>
                    <a:pt x="190" y="49"/>
                  </a:lnTo>
                  <a:lnTo>
                    <a:pt x="184" y="51"/>
                  </a:lnTo>
                  <a:lnTo>
                    <a:pt x="178" y="53"/>
                  </a:lnTo>
                  <a:lnTo>
                    <a:pt x="172" y="53"/>
                  </a:lnTo>
                  <a:lnTo>
                    <a:pt x="167" y="56"/>
                  </a:lnTo>
                  <a:lnTo>
                    <a:pt x="161" y="58"/>
                  </a:lnTo>
                  <a:lnTo>
                    <a:pt x="157" y="60"/>
                  </a:lnTo>
                  <a:lnTo>
                    <a:pt x="153" y="62"/>
                  </a:lnTo>
                  <a:lnTo>
                    <a:pt x="147" y="66"/>
                  </a:lnTo>
                  <a:lnTo>
                    <a:pt x="143" y="68"/>
                  </a:lnTo>
                  <a:lnTo>
                    <a:pt x="139" y="72"/>
                  </a:lnTo>
                  <a:lnTo>
                    <a:pt x="135" y="76"/>
                  </a:lnTo>
                  <a:lnTo>
                    <a:pt x="131" y="80"/>
                  </a:lnTo>
                  <a:lnTo>
                    <a:pt x="127" y="82"/>
                  </a:lnTo>
                  <a:lnTo>
                    <a:pt x="123" y="89"/>
                  </a:lnTo>
                  <a:lnTo>
                    <a:pt x="121" y="93"/>
                  </a:lnTo>
                  <a:lnTo>
                    <a:pt x="116" y="97"/>
                  </a:lnTo>
                  <a:lnTo>
                    <a:pt x="114" y="103"/>
                  </a:lnTo>
                  <a:lnTo>
                    <a:pt x="110" y="109"/>
                  </a:lnTo>
                  <a:lnTo>
                    <a:pt x="108" y="115"/>
                  </a:lnTo>
                  <a:lnTo>
                    <a:pt x="106" y="122"/>
                  </a:lnTo>
                  <a:lnTo>
                    <a:pt x="104" y="128"/>
                  </a:lnTo>
                  <a:lnTo>
                    <a:pt x="102" y="136"/>
                  </a:lnTo>
                  <a:lnTo>
                    <a:pt x="100" y="142"/>
                  </a:lnTo>
                  <a:lnTo>
                    <a:pt x="100" y="151"/>
                  </a:lnTo>
                  <a:lnTo>
                    <a:pt x="98" y="159"/>
                  </a:lnTo>
                  <a:lnTo>
                    <a:pt x="98" y="167"/>
                  </a:lnTo>
                  <a:lnTo>
                    <a:pt x="96" y="175"/>
                  </a:lnTo>
                  <a:lnTo>
                    <a:pt x="96" y="186"/>
                  </a:lnTo>
                  <a:lnTo>
                    <a:pt x="96" y="194"/>
                  </a:lnTo>
                  <a:lnTo>
                    <a:pt x="96" y="200"/>
                  </a:lnTo>
                  <a:lnTo>
                    <a:pt x="96" y="204"/>
                  </a:lnTo>
                  <a:lnTo>
                    <a:pt x="96" y="210"/>
                  </a:lnTo>
                  <a:lnTo>
                    <a:pt x="96" y="215"/>
                  </a:lnTo>
                  <a:lnTo>
                    <a:pt x="96" y="219"/>
                  </a:lnTo>
                  <a:lnTo>
                    <a:pt x="98" y="223"/>
                  </a:lnTo>
                  <a:lnTo>
                    <a:pt x="98" y="229"/>
                  </a:lnTo>
                  <a:lnTo>
                    <a:pt x="98" y="233"/>
                  </a:lnTo>
                  <a:lnTo>
                    <a:pt x="98" y="237"/>
                  </a:lnTo>
                  <a:lnTo>
                    <a:pt x="100" y="241"/>
                  </a:lnTo>
                  <a:lnTo>
                    <a:pt x="100" y="246"/>
                  </a:lnTo>
                  <a:lnTo>
                    <a:pt x="100" y="250"/>
                  </a:lnTo>
                  <a:lnTo>
                    <a:pt x="100" y="254"/>
                  </a:lnTo>
                  <a:lnTo>
                    <a:pt x="102" y="258"/>
                  </a:lnTo>
                  <a:lnTo>
                    <a:pt x="102" y="260"/>
                  </a:lnTo>
                  <a:lnTo>
                    <a:pt x="104" y="264"/>
                  </a:lnTo>
                  <a:lnTo>
                    <a:pt x="104" y="268"/>
                  </a:lnTo>
                  <a:lnTo>
                    <a:pt x="106" y="272"/>
                  </a:lnTo>
                  <a:lnTo>
                    <a:pt x="106" y="274"/>
                  </a:lnTo>
                  <a:lnTo>
                    <a:pt x="108" y="279"/>
                  </a:lnTo>
                  <a:lnTo>
                    <a:pt x="108" y="281"/>
                  </a:lnTo>
                  <a:lnTo>
                    <a:pt x="110" y="285"/>
                  </a:lnTo>
                  <a:lnTo>
                    <a:pt x="112" y="287"/>
                  </a:lnTo>
                  <a:lnTo>
                    <a:pt x="112" y="291"/>
                  </a:lnTo>
                  <a:lnTo>
                    <a:pt x="114" y="293"/>
                  </a:lnTo>
                  <a:lnTo>
                    <a:pt x="116" y="297"/>
                  </a:lnTo>
                  <a:lnTo>
                    <a:pt x="116" y="299"/>
                  </a:lnTo>
                  <a:lnTo>
                    <a:pt x="119" y="301"/>
                  </a:lnTo>
                  <a:lnTo>
                    <a:pt x="121" y="303"/>
                  </a:lnTo>
                  <a:lnTo>
                    <a:pt x="123" y="305"/>
                  </a:lnTo>
                  <a:lnTo>
                    <a:pt x="125" y="308"/>
                  </a:lnTo>
                  <a:lnTo>
                    <a:pt x="127" y="312"/>
                  </a:lnTo>
                  <a:lnTo>
                    <a:pt x="131" y="316"/>
                  </a:lnTo>
                  <a:lnTo>
                    <a:pt x="135" y="320"/>
                  </a:lnTo>
                  <a:lnTo>
                    <a:pt x="139" y="322"/>
                  </a:lnTo>
                  <a:lnTo>
                    <a:pt x="143" y="326"/>
                  </a:lnTo>
                  <a:lnTo>
                    <a:pt x="147" y="328"/>
                  </a:lnTo>
                  <a:lnTo>
                    <a:pt x="151" y="332"/>
                  </a:lnTo>
                  <a:lnTo>
                    <a:pt x="157" y="334"/>
                  </a:lnTo>
                  <a:lnTo>
                    <a:pt x="161" y="336"/>
                  </a:lnTo>
                  <a:lnTo>
                    <a:pt x="165" y="338"/>
                  </a:lnTo>
                  <a:lnTo>
                    <a:pt x="172" y="341"/>
                  </a:lnTo>
                  <a:lnTo>
                    <a:pt x="178" y="343"/>
                  </a:lnTo>
                  <a:lnTo>
                    <a:pt x="182" y="343"/>
                  </a:lnTo>
                  <a:lnTo>
                    <a:pt x="188" y="345"/>
                  </a:lnTo>
                  <a:lnTo>
                    <a:pt x="194" y="345"/>
                  </a:lnTo>
                  <a:lnTo>
                    <a:pt x="200" y="345"/>
                  </a:lnTo>
                  <a:lnTo>
                    <a:pt x="206" y="345"/>
                  </a:lnTo>
                  <a:lnTo>
                    <a:pt x="210" y="345"/>
                  </a:lnTo>
                  <a:lnTo>
                    <a:pt x="214" y="345"/>
                  </a:lnTo>
                  <a:lnTo>
                    <a:pt x="218" y="345"/>
                  </a:lnTo>
                  <a:lnTo>
                    <a:pt x="223" y="345"/>
                  </a:lnTo>
                  <a:lnTo>
                    <a:pt x="227" y="343"/>
                  </a:lnTo>
                  <a:lnTo>
                    <a:pt x="231" y="343"/>
                  </a:lnTo>
                  <a:lnTo>
                    <a:pt x="235" y="341"/>
                  </a:lnTo>
                  <a:lnTo>
                    <a:pt x="239" y="341"/>
                  </a:lnTo>
                  <a:lnTo>
                    <a:pt x="243" y="338"/>
                  </a:lnTo>
                  <a:lnTo>
                    <a:pt x="247" y="336"/>
                  </a:lnTo>
                  <a:lnTo>
                    <a:pt x="251" y="334"/>
                  </a:lnTo>
                  <a:lnTo>
                    <a:pt x="255" y="332"/>
                  </a:lnTo>
                  <a:lnTo>
                    <a:pt x="257" y="330"/>
                  </a:lnTo>
                  <a:lnTo>
                    <a:pt x="261" y="328"/>
                  </a:lnTo>
                  <a:lnTo>
                    <a:pt x="263" y="326"/>
                  </a:lnTo>
                  <a:lnTo>
                    <a:pt x="267" y="322"/>
                  </a:lnTo>
                  <a:lnTo>
                    <a:pt x="272" y="320"/>
                  </a:lnTo>
                  <a:lnTo>
                    <a:pt x="233" y="359"/>
                  </a:lnTo>
                  <a:lnTo>
                    <a:pt x="229" y="363"/>
                  </a:lnTo>
                  <a:lnTo>
                    <a:pt x="225" y="367"/>
                  </a:lnTo>
                  <a:lnTo>
                    <a:pt x="221" y="372"/>
                  </a:lnTo>
                  <a:lnTo>
                    <a:pt x="214" y="374"/>
                  </a:lnTo>
                  <a:lnTo>
                    <a:pt x="210" y="378"/>
                  </a:lnTo>
                  <a:lnTo>
                    <a:pt x="206" y="380"/>
                  </a:lnTo>
                  <a:lnTo>
                    <a:pt x="200" y="382"/>
                  </a:lnTo>
                  <a:lnTo>
                    <a:pt x="196" y="384"/>
                  </a:lnTo>
                  <a:lnTo>
                    <a:pt x="190" y="386"/>
                  </a:lnTo>
                  <a:lnTo>
                    <a:pt x="186" y="388"/>
                  </a:lnTo>
                  <a:lnTo>
                    <a:pt x="180" y="390"/>
                  </a:lnTo>
                  <a:lnTo>
                    <a:pt x="174" y="390"/>
                  </a:lnTo>
                  <a:lnTo>
                    <a:pt x="170" y="392"/>
                  </a:lnTo>
                  <a:lnTo>
                    <a:pt x="163" y="392"/>
                  </a:lnTo>
                  <a:lnTo>
                    <a:pt x="157" y="394"/>
                  </a:lnTo>
                  <a:lnTo>
                    <a:pt x="151" y="394"/>
                  </a:lnTo>
                  <a:lnTo>
                    <a:pt x="145" y="394"/>
                  </a:lnTo>
                  <a:lnTo>
                    <a:pt x="137" y="394"/>
                  </a:lnTo>
                  <a:lnTo>
                    <a:pt x="131" y="394"/>
                  </a:lnTo>
                  <a:lnTo>
                    <a:pt x="123" y="392"/>
                  </a:lnTo>
                  <a:lnTo>
                    <a:pt x="114" y="390"/>
                  </a:lnTo>
                  <a:lnTo>
                    <a:pt x="108" y="390"/>
                  </a:lnTo>
                  <a:lnTo>
                    <a:pt x="100" y="388"/>
                  </a:lnTo>
                  <a:lnTo>
                    <a:pt x="94" y="384"/>
                  </a:lnTo>
                  <a:lnTo>
                    <a:pt x="86" y="382"/>
                  </a:lnTo>
                  <a:lnTo>
                    <a:pt x="80" y="380"/>
                  </a:lnTo>
                  <a:lnTo>
                    <a:pt x="74" y="376"/>
                  </a:lnTo>
                  <a:lnTo>
                    <a:pt x="68" y="372"/>
                  </a:lnTo>
                  <a:lnTo>
                    <a:pt x="61" y="367"/>
                  </a:lnTo>
                  <a:lnTo>
                    <a:pt x="55" y="363"/>
                  </a:lnTo>
                  <a:lnTo>
                    <a:pt x="51" y="359"/>
                  </a:lnTo>
                  <a:lnTo>
                    <a:pt x="45" y="353"/>
                  </a:lnTo>
                  <a:lnTo>
                    <a:pt x="39" y="349"/>
                  </a:lnTo>
                  <a:lnTo>
                    <a:pt x="37" y="345"/>
                  </a:lnTo>
                  <a:lnTo>
                    <a:pt x="35" y="343"/>
                  </a:lnTo>
                  <a:lnTo>
                    <a:pt x="33" y="338"/>
                  </a:lnTo>
                  <a:lnTo>
                    <a:pt x="31" y="336"/>
                  </a:lnTo>
                  <a:lnTo>
                    <a:pt x="29" y="332"/>
                  </a:lnTo>
                  <a:lnTo>
                    <a:pt x="27" y="328"/>
                  </a:lnTo>
                  <a:lnTo>
                    <a:pt x="25" y="324"/>
                  </a:lnTo>
                  <a:lnTo>
                    <a:pt x="23" y="320"/>
                  </a:lnTo>
                  <a:lnTo>
                    <a:pt x="21" y="318"/>
                  </a:lnTo>
                  <a:lnTo>
                    <a:pt x="19" y="314"/>
                  </a:lnTo>
                  <a:lnTo>
                    <a:pt x="16" y="308"/>
                  </a:lnTo>
                  <a:lnTo>
                    <a:pt x="16" y="303"/>
                  </a:lnTo>
                  <a:lnTo>
                    <a:pt x="14" y="299"/>
                  </a:lnTo>
                  <a:lnTo>
                    <a:pt x="12" y="295"/>
                  </a:lnTo>
                  <a:lnTo>
                    <a:pt x="10" y="291"/>
                  </a:lnTo>
                  <a:lnTo>
                    <a:pt x="10" y="287"/>
                  </a:lnTo>
                  <a:lnTo>
                    <a:pt x="8" y="281"/>
                  </a:lnTo>
                  <a:lnTo>
                    <a:pt x="8" y="277"/>
                  </a:lnTo>
                  <a:lnTo>
                    <a:pt x="6" y="270"/>
                  </a:lnTo>
                  <a:lnTo>
                    <a:pt x="6" y="266"/>
                  </a:lnTo>
                  <a:lnTo>
                    <a:pt x="4" y="260"/>
                  </a:lnTo>
                  <a:lnTo>
                    <a:pt x="4" y="256"/>
                  </a:lnTo>
                  <a:lnTo>
                    <a:pt x="2" y="250"/>
                  </a:lnTo>
                  <a:lnTo>
                    <a:pt x="2" y="243"/>
                  </a:lnTo>
                  <a:lnTo>
                    <a:pt x="2" y="237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19"/>
                  </a:lnTo>
                  <a:lnTo>
                    <a:pt x="0" y="213"/>
                  </a:lnTo>
                  <a:lnTo>
                    <a:pt x="0" y="206"/>
                  </a:lnTo>
                  <a:lnTo>
                    <a:pt x="0" y="200"/>
                  </a:lnTo>
                  <a:lnTo>
                    <a:pt x="0" y="194"/>
                  </a:lnTo>
                  <a:lnTo>
                    <a:pt x="0" y="179"/>
                  </a:lnTo>
                  <a:lnTo>
                    <a:pt x="0" y="169"/>
                  </a:lnTo>
                  <a:lnTo>
                    <a:pt x="0" y="157"/>
                  </a:lnTo>
                  <a:lnTo>
                    <a:pt x="2" y="144"/>
                  </a:lnTo>
                  <a:lnTo>
                    <a:pt x="4" y="134"/>
                  </a:lnTo>
                  <a:lnTo>
                    <a:pt x="6" y="124"/>
                  </a:lnTo>
                  <a:lnTo>
                    <a:pt x="8" y="113"/>
                  </a:lnTo>
                  <a:lnTo>
                    <a:pt x="10" y="105"/>
                  </a:lnTo>
                  <a:lnTo>
                    <a:pt x="12" y="95"/>
                  </a:lnTo>
                  <a:lnTo>
                    <a:pt x="16" y="87"/>
                  </a:lnTo>
                  <a:lnTo>
                    <a:pt x="19" y="78"/>
                  </a:lnTo>
                  <a:lnTo>
                    <a:pt x="23" y="72"/>
                  </a:lnTo>
                  <a:lnTo>
                    <a:pt x="27" y="64"/>
                  </a:lnTo>
                  <a:lnTo>
                    <a:pt x="31" y="58"/>
                  </a:lnTo>
                  <a:lnTo>
                    <a:pt x="35" y="51"/>
                  </a:lnTo>
                  <a:lnTo>
                    <a:pt x="41" y="45"/>
                  </a:lnTo>
                  <a:lnTo>
                    <a:pt x="45" y="39"/>
                  </a:lnTo>
                  <a:lnTo>
                    <a:pt x="51" y="35"/>
                  </a:lnTo>
                  <a:lnTo>
                    <a:pt x="57" y="29"/>
                  </a:lnTo>
                  <a:lnTo>
                    <a:pt x="63" y="25"/>
                  </a:lnTo>
                  <a:lnTo>
                    <a:pt x="68" y="20"/>
                  </a:lnTo>
                  <a:lnTo>
                    <a:pt x="74" y="16"/>
                  </a:lnTo>
                  <a:lnTo>
                    <a:pt x="82" y="14"/>
                  </a:lnTo>
                  <a:lnTo>
                    <a:pt x="88" y="10"/>
                  </a:lnTo>
                  <a:lnTo>
                    <a:pt x="94" y="8"/>
                  </a:lnTo>
                  <a:lnTo>
                    <a:pt x="102" y="6"/>
                  </a:lnTo>
                  <a:lnTo>
                    <a:pt x="108" y="4"/>
                  </a:lnTo>
                  <a:lnTo>
                    <a:pt x="116" y="2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6" y="2"/>
                  </a:lnTo>
                  <a:lnTo>
                    <a:pt x="180" y="2"/>
                  </a:lnTo>
                  <a:lnTo>
                    <a:pt x="186" y="4"/>
                  </a:lnTo>
                  <a:lnTo>
                    <a:pt x="192" y="6"/>
                  </a:lnTo>
                  <a:lnTo>
                    <a:pt x="196" y="8"/>
                  </a:lnTo>
                  <a:lnTo>
                    <a:pt x="200" y="10"/>
                  </a:lnTo>
                  <a:lnTo>
                    <a:pt x="206" y="12"/>
                  </a:lnTo>
                  <a:lnTo>
                    <a:pt x="210" y="14"/>
                  </a:lnTo>
                  <a:lnTo>
                    <a:pt x="214" y="16"/>
                  </a:lnTo>
                  <a:lnTo>
                    <a:pt x="221" y="20"/>
                  </a:lnTo>
                  <a:lnTo>
                    <a:pt x="225" y="23"/>
                  </a:lnTo>
                  <a:lnTo>
                    <a:pt x="229" y="27"/>
                  </a:lnTo>
                  <a:lnTo>
                    <a:pt x="231" y="29"/>
                  </a:lnTo>
                  <a:lnTo>
                    <a:pt x="235" y="33"/>
                  </a:lnTo>
                  <a:lnTo>
                    <a:pt x="239" y="37"/>
                  </a:lnTo>
                  <a:lnTo>
                    <a:pt x="243" y="4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28" name="Freeform 2268"/>
            <p:cNvSpPr>
              <a:spLocks noChangeAspect="1"/>
            </p:cNvSpPr>
            <p:nvPr/>
          </p:nvSpPr>
          <p:spPr bwMode="auto">
            <a:xfrm>
              <a:off x="1340" y="884"/>
              <a:ext cx="112" cy="44"/>
            </a:xfrm>
            <a:custGeom>
              <a:avLst/>
              <a:gdLst>
                <a:gd name="T0" fmla="*/ 112 w 112"/>
                <a:gd name="T1" fmla="*/ 0 h 44"/>
                <a:gd name="T2" fmla="*/ 112 w 112"/>
                <a:gd name="T3" fmla="*/ 31 h 44"/>
                <a:gd name="T4" fmla="*/ 108 w 112"/>
                <a:gd name="T5" fmla="*/ 31 h 44"/>
                <a:gd name="T6" fmla="*/ 102 w 112"/>
                <a:gd name="T7" fmla="*/ 31 h 44"/>
                <a:gd name="T8" fmla="*/ 95 w 112"/>
                <a:gd name="T9" fmla="*/ 33 h 44"/>
                <a:gd name="T10" fmla="*/ 91 w 112"/>
                <a:gd name="T11" fmla="*/ 33 h 44"/>
                <a:gd name="T12" fmla="*/ 85 w 112"/>
                <a:gd name="T13" fmla="*/ 35 h 44"/>
                <a:gd name="T14" fmla="*/ 81 w 112"/>
                <a:gd name="T15" fmla="*/ 35 h 44"/>
                <a:gd name="T16" fmla="*/ 75 w 112"/>
                <a:gd name="T17" fmla="*/ 35 h 44"/>
                <a:gd name="T18" fmla="*/ 71 w 112"/>
                <a:gd name="T19" fmla="*/ 38 h 44"/>
                <a:gd name="T20" fmla="*/ 65 w 112"/>
                <a:gd name="T21" fmla="*/ 38 h 44"/>
                <a:gd name="T22" fmla="*/ 59 w 112"/>
                <a:gd name="T23" fmla="*/ 40 h 44"/>
                <a:gd name="T24" fmla="*/ 55 w 112"/>
                <a:gd name="T25" fmla="*/ 40 h 44"/>
                <a:gd name="T26" fmla="*/ 49 w 112"/>
                <a:gd name="T27" fmla="*/ 42 h 44"/>
                <a:gd name="T28" fmla="*/ 44 w 112"/>
                <a:gd name="T29" fmla="*/ 42 h 44"/>
                <a:gd name="T30" fmla="*/ 38 w 112"/>
                <a:gd name="T31" fmla="*/ 42 h 44"/>
                <a:gd name="T32" fmla="*/ 34 w 112"/>
                <a:gd name="T33" fmla="*/ 44 h 44"/>
                <a:gd name="T34" fmla="*/ 28 w 112"/>
                <a:gd name="T35" fmla="*/ 44 h 44"/>
                <a:gd name="T36" fmla="*/ 0 w 112"/>
                <a:gd name="T37" fmla="*/ 19 h 44"/>
                <a:gd name="T38" fmla="*/ 8 w 112"/>
                <a:gd name="T39" fmla="*/ 19 h 44"/>
                <a:gd name="T40" fmla="*/ 14 w 112"/>
                <a:gd name="T41" fmla="*/ 17 h 44"/>
                <a:gd name="T42" fmla="*/ 20 w 112"/>
                <a:gd name="T43" fmla="*/ 15 h 44"/>
                <a:gd name="T44" fmla="*/ 28 w 112"/>
                <a:gd name="T45" fmla="*/ 15 h 44"/>
                <a:gd name="T46" fmla="*/ 34 w 112"/>
                <a:gd name="T47" fmla="*/ 13 h 44"/>
                <a:gd name="T48" fmla="*/ 42 w 112"/>
                <a:gd name="T49" fmla="*/ 13 h 44"/>
                <a:gd name="T50" fmla="*/ 49 w 112"/>
                <a:gd name="T51" fmla="*/ 11 h 44"/>
                <a:gd name="T52" fmla="*/ 57 w 112"/>
                <a:gd name="T53" fmla="*/ 11 h 44"/>
                <a:gd name="T54" fmla="*/ 63 w 112"/>
                <a:gd name="T55" fmla="*/ 9 h 44"/>
                <a:gd name="T56" fmla="*/ 69 w 112"/>
                <a:gd name="T57" fmla="*/ 9 h 44"/>
                <a:gd name="T58" fmla="*/ 77 w 112"/>
                <a:gd name="T59" fmla="*/ 7 h 44"/>
                <a:gd name="T60" fmla="*/ 83 w 112"/>
                <a:gd name="T61" fmla="*/ 7 h 44"/>
                <a:gd name="T62" fmla="*/ 91 w 112"/>
                <a:gd name="T63" fmla="*/ 4 h 44"/>
                <a:gd name="T64" fmla="*/ 97 w 112"/>
                <a:gd name="T65" fmla="*/ 2 h 44"/>
                <a:gd name="T66" fmla="*/ 106 w 112"/>
                <a:gd name="T67" fmla="*/ 2 h 44"/>
                <a:gd name="T68" fmla="*/ 112 w 112"/>
                <a:gd name="T69" fmla="*/ 0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2" h="44">
                  <a:moveTo>
                    <a:pt x="112" y="0"/>
                  </a:moveTo>
                  <a:lnTo>
                    <a:pt x="112" y="31"/>
                  </a:lnTo>
                  <a:lnTo>
                    <a:pt x="108" y="31"/>
                  </a:lnTo>
                  <a:lnTo>
                    <a:pt x="102" y="31"/>
                  </a:lnTo>
                  <a:lnTo>
                    <a:pt x="95" y="33"/>
                  </a:lnTo>
                  <a:lnTo>
                    <a:pt x="91" y="33"/>
                  </a:lnTo>
                  <a:lnTo>
                    <a:pt x="85" y="35"/>
                  </a:lnTo>
                  <a:lnTo>
                    <a:pt x="81" y="35"/>
                  </a:lnTo>
                  <a:lnTo>
                    <a:pt x="75" y="35"/>
                  </a:lnTo>
                  <a:lnTo>
                    <a:pt x="71" y="38"/>
                  </a:lnTo>
                  <a:lnTo>
                    <a:pt x="65" y="38"/>
                  </a:lnTo>
                  <a:lnTo>
                    <a:pt x="59" y="40"/>
                  </a:lnTo>
                  <a:lnTo>
                    <a:pt x="55" y="40"/>
                  </a:lnTo>
                  <a:lnTo>
                    <a:pt x="49" y="42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4" y="44"/>
                  </a:lnTo>
                  <a:lnTo>
                    <a:pt x="28" y="44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14" y="17"/>
                  </a:lnTo>
                  <a:lnTo>
                    <a:pt x="20" y="15"/>
                  </a:lnTo>
                  <a:lnTo>
                    <a:pt x="28" y="15"/>
                  </a:lnTo>
                  <a:lnTo>
                    <a:pt x="34" y="13"/>
                  </a:lnTo>
                  <a:lnTo>
                    <a:pt x="42" y="13"/>
                  </a:lnTo>
                  <a:lnTo>
                    <a:pt x="49" y="11"/>
                  </a:lnTo>
                  <a:lnTo>
                    <a:pt x="57" y="11"/>
                  </a:lnTo>
                  <a:lnTo>
                    <a:pt x="63" y="9"/>
                  </a:lnTo>
                  <a:lnTo>
                    <a:pt x="69" y="9"/>
                  </a:lnTo>
                  <a:lnTo>
                    <a:pt x="77" y="7"/>
                  </a:lnTo>
                  <a:lnTo>
                    <a:pt x="83" y="7"/>
                  </a:lnTo>
                  <a:lnTo>
                    <a:pt x="91" y="4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29" name="Freeform 2269"/>
            <p:cNvSpPr>
              <a:spLocks noChangeAspect="1"/>
            </p:cNvSpPr>
            <p:nvPr/>
          </p:nvSpPr>
          <p:spPr bwMode="auto">
            <a:xfrm>
              <a:off x="1346" y="1056"/>
              <a:ext cx="112" cy="53"/>
            </a:xfrm>
            <a:custGeom>
              <a:avLst/>
              <a:gdLst>
                <a:gd name="T0" fmla="*/ 0 w 112"/>
                <a:gd name="T1" fmla="*/ 16 h 53"/>
                <a:gd name="T2" fmla="*/ 26 w 112"/>
                <a:gd name="T3" fmla="*/ 0 h 53"/>
                <a:gd name="T4" fmla="*/ 32 w 112"/>
                <a:gd name="T5" fmla="*/ 2 h 53"/>
                <a:gd name="T6" fmla="*/ 36 w 112"/>
                <a:gd name="T7" fmla="*/ 4 h 53"/>
                <a:gd name="T8" fmla="*/ 43 w 112"/>
                <a:gd name="T9" fmla="*/ 4 h 53"/>
                <a:gd name="T10" fmla="*/ 47 w 112"/>
                <a:gd name="T11" fmla="*/ 6 h 53"/>
                <a:gd name="T12" fmla="*/ 53 w 112"/>
                <a:gd name="T13" fmla="*/ 8 h 53"/>
                <a:gd name="T14" fmla="*/ 59 w 112"/>
                <a:gd name="T15" fmla="*/ 10 h 53"/>
                <a:gd name="T16" fmla="*/ 63 w 112"/>
                <a:gd name="T17" fmla="*/ 12 h 53"/>
                <a:gd name="T18" fmla="*/ 69 w 112"/>
                <a:gd name="T19" fmla="*/ 14 h 53"/>
                <a:gd name="T20" fmla="*/ 73 w 112"/>
                <a:gd name="T21" fmla="*/ 16 h 53"/>
                <a:gd name="T22" fmla="*/ 79 w 112"/>
                <a:gd name="T23" fmla="*/ 16 h 53"/>
                <a:gd name="T24" fmla="*/ 85 w 112"/>
                <a:gd name="T25" fmla="*/ 18 h 53"/>
                <a:gd name="T26" fmla="*/ 89 w 112"/>
                <a:gd name="T27" fmla="*/ 20 h 53"/>
                <a:gd name="T28" fmla="*/ 96 w 112"/>
                <a:gd name="T29" fmla="*/ 22 h 53"/>
                <a:gd name="T30" fmla="*/ 100 w 112"/>
                <a:gd name="T31" fmla="*/ 25 h 53"/>
                <a:gd name="T32" fmla="*/ 106 w 112"/>
                <a:gd name="T33" fmla="*/ 27 h 53"/>
                <a:gd name="T34" fmla="*/ 110 w 112"/>
                <a:gd name="T35" fmla="*/ 29 h 53"/>
                <a:gd name="T36" fmla="*/ 112 w 112"/>
                <a:gd name="T37" fmla="*/ 53 h 53"/>
                <a:gd name="T38" fmla="*/ 106 w 112"/>
                <a:gd name="T39" fmla="*/ 51 h 53"/>
                <a:gd name="T40" fmla="*/ 98 w 112"/>
                <a:gd name="T41" fmla="*/ 49 h 53"/>
                <a:gd name="T42" fmla="*/ 91 w 112"/>
                <a:gd name="T43" fmla="*/ 47 h 53"/>
                <a:gd name="T44" fmla="*/ 83 w 112"/>
                <a:gd name="T45" fmla="*/ 45 h 53"/>
                <a:gd name="T46" fmla="*/ 77 w 112"/>
                <a:gd name="T47" fmla="*/ 43 h 53"/>
                <a:gd name="T48" fmla="*/ 71 w 112"/>
                <a:gd name="T49" fmla="*/ 41 h 53"/>
                <a:gd name="T50" fmla="*/ 63 w 112"/>
                <a:gd name="T51" fmla="*/ 37 h 53"/>
                <a:gd name="T52" fmla="*/ 57 w 112"/>
                <a:gd name="T53" fmla="*/ 35 h 53"/>
                <a:gd name="T54" fmla="*/ 49 w 112"/>
                <a:gd name="T55" fmla="*/ 33 h 53"/>
                <a:gd name="T56" fmla="*/ 43 w 112"/>
                <a:gd name="T57" fmla="*/ 31 h 53"/>
                <a:gd name="T58" fmla="*/ 34 w 112"/>
                <a:gd name="T59" fmla="*/ 29 h 53"/>
                <a:gd name="T60" fmla="*/ 28 w 112"/>
                <a:gd name="T61" fmla="*/ 27 h 53"/>
                <a:gd name="T62" fmla="*/ 20 w 112"/>
                <a:gd name="T63" fmla="*/ 25 h 53"/>
                <a:gd name="T64" fmla="*/ 14 w 112"/>
                <a:gd name="T65" fmla="*/ 20 h 53"/>
                <a:gd name="T66" fmla="*/ 6 w 112"/>
                <a:gd name="T67" fmla="*/ 18 h 53"/>
                <a:gd name="T68" fmla="*/ 0 w 112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2" h="53">
                  <a:moveTo>
                    <a:pt x="0" y="16"/>
                  </a:move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3" y="4"/>
                  </a:lnTo>
                  <a:lnTo>
                    <a:pt x="47" y="6"/>
                  </a:lnTo>
                  <a:lnTo>
                    <a:pt x="53" y="8"/>
                  </a:lnTo>
                  <a:lnTo>
                    <a:pt x="59" y="10"/>
                  </a:lnTo>
                  <a:lnTo>
                    <a:pt x="63" y="12"/>
                  </a:lnTo>
                  <a:lnTo>
                    <a:pt x="69" y="14"/>
                  </a:lnTo>
                  <a:lnTo>
                    <a:pt x="73" y="16"/>
                  </a:lnTo>
                  <a:lnTo>
                    <a:pt x="79" y="16"/>
                  </a:lnTo>
                  <a:lnTo>
                    <a:pt x="85" y="18"/>
                  </a:lnTo>
                  <a:lnTo>
                    <a:pt x="89" y="20"/>
                  </a:lnTo>
                  <a:lnTo>
                    <a:pt x="96" y="22"/>
                  </a:lnTo>
                  <a:lnTo>
                    <a:pt x="100" y="25"/>
                  </a:lnTo>
                  <a:lnTo>
                    <a:pt x="106" y="27"/>
                  </a:lnTo>
                  <a:lnTo>
                    <a:pt x="110" y="29"/>
                  </a:lnTo>
                  <a:lnTo>
                    <a:pt x="112" y="53"/>
                  </a:lnTo>
                  <a:lnTo>
                    <a:pt x="106" y="51"/>
                  </a:lnTo>
                  <a:lnTo>
                    <a:pt x="98" y="49"/>
                  </a:lnTo>
                  <a:lnTo>
                    <a:pt x="91" y="47"/>
                  </a:lnTo>
                  <a:lnTo>
                    <a:pt x="83" y="45"/>
                  </a:lnTo>
                  <a:lnTo>
                    <a:pt x="77" y="43"/>
                  </a:lnTo>
                  <a:lnTo>
                    <a:pt x="71" y="41"/>
                  </a:lnTo>
                  <a:lnTo>
                    <a:pt x="63" y="37"/>
                  </a:lnTo>
                  <a:lnTo>
                    <a:pt x="57" y="35"/>
                  </a:lnTo>
                  <a:lnTo>
                    <a:pt x="49" y="33"/>
                  </a:lnTo>
                  <a:lnTo>
                    <a:pt x="43" y="31"/>
                  </a:lnTo>
                  <a:lnTo>
                    <a:pt x="34" y="29"/>
                  </a:lnTo>
                  <a:lnTo>
                    <a:pt x="28" y="27"/>
                  </a:lnTo>
                  <a:lnTo>
                    <a:pt x="20" y="25"/>
                  </a:lnTo>
                  <a:lnTo>
                    <a:pt x="14" y="20"/>
                  </a:lnTo>
                  <a:lnTo>
                    <a:pt x="6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30" name="Freeform 2270"/>
            <p:cNvSpPr>
              <a:spLocks noChangeAspect="1" noEditPoints="1"/>
            </p:cNvSpPr>
            <p:nvPr/>
          </p:nvSpPr>
          <p:spPr bwMode="auto">
            <a:xfrm>
              <a:off x="1531" y="715"/>
              <a:ext cx="466" cy="582"/>
            </a:xfrm>
            <a:custGeom>
              <a:avLst/>
              <a:gdLst>
                <a:gd name="T0" fmla="*/ 0 w 466"/>
                <a:gd name="T1" fmla="*/ 487 h 582"/>
                <a:gd name="T2" fmla="*/ 0 w 466"/>
                <a:gd name="T3" fmla="*/ 454 h 582"/>
                <a:gd name="T4" fmla="*/ 0 w 466"/>
                <a:gd name="T5" fmla="*/ 421 h 582"/>
                <a:gd name="T6" fmla="*/ 0 w 466"/>
                <a:gd name="T7" fmla="*/ 386 h 582"/>
                <a:gd name="T8" fmla="*/ 0 w 466"/>
                <a:gd name="T9" fmla="*/ 353 h 582"/>
                <a:gd name="T10" fmla="*/ 0 w 466"/>
                <a:gd name="T11" fmla="*/ 318 h 582"/>
                <a:gd name="T12" fmla="*/ 0 w 466"/>
                <a:gd name="T13" fmla="*/ 285 h 582"/>
                <a:gd name="T14" fmla="*/ 0 w 466"/>
                <a:gd name="T15" fmla="*/ 250 h 582"/>
                <a:gd name="T16" fmla="*/ 0 w 466"/>
                <a:gd name="T17" fmla="*/ 215 h 582"/>
                <a:gd name="T18" fmla="*/ 0 w 466"/>
                <a:gd name="T19" fmla="*/ 182 h 582"/>
                <a:gd name="T20" fmla="*/ 0 w 466"/>
                <a:gd name="T21" fmla="*/ 147 h 582"/>
                <a:gd name="T22" fmla="*/ 0 w 466"/>
                <a:gd name="T23" fmla="*/ 114 h 582"/>
                <a:gd name="T24" fmla="*/ 0 w 466"/>
                <a:gd name="T25" fmla="*/ 78 h 582"/>
                <a:gd name="T26" fmla="*/ 27 w 466"/>
                <a:gd name="T27" fmla="*/ 27 h 582"/>
                <a:gd name="T28" fmla="*/ 27 w 466"/>
                <a:gd name="T29" fmla="*/ 72 h 582"/>
                <a:gd name="T30" fmla="*/ 27 w 466"/>
                <a:gd name="T31" fmla="*/ 118 h 582"/>
                <a:gd name="T32" fmla="*/ 27 w 466"/>
                <a:gd name="T33" fmla="*/ 165 h 582"/>
                <a:gd name="T34" fmla="*/ 27 w 466"/>
                <a:gd name="T35" fmla="*/ 211 h 582"/>
                <a:gd name="T36" fmla="*/ 27 w 466"/>
                <a:gd name="T37" fmla="*/ 256 h 582"/>
                <a:gd name="T38" fmla="*/ 27 w 466"/>
                <a:gd name="T39" fmla="*/ 302 h 582"/>
                <a:gd name="T40" fmla="*/ 27 w 466"/>
                <a:gd name="T41" fmla="*/ 347 h 582"/>
                <a:gd name="T42" fmla="*/ 27 w 466"/>
                <a:gd name="T43" fmla="*/ 392 h 582"/>
                <a:gd name="T44" fmla="*/ 27 w 466"/>
                <a:gd name="T45" fmla="*/ 438 h 582"/>
                <a:gd name="T46" fmla="*/ 27 w 466"/>
                <a:gd name="T47" fmla="*/ 483 h 582"/>
                <a:gd name="T48" fmla="*/ 27 w 466"/>
                <a:gd name="T49" fmla="*/ 529 h 582"/>
                <a:gd name="T50" fmla="*/ 27 w 466"/>
                <a:gd name="T51" fmla="*/ 572 h 582"/>
                <a:gd name="T52" fmla="*/ 304 w 466"/>
                <a:gd name="T53" fmla="*/ 149 h 582"/>
                <a:gd name="T54" fmla="*/ 270 w 466"/>
                <a:gd name="T55" fmla="*/ 149 h 582"/>
                <a:gd name="T56" fmla="*/ 233 w 466"/>
                <a:gd name="T57" fmla="*/ 149 h 582"/>
                <a:gd name="T58" fmla="*/ 196 w 466"/>
                <a:gd name="T59" fmla="*/ 149 h 582"/>
                <a:gd name="T60" fmla="*/ 159 w 466"/>
                <a:gd name="T61" fmla="*/ 149 h 582"/>
                <a:gd name="T62" fmla="*/ 125 w 466"/>
                <a:gd name="T63" fmla="*/ 147 h 582"/>
                <a:gd name="T64" fmla="*/ 88 w 466"/>
                <a:gd name="T65" fmla="*/ 147 h 582"/>
                <a:gd name="T66" fmla="*/ 182 w 466"/>
                <a:gd name="T67" fmla="*/ 101 h 582"/>
                <a:gd name="T68" fmla="*/ 229 w 466"/>
                <a:gd name="T69" fmla="*/ 101 h 582"/>
                <a:gd name="T70" fmla="*/ 278 w 466"/>
                <a:gd name="T71" fmla="*/ 101 h 582"/>
                <a:gd name="T72" fmla="*/ 327 w 466"/>
                <a:gd name="T73" fmla="*/ 101 h 582"/>
                <a:gd name="T74" fmla="*/ 376 w 466"/>
                <a:gd name="T75" fmla="*/ 101 h 582"/>
                <a:gd name="T76" fmla="*/ 425 w 466"/>
                <a:gd name="T77" fmla="*/ 101 h 582"/>
                <a:gd name="T78" fmla="*/ 88 w 466"/>
                <a:gd name="T79" fmla="*/ 434 h 582"/>
                <a:gd name="T80" fmla="*/ 127 w 466"/>
                <a:gd name="T81" fmla="*/ 434 h 582"/>
                <a:gd name="T82" fmla="*/ 164 w 466"/>
                <a:gd name="T83" fmla="*/ 434 h 582"/>
                <a:gd name="T84" fmla="*/ 200 w 466"/>
                <a:gd name="T85" fmla="*/ 434 h 582"/>
                <a:gd name="T86" fmla="*/ 239 w 466"/>
                <a:gd name="T87" fmla="*/ 434 h 582"/>
                <a:gd name="T88" fmla="*/ 276 w 466"/>
                <a:gd name="T89" fmla="*/ 434 h 582"/>
                <a:gd name="T90" fmla="*/ 315 w 466"/>
                <a:gd name="T91" fmla="*/ 434 h 582"/>
                <a:gd name="T92" fmla="*/ 445 w 466"/>
                <a:gd name="T93" fmla="*/ 483 h 582"/>
                <a:gd name="T94" fmla="*/ 396 w 466"/>
                <a:gd name="T95" fmla="*/ 483 h 582"/>
                <a:gd name="T96" fmla="*/ 345 w 466"/>
                <a:gd name="T97" fmla="*/ 483 h 582"/>
                <a:gd name="T98" fmla="*/ 294 w 466"/>
                <a:gd name="T99" fmla="*/ 483 h 582"/>
                <a:gd name="T100" fmla="*/ 243 w 466"/>
                <a:gd name="T101" fmla="*/ 483 h 582"/>
                <a:gd name="T102" fmla="*/ 194 w 466"/>
                <a:gd name="T103" fmla="*/ 483 h 582"/>
                <a:gd name="T104" fmla="*/ 143 w 466"/>
                <a:gd name="T105" fmla="*/ 483 h 5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6" h="582">
                  <a:moveTo>
                    <a:pt x="27" y="582"/>
                  </a:moveTo>
                  <a:lnTo>
                    <a:pt x="0" y="508"/>
                  </a:lnTo>
                  <a:lnTo>
                    <a:pt x="0" y="502"/>
                  </a:lnTo>
                  <a:lnTo>
                    <a:pt x="0" y="496"/>
                  </a:lnTo>
                  <a:lnTo>
                    <a:pt x="0" y="487"/>
                  </a:lnTo>
                  <a:lnTo>
                    <a:pt x="0" y="481"/>
                  </a:lnTo>
                  <a:lnTo>
                    <a:pt x="0" y="475"/>
                  </a:lnTo>
                  <a:lnTo>
                    <a:pt x="0" y="469"/>
                  </a:lnTo>
                  <a:lnTo>
                    <a:pt x="0" y="461"/>
                  </a:lnTo>
                  <a:lnTo>
                    <a:pt x="0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4"/>
                  </a:lnTo>
                  <a:lnTo>
                    <a:pt x="0" y="427"/>
                  </a:lnTo>
                  <a:lnTo>
                    <a:pt x="0" y="421"/>
                  </a:lnTo>
                  <a:lnTo>
                    <a:pt x="0" y="413"/>
                  </a:lnTo>
                  <a:lnTo>
                    <a:pt x="0" y="407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0" y="386"/>
                  </a:lnTo>
                  <a:lnTo>
                    <a:pt x="0" y="380"/>
                  </a:lnTo>
                  <a:lnTo>
                    <a:pt x="0" y="374"/>
                  </a:lnTo>
                  <a:lnTo>
                    <a:pt x="0" y="366"/>
                  </a:lnTo>
                  <a:lnTo>
                    <a:pt x="0" y="359"/>
                  </a:lnTo>
                  <a:lnTo>
                    <a:pt x="0" y="353"/>
                  </a:lnTo>
                  <a:lnTo>
                    <a:pt x="0" y="345"/>
                  </a:lnTo>
                  <a:lnTo>
                    <a:pt x="0" y="339"/>
                  </a:lnTo>
                  <a:lnTo>
                    <a:pt x="0" y="332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0" y="297"/>
                  </a:lnTo>
                  <a:lnTo>
                    <a:pt x="0" y="291"/>
                  </a:lnTo>
                  <a:lnTo>
                    <a:pt x="0" y="285"/>
                  </a:lnTo>
                  <a:lnTo>
                    <a:pt x="0" y="277"/>
                  </a:lnTo>
                  <a:lnTo>
                    <a:pt x="0" y="271"/>
                  </a:lnTo>
                  <a:lnTo>
                    <a:pt x="0" y="264"/>
                  </a:lnTo>
                  <a:lnTo>
                    <a:pt x="0" y="256"/>
                  </a:lnTo>
                  <a:lnTo>
                    <a:pt x="0" y="250"/>
                  </a:lnTo>
                  <a:lnTo>
                    <a:pt x="0" y="244"/>
                  </a:lnTo>
                  <a:lnTo>
                    <a:pt x="0" y="235"/>
                  </a:lnTo>
                  <a:lnTo>
                    <a:pt x="0" y="229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0" y="188"/>
                  </a:lnTo>
                  <a:lnTo>
                    <a:pt x="0" y="182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27" y="0"/>
                  </a:lnTo>
                  <a:lnTo>
                    <a:pt x="27" y="10"/>
                  </a:lnTo>
                  <a:lnTo>
                    <a:pt x="27" y="19"/>
                  </a:lnTo>
                  <a:lnTo>
                    <a:pt x="27" y="27"/>
                  </a:lnTo>
                  <a:lnTo>
                    <a:pt x="27" y="37"/>
                  </a:lnTo>
                  <a:lnTo>
                    <a:pt x="27" y="45"/>
                  </a:lnTo>
                  <a:lnTo>
                    <a:pt x="27" y="56"/>
                  </a:lnTo>
                  <a:lnTo>
                    <a:pt x="27" y="64"/>
                  </a:lnTo>
                  <a:lnTo>
                    <a:pt x="27" y="72"/>
                  </a:lnTo>
                  <a:lnTo>
                    <a:pt x="27" y="83"/>
                  </a:lnTo>
                  <a:lnTo>
                    <a:pt x="27" y="91"/>
                  </a:lnTo>
                  <a:lnTo>
                    <a:pt x="27" y="101"/>
                  </a:lnTo>
                  <a:lnTo>
                    <a:pt x="27" y="109"/>
                  </a:lnTo>
                  <a:lnTo>
                    <a:pt x="27" y="118"/>
                  </a:lnTo>
                  <a:lnTo>
                    <a:pt x="27" y="128"/>
                  </a:lnTo>
                  <a:lnTo>
                    <a:pt x="27" y="136"/>
                  </a:lnTo>
                  <a:lnTo>
                    <a:pt x="27" y="147"/>
                  </a:lnTo>
                  <a:lnTo>
                    <a:pt x="27" y="155"/>
                  </a:lnTo>
                  <a:lnTo>
                    <a:pt x="27" y="165"/>
                  </a:lnTo>
                  <a:lnTo>
                    <a:pt x="27" y="173"/>
                  </a:lnTo>
                  <a:lnTo>
                    <a:pt x="27" y="182"/>
                  </a:lnTo>
                  <a:lnTo>
                    <a:pt x="27" y="192"/>
                  </a:lnTo>
                  <a:lnTo>
                    <a:pt x="27" y="200"/>
                  </a:lnTo>
                  <a:lnTo>
                    <a:pt x="27" y="211"/>
                  </a:lnTo>
                  <a:lnTo>
                    <a:pt x="27" y="219"/>
                  </a:lnTo>
                  <a:lnTo>
                    <a:pt x="27" y="227"/>
                  </a:lnTo>
                  <a:lnTo>
                    <a:pt x="27" y="237"/>
                  </a:lnTo>
                  <a:lnTo>
                    <a:pt x="27" y="246"/>
                  </a:lnTo>
                  <a:lnTo>
                    <a:pt x="27" y="256"/>
                  </a:lnTo>
                  <a:lnTo>
                    <a:pt x="27" y="264"/>
                  </a:lnTo>
                  <a:lnTo>
                    <a:pt x="27" y="275"/>
                  </a:lnTo>
                  <a:lnTo>
                    <a:pt x="27" y="283"/>
                  </a:lnTo>
                  <a:lnTo>
                    <a:pt x="27" y="291"/>
                  </a:lnTo>
                  <a:lnTo>
                    <a:pt x="27" y="302"/>
                  </a:lnTo>
                  <a:lnTo>
                    <a:pt x="27" y="310"/>
                  </a:lnTo>
                  <a:lnTo>
                    <a:pt x="27" y="320"/>
                  </a:lnTo>
                  <a:lnTo>
                    <a:pt x="27" y="328"/>
                  </a:lnTo>
                  <a:lnTo>
                    <a:pt x="27" y="337"/>
                  </a:lnTo>
                  <a:lnTo>
                    <a:pt x="27" y="347"/>
                  </a:lnTo>
                  <a:lnTo>
                    <a:pt x="27" y="355"/>
                  </a:lnTo>
                  <a:lnTo>
                    <a:pt x="27" y="363"/>
                  </a:lnTo>
                  <a:lnTo>
                    <a:pt x="27" y="374"/>
                  </a:lnTo>
                  <a:lnTo>
                    <a:pt x="27" y="382"/>
                  </a:lnTo>
                  <a:lnTo>
                    <a:pt x="27" y="392"/>
                  </a:lnTo>
                  <a:lnTo>
                    <a:pt x="27" y="401"/>
                  </a:lnTo>
                  <a:lnTo>
                    <a:pt x="27" y="411"/>
                  </a:lnTo>
                  <a:lnTo>
                    <a:pt x="27" y="419"/>
                  </a:lnTo>
                  <a:lnTo>
                    <a:pt x="27" y="427"/>
                  </a:lnTo>
                  <a:lnTo>
                    <a:pt x="27" y="438"/>
                  </a:lnTo>
                  <a:lnTo>
                    <a:pt x="27" y="446"/>
                  </a:lnTo>
                  <a:lnTo>
                    <a:pt x="27" y="456"/>
                  </a:lnTo>
                  <a:lnTo>
                    <a:pt x="27" y="465"/>
                  </a:lnTo>
                  <a:lnTo>
                    <a:pt x="27" y="473"/>
                  </a:lnTo>
                  <a:lnTo>
                    <a:pt x="27" y="483"/>
                  </a:lnTo>
                  <a:lnTo>
                    <a:pt x="27" y="492"/>
                  </a:lnTo>
                  <a:lnTo>
                    <a:pt x="27" y="502"/>
                  </a:lnTo>
                  <a:lnTo>
                    <a:pt x="27" y="510"/>
                  </a:lnTo>
                  <a:lnTo>
                    <a:pt x="27" y="518"/>
                  </a:lnTo>
                  <a:lnTo>
                    <a:pt x="27" y="529"/>
                  </a:lnTo>
                  <a:lnTo>
                    <a:pt x="27" y="537"/>
                  </a:lnTo>
                  <a:lnTo>
                    <a:pt x="27" y="545"/>
                  </a:lnTo>
                  <a:lnTo>
                    <a:pt x="27" y="556"/>
                  </a:lnTo>
                  <a:lnTo>
                    <a:pt x="27" y="564"/>
                  </a:lnTo>
                  <a:lnTo>
                    <a:pt x="27" y="572"/>
                  </a:lnTo>
                  <a:lnTo>
                    <a:pt x="27" y="582"/>
                  </a:lnTo>
                  <a:close/>
                  <a:moveTo>
                    <a:pt x="453" y="101"/>
                  </a:moveTo>
                  <a:lnTo>
                    <a:pt x="321" y="149"/>
                  </a:lnTo>
                  <a:lnTo>
                    <a:pt x="313" y="149"/>
                  </a:lnTo>
                  <a:lnTo>
                    <a:pt x="304" y="149"/>
                  </a:lnTo>
                  <a:lnTo>
                    <a:pt x="298" y="149"/>
                  </a:lnTo>
                  <a:lnTo>
                    <a:pt x="290" y="149"/>
                  </a:lnTo>
                  <a:lnTo>
                    <a:pt x="284" y="149"/>
                  </a:lnTo>
                  <a:lnTo>
                    <a:pt x="276" y="149"/>
                  </a:lnTo>
                  <a:lnTo>
                    <a:pt x="270" y="149"/>
                  </a:lnTo>
                  <a:lnTo>
                    <a:pt x="261" y="149"/>
                  </a:lnTo>
                  <a:lnTo>
                    <a:pt x="255" y="149"/>
                  </a:lnTo>
                  <a:lnTo>
                    <a:pt x="247" y="149"/>
                  </a:lnTo>
                  <a:lnTo>
                    <a:pt x="239" y="149"/>
                  </a:lnTo>
                  <a:lnTo>
                    <a:pt x="233" y="149"/>
                  </a:lnTo>
                  <a:lnTo>
                    <a:pt x="225" y="149"/>
                  </a:lnTo>
                  <a:lnTo>
                    <a:pt x="219" y="149"/>
                  </a:lnTo>
                  <a:lnTo>
                    <a:pt x="210" y="149"/>
                  </a:lnTo>
                  <a:lnTo>
                    <a:pt x="204" y="149"/>
                  </a:lnTo>
                  <a:lnTo>
                    <a:pt x="196" y="149"/>
                  </a:lnTo>
                  <a:lnTo>
                    <a:pt x="190" y="149"/>
                  </a:lnTo>
                  <a:lnTo>
                    <a:pt x="182" y="149"/>
                  </a:lnTo>
                  <a:lnTo>
                    <a:pt x="174" y="149"/>
                  </a:lnTo>
                  <a:lnTo>
                    <a:pt x="168" y="149"/>
                  </a:lnTo>
                  <a:lnTo>
                    <a:pt x="159" y="149"/>
                  </a:lnTo>
                  <a:lnTo>
                    <a:pt x="153" y="149"/>
                  </a:lnTo>
                  <a:lnTo>
                    <a:pt x="145" y="149"/>
                  </a:lnTo>
                  <a:lnTo>
                    <a:pt x="139" y="149"/>
                  </a:lnTo>
                  <a:lnTo>
                    <a:pt x="131" y="149"/>
                  </a:lnTo>
                  <a:lnTo>
                    <a:pt x="125" y="147"/>
                  </a:lnTo>
                  <a:lnTo>
                    <a:pt x="117" y="147"/>
                  </a:lnTo>
                  <a:lnTo>
                    <a:pt x="108" y="147"/>
                  </a:lnTo>
                  <a:lnTo>
                    <a:pt x="102" y="147"/>
                  </a:lnTo>
                  <a:lnTo>
                    <a:pt x="94" y="147"/>
                  </a:lnTo>
                  <a:lnTo>
                    <a:pt x="88" y="147"/>
                  </a:lnTo>
                  <a:lnTo>
                    <a:pt x="143" y="101"/>
                  </a:lnTo>
                  <a:lnTo>
                    <a:pt x="153" y="101"/>
                  </a:lnTo>
                  <a:lnTo>
                    <a:pt x="162" y="101"/>
                  </a:lnTo>
                  <a:lnTo>
                    <a:pt x="172" y="101"/>
                  </a:lnTo>
                  <a:lnTo>
                    <a:pt x="182" y="101"/>
                  </a:lnTo>
                  <a:lnTo>
                    <a:pt x="192" y="101"/>
                  </a:lnTo>
                  <a:lnTo>
                    <a:pt x="200" y="101"/>
                  </a:lnTo>
                  <a:lnTo>
                    <a:pt x="210" y="101"/>
                  </a:lnTo>
                  <a:lnTo>
                    <a:pt x="221" y="101"/>
                  </a:lnTo>
                  <a:lnTo>
                    <a:pt x="229" y="101"/>
                  </a:lnTo>
                  <a:lnTo>
                    <a:pt x="239" y="101"/>
                  </a:lnTo>
                  <a:lnTo>
                    <a:pt x="249" y="101"/>
                  </a:lnTo>
                  <a:lnTo>
                    <a:pt x="259" y="101"/>
                  </a:lnTo>
                  <a:lnTo>
                    <a:pt x="268" y="101"/>
                  </a:lnTo>
                  <a:lnTo>
                    <a:pt x="278" y="101"/>
                  </a:lnTo>
                  <a:lnTo>
                    <a:pt x="288" y="101"/>
                  </a:lnTo>
                  <a:lnTo>
                    <a:pt x="298" y="101"/>
                  </a:lnTo>
                  <a:lnTo>
                    <a:pt x="306" y="101"/>
                  </a:lnTo>
                  <a:lnTo>
                    <a:pt x="317" y="101"/>
                  </a:lnTo>
                  <a:lnTo>
                    <a:pt x="327" y="101"/>
                  </a:lnTo>
                  <a:lnTo>
                    <a:pt x="337" y="101"/>
                  </a:lnTo>
                  <a:lnTo>
                    <a:pt x="345" y="101"/>
                  </a:lnTo>
                  <a:lnTo>
                    <a:pt x="355" y="101"/>
                  </a:lnTo>
                  <a:lnTo>
                    <a:pt x="366" y="101"/>
                  </a:lnTo>
                  <a:lnTo>
                    <a:pt x="376" y="101"/>
                  </a:lnTo>
                  <a:lnTo>
                    <a:pt x="384" y="101"/>
                  </a:lnTo>
                  <a:lnTo>
                    <a:pt x="394" y="101"/>
                  </a:lnTo>
                  <a:lnTo>
                    <a:pt x="404" y="101"/>
                  </a:lnTo>
                  <a:lnTo>
                    <a:pt x="415" y="101"/>
                  </a:lnTo>
                  <a:lnTo>
                    <a:pt x="425" y="101"/>
                  </a:lnTo>
                  <a:lnTo>
                    <a:pt x="433" y="101"/>
                  </a:lnTo>
                  <a:lnTo>
                    <a:pt x="443" y="101"/>
                  </a:lnTo>
                  <a:lnTo>
                    <a:pt x="453" y="101"/>
                  </a:lnTo>
                  <a:close/>
                  <a:moveTo>
                    <a:pt x="143" y="483"/>
                  </a:moveTo>
                  <a:lnTo>
                    <a:pt x="88" y="434"/>
                  </a:lnTo>
                  <a:lnTo>
                    <a:pt x="96" y="434"/>
                  </a:lnTo>
                  <a:lnTo>
                    <a:pt x="102" y="434"/>
                  </a:lnTo>
                  <a:lnTo>
                    <a:pt x="111" y="434"/>
                  </a:lnTo>
                  <a:lnTo>
                    <a:pt x="119" y="434"/>
                  </a:lnTo>
                  <a:lnTo>
                    <a:pt x="127" y="434"/>
                  </a:lnTo>
                  <a:lnTo>
                    <a:pt x="133" y="434"/>
                  </a:lnTo>
                  <a:lnTo>
                    <a:pt x="141" y="434"/>
                  </a:lnTo>
                  <a:lnTo>
                    <a:pt x="149" y="434"/>
                  </a:lnTo>
                  <a:lnTo>
                    <a:pt x="155" y="434"/>
                  </a:lnTo>
                  <a:lnTo>
                    <a:pt x="164" y="434"/>
                  </a:lnTo>
                  <a:lnTo>
                    <a:pt x="172" y="434"/>
                  </a:lnTo>
                  <a:lnTo>
                    <a:pt x="178" y="434"/>
                  </a:lnTo>
                  <a:lnTo>
                    <a:pt x="186" y="434"/>
                  </a:lnTo>
                  <a:lnTo>
                    <a:pt x="194" y="434"/>
                  </a:lnTo>
                  <a:lnTo>
                    <a:pt x="200" y="434"/>
                  </a:lnTo>
                  <a:lnTo>
                    <a:pt x="208" y="434"/>
                  </a:lnTo>
                  <a:lnTo>
                    <a:pt x="217" y="434"/>
                  </a:lnTo>
                  <a:lnTo>
                    <a:pt x="225" y="434"/>
                  </a:lnTo>
                  <a:lnTo>
                    <a:pt x="231" y="434"/>
                  </a:lnTo>
                  <a:lnTo>
                    <a:pt x="239" y="434"/>
                  </a:lnTo>
                  <a:lnTo>
                    <a:pt x="247" y="434"/>
                  </a:lnTo>
                  <a:lnTo>
                    <a:pt x="253" y="434"/>
                  </a:lnTo>
                  <a:lnTo>
                    <a:pt x="261" y="434"/>
                  </a:lnTo>
                  <a:lnTo>
                    <a:pt x="270" y="434"/>
                  </a:lnTo>
                  <a:lnTo>
                    <a:pt x="276" y="434"/>
                  </a:lnTo>
                  <a:lnTo>
                    <a:pt x="284" y="434"/>
                  </a:lnTo>
                  <a:lnTo>
                    <a:pt x="292" y="434"/>
                  </a:lnTo>
                  <a:lnTo>
                    <a:pt x="300" y="434"/>
                  </a:lnTo>
                  <a:lnTo>
                    <a:pt x="306" y="434"/>
                  </a:lnTo>
                  <a:lnTo>
                    <a:pt x="315" y="434"/>
                  </a:lnTo>
                  <a:lnTo>
                    <a:pt x="323" y="434"/>
                  </a:lnTo>
                  <a:lnTo>
                    <a:pt x="331" y="434"/>
                  </a:lnTo>
                  <a:lnTo>
                    <a:pt x="466" y="483"/>
                  </a:lnTo>
                  <a:lnTo>
                    <a:pt x="455" y="483"/>
                  </a:lnTo>
                  <a:lnTo>
                    <a:pt x="445" y="483"/>
                  </a:lnTo>
                  <a:lnTo>
                    <a:pt x="435" y="483"/>
                  </a:lnTo>
                  <a:lnTo>
                    <a:pt x="425" y="483"/>
                  </a:lnTo>
                  <a:lnTo>
                    <a:pt x="415" y="483"/>
                  </a:lnTo>
                  <a:lnTo>
                    <a:pt x="404" y="483"/>
                  </a:lnTo>
                  <a:lnTo>
                    <a:pt x="396" y="483"/>
                  </a:lnTo>
                  <a:lnTo>
                    <a:pt x="386" y="483"/>
                  </a:lnTo>
                  <a:lnTo>
                    <a:pt x="376" y="483"/>
                  </a:lnTo>
                  <a:lnTo>
                    <a:pt x="366" y="483"/>
                  </a:lnTo>
                  <a:lnTo>
                    <a:pt x="355" y="483"/>
                  </a:lnTo>
                  <a:lnTo>
                    <a:pt x="345" y="483"/>
                  </a:lnTo>
                  <a:lnTo>
                    <a:pt x="335" y="483"/>
                  </a:lnTo>
                  <a:lnTo>
                    <a:pt x="325" y="483"/>
                  </a:lnTo>
                  <a:lnTo>
                    <a:pt x="315" y="483"/>
                  </a:lnTo>
                  <a:lnTo>
                    <a:pt x="304" y="483"/>
                  </a:lnTo>
                  <a:lnTo>
                    <a:pt x="294" y="483"/>
                  </a:lnTo>
                  <a:lnTo>
                    <a:pt x="284" y="483"/>
                  </a:lnTo>
                  <a:lnTo>
                    <a:pt x="274" y="483"/>
                  </a:lnTo>
                  <a:lnTo>
                    <a:pt x="264" y="483"/>
                  </a:lnTo>
                  <a:lnTo>
                    <a:pt x="253" y="483"/>
                  </a:lnTo>
                  <a:lnTo>
                    <a:pt x="243" y="483"/>
                  </a:lnTo>
                  <a:lnTo>
                    <a:pt x="235" y="483"/>
                  </a:lnTo>
                  <a:lnTo>
                    <a:pt x="225" y="483"/>
                  </a:lnTo>
                  <a:lnTo>
                    <a:pt x="215" y="483"/>
                  </a:lnTo>
                  <a:lnTo>
                    <a:pt x="204" y="483"/>
                  </a:lnTo>
                  <a:lnTo>
                    <a:pt x="194" y="483"/>
                  </a:lnTo>
                  <a:lnTo>
                    <a:pt x="184" y="483"/>
                  </a:lnTo>
                  <a:lnTo>
                    <a:pt x="174" y="483"/>
                  </a:lnTo>
                  <a:lnTo>
                    <a:pt x="164" y="483"/>
                  </a:lnTo>
                  <a:lnTo>
                    <a:pt x="153" y="483"/>
                  </a:lnTo>
                  <a:lnTo>
                    <a:pt x="143" y="48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31" name="Freeform 2271"/>
            <p:cNvSpPr>
              <a:spLocks noChangeAspect="1" noEditPoints="1"/>
            </p:cNvSpPr>
            <p:nvPr/>
          </p:nvSpPr>
          <p:spPr bwMode="auto">
            <a:xfrm>
              <a:off x="395" y="715"/>
              <a:ext cx="2138" cy="582"/>
            </a:xfrm>
            <a:custGeom>
              <a:avLst/>
              <a:gdLst>
                <a:gd name="T0" fmla="*/ 1816 w 2138"/>
                <a:gd name="T1" fmla="*/ 161 h 582"/>
                <a:gd name="T2" fmla="*/ 1816 w 2138"/>
                <a:gd name="T3" fmla="*/ 233 h 582"/>
                <a:gd name="T4" fmla="*/ 1848 w 2138"/>
                <a:gd name="T5" fmla="*/ 264 h 582"/>
                <a:gd name="T6" fmla="*/ 1926 w 2138"/>
                <a:gd name="T7" fmla="*/ 262 h 582"/>
                <a:gd name="T8" fmla="*/ 1991 w 2138"/>
                <a:gd name="T9" fmla="*/ 244 h 582"/>
                <a:gd name="T10" fmla="*/ 2018 w 2138"/>
                <a:gd name="T11" fmla="*/ 167 h 582"/>
                <a:gd name="T12" fmla="*/ 1957 w 2138"/>
                <a:gd name="T13" fmla="*/ 105 h 582"/>
                <a:gd name="T14" fmla="*/ 1887 w 2138"/>
                <a:gd name="T15" fmla="*/ 101 h 582"/>
                <a:gd name="T16" fmla="*/ 1699 w 2138"/>
                <a:gd name="T17" fmla="*/ 564 h 582"/>
                <a:gd name="T18" fmla="*/ 1699 w 2138"/>
                <a:gd name="T19" fmla="*/ 438 h 582"/>
                <a:gd name="T20" fmla="*/ 1699 w 2138"/>
                <a:gd name="T21" fmla="*/ 310 h 582"/>
                <a:gd name="T22" fmla="*/ 1699 w 2138"/>
                <a:gd name="T23" fmla="*/ 182 h 582"/>
                <a:gd name="T24" fmla="*/ 1699 w 2138"/>
                <a:gd name="T25" fmla="*/ 56 h 582"/>
                <a:gd name="T26" fmla="*/ 1791 w 2138"/>
                <a:gd name="T27" fmla="*/ 0 h 582"/>
                <a:gd name="T28" fmla="*/ 1952 w 2138"/>
                <a:gd name="T29" fmla="*/ 2 h 582"/>
                <a:gd name="T30" fmla="*/ 2046 w 2138"/>
                <a:gd name="T31" fmla="*/ 19 h 582"/>
                <a:gd name="T32" fmla="*/ 2114 w 2138"/>
                <a:gd name="T33" fmla="*/ 78 h 582"/>
                <a:gd name="T34" fmla="*/ 2138 w 2138"/>
                <a:gd name="T35" fmla="*/ 180 h 582"/>
                <a:gd name="T36" fmla="*/ 2124 w 2138"/>
                <a:gd name="T37" fmla="*/ 262 h 582"/>
                <a:gd name="T38" fmla="*/ 2057 w 2138"/>
                <a:gd name="T39" fmla="*/ 337 h 582"/>
                <a:gd name="T40" fmla="*/ 1999 w 2138"/>
                <a:gd name="T41" fmla="*/ 357 h 582"/>
                <a:gd name="T42" fmla="*/ 1891 w 2138"/>
                <a:gd name="T43" fmla="*/ 363 h 582"/>
                <a:gd name="T44" fmla="*/ 1828 w 2138"/>
                <a:gd name="T45" fmla="*/ 363 h 582"/>
                <a:gd name="T46" fmla="*/ 1818 w 2138"/>
                <a:gd name="T47" fmla="*/ 446 h 582"/>
                <a:gd name="T48" fmla="*/ 1818 w 2138"/>
                <a:gd name="T49" fmla="*/ 541 h 582"/>
                <a:gd name="T50" fmla="*/ 1759 w 2138"/>
                <a:gd name="T51" fmla="*/ 582 h 582"/>
                <a:gd name="T52" fmla="*/ 0 w 2138"/>
                <a:gd name="T53" fmla="*/ 547 h 582"/>
                <a:gd name="T54" fmla="*/ 0 w 2138"/>
                <a:gd name="T55" fmla="*/ 419 h 582"/>
                <a:gd name="T56" fmla="*/ 0 w 2138"/>
                <a:gd name="T57" fmla="*/ 291 h 582"/>
                <a:gd name="T58" fmla="*/ 0 w 2138"/>
                <a:gd name="T59" fmla="*/ 165 h 582"/>
                <a:gd name="T60" fmla="*/ 0 w 2138"/>
                <a:gd name="T61" fmla="*/ 35 h 582"/>
                <a:gd name="T62" fmla="*/ 71 w 2138"/>
                <a:gd name="T63" fmla="*/ 0 h 582"/>
                <a:gd name="T64" fmla="*/ 145 w 2138"/>
                <a:gd name="T65" fmla="*/ 47 h 582"/>
                <a:gd name="T66" fmla="*/ 194 w 2138"/>
                <a:gd name="T67" fmla="*/ 130 h 582"/>
                <a:gd name="T68" fmla="*/ 245 w 2138"/>
                <a:gd name="T69" fmla="*/ 213 h 582"/>
                <a:gd name="T70" fmla="*/ 294 w 2138"/>
                <a:gd name="T71" fmla="*/ 297 h 582"/>
                <a:gd name="T72" fmla="*/ 345 w 2138"/>
                <a:gd name="T73" fmla="*/ 380 h 582"/>
                <a:gd name="T74" fmla="*/ 345 w 2138"/>
                <a:gd name="T75" fmla="*/ 297 h 582"/>
                <a:gd name="T76" fmla="*/ 345 w 2138"/>
                <a:gd name="T77" fmla="*/ 213 h 582"/>
                <a:gd name="T78" fmla="*/ 345 w 2138"/>
                <a:gd name="T79" fmla="*/ 132 h 582"/>
                <a:gd name="T80" fmla="*/ 345 w 2138"/>
                <a:gd name="T81" fmla="*/ 47 h 582"/>
                <a:gd name="T82" fmla="*/ 388 w 2138"/>
                <a:gd name="T83" fmla="*/ 0 h 582"/>
                <a:gd name="T84" fmla="*/ 457 w 2138"/>
                <a:gd name="T85" fmla="*/ 37 h 582"/>
                <a:gd name="T86" fmla="*/ 457 w 2138"/>
                <a:gd name="T87" fmla="*/ 165 h 582"/>
                <a:gd name="T88" fmla="*/ 457 w 2138"/>
                <a:gd name="T89" fmla="*/ 291 h 582"/>
                <a:gd name="T90" fmla="*/ 457 w 2138"/>
                <a:gd name="T91" fmla="*/ 419 h 582"/>
                <a:gd name="T92" fmla="*/ 457 w 2138"/>
                <a:gd name="T93" fmla="*/ 547 h 582"/>
                <a:gd name="T94" fmla="*/ 381 w 2138"/>
                <a:gd name="T95" fmla="*/ 582 h 582"/>
                <a:gd name="T96" fmla="*/ 308 w 2138"/>
                <a:gd name="T97" fmla="*/ 535 h 582"/>
                <a:gd name="T98" fmla="*/ 257 w 2138"/>
                <a:gd name="T99" fmla="*/ 454 h 582"/>
                <a:gd name="T100" fmla="*/ 208 w 2138"/>
                <a:gd name="T101" fmla="*/ 374 h 582"/>
                <a:gd name="T102" fmla="*/ 159 w 2138"/>
                <a:gd name="T103" fmla="*/ 289 h 582"/>
                <a:gd name="T104" fmla="*/ 110 w 2138"/>
                <a:gd name="T105" fmla="*/ 209 h 582"/>
                <a:gd name="T106" fmla="*/ 110 w 2138"/>
                <a:gd name="T107" fmla="*/ 289 h 582"/>
                <a:gd name="T108" fmla="*/ 108 w 2138"/>
                <a:gd name="T109" fmla="*/ 374 h 582"/>
                <a:gd name="T110" fmla="*/ 108 w 2138"/>
                <a:gd name="T111" fmla="*/ 454 h 582"/>
                <a:gd name="T112" fmla="*/ 108 w 2138"/>
                <a:gd name="T113" fmla="*/ 535 h 582"/>
                <a:gd name="T114" fmla="*/ 67 w 2138"/>
                <a:gd name="T115" fmla="*/ 582 h 5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38" h="582">
                  <a:moveTo>
                    <a:pt x="1816" y="101"/>
                  </a:moveTo>
                  <a:lnTo>
                    <a:pt x="1816" y="112"/>
                  </a:lnTo>
                  <a:lnTo>
                    <a:pt x="1816" y="122"/>
                  </a:lnTo>
                  <a:lnTo>
                    <a:pt x="1816" y="132"/>
                  </a:lnTo>
                  <a:lnTo>
                    <a:pt x="1816" y="140"/>
                  </a:lnTo>
                  <a:lnTo>
                    <a:pt x="1816" y="151"/>
                  </a:lnTo>
                  <a:lnTo>
                    <a:pt x="1816" y="161"/>
                  </a:lnTo>
                  <a:lnTo>
                    <a:pt x="1816" y="171"/>
                  </a:lnTo>
                  <a:lnTo>
                    <a:pt x="1816" y="182"/>
                  </a:lnTo>
                  <a:lnTo>
                    <a:pt x="1816" y="192"/>
                  </a:lnTo>
                  <a:lnTo>
                    <a:pt x="1816" y="202"/>
                  </a:lnTo>
                  <a:lnTo>
                    <a:pt x="1816" y="213"/>
                  </a:lnTo>
                  <a:lnTo>
                    <a:pt x="1816" y="223"/>
                  </a:lnTo>
                  <a:lnTo>
                    <a:pt x="1816" y="233"/>
                  </a:lnTo>
                  <a:lnTo>
                    <a:pt x="1816" y="244"/>
                  </a:lnTo>
                  <a:lnTo>
                    <a:pt x="1816" y="254"/>
                  </a:lnTo>
                  <a:lnTo>
                    <a:pt x="1816" y="264"/>
                  </a:lnTo>
                  <a:lnTo>
                    <a:pt x="1824" y="264"/>
                  </a:lnTo>
                  <a:lnTo>
                    <a:pt x="1832" y="264"/>
                  </a:lnTo>
                  <a:lnTo>
                    <a:pt x="1840" y="264"/>
                  </a:lnTo>
                  <a:lnTo>
                    <a:pt x="1848" y="264"/>
                  </a:lnTo>
                  <a:lnTo>
                    <a:pt x="1857" y="264"/>
                  </a:lnTo>
                  <a:lnTo>
                    <a:pt x="1863" y="264"/>
                  </a:lnTo>
                  <a:lnTo>
                    <a:pt x="1871" y="264"/>
                  </a:lnTo>
                  <a:lnTo>
                    <a:pt x="1879" y="264"/>
                  </a:lnTo>
                  <a:lnTo>
                    <a:pt x="1895" y="264"/>
                  </a:lnTo>
                  <a:lnTo>
                    <a:pt x="1912" y="264"/>
                  </a:lnTo>
                  <a:lnTo>
                    <a:pt x="1926" y="262"/>
                  </a:lnTo>
                  <a:lnTo>
                    <a:pt x="1938" y="262"/>
                  </a:lnTo>
                  <a:lnTo>
                    <a:pt x="1948" y="260"/>
                  </a:lnTo>
                  <a:lnTo>
                    <a:pt x="1957" y="258"/>
                  </a:lnTo>
                  <a:lnTo>
                    <a:pt x="1965" y="256"/>
                  </a:lnTo>
                  <a:lnTo>
                    <a:pt x="1971" y="254"/>
                  </a:lnTo>
                  <a:lnTo>
                    <a:pt x="1981" y="250"/>
                  </a:lnTo>
                  <a:lnTo>
                    <a:pt x="1991" y="244"/>
                  </a:lnTo>
                  <a:lnTo>
                    <a:pt x="1999" y="235"/>
                  </a:lnTo>
                  <a:lnTo>
                    <a:pt x="2008" y="227"/>
                  </a:lnTo>
                  <a:lnTo>
                    <a:pt x="2014" y="217"/>
                  </a:lnTo>
                  <a:lnTo>
                    <a:pt x="2018" y="207"/>
                  </a:lnTo>
                  <a:lnTo>
                    <a:pt x="2020" y="194"/>
                  </a:lnTo>
                  <a:lnTo>
                    <a:pt x="2020" y="182"/>
                  </a:lnTo>
                  <a:lnTo>
                    <a:pt x="2018" y="167"/>
                  </a:lnTo>
                  <a:lnTo>
                    <a:pt x="2016" y="155"/>
                  </a:lnTo>
                  <a:lnTo>
                    <a:pt x="2010" y="142"/>
                  </a:lnTo>
                  <a:lnTo>
                    <a:pt x="2001" y="130"/>
                  </a:lnTo>
                  <a:lnTo>
                    <a:pt x="1991" y="122"/>
                  </a:lnTo>
                  <a:lnTo>
                    <a:pt x="1981" y="114"/>
                  </a:lnTo>
                  <a:lnTo>
                    <a:pt x="1969" y="107"/>
                  </a:lnTo>
                  <a:lnTo>
                    <a:pt x="1957" y="105"/>
                  </a:lnTo>
                  <a:lnTo>
                    <a:pt x="1950" y="105"/>
                  </a:lnTo>
                  <a:lnTo>
                    <a:pt x="1942" y="103"/>
                  </a:lnTo>
                  <a:lnTo>
                    <a:pt x="1934" y="103"/>
                  </a:lnTo>
                  <a:lnTo>
                    <a:pt x="1924" y="103"/>
                  </a:lnTo>
                  <a:lnTo>
                    <a:pt x="1914" y="101"/>
                  </a:lnTo>
                  <a:lnTo>
                    <a:pt x="1899" y="101"/>
                  </a:lnTo>
                  <a:lnTo>
                    <a:pt x="1887" y="101"/>
                  </a:lnTo>
                  <a:lnTo>
                    <a:pt x="1871" y="101"/>
                  </a:lnTo>
                  <a:lnTo>
                    <a:pt x="1857" y="101"/>
                  </a:lnTo>
                  <a:lnTo>
                    <a:pt x="1844" y="101"/>
                  </a:lnTo>
                  <a:lnTo>
                    <a:pt x="1830" y="101"/>
                  </a:lnTo>
                  <a:lnTo>
                    <a:pt x="1816" y="101"/>
                  </a:lnTo>
                  <a:close/>
                  <a:moveTo>
                    <a:pt x="1699" y="582"/>
                  </a:moveTo>
                  <a:lnTo>
                    <a:pt x="1699" y="564"/>
                  </a:lnTo>
                  <a:lnTo>
                    <a:pt x="1699" y="547"/>
                  </a:lnTo>
                  <a:lnTo>
                    <a:pt x="1699" y="529"/>
                  </a:lnTo>
                  <a:lnTo>
                    <a:pt x="1699" y="510"/>
                  </a:lnTo>
                  <a:lnTo>
                    <a:pt x="1699" y="492"/>
                  </a:lnTo>
                  <a:lnTo>
                    <a:pt x="1699" y="473"/>
                  </a:lnTo>
                  <a:lnTo>
                    <a:pt x="1699" y="456"/>
                  </a:lnTo>
                  <a:lnTo>
                    <a:pt x="1699" y="438"/>
                  </a:lnTo>
                  <a:lnTo>
                    <a:pt x="1699" y="419"/>
                  </a:lnTo>
                  <a:lnTo>
                    <a:pt x="1699" y="401"/>
                  </a:lnTo>
                  <a:lnTo>
                    <a:pt x="1699" y="382"/>
                  </a:lnTo>
                  <a:lnTo>
                    <a:pt x="1699" y="363"/>
                  </a:lnTo>
                  <a:lnTo>
                    <a:pt x="1699" y="347"/>
                  </a:lnTo>
                  <a:lnTo>
                    <a:pt x="1699" y="328"/>
                  </a:lnTo>
                  <a:lnTo>
                    <a:pt x="1699" y="310"/>
                  </a:lnTo>
                  <a:lnTo>
                    <a:pt x="1699" y="291"/>
                  </a:lnTo>
                  <a:lnTo>
                    <a:pt x="1699" y="273"/>
                  </a:lnTo>
                  <a:lnTo>
                    <a:pt x="1699" y="256"/>
                  </a:lnTo>
                  <a:lnTo>
                    <a:pt x="1699" y="237"/>
                  </a:lnTo>
                  <a:lnTo>
                    <a:pt x="1699" y="219"/>
                  </a:lnTo>
                  <a:lnTo>
                    <a:pt x="1699" y="200"/>
                  </a:lnTo>
                  <a:lnTo>
                    <a:pt x="1699" y="182"/>
                  </a:lnTo>
                  <a:lnTo>
                    <a:pt x="1699" y="165"/>
                  </a:lnTo>
                  <a:lnTo>
                    <a:pt x="1699" y="147"/>
                  </a:lnTo>
                  <a:lnTo>
                    <a:pt x="1699" y="128"/>
                  </a:lnTo>
                  <a:lnTo>
                    <a:pt x="1699" y="109"/>
                  </a:lnTo>
                  <a:lnTo>
                    <a:pt x="1699" y="91"/>
                  </a:lnTo>
                  <a:lnTo>
                    <a:pt x="1699" y="72"/>
                  </a:lnTo>
                  <a:lnTo>
                    <a:pt x="1699" y="56"/>
                  </a:lnTo>
                  <a:lnTo>
                    <a:pt x="1699" y="37"/>
                  </a:lnTo>
                  <a:lnTo>
                    <a:pt x="1699" y="19"/>
                  </a:lnTo>
                  <a:lnTo>
                    <a:pt x="1699" y="0"/>
                  </a:lnTo>
                  <a:lnTo>
                    <a:pt x="1722" y="0"/>
                  </a:lnTo>
                  <a:lnTo>
                    <a:pt x="1746" y="0"/>
                  </a:lnTo>
                  <a:lnTo>
                    <a:pt x="1769" y="0"/>
                  </a:lnTo>
                  <a:lnTo>
                    <a:pt x="1791" y="0"/>
                  </a:lnTo>
                  <a:lnTo>
                    <a:pt x="1814" y="0"/>
                  </a:lnTo>
                  <a:lnTo>
                    <a:pt x="1838" y="0"/>
                  </a:lnTo>
                  <a:lnTo>
                    <a:pt x="1861" y="0"/>
                  </a:lnTo>
                  <a:lnTo>
                    <a:pt x="1883" y="0"/>
                  </a:lnTo>
                  <a:lnTo>
                    <a:pt x="1910" y="0"/>
                  </a:lnTo>
                  <a:lnTo>
                    <a:pt x="1932" y="0"/>
                  </a:lnTo>
                  <a:lnTo>
                    <a:pt x="1952" y="2"/>
                  </a:lnTo>
                  <a:lnTo>
                    <a:pt x="1971" y="2"/>
                  </a:lnTo>
                  <a:lnTo>
                    <a:pt x="1987" y="4"/>
                  </a:lnTo>
                  <a:lnTo>
                    <a:pt x="2001" y="6"/>
                  </a:lnTo>
                  <a:lnTo>
                    <a:pt x="2014" y="8"/>
                  </a:lnTo>
                  <a:lnTo>
                    <a:pt x="2022" y="10"/>
                  </a:lnTo>
                  <a:lnTo>
                    <a:pt x="2034" y="14"/>
                  </a:lnTo>
                  <a:lnTo>
                    <a:pt x="2046" y="19"/>
                  </a:lnTo>
                  <a:lnTo>
                    <a:pt x="2057" y="25"/>
                  </a:lnTo>
                  <a:lnTo>
                    <a:pt x="2067" y="31"/>
                  </a:lnTo>
                  <a:lnTo>
                    <a:pt x="2077" y="39"/>
                  </a:lnTo>
                  <a:lnTo>
                    <a:pt x="2087" y="47"/>
                  </a:lnTo>
                  <a:lnTo>
                    <a:pt x="2097" y="58"/>
                  </a:lnTo>
                  <a:lnTo>
                    <a:pt x="2105" y="68"/>
                  </a:lnTo>
                  <a:lnTo>
                    <a:pt x="2114" y="78"/>
                  </a:lnTo>
                  <a:lnTo>
                    <a:pt x="2120" y="91"/>
                  </a:lnTo>
                  <a:lnTo>
                    <a:pt x="2124" y="103"/>
                  </a:lnTo>
                  <a:lnTo>
                    <a:pt x="2130" y="118"/>
                  </a:lnTo>
                  <a:lnTo>
                    <a:pt x="2134" y="132"/>
                  </a:lnTo>
                  <a:lnTo>
                    <a:pt x="2136" y="147"/>
                  </a:lnTo>
                  <a:lnTo>
                    <a:pt x="2138" y="163"/>
                  </a:lnTo>
                  <a:lnTo>
                    <a:pt x="2138" y="180"/>
                  </a:lnTo>
                  <a:lnTo>
                    <a:pt x="2138" y="194"/>
                  </a:lnTo>
                  <a:lnTo>
                    <a:pt x="2136" y="207"/>
                  </a:lnTo>
                  <a:lnTo>
                    <a:pt x="2136" y="219"/>
                  </a:lnTo>
                  <a:lnTo>
                    <a:pt x="2134" y="231"/>
                  </a:lnTo>
                  <a:lnTo>
                    <a:pt x="2130" y="242"/>
                  </a:lnTo>
                  <a:lnTo>
                    <a:pt x="2128" y="252"/>
                  </a:lnTo>
                  <a:lnTo>
                    <a:pt x="2124" y="262"/>
                  </a:lnTo>
                  <a:lnTo>
                    <a:pt x="2120" y="271"/>
                  </a:lnTo>
                  <a:lnTo>
                    <a:pt x="2110" y="287"/>
                  </a:lnTo>
                  <a:lnTo>
                    <a:pt x="2097" y="302"/>
                  </a:lnTo>
                  <a:lnTo>
                    <a:pt x="2085" y="316"/>
                  </a:lnTo>
                  <a:lnTo>
                    <a:pt x="2071" y="328"/>
                  </a:lnTo>
                  <a:lnTo>
                    <a:pt x="2065" y="332"/>
                  </a:lnTo>
                  <a:lnTo>
                    <a:pt x="2057" y="337"/>
                  </a:lnTo>
                  <a:lnTo>
                    <a:pt x="2048" y="341"/>
                  </a:lnTo>
                  <a:lnTo>
                    <a:pt x="2040" y="345"/>
                  </a:lnTo>
                  <a:lnTo>
                    <a:pt x="2034" y="349"/>
                  </a:lnTo>
                  <a:lnTo>
                    <a:pt x="2026" y="351"/>
                  </a:lnTo>
                  <a:lnTo>
                    <a:pt x="2018" y="353"/>
                  </a:lnTo>
                  <a:lnTo>
                    <a:pt x="2010" y="355"/>
                  </a:lnTo>
                  <a:lnTo>
                    <a:pt x="1999" y="357"/>
                  </a:lnTo>
                  <a:lnTo>
                    <a:pt x="1987" y="359"/>
                  </a:lnTo>
                  <a:lnTo>
                    <a:pt x="1975" y="361"/>
                  </a:lnTo>
                  <a:lnTo>
                    <a:pt x="1961" y="361"/>
                  </a:lnTo>
                  <a:lnTo>
                    <a:pt x="1944" y="363"/>
                  </a:lnTo>
                  <a:lnTo>
                    <a:pt x="1928" y="363"/>
                  </a:lnTo>
                  <a:lnTo>
                    <a:pt x="1910" y="363"/>
                  </a:lnTo>
                  <a:lnTo>
                    <a:pt x="1891" y="363"/>
                  </a:lnTo>
                  <a:lnTo>
                    <a:pt x="1883" y="363"/>
                  </a:lnTo>
                  <a:lnTo>
                    <a:pt x="1873" y="363"/>
                  </a:lnTo>
                  <a:lnTo>
                    <a:pt x="1865" y="363"/>
                  </a:lnTo>
                  <a:lnTo>
                    <a:pt x="1855" y="363"/>
                  </a:lnTo>
                  <a:lnTo>
                    <a:pt x="1846" y="363"/>
                  </a:lnTo>
                  <a:lnTo>
                    <a:pt x="1836" y="363"/>
                  </a:lnTo>
                  <a:lnTo>
                    <a:pt x="1828" y="363"/>
                  </a:lnTo>
                  <a:lnTo>
                    <a:pt x="1818" y="363"/>
                  </a:lnTo>
                  <a:lnTo>
                    <a:pt x="1818" y="378"/>
                  </a:lnTo>
                  <a:lnTo>
                    <a:pt x="1818" y="390"/>
                  </a:lnTo>
                  <a:lnTo>
                    <a:pt x="1818" y="405"/>
                  </a:lnTo>
                  <a:lnTo>
                    <a:pt x="1818" y="417"/>
                  </a:lnTo>
                  <a:lnTo>
                    <a:pt x="1818" y="432"/>
                  </a:lnTo>
                  <a:lnTo>
                    <a:pt x="1818" y="446"/>
                  </a:lnTo>
                  <a:lnTo>
                    <a:pt x="1818" y="458"/>
                  </a:lnTo>
                  <a:lnTo>
                    <a:pt x="1818" y="473"/>
                  </a:lnTo>
                  <a:lnTo>
                    <a:pt x="1818" y="487"/>
                  </a:lnTo>
                  <a:lnTo>
                    <a:pt x="1818" y="500"/>
                  </a:lnTo>
                  <a:lnTo>
                    <a:pt x="1818" y="514"/>
                  </a:lnTo>
                  <a:lnTo>
                    <a:pt x="1818" y="527"/>
                  </a:lnTo>
                  <a:lnTo>
                    <a:pt x="1818" y="541"/>
                  </a:lnTo>
                  <a:lnTo>
                    <a:pt x="1818" y="556"/>
                  </a:lnTo>
                  <a:lnTo>
                    <a:pt x="1818" y="568"/>
                  </a:lnTo>
                  <a:lnTo>
                    <a:pt x="1818" y="582"/>
                  </a:lnTo>
                  <a:lnTo>
                    <a:pt x="1804" y="582"/>
                  </a:lnTo>
                  <a:lnTo>
                    <a:pt x="1789" y="582"/>
                  </a:lnTo>
                  <a:lnTo>
                    <a:pt x="1773" y="582"/>
                  </a:lnTo>
                  <a:lnTo>
                    <a:pt x="1759" y="582"/>
                  </a:lnTo>
                  <a:lnTo>
                    <a:pt x="1744" y="582"/>
                  </a:lnTo>
                  <a:lnTo>
                    <a:pt x="1728" y="582"/>
                  </a:lnTo>
                  <a:lnTo>
                    <a:pt x="1714" y="582"/>
                  </a:lnTo>
                  <a:lnTo>
                    <a:pt x="1699" y="582"/>
                  </a:lnTo>
                  <a:close/>
                  <a:moveTo>
                    <a:pt x="0" y="582"/>
                  </a:moveTo>
                  <a:lnTo>
                    <a:pt x="0" y="564"/>
                  </a:lnTo>
                  <a:lnTo>
                    <a:pt x="0" y="547"/>
                  </a:lnTo>
                  <a:lnTo>
                    <a:pt x="0" y="529"/>
                  </a:lnTo>
                  <a:lnTo>
                    <a:pt x="0" y="510"/>
                  </a:lnTo>
                  <a:lnTo>
                    <a:pt x="0" y="492"/>
                  </a:lnTo>
                  <a:lnTo>
                    <a:pt x="0" y="473"/>
                  </a:lnTo>
                  <a:lnTo>
                    <a:pt x="0" y="456"/>
                  </a:lnTo>
                  <a:lnTo>
                    <a:pt x="0" y="438"/>
                  </a:lnTo>
                  <a:lnTo>
                    <a:pt x="0" y="419"/>
                  </a:lnTo>
                  <a:lnTo>
                    <a:pt x="0" y="401"/>
                  </a:lnTo>
                  <a:lnTo>
                    <a:pt x="0" y="382"/>
                  </a:lnTo>
                  <a:lnTo>
                    <a:pt x="0" y="363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0" y="310"/>
                  </a:lnTo>
                  <a:lnTo>
                    <a:pt x="0" y="291"/>
                  </a:lnTo>
                  <a:lnTo>
                    <a:pt x="0" y="273"/>
                  </a:lnTo>
                  <a:lnTo>
                    <a:pt x="0" y="256"/>
                  </a:lnTo>
                  <a:lnTo>
                    <a:pt x="0" y="237"/>
                  </a:lnTo>
                  <a:lnTo>
                    <a:pt x="0" y="219"/>
                  </a:lnTo>
                  <a:lnTo>
                    <a:pt x="0" y="200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7"/>
                  </a:lnTo>
                  <a:lnTo>
                    <a:pt x="0" y="128"/>
                  </a:lnTo>
                  <a:lnTo>
                    <a:pt x="0" y="109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0" y="35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14" y="0"/>
                  </a:lnTo>
                  <a:lnTo>
                    <a:pt x="122" y="12"/>
                  </a:lnTo>
                  <a:lnTo>
                    <a:pt x="128" y="23"/>
                  </a:lnTo>
                  <a:lnTo>
                    <a:pt x="137" y="35"/>
                  </a:lnTo>
                  <a:lnTo>
                    <a:pt x="145" y="47"/>
                  </a:lnTo>
                  <a:lnTo>
                    <a:pt x="151" y="60"/>
                  </a:lnTo>
                  <a:lnTo>
                    <a:pt x="159" y="72"/>
                  </a:lnTo>
                  <a:lnTo>
                    <a:pt x="165" y="83"/>
                  </a:lnTo>
                  <a:lnTo>
                    <a:pt x="173" y="95"/>
                  </a:lnTo>
                  <a:lnTo>
                    <a:pt x="179" y="107"/>
                  </a:lnTo>
                  <a:lnTo>
                    <a:pt x="188" y="118"/>
                  </a:lnTo>
                  <a:lnTo>
                    <a:pt x="194" y="130"/>
                  </a:lnTo>
                  <a:lnTo>
                    <a:pt x="202" y="142"/>
                  </a:lnTo>
                  <a:lnTo>
                    <a:pt x="208" y="155"/>
                  </a:lnTo>
                  <a:lnTo>
                    <a:pt x="216" y="167"/>
                  </a:lnTo>
                  <a:lnTo>
                    <a:pt x="222" y="178"/>
                  </a:lnTo>
                  <a:lnTo>
                    <a:pt x="230" y="190"/>
                  </a:lnTo>
                  <a:lnTo>
                    <a:pt x="237" y="202"/>
                  </a:lnTo>
                  <a:lnTo>
                    <a:pt x="245" y="213"/>
                  </a:lnTo>
                  <a:lnTo>
                    <a:pt x="251" y="225"/>
                  </a:lnTo>
                  <a:lnTo>
                    <a:pt x="259" y="237"/>
                  </a:lnTo>
                  <a:lnTo>
                    <a:pt x="267" y="250"/>
                  </a:lnTo>
                  <a:lnTo>
                    <a:pt x="273" y="262"/>
                  </a:lnTo>
                  <a:lnTo>
                    <a:pt x="281" y="273"/>
                  </a:lnTo>
                  <a:lnTo>
                    <a:pt x="288" y="285"/>
                  </a:lnTo>
                  <a:lnTo>
                    <a:pt x="294" y="297"/>
                  </a:lnTo>
                  <a:lnTo>
                    <a:pt x="302" y="310"/>
                  </a:lnTo>
                  <a:lnTo>
                    <a:pt x="308" y="322"/>
                  </a:lnTo>
                  <a:lnTo>
                    <a:pt x="316" y="332"/>
                  </a:lnTo>
                  <a:lnTo>
                    <a:pt x="324" y="345"/>
                  </a:lnTo>
                  <a:lnTo>
                    <a:pt x="330" y="357"/>
                  </a:lnTo>
                  <a:lnTo>
                    <a:pt x="339" y="368"/>
                  </a:lnTo>
                  <a:lnTo>
                    <a:pt x="345" y="380"/>
                  </a:lnTo>
                  <a:lnTo>
                    <a:pt x="345" y="368"/>
                  </a:lnTo>
                  <a:lnTo>
                    <a:pt x="345" y="357"/>
                  </a:lnTo>
                  <a:lnTo>
                    <a:pt x="345" y="345"/>
                  </a:lnTo>
                  <a:lnTo>
                    <a:pt x="345" y="332"/>
                  </a:lnTo>
                  <a:lnTo>
                    <a:pt x="345" y="322"/>
                  </a:lnTo>
                  <a:lnTo>
                    <a:pt x="345" y="310"/>
                  </a:lnTo>
                  <a:lnTo>
                    <a:pt x="345" y="297"/>
                  </a:lnTo>
                  <a:lnTo>
                    <a:pt x="345" y="285"/>
                  </a:lnTo>
                  <a:lnTo>
                    <a:pt x="345" y="273"/>
                  </a:lnTo>
                  <a:lnTo>
                    <a:pt x="345" y="262"/>
                  </a:lnTo>
                  <a:lnTo>
                    <a:pt x="345" y="250"/>
                  </a:lnTo>
                  <a:lnTo>
                    <a:pt x="345" y="237"/>
                  </a:lnTo>
                  <a:lnTo>
                    <a:pt x="345" y="225"/>
                  </a:lnTo>
                  <a:lnTo>
                    <a:pt x="345" y="213"/>
                  </a:lnTo>
                  <a:lnTo>
                    <a:pt x="345" y="202"/>
                  </a:lnTo>
                  <a:lnTo>
                    <a:pt x="345" y="190"/>
                  </a:lnTo>
                  <a:lnTo>
                    <a:pt x="345" y="178"/>
                  </a:lnTo>
                  <a:lnTo>
                    <a:pt x="345" y="167"/>
                  </a:lnTo>
                  <a:lnTo>
                    <a:pt x="345" y="155"/>
                  </a:lnTo>
                  <a:lnTo>
                    <a:pt x="345" y="142"/>
                  </a:lnTo>
                  <a:lnTo>
                    <a:pt x="345" y="132"/>
                  </a:lnTo>
                  <a:lnTo>
                    <a:pt x="345" y="120"/>
                  </a:lnTo>
                  <a:lnTo>
                    <a:pt x="345" y="107"/>
                  </a:lnTo>
                  <a:lnTo>
                    <a:pt x="345" y="95"/>
                  </a:lnTo>
                  <a:lnTo>
                    <a:pt x="345" y="83"/>
                  </a:lnTo>
                  <a:lnTo>
                    <a:pt x="345" y="72"/>
                  </a:lnTo>
                  <a:lnTo>
                    <a:pt x="345" y="60"/>
                  </a:lnTo>
                  <a:lnTo>
                    <a:pt x="345" y="47"/>
                  </a:lnTo>
                  <a:lnTo>
                    <a:pt x="345" y="37"/>
                  </a:lnTo>
                  <a:lnTo>
                    <a:pt x="345" y="25"/>
                  </a:lnTo>
                  <a:lnTo>
                    <a:pt x="345" y="12"/>
                  </a:lnTo>
                  <a:lnTo>
                    <a:pt x="345" y="0"/>
                  </a:lnTo>
                  <a:lnTo>
                    <a:pt x="359" y="0"/>
                  </a:lnTo>
                  <a:lnTo>
                    <a:pt x="373" y="0"/>
                  </a:lnTo>
                  <a:lnTo>
                    <a:pt x="388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28" y="0"/>
                  </a:lnTo>
                  <a:lnTo>
                    <a:pt x="443" y="0"/>
                  </a:lnTo>
                  <a:lnTo>
                    <a:pt x="457" y="0"/>
                  </a:lnTo>
                  <a:lnTo>
                    <a:pt x="457" y="19"/>
                  </a:lnTo>
                  <a:lnTo>
                    <a:pt x="457" y="37"/>
                  </a:lnTo>
                  <a:lnTo>
                    <a:pt x="457" y="56"/>
                  </a:lnTo>
                  <a:lnTo>
                    <a:pt x="457" y="72"/>
                  </a:lnTo>
                  <a:lnTo>
                    <a:pt x="457" y="91"/>
                  </a:lnTo>
                  <a:lnTo>
                    <a:pt x="457" y="109"/>
                  </a:lnTo>
                  <a:lnTo>
                    <a:pt x="457" y="128"/>
                  </a:lnTo>
                  <a:lnTo>
                    <a:pt x="457" y="147"/>
                  </a:lnTo>
                  <a:lnTo>
                    <a:pt x="457" y="165"/>
                  </a:lnTo>
                  <a:lnTo>
                    <a:pt x="457" y="182"/>
                  </a:lnTo>
                  <a:lnTo>
                    <a:pt x="457" y="200"/>
                  </a:lnTo>
                  <a:lnTo>
                    <a:pt x="457" y="219"/>
                  </a:lnTo>
                  <a:lnTo>
                    <a:pt x="457" y="237"/>
                  </a:lnTo>
                  <a:lnTo>
                    <a:pt x="457" y="256"/>
                  </a:lnTo>
                  <a:lnTo>
                    <a:pt x="457" y="273"/>
                  </a:lnTo>
                  <a:lnTo>
                    <a:pt x="457" y="291"/>
                  </a:lnTo>
                  <a:lnTo>
                    <a:pt x="457" y="310"/>
                  </a:lnTo>
                  <a:lnTo>
                    <a:pt x="457" y="328"/>
                  </a:lnTo>
                  <a:lnTo>
                    <a:pt x="457" y="347"/>
                  </a:lnTo>
                  <a:lnTo>
                    <a:pt x="457" y="366"/>
                  </a:lnTo>
                  <a:lnTo>
                    <a:pt x="457" y="384"/>
                  </a:lnTo>
                  <a:lnTo>
                    <a:pt x="457" y="403"/>
                  </a:lnTo>
                  <a:lnTo>
                    <a:pt x="457" y="419"/>
                  </a:lnTo>
                  <a:lnTo>
                    <a:pt x="457" y="438"/>
                  </a:lnTo>
                  <a:lnTo>
                    <a:pt x="457" y="456"/>
                  </a:lnTo>
                  <a:lnTo>
                    <a:pt x="457" y="473"/>
                  </a:lnTo>
                  <a:lnTo>
                    <a:pt x="457" y="492"/>
                  </a:lnTo>
                  <a:lnTo>
                    <a:pt x="457" y="510"/>
                  </a:lnTo>
                  <a:lnTo>
                    <a:pt x="457" y="529"/>
                  </a:lnTo>
                  <a:lnTo>
                    <a:pt x="457" y="547"/>
                  </a:lnTo>
                  <a:lnTo>
                    <a:pt x="457" y="564"/>
                  </a:lnTo>
                  <a:lnTo>
                    <a:pt x="457" y="582"/>
                  </a:lnTo>
                  <a:lnTo>
                    <a:pt x="443" y="582"/>
                  </a:lnTo>
                  <a:lnTo>
                    <a:pt x="426" y="582"/>
                  </a:lnTo>
                  <a:lnTo>
                    <a:pt x="412" y="582"/>
                  </a:lnTo>
                  <a:lnTo>
                    <a:pt x="396" y="582"/>
                  </a:lnTo>
                  <a:lnTo>
                    <a:pt x="381" y="582"/>
                  </a:lnTo>
                  <a:lnTo>
                    <a:pt x="365" y="582"/>
                  </a:lnTo>
                  <a:lnTo>
                    <a:pt x="351" y="582"/>
                  </a:lnTo>
                  <a:lnTo>
                    <a:pt x="337" y="582"/>
                  </a:lnTo>
                  <a:lnTo>
                    <a:pt x="328" y="570"/>
                  </a:lnTo>
                  <a:lnTo>
                    <a:pt x="322" y="560"/>
                  </a:lnTo>
                  <a:lnTo>
                    <a:pt x="314" y="547"/>
                  </a:lnTo>
                  <a:lnTo>
                    <a:pt x="308" y="535"/>
                  </a:lnTo>
                  <a:lnTo>
                    <a:pt x="300" y="525"/>
                  </a:lnTo>
                  <a:lnTo>
                    <a:pt x="294" y="512"/>
                  </a:lnTo>
                  <a:lnTo>
                    <a:pt x="286" y="502"/>
                  </a:lnTo>
                  <a:lnTo>
                    <a:pt x="279" y="489"/>
                  </a:lnTo>
                  <a:lnTo>
                    <a:pt x="271" y="477"/>
                  </a:lnTo>
                  <a:lnTo>
                    <a:pt x="265" y="467"/>
                  </a:lnTo>
                  <a:lnTo>
                    <a:pt x="257" y="454"/>
                  </a:lnTo>
                  <a:lnTo>
                    <a:pt x="251" y="442"/>
                  </a:lnTo>
                  <a:lnTo>
                    <a:pt x="243" y="432"/>
                  </a:lnTo>
                  <a:lnTo>
                    <a:pt x="237" y="419"/>
                  </a:lnTo>
                  <a:lnTo>
                    <a:pt x="228" y="409"/>
                  </a:lnTo>
                  <a:lnTo>
                    <a:pt x="222" y="397"/>
                  </a:lnTo>
                  <a:lnTo>
                    <a:pt x="216" y="384"/>
                  </a:lnTo>
                  <a:lnTo>
                    <a:pt x="208" y="374"/>
                  </a:lnTo>
                  <a:lnTo>
                    <a:pt x="202" y="361"/>
                  </a:lnTo>
                  <a:lnTo>
                    <a:pt x="194" y="349"/>
                  </a:lnTo>
                  <a:lnTo>
                    <a:pt x="186" y="337"/>
                  </a:lnTo>
                  <a:lnTo>
                    <a:pt x="179" y="324"/>
                  </a:lnTo>
                  <a:lnTo>
                    <a:pt x="171" y="314"/>
                  </a:lnTo>
                  <a:lnTo>
                    <a:pt x="165" y="302"/>
                  </a:lnTo>
                  <a:lnTo>
                    <a:pt x="159" y="289"/>
                  </a:lnTo>
                  <a:lnTo>
                    <a:pt x="151" y="279"/>
                  </a:lnTo>
                  <a:lnTo>
                    <a:pt x="145" y="266"/>
                  </a:lnTo>
                  <a:lnTo>
                    <a:pt x="139" y="254"/>
                  </a:lnTo>
                  <a:lnTo>
                    <a:pt x="130" y="244"/>
                  </a:lnTo>
                  <a:lnTo>
                    <a:pt x="124" y="231"/>
                  </a:lnTo>
                  <a:lnTo>
                    <a:pt x="116" y="221"/>
                  </a:lnTo>
                  <a:lnTo>
                    <a:pt x="110" y="209"/>
                  </a:lnTo>
                  <a:lnTo>
                    <a:pt x="110" y="221"/>
                  </a:lnTo>
                  <a:lnTo>
                    <a:pt x="110" y="231"/>
                  </a:lnTo>
                  <a:lnTo>
                    <a:pt x="110" y="244"/>
                  </a:lnTo>
                  <a:lnTo>
                    <a:pt x="110" y="254"/>
                  </a:lnTo>
                  <a:lnTo>
                    <a:pt x="110" y="266"/>
                  </a:lnTo>
                  <a:lnTo>
                    <a:pt x="110" y="279"/>
                  </a:lnTo>
                  <a:lnTo>
                    <a:pt x="110" y="289"/>
                  </a:lnTo>
                  <a:lnTo>
                    <a:pt x="110" y="302"/>
                  </a:lnTo>
                  <a:lnTo>
                    <a:pt x="110" y="314"/>
                  </a:lnTo>
                  <a:lnTo>
                    <a:pt x="110" y="324"/>
                  </a:lnTo>
                  <a:lnTo>
                    <a:pt x="110" y="337"/>
                  </a:lnTo>
                  <a:lnTo>
                    <a:pt x="110" y="349"/>
                  </a:lnTo>
                  <a:lnTo>
                    <a:pt x="108" y="361"/>
                  </a:lnTo>
                  <a:lnTo>
                    <a:pt x="108" y="374"/>
                  </a:lnTo>
                  <a:lnTo>
                    <a:pt x="108" y="384"/>
                  </a:lnTo>
                  <a:lnTo>
                    <a:pt x="108" y="397"/>
                  </a:lnTo>
                  <a:lnTo>
                    <a:pt x="108" y="409"/>
                  </a:lnTo>
                  <a:lnTo>
                    <a:pt x="108" y="419"/>
                  </a:lnTo>
                  <a:lnTo>
                    <a:pt x="108" y="432"/>
                  </a:lnTo>
                  <a:lnTo>
                    <a:pt x="108" y="442"/>
                  </a:lnTo>
                  <a:lnTo>
                    <a:pt x="108" y="454"/>
                  </a:lnTo>
                  <a:lnTo>
                    <a:pt x="108" y="467"/>
                  </a:lnTo>
                  <a:lnTo>
                    <a:pt x="108" y="477"/>
                  </a:lnTo>
                  <a:lnTo>
                    <a:pt x="108" y="489"/>
                  </a:lnTo>
                  <a:lnTo>
                    <a:pt x="108" y="502"/>
                  </a:lnTo>
                  <a:lnTo>
                    <a:pt x="108" y="512"/>
                  </a:lnTo>
                  <a:lnTo>
                    <a:pt x="108" y="525"/>
                  </a:lnTo>
                  <a:lnTo>
                    <a:pt x="108" y="535"/>
                  </a:lnTo>
                  <a:lnTo>
                    <a:pt x="108" y="547"/>
                  </a:lnTo>
                  <a:lnTo>
                    <a:pt x="108" y="560"/>
                  </a:lnTo>
                  <a:lnTo>
                    <a:pt x="110" y="570"/>
                  </a:lnTo>
                  <a:lnTo>
                    <a:pt x="110" y="582"/>
                  </a:lnTo>
                  <a:lnTo>
                    <a:pt x="96" y="582"/>
                  </a:lnTo>
                  <a:lnTo>
                    <a:pt x="81" y="582"/>
                  </a:lnTo>
                  <a:lnTo>
                    <a:pt x="67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26" y="582"/>
                  </a:lnTo>
                  <a:lnTo>
                    <a:pt x="12" y="582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32" name="Freeform 2272"/>
            <p:cNvSpPr>
              <a:spLocks noChangeAspect="1"/>
            </p:cNvSpPr>
            <p:nvPr/>
          </p:nvSpPr>
          <p:spPr bwMode="auto">
            <a:xfrm>
              <a:off x="1558" y="715"/>
              <a:ext cx="441" cy="582"/>
            </a:xfrm>
            <a:custGeom>
              <a:avLst/>
              <a:gdLst>
                <a:gd name="T0" fmla="*/ 0 w 441"/>
                <a:gd name="T1" fmla="*/ 545 h 582"/>
                <a:gd name="T2" fmla="*/ 0 w 441"/>
                <a:gd name="T3" fmla="*/ 489 h 582"/>
                <a:gd name="T4" fmla="*/ 0 w 441"/>
                <a:gd name="T5" fmla="*/ 438 h 582"/>
                <a:gd name="T6" fmla="*/ 0 w 441"/>
                <a:gd name="T7" fmla="*/ 382 h 582"/>
                <a:gd name="T8" fmla="*/ 0 w 441"/>
                <a:gd name="T9" fmla="*/ 326 h 582"/>
                <a:gd name="T10" fmla="*/ 0 w 441"/>
                <a:gd name="T11" fmla="*/ 273 h 582"/>
                <a:gd name="T12" fmla="*/ 0 w 441"/>
                <a:gd name="T13" fmla="*/ 219 h 582"/>
                <a:gd name="T14" fmla="*/ 0 w 441"/>
                <a:gd name="T15" fmla="*/ 163 h 582"/>
                <a:gd name="T16" fmla="*/ 0 w 441"/>
                <a:gd name="T17" fmla="*/ 107 h 582"/>
                <a:gd name="T18" fmla="*/ 0 w 441"/>
                <a:gd name="T19" fmla="*/ 54 h 582"/>
                <a:gd name="T20" fmla="*/ 0 w 441"/>
                <a:gd name="T21" fmla="*/ 0 h 582"/>
                <a:gd name="T22" fmla="*/ 79 w 441"/>
                <a:gd name="T23" fmla="*/ 0 h 582"/>
                <a:gd name="T24" fmla="*/ 161 w 441"/>
                <a:gd name="T25" fmla="*/ 0 h 582"/>
                <a:gd name="T26" fmla="*/ 241 w 441"/>
                <a:gd name="T27" fmla="*/ 0 h 582"/>
                <a:gd name="T28" fmla="*/ 322 w 441"/>
                <a:gd name="T29" fmla="*/ 0 h 582"/>
                <a:gd name="T30" fmla="*/ 402 w 441"/>
                <a:gd name="T31" fmla="*/ 0 h 582"/>
                <a:gd name="T32" fmla="*/ 428 w 441"/>
                <a:gd name="T33" fmla="*/ 25 h 582"/>
                <a:gd name="T34" fmla="*/ 428 w 441"/>
                <a:gd name="T35" fmla="*/ 62 h 582"/>
                <a:gd name="T36" fmla="*/ 428 w 441"/>
                <a:gd name="T37" fmla="*/ 99 h 582"/>
                <a:gd name="T38" fmla="*/ 310 w 441"/>
                <a:gd name="T39" fmla="*/ 99 h 582"/>
                <a:gd name="T40" fmla="*/ 196 w 441"/>
                <a:gd name="T41" fmla="*/ 99 h 582"/>
                <a:gd name="T42" fmla="*/ 118 w 441"/>
                <a:gd name="T43" fmla="*/ 114 h 582"/>
                <a:gd name="T44" fmla="*/ 118 w 441"/>
                <a:gd name="T45" fmla="*/ 161 h 582"/>
                <a:gd name="T46" fmla="*/ 118 w 441"/>
                <a:gd name="T47" fmla="*/ 207 h 582"/>
                <a:gd name="T48" fmla="*/ 190 w 441"/>
                <a:gd name="T49" fmla="*/ 223 h 582"/>
                <a:gd name="T50" fmla="*/ 298 w 441"/>
                <a:gd name="T51" fmla="*/ 225 h 582"/>
                <a:gd name="T52" fmla="*/ 408 w 441"/>
                <a:gd name="T53" fmla="*/ 227 h 582"/>
                <a:gd name="T54" fmla="*/ 408 w 441"/>
                <a:gd name="T55" fmla="*/ 264 h 582"/>
                <a:gd name="T56" fmla="*/ 408 w 441"/>
                <a:gd name="T57" fmla="*/ 302 h 582"/>
                <a:gd name="T58" fmla="*/ 371 w 441"/>
                <a:gd name="T59" fmla="*/ 326 h 582"/>
                <a:gd name="T60" fmla="*/ 261 w 441"/>
                <a:gd name="T61" fmla="*/ 326 h 582"/>
                <a:gd name="T62" fmla="*/ 153 w 441"/>
                <a:gd name="T63" fmla="*/ 326 h 582"/>
                <a:gd name="T64" fmla="*/ 118 w 441"/>
                <a:gd name="T65" fmla="*/ 345 h 582"/>
                <a:gd name="T66" fmla="*/ 118 w 441"/>
                <a:gd name="T67" fmla="*/ 374 h 582"/>
                <a:gd name="T68" fmla="*/ 118 w 441"/>
                <a:gd name="T69" fmla="*/ 405 h 582"/>
                <a:gd name="T70" fmla="*/ 118 w 441"/>
                <a:gd name="T71" fmla="*/ 434 h 582"/>
                <a:gd name="T72" fmla="*/ 118 w 441"/>
                <a:gd name="T73" fmla="*/ 463 h 582"/>
                <a:gd name="T74" fmla="*/ 159 w 441"/>
                <a:gd name="T75" fmla="*/ 483 h 582"/>
                <a:gd name="T76" fmla="*/ 277 w 441"/>
                <a:gd name="T77" fmla="*/ 483 h 582"/>
                <a:gd name="T78" fmla="*/ 400 w 441"/>
                <a:gd name="T79" fmla="*/ 483 h 582"/>
                <a:gd name="T80" fmla="*/ 441 w 441"/>
                <a:gd name="T81" fmla="*/ 508 h 582"/>
                <a:gd name="T82" fmla="*/ 441 w 441"/>
                <a:gd name="T83" fmla="*/ 545 h 582"/>
                <a:gd name="T84" fmla="*/ 441 w 441"/>
                <a:gd name="T85" fmla="*/ 582 h 582"/>
                <a:gd name="T86" fmla="*/ 359 w 441"/>
                <a:gd name="T87" fmla="*/ 582 h 582"/>
                <a:gd name="T88" fmla="*/ 275 w 441"/>
                <a:gd name="T89" fmla="*/ 582 h 582"/>
                <a:gd name="T90" fmla="*/ 194 w 441"/>
                <a:gd name="T91" fmla="*/ 582 h 582"/>
                <a:gd name="T92" fmla="*/ 110 w 441"/>
                <a:gd name="T93" fmla="*/ 582 h 582"/>
                <a:gd name="T94" fmla="*/ 28 w 441"/>
                <a:gd name="T95" fmla="*/ 582 h 5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1" h="582">
                  <a:moveTo>
                    <a:pt x="0" y="582"/>
                  </a:moveTo>
                  <a:lnTo>
                    <a:pt x="0" y="564"/>
                  </a:lnTo>
                  <a:lnTo>
                    <a:pt x="0" y="545"/>
                  </a:lnTo>
                  <a:lnTo>
                    <a:pt x="0" y="527"/>
                  </a:lnTo>
                  <a:lnTo>
                    <a:pt x="0" y="508"/>
                  </a:lnTo>
                  <a:lnTo>
                    <a:pt x="0" y="489"/>
                  </a:lnTo>
                  <a:lnTo>
                    <a:pt x="0" y="473"/>
                  </a:lnTo>
                  <a:lnTo>
                    <a:pt x="0" y="454"/>
                  </a:lnTo>
                  <a:lnTo>
                    <a:pt x="0" y="438"/>
                  </a:lnTo>
                  <a:lnTo>
                    <a:pt x="0" y="419"/>
                  </a:lnTo>
                  <a:lnTo>
                    <a:pt x="0" y="401"/>
                  </a:lnTo>
                  <a:lnTo>
                    <a:pt x="0" y="382"/>
                  </a:lnTo>
                  <a:lnTo>
                    <a:pt x="0" y="363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0" y="308"/>
                  </a:lnTo>
                  <a:lnTo>
                    <a:pt x="0" y="289"/>
                  </a:lnTo>
                  <a:lnTo>
                    <a:pt x="0" y="273"/>
                  </a:lnTo>
                  <a:lnTo>
                    <a:pt x="0" y="254"/>
                  </a:lnTo>
                  <a:lnTo>
                    <a:pt x="0" y="237"/>
                  </a:lnTo>
                  <a:lnTo>
                    <a:pt x="0" y="219"/>
                  </a:lnTo>
                  <a:lnTo>
                    <a:pt x="0" y="200"/>
                  </a:lnTo>
                  <a:lnTo>
                    <a:pt x="0" y="182"/>
                  </a:lnTo>
                  <a:lnTo>
                    <a:pt x="0" y="163"/>
                  </a:lnTo>
                  <a:lnTo>
                    <a:pt x="0" y="145"/>
                  </a:lnTo>
                  <a:lnTo>
                    <a:pt x="0" y="126"/>
                  </a:lnTo>
                  <a:lnTo>
                    <a:pt x="0" y="107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3" y="0"/>
                  </a:lnTo>
                  <a:lnTo>
                    <a:pt x="79" y="0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88" y="0"/>
                  </a:lnTo>
                  <a:lnTo>
                    <a:pt x="214" y="0"/>
                  </a:lnTo>
                  <a:lnTo>
                    <a:pt x="241" y="0"/>
                  </a:lnTo>
                  <a:lnTo>
                    <a:pt x="267" y="0"/>
                  </a:lnTo>
                  <a:lnTo>
                    <a:pt x="294" y="0"/>
                  </a:lnTo>
                  <a:lnTo>
                    <a:pt x="322" y="0"/>
                  </a:lnTo>
                  <a:lnTo>
                    <a:pt x="349" y="0"/>
                  </a:lnTo>
                  <a:lnTo>
                    <a:pt x="375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28" y="12"/>
                  </a:lnTo>
                  <a:lnTo>
                    <a:pt x="428" y="25"/>
                  </a:lnTo>
                  <a:lnTo>
                    <a:pt x="428" y="37"/>
                  </a:lnTo>
                  <a:lnTo>
                    <a:pt x="428" y="50"/>
                  </a:lnTo>
                  <a:lnTo>
                    <a:pt x="428" y="62"/>
                  </a:lnTo>
                  <a:lnTo>
                    <a:pt x="428" y="74"/>
                  </a:lnTo>
                  <a:lnTo>
                    <a:pt x="428" y="87"/>
                  </a:lnTo>
                  <a:lnTo>
                    <a:pt x="428" y="99"/>
                  </a:lnTo>
                  <a:lnTo>
                    <a:pt x="390" y="99"/>
                  </a:lnTo>
                  <a:lnTo>
                    <a:pt x="349" y="99"/>
                  </a:lnTo>
                  <a:lnTo>
                    <a:pt x="310" y="99"/>
                  </a:lnTo>
                  <a:lnTo>
                    <a:pt x="271" y="99"/>
                  </a:lnTo>
                  <a:lnTo>
                    <a:pt x="232" y="99"/>
                  </a:lnTo>
                  <a:lnTo>
                    <a:pt x="196" y="99"/>
                  </a:lnTo>
                  <a:lnTo>
                    <a:pt x="157" y="99"/>
                  </a:lnTo>
                  <a:lnTo>
                    <a:pt x="118" y="99"/>
                  </a:lnTo>
                  <a:lnTo>
                    <a:pt x="118" y="114"/>
                  </a:lnTo>
                  <a:lnTo>
                    <a:pt x="118" y="130"/>
                  </a:lnTo>
                  <a:lnTo>
                    <a:pt x="118" y="145"/>
                  </a:lnTo>
                  <a:lnTo>
                    <a:pt x="118" y="161"/>
                  </a:lnTo>
                  <a:lnTo>
                    <a:pt x="118" y="176"/>
                  </a:lnTo>
                  <a:lnTo>
                    <a:pt x="118" y="192"/>
                  </a:lnTo>
                  <a:lnTo>
                    <a:pt x="118" y="207"/>
                  </a:lnTo>
                  <a:lnTo>
                    <a:pt x="118" y="223"/>
                  </a:lnTo>
                  <a:lnTo>
                    <a:pt x="153" y="223"/>
                  </a:lnTo>
                  <a:lnTo>
                    <a:pt x="190" y="223"/>
                  </a:lnTo>
                  <a:lnTo>
                    <a:pt x="224" y="225"/>
                  </a:lnTo>
                  <a:lnTo>
                    <a:pt x="261" y="225"/>
                  </a:lnTo>
                  <a:lnTo>
                    <a:pt x="298" y="225"/>
                  </a:lnTo>
                  <a:lnTo>
                    <a:pt x="334" y="227"/>
                  </a:lnTo>
                  <a:lnTo>
                    <a:pt x="371" y="227"/>
                  </a:lnTo>
                  <a:lnTo>
                    <a:pt x="408" y="227"/>
                  </a:lnTo>
                  <a:lnTo>
                    <a:pt x="408" y="240"/>
                  </a:lnTo>
                  <a:lnTo>
                    <a:pt x="408" y="252"/>
                  </a:lnTo>
                  <a:lnTo>
                    <a:pt x="408" y="264"/>
                  </a:lnTo>
                  <a:lnTo>
                    <a:pt x="408" y="277"/>
                  </a:lnTo>
                  <a:lnTo>
                    <a:pt x="408" y="289"/>
                  </a:lnTo>
                  <a:lnTo>
                    <a:pt x="408" y="302"/>
                  </a:lnTo>
                  <a:lnTo>
                    <a:pt x="408" y="314"/>
                  </a:lnTo>
                  <a:lnTo>
                    <a:pt x="408" y="326"/>
                  </a:lnTo>
                  <a:lnTo>
                    <a:pt x="371" y="326"/>
                  </a:lnTo>
                  <a:lnTo>
                    <a:pt x="334" y="326"/>
                  </a:lnTo>
                  <a:lnTo>
                    <a:pt x="298" y="326"/>
                  </a:lnTo>
                  <a:lnTo>
                    <a:pt x="261" y="326"/>
                  </a:lnTo>
                  <a:lnTo>
                    <a:pt x="224" y="326"/>
                  </a:lnTo>
                  <a:lnTo>
                    <a:pt x="190" y="326"/>
                  </a:lnTo>
                  <a:lnTo>
                    <a:pt x="153" y="326"/>
                  </a:lnTo>
                  <a:lnTo>
                    <a:pt x="118" y="326"/>
                  </a:lnTo>
                  <a:lnTo>
                    <a:pt x="118" y="337"/>
                  </a:lnTo>
                  <a:lnTo>
                    <a:pt x="118" y="345"/>
                  </a:lnTo>
                  <a:lnTo>
                    <a:pt x="118" y="355"/>
                  </a:lnTo>
                  <a:lnTo>
                    <a:pt x="118" y="363"/>
                  </a:lnTo>
                  <a:lnTo>
                    <a:pt x="118" y="374"/>
                  </a:lnTo>
                  <a:lnTo>
                    <a:pt x="118" y="384"/>
                  </a:lnTo>
                  <a:lnTo>
                    <a:pt x="118" y="394"/>
                  </a:lnTo>
                  <a:lnTo>
                    <a:pt x="118" y="405"/>
                  </a:lnTo>
                  <a:lnTo>
                    <a:pt x="118" y="415"/>
                  </a:lnTo>
                  <a:lnTo>
                    <a:pt x="118" y="423"/>
                  </a:lnTo>
                  <a:lnTo>
                    <a:pt x="118" y="434"/>
                  </a:lnTo>
                  <a:lnTo>
                    <a:pt x="118" y="442"/>
                  </a:lnTo>
                  <a:lnTo>
                    <a:pt x="118" y="452"/>
                  </a:lnTo>
                  <a:lnTo>
                    <a:pt x="118" y="463"/>
                  </a:lnTo>
                  <a:lnTo>
                    <a:pt x="118" y="473"/>
                  </a:lnTo>
                  <a:lnTo>
                    <a:pt x="118" y="483"/>
                  </a:lnTo>
                  <a:lnTo>
                    <a:pt x="159" y="483"/>
                  </a:lnTo>
                  <a:lnTo>
                    <a:pt x="198" y="483"/>
                  </a:lnTo>
                  <a:lnTo>
                    <a:pt x="239" y="483"/>
                  </a:lnTo>
                  <a:lnTo>
                    <a:pt x="277" y="483"/>
                  </a:lnTo>
                  <a:lnTo>
                    <a:pt x="318" y="483"/>
                  </a:lnTo>
                  <a:lnTo>
                    <a:pt x="359" y="483"/>
                  </a:lnTo>
                  <a:lnTo>
                    <a:pt x="400" y="483"/>
                  </a:lnTo>
                  <a:lnTo>
                    <a:pt x="441" y="483"/>
                  </a:lnTo>
                  <a:lnTo>
                    <a:pt x="441" y="496"/>
                  </a:lnTo>
                  <a:lnTo>
                    <a:pt x="441" y="508"/>
                  </a:lnTo>
                  <a:lnTo>
                    <a:pt x="441" y="520"/>
                  </a:lnTo>
                  <a:lnTo>
                    <a:pt x="441" y="533"/>
                  </a:lnTo>
                  <a:lnTo>
                    <a:pt x="441" y="545"/>
                  </a:lnTo>
                  <a:lnTo>
                    <a:pt x="441" y="558"/>
                  </a:lnTo>
                  <a:lnTo>
                    <a:pt x="441" y="570"/>
                  </a:lnTo>
                  <a:lnTo>
                    <a:pt x="441" y="582"/>
                  </a:lnTo>
                  <a:lnTo>
                    <a:pt x="414" y="582"/>
                  </a:lnTo>
                  <a:lnTo>
                    <a:pt x="385" y="582"/>
                  </a:lnTo>
                  <a:lnTo>
                    <a:pt x="359" y="582"/>
                  </a:lnTo>
                  <a:lnTo>
                    <a:pt x="330" y="582"/>
                  </a:lnTo>
                  <a:lnTo>
                    <a:pt x="304" y="582"/>
                  </a:lnTo>
                  <a:lnTo>
                    <a:pt x="275" y="582"/>
                  </a:lnTo>
                  <a:lnTo>
                    <a:pt x="249" y="582"/>
                  </a:lnTo>
                  <a:lnTo>
                    <a:pt x="220" y="582"/>
                  </a:lnTo>
                  <a:lnTo>
                    <a:pt x="194" y="582"/>
                  </a:lnTo>
                  <a:lnTo>
                    <a:pt x="165" y="582"/>
                  </a:lnTo>
                  <a:lnTo>
                    <a:pt x="139" y="582"/>
                  </a:lnTo>
                  <a:lnTo>
                    <a:pt x="110" y="582"/>
                  </a:lnTo>
                  <a:lnTo>
                    <a:pt x="84" y="582"/>
                  </a:lnTo>
                  <a:lnTo>
                    <a:pt x="55" y="582"/>
                  </a:lnTo>
                  <a:lnTo>
                    <a:pt x="28" y="582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33" name="Freeform 2273"/>
            <p:cNvSpPr>
              <a:spLocks noChangeAspect="1"/>
            </p:cNvSpPr>
            <p:nvPr/>
          </p:nvSpPr>
          <p:spPr bwMode="auto">
            <a:xfrm>
              <a:off x="1903" y="1227"/>
              <a:ext cx="96" cy="70"/>
            </a:xfrm>
            <a:custGeom>
              <a:avLst/>
              <a:gdLst>
                <a:gd name="T0" fmla="*/ 96 w 96"/>
                <a:gd name="T1" fmla="*/ 0 h 70"/>
                <a:gd name="T2" fmla="*/ 96 w 96"/>
                <a:gd name="T3" fmla="*/ 8 h 70"/>
                <a:gd name="T4" fmla="*/ 96 w 96"/>
                <a:gd name="T5" fmla="*/ 17 h 70"/>
                <a:gd name="T6" fmla="*/ 96 w 96"/>
                <a:gd name="T7" fmla="*/ 25 h 70"/>
                <a:gd name="T8" fmla="*/ 96 w 96"/>
                <a:gd name="T9" fmla="*/ 35 h 70"/>
                <a:gd name="T10" fmla="*/ 96 w 96"/>
                <a:gd name="T11" fmla="*/ 44 h 70"/>
                <a:gd name="T12" fmla="*/ 96 w 96"/>
                <a:gd name="T13" fmla="*/ 52 h 70"/>
                <a:gd name="T14" fmla="*/ 96 w 96"/>
                <a:gd name="T15" fmla="*/ 62 h 70"/>
                <a:gd name="T16" fmla="*/ 96 w 96"/>
                <a:gd name="T17" fmla="*/ 70 h 70"/>
                <a:gd name="T18" fmla="*/ 83 w 96"/>
                <a:gd name="T19" fmla="*/ 70 h 70"/>
                <a:gd name="T20" fmla="*/ 73 w 96"/>
                <a:gd name="T21" fmla="*/ 70 h 70"/>
                <a:gd name="T22" fmla="*/ 61 w 96"/>
                <a:gd name="T23" fmla="*/ 70 h 70"/>
                <a:gd name="T24" fmla="*/ 49 w 96"/>
                <a:gd name="T25" fmla="*/ 70 h 70"/>
                <a:gd name="T26" fmla="*/ 36 w 96"/>
                <a:gd name="T27" fmla="*/ 70 h 70"/>
                <a:gd name="T28" fmla="*/ 24 w 96"/>
                <a:gd name="T29" fmla="*/ 70 h 70"/>
                <a:gd name="T30" fmla="*/ 12 w 96"/>
                <a:gd name="T31" fmla="*/ 70 h 70"/>
                <a:gd name="T32" fmla="*/ 0 w 96"/>
                <a:gd name="T33" fmla="*/ 70 h 70"/>
                <a:gd name="T34" fmla="*/ 36 w 96"/>
                <a:gd name="T35" fmla="*/ 46 h 70"/>
                <a:gd name="T36" fmla="*/ 96 w 96"/>
                <a:gd name="T37" fmla="*/ 0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6" h="70">
                  <a:moveTo>
                    <a:pt x="96" y="0"/>
                  </a:moveTo>
                  <a:lnTo>
                    <a:pt x="96" y="8"/>
                  </a:lnTo>
                  <a:lnTo>
                    <a:pt x="96" y="17"/>
                  </a:lnTo>
                  <a:lnTo>
                    <a:pt x="96" y="25"/>
                  </a:lnTo>
                  <a:lnTo>
                    <a:pt x="96" y="35"/>
                  </a:lnTo>
                  <a:lnTo>
                    <a:pt x="96" y="44"/>
                  </a:lnTo>
                  <a:lnTo>
                    <a:pt x="96" y="52"/>
                  </a:lnTo>
                  <a:lnTo>
                    <a:pt x="96" y="62"/>
                  </a:lnTo>
                  <a:lnTo>
                    <a:pt x="96" y="70"/>
                  </a:lnTo>
                  <a:lnTo>
                    <a:pt x="83" y="70"/>
                  </a:lnTo>
                  <a:lnTo>
                    <a:pt x="73" y="70"/>
                  </a:lnTo>
                  <a:lnTo>
                    <a:pt x="61" y="70"/>
                  </a:lnTo>
                  <a:lnTo>
                    <a:pt x="49" y="70"/>
                  </a:lnTo>
                  <a:lnTo>
                    <a:pt x="36" y="70"/>
                  </a:lnTo>
                  <a:lnTo>
                    <a:pt x="24" y="70"/>
                  </a:lnTo>
                  <a:lnTo>
                    <a:pt x="12" y="70"/>
                  </a:lnTo>
                  <a:lnTo>
                    <a:pt x="0" y="70"/>
                  </a:lnTo>
                  <a:lnTo>
                    <a:pt x="36" y="4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34" name="Freeform 2274"/>
            <p:cNvSpPr>
              <a:spLocks noChangeAspect="1"/>
            </p:cNvSpPr>
            <p:nvPr/>
          </p:nvSpPr>
          <p:spPr bwMode="auto">
            <a:xfrm>
              <a:off x="1654" y="1198"/>
              <a:ext cx="345" cy="99"/>
            </a:xfrm>
            <a:custGeom>
              <a:avLst/>
              <a:gdLst>
                <a:gd name="T0" fmla="*/ 224 w 345"/>
                <a:gd name="T1" fmla="*/ 0 h 99"/>
                <a:gd name="T2" fmla="*/ 238 w 345"/>
                <a:gd name="T3" fmla="*/ 0 h 99"/>
                <a:gd name="T4" fmla="*/ 255 w 345"/>
                <a:gd name="T5" fmla="*/ 0 h 99"/>
                <a:gd name="T6" fmla="*/ 269 w 345"/>
                <a:gd name="T7" fmla="*/ 0 h 99"/>
                <a:gd name="T8" fmla="*/ 285 w 345"/>
                <a:gd name="T9" fmla="*/ 0 h 99"/>
                <a:gd name="T10" fmla="*/ 300 w 345"/>
                <a:gd name="T11" fmla="*/ 0 h 99"/>
                <a:gd name="T12" fmla="*/ 314 w 345"/>
                <a:gd name="T13" fmla="*/ 0 h 99"/>
                <a:gd name="T14" fmla="*/ 330 w 345"/>
                <a:gd name="T15" fmla="*/ 0 h 99"/>
                <a:gd name="T16" fmla="*/ 345 w 345"/>
                <a:gd name="T17" fmla="*/ 0 h 99"/>
                <a:gd name="T18" fmla="*/ 345 w 345"/>
                <a:gd name="T19" fmla="*/ 9 h 99"/>
                <a:gd name="T20" fmla="*/ 345 w 345"/>
                <a:gd name="T21" fmla="*/ 15 h 99"/>
                <a:gd name="T22" fmla="*/ 345 w 345"/>
                <a:gd name="T23" fmla="*/ 23 h 99"/>
                <a:gd name="T24" fmla="*/ 345 w 345"/>
                <a:gd name="T25" fmla="*/ 31 h 99"/>
                <a:gd name="T26" fmla="*/ 285 w 345"/>
                <a:gd name="T27" fmla="*/ 75 h 99"/>
                <a:gd name="T28" fmla="*/ 249 w 345"/>
                <a:gd name="T29" fmla="*/ 99 h 99"/>
                <a:gd name="T30" fmla="*/ 218 w 345"/>
                <a:gd name="T31" fmla="*/ 99 h 99"/>
                <a:gd name="T32" fmla="*/ 185 w 345"/>
                <a:gd name="T33" fmla="*/ 99 h 99"/>
                <a:gd name="T34" fmla="*/ 155 w 345"/>
                <a:gd name="T35" fmla="*/ 99 h 99"/>
                <a:gd name="T36" fmla="*/ 124 w 345"/>
                <a:gd name="T37" fmla="*/ 99 h 99"/>
                <a:gd name="T38" fmla="*/ 94 w 345"/>
                <a:gd name="T39" fmla="*/ 99 h 99"/>
                <a:gd name="T40" fmla="*/ 63 w 345"/>
                <a:gd name="T41" fmla="*/ 99 h 99"/>
                <a:gd name="T42" fmla="*/ 30 w 345"/>
                <a:gd name="T43" fmla="*/ 99 h 99"/>
                <a:gd name="T44" fmla="*/ 0 w 345"/>
                <a:gd name="T45" fmla="*/ 99 h 99"/>
                <a:gd name="T46" fmla="*/ 34 w 345"/>
                <a:gd name="T47" fmla="*/ 89 h 99"/>
                <a:gd name="T48" fmla="*/ 104 w 345"/>
                <a:gd name="T49" fmla="*/ 64 h 99"/>
                <a:gd name="T50" fmla="*/ 169 w 345"/>
                <a:gd name="T51" fmla="*/ 31 h 99"/>
                <a:gd name="T52" fmla="*/ 224 w 345"/>
                <a:gd name="T53" fmla="*/ 0 h 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5" h="99">
                  <a:moveTo>
                    <a:pt x="224" y="0"/>
                  </a:moveTo>
                  <a:lnTo>
                    <a:pt x="238" y="0"/>
                  </a:lnTo>
                  <a:lnTo>
                    <a:pt x="255" y="0"/>
                  </a:lnTo>
                  <a:lnTo>
                    <a:pt x="269" y="0"/>
                  </a:lnTo>
                  <a:lnTo>
                    <a:pt x="285" y="0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30" y="0"/>
                  </a:lnTo>
                  <a:lnTo>
                    <a:pt x="345" y="0"/>
                  </a:lnTo>
                  <a:lnTo>
                    <a:pt x="345" y="9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31"/>
                  </a:lnTo>
                  <a:lnTo>
                    <a:pt x="285" y="75"/>
                  </a:lnTo>
                  <a:lnTo>
                    <a:pt x="249" y="99"/>
                  </a:lnTo>
                  <a:lnTo>
                    <a:pt x="218" y="99"/>
                  </a:lnTo>
                  <a:lnTo>
                    <a:pt x="185" y="99"/>
                  </a:lnTo>
                  <a:lnTo>
                    <a:pt x="155" y="99"/>
                  </a:lnTo>
                  <a:lnTo>
                    <a:pt x="124" y="99"/>
                  </a:lnTo>
                  <a:lnTo>
                    <a:pt x="94" y="99"/>
                  </a:lnTo>
                  <a:lnTo>
                    <a:pt x="63" y="99"/>
                  </a:lnTo>
                  <a:lnTo>
                    <a:pt x="30" y="99"/>
                  </a:lnTo>
                  <a:lnTo>
                    <a:pt x="0" y="99"/>
                  </a:lnTo>
                  <a:lnTo>
                    <a:pt x="34" y="89"/>
                  </a:lnTo>
                  <a:lnTo>
                    <a:pt x="104" y="64"/>
                  </a:lnTo>
                  <a:lnTo>
                    <a:pt x="169" y="31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35" name="Freeform 2275"/>
            <p:cNvSpPr>
              <a:spLocks noChangeAspect="1" noEditPoints="1"/>
            </p:cNvSpPr>
            <p:nvPr/>
          </p:nvSpPr>
          <p:spPr bwMode="auto">
            <a:xfrm>
              <a:off x="1558" y="992"/>
              <a:ext cx="408" cy="305"/>
            </a:xfrm>
            <a:custGeom>
              <a:avLst/>
              <a:gdLst>
                <a:gd name="T0" fmla="*/ 0 w 408"/>
                <a:gd name="T1" fmla="*/ 227 h 305"/>
                <a:gd name="T2" fmla="*/ 0 w 408"/>
                <a:gd name="T3" fmla="*/ 237 h 305"/>
                <a:gd name="T4" fmla="*/ 0 w 408"/>
                <a:gd name="T5" fmla="*/ 248 h 305"/>
                <a:gd name="T6" fmla="*/ 0 w 408"/>
                <a:gd name="T7" fmla="*/ 256 h 305"/>
                <a:gd name="T8" fmla="*/ 0 w 408"/>
                <a:gd name="T9" fmla="*/ 266 h 305"/>
                <a:gd name="T10" fmla="*/ 0 w 408"/>
                <a:gd name="T11" fmla="*/ 276 h 305"/>
                <a:gd name="T12" fmla="*/ 0 w 408"/>
                <a:gd name="T13" fmla="*/ 285 h 305"/>
                <a:gd name="T14" fmla="*/ 0 w 408"/>
                <a:gd name="T15" fmla="*/ 295 h 305"/>
                <a:gd name="T16" fmla="*/ 0 w 408"/>
                <a:gd name="T17" fmla="*/ 305 h 305"/>
                <a:gd name="T18" fmla="*/ 14 w 408"/>
                <a:gd name="T19" fmla="*/ 305 h 305"/>
                <a:gd name="T20" fmla="*/ 26 w 408"/>
                <a:gd name="T21" fmla="*/ 305 h 305"/>
                <a:gd name="T22" fmla="*/ 41 w 408"/>
                <a:gd name="T23" fmla="*/ 305 h 305"/>
                <a:gd name="T24" fmla="*/ 53 w 408"/>
                <a:gd name="T25" fmla="*/ 305 h 305"/>
                <a:gd name="T26" fmla="*/ 67 w 408"/>
                <a:gd name="T27" fmla="*/ 305 h 305"/>
                <a:gd name="T28" fmla="*/ 79 w 408"/>
                <a:gd name="T29" fmla="*/ 305 h 305"/>
                <a:gd name="T30" fmla="*/ 94 w 408"/>
                <a:gd name="T31" fmla="*/ 305 h 305"/>
                <a:gd name="T32" fmla="*/ 106 w 408"/>
                <a:gd name="T33" fmla="*/ 305 h 305"/>
                <a:gd name="T34" fmla="*/ 130 w 408"/>
                <a:gd name="T35" fmla="*/ 297 h 305"/>
                <a:gd name="T36" fmla="*/ 200 w 408"/>
                <a:gd name="T37" fmla="*/ 272 h 305"/>
                <a:gd name="T38" fmla="*/ 265 w 408"/>
                <a:gd name="T39" fmla="*/ 239 h 305"/>
                <a:gd name="T40" fmla="*/ 320 w 408"/>
                <a:gd name="T41" fmla="*/ 206 h 305"/>
                <a:gd name="T42" fmla="*/ 296 w 408"/>
                <a:gd name="T43" fmla="*/ 206 h 305"/>
                <a:gd name="T44" fmla="*/ 269 w 408"/>
                <a:gd name="T45" fmla="*/ 206 h 305"/>
                <a:gd name="T46" fmla="*/ 245 w 408"/>
                <a:gd name="T47" fmla="*/ 206 h 305"/>
                <a:gd name="T48" fmla="*/ 220 w 408"/>
                <a:gd name="T49" fmla="*/ 206 h 305"/>
                <a:gd name="T50" fmla="*/ 194 w 408"/>
                <a:gd name="T51" fmla="*/ 206 h 305"/>
                <a:gd name="T52" fmla="*/ 169 w 408"/>
                <a:gd name="T53" fmla="*/ 206 h 305"/>
                <a:gd name="T54" fmla="*/ 143 w 408"/>
                <a:gd name="T55" fmla="*/ 206 h 305"/>
                <a:gd name="T56" fmla="*/ 118 w 408"/>
                <a:gd name="T57" fmla="*/ 206 h 305"/>
                <a:gd name="T58" fmla="*/ 118 w 408"/>
                <a:gd name="T59" fmla="*/ 204 h 305"/>
                <a:gd name="T60" fmla="*/ 118 w 408"/>
                <a:gd name="T61" fmla="*/ 202 h 305"/>
                <a:gd name="T62" fmla="*/ 118 w 408"/>
                <a:gd name="T63" fmla="*/ 200 h 305"/>
                <a:gd name="T64" fmla="*/ 118 w 408"/>
                <a:gd name="T65" fmla="*/ 198 h 305"/>
                <a:gd name="T66" fmla="*/ 102 w 408"/>
                <a:gd name="T67" fmla="*/ 204 h 305"/>
                <a:gd name="T68" fmla="*/ 39 w 408"/>
                <a:gd name="T69" fmla="*/ 221 h 305"/>
                <a:gd name="T70" fmla="*/ 0 w 408"/>
                <a:gd name="T71" fmla="*/ 227 h 305"/>
                <a:gd name="T72" fmla="*/ 408 w 408"/>
                <a:gd name="T73" fmla="*/ 0 h 305"/>
                <a:gd name="T74" fmla="*/ 408 w 408"/>
                <a:gd name="T75" fmla="*/ 12 h 305"/>
                <a:gd name="T76" fmla="*/ 408 w 408"/>
                <a:gd name="T77" fmla="*/ 25 h 305"/>
                <a:gd name="T78" fmla="*/ 408 w 408"/>
                <a:gd name="T79" fmla="*/ 37 h 305"/>
                <a:gd name="T80" fmla="*/ 408 w 408"/>
                <a:gd name="T81" fmla="*/ 49 h 305"/>
                <a:gd name="T82" fmla="*/ 398 w 408"/>
                <a:gd name="T83" fmla="*/ 49 h 305"/>
                <a:gd name="T84" fmla="*/ 385 w 408"/>
                <a:gd name="T85" fmla="*/ 49 h 305"/>
                <a:gd name="T86" fmla="*/ 375 w 408"/>
                <a:gd name="T87" fmla="*/ 49 h 305"/>
                <a:gd name="T88" fmla="*/ 363 w 408"/>
                <a:gd name="T89" fmla="*/ 49 h 305"/>
                <a:gd name="T90" fmla="*/ 373 w 408"/>
                <a:gd name="T91" fmla="*/ 39 h 305"/>
                <a:gd name="T92" fmla="*/ 408 w 408"/>
                <a:gd name="T93" fmla="*/ 0 h 3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08" h="305">
                  <a:moveTo>
                    <a:pt x="0" y="227"/>
                  </a:moveTo>
                  <a:lnTo>
                    <a:pt x="0" y="237"/>
                  </a:lnTo>
                  <a:lnTo>
                    <a:pt x="0" y="248"/>
                  </a:lnTo>
                  <a:lnTo>
                    <a:pt x="0" y="256"/>
                  </a:lnTo>
                  <a:lnTo>
                    <a:pt x="0" y="266"/>
                  </a:lnTo>
                  <a:lnTo>
                    <a:pt x="0" y="276"/>
                  </a:lnTo>
                  <a:lnTo>
                    <a:pt x="0" y="285"/>
                  </a:lnTo>
                  <a:lnTo>
                    <a:pt x="0" y="295"/>
                  </a:lnTo>
                  <a:lnTo>
                    <a:pt x="0" y="305"/>
                  </a:lnTo>
                  <a:lnTo>
                    <a:pt x="14" y="305"/>
                  </a:lnTo>
                  <a:lnTo>
                    <a:pt x="26" y="305"/>
                  </a:lnTo>
                  <a:lnTo>
                    <a:pt x="41" y="305"/>
                  </a:lnTo>
                  <a:lnTo>
                    <a:pt x="53" y="305"/>
                  </a:lnTo>
                  <a:lnTo>
                    <a:pt x="67" y="305"/>
                  </a:lnTo>
                  <a:lnTo>
                    <a:pt x="79" y="305"/>
                  </a:lnTo>
                  <a:lnTo>
                    <a:pt x="94" y="305"/>
                  </a:lnTo>
                  <a:lnTo>
                    <a:pt x="106" y="305"/>
                  </a:lnTo>
                  <a:lnTo>
                    <a:pt x="130" y="297"/>
                  </a:lnTo>
                  <a:lnTo>
                    <a:pt x="200" y="272"/>
                  </a:lnTo>
                  <a:lnTo>
                    <a:pt x="265" y="239"/>
                  </a:lnTo>
                  <a:lnTo>
                    <a:pt x="320" y="206"/>
                  </a:lnTo>
                  <a:lnTo>
                    <a:pt x="296" y="206"/>
                  </a:lnTo>
                  <a:lnTo>
                    <a:pt x="269" y="206"/>
                  </a:lnTo>
                  <a:lnTo>
                    <a:pt x="245" y="206"/>
                  </a:lnTo>
                  <a:lnTo>
                    <a:pt x="220" y="206"/>
                  </a:lnTo>
                  <a:lnTo>
                    <a:pt x="194" y="206"/>
                  </a:lnTo>
                  <a:lnTo>
                    <a:pt x="169" y="206"/>
                  </a:lnTo>
                  <a:lnTo>
                    <a:pt x="143" y="206"/>
                  </a:lnTo>
                  <a:lnTo>
                    <a:pt x="118" y="206"/>
                  </a:lnTo>
                  <a:lnTo>
                    <a:pt x="118" y="204"/>
                  </a:lnTo>
                  <a:lnTo>
                    <a:pt x="118" y="202"/>
                  </a:lnTo>
                  <a:lnTo>
                    <a:pt x="118" y="200"/>
                  </a:lnTo>
                  <a:lnTo>
                    <a:pt x="118" y="198"/>
                  </a:lnTo>
                  <a:lnTo>
                    <a:pt x="102" y="204"/>
                  </a:lnTo>
                  <a:lnTo>
                    <a:pt x="39" y="221"/>
                  </a:lnTo>
                  <a:lnTo>
                    <a:pt x="0" y="227"/>
                  </a:lnTo>
                  <a:close/>
                  <a:moveTo>
                    <a:pt x="408" y="0"/>
                  </a:moveTo>
                  <a:lnTo>
                    <a:pt x="408" y="12"/>
                  </a:lnTo>
                  <a:lnTo>
                    <a:pt x="408" y="25"/>
                  </a:lnTo>
                  <a:lnTo>
                    <a:pt x="408" y="37"/>
                  </a:lnTo>
                  <a:lnTo>
                    <a:pt x="408" y="49"/>
                  </a:lnTo>
                  <a:lnTo>
                    <a:pt x="398" y="49"/>
                  </a:lnTo>
                  <a:lnTo>
                    <a:pt x="385" y="49"/>
                  </a:lnTo>
                  <a:lnTo>
                    <a:pt x="375" y="49"/>
                  </a:lnTo>
                  <a:lnTo>
                    <a:pt x="363" y="49"/>
                  </a:lnTo>
                  <a:lnTo>
                    <a:pt x="373" y="39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36" name="Freeform 2276"/>
            <p:cNvSpPr>
              <a:spLocks noChangeAspect="1" noEditPoints="1"/>
            </p:cNvSpPr>
            <p:nvPr/>
          </p:nvSpPr>
          <p:spPr bwMode="auto">
            <a:xfrm>
              <a:off x="1558" y="777"/>
              <a:ext cx="428" cy="444"/>
            </a:xfrm>
            <a:custGeom>
              <a:avLst/>
              <a:gdLst>
                <a:gd name="T0" fmla="*/ 0 w 428"/>
                <a:gd name="T1" fmla="*/ 436 h 444"/>
                <a:gd name="T2" fmla="*/ 0 w 428"/>
                <a:gd name="T3" fmla="*/ 417 h 444"/>
                <a:gd name="T4" fmla="*/ 0 w 428"/>
                <a:gd name="T5" fmla="*/ 401 h 444"/>
                <a:gd name="T6" fmla="*/ 0 w 428"/>
                <a:gd name="T7" fmla="*/ 384 h 444"/>
                <a:gd name="T8" fmla="*/ 0 w 428"/>
                <a:gd name="T9" fmla="*/ 368 h 444"/>
                <a:gd name="T10" fmla="*/ 0 w 428"/>
                <a:gd name="T11" fmla="*/ 355 h 444"/>
                <a:gd name="T12" fmla="*/ 20 w 428"/>
                <a:gd name="T13" fmla="*/ 343 h 444"/>
                <a:gd name="T14" fmla="*/ 118 w 428"/>
                <a:gd name="T15" fmla="*/ 314 h 444"/>
                <a:gd name="T16" fmla="*/ 118 w 428"/>
                <a:gd name="T17" fmla="*/ 328 h 444"/>
                <a:gd name="T18" fmla="*/ 118 w 428"/>
                <a:gd name="T19" fmla="*/ 343 h 444"/>
                <a:gd name="T20" fmla="*/ 118 w 428"/>
                <a:gd name="T21" fmla="*/ 359 h 444"/>
                <a:gd name="T22" fmla="*/ 118 w 428"/>
                <a:gd name="T23" fmla="*/ 378 h 444"/>
                <a:gd name="T24" fmla="*/ 118 w 428"/>
                <a:gd name="T25" fmla="*/ 396 h 444"/>
                <a:gd name="T26" fmla="*/ 118 w 428"/>
                <a:gd name="T27" fmla="*/ 415 h 444"/>
                <a:gd name="T28" fmla="*/ 39 w 428"/>
                <a:gd name="T29" fmla="*/ 438 h 444"/>
                <a:gd name="T30" fmla="*/ 428 w 428"/>
                <a:gd name="T31" fmla="*/ 0 h 444"/>
                <a:gd name="T32" fmla="*/ 428 w 428"/>
                <a:gd name="T33" fmla="*/ 19 h 444"/>
                <a:gd name="T34" fmla="*/ 428 w 428"/>
                <a:gd name="T35" fmla="*/ 37 h 444"/>
                <a:gd name="T36" fmla="*/ 420 w 428"/>
                <a:gd name="T37" fmla="*/ 37 h 444"/>
                <a:gd name="T38" fmla="*/ 412 w 428"/>
                <a:gd name="T39" fmla="*/ 37 h 444"/>
                <a:gd name="T40" fmla="*/ 428 w 428"/>
                <a:gd name="T41" fmla="*/ 0 h 444"/>
                <a:gd name="T42" fmla="*/ 337 w 428"/>
                <a:gd name="T43" fmla="*/ 163 h 444"/>
                <a:gd name="T44" fmla="*/ 357 w 428"/>
                <a:gd name="T45" fmla="*/ 163 h 444"/>
                <a:gd name="T46" fmla="*/ 377 w 428"/>
                <a:gd name="T47" fmla="*/ 165 h 444"/>
                <a:gd name="T48" fmla="*/ 398 w 428"/>
                <a:gd name="T49" fmla="*/ 165 h 444"/>
                <a:gd name="T50" fmla="*/ 408 w 428"/>
                <a:gd name="T51" fmla="*/ 178 h 444"/>
                <a:gd name="T52" fmla="*/ 408 w 428"/>
                <a:gd name="T53" fmla="*/ 204 h 444"/>
                <a:gd name="T54" fmla="*/ 375 w 428"/>
                <a:gd name="T55" fmla="*/ 256 h 444"/>
                <a:gd name="T56" fmla="*/ 347 w 428"/>
                <a:gd name="T57" fmla="*/ 264 h 444"/>
                <a:gd name="T58" fmla="*/ 308 w 428"/>
                <a:gd name="T59" fmla="*/ 264 h 444"/>
                <a:gd name="T60" fmla="*/ 269 w 428"/>
                <a:gd name="T61" fmla="*/ 264 h 444"/>
                <a:gd name="T62" fmla="*/ 230 w 428"/>
                <a:gd name="T63" fmla="*/ 264 h 444"/>
                <a:gd name="T64" fmla="*/ 222 w 428"/>
                <a:gd name="T65" fmla="*/ 256 h 444"/>
                <a:gd name="T66" fmla="*/ 306 w 428"/>
                <a:gd name="T67" fmla="*/ 186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8" h="444">
                  <a:moveTo>
                    <a:pt x="0" y="444"/>
                  </a:moveTo>
                  <a:lnTo>
                    <a:pt x="0" y="436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0" y="409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0" y="384"/>
                  </a:lnTo>
                  <a:lnTo>
                    <a:pt x="0" y="376"/>
                  </a:lnTo>
                  <a:lnTo>
                    <a:pt x="0" y="368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0" y="347"/>
                  </a:lnTo>
                  <a:lnTo>
                    <a:pt x="20" y="343"/>
                  </a:lnTo>
                  <a:lnTo>
                    <a:pt x="73" y="328"/>
                  </a:lnTo>
                  <a:lnTo>
                    <a:pt x="118" y="314"/>
                  </a:lnTo>
                  <a:lnTo>
                    <a:pt x="118" y="320"/>
                  </a:lnTo>
                  <a:lnTo>
                    <a:pt x="118" y="328"/>
                  </a:lnTo>
                  <a:lnTo>
                    <a:pt x="118" y="335"/>
                  </a:lnTo>
                  <a:lnTo>
                    <a:pt x="118" y="343"/>
                  </a:lnTo>
                  <a:lnTo>
                    <a:pt x="118" y="351"/>
                  </a:lnTo>
                  <a:lnTo>
                    <a:pt x="118" y="359"/>
                  </a:lnTo>
                  <a:lnTo>
                    <a:pt x="118" y="368"/>
                  </a:lnTo>
                  <a:lnTo>
                    <a:pt x="118" y="378"/>
                  </a:lnTo>
                  <a:lnTo>
                    <a:pt x="118" y="386"/>
                  </a:lnTo>
                  <a:lnTo>
                    <a:pt x="118" y="396"/>
                  </a:lnTo>
                  <a:lnTo>
                    <a:pt x="118" y="405"/>
                  </a:lnTo>
                  <a:lnTo>
                    <a:pt x="118" y="415"/>
                  </a:lnTo>
                  <a:lnTo>
                    <a:pt x="102" y="421"/>
                  </a:lnTo>
                  <a:lnTo>
                    <a:pt x="39" y="438"/>
                  </a:lnTo>
                  <a:lnTo>
                    <a:pt x="0" y="444"/>
                  </a:lnTo>
                  <a:close/>
                  <a:moveTo>
                    <a:pt x="428" y="0"/>
                  </a:moveTo>
                  <a:lnTo>
                    <a:pt x="428" y="8"/>
                  </a:lnTo>
                  <a:lnTo>
                    <a:pt x="428" y="19"/>
                  </a:lnTo>
                  <a:lnTo>
                    <a:pt x="428" y="27"/>
                  </a:lnTo>
                  <a:lnTo>
                    <a:pt x="428" y="37"/>
                  </a:lnTo>
                  <a:lnTo>
                    <a:pt x="424" y="37"/>
                  </a:lnTo>
                  <a:lnTo>
                    <a:pt x="420" y="37"/>
                  </a:lnTo>
                  <a:lnTo>
                    <a:pt x="416" y="37"/>
                  </a:lnTo>
                  <a:lnTo>
                    <a:pt x="412" y="37"/>
                  </a:lnTo>
                  <a:lnTo>
                    <a:pt x="428" y="4"/>
                  </a:lnTo>
                  <a:lnTo>
                    <a:pt x="428" y="0"/>
                  </a:lnTo>
                  <a:close/>
                  <a:moveTo>
                    <a:pt x="326" y="163"/>
                  </a:moveTo>
                  <a:lnTo>
                    <a:pt x="337" y="163"/>
                  </a:lnTo>
                  <a:lnTo>
                    <a:pt x="347" y="163"/>
                  </a:lnTo>
                  <a:lnTo>
                    <a:pt x="357" y="163"/>
                  </a:lnTo>
                  <a:lnTo>
                    <a:pt x="367" y="163"/>
                  </a:lnTo>
                  <a:lnTo>
                    <a:pt x="377" y="165"/>
                  </a:lnTo>
                  <a:lnTo>
                    <a:pt x="388" y="165"/>
                  </a:lnTo>
                  <a:lnTo>
                    <a:pt x="398" y="165"/>
                  </a:lnTo>
                  <a:lnTo>
                    <a:pt x="408" y="165"/>
                  </a:lnTo>
                  <a:lnTo>
                    <a:pt x="408" y="178"/>
                  </a:lnTo>
                  <a:lnTo>
                    <a:pt x="408" y="192"/>
                  </a:lnTo>
                  <a:lnTo>
                    <a:pt x="408" y="204"/>
                  </a:lnTo>
                  <a:lnTo>
                    <a:pt x="408" y="219"/>
                  </a:lnTo>
                  <a:lnTo>
                    <a:pt x="375" y="256"/>
                  </a:lnTo>
                  <a:lnTo>
                    <a:pt x="367" y="264"/>
                  </a:lnTo>
                  <a:lnTo>
                    <a:pt x="347" y="264"/>
                  </a:lnTo>
                  <a:lnTo>
                    <a:pt x="328" y="264"/>
                  </a:lnTo>
                  <a:lnTo>
                    <a:pt x="308" y="264"/>
                  </a:lnTo>
                  <a:lnTo>
                    <a:pt x="290" y="264"/>
                  </a:lnTo>
                  <a:lnTo>
                    <a:pt x="269" y="264"/>
                  </a:lnTo>
                  <a:lnTo>
                    <a:pt x="251" y="264"/>
                  </a:lnTo>
                  <a:lnTo>
                    <a:pt x="230" y="264"/>
                  </a:lnTo>
                  <a:lnTo>
                    <a:pt x="212" y="264"/>
                  </a:lnTo>
                  <a:lnTo>
                    <a:pt x="222" y="256"/>
                  </a:lnTo>
                  <a:lnTo>
                    <a:pt x="267" y="223"/>
                  </a:lnTo>
                  <a:lnTo>
                    <a:pt x="306" y="186"/>
                  </a:lnTo>
                  <a:lnTo>
                    <a:pt x="326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37" name="Freeform 2277"/>
            <p:cNvSpPr>
              <a:spLocks noChangeAspect="1" noEditPoints="1"/>
            </p:cNvSpPr>
            <p:nvPr/>
          </p:nvSpPr>
          <p:spPr bwMode="auto">
            <a:xfrm>
              <a:off x="1558" y="715"/>
              <a:ext cx="430" cy="411"/>
            </a:xfrm>
            <a:custGeom>
              <a:avLst/>
              <a:gdLst>
                <a:gd name="T0" fmla="*/ 0 w 430"/>
                <a:gd name="T1" fmla="*/ 326 h 411"/>
                <a:gd name="T2" fmla="*/ 0 w 430"/>
                <a:gd name="T3" fmla="*/ 349 h 411"/>
                <a:gd name="T4" fmla="*/ 0 w 430"/>
                <a:gd name="T5" fmla="*/ 374 h 411"/>
                <a:gd name="T6" fmla="*/ 0 w 430"/>
                <a:gd name="T7" fmla="*/ 399 h 411"/>
                <a:gd name="T8" fmla="*/ 20 w 430"/>
                <a:gd name="T9" fmla="*/ 407 h 411"/>
                <a:gd name="T10" fmla="*/ 118 w 430"/>
                <a:gd name="T11" fmla="*/ 378 h 411"/>
                <a:gd name="T12" fmla="*/ 118 w 430"/>
                <a:gd name="T13" fmla="*/ 351 h 411"/>
                <a:gd name="T14" fmla="*/ 118 w 430"/>
                <a:gd name="T15" fmla="*/ 326 h 411"/>
                <a:gd name="T16" fmla="*/ 143 w 430"/>
                <a:gd name="T17" fmla="*/ 326 h 411"/>
                <a:gd name="T18" fmla="*/ 167 w 430"/>
                <a:gd name="T19" fmla="*/ 326 h 411"/>
                <a:gd name="T20" fmla="*/ 192 w 430"/>
                <a:gd name="T21" fmla="*/ 326 h 411"/>
                <a:gd name="T22" fmla="*/ 216 w 430"/>
                <a:gd name="T23" fmla="*/ 326 h 411"/>
                <a:gd name="T24" fmla="*/ 267 w 430"/>
                <a:gd name="T25" fmla="*/ 287 h 411"/>
                <a:gd name="T26" fmla="*/ 330 w 430"/>
                <a:gd name="T27" fmla="*/ 225 h 411"/>
                <a:gd name="T28" fmla="*/ 296 w 430"/>
                <a:gd name="T29" fmla="*/ 225 h 411"/>
                <a:gd name="T30" fmla="*/ 261 w 430"/>
                <a:gd name="T31" fmla="*/ 223 h 411"/>
                <a:gd name="T32" fmla="*/ 228 w 430"/>
                <a:gd name="T33" fmla="*/ 223 h 411"/>
                <a:gd name="T34" fmla="*/ 194 w 430"/>
                <a:gd name="T35" fmla="*/ 223 h 411"/>
                <a:gd name="T36" fmla="*/ 132 w 430"/>
                <a:gd name="T37" fmla="*/ 264 h 411"/>
                <a:gd name="T38" fmla="*/ 47 w 430"/>
                <a:gd name="T39" fmla="*/ 302 h 411"/>
                <a:gd name="T40" fmla="*/ 0 w 430"/>
                <a:gd name="T41" fmla="*/ 314 h 411"/>
                <a:gd name="T42" fmla="*/ 363 w 430"/>
                <a:gd name="T43" fmla="*/ 0 h 411"/>
                <a:gd name="T44" fmla="*/ 381 w 430"/>
                <a:gd name="T45" fmla="*/ 0 h 411"/>
                <a:gd name="T46" fmla="*/ 400 w 430"/>
                <a:gd name="T47" fmla="*/ 0 h 411"/>
                <a:gd name="T48" fmla="*/ 418 w 430"/>
                <a:gd name="T49" fmla="*/ 0 h 411"/>
                <a:gd name="T50" fmla="*/ 428 w 430"/>
                <a:gd name="T51" fmla="*/ 8 h 411"/>
                <a:gd name="T52" fmla="*/ 428 w 430"/>
                <a:gd name="T53" fmla="*/ 25 h 411"/>
                <a:gd name="T54" fmla="*/ 428 w 430"/>
                <a:gd name="T55" fmla="*/ 43 h 411"/>
                <a:gd name="T56" fmla="*/ 430 w 430"/>
                <a:gd name="T57" fmla="*/ 60 h 411"/>
                <a:gd name="T58" fmla="*/ 416 w 430"/>
                <a:gd name="T59" fmla="*/ 99 h 411"/>
                <a:gd name="T60" fmla="*/ 388 w 430"/>
                <a:gd name="T61" fmla="*/ 99 h 411"/>
                <a:gd name="T62" fmla="*/ 361 w 430"/>
                <a:gd name="T63" fmla="*/ 99 h 411"/>
                <a:gd name="T64" fmla="*/ 332 w 430"/>
                <a:gd name="T65" fmla="*/ 99 h 411"/>
                <a:gd name="T66" fmla="*/ 306 w 430"/>
                <a:gd name="T67" fmla="*/ 99 h 411"/>
                <a:gd name="T68" fmla="*/ 343 w 430"/>
                <a:gd name="T69" fmla="*/ 29 h 4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30" h="411">
                  <a:moveTo>
                    <a:pt x="0" y="314"/>
                  </a:moveTo>
                  <a:lnTo>
                    <a:pt x="0" y="326"/>
                  </a:lnTo>
                  <a:lnTo>
                    <a:pt x="0" y="337"/>
                  </a:lnTo>
                  <a:lnTo>
                    <a:pt x="0" y="349"/>
                  </a:lnTo>
                  <a:lnTo>
                    <a:pt x="0" y="361"/>
                  </a:lnTo>
                  <a:lnTo>
                    <a:pt x="0" y="374"/>
                  </a:lnTo>
                  <a:lnTo>
                    <a:pt x="0" y="386"/>
                  </a:lnTo>
                  <a:lnTo>
                    <a:pt x="0" y="399"/>
                  </a:lnTo>
                  <a:lnTo>
                    <a:pt x="0" y="411"/>
                  </a:lnTo>
                  <a:lnTo>
                    <a:pt x="20" y="407"/>
                  </a:lnTo>
                  <a:lnTo>
                    <a:pt x="75" y="392"/>
                  </a:lnTo>
                  <a:lnTo>
                    <a:pt x="118" y="378"/>
                  </a:lnTo>
                  <a:lnTo>
                    <a:pt x="118" y="363"/>
                  </a:lnTo>
                  <a:lnTo>
                    <a:pt x="118" y="351"/>
                  </a:lnTo>
                  <a:lnTo>
                    <a:pt x="118" y="339"/>
                  </a:lnTo>
                  <a:lnTo>
                    <a:pt x="118" y="326"/>
                  </a:lnTo>
                  <a:lnTo>
                    <a:pt x="130" y="326"/>
                  </a:lnTo>
                  <a:lnTo>
                    <a:pt x="143" y="326"/>
                  </a:lnTo>
                  <a:lnTo>
                    <a:pt x="155" y="326"/>
                  </a:lnTo>
                  <a:lnTo>
                    <a:pt x="167" y="326"/>
                  </a:lnTo>
                  <a:lnTo>
                    <a:pt x="179" y="326"/>
                  </a:lnTo>
                  <a:lnTo>
                    <a:pt x="192" y="326"/>
                  </a:lnTo>
                  <a:lnTo>
                    <a:pt x="204" y="326"/>
                  </a:lnTo>
                  <a:lnTo>
                    <a:pt x="216" y="326"/>
                  </a:lnTo>
                  <a:lnTo>
                    <a:pt x="224" y="320"/>
                  </a:lnTo>
                  <a:lnTo>
                    <a:pt x="267" y="287"/>
                  </a:lnTo>
                  <a:lnTo>
                    <a:pt x="308" y="250"/>
                  </a:lnTo>
                  <a:lnTo>
                    <a:pt x="330" y="225"/>
                  </a:lnTo>
                  <a:lnTo>
                    <a:pt x="312" y="225"/>
                  </a:lnTo>
                  <a:lnTo>
                    <a:pt x="296" y="225"/>
                  </a:lnTo>
                  <a:lnTo>
                    <a:pt x="277" y="225"/>
                  </a:lnTo>
                  <a:lnTo>
                    <a:pt x="261" y="223"/>
                  </a:lnTo>
                  <a:lnTo>
                    <a:pt x="245" y="223"/>
                  </a:lnTo>
                  <a:lnTo>
                    <a:pt x="228" y="223"/>
                  </a:lnTo>
                  <a:lnTo>
                    <a:pt x="210" y="223"/>
                  </a:lnTo>
                  <a:lnTo>
                    <a:pt x="194" y="223"/>
                  </a:lnTo>
                  <a:lnTo>
                    <a:pt x="171" y="240"/>
                  </a:lnTo>
                  <a:lnTo>
                    <a:pt x="132" y="264"/>
                  </a:lnTo>
                  <a:lnTo>
                    <a:pt x="90" y="285"/>
                  </a:lnTo>
                  <a:lnTo>
                    <a:pt x="47" y="302"/>
                  </a:lnTo>
                  <a:lnTo>
                    <a:pt x="2" y="312"/>
                  </a:lnTo>
                  <a:lnTo>
                    <a:pt x="0" y="314"/>
                  </a:lnTo>
                  <a:close/>
                  <a:moveTo>
                    <a:pt x="353" y="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81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10" y="0"/>
                  </a:lnTo>
                  <a:lnTo>
                    <a:pt x="418" y="0"/>
                  </a:lnTo>
                  <a:lnTo>
                    <a:pt x="428" y="0"/>
                  </a:lnTo>
                  <a:lnTo>
                    <a:pt x="428" y="8"/>
                  </a:lnTo>
                  <a:lnTo>
                    <a:pt x="428" y="17"/>
                  </a:lnTo>
                  <a:lnTo>
                    <a:pt x="428" y="25"/>
                  </a:lnTo>
                  <a:lnTo>
                    <a:pt x="428" y="33"/>
                  </a:lnTo>
                  <a:lnTo>
                    <a:pt x="428" y="43"/>
                  </a:lnTo>
                  <a:lnTo>
                    <a:pt x="428" y="52"/>
                  </a:lnTo>
                  <a:lnTo>
                    <a:pt x="430" y="60"/>
                  </a:lnTo>
                  <a:lnTo>
                    <a:pt x="430" y="68"/>
                  </a:lnTo>
                  <a:lnTo>
                    <a:pt x="416" y="99"/>
                  </a:lnTo>
                  <a:lnTo>
                    <a:pt x="402" y="99"/>
                  </a:lnTo>
                  <a:lnTo>
                    <a:pt x="388" y="99"/>
                  </a:lnTo>
                  <a:lnTo>
                    <a:pt x="373" y="99"/>
                  </a:lnTo>
                  <a:lnTo>
                    <a:pt x="361" y="99"/>
                  </a:lnTo>
                  <a:lnTo>
                    <a:pt x="347" y="99"/>
                  </a:lnTo>
                  <a:lnTo>
                    <a:pt x="332" y="99"/>
                  </a:lnTo>
                  <a:lnTo>
                    <a:pt x="320" y="99"/>
                  </a:lnTo>
                  <a:lnTo>
                    <a:pt x="306" y="99"/>
                  </a:lnTo>
                  <a:lnTo>
                    <a:pt x="322" y="72"/>
                  </a:lnTo>
                  <a:lnTo>
                    <a:pt x="343" y="29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38" name="Freeform 2278"/>
            <p:cNvSpPr>
              <a:spLocks noChangeAspect="1" noEditPoints="1"/>
            </p:cNvSpPr>
            <p:nvPr/>
          </p:nvSpPr>
          <p:spPr bwMode="auto">
            <a:xfrm>
              <a:off x="1558" y="715"/>
              <a:ext cx="355" cy="316"/>
            </a:xfrm>
            <a:custGeom>
              <a:avLst/>
              <a:gdLst>
                <a:gd name="T0" fmla="*/ 0 w 355"/>
                <a:gd name="T1" fmla="*/ 308 h 316"/>
                <a:gd name="T2" fmla="*/ 0 w 355"/>
                <a:gd name="T3" fmla="*/ 295 h 316"/>
                <a:gd name="T4" fmla="*/ 0 w 355"/>
                <a:gd name="T5" fmla="*/ 279 h 316"/>
                <a:gd name="T6" fmla="*/ 0 w 355"/>
                <a:gd name="T7" fmla="*/ 260 h 316"/>
                <a:gd name="T8" fmla="*/ 0 w 355"/>
                <a:gd name="T9" fmla="*/ 242 h 316"/>
                <a:gd name="T10" fmla="*/ 0 w 355"/>
                <a:gd name="T11" fmla="*/ 223 h 316"/>
                <a:gd name="T12" fmla="*/ 18 w 355"/>
                <a:gd name="T13" fmla="*/ 209 h 316"/>
                <a:gd name="T14" fmla="*/ 86 w 355"/>
                <a:gd name="T15" fmla="*/ 180 h 316"/>
                <a:gd name="T16" fmla="*/ 118 w 355"/>
                <a:gd name="T17" fmla="*/ 157 h 316"/>
                <a:gd name="T18" fmla="*/ 118 w 355"/>
                <a:gd name="T19" fmla="*/ 173 h 316"/>
                <a:gd name="T20" fmla="*/ 118 w 355"/>
                <a:gd name="T21" fmla="*/ 190 h 316"/>
                <a:gd name="T22" fmla="*/ 118 w 355"/>
                <a:gd name="T23" fmla="*/ 207 h 316"/>
                <a:gd name="T24" fmla="*/ 118 w 355"/>
                <a:gd name="T25" fmla="*/ 223 h 316"/>
                <a:gd name="T26" fmla="*/ 139 w 355"/>
                <a:gd name="T27" fmla="*/ 223 h 316"/>
                <a:gd name="T28" fmla="*/ 159 w 355"/>
                <a:gd name="T29" fmla="*/ 223 h 316"/>
                <a:gd name="T30" fmla="*/ 177 w 355"/>
                <a:gd name="T31" fmla="*/ 223 h 316"/>
                <a:gd name="T32" fmla="*/ 198 w 355"/>
                <a:gd name="T33" fmla="*/ 223 h 316"/>
                <a:gd name="T34" fmla="*/ 132 w 355"/>
                <a:gd name="T35" fmla="*/ 266 h 316"/>
                <a:gd name="T36" fmla="*/ 47 w 355"/>
                <a:gd name="T37" fmla="*/ 302 h 316"/>
                <a:gd name="T38" fmla="*/ 0 w 355"/>
                <a:gd name="T39" fmla="*/ 316 h 316"/>
                <a:gd name="T40" fmla="*/ 341 w 355"/>
                <a:gd name="T41" fmla="*/ 0 h 316"/>
                <a:gd name="T42" fmla="*/ 314 w 355"/>
                <a:gd name="T43" fmla="*/ 0 h 316"/>
                <a:gd name="T44" fmla="*/ 288 w 355"/>
                <a:gd name="T45" fmla="*/ 0 h 316"/>
                <a:gd name="T46" fmla="*/ 261 w 355"/>
                <a:gd name="T47" fmla="*/ 0 h 316"/>
                <a:gd name="T48" fmla="*/ 239 w 355"/>
                <a:gd name="T49" fmla="*/ 25 h 316"/>
                <a:gd name="T50" fmla="*/ 198 w 355"/>
                <a:gd name="T51" fmla="*/ 87 h 316"/>
                <a:gd name="T52" fmla="*/ 202 w 355"/>
                <a:gd name="T53" fmla="*/ 99 h 316"/>
                <a:gd name="T54" fmla="*/ 232 w 355"/>
                <a:gd name="T55" fmla="*/ 99 h 316"/>
                <a:gd name="T56" fmla="*/ 263 w 355"/>
                <a:gd name="T57" fmla="*/ 99 h 316"/>
                <a:gd name="T58" fmla="*/ 294 w 355"/>
                <a:gd name="T59" fmla="*/ 99 h 316"/>
                <a:gd name="T60" fmla="*/ 324 w 355"/>
                <a:gd name="T61" fmla="*/ 72 h 316"/>
                <a:gd name="T62" fmla="*/ 355 w 355"/>
                <a:gd name="T63" fmla="*/ 0 h 3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55" h="316">
                  <a:moveTo>
                    <a:pt x="0" y="316"/>
                  </a:move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79"/>
                  </a:lnTo>
                  <a:lnTo>
                    <a:pt x="0" y="271"/>
                  </a:lnTo>
                  <a:lnTo>
                    <a:pt x="0" y="260"/>
                  </a:lnTo>
                  <a:lnTo>
                    <a:pt x="0" y="252"/>
                  </a:lnTo>
                  <a:lnTo>
                    <a:pt x="0" y="242"/>
                  </a:lnTo>
                  <a:lnTo>
                    <a:pt x="0" y="233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18" y="209"/>
                  </a:lnTo>
                  <a:lnTo>
                    <a:pt x="53" y="194"/>
                  </a:lnTo>
                  <a:lnTo>
                    <a:pt x="86" y="180"/>
                  </a:lnTo>
                  <a:lnTo>
                    <a:pt x="116" y="159"/>
                  </a:lnTo>
                  <a:lnTo>
                    <a:pt x="118" y="157"/>
                  </a:lnTo>
                  <a:lnTo>
                    <a:pt x="118" y="165"/>
                  </a:lnTo>
                  <a:lnTo>
                    <a:pt x="118" y="173"/>
                  </a:lnTo>
                  <a:lnTo>
                    <a:pt x="118" y="182"/>
                  </a:lnTo>
                  <a:lnTo>
                    <a:pt x="118" y="190"/>
                  </a:lnTo>
                  <a:lnTo>
                    <a:pt x="118" y="198"/>
                  </a:lnTo>
                  <a:lnTo>
                    <a:pt x="118" y="207"/>
                  </a:lnTo>
                  <a:lnTo>
                    <a:pt x="118" y="215"/>
                  </a:lnTo>
                  <a:lnTo>
                    <a:pt x="118" y="223"/>
                  </a:lnTo>
                  <a:lnTo>
                    <a:pt x="128" y="223"/>
                  </a:lnTo>
                  <a:lnTo>
                    <a:pt x="139" y="223"/>
                  </a:lnTo>
                  <a:lnTo>
                    <a:pt x="149" y="223"/>
                  </a:lnTo>
                  <a:lnTo>
                    <a:pt x="159" y="223"/>
                  </a:lnTo>
                  <a:lnTo>
                    <a:pt x="167" y="223"/>
                  </a:lnTo>
                  <a:lnTo>
                    <a:pt x="177" y="223"/>
                  </a:lnTo>
                  <a:lnTo>
                    <a:pt x="188" y="223"/>
                  </a:lnTo>
                  <a:lnTo>
                    <a:pt x="198" y="223"/>
                  </a:lnTo>
                  <a:lnTo>
                    <a:pt x="171" y="242"/>
                  </a:lnTo>
                  <a:lnTo>
                    <a:pt x="132" y="266"/>
                  </a:lnTo>
                  <a:lnTo>
                    <a:pt x="90" y="287"/>
                  </a:lnTo>
                  <a:lnTo>
                    <a:pt x="47" y="302"/>
                  </a:lnTo>
                  <a:lnTo>
                    <a:pt x="2" y="314"/>
                  </a:lnTo>
                  <a:lnTo>
                    <a:pt x="0" y="316"/>
                  </a:lnTo>
                  <a:close/>
                  <a:moveTo>
                    <a:pt x="355" y="0"/>
                  </a:moveTo>
                  <a:lnTo>
                    <a:pt x="341" y="0"/>
                  </a:lnTo>
                  <a:lnTo>
                    <a:pt x="328" y="0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88" y="0"/>
                  </a:lnTo>
                  <a:lnTo>
                    <a:pt x="275" y="0"/>
                  </a:lnTo>
                  <a:lnTo>
                    <a:pt x="261" y="0"/>
                  </a:lnTo>
                  <a:lnTo>
                    <a:pt x="249" y="0"/>
                  </a:lnTo>
                  <a:lnTo>
                    <a:pt x="239" y="25"/>
                  </a:lnTo>
                  <a:lnTo>
                    <a:pt x="218" y="56"/>
                  </a:lnTo>
                  <a:lnTo>
                    <a:pt x="198" y="87"/>
                  </a:lnTo>
                  <a:lnTo>
                    <a:pt x="188" y="99"/>
                  </a:lnTo>
                  <a:lnTo>
                    <a:pt x="202" y="99"/>
                  </a:lnTo>
                  <a:lnTo>
                    <a:pt x="216" y="99"/>
                  </a:lnTo>
                  <a:lnTo>
                    <a:pt x="232" y="99"/>
                  </a:lnTo>
                  <a:lnTo>
                    <a:pt x="247" y="99"/>
                  </a:lnTo>
                  <a:lnTo>
                    <a:pt x="263" y="99"/>
                  </a:lnTo>
                  <a:lnTo>
                    <a:pt x="277" y="99"/>
                  </a:lnTo>
                  <a:lnTo>
                    <a:pt x="294" y="99"/>
                  </a:lnTo>
                  <a:lnTo>
                    <a:pt x="308" y="99"/>
                  </a:lnTo>
                  <a:lnTo>
                    <a:pt x="324" y="72"/>
                  </a:lnTo>
                  <a:lnTo>
                    <a:pt x="345" y="2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39" name="Freeform 2279"/>
            <p:cNvSpPr>
              <a:spLocks noChangeAspect="1"/>
            </p:cNvSpPr>
            <p:nvPr/>
          </p:nvSpPr>
          <p:spPr bwMode="auto">
            <a:xfrm>
              <a:off x="1558" y="715"/>
              <a:ext cx="251" cy="215"/>
            </a:xfrm>
            <a:custGeom>
              <a:avLst/>
              <a:gdLst>
                <a:gd name="T0" fmla="*/ 0 w 251"/>
                <a:gd name="T1" fmla="*/ 215 h 215"/>
                <a:gd name="T2" fmla="*/ 0 w 251"/>
                <a:gd name="T3" fmla="*/ 207 h 215"/>
                <a:gd name="T4" fmla="*/ 0 w 251"/>
                <a:gd name="T5" fmla="*/ 198 h 215"/>
                <a:gd name="T6" fmla="*/ 0 w 251"/>
                <a:gd name="T7" fmla="*/ 188 h 215"/>
                <a:gd name="T8" fmla="*/ 0 w 251"/>
                <a:gd name="T9" fmla="*/ 180 h 215"/>
                <a:gd name="T10" fmla="*/ 0 w 251"/>
                <a:gd name="T11" fmla="*/ 171 h 215"/>
                <a:gd name="T12" fmla="*/ 0 w 251"/>
                <a:gd name="T13" fmla="*/ 161 h 215"/>
                <a:gd name="T14" fmla="*/ 0 w 251"/>
                <a:gd name="T15" fmla="*/ 153 h 215"/>
                <a:gd name="T16" fmla="*/ 0 w 251"/>
                <a:gd name="T17" fmla="*/ 145 h 215"/>
                <a:gd name="T18" fmla="*/ 0 w 251"/>
                <a:gd name="T19" fmla="*/ 136 h 215"/>
                <a:gd name="T20" fmla="*/ 0 w 251"/>
                <a:gd name="T21" fmla="*/ 128 h 215"/>
                <a:gd name="T22" fmla="*/ 0 w 251"/>
                <a:gd name="T23" fmla="*/ 122 h 215"/>
                <a:gd name="T24" fmla="*/ 0 w 251"/>
                <a:gd name="T25" fmla="*/ 114 h 215"/>
                <a:gd name="T26" fmla="*/ 16 w 251"/>
                <a:gd name="T27" fmla="*/ 107 h 215"/>
                <a:gd name="T28" fmla="*/ 63 w 251"/>
                <a:gd name="T29" fmla="*/ 81 h 215"/>
                <a:gd name="T30" fmla="*/ 106 w 251"/>
                <a:gd name="T31" fmla="*/ 45 h 215"/>
                <a:gd name="T32" fmla="*/ 141 w 251"/>
                <a:gd name="T33" fmla="*/ 2 h 215"/>
                <a:gd name="T34" fmla="*/ 143 w 251"/>
                <a:gd name="T35" fmla="*/ 0 h 215"/>
                <a:gd name="T36" fmla="*/ 155 w 251"/>
                <a:gd name="T37" fmla="*/ 0 h 215"/>
                <a:gd name="T38" fmla="*/ 169 w 251"/>
                <a:gd name="T39" fmla="*/ 0 h 215"/>
                <a:gd name="T40" fmla="*/ 181 w 251"/>
                <a:gd name="T41" fmla="*/ 0 h 215"/>
                <a:gd name="T42" fmla="*/ 196 w 251"/>
                <a:gd name="T43" fmla="*/ 0 h 215"/>
                <a:gd name="T44" fmla="*/ 210 w 251"/>
                <a:gd name="T45" fmla="*/ 0 h 215"/>
                <a:gd name="T46" fmla="*/ 224 w 251"/>
                <a:gd name="T47" fmla="*/ 0 h 215"/>
                <a:gd name="T48" fmla="*/ 237 w 251"/>
                <a:gd name="T49" fmla="*/ 0 h 215"/>
                <a:gd name="T50" fmla="*/ 251 w 251"/>
                <a:gd name="T51" fmla="*/ 0 h 215"/>
                <a:gd name="T52" fmla="*/ 239 w 251"/>
                <a:gd name="T53" fmla="*/ 25 h 215"/>
                <a:gd name="T54" fmla="*/ 220 w 251"/>
                <a:gd name="T55" fmla="*/ 58 h 215"/>
                <a:gd name="T56" fmla="*/ 198 w 251"/>
                <a:gd name="T57" fmla="*/ 87 h 215"/>
                <a:gd name="T58" fmla="*/ 188 w 251"/>
                <a:gd name="T59" fmla="*/ 99 h 215"/>
                <a:gd name="T60" fmla="*/ 179 w 251"/>
                <a:gd name="T61" fmla="*/ 99 h 215"/>
                <a:gd name="T62" fmla="*/ 171 w 251"/>
                <a:gd name="T63" fmla="*/ 99 h 215"/>
                <a:gd name="T64" fmla="*/ 163 w 251"/>
                <a:gd name="T65" fmla="*/ 99 h 215"/>
                <a:gd name="T66" fmla="*/ 153 w 251"/>
                <a:gd name="T67" fmla="*/ 99 h 215"/>
                <a:gd name="T68" fmla="*/ 145 w 251"/>
                <a:gd name="T69" fmla="*/ 99 h 215"/>
                <a:gd name="T70" fmla="*/ 137 w 251"/>
                <a:gd name="T71" fmla="*/ 99 h 215"/>
                <a:gd name="T72" fmla="*/ 126 w 251"/>
                <a:gd name="T73" fmla="*/ 99 h 215"/>
                <a:gd name="T74" fmla="*/ 118 w 251"/>
                <a:gd name="T75" fmla="*/ 99 h 215"/>
                <a:gd name="T76" fmla="*/ 118 w 251"/>
                <a:gd name="T77" fmla="*/ 107 h 215"/>
                <a:gd name="T78" fmla="*/ 118 w 251"/>
                <a:gd name="T79" fmla="*/ 114 h 215"/>
                <a:gd name="T80" fmla="*/ 118 w 251"/>
                <a:gd name="T81" fmla="*/ 122 h 215"/>
                <a:gd name="T82" fmla="*/ 118 w 251"/>
                <a:gd name="T83" fmla="*/ 130 h 215"/>
                <a:gd name="T84" fmla="*/ 118 w 251"/>
                <a:gd name="T85" fmla="*/ 138 h 215"/>
                <a:gd name="T86" fmla="*/ 118 w 251"/>
                <a:gd name="T87" fmla="*/ 145 h 215"/>
                <a:gd name="T88" fmla="*/ 118 w 251"/>
                <a:gd name="T89" fmla="*/ 153 h 215"/>
                <a:gd name="T90" fmla="*/ 118 w 251"/>
                <a:gd name="T91" fmla="*/ 161 h 215"/>
                <a:gd name="T92" fmla="*/ 118 w 251"/>
                <a:gd name="T93" fmla="*/ 161 h 215"/>
                <a:gd name="T94" fmla="*/ 86 w 251"/>
                <a:gd name="T95" fmla="*/ 180 h 215"/>
                <a:gd name="T96" fmla="*/ 53 w 251"/>
                <a:gd name="T97" fmla="*/ 196 h 215"/>
                <a:gd name="T98" fmla="*/ 18 w 251"/>
                <a:gd name="T99" fmla="*/ 211 h 215"/>
                <a:gd name="T100" fmla="*/ 0 w 251"/>
                <a:gd name="T101" fmla="*/ 215 h 2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1" h="215">
                  <a:moveTo>
                    <a:pt x="0" y="215"/>
                  </a:moveTo>
                  <a:lnTo>
                    <a:pt x="0" y="207"/>
                  </a:lnTo>
                  <a:lnTo>
                    <a:pt x="0" y="198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0" y="114"/>
                  </a:lnTo>
                  <a:lnTo>
                    <a:pt x="16" y="107"/>
                  </a:lnTo>
                  <a:lnTo>
                    <a:pt x="63" y="81"/>
                  </a:lnTo>
                  <a:lnTo>
                    <a:pt x="106" y="45"/>
                  </a:lnTo>
                  <a:lnTo>
                    <a:pt x="141" y="2"/>
                  </a:lnTo>
                  <a:lnTo>
                    <a:pt x="143" y="0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81" y="0"/>
                  </a:lnTo>
                  <a:lnTo>
                    <a:pt x="196" y="0"/>
                  </a:lnTo>
                  <a:lnTo>
                    <a:pt x="210" y="0"/>
                  </a:lnTo>
                  <a:lnTo>
                    <a:pt x="224" y="0"/>
                  </a:lnTo>
                  <a:lnTo>
                    <a:pt x="237" y="0"/>
                  </a:lnTo>
                  <a:lnTo>
                    <a:pt x="251" y="0"/>
                  </a:lnTo>
                  <a:lnTo>
                    <a:pt x="239" y="25"/>
                  </a:lnTo>
                  <a:lnTo>
                    <a:pt x="220" y="58"/>
                  </a:lnTo>
                  <a:lnTo>
                    <a:pt x="198" y="87"/>
                  </a:lnTo>
                  <a:lnTo>
                    <a:pt x="188" y="99"/>
                  </a:lnTo>
                  <a:lnTo>
                    <a:pt x="179" y="99"/>
                  </a:lnTo>
                  <a:lnTo>
                    <a:pt x="171" y="99"/>
                  </a:lnTo>
                  <a:lnTo>
                    <a:pt x="163" y="99"/>
                  </a:lnTo>
                  <a:lnTo>
                    <a:pt x="153" y="99"/>
                  </a:lnTo>
                  <a:lnTo>
                    <a:pt x="145" y="99"/>
                  </a:lnTo>
                  <a:lnTo>
                    <a:pt x="137" y="99"/>
                  </a:lnTo>
                  <a:lnTo>
                    <a:pt x="126" y="99"/>
                  </a:lnTo>
                  <a:lnTo>
                    <a:pt x="118" y="99"/>
                  </a:lnTo>
                  <a:lnTo>
                    <a:pt x="118" y="107"/>
                  </a:lnTo>
                  <a:lnTo>
                    <a:pt x="118" y="114"/>
                  </a:lnTo>
                  <a:lnTo>
                    <a:pt x="118" y="122"/>
                  </a:lnTo>
                  <a:lnTo>
                    <a:pt x="118" y="130"/>
                  </a:lnTo>
                  <a:lnTo>
                    <a:pt x="118" y="138"/>
                  </a:lnTo>
                  <a:lnTo>
                    <a:pt x="118" y="145"/>
                  </a:lnTo>
                  <a:lnTo>
                    <a:pt x="118" y="153"/>
                  </a:lnTo>
                  <a:lnTo>
                    <a:pt x="118" y="161"/>
                  </a:lnTo>
                  <a:lnTo>
                    <a:pt x="86" y="180"/>
                  </a:lnTo>
                  <a:lnTo>
                    <a:pt x="53" y="196"/>
                  </a:lnTo>
                  <a:lnTo>
                    <a:pt x="18" y="211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40" name="Freeform 2280"/>
            <p:cNvSpPr>
              <a:spLocks noChangeAspect="1"/>
            </p:cNvSpPr>
            <p:nvPr/>
          </p:nvSpPr>
          <p:spPr bwMode="auto">
            <a:xfrm>
              <a:off x="1558" y="715"/>
              <a:ext cx="145" cy="116"/>
            </a:xfrm>
            <a:custGeom>
              <a:avLst/>
              <a:gdLst>
                <a:gd name="T0" fmla="*/ 0 w 145"/>
                <a:gd name="T1" fmla="*/ 8 h 116"/>
                <a:gd name="T2" fmla="*/ 0 w 145"/>
                <a:gd name="T3" fmla="*/ 23 h 116"/>
                <a:gd name="T4" fmla="*/ 0 w 145"/>
                <a:gd name="T5" fmla="*/ 35 h 116"/>
                <a:gd name="T6" fmla="*/ 0 w 145"/>
                <a:gd name="T7" fmla="*/ 50 h 116"/>
                <a:gd name="T8" fmla="*/ 0 w 145"/>
                <a:gd name="T9" fmla="*/ 62 h 116"/>
                <a:gd name="T10" fmla="*/ 0 w 145"/>
                <a:gd name="T11" fmla="*/ 74 h 116"/>
                <a:gd name="T12" fmla="*/ 0 w 145"/>
                <a:gd name="T13" fmla="*/ 89 h 116"/>
                <a:gd name="T14" fmla="*/ 0 w 145"/>
                <a:gd name="T15" fmla="*/ 101 h 116"/>
                <a:gd name="T16" fmla="*/ 0 w 145"/>
                <a:gd name="T17" fmla="*/ 116 h 116"/>
                <a:gd name="T18" fmla="*/ 16 w 145"/>
                <a:gd name="T19" fmla="*/ 109 h 116"/>
                <a:gd name="T20" fmla="*/ 65 w 145"/>
                <a:gd name="T21" fmla="*/ 83 h 116"/>
                <a:gd name="T22" fmla="*/ 108 w 145"/>
                <a:gd name="T23" fmla="*/ 47 h 116"/>
                <a:gd name="T24" fmla="*/ 143 w 145"/>
                <a:gd name="T25" fmla="*/ 4 h 116"/>
                <a:gd name="T26" fmla="*/ 145 w 145"/>
                <a:gd name="T27" fmla="*/ 0 h 116"/>
                <a:gd name="T28" fmla="*/ 128 w 145"/>
                <a:gd name="T29" fmla="*/ 0 h 116"/>
                <a:gd name="T30" fmla="*/ 112 w 145"/>
                <a:gd name="T31" fmla="*/ 0 h 116"/>
                <a:gd name="T32" fmla="*/ 96 w 145"/>
                <a:gd name="T33" fmla="*/ 0 h 116"/>
                <a:gd name="T34" fmla="*/ 81 w 145"/>
                <a:gd name="T35" fmla="*/ 0 h 116"/>
                <a:gd name="T36" fmla="*/ 65 w 145"/>
                <a:gd name="T37" fmla="*/ 0 h 116"/>
                <a:gd name="T38" fmla="*/ 49 w 145"/>
                <a:gd name="T39" fmla="*/ 0 h 116"/>
                <a:gd name="T40" fmla="*/ 33 w 145"/>
                <a:gd name="T41" fmla="*/ 0 h 116"/>
                <a:gd name="T42" fmla="*/ 16 w 145"/>
                <a:gd name="T43" fmla="*/ 0 h 116"/>
                <a:gd name="T44" fmla="*/ 12 w 145"/>
                <a:gd name="T45" fmla="*/ 2 h 116"/>
                <a:gd name="T46" fmla="*/ 0 w 145"/>
                <a:gd name="T47" fmla="*/ 8 h 1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5" h="116">
                  <a:moveTo>
                    <a:pt x="0" y="8"/>
                  </a:moveTo>
                  <a:lnTo>
                    <a:pt x="0" y="23"/>
                  </a:lnTo>
                  <a:lnTo>
                    <a:pt x="0" y="35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0" y="101"/>
                  </a:lnTo>
                  <a:lnTo>
                    <a:pt x="0" y="116"/>
                  </a:lnTo>
                  <a:lnTo>
                    <a:pt x="16" y="109"/>
                  </a:lnTo>
                  <a:lnTo>
                    <a:pt x="65" y="83"/>
                  </a:lnTo>
                  <a:lnTo>
                    <a:pt x="108" y="47"/>
                  </a:lnTo>
                  <a:lnTo>
                    <a:pt x="143" y="4"/>
                  </a:lnTo>
                  <a:lnTo>
                    <a:pt x="145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41" name="Freeform 2281"/>
            <p:cNvSpPr>
              <a:spLocks noChangeAspect="1"/>
            </p:cNvSpPr>
            <p:nvPr/>
          </p:nvSpPr>
          <p:spPr bwMode="auto">
            <a:xfrm>
              <a:off x="1558" y="715"/>
              <a:ext cx="18" cy="10"/>
            </a:xfrm>
            <a:custGeom>
              <a:avLst/>
              <a:gdLst>
                <a:gd name="T0" fmla="*/ 0 w 18"/>
                <a:gd name="T1" fmla="*/ 10 h 10"/>
                <a:gd name="T2" fmla="*/ 0 w 18"/>
                <a:gd name="T3" fmla="*/ 8 h 10"/>
                <a:gd name="T4" fmla="*/ 0 w 18"/>
                <a:gd name="T5" fmla="*/ 4 h 10"/>
                <a:gd name="T6" fmla="*/ 0 w 18"/>
                <a:gd name="T7" fmla="*/ 2 h 10"/>
                <a:gd name="T8" fmla="*/ 0 w 18"/>
                <a:gd name="T9" fmla="*/ 0 h 10"/>
                <a:gd name="T10" fmla="*/ 4 w 18"/>
                <a:gd name="T11" fmla="*/ 0 h 10"/>
                <a:gd name="T12" fmla="*/ 10 w 18"/>
                <a:gd name="T13" fmla="*/ 0 h 10"/>
                <a:gd name="T14" fmla="*/ 14 w 18"/>
                <a:gd name="T15" fmla="*/ 0 h 10"/>
                <a:gd name="T16" fmla="*/ 18 w 18"/>
                <a:gd name="T17" fmla="*/ 0 h 10"/>
                <a:gd name="T18" fmla="*/ 12 w 18"/>
                <a:gd name="T19" fmla="*/ 4 h 10"/>
                <a:gd name="T20" fmla="*/ 0 w 18"/>
                <a:gd name="T21" fmla="*/ 1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0">
                  <a:moveTo>
                    <a:pt x="0" y="10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42" name="Freeform 2282"/>
            <p:cNvSpPr>
              <a:spLocks noChangeAspect="1"/>
            </p:cNvSpPr>
            <p:nvPr/>
          </p:nvSpPr>
          <p:spPr bwMode="auto">
            <a:xfrm>
              <a:off x="1593" y="1281"/>
              <a:ext cx="83" cy="14"/>
            </a:xfrm>
            <a:custGeom>
              <a:avLst/>
              <a:gdLst>
                <a:gd name="T0" fmla="*/ 83 w 83"/>
                <a:gd name="T1" fmla="*/ 8 h 14"/>
                <a:gd name="T2" fmla="*/ 75 w 83"/>
                <a:gd name="T3" fmla="*/ 8 h 14"/>
                <a:gd name="T4" fmla="*/ 61 w 83"/>
                <a:gd name="T5" fmla="*/ 6 h 14"/>
                <a:gd name="T6" fmla="*/ 44 w 83"/>
                <a:gd name="T7" fmla="*/ 2 h 14"/>
                <a:gd name="T8" fmla="*/ 40 w 83"/>
                <a:gd name="T9" fmla="*/ 0 h 14"/>
                <a:gd name="T10" fmla="*/ 32 w 83"/>
                <a:gd name="T11" fmla="*/ 2 h 14"/>
                <a:gd name="T12" fmla="*/ 22 w 83"/>
                <a:gd name="T13" fmla="*/ 2 h 14"/>
                <a:gd name="T14" fmla="*/ 16 w 83"/>
                <a:gd name="T15" fmla="*/ 4 h 14"/>
                <a:gd name="T16" fmla="*/ 0 w 83"/>
                <a:gd name="T17" fmla="*/ 8 h 14"/>
                <a:gd name="T18" fmla="*/ 18 w 83"/>
                <a:gd name="T19" fmla="*/ 12 h 14"/>
                <a:gd name="T20" fmla="*/ 32 w 83"/>
                <a:gd name="T21" fmla="*/ 14 h 14"/>
                <a:gd name="T22" fmla="*/ 36 w 83"/>
                <a:gd name="T23" fmla="*/ 14 h 14"/>
                <a:gd name="T24" fmla="*/ 46 w 83"/>
                <a:gd name="T25" fmla="*/ 12 h 14"/>
                <a:gd name="T26" fmla="*/ 59 w 83"/>
                <a:gd name="T27" fmla="*/ 10 h 14"/>
                <a:gd name="T28" fmla="*/ 67 w 83"/>
                <a:gd name="T29" fmla="*/ 10 h 14"/>
                <a:gd name="T30" fmla="*/ 73 w 83"/>
                <a:gd name="T31" fmla="*/ 10 h 14"/>
                <a:gd name="T32" fmla="*/ 83 w 83"/>
                <a:gd name="T33" fmla="*/ 8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3" h="14">
                  <a:moveTo>
                    <a:pt x="83" y="8"/>
                  </a:moveTo>
                  <a:lnTo>
                    <a:pt x="75" y="8"/>
                  </a:lnTo>
                  <a:lnTo>
                    <a:pt x="61" y="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0" y="8"/>
                  </a:lnTo>
                  <a:lnTo>
                    <a:pt x="18" y="12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46" y="12"/>
                  </a:lnTo>
                  <a:lnTo>
                    <a:pt x="59" y="10"/>
                  </a:lnTo>
                  <a:lnTo>
                    <a:pt x="67" y="10"/>
                  </a:lnTo>
                  <a:lnTo>
                    <a:pt x="73" y="10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43" name="Freeform 2283"/>
            <p:cNvSpPr>
              <a:spLocks noChangeAspect="1"/>
            </p:cNvSpPr>
            <p:nvPr/>
          </p:nvSpPr>
          <p:spPr bwMode="auto">
            <a:xfrm>
              <a:off x="1593" y="1281"/>
              <a:ext cx="83" cy="14"/>
            </a:xfrm>
            <a:custGeom>
              <a:avLst/>
              <a:gdLst>
                <a:gd name="T0" fmla="*/ 83 w 83"/>
                <a:gd name="T1" fmla="*/ 8 h 14"/>
                <a:gd name="T2" fmla="*/ 75 w 83"/>
                <a:gd name="T3" fmla="*/ 8 h 14"/>
                <a:gd name="T4" fmla="*/ 61 w 83"/>
                <a:gd name="T5" fmla="*/ 6 h 14"/>
                <a:gd name="T6" fmla="*/ 44 w 83"/>
                <a:gd name="T7" fmla="*/ 2 h 14"/>
                <a:gd name="T8" fmla="*/ 40 w 83"/>
                <a:gd name="T9" fmla="*/ 0 h 14"/>
                <a:gd name="T10" fmla="*/ 32 w 83"/>
                <a:gd name="T11" fmla="*/ 2 h 14"/>
                <a:gd name="T12" fmla="*/ 22 w 83"/>
                <a:gd name="T13" fmla="*/ 2 h 14"/>
                <a:gd name="T14" fmla="*/ 16 w 83"/>
                <a:gd name="T15" fmla="*/ 4 h 14"/>
                <a:gd name="T16" fmla="*/ 0 w 83"/>
                <a:gd name="T17" fmla="*/ 8 h 14"/>
                <a:gd name="T18" fmla="*/ 18 w 83"/>
                <a:gd name="T19" fmla="*/ 12 h 14"/>
                <a:gd name="T20" fmla="*/ 32 w 83"/>
                <a:gd name="T21" fmla="*/ 14 h 14"/>
                <a:gd name="T22" fmla="*/ 36 w 83"/>
                <a:gd name="T23" fmla="*/ 14 h 14"/>
                <a:gd name="T24" fmla="*/ 46 w 83"/>
                <a:gd name="T25" fmla="*/ 12 h 14"/>
                <a:gd name="T26" fmla="*/ 59 w 83"/>
                <a:gd name="T27" fmla="*/ 10 h 14"/>
                <a:gd name="T28" fmla="*/ 67 w 83"/>
                <a:gd name="T29" fmla="*/ 10 h 14"/>
                <a:gd name="T30" fmla="*/ 73 w 83"/>
                <a:gd name="T31" fmla="*/ 10 h 14"/>
                <a:gd name="T32" fmla="*/ 83 w 83"/>
                <a:gd name="T33" fmla="*/ 8 h 14"/>
                <a:gd name="T34" fmla="*/ 73 w 83"/>
                <a:gd name="T35" fmla="*/ 10 h 14"/>
                <a:gd name="T36" fmla="*/ 67 w 83"/>
                <a:gd name="T37" fmla="*/ 10 h 14"/>
                <a:gd name="T38" fmla="*/ 59 w 83"/>
                <a:gd name="T39" fmla="*/ 10 h 14"/>
                <a:gd name="T40" fmla="*/ 46 w 83"/>
                <a:gd name="T41" fmla="*/ 12 h 14"/>
                <a:gd name="T42" fmla="*/ 36 w 83"/>
                <a:gd name="T43" fmla="*/ 14 h 14"/>
                <a:gd name="T44" fmla="*/ 32 w 83"/>
                <a:gd name="T45" fmla="*/ 14 h 14"/>
                <a:gd name="T46" fmla="*/ 18 w 83"/>
                <a:gd name="T47" fmla="*/ 12 h 14"/>
                <a:gd name="T48" fmla="*/ 0 w 83"/>
                <a:gd name="T49" fmla="*/ 8 h 14"/>
                <a:gd name="T50" fmla="*/ 16 w 83"/>
                <a:gd name="T51" fmla="*/ 4 h 14"/>
                <a:gd name="T52" fmla="*/ 22 w 83"/>
                <a:gd name="T53" fmla="*/ 2 h 14"/>
                <a:gd name="T54" fmla="*/ 32 w 83"/>
                <a:gd name="T55" fmla="*/ 2 h 14"/>
                <a:gd name="T56" fmla="*/ 40 w 83"/>
                <a:gd name="T57" fmla="*/ 0 h 14"/>
                <a:gd name="T58" fmla="*/ 44 w 83"/>
                <a:gd name="T59" fmla="*/ 2 h 14"/>
                <a:gd name="T60" fmla="*/ 61 w 83"/>
                <a:gd name="T61" fmla="*/ 6 h 14"/>
                <a:gd name="T62" fmla="*/ 75 w 83"/>
                <a:gd name="T63" fmla="*/ 8 h 14"/>
                <a:gd name="T64" fmla="*/ 83 w 83"/>
                <a:gd name="T65" fmla="*/ 8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3" h="14">
                  <a:moveTo>
                    <a:pt x="83" y="8"/>
                  </a:moveTo>
                  <a:lnTo>
                    <a:pt x="75" y="8"/>
                  </a:lnTo>
                  <a:lnTo>
                    <a:pt x="61" y="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0" y="8"/>
                  </a:lnTo>
                  <a:lnTo>
                    <a:pt x="18" y="12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46" y="12"/>
                  </a:lnTo>
                  <a:lnTo>
                    <a:pt x="59" y="10"/>
                  </a:lnTo>
                  <a:lnTo>
                    <a:pt x="67" y="10"/>
                  </a:lnTo>
                  <a:lnTo>
                    <a:pt x="73" y="10"/>
                  </a:lnTo>
                  <a:lnTo>
                    <a:pt x="83" y="8"/>
                  </a:lnTo>
                  <a:lnTo>
                    <a:pt x="73" y="10"/>
                  </a:lnTo>
                  <a:lnTo>
                    <a:pt x="67" y="10"/>
                  </a:lnTo>
                  <a:lnTo>
                    <a:pt x="59" y="10"/>
                  </a:lnTo>
                  <a:lnTo>
                    <a:pt x="46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18" y="12"/>
                  </a:lnTo>
                  <a:lnTo>
                    <a:pt x="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61" y="6"/>
                  </a:lnTo>
                  <a:lnTo>
                    <a:pt x="75" y="8"/>
                  </a:lnTo>
                  <a:lnTo>
                    <a:pt x="83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44" name="Freeform 2284"/>
            <p:cNvSpPr>
              <a:spLocks noChangeAspect="1"/>
            </p:cNvSpPr>
            <p:nvPr/>
          </p:nvSpPr>
          <p:spPr bwMode="auto">
            <a:xfrm>
              <a:off x="1731" y="1285"/>
              <a:ext cx="43" cy="12"/>
            </a:xfrm>
            <a:custGeom>
              <a:avLst/>
              <a:gdLst>
                <a:gd name="T0" fmla="*/ 10 w 43"/>
                <a:gd name="T1" fmla="*/ 12 h 12"/>
                <a:gd name="T2" fmla="*/ 15 w 43"/>
                <a:gd name="T3" fmla="*/ 12 h 12"/>
                <a:gd name="T4" fmla="*/ 21 w 43"/>
                <a:gd name="T5" fmla="*/ 12 h 12"/>
                <a:gd name="T6" fmla="*/ 25 w 43"/>
                <a:gd name="T7" fmla="*/ 12 h 12"/>
                <a:gd name="T8" fmla="*/ 31 w 43"/>
                <a:gd name="T9" fmla="*/ 10 h 12"/>
                <a:gd name="T10" fmla="*/ 43 w 43"/>
                <a:gd name="T11" fmla="*/ 4 h 12"/>
                <a:gd name="T12" fmla="*/ 39 w 43"/>
                <a:gd name="T13" fmla="*/ 4 h 12"/>
                <a:gd name="T14" fmla="*/ 33 w 43"/>
                <a:gd name="T15" fmla="*/ 2 h 12"/>
                <a:gd name="T16" fmla="*/ 27 w 43"/>
                <a:gd name="T17" fmla="*/ 0 h 12"/>
                <a:gd name="T18" fmla="*/ 17 w 43"/>
                <a:gd name="T19" fmla="*/ 2 h 12"/>
                <a:gd name="T20" fmla="*/ 10 w 43"/>
                <a:gd name="T21" fmla="*/ 4 h 12"/>
                <a:gd name="T22" fmla="*/ 4 w 43"/>
                <a:gd name="T23" fmla="*/ 6 h 12"/>
                <a:gd name="T24" fmla="*/ 0 w 43"/>
                <a:gd name="T25" fmla="*/ 8 h 12"/>
                <a:gd name="T26" fmla="*/ 10 w 43"/>
                <a:gd name="T27" fmla="*/ 10 h 12"/>
                <a:gd name="T28" fmla="*/ 10 w 43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12">
                  <a:moveTo>
                    <a:pt x="10" y="12"/>
                  </a:moveTo>
                  <a:lnTo>
                    <a:pt x="15" y="12"/>
                  </a:lnTo>
                  <a:lnTo>
                    <a:pt x="21" y="12"/>
                  </a:lnTo>
                  <a:lnTo>
                    <a:pt x="25" y="12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10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45" name="Freeform 2285"/>
            <p:cNvSpPr>
              <a:spLocks noChangeAspect="1"/>
            </p:cNvSpPr>
            <p:nvPr/>
          </p:nvSpPr>
          <p:spPr bwMode="auto">
            <a:xfrm>
              <a:off x="1731" y="1285"/>
              <a:ext cx="43" cy="10"/>
            </a:xfrm>
            <a:custGeom>
              <a:avLst/>
              <a:gdLst>
                <a:gd name="T0" fmla="*/ 43 w 43"/>
                <a:gd name="T1" fmla="*/ 4 h 10"/>
                <a:gd name="T2" fmla="*/ 39 w 43"/>
                <a:gd name="T3" fmla="*/ 4 h 10"/>
                <a:gd name="T4" fmla="*/ 33 w 43"/>
                <a:gd name="T5" fmla="*/ 2 h 10"/>
                <a:gd name="T6" fmla="*/ 27 w 43"/>
                <a:gd name="T7" fmla="*/ 0 h 10"/>
                <a:gd name="T8" fmla="*/ 17 w 43"/>
                <a:gd name="T9" fmla="*/ 2 h 10"/>
                <a:gd name="T10" fmla="*/ 10 w 43"/>
                <a:gd name="T11" fmla="*/ 4 h 10"/>
                <a:gd name="T12" fmla="*/ 4 w 43"/>
                <a:gd name="T13" fmla="*/ 6 h 10"/>
                <a:gd name="T14" fmla="*/ 0 w 43"/>
                <a:gd name="T15" fmla="*/ 8 h 10"/>
                <a:gd name="T16" fmla="*/ 10 w 43"/>
                <a:gd name="T17" fmla="*/ 10 h 10"/>
                <a:gd name="T18" fmla="*/ 0 w 43"/>
                <a:gd name="T19" fmla="*/ 8 h 10"/>
                <a:gd name="T20" fmla="*/ 4 w 43"/>
                <a:gd name="T21" fmla="*/ 6 h 10"/>
                <a:gd name="T22" fmla="*/ 10 w 43"/>
                <a:gd name="T23" fmla="*/ 4 h 10"/>
                <a:gd name="T24" fmla="*/ 17 w 43"/>
                <a:gd name="T25" fmla="*/ 2 h 10"/>
                <a:gd name="T26" fmla="*/ 27 w 43"/>
                <a:gd name="T27" fmla="*/ 0 h 10"/>
                <a:gd name="T28" fmla="*/ 33 w 43"/>
                <a:gd name="T29" fmla="*/ 2 h 10"/>
                <a:gd name="T30" fmla="*/ 39 w 43"/>
                <a:gd name="T31" fmla="*/ 4 h 10"/>
                <a:gd name="T32" fmla="*/ 43 w 43"/>
                <a:gd name="T33" fmla="*/ 4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0">
                  <a:moveTo>
                    <a:pt x="43" y="4"/>
                  </a:moveTo>
                  <a:lnTo>
                    <a:pt x="39" y="4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10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10" y="10"/>
                  </a:lnTo>
                  <a:lnTo>
                    <a:pt x="0" y="8"/>
                  </a:lnTo>
                  <a:lnTo>
                    <a:pt x="4" y="6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33" y="2"/>
                  </a:lnTo>
                  <a:lnTo>
                    <a:pt x="39" y="4"/>
                  </a:lnTo>
                  <a:lnTo>
                    <a:pt x="43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46" name="Freeform 2286"/>
            <p:cNvSpPr>
              <a:spLocks noChangeAspect="1"/>
            </p:cNvSpPr>
            <p:nvPr/>
          </p:nvSpPr>
          <p:spPr bwMode="auto">
            <a:xfrm>
              <a:off x="1762" y="128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47" name="Freeform 2287"/>
            <p:cNvSpPr>
              <a:spLocks noChangeAspect="1"/>
            </p:cNvSpPr>
            <p:nvPr/>
          </p:nvSpPr>
          <p:spPr bwMode="auto">
            <a:xfrm>
              <a:off x="1705" y="715"/>
              <a:ext cx="32" cy="68"/>
            </a:xfrm>
            <a:custGeom>
              <a:avLst/>
              <a:gdLst>
                <a:gd name="T0" fmla="*/ 32 w 32"/>
                <a:gd name="T1" fmla="*/ 68 h 68"/>
                <a:gd name="T2" fmla="*/ 8 w 32"/>
                <a:gd name="T3" fmla="*/ 12 h 68"/>
                <a:gd name="T4" fmla="*/ 0 w 32"/>
                <a:gd name="T5" fmla="*/ 0 h 68"/>
                <a:gd name="T6" fmla="*/ 8 w 32"/>
                <a:gd name="T7" fmla="*/ 12 h 68"/>
                <a:gd name="T8" fmla="*/ 32 w 32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8">
                  <a:moveTo>
                    <a:pt x="32" y="68"/>
                  </a:moveTo>
                  <a:lnTo>
                    <a:pt x="8" y="12"/>
                  </a:lnTo>
                  <a:lnTo>
                    <a:pt x="0" y="0"/>
                  </a:lnTo>
                  <a:lnTo>
                    <a:pt x="8" y="12"/>
                  </a:lnTo>
                  <a:lnTo>
                    <a:pt x="32" y="6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48" name="Freeform 2288"/>
            <p:cNvSpPr>
              <a:spLocks noChangeAspect="1"/>
            </p:cNvSpPr>
            <p:nvPr/>
          </p:nvSpPr>
          <p:spPr bwMode="auto">
            <a:xfrm>
              <a:off x="1931" y="715"/>
              <a:ext cx="55" cy="52"/>
            </a:xfrm>
            <a:custGeom>
              <a:avLst/>
              <a:gdLst>
                <a:gd name="T0" fmla="*/ 55 w 55"/>
                <a:gd name="T1" fmla="*/ 52 h 52"/>
                <a:gd name="T2" fmla="*/ 39 w 55"/>
                <a:gd name="T3" fmla="*/ 31 h 52"/>
                <a:gd name="T4" fmla="*/ 0 w 55"/>
                <a:gd name="T5" fmla="*/ 0 h 52"/>
                <a:gd name="T6" fmla="*/ 39 w 55"/>
                <a:gd name="T7" fmla="*/ 31 h 52"/>
                <a:gd name="T8" fmla="*/ 55 w 55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2">
                  <a:moveTo>
                    <a:pt x="55" y="52"/>
                  </a:moveTo>
                  <a:lnTo>
                    <a:pt x="39" y="31"/>
                  </a:lnTo>
                  <a:lnTo>
                    <a:pt x="0" y="0"/>
                  </a:lnTo>
                  <a:lnTo>
                    <a:pt x="39" y="31"/>
                  </a:lnTo>
                  <a:lnTo>
                    <a:pt x="55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49" name="Freeform 2289"/>
            <p:cNvSpPr>
              <a:spLocks noChangeAspect="1"/>
            </p:cNvSpPr>
            <p:nvPr/>
          </p:nvSpPr>
          <p:spPr bwMode="auto">
            <a:xfrm>
              <a:off x="1603" y="715"/>
              <a:ext cx="228" cy="19"/>
            </a:xfrm>
            <a:custGeom>
              <a:avLst/>
              <a:gdLst>
                <a:gd name="T0" fmla="*/ 0 w 228"/>
                <a:gd name="T1" fmla="*/ 19 h 19"/>
                <a:gd name="T2" fmla="*/ 16 w 228"/>
                <a:gd name="T3" fmla="*/ 19 h 19"/>
                <a:gd name="T4" fmla="*/ 104 w 228"/>
                <a:gd name="T5" fmla="*/ 17 h 19"/>
                <a:gd name="T6" fmla="*/ 189 w 228"/>
                <a:gd name="T7" fmla="*/ 6 h 19"/>
                <a:gd name="T8" fmla="*/ 228 w 228"/>
                <a:gd name="T9" fmla="*/ 0 h 19"/>
                <a:gd name="T10" fmla="*/ 189 w 228"/>
                <a:gd name="T11" fmla="*/ 6 h 19"/>
                <a:gd name="T12" fmla="*/ 104 w 228"/>
                <a:gd name="T13" fmla="*/ 17 h 19"/>
                <a:gd name="T14" fmla="*/ 16 w 228"/>
                <a:gd name="T15" fmla="*/ 19 h 19"/>
                <a:gd name="T16" fmla="*/ 0 w 228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8" h="19">
                  <a:moveTo>
                    <a:pt x="0" y="19"/>
                  </a:moveTo>
                  <a:lnTo>
                    <a:pt x="16" y="19"/>
                  </a:lnTo>
                  <a:lnTo>
                    <a:pt x="104" y="17"/>
                  </a:lnTo>
                  <a:lnTo>
                    <a:pt x="189" y="6"/>
                  </a:lnTo>
                  <a:lnTo>
                    <a:pt x="228" y="0"/>
                  </a:lnTo>
                  <a:lnTo>
                    <a:pt x="189" y="6"/>
                  </a:lnTo>
                  <a:lnTo>
                    <a:pt x="104" y="17"/>
                  </a:lnTo>
                  <a:lnTo>
                    <a:pt x="16" y="19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50" name="Freeform 2290"/>
            <p:cNvSpPr>
              <a:spLocks noChangeAspect="1"/>
            </p:cNvSpPr>
            <p:nvPr/>
          </p:nvSpPr>
          <p:spPr bwMode="auto">
            <a:xfrm>
              <a:off x="1658" y="864"/>
              <a:ext cx="18" cy="1"/>
            </a:xfrm>
            <a:custGeom>
              <a:avLst/>
              <a:gdLst>
                <a:gd name="T0" fmla="*/ 18 w 18"/>
                <a:gd name="T1" fmla="*/ 0 h 1"/>
                <a:gd name="T2" fmla="*/ 0 w 18"/>
                <a:gd name="T3" fmla="*/ 0 h 1"/>
                <a:gd name="T4" fmla="*/ 18 w 1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51" name="Freeform 2291"/>
            <p:cNvSpPr>
              <a:spLocks noChangeAspect="1"/>
            </p:cNvSpPr>
            <p:nvPr/>
          </p:nvSpPr>
          <p:spPr bwMode="auto">
            <a:xfrm>
              <a:off x="1558" y="969"/>
              <a:ext cx="408" cy="39"/>
            </a:xfrm>
            <a:custGeom>
              <a:avLst/>
              <a:gdLst>
                <a:gd name="T0" fmla="*/ 0 w 408"/>
                <a:gd name="T1" fmla="*/ 39 h 39"/>
                <a:gd name="T2" fmla="*/ 6 w 408"/>
                <a:gd name="T3" fmla="*/ 39 h 39"/>
                <a:gd name="T4" fmla="*/ 137 w 408"/>
                <a:gd name="T5" fmla="*/ 33 h 39"/>
                <a:gd name="T6" fmla="*/ 265 w 408"/>
                <a:gd name="T7" fmla="*/ 21 h 39"/>
                <a:gd name="T8" fmla="*/ 392 w 408"/>
                <a:gd name="T9" fmla="*/ 2 h 39"/>
                <a:gd name="T10" fmla="*/ 408 w 408"/>
                <a:gd name="T11" fmla="*/ 0 h 39"/>
                <a:gd name="T12" fmla="*/ 392 w 408"/>
                <a:gd name="T13" fmla="*/ 2 h 39"/>
                <a:gd name="T14" fmla="*/ 265 w 408"/>
                <a:gd name="T15" fmla="*/ 21 h 39"/>
                <a:gd name="T16" fmla="*/ 137 w 408"/>
                <a:gd name="T17" fmla="*/ 33 h 39"/>
                <a:gd name="T18" fmla="*/ 6 w 408"/>
                <a:gd name="T19" fmla="*/ 39 h 39"/>
                <a:gd name="T20" fmla="*/ 0 w 408"/>
                <a:gd name="T21" fmla="*/ 39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8" h="39">
                  <a:moveTo>
                    <a:pt x="0" y="39"/>
                  </a:moveTo>
                  <a:lnTo>
                    <a:pt x="6" y="39"/>
                  </a:lnTo>
                  <a:lnTo>
                    <a:pt x="137" y="33"/>
                  </a:lnTo>
                  <a:lnTo>
                    <a:pt x="265" y="21"/>
                  </a:lnTo>
                  <a:lnTo>
                    <a:pt x="392" y="2"/>
                  </a:lnTo>
                  <a:lnTo>
                    <a:pt x="408" y="0"/>
                  </a:lnTo>
                  <a:lnTo>
                    <a:pt x="392" y="2"/>
                  </a:lnTo>
                  <a:lnTo>
                    <a:pt x="265" y="21"/>
                  </a:lnTo>
                  <a:lnTo>
                    <a:pt x="137" y="33"/>
                  </a:lnTo>
                  <a:lnTo>
                    <a:pt x="6" y="39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52" name="Freeform 2292"/>
            <p:cNvSpPr>
              <a:spLocks noChangeAspect="1"/>
            </p:cNvSpPr>
            <p:nvPr/>
          </p:nvSpPr>
          <p:spPr bwMode="auto">
            <a:xfrm>
              <a:off x="1558" y="1128"/>
              <a:ext cx="118" cy="6"/>
            </a:xfrm>
            <a:custGeom>
              <a:avLst/>
              <a:gdLst>
                <a:gd name="T0" fmla="*/ 0 w 118"/>
                <a:gd name="T1" fmla="*/ 6 h 6"/>
                <a:gd name="T2" fmla="*/ 90 w 118"/>
                <a:gd name="T3" fmla="*/ 2 h 6"/>
                <a:gd name="T4" fmla="*/ 118 w 118"/>
                <a:gd name="T5" fmla="*/ 0 h 6"/>
                <a:gd name="T6" fmla="*/ 90 w 118"/>
                <a:gd name="T7" fmla="*/ 2 h 6"/>
                <a:gd name="T8" fmla="*/ 0 w 118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6">
                  <a:moveTo>
                    <a:pt x="0" y="6"/>
                  </a:moveTo>
                  <a:lnTo>
                    <a:pt x="90" y="2"/>
                  </a:lnTo>
                  <a:lnTo>
                    <a:pt x="118" y="0"/>
                  </a:lnTo>
                  <a:lnTo>
                    <a:pt x="90" y="2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53" name="Freeform 2293"/>
            <p:cNvSpPr>
              <a:spLocks noChangeAspect="1"/>
            </p:cNvSpPr>
            <p:nvPr/>
          </p:nvSpPr>
          <p:spPr bwMode="auto">
            <a:xfrm>
              <a:off x="1854" y="1248"/>
              <a:ext cx="145" cy="14"/>
            </a:xfrm>
            <a:custGeom>
              <a:avLst/>
              <a:gdLst>
                <a:gd name="T0" fmla="*/ 0 w 145"/>
                <a:gd name="T1" fmla="*/ 14 h 14"/>
                <a:gd name="T2" fmla="*/ 106 w 145"/>
                <a:gd name="T3" fmla="*/ 4 h 14"/>
                <a:gd name="T4" fmla="*/ 145 w 145"/>
                <a:gd name="T5" fmla="*/ 0 h 14"/>
                <a:gd name="T6" fmla="*/ 106 w 145"/>
                <a:gd name="T7" fmla="*/ 4 h 14"/>
                <a:gd name="T8" fmla="*/ 0 w 14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4">
                  <a:moveTo>
                    <a:pt x="0" y="14"/>
                  </a:moveTo>
                  <a:lnTo>
                    <a:pt x="106" y="4"/>
                  </a:lnTo>
                  <a:lnTo>
                    <a:pt x="145" y="0"/>
                  </a:lnTo>
                  <a:lnTo>
                    <a:pt x="106" y="4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54" name="Freeform 2294"/>
            <p:cNvSpPr>
              <a:spLocks noChangeAspect="1"/>
            </p:cNvSpPr>
            <p:nvPr/>
          </p:nvSpPr>
          <p:spPr bwMode="auto">
            <a:xfrm>
              <a:off x="1558" y="1260"/>
              <a:ext cx="300" cy="15"/>
            </a:xfrm>
            <a:custGeom>
              <a:avLst/>
              <a:gdLst>
                <a:gd name="T0" fmla="*/ 0 w 300"/>
                <a:gd name="T1" fmla="*/ 15 h 15"/>
                <a:gd name="T2" fmla="*/ 145 w 300"/>
                <a:gd name="T3" fmla="*/ 11 h 15"/>
                <a:gd name="T4" fmla="*/ 300 w 300"/>
                <a:gd name="T5" fmla="*/ 0 h 15"/>
                <a:gd name="T6" fmla="*/ 145 w 300"/>
                <a:gd name="T7" fmla="*/ 11 h 15"/>
                <a:gd name="T8" fmla="*/ 0 w 300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15">
                  <a:moveTo>
                    <a:pt x="0" y="15"/>
                  </a:moveTo>
                  <a:lnTo>
                    <a:pt x="145" y="11"/>
                  </a:lnTo>
                  <a:lnTo>
                    <a:pt x="300" y="0"/>
                  </a:lnTo>
                  <a:lnTo>
                    <a:pt x="145" y="11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55" name="Freeform 2295"/>
            <p:cNvSpPr>
              <a:spLocks noChangeAspect="1"/>
            </p:cNvSpPr>
            <p:nvPr/>
          </p:nvSpPr>
          <p:spPr bwMode="auto">
            <a:xfrm>
              <a:off x="1937" y="940"/>
              <a:ext cx="29" cy="62"/>
            </a:xfrm>
            <a:custGeom>
              <a:avLst/>
              <a:gdLst>
                <a:gd name="T0" fmla="*/ 0 w 29"/>
                <a:gd name="T1" fmla="*/ 0 h 62"/>
                <a:gd name="T2" fmla="*/ 29 w 29"/>
                <a:gd name="T3" fmla="*/ 62 h 62"/>
                <a:gd name="T4" fmla="*/ 0 w 29"/>
                <a:gd name="T5" fmla="*/ 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62">
                  <a:moveTo>
                    <a:pt x="0" y="0"/>
                  </a:moveTo>
                  <a:lnTo>
                    <a:pt x="29" y="6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56" name="Freeform 2296"/>
            <p:cNvSpPr>
              <a:spLocks noChangeAspect="1"/>
            </p:cNvSpPr>
            <p:nvPr/>
          </p:nvSpPr>
          <p:spPr bwMode="auto">
            <a:xfrm>
              <a:off x="1799" y="715"/>
              <a:ext cx="63" cy="99"/>
            </a:xfrm>
            <a:custGeom>
              <a:avLst/>
              <a:gdLst>
                <a:gd name="T0" fmla="*/ 63 w 63"/>
                <a:gd name="T1" fmla="*/ 99 h 99"/>
                <a:gd name="T2" fmla="*/ 18 w 63"/>
                <a:gd name="T3" fmla="*/ 23 h 99"/>
                <a:gd name="T4" fmla="*/ 0 w 63"/>
                <a:gd name="T5" fmla="*/ 0 h 99"/>
                <a:gd name="T6" fmla="*/ 18 w 63"/>
                <a:gd name="T7" fmla="*/ 23 h 99"/>
                <a:gd name="T8" fmla="*/ 63 w 63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99">
                  <a:moveTo>
                    <a:pt x="63" y="99"/>
                  </a:moveTo>
                  <a:lnTo>
                    <a:pt x="18" y="23"/>
                  </a:lnTo>
                  <a:lnTo>
                    <a:pt x="0" y="0"/>
                  </a:lnTo>
                  <a:lnTo>
                    <a:pt x="18" y="23"/>
                  </a:lnTo>
                  <a:lnTo>
                    <a:pt x="63" y="9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57" name="Freeform 2297"/>
            <p:cNvSpPr>
              <a:spLocks noChangeAspect="1"/>
            </p:cNvSpPr>
            <p:nvPr/>
          </p:nvSpPr>
          <p:spPr bwMode="auto">
            <a:xfrm>
              <a:off x="1856" y="1198"/>
              <a:ext cx="18" cy="99"/>
            </a:xfrm>
            <a:custGeom>
              <a:avLst/>
              <a:gdLst>
                <a:gd name="T0" fmla="*/ 18 w 18"/>
                <a:gd name="T1" fmla="*/ 99 h 99"/>
                <a:gd name="T2" fmla="*/ 14 w 18"/>
                <a:gd name="T3" fmla="*/ 62 h 99"/>
                <a:gd name="T4" fmla="*/ 0 w 18"/>
                <a:gd name="T5" fmla="*/ 0 h 99"/>
                <a:gd name="T6" fmla="*/ 14 w 18"/>
                <a:gd name="T7" fmla="*/ 62 h 99"/>
                <a:gd name="T8" fmla="*/ 18 w 18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99">
                  <a:moveTo>
                    <a:pt x="18" y="99"/>
                  </a:moveTo>
                  <a:lnTo>
                    <a:pt x="14" y="62"/>
                  </a:lnTo>
                  <a:lnTo>
                    <a:pt x="0" y="0"/>
                  </a:lnTo>
                  <a:lnTo>
                    <a:pt x="14" y="62"/>
                  </a:lnTo>
                  <a:lnTo>
                    <a:pt x="18" y="9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58" name="Freeform 2298"/>
            <p:cNvSpPr>
              <a:spLocks noChangeAspect="1"/>
            </p:cNvSpPr>
            <p:nvPr/>
          </p:nvSpPr>
          <p:spPr bwMode="auto">
            <a:xfrm>
              <a:off x="1776" y="938"/>
              <a:ext cx="35" cy="103"/>
            </a:xfrm>
            <a:custGeom>
              <a:avLst/>
              <a:gdLst>
                <a:gd name="T0" fmla="*/ 35 w 35"/>
                <a:gd name="T1" fmla="*/ 103 h 103"/>
                <a:gd name="T2" fmla="*/ 12 w 35"/>
                <a:gd name="T3" fmla="*/ 33 h 103"/>
                <a:gd name="T4" fmla="*/ 0 w 35"/>
                <a:gd name="T5" fmla="*/ 0 h 103"/>
                <a:gd name="T6" fmla="*/ 12 w 35"/>
                <a:gd name="T7" fmla="*/ 33 h 103"/>
                <a:gd name="T8" fmla="*/ 35 w 35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03">
                  <a:moveTo>
                    <a:pt x="35" y="103"/>
                  </a:moveTo>
                  <a:lnTo>
                    <a:pt x="12" y="33"/>
                  </a:lnTo>
                  <a:lnTo>
                    <a:pt x="0" y="0"/>
                  </a:lnTo>
                  <a:lnTo>
                    <a:pt x="12" y="33"/>
                  </a:lnTo>
                  <a:lnTo>
                    <a:pt x="35" y="10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59" name="Freeform 2299"/>
            <p:cNvSpPr>
              <a:spLocks noChangeAspect="1"/>
            </p:cNvSpPr>
            <p:nvPr/>
          </p:nvSpPr>
          <p:spPr bwMode="auto">
            <a:xfrm>
              <a:off x="1633" y="1293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60" name="Freeform 2300"/>
            <p:cNvSpPr>
              <a:spLocks noChangeAspect="1"/>
            </p:cNvSpPr>
            <p:nvPr/>
          </p:nvSpPr>
          <p:spPr bwMode="auto">
            <a:xfrm>
              <a:off x="1603" y="988"/>
              <a:ext cx="30" cy="293"/>
            </a:xfrm>
            <a:custGeom>
              <a:avLst/>
              <a:gdLst>
                <a:gd name="T0" fmla="*/ 30 w 30"/>
                <a:gd name="T1" fmla="*/ 293 h 293"/>
                <a:gd name="T2" fmla="*/ 0 w 30"/>
                <a:gd name="T3" fmla="*/ 0 h 293"/>
                <a:gd name="T4" fmla="*/ 30 w 30"/>
                <a:gd name="T5" fmla="*/ 293 h 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93">
                  <a:moveTo>
                    <a:pt x="30" y="293"/>
                  </a:moveTo>
                  <a:lnTo>
                    <a:pt x="0" y="0"/>
                  </a:lnTo>
                  <a:lnTo>
                    <a:pt x="30" y="2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61" name="Freeform 2301"/>
            <p:cNvSpPr>
              <a:spLocks noChangeAspect="1"/>
            </p:cNvSpPr>
            <p:nvPr/>
          </p:nvSpPr>
          <p:spPr bwMode="auto">
            <a:xfrm>
              <a:off x="1558" y="715"/>
              <a:ext cx="224" cy="275"/>
            </a:xfrm>
            <a:custGeom>
              <a:avLst/>
              <a:gdLst>
                <a:gd name="T0" fmla="*/ 0 w 224"/>
                <a:gd name="T1" fmla="*/ 258 h 275"/>
                <a:gd name="T2" fmla="*/ 0 w 224"/>
                <a:gd name="T3" fmla="*/ 227 h 275"/>
                <a:gd name="T4" fmla="*/ 0 w 224"/>
                <a:gd name="T5" fmla="*/ 194 h 275"/>
                <a:gd name="T6" fmla="*/ 0 w 224"/>
                <a:gd name="T7" fmla="*/ 161 h 275"/>
                <a:gd name="T8" fmla="*/ 0 w 224"/>
                <a:gd name="T9" fmla="*/ 126 h 275"/>
                <a:gd name="T10" fmla="*/ 0 w 224"/>
                <a:gd name="T11" fmla="*/ 91 h 275"/>
                <a:gd name="T12" fmla="*/ 0 w 224"/>
                <a:gd name="T13" fmla="*/ 54 h 275"/>
                <a:gd name="T14" fmla="*/ 0 w 224"/>
                <a:gd name="T15" fmla="*/ 19 h 275"/>
                <a:gd name="T16" fmla="*/ 8 w 224"/>
                <a:gd name="T17" fmla="*/ 0 h 275"/>
                <a:gd name="T18" fmla="*/ 22 w 224"/>
                <a:gd name="T19" fmla="*/ 0 h 275"/>
                <a:gd name="T20" fmla="*/ 37 w 224"/>
                <a:gd name="T21" fmla="*/ 0 h 275"/>
                <a:gd name="T22" fmla="*/ 37 w 224"/>
                <a:gd name="T23" fmla="*/ 12 h 275"/>
                <a:gd name="T24" fmla="*/ 61 w 224"/>
                <a:gd name="T25" fmla="*/ 29 h 275"/>
                <a:gd name="T26" fmla="*/ 77 w 224"/>
                <a:gd name="T27" fmla="*/ 33 h 275"/>
                <a:gd name="T28" fmla="*/ 88 w 224"/>
                <a:gd name="T29" fmla="*/ 19 h 275"/>
                <a:gd name="T30" fmla="*/ 116 w 224"/>
                <a:gd name="T31" fmla="*/ 23 h 275"/>
                <a:gd name="T32" fmla="*/ 135 w 224"/>
                <a:gd name="T33" fmla="*/ 39 h 275"/>
                <a:gd name="T34" fmla="*/ 143 w 224"/>
                <a:gd name="T35" fmla="*/ 50 h 275"/>
                <a:gd name="T36" fmla="*/ 173 w 224"/>
                <a:gd name="T37" fmla="*/ 60 h 275"/>
                <a:gd name="T38" fmla="*/ 200 w 224"/>
                <a:gd name="T39" fmla="*/ 76 h 275"/>
                <a:gd name="T40" fmla="*/ 220 w 224"/>
                <a:gd name="T41" fmla="*/ 85 h 275"/>
                <a:gd name="T42" fmla="*/ 224 w 224"/>
                <a:gd name="T43" fmla="*/ 99 h 275"/>
                <a:gd name="T44" fmla="*/ 198 w 224"/>
                <a:gd name="T45" fmla="*/ 99 h 275"/>
                <a:gd name="T46" fmla="*/ 171 w 224"/>
                <a:gd name="T47" fmla="*/ 99 h 275"/>
                <a:gd name="T48" fmla="*/ 145 w 224"/>
                <a:gd name="T49" fmla="*/ 99 h 275"/>
                <a:gd name="T50" fmla="*/ 118 w 224"/>
                <a:gd name="T51" fmla="*/ 99 h 275"/>
                <a:gd name="T52" fmla="*/ 118 w 224"/>
                <a:gd name="T53" fmla="*/ 120 h 275"/>
                <a:gd name="T54" fmla="*/ 118 w 224"/>
                <a:gd name="T55" fmla="*/ 140 h 275"/>
                <a:gd name="T56" fmla="*/ 94 w 224"/>
                <a:gd name="T57" fmla="*/ 153 h 275"/>
                <a:gd name="T58" fmla="*/ 57 w 224"/>
                <a:gd name="T59" fmla="*/ 173 h 275"/>
                <a:gd name="T60" fmla="*/ 61 w 224"/>
                <a:gd name="T61" fmla="*/ 188 h 275"/>
                <a:gd name="T62" fmla="*/ 98 w 224"/>
                <a:gd name="T63" fmla="*/ 171 h 275"/>
                <a:gd name="T64" fmla="*/ 118 w 224"/>
                <a:gd name="T65" fmla="*/ 169 h 275"/>
                <a:gd name="T66" fmla="*/ 118 w 224"/>
                <a:gd name="T67" fmla="*/ 196 h 275"/>
                <a:gd name="T68" fmla="*/ 118 w 224"/>
                <a:gd name="T69" fmla="*/ 223 h 275"/>
                <a:gd name="T70" fmla="*/ 137 w 224"/>
                <a:gd name="T71" fmla="*/ 223 h 275"/>
                <a:gd name="T72" fmla="*/ 155 w 224"/>
                <a:gd name="T73" fmla="*/ 223 h 275"/>
                <a:gd name="T74" fmla="*/ 173 w 224"/>
                <a:gd name="T75" fmla="*/ 223 h 275"/>
                <a:gd name="T76" fmla="*/ 192 w 224"/>
                <a:gd name="T77" fmla="*/ 223 h 275"/>
                <a:gd name="T78" fmla="*/ 186 w 224"/>
                <a:gd name="T79" fmla="*/ 225 h 275"/>
                <a:gd name="T80" fmla="*/ 167 w 224"/>
                <a:gd name="T81" fmla="*/ 231 h 275"/>
                <a:gd name="T82" fmla="*/ 149 w 224"/>
                <a:gd name="T83" fmla="*/ 246 h 275"/>
                <a:gd name="T84" fmla="*/ 132 w 224"/>
                <a:gd name="T85" fmla="*/ 240 h 275"/>
                <a:gd name="T86" fmla="*/ 122 w 224"/>
                <a:gd name="T87" fmla="*/ 229 h 275"/>
                <a:gd name="T88" fmla="*/ 81 w 224"/>
                <a:gd name="T89" fmla="*/ 237 h 275"/>
                <a:gd name="T90" fmla="*/ 67 w 224"/>
                <a:gd name="T91" fmla="*/ 252 h 275"/>
                <a:gd name="T92" fmla="*/ 59 w 224"/>
                <a:gd name="T93" fmla="*/ 266 h 275"/>
                <a:gd name="T94" fmla="*/ 22 w 224"/>
                <a:gd name="T95" fmla="*/ 275 h 275"/>
                <a:gd name="T96" fmla="*/ 0 w 224"/>
                <a:gd name="T97" fmla="*/ 275 h 2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4" h="275">
                  <a:moveTo>
                    <a:pt x="0" y="275"/>
                  </a:moveTo>
                  <a:lnTo>
                    <a:pt x="0" y="258"/>
                  </a:lnTo>
                  <a:lnTo>
                    <a:pt x="0" y="244"/>
                  </a:lnTo>
                  <a:lnTo>
                    <a:pt x="0" y="227"/>
                  </a:lnTo>
                  <a:lnTo>
                    <a:pt x="0" y="211"/>
                  </a:lnTo>
                  <a:lnTo>
                    <a:pt x="0" y="194"/>
                  </a:lnTo>
                  <a:lnTo>
                    <a:pt x="0" y="178"/>
                  </a:lnTo>
                  <a:lnTo>
                    <a:pt x="0" y="161"/>
                  </a:lnTo>
                  <a:lnTo>
                    <a:pt x="0" y="145"/>
                  </a:lnTo>
                  <a:lnTo>
                    <a:pt x="0" y="126"/>
                  </a:lnTo>
                  <a:lnTo>
                    <a:pt x="0" y="107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39" y="6"/>
                  </a:lnTo>
                  <a:lnTo>
                    <a:pt x="37" y="12"/>
                  </a:lnTo>
                  <a:lnTo>
                    <a:pt x="43" y="17"/>
                  </a:lnTo>
                  <a:lnTo>
                    <a:pt x="61" y="29"/>
                  </a:lnTo>
                  <a:lnTo>
                    <a:pt x="71" y="33"/>
                  </a:lnTo>
                  <a:lnTo>
                    <a:pt x="77" y="33"/>
                  </a:lnTo>
                  <a:lnTo>
                    <a:pt x="79" y="27"/>
                  </a:lnTo>
                  <a:lnTo>
                    <a:pt x="88" y="19"/>
                  </a:lnTo>
                  <a:lnTo>
                    <a:pt x="100" y="19"/>
                  </a:lnTo>
                  <a:lnTo>
                    <a:pt x="116" y="23"/>
                  </a:lnTo>
                  <a:lnTo>
                    <a:pt x="128" y="31"/>
                  </a:lnTo>
                  <a:lnTo>
                    <a:pt x="135" y="39"/>
                  </a:lnTo>
                  <a:lnTo>
                    <a:pt x="132" y="43"/>
                  </a:lnTo>
                  <a:lnTo>
                    <a:pt x="143" y="50"/>
                  </a:lnTo>
                  <a:lnTo>
                    <a:pt x="163" y="58"/>
                  </a:lnTo>
                  <a:lnTo>
                    <a:pt x="173" y="60"/>
                  </a:lnTo>
                  <a:lnTo>
                    <a:pt x="194" y="70"/>
                  </a:lnTo>
                  <a:lnTo>
                    <a:pt x="200" y="76"/>
                  </a:lnTo>
                  <a:lnTo>
                    <a:pt x="206" y="78"/>
                  </a:lnTo>
                  <a:lnTo>
                    <a:pt x="220" y="85"/>
                  </a:lnTo>
                  <a:lnTo>
                    <a:pt x="224" y="87"/>
                  </a:lnTo>
                  <a:lnTo>
                    <a:pt x="224" y="99"/>
                  </a:lnTo>
                  <a:lnTo>
                    <a:pt x="210" y="99"/>
                  </a:lnTo>
                  <a:lnTo>
                    <a:pt x="198" y="99"/>
                  </a:lnTo>
                  <a:lnTo>
                    <a:pt x="183" y="99"/>
                  </a:lnTo>
                  <a:lnTo>
                    <a:pt x="171" y="99"/>
                  </a:lnTo>
                  <a:lnTo>
                    <a:pt x="157" y="99"/>
                  </a:lnTo>
                  <a:lnTo>
                    <a:pt x="145" y="99"/>
                  </a:lnTo>
                  <a:lnTo>
                    <a:pt x="130" y="99"/>
                  </a:lnTo>
                  <a:lnTo>
                    <a:pt x="118" y="99"/>
                  </a:lnTo>
                  <a:lnTo>
                    <a:pt x="118" y="109"/>
                  </a:lnTo>
                  <a:lnTo>
                    <a:pt x="118" y="120"/>
                  </a:lnTo>
                  <a:lnTo>
                    <a:pt x="118" y="130"/>
                  </a:lnTo>
                  <a:lnTo>
                    <a:pt x="118" y="140"/>
                  </a:lnTo>
                  <a:lnTo>
                    <a:pt x="108" y="145"/>
                  </a:lnTo>
                  <a:lnTo>
                    <a:pt x="94" y="153"/>
                  </a:lnTo>
                  <a:lnTo>
                    <a:pt x="77" y="163"/>
                  </a:lnTo>
                  <a:lnTo>
                    <a:pt x="57" y="173"/>
                  </a:lnTo>
                  <a:lnTo>
                    <a:pt x="43" y="186"/>
                  </a:lnTo>
                  <a:lnTo>
                    <a:pt x="61" y="188"/>
                  </a:lnTo>
                  <a:lnTo>
                    <a:pt x="84" y="178"/>
                  </a:lnTo>
                  <a:lnTo>
                    <a:pt x="98" y="171"/>
                  </a:lnTo>
                  <a:lnTo>
                    <a:pt x="108" y="169"/>
                  </a:lnTo>
                  <a:lnTo>
                    <a:pt x="118" y="169"/>
                  </a:lnTo>
                  <a:lnTo>
                    <a:pt x="118" y="184"/>
                  </a:lnTo>
                  <a:lnTo>
                    <a:pt x="118" y="196"/>
                  </a:lnTo>
                  <a:lnTo>
                    <a:pt x="118" y="209"/>
                  </a:lnTo>
                  <a:lnTo>
                    <a:pt x="118" y="223"/>
                  </a:lnTo>
                  <a:lnTo>
                    <a:pt x="128" y="223"/>
                  </a:lnTo>
                  <a:lnTo>
                    <a:pt x="137" y="223"/>
                  </a:lnTo>
                  <a:lnTo>
                    <a:pt x="147" y="223"/>
                  </a:lnTo>
                  <a:lnTo>
                    <a:pt x="155" y="223"/>
                  </a:lnTo>
                  <a:lnTo>
                    <a:pt x="165" y="223"/>
                  </a:lnTo>
                  <a:lnTo>
                    <a:pt x="173" y="223"/>
                  </a:lnTo>
                  <a:lnTo>
                    <a:pt x="183" y="223"/>
                  </a:lnTo>
                  <a:lnTo>
                    <a:pt x="192" y="223"/>
                  </a:lnTo>
                  <a:lnTo>
                    <a:pt x="190" y="223"/>
                  </a:lnTo>
                  <a:lnTo>
                    <a:pt x="186" y="225"/>
                  </a:lnTo>
                  <a:lnTo>
                    <a:pt x="173" y="227"/>
                  </a:lnTo>
                  <a:lnTo>
                    <a:pt x="167" y="231"/>
                  </a:lnTo>
                  <a:lnTo>
                    <a:pt x="159" y="242"/>
                  </a:lnTo>
                  <a:lnTo>
                    <a:pt x="149" y="246"/>
                  </a:lnTo>
                  <a:lnTo>
                    <a:pt x="141" y="244"/>
                  </a:lnTo>
                  <a:lnTo>
                    <a:pt x="132" y="240"/>
                  </a:lnTo>
                  <a:lnTo>
                    <a:pt x="128" y="231"/>
                  </a:lnTo>
                  <a:lnTo>
                    <a:pt x="122" y="229"/>
                  </a:lnTo>
                  <a:lnTo>
                    <a:pt x="100" y="231"/>
                  </a:lnTo>
                  <a:lnTo>
                    <a:pt x="81" y="237"/>
                  </a:lnTo>
                  <a:lnTo>
                    <a:pt x="75" y="242"/>
                  </a:lnTo>
                  <a:lnTo>
                    <a:pt x="67" y="252"/>
                  </a:lnTo>
                  <a:lnTo>
                    <a:pt x="63" y="258"/>
                  </a:lnTo>
                  <a:lnTo>
                    <a:pt x="59" y="266"/>
                  </a:lnTo>
                  <a:lnTo>
                    <a:pt x="41" y="275"/>
                  </a:lnTo>
                  <a:lnTo>
                    <a:pt x="22" y="275"/>
                  </a:lnTo>
                  <a:lnTo>
                    <a:pt x="4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62" name="Freeform 2302"/>
            <p:cNvSpPr>
              <a:spLocks noChangeAspect="1"/>
            </p:cNvSpPr>
            <p:nvPr/>
          </p:nvSpPr>
          <p:spPr bwMode="auto">
            <a:xfrm>
              <a:off x="1558" y="938"/>
              <a:ext cx="192" cy="52"/>
            </a:xfrm>
            <a:custGeom>
              <a:avLst/>
              <a:gdLst>
                <a:gd name="T0" fmla="*/ 0 w 192"/>
                <a:gd name="T1" fmla="*/ 52 h 52"/>
                <a:gd name="T2" fmla="*/ 4 w 192"/>
                <a:gd name="T3" fmla="*/ 52 h 52"/>
                <a:gd name="T4" fmla="*/ 22 w 192"/>
                <a:gd name="T5" fmla="*/ 52 h 52"/>
                <a:gd name="T6" fmla="*/ 41 w 192"/>
                <a:gd name="T7" fmla="*/ 52 h 52"/>
                <a:gd name="T8" fmla="*/ 59 w 192"/>
                <a:gd name="T9" fmla="*/ 43 h 52"/>
                <a:gd name="T10" fmla="*/ 63 w 192"/>
                <a:gd name="T11" fmla="*/ 35 h 52"/>
                <a:gd name="T12" fmla="*/ 67 w 192"/>
                <a:gd name="T13" fmla="*/ 29 h 52"/>
                <a:gd name="T14" fmla="*/ 75 w 192"/>
                <a:gd name="T15" fmla="*/ 19 h 52"/>
                <a:gd name="T16" fmla="*/ 81 w 192"/>
                <a:gd name="T17" fmla="*/ 14 h 52"/>
                <a:gd name="T18" fmla="*/ 100 w 192"/>
                <a:gd name="T19" fmla="*/ 8 h 52"/>
                <a:gd name="T20" fmla="*/ 122 w 192"/>
                <a:gd name="T21" fmla="*/ 6 h 52"/>
                <a:gd name="T22" fmla="*/ 128 w 192"/>
                <a:gd name="T23" fmla="*/ 8 h 52"/>
                <a:gd name="T24" fmla="*/ 132 w 192"/>
                <a:gd name="T25" fmla="*/ 17 h 52"/>
                <a:gd name="T26" fmla="*/ 141 w 192"/>
                <a:gd name="T27" fmla="*/ 21 h 52"/>
                <a:gd name="T28" fmla="*/ 149 w 192"/>
                <a:gd name="T29" fmla="*/ 23 h 52"/>
                <a:gd name="T30" fmla="*/ 159 w 192"/>
                <a:gd name="T31" fmla="*/ 19 h 52"/>
                <a:gd name="T32" fmla="*/ 167 w 192"/>
                <a:gd name="T33" fmla="*/ 8 h 52"/>
                <a:gd name="T34" fmla="*/ 173 w 192"/>
                <a:gd name="T35" fmla="*/ 4 h 52"/>
                <a:gd name="T36" fmla="*/ 186 w 192"/>
                <a:gd name="T37" fmla="*/ 2 h 52"/>
                <a:gd name="T38" fmla="*/ 190 w 192"/>
                <a:gd name="T39" fmla="*/ 0 h 52"/>
                <a:gd name="T40" fmla="*/ 192 w 192"/>
                <a:gd name="T41" fmla="*/ 0 h 52"/>
                <a:gd name="T42" fmla="*/ 190 w 192"/>
                <a:gd name="T43" fmla="*/ 0 h 52"/>
                <a:gd name="T44" fmla="*/ 186 w 192"/>
                <a:gd name="T45" fmla="*/ 2 h 52"/>
                <a:gd name="T46" fmla="*/ 173 w 192"/>
                <a:gd name="T47" fmla="*/ 4 h 52"/>
                <a:gd name="T48" fmla="*/ 167 w 192"/>
                <a:gd name="T49" fmla="*/ 8 h 52"/>
                <a:gd name="T50" fmla="*/ 159 w 192"/>
                <a:gd name="T51" fmla="*/ 19 h 52"/>
                <a:gd name="T52" fmla="*/ 149 w 192"/>
                <a:gd name="T53" fmla="*/ 23 h 52"/>
                <a:gd name="T54" fmla="*/ 141 w 192"/>
                <a:gd name="T55" fmla="*/ 21 h 52"/>
                <a:gd name="T56" fmla="*/ 132 w 192"/>
                <a:gd name="T57" fmla="*/ 17 h 52"/>
                <a:gd name="T58" fmla="*/ 128 w 192"/>
                <a:gd name="T59" fmla="*/ 8 h 52"/>
                <a:gd name="T60" fmla="*/ 122 w 192"/>
                <a:gd name="T61" fmla="*/ 6 h 52"/>
                <a:gd name="T62" fmla="*/ 100 w 192"/>
                <a:gd name="T63" fmla="*/ 8 h 52"/>
                <a:gd name="T64" fmla="*/ 81 w 192"/>
                <a:gd name="T65" fmla="*/ 14 h 52"/>
                <a:gd name="T66" fmla="*/ 75 w 192"/>
                <a:gd name="T67" fmla="*/ 19 h 52"/>
                <a:gd name="T68" fmla="*/ 67 w 192"/>
                <a:gd name="T69" fmla="*/ 29 h 52"/>
                <a:gd name="T70" fmla="*/ 63 w 192"/>
                <a:gd name="T71" fmla="*/ 35 h 52"/>
                <a:gd name="T72" fmla="*/ 59 w 192"/>
                <a:gd name="T73" fmla="*/ 43 h 52"/>
                <a:gd name="T74" fmla="*/ 41 w 192"/>
                <a:gd name="T75" fmla="*/ 52 h 52"/>
                <a:gd name="T76" fmla="*/ 22 w 192"/>
                <a:gd name="T77" fmla="*/ 52 h 52"/>
                <a:gd name="T78" fmla="*/ 4 w 192"/>
                <a:gd name="T79" fmla="*/ 52 h 52"/>
                <a:gd name="T80" fmla="*/ 0 w 192"/>
                <a:gd name="T81" fmla="*/ 52 h 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2" h="52">
                  <a:moveTo>
                    <a:pt x="0" y="52"/>
                  </a:moveTo>
                  <a:lnTo>
                    <a:pt x="4" y="52"/>
                  </a:lnTo>
                  <a:lnTo>
                    <a:pt x="22" y="52"/>
                  </a:lnTo>
                  <a:lnTo>
                    <a:pt x="41" y="52"/>
                  </a:lnTo>
                  <a:lnTo>
                    <a:pt x="59" y="43"/>
                  </a:lnTo>
                  <a:lnTo>
                    <a:pt x="63" y="35"/>
                  </a:lnTo>
                  <a:lnTo>
                    <a:pt x="67" y="29"/>
                  </a:lnTo>
                  <a:lnTo>
                    <a:pt x="75" y="19"/>
                  </a:lnTo>
                  <a:lnTo>
                    <a:pt x="81" y="14"/>
                  </a:lnTo>
                  <a:lnTo>
                    <a:pt x="100" y="8"/>
                  </a:lnTo>
                  <a:lnTo>
                    <a:pt x="122" y="6"/>
                  </a:lnTo>
                  <a:lnTo>
                    <a:pt x="128" y="8"/>
                  </a:lnTo>
                  <a:lnTo>
                    <a:pt x="132" y="17"/>
                  </a:lnTo>
                  <a:lnTo>
                    <a:pt x="141" y="21"/>
                  </a:lnTo>
                  <a:lnTo>
                    <a:pt x="149" y="23"/>
                  </a:lnTo>
                  <a:lnTo>
                    <a:pt x="159" y="19"/>
                  </a:lnTo>
                  <a:lnTo>
                    <a:pt x="167" y="8"/>
                  </a:lnTo>
                  <a:lnTo>
                    <a:pt x="173" y="4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86" y="2"/>
                  </a:lnTo>
                  <a:lnTo>
                    <a:pt x="173" y="4"/>
                  </a:lnTo>
                  <a:lnTo>
                    <a:pt x="167" y="8"/>
                  </a:lnTo>
                  <a:lnTo>
                    <a:pt x="159" y="19"/>
                  </a:lnTo>
                  <a:lnTo>
                    <a:pt x="149" y="23"/>
                  </a:lnTo>
                  <a:lnTo>
                    <a:pt x="141" y="21"/>
                  </a:lnTo>
                  <a:lnTo>
                    <a:pt x="132" y="17"/>
                  </a:lnTo>
                  <a:lnTo>
                    <a:pt x="128" y="8"/>
                  </a:lnTo>
                  <a:lnTo>
                    <a:pt x="122" y="6"/>
                  </a:lnTo>
                  <a:lnTo>
                    <a:pt x="100" y="8"/>
                  </a:lnTo>
                  <a:lnTo>
                    <a:pt x="81" y="14"/>
                  </a:lnTo>
                  <a:lnTo>
                    <a:pt x="75" y="19"/>
                  </a:lnTo>
                  <a:lnTo>
                    <a:pt x="67" y="29"/>
                  </a:lnTo>
                  <a:lnTo>
                    <a:pt x="63" y="35"/>
                  </a:lnTo>
                  <a:lnTo>
                    <a:pt x="59" y="43"/>
                  </a:lnTo>
                  <a:lnTo>
                    <a:pt x="41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63" name="Freeform 2303"/>
            <p:cNvSpPr>
              <a:spLocks noChangeAspect="1"/>
            </p:cNvSpPr>
            <p:nvPr/>
          </p:nvSpPr>
          <p:spPr bwMode="auto">
            <a:xfrm>
              <a:off x="1601" y="855"/>
              <a:ext cx="75" cy="48"/>
            </a:xfrm>
            <a:custGeom>
              <a:avLst/>
              <a:gdLst>
                <a:gd name="T0" fmla="*/ 75 w 75"/>
                <a:gd name="T1" fmla="*/ 29 h 48"/>
                <a:gd name="T2" fmla="*/ 65 w 75"/>
                <a:gd name="T3" fmla="*/ 29 h 48"/>
                <a:gd name="T4" fmla="*/ 55 w 75"/>
                <a:gd name="T5" fmla="*/ 31 h 48"/>
                <a:gd name="T6" fmla="*/ 41 w 75"/>
                <a:gd name="T7" fmla="*/ 38 h 48"/>
                <a:gd name="T8" fmla="*/ 18 w 75"/>
                <a:gd name="T9" fmla="*/ 48 h 48"/>
                <a:gd name="T10" fmla="*/ 0 w 75"/>
                <a:gd name="T11" fmla="*/ 46 h 48"/>
                <a:gd name="T12" fmla="*/ 14 w 75"/>
                <a:gd name="T13" fmla="*/ 33 h 48"/>
                <a:gd name="T14" fmla="*/ 34 w 75"/>
                <a:gd name="T15" fmla="*/ 23 h 48"/>
                <a:gd name="T16" fmla="*/ 51 w 75"/>
                <a:gd name="T17" fmla="*/ 13 h 48"/>
                <a:gd name="T18" fmla="*/ 65 w 75"/>
                <a:gd name="T19" fmla="*/ 5 h 48"/>
                <a:gd name="T20" fmla="*/ 75 w 75"/>
                <a:gd name="T21" fmla="*/ 0 h 48"/>
                <a:gd name="T22" fmla="*/ 65 w 75"/>
                <a:gd name="T23" fmla="*/ 5 h 48"/>
                <a:gd name="T24" fmla="*/ 51 w 75"/>
                <a:gd name="T25" fmla="*/ 13 h 48"/>
                <a:gd name="T26" fmla="*/ 34 w 75"/>
                <a:gd name="T27" fmla="*/ 23 h 48"/>
                <a:gd name="T28" fmla="*/ 14 w 75"/>
                <a:gd name="T29" fmla="*/ 33 h 48"/>
                <a:gd name="T30" fmla="*/ 0 w 75"/>
                <a:gd name="T31" fmla="*/ 46 h 48"/>
                <a:gd name="T32" fmla="*/ 18 w 75"/>
                <a:gd name="T33" fmla="*/ 48 h 48"/>
                <a:gd name="T34" fmla="*/ 41 w 75"/>
                <a:gd name="T35" fmla="*/ 38 h 48"/>
                <a:gd name="T36" fmla="*/ 55 w 75"/>
                <a:gd name="T37" fmla="*/ 31 h 48"/>
                <a:gd name="T38" fmla="*/ 65 w 75"/>
                <a:gd name="T39" fmla="*/ 29 h 48"/>
                <a:gd name="T40" fmla="*/ 75 w 75"/>
                <a:gd name="T41" fmla="*/ 2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5" h="48">
                  <a:moveTo>
                    <a:pt x="75" y="29"/>
                  </a:moveTo>
                  <a:lnTo>
                    <a:pt x="65" y="29"/>
                  </a:lnTo>
                  <a:lnTo>
                    <a:pt x="55" y="31"/>
                  </a:lnTo>
                  <a:lnTo>
                    <a:pt x="41" y="38"/>
                  </a:lnTo>
                  <a:lnTo>
                    <a:pt x="18" y="48"/>
                  </a:lnTo>
                  <a:lnTo>
                    <a:pt x="0" y="46"/>
                  </a:lnTo>
                  <a:lnTo>
                    <a:pt x="14" y="33"/>
                  </a:lnTo>
                  <a:lnTo>
                    <a:pt x="34" y="23"/>
                  </a:lnTo>
                  <a:lnTo>
                    <a:pt x="51" y="13"/>
                  </a:lnTo>
                  <a:lnTo>
                    <a:pt x="65" y="5"/>
                  </a:lnTo>
                  <a:lnTo>
                    <a:pt x="75" y="0"/>
                  </a:lnTo>
                  <a:lnTo>
                    <a:pt x="65" y="5"/>
                  </a:lnTo>
                  <a:lnTo>
                    <a:pt x="51" y="13"/>
                  </a:lnTo>
                  <a:lnTo>
                    <a:pt x="34" y="23"/>
                  </a:lnTo>
                  <a:lnTo>
                    <a:pt x="14" y="33"/>
                  </a:lnTo>
                  <a:lnTo>
                    <a:pt x="0" y="46"/>
                  </a:lnTo>
                  <a:lnTo>
                    <a:pt x="18" y="48"/>
                  </a:lnTo>
                  <a:lnTo>
                    <a:pt x="41" y="38"/>
                  </a:lnTo>
                  <a:lnTo>
                    <a:pt x="55" y="31"/>
                  </a:lnTo>
                  <a:lnTo>
                    <a:pt x="65" y="29"/>
                  </a:lnTo>
                  <a:lnTo>
                    <a:pt x="7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64" name="Freeform 2304"/>
            <p:cNvSpPr>
              <a:spLocks noChangeAspect="1"/>
            </p:cNvSpPr>
            <p:nvPr/>
          </p:nvSpPr>
          <p:spPr bwMode="auto">
            <a:xfrm>
              <a:off x="1588" y="715"/>
              <a:ext cx="194" cy="99"/>
            </a:xfrm>
            <a:custGeom>
              <a:avLst/>
              <a:gdLst>
                <a:gd name="T0" fmla="*/ 194 w 194"/>
                <a:gd name="T1" fmla="*/ 99 h 99"/>
                <a:gd name="T2" fmla="*/ 194 w 194"/>
                <a:gd name="T3" fmla="*/ 87 h 99"/>
                <a:gd name="T4" fmla="*/ 190 w 194"/>
                <a:gd name="T5" fmla="*/ 85 h 99"/>
                <a:gd name="T6" fmla="*/ 176 w 194"/>
                <a:gd name="T7" fmla="*/ 78 h 99"/>
                <a:gd name="T8" fmla="*/ 170 w 194"/>
                <a:gd name="T9" fmla="*/ 76 h 99"/>
                <a:gd name="T10" fmla="*/ 164 w 194"/>
                <a:gd name="T11" fmla="*/ 70 h 99"/>
                <a:gd name="T12" fmla="*/ 143 w 194"/>
                <a:gd name="T13" fmla="*/ 60 h 99"/>
                <a:gd name="T14" fmla="*/ 133 w 194"/>
                <a:gd name="T15" fmla="*/ 58 h 99"/>
                <a:gd name="T16" fmla="*/ 113 w 194"/>
                <a:gd name="T17" fmla="*/ 50 h 99"/>
                <a:gd name="T18" fmla="*/ 102 w 194"/>
                <a:gd name="T19" fmla="*/ 43 h 99"/>
                <a:gd name="T20" fmla="*/ 105 w 194"/>
                <a:gd name="T21" fmla="*/ 39 h 99"/>
                <a:gd name="T22" fmla="*/ 98 w 194"/>
                <a:gd name="T23" fmla="*/ 31 h 99"/>
                <a:gd name="T24" fmla="*/ 86 w 194"/>
                <a:gd name="T25" fmla="*/ 23 h 99"/>
                <a:gd name="T26" fmla="*/ 70 w 194"/>
                <a:gd name="T27" fmla="*/ 19 h 99"/>
                <a:gd name="T28" fmla="*/ 58 w 194"/>
                <a:gd name="T29" fmla="*/ 19 h 99"/>
                <a:gd name="T30" fmla="*/ 49 w 194"/>
                <a:gd name="T31" fmla="*/ 27 h 99"/>
                <a:gd name="T32" fmla="*/ 47 w 194"/>
                <a:gd name="T33" fmla="*/ 33 h 99"/>
                <a:gd name="T34" fmla="*/ 41 w 194"/>
                <a:gd name="T35" fmla="*/ 33 h 99"/>
                <a:gd name="T36" fmla="*/ 31 w 194"/>
                <a:gd name="T37" fmla="*/ 29 h 99"/>
                <a:gd name="T38" fmla="*/ 13 w 194"/>
                <a:gd name="T39" fmla="*/ 17 h 99"/>
                <a:gd name="T40" fmla="*/ 7 w 194"/>
                <a:gd name="T41" fmla="*/ 12 h 99"/>
                <a:gd name="T42" fmla="*/ 9 w 194"/>
                <a:gd name="T43" fmla="*/ 6 h 99"/>
                <a:gd name="T44" fmla="*/ 7 w 194"/>
                <a:gd name="T45" fmla="*/ 0 h 99"/>
                <a:gd name="T46" fmla="*/ 0 w 194"/>
                <a:gd name="T47" fmla="*/ 0 h 99"/>
                <a:gd name="T48" fmla="*/ 7 w 194"/>
                <a:gd name="T49" fmla="*/ 0 h 99"/>
                <a:gd name="T50" fmla="*/ 9 w 194"/>
                <a:gd name="T51" fmla="*/ 6 h 99"/>
                <a:gd name="T52" fmla="*/ 7 w 194"/>
                <a:gd name="T53" fmla="*/ 12 h 99"/>
                <a:gd name="T54" fmla="*/ 13 w 194"/>
                <a:gd name="T55" fmla="*/ 17 h 99"/>
                <a:gd name="T56" fmla="*/ 31 w 194"/>
                <a:gd name="T57" fmla="*/ 29 h 99"/>
                <a:gd name="T58" fmla="*/ 41 w 194"/>
                <a:gd name="T59" fmla="*/ 33 h 99"/>
                <a:gd name="T60" fmla="*/ 47 w 194"/>
                <a:gd name="T61" fmla="*/ 33 h 99"/>
                <a:gd name="T62" fmla="*/ 49 w 194"/>
                <a:gd name="T63" fmla="*/ 27 h 99"/>
                <a:gd name="T64" fmla="*/ 58 w 194"/>
                <a:gd name="T65" fmla="*/ 19 h 99"/>
                <a:gd name="T66" fmla="*/ 70 w 194"/>
                <a:gd name="T67" fmla="*/ 19 h 99"/>
                <a:gd name="T68" fmla="*/ 86 w 194"/>
                <a:gd name="T69" fmla="*/ 23 h 99"/>
                <a:gd name="T70" fmla="*/ 98 w 194"/>
                <a:gd name="T71" fmla="*/ 31 h 99"/>
                <a:gd name="T72" fmla="*/ 105 w 194"/>
                <a:gd name="T73" fmla="*/ 39 h 99"/>
                <a:gd name="T74" fmla="*/ 102 w 194"/>
                <a:gd name="T75" fmla="*/ 43 h 99"/>
                <a:gd name="T76" fmla="*/ 113 w 194"/>
                <a:gd name="T77" fmla="*/ 50 h 99"/>
                <a:gd name="T78" fmla="*/ 133 w 194"/>
                <a:gd name="T79" fmla="*/ 58 h 99"/>
                <a:gd name="T80" fmla="*/ 143 w 194"/>
                <a:gd name="T81" fmla="*/ 60 h 99"/>
                <a:gd name="T82" fmla="*/ 164 w 194"/>
                <a:gd name="T83" fmla="*/ 70 h 99"/>
                <a:gd name="T84" fmla="*/ 170 w 194"/>
                <a:gd name="T85" fmla="*/ 76 h 99"/>
                <a:gd name="T86" fmla="*/ 176 w 194"/>
                <a:gd name="T87" fmla="*/ 78 h 99"/>
                <a:gd name="T88" fmla="*/ 190 w 194"/>
                <a:gd name="T89" fmla="*/ 85 h 99"/>
                <a:gd name="T90" fmla="*/ 194 w 194"/>
                <a:gd name="T91" fmla="*/ 87 h 99"/>
                <a:gd name="T92" fmla="*/ 194 w 194"/>
                <a:gd name="T93" fmla="*/ 99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4" h="99">
                  <a:moveTo>
                    <a:pt x="194" y="99"/>
                  </a:moveTo>
                  <a:lnTo>
                    <a:pt x="194" y="87"/>
                  </a:lnTo>
                  <a:lnTo>
                    <a:pt x="190" y="85"/>
                  </a:lnTo>
                  <a:lnTo>
                    <a:pt x="176" y="78"/>
                  </a:lnTo>
                  <a:lnTo>
                    <a:pt x="170" y="76"/>
                  </a:lnTo>
                  <a:lnTo>
                    <a:pt x="164" y="70"/>
                  </a:lnTo>
                  <a:lnTo>
                    <a:pt x="143" y="60"/>
                  </a:lnTo>
                  <a:lnTo>
                    <a:pt x="133" y="58"/>
                  </a:lnTo>
                  <a:lnTo>
                    <a:pt x="113" y="50"/>
                  </a:lnTo>
                  <a:lnTo>
                    <a:pt x="102" y="43"/>
                  </a:lnTo>
                  <a:lnTo>
                    <a:pt x="105" y="39"/>
                  </a:lnTo>
                  <a:lnTo>
                    <a:pt x="98" y="31"/>
                  </a:lnTo>
                  <a:lnTo>
                    <a:pt x="86" y="23"/>
                  </a:lnTo>
                  <a:lnTo>
                    <a:pt x="70" y="19"/>
                  </a:lnTo>
                  <a:lnTo>
                    <a:pt x="58" y="19"/>
                  </a:lnTo>
                  <a:lnTo>
                    <a:pt x="49" y="27"/>
                  </a:lnTo>
                  <a:lnTo>
                    <a:pt x="47" y="33"/>
                  </a:lnTo>
                  <a:lnTo>
                    <a:pt x="41" y="33"/>
                  </a:lnTo>
                  <a:lnTo>
                    <a:pt x="31" y="29"/>
                  </a:lnTo>
                  <a:lnTo>
                    <a:pt x="13" y="17"/>
                  </a:lnTo>
                  <a:lnTo>
                    <a:pt x="7" y="12"/>
                  </a:lnTo>
                  <a:lnTo>
                    <a:pt x="9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6"/>
                  </a:lnTo>
                  <a:lnTo>
                    <a:pt x="7" y="12"/>
                  </a:lnTo>
                  <a:lnTo>
                    <a:pt x="13" y="17"/>
                  </a:lnTo>
                  <a:lnTo>
                    <a:pt x="31" y="29"/>
                  </a:lnTo>
                  <a:lnTo>
                    <a:pt x="41" y="33"/>
                  </a:lnTo>
                  <a:lnTo>
                    <a:pt x="47" y="33"/>
                  </a:lnTo>
                  <a:lnTo>
                    <a:pt x="49" y="27"/>
                  </a:lnTo>
                  <a:lnTo>
                    <a:pt x="58" y="19"/>
                  </a:lnTo>
                  <a:lnTo>
                    <a:pt x="70" y="19"/>
                  </a:lnTo>
                  <a:lnTo>
                    <a:pt x="86" y="23"/>
                  </a:lnTo>
                  <a:lnTo>
                    <a:pt x="98" y="31"/>
                  </a:lnTo>
                  <a:lnTo>
                    <a:pt x="105" y="39"/>
                  </a:lnTo>
                  <a:lnTo>
                    <a:pt x="102" y="43"/>
                  </a:lnTo>
                  <a:lnTo>
                    <a:pt x="113" y="50"/>
                  </a:lnTo>
                  <a:lnTo>
                    <a:pt x="133" y="58"/>
                  </a:lnTo>
                  <a:lnTo>
                    <a:pt x="143" y="60"/>
                  </a:lnTo>
                  <a:lnTo>
                    <a:pt x="164" y="70"/>
                  </a:lnTo>
                  <a:lnTo>
                    <a:pt x="170" y="76"/>
                  </a:lnTo>
                  <a:lnTo>
                    <a:pt x="176" y="78"/>
                  </a:lnTo>
                  <a:lnTo>
                    <a:pt x="190" y="85"/>
                  </a:lnTo>
                  <a:lnTo>
                    <a:pt x="194" y="87"/>
                  </a:lnTo>
                  <a:lnTo>
                    <a:pt x="194" y="9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65" name="Freeform 2305"/>
            <p:cNvSpPr>
              <a:spLocks noChangeAspect="1"/>
            </p:cNvSpPr>
            <p:nvPr/>
          </p:nvSpPr>
          <p:spPr bwMode="auto">
            <a:xfrm>
              <a:off x="1999" y="1198"/>
              <a:ext cx="1" cy="58"/>
            </a:xfrm>
            <a:custGeom>
              <a:avLst/>
              <a:gdLst>
                <a:gd name="T0" fmla="*/ 0 w 1"/>
                <a:gd name="T1" fmla="*/ 0 h 58"/>
                <a:gd name="T2" fmla="*/ 0 w 1"/>
                <a:gd name="T3" fmla="*/ 0 h 58"/>
                <a:gd name="T4" fmla="*/ 0 w 1"/>
                <a:gd name="T5" fmla="*/ 0 h 58"/>
                <a:gd name="T6" fmla="*/ 0 w 1"/>
                <a:gd name="T7" fmla="*/ 0 h 58"/>
                <a:gd name="T8" fmla="*/ 0 w 1"/>
                <a:gd name="T9" fmla="*/ 0 h 58"/>
                <a:gd name="T10" fmla="*/ 0 w 1"/>
                <a:gd name="T11" fmla="*/ 15 h 58"/>
                <a:gd name="T12" fmla="*/ 0 w 1"/>
                <a:gd name="T13" fmla="*/ 29 h 58"/>
                <a:gd name="T14" fmla="*/ 0 w 1"/>
                <a:gd name="T15" fmla="*/ 44 h 58"/>
                <a:gd name="T16" fmla="*/ 0 w 1"/>
                <a:gd name="T17" fmla="*/ 58 h 58"/>
                <a:gd name="T18" fmla="*/ 0 w 1"/>
                <a:gd name="T19" fmla="*/ 56 h 58"/>
                <a:gd name="T20" fmla="*/ 0 w 1"/>
                <a:gd name="T21" fmla="*/ 48 h 58"/>
                <a:gd name="T22" fmla="*/ 0 w 1"/>
                <a:gd name="T23" fmla="*/ 39 h 58"/>
                <a:gd name="T24" fmla="*/ 0 w 1"/>
                <a:gd name="T25" fmla="*/ 31 h 58"/>
                <a:gd name="T26" fmla="*/ 0 w 1"/>
                <a:gd name="T27" fmla="*/ 25 h 58"/>
                <a:gd name="T28" fmla="*/ 0 w 1"/>
                <a:gd name="T29" fmla="*/ 17 h 58"/>
                <a:gd name="T30" fmla="*/ 0 w 1"/>
                <a:gd name="T31" fmla="*/ 9 h 58"/>
                <a:gd name="T32" fmla="*/ 0 w 1"/>
                <a:gd name="T33" fmla="*/ 0 h 58"/>
                <a:gd name="T34" fmla="*/ 0 w 1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" h="58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66" name="Freeform 2306"/>
            <p:cNvSpPr>
              <a:spLocks noChangeAspect="1" noEditPoints="1"/>
            </p:cNvSpPr>
            <p:nvPr/>
          </p:nvSpPr>
          <p:spPr bwMode="auto">
            <a:xfrm>
              <a:off x="1619" y="816"/>
              <a:ext cx="378" cy="382"/>
            </a:xfrm>
            <a:custGeom>
              <a:avLst/>
              <a:gdLst>
                <a:gd name="T0" fmla="*/ 57 w 378"/>
                <a:gd name="T1" fmla="*/ 37 h 382"/>
                <a:gd name="T2" fmla="*/ 57 w 378"/>
                <a:gd name="T3" fmla="*/ 13 h 382"/>
                <a:gd name="T4" fmla="*/ 55 w 378"/>
                <a:gd name="T5" fmla="*/ 0 h 382"/>
                <a:gd name="T6" fmla="*/ 6 w 378"/>
                <a:gd name="T7" fmla="*/ 46 h 382"/>
                <a:gd name="T8" fmla="*/ 20 w 378"/>
                <a:gd name="T9" fmla="*/ 46 h 382"/>
                <a:gd name="T10" fmla="*/ 37 w 378"/>
                <a:gd name="T11" fmla="*/ 46 h 382"/>
                <a:gd name="T12" fmla="*/ 51 w 378"/>
                <a:gd name="T13" fmla="*/ 48 h 382"/>
                <a:gd name="T14" fmla="*/ 57 w 378"/>
                <a:gd name="T15" fmla="*/ 48 h 382"/>
                <a:gd name="T16" fmla="*/ 57 w 378"/>
                <a:gd name="T17" fmla="*/ 345 h 382"/>
                <a:gd name="T18" fmla="*/ 57 w 378"/>
                <a:gd name="T19" fmla="*/ 370 h 382"/>
                <a:gd name="T20" fmla="*/ 96 w 378"/>
                <a:gd name="T21" fmla="*/ 382 h 382"/>
                <a:gd name="T22" fmla="*/ 173 w 378"/>
                <a:gd name="T23" fmla="*/ 382 h 382"/>
                <a:gd name="T24" fmla="*/ 251 w 378"/>
                <a:gd name="T25" fmla="*/ 382 h 382"/>
                <a:gd name="T26" fmla="*/ 331 w 378"/>
                <a:gd name="T27" fmla="*/ 382 h 382"/>
                <a:gd name="T28" fmla="*/ 378 w 378"/>
                <a:gd name="T29" fmla="*/ 382 h 382"/>
                <a:gd name="T30" fmla="*/ 357 w 378"/>
                <a:gd name="T31" fmla="*/ 382 h 382"/>
                <a:gd name="T32" fmla="*/ 337 w 378"/>
                <a:gd name="T33" fmla="*/ 382 h 382"/>
                <a:gd name="T34" fmla="*/ 316 w 378"/>
                <a:gd name="T35" fmla="*/ 382 h 382"/>
                <a:gd name="T36" fmla="*/ 298 w 378"/>
                <a:gd name="T37" fmla="*/ 382 h 382"/>
                <a:gd name="T38" fmla="*/ 278 w 378"/>
                <a:gd name="T39" fmla="*/ 382 h 382"/>
                <a:gd name="T40" fmla="*/ 257 w 378"/>
                <a:gd name="T41" fmla="*/ 382 h 382"/>
                <a:gd name="T42" fmla="*/ 237 w 378"/>
                <a:gd name="T43" fmla="*/ 382 h 382"/>
                <a:gd name="T44" fmla="*/ 216 w 378"/>
                <a:gd name="T45" fmla="*/ 382 h 382"/>
                <a:gd name="T46" fmla="*/ 196 w 378"/>
                <a:gd name="T47" fmla="*/ 382 h 382"/>
                <a:gd name="T48" fmla="*/ 176 w 378"/>
                <a:gd name="T49" fmla="*/ 382 h 382"/>
                <a:gd name="T50" fmla="*/ 155 w 378"/>
                <a:gd name="T51" fmla="*/ 382 h 382"/>
                <a:gd name="T52" fmla="*/ 137 w 378"/>
                <a:gd name="T53" fmla="*/ 382 h 382"/>
                <a:gd name="T54" fmla="*/ 116 w 378"/>
                <a:gd name="T55" fmla="*/ 382 h 382"/>
                <a:gd name="T56" fmla="*/ 96 w 378"/>
                <a:gd name="T57" fmla="*/ 382 h 382"/>
                <a:gd name="T58" fmla="*/ 76 w 378"/>
                <a:gd name="T59" fmla="*/ 382 h 382"/>
                <a:gd name="T60" fmla="*/ 55 w 378"/>
                <a:gd name="T61" fmla="*/ 382 h 382"/>
                <a:gd name="T62" fmla="*/ 8 w 378"/>
                <a:gd name="T63" fmla="*/ 333 h 382"/>
                <a:gd name="T64" fmla="*/ 23 w 378"/>
                <a:gd name="T65" fmla="*/ 333 h 382"/>
                <a:gd name="T66" fmla="*/ 39 w 378"/>
                <a:gd name="T67" fmla="*/ 333 h 382"/>
                <a:gd name="T68" fmla="*/ 53 w 378"/>
                <a:gd name="T69" fmla="*/ 333 h 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78" h="382">
                  <a:moveTo>
                    <a:pt x="57" y="48"/>
                  </a:moveTo>
                  <a:lnTo>
                    <a:pt x="57" y="37"/>
                  </a:lnTo>
                  <a:lnTo>
                    <a:pt x="57" y="25"/>
                  </a:lnTo>
                  <a:lnTo>
                    <a:pt x="57" y="13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0" y="46"/>
                  </a:lnTo>
                  <a:lnTo>
                    <a:pt x="6" y="46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29" y="46"/>
                  </a:lnTo>
                  <a:lnTo>
                    <a:pt x="37" y="46"/>
                  </a:lnTo>
                  <a:lnTo>
                    <a:pt x="43" y="48"/>
                  </a:lnTo>
                  <a:lnTo>
                    <a:pt x="51" y="48"/>
                  </a:lnTo>
                  <a:lnTo>
                    <a:pt x="57" y="48"/>
                  </a:lnTo>
                  <a:close/>
                  <a:moveTo>
                    <a:pt x="57" y="333"/>
                  </a:moveTo>
                  <a:lnTo>
                    <a:pt x="57" y="345"/>
                  </a:lnTo>
                  <a:lnTo>
                    <a:pt x="57" y="357"/>
                  </a:lnTo>
                  <a:lnTo>
                    <a:pt x="57" y="370"/>
                  </a:lnTo>
                  <a:lnTo>
                    <a:pt x="57" y="382"/>
                  </a:lnTo>
                  <a:lnTo>
                    <a:pt x="96" y="382"/>
                  </a:lnTo>
                  <a:lnTo>
                    <a:pt x="135" y="382"/>
                  </a:lnTo>
                  <a:lnTo>
                    <a:pt x="173" y="382"/>
                  </a:lnTo>
                  <a:lnTo>
                    <a:pt x="212" y="382"/>
                  </a:lnTo>
                  <a:lnTo>
                    <a:pt x="251" y="382"/>
                  </a:lnTo>
                  <a:lnTo>
                    <a:pt x="292" y="382"/>
                  </a:lnTo>
                  <a:lnTo>
                    <a:pt x="331" y="382"/>
                  </a:lnTo>
                  <a:lnTo>
                    <a:pt x="371" y="382"/>
                  </a:lnTo>
                  <a:lnTo>
                    <a:pt x="378" y="382"/>
                  </a:lnTo>
                  <a:lnTo>
                    <a:pt x="367" y="382"/>
                  </a:lnTo>
                  <a:lnTo>
                    <a:pt x="357" y="382"/>
                  </a:lnTo>
                  <a:lnTo>
                    <a:pt x="347" y="382"/>
                  </a:lnTo>
                  <a:lnTo>
                    <a:pt x="337" y="382"/>
                  </a:lnTo>
                  <a:lnTo>
                    <a:pt x="327" y="382"/>
                  </a:lnTo>
                  <a:lnTo>
                    <a:pt x="316" y="382"/>
                  </a:lnTo>
                  <a:lnTo>
                    <a:pt x="308" y="382"/>
                  </a:lnTo>
                  <a:lnTo>
                    <a:pt x="298" y="382"/>
                  </a:lnTo>
                  <a:lnTo>
                    <a:pt x="288" y="382"/>
                  </a:lnTo>
                  <a:lnTo>
                    <a:pt x="278" y="382"/>
                  </a:lnTo>
                  <a:lnTo>
                    <a:pt x="267" y="382"/>
                  </a:lnTo>
                  <a:lnTo>
                    <a:pt x="257" y="382"/>
                  </a:lnTo>
                  <a:lnTo>
                    <a:pt x="247" y="382"/>
                  </a:lnTo>
                  <a:lnTo>
                    <a:pt x="237" y="382"/>
                  </a:lnTo>
                  <a:lnTo>
                    <a:pt x="227" y="382"/>
                  </a:lnTo>
                  <a:lnTo>
                    <a:pt x="216" y="382"/>
                  </a:lnTo>
                  <a:lnTo>
                    <a:pt x="206" y="382"/>
                  </a:lnTo>
                  <a:lnTo>
                    <a:pt x="196" y="382"/>
                  </a:lnTo>
                  <a:lnTo>
                    <a:pt x="186" y="382"/>
                  </a:lnTo>
                  <a:lnTo>
                    <a:pt x="176" y="382"/>
                  </a:lnTo>
                  <a:lnTo>
                    <a:pt x="165" y="382"/>
                  </a:lnTo>
                  <a:lnTo>
                    <a:pt x="155" y="382"/>
                  </a:lnTo>
                  <a:lnTo>
                    <a:pt x="147" y="382"/>
                  </a:lnTo>
                  <a:lnTo>
                    <a:pt x="137" y="382"/>
                  </a:lnTo>
                  <a:lnTo>
                    <a:pt x="127" y="382"/>
                  </a:lnTo>
                  <a:lnTo>
                    <a:pt x="116" y="382"/>
                  </a:lnTo>
                  <a:lnTo>
                    <a:pt x="106" y="382"/>
                  </a:lnTo>
                  <a:lnTo>
                    <a:pt x="96" y="382"/>
                  </a:lnTo>
                  <a:lnTo>
                    <a:pt x="86" y="382"/>
                  </a:lnTo>
                  <a:lnTo>
                    <a:pt x="76" y="382"/>
                  </a:lnTo>
                  <a:lnTo>
                    <a:pt x="65" y="382"/>
                  </a:lnTo>
                  <a:lnTo>
                    <a:pt x="55" y="382"/>
                  </a:lnTo>
                  <a:lnTo>
                    <a:pt x="0" y="333"/>
                  </a:lnTo>
                  <a:lnTo>
                    <a:pt x="8" y="333"/>
                  </a:lnTo>
                  <a:lnTo>
                    <a:pt x="14" y="333"/>
                  </a:lnTo>
                  <a:lnTo>
                    <a:pt x="23" y="333"/>
                  </a:lnTo>
                  <a:lnTo>
                    <a:pt x="31" y="333"/>
                  </a:lnTo>
                  <a:lnTo>
                    <a:pt x="39" y="333"/>
                  </a:lnTo>
                  <a:lnTo>
                    <a:pt x="45" y="333"/>
                  </a:lnTo>
                  <a:lnTo>
                    <a:pt x="53" y="333"/>
                  </a:lnTo>
                  <a:lnTo>
                    <a:pt x="57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67" name="Freeform 2307"/>
            <p:cNvSpPr>
              <a:spLocks noChangeAspect="1"/>
            </p:cNvSpPr>
            <p:nvPr/>
          </p:nvSpPr>
          <p:spPr bwMode="auto">
            <a:xfrm>
              <a:off x="1558" y="715"/>
              <a:ext cx="426" cy="99"/>
            </a:xfrm>
            <a:custGeom>
              <a:avLst/>
              <a:gdLst>
                <a:gd name="T0" fmla="*/ 0 w 426"/>
                <a:gd name="T1" fmla="*/ 0 h 99"/>
                <a:gd name="T2" fmla="*/ 26 w 426"/>
                <a:gd name="T3" fmla="*/ 0 h 99"/>
                <a:gd name="T4" fmla="*/ 53 w 426"/>
                <a:gd name="T5" fmla="*/ 0 h 99"/>
                <a:gd name="T6" fmla="*/ 79 w 426"/>
                <a:gd name="T7" fmla="*/ 0 h 99"/>
                <a:gd name="T8" fmla="*/ 106 w 426"/>
                <a:gd name="T9" fmla="*/ 0 h 99"/>
                <a:gd name="T10" fmla="*/ 132 w 426"/>
                <a:gd name="T11" fmla="*/ 0 h 99"/>
                <a:gd name="T12" fmla="*/ 159 w 426"/>
                <a:gd name="T13" fmla="*/ 0 h 99"/>
                <a:gd name="T14" fmla="*/ 186 w 426"/>
                <a:gd name="T15" fmla="*/ 0 h 99"/>
                <a:gd name="T16" fmla="*/ 212 w 426"/>
                <a:gd name="T17" fmla="*/ 0 h 99"/>
                <a:gd name="T18" fmla="*/ 239 w 426"/>
                <a:gd name="T19" fmla="*/ 0 h 99"/>
                <a:gd name="T20" fmla="*/ 265 w 426"/>
                <a:gd name="T21" fmla="*/ 0 h 99"/>
                <a:gd name="T22" fmla="*/ 292 w 426"/>
                <a:gd name="T23" fmla="*/ 0 h 99"/>
                <a:gd name="T24" fmla="*/ 320 w 426"/>
                <a:gd name="T25" fmla="*/ 0 h 99"/>
                <a:gd name="T26" fmla="*/ 347 w 426"/>
                <a:gd name="T27" fmla="*/ 0 h 99"/>
                <a:gd name="T28" fmla="*/ 373 w 426"/>
                <a:gd name="T29" fmla="*/ 0 h 99"/>
                <a:gd name="T30" fmla="*/ 400 w 426"/>
                <a:gd name="T31" fmla="*/ 0 h 99"/>
                <a:gd name="T32" fmla="*/ 426 w 426"/>
                <a:gd name="T33" fmla="*/ 0 h 99"/>
                <a:gd name="T34" fmla="*/ 426 w 426"/>
                <a:gd name="T35" fmla="*/ 0 h 99"/>
                <a:gd name="T36" fmla="*/ 426 w 426"/>
                <a:gd name="T37" fmla="*/ 12 h 99"/>
                <a:gd name="T38" fmla="*/ 426 w 426"/>
                <a:gd name="T39" fmla="*/ 25 h 99"/>
                <a:gd name="T40" fmla="*/ 426 w 426"/>
                <a:gd name="T41" fmla="*/ 37 h 99"/>
                <a:gd name="T42" fmla="*/ 426 w 426"/>
                <a:gd name="T43" fmla="*/ 50 h 99"/>
                <a:gd name="T44" fmla="*/ 426 w 426"/>
                <a:gd name="T45" fmla="*/ 64 h 99"/>
                <a:gd name="T46" fmla="*/ 426 w 426"/>
                <a:gd name="T47" fmla="*/ 76 h 99"/>
                <a:gd name="T48" fmla="*/ 426 w 426"/>
                <a:gd name="T49" fmla="*/ 89 h 99"/>
                <a:gd name="T50" fmla="*/ 426 w 426"/>
                <a:gd name="T51" fmla="*/ 99 h 99"/>
                <a:gd name="T52" fmla="*/ 426 w 426"/>
                <a:gd name="T53" fmla="*/ 89 h 99"/>
                <a:gd name="T54" fmla="*/ 426 w 426"/>
                <a:gd name="T55" fmla="*/ 76 h 99"/>
                <a:gd name="T56" fmla="*/ 426 w 426"/>
                <a:gd name="T57" fmla="*/ 64 h 99"/>
                <a:gd name="T58" fmla="*/ 426 w 426"/>
                <a:gd name="T59" fmla="*/ 50 h 99"/>
                <a:gd name="T60" fmla="*/ 426 w 426"/>
                <a:gd name="T61" fmla="*/ 37 h 99"/>
                <a:gd name="T62" fmla="*/ 426 w 426"/>
                <a:gd name="T63" fmla="*/ 25 h 99"/>
                <a:gd name="T64" fmla="*/ 426 w 426"/>
                <a:gd name="T65" fmla="*/ 12 h 99"/>
                <a:gd name="T66" fmla="*/ 426 w 426"/>
                <a:gd name="T67" fmla="*/ 0 h 99"/>
                <a:gd name="T68" fmla="*/ 426 w 426"/>
                <a:gd name="T69" fmla="*/ 0 h 99"/>
                <a:gd name="T70" fmla="*/ 400 w 426"/>
                <a:gd name="T71" fmla="*/ 0 h 99"/>
                <a:gd name="T72" fmla="*/ 373 w 426"/>
                <a:gd name="T73" fmla="*/ 0 h 99"/>
                <a:gd name="T74" fmla="*/ 347 w 426"/>
                <a:gd name="T75" fmla="*/ 0 h 99"/>
                <a:gd name="T76" fmla="*/ 320 w 426"/>
                <a:gd name="T77" fmla="*/ 0 h 99"/>
                <a:gd name="T78" fmla="*/ 292 w 426"/>
                <a:gd name="T79" fmla="*/ 0 h 99"/>
                <a:gd name="T80" fmla="*/ 265 w 426"/>
                <a:gd name="T81" fmla="*/ 0 h 99"/>
                <a:gd name="T82" fmla="*/ 239 w 426"/>
                <a:gd name="T83" fmla="*/ 0 h 99"/>
                <a:gd name="T84" fmla="*/ 212 w 426"/>
                <a:gd name="T85" fmla="*/ 0 h 99"/>
                <a:gd name="T86" fmla="*/ 186 w 426"/>
                <a:gd name="T87" fmla="*/ 0 h 99"/>
                <a:gd name="T88" fmla="*/ 159 w 426"/>
                <a:gd name="T89" fmla="*/ 0 h 99"/>
                <a:gd name="T90" fmla="*/ 132 w 426"/>
                <a:gd name="T91" fmla="*/ 0 h 99"/>
                <a:gd name="T92" fmla="*/ 106 w 426"/>
                <a:gd name="T93" fmla="*/ 0 h 99"/>
                <a:gd name="T94" fmla="*/ 79 w 426"/>
                <a:gd name="T95" fmla="*/ 0 h 99"/>
                <a:gd name="T96" fmla="*/ 53 w 426"/>
                <a:gd name="T97" fmla="*/ 0 h 99"/>
                <a:gd name="T98" fmla="*/ 26 w 426"/>
                <a:gd name="T99" fmla="*/ 0 h 99"/>
                <a:gd name="T100" fmla="*/ 0 w 426"/>
                <a:gd name="T101" fmla="*/ 0 h 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6" h="99">
                  <a:moveTo>
                    <a:pt x="0" y="0"/>
                  </a:moveTo>
                  <a:lnTo>
                    <a:pt x="26" y="0"/>
                  </a:lnTo>
                  <a:lnTo>
                    <a:pt x="53" y="0"/>
                  </a:lnTo>
                  <a:lnTo>
                    <a:pt x="79" y="0"/>
                  </a:lnTo>
                  <a:lnTo>
                    <a:pt x="106" y="0"/>
                  </a:lnTo>
                  <a:lnTo>
                    <a:pt x="132" y="0"/>
                  </a:lnTo>
                  <a:lnTo>
                    <a:pt x="159" y="0"/>
                  </a:lnTo>
                  <a:lnTo>
                    <a:pt x="186" y="0"/>
                  </a:lnTo>
                  <a:lnTo>
                    <a:pt x="212" y="0"/>
                  </a:lnTo>
                  <a:lnTo>
                    <a:pt x="239" y="0"/>
                  </a:lnTo>
                  <a:lnTo>
                    <a:pt x="265" y="0"/>
                  </a:lnTo>
                  <a:lnTo>
                    <a:pt x="292" y="0"/>
                  </a:lnTo>
                  <a:lnTo>
                    <a:pt x="320" y="0"/>
                  </a:lnTo>
                  <a:lnTo>
                    <a:pt x="347" y="0"/>
                  </a:lnTo>
                  <a:lnTo>
                    <a:pt x="373" y="0"/>
                  </a:lnTo>
                  <a:lnTo>
                    <a:pt x="400" y="0"/>
                  </a:lnTo>
                  <a:lnTo>
                    <a:pt x="426" y="0"/>
                  </a:lnTo>
                  <a:lnTo>
                    <a:pt x="426" y="12"/>
                  </a:lnTo>
                  <a:lnTo>
                    <a:pt x="426" y="25"/>
                  </a:lnTo>
                  <a:lnTo>
                    <a:pt x="426" y="37"/>
                  </a:lnTo>
                  <a:lnTo>
                    <a:pt x="426" y="50"/>
                  </a:lnTo>
                  <a:lnTo>
                    <a:pt x="426" y="64"/>
                  </a:lnTo>
                  <a:lnTo>
                    <a:pt x="426" y="76"/>
                  </a:lnTo>
                  <a:lnTo>
                    <a:pt x="426" y="89"/>
                  </a:lnTo>
                  <a:lnTo>
                    <a:pt x="426" y="99"/>
                  </a:lnTo>
                  <a:lnTo>
                    <a:pt x="426" y="89"/>
                  </a:lnTo>
                  <a:lnTo>
                    <a:pt x="426" y="76"/>
                  </a:lnTo>
                  <a:lnTo>
                    <a:pt x="426" y="64"/>
                  </a:lnTo>
                  <a:lnTo>
                    <a:pt x="426" y="50"/>
                  </a:lnTo>
                  <a:lnTo>
                    <a:pt x="426" y="37"/>
                  </a:lnTo>
                  <a:lnTo>
                    <a:pt x="426" y="25"/>
                  </a:lnTo>
                  <a:lnTo>
                    <a:pt x="426" y="12"/>
                  </a:lnTo>
                  <a:lnTo>
                    <a:pt x="426" y="0"/>
                  </a:lnTo>
                  <a:lnTo>
                    <a:pt x="400" y="0"/>
                  </a:lnTo>
                  <a:lnTo>
                    <a:pt x="373" y="0"/>
                  </a:lnTo>
                  <a:lnTo>
                    <a:pt x="347" y="0"/>
                  </a:lnTo>
                  <a:lnTo>
                    <a:pt x="320" y="0"/>
                  </a:lnTo>
                  <a:lnTo>
                    <a:pt x="292" y="0"/>
                  </a:lnTo>
                  <a:lnTo>
                    <a:pt x="265" y="0"/>
                  </a:lnTo>
                  <a:lnTo>
                    <a:pt x="239" y="0"/>
                  </a:lnTo>
                  <a:lnTo>
                    <a:pt x="212" y="0"/>
                  </a:lnTo>
                  <a:lnTo>
                    <a:pt x="186" y="0"/>
                  </a:lnTo>
                  <a:lnTo>
                    <a:pt x="159" y="0"/>
                  </a:lnTo>
                  <a:lnTo>
                    <a:pt x="132" y="0"/>
                  </a:lnTo>
                  <a:lnTo>
                    <a:pt x="106" y="0"/>
                  </a:lnTo>
                  <a:lnTo>
                    <a:pt x="79" y="0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68" name="Freeform 2308"/>
            <p:cNvSpPr>
              <a:spLocks noChangeAspect="1"/>
            </p:cNvSpPr>
            <p:nvPr/>
          </p:nvSpPr>
          <p:spPr bwMode="auto">
            <a:xfrm>
              <a:off x="1674" y="816"/>
              <a:ext cx="292" cy="225"/>
            </a:xfrm>
            <a:custGeom>
              <a:avLst/>
              <a:gdLst>
                <a:gd name="T0" fmla="*/ 2 w 292"/>
                <a:gd name="T1" fmla="*/ 0 h 225"/>
                <a:gd name="T2" fmla="*/ 0 w 292"/>
                <a:gd name="T3" fmla="*/ 0 h 225"/>
                <a:gd name="T4" fmla="*/ 0 w 292"/>
                <a:gd name="T5" fmla="*/ 0 h 225"/>
                <a:gd name="T6" fmla="*/ 0 w 292"/>
                <a:gd name="T7" fmla="*/ 15 h 225"/>
                <a:gd name="T8" fmla="*/ 0 w 292"/>
                <a:gd name="T9" fmla="*/ 31 h 225"/>
                <a:gd name="T10" fmla="*/ 0 w 292"/>
                <a:gd name="T11" fmla="*/ 46 h 225"/>
                <a:gd name="T12" fmla="*/ 0 w 292"/>
                <a:gd name="T13" fmla="*/ 62 h 225"/>
                <a:gd name="T14" fmla="*/ 0 w 292"/>
                <a:gd name="T15" fmla="*/ 77 h 225"/>
                <a:gd name="T16" fmla="*/ 0 w 292"/>
                <a:gd name="T17" fmla="*/ 93 h 225"/>
                <a:gd name="T18" fmla="*/ 0 w 292"/>
                <a:gd name="T19" fmla="*/ 108 h 225"/>
                <a:gd name="T20" fmla="*/ 0 w 292"/>
                <a:gd name="T21" fmla="*/ 124 h 225"/>
                <a:gd name="T22" fmla="*/ 0 w 292"/>
                <a:gd name="T23" fmla="*/ 124 h 225"/>
                <a:gd name="T24" fmla="*/ 37 w 292"/>
                <a:gd name="T25" fmla="*/ 124 h 225"/>
                <a:gd name="T26" fmla="*/ 72 w 292"/>
                <a:gd name="T27" fmla="*/ 124 h 225"/>
                <a:gd name="T28" fmla="*/ 108 w 292"/>
                <a:gd name="T29" fmla="*/ 124 h 225"/>
                <a:gd name="T30" fmla="*/ 145 w 292"/>
                <a:gd name="T31" fmla="*/ 124 h 225"/>
                <a:gd name="T32" fmla="*/ 182 w 292"/>
                <a:gd name="T33" fmla="*/ 126 h 225"/>
                <a:gd name="T34" fmla="*/ 218 w 292"/>
                <a:gd name="T35" fmla="*/ 126 h 225"/>
                <a:gd name="T36" fmla="*/ 255 w 292"/>
                <a:gd name="T37" fmla="*/ 126 h 225"/>
                <a:gd name="T38" fmla="*/ 292 w 292"/>
                <a:gd name="T39" fmla="*/ 126 h 225"/>
                <a:gd name="T40" fmla="*/ 292 w 292"/>
                <a:gd name="T41" fmla="*/ 126 h 225"/>
                <a:gd name="T42" fmla="*/ 292 w 292"/>
                <a:gd name="T43" fmla="*/ 139 h 225"/>
                <a:gd name="T44" fmla="*/ 292 w 292"/>
                <a:gd name="T45" fmla="*/ 151 h 225"/>
                <a:gd name="T46" fmla="*/ 292 w 292"/>
                <a:gd name="T47" fmla="*/ 163 h 225"/>
                <a:gd name="T48" fmla="*/ 292 w 292"/>
                <a:gd name="T49" fmla="*/ 176 h 225"/>
                <a:gd name="T50" fmla="*/ 292 w 292"/>
                <a:gd name="T51" fmla="*/ 188 h 225"/>
                <a:gd name="T52" fmla="*/ 292 w 292"/>
                <a:gd name="T53" fmla="*/ 201 h 225"/>
                <a:gd name="T54" fmla="*/ 292 w 292"/>
                <a:gd name="T55" fmla="*/ 213 h 225"/>
                <a:gd name="T56" fmla="*/ 292 w 292"/>
                <a:gd name="T57" fmla="*/ 225 h 225"/>
                <a:gd name="T58" fmla="*/ 292 w 292"/>
                <a:gd name="T59" fmla="*/ 213 h 225"/>
                <a:gd name="T60" fmla="*/ 292 w 292"/>
                <a:gd name="T61" fmla="*/ 201 h 225"/>
                <a:gd name="T62" fmla="*/ 292 w 292"/>
                <a:gd name="T63" fmla="*/ 188 h 225"/>
                <a:gd name="T64" fmla="*/ 292 w 292"/>
                <a:gd name="T65" fmla="*/ 176 h 225"/>
                <a:gd name="T66" fmla="*/ 292 w 292"/>
                <a:gd name="T67" fmla="*/ 163 h 225"/>
                <a:gd name="T68" fmla="*/ 292 w 292"/>
                <a:gd name="T69" fmla="*/ 151 h 225"/>
                <a:gd name="T70" fmla="*/ 292 w 292"/>
                <a:gd name="T71" fmla="*/ 139 h 225"/>
                <a:gd name="T72" fmla="*/ 292 w 292"/>
                <a:gd name="T73" fmla="*/ 126 h 225"/>
                <a:gd name="T74" fmla="*/ 292 w 292"/>
                <a:gd name="T75" fmla="*/ 126 h 225"/>
                <a:gd name="T76" fmla="*/ 255 w 292"/>
                <a:gd name="T77" fmla="*/ 126 h 225"/>
                <a:gd name="T78" fmla="*/ 218 w 292"/>
                <a:gd name="T79" fmla="*/ 126 h 225"/>
                <a:gd name="T80" fmla="*/ 182 w 292"/>
                <a:gd name="T81" fmla="*/ 126 h 225"/>
                <a:gd name="T82" fmla="*/ 145 w 292"/>
                <a:gd name="T83" fmla="*/ 124 h 225"/>
                <a:gd name="T84" fmla="*/ 108 w 292"/>
                <a:gd name="T85" fmla="*/ 124 h 225"/>
                <a:gd name="T86" fmla="*/ 72 w 292"/>
                <a:gd name="T87" fmla="*/ 124 h 225"/>
                <a:gd name="T88" fmla="*/ 37 w 292"/>
                <a:gd name="T89" fmla="*/ 124 h 225"/>
                <a:gd name="T90" fmla="*/ 0 w 292"/>
                <a:gd name="T91" fmla="*/ 124 h 225"/>
                <a:gd name="T92" fmla="*/ 0 w 292"/>
                <a:gd name="T93" fmla="*/ 124 h 225"/>
                <a:gd name="T94" fmla="*/ 0 w 292"/>
                <a:gd name="T95" fmla="*/ 108 h 225"/>
                <a:gd name="T96" fmla="*/ 0 w 292"/>
                <a:gd name="T97" fmla="*/ 93 h 225"/>
                <a:gd name="T98" fmla="*/ 0 w 292"/>
                <a:gd name="T99" fmla="*/ 77 h 225"/>
                <a:gd name="T100" fmla="*/ 0 w 292"/>
                <a:gd name="T101" fmla="*/ 62 h 225"/>
                <a:gd name="T102" fmla="*/ 0 w 292"/>
                <a:gd name="T103" fmla="*/ 46 h 225"/>
                <a:gd name="T104" fmla="*/ 0 w 292"/>
                <a:gd name="T105" fmla="*/ 31 h 225"/>
                <a:gd name="T106" fmla="*/ 0 w 292"/>
                <a:gd name="T107" fmla="*/ 15 h 225"/>
                <a:gd name="T108" fmla="*/ 0 w 292"/>
                <a:gd name="T109" fmla="*/ 0 h 225"/>
                <a:gd name="T110" fmla="*/ 0 w 292"/>
                <a:gd name="T111" fmla="*/ 0 h 225"/>
                <a:gd name="T112" fmla="*/ 2 w 292"/>
                <a:gd name="T113" fmla="*/ 0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2" h="225">
                  <a:moveTo>
                    <a:pt x="2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37" y="124"/>
                  </a:lnTo>
                  <a:lnTo>
                    <a:pt x="72" y="124"/>
                  </a:lnTo>
                  <a:lnTo>
                    <a:pt x="108" y="124"/>
                  </a:lnTo>
                  <a:lnTo>
                    <a:pt x="145" y="124"/>
                  </a:lnTo>
                  <a:lnTo>
                    <a:pt x="182" y="126"/>
                  </a:lnTo>
                  <a:lnTo>
                    <a:pt x="218" y="126"/>
                  </a:lnTo>
                  <a:lnTo>
                    <a:pt x="255" y="126"/>
                  </a:lnTo>
                  <a:lnTo>
                    <a:pt x="292" y="126"/>
                  </a:lnTo>
                  <a:lnTo>
                    <a:pt x="292" y="139"/>
                  </a:lnTo>
                  <a:lnTo>
                    <a:pt x="292" y="151"/>
                  </a:lnTo>
                  <a:lnTo>
                    <a:pt x="292" y="163"/>
                  </a:lnTo>
                  <a:lnTo>
                    <a:pt x="292" y="176"/>
                  </a:lnTo>
                  <a:lnTo>
                    <a:pt x="292" y="188"/>
                  </a:lnTo>
                  <a:lnTo>
                    <a:pt x="292" y="201"/>
                  </a:lnTo>
                  <a:lnTo>
                    <a:pt x="292" y="213"/>
                  </a:lnTo>
                  <a:lnTo>
                    <a:pt x="292" y="225"/>
                  </a:lnTo>
                  <a:lnTo>
                    <a:pt x="292" y="213"/>
                  </a:lnTo>
                  <a:lnTo>
                    <a:pt x="292" y="201"/>
                  </a:lnTo>
                  <a:lnTo>
                    <a:pt x="292" y="188"/>
                  </a:lnTo>
                  <a:lnTo>
                    <a:pt x="292" y="176"/>
                  </a:lnTo>
                  <a:lnTo>
                    <a:pt x="292" y="163"/>
                  </a:lnTo>
                  <a:lnTo>
                    <a:pt x="292" y="151"/>
                  </a:lnTo>
                  <a:lnTo>
                    <a:pt x="292" y="139"/>
                  </a:lnTo>
                  <a:lnTo>
                    <a:pt x="292" y="126"/>
                  </a:lnTo>
                  <a:lnTo>
                    <a:pt x="255" y="126"/>
                  </a:lnTo>
                  <a:lnTo>
                    <a:pt x="218" y="126"/>
                  </a:lnTo>
                  <a:lnTo>
                    <a:pt x="182" y="126"/>
                  </a:lnTo>
                  <a:lnTo>
                    <a:pt x="145" y="124"/>
                  </a:lnTo>
                  <a:lnTo>
                    <a:pt x="108" y="124"/>
                  </a:lnTo>
                  <a:lnTo>
                    <a:pt x="72" y="124"/>
                  </a:lnTo>
                  <a:lnTo>
                    <a:pt x="37" y="124"/>
                  </a:lnTo>
                  <a:lnTo>
                    <a:pt x="0" y="124"/>
                  </a:lnTo>
                  <a:lnTo>
                    <a:pt x="0" y="108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69" name="Freeform 2309"/>
            <p:cNvSpPr>
              <a:spLocks noChangeAspect="1"/>
            </p:cNvSpPr>
            <p:nvPr/>
          </p:nvSpPr>
          <p:spPr bwMode="auto">
            <a:xfrm>
              <a:off x="1674" y="1041"/>
              <a:ext cx="325" cy="256"/>
            </a:xfrm>
            <a:custGeom>
              <a:avLst/>
              <a:gdLst>
                <a:gd name="T0" fmla="*/ 0 w 325"/>
                <a:gd name="T1" fmla="*/ 0 h 256"/>
                <a:gd name="T2" fmla="*/ 0 w 325"/>
                <a:gd name="T3" fmla="*/ 11 h 256"/>
                <a:gd name="T4" fmla="*/ 0 w 325"/>
                <a:gd name="T5" fmla="*/ 29 h 256"/>
                <a:gd name="T6" fmla="*/ 0 w 325"/>
                <a:gd name="T7" fmla="*/ 50 h 256"/>
                <a:gd name="T8" fmla="*/ 0 w 325"/>
                <a:gd name="T9" fmla="*/ 68 h 256"/>
                <a:gd name="T10" fmla="*/ 0 w 325"/>
                <a:gd name="T11" fmla="*/ 79 h 256"/>
                <a:gd name="T12" fmla="*/ 0 w 325"/>
                <a:gd name="T13" fmla="*/ 97 h 256"/>
                <a:gd name="T14" fmla="*/ 0 w 325"/>
                <a:gd name="T15" fmla="*/ 118 h 256"/>
                <a:gd name="T16" fmla="*/ 0 w 325"/>
                <a:gd name="T17" fmla="*/ 137 h 256"/>
                <a:gd name="T18" fmla="*/ 0 w 325"/>
                <a:gd name="T19" fmla="*/ 157 h 256"/>
                <a:gd name="T20" fmla="*/ 41 w 325"/>
                <a:gd name="T21" fmla="*/ 157 h 256"/>
                <a:gd name="T22" fmla="*/ 121 w 325"/>
                <a:gd name="T23" fmla="*/ 157 h 256"/>
                <a:gd name="T24" fmla="*/ 202 w 325"/>
                <a:gd name="T25" fmla="*/ 157 h 256"/>
                <a:gd name="T26" fmla="*/ 282 w 325"/>
                <a:gd name="T27" fmla="*/ 157 h 256"/>
                <a:gd name="T28" fmla="*/ 323 w 325"/>
                <a:gd name="T29" fmla="*/ 157 h 256"/>
                <a:gd name="T30" fmla="*/ 323 w 325"/>
                <a:gd name="T31" fmla="*/ 182 h 256"/>
                <a:gd name="T32" fmla="*/ 323 w 325"/>
                <a:gd name="T33" fmla="*/ 207 h 256"/>
                <a:gd name="T34" fmla="*/ 323 w 325"/>
                <a:gd name="T35" fmla="*/ 232 h 256"/>
                <a:gd name="T36" fmla="*/ 325 w 325"/>
                <a:gd name="T37" fmla="*/ 256 h 256"/>
                <a:gd name="T38" fmla="*/ 323 w 325"/>
                <a:gd name="T39" fmla="*/ 232 h 256"/>
                <a:gd name="T40" fmla="*/ 323 w 325"/>
                <a:gd name="T41" fmla="*/ 207 h 256"/>
                <a:gd name="T42" fmla="*/ 323 w 325"/>
                <a:gd name="T43" fmla="*/ 182 h 256"/>
                <a:gd name="T44" fmla="*/ 323 w 325"/>
                <a:gd name="T45" fmla="*/ 157 h 256"/>
                <a:gd name="T46" fmla="*/ 282 w 325"/>
                <a:gd name="T47" fmla="*/ 157 h 256"/>
                <a:gd name="T48" fmla="*/ 202 w 325"/>
                <a:gd name="T49" fmla="*/ 157 h 256"/>
                <a:gd name="T50" fmla="*/ 121 w 325"/>
                <a:gd name="T51" fmla="*/ 157 h 256"/>
                <a:gd name="T52" fmla="*/ 41 w 325"/>
                <a:gd name="T53" fmla="*/ 157 h 256"/>
                <a:gd name="T54" fmla="*/ 0 w 325"/>
                <a:gd name="T55" fmla="*/ 157 h 256"/>
                <a:gd name="T56" fmla="*/ 0 w 325"/>
                <a:gd name="T57" fmla="*/ 137 h 256"/>
                <a:gd name="T58" fmla="*/ 0 w 325"/>
                <a:gd name="T59" fmla="*/ 118 h 256"/>
                <a:gd name="T60" fmla="*/ 0 w 325"/>
                <a:gd name="T61" fmla="*/ 97 h 256"/>
                <a:gd name="T62" fmla="*/ 0 w 325"/>
                <a:gd name="T63" fmla="*/ 79 h 256"/>
                <a:gd name="T64" fmla="*/ 0 w 325"/>
                <a:gd name="T65" fmla="*/ 68 h 256"/>
                <a:gd name="T66" fmla="*/ 0 w 325"/>
                <a:gd name="T67" fmla="*/ 50 h 256"/>
                <a:gd name="T68" fmla="*/ 0 w 325"/>
                <a:gd name="T69" fmla="*/ 29 h 256"/>
                <a:gd name="T70" fmla="*/ 0 w 325"/>
                <a:gd name="T71" fmla="*/ 11 h 256"/>
                <a:gd name="T72" fmla="*/ 0 w 325"/>
                <a:gd name="T73" fmla="*/ 0 h 2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25" h="256">
                  <a:moveTo>
                    <a:pt x="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6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41" y="157"/>
                  </a:lnTo>
                  <a:lnTo>
                    <a:pt x="82" y="157"/>
                  </a:lnTo>
                  <a:lnTo>
                    <a:pt x="121" y="157"/>
                  </a:lnTo>
                  <a:lnTo>
                    <a:pt x="161" y="157"/>
                  </a:lnTo>
                  <a:lnTo>
                    <a:pt x="202" y="157"/>
                  </a:lnTo>
                  <a:lnTo>
                    <a:pt x="241" y="157"/>
                  </a:lnTo>
                  <a:lnTo>
                    <a:pt x="282" y="157"/>
                  </a:lnTo>
                  <a:lnTo>
                    <a:pt x="323" y="157"/>
                  </a:lnTo>
                  <a:lnTo>
                    <a:pt x="323" y="170"/>
                  </a:lnTo>
                  <a:lnTo>
                    <a:pt x="323" y="182"/>
                  </a:lnTo>
                  <a:lnTo>
                    <a:pt x="323" y="194"/>
                  </a:lnTo>
                  <a:lnTo>
                    <a:pt x="323" y="207"/>
                  </a:lnTo>
                  <a:lnTo>
                    <a:pt x="323" y="219"/>
                  </a:lnTo>
                  <a:lnTo>
                    <a:pt x="323" y="232"/>
                  </a:lnTo>
                  <a:lnTo>
                    <a:pt x="325" y="244"/>
                  </a:lnTo>
                  <a:lnTo>
                    <a:pt x="325" y="256"/>
                  </a:lnTo>
                  <a:lnTo>
                    <a:pt x="325" y="244"/>
                  </a:lnTo>
                  <a:lnTo>
                    <a:pt x="323" y="232"/>
                  </a:lnTo>
                  <a:lnTo>
                    <a:pt x="323" y="219"/>
                  </a:lnTo>
                  <a:lnTo>
                    <a:pt x="323" y="207"/>
                  </a:lnTo>
                  <a:lnTo>
                    <a:pt x="323" y="194"/>
                  </a:lnTo>
                  <a:lnTo>
                    <a:pt x="323" y="182"/>
                  </a:lnTo>
                  <a:lnTo>
                    <a:pt x="323" y="170"/>
                  </a:lnTo>
                  <a:lnTo>
                    <a:pt x="323" y="157"/>
                  </a:lnTo>
                  <a:lnTo>
                    <a:pt x="282" y="157"/>
                  </a:lnTo>
                  <a:lnTo>
                    <a:pt x="241" y="157"/>
                  </a:lnTo>
                  <a:lnTo>
                    <a:pt x="202" y="157"/>
                  </a:lnTo>
                  <a:lnTo>
                    <a:pt x="161" y="157"/>
                  </a:lnTo>
                  <a:lnTo>
                    <a:pt x="121" y="157"/>
                  </a:lnTo>
                  <a:lnTo>
                    <a:pt x="82" y="157"/>
                  </a:lnTo>
                  <a:lnTo>
                    <a:pt x="41" y="157"/>
                  </a:lnTo>
                  <a:lnTo>
                    <a:pt x="0" y="157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70" name="Freeform 2310"/>
            <p:cNvSpPr>
              <a:spLocks noChangeAspect="1"/>
            </p:cNvSpPr>
            <p:nvPr/>
          </p:nvSpPr>
          <p:spPr bwMode="auto">
            <a:xfrm>
              <a:off x="1558" y="715"/>
              <a:ext cx="441" cy="582"/>
            </a:xfrm>
            <a:custGeom>
              <a:avLst/>
              <a:gdLst>
                <a:gd name="T0" fmla="*/ 0 w 441"/>
                <a:gd name="T1" fmla="*/ 564 h 582"/>
                <a:gd name="T2" fmla="*/ 0 w 441"/>
                <a:gd name="T3" fmla="*/ 510 h 582"/>
                <a:gd name="T4" fmla="*/ 0 w 441"/>
                <a:gd name="T5" fmla="*/ 456 h 582"/>
                <a:gd name="T6" fmla="*/ 0 w 441"/>
                <a:gd name="T7" fmla="*/ 419 h 582"/>
                <a:gd name="T8" fmla="*/ 0 w 441"/>
                <a:gd name="T9" fmla="*/ 363 h 582"/>
                <a:gd name="T10" fmla="*/ 0 w 441"/>
                <a:gd name="T11" fmla="*/ 310 h 582"/>
                <a:gd name="T12" fmla="*/ 0 w 441"/>
                <a:gd name="T13" fmla="*/ 273 h 582"/>
                <a:gd name="T14" fmla="*/ 0 w 441"/>
                <a:gd name="T15" fmla="*/ 219 h 582"/>
                <a:gd name="T16" fmla="*/ 0 w 441"/>
                <a:gd name="T17" fmla="*/ 165 h 582"/>
                <a:gd name="T18" fmla="*/ 0 w 441"/>
                <a:gd name="T19" fmla="*/ 128 h 582"/>
                <a:gd name="T20" fmla="*/ 0 w 441"/>
                <a:gd name="T21" fmla="*/ 72 h 582"/>
                <a:gd name="T22" fmla="*/ 0 w 441"/>
                <a:gd name="T23" fmla="*/ 19 h 582"/>
                <a:gd name="T24" fmla="*/ 26 w 441"/>
                <a:gd name="T25" fmla="*/ 0 h 582"/>
                <a:gd name="T26" fmla="*/ 106 w 441"/>
                <a:gd name="T27" fmla="*/ 0 h 582"/>
                <a:gd name="T28" fmla="*/ 186 w 441"/>
                <a:gd name="T29" fmla="*/ 0 h 582"/>
                <a:gd name="T30" fmla="*/ 265 w 441"/>
                <a:gd name="T31" fmla="*/ 0 h 582"/>
                <a:gd name="T32" fmla="*/ 347 w 441"/>
                <a:gd name="T33" fmla="*/ 0 h 582"/>
                <a:gd name="T34" fmla="*/ 426 w 441"/>
                <a:gd name="T35" fmla="*/ 0 h 582"/>
                <a:gd name="T36" fmla="*/ 426 w 441"/>
                <a:gd name="T37" fmla="*/ 25 h 582"/>
                <a:gd name="T38" fmla="*/ 426 w 441"/>
                <a:gd name="T39" fmla="*/ 64 h 582"/>
                <a:gd name="T40" fmla="*/ 426 w 441"/>
                <a:gd name="T41" fmla="*/ 101 h 582"/>
                <a:gd name="T42" fmla="*/ 349 w 441"/>
                <a:gd name="T43" fmla="*/ 101 h 582"/>
                <a:gd name="T44" fmla="*/ 232 w 441"/>
                <a:gd name="T45" fmla="*/ 101 h 582"/>
                <a:gd name="T46" fmla="*/ 116 w 441"/>
                <a:gd name="T47" fmla="*/ 101 h 582"/>
                <a:gd name="T48" fmla="*/ 116 w 441"/>
                <a:gd name="T49" fmla="*/ 132 h 582"/>
                <a:gd name="T50" fmla="*/ 116 w 441"/>
                <a:gd name="T51" fmla="*/ 178 h 582"/>
                <a:gd name="T52" fmla="*/ 116 w 441"/>
                <a:gd name="T53" fmla="*/ 225 h 582"/>
                <a:gd name="T54" fmla="*/ 188 w 441"/>
                <a:gd name="T55" fmla="*/ 225 h 582"/>
                <a:gd name="T56" fmla="*/ 298 w 441"/>
                <a:gd name="T57" fmla="*/ 227 h 582"/>
                <a:gd name="T58" fmla="*/ 408 w 441"/>
                <a:gd name="T59" fmla="*/ 227 h 582"/>
                <a:gd name="T60" fmla="*/ 408 w 441"/>
                <a:gd name="T61" fmla="*/ 252 h 582"/>
                <a:gd name="T62" fmla="*/ 408 w 441"/>
                <a:gd name="T63" fmla="*/ 289 h 582"/>
                <a:gd name="T64" fmla="*/ 408 w 441"/>
                <a:gd name="T65" fmla="*/ 326 h 582"/>
                <a:gd name="T66" fmla="*/ 334 w 441"/>
                <a:gd name="T67" fmla="*/ 326 h 582"/>
                <a:gd name="T68" fmla="*/ 224 w 441"/>
                <a:gd name="T69" fmla="*/ 326 h 582"/>
                <a:gd name="T70" fmla="*/ 116 w 441"/>
                <a:gd name="T71" fmla="*/ 326 h 582"/>
                <a:gd name="T72" fmla="*/ 116 w 441"/>
                <a:gd name="T73" fmla="*/ 347 h 582"/>
                <a:gd name="T74" fmla="*/ 116 w 441"/>
                <a:gd name="T75" fmla="*/ 376 h 582"/>
                <a:gd name="T76" fmla="*/ 116 w 441"/>
                <a:gd name="T77" fmla="*/ 405 h 582"/>
                <a:gd name="T78" fmla="*/ 116 w 441"/>
                <a:gd name="T79" fmla="*/ 423 h 582"/>
                <a:gd name="T80" fmla="*/ 116 w 441"/>
                <a:gd name="T81" fmla="*/ 452 h 582"/>
                <a:gd name="T82" fmla="*/ 116 w 441"/>
                <a:gd name="T83" fmla="*/ 483 h 582"/>
                <a:gd name="T84" fmla="*/ 198 w 441"/>
                <a:gd name="T85" fmla="*/ 483 h 582"/>
                <a:gd name="T86" fmla="*/ 318 w 441"/>
                <a:gd name="T87" fmla="*/ 483 h 582"/>
                <a:gd name="T88" fmla="*/ 439 w 441"/>
                <a:gd name="T89" fmla="*/ 483 h 582"/>
                <a:gd name="T90" fmla="*/ 439 w 441"/>
                <a:gd name="T91" fmla="*/ 508 h 582"/>
                <a:gd name="T92" fmla="*/ 439 w 441"/>
                <a:gd name="T93" fmla="*/ 545 h 582"/>
                <a:gd name="T94" fmla="*/ 441 w 441"/>
                <a:gd name="T95" fmla="*/ 582 h 582"/>
                <a:gd name="T96" fmla="*/ 385 w 441"/>
                <a:gd name="T97" fmla="*/ 582 h 582"/>
                <a:gd name="T98" fmla="*/ 302 w 441"/>
                <a:gd name="T99" fmla="*/ 582 h 582"/>
                <a:gd name="T100" fmla="*/ 220 w 441"/>
                <a:gd name="T101" fmla="*/ 582 h 582"/>
                <a:gd name="T102" fmla="*/ 137 w 441"/>
                <a:gd name="T103" fmla="*/ 582 h 582"/>
                <a:gd name="T104" fmla="*/ 55 w 441"/>
                <a:gd name="T105" fmla="*/ 582 h 5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1" h="582">
                  <a:moveTo>
                    <a:pt x="0" y="582"/>
                  </a:moveTo>
                  <a:lnTo>
                    <a:pt x="0" y="582"/>
                  </a:lnTo>
                  <a:lnTo>
                    <a:pt x="0" y="564"/>
                  </a:lnTo>
                  <a:lnTo>
                    <a:pt x="0" y="547"/>
                  </a:lnTo>
                  <a:lnTo>
                    <a:pt x="0" y="529"/>
                  </a:lnTo>
                  <a:lnTo>
                    <a:pt x="0" y="510"/>
                  </a:lnTo>
                  <a:lnTo>
                    <a:pt x="0" y="492"/>
                  </a:lnTo>
                  <a:lnTo>
                    <a:pt x="0" y="473"/>
                  </a:lnTo>
                  <a:lnTo>
                    <a:pt x="0" y="456"/>
                  </a:lnTo>
                  <a:lnTo>
                    <a:pt x="0" y="438"/>
                  </a:lnTo>
                  <a:lnTo>
                    <a:pt x="0" y="419"/>
                  </a:lnTo>
                  <a:lnTo>
                    <a:pt x="0" y="401"/>
                  </a:lnTo>
                  <a:lnTo>
                    <a:pt x="0" y="382"/>
                  </a:lnTo>
                  <a:lnTo>
                    <a:pt x="0" y="363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0" y="310"/>
                  </a:lnTo>
                  <a:lnTo>
                    <a:pt x="0" y="291"/>
                  </a:lnTo>
                  <a:lnTo>
                    <a:pt x="0" y="273"/>
                  </a:lnTo>
                  <a:lnTo>
                    <a:pt x="0" y="256"/>
                  </a:lnTo>
                  <a:lnTo>
                    <a:pt x="0" y="237"/>
                  </a:lnTo>
                  <a:lnTo>
                    <a:pt x="0" y="219"/>
                  </a:lnTo>
                  <a:lnTo>
                    <a:pt x="0" y="200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7"/>
                  </a:lnTo>
                  <a:lnTo>
                    <a:pt x="0" y="128"/>
                  </a:lnTo>
                  <a:lnTo>
                    <a:pt x="0" y="109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3" y="0"/>
                  </a:lnTo>
                  <a:lnTo>
                    <a:pt x="79" y="0"/>
                  </a:lnTo>
                  <a:lnTo>
                    <a:pt x="106" y="0"/>
                  </a:lnTo>
                  <a:lnTo>
                    <a:pt x="132" y="0"/>
                  </a:lnTo>
                  <a:lnTo>
                    <a:pt x="159" y="0"/>
                  </a:lnTo>
                  <a:lnTo>
                    <a:pt x="186" y="0"/>
                  </a:lnTo>
                  <a:lnTo>
                    <a:pt x="212" y="0"/>
                  </a:lnTo>
                  <a:lnTo>
                    <a:pt x="239" y="0"/>
                  </a:lnTo>
                  <a:lnTo>
                    <a:pt x="265" y="0"/>
                  </a:lnTo>
                  <a:lnTo>
                    <a:pt x="292" y="0"/>
                  </a:lnTo>
                  <a:lnTo>
                    <a:pt x="320" y="0"/>
                  </a:lnTo>
                  <a:lnTo>
                    <a:pt x="347" y="0"/>
                  </a:lnTo>
                  <a:lnTo>
                    <a:pt x="373" y="0"/>
                  </a:lnTo>
                  <a:lnTo>
                    <a:pt x="400" y="0"/>
                  </a:lnTo>
                  <a:lnTo>
                    <a:pt x="426" y="0"/>
                  </a:lnTo>
                  <a:lnTo>
                    <a:pt x="426" y="12"/>
                  </a:lnTo>
                  <a:lnTo>
                    <a:pt x="426" y="25"/>
                  </a:lnTo>
                  <a:lnTo>
                    <a:pt x="426" y="37"/>
                  </a:lnTo>
                  <a:lnTo>
                    <a:pt x="426" y="50"/>
                  </a:lnTo>
                  <a:lnTo>
                    <a:pt x="426" y="64"/>
                  </a:lnTo>
                  <a:lnTo>
                    <a:pt x="426" y="76"/>
                  </a:lnTo>
                  <a:lnTo>
                    <a:pt x="426" y="89"/>
                  </a:lnTo>
                  <a:lnTo>
                    <a:pt x="426" y="101"/>
                  </a:lnTo>
                  <a:lnTo>
                    <a:pt x="388" y="101"/>
                  </a:lnTo>
                  <a:lnTo>
                    <a:pt x="349" y="101"/>
                  </a:lnTo>
                  <a:lnTo>
                    <a:pt x="310" y="101"/>
                  </a:lnTo>
                  <a:lnTo>
                    <a:pt x="271" y="101"/>
                  </a:lnTo>
                  <a:lnTo>
                    <a:pt x="232" y="101"/>
                  </a:lnTo>
                  <a:lnTo>
                    <a:pt x="194" y="101"/>
                  </a:lnTo>
                  <a:lnTo>
                    <a:pt x="155" y="101"/>
                  </a:lnTo>
                  <a:lnTo>
                    <a:pt x="116" y="101"/>
                  </a:lnTo>
                  <a:lnTo>
                    <a:pt x="116" y="116"/>
                  </a:lnTo>
                  <a:lnTo>
                    <a:pt x="116" y="132"/>
                  </a:lnTo>
                  <a:lnTo>
                    <a:pt x="116" y="147"/>
                  </a:lnTo>
                  <a:lnTo>
                    <a:pt x="116" y="163"/>
                  </a:lnTo>
                  <a:lnTo>
                    <a:pt x="116" y="178"/>
                  </a:lnTo>
                  <a:lnTo>
                    <a:pt x="116" y="194"/>
                  </a:lnTo>
                  <a:lnTo>
                    <a:pt x="116" y="209"/>
                  </a:lnTo>
                  <a:lnTo>
                    <a:pt x="116" y="225"/>
                  </a:lnTo>
                  <a:lnTo>
                    <a:pt x="153" y="225"/>
                  </a:lnTo>
                  <a:lnTo>
                    <a:pt x="188" y="225"/>
                  </a:lnTo>
                  <a:lnTo>
                    <a:pt x="224" y="225"/>
                  </a:lnTo>
                  <a:lnTo>
                    <a:pt x="261" y="225"/>
                  </a:lnTo>
                  <a:lnTo>
                    <a:pt x="298" y="227"/>
                  </a:lnTo>
                  <a:lnTo>
                    <a:pt x="334" y="227"/>
                  </a:lnTo>
                  <a:lnTo>
                    <a:pt x="371" y="227"/>
                  </a:lnTo>
                  <a:lnTo>
                    <a:pt x="408" y="227"/>
                  </a:lnTo>
                  <a:lnTo>
                    <a:pt x="408" y="240"/>
                  </a:lnTo>
                  <a:lnTo>
                    <a:pt x="408" y="252"/>
                  </a:lnTo>
                  <a:lnTo>
                    <a:pt x="408" y="264"/>
                  </a:lnTo>
                  <a:lnTo>
                    <a:pt x="408" y="277"/>
                  </a:lnTo>
                  <a:lnTo>
                    <a:pt x="408" y="289"/>
                  </a:lnTo>
                  <a:lnTo>
                    <a:pt x="408" y="302"/>
                  </a:lnTo>
                  <a:lnTo>
                    <a:pt x="408" y="314"/>
                  </a:lnTo>
                  <a:lnTo>
                    <a:pt x="408" y="326"/>
                  </a:lnTo>
                  <a:lnTo>
                    <a:pt x="371" y="326"/>
                  </a:lnTo>
                  <a:lnTo>
                    <a:pt x="334" y="326"/>
                  </a:lnTo>
                  <a:lnTo>
                    <a:pt x="298" y="326"/>
                  </a:lnTo>
                  <a:lnTo>
                    <a:pt x="261" y="326"/>
                  </a:lnTo>
                  <a:lnTo>
                    <a:pt x="224" y="326"/>
                  </a:lnTo>
                  <a:lnTo>
                    <a:pt x="188" y="326"/>
                  </a:lnTo>
                  <a:lnTo>
                    <a:pt x="153" y="326"/>
                  </a:lnTo>
                  <a:lnTo>
                    <a:pt x="116" y="326"/>
                  </a:lnTo>
                  <a:lnTo>
                    <a:pt x="116" y="337"/>
                  </a:lnTo>
                  <a:lnTo>
                    <a:pt x="116" y="347"/>
                  </a:lnTo>
                  <a:lnTo>
                    <a:pt x="116" y="355"/>
                  </a:lnTo>
                  <a:lnTo>
                    <a:pt x="116" y="366"/>
                  </a:lnTo>
                  <a:lnTo>
                    <a:pt x="116" y="376"/>
                  </a:lnTo>
                  <a:lnTo>
                    <a:pt x="116" y="384"/>
                  </a:lnTo>
                  <a:lnTo>
                    <a:pt x="116" y="394"/>
                  </a:lnTo>
                  <a:lnTo>
                    <a:pt x="116" y="405"/>
                  </a:lnTo>
                  <a:lnTo>
                    <a:pt x="116" y="415"/>
                  </a:lnTo>
                  <a:lnTo>
                    <a:pt x="116" y="423"/>
                  </a:lnTo>
                  <a:lnTo>
                    <a:pt x="116" y="434"/>
                  </a:lnTo>
                  <a:lnTo>
                    <a:pt x="116" y="444"/>
                  </a:lnTo>
                  <a:lnTo>
                    <a:pt x="116" y="452"/>
                  </a:lnTo>
                  <a:lnTo>
                    <a:pt x="116" y="463"/>
                  </a:lnTo>
                  <a:lnTo>
                    <a:pt x="116" y="473"/>
                  </a:lnTo>
                  <a:lnTo>
                    <a:pt x="116" y="483"/>
                  </a:lnTo>
                  <a:lnTo>
                    <a:pt x="157" y="483"/>
                  </a:lnTo>
                  <a:lnTo>
                    <a:pt x="198" y="483"/>
                  </a:lnTo>
                  <a:lnTo>
                    <a:pt x="237" y="483"/>
                  </a:lnTo>
                  <a:lnTo>
                    <a:pt x="277" y="483"/>
                  </a:lnTo>
                  <a:lnTo>
                    <a:pt x="318" y="483"/>
                  </a:lnTo>
                  <a:lnTo>
                    <a:pt x="357" y="483"/>
                  </a:lnTo>
                  <a:lnTo>
                    <a:pt x="398" y="483"/>
                  </a:lnTo>
                  <a:lnTo>
                    <a:pt x="439" y="483"/>
                  </a:lnTo>
                  <a:lnTo>
                    <a:pt x="439" y="496"/>
                  </a:lnTo>
                  <a:lnTo>
                    <a:pt x="439" y="508"/>
                  </a:lnTo>
                  <a:lnTo>
                    <a:pt x="439" y="520"/>
                  </a:lnTo>
                  <a:lnTo>
                    <a:pt x="439" y="533"/>
                  </a:lnTo>
                  <a:lnTo>
                    <a:pt x="439" y="545"/>
                  </a:lnTo>
                  <a:lnTo>
                    <a:pt x="439" y="558"/>
                  </a:lnTo>
                  <a:lnTo>
                    <a:pt x="441" y="570"/>
                  </a:lnTo>
                  <a:lnTo>
                    <a:pt x="441" y="582"/>
                  </a:lnTo>
                  <a:lnTo>
                    <a:pt x="412" y="582"/>
                  </a:lnTo>
                  <a:lnTo>
                    <a:pt x="385" y="582"/>
                  </a:lnTo>
                  <a:lnTo>
                    <a:pt x="357" y="582"/>
                  </a:lnTo>
                  <a:lnTo>
                    <a:pt x="330" y="582"/>
                  </a:lnTo>
                  <a:lnTo>
                    <a:pt x="302" y="582"/>
                  </a:lnTo>
                  <a:lnTo>
                    <a:pt x="275" y="582"/>
                  </a:lnTo>
                  <a:lnTo>
                    <a:pt x="247" y="582"/>
                  </a:lnTo>
                  <a:lnTo>
                    <a:pt x="220" y="582"/>
                  </a:lnTo>
                  <a:lnTo>
                    <a:pt x="192" y="582"/>
                  </a:lnTo>
                  <a:lnTo>
                    <a:pt x="165" y="582"/>
                  </a:lnTo>
                  <a:lnTo>
                    <a:pt x="137" y="582"/>
                  </a:lnTo>
                  <a:lnTo>
                    <a:pt x="110" y="582"/>
                  </a:lnTo>
                  <a:lnTo>
                    <a:pt x="81" y="582"/>
                  </a:lnTo>
                  <a:lnTo>
                    <a:pt x="55" y="582"/>
                  </a:lnTo>
                  <a:lnTo>
                    <a:pt x="26" y="582"/>
                  </a:lnTo>
                  <a:lnTo>
                    <a:pt x="0" y="5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0971" name="Freeform 2311"/>
            <p:cNvSpPr>
              <a:spLocks noChangeAspect="1"/>
            </p:cNvSpPr>
            <p:nvPr/>
          </p:nvSpPr>
          <p:spPr bwMode="auto">
            <a:xfrm>
              <a:off x="948" y="701"/>
              <a:ext cx="510" cy="596"/>
            </a:xfrm>
            <a:custGeom>
              <a:avLst/>
              <a:gdLst>
                <a:gd name="T0" fmla="*/ 502 w 510"/>
                <a:gd name="T1" fmla="*/ 431 h 596"/>
                <a:gd name="T2" fmla="*/ 473 w 510"/>
                <a:gd name="T3" fmla="*/ 491 h 596"/>
                <a:gd name="T4" fmla="*/ 434 w 510"/>
                <a:gd name="T5" fmla="*/ 539 h 596"/>
                <a:gd name="T6" fmla="*/ 387 w 510"/>
                <a:gd name="T7" fmla="*/ 572 h 596"/>
                <a:gd name="T8" fmla="*/ 330 w 510"/>
                <a:gd name="T9" fmla="*/ 590 h 596"/>
                <a:gd name="T10" fmla="*/ 265 w 510"/>
                <a:gd name="T11" fmla="*/ 596 h 596"/>
                <a:gd name="T12" fmla="*/ 183 w 510"/>
                <a:gd name="T13" fmla="*/ 586 h 596"/>
                <a:gd name="T14" fmla="*/ 114 w 510"/>
                <a:gd name="T15" fmla="*/ 553 h 596"/>
                <a:gd name="T16" fmla="*/ 57 w 510"/>
                <a:gd name="T17" fmla="*/ 497 h 596"/>
                <a:gd name="T18" fmla="*/ 18 w 510"/>
                <a:gd name="T19" fmla="*/ 425 h 596"/>
                <a:gd name="T20" fmla="*/ 2 w 510"/>
                <a:gd name="T21" fmla="*/ 336 h 596"/>
                <a:gd name="T22" fmla="*/ 4 w 510"/>
                <a:gd name="T23" fmla="*/ 235 h 596"/>
                <a:gd name="T24" fmla="*/ 28 w 510"/>
                <a:gd name="T25" fmla="*/ 148 h 596"/>
                <a:gd name="T26" fmla="*/ 73 w 510"/>
                <a:gd name="T27" fmla="*/ 80 h 596"/>
                <a:gd name="T28" fmla="*/ 136 w 510"/>
                <a:gd name="T29" fmla="*/ 31 h 596"/>
                <a:gd name="T30" fmla="*/ 212 w 510"/>
                <a:gd name="T31" fmla="*/ 4 h 596"/>
                <a:gd name="T32" fmla="*/ 296 w 510"/>
                <a:gd name="T33" fmla="*/ 2 h 596"/>
                <a:gd name="T34" fmla="*/ 365 w 510"/>
                <a:gd name="T35" fmla="*/ 16 h 596"/>
                <a:gd name="T36" fmla="*/ 424 w 510"/>
                <a:gd name="T37" fmla="*/ 49 h 596"/>
                <a:gd name="T38" fmla="*/ 459 w 510"/>
                <a:gd name="T39" fmla="*/ 86 h 596"/>
                <a:gd name="T40" fmla="*/ 485 w 510"/>
                <a:gd name="T41" fmla="*/ 132 h 596"/>
                <a:gd name="T42" fmla="*/ 504 w 510"/>
                <a:gd name="T43" fmla="*/ 183 h 596"/>
                <a:gd name="T44" fmla="*/ 385 w 510"/>
                <a:gd name="T45" fmla="*/ 179 h 596"/>
                <a:gd name="T46" fmla="*/ 367 w 510"/>
                <a:gd name="T47" fmla="*/ 150 h 596"/>
                <a:gd name="T48" fmla="*/ 345 w 510"/>
                <a:gd name="T49" fmla="*/ 126 h 596"/>
                <a:gd name="T50" fmla="*/ 316 w 510"/>
                <a:gd name="T51" fmla="*/ 111 h 596"/>
                <a:gd name="T52" fmla="*/ 285 w 510"/>
                <a:gd name="T53" fmla="*/ 103 h 596"/>
                <a:gd name="T54" fmla="*/ 247 w 510"/>
                <a:gd name="T55" fmla="*/ 103 h 596"/>
                <a:gd name="T56" fmla="*/ 204 w 510"/>
                <a:gd name="T57" fmla="*/ 115 h 596"/>
                <a:gd name="T58" fmla="*/ 171 w 510"/>
                <a:gd name="T59" fmla="*/ 138 h 596"/>
                <a:gd name="T60" fmla="*/ 143 w 510"/>
                <a:gd name="T61" fmla="*/ 173 h 596"/>
                <a:gd name="T62" fmla="*/ 126 w 510"/>
                <a:gd name="T63" fmla="*/ 225 h 596"/>
                <a:gd name="T64" fmla="*/ 120 w 510"/>
                <a:gd name="T65" fmla="*/ 295 h 596"/>
                <a:gd name="T66" fmla="*/ 126 w 510"/>
                <a:gd name="T67" fmla="*/ 369 h 596"/>
                <a:gd name="T68" fmla="*/ 143 w 510"/>
                <a:gd name="T69" fmla="*/ 425 h 596"/>
                <a:gd name="T70" fmla="*/ 169 w 510"/>
                <a:gd name="T71" fmla="*/ 462 h 596"/>
                <a:gd name="T72" fmla="*/ 206 w 510"/>
                <a:gd name="T73" fmla="*/ 485 h 596"/>
                <a:gd name="T74" fmla="*/ 247 w 510"/>
                <a:gd name="T75" fmla="*/ 495 h 596"/>
                <a:gd name="T76" fmla="*/ 287 w 510"/>
                <a:gd name="T77" fmla="*/ 495 h 596"/>
                <a:gd name="T78" fmla="*/ 318 w 510"/>
                <a:gd name="T79" fmla="*/ 485 h 596"/>
                <a:gd name="T80" fmla="*/ 347 w 510"/>
                <a:gd name="T81" fmla="*/ 468 h 596"/>
                <a:gd name="T82" fmla="*/ 369 w 510"/>
                <a:gd name="T83" fmla="*/ 441 h 596"/>
                <a:gd name="T84" fmla="*/ 389 w 510"/>
                <a:gd name="T85" fmla="*/ 402 h 5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0" h="596">
                  <a:moveTo>
                    <a:pt x="398" y="371"/>
                  </a:moveTo>
                  <a:lnTo>
                    <a:pt x="510" y="408"/>
                  </a:lnTo>
                  <a:lnTo>
                    <a:pt x="502" y="431"/>
                  </a:lnTo>
                  <a:lnTo>
                    <a:pt x="494" y="452"/>
                  </a:lnTo>
                  <a:lnTo>
                    <a:pt x="483" y="472"/>
                  </a:lnTo>
                  <a:lnTo>
                    <a:pt x="473" y="491"/>
                  </a:lnTo>
                  <a:lnTo>
                    <a:pt x="461" y="510"/>
                  </a:lnTo>
                  <a:lnTo>
                    <a:pt x="449" y="526"/>
                  </a:lnTo>
                  <a:lnTo>
                    <a:pt x="434" y="539"/>
                  </a:lnTo>
                  <a:lnTo>
                    <a:pt x="420" y="551"/>
                  </a:lnTo>
                  <a:lnTo>
                    <a:pt x="404" y="561"/>
                  </a:lnTo>
                  <a:lnTo>
                    <a:pt x="387" y="572"/>
                  </a:lnTo>
                  <a:lnTo>
                    <a:pt x="369" y="580"/>
                  </a:lnTo>
                  <a:lnTo>
                    <a:pt x="351" y="586"/>
                  </a:lnTo>
                  <a:lnTo>
                    <a:pt x="330" y="590"/>
                  </a:lnTo>
                  <a:lnTo>
                    <a:pt x="310" y="594"/>
                  </a:lnTo>
                  <a:lnTo>
                    <a:pt x="287" y="596"/>
                  </a:lnTo>
                  <a:lnTo>
                    <a:pt x="265" y="596"/>
                  </a:lnTo>
                  <a:lnTo>
                    <a:pt x="236" y="594"/>
                  </a:lnTo>
                  <a:lnTo>
                    <a:pt x="210" y="592"/>
                  </a:lnTo>
                  <a:lnTo>
                    <a:pt x="183" y="586"/>
                  </a:lnTo>
                  <a:lnTo>
                    <a:pt x="159" y="578"/>
                  </a:lnTo>
                  <a:lnTo>
                    <a:pt x="136" y="565"/>
                  </a:lnTo>
                  <a:lnTo>
                    <a:pt x="114" y="553"/>
                  </a:lnTo>
                  <a:lnTo>
                    <a:pt x="94" y="536"/>
                  </a:lnTo>
                  <a:lnTo>
                    <a:pt x="75" y="518"/>
                  </a:lnTo>
                  <a:lnTo>
                    <a:pt x="57" y="497"/>
                  </a:lnTo>
                  <a:lnTo>
                    <a:pt x="43" y="475"/>
                  </a:lnTo>
                  <a:lnTo>
                    <a:pt x="28" y="452"/>
                  </a:lnTo>
                  <a:lnTo>
                    <a:pt x="18" y="425"/>
                  </a:lnTo>
                  <a:lnTo>
                    <a:pt x="10" y="398"/>
                  </a:lnTo>
                  <a:lnTo>
                    <a:pt x="4" y="367"/>
                  </a:lnTo>
                  <a:lnTo>
                    <a:pt x="2" y="336"/>
                  </a:lnTo>
                  <a:lnTo>
                    <a:pt x="0" y="303"/>
                  </a:lnTo>
                  <a:lnTo>
                    <a:pt x="2" y="268"/>
                  </a:lnTo>
                  <a:lnTo>
                    <a:pt x="4" y="235"/>
                  </a:lnTo>
                  <a:lnTo>
                    <a:pt x="10" y="204"/>
                  </a:lnTo>
                  <a:lnTo>
                    <a:pt x="18" y="175"/>
                  </a:lnTo>
                  <a:lnTo>
                    <a:pt x="28" y="148"/>
                  </a:lnTo>
                  <a:lnTo>
                    <a:pt x="41" y="123"/>
                  </a:lnTo>
                  <a:lnTo>
                    <a:pt x="57" y="101"/>
                  </a:lnTo>
                  <a:lnTo>
                    <a:pt x="73" y="80"/>
                  </a:lnTo>
                  <a:lnTo>
                    <a:pt x="94" y="61"/>
                  </a:lnTo>
                  <a:lnTo>
                    <a:pt x="114" y="45"/>
                  </a:lnTo>
                  <a:lnTo>
                    <a:pt x="136" y="31"/>
                  </a:lnTo>
                  <a:lnTo>
                    <a:pt x="161" y="20"/>
                  </a:lnTo>
                  <a:lnTo>
                    <a:pt x="185" y="10"/>
                  </a:lnTo>
                  <a:lnTo>
                    <a:pt x="212" y="4"/>
                  </a:lnTo>
                  <a:lnTo>
                    <a:pt x="241" y="2"/>
                  </a:lnTo>
                  <a:lnTo>
                    <a:pt x="269" y="0"/>
                  </a:lnTo>
                  <a:lnTo>
                    <a:pt x="296" y="2"/>
                  </a:lnTo>
                  <a:lnTo>
                    <a:pt x="320" y="4"/>
                  </a:lnTo>
                  <a:lnTo>
                    <a:pt x="343" y="10"/>
                  </a:lnTo>
                  <a:lnTo>
                    <a:pt x="365" y="16"/>
                  </a:lnTo>
                  <a:lnTo>
                    <a:pt x="385" y="24"/>
                  </a:lnTo>
                  <a:lnTo>
                    <a:pt x="406" y="37"/>
                  </a:lnTo>
                  <a:lnTo>
                    <a:pt x="424" y="49"/>
                  </a:lnTo>
                  <a:lnTo>
                    <a:pt x="441" y="64"/>
                  </a:lnTo>
                  <a:lnTo>
                    <a:pt x="451" y="74"/>
                  </a:lnTo>
                  <a:lnTo>
                    <a:pt x="459" y="86"/>
                  </a:lnTo>
                  <a:lnTo>
                    <a:pt x="469" y="101"/>
                  </a:lnTo>
                  <a:lnTo>
                    <a:pt x="477" y="115"/>
                  </a:lnTo>
                  <a:lnTo>
                    <a:pt x="485" y="132"/>
                  </a:lnTo>
                  <a:lnTo>
                    <a:pt x="492" y="148"/>
                  </a:lnTo>
                  <a:lnTo>
                    <a:pt x="498" y="167"/>
                  </a:lnTo>
                  <a:lnTo>
                    <a:pt x="504" y="183"/>
                  </a:lnTo>
                  <a:lnTo>
                    <a:pt x="394" y="202"/>
                  </a:lnTo>
                  <a:lnTo>
                    <a:pt x="389" y="192"/>
                  </a:lnTo>
                  <a:lnTo>
                    <a:pt x="385" y="179"/>
                  </a:lnTo>
                  <a:lnTo>
                    <a:pt x="379" y="169"/>
                  </a:lnTo>
                  <a:lnTo>
                    <a:pt x="373" y="159"/>
                  </a:lnTo>
                  <a:lnTo>
                    <a:pt x="367" y="150"/>
                  </a:lnTo>
                  <a:lnTo>
                    <a:pt x="359" y="140"/>
                  </a:lnTo>
                  <a:lnTo>
                    <a:pt x="353" y="132"/>
                  </a:lnTo>
                  <a:lnTo>
                    <a:pt x="345" y="126"/>
                  </a:lnTo>
                  <a:lnTo>
                    <a:pt x="336" y="119"/>
                  </a:lnTo>
                  <a:lnTo>
                    <a:pt x="326" y="115"/>
                  </a:lnTo>
                  <a:lnTo>
                    <a:pt x="316" y="111"/>
                  </a:lnTo>
                  <a:lnTo>
                    <a:pt x="306" y="107"/>
                  </a:lnTo>
                  <a:lnTo>
                    <a:pt x="296" y="105"/>
                  </a:lnTo>
                  <a:lnTo>
                    <a:pt x="285" y="103"/>
                  </a:lnTo>
                  <a:lnTo>
                    <a:pt x="275" y="103"/>
                  </a:lnTo>
                  <a:lnTo>
                    <a:pt x="265" y="103"/>
                  </a:lnTo>
                  <a:lnTo>
                    <a:pt x="247" y="103"/>
                  </a:lnTo>
                  <a:lnTo>
                    <a:pt x="230" y="105"/>
                  </a:lnTo>
                  <a:lnTo>
                    <a:pt x="216" y="109"/>
                  </a:lnTo>
                  <a:lnTo>
                    <a:pt x="204" y="115"/>
                  </a:lnTo>
                  <a:lnTo>
                    <a:pt x="192" y="121"/>
                  </a:lnTo>
                  <a:lnTo>
                    <a:pt x="181" y="130"/>
                  </a:lnTo>
                  <a:lnTo>
                    <a:pt x="171" y="138"/>
                  </a:lnTo>
                  <a:lnTo>
                    <a:pt x="161" y="148"/>
                  </a:lnTo>
                  <a:lnTo>
                    <a:pt x="151" y="159"/>
                  </a:lnTo>
                  <a:lnTo>
                    <a:pt x="143" y="173"/>
                  </a:lnTo>
                  <a:lnTo>
                    <a:pt x="136" y="187"/>
                  </a:lnTo>
                  <a:lnTo>
                    <a:pt x="130" y="206"/>
                  </a:lnTo>
                  <a:lnTo>
                    <a:pt x="126" y="225"/>
                  </a:lnTo>
                  <a:lnTo>
                    <a:pt x="122" y="247"/>
                  </a:lnTo>
                  <a:lnTo>
                    <a:pt x="120" y="270"/>
                  </a:lnTo>
                  <a:lnTo>
                    <a:pt x="120" y="295"/>
                  </a:lnTo>
                  <a:lnTo>
                    <a:pt x="120" y="322"/>
                  </a:lnTo>
                  <a:lnTo>
                    <a:pt x="122" y="346"/>
                  </a:lnTo>
                  <a:lnTo>
                    <a:pt x="126" y="369"/>
                  </a:lnTo>
                  <a:lnTo>
                    <a:pt x="130" y="390"/>
                  </a:lnTo>
                  <a:lnTo>
                    <a:pt x="134" y="408"/>
                  </a:lnTo>
                  <a:lnTo>
                    <a:pt x="143" y="425"/>
                  </a:lnTo>
                  <a:lnTo>
                    <a:pt x="149" y="439"/>
                  </a:lnTo>
                  <a:lnTo>
                    <a:pt x="159" y="452"/>
                  </a:lnTo>
                  <a:lnTo>
                    <a:pt x="169" y="462"/>
                  </a:lnTo>
                  <a:lnTo>
                    <a:pt x="181" y="470"/>
                  </a:lnTo>
                  <a:lnTo>
                    <a:pt x="194" y="479"/>
                  </a:lnTo>
                  <a:lnTo>
                    <a:pt x="206" y="485"/>
                  </a:lnTo>
                  <a:lnTo>
                    <a:pt x="218" y="489"/>
                  </a:lnTo>
                  <a:lnTo>
                    <a:pt x="232" y="493"/>
                  </a:lnTo>
                  <a:lnTo>
                    <a:pt x="247" y="495"/>
                  </a:lnTo>
                  <a:lnTo>
                    <a:pt x="263" y="497"/>
                  </a:lnTo>
                  <a:lnTo>
                    <a:pt x="275" y="497"/>
                  </a:lnTo>
                  <a:lnTo>
                    <a:pt x="287" y="495"/>
                  </a:lnTo>
                  <a:lnTo>
                    <a:pt x="298" y="493"/>
                  </a:lnTo>
                  <a:lnTo>
                    <a:pt x="308" y="489"/>
                  </a:lnTo>
                  <a:lnTo>
                    <a:pt x="318" y="485"/>
                  </a:lnTo>
                  <a:lnTo>
                    <a:pt x="328" y="481"/>
                  </a:lnTo>
                  <a:lnTo>
                    <a:pt x="338" y="475"/>
                  </a:lnTo>
                  <a:lnTo>
                    <a:pt x="347" y="468"/>
                  </a:lnTo>
                  <a:lnTo>
                    <a:pt x="355" y="460"/>
                  </a:lnTo>
                  <a:lnTo>
                    <a:pt x="363" y="452"/>
                  </a:lnTo>
                  <a:lnTo>
                    <a:pt x="369" y="441"/>
                  </a:lnTo>
                  <a:lnTo>
                    <a:pt x="377" y="429"/>
                  </a:lnTo>
                  <a:lnTo>
                    <a:pt x="383" y="417"/>
                  </a:lnTo>
                  <a:lnTo>
                    <a:pt x="389" y="402"/>
                  </a:lnTo>
                  <a:lnTo>
                    <a:pt x="394" y="388"/>
                  </a:lnTo>
                  <a:lnTo>
                    <a:pt x="398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2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urrCross_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41600"/>
            <a:ext cx="705485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" pitchFamily="18" charset="0"/>
            </a:endParaRP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3911600" y="4683125"/>
            <a:ext cx="4505325" cy="1514475"/>
            <a:chOff x="2454" y="2502"/>
            <a:chExt cx="2838" cy="954"/>
          </a:xfrm>
        </p:grpSpPr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 flipH="1" flipV="1">
              <a:off x="3338" y="2742"/>
              <a:ext cx="658" cy="49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970" y="2502"/>
              <a:ext cx="462" cy="22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3510" y="2502"/>
              <a:ext cx="462" cy="204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2454" y="2562"/>
              <a:ext cx="342" cy="16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4122" y="2580"/>
              <a:ext cx="336" cy="144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3948" y="3090"/>
              <a:ext cx="13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D6ECFF"/>
                  </a:solidFill>
                  <a:latin typeface="Arial" charset="0"/>
                </a:rPr>
                <a:t>microwave (Rad/P) - precipitation</a:t>
              </a:r>
            </a:p>
          </p:txBody>
        </p:sp>
      </p:grp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0" y="3886201"/>
            <a:ext cx="8315325" cy="1954213"/>
            <a:chOff x="0" y="2112"/>
            <a:chExt cx="5238" cy="1231"/>
          </a:xfrm>
        </p:grpSpPr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0" y="2820"/>
              <a:ext cx="108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D6ECFF"/>
                  </a:solidFill>
                  <a:latin typeface="Arial" charset="0"/>
                </a:rPr>
                <a:t>microwave – Liquid Water Path</a:t>
              </a:r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 flipV="1">
              <a:off x="858" y="2562"/>
              <a:ext cx="764" cy="4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1638" y="2394"/>
              <a:ext cx="216" cy="25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5022" y="2388"/>
              <a:ext cx="216" cy="25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2070" y="2244"/>
              <a:ext cx="216" cy="3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4626" y="2250"/>
              <a:ext cx="216" cy="3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2478" y="2112"/>
              <a:ext cx="288" cy="51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4146" y="2118"/>
              <a:ext cx="288" cy="51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3498" y="2118"/>
              <a:ext cx="474" cy="51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2946" y="2112"/>
              <a:ext cx="474" cy="51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0" y="1870076"/>
            <a:ext cx="8896350" cy="1111251"/>
            <a:chOff x="78" y="842"/>
            <a:chExt cx="5364" cy="700"/>
          </a:xfrm>
        </p:grpSpPr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>
              <a:off x="1470" y="1440"/>
              <a:ext cx="1788" cy="9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3654" y="1446"/>
              <a:ext cx="1788" cy="9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78" y="842"/>
              <a:ext cx="133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D6ECFF"/>
                  </a:solidFill>
                  <a:latin typeface="Arial" charset="0"/>
                </a:rPr>
                <a:t>Infrared – thin clouds</a:t>
              </a:r>
              <a:br>
                <a:rPr lang="en-US" sz="1600" dirty="0" smtClean="0">
                  <a:solidFill>
                    <a:srgbClr val="D6ECFF"/>
                  </a:solidFill>
                  <a:latin typeface="Arial" charset="0"/>
                </a:rPr>
              </a:br>
              <a:r>
                <a:rPr lang="en-US" sz="1600" dirty="0" smtClean="0">
                  <a:solidFill>
                    <a:srgbClr val="D6ECFF"/>
                  </a:solidFill>
                  <a:latin typeface="Arial" charset="0"/>
                </a:rPr>
                <a:t>Solar – top of clouds Outflow winds</a:t>
              </a:r>
              <a:endParaRPr lang="en-US" sz="2400" dirty="0" smtClean="0">
                <a:solidFill>
                  <a:srgbClr val="D6ECFF"/>
                </a:solidFill>
                <a:latin typeface="Times" pitchFamily="18" charset="0"/>
              </a:endParaRPr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1242" y="1200"/>
              <a:ext cx="780" cy="20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123825" y="2800350"/>
            <a:ext cx="123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" pitchFamily="18" charset="0"/>
            </a:endParaRPr>
          </a:p>
        </p:txBody>
      </p: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0" y="2933700"/>
            <a:ext cx="8620125" cy="952500"/>
            <a:chOff x="0" y="1848"/>
            <a:chExt cx="5430" cy="600"/>
          </a:xfrm>
        </p:grpSpPr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1464" y="1848"/>
              <a:ext cx="3966" cy="600"/>
            </a:xfrm>
            <a:prstGeom prst="rect">
              <a:avLst/>
            </a:prstGeom>
            <a:noFill/>
            <a:ln w="5715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0" y="1932"/>
              <a:ext cx="11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D6ECFF"/>
                  </a:solidFill>
                  <a:latin typeface="Arial" charset="0"/>
                </a:rPr>
                <a:t>Submm</a:t>
              </a:r>
              <a:r>
                <a:rPr lang="en-US" sz="1600" dirty="0" smtClean="0">
                  <a:solidFill>
                    <a:srgbClr val="D6ECFF"/>
                  </a:solidFill>
                  <a:latin typeface="Arial" charset="0"/>
                </a:rPr>
                <a:t> – Ice Water Path</a:t>
              </a:r>
              <a:endParaRPr lang="en-US" sz="2400" dirty="0" smtClean="0">
                <a:solidFill>
                  <a:srgbClr val="D6ECFF"/>
                </a:solidFill>
                <a:latin typeface="Times" pitchFamily="18" charset="0"/>
              </a:endParaRPr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858" y="2112"/>
              <a:ext cx="1734" cy="48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5791200" y="15240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Sounder – microwave/ infrared – thermal structure</a:t>
            </a:r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H="1">
            <a:off x="5575300" y="2035175"/>
            <a:ext cx="250825" cy="7810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706" name="Rectangle 34"/>
          <p:cNvSpPr>
            <a:spLocks noGrp="1"/>
          </p:cNvSpPr>
          <p:nvPr>
            <p:ph type="title"/>
          </p:nvPr>
        </p:nvSpPr>
        <p:spPr bwMode="auto">
          <a:xfrm>
            <a:off x="0" y="304800"/>
            <a:ext cx="9144000" cy="112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/>
              <a:t>How can we analyze the structure of a TC with satellites?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4098925" y="6437313"/>
            <a:ext cx="504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Slide courtesy of Steve Ackerman</a:t>
            </a:r>
          </a:p>
        </p:txBody>
      </p:sp>
      <p:grpSp>
        <p:nvGrpSpPr>
          <p:cNvPr id="28711" name="Group 39"/>
          <p:cNvGrpSpPr>
            <a:grpSpLocks/>
          </p:cNvGrpSpPr>
          <p:nvPr/>
        </p:nvGrpSpPr>
        <p:grpSpPr bwMode="auto">
          <a:xfrm>
            <a:off x="1066800" y="4648200"/>
            <a:ext cx="7543800" cy="1509713"/>
            <a:chOff x="672" y="2928"/>
            <a:chExt cx="4752" cy="951"/>
          </a:xfrm>
        </p:grpSpPr>
        <p:sp>
          <p:nvSpPr>
            <p:cNvPr id="28708" name="Text Box 36"/>
            <p:cNvSpPr txBox="1">
              <a:spLocks noChangeArrowheads="1"/>
            </p:cNvSpPr>
            <p:nvPr/>
          </p:nvSpPr>
          <p:spPr bwMode="auto">
            <a:xfrm>
              <a:off x="672" y="3648"/>
              <a:ext cx="2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Surface winds – scatterometer/microwave</a:t>
              </a:r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 flipV="1">
              <a:off x="1872" y="3264"/>
              <a:ext cx="288" cy="43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1536" y="2928"/>
              <a:ext cx="3888" cy="288"/>
            </a:xfrm>
            <a:prstGeom prst="rect">
              <a:avLst/>
            </a:prstGeom>
            <a:noFill/>
            <a:ln w="3175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527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NHC Sounder Issues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4040188" cy="5791200"/>
          </a:xfrm>
          <a:noFill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NHC does not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directly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use satellite sounding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(IR or microwave) data in its operational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stream.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Microwave sounding data is used for tropical cyclone intensity estimates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 that the NHC performs a lot of data analysis </a:t>
            </a: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outside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NWP framework.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8" name="Picture 4" descr="ed_aor_0504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" b="769"/>
          <a:stretch>
            <a:fillRect/>
          </a:stretch>
        </p:blipFill>
        <p:spPr bwMode="auto">
          <a:xfrm>
            <a:off x="4116388" y="1981200"/>
            <a:ext cx="50276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4114800" y="1219200"/>
            <a:ext cx="502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NHC Area of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1645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5127567" cy="2057400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sounders and tropical cyclones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905000"/>
            <a:ext cx="5051367" cy="4953000"/>
          </a:xfrm>
        </p:spPr>
        <p:txBody>
          <a:bodyPr anchor="ctr" anchorCtr="1"/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Infrared-based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sounders cannot sense underneath the cirrus canopy of a tropical cyclone.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outflow moisture plumes could conceal important features underneath</a:t>
            </a:r>
          </a:p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sounders currently fly on LEO satellites, which makes data timeliness an operational issue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Z:\WDRIVE\NHC PROJECTS\HURRICANE SPECIALIST UNIT\Tropical Cyclone Images\Atlantic\2010\Earl\478800main_20100831_Earl-AIRS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0"/>
            <a:ext cx="4023360" cy="2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2834640"/>
            <a:ext cx="402336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AIRS Sounding in Eye of Isabel</a:t>
            </a:r>
          </a:p>
        </p:txBody>
      </p:sp>
      <p:grpSp>
        <p:nvGrpSpPr>
          <p:cNvPr id="462851" name="Group 3"/>
          <p:cNvGrpSpPr>
            <a:grpSpLocks/>
          </p:cNvGrpSpPr>
          <p:nvPr/>
        </p:nvGrpSpPr>
        <p:grpSpPr bwMode="auto">
          <a:xfrm>
            <a:off x="381000" y="914400"/>
            <a:ext cx="8448675" cy="4648200"/>
            <a:chOff x="240" y="624"/>
            <a:chExt cx="5322" cy="2928"/>
          </a:xfrm>
        </p:grpSpPr>
        <p:graphicFrame>
          <p:nvGraphicFramePr>
            <p:cNvPr id="462852" name="Object 4"/>
            <p:cNvGraphicFramePr>
              <a:graphicFrameLocks noChangeAspect="1"/>
            </p:cNvGraphicFramePr>
            <p:nvPr/>
          </p:nvGraphicFramePr>
          <p:xfrm>
            <a:off x="3072" y="960"/>
            <a:ext cx="2490" cy="2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Chart" r:id="rId4" imgW="3962400" imgH="4124425" progId="Excel.Chart.8">
                    <p:embed/>
                  </p:oleObj>
                </mc:Choice>
                <mc:Fallback>
                  <p:oleObj name="Chart" r:id="rId4" imgW="3962400" imgH="4124425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960"/>
                          <a:ext cx="2490" cy="2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2853" name="Group 5"/>
            <p:cNvGrpSpPr>
              <a:grpSpLocks/>
            </p:cNvGrpSpPr>
            <p:nvPr/>
          </p:nvGrpSpPr>
          <p:grpSpPr bwMode="auto">
            <a:xfrm>
              <a:off x="240" y="960"/>
              <a:ext cx="2880" cy="2160"/>
              <a:chOff x="192" y="1200"/>
              <a:chExt cx="2880" cy="2160"/>
            </a:xfrm>
          </p:grpSpPr>
          <p:pic>
            <p:nvPicPr>
              <p:cNvPr id="462854" name="Picture 6" descr="AREA446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1200"/>
                <a:ext cx="2880" cy="2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2855" name="AutoShape 7"/>
              <p:cNvSpPr>
                <a:spLocks noChangeArrowheads="1"/>
              </p:cNvSpPr>
              <p:nvPr/>
            </p:nvSpPr>
            <p:spPr bwMode="auto">
              <a:xfrm>
                <a:off x="1584" y="1872"/>
                <a:ext cx="96" cy="279"/>
              </a:xfrm>
              <a:prstGeom prst="downArrow">
                <a:avLst>
                  <a:gd name="adj1" fmla="val 50000"/>
                  <a:gd name="adj2" fmla="val 72656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rgbClr val="66FFFF"/>
                  </a:solidFill>
                </a:endParaRPr>
              </a:p>
            </p:txBody>
          </p:sp>
          <p:sp>
            <p:nvSpPr>
              <p:cNvPr id="462856" name="Text Box 8"/>
              <p:cNvSpPr txBox="1">
                <a:spLocks noChangeArrowheads="1"/>
              </p:cNvSpPr>
              <p:nvPr/>
            </p:nvSpPr>
            <p:spPr bwMode="auto">
              <a:xfrm>
                <a:off x="1200" y="1632"/>
                <a:ext cx="9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66FFFF"/>
                    </a:solidFill>
                  </a:rPr>
                  <a:t>Eye Sounding</a:t>
                </a:r>
              </a:p>
            </p:txBody>
          </p:sp>
          <p:sp>
            <p:nvSpPr>
              <p:cNvPr id="462857" name="AutoShape 9"/>
              <p:cNvSpPr>
                <a:spLocks noChangeArrowheads="1"/>
              </p:cNvSpPr>
              <p:nvPr/>
            </p:nvSpPr>
            <p:spPr bwMode="auto">
              <a:xfrm>
                <a:off x="2448" y="2160"/>
                <a:ext cx="96" cy="336"/>
              </a:xfrm>
              <a:prstGeom prst="upArrow">
                <a:avLst>
                  <a:gd name="adj1" fmla="val 50000"/>
                  <a:gd name="adj2" fmla="val 87500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62858" name="Text Box 10"/>
              <p:cNvSpPr txBox="1">
                <a:spLocks noChangeArrowheads="1"/>
              </p:cNvSpPr>
              <p:nvPr/>
            </p:nvSpPr>
            <p:spPr bwMode="auto">
              <a:xfrm>
                <a:off x="2064" y="2496"/>
                <a:ext cx="8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66FFFF"/>
                    </a:solidFill>
                  </a:rPr>
                  <a:t>Environment</a:t>
                </a:r>
              </a:p>
              <a:p>
                <a:pPr algn="ctr"/>
                <a:r>
                  <a:rPr lang="en-US" sz="1800">
                    <a:solidFill>
                      <a:srgbClr val="66FFFF"/>
                    </a:solidFill>
                  </a:rPr>
                  <a:t>Sounding</a:t>
                </a:r>
              </a:p>
            </p:txBody>
          </p:sp>
        </p:grpSp>
        <p:sp>
          <p:nvSpPr>
            <p:cNvPr id="462859" name="Text Box 11"/>
            <p:cNvSpPr txBox="1">
              <a:spLocks noChangeArrowheads="1"/>
            </p:cNvSpPr>
            <p:nvPr/>
          </p:nvSpPr>
          <p:spPr bwMode="auto">
            <a:xfrm>
              <a:off x="3692" y="624"/>
              <a:ext cx="143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Eye - Environment </a:t>
              </a:r>
            </a:p>
            <a:p>
              <a:pPr algn="ctr"/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Temperature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462860" name="Text Box 12"/>
          <p:cNvSpPr txBox="1">
            <a:spLocks noChangeArrowheads="1"/>
          </p:cNvSpPr>
          <p:nvPr/>
        </p:nvSpPr>
        <p:spPr bwMode="auto">
          <a:xfrm>
            <a:off x="76200" y="4911293"/>
            <a:ext cx="486525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 Hydrostatic Equation Downward from 100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Surface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Sounding:  P</a:t>
            </a:r>
            <a:r>
              <a:rPr lang="en-US" sz="2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1012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Sounding:                 P</a:t>
            </a:r>
            <a:r>
              <a:rPr lang="en-US" sz="2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936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Aircraft Recon:                P</a:t>
            </a:r>
            <a:r>
              <a:rPr lang="en-US" sz="2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933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2861" name="Text Box 13"/>
          <p:cNvSpPr txBox="1">
            <a:spLocks noChangeArrowheads="1"/>
          </p:cNvSpPr>
          <p:nvPr/>
        </p:nvSpPr>
        <p:spPr bwMode="auto">
          <a:xfrm>
            <a:off x="5181600" y="6550223"/>
            <a:ext cx="39831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Menzel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2006 and 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DeMaria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CIRA, 2004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5638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sounders could aid in TC intensity analysis!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1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F3B61-DE47-449A-BCF6-2F53FF79B5DD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Ozone Detection</a:t>
            </a:r>
          </a:p>
        </p:txBody>
      </p:sp>
      <p:sp>
        <p:nvSpPr>
          <p:cNvPr id="276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8900" name="Picture 4" descr="117322main_Erin_hu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9" t="24655" r="15805" b="10712"/>
          <a:stretch>
            <a:fillRect/>
          </a:stretch>
        </p:blipFill>
        <p:spPr bwMode="auto">
          <a:xfrm>
            <a:off x="179388" y="1062038"/>
            <a:ext cx="2546350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8901" name="Picture 5" descr="117326main_OzoneFi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1023938"/>
            <a:ext cx="4370387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8902" name="Text Box 6"/>
          <p:cNvSpPr txBox="1">
            <a:spLocks noChangeArrowheads="1"/>
          </p:cNvSpPr>
          <p:nvPr/>
        </p:nvSpPr>
        <p:spPr bwMode="auto">
          <a:xfrm>
            <a:off x="7010400" y="1730375"/>
            <a:ext cx="21336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Strong convection can result in "a local maximum of total ozone in the core of hurricane, and a ring of low level of total ozone surrounding the hurricane</a:t>
            </a:r>
            <a:r>
              <a:rPr lang="en-US" sz="2000" dirty="0" smtClean="0">
                <a:solidFill>
                  <a:srgbClr val="000000"/>
                </a:solidFill>
              </a:rPr>
              <a:t>.“ (NASA /FSU)</a:t>
            </a: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768903" name="Text Box 7"/>
          <p:cNvSpPr txBox="1">
            <a:spLocks noChangeArrowheads="1"/>
          </p:cNvSpPr>
          <p:nvPr/>
        </p:nvSpPr>
        <p:spPr bwMode="auto">
          <a:xfrm>
            <a:off x="1382713" y="6492875"/>
            <a:ext cx="5770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hlinkClick r:id="rId5"/>
              </a:rPr>
              <a:t>http://www.nasa.gov/vision/earth/environment/ozone_drop.html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768904" name="Text Box 8"/>
          <p:cNvSpPr txBox="1">
            <a:spLocks noChangeArrowheads="1"/>
          </p:cNvSpPr>
          <p:nvPr/>
        </p:nvSpPr>
        <p:spPr bwMode="auto">
          <a:xfrm>
            <a:off x="748861" y="3909581"/>
            <a:ext cx="1507272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Hurricane Erin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September 2001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572109"/>
            <a:ext cx="27216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Could ozone be a tool to analyze and forecast TC intensity? Could we use a </a:t>
            </a:r>
            <a:r>
              <a:rPr lang="en-US" sz="1600" b="1" dirty="0" err="1" smtClean="0"/>
              <a:t>hyperspectral</a:t>
            </a:r>
            <a:r>
              <a:rPr lang="en-US" sz="1600" b="1" dirty="0" smtClean="0"/>
              <a:t> sounder, or would this need a more specialized instrument  (e. g. TOMS)?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702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41438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to diagnose the near-TC environment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3357435"/>
            <a:ext cx="9144000" cy="35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371600"/>
            <a:ext cx="8991600" cy="1985835"/>
          </a:xfrm>
          <a:prstGeom prst="rect">
            <a:avLst/>
          </a:prstGeom>
        </p:spPr>
        <p:txBody>
          <a:bodyPr anchor="ctr" anchorCtr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sounder data enhances operational analyses of temperature and moisture in the environment near a tropical cyclone. This helps with the detection of Saharan Air Layers and other dry air intrusions. It could also aid forecasts of tropical transition and extratropical transition.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Precipitable Water Products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5751513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Hyperspectral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sounder data (especially geostationary-based) could enhance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microwave-based TPW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products,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making it easier for the NHC to detect and track important moist and dry features.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9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sounder data for numerical weather prediction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5227320" cy="5486399"/>
          </a:xfrm>
        </p:spPr>
        <p:txBody>
          <a:bodyPr anchor="ctr" anchorCtr="1"/>
          <a:lstStyle/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sounder data is used operationally in many NWP models, providing vertical temperature and moisture data where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rawinsondes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not available.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contributes to the NHC through improved global model track forecasts.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instruments,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 in geostationary orbit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should bring about additional improvements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4138036"/>
            <a:ext cx="3840480" cy="271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1418072"/>
            <a:ext cx="3840480" cy="271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1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066800"/>
            <a:ext cx="398621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066800"/>
            <a:ext cx="3986213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Hurricane Isabel</a:t>
            </a:r>
            <a:endParaRPr lang="en-GB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5082" tIns="57542" rIns="115082" bIns="57542" anchor="ctr"/>
          <a:lstStyle/>
          <a:p>
            <a:pPr algn="ctr" defTabSz="1143000" eaLnBrk="0" hangingPunct="0">
              <a:lnSpc>
                <a:spcPct val="90000"/>
              </a:lnSpc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MSG-1, 7 September 2003, 11:45 UTC – slide courtesy of EUMETSAT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5486400"/>
            <a:ext cx="9140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5082" tIns="57542" rIns="115082" bIns="57542" anchor="ctr"/>
          <a:lstStyle/>
          <a:p>
            <a:pPr defTabSz="1143000" eaLnBrk="0" hangingPunct="0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Channel 09 (IR10.8)                     RGB Composite VIS0.6-NIR1.6-IR10.8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180776" y="3886200"/>
            <a:ext cx="388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GB" sz="2400" b="1" dirty="0">
                <a:solidFill>
                  <a:srgbClr val="FFFF00"/>
                </a:solidFill>
                <a:latin typeface="Bookman Old Style" pitchFamily="18" charset="0"/>
              </a:rPr>
              <a:t>1</a:t>
            </a:r>
            <a:endParaRPr lang="en-GB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5757124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1=large warm ice, 2=large cold ice, 3=small cold ice,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4=small 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 water, 5=large warm water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60089" y="1828800"/>
            <a:ext cx="388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GB" sz="2400" b="1" dirty="0">
                <a:solidFill>
                  <a:srgbClr val="FFFF00"/>
                </a:solidFill>
                <a:latin typeface="Bookman Old Style" pitchFamily="18" charset="0"/>
              </a:rPr>
              <a:t>2</a:t>
            </a:r>
            <a:endParaRPr lang="en-GB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687064" y="3429000"/>
            <a:ext cx="388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GB" sz="2400" b="1" dirty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endParaRPr lang="en-GB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376164" y="4038600"/>
            <a:ext cx="388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GB" sz="2400" b="1" dirty="0">
                <a:solidFill>
                  <a:srgbClr val="FFFF00"/>
                </a:solidFill>
                <a:latin typeface="Bookman Old Style" pitchFamily="18" charset="0"/>
              </a:rPr>
              <a:t>4</a:t>
            </a:r>
            <a:endParaRPr lang="en-GB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250626" y="3429000"/>
            <a:ext cx="388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GB" sz="2400" b="1" dirty="0">
                <a:solidFill>
                  <a:srgbClr val="FFFF00"/>
                </a:solidFill>
                <a:latin typeface="Bookman Old Style" pitchFamily="18" charset="0"/>
              </a:rPr>
              <a:t>4</a:t>
            </a:r>
            <a:endParaRPr lang="en-GB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515864" y="1600200"/>
            <a:ext cx="388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GB" sz="2400" b="1" dirty="0">
                <a:solidFill>
                  <a:srgbClr val="FFFF00"/>
                </a:solidFill>
                <a:latin typeface="Bookman Old Style" pitchFamily="18" charset="0"/>
              </a:rPr>
              <a:t>5</a:t>
            </a:r>
            <a:endParaRPr lang="en-GB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-3175" y="618748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Could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hyperspectral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data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improve analyses of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clouds and cloud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microphysical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properties? This could improve intensity estimates and NWP.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672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etro">
  <a:themeElements>
    <a:clrScheme name="1_Metro 1">
      <a:dk1>
        <a:srgbClr val="4E5B6F"/>
      </a:dk1>
      <a:lt1>
        <a:srgbClr val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1_Metro">
      <a:majorFont>
        <a:latin typeface="Arial"/>
        <a:ea typeface="ＭＳ Ｐゴシック"/>
        <a:cs typeface=""/>
      </a:majorFont>
      <a:minorFont>
        <a:latin typeface="Corbe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tro 1">
        <a:dk1>
          <a:srgbClr val="4E5B6F"/>
        </a:dk1>
        <a:lt1>
          <a:srgbClr val="FFFFFF"/>
        </a:lt1>
        <a:dk2>
          <a:srgbClr val="000000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645</Words>
  <Application>Microsoft Office PowerPoint</Application>
  <PresentationFormat>On-screen Show (4:3)</PresentationFormat>
  <Paragraphs>70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Blank Presentation</vt:lpstr>
      <vt:lpstr>Default Design</vt:lpstr>
      <vt:lpstr>1_Metro</vt:lpstr>
      <vt:lpstr>Custom Design</vt:lpstr>
      <vt:lpstr>Chart</vt:lpstr>
      <vt:lpstr>PowerPoint Presentation</vt:lpstr>
      <vt:lpstr>NHC Sounder Issues</vt:lpstr>
      <vt:lpstr>Hyperspectral sounders and tropical cyclones</vt:lpstr>
      <vt:lpstr>AIRS Sounding in Eye of Isabel</vt:lpstr>
      <vt:lpstr>Ozone Detection</vt:lpstr>
      <vt:lpstr>Hyperspectral data to diagnose the near-TC environment</vt:lpstr>
      <vt:lpstr>Total Precipitable Water Products</vt:lpstr>
      <vt:lpstr>Hyperspectral sounder data for numerical weather prediction</vt:lpstr>
      <vt:lpstr>PowerPoint Presentation</vt:lpstr>
      <vt:lpstr>How can we analyze the structure of a TC with satellites?</vt:lpstr>
    </vt:vector>
  </TitlesOfParts>
  <Company>National Hurricane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L. Beven II</dc:creator>
  <cp:lastModifiedBy>John L. Beven II</cp:lastModifiedBy>
  <cp:revision>27</cp:revision>
  <dcterms:created xsi:type="dcterms:W3CDTF">2011-03-27T16:10:32Z</dcterms:created>
  <dcterms:modified xsi:type="dcterms:W3CDTF">2011-03-27T18:10:10Z</dcterms:modified>
</cp:coreProperties>
</file>