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519" r:id="rId3"/>
    <p:sldId id="522" r:id="rId4"/>
    <p:sldId id="523" r:id="rId5"/>
    <p:sldId id="514" r:id="rId6"/>
    <p:sldId id="524" r:id="rId7"/>
    <p:sldId id="526" r:id="rId8"/>
    <p:sldId id="528" r:id="rId9"/>
    <p:sldId id="516" r:id="rId10"/>
    <p:sldId id="520" r:id="rId11"/>
    <p:sldId id="518" r:id="rId12"/>
    <p:sldId id="342" r:id="rId1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D1F0D0"/>
    <a:srgbClr val="FD0DFB"/>
    <a:srgbClr val="9999FF"/>
    <a:srgbClr val="FF3300"/>
    <a:srgbClr val="C0C0C0"/>
    <a:srgbClr val="000066"/>
    <a:srgbClr val="6666FF"/>
    <a:srgbClr val="3333FF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-1256" y="-56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dirty="0" smtClean="0">
                <a:latin typeface="Arial" charset="0"/>
              </a:rPr>
              <a:t>Hurricane Earl 2 September 2010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u="sng" dirty="0" smtClean="0">
                <a:latin typeface="Arial" charset="0"/>
              </a:rPr>
              <a:t>http://</a:t>
            </a:r>
            <a:r>
              <a:rPr lang="en-US" sz="1000" u="sng" dirty="0" err="1" smtClean="0">
                <a:latin typeface="Arial" charset="0"/>
              </a:rPr>
              <a:t>www.nrc.noaa.gov/HFIPDraftPlan.html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HFIP Team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Frank Marks, research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Ed Rappaport,</a:t>
            </a:r>
            <a:r>
              <a:rPr lang="en-US" sz="1000" baseline="0" dirty="0" smtClean="0">
                <a:latin typeface="Arial" charset="0"/>
              </a:rPr>
              <a:t> operations </a:t>
            </a:r>
            <a:r>
              <a:rPr lang="en-US" sz="1000" dirty="0" smtClean="0">
                <a:latin typeface="Arial" charset="0"/>
              </a:rPr>
              <a:t>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Fred </a:t>
            </a:r>
            <a:r>
              <a:rPr lang="en-US" sz="1000" dirty="0" err="1" smtClean="0">
                <a:latin typeface="Arial" charset="0"/>
              </a:rPr>
              <a:t>Toepfer</a:t>
            </a:r>
            <a:r>
              <a:rPr lang="en-US" sz="1000" dirty="0" smtClean="0">
                <a:latin typeface="Arial" charset="0"/>
              </a:rPr>
              <a:t>, project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Robert Gall, development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Mark DeMaria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Chris </a:t>
            </a:r>
            <a:r>
              <a:rPr lang="en-US" sz="1000" dirty="0" err="1" smtClean="0">
                <a:latin typeface="Arial" charset="0"/>
              </a:rPr>
              <a:t>Fairall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Jim McFadden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Scott Kiser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Daniel Melendez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Roger Pierce</a:t>
            </a:r>
          </a:p>
          <a:p>
            <a:pPr eaLnBrk="1" hangingPunct="1">
              <a:spcBef>
                <a:spcPct val="0"/>
              </a:spcBef>
            </a:pP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HFIP </a:t>
            </a:r>
            <a:r>
              <a:rPr lang="en-US" sz="1000" dirty="0" err="1" smtClean="0">
                <a:latin typeface="Arial" charset="0"/>
              </a:rPr>
              <a:t>executieve</a:t>
            </a:r>
            <a:r>
              <a:rPr lang="en-US" sz="1000" dirty="0" smtClean="0">
                <a:latin typeface="Arial" charset="0"/>
              </a:rPr>
              <a:t> oversight board:</a:t>
            </a:r>
          </a:p>
          <a:p>
            <a:r>
              <a:rPr lang="en-US" sz="1000" dirty="0" smtClean="0">
                <a:latin typeface="Arial" charset="0"/>
              </a:rPr>
              <a:t>OAR DAA/Sandy MacDonald, co-chair</a:t>
            </a:r>
          </a:p>
          <a:p>
            <a:r>
              <a:rPr lang="en-US" sz="1000" dirty="0" smtClean="0">
                <a:latin typeface="Arial" charset="0"/>
              </a:rPr>
              <a:t>NWS AA/Jack Hayes, co-chair</a:t>
            </a:r>
          </a:p>
          <a:p>
            <a:r>
              <a:rPr lang="en-US" sz="1000" dirty="0" smtClean="0">
                <a:latin typeface="Arial" charset="0"/>
              </a:rPr>
              <a:t>NCEP/Louis </a:t>
            </a:r>
            <a:r>
              <a:rPr lang="en-US" sz="1000" dirty="0" err="1" smtClean="0">
                <a:latin typeface="Arial" charset="0"/>
              </a:rPr>
              <a:t>Uccellini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TPC/Bill Read, </a:t>
            </a:r>
          </a:p>
          <a:p>
            <a:r>
              <a:rPr lang="en-US" sz="1000" dirty="0" smtClean="0">
                <a:latin typeface="Arial" charset="0"/>
              </a:rPr>
              <a:t>NESDIS/Mark DeMaria,  </a:t>
            </a:r>
          </a:p>
          <a:p>
            <a:r>
              <a:rPr lang="en-US" sz="1000" dirty="0" smtClean="0">
                <a:latin typeface="Arial" charset="0"/>
              </a:rPr>
              <a:t>NOS/Jesse </a:t>
            </a:r>
            <a:r>
              <a:rPr lang="en-US" sz="1000" dirty="0" err="1" smtClean="0">
                <a:latin typeface="Arial" charset="0"/>
              </a:rPr>
              <a:t>Feyen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AOML/Bob Atlas</a:t>
            </a:r>
          </a:p>
          <a:p>
            <a:r>
              <a:rPr lang="en-US" sz="1000" dirty="0" smtClean="0">
                <a:latin typeface="Arial" charset="0"/>
              </a:rPr>
              <a:t>PPI/Paul </a:t>
            </a:r>
            <a:r>
              <a:rPr lang="en-US" sz="1000" dirty="0" err="1" smtClean="0">
                <a:latin typeface="Arial" charset="0"/>
              </a:rPr>
              <a:t>Doremus</a:t>
            </a:r>
            <a:endParaRPr lang="en-US" sz="1000" dirty="0" smtClean="0">
              <a:latin typeface="Arial" charset="0"/>
            </a:endParaRPr>
          </a:p>
          <a:p>
            <a:r>
              <a:rPr lang="en-US" sz="1000" dirty="0" smtClean="0">
                <a:latin typeface="Arial" charset="0"/>
              </a:rPr>
              <a:t>NMFS/Bonnie </a:t>
            </a:r>
            <a:r>
              <a:rPr lang="en-US" sz="1000" dirty="0" err="1" smtClean="0">
                <a:latin typeface="Arial" charset="0"/>
              </a:rPr>
              <a:t>Ponwith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NOS/Liz </a:t>
            </a:r>
            <a:r>
              <a:rPr lang="en-US" sz="1000" dirty="0" err="1" smtClean="0">
                <a:latin typeface="Arial" charset="0"/>
              </a:rPr>
              <a:t>Scheffler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NMAO-PM Aircraft/Phil </a:t>
            </a:r>
            <a:r>
              <a:rPr lang="en-US" sz="1000" dirty="0" err="1" smtClean="0">
                <a:latin typeface="Arial" charset="0"/>
              </a:rPr>
              <a:t>Kenul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OFCM/Sam Williamson</a:t>
            </a:r>
          </a:p>
          <a:p>
            <a:r>
              <a:rPr lang="en-US" sz="1000" dirty="0" smtClean="0">
                <a:latin typeface="Arial" charset="0"/>
              </a:rPr>
              <a:t>Executive Secretariat: OAR/Joseph </a:t>
            </a:r>
            <a:r>
              <a:rPr lang="en-US" sz="1000" dirty="0" err="1" smtClean="0">
                <a:latin typeface="Arial" charset="0"/>
              </a:rPr>
              <a:t>Bartosik</a:t>
            </a:r>
            <a:r>
              <a:rPr lang="en-US" sz="1000" dirty="0" smtClean="0">
                <a:latin typeface="Arial" charset="0"/>
              </a:rPr>
              <a:t> and NWS/John </a:t>
            </a:r>
            <a:r>
              <a:rPr lang="en-US" sz="1000" dirty="0" err="1" smtClean="0">
                <a:latin typeface="Arial" charset="0"/>
              </a:rPr>
              <a:t>Iacabucci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000" dirty="0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D4C1C26-B75B-4C4B-BFCC-36E53C5A2F40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1767"/>
          </a:xfrm>
          <a:noFill/>
        </p:spPr>
        <p:txBody>
          <a:bodyPr/>
          <a:lstStyle/>
          <a:p>
            <a:pPr eaLnBrk="1" hangingPunct="1"/>
            <a:r>
              <a:rPr lang="en-US"/>
              <a:t>Animation of track guidance models for Hurricane Ike.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27756-8DAA-0D45-B06E-3EF39823B833}" type="slidenum">
              <a:rPr lang="en-US"/>
              <a:pPr/>
              <a:t>7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32943" indent="-232943">
              <a:buFontTx/>
              <a:buAutoNum type="arabicParenR"/>
            </a:pPr>
            <a:r>
              <a:rPr lang="en-US" dirty="0"/>
              <a:t> Top: TPW showing large SAL outbreaks W and E of Bill.  Note the large dry air intrusion wrapping around the storm at this time</a:t>
            </a:r>
          </a:p>
          <a:p>
            <a:pPr marL="232943" indent="-232943">
              <a:buFontTx/>
              <a:buAutoNum type="arabicParenR"/>
            </a:pPr>
            <a:r>
              <a:rPr lang="en-US" dirty="0"/>
              <a:t> Bottom: coincident CALIPSO overpass (A-B) showing that the dry air wrapping into the storm on the SW side was indeed a dusty SAL outbreak.  Dust extends up to ~4.5-5 km in this outbreak…fairly typical for SAL outbreaks in the NATL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57389C-A937-B04C-80C3-25536DD929B6}" type="slidenum">
              <a:rPr lang="en-US">
                <a:latin typeface="Arial" charset="0"/>
              </a:rPr>
              <a:pPr>
                <a:defRPr/>
              </a:pPr>
              <a:t>10</a:t>
            </a:fld>
            <a:endParaRPr lang="en-US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100" dirty="0" smtClean="0">
                <a:latin typeface="Arial" charset="0"/>
              </a:rPr>
              <a:t>Two Stream Approach to HFIP developments:</a:t>
            </a:r>
          </a:p>
          <a:p>
            <a:pPr marL="231775" indent="-231775" eaLnBrk="1" hangingPunct="1">
              <a:buFontTx/>
              <a:buChar char="•"/>
              <a:defRPr/>
            </a:pPr>
            <a:r>
              <a:rPr lang="en-US" sz="1100" dirty="0" smtClean="0"/>
              <a:t>Stream 1– Operational Transition and Implementation</a:t>
            </a:r>
          </a:p>
          <a:p>
            <a:pPr marL="231775" indent="-231775" eaLnBrk="1" hangingPunct="1">
              <a:buFontTx/>
              <a:buChar char="•"/>
              <a:defRPr/>
            </a:pPr>
            <a:r>
              <a:rPr lang="en-US" sz="1100" dirty="0" smtClean="0"/>
              <a:t>Stream 2 – Advanced Technology Demonstration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Unconstrained by near-term availability of operational computing 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Uses both NOAA’s and computing resources from major supercomputing centers for testing and evaluation.  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Emphasis is on high resolution global and regional models run as ensembles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Real-time or near real time runs during hurricane season</a:t>
            </a:r>
          </a:p>
          <a:p>
            <a:pPr marL="231775" indent="-231775" eaLnBrk="1" hangingPunct="1">
              <a:buFontTx/>
              <a:buChar char="•"/>
              <a:defRPr/>
            </a:pPr>
            <a:r>
              <a:rPr lang="en-US" sz="1100" dirty="0" smtClean="0"/>
              <a:t>Stream 1.5  </a:t>
            </a:r>
            <a:r>
              <a:rPr lang="en-US" sz="1100" dirty="0" smtClean="0">
                <a:latin typeface="Arial" charset="0"/>
              </a:rPr>
              <a:t>(JHT-like)</a:t>
            </a:r>
            <a:endParaRPr lang="en-US" sz="1100" dirty="0" smtClean="0"/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NHC Forecaster Defined.  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Subset of Stream 2 that forecasters see as particularly promising or provides demonstrated capability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Will be configured to run in real-time and products made available to NHC.</a:t>
            </a:r>
            <a:endParaRPr lang="en-US" sz="11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0CB63-0F78-0F4D-BEA5-D284EC2C4C3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03_EarlandFiona-8312010-1920.jpg"/>
          <p:cNvPicPr>
            <a:picLocks noChangeAspect="1"/>
          </p:cNvPicPr>
          <p:nvPr userDrawn="1"/>
        </p:nvPicPr>
        <p:blipFill>
          <a:blip r:embed="rId2"/>
          <a:srcRect l="15372" r="9646"/>
          <a:stretch>
            <a:fillRect/>
          </a:stretch>
        </p:blipFill>
        <p:spPr>
          <a:xfrm>
            <a:off x="0" y="8247"/>
            <a:ext cx="9141941" cy="6858000"/>
          </a:xfrm>
          <a:prstGeom prst="rect">
            <a:avLst/>
          </a:prstGeom>
        </p:spPr>
      </p:pic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r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378200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>
                <a:solidFill>
                  <a:schemeClr val="accent2"/>
                </a:solidFill>
              </a:rPr>
              <a:t>National Hurricane Forecast Improvement Project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100" i="1" dirty="0">
                <a:solidFill>
                  <a:schemeClr val="accent2"/>
                </a:solidFill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15" name="Picture 14" descr="PIA00430.jpg"/>
          <p:cNvPicPr>
            <a:picLocks noChangeAspect="1"/>
          </p:cNvPicPr>
          <p:nvPr userDrawn="1"/>
        </p:nvPicPr>
        <p:blipFill>
          <a:blip r:embed="rId18">
            <a:alphaModFix amt="49000"/>
          </a:blip>
          <a:srcRect l="4184" t="10239" r="6788" b="4288"/>
          <a:stretch>
            <a:fillRect/>
          </a:stretch>
        </p:blipFill>
        <p:spPr>
          <a:xfrm>
            <a:off x="7605418" y="-24423"/>
            <a:ext cx="1428129" cy="137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emf"/><Relationship Id="rId5" Type="http://schemas.openxmlformats.org/officeDocument/2006/relationships/image" Target="../media/image21.gif"/><Relationship Id="rId6" Type="http://schemas.openxmlformats.org/officeDocument/2006/relationships/image" Target="../media/image22.emf"/><Relationship Id="rId7" Type="http://schemas.openxmlformats.org/officeDocument/2006/relationships/image" Target="../media/image23.gif"/><Relationship Id="rId8" Type="http://schemas.openxmlformats.org/officeDocument/2006/relationships/image" Target="../media/image24.emf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976438" y="5768975"/>
            <a:ext cx="7116762" cy="103822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Marks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</a:b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 NOAA/AOML/Hurricane Research Division</a:t>
            </a:r>
            <a:endParaRPr lang="en-US" sz="2000" b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Arial" pitchFamily="-111" charset="0"/>
              <a:cs typeface="Calibri"/>
            </a:endParaRP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29</a:t>
            </a: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 March 2011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Arial" pitchFamily="-111" charset="0"/>
              <a:cs typeface="Calibri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367659" y="8881"/>
            <a:ext cx="7776341" cy="1921656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Tropical Cyclone Forecast Improvements Through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Hyperspectral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Soundings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Untitled Image 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0775" y="4283075"/>
            <a:ext cx="28892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+mj-lt"/>
                <a:ea typeface="Calibri" charset="0"/>
                <a:cs typeface="Calibri" charset="0"/>
              </a:rPr>
              <a:t>Moving Forward:</a:t>
            </a:r>
            <a:br>
              <a:rPr lang="en-US" dirty="0" smtClean="0">
                <a:latin typeface="+mj-lt"/>
                <a:ea typeface="Calibri" charset="0"/>
                <a:cs typeface="Calibri" charset="0"/>
              </a:rPr>
            </a:br>
            <a:r>
              <a:rPr lang="en-US" sz="4400" dirty="0" smtClean="0">
                <a:latin typeface="+mj-lt"/>
                <a:ea typeface="Calibri" charset="0"/>
                <a:cs typeface="Calibri" charset="0"/>
              </a:rPr>
              <a:t>HFIP </a:t>
            </a:r>
            <a:r>
              <a:rPr lang="en-US" sz="4400" dirty="0" smtClean="0">
                <a:latin typeface="+mj-lt"/>
                <a:ea typeface="Calibri" charset="0"/>
                <a:cs typeface="Calibri" charset="0"/>
              </a:rPr>
              <a:t>a</a:t>
            </a:r>
            <a:r>
              <a:rPr lang="en-US" sz="4400" dirty="0" smtClean="0">
                <a:latin typeface="+mj-lt"/>
                <a:ea typeface="Calibri" charset="0"/>
                <a:cs typeface="Calibri" charset="0"/>
              </a:rPr>
              <a:t>ctivities</a:t>
            </a:r>
            <a:endParaRPr lang="en-US" dirty="0" smtClean="0"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225" y="1397000"/>
            <a:ext cx="6607175" cy="4953000"/>
          </a:xfrm>
        </p:spPr>
        <p:txBody>
          <a:bodyPr/>
          <a:lstStyle/>
          <a:p>
            <a:pPr marL="461963" indent="-461963" eaLnBrk="1" hangingPunct="1"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charset="0"/>
                <a:cs typeface="Calibri" charset="0"/>
              </a:rPr>
              <a:t>Traditional Hurricane Research Activities: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charset="0"/>
                <a:cs typeface="Calibri" charset="0"/>
              </a:rPr>
              <a:t>Observations, analysis, database, &amp; instrument R&amp;D (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charset="0"/>
                <a:cs typeface="Calibri" charset="0"/>
                <a:hlinkClick r:id="" action="ppaction://noaction"/>
              </a:rPr>
              <a:t>IFEX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charset="0"/>
                <a:cs typeface="Calibri" charset="0"/>
              </a:rPr>
              <a:t>)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charset="0"/>
                <a:cs typeface="Calibri" charset="0"/>
              </a:rPr>
              <a:t>Statistical-dynamical model development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charset="0"/>
                <a:cs typeface="Calibri" charset="0"/>
              </a:rPr>
              <a:t>Advances in operational models (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charset="0"/>
                <a:cs typeface="Calibri" charset="0"/>
                <a:hlinkClick r:id="" action="ppaction://noaction"/>
              </a:rPr>
              <a:t>Stream 1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charset="0"/>
                <a:cs typeface="Calibri" charset="0"/>
              </a:rPr>
              <a:t>)</a:t>
            </a:r>
          </a:p>
          <a:p>
            <a:pPr marL="461963" indent="-461963" eaLnBrk="1" hangingPunct="1">
              <a:spcBef>
                <a:spcPts val="600"/>
              </a:spcBef>
            </a:pPr>
            <a:r>
              <a:rPr lang="en-US" dirty="0">
                <a:solidFill>
                  <a:srgbClr val="FF3300"/>
                </a:solidFill>
                <a:latin typeface="+mj-lt"/>
                <a:ea typeface="Calibri" charset="0"/>
                <a:cs typeface="Calibri" charset="0"/>
              </a:rPr>
              <a:t>New HFIP Research Thrusts:</a:t>
            </a:r>
            <a:endParaRPr lang="en-US" sz="2000" dirty="0">
              <a:solidFill>
                <a:srgbClr val="FF3300"/>
              </a:solidFill>
              <a:latin typeface="+mj-lt"/>
              <a:ea typeface="Calibri" charset="0"/>
              <a:cs typeface="Calibri" charset="0"/>
            </a:endParaRP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Experimental global and regional hurricane model development (Stream 2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)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solidFill>
                  <a:srgbClr val="FF3300"/>
                </a:solidFill>
                <a:latin typeface="+mj-lt"/>
                <a:ea typeface="Calibri" charset="0"/>
                <a:cs typeface="Calibri" charset="0"/>
              </a:rPr>
              <a:t>Data assimilation techniques and observing system strategy analysis development (Stream 1 &amp; 2</a:t>
            </a:r>
            <a:r>
              <a:rPr lang="en-US" sz="2000" dirty="0" smtClean="0">
                <a:solidFill>
                  <a:srgbClr val="FF3300"/>
                </a:solidFill>
                <a:latin typeface="+mj-lt"/>
                <a:ea typeface="Calibri" charset="0"/>
                <a:cs typeface="Calibri" charset="0"/>
              </a:rPr>
              <a:t>)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solidFill>
                  <a:schemeClr val="bg2"/>
                </a:solidFill>
                <a:latin typeface="+mj-lt"/>
                <a:ea typeface="Calibri" charset="0"/>
                <a:cs typeface="Calibri" charset="0"/>
              </a:rPr>
              <a:t>Model evaluation tool development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solidFill>
                  <a:srgbClr val="808080"/>
                </a:solidFill>
                <a:latin typeface="+mj-lt"/>
                <a:ea typeface="Calibri" charset="0"/>
                <a:cs typeface="Calibri" charset="0"/>
              </a:rPr>
              <a:t>Socioeconomic research and development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265113" y="5969000"/>
            <a:ext cx="8639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>
                <a:solidFill>
                  <a:srgbClr val="000090"/>
                </a:solidFill>
                <a:latin typeface="+mj-lt"/>
                <a:ea typeface="Calibri" charset="0"/>
                <a:cs typeface="Calibri" charset="0"/>
              </a:rPr>
              <a:t>Partnership: NCEP, AOC, AOML, ESRL, GFDL, DTC, USWRP, NESDIS/STAR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6496050" y="4371975"/>
            <a:ext cx="525463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50000"/>
              </a:lnSpc>
            </a:pPr>
            <a:r>
              <a:rPr lang="en-US" sz="2000">
                <a:solidFill>
                  <a:schemeClr val="bg1"/>
                </a:solidFill>
                <a:latin typeface="+mj-lt"/>
                <a:ea typeface="Arial" charset="0"/>
                <a:cs typeface="Arial" charset="0"/>
                <a:sym typeface="Arial" charset="0"/>
              </a:rPr>
              <a:t>D1</a:t>
            </a:r>
          </a:p>
        </p:txBody>
      </p:sp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7483475" y="4872038"/>
            <a:ext cx="515938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30479" bIns="50800">
            <a:prstTxWarp prst="textNoShape">
              <a:avLst/>
            </a:prstTxWarp>
          </a:bodyPr>
          <a:lstStyle/>
          <a:p>
            <a:pPr marL="39688">
              <a:lnSpc>
                <a:spcPct val="90000"/>
              </a:lnSpc>
            </a:pPr>
            <a:r>
              <a:rPr lang="en-US" sz="2000">
                <a:solidFill>
                  <a:srgbClr val="FFFFFF"/>
                </a:solidFill>
                <a:latin typeface="+mj-lt"/>
                <a:ea typeface="Arial" charset="0"/>
                <a:cs typeface="Arial" charset="0"/>
                <a:sym typeface="Arial" charset="0"/>
              </a:rPr>
              <a:t>D2</a:t>
            </a:r>
          </a:p>
        </p:txBody>
      </p:sp>
      <p:pic>
        <p:nvPicPr>
          <p:cNvPr id="22536" name="Picture 2" descr="tk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93" t="18758" r="10962" b="18715"/>
          <a:stretch>
            <a:fillRect/>
          </a:stretch>
        </p:blipFill>
        <p:spPr bwMode="auto">
          <a:xfrm>
            <a:off x="6742113" y="2287588"/>
            <a:ext cx="19891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1" descr="p3-gulfstream_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5113" y="1379538"/>
            <a:ext cx="2286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958"/>
            <a:ext cx="7696200" cy="1371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Summary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342" y="1397368"/>
            <a:ext cx="866938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err="1" smtClean="0">
                <a:latin typeface="+mn-lt"/>
              </a:rPr>
              <a:t>Hyperspectral</a:t>
            </a:r>
            <a:r>
              <a:rPr lang="en-US" sz="2800" dirty="0" smtClean="0">
                <a:latin typeface="+mn-lt"/>
              </a:rPr>
              <a:t> soundings can significantly impact TC </a:t>
            </a:r>
            <a:r>
              <a:rPr lang="en-US" sz="2800" dirty="0" smtClean="0">
                <a:latin typeface="+mn-lt"/>
              </a:rPr>
              <a:t>forecasts and research through improved</a:t>
            </a:r>
            <a:r>
              <a:rPr lang="en-US" sz="2800" dirty="0" smtClean="0">
                <a:latin typeface="+mn-lt"/>
              </a:rPr>
              <a:t> vertical and horizontal  thermal structure </a:t>
            </a:r>
            <a:r>
              <a:rPr lang="en-US" sz="2800" dirty="0" smtClean="0">
                <a:latin typeface="+mn-lt"/>
              </a:rPr>
              <a:t>in</a:t>
            </a:r>
            <a:r>
              <a:rPr lang="en-US" sz="2800" dirty="0" smtClean="0">
                <a:latin typeface="+mn-lt"/>
              </a:rPr>
              <a:t> storm environment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err="1" smtClean="0">
                <a:latin typeface="+mn-lt"/>
              </a:rPr>
              <a:t>Hyperspectral</a:t>
            </a:r>
            <a:r>
              <a:rPr lang="en-US" sz="2800" dirty="0" smtClean="0">
                <a:latin typeface="+mn-lt"/>
              </a:rPr>
              <a:t> soundings do </a:t>
            </a:r>
            <a:r>
              <a:rPr lang="en-US" sz="2800" dirty="0" smtClean="0">
                <a:latin typeface="+mn-lt"/>
              </a:rPr>
              <a:t>not need to provide data in core for major </a:t>
            </a:r>
            <a:r>
              <a:rPr lang="en-US" sz="2800" dirty="0" smtClean="0">
                <a:latin typeface="+mn-lt"/>
              </a:rPr>
              <a:t>impact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+mn-lt"/>
              </a:rPr>
              <a:t>Major advantages: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better temporal &amp; spatial</a:t>
            </a:r>
            <a:r>
              <a:rPr lang="en-US" dirty="0" smtClean="0">
                <a:latin typeface="+mn-lt"/>
              </a:rPr>
              <a:t> (vertical &amp; horizontal) thermal structure surrounding </a:t>
            </a:r>
            <a:r>
              <a:rPr lang="en-US" dirty="0" smtClean="0">
                <a:latin typeface="+mn-lt"/>
              </a:rPr>
              <a:t>TC than</a:t>
            </a:r>
            <a:r>
              <a:rPr lang="en-US" dirty="0" smtClean="0">
                <a:latin typeface="+mn-lt"/>
              </a:rPr>
              <a:t> possible </a:t>
            </a:r>
            <a:r>
              <a:rPr lang="en-US" dirty="0" smtClean="0">
                <a:latin typeface="+mn-lt"/>
              </a:rPr>
              <a:t>with targeted </a:t>
            </a:r>
            <a:r>
              <a:rPr lang="en-US" dirty="0" err="1" smtClean="0">
                <a:latin typeface="+mn-lt"/>
              </a:rPr>
              <a:t>obs</a:t>
            </a:r>
            <a:endParaRPr lang="en-US" dirty="0" smtClean="0">
              <a:latin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higher vertical resolution</a:t>
            </a:r>
            <a:r>
              <a:rPr lang="en-US" dirty="0" smtClean="0">
                <a:latin typeface="+mn-lt"/>
              </a:rPr>
              <a:t> useful near boundary layer inversion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improved accuracy of</a:t>
            </a:r>
            <a:r>
              <a:rPr lang="en-US" dirty="0" smtClean="0">
                <a:latin typeface="+mn-lt"/>
              </a:rPr>
              <a:t> humidity and temperature estimates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+mn-lt"/>
              </a:rPr>
              <a:t>To take advantage should link to HFIP activities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108398" y="2495444"/>
            <a:ext cx="5879077" cy="1215448"/>
          </a:xfrm>
          <a:effectLst>
            <a:outerShdw blurRad="111125" dist="38100" dir="2700000">
              <a:srgbClr val="000000">
                <a:alpha val="55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Calibri"/>
                <a:ea typeface="+mj-ea"/>
                <a:cs typeface="Calibri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type="body" idx="1"/>
          </p:nvPr>
        </p:nvSpPr>
        <p:spPr>
          <a:xfrm>
            <a:off x="419100" y="1503363"/>
            <a:ext cx="8258175" cy="4819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3300" b="1" i="1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Goals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Improve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Accuracy</a:t>
            </a:r>
            <a:r>
              <a:rPr lang="en-US" sz="220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Hurricane impact areas (track) – 50% </a:t>
            </a:r>
            <a:br>
              <a:rPr lang="en-US" sz="190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in 10 years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Severity (intensity) – 50% in 10 years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Storm surge impact locations </a:t>
            </a:r>
            <a:br>
              <a:rPr lang="en-US" sz="190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and severity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Extend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reliability out to 7 days</a:t>
            </a:r>
            <a:br>
              <a:rPr lang="en-US" sz="3000" smtClean="0">
                <a:latin typeface="Calibri" charset="0"/>
                <a:ea typeface="Calibri" charset="0"/>
                <a:cs typeface="Calibri" charset="0"/>
              </a:rPr>
            </a:br>
            <a:endParaRPr lang="en-US" sz="1100" smtClean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Quantify, bound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reduce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uncertainty to enable risk management decisions</a:t>
            </a:r>
          </a:p>
        </p:txBody>
      </p:sp>
      <p:pic>
        <p:nvPicPr>
          <p:cNvPr id="50184" name="Picture 8" descr="http://www.magazine.noaa.gov/stories/images/145135F120_s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676400"/>
            <a:ext cx="3124200" cy="2481263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dist="99190" dir="2388334" algn="ctr" rotWithShape="0">
              <a:srgbClr val="2E507A">
                <a:alpha val="50000"/>
              </a:srgbClr>
            </a:outerShdw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168275"/>
            <a:ext cx="74326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KE_all_guidanc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586" y="1307471"/>
            <a:ext cx="8801423" cy="508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-26643"/>
            <a:ext cx="690046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a="http://schemas.openxmlformats.org/drawingml/2006/main" xmlns:p="http://schemas.openxmlformats.org/presentation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a="http://schemas.openxmlformats.org/drawingml/2006/main" xmlns:p="http://schemas.openxmlformats.org/presentation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 smtClean="0">
                <a:solidFill>
                  <a:schemeClr val="bg1"/>
                </a:solidFill>
                <a:latin typeface="+mj-lt"/>
              </a:rPr>
              <a:t>Current Capabilities:</a:t>
            </a:r>
            <a:r>
              <a:rPr lang="en-US" sz="4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+mj-lt"/>
              </a:rPr>
            </a:b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Track 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models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90068" y="5292755"/>
            <a:ext cx="8001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The increasing skill of NHC track forecasts is due to the increasing skill in NWP models.  Satellite data assimilated into NWP likely plays a large role in this.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36651" y="1526233"/>
            <a:ext cx="7697788" cy="1992314"/>
            <a:chOff x="716" y="967"/>
            <a:chExt cx="4849" cy="1255"/>
          </a:xfrm>
        </p:grpSpPr>
        <p:sp>
          <p:nvSpPr>
            <p:cNvPr id="10246" name="Text Box 6"/>
            <p:cNvSpPr txBox="1">
              <a:spLocks noChangeArrowheads="1"/>
            </p:cNvSpPr>
            <p:nvPr/>
          </p:nvSpPr>
          <p:spPr bwMode="auto">
            <a:xfrm>
              <a:off x="716" y="967"/>
              <a:ext cx="3329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  <a:latin typeface="+mn-lt"/>
                </a:rPr>
                <a:t>Future increases in skill will likely be tied to increased use of satellite data!</a:t>
              </a:r>
            </a:p>
          </p:txBody>
        </p:sp>
        <p:pic>
          <p:nvPicPr>
            <p:cNvPr id="1024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10" y="979"/>
              <a:ext cx="1555" cy="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imap://eric%2Es%2Eblake@loft.ncep.noaa.gov:993/fetch%3EUID%3E/INBOX%3E72606?part=1.1&amp;type=image/png&amp;filename=Screenshot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7" name="AutoShape 4" descr="imap://eric%2Es%2Eblake@loft.ncep.noaa.gov:993/fetch%3EUID%3E/INBOX%3E72606?part=1.1&amp;type=image/png&amp;filename=Screenshot-2.p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2"/>
          <a:srcRect t="9103" r="20448" b="5641"/>
          <a:stretch>
            <a:fillRect/>
          </a:stretch>
        </p:blipFill>
        <p:spPr bwMode="auto">
          <a:xfrm>
            <a:off x="4554538" y="1475866"/>
            <a:ext cx="4572000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/>
          <p:cNvPicPr>
            <a:picLocks noChangeAspect="1"/>
          </p:cNvPicPr>
          <p:nvPr/>
        </p:nvPicPr>
        <p:blipFill>
          <a:blip r:embed="rId3"/>
          <a:srcRect t="9103" r="19702" b="4448"/>
          <a:stretch>
            <a:fillRect/>
          </a:stretch>
        </p:blipFill>
        <p:spPr bwMode="auto">
          <a:xfrm>
            <a:off x="0" y="1475866"/>
            <a:ext cx="45720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9050" y="4662488"/>
            <a:ext cx="4562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Karl (had aircraft)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581525" y="4676775"/>
            <a:ext cx="4562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Lisa (did not have aircraft)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4579027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Intensity forecasts need a lot of improving, and not just when high-resolution aircraft data is available (which is 30% of the time or less in the NHC AOR).  Satellite-</a:t>
            </a:r>
            <a:r>
              <a:rPr lang="en-US" sz="2400" dirty="0" smtClean="0">
                <a:latin typeface="+mn-lt"/>
              </a:rPr>
              <a:t>based </a:t>
            </a:r>
            <a:r>
              <a:rPr lang="en-US" sz="2400" dirty="0">
                <a:latin typeface="+mn-lt"/>
              </a:rPr>
              <a:t>data and</a:t>
            </a:r>
            <a:r>
              <a:rPr lang="en-US" sz="2400" dirty="0" smtClean="0">
                <a:latin typeface="+mn-lt"/>
              </a:rPr>
              <a:t> associated </a:t>
            </a:r>
            <a:r>
              <a:rPr lang="en-US" sz="2400" dirty="0">
                <a:latin typeface="+mn-lt"/>
              </a:rPr>
              <a:t>assimilation into NWP models are key parts of improving intensity forecasts.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Current Capabilities: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Intensity</a:t>
            </a:r>
            <a:endParaRPr kumimoji="0" lang="en-US" sz="5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Issues effecting forecasts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300" y="1302300"/>
            <a:ext cx="8669385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>
                <a:latin typeface="+mn-lt"/>
              </a:rPr>
              <a:t>Sensitive </a:t>
            </a:r>
            <a:r>
              <a:rPr lang="en-US" sz="3200" dirty="0" smtClean="0">
                <a:latin typeface="+mn-lt"/>
              </a:rPr>
              <a:t>to </a:t>
            </a:r>
            <a:r>
              <a:rPr lang="en-US" sz="3200" dirty="0" smtClean="0">
                <a:latin typeface="+mn-lt"/>
              </a:rPr>
              <a:t>environment </a:t>
            </a:r>
            <a:r>
              <a:rPr lang="en-US" sz="3200" dirty="0" smtClean="0">
                <a:latin typeface="+mn-lt"/>
              </a:rPr>
              <a:t>beyond TC </a:t>
            </a:r>
            <a:r>
              <a:rPr lang="en-US" sz="3200" dirty="0" smtClean="0">
                <a:latin typeface="+mn-lt"/>
              </a:rPr>
              <a:t>envelope </a:t>
            </a:r>
            <a:r>
              <a:rPr lang="en-US" sz="3200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3200" dirty="0" smtClean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3200" dirty="0" smtClean="0">
                <a:solidFill>
                  <a:srgbClr val="000000"/>
                </a:solidFill>
                <a:latin typeface="Calibri"/>
              </a:rPr>
              <a:t>oisture analysis, dry air, shear, etc</a:t>
            </a:r>
            <a:r>
              <a:rPr lang="en-US" sz="3200" dirty="0" smtClean="0">
                <a:solidFill>
                  <a:srgbClr val="000000"/>
                </a:solidFill>
                <a:latin typeface="Calibri"/>
              </a:rPr>
              <a:t>.)</a:t>
            </a:r>
            <a:endParaRPr lang="en-US" sz="3200" dirty="0" smtClean="0">
              <a:latin typeface="+mn-lt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3200" dirty="0" smtClean="0">
                <a:latin typeface="+mn-lt"/>
              </a:rPr>
              <a:t>Sensitive to</a:t>
            </a:r>
            <a:r>
              <a:rPr lang="en-US" sz="3200" dirty="0" smtClean="0">
                <a:latin typeface="+mn-lt"/>
              </a:rPr>
              <a:t> upper and lower boundary </a:t>
            </a:r>
            <a:r>
              <a:rPr lang="en-US" sz="3200" dirty="0" smtClean="0">
                <a:latin typeface="+mn-lt"/>
              </a:rPr>
              <a:t>and changes along track</a:t>
            </a:r>
          </a:p>
          <a:p>
            <a:pPr marL="285750" lvl="0" indent="-285750">
              <a:buFont typeface="Arial"/>
              <a:buChar char="•"/>
            </a:pPr>
            <a:r>
              <a:rPr lang="en-US" sz="3200" dirty="0" smtClean="0">
                <a:latin typeface="+mn-lt"/>
              </a:rPr>
              <a:t>Sensitive to inner core dynamics</a:t>
            </a:r>
          </a:p>
          <a:p>
            <a:pPr marL="285750" lvl="0" indent="-285750">
              <a:buFont typeface="Arial"/>
              <a:buChar char="•"/>
            </a:pPr>
            <a:r>
              <a:rPr lang="en-US" sz="3200" dirty="0" smtClean="0">
                <a:latin typeface="+mn-lt"/>
              </a:rPr>
              <a:t>Sampling limited by presence of</a:t>
            </a:r>
            <a:r>
              <a:rPr lang="en-US" sz="3200" dirty="0" smtClean="0">
                <a:latin typeface="+mn-lt"/>
              </a:rPr>
              <a:t> rain &amp; clouds</a:t>
            </a:r>
            <a:endParaRPr lang="en-US" sz="3200" dirty="0" smtClean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latin typeface="+mn-lt"/>
              </a:rPr>
              <a:t>Issues </a:t>
            </a:r>
            <a:r>
              <a:rPr lang="en-US" sz="3200" dirty="0" smtClean="0">
                <a:latin typeface="+mn-lt"/>
              </a:rPr>
              <a:t>include:</a:t>
            </a:r>
          </a:p>
          <a:p>
            <a:pPr marL="687388" lvl="1" indent="-230188">
              <a:buFont typeface="Arial"/>
              <a:buChar char="•"/>
            </a:pPr>
            <a:r>
              <a:rPr lang="en-US" dirty="0" smtClean="0">
                <a:latin typeface="+mn-lt"/>
              </a:rPr>
              <a:t>poor data coverage in important areas, </a:t>
            </a:r>
          </a:p>
          <a:p>
            <a:pPr marL="687388" lvl="1" indent="-230188">
              <a:buFont typeface="Arial"/>
              <a:buChar char="•"/>
            </a:pPr>
            <a:r>
              <a:rPr lang="en-US" dirty="0" smtClean="0">
                <a:latin typeface="+mn-lt"/>
              </a:rPr>
              <a:t>inability to cover necessary targets</a:t>
            </a:r>
          </a:p>
          <a:p>
            <a:pPr marL="687388" lvl="1" indent="-230188">
              <a:buFont typeface="Arial"/>
              <a:buChar char="•"/>
            </a:pPr>
            <a:r>
              <a:rPr lang="en-US" dirty="0" smtClean="0">
                <a:latin typeface="+mn-lt"/>
              </a:rPr>
              <a:t>temporal and spatial resolution </a:t>
            </a:r>
            <a:r>
              <a:rPr lang="en-US" dirty="0" smtClean="0">
                <a:latin typeface="+mn-lt"/>
              </a:rPr>
              <a:t>(≥24 </a:t>
            </a:r>
            <a:r>
              <a:rPr lang="en-US" dirty="0" err="1" smtClean="0">
                <a:latin typeface="+mn-lt"/>
              </a:rPr>
              <a:t>h</a:t>
            </a:r>
            <a:r>
              <a:rPr lang="en-US" dirty="0" smtClean="0">
                <a:latin typeface="+mn-lt"/>
              </a:rPr>
              <a:t>, horizontal</a:t>
            </a:r>
            <a:r>
              <a:rPr lang="en-US" dirty="0" smtClean="0">
                <a:latin typeface="+mn-lt"/>
              </a:rPr>
              <a:t> ≥50 </a:t>
            </a:r>
            <a:r>
              <a:rPr lang="en-US" dirty="0" smtClean="0">
                <a:latin typeface="+mn-lt"/>
              </a:rPr>
              <a:t>km, integrated or limited vertical resolution)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68840" cy="1265238"/>
          </a:xfrm>
          <a:effectLst/>
        </p:spPr>
        <p:txBody>
          <a:bodyPr/>
          <a:lstStyle/>
          <a:p>
            <a:pPr eaLnBrk="1" hangingPunct="1"/>
            <a:r>
              <a:rPr lang="en-US" sz="4000" dirty="0">
                <a:latin typeface="+mj-lt"/>
              </a:rPr>
              <a:t>Moisture Analyses – Water Vapor Imagery, SAL Imagery,</a:t>
            </a:r>
            <a:r>
              <a:rPr lang="en-US" sz="4000" dirty="0" smtClean="0">
                <a:latin typeface="+mj-lt"/>
              </a:rPr>
              <a:t> &amp; TPW</a:t>
            </a:r>
            <a:endParaRPr lang="en-US" sz="4000" dirty="0">
              <a:latin typeface="+mj-lt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334" y="1356145"/>
            <a:ext cx="6767513" cy="3021970"/>
          </a:xfrm>
          <a:noFill/>
          <a:effectLst/>
        </p:spPr>
        <p:txBody>
          <a:bodyPr anchor="ctr"/>
          <a:lstStyle/>
          <a:p>
            <a:pPr eaLnBrk="1" hangingPunct="1"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Remotely-sensed atmospheric moisture helps diagnose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environment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in and near TCs both qualitatively and for NWP.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A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ids detection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of dry air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and extratropical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transition.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Water vapor imagery depicts the mid/upper-level moisture.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Microwave sounders show total precipitable water (TPW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) which is heavily weighted to boundary layer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Greatest limitation in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TPW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sensing is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knowledge of depth and height of boundary layer</a:t>
            </a:r>
            <a:endParaRPr lang="en-US" sz="2000" dirty="0" smtClean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4992" y="630552"/>
            <a:ext cx="2010725" cy="201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 descr="20091019T000000anim7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29288"/>
            <a:ext cx="4570413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3588" y="4634273"/>
            <a:ext cx="4570412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4992" y="2645884"/>
            <a:ext cx="2010725" cy="201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/>
          <p:nvPr/>
        </p:nvGrpSpPr>
        <p:grpSpPr>
          <a:xfrm>
            <a:off x="685800" y="0"/>
            <a:ext cx="7772400" cy="3758184"/>
            <a:chOff x="685800" y="0"/>
            <a:chExt cx="7772400" cy="3758184"/>
          </a:xfrm>
        </p:grpSpPr>
        <p:grpSp>
          <p:nvGrpSpPr>
            <p:cNvPr id="3" name="Group 11"/>
            <p:cNvGrpSpPr/>
            <p:nvPr/>
          </p:nvGrpSpPr>
          <p:grpSpPr>
            <a:xfrm>
              <a:off x="685800" y="0"/>
              <a:ext cx="7772400" cy="3758184"/>
              <a:chOff x="685800" y="0"/>
              <a:chExt cx="7772400" cy="3758184"/>
            </a:xfrm>
          </p:grpSpPr>
          <p:pic>
            <p:nvPicPr>
              <p:cNvPr id="10" name="Picture 9" descr="mosaic20090818T060000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</a:ext>
                </a:extLst>
              </a:blip>
              <a:srcRect l="8326" r="6929"/>
              <a:stretch/>
            </p:blipFill>
            <p:spPr>
              <a:xfrm>
                <a:off x="685800" y="0"/>
                <a:ext cx="7772400" cy="3758184"/>
              </a:xfrm>
              <a:prstGeom prst="rect">
                <a:avLst/>
              </a:prstGeom>
            </p:spPr>
          </p:pic>
          <p:sp>
            <p:nvSpPr>
              <p:cNvPr id="26641" name="Text Box 17"/>
              <p:cNvSpPr txBox="1">
                <a:spLocks noChangeArrowheads="1"/>
              </p:cNvSpPr>
              <p:nvPr/>
            </p:nvSpPr>
            <p:spPr bwMode="auto">
              <a:xfrm>
                <a:off x="2455856" y="1762166"/>
                <a:ext cx="1976437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dirty="0">
                    <a:latin typeface="Comic Sans MS" charset="0"/>
                  </a:rPr>
                  <a:t>SAL &amp;</a:t>
                </a:r>
              </a:p>
              <a:p>
                <a:pPr algn="ctr"/>
                <a:r>
                  <a:rPr lang="en-US" sz="1400" dirty="0">
                    <a:latin typeface="Comic Sans MS" charset="0"/>
                  </a:rPr>
                  <a:t>mid-</a:t>
                </a:r>
                <a:r>
                  <a:rPr lang="en-US" sz="1400" dirty="0" err="1" smtClean="0">
                    <a:latin typeface="Comic Sans MS" charset="0"/>
                  </a:rPr>
                  <a:t>lat</a:t>
                </a:r>
                <a:endParaRPr lang="en-US" sz="1400" dirty="0">
                  <a:latin typeface="Comic Sans MS" charset="0"/>
                </a:endParaRPr>
              </a:p>
              <a:p>
                <a:pPr algn="ctr"/>
                <a:r>
                  <a:rPr lang="en-US" sz="1400" dirty="0" err="1">
                    <a:latin typeface="Comic Sans MS" charset="0"/>
                  </a:rPr>
                  <a:t>s</a:t>
                </a:r>
                <a:r>
                  <a:rPr lang="en-US" sz="1400" dirty="0" err="1" smtClean="0">
                    <a:latin typeface="Comic Sans MS" charset="0"/>
                  </a:rPr>
                  <a:t>ubsid</a:t>
                </a:r>
                <a:r>
                  <a:rPr lang="en-US" sz="1400" dirty="0" smtClean="0">
                    <a:latin typeface="Comic Sans MS" charset="0"/>
                  </a:rPr>
                  <a:t> above </a:t>
                </a:r>
                <a:endParaRPr lang="en-US" sz="1400" dirty="0">
                  <a:latin typeface="Comic Sans MS" charset="0"/>
                </a:endParaRPr>
              </a:p>
            </p:txBody>
          </p:sp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5283201" y="1787567"/>
                <a:ext cx="685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Comic Sans MS" charset="0"/>
                  </a:rPr>
                  <a:t>SAL</a:t>
                </a:r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2552" y="256032"/>
              <a:ext cx="1028700" cy="1016000"/>
            </a:xfrm>
            <a:prstGeom prst="rect">
              <a:avLst/>
            </a:prstGeom>
          </p:spPr>
        </p:pic>
      </p:grpSp>
      <p:grpSp>
        <p:nvGrpSpPr>
          <p:cNvPr id="4" name="Group 32"/>
          <p:cNvGrpSpPr/>
          <p:nvPr/>
        </p:nvGrpSpPr>
        <p:grpSpPr>
          <a:xfrm>
            <a:off x="685800" y="0"/>
            <a:ext cx="7772400" cy="3758184"/>
            <a:chOff x="685800" y="0"/>
            <a:chExt cx="7772400" cy="3758184"/>
          </a:xfrm>
        </p:grpSpPr>
        <p:grpSp>
          <p:nvGrpSpPr>
            <p:cNvPr id="5" name="Group 12"/>
            <p:cNvGrpSpPr/>
            <p:nvPr/>
          </p:nvGrpSpPr>
          <p:grpSpPr>
            <a:xfrm>
              <a:off x="685800" y="0"/>
              <a:ext cx="7772400" cy="3758184"/>
              <a:chOff x="685800" y="0"/>
              <a:chExt cx="7772400" cy="3758184"/>
            </a:xfrm>
          </p:grpSpPr>
          <p:pic>
            <p:nvPicPr>
              <p:cNvPr id="9" name="Picture 8" descr="mosaic20090819T060000.gi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</a:ext>
                </a:extLst>
              </a:blip>
              <a:srcRect l="8326" r="6929"/>
              <a:stretch/>
            </p:blipFill>
            <p:spPr>
              <a:xfrm>
                <a:off x="685800" y="0"/>
                <a:ext cx="7772400" cy="3758184"/>
              </a:xfrm>
              <a:prstGeom prst="rect">
                <a:avLst/>
              </a:prstGeom>
            </p:spPr>
          </p:pic>
          <p:sp>
            <p:nvSpPr>
              <p:cNvPr id="27" name="Text Box 16"/>
              <p:cNvSpPr txBox="1">
                <a:spLocks noChangeArrowheads="1"/>
              </p:cNvSpPr>
              <p:nvPr/>
            </p:nvSpPr>
            <p:spPr bwMode="auto">
              <a:xfrm>
                <a:off x="4889499" y="1930401"/>
                <a:ext cx="685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Comic Sans MS" charset="0"/>
                  </a:rPr>
                  <a:t>SAL</a:t>
                </a:r>
              </a:p>
            </p:txBody>
          </p:sp>
          <p:sp>
            <p:nvSpPr>
              <p:cNvPr id="30" name="Text Box 17"/>
              <p:cNvSpPr txBox="1">
                <a:spLocks noChangeArrowheads="1"/>
              </p:cNvSpPr>
              <p:nvPr/>
            </p:nvSpPr>
            <p:spPr bwMode="auto">
              <a:xfrm>
                <a:off x="1989664" y="1930398"/>
                <a:ext cx="1976437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dirty="0">
                    <a:latin typeface="Comic Sans MS" charset="0"/>
                  </a:rPr>
                  <a:t>SAL &amp;</a:t>
                </a:r>
              </a:p>
              <a:p>
                <a:pPr algn="ctr"/>
                <a:r>
                  <a:rPr lang="en-US" sz="1400" dirty="0">
                    <a:latin typeface="Comic Sans MS" charset="0"/>
                  </a:rPr>
                  <a:t>mid-</a:t>
                </a:r>
                <a:r>
                  <a:rPr lang="en-US" sz="1400" dirty="0" err="1" smtClean="0">
                    <a:latin typeface="Comic Sans MS" charset="0"/>
                  </a:rPr>
                  <a:t>lat</a:t>
                </a:r>
                <a:endParaRPr lang="en-US" sz="1400" dirty="0">
                  <a:latin typeface="Comic Sans MS" charset="0"/>
                </a:endParaRPr>
              </a:p>
              <a:p>
                <a:pPr algn="ctr"/>
                <a:r>
                  <a:rPr lang="en-US" sz="1400" dirty="0" err="1">
                    <a:latin typeface="Comic Sans MS" charset="0"/>
                  </a:rPr>
                  <a:t>s</a:t>
                </a:r>
                <a:r>
                  <a:rPr lang="en-US" sz="1400" dirty="0" err="1" smtClean="0">
                    <a:latin typeface="Comic Sans MS" charset="0"/>
                  </a:rPr>
                  <a:t>ubsid</a:t>
                </a:r>
                <a:r>
                  <a:rPr lang="en-US" sz="1400" dirty="0" smtClean="0">
                    <a:latin typeface="Comic Sans MS" charset="0"/>
                  </a:rPr>
                  <a:t> above </a:t>
                </a:r>
                <a:endParaRPr lang="en-US" sz="1400" dirty="0">
                  <a:latin typeface="Comic Sans MS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2552" y="256032"/>
              <a:ext cx="1003300" cy="977900"/>
            </a:xfrm>
            <a:prstGeom prst="rect">
              <a:avLst/>
            </a:prstGeom>
          </p:spPr>
        </p:pic>
      </p:grpSp>
      <p:grpSp>
        <p:nvGrpSpPr>
          <p:cNvPr id="7" name="Group 28"/>
          <p:cNvGrpSpPr/>
          <p:nvPr/>
        </p:nvGrpSpPr>
        <p:grpSpPr>
          <a:xfrm>
            <a:off x="685800" y="0"/>
            <a:ext cx="7772400" cy="3758184"/>
            <a:chOff x="685800" y="0"/>
            <a:chExt cx="7772400" cy="3758184"/>
          </a:xfrm>
        </p:grpSpPr>
        <p:grpSp>
          <p:nvGrpSpPr>
            <p:cNvPr id="8" name="Group 13"/>
            <p:cNvGrpSpPr/>
            <p:nvPr/>
          </p:nvGrpSpPr>
          <p:grpSpPr>
            <a:xfrm>
              <a:off x="685800" y="0"/>
              <a:ext cx="7772400" cy="3758184"/>
              <a:chOff x="685800" y="0"/>
              <a:chExt cx="7772400" cy="3758184"/>
            </a:xfrm>
          </p:grpSpPr>
          <p:pic>
            <p:nvPicPr>
              <p:cNvPr id="6" name="Picture 5" descr="mosaic20090820T060000.gif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</a:ext>
                </a:extLst>
              </a:blip>
              <a:srcRect l="8344" r="6949"/>
              <a:stretch/>
            </p:blipFill>
            <p:spPr>
              <a:xfrm>
                <a:off x="685800" y="0"/>
                <a:ext cx="7772400" cy="3758184"/>
              </a:xfrm>
              <a:prstGeom prst="rect">
                <a:avLst/>
              </a:prstGeom>
            </p:spPr>
          </p:pic>
          <p:sp>
            <p:nvSpPr>
              <p:cNvPr id="26640" name="Text Box 16"/>
              <p:cNvSpPr txBox="1">
                <a:spLocks noChangeArrowheads="1"/>
              </p:cNvSpPr>
              <p:nvPr/>
            </p:nvSpPr>
            <p:spPr bwMode="auto">
              <a:xfrm>
                <a:off x="4419600" y="1981200"/>
                <a:ext cx="685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Comic Sans MS" charset="0"/>
                  </a:rPr>
                  <a:t>SAL</a:t>
                </a:r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1888060" y="1957944"/>
                <a:ext cx="1976437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dirty="0">
                    <a:latin typeface="Comic Sans MS" charset="0"/>
                  </a:rPr>
                  <a:t>SAL &amp;</a:t>
                </a:r>
              </a:p>
              <a:p>
                <a:pPr algn="ctr"/>
                <a:r>
                  <a:rPr lang="en-US" sz="1400" dirty="0">
                    <a:latin typeface="Comic Sans MS" charset="0"/>
                  </a:rPr>
                  <a:t>mid-</a:t>
                </a:r>
                <a:r>
                  <a:rPr lang="en-US" sz="1400" dirty="0" err="1" smtClean="0">
                    <a:latin typeface="Comic Sans MS" charset="0"/>
                  </a:rPr>
                  <a:t>lat</a:t>
                </a:r>
                <a:endParaRPr lang="en-US" sz="1400" dirty="0">
                  <a:latin typeface="Comic Sans MS" charset="0"/>
                </a:endParaRPr>
              </a:p>
              <a:p>
                <a:pPr algn="ctr"/>
                <a:r>
                  <a:rPr lang="en-US" sz="1400" dirty="0" err="1">
                    <a:latin typeface="Comic Sans MS" charset="0"/>
                  </a:rPr>
                  <a:t>s</a:t>
                </a:r>
                <a:r>
                  <a:rPr lang="en-US" sz="1400" dirty="0" err="1" smtClean="0">
                    <a:latin typeface="Comic Sans MS" charset="0"/>
                  </a:rPr>
                  <a:t>ubsid</a:t>
                </a:r>
                <a:r>
                  <a:rPr lang="en-US" sz="1400" dirty="0" smtClean="0">
                    <a:latin typeface="Comic Sans MS" charset="0"/>
                  </a:rPr>
                  <a:t> above </a:t>
                </a:r>
                <a:endParaRPr lang="en-US" sz="1400" dirty="0">
                  <a:latin typeface="Comic Sans MS" charset="0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00179" y="255724"/>
              <a:ext cx="1054100" cy="927100"/>
            </a:xfrm>
            <a:prstGeom prst="rect">
              <a:avLst/>
            </a:prstGeom>
          </p:spPr>
        </p:pic>
      </p:grpSp>
      <p:grpSp>
        <p:nvGrpSpPr>
          <p:cNvPr id="11" name="Group 14"/>
          <p:cNvGrpSpPr/>
          <p:nvPr/>
        </p:nvGrpSpPr>
        <p:grpSpPr>
          <a:xfrm>
            <a:off x="0" y="3570213"/>
            <a:ext cx="9140825" cy="2881313"/>
            <a:chOff x="0" y="3810000"/>
            <a:chExt cx="9140825" cy="2881313"/>
          </a:xfrm>
        </p:grpSpPr>
        <p:pic>
          <p:nvPicPr>
            <p:cNvPr id="26627" name="Picture 3" descr="2009-08-20_06-00-00_Exp_V2_02_4_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10000"/>
              <a:ext cx="9140825" cy="28813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36" name="Text Box 12"/>
            <p:cNvSpPr txBox="1">
              <a:spLocks noChangeArrowheads="1"/>
            </p:cNvSpPr>
            <p:nvPr/>
          </p:nvSpPr>
          <p:spPr bwMode="auto">
            <a:xfrm>
              <a:off x="1219200" y="5410200"/>
              <a:ext cx="13065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omic Sans MS" charset="0"/>
                </a:rPr>
                <a:t>Saharan Dust</a:t>
              </a:r>
            </a:p>
          </p:txBody>
        </p:sp>
        <p:sp>
          <p:nvSpPr>
            <p:cNvPr id="26637" name="Line 13"/>
            <p:cNvSpPr>
              <a:spLocks noChangeShapeType="1"/>
            </p:cNvSpPr>
            <p:nvPr/>
          </p:nvSpPr>
          <p:spPr bwMode="auto">
            <a:xfrm flipH="1">
              <a:off x="1339850" y="5670550"/>
              <a:ext cx="17145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Line 14"/>
            <p:cNvSpPr>
              <a:spLocks noChangeShapeType="1"/>
            </p:cNvSpPr>
            <p:nvPr/>
          </p:nvSpPr>
          <p:spPr bwMode="auto">
            <a:xfrm>
              <a:off x="1905000" y="5664200"/>
              <a:ext cx="31750" cy="279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9" name="Line 15"/>
            <p:cNvSpPr>
              <a:spLocks noChangeShapeType="1"/>
            </p:cNvSpPr>
            <p:nvPr/>
          </p:nvSpPr>
          <p:spPr bwMode="auto">
            <a:xfrm>
              <a:off x="2362200" y="5670550"/>
              <a:ext cx="152400" cy="2730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1117600" y="4611613"/>
            <a:ext cx="2420938" cy="336550"/>
            <a:chOff x="704" y="3056"/>
            <a:chExt cx="1525" cy="212"/>
          </a:xfrm>
        </p:grpSpPr>
        <p:sp>
          <p:nvSpPr>
            <p:cNvPr id="26629" name="Freeform 5"/>
            <p:cNvSpPr>
              <a:spLocks/>
            </p:cNvSpPr>
            <p:nvPr/>
          </p:nvSpPr>
          <p:spPr bwMode="auto">
            <a:xfrm>
              <a:off x="856" y="3168"/>
              <a:ext cx="1224" cy="4"/>
            </a:xfrm>
            <a:custGeom>
              <a:avLst/>
              <a:gdLst>
                <a:gd name="T0" fmla="*/ 0 w 1224"/>
                <a:gd name="T1" fmla="*/ 4 h 4"/>
                <a:gd name="T2" fmla="*/ 1224 w 1224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24" h="4">
                  <a:moveTo>
                    <a:pt x="0" y="4"/>
                  </a:moveTo>
                  <a:lnTo>
                    <a:pt x="1224" y="0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704" y="3056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omic Sans MS" charset="0"/>
                </a:rPr>
                <a:t>A</a:t>
              </a:r>
            </a:p>
          </p:txBody>
        </p:sp>
        <p:sp>
          <p:nvSpPr>
            <p:cNvPr id="26631" name="Text Box 7"/>
            <p:cNvSpPr txBox="1">
              <a:spLocks noChangeArrowheads="1"/>
            </p:cNvSpPr>
            <p:nvPr/>
          </p:nvSpPr>
          <p:spPr bwMode="auto">
            <a:xfrm>
              <a:off x="2032" y="3056"/>
              <a:ext cx="1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omic Sans MS" charset="0"/>
                </a:rPr>
                <a:t>B</a:t>
              </a:r>
            </a:p>
          </p:txBody>
        </p:sp>
      </p:grpSp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2032000" y="1289050"/>
            <a:ext cx="723900" cy="1790700"/>
            <a:chOff x="1280" y="812"/>
            <a:chExt cx="456" cy="1128"/>
          </a:xfrm>
        </p:grpSpPr>
        <p:sp>
          <p:nvSpPr>
            <p:cNvPr id="26633" name="Freeform 9"/>
            <p:cNvSpPr>
              <a:spLocks/>
            </p:cNvSpPr>
            <p:nvPr/>
          </p:nvSpPr>
          <p:spPr bwMode="auto">
            <a:xfrm>
              <a:off x="1400" y="976"/>
              <a:ext cx="220" cy="784"/>
            </a:xfrm>
            <a:custGeom>
              <a:avLst/>
              <a:gdLst>
                <a:gd name="T0" fmla="*/ 0 w 220"/>
                <a:gd name="T1" fmla="*/ 784 h 784"/>
                <a:gd name="T2" fmla="*/ 220 w 220"/>
                <a:gd name="T3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0" h="784">
                  <a:moveTo>
                    <a:pt x="0" y="784"/>
                  </a:moveTo>
                  <a:lnTo>
                    <a:pt x="220" y="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4" name="Text Box 10"/>
            <p:cNvSpPr txBox="1">
              <a:spLocks noChangeArrowheads="1"/>
            </p:cNvSpPr>
            <p:nvPr/>
          </p:nvSpPr>
          <p:spPr bwMode="auto">
            <a:xfrm>
              <a:off x="1526" y="812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omic Sans MS" charset="0"/>
                </a:rPr>
                <a:t>A</a:t>
              </a:r>
            </a:p>
          </p:txBody>
        </p:sp>
        <p:sp>
          <p:nvSpPr>
            <p:cNvPr id="26635" name="Text Box 11"/>
            <p:cNvSpPr txBox="1">
              <a:spLocks noChangeArrowheads="1"/>
            </p:cNvSpPr>
            <p:nvPr/>
          </p:nvSpPr>
          <p:spPr bwMode="auto">
            <a:xfrm>
              <a:off x="1280" y="1728"/>
              <a:ext cx="1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Comic Sans MS" charset="0"/>
                </a:rPr>
                <a:t>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ll_vis_trk_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271838"/>
            <a:ext cx="3582988" cy="3582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ll_vis_trk_fig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271838"/>
            <a:ext cx="3582988" cy="3582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ll_vis_trk_fi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453" b="671"/>
          <a:stretch>
            <a:fillRect/>
          </a:stretch>
        </p:blipFill>
        <p:spPr bwMode="auto">
          <a:xfrm>
            <a:off x="73025" y="0"/>
            <a:ext cx="4076700" cy="3298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754063" y="0"/>
            <a:ext cx="8377237" cy="6780213"/>
            <a:chOff x="475" y="0"/>
            <a:chExt cx="5277" cy="4271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75" y="629"/>
              <a:ext cx="336" cy="2612"/>
              <a:chOff x="475" y="629"/>
              <a:chExt cx="336" cy="2612"/>
            </a:xfrm>
          </p:grpSpPr>
          <p:sp>
            <p:nvSpPr>
              <p:cNvPr id="14" name="Oval 7"/>
              <p:cNvSpPr>
                <a:spLocks noChangeArrowheads="1"/>
              </p:cNvSpPr>
              <p:nvPr/>
            </p:nvSpPr>
            <p:spPr bwMode="auto">
              <a:xfrm>
                <a:off x="619" y="3049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8"/>
              <p:cNvSpPr>
                <a:spLocks noChangeArrowheads="1"/>
              </p:cNvSpPr>
              <p:nvPr/>
            </p:nvSpPr>
            <p:spPr bwMode="auto">
              <a:xfrm>
                <a:off x="475" y="629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2735" y="0"/>
              <a:ext cx="3017" cy="4271"/>
              <a:chOff x="2735" y="0"/>
              <a:chExt cx="3017" cy="4271"/>
            </a:xfrm>
          </p:grpSpPr>
          <p:pic>
            <p:nvPicPr>
              <p:cNvPr id="10" name="Picture 10" descr="D20090820_12153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5" y="0"/>
                <a:ext cx="3017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1" descr="D20090820_12153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5" y="2159"/>
                <a:ext cx="3017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3408" y="729"/>
                <a:ext cx="174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>
                    <a:latin typeface="Comic Sans MS" charset="0"/>
                  </a:rPr>
                  <a:t>mid-latitude/subsidence</a:t>
                </a:r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3733" y="3820"/>
                <a:ext cx="106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52 kt ENE jet</a:t>
                </a:r>
              </a:p>
            </p:txBody>
          </p:sp>
        </p:grpSp>
      </p:grp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1231900" y="0"/>
            <a:ext cx="7899400" cy="6780213"/>
            <a:chOff x="776" y="0"/>
            <a:chExt cx="4976" cy="4271"/>
          </a:xfrm>
        </p:grpSpPr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2735" y="0"/>
              <a:ext cx="3017" cy="4271"/>
              <a:chOff x="2735" y="0"/>
              <a:chExt cx="3017" cy="4271"/>
            </a:xfrm>
          </p:grpSpPr>
          <p:grpSp>
            <p:nvGrpSpPr>
              <p:cNvPr id="21" name="Group 16"/>
              <p:cNvGrpSpPr>
                <a:grpSpLocks/>
              </p:cNvGrpSpPr>
              <p:nvPr/>
            </p:nvGrpSpPr>
            <p:grpSpPr bwMode="auto">
              <a:xfrm>
                <a:off x="2735" y="0"/>
                <a:ext cx="3017" cy="4271"/>
                <a:chOff x="2735" y="0"/>
                <a:chExt cx="3017" cy="4271"/>
              </a:xfrm>
            </p:grpSpPr>
            <p:pic>
              <p:nvPicPr>
                <p:cNvPr id="24" name="Picture 17" descr="D20090820_113300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5" y="2159"/>
                  <a:ext cx="3017" cy="2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18" descr="D20090820_113300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5" y="0"/>
                  <a:ext cx="3017" cy="2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" name="Text Box 19"/>
              <p:cNvSpPr txBox="1">
                <a:spLocks noChangeArrowheads="1"/>
              </p:cNvSpPr>
              <p:nvPr/>
            </p:nvSpPr>
            <p:spPr bwMode="auto">
              <a:xfrm>
                <a:off x="3060" y="1392"/>
                <a:ext cx="1131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>
                    <a:latin typeface="Comic Sans MS" charset="0"/>
                  </a:rPr>
                  <a:t>SAL intrusion &gt;</a:t>
                </a:r>
              </a:p>
              <a:p>
                <a:pPr algn="ctr"/>
                <a:r>
                  <a:rPr lang="en-US" sz="1800">
                    <a:latin typeface="Comic Sans MS" charset="0"/>
                  </a:rPr>
                  <a:t>Downdraft?</a:t>
                </a:r>
              </a:p>
            </p:txBody>
          </p:sp>
          <p:sp>
            <p:nvSpPr>
              <p:cNvPr id="23" name="Text Box 20"/>
              <p:cNvSpPr txBox="1">
                <a:spLocks noChangeArrowheads="1"/>
              </p:cNvSpPr>
              <p:nvPr/>
            </p:nvSpPr>
            <p:spPr bwMode="auto">
              <a:xfrm>
                <a:off x="3891" y="3648"/>
                <a:ext cx="106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76 kt ENE jet</a:t>
                </a:r>
              </a:p>
            </p:txBody>
          </p:sp>
        </p:grpSp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776" y="501"/>
              <a:ext cx="220" cy="2463"/>
              <a:chOff x="776" y="501"/>
              <a:chExt cx="220" cy="2463"/>
            </a:xfrm>
          </p:grpSpPr>
          <p:sp>
            <p:nvSpPr>
              <p:cNvPr id="19" name="Oval 22"/>
              <p:cNvSpPr>
                <a:spLocks noChangeArrowheads="1"/>
              </p:cNvSpPr>
              <p:nvPr/>
            </p:nvSpPr>
            <p:spPr bwMode="auto">
              <a:xfrm>
                <a:off x="804" y="2772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23"/>
              <p:cNvSpPr>
                <a:spLocks noChangeArrowheads="1"/>
              </p:cNvSpPr>
              <p:nvPr/>
            </p:nvSpPr>
            <p:spPr bwMode="auto">
              <a:xfrm>
                <a:off x="776" y="501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" name="Group 61"/>
          <p:cNvGrpSpPr>
            <a:grpSpLocks/>
          </p:cNvGrpSpPr>
          <p:nvPr/>
        </p:nvGrpSpPr>
        <p:grpSpPr bwMode="auto">
          <a:xfrm>
            <a:off x="1981200" y="0"/>
            <a:ext cx="7150100" cy="6780213"/>
            <a:chOff x="1248" y="0"/>
            <a:chExt cx="4504" cy="4271"/>
          </a:xfrm>
        </p:grpSpPr>
        <p:grpSp>
          <p:nvGrpSpPr>
            <p:cNvPr id="27" name="Group 58"/>
            <p:cNvGrpSpPr>
              <a:grpSpLocks/>
            </p:cNvGrpSpPr>
            <p:nvPr/>
          </p:nvGrpSpPr>
          <p:grpSpPr bwMode="auto">
            <a:xfrm>
              <a:off x="2735" y="0"/>
              <a:ext cx="3017" cy="4271"/>
              <a:chOff x="2735" y="0"/>
              <a:chExt cx="3017" cy="4271"/>
            </a:xfrm>
          </p:grpSpPr>
          <p:pic>
            <p:nvPicPr>
              <p:cNvPr id="31" name="Picture 56" descr="D20090820_11070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5" y="0"/>
                <a:ext cx="3017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57" descr="D20090820_11070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5" y="2159"/>
                <a:ext cx="3017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 Box 55"/>
              <p:cNvSpPr txBox="1">
                <a:spLocks noChangeArrowheads="1"/>
              </p:cNvSpPr>
              <p:nvPr/>
            </p:nvSpPr>
            <p:spPr bwMode="auto">
              <a:xfrm>
                <a:off x="4082" y="3504"/>
                <a:ext cx="105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80 kt ESE jet</a:t>
                </a:r>
              </a:p>
            </p:txBody>
          </p:sp>
          <p:sp>
            <p:nvSpPr>
              <p:cNvPr id="34" name="Text Box 54"/>
              <p:cNvSpPr txBox="1">
                <a:spLocks noChangeArrowheads="1"/>
              </p:cNvSpPr>
              <p:nvPr/>
            </p:nvSpPr>
            <p:spPr bwMode="auto">
              <a:xfrm>
                <a:off x="4650" y="1349"/>
                <a:ext cx="103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SAL intrusion</a:t>
                </a:r>
              </a:p>
            </p:txBody>
          </p:sp>
        </p:grpSp>
        <p:grpSp>
          <p:nvGrpSpPr>
            <p:cNvPr id="28" name="Group 60"/>
            <p:cNvGrpSpPr>
              <a:grpSpLocks/>
            </p:cNvGrpSpPr>
            <p:nvPr/>
          </p:nvGrpSpPr>
          <p:grpSpPr bwMode="auto">
            <a:xfrm>
              <a:off x="1248" y="462"/>
              <a:ext cx="235" cy="2471"/>
              <a:chOff x="1248" y="462"/>
              <a:chExt cx="235" cy="2471"/>
            </a:xfrm>
          </p:grpSpPr>
          <p:sp>
            <p:nvSpPr>
              <p:cNvPr id="29" name="Oval 53"/>
              <p:cNvSpPr>
                <a:spLocks noChangeArrowheads="1"/>
              </p:cNvSpPr>
              <p:nvPr/>
            </p:nvSpPr>
            <p:spPr bwMode="auto">
              <a:xfrm>
                <a:off x="1248" y="462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59"/>
              <p:cNvSpPr>
                <a:spLocks noChangeArrowheads="1"/>
              </p:cNvSpPr>
              <p:nvPr/>
            </p:nvSpPr>
            <p:spPr bwMode="auto">
              <a:xfrm>
                <a:off x="1291" y="2741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24"/>
          <p:cNvGrpSpPr>
            <a:grpSpLocks/>
          </p:cNvGrpSpPr>
          <p:nvPr/>
        </p:nvGrpSpPr>
        <p:grpSpPr bwMode="auto">
          <a:xfrm>
            <a:off x="2254250" y="0"/>
            <a:ext cx="6877050" cy="6781800"/>
            <a:chOff x="1420" y="0"/>
            <a:chExt cx="4332" cy="4272"/>
          </a:xfrm>
        </p:grpSpPr>
        <p:grpSp>
          <p:nvGrpSpPr>
            <p:cNvPr id="36" name="Group 25"/>
            <p:cNvGrpSpPr>
              <a:grpSpLocks/>
            </p:cNvGrpSpPr>
            <p:nvPr/>
          </p:nvGrpSpPr>
          <p:grpSpPr bwMode="auto">
            <a:xfrm>
              <a:off x="2735" y="0"/>
              <a:ext cx="3017" cy="4272"/>
              <a:chOff x="2735" y="0"/>
              <a:chExt cx="3017" cy="4272"/>
            </a:xfrm>
          </p:grpSpPr>
          <p:pic>
            <p:nvPicPr>
              <p:cNvPr id="40" name="Picture 26" descr="D20090820_102629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5" y="0"/>
                <a:ext cx="3017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Text Box 27"/>
              <p:cNvSpPr txBox="1">
                <a:spLocks noChangeArrowheads="1"/>
              </p:cNvSpPr>
              <p:nvPr/>
            </p:nvSpPr>
            <p:spPr bwMode="auto">
              <a:xfrm>
                <a:off x="3080" y="1373"/>
                <a:ext cx="1529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SAL intrusion?</a:t>
                </a:r>
              </a:p>
              <a:p>
                <a:r>
                  <a:rPr lang="en-US" sz="1800">
                    <a:latin typeface="Comic Sans MS" charset="0"/>
                  </a:rPr>
                  <a:t>(collocated with jet) </a:t>
                </a:r>
              </a:p>
            </p:txBody>
          </p:sp>
          <p:pic>
            <p:nvPicPr>
              <p:cNvPr id="42" name="Picture 28" descr="D20090820_102629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5" y="2160"/>
                <a:ext cx="3017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Text Box 29"/>
              <p:cNvSpPr txBox="1">
                <a:spLocks noChangeArrowheads="1"/>
              </p:cNvSpPr>
              <p:nvPr/>
            </p:nvSpPr>
            <p:spPr bwMode="auto">
              <a:xfrm>
                <a:off x="4320" y="3495"/>
                <a:ext cx="96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86 kt SE jet</a:t>
                </a:r>
              </a:p>
            </p:txBody>
          </p:sp>
        </p:grpSp>
        <p:grpSp>
          <p:nvGrpSpPr>
            <p:cNvPr id="37" name="Group 30"/>
            <p:cNvGrpSpPr>
              <a:grpSpLocks/>
            </p:cNvGrpSpPr>
            <p:nvPr/>
          </p:nvGrpSpPr>
          <p:grpSpPr bwMode="auto">
            <a:xfrm>
              <a:off x="1420" y="684"/>
              <a:ext cx="236" cy="2478"/>
              <a:chOff x="1420" y="684"/>
              <a:chExt cx="236" cy="2478"/>
            </a:xfrm>
          </p:grpSpPr>
          <p:sp>
            <p:nvSpPr>
              <p:cNvPr id="38" name="Oval 31"/>
              <p:cNvSpPr>
                <a:spLocks noChangeArrowheads="1"/>
              </p:cNvSpPr>
              <p:nvPr/>
            </p:nvSpPr>
            <p:spPr bwMode="auto">
              <a:xfrm>
                <a:off x="1420" y="684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2"/>
              <p:cNvSpPr>
                <a:spLocks noChangeArrowheads="1"/>
              </p:cNvSpPr>
              <p:nvPr/>
            </p:nvSpPr>
            <p:spPr bwMode="auto">
              <a:xfrm>
                <a:off x="1464" y="2970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4" name="Group 44"/>
          <p:cNvGrpSpPr>
            <a:grpSpLocks/>
          </p:cNvGrpSpPr>
          <p:nvPr/>
        </p:nvGrpSpPr>
        <p:grpSpPr bwMode="auto">
          <a:xfrm>
            <a:off x="2498725" y="0"/>
            <a:ext cx="6632575" cy="6780213"/>
            <a:chOff x="1574" y="0"/>
            <a:chExt cx="4178" cy="4271"/>
          </a:xfrm>
        </p:grpSpPr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1574" y="1185"/>
              <a:ext cx="192" cy="1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pSp>
          <p:nvGrpSpPr>
            <p:cNvPr id="46" name="Group 46"/>
            <p:cNvGrpSpPr>
              <a:grpSpLocks/>
            </p:cNvGrpSpPr>
            <p:nvPr/>
          </p:nvGrpSpPr>
          <p:grpSpPr bwMode="auto">
            <a:xfrm>
              <a:off x="2735" y="0"/>
              <a:ext cx="3017" cy="4271"/>
              <a:chOff x="2735" y="0"/>
              <a:chExt cx="3017" cy="4271"/>
            </a:xfrm>
          </p:grpSpPr>
          <p:grpSp>
            <p:nvGrpSpPr>
              <p:cNvPr id="48" name="Group 47"/>
              <p:cNvGrpSpPr>
                <a:grpSpLocks/>
              </p:cNvGrpSpPr>
              <p:nvPr/>
            </p:nvGrpSpPr>
            <p:grpSpPr bwMode="auto">
              <a:xfrm>
                <a:off x="2735" y="0"/>
                <a:ext cx="3017" cy="4271"/>
                <a:chOff x="2735" y="0"/>
                <a:chExt cx="3017" cy="4271"/>
              </a:xfrm>
            </p:grpSpPr>
            <p:pic>
              <p:nvPicPr>
                <p:cNvPr id="51" name="Picture 48" descr="D20090820_094951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5" y="2159"/>
                  <a:ext cx="3017" cy="2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49" descr="D20090820_094951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5" y="0"/>
                  <a:ext cx="3017" cy="2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9" name="Text Box 50"/>
              <p:cNvSpPr txBox="1">
                <a:spLocks noChangeArrowheads="1"/>
              </p:cNvSpPr>
              <p:nvPr/>
            </p:nvSpPr>
            <p:spPr bwMode="auto">
              <a:xfrm>
                <a:off x="3863" y="1056"/>
                <a:ext cx="103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SAL intrusion</a:t>
                </a:r>
              </a:p>
            </p:txBody>
          </p:sp>
          <p:sp>
            <p:nvSpPr>
              <p:cNvPr id="50" name="Text Box 51"/>
              <p:cNvSpPr txBox="1">
                <a:spLocks noChangeArrowheads="1"/>
              </p:cNvSpPr>
              <p:nvPr/>
            </p:nvSpPr>
            <p:spPr bwMode="auto">
              <a:xfrm>
                <a:off x="4181" y="3320"/>
                <a:ext cx="106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46 kt SSE jet</a:t>
                </a:r>
              </a:p>
            </p:txBody>
          </p:sp>
        </p:grpSp>
        <p:sp>
          <p:nvSpPr>
            <p:cNvPr id="47" name="Oval 52"/>
            <p:cNvSpPr>
              <a:spLocks noChangeArrowheads="1"/>
            </p:cNvSpPr>
            <p:nvPr/>
          </p:nvSpPr>
          <p:spPr bwMode="auto">
            <a:xfrm>
              <a:off x="1627" y="3451"/>
              <a:ext cx="192" cy="1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13" y="3273425"/>
            <a:ext cx="35814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958"/>
            <a:ext cx="7696200" cy="1371600"/>
          </a:xfrm>
        </p:spPr>
        <p:txBody>
          <a:bodyPr/>
          <a:lstStyle/>
          <a:p>
            <a:r>
              <a:rPr lang="en-US" sz="4800" dirty="0" smtClean="0">
                <a:latin typeface="+mn-lt"/>
              </a:rPr>
              <a:t>How can</a:t>
            </a:r>
            <a:r>
              <a:rPr lang="en-US" sz="4800" dirty="0" smtClean="0">
                <a:latin typeface="+mn-lt"/>
              </a:rPr>
              <a:t> </a:t>
            </a:r>
            <a:r>
              <a:rPr lang="en-US" sz="4800" dirty="0" err="1" smtClean="0">
                <a:latin typeface="+mn-lt"/>
              </a:rPr>
              <a:t>Hyperspectral</a:t>
            </a:r>
            <a:r>
              <a:rPr lang="en-US" sz="4800" dirty="0" smtClean="0">
                <a:latin typeface="+mn-lt"/>
              </a:rPr>
              <a:t> Soundings help</a:t>
            </a:r>
            <a:r>
              <a:rPr lang="en-US" sz="4800" dirty="0" smtClean="0">
                <a:latin typeface="+mn-lt"/>
              </a:rPr>
              <a:t>?</a:t>
            </a:r>
            <a:endParaRPr lang="en-US" sz="4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66" y="1412507"/>
            <a:ext cx="866938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+mn-lt"/>
              </a:rPr>
              <a:t>Provide data </a:t>
            </a:r>
            <a:r>
              <a:rPr lang="en-US" sz="2800" dirty="0" smtClean="0">
                <a:latin typeface="+mn-lt"/>
              </a:rPr>
              <a:t>coverage in important areas surrounding TC for data assimilation into numerical models.</a:t>
            </a:r>
            <a:endParaRPr lang="en-US" sz="2800" dirty="0" smtClean="0">
              <a:latin typeface="+mn-lt"/>
            </a:endParaRPr>
          </a:p>
          <a:p>
            <a:pPr marL="285750" lvl="1" indent="-28575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+mn-lt"/>
              </a:rPr>
              <a:t>I</a:t>
            </a:r>
            <a:r>
              <a:rPr lang="en-US" sz="2800" dirty="0" smtClean="0">
                <a:latin typeface="+mn-lt"/>
              </a:rPr>
              <a:t>mproved </a:t>
            </a:r>
            <a:r>
              <a:rPr lang="en-US" sz="2800" dirty="0" smtClean="0">
                <a:latin typeface="+mn-lt"/>
              </a:rPr>
              <a:t>vertical structure of environment temperature and humidity, particularly near top of boundary layer to better determine enthalpy and impact of dry air</a:t>
            </a:r>
            <a:endParaRPr lang="en-US" sz="2800" dirty="0" smtClean="0">
              <a:latin typeface="+mn-lt"/>
            </a:endParaRPr>
          </a:p>
          <a:p>
            <a:pPr marL="285750" lvl="1" indent="-28575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+mn-lt"/>
              </a:rPr>
              <a:t>Higher </a:t>
            </a:r>
            <a:r>
              <a:rPr lang="en-US" sz="2800" dirty="0" smtClean="0">
                <a:latin typeface="+mn-lt"/>
              </a:rPr>
              <a:t>temporal resolution 12 </a:t>
            </a:r>
            <a:r>
              <a:rPr lang="en-US" sz="2800" dirty="0" err="1" smtClean="0">
                <a:latin typeface="+mn-lt"/>
              </a:rPr>
              <a:t>h</a:t>
            </a:r>
            <a:r>
              <a:rPr lang="en-US" sz="2800" dirty="0" smtClean="0">
                <a:latin typeface="+mn-lt"/>
              </a:rPr>
              <a:t>, horizontal resolution ≤25 km, vertical resolution &lt;1 km.</a:t>
            </a:r>
          </a:p>
          <a:p>
            <a:pPr marL="285750" lvl="1" indent="-28575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+mn-lt"/>
              </a:rPr>
              <a:t>Accuracy to 1 K &amp; ≤10% RH in vicinity of TC - large differences in storm intensity change for small changes in thermal structure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16523</TotalTime>
  <Words>1027</Words>
  <Application>Microsoft Macintosh PowerPoint</Application>
  <PresentationFormat>On-screen Show (4:3)</PresentationFormat>
  <Paragraphs>135</Paragraphs>
  <Slides>12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Tropical Cyclone Forecast Improvements Through Hyperspectral Soundings</vt:lpstr>
      <vt:lpstr>Slide 2</vt:lpstr>
      <vt:lpstr>Slide 3</vt:lpstr>
      <vt:lpstr>Slide 4</vt:lpstr>
      <vt:lpstr>Issues effecting forecasts</vt:lpstr>
      <vt:lpstr>Moisture Analyses – Water Vapor Imagery, SAL Imagery, &amp; TPW</vt:lpstr>
      <vt:lpstr>Slide 7</vt:lpstr>
      <vt:lpstr>Slide 8</vt:lpstr>
      <vt:lpstr>How can Hyperspectral Soundings help?</vt:lpstr>
      <vt:lpstr>Moving Forward: HFIP activities</vt:lpstr>
      <vt:lpstr>Summary</vt:lpstr>
      <vt:lpstr>Questions?</vt:lpstr>
    </vt:vector>
  </TitlesOfParts>
  <Manager>Tim McClung</Manager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431</cp:revision>
  <cp:lastPrinted>2009-09-22T14:42:08Z</cp:lastPrinted>
  <dcterms:created xsi:type="dcterms:W3CDTF">2011-03-29T12:56:02Z</dcterms:created>
  <dcterms:modified xsi:type="dcterms:W3CDTF">2011-03-29T14:22:34Z</dcterms:modified>
</cp:coreProperties>
</file>