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02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305" r:id="rId14"/>
    <p:sldId id="306" r:id="rId15"/>
    <p:sldId id="294" r:id="rId16"/>
    <p:sldId id="296" r:id="rId17"/>
    <p:sldId id="274" r:id="rId18"/>
    <p:sldId id="287" r:id="rId19"/>
    <p:sldId id="307" r:id="rId20"/>
    <p:sldId id="308" r:id="rId21"/>
    <p:sldId id="312" r:id="rId22"/>
    <p:sldId id="313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99CC"/>
    <a:srgbClr val="FF33CC"/>
    <a:srgbClr val="00CC00"/>
    <a:srgbClr val="FF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06BA3-E571-4E61-9D30-EFCC90628915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2A23F-28A0-425A-864C-7747979A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2700A80-626F-439E-A3FE-CD2A3AFE2AAB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AREM - Advanced Regional Eta-coordinate Model (AREM) (37</a:t>
            </a:r>
            <a:r>
              <a:rPr lang="en-US" altLang="zh-CN" baseline="0" dirty="0" smtClean="0"/>
              <a:t> km spatial resolution)</a:t>
            </a:r>
            <a:endParaRPr lang="en-US" altLang="zh-CN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C06B64DD-0023-473C-8635-550FF2086CDF}" type="slidenum">
              <a:rPr lang="zh-CN" altLang="en-US" smtClean="0"/>
              <a:pPr eaLnBrk="1" hangingPunct="1"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3FA0CA2-9C16-4B1A-9192-FC89917A2335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B2BB674-A653-47F2-8527-7EAA70E11564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49B9852-C640-4B56-B963-6056F7A84A76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810E4B7-FC77-4235-AC1F-FEC1817FCA8E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A01508A-02A4-4886-90C8-1E178251166B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Track error (upper two panels) and sea level pressure (lower two panels) for 96 hour ensemble forecast.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866F9BE2-CA0F-4B85-9C1D-C4E431232206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E23B553-0972-4182-A1B4-94CE4D29EF9C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6275"/>
            <a:ext cx="4610100" cy="34575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C355903-DE2B-42C3-9481-4C143FF9D2EC}" type="slidenum">
              <a:rPr lang="en-US" sz="1200">
                <a:latin typeface="Arial" pitchFamily="34" charset="0"/>
              </a:rPr>
              <a:pPr eaLnBrk="1" hangingPunct="1"/>
              <a:t>15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6"/>
            <a:ext cx="5029200" cy="27512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3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4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2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8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6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F516-2850-411A-B41C-48177B8392AB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D7220-9F5C-4F76-87E4-38F8A1AC6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www.goes-r.gov/images/GOES-R_Color_hres.jp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pie.org/x42479.xml?highlight=x2420&amp;ArticleID=x4247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77FE2B7-88F1-4C75-98C3-35F5BEF4083A}" type="slidenum">
              <a:rPr lang="zh-CN" altLang="en-US"/>
              <a:pPr eaLnBrk="1" hangingPunct="1"/>
              <a:t>1</a:t>
            </a:fld>
            <a:endParaRPr lang="en-US" altLang="zh-CN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2400" y="1179493"/>
            <a:ext cx="88725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Tropical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cyclone (TC)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trajectory and storm precipitation forecast improvement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SFOV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AIRS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soundings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0" y="2562225"/>
            <a:ext cx="9144000" cy="407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Jun </a:t>
            </a:r>
            <a:r>
              <a:rPr lang="en-US" sz="1600" b="1" dirty="0">
                <a:latin typeface="Times New Roman" pitchFamily="18" charset="0"/>
              </a:rPr>
              <a:t>Li</a:t>
            </a:r>
            <a:r>
              <a:rPr lang="en-US" sz="1600" b="1" baseline="30000" dirty="0" smtClean="0">
                <a:latin typeface="Times New Roman" pitchFamily="18" charset="0"/>
              </a:rPr>
              <a:t>@</a:t>
            </a:r>
            <a:r>
              <a:rPr lang="en-US" sz="1600" b="1" dirty="0" smtClean="0">
                <a:latin typeface="Times New Roman" pitchFamily="18" charset="0"/>
              </a:rPr>
              <a:t>, Tim </a:t>
            </a:r>
            <a:r>
              <a:rPr lang="en-US" sz="1600" b="1" dirty="0" err="1" smtClean="0">
                <a:latin typeface="Times New Roman" pitchFamily="18" charset="0"/>
              </a:rPr>
              <a:t>Schmit</a:t>
            </a:r>
            <a:r>
              <a:rPr lang="en-US" sz="1600" b="1" baseline="30000" dirty="0" smtClean="0">
                <a:latin typeface="Times New Roman" pitchFamily="18" charset="0"/>
              </a:rPr>
              <a:t>&amp;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</a:rPr>
              <a:t>Hui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</a:rPr>
              <a:t>Liu</a:t>
            </a:r>
            <a:r>
              <a:rPr lang="en-US" sz="1600" b="1" baseline="30000" dirty="0" smtClean="0">
                <a:latin typeface="Times New Roman" pitchFamily="18" charset="0"/>
              </a:rPr>
              <a:t>#</a:t>
            </a:r>
            <a:r>
              <a:rPr lang="en-US" sz="1600" b="1" dirty="0" smtClean="0">
                <a:latin typeface="Times New Roman" pitchFamily="18" charset="0"/>
              </a:rPr>
              <a:t>, </a:t>
            </a:r>
            <a:r>
              <a:rPr lang="en-US" sz="1600" b="1" dirty="0" err="1" smtClean="0">
                <a:latin typeface="Times New Roman" pitchFamily="18" charset="0"/>
              </a:rPr>
              <a:t>Jinlong</a:t>
            </a:r>
            <a:r>
              <a:rPr lang="en-US" sz="1600" b="1" dirty="0" smtClean="0">
                <a:latin typeface="Times New Roman" pitchFamily="18" charset="0"/>
              </a:rPr>
              <a:t> Li</a:t>
            </a:r>
            <a:r>
              <a:rPr lang="en-US" sz="1600" b="1" baseline="30000" dirty="0" smtClean="0">
                <a:latin typeface="Times New Roman" pitchFamily="18" charset="0"/>
              </a:rPr>
              <a:t>@</a:t>
            </a:r>
            <a:r>
              <a:rPr lang="en-US" sz="1600" b="1" dirty="0" smtClean="0">
                <a:latin typeface="Times New Roman" pitchFamily="18" charset="0"/>
              </a:rPr>
              <a:t>, Jing </a:t>
            </a:r>
            <a:r>
              <a:rPr lang="en-US" sz="1600" b="1" dirty="0" err="1" smtClean="0">
                <a:latin typeface="Times New Roman" pitchFamily="18" charset="0"/>
              </a:rPr>
              <a:t>Zheng</a:t>
            </a:r>
            <a:r>
              <a:rPr lang="en-US" sz="1600" b="1" baseline="30000" dirty="0" smtClean="0">
                <a:latin typeface="Times New Roman" pitchFamily="18" charset="0"/>
              </a:rPr>
              <a:t>@</a:t>
            </a:r>
            <a:r>
              <a:rPr lang="en-US" sz="1600" b="1" dirty="0" smtClean="0">
                <a:latin typeface="Times New Roman" pitchFamily="18" charset="0"/>
              </a:rPr>
              <a:t>, Bin Wang</a:t>
            </a:r>
            <a:r>
              <a:rPr lang="en-US" sz="1600" b="1" baseline="30000" dirty="0" smtClean="0">
                <a:latin typeface="Times New Roman" pitchFamily="18" charset="0"/>
              </a:rPr>
              <a:t>%</a:t>
            </a:r>
            <a:r>
              <a:rPr lang="en-US" sz="1600" b="1" dirty="0" smtClean="0">
                <a:latin typeface="Times New Roman" pitchFamily="18" charset="0"/>
              </a:rPr>
              <a:t>, and Elisabeth </a:t>
            </a:r>
            <a:r>
              <a:rPr lang="en-US" sz="1600" b="1" dirty="0" err="1" smtClean="0">
                <a:latin typeface="Times New Roman" pitchFamily="18" charset="0"/>
              </a:rPr>
              <a:t>Weisz</a:t>
            </a:r>
            <a:r>
              <a:rPr lang="en-US" sz="1600" b="1" baseline="30000" dirty="0" smtClean="0">
                <a:latin typeface="Times New Roman" pitchFamily="18" charset="0"/>
              </a:rPr>
              <a:t>@</a:t>
            </a:r>
            <a:endParaRPr lang="en-US" sz="1600" b="1" baseline="300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6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baseline="30000" dirty="0" smtClean="0">
                <a:latin typeface="Times New Roman" pitchFamily="18" charset="0"/>
              </a:rPr>
              <a:t>&amp;</a:t>
            </a:r>
            <a:r>
              <a:rPr lang="en-US" sz="1600" b="1" dirty="0">
                <a:latin typeface="Times New Roman" pitchFamily="18" charset="0"/>
              </a:rPr>
              <a:t>Center for Satellite Applications and Research, </a:t>
            </a:r>
            <a:r>
              <a:rPr lang="en-US" sz="1600" b="1" dirty="0" smtClean="0">
                <a:latin typeface="Times New Roman" pitchFamily="18" charset="0"/>
              </a:rPr>
              <a:t>NOAA/NESDIS</a:t>
            </a:r>
            <a:endParaRPr lang="en-US" sz="16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baseline="30000" dirty="0">
                <a:latin typeface="Times New Roman" pitchFamily="18" charset="0"/>
              </a:rPr>
              <a:t>@</a:t>
            </a:r>
            <a:r>
              <a:rPr lang="en-US" sz="1600" b="1" dirty="0">
                <a:latin typeface="Times New Roman" pitchFamily="18" charset="0"/>
              </a:rPr>
              <a:t>CIMSS/SSEC, University of </a:t>
            </a:r>
            <a:r>
              <a:rPr lang="en-US" sz="1600" b="1" dirty="0" smtClean="0">
                <a:latin typeface="Times New Roman" pitchFamily="18" charset="0"/>
              </a:rPr>
              <a:t>Wisconsin-Madison</a:t>
            </a:r>
          </a:p>
          <a:p>
            <a:pPr algn="ctr">
              <a:spcBef>
                <a:spcPct val="50000"/>
              </a:spcBef>
            </a:pPr>
            <a:r>
              <a:rPr lang="en-US" sz="1600" b="1" baseline="30000" dirty="0" smtClean="0">
                <a:latin typeface="Times New Roman" pitchFamily="18" charset="0"/>
              </a:rPr>
              <a:t>#</a:t>
            </a:r>
            <a:r>
              <a:rPr lang="en-US" sz="1600" b="1" dirty="0" smtClean="0">
                <a:latin typeface="Times New Roman" pitchFamily="18" charset="0"/>
              </a:rPr>
              <a:t>National Center for Atmospheric Research</a:t>
            </a:r>
          </a:p>
          <a:p>
            <a:pPr algn="ctr">
              <a:spcBef>
                <a:spcPct val="50000"/>
              </a:spcBef>
            </a:pPr>
            <a:r>
              <a:rPr lang="en-US" sz="1600" b="1" baseline="30000" dirty="0" smtClean="0">
                <a:latin typeface="Times New Roman" pitchFamily="18" charset="0"/>
              </a:rPr>
              <a:t>%</a:t>
            </a:r>
            <a:r>
              <a:rPr lang="en-US" sz="1600" b="1" dirty="0" smtClean="0">
                <a:latin typeface="Times New Roman" pitchFamily="18" charset="0"/>
              </a:rPr>
              <a:t>Institute of Atmospheric Physics, Chinese Academy of Sciences</a:t>
            </a:r>
            <a:endParaRPr lang="en-US" sz="16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6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Satellite </a:t>
            </a:r>
            <a:r>
              <a:rPr lang="en-US" sz="1600" b="1" dirty="0" err="1">
                <a:latin typeface="Times New Roman" pitchFamily="18" charset="0"/>
              </a:rPr>
              <a:t>Hyperspectral</a:t>
            </a:r>
            <a:r>
              <a:rPr lang="en-US" sz="1600" b="1" dirty="0">
                <a:latin typeface="Times New Roman" pitchFamily="18" charset="0"/>
              </a:rPr>
              <a:t> Sensor Workshop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Miami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</a:rPr>
              <a:t>Florida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</a:rPr>
              <a:t>March </a:t>
            </a:r>
            <a:r>
              <a:rPr lang="en-US" sz="1600" b="1" dirty="0">
                <a:latin typeface="Times New Roman" pitchFamily="18" charset="0"/>
              </a:rPr>
              <a:t>29 -31, 2011</a:t>
            </a:r>
            <a:endParaRPr lang="en-US" sz="16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</a:rPr>
              <a:t>Supported by </a:t>
            </a: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</a:rPr>
              <a:t>NOAA JPSS and GOES-R programs</a:t>
            </a:r>
            <a:endParaRPr lang="en-US" sz="1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" name="Picture 5" descr="NOA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1524000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imss_for_engraving_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1109"/>
            <a:ext cx="1524001" cy="10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ES-R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2133600" cy="14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ideBanner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85738"/>
            <a:ext cx="49530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2400" y="228600"/>
            <a:ext cx="8839200" cy="6008688"/>
            <a:chOff x="96" y="144"/>
            <a:chExt cx="5568" cy="3785"/>
          </a:xfrm>
        </p:grpSpPr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177" y="144"/>
              <a:ext cx="54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Tracks of 96h forecasts on Hurricane IKE</a:t>
              </a: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420" y="3696"/>
              <a:ext cx="26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Forecasts start at 00 UTC 8 September 2008</a:t>
              </a:r>
            </a:p>
          </p:txBody>
        </p:sp>
        <p:sp>
          <p:nvSpPr>
            <p:cNvPr id="16389" name="Text Box 6"/>
            <p:cNvSpPr txBox="1">
              <a:spLocks noChangeArrowheads="1"/>
            </p:cNvSpPr>
            <p:nvPr/>
          </p:nvSpPr>
          <p:spPr bwMode="auto">
            <a:xfrm>
              <a:off x="2352" y="768"/>
              <a:ext cx="293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sz="1600" b="1" i="1">
                  <a:solidFill>
                    <a:srgbClr val="FF0000"/>
                  </a:solidFill>
                </a:rPr>
                <a:t>CTRL run:</a:t>
              </a:r>
              <a:r>
                <a:rPr lang="en-US" sz="1600" b="1">
                  <a:solidFill>
                    <a:srgbClr val="0000FF"/>
                  </a:solidFill>
                </a:rPr>
                <a:t> Assimilate radiosonde, satellite cloud winds, aircraft data, and surface data.</a:t>
              </a:r>
            </a:p>
          </p:txBody>
        </p:sp>
        <p:pic>
          <p:nvPicPr>
            <p:cNvPr id="16390" name="Picture 7" descr="ens_track_ct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7" t="13957" b="17805"/>
            <a:stretch>
              <a:fillRect/>
            </a:stretch>
          </p:blipFill>
          <p:spPr bwMode="auto">
            <a:xfrm>
              <a:off x="96" y="624"/>
              <a:ext cx="2928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8" descr="ens_track_ci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4" r="6779" b="18056"/>
            <a:stretch>
              <a:fillRect/>
            </a:stretch>
          </p:blipFill>
          <p:spPr bwMode="auto">
            <a:xfrm>
              <a:off x="2832" y="624"/>
              <a:ext cx="278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9"/>
            <p:cNvSpPr txBox="1">
              <a:spLocks noChangeArrowheads="1"/>
            </p:cNvSpPr>
            <p:nvPr/>
          </p:nvSpPr>
          <p:spPr bwMode="auto">
            <a:xfrm>
              <a:off x="1660" y="1401"/>
              <a:ext cx="6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No AIRS</a:t>
              </a:r>
            </a:p>
          </p:txBody>
        </p:sp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>
              <a:off x="4492" y="1392"/>
              <a:ext cx="7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With AIRS</a:t>
              </a:r>
            </a:p>
          </p:txBody>
        </p:sp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4985" y="734"/>
              <a:ext cx="28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AIRS</a:t>
              </a:r>
            </a:p>
          </p:txBody>
        </p:sp>
        <p:sp>
          <p:nvSpPr>
            <p:cNvPr id="16395" name="Text Box 5"/>
            <p:cNvSpPr txBox="1">
              <a:spLocks noChangeArrowheads="1"/>
            </p:cNvSpPr>
            <p:nvPr/>
          </p:nvSpPr>
          <p:spPr bwMode="auto">
            <a:xfrm>
              <a:off x="1264" y="3136"/>
              <a:ext cx="29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Red is observation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green is forecast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6E08BE5-FD14-4B4D-8902-2BFF941F8D53}" type="slidenum">
              <a:rPr lang="zh-CN" altLang="en-US"/>
              <a:pPr eaLnBrk="1" hangingPunct="1"/>
              <a:t>11</a:t>
            </a:fld>
            <a:endParaRPr lang="en-US" altLang="zh-CN"/>
          </a:p>
        </p:txBody>
      </p:sp>
      <p:pic>
        <p:nvPicPr>
          <p:cNvPr id="17411" name="Picture 2" descr="Fig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50000" r="3700"/>
          <a:stretch>
            <a:fillRect/>
          </a:stretch>
        </p:blipFill>
        <p:spPr bwMode="auto">
          <a:xfrm>
            <a:off x="990600" y="2971800"/>
            <a:ext cx="73167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447800" y="6172200"/>
            <a:ext cx="6553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Track error (upper two panels) and sea level pressure from 96 hour forecasts (start at 00 UTC 8 September 2008)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86063" y="3516313"/>
            <a:ext cx="15573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Without AIRS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477000" y="3595688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 AIRS</a:t>
            </a:r>
          </a:p>
        </p:txBody>
      </p:sp>
      <p:pic>
        <p:nvPicPr>
          <p:cNvPr id="17415" name="Picture 5" descr="ike08_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4" r="48608" b="25142"/>
          <a:stretch>
            <a:fillRect/>
          </a:stretch>
        </p:blipFill>
        <p:spPr bwMode="auto">
          <a:xfrm>
            <a:off x="990600" y="101600"/>
            <a:ext cx="39497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 descr="ike08_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1" t="28465" r="1427" b="24449"/>
          <a:stretch>
            <a:fillRect/>
          </a:stretch>
        </p:blipFill>
        <p:spPr bwMode="auto">
          <a:xfrm>
            <a:off x="4940300" y="101600"/>
            <a:ext cx="3365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6248400" y="10668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 AIRS</a:t>
            </a:r>
          </a:p>
        </p:txBody>
      </p:sp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2405063" y="990600"/>
            <a:ext cx="15573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Without AIRS</a:t>
            </a:r>
          </a:p>
        </p:txBody>
      </p:sp>
    </p:spTree>
    <p:extLst>
      <p:ext uri="{BB962C8B-B14F-4D97-AF65-F5344CB8AC3E}">
        <p14:creationId xmlns:p14="http://schemas.microsoft.com/office/powerpoint/2010/main" val="1467117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BB9A4BA-EEF6-45E3-9DF1-1FF602AD46AA}" type="slidenum">
              <a:rPr lang="zh-CN" altLang="en-US"/>
              <a:pPr eaLnBrk="1" hangingPunct="1"/>
              <a:t>12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Typhoon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(2008) Fact </a:t>
            </a:r>
          </a:p>
        </p:txBody>
      </p:sp>
      <p:pic>
        <p:nvPicPr>
          <p:cNvPr id="18436" name="Picture 4" descr="200813sinlak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8006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200813sinla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4196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08125" y="5141913"/>
            <a:ext cx="1358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Path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953000" y="5294313"/>
            <a:ext cx="3692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rapid intensification observed</a:t>
            </a:r>
          </a:p>
        </p:txBody>
      </p:sp>
      <p:sp>
        <p:nvSpPr>
          <p:cNvPr id="2" name="Oval 1"/>
          <p:cNvSpPr/>
          <p:nvPr/>
        </p:nvSpPr>
        <p:spPr>
          <a:xfrm>
            <a:off x="4724400" y="2133600"/>
            <a:ext cx="1066800" cy="2782888"/>
          </a:xfrm>
          <a:prstGeom prst="ellipse">
            <a:avLst/>
          </a:prstGeom>
          <a:noFill/>
          <a:ln>
            <a:solidFill>
              <a:srgbClr val="FF99CC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0080909_Sinlaku_BT_771_W_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3275" y="6153090"/>
            <a:ext cx="80359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700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hPa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water vapor mixing ratio (g/kg)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in clear skies (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Sinlaku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–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09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September 2008)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46850" y="1004887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(g/kg)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29400" y="57292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(K)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Typhoon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2008):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Retrieved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water vapor mixing ratio 2008.09.09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assimilation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20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20080910_Sinlaku_BT_771_W_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3275" y="6172200"/>
            <a:ext cx="77311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700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hPa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water vapor mixing ratio (g/kg)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in clear skies (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Sinlaku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– 10 September 2008)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46850" y="1004887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(g/kg)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29400" y="57292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/>
              <a:t>(K)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Typhoon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2008):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Retrieved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water vapor mixing ratio 2008.09.10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assimilation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07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5883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effectLst/>
                <a:ea typeface="PMingLiU" pitchFamily="18" charset="-120"/>
              </a:rPr>
              <a:t>Track and Intensity Analyses for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ea typeface="PMingLiU" pitchFamily="18" charset="-120"/>
              </a:rPr>
              <a:t>Sinlaku</a:t>
            </a:r>
            <a:r>
              <a:rPr lang="en-US" sz="2800" b="1" dirty="0" smtClean="0">
                <a:solidFill>
                  <a:srgbClr val="000000"/>
                </a:solidFill>
                <a:effectLst/>
                <a:ea typeface="PMingLiU" pitchFamily="18" charset="-120"/>
              </a:rPr>
              <a:t> (2008)</a:t>
            </a:r>
            <a:endParaRPr lang="en-US" sz="2800" dirty="0" smtClean="0">
              <a:solidFill>
                <a:srgbClr val="000000"/>
              </a:solidFill>
              <a:effectLst/>
              <a:ea typeface="PMingLiU" pitchFamily="18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 algn="just"/>
            <a:endParaRPr lang="en-US" sz="2800" smtClean="0">
              <a:solidFill>
                <a:srgbClr val="0000FF"/>
              </a:solidFill>
              <a:sym typeface="Symbol" pitchFamily="18" charset="2"/>
            </a:endParaRPr>
          </a:p>
        </p:txBody>
      </p:sp>
      <p:pic>
        <p:nvPicPr>
          <p:cNvPr id="37892" name="Picture 4" descr="CIMSS-T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9144000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172200" y="2724329"/>
            <a:ext cx="1066800" cy="2685871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53200" y="1524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Rapid intensification from 9 – 10 September 2011 – water vapor soundings are important!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39371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CC00"/>
                </a:solidFill>
              </a:rPr>
              <a:t>CIMSS-T:    AIRS SFOV temperature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CIMSS-Q:   AIRS SFOV water vapor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CIMSS-TQ: AIRS SFOV temperature and water vapor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Verify forecast/analysis with geostationary IR images</a:t>
            </a:r>
          </a:p>
        </p:txBody>
      </p:sp>
      <p:pic>
        <p:nvPicPr>
          <p:cNvPr id="15363" name="Content Placeholder 4" descr="mtsat_obs_vs_simu_ncep_test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6" b="2622"/>
          <a:stretch/>
        </p:blipFill>
        <p:spPr>
          <a:xfrm>
            <a:off x="641195" y="914400"/>
            <a:ext cx="3778405" cy="5943600"/>
          </a:xfrm>
        </p:spPr>
      </p:pic>
      <p:pic>
        <p:nvPicPr>
          <p:cNvPr id="5" name="Content Placeholder 4" descr="mtsat_obs_vs_simu_ncep_test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7" b="4494"/>
          <a:stretch/>
        </p:blipFill>
        <p:spPr>
          <a:xfrm>
            <a:off x="4497049" y="952465"/>
            <a:ext cx="3503951" cy="5829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369047">
            <a:off x="2052022" y="2363566"/>
            <a:ext cx="4715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 MTSAT IR Images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369047">
            <a:off x="1983511" y="5248576"/>
            <a:ext cx="4786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Simulated MTSAT IR Images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635828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10.8 </a:t>
            </a:r>
            <a:r>
              <a:rPr lang="el-GR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690256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6.75 </a:t>
            </a:r>
            <a:r>
              <a:rPr lang="el-GR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4075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Assimilating advanced IR soundings with WRF/3DVAR - Hurricane forecast experiments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152400" y="1752600"/>
            <a:ext cx="8839199" cy="464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2008090606_WRF/3DVAR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run: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NCEP 6-hour final operational global analysis (1.0 x 1.0 degree grids; http://dss.ucar.edu/datasets/ds083.2/),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including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radiosondes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satellite winds, pilot report, GPS, ship, profiler, surface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observations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., starting at 06 UTC 06 September 2008</a:t>
            </a:r>
          </a:p>
          <a:p>
            <a:pPr eaLnBrk="1" hangingPunct="1"/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AIRS (Control + AIRS) run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use clear-skies from granules g066/067/068, but only assimilate 13 levels of AIRS SFOV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temperature profiles between 500 and 800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Comparisons of Hurricane track for the next 48 hour forecast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F10D4E0-FC54-48FB-9A96-5CF7E9BBCB4F}" type="slidenum">
              <a:rPr lang="zh-CN" altLang="en-US"/>
              <a:pPr eaLnBrk="1" hangingPunct="1"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88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1" name="Picture 11" descr="match_airs_wrf_scat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5257" r="9116" b="7074"/>
          <a:stretch>
            <a:fillRect/>
          </a:stretch>
        </p:blipFill>
        <p:spPr>
          <a:xfrm>
            <a:off x="0" y="0"/>
            <a:ext cx="47164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3" name="Picture 13" descr="match_airs_wrf_scatter_d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28203" r="5779" b="22801"/>
          <a:stretch>
            <a:fillRect/>
          </a:stretch>
        </p:blipFill>
        <p:spPr>
          <a:xfrm>
            <a:off x="4643438" y="3422650"/>
            <a:ext cx="4500562" cy="335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105400" y="685800"/>
            <a:ext cx="3886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AIRS 700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temperature (upper left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background temperature (lower left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panel) 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temperature difference between the AIRS and WRF background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06 UTC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06 September 2008 (lower right panel).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487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AIRS 2008090606_g066, g067, g068</a:t>
            </a:r>
          </a:p>
        </p:txBody>
      </p:sp>
    </p:spTree>
    <p:extLst>
      <p:ext uri="{BB962C8B-B14F-4D97-AF65-F5344CB8AC3E}">
        <p14:creationId xmlns:p14="http://schemas.microsoft.com/office/powerpoint/2010/main" val="42600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63688" y="4560838"/>
            <a:ext cx="604867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 smtClean="0">
                <a:latin typeface="Times New Roman" pitchFamily="18" charset="0"/>
              </a:rPr>
              <a:t>Control </a:t>
            </a:r>
            <a:r>
              <a:rPr lang="en-US" altLang="zh-CN" sz="1800" dirty="0">
                <a:latin typeface="Times New Roman" pitchFamily="18" charset="0"/>
              </a:rPr>
              <a:t>run with </a:t>
            </a:r>
            <a:r>
              <a:rPr lang="en-US" altLang="zh-CN" sz="1800" dirty="0" smtClean="0">
                <a:latin typeface="Times New Roman" pitchFamily="18" charset="0"/>
              </a:rPr>
              <a:t>NCEP analysis, including </a:t>
            </a:r>
            <a:r>
              <a:rPr lang="en-US" altLang="zh-CN" sz="1800" dirty="0" err="1" smtClean="0">
                <a:latin typeface="Times New Roman" pitchFamily="18" charset="0"/>
              </a:rPr>
              <a:t>radiosondes</a:t>
            </a:r>
            <a:r>
              <a:rPr lang="en-US" altLang="zh-CN" sz="1800" dirty="0">
                <a:latin typeface="Times New Roman" pitchFamily="18" charset="0"/>
              </a:rPr>
              <a:t>, s</a:t>
            </a:r>
            <a:r>
              <a:rPr lang="en-US" altLang="zh-CN" sz="1800" dirty="0" smtClean="0">
                <a:latin typeface="Times New Roman" pitchFamily="18" charset="0"/>
              </a:rPr>
              <a:t>atellite winds</a:t>
            </a:r>
            <a:r>
              <a:rPr lang="en-US" altLang="zh-CN" sz="1800" dirty="0">
                <a:latin typeface="Times New Roman" pitchFamily="18" charset="0"/>
              </a:rPr>
              <a:t>, pilot report, GPS, </a:t>
            </a:r>
            <a:r>
              <a:rPr lang="en-US" altLang="zh-CN" sz="1800" dirty="0" smtClean="0">
                <a:latin typeface="Times New Roman" pitchFamily="18" charset="0"/>
              </a:rPr>
              <a:t>ship</a:t>
            </a:r>
            <a:r>
              <a:rPr lang="en-US" altLang="zh-CN" sz="1800" dirty="0">
                <a:latin typeface="Times New Roman" pitchFamily="18" charset="0"/>
              </a:rPr>
              <a:t>, profiler, surface observation, etc. </a:t>
            </a:r>
            <a:endParaRPr lang="en-US" altLang="zh-CN" sz="1800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</a:rPr>
              <a:t>AIRS run</a:t>
            </a:r>
            <a:endParaRPr lang="en-US" altLang="zh-CN" sz="18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5619" y="228600"/>
            <a:ext cx="501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3CC"/>
                </a:solidFill>
              </a:rPr>
              <a:t>48 hour forecast starting at 06 UTC 06 September 2008</a:t>
            </a:r>
            <a:endParaRPr lang="en-US" sz="1600" b="1" dirty="0">
              <a:solidFill>
                <a:srgbClr val="FF33CC"/>
              </a:solidFill>
            </a:endParaRPr>
          </a:p>
        </p:txBody>
      </p:sp>
      <p:pic>
        <p:nvPicPr>
          <p:cNvPr id="12" name="Picture 4" descr="figs20110323_use_trac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26428" r="5458" b="21065"/>
          <a:stretch>
            <a:fillRect/>
          </a:stretch>
        </p:blipFill>
        <p:spPr>
          <a:xfrm>
            <a:off x="1143000" y="505986"/>
            <a:ext cx="7010400" cy="6011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74360" y="1320800"/>
            <a:ext cx="6096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CTRL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AIRS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 understand on assimilating the advanced IR water vapor information for NWP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Improve tropical cyclone track and intensity forecast by assimilating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 soundings in regional NWP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models; improve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severe storm forecast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assimilating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 soundings in regional NWP models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Evaluate advanced IR soundings where in-situ measurements are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rare (JPSS)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Prompt the application of advanced IR sounding products in regional forecast by impact studies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(JPSS)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high-spectral resolution polar-orbiting information combined with high temporal information from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GOES-R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track_dis_zj2011comb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8029" r="8530" b="22818"/>
          <a:stretch>
            <a:fillRect/>
          </a:stretch>
        </p:blipFill>
        <p:spPr bwMode="auto">
          <a:xfrm>
            <a:off x="611560" y="116632"/>
            <a:ext cx="7416824" cy="33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67544" y="3212976"/>
            <a:ext cx="7560840" cy="3546475"/>
            <a:chOff x="4787900" y="3311525"/>
            <a:chExt cx="4356100" cy="3546475"/>
          </a:xfrm>
        </p:grpSpPr>
        <p:pic>
          <p:nvPicPr>
            <p:cNvPr id="95237" name="Picture 5" descr="track_slp_zj2011comb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" t="28029" r="8530" b="22639"/>
            <a:stretch>
              <a:fillRect/>
            </a:stretch>
          </p:blipFill>
          <p:spPr bwMode="auto">
            <a:xfrm>
              <a:off x="4787900" y="3311525"/>
              <a:ext cx="4356100" cy="354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40" name="Oval 8"/>
            <p:cNvSpPr>
              <a:spLocks noChangeArrowheads="1"/>
            </p:cNvSpPr>
            <p:nvPr/>
          </p:nvSpPr>
          <p:spPr bwMode="auto">
            <a:xfrm>
              <a:off x="8243888" y="4581525"/>
              <a:ext cx="900112" cy="792163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8208963" y="5805488"/>
              <a:ext cx="900112" cy="792162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>
              <a:off x="8459788" y="5084763"/>
              <a:ext cx="0" cy="1223962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prstDash val="lg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7235825" y="5229225"/>
              <a:ext cx="1368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strongest</a:t>
              </a:r>
            </a:p>
          </p:txBody>
        </p:sp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03648" y="404664"/>
            <a:ext cx="41764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000" dirty="0" smtClean="0">
                <a:solidFill>
                  <a:srgbClr val="0000CC"/>
                </a:solidFill>
                <a:cs typeface="Times New Roman" pitchFamily="18" charset="0"/>
              </a:rPr>
              <a:t>48 hour forecast track bias </a:t>
            </a:r>
          </a:p>
          <a:p>
            <a:r>
              <a:rPr lang="en-US" altLang="zh-CN" sz="2000" dirty="0" smtClean="0">
                <a:solidFill>
                  <a:srgbClr val="FF3300"/>
                </a:solidFill>
              </a:rPr>
              <a:t>(assimilate 500 – 800 </a:t>
            </a:r>
            <a:r>
              <a:rPr lang="en-US" altLang="zh-CN" sz="2000" dirty="0" err="1" smtClean="0">
                <a:solidFill>
                  <a:srgbClr val="FF3300"/>
                </a:solidFill>
              </a:rPr>
              <a:t>hPa</a:t>
            </a:r>
            <a:r>
              <a:rPr lang="en-US" altLang="zh-CN" sz="2000" dirty="0" smtClean="0">
                <a:solidFill>
                  <a:srgbClr val="FF3300"/>
                </a:solidFill>
              </a:rPr>
              <a:t> </a:t>
            </a:r>
            <a:r>
              <a:rPr lang="en-US" altLang="zh-CN" sz="2000" dirty="0">
                <a:solidFill>
                  <a:srgbClr val="FF3300"/>
                </a:solidFill>
              </a:rPr>
              <a:t>AIRS_T)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475656" y="4293096"/>
            <a:ext cx="4032448" cy="6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2000" dirty="0" smtClean="0">
                <a:solidFill>
                  <a:srgbClr val="0000CC"/>
                </a:solidFill>
                <a:cs typeface="Times New Roman" pitchFamily="18" charset="0"/>
              </a:rPr>
              <a:t>48 hour forecast SLP </a:t>
            </a:r>
          </a:p>
          <a:p>
            <a:r>
              <a:rPr lang="en-US" altLang="zh-CN" sz="2000" dirty="0" smtClean="0">
                <a:solidFill>
                  <a:srgbClr val="FF3300"/>
                </a:solidFill>
              </a:rPr>
              <a:t>(assimilate 500-800 </a:t>
            </a:r>
            <a:r>
              <a:rPr lang="en-US" altLang="zh-CN" sz="2000" dirty="0" err="1" smtClean="0">
                <a:solidFill>
                  <a:srgbClr val="FF3300"/>
                </a:solidFill>
              </a:rPr>
              <a:t>hPa</a:t>
            </a:r>
            <a:r>
              <a:rPr lang="en-US" altLang="zh-CN" sz="2000" dirty="0" smtClean="0">
                <a:solidFill>
                  <a:srgbClr val="FF3300"/>
                </a:solidFill>
              </a:rPr>
              <a:t> </a:t>
            </a:r>
            <a:r>
              <a:rPr lang="en-US" altLang="zh-CN" sz="2000" dirty="0">
                <a:solidFill>
                  <a:srgbClr val="FF3300"/>
                </a:solidFill>
              </a:rPr>
              <a:t>AIRS_T)</a:t>
            </a:r>
          </a:p>
        </p:txBody>
      </p:sp>
    </p:spTree>
    <p:extLst>
      <p:ext uri="{BB962C8B-B14F-4D97-AF65-F5344CB8AC3E}">
        <p14:creationId xmlns:p14="http://schemas.microsoft.com/office/powerpoint/2010/main" val="2466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609600" y="1295400"/>
            <a:ext cx="4495800" cy="2675524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Control Run: NCEP-FNL analysis</a:t>
            </a: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AIRS Run 1: </a:t>
            </a:r>
          </a:p>
          <a:p>
            <a:pPr lvl="1"/>
            <a:r>
              <a:rPr lang="en-US" altLang="zh-CN" b="1" dirty="0" smtClean="0">
                <a:solidFill>
                  <a:srgbClr val="0000FF"/>
                </a:solidFill>
              </a:rPr>
              <a:t>Assimilate AIRS T/Q at 2009072206</a:t>
            </a: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AIRS Run 2: </a:t>
            </a:r>
          </a:p>
          <a:p>
            <a:pPr lvl="1"/>
            <a:r>
              <a:rPr lang="en-US" altLang="zh-CN" b="1" dirty="0" smtClean="0">
                <a:solidFill>
                  <a:srgbClr val="0000FF"/>
                </a:solidFill>
              </a:rPr>
              <a:t>Assimilate AIRS T/Q at 2009072206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</a:rPr>
              <a:t>and 2009072218</a:t>
            </a:r>
          </a:p>
          <a:p>
            <a:pPr lvl="1"/>
            <a:r>
              <a:rPr lang="en-US" altLang="zh-CN" b="1" dirty="0" smtClean="0">
                <a:solidFill>
                  <a:srgbClr val="0000FF"/>
                </a:solidFill>
              </a:rPr>
              <a:t>Assimilating window: 00 – 06 UTC and 12 – 18 UTC</a:t>
            </a:r>
            <a:endParaRPr lang="zh-CN" altLang="en-US" b="1" dirty="0" smtClean="0">
              <a:solidFill>
                <a:srgbClr val="0000FF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51" y="1249369"/>
            <a:ext cx="2859366" cy="25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70924"/>
            <a:ext cx="2859367" cy="25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781445" y="3058964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2009072206</a:t>
            </a:r>
            <a:endParaRPr lang="zh-CN" altLang="en-US"/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5781445" y="5721632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/>
              <a:t>2009072218</a:t>
            </a:r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Assimilating advanced IR soundings with AREM/4DVAR – Storm precipitation forecast experiment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95400" y="3886199"/>
            <a:ext cx="3056266" cy="2712029"/>
            <a:chOff x="5075598" y="595815"/>
            <a:chExt cx="3574582" cy="317196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598" y="595815"/>
              <a:ext cx="3574582" cy="317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5426523" y="2900168"/>
              <a:ext cx="25010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CC0000"/>
                  </a:solidFill>
                </a:rPr>
                <a:t>2009</a:t>
              </a:r>
              <a:r>
                <a:rPr lang="zh-CN" altLang="en-US" b="1" dirty="0">
                  <a:solidFill>
                    <a:srgbClr val="CC0000"/>
                  </a:solidFill>
                </a:rPr>
                <a:t>年</a:t>
              </a:r>
              <a:r>
                <a:rPr lang="en-US" altLang="zh-CN" b="1" dirty="0">
                  <a:solidFill>
                    <a:srgbClr val="CC0000"/>
                  </a:solidFill>
                </a:rPr>
                <a:t>7</a:t>
              </a:r>
              <a:r>
                <a:rPr lang="zh-CN" altLang="en-US" b="1" dirty="0">
                  <a:solidFill>
                    <a:srgbClr val="CC0000"/>
                  </a:solidFill>
                </a:rPr>
                <a:t>月</a:t>
              </a:r>
              <a:r>
                <a:rPr lang="en-US" altLang="zh-CN" b="1" dirty="0">
                  <a:solidFill>
                    <a:srgbClr val="CC0000"/>
                  </a:solidFill>
                </a:rPr>
                <a:t>22</a:t>
              </a:r>
              <a:r>
                <a:rPr lang="zh-CN" altLang="en-US" b="1" dirty="0">
                  <a:solidFill>
                    <a:srgbClr val="CC0000"/>
                  </a:solidFill>
                </a:rPr>
                <a:t>日～</a:t>
              </a:r>
              <a:r>
                <a:rPr lang="en-US" altLang="zh-CN" b="1" dirty="0">
                  <a:solidFill>
                    <a:srgbClr val="CC0000"/>
                  </a:solidFill>
                </a:rPr>
                <a:t>23</a:t>
              </a:r>
              <a:r>
                <a:rPr lang="zh-CN" altLang="en-US" b="1" dirty="0">
                  <a:solidFill>
                    <a:srgbClr val="CC0000"/>
                  </a:solidFill>
                </a:rPr>
                <a:t>日</a:t>
              </a:r>
            </a:p>
          </p:txBody>
        </p:sp>
        <p:sp>
          <p:nvSpPr>
            <p:cNvPr id="15" name="矩形 9"/>
            <p:cNvSpPr>
              <a:spLocks noChangeArrowheads="1"/>
            </p:cNvSpPr>
            <p:nvPr/>
          </p:nvSpPr>
          <p:spPr bwMode="auto">
            <a:xfrm>
              <a:off x="7125424" y="1751196"/>
              <a:ext cx="940679" cy="716199"/>
            </a:xfrm>
            <a:prstGeom prst="rect">
              <a:avLst/>
            </a:prstGeom>
            <a:noFill/>
            <a:ln w="28575" algn="ctr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75692" y="3761601"/>
            <a:ext cx="1825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300 </a:t>
            </a:r>
            <a:r>
              <a:rPr lang="en-US" sz="1200" dirty="0" err="1" smtClean="0">
                <a:solidFill>
                  <a:srgbClr val="0000FF"/>
                </a:solidFill>
              </a:rPr>
              <a:t>hPa</a:t>
            </a:r>
            <a:r>
              <a:rPr lang="en-US" sz="1200" dirty="0" smtClean="0">
                <a:solidFill>
                  <a:srgbClr val="0000FF"/>
                </a:solidFill>
              </a:rPr>
              <a:t> AIRS temperature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2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9"/>
          <p:cNvGrpSpPr>
            <a:grpSpLocks/>
          </p:cNvGrpSpPr>
          <p:nvPr/>
        </p:nvGrpSpPr>
        <p:grpSpPr bwMode="auto">
          <a:xfrm>
            <a:off x="271752" y="1"/>
            <a:ext cx="3965784" cy="3199020"/>
            <a:chOff x="2752838" y="1"/>
            <a:chExt cx="4216177" cy="3190668"/>
          </a:xfrm>
        </p:grpSpPr>
        <p:pic>
          <p:nvPicPr>
            <p:cNvPr id="184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838" y="1"/>
              <a:ext cx="4216177" cy="319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9" name="椭圆 7"/>
            <p:cNvSpPr>
              <a:spLocks noChangeArrowheads="1"/>
            </p:cNvSpPr>
            <p:nvPr/>
          </p:nvSpPr>
          <p:spPr bwMode="auto">
            <a:xfrm>
              <a:off x="4455848" y="1140090"/>
              <a:ext cx="729139" cy="53204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60" name="椭圆 11"/>
            <p:cNvSpPr>
              <a:spLocks noChangeArrowheads="1"/>
            </p:cNvSpPr>
            <p:nvPr/>
          </p:nvSpPr>
          <p:spPr bwMode="auto">
            <a:xfrm>
              <a:off x="5347017" y="988078"/>
              <a:ext cx="324062" cy="4560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61" name="椭圆 13"/>
            <p:cNvSpPr>
              <a:spLocks noChangeArrowheads="1"/>
            </p:cNvSpPr>
            <p:nvPr/>
          </p:nvSpPr>
          <p:spPr bwMode="auto">
            <a:xfrm>
              <a:off x="3888740" y="912072"/>
              <a:ext cx="405077" cy="38003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62" name="椭圆 16"/>
            <p:cNvSpPr>
              <a:spLocks noChangeArrowheads="1"/>
            </p:cNvSpPr>
            <p:nvPr/>
          </p:nvSpPr>
          <p:spPr bwMode="auto">
            <a:xfrm>
              <a:off x="5509048" y="1596125"/>
              <a:ext cx="405077" cy="30402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8435" name="组合 20"/>
          <p:cNvGrpSpPr>
            <a:grpSpLocks/>
          </p:cNvGrpSpPr>
          <p:nvPr/>
        </p:nvGrpSpPr>
        <p:grpSpPr bwMode="auto">
          <a:xfrm>
            <a:off x="4840766" y="1"/>
            <a:ext cx="3965784" cy="3199020"/>
            <a:chOff x="405078" y="3420270"/>
            <a:chExt cx="4216177" cy="3190668"/>
          </a:xfrm>
        </p:grpSpPr>
        <p:pic>
          <p:nvPicPr>
            <p:cNvPr id="1845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78" y="3420270"/>
              <a:ext cx="4216177" cy="319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4" name="椭圆 8"/>
            <p:cNvSpPr>
              <a:spLocks noChangeArrowheads="1"/>
            </p:cNvSpPr>
            <p:nvPr/>
          </p:nvSpPr>
          <p:spPr bwMode="auto">
            <a:xfrm>
              <a:off x="2106401" y="4560359"/>
              <a:ext cx="729139" cy="53204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55" name="椭圆 12"/>
            <p:cNvSpPr>
              <a:spLocks noChangeArrowheads="1"/>
            </p:cNvSpPr>
            <p:nvPr/>
          </p:nvSpPr>
          <p:spPr bwMode="auto">
            <a:xfrm>
              <a:off x="2997570" y="4408347"/>
              <a:ext cx="324062" cy="4560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56" name="椭圆 15"/>
            <p:cNvSpPr>
              <a:spLocks noChangeArrowheads="1"/>
            </p:cNvSpPr>
            <p:nvPr/>
          </p:nvSpPr>
          <p:spPr bwMode="auto">
            <a:xfrm>
              <a:off x="1539293" y="4332341"/>
              <a:ext cx="405077" cy="38003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57" name="椭圆 17"/>
            <p:cNvSpPr>
              <a:spLocks noChangeArrowheads="1"/>
            </p:cNvSpPr>
            <p:nvPr/>
          </p:nvSpPr>
          <p:spPr bwMode="auto">
            <a:xfrm>
              <a:off x="3159601" y="5016394"/>
              <a:ext cx="405077" cy="30402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8436" name="组合 21"/>
          <p:cNvGrpSpPr>
            <a:grpSpLocks/>
          </p:cNvGrpSpPr>
          <p:nvPr/>
        </p:nvGrpSpPr>
        <p:grpSpPr bwMode="auto">
          <a:xfrm>
            <a:off x="4839273" y="3429797"/>
            <a:ext cx="3965784" cy="3199020"/>
            <a:chOff x="5103972" y="3420270"/>
            <a:chExt cx="4216177" cy="3190668"/>
          </a:xfrm>
        </p:grpSpPr>
        <p:pic>
          <p:nvPicPr>
            <p:cNvPr id="184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972" y="3420270"/>
              <a:ext cx="4216177" cy="319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椭圆 9"/>
            <p:cNvSpPr>
              <a:spLocks noChangeArrowheads="1"/>
            </p:cNvSpPr>
            <p:nvPr/>
          </p:nvSpPr>
          <p:spPr bwMode="auto">
            <a:xfrm>
              <a:off x="6805295" y="4560359"/>
              <a:ext cx="729139" cy="53204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50" name="椭圆 10"/>
            <p:cNvSpPr>
              <a:spLocks noChangeArrowheads="1"/>
            </p:cNvSpPr>
            <p:nvPr/>
          </p:nvSpPr>
          <p:spPr bwMode="auto">
            <a:xfrm>
              <a:off x="7696464" y="4408347"/>
              <a:ext cx="324062" cy="4560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51" name="椭圆 14"/>
            <p:cNvSpPr>
              <a:spLocks noChangeArrowheads="1"/>
            </p:cNvSpPr>
            <p:nvPr/>
          </p:nvSpPr>
          <p:spPr bwMode="auto">
            <a:xfrm>
              <a:off x="6238187" y="4332341"/>
              <a:ext cx="405077" cy="38003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52" name="椭圆 18"/>
            <p:cNvSpPr>
              <a:spLocks noChangeArrowheads="1"/>
            </p:cNvSpPr>
            <p:nvPr/>
          </p:nvSpPr>
          <p:spPr bwMode="auto">
            <a:xfrm>
              <a:off x="7858495" y="5016394"/>
              <a:ext cx="405077" cy="30402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8437" name="TextBox 19"/>
          <p:cNvSpPr txBox="1">
            <a:spLocks noChangeArrowheads="1"/>
          </p:cNvSpPr>
          <p:nvPr/>
        </p:nvSpPr>
        <p:spPr bwMode="auto">
          <a:xfrm>
            <a:off x="610597" y="87868"/>
            <a:ext cx="68480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/>
              <a:t>OBS</a:t>
            </a:r>
          </a:p>
        </p:txBody>
      </p:sp>
      <p:sp>
        <p:nvSpPr>
          <p:cNvPr id="18438" name="TextBox 20"/>
          <p:cNvSpPr txBox="1">
            <a:spLocks noChangeArrowheads="1"/>
          </p:cNvSpPr>
          <p:nvPr/>
        </p:nvSpPr>
        <p:spPr bwMode="auto">
          <a:xfrm>
            <a:off x="5109531" y="50930"/>
            <a:ext cx="80021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/>
              <a:t>CTRL</a:t>
            </a:r>
            <a:endParaRPr lang="zh-CN" altLang="en-US" b="1" dirty="0"/>
          </a:p>
        </p:txBody>
      </p:sp>
      <p:sp>
        <p:nvSpPr>
          <p:cNvPr id="18439" name="TextBox 23"/>
          <p:cNvSpPr txBox="1">
            <a:spLocks noChangeArrowheads="1"/>
          </p:cNvSpPr>
          <p:nvPr/>
        </p:nvSpPr>
        <p:spPr bwMode="auto">
          <a:xfrm>
            <a:off x="5111780" y="3488683"/>
            <a:ext cx="144142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smtClean="0"/>
              <a:t>AIRS Run 2</a:t>
            </a:r>
            <a:endParaRPr lang="zh-CN" altLang="en-US" b="1" dirty="0"/>
          </a:p>
        </p:txBody>
      </p:sp>
      <p:pic>
        <p:nvPicPr>
          <p:cNvPr id="18440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4" y="3429797"/>
            <a:ext cx="3964291" cy="319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23"/>
          <p:cNvSpPr txBox="1">
            <a:spLocks noChangeArrowheads="1"/>
          </p:cNvSpPr>
          <p:nvPr/>
        </p:nvSpPr>
        <p:spPr bwMode="auto">
          <a:xfrm>
            <a:off x="607710" y="3488683"/>
            <a:ext cx="144142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 smtClean="0"/>
              <a:t>AIRS Run 1</a:t>
            </a:r>
            <a:endParaRPr lang="zh-CN" altLang="en-US" b="1" dirty="0"/>
          </a:p>
        </p:txBody>
      </p:sp>
      <p:grpSp>
        <p:nvGrpSpPr>
          <p:cNvPr id="18442" name="组合 32"/>
          <p:cNvGrpSpPr>
            <a:grpSpLocks/>
          </p:cNvGrpSpPr>
          <p:nvPr/>
        </p:nvGrpSpPr>
        <p:grpSpPr bwMode="auto">
          <a:xfrm>
            <a:off x="1390115" y="4360854"/>
            <a:ext cx="1905249" cy="989946"/>
            <a:chOff x="6431957" y="4485534"/>
            <a:chExt cx="2025385" cy="988077"/>
          </a:xfrm>
        </p:grpSpPr>
        <p:sp>
          <p:nvSpPr>
            <p:cNvPr id="18444" name="椭圆 9"/>
            <p:cNvSpPr>
              <a:spLocks noChangeArrowheads="1"/>
            </p:cNvSpPr>
            <p:nvPr/>
          </p:nvSpPr>
          <p:spPr bwMode="auto">
            <a:xfrm>
              <a:off x="6999065" y="4713552"/>
              <a:ext cx="729139" cy="532042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5" name="椭圆 10"/>
            <p:cNvSpPr>
              <a:spLocks noChangeArrowheads="1"/>
            </p:cNvSpPr>
            <p:nvPr/>
          </p:nvSpPr>
          <p:spPr bwMode="auto">
            <a:xfrm>
              <a:off x="7890234" y="4561540"/>
              <a:ext cx="324062" cy="45603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6" name="椭圆 14"/>
            <p:cNvSpPr>
              <a:spLocks noChangeArrowheads="1"/>
            </p:cNvSpPr>
            <p:nvPr/>
          </p:nvSpPr>
          <p:spPr bwMode="auto">
            <a:xfrm>
              <a:off x="6431957" y="4485534"/>
              <a:ext cx="405077" cy="380030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8447" name="椭圆 18"/>
            <p:cNvSpPr>
              <a:spLocks noChangeArrowheads="1"/>
            </p:cNvSpPr>
            <p:nvPr/>
          </p:nvSpPr>
          <p:spPr bwMode="auto">
            <a:xfrm>
              <a:off x="8052265" y="5169587"/>
              <a:ext cx="405077" cy="304024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18443" name="TextBox 30"/>
          <p:cNvSpPr txBox="1">
            <a:spLocks noChangeArrowheads="1"/>
          </p:cNvSpPr>
          <p:nvPr/>
        </p:nvSpPr>
        <p:spPr bwMode="auto">
          <a:xfrm>
            <a:off x="2035693" y="3078480"/>
            <a:ext cx="5355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rgbClr val="FF0000"/>
                </a:solidFill>
              </a:rPr>
              <a:t>24-hour Precipitation Forecast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E6FB49D-78C3-4A48-93C3-2F5886F1899E}" type="slidenum">
              <a:rPr lang="zh-CN" altLang="en-US"/>
              <a:pPr eaLnBrk="1" hangingPunct="1"/>
              <a:t>23</a:t>
            </a:fld>
            <a:endParaRPr lang="en-US" altLang="zh-CN"/>
          </a:p>
        </p:txBody>
      </p:sp>
      <p:sp>
        <p:nvSpPr>
          <p:cNvPr id="3379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 </a:t>
            </a:r>
          </a:p>
        </p:txBody>
      </p:sp>
      <p:sp>
        <p:nvSpPr>
          <p:cNvPr id="3379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24000"/>
            <a:ext cx="854075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AIRS SFOV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 and water vapor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soundings improve both the track and intensity forecast for Hurricane Ike (2008) and Typhoon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(2008) with both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WRF/DART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WRF/3DVAR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simulation and forecast systems.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AIRS SFOV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moisture soundings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significantly improve the definition of the typhoon vortex in the analysis and the forecast of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intensification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Typhoon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(2008).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AIRS SFOV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 and moisture soundings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 24 hour precipitation forecast with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AREM/4DVAR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90E39B4-5A64-4F60-ADB9-F6166A0B999B}" type="slidenum">
              <a:rPr lang="zh-CN" altLang="en-US"/>
              <a:pPr eaLnBrk="1" hangingPunct="1"/>
              <a:t>24</a:t>
            </a:fld>
            <a:endParaRPr lang="en-US" altLang="zh-CN"/>
          </a:p>
        </p:txBody>
      </p:sp>
      <p:sp>
        <p:nvSpPr>
          <p:cNvPr id="348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Select References</a:t>
            </a:r>
          </a:p>
        </p:txBody>
      </p:sp>
      <p:sp>
        <p:nvSpPr>
          <p:cNvPr id="3482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990600"/>
            <a:ext cx="8991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Li, J., H. Liu, 2009: Improved hurricane track and intensity forecast using single field-of-view advanced IR sounding measurements,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Geophysical Research Letters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36, L11813, doi:10.1029/2009GL038285.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Liu, H., and J. Li, 2010: An improvement in forecast of rapid intensification of typhoon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(2008) using clear sky full spatial resolution advanced IR soundings,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Journal of Applied Meteorology and Climate,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49, 821 – 827.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Li, J., H. Liu, and T.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Schmit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2010: Advanced infrared water vapor measurements improve hurricane forecasts.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SPIE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012337/FAE9473B/000053.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http://spie.org/x42479.xml?highlight=x2420&amp;ArticleID=x42479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Wang, B., J. Liu, S. Wang, W. Cheng, J. Liu, C. Liu, Q. Xiao,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2010: An Economical Approach to Four-dimensional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Variational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Data Assimilation.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Adv. Atmos. Sci.,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715 - 727.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Weisz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E., J. Li,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Jinlong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Li, D. K. Zhou, H.-L. Huang, M. D. Goldberg, and P. Yang, 2007: Cloudy sounding and cloud-top height retrieval from AIRS alone single field-of-view radiance measurements,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Geophysical Research Letters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34, L12802, doi:10.1029/2007GL030219.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111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Methodologies/technical approaches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 advanced IR soundings (AIRS, next IASI and in future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in hurricane forecast through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WRF/DART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forecast/assimilation system.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2-day assimilation followed by 4-day forecast 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Hurricane 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(2008)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1-day assimilation followed by 2-day forecast 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Typhoon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Sinlaku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(2008)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 advanced IR soundings in hurricane forecast through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WRF/3DVAR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forecast/assimilation system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48 hour forecast 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Hurricane 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(2008)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Assimilating advanced IR soundings in regional NWP models for storm forecast through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AREM/4DVAR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24 hour precipitation forecast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63B63BD-AFFD-4604-8DF4-74A853E3181C}" type="slidenum">
              <a:rPr lang="zh-CN" altLang="en-US"/>
              <a:pPr eaLnBrk="1" hangingPunct="1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872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AC56673-1981-4D65-BF54-738944044AA3}" type="slidenum">
              <a:rPr lang="zh-CN" altLang="en-US"/>
              <a:pPr eaLnBrk="1" hangingPunct="1"/>
              <a:t>4</a:t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686800" cy="1524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Assimilating advanced IR soundings with WRF/DART – hurricane/typhoon forecast experiments</a:t>
            </a:r>
          </a:p>
        </p:txBody>
      </p:sp>
      <p:sp>
        <p:nvSpPr>
          <p:cNvPr id="819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~10 AIRS granules over the regional WRF domain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Full spatial resolution AIRS soundings (13.5 km at nadir) are derived using CIMSS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hyperspectral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infrared sounding retrieval (CHISR) algorithm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Clear sky only soundings are used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Future work could include soundings in partial cloud cover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Ensemble assimilation of AIRS soundings followed by ensemble forecast (36 km resolution)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CTL run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Assimilate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radiosonde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satellite cloud winds,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QuikSCAT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winds, aircraft data, COSMIC GPS refractivity, ship, and land surface data.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AIRS run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Same as CTL run plus AIRS full spatial resolution T and Q soundings</a:t>
            </a:r>
          </a:p>
        </p:txBody>
      </p:sp>
    </p:spTree>
    <p:extLst>
      <p:ext uri="{BB962C8B-B14F-4D97-AF65-F5344CB8AC3E}">
        <p14:creationId xmlns:p14="http://schemas.microsoft.com/office/powerpoint/2010/main" val="38383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4990442-E514-4E17-9865-1151635F944B}" type="slidenum">
              <a:rPr lang="zh-CN" altLang="en-US"/>
              <a:pPr eaLnBrk="1" hangingPunct="1"/>
              <a:t>5</a:t>
            </a:fld>
            <a:endParaRPr lang="en-US" altLang="zh-CN"/>
          </a:p>
        </p:txBody>
      </p:sp>
      <p:pic>
        <p:nvPicPr>
          <p:cNvPr id="9219" name="Picture 2" descr="20080906_BT_771_T_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6944"/>
          <a:stretch>
            <a:fillRect/>
          </a:stretch>
        </p:blipFill>
        <p:spPr bwMode="auto">
          <a:xfrm>
            <a:off x="914400" y="13716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Hurricane Ike (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2008):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Retrieved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temperature 2008.09.06 –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assimilation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04800" y="6059488"/>
            <a:ext cx="861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Clear sky AIRS single field-of-view temperature retrievals at 500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on 06 September 2008, each pixel provides vertical temperature and moisture soundings.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162800" y="13096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31013" y="5486400"/>
            <a:ext cx="1093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400" b="1" i="1"/>
              <a:t>CIMSS/UW</a:t>
            </a:r>
          </a:p>
        </p:txBody>
      </p:sp>
    </p:spTree>
    <p:extLst>
      <p:ext uri="{BB962C8B-B14F-4D97-AF65-F5344CB8AC3E}">
        <p14:creationId xmlns:p14="http://schemas.microsoft.com/office/powerpoint/2010/main" val="33290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080907_BT_771_T_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838169"/>
            <a:ext cx="7314596" cy="54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054850" y="115728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/>
              <a:t>(K)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831013" y="5638800"/>
            <a:ext cx="1093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1400" b="1" i="1" dirty="0"/>
              <a:t>CIMSS/UW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04800" y="6059488"/>
            <a:ext cx="861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Clear sky AIRS single field-of-view temperature retrievals at 500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07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September 2008, each pixel provides vertical temperature and moisture soundings.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Hurricane Ike (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2008):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Retrieved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2008.09.07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 in assimilation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3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A0F9EB5-5E1B-42D8-A72F-BB5A70D8FC87}" type="slidenum">
              <a:rPr lang="zh-CN" altLang="en-US"/>
              <a:pPr eaLnBrk="1" hangingPunct="1"/>
              <a:t>7</a:t>
            </a:fld>
            <a:endParaRPr lang="en-US" altLang="zh-CN"/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0" y="242888"/>
            <a:ext cx="9091613" cy="6389687"/>
            <a:chOff x="0" y="153"/>
            <a:chExt cx="5727" cy="4025"/>
          </a:xfrm>
        </p:grpSpPr>
        <p:pic>
          <p:nvPicPr>
            <p:cNvPr id="11268" name="Picture 3" descr="track06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8" t="15042" r="7959" b="18950"/>
            <a:stretch>
              <a:fillRect/>
            </a:stretch>
          </p:blipFill>
          <p:spPr bwMode="auto">
            <a:xfrm>
              <a:off x="816" y="912"/>
              <a:ext cx="4464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Text Box 4"/>
            <p:cNvSpPr txBox="1">
              <a:spLocks noChangeArrowheads="1"/>
            </p:cNvSpPr>
            <p:nvPr/>
          </p:nvSpPr>
          <p:spPr bwMode="auto">
            <a:xfrm>
              <a:off x="0" y="153"/>
              <a:ext cx="57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Tracks of ensemble mean analysis on Hurricane IKE</a:t>
              </a:r>
            </a:p>
          </p:txBody>
        </p:sp>
        <p:sp>
          <p:nvSpPr>
            <p:cNvPr id="11270" name="Text Box 5"/>
            <p:cNvSpPr txBox="1">
              <a:spLocks noChangeArrowheads="1"/>
            </p:cNvSpPr>
            <p:nvPr/>
          </p:nvSpPr>
          <p:spPr bwMode="auto">
            <a:xfrm>
              <a:off x="1344" y="3945"/>
              <a:ext cx="3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Analysis from 06 UTC 6 to 00UTC 8 September 2008</a:t>
              </a: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2736" y="528"/>
              <a:ext cx="29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sz="1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CTL run:</a:t>
              </a:r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Assimilate </a:t>
              </a:r>
              <a:r>
                <a:rPr lang="en-US" sz="1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radiosonde</a:t>
              </a:r>
              <a:r>
                <a:rPr lang="en-US" sz="1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satellite cloud winds, aircraft data, and surface data.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4807" y="1447"/>
              <a:ext cx="2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8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047EFB8-04A6-41CE-BF02-0207BED986D4}" type="slidenum">
              <a:rPr lang="zh-CN" altLang="en-US"/>
              <a:pPr eaLnBrk="1" hangingPunct="1"/>
              <a:t>8</a:t>
            </a:fld>
            <a:endParaRPr lang="en-US" altLang="zh-CN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09588" y="228600"/>
            <a:ext cx="77962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Sea Level Pressure </a:t>
            </a:r>
            <a:r>
              <a:rPr lang="en-US" sz="2800" dirty="0">
                <a:solidFill>
                  <a:srgbClr val="0000FF"/>
                </a:solidFill>
              </a:rPr>
              <a:t>of ensemble mean analysis on Hurricane IKE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286000" y="5791200"/>
            <a:ext cx="5205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Analysis from 06 UTC 6 to 00UTC 8 September 2008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381000" y="1219200"/>
            <a:ext cx="8229600" cy="4572000"/>
            <a:chOff x="240" y="768"/>
            <a:chExt cx="5184" cy="2880"/>
          </a:xfrm>
        </p:grpSpPr>
        <p:pic>
          <p:nvPicPr>
            <p:cNvPr id="12294" name="Picture 5" descr="int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68"/>
              <a:ext cx="518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4800" y="1132"/>
              <a:ext cx="2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/>
                <a:t>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41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0F6AAA8-96A5-4FBD-8EFE-F9ECE294E119}" type="slidenum">
              <a:rPr lang="zh-CN" altLang="en-US"/>
              <a:pPr eaLnBrk="1" hangingPunct="1"/>
              <a:t>9</a:t>
            </a:fld>
            <a:endParaRPr lang="en-US" altLang="zh-CN"/>
          </a:p>
        </p:txBody>
      </p:sp>
      <p:sp>
        <p:nvSpPr>
          <p:cNvPr id="1536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Forecast Experiments on Ike (2008) </a:t>
            </a:r>
          </a:p>
        </p:txBody>
      </p:sp>
      <p:sp>
        <p:nvSpPr>
          <p:cNvPr id="1536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4-day ensemble forecasts (16 members) from the analyses on 00UTC 8 September 2008. 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Track trajectory and hurricane surface central pressure are compared (every 6-hourly in the plots).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1442</Words>
  <Application>Microsoft Office PowerPoint</Application>
  <PresentationFormat>On-screen Show (4:3)</PresentationFormat>
  <Paragraphs>163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Objective</vt:lpstr>
      <vt:lpstr>Methodologies/technical approaches</vt:lpstr>
      <vt:lpstr>Assimilating advanced IR soundings with WRF/DART – hurricane/typhoon forecast experiments</vt:lpstr>
      <vt:lpstr>PowerPoint Presentation</vt:lpstr>
      <vt:lpstr>PowerPoint Presentation</vt:lpstr>
      <vt:lpstr>PowerPoint Presentation</vt:lpstr>
      <vt:lpstr>PowerPoint Presentation</vt:lpstr>
      <vt:lpstr>Forecast Experiments on Ike (2008) </vt:lpstr>
      <vt:lpstr>PowerPoint Presentation</vt:lpstr>
      <vt:lpstr>PowerPoint Presentation</vt:lpstr>
      <vt:lpstr>Typhoon Sinlaku (2008) Fact </vt:lpstr>
      <vt:lpstr>PowerPoint Presentation</vt:lpstr>
      <vt:lpstr>PowerPoint Presentation</vt:lpstr>
      <vt:lpstr>Track and Intensity Analyses for Sinlaku (2008)</vt:lpstr>
      <vt:lpstr>Verify forecast/analysis with geostationary IR images</vt:lpstr>
      <vt:lpstr>Assimilating advanced IR soundings with WRF/3DVAR - Hurricane forecast experiments</vt:lpstr>
      <vt:lpstr>AIRS 2008090606_g066, g067, g068</vt:lpstr>
      <vt:lpstr>PowerPoint Presentation</vt:lpstr>
      <vt:lpstr>PowerPoint Presentation</vt:lpstr>
      <vt:lpstr>Assimilating advanced IR soundings with AREM/4DVAR – Storm precipitation forecast experiment</vt:lpstr>
      <vt:lpstr>PowerPoint Presentation</vt:lpstr>
      <vt:lpstr>Summary </vt:lpstr>
      <vt:lpstr>Select References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Jun Li</dc:creator>
  <cp:lastModifiedBy>Jun Li</cp:lastModifiedBy>
  <cp:revision>89</cp:revision>
  <dcterms:created xsi:type="dcterms:W3CDTF">2011-01-18T04:08:49Z</dcterms:created>
  <dcterms:modified xsi:type="dcterms:W3CDTF">2011-03-24T20:24:14Z</dcterms:modified>
</cp:coreProperties>
</file>