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73" r:id="rId2"/>
    <p:sldId id="287" r:id="rId3"/>
    <p:sldId id="288" r:id="rId4"/>
    <p:sldId id="293" r:id="rId5"/>
    <p:sldId id="290" r:id="rId6"/>
    <p:sldId id="292" r:id="rId7"/>
    <p:sldId id="294" r:id="rId8"/>
    <p:sldId id="295" r:id="rId9"/>
    <p:sldId id="296" r:id="rId10"/>
    <p:sldId id="297" r:id="rId11"/>
    <p:sldId id="299" r:id="rId12"/>
    <p:sldId id="298" r:id="rId13"/>
    <p:sldId id="300" r:id="rId14"/>
    <p:sldId id="301" r:id="rId15"/>
    <p:sldId id="302" r:id="rId16"/>
    <p:sldId id="276" r:id="rId17"/>
    <p:sldId id="277" r:id="rId18"/>
    <p:sldId id="278" r:id="rId19"/>
    <p:sldId id="279" r:id="rId20"/>
    <p:sldId id="280" r:id="rId21"/>
    <p:sldId id="281" r:id="rId22"/>
    <p:sldId id="259" r:id="rId23"/>
    <p:sldId id="263" r:id="rId24"/>
    <p:sldId id="264" r:id="rId25"/>
    <p:sldId id="272"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2EC96"/>
    <a:srgbClr val="D6F8FF"/>
    <a:srgbClr val="67AE48"/>
    <a:srgbClr val="D4E8CD"/>
    <a:srgbClr val="C4292E"/>
    <a:srgbClr val="C5ECC5"/>
    <a:srgbClr val="48BF4E"/>
    <a:srgbClr val="58B75B"/>
    <a:srgbClr val="4EC350"/>
    <a:srgbClr val="DA75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RD:Users:altug:Documents:work:presentations:noaa_conference_2010:cases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691322314542682"/>
          <c:y val="0.0331280053955463"/>
          <c:w val="0.744369545943249"/>
          <c:h val="0.576144126242336"/>
        </c:manualLayout>
      </c:layout>
      <c:barChart>
        <c:barDir val="col"/>
        <c:grouping val="clustered"/>
        <c:ser>
          <c:idx val="0"/>
          <c:order val="0"/>
          <c:tx>
            <c:strRef>
              <c:f>Sheet1!$B$1</c:f>
              <c:strCache>
                <c:ptCount val="1"/>
                <c:pt idx="0">
                  <c:v># Cycles Run</c:v>
                </c:pt>
              </c:strCache>
            </c:strRef>
          </c:tx>
          <c:spPr>
            <a:solidFill>
              <a:srgbClr val="AD2737"/>
            </a:solidFill>
            <a:effectLst>
              <a:outerShdw blurRad="40005" dist="22987" algn="tl" rotWithShape="0">
                <a:schemeClr val="tx1">
                  <a:lumMod val="65000"/>
                  <a:lumOff val="35000"/>
                  <a:alpha val="16000"/>
                </a:schemeClr>
              </a:outerShdw>
            </a:effectLst>
            <a:scene3d>
              <a:camera prst="orthographicFront"/>
              <a:lightRig rig="threePt" dir="t"/>
            </a:scene3d>
            <a:sp3d>
              <a:bevelT/>
            </a:sp3d>
          </c:spPr>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Sheet1!$B$2:$B$20</c:f>
              <c:numCache>
                <c:formatCode>General</c:formatCode>
                <c:ptCount val="19"/>
                <c:pt idx="0">
                  <c:v>5.0</c:v>
                </c:pt>
                <c:pt idx="1">
                  <c:v>6.0</c:v>
                </c:pt>
                <c:pt idx="2">
                  <c:v>5.0</c:v>
                </c:pt>
                <c:pt idx="3">
                  <c:v>5.0</c:v>
                </c:pt>
                <c:pt idx="4">
                  <c:v>4.0</c:v>
                </c:pt>
                <c:pt idx="5">
                  <c:v>5.0</c:v>
                </c:pt>
                <c:pt idx="6">
                  <c:v>6.0</c:v>
                </c:pt>
                <c:pt idx="7">
                  <c:v>5.0</c:v>
                </c:pt>
                <c:pt idx="8">
                  <c:v>6.0</c:v>
                </c:pt>
                <c:pt idx="9">
                  <c:v>8.0</c:v>
                </c:pt>
                <c:pt idx="10">
                  <c:v>5.0</c:v>
                </c:pt>
                <c:pt idx="11">
                  <c:v>6.0</c:v>
                </c:pt>
                <c:pt idx="12">
                  <c:v>6.0</c:v>
                </c:pt>
                <c:pt idx="13">
                  <c:v>7.0</c:v>
                </c:pt>
                <c:pt idx="14">
                  <c:v>7.0</c:v>
                </c:pt>
                <c:pt idx="15">
                  <c:v>6.0</c:v>
                </c:pt>
                <c:pt idx="16">
                  <c:v>5.0</c:v>
                </c:pt>
                <c:pt idx="17">
                  <c:v>5.0</c:v>
                </c:pt>
                <c:pt idx="18">
                  <c:v>5.0</c:v>
                </c:pt>
              </c:numCache>
            </c:numRef>
          </c:val>
        </c:ser>
        <c:gapWidth val="200"/>
        <c:overlap val="100"/>
        <c:axId val="490440296"/>
        <c:axId val="543921128"/>
      </c:barChart>
      <c:lineChart>
        <c:grouping val="standard"/>
        <c:ser>
          <c:idx val="1"/>
          <c:order val="1"/>
          <c:tx>
            <c:strRef>
              <c:f>Sheet1!$C$1</c:f>
              <c:strCache>
                <c:ptCount val="1"/>
                <c:pt idx="0">
                  <c:v>SFMR</c:v>
                </c:pt>
              </c:strCache>
            </c:strRef>
          </c:tx>
          <c:spPr>
            <a:ln>
              <a:solidFill>
                <a:srgbClr val="AD4200"/>
              </a:solidFill>
            </a:ln>
            <a:effectLst>
              <a:outerShdw blurRad="50800" dist="38100" dir="2700000" algn="tl" rotWithShape="0">
                <a:srgbClr val="000000">
                  <a:alpha val="43000"/>
                </a:srgbClr>
              </a:outerShdw>
            </a:effectLst>
          </c:spPr>
          <c:marker>
            <c:symbol val="circle"/>
            <c:size val="9"/>
            <c:spPr>
              <a:solidFill>
                <a:srgbClr val="DD3F00"/>
              </a:solidFill>
              <a:ln>
                <a:solidFill>
                  <a:srgbClr val="DD3F00"/>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Sheet1!$C$2:$C$20</c:f>
              <c:numCache>
                <c:formatCode>General</c:formatCode>
                <c:ptCount val="19"/>
                <c:pt idx="0">
                  <c:v>102.0</c:v>
                </c:pt>
                <c:pt idx="1">
                  <c:v>178.0</c:v>
                </c:pt>
                <c:pt idx="2">
                  <c:v>140.0</c:v>
                </c:pt>
                <c:pt idx="3">
                  <c:v>134.0</c:v>
                </c:pt>
                <c:pt idx="4">
                  <c:v>99.0</c:v>
                </c:pt>
                <c:pt idx="5">
                  <c:v>89.0</c:v>
                </c:pt>
                <c:pt idx="6">
                  <c:v>51.0</c:v>
                </c:pt>
                <c:pt idx="7">
                  <c:v>158.0</c:v>
                </c:pt>
                <c:pt idx="8">
                  <c:v>109.0</c:v>
                </c:pt>
                <c:pt idx="9">
                  <c:v>117.0</c:v>
                </c:pt>
                <c:pt idx="10">
                  <c:v>101.0</c:v>
                </c:pt>
                <c:pt idx="11">
                  <c:v>2.0</c:v>
                </c:pt>
                <c:pt idx="12">
                  <c:v>61.0</c:v>
                </c:pt>
                <c:pt idx="13">
                  <c:v>3.0</c:v>
                </c:pt>
                <c:pt idx="14">
                  <c:v>104.0</c:v>
                </c:pt>
                <c:pt idx="15">
                  <c:v>27.0</c:v>
                </c:pt>
                <c:pt idx="16">
                  <c:v>115.0</c:v>
                </c:pt>
                <c:pt idx="17">
                  <c:v>113.0</c:v>
                </c:pt>
                <c:pt idx="18">
                  <c:v>99.0</c:v>
                </c:pt>
              </c:numCache>
            </c:numRef>
          </c:val>
        </c:ser>
        <c:ser>
          <c:idx val="2"/>
          <c:order val="2"/>
          <c:tx>
            <c:strRef>
              <c:f>Sheet1!$D$1</c:f>
              <c:strCache>
                <c:ptCount val="1"/>
                <c:pt idx="0">
                  <c:v>Dropsonde</c:v>
                </c:pt>
              </c:strCache>
            </c:strRef>
          </c:tx>
          <c:spPr>
            <a:ln>
              <a:solidFill>
                <a:srgbClr val="0B6D0F"/>
              </a:solidFill>
            </a:ln>
            <a:effectLst>
              <a:outerShdw blurRad="50800" dist="38100" dir="2700000" algn="tl" rotWithShape="0">
                <a:srgbClr val="000000">
                  <a:alpha val="43000"/>
                </a:srgbClr>
              </a:outerShdw>
            </a:effectLst>
          </c:spPr>
          <c:marker>
            <c:symbol val="circle"/>
            <c:size val="9"/>
            <c:spPr>
              <a:solidFill>
                <a:srgbClr val="009201"/>
              </a:solidFill>
              <a:ln>
                <a:solidFill>
                  <a:srgbClr val="009201"/>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Sheet1!$D$2:$D$20</c:f>
              <c:numCache>
                <c:formatCode>General</c:formatCode>
                <c:ptCount val="19"/>
                <c:pt idx="0">
                  <c:v>175.0</c:v>
                </c:pt>
                <c:pt idx="1">
                  <c:v>51.0</c:v>
                </c:pt>
                <c:pt idx="2">
                  <c:v>176.0</c:v>
                </c:pt>
                <c:pt idx="3">
                  <c:v>27.0</c:v>
                </c:pt>
                <c:pt idx="4">
                  <c:v>270.0</c:v>
                </c:pt>
                <c:pt idx="5">
                  <c:v>43.0</c:v>
                </c:pt>
                <c:pt idx="6">
                  <c:v>149.0</c:v>
                </c:pt>
                <c:pt idx="7">
                  <c:v>225.0</c:v>
                </c:pt>
                <c:pt idx="8">
                  <c:v>57.0</c:v>
                </c:pt>
                <c:pt idx="9">
                  <c:v>35.0</c:v>
                </c:pt>
                <c:pt idx="10">
                  <c:v>130.0</c:v>
                </c:pt>
                <c:pt idx="11">
                  <c:v>395.0</c:v>
                </c:pt>
                <c:pt idx="12">
                  <c:v>36.0</c:v>
                </c:pt>
                <c:pt idx="13">
                  <c:v>133.0</c:v>
                </c:pt>
                <c:pt idx="14">
                  <c:v>166.0</c:v>
                </c:pt>
                <c:pt idx="15">
                  <c:v>66.0</c:v>
                </c:pt>
                <c:pt idx="16">
                  <c:v>0.0</c:v>
                </c:pt>
                <c:pt idx="17">
                  <c:v>0.0</c:v>
                </c:pt>
                <c:pt idx="18">
                  <c:v>38.0</c:v>
                </c:pt>
              </c:numCache>
            </c:numRef>
          </c:val>
        </c:ser>
        <c:ser>
          <c:idx val="3"/>
          <c:order val="3"/>
          <c:tx>
            <c:strRef>
              <c:f>Sheet1!$E$1</c:f>
              <c:strCache>
                <c:ptCount val="1"/>
                <c:pt idx="0">
                  <c:v>Flight Level</c:v>
                </c:pt>
              </c:strCache>
            </c:strRef>
          </c:tx>
          <c:spPr>
            <a:ln>
              <a:solidFill>
                <a:srgbClr val="744581"/>
              </a:solidFill>
            </a:ln>
            <a:effectLst>
              <a:outerShdw blurRad="50800" dist="38100" dir="2700000" algn="tl" rotWithShape="0">
                <a:srgbClr val="000000">
                  <a:alpha val="43000"/>
                </a:srgbClr>
              </a:outerShdw>
            </a:effectLst>
          </c:spPr>
          <c:marker>
            <c:symbol val="circle"/>
            <c:size val="9"/>
            <c:spPr>
              <a:solidFill>
                <a:srgbClr val="933EB1"/>
              </a:solidFill>
              <a:ln>
                <a:solidFill>
                  <a:srgbClr val="933EB1"/>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Sheet1!$E$2:$E$20</c:f>
              <c:numCache>
                <c:formatCode>General</c:formatCode>
                <c:ptCount val="19"/>
                <c:pt idx="0">
                  <c:v>407.0</c:v>
                </c:pt>
                <c:pt idx="1">
                  <c:v>713.0</c:v>
                </c:pt>
                <c:pt idx="2">
                  <c:v>558.0</c:v>
                </c:pt>
                <c:pt idx="3">
                  <c:v>537.0</c:v>
                </c:pt>
                <c:pt idx="4">
                  <c:v>395.0</c:v>
                </c:pt>
                <c:pt idx="5">
                  <c:v>355.0</c:v>
                </c:pt>
                <c:pt idx="6">
                  <c:v>203.0</c:v>
                </c:pt>
                <c:pt idx="7">
                  <c:v>631.0</c:v>
                </c:pt>
                <c:pt idx="8">
                  <c:v>437.0</c:v>
                </c:pt>
                <c:pt idx="9">
                  <c:v>468.0</c:v>
                </c:pt>
                <c:pt idx="10">
                  <c:v>406.0</c:v>
                </c:pt>
                <c:pt idx="11">
                  <c:v>15.0</c:v>
                </c:pt>
                <c:pt idx="12">
                  <c:v>243.0</c:v>
                </c:pt>
                <c:pt idx="13">
                  <c:v>11.0</c:v>
                </c:pt>
                <c:pt idx="14">
                  <c:v>415.0</c:v>
                </c:pt>
                <c:pt idx="15">
                  <c:v>109.0</c:v>
                </c:pt>
                <c:pt idx="16">
                  <c:v>462.0</c:v>
                </c:pt>
                <c:pt idx="17">
                  <c:v>452.0</c:v>
                </c:pt>
                <c:pt idx="18">
                  <c:v>394.0</c:v>
                </c:pt>
              </c:numCache>
            </c:numRef>
          </c:val>
        </c:ser>
        <c:ser>
          <c:idx val="4"/>
          <c:order val="4"/>
          <c:tx>
            <c:strRef>
              <c:f>Sheet1!$F$1</c:f>
              <c:strCache>
                <c:ptCount val="1"/>
                <c:pt idx="0">
                  <c:v>Doppler Wind</c:v>
                </c:pt>
              </c:strCache>
            </c:strRef>
          </c:tx>
          <c:spPr>
            <a:ln>
              <a:solidFill>
                <a:srgbClr val="145898"/>
              </a:solidFill>
            </a:ln>
            <a:effectLst>
              <a:outerShdw blurRad="50800" dist="38100" dir="2700000" algn="tl" rotWithShape="0">
                <a:srgbClr val="000000">
                  <a:alpha val="43000"/>
                </a:srgbClr>
              </a:outerShdw>
            </a:effectLst>
          </c:spPr>
          <c:marker>
            <c:symbol val="circle"/>
            <c:size val="9"/>
            <c:spPr>
              <a:solidFill>
                <a:srgbClr val="3366FF"/>
              </a:solidFill>
              <a:ln>
                <a:solidFill>
                  <a:srgbClr val="3366FF"/>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Sheet1!$F$2:$F$20</c:f>
              <c:numCache>
                <c:formatCode>General</c:formatCode>
                <c:ptCount val="19"/>
                <c:pt idx="0">
                  <c:v>6736.0</c:v>
                </c:pt>
                <c:pt idx="1">
                  <c:v>7949.0</c:v>
                </c:pt>
                <c:pt idx="2">
                  <c:v>8217.0</c:v>
                </c:pt>
                <c:pt idx="3">
                  <c:v>7474.0</c:v>
                </c:pt>
                <c:pt idx="4">
                  <c:v>6986.0</c:v>
                </c:pt>
                <c:pt idx="5">
                  <c:v>3912.0</c:v>
                </c:pt>
                <c:pt idx="6">
                  <c:v>3292.0</c:v>
                </c:pt>
                <c:pt idx="7">
                  <c:v>6005.0</c:v>
                </c:pt>
                <c:pt idx="8">
                  <c:v>5345.0</c:v>
                </c:pt>
                <c:pt idx="9">
                  <c:v>2610.0</c:v>
                </c:pt>
                <c:pt idx="10">
                  <c:v>4860.0</c:v>
                </c:pt>
                <c:pt idx="11">
                  <c:v>2981.0</c:v>
                </c:pt>
                <c:pt idx="12">
                  <c:v>4969.0</c:v>
                </c:pt>
                <c:pt idx="13">
                  <c:v>374.0</c:v>
                </c:pt>
                <c:pt idx="14">
                  <c:v>3925.0</c:v>
                </c:pt>
                <c:pt idx="15">
                  <c:v>6472.0</c:v>
                </c:pt>
                <c:pt idx="16">
                  <c:v>4348.0</c:v>
                </c:pt>
                <c:pt idx="17">
                  <c:v>7595.0</c:v>
                </c:pt>
                <c:pt idx="18">
                  <c:v>6102.0</c:v>
                </c:pt>
              </c:numCache>
            </c:numRef>
          </c:val>
        </c:ser>
        <c:marker val="1"/>
        <c:axId val="480786648"/>
        <c:axId val="543464680"/>
      </c:lineChart>
      <c:catAx>
        <c:axId val="480786648"/>
        <c:scaling>
          <c:orientation val="minMax"/>
        </c:scaling>
        <c:axPos val="b"/>
        <c:majorGridlines/>
        <c:tickLblPos val="nextTo"/>
        <c:spPr>
          <a:ln>
            <a:solidFill>
              <a:schemeClr val="tx1">
                <a:lumMod val="75000"/>
                <a:lumOff val="25000"/>
              </a:schemeClr>
            </a:solidFill>
          </a:ln>
        </c:spPr>
        <c:txPr>
          <a:bodyPr rot="-5400000" vert="horz"/>
          <a:lstStyle/>
          <a:p>
            <a:pPr>
              <a:defRPr sz="1100"/>
            </a:pPr>
            <a:endParaRPr lang="en-US"/>
          </a:p>
        </c:txPr>
        <c:crossAx val="543464680"/>
        <c:crossesAt val="0.1"/>
        <c:auto val="1"/>
        <c:lblAlgn val="ctr"/>
        <c:lblOffset val="100"/>
      </c:catAx>
      <c:valAx>
        <c:axId val="543464680"/>
        <c:scaling>
          <c:logBase val="10.0"/>
          <c:orientation val="minMax"/>
          <c:min val="0.1"/>
        </c:scaling>
        <c:axPos val="l"/>
        <c:majorGridlines/>
        <c:numFmt formatCode="General" sourceLinked="1"/>
        <c:tickLblPos val="nextTo"/>
        <c:spPr>
          <a:ln>
            <a:solidFill>
              <a:schemeClr val="tx1">
                <a:lumMod val="75000"/>
                <a:lumOff val="25000"/>
              </a:schemeClr>
            </a:solidFill>
          </a:ln>
        </c:spPr>
        <c:txPr>
          <a:bodyPr/>
          <a:lstStyle/>
          <a:p>
            <a:pPr>
              <a:defRPr sz="1000"/>
            </a:pPr>
            <a:endParaRPr lang="en-US"/>
          </a:p>
        </c:txPr>
        <c:crossAx val="480786648"/>
        <c:crosses val="autoZero"/>
        <c:crossBetween val="between"/>
      </c:valAx>
      <c:valAx>
        <c:axId val="543921128"/>
        <c:scaling>
          <c:orientation val="minMax"/>
          <c:max val="25.0"/>
        </c:scaling>
        <c:axPos val="r"/>
        <c:numFmt formatCode="General" sourceLinked="1"/>
        <c:tickLblPos val="nextTo"/>
        <c:spPr>
          <a:ln>
            <a:solidFill>
              <a:schemeClr val="tx1">
                <a:lumMod val="75000"/>
                <a:lumOff val="25000"/>
              </a:schemeClr>
            </a:solidFill>
          </a:ln>
        </c:spPr>
        <c:txPr>
          <a:bodyPr/>
          <a:lstStyle/>
          <a:p>
            <a:pPr>
              <a:defRPr sz="1100"/>
            </a:pPr>
            <a:endParaRPr lang="en-US"/>
          </a:p>
        </c:txPr>
        <c:crossAx val="490440296"/>
        <c:crosses val="max"/>
        <c:crossBetween val="between"/>
      </c:valAx>
      <c:catAx>
        <c:axId val="490440296"/>
        <c:scaling>
          <c:orientation val="minMax"/>
        </c:scaling>
        <c:delete val="1"/>
        <c:axPos val="b"/>
        <c:tickLblPos val="none"/>
        <c:crossAx val="543921128"/>
        <c:crosses val="autoZero"/>
        <c:auto val="1"/>
        <c:lblAlgn val="ctr"/>
        <c:lblOffset val="100"/>
      </c:catAx>
      <c:spPr>
        <a:solidFill>
          <a:schemeClr val="bg1">
            <a:lumMod val="85000"/>
            <a:alpha val="50000"/>
          </a:schemeClr>
        </a:solidFill>
        <a:ln w="25400" cap="flat" cmpd="sng" algn="ctr">
          <a:solidFill>
            <a:schemeClr val="tx1">
              <a:lumMod val="75000"/>
              <a:lumOff val="25000"/>
            </a:schemeClr>
          </a:solidFill>
          <a:prstDash val="solid"/>
          <a:round/>
          <a:headEnd type="none" w="med" len="med"/>
          <a:tailEnd type="none" w="med" len="med"/>
        </a:ln>
      </c:spPr>
    </c:plotArea>
    <c:legend>
      <c:legendPos val="b"/>
      <c:layout>
        <c:manualLayout>
          <c:xMode val="edge"/>
          <c:yMode val="edge"/>
          <c:x val="0.116883904141056"/>
          <c:y val="0.939362967717702"/>
          <c:w val="0.660271376799922"/>
          <c:h val="0.0562294330016901"/>
        </c:manualLayout>
      </c:layout>
      <c:spPr>
        <a:ln>
          <a:solidFill>
            <a:schemeClr val="bg1">
              <a:lumMod val="50000"/>
            </a:schemeClr>
          </a:solidFill>
        </a:ln>
      </c:spPr>
      <c:txPr>
        <a:bodyPr/>
        <a:lstStyle/>
        <a:p>
          <a:pPr>
            <a:defRPr sz="1100"/>
          </a:pPr>
          <a:endParaRPr lang="en-US"/>
        </a:p>
      </c:txPr>
    </c:legend>
    <c:plotVisOnly val="1"/>
    <c:dispBlanksAs val="zero"/>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1"/>
          <c:order val="1"/>
          <c:tx>
            <c:strRef>
              <c:f>Sheet2!$C$1</c:f>
              <c:strCache>
                <c:ptCount val="1"/>
                <c:pt idx="0">
                  <c:v>Intensity - Oper.</c:v>
                </c:pt>
              </c:strCache>
            </c:strRef>
          </c:tx>
          <c:spPr>
            <a:ln w="44450">
              <a:solidFill>
                <a:srgbClr val="DA7558"/>
              </a:solidFill>
              <a:prstDash val="sysDash"/>
            </a:ln>
            <a:effectLst>
              <a:outerShdw blurRad="50800" dist="38100" dir="2700000" algn="tl" rotWithShape="0">
                <a:srgbClr val="000000">
                  <a:alpha val="43000"/>
                </a:srgbClr>
              </a:outerShdw>
            </a:effectLst>
          </c:spPr>
          <c:marker>
            <c:symbol val="circle"/>
            <c:size val="9"/>
            <c:spPr>
              <a:solidFill>
                <a:srgbClr val="DA7558"/>
              </a:solidFill>
              <a:ln>
                <a:solidFill>
                  <a:srgbClr val="DA7558"/>
                </a:solidFill>
              </a:ln>
              <a:effectLst>
                <a:outerShdw blurRad="50800" dist="38100" dir="2700000" algn="tl" rotWithShape="0">
                  <a:srgbClr val="000000">
                    <a:alpha val="43000"/>
                  </a:srgbClr>
                </a:outerShdw>
              </a:effectLst>
            </c:spPr>
          </c:marker>
          <c:dPt>
            <c:idx val="11"/>
            <c:spPr>
              <a:ln w="44450">
                <a:noFill/>
                <a:prstDash val="sysDash"/>
              </a:ln>
              <a:effectLst>
                <a:outerShdw blurRad="50800" dist="38100" dir="2700000" algn="tl" rotWithShape="0">
                  <a:srgbClr val="000000">
                    <a:alpha val="43000"/>
                  </a:srgbClr>
                </a:outerShdw>
              </a:effectLst>
            </c:spPr>
          </c:dPt>
          <c:dPt>
            <c:idx val="15"/>
            <c:spPr>
              <a:ln w="44450">
                <a:noFill/>
                <a:prstDash val="sysDash"/>
              </a:ln>
              <a:effectLst>
                <a:outerShdw blurRad="50800" dist="38100" dir="2700000" algn="tl" rotWithShape="0">
                  <a:srgbClr val="000000">
                    <a:alpha val="43000"/>
                  </a:srgbClr>
                </a:outerShdw>
              </a:effectLst>
            </c:spPr>
          </c:dPt>
          <c:dPt>
            <c:idx val="16"/>
            <c:spPr>
              <a:ln w="44450">
                <a:noFill/>
                <a:prstDash val="sysDash"/>
              </a:ln>
              <a:effectLst>
                <a:outerShdw blurRad="50800" dist="38100" dir="2700000" algn="tl" rotWithShape="0">
                  <a:srgbClr val="000000">
                    <a:alpha val="43000"/>
                  </a:srgbClr>
                </a:outerShdw>
              </a:effectLst>
            </c:spPr>
          </c:dPt>
          <c:cat>
            <c:strRef>
              <c:f>Sheet2!$A$2:$A$20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Sheet2!$C$2:$C$20</c:f>
              <c:numCache>
                <c:formatCode>General</c:formatCode>
                <c:ptCount val="19"/>
                <c:pt idx="0">
                  <c:v>55.0</c:v>
                </c:pt>
                <c:pt idx="1">
                  <c:v>65.0</c:v>
                </c:pt>
                <c:pt idx="2">
                  <c:v>80.0</c:v>
                </c:pt>
                <c:pt idx="3">
                  <c:v>100.0</c:v>
                </c:pt>
                <c:pt idx="4">
                  <c:v>115.0</c:v>
                </c:pt>
                <c:pt idx="5">
                  <c:v>110.0</c:v>
                </c:pt>
                <c:pt idx="6">
                  <c:v>120.0</c:v>
                </c:pt>
                <c:pt idx="7">
                  <c:v>120.0</c:v>
                </c:pt>
                <c:pt idx="8">
                  <c:v>95.0</c:v>
                </c:pt>
                <c:pt idx="9">
                  <c:v>75.0</c:v>
                </c:pt>
                <c:pt idx="10">
                  <c:v>60.0</c:v>
                </c:pt>
                <c:pt idx="11">
                  <c:v>20.0</c:v>
                </c:pt>
                <c:pt idx="12">
                  <c:v>25.0</c:v>
                </c:pt>
                <c:pt idx="13">
                  <c:v>25.0</c:v>
                </c:pt>
                <c:pt idx="14">
                  <c:v>65.0</c:v>
                </c:pt>
                <c:pt idx="15">
                  <c:v>55.0</c:v>
                </c:pt>
                <c:pt idx="16">
                  <c:v>55.0</c:v>
                </c:pt>
                <c:pt idx="17">
                  <c:v>60.0</c:v>
                </c:pt>
                <c:pt idx="18">
                  <c:v>70.0</c:v>
                </c:pt>
              </c:numCache>
            </c:numRef>
          </c:val>
        </c:ser>
        <c:ser>
          <c:idx val="0"/>
          <c:order val="2"/>
          <c:tx>
            <c:strRef>
              <c:f>Sheet2!$B$1</c:f>
              <c:strCache>
                <c:ptCount val="1"/>
                <c:pt idx="0">
                  <c:v>Intensity - HEDAS</c:v>
                </c:pt>
              </c:strCache>
            </c:strRef>
          </c:tx>
          <c:spPr>
            <a:ln w="44450">
              <a:solidFill>
                <a:srgbClr val="AD4200"/>
              </a:solidFill>
            </a:ln>
            <a:effectLst>
              <a:outerShdw blurRad="50800" dist="38100" dir="2700000" algn="tl" rotWithShape="0">
                <a:srgbClr val="000000">
                  <a:alpha val="43000"/>
                </a:srgbClr>
              </a:outerShdw>
            </a:effectLst>
          </c:spPr>
          <c:marker>
            <c:symbol val="circle"/>
            <c:size val="9"/>
            <c:spPr>
              <a:solidFill>
                <a:srgbClr val="DD3F00"/>
              </a:solidFill>
              <a:ln>
                <a:solidFill>
                  <a:srgbClr val="DD3F00"/>
                </a:solidFill>
              </a:ln>
              <a:effectLst>
                <a:outerShdw blurRad="50800" dist="38100" dir="2700000" algn="tl" rotWithShape="0">
                  <a:srgbClr val="000000">
                    <a:alpha val="43000"/>
                  </a:srgbClr>
                </a:outerShdw>
              </a:effectLst>
            </c:spPr>
          </c:marker>
          <c:dPt>
            <c:idx val="11"/>
            <c:spPr>
              <a:ln w="44450">
                <a:noFill/>
              </a:ln>
              <a:effectLst>
                <a:outerShdw blurRad="50800" dist="38100" dir="2700000" algn="tl" rotWithShape="0">
                  <a:srgbClr val="000000">
                    <a:alpha val="43000"/>
                  </a:srgbClr>
                </a:outerShdw>
              </a:effectLst>
            </c:spPr>
          </c:dPt>
          <c:dPt>
            <c:idx val="15"/>
            <c:spPr>
              <a:ln w="44450">
                <a:noFill/>
              </a:ln>
              <a:effectLst>
                <a:outerShdw blurRad="50800" dist="38100" dir="2700000" algn="tl" rotWithShape="0">
                  <a:srgbClr val="000000">
                    <a:alpha val="43000"/>
                  </a:srgbClr>
                </a:outerShdw>
              </a:effectLst>
            </c:spPr>
          </c:dPt>
          <c:dPt>
            <c:idx val="16"/>
            <c:spPr>
              <a:ln w="44450">
                <a:noFill/>
              </a:ln>
              <a:effectLst>
                <a:outerShdw blurRad="50800" dist="38100" dir="2700000" algn="tl" rotWithShape="0">
                  <a:srgbClr val="000000">
                    <a:alpha val="43000"/>
                  </a:srgbClr>
                </a:outerShdw>
              </a:effectLst>
            </c:spPr>
          </c:dPt>
          <c:cat>
            <c:strRef>
              <c:f>Sheet2!$A$2:$A$20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Sheet2!$B$2:$B$20</c:f>
              <c:numCache>
                <c:formatCode>General</c:formatCode>
                <c:ptCount val="19"/>
                <c:pt idx="0">
                  <c:v>60.264</c:v>
                </c:pt>
                <c:pt idx="1">
                  <c:v>69.297768</c:v>
                </c:pt>
                <c:pt idx="2">
                  <c:v>82.00375199999995</c:v>
                </c:pt>
                <c:pt idx="3">
                  <c:v>98.51414400000008</c:v>
                </c:pt>
                <c:pt idx="4">
                  <c:v>90.86644799999995</c:v>
                </c:pt>
                <c:pt idx="5">
                  <c:v>87.71716800000008</c:v>
                </c:pt>
                <c:pt idx="6">
                  <c:v>93.75912000000002</c:v>
                </c:pt>
                <c:pt idx="7">
                  <c:v>93.4111440000001</c:v>
                </c:pt>
                <c:pt idx="8">
                  <c:v>99.803016</c:v>
                </c:pt>
                <c:pt idx="9">
                  <c:v>79.408512</c:v>
                </c:pt>
                <c:pt idx="10">
                  <c:v>72.06796800000002</c:v>
                </c:pt>
                <c:pt idx="11">
                  <c:v>23.51851199999999</c:v>
                </c:pt>
                <c:pt idx="12">
                  <c:v>39.713976</c:v>
                </c:pt>
                <c:pt idx="13">
                  <c:v>21.129336</c:v>
                </c:pt>
                <c:pt idx="14">
                  <c:v>68.40352800000002</c:v>
                </c:pt>
                <c:pt idx="15">
                  <c:v>31.58222399999998</c:v>
                </c:pt>
                <c:pt idx="16">
                  <c:v>43.27927200000001</c:v>
                </c:pt>
                <c:pt idx="17">
                  <c:v>57.382992</c:v>
                </c:pt>
                <c:pt idx="18">
                  <c:v>60.60420000000001</c:v>
                </c:pt>
              </c:numCache>
            </c:numRef>
          </c:val>
        </c:ser>
        <c:marker val="1"/>
        <c:axId val="480467880"/>
        <c:axId val="455567080"/>
      </c:lineChart>
      <c:lineChart>
        <c:grouping val="standard"/>
        <c:ser>
          <c:idx val="3"/>
          <c:order val="0"/>
          <c:tx>
            <c:strRef>
              <c:f>Sheet2!$E$1</c:f>
              <c:strCache>
                <c:ptCount val="1"/>
                <c:pt idx="0">
                  <c:v>Min. Pressure - Oper.</c:v>
                </c:pt>
              </c:strCache>
            </c:strRef>
          </c:tx>
          <c:spPr>
            <a:ln w="44450">
              <a:solidFill>
                <a:srgbClr val="48BF4E"/>
              </a:solidFill>
              <a:prstDash val="sysDash"/>
            </a:ln>
            <a:effectLst>
              <a:outerShdw blurRad="50800" dist="38100" dir="2700000" algn="tl" rotWithShape="0">
                <a:srgbClr val="000000">
                  <a:alpha val="43000"/>
                </a:srgbClr>
              </a:outerShdw>
            </a:effectLst>
          </c:spPr>
          <c:marker>
            <c:symbol val="circle"/>
            <c:size val="9"/>
            <c:spPr>
              <a:solidFill>
                <a:srgbClr val="48BF4E"/>
              </a:solidFill>
              <a:ln>
                <a:solidFill>
                  <a:srgbClr val="48BF4E"/>
                </a:solidFill>
              </a:ln>
              <a:effectLst>
                <a:outerShdw blurRad="50800" dist="38100" dir="2700000" algn="tl" rotWithShape="0">
                  <a:srgbClr val="000000">
                    <a:alpha val="43000"/>
                  </a:srgbClr>
                </a:outerShdw>
              </a:effectLst>
            </c:spPr>
          </c:marker>
          <c:dPt>
            <c:idx val="11"/>
            <c:spPr>
              <a:ln w="44450">
                <a:noFill/>
                <a:prstDash val="sysDash"/>
              </a:ln>
              <a:effectLst>
                <a:outerShdw blurRad="50800" dist="38100" dir="2700000" algn="tl" rotWithShape="0">
                  <a:srgbClr val="000000">
                    <a:alpha val="43000"/>
                  </a:srgbClr>
                </a:outerShdw>
              </a:effectLst>
            </c:spPr>
          </c:dPt>
          <c:dPt>
            <c:idx val="15"/>
            <c:spPr>
              <a:ln w="44450">
                <a:noFill/>
                <a:prstDash val="sysDash"/>
              </a:ln>
              <a:effectLst>
                <a:outerShdw blurRad="50800" dist="38100" dir="2700000" algn="tl" rotWithShape="0">
                  <a:srgbClr val="000000">
                    <a:alpha val="43000"/>
                  </a:srgbClr>
                </a:outerShdw>
              </a:effectLst>
            </c:spPr>
          </c:dPt>
          <c:dPt>
            <c:idx val="16"/>
            <c:spPr>
              <a:ln w="44450">
                <a:noFill/>
                <a:prstDash val="sysDash"/>
              </a:ln>
              <a:effectLst>
                <a:outerShdw blurRad="50800" dist="38100" dir="2700000" algn="tl" rotWithShape="0">
                  <a:srgbClr val="000000">
                    <a:alpha val="43000"/>
                  </a:srgbClr>
                </a:outerShdw>
              </a:effectLst>
            </c:spPr>
          </c:dPt>
          <c:cat>
            <c:strRef>
              <c:f>Sheet2!$A$2:$A$20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Sheet2!$E$2:$E$20</c:f>
              <c:numCache>
                <c:formatCode>General</c:formatCode>
                <c:ptCount val="19"/>
                <c:pt idx="0">
                  <c:v>989.0</c:v>
                </c:pt>
                <c:pt idx="1">
                  <c:v>985.0</c:v>
                </c:pt>
                <c:pt idx="2">
                  <c:v>972.0</c:v>
                </c:pt>
                <c:pt idx="3">
                  <c:v>965.0</c:v>
                </c:pt>
                <c:pt idx="4">
                  <c:v>938.0</c:v>
                </c:pt>
                <c:pt idx="5">
                  <c:v>943.0</c:v>
                </c:pt>
                <c:pt idx="6">
                  <c:v>932.0</c:v>
                </c:pt>
                <c:pt idx="7">
                  <c:v>932.0</c:v>
                </c:pt>
                <c:pt idx="8">
                  <c:v>949.0</c:v>
                </c:pt>
                <c:pt idx="9">
                  <c:v>960.0</c:v>
                </c:pt>
                <c:pt idx="10">
                  <c:v>961.0</c:v>
                </c:pt>
                <c:pt idx="11">
                  <c:v>1007.0</c:v>
                </c:pt>
                <c:pt idx="12">
                  <c:v>1006.0</c:v>
                </c:pt>
                <c:pt idx="13">
                  <c:v>1006.0</c:v>
                </c:pt>
                <c:pt idx="14">
                  <c:v>983.0</c:v>
                </c:pt>
                <c:pt idx="15">
                  <c:v>1000.0</c:v>
                </c:pt>
                <c:pt idx="16">
                  <c:v>989.0</c:v>
                </c:pt>
                <c:pt idx="17">
                  <c:v>990.0</c:v>
                </c:pt>
                <c:pt idx="18">
                  <c:v>987.0</c:v>
                </c:pt>
              </c:numCache>
            </c:numRef>
          </c:val>
        </c:ser>
        <c:ser>
          <c:idx val="2"/>
          <c:order val="3"/>
          <c:tx>
            <c:strRef>
              <c:f>Sheet2!$D$1</c:f>
              <c:strCache>
                <c:ptCount val="1"/>
                <c:pt idx="0">
                  <c:v>Min. Pressure - HEDAS</c:v>
                </c:pt>
              </c:strCache>
            </c:strRef>
          </c:tx>
          <c:spPr>
            <a:ln w="44450">
              <a:solidFill>
                <a:srgbClr val="0B6D0F"/>
              </a:solidFill>
            </a:ln>
            <a:effectLst>
              <a:outerShdw blurRad="50800" dist="38100" dir="2700000" algn="tl" rotWithShape="0">
                <a:srgbClr val="000000">
                  <a:alpha val="43000"/>
                </a:srgbClr>
              </a:outerShdw>
            </a:effectLst>
          </c:spPr>
          <c:marker>
            <c:symbol val="circle"/>
            <c:size val="9"/>
            <c:spPr>
              <a:solidFill>
                <a:srgbClr val="009201"/>
              </a:solidFill>
              <a:ln>
                <a:solidFill>
                  <a:srgbClr val="009201"/>
                </a:solidFill>
              </a:ln>
              <a:effectLst>
                <a:outerShdw blurRad="50800" dist="38100" dir="2700000" algn="tl" rotWithShape="0">
                  <a:srgbClr val="000000">
                    <a:alpha val="43000"/>
                  </a:srgbClr>
                </a:outerShdw>
              </a:effectLst>
            </c:spPr>
          </c:marker>
          <c:dPt>
            <c:idx val="11"/>
            <c:spPr>
              <a:ln w="44450">
                <a:noFill/>
              </a:ln>
              <a:effectLst>
                <a:outerShdw blurRad="50800" dist="38100" dir="2700000" algn="tl" rotWithShape="0">
                  <a:srgbClr val="000000">
                    <a:alpha val="43000"/>
                  </a:srgbClr>
                </a:outerShdw>
              </a:effectLst>
            </c:spPr>
          </c:dPt>
          <c:dPt>
            <c:idx val="15"/>
            <c:spPr>
              <a:ln w="44450">
                <a:noFill/>
              </a:ln>
              <a:effectLst>
                <a:outerShdw blurRad="50800" dist="38100" dir="2700000" algn="tl" rotWithShape="0">
                  <a:srgbClr val="000000">
                    <a:alpha val="43000"/>
                  </a:srgbClr>
                </a:outerShdw>
              </a:effectLst>
            </c:spPr>
          </c:dPt>
          <c:dPt>
            <c:idx val="16"/>
            <c:spPr>
              <a:ln w="44450">
                <a:noFill/>
              </a:ln>
              <a:effectLst>
                <a:outerShdw blurRad="50800" dist="38100" dir="2700000" algn="tl" rotWithShape="0">
                  <a:srgbClr val="000000">
                    <a:alpha val="43000"/>
                  </a:srgbClr>
                </a:outerShdw>
              </a:effectLst>
            </c:spPr>
          </c:dPt>
          <c:cat>
            <c:strRef>
              <c:f>Sheet2!$A$2:$A$20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Sheet2!$D$2:$D$20</c:f>
              <c:numCache>
                <c:formatCode>General</c:formatCode>
                <c:ptCount val="19"/>
                <c:pt idx="0">
                  <c:v>995.7700000000005</c:v>
                </c:pt>
                <c:pt idx="1">
                  <c:v>985.48</c:v>
                </c:pt>
                <c:pt idx="2">
                  <c:v>976.08</c:v>
                </c:pt>
                <c:pt idx="3">
                  <c:v>963.4299999999994</c:v>
                </c:pt>
                <c:pt idx="4">
                  <c:v>951.91</c:v>
                </c:pt>
                <c:pt idx="5">
                  <c:v>954.02</c:v>
                </c:pt>
                <c:pt idx="6">
                  <c:v>947.21</c:v>
                </c:pt>
                <c:pt idx="7">
                  <c:v>941.8399999999987</c:v>
                </c:pt>
                <c:pt idx="8">
                  <c:v>954.8</c:v>
                </c:pt>
                <c:pt idx="9">
                  <c:v>963.7700000000005</c:v>
                </c:pt>
                <c:pt idx="10">
                  <c:v>962.69</c:v>
                </c:pt>
                <c:pt idx="11">
                  <c:v>1009.8</c:v>
                </c:pt>
                <c:pt idx="12">
                  <c:v>1008.3</c:v>
                </c:pt>
                <c:pt idx="13">
                  <c:v>1009.6</c:v>
                </c:pt>
                <c:pt idx="14">
                  <c:v>979.63</c:v>
                </c:pt>
                <c:pt idx="15">
                  <c:v>1007.1</c:v>
                </c:pt>
                <c:pt idx="16">
                  <c:v>996.1800000000002</c:v>
                </c:pt>
                <c:pt idx="17">
                  <c:v>997.9399999999995</c:v>
                </c:pt>
                <c:pt idx="18">
                  <c:v>991.4</c:v>
                </c:pt>
              </c:numCache>
            </c:numRef>
          </c:val>
        </c:ser>
        <c:marker val="1"/>
        <c:axId val="481274504"/>
        <c:axId val="450839704"/>
      </c:lineChart>
      <c:catAx>
        <c:axId val="480467880"/>
        <c:scaling>
          <c:orientation val="minMax"/>
        </c:scaling>
        <c:axPos val="b"/>
        <c:majorGridlines/>
        <c:tickLblPos val="nextTo"/>
        <c:spPr>
          <a:ln>
            <a:solidFill>
              <a:schemeClr val="tx1">
                <a:lumMod val="75000"/>
                <a:lumOff val="25000"/>
              </a:schemeClr>
            </a:solidFill>
          </a:ln>
        </c:spPr>
        <c:txPr>
          <a:bodyPr rot="-5400000" vert="horz"/>
          <a:lstStyle/>
          <a:p>
            <a:pPr>
              <a:defRPr sz="1100"/>
            </a:pPr>
            <a:endParaRPr lang="en-US"/>
          </a:p>
        </c:txPr>
        <c:crossAx val="455567080"/>
        <c:crosses val="autoZero"/>
        <c:auto val="1"/>
        <c:lblAlgn val="ctr"/>
        <c:lblOffset val="100"/>
      </c:catAx>
      <c:valAx>
        <c:axId val="455567080"/>
        <c:scaling>
          <c:orientation val="minMax"/>
        </c:scaling>
        <c:axPos val="l"/>
        <c:majorGridlines/>
        <c:numFmt formatCode="General" sourceLinked="1"/>
        <c:tickLblPos val="nextTo"/>
        <c:spPr>
          <a:ln>
            <a:solidFill>
              <a:schemeClr val="tx1">
                <a:lumMod val="75000"/>
                <a:lumOff val="25000"/>
              </a:schemeClr>
            </a:solidFill>
          </a:ln>
        </c:spPr>
        <c:crossAx val="480467880"/>
        <c:crosses val="autoZero"/>
        <c:crossBetween val="between"/>
      </c:valAx>
      <c:valAx>
        <c:axId val="450839704"/>
        <c:scaling>
          <c:orientation val="minMax"/>
          <c:max val="1020.1"/>
          <c:min val="920.0"/>
        </c:scaling>
        <c:axPos val="r"/>
        <c:numFmt formatCode="0" sourceLinked="0"/>
        <c:tickLblPos val="nextTo"/>
        <c:spPr>
          <a:ln>
            <a:solidFill>
              <a:schemeClr val="tx1">
                <a:lumMod val="75000"/>
                <a:lumOff val="25000"/>
              </a:schemeClr>
            </a:solidFill>
          </a:ln>
        </c:spPr>
        <c:crossAx val="481274504"/>
        <c:crosses val="max"/>
        <c:crossBetween val="between"/>
        <c:majorUnit val="14.286"/>
        <c:minorUnit val="2.66"/>
      </c:valAx>
      <c:catAx>
        <c:axId val="481274504"/>
        <c:scaling>
          <c:orientation val="minMax"/>
        </c:scaling>
        <c:delete val="1"/>
        <c:axPos val="b"/>
        <c:tickLblPos val="none"/>
        <c:crossAx val="450839704"/>
        <c:crosses val="autoZero"/>
        <c:auto val="1"/>
        <c:lblAlgn val="ctr"/>
        <c:lblOffset val="100"/>
      </c:catAx>
      <c:spPr>
        <a:solidFill>
          <a:schemeClr val="bg1">
            <a:lumMod val="75000"/>
            <a:alpha val="50000"/>
          </a:schemeClr>
        </a:solidFill>
        <a:ln w="25400" cmpd="sng">
          <a:solidFill>
            <a:schemeClr val="tx1">
              <a:lumMod val="75000"/>
              <a:lumOff val="25000"/>
            </a:schemeClr>
          </a:solidFill>
        </a:ln>
      </c:spPr>
    </c:plotArea>
    <c:legend>
      <c:legendPos val="b"/>
      <c:spPr>
        <a:ln>
          <a:solidFill>
            <a:schemeClr val="tx1">
              <a:lumMod val="50000"/>
              <a:lumOff val="50000"/>
            </a:schemeClr>
          </a:solidFill>
        </a:ln>
      </c:spPr>
      <c:txPr>
        <a:bodyPr/>
        <a:lstStyle/>
        <a:p>
          <a:pPr>
            <a:defRPr sz="11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58282-4393-1141-A3CF-5234D99B77C8}" type="datetimeFigureOut">
              <a:rPr lang="en-US" smtClean="0"/>
              <a:pPr/>
              <a:t>3/29/11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29CC9-895C-F349-BF84-1DC2AD34A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results indicate presence of  a systematic dynamical adjustment to the initial condition in the short-term forecasts ; In this study we focus on the analysis of systematic intensity errors in the analysis</a:t>
            </a:r>
          </a:p>
        </p:txBody>
      </p:sp>
      <p:sp>
        <p:nvSpPr>
          <p:cNvPr id="14340" name="Slide Number Placeholder 3"/>
          <p:cNvSpPr>
            <a:spLocks noGrp="1"/>
          </p:cNvSpPr>
          <p:nvPr>
            <p:ph type="sldNum" sz="quarter" idx="5"/>
          </p:nvPr>
        </p:nvSpPr>
        <p:spPr bwMode="auto">
          <a:noFill/>
          <a:ln>
            <a:miter lim="800000"/>
            <a:headEnd/>
            <a:tailEnd/>
          </a:ln>
        </p:spPr>
        <p:txBody>
          <a:bodyPr/>
          <a:lstStyle/>
          <a:p>
            <a:fld id="{E8062D47-5D9B-4C32-942C-0B54B549746D}" type="slidenum">
              <a:rPr lang="en-US" smtClean="0"/>
              <a:pPr/>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not try to interpret the correlations; Just say that they are different for different dynamical regimes which suggests hat the analysis increments project onto model error</a:t>
            </a:r>
          </a:p>
        </p:txBody>
      </p:sp>
      <p:sp>
        <p:nvSpPr>
          <p:cNvPr id="19460" name="Slide Number Placeholder 3"/>
          <p:cNvSpPr>
            <a:spLocks noGrp="1"/>
          </p:cNvSpPr>
          <p:nvPr>
            <p:ph type="sldNum" sz="quarter" idx="5"/>
          </p:nvPr>
        </p:nvSpPr>
        <p:spPr bwMode="auto">
          <a:noFill/>
          <a:ln>
            <a:miter lim="800000"/>
            <a:headEnd/>
            <a:tailEnd/>
          </a:ln>
        </p:spPr>
        <p:txBody>
          <a:bodyPr/>
          <a:lstStyle/>
          <a:p>
            <a:fld id="{610FD153-356E-40B4-B6CF-539EA3A3DD53}"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analyzed maximum surface wind was significantly underestimated in HEDAS analysis during periods with strong and intensifying  hurricane  (the cases of hurricane Earl while category   3 and 4)</a:t>
            </a:r>
          </a:p>
          <a:p>
            <a:endParaRPr lang="en-US" dirty="0"/>
          </a:p>
        </p:txBody>
      </p:sp>
      <p:sp>
        <p:nvSpPr>
          <p:cNvPr id="4" name="Slide Number Placeholder 3"/>
          <p:cNvSpPr>
            <a:spLocks noGrp="1"/>
          </p:cNvSpPr>
          <p:nvPr>
            <p:ph type="sldNum" sz="quarter" idx="10"/>
          </p:nvPr>
        </p:nvSpPr>
        <p:spPr/>
        <p:txBody>
          <a:bodyPr/>
          <a:lstStyle/>
          <a:p>
            <a:fld id="{61F68684-0965-4CCF-81C8-F3BDA66928B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9467" y="601131"/>
            <a:ext cx="8390466" cy="1470025"/>
          </a:xfrm>
        </p:spPr>
        <p:txBody>
          <a:bodyPr anchor="t">
            <a:normAutofit/>
          </a:bodyPr>
          <a:lstStyle>
            <a:lvl1pPr algn="ctr">
              <a:defRPr sz="2800" b="1">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hasCustomPrompt="1"/>
          </p:nvPr>
        </p:nvSpPr>
        <p:spPr>
          <a:xfrm>
            <a:off x="1371600" y="3009900"/>
            <a:ext cx="6400800" cy="1164167"/>
          </a:xfrm>
        </p:spPr>
        <p:txBody>
          <a:bodyPr anchor="ctr">
            <a:normAutofit/>
          </a:bodyPr>
          <a:lstStyle>
            <a:lvl1pPr marL="0" indent="0" algn="ctr">
              <a:buNone/>
              <a:defRPr sz="22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Names</a:t>
            </a:r>
            <a:endParaRPr lang="en-US" dirty="0"/>
          </a:p>
        </p:txBody>
      </p:sp>
      <p:cxnSp>
        <p:nvCxnSpPr>
          <p:cNvPr id="12" name="Straight Connector 11"/>
          <p:cNvCxnSpPr/>
          <p:nvPr userDrawn="1"/>
        </p:nvCxnSpPr>
        <p:spPr>
          <a:xfrm>
            <a:off x="2841091" y="2808737"/>
            <a:ext cx="3459782" cy="0"/>
          </a:xfrm>
          <a:prstGeom prst="line">
            <a:avLst/>
          </a:prstGeom>
          <a:ln w="38100" cap="flat" cmpd="sng" algn="ctr">
            <a:solidFill>
              <a:schemeClr val="accent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74CA0-C9AB-4A4B-A10A-ED7D456F9589}"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74CA0-C9AB-4A4B-A10A-ED7D456F9589}"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22" y="301234"/>
            <a:ext cx="7927510" cy="928100"/>
          </a:xfrm>
        </p:spPr>
        <p:txBody>
          <a:bodyPr anchor="b">
            <a:normAutofit/>
          </a:bodyPr>
          <a:lstStyle>
            <a:lvl1pPr algn="l">
              <a:defRPr sz="3200"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9" y="1457281"/>
            <a:ext cx="8398933" cy="5240965"/>
          </a:xfrm>
        </p:spPr>
        <p:txBody>
          <a:bodyPr anchor="t">
            <a:normAutofit/>
          </a:bodyPr>
          <a:lstStyle>
            <a:lvl1pPr>
              <a:defRPr sz="2000">
                <a:solidFill>
                  <a:srgbClr val="254061"/>
                </a:solidFill>
              </a:defRPr>
            </a:lvl1pPr>
            <a:lvl2pPr>
              <a:defRPr sz="1800">
                <a:solidFill>
                  <a:srgbClr val="254061"/>
                </a:solidFill>
              </a:defRPr>
            </a:lvl2pPr>
            <a:lvl3pPr>
              <a:defRPr sz="1600">
                <a:solidFill>
                  <a:srgbClr val="254061"/>
                </a:solidFill>
              </a:defRPr>
            </a:lvl3pPr>
            <a:lvl4pPr>
              <a:defRPr sz="1400">
                <a:solidFill>
                  <a:srgbClr val="254061"/>
                </a:solidFill>
              </a:defRPr>
            </a:lvl4pPr>
            <a:lvl5pPr>
              <a:defRPr sz="1400">
                <a:solidFill>
                  <a:srgbClr val="2540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ound Diagonal Corner Rectangle 7"/>
          <p:cNvSpPr>
            <a:spLocks noChangeAspect="1"/>
          </p:cNvSpPr>
          <p:nvPr/>
        </p:nvSpPr>
        <p:spPr>
          <a:xfrm>
            <a:off x="191057" y="160703"/>
            <a:ext cx="8769096" cy="6537544"/>
          </a:xfrm>
          <a:prstGeom prst="round2DiagRect">
            <a:avLst>
              <a:gd name="adj1" fmla="val 5142"/>
              <a:gd name="adj2" fmla="val 0"/>
            </a:avLst>
          </a:prstGeom>
          <a:noFill/>
          <a:ln w="38100" cap="flat" cmpd="sng" algn="ctr">
            <a:solidFill>
              <a:schemeClr val="accent1">
                <a:lumMod val="75000"/>
              </a:schemeClr>
            </a:solidFill>
            <a:prstDash val="solid"/>
            <a:round/>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dirty="0">
              <a:solidFill>
                <a:schemeClr val="accent1">
                  <a:lumMod val="50000"/>
                </a:schemeClr>
              </a:solidFill>
            </a:endParaRPr>
          </a:p>
        </p:txBody>
      </p:sp>
      <p:sp>
        <p:nvSpPr>
          <p:cNvPr id="12" name="Slide Number Placeholder 11"/>
          <p:cNvSpPr>
            <a:spLocks noGrp="1"/>
          </p:cNvSpPr>
          <p:nvPr>
            <p:ph type="sldNum" sz="quarter" idx="11"/>
          </p:nvPr>
        </p:nvSpPr>
        <p:spPr>
          <a:xfrm>
            <a:off x="157189" y="6339416"/>
            <a:ext cx="376210" cy="365125"/>
          </a:xfrm>
        </p:spPr>
        <p:txBody>
          <a:bodyPr anchor="b"/>
          <a:lstStyle>
            <a:lvl1pPr algn="l">
              <a:defRPr sz="1200"/>
            </a:lvl1pPr>
          </a:lstStyle>
          <a:p>
            <a:fld id="{6E1E3D47-BE0A-8945-90EA-0827F61C3A50}" type="slidenum">
              <a:rPr lang="en-US" smtClean="0"/>
              <a:pPr/>
              <a:t>‹#›</a:t>
            </a:fld>
            <a:endParaRPr lang="en-US"/>
          </a:p>
        </p:txBody>
      </p:sp>
      <p:cxnSp>
        <p:nvCxnSpPr>
          <p:cNvPr id="11" name="Straight Connector 10"/>
          <p:cNvCxnSpPr/>
          <p:nvPr userDrawn="1"/>
        </p:nvCxnSpPr>
        <p:spPr>
          <a:xfrm>
            <a:off x="1042004" y="1312332"/>
            <a:ext cx="7918149" cy="1588"/>
          </a:xfrm>
          <a:prstGeom prst="line">
            <a:avLst/>
          </a:prstGeom>
          <a:ln w="76200" cap="flat" cmpd="sng" algn="ctr">
            <a:solidFill>
              <a:schemeClr val="accent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6" descr="noaa_logo2.pdf"/>
          <p:cNvPicPr>
            <a:picLocks noChangeAspect="1"/>
          </p:cNvPicPr>
          <p:nvPr userDrawn="1"/>
        </p:nvPicPr>
        <p:blipFill>
          <a:blip r:embed="rId2"/>
          <a:srcRect/>
          <a:stretch>
            <a:fillRect/>
          </a:stretch>
        </p:blipFill>
        <p:spPr bwMode="auto">
          <a:xfrm>
            <a:off x="111944" y="94071"/>
            <a:ext cx="856235" cy="85685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74CA0-C9AB-4A4B-A10A-ED7D456F9589}" type="datetimeFigureOut">
              <a:rPr lang="en-US" smtClean="0"/>
              <a:pPr/>
              <a:t>3/29/11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74CA0-C9AB-4A4B-A10A-ED7D456F9589}" type="datetimeFigureOut">
              <a:rPr lang="en-US" smtClean="0"/>
              <a:pPr/>
              <a:t>3/29/11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74CA0-C9AB-4A4B-A10A-ED7D456F9589}" type="datetimeFigureOut">
              <a:rPr lang="en-US" smtClean="0"/>
              <a:pPr/>
              <a:t>3/29/11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74CA0-C9AB-4A4B-A10A-ED7D456F9589}" type="datetimeFigureOut">
              <a:rPr lang="en-US" smtClean="0"/>
              <a:pPr/>
              <a:t>3/29/11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74CA0-C9AB-4A4B-A10A-ED7D456F9589}" type="datetimeFigureOut">
              <a:rPr lang="en-US" smtClean="0"/>
              <a:pPr/>
              <a:t>3/29/11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74CA0-C9AB-4A4B-A10A-ED7D456F9589}" type="datetimeFigureOut">
              <a:rPr lang="en-US" smtClean="0"/>
              <a:pPr/>
              <a:t>3/29/11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74CA0-C9AB-4A4B-A10A-ED7D456F9589}" type="datetimeFigureOut">
              <a:rPr lang="en-US" smtClean="0"/>
              <a:pPr/>
              <a:t>3/29/11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E3D47-BE0A-8945-90EA-0827F61C3A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74CA0-C9AB-4A4B-A10A-ED7D456F9589}" type="datetimeFigureOut">
              <a:rPr lang="en-US" smtClean="0"/>
              <a:pPr/>
              <a:t>3/29/11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E3D47-BE0A-8945-90EA-0827F61C3A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 Id="rId3" Type="http://schemas.openxmlformats.org/officeDocument/2006/relationships/image" Target="../media/image3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09" y="864017"/>
            <a:ext cx="8390466" cy="3823130"/>
          </a:xfrm>
        </p:spPr>
        <p:txBody>
          <a:bodyPr>
            <a:normAutofit/>
          </a:bodyPr>
          <a:lstStyle/>
          <a:p>
            <a:r>
              <a:rPr lang="en-US" sz="2222" dirty="0" smtClean="0"/>
              <a:t>What are the U.S. NWS Weather Research and Forecast (WRF) / North American </a:t>
            </a:r>
            <a:r>
              <a:rPr lang="en-US" sz="2222" dirty="0" err="1" smtClean="0"/>
              <a:t>Mesoscale</a:t>
            </a:r>
            <a:r>
              <a:rPr lang="en-US" sz="2222" dirty="0" smtClean="0"/>
              <a:t> (NAM) and Global Forecast System (GFS) models’ forecast needs for IR </a:t>
            </a:r>
            <a:r>
              <a:rPr lang="en-US" sz="2222" dirty="0" err="1" smtClean="0"/>
              <a:t>hyperspectral</a:t>
            </a:r>
            <a:r>
              <a:rPr lang="en-US" sz="2222" dirty="0" smtClean="0"/>
              <a:t> soundings (i.e. model forecast accuracy improvements, horizontal spatial resolution, temperature and moisture profile requirements (over land, over water)?</a:t>
            </a:r>
            <a:br>
              <a:rPr lang="en-US" sz="2222" dirty="0" smtClean="0"/>
            </a:br>
            <a:r>
              <a:rPr lang="en-US" sz="2222" dirty="0" smtClean="0"/>
              <a:t/>
            </a:r>
            <a:br>
              <a:rPr lang="en-US" sz="2222" dirty="0" smtClean="0"/>
            </a:br>
            <a:r>
              <a:rPr lang="en-US" sz="2667" dirty="0" smtClean="0">
                <a:effectLst>
                  <a:outerShdw blurRad="50800" dist="38100" dir="2700000" algn="tl" rotWithShape="0">
                    <a:srgbClr val="000000">
                      <a:alpha val="43000"/>
                    </a:srgbClr>
                  </a:outerShdw>
                </a:effectLst>
              </a:rPr>
              <a:t>High-resolution Hurricane Data Assimilation, </a:t>
            </a:r>
            <a:br>
              <a:rPr lang="en-US" sz="2667" dirty="0" smtClean="0">
                <a:effectLst>
                  <a:outerShdw blurRad="50800" dist="38100" dir="2700000" algn="tl" rotWithShape="0">
                    <a:srgbClr val="000000">
                      <a:alpha val="43000"/>
                    </a:srgbClr>
                  </a:outerShdw>
                </a:effectLst>
              </a:rPr>
            </a:br>
            <a:r>
              <a:rPr lang="en-US" sz="2667" dirty="0" smtClean="0">
                <a:effectLst>
                  <a:outerShdw blurRad="50800" dist="38100" dir="2700000" algn="tl" rotWithShape="0">
                    <a:srgbClr val="000000">
                      <a:alpha val="43000"/>
                    </a:srgbClr>
                  </a:outerShdw>
                </a:effectLst>
              </a:rPr>
              <a:t>Modeling and Prediction </a:t>
            </a:r>
            <a:br>
              <a:rPr lang="en-US" sz="2667" dirty="0" smtClean="0">
                <a:effectLst>
                  <a:outerShdw blurRad="50800" dist="38100" dir="2700000" algn="tl" rotWithShape="0">
                    <a:srgbClr val="000000">
                      <a:alpha val="43000"/>
                    </a:srgbClr>
                  </a:outerShdw>
                </a:effectLst>
              </a:rPr>
            </a:br>
            <a:r>
              <a:rPr lang="en-US" sz="2667" dirty="0" smtClean="0"/>
              <a:t/>
            </a:r>
            <a:br>
              <a:rPr lang="en-US" sz="2667" dirty="0" smtClean="0"/>
            </a:br>
            <a:r>
              <a:rPr lang="en-US" sz="2667" b="0" dirty="0" smtClean="0"/>
              <a:t>Tomislava Vukicevic</a:t>
            </a:r>
            <a:r>
              <a:rPr lang="en-US" sz="2667" baseline="30000" dirty="0" smtClean="0">
                <a:latin typeface="Calibri" charset="0"/>
              </a:rPr>
              <a:t>1</a:t>
            </a:r>
            <a:endParaRPr lang="en-US" dirty="0"/>
          </a:p>
        </p:txBody>
      </p:sp>
      <p:sp>
        <p:nvSpPr>
          <p:cNvPr id="3" name="Subtitle 2"/>
          <p:cNvSpPr>
            <a:spLocks noGrp="1"/>
          </p:cNvSpPr>
          <p:nvPr>
            <p:ph type="subTitle" idx="1"/>
          </p:nvPr>
        </p:nvSpPr>
        <p:spPr>
          <a:xfrm>
            <a:off x="1127136" y="4840699"/>
            <a:ext cx="6900267" cy="1120721"/>
          </a:xfrm>
        </p:spPr>
        <p:txBody>
          <a:bodyPr>
            <a:normAutofit/>
          </a:bodyPr>
          <a:lstStyle/>
          <a:p>
            <a:pPr marL="457200" indent="-457200"/>
            <a:r>
              <a:rPr lang="en-US" sz="1946" dirty="0" smtClean="0">
                <a:latin typeface="Calibri" charset="0"/>
              </a:rPr>
              <a:t>S. Aberson</a:t>
            </a:r>
            <a:r>
              <a:rPr lang="en-US" sz="1946" baseline="30000" dirty="0" smtClean="0">
                <a:latin typeface="Calibri" charset="0"/>
              </a:rPr>
              <a:t>1</a:t>
            </a:r>
            <a:r>
              <a:rPr lang="en-US" sz="1946" dirty="0" smtClean="0">
                <a:latin typeface="Calibri" charset="0"/>
              </a:rPr>
              <a:t>, A. Aksoy</a:t>
            </a:r>
            <a:r>
              <a:rPr lang="en-US" sz="1946" baseline="30000" dirty="0" smtClean="0">
                <a:latin typeface="Calibri" charset="0"/>
              </a:rPr>
              <a:t>1,2</a:t>
            </a:r>
            <a:r>
              <a:rPr lang="en-US" sz="1946" dirty="0" smtClean="0">
                <a:latin typeface="Calibri" charset="0"/>
              </a:rPr>
              <a:t>, L. Bucci</a:t>
            </a:r>
            <a:r>
              <a:rPr lang="en-US" sz="1946" baseline="30000" dirty="0" smtClean="0">
                <a:latin typeface="Calibri" charset="0"/>
              </a:rPr>
              <a:t>1,3</a:t>
            </a:r>
            <a:r>
              <a:rPr lang="en-US" sz="1946" dirty="0" smtClean="0">
                <a:latin typeface="Calibri" charset="0"/>
              </a:rPr>
              <a:t>, Gopal</a:t>
            </a:r>
            <a:r>
              <a:rPr lang="en-US" sz="1946" baseline="30000" dirty="0" smtClean="0">
                <a:latin typeface="Calibri" charset="0"/>
              </a:rPr>
              <a:t>1</a:t>
            </a:r>
            <a:r>
              <a:rPr lang="en-US" sz="1946" dirty="0" smtClean="0">
                <a:latin typeface="Calibri" charset="0"/>
              </a:rPr>
              <a:t>, S. </a:t>
            </a:r>
            <a:r>
              <a:rPr lang="en-US" sz="1946" dirty="0" err="1" smtClean="0">
                <a:latin typeface="Calibri" charset="0"/>
              </a:rPr>
              <a:t>Lorsolo</a:t>
            </a:r>
            <a:r>
              <a:rPr lang="en-US" sz="1946" dirty="0" smtClean="0">
                <a:latin typeface="Calibri" charset="0"/>
              </a:rPr>
              <a:t>, F. Marks</a:t>
            </a:r>
            <a:r>
              <a:rPr lang="en-US" sz="1946" baseline="30000" dirty="0" smtClean="0">
                <a:latin typeface="Calibri" charset="0"/>
              </a:rPr>
              <a:t>1</a:t>
            </a:r>
            <a:r>
              <a:rPr lang="en-US" sz="1946" dirty="0" smtClean="0">
                <a:latin typeface="Calibri" charset="0"/>
              </a:rPr>
              <a:t>, K. Sellwood</a:t>
            </a:r>
            <a:r>
              <a:rPr lang="en-US" sz="1946" baseline="30000" dirty="0" smtClean="0">
                <a:latin typeface="Calibri" charset="0"/>
              </a:rPr>
              <a:t>1,2 </a:t>
            </a:r>
            <a:r>
              <a:rPr lang="en-US" sz="1946" dirty="0" smtClean="0">
                <a:latin typeface="Calibri" charset="0"/>
              </a:rPr>
              <a:t>, T. Quirino</a:t>
            </a:r>
            <a:r>
              <a:rPr lang="en-US" sz="1946" baseline="30000" dirty="0" smtClean="0">
                <a:latin typeface="Calibri" charset="0"/>
              </a:rPr>
              <a:t>1</a:t>
            </a:r>
            <a:r>
              <a:rPr lang="en-US" sz="1946" dirty="0" smtClean="0">
                <a:latin typeface="Calibri" charset="0"/>
              </a:rPr>
              <a:t>, X . Zhang</a:t>
            </a:r>
            <a:r>
              <a:rPr lang="en-US" sz="1946" baseline="30000" dirty="0" smtClean="0">
                <a:latin typeface="Calibri" charset="0"/>
              </a:rPr>
              <a:t>1,2 </a:t>
            </a:r>
            <a:r>
              <a:rPr lang="en-US" sz="1946" dirty="0" smtClean="0">
                <a:latin typeface="Calibri" charset="0"/>
              </a:rPr>
              <a:t>  and K. Yeh</a:t>
            </a:r>
            <a:r>
              <a:rPr lang="en-US" sz="1946" baseline="30000" dirty="0" smtClean="0">
                <a:latin typeface="Calibri" charset="0"/>
              </a:rPr>
              <a:t>1,2</a:t>
            </a:r>
          </a:p>
          <a:p>
            <a:pPr marL="457200" indent="-457200"/>
            <a:r>
              <a:rPr lang="en-US" sz="1946" dirty="0" smtClean="0">
                <a:latin typeface="Calibri" charset="0"/>
              </a:rPr>
              <a:t>Collaborations with EMC, ESRL, CIMSS (NOAA) and JPL/NASA</a:t>
            </a:r>
            <a:endParaRPr lang="en-US" dirty="0"/>
          </a:p>
        </p:txBody>
      </p:sp>
      <p:sp>
        <p:nvSpPr>
          <p:cNvPr id="4" name="TextBox 3"/>
          <p:cNvSpPr txBox="1"/>
          <p:nvPr/>
        </p:nvSpPr>
        <p:spPr>
          <a:xfrm>
            <a:off x="1127136" y="5979468"/>
            <a:ext cx="6896939" cy="830997"/>
          </a:xfrm>
          <a:prstGeom prst="rect">
            <a:avLst/>
          </a:prstGeom>
          <a:noFill/>
        </p:spPr>
        <p:txBody>
          <a:bodyPr wrap="square" rtlCol="0" anchor="ctr">
            <a:spAutoFit/>
          </a:bodyPr>
          <a:lstStyle/>
          <a:p>
            <a:pPr algn="ctr"/>
            <a:r>
              <a:rPr lang="en-US" sz="1600" baseline="30000" dirty="0" smtClean="0">
                <a:solidFill>
                  <a:schemeClr val="accent1">
                    <a:lumMod val="75000"/>
                  </a:schemeClr>
                </a:solidFill>
                <a:latin typeface="Calibri" charset="0"/>
              </a:rPr>
              <a:t>1</a:t>
            </a:r>
            <a:r>
              <a:rPr lang="en-US" sz="1600" dirty="0" smtClean="0">
                <a:solidFill>
                  <a:schemeClr val="accent1">
                    <a:lumMod val="75000"/>
                  </a:schemeClr>
                </a:solidFill>
                <a:latin typeface="Calibri" charset="0"/>
              </a:rPr>
              <a:t>NOAA/AOML Hurricane Research Division</a:t>
            </a:r>
          </a:p>
          <a:p>
            <a:pPr algn="ctr"/>
            <a:r>
              <a:rPr lang="en-US" sz="1600" baseline="30000" dirty="0" smtClean="0">
                <a:solidFill>
                  <a:schemeClr val="accent1">
                    <a:lumMod val="75000"/>
                  </a:schemeClr>
                </a:solidFill>
                <a:latin typeface="Calibri" charset="0"/>
              </a:rPr>
              <a:t>2</a:t>
            </a:r>
            <a:r>
              <a:rPr lang="en-US" sz="1600" dirty="0" smtClean="0">
                <a:solidFill>
                  <a:schemeClr val="accent1">
                    <a:lumMod val="75000"/>
                  </a:schemeClr>
                </a:solidFill>
                <a:latin typeface="Calibri" charset="0"/>
              </a:rPr>
              <a:t>U. Miami/RSMAS Cooperative Institute for Marine &amp; Atmospheric Studies</a:t>
            </a:r>
          </a:p>
          <a:p>
            <a:pPr algn="ctr"/>
            <a:r>
              <a:rPr lang="en-US" sz="1600" baseline="30000" dirty="0" smtClean="0">
                <a:solidFill>
                  <a:schemeClr val="accent1">
                    <a:lumMod val="75000"/>
                  </a:schemeClr>
                </a:solidFill>
                <a:latin typeface="Calibri" charset="0"/>
              </a:rPr>
              <a:t>3</a:t>
            </a:r>
            <a:r>
              <a:rPr lang="en-US" sz="1600" dirty="0" smtClean="0">
                <a:solidFill>
                  <a:schemeClr val="accent1">
                    <a:lumMod val="75000"/>
                  </a:schemeClr>
                </a:solidFill>
                <a:latin typeface="Calibri" charset="0"/>
              </a:rPr>
              <a:t>Science Applications International Corporation</a:t>
            </a:r>
            <a:endParaRPr lang="en-US" sz="1600" baseline="30000" dirty="0" smtClean="0">
              <a:solidFill>
                <a:schemeClr val="accent1">
                  <a:lumMod val="75000"/>
                </a:schemeClr>
              </a:solidFill>
              <a:latin typeface="Calibri" charset="0"/>
            </a:endParaRPr>
          </a:p>
        </p:txBody>
      </p:sp>
      <p:sp>
        <p:nvSpPr>
          <p:cNvPr id="6" name="TextBox 5"/>
          <p:cNvSpPr txBox="1"/>
          <p:nvPr/>
        </p:nvSpPr>
        <p:spPr>
          <a:xfrm>
            <a:off x="3086547" y="2775582"/>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857704" y="-101640"/>
            <a:ext cx="8286296" cy="1143000"/>
          </a:xfrm>
        </p:spPr>
        <p:txBody>
          <a:bodyPr>
            <a:noAutofit/>
          </a:bodyPr>
          <a:lstStyle/>
          <a:p>
            <a:r>
              <a:rPr lang="en-US" sz="2400" b="1" dirty="0" smtClean="0"/>
              <a:t>Data assimilation results opened up questions about skill of the model and observations, leading to new diagnostic analysis</a:t>
            </a:r>
          </a:p>
        </p:txBody>
      </p:sp>
      <p:pic>
        <p:nvPicPr>
          <p:cNvPr id="4099" name="Picture 5" descr="Untitled.png"/>
          <p:cNvPicPr>
            <a:picLocks noChangeAspect="1"/>
          </p:cNvPicPr>
          <p:nvPr/>
        </p:nvPicPr>
        <p:blipFill>
          <a:blip r:embed="rId3" cstate="print"/>
          <a:srcRect t="25449" b="9897"/>
          <a:stretch>
            <a:fillRect/>
          </a:stretch>
        </p:blipFill>
        <p:spPr bwMode="auto">
          <a:xfrm>
            <a:off x="4568825" y="1393825"/>
            <a:ext cx="4344988" cy="2090738"/>
          </a:xfrm>
          <a:prstGeom prst="rect">
            <a:avLst/>
          </a:prstGeom>
          <a:noFill/>
          <a:ln w="9525">
            <a:noFill/>
            <a:miter lim="800000"/>
            <a:headEnd/>
            <a:tailEnd/>
          </a:ln>
        </p:spPr>
      </p:pic>
      <p:pic>
        <p:nvPicPr>
          <p:cNvPr id="7" name="Picture 6" descr="intensity_forecast_error_cropped.png"/>
          <p:cNvPicPr>
            <a:picLocks noChangeAspect="1"/>
          </p:cNvPicPr>
          <p:nvPr/>
        </p:nvPicPr>
        <p:blipFill>
          <a:blip r:embed="rId4" cstate="print"/>
          <a:srcRect/>
          <a:stretch>
            <a:fillRect/>
          </a:stretch>
        </p:blipFill>
        <p:spPr bwMode="auto">
          <a:xfrm>
            <a:off x="5826125" y="4259263"/>
            <a:ext cx="2032000" cy="1985962"/>
          </a:xfrm>
          <a:prstGeom prst="rect">
            <a:avLst/>
          </a:prstGeom>
          <a:noFill/>
          <a:ln w="9525">
            <a:solidFill>
              <a:srgbClr val="595959"/>
            </a:solidFill>
            <a:miter lim="800000"/>
            <a:headEnd/>
            <a:tailEnd/>
          </a:ln>
          <a:effectLst>
            <a:outerShdw blurRad="63500" dist="38100" dir="2700000" rotWithShape="0">
              <a:srgbClr val="000000">
                <a:alpha val="42999"/>
              </a:srgbClr>
            </a:outerShdw>
          </a:effectLst>
        </p:spPr>
      </p:pic>
      <p:sp>
        <p:nvSpPr>
          <p:cNvPr id="9" name="TextBox 8"/>
          <p:cNvSpPr txBox="1">
            <a:spLocks noChangeArrowheads="1"/>
          </p:cNvSpPr>
          <p:nvPr/>
        </p:nvSpPr>
        <p:spPr bwMode="auto">
          <a:xfrm>
            <a:off x="5538788" y="6338888"/>
            <a:ext cx="2784475" cy="277812"/>
          </a:xfrm>
          <a:prstGeom prst="rect">
            <a:avLst/>
          </a:prstGeom>
          <a:noFill/>
          <a:ln w="9525">
            <a:noFill/>
            <a:miter lim="800000"/>
            <a:headEnd/>
            <a:tailEnd/>
          </a:ln>
          <a:effectLst>
            <a:outerShdw blurRad="63500" dist="38100" dir="2700000" rotWithShape="0">
              <a:srgbClr val="000000">
                <a:alpha val="42999"/>
              </a:srgbClr>
            </a:outerShdw>
          </a:effectLst>
        </p:spPr>
        <p:txBody>
          <a:bodyPr>
            <a:spAutoFit/>
          </a:bodyPr>
          <a:lstStyle/>
          <a:p>
            <a:pPr algn="ctr">
              <a:defRPr/>
            </a:pPr>
            <a:r>
              <a:rPr lang="en-US" sz="1200" dirty="0">
                <a:solidFill>
                  <a:schemeClr val="tx1">
                    <a:lumMod val="75000"/>
                    <a:lumOff val="25000"/>
                  </a:schemeClr>
                </a:solidFill>
                <a:latin typeface="Courier"/>
                <a:ea typeface="ＭＳ Ｐゴシック" charset="-128"/>
                <a:cs typeface="Courier"/>
              </a:rPr>
              <a:t>Forecast Time (hour)</a:t>
            </a:r>
          </a:p>
        </p:txBody>
      </p:sp>
      <p:sp>
        <p:nvSpPr>
          <p:cNvPr id="10" name="TextBox 9"/>
          <p:cNvSpPr txBox="1">
            <a:spLocks noChangeArrowheads="1"/>
          </p:cNvSpPr>
          <p:nvPr/>
        </p:nvSpPr>
        <p:spPr bwMode="auto">
          <a:xfrm>
            <a:off x="4972050" y="1005117"/>
            <a:ext cx="3630613" cy="307975"/>
          </a:xfrm>
          <a:prstGeom prst="rect">
            <a:avLst/>
          </a:prstGeom>
          <a:solidFill>
            <a:srgbClr val="F2F2F2"/>
          </a:solidFill>
          <a:ln w="9525">
            <a:solidFill>
              <a:srgbClr val="595959"/>
            </a:solidFill>
            <a:miter lim="800000"/>
            <a:headEnd/>
            <a:tailEnd/>
          </a:ln>
          <a:effectLst>
            <a:outerShdw blurRad="63500" dist="38100" dir="2700000" rotWithShape="0">
              <a:srgbClr val="000000">
                <a:alpha val="42999"/>
              </a:srgbClr>
            </a:outerShdw>
          </a:effectLst>
        </p:spPr>
        <p:txBody>
          <a:bodyPr anchor="ctr">
            <a:spAutoFit/>
          </a:bodyPr>
          <a:lstStyle/>
          <a:p>
            <a:pPr algn="ctr">
              <a:defRPr/>
            </a:pPr>
            <a:r>
              <a:rPr lang="en-US" sz="1400" dirty="0">
                <a:solidFill>
                  <a:srgbClr val="404040"/>
                </a:solidFill>
                <a:ea typeface="ＭＳ Ｐゴシック" charset="-128"/>
              </a:rPr>
              <a:t>Analysis intensity error</a:t>
            </a:r>
          </a:p>
        </p:txBody>
      </p:sp>
      <p:sp>
        <p:nvSpPr>
          <p:cNvPr id="12" name="Oval 11"/>
          <p:cNvSpPr>
            <a:spLocks noChangeArrowheads="1"/>
          </p:cNvSpPr>
          <p:nvPr/>
        </p:nvSpPr>
        <p:spPr bwMode="auto">
          <a:xfrm>
            <a:off x="5659438" y="1538288"/>
            <a:ext cx="1104900" cy="1335087"/>
          </a:xfrm>
          <a:prstGeom prst="ellipse">
            <a:avLst/>
          </a:prstGeom>
          <a:noFill/>
          <a:ln w="9525">
            <a:solidFill>
              <a:srgbClr val="FF0000"/>
            </a:solidFill>
            <a:prstDash val="sysDash"/>
            <a:round/>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sp>
        <p:nvSpPr>
          <p:cNvPr id="4104" name="Content Placeholder 2"/>
          <p:cNvSpPr>
            <a:spLocks noGrp="1"/>
          </p:cNvSpPr>
          <p:nvPr>
            <p:ph idx="1"/>
          </p:nvPr>
        </p:nvSpPr>
        <p:spPr>
          <a:xfrm>
            <a:off x="381000" y="1236583"/>
            <a:ext cx="4419600" cy="2035175"/>
          </a:xfrm>
          <a:solidFill>
            <a:schemeClr val="accent3">
              <a:lumMod val="40000"/>
              <a:lumOff val="60000"/>
            </a:schemeClr>
          </a:solidFill>
        </p:spPr>
        <p:txBody>
          <a:bodyPr>
            <a:normAutofit fontScale="92500"/>
          </a:bodyPr>
          <a:lstStyle/>
          <a:p>
            <a:pPr eaLnBrk="1" hangingPunct="1">
              <a:lnSpc>
                <a:spcPct val="80000"/>
              </a:lnSpc>
              <a:defRPr/>
            </a:pPr>
            <a:r>
              <a:rPr lang="en-US" sz="2400" dirty="0" smtClean="0"/>
              <a:t>The analyzed maximum surface wind was significantly underestimated in HEDAS analysis during periods with strong and intensifying  hurricane  (the cases of hurricane Earl while category   3 and 4)</a:t>
            </a:r>
          </a:p>
        </p:txBody>
      </p:sp>
      <p:sp>
        <p:nvSpPr>
          <p:cNvPr id="16" name="Oval 15"/>
          <p:cNvSpPr>
            <a:spLocks noChangeArrowheads="1"/>
          </p:cNvSpPr>
          <p:nvPr/>
        </p:nvSpPr>
        <p:spPr bwMode="auto">
          <a:xfrm>
            <a:off x="5826125" y="5005388"/>
            <a:ext cx="441325" cy="1081087"/>
          </a:xfrm>
          <a:prstGeom prst="ellipse">
            <a:avLst/>
          </a:prstGeom>
          <a:noFill/>
          <a:ln w="9525">
            <a:solidFill>
              <a:srgbClr val="FF0000"/>
            </a:solidFill>
            <a:prstDash val="sysDash"/>
            <a:round/>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pic>
        <p:nvPicPr>
          <p:cNvPr id="4106" name="Picture 18" descr="Untitled.png"/>
          <p:cNvPicPr>
            <a:picLocks noChangeAspect="1"/>
          </p:cNvPicPr>
          <p:nvPr/>
        </p:nvPicPr>
        <p:blipFill>
          <a:blip r:embed="rId5" cstate="print"/>
          <a:srcRect l="12624" t="93597" r="51546"/>
          <a:stretch>
            <a:fillRect/>
          </a:stretch>
        </p:blipFill>
        <p:spPr bwMode="auto">
          <a:xfrm>
            <a:off x="4999038" y="3413125"/>
            <a:ext cx="3114675" cy="412750"/>
          </a:xfrm>
          <a:prstGeom prst="rect">
            <a:avLst/>
          </a:prstGeom>
          <a:noFill/>
          <a:ln w="9525">
            <a:noFill/>
            <a:miter lim="800000"/>
            <a:headEnd/>
            <a:tailEnd/>
          </a:ln>
        </p:spPr>
      </p:pic>
      <p:pic>
        <p:nvPicPr>
          <p:cNvPr id="4107" name="Picture 19" descr="Untitled.png"/>
          <p:cNvPicPr>
            <a:picLocks noChangeAspect="1"/>
          </p:cNvPicPr>
          <p:nvPr/>
        </p:nvPicPr>
        <p:blipFill>
          <a:blip r:embed="rId5" cstate="print"/>
          <a:srcRect l="50494" t="93597" r="8417"/>
          <a:stretch>
            <a:fillRect/>
          </a:stretch>
        </p:blipFill>
        <p:spPr bwMode="auto">
          <a:xfrm>
            <a:off x="4949825" y="1154113"/>
            <a:ext cx="3571875" cy="414337"/>
          </a:xfrm>
          <a:prstGeom prst="rect">
            <a:avLst/>
          </a:prstGeom>
          <a:noFill/>
          <a:ln w="9525">
            <a:noFill/>
            <a:miter lim="800000"/>
            <a:headEnd/>
            <a:tailEnd/>
          </a:ln>
        </p:spPr>
      </p:pic>
      <p:sp>
        <p:nvSpPr>
          <p:cNvPr id="13" name="Content Placeholder 2"/>
          <p:cNvSpPr txBox="1">
            <a:spLocks/>
          </p:cNvSpPr>
          <p:nvPr/>
        </p:nvSpPr>
        <p:spPr bwMode="auto">
          <a:xfrm>
            <a:off x="381000" y="4114800"/>
            <a:ext cx="4773453" cy="2224088"/>
          </a:xfrm>
          <a:prstGeom prst="rect">
            <a:avLst/>
          </a:prstGeom>
          <a:solidFill>
            <a:schemeClr val="accent3">
              <a:lumMod val="40000"/>
              <a:lumOff val="60000"/>
            </a:schemeClr>
          </a:solidFill>
          <a:ln w="9525">
            <a:noFill/>
            <a:miter lim="800000"/>
            <a:headEnd/>
            <a:tailEnd/>
          </a:ln>
        </p:spPr>
        <p:txBody>
          <a:bodyPr/>
          <a:lstStyle/>
          <a:p>
            <a:pPr marL="342900" indent="-342900">
              <a:lnSpc>
                <a:spcPct val="80000"/>
              </a:lnSpc>
              <a:spcBef>
                <a:spcPct val="20000"/>
              </a:spcBef>
              <a:buFont typeface="Arial" charset="0"/>
              <a:buChar char="•"/>
              <a:defRPr/>
            </a:pPr>
            <a:r>
              <a:rPr lang="en-US" sz="2400" dirty="0" smtClean="0">
                <a:latin typeface="+mn-lt"/>
                <a:ea typeface="ＭＳ Ｐゴシック" charset="-128"/>
                <a:cs typeface="ＭＳ Ｐゴシック" charset="-128"/>
              </a:rPr>
              <a:t>Despite demonstrated improvements, new results are similar </a:t>
            </a:r>
            <a:r>
              <a:rPr lang="en-US" sz="2400" dirty="0">
                <a:latin typeface="+mn-lt"/>
                <a:ea typeface="ＭＳ Ｐゴシック" charset="-128"/>
                <a:cs typeface="ＭＳ Ｐゴシック" charset="-128"/>
              </a:rPr>
              <a:t>to the</a:t>
            </a:r>
            <a:r>
              <a:rPr lang="en-US" sz="2400" dirty="0" smtClean="0">
                <a:latin typeface="+mn-lt"/>
                <a:ea typeface="ＭＳ Ｐゴシック" charset="-128"/>
                <a:cs typeface="ＭＳ Ｐゴシック" charset="-128"/>
              </a:rPr>
              <a:t> prior results </a:t>
            </a:r>
            <a:r>
              <a:rPr lang="en-US" sz="2400" dirty="0">
                <a:latin typeface="+mn-lt"/>
                <a:ea typeface="ＭＳ Ｐゴシック" charset="-128"/>
                <a:cs typeface="ＭＳ Ｐゴシック" charset="-128"/>
              </a:rPr>
              <a:t>with</a:t>
            </a:r>
            <a:r>
              <a:rPr lang="en-US" sz="2400" dirty="0" smtClean="0">
                <a:latin typeface="+mn-lt"/>
                <a:ea typeface="ＭＳ Ｐゴシック" charset="-128"/>
                <a:cs typeface="ＭＳ Ｐゴシック" charset="-128"/>
              </a:rPr>
              <a:t> </a:t>
            </a:r>
            <a:r>
              <a:rPr lang="en-US" sz="2400" dirty="0" smtClean="0">
                <a:ea typeface="ＭＳ Ｐゴシック" charset="-128"/>
                <a:cs typeface="ＭＳ Ｐゴシック" charset="-128"/>
              </a:rPr>
              <a:t>our or </a:t>
            </a:r>
            <a:r>
              <a:rPr lang="en-US" sz="2400" dirty="0" smtClean="0">
                <a:latin typeface="+mn-lt"/>
                <a:ea typeface="ＭＳ Ｐゴシック" charset="-128"/>
                <a:cs typeface="ＭＳ Ｐゴシック" charset="-128"/>
              </a:rPr>
              <a:t>other </a:t>
            </a:r>
            <a:r>
              <a:rPr lang="en-US" sz="2400" dirty="0">
                <a:latin typeface="+mn-lt"/>
                <a:ea typeface="ＭＳ Ｐゴシック" charset="-128"/>
                <a:cs typeface="ＭＳ Ｐゴシック" charset="-128"/>
              </a:rPr>
              <a:t>regional hurricane forecast systems,</a:t>
            </a:r>
            <a:r>
              <a:rPr lang="en-US" sz="2400" dirty="0" smtClean="0">
                <a:latin typeface="+mn-lt"/>
                <a:ea typeface="ＭＳ Ｐゴシック" charset="-128"/>
                <a:cs typeface="ＭＳ Ｐゴシック" charset="-128"/>
              </a:rPr>
              <a:t> in that the </a:t>
            </a:r>
            <a:r>
              <a:rPr lang="en-US" sz="2400" dirty="0">
                <a:latin typeface="+mn-lt"/>
                <a:ea typeface="ＭＳ Ｐゴシック" charset="-128"/>
                <a:cs typeface="ＭＳ Ｐゴシック" charset="-128"/>
              </a:rPr>
              <a:t>short-term intensity forecast errors</a:t>
            </a:r>
            <a:r>
              <a:rPr lang="en-US" sz="2400" dirty="0" smtClean="0">
                <a:latin typeface="+mn-lt"/>
                <a:ea typeface="ＭＳ Ｐゴシック" charset="-128"/>
                <a:cs typeface="ＭＳ Ｐゴシック" charset="-128"/>
              </a:rPr>
              <a:t> are large </a:t>
            </a:r>
            <a:r>
              <a:rPr lang="en-US" sz="2400" dirty="0">
                <a:latin typeface="+mn-lt"/>
                <a:ea typeface="ＭＳ Ｐゴシック" charset="-128"/>
                <a:cs typeface="ＭＳ Ｐゴシック" charset="-128"/>
              </a:rPr>
              <a:t>in average</a:t>
            </a:r>
          </a:p>
        </p:txBody>
      </p:sp>
      <p:cxnSp>
        <p:nvCxnSpPr>
          <p:cNvPr id="29" name="Straight Arrow Connector 28"/>
          <p:cNvCxnSpPr/>
          <p:nvPr/>
        </p:nvCxnSpPr>
        <p:spPr>
          <a:xfrm flipV="1">
            <a:off x="4568825" y="1863711"/>
            <a:ext cx="1698625" cy="4288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999038" y="5005388"/>
            <a:ext cx="827087" cy="2047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a:spLocks noChangeArrowheads="1"/>
          </p:cNvSpPr>
          <p:nvPr/>
        </p:nvSpPr>
        <p:spPr bwMode="auto">
          <a:xfrm>
            <a:off x="4949825" y="3951288"/>
            <a:ext cx="3630613" cy="307975"/>
          </a:xfrm>
          <a:prstGeom prst="rect">
            <a:avLst/>
          </a:prstGeom>
          <a:solidFill>
            <a:srgbClr val="F2F2F2"/>
          </a:solidFill>
          <a:ln w="9525">
            <a:solidFill>
              <a:srgbClr val="595959"/>
            </a:solidFill>
            <a:miter lim="800000"/>
            <a:headEnd/>
            <a:tailEnd/>
          </a:ln>
          <a:effectLst>
            <a:outerShdw blurRad="63500" dist="38100" dir="2700000" rotWithShape="0">
              <a:srgbClr val="000000">
                <a:alpha val="42999"/>
              </a:srgbClr>
            </a:outerShdw>
          </a:effectLst>
        </p:spPr>
        <p:txBody>
          <a:bodyPr anchor="ctr">
            <a:spAutoFit/>
          </a:bodyPr>
          <a:lstStyle/>
          <a:p>
            <a:pPr algn="ctr">
              <a:defRPr/>
            </a:pPr>
            <a:r>
              <a:rPr lang="en-US" sz="1400" dirty="0">
                <a:solidFill>
                  <a:srgbClr val="404040"/>
                </a:solidFill>
                <a:ea typeface="ＭＳ Ｐゴシック" charset="-128"/>
              </a:rPr>
              <a:t>Forecast intensity error </a:t>
            </a:r>
            <a:r>
              <a:rPr lang="en-US" sz="1400" dirty="0">
                <a:solidFill>
                  <a:schemeClr val="tx2"/>
                </a:solidFill>
                <a:ea typeface="ＭＳ Ｐゴシック" charset="-128"/>
              </a:rPr>
              <a:t>HEDAS in blue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2759" y="296870"/>
            <a:ext cx="8642987" cy="856354"/>
          </a:xfrm>
        </p:spPr>
        <p:txBody>
          <a:bodyPr>
            <a:normAutofit fontScale="90000"/>
          </a:bodyPr>
          <a:lstStyle/>
          <a:p>
            <a:r>
              <a:rPr lang="en-US" sz="2400" dirty="0" smtClean="0"/>
              <a:t>Diagnosing the model errors and deficiencies in observations by the analysis of error correlations from the ensemble data assimilation </a:t>
            </a:r>
            <a:endParaRPr lang="en-US" sz="2400" dirty="0"/>
          </a:p>
        </p:txBody>
      </p:sp>
      <p:pic>
        <p:nvPicPr>
          <p:cNvPr id="4" name="Content Placeholder 3" descr="CPBL_Earl_cycle4_1.5_prior.png"/>
          <p:cNvPicPr>
            <a:picLocks noGrp="1" noChangeAspect="1"/>
          </p:cNvPicPr>
          <p:nvPr>
            <p:ph idx="1"/>
          </p:nvPr>
        </p:nvPicPr>
        <p:blipFill>
          <a:blip r:embed="rId2" cstate="print"/>
          <a:srcRect l="3698" r="7397"/>
          <a:stretch>
            <a:fillRect/>
          </a:stretch>
        </p:blipFill>
        <p:spPr>
          <a:xfrm>
            <a:off x="240760" y="2009895"/>
            <a:ext cx="3956726" cy="3590855"/>
          </a:xfrm>
        </p:spPr>
      </p:pic>
      <p:pic>
        <p:nvPicPr>
          <p:cNvPr id="5" name="Picture 4" descr="Radar_heights_square_nolines.jpg"/>
          <p:cNvPicPr>
            <a:picLocks noChangeAspect="1"/>
          </p:cNvPicPr>
          <p:nvPr/>
        </p:nvPicPr>
        <p:blipFill>
          <a:blip r:embed="rId3" cstate="print"/>
          <a:srcRect r="25946"/>
          <a:stretch>
            <a:fillRect/>
          </a:stretch>
        </p:blipFill>
        <p:spPr>
          <a:xfrm>
            <a:off x="4293983" y="1371339"/>
            <a:ext cx="4697617" cy="3991356"/>
          </a:xfrm>
          <a:prstGeom prst="rect">
            <a:avLst/>
          </a:prstGeom>
        </p:spPr>
      </p:pic>
      <p:sp>
        <p:nvSpPr>
          <p:cNvPr id="6" name="TextBox 5"/>
          <p:cNvSpPr txBox="1"/>
          <p:nvPr/>
        </p:nvSpPr>
        <p:spPr>
          <a:xfrm>
            <a:off x="6217045" y="1781295"/>
            <a:ext cx="2514600" cy="1569660"/>
          </a:xfrm>
          <a:prstGeom prst="rect">
            <a:avLst/>
          </a:prstGeom>
          <a:noFill/>
        </p:spPr>
        <p:txBody>
          <a:bodyPr wrap="square" rtlCol="0">
            <a:spAutoFit/>
          </a:bodyPr>
          <a:lstStyle/>
          <a:p>
            <a:r>
              <a:rPr lang="en-US" sz="2400" dirty="0" smtClean="0">
                <a:solidFill>
                  <a:srgbClr val="7030A0"/>
                </a:solidFill>
              </a:rPr>
              <a:t>Number of Doppler radial wind observations </a:t>
            </a:r>
          </a:p>
        </p:txBody>
      </p:sp>
      <p:sp>
        <p:nvSpPr>
          <p:cNvPr id="7" name="TextBox 6"/>
          <p:cNvSpPr txBox="1"/>
          <p:nvPr/>
        </p:nvSpPr>
        <p:spPr>
          <a:xfrm>
            <a:off x="152400" y="1371339"/>
            <a:ext cx="4516655" cy="830997"/>
          </a:xfrm>
          <a:prstGeom prst="rect">
            <a:avLst/>
          </a:prstGeom>
          <a:noFill/>
        </p:spPr>
        <p:txBody>
          <a:bodyPr wrap="square" rtlCol="0">
            <a:spAutoFit/>
          </a:bodyPr>
          <a:lstStyle/>
          <a:p>
            <a:pPr algn="ctr"/>
            <a:r>
              <a:rPr lang="en-US" sz="2400" dirty="0" smtClean="0">
                <a:solidFill>
                  <a:srgbClr val="7030A0"/>
                </a:solidFill>
              </a:rPr>
              <a:t>Background error correlations within model PBL </a:t>
            </a:r>
          </a:p>
        </p:txBody>
      </p:sp>
      <p:sp>
        <p:nvSpPr>
          <p:cNvPr id="8" name="TextBox 7"/>
          <p:cNvSpPr txBox="1"/>
          <p:nvPr/>
        </p:nvSpPr>
        <p:spPr>
          <a:xfrm>
            <a:off x="152400" y="5494647"/>
            <a:ext cx="8991599" cy="1323439"/>
          </a:xfrm>
          <a:prstGeom prst="rect">
            <a:avLst/>
          </a:prstGeom>
          <a:solidFill>
            <a:schemeClr val="accent3">
              <a:lumMod val="40000"/>
              <a:lumOff val="60000"/>
            </a:schemeClr>
          </a:solidFill>
        </p:spPr>
        <p:txBody>
          <a:bodyPr wrap="square">
            <a:spAutoFit/>
          </a:bodyPr>
          <a:lstStyle/>
          <a:p>
            <a:pPr>
              <a:defRPr/>
            </a:pPr>
            <a:r>
              <a:rPr lang="en-US" sz="2000" dirty="0" smtClean="0">
                <a:solidFill>
                  <a:srgbClr val="000000"/>
                </a:solidFill>
                <a:latin typeface="Calibri" charset="0"/>
                <a:ea typeface="ＭＳ Ｐゴシック" charset="-128"/>
              </a:rPr>
              <a:t>Vertical coupling of  the background forecast errors  is too strong due to erroneously too deep PBL</a:t>
            </a:r>
          </a:p>
          <a:p>
            <a:pPr>
              <a:defRPr/>
            </a:pPr>
            <a:r>
              <a:rPr lang="en-US" sz="2000" dirty="0" smtClean="0">
                <a:solidFill>
                  <a:srgbClr val="000000"/>
                </a:solidFill>
                <a:latin typeface="Calibri" charset="0"/>
                <a:ea typeface="ＭＳ Ｐゴシック" charset="-128"/>
              </a:rPr>
              <a:t>Current observations do not constrain well the PBL, thus do not provide proper wind correction</a:t>
            </a:r>
            <a:endParaRPr lang="en-US" sz="2000" dirty="0">
              <a:solidFill>
                <a:srgbClr val="000000"/>
              </a:solidFill>
              <a:latin typeface="Calibri" charset="0"/>
              <a:ea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Content Placeholder 31" descr="Corr_Earl4_spindown.png"/>
          <p:cNvPicPr>
            <a:picLocks noGrp="1" noChangeAspect="1"/>
          </p:cNvPicPr>
          <p:nvPr>
            <p:ph idx="1"/>
          </p:nvPr>
        </p:nvPicPr>
        <p:blipFill>
          <a:blip r:embed="rId3" cstate="print"/>
          <a:srcRect/>
          <a:stretch>
            <a:fillRect/>
          </a:stretch>
        </p:blipFill>
        <p:spPr>
          <a:xfrm>
            <a:off x="385763" y="1228725"/>
            <a:ext cx="4171950" cy="3365500"/>
          </a:xfrm>
        </p:spPr>
      </p:pic>
      <p:pic>
        <p:nvPicPr>
          <p:cNvPr id="10243" name="Picture 4" descr="Corr_Earl2_spinup.png"/>
          <p:cNvPicPr>
            <a:picLocks noChangeAspect="1"/>
          </p:cNvPicPr>
          <p:nvPr/>
        </p:nvPicPr>
        <p:blipFill>
          <a:blip r:embed="rId4" cstate="print"/>
          <a:srcRect/>
          <a:stretch>
            <a:fillRect/>
          </a:stretch>
        </p:blipFill>
        <p:spPr bwMode="auto">
          <a:xfrm>
            <a:off x="41176575" y="21953538"/>
            <a:ext cx="7418388" cy="5984875"/>
          </a:xfrm>
          <a:prstGeom prst="rect">
            <a:avLst/>
          </a:prstGeom>
          <a:noFill/>
          <a:ln w="9525">
            <a:noFill/>
            <a:miter lim="800000"/>
            <a:headEnd/>
            <a:tailEnd/>
          </a:ln>
        </p:spPr>
      </p:pic>
      <p:pic>
        <p:nvPicPr>
          <p:cNvPr id="10244" name="Picture 5" descr="Corr_Earl2_spinup.png"/>
          <p:cNvPicPr>
            <a:picLocks noChangeAspect="1"/>
          </p:cNvPicPr>
          <p:nvPr/>
        </p:nvPicPr>
        <p:blipFill>
          <a:blip r:embed="rId5" cstate="print"/>
          <a:srcRect/>
          <a:stretch>
            <a:fillRect/>
          </a:stretch>
        </p:blipFill>
        <p:spPr bwMode="auto">
          <a:xfrm>
            <a:off x="4573588" y="1271588"/>
            <a:ext cx="4171950" cy="3365500"/>
          </a:xfrm>
          <a:prstGeom prst="rect">
            <a:avLst/>
          </a:prstGeom>
          <a:noFill/>
          <a:ln w="9525">
            <a:noFill/>
            <a:miter lim="800000"/>
            <a:headEnd/>
            <a:tailEnd/>
          </a:ln>
        </p:spPr>
      </p:pic>
      <p:sp>
        <p:nvSpPr>
          <p:cNvPr id="10245" name="TextBox 6"/>
          <p:cNvSpPr txBox="1">
            <a:spLocks noChangeArrowheads="1"/>
          </p:cNvSpPr>
          <p:nvPr/>
        </p:nvSpPr>
        <p:spPr bwMode="auto">
          <a:xfrm>
            <a:off x="269875" y="1079500"/>
            <a:ext cx="4302125" cy="369888"/>
          </a:xfrm>
          <a:prstGeom prst="rect">
            <a:avLst/>
          </a:prstGeom>
          <a:solidFill>
            <a:schemeClr val="bg1"/>
          </a:solidFill>
          <a:ln w="9525">
            <a:noFill/>
            <a:miter lim="800000"/>
            <a:headEnd/>
            <a:tailEnd/>
          </a:ln>
        </p:spPr>
        <p:txBody>
          <a:bodyPr>
            <a:spAutoFit/>
          </a:bodyPr>
          <a:lstStyle/>
          <a:p>
            <a:pPr algn="ctr"/>
            <a:r>
              <a:rPr lang="en-US" b="1">
                <a:ea typeface="ＭＳ Ｐゴシック" charset="-128"/>
              </a:rPr>
              <a:t>Spin-down dynamical mode</a:t>
            </a:r>
          </a:p>
        </p:txBody>
      </p:sp>
      <p:sp>
        <p:nvSpPr>
          <p:cNvPr id="10246" name="TextBox 7"/>
          <p:cNvSpPr txBox="1">
            <a:spLocks noChangeArrowheads="1"/>
          </p:cNvSpPr>
          <p:nvPr/>
        </p:nvSpPr>
        <p:spPr bwMode="auto">
          <a:xfrm>
            <a:off x="4573588" y="1087438"/>
            <a:ext cx="4171950" cy="369887"/>
          </a:xfrm>
          <a:prstGeom prst="rect">
            <a:avLst/>
          </a:prstGeom>
          <a:solidFill>
            <a:schemeClr val="bg1"/>
          </a:solidFill>
          <a:ln w="9525">
            <a:noFill/>
            <a:miter lim="800000"/>
            <a:headEnd/>
            <a:tailEnd/>
          </a:ln>
        </p:spPr>
        <p:txBody>
          <a:bodyPr>
            <a:spAutoFit/>
          </a:bodyPr>
          <a:lstStyle/>
          <a:p>
            <a:pPr algn="ctr"/>
            <a:r>
              <a:rPr lang="en-US" b="1">
                <a:ea typeface="ＭＳ Ｐゴシック" charset="-128"/>
              </a:rPr>
              <a:t>Spin-up dynamical mode</a:t>
            </a:r>
          </a:p>
        </p:txBody>
      </p:sp>
      <p:sp>
        <p:nvSpPr>
          <p:cNvPr id="32777" name="TextBox 11"/>
          <p:cNvSpPr txBox="1">
            <a:spLocks noChangeArrowheads="1"/>
          </p:cNvSpPr>
          <p:nvPr/>
        </p:nvSpPr>
        <p:spPr bwMode="auto">
          <a:xfrm>
            <a:off x="384175" y="4811008"/>
            <a:ext cx="8567738" cy="1323439"/>
          </a:xfrm>
          <a:prstGeom prst="rect">
            <a:avLst/>
          </a:prstGeom>
          <a:solidFill>
            <a:schemeClr val="accent3">
              <a:lumMod val="40000"/>
              <a:lumOff val="60000"/>
            </a:schemeClr>
          </a:solidFill>
          <a:ln w="9525">
            <a:noFill/>
            <a:miter lim="800000"/>
            <a:headEnd/>
            <a:tailEnd/>
          </a:ln>
        </p:spPr>
        <p:txBody>
          <a:bodyPr>
            <a:spAutoFit/>
          </a:bodyPr>
          <a:lstStyle/>
          <a:p>
            <a:pPr>
              <a:buFont typeface="Arial" charset="0"/>
              <a:buChar char="•"/>
              <a:defRPr/>
            </a:pPr>
            <a:r>
              <a:rPr lang="en-US" sz="2000" dirty="0">
                <a:solidFill>
                  <a:srgbClr val="FF0000"/>
                </a:solidFill>
                <a:ea typeface="ＭＳ Ｐゴシック" charset="-128"/>
              </a:rPr>
              <a:t> </a:t>
            </a:r>
            <a:r>
              <a:rPr lang="en-US" sz="2000" dirty="0">
                <a:latin typeface="Calibri" pitchFamily="34" charset="0"/>
                <a:ea typeface="ＭＳ Ｐゴシック" charset="-128"/>
                <a:cs typeface="Calibri" pitchFamily="34" charset="0"/>
              </a:rPr>
              <a:t>The background error correlations </a:t>
            </a:r>
            <a:r>
              <a:rPr lang="en-US" sz="2000" dirty="0" smtClean="0">
                <a:latin typeface="Calibri" pitchFamily="34" charset="0"/>
                <a:ea typeface="ＭＳ Ｐゴシック" charset="-128"/>
                <a:cs typeface="Calibri" pitchFamily="34" charset="0"/>
              </a:rPr>
              <a:t>differ between dynamical regimes </a:t>
            </a:r>
            <a:r>
              <a:rPr lang="en-US" sz="2000" dirty="0">
                <a:latin typeface="Calibri" pitchFamily="34" charset="0"/>
                <a:ea typeface="ＭＳ Ｐゴシック" charset="-128"/>
                <a:cs typeface="Calibri" pitchFamily="34" charset="0"/>
              </a:rPr>
              <a:t>in the background forecast </a:t>
            </a:r>
          </a:p>
          <a:p>
            <a:pPr>
              <a:buFont typeface="Arial" charset="0"/>
              <a:buChar char="•"/>
              <a:defRPr/>
            </a:pPr>
            <a:endParaRPr lang="en-US" sz="2000" dirty="0" smtClean="0">
              <a:latin typeface="Calibri" pitchFamily="34" charset="0"/>
              <a:ea typeface="ＭＳ Ｐゴシック" charset="-128"/>
              <a:cs typeface="Calibri" pitchFamily="34" charset="0"/>
            </a:endParaRPr>
          </a:p>
          <a:p>
            <a:pPr>
              <a:defRPr/>
            </a:pPr>
            <a:r>
              <a:rPr lang="en-US" sz="2000" dirty="0" smtClean="0">
                <a:latin typeface="Calibri" pitchFamily="34" charset="0"/>
                <a:ea typeface="ＭＳ Ｐゴシック" charset="-128"/>
                <a:cs typeface="Calibri" pitchFamily="34" charset="0"/>
              </a:rPr>
              <a:t>Thermal and humidity observations are needed</a:t>
            </a:r>
            <a:endParaRPr lang="en-US" sz="2000" dirty="0">
              <a:solidFill>
                <a:srgbClr val="FF6600"/>
              </a:solidFill>
              <a:latin typeface="Calibri" pitchFamily="34" charset="0"/>
              <a:ea typeface="ＭＳ Ｐゴシック" charset="-128"/>
              <a:cs typeface="Calibri" pitchFamily="34" charset="0"/>
            </a:endParaRPr>
          </a:p>
        </p:txBody>
      </p:sp>
      <p:sp>
        <p:nvSpPr>
          <p:cNvPr id="10" name="TextBox 9"/>
          <p:cNvSpPr txBox="1"/>
          <p:nvPr/>
        </p:nvSpPr>
        <p:spPr>
          <a:xfrm>
            <a:off x="1704975" y="2774950"/>
            <a:ext cx="1597025" cy="369888"/>
          </a:xfrm>
          <a:prstGeom prst="rect">
            <a:avLst/>
          </a:prstGeom>
          <a:noFill/>
        </p:spPr>
        <p:txBody>
          <a:bodyPr>
            <a:spAutoFit/>
          </a:bodyPr>
          <a:lstStyle/>
          <a:p>
            <a:pPr algn="ctr">
              <a:defRPr/>
            </a:pPr>
            <a:r>
              <a:rPr lang="en-US" dirty="0">
                <a:solidFill>
                  <a:schemeClr val="bg1">
                    <a:lumMod val="75000"/>
                  </a:schemeClr>
                </a:solidFill>
                <a:ea typeface="Arial" charset="0"/>
              </a:rPr>
              <a:t>Earl Aug 31</a:t>
            </a:r>
          </a:p>
        </p:txBody>
      </p:sp>
      <p:sp>
        <p:nvSpPr>
          <p:cNvPr id="11" name="TextBox 10"/>
          <p:cNvSpPr txBox="1"/>
          <p:nvPr/>
        </p:nvSpPr>
        <p:spPr>
          <a:xfrm>
            <a:off x="5989638" y="2740025"/>
            <a:ext cx="1597025" cy="369888"/>
          </a:xfrm>
          <a:prstGeom prst="rect">
            <a:avLst/>
          </a:prstGeom>
          <a:noFill/>
        </p:spPr>
        <p:txBody>
          <a:bodyPr>
            <a:spAutoFit/>
          </a:bodyPr>
          <a:lstStyle/>
          <a:p>
            <a:pPr algn="ctr">
              <a:defRPr/>
            </a:pPr>
            <a:r>
              <a:rPr lang="en-US" dirty="0">
                <a:solidFill>
                  <a:schemeClr val="bg1">
                    <a:lumMod val="75000"/>
                  </a:schemeClr>
                </a:solidFill>
                <a:ea typeface="Arial" charset="0"/>
              </a:rPr>
              <a:t>Earl Aug 29</a:t>
            </a:r>
          </a:p>
        </p:txBody>
      </p:sp>
      <p:sp>
        <p:nvSpPr>
          <p:cNvPr id="10250" name="TextBox 11"/>
          <p:cNvSpPr txBox="1">
            <a:spLocks noChangeArrowheads="1"/>
          </p:cNvSpPr>
          <p:nvPr/>
        </p:nvSpPr>
        <p:spPr bwMode="auto">
          <a:xfrm>
            <a:off x="1792288" y="1566863"/>
            <a:ext cx="419100" cy="368300"/>
          </a:xfrm>
          <a:prstGeom prst="rect">
            <a:avLst/>
          </a:prstGeom>
          <a:noFill/>
          <a:ln w="9525">
            <a:noFill/>
            <a:miter lim="800000"/>
            <a:headEnd/>
            <a:tailEnd/>
          </a:ln>
        </p:spPr>
        <p:txBody>
          <a:bodyPr wrap="none">
            <a:spAutoFit/>
          </a:bodyPr>
          <a:lstStyle/>
          <a:p>
            <a:r>
              <a:rPr lang="en-US"/>
              <a:t>Vr</a:t>
            </a:r>
          </a:p>
        </p:txBody>
      </p:sp>
      <p:sp>
        <p:nvSpPr>
          <p:cNvPr id="10251" name="TextBox 12"/>
          <p:cNvSpPr txBox="1">
            <a:spLocks noChangeArrowheads="1"/>
          </p:cNvSpPr>
          <p:nvPr/>
        </p:nvSpPr>
        <p:spPr bwMode="auto">
          <a:xfrm>
            <a:off x="6116638" y="1566863"/>
            <a:ext cx="419100" cy="368300"/>
          </a:xfrm>
          <a:prstGeom prst="rect">
            <a:avLst/>
          </a:prstGeom>
          <a:noFill/>
          <a:ln w="9525">
            <a:noFill/>
            <a:miter lim="800000"/>
            <a:headEnd/>
            <a:tailEnd/>
          </a:ln>
        </p:spPr>
        <p:txBody>
          <a:bodyPr wrap="none">
            <a:spAutoFit/>
          </a:bodyPr>
          <a:lstStyle/>
          <a:p>
            <a:r>
              <a:rPr lang="en-US"/>
              <a:t>Vr</a:t>
            </a:r>
          </a:p>
        </p:txBody>
      </p:sp>
      <p:sp>
        <p:nvSpPr>
          <p:cNvPr id="10252" name="TextBox 13"/>
          <p:cNvSpPr txBox="1">
            <a:spLocks noChangeArrowheads="1"/>
          </p:cNvSpPr>
          <p:nvPr/>
        </p:nvSpPr>
        <p:spPr bwMode="auto">
          <a:xfrm>
            <a:off x="2886075" y="1533525"/>
            <a:ext cx="415925" cy="369888"/>
          </a:xfrm>
          <a:prstGeom prst="rect">
            <a:avLst/>
          </a:prstGeom>
          <a:noFill/>
          <a:ln w="9525">
            <a:noFill/>
            <a:miter lim="800000"/>
            <a:headEnd/>
            <a:tailEnd/>
          </a:ln>
        </p:spPr>
        <p:txBody>
          <a:bodyPr wrap="none">
            <a:spAutoFit/>
          </a:bodyPr>
          <a:lstStyle/>
          <a:p>
            <a:r>
              <a:rPr lang="en-US"/>
              <a:t>Vt</a:t>
            </a:r>
          </a:p>
        </p:txBody>
      </p:sp>
      <p:sp>
        <p:nvSpPr>
          <p:cNvPr id="10253" name="TextBox 14"/>
          <p:cNvSpPr txBox="1">
            <a:spLocks noChangeArrowheads="1"/>
          </p:cNvSpPr>
          <p:nvPr/>
        </p:nvSpPr>
        <p:spPr bwMode="auto">
          <a:xfrm>
            <a:off x="1792288" y="3189288"/>
            <a:ext cx="325437" cy="368300"/>
          </a:xfrm>
          <a:prstGeom prst="rect">
            <a:avLst/>
          </a:prstGeom>
          <a:noFill/>
          <a:ln w="9525">
            <a:noFill/>
            <a:miter lim="800000"/>
            <a:headEnd/>
            <a:tailEnd/>
          </a:ln>
        </p:spPr>
        <p:txBody>
          <a:bodyPr wrap="none">
            <a:spAutoFit/>
          </a:bodyPr>
          <a:lstStyle/>
          <a:p>
            <a:r>
              <a:rPr lang="en-US"/>
              <a:t>T</a:t>
            </a:r>
          </a:p>
        </p:txBody>
      </p:sp>
      <p:sp>
        <p:nvSpPr>
          <p:cNvPr id="10254" name="TextBox 15"/>
          <p:cNvSpPr txBox="1">
            <a:spLocks noChangeArrowheads="1"/>
          </p:cNvSpPr>
          <p:nvPr/>
        </p:nvSpPr>
        <p:spPr bwMode="auto">
          <a:xfrm>
            <a:off x="2881313" y="3189288"/>
            <a:ext cx="365125" cy="368300"/>
          </a:xfrm>
          <a:prstGeom prst="rect">
            <a:avLst/>
          </a:prstGeom>
          <a:noFill/>
          <a:ln w="9525">
            <a:noFill/>
            <a:miter lim="800000"/>
            <a:headEnd/>
            <a:tailEnd/>
          </a:ln>
        </p:spPr>
        <p:txBody>
          <a:bodyPr wrap="none">
            <a:spAutoFit/>
          </a:bodyPr>
          <a:lstStyle/>
          <a:p>
            <a:r>
              <a:rPr lang="en-US"/>
              <a:t>Q</a:t>
            </a:r>
          </a:p>
        </p:txBody>
      </p:sp>
      <p:sp>
        <p:nvSpPr>
          <p:cNvPr id="10255" name="TextBox 16"/>
          <p:cNvSpPr txBox="1">
            <a:spLocks noChangeArrowheads="1"/>
          </p:cNvSpPr>
          <p:nvPr/>
        </p:nvSpPr>
        <p:spPr bwMode="auto">
          <a:xfrm>
            <a:off x="5332413" y="3189288"/>
            <a:ext cx="325437" cy="368300"/>
          </a:xfrm>
          <a:prstGeom prst="rect">
            <a:avLst/>
          </a:prstGeom>
          <a:noFill/>
          <a:ln w="9525">
            <a:noFill/>
            <a:miter lim="800000"/>
            <a:headEnd/>
            <a:tailEnd/>
          </a:ln>
        </p:spPr>
        <p:txBody>
          <a:bodyPr wrap="none">
            <a:spAutoFit/>
          </a:bodyPr>
          <a:lstStyle/>
          <a:p>
            <a:r>
              <a:rPr lang="en-US"/>
              <a:t>T</a:t>
            </a:r>
          </a:p>
        </p:txBody>
      </p:sp>
      <p:sp>
        <p:nvSpPr>
          <p:cNvPr id="10256" name="TextBox 17"/>
          <p:cNvSpPr txBox="1">
            <a:spLocks noChangeArrowheads="1"/>
          </p:cNvSpPr>
          <p:nvPr/>
        </p:nvSpPr>
        <p:spPr bwMode="auto">
          <a:xfrm>
            <a:off x="7059613" y="1566863"/>
            <a:ext cx="414337" cy="368300"/>
          </a:xfrm>
          <a:prstGeom prst="rect">
            <a:avLst/>
          </a:prstGeom>
          <a:noFill/>
          <a:ln w="9525">
            <a:noFill/>
            <a:miter lim="800000"/>
            <a:headEnd/>
            <a:tailEnd/>
          </a:ln>
        </p:spPr>
        <p:txBody>
          <a:bodyPr wrap="none">
            <a:spAutoFit/>
          </a:bodyPr>
          <a:lstStyle/>
          <a:p>
            <a:r>
              <a:rPr lang="en-US"/>
              <a:t>Vt</a:t>
            </a:r>
          </a:p>
        </p:txBody>
      </p:sp>
      <p:sp>
        <p:nvSpPr>
          <p:cNvPr id="10257" name="TextBox 18"/>
          <p:cNvSpPr txBox="1">
            <a:spLocks noChangeArrowheads="1"/>
          </p:cNvSpPr>
          <p:nvPr/>
        </p:nvSpPr>
        <p:spPr bwMode="auto">
          <a:xfrm>
            <a:off x="7059613" y="3189288"/>
            <a:ext cx="363537" cy="368300"/>
          </a:xfrm>
          <a:prstGeom prst="rect">
            <a:avLst/>
          </a:prstGeom>
          <a:noFill/>
          <a:ln w="9525">
            <a:noFill/>
            <a:miter lim="800000"/>
            <a:headEnd/>
            <a:tailEnd/>
          </a:ln>
        </p:spPr>
        <p:txBody>
          <a:bodyPr wrap="none">
            <a:spAutoFit/>
          </a:bodyPr>
          <a:lstStyle/>
          <a:p>
            <a:r>
              <a:rPr lang="en-US"/>
              <a:t>Q</a:t>
            </a:r>
          </a:p>
        </p:txBody>
      </p:sp>
      <p:cxnSp>
        <p:nvCxnSpPr>
          <p:cNvPr id="23" name="Straight Connector 22"/>
          <p:cNvCxnSpPr>
            <a:cxnSpLocks noChangeShapeType="1"/>
          </p:cNvCxnSpPr>
          <p:nvPr/>
        </p:nvCxnSpPr>
        <p:spPr bwMode="auto">
          <a:xfrm rot="5400000">
            <a:off x="2897981" y="2920207"/>
            <a:ext cx="3349625" cy="1588"/>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10259" name="Title 1"/>
          <p:cNvSpPr>
            <a:spLocks noGrp="1"/>
          </p:cNvSpPr>
          <p:nvPr>
            <p:ph type="title"/>
          </p:nvPr>
        </p:nvSpPr>
        <p:spPr>
          <a:xfrm>
            <a:off x="1066911" y="193450"/>
            <a:ext cx="7885002" cy="773112"/>
          </a:xfrm>
        </p:spPr>
        <p:txBody>
          <a:bodyPr>
            <a:noAutofit/>
          </a:bodyPr>
          <a:lstStyle/>
          <a:p>
            <a:r>
              <a:rPr lang="en-US" sz="2400" dirty="0" smtClean="0"/>
              <a:t>Diagnosing the model the errors and deficiencies in observations by error correlations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38125"/>
            <a:ext cx="8229600" cy="904875"/>
          </a:xfrm>
        </p:spPr>
        <p:txBody>
          <a:bodyPr/>
          <a:lstStyle/>
          <a:p>
            <a:pPr eaLnBrk="1" hangingPunct="1"/>
            <a:r>
              <a:rPr lang="en-US" sz="3600" dirty="0" smtClean="0"/>
              <a:t>     Summary</a:t>
            </a:r>
            <a:endParaRPr lang="en-US" sz="4000" dirty="0" smtClean="0"/>
          </a:p>
        </p:txBody>
      </p:sp>
      <p:sp>
        <p:nvSpPr>
          <p:cNvPr id="3075" name="Content Placeholder 2"/>
          <p:cNvSpPr>
            <a:spLocks noGrp="1"/>
          </p:cNvSpPr>
          <p:nvPr>
            <p:ph idx="1"/>
          </p:nvPr>
        </p:nvSpPr>
        <p:spPr>
          <a:xfrm>
            <a:off x="300505" y="1814231"/>
            <a:ext cx="8686800" cy="4461360"/>
          </a:xfrm>
        </p:spPr>
        <p:txBody>
          <a:bodyPr numCol="1">
            <a:normAutofit fontScale="92500" lnSpcReduction="20000"/>
          </a:bodyPr>
          <a:lstStyle/>
          <a:p>
            <a:pPr eaLnBrk="1" hangingPunct="1">
              <a:lnSpc>
                <a:spcPct val="80000"/>
              </a:lnSpc>
            </a:pPr>
            <a:endParaRPr lang="en-US" sz="1700" dirty="0" smtClean="0"/>
          </a:p>
          <a:p>
            <a:pPr>
              <a:lnSpc>
                <a:spcPct val="80000"/>
              </a:lnSpc>
            </a:pPr>
            <a:r>
              <a:rPr lang="en-US" sz="3097" dirty="0" smtClean="0"/>
              <a:t>The experience with HEDAS in 2010 shows that the assimilation observations on the vortex scale with HWRF model produces skilled 3D atmospheric </a:t>
            </a:r>
            <a:r>
              <a:rPr lang="en-US" sz="3097" dirty="0" err="1" smtClean="0"/>
              <a:t>mesoscle</a:t>
            </a:r>
            <a:r>
              <a:rPr lang="en-US" sz="3097" dirty="0" smtClean="0"/>
              <a:t> state analysis and has potential  for making significant improvements to the deterministic forecast  of intensity </a:t>
            </a:r>
          </a:p>
          <a:p>
            <a:pPr>
              <a:lnSpc>
                <a:spcPct val="80000"/>
              </a:lnSpc>
            </a:pPr>
            <a:endParaRPr lang="en-US" sz="3097" dirty="0" smtClean="0"/>
          </a:p>
          <a:p>
            <a:pPr>
              <a:lnSpc>
                <a:spcPct val="80000"/>
              </a:lnSpc>
            </a:pPr>
            <a:r>
              <a:rPr lang="en-US" sz="3097" dirty="0" smtClean="0"/>
              <a:t>Diagnostic evidence of the model error interaction with the analysis suggests what improvements are needed to the model and observations </a:t>
            </a:r>
          </a:p>
          <a:p>
            <a:pPr>
              <a:lnSpc>
                <a:spcPct val="80000"/>
              </a:lnSpc>
            </a:pPr>
            <a:endParaRPr lang="en-US" sz="3097" dirty="0" smtClean="0"/>
          </a:p>
          <a:p>
            <a:pPr>
              <a:lnSpc>
                <a:spcPct val="80000"/>
              </a:lnSpc>
            </a:pPr>
            <a:r>
              <a:rPr lang="en-US" sz="3097" dirty="0" smtClean="0"/>
              <a:t>The improvements are especially needed in thermal and hydrological observations and the analysis on all </a:t>
            </a:r>
            <a:r>
              <a:rPr lang="en-US" sz="3097" smtClean="0"/>
              <a:t>scales </a:t>
            </a:r>
          </a:p>
          <a:p>
            <a:pPr>
              <a:lnSpc>
                <a:spcPct val="80000"/>
              </a:lnSpc>
            </a:pPr>
            <a:endParaRPr lang="en-US" sz="3097"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752549" y="305127"/>
            <a:ext cx="8137851" cy="634980"/>
          </a:xfrm>
        </p:spPr>
        <p:txBody>
          <a:bodyPr>
            <a:normAutofit/>
          </a:bodyPr>
          <a:lstStyle/>
          <a:p>
            <a:r>
              <a:rPr lang="en-US" sz="3556" dirty="0" smtClean="0"/>
              <a:t>   Ongoing and future research</a:t>
            </a:r>
            <a:endParaRPr lang="en-US" sz="4000" dirty="0" smtClean="0"/>
          </a:p>
        </p:txBody>
      </p:sp>
      <p:sp>
        <p:nvSpPr>
          <p:cNvPr id="3" name="Content Placeholder 2"/>
          <p:cNvSpPr>
            <a:spLocks noGrp="1"/>
          </p:cNvSpPr>
          <p:nvPr>
            <p:ph idx="1"/>
          </p:nvPr>
        </p:nvSpPr>
        <p:spPr>
          <a:xfrm>
            <a:off x="0" y="1600200"/>
            <a:ext cx="8816177" cy="4856814"/>
          </a:xfrm>
        </p:spPr>
        <p:txBody>
          <a:bodyPr>
            <a:normAutofit fontScale="25000" lnSpcReduction="20000"/>
          </a:bodyPr>
          <a:lstStyle/>
          <a:p>
            <a:pPr marL="971550" lvl="1" indent="-514350">
              <a:lnSpc>
                <a:spcPct val="80000"/>
              </a:lnSpc>
              <a:buFont typeface="+mj-lt"/>
              <a:buAutoNum type="arabicPeriod"/>
            </a:pPr>
            <a:endParaRPr lang="en-US" sz="3000" dirty="0" smtClean="0"/>
          </a:p>
          <a:p>
            <a:pPr marL="971550" lvl="1" indent="-514350">
              <a:lnSpc>
                <a:spcPct val="120000"/>
              </a:lnSpc>
            </a:pPr>
            <a:r>
              <a:rPr lang="en-US" sz="9600" b="1" dirty="0" smtClean="0"/>
              <a:t>Satellite data assimilation on synoptic scales</a:t>
            </a:r>
            <a:r>
              <a:rPr lang="en-US" sz="9600" dirty="0" smtClean="0"/>
              <a:t>: Developing the capability for continuous  cycling of HWRF Ensemble DA using  the satellite observations from the current operational systems  (collaboration with ESRL/PSD, </a:t>
            </a:r>
            <a:r>
              <a:rPr lang="en-US" sz="9600" dirty="0" err="1" smtClean="0"/>
              <a:t>UofU</a:t>
            </a:r>
            <a:r>
              <a:rPr lang="en-US" sz="9600" dirty="0" smtClean="0"/>
              <a:t>, CIMSS  and NCEP/HWRF)</a:t>
            </a:r>
          </a:p>
          <a:p>
            <a:pPr marL="971550" lvl="1" indent="-514350">
              <a:lnSpc>
                <a:spcPct val="120000"/>
              </a:lnSpc>
            </a:pPr>
            <a:r>
              <a:rPr lang="en-US" sz="9600" b="1" dirty="0" smtClean="0"/>
              <a:t>Forecast and model verification using the satellite observations on vortex scale : </a:t>
            </a:r>
            <a:r>
              <a:rPr lang="en-US" sz="9600" dirty="0" smtClean="0"/>
              <a:t>Forecast diagnostics of thermal and hydrological states  with  satellite observations (collaboration with JPL)</a:t>
            </a:r>
          </a:p>
          <a:p>
            <a:pPr marL="971550" lvl="1" indent="-514350">
              <a:lnSpc>
                <a:spcPct val="120000"/>
              </a:lnSpc>
            </a:pPr>
            <a:r>
              <a:rPr lang="en-US" sz="9600" dirty="0" smtClean="0"/>
              <a:t> </a:t>
            </a:r>
            <a:r>
              <a:rPr lang="en-US" sz="9600" b="1" dirty="0" err="1" smtClean="0"/>
              <a:t>OSSEs</a:t>
            </a:r>
            <a:r>
              <a:rPr lang="en-US" sz="9600" b="1" dirty="0" smtClean="0"/>
              <a:t> with regional DA system:  </a:t>
            </a:r>
            <a:r>
              <a:rPr lang="en-US" sz="9600" dirty="0" smtClean="0"/>
              <a:t>focusing on the high resolution ; horizontal, vertical and temporal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much has been done?</a:t>
            </a:r>
            <a:endParaRPr lang="en-US" dirty="0"/>
          </a:p>
        </p:txBody>
      </p:sp>
      <p:sp>
        <p:nvSpPr>
          <p:cNvPr id="3" name="Content Placeholder 2"/>
          <p:cNvSpPr>
            <a:spLocks noGrp="1"/>
          </p:cNvSpPr>
          <p:nvPr>
            <p:ph idx="1"/>
          </p:nvPr>
        </p:nvSpPr>
        <p:spPr>
          <a:xfrm>
            <a:off x="457199" y="1457282"/>
            <a:ext cx="8398933" cy="4702858"/>
          </a:xfrm>
        </p:spPr>
        <p:txBody>
          <a:bodyPr>
            <a:normAutofit/>
          </a:bodyPr>
          <a:lstStyle/>
          <a:p>
            <a:r>
              <a:rPr lang="en-US" dirty="0" smtClean="0"/>
              <a:t>Short answer is NOT MUCH</a:t>
            </a:r>
          </a:p>
          <a:p>
            <a:endParaRPr lang="en-US" dirty="0" smtClean="0"/>
          </a:p>
          <a:p>
            <a:r>
              <a:rPr lang="en-US" dirty="0" smtClean="0"/>
              <a:t>Use of satellite observations in -cloud and -precipitation conditions within operational systems</a:t>
            </a:r>
          </a:p>
          <a:p>
            <a:pPr lvl="1"/>
            <a:r>
              <a:rPr lang="en-US" dirty="0" smtClean="0"/>
              <a:t>Precipitation affected microwave (MW) radiances over ocean and infra red (IR) above clouds at ECMWF</a:t>
            </a:r>
          </a:p>
          <a:p>
            <a:pPr lvl="1"/>
            <a:r>
              <a:rPr lang="en-US" dirty="0" smtClean="0"/>
              <a:t>MW un-contaminated by precipitation, over oceans, at EMC, NAVDAS, JMA, UKMO and MSC</a:t>
            </a:r>
          </a:p>
          <a:p>
            <a:r>
              <a:rPr lang="en-US" dirty="0" smtClean="0"/>
              <a:t>Cloud properties are not explicitly analyzed in the operational systems</a:t>
            </a:r>
          </a:p>
          <a:p>
            <a:endParaRPr lang="en-US" dirty="0" smtClean="0"/>
          </a:p>
          <a:p>
            <a:r>
              <a:rPr lang="en-US" dirty="0" smtClean="0"/>
              <a:t>Limited number of research case studies  on assimilation of satellite cloud and precipitation observations with high-resolution regional models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hinders progress?</a:t>
            </a:r>
            <a:br>
              <a:rPr lang="en-US" dirty="0" smtClean="0"/>
            </a:br>
            <a:r>
              <a:rPr lang="en-US" dirty="0" smtClean="0"/>
              <a:t>Issues summarized in the review article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Observations</a:t>
            </a:r>
          </a:p>
          <a:p>
            <a:pPr lvl="1"/>
            <a:r>
              <a:rPr lang="en-US" dirty="0" smtClean="0"/>
              <a:t>IR observations are limited to information about cloud tops and above  </a:t>
            </a:r>
          </a:p>
          <a:p>
            <a:pPr lvl="1"/>
            <a:r>
              <a:rPr lang="en-US" dirty="0" smtClean="0"/>
              <a:t>Passive MW observations are sparse in space and time, and highly sensitive to surface emissivity which is difficult to evaluate well over land  </a:t>
            </a:r>
          </a:p>
          <a:p>
            <a:pPr lvl="1"/>
            <a:r>
              <a:rPr lang="en-US" dirty="0" smtClean="0"/>
              <a:t>Visible observations are highly sensitive to cloud top micro-properties</a:t>
            </a:r>
          </a:p>
          <a:p>
            <a:pPr lvl="1"/>
            <a:r>
              <a:rPr lang="en-US" dirty="0" smtClean="0"/>
              <a:t>Active sensors such as TRMM, </a:t>
            </a:r>
            <a:r>
              <a:rPr lang="en-US" dirty="0" err="1" smtClean="0"/>
              <a:t>CloudSat</a:t>
            </a:r>
            <a:r>
              <a:rPr lang="en-US" dirty="0" smtClean="0"/>
              <a:t> and CALIPSO have limited temporal and horizontal  coverage</a:t>
            </a:r>
          </a:p>
          <a:p>
            <a:pPr lvl="1"/>
            <a:endParaRPr lang="en-US" dirty="0" smtClean="0"/>
          </a:p>
          <a:p>
            <a:r>
              <a:rPr lang="en-US" b="1" dirty="0" smtClean="0"/>
              <a:t>NWP Models</a:t>
            </a:r>
          </a:p>
          <a:p>
            <a:pPr lvl="1"/>
            <a:r>
              <a:rPr lang="en-US" dirty="0" smtClean="0"/>
              <a:t>Inaccurate representation of clouds and precipitation due to resolution and parameterizations</a:t>
            </a:r>
          </a:p>
          <a:p>
            <a:pPr lvl="1"/>
            <a:r>
              <a:rPr lang="en-US" dirty="0" smtClean="0"/>
              <a:t>Uncertainties in parameterizations which link cloud and precipitation to thermal, humidity and other variables</a:t>
            </a:r>
          </a:p>
          <a:p>
            <a:pPr lvl="1"/>
            <a:r>
              <a:rPr lang="en-US" dirty="0" smtClean="0"/>
              <a:t>Highly nonlinear relationship between variables</a:t>
            </a:r>
          </a:p>
          <a:p>
            <a:endParaRPr lang="en-US" dirty="0" smtClean="0"/>
          </a:p>
          <a:p>
            <a:r>
              <a:rPr lang="en-US" b="1" dirty="0" err="1" smtClean="0"/>
              <a:t>Radiative</a:t>
            </a:r>
            <a:r>
              <a:rPr lang="en-US" b="1" dirty="0" smtClean="0"/>
              <a:t> transfer (RT) models</a:t>
            </a:r>
          </a:p>
          <a:p>
            <a:pPr lvl="1"/>
            <a:r>
              <a:rPr lang="en-US" dirty="0" smtClean="0"/>
              <a:t>Uncertainties or poor knowledge of particle properties which affects evaluation of emission and scattering by precipitation and clouds</a:t>
            </a:r>
          </a:p>
          <a:p>
            <a:pPr lvl="1"/>
            <a:r>
              <a:rPr lang="en-US" dirty="0" smtClean="0"/>
              <a:t>Uncertainties due to 3D effects which are typically not modeled (too expensive)</a:t>
            </a:r>
          </a:p>
          <a:p>
            <a:endParaRPr lang="en-US" dirty="0" smtClean="0"/>
          </a:p>
          <a:p>
            <a:r>
              <a:rPr lang="en-US" b="1" dirty="0" smtClean="0"/>
              <a:t>Assimilation methodology</a:t>
            </a:r>
          </a:p>
          <a:p>
            <a:pPr lvl="1"/>
            <a:r>
              <a:rPr lang="en-US" dirty="0" smtClean="0"/>
              <a:t>Limited to near-linear relationships between observed and analyzed quantities</a:t>
            </a:r>
          </a:p>
          <a:p>
            <a:pPr lvl="1"/>
            <a:r>
              <a:rPr lang="en-US" dirty="0" smtClean="0"/>
              <a:t>Poor background information from NWP</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research on assimilation GOES imager  visible and IR observations in cloudy conditions </a:t>
            </a:r>
            <a:endParaRPr lang="en-US" dirty="0"/>
          </a:p>
        </p:txBody>
      </p:sp>
      <p:sp>
        <p:nvSpPr>
          <p:cNvPr id="3" name="Content Placeholder 2"/>
          <p:cNvSpPr>
            <a:spLocks noGrp="1"/>
          </p:cNvSpPr>
          <p:nvPr>
            <p:ph idx="1"/>
          </p:nvPr>
        </p:nvSpPr>
        <p:spPr/>
        <p:txBody>
          <a:bodyPr>
            <a:normAutofit/>
          </a:bodyPr>
          <a:lstStyle/>
          <a:p>
            <a:r>
              <a:rPr lang="en-US" dirty="0" smtClean="0"/>
              <a:t>4DVAR assimilation of GOES imager observations with cloud resolving model (</a:t>
            </a:r>
            <a:r>
              <a:rPr lang="en-US" dirty="0" err="1" smtClean="0"/>
              <a:t>Polkinghorne</a:t>
            </a:r>
            <a:r>
              <a:rPr lang="en-US" dirty="0" smtClean="0"/>
              <a:t> et al, 2009 and </a:t>
            </a:r>
            <a:r>
              <a:rPr lang="en-US" dirty="0" err="1" smtClean="0"/>
              <a:t>Polkinghorne</a:t>
            </a:r>
            <a:r>
              <a:rPr lang="en-US" dirty="0" smtClean="0"/>
              <a:t> and Vukicevic, 2010, Vukicevic et al, 2005, 2006)</a:t>
            </a:r>
          </a:p>
          <a:p>
            <a:pPr lvl="1"/>
            <a:r>
              <a:rPr lang="en-US" dirty="0" smtClean="0"/>
              <a:t>NWP model : RAMS (Regional Atmospheric Modeling System, Cotton et al, SCU)</a:t>
            </a:r>
          </a:p>
          <a:p>
            <a:pPr lvl="1"/>
            <a:r>
              <a:rPr lang="en-US" dirty="0" smtClean="0"/>
              <a:t>GOES imager observations from  visible, near-IR and IR  wavelengths at frequency of 15 or 30 minutes and resolution of  1-4 km</a:t>
            </a:r>
          </a:p>
          <a:p>
            <a:pPr lvl="1"/>
            <a:r>
              <a:rPr lang="en-US" dirty="0" smtClean="0"/>
              <a:t> Cases of mixed clear and multi-layer cloudy atmosphere without convection in  South-Central US , centered at ARM site in Oklahoma</a:t>
            </a:r>
          </a:p>
          <a:p>
            <a:pPr lvl="1"/>
            <a:r>
              <a:rPr lang="en-US" dirty="0" smtClean="0"/>
              <a:t>4DVAR includes cloud microphysics  through </a:t>
            </a:r>
            <a:r>
              <a:rPr lang="en-US" dirty="0" err="1" smtClean="0"/>
              <a:t>adjoint</a:t>
            </a:r>
            <a:r>
              <a:rPr lang="en-US" dirty="0" smtClean="0"/>
              <a:t> of full physics  of the cloud resolving model </a:t>
            </a:r>
          </a:p>
          <a:p>
            <a:pPr lvl="1"/>
            <a:endParaRPr lang="en-US" dirty="0" smtClean="0"/>
          </a:p>
          <a:p>
            <a:r>
              <a:rPr lang="en-US" dirty="0" smtClean="0"/>
              <a:t>Major issues</a:t>
            </a:r>
          </a:p>
          <a:p>
            <a:pPr lvl="1"/>
            <a:r>
              <a:rPr lang="en-US" dirty="0" smtClean="0"/>
              <a:t>Model background data  had large  biases  in surface temperature,   cloud cover  and spatial distribution of clouds</a:t>
            </a:r>
          </a:p>
          <a:p>
            <a:pPr lvl="1"/>
            <a:r>
              <a:rPr lang="en-US" dirty="0" smtClean="0"/>
              <a:t>Strongest  nonlinearities  in the assimilation occurred  when  cloud types in the model and observations were different, including cloud- no-cloud  conditions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4" descr="goes_ch4_0321.tiff"/>
          <p:cNvPicPr>
            <a:picLocks noChangeAspect="1"/>
          </p:cNvPicPr>
          <p:nvPr/>
        </p:nvPicPr>
        <p:blipFill>
          <a:blip r:embed="rId2"/>
          <a:srcRect t="5144"/>
          <a:stretch>
            <a:fillRect/>
          </a:stretch>
        </p:blipFill>
        <p:spPr bwMode="auto">
          <a:xfrm>
            <a:off x="363538" y="2119313"/>
            <a:ext cx="8616950" cy="2446337"/>
          </a:xfrm>
          <a:prstGeom prst="rect">
            <a:avLst/>
          </a:prstGeom>
          <a:noFill/>
          <a:ln w="9525">
            <a:noFill/>
            <a:miter lim="800000"/>
            <a:headEnd/>
            <a:tailEnd/>
          </a:ln>
        </p:spPr>
      </p:pic>
      <p:pic>
        <p:nvPicPr>
          <p:cNvPr id="33795" name="Picture 5" descr="Tb_anal_exp4.tiff"/>
          <p:cNvPicPr>
            <a:picLocks noChangeAspect="1"/>
          </p:cNvPicPr>
          <p:nvPr/>
        </p:nvPicPr>
        <p:blipFill>
          <a:blip r:embed="rId3"/>
          <a:srcRect t="11832"/>
          <a:stretch>
            <a:fillRect/>
          </a:stretch>
        </p:blipFill>
        <p:spPr bwMode="auto">
          <a:xfrm>
            <a:off x="363538" y="4576763"/>
            <a:ext cx="8616950" cy="2271712"/>
          </a:xfrm>
          <a:prstGeom prst="rect">
            <a:avLst/>
          </a:prstGeom>
          <a:noFill/>
          <a:ln w="9525">
            <a:noFill/>
            <a:miter lim="800000"/>
            <a:headEnd/>
            <a:tailEnd/>
          </a:ln>
        </p:spPr>
      </p:pic>
      <p:sp>
        <p:nvSpPr>
          <p:cNvPr id="7" name="Rectangle 6"/>
          <p:cNvSpPr/>
          <p:nvPr/>
        </p:nvSpPr>
        <p:spPr>
          <a:xfrm>
            <a:off x="1146175" y="2828925"/>
            <a:ext cx="1254125" cy="119538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1146175" y="5046663"/>
            <a:ext cx="1254125" cy="12207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629025" y="2828925"/>
            <a:ext cx="1311275" cy="11049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6176963" y="2828925"/>
            <a:ext cx="1298575" cy="955675"/>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629025" y="5046663"/>
            <a:ext cx="1311275" cy="11049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76963" y="5046663"/>
            <a:ext cx="1298575" cy="97313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2" name="Picture 13" descr="Tb_back_Mar21.tiff"/>
          <p:cNvPicPr>
            <a:picLocks noChangeAspect="1"/>
          </p:cNvPicPr>
          <p:nvPr/>
        </p:nvPicPr>
        <p:blipFill>
          <a:blip r:embed="rId4"/>
          <a:srcRect t="16461"/>
          <a:stretch>
            <a:fillRect/>
          </a:stretch>
        </p:blipFill>
        <p:spPr bwMode="auto">
          <a:xfrm>
            <a:off x="439204" y="-96763"/>
            <a:ext cx="8618538" cy="2154238"/>
          </a:xfrm>
          <a:prstGeom prst="rect">
            <a:avLst/>
          </a:prstGeom>
          <a:noFill/>
          <a:ln w="9525">
            <a:noFill/>
            <a:miter lim="800000"/>
            <a:headEnd/>
            <a:tailEnd/>
          </a:ln>
        </p:spPr>
      </p:pic>
      <p:sp>
        <p:nvSpPr>
          <p:cNvPr id="14" name="TextBox 13"/>
          <p:cNvSpPr txBox="1"/>
          <p:nvPr/>
        </p:nvSpPr>
        <p:spPr>
          <a:xfrm>
            <a:off x="2438400" y="2133600"/>
            <a:ext cx="4419600" cy="369332"/>
          </a:xfrm>
          <a:prstGeom prst="rect">
            <a:avLst/>
          </a:prstGeom>
          <a:solidFill>
            <a:schemeClr val="tx1"/>
          </a:solidFill>
        </p:spPr>
        <p:txBody>
          <a:bodyPr>
            <a:spAutoFit/>
          </a:bodyPr>
          <a:lstStyle/>
          <a:p>
            <a:pPr algn="ctr">
              <a:defRPr/>
            </a:pPr>
            <a:r>
              <a:rPr lang="en-US" dirty="0">
                <a:solidFill>
                  <a:schemeClr val="bg1"/>
                </a:solidFill>
                <a:latin typeface="+mj-lt"/>
              </a:rPr>
              <a:t>Example of</a:t>
            </a:r>
            <a:r>
              <a:rPr lang="en-US" dirty="0" smtClean="0">
                <a:solidFill>
                  <a:schemeClr val="bg1"/>
                </a:solidFill>
                <a:latin typeface="+mj-lt"/>
              </a:rPr>
              <a:t> optimal analysis</a:t>
            </a:r>
            <a:endParaRPr lang="en-US" dirty="0">
              <a:solidFill>
                <a:schemeClr val="bg1"/>
              </a:solidFill>
              <a:latin typeface="+mj-lt"/>
            </a:endParaRPr>
          </a:p>
        </p:txBody>
      </p:sp>
      <p:sp>
        <p:nvSpPr>
          <p:cNvPr id="15" name="TextBox 14"/>
          <p:cNvSpPr txBox="1"/>
          <p:nvPr/>
        </p:nvSpPr>
        <p:spPr>
          <a:xfrm>
            <a:off x="1219200" y="3962400"/>
            <a:ext cx="1524000" cy="461963"/>
          </a:xfrm>
          <a:prstGeom prst="rect">
            <a:avLst/>
          </a:prstGeom>
          <a:noFill/>
        </p:spPr>
        <p:txBody>
          <a:bodyPr>
            <a:spAutoFit/>
          </a:bodyPr>
          <a:lstStyle/>
          <a:p>
            <a:pPr>
              <a:defRPr/>
            </a:pPr>
            <a:r>
              <a:rPr lang="en-US" dirty="0">
                <a:solidFill>
                  <a:schemeClr val="bg1"/>
                </a:solidFill>
                <a:latin typeface="+mj-lt"/>
              </a:rPr>
              <a:t>observed</a:t>
            </a:r>
          </a:p>
        </p:txBody>
      </p:sp>
      <p:sp>
        <p:nvSpPr>
          <p:cNvPr id="16" name="TextBox 15"/>
          <p:cNvSpPr txBox="1"/>
          <p:nvPr/>
        </p:nvSpPr>
        <p:spPr>
          <a:xfrm>
            <a:off x="1143000" y="6167438"/>
            <a:ext cx="1524000" cy="461962"/>
          </a:xfrm>
          <a:prstGeom prst="rect">
            <a:avLst/>
          </a:prstGeom>
          <a:noFill/>
        </p:spPr>
        <p:txBody>
          <a:bodyPr>
            <a:spAutoFit/>
          </a:bodyPr>
          <a:lstStyle/>
          <a:p>
            <a:pPr>
              <a:defRPr/>
            </a:pPr>
            <a:r>
              <a:rPr lang="en-US" dirty="0">
                <a:solidFill>
                  <a:schemeClr val="bg1"/>
                </a:solidFill>
                <a:latin typeface="+mj-lt"/>
              </a:rPr>
              <a:t>analysis </a:t>
            </a:r>
          </a:p>
        </p:txBody>
      </p:sp>
      <p:sp>
        <p:nvSpPr>
          <p:cNvPr id="17" name="TextBox 16"/>
          <p:cNvSpPr txBox="1"/>
          <p:nvPr/>
        </p:nvSpPr>
        <p:spPr>
          <a:xfrm>
            <a:off x="914400" y="1519238"/>
            <a:ext cx="1981200" cy="461962"/>
          </a:xfrm>
          <a:prstGeom prst="rect">
            <a:avLst/>
          </a:prstGeom>
          <a:noFill/>
        </p:spPr>
        <p:txBody>
          <a:bodyPr>
            <a:spAutoFit/>
          </a:bodyPr>
          <a:lstStyle/>
          <a:p>
            <a:pPr>
              <a:defRPr/>
            </a:pPr>
            <a:r>
              <a:rPr lang="en-US" dirty="0">
                <a:solidFill>
                  <a:schemeClr val="bg1"/>
                </a:solidFill>
                <a:latin typeface="+mj-lt"/>
              </a:rPr>
              <a:t>background</a:t>
            </a:r>
          </a:p>
        </p:txBody>
      </p:sp>
      <p:sp>
        <p:nvSpPr>
          <p:cNvPr id="18" name="Rectangle 17"/>
          <p:cNvSpPr/>
          <p:nvPr/>
        </p:nvSpPr>
        <p:spPr>
          <a:xfrm>
            <a:off x="1143000" y="404813"/>
            <a:ext cx="1254125" cy="11953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641725" y="419100"/>
            <a:ext cx="1311275" cy="11049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172200" y="415925"/>
            <a:ext cx="1298575" cy="955675"/>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9"/>
          <p:cNvSpPr>
            <a:spLocks noGrp="1"/>
          </p:cNvSpPr>
          <p:nvPr>
            <p:ph type="title"/>
          </p:nvPr>
        </p:nvSpPr>
        <p:spPr>
          <a:xfrm>
            <a:off x="381000" y="0"/>
            <a:ext cx="8229600" cy="990600"/>
          </a:xfrm>
        </p:spPr>
        <p:txBody>
          <a:bodyPr>
            <a:normAutofit/>
          </a:bodyPr>
          <a:lstStyle/>
          <a:p>
            <a:r>
              <a:rPr lang="en-US" sz="3600" b="1" dirty="0" smtClean="0"/>
              <a:t>Motivation and Objective  </a:t>
            </a:r>
          </a:p>
        </p:txBody>
      </p:sp>
      <p:pic>
        <p:nvPicPr>
          <p:cNvPr id="14338" name="Picture 3"/>
          <p:cNvPicPr>
            <a:picLocks noChangeAspect="1" noChangeArrowheads="1"/>
          </p:cNvPicPr>
          <p:nvPr/>
        </p:nvPicPr>
        <p:blipFill>
          <a:blip r:embed="rId2" cstate="print"/>
          <a:srcRect/>
          <a:stretch>
            <a:fillRect/>
          </a:stretch>
        </p:blipFill>
        <p:spPr bwMode="auto">
          <a:xfrm>
            <a:off x="152406" y="765627"/>
            <a:ext cx="2351466" cy="1845939"/>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152400" y="2756862"/>
            <a:ext cx="2351466" cy="1867662"/>
          </a:xfrm>
          <a:prstGeom prst="rect">
            <a:avLst/>
          </a:prstGeom>
          <a:noFill/>
          <a:ln w="9525">
            <a:noFill/>
            <a:miter lim="800000"/>
            <a:headEnd/>
            <a:tailEnd/>
          </a:ln>
        </p:spPr>
      </p:pic>
      <p:sp>
        <p:nvSpPr>
          <p:cNvPr id="14340" name="TextBox 10"/>
          <p:cNvSpPr txBox="1">
            <a:spLocks noChangeArrowheads="1"/>
          </p:cNvSpPr>
          <p:nvPr/>
        </p:nvSpPr>
        <p:spPr bwMode="auto">
          <a:xfrm>
            <a:off x="381000" y="4343412"/>
            <a:ext cx="184150" cy="281112"/>
          </a:xfrm>
          <a:prstGeom prst="rect">
            <a:avLst/>
          </a:prstGeom>
          <a:noFill/>
          <a:ln w="9525">
            <a:noFill/>
            <a:miter lim="800000"/>
            <a:headEnd/>
            <a:tailEnd/>
          </a:ln>
        </p:spPr>
        <p:txBody>
          <a:bodyPr wrap="none">
            <a:spAutoFit/>
          </a:bodyPr>
          <a:lstStyle/>
          <a:p>
            <a:endParaRPr lang="en-US">
              <a:latin typeface="Calibri" charset="0"/>
            </a:endParaRPr>
          </a:p>
        </p:txBody>
      </p:sp>
      <p:sp>
        <p:nvSpPr>
          <p:cNvPr id="14341" name="TextBox 43"/>
          <p:cNvSpPr txBox="1">
            <a:spLocks noChangeArrowheads="1"/>
          </p:cNvSpPr>
          <p:nvPr/>
        </p:nvSpPr>
        <p:spPr bwMode="auto">
          <a:xfrm>
            <a:off x="2837011" y="765627"/>
            <a:ext cx="6002189" cy="6247864"/>
          </a:xfrm>
          <a:prstGeom prst="rect">
            <a:avLst/>
          </a:prstGeom>
          <a:noFill/>
          <a:ln w="9525">
            <a:noFill/>
            <a:miter lim="800000"/>
            <a:headEnd/>
            <a:tailEnd/>
          </a:ln>
        </p:spPr>
        <p:txBody>
          <a:bodyPr wrap="square">
            <a:spAutoFit/>
          </a:bodyPr>
          <a:lstStyle/>
          <a:p>
            <a:r>
              <a:rPr lang="en-US" sz="2000" b="1" dirty="0" smtClean="0">
                <a:latin typeface="Calibri" charset="0"/>
              </a:rPr>
              <a:t>In HRD/AOML research is conducted  on  assimilation  of airborne  and other observations into high-resolution Hurricane NWP model to reduce track and intensity forecast errors by  </a:t>
            </a:r>
          </a:p>
          <a:p>
            <a:r>
              <a:rPr lang="en-US" sz="2000" b="1" dirty="0" smtClean="0">
                <a:latin typeface="Calibri" charset="0"/>
              </a:rPr>
              <a:t> </a:t>
            </a:r>
          </a:p>
          <a:p>
            <a:pPr indent="-91440">
              <a:buFont typeface="Arial"/>
              <a:buChar char="•"/>
            </a:pPr>
            <a:r>
              <a:rPr lang="en-US" sz="2000" b="1" dirty="0" smtClean="0">
                <a:latin typeface="Calibri" charset="0"/>
              </a:rPr>
              <a:t> Better representing NWP initial conditions on    storm scales and in the environment</a:t>
            </a:r>
          </a:p>
          <a:p>
            <a:pPr indent="-91440">
              <a:buFont typeface="Arial"/>
              <a:buChar char="•"/>
            </a:pPr>
            <a:endParaRPr lang="en-US" sz="2000" b="1" dirty="0" smtClean="0">
              <a:latin typeface="Calibri" charset="0"/>
            </a:endParaRPr>
          </a:p>
          <a:p>
            <a:pPr indent="-91440">
              <a:buFont typeface="Arial"/>
              <a:buChar char="•"/>
            </a:pPr>
            <a:r>
              <a:rPr lang="en-US" sz="2000" b="1" dirty="0" smtClean="0">
                <a:latin typeface="Calibri" charset="0"/>
              </a:rPr>
              <a:t>Demonstrating the potential for value added to the data analysis from new observations using </a:t>
            </a:r>
            <a:r>
              <a:rPr lang="en-US" sz="2000" b="1" dirty="0" err="1" smtClean="0">
                <a:latin typeface="Calibri" charset="0"/>
              </a:rPr>
              <a:t>OSSEs</a:t>
            </a:r>
            <a:endParaRPr lang="en-US" sz="2000" b="1" dirty="0" smtClean="0">
              <a:latin typeface="Calibri" charset="0"/>
            </a:endParaRPr>
          </a:p>
          <a:p>
            <a:pPr indent="-91440">
              <a:buFont typeface="Arial"/>
              <a:buChar char="•"/>
            </a:pPr>
            <a:endParaRPr lang="en-US" sz="2000" b="1" dirty="0" smtClean="0">
              <a:latin typeface="Calibri" charset="0"/>
            </a:endParaRPr>
          </a:p>
          <a:p>
            <a:pPr indent="-91440">
              <a:buFont typeface="Arial"/>
              <a:buChar char="•"/>
            </a:pPr>
            <a:r>
              <a:rPr lang="en-US" sz="2000" b="1" dirty="0" smtClean="0">
                <a:latin typeface="Calibri" charset="0"/>
              </a:rPr>
              <a:t>Improving the model by diagnostic verification using the observations and data assimilation results</a:t>
            </a:r>
          </a:p>
          <a:p>
            <a:pPr indent="-91440">
              <a:buFont typeface="Arial"/>
              <a:buChar char="•"/>
            </a:pPr>
            <a:endParaRPr lang="en-US" sz="2000" b="1" dirty="0" smtClean="0">
              <a:latin typeface="Calibri" charset="0"/>
            </a:endParaRPr>
          </a:p>
          <a:p>
            <a:pPr indent="-91440">
              <a:buFont typeface="Arial"/>
              <a:buChar char="•"/>
            </a:pPr>
            <a:r>
              <a:rPr lang="en-US" sz="2000" b="1" dirty="0" smtClean="0">
                <a:latin typeface="Calibri" charset="0"/>
              </a:rPr>
              <a:t>Improving the modeling by estimating model parameters using the observations</a:t>
            </a:r>
          </a:p>
          <a:p>
            <a:pPr lvl="1" indent="-91440" algn="ctr"/>
            <a:endParaRPr lang="en-US" sz="2000" b="1" dirty="0" smtClean="0">
              <a:latin typeface="Calibri" charset="0"/>
            </a:endParaRPr>
          </a:p>
          <a:p>
            <a:pPr lvl="1" indent="-91440" algn="ctr"/>
            <a:r>
              <a:rPr lang="en-US" sz="2000" b="1" dirty="0" smtClean="0">
                <a:solidFill>
                  <a:schemeClr val="bg1">
                    <a:lumMod val="75000"/>
                  </a:schemeClr>
                </a:solidFill>
                <a:latin typeface="Calibri" charset="0"/>
              </a:rPr>
              <a:t>Models used in HRD are HWRF research and operational versions </a:t>
            </a:r>
          </a:p>
          <a:p>
            <a:pPr>
              <a:buFont typeface="Arial"/>
              <a:buChar char="•"/>
            </a:pPr>
            <a:endParaRPr lang="en-US" sz="2000" b="1" dirty="0">
              <a:solidFill>
                <a:srgbClr val="00B050"/>
              </a:solidFill>
              <a:latin typeface="Calibri" charset="0"/>
            </a:endParaRPr>
          </a:p>
        </p:txBody>
      </p:sp>
      <p:sp>
        <p:nvSpPr>
          <p:cNvPr id="14342" name="TextBox 44"/>
          <p:cNvSpPr txBox="1">
            <a:spLocks noChangeArrowheads="1"/>
          </p:cNvSpPr>
          <p:nvPr/>
        </p:nvSpPr>
        <p:spPr bwMode="auto">
          <a:xfrm>
            <a:off x="152406" y="2498686"/>
            <a:ext cx="2228850" cy="307975"/>
          </a:xfrm>
          <a:prstGeom prst="rect">
            <a:avLst/>
          </a:prstGeom>
          <a:noFill/>
          <a:ln w="9525">
            <a:noFill/>
            <a:miter lim="800000"/>
            <a:headEnd/>
            <a:tailEnd/>
          </a:ln>
        </p:spPr>
        <p:txBody>
          <a:bodyPr wrap="none">
            <a:spAutoFit/>
          </a:bodyPr>
          <a:lstStyle/>
          <a:p>
            <a:r>
              <a:rPr lang="en-US" sz="1400" dirty="0">
                <a:latin typeface="Calibri" charset="0"/>
              </a:rPr>
              <a:t>*</a:t>
            </a:r>
            <a:r>
              <a:rPr lang="en-US" sz="1200" dirty="0">
                <a:latin typeface="Calibri" charset="0"/>
              </a:rPr>
              <a:t>Figure from </a:t>
            </a:r>
            <a:r>
              <a:rPr lang="en-US" sz="1200" dirty="0" smtClean="0">
                <a:latin typeface="Calibri" charset="0"/>
              </a:rPr>
              <a:t>www.nhc.noaa.gov</a:t>
            </a:r>
            <a:endParaRPr lang="en-US" sz="1400" dirty="0">
              <a:latin typeface="Calibri" charset="0"/>
            </a:endParaRPr>
          </a:p>
        </p:txBody>
      </p:sp>
      <p:pic>
        <p:nvPicPr>
          <p:cNvPr id="8" name="Picture 7" descr="maxwindswath.gif"/>
          <p:cNvPicPr>
            <a:picLocks noChangeAspect="1"/>
          </p:cNvPicPr>
          <p:nvPr/>
        </p:nvPicPr>
        <p:blipFill>
          <a:blip r:embed="rId4" cstate="print"/>
          <a:srcRect l="11040" t="2560" r="7200" b="3200"/>
          <a:stretch>
            <a:fillRect/>
          </a:stretch>
        </p:blipFill>
        <p:spPr>
          <a:xfrm>
            <a:off x="152406" y="4703674"/>
            <a:ext cx="2492045" cy="215432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what has been learned </a:t>
            </a:r>
            <a:endParaRPr lang="en-US" dirty="0"/>
          </a:p>
        </p:txBody>
      </p:sp>
      <p:sp>
        <p:nvSpPr>
          <p:cNvPr id="3" name="Content Placeholder 2"/>
          <p:cNvSpPr>
            <a:spLocks noGrp="1"/>
          </p:cNvSpPr>
          <p:nvPr>
            <p:ph idx="1"/>
          </p:nvPr>
        </p:nvSpPr>
        <p:spPr/>
        <p:txBody>
          <a:bodyPr/>
          <a:lstStyle/>
          <a:p>
            <a:r>
              <a:rPr lang="en-US" dirty="0" smtClean="0"/>
              <a:t>Large background bias in cloud distribution strongly limits success of assimilation </a:t>
            </a:r>
          </a:p>
          <a:p>
            <a:endParaRPr lang="en-US" dirty="0" smtClean="0"/>
          </a:p>
          <a:p>
            <a:r>
              <a:rPr lang="en-US" dirty="0" smtClean="0"/>
              <a:t>More  frequent observations improve the assimilation results</a:t>
            </a:r>
          </a:p>
          <a:p>
            <a:endParaRPr lang="en-US" dirty="0" smtClean="0"/>
          </a:p>
          <a:p>
            <a:r>
              <a:rPr lang="en-US" dirty="0" smtClean="0"/>
              <a:t>Coupling of time and space dimensions  improves the assimilation  </a:t>
            </a:r>
          </a:p>
          <a:p>
            <a:pPr lvl="1"/>
            <a:r>
              <a:rPr lang="en-US" dirty="0" smtClean="0"/>
              <a:t>Achievable by  4D assimilation approaches: 4VAR or ensemble filters  with frequent cycling</a:t>
            </a:r>
          </a:p>
          <a:p>
            <a:pPr lvl="1"/>
            <a:endParaRPr lang="en-US" dirty="0" smtClean="0"/>
          </a:p>
          <a:p>
            <a:r>
              <a:rPr lang="en-US" dirty="0" smtClean="0"/>
              <a:t>Impact of nonlinearities is reduced by more accurate background and inclusion of dynamic coupling with frequent observations</a:t>
            </a:r>
          </a:p>
          <a:p>
            <a:endParaRPr lang="en-US" dirty="0" smtClean="0"/>
          </a:p>
          <a:p>
            <a:r>
              <a:rPr lang="en-US" dirty="0" smtClean="0"/>
              <a:t>IR observations in cloudy  conditions are valuable when the  above conditions are favorable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Assimilation of satellite cloud and precipitation observations in TC and hurricane conditions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Prior studies indicate that  progress could be made by ensuring the following</a:t>
            </a:r>
          </a:p>
          <a:p>
            <a:pPr lvl="1"/>
            <a:r>
              <a:rPr lang="en-US" dirty="0" smtClean="0"/>
              <a:t>Good quality of background forecast with respect to the satellite cloud and precipitation observations </a:t>
            </a:r>
          </a:p>
          <a:p>
            <a:pPr lvl="1"/>
            <a:r>
              <a:rPr lang="en-US" dirty="0" smtClean="0"/>
              <a:t>Time and space coupling in the assimilation </a:t>
            </a:r>
          </a:p>
          <a:p>
            <a:pPr lvl="1"/>
            <a:r>
              <a:rPr lang="en-US" dirty="0" smtClean="0"/>
              <a:t>Frequent observations  at spatial scales that are adequate for improving the conditions that govern a desired prediction skill  </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HRD’s Hurricane Ensemble Data Assimilation System (HEDAS)</a:t>
            </a:r>
            <a:endParaRPr lang="en-US" dirty="0"/>
          </a:p>
        </p:txBody>
      </p:sp>
      <p:sp>
        <p:nvSpPr>
          <p:cNvPr id="3" name="Content Placeholder 2"/>
          <p:cNvSpPr>
            <a:spLocks noGrp="1"/>
          </p:cNvSpPr>
          <p:nvPr>
            <p:ph idx="1"/>
          </p:nvPr>
        </p:nvSpPr>
        <p:spPr/>
        <p:txBody>
          <a:bodyPr/>
          <a:lstStyle/>
          <a:p>
            <a:r>
              <a:rPr lang="en-US" sz="1800" b="1" dirty="0" smtClean="0">
                <a:solidFill>
                  <a:schemeClr val="folHlink"/>
                </a:solidFill>
              </a:rPr>
              <a:t>Forecast model:</a:t>
            </a:r>
          </a:p>
          <a:p>
            <a:pPr lvl="1"/>
            <a:r>
              <a:rPr lang="en-US" sz="1600" dirty="0" err="1" smtClean="0">
                <a:solidFill>
                  <a:schemeClr val="folHlink"/>
                </a:solidFill>
              </a:rPr>
              <a:t>HRD’s</a:t>
            </a:r>
            <a:r>
              <a:rPr lang="en-US" sz="1600" dirty="0" smtClean="0">
                <a:solidFill>
                  <a:schemeClr val="folHlink"/>
                </a:solidFill>
              </a:rPr>
              <a:t> Experimental HWRF (HWRF-X)</a:t>
            </a:r>
          </a:p>
          <a:p>
            <a:pPr lvl="1"/>
            <a:r>
              <a:rPr lang="en-US" sz="1600" dirty="0" smtClean="0">
                <a:solidFill>
                  <a:schemeClr val="folHlink"/>
                </a:solidFill>
              </a:rPr>
              <a:t>2 nested domains (9/3 km horizontal resolution, 42 vert. levels)</a:t>
            </a:r>
          </a:p>
          <a:p>
            <a:pPr lvl="1"/>
            <a:r>
              <a:rPr lang="en-US" sz="1600" dirty="0" smtClean="0">
                <a:solidFill>
                  <a:schemeClr val="folHlink"/>
                </a:solidFill>
              </a:rPr>
              <a:t>Static inner nest to accommodate covariance computations</a:t>
            </a:r>
          </a:p>
          <a:p>
            <a:pPr lvl="2">
              <a:buNone/>
            </a:pPr>
            <a:r>
              <a:rPr lang="en-US" sz="1200" dirty="0" smtClean="0">
                <a:solidFill>
                  <a:schemeClr val="folHlink"/>
                </a:solidFill>
                <a:latin typeface="Wingdings"/>
                <a:ea typeface="Wingdings"/>
                <a:cs typeface="Wingdings"/>
              </a:rPr>
              <a:t>	</a:t>
            </a:r>
            <a:r>
              <a:rPr lang="en-US" sz="1200" dirty="0" err="1" smtClean="0">
                <a:solidFill>
                  <a:schemeClr val="folHlink"/>
                </a:solidFill>
                <a:latin typeface="Wingdings"/>
                <a:ea typeface="Wingdings"/>
                <a:cs typeface="Wingdings"/>
              </a:rPr>
              <a:t></a:t>
            </a:r>
            <a:r>
              <a:rPr lang="en-US" sz="1200" dirty="0" smtClean="0">
                <a:solidFill>
                  <a:schemeClr val="folHlink"/>
                </a:solidFill>
                <a:ea typeface="Wingdings"/>
                <a:cs typeface="Wingdings"/>
              </a:rPr>
              <a:t> </a:t>
            </a:r>
            <a:r>
              <a:rPr lang="en-US" sz="1400" dirty="0" smtClean="0">
                <a:solidFill>
                  <a:schemeClr val="folHlink"/>
                </a:solidFill>
              </a:rPr>
              <a:t>Inner nest size: ~10x10 degrees</a:t>
            </a:r>
          </a:p>
          <a:p>
            <a:pPr lvl="1"/>
            <a:r>
              <a:rPr lang="en-US" sz="1600" dirty="0" smtClean="0">
                <a:solidFill>
                  <a:schemeClr val="folHlink"/>
                </a:solidFill>
              </a:rPr>
              <a:t>Ferrier microphysics, explicit convection on inner nest</a:t>
            </a:r>
          </a:p>
          <a:p>
            <a:pPr lvl="1"/>
            <a:endParaRPr lang="en-US" sz="1600" dirty="0" smtClean="0">
              <a:solidFill>
                <a:schemeClr val="folHlink"/>
              </a:solidFill>
            </a:endParaRPr>
          </a:p>
          <a:p>
            <a:r>
              <a:rPr lang="en-US" sz="1800" b="1" dirty="0" smtClean="0">
                <a:solidFill>
                  <a:schemeClr val="hlink"/>
                </a:solidFill>
              </a:rPr>
              <a:t>Ensemble system:</a:t>
            </a:r>
          </a:p>
          <a:p>
            <a:pPr lvl="1"/>
            <a:r>
              <a:rPr lang="en-US" sz="1600" dirty="0" smtClean="0">
                <a:solidFill>
                  <a:schemeClr val="hlink"/>
                </a:solidFill>
              </a:rPr>
              <a:t>Initialized from semi-operational </a:t>
            </a:r>
            <a:r>
              <a:rPr lang="en-US" sz="1600" i="1" dirty="0" smtClean="0">
                <a:solidFill>
                  <a:schemeClr val="hlink"/>
                </a:solidFill>
              </a:rPr>
              <a:t>GFS-EnKF (NOAA/ESRL)</a:t>
            </a:r>
            <a:r>
              <a:rPr lang="en-US" sz="1600" dirty="0" smtClean="0">
                <a:solidFill>
                  <a:schemeClr val="hlink"/>
                </a:solidFill>
              </a:rPr>
              <a:t> ensemble</a:t>
            </a:r>
          </a:p>
          <a:p>
            <a:pPr lvl="1"/>
            <a:r>
              <a:rPr lang="en-US" sz="1600" dirty="0" smtClean="0">
                <a:solidFill>
                  <a:schemeClr val="hlink"/>
                </a:solidFill>
              </a:rPr>
              <a:t>Initial ensemble is spun up for 3-4 hours before assimilation begins</a:t>
            </a:r>
          </a:p>
          <a:p>
            <a:pPr lvl="1"/>
            <a:r>
              <a:rPr lang="en-US" sz="1600" dirty="0" smtClean="0">
                <a:solidFill>
                  <a:schemeClr val="hlink"/>
                </a:solidFill>
              </a:rPr>
              <a:t>30 ensemble members</a:t>
            </a:r>
          </a:p>
          <a:p>
            <a:pPr lvl="1"/>
            <a:endParaRPr lang="en-US" sz="1600" dirty="0" smtClean="0">
              <a:solidFill>
                <a:schemeClr val="hlink"/>
              </a:solidFill>
            </a:endParaRPr>
          </a:p>
          <a:p>
            <a:r>
              <a:rPr lang="en-US" sz="1800" b="1" dirty="0" smtClean="0">
                <a:solidFill>
                  <a:srgbClr val="006600"/>
                </a:solidFill>
              </a:rPr>
              <a:t>Data assimilation:</a:t>
            </a:r>
          </a:p>
          <a:p>
            <a:pPr lvl="1"/>
            <a:r>
              <a:rPr lang="en-US" sz="1600" dirty="0" smtClean="0">
                <a:solidFill>
                  <a:srgbClr val="006600"/>
                </a:solidFill>
              </a:rPr>
              <a:t>Square-root ensemble Kalman filter, EnKF (Whitaker and </a:t>
            </a:r>
            <a:r>
              <a:rPr lang="en-US" sz="1600" dirty="0" err="1" smtClean="0">
                <a:solidFill>
                  <a:srgbClr val="006600"/>
                </a:solidFill>
              </a:rPr>
              <a:t>Hamill</a:t>
            </a:r>
            <a:r>
              <a:rPr lang="en-US" sz="1600" dirty="0" smtClean="0">
                <a:solidFill>
                  <a:srgbClr val="006600"/>
                </a:solidFill>
              </a:rPr>
              <a:t> 2002)</a:t>
            </a:r>
          </a:p>
          <a:p>
            <a:pPr lvl="1"/>
            <a:r>
              <a:rPr lang="en-US" sz="1600" dirty="0" smtClean="0">
                <a:solidFill>
                  <a:srgbClr val="006600"/>
                </a:solidFill>
              </a:rPr>
              <a:t>Assimilates inner-core aircraft data on the inner nest</a:t>
            </a:r>
          </a:p>
          <a:p>
            <a:pPr lvl="2">
              <a:buNone/>
            </a:pPr>
            <a:r>
              <a:rPr lang="en-US" sz="1200" dirty="0" smtClean="0">
                <a:solidFill>
                  <a:srgbClr val="006600"/>
                </a:solidFill>
                <a:latin typeface="Wingdings"/>
                <a:ea typeface="Wingdings"/>
                <a:cs typeface="Wingdings"/>
              </a:rPr>
              <a:t>	</a:t>
            </a:r>
            <a:r>
              <a:rPr lang="en-US" sz="1200" dirty="0" err="1" smtClean="0">
                <a:solidFill>
                  <a:srgbClr val="006600"/>
                </a:solidFill>
                <a:latin typeface="Wingdings"/>
                <a:ea typeface="Wingdings"/>
                <a:cs typeface="Wingdings"/>
              </a:rPr>
              <a:t></a:t>
            </a:r>
            <a:r>
              <a:rPr lang="en-US" sz="1400" dirty="0" smtClean="0">
                <a:solidFill>
                  <a:srgbClr val="006600"/>
                </a:solidFill>
              </a:rPr>
              <a:t> NOAA P-3, NOAA G-IV, USAF, PREDICT G-V</a:t>
            </a:r>
          </a:p>
          <a:p>
            <a:pPr lvl="1"/>
            <a:r>
              <a:rPr lang="en-US" sz="1600" dirty="0" smtClean="0">
                <a:solidFill>
                  <a:srgbClr val="006600"/>
                </a:solidFill>
              </a:rPr>
              <a:t>Covariance localization (</a:t>
            </a:r>
            <a:r>
              <a:rPr lang="en-US" sz="1600" dirty="0" err="1" smtClean="0">
                <a:solidFill>
                  <a:srgbClr val="006600"/>
                </a:solidFill>
              </a:rPr>
              <a:t>Gaspari</a:t>
            </a:r>
            <a:r>
              <a:rPr lang="en-US" sz="1600" dirty="0" smtClean="0">
                <a:solidFill>
                  <a:srgbClr val="006600"/>
                </a:solidFill>
              </a:rPr>
              <a:t> and Cohn 1999)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Rectangle 19"/>
          <p:cNvSpPr/>
          <p:nvPr/>
        </p:nvSpPr>
        <p:spPr>
          <a:xfrm>
            <a:off x="5100458" y="1873557"/>
            <a:ext cx="1528942" cy="2830522"/>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20560" y="1873556"/>
            <a:ext cx="1153160" cy="2830521"/>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87982" y="1873556"/>
            <a:ext cx="4212476" cy="2830523"/>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631940" y="1873555"/>
            <a:ext cx="388620" cy="2830523"/>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2010 HEDAS Semi-Real-Time Runs for HFIP:</a:t>
            </a:r>
            <a:br>
              <a:rPr lang="en-US" dirty="0" smtClean="0"/>
            </a:br>
            <a:r>
              <a:rPr lang="en-US" dirty="0" smtClean="0"/>
              <a:t>Summary of Final Mean Analysis Intensity</a:t>
            </a:r>
            <a:endParaRPr lang="en-US" dirty="0"/>
          </a:p>
        </p:txBody>
      </p:sp>
      <p:graphicFrame>
        <p:nvGraphicFramePr>
          <p:cNvPr id="18" name="Chart 17"/>
          <p:cNvGraphicFramePr/>
          <p:nvPr/>
        </p:nvGraphicFramePr>
        <p:xfrm>
          <a:off x="430012" y="1730126"/>
          <a:ext cx="8256258" cy="472906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rot="16200000">
            <a:off x="-2183478" y="3128395"/>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Max. 10-m Wind Speed (knots)</a:t>
            </a:r>
            <a:endParaRPr lang="en-US" sz="1400" dirty="0">
              <a:solidFill>
                <a:schemeClr val="tx1">
                  <a:lumMod val="75000"/>
                  <a:lumOff val="25000"/>
                </a:schemeClr>
              </a:solidFill>
            </a:endParaRPr>
          </a:p>
        </p:txBody>
      </p:sp>
      <p:sp>
        <p:nvSpPr>
          <p:cNvPr id="24" name="TextBox 23"/>
          <p:cNvSpPr txBox="1"/>
          <p:nvPr/>
        </p:nvSpPr>
        <p:spPr>
          <a:xfrm rot="5400000" flipH="1">
            <a:off x="6199116" y="3128395"/>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Min. Pressure (mbar)</a:t>
            </a:r>
            <a:endParaRPr lang="en-US" sz="1400" dirty="0">
              <a:solidFill>
                <a:schemeClr val="tx1">
                  <a:lumMod val="75000"/>
                  <a:lumOff val="25000"/>
                </a:schemeClr>
              </a:solidFill>
            </a:endParaRPr>
          </a:p>
        </p:txBody>
      </p:sp>
      <p:sp>
        <p:nvSpPr>
          <p:cNvPr id="10" name="Rectangle 9"/>
          <p:cNvSpPr/>
          <p:nvPr/>
        </p:nvSpPr>
        <p:spPr>
          <a:xfrm>
            <a:off x="2087012" y="2157972"/>
            <a:ext cx="683830" cy="2335583"/>
          </a:xfrm>
          <a:prstGeom prst="rect">
            <a:avLst/>
          </a:prstGeom>
          <a:noFill/>
          <a:ln w="50800" cap="flat" cmpd="sng" algn="ctr">
            <a:solidFill>
              <a:schemeClr val="tx1">
                <a:lumMod val="75000"/>
                <a:lumOff val="2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2010 HEDAS Semi-Real-Time Runs for HFIP:</a:t>
            </a:r>
            <a:br>
              <a:rPr lang="en-US" dirty="0" smtClean="0"/>
            </a:br>
            <a:r>
              <a:rPr lang="en-US" dirty="0" smtClean="0"/>
              <a:t>Comparison of Structures (Earl 08/30 12Z)</a:t>
            </a:r>
            <a:endParaRPr lang="en-US" dirty="0"/>
          </a:p>
        </p:txBody>
      </p:sp>
      <p:pic>
        <p:nvPicPr>
          <p:cNvPr id="3" name="Picture 2" descr="wspd1000m_anlys_earl_0830_12z.png"/>
          <p:cNvPicPr>
            <a:picLocks noChangeAspect="1"/>
          </p:cNvPicPr>
          <p:nvPr/>
        </p:nvPicPr>
        <p:blipFill>
          <a:blip r:embed="rId2"/>
          <a:stretch>
            <a:fillRect/>
          </a:stretch>
        </p:blipFill>
        <p:spPr>
          <a:xfrm>
            <a:off x="612224" y="2674559"/>
            <a:ext cx="3976449" cy="3200400"/>
          </a:xfrm>
          <a:prstGeom prst="rect">
            <a:avLst/>
          </a:prstGeom>
          <a:ln>
            <a:solidFill>
              <a:schemeClr val="tx1">
                <a:lumMod val="65000"/>
                <a:lumOff val="35000"/>
              </a:schemeClr>
            </a:solidFill>
          </a:ln>
          <a:effectLst>
            <a:outerShdw blurRad="50800" dist="38100" dir="2700000">
              <a:srgbClr val="000000">
                <a:alpha val="43000"/>
              </a:srgbClr>
            </a:outerShdw>
          </a:effectLst>
        </p:spPr>
      </p:pic>
      <p:pic>
        <p:nvPicPr>
          <p:cNvPr id="4" name="Picture 3" descr="wspd1000m_anlys_earl_0830_12z.png"/>
          <p:cNvPicPr>
            <a:picLocks noChangeAspect="1"/>
          </p:cNvPicPr>
          <p:nvPr/>
        </p:nvPicPr>
        <p:blipFill>
          <a:blip r:embed="rId3"/>
          <a:stretch>
            <a:fillRect/>
          </a:stretch>
        </p:blipFill>
        <p:spPr>
          <a:xfrm>
            <a:off x="4835279" y="2674559"/>
            <a:ext cx="3976448" cy="3200400"/>
          </a:xfrm>
          <a:prstGeom prst="rect">
            <a:avLst/>
          </a:prstGeom>
          <a:ln>
            <a:solidFill>
              <a:schemeClr val="tx1">
                <a:lumMod val="65000"/>
                <a:lumOff val="35000"/>
              </a:schemeClr>
            </a:solidFill>
          </a:ln>
          <a:effectLst>
            <a:outerShdw blurRad="50800" dist="38100" dir="2700000">
              <a:srgbClr val="000000">
                <a:alpha val="43000"/>
              </a:srgbClr>
            </a:outerShdw>
          </a:effectLst>
        </p:spPr>
      </p:pic>
      <p:sp>
        <p:nvSpPr>
          <p:cNvPr id="5" name="TextBox 4"/>
          <p:cNvSpPr txBox="1"/>
          <p:nvPr/>
        </p:nvSpPr>
        <p:spPr>
          <a:xfrm>
            <a:off x="3207420" y="1552183"/>
            <a:ext cx="2975650" cy="369332"/>
          </a:xfrm>
          <a:prstGeom prst="rect">
            <a:avLst/>
          </a:prstGeom>
          <a:solidFill>
            <a:schemeClr val="bg1">
              <a:lumMod val="85000"/>
            </a:schemeClr>
          </a:solidFill>
          <a:ln>
            <a:solidFill>
              <a:srgbClr val="595959"/>
            </a:solidFill>
          </a:ln>
          <a:effectLst>
            <a:outerShdw blurRad="50800" dist="38100" dir="2700000">
              <a:srgbClr val="000000">
                <a:alpha val="43000"/>
              </a:srgbClr>
            </a:outerShdw>
          </a:effectLst>
        </p:spPr>
        <p:txBody>
          <a:bodyPr wrap="square" rtlCol="0">
            <a:spAutoFit/>
          </a:bodyPr>
          <a:lstStyle/>
          <a:p>
            <a:pPr algn="ctr"/>
            <a:r>
              <a:rPr lang="en-US" dirty="0" smtClean="0">
                <a:solidFill>
                  <a:schemeClr val="tx1">
                    <a:lumMod val="75000"/>
                    <a:lumOff val="25000"/>
                  </a:schemeClr>
                </a:solidFill>
              </a:rPr>
              <a:t>Wind Speed at 1 km (</a:t>
            </a:r>
            <a:r>
              <a:rPr lang="en-US" dirty="0" err="1" smtClean="0">
                <a:solidFill>
                  <a:schemeClr val="tx1">
                    <a:lumMod val="75000"/>
                    <a:lumOff val="25000"/>
                  </a:schemeClr>
                </a:solidFill>
              </a:rPr>
              <a:t>m/s</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6" name="TextBox 5"/>
          <p:cNvSpPr txBox="1"/>
          <p:nvPr/>
        </p:nvSpPr>
        <p:spPr>
          <a:xfrm>
            <a:off x="2174166" y="2255668"/>
            <a:ext cx="1033253" cy="338554"/>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1">
                    <a:lumMod val="75000"/>
                    <a:lumOff val="25000"/>
                  </a:schemeClr>
                </a:solidFill>
              </a:rPr>
              <a:t>Analysis</a:t>
            </a:r>
            <a:endParaRPr lang="en-US" sz="1600" dirty="0">
              <a:solidFill>
                <a:schemeClr val="tx1">
                  <a:lumMod val="75000"/>
                  <a:lumOff val="25000"/>
                </a:schemeClr>
              </a:solidFill>
            </a:endParaRPr>
          </a:p>
        </p:txBody>
      </p:sp>
      <p:sp>
        <p:nvSpPr>
          <p:cNvPr id="7" name="TextBox 6"/>
          <p:cNvSpPr txBox="1"/>
          <p:nvPr/>
        </p:nvSpPr>
        <p:spPr>
          <a:xfrm>
            <a:off x="6423475" y="2255668"/>
            <a:ext cx="800056" cy="338554"/>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1">
                    <a:lumMod val="75000"/>
                    <a:lumOff val="25000"/>
                  </a:schemeClr>
                </a:solidFill>
              </a:rPr>
              <a:t>Radar</a:t>
            </a:r>
            <a:endParaRPr lang="en-US" sz="1600" dirty="0">
              <a:solidFill>
                <a:schemeClr val="tx1">
                  <a:lumMod val="75000"/>
                  <a:lumOff val="25000"/>
                </a:schemeClr>
              </a:solidFill>
            </a:endParaRPr>
          </a:p>
        </p:txBody>
      </p:sp>
      <p:sp>
        <p:nvSpPr>
          <p:cNvPr id="9" name="TextBox 8"/>
          <p:cNvSpPr txBox="1"/>
          <p:nvPr/>
        </p:nvSpPr>
        <p:spPr>
          <a:xfrm rot="16200000">
            <a:off x="-1068941" y="4119732"/>
            <a:ext cx="2850658" cy="276999"/>
          </a:xfrm>
          <a:prstGeom prst="rect">
            <a:avLst/>
          </a:prstGeom>
          <a:noFill/>
          <a:effectLst>
            <a:outerShdw blurRad="50800" dist="38100" dir="2700000">
              <a:srgbClr val="000000">
                <a:alpha val="43000"/>
              </a:srgbClr>
            </a:outerShdw>
          </a:effectLst>
        </p:spPr>
        <p:txBody>
          <a:bodyPr wrap="square" rtlCol="0">
            <a:spAutoFit/>
          </a:bodyPr>
          <a:lstStyle/>
          <a:p>
            <a:pPr algn="ctr"/>
            <a:r>
              <a:rPr lang="en-US" sz="1200" dirty="0" smtClean="0">
                <a:solidFill>
                  <a:schemeClr val="tx1">
                    <a:lumMod val="75000"/>
                    <a:lumOff val="25000"/>
                  </a:schemeClr>
                </a:solidFill>
                <a:latin typeface="Courier"/>
                <a:cs typeface="Courier"/>
              </a:rPr>
              <a:t>Distance from Center (km)</a:t>
            </a:r>
            <a:endParaRPr lang="en-US" sz="1200" dirty="0">
              <a:solidFill>
                <a:schemeClr val="tx1">
                  <a:lumMod val="75000"/>
                  <a:lumOff val="25000"/>
                </a:schemeClr>
              </a:solidFill>
              <a:latin typeface="Courier"/>
              <a:cs typeface="Courier"/>
            </a:endParaRPr>
          </a:p>
        </p:txBody>
      </p:sp>
      <p:sp>
        <p:nvSpPr>
          <p:cNvPr id="10" name="TextBox 9"/>
          <p:cNvSpPr txBox="1"/>
          <p:nvPr/>
        </p:nvSpPr>
        <p:spPr>
          <a:xfrm>
            <a:off x="3331754" y="6187029"/>
            <a:ext cx="2784970" cy="276999"/>
          </a:xfrm>
          <a:prstGeom prst="rect">
            <a:avLst/>
          </a:prstGeom>
          <a:noFill/>
          <a:effectLst>
            <a:outerShdw blurRad="50800" dist="38100" dir="2700000">
              <a:srgbClr val="000000">
                <a:alpha val="43000"/>
              </a:srgbClr>
            </a:outerShdw>
          </a:effectLst>
        </p:spPr>
        <p:txBody>
          <a:bodyPr wrap="square" rtlCol="0">
            <a:spAutoFit/>
          </a:bodyPr>
          <a:lstStyle/>
          <a:p>
            <a:pPr algn="ctr"/>
            <a:r>
              <a:rPr lang="en-US" sz="1200" dirty="0" smtClean="0">
                <a:solidFill>
                  <a:schemeClr val="tx1">
                    <a:lumMod val="75000"/>
                    <a:lumOff val="25000"/>
                  </a:schemeClr>
                </a:solidFill>
                <a:latin typeface="Courier"/>
                <a:cs typeface="Courier"/>
              </a:rPr>
              <a:t>Distance from Center (km)</a:t>
            </a:r>
            <a:endParaRPr lang="en-US" sz="1200" dirty="0">
              <a:solidFill>
                <a:schemeClr val="tx1">
                  <a:lumMod val="75000"/>
                  <a:lumOff val="25000"/>
                </a:schemeClr>
              </a:solidFill>
              <a:latin typeface="Courier"/>
              <a:cs typeface="Courie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2010 HEDAS Semi-Real-Time Runs for HFIP:</a:t>
            </a:r>
            <a:br>
              <a:rPr lang="en-US" dirty="0" smtClean="0"/>
            </a:br>
            <a:r>
              <a:rPr lang="en-US" dirty="0" smtClean="0"/>
              <a:t>Summary of Forecast Performance</a:t>
            </a:r>
            <a:endParaRPr lang="en-US" dirty="0"/>
          </a:p>
        </p:txBody>
      </p:sp>
      <p:pic>
        <p:nvPicPr>
          <p:cNvPr id="4" name="Picture 3" descr="intensity_forecast_error_cropped.png"/>
          <p:cNvPicPr>
            <a:picLocks noChangeAspect="1"/>
          </p:cNvPicPr>
          <p:nvPr/>
        </p:nvPicPr>
        <p:blipFill>
          <a:blip r:embed="rId2"/>
          <a:stretch>
            <a:fillRect/>
          </a:stretch>
        </p:blipFill>
        <p:spPr>
          <a:xfrm>
            <a:off x="328987" y="2561696"/>
            <a:ext cx="2639020" cy="2514600"/>
          </a:xfrm>
          <a:prstGeom prst="rect">
            <a:avLst/>
          </a:prstGeom>
          <a:ln>
            <a:solidFill>
              <a:srgbClr val="595959"/>
            </a:solidFill>
          </a:ln>
          <a:effectLst>
            <a:outerShdw blurRad="50800" dist="38100" dir="2700000">
              <a:srgbClr val="000000">
                <a:alpha val="43000"/>
              </a:srgbClr>
            </a:outerShdw>
          </a:effectLst>
        </p:spPr>
      </p:pic>
      <p:pic>
        <p:nvPicPr>
          <p:cNvPr id="5" name="Picture 4" descr="intensity_forecast_error_cropped.png"/>
          <p:cNvPicPr>
            <a:picLocks noChangeAspect="1"/>
          </p:cNvPicPr>
          <p:nvPr/>
        </p:nvPicPr>
        <p:blipFill>
          <a:blip r:embed="rId3"/>
          <a:stretch>
            <a:fillRect/>
          </a:stretch>
        </p:blipFill>
        <p:spPr>
          <a:xfrm>
            <a:off x="3122746" y="2566152"/>
            <a:ext cx="2610091" cy="2505687"/>
          </a:xfrm>
          <a:prstGeom prst="rect">
            <a:avLst/>
          </a:prstGeom>
          <a:ln>
            <a:solidFill>
              <a:srgbClr val="595959"/>
            </a:solidFill>
          </a:ln>
          <a:effectLst>
            <a:outerShdw blurRad="50800" dist="38100" dir="2700000">
              <a:srgbClr val="000000">
                <a:alpha val="43000"/>
              </a:srgbClr>
            </a:outerShdw>
          </a:effectLst>
        </p:spPr>
      </p:pic>
      <p:pic>
        <p:nvPicPr>
          <p:cNvPr id="6" name="Picture 5" descr="intensity_forecast_error_cropped.png"/>
          <p:cNvPicPr>
            <a:picLocks noChangeAspect="1"/>
          </p:cNvPicPr>
          <p:nvPr/>
        </p:nvPicPr>
        <p:blipFill>
          <a:blip r:embed="rId4"/>
          <a:stretch>
            <a:fillRect/>
          </a:stretch>
        </p:blipFill>
        <p:spPr>
          <a:xfrm>
            <a:off x="6240477" y="2563012"/>
            <a:ext cx="2610091" cy="2511967"/>
          </a:xfrm>
          <a:prstGeom prst="rect">
            <a:avLst/>
          </a:prstGeom>
          <a:ln>
            <a:solidFill>
              <a:srgbClr val="595959"/>
            </a:solidFill>
          </a:ln>
          <a:effectLst>
            <a:outerShdw blurRad="50800" dist="38100" dir="2700000">
              <a:srgbClr val="000000">
                <a:alpha val="43000"/>
              </a:srgbClr>
            </a:outerShdw>
          </a:effectLst>
        </p:spPr>
      </p:pic>
      <p:sp>
        <p:nvSpPr>
          <p:cNvPr id="8" name="TextBox 7"/>
          <p:cNvSpPr txBox="1"/>
          <p:nvPr/>
        </p:nvSpPr>
        <p:spPr>
          <a:xfrm>
            <a:off x="2995621" y="5167791"/>
            <a:ext cx="2784970" cy="276999"/>
          </a:xfrm>
          <a:prstGeom prst="rect">
            <a:avLst/>
          </a:prstGeom>
          <a:noFill/>
          <a:effectLst>
            <a:outerShdw blurRad="50800" dist="38100" dir="2700000">
              <a:srgbClr val="000000">
                <a:alpha val="43000"/>
              </a:srgbClr>
            </a:outerShdw>
          </a:effectLst>
        </p:spPr>
        <p:txBody>
          <a:bodyPr wrap="square" rtlCol="0">
            <a:spAutoFit/>
          </a:bodyPr>
          <a:lstStyle/>
          <a:p>
            <a:pPr algn="ctr"/>
            <a:r>
              <a:rPr lang="en-US" sz="1200" dirty="0" smtClean="0">
                <a:solidFill>
                  <a:schemeClr val="tx1">
                    <a:lumMod val="75000"/>
                    <a:lumOff val="25000"/>
                  </a:schemeClr>
                </a:solidFill>
                <a:latin typeface="Courier"/>
                <a:cs typeface="Courier"/>
              </a:rPr>
              <a:t>Forecast Time (hour)</a:t>
            </a:r>
            <a:endParaRPr lang="en-US" sz="1200" dirty="0">
              <a:solidFill>
                <a:schemeClr val="tx1">
                  <a:lumMod val="75000"/>
                  <a:lumOff val="25000"/>
                </a:schemeClr>
              </a:solidFill>
              <a:latin typeface="Courier"/>
              <a:cs typeface="Courier"/>
            </a:endParaRPr>
          </a:p>
        </p:txBody>
      </p:sp>
      <p:sp>
        <p:nvSpPr>
          <p:cNvPr id="9" name="TextBox 8"/>
          <p:cNvSpPr txBox="1"/>
          <p:nvPr/>
        </p:nvSpPr>
        <p:spPr>
          <a:xfrm>
            <a:off x="659528" y="1781538"/>
            <a:ext cx="1977939" cy="584776"/>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1">
                    <a:lumMod val="75000"/>
                    <a:lumOff val="25000"/>
                  </a:schemeClr>
                </a:solidFill>
              </a:rPr>
              <a:t>Intensity Error (kt) &amp;</a:t>
            </a:r>
            <a:br>
              <a:rPr lang="en-US" sz="1600" dirty="0" smtClean="0">
                <a:solidFill>
                  <a:schemeClr val="tx1">
                    <a:lumMod val="75000"/>
                    <a:lumOff val="25000"/>
                  </a:schemeClr>
                </a:solidFill>
              </a:rPr>
            </a:br>
            <a:r>
              <a:rPr lang="en-US" sz="1600" dirty="0" smtClean="0">
                <a:solidFill>
                  <a:schemeClr val="tx1">
                    <a:lumMod val="75000"/>
                    <a:lumOff val="25000"/>
                  </a:schemeClr>
                </a:solidFill>
              </a:rPr>
              <a:t>Number of Cases</a:t>
            </a:r>
            <a:endParaRPr lang="en-US" sz="1600" dirty="0">
              <a:solidFill>
                <a:schemeClr val="tx1">
                  <a:lumMod val="75000"/>
                  <a:lumOff val="25000"/>
                </a:schemeClr>
              </a:solidFill>
            </a:endParaRPr>
          </a:p>
        </p:txBody>
      </p:sp>
      <p:sp>
        <p:nvSpPr>
          <p:cNvPr id="10" name="TextBox 9"/>
          <p:cNvSpPr txBox="1"/>
          <p:nvPr/>
        </p:nvSpPr>
        <p:spPr>
          <a:xfrm>
            <a:off x="3708649" y="1781538"/>
            <a:ext cx="1438284" cy="584776"/>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1">
                    <a:lumMod val="75000"/>
                    <a:lumOff val="25000"/>
                  </a:schemeClr>
                </a:solidFill>
              </a:rPr>
              <a:t>Track Error (km)</a:t>
            </a:r>
            <a:endParaRPr lang="en-US" sz="1600" dirty="0">
              <a:solidFill>
                <a:schemeClr val="tx1">
                  <a:lumMod val="75000"/>
                  <a:lumOff val="25000"/>
                </a:schemeClr>
              </a:solidFill>
            </a:endParaRPr>
          </a:p>
        </p:txBody>
      </p:sp>
      <p:sp>
        <p:nvSpPr>
          <p:cNvPr id="11" name="TextBox 10"/>
          <p:cNvSpPr txBox="1"/>
          <p:nvPr/>
        </p:nvSpPr>
        <p:spPr>
          <a:xfrm>
            <a:off x="6361706" y="1781538"/>
            <a:ext cx="2367633" cy="584776"/>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1">
                    <a:lumMod val="75000"/>
                    <a:lumOff val="25000"/>
                  </a:schemeClr>
                </a:solidFill>
              </a:rPr>
              <a:t>Frequency of</a:t>
            </a:r>
            <a:br>
              <a:rPr lang="en-US" sz="1600" dirty="0" smtClean="0">
                <a:solidFill>
                  <a:schemeClr val="tx1">
                    <a:lumMod val="75000"/>
                    <a:lumOff val="25000"/>
                  </a:schemeClr>
                </a:solidFill>
              </a:rPr>
            </a:br>
            <a:r>
              <a:rPr lang="en-US" sz="1600" dirty="0" smtClean="0">
                <a:solidFill>
                  <a:schemeClr val="tx1">
                    <a:lumMod val="75000"/>
                    <a:lumOff val="25000"/>
                  </a:schemeClr>
                </a:solidFill>
              </a:rPr>
              <a:t>Superior Performance (%)</a:t>
            </a:r>
            <a:endParaRPr lang="en-US" sz="1600" dirty="0">
              <a:solidFill>
                <a:schemeClr val="tx1">
                  <a:lumMod val="75000"/>
                  <a:lumOff val="25000"/>
                </a:schemeClr>
              </a:solidFill>
            </a:endParaRPr>
          </a:p>
        </p:txBody>
      </p:sp>
      <p:sp>
        <p:nvSpPr>
          <p:cNvPr id="13" name="Right Brace 12"/>
          <p:cNvSpPr/>
          <p:nvPr/>
        </p:nvSpPr>
        <p:spPr>
          <a:xfrm rot="5400000">
            <a:off x="2911771" y="2887912"/>
            <a:ext cx="249542" cy="5452577"/>
          </a:xfrm>
          <a:prstGeom prst="rightBrace">
            <a:avLst>
              <a:gd name="adj1" fmla="val 3820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604949" y="5867245"/>
            <a:ext cx="4879220" cy="646331"/>
          </a:xfrm>
          <a:prstGeom prst="rect">
            <a:avLst/>
          </a:prstGeom>
          <a:solidFill>
            <a:srgbClr val="C5ECC5"/>
          </a:solidFill>
          <a:ln>
            <a:solidFill>
              <a:schemeClr val="accent1"/>
            </a:solidFill>
          </a:ln>
          <a:effectLst>
            <a:outerShdw blurRad="50800" dist="38100" dir="2700000">
              <a:srgbClr val="000000">
                <a:alpha val="43000"/>
              </a:srgbClr>
            </a:outerShdw>
          </a:effectLst>
        </p:spPr>
        <p:txBody>
          <a:bodyPr wrap="square" lIns="91440" rtlCol="0" anchor="ctr">
            <a:spAutoFit/>
          </a:bodyPr>
          <a:lstStyle/>
          <a:p>
            <a:pPr algn="ctr"/>
            <a:r>
              <a:rPr lang="en-US" b="1" dirty="0" smtClean="0">
                <a:solidFill>
                  <a:srgbClr val="3366FF"/>
                </a:solidFill>
              </a:rPr>
              <a:t>HEDAS (in blue)</a:t>
            </a:r>
            <a:r>
              <a:rPr lang="en-US" b="1" dirty="0" smtClean="0">
                <a:solidFill>
                  <a:schemeClr val="tx1">
                    <a:lumMod val="75000"/>
                    <a:lumOff val="25000"/>
                  </a:schemeClr>
                </a:solidFill>
              </a:rPr>
              <a:t> performs better in intensity and comparably in track (to HWRF and </a:t>
            </a:r>
            <a:r>
              <a:rPr lang="en-US" b="1" dirty="0" err="1" smtClean="0">
                <a:solidFill>
                  <a:srgbClr val="FF0000"/>
                </a:solidFill>
              </a:rPr>
              <a:t>HWRFx</a:t>
            </a:r>
            <a:r>
              <a:rPr lang="en-US" b="1" dirty="0" smtClean="0">
                <a:solidFill>
                  <a:schemeClr val="tx1">
                    <a:lumMod val="75000"/>
                    <a:lumOff val="25000"/>
                  </a:schemeClr>
                </a:solidFill>
              </a:rPr>
              <a:t>)</a:t>
            </a:r>
            <a:endParaRPr lang="en-US"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45845" y="159180"/>
            <a:ext cx="8229600" cy="1143000"/>
          </a:xfrm>
        </p:spPr>
        <p:txBody>
          <a:bodyPr>
            <a:normAutofit/>
          </a:bodyPr>
          <a:lstStyle/>
          <a:p>
            <a:r>
              <a:rPr lang="en-US" sz="2900" b="1" dirty="0" smtClean="0"/>
              <a:t>Relevance to assimilation of satellite cloud and precipitation observations</a:t>
            </a:r>
            <a:endParaRPr lang="en-US" sz="2900" b="1" dirty="0"/>
          </a:p>
        </p:txBody>
      </p:sp>
      <p:pic>
        <p:nvPicPr>
          <p:cNvPr id="7" name="Picture 6" descr="20100829.1723.aqua1.x.36h.07LEARL.70kts-978mb-174N-589W.90pc.jpg"/>
          <p:cNvPicPr>
            <a:picLocks noChangeAspect="1"/>
          </p:cNvPicPr>
          <p:nvPr/>
        </p:nvPicPr>
        <p:blipFill>
          <a:blip r:embed="rId2"/>
          <a:srcRect l="25200" t="27900" r="31500" b="31500"/>
          <a:stretch>
            <a:fillRect/>
          </a:stretch>
        </p:blipFill>
        <p:spPr>
          <a:xfrm>
            <a:off x="213220" y="2372537"/>
            <a:ext cx="2697659" cy="2804973"/>
          </a:xfrm>
          <a:prstGeom prst="rect">
            <a:avLst/>
          </a:prstGeom>
        </p:spPr>
      </p:pic>
      <p:pic>
        <p:nvPicPr>
          <p:cNvPr id="8" name="Picture 7" descr="mwtb37h_3hr.gif"/>
          <p:cNvPicPr>
            <a:picLocks noChangeAspect="1"/>
          </p:cNvPicPr>
          <p:nvPr/>
        </p:nvPicPr>
        <p:blipFill>
          <a:blip r:embed="rId3"/>
          <a:srcRect l="19440" r="19440"/>
          <a:stretch>
            <a:fillRect/>
          </a:stretch>
        </p:blipFill>
        <p:spPr>
          <a:xfrm>
            <a:off x="2943572" y="2087702"/>
            <a:ext cx="2794414" cy="3429000"/>
          </a:xfrm>
          <a:prstGeom prst="rect">
            <a:avLst/>
          </a:prstGeom>
        </p:spPr>
      </p:pic>
      <p:pic>
        <p:nvPicPr>
          <p:cNvPr id="9" name="Picture 8" descr="mwtb37h_3hr_con.gif"/>
          <p:cNvPicPr>
            <a:picLocks noChangeAspect="1"/>
          </p:cNvPicPr>
          <p:nvPr/>
        </p:nvPicPr>
        <p:blipFill>
          <a:blip r:embed="rId4"/>
          <a:srcRect l="20160" r="5760" b="2880"/>
          <a:stretch>
            <a:fillRect/>
          </a:stretch>
        </p:blipFill>
        <p:spPr>
          <a:xfrm>
            <a:off x="5692172" y="2096973"/>
            <a:ext cx="3386938" cy="3330245"/>
          </a:xfrm>
          <a:prstGeom prst="rect">
            <a:avLst/>
          </a:prstGeom>
        </p:spPr>
      </p:pic>
      <p:pic>
        <p:nvPicPr>
          <p:cNvPr id="10" name="Content Placeholder 3" descr="20100829.1723.aqua1.x.36h.07LEARL.70kts-978mb-174N-589W.90pc.jpg"/>
          <p:cNvPicPr>
            <a:picLocks noGrp="1" noChangeAspect="1"/>
          </p:cNvPicPr>
          <p:nvPr>
            <p:ph idx="1"/>
          </p:nvPr>
        </p:nvPicPr>
        <p:blipFill>
          <a:blip r:embed="rId2"/>
          <a:srcRect l="-4050" r="58950" b="90900"/>
          <a:stretch>
            <a:fillRect/>
          </a:stretch>
        </p:blipFill>
        <p:spPr>
          <a:xfrm>
            <a:off x="16494" y="1957181"/>
            <a:ext cx="2041227" cy="411866"/>
          </a:xfrm>
        </p:spPr>
      </p:pic>
      <p:pic>
        <p:nvPicPr>
          <p:cNvPr id="11" name="Content Placeholder 3" descr="20100829.1723.aqua1.x.36h.07LEARL.70kts-978mb-174N-589W.90pc.jpg"/>
          <p:cNvPicPr>
            <a:picLocks noChangeAspect="1"/>
          </p:cNvPicPr>
          <p:nvPr/>
        </p:nvPicPr>
        <p:blipFill>
          <a:blip r:embed="rId2"/>
          <a:srcRect l="-450" t="92700" r="-2250"/>
          <a:stretch>
            <a:fillRect/>
          </a:stretch>
        </p:blipFill>
        <p:spPr>
          <a:xfrm>
            <a:off x="2235903" y="5414721"/>
            <a:ext cx="4648202" cy="330398"/>
          </a:xfrm>
          <a:prstGeom prst="rect">
            <a:avLst/>
          </a:prstGeom>
        </p:spPr>
      </p:pic>
      <p:sp>
        <p:nvSpPr>
          <p:cNvPr id="15" name="4-Point Star 14"/>
          <p:cNvSpPr/>
          <p:nvPr/>
        </p:nvSpPr>
        <p:spPr>
          <a:xfrm>
            <a:off x="1552331" y="3745807"/>
            <a:ext cx="299605" cy="179079"/>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414889" y="1355219"/>
            <a:ext cx="1636889" cy="923330"/>
          </a:xfrm>
          <a:prstGeom prst="rect">
            <a:avLst/>
          </a:prstGeom>
          <a:noFill/>
        </p:spPr>
        <p:txBody>
          <a:bodyPr wrap="square" rtlCol="0">
            <a:spAutoFit/>
          </a:bodyPr>
          <a:lstStyle/>
          <a:p>
            <a:pPr algn="ctr"/>
            <a:r>
              <a:rPr lang="en-US" dirty="0" smtClean="0"/>
              <a:t>3h 37 GHz forecast from HEDAS IC</a:t>
            </a:r>
            <a:endParaRPr lang="en-US" dirty="0"/>
          </a:p>
        </p:txBody>
      </p:sp>
      <p:sp>
        <p:nvSpPr>
          <p:cNvPr id="18" name="TextBox 17"/>
          <p:cNvSpPr txBox="1"/>
          <p:nvPr/>
        </p:nvSpPr>
        <p:spPr>
          <a:xfrm>
            <a:off x="6186170" y="1321565"/>
            <a:ext cx="1636889" cy="923330"/>
          </a:xfrm>
          <a:prstGeom prst="rect">
            <a:avLst/>
          </a:prstGeom>
          <a:noFill/>
        </p:spPr>
        <p:txBody>
          <a:bodyPr wrap="square" rtlCol="0">
            <a:spAutoFit/>
          </a:bodyPr>
          <a:lstStyle/>
          <a:p>
            <a:pPr algn="ctr"/>
            <a:r>
              <a:rPr lang="en-US" dirty="0" smtClean="0"/>
              <a:t>3h 37 GHz forecast from HWRF IC</a:t>
            </a:r>
            <a:endParaRPr lang="en-US" dirty="0"/>
          </a:p>
        </p:txBody>
      </p:sp>
      <p:sp>
        <p:nvSpPr>
          <p:cNvPr id="12" name="TextBox 11"/>
          <p:cNvSpPr txBox="1"/>
          <p:nvPr/>
        </p:nvSpPr>
        <p:spPr>
          <a:xfrm>
            <a:off x="279394" y="1302180"/>
            <a:ext cx="2549373" cy="646331"/>
          </a:xfrm>
          <a:prstGeom prst="rect">
            <a:avLst/>
          </a:prstGeom>
          <a:noFill/>
        </p:spPr>
        <p:txBody>
          <a:bodyPr wrap="square" rtlCol="0">
            <a:spAutoFit/>
          </a:bodyPr>
          <a:lstStyle/>
          <a:p>
            <a:pPr algn="ctr"/>
            <a:r>
              <a:rPr lang="en-US" dirty="0" smtClean="0"/>
              <a:t>36 GHz observed AQUA  closest time within 1 </a:t>
            </a:r>
            <a:r>
              <a:rPr lang="en-US" dirty="0" err="1" smtClean="0"/>
              <a:t>h</a:t>
            </a:r>
            <a:endParaRPr lang="en-US" dirty="0"/>
          </a:p>
        </p:txBody>
      </p:sp>
      <p:sp>
        <p:nvSpPr>
          <p:cNvPr id="13" name="TextBox 12"/>
          <p:cNvSpPr txBox="1"/>
          <p:nvPr/>
        </p:nvSpPr>
        <p:spPr>
          <a:xfrm>
            <a:off x="4478193" y="6003456"/>
            <a:ext cx="3999851" cy="369332"/>
          </a:xfrm>
          <a:prstGeom prst="rect">
            <a:avLst/>
          </a:prstGeom>
          <a:noFill/>
        </p:spPr>
        <p:txBody>
          <a:bodyPr wrap="square" rtlCol="0">
            <a:spAutoFit/>
          </a:bodyPr>
          <a:lstStyle/>
          <a:p>
            <a:r>
              <a:rPr lang="en-US" dirty="0" smtClean="0"/>
              <a:t>Forecast initial time 12:00Z, 08/29/2010</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a:spLocks noGrp="1"/>
          </p:cNvSpPr>
          <p:nvPr>
            <p:ph type="title"/>
          </p:nvPr>
        </p:nvSpPr>
        <p:spPr>
          <a:xfrm>
            <a:off x="679166" y="274638"/>
            <a:ext cx="8229600" cy="1143000"/>
          </a:xfrm>
        </p:spPr>
        <p:txBody>
          <a:bodyPr>
            <a:normAutofit/>
          </a:bodyPr>
          <a:lstStyle/>
          <a:p>
            <a:r>
              <a:rPr lang="en-US" sz="2900" b="1" dirty="0" smtClean="0"/>
              <a:t>Comparison of observed and forecast images for hurricane Earl from HEDAS and HWRF ICs  </a:t>
            </a:r>
            <a:endParaRPr lang="en-US" sz="2900" b="1" dirty="0"/>
          </a:p>
        </p:txBody>
      </p:sp>
      <p:pic>
        <p:nvPicPr>
          <p:cNvPr id="9" name="Picture 8" descr="mwtb85h_3hr.gif"/>
          <p:cNvPicPr>
            <a:picLocks noChangeAspect="1"/>
          </p:cNvPicPr>
          <p:nvPr/>
        </p:nvPicPr>
        <p:blipFill>
          <a:blip r:embed="rId2"/>
          <a:srcRect l="18720" r="20160"/>
          <a:stretch>
            <a:fillRect/>
          </a:stretch>
        </p:blipFill>
        <p:spPr>
          <a:xfrm>
            <a:off x="3332682" y="2618039"/>
            <a:ext cx="2869766" cy="2952750"/>
          </a:xfrm>
          <a:prstGeom prst="rect">
            <a:avLst/>
          </a:prstGeom>
        </p:spPr>
      </p:pic>
      <p:sp>
        <p:nvSpPr>
          <p:cNvPr id="10" name="TextBox 9"/>
          <p:cNvSpPr txBox="1"/>
          <p:nvPr/>
        </p:nvSpPr>
        <p:spPr>
          <a:xfrm>
            <a:off x="3896929" y="1624078"/>
            <a:ext cx="1636889" cy="923330"/>
          </a:xfrm>
          <a:prstGeom prst="rect">
            <a:avLst/>
          </a:prstGeom>
          <a:noFill/>
        </p:spPr>
        <p:txBody>
          <a:bodyPr wrap="square" rtlCol="0">
            <a:spAutoFit/>
          </a:bodyPr>
          <a:lstStyle/>
          <a:p>
            <a:pPr algn="ctr"/>
            <a:r>
              <a:rPr lang="en-US" dirty="0" smtClean="0"/>
              <a:t>3h 85GHz forecast from HEDAS IC</a:t>
            </a:r>
            <a:endParaRPr lang="en-US" dirty="0"/>
          </a:p>
        </p:txBody>
      </p:sp>
      <p:pic>
        <p:nvPicPr>
          <p:cNvPr id="11" name="Picture 10" descr="mwtb85h_3hr_con.gif"/>
          <p:cNvPicPr>
            <a:picLocks noChangeAspect="1"/>
          </p:cNvPicPr>
          <p:nvPr/>
        </p:nvPicPr>
        <p:blipFill>
          <a:blip r:embed="rId3"/>
          <a:srcRect l="18000" r="19440" b="4800"/>
          <a:stretch>
            <a:fillRect/>
          </a:stretch>
        </p:blipFill>
        <p:spPr>
          <a:xfrm>
            <a:off x="6072668" y="2632898"/>
            <a:ext cx="2836098" cy="2811020"/>
          </a:xfrm>
          <a:prstGeom prst="rect">
            <a:avLst/>
          </a:prstGeom>
        </p:spPr>
      </p:pic>
      <p:pic>
        <p:nvPicPr>
          <p:cNvPr id="12" name="Picture 11" descr="20100829.1723.aqua1.x.89h_1deg.07LEARL.70kts-978mb-174N-589W.88pc.jpg"/>
          <p:cNvPicPr>
            <a:picLocks noChangeAspect="1"/>
          </p:cNvPicPr>
          <p:nvPr/>
        </p:nvPicPr>
        <p:blipFill>
          <a:blip r:embed="rId4"/>
          <a:stretch>
            <a:fillRect/>
          </a:stretch>
        </p:blipFill>
        <p:spPr>
          <a:xfrm>
            <a:off x="284682" y="2547408"/>
            <a:ext cx="3048000" cy="3048000"/>
          </a:xfrm>
          <a:prstGeom prst="rect">
            <a:avLst/>
          </a:prstGeom>
        </p:spPr>
      </p:pic>
      <p:sp>
        <p:nvSpPr>
          <p:cNvPr id="13" name="TextBox 12"/>
          <p:cNvSpPr txBox="1"/>
          <p:nvPr/>
        </p:nvSpPr>
        <p:spPr>
          <a:xfrm>
            <a:off x="6464270" y="1581153"/>
            <a:ext cx="1636889" cy="923330"/>
          </a:xfrm>
          <a:prstGeom prst="rect">
            <a:avLst/>
          </a:prstGeom>
          <a:noFill/>
        </p:spPr>
        <p:txBody>
          <a:bodyPr wrap="square" rtlCol="0">
            <a:spAutoFit/>
          </a:bodyPr>
          <a:lstStyle/>
          <a:p>
            <a:pPr algn="ctr"/>
            <a:r>
              <a:rPr lang="en-US" dirty="0" smtClean="0"/>
              <a:t>3 </a:t>
            </a:r>
            <a:r>
              <a:rPr lang="en-US" dirty="0" err="1" smtClean="0"/>
              <a:t>h</a:t>
            </a:r>
            <a:r>
              <a:rPr lang="en-US" dirty="0" smtClean="0"/>
              <a:t> 85 GHz forecast from HWRF IC</a:t>
            </a:r>
            <a:endParaRPr lang="en-US" dirty="0"/>
          </a:p>
        </p:txBody>
      </p:sp>
      <p:sp>
        <p:nvSpPr>
          <p:cNvPr id="15" name="TextBox 14"/>
          <p:cNvSpPr txBox="1"/>
          <p:nvPr/>
        </p:nvSpPr>
        <p:spPr>
          <a:xfrm>
            <a:off x="4464344" y="5818790"/>
            <a:ext cx="3999851" cy="369332"/>
          </a:xfrm>
          <a:prstGeom prst="rect">
            <a:avLst/>
          </a:prstGeom>
          <a:noFill/>
        </p:spPr>
        <p:txBody>
          <a:bodyPr wrap="square" rtlCol="0">
            <a:spAutoFit/>
          </a:bodyPr>
          <a:lstStyle/>
          <a:p>
            <a:r>
              <a:rPr lang="en-US" dirty="0" smtClean="0"/>
              <a:t>Forecast initial time 12:00Z, 08/29/2010</a:t>
            </a:r>
            <a:endParaRPr lang="en-US" dirty="0"/>
          </a:p>
        </p:txBody>
      </p:sp>
      <p:sp>
        <p:nvSpPr>
          <p:cNvPr id="16" name="TextBox 15"/>
          <p:cNvSpPr txBox="1"/>
          <p:nvPr/>
        </p:nvSpPr>
        <p:spPr>
          <a:xfrm>
            <a:off x="518558" y="1656801"/>
            <a:ext cx="2475148" cy="646331"/>
          </a:xfrm>
          <a:prstGeom prst="rect">
            <a:avLst/>
          </a:prstGeom>
          <a:noFill/>
        </p:spPr>
        <p:txBody>
          <a:bodyPr wrap="square" rtlCol="0">
            <a:spAutoFit/>
          </a:bodyPr>
          <a:lstStyle/>
          <a:p>
            <a:pPr algn="ctr"/>
            <a:r>
              <a:rPr lang="en-US" dirty="0" smtClean="0"/>
              <a:t>89 GHz observed AQUA  closest time within 1 </a:t>
            </a:r>
            <a:r>
              <a:rPr lang="en-US" dirty="0" err="1" smtClean="0"/>
              <a:t>h</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Coupling of cloud and dynamic state variables in HEDAS </a:t>
            </a:r>
            <a:r>
              <a:rPr lang="en-US" sz="3200" dirty="0" smtClean="0"/>
              <a:t>  </a:t>
            </a:r>
            <a:endParaRPr lang="en-US" sz="3200" dirty="0"/>
          </a:p>
        </p:txBody>
      </p:sp>
      <p:pic>
        <p:nvPicPr>
          <p:cNvPr id="4" name="Picture 3" descr="mwtb37h_0hr.gif"/>
          <p:cNvPicPr>
            <a:picLocks noChangeAspect="1"/>
          </p:cNvPicPr>
          <p:nvPr/>
        </p:nvPicPr>
        <p:blipFill>
          <a:blip r:embed="rId2"/>
          <a:stretch>
            <a:fillRect/>
          </a:stretch>
        </p:blipFill>
        <p:spPr>
          <a:xfrm>
            <a:off x="0" y="2226556"/>
            <a:ext cx="4445000" cy="3333750"/>
          </a:xfrm>
          <a:prstGeom prst="rect">
            <a:avLst/>
          </a:prstGeom>
        </p:spPr>
      </p:pic>
      <p:pic>
        <p:nvPicPr>
          <p:cNvPr id="5" name="Picture 4" descr="mwtb37h_0hr_con.gif"/>
          <p:cNvPicPr>
            <a:picLocks noChangeAspect="1"/>
          </p:cNvPicPr>
          <p:nvPr/>
        </p:nvPicPr>
        <p:blipFill>
          <a:blip r:embed="rId3"/>
          <a:srcRect l="10080"/>
          <a:stretch>
            <a:fillRect/>
          </a:stretch>
        </p:blipFill>
        <p:spPr>
          <a:xfrm>
            <a:off x="4359976" y="2201825"/>
            <a:ext cx="3996944" cy="3333750"/>
          </a:xfrm>
          <a:prstGeom prst="rect">
            <a:avLst/>
          </a:prstGeom>
        </p:spPr>
      </p:pic>
      <p:sp>
        <p:nvSpPr>
          <p:cNvPr id="6" name="TextBox 5"/>
          <p:cNvSpPr txBox="1"/>
          <p:nvPr/>
        </p:nvSpPr>
        <p:spPr>
          <a:xfrm>
            <a:off x="1291038" y="1530029"/>
            <a:ext cx="1636889" cy="646331"/>
          </a:xfrm>
          <a:prstGeom prst="rect">
            <a:avLst/>
          </a:prstGeom>
          <a:noFill/>
        </p:spPr>
        <p:txBody>
          <a:bodyPr wrap="square" rtlCol="0">
            <a:spAutoFit/>
          </a:bodyPr>
          <a:lstStyle/>
          <a:p>
            <a:pPr algn="ctr"/>
            <a:r>
              <a:rPr lang="en-US" dirty="0" smtClean="0"/>
              <a:t>37 GHz  from HEDAS IC</a:t>
            </a:r>
            <a:endParaRPr lang="en-US" dirty="0"/>
          </a:p>
        </p:txBody>
      </p:sp>
      <p:sp>
        <p:nvSpPr>
          <p:cNvPr id="7" name="TextBox 6"/>
          <p:cNvSpPr txBox="1"/>
          <p:nvPr/>
        </p:nvSpPr>
        <p:spPr>
          <a:xfrm>
            <a:off x="5367725" y="1558406"/>
            <a:ext cx="1636889" cy="646331"/>
          </a:xfrm>
          <a:prstGeom prst="rect">
            <a:avLst/>
          </a:prstGeom>
          <a:noFill/>
        </p:spPr>
        <p:txBody>
          <a:bodyPr wrap="square" rtlCol="0">
            <a:spAutoFit/>
          </a:bodyPr>
          <a:lstStyle/>
          <a:p>
            <a:pPr algn="ctr"/>
            <a:r>
              <a:rPr lang="en-US" dirty="0" smtClean="0"/>
              <a:t>37 GHz from HWRF IC</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28622" y="296874"/>
            <a:ext cx="7927510" cy="928100"/>
          </a:xfrm>
        </p:spPr>
        <p:txBody>
          <a:bodyPr>
            <a:normAutofit fontScale="90000"/>
          </a:bodyPr>
          <a:lstStyle/>
          <a:p>
            <a:r>
              <a:rPr lang="en-US" dirty="0" smtClean="0"/>
              <a:t/>
            </a:r>
            <a:br>
              <a:rPr lang="en-US" dirty="0" smtClean="0"/>
            </a:br>
            <a:r>
              <a:rPr lang="en-US" dirty="0" smtClean="0"/>
              <a:t>Ensemble based correlations on vortex scale</a:t>
            </a:r>
            <a:endParaRPr lang="en-US" dirty="0"/>
          </a:p>
        </p:txBody>
      </p:sp>
      <p:pic>
        <p:nvPicPr>
          <p:cNvPr id="4" name="Content Placeholder 3" descr="RT_Corr(Vt-X)_cycle_2_prior.png"/>
          <p:cNvPicPr>
            <a:picLocks noGrp="1" noChangeAspect="1"/>
          </p:cNvPicPr>
          <p:nvPr>
            <p:ph idx="1"/>
          </p:nvPr>
        </p:nvPicPr>
        <p:blipFill>
          <a:blip r:embed="rId2"/>
          <a:stretch>
            <a:fillRect/>
          </a:stretch>
        </p:blipFill>
        <p:spPr>
          <a:xfrm>
            <a:off x="1409523" y="1457325"/>
            <a:ext cx="6494816" cy="5240338"/>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Assimilation technique:  Ensemble Kalman Filter (EnKF)</a:t>
            </a:r>
            <a:endParaRPr lang="en-US" dirty="0"/>
          </a:p>
        </p:txBody>
      </p:sp>
      <p:sp>
        <p:nvSpPr>
          <p:cNvPr id="3" name="Content Placeholder 2"/>
          <p:cNvSpPr>
            <a:spLocks noGrp="1"/>
          </p:cNvSpPr>
          <p:nvPr>
            <p:ph idx="1"/>
          </p:nvPr>
        </p:nvSpPr>
        <p:spPr/>
        <p:txBody>
          <a:bodyPr>
            <a:normAutofit/>
          </a:bodyPr>
          <a:lstStyle/>
          <a:p>
            <a:r>
              <a:rPr lang="en-US" sz="1800" dirty="0" err="1" smtClean="0">
                <a:solidFill>
                  <a:schemeClr val="tx1"/>
                </a:solidFill>
              </a:rPr>
              <a:t>EnKF</a:t>
            </a:r>
            <a:r>
              <a:rPr lang="en-US" sz="1800" smtClean="0">
                <a:solidFill>
                  <a:schemeClr val="tx1"/>
                </a:solidFill>
              </a:rPr>
              <a:t> data </a:t>
            </a:r>
            <a:r>
              <a:rPr lang="en-US" sz="1800" dirty="0" smtClean="0">
                <a:solidFill>
                  <a:schemeClr val="tx1"/>
                </a:solidFill>
              </a:rPr>
              <a:t>assimilation combines model background with observations to obtain</a:t>
            </a:r>
            <a:br>
              <a:rPr lang="en-US" sz="1800" dirty="0" smtClean="0">
                <a:solidFill>
                  <a:schemeClr val="tx1"/>
                </a:solidFill>
              </a:rPr>
            </a:br>
            <a:r>
              <a:rPr lang="en-US" sz="1800" dirty="0" smtClean="0">
                <a:solidFill>
                  <a:schemeClr val="tx1"/>
                </a:solidFill>
              </a:rPr>
              <a:t>a best estimate of atmospheric conditions to initialize a model run</a:t>
            </a:r>
          </a:p>
          <a:p>
            <a:r>
              <a:rPr lang="en-US" sz="1800" dirty="0" smtClean="0">
                <a:solidFill>
                  <a:schemeClr val="tx1"/>
                </a:solidFill>
              </a:rPr>
              <a:t>An ensemble of short-range forecasts provides the flow-dependent background covariance information</a:t>
            </a:r>
          </a:p>
          <a:p>
            <a:endParaRPr lang="en-US" sz="1800" dirty="0">
              <a:solidFill>
                <a:schemeClr val="accent1">
                  <a:lumMod val="75000"/>
                </a:schemeClr>
              </a:solidFill>
            </a:endParaRPr>
          </a:p>
        </p:txBody>
      </p:sp>
      <p:sp>
        <p:nvSpPr>
          <p:cNvPr id="4" name="Oval 4"/>
          <p:cNvSpPr>
            <a:spLocks noChangeArrowheads="1"/>
          </p:cNvSpPr>
          <p:nvPr/>
        </p:nvSpPr>
        <p:spPr bwMode="auto">
          <a:xfrm rot="4945818">
            <a:off x="3476625" y="4652603"/>
            <a:ext cx="2362200" cy="965200"/>
          </a:xfrm>
          <a:prstGeom prst="ellipse">
            <a:avLst/>
          </a:prstGeom>
          <a:solidFill>
            <a:srgbClr val="0000FF">
              <a:alpha val="20000"/>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5" name="Oval 5"/>
          <p:cNvSpPr>
            <a:spLocks noChangeArrowheads="1"/>
          </p:cNvSpPr>
          <p:nvPr/>
        </p:nvSpPr>
        <p:spPr bwMode="auto">
          <a:xfrm>
            <a:off x="4283075" y="4600215"/>
            <a:ext cx="809625" cy="1328738"/>
          </a:xfrm>
          <a:prstGeom prst="ellipse">
            <a:avLst/>
          </a:prstGeom>
          <a:solidFill>
            <a:srgbClr val="0000FF">
              <a:alpha val="10196"/>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6" name="AutoShape 6"/>
          <p:cNvSpPr>
            <a:spLocks noChangeArrowheads="1"/>
          </p:cNvSpPr>
          <p:nvPr/>
        </p:nvSpPr>
        <p:spPr bwMode="auto">
          <a:xfrm>
            <a:off x="4873625" y="563526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7" name="AutoShape 7"/>
          <p:cNvSpPr>
            <a:spLocks noChangeArrowheads="1"/>
          </p:cNvSpPr>
          <p:nvPr/>
        </p:nvSpPr>
        <p:spPr bwMode="auto">
          <a:xfrm>
            <a:off x="4308475" y="468276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8" name="AutoShape 8"/>
          <p:cNvSpPr>
            <a:spLocks noChangeArrowheads="1"/>
          </p:cNvSpPr>
          <p:nvPr/>
        </p:nvSpPr>
        <p:spPr bwMode="auto">
          <a:xfrm>
            <a:off x="4337050" y="52018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9" name="AutoShape 9"/>
          <p:cNvSpPr>
            <a:spLocks noChangeArrowheads="1"/>
          </p:cNvSpPr>
          <p:nvPr/>
        </p:nvSpPr>
        <p:spPr bwMode="auto">
          <a:xfrm>
            <a:off x="4484688" y="587021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0" name="AutoShape 10"/>
          <p:cNvSpPr>
            <a:spLocks noChangeArrowheads="1"/>
          </p:cNvSpPr>
          <p:nvPr/>
        </p:nvSpPr>
        <p:spPr bwMode="auto">
          <a:xfrm>
            <a:off x="4706938" y="57606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1" name="AutoShape 11"/>
          <p:cNvSpPr>
            <a:spLocks noChangeArrowheads="1"/>
          </p:cNvSpPr>
          <p:nvPr/>
        </p:nvSpPr>
        <p:spPr bwMode="auto">
          <a:xfrm>
            <a:off x="4573588" y="562574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2" name="AutoShape 12"/>
          <p:cNvSpPr>
            <a:spLocks noChangeArrowheads="1"/>
          </p:cNvSpPr>
          <p:nvPr/>
        </p:nvSpPr>
        <p:spPr bwMode="auto">
          <a:xfrm>
            <a:off x="4418013" y="543524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3" name="AutoShape 13"/>
          <p:cNvSpPr>
            <a:spLocks noChangeArrowheads="1"/>
          </p:cNvSpPr>
          <p:nvPr/>
        </p:nvSpPr>
        <p:spPr bwMode="auto">
          <a:xfrm>
            <a:off x="4513263" y="48907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4" name="Oval 14"/>
          <p:cNvSpPr>
            <a:spLocks noChangeArrowheads="1"/>
          </p:cNvSpPr>
          <p:nvPr/>
        </p:nvSpPr>
        <p:spPr bwMode="auto">
          <a:xfrm>
            <a:off x="1016300" y="4866226"/>
            <a:ext cx="1087437" cy="981075"/>
          </a:xfrm>
          <a:prstGeom prst="ellipse">
            <a:avLst/>
          </a:prstGeom>
          <a:solidFill>
            <a:srgbClr val="0000FF">
              <a:alpha val="20000"/>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15" name="AutoShape 15"/>
          <p:cNvSpPr>
            <a:spLocks noChangeArrowheads="1"/>
          </p:cNvSpPr>
          <p:nvPr/>
        </p:nvSpPr>
        <p:spPr bwMode="auto">
          <a:xfrm>
            <a:off x="1460500" y="5259028"/>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endParaRPr lang="en-US">
              <a:latin typeface="Calibri" charset="0"/>
            </a:endParaRPr>
          </a:p>
        </p:txBody>
      </p:sp>
      <p:sp>
        <p:nvSpPr>
          <p:cNvPr id="16" name="AutoShape 16"/>
          <p:cNvSpPr>
            <a:spLocks noChangeArrowheads="1"/>
          </p:cNvSpPr>
          <p:nvPr/>
        </p:nvSpPr>
        <p:spPr bwMode="auto">
          <a:xfrm>
            <a:off x="4648200" y="4993915"/>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endParaRPr lang="en-US">
              <a:latin typeface="Calibri" charset="0"/>
            </a:endParaRPr>
          </a:p>
        </p:txBody>
      </p:sp>
      <p:cxnSp>
        <p:nvCxnSpPr>
          <p:cNvPr id="17" name="AutoShape 17"/>
          <p:cNvCxnSpPr>
            <a:cxnSpLocks noChangeShapeType="1"/>
            <a:stCxn id="15" idx="2"/>
            <a:endCxn id="16" idx="2"/>
          </p:cNvCxnSpPr>
          <p:nvPr/>
        </p:nvCxnSpPr>
        <p:spPr bwMode="auto">
          <a:xfrm flipV="1">
            <a:off x="1568450" y="5047890"/>
            <a:ext cx="3079750" cy="265113"/>
          </a:xfrm>
          <a:prstGeom prst="straightConnector1">
            <a:avLst/>
          </a:prstGeom>
          <a:noFill/>
          <a:ln w="31750">
            <a:solidFill>
              <a:srgbClr val="0000FF"/>
            </a:solidFill>
            <a:round/>
            <a:headEnd/>
            <a:tailEnd type="arrow" w="lg" len="lg"/>
          </a:ln>
        </p:spPr>
      </p:cxnSp>
      <p:sp>
        <p:nvSpPr>
          <p:cNvPr id="18" name="AutoShape 18"/>
          <p:cNvSpPr>
            <a:spLocks noChangeArrowheads="1"/>
          </p:cNvSpPr>
          <p:nvPr/>
        </p:nvSpPr>
        <p:spPr bwMode="auto">
          <a:xfrm>
            <a:off x="1095375" y="51510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19" name="AutoShape 19"/>
          <p:cNvSpPr>
            <a:spLocks noChangeArrowheads="1"/>
          </p:cNvSpPr>
          <p:nvPr/>
        </p:nvSpPr>
        <p:spPr bwMode="auto">
          <a:xfrm>
            <a:off x="1504950" y="494629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0" name="AutoShape 20"/>
          <p:cNvSpPr>
            <a:spLocks noChangeArrowheads="1"/>
          </p:cNvSpPr>
          <p:nvPr/>
        </p:nvSpPr>
        <p:spPr bwMode="auto">
          <a:xfrm>
            <a:off x="1765300" y="51129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1" name="AutoShape 21"/>
          <p:cNvSpPr>
            <a:spLocks noChangeArrowheads="1"/>
          </p:cNvSpPr>
          <p:nvPr/>
        </p:nvSpPr>
        <p:spPr bwMode="auto">
          <a:xfrm>
            <a:off x="1485900" y="567019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2" name="AutoShape 22"/>
          <p:cNvSpPr>
            <a:spLocks noChangeArrowheads="1"/>
          </p:cNvSpPr>
          <p:nvPr/>
        </p:nvSpPr>
        <p:spPr bwMode="auto">
          <a:xfrm>
            <a:off x="1676400" y="55765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3" name="AutoShape 23"/>
          <p:cNvSpPr>
            <a:spLocks noChangeArrowheads="1"/>
          </p:cNvSpPr>
          <p:nvPr/>
        </p:nvSpPr>
        <p:spPr bwMode="auto">
          <a:xfrm>
            <a:off x="1381125" y="545905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4" name="AutoShape 24"/>
          <p:cNvSpPr>
            <a:spLocks noChangeArrowheads="1"/>
          </p:cNvSpPr>
          <p:nvPr/>
        </p:nvSpPr>
        <p:spPr bwMode="auto">
          <a:xfrm>
            <a:off x="1174750" y="53669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5" name="AutoShape 25"/>
          <p:cNvSpPr>
            <a:spLocks noChangeArrowheads="1"/>
          </p:cNvSpPr>
          <p:nvPr/>
        </p:nvSpPr>
        <p:spPr bwMode="auto">
          <a:xfrm>
            <a:off x="4757738" y="44271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6" name="AutoShape 26"/>
          <p:cNvSpPr>
            <a:spLocks noChangeArrowheads="1"/>
          </p:cNvSpPr>
          <p:nvPr/>
        </p:nvSpPr>
        <p:spPr bwMode="auto">
          <a:xfrm>
            <a:off x="4418013" y="41414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27" name="AutoShape 27"/>
          <p:cNvSpPr>
            <a:spLocks noChangeArrowheads="1"/>
          </p:cNvSpPr>
          <p:nvPr/>
        </p:nvSpPr>
        <p:spPr bwMode="auto">
          <a:xfrm>
            <a:off x="4748213" y="6051190"/>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cxnSp>
        <p:nvCxnSpPr>
          <p:cNvPr id="28" name="AutoShape 28"/>
          <p:cNvCxnSpPr>
            <a:cxnSpLocks noChangeShapeType="1"/>
            <a:stCxn id="19" idx="2"/>
            <a:endCxn id="26" idx="2"/>
          </p:cNvCxnSpPr>
          <p:nvPr/>
        </p:nvCxnSpPr>
        <p:spPr bwMode="auto">
          <a:xfrm flipV="1">
            <a:off x="1612900" y="4195403"/>
            <a:ext cx="2805113" cy="804862"/>
          </a:xfrm>
          <a:prstGeom prst="straightConnector1">
            <a:avLst/>
          </a:prstGeom>
          <a:noFill/>
          <a:ln w="19050">
            <a:solidFill>
              <a:srgbClr val="3399FF"/>
            </a:solidFill>
            <a:round/>
            <a:headEnd/>
            <a:tailEnd type="arrow" w="lg" len="med"/>
          </a:ln>
        </p:spPr>
      </p:cxnSp>
      <p:cxnSp>
        <p:nvCxnSpPr>
          <p:cNvPr id="29" name="AutoShape 29"/>
          <p:cNvCxnSpPr>
            <a:cxnSpLocks noChangeShapeType="1"/>
            <a:stCxn id="18" idx="2"/>
            <a:endCxn id="25" idx="2"/>
          </p:cNvCxnSpPr>
          <p:nvPr/>
        </p:nvCxnSpPr>
        <p:spPr bwMode="auto">
          <a:xfrm flipV="1">
            <a:off x="1203325" y="4481153"/>
            <a:ext cx="3554413" cy="723900"/>
          </a:xfrm>
          <a:prstGeom prst="straightConnector1">
            <a:avLst/>
          </a:prstGeom>
          <a:noFill/>
          <a:ln w="19050">
            <a:solidFill>
              <a:srgbClr val="3399FF"/>
            </a:solidFill>
            <a:round/>
            <a:headEnd/>
            <a:tailEnd type="arrow" w="lg" len="med"/>
          </a:ln>
        </p:spPr>
      </p:cxnSp>
      <p:cxnSp>
        <p:nvCxnSpPr>
          <p:cNvPr id="30" name="AutoShape 30"/>
          <p:cNvCxnSpPr>
            <a:cxnSpLocks noChangeShapeType="1"/>
            <a:stCxn id="20" idx="2"/>
            <a:endCxn id="7" idx="2"/>
          </p:cNvCxnSpPr>
          <p:nvPr/>
        </p:nvCxnSpPr>
        <p:spPr bwMode="auto">
          <a:xfrm flipV="1">
            <a:off x="1873250" y="4736740"/>
            <a:ext cx="2435225" cy="430213"/>
          </a:xfrm>
          <a:prstGeom prst="straightConnector1">
            <a:avLst/>
          </a:prstGeom>
          <a:noFill/>
          <a:ln w="19050">
            <a:solidFill>
              <a:srgbClr val="3399FF"/>
            </a:solidFill>
            <a:round/>
            <a:headEnd/>
            <a:tailEnd type="arrow" w="lg" len="med"/>
          </a:ln>
        </p:spPr>
      </p:cxnSp>
      <p:cxnSp>
        <p:nvCxnSpPr>
          <p:cNvPr id="31" name="AutoShape 31"/>
          <p:cNvCxnSpPr>
            <a:cxnSpLocks noChangeShapeType="1"/>
            <a:stCxn id="24" idx="2"/>
            <a:endCxn id="8" idx="2"/>
          </p:cNvCxnSpPr>
          <p:nvPr/>
        </p:nvCxnSpPr>
        <p:spPr bwMode="auto">
          <a:xfrm flipV="1">
            <a:off x="1282700" y="5255853"/>
            <a:ext cx="3054350" cy="165100"/>
          </a:xfrm>
          <a:prstGeom prst="straightConnector1">
            <a:avLst/>
          </a:prstGeom>
          <a:noFill/>
          <a:ln w="19050">
            <a:solidFill>
              <a:srgbClr val="3399FF"/>
            </a:solidFill>
            <a:round/>
            <a:headEnd/>
            <a:tailEnd type="arrow" w="lg" len="med"/>
          </a:ln>
        </p:spPr>
      </p:cxnSp>
      <p:cxnSp>
        <p:nvCxnSpPr>
          <p:cNvPr id="32" name="AutoShape 32"/>
          <p:cNvCxnSpPr>
            <a:cxnSpLocks noChangeShapeType="1"/>
            <a:stCxn id="23" idx="2"/>
            <a:endCxn id="6" idx="2"/>
          </p:cNvCxnSpPr>
          <p:nvPr/>
        </p:nvCxnSpPr>
        <p:spPr bwMode="auto">
          <a:xfrm>
            <a:off x="1489075" y="5513028"/>
            <a:ext cx="3384550" cy="176212"/>
          </a:xfrm>
          <a:prstGeom prst="straightConnector1">
            <a:avLst/>
          </a:prstGeom>
          <a:noFill/>
          <a:ln w="19050">
            <a:solidFill>
              <a:srgbClr val="3399FF"/>
            </a:solidFill>
            <a:round/>
            <a:headEnd/>
            <a:tailEnd type="arrow" w="lg" len="med"/>
          </a:ln>
        </p:spPr>
      </p:cxnSp>
      <p:cxnSp>
        <p:nvCxnSpPr>
          <p:cNvPr id="33" name="AutoShape 33"/>
          <p:cNvCxnSpPr>
            <a:cxnSpLocks noChangeShapeType="1"/>
            <a:stCxn id="22" idx="2"/>
            <a:endCxn id="9" idx="2"/>
          </p:cNvCxnSpPr>
          <p:nvPr/>
        </p:nvCxnSpPr>
        <p:spPr bwMode="auto">
          <a:xfrm>
            <a:off x="1784350" y="5630503"/>
            <a:ext cx="2700338" cy="293687"/>
          </a:xfrm>
          <a:prstGeom prst="straightConnector1">
            <a:avLst/>
          </a:prstGeom>
          <a:noFill/>
          <a:ln w="19050">
            <a:solidFill>
              <a:srgbClr val="3399FF"/>
            </a:solidFill>
            <a:round/>
            <a:headEnd/>
            <a:tailEnd type="arrow" w="lg" len="med"/>
          </a:ln>
        </p:spPr>
      </p:cxnSp>
      <p:cxnSp>
        <p:nvCxnSpPr>
          <p:cNvPr id="34" name="AutoShape 34"/>
          <p:cNvCxnSpPr>
            <a:cxnSpLocks noChangeShapeType="1"/>
            <a:stCxn id="21" idx="2"/>
            <a:endCxn id="27" idx="2"/>
          </p:cNvCxnSpPr>
          <p:nvPr/>
        </p:nvCxnSpPr>
        <p:spPr bwMode="auto">
          <a:xfrm>
            <a:off x="1593850" y="5724165"/>
            <a:ext cx="3154363" cy="381000"/>
          </a:xfrm>
          <a:prstGeom prst="straightConnector1">
            <a:avLst/>
          </a:prstGeom>
          <a:noFill/>
          <a:ln w="19050">
            <a:solidFill>
              <a:srgbClr val="3399FF"/>
            </a:solidFill>
            <a:round/>
            <a:headEnd/>
            <a:tailEnd type="arrow" w="lg" len="med"/>
          </a:ln>
        </p:spPr>
      </p:cxnSp>
      <p:sp>
        <p:nvSpPr>
          <p:cNvPr id="35" name="Text Box 35"/>
          <p:cNvSpPr txBox="1">
            <a:spLocks noChangeArrowheads="1"/>
          </p:cNvSpPr>
          <p:nvPr/>
        </p:nvSpPr>
        <p:spPr bwMode="auto">
          <a:xfrm>
            <a:off x="1168410" y="6391151"/>
            <a:ext cx="684277" cy="246221"/>
          </a:xfrm>
          <a:prstGeom prst="rect">
            <a:avLst/>
          </a:prstGeom>
          <a:solidFill>
            <a:schemeClr val="tx1">
              <a:alpha val="20000"/>
            </a:schemeClr>
          </a:solidFill>
          <a:ln w="9525">
            <a:solidFill>
              <a:schemeClr val="tx1"/>
            </a:solidFill>
            <a:miter lim="800000"/>
            <a:headEnd/>
            <a:tailEnd/>
          </a:ln>
        </p:spPr>
        <p:txBody>
          <a:bodyPr anchor="ctr">
            <a:prstTxWarp prst="textNoShape">
              <a:avLst/>
            </a:prstTxWarp>
            <a:spAutoFit/>
          </a:bodyPr>
          <a:lstStyle/>
          <a:p>
            <a:pPr algn="ctr">
              <a:lnSpc>
                <a:spcPct val="80000"/>
              </a:lnSpc>
              <a:spcBef>
                <a:spcPct val="20000"/>
              </a:spcBef>
              <a:buClr>
                <a:schemeClr val="hlink"/>
              </a:buClr>
              <a:buSzPct val="120000"/>
            </a:pPr>
            <a:r>
              <a:rPr lang="en-US" sz="1200" b="1">
                <a:latin typeface="Tahoma" charset="0"/>
              </a:rPr>
              <a:t>t = t</a:t>
            </a:r>
            <a:r>
              <a:rPr lang="en-US" sz="1200" b="1" baseline="-25000">
                <a:latin typeface="Tahoma" charset="0"/>
              </a:rPr>
              <a:t>0</a:t>
            </a:r>
            <a:endParaRPr lang="en-US" sz="1200" b="1">
              <a:latin typeface="Tahoma" charset="0"/>
            </a:endParaRPr>
          </a:p>
        </p:txBody>
      </p:sp>
      <p:sp>
        <p:nvSpPr>
          <p:cNvPr id="36" name="Text Box 36"/>
          <p:cNvSpPr txBox="1">
            <a:spLocks noChangeArrowheads="1"/>
          </p:cNvSpPr>
          <p:nvPr/>
        </p:nvSpPr>
        <p:spPr bwMode="auto">
          <a:xfrm>
            <a:off x="4188289" y="6391151"/>
            <a:ext cx="1223963" cy="246221"/>
          </a:xfrm>
          <a:prstGeom prst="rect">
            <a:avLst/>
          </a:prstGeom>
          <a:solidFill>
            <a:schemeClr val="tx1">
              <a:alpha val="20000"/>
            </a:schemeClr>
          </a:solidFill>
          <a:ln w="9525">
            <a:solidFill>
              <a:schemeClr val="tx1"/>
            </a:solidFill>
            <a:miter lim="800000"/>
            <a:headEnd/>
            <a:tailEnd/>
          </a:ln>
        </p:spPr>
        <p:txBody>
          <a:bodyPr anchor="ctr">
            <a:prstTxWarp prst="textNoShape">
              <a:avLst/>
            </a:prstTxWarp>
            <a:spAutoFit/>
          </a:bodyPr>
          <a:lstStyle/>
          <a:p>
            <a:pPr algn="ctr">
              <a:lnSpc>
                <a:spcPct val="80000"/>
              </a:lnSpc>
              <a:spcBef>
                <a:spcPct val="20000"/>
              </a:spcBef>
              <a:buClr>
                <a:schemeClr val="hlink"/>
              </a:buClr>
              <a:buSzPct val="120000"/>
            </a:pPr>
            <a:r>
              <a:rPr lang="en-US" sz="1200" b="1">
                <a:latin typeface="Tahoma" charset="0"/>
              </a:rPr>
              <a:t>t = t</a:t>
            </a:r>
            <a:r>
              <a:rPr lang="en-US" sz="1200" b="1" baseline="-25000">
                <a:latin typeface="Tahoma" charset="0"/>
              </a:rPr>
              <a:t>0</a:t>
            </a:r>
            <a:r>
              <a:rPr lang="en-US" sz="1200" b="1">
                <a:latin typeface="Tahoma" charset="0"/>
              </a:rPr>
              <a:t>+</a:t>
            </a:r>
            <a:r>
              <a:rPr lang="el-GR" sz="1200" b="1">
                <a:latin typeface="Tahoma" charset="0"/>
              </a:rPr>
              <a:t>Δ</a:t>
            </a:r>
            <a:r>
              <a:rPr lang="en-US" sz="1200" b="1">
                <a:latin typeface="Tahoma" charset="0"/>
              </a:rPr>
              <a:t>t</a:t>
            </a:r>
            <a:endParaRPr lang="el-GR" sz="1200" b="1">
              <a:latin typeface="Tahoma" charset="0"/>
            </a:endParaRPr>
          </a:p>
        </p:txBody>
      </p:sp>
      <p:sp>
        <p:nvSpPr>
          <p:cNvPr id="37" name="AutoShape 37"/>
          <p:cNvSpPr>
            <a:spLocks noChangeArrowheads="1"/>
          </p:cNvSpPr>
          <p:nvPr/>
        </p:nvSpPr>
        <p:spPr bwMode="auto">
          <a:xfrm>
            <a:off x="4627563" y="46811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38" name="AutoShape 38"/>
          <p:cNvSpPr>
            <a:spLocks noChangeArrowheads="1"/>
          </p:cNvSpPr>
          <p:nvPr/>
        </p:nvSpPr>
        <p:spPr bwMode="auto">
          <a:xfrm>
            <a:off x="4840288" y="494946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39" name="AutoShape 39"/>
          <p:cNvSpPr>
            <a:spLocks noChangeArrowheads="1"/>
          </p:cNvSpPr>
          <p:nvPr/>
        </p:nvSpPr>
        <p:spPr bwMode="auto">
          <a:xfrm>
            <a:off x="4781550" y="536697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0" name="Oval 40"/>
          <p:cNvSpPr>
            <a:spLocks noChangeArrowheads="1"/>
          </p:cNvSpPr>
          <p:nvPr/>
        </p:nvSpPr>
        <p:spPr bwMode="auto">
          <a:xfrm rot="686068">
            <a:off x="7111701" y="3770342"/>
            <a:ext cx="1187450" cy="2576513"/>
          </a:xfrm>
          <a:prstGeom prst="ellipse">
            <a:avLst/>
          </a:prstGeom>
          <a:solidFill>
            <a:srgbClr val="0000FF">
              <a:alpha val="20000"/>
            </a:srgbClr>
          </a:solidFill>
          <a:ln w="9525">
            <a:solidFill>
              <a:srgbClr val="0000FF"/>
            </a:solidFill>
            <a:round/>
            <a:headEnd/>
            <a:tailEnd/>
          </a:ln>
        </p:spPr>
        <p:txBody>
          <a:bodyPr wrap="none" anchor="ctr">
            <a:prstTxWarp prst="textNoShape">
              <a:avLst/>
            </a:prstTxWarp>
          </a:bodyPr>
          <a:lstStyle/>
          <a:p>
            <a:endParaRPr lang="en-US">
              <a:latin typeface="Calibri" charset="0"/>
            </a:endParaRPr>
          </a:p>
        </p:txBody>
      </p:sp>
      <p:sp>
        <p:nvSpPr>
          <p:cNvPr id="41" name="AutoShape 41"/>
          <p:cNvSpPr>
            <a:spLocks noChangeArrowheads="1"/>
          </p:cNvSpPr>
          <p:nvPr/>
        </p:nvSpPr>
        <p:spPr bwMode="auto">
          <a:xfrm>
            <a:off x="7673975" y="5079640"/>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endParaRPr lang="en-US">
              <a:latin typeface="Calibri" charset="0"/>
            </a:endParaRPr>
          </a:p>
        </p:txBody>
      </p:sp>
      <p:cxnSp>
        <p:nvCxnSpPr>
          <p:cNvPr id="42" name="AutoShape 42"/>
          <p:cNvCxnSpPr>
            <a:cxnSpLocks noChangeShapeType="1"/>
            <a:stCxn id="60" idx="2"/>
            <a:endCxn id="41" idx="2"/>
          </p:cNvCxnSpPr>
          <p:nvPr/>
        </p:nvCxnSpPr>
        <p:spPr bwMode="auto">
          <a:xfrm flipV="1">
            <a:off x="4749800" y="5133615"/>
            <a:ext cx="2924175" cy="136525"/>
          </a:xfrm>
          <a:prstGeom prst="straightConnector1">
            <a:avLst/>
          </a:prstGeom>
          <a:noFill/>
          <a:ln w="31750">
            <a:solidFill>
              <a:srgbClr val="0000FF"/>
            </a:solidFill>
            <a:round/>
            <a:headEnd/>
            <a:tailEnd type="arrow" w="lg" len="lg"/>
          </a:ln>
        </p:spPr>
      </p:cxnSp>
      <p:sp>
        <p:nvSpPr>
          <p:cNvPr id="43" name="AutoShape 43"/>
          <p:cNvSpPr>
            <a:spLocks noChangeArrowheads="1"/>
          </p:cNvSpPr>
          <p:nvPr/>
        </p:nvSpPr>
        <p:spPr bwMode="auto">
          <a:xfrm>
            <a:off x="7797800" y="401601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4" name="AutoShape 44"/>
          <p:cNvSpPr>
            <a:spLocks noChangeArrowheads="1"/>
          </p:cNvSpPr>
          <p:nvPr/>
        </p:nvSpPr>
        <p:spPr bwMode="auto">
          <a:xfrm>
            <a:off x="7573963" y="448115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5" name="AutoShape 45"/>
          <p:cNvSpPr>
            <a:spLocks noChangeArrowheads="1"/>
          </p:cNvSpPr>
          <p:nvPr/>
        </p:nvSpPr>
        <p:spPr bwMode="auto">
          <a:xfrm>
            <a:off x="8015288" y="483040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6" name="AutoShape 46"/>
          <p:cNvSpPr>
            <a:spLocks noChangeArrowheads="1"/>
          </p:cNvSpPr>
          <p:nvPr/>
        </p:nvSpPr>
        <p:spPr bwMode="auto">
          <a:xfrm>
            <a:off x="7304088" y="5255853"/>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7" name="AutoShape 47"/>
          <p:cNvSpPr>
            <a:spLocks noChangeArrowheads="1"/>
          </p:cNvSpPr>
          <p:nvPr/>
        </p:nvSpPr>
        <p:spPr bwMode="auto">
          <a:xfrm>
            <a:off x="7921625" y="55257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8" name="AutoShape 48"/>
          <p:cNvSpPr>
            <a:spLocks noChangeArrowheads="1"/>
          </p:cNvSpPr>
          <p:nvPr/>
        </p:nvSpPr>
        <p:spPr bwMode="auto">
          <a:xfrm>
            <a:off x="7423150" y="5728928"/>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sp>
        <p:nvSpPr>
          <p:cNvPr id="49" name="AutoShape 49"/>
          <p:cNvSpPr>
            <a:spLocks noChangeArrowheads="1"/>
          </p:cNvSpPr>
          <p:nvPr/>
        </p:nvSpPr>
        <p:spPr bwMode="auto">
          <a:xfrm>
            <a:off x="7510463" y="6073415"/>
            <a:ext cx="107950" cy="107950"/>
          </a:xfrm>
          <a:prstGeom prst="octagon">
            <a:avLst>
              <a:gd name="adj" fmla="val 29287"/>
            </a:avLst>
          </a:prstGeom>
          <a:solidFill>
            <a:srgbClr val="3399FF"/>
          </a:solidFill>
          <a:ln w="9525">
            <a:solidFill>
              <a:srgbClr val="3399FF"/>
            </a:solidFill>
            <a:miter lim="800000"/>
            <a:headEnd/>
            <a:tailEnd/>
          </a:ln>
        </p:spPr>
        <p:txBody>
          <a:bodyPr wrap="none" anchor="ctr">
            <a:prstTxWarp prst="textNoShape">
              <a:avLst/>
            </a:prstTxWarp>
          </a:bodyPr>
          <a:lstStyle/>
          <a:p>
            <a:endParaRPr lang="en-US">
              <a:latin typeface="Calibri" charset="0"/>
            </a:endParaRPr>
          </a:p>
        </p:txBody>
      </p:sp>
      <p:cxnSp>
        <p:nvCxnSpPr>
          <p:cNvPr id="50" name="AutoShape 50"/>
          <p:cNvCxnSpPr>
            <a:cxnSpLocks noChangeShapeType="1"/>
            <a:stCxn id="10" idx="2"/>
            <a:endCxn id="49" idx="2"/>
          </p:cNvCxnSpPr>
          <p:nvPr/>
        </p:nvCxnSpPr>
        <p:spPr bwMode="auto">
          <a:xfrm>
            <a:off x="4814888" y="5814653"/>
            <a:ext cx="2695575" cy="312737"/>
          </a:xfrm>
          <a:prstGeom prst="straightConnector1">
            <a:avLst/>
          </a:prstGeom>
          <a:noFill/>
          <a:ln w="19050">
            <a:solidFill>
              <a:srgbClr val="3399FF"/>
            </a:solidFill>
            <a:round/>
            <a:headEnd/>
            <a:tailEnd type="arrow" w="lg" len="med"/>
          </a:ln>
        </p:spPr>
      </p:cxnSp>
      <p:cxnSp>
        <p:nvCxnSpPr>
          <p:cNvPr id="51" name="AutoShape 51"/>
          <p:cNvCxnSpPr>
            <a:cxnSpLocks noChangeShapeType="1"/>
            <a:stCxn id="11" idx="2"/>
            <a:endCxn id="48" idx="2"/>
          </p:cNvCxnSpPr>
          <p:nvPr/>
        </p:nvCxnSpPr>
        <p:spPr bwMode="auto">
          <a:xfrm>
            <a:off x="4681538" y="5679715"/>
            <a:ext cx="2741612" cy="103188"/>
          </a:xfrm>
          <a:prstGeom prst="straightConnector1">
            <a:avLst/>
          </a:prstGeom>
          <a:noFill/>
          <a:ln w="19050">
            <a:solidFill>
              <a:srgbClr val="3399FF"/>
            </a:solidFill>
            <a:round/>
            <a:headEnd/>
            <a:tailEnd type="arrow" w="lg" len="med"/>
          </a:ln>
        </p:spPr>
      </p:cxnSp>
      <p:cxnSp>
        <p:nvCxnSpPr>
          <p:cNvPr id="52" name="AutoShape 52"/>
          <p:cNvCxnSpPr>
            <a:cxnSpLocks noChangeShapeType="1"/>
            <a:stCxn id="12" idx="2"/>
            <a:endCxn id="47" idx="2"/>
          </p:cNvCxnSpPr>
          <p:nvPr/>
        </p:nvCxnSpPr>
        <p:spPr bwMode="auto">
          <a:xfrm>
            <a:off x="4525963" y="5489215"/>
            <a:ext cx="3395662" cy="90488"/>
          </a:xfrm>
          <a:prstGeom prst="straightConnector1">
            <a:avLst/>
          </a:prstGeom>
          <a:noFill/>
          <a:ln w="19050">
            <a:solidFill>
              <a:srgbClr val="3399FF"/>
            </a:solidFill>
            <a:round/>
            <a:headEnd/>
            <a:tailEnd type="arrow" w="lg" len="med"/>
          </a:ln>
        </p:spPr>
      </p:cxnSp>
      <p:cxnSp>
        <p:nvCxnSpPr>
          <p:cNvPr id="53" name="AutoShape 53"/>
          <p:cNvCxnSpPr>
            <a:cxnSpLocks noChangeShapeType="1"/>
            <a:stCxn id="39" idx="2"/>
            <a:endCxn id="46" idx="2"/>
          </p:cNvCxnSpPr>
          <p:nvPr/>
        </p:nvCxnSpPr>
        <p:spPr bwMode="auto">
          <a:xfrm flipV="1">
            <a:off x="4889500" y="5309828"/>
            <a:ext cx="2414588" cy="111125"/>
          </a:xfrm>
          <a:prstGeom prst="straightConnector1">
            <a:avLst/>
          </a:prstGeom>
          <a:noFill/>
          <a:ln w="19050">
            <a:solidFill>
              <a:srgbClr val="3399FF"/>
            </a:solidFill>
            <a:round/>
            <a:headEnd/>
            <a:tailEnd type="arrow" w="lg" len="med"/>
          </a:ln>
        </p:spPr>
      </p:cxnSp>
      <p:sp>
        <p:nvSpPr>
          <p:cNvPr id="54" name="Oval 54"/>
          <p:cNvSpPr>
            <a:spLocks noChangeArrowheads="1"/>
          </p:cNvSpPr>
          <p:nvPr/>
        </p:nvSpPr>
        <p:spPr bwMode="auto">
          <a:xfrm>
            <a:off x="4281488" y="4598628"/>
            <a:ext cx="809625" cy="1328737"/>
          </a:xfrm>
          <a:prstGeom prst="ellipse">
            <a:avLst/>
          </a:prstGeom>
          <a:solidFill>
            <a:srgbClr val="FF0000">
              <a:alpha val="20000"/>
            </a:srgbClr>
          </a:solidFill>
          <a:ln w="9525">
            <a:solidFill>
              <a:srgbClr val="FF0000"/>
            </a:solidFill>
            <a:round/>
            <a:headEnd/>
            <a:tailEnd/>
          </a:ln>
        </p:spPr>
        <p:txBody>
          <a:bodyPr wrap="none" anchor="ctr">
            <a:prstTxWarp prst="textNoShape">
              <a:avLst/>
            </a:prstTxWarp>
          </a:bodyPr>
          <a:lstStyle/>
          <a:p>
            <a:endParaRPr lang="en-US">
              <a:latin typeface="Calibri" charset="0"/>
            </a:endParaRPr>
          </a:p>
        </p:txBody>
      </p:sp>
      <p:cxnSp>
        <p:nvCxnSpPr>
          <p:cNvPr id="55" name="AutoShape 55"/>
          <p:cNvCxnSpPr>
            <a:cxnSpLocks noChangeShapeType="1"/>
            <a:stCxn id="38" idx="2"/>
            <a:endCxn id="45" idx="2"/>
          </p:cNvCxnSpPr>
          <p:nvPr/>
        </p:nvCxnSpPr>
        <p:spPr bwMode="auto">
          <a:xfrm flipV="1">
            <a:off x="4948238" y="4884378"/>
            <a:ext cx="3067050" cy="119062"/>
          </a:xfrm>
          <a:prstGeom prst="straightConnector1">
            <a:avLst/>
          </a:prstGeom>
          <a:noFill/>
          <a:ln w="19050">
            <a:solidFill>
              <a:srgbClr val="3399FF"/>
            </a:solidFill>
            <a:round/>
            <a:headEnd/>
            <a:tailEnd type="arrow" w="lg" len="med"/>
          </a:ln>
        </p:spPr>
      </p:cxnSp>
      <p:cxnSp>
        <p:nvCxnSpPr>
          <p:cNvPr id="56" name="AutoShape 56"/>
          <p:cNvCxnSpPr>
            <a:cxnSpLocks noChangeShapeType="1"/>
            <a:stCxn id="13" idx="2"/>
            <a:endCxn id="44" idx="2"/>
          </p:cNvCxnSpPr>
          <p:nvPr/>
        </p:nvCxnSpPr>
        <p:spPr bwMode="auto">
          <a:xfrm flipV="1">
            <a:off x="4621213" y="4535128"/>
            <a:ext cx="2952750" cy="409575"/>
          </a:xfrm>
          <a:prstGeom prst="straightConnector1">
            <a:avLst/>
          </a:prstGeom>
          <a:noFill/>
          <a:ln w="19050">
            <a:solidFill>
              <a:srgbClr val="3399FF"/>
            </a:solidFill>
            <a:round/>
            <a:headEnd/>
            <a:tailEnd type="arrow" w="lg" len="med"/>
          </a:ln>
        </p:spPr>
      </p:cxnSp>
      <p:cxnSp>
        <p:nvCxnSpPr>
          <p:cNvPr id="57" name="AutoShape 57"/>
          <p:cNvCxnSpPr>
            <a:cxnSpLocks noChangeShapeType="1"/>
            <a:stCxn id="37" idx="2"/>
            <a:endCxn id="43" idx="4"/>
          </p:cNvCxnSpPr>
          <p:nvPr/>
        </p:nvCxnSpPr>
        <p:spPr bwMode="auto">
          <a:xfrm rot="5400000" flipH="1" flipV="1">
            <a:off x="5902460" y="2893788"/>
            <a:ext cx="696778" cy="3093902"/>
          </a:xfrm>
          <a:prstGeom prst="straightConnector1">
            <a:avLst/>
          </a:prstGeom>
          <a:noFill/>
          <a:ln w="19050">
            <a:solidFill>
              <a:srgbClr val="3399FF"/>
            </a:solidFill>
            <a:round/>
            <a:headEnd/>
            <a:tailEnd type="arrow" w="lg" len="med"/>
          </a:ln>
        </p:spPr>
      </p:cxnSp>
      <p:sp>
        <p:nvSpPr>
          <p:cNvPr id="58" name="Text Box 58"/>
          <p:cNvSpPr txBox="1">
            <a:spLocks noChangeArrowheads="1"/>
          </p:cNvSpPr>
          <p:nvPr/>
        </p:nvSpPr>
        <p:spPr bwMode="auto">
          <a:xfrm>
            <a:off x="6815707" y="6391151"/>
            <a:ext cx="1390650" cy="246221"/>
          </a:xfrm>
          <a:prstGeom prst="rect">
            <a:avLst/>
          </a:prstGeom>
          <a:solidFill>
            <a:schemeClr val="tx1">
              <a:alpha val="20000"/>
            </a:schemeClr>
          </a:solidFill>
          <a:ln w="9525">
            <a:solidFill>
              <a:schemeClr val="tx1"/>
            </a:solidFill>
            <a:miter lim="800000"/>
            <a:headEnd/>
            <a:tailEnd/>
          </a:ln>
        </p:spPr>
        <p:txBody>
          <a:bodyPr anchor="ctr">
            <a:prstTxWarp prst="textNoShape">
              <a:avLst/>
            </a:prstTxWarp>
            <a:spAutoFit/>
          </a:bodyPr>
          <a:lstStyle/>
          <a:p>
            <a:pPr algn="ctr">
              <a:lnSpc>
                <a:spcPct val="80000"/>
              </a:lnSpc>
              <a:spcBef>
                <a:spcPct val="20000"/>
              </a:spcBef>
              <a:buClr>
                <a:schemeClr val="hlink"/>
              </a:buClr>
              <a:buSzPct val="120000"/>
            </a:pPr>
            <a:r>
              <a:rPr lang="en-US" sz="1200" b="1">
                <a:latin typeface="Tahoma" charset="0"/>
              </a:rPr>
              <a:t>t = t</a:t>
            </a:r>
            <a:r>
              <a:rPr lang="en-US" sz="1200" b="1" baseline="-25000">
                <a:latin typeface="Tahoma" charset="0"/>
              </a:rPr>
              <a:t>0</a:t>
            </a:r>
            <a:r>
              <a:rPr lang="en-US" sz="1200" b="1">
                <a:latin typeface="Tahoma" charset="0"/>
              </a:rPr>
              <a:t>+2</a:t>
            </a:r>
            <a:r>
              <a:rPr lang="el-GR" sz="1200" b="1">
                <a:latin typeface="Tahoma" charset="0"/>
              </a:rPr>
              <a:t>Δ</a:t>
            </a:r>
            <a:r>
              <a:rPr lang="en-US" sz="1200" b="1">
                <a:latin typeface="Tahoma" charset="0"/>
              </a:rPr>
              <a:t>t</a:t>
            </a:r>
            <a:endParaRPr lang="el-GR" sz="1200" b="1">
              <a:latin typeface="Tahoma" charset="0"/>
            </a:endParaRPr>
          </a:p>
        </p:txBody>
      </p:sp>
      <p:sp>
        <p:nvSpPr>
          <p:cNvPr id="59" name="Text Box 59"/>
          <p:cNvSpPr txBox="1">
            <a:spLocks noChangeArrowheads="1"/>
          </p:cNvSpPr>
          <p:nvPr/>
        </p:nvSpPr>
        <p:spPr bwMode="auto">
          <a:xfrm>
            <a:off x="3234452" y="3042187"/>
            <a:ext cx="3050256" cy="402674"/>
          </a:xfrm>
          <a:prstGeom prst="rect">
            <a:avLst/>
          </a:prstGeom>
          <a:solidFill>
            <a:srgbClr val="FF0000">
              <a:alpha val="30196"/>
            </a:srgbClr>
          </a:solidFill>
          <a:ln w="9525">
            <a:solidFill>
              <a:srgbClr val="FF0000"/>
            </a:solidFill>
            <a:miter lim="800000"/>
            <a:headEnd/>
            <a:tailEnd/>
          </a:ln>
        </p:spPr>
        <p:txBody>
          <a:bodyPr wrap="square">
            <a:prstTxWarp prst="textNoShape">
              <a:avLst/>
            </a:prstTxWarp>
            <a:spAutoFit/>
          </a:bodyPr>
          <a:lstStyle/>
          <a:p>
            <a:pPr algn="ctr">
              <a:lnSpc>
                <a:spcPct val="80000"/>
              </a:lnSpc>
              <a:spcBef>
                <a:spcPct val="20000"/>
              </a:spcBef>
              <a:buClr>
                <a:schemeClr val="hlink"/>
              </a:buClr>
              <a:buSzPct val="120000"/>
            </a:pPr>
            <a:r>
              <a:rPr lang="en-US" sz="1100">
                <a:latin typeface="Tahoma" charset="0"/>
              </a:rPr>
              <a:t>For the assimilation of obs, use covariances</a:t>
            </a:r>
          </a:p>
          <a:p>
            <a:pPr algn="ctr">
              <a:lnSpc>
                <a:spcPct val="80000"/>
              </a:lnSpc>
              <a:spcBef>
                <a:spcPct val="20000"/>
              </a:spcBef>
              <a:buClr>
                <a:schemeClr val="hlink"/>
              </a:buClr>
              <a:buSzPct val="120000"/>
            </a:pPr>
            <a:r>
              <a:rPr lang="en-US" sz="1100">
                <a:latin typeface="Tahoma" charset="0"/>
              </a:rPr>
              <a:t>sampled from the ensemble of forecasts</a:t>
            </a:r>
          </a:p>
        </p:txBody>
      </p:sp>
      <p:sp>
        <p:nvSpPr>
          <p:cNvPr id="60" name="AutoShape 60"/>
          <p:cNvSpPr>
            <a:spLocks noChangeArrowheads="1"/>
          </p:cNvSpPr>
          <p:nvPr/>
        </p:nvSpPr>
        <p:spPr bwMode="auto">
          <a:xfrm>
            <a:off x="4641850" y="5216165"/>
            <a:ext cx="107950" cy="107950"/>
          </a:xfrm>
          <a:prstGeom prst="octagon">
            <a:avLst>
              <a:gd name="adj" fmla="val 29287"/>
            </a:avLst>
          </a:prstGeom>
          <a:solidFill>
            <a:srgbClr val="0000FF"/>
          </a:solidFill>
          <a:ln w="9525">
            <a:solidFill>
              <a:srgbClr val="0000FF"/>
            </a:solidFill>
            <a:miter lim="800000"/>
            <a:headEnd/>
            <a:tailEnd/>
          </a:ln>
        </p:spPr>
        <p:txBody>
          <a:bodyPr wrap="none" anchor="ctr">
            <a:prstTxWarp prst="textNoShape">
              <a:avLst/>
            </a:prstTxWarp>
          </a:bodyPr>
          <a:lstStyle/>
          <a:p>
            <a:pPr algn="ctr"/>
            <a:endParaRPr lang="en-US" sz="1400">
              <a:latin typeface="Franklin Gothic Book" charset="0"/>
            </a:endParaRPr>
          </a:p>
        </p:txBody>
      </p:sp>
      <p:sp>
        <p:nvSpPr>
          <p:cNvPr id="61" name="AutoShape 61"/>
          <p:cNvSpPr>
            <a:spLocks noChangeArrowheads="1"/>
          </p:cNvSpPr>
          <p:nvPr/>
        </p:nvSpPr>
        <p:spPr bwMode="auto">
          <a:xfrm>
            <a:off x="4710113" y="575909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2" name="AutoShape 62"/>
          <p:cNvSpPr>
            <a:spLocks noChangeArrowheads="1"/>
          </p:cNvSpPr>
          <p:nvPr/>
        </p:nvSpPr>
        <p:spPr bwMode="auto">
          <a:xfrm>
            <a:off x="4576763" y="5624153"/>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3" name="AutoShape 63"/>
          <p:cNvSpPr>
            <a:spLocks noChangeArrowheads="1"/>
          </p:cNvSpPr>
          <p:nvPr/>
        </p:nvSpPr>
        <p:spPr bwMode="auto">
          <a:xfrm>
            <a:off x="4421188" y="5433653"/>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4" name="AutoShape 64"/>
          <p:cNvSpPr>
            <a:spLocks noChangeArrowheads="1"/>
          </p:cNvSpPr>
          <p:nvPr/>
        </p:nvSpPr>
        <p:spPr bwMode="auto">
          <a:xfrm>
            <a:off x="4516438" y="488914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5" name="AutoShape 65"/>
          <p:cNvSpPr>
            <a:spLocks noChangeArrowheads="1"/>
          </p:cNvSpPr>
          <p:nvPr/>
        </p:nvSpPr>
        <p:spPr bwMode="auto">
          <a:xfrm>
            <a:off x="4630738" y="467959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6" name="AutoShape 66"/>
          <p:cNvSpPr>
            <a:spLocks noChangeArrowheads="1"/>
          </p:cNvSpPr>
          <p:nvPr/>
        </p:nvSpPr>
        <p:spPr bwMode="auto">
          <a:xfrm>
            <a:off x="4843463" y="4947878"/>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7" name="AutoShape 67"/>
          <p:cNvSpPr>
            <a:spLocks noChangeArrowheads="1"/>
          </p:cNvSpPr>
          <p:nvPr/>
        </p:nvSpPr>
        <p:spPr bwMode="auto">
          <a:xfrm>
            <a:off x="4784725" y="5365390"/>
            <a:ext cx="107950" cy="107950"/>
          </a:xfrm>
          <a:prstGeom prst="octagon">
            <a:avLst>
              <a:gd name="adj" fmla="val 29287"/>
            </a:avLst>
          </a:prstGeom>
          <a:solidFill>
            <a:srgbClr val="FF7C80"/>
          </a:solidFill>
          <a:ln w="9525">
            <a:solidFill>
              <a:srgbClr val="FF7C80"/>
            </a:solidFill>
            <a:miter lim="800000"/>
            <a:headEnd/>
            <a:tailEnd/>
          </a:ln>
        </p:spPr>
        <p:txBody>
          <a:bodyPr wrap="none" anchor="ctr">
            <a:prstTxWarp prst="textNoShape">
              <a:avLst/>
            </a:prstTxWarp>
          </a:bodyPr>
          <a:lstStyle/>
          <a:p>
            <a:endParaRPr lang="en-US">
              <a:latin typeface="Calibri" charset="0"/>
            </a:endParaRPr>
          </a:p>
        </p:txBody>
      </p:sp>
      <p:sp>
        <p:nvSpPr>
          <p:cNvPr id="68" name="AutoShape 68"/>
          <p:cNvSpPr>
            <a:spLocks noChangeArrowheads="1"/>
          </p:cNvSpPr>
          <p:nvPr/>
        </p:nvSpPr>
        <p:spPr bwMode="auto">
          <a:xfrm>
            <a:off x="4643438" y="5216165"/>
            <a:ext cx="107950" cy="107950"/>
          </a:xfrm>
          <a:prstGeom prst="octagon">
            <a:avLst>
              <a:gd name="adj" fmla="val 29287"/>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69" name="Text Box 69"/>
          <p:cNvSpPr txBox="1">
            <a:spLocks noChangeArrowheads="1"/>
          </p:cNvSpPr>
          <p:nvPr/>
        </p:nvSpPr>
        <p:spPr bwMode="auto">
          <a:xfrm>
            <a:off x="3190274" y="3489266"/>
            <a:ext cx="3138612" cy="402674"/>
          </a:xfrm>
          <a:prstGeom prst="rect">
            <a:avLst/>
          </a:prstGeom>
          <a:solidFill>
            <a:srgbClr val="0000FF">
              <a:alpha val="30196"/>
            </a:srgbClr>
          </a:solidFill>
          <a:ln w="9525">
            <a:solidFill>
              <a:srgbClr val="0000FF"/>
            </a:solidFill>
            <a:miter lim="800000"/>
            <a:headEnd/>
            <a:tailEnd/>
          </a:ln>
        </p:spPr>
        <p:txBody>
          <a:bodyPr wrap="none">
            <a:prstTxWarp prst="textNoShape">
              <a:avLst/>
            </a:prstTxWarp>
            <a:spAutoFit/>
          </a:bodyPr>
          <a:lstStyle/>
          <a:p>
            <a:pPr algn="ctr">
              <a:lnSpc>
                <a:spcPct val="80000"/>
              </a:lnSpc>
              <a:spcBef>
                <a:spcPct val="20000"/>
              </a:spcBef>
              <a:buClr>
                <a:schemeClr val="hlink"/>
              </a:buClr>
              <a:buSzPct val="120000"/>
            </a:pPr>
            <a:r>
              <a:rPr lang="en-US" sz="1100">
                <a:latin typeface="Tahoma" charset="0"/>
              </a:rPr>
              <a:t>Analysis uncertainty becomes the initial</a:t>
            </a:r>
          </a:p>
          <a:p>
            <a:pPr algn="ctr">
              <a:lnSpc>
                <a:spcPct val="80000"/>
              </a:lnSpc>
              <a:spcBef>
                <a:spcPct val="20000"/>
              </a:spcBef>
              <a:buClr>
                <a:schemeClr val="hlink"/>
              </a:buClr>
              <a:buSzPct val="120000"/>
            </a:pPr>
            <a:r>
              <a:rPr lang="en-US" sz="1100">
                <a:latin typeface="Tahoma" charset="0"/>
              </a:rPr>
              <a:t>condition uncertainty for the new forecast cycle</a:t>
            </a:r>
          </a:p>
        </p:txBody>
      </p:sp>
      <p:sp>
        <p:nvSpPr>
          <p:cNvPr id="70" name="Text Box 70"/>
          <p:cNvSpPr txBox="1">
            <a:spLocks noChangeArrowheads="1"/>
          </p:cNvSpPr>
          <p:nvPr/>
        </p:nvSpPr>
        <p:spPr bwMode="auto">
          <a:xfrm>
            <a:off x="6803965" y="3042187"/>
            <a:ext cx="2008187" cy="571951"/>
          </a:xfrm>
          <a:prstGeom prst="rect">
            <a:avLst/>
          </a:prstGeom>
          <a:solidFill>
            <a:srgbClr val="0000FF">
              <a:alpha val="30196"/>
            </a:srgbClr>
          </a:solidFill>
          <a:ln w="9525">
            <a:solidFill>
              <a:srgbClr val="0000FF"/>
            </a:solidFill>
            <a:miter lim="800000"/>
            <a:headEnd/>
            <a:tailEnd/>
          </a:ln>
        </p:spPr>
        <p:txBody>
          <a:bodyPr wrap="square">
            <a:prstTxWarp prst="textNoShape">
              <a:avLst/>
            </a:prstTxWarp>
            <a:spAutoFit/>
          </a:bodyPr>
          <a:lstStyle/>
          <a:p>
            <a:pPr algn="ctr">
              <a:lnSpc>
                <a:spcPct val="80000"/>
              </a:lnSpc>
              <a:spcBef>
                <a:spcPct val="20000"/>
              </a:spcBef>
              <a:buClr>
                <a:schemeClr val="hlink"/>
              </a:buClr>
              <a:buSzPct val="120000"/>
            </a:pPr>
            <a:r>
              <a:rPr lang="en-US" sz="1100">
                <a:latin typeface="Tahoma" charset="0"/>
              </a:rPr>
              <a:t>Subsequent forecast cycle is</a:t>
            </a:r>
          </a:p>
          <a:p>
            <a:pPr algn="ctr">
              <a:lnSpc>
                <a:spcPct val="80000"/>
              </a:lnSpc>
              <a:spcBef>
                <a:spcPct val="20000"/>
              </a:spcBef>
              <a:buClr>
                <a:schemeClr val="hlink"/>
              </a:buClr>
              <a:buSzPct val="120000"/>
            </a:pPr>
            <a:r>
              <a:rPr lang="en-US" sz="1100">
                <a:latin typeface="Tahoma" charset="0"/>
              </a:rPr>
              <a:t>initialized from the previous</a:t>
            </a:r>
          </a:p>
          <a:p>
            <a:pPr algn="ctr">
              <a:lnSpc>
                <a:spcPct val="80000"/>
              </a:lnSpc>
              <a:spcBef>
                <a:spcPct val="20000"/>
              </a:spcBef>
              <a:buClr>
                <a:schemeClr val="hlink"/>
              </a:buClr>
              <a:buSzPct val="120000"/>
            </a:pPr>
            <a:r>
              <a:rPr lang="en-US" sz="1100">
                <a:latin typeface="Tahoma" charset="0"/>
              </a:rPr>
              <a:t>analysis ensemble</a:t>
            </a:r>
          </a:p>
        </p:txBody>
      </p:sp>
      <p:sp>
        <p:nvSpPr>
          <p:cNvPr id="71" name="Text Box 71"/>
          <p:cNvSpPr txBox="1">
            <a:spLocks noChangeArrowheads="1"/>
          </p:cNvSpPr>
          <p:nvPr/>
        </p:nvSpPr>
        <p:spPr bwMode="auto">
          <a:xfrm>
            <a:off x="356558" y="3771550"/>
            <a:ext cx="2351087" cy="876650"/>
          </a:xfrm>
          <a:prstGeom prst="rect">
            <a:avLst/>
          </a:prstGeom>
          <a:solidFill>
            <a:srgbClr val="0000FF">
              <a:alpha val="30196"/>
            </a:srgbClr>
          </a:solidFill>
          <a:ln w="9525">
            <a:solidFill>
              <a:srgbClr val="0000FF"/>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 Start with an ensemble of states (ensemble members)</a:t>
            </a:r>
          </a:p>
          <a:p>
            <a:pPr algn="ctr">
              <a:lnSpc>
                <a:spcPct val="80000"/>
              </a:lnSpc>
              <a:spcBef>
                <a:spcPct val="20000"/>
              </a:spcBef>
              <a:buClr>
                <a:schemeClr val="hlink"/>
              </a:buClr>
              <a:buSzPct val="120000"/>
            </a:pPr>
            <a:r>
              <a:rPr lang="en-US" sz="1100" dirty="0">
                <a:latin typeface="Tahoma" charset="0"/>
              </a:rPr>
              <a:t>that better represent the</a:t>
            </a:r>
          </a:p>
          <a:p>
            <a:pPr algn="ctr">
              <a:lnSpc>
                <a:spcPct val="80000"/>
              </a:lnSpc>
              <a:spcBef>
                <a:spcPct val="20000"/>
              </a:spcBef>
              <a:buClr>
                <a:schemeClr val="hlink"/>
              </a:buClr>
              <a:buSzPct val="120000"/>
            </a:pPr>
            <a:r>
              <a:rPr lang="en-US" sz="1100" dirty="0">
                <a:latin typeface="Tahoma" charset="0"/>
              </a:rPr>
              <a:t>initial uncertainty about the</a:t>
            </a:r>
          </a:p>
          <a:p>
            <a:pPr algn="ctr">
              <a:lnSpc>
                <a:spcPct val="80000"/>
              </a:lnSpc>
              <a:spcBef>
                <a:spcPct val="20000"/>
              </a:spcBef>
              <a:buClr>
                <a:schemeClr val="hlink"/>
              </a:buClr>
              <a:buSzPct val="120000"/>
            </a:pPr>
            <a:r>
              <a:rPr lang="en-US" sz="1100" dirty="0">
                <a:latin typeface="Tahoma" charset="0"/>
              </a:rPr>
              <a:t>“mean” state</a:t>
            </a:r>
          </a:p>
        </p:txBody>
      </p:sp>
      <p:sp>
        <p:nvSpPr>
          <p:cNvPr id="72" name="Text Box 72"/>
          <p:cNvSpPr txBox="1">
            <a:spLocks noChangeArrowheads="1"/>
          </p:cNvSpPr>
          <p:nvPr/>
        </p:nvSpPr>
        <p:spPr bwMode="auto">
          <a:xfrm>
            <a:off x="356558" y="3229559"/>
            <a:ext cx="2351088" cy="504241"/>
          </a:xfrm>
          <a:prstGeom prst="rect">
            <a:avLst/>
          </a:prstGeom>
          <a:solidFill>
            <a:srgbClr val="0000FF">
              <a:alpha val="30196"/>
            </a:srgbClr>
          </a:solidFill>
          <a:ln w="9525">
            <a:solidFill>
              <a:srgbClr val="0000FF"/>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Instead of a single state that represents the initial state of the atmosphere …</a:t>
            </a:r>
          </a:p>
        </p:txBody>
      </p:sp>
      <p:grpSp>
        <p:nvGrpSpPr>
          <p:cNvPr id="73" name="Group 73"/>
          <p:cNvGrpSpPr>
            <a:grpSpLocks/>
          </p:cNvGrpSpPr>
          <p:nvPr/>
        </p:nvGrpSpPr>
        <p:grpSpPr bwMode="auto">
          <a:xfrm>
            <a:off x="2362200" y="4408129"/>
            <a:ext cx="1968500" cy="1233488"/>
            <a:chOff x="1488" y="1979"/>
            <a:chExt cx="1216" cy="777"/>
          </a:xfrm>
        </p:grpSpPr>
        <p:sp>
          <p:nvSpPr>
            <p:cNvPr id="74" name="Freeform 74"/>
            <p:cNvSpPr>
              <a:spLocks/>
            </p:cNvSpPr>
            <p:nvPr/>
          </p:nvSpPr>
          <p:spPr bwMode="auto">
            <a:xfrm>
              <a:off x="2304" y="1979"/>
              <a:ext cx="333" cy="233"/>
            </a:xfrm>
            <a:custGeom>
              <a:avLst/>
              <a:gdLst>
                <a:gd name="T0" fmla="*/ 333 w 333"/>
                <a:gd name="T1" fmla="*/ 0 h 284"/>
                <a:gd name="T2" fmla="*/ 219 w 333"/>
                <a:gd name="T3" fmla="*/ 17 h 284"/>
                <a:gd name="T4" fmla="*/ 130 w 333"/>
                <a:gd name="T5" fmla="*/ 65 h 284"/>
                <a:gd name="T6" fmla="*/ 32 w 333"/>
                <a:gd name="T7" fmla="*/ 179 h 284"/>
                <a:gd name="T8" fmla="*/ 0 w 333"/>
                <a:gd name="T9" fmla="*/ 284 h 284"/>
                <a:gd name="T10" fmla="*/ 0 60000 65536"/>
                <a:gd name="T11" fmla="*/ 0 60000 65536"/>
                <a:gd name="T12" fmla="*/ 0 60000 65536"/>
                <a:gd name="T13" fmla="*/ 0 60000 65536"/>
                <a:gd name="T14" fmla="*/ 0 60000 65536"/>
                <a:gd name="T15" fmla="*/ 0 w 333"/>
                <a:gd name="T16" fmla="*/ 0 h 284"/>
                <a:gd name="T17" fmla="*/ 333 w 333"/>
                <a:gd name="T18" fmla="*/ 284 h 284"/>
              </a:gdLst>
              <a:ahLst/>
              <a:cxnLst>
                <a:cxn ang="T10">
                  <a:pos x="T0" y="T1"/>
                </a:cxn>
                <a:cxn ang="T11">
                  <a:pos x="T2" y="T3"/>
                </a:cxn>
                <a:cxn ang="T12">
                  <a:pos x="T4" y="T5"/>
                </a:cxn>
                <a:cxn ang="T13">
                  <a:pos x="T6" y="T7"/>
                </a:cxn>
                <a:cxn ang="T14">
                  <a:pos x="T8" y="T9"/>
                </a:cxn>
              </a:cxnLst>
              <a:rect l="T15" t="T16" r="T17" b="T18"/>
              <a:pathLst>
                <a:path w="333" h="284">
                  <a:moveTo>
                    <a:pt x="333" y="0"/>
                  </a:moveTo>
                  <a:cubicBezTo>
                    <a:pt x="293" y="3"/>
                    <a:pt x="253" y="6"/>
                    <a:pt x="219" y="17"/>
                  </a:cubicBezTo>
                  <a:cubicBezTo>
                    <a:pt x="185" y="28"/>
                    <a:pt x="161" y="38"/>
                    <a:pt x="130" y="65"/>
                  </a:cubicBezTo>
                  <a:cubicBezTo>
                    <a:pt x="99" y="92"/>
                    <a:pt x="54" y="143"/>
                    <a:pt x="32" y="179"/>
                  </a:cubicBezTo>
                  <a:cubicBezTo>
                    <a:pt x="10" y="215"/>
                    <a:pt x="5" y="249"/>
                    <a:pt x="0" y="284"/>
                  </a:cubicBezTo>
                </a:path>
              </a:pathLst>
            </a:custGeom>
            <a:noFill/>
            <a:ln w="19050">
              <a:solidFill>
                <a:srgbClr val="0000FF"/>
              </a:solidFill>
              <a:round/>
              <a:headEnd/>
              <a:tailEnd type="arrow" w="lg" len="lg"/>
            </a:ln>
          </p:spPr>
          <p:txBody>
            <a:bodyPr>
              <a:prstTxWarp prst="textNoShape">
                <a:avLst/>
              </a:prstTxWarp>
              <a:spAutoFit/>
            </a:bodyPr>
            <a:lstStyle/>
            <a:p>
              <a:endParaRPr lang="en-US"/>
            </a:p>
          </p:txBody>
        </p:sp>
        <p:sp>
          <p:nvSpPr>
            <p:cNvPr id="75" name="Text Box 75"/>
            <p:cNvSpPr txBox="1">
              <a:spLocks noChangeArrowheads="1"/>
            </p:cNvSpPr>
            <p:nvPr/>
          </p:nvSpPr>
          <p:spPr bwMode="auto">
            <a:xfrm>
              <a:off x="2111" y="2274"/>
              <a:ext cx="388" cy="147"/>
            </a:xfrm>
            <a:prstGeom prst="rect">
              <a:avLst/>
            </a:prstGeom>
            <a:solidFill>
              <a:srgbClr val="FF0000">
                <a:alpha val="30196"/>
              </a:srgbClr>
            </a:solidFill>
            <a:ln w="9525">
              <a:solidFill>
                <a:srgbClr val="FF0000"/>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EnKF</a:t>
              </a:r>
            </a:p>
          </p:txBody>
        </p:sp>
        <p:sp>
          <p:nvSpPr>
            <p:cNvPr id="76" name="Text Box 76"/>
            <p:cNvSpPr txBox="1">
              <a:spLocks noChangeArrowheads="1"/>
            </p:cNvSpPr>
            <p:nvPr/>
          </p:nvSpPr>
          <p:spPr bwMode="auto">
            <a:xfrm>
              <a:off x="1488" y="2609"/>
              <a:ext cx="692" cy="147"/>
            </a:xfrm>
            <a:prstGeom prst="rect">
              <a:avLst/>
            </a:prstGeom>
            <a:solidFill>
              <a:srgbClr val="FF6600">
                <a:alpha val="30196"/>
              </a:srgbClr>
            </a:solidFill>
            <a:ln w="9525">
              <a:solidFill>
                <a:srgbClr val="FF6600"/>
              </a:solidFill>
              <a:miter lim="800000"/>
              <a:headEnd/>
              <a:tailEnd/>
            </a:ln>
          </p:spPr>
          <p:txBody>
            <a:bodyPr>
              <a:prstTxWarp prst="textNoShape">
                <a:avLst/>
              </a:prstTxWarp>
              <a:spAutoFit/>
            </a:bodyPr>
            <a:lstStyle/>
            <a:p>
              <a:pPr algn="ctr">
                <a:lnSpc>
                  <a:spcPct val="80000"/>
                </a:lnSpc>
                <a:spcBef>
                  <a:spcPct val="20000"/>
                </a:spcBef>
                <a:buClr>
                  <a:schemeClr val="hlink"/>
                </a:buClr>
                <a:buSzPct val="120000"/>
              </a:pPr>
              <a:r>
                <a:rPr lang="en-US" sz="1100" dirty="0">
                  <a:latin typeface="Tahoma" charset="0"/>
                </a:rPr>
                <a:t>Observations</a:t>
              </a:r>
            </a:p>
          </p:txBody>
        </p:sp>
        <p:sp>
          <p:nvSpPr>
            <p:cNvPr id="77" name="Freeform 77"/>
            <p:cNvSpPr>
              <a:spLocks/>
            </p:cNvSpPr>
            <p:nvPr/>
          </p:nvSpPr>
          <p:spPr bwMode="auto">
            <a:xfrm>
              <a:off x="1828" y="2364"/>
              <a:ext cx="272" cy="233"/>
            </a:xfrm>
            <a:custGeom>
              <a:avLst/>
              <a:gdLst>
                <a:gd name="T0" fmla="*/ 4 w 280"/>
                <a:gd name="T1" fmla="*/ 593 h 632"/>
                <a:gd name="T2" fmla="*/ 4 w 280"/>
                <a:gd name="T3" fmla="*/ 416 h 632"/>
                <a:gd name="T4" fmla="*/ 26 w 280"/>
                <a:gd name="T5" fmla="*/ 236 h 632"/>
                <a:gd name="T6" fmla="*/ 68 w 280"/>
                <a:gd name="T7" fmla="*/ 112 h 632"/>
                <a:gd name="T8" fmla="*/ 166 w 280"/>
                <a:gd name="T9" fmla="*/ 18 h 632"/>
                <a:gd name="T10" fmla="*/ 264 w 280"/>
                <a:gd name="T11" fmla="*/ 0 h 632"/>
                <a:gd name="T12" fmla="*/ 0 60000 65536"/>
                <a:gd name="T13" fmla="*/ 0 60000 65536"/>
                <a:gd name="T14" fmla="*/ 0 60000 65536"/>
                <a:gd name="T15" fmla="*/ 0 60000 65536"/>
                <a:gd name="T16" fmla="*/ 0 60000 65536"/>
                <a:gd name="T17" fmla="*/ 0 60000 65536"/>
                <a:gd name="T18" fmla="*/ 0 w 280"/>
                <a:gd name="T19" fmla="*/ 0 h 632"/>
                <a:gd name="T20" fmla="*/ 280 w 280"/>
                <a:gd name="T21" fmla="*/ 632 h 632"/>
              </a:gdLst>
              <a:ahLst/>
              <a:cxnLst>
                <a:cxn ang="T12">
                  <a:pos x="T0" y="T1"/>
                </a:cxn>
                <a:cxn ang="T13">
                  <a:pos x="T2" y="T3"/>
                </a:cxn>
                <a:cxn ang="T14">
                  <a:pos x="T4" y="T5"/>
                </a:cxn>
                <a:cxn ang="T15">
                  <a:pos x="T6" y="T7"/>
                </a:cxn>
                <a:cxn ang="T16">
                  <a:pos x="T8" y="T9"/>
                </a:cxn>
                <a:cxn ang="T17">
                  <a:pos x="T10" y="T11"/>
                </a:cxn>
              </a:cxnLst>
              <a:rect l="T18" t="T19" r="T20" b="T21"/>
              <a:pathLst>
                <a:path w="280" h="632">
                  <a:moveTo>
                    <a:pt x="4" y="632"/>
                  </a:moveTo>
                  <a:cubicBezTo>
                    <a:pt x="2" y="569"/>
                    <a:pt x="0" y="507"/>
                    <a:pt x="4" y="444"/>
                  </a:cubicBezTo>
                  <a:cubicBezTo>
                    <a:pt x="8" y="381"/>
                    <a:pt x="17" y="306"/>
                    <a:pt x="28" y="252"/>
                  </a:cubicBezTo>
                  <a:cubicBezTo>
                    <a:pt x="39" y="198"/>
                    <a:pt x="47" y="159"/>
                    <a:pt x="72" y="120"/>
                  </a:cubicBezTo>
                  <a:cubicBezTo>
                    <a:pt x="97" y="81"/>
                    <a:pt x="141" y="40"/>
                    <a:pt x="176" y="20"/>
                  </a:cubicBezTo>
                  <a:cubicBezTo>
                    <a:pt x="211" y="0"/>
                    <a:pt x="245" y="0"/>
                    <a:pt x="280" y="0"/>
                  </a:cubicBezTo>
                </a:path>
              </a:pathLst>
            </a:custGeom>
            <a:noFill/>
            <a:ln w="19050">
              <a:solidFill>
                <a:srgbClr val="FF6600"/>
              </a:solidFill>
              <a:round/>
              <a:headEnd/>
              <a:tailEnd type="arrow" w="lg" len="lg"/>
            </a:ln>
          </p:spPr>
          <p:txBody>
            <a:bodyPr>
              <a:prstTxWarp prst="textNoShape">
                <a:avLst/>
              </a:prstTxWarp>
              <a:spAutoFit/>
            </a:bodyPr>
            <a:lstStyle/>
            <a:p>
              <a:endParaRPr lang="en-US"/>
            </a:p>
          </p:txBody>
        </p:sp>
        <p:sp>
          <p:nvSpPr>
            <p:cNvPr id="78" name="Freeform 78"/>
            <p:cNvSpPr>
              <a:spLocks/>
            </p:cNvSpPr>
            <p:nvPr/>
          </p:nvSpPr>
          <p:spPr bwMode="auto">
            <a:xfrm>
              <a:off x="2290" y="2428"/>
              <a:ext cx="414" cy="233"/>
            </a:xfrm>
            <a:custGeom>
              <a:avLst/>
              <a:gdLst>
                <a:gd name="T0" fmla="*/ 6 w 414"/>
                <a:gd name="T1" fmla="*/ 0 h 281"/>
                <a:gd name="T2" fmla="*/ 10 w 414"/>
                <a:gd name="T3" fmla="*/ 100 h 281"/>
                <a:gd name="T4" fmla="*/ 66 w 414"/>
                <a:gd name="T5" fmla="*/ 200 h 281"/>
                <a:gd name="T6" fmla="*/ 182 w 414"/>
                <a:gd name="T7" fmla="*/ 268 h 281"/>
                <a:gd name="T8" fmla="*/ 310 w 414"/>
                <a:gd name="T9" fmla="*/ 280 h 281"/>
                <a:gd name="T10" fmla="*/ 414 w 414"/>
                <a:gd name="T11" fmla="*/ 264 h 281"/>
                <a:gd name="T12" fmla="*/ 0 60000 65536"/>
                <a:gd name="T13" fmla="*/ 0 60000 65536"/>
                <a:gd name="T14" fmla="*/ 0 60000 65536"/>
                <a:gd name="T15" fmla="*/ 0 60000 65536"/>
                <a:gd name="T16" fmla="*/ 0 60000 65536"/>
                <a:gd name="T17" fmla="*/ 0 60000 65536"/>
                <a:gd name="T18" fmla="*/ 0 w 414"/>
                <a:gd name="T19" fmla="*/ 0 h 281"/>
                <a:gd name="T20" fmla="*/ 414 w 414"/>
                <a:gd name="T21" fmla="*/ 281 h 281"/>
              </a:gdLst>
              <a:ahLst/>
              <a:cxnLst>
                <a:cxn ang="T12">
                  <a:pos x="T0" y="T1"/>
                </a:cxn>
                <a:cxn ang="T13">
                  <a:pos x="T2" y="T3"/>
                </a:cxn>
                <a:cxn ang="T14">
                  <a:pos x="T4" y="T5"/>
                </a:cxn>
                <a:cxn ang="T15">
                  <a:pos x="T6" y="T7"/>
                </a:cxn>
                <a:cxn ang="T16">
                  <a:pos x="T8" y="T9"/>
                </a:cxn>
                <a:cxn ang="T17">
                  <a:pos x="T10" y="T11"/>
                </a:cxn>
              </a:cxnLst>
              <a:rect l="T18" t="T19" r="T20" b="T21"/>
              <a:pathLst>
                <a:path w="414" h="281">
                  <a:moveTo>
                    <a:pt x="6" y="0"/>
                  </a:moveTo>
                  <a:cubicBezTo>
                    <a:pt x="3" y="33"/>
                    <a:pt x="0" y="67"/>
                    <a:pt x="10" y="100"/>
                  </a:cubicBezTo>
                  <a:cubicBezTo>
                    <a:pt x="20" y="133"/>
                    <a:pt x="37" y="172"/>
                    <a:pt x="66" y="200"/>
                  </a:cubicBezTo>
                  <a:cubicBezTo>
                    <a:pt x="95" y="228"/>
                    <a:pt x="141" y="255"/>
                    <a:pt x="182" y="268"/>
                  </a:cubicBezTo>
                  <a:cubicBezTo>
                    <a:pt x="223" y="281"/>
                    <a:pt x="271" y="281"/>
                    <a:pt x="310" y="280"/>
                  </a:cubicBezTo>
                  <a:cubicBezTo>
                    <a:pt x="349" y="279"/>
                    <a:pt x="381" y="271"/>
                    <a:pt x="414" y="264"/>
                  </a:cubicBezTo>
                </a:path>
              </a:pathLst>
            </a:custGeom>
            <a:noFill/>
            <a:ln w="19050">
              <a:solidFill>
                <a:srgbClr val="FF0000"/>
              </a:solidFill>
              <a:round/>
              <a:headEnd/>
              <a:tailEnd type="arrow" w="lg" len="lg"/>
            </a:ln>
          </p:spPr>
          <p:txBody>
            <a:bodyPr>
              <a:prstTxWarp prst="textNoShape">
                <a:avLst/>
              </a:prstTxWarp>
              <a:spAutoFit/>
            </a:bodyPr>
            <a:lstStyle/>
            <a:p>
              <a:endParaRPr lang="en-US"/>
            </a:p>
          </p:txBody>
        </p:sp>
      </p:grpSp>
      <p:cxnSp>
        <p:nvCxnSpPr>
          <p:cNvPr id="79" name="AutoShape 79"/>
          <p:cNvCxnSpPr>
            <a:cxnSpLocks noChangeShapeType="1"/>
            <a:stCxn id="26" idx="2"/>
            <a:endCxn id="65" idx="2"/>
          </p:cNvCxnSpPr>
          <p:nvPr/>
        </p:nvCxnSpPr>
        <p:spPr bwMode="auto">
          <a:xfrm>
            <a:off x="4471988" y="4249378"/>
            <a:ext cx="212725" cy="430212"/>
          </a:xfrm>
          <a:prstGeom prst="straightConnector1">
            <a:avLst/>
          </a:prstGeom>
          <a:noFill/>
          <a:ln w="19050">
            <a:solidFill>
              <a:srgbClr val="FF0000"/>
            </a:solidFill>
            <a:round/>
            <a:headEnd/>
            <a:tailEnd type="arrow" w="lg" len="med"/>
          </a:ln>
        </p:spPr>
      </p:cxnSp>
      <p:cxnSp>
        <p:nvCxnSpPr>
          <p:cNvPr id="80" name="AutoShape 80"/>
          <p:cNvCxnSpPr>
            <a:cxnSpLocks noChangeShapeType="1"/>
            <a:stCxn id="25" idx="2"/>
            <a:endCxn id="66" idx="2"/>
          </p:cNvCxnSpPr>
          <p:nvPr/>
        </p:nvCxnSpPr>
        <p:spPr bwMode="auto">
          <a:xfrm>
            <a:off x="4811713" y="4535128"/>
            <a:ext cx="85725" cy="412750"/>
          </a:xfrm>
          <a:prstGeom prst="straightConnector1">
            <a:avLst/>
          </a:prstGeom>
          <a:noFill/>
          <a:ln w="19050">
            <a:solidFill>
              <a:srgbClr val="FF0000"/>
            </a:solidFill>
            <a:round/>
            <a:headEnd/>
            <a:tailEnd type="arrow" w="lg" len="med"/>
          </a:ln>
        </p:spPr>
      </p:cxnSp>
      <p:cxnSp>
        <p:nvCxnSpPr>
          <p:cNvPr id="81" name="AutoShape 81"/>
          <p:cNvCxnSpPr>
            <a:cxnSpLocks noChangeShapeType="1"/>
            <a:stCxn id="5" idx="1"/>
            <a:endCxn id="64" idx="2"/>
          </p:cNvCxnSpPr>
          <p:nvPr/>
        </p:nvCxnSpPr>
        <p:spPr bwMode="auto">
          <a:xfrm>
            <a:off x="4402138" y="4795478"/>
            <a:ext cx="168275" cy="93662"/>
          </a:xfrm>
          <a:prstGeom prst="straightConnector1">
            <a:avLst/>
          </a:prstGeom>
          <a:noFill/>
          <a:ln w="19050">
            <a:solidFill>
              <a:srgbClr val="FF0000"/>
            </a:solidFill>
            <a:round/>
            <a:headEnd/>
            <a:tailEnd type="arrow" w="lg" len="med"/>
          </a:ln>
        </p:spPr>
      </p:cxnSp>
      <p:cxnSp>
        <p:nvCxnSpPr>
          <p:cNvPr id="82" name="AutoShape 82"/>
          <p:cNvCxnSpPr>
            <a:cxnSpLocks noChangeShapeType="1"/>
            <a:stCxn id="8" idx="2"/>
            <a:endCxn id="63" idx="2"/>
          </p:cNvCxnSpPr>
          <p:nvPr/>
        </p:nvCxnSpPr>
        <p:spPr bwMode="auto">
          <a:xfrm>
            <a:off x="4391025" y="5309828"/>
            <a:ext cx="84138" cy="123825"/>
          </a:xfrm>
          <a:prstGeom prst="straightConnector1">
            <a:avLst/>
          </a:prstGeom>
          <a:noFill/>
          <a:ln w="19050">
            <a:solidFill>
              <a:srgbClr val="FF0000"/>
            </a:solidFill>
            <a:round/>
            <a:headEnd/>
            <a:tailEnd type="arrow" w="lg" len="med"/>
          </a:ln>
        </p:spPr>
      </p:cxnSp>
      <p:cxnSp>
        <p:nvCxnSpPr>
          <p:cNvPr id="83" name="AutoShape 83"/>
          <p:cNvCxnSpPr>
            <a:cxnSpLocks noChangeShapeType="1"/>
            <a:stCxn id="6" idx="2"/>
            <a:endCxn id="67" idx="2"/>
          </p:cNvCxnSpPr>
          <p:nvPr/>
        </p:nvCxnSpPr>
        <p:spPr bwMode="auto">
          <a:xfrm flipH="1" flipV="1">
            <a:off x="4838700" y="5473340"/>
            <a:ext cx="88900" cy="161925"/>
          </a:xfrm>
          <a:prstGeom prst="straightConnector1">
            <a:avLst/>
          </a:prstGeom>
          <a:noFill/>
          <a:ln w="19050">
            <a:solidFill>
              <a:srgbClr val="FF0000"/>
            </a:solidFill>
            <a:round/>
            <a:headEnd/>
            <a:tailEnd type="arrow" w="lg" len="med"/>
          </a:ln>
        </p:spPr>
      </p:cxnSp>
      <p:cxnSp>
        <p:nvCxnSpPr>
          <p:cNvPr id="84" name="AutoShape 84"/>
          <p:cNvCxnSpPr>
            <a:cxnSpLocks noChangeShapeType="1"/>
            <a:stCxn id="9" idx="2"/>
            <a:endCxn id="62" idx="2"/>
          </p:cNvCxnSpPr>
          <p:nvPr/>
        </p:nvCxnSpPr>
        <p:spPr bwMode="auto">
          <a:xfrm flipV="1">
            <a:off x="4538663" y="5732103"/>
            <a:ext cx="92075" cy="138112"/>
          </a:xfrm>
          <a:prstGeom prst="straightConnector1">
            <a:avLst/>
          </a:prstGeom>
          <a:noFill/>
          <a:ln w="19050">
            <a:solidFill>
              <a:srgbClr val="FF0000"/>
            </a:solidFill>
            <a:round/>
            <a:headEnd/>
            <a:tailEnd type="arrow" w="lg" len="med"/>
          </a:ln>
        </p:spPr>
      </p:cxnSp>
      <p:cxnSp>
        <p:nvCxnSpPr>
          <p:cNvPr id="85" name="AutoShape 85"/>
          <p:cNvCxnSpPr>
            <a:cxnSpLocks noChangeShapeType="1"/>
            <a:stCxn id="27" idx="2"/>
            <a:endCxn id="61" idx="2"/>
          </p:cNvCxnSpPr>
          <p:nvPr/>
        </p:nvCxnSpPr>
        <p:spPr bwMode="auto">
          <a:xfrm flipH="1" flipV="1">
            <a:off x="4764088" y="5867040"/>
            <a:ext cx="38100" cy="184150"/>
          </a:xfrm>
          <a:prstGeom prst="straightConnector1">
            <a:avLst/>
          </a:prstGeom>
          <a:noFill/>
          <a:ln w="19050">
            <a:solidFill>
              <a:srgbClr val="FF0000"/>
            </a:solidFill>
            <a:round/>
            <a:headEnd/>
            <a:tailEnd type="arrow" w="lg" len="med"/>
          </a:ln>
        </p:spPr>
      </p:cxnSp>
      <p:cxnSp>
        <p:nvCxnSpPr>
          <p:cNvPr id="86" name="AutoShape 86"/>
          <p:cNvCxnSpPr>
            <a:cxnSpLocks noChangeShapeType="1"/>
            <a:stCxn id="16" idx="2"/>
            <a:endCxn id="68" idx="2"/>
          </p:cNvCxnSpPr>
          <p:nvPr/>
        </p:nvCxnSpPr>
        <p:spPr bwMode="auto">
          <a:xfrm flipH="1">
            <a:off x="4697413" y="5101865"/>
            <a:ext cx="4762" cy="114300"/>
          </a:xfrm>
          <a:prstGeom prst="straightConnector1">
            <a:avLst/>
          </a:prstGeom>
          <a:noFill/>
          <a:ln w="19050">
            <a:solidFill>
              <a:srgbClr val="FF0000"/>
            </a:solidFill>
            <a:round/>
            <a:headEnd/>
            <a:tailEnd type="arrow" w="lg" len="med"/>
          </a:ln>
        </p:spPr>
      </p:cxnSp>
      <p:sp>
        <p:nvSpPr>
          <p:cNvPr id="87" name="Slide Number Placeholder 86"/>
          <p:cNvSpPr>
            <a:spLocks noGrp="1"/>
          </p:cNvSpPr>
          <p:nvPr>
            <p:ph type="sldNum" sz="quarter" idx="11"/>
          </p:nvPr>
        </p:nvSpPr>
        <p:spPr/>
        <p:txBody>
          <a:bodyPr/>
          <a:lstStyle/>
          <a:p>
            <a:fld id="{6E1E3D47-BE0A-8945-90EA-0827F61C3A50}"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Summary</a:t>
            </a:r>
            <a:endParaRPr lang="en-US" dirty="0"/>
          </a:p>
        </p:txBody>
      </p:sp>
      <p:sp>
        <p:nvSpPr>
          <p:cNvPr id="11" name="Content Placeholder 3"/>
          <p:cNvSpPr>
            <a:spLocks noGrp="1"/>
          </p:cNvSpPr>
          <p:nvPr>
            <p:ph idx="1"/>
          </p:nvPr>
        </p:nvSpPr>
        <p:spPr>
          <a:xfrm>
            <a:off x="457199" y="1457281"/>
            <a:ext cx="8398933" cy="5240965"/>
          </a:xfrm>
        </p:spPr>
        <p:txBody>
          <a:bodyPr>
            <a:normAutofit/>
          </a:bodyPr>
          <a:lstStyle/>
          <a:p>
            <a:r>
              <a:rPr lang="en-US" dirty="0" smtClean="0"/>
              <a:t>Hurricane background forecasts in high resolution may be skilled enough to enable successful assimilation of satellite cloud and precipitation observations</a:t>
            </a:r>
          </a:p>
          <a:p>
            <a:endParaRPr lang="en-US" sz="1000" dirty="0" smtClean="0">
              <a:solidFill>
                <a:srgbClr val="008000"/>
              </a:solidFill>
            </a:endParaRPr>
          </a:p>
          <a:p>
            <a:r>
              <a:rPr lang="en-US" dirty="0" smtClean="0">
                <a:solidFill>
                  <a:srgbClr val="008000"/>
                </a:solidFill>
              </a:rPr>
              <a:t>Joint assimilation of high resolution 3D wind and satellite observations is likely necessary for success, together with using 4DDA techniques with dynamic coupling in space and </a:t>
            </a:r>
            <a:r>
              <a:rPr lang="en-US" smtClean="0">
                <a:solidFill>
                  <a:srgbClr val="008000"/>
                </a:solidFill>
              </a:rPr>
              <a:t>time dimensions</a:t>
            </a:r>
          </a:p>
          <a:p>
            <a:endParaRPr lang="en-US" sz="1000" dirty="0" smtClean="0">
              <a:solidFill>
                <a:srgbClr val="800000"/>
              </a:solidFill>
            </a:endParaRPr>
          </a:p>
          <a:p>
            <a:r>
              <a:rPr lang="en-US" dirty="0" smtClean="0">
                <a:solidFill>
                  <a:srgbClr val="800000"/>
                </a:solidFill>
              </a:rPr>
              <a:t>Planned updates in HEDAS, before the 2011 season:</a:t>
            </a:r>
          </a:p>
          <a:p>
            <a:pPr lvl="1"/>
            <a:r>
              <a:rPr lang="en-US" dirty="0" smtClean="0">
                <a:solidFill>
                  <a:srgbClr val="800000"/>
                </a:solidFill>
              </a:rPr>
              <a:t>Satellite data assimilation in the core (Vukicevic)</a:t>
            </a:r>
          </a:p>
          <a:p>
            <a:pPr lvl="1"/>
            <a:r>
              <a:rPr lang="en-US" dirty="0" smtClean="0">
                <a:solidFill>
                  <a:srgbClr val="800000"/>
                </a:solidFill>
              </a:rPr>
              <a:t>Representation of model error in surface and PBL physics (Aksoy and J. Zhang)</a:t>
            </a:r>
          </a:p>
          <a:p>
            <a:pPr lvl="1"/>
            <a:r>
              <a:rPr lang="en-US" dirty="0" smtClean="0">
                <a:solidFill>
                  <a:srgbClr val="800000"/>
                </a:solidFill>
              </a:rPr>
              <a:t>Improved parallelization</a:t>
            </a:r>
          </a:p>
          <a:p>
            <a:endParaRPr lang="en-US" sz="1000" dirty="0" smtClean="0"/>
          </a:p>
          <a:p>
            <a:r>
              <a:rPr lang="en-US" dirty="0" smtClean="0">
                <a:solidFill>
                  <a:srgbClr val="3366FF"/>
                </a:solidFill>
              </a:rPr>
              <a:t>All of HEDAS forecast case results can be found at the following link:</a:t>
            </a:r>
            <a:br>
              <a:rPr lang="en-US" dirty="0" smtClean="0">
                <a:solidFill>
                  <a:srgbClr val="3366FF"/>
                </a:solidFill>
              </a:rPr>
            </a:br>
            <a:r>
              <a:rPr lang="en-US" dirty="0" smtClean="0">
                <a:solidFill>
                  <a:srgbClr val="3366FF"/>
                </a:solidFill>
              </a:rPr>
              <a:t>https://</a:t>
            </a:r>
            <a:r>
              <a:rPr lang="en-US" dirty="0" err="1" smtClean="0">
                <a:solidFill>
                  <a:srgbClr val="3366FF"/>
                </a:solidFill>
              </a:rPr>
              <a:t>storm.aoml.noaa.gov/realtime</a:t>
            </a:r>
            <a:endParaRPr lang="en-US" dirty="0" smtClean="0">
              <a:solidFill>
                <a:srgbClr val="3366FF"/>
              </a:solidFill>
            </a:endParaRP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47800"/>
          </a:xfrm>
        </p:spPr>
        <p:txBody>
          <a:bodyPr rtlCol="0">
            <a:normAutofit/>
          </a:bodyPr>
          <a:lstStyle/>
          <a:p>
            <a:pPr fontAlgn="auto">
              <a:spcAft>
                <a:spcPts val="0"/>
              </a:spcAft>
              <a:defRPr/>
            </a:pPr>
            <a:r>
              <a:rPr lang="en-US" dirty="0" smtClean="0"/>
              <a:t>HRD’s experimental Hurricane Ensemble Data Assimilation System (HEDAS)</a:t>
            </a:r>
            <a:endParaRPr lang="en-US" dirty="0"/>
          </a:p>
        </p:txBody>
      </p:sp>
      <p:sp>
        <p:nvSpPr>
          <p:cNvPr id="15362" name="Rectangle 5"/>
          <p:cNvSpPr>
            <a:spLocks noChangeArrowheads="1"/>
          </p:cNvSpPr>
          <p:nvPr/>
        </p:nvSpPr>
        <p:spPr bwMode="auto">
          <a:xfrm>
            <a:off x="835537" y="1533465"/>
            <a:ext cx="7772400" cy="5324535"/>
          </a:xfrm>
          <a:prstGeom prst="rect">
            <a:avLst/>
          </a:prstGeom>
          <a:noFill/>
          <a:ln w="9525">
            <a:noFill/>
            <a:miter lim="800000"/>
            <a:headEnd/>
            <a:tailEnd/>
          </a:ln>
        </p:spPr>
        <p:txBody>
          <a:bodyPr wrap="square">
            <a:spAutoFit/>
          </a:bodyPr>
          <a:lstStyle/>
          <a:p>
            <a:r>
              <a:rPr lang="en-US" sz="2000" b="1" dirty="0">
                <a:solidFill>
                  <a:schemeClr val="folHlink"/>
                </a:solidFill>
                <a:latin typeface="Calibri" charset="0"/>
              </a:rPr>
              <a:t>Forecast model:</a:t>
            </a:r>
          </a:p>
          <a:p>
            <a:pPr lvl="1"/>
            <a:r>
              <a:rPr lang="en-US" sz="2000" dirty="0">
                <a:solidFill>
                  <a:schemeClr val="folHlink"/>
                </a:solidFill>
                <a:latin typeface="Calibri" charset="0"/>
              </a:rPr>
              <a:t>HRD’s Experimental HWRF (HWRF-X)</a:t>
            </a:r>
          </a:p>
          <a:p>
            <a:pPr lvl="1"/>
            <a:r>
              <a:rPr lang="en-US" sz="2000" dirty="0">
                <a:solidFill>
                  <a:schemeClr val="folHlink"/>
                </a:solidFill>
                <a:latin typeface="Calibri" charset="0"/>
              </a:rPr>
              <a:t>2 nested domains (9/3 km horizontal resolution, 42 vert. levels)</a:t>
            </a:r>
          </a:p>
          <a:p>
            <a:pPr lvl="1"/>
            <a:r>
              <a:rPr lang="en-US" sz="2000" dirty="0">
                <a:solidFill>
                  <a:schemeClr val="folHlink"/>
                </a:solidFill>
                <a:latin typeface="Calibri" charset="0"/>
              </a:rPr>
              <a:t>Static inner nest to accommodate covariance computations</a:t>
            </a:r>
          </a:p>
          <a:p>
            <a:pPr lvl="2"/>
            <a:r>
              <a:rPr lang="en-US" sz="2000" dirty="0">
                <a:solidFill>
                  <a:schemeClr val="folHlink"/>
                </a:solidFill>
                <a:latin typeface="Wingdings" pitchFamily="2" charset="2"/>
                <a:ea typeface="Wingdings" pitchFamily="2" charset="2"/>
                <a:cs typeface="Wingdings" pitchFamily="2" charset="2"/>
              </a:rPr>
              <a:t>	</a:t>
            </a:r>
            <a:r>
              <a:rPr lang="en-US" sz="2000" dirty="0">
                <a:solidFill>
                  <a:schemeClr val="folHlink"/>
                </a:solidFill>
                <a:latin typeface="Calibri" charset="0"/>
                <a:ea typeface="Wingdings" pitchFamily="2" charset="2"/>
                <a:cs typeface="Wingdings" pitchFamily="2" charset="2"/>
              </a:rPr>
              <a:t> </a:t>
            </a:r>
            <a:r>
              <a:rPr lang="en-US" sz="2000" dirty="0">
                <a:solidFill>
                  <a:schemeClr val="folHlink"/>
                </a:solidFill>
                <a:latin typeface="Calibri" charset="0"/>
              </a:rPr>
              <a:t>Inner nest size: ~10x10 degrees</a:t>
            </a:r>
          </a:p>
          <a:p>
            <a:pPr lvl="1"/>
            <a:r>
              <a:rPr lang="en-US" sz="2000" dirty="0" smtClean="0">
                <a:solidFill>
                  <a:schemeClr val="folHlink"/>
                </a:solidFill>
                <a:latin typeface="Calibri" charset="0"/>
              </a:rPr>
              <a:t>Explicit microphysics  </a:t>
            </a:r>
            <a:r>
              <a:rPr lang="en-US" sz="2000" dirty="0">
                <a:solidFill>
                  <a:schemeClr val="folHlink"/>
                </a:solidFill>
                <a:latin typeface="Calibri" charset="0"/>
              </a:rPr>
              <a:t>on inner </a:t>
            </a:r>
            <a:r>
              <a:rPr lang="en-US" sz="2000" dirty="0" smtClean="0">
                <a:solidFill>
                  <a:schemeClr val="folHlink"/>
                </a:solidFill>
                <a:latin typeface="Calibri" charset="0"/>
              </a:rPr>
              <a:t>nest</a:t>
            </a:r>
          </a:p>
          <a:p>
            <a:pPr lvl="1"/>
            <a:endParaRPr lang="en-US" sz="2000" dirty="0" smtClean="0">
              <a:solidFill>
                <a:schemeClr val="folHlink"/>
              </a:solidFill>
              <a:latin typeface="Calibri" charset="0"/>
            </a:endParaRPr>
          </a:p>
          <a:p>
            <a:r>
              <a:rPr lang="en-US" sz="2000" b="1" dirty="0" smtClean="0">
                <a:solidFill>
                  <a:srgbClr val="006600"/>
                </a:solidFill>
                <a:latin typeface="Calibri" charset="0"/>
              </a:rPr>
              <a:t>Data assimilation:</a:t>
            </a:r>
          </a:p>
          <a:p>
            <a:pPr lvl="1"/>
            <a:r>
              <a:rPr lang="en-US" sz="2000" dirty="0" smtClean="0">
                <a:solidFill>
                  <a:srgbClr val="006600"/>
                </a:solidFill>
                <a:latin typeface="Calibri" charset="0"/>
              </a:rPr>
              <a:t>Square-root ensemble </a:t>
            </a:r>
            <a:r>
              <a:rPr lang="en-US" sz="2000" dirty="0" err="1" smtClean="0">
                <a:solidFill>
                  <a:srgbClr val="006600"/>
                </a:solidFill>
                <a:latin typeface="Calibri" charset="0"/>
              </a:rPr>
              <a:t>Kalman</a:t>
            </a:r>
            <a:r>
              <a:rPr lang="en-US" sz="2000" dirty="0" smtClean="0">
                <a:solidFill>
                  <a:srgbClr val="006600"/>
                </a:solidFill>
                <a:latin typeface="Calibri" charset="0"/>
              </a:rPr>
              <a:t> filter, </a:t>
            </a:r>
            <a:r>
              <a:rPr lang="en-US" sz="2000" dirty="0" err="1" smtClean="0">
                <a:solidFill>
                  <a:srgbClr val="006600"/>
                </a:solidFill>
                <a:latin typeface="Calibri" charset="0"/>
              </a:rPr>
              <a:t>EnKF</a:t>
            </a:r>
            <a:r>
              <a:rPr lang="en-US" sz="2000" dirty="0" smtClean="0">
                <a:solidFill>
                  <a:srgbClr val="006600"/>
                </a:solidFill>
                <a:latin typeface="Calibri" charset="0"/>
              </a:rPr>
              <a:t> (Whitaker and </a:t>
            </a:r>
            <a:r>
              <a:rPr lang="en-US" sz="2000" dirty="0" err="1" smtClean="0">
                <a:solidFill>
                  <a:srgbClr val="006600"/>
                </a:solidFill>
                <a:latin typeface="Calibri" charset="0"/>
              </a:rPr>
              <a:t>Hamill</a:t>
            </a:r>
            <a:r>
              <a:rPr lang="en-US" sz="2000" dirty="0" smtClean="0">
                <a:solidFill>
                  <a:srgbClr val="006600"/>
                </a:solidFill>
                <a:latin typeface="Calibri" charset="0"/>
              </a:rPr>
              <a:t> 2002) with covariance localization (</a:t>
            </a:r>
            <a:r>
              <a:rPr lang="en-US" sz="2000" dirty="0" err="1" smtClean="0">
                <a:solidFill>
                  <a:srgbClr val="006600"/>
                </a:solidFill>
                <a:latin typeface="Calibri" charset="0"/>
              </a:rPr>
              <a:t>Gaspari</a:t>
            </a:r>
            <a:r>
              <a:rPr lang="en-US" sz="2000" dirty="0" smtClean="0">
                <a:solidFill>
                  <a:srgbClr val="006600"/>
                </a:solidFill>
                <a:latin typeface="Calibri" charset="0"/>
              </a:rPr>
              <a:t> and Cohn 1999)</a:t>
            </a:r>
          </a:p>
          <a:p>
            <a:pPr lvl="1"/>
            <a:r>
              <a:rPr lang="en-US" sz="2000" dirty="0" smtClean="0">
                <a:solidFill>
                  <a:srgbClr val="006600"/>
                </a:solidFill>
                <a:latin typeface="Calibri" charset="0"/>
              </a:rPr>
              <a:t>Assimilates inner-core aircraft data on the inner nest</a:t>
            </a:r>
          </a:p>
          <a:p>
            <a:pPr lvl="2"/>
            <a:r>
              <a:rPr lang="en-US" sz="2000" dirty="0" smtClean="0">
                <a:solidFill>
                  <a:srgbClr val="006600"/>
                </a:solidFill>
                <a:latin typeface="Wingdings" pitchFamily="2" charset="2"/>
                <a:ea typeface="Wingdings" pitchFamily="2" charset="2"/>
                <a:cs typeface="Wingdings" pitchFamily="2" charset="2"/>
              </a:rPr>
              <a:t>	</a:t>
            </a:r>
            <a:r>
              <a:rPr lang="en-US" sz="2000" dirty="0" smtClean="0">
                <a:solidFill>
                  <a:srgbClr val="006600"/>
                </a:solidFill>
                <a:latin typeface="Calibri" charset="0"/>
              </a:rPr>
              <a:t> NOAA P-3, NOAA G-IV, USAF, PREDICT G-V</a:t>
            </a:r>
          </a:p>
          <a:p>
            <a:endParaRPr lang="en-US" sz="2000" b="1" dirty="0" smtClean="0">
              <a:solidFill>
                <a:schemeClr val="hlink"/>
              </a:solidFill>
              <a:latin typeface="Calibri" charset="0"/>
            </a:endParaRPr>
          </a:p>
          <a:p>
            <a:r>
              <a:rPr lang="en-US" sz="2000" b="1" dirty="0" smtClean="0">
                <a:solidFill>
                  <a:schemeClr val="hlink"/>
                </a:solidFill>
                <a:latin typeface="Calibri" charset="0"/>
              </a:rPr>
              <a:t>Ensemble </a:t>
            </a:r>
            <a:r>
              <a:rPr lang="en-US" sz="2000" b="1" dirty="0">
                <a:solidFill>
                  <a:schemeClr val="hlink"/>
                </a:solidFill>
                <a:latin typeface="Calibri" charset="0"/>
              </a:rPr>
              <a:t>system:</a:t>
            </a:r>
          </a:p>
          <a:p>
            <a:pPr lvl="1"/>
            <a:r>
              <a:rPr lang="en-US" sz="2000" dirty="0">
                <a:solidFill>
                  <a:schemeClr val="hlink"/>
                </a:solidFill>
                <a:latin typeface="Calibri" charset="0"/>
              </a:rPr>
              <a:t>Initialized from semi-operational </a:t>
            </a:r>
            <a:r>
              <a:rPr lang="en-US" sz="2000" i="1" dirty="0">
                <a:solidFill>
                  <a:schemeClr val="hlink"/>
                </a:solidFill>
                <a:latin typeface="Calibri" charset="0"/>
              </a:rPr>
              <a:t>GFS-</a:t>
            </a:r>
            <a:r>
              <a:rPr lang="en-US" sz="2000" i="1" dirty="0" err="1">
                <a:solidFill>
                  <a:schemeClr val="hlink"/>
                </a:solidFill>
                <a:latin typeface="Calibri" charset="0"/>
              </a:rPr>
              <a:t>EnKF</a:t>
            </a:r>
            <a:r>
              <a:rPr lang="en-US" sz="2000" i="1" dirty="0">
                <a:solidFill>
                  <a:schemeClr val="hlink"/>
                </a:solidFill>
                <a:latin typeface="Calibri" charset="0"/>
              </a:rPr>
              <a:t> (NOAA/ESRL)</a:t>
            </a:r>
            <a:r>
              <a:rPr lang="en-US" sz="2000" dirty="0">
                <a:solidFill>
                  <a:schemeClr val="hlink"/>
                </a:solidFill>
                <a:latin typeface="Calibri" charset="0"/>
              </a:rPr>
              <a:t> ensemble</a:t>
            </a:r>
          </a:p>
          <a:p>
            <a:pPr lvl="1"/>
            <a:r>
              <a:rPr lang="en-US" sz="2000" dirty="0" smtClean="0">
                <a:solidFill>
                  <a:schemeClr val="hlink"/>
                </a:solidFill>
                <a:latin typeface="Calibri" charset="0"/>
              </a:rPr>
              <a:t>30 </a:t>
            </a:r>
            <a:r>
              <a:rPr lang="en-US" sz="2000" dirty="0">
                <a:solidFill>
                  <a:schemeClr val="hlink"/>
                </a:solidFill>
                <a:latin typeface="Calibri" charset="0"/>
              </a:rPr>
              <a:t>ensemble members</a:t>
            </a:r>
          </a:p>
          <a:p>
            <a:pPr lvl="1"/>
            <a:endParaRPr lang="en-US" sz="2000" dirty="0">
              <a:solidFill>
                <a:schemeClr val="hlink"/>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09800" y="148107"/>
            <a:ext cx="4572000" cy="1143000"/>
          </a:xfrm>
        </p:spPr>
        <p:txBody>
          <a:bodyPr/>
          <a:lstStyle/>
          <a:p>
            <a:r>
              <a:rPr lang="en-US" dirty="0" smtClean="0"/>
              <a:t>Airborne observations in HEDAS </a:t>
            </a:r>
          </a:p>
        </p:txBody>
      </p:sp>
      <p:sp>
        <p:nvSpPr>
          <p:cNvPr id="3" name="Content Placeholder 2"/>
          <p:cNvSpPr>
            <a:spLocks noGrp="1"/>
          </p:cNvSpPr>
          <p:nvPr>
            <p:ph idx="1"/>
          </p:nvPr>
        </p:nvSpPr>
        <p:spPr>
          <a:xfrm>
            <a:off x="263904" y="1143000"/>
            <a:ext cx="4267200" cy="5410200"/>
          </a:xfrm>
        </p:spPr>
        <p:txBody>
          <a:bodyPr rtlCol="0">
            <a:normAutofit lnSpcReduction="10000"/>
          </a:bodyPr>
          <a:lstStyle/>
          <a:p>
            <a:pPr fontAlgn="auto">
              <a:spcAft>
                <a:spcPts val="0"/>
              </a:spcAft>
              <a:buFont typeface="Arial" pitchFamily="34" charset="0"/>
              <a:buNone/>
              <a:defRPr/>
            </a:pPr>
            <a:endParaRPr lang="en-US" dirty="0" smtClean="0">
              <a:solidFill>
                <a:schemeClr val="tx2"/>
              </a:solidFill>
            </a:endParaRPr>
          </a:p>
          <a:p>
            <a:pPr fontAlgn="auto">
              <a:spcAft>
                <a:spcPts val="0"/>
              </a:spcAft>
              <a:buFont typeface="Arial" pitchFamily="34" charset="0"/>
              <a:buNone/>
              <a:defRPr/>
            </a:pPr>
            <a:r>
              <a:rPr lang="en-US" u="sng" dirty="0" smtClean="0">
                <a:solidFill>
                  <a:schemeClr val="tx2"/>
                </a:solidFill>
              </a:rPr>
              <a:t>Data types </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flight level: </a:t>
            </a:r>
            <a:r>
              <a:rPr lang="en-US" dirty="0" smtClean="0">
                <a:solidFill>
                  <a:schemeClr val="tx2"/>
                </a:solidFill>
              </a:rPr>
              <a:t>wind temperature and humidity + SFMR surface wind</a:t>
            </a:r>
          </a:p>
          <a:p>
            <a:pPr fontAlgn="auto">
              <a:spcAft>
                <a:spcPts val="0"/>
              </a:spcAft>
              <a:buFont typeface="Arial" pitchFamily="34" charset="0"/>
              <a:buNone/>
              <a:defRPr/>
            </a:pPr>
            <a:r>
              <a:rPr lang="en-US" dirty="0" smtClean="0">
                <a:solidFill>
                  <a:schemeClr val="tx2"/>
                </a:solidFill>
              </a:rPr>
              <a:t>        </a:t>
            </a:r>
          </a:p>
          <a:p>
            <a:pPr fontAlgn="auto">
              <a:spcAft>
                <a:spcPts val="0"/>
              </a:spcAft>
              <a:buFont typeface="Arial" pitchFamily="34" charset="0"/>
              <a:buNone/>
              <a:defRPr/>
            </a:pPr>
            <a:r>
              <a:rPr lang="en-US" dirty="0" smtClean="0">
                <a:solidFill>
                  <a:srgbClr val="7030A0"/>
                </a:solidFill>
              </a:rPr>
              <a:t>GPS </a:t>
            </a:r>
            <a:r>
              <a:rPr lang="en-US" dirty="0" err="1" smtClean="0">
                <a:solidFill>
                  <a:srgbClr val="7030A0"/>
                </a:solidFill>
              </a:rPr>
              <a:t>dropwindsonde</a:t>
            </a:r>
            <a:r>
              <a:rPr lang="en-US" dirty="0" smtClean="0">
                <a:solidFill>
                  <a:srgbClr val="7030A0"/>
                </a:solidFill>
              </a:rPr>
              <a:t>: </a:t>
            </a:r>
            <a:r>
              <a:rPr lang="en-US" dirty="0" smtClean="0">
                <a:solidFill>
                  <a:schemeClr val="tx2"/>
                </a:solidFill>
              </a:rPr>
              <a:t>wind, temperature, humidity and pressure  </a:t>
            </a:r>
          </a:p>
          <a:p>
            <a:pPr fontAlgn="auto">
              <a:spcAft>
                <a:spcPts val="0"/>
              </a:spcAft>
              <a:buFont typeface="Arial" pitchFamily="34" charset="0"/>
              <a:buNone/>
              <a:defRPr/>
            </a:pPr>
            <a:r>
              <a:rPr lang="en-US" dirty="0" smtClean="0">
                <a:solidFill>
                  <a:schemeClr val="tx2"/>
                </a:solidFill>
              </a:rPr>
              <a:t>        </a:t>
            </a:r>
          </a:p>
          <a:p>
            <a:pPr fontAlgn="auto">
              <a:spcAft>
                <a:spcPts val="0"/>
              </a:spcAft>
              <a:buFont typeface="Arial" pitchFamily="34" charset="0"/>
              <a:buNone/>
              <a:defRPr/>
            </a:pPr>
            <a:r>
              <a:rPr lang="en-US" dirty="0" smtClean="0">
                <a:solidFill>
                  <a:srgbClr val="7030A0"/>
                </a:solidFill>
              </a:rPr>
              <a:t>Tail Doppler Radar: </a:t>
            </a:r>
            <a:r>
              <a:rPr lang="en-US" dirty="0" smtClean="0">
                <a:solidFill>
                  <a:schemeClr val="tx2"/>
                </a:solidFill>
              </a:rPr>
              <a:t>radial winds.</a:t>
            </a:r>
          </a:p>
          <a:p>
            <a:pPr fontAlgn="auto">
              <a:spcAft>
                <a:spcPts val="0"/>
              </a:spcAft>
              <a:buFont typeface="Arial" pitchFamily="34" charset="0"/>
              <a:buNone/>
              <a:defRPr/>
            </a:pPr>
            <a:endParaRPr lang="en-US" dirty="0" smtClean="0">
              <a:solidFill>
                <a:schemeClr val="tx2"/>
              </a:solidFill>
            </a:endParaRPr>
          </a:p>
          <a:p>
            <a:pPr fontAlgn="auto">
              <a:spcAft>
                <a:spcPts val="0"/>
              </a:spcAft>
              <a:buFont typeface="Arial" pitchFamily="34" charset="0"/>
              <a:buNone/>
              <a:defRPr/>
            </a:pPr>
            <a:r>
              <a:rPr lang="en-US" u="sng" dirty="0" smtClean="0">
                <a:solidFill>
                  <a:schemeClr val="tx2"/>
                </a:solidFill>
              </a:rPr>
              <a:t>Approximate vertical location</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Orion P3:    </a:t>
            </a:r>
            <a:r>
              <a:rPr lang="en-US" dirty="0" smtClean="0">
                <a:solidFill>
                  <a:schemeClr val="tx2"/>
                </a:solidFill>
              </a:rPr>
              <a:t>~ 3 km </a:t>
            </a:r>
          </a:p>
          <a:p>
            <a:pPr fontAlgn="auto">
              <a:spcAft>
                <a:spcPts val="0"/>
              </a:spcAft>
              <a:buFont typeface="Arial" pitchFamily="34" charset="0"/>
              <a:buNone/>
              <a:defRPr/>
            </a:pPr>
            <a:r>
              <a:rPr lang="en-US" dirty="0" smtClean="0">
                <a:solidFill>
                  <a:srgbClr val="7030A0"/>
                </a:solidFill>
              </a:rPr>
              <a:t> G-IV :</a:t>
            </a:r>
            <a:r>
              <a:rPr lang="en-US" dirty="0" smtClean="0">
                <a:solidFill>
                  <a:schemeClr val="tx2"/>
                </a:solidFill>
              </a:rPr>
              <a:t> 13 - 14 km and  </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U.S. A.F. C-130’s:  </a:t>
            </a:r>
            <a:r>
              <a:rPr lang="en-US" dirty="0" smtClean="0">
                <a:solidFill>
                  <a:schemeClr val="tx2"/>
                </a:solidFill>
              </a:rPr>
              <a:t>10km  maximum with a minimum 2000ft. vertical separation from the P3’s</a:t>
            </a:r>
          </a:p>
          <a:p>
            <a:pPr fontAlgn="auto">
              <a:spcAft>
                <a:spcPts val="0"/>
              </a:spcAft>
              <a:buFont typeface="Arial" pitchFamily="34" charset="0"/>
              <a:buChar char="•"/>
              <a:defRPr/>
            </a:pPr>
            <a:endParaRPr lang="en-US" dirty="0" smtClean="0">
              <a:solidFill>
                <a:schemeClr val="tx2"/>
              </a:solidFill>
            </a:endParaRPr>
          </a:p>
        </p:txBody>
      </p:sp>
      <p:pic>
        <p:nvPicPr>
          <p:cNvPr id="17411" name="Picture 3" descr="OBS_08281800.jpg"/>
          <p:cNvPicPr>
            <a:picLocks noChangeAspect="1"/>
          </p:cNvPicPr>
          <p:nvPr/>
        </p:nvPicPr>
        <p:blipFill>
          <a:blip r:embed="rId2" cstate="print"/>
          <a:srcRect/>
          <a:stretch>
            <a:fillRect/>
          </a:stretch>
        </p:blipFill>
        <p:spPr bwMode="auto">
          <a:xfrm>
            <a:off x="4191000" y="2133600"/>
            <a:ext cx="4724400" cy="3543300"/>
          </a:xfrm>
          <a:prstGeom prst="rect">
            <a:avLst/>
          </a:prstGeom>
          <a:noFill/>
          <a:ln w="9525">
            <a:noFill/>
            <a:miter lim="800000"/>
            <a:headEnd/>
            <a:tailEnd/>
          </a:ln>
        </p:spPr>
      </p:pic>
      <p:sp>
        <p:nvSpPr>
          <p:cNvPr id="17412" name="TextBox 4"/>
          <p:cNvSpPr txBox="1">
            <a:spLocks noChangeArrowheads="1"/>
          </p:cNvSpPr>
          <p:nvPr/>
        </p:nvSpPr>
        <p:spPr bwMode="auto">
          <a:xfrm>
            <a:off x="4648200" y="1447800"/>
            <a:ext cx="2784475" cy="708025"/>
          </a:xfrm>
          <a:prstGeom prst="rect">
            <a:avLst/>
          </a:prstGeom>
          <a:noFill/>
          <a:ln w="9525">
            <a:noFill/>
            <a:miter lim="800000"/>
            <a:headEnd/>
            <a:tailEnd/>
          </a:ln>
        </p:spPr>
        <p:txBody>
          <a:bodyPr wrap="none">
            <a:spAutoFit/>
          </a:bodyPr>
          <a:lstStyle/>
          <a:p>
            <a:r>
              <a:rPr lang="en-US" sz="2000">
                <a:latin typeface="Calibri" charset="0"/>
              </a:rPr>
              <a:t>Observation distribution </a:t>
            </a:r>
          </a:p>
          <a:p>
            <a:r>
              <a:rPr lang="en-US" sz="2000">
                <a:latin typeface="Calibri" charset="0"/>
              </a:rPr>
              <a:t>(9/02/2010 02Z analysis)</a:t>
            </a:r>
          </a:p>
        </p:txBody>
      </p:sp>
      <p:pic>
        <p:nvPicPr>
          <p:cNvPr id="17413" name="Picture 20" descr="g_iv.png"/>
          <p:cNvPicPr>
            <a:picLocks noChangeAspect="1"/>
          </p:cNvPicPr>
          <p:nvPr/>
        </p:nvPicPr>
        <p:blipFill>
          <a:blip r:embed="rId3" cstate="print"/>
          <a:srcRect/>
          <a:stretch>
            <a:fillRect/>
          </a:stretch>
        </p:blipFill>
        <p:spPr bwMode="auto">
          <a:xfrm>
            <a:off x="7086600" y="762000"/>
            <a:ext cx="1641475" cy="690563"/>
          </a:xfrm>
          <a:prstGeom prst="rect">
            <a:avLst/>
          </a:prstGeom>
          <a:noFill/>
          <a:ln w="9525">
            <a:noFill/>
            <a:miter lim="800000"/>
            <a:headEnd/>
            <a:tailEnd/>
          </a:ln>
        </p:spPr>
      </p:pic>
      <p:pic>
        <p:nvPicPr>
          <p:cNvPr id="17414" name="Picture 5"/>
          <p:cNvPicPr>
            <a:picLocks noChangeAspect="1" noChangeArrowheads="1"/>
          </p:cNvPicPr>
          <p:nvPr/>
        </p:nvPicPr>
        <p:blipFill>
          <a:blip r:embed="rId4" cstate="print"/>
          <a:srcRect/>
          <a:stretch>
            <a:fillRect/>
          </a:stretch>
        </p:blipFill>
        <p:spPr bwMode="auto">
          <a:xfrm>
            <a:off x="228600" y="838200"/>
            <a:ext cx="1746250" cy="515938"/>
          </a:xfrm>
          <a:prstGeom prst="rect">
            <a:avLst/>
          </a:prstGeom>
          <a:noFill/>
          <a:ln w="12700">
            <a:noFill/>
            <a:miter lim="800000"/>
            <a:headEnd/>
            <a:tailEnd/>
          </a:ln>
        </p:spPr>
      </p:pic>
      <p:sp>
        <p:nvSpPr>
          <p:cNvPr id="8" name="TextBox 7"/>
          <p:cNvSpPr txBox="1"/>
          <p:nvPr/>
        </p:nvSpPr>
        <p:spPr>
          <a:xfrm>
            <a:off x="309093" y="218376"/>
            <a:ext cx="1728788" cy="64611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2 NOAA  Orion P-3</a:t>
            </a:r>
          </a:p>
          <a:p>
            <a:pPr fontAlgn="auto">
              <a:spcBef>
                <a:spcPts val="0"/>
              </a:spcBef>
              <a:spcAft>
                <a:spcPts val="0"/>
              </a:spcAft>
              <a:defRPr/>
            </a:pPr>
            <a:r>
              <a:rPr lang="en-US" sz="1200" b="1" dirty="0" err="1">
                <a:latin typeface="+mn-lt"/>
              </a:rPr>
              <a:t>Dropsonde</a:t>
            </a:r>
            <a:r>
              <a:rPr lang="en-US" sz="1200" b="1" dirty="0">
                <a:latin typeface="+mn-lt"/>
              </a:rPr>
              <a:t> + Flight level</a:t>
            </a:r>
          </a:p>
          <a:p>
            <a:pPr fontAlgn="auto">
              <a:spcBef>
                <a:spcPts val="0"/>
              </a:spcBef>
              <a:spcAft>
                <a:spcPts val="0"/>
              </a:spcAft>
              <a:defRPr/>
            </a:pPr>
            <a:r>
              <a:rPr lang="en-US" sz="1200" b="1" dirty="0">
                <a:latin typeface="+mn-lt"/>
              </a:rPr>
              <a:t>+ Tail Doppler Radar</a:t>
            </a:r>
          </a:p>
        </p:txBody>
      </p:sp>
      <p:sp>
        <p:nvSpPr>
          <p:cNvPr id="9" name="TextBox 8"/>
          <p:cNvSpPr txBox="1"/>
          <p:nvPr/>
        </p:nvSpPr>
        <p:spPr>
          <a:xfrm>
            <a:off x="7010400" y="228600"/>
            <a:ext cx="1743075" cy="46196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1 NOAA Gulfstream G-IV</a:t>
            </a:r>
          </a:p>
          <a:p>
            <a:pPr fontAlgn="auto">
              <a:spcBef>
                <a:spcPts val="0"/>
              </a:spcBef>
              <a:spcAft>
                <a:spcPts val="0"/>
              </a:spcAft>
              <a:defRPr/>
            </a:pPr>
            <a:r>
              <a:rPr lang="en-US" sz="1200" b="1" dirty="0" err="1">
                <a:latin typeface="+mn-lt"/>
              </a:rPr>
              <a:t>Dropsonde</a:t>
            </a:r>
            <a:r>
              <a:rPr lang="en-US" sz="1200" b="1" dirty="0">
                <a:latin typeface="+mn-lt"/>
              </a:rPr>
              <a:t> </a:t>
            </a:r>
          </a:p>
        </p:txBody>
      </p:sp>
      <p:pic>
        <p:nvPicPr>
          <p:cNvPr id="17417" name="Picture 2"/>
          <p:cNvPicPr>
            <a:picLocks noChangeAspect="1" noChangeArrowheads="1"/>
          </p:cNvPicPr>
          <p:nvPr/>
        </p:nvPicPr>
        <p:blipFill>
          <a:blip r:embed="rId5" cstate="print"/>
          <a:srcRect t="17514" b="23569"/>
          <a:stretch>
            <a:fillRect/>
          </a:stretch>
        </p:blipFill>
        <p:spPr bwMode="auto">
          <a:xfrm>
            <a:off x="6629400" y="5943600"/>
            <a:ext cx="2363788" cy="762000"/>
          </a:xfrm>
          <a:prstGeom prst="rect">
            <a:avLst/>
          </a:prstGeom>
          <a:noFill/>
          <a:ln w="9525">
            <a:noFill/>
            <a:miter lim="800000"/>
            <a:headEnd/>
            <a:tailEnd/>
          </a:ln>
        </p:spPr>
      </p:pic>
      <p:sp>
        <p:nvSpPr>
          <p:cNvPr id="11" name="TextBox 10"/>
          <p:cNvSpPr txBox="1"/>
          <p:nvPr/>
        </p:nvSpPr>
        <p:spPr>
          <a:xfrm>
            <a:off x="4724400" y="6172200"/>
            <a:ext cx="1728788" cy="46196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U.S.A.F  WC-130J</a:t>
            </a:r>
          </a:p>
          <a:p>
            <a:pPr fontAlgn="auto">
              <a:spcBef>
                <a:spcPts val="0"/>
              </a:spcBef>
              <a:spcAft>
                <a:spcPts val="0"/>
              </a:spcAft>
              <a:defRPr/>
            </a:pPr>
            <a:r>
              <a:rPr lang="en-US" sz="1200" b="1" dirty="0">
                <a:latin typeface="+mn-lt"/>
              </a:rPr>
              <a:t>Flight level + </a:t>
            </a:r>
            <a:r>
              <a:rPr lang="en-US" sz="1200" b="1" dirty="0" err="1">
                <a:latin typeface="+mn-lt"/>
              </a:rPr>
              <a:t>Dropsonde</a:t>
            </a:r>
            <a:endParaRPr lang="en-US" sz="16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Implementation of HEDAS in 2010 hurricane season : Summary of Cases</a:t>
            </a:r>
            <a:endParaRPr lang="en-US" dirty="0"/>
          </a:p>
        </p:txBody>
      </p:sp>
      <p:sp>
        <p:nvSpPr>
          <p:cNvPr id="4" name="Content Placeholder 3"/>
          <p:cNvSpPr>
            <a:spLocks noGrp="1"/>
          </p:cNvSpPr>
          <p:nvPr>
            <p:ph idx="1"/>
          </p:nvPr>
        </p:nvSpPr>
        <p:spPr>
          <a:xfrm>
            <a:off x="0" y="1417637"/>
            <a:ext cx="9144000" cy="4525963"/>
          </a:xfrm>
        </p:spPr>
        <p:txBody>
          <a:bodyPr/>
          <a:lstStyle/>
          <a:p>
            <a:r>
              <a:rPr lang="en-US" sz="2400" dirty="0" smtClean="0"/>
              <a:t>A total of 19 cases were run (when NOAA P-3’s collected Doppler radar data)</a:t>
            </a:r>
          </a:p>
        </p:txBody>
      </p:sp>
      <p:grpSp>
        <p:nvGrpSpPr>
          <p:cNvPr id="3" name="Group 20"/>
          <p:cNvGrpSpPr/>
          <p:nvPr/>
        </p:nvGrpSpPr>
        <p:grpSpPr>
          <a:xfrm>
            <a:off x="795873" y="1219200"/>
            <a:ext cx="8576727" cy="5466011"/>
            <a:chOff x="693526" y="1162227"/>
            <a:chExt cx="8576727" cy="5466011"/>
          </a:xfrm>
        </p:grpSpPr>
        <p:grpSp>
          <p:nvGrpSpPr>
            <p:cNvPr id="5" name="Group 18"/>
            <p:cNvGrpSpPr/>
            <p:nvPr/>
          </p:nvGrpSpPr>
          <p:grpSpPr>
            <a:xfrm>
              <a:off x="890023" y="2272352"/>
              <a:ext cx="8380230" cy="4355886"/>
              <a:chOff x="890023" y="2272352"/>
              <a:chExt cx="8380230" cy="4355886"/>
            </a:xfrm>
          </p:grpSpPr>
          <p:sp>
            <p:nvSpPr>
              <p:cNvPr id="8" name="Rectangle 7"/>
              <p:cNvSpPr/>
              <p:nvPr/>
            </p:nvSpPr>
            <p:spPr>
              <a:xfrm>
                <a:off x="1467160" y="2413915"/>
                <a:ext cx="3601720" cy="2513630"/>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80138" y="2413915"/>
                <a:ext cx="1317162" cy="2513630"/>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94760" y="2413915"/>
                <a:ext cx="326390" cy="2513630"/>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31310" y="2413915"/>
                <a:ext cx="974090" cy="2513630"/>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890023" y="2272352"/>
              <a:ext cx="8380230" cy="435588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6" name="Group 19"/>
            <p:cNvGrpSpPr/>
            <p:nvPr/>
          </p:nvGrpSpPr>
          <p:grpSpPr>
            <a:xfrm>
              <a:off x="693526" y="1162227"/>
              <a:ext cx="7610371" cy="5200209"/>
              <a:chOff x="693526" y="1162227"/>
              <a:chExt cx="7610371" cy="5200209"/>
            </a:xfrm>
          </p:grpSpPr>
          <p:sp>
            <p:nvSpPr>
              <p:cNvPr id="15" name="TextBox 14"/>
              <p:cNvSpPr txBox="1"/>
              <p:nvPr/>
            </p:nvSpPr>
            <p:spPr>
              <a:xfrm>
                <a:off x="2160055" y="2076627"/>
                <a:ext cx="5662398" cy="369332"/>
              </a:xfrm>
              <a:prstGeom prst="rect">
                <a:avLst/>
              </a:prstGeom>
              <a:noFill/>
            </p:spPr>
            <p:txBody>
              <a:bodyPr wrap="square" rtlCol="0">
                <a:spAutoFit/>
              </a:bodyPr>
              <a:lstStyle/>
              <a:p>
                <a:pPr algn="ctr"/>
                <a:r>
                  <a:rPr lang="en-US" dirty="0" smtClean="0">
                    <a:solidFill>
                      <a:schemeClr val="tx1">
                        <a:lumMod val="75000"/>
                        <a:lumOff val="25000"/>
                      </a:schemeClr>
                    </a:solidFill>
                  </a:rPr>
                  <a:t>Number of Observations Assimilated per Cycle</a:t>
                </a:r>
                <a:endParaRPr lang="en-US" dirty="0">
                  <a:solidFill>
                    <a:schemeClr val="tx1">
                      <a:lumMod val="75000"/>
                      <a:lumOff val="25000"/>
                    </a:schemeClr>
                  </a:solidFill>
                </a:endParaRPr>
              </a:p>
            </p:txBody>
          </p:sp>
          <p:sp>
            <p:nvSpPr>
              <p:cNvPr id="16" name="TextBox 15"/>
              <p:cNvSpPr txBox="1"/>
              <p:nvPr/>
            </p:nvSpPr>
            <p:spPr>
              <a:xfrm rot="16200000">
                <a:off x="-1673478" y="3529231"/>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Number of Observations</a:t>
                </a:r>
                <a:endParaRPr lang="en-US" sz="1400" dirty="0">
                  <a:solidFill>
                    <a:schemeClr val="tx1">
                      <a:lumMod val="75000"/>
                      <a:lumOff val="25000"/>
                    </a:schemeClr>
                  </a:solidFill>
                </a:endParaRPr>
              </a:p>
            </p:txBody>
          </p:sp>
          <p:sp>
            <p:nvSpPr>
              <p:cNvPr id="17" name="TextBox 16"/>
              <p:cNvSpPr txBox="1"/>
              <p:nvPr/>
            </p:nvSpPr>
            <p:spPr>
              <a:xfrm rot="5400000" flipH="1">
                <a:off x="5629116" y="3687654"/>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Number of Cycles</a:t>
                </a:r>
                <a:endParaRPr lang="en-US" sz="1400" dirty="0">
                  <a:solidFill>
                    <a:schemeClr val="tx1">
                      <a:lumMod val="75000"/>
                      <a:lumOff val="25000"/>
                    </a:schemeClr>
                  </a:solidFill>
                </a:endParaRPr>
              </a:p>
            </p:txBody>
          </p:sp>
        </p:grpSp>
      </p:grpSp>
      <p:sp>
        <p:nvSpPr>
          <p:cNvPr id="18" name="Slide Number Placeholder 17"/>
          <p:cNvSpPr>
            <a:spLocks noGrp="1"/>
          </p:cNvSpPr>
          <p:nvPr>
            <p:ph type="sldNum" sz="quarter" idx="11"/>
          </p:nvPr>
        </p:nvSpPr>
        <p:spPr/>
        <p:txBody>
          <a:bodyPr/>
          <a:lstStyle/>
          <a:p>
            <a:fld id="{6E1E3D47-BE0A-8945-90EA-0827F61C3A5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5" descr="RMW_all.jpg"/>
          <p:cNvPicPr>
            <a:picLocks noChangeAspect="1"/>
          </p:cNvPicPr>
          <p:nvPr/>
        </p:nvPicPr>
        <p:blipFill>
          <a:blip r:embed="rId2" cstate="print"/>
          <a:srcRect/>
          <a:stretch>
            <a:fillRect/>
          </a:stretch>
        </p:blipFill>
        <p:spPr bwMode="auto">
          <a:xfrm>
            <a:off x="4953000" y="4114800"/>
            <a:ext cx="3429000" cy="2571750"/>
          </a:xfrm>
          <a:prstGeom prst="rect">
            <a:avLst/>
          </a:prstGeom>
          <a:noFill/>
          <a:ln w="9525">
            <a:noFill/>
            <a:miter lim="800000"/>
            <a:headEnd/>
            <a:tailEnd/>
          </a:ln>
        </p:spPr>
      </p:pic>
      <p:pic>
        <p:nvPicPr>
          <p:cNvPr id="19458" name="Picture 6" descr="RMW_all.jpg"/>
          <p:cNvPicPr>
            <a:picLocks noChangeAspect="1"/>
          </p:cNvPicPr>
          <p:nvPr/>
        </p:nvPicPr>
        <p:blipFill>
          <a:blip r:embed="rId3" cstate="print"/>
          <a:srcRect/>
          <a:stretch>
            <a:fillRect/>
          </a:stretch>
        </p:blipFill>
        <p:spPr bwMode="auto">
          <a:xfrm>
            <a:off x="304800" y="4114800"/>
            <a:ext cx="3876675" cy="2363788"/>
          </a:xfrm>
          <a:prstGeom prst="rect">
            <a:avLst/>
          </a:prstGeom>
          <a:noFill/>
          <a:ln w="9525">
            <a:noFill/>
            <a:miter lim="800000"/>
            <a:headEnd/>
            <a:tailEnd/>
          </a:ln>
        </p:spPr>
      </p:pic>
      <p:pic>
        <p:nvPicPr>
          <p:cNvPr id="19459" name="Picture 7" descr="MAX_WIND_ALL.jpg"/>
          <p:cNvPicPr>
            <a:picLocks noChangeAspect="1"/>
          </p:cNvPicPr>
          <p:nvPr/>
        </p:nvPicPr>
        <p:blipFill>
          <a:blip r:embed="rId4" cstate="print"/>
          <a:srcRect/>
          <a:stretch>
            <a:fillRect/>
          </a:stretch>
        </p:blipFill>
        <p:spPr bwMode="auto">
          <a:xfrm>
            <a:off x="609600" y="1295400"/>
            <a:ext cx="3429000" cy="2571750"/>
          </a:xfrm>
          <a:prstGeom prst="rect">
            <a:avLst/>
          </a:prstGeom>
          <a:noFill/>
          <a:ln w="9525">
            <a:noFill/>
            <a:miter lim="800000"/>
            <a:headEnd/>
            <a:tailEnd/>
          </a:ln>
        </p:spPr>
      </p:pic>
      <p:pic>
        <p:nvPicPr>
          <p:cNvPr id="19460" name="Picture 10" descr="MIN_P_VS_BEST_ALL.jpg"/>
          <p:cNvPicPr>
            <a:picLocks noChangeAspect="1"/>
          </p:cNvPicPr>
          <p:nvPr/>
        </p:nvPicPr>
        <p:blipFill>
          <a:blip r:embed="rId5" cstate="print"/>
          <a:srcRect/>
          <a:stretch>
            <a:fillRect/>
          </a:stretch>
        </p:blipFill>
        <p:spPr bwMode="auto">
          <a:xfrm>
            <a:off x="4953000" y="1295400"/>
            <a:ext cx="3429000" cy="2571750"/>
          </a:xfrm>
          <a:prstGeom prst="rect">
            <a:avLst/>
          </a:prstGeom>
          <a:noFill/>
          <a:ln w="9525">
            <a:noFill/>
            <a:miter lim="800000"/>
            <a:headEnd/>
            <a:tailEnd/>
          </a:ln>
        </p:spPr>
      </p:pic>
      <p:sp>
        <p:nvSpPr>
          <p:cNvPr id="19461" name="TextBox 11"/>
          <p:cNvSpPr txBox="1">
            <a:spLocks noChangeArrowheads="1"/>
          </p:cNvSpPr>
          <p:nvPr/>
        </p:nvSpPr>
        <p:spPr bwMode="auto">
          <a:xfrm>
            <a:off x="156607" y="152400"/>
            <a:ext cx="8593314" cy="646331"/>
          </a:xfrm>
          <a:prstGeom prst="rect">
            <a:avLst/>
          </a:prstGeom>
          <a:noFill/>
          <a:ln w="9525">
            <a:noFill/>
            <a:miter lim="800000"/>
            <a:headEnd/>
            <a:tailEnd/>
          </a:ln>
        </p:spPr>
        <p:txBody>
          <a:bodyPr wrap="none">
            <a:spAutoFit/>
          </a:bodyPr>
          <a:lstStyle/>
          <a:p>
            <a:pPr algn="ctr"/>
            <a:r>
              <a:rPr lang="en-US" sz="3600" dirty="0" smtClean="0">
                <a:latin typeface="Calibri" charset="0"/>
              </a:rPr>
              <a:t>Summary of results : Storm intensity and size</a:t>
            </a:r>
            <a:endParaRPr lang="en-US" sz="3600" dirty="0">
              <a:latin typeface="Calibri" charset="0"/>
            </a:endParaRPr>
          </a:p>
        </p:txBody>
      </p:sp>
      <p:sp>
        <p:nvSpPr>
          <p:cNvPr id="19462" name="TextBox 8"/>
          <p:cNvSpPr txBox="1">
            <a:spLocks noChangeArrowheads="1"/>
          </p:cNvSpPr>
          <p:nvPr/>
        </p:nvSpPr>
        <p:spPr bwMode="auto">
          <a:xfrm>
            <a:off x="990600" y="685800"/>
            <a:ext cx="655638"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Earl</a:t>
            </a:r>
          </a:p>
        </p:txBody>
      </p:sp>
      <p:sp>
        <p:nvSpPr>
          <p:cNvPr id="17" name="Down Arrow 16"/>
          <p:cNvSpPr/>
          <p:nvPr/>
        </p:nvSpPr>
        <p:spPr>
          <a:xfrm>
            <a:off x="24384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Down Arrow 18"/>
          <p:cNvSpPr/>
          <p:nvPr/>
        </p:nvSpPr>
        <p:spPr>
          <a:xfrm>
            <a:off x="29718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Down Arrow 19"/>
          <p:cNvSpPr/>
          <p:nvPr/>
        </p:nvSpPr>
        <p:spPr>
          <a:xfrm>
            <a:off x="32766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Down Arrow 20"/>
          <p:cNvSpPr/>
          <p:nvPr/>
        </p:nvSpPr>
        <p:spPr>
          <a:xfrm>
            <a:off x="11430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7" name="TextBox 21"/>
          <p:cNvSpPr txBox="1">
            <a:spLocks noChangeArrowheads="1"/>
          </p:cNvSpPr>
          <p:nvPr/>
        </p:nvSpPr>
        <p:spPr bwMode="auto">
          <a:xfrm>
            <a:off x="1981200" y="685800"/>
            <a:ext cx="665163"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Karl</a:t>
            </a:r>
          </a:p>
        </p:txBody>
      </p:sp>
      <p:sp>
        <p:nvSpPr>
          <p:cNvPr id="19468" name="TextBox 22"/>
          <p:cNvSpPr txBox="1">
            <a:spLocks noChangeArrowheads="1"/>
          </p:cNvSpPr>
          <p:nvPr/>
        </p:nvSpPr>
        <p:spPr bwMode="auto">
          <a:xfrm>
            <a:off x="2667000" y="685800"/>
            <a:ext cx="1125538"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Richard</a:t>
            </a:r>
          </a:p>
        </p:txBody>
      </p:sp>
      <p:sp>
        <p:nvSpPr>
          <p:cNvPr id="19469" name="TextBox 23"/>
          <p:cNvSpPr txBox="1">
            <a:spLocks noChangeArrowheads="1"/>
          </p:cNvSpPr>
          <p:nvPr/>
        </p:nvSpPr>
        <p:spPr bwMode="auto">
          <a:xfrm>
            <a:off x="3810000" y="685800"/>
            <a:ext cx="982663"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Tomas</a:t>
            </a:r>
          </a:p>
        </p:txBody>
      </p:sp>
      <p:sp>
        <p:nvSpPr>
          <p:cNvPr id="27" name="Donut 26"/>
          <p:cNvSpPr/>
          <p:nvPr/>
        </p:nvSpPr>
        <p:spPr>
          <a:xfrm>
            <a:off x="5791200" y="2895600"/>
            <a:ext cx="838200" cy="76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 name="Donut 28"/>
          <p:cNvSpPr/>
          <p:nvPr/>
        </p:nvSpPr>
        <p:spPr>
          <a:xfrm>
            <a:off x="1600200" y="1600200"/>
            <a:ext cx="609600" cy="838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Down Arrow 29"/>
          <p:cNvSpPr/>
          <p:nvPr/>
        </p:nvSpPr>
        <p:spPr>
          <a:xfrm rot="16200000">
            <a:off x="1908175" y="4949825"/>
            <a:ext cx="5715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Down Arrow 30"/>
          <p:cNvSpPr/>
          <p:nvPr/>
        </p:nvSpPr>
        <p:spPr>
          <a:xfrm rot="15123013">
            <a:off x="2551112" y="4213226"/>
            <a:ext cx="98425" cy="1174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Down Arrow 31"/>
          <p:cNvSpPr/>
          <p:nvPr/>
        </p:nvSpPr>
        <p:spPr>
          <a:xfrm rot="16200000">
            <a:off x="2289175" y="4797425"/>
            <a:ext cx="5715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5" name="TextBox 32"/>
          <p:cNvSpPr txBox="1">
            <a:spLocks noChangeArrowheads="1"/>
          </p:cNvSpPr>
          <p:nvPr/>
        </p:nvSpPr>
        <p:spPr bwMode="auto">
          <a:xfrm>
            <a:off x="990600" y="4953000"/>
            <a:ext cx="1462088" cy="369888"/>
          </a:xfrm>
          <a:prstGeom prst="rect">
            <a:avLst/>
          </a:prstGeom>
          <a:noFill/>
          <a:ln w="9525">
            <a:noFill/>
            <a:miter lim="800000"/>
            <a:headEnd/>
            <a:tailEnd/>
          </a:ln>
        </p:spPr>
        <p:txBody>
          <a:bodyPr wrap="none">
            <a:spAutoFit/>
          </a:bodyPr>
          <a:lstStyle/>
          <a:p>
            <a:r>
              <a:rPr lang="en-US" b="1">
                <a:solidFill>
                  <a:srgbClr val="7030A0"/>
                </a:solidFill>
                <a:latin typeface="Calibri" charset="0"/>
              </a:rPr>
              <a:t>Weak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ntensity_forecast_error_cropped.png"/>
          <p:cNvPicPr>
            <a:picLocks noChangeAspect="1"/>
          </p:cNvPicPr>
          <p:nvPr/>
        </p:nvPicPr>
        <p:blipFill>
          <a:blip r:embed="rId2" cstate="print"/>
          <a:stretch>
            <a:fillRect/>
          </a:stretch>
        </p:blipFill>
        <p:spPr>
          <a:xfrm>
            <a:off x="5716908" y="1993312"/>
            <a:ext cx="3200400" cy="3200400"/>
          </a:xfrm>
          <a:prstGeom prst="rect">
            <a:avLst/>
          </a:prstGeom>
          <a:ln>
            <a:noFill/>
          </a:ln>
          <a:effectLst/>
        </p:spPr>
      </p:pic>
      <p:pic>
        <p:nvPicPr>
          <p:cNvPr id="5" name="Picture 4" descr="intensity_forecast_error_cropped.png"/>
          <p:cNvPicPr>
            <a:picLocks noChangeAspect="1"/>
          </p:cNvPicPr>
          <p:nvPr/>
        </p:nvPicPr>
        <p:blipFill>
          <a:blip r:embed="rId3" cstate="print"/>
          <a:stretch>
            <a:fillRect/>
          </a:stretch>
        </p:blipFill>
        <p:spPr>
          <a:xfrm>
            <a:off x="2987131" y="1993312"/>
            <a:ext cx="3200400" cy="3200400"/>
          </a:xfrm>
          <a:prstGeom prst="rect">
            <a:avLst/>
          </a:prstGeom>
          <a:ln>
            <a:noFill/>
          </a:ln>
          <a:effectLst/>
        </p:spPr>
      </p:pic>
      <p:pic>
        <p:nvPicPr>
          <p:cNvPr id="4" name="Picture 3" descr="intensity_forecast_error_cropped.png"/>
          <p:cNvPicPr>
            <a:picLocks noChangeAspect="1"/>
          </p:cNvPicPr>
          <p:nvPr/>
        </p:nvPicPr>
        <p:blipFill>
          <a:blip r:embed="rId4" cstate="print"/>
          <a:stretch>
            <a:fillRect/>
          </a:stretch>
        </p:blipFill>
        <p:spPr>
          <a:xfrm>
            <a:off x="238671" y="1993312"/>
            <a:ext cx="3200400" cy="3200400"/>
          </a:xfrm>
          <a:prstGeom prst="rect">
            <a:avLst/>
          </a:prstGeom>
          <a:ln>
            <a:noFill/>
          </a:ln>
          <a:effectLst/>
        </p:spPr>
      </p:pic>
      <p:sp>
        <p:nvSpPr>
          <p:cNvPr id="2" name="Title 1"/>
          <p:cNvSpPr>
            <a:spLocks noGrp="1"/>
          </p:cNvSpPr>
          <p:nvPr>
            <p:ph type="title"/>
          </p:nvPr>
        </p:nvSpPr>
        <p:spPr/>
        <p:txBody>
          <a:bodyPr>
            <a:noAutofit/>
          </a:bodyPr>
          <a:lstStyle/>
          <a:p>
            <a:r>
              <a:rPr lang="en-US" sz="3600" dirty="0" smtClean="0"/>
              <a:t>2010 HEDAS </a:t>
            </a:r>
            <a:br>
              <a:rPr lang="en-US" sz="3600" dirty="0" smtClean="0"/>
            </a:br>
            <a:r>
              <a:rPr lang="en-US" sz="3600" dirty="0" smtClean="0"/>
              <a:t>Summary of Forecast Performance</a:t>
            </a:r>
            <a:endParaRPr lang="en-US" sz="3600" dirty="0"/>
          </a:p>
        </p:txBody>
      </p:sp>
      <p:sp>
        <p:nvSpPr>
          <p:cNvPr id="8" name="TextBox 7"/>
          <p:cNvSpPr txBox="1"/>
          <p:nvPr/>
        </p:nvSpPr>
        <p:spPr>
          <a:xfrm>
            <a:off x="3324218" y="5016814"/>
            <a:ext cx="2784970" cy="276999"/>
          </a:xfrm>
          <a:prstGeom prst="rect">
            <a:avLst/>
          </a:prstGeom>
          <a:noFill/>
          <a:effectLst/>
        </p:spPr>
        <p:txBody>
          <a:bodyPr wrap="square" rtlCol="0">
            <a:spAutoFit/>
          </a:bodyPr>
          <a:lstStyle/>
          <a:p>
            <a:pPr algn="ctr"/>
            <a:r>
              <a:rPr lang="en-US" sz="1200" dirty="0" smtClean="0">
                <a:solidFill>
                  <a:schemeClr val="tx1">
                    <a:lumMod val="75000"/>
                    <a:lumOff val="25000"/>
                  </a:schemeClr>
                </a:solidFill>
                <a:latin typeface="Courier"/>
                <a:cs typeface="Courier"/>
              </a:rPr>
              <a:t>Forecast Time (hour)</a:t>
            </a:r>
            <a:endParaRPr lang="en-US" sz="1200" dirty="0">
              <a:solidFill>
                <a:schemeClr val="tx1">
                  <a:lumMod val="75000"/>
                  <a:lumOff val="25000"/>
                </a:schemeClr>
              </a:solidFill>
              <a:latin typeface="Courier"/>
              <a:cs typeface="Courier"/>
            </a:endParaRPr>
          </a:p>
        </p:txBody>
      </p:sp>
      <p:sp>
        <p:nvSpPr>
          <p:cNvPr id="12" name="TextBox 11"/>
          <p:cNvSpPr txBox="1"/>
          <p:nvPr/>
        </p:nvSpPr>
        <p:spPr>
          <a:xfrm>
            <a:off x="955265" y="1692728"/>
            <a:ext cx="1977939" cy="584776"/>
          </a:xfrm>
          <a:prstGeom prst="rect">
            <a:avLst/>
          </a:prstGeom>
          <a:solidFill>
            <a:schemeClr val="bg1">
              <a:lumMod val="95000"/>
            </a:schemeClr>
          </a:solidFill>
          <a:ln>
            <a:solidFill>
              <a:srgbClr val="595959"/>
            </a:solidFill>
          </a:ln>
          <a:effectLst/>
        </p:spPr>
        <p:txBody>
          <a:bodyPr wrap="square" lIns="91440" rtlCol="0" anchor="ctr">
            <a:spAutoFit/>
          </a:bodyPr>
          <a:lstStyle/>
          <a:p>
            <a:pPr algn="ctr"/>
            <a:r>
              <a:rPr lang="en-US" sz="1600" dirty="0" smtClean="0">
                <a:solidFill>
                  <a:schemeClr val="tx1">
                    <a:lumMod val="75000"/>
                    <a:lumOff val="25000"/>
                  </a:schemeClr>
                </a:solidFill>
              </a:rPr>
              <a:t>Intensity Error</a:t>
            </a:r>
          </a:p>
          <a:p>
            <a:pPr algn="ctr"/>
            <a:r>
              <a:rPr lang="en-US" sz="1600" dirty="0" smtClean="0">
                <a:solidFill>
                  <a:schemeClr val="tx1">
                    <a:lumMod val="75000"/>
                    <a:lumOff val="25000"/>
                  </a:schemeClr>
                </a:solidFill>
              </a:rPr>
              <a:t>(kt)</a:t>
            </a:r>
            <a:endParaRPr lang="en-US" sz="1600" dirty="0">
              <a:solidFill>
                <a:schemeClr val="tx1">
                  <a:lumMod val="75000"/>
                  <a:lumOff val="25000"/>
                </a:schemeClr>
              </a:solidFill>
            </a:endParaRPr>
          </a:p>
        </p:txBody>
      </p:sp>
      <p:sp>
        <p:nvSpPr>
          <p:cNvPr id="15" name="TextBox 14"/>
          <p:cNvSpPr txBox="1"/>
          <p:nvPr/>
        </p:nvSpPr>
        <p:spPr>
          <a:xfrm>
            <a:off x="3965956" y="1692728"/>
            <a:ext cx="1438284" cy="584776"/>
          </a:xfrm>
          <a:prstGeom prst="rect">
            <a:avLst/>
          </a:prstGeom>
          <a:solidFill>
            <a:schemeClr val="bg1">
              <a:lumMod val="95000"/>
            </a:schemeClr>
          </a:solidFill>
          <a:ln>
            <a:solidFill>
              <a:srgbClr val="595959"/>
            </a:solidFill>
          </a:ln>
          <a:effectLst/>
        </p:spPr>
        <p:txBody>
          <a:bodyPr wrap="square" lIns="91440" rtlCol="0" anchor="ctr">
            <a:spAutoFit/>
          </a:bodyPr>
          <a:lstStyle/>
          <a:p>
            <a:pPr algn="ctr"/>
            <a:r>
              <a:rPr lang="en-US" sz="1600" dirty="0" smtClean="0">
                <a:solidFill>
                  <a:schemeClr val="tx1">
                    <a:lumMod val="75000"/>
                    <a:lumOff val="25000"/>
                  </a:schemeClr>
                </a:solidFill>
              </a:rPr>
              <a:t>Track Error (km)</a:t>
            </a:r>
            <a:endParaRPr lang="en-US" sz="1600" dirty="0">
              <a:solidFill>
                <a:schemeClr val="tx1">
                  <a:lumMod val="75000"/>
                  <a:lumOff val="25000"/>
                </a:schemeClr>
              </a:solidFill>
            </a:endParaRPr>
          </a:p>
        </p:txBody>
      </p:sp>
      <p:sp>
        <p:nvSpPr>
          <p:cNvPr id="16" name="TextBox 15"/>
          <p:cNvSpPr txBox="1"/>
          <p:nvPr/>
        </p:nvSpPr>
        <p:spPr>
          <a:xfrm>
            <a:off x="6324600" y="1485254"/>
            <a:ext cx="2280405" cy="830997"/>
          </a:xfrm>
          <a:prstGeom prst="rect">
            <a:avLst/>
          </a:prstGeom>
          <a:solidFill>
            <a:schemeClr val="bg1">
              <a:lumMod val="95000"/>
            </a:schemeClr>
          </a:solidFill>
          <a:ln>
            <a:solidFill>
              <a:srgbClr val="595959"/>
            </a:solidFill>
          </a:ln>
          <a:effectLst/>
        </p:spPr>
        <p:txBody>
          <a:bodyPr wrap="square" lIns="91440" rtlCol="0" anchor="ctr">
            <a:spAutoFit/>
          </a:bodyPr>
          <a:lstStyle/>
          <a:p>
            <a:pPr algn="ctr"/>
            <a:r>
              <a:rPr lang="en-US" sz="1600" dirty="0" smtClean="0">
                <a:solidFill>
                  <a:schemeClr val="tx1">
                    <a:lumMod val="75000"/>
                    <a:lumOff val="25000"/>
                  </a:schemeClr>
                </a:solidFill>
              </a:rPr>
              <a:t>Frequency of</a:t>
            </a:r>
            <a:br>
              <a:rPr lang="en-US" sz="1600" dirty="0" smtClean="0">
                <a:solidFill>
                  <a:schemeClr val="tx1">
                    <a:lumMod val="75000"/>
                    <a:lumOff val="25000"/>
                  </a:schemeClr>
                </a:solidFill>
              </a:rPr>
            </a:br>
            <a:r>
              <a:rPr lang="en-US" sz="1600" dirty="0" smtClean="0">
                <a:solidFill>
                  <a:schemeClr val="tx1">
                    <a:lumMod val="75000"/>
                    <a:lumOff val="25000"/>
                  </a:schemeClr>
                </a:solidFill>
              </a:rPr>
              <a:t>Superior Performance (%)</a:t>
            </a:r>
            <a:endParaRPr lang="en-US" sz="1600" dirty="0">
              <a:solidFill>
                <a:schemeClr val="tx1">
                  <a:lumMod val="75000"/>
                  <a:lumOff val="25000"/>
                </a:schemeClr>
              </a:solidFill>
            </a:endParaRPr>
          </a:p>
        </p:txBody>
      </p:sp>
      <p:grpSp>
        <p:nvGrpSpPr>
          <p:cNvPr id="3" name="Group 29"/>
          <p:cNvGrpSpPr/>
          <p:nvPr/>
        </p:nvGrpSpPr>
        <p:grpSpPr>
          <a:xfrm>
            <a:off x="762000" y="5029200"/>
            <a:ext cx="2292325" cy="268269"/>
            <a:chOff x="791641" y="2519303"/>
            <a:chExt cx="2292325" cy="268269"/>
          </a:xfrm>
        </p:grpSpPr>
        <p:grpSp>
          <p:nvGrpSpPr>
            <p:cNvPr id="7" name="Group 27"/>
            <p:cNvGrpSpPr/>
            <p:nvPr/>
          </p:nvGrpSpPr>
          <p:grpSpPr>
            <a:xfrm>
              <a:off x="791641" y="2519303"/>
              <a:ext cx="2292325" cy="138499"/>
              <a:chOff x="791641" y="2528184"/>
              <a:chExt cx="2292325" cy="138499"/>
            </a:xfrm>
          </p:grpSpPr>
          <p:sp>
            <p:nvSpPr>
              <p:cNvPr id="17" name="TextBox 16"/>
              <p:cNvSpPr txBox="1"/>
              <p:nvPr/>
            </p:nvSpPr>
            <p:spPr>
              <a:xfrm>
                <a:off x="791641"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18</a:t>
                </a:r>
                <a:endParaRPr lang="en-US" sz="900" b="1" dirty="0">
                  <a:solidFill>
                    <a:schemeClr val="accent2">
                      <a:lumMod val="75000"/>
                    </a:schemeClr>
                  </a:solidFill>
                  <a:latin typeface="Courier"/>
                  <a:cs typeface="Courier"/>
                </a:endParaRPr>
              </a:p>
            </p:txBody>
          </p:sp>
          <p:sp>
            <p:nvSpPr>
              <p:cNvPr id="18" name="TextBox 17"/>
              <p:cNvSpPr txBox="1"/>
              <p:nvPr/>
            </p:nvSpPr>
            <p:spPr>
              <a:xfrm>
                <a:off x="1030293"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19</a:t>
                </a:r>
                <a:endParaRPr lang="en-US" sz="900" b="1" dirty="0">
                  <a:solidFill>
                    <a:schemeClr val="accent2">
                      <a:lumMod val="75000"/>
                    </a:schemeClr>
                  </a:solidFill>
                  <a:latin typeface="Courier"/>
                  <a:cs typeface="Courier"/>
                </a:endParaRPr>
              </a:p>
            </p:txBody>
          </p:sp>
          <p:sp>
            <p:nvSpPr>
              <p:cNvPr id="19" name="TextBox 18"/>
              <p:cNvSpPr txBox="1"/>
              <p:nvPr/>
            </p:nvSpPr>
            <p:spPr>
              <a:xfrm>
                <a:off x="1264965"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16</a:t>
                </a:r>
                <a:endParaRPr lang="en-US" sz="900" b="1" dirty="0">
                  <a:solidFill>
                    <a:schemeClr val="accent2">
                      <a:lumMod val="75000"/>
                    </a:schemeClr>
                  </a:solidFill>
                  <a:latin typeface="Courier"/>
                  <a:cs typeface="Courier"/>
                </a:endParaRPr>
              </a:p>
            </p:txBody>
          </p:sp>
          <p:sp>
            <p:nvSpPr>
              <p:cNvPr id="20" name="TextBox 19"/>
              <p:cNvSpPr txBox="1"/>
              <p:nvPr/>
            </p:nvSpPr>
            <p:spPr>
              <a:xfrm>
                <a:off x="1503429"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16</a:t>
                </a:r>
                <a:endParaRPr lang="en-US" sz="900" b="1" dirty="0">
                  <a:solidFill>
                    <a:schemeClr val="accent2">
                      <a:lumMod val="75000"/>
                    </a:schemeClr>
                  </a:solidFill>
                  <a:latin typeface="Courier"/>
                  <a:cs typeface="Courier"/>
                </a:endParaRPr>
              </a:p>
            </p:txBody>
          </p:sp>
          <p:sp>
            <p:nvSpPr>
              <p:cNvPr id="21" name="TextBox 20"/>
              <p:cNvSpPr txBox="1"/>
              <p:nvPr/>
            </p:nvSpPr>
            <p:spPr>
              <a:xfrm>
                <a:off x="1738101"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14</a:t>
                </a:r>
                <a:endParaRPr lang="en-US" sz="900" b="1" dirty="0">
                  <a:solidFill>
                    <a:schemeClr val="accent2">
                      <a:lumMod val="75000"/>
                    </a:schemeClr>
                  </a:solidFill>
                  <a:latin typeface="Courier"/>
                  <a:cs typeface="Courier"/>
                </a:endParaRPr>
              </a:p>
            </p:txBody>
          </p:sp>
          <p:sp>
            <p:nvSpPr>
              <p:cNvPr id="22" name="TextBox 21"/>
              <p:cNvSpPr txBox="1"/>
              <p:nvPr/>
            </p:nvSpPr>
            <p:spPr>
              <a:xfrm>
                <a:off x="1972773"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13</a:t>
                </a:r>
                <a:endParaRPr lang="en-US" sz="900" b="1" dirty="0">
                  <a:solidFill>
                    <a:schemeClr val="accent2">
                      <a:lumMod val="75000"/>
                    </a:schemeClr>
                  </a:solidFill>
                  <a:latin typeface="Courier"/>
                  <a:cs typeface="Courier"/>
                </a:endParaRPr>
              </a:p>
            </p:txBody>
          </p:sp>
          <p:sp>
            <p:nvSpPr>
              <p:cNvPr id="23" name="TextBox 22"/>
              <p:cNvSpPr txBox="1"/>
              <p:nvPr/>
            </p:nvSpPr>
            <p:spPr>
              <a:xfrm>
                <a:off x="2207445"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12</a:t>
                </a:r>
                <a:endParaRPr lang="en-US" sz="900" b="1" dirty="0">
                  <a:solidFill>
                    <a:schemeClr val="accent2">
                      <a:lumMod val="75000"/>
                    </a:schemeClr>
                  </a:solidFill>
                  <a:latin typeface="Courier"/>
                  <a:cs typeface="Courier"/>
                </a:endParaRPr>
              </a:p>
            </p:txBody>
          </p:sp>
          <p:sp>
            <p:nvSpPr>
              <p:cNvPr id="24" name="TextBox 23"/>
              <p:cNvSpPr txBox="1"/>
              <p:nvPr/>
            </p:nvSpPr>
            <p:spPr>
              <a:xfrm>
                <a:off x="2442117"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9</a:t>
                </a:r>
                <a:endParaRPr lang="en-US" sz="900" b="1" dirty="0">
                  <a:solidFill>
                    <a:schemeClr val="accent2">
                      <a:lumMod val="75000"/>
                    </a:schemeClr>
                  </a:solidFill>
                  <a:latin typeface="Courier"/>
                  <a:cs typeface="Courier"/>
                </a:endParaRPr>
              </a:p>
            </p:txBody>
          </p:sp>
          <p:sp>
            <p:nvSpPr>
              <p:cNvPr id="25" name="TextBox 24"/>
              <p:cNvSpPr txBox="1"/>
              <p:nvPr/>
            </p:nvSpPr>
            <p:spPr>
              <a:xfrm>
                <a:off x="2685670" y="2528184"/>
                <a:ext cx="172505" cy="138499"/>
              </a:xfrm>
              <a:prstGeom prst="rect">
                <a:avLst/>
              </a:prstGeom>
              <a:noFill/>
              <a:effectLst/>
            </p:spPr>
            <p:txBody>
              <a:bodyPr wrap="square" lIns="0" tIns="0" rIns="0" bIns="0" rtlCol="0">
                <a:spAutoFit/>
              </a:bodyPr>
              <a:lstStyle/>
              <a:p>
                <a:pPr algn="ctr"/>
                <a:r>
                  <a:rPr lang="en-US" sz="900" b="1" dirty="0">
                    <a:solidFill>
                      <a:schemeClr val="accent2">
                        <a:lumMod val="75000"/>
                      </a:schemeClr>
                    </a:solidFill>
                    <a:latin typeface="Courier"/>
                    <a:cs typeface="Courier"/>
                  </a:rPr>
                  <a:t>8</a:t>
                </a:r>
              </a:p>
            </p:txBody>
          </p:sp>
          <p:sp>
            <p:nvSpPr>
              <p:cNvPr id="27" name="TextBox 26"/>
              <p:cNvSpPr txBox="1"/>
              <p:nvPr/>
            </p:nvSpPr>
            <p:spPr>
              <a:xfrm>
                <a:off x="2911461" y="2528184"/>
                <a:ext cx="172505" cy="138499"/>
              </a:xfrm>
              <a:prstGeom prst="rect">
                <a:avLst/>
              </a:prstGeom>
              <a:noFill/>
              <a:effectLst/>
            </p:spPr>
            <p:txBody>
              <a:bodyPr wrap="square" lIns="0" tIns="0" rIns="0" bIns="0" rtlCol="0">
                <a:spAutoFit/>
              </a:bodyPr>
              <a:lstStyle/>
              <a:p>
                <a:pPr algn="ctr"/>
                <a:r>
                  <a:rPr lang="en-US" sz="900" b="1" dirty="0" smtClean="0">
                    <a:solidFill>
                      <a:schemeClr val="accent2">
                        <a:lumMod val="75000"/>
                      </a:schemeClr>
                    </a:solidFill>
                    <a:latin typeface="Courier"/>
                    <a:cs typeface="Courier"/>
                  </a:rPr>
                  <a:t>6</a:t>
                </a:r>
                <a:endParaRPr lang="en-US" sz="900" b="1" dirty="0">
                  <a:solidFill>
                    <a:schemeClr val="accent2">
                      <a:lumMod val="75000"/>
                    </a:schemeClr>
                  </a:solidFill>
                  <a:latin typeface="Courier"/>
                  <a:cs typeface="Courier"/>
                </a:endParaRPr>
              </a:p>
            </p:txBody>
          </p:sp>
        </p:grpSp>
        <p:sp>
          <p:nvSpPr>
            <p:cNvPr id="29" name="TextBox 28"/>
            <p:cNvSpPr txBox="1"/>
            <p:nvPr/>
          </p:nvSpPr>
          <p:spPr>
            <a:xfrm>
              <a:off x="791641" y="2649073"/>
              <a:ext cx="2292325" cy="138499"/>
            </a:xfrm>
            <a:prstGeom prst="rect">
              <a:avLst/>
            </a:prstGeom>
            <a:noFill/>
            <a:effectLst/>
          </p:spPr>
          <p:txBody>
            <a:bodyPr wrap="square" lIns="0" tIns="0" rIns="0" bIns="0" rtlCol="0" anchor="ctr">
              <a:spAutoFit/>
            </a:bodyPr>
            <a:lstStyle/>
            <a:p>
              <a:pPr algn="ctr"/>
              <a:r>
                <a:rPr lang="en-US" sz="900" b="1" dirty="0" smtClean="0">
                  <a:solidFill>
                    <a:schemeClr val="accent2">
                      <a:lumMod val="75000"/>
                    </a:schemeClr>
                  </a:solidFill>
                  <a:latin typeface="Courier"/>
                  <a:cs typeface="Courier"/>
                </a:rPr>
                <a:t>Number of Homogeneous Cases</a:t>
              </a:r>
              <a:endParaRPr lang="en-US" sz="900" b="1" dirty="0">
                <a:solidFill>
                  <a:schemeClr val="accent2">
                    <a:lumMod val="75000"/>
                  </a:schemeClr>
                </a:solidFill>
                <a:latin typeface="Courier"/>
                <a:cs typeface="Courier"/>
              </a:endParaRPr>
            </a:p>
          </p:txBody>
        </p:sp>
      </p:grpSp>
      <p:sp>
        <p:nvSpPr>
          <p:cNvPr id="28" name="TextBox 27"/>
          <p:cNvSpPr txBox="1"/>
          <p:nvPr/>
        </p:nvSpPr>
        <p:spPr>
          <a:xfrm>
            <a:off x="228600" y="5410200"/>
            <a:ext cx="8763000" cy="1200328"/>
          </a:xfrm>
          <a:prstGeom prst="rect">
            <a:avLst/>
          </a:prstGeom>
          <a:noFill/>
        </p:spPr>
        <p:txBody>
          <a:bodyPr wrap="square" rtlCol="0">
            <a:spAutoFit/>
          </a:bodyPr>
          <a:lstStyle/>
          <a:p>
            <a:pPr algn="ctr"/>
            <a:r>
              <a:rPr lang="en-US" sz="2400" b="1" dirty="0" smtClean="0"/>
              <a:t>Assimilation of airborne observations on the storm-scales into the high resolution forecast model shows strong potential for improving the TC forecasts  </a:t>
            </a:r>
          </a:p>
        </p:txBody>
      </p:sp>
      <p:sp>
        <p:nvSpPr>
          <p:cNvPr id="30" name="TextBox 29"/>
          <p:cNvSpPr txBox="1"/>
          <p:nvPr/>
        </p:nvSpPr>
        <p:spPr>
          <a:xfrm>
            <a:off x="914400" y="4171890"/>
            <a:ext cx="1066800" cy="400110"/>
          </a:xfrm>
          <a:prstGeom prst="rect">
            <a:avLst/>
          </a:prstGeom>
          <a:noFill/>
        </p:spPr>
        <p:txBody>
          <a:bodyPr wrap="square" rtlCol="0">
            <a:spAutoFit/>
          </a:bodyPr>
          <a:lstStyle/>
          <a:p>
            <a:r>
              <a:rPr lang="en-US" sz="2000" dirty="0" smtClean="0">
                <a:solidFill>
                  <a:schemeClr val="tx2"/>
                </a:solidFill>
              </a:rPr>
              <a:t>HEDAS</a:t>
            </a:r>
          </a:p>
        </p:txBody>
      </p:sp>
      <p:sp>
        <p:nvSpPr>
          <p:cNvPr id="31" name="TextBox 30"/>
          <p:cNvSpPr txBox="1"/>
          <p:nvPr/>
        </p:nvSpPr>
        <p:spPr>
          <a:xfrm>
            <a:off x="1981200" y="4114800"/>
            <a:ext cx="1371600" cy="400110"/>
          </a:xfrm>
          <a:prstGeom prst="rect">
            <a:avLst/>
          </a:prstGeom>
          <a:noFill/>
        </p:spPr>
        <p:txBody>
          <a:bodyPr wrap="square" rtlCol="0">
            <a:spAutoFit/>
          </a:bodyPr>
          <a:lstStyle/>
          <a:p>
            <a:r>
              <a:rPr lang="en-US" sz="2000" dirty="0" err="1" smtClean="0">
                <a:solidFill>
                  <a:srgbClr val="C00000"/>
                </a:solidFill>
              </a:rPr>
              <a:t>HWRFx</a:t>
            </a:r>
            <a:endParaRPr lang="en-US" sz="2000" dirty="0" smtClean="0">
              <a:solidFill>
                <a:srgbClr val="C00000"/>
              </a:solidFill>
            </a:endParaRPr>
          </a:p>
        </p:txBody>
      </p:sp>
      <p:sp>
        <p:nvSpPr>
          <p:cNvPr id="32" name="TextBox 31"/>
          <p:cNvSpPr txBox="1"/>
          <p:nvPr/>
        </p:nvSpPr>
        <p:spPr>
          <a:xfrm>
            <a:off x="914400" y="2895600"/>
            <a:ext cx="1676400" cy="400110"/>
          </a:xfrm>
          <a:prstGeom prst="rect">
            <a:avLst/>
          </a:prstGeom>
          <a:noFill/>
        </p:spPr>
        <p:txBody>
          <a:bodyPr wrap="square" rtlCol="0">
            <a:spAutoFit/>
          </a:bodyPr>
          <a:lstStyle/>
          <a:p>
            <a:r>
              <a:rPr lang="en-US" sz="2000" dirty="0" smtClean="0"/>
              <a:t>operational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276" y="159180"/>
            <a:ext cx="8500723" cy="1143000"/>
          </a:xfrm>
        </p:spPr>
        <p:txBody>
          <a:bodyPr>
            <a:noAutofit/>
          </a:bodyPr>
          <a:lstStyle/>
          <a:p>
            <a:r>
              <a:rPr lang="en-US" dirty="0" smtClean="0"/>
              <a:t>Comparison to satellite observations: observed and forecast images for hurricane Earl</a:t>
            </a:r>
            <a:endParaRPr lang="en-US" dirty="0"/>
          </a:p>
        </p:txBody>
      </p:sp>
      <p:pic>
        <p:nvPicPr>
          <p:cNvPr id="7" name="Picture 6" descr="20100829.1723.aqua1.x.36h.07LEARL.70kts-978mb-174N-589W.90pc.jpg"/>
          <p:cNvPicPr>
            <a:picLocks noChangeAspect="1"/>
          </p:cNvPicPr>
          <p:nvPr/>
        </p:nvPicPr>
        <p:blipFill>
          <a:blip r:embed="rId2" cstate="print"/>
          <a:srcRect l="25200" t="27900" r="31500" b="31500"/>
          <a:stretch>
            <a:fillRect/>
          </a:stretch>
        </p:blipFill>
        <p:spPr>
          <a:xfrm>
            <a:off x="1755409" y="2372537"/>
            <a:ext cx="2697659" cy="2804973"/>
          </a:xfrm>
          <a:prstGeom prst="rect">
            <a:avLst/>
          </a:prstGeom>
        </p:spPr>
      </p:pic>
      <p:pic>
        <p:nvPicPr>
          <p:cNvPr id="8" name="Picture 7" descr="mwtb37h_3hr.gif"/>
          <p:cNvPicPr>
            <a:picLocks noChangeAspect="1"/>
          </p:cNvPicPr>
          <p:nvPr/>
        </p:nvPicPr>
        <p:blipFill>
          <a:blip r:embed="rId3" cstate="print"/>
          <a:srcRect l="19440" r="19440"/>
          <a:stretch>
            <a:fillRect/>
          </a:stretch>
        </p:blipFill>
        <p:spPr>
          <a:xfrm>
            <a:off x="4485761" y="2087702"/>
            <a:ext cx="2794414" cy="3429000"/>
          </a:xfrm>
          <a:prstGeom prst="rect">
            <a:avLst/>
          </a:prstGeom>
        </p:spPr>
      </p:pic>
      <p:pic>
        <p:nvPicPr>
          <p:cNvPr id="10" name="Content Placeholder 3" descr="20100829.1723.aqua1.x.36h.07LEARL.70kts-978mb-174N-589W.90pc.jpg"/>
          <p:cNvPicPr>
            <a:picLocks noGrp="1" noChangeAspect="1"/>
          </p:cNvPicPr>
          <p:nvPr>
            <p:ph idx="1"/>
          </p:nvPr>
        </p:nvPicPr>
        <p:blipFill>
          <a:blip r:embed="rId2" cstate="print"/>
          <a:srcRect l="-4050" r="58950" b="90900"/>
          <a:stretch>
            <a:fillRect/>
          </a:stretch>
        </p:blipFill>
        <p:spPr>
          <a:xfrm>
            <a:off x="1562893" y="1960671"/>
            <a:ext cx="2041227" cy="411866"/>
          </a:xfrm>
        </p:spPr>
      </p:pic>
      <p:pic>
        <p:nvPicPr>
          <p:cNvPr id="11" name="Content Placeholder 3" descr="20100829.1723.aqua1.x.36h.07LEARL.70kts-978mb-174N-589W.90pc.jpg"/>
          <p:cNvPicPr>
            <a:picLocks noChangeAspect="1"/>
          </p:cNvPicPr>
          <p:nvPr/>
        </p:nvPicPr>
        <p:blipFill>
          <a:blip r:embed="rId2" cstate="print"/>
          <a:srcRect l="-450" t="92700" r="-2250"/>
          <a:stretch>
            <a:fillRect/>
          </a:stretch>
        </p:blipFill>
        <p:spPr>
          <a:xfrm>
            <a:off x="2161660" y="5414721"/>
            <a:ext cx="4648202" cy="330398"/>
          </a:xfrm>
          <a:prstGeom prst="rect">
            <a:avLst/>
          </a:prstGeom>
        </p:spPr>
      </p:pic>
      <p:sp>
        <p:nvSpPr>
          <p:cNvPr id="15" name="4-Point Star 14"/>
          <p:cNvSpPr/>
          <p:nvPr/>
        </p:nvSpPr>
        <p:spPr>
          <a:xfrm>
            <a:off x="3094520" y="3745807"/>
            <a:ext cx="299605" cy="179079"/>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957078" y="1355219"/>
            <a:ext cx="1636889" cy="923330"/>
          </a:xfrm>
          <a:prstGeom prst="rect">
            <a:avLst/>
          </a:prstGeom>
          <a:noFill/>
        </p:spPr>
        <p:txBody>
          <a:bodyPr wrap="square" rtlCol="0">
            <a:spAutoFit/>
          </a:bodyPr>
          <a:lstStyle/>
          <a:p>
            <a:pPr algn="ctr"/>
            <a:r>
              <a:rPr lang="en-US" dirty="0" smtClean="0"/>
              <a:t>3h 37 GHz forecast from HEDAS IC</a:t>
            </a:r>
            <a:endParaRPr lang="en-US" dirty="0"/>
          </a:p>
        </p:txBody>
      </p:sp>
      <p:sp>
        <p:nvSpPr>
          <p:cNvPr id="12" name="TextBox 11"/>
          <p:cNvSpPr txBox="1"/>
          <p:nvPr/>
        </p:nvSpPr>
        <p:spPr>
          <a:xfrm>
            <a:off x="1821583" y="1302180"/>
            <a:ext cx="2549373" cy="646331"/>
          </a:xfrm>
          <a:prstGeom prst="rect">
            <a:avLst/>
          </a:prstGeom>
          <a:noFill/>
        </p:spPr>
        <p:txBody>
          <a:bodyPr wrap="square" rtlCol="0">
            <a:spAutoFit/>
          </a:bodyPr>
          <a:lstStyle/>
          <a:p>
            <a:pPr algn="ctr"/>
            <a:r>
              <a:rPr lang="en-US" dirty="0" smtClean="0"/>
              <a:t>36 GHz observed AQUA  closest time within 1 </a:t>
            </a:r>
            <a:r>
              <a:rPr lang="en-US" dirty="0" err="1" smtClean="0"/>
              <a:t>h</a:t>
            </a:r>
            <a:endParaRPr lang="en-US" dirty="0"/>
          </a:p>
        </p:txBody>
      </p:sp>
      <p:sp>
        <p:nvSpPr>
          <p:cNvPr id="13" name="TextBox 12"/>
          <p:cNvSpPr txBox="1"/>
          <p:nvPr/>
        </p:nvSpPr>
        <p:spPr>
          <a:xfrm>
            <a:off x="4478193" y="6003456"/>
            <a:ext cx="3999851" cy="369332"/>
          </a:xfrm>
          <a:prstGeom prst="rect">
            <a:avLst/>
          </a:prstGeom>
          <a:noFill/>
        </p:spPr>
        <p:txBody>
          <a:bodyPr wrap="square" rtlCol="0">
            <a:spAutoFit/>
          </a:bodyPr>
          <a:lstStyle/>
          <a:p>
            <a:r>
              <a:rPr lang="en-US" dirty="0" smtClean="0"/>
              <a:t>Forecast initial time 12:00Z, 08/29/2010</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6341</TotalTime>
  <Words>2372</Words>
  <Application>Microsoft Macintosh PowerPoint</Application>
  <PresentationFormat>On-screen Show (4:3)</PresentationFormat>
  <Paragraphs>277</Paragraphs>
  <Slides>30</Slides>
  <Notes>3</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What are the U.S. NWS Weather Research and Forecast (WRF) / North American Mesoscale (NAM) and Global Forecast System (GFS) models’ forecast needs for IR hyperspectral soundings (i.e. model forecast accuracy improvements, horizontal spatial resolution, temperature and moisture profile requirements (over land, over water)?  High-resolution Hurricane Data Assimilation,  Modeling and Prediction   Tomislava Vukicevic1</vt:lpstr>
      <vt:lpstr>Motivation and Objective  </vt:lpstr>
      <vt:lpstr>Data Assimilation technique:  Ensemble Kalman Filter (EnKF)</vt:lpstr>
      <vt:lpstr>HRD’s experimental Hurricane Ensemble Data Assimilation System (HEDAS)</vt:lpstr>
      <vt:lpstr>Airborne observations in HEDAS </vt:lpstr>
      <vt:lpstr>Implementation of HEDAS in 2010 hurricane season : Summary of Cases</vt:lpstr>
      <vt:lpstr>Slide 7</vt:lpstr>
      <vt:lpstr>2010 HEDAS  Summary of Forecast Performance</vt:lpstr>
      <vt:lpstr>Comparison to satellite observations: observed and forecast images for hurricane Earl</vt:lpstr>
      <vt:lpstr>Data assimilation results opened up questions about skill of the model and observations, leading to new diagnostic analysis</vt:lpstr>
      <vt:lpstr>Diagnosing the model errors and deficiencies in observations by the analysis of error correlations from the ensemble data assimilation </vt:lpstr>
      <vt:lpstr>Diagnosing the model the errors and deficiencies in observations by error correlations</vt:lpstr>
      <vt:lpstr>     Summary</vt:lpstr>
      <vt:lpstr>   Ongoing and future research</vt:lpstr>
      <vt:lpstr>Slide 15</vt:lpstr>
      <vt:lpstr>How much has been done?</vt:lpstr>
      <vt:lpstr>What hinders progress? Issues summarized in the review article</vt:lpstr>
      <vt:lpstr>Example of research on assimilation GOES imager  visible and IR observations in cloudy conditions </vt:lpstr>
      <vt:lpstr>Slide 19</vt:lpstr>
      <vt:lpstr>Summary of what has been learned </vt:lpstr>
      <vt:lpstr>Assimilation of satellite cloud and precipitation observations in TC and hurricane conditions</vt:lpstr>
      <vt:lpstr>HRD’s Hurricane Ensemble Data Assimilation System (HEDAS)</vt:lpstr>
      <vt:lpstr>2010 HEDAS Semi-Real-Time Runs for HFIP: Summary of Final Mean Analysis Intensity</vt:lpstr>
      <vt:lpstr>2010 HEDAS Semi-Real-Time Runs for HFIP: Comparison of Structures (Earl 08/30 12Z)</vt:lpstr>
      <vt:lpstr>2010 HEDAS Semi-Real-Time Runs for HFIP: Summary of Forecast Performance</vt:lpstr>
      <vt:lpstr>Relevance to assimilation of satellite cloud and precipitation observations</vt:lpstr>
      <vt:lpstr>Comparison of observed and forecast images for hurricane Earl from HEDAS and HWRF ICs  </vt:lpstr>
      <vt:lpstr>Coupling of cloud and dynamic state variables in HEDAS   </vt:lpstr>
      <vt:lpstr> Ensemble based correlations on vortex scale</vt:lpstr>
      <vt:lpstr>Summary</vt:lpstr>
    </vt:vector>
  </TitlesOfParts>
  <Company>USDC/NOAA/AOML/HRD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Vortex-Scale Hurricane Data Assimilation:  Overview of NOAA/AOML/HRD’s Hurricane Ensemble Data Assimilation System (HEDAS) and Its Performance for the 2010 Hurricane Season</dc:title>
  <dc:creator>Altug Aksoy</dc:creator>
  <cp:lastModifiedBy>Tomislava Vukicevic</cp:lastModifiedBy>
  <cp:revision>104</cp:revision>
  <dcterms:created xsi:type="dcterms:W3CDTF">2011-03-29T18:14:36Z</dcterms:created>
  <dcterms:modified xsi:type="dcterms:W3CDTF">2011-03-29T18:16:28Z</dcterms:modified>
</cp:coreProperties>
</file>