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2" r:id="rId3"/>
    <p:sldId id="403" r:id="rId4"/>
    <p:sldId id="404" r:id="rId5"/>
    <p:sldId id="452" r:id="rId6"/>
    <p:sldId id="406" r:id="rId7"/>
    <p:sldId id="407" r:id="rId8"/>
    <p:sldId id="408" r:id="rId9"/>
    <p:sldId id="415" r:id="rId10"/>
    <p:sldId id="453" r:id="rId11"/>
    <p:sldId id="418" r:id="rId12"/>
    <p:sldId id="419" r:id="rId13"/>
    <p:sldId id="420" r:id="rId14"/>
    <p:sldId id="436" r:id="rId15"/>
    <p:sldId id="430" r:id="rId16"/>
    <p:sldId id="432" r:id="rId17"/>
    <p:sldId id="454" r:id="rId18"/>
    <p:sldId id="434" r:id="rId19"/>
    <p:sldId id="442" r:id="rId20"/>
    <p:sldId id="443" r:id="rId21"/>
    <p:sldId id="455" r:id="rId22"/>
    <p:sldId id="449" r:id="rId23"/>
    <p:sldId id="450" r:id="rId24"/>
    <p:sldId id="447" r:id="rId25"/>
    <p:sldId id="451" r:id="rId26"/>
  </p:sldIdLst>
  <p:sldSz cx="9906000" cy="6858000" type="A4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000000"/>
    <a:srgbClr val="009900"/>
    <a:srgbClr val="00FF00"/>
    <a:srgbClr val="CCFF66"/>
    <a:srgbClr val="336600"/>
    <a:srgbClr val="CDE3A0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4881" autoAdjust="0"/>
  </p:normalViewPr>
  <p:slideViewPr>
    <p:cSldViewPr snapToGrid="0">
      <p:cViewPr>
        <p:scale>
          <a:sx n="67" d="100"/>
          <a:sy n="67" d="100"/>
        </p:scale>
        <p:origin x="-78" y="30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0"/>
        <p:guide pos="213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7588" y="0"/>
            <a:ext cx="731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5500"/>
            <a:ext cx="492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3688" y="9715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304618F4-889C-4F83-9DFF-FBC71BFF9A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D2E73B1-667F-4C8E-AC7A-731F4476D8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CABFC-B2E9-40F4-8713-0ED5F404B67F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IR ems atlases replace the IGBP soil type + labo ems spectra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FF20A-55DC-473B-A708-97EC87F9DBA3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Accuracy: evaluate misclassification of clear cases</a:t>
            </a:r>
          </a:p>
          <a:p>
            <a:r>
              <a:rPr lang="fr-FR" smtClean="0"/>
              <a:t>Capability: evaluates misclassification of cloudy cases</a:t>
            </a: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734FB-C583-407F-AE35-94DB0E3F4614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Lydie also compared CTT (AVHRR/CALIOP): Agreement relatively OK but many CALIOP (CTP,CTT) points she cold not put on NWP forecasts T profiles. Come back to this in the T,q profs section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45FE-4315-43D8-BB2C-95886D40D946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DCB3D-EDC5-4287-87BD-028FE8DB2246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Variability from year to year could be explained by vegetation…</a:t>
            </a:r>
          </a:p>
          <a:p>
            <a:r>
              <a:rPr lang="fr-FR" smtClean="0"/>
              <a:t>Differences between LMD and DZ retrievals not explained yet fully (possible dust contamination not filtered by LMD)</a:t>
            </a: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4ACCB-AFAC-4B87-ADEA-4E3BE83B3C9F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A4BD7-151A-46E7-8C27-AC89AB0287B0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42117-3B39-424E-9E70-17C40C0F5B9F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1988" y="6311900"/>
            <a:ext cx="7112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205AE1A4-D205-4BF6-BAD0-F996F8391A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263E5D96-D789-408A-87B0-FF49061E1B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111CBC5F-194D-4373-87E3-D4D4243400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C3960E75-E389-4DBC-9F07-C613EDDEB4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1040" name="Picture 5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7388" y="6426200"/>
            <a:ext cx="711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8B9E9278-7DF1-4013-9CF1-D1033EE25E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28613" y="6264275"/>
            <a:ext cx="6272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Satellite</a:t>
            </a:r>
            <a:r>
              <a:rPr lang="en-GB" baseline="0" dirty="0" smtClean="0">
                <a:solidFill>
                  <a:schemeClr val="tx1"/>
                </a:solidFill>
              </a:rPr>
              <a:t> </a:t>
            </a:r>
            <a:r>
              <a:rPr lang="en-GB" baseline="0" dirty="0" err="1" smtClean="0">
                <a:solidFill>
                  <a:schemeClr val="tx1"/>
                </a:solidFill>
              </a:rPr>
              <a:t>Hyperspectral</a:t>
            </a:r>
            <a:r>
              <a:rPr lang="en-GB" baseline="0" dirty="0" smtClean="0">
                <a:solidFill>
                  <a:schemeClr val="tx1"/>
                </a:solidFill>
              </a:rPr>
              <a:t> Sensor</a:t>
            </a:r>
            <a:r>
              <a:rPr lang="en-GB" dirty="0" smtClean="0">
                <a:solidFill>
                  <a:schemeClr val="tx1"/>
                </a:solidFill>
              </a:rPr>
              <a:t> Workshop, Miami, Florida, USA, 29-31/03/2011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3963988" y="1992313"/>
            <a:ext cx="5694362" cy="1093787"/>
          </a:xfrm>
        </p:spPr>
        <p:txBody>
          <a:bodyPr/>
          <a:lstStyle/>
          <a:p>
            <a:r>
              <a:rPr lang="en-US" sz="2200" dirty="0" smtClean="0"/>
              <a:t>Thomas AUGUST</a:t>
            </a:r>
          </a:p>
          <a:p>
            <a:r>
              <a:rPr lang="en-US" sz="2200" dirty="0" smtClean="0"/>
              <a:t>Presented by Dieter </a:t>
            </a:r>
            <a:r>
              <a:rPr lang="en-US" sz="2200" dirty="0" err="1" smtClean="0"/>
              <a:t>Klaes</a:t>
            </a:r>
            <a:endParaRPr lang="en-US" sz="2200" dirty="0" smtClean="0"/>
          </a:p>
        </p:txBody>
      </p:sp>
      <p:sp>
        <p:nvSpPr>
          <p:cNvPr id="6147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smtClean="0"/>
              <a:t>IASI L2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Slide: </a:t>
            </a:r>
            <a:fld id="{F360B851-E460-4AE4-A337-0284245B67DA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316038" y="5334000"/>
            <a:ext cx="7435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i="1">
                <a:solidFill>
                  <a:srgbClr val="000000"/>
                </a:solidFill>
              </a:rPr>
              <a:t>Tim Hultberg, Arlindo Arriaga, Anne O’Carroll, Xavier Calbet, </a:t>
            </a:r>
          </a:p>
          <a:p>
            <a:pPr algn="ctr"/>
            <a:r>
              <a:rPr lang="en-US" sz="1600" b="0" i="1">
                <a:solidFill>
                  <a:srgbClr val="000000"/>
                </a:solidFill>
              </a:rPr>
              <a:t>Dorothée Coppens, Marc Crapeau, Dieter Klaes, Rose Munro, Peter Schlüssel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-Turn Arrow 40"/>
          <p:cNvSpPr/>
          <p:nvPr/>
        </p:nvSpPr>
        <p:spPr bwMode="auto">
          <a:xfrm flipV="1">
            <a:off x="3244850" y="5891213"/>
            <a:ext cx="5965825" cy="465137"/>
          </a:xfrm>
          <a:prstGeom prst="uturnArrow">
            <a:avLst>
              <a:gd name="adj1" fmla="val 14071"/>
              <a:gd name="adj2" fmla="val 18652"/>
              <a:gd name="adj3" fmla="val 34575"/>
              <a:gd name="adj4" fmla="val 44814"/>
              <a:gd name="adj5" fmla="val 10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7013" y="1408113"/>
            <a:ext cx="9148762" cy="478155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Input data pre-processing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Cloud detection and characterisation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/>
                </a:solidFill>
              </a:rPr>
              <a:t>Statistical retrievals: TWT, </a:t>
            </a:r>
            <a:r>
              <a:rPr lang="el-GR" b="1" dirty="0" smtClean="0">
                <a:solidFill>
                  <a:schemeClr val="tx1"/>
                </a:solidFill>
              </a:rPr>
              <a:t>ε</a:t>
            </a:r>
            <a:r>
              <a:rPr lang="en-GB" b="1" dirty="0" smtClean="0">
                <a:solidFill>
                  <a:schemeClr val="tx1"/>
                </a:solidFill>
              </a:rPr>
              <a:t>, trace gases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Optimal Estimation Method (OEM)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Validation of T, q sounding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7476C04-9EBE-4D3D-BF5F-74A907F5328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21510" name="Group 35"/>
          <p:cNvGrpSpPr>
            <a:grpSpLocks/>
          </p:cNvGrpSpPr>
          <p:nvPr/>
        </p:nvGrpSpPr>
        <p:grpSpPr bwMode="auto">
          <a:xfrm>
            <a:off x="201613" y="4010025"/>
            <a:ext cx="1619250" cy="2038350"/>
            <a:chOff x="269823" y="4324664"/>
            <a:chExt cx="1618938" cy="1731364"/>
          </a:xfrm>
        </p:grpSpPr>
        <p:sp>
          <p:nvSpPr>
            <p:cNvPr id="21532" name="Rectangle 4"/>
            <p:cNvSpPr>
              <a:spLocks noChangeArrowheads="1"/>
            </p:cNvSpPr>
            <p:nvPr/>
          </p:nvSpPr>
          <p:spPr bwMode="auto">
            <a:xfrm>
              <a:off x="292310" y="5464648"/>
              <a:ext cx="1568966" cy="568877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Conf. data</a:t>
              </a:r>
            </a:p>
            <a:p>
              <a:pPr algn="ctr" eaLnBrk="0" hangingPunct="0"/>
              <a:r>
                <a:rPr lang="en-GB" sz="2000"/>
                <a:t>Static db</a:t>
              </a:r>
            </a:p>
          </p:txBody>
        </p:sp>
        <p:sp>
          <p:nvSpPr>
            <p:cNvPr id="21533" name="Rectangle 5"/>
            <p:cNvSpPr>
              <a:spLocks noChangeArrowheads="1"/>
            </p:cNvSpPr>
            <p:nvPr/>
          </p:nvSpPr>
          <p:spPr bwMode="auto">
            <a:xfrm>
              <a:off x="294810" y="4350394"/>
              <a:ext cx="1568966" cy="486431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 L1C</a:t>
              </a:r>
            </a:p>
          </p:txBody>
        </p:sp>
        <p:sp>
          <p:nvSpPr>
            <p:cNvPr id="21534" name="Rectangle 6"/>
            <p:cNvSpPr>
              <a:spLocks noChangeArrowheads="1"/>
            </p:cNvSpPr>
            <p:nvPr/>
          </p:nvSpPr>
          <p:spPr bwMode="auto">
            <a:xfrm>
              <a:off x="289815" y="4863053"/>
              <a:ext cx="1568966" cy="56338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NWP</a:t>
              </a:r>
            </a:p>
            <a:p>
              <a:pPr algn="ctr" eaLnBrk="0" hangingPunct="0"/>
              <a:r>
                <a:rPr lang="en-GB" sz="2000"/>
                <a:t>Aux. meas.</a:t>
              </a:r>
            </a:p>
          </p:txBody>
        </p:sp>
        <p:sp>
          <p:nvSpPr>
            <p:cNvPr id="21535" name="Rectangle 7"/>
            <p:cNvSpPr>
              <a:spLocks noChangeArrowheads="1"/>
            </p:cNvSpPr>
            <p:nvPr/>
          </p:nvSpPr>
          <p:spPr bwMode="auto">
            <a:xfrm>
              <a:off x="269823" y="4324664"/>
              <a:ext cx="1618938" cy="1731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21511" name="Group 39"/>
          <p:cNvGrpSpPr>
            <a:grpSpLocks/>
          </p:cNvGrpSpPr>
          <p:nvPr/>
        </p:nvGrpSpPr>
        <p:grpSpPr bwMode="auto">
          <a:xfrm>
            <a:off x="8191500" y="4533900"/>
            <a:ext cx="1362075" cy="1357313"/>
            <a:chOff x="7927297" y="4729992"/>
            <a:chExt cx="1618938" cy="1034247"/>
          </a:xfrm>
        </p:grpSpPr>
        <p:sp>
          <p:nvSpPr>
            <p:cNvPr id="21530" name="Rectangle 32"/>
            <p:cNvSpPr>
              <a:spLocks noChangeArrowheads="1"/>
            </p:cNvSpPr>
            <p:nvPr/>
          </p:nvSpPr>
          <p:spPr bwMode="auto">
            <a:xfrm>
              <a:off x="7954784" y="4759377"/>
              <a:ext cx="1568966" cy="989351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</a:t>
              </a:r>
            </a:p>
            <a:p>
              <a:pPr algn="ctr" eaLnBrk="0" hangingPunct="0"/>
              <a:r>
                <a:rPr lang="en-GB" sz="2000"/>
                <a:t>L2</a:t>
              </a:r>
            </a:p>
            <a:p>
              <a:pPr algn="ctr" eaLnBrk="0" hangingPunct="0"/>
              <a:r>
                <a:rPr lang="en-GB" sz="2000"/>
                <a:t>product</a:t>
              </a:r>
            </a:p>
          </p:txBody>
        </p:sp>
        <p:sp>
          <p:nvSpPr>
            <p:cNvPr id="21531" name="Rectangle 33"/>
            <p:cNvSpPr>
              <a:spLocks noChangeArrowheads="1"/>
            </p:cNvSpPr>
            <p:nvPr/>
          </p:nvSpPr>
          <p:spPr bwMode="auto">
            <a:xfrm>
              <a:off x="7927297" y="4729992"/>
              <a:ext cx="1618938" cy="103424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21512" name="Groupe 34"/>
          <p:cNvGrpSpPr>
            <a:grpSpLocks/>
          </p:cNvGrpSpPr>
          <p:nvPr/>
        </p:nvGrpSpPr>
        <p:grpSpPr bwMode="auto">
          <a:xfrm>
            <a:off x="1855788" y="4014788"/>
            <a:ext cx="1792287" cy="2071687"/>
            <a:chOff x="1855788" y="4014788"/>
            <a:chExt cx="1792287" cy="2071687"/>
          </a:xfrm>
        </p:grpSpPr>
        <p:grpSp>
          <p:nvGrpSpPr>
            <p:cNvPr id="21523" name="Group 36"/>
            <p:cNvGrpSpPr>
              <a:grpSpLocks/>
            </p:cNvGrpSpPr>
            <p:nvPr/>
          </p:nvGrpSpPr>
          <p:grpSpPr bwMode="auto">
            <a:xfrm>
              <a:off x="2236788" y="4014788"/>
              <a:ext cx="1411287" cy="2071687"/>
              <a:chOff x="2153564" y="4334659"/>
              <a:chExt cx="1411776" cy="1758842"/>
            </a:xfrm>
          </p:grpSpPr>
          <p:sp>
            <p:nvSpPr>
              <p:cNvPr id="21525" name="Rectangle 8"/>
              <p:cNvSpPr>
                <a:spLocks noChangeArrowheads="1"/>
              </p:cNvSpPr>
              <p:nvPr/>
            </p:nvSpPr>
            <p:spPr bwMode="auto">
              <a:xfrm>
                <a:off x="2153564" y="4334659"/>
                <a:ext cx="1411776" cy="1731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175797" y="5224189"/>
                <a:ext cx="1380015" cy="8261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21527" name="Picture 2" descr="H:\MY DOCUMENTS\My Pictures\clear-cloudySky\sun_bigCloud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786" r="30203" b="31639"/>
              <a:stretch>
                <a:fillRect/>
              </a:stretch>
            </p:blipFill>
            <p:spPr bwMode="auto">
              <a:xfrm>
                <a:off x="2227911" y="5296526"/>
                <a:ext cx="1329627" cy="7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174208" y="4346789"/>
                <a:ext cx="1378427" cy="8544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21529" name="Picture 3" descr="H:\MY DOCUMENTS\My Pictures\clear-cloudySky\sun_noCloud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99" t="2982" r="48145" b="35442"/>
              <a:stretch>
                <a:fillRect/>
              </a:stretch>
            </p:blipFill>
            <p:spPr bwMode="auto">
              <a:xfrm>
                <a:off x="2420914" y="4423212"/>
                <a:ext cx="903691" cy="70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24" name="Right Arrow 47"/>
            <p:cNvSpPr>
              <a:spLocks noChangeArrowheads="1"/>
            </p:cNvSpPr>
            <p:nvPr/>
          </p:nvSpPr>
          <p:spPr bwMode="auto">
            <a:xfrm>
              <a:off x="1855788" y="4914900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21513" name="Groupe 36"/>
          <p:cNvGrpSpPr>
            <a:grpSpLocks/>
          </p:cNvGrpSpPr>
          <p:nvPr/>
        </p:nvGrpSpPr>
        <p:grpSpPr bwMode="auto">
          <a:xfrm>
            <a:off x="4797425" y="3771900"/>
            <a:ext cx="4108450" cy="2473325"/>
            <a:chOff x="4797425" y="3771900"/>
            <a:chExt cx="4108450" cy="2473325"/>
          </a:xfrm>
        </p:grpSpPr>
        <p:sp>
          <p:nvSpPr>
            <p:cNvPr id="23" name="U-Turn Arrow 43"/>
            <p:cNvSpPr/>
            <p:nvPr/>
          </p:nvSpPr>
          <p:spPr bwMode="auto">
            <a:xfrm flipV="1">
              <a:off x="4797425" y="5899150"/>
              <a:ext cx="3829050" cy="346075"/>
            </a:xfrm>
            <a:prstGeom prst="uturnArrow">
              <a:avLst>
                <a:gd name="adj1" fmla="val 20546"/>
                <a:gd name="adj2" fmla="val 22980"/>
                <a:gd name="adj3" fmla="val 34575"/>
                <a:gd name="adj4" fmla="val 44814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4" name="U-Turn Arrow 44"/>
            <p:cNvSpPr/>
            <p:nvPr/>
          </p:nvSpPr>
          <p:spPr bwMode="auto">
            <a:xfrm>
              <a:off x="5076825" y="3771900"/>
              <a:ext cx="3829050" cy="755650"/>
            </a:xfrm>
            <a:prstGeom prst="uturnArrow">
              <a:avLst>
                <a:gd name="adj1" fmla="val 12655"/>
                <a:gd name="adj2" fmla="val 11688"/>
                <a:gd name="adj3" fmla="val 23078"/>
                <a:gd name="adj4" fmla="val 62461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21514" name="Groupe 35"/>
          <p:cNvGrpSpPr>
            <a:grpSpLocks/>
          </p:cNvGrpSpPr>
          <p:nvPr/>
        </p:nvGrpSpPr>
        <p:grpSpPr bwMode="auto">
          <a:xfrm>
            <a:off x="3695700" y="4035425"/>
            <a:ext cx="2001838" cy="2038350"/>
            <a:chOff x="3675063" y="4035425"/>
            <a:chExt cx="2001837" cy="2038350"/>
          </a:xfrm>
        </p:grpSpPr>
        <p:grpSp>
          <p:nvGrpSpPr>
            <p:cNvPr id="21515" name="Group 37"/>
            <p:cNvGrpSpPr>
              <a:grpSpLocks/>
            </p:cNvGrpSpPr>
            <p:nvPr/>
          </p:nvGrpSpPr>
          <p:grpSpPr bwMode="auto">
            <a:xfrm>
              <a:off x="4057650" y="4035422"/>
              <a:ext cx="1619250" cy="2038349"/>
              <a:chOff x="4057339" y="4349648"/>
              <a:chExt cx="1618938" cy="1731364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079561" y="5455351"/>
                <a:ext cx="1569734" cy="6027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  <a:r>
                  <a:rPr lang="en-GB" sz="1600" dirty="0"/>
                  <a:t> </a:t>
                </a:r>
                <a:r>
                  <a:rPr lang="en-GB" sz="1800" i="1" dirty="0"/>
                  <a:t>cloudy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4082735" y="4375271"/>
                <a:ext cx="1568147" cy="958723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ANN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800" i="1" dirty="0"/>
                  <a:t>cloud-free</a:t>
                </a:r>
              </a:p>
            </p:txBody>
          </p:sp>
          <p:sp>
            <p:nvSpPr>
              <p:cNvPr id="21520" name="Rectangle 21"/>
              <p:cNvSpPr>
                <a:spLocks noChangeArrowheads="1"/>
              </p:cNvSpPr>
              <p:nvPr/>
            </p:nvSpPr>
            <p:spPr bwMode="auto">
              <a:xfrm>
                <a:off x="4057339" y="4349648"/>
                <a:ext cx="1618938" cy="17313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21516" name="Right Arrow 41"/>
            <p:cNvSpPr>
              <a:spLocks noChangeArrowheads="1"/>
            </p:cNvSpPr>
            <p:nvPr/>
          </p:nvSpPr>
          <p:spPr bwMode="auto">
            <a:xfrm>
              <a:off x="3687763" y="5553075"/>
              <a:ext cx="360362" cy="233363"/>
            </a:xfrm>
            <a:prstGeom prst="rightArrow">
              <a:avLst>
                <a:gd name="adj1" fmla="val 50000"/>
                <a:gd name="adj2" fmla="val 49865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1517" name="Right Arrow 42"/>
            <p:cNvSpPr>
              <a:spLocks noChangeArrowheads="1"/>
            </p:cNvSpPr>
            <p:nvPr/>
          </p:nvSpPr>
          <p:spPr bwMode="auto">
            <a:xfrm>
              <a:off x="3675063" y="4522788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149225" y="1401763"/>
            <a:ext cx="9593263" cy="47815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300" smtClean="0"/>
              <a:t>EOF regression </a:t>
            </a:r>
            <a:r>
              <a:rPr lang="en-GB" sz="2300" i="1" smtClean="0"/>
              <a:t>(D. Zhou et al., 2010)</a:t>
            </a:r>
          </a:p>
          <a:p>
            <a:pPr>
              <a:buFont typeface="Wingdings" pitchFamily="2" charset="2"/>
              <a:buChar char="Ø"/>
            </a:pPr>
            <a:r>
              <a:rPr lang="en-GB" sz="2300" b="1" smtClean="0"/>
              <a:t>Enters final IASI L2 products</a:t>
            </a:r>
          </a:p>
          <a:p>
            <a:pPr>
              <a:buFont typeface="Wingdings" pitchFamily="2" charset="2"/>
              <a:buChar char="Ø"/>
            </a:pPr>
            <a:r>
              <a:rPr lang="en-GB" sz="2300" smtClean="0"/>
              <a:t>Performance mostly assessed against SEVIRI LAND-SAF LST</a:t>
            </a:r>
          </a:p>
          <a:p>
            <a:pPr>
              <a:buFont typeface="Wingdings" pitchFamily="2" charset="2"/>
              <a:buChar char="Ø"/>
            </a:pPr>
            <a:r>
              <a:rPr lang="en-GB" sz="2300" smtClean="0"/>
              <a:t>Global figures: warm </a:t>
            </a:r>
            <a:r>
              <a:rPr lang="en-GB" sz="2300" b="1" smtClean="0"/>
              <a:t>bias ~1K, stddev ~2K</a:t>
            </a:r>
          </a:p>
          <a:p>
            <a:pPr>
              <a:buFont typeface="Wingdings" pitchFamily="2" charset="2"/>
              <a:buChar char="Ø"/>
            </a:pPr>
            <a:r>
              <a:rPr lang="en-GB" sz="2300" smtClean="0"/>
              <a:t>Largest departures in deserts</a:t>
            </a:r>
          </a:p>
          <a:p>
            <a:endParaRPr lang="en-GB" smtClean="0"/>
          </a:p>
          <a:p>
            <a:pPr>
              <a:buFont typeface="Wingdings" pitchFamily="2" charset="2"/>
              <a:buChar char="Ø"/>
            </a:pPr>
            <a:r>
              <a:rPr lang="en-GB" sz="2300" b="1" smtClean="0"/>
              <a:t>Emissivities pre-operational </a:t>
            </a:r>
            <a:r>
              <a:rPr lang="en-GB" sz="2300" smtClean="0"/>
              <a:t>and distributed since </a:t>
            </a:r>
            <a:r>
              <a:rPr lang="en-GB" sz="2300" b="1" smtClean="0"/>
              <a:t>30/11/2010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300" smtClean="0"/>
              <a:t>Alternative emissivity retrieval from external study (A.Chédin &amp; V.Capelle, Laboratoire de Météorologie Dynamique)</a:t>
            </a:r>
          </a:p>
          <a:p>
            <a:pPr algn="just">
              <a:buFont typeface="Wingdings" pitchFamily="2" charset="2"/>
              <a:buChar char="Ø"/>
            </a:pPr>
            <a:r>
              <a:rPr lang="en-GB" sz="2300" smtClean="0"/>
              <a:t>Specific case studies initiated in Oman and Mauritania (with LMD and MetOffice data)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214313" y="1376363"/>
            <a:ext cx="9536112" cy="5408612"/>
            <a:chOff x="213945" y="1375998"/>
            <a:chExt cx="9536723" cy="5408613"/>
          </a:xfrm>
        </p:grpSpPr>
        <p:pic>
          <p:nvPicPr>
            <p:cNvPr id="25606" name="Picture 2" descr="H:\My Documents\IASI\CalVal\LST\20100319-24\IASIvsLANDSAF\v5.0.5__n007\IASIvsLSA_MSG.mapBias_19-24march2010.night_v5.0.5__n007.png"/>
            <p:cNvPicPr>
              <a:picLocks noChangeArrowheads="1"/>
            </p:cNvPicPr>
            <p:nvPr/>
          </p:nvPicPr>
          <p:blipFill>
            <a:blip r:embed="rId3" cstate="print"/>
            <a:srcRect t="2469" b="2193"/>
            <a:stretch>
              <a:fillRect/>
            </a:stretch>
          </p:blipFill>
          <p:spPr bwMode="auto">
            <a:xfrm>
              <a:off x="213945" y="1462453"/>
              <a:ext cx="9536723" cy="4516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07" name="Groupe 8"/>
            <p:cNvGrpSpPr>
              <a:grpSpLocks/>
            </p:cNvGrpSpPr>
            <p:nvPr/>
          </p:nvGrpSpPr>
          <p:grpSpPr bwMode="auto">
            <a:xfrm>
              <a:off x="896145" y="1375998"/>
              <a:ext cx="8845732" cy="5408613"/>
              <a:chOff x="1073428" y="1428008"/>
              <a:chExt cx="8362111" cy="5410114"/>
            </a:xfrm>
          </p:grpSpPr>
          <p:pic>
            <p:nvPicPr>
              <p:cNvPr id="25608" name="Picture 45" descr="H:\MY DOCUMENTS\IASI\CalVal\LST\20100319-24\IASIvsLANDSAF\v5.0.5__n007\IASIvsLSA_MSG.mapBias_19-24march2010.night_v5.0.5__n007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8835" t="97815" r="29572"/>
              <a:stretch>
                <a:fillRect/>
              </a:stretch>
            </p:blipFill>
            <p:spPr bwMode="auto">
              <a:xfrm>
                <a:off x="1073428" y="6114740"/>
                <a:ext cx="7812097" cy="276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2822307" y="6345860"/>
                <a:ext cx="4532425" cy="4922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2600" dirty="0">
                    <a:solidFill>
                      <a:srgbClr val="000000"/>
                    </a:solidFill>
                    <a:latin typeface="+mj-lt"/>
                  </a:rPr>
                  <a:t>(LSA_MSG - IASI)  LST   [K]</a:t>
                </a: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4903921" y="1428008"/>
                <a:ext cx="4530924" cy="8924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>
                  <a:defRPr/>
                </a:pPr>
                <a:r>
                  <a:rPr lang="fr-FR" sz="2600" dirty="0">
                    <a:solidFill>
                      <a:srgbClr val="000000"/>
                    </a:solidFill>
                    <a:latin typeface="+mj-lt"/>
                  </a:rPr>
                  <a:t>19-24 March 2010</a:t>
                </a:r>
              </a:p>
              <a:p>
                <a:pPr algn="r">
                  <a:defRPr/>
                </a:pPr>
                <a:r>
                  <a:rPr lang="fr-FR" sz="2600" dirty="0">
                    <a:solidFill>
                      <a:srgbClr val="000000"/>
                    </a:solidFill>
                    <a:latin typeface="+mj-lt"/>
                  </a:rPr>
                  <a:t>Night		</a:t>
                </a:r>
              </a:p>
            </p:txBody>
          </p:sp>
        </p:grpSp>
      </p:grpSp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Land Surface T &amp; emissivity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FBF5384F-CE1D-4CEA-9F01-A4E1CCE89F7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 cstate="print"/>
          <a:srcRect t="5145" b="4614"/>
          <a:stretch>
            <a:fillRect/>
          </a:stretch>
        </p:blipFill>
        <p:spPr bwMode="auto">
          <a:xfrm>
            <a:off x="636588" y="1590675"/>
            <a:ext cx="8755062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Land Surface T &amp; emissivity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34489449-8B41-4ED5-B774-D459C236C2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4730750" y="6142038"/>
            <a:ext cx="14319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600" dirty="0">
                <a:solidFill>
                  <a:srgbClr val="000000"/>
                </a:solidFill>
                <a:latin typeface="+mj-lt"/>
              </a:rPr>
              <a:t>µm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30638" y="1066800"/>
            <a:ext cx="27892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600" dirty="0" err="1">
                <a:solidFill>
                  <a:srgbClr val="000000"/>
                </a:solidFill>
                <a:latin typeface="+mj-lt"/>
              </a:rPr>
              <a:t>Mauritania</a:t>
            </a:r>
            <a:endParaRPr lang="fr-FR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30350" y="1638300"/>
            <a:ext cx="57642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0" i="1" dirty="0">
                <a:solidFill>
                  <a:srgbClr val="000000"/>
                </a:solidFill>
                <a:latin typeface="+mj-lt"/>
              </a:rPr>
              <a:t>ARIES data, </a:t>
            </a:r>
            <a:r>
              <a:rPr lang="fr-FR" sz="2400" b="0" i="1" dirty="0" err="1">
                <a:solidFill>
                  <a:srgbClr val="000000"/>
                </a:solidFill>
                <a:latin typeface="+mj-lt"/>
              </a:rPr>
              <a:t>courtesy</a:t>
            </a:r>
            <a:r>
              <a:rPr lang="fr-FR" sz="2400" b="0" i="1" dirty="0">
                <a:solidFill>
                  <a:srgbClr val="000000"/>
                </a:solidFill>
                <a:latin typeface="+mj-lt"/>
              </a:rPr>
              <a:t> of</a:t>
            </a:r>
          </a:p>
          <a:p>
            <a:pPr>
              <a:defRPr/>
            </a:pPr>
            <a:r>
              <a:rPr lang="fr-FR" sz="2400" b="0" i="1" dirty="0">
                <a:solidFill>
                  <a:srgbClr val="000000"/>
                </a:solidFill>
                <a:latin typeface="+mj-lt"/>
              </a:rPr>
              <a:t>J. Taylor &amp; S. Newman (</a:t>
            </a:r>
            <a:r>
              <a:rPr lang="fr-FR" sz="2400" b="0" i="1" dirty="0" err="1">
                <a:solidFill>
                  <a:srgbClr val="000000"/>
                </a:solidFill>
                <a:latin typeface="+mj-lt"/>
              </a:rPr>
              <a:t>MetOffice</a:t>
            </a:r>
            <a:r>
              <a:rPr lang="fr-FR" sz="2400" b="0" i="1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038" y="1406525"/>
            <a:ext cx="9772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EOF retrieval </a:t>
            </a:r>
            <a:r>
              <a:rPr lang="en-GB" sz="2300" b="0" i="1" kern="0" dirty="0">
                <a:solidFill>
                  <a:schemeClr val="tx2"/>
                </a:solidFill>
                <a:latin typeface="+mn-lt"/>
              </a:rPr>
              <a:t>(D. Zhou et al., 2005, GRL)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Regression with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different coefficients 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for different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viewing angles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kern="0" dirty="0">
                <a:solidFill>
                  <a:schemeClr val="tx2"/>
                </a:solidFill>
                <a:latin typeface="+mn-lt"/>
              </a:rPr>
              <a:t>Full profiles 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available under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clear and partly cloudy 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conditions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Clear sky: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first-guess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 in the final iterative retrieval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Clear sky: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q profiles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 enters 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final L2 products</a:t>
            </a:r>
          </a:p>
          <a:p>
            <a:pPr marL="342900" indent="-342900" algn="just" eaLnBrk="0" hangingPunct="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GB" sz="2300" kern="0" dirty="0">
                <a:solidFill>
                  <a:schemeClr val="tx2"/>
                </a:solidFill>
                <a:latin typeface="+mn-lt"/>
              </a:rPr>
              <a:t>Cloudy IFOVs 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(partly): after users request, the partly cloudy </a:t>
            </a:r>
            <a:r>
              <a:rPr lang="en-GB" sz="2300" kern="0" dirty="0" err="1">
                <a:solidFill>
                  <a:schemeClr val="tx2"/>
                </a:solidFill>
                <a:latin typeface="+mn-lt"/>
              </a:rPr>
              <a:t>T,q</a:t>
            </a:r>
            <a:r>
              <a:rPr lang="en-GB" sz="2300" kern="0" dirty="0">
                <a:solidFill>
                  <a:schemeClr val="tx2"/>
                </a:solidFill>
                <a:latin typeface="+mn-lt"/>
              </a:rPr>
              <a:t> profiles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 retrievals were added to the final IASI L2 products. </a:t>
            </a:r>
            <a:br>
              <a:rPr lang="en-GB" sz="2300" b="0" kern="0" dirty="0">
                <a:solidFill>
                  <a:schemeClr val="tx2"/>
                </a:solidFill>
                <a:latin typeface="+mn-lt"/>
              </a:rPr>
            </a:br>
            <a:r>
              <a:rPr lang="en-GB" sz="2300" kern="0" dirty="0">
                <a:solidFill>
                  <a:schemeClr val="tx2"/>
                </a:solidFill>
                <a:latin typeface="+mn-lt"/>
              </a:rPr>
              <a:t>Distributed since 02/12/2010</a:t>
            </a:r>
            <a:r>
              <a:rPr lang="en-GB" sz="2300" b="0" kern="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T,q profiles</a:t>
            </a:r>
            <a:endParaRPr lang="fr-F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AEB20E1-DE40-4B6D-9134-977B1290ED3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3" y="1401763"/>
            <a:ext cx="9418637" cy="47815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mtClean="0"/>
              <a:t>ANN retrievals, </a:t>
            </a:r>
            <a:r>
              <a:rPr lang="en-GB" b="1" smtClean="0"/>
              <a:t>total column</a:t>
            </a:r>
          </a:p>
          <a:p>
            <a:pPr algn="just">
              <a:buFont typeface="Wingdings" pitchFamily="2" charset="2"/>
              <a:buChar char="Ø"/>
            </a:pPr>
            <a:r>
              <a:rPr lang="en-GB" smtClean="0"/>
              <a:t>Typical </a:t>
            </a:r>
            <a:r>
              <a:rPr lang="en-GB" b="1" smtClean="0"/>
              <a:t>errors</a:t>
            </a:r>
            <a:r>
              <a:rPr lang="en-GB" smtClean="0"/>
              <a:t> </a:t>
            </a:r>
            <a:r>
              <a:rPr lang="en-GB" b="1" smtClean="0"/>
              <a:t>~</a:t>
            </a:r>
            <a:r>
              <a:rPr lang="en-GB" smtClean="0"/>
              <a:t> </a:t>
            </a:r>
            <a:r>
              <a:rPr lang="en-GB" b="1" smtClean="0"/>
              <a:t>8-15%</a:t>
            </a:r>
            <a:r>
              <a:rPr lang="en-GB" smtClean="0"/>
              <a:t>, assessed at EUMETSAT and by LATMOS against MOPITT, ULB/IASI-CO...</a:t>
            </a:r>
          </a:p>
          <a:p>
            <a:pPr algn="just">
              <a:buFont typeface="Wingdings" pitchFamily="2" charset="2"/>
              <a:buChar char="Ø"/>
            </a:pPr>
            <a:r>
              <a:rPr lang="en-GB" b="1" smtClean="0"/>
              <a:t>Inter-pixel differences in IASI L1C </a:t>
            </a:r>
            <a:r>
              <a:rPr lang="en-GB" smtClean="0"/>
              <a:t>(AR.11795) fixed with a new database: operational since 07/02/2011</a:t>
            </a:r>
          </a:p>
          <a:p>
            <a:pPr algn="just">
              <a:buFont typeface="Wingdings" pitchFamily="2" charset="2"/>
              <a:buChar char="Ø"/>
            </a:pPr>
            <a:r>
              <a:rPr lang="en-GB" b="1" smtClean="0"/>
              <a:t>IASI L2 CO </a:t>
            </a:r>
            <a:r>
              <a:rPr lang="en-GB" smtClean="0"/>
              <a:t>available for all </a:t>
            </a:r>
            <a:r>
              <a:rPr lang="en-GB" b="1" smtClean="0"/>
              <a:t>four pixels </a:t>
            </a:r>
            <a:r>
              <a:rPr lang="en-GB" smtClean="0"/>
              <a:t>from </a:t>
            </a:r>
            <a:r>
              <a:rPr lang="en-GB" b="1" smtClean="0"/>
              <a:t>14</a:t>
            </a:r>
            <a:r>
              <a:rPr lang="en-GB" b="1" baseline="30000" smtClean="0"/>
              <a:t>th</a:t>
            </a:r>
            <a:r>
              <a:rPr lang="en-GB" b="1" smtClean="0"/>
              <a:t> March 2011</a:t>
            </a:r>
          </a:p>
          <a:p>
            <a:pPr algn="just">
              <a:buFont typeface="Wingdings" pitchFamily="2" charset="2"/>
              <a:buChar char="Ø"/>
            </a:pPr>
            <a:r>
              <a:rPr lang="en-GB" smtClean="0"/>
              <a:t>Future developments:</a:t>
            </a:r>
          </a:p>
          <a:p>
            <a:pPr algn="just"/>
            <a:r>
              <a:rPr lang="en-GB" b="1" smtClean="0"/>
              <a:t>	Retrieval error estimate</a:t>
            </a:r>
            <a:r>
              <a:rPr lang="en-GB" smtClean="0"/>
              <a:t>: OEM (LATMOS/ULB via O3SAF)</a:t>
            </a:r>
          </a:p>
          <a:p>
            <a:pPr algn="just"/>
            <a:r>
              <a:rPr lang="en-GB" smtClean="0"/>
              <a:t>					      ANN (Aires et al., 2004)</a:t>
            </a:r>
          </a:p>
          <a:p>
            <a:pPr algn="just">
              <a:buFont typeface="Wingdings" pitchFamily="2" charset="2"/>
              <a:buChar char="Ø"/>
            </a:pPr>
            <a:r>
              <a:rPr lang="en-GB" smtClean="0"/>
              <a:t>Latest &amp; on-going </a:t>
            </a:r>
            <a:r>
              <a:rPr lang="en-GB" b="1" smtClean="0"/>
              <a:t>validation and scientific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5C48D803-142C-4B2C-8DC6-FEFA26A4CD9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CO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smtClean="0"/>
              <a:t>Monitoring @ MACC :: September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4753A52-9279-4B33-BE62-6C29C49F088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31749" name="Picture 1" descr="co_hist_ffw4_004_221_vs_ffus_004_221.lv1_s4_la1_f2.jpg"/>
          <p:cNvPicPr>
            <a:picLocks noChangeAspect="1" noChangeArrowheads="1"/>
          </p:cNvPicPr>
          <p:nvPr/>
        </p:nvPicPr>
        <p:blipFill>
          <a:blip r:embed="rId2" cstate="print"/>
          <a:srcRect l="4576" t="15883" r="10754" b="62236"/>
          <a:stretch>
            <a:fillRect/>
          </a:stretch>
        </p:blipFill>
        <p:spPr bwMode="auto">
          <a:xfrm>
            <a:off x="404813" y="2071688"/>
            <a:ext cx="9193212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495425" y="3140075"/>
            <a:ext cx="24177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EUMETSAT-CO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465263" y="4224338"/>
            <a:ext cx="24955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LATMOS/ULB-CO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560763" y="2841625"/>
            <a:ext cx="1568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IASI L2</a:t>
            </a:r>
          </a:p>
          <a:p>
            <a:pPr algn="ctr">
              <a:defRPr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PPFv5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31753" name="AutoShape 10"/>
          <p:cNvCxnSpPr>
            <a:cxnSpLocks noChangeShapeType="1"/>
          </p:cNvCxnSpPr>
          <p:nvPr/>
        </p:nvCxnSpPr>
        <p:spPr bwMode="auto">
          <a:xfrm rot="5400000">
            <a:off x="4002088" y="3810000"/>
            <a:ext cx="614362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754" name="TextBox 18"/>
          <p:cNvSpPr txBox="1">
            <a:spLocks noChangeArrowheads="1"/>
          </p:cNvSpPr>
          <p:nvPr/>
        </p:nvSpPr>
        <p:spPr bwMode="auto">
          <a:xfrm>
            <a:off x="5811838" y="5427663"/>
            <a:ext cx="3563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 i="1">
                <a:solidFill>
                  <a:srgbClr val="000000"/>
                </a:solidFill>
              </a:rPr>
              <a:t>Credits: A. Inness, ECMWF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3. Statistical retrievals: CO, N</a:t>
            </a:r>
            <a:r>
              <a:rPr lang="en-GB" baseline="-25000" smtClean="0"/>
              <a:t>2</a:t>
            </a:r>
            <a:r>
              <a:rPr lang="en-GB" smtClean="0"/>
              <a:t>O, CH</a:t>
            </a:r>
            <a:r>
              <a:rPr lang="en-GB" baseline="-25000" smtClean="0"/>
              <a:t>4</a:t>
            </a:r>
            <a:r>
              <a:rPr lang="en-GB" smtClean="0"/>
              <a:t>, CO</a:t>
            </a:r>
            <a:r>
              <a:rPr lang="en-GB" baseline="-25000" smtClean="0"/>
              <a:t>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7950" y="1323975"/>
            <a:ext cx="9663113" cy="4781550"/>
          </a:xfrm>
        </p:spPr>
        <p:txBody>
          <a:bodyPr/>
          <a:lstStyle/>
          <a:p>
            <a:r>
              <a:rPr lang="en-GB" sz="2300" b="1" smtClean="0"/>
              <a:t>Comparison and assimilation in MOCAGE, CTM @ Meteo-France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F69402F6-C75D-4B09-B0ED-D1DB6AC3AE7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3663" y="1890713"/>
            <a:ext cx="3068637" cy="3609975"/>
            <a:chOff x="92990" y="1890794"/>
            <a:chExt cx="3068664" cy="3610317"/>
          </a:xfrm>
        </p:grpSpPr>
        <p:pic>
          <p:nvPicPr>
            <p:cNvPr id="3380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371" t="32442" r="19205" b="35228"/>
            <a:stretch>
              <a:fillRect/>
            </a:stretch>
          </p:blipFill>
          <p:spPr bwMode="auto">
            <a:xfrm>
              <a:off x="123988" y="1890794"/>
              <a:ext cx="2908865" cy="246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92990" y="4300847"/>
              <a:ext cx="3068664" cy="1200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rgbClr val="000000"/>
                  </a:solidFill>
                </a:rPr>
                <a:t>Assimilation of CO TC</a:t>
              </a:r>
            </a:p>
            <a:p>
              <a:pPr algn="ctr">
                <a:defRPr/>
              </a:pPr>
              <a:r>
                <a:rPr lang="en-GB" sz="2000" dirty="0">
                  <a:solidFill>
                    <a:srgbClr val="000000"/>
                  </a:solidFill>
                </a:rPr>
                <a:t>error ~11%</a:t>
              </a:r>
            </a:p>
            <a:p>
              <a:pPr algn="ctr">
                <a:defRPr/>
              </a:pPr>
              <a:r>
                <a:rPr lang="en-GB" sz="1600" b="0" i="1" dirty="0">
                  <a:solidFill>
                    <a:srgbClr val="000000"/>
                  </a:solidFill>
                  <a:latin typeface="+mn-lt"/>
                </a:rPr>
                <a:t>L. El </a:t>
              </a:r>
              <a:r>
                <a:rPr lang="en-GB" sz="1600" b="0" i="1" dirty="0" err="1">
                  <a:solidFill>
                    <a:srgbClr val="000000"/>
                  </a:solidFill>
                  <a:latin typeface="+mn-lt"/>
                </a:rPr>
                <a:t>Amraoui</a:t>
              </a:r>
              <a:r>
                <a:rPr lang="en-GB" sz="1600" b="0" i="1" dirty="0">
                  <a:solidFill>
                    <a:srgbClr val="000000"/>
                  </a:solidFill>
                  <a:latin typeface="+mn-lt"/>
                </a:rPr>
                <a:t>, V-H. Peuch et al., ACP in preparation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262313" y="1882775"/>
            <a:ext cx="3255962" cy="4375150"/>
            <a:chOff x="3262398" y="1883050"/>
            <a:chExt cx="3255728" cy="4374895"/>
          </a:xfrm>
        </p:grpSpPr>
        <p:pic>
          <p:nvPicPr>
            <p:cNvPr id="3380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22452" t="16656" r="20647" b="9460"/>
            <a:stretch>
              <a:fillRect/>
            </a:stretch>
          </p:blipFill>
          <p:spPr bwMode="auto">
            <a:xfrm>
              <a:off x="3277896" y="1883050"/>
              <a:ext cx="3240230" cy="3208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262398" y="5057865"/>
              <a:ext cx="3239854" cy="1200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N</a:t>
              </a:r>
              <a:r>
                <a:rPr lang="en-GB" sz="2000" baseline="-25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GB" sz="2000" dirty="0">
                  <a:solidFill>
                    <a:srgbClr val="000000"/>
                  </a:solidFill>
                  <a:latin typeface="+mn-lt"/>
                </a:rPr>
                <a:t>0 variability along the Equator</a:t>
              </a:r>
            </a:p>
            <a:p>
              <a:pPr algn="ctr">
                <a:defRPr/>
              </a:pPr>
              <a:r>
                <a:rPr lang="en-GB" sz="1600" b="0" i="1" dirty="0">
                  <a:solidFill>
                    <a:srgbClr val="000000"/>
                  </a:solidFill>
                </a:rPr>
                <a:t>P. Ricaud, J-L Attié et al., </a:t>
              </a:r>
            </a:p>
            <a:p>
              <a:pPr algn="ctr">
                <a:defRPr/>
              </a:pPr>
              <a:r>
                <a:rPr lang="en-GB" sz="1600" b="0" i="1" dirty="0">
                  <a:solidFill>
                    <a:srgbClr val="000000"/>
                  </a:solidFill>
                </a:rPr>
                <a:t>2009, ACP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865938" y="1881188"/>
            <a:ext cx="3008312" cy="4473575"/>
            <a:chOff x="6865749" y="1881029"/>
            <a:chExt cx="3009255" cy="4474195"/>
          </a:xfrm>
        </p:grpSpPr>
        <p:pic>
          <p:nvPicPr>
            <p:cNvPr id="338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620" r="21419" b="2992"/>
            <a:stretch>
              <a:fillRect/>
            </a:stretch>
          </p:blipFill>
          <p:spPr bwMode="auto">
            <a:xfrm rot="5400000">
              <a:off x="6713632" y="2048645"/>
              <a:ext cx="3101680" cy="276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865749" y="5031066"/>
              <a:ext cx="3009255" cy="13241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600" dirty="0">
                  <a:solidFill>
                    <a:srgbClr val="000000"/>
                  </a:solidFill>
                  <a:latin typeface="+mn-lt"/>
                </a:rPr>
                <a:t>Chemistry Aerosol Mediterranean Experiment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srgbClr val="000000"/>
                  </a:solidFill>
                </a:rPr>
                <a:t>(</a:t>
              </a:r>
              <a:r>
                <a:rPr lang="en-GB" sz="1600" dirty="0" err="1">
                  <a:solidFill>
                    <a:srgbClr val="000000"/>
                  </a:solidFill>
                </a:rPr>
                <a:t>ChArMEx</a:t>
              </a:r>
              <a:r>
                <a:rPr lang="en-GB" sz="1600" dirty="0">
                  <a:solidFill>
                    <a:srgbClr val="000000"/>
                  </a:solidFill>
                </a:rPr>
                <a:t>)</a:t>
              </a:r>
              <a:endParaRPr lang="en-GB" sz="1600" dirty="0">
                <a:solidFill>
                  <a:srgbClr val="000000"/>
                </a:solidFill>
                <a:latin typeface="+mn-lt"/>
              </a:endParaRPr>
            </a:p>
            <a:p>
              <a:pPr algn="ctr">
                <a:defRPr/>
              </a:pPr>
              <a:r>
                <a:rPr lang="en-GB" sz="1600" b="0" i="1" dirty="0">
                  <a:solidFill>
                    <a:srgbClr val="000000"/>
                  </a:solidFill>
                </a:rPr>
                <a:t>P. Ricaud, et al., </a:t>
              </a:r>
            </a:p>
            <a:p>
              <a:pPr algn="ctr">
                <a:defRPr/>
              </a:pPr>
              <a:r>
                <a:rPr lang="en-GB" sz="1600" b="0" i="1" dirty="0">
                  <a:solidFill>
                    <a:srgbClr val="000000"/>
                  </a:solidFill>
                </a:rPr>
                <a:t>2010, A-train conference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-Turn Arrow 40"/>
          <p:cNvSpPr/>
          <p:nvPr/>
        </p:nvSpPr>
        <p:spPr bwMode="auto">
          <a:xfrm flipV="1">
            <a:off x="3244850" y="5891213"/>
            <a:ext cx="5965825" cy="465137"/>
          </a:xfrm>
          <a:prstGeom prst="uturnArrow">
            <a:avLst>
              <a:gd name="adj1" fmla="val 14071"/>
              <a:gd name="adj2" fmla="val 18652"/>
              <a:gd name="adj3" fmla="val 34575"/>
              <a:gd name="adj4" fmla="val 44814"/>
              <a:gd name="adj5" fmla="val 10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7013" y="1408113"/>
            <a:ext cx="9148762" cy="478155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Input data pre-processing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Cloud detection and characterisation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Statistical retrievals: TWT, </a:t>
            </a:r>
            <a:r>
              <a:rPr lang="el-GR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ε</a:t>
            </a: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trace gases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/>
              <a:t>Optimal Estimation Method (OEM)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Validation of T, q sounding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338FEFD1-784F-4C43-A3E2-2F33257361D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34822" name="Group 35"/>
          <p:cNvGrpSpPr>
            <a:grpSpLocks/>
          </p:cNvGrpSpPr>
          <p:nvPr/>
        </p:nvGrpSpPr>
        <p:grpSpPr bwMode="auto">
          <a:xfrm>
            <a:off x="201613" y="4010025"/>
            <a:ext cx="1619250" cy="2038350"/>
            <a:chOff x="269823" y="4324664"/>
            <a:chExt cx="1618938" cy="1731364"/>
          </a:xfrm>
        </p:grpSpPr>
        <p:sp>
          <p:nvSpPr>
            <p:cNvPr id="34852" name="Rectangle 4"/>
            <p:cNvSpPr>
              <a:spLocks noChangeArrowheads="1"/>
            </p:cNvSpPr>
            <p:nvPr/>
          </p:nvSpPr>
          <p:spPr bwMode="auto">
            <a:xfrm>
              <a:off x="292310" y="5464648"/>
              <a:ext cx="1568966" cy="568877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Conf. data</a:t>
              </a:r>
            </a:p>
            <a:p>
              <a:pPr algn="ctr" eaLnBrk="0" hangingPunct="0"/>
              <a:r>
                <a:rPr lang="en-GB" sz="2000"/>
                <a:t>Static db</a:t>
              </a:r>
            </a:p>
          </p:txBody>
        </p:sp>
        <p:sp>
          <p:nvSpPr>
            <p:cNvPr id="34853" name="Rectangle 5"/>
            <p:cNvSpPr>
              <a:spLocks noChangeArrowheads="1"/>
            </p:cNvSpPr>
            <p:nvPr/>
          </p:nvSpPr>
          <p:spPr bwMode="auto">
            <a:xfrm>
              <a:off x="294810" y="4350394"/>
              <a:ext cx="1568966" cy="486431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 L1C</a:t>
              </a:r>
            </a:p>
          </p:txBody>
        </p:sp>
        <p:sp>
          <p:nvSpPr>
            <p:cNvPr id="34854" name="Rectangle 6"/>
            <p:cNvSpPr>
              <a:spLocks noChangeArrowheads="1"/>
            </p:cNvSpPr>
            <p:nvPr/>
          </p:nvSpPr>
          <p:spPr bwMode="auto">
            <a:xfrm>
              <a:off x="289815" y="4863053"/>
              <a:ext cx="1568966" cy="56338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NWP</a:t>
              </a:r>
            </a:p>
            <a:p>
              <a:pPr algn="ctr" eaLnBrk="0" hangingPunct="0"/>
              <a:r>
                <a:rPr lang="en-GB" sz="2000"/>
                <a:t>Aux. meas.</a:t>
              </a:r>
            </a:p>
          </p:txBody>
        </p:sp>
        <p:sp>
          <p:nvSpPr>
            <p:cNvPr id="34855" name="Rectangle 7"/>
            <p:cNvSpPr>
              <a:spLocks noChangeArrowheads="1"/>
            </p:cNvSpPr>
            <p:nvPr/>
          </p:nvSpPr>
          <p:spPr bwMode="auto">
            <a:xfrm>
              <a:off x="269823" y="4324664"/>
              <a:ext cx="1618938" cy="1731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4823" name="Groupe 36"/>
          <p:cNvGrpSpPr>
            <a:grpSpLocks/>
          </p:cNvGrpSpPr>
          <p:nvPr/>
        </p:nvGrpSpPr>
        <p:grpSpPr bwMode="auto">
          <a:xfrm>
            <a:off x="4797425" y="3771900"/>
            <a:ext cx="4108450" cy="2473325"/>
            <a:chOff x="4797425" y="3771900"/>
            <a:chExt cx="4108450" cy="2473325"/>
          </a:xfrm>
        </p:grpSpPr>
        <p:sp>
          <p:nvSpPr>
            <p:cNvPr id="44" name="U-Turn Arrow 43"/>
            <p:cNvSpPr/>
            <p:nvPr/>
          </p:nvSpPr>
          <p:spPr bwMode="auto">
            <a:xfrm flipV="1">
              <a:off x="4797425" y="5899150"/>
              <a:ext cx="3829050" cy="346075"/>
            </a:xfrm>
            <a:prstGeom prst="uturnArrow">
              <a:avLst>
                <a:gd name="adj1" fmla="val 20546"/>
                <a:gd name="adj2" fmla="val 22980"/>
                <a:gd name="adj3" fmla="val 34575"/>
                <a:gd name="adj4" fmla="val 44814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5" name="U-Turn Arrow 44"/>
            <p:cNvSpPr/>
            <p:nvPr/>
          </p:nvSpPr>
          <p:spPr bwMode="auto">
            <a:xfrm>
              <a:off x="5076825" y="3771900"/>
              <a:ext cx="3829050" cy="755650"/>
            </a:xfrm>
            <a:prstGeom prst="uturnArrow">
              <a:avLst>
                <a:gd name="adj1" fmla="val 12655"/>
                <a:gd name="adj2" fmla="val 11688"/>
                <a:gd name="adj3" fmla="val 23078"/>
                <a:gd name="adj4" fmla="val 62461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34824" name="Group 39"/>
          <p:cNvGrpSpPr>
            <a:grpSpLocks/>
          </p:cNvGrpSpPr>
          <p:nvPr/>
        </p:nvGrpSpPr>
        <p:grpSpPr bwMode="auto">
          <a:xfrm>
            <a:off x="8191500" y="4533900"/>
            <a:ext cx="1362075" cy="1357313"/>
            <a:chOff x="7927297" y="4729992"/>
            <a:chExt cx="1618938" cy="1034247"/>
          </a:xfrm>
        </p:grpSpPr>
        <p:sp>
          <p:nvSpPr>
            <p:cNvPr id="34848" name="Rectangle 32"/>
            <p:cNvSpPr>
              <a:spLocks noChangeArrowheads="1"/>
            </p:cNvSpPr>
            <p:nvPr/>
          </p:nvSpPr>
          <p:spPr bwMode="auto">
            <a:xfrm>
              <a:off x="7954784" y="4759377"/>
              <a:ext cx="1568966" cy="989351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</a:t>
              </a:r>
            </a:p>
            <a:p>
              <a:pPr algn="ctr" eaLnBrk="0" hangingPunct="0"/>
              <a:r>
                <a:rPr lang="en-GB" sz="2000"/>
                <a:t>L2</a:t>
              </a:r>
            </a:p>
            <a:p>
              <a:pPr algn="ctr" eaLnBrk="0" hangingPunct="0"/>
              <a:r>
                <a:rPr lang="en-GB" sz="2000"/>
                <a:t>product</a:t>
              </a:r>
            </a:p>
          </p:txBody>
        </p:sp>
        <p:sp>
          <p:nvSpPr>
            <p:cNvPr id="34849" name="Rectangle 33"/>
            <p:cNvSpPr>
              <a:spLocks noChangeArrowheads="1"/>
            </p:cNvSpPr>
            <p:nvPr/>
          </p:nvSpPr>
          <p:spPr bwMode="auto">
            <a:xfrm>
              <a:off x="7927297" y="4729992"/>
              <a:ext cx="1618938" cy="103424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4825" name="Groupe 35"/>
          <p:cNvGrpSpPr>
            <a:grpSpLocks/>
          </p:cNvGrpSpPr>
          <p:nvPr/>
        </p:nvGrpSpPr>
        <p:grpSpPr bwMode="auto">
          <a:xfrm>
            <a:off x="3695700" y="4035425"/>
            <a:ext cx="2001838" cy="2038350"/>
            <a:chOff x="3675063" y="4035425"/>
            <a:chExt cx="2001837" cy="2038350"/>
          </a:xfrm>
        </p:grpSpPr>
        <p:grpSp>
          <p:nvGrpSpPr>
            <p:cNvPr id="34842" name="Group 37"/>
            <p:cNvGrpSpPr>
              <a:grpSpLocks/>
            </p:cNvGrpSpPr>
            <p:nvPr/>
          </p:nvGrpSpPr>
          <p:grpSpPr bwMode="auto">
            <a:xfrm>
              <a:off x="4057650" y="4035425"/>
              <a:ext cx="1619250" cy="2038350"/>
              <a:chOff x="4057339" y="4349648"/>
              <a:chExt cx="1618938" cy="173136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079561" y="5455348"/>
                <a:ext cx="1569734" cy="6027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  <a:r>
                  <a:rPr lang="en-GB" sz="1600" dirty="0"/>
                  <a:t> </a:t>
                </a:r>
                <a:r>
                  <a:rPr lang="en-GB" sz="1800" i="1" dirty="0"/>
                  <a:t>cloudy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082735" y="4375268"/>
                <a:ext cx="1568147" cy="958722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ANN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800" i="1" dirty="0"/>
                  <a:t>cloud-free</a:t>
                </a:r>
              </a:p>
            </p:txBody>
          </p:sp>
          <p:sp>
            <p:nvSpPr>
              <p:cNvPr id="34847" name="Rectangle 21"/>
              <p:cNvSpPr>
                <a:spLocks noChangeArrowheads="1"/>
              </p:cNvSpPr>
              <p:nvPr/>
            </p:nvSpPr>
            <p:spPr bwMode="auto">
              <a:xfrm>
                <a:off x="4057339" y="4349648"/>
                <a:ext cx="1618938" cy="17313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34843" name="Right Arrow 41"/>
            <p:cNvSpPr>
              <a:spLocks noChangeArrowheads="1"/>
            </p:cNvSpPr>
            <p:nvPr/>
          </p:nvSpPr>
          <p:spPr bwMode="auto">
            <a:xfrm>
              <a:off x="3687763" y="5553075"/>
              <a:ext cx="360362" cy="233363"/>
            </a:xfrm>
            <a:prstGeom prst="rightArrow">
              <a:avLst>
                <a:gd name="adj1" fmla="val 50000"/>
                <a:gd name="adj2" fmla="val 49865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4844" name="Right Arrow 42"/>
            <p:cNvSpPr>
              <a:spLocks noChangeArrowheads="1"/>
            </p:cNvSpPr>
            <p:nvPr/>
          </p:nvSpPr>
          <p:spPr bwMode="auto">
            <a:xfrm>
              <a:off x="3675063" y="4522788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4826" name="Groupe 38"/>
          <p:cNvGrpSpPr>
            <a:grpSpLocks/>
          </p:cNvGrpSpPr>
          <p:nvPr/>
        </p:nvGrpSpPr>
        <p:grpSpPr bwMode="auto">
          <a:xfrm>
            <a:off x="5745163" y="4041775"/>
            <a:ext cx="2432050" cy="2039938"/>
            <a:chOff x="5744403" y="4041775"/>
            <a:chExt cx="2432810" cy="2039938"/>
          </a:xfrm>
        </p:grpSpPr>
        <p:grpSp>
          <p:nvGrpSpPr>
            <p:cNvPr id="34835" name="Groupe 37"/>
            <p:cNvGrpSpPr>
              <a:grpSpLocks/>
            </p:cNvGrpSpPr>
            <p:nvPr/>
          </p:nvGrpSpPr>
          <p:grpSpPr bwMode="auto">
            <a:xfrm>
              <a:off x="5744403" y="4041775"/>
              <a:ext cx="2042285" cy="2039938"/>
              <a:chOff x="5744403" y="4041775"/>
              <a:chExt cx="2042285" cy="2039938"/>
            </a:xfrm>
          </p:grpSpPr>
          <p:grpSp>
            <p:nvGrpSpPr>
              <p:cNvPr id="34837" name="Group 38"/>
              <p:cNvGrpSpPr>
                <a:grpSpLocks/>
              </p:cNvGrpSpPr>
              <p:nvPr/>
            </p:nvGrpSpPr>
            <p:grpSpPr bwMode="auto">
              <a:xfrm>
                <a:off x="6108700" y="4041775"/>
                <a:ext cx="1677988" cy="2039938"/>
                <a:chOff x="6145967" y="4357140"/>
                <a:chExt cx="1326630" cy="1731364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6175588" y="4376003"/>
                  <a:ext cx="1281847" cy="398820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36000" tIns="36000" rIns="36000" bIns="36000" anchor="ctr"/>
                <a:lstStyle/>
                <a:p>
                  <a:pPr algn="ctr" eaLnBrk="0" hangingPunct="0">
                    <a:spcBef>
                      <a:spcPts val="0"/>
                    </a:spcBef>
                    <a:defRPr/>
                  </a:pPr>
                  <a:r>
                    <a:rPr lang="en-GB" sz="2000" dirty="0"/>
                    <a:t>OEM</a:t>
                  </a:r>
                </a:p>
              </p:txBody>
            </p:sp>
            <p:sp>
              <p:nvSpPr>
                <p:cNvPr id="34840" name="Rectangle 29"/>
                <p:cNvSpPr>
                  <a:spLocks noChangeArrowheads="1"/>
                </p:cNvSpPr>
                <p:nvPr/>
              </p:nvSpPr>
              <p:spPr bwMode="auto">
                <a:xfrm>
                  <a:off x="6145967" y="4357140"/>
                  <a:ext cx="1326630" cy="173136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/>
                </a:p>
              </p:txBody>
            </p:sp>
            <p:pic>
              <p:nvPicPr>
                <p:cNvPr id="34841" name="Picture 4" descr="H:\MY DOCUMENTS\IASI\CalVal\ITR\AK - 20080220 SouthAfrica\AK_T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3271" t="13271" r="4498" b="4239"/>
                <a:stretch>
                  <a:fillRect/>
                </a:stretch>
              </p:blipFill>
              <p:spPr bwMode="auto">
                <a:xfrm>
                  <a:off x="6175949" y="4785781"/>
                  <a:ext cx="1282795" cy="1286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838" name="Right Arrow 45"/>
              <p:cNvSpPr>
                <a:spLocks noChangeArrowheads="1"/>
              </p:cNvSpPr>
              <p:nvPr/>
            </p:nvSpPr>
            <p:spPr bwMode="auto">
              <a:xfrm>
                <a:off x="5744403" y="4719638"/>
                <a:ext cx="358775" cy="295275"/>
              </a:xfrm>
              <a:prstGeom prst="rightArrow">
                <a:avLst>
                  <a:gd name="adj1" fmla="val 50000"/>
                  <a:gd name="adj2" fmla="val 49783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34836" name="Right Arrow 46"/>
            <p:cNvSpPr>
              <a:spLocks noChangeArrowheads="1"/>
            </p:cNvSpPr>
            <p:nvPr/>
          </p:nvSpPr>
          <p:spPr bwMode="auto">
            <a:xfrm>
              <a:off x="7816850" y="4962525"/>
              <a:ext cx="360363" cy="276225"/>
            </a:xfrm>
            <a:prstGeom prst="rightArrow">
              <a:avLst>
                <a:gd name="adj1" fmla="val 50000"/>
                <a:gd name="adj2" fmla="val 50281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4827" name="Groupe 34"/>
          <p:cNvGrpSpPr>
            <a:grpSpLocks/>
          </p:cNvGrpSpPr>
          <p:nvPr/>
        </p:nvGrpSpPr>
        <p:grpSpPr bwMode="auto">
          <a:xfrm>
            <a:off x="1855788" y="4014788"/>
            <a:ext cx="1792287" cy="2071687"/>
            <a:chOff x="1855788" y="4014788"/>
            <a:chExt cx="1792287" cy="2071687"/>
          </a:xfrm>
        </p:grpSpPr>
        <p:grpSp>
          <p:nvGrpSpPr>
            <p:cNvPr id="34828" name="Group 36"/>
            <p:cNvGrpSpPr>
              <a:grpSpLocks/>
            </p:cNvGrpSpPr>
            <p:nvPr/>
          </p:nvGrpSpPr>
          <p:grpSpPr bwMode="auto">
            <a:xfrm>
              <a:off x="2236788" y="4014788"/>
              <a:ext cx="1411287" cy="2071687"/>
              <a:chOff x="2153564" y="4334659"/>
              <a:chExt cx="1411776" cy="1758842"/>
            </a:xfrm>
          </p:grpSpPr>
          <p:sp>
            <p:nvSpPr>
              <p:cNvPr id="34830" name="Rectangle 8"/>
              <p:cNvSpPr>
                <a:spLocks noChangeArrowheads="1"/>
              </p:cNvSpPr>
              <p:nvPr/>
            </p:nvSpPr>
            <p:spPr bwMode="auto">
              <a:xfrm>
                <a:off x="2153564" y="4334659"/>
                <a:ext cx="1411776" cy="1731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175797" y="5224189"/>
                <a:ext cx="1380015" cy="8261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34832" name="Picture 2" descr="H:\MY DOCUMENTS\My Pictures\clear-cloudySky\sun_bigCloud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786" r="30203" b="31639"/>
              <a:stretch>
                <a:fillRect/>
              </a:stretch>
            </p:blipFill>
            <p:spPr bwMode="auto">
              <a:xfrm>
                <a:off x="2227911" y="5296526"/>
                <a:ext cx="1329627" cy="7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174208" y="4346789"/>
                <a:ext cx="1378427" cy="8544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34834" name="Picture 3" descr="H:\MY DOCUMENTS\My Pictures\clear-cloudySky\sun_noCloud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99" t="2982" r="48145" b="35442"/>
              <a:stretch>
                <a:fillRect/>
              </a:stretch>
            </p:blipFill>
            <p:spPr bwMode="auto">
              <a:xfrm>
                <a:off x="2420914" y="4423212"/>
                <a:ext cx="903691" cy="70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4829" name="Right Arrow 47"/>
            <p:cNvSpPr>
              <a:spLocks noChangeArrowheads="1"/>
            </p:cNvSpPr>
            <p:nvPr/>
          </p:nvSpPr>
          <p:spPr bwMode="auto">
            <a:xfrm>
              <a:off x="1855788" y="4914900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OEM retrievals: current settings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2263" y="1200150"/>
            <a:ext cx="9355137" cy="518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mtClean="0"/>
              <a:t>Follows standard Optimal Estimation Method after Rodgers:</a:t>
            </a:r>
            <a:endParaRPr lang="en-GB" i="1" smtClean="0"/>
          </a:p>
          <a:p>
            <a:pPr algn="just"/>
            <a:r>
              <a:rPr lang="en-GB" smtClean="0"/>
              <a:t>		Cost-function: a background and a measurement term, 	Marquardt-Levenberg minimisation (5 iterations max.)</a:t>
            </a:r>
          </a:p>
          <a:p>
            <a:pPr>
              <a:buFont typeface="Wingdings" pitchFamily="2" charset="2"/>
              <a:buChar char="Ø"/>
            </a:pPr>
            <a:r>
              <a:rPr lang="en-GB" b="1" smtClean="0"/>
              <a:t>Active parameters</a:t>
            </a:r>
            <a:r>
              <a:rPr lang="en-GB" smtClean="0"/>
              <a:t>: T</a:t>
            </a:r>
            <a:r>
              <a:rPr lang="en-GB" baseline="-25000" smtClean="0"/>
              <a:t>skin</a:t>
            </a:r>
            <a:r>
              <a:rPr lang="en-GB" smtClean="0"/>
              <a:t> and T, q &amp; O</a:t>
            </a:r>
            <a:r>
              <a:rPr lang="en-GB" baseline="-25000" smtClean="0"/>
              <a:t>3</a:t>
            </a:r>
            <a:r>
              <a:rPr lang="en-GB" smtClean="0"/>
              <a:t> profiles</a:t>
            </a:r>
          </a:p>
          <a:p>
            <a:pPr algn="just">
              <a:buFont typeface="Wingdings" pitchFamily="2" charset="2"/>
              <a:buChar char="Ø"/>
            </a:pPr>
            <a:r>
              <a:rPr lang="en-GB" b="1" smtClean="0"/>
              <a:t>Background term </a:t>
            </a:r>
            <a:r>
              <a:rPr lang="en-GB" smtClean="0"/>
              <a:t>computed in the </a:t>
            </a:r>
            <a:r>
              <a:rPr lang="en-GB" b="1" smtClean="0"/>
              <a:t>EOF space </a:t>
            </a:r>
            <a:r>
              <a:rPr lang="en-GB" smtClean="0"/>
              <a:t>of the atmospheric parameters: T -&gt; 28 PCs, q -&gt; 18 PCs, O</a:t>
            </a:r>
            <a:r>
              <a:rPr lang="en-GB" baseline="-25000" smtClean="0"/>
              <a:t>3</a:t>
            </a:r>
            <a:r>
              <a:rPr lang="en-GB" smtClean="0"/>
              <a:t> -&gt; 9 PCs</a:t>
            </a:r>
          </a:p>
          <a:p>
            <a:pPr>
              <a:buFont typeface="Wingdings" pitchFamily="2" charset="2"/>
              <a:buChar char="Ø"/>
            </a:pPr>
            <a:r>
              <a:rPr lang="en-GB" smtClean="0"/>
              <a:t>One </a:t>
            </a:r>
            <a:r>
              <a:rPr lang="en-GB" b="1" smtClean="0"/>
              <a:t>global </a:t>
            </a:r>
            <a:r>
              <a:rPr lang="en-GB" b="1" i="1" smtClean="0"/>
              <a:t>a priori  </a:t>
            </a:r>
            <a:r>
              <a:rPr lang="en-GB" smtClean="0"/>
              <a:t>and</a:t>
            </a:r>
            <a:r>
              <a:rPr lang="en-GB" b="1" smtClean="0"/>
              <a:t> covariance matrix: climatology</a:t>
            </a:r>
          </a:p>
          <a:p>
            <a:pPr>
              <a:buFont typeface="Wingdings" pitchFamily="2" charset="2"/>
              <a:buChar char="Ø"/>
            </a:pPr>
            <a:r>
              <a:rPr lang="en-GB" b="1" smtClean="0"/>
              <a:t>316 channels </a:t>
            </a:r>
            <a:r>
              <a:rPr lang="en-GB" smtClean="0"/>
              <a:t>after Collard </a:t>
            </a:r>
            <a:r>
              <a:rPr lang="en-GB" i="1" smtClean="0"/>
              <a:t>(Collard et al., QJRMS 2007)</a:t>
            </a:r>
          </a:p>
          <a:p>
            <a:pPr algn="just">
              <a:buFont typeface="Wingdings" pitchFamily="2" charset="2"/>
              <a:buChar char="Ø"/>
            </a:pPr>
            <a:r>
              <a:rPr lang="en-GB" smtClean="0"/>
              <a:t>Clear sky OBS-CALC: </a:t>
            </a:r>
            <a:r>
              <a:rPr lang="en-GB" b="1" smtClean="0"/>
              <a:t>global radiance tuning </a:t>
            </a:r>
            <a:r>
              <a:rPr lang="en-GB" smtClean="0"/>
              <a:t>and</a:t>
            </a:r>
            <a:r>
              <a:rPr lang="en-GB" b="1" smtClean="0"/>
              <a:t> measurement error covariance matrix</a:t>
            </a:r>
          </a:p>
          <a:p>
            <a:pPr>
              <a:buFont typeface="Wingdings" pitchFamily="2" charset="2"/>
              <a:buChar char="Ø"/>
            </a:pPr>
            <a:r>
              <a:rPr lang="en-GB" b="1" smtClean="0"/>
              <a:t>Forward model: RTIASI-4 </a:t>
            </a:r>
            <a:r>
              <a:rPr lang="en-GB" smtClean="0"/>
              <a:t>optimised for faster computations</a:t>
            </a:r>
          </a:p>
          <a:p>
            <a:pPr>
              <a:buFont typeface="Wingdings" pitchFamily="2" charset="2"/>
              <a:buChar char="Ø"/>
            </a:pPr>
            <a:r>
              <a:rPr lang="en-GB" b="1" smtClean="0"/>
              <a:t>First guess</a:t>
            </a:r>
            <a:r>
              <a:rPr lang="en-GB" smtClean="0"/>
              <a:t>: statistical retrievals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378E737A-D28F-477A-ABB9-B83A33C350C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1"/>
          <p:cNvGrpSpPr>
            <a:grpSpLocks/>
          </p:cNvGrpSpPr>
          <p:nvPr/>
        </p:nvGrpSpPr>
        <p:grpSpPr bwMode="auto">
          <a:xfrm>
            <a:off x="657225" y="2808288"/>
            <a:ext cx="2293938" cy="2100262"/>
            <a:chOff x="2400300" y="1127760"/>
            <a:chExt cx="5433060" cy="5410200"/>
          </a:xfrm>
        </p:grpSpPr>
        <p:sp>
          <p:nvSpPr>
            <p:cNvPr id="37918" name="Rectangle 12"/>
            <p:cNvSpPr>
              <a:spLocks noChangeArrowheads="1"/>
            </p:cNvSpPr>
            <p:nvPr/>
          </p:nvSpPr>
          <p:spPr bwMode="auto">
            <a:xfrm>
              <a:off x="2400300" y="1127760"/>
              <a:ext cx="5433060" cy="54102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7919" name="Picture 10" descr="H:\MY DOCUMENTS\IASI\CalVal\T WV vertical profiles\earthFromSpace_NH_Land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6FCFF"/>
                </a:clrFrom>
                <a:clrTo>
                  <a:srgbClr val="E6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5822" y="115062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0" name="Picture 11" descr="H:\MY DOCUMENTS\IASI\CalVal\T WV vertical profiles\earthFromSpace_NH_Sea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6FDE9"/>
                </a:clrFrom>
                <a:clrTo>
                  <a:srgbClr val="E6FD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4642" y="115062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1" name="Picture 12" descr="H:\MY DOCUMENTS\IASI\CalVal\T WV vertical profiles\earthFromSpace_N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1082" y="115062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2" name="Picture 13" descr="H:\MY DOCUMENTS\IASI\CalVal\T WV vertical profiles\earthFromSpace_SH_Land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6FCFF"/>
                </a:clrFrom>
                <a:clrTo>
                  <a:srgbClr val="E6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5822" y="477774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3" name="Picture 14" descr="H:\MY DOCUMENTS\IASI\CalVal\T WV vertical profiles\earthFromSpace_SH_Sea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6FDE9"/>
                </a:clrFrom>
                <a:clrTo>
                  <a:srgbClr val="E6FD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4642" y="477774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4" name="Picture 15" descr="H:\MY DOCUMENTS\IASI\CalVal\T WV vertical profiles\earthFromSpace_S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1082" y="477774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5" name="Picture 16" descr="H:\MY DOCUMENTS\IASI\CalVal\T WV vertical profiles\earthFromSpace_TropEq_Land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6FCFF"/>
                </a:clrFrom>
                <a:clrTo>
                  <a:srgbClr val="E6FC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55822" y="295656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6" name="Picture 17" descr="H:\MY DOCUMENTS\IASI\CalVal\T WV vertical profiles\earthFromSpace_TropEq_Sea.pn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6FDE9"/>
                </a:clrFrom>
                <a:clrTo>
                  <a:srgbClr val="E6FDE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34642" y="2956560"/>
              <a:ext cx="1736080" cy="1736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7" name="Picture 19" descr="http://www.clker.com/cliparts/7/0/6/c/1194989189965813638mountain_-_rpg_map_elem_04.svg.med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6038" y="3270974"/>
              <a:ext cx="1437322" cy="9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7525" y="2747963"/>
            <a:ext cx="2551113" cy="2257425"/>
            <a:chOff x="1912620" y="1036320"/>
            <a:chExt cx="5402580" cy="5349240"/>
          </a:xfrm>
        </p:grpSpPr>
        <p:sp>
          <p:nvSpPr>
            <p:cNvPr id="37914" name="Rectangle 24"/>
            <p:cNvSpPr>
              <a:spLocks noChangeArrowheads="1"/>
            </p:cNvSpPr>
            <p:nvPr/>
          </p:nvSpPr>
          <p:spPr bwMode="auto">
            <a:xfrm>
              <a:off x="1920240" y="1036320"/>
              <a:ext cx="5341620" cy="1790700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5" name="Rectangle 25"/>
            <p:cNvSpPr>
              <a:spLocks noChangeArrowheads="1"/>
            </p:cNvSpPr>
            <p:nvPr/>
          </p:nvSpPr>
          <p:spPr bwMode="auto">
            <a:xfrm>
              <a:off x="1973580" y="4594860"/>
              <a:ext cx="5341620" cy="1790700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6" name="Rectangle 26"/>
            <p:cNvSpPr>
              <a:spLocks noChangeArrowheads="1"/>
            </p:cNvSpPr>
            <p:nvPr/>
          </p:nvSpPr>
          <p:spPr bwMode="auto">
            <a:xfrm>
              <a:off x="1912620" y="2804160"/>
              <a:ext cx="1798320" cy="1790700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7" name="Rectangle 27"/>
            <p:cNvSpPr>
              <a:spLocks noChangeArrowheads="1"/>
            </p:cNvSpPr>
            <p:nvPr/>
          </p:nvSpPr>
          <p:spPr bwMode="auto">
            <a:xfrm>
              <a:off x="5486400" y="2819400"/>
              <a:ext cx="1798320" cy="1790700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OEM retrievals: Performances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767026D7-7385-43D8-B339-6CEDE6DF310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22529" name="Picture 1" descr="H:\MY DOCUMENTS\IASI\CalVal\T WV vertical profiles\19-24march2010\20100319-24_PPFv4.3+v5.0.3__n004\verticalStats.20100319-24.PPFv4.3+v5.0.3__n004vsECMWF.png"/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/>
          <a:stretch>
            <a:fillRect/>
          </a:stretch>
        </p:blipFill>
        <p:spPr bwMode="auto">
          <a:xfrm>
            <a:off x="3552825" y="879475"/>
            <a:ext cx="60325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884613" y="3609975"/>
            <a:ext cx="5219700" cy="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 rot="16200000" flipH="1">
            <a:off x="4117975" y="3609975"/>
            <a:ext cx="5219700" cy="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31" name="Picture 1" descr="H:\MY DOCUMENTS\IASI\CalVal\T WV vertical profiles\19-24march2010\20100319-24_PPFv4.3+v5.0.3__n004\verticalStats.20100319-24.PPFv4.3+v5.0.3__n004vsECMWF.png"/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 l="25185" t="20120" r="17787" b="23474"/>
          <a:stretch>
            <a:fillRect/>
          </a:stretch>
        </p:blipFill>
        <p:spPr bwMode="auto">
          <a:xfrm>
            <a:off x="3200400" y="322263"/>
            <a:ext cx="6686550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186113" y="336550"/>
            <a:ext cx="6719887" cy="6130925"/>
            <a:chOff x="2088091" y="1036320"/>
            <a:chExt cx="5244656" cy="5374976"/>
          </a:xfrm>
        </p:grpSpPr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093940" y="1036320"/>
              <a:ext cx="5167920" cy="1222183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088091" y="5392810"/>
              <a:ext cx="5227109" cy="992750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2" name="Rectangle 7"/>
            <p:cNvSpPr>
              <a:spLocks noChangeArrowheads="1"/>
            </p:cNvSpPr>
            <p:nvPr/>
          </p:nvSpPr>
          <p:spPr bwMode="auto">
            <a:xfrm>
              <a:off x="2093939" y="2048234"/>
              <a:ext cx="1146416" cy="4363062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7913" name="Rectangle 8"/>
            <p:cNvSpPr>
              <a:spLocks noChangeArrowheads="1"/>
            </p:cNvSpPr>
            <p:nvPr/>
          </p:nvSpPr>
          <p:spPr bwMode="auto">
            <a:xfrm>
              <a:off x="5743753" y="1844538"/>
              <a:ext cx="1588994" cy="3929383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384300" y="3449638"/>
            <a:ext cx="808038" cy="806450"/>
          </a:xfrm>
          <a:prstGeom prst="rect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03663" y="5376863"/>
            <a:ext cx="84931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>
                <a:solidFill>
                  <a:srgbClr val="000000"/>
                </a:solidFill>
              </a:rPr>
              <a:t>- v5</a:t>
            </a:r>
          </a:p>
          <a:p>
            <a:pPr algn="r"/>
            <a:r>
              <a:rPr lang="en-GB" sz="2400">
                <a:solidFill>
                  <a:srgbClr val="FF0000"/>
                </a:solidFill>
              </a:rPr>
              <a:t>- v4</a:t>
            </a:r>
          </a:p>
          <a:p>
            <a:endParaRPr lang="en-GB"/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6200000" flipH="1">
            <a:off x="2732087" y="3379788"/>
            <a:ext cx="64801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16200000" flipH="1">
            <a:off x="3190875" y="3379788"/>
            <a:ext cx="64801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2308" name="ZoneTexte 34"/>
          <p:cNvSpPr txBox="1">
            <a:spLocks noChangeArrowheads="1"/>
          </p:cNvSpPr>
          <p:nvPr/>
        </p:nvSpPr>
        <p:spPr bwMode="auto">
          <a:xfrm>
            <a:off x="6519863" y="2981325"/>
            <a:ext cx="2862262" cy="492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fr-FR" sz="2600" dirty="0">
                <a:solidFill>
                  <a:srgbClr val="000000"/>
                </a:solidFill>
              </a:rPr>
              <a:t>  </a:t>
            </a:r>
            <a:r>
              <a:rPr lang="fr-FR" sz="2600" dirty="0" err="1">
                <a:solidFill>
                  <a:srgbClr val="000000"/>
                </a:solidFill>
              </a:rPr>
              <a:t>rms</a:t>
            </a:r>
            <a:r>
              <a:rPr lang="fr-FR" sz="2600" dirty="0">
                <a:solidFill>
                  <a:srgbClr val="000000"/>
                </a:solidFill>
              </a:rPr>
              <a:t> ~ 0.7 K !!!</a:t>
            </a:r>
          </a:p>
        </p:txBody>
      </p:sp>
      <p:sp>
        <p:nvSpPr>
          <p:cNvPr id="12307" name="ZoneTexte 40"/>
          <p:cNvSpPr txBox="1">
            <a:spLocks noChangeArrowheads="1"/>
          </p:cNvSpPr>
          <p:nvPr/>
        </p:nvSpPr>
        <p:spPr bwMode="auto">
          <a:xfrm>
            <a:off x="6492875" y="3373438"/>
            <a:ext cx="274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00"/>
                </a:solidFill>
              </a:rPr>
              <a:t>   rms ~ 0.7 K !!!</a:t>
            </a:r>
          </a:p>
        </p:txBody>
      </p:sp>
      <p:pic>
        <p:nvPicPr>
          <p:cNvPr id="34852" name="Picture 36"/>
          <p:cNvPicPr>
            <a:picLocks noChangeAspect="1" noChangeArrowheads="1"/>
          </p:cNvPicPr>
          <p:nvPr/>
        </p:nvPicPr>
        <p:blipFill>
          <a:blip r:embed="rId12" cstate="print"/>
          <a:srcRect b="63005"/>
          <a:stretch>
            <a:fillRect/>
          </a:stretch>
        </p:blipFill>
        <p:spPr bwMode="auto">
          <a:xfrm>
            <a:off x="5067300" y="2005013"/>
            <a:ext cx="43656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6"/>
          <p:cNvPicPr>
            <a:picLocks noChangeAspect="1" noChangeArrowheads="1"/>
          </p:cNvPicPr>
          <p:nvPr/>
        </p:nvPicPr>
        <p:blipFill>
          <a:blip r:embed="rId12" cstate="print"/>
          <a:srcRect t="75349"/>
          <a:stretch>
            <a:fillRect/>
          </a:stretch>
        </p:blipFill>
        <p:spPr bwMode="auto">
          <a:xfrm>
            <a:off x="5073650" y="3376613"/>
            <a:ext cx="4365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3" name="Picture 37"/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3613150" y="2054225"/>
            <a:ext cx="658813" cy="2827338"/>
          </a:xfrm>
          <a:noFill/>
        </p:spPr>
      </p:pic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2673350" y="4773613"/>
            <a:ext cx="225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b="0" i="1">
                <a:solidFill>
                  <a:srgbClr val="000000"/>
                </a:solidFill>
              </a:rPr>
              <a:t>Courtesy F. Rabier (Meteo-France)</a:t>
            </a: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12" cstate="print"/>
          <a:srcRect t="36264" b="23293"/>
          <a:stretch>
            <a:fillRect/>
          </a:stretch>
        </p:blipFill>
        <p:spPr bwMode="auto">
          <a:xfrm>
            <a:off x="5070475" y="2330450"/>
            <a:ext cx="4365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0" grpId="0"/>
      <p:bldP spid="12308" grpId="0" animBg="1"/>
      <p:bldP spid="12308" grpId="1" animBg="1"/>
      <p:bldP spid="12307" grpId="0"/>
      <p:bldP spid="41" grpId="0"/>
      <p:bldP spid="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Slide: </a:t>
            </a:r>
            <a:fld id="{F3EC815F-6FD3-45E2-B6C7-90D271C332DC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17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Scope and background</a:t>
            </a:r>
          </a:p>
        </p:txBody>
      </p:sp>
      <p:sp>
        <p:nvSpPr>
          <p:cNvPr id="7172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Char char="•"/>
            </a:pPr>
            <a:r>
              <a:rPr lang="en-US" dirty="0" smtClean="0"/>
              <a:t>IASI L2 PPF re-</a:t>
            </a:r>
            <a:r>
              <a:rPr lang="en-GB" dirty="0" smtClean="0"/>
              <a:t>organised</a:t>
            </a:r>
            <a:r>
              <a:rPr lang="en-US" dirty="0" smtClean="0"/>
              <a:t> in 2009-2010 =&gt; v5.x, operational since 14</a:t>
            </a:r>
            <a:r>
              <a:rPr lang="en-US" baseline="30000" dirty="0" smtClean="0"/>
              <a:t>th</a:t>
            </a:r>
            <a:r>
              <a:rPr lang="en-US" dirty="0" smtClean="0"/>
              <a:t> September 2010.</a:t>
            </a:r>
          </a:p>
          <a:p>
            <a:pPr lvl="2"/>
            <a:r>
              <a:rPr lang="en-US" i="1" dirty="0" smtClean="0"/>
              <a:t>&gt; New algorithms       &gt; Software re-engineering</a:t>
            </a:r>
          </a:p>
          <a:p>
            <a:endParaRPr lang="en-US" dirty="0" smtClean="0"/>
          </a:p>
          <a:p>
            <a:endParaRPr lang="en-US" dirty="0" smtClean="0"/>
          </a:p>
          <a:p>
            <a:pPr algn="just">
              <a:buFontTx/>
              <a:buChar char="•"/>
            </a:pPr>
            <a:r>
              <a:rPr lang="en-US" dirty="0" smtClean="0"/>
              <a:t>Presentation of the some of the most recent, on-going and foreseen activities to further improve and characterize the products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4. OEM retrievals: Performances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mtClean="0"/>
              <a:t>Errors previously assessed against ECMWF analyses</a:t>
            </a:r>
          </a:p>
          <a:p>
            <a:pPr>
              <a:buFont typeface="Wingdings" pitchFamily="2" charset="2"/>
              <a:buChar char="Ø"/>
            </a:pPr>
            <a:r>
              <a:rPr lang="fr-FR" b="1" smtClean="0"/>
              <a:t>T errors &lt; 1K </a:t>
            </a:r>
            <a:r>
              <a:rPr lang="fr-FR" smtClean="0"/>
              <a:t>in mid and upper troposphere</a:t>
            </a:r>
          </a:p>
          <a:p>
            <a:pPr>
              <a:buFont typeface="Wingdings" pitchFamily="2" charset="2"/>
              <a:buChar char="Ø"/>
            </a:pPr>
            <a:r>
              <a:rPr lang="fr-FR" smtClean="0"/>
              <a:t>Larger departures in BDL and over land surfaces</a:t>
            </a:r>
          </a:p>
          <a:p>
            <a:pPr>
              <a:buFont typeface="Wingdings" pitchFamily="2" charset="2"/>
              <a:buChar char="Ø"/>
            </a:pPr>
            <a:r>
              <a:rPr lang="fr-FR" smtClean="0"/>
              <a:t>Retrieved </a:t>
            </a:r>
            <a:r>
              <a:rPr lang="fr-FR" b="1" smtClean="0"/>
              <a:t>humidity profiles too constrained by BG</a:t>
            </a:r>
            <a:r>
              <a:rPr lang="fr-FR" smtClean="0"/>
              <a:t>, replaced by FG (EOF retrievals) in the final IASI L2 products</a:t>
            </a:r>
          </a:p>
          <a:p>
            <a:pPr>
              <a:buFont typeface="Wingdings" pitchFamily="2" charset="2"/>
              <a:buChar char="Ø"/>
            </a:pPr>
            <a:r>
              <a:rPr lang="fr-FR" smtClean="0"/>
              <a:t>OEM(Tskin) not as good as EOF</a:t>
            </a:r>
          </a:p>
          <a:p>
            <a:pPr>
              <a:buFont typeface="Wingdings" pitchFamily="2" charset="2"/>
              <a:buChar char="Ø"/>
            </a:pPr>
            <a:r>
              <a:rPr lang="fr-FR" b="1" smtClean="0"/>
              <a:t>Ozone TC</a:t>
            </a:r>
            <a:r>
              <a:rPr lang="fr-FR" smtClean="0"/>
              <a:t> validated in-house with GOME-2 products and in external study (LATMOS) against other instruments products and LATMOS/ULB IASI O3: </a:t>
            </a:r>
            <a:r>
              <a:rPr lang="fr-FR" b="1" smtClean="0"/>
              <a:t>bias &lt; 2%, stddev ~ 3%</a:t>
            </a:r>
          </a:p>
          <a:p>
            <a:pPr algn="just">
              <a:buFont typeface="Wingdings" pitchFamily="2" charset="2"/>
              <a:buChar char="Ø"/>
            </a:pPr>
            <a:r>
              <a:rPr lang="fr-FR" b="1" smtClean="0"/>
              <a:t>Latest and on-going validation</a:t>
            </a:r>
            <a:r>
              <a:rPr lang="fr-FR" smtClean="0"/>
              <a:t>: NPROVS, ConcordIasi, GlobVapour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D010987B-7BF8-40E7-A3D0-7C1936094F9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-Turn Arrow 40"/>
          <p:cNvSpPr/>
          <p:nvPr/>
        </p:nvSpPr>
        <p:spPr bwMode="auto">
          <a:xfrm flipV="1">
            <a:off x="3244850" y="5891213"/>
            <a:ext cx="5965825" cy="465137"/>
          </a:xfrm>
          <a:prstGeom prst="uturnArrow">
            <a:avLst>
              <a:gd name="adj1" fmla="val 14071"/>
              <a:gd name="adj2" fmla="val 18652"/>
              <a:gd name="adj3" fmla="val 34575"/>
              <a:gd name="adj4" fmla="val 44814"/>
              <a:gd name="adj5" fmla="val 10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7013" y="1408113"/>
            <a:ext cx="9148762" cy="478155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Input data pre-processing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Cloud detection and characterisation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Statistical retrievals: TWT, </a:t>
            </a:r>
            <a:r>
              <a:rPr lang="el-GR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ε</a:t>
            </a: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trace gases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Optimal Estimation Method (OEM)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/>
              <a:t>Validation of T, q sounding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A3DA123-2C3F-4236-894B-C5621493056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pSp>
        <p:nvGrpSpPr>
          <p:cNvPr id="40966" name="Group 35"/>
          <p:cNvGrpSpPr>
            <a:grpSpLocks/>
          </p:cNvGrpSpPr>
          <p:nvPr/>
        </p:nvGrpSpPr>
        <p:grpSpPr bwMode="auto">
          <a:xfrm>
            <a:off x="201613" y="4010025"/>
            <a:ext cx="1619250" cy="2038350"/>
            <a:chOff x="269823" y="4324664"/>
            <a:chExt cx="1618938" cy="1731364"/>
          </a:xfrm>
        </p:grpSpPr>
        <p:sp>
          <p:nvSpPr>
            <p:cNvPr id="40996" name="Rectangle 4"/>
            <p:cNvSpPr>
              <a:spLocks noChangeArrowheads="1"/>
            </p:cNvSpPr>
            <p:nvPr/>
          </p:nvSpPr>
          <p:spPr bwMode="auto">
            <a:xfrm>
              <a:off x="292310" y="5464648"/>
              <a:ext cx="1568966" cy="568877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Conf. data</a:t>
              </a:r>
            </a:p>
            <a:p>
              <a:pPr algn="ctr" eaLnBrk="0" hangingPunct="0"/>
              <a:r>
                <a:rPr lang="en-GB" sz="2000"/>
                <a:t>Static db</a:t>
              </a:r>
            </a:p>
          </p:txBody>
        </p:sp>
        <p:sp>
          <p:nvSpPr>
            <p:cNvPr id="40997" name="Rectangle 5"/>
            <p:cNvSpPr>
              <a:spLocks noChangeArrowheads="1"/>
            </p:cNvSpPr>
            <p:nvPr/>
          </p:nvSpPr>
          <p:spPr bwMode="auto">
            <a:xfrm>
              <a:off x="294810" y="4350394"/>
              <a:ext cx="1568966" cy="486431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 L1C</a:t>
              </a:r>
            </a:p>
          </p:txBody>
        </p:sp>
        <p:sp>
          <p:nvSpPr>
            <p:cNvPr id="40998" name="Rectangle 6"/>
            <p:cNvSpPr>
              <a:spLocks noChangeArrowheads="1"/>
            </p:cNvSpPr>
            <p:nvPr/>
          </p:nvSpPr>
          <p:spPr bwMode="auto">
            <a:xfrm>
              <a:off x="289815" y="4863053"/>
              <a:ext cx="1568966" cy="56338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NWP</a:t>
              </a:r>
            </a:p>
            <a:p>
              <a:pPr algn="ctr" eaLnBrk="0" hangingPunct="0"/>
              <a:r>
                <a:rPr lang="en-GB" sz="2000"/>
                <a:t>Aux. meas.</a:t>
              </a:r>
            </a:p>
          </p:txBody>
        </p:sp>
        <p:sp>
          <p:nvSpPr>
            <p:cNvPr id="40999" name="Rectangle 7"/>
            <p:cNvSpPr>
              <a:spLocks noChangeArrowheads="1"/>
            </p:cNvSpPr>
            <p:nvPr/>
          </p:nvSpPr>
          <p:spPr bwMode="auto">
            <a:xfrm>
              <a:off x="269823" y="4324664"/>
              <a:ext cx="1618938" cy="1731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40967" name="Groupe 36"/>
          <p:cNvGrpSpPr>
            <a:grpSpLocks/>
          </p:cNvGrpSpPr>
          <p:nvPr/>
        </p:nvGrpSpPr>
        <p:grpSpPr bwMode="auto">
          <a:xfrm>
            <a:off x="4797425" y="3771900"/>
            <a:ext cx="4108450" cy="2473325"/>
            <a:chOff x="4797425" y="3771900"/>
            <a:chExt cx="4108450" cy="2473325"/>
          </a:xfrm>
        </p:grpSpPr>
        <p:sp>
          <p:nvSpPr>
            <p:cNvPr id="44" name="U-Turn Arrow 43"/>
            <p:cNvSpPr/>
            <p:nvPr/>
          </p:nvSpPr>
          <p:spPr bwMode="auto">
            <a:xfrm flipV="1">
              <a:off x="4797425" y="5899150"/>
              <a:ext cx="3829050" cy="346075"/>
            </a:xfrm>
            <a:prstGeom prst="uturnArrow">
              <a:avLst>
                <a:gd name="adj1" fmla="val 20546"/>
                <a:gd name="adj2" fmla="val 22980"/>
                <a:gd name="adj3" fmla="val 34575"/>
                <a:gd name="adj4" fmla="val 44814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5" name="U-Turn Arrow 44"/>
            <p:cNvSpPr/>
            <p:nvPr/>
          </p:nvSpPr>
          <p:spPr bwMode="auto">
            <a:xfrm>
              <a:off x="5076825" y="3771900"/>
              <a:ext cx="3829050" cy="755650"/>
            </a:xfrm>
            <a:prstGeom prst="uturnArrow">
              <a:avLst>
                <a:gd name="adj1" fmla="val 12655"/>
                <a:gd name="adj2" fmla="val 11688"/>
                <a:gd name="adj3" fmla="val 23078"/>
                <a:gd name="adj4" fmla="val 62461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40968" name="Group 39"/>
          <p:cNvGrpSpPr>
            <a:grpSpLocks/>
          </p:cNvGrpSpPr>
          <p:nvPr/>
        </p:nvGrpSpPr>
        <p:grpSpPr bwMode="auto">
          <a:xfrm>
            <a:off x="8191500" y="4533900"/>
            <a:ext cx="1362075" cy="1357313"/>
            <a:chOff x="7927297" y="4729992"/>
            <a:chExt cx="1618938" cy="1034247"/>
          </a:xfrm>
        </p:grpSpPr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7954784" y="4759377"/>
              <a:ext cx="1568966" cy="989351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</a:t>
              </a:r>
            </a:p>
            <a:p>
              <a:pPr algn="ctr" eaLnBrk="0" hangingPunct="0"/>
              <a:r>
                <a:rPr lang="en-GB" sz="2000"/>
                <a:t>L2</a:t>
              </a:r>
            </a:p>
            <a:p>
              <a:pPr algn="ctr" eaLnBrk="0" hangingPunct="0"/>
              <a:r>
                <a:rPr lang="en-GB" sz="2000"/>
                <a:t>product</a:t>
              </a:r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>
              <a:off x="7927297" y="4729992"/>
              <a:ext cx="1618938" cy="103424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40969" name="Groupe 35"/>
          <p:cNvGrpSpPr>
            <a:grpSpLocks/>
          </p:cNvGrpSpPr>
          <p:nvPr/>
        </p:nvGrpSpPr>
        <p:grpSpPr bwMode="auto">
          <a:xfrm>
            <a:off x="3695700" y="4035425"/>
            <a:ext cx="2001838" cy="2038350"/>
            <a:chOff x="3675063" y="4035425"/>
            <a:chExt cx="2001837" cy="2038350"/>
          </a:xfrm>
        </p:grpSpPr>
        <p:grpSp>
          <p:nvGrpSpPr>
            <p:cNvPr id="40986" name="Group 37"/>
            <p:cNvGrpSpPr>
              <a:grpSpLocks/>
            </p:cNvGrpSpPr>
            <p:nvPr/>
          </p:nvGrpSpPr>
          <p:grpSpPr bwMode="auto">
            <a:xfrm>
              <a:off x="4057650" y="4035425"/>
              <a:ext cx="1619250" cy="2038350"/>
              <a:chOff x="4057339" y="4349648"/>
              <a:chExt cx="1618938" cy="173136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079561" y="5455348"/>
                <a:ext cx="1569734" cy="6027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  <a:r>
                  <a:rPr lang="en-GB" sz="1600" dirty="0"/>
                  <a:t> </a:t>
                </a:r>
                <a:r>
                  <a:rPr lang="en-GB" sz="1800" i="1" dirty="0"/>
                  <a:t>cloudy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082735" y="4375268"/>
                <a:ext cx="1568147" cy="958722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ANN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800" i="1" dirty="0"/>
                  <a:t>cloud-free</a:t>
                </a:r>
              </a:p>
            </p:txBody>
          </p:sp>
          <p:sp>
            <p:nvSpPr>
              <p:cNvPr id="40991" name="Rectangle 21"/>
              <p:cNvSpPr>
                <a:spLocks noChangeArrowheads="1"/>
              </p:cNvSpPr>
              <p:nvPr/>
            </p:nvSpPr>
            <p:spPr bwMode="auto">
              <a:xfrm>
                <a:off x="4057339" y="4349648"/>
                <a:ext cx="1618938" cy="17313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40987" name="Right Arrow 41"/>
            <p:cNvSpPr>
              <a:spLocks noChangeArrowheads="1"/>
            </p:cNvSpPr>
            <p:nvPr/>
          </p:nvSpPr>
          <p:spPr bwMode="auto">
            <a:xfrm>
              <a:off x="3687763" y="5553075"/>
              <a:ext cx="360362" cy="233363"/>
            </a:xfrm>
            <a:prstGeom prst="rightArrow">
              <a:avLst>
                <a:gd name="adj1" fmla="val 50000"/>
                <a:gd name="adj2" fmla="val 49865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0988" name="Right Arrow 42"/>
            <p:cNvSpPr>
              <a:spLocks noChangeArrowheads="1"/>
            </p:cNvSpPr>
            <p:nvPr/>
          </p:nvSpPr>
          <p:spPr bwMode="auto">
            <a:xfrm>
              <a:off x="3675063" y="4522788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40970" name="Groupe 38"/>
          <p:cNvGrpSpPr>
            <a:grpSpLocks/>
          </p:cNvGrpSpPr>
          <p:nvPr/>
        </p:nvGrpSpPr>
        <p:grpSpPr bwMode="auto">
          <a:xfrm>
            <a:off x="5745163" y="4041775"/>
            <a:ext cx="2432050" cy="2039938"/>
            <a:chOff x="5744403" y="4041775"/>
            <a:chExt cx="2432810" cy="2039938"/>
          </a:xfrm>
        </p:grpSpPr>
        <p:grpSp>
          <p:nvGrpSpPr>
            <p:cNvPr id="40979" name="Groupe 37"/>
            <p:cNvGrpSpPr>
              <a:grpSpLocks/>
            </p:cNvGrpSpPr>
            <p:nvPr/>
          </p:nvGrpSpPr>
          <p:grpSpPr bwMode="auto">
            <a:xfrm>
              <a:off x="5744403" y="4041775"/>
              <a:ext cx="2042285" cy="2039938"/>
              <a:chOff x="5744403" y="4041775"/>
              <a:chExt cx="2042285" cy="2039938"/>
            </a:xfrm>
          </p:grpSpPr>
          <p:grpSp>
            <p:nvGrpSpPr>
              <p:cNvPr id="40981" name="Group 38"/>
              <p:cNvGrpSpPr>
                <a:grpSpLocks/>
              </p:cNvGrpSpPr>
              <p:nvPr/>
            </p:nvGrpSpPr>
            <p:grpSpPr bwMode="auto">
              <a:xfrm>
                <a:off x="6108700" y="4041775"/>
                <a:ext cx="1677988" cy="2039938"/>
                <a:chOff x="6145967" y="4357140"/>
                <a:chExt cx="1326630" cy="1731364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6175588" y="4376003"/>
                  <a:ext cx="1281847" cy="398820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36000" tIns="36000" rIns="36000" bIns="36000" anchor="ctr"/>
                <a:lstStyle/>
                <a:p>
                  <a:pPr algn="ctr" eaLnBrk="0" hangingPunct="0">
                    <a:spcBef>
                      <a:spcPts val="0"/>
                    </a:spcBef>
                    <a:defRPr/>
                  </a:pPr>
                  <a:r>
                    <a:rPr lang="en-GB" sz="2000" dirty="0"/>
                    <a:t>OEM</a:t>
                  </a:r>
                </a:p>
              </p:txBody>
            </p:sp>
            <p:sp>
              <p:nvSpPr>
                <p:cNvPr id="40984" name="Rectangle 29"/>
                <p:cNvSpPr>
                  <a:spLocks noChangeArrowheads="1"/>
                </p:cNvSpPr>
                <p:nvPr/>
              </p:nvSpPr>
              <p:spPr bwMode="auto">
                <a:xfrm>
                  <a:off x="6145967" y="4357140"/>
                  <a:ext cx="1326630" cy="173136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/>
                </a:p>
              </p:txBody>
            </p:sp>
            <p:pic>
              <p:nvPicPr>
                <p:cNvPr id="40985" name="Picture 4" descr="H:\MY DOCUMENTS\IASI\CalVal\ITR\AK - 20080220 SouthAfrica\AK_T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3271" t="13271" r="4498" b="4239"/>
                <a:stretch>
                  <a:fillRect/>
                </a:stretch>
              </p:blipFill>
              <p:spPr bwMode="auto">
                <a:xfrm>
                  <a:off x="6175949" y="4785781"/>
                  <a:ext cx="1282795" cy="1286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982" name="Right Arrow 45"/>
              <p:cNvSpPr>
                <a:spLocks noChangeArrowheads="1"/>
              </p:cNvSpPr>
              <p:nvPr/>
            </p:nvSpPr>
            <p:spPr bwMode="auto">
              <a:xfrm>
                <a:off x="5744403" y="4719638"/>
                <a:ext cx="358775" cy="295275"/>
              </a:xfrm>
              <a:prstGeom prst="rightArrow">
                <a:avLst>
                  <a:gd name="adj1" fmla="val 50000"/>
                  <a:gd name="adj2" fmla="val 49783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40980" name="Right Arrow 46"/>
            <p:cNvSpPr>
              <a:spLocks noChangeArrowheads="1"/>
            </p:cNvSpPr>
            <p:nvPr/>
          </p:nvSpPr>
          <p:spPr bwMode="auto">
            <a:xfrm>
              <a:off x="7816850" y="4962525"/>
              <a:ext cx="360363" cy="276225"/>
            </a:xfrm>
            <a:prstGeom prst="rightArrow">
              <a:avLst>
                <a:gd name="adj1" fmla="val 50000"/>
                <a:gd name="adj2" fmla="val 50281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40971" name="Groupe 34"/>
          <p:cNvGrpSpPr>
            <a:grpSpLocks/>
          </p:cNvGrpSpPr>
          <p:nvPr/>
        </p:nvGrpSpPr>
        <p:grpSpPr bwMode="auto">
          <a:xfrm>
            <a:off x="1855788" y="4014788"/>
            <a:ext cx="1792287" cy="2071687"/>
            <a:chOff x="1855788" y="4014788"/>
            <a:chExt cx="1792287" cy="2071687"/>
          </a:xfrm>
        </p:grpSpPr>
        <p:grpSp>
          <p:nvGrpSpPr>
            <p:cNvPr id="40972" name="Group 36"/>
            <p:cNvGrpSpPr>
              <a:grpSpLocks/>
            </p:cNvGrpSpPr>
            <p:nvPr/>
          </p:nvGrpSpPr>
          <p:grpSpPr bwMode="auto">
            <a:xfrm>
              <a:off x="2236788" y="4014788"/>
              <a:ext cx="1411287" cy="2071687"/>
              <a:chOff x="2153564" y="4334659"/>
              <a:chExt cx="1411776" cy="1758842"/>
            </a:xfrm>
          </p:grpSpPr>
          <p:sp>
            <p:nvSpPr>
              <p:cNvPr id="40974" name="Rectangle 8"/>
              <p:cNvSpPr>
                <a:spLocks noChangeArrowheads="1"/>
              </p:cNvSpPr>
              <p:nvPr/>
            </p:nvSpPr>
            <p:spPr bwMode="auto">
              <a:xfrm>
                <a:off x="2153564" y="4334659"/>
                <a:ext cx="1411776" cy="1731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175797" y="5224189"/>
                <a:ext cx="1380015" cy="8261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40976" name="Picture 2" descr="H:\MY DOCUMENTS\My Pictures\clear-cloudySky\sun_bigCloud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786" r="30203" b="31639"/>
              <a:stretch>
                <a:fillRect/>
              </a:stretch>
            </p:blipFill>
            <p:spPr bwMode="auto">
              <a:xfrm>
                <a:off x="2227911" y="5296526"/>
                <a:ext cx="1329627" cy="7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174208" y="4346789"/>
                <a:ext cx="1378427" cy="8544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40978" name="Picture 3" descr="H:\MY DOCUMENTS\My Pictures\clear-cloudySky\sun_noCloud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99" t="2982" r="48145" b="35442"/>
              <a:stretch>
                <a:fillRect/>
              </a:stretch>
            </p:blipFill>
            <p:spPr bwMode="auto">
              <a:xfrm>
                <a:off x="2420914" y="4423212"/>
                <a:ext cx="903691" cy="70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973" name="Right Arrow 47"/>
            <p:cNvSpPr>
              <a:spLocks noChangeArrowheads="1"/>
            </p:cNvSpPr>
            <p:nvPr/>
          </p:nvSpPr>
          <p:spPr bwMode="auto">
            <a:xfrm>
              <a:off x="1855788" y="4914900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E:\NPROVS\vstat_iasi_airs_eu_temp_201101.png"/>
          <p:cNvPicPr>
            <a:picLocks noChangeArrowheads="1"/>
          </p:cNvPicPr>
          <p:nvPr/>
        </p:nvPicPr>
        <p:blipFill>
          <a:blip r:embed="rId2" cstate="print"/>
          <a:srcRect b="4729"/>
          <a:stretch>
            <a:fillRect/>
          </a:stretch>
        </p:blipFill>
        <p:spPr bwMode="auto">
          <a:xfrm>
            <a:off x="1714500" y="1276350"/>
            <a:ext cx="62849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5. T &amp; q profiles validation: T @ NOAA NPROVS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B04D4F0-EBD9-4C54-B926-811847B9CF7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152400" y="2641600"/>
            <a:ext cx="116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00000"/>
                </a:solidFill>
              </a:rPr>
              <a:t>PPFv5</a:t>
            </a:r>
          </a:p>
        </p:txBody>
      </p:sp>
      <p:sp>
        <p:nvSpPr>
          <p:cNvPr id="41999" name="ZoneTexte 21"/>
          <p:cNvSpPr txBox="1">
            <a:spLocks noChangeArrowheads="1"/>
          </p:cNvSpPr>
          <p:nvPr/>
        </p:nvSpPr>
        <p:spPr bwMode="auto">
          <a:xfrm>
            <a:off x="-9525" y="5768975"/>
            <a:ext cx="4057650" cy="58420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 i="1">
                <a:solidFill>
                  <a:srgbClr val="000000"/>
                </a:solidFill>
              </a:rPr>
              <a:t>Credits: </a:t>
            </a:r>
            <a:r>
              <a:rPr lang="en-US" sz="1600" i="1">
                <a:solidFill>
                  <a:srgbClr val="000000"/>
                </a:solidFill>
              </a:rPr>
              <a:t>NOAA / NESDIS Center for </a:t>
            </a:r>
          </a:p>
          <a:p>
            <a:pPr algn="r"/>
            <a:r>
              <a:rPr lang="en-US" sz="1600" i="1">
                <a:solidFill>
                  <a:srgbClr val="000000"/>
                </a:solidFill>
              </a:rPr>
              <a:t>Satellite Applications and Research.</a:t>
            </a:r>
            <a:endParaRPr lang="fr-FR" sz="16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5. T &amp; q profiles validation: W @ NOAA NPROVS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C72EFFA9-A454-4F64-A113-8DC7FBE3665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5" name="Picture 2" descr="E:\NPROVS\vstat_iasi_airs_eu_wvap_201102.png"/>
          <p:cNvPicPr>
            <a:picLocks noChangeArrowheads="1"/>
          </p:cNvPicPr>
          <p:nvPr/>
        </p:nvPicPr>
        <p:blipFill>
          <a:blip r:embed="rId2" cstate="print"/>
          <a:srcRect b="3986"/>
          <a:stretch>
            <a:fillRect/>
          </a:stretch>
        </p:blipFill>
        <p:spPr bwMode="auto">
          <a:xfrm>
            <a:off x="1714500" y="1276350"/>
            <a:ext cx="62849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19100" y="2514600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>
                <a:solidFill>
                  <a:srgbClr val="000000"/>
                </a:solidFill>
              </a:rPr>
              <a:t>PPFv5</a:t>
            </a:r>
          </a:p>
        </p:txBody>
      </p:sp>
      <p:sp>
        <p:nvSpPr>
          <p:cNvPr id="43021" name="ZoneTexte 21"/>
          <p:cNvSpPr txBox="1">
            <a:spLocks noChangeArrowheads="1"/>
          </p:cNvSpPr>
          <p:nvPr/>
        </p:nvSpPr>
        <p:spPr bwMode="auto">
          <a:xfrm>
            <a:off x="-9525" y="5768975"/>
            <a:ext cx="4057650" cy="58420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600" i="1">
                <a:solidFill>
                  <a:srgbClr val="000000"/>
                </a:solidFill>
              </a:rPr>
              <a:t>Credits: </a:t>
            </a:r>
            <a:r>
              <a:rPr lang="en-US" sz="1600" i="1">
                <a:solidFill>
                  <a:srgbClr val="000000"/>
                </a:solidFill>
              </a:rPr>
              <a:t>NOAA / NESDIS Center for </a:t>
            </a:r>
          </a:p>
          <a:p>
            <a:pPr algn="r"/>
            <a:r>
              <a:rPr lang="en-US" sz="1600" i="1">
                <a:solidFill>
                  <a:srgbClr val="000000"/>
                </a:solidFill>
              </a:rPr>
              <a:t>Satellite Applications and Research.</a:t>
            </a:r>
            <a:endParaRPr lang="fr-FR" sz="1600" i="1">
              <a:solidFill>
                <a:srgbClr val="000000"/>
              </a:solidFill>
            </a:endParaRPr>
          </a:p>
        </p:txBody>
      </p:sp>
      <p:sp>
        <p:nvSpPr>
          <p:cNvPr id="19" name="ZoneTexte 29"/>
          <p:cNvSpPr txBox="1">
            <a:spLocks noChangeArrowheads="1"/>
          </p:cNvSpPr>
          <p:nvPr/>
        </p:nvSpPr>
        <p:spPr bwMode="auto">
          <a:xfrm>
            <a:off x="5475288" y="4432300"/>
            <a:ext cx="185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>
                <a:solidFill>
                  <a:srgbClr val="7D1569"/>
                </a:solidFill>
              </a:rPr>
              <a:t>IASI NOAA</a:t>
            </a:r>
          </a:p>
        </p:txBody>
      </p:sp>
      <p:sp>
        <p:nvSpPr>
          <p:cNvPr id="20" name="ZoneTexte 30"/>
          <p:cNvSpPr txBox="1">
            <a:spLocks noChangeArrowheads="1"/>
          </p:cNvSpPr>
          <p:nvPr/>
        </p:nvSpPr>
        <p:spPr bwMode="auto">
          <a:xfrm>
            <a:off x="5475288" y="4108450"/>
            <a:ext cx="1857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>
                <a:solidFill>
                  <a:srgbClr val="FF9900"/>
                </a:solidFill>
              </a:rPr>
              <a:t>IASI EUM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Summary: PPFv5 status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733C934-664F-4FCB-AB70-4B3CF8DB9EA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73150" y="1306513"/>
          <a:ext cx="7658652" cy="4896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663"/>
                <a:gridCol w="1914663"/>
                <a:gridCol w="1914663"/>
                <a:gridCol w="1914663"/>
              </a:tblGrid>
              <a:tr h="4971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Product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Algo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Retr</a:t>
                      </a:r>
                      <a:r>
                        <a:rPr lang="fr-FR" dirty="0" smtClean="0"/>
                        <a:t>. </a:t>
                      </a:r>
                      <a:r>
                        <a:rPr lang="fr-FR" dirty="0" err="1" smtClean="0"/>
                        <a:t>Errors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Status</a:t>
                      </a:r>
                      <a:endParaRPr lang="fr-FR" dirty="0"/>
                    </a:p>
                  </a:txBody>
                  <a:tcPr anchor="ctr"/>
                </a:tc>
              </a:tr>
              <a:tr h="422027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Cloud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detection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NWP, AVHRR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CTP, CFR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dirty="0" smtClean="0"/>
                        <a:t>-</a:t>
                      </a:r>
                      <a:r>
                        <a:rPr lang="fr-FR" dirty="0" err="1" smtClean="0"/>
                        <a:t>slicing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 profiles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OEM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Yes</a:t>
                      </a:r>
                      <a:r>
                        <a:rPr lang="fr-FR" dirty="0" smtClean="0"/>
                        <a:t> </a:t>
                      </a:r>
                      <a:r>
                        <a:rPr lang="fr-FR" i="1" dirty="0" smtClean="0"/>
                        <a:t>(</a:t>
                      </a:r>
                      <a:r>
                        <a:rPr lang="fr-FR" i="1" dirty="0" err="1" smtClean="0"/>
                        <a:t>diag</a:t>
                      </a:r>
                      <a:r>
                        <a:rPr lang="fr-FR" i="1" dirty="0" smtClean="0"/>
                        <a:t>)</a:t>
                      </a:r>
                      <a:endParaRPr lang="fr-F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W profiles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EOF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SST</a:t>
                      </a:r>
                      <a:r>
                        <a:rPr lang="fr-FR" baseline="0" dirty="0" smtClean="0"/>
                        <a:t> / LST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EOF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/>
                        <a:t>ems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EOF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Trial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O</a:t>
                      </a:r>
                      <a:r>
                        <a:rPr lang="fr-FR" baseline="-25000" dirty="0" smtClean="0"/>
                        <a:t>3</a:t>
                      </a:r>
                      <a:endParaRPr lang="fr-F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OEM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Yes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 (TC)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CO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</a:t>
                      </a:r>
                      <a:endParaRPr lang="fr-FR" dirty="0"/>
                    </a:p>
                  </a:txBody>
                  <a:tcPr anchor="ctr"/>
                </a:tc>
              </a:tr>
              <a:tr h="497162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N</a:t>
                      </a:r>
                      <a:r>
                        <a:rPr lang="fr-FR" baseline="-25000" dirty="0" smtClean="0"/>
                        <a:t>2</a:t>
                      </a:r>
                      <a:r>
                        <a:rPr lang="fr-FR" dirty="0" smtClean="0"/>
                        <a:t>O,</a:t>
                      </a:r>
                      <a:r>
                        <a:rPr lang="fr-FR" baseline="0" dirty="0" smtClean="0"/>
                        <a:t> CH</a:t>
                      </a:r>
                      <a:r>
                        <a:rPr lang="fr-FR" baseline="-25000" dirty="0" smtClean="0"/>
                        <a:t>4</a:t>
                      </a:r>
                      <a:r>
                        <a:rPr lang="fr-FR" baseline="0" dirty="0" smtClean="0"/>
                        <a:t>, CO</a:t>
                      </a:r>
                      <a:r>
                        <a:rPr lang="fr-FR" baseline="-25000" dirty="0" smtClean="0"/>
                        <a:t>2</a:t>
                      </a:r>
                      <a:endParaRPr lang="fr-FR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Trial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fr-FR" sz="3000" smtClean="0"/>
              <a:t>Thank you for your attention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67474934-7B22-4F92-A163-3566E15D3BC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-Turn Arrow 40"/>
          <p:cNvSpPr/>
          <p:nvPr/>
        </p:nvSpPr>
        <p:spPr bwMode="auto">
          <a:xfrm flipV="1">
            <a:off x="3244850" y="5891213"/>
            <a:ext cx="5965825" cy="465137"/>
          </a:xfrm>
          <a:prstGeom prst="uturnArrow">
            <a:avLst>
              <a:gd name="adj1" fmla="val 14071"/>
              <a:gd name="adj2" fmla="val 18652"/>
              <a:gd name="adj3" fmla="val 34575"/>
              <a:gd name="adj4" fmla="val 44814"/>
              <a:gd name="adj5" fmla="val 10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IASI L2 Processor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7013" y="1408113"/>
            <a:ext cx="9148762" cy="478155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b="1" smtClean="0"/>
              <a:t>Input data pre-processing</a:t>
            </a:r>
          </a:p>
          <a:p>
            <a:pPr marL="457200" indent="-457200">
              <a:buFontTx/>
              <a:buAutoNum type="arabicPeriod"/>
            </a:pPr>
            <a:r>
              <a:rPr lang="en-GB" b="1" smtClean="0"/>
              <a:t>Cloud detection and characterisation</a:t>
            </a:r>
          </a:p>
          <a:p>
            <a:pPr marL="457200" indent="-457200">
              <a:buFontTx/>
              <a:buAutoNum type="arabicPeriod"/>
            </a:pPr>
            <a:r>
              <a:rPr lang="en-GB" b="1" smtClean="0"/>
              <a:t>Statistical retrievals: TWT, </a:t>
            </a:r>
            <a:r>
              <a:rPr lang="el-GR" b="1" smtClean="0"/>
              <a:t>ε</a:t>
            </a:r>
            <a:r>
              <a:rPr lang="en-GB" b="1" smtClean="0"/>
              <a:t>, trace gases</a:t>
            </a:r>
          </a:p>
          <a:p>
            <a:pPr marL="457200" indent="-457200">
              <a:buFontTx/>
              <a:buAutoNum type="arabicPeriod"/>
            </a:pPr>
            <a:r>
              <a:rPr lang="en-GB" b="1" smtClean="0"/>
              <a:t>Optimal Estimation Method (OEM)</a:t>
            </a:r>
          </a:p>
          <a:p>
            <a:pPr marL="457200" indent="-457200">
              <a:buFontTx/>
              <a:buAutoNum type="arabicPeriod"/>
            </a:pPr>
            <a:r>
              <a:rPr lang="en-GB" b="1" smtClean="0"/>
              <a:t>Validation of T, q sounding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4AECCE5F-4908-4EA3-AFB6-AEB205C1B1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8198" name="Group 35"/>
          <p:cNvGrpSpPr>
            <a:grpSpLocks/>
          </p:cNvGrpSpPr>
          <p:nvPr/>
        </p:nvGrpSpPr>
        <p:grpSpPr bwMode="auto">
          <a:xfrm>
            <a:off x="201613" y="4010025"/>
            <a:ext cx="1619250" cy="2038350"/>
            <a:chOff x="269823" y="4324664"/>
            <a:chExt cx="1618938" cy="1731364"/>
          </a:xfrm>
        </p:grpSpPr>
        <p:sp>
          <p:nvSpPr>
            <p:cNvPr id="8228" name="Rectangle 4"/>
            <p:cNvSpPr>
              <a:spLocks noChangeArrowheads="1"/>
            </p:cNvSpPr>
            <p:nvPr/>
          </p:nvSpPr>
          <p:spPr bwMode="auto">
            <a:xfrm>
              <a:off x="292310" y="5464648"/>
              <a:ext cx="1568966" cy="568877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Conf. data</a:t>
              </a:r>
            </a:p>
            <a:p>
              <a:pPr algn="ctr" eaLnBrk="0" hangingPunct="0"/>
              <a:r>
                <a:rPr lang="en-GB" sz="2000"/>
                <a:t>Static db</a:t>
              </a:r>
            </a:p>
          </p:txBody>
        </p:sp>
        <p:sp>
          <p:nvSpPr>
            <p:cNvPr id="8229" name="Rectangle 5"/>
            <p:cNvSpPr>
              <a:spLocks noChangeArrowheads="1"/>
            </p:cNvSpPr>
            <p:nvPr/>
          </p:nvSpPr>
          <p:spPr bwMode="auto">
            <a:xfrm>
              <a:off x="294810" y="4350394"/>
              <a:ext cx="1568966" cy="486431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 L1C</a:t>
              </a:r>
            </a:p>
          </p:txBody>
        </p:sp>
        <p:sp>
          <p:nvSpPr>
            <p:cNvPr id="8230" name="Rectangle 6"/>
            <p:cNvSpPr>
              <a:spLocks noChangeArrowheads="1"/>
            </p:cNvSpPr>
            <p:nvPr/>
          </p:nvSpPr>
          <p:spPr bwMode="auto">
            <a:xfrm>
              <a:off x="289815" y="4863053"/>
              <a:ext cx="1568966" cy="56338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NWP</a:t>
              </a:r>
            </a:p>
            <a:p>
              <a:pPr algn="ctr" eaLnBrk="0" hangingPunct="0"/>
              <a:r>
                <a:rPr lang="en-GB" sz="2000"/>
                <a:t>Aux. meas.</a:t>
              </a:r>
            </a:p>
          </p:txBody>
        </p:sp>
        <p:sp>
          <p:nvSpPr>
            <p:cNvPr id="8231" name="Rectangle 7"/>
            <p:cNvSpPr>
              <a:spLocks noChangeArrowheads="1"/>
            </p:cNvSpPr>
            <p:nvPr/>
          </p:nvSpPr>
          <p:spPr bwMode="auto">
            <a:xfrm>
              <a:off x="269823" y="4324664"/>
              <a:ext cx="1618938" cy="1731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3" name="Groupe 36"/>
          <p:cNvGrpSpPr>
            <a:grpSpLocks/>
          </p:cNvGrpSpPr>
          <p:nvPr/>
        </p:nvGrpSpPr>
        <p:grpSpPr bwMode="auto">
          <a:xfrm>
            <a:off x="4797425" y="3771900"/>
            <a:ext cx="4108450" cy="2473325"/>
            <a:chOff x="4797425" y="3771900"/>
            <a:chExt cx="4108450" cy="2473325"/>
          </a:xfrm>
        </p:grpSpPr>
        <p:sp>
          <p:nvSpPr>
            <p:cNvPr id="44" name="U-Turn Arrow 43"/>
            <p:cNvSpPr/>
            <p:nvPr/>
          </p:nvSpPr>
          <p:spPr bwMode="auto">
            <a:xfrm flipV="1">
              <a:off x="4797425" y="5899150"/>
              <a:ext cx="3829050" cy="346075"/>
            </a:xfrm>
            <a:prstGeom prst="uturnArrow">
              <a:avLst>
                <a:gd name="adj1" fmla="val 20546"/>
                <a:gd name="adj2" fmla="val 22980"/>
                <a:gd name="adj3" fmla="val 34575"/>
                <a:gd name="adj4" fmla="val 44814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5" name="U-Turn Arrow 44"/>
            <p:cNvSpPr/>
            <p:nvPr/>
          </p:nvSpPr>
          <p:spPr bwMode="auto">
            <a:xfrm>
              <a:off x="5076825" y="3771900"/>
              <a:ext cx="3829050" cy="755650"/>
            </a:xfrm>
            <a:prstGeom prst="uturnArrow">
              <a:avLst>
                <a:gd name="adj1" fmla="val 12655"/>
                <a:gd name="adj2" fmla="val 11688"/>
                <a:gd name="adj3" fmla="val 23078"/>
                <a:gd name="adj4" fmla="val 62461"/>
                <a:gd name="adj5" fmla="val 100000"/>
              </a:avLst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8200" name="Group 39"/>
          <p:cNvGrpSpPr>
            <a:grpSpLocks/>
          </p:cNvGrpSpPr>
          <p:nvPr/>
        </p:nvGrpSpPr>
        <p:grpSpPr bwMode="auto">
          <a:xfrm>
            <a:off x="8191500" y="4533900"/>
            <a:ext cx="1362075" cy="1357313"/>
            <a:chOff x="7927297" y="4729992"/>
            <a:chExt cx="1618938" cy="1034247"/>
          </a:xfrm>
        </p:grpSpPr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7954784" y="4759377"/>
              <a:ext cx="1568966" cy="989351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</a:t>
              </a:r>
            </a:p>
            <a:p>
              <a:pPr algn="ctr" eaLnBrk="0" hangingPunct="0"/>
              <a:r>
                <a:rPr lang="en-GB" sz="2000"/>
                <a:t>L2</a:t>
              </a:r>
            </a:p>
            <a:p>
              <a:pPr algn="ctr" eaLnBrk="0" hangingPunct="0"/>
              <a:r>
                <a:rPr lang="en-GB" sz="2000"/>
                <a:t>product</a:t>
              </a:r>
            </a:p>
          </p:txBody>
        </p:sp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7927297" y="4729992"/>
              <a:ext cx="1618938" cy="103424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6" name="Groupe 35"/>
          <p:cNvGrpSpPr>
            <a:grpSpLocks/>
          </p:cNvGrpSpPr>
          <p:nvPr/>
        </p:nvGrpSpPr>
        <p:grpSpPr bwMode="auto">
          <a:xfrm>
            <a:off x="3695700" y="4035425"/>
            <a:ext cx="2001838" cy="2038350"/>
            <a:chOff x="3675063" y="4035425"/>
            <a:chExt cx="2001837" cy="2038350"/>
          </a:xfrm>
        </p:grpSpPr>
        <p:grpSp>
          <p:nvGrpSpPr>
            <p:cNvPr id="8218" name="Group 37"/>
            <p:cNvGrpSpPr>
              <a:grpSpLocks/>
            </p:cNvGrpSpPr>
            <p:nvPr/>
          </p:nvGrpSpPr>
          <p:grpSpPr bwMode="auto">
            <a:xfrm>
              <a:off x="4057650" y="4035425"/>
              <a:ext cx="1619250" cy="2038350"/>
              <a:chOff x="4057339" y="4349648"/>
              <a:chExt cx="1618938" cy="1731364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079561" y="5455348"/>
                <a:ext cx="1569734" cy="602742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  <a:r>
                  <a:rPr lang="en-GB" sz="1600" dirty="0"/>
                  <a:t> </a:t>
                </a:r>
                <a:r>
                  <a:rPr lang="en-GB" sz="1800" i="1" dirty="0"/>
                  <a:t>cloudy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082735" y="4375268"/>
                <a:ext cx="1568147" cy="958722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 anchor="ctr"/>
              <a:lstStyle/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EOF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2000" dirty="0"/>
                  <a:t>ANN</a:t>
                </a:r>
              </a:p>
              <a:p>
                <a:pPr algn="ctr" eaLnBrk="0" hangingPunct="0">
                  <a:spcBef>
                    <a:spcPts val="0"/>
                  </a:spcBef>
                  <a:defRPr/>
                </a:pPr>
                <a:r>
                  <a:rPr lang="en-GB" sz="1800" i="1" dirty="0"/>
                  <a:t>cloud-free</a:t>
                </a:r>
              </a:p>
            </p:txBody>
          </p:sp>
          <p:sp>
            <p:nvSpPr>
              <p:cNvPr id="8223" name="Rectangle 21"/>
              <p:cNvSpPr>
                <a:spLocks noChangeArrowheads="1"/>
              </p:cNvSpPr>
              <p:nvPr/>
            </p:nvSpPr>
            <p:spPr bwMode="auto">
              <a:xfrm>
                <a:off x="4057339" y="4349648"/>
                <a:ext cx="1618938" cy="1731364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8219" name="Right Arrow 41"/>
            <p:cNvSpPr>
              <a:spLocks noChangeArrowheads="1"/>
            </p:cNvSpPr>
            <p:nvPr/>
          </p:nvSpPr>
          <p:spPr bwMode="auto">
            <a:xfrm>
              <a:off x="3687763" y="5553075"/>
              <a:ext cx="360362" cy="233363"/>
            </a:xfrm>
            <a:prstGeom prst="rightArrow">
              <a:avLst>
                <a:gd name="adj1" fmla="val 50000"/>
                <a:gd name="adj2" fmla="val 49865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220" name="Right Arrow 42"/>
            <p:cNvSpPr>
              <a:spLocks noChangeArrowheads="1"/>
            </p:cNvSpPr>
            <p:nvPr/>
          </p:nvSpPr>
          <p:spPr bwMode="auto">
            <a:xfrm>
              <a:off x="3675063" y="4522788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8" name="Groupe 38"/>
          <p:cNvGrpSpPr>
            <a:grpSpLocks/>
          </p:cNvGrpSpPr>
          <p:nvPr/>
        </p:nvGrpSpPr>
        <p:grpSpPr bwMode="auto">
          <a:xfrm>
            <a:off x="5745163" y="4041775"/>
            <a:ext cx="2432050" cy="2039938"/>
            <a:chOff x="5744403" y="4041775"/>
            <a:chExt cx="2432810" cy="2039938"/>
          </a:xfrm>
        </p:grpSpPr>
        <p:grpSp>
          <p:nvGrpSpPr>
            <p:cNvPr id="8211" name="Groupe 37"/>
            <p:cNvGrpSpPr>
              <a:grpSpLocks/>
            </p:cNvGrpSpPr>
            <p:nvPr/>
          </p:nvGrpSpPr>
          <p:grpSpPr bwMode="auto">
            <a:xfrm>
              <a:off x="5744403" y="4041775"/>
              <a:ext cx="2042285" cy="2039938"/>
              <a:chOff x="5744403" y="4041775"/>
              <a:chExt cx="2042285" cy="2039938"/>
            </a:xfrm>
          </p:grpSpPr>
          <p:grpSp>
            <p:nvGrpSpPr>
              <p:cNvPr id="8213" name="Group 38"/>
              <p:cNvGrpSpPr>
                <a:grpSpLocks/>
              </p:cNvGrpSpPr>
              <p:nvPr/>
            </p:nvGrpSpPr>
            <p:grpSpPr bwMode="auto">
              <a:xfrm>
                <a:off x="6108700" y="4041775"/>
                <a:ext cx="1677988" cy="2039938"/>
                <a:chOff x="6145967" y="4357140"/>
                <a:chExt cx="1326630" cy="1731364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6175588" y="4376003"/>
                  <a:ext cx="1281847" cy="398820"/>
                </a:xfrm>
                <a:prstGeom prst="rect">
                  <a:avLst/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36000" tIns="36000" rIns="36000" bIns="36000" anchor="ctr"/>
                <a:lstStyle/>
                <a:p>
                  <a:pPr algn="ctr" eaLnBrk="0" hangingPunct="0">
                    <a:spcBef>
                      <a:spcPts val="0"/>
                    </a:spcBef>
                    <a:defRPr/>
                  </a:pPr>
                  <a:r>
                    <a:rPr lang="en-GB" sz="2000" dirty="0"/>
                    <a:t>OEM</a:t>
                  </a:r>
                </a:p>
              </p:txBody>
            </p:sp>
            <p:sp>
              <p:nvSpPr>
                <p:cNvPr id="8216" name="Rectangle 29"/>
                <p:cNvSpPr>
                  <a:spLocks noChangeArrowheads="1"/>
                </p:cNvSpPr>
                <p:nvPr/>
              </p:nvSpPr>
              <p:spPr bwMode="auto">
                <a:xfrm>
                  <a:off x="6145967" y="4357140"/>
                  <a:ext cx="1326630" cy="173136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en-US"/>
                </a:p>
              </p:txBody>
            </p:sp>
            <p:pic>
              <p:nvPicPr>
                <p:cNvPr id="8217" name="Picture 4" descr="H:\MY DOCUMENTS\IASI\CalVal\ITR\AK - 20080220 SouthAfrica\AK_T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3271" t="13271" r="4498" b="4239"/>
                <a:stretch>
                  <a:fillRect/>
                </a:stretch>
              </p:blipFill>
              <p:spPr bwMode="auto">
                <a:xfrm>
                  <a:off x="6175949" y="4785781"/>
                  <a:ext cx="1282795" cy="1286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214" name="Right Arrow 45"/>
              <p:cNvSpPr>
                <a:spLocks noChangeArrowheads="1"/>
              </p:cNvSpPr>
              <p:nvPr/>
            </p:nvSpPr>
            <p:spPr bwMode="auto">
              <a:xfrm>
                <a:off x="5744403" y="4719638"/>
                <a:ext cx="358775" cy="295275"/>
              </a:xfrm>
              <a:prstGeom prst="rightArrow">
                <a:avLst>
                  <a:gd name="adj1" fmla="val 50000"/>
                  <a:gd name="adj2" fmla="val 49783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</p:grpSp>
        <p:sp>
          <p:nvSpPr>
            <p:cNvPr id="8212" name="Right Arrow 46"/>
            <p:cNvSpPr>
              <a:spLocks noChangeArrowheads="1"/>
            </p:cNvSpPr>
            <p:nvPr/>
          </p:nvSpPr>
          <p:spPr bwMode="auto">
            <a:xfrm>
              <a:off x="7816850" y="4962525"/>
              <a:ext cx="360363" cy="276225"/>
            </a:xfrm>
            <a:prstGeom prst="rightArrow">
              <a:avLst>
                <a:gd name="adj1" fmla="val 50000"/>
                <a:gd name="adj2" fmla="val 50281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1" name="Groupe 34"/>
          <p:cNvGrpSpPr>
            <a:grpSpLocks/>
          </p:cNvGrpSpPr>
          <p:nvPr/>
        </p:nvGrpSpPr>
        <p:grpSpPr bwMode="auto">
          <a:xfrm>
            <a:off x="1855788" y="4014788"/>
            <a:ext cx="1792287" cy="2071687"/>
            <a:chOff x="1855788" y="4014788"/>
            <a:chExt cx="1792287" cy="2071687"/>
          </a:xfrm>
        </p:grpSpPr>
        <p:grpSp>
          <p:nvGrpSpPr>
            <p:cNvPr id="8204" name="Group 36"/>
            <p:cNvGrpSpPr>
              <a:grpSpLocks/>
            </p:cNvGrpSpPr>
            <p:nvPr/>
          </p:nvGrpSpPr>
          <p:grpSpPr bwMode="auto">
            <a:xfrm>
              <a:off x="2236788" y="4014788"/>
              <a:ext cx="1411287" cy="2071687"/>
              <a:chOff x="2153564" y="4334659"/>
              <a:chExt cx="1411776" cy="1758842"/>
            </a:xfrm>
          </p:grpSpPr>
          <p:sp>
            <p:nvSpPr>
              <p:cNvPr id="8206" name="Rectangle 8"/>
              <p:cNvSpPr>
                <a:spLocks noChangeArrowheads="1"/>
              </p:cNvSpPr>
              <p:nvPr/>
            </p:nvSpPr>
            <p:spPr bwMode="auto">
              <a:xfrm>
                <a:off x="2153564" y="4334659"/>
                <a:ext cx="1411776" cy="1731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175797" y="5224189"/>
                <a:ext cx="1380015" cy="8261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8208" name="Picture 2" descr="H:\MY DOCUMENTS\My Pictures\clear-cloudySky\sun_bigCloud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786" r="30203" b="31639"/>
              <a:stretch>
                <a:fillRect/>
              </a:stretch>
            </p:blipFill>
            <p:spPr bwMode="auto">
              <a:xfrm>
                <a:off x="2227911" y="5296526"/>
                <a:ext cx="1329627" cy="7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174208" y="4346789"/>
                <a:ext cx="1378427" cy="8544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8210" name="Picture 3" descr="H:\MY DOCUMENTS\My Pictures\clear-cloudySky\sun_noCloud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699" t="2982" r="48145" b="35442"/>
              <a:stretch>
                <a:fillRect/>
              </a:stretch>
            </p:blipFill>
            <p:spPr bwMode="auto">
              <a:xfrm>
                <a:off x="2420914" y="4423212"/>
                <a:ext cx="903691" cy="70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05" name="Right Arrow 47"/>
            <p:cNvSpPr>
              <a:spLocks noChangeArrowheads="1"/>
            </p:cNvSpPr>
            <p:nvPr/>
          </p:nvSpPr>
          <p:spPr bwMode="auto">
            <a:xfrm>
              <a:off x="1855788" y="4914900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9425" y="1296988"/>
          <a:ext cx="8882063" cy="4948829"/>
        </p:xfrm>
        <a:graphic>
          <a:graphicData uri="http://schemas.openxmlformats.org/drawingml/2006/table">
            <a:tbl>
              <a:tblPr/>
              <a:tblGrid>
                <a:gridCol w="2833688"/>
                <a:gridCol w="3095625"/>
                <a:gridCol w="2952750"/>
              </a:tblGrid>
              <a:tr h="443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Data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Origin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Resolution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3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Land/Sea mask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AAPP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quadtree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35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Surface elevation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GTOPO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(US Geological Survey)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30” x 30” (~1 km)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1713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Emissivity Atlas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Global land surface IR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emissivity database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UW-Madison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(Borbas et al., 2007)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0.05° x 0.05° lat/lon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10 wavelengths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Monthly means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1713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Emissivity Atlas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Global land surface climatology from IASI measurements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(Zhou et al., submitted to IEEE TGRS 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0.5°x0.5°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Full spectrum (via PCs)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Monthly means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  <p:sp>
        <p:nvSpPr>
          <p:cNvPr id="9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1. Preprocessing: static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75DB43C1-5D72-422F-8944-EC1833860EF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625" y="4392613"/>
            <a:ext cx="9502775" cy="1900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U-Turn Arrow 40"/>
          <p:cNvSpPr/>
          <p:nvPr/>
        </p:nvSpPr>
        <p:spPr bwMode="auto">
          <a:xfrm flipV="1">
            <a:off x="3244850" y="5891213"/>
            <a:ext cx="5965825" cy="465137"/>
          </a:xfrm>
          <a:prstGeom prst="uturnArrow">
            <a:avLst>
              <a:gd name="adj1" fmla="val 14071"/>
              <a:gd name="adj2" fmla="val 18652"/>
              <a:gd name="adj3" fmla="val 34575"/>
              <a:gd name="adj4" fmla="val 44814"/>
              <a:gd name="adj5" fmla="val 10000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Plan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>
          <a:xfrm>
            <a:off x="227013" y="1408113"/>
            <a:ext cx="9148762" cy="478155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Input data pre-processing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/>
              <a:t>Cloud detection and characterisation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Statistical retrievals: TWT, </a:t>
            </a:r>
            <a:r>
              <a:rPr lang="el-GR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ε</a:t>
            </a: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, trace gases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Optimal Estimation Method (OEM)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Validation of T, q sounding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2298CED-61E5-4864-8812-BFC285126A5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11270" name="Group 35"/>
          <p:cNvGrpSpPr>
            <a:grpSpLocks/>
          </p:cNvGrpSpPr>
          <p:nvPr/>
        </p:nvGrpSpPr>
        <p:grpSpPr bwMode="auto">
          <a:xfrm>
            <a:off x="201613" y="4010025"/>
            <a:ext cx="1619250" cy="2038350"/>
            <a:chOff x="269823" y="4324664"/>
            <a:chExt cx="1618938" cy="1731364"/>
          </a:xfrm>
        </p:grpSpPr>
        <p:sp>
          <p:nvSpPr>
            <p:cNvPr id="11282" name="Rectangle 4"/>
            <p:cNvSpPr>
              <a:spLocks noChangeArrowheads="1"/>
            </p:cNvSpPr>
            <p:nvPr/>
          </p:nvSpPr>
          <p:spPr bwMode="auto">
            <a:xfrm>
              <a:off x="292310" y="5464648"/>
              <a:ext cx="1568966" cy="568877"/>
            </a:xfrm>
            <a:prstGeom prst="rect">
              <a:avLst/>
            </a:prstGeom>
            <a:solidFill>
              <a:srgbClr val="CDE3A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Conf. data</a:t>
              </a:r>
            </a:p>
            <a:p>
              <a:pPr algn="ctr" eaLnBrk="0" hangingPunct="0"/>
              <a:r>
                <a:rPr lang="en-GB" sz="2000"/>
                <a:t>Static db</a:t>
              </a:r>
            </a:p>
          </p:txBody>
        </p:sp>
        <p:sp>
          <p:nvSpPr>
            <p:cNvPr id="11283" name="Rectangle 5"/>
            <p:cNvSpPr>
              <a:spLocks noChangeArrowheads="1"/>
            </p:cNvSpPr>
            <p:nvPr/>
          </p:nvSpPr>
          <p:spPr bwMode="auto">
            <a:xfrm>
              <a:off x="294810" y="4350394"/>
              <a:ext cx="1568966" cy="486431"/>
            </a:xfrm>
            <a:prstGeom prst="rect">
              <a:avLst/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 L1C</a:t>
              </a:r>
            </a:p>
          </p:txBody>
        </p:sp>
        <p:sp>
          <p:nvSpPr>
            <p:cNvPr id="11284" name="Rectangle 6"/>
            <p:cNvSpPr>
              <a:spLocks noChangeArrowheads="1"/>
            </p:cNvSpPr>
            <p:nvPr/>
          </p:nvSpPr>
          <p:spPr bwMode="auto">
            <a:xfrm>
              <a:off x="289815" y="4863053"/>
              <a:ext cx="1568966" cy="563387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NWP</a:t>
              </a:r>
            </a:p>
            <a:p>
              <a:pPr algn="ctr" eaLnBrk="0" hangingPunct="0"/>
              <a:r>
                <a:rPr lang="en-GB" sz="2000"/>
                <a:t>Aux. meas.</a:t>
              </a:r>
            </a:p>
          </p:txBody>
        </p:sp>
        <p:sp>
          <p:nvSpPr>
            <p:cNvPr id="11285" name="Rectangle 7"/>
            <p:cNvSpPr>
              <a:spLocks noChangeArrowheads="1"/>
            </p:cNvSpPr>
            <p:nvPr/>
          </p:nvSpPr>
          <p:spPr bwMode="auto">
            <a:xfrm>
              <a:off x="269823" y="4324664"/>
              <a:ext cx="1618938" cy="1731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1271" name="Group 39"/>
          <p:cNvGrpSpPr>
            <a:grpSpLocks/>
          </p:cNvGrpSpPr>
          <p:nvPr/>
        </p:nvGrpSpPr>
        <p:grpSpPr bwMode="auto">
          <a:xfrm>
            <a:off x="8191500" y="4533900"/>
            <a:ext cx="1362075" cy="1357313"/>
            <a:chOff x="7927297" y="4729992"/>
            <a:chExt cx="1618938" cy="1034247"/>
          </a:xfrm>
        </p:grpSpPr>
        <p:sp>
          <p:nvSpPr>
            <p:cNvPr id="11280" name="Rectangle 32"/>
            <p:cNvSpPr>
              <a:spLocks noChangeArrowheads="1"/>
            </p:cNvSpPr>
            <p:nvPr/>
          </p:nvSpPr>
          <p:spPr bwMode="auto">
            <a:xfrm>
              <a:off x="7954784" y="4759377"/>
              <a:ext cx="1568966" cy="989351"/>
            </a:xfrm>
            <a:prstGeom prst="rect">
              <a:avLst/>
            </a:prstGeom>
            <a:solidFill>
              <a:srgbClr val="336600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GB" sz="2000"/>
                <a:t>IASI</a:t>
              </a:r>
            </a:p>
            <a:p>
              <a:pPr algn="ctr" eaLnBrk="0" hangingPunct="0"/>
              <a:r>
                <a:rPr lang="en-GB" sz="2000"/>
                <a:t>L2</a:t>
              </a:r>
            </a:p>
            <a:p>
              <a:pPr algn="ctr" eaLnBrk="0" hangingPunct="0"/>
              <a:r>
                <a:rPr lang="en-GB" sz="2000"/>
                <a:t>product</a:t>
              </a:r>
            </a:p>
          </p:txBody>
        </p:sp>
        <p:sp>
          <p:nvSpPr>
            <p:cNvPr id="11281" name="Rectangle 33"/>
            <p:cNvSpPr>
              <a:spLocks noChangeArrowheads="1"/>
            </p:cNvSpPr>
            <p:nvPr/>
          </p:nvSpPr>
          <p:spPr bwMode="auto">
            <a:xfrm>
              <a:off x="7927297" y="4729992"/>
              <a:ext cx="1618938" cy="103424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  <p:grpSp>
        <p:nvGrpSpPr>
          <p:cNvPr id="11272" name="Groupe 34"/>
          <p:cNvGrpSpPr>
            <a:grpSpLocks/>
          </p:cNvGrpSpPr>
          <p:nvPr/>
        </p:nvGrpSpPr>
        <p:grpSpPr bwMode="auto">
          <a:xfrm>
            <a:off x="1855788" y="4014788"/>
            <a:ext cx="1792287" cy="2071687"/>
            <a:chOff x="1855788" y="4014788"/>
            <a:chExt cx="1792287" cy="2071687"/>
          </a:xfrm>
        </p:grpSpPr>
        <p:grpSp>
          <p:nvGrpSpPr>
            <p:cNvPr id="11273" name="Group 36"/>
            <p:cNvGrpSpPr>
              <a:grpSpLocks/>
            </p:cNvGrpSpPr>
            <p:nvPr/>
          </p:nvGrpSpPr>
          <p:grpSpPr bwMode="auto">
            <a:xfrm>
              <a:off x="2236788" y="4014788"/>
              <a:ext cx="1411287" cy="2071687"/>
              <a:chOff x="2153564" y="4334659"/>
              <a:chExt cx="1411776" cy="1758842"/>
            </a:xfrm>
          </p:grpSpPr>
          <p:sp>
            <p:nvSpPr>
              <p:cNvPr id="11275" name="Rectangle 8"/>
              <p:cNvSpPr>
                <a:spLocks noChangeArrowheads="1"/>
              </p:cNvSpPr>
              <p:nvPr/>
            </p:nvSpPr>
            <p:spPr bwMode="auto">
              <a:xfrm>
                <a:off x="2153564" y="4334659"/>
                <a:ext cx="1411776" cy="1731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175797" y="5224189"/>
                <a:ext cx="1380015" cy="82618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11277" name="Picture 2" descr="H:\MY DOCUMENTS\My Pictures\clear-cloudySky\sun_bigCloud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786" r="30203" b="31639"/>
              <a:stretch>
                <a:fillRect/>
              </a:stretch>
            </p:blipFill>
            <p:spPr bwMode="auto">
              <a:xfrm>
                <a:off x="2227911" y="5296526"/>
                <a:ext cx="1329627" cy="796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 bwMode="auto">
              <a:xfrm>
                <a:off x="2174208" y="4346789"/>
                <a:ext cx="1378427" cy="85448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GB"/>
              </a:p>
            </p:txBody>
          </p:sp>
          <p:pic>
            <p:nvPicPr>
              <p:cNvPr id="11279" name="Picture 3" descr="H:\MY DOCUMENTS\My Pictures\clear-cloudySky\sun_noCloud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99" t="2982" r="48145" b="35442"/>
              <a:stretch>
                <a:fillRect/>
              </a:stretch>
            </p:blipFill>
            <p:spPr bwMode="auto">
              <a:xfrm>
                <a:off x="2420914" y="4423212"/>
                <a:ext cx="903691" cy="707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74" name="Right Arrow 47"/>
            <p:cNvSpPr>
              <a:spLocks noChangeArrowheads="1"/>
            </p:cNvSpPr>
            <p:nvPr/>
          </p:nvSpPr>
          <p:spPr bwMode="auto">
            <a:xfrm>
              <a:off x="1855788" y="4914900"/>
              <a:ext cx="360362" cy="266700"/>
            </a:xfrm>
            <a:prstGeom prst="rightArrow">
              <a:avLst>
                <a:gd name="adj1" fmla="val 50000"/>
                <a:gd name="adj2" fmla="val 50200"/>
              </a:avLst>
            </a:prstGeom>
            <a:solidFill>
              <a:schemeClr val="bg2"/>
            </a:solidFill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NWP cloud test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b="1" dirty="0" smtClean="0"/>
              <a:t>OBS</a:t>
            </a:r>
            <a:r>
              <a:rPr lang="en-US" dirty="0" smtClean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CALC</a:t>
            </a:r>
            <a:r>
              <a:rPr lang="en-US" dirty="0" smtClean="0"/>
              <a:t>(NWP, </a:t>
            </a:r>
            <a:r>
              <a:rPr lang="en-US" dirty="0" err="1" smtClean="0"/>
              <a:t>ems</a:t>
            </a:r>
            <a:r>
              <a:rPr lang="en-US" dirty="0" smtClean="0"/>
              <a:t>, … ) @ </a:t>
            </a:r>
            <a:r>
              <a:rPr lang="en-US" dirty="0" err="1" smtClean="0"/>
              <a:t>chans</a:t>
            </a:r>
            <a:r>
              <a:rPr lang="en-US" dirty="0" smtClean="0"/>
              <a:t> 751 &amp; 1023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Cloudy if |OBS-CALC| &gt; 1K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Relies on accurate forecasts and surface </a:t>
            </a:r>
            <a:r>
              <a:rPr lang="en-US" dirty="0" err="1" smtClean="0"/>
              <a:t>ems</a:t>
            </a:r>
            <a:endParaRPr lang="en-US" dirty="0" smtClean="0"/>
          </a:p>
          <a:p>
            <a:pPr>
              <a:defRPr/>
            </a:pPr>
            <a:endParaRPr lang="en-US" sz="1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AVHRR integrated cloud-fraction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IASI PSF weighted count of AVHRR cloudy pixels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Cloudy if CFR &gt; 2%</a:t>
            </a:r>
          </a:p>
          <a:p>
            <a:pPr>
              <a:defRPr/>
            </a:pPr>
            <a:endParaRPr lang="en-US" sz="10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Cloud optical depth test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EOF retrieval, D. Zhou et al., GRL 2005</a:t>
            </a:r>
          </a:p>
          <a:p>
            <a:pPr marL="1436688">
              <a:buFont typeface="Arial" pitchFamily="34" charset="0"/>
              <a:buChar char="•"/>
              <a:defRPr/>
            </a:pPr>
            <a:r>
              <a:rPr lang="en-US" dirty="0" smtClean="0"/>
              <a:t>Triggers final acceptance of cloudy retrievals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Cloud product: detection, operational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95C1E2E7-E48E-4EB6-8946-B8519591838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1269" name="Picture 5" descr="nwpTest_Day_chan751"/>
          <p:cNvPicPr>
            <a:picLocks noChangeAspect="1" noChangeArrowheads="1"/>
          </p:cNvPicPr>
          <p:nvPr/>
        </p:nvPicPr>
        <p:blipFill>
          <a:blip r:embed="rId2" cstate="print"/>
          <a:srcRect t="2122" b="2364"/>
          <a:stretch>
            <a:fillRect/>
          </a:stretch>
        </p:blipFill>
        <p:spPr bwMode="auto">
          <a:xfrm>
            <a:off x="1866900" y="1293813"/>
            <a:ext cx="62928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394200" y="1365250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NWP test</a:t>
            </a:r>
          </a:p>
        </p:txBody>
      </p:sp>
      <p:pic>
        <p:nvPicPr>
          <p:cNvPr id="11270" name="Picture 6" descr="avhrrCFR_Day_0"/>
          <p:cNvPicPr>
            <a:picLocks noChangeAspect="1" noChangeArrowheads="1"/>
          </p:cNvPicPr>
          <p:nvPr/>
        </p:nvPicPr>
        <p:blipFill>
          <a:blip r:embed="rId3" cstate="print"/>
          <a:srcRect t="2122" b="2364"/>
          <a:stretch>
            <a:fillRect/>
          </a:stretch>
        </p:blipFill>
        <p:spPr bwMode="auto">
          <a:xfrm>
            <a:off x="1866900" y="1293813"/>
            <a:ext cx="62928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95738" y="1365250"/>
            <a:ext cx="214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AVHRR test</a:t>
            </a:r>
          </a:p>
        </p:txBody>
      </p:sp>
      <p:pic>
        <p:nvPicPr>
          <p:cNvPr id="11271" name="Picture 7" descr="danZhouTau_Day_0"/>
          <p:cNvPicPr>
            <a:picLocks noChangeAspect="1" noChangeArrowheads="1"/>
          </p:cNvPicPr>
          <p:nvPr/>
        </p:nvPicPr>
        <p:blipFill>
          <a:blip r:embed="rId4" cstate="print"/>
          <a:srcRect t="2138" b="2376"/>
          <a:stretch>
            <a:fillRect/>
          </a:stretch>
        </p:blipFill>
        <p:spPr bwMode="auto">
          <a:xfrm>
            <a:off x="1866900" y="1293813"/>
            <a:ext cx="62928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57575" y="1365250"/>
            <a:ext cx="2711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Opt. depth test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65400" y="6253163"/>
            <a:ext cx="461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18/11/2009  White: clear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Cloud product: detection, a new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9B1A6022-4D16-4BC6-9AF5-CA402665AE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82563" y="1401763"/>
            <a:ext cx="9464675" cy="3748087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Non-linear cloud detection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US" dirty="0" smtClean="0"/>
              <a:t>Based on artificial neural networks (ANN)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US" dirty="0" smtClean="0"/>
              <a:t>Result of external study (Brockman &amp; </a:t>
            </a:r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Berlin)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US" dirty="0" smtClean="0"/>
              <a:t>~25 000 IFOVs classified by visual inspections of AVHRR images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US" dirty="0" smtClean="0"/>
              <a:t>Dedicated ANNs trained for land/sea &amp; day/night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US" dirty="0" smtClean="0"/>
              <a:t>Performs better than NWP test on the training base:</a:t>
            </a:r>
          </a:p>
          <a:p>
            <a:pPr marL="898525">
              <a:defRPr/>
            </a:pPr>
            <a:r>
              <a:rPr lang="en-US" dirty="0" smtClean="0"/>
              <a:t>			</a:t>
            </a:r>
            <a:r>
              <a:rPr lang="en-US" i="1" dirty="0" smtClean="0"/>
              <a:t>accuracy ~90% </a:t>
            </a:r>
            <a:r>
              <a:rPr lang="en-US" i="1" dirty="0" err="1" smtClean="0"/>
              <a:t>vs</a:t>
            </a:r>
            <a:r>
              <a:rPr lang="en-US" i="1" dirty="0" smtClean="0"/>
              <a:t> 75% for NWP test</a:t>
            </a:r>
            <a:r>
              <a:rPr lang="en-US" dirty="0" smtClean="0"/>
              <a:t>					</a:t>
            </a:r>
            <a:r>
              <a:rPr lang="en-US" i="1" dirty="0" smtClean="0"/>
              <a:t>capability ~85% </a:t>
            </a:r>
            <a:r>
              <a:rPr lang="en-US" i="1" dirty="0" err="1" smtClean="0"/>
              <a:t>vs</a:t>
            </a:r>
            <a:r>
              <a:rPr lang="en-US" i="1" dirty="0" smtClean="0"/>
              <a:t> 60% for NWP test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336675"/>
            <a:ext cx="9237663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3050" y="1101725"/>
            <a:ext cx="946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00000"/>
                </a:solidFill>
              </a:rPr>
              <a:t>19-24 March 2010 Agreement rate: ANN vs AVHRR</a:t>
            </a:r>
          </a:p>
        </p:txBody>
      </p:sp>
      <p:pic>
        <p:nvPicPr>
          <p:cNvPr id="14339" name="Picture 5" descr="selected_zone_Ocean-night"/>
          <p:cNvPicPr>
            <a:picLocks noChangeAspect="1" noChangeArrowheads="1"/>
          </p:cNvPicPr>
          <p:nvPr/>
        </p:nvPicPr>
        <p:blipFill>
          <a:blip r:embed="rId2" cstate="print"/>
          <a:srcRect t="2805"/>
          <a:stretch>
            <a:fillRect/>
          </a:stretch>
        </p:blipFill>
        <p:spPr bwMode="auto">
          <a:xfrm>
            <a:off x="561975" y="1538288"/>
            <a:ext cx="88646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ZoneTexte 23"/>
          <p:cNvSpPr txBox="1">
            <a:spLocks noChangeArrowheads="1"/>
          </p:cNvSpPr>
          <p:nvPr/>
        </p:nvSpPr>
        <p:spPr bwMode="auto">
          <a:xfrm>
            <a:off x="6954838" y="6137275"/>
            <a:ext cx="8874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000">
                <a:solidFill>
                  <a:srgbClr val="000000"/>
                </a:solidFill>
              </a:rPr>
              <a:t>NWP test</a:t>
            </a:r>
          </a:p>
        </p:txBody>
      </p:sp>
      <p:pic>
        <p:nvPicPr>
          <p:cNvPr id="13318" name="Picture 6" descr="selected_zone_Africa"/>
          <p:cNvPicPr>
            <a:picLocks noChangeAspect="1" noChangeArrowheads="1"/>
          </p:cNvPicPr>
          <p:nvPr/>
        </p:nvPicPr>
        <p:blipFill>
          <a:blip r:embed="rId3" cstate="print"/>
          <a:srcRect t="3638"/>
          <a:stretch>
            <a:fillRect/>
          </a:stretch>
        </p:blipFill>
        <p:spPr bwMode="auto">
          <a:xfrm>
            <a:off x="561975" y="1579563"/>
            <a:ext cx="8864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Cloud product: combining all cloud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AB14D863-1456-4B53-B420-932BD6C051A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73050" y="1103313"/>
            <a:ext cx="9059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000000"/>
                </a:solidFill>
              </a:rPr>
              <a:t>19-24 March 2010 Agreement rate: ANN vs NWP</a:t>
            </a:r>
          </a:p>
        </p:txBody>
      </p:sp>
      <p:grpSp>
        <p:nvGrpSpPr>
          <p:cNvPr id="2" name="Groupe 14"/>
          <p:cNvGrpSpPr>
            <a:grpSpLocks/>
          </p:cNvGrpSpPr>
          <p:nvPr/>
        </p:nvGrpSpPr>
        <p:grpSpPr bwMode="auto">
          <a:xfrm>
            <a:off x="519113" y="3062288"/>
            <a:ext cx="8936037" cy="1612900"/>
            <a:chOff x="519545" y="3061848"/>
            <a:chExt cx="8936182" cy="1614061"/>
          </a:xfrm>
        </p:grpSpPr>
        <p:sp>
          <p:nvSpPr>
            <p:cNvPr id="13" name="Rectangle à coins arrondis 12"/>
            <p:cNvSpPr/>
            <p:nvPr/>
          </p:nvSpPr>
          <p:spPr bwMode="auto">
            <a:xfrm>
              <a:off x="519545" y="3153989"/>
              <a:ext cx="8936182" cy="1521920"/>
            </a:xfrm>
            <a:prstGeom prst="roundRect">
              <a:avLst/>
            </a:prstGeom>
            <a:noFill/>
            <a:ln w="3810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38637" y="3061848"/>
              <a:ext cx="3968814" cy="522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28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q profiles ?</a:t>
              </a:r>
            </a:p>
          </p:txBody>
        </p:sp>
      </p:grpSp>
      <p:grpSp>
        <p:nvGrpSpPr>
          <p:cNvPr id="3" name="Groupe 15"/>
          <p:cNvGrpSpPr>
            <a:grpSpLocks/>
          </p:cNvGrpSpPr>
          <p:nvPr/>
        </p:nvGrpSpPr>
        <p:grpSpPr bwMode="auto">
          <a:xfrm>
            <a:off x="1544638" y="1558925"/>
            <a:ext cx="7016750" cy="1163638"/>
            <a:chOff x="1392389" y="3297398"/>
            <a:chExt cx="7017328" cy="1163782"/>
          </a:xfrm>
        </p:grpSpPr>
        <p:sp>
          <p:nvSpPr>
            <p:cNvPr id="14357" name="Rectangle à coins arrondis 16"/>
            <p:cNvSpPr>
              <a:spLocks noChangeArrowheads="1"/>
            </p:cNvSpPr>
            <p:nvPr/>
          </p:nvSpPr>
          <p:spPr bwMode="auto">
            <a:xfrm>
              <a:off x="1392389" y="3297398"/>
              <a:ext cx="7017328" cy="1163782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92D05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fr-FR"/>
            </a:p>
          </p:txBody>
        </p:sp>
        <p:sp>
          <p:nvSpPr>
            <p:cNvPr id="14358" name="ZoneTexte 17"/>
            <p:cNvSpPr txBox="1">
              <a:spLocks noChangeArrowheads="1"/>
            </p:cNvSpPr>
            <p:nvPr/>
          </p:nvSpPr>
          <p:spPr bwMode="auto">
            <a:xfrm>
              <a:off x="1503202" y="3934692"/>
              <a:ext cx="592976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800">
                  <a:solidFill>
                    <a:srgbClr val="92D050"/>
                  </a:solidFill>
                </a:rPr>
                <a:t>snow, Ts, T&amp;q profiles ? </a:t>
              </a:r>
            </a:p>
          </p:txBody>
        </p:sp>
      </p:grpSp>
      <p:grpSp>
        <p:nvGrpSpPr>
          <p:cNvPr id="5" name="Groupe 20"/>
          <p:cNvGrpSpPr>
            <a:grpSpLocks/>
          </p:cNvGrpSpPr>
          <p:nvPr/>
        </p:nvGrpSpPr>
        <p:grpSpPr bwMode="auto">
          <a:xfrm>
            <a:off x="4079875" y="3262313"/>
            <a:ext cx="2716213" cy="946150"/>
            <a:chOff x="4080147" y="3262746"/>
            <a:chExt cx="2715511" cy="945777"/>
          </a:xfrm>
        </p:grpSpPr>
        <p:sp>
          <p:nvSpPr>
            <p:cNvPr id="19" name="Ellipse 18"/>
            <p:cNvSpPr/>
            <p:nvPr/>
          </p:nvSpPr>
          <p:spPr bwMode="auto">
            <a:xfrm>
              <a:off x="4426133" y="3262746"/>
              <a:ext cx="1891811" cy="506212"/>
            </a:xfrm>
            <a:prstGeom prst="ellipse">
              <a:avLst/>
            </a:prstGeom>
            <a:noFill/>
            <a:ln w="38100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080147" y="3684855"/>
              <a:ext cx="2715511" cy="5236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2800" dirty="0" err="1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mineral</a:t>
              </a:r>
              <a:r>
                <a:rPr lang="fr-FR" sz="28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fr-FR" sz="2800" dirty="0" err="1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dust</a:t>
              </a:r>
              <a:endParaRPr lang="fr-FR" sz="2800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" name="Groupe 22"/>
          <p:cNvGrpSpPr>
            <a:grpSpLocks/>
          </p:cNvGrpSpPr>
          <p:nvPr/>
        </p:nvGrpSpPr>
        <p:grpSpPr bwMode="auto">
          <a:xfrm>
            <a:off x="3948113" y="1893888"/>
            <a:ext cx="4489450" cy="2933700"/>
            <a:chOff x="3948113" y="1893888"/>
            <a:chExt cx="4489915" cy="293423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3948113" y="1893888"/>
              <a:ext cx="3970337" cy="1660525"/>
              <a:chOff x="3948526" y="1894585"/>
              <a:chExt cx="3969348" cy="1659107"/>
            </a:xfrm>
          </p:grpSpPr>
          <p:sp>
            <p:nvSpPr>
              <p:cNvPr id="14351" name="Ellipse 7"/>
              <p:cNvSpPr>
                <a:spLocks noChangeArrowheads="1"/>
              </p:cNvSpPr>
              <p:nvPr/>
            </p:nvSpPr>
            <p:spPr bwMode="auto">
              <a:xfrm>
                <a:off x="4447309" y="2847110"/>
                <a:ext cx="2057400" cy="706582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fr-FR"/>
              </a:p>
            </p:txBody>
          </p:sp>
          <p:sp>
            <p:nvSpPr>
              <p:cNvPr id="14352" name="Ellipse 8"/>
              <p:cNvSpPr>
                <a:spLocks noChangeArrowheads="1"/>
              </p:cNvSpPr>
              <p:nvPr/>
            </p:nvSpPr>
            <p:spPr bwMode="auto">
              <a:xfrm rot="1862733">
                <a:off x="6362626" y="2931883"/>
                <a:ext cx="882198" cy="321366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fr-FR"/>
              </a:p>
            </p:txBody>
          </p:sp>
          <p:sp>
            <p:nvSpPr>
              <p:cNvPr id="14353" name="Ellipse 9"/>
              <p:cNvSpPr>
                <a:spLocks noChangeArrowheads="1"/>
              </p:cNvSpPr>
              <p:nvPr/>
            </p:nvSpPr>
            <p:spPr bwMode="auto">
              <a:xfrm rot="778377">
                <a:off x="6506642" y="1894585"/>
                <a:ext cx="1394802" cy="490101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pPr eaLnBrk="0" hangingPunct="0">
                  <a:spcBef>
                    <a:spcPct val="50000"/>
                  </a:spcBef>
                </a:pPr>
                <a:endParaRPr lang="fr-FR"/>
              </a:p>
            </p:txBody>
          </p:sp>
          <p:sp>
            <p:nvSpPr>
              <p:cNvPr id="14354" name="ZoneTexte 10"/>
              <p:cNvSpPr txBox="1">
                <a:spLocks noChangeArrowheads="1"/>
              </p:cNvSpPr>
              <p:nvPr/>
            </p:nvSpPr>
            <p:spPr bwMode="auto">
              <a:xfrm>
                <a:off x="3948526" y="2306776"/>
                <a:ext cx="396934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2800">
                    <a:solidFill>
                      <a:srgbClr val="FFFF00"/>
                    </a:solidFill>
                  </a:rPr>
                  <a:t>ems, Tskin ?</a:t>
                </a:r>
              </a:p>
            </p:txBody>
          </p:sp>
        </p:grpSp>
        <p:sp>
          <p:nvSpPr>
            <p:cNvPr id="14350" name="Ellipse 8"/>
            <p:cNvSpPr>
              <a:spLocks noChangeArrowheads="1"/>
            </p:cNvSpPr>
            <p:nvPr/>
          </p:nvSpPr>
          <p:spPr bwMode="auto">
            <a:xfrm rot="7696397">
              <a:off x="7952566" y="4342656"/>
              <a:ext cx="515323" cy="455601"/>
            </a:xfrm>
            <a:prstGeom prst="ellips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</a:pPr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 rot="-5400000">
            <a:off x="3432968" y="4209257"/>
            <a:ext cx="35607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 dirty="0">
                <a:solidFill>
                  <a:srgbClr val="000000"/>
                </a:solidFill>
              </a:rPr>
              <a:t>IASI/AVHRR CTP @ CMF</a:t>
            </a: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Cloud product: coverage and cloud-top pressure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271588"/>
            <a:ext cx="9148762" cy="17907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b="1" dirty="0" smtClean="0"/>
              <a:t>On-going validation with CALIOP and </a:t>
            </a:r>
            <a:r>
              <a:rPr lang="en-GB" b="1" dirty="0" err="1" smtClean="0"/>
              <a:t>ConcordIasi</a:t>
            </a:r>
            <a:endParaRPr lang="en-GB" b="1" dirty="0" smtClean="0"/>
          </a:p>
          <a:p>
            <a:pPr marL="898525">
              <a:buFont typeface="Arial" pitchFamily="34" charset="0"/>
              <a:buChar char="•"/>
              <a:defRPr/>
            </a:pPr>
            <a:r>
              <a:rPr lang="en-GB" dirty="0" smtClean="0"/>
              <a:t>Co-operation with L. </a:t>
            </a:r>
            <a:r>
              <a:rPr lang="en-GB" dirty="0" err="1" smtClean="0"/>
              <a:t>Lavanant</a:t>
            </a:r>
            <a:r>
              <a:rPr lang="en-GB" dirty="0" smtClean="0"/>
              <a:t> &amp; F. </a:t>
            </a:r>
            <a:r>
              <a:rPr lang="en-GB" dirty="0" err="1" smtClean="0"/>
              <a:t>Rabier</a:t>
            </a:r>
            <a:r>
              <a:rPr lang="en-GB" dirty="0" smtClean="0"/>
              <a:t> (</a:t>
            </a:r>
            <a:r>
              <a:rPr lang="en-GB" dirty="0" err="1" smtClean="0"/>
              <a:t>Meteo</a:t>
            </a:r>
            <a:r>
              <a:rPr lang="en-GB" dirty="0" smtClean="0"/>
              <a:t>-France)</a:t>
            </a:r>
          </a:p>
          <a:p>
            <a:pPr marL="898525">
              <a:buFont typeface="Arial" pitchFamily="34" charset="0"/>
              <a:buChar char="•"/>
              <a:defRPr/>
            </a:pPr>
            <a:r>
              <a:rPr lang="en-GB" dirty="0" smtClean="0"/>
              <a:t>Support EPS Polar winds products</a:t>
            </a:r>
          </a:p>
          <a:p>
            <a:pPr>
              <a:buFont typeface="Wingdings" pitchFamily="2" charset="2"/>
              <a:buChar char="Ø"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3836CDC2-9F52-4E42-9851-3519BC9888E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20486" name="Picture 2" descr="H:\MY DOCUMENTS\IASI\CalVal\Cloud Detection\Caliop\marc\TCP_scatter_plot_15km_wECA_av1_lowstdev_nbl1_noOutliers.png"/>
          <p:cNvPicPr>
            <a:picLocks noChangeAspect="1" noChangeArrowheads="1"/>
          </p:cNvPicPr>
          <p:nvPr/>
        </p:nvPicPr>
        <p:blipFill>
          <a:blip r:embed="rId3" cstate="print"/>
          <a:srcRect l="7462" t="6635" r="8578" b="5031"/>
          <a:stretch>
            <a:fillRect/>
          </a:stretch>
        </p:blipFill>
        <p:spPr bwMode="auto">
          <a:xfrm>
            <a:off x="373063" y="2711450"/>
            <a:ext cx="45339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 descr="H:\MY DOCUMENTS\IASI\CalVal\Cloud Detection\Caliop\Lydie\pn_caliop_iasi.png"/>
          <p:cNvPicPr>
            <a:picLocks noChangeArrowheads="1"/>
          </p:cNvPicPr>
          <p:nvPr/>
        </p:nvPicPr>
        <p:blipFill>
          <a:blip r:embed="rId4" cstate="print"/>
          <a:srcRect l="6386" b="7675"/>
          <a:stretch>
            <a:fillRect/>
          </a:stretch>
        </p:blipFill>
        <p:spPr bwMode="auto">
          <a:xfrm>
            <a:off x="5356225" y="2627313"/>
            <a:ext cx="44672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5973763" y="5670550"/>
            <a:ext cx="329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000" b="0" i="1">
                <a:solidFill>
                  <a:srgbClr val="000000"/>
                </a:solidFill>
              </a:rPr>
              <a:t>Credits: Lydie Lavanant</a:t>
            </a: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476625" y="6399213"/>
            <a:ext cx="3298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solidFill>
                  <a:srgbClr val="000000"/>
                </a:solidFill>
              </a:rPr>
              <a:t>CALIOP CTP (hPa)</a:t>
            </a:r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 rot="-5400000">
            <a:off x="-1439068" y="4258469"/>
            <a:ext cx="34782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solidFill>
                  <a:srgbClr val="000000"/>
                </a:solidFill>
              </a:rPr>
              <a:t>IASI CTP @ EUM</a:t>
            </a:r>
          </a:p>
        </p:txBody>
      </p:sp>
      <p:pic>
        <p:nvPicPr>
          <p:cNvPr id="20491" name="Picture 11" descr="H:\My Documents\IASI\CalVal\Cloud Detection\Caliop\marc\TCP_scatter_plot_oct+dec-jan_wECA_av1_lowstdev_nbl1.png"/>
          <p:cNvPicPr>
            <a:picLocks noChangeAspect="1" noChangeArrowheads="1"/>
          </p:cNvPicPr>
          <p:nvPr/>
        </p:nvPicPr>
        <p:blipFill>
          <a:blip r:embed="rId5" cstate="print"/>
          <a:srcRect l="25369" t="11852" r="13771" b="17828"/>
          <a:stretch>
            <a:fillRect/>
          </a:stretch>
        </p:blipFill>
        <p:spPr bwMode="auto">
          <a:xfrm>
            <a:off x="766763" y="2797175"/>
            <a:ext cx="367347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1464</Words>
  <Application>Microsoft Office PowerPoint</Application>
  <PresentationFormat>A4-Papier (210x297 mm)</PresentationFormat>
  <Paragraphs>334</Paragraphs>
  <Slides>25</Slides>
  <Notes>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1_EUM_template_v03</vt:lpstr>
      <vt:lpstr>IASI L2 products</vt:lpstr>
      <vt:lpstr>Scope and background</vt:lpstr>
      <vt:lpstr>IASI L2 Processor</vt:lpstr>
      <vt:lpstr>1. Preprocessing: static databases</vt:lpstr>
      <vt:lpstr>Plan</vt:lpstr>
      <vt:lpstr>2. Cloud product: detection, operational tests</vt:lpstr>
      <vt:lpstr>2. Cloud product: detection, a new test</vt:lpstr>
      <vt:lpstr>2. Cloud product: combining all cloud tests</vt:lpstr>
      <vt:lpstr>2. Cloud product: coverage and cloud-top pressure</vt:lpstr>
      <vt:lpstr>Plan</vt:lpstr>
      <vt:lpstr>3. Statistical retrievals: Land Surface T &amp; emissivity</vt:lpstr>
      <vt:lpstr>3. Statistical retrievals: Land Surface T &amp; emissivity</vt:lpstr>
      <vt:lpstr>3. Statistical retrievals: T,q profiles</vt:lpstr>
      <vt:lpstr>3. Statistical retrievals: CO</vt:lpstr>
      <vt:lpstr>3. Statistical retrievals: CO</vt:lpstr>
      <vt:lpstr>3. Statistical retrievals: CO, N2O, CH4, CO2</vt:lpstr>
      <vt:lpstr>Plan</vt:lpstr>
      <vt:lpstr>4. OEM retrievals: current settings</vt:lpstr>
      <vt:lpstr>4. OEM retrievals: Performances</vt:lpstr>
      <vt:lpstr>4. OEM retrievals: Performances</vt:lpstr>
      <vt:lpstr>Plan</vt:lpstr>
      <vt:lpstr>5. T &amp; q profiles validation: T @ NOAA NPROVS</vt:lpstr>
      <vt:lpstr>5. T &amp; q profiles validation: W @ NOAA NPROVS</vt:lpstr>
      <vt:lpstr>Summary: PPFv5 status</vt:lpstr>
      <vt:lpstr>Folie 25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Windows User</cp:lastModifiedBy>
  <cp:revision>1196</cp:revision>
  <cp:lastPrinted>2006-03-06T14:11:17Z</cp:lastPrinted>
  <dcterms:created xsi:type="dcterms:W3CDTF">1997-07-23T08:21:02Z</dcterms:created>
  <dcterms:modified xsi:type="dcterms:W3CDTF">2011-03-29T15:57:15Z</dcterms:modified>
</cp:coreProperties>
</file>