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16" r:id="rId2"/>
    <p:sldId id="318" r:id="rId3"/>
    <p:sldId id="352" r:id="rId4"/>
    <p:sldId id="293" r:id="rId5"/>
    <p:sldId id="307" r:id="rId6"/>
    <p:sldId id="301" r:id="rId7"/>
    <p:sldId id="302" r:id="rId8"/>
    <p:sldId id="303" r:id="rId9"/>
    <p:sldId id="313" r:id="rId10"/>
    <p:sldId id="342" r:id="rId11"/>
    <p:sldId id="322" r:id="rId12"/>
    <p:sldId id="323" r:id="rId13"/>
    <p:sldId id="339" r:id="rId14"/>
    <p:sldId id="353" r:id="rId15"/>
    <p:sldId id="324" r:id="rId16"/>
    <p:sldId id="344" r:id="rId17"/>
    <p:sldId id="282" r:id="rId18"/>
    <p:sldId id="350" r:id="rId19"/>
    <p:sldId id="256" r:id="rId20"/>
    <p:sldId id="275" r:id="rId21"/>
    <p:sldId id="284" r:id="rId22"/>
    <p:sldId id="260" r:id="rId23"/>
    <p:sldId id="257" r:id="rId24"/>
    <p:sldId id="276" r:id="rId25"/>
    <p:sldId id="277" r:id="rId26"/>
    <p:sldId id="270" r:id="rId27"/>
    <p:sldId id="278" r:id="rId28"/>
    <p:sldId id="279" r:id="rId29"/>
    <p:sldId id="272" r:id="rId30"/>
    <p:sldId id="280" r:id="rId31"/>
    <p:sldId id="281" r:id="rId32"/>
    <p:sldId id="274" r:id="rId33"/>
    <p:sldId id="345" r:id="rId34"/>
    <p:sldId id="351" r:id="rId35"/>
    <p:sldId id="346" r:id="rId36"/>
    <p:sldId id="343" r:id="rId37"/>
    <p:sldId id="348" r:id="rId38"/>
    <p:sldId id="349" r:id="rId39"/>
    <p:sldId id="347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FF7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6" autoAdjust="0"/>
  </p:normalViewPr>
  <p:slideViewPr>
    <p:cSldViewPr>
      <p:cViewPr>
        <p:scale>
          <a:sx n="70" d="100"/>
          <a:sy n="70" d="100"/>
        </p:scale>
        <p:origin x="-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0F4A8DE-8397-4914-B8D2-0BDFA1FBBF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148F6-C7AB-462F-AA43-91A8E0570573}" type="slidenum">
              <a:rPr lang="en-US"/>
              <a:pPr/>
              <a:t>4</a:t>
            </a:fld>
            <a:endParaRPr lang="en-US"/>
          </a:p>
        </p:txBody>
      </p:sp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8F78E6A-0A2D-422E-8AB7-F8AC85850F95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88FDF-7761-409D-BE2A-53D16F6AC3E7}" type="slidenum">
              <a:rPr lang="en-US"/>
              <a:pPr/>
              <a:t>6</a:t>
            </a:fld>
            <a:endParaRPr lang="en-US"/>
          </a:p>
        </p:txBody>
      </p:sp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7F6EF8C-4CB8-4AB9-A107-7F9DC4FA6341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8A9CE-CFE8-4514-AF00-5F6BECCB00A8}" type="slidenum">
              <a:rPr lang="en-US"/>
              <a:pPr/>
              <a:t>7</a:t>
            </a:fld>
            <a:endParaRPr lang="en-US"/>
          </a:p>
        </p:txBody>
      </p:sp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85A1989-5421-4D4F-9ABA-62B5011EC990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E7972-32FD-4049-B6A2-3C9A24A8E9F5}" type="slidenum">
              <a:rPr lang="en-US"/>
              <a:pPr/>
              <a:t>8</a:t>
            </a:fld>
            <a:endParaRPr lang="en-US"/>
          </a:p>
        </p:txBody>
      </p:sp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0EAE077-C963-4CF0-A365-3E0B8714EB75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40CAB-73D5-4318-9275-6D12544A773A}" type="slidenum">
              <a:rPr lang="en-US"/>
              <a:pPr/>
              <a:t>13</a:t>
            </a:fld>
            <a:endParaRPr lang="en-US"/>
          </a:p>
        </p:txBody>
      </p:sp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6E231C4-446C-4F17-AAD6-3651F5DB0FF7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1280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4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80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2813" eaLnBrk="1" hangingPunct="1"/>
            <a:fld id="{DC840B42-5E3F-468D-A345-74E043B766C7}" type="slidenum">
              <a:rPr lang="en-US" sz="1200"/>
              <a:pPr algn="r" defTabSz="912813"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0CE4D-4BFA-4F01-B1B8-A980CC25A73E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2813" eaLnBrk="1" hangingPunct="1"/>
            <a:fld id="{BC9EBA08-E387-4701-BA5A-A6C19A17E949}" type="slidenum">
              <a:rPr lang="en-US" sz="1200"/>
              <a:pPr algn="r" defTabSz="912813"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0125C-8606-4083-BF36-A6400E994F26}" type="slidenum">
              <a:rPr lang="en-US"/>
              <a:pPr/>
              <a:t>19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Currently not doing QC, will update with error&lt;10% at 800K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59E68-60B6-40FC-ADA9-A6D8551EC68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2C778-DBDC-4BEA-A681-EBB688F9C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BDCBC-0AE6-4F34-97B1-55F5AAA10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3F94B-578F-49DE-8ECB-F4ACC5A286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4194F-4B9D-45AB-8849-5EAEA9582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D5C42-ECF8-4435-A32C-E98A675C5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F487C-3E78-4A19-8F72-EF75B6C29B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DCBF4-4B9C-4832-A967-E4EEBDEEF8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BBF99-B81D-4BDE-84F2-E7B09C2EB1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4FFB0-1C17-4E80-B548-5B2D3FEC7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D561-ED5F-40FC-8110-246F3E187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FB8E7-5D8A-407B-9A67-AB3C9C32D8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3E1F18B-1E71-4E6C-B274-64CDB54AE5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1981200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smtClean="0">
                <a:latin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</a:rPr>
              <a:t>Use of Current and Future </a:t>
            </a:r>
            <a:r>
              <a:rPr lang="en-US" sz="2400" b="1" dirty="0" err="1">
                <a:latin typeface="Times New Roman" pitchFamily="18" charset="0"/>
              </a:rPr>
              <a:t>Hyperspectral</a:t>
            </a:r>
            <a:r>
              <a:rPr lang="en-US" sz="2400" b="1" dirty="0">
                <a:latin typeface="Times New Roman" pitchFamily="18" charset="0"/>
              </a:rPr>
              <a:t> Trace Gas 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Retrievals in Atmospheric Chemistry Research at NOAA 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52400" y="336548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R. Bradley Pierce</a:t>
            </a:r>
          </a:p>
          <a:p>
            <a:pPr algn="ctr"/>
            <a:r>
              <a:rPr lang="en-US" dirty="0" smtClean="0">
                <a:latin typeface="Times New Roman" pitchFamily="18" charset="0"/>
              </a:rPr>
              <a:t>NOAA/NESDIS/STAR</a:t>
            </a:r>
            <a:endParaRPr lang="en-US" dirty="0">
              <a:latin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</a:rPr>
              <a:t>Collaborators:</a:t>
            </a:r>
          </a:p>
          <a:p>
            <a:pPr algn="ctr"/>
            <a:r>
              <a:rPr lang="en-US" dirty="0">
                <a:latin typeface="Times New Roman" pitchFamily="18" charset="0"/>
              </a:rPr>
              <a:t>Todd </a:t>
            </a:r>
            <a:r>
              <a:rPr lang="en-US" dirty="0" err="1">
                <a:latin typeface="Times New Roman" pitchFamily="18" charset="0"/>
              </a:rPr>
              <a:t>Schaack</a:t>
            </a:r>
            <a:r>
              <a:rPr lang="en-US" dirty="0">
                <a:latin typeface="Times New Roman" pitchFamily="18" charset="0"/>
              </a:rPr>
              <a:t> and Allen </a:t>
            </a:r>
            <a:r>
              <a:rPr lang="en-US" dirty="0" err="1">
                <a:latin typeface="Times New Roman" pitchFamily="18" charset="0"/>
              </a:rPr>
              <a:t>Lenzen</a:t>
            </a:r>
            <a:r>
              <a:rPr lang="en-US" dirty="0">
                <a:latin typeface="Times New Roman" pitchFamily="18" charset="0"/>
              </a:rPr>
              <a:t> (UW-Madison, SSEC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en-US" dirty="0" smtClean="0">
                <a:latin typeface="Times New Roman" pitchFamily="18" charset="0"/>
              </a:rPr>
              <a:t>Jay Al-</a:t>
            </a:r>
            <a:r>
              <a:rPr lang="en-US" dirty="0" err="1" smtClean="0">
                <a:latin typeface="Times New Roman" pitchFamily="18" charset="0"/>
              </a:rPr>
              <a:t>Saadi</a:t>
            </a:r>
            <a:r>
              <a:rPr lang="en-US" dirty="0" smtClean="0">
                <a:latin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</a:rPr>
              <a:t>Murali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Natarajan</a:t>
            </a:r>
            <a:r>
              <a:rPr lang="en-US" dirty="0" smtClean="0">
                <a:latin typeface="Times New Roman" pitchFamily="18" charset="0"/>
              </a:rPr>
              <a:t> (NASA-</a:t>
            </a:r>
            <a:r>
              <a:rPr lang="en-US" dirty="0" err="1" smtClean="0">
                <a:latin typeface="Times New Roman" pitchFamily="18" charset="0"/>
              </a:rPr>
              <a:t>LaRC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en-US" dirty="0" smtClean="0">
                <a:latin typeface="Times New Roman" pitchFamily="18" charset="0"/>
              </a:rPr>
              <a:t>Bill Smith (Hampton University)</a:t>
            </a:r>
            <a:endParaRPr lang="en-US" dirty="0">
              <a:latin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</a:rPr>
              <a:t>Data Providers:</a:t>
            </a:r>
          </a:p>
          <a:p>
            <a:pPr algn="ctr"/>
            <a:r>
              <a:rPr lang="en-US" dirty="0">
                <a:latin typeface="Times New Roman" pitchFamily="18" charset="0"/>
              </a:rPr>
              <a:t>Steve </a:t>
            </a:r>
            <a:r>
              <a:rPr lang="en-US" dirty="0" err="1">
                <a:latin typeface="Times New Roman" pitchFamily="18" charset="0"/>
              </a:rPr>
              <a:t>Wofsy</a:t>
            </a:r>
            <a:r>
              <a:rPr lang="en-US" dirty="0">
                <a:latin typeface="Times New Roman" pitchFamily="18" charset="0"/>
              </a:rPr>
              <a:t> (Harvard), </a:t>
            </a:r>
            <a:r>
              <a:rPr lang="en-US" dirty="0" err="1">
                <a:latin typeface="Times New Roman" pitchFamily="18" charset="0"/>
              </a:rPr>
              <a:t>RuShan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Gao</a:t>
            </a:r>
            <a:r>
              <a:rPr lang="en-US" dirty="0">
                <a:latin typeface="Times New Roman" pitchFamily="18" charset="0"/>
              </a:rPr>
              <a:t>, Ryan </a:t>
            </a:r>
            <a:r>
              <a:rPr lang="en-US" dirty="0" err="1">
                <a:latin typeface="Times New Roman" pitchFamily="18" charset="0"/>
              </a:rPr>
              <a:t>Spackman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</a:rPr>
              <a:t>David.W.Fahey</a:t>
            </a:r>
            <a:r>
              <a:rPr lang="en-US" dirty="0">
                <a:latin typeface="Times New Roman" pitchFamily="18" charset="0"/>
              </a:rPr>
              <a:t> (NOAA/ESRL), Chris Boone (University of Waterloo), Kevin Bowman, Nathaniel </a:t>
            </a:r>
            <a:r>
              <a:rPr lang="en-US" dirty="0" err="1">
                <a:latin typeface="Times New Roman" pitchFamily="18" charset="0"/>
              </a:rPr>
              <a:t>Livesey</a:t>
            </a:r>
            <a:r>
              <a:rPr lang="en-US" dirty="0">
                <a:latin typeface="Times New Roman" pitchFamily="18" charset="0"/>
              </a:rPr>
              <a:t> (NASA/JPL), </a:t>
            </a:r>
            <a:r>
              <a:rPr lang="en-US" dirty="0" err="1">
                <a:latin typeface="Times New Roman" pitchFamily="18" charset="0"/>
              </a:rPr>
              <a:t>Pawan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Bartia</a:t>
            </a:r>
            <a:r>
              <a:rPr lang="en-US" dirty="0">
                <a:latin typeface="Times New Roman" pitchFamily="18" charset="0"/>
              </a:rPr>
              <a:t> (NASA/GSFC), Anne Thompson (PSU</a:t>
            </a:r>
            <a:r>
              <a:rPr lang="en-US" dirty="0" smtClean="0">
                <a:latin typeface="Times New Roman" pitchFamily="18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 l="18571" t="33238" r="16191" b="27905"/>
          <a:stretch>
            <a:fillRect/>
          </a:stretch>
        </p:blipFill>
        <p:spPr bwMode="auto">
          <a:xfrm>
            <a:off x="1371600" y="304800"/>
            <a:ext cx="63246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39" name="Picture 3" descr="RAQMS_2x2_200701c_vs_IONS_O3_rms_var_2006_houston_august_daytime"/>
          <p:cNvPicPr>
            <a:picLocks noChangeAspect="1" noChangeArrowheads="1"/>
          </p:cNvPicPr>
          <p:nvPr/>
        </p:nvPicPr>
        <p:blipFill>
          <a:blip r:embed="rId3" cstate="print"/>
          <a:srcRect t="12094" b="13641"/>
          <a:stretch>
            <a:fillRect/>
          </a:stretch>
        </p:blipFill>
        <p:spPr bwMode="auto">
          <a:xfrm>
            <a:off x="304800" y="2960688"/>
            <a:ext cx="3341688" cy="3211512"/>
          </a:xfrm>
          <a:prstGeom prst="rect">
            <a:avLst/>
          </a:prstGeom>
          <a:noFill/>
        </p:spPr>
      </p:pic>
      <p:pic>
        <p:nvPicPr>
          <p:cNvPr id="142340" name="Picture 4" descr="RAQMS_2x2_200701c_vs_IONS_O3_rms_var_2006_huntsville_august_daytime"/>
          <p:cNvPicPr>
            <a:picLocks noChangeAspect="1" noChangeArrowheads="1"/>
          </p:cNvPicPr>
          <p:nvPr/>
        </p:nvPicPr>
        <p:blipFill>
          <a:blip r:embed="rId4" cstate="print"/>
          <a:srcRect l="6863" t="12108" r="3902" b="15912"/>
          <a:stretch>
            <a:fillRect/>
          </a:stretch>
        </p:blipFill>
        <p:spPr bwMode="auto">
          <a:xfrm>
            <a:off x="5767388" y="2895600"/>
            <a:ext cx="3138487" cy="3276600"/>
          </a:xfrm>
          <a:prstGeom prst="rect">
            <a:avLst/>
          </a:prstGeom>
          <a:noFill/>
        </p:spPr>
      </p:pic>
      <p:sp>
        <p:nvSpPr>
          <p:cNvPr id="142341" name="Text Box 10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200" b="1">
                <a:latin typeface="Times New Roman" pitchFamily="18" charset="0"/>
              </a:rPr>
              <a:t>	Pierce, R. B., et al., 2009 Impacts of background ozone production on Houston and Dallas, TX Air Quality during the TexAQS field mission, J. Geophys. Res., 114, D00F09, doi:10.1029/2008JD011337 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495425" y="990600"/>
            <a:ext cx="6096000" cy="165100"/>
          </a:xfrm>
          <a:prstGeom prst="rect">
            <a:avLst/>
          </a:prstGeom>
          <a:solidFill>
            <a:srgbClr val="00FF00">
              <a:alpha val="2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 l="18571" t="33238" r="16191" b="27905"/>
          <a:stretch>
            <a:fillRect/>
          </a:stretch>
        </p:blipFill>
        <p:spPr bwMode="auto">
          <a:xfrm>
            <a:off x="1371600" y="304800"/>
            <a:ext cx="63246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499" name="Picture 3" descr="RAQMS_2x2_200701c_vs_IONS_O3_rms_var_2006_houston_august_daytime"/>
          <p:cNvPicPr>
            <a:picLocks noChangeAspect="1" noChangeArrowheads="1"/>
          </p:cNvPicPr>
          <p:nvPr/>
        </p:nvPicPr>
        <p:blipFill>
          <a:blip r:embed="rId3" cstate="print"/>
          <a:srcRect t="12094" b="13641"/>
          <a:stretch>
            <a:fillRect/>
          </a:stretch>
        </p:blipFill>
        <p:spPr bwMode="auto">
          <a:xfrm>
            <a:off x="304800" y="2960688"/>
            <a:ext cx="3341688" cy="3211512"/>
          </a:xfrm>
          <a:prstGeom prst="rect">
            <a:avLst/>
          </a:prstGeom>
          <a:noFill/>
        </p:spPr>
      </p:pic>
      <p:pic>
        <p:nvPicPr>
          <p:cNvPr id="106500" name="Picture 4" descr="RAQMS_2x2_200701c_vs_IONS_O3_rms_var_2006_huntsville_august_daytime"/>
          <p:cNvPicPr>
            <a:picLocks noChangeAspect="1" noChangeArrowheads="1"/>
          </p:cNvPicPr>
          <p:nvPr/>
        </p:nvPicPr>
        <p:blipFill>
          <a:blip r:embed="rId4" cstate="print"/>
          <a:srcRect l="6863" t="12108" r="3902" b="15912"/>
          <a:stretch>
            <a:fillRect/>
          </a:stretch>
        </p:blipFill>
        <p:spPr bwMode="auto">
          <a:xfrm>
            <a:off x="5767388" y="2895600"/>
            <a:ext cx="3138487" cy="3276600"/>
          </a:xfrm>
          <a:prstGeom prst="rect">
            <a:avLst/>
          </a:prstGeom>
          <a:noFill/>
        </p:spPr>
      </p:pic>
      <p:sp>
        <p:nvSpPr>
          <p:cNvPr id="106501" name="Text Box 10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200" b="1">
                <a:latin typeface="Times New Roman" pitchFamily="18" charset="0"/>
              </a:rPr>
              <a:t>	Pierce, R. B., et al., 2009 Impacts of background ozone production on Houston and Dallas, TX Air Quality during the TexAQS field mission, J. Geophys. Res., 114, D00F09, doi:10.1029/2008JD011337 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495425" y="1152525"/>
            <a:ext cx="6096000" cy="165100"/>
          </a:xfrm>
          <a:prstGeom prst="rect">
            <a:avLst/>
          </a:prstGeom>
          <a:solidFill>
            <a:srgbClr val="00FF00">
              <a:alpha val="2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1504950" y="1597025"/>
            <a:ext cx="6096000" cy="165100"/>
          </a:xfrm>
          <a:prstGeom prst="rect">
            <a:avLst/>
          </a:prstGeom>
          <a:solidFill>
            <a:srgbClr val="00FF00">
              <a:alpha val="2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 l="18571" t="33238" r="16191" b="27905"/>
          <a:stretch>
            <a:fillRect/>
          </a:stretch>
        </p:blipFill>
        <p:spPr bwMode="auto">
          <a:xfrm>
            <a:off x="1371600" y="304800"/>
            <a:ext cx="63246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3" name="Picture 3" descr="RAQMS_2x2_200701c_vs_IONS_O3_rms_var_2006_houston_august_daytime"/>
          <p:cNvPicPr>
            <a:picLocks noChangeAspect="1" noChangeArrowheads="1"/>
          </p:cNvPicPr>
          <p:nvPr/>
        </p:nvPicPr>
        <p:blipFill>
          <a:blip r:embed="rId3" cstate="print"/>
          <a:srcRect t="12094" b="13641"/>
          <a:stretch>
            <a:fillRect/>
          </a:stretch>
        </p:blipFill>
        <p:spPr bwMode="auto">
          <a:xfrm>
            <a:off x="304800" y="2960688"/>
            <a:ext cx="3341688" cy="3211512"/>
          </a:xfrm>
          <a:prstGeom prst="rect">
            <a:avLst/>
          </a:prstGeom>
          <a:noFill/>
        </p:spPr>
      </p:pic>
      <p:pic>
        <p:nvPicPr>
          <p:cNvPr id="107524" name="Picture 4" descr="RAQMS_2x2_200701c_vs_IONS_O3_rms_var_2006_huntsville_august_daytime"/>
          <p:cNvPicPr>
            <a:picLocks noChangeAspect="1" noChangeArrowheads="1"/>
          </p:cNvPicPr>
          <p:nvPr/>
        </p:nvPicPr>
        <p:blipFill>
          <a:blip r:embed="rId4" cstate="print"/>
          <a:srcRect l="6863" t="12108" r="3902" b="15912"/>
          <a:stretch>
            <a:fillRect/>
          </a:stretch>
        </p:blipFill>
        <p:spPr bwMode="auto">
          <a:xfrm>
            <a:off x="5767388" y="2895600"/>
            <a:ext cx="3138487" cy="3276600"/>
          </a:xfrm>
          <a:prstGeom prst="rect">
            <a:avLst/>
          </a:prstGeom>
          <a:noFill/>
        </p:spPr>
      </p:pic>
      <p:sp>
        <p:nvSpPr>
          <p:cNvPr id="107525" name="Text Box 10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200" b="1">
                <a:latin typeface="Times New Roman" pitchFamily="18" charset="0"/>
              </a:rPr>
              <a:t>	Pierce, R. B., et al., 2009 Impacts of background ozone production on Houston and Dallas, TX Air Quality during the TexAQS field mission, J. Geophys. Res., 114, D00F09, doi:10.1029/2008JD011337 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447800" y="1466850"/>
            <a:ext cx="6096000" cy="173038"/>
          </a:xfrm>
          <a:prstGeom prst="rect">
            <a:avLst/>
          </a:prstGeom>
          <a:solidFill>
            <a:srgbClr val="FF0000">
              <a:alpha val="2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447800" y="1739900"/>
            <a:ext cx="6096000" cy="317500"/>
          </a:xfrm>
          <a:prstGeom prst="rect">
            <a:avLst/>
          </a:prstGeom>
          <a:solidFill>
            <a:srgbClr val="FF0000">
              <a:alpha val="2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2425700" y="1012825"/>
            <a:ext cx="2547938" cy="3255963"/>
            <a:chOff x="4154" y="1824"/>
            <a:chExt cx="1606" cy="2146"/>
          </a:xfrm>
        </p:grpSpPr>
        <p:pic>
          <p:nvPicPr>
            <p:cNvPr id="126979" name="Picture 3" descr="co"/>
            <p:cNvPicPr>
              <a:picLocks noChangeAspect="1" noChangeArrowheads="1"/>
            </p:cNvPicPr>
            <p:nvPr/>
          </p:nvPicPr>
          <p:blipFill>
            <a:blip r:embed="rId3" cstate="print"/>
            <a:srcRect l="11111" t="15645" r="12889" b="3378"/>
            <a:stretch>
              <a:fillRect/>
            </a:stretch>
          </p:blipFill>
          <p:spPr bwMode="auto">
            <a:xfrm>
              <a:off x="4154" y="1824"/>
              <a:ext cx="1606" cy="2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980" name="Text Box 4"/>
            <p:cNvSpPr txBox="1">
              <a:spLocks noChangeArrowheads="1"/>
            </p:cNvSpPr>
            <p:nvPr/>
          </p:nvSpPr>
          <p:spPr bwMode="auto">
            <a:xfrm>
              <a:off x="4427" y="1968"/>
              <a:ext cx="1142" cy="1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Times New Roman" pitchFamily="18" charset="0"/>
                </a:rPr>
                <a:t>Analyzed Eastern Pacific CO </a:t>
              </a:r>
            </a:p>
          </p:txBody>
        </p:sp>
      </p:grpSp>
      <p:pic>
        <p:nvPicPr>
          <p:cNvPr id="126981" name="Picture 5"/>
          <p:cNvPicPr>
            <a:picLocks noChangeArrowheads="1"/>
          </p:cNvPicPr>
          <p:nvPr/>
        </p:nvPicPr>
        <p:blipFill>
          <a:blip r:embed="rId4" cstate="print"/>
          <a:srcRect l="38567" t="9027" r="11411" b="7143"/>
          <a:stretch>
            <a:fillRect/>
          </a:stretch>
        </p:blipFill>
        <p:spPr bwMode="auto">
          <a:xfrm>
            <a:off x="6172200" y="2209800"/>
            <a:ext cx="281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6248400" y="1828800"/>
            <a:ext cx="2514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algn="ctr"/>
            <a:r>
              <a:rPr lang="en-US" sz="1000" b="1">
                <a:latin typeface="Times New Roman" pitchFamily="18" charset="0"/>
              </a:rPr>
              <a:t>Mean O</a:t>
            </a:r>
            <a:r>
              <a:rPr lang="en-US" sz="1000" b="1" baseline="-25000">
                <a:latin typeface="Times New Roman" pitchFamily="18" charset="0"/>
              </a:rPr>
              <a:t>3</a:t>
            </a:r>
            <a:r>
              <a:rPr lang="en-US" sz="1000" b="1">
                <a:latin typeface="Times New Roman" pitchFamily="18" charset="0"/>
              </a:rPr>
              <a:t> Difference (ppbv) </a:t>
            </a:r>
          </a:p>
          <a:p>
            <a:pPr algn="ctr"/>
            <a:r>
              <a:rPr lang="en-US" sz="1000" b="1">
                <a:latin typeface="Times New Roman" pitchFamily="18" charset="0"/>
              </a:rPr>
              <a:t>(RAQMS-BC – Fixed-BC)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1066800" y="0"/>
            <a:ext cx="640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Impact of Global BC on regional AQ Prediction</a:t>
            </a:r>
            <a:endParaRPr lang="en-US" sz="2400" b="1" baseline="30000">
              <a:latin typeface="Times New Roman" pitchFamily="18" charset="0"/>
            </a:endParaRPr>
          </a:p>
        </p:txBody>
      </p:sp>
      <p:pic>
        <p:nvPicPr>
          <p:cNvPr id="126984" name="Picture 8"/>
          <p:cNvPicPr>
            <a:picLocks noChangeArrowheads="1"/>
          </p:cNvPicPr>
          <p:nvPr/>
        </p:nvPicPr>
        <p:blipFill>
          <a:blip r:embed="rId5" cstate="print"/>
          <a:srcRect t="92859" r="10117"/>
          <a:stretch>
            <a:fillRect/>
          </a:stretch>
        </p:blipFill>
        <p:spPr bwMode="auto">
          <a:xfrm>
            <a:off x="5791200" y="59436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6553200" y="6126163"/>
            <a:ext cx="1685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 b="1">
                <a:latin typeface="Times New Roman" pitchFamily="18" charset="0"/>
              </a:rPr>
              <a:t>Mean O3 biases (ppbv)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1023938" y="333375"/>
            <a:ext cx="6792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Assessment using pre-operational NOAA/NWS NAM-CMAQ 12km forecast</a:t>
            </a:r>
            <a:endParaRPr lang="en-US" sz="1600" b="1" baseline="30000">
              <a:latin typeface="Times New Roman" pitchFamily="18" charset="0"/>
            </a:endParaRPr>
          </a:p>
          <a:p>
            <a:pPr algn="ctr"/>
            <a:r>
              <a:rPr lang="en-US" sz="1600" b="1">
                <a:latin typeface="Times New Roman" pitchFamily="18" charset="0"/>
              </a:rPr>
              <a:t>(July 21-August 5, 2006)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0" y="4267200"/>
            <a:ext cx="609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Comparison with EPA AIRNow surface ozone west of -115</a:t>
            </a:r>
            <a:r>
              <a:rPr lang="en-US" sz="1400" b="1" baseline="30000">
                <a:latin typeface="Times New Roman" pitchFamily="18" charset="0"/>
              </a:rPr>
              <a:t>o</a:t>
            </a:r>
            <a:r>
              <a:rPr lang="en-US" sz="1400" b="1">
                <a:latin typeface="Times New Roman" pitchFamily="18" charset="0"/>
              </a:rPr>
              <a:t>W shows improved slope and correlations but increased positive bias. </a:t>
            </a:r>
          </a:p>
        </p:txBody>
      </p:sp>
      <p:graphicFrame>
        <p:nvGraphicFramePr>
          <p:cNvPr id="171021" name="Group 13"/>
          <p:cNvGraphicFramePr>
            <a:graphicFrameLocks noGrp="1"/>
          </p:cNvGraphicFramePr>
          <p:nvPr/>
        </p:nvGraphicFramePr>
        <p:xfrm>
          <a:off x="2076450" y="5197475"/>
          <a:ext cx="1657350" cy="1203326"/>
        </p:xfrm>
        <a:graphic>
          <a:graphicData uri="http://schemas.openxmlformats.org/drawingml/2006/table">
            <a:tbl>
              <a:tblPr/>
              <a:tblGrid>
                <a:gridCol w="16573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 of -115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S=0.804 R=0.691 MB=4.7 ppbv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S=0.914 R=0.703 MB=7.1 ppbv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26999" name="Rectangle 23"/>
          <p:cNvSpPr>
            <a:spLocks noChangeArrowheads="1"/>
          </p:cNvSpPr>
          <p:nvPr/>
        </p:nvSpPr>
        <p:spPr bwMode="auto">
          <a:xfrm>
            <a:off x="1058863" y="4843463"/>
            <a:ext cx="2541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600" b="1">
                <a:latin typeface="Times New Roman" pitchFamily="18" charset="0"/>
              </a:rPr>
              <a:t>NAM-CMAQ vs AIRNOW</a:t>
            </a:r>
            <a:endParaRPr lang="en-US"/>
          </a:p>
        </p:txBody>
      </p:sp>
      <p:sp>
        <p:nvSpPr>
          <p:cNvPr id="127000" name="Text Box 24"/>
          <p:cNvSpPr txBox="1">
            <a:spLocks noChangeArrowheads="1"/>
          </p:cNvSpPr>
          <p:nvPr/>
        </p:nvSpPr>
        <p:spPr bwMode="auto">
          <a:xfrm>
            <a:off x="1069975" y="5621338"/>
            <a:ext cx="865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Static BC</a:t>
            </a:r>
          </a:p>
          <a:p>
            <a:endParaRPr lang="en-US" sz="1000" b="1">
              <a:latin typeface="Times New Roman" pitchFamily="18" charset="0"/>
            </a:endParaRPr>
          </a:p>
          <a:p>
            <a:endParaRPr lang="en-US" sz="1000" b="1">
              <a:latin typeface="Times New Roman" pitchFamily="18" charset="0"/>
            </a:endParaRPr>
          </a:p>
          <a:p>
            <a:r>
              <a:rPr lang="en-US" sz="1000" b="1">
                <a:latin typeface="Times New Roman" pitchFamily="18" charset="0"/>
              </a:rPr>
              <a:t>RAQMS BC</a:t>
            </a:r>
          </a:p>
        </p:txBody>
      </p:sp>
      <p:sp>
        <p:nvSpPr>
          <p:cNvPr id="127001" name="Rectangle 25"/>
          <p:cNvSpPr>
            <a:spLocks noChangeArrowheads="1"/>
          </p:cNvSpPr>
          <p:nvPr/>
        </p:nvSpPr>
        <p:spPr bwMode="auto">
          <a:xfrm>
            <a:off x="1085850" y="5484813"/>
            <a:ext cx="990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2" name="Rectangle 26"/>
          <p:cNvSpPr>
            <a:spLocks noChangeArrowheads="1"/>
          </p:cNvSpPr>
          <p:nvPr/>
        </p:nvSpPr>
        <p:spPr bwMode="auto">
          <a:xfrm>
            <a:off x="1085850" y="5942013"/>
            <a:ext cx="990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003" name="Group 27"/>
          <p:cNvGrpSpPr>
            <a:grpSpLocks/>
          </p:cNvGrpSpPr>
          <p:nvPr/>
        </p:nvGrpSpPr>
        <p:grpSpPr bwMode="auto">
          <a:xfrm>
            <a:off x="0" y="990600"/>
            <a:ext cx="2562225" cy="3276600"/>
            <a:chOff x="18" y="1824"/>
            <a:chExt cx="1614" cy="2160"/>
          </a:xfrm>
        </p:grpSpPr>
        <p:pic>
          <p:nvPicPr>
            <p:cNvPr id="127004" name="Picture 28" descr="o3"/>
            <p:cNvPicPr>
              <a:picLocks noChangeAspect="1" noChangeArrowheads="1"/>
            </p:cNvPicPr>
            <p:nvPr/>
          </p:nvPicPr>
          <p:blipFill>
            <a:blip r:embed="rId6" cstate="print"/>
            <a:srcRect l="11111" t="15645" r="12889" b="3023"/>
            <a:stretch>
              <a:fillRect/>
            </a:stretch>
          </p:blipFill>
          <p:spPr bwMode="auto">
            <a:xfrm>
              <a:off x="18" y="1824"/>
              <a:ext cx="1614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005" name="Text Box 29"/>
            <p:cNvSpPr txBox="1">
              <a:spLocks noChangeArrowheads="1"/>
            </p:cNvSpPr>
            <p:nvPr/>
          </p:nvSpPr>
          <p:spPr bwMode="auto">
            <a:xfrm>
              <a:off x="336" y="1968"/>
              <a:ext cx="1104" cy="1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>
                  <a:latin typeface="Times New Roman" pitchFamily="18" charset="0"/>
                </a:rPr>
                <a:t>Analyzed Eastern Pacific O3</a:t>
              </a:r>
            </a:p>
          </p:txBody>
        </p:sp>
      </p:grpSp>
      <p:sp>
        <p:nvSpPr>
          <p:cNvPr id="127006" name="Rectangle 30"/>
          <p:cNvSpPr>
            <a:spLocks noChangeArrowheads="1"/>
          </p:cNvSpPr>
          <p:nvPr/>
        </p:nvSpPr>
        <p:spPr bwMode="auto">
          <a:xfrm>
            <a:off x="0" y="6492875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Tang. Y., et al., (2008),  The impact of chemical lateral boundary conditions on CMAQ predictions of tropospheric ozone over the continental United States,  Environmental Fluid Mechanics, DOI: 0.1007/s10652-008-9092-5</a:t>
            </a:r>
          </a:p>
        </p:txBody>
      </p:sp>
      <p:sp>
        <p:nvSpPr>
          <p:cNvPr id="127007" name="Rectangle 31"/>
          <p:cNvSpPr>
            <a:spLocks noChangeArrowheads="1"/>
          </p:cNvSpPr>
          <p:nvPr/>
        </p:nvSpPr>
        <p:spPr bwMode="auto">
          <a:xfrm>
            <a:off x="5257800" y="885825"/>
            <a:ext cx="3886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RAQMS lateral Boundary Conditions lead to 10-15 ppbv reductions in off-shore surface ozone and 5-10 ppbv increases in surface ozone over mountain regions of the western 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5486400"/>
            <a:ext cx="8763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52400" y="2465725"/>
            <a:ext cx="8839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i="1" u="sng" dirty="0">
                <a:latin typeface="Times New Roman" pitchFamily="18" charset="0"/>
              </a:rPr>
              <a:t>Current</a:t>
            </a:r>
            <a:r>
              <a:rPr lang="en-US" sz="2000" b="1" i="1" dirty="0">
                <a:latin typeface="Times New Roman" pitchFamily="18" charset="0"/>
              </a:rPr>
              <a:t>: Assimilation of </a:t>
            </a:r>
            <a:r>
              <a:rPr lang="en-US" sz="2000" b="1" i="1" dirty="0" err="1">
                <a:latin typeface="Times New Roman" pitchFamily="18" charset="0"/>
              </a:rPr>
              <a:t>hyperspectral</a:t>
            </a:r>
            <a:r>
              <a:rPr lang="en-US" sz="2000" b="1" i="1" dirty="0">
                <a:latin typeface="Times New Roman" pitchFamily="18" charset="0"/>
              </a:rPr>
              <a:t> trace gas retrievals within global chemical data assimilation systems </a:t>
            </a:r>
            <a:r>
              <a:rPr lang="en-US" sz="2000" b="1" i="1" u="sng" dirty="0">
                <a:latin typeface="Times New Roman" pitchFamily="18" charset="0"/>
              </a:rPr>
              <a:t>can</a:t>
            </a:r>
            <a:r>
              <a:rPr lang="en-US" sz="2000" dirty="0"/>
              <a:t> </a:t>
            </a:r>
            <a:r>
              <a:rPr lang="en-US" sz="2000" b="1" i="1" dirty="0">
                <a:latin typeface="Times New Roman" pitchFamily="18" charset="0"/>
              </a:rPr>
              <a:t>be used to constrain background </a:t>
            </a:r>
            <a:r>
              <a:rPr lang="en-US" sz="2000" b="1" i="1" dirty="0" err="1">
                <a:latin typeface="Times New Roman" pitchFamily="18" charset="0"/>
              </a:rPr>
              <a:t>tropospheric</a:t>
            </a:r>
            <a:r>
              <a:rPr lang="en-US" sz="2000" b="1" i="1" dirty="0">
                <a:latin typeface="Times New Roman" pitchFamily="18" charset="0"/>
              </a:rPr>
              <a:t> ozone distributions and improve regional Air Quality</a:t>
            </a:r>
            <a:r>
              <a:rPr lang="en-US" sz="2000" b="1" dirty="0">
                <a:latin typeface="Times New Roman" pitchFamily="18" charset="0"/>
              </a:rPr>
              <a:t> (AQ) </a:t>
            </a:r>
            <a:r>
              <a:rPr lang="en-US" sz="2000" b="1" i="1" dirty="0">
                <a:latin typeface="Times New Roman" pitchFamily="18" charset="0"/>
              </a:rPr>
              <a:t>predictions.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</a:rPr>
              <a:t>	- TES/OMI/MLS 2006 data denial studies during TEXAQS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i="1" u="sng" dirty="0">
                <a:latin typeface="Times New Roman" pitchFamily="18" charset="0"/>
              </a:rPr>
              <a:t>Future</a:t>
            </a:r>
            <a:r>
              <a:rPr lang="en-US" sz="2000" b="1" i="1" dirty="0">
                <a:latin typeface="Times New Roman" pitchFamily="18" charset="0"/>
              </a:rPr>
              <a:t>: Assimilation of </a:t>
            </a:r>
            <a:r>
              <a:rPr lang="en-US" sz="2000" b="1" i="1" dirty="0" err="1">
                <a:latin typeface="Times New Roman" pitchFamily="18" charset="0"/>
              </a:rPr>
              <a:t>hyperspectral</a:t>
            </a:r>
            <a:r>
              <a:rPr lang="en-US" sz="2000" b="1" i="1" dirty="0">
                <a:latin typeface="Times New Roman" pitchFamily="18" charset="0"/>
              </a:rPr>
              <a:t> trace gas retrievals within global chemical data assimilation systems</a:t>
            </a:r>
            <a:r>
              <a:rPr lang="en-US" sz="2000" dirty="0"/>
              <a:t> </a:t>
            </a:r>
            <a:r>
              <a:rPr lang="en-US" sz="2000" b="1" i="1" u="sng" dirty="0">
                <a:latin typeface="Times New Roman" pitchFamily="18" charset="0"/>
              </a:rPr>
              <a:t>should</a:t>
            </a:r>
            <a:r>
              <a:rPr lang="en-US" sz="2000" dirty="0"/>
              <a:t> </a:t>
            </a:r>
            <a:r>
              <a:rPr lang="en-US" sz="2000" b="1" i="1" dirty="0">
                <a:latin typeface="Times New Roman" pitchFamily="18" charset="0"/>
              </a:rPr>
              <a:t>be used to constrain </a:t>
            </a:r>
            <a:r>
              <a:rPr lang="en-US" sz="2000" b="1" i="1" dirty="0" err="1">
                <a:latin typeface="Times New Roman" pitchFamily="18" charset="0"/>
              </a:rPr>
              <a:t>radiatively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active </a:t>
            </a:r>
            <a:r>
              <a:rPr lang="en-US" sz="2000" b="1" i="1" dirty="0">
                <a:latin typeface="Times New Roman" pitchFamily="18" charset="0"/>
              </a:rPr>
              <a:t>trace gas distributions and improve forward modeling for radiance assimilation.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</a:rPr>
              <a:t>	- ACE/IASI 2010 GHG  validation during HIPPO-3</a:t>
            </a:r>
            <a:endParaRPr lang="en-US" sz="2000" b="1" dirty="0">
              <a:latin typeface="Times New Roman" pitchFamily="18" charset="0"/>
            </a:endParaRPr>
          </a:p>
        </p:txBody>
      </p:sp>
      <p:pic>
        <p:nvPicPr>
          <p:cNvPr id="102403" name="Picture 5" descr="NASA insigniaCMYK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6"/>
          <p:cNvPicPr>
            <a:picLocks noChangeAspect="1" noChangeArrowheads="1"/>
          </p:cNvPicPr>
          <p:nvPr/>
        </p:nvPicPr>
        <p:blipFill>
          <a:blip r:embed="rId3" cstate="print"/>
          <a:srcRect t="4546"/>
          <a:stretch>
            <a:fillRect/>
          </a:stretch>
        </p:blipFill>
        <p:spPr bwMode="auto">
          <a:xfrm>
            <a:off x="7924800" y="0"/>
            <a:ext cx="10668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7" descr="RAQMS_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0"/>
            <a:ext cx="533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6292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Pierce, R. B., et al. (2007) Chemical data assimilation estimates of continental US ozone and nitrogen budgets during the Intercontinental Chemical Transport Experiment-North America. J. Geophys. Res. doi:10.1029/2006JD007722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Question 13: What are the views of NOAA Research on the role of present, emerging, and future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hyperspectral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sensing from satellite for operational meteorology, atmospheric chemistry, and climate monitoring (in particular trace gases)?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59" name="Group 15"/>
          <p:cNvGrpSpPr>
            <a:grpSpLocks/>
          </p:cNvGrpSpPr>
          <p:nvPr/>
        </p:nvGrpSpPr>
        <p:grpSpPr bwMode="auto">
          <a:xfrm>
            <a:off x="0" y="609600"/>
            <a:ext cx="6026150" cy="6248400"/>
            <a:chOff x="3" y="-3"/>
            <a:chExt cx="4225" cy="4323"/>
          </a:xfrm>
        </p:grpSpPr>
        <p:pic>
          <p:nvPicPr>
            <p:cNvPr id="108551" name="Picture 2" descr="C:\allenh\IMAPP\2ndWorkshop\mls_co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" y="-3"/>
              <a:ext cx="4214" cy="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55" name="Picture 2" descr="C:\allenh\IMAPP\2ndWorkshop\mls_oz.png"/>
            <p:cNvPicPr>
              <a:picLocks noChangeAspect="1" noChangeArrowheads="1"/>
            </p:cNvPicPr>
            <p:nvPr/>
          </p:nvPicPr>
          <p:blipFill>
            <a:blip r:embed="rId3" cstate="print"/>
            <a:srcRect l="9071" t="64424"/>
            <a:stretch>
              <a:fillRect/>
            </a:stretch>
          </p:blipFill>
          <p:spPr bwMode="auto">
            <a:xfrm>
              <a:off x="388" y="950"/>
              <a:ext cx="3832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54" name="Picture 2" descr="C:\allenh\IMAPP\2ndWorkshop\mls_co.png"/>
            <p:cNvPicPr>
              <a:picLocks noChangeAspect="1" noChangeArrowheads="1"/>
            </p:cNvPicPr>
            <p:nvPr/>
          </p:nvPicPr>
          <p:blipFill>
            <a:blip r:embed="rId4" cstate="print"/>
            <a:srcRect l="9958" t="64424"/>
            <a:stretch>
              <a:fillRect/>
            </a:stretch>
          </p:blipFill>
          <p:spPr bwMode="auto">
            <a:xfrm>
              <a:off x="432" y="1746"/>
              <a:ext cx="3795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53" name="Picture 2" descr="C:\allenh\IMAPP\2ndWorkshop\mls_ch4.png"/>
            <p:cNvPicPr>
              <a:picLocks noChangeAspect="1" noChangeArrowheads="1"/>
            </p:cNvPicPr>
            <p:nvPr/>
          </p:nvPicPr>
          <p:blipFill>
            <a:blip r:embed="rId5" cstate="print"/>
            <a:srcRect l="9071" t="65533"/>
            <a:stretch>
              <a:fillRect/>
            </a:stretch>
          </p:blipFill>
          <p:spPr bwMode="auto">
            <a:xfrm>
              <a:off x="396" y="2556"/>
              <a:ext cx="3832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56" name="Picture 2" descr="C:\allenh\IMAPP\2ndWorkshop\mls_co2.png"/>
            <p:cNvPicPr>
              <a:picLocks noChangeAspect="1" noChangeArrowheads="1"/>
            </p:cNvPicPr>
            <p:nvPr/>
          </p:nvPicPr>
          <p:blipFill>
            <a:blip r:embed="rId2" cstate="print"/>
            <a:srcRect l="9804" t="64424" b="629"/>
            <a:stretch>
              <a:fillRect/>
            </a:stretch>
          </p:blipFill>
          <p:spPr bwMode="auto">
            <a:xfrm>
              <a:off x="423" y="3320"/>
              <a:ext cx="3801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3886200" y="0"/>
            <a:ext cx="1905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6172200" y="2286000"/>
            <a:ext cx="23018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</a:rPr>
              <a:t>Radiative influences of Ozone, CO, CH4, CO2, N2O and other GHG are </a:t>
            </a:r>
            <a:r>
              <a:rPr lang="en-US" b="1" u="sng">
                <a:latin typeface="Times New Roman" pitchFamily="18" charset="0"/>
              </a:rPr>
              <a:t>significant</a:t>
            </a:r>
            <a:r>
              <a:rPr lang="en-US" b="1">
                <a:latin typeface="Times New Roman" pitchFamily="18" charset="0"/>
              </a:rPr>
              <a:t> </a:t>
            </a:r>
          </a:p>
          <a:p>
            <a:endParaRPr lang="en-US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Temporal/spatial variability should be accounted for in forward radiative transfer modeling </a:t>
            </a:r>
          </a:p>
        </p:txBody>
      </p:sp>
      <p:sp>
        <p:nvSpPr>
          <p:cNvPr id="108562" name="Oval 18"/>
          <p:cNvSpPr>
            <a:spLocks noChangeArrowheads="1"/>
          </p:cNvSpPr>
          <p:nvPr/>
        </p:nvSpPr>
        <p:spPr bwMode="auto">
          <a:xfrm>
            <a:off x="1543050" y="2076450"/>
            <a:ext cx="457200" cy="914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Oval 19"/>
          <p:cNvSpPr>
            <a:spLocks noChangeArrowheads="1"/>
          </p:cNvSpPr>
          <p:nvPr/>
        </p:nvSpPr>
        <p:spPr bwMode="auto">
          <a:xfrm>
            <a:off x="4095750" y="3505200"/>
            <a:ext cx="457200" cy="6286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Oval 20"/>
          <p:cNvSpPr>
            <a:spLocks noChangeArrowheads="1"/>
          </p:cNvSpPr>
          <p:nvPr/>
        </p:nvSpPr>
        <p:spPr bwMode="auto">
          <a:xfrm>
            <a:off x="2095500" y="4343400"/>
            <a:ext cx="533400" cy="914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Oval 21"/>
          <p:cNvSpPr>
            <a:spLocks noChangeArrowheads="1"/>
          </p:cNvSpPr>
          <p:nvPr/>
        </p:nvSpPr>
        <p:spPr bwMode="auto">
          <a:xfrm>
            <a:off x="4267200" y="5791200"/>
            <a:ext cx="4572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6" name="Oval 22"/>
          <p:cNvSpPr>
            <a:spLocks noChangeArrowheads="1"/>
          </p:cNvSpPr>
          <p:nvPr/>
        </p:nvSpPr>
        <p:spPr bwMode="auto">
          <a:xfrm>
            <a:off x="762000" y="5791200"/>
            <a:ext cx="4572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5486400" y="6553200"/>
            <a:ext cx="364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Figure provided by Tim Schmit, NESDIS/STAR</a:t>
            </a:r>
          </a:p>
        </p:txBody>
      </p:sp>
      <p:sp>
        <p:nvSpPr>
          <p:cNvPr id="108568" name="Line 24"/>
          <p:cNvSpPr>
            <a:spLocks noChangeShapeType="1"/>
          </p:cNvSpPr>
          <p:nvPr/>
        </p:nvSpPr>
        <p:spPr bwMode="auto">
          <a:xfrm>
            <a:off x="4171950" y="2352675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75" name="Line 31"/>
          <p:cNvSpPr>
            <a:spLocks noChangeShapeType="1"/>
          </p:cNvSpPr>
          <p:nvPr/>
        </p:nvSpPr>
        <p:spPr bwMode="auto">
          <a:xfrm>
            <a:off x="4162425" y="3448050"/>
            <a:ext cx="228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76" name="Line 32"/>
          <p:cNvSpPr>
            <a:spLocks noChangeShapeType="1"/>
          </p:cNvSpPr>
          <p:nvPr/>
        </p:nvSpPr>
        <p:spPr bwMode="auto">
          <a:xfrm>
            <a:off x="4191000" y="4543425"/>
            <a:ext cx="228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>
            <a:off x="4171950" y="5715000"/>
            <a:ext cx="228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1981200" y="80963"/>
            <a:ext cx="482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Radiative influences of Trace Gases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505200" y="685800"/>
            <a:ext cx="1676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 cstate="print"/>
          <a:srcRect l="21428" t="11905" r="19524" b="9619"/>
          <a:stretch>
            <a:fillRect/>
          </a:stretch>
        </p:blipFill>
        <p:spPr bwMode="auto">
          <a:xfrm>
            <a:off x="0" y="2438400"/>
            <a:ext cx="4724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From Shine, K., et al., (2003), A comparison of model-simulated trends in stratospheric temperatures, </a:t>
            </a:r>
            <a:r>
              <a:rPr lang="en-US" sz="1200" b="1" i="1">
                <a:latin typeface="Times New Roman" pitchFamily="18" charset="0"/>
              </a:rPr>
              <a:t>Q. J. R. Meteorol. Soc. </a:t>
            </a:r>
            <a:r>
              <a:rPr lang="en-US" sz="1200" b="1">
                <a:latin typeface="Times New Roman" pitchFamily="18" charset="0"/>
              </a:rPr>
              <a:t>(2003), 129, pp. 1565–1588 doi: 10.1256/qj.02.186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1981200" y="76200"/>
            <a:ext cx="557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Radiative influences of Trace Gas Trends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228600" y="838200"/>
            <a:ext cx="411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From Forster, P., et al. 2007: Changes in Atmospheric Constituents and in Radiative Forcing. </a:t>
            </a:r>
            <a:r>
              <a:rPr lang="en-US" sz="1200" b="1" i="1">
                <a:latin typeface="Times New Roman" pitchFamily="18" charset="0"/>
              </a:rPr>
              <a:t>In: Climate Change 2007: The Physical Science Basis. Contribution of Working Group I to the Fourth Assessment Report of the Intergovernmental Panel on Climate Change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5029200" y="4267200"/>
            <a:ext cx="3749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</a:rPr>
              <a:t>Trends in stratospheric Ozone and GHG concentrations largely account for observed stratospheric temperature trends</a:t>
            </a:r>
          </a:p>
        </p:txBody>
      </p:sp>
      <p:pic>
        <p:nvPicPr>
          <p:cNvPr id="144394" name="Picture 10"/>
          <p:cNvPicPr>
            <a:picLocks noChangeAspect="1" noChangeArrowheads="1"/>
          </p:cNvPicPr>
          <p:nvPr/>
        </p:nvPicPr>
        <p:blipFill>
          <a:blip r:embed="rId3" cstate="print"/>
          <a:srcRect l="53334" t="26666" r="6190" b="25905"/>
          <a:stretch>
            <a:fillRect/>
          </a:stretch>
        </p:blipFill>
        <p:spPr bwMode="auto">
          <a:xfrm>
            <a:off x="4572000" y="533400"/>
            <a:ext cx="45720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Atmospheric Chemistry Experiment (ACE)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572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</a:rPr>
              <a:t>PI Peter Bernath, University of Waterloo, Ontario Canada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31242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893763"/>
            <a:ext cx="33274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198563"/>
            <a:ext cx="2730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Solar Occultation </a:t>
            </a:r>
          </a:p>
          <a:p>
            <a:r>
              <a:rPr lang="en-US">
                <a:latin typeface="Times New Roman" pitchFamily="18" charset="0"/>
              </a:rPr>
              <a:t>Infrared Fourier Transform </a:t>
            </a:r>
          </a:p>
          <a:p>
            <a:r>
              <a:rPr lang="en-US">
                <a:latin typeface="Times New Roman" pitchFamily="18" charset="0"/>
              </a:rPr>
              <a:t>Spectrometer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2844800"/>
            <a:ext cx="45720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</a:rPr>
              <a:t>FTS Species</a:t>
            </a:r>
          </a:p>
          <a:p>
            <a:r>
              <a:rPr lang="en-US" sz="1600" i="1">
                <a:latin typeface="Times New Roman" pitchFamily="18" charset="0"/>
              </a:rPr>
              <a:t>MINOR GASES </a:t>
            </a:r>
            <a:r>
              <a:rPr lang="en-US" sz="1600">
                <a:latin typeface="Times New Roman" pitchFamily="18" charset="0"/>
              </a:rPr>
              <a:t>CO2, CO, H2O, O3, N2O, CH4</a:t>
            </a:r>
          </a:p>
          <a:p>
            <a:endParaRPr lang="en-US" sz="1600" i="1">
              <a:latin typeface="Times New Roman" pitchFamily="18" charset="0"/>
            </a:endParaRPr>
          </a:p>
          <a:p>
            <a:r>
              <a:rPr lang="en-US" sz="1600" i="1">
                <a:latin typeface="Times New Roman" pitchFamily="18" charset="0"/>
              </a:rPr>
              <a:t>TRACE GASES</a:t>
            </a:r>
          </a:p>
          <a:p>
            <a:r>
              <a:rPr lang="en-US" sz="1600" i="1">
                <a:latin typeface="Times New Roman" pitchFamily="18" charset="0"/>
              </a:rPr>
              <a:t>Nitrogen species </a:t>
            </a:r>
            <a:r>
              <a:rPr lang="en-US" sz="1600">
                <a:latin typeface="Times New Roman" pitchFamily="18" charset="0"/>
              </a:rPr>
              <a:t>NH3, NO, NO2, N2O5, HNO2, HNO3,HO2NO2, HCN</a:t>
            </a:r>
          </a:p>
          <a:p>
            <a:endParaRPr lang="en-US" sz="1600" i="1">
              <a:latin typeface="Times New Roman" pitchFamily="18" charset="0"/>
            </a:endParaRPr>
          </a:p>
          <a:p>
            <a:r>
              <a:rPr lang="en-US" sz="1600" i="1">
                <a:latin typeface="Times New Roman" pitchFamily="18" charset="0"/>
              </a:rPr>
              <a:t>Hydrogen Species </a:t>
            </a:r>
            <a:r>
              <a:rPr lang="en-US" sz="1600">
                <a:latin typeface="Times New Roman" pitchFamily="18" charset="0"/>
              </a:rPr>
              <a:t>H2CO, H2CO2, HDO, H2</a:t>
            </a:r>
          </a:p>
          <a:p>
            <a:endParaRPr lang="en-US" sz="1600" i="1">
              <a:latin typeface="Times New Roman" pitchFamily="18" charset="0"/>
            </a:endParaRPr>
          </a:p>
          <a:p>
            <a:r>
              <a:rPr lang="en-US" sz="1600" i="1">
                <a:latin typeface="Times New Roman" pitchFamily="18" charset="0"/>
              </a:rPr>
              <a:t>Halogens </a:t>
            </a:r>
            <a:r>
              <a:rPr lang="en-US" sz="1600">
                <a:latin typeface="Times New Roman" pitchFamily="18" charset="0"/>
              </a:rPr>
              <a:t>CCl3F (F11), CCl2F2 (F12), CH3CCl3,</a:t>
            </a:r>
          </a:p>
          <a:p>
            <a:r>
              <a:rPr lang="en-US" sz="1600">
                <a:latin typeface="Times New Roman" pitchFamily="18" charset="0"/>
              </a:rPr>
              <a:t>CHClF2 (F22), CH3Cl, CCl4, SF6, HF,</a:t>
            </a:r>
          </a:p>
          <a:p>
            <a:r>
              <a:rPr lang="en-US" sz="1600">
                <a:latin typeface="Times New Roman" pitchFamily="18" charset="0"/>
              </a:rPr>
              <a:t>HCl, CF2O, ClONO2, HOCl</a:t>
            </a:r>
          </a:p>
          <a:p>
            <a:endParaRPr lang="en-US" sz="1600" i="1">
              <a:latin typeface="Times New Roman" pitchFamily="18" charset="0"/>
            </a:endParaRPr>
          </a:p>
          <a:p>
            <a:r>
              <a:rPr lang="en-US" sz="1600" i="1">
                <a:latin typeface="Times New Roman" pitchFamily="18" charset="0"/>
              </a:rPr>
              <a:t>Sulfur oxides </a:t>
            </a:r>
            <a:r>
              <a:rPr lang="en-US" sz="1600">
                <a:latin typeface="Times New Roman" pitchFamily="18" charset="0"/>
              </a:rPr>
              <a:t>OCS, SO2</a:t>
            </a:r>
          </a:p>
          <a:p>
            <a:r>
              <a:rPr lang="en-US" sz="1600" i="1">
                <a:latin typeface="Times New Roman" pitchFamily="18" charset="0"/>
              </a:rPr>
              <a:t>Other species </a:t>
            </a:r>
            <a:r>
              <a:rPr lang="en-US" sz="1600">
                <a:latin typeface="Times New Roman" pitchFamily="18" charset="0"/>
              </a:rPr>
              <a:t>C2H2, C2H4, C2H6, CH3D</a:t>
            </a:r>
          </a:p>
          <a:p>
            <a:r>
              <a:rPr lang="en-US" sz="1600" i="1">
                <a:latin typeface="Times New Roman" pitchFamily="18" charset="0"/>
              </a:rPr>
              <a:t>As well as aerosols and PSC IR spectra</a:t>
            </a: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50644" y="2926556"/>
            <a:ext cx="3227388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19800" y="3124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ACE sampling pattern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546725" y="2628900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Using Version 2.2 data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876425" y="3143250"/>
            <a:ext cx="381000" cy="228600"/>
          </a:xfrm>
          <a:prstGeom prst="rect">
            <a:avLst/>
          </a:prstGeom>
          <a:solidFill>
            <a:srgbClr val="FFFF00">
              <a:alpha val="1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743200" y="3133725"/>
            <a:ext cx="1295400" cy="228600"/>
          </a:xfrm>
          <a:prstGeom prst="rect">
            <a:avLst/>
          </a:prstGeom>
          <a:solidFill>
            <a:srgbClr val="FFFF00">
              <a:alpha val="1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3276600" y="838200"/>
            <a:ext cx="3048000" cy="3762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RAQMS Global Met/Chem </a:t>
            </a:r>
          </a:p>
        </p:txBody>
      </p:sp>
      <p:sp>
        <p:nvSpPr>
          <p:cNvPr id="80900" name="Text Box 7"/>
          <p:cNvSpPr txBox="1">
            <a:spLocks noChangeArrowheads="1"/>
          </p:cNvSpPr>
          <p:nvPr/>
        </p:nvSpPr>
        <p:spPr bwMode="auto">
          <a:xfrm>
            <a:off x="5257800" y="3962400"/>
            <a:ext cx="29146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OMI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Column Assimilation Cycle</a:t>
            </a:r>
          </a:p>
        </p:txBody>
      </p:sp>
      <p:sp>
        <p:nvSpPr>
          <p:cNvPr id="80901" name="Oval 8"/>
          <p:cNvSpPr>
            <a:spLocks noChangeArrowheads="1"/>
          </p:cNvSpPr>
          <p:nvPr/>
        </p:nvSpPr>
        <p:spPr bwMode="auto">
          <a:xfrm>
            <a:off x="5029200" y="3554413"/>
            <a:ext cx="3302000" cy="1801812"/>
          </a:xfrm>
          <a:prstGeom prst="ellips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91000" y="3778250"/>
            <a:ext cx="1828800" cy="539750"/>
            <a:chOff x="336" y="1920"/>
            <a:chExt cx="1296" cy="288"/>
          </a:xfrm>
        </p:grpSpPr>
        <p:sp>
          <p:nvSpPr>
            <p:cNvPr id="80903" name="Oval 10"/>
            <p:cNvSpPr>
              <a:spLocks noChangeArrowheads="1"/>
            </p:cNvSpPr>
            <p:nvPr/>
          </p:nvSpPr>
          <p:spPr bwMode="auto">
            <a:xfrm>
              <a:off x="336" y="1920"/>
              <a:ext cx="1296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4" name="Text Box 11"/>
            <p:cNvSpPr txBox="1">
              <a:spLocks noChangeArrowheads="1"/>
            </p:cNvSpPr>
            <p:nvPr/>
          </p:nvSpPr>
          <p:spPr bwMode="auto">
            <a:xfrm>
              <a:off x="384" y="1920"/>
              <a:ext cx="120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Modeled O3+     OMI Obs Operator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459663" y="4930775"/>
            <a:ext cx="1684337" cy="479425"/>
            <a:chOff x="3744" y="3408"/>
            <a:chExt cx="1152" cy="336"/>
          </a:xfrm>
        </p:grpSpPr>
        <p:sp>
          <p:nvSpPr>
            <p:cNvPr id="80906" name="Oval 13"/>
            <p:cNvSpPr>
              <a:spLocks noChangeArrowheads="1"/>
            </p:cNvSpPr>
            <p:nvPr/>
          </p:nvSpPr>
          <p:spPr bwMode="auto">
            <a:xfrm>
              <a:off x="3744" y="3408"/>
              <a:ext cx="1152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7" name="Text Box 14"/>
            <p:cNvSpPr txBox="1">
              <a:spLocks noChangeArrowheads="1"/>
            </p:cNvSpPr>
            <p:nvPr/>
          </p:nvSpPr>
          <p:spPr bwMode="auto">
            <a:xfrm>
              <a:off x="3792" y="3456"/>
              <a:ext cx="11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CC"/>
                  </a:solidFill>
                  <a:latin typeface="Times New Roman" pitchFamily="18" charset="0"/>
                </a:rPr>
                <a:t>Column increment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962400" y="4810125"/>
            <a:ext cx="2008188" cy="495300"/>
            <a:chOff x="288" y="3024"/>
            <a:chExt cx="1488" cy="528"/>
          </a:xfrm>
        </p:grpSpPr>
        <p:sp>
          <p:nvSpPr>
            <p:cNvPr id="80909" name="Oval 16"/>
            <p:cNvSpPr>
              <a:spLocks noChangeArrowheads="1"/>
            </p:cNvSpPr>
            <p:nvPr/>
          </p:nvSpPr>
          <p:spPr bwMode="auto">
            <a:xfrm>
              <a:off x="288" y="3024"/>
              <a:ext cx="1488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0" name="Text Box 17"/>
            <p:cNvSpPr txBox="1">
              <a:spLocks noChangeArrowheads="1"/>
            </p:cNvSpPr>
            <p:nvPr/>
          </p:nvSpPr>
          <p:spPr bwMode="auto">
            <a:xfrm>
              <a:off x="432" y="3072"/>
              <a:ext cx="134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CC"/>
                  </a:solidFill>
                  <a:latin typeface="Times New Roman" pitchFamily="18" charset="0"/>
                </a:rPr>
                <a:t>First Guess Column</a:t>
              </a:r>
              <a:endParaRPr lang="en-US" sz="1400">
                <a:latin typeface="Times New Roman" pitchFamily="18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200900" y="3849688"/>
            <a:ext cx="1749425" cy="420687"/>
            <a:chOff x="4080" y="2016"/>
            <a:chExt cx="1296" cy="336"/>
          </a:xfrm>
        </p:grpSpPr>
        <p:sp>
          <p:nvSpPr>
            <p:cNvPr id="80912" name="Oval 19"/>
            <p:cNvSpPr>
              <a:spLocks noChangeArrowheads="1"/>
            </p:cNvSpPr>
            <p:nvPr/>
          </p:nvSpPr>
          <p:spPr bwMode="auto">
            <a:xfrm>
              <a:off x="4080" y="2016"/>
              <a:ext cx="1248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3" name="Text Box 20"/>
            <p:cNvSpPr txBox="1">
              <a:spLocks noChangeArrowheads="1"/>
            </p:cNvSpPr>
            <p:nvPr/>
          </p:nvSpPr>
          <p:spPr bwMode="auto">
            <a:xfrm>
              <a:off x="4128" y="2064"/>
              <a:ext cx="124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Adjusted </a:t>
              </a:r>
              <a:r>
                <a:rPr lang="en-US" sz="1400">
                  <a:solidFill>
                    <a:srgbClr val="FF0000"/>
                  </a:solidFill>
                  <a:latin typeface="Times New Roman" pitchFamily="18" charset="0"/>
                </a:rPr>
                <a:t>O3</a:t>
              </a:r>
            </a:p>
          </p:txBody>
        </p:sp>
      </p:grpSp>
      <p:sp>
        <p:nvSpPr>
          <p:cNvPr id="80914" name="Line 21"/>
          <p:cNvSpPr>
            <a:spLocks noChangeShapeType="1"/>
          </p:cNvSpPr>
          <p:nvPr/>
        </p:nvSpPr>
        <p:spPr bwMode="auto">
          <a:xfrm rot="456784" flipH="1">
            <a:off x="5775325" y="3609975"/>
            <a:ext cx="195263" cy="6032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5" name="Line 22"/>
          <p:cNvSpPr>
            <a:spLocks noChangeShapeType="1"/>
          </p:cNvSpPr>
          <p:nvPr/>
        </p:nvSpPr>
        <p:spPr bwMode="auto">
          <a:xfrm>
            <a:off x="5064125" y="4449763"/>
            <a:ext cx="0" cy="18097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6" name="Line 23"/>
          <p:cNvSpPr>
            <a:spLocks noChangeShapeType="1"/>
          </p:cNvSpPr>
          <p:nvPr/>
        </p:nvSpPr>
        <p:spPr bwMode="auto">
          <a:xfrm rot="554502">
            <a:off x="6164263" y="5291138"/>
            <a:ext cx="195262" cy="158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7" name="Line 24"/>
          <p:cNvSpPr>
            <a:spLocks noChangeShapeType="1"/>
          </p:cNvSpPr>
          <p:nvPr/>
        </p:nvSpPr>
        <p:spPr bwMode="auto">
          <a:xfrm rot="20600120" flipV="1">
            <a:off x="7200900" y="5291138"/>
            <a:ext cx="193675" cy="158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8" name="Line 25"/>
          <p:cNvSpPr>
            <a:spLocks noChangeShapeType="1"/>
          </p:cNvSpPr>
          <p:nvPr/>
        </p:nvSpPr>
        <p:spPr bwMode="auto">
          <a:xfrm flipV="1">
            <a:off x="8366125" y="4391025"/>
            <a:ext cx="0" cy="179388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9" name="Line 26"/>
          <p:cNvSpPr>
            <a:spLocks noChangeShapeType="1"/>
          </p:cNvSpPr>
          <p:nvPr/>
        </p:nvSpPr>
        <p:spPr bwMode="auto">
          <a:xfrm flipH="1" flipV="1">
            <a:off x="6858000" y="3549650"/>
            <a:ext cx="228600" cy="762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20" name="Text Box 28"/>
          <p:cNvSpPr txBox="1">
            <a:spLocks noChangeArrowheads="1"/>
          </p:cNvSpPr>
          <p:nvPr/>
        </p:nvSpPr>
        <p:spPr bwMode="auto">
          <a:xfrm>
            <a:off x="0" y="0"/>
            <a:ext cx="9144000" cy="406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RAQMS (2x2) </a:t>
            </a:r>
            <a:r>
              <a:rPr lang="en-US" sz="2000" b="1" dirty="0" smtClean="0">
                <a:latin typeface="Times New Roman" pitchFamily="18" charset="0"/>
              </a:rPr>
              <a:t>2010 OMI/MLS Real-time O3 </a:t>
            </a:r>
            <a:r>
              <a:rPr lang="en-US" sz="2000" b="1" dirty="0">
                <a:latin typeface="Times New Roman" pitchFamily="18" charset="0"/>
              </a:rPr>
              <a:t>Assimilation Procedure</a:t>
            </a:r>
          </a:p>
        </p:txBody>
      </p:sp>
      <p:sp>
        <p:nvSpPr>
          <p:cNvPr id="80925" name="Text Box 37"/>
          <p:cNvSpPr txBox="1">
            <a:spLocks noChangeArrowheads="1"/>
          </p:cNvSpPr>
          <p:nvPr/>
        </p:nvSpPr>
        <p:spPr bwMode="auto">
          <a:xfrm>
            <a:off x="76200" y="838200"/>
            <a:ext cx="2819400" cy="3762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NOAA GFS Global Met</a:t>
            </a:r>
          </a:p>
        </p:txBody>
      </p:sp>
      <p:sp>
        <p:nvSpPr>
          <p:cNvPr id="80926" name="Line 38"/>
          <p:cNvSpPr>
            <a:spLocks noChangeShapeType="1"/>
          </p:cNvSpPr>
          <p:nvPr/>
        </p:nvSpPr>
        <p:spPr bwMode="auto">
          <a:xfrm>
            <a:off x="2895600" y="990600"/>
            <a:ext cx="381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31" name="Text Box 45"/>
          <p:cNvSpPr txBox="1">
            <a:spLocks noChangeArrowheads="1"/>
          </p:cNvSpPr>
          <p:nvPr/>
        </p:nvSpPr>
        <p:spPr bwMode="auto">
          <a:xfrm>
            <a:off x="3200400" y="1905000"/>
            <a:ext cx="29146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</a:rPr>
              <a:t>MLS </a:t>
            </a:r>
            <a:endParaRPr lang="en-US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</a:rPr>
              <a:t>Profile Assimilation Cycle</a:t>
            </a:r>
          </a:p>
        </p:txBody>
      </p:sp>
      <p:sp>
        <p:nvSpPr>
          <p:cNvPr id="80932" name="Oval 46"/>
          <p:cNvSpPr>
            <a:spLocks noChangeArrowheads="1"/>
          </p:cNvSpPr>
          <p:nvPr/>
        </p:nvSpPr>
        <p:spPr bwMode="auto">
          <a:xfrm>
            <a:off x="2971800" y="1497013"/>
            <a:ext cx="3302000" cy="1801812"/>
          </a:xfrm>
          <a:prstGeom prst="ellips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133600" y="1720850"/>
            <a:ext cx="1828800" cy="539750"/>
            <a:chOff x="336" y="1920"/>
            <a:chExt cx="1296" cy="288"/>
          </a:xfrm>
        </p:grpSpPr>
        <p:sp>
          <p:nvSpPr>
            <p:cNvPr id="80934" name="Oval 48"/>
            <p:cNvSpPr>
              <a:spLocks noChangeArrowheads="1"/>
            </p:cNvSpPr>
            <p:nvPr/>
          </p:nvSpPr>
          <p:spPr bwMode="auto">
            <a:xfrm>
              <a:off x="336" y="1920"/>
              <a:ext cx="1296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5" name="Text Box 49"/>
            <p:cNvSpPr txBox="1">
              <a:spLocks noChangeArrowheads="1"/>
            </p:cNvSpPr>
            <p:nvPr/>
          </p:nvSpPr>
          <p:spPr bwMode="auto">
            <a:xfrm>
              <a:off x="384" y="1920"/>
              <a:ext cx="120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latin typeface="Times New Roman" pitchFamily="18" charset="0"/>
                </a:rPr>
                <a:t>Modeled </a:t>
              </a:r>
              <a:r>
                <a:rPr lang="en-US" sz="1400" dirty="0" smtClean="0">
                  <a:latin typeface="Times New Roman" pitchFamily="18" charset="0"/>
                </a:rPr>
                <a:t>O3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5402263" y="2873375"/>
            <a:ext cx="1684337" cy="479425"/>
            <a:chOff x="3744" y="3408"/>
            <a:chExt cx="1152" cy="336"/>
          </a:xfrm>
        </p:grpSpPr>
        <p:sp>
          <p:nvSpPr>
            <p:cNvPr id="80937" name="Oval 51"/>
            <p:cNvSpPr>
              <a:spLocks noChangeArrowheads="1"/>
            </p:cNvSpPr>
            <p:nvPr/>
          </p:nvSpPr>
          <p:spPr bwMode="auto">
            <a:xfrm>
              <a:off x="3744" y="3408"/>
              <a:ext cx="1152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8" name="Text Box 52"/>
            <p:cNvSpPr txBox="1">
              <a:spLocks noChangeArrowheads="1"/>
            </p:cNvSpPr>
            <p:nvPr/>
          </p:nvSpPr>
          <p:spPr bwMode="auto">
            <a:xfrm>
              <a:off x="3792" y="3456"/>
              <a:ext cx="11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CC"/>
                  </a:solidFill>
                  <a:latin typeface="Times New Roman" pitchFamily="18" charset="0"/>
                </a:rPr>
                <a:t>Local increment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905000" y="2752725"/>
            <a:ext cx="2008188" cy="495300"/>
            <a:chOff x="288" y="3024"/>
            <a:chExt cx="1488" cy="528"/>
          </a:xfrm>
        </p:grpSpPr>
        <p:sp>
          <p:nvSpPr>
            <p:cNvPr id="80940" name="Oval 54"/>
            <p:cNvSpPr>
              <a:spLocks noChangeArrowheads="1"/>
            </p:cNvSpPr>
            <p:nvPr/>
          </p:nvSpPr>
          <p:spPr bwMode="auto">
            <a:xfrm>
              <a:off x="288" y="3024"/>
              <a:ext cx="1488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41" name="Text Box 55"/>
            <p:cNvSpPr txBox="1">
              <a:spLocks noChangeArrowheads="1"/>
            </p:cNvSpPr>
            <p:nvPr/>
          </p:nvSpPr>
          <p:spPr bwMode="auto">
            <a:xfrm>
              <a:off x="432" y="3072"/>
              <a:ext cx="134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CC"/>
                  </a:solidFill>
                  <a:latin typeface="Times New Roman" pitchFamily="18" charset="0"/>
                </a:rPr>
                <a:t>First Guess Profile</a:t>
              </a:r>
              <a:endParaRPr lang="en-US" sz="1400">
                <a:latin typeface="Times New Roman" pitchFamily="18" charset="0"/>
              </a:endParaRP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143500" y="1792288"/>
            <a:ext cx="1749425" cy="420687"/>
            <a:chOff x="4080" y="2016"/>
            <a:chExt cx="1296" cy="336"/>
          </a:xfrm>
        </p:grpSpPr>
        <p:sp>
          <p:nvSpPr>
            <p:cNvPr id="80943" name="Oval 57"/>
            <p:cNvSpPr>
              <a:spLocks noChangeArrowheads="1"/>
            </p:cNvSpPr>
            <p:nvPr/>
          </p:nvSpPr>
          <p:spPr bwMode="auto">
            <a:xfrm>
              <a:off x="4080" y="2016"/>
              <a:ext cx="1248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44" name="Text Box 58"/>
            <p:cNvSpPr txBox="1">
              <a:spLocks noChangeArrowheads="1"/>
            </p:cNvSpPr>
            <p:nvPr/>
          </p:nvSpPr>
          <p:spPr bwMode="auto">
            <a:xfrm>
              <a:off x="4128" y="2064"/>
              <a:ext cx="124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latin typeface="Times New Roman" pitchFamily="18" charset="0"/>
                </a:rPr>
                <a:t>Adjusted </a:t>
              </a:r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</a:rPr>
                <a:t>O3</a:t>
              </a:r>
              <a:endParaRPr lang="en-US" sz="1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0945" name="Line 59"/>
          <p:cNvSpPr>
            <a:spLocks noChangeShapeType="1"/>
          </p:cNvSpPr>
          <p:nvPr/>
        </p:nvSpPr>
        <p:spPr bwMode="auto">
          <a:xfrm rot="456784" flipH="1">
            <a:off x="3717925" y="1552575"/>
            <a:ext cx="195263" cy="6032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46" name="Line 60"/>
          <p:cNvSpPr>
            <a:spLocks noChangeShapeType="1"/>
          </p:cNvSpPr>
          <p:nvPr/>
        </p:nvSpPr>
        <p:spPr bwMode="auto">
          <a:xfrm>
            <a:off x="3006725" y="2392363"/>
            <a:ext cx="0" cy="18097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47" name="Line 61"/>
          <p:cNvSpPr>
            <a:spLocks noChangeShapeType="1"/>
          </p:cNvSpPr>
          <p:nvPr/>
        </p:nvSpPr>
        <p:spPr bwMode="auto">
          <a:xfrm rot="554502">
            <a:off x="4106863" y="3233738"/>
            <a:ext cx="195262" cy="158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48" name="Line 62"/>
          <p:cNvSpPr>
            <a:spLocks noChangeShapeType="1"/>
          </p:cNvSpPr>
          <p:nvPr/>
        </p:nvSpPr>
        <p:spPr bwMode="auto">
          <a:xfrm rot="20600120" flipV="1">
            <a:off x="5143500" y="3233738"/>
            <a:ext cx="193675" cy="158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49" name="Line 63"/>
          <p:cNvSpPr>
            <a:spLocks noChangeShapeType="1"/>
          </p:cNvSpPr>
          <p:nvPr/>
        </p:nvSpPr>
        <p:spPr bwMode="auto">
          <a:xfrm flipV="1">
            <a:off x="6308725" y="2333625"/>
            <a:ext cx="0" cy="179388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50" name="Line 64"/>
          <p:cNvSpPr>
            <a:spLocks noChangeShapeType="1"/>
          </p:cNvSpPr>
          <p:nvPr/>
        </p:nvSpPr>
        <p:spPr bwMode="auto">
          <a:xfrm flipH="1" flipV="1">
            <a:off x="4800600" y="1492250"/>
            <a:ext cx="228600" cy="762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51" name="AutoShape 65"/>
          <p:cNvSpPr>
            <a:spLocks noChangeArrowheads="1"/>
          </p:cNvSpPr>
          <p:nvPr/>
        </p:nvSpPr>
        <p:spPr bwMode="auto">
          <a:xfrm>
            <a:off x="4495800" y="1192213"/>
            <a:ext cx="304800" cy="300037"/>
          </a:xfrm>
          <a:prstGeom prst="downArrow">
            <a:avLst>
              <a:gd name="adj1" fmla="val 50000"/>
              <a:gd name="adj2" fmla="val 38801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53" name="Line 67"/>
          <p:cNvSpPr>
            <a:spLocks noChangeShapeType="1"/>
          </p:cNvSpPr>
          <p:nvPr/>
        </p:nvSpPr>
        <p:spPr bwMode="auto">
          <a:xfrm>
            <a:off x="7239000" y="1981200"/>
            <a:ext cx="0" cy="1676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54" name="Line 68"/>
          <p:cNvSpPr>
            <a:spLocks noChangeShapeType="1"/>
          </p:cNvSpPr>
          <p:nvPr/>
        </p:nvSpPr>
        <p:spPr bwMode="auto">
          <a:xfrm flipH="1" flipV="1">
            <a:off x="6858000" y="1981200"/>
            <a:ext cx="381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aqms_ace_800K_O3_S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692650" cy="5867400"/>
          </a:xfrm>
          <a:prstGeom prst="rect">
            <a:avLst/>
          </a:prstGeom>
          <a:noFill/>
        </p:spPr>
      </p:pic>
      <p:pic>
        <p:nvPicPr>
          <p:cNvPr id="4101" name="Picture 5" descr="raqms_ace_800K_O3_S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1350" y="990600"/>
            <a:ext cx="4692650" cy="5867400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8600" y="0"/>
            <a:ext cx="8685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ACE/RAQMS 800K O3 March 01-April 04, 2010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66800" y="6111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Northern Hemisphere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715000" y="6096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Southern Hemisphere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52400" y="2667000"/>
            <a:ext cx="8839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i="1" u="sng" dirty="0">
                <a:latin typeface="Times New Roman" pitchFamily="18" charset="0"/>
              </a:rPr>
              <a:t>Current</a:t>
            </a:r>
            <a:r>
              <a:rPr lang="en-US" sz="2000" b="1" i="1" dirty="0">
                <a:latin typeface="Times New Roman" pitchFamily="18" charset="0"/>
              </a:rPr>
              <a:t>: Assimilation of </a:t>
            </a:r>
            <a:r>
              <a:rPr lang="en-US" sz="2000" b="1" i="1" dirty="0" err="1">
                <a:latin typeface="Times New Roman" pitchFamily="18" charset="0"/>
              </a:rPr>
              <a:t>hyperspectral</a:t>
            </a:r>
            <a:r>
              <a:rPr lang="en-US" sz="2000" b="1" i="1" dirty="0">
                <a:latin typeface="Times New Roman" pitchFamily="18" charset="0"/>
              </a:rPr>
              <a:t> trace gas retrievals within global chemical data assimilation systems </a:t>
            </a:r>
            <a:r>
              <a:rPr lang="en-US" sz="2000" b="1" i="1" u="sng" dirty="0">
                <a:latin typeface="Times New Roman" pitchFamily="18" charset="0"/>
              </a:rPr>
              <a:t>can</a:t>
            </a:r>
            <a:r>
              <a:rPr lang="en-US" sz="2000" dirty="0"/>
              <a:t> </a:t>
            </a:r>
            <a:r>
              <a:rPr lang="en-US" sz="2000" b="1" i="1" dirty="0">
                <a:latin typeface="Times New Roman" pitchFamily="18" charset="0"/>
              </a:rPr>
              <a:t>be used to constrain background </a:t>
            </a:r>
            <a:r>
              <a:rPr lang="en-US" sz="2000" b="1" i="1" dirty="0" err="1">
                <a:latin typeface="Times New Roman" pitchFamily="18" charset="0"/>
              </a:rPr>
              <a:t>tropospheric</a:t>
            </a:r>
            <a:r>
              <a:rPr lang="en-US" sz="2000" b="1" i="1" dirty="0">
                <a:latin typeface="Times New Roman" pitchFamily="18" charset="0"/>
              </a:rPr>
              <a:t> ozone distributions and improve regional Air Quality</a:t>
            </a:r>
            <a:r>
              <a:rPr lang="en-US" sz="2000" b="1" dirty="0">
                <a:latin typeface="Times New Roman" pitchFamily="18" charset="0"/>
              </a:rPr>
              <a:t> (AQ) </a:t>
            </a:r>
            <a:r>
              <a:rPr lang="en-US" sz="2000" b="1" i="1" dirty="0">
                <a:latin typeface="Times New Roman" pitchFamily="18" charset="0"/>
              </a:rPr>
              <a:t>predictions.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</a:rPr>
              <a:t>	- TES/OMI/MLS 2006 data denial studies during TEXAQS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i="1" u="sng" dirty="0">
                <a:latin typeface="Times New Roman" pitchFamily="18" charset="0"/>
              </a:rPr>
              <a:t>Future</a:t>
            </a:r>
            <a:r>
              <a:rPr lang="en-US" sz="2000" b="1" i="1" dirty="0">
                <a:latin typeface="Times New Roman" pitchFamily="18" charset="0"/>
              </a:rPr>
              <a:t>: Assimilation of </a:t>
            </a:r>
            <a:r>
              <a:rPr lang="en-US" sz="2000" b="1" i="1" dirty="0" err="1">
                <a:latin typeface="Times New Roman" pitchFamily="18" charset="0"/>
              </a:rPr>
              <a:t>hyperspectral</a:t>
            </a:r>
            <a:r>
              <a:rPr lang="en-US" sz="2000" b="1" i="1" dirty="0">
                <a:latin typeface="Times New Roman" pitchFamily="18" charset="0"/>
              </a:rPr>
              <a:t> trace gas retrievals within global chemical data assimilation systems</a:t>
            </a:r>
            <a:r>
              <a:rPr lang="en-US" sz="2000" dirty="0"/>
              <a:t> </a:t>
            </a:r>
            <a:r>
              <a:rPr lang="en-US" sz="2000" b="1" i="1" u="sng" dirty="0">
                <a:latin typeface="Times New Roman" pitchFamily="18" charset="0"/>
              </a:rPr>
              <a:t>should</a:t>
            </a:r>
            <a:r>
              <a:rPr lang="en-US" sz="2000" dirty="0"/>
              <a:t> </a:t>
            </a:r>
            <a:r>
              <a:rPr lang="en-US" sz="2000" b="1" i="1" dirty="0">
                <a:latin typeface="Times New Roman" pitchFamily="18" charset="0"/>
              </a:rPr>
              <a:t>be used to constrain </a:t>
            </a:r>
            <a:r>
              <a:rPr lang="en-US" sz="2000" b="1" i="1" dirty="0" err="1">
                <a:latin typeface="Times New Roman" pitchFamily="18" charset="0"/>
              </a:rPr>
              <a:t>radiatively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active </a:t>
            </a:r>
            <a:r>
              <a:rPr lang="en-US" sz="2000" b="1" i="1" dirty="0">
                <a:latin typeface="Times New Roman" pitchFamily="18" charset="0"/>
              </a:rPr>
              <a:t>trace gas distributions and improve forward modeling for radiance assimilation.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</a:rPr>
              <a:t>	- ACE/IASI 2010 GHG  validation during HIPPO-3</a:t>
            </a:r>
            <a:endParaRPr lang="en-US" sz="2000" b="1" dirty="0">
              <a:latin typeface="Times New Roman" pitchFamily="18" charset="0"/>
            </a:endParaRPr>
          </a:p>
        </p:txBody>
      </p:sp>
      <p:pic>
        <p:nvPicPr>
          <p:cNvPr id="102403" name="Picture 5" descr="NASA insigniaCMYK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6"/>
          <p:cNvPicPr>
            <a:picLocks noChangeAspect="1" noChangeArrowheads="1"/>
          </p:cNvPicPr>
          <p:nvPr/>
        </p:nvPicPr>
        <p:blipFill>
          <a:blip r:embed="rId3" cstate="print"/>
          <a:srcRect t="4546"/>
          <a:stretch>
            <a:fillRect/>
          </a:stretch>
        </p:blipFill>
        <p:spPr bwMode="auto">
          <a:xfrm>
            <a:off x="7924800" y="0"/>
            <a:ext cx="10668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7" descr="RAQMS_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0"/>
            <a:ext cx="533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6292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Pierce, R. B., et al. (2007) Chemical data assimilation estimates of continental US ozone and nitrogen budgets during the Intercontinental Chemical Transport Experiment-North America. J. Geophys. Res. doi:10.1029/2006JD007722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Question 13: What are the views of NOAA Research on the role of present, emerging, and future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hyperspectral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sensing from satellite for operational meteorology, atmospheric chemistry, and climate monitoring (in particular trace gases)?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uwhyb_vs_ace_march_01-april_16_2010_mission_SS_scatter_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  <p:pic>
        <p:nvPicPr>
          <p:cNvPr id="23557" name="Picture 5" descr="uwhyb_vs_ace_march_01-april_16_2010_mission_SR_scatter_O3"/>
          <p:cNvPicPr>
            <a:picLocks noChangeAspect="1" noChangeArrowheads="1"/>
          </p:cNvPicPr>
          <p:nvPr/>
        </p:nvPicPr>
        <p:blipFill>
          <a:blip r:embed="rId3" cstate="print"/>
          <a:srcRect r="6349"/>
          <a:stretch>
            <a:fillRect/>
          </a:stretch>
        </p:blipFill>
        <p:spPr bwMode="auto">
          <a:xfrm>
            <a:off x="4648200" y="2057400"/>
            <a:ext cx="4495800" cy="4800600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0"/>
            <a:ext cx="8110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ACE vs RAQMS O3 March 01-April 04, 2010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066800" y="18303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Northern Hemisphere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715000" y="18288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Southern Hemisphere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362200" y="4876800"/>
            <a:ext cx="1924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RAQMS shows</a:t>
            </a:r>
          </a:p>
          <a:p>
            <a:r>
              <a:rPr lang="en-US">
                <a:latin typeface="Times New Roman" pitchFamily="18" charset="0"/>
              </a:rPr>
              <a:t>Low bias in NH </a:t>
            </a:r>
          </a:p>
          <a:p>
            <a:r>
              <a:rPr lang="en-US">
                <a:latin typeface="Times New Roman" pitchFamily="18" charset="0"/>
              </a:rPr>
              <a:t>lower stratosphere </a:t>
            </a:r>
          </a:p>
          <a:p>
            <a:r>
              <a:rPr lang="en-US">
                <a:latin typeface="Times New Roman" pitchFamily="18" charset="0"/>
              </a:rPr>
              <a:t>relative to ACE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2895600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09600" y="2743200"/>
            <a:ext cx="2308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ACE QC: error&lt;10%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525" y="57150"/>
            <a:ext cx="91440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400" b="1">
                <a:latin typeface="Times New Roman" pitchFamily="18" charset="0"/>
              </a:rPr>
              <a:t>High-performance Instrumented Airborne Platform for Environmental Research (HIAPER), Pole-to-Pole Observation (HIPPO) III</a:t>
            </a:r>
          </a:p>
          <a:p>
            <a:pPr algn="ctr" eaLnBrk="1" hangingPunct="1"/>
            <a:endParaRPr lang="en-US" sz="2400" b="1">
              <a:latin typeface="Times New Roman" pitchFamily="18" charset="0"/>
            </a:endParaRPr>
          </a:p>
          <a:p>
            <a:pPr algn="ctr" eaLnBrk="1" hangingPunct="1"/>
            <a:r>
              <a:rPr lang="en-US" b="1">
                <a:latin typeface="Times New Roman" pitchFamily="18" charset="0"/>
              </a:rPr>
              <a:t>PI: Steven C. Wofsy, Harvard University</a:t>
            </a:r>
            <a:r>
              <a:rPr lang="en-US">
                <a:latin typeface="Times New Roman" pitchFamily="18" charset="0"/>
              </a:rPr>
              <a:t> 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838200" y="6521450"/>
            <a:ext cx="719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http://www.eol.ucar.edu/deployment/field-deployments/field-projects/hippo_global_3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3250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275" y="1870075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495300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National Science Foundation (NSF)-sponsored effort to study the distribution of greenhouse gases and black carbon in the atmosphere. 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High-accuracy measurements of greenhouse gases and black carbon particles from the top of the troposphere to the earth's surface and pole-to-pole. </a:t>
            </a:r>
          </a:p>
        </p:txBody>
      </p: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873250"/>
            <a:ext cx="33528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302000" y="4159250"/>
            <a:ext cx="258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NCAR G-V aircraft</a:t>
            </a:r>
          </a:p>
          <a:p>
            <a:pPr algn="ctr"/>
            <a:r>
              <a:rPr lang="en-US" b="1">
                <a:latin typeface="Times New Roman" pitchFamily="18" charset="0"/>
              </a:rPr>
              <a:t>March 20-April 20,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aqms_hippo_O3_201003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2025"/>
            <a:ext cx="4716463" cy="5895975"/>
          </a:xfrm>
          <a:prstGeom prst="rect">
            <a:avLst/>
          </a:prstGeom>
          <a:noFill/>
        </p:spPr>
      </p:pic>
      <p:pic>
        <p:nvPicPr>
          <p:cNvPr id="8197" name="Picture 5" descr="RAQMS_obs_hippo_20100329_ra_curtain_ozone_spackman_mi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638" y="2433638"/>
            <a:ext cx="4424362" cy="4424362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533400"/>
            <a:ext cx="469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RAQMS 320K O3 with HIPPO 3 Flight Track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800600" y="17526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RAQMS O3 curtain with HIPPO 3 </a:t>
            </a:r>
            <a:r>
              <a:rPr lang="en-US" b="1" dirty="0" err="1">
                <a:latin typeface="Times New Roman" pitchFamily="18" charset="0"/>
              </a:rPr>
              <a:t>insitu</a:t>
            </a:r>
            <a:r>
              <a:rPr lang="en-US" b="1" dirty="0">
                <a:latin typeface="Times New Roman" pitchFamily="18" charset="0"/>
              </a:rPr>
              <a:t> O3 (</a:t>
            </a:r>
            <a:r>
              <a:rPr lang="en-US" b="1" dirty="0" err="1">
                <a:latin typeface="Times New Roman" pitchFamily="18" charset="0"/>
              </a:rPr>
              <a:t>Spackman</a:t>
            </a:r>
            <a:r>
              <a:rPr lang="en-US" b="1" dirty="0">
                <a:latin typeface="Times New Roman" pitchFamily="18" charset="0"/>
              </a:rPr>
              <a:t>, NOAA/ESRL)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710113" y="28575"/>
            <a:ext cx="4033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Anchorage to Hilo 03/29/2010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uwhyb_vs_ace_hippo_march_01-april_16_2010_mission_SR_scatter_O3"/>
          <p:cNvPicPr>
            <a:picLocks noChangeAspect="1" noChangeArrowheads="1"/>
          </p:cNvPicPr>
          <p:nvPr/>
        </p:nvPicPr>
        <p:blipFill>
          <a:blip r:embed="rId2" cstate="print"/>
          <a:srcRect r="6349"/>
          <a:stretch>
            <a:fillRect/>
          </a:stretch>
        </p:blipFill>
        <p:spPr bwMode="auto">
          <a:xfrm>
            <a:off x="4648200" y="2057400"/>
            <a:ext cx="4495800" cy="4800600"/>
          </a:xfrm>
          <a:prstGeom prst="rect">
            <a:avLst/>
          </a:prstGeom>
          <a:noFill/>
        </p:spPr>
      </p:pic>
      <p:pic>
        <p:nvPicPr>
          <p:cNvPr id="5125" name="Picture 5" descr="uwhyb_vs_ace_hippo_march_01-april_16_2010_mission_SS_scatter_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</a:rPr>
              <a:t>ACE/HIPPO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vs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RAQMS O3 March 01-April 16, 2010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066800" y="18303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Northern Hemisphere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715000" y="18288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Southern Hemisphere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362200" y="4876800"/>
            <a:ext cx="1924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RAQMS shows</a:t>
            </a:r>
          </a:p>
          <a:p>
            <a:r>
              <a:rPr lang="en-US">
                <a:latin typeface="Times New Roman" pitchFamily="18" charset="0"/>
              </a:rPr>
              <a:t>Low bias in NH </a:t>
            </a:r>
          </a:p>
          <a:p>
            <a:r>
              <a:rPr lang="en-US">
                <a:latin typeface="Times New Roman" pitchFamily="18" charset="0"/>
              </a:rPr>
              <a:t>lower stratosphere </a:t>
            </a:r>
          </a:p>
          <a:p>
            <a:r>
              <a:rPr lang="en-US">
                <a:latin typeface="Times New Roman" pitchFamily="18" charset="0"/>
              </a:rPr>
              <a:t>relative to ACE &amp;</a:t>
            </a:r>
          </a:p>
          <a:p>
            <a:r>
              <a:rPr lang="en-US">
                <a:latin typeface="Times New Roman" pitchFamily="18" charset="0"/>
              </a:rPr>
              <a:t>HIPPO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895600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33400" y="2667000"/>
            <a:ext cx="24511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RAQMS shows</a:t>
            </a:r>
          </a:p>
          <a:p>
            <a:r>
              <a:rPr lang="en-US">
                <a:latin typeface="Times New Roman" pitchFamily="18" charset="0"/>
              </a:rPr>
              <a:t>high bias in tropical and </a:t>
            </a:r>
          </a:p>
          <a:p>
            <a:r>
              <a:rPr lang="en-US">
                <a:latin typeface="Times New Roman" pitchFamily="18" charset="0"/>
              </a:rPr>
              <a:t>subtropical upper </a:t>
            </a:r>
          </a:p>
          <a:p>
            <a:r>
              <a:rPr lang="en-US">
                <a:latin typeface="Times New Roman" pitchFamily="18" charset="0"/>
              </a:rPr>
              <a:t>troposphere relative </a:t>
            </a:r>
          </a:p>
          <a:p>
            <a:r>
              <a:rPr lang="en-US">
                <a:latin typeface="Times New Roman" pitchFamily="18" charset="0"/>
              </a:rPr>
              <a:t>to HIPPO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1295400" y="4114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245100" y="2667000"/>
            <a:ext cx="24511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RAQMS shows</a:t>
            </a:r>
          </a:p>
          <a:p>
            <a:r>
              <a:rPr lang="en-US">
                <a:latin typeface="Times New Roman" pitchFamily="18" charset="0"/>
              </a:rPr>
              <a:t>high bias in tropical and </a:t>
            </a:r>
          </a:p>
          <a:p>
            <a:r>
              <a:rPr lang="en-US">
                <a:latin typeface="Times New Roman" pitchFamily="18" charset="0"/>
              </a:rPr>
              <a:t>subtropical upper </a:t>
            </a:r>
          </a:p>
          <a:p>
            <a:r>
              <a:rPr lang="en-US">
                <a:latin typeface="Times New Roman" pitchFamily="18" charset="0"/>
              </a:rPr>
              <a:t>troposphere relative </a:t>
            </a:r>
          </a:p>
          <a:p>
            <a:r>
              <a:rPr lang="en-US">
                <a:latin typeface="Times New Roman" pitchFamily="18" charset="0"/>
              </a:rPr>
              <a:t>to HIPPO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6007100" y="4114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ace_march_24-april_04_2010_mission_SS_scatter_CH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  <p:pic>
        <p:nvPicPr>
          <p:cNvPr id="24581" name="Picture 5" descr="ace_march_24-april_04_2010_mission_SR_scatter_CH4"/>
          <p:cNvPicPr>
            <a:picLocks noChangeAspect="1" noChangeArrowheads="1"/>
          </p:cNvPicPr>
          <p:nvPr/>
        </p:nvPicPr>
        <p:blipFill>
          <a:blip r:embed="rId3" cstate="print"/>
          <a:srcRect r="7143"/>
          <a:stretch>
            <a:fillRect/>
          </a:stretch>
        </p:blipFill>
        <p:spPr bwMode="auto">
          <a:xfrm>
            <a:off x="4686300" y="2057400"/>
            <a:ext cx="4457700" cy="4800600"/>
          </a:xfrm>
          <a:prstGeom prst="rect">
            <a:avLst/>
          </a:prstGeom>
          <a:noFill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</a:rPr>
              <a:t>ACE O3 vs CH4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Pacific Sector (120E-120W)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March 24-April 16, 2010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066800" y="18303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Northern Hemisphere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715000" y="18288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Southern Hemisphere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46125" y="399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09600" y="57912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QC: error&lt;10%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ace_hippo_march_24-april_04_2010_mission_SS_scatter_CH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  <p:pic>
        <p:nvPicPr>
          <p:cNvPr id="25605" name="Picture 5" descr="ace_hippo_march_24-april_04_2010_mission_SR_scatter_CH4"/>
          <p:cNvPicPr>
            <a:picLocks noChangeAspect="1" noChangeArrowheads="1"/>
          </p:cNvPicPr>
          <p:nvPr/>
        </p:nvPicPr>
        <p:blipFill>
          <a:blip r:embed="rId3" cstate="print"/>
          <a:srcRect r="7143"/>
          <a:stretch>
            <a:fillRect/>
          </a:stretch>
        </p:blipFill>
        <p:spPr bwMode="auto">
          <a:xfrm>
            <a:off x="4686300" y="2057400"/>
            <a:ext cx="4457700" cy="4800600"/>
          </a:xfrm>
          <a:prstGeom prst="rect">
            <a:avLst/>
          </a:prstGeom>
          <a:noFill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</a:rPr>
              <a:t>ACE &amp; HIPPO O3 vs CH4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Pacific Sector (120E-120W)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March 24-April 16, 2010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66800" y="18303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Northern Hemisphere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715000" y="18288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Southern Hemisphere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09600" y="57912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QC: error&lt;10%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334000" y="3505200"/>
            <a:ext cx="17811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Remarkable</a:t>
            </a:r>
          </a:p>
          <a:p>
            <a:r>
              <a:rPr lang="en-US"/>
              <a:t>Agreement with</a:t>
            </a:r>
          </a:p>
          <a:p>
            <a:r>
              <a:rPr lang="en-US"/>
              <a:t>HIPPO insitu </a:t>
            </a:r>
          </a:p>
          <a:p>
            <a:r>
              <a:rPr lang="en-US"/>
              <a:t>measurements!</a:t>
            </a:r>
          </a:p>
        </p:txBody>
      </p:sp>
      <p:sp>
        <p:nvSpPr>
          <p:cNvPr id="25612" name="AutoShape 12"/>
          <p:cNvSpPr>
            <a:spLocks/>
          </p:cNvSpPr>
          <p:nvPr/>
        </p:nvSpPr>
        <p:spPr bwMode="auto">
          <a:xfrm flipH="1">
            <a:off x="4343400" y="3581400"/>
            <a:ext cx="304800" cy="9144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AutoShape 13"/>
          <p:cNvSpPr>
            <a:spLocks/>
          </p:cNvSpPr>
          <p:nvPr/>
        </p:nvSpPr>
        <p:spPr bwMode="auto">
          <a:xfrm>
            <a:off x="7696200" y="4267200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 flipV="1">
            <a:off x="4572000" y="4038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7086600" y="40386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uwhyb_ace_hippo_march_24-april_04_2010_mission_SS_scatter_CH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  <p:pic>
        <p:nvPicPr>
          <p:cNvPr id="18439" name="Picture 7" descr="uwhyb_ace_hippo_march_24-april_04_2010_mission_SR_scatter_CH4"/>
          <p:cNvPicPr>
            <a:picLocks noChangeAspect="1" noChangeArrowheads="1"/>
          </p:cNvPicPr>
          <p:nvPr/>
        </p:nvPicPr>
        <p:blipFill>
          <a:blip r:embed="rId3" cstate="print"/>
          <a:srcRect r="7143"/>
          <a:stretch>
            <a:fillRect/>
          </a:stretch>
        </p:blipFill>
        <p:spPr bwMode="auto">
          <a:xfrm>
            <a:off x="4686300" y="2057400"/>
            <a:ext cx="4457700" cy="4800600"/>
          </a:xfrm>
          <a:prstGeom prst="rect">
            <a:avLst/>
          </a:prstGeom>
          <a:noFill/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</a:rPr>
              <a:t>ACE &amp; HIPPO &amp; RAQMS O3 vs CH4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Pacific Sector (120E-120W)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March 24-April 16, 2010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066800" y="18303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Northern Hemisphere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715000" y="18288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Southern Hemisphere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3400" y="3581400"/>
            <a:ext cx="2514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Missing CH4/CO/CO2 photochemistry</a:t>
            </a: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V="1">
            <a:off x="1219200" y="2971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257800" y="3540125"/>
            <a:ext cx="2438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Missing CH4/CO/CO2 photochemistry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5543550" y="3200400"/>
            <a:ext cx="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1600200" y="4267200"/>
            <a:ext cx="1828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Brewer Dobson Circulation 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324600" y="4267200"/>
            <a:ext cx="1828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Brewer Dobson Circulation </a:t>
            </a:r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V="1">
            <a:off x="3248025" y="3276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V="1">
            <a:off x="8001000" y="3505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7" name="AutoShape 25"/>
          <p:cNvSpPr>
            <a:spLocks/>
          </p:cNvSpPr>
          <p:nvPr/>
        </p:nvSpPr>
        <p:spPr bwMode="auto">
          <a:xfrm>
            <a:off x="3429000" y="49530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990600" y="53340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Surface boundary condition</a:t>
            </a:r>
          </a:p>
        </p:txBody>
      </p:sp>
      <p:sp>
        <p:nvSpPr>
          <p:cNvPr id="18459" name="AutoShape 27"/>
          <p:cNvSpPr>
            <a:spLocks/>
          </p:cNvSpPr>
          <p:nvPr/>
        </p:nvSpPr>
        <p:spPr bwMode="auto">
          <a:xfrm>
            <a:off x="8077200" y="49530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5638800" y="53340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Surface boundary condition</a:t>
            </a:r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31242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1066800" y="2971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78486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5334000" y="320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ce_march_24-april_04_2010_mission_SS_scatter_N2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  <p:pic>
        <p:nvPicPr>
          <p:cNvPr id="26627" name="Picture 3" descr="ace_march_24-april_04_2010_mission_SR_scatter_N2O"/>
          <p:cNvPicPr>
            <a:picLocks noChangeAspect="1" noChangeArrowheads="1"/>
          </p:cNvPicPr>
          <p:nvPr/>
        </p:nvPicPr>
        <p:blipFill>
          <a:blip r:embed="rId3" cstate="print"/>
          <a:srcRect r="7143"/>
          <a:stretch>
            <a:fillRect/>
          </a:stretch>
        </p:blipFill>
        <p:spPr bwMode="auto">
          <a:xfrm>
            <a:off x="4686300" y="2057400"/>
            <a:ext cx="4457700" cy="4800600"/>
          </a:xfrm>
          <a:prstGeom prst="rect">
            <a:avLst/>
          </a:prstGeo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</a:rPr>
              <a:t>ACE O3 vs N2O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Pacific Sector (120E-120W)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March 24-April 16, 2010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66800" y="18303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Northern Hemisphere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715000" y="18288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Southern Hemisphere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09600" y="57912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QC: error&lt;10%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ce_hippo_march_24-april_04_2010_mission_SS_scatter_N2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  <p:pic>
        <p:nvPicPr>
          <p:cNvPr id="29699" name="Picture 3" descr="ace_hippo_march_24-april_04_2010_mission_SR_scatter_N2O"/>
          <p:cNvPicPr>
            <a:picLocks noChangeAspect="1" noChangeArrowheads="1"/>
          </p:cNvPicPr>
          <p:nvPr/>
        </p:nvPicPr>
        <p:blipFill>
          <a:blip r:embed="rId3" cstate="print"/>
          <a:srcRect r="7143"/>
          <a:stretch>
            <a:fillRect/>
          </a:stretch>
        </p:blipFill>
        <p:spPr bwMode="auto">
          <a:xfrm>
            <a:off x="4686300" y="2057400"/>
            <a:ext cx="4457700" cy="4800600"/>
          </a:xfrm>
          <a:prstGeom prst="rect">
            <a:avLst/>
          </a:prstGeo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</a:rPr>
              <a:t>ACE &amp; HIPPO O3 vs N2O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Pacific Sector (120E-120W)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March 24-April 16, 2010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066800" y="18303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Northern Hemisphere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715000" y="18288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Southern Hemisphere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09600" y="57912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QC: error&lt;10%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334000" y="3505200"/>
            <a:ext cx="17811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Remarkable</a:t>
            </a:r>
          </a:p>
          <a:p>
            <a:r>
              <a:rPr lang="en-US"/>
              <a:t>Agreement with</a:t>
            </a:r>
          </a:p>
          <a:p>
            <a:r>
              <a:rPr lang="en-US"/>
              <a:t>HIPPO insitu </a:t>
            </a:r>
          </a:p>
          <a:p>
            <a:r>
              <a:rPr lang="en-US"/>
              <a:t>measurements!</a:t>
            </a:r>
          </a:p>
        </p:txBody>
      </p:sp>
      <p:sp>
        <p:nvSpPr>
          <p:cNvPr id="29705" name="AutoShape 9"/>
          <p:cNvSpPr>
            <a:spLocks/>
          </p:cNvSpPr>
          <p:nvPr/>
        </p:nvSpPr>
        <p:spPr bwMode="auto">
          <a:xfrm flipH="1">
            <a:off x="4343400" y="3581400"/>
            <a:ext cx="304800" cy="9144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AutoShape 10"/>
          <p:cNvSpPr>
            <a:spLocks/>
          </p:cNvSpPr>
          <p:nvPr/>
        </p:nvSpPr>
        <p:spPr bwMode="auto">
          <a:xfrm>
            <a:off x="7696200" y="4267200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 flipV="1">
            <a:off x="4572000" y="4038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7086600" y="40386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uwhyb_ace_hippo_march_24-april_04_2010_mission_SS_scatter_N2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  <p:pic>
        <p:nvPicPr>
          <p:cNvPr id="20487" name="Picture 7" descr="uwhyb_ace_hippo_march_24-april_04_2010_mission_SR_scatter_N2O"/>
          <p:cNvPicPr>
            <a:picLocks noChangeAspect="1" noChangeArrowheads="1"/>
          </p:cNvPicPr>
          <p:nvPr/>
        </p:nvPicPr>
        <p:blipFill>
          <a:blip r:embed="rId3" cstate="print"/>
          <a:srcRect r="7143"/>
          <a:stretch>
            <a:fillRect/>
          </a:stretch>
        </p:blipFill>
        <p:spPr bwMode="auto">
          <a:xfrm>
            <a:off x="4686300" y="2057400"/>
            <a:ext cx="4457700" cy="4800600"/>
          </a:xfrm>
          <a:prstGeom prst="rect">
            <a:avLst/>
          </a:prstGeom>
          <a:noFill/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</a:rPr>
              <a:t>ACE &amp; HIPPO &amp; RAQMS O3 vs N2O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Pacific Sector (120E-120W)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March 24-April 16, 2010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066800" y="18303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Northern Hemisphere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715000" y="18288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Southern Hemisphere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1828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Brewer Dobson Circulation 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6324600" y="4267200"/>
            <a:ext cx="1828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Brewer Dobson Circulation </a:t>
            </a:r>
          </a:p>
        </p:txBody>
      </p:sp>
      <p:sp>
        <p:nvSpPr>
          <p:cNvPr id="20499" name="AutoShape 19"/>
          <p:cNvSpPr>
            <a:spLocks/>
          </p:cNvSpPr>
          <p:nvPr/>
        </p:nvSpPr>
        <p:spPr bwMode="auto">
          <a:xfrm>
            <a:off x="3429000" y="49530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990600" y="53340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Surface boundary condition</a:t>
            </a:r>
          </a:p>
        </p:txBody>
      </p:sp>
      <p:sp>
        <p:nvSpPr>
          <p:cNvPr id="20501" name="AutoShape 21"/>
          <p:cNvSpPr>
            <a:spLocks/>
          </p:cNvSpPr>
          <p:nvPr/>
        </p:nvSpPr>
        <p:spPr bwMode="auto">
          <a:xfrm>
            <a:off x="8077200" y="49530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638800" y="53340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Surface boundary condition</a:t>
            </a: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V="1">
            <a:off x="3095625" y="3276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V="1">
            <a:off x="7924800" y="3505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28956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76962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3657600"/>
            <a:ext cx="8763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52400" y="2667000"/>
            <a:ext cx="8839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i="1" u="sng" dirty="0">
                <a:latin typeface="Times New Roman" pitchFamily="18" charset="0"/>
              </a:rPr>
              <a:t>Current</a:t>
            </a:r>
            <a:r>
              <a:rPr lang="en-US" sz="2000" b="1" i="1" dirty="0">
                <a:latin typeface="Times New Roman" pitchFamily="18" charset="0"/>
              </a:rPr>
              <a:t>: Assimilation of </a:t>
            </a:r>
            <a:r>
              <a:rPr lang="en-US" sz="2000" b="1" i="1" dirty="0" err="1">
                <a:latin typeface="Times New Roman" pitchFamily="18" charset="0"/>
              </a:rPr>
              <a:t>hyperspectral</a:t>
            </a:r>
            <a:r>
              <a:rPr lang="en-US" sz="2000" b="1" i="1" dirty="0">
                <a:latin typeface="Times New Roman" pitchFamily="18" charset="0"/>
              </a:rPr>
              <a:t> trace gas retrievals within global chemical data assimilation systems </a:t>
            </a:r>
            <a:r>
              <a:rPr lang="en-US" sz="2000" b="1" i="1" u="sng" dirty="0">
                <a:latin typeface="Times New Roman" pitchFamily="18" charset="0"/>
              </a:rPr>
              <a:t>can</a:t>
            </a:r>
            <a:r>
              <a:rPr lang="en-US" sz="2000" dirty="0"/>
              <a:t> </a:t>
            </a:r>
            <a:r>
              <a:rPr lang="en-US" sz="2000" b="1" i="1" dirty="0">
                <a:latin typeface="Times New Roman" pitchFamily="18" charset="0"/>
              </a:rPr>
              <a:t>be used to constrain background </a:t>
            </a:r>
            <a:r>
              <a:rPr lang="en-US" sz="2000" b="1" i="1" dirty="0" err="1">
                <a:latin typeface="Times New Roman" pitchFamily="18" charset="0"/>
              </a:rPr>
              <a:t>tropospheric</a:t>
            </a:r>
            <a:r>
              <a:rPr lang="en-US" sz="2000" b="1" i="1" dirty="0">
                <a:latin typeface="Times New Roman" pitchFamily="18" charset="0"/>
              </a:rPr>
              <a:t> ozone distributions and improve regional Air Quality</a:t>
            </a:r>
            <a:r>
              <a:rPr lang="en-US" sz="2000" b="1" dirty="0">
                <a:latin typeface="Times New Roman" pitchFamily="18" charset="0"/>
              </a:rPr>
              <a:t> (AQ) </a:t>
            </a:r>
            <a:r>
              <a:rPr lang="en-US" sz="2000" b="1" i="1" dirty="0">
                <a:latin typeface="Times New Roman" pitchFamily="18" charset="0"/>
              </a:rPr>
              <a:t>predictions.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</a:rPr>
              <a:t>	- TES/OMI/MLS 2006 data denial studies during TEXAQS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i="1" u="sng" dirty="0">
                <a:latin typeface="Times New Roman" pitchFamily="18" charset="0"/>
              </a:rPr>
              <a:t>Future</a:t>
            </a:r>
            <a:r>
              <a:rPr lang="en-US" sz="2000" b="1" i="1" dirty="0">
                <a:latin typeface="Times New Roman" pitchFamily="18" charset="0"/>
              </a:rPr>
              <a:t>: Assimilation of </a:t>
            </a:r>
            <a:r>
              <a:rPr lang="en-US" sz="2000" b="1" i="1" dirty="0" err="1">
                <a:latin typeface="Times New Roman" pitchFamily="18" charset="0"/>
              </a:rPr>
              <a:t>hyperspectral</a:t>
            </a:r>
            <a:r>
              <a:rPr lang="en-US" sz="2000" b="1" i="1" dirty="0">
                <a:latin typeface="Times New Roman" pitchFamily="18" charset="0"/>
              </a:rPr>
              <a:t> trace gas retrievals within global chemical data assimilation systems</a:t>
            </a:r>
            <a:r>
              <a:rPr lang="en-US" sz="2000" dirty="0"/>
              <a:t> </a:t>
            </a:r>
            <a:r>
              <a:rPr lang="en-US" sz="2000" b="1" i="1" u="sng" dirty="0">
                <a:latin typeface="Times New Roman" pitchFamily="18" charset="0"/>
              </a:rPr>
              <a:t>should</a:t>
            </a:r>
            <a:r>
              <a:rPr lang="en-US" sz="2000" dirty="0"/>
              <a:t> </a:t>
            </a:r>
            <a:r>
              <a:rPr lang="en-US" sz="2000" b="1" i="1" dirty="0">
                <a:latin typeface="Times New Roman" pitchFamily="18" charset="0"/>
              </a:rPr>
              <a:t>be used to constrain </a:t>
            </a:r>
            <a:r>
              <a:rPr lang="en-US" sz="2000" b="1" i="1" dirty="0" err="1">
                <a:latin typeface="Times New Roman" pitchFamily="18" charset="0"/>
              </a:rPr>
              <a:t>radiatively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active </a:t>
            </a:r>
            <a:r>
              <a:rPr lang="en-US" sz="2000" b="1" i="1" dirty="0">
                <a:latin typeface="Times New Roman" pitchFamily="18" charset="0"/>
              </a:rPr>
              <a:t>trace gas distributions and improve forward modeling for radiance assimilation.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</a:rPr>
              <a:t>	- ACE/IASI 2010 GHG  validation during HIPPO-3</a:t>
            </a:r>
            <a:endParaRPr lang="en-US" sz="2000" b="1" dirty="0">
              <a:latin typeface="Times New Roman" pitchFamily="18" charset="0"/>
            </a:endParaRPr>
          </a:p>
        </p:txBody>
      </p:sp>
      <p:pic>
        <p:nvPicPr>
          <p:cNvPr id="102403" name="Picture 5" descr="NASA insigniaCMYK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6"/>
          <p:cNvPicPr>
            <a:picLocks noChangeAspect="1" noChangeArrowheads="1"/>
          </p:cNvPicPr>
          <p:nvPr/>
        </p:nvPicPr>
        <p:blipFill>
          <a:blip r:embed="rId3" cstate="print"/>
          <a:srcRect t="4546"/>
          <a:stretch>
            <a:fillRect/>
          </a:stretch>
        </p:blipFill>
        <p:spPr bwMode="auto">
          <a:xfrm>
            <a:off x="7924800" y="0"/>
            <a:ext cx="10668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7" descr="RAQMS_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0"/>
            <a:ext cx="533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6292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Pierce, R. B., et al. (2007) Chemical data assimilation estimates of continental US ozone and nitrogen budgets during the Intercontinental Chemical Transport Experiment-North America. J. Geophys. Res. doi:10.1029/2006JD007722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Question 13: What are the views of NOAA Research on the role of present, emerging, and future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hyperspectral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sensing from satellite for operational meteorology, atmospheric chemistry, and climate monitoring (in particular trace gases)?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ce_march_24-april_04_2010_mission_SS_scatter_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  <p:pic>
        <p:nvPicPr>
          <p:cNvPr id="27651" name="Picture 3" descr="ace_march_24-april_04_2010_mission_SR_scatter_CO"/>
          <p:cNvPicPr>
            <a:picLocks noChangeAspect="1" noChangeArrowheads="1"/>
          </p:cNvPicPr>
          <p:nvPr/>
        </p:nvPicPr>
        <p:blipFill>
          <a:blip r:embed="rId3" cstate="print"/>
          <a:srcRect r="7143"/>
          <a:stretch>
            <a:fillRect/>
          </a:stretch>
        </p:blipFill>
        <p:spPr bwMode="auto">
          <a:xfrm>
            <a:off x="4686300" y="2057400"/>
            <a:ext cx="4457700" cy="4800600"/>
          </a:xfrm>
          <a:prstGeom prst="rect">
            <a:avLst/>
          </a:prstGeo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</a:rPr>
              <a:t>ACE O3 vs CO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Pacific Sector (120E-120W)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March 24-April 16, 2010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66800" y="18303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Northern Hemisphere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715000" y="18288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Southern Hemisphere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09600" y="57912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QC: error&lt;10%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ace_hippo_march_24-april_04_2010_mission_SS_scatter_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  <p:pic>
        <p:nvPicPr>
          <p:cNvPr id="28677" name="Picture 5" descr="ace_hippo_march_24-april_04_2010_mission_SR_scatter_CO"/>
          <p:cNvPicPr>
            <a:picLocks noChangeAspect="1" noChangeArrowheads="1"/>
          </p:cNvPicPr>
          <p:nvPr/>
        </p:nvPicPr>
        <p:blipFill>
          <a:blip r:embed="rId3" cstate="print"/>
          <a:srcRect r="7143"/>
          <a:stretch>
            <a:fillRect/>
          </a:stretch>
        </p:blipFill>
        <p:spPr bwMode="auto">
          <a:xfrm>
            <a:off x="4686300" y="2057400"/>
            <a:ext cx="4457700" cy="4800600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</a:rPr>
              <a:t>ACE &amp; HIPPO O3 </a:t>
            </a:r>
            <a:r>
              <a:rPr lang="en-US" sz="3200" b="1" dirty="0" err="1">
                <a:latin typeface="Times New Roman" pitchFamily="18" charset="0"/>
              </a:rPr>
              <a:t>vs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CO </a:t>
            </a:r>
            <a:endParaRPr lang="en-US" sz="3200" b="1" dirty="0">
              <a:latin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</a:rPr>
              <a:t>Pacific Sector (120E-120W) </a:t>
            </a:r>
          </a:p>
          <a:p>
            <a:pPr algn="ctr"/>
            <a:r>
              <a:rPr lang="en-US" sz="3200" b="1" dirty="0">
                <a:latin typeface="Times New Roman" pitchFamily="18" charset="0"/>
              </a:rPr>
              <a:t>March 24-April 16, 2010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066800" y="18303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Northern Hemisphere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715000" y="18288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Southern Hemisphere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09600" y="57912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QC: error&lt;10%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362200" y="3505200"/>
            <a:ext cx="17811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Remarkable</a:t>
            </a:r>
          </a:p>
          <a:p>
            <a:r>
              <a:rPr lang="en-US"/>
              <a:t>Agreement with</a:t>
            </a:r>
          </a:p>
          <a:p>
            <a:r>
              <a:rPr lang="en-US"/>
              <a:t>HIPPO insitu </a:t>
            </a:r>
          </a:p>
          <a:p>
            <a:r>
              <a:rPr lang="en-US"/>
              <a:t>measurements!</a:t>
            </a:r>
          </a:p>
        </p:txBody>
      </p:sp>
      <p:sp>
        <p:nvSpPr>
          <p:cNvPr id="28683" name="AutoShape 11"/>
          <p:cNvSpPr>
            <a:spLocks/>
          </p:cNvSpPr>
          <p:nvPr/>
        </p:nvSpPr>
        <p:spPr bwMode="auto">
          <a:xfrm flipH="1">
            <a:off x="1371600" y="3581400"/>
            <a:ext cx="304800" cy="9144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AutoShape 12"/>
          <p:cNvSpPr>
            <a:spLocks/>
          </p:cNvSpPr>
          <p:nvPr/>
        </p:nvSpPr>
        <p:spPr bwMode="auto">
          <a:xfrm>
            <a:off x="5410200" y="4267200"/>
            <a:ext cx="304800" cy="13716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 flipV="1">
            <a:off x="1600200" y="4038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4114800" y="4010025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uwhyb_ace_hippo_march_24-april_04_2010_mission_SS_scatter_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  <p:pic>
        <p:nvPicPr>
          <p:cNvPr id="22535" name="Picture 7" descr="uwhyb_ace_hippo_march_24-april_04_2010_mission_SR_scatter_CO"/>
          <p:cNvPicPr>
            <a:picLocks noChangeAspect="1" noChangeArrowheads="1"/>
          </p:cNvPicPr>
          <p:nvPr/>
        </p:nvPicPr>
        <p:blipFill>
          <a:blip r:embed="rId3" cstate="print"/>
          <a:srcRect r="7143"/>
          <a:stretch>
            <a:fillRect/>
          </a:stretch>
        </p:blipFill>
        <p:spPr bwMode="auto">
          <a:xfrm>
            <a:off x="4686300" y="2057400"/>
            <a:ext cx="4457700" cy="4800600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</a:rPr>
              <a:t>ACE &amp; HIPPO &amp; RAQMS O3 </a:t>
            </a:r>
            <a:r>
              <a:rPr lang="en-US" sz="3200" b="1" dirty="0" err="1">
                <a:latin typeface="Times New Roman" pitchFamily="18" charset="0"/>
              </a:rPr>
              <a:t>vs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CO </a:t>
            </a:r>
            <a:endParaRPr lang="en-US" sz="3200" b="1" dirty="0">
              <a:latin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</a:rPr>
              <a:t>Pacific Sector (120E-120W) </a:t>
            </a:r>
          </a:p>
          <a:p>
            <a:pPr algn="ctr"/>
            <a:r>
              <a:rPr lang="en-US" sz="3200" b="1" dirty="0">
                <a:latin typeface="Times New Roman" pitchFamily="18" charset="0"/>
              </a:rPr>
              <a:t>March 24-April 16, 2010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066800" y="18303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Northern Hemisphere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715000" y="18288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Southern Hemisphere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905000" y="3048000"/>
            <a:ext cx="1828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Brewer Dobson Circulation 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7010400" y="3276600"/>
            <a:ext cx="1828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Brewer Dobson Circulation </a:t>
            </a: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762000" y="3200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 flipV="1">
            <a:off x="6096000" y="3429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886200" y="4267200"/>
            <a:ext cx="16764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Overestimate in UT/LS</a:t>
            </a:r>
          </a:p>
        </p:txBody>
      </p:sp>
      <p:sp>
        <p:nvSpPr>
          <p:cNvPr id="22549" name="AutoShape 21"/>
          <p:cNvSpPr>
            <a:spLocks/>
          </p:cNvSpPr>
          <p:nvPr/>
        </p:nvSpPr>
        <p:spPr bwMode="auto">
          <a:xfrm>
            <a:off x="5867400" y="5181600"/>
            <a:ext cx="381000" cy="11430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3733800" y="5562600"/>
            <a:ext cx="21336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Good agreement in free troposphere</a:t>
            </a:r>
          </a:p>
        </p:txBody>
      </p:sp>
      <p:sp>
        <p:nvSpPr>
          <p:cNvPr id="22552" name="AutoShape 24"/>
          <p:cNvSpPr>
            <a:spLocks/>
          </p:cNvSpPr>
          <p:nvPr/>
        </p:nvSpPr>
        <p:spPr bwMode="auto">
          <a:xfrm flipH="1">
            <a:off x="3352800" y="5105400"/>
            <a:ext cx="381000" cy="1219200"/>
          </a:xfrm>
          <a:prstGeom prst="lef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AutoShape 25"/>
          <p:cNvSpPr>
            <a:spLocks/>
          </p:cNvSpPr>
          <p:nvPr/>
        </p:nvSpPr>
        <p:spPr bwMode="auto">
          <a:xfrm>
            <a:off x="5791200" y="3810000"/>
            <a:ext cx="381000" cy="1219200"/>
          </a:xfrm>
          <a:prstGeom prst="lef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AutoShape 26"/>
          <p:cNvSpPr>
            <a:spLocks/>
          </p:cNvSpPr>
          <p:nvPr/>
        </p:nvSpPr>
        <p:spPr bwMode="auto">
          <a:xfrm flipH="1">
            <a:off x="1905000" y="3810000"/>
            <a:ext cx="381000" cy="1219200"/>
          </a:xfrm>
          <a:prstGeom prst="lef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H="1">
            <a:off x="55626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flipH="1">
            <a:off x="2286000" y="4410075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ad Pierce\Documents\Hyperspectral_GHG_workshop\Talk\IASI_HIPPO_analysis\uwhyb_ace_hippo_iasi_march_01-april_16_2010_mission_SR_scatter.0327.final_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57400"/>
            <a:ext cx="4800600" cy="4800600"/>
          </a:xfrm>
          <a:prstGeom prst="rect">
            <a:avLst/>
          </a:prstGeom>
          <a:noFill/>
        </p:spPr>
      </p:pic>
      <p:pic>
        <p:nvPicPr>
          <p:cNvPr id="1027" name="Picture 3" descr="C:\Users\Brad Pierce\Documents\Hyperspectral_GHG_workshop\Talk\IASI_HIPPO_analysis\uwhyb_ace_hippo_iasi_march_01-april_16_2010_mission_SS_scatter.0327.final_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</a:rPr>
              <a:t>ACE &amp; HIPPO &amp; RAQMS </a:t>
            </a:r>
            <a:r>
              <a:rPr lang="en-US" sz="3200" b="1" dirty="0" smtClean="0">
                <a:latin typeface="Times New Roman" pitchFamily="18" charset="0"/>
              </a:rPr>
              <a:t>&amp; IASI O3 </a:t>
            </a:r>
            <a:r>
              <a:rPr lang="en-US" sz="3200" b="1" dirty="0" err="1">
                <a:latin typeface="Times New Roman" pitchFamily="18" charset="0"/>
              </a:rPr>
              <a:t>vs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CO </a:t>
            </a:r>
            <a:endParaRPr lang="en-US" sz="3200" b="1" dirty="0">
              <a:latin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</a:rPr>
              <a:t>Pacific Sector (120E-120W) </a:t>
            </a:r>
          </a:p>
          <a:p>
            <a:pPr algn="ctr"/>
            <a:r>
              <a:rPr lang="en-US" sz="3200" b="1" dirty="0">
                <a:latin typeface="Times New Roman" pitchFamily="18" charset="0"/>
              </a:rPr>
              <a:t>March 24-April 16, 2010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66800" y="18303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Northern Hemisphere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15000" y="18288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Southern Hemisphere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4859" y="6581001"/>
            <a:ext cx="4810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RAQMS at coincident ACE and IASI points along HIPPO flight Track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00400" y="3581400"/>
            <a:ext cx="990600" cy="228600"/>
          </a:xfrm>
          <a:prstGeom prst="rect">
            <a:avLst/>
          </a:prstGeom>
          <a:solidFill>
            <a:srgbClr val="15FF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32004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Retrieved CO 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r=    0.0679334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Median Bias=     -19.5601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ppbv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RAQMS CO 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r=    0.0444996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Median Bias=     -23.2552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ppbv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2590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Retrieved O3 r=     0.962165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Median Bias=  -0.00191106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ppmv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17526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RAQMS O3 curtain with HIPPO 3 </a:t>
            </a:r>
            <a:r>
              <a:rPr lang="en-US" b="1" dirty="0" err="1">
                <a:latin typeface="Times New Roman" pitchFamily="18" charset="0"/>
              </a:rPr>
              <a:t>insitu</a:t>
            </a:r>
            <a:r>
              <a:rPr lang="en-US" b="1" dirty="0">
                <a:latin typeface="Times New Roman" pitchFamily="18" charset="0"/>
              </a:rPr>
              <a:t> O3 (</a:t>
            </a:r>
            <a:r>
              <a:rPr lang="en-US" b="1" dirty="0" err="1">
                <a:latin typeface="Times New Roman" pitchFamily="18" charset="0"/>
              </a:rPr>
              <a:t>Spackman</a:t>
            </a:r>
            <a:r>
              <a:rPr lang="en-US" b="1" dirty="0">
                <a:latin typeface="Times New Roman" pitchFamily="18" charset="0"/>
              </a:rPr>
              <a:t>, NOAA/ESRL)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10113" y="28575"/>
            <a:ext cx="4033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Anchorage to Hilo 03/29/2010</a:t>
            </a:r>
          </a:p>
        </p:txBody>
      </p:sp>
      <p:pic>
        <p:nvPicPr>
          <p:cNvPr id="1026" name="Picture 2" descr="C:\Users\Brad Pierce\Documents\Hyperspectral_GHG_workshop\Talk\IASI_HIPPO_analysis\RAQMS_obs_hippo_20100329_ra_curtain_co_wofsy_mis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00600" y="17526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RAQMS </a:t>
            </a:r>
            <a:r>
              <a:rPr lang="en-US" b="1" dirty="0" smtClean="0">
                <a:latin typeface="Times New Roman" pitchFamily="18" charset="0"/>
              </a:rPr>
              <a:t>CO </a:t>
            </a:r>
            <a:r>
              <a:rPr lang="en-US" b="1" dirty="0">
                <a:latin typeface="Times New Roman" pitchFamily="18" charset="0"/>
              </a:rPr>
              <a:t>curtain with HIPPO 3 </a:t>
            </a:r>
            <a:r>
              <a:rPr lang="en-US" b="1" dirty="0" err="1">
                <a:latin typeface="Times New Roman" pitchFamily="18" charset="0"/>
              </a:rPr>
              <a:t>insitu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CO (</a:t>
            </a:r>
            <a:r>
              <a:rPr lang="en-US" b="1" dirty="0" err="1" smtClean="0">
                <a:latin typeface="Times New Roman" pitchFamily="18" charset="0"/>
              </a:rPr>
              <a:t>Wofsy</a:t>
            </a:r>
            <a:r>
              <a:rPr lang="en-US" b="1" dirty="0" smtClean="0">
                <a:latin typeface="Times New Roman" pitchFamily="18" charset="0"/>
              </a:rPr>
              <a:t>, Harvard)</a:t>
            </a:r>
            <a:endParaRPr lang="en-US" b="1" dirty="0">
              <a:latin typeface="Times New Roman" pitchFamily="18" charset="0"/>
            </a:endParaRPr>
          </a:p>
        </p:txBody>
      </p:sp>
      <p:pic>
        <p:nvPicPr>
          <p:cNvPr id="8" name="Picture 5" descr="RAQMS_obs_hippo_20100329_ra_curtain_ozone_spackman_mi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838200"/>
            <a:ext cx="632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HIPPO 3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insitu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RAQMS O3/CO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ad Pierce\Documents\Hyperspectral_GHG_workshop\Talk\IASI_HIPPO_analysis\IASI_obs_hippo_20100329_ra_curtain_co_wofsy_mission.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</p:spPr>
      </p:pic>
      <p:pic>
        <p:nvPicPr>
          <p:cNvPr id="2051" name="Picture 3" descr="C:\Users\Brad Pierce\Documents\Hyperspectral_GHG_workshop\Talk\IASI_HIPPO_analysis\IASI_obs_hippo_20100329_ra_curtain_ozone_spackman_mission.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6200" y="17526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IASI (Smith, HU) </a:t>
            </a:r>
            <a:r>
              <a:rPr lang="en-US" b="1" dirty="0">
                <a:latin typeface="Times New Roman" pitchFamily="18" charset="0"/>
              </a:rPr>
              <a:t>O3 curtain with HIPPO 3 </a:t>
            </a:r>
            <a:r>
              <a:rPr lang="en-US" b="1" dirty="0" err="1">
                <a:latin typeface="Times New Roman" pitchFamily="18" charset="0"/>
              </a:rPr>
              <a:t>insitu</a:t>
            </a:r>
            <a:r>
              <a:rPr lang="en-US" b="1" dirty="0">
                <a:latin typeface="Times New Roman" pitchFamily="18" charset="0"/>
              </a:rPr>
              <a:t> O3 (</a:t>
            </a:r>
            <a:r>
              <a:rPr lang="en-US" b="1" dirty="0" err="1">
                <a:latin typeface="Times New Roman" pitchFamily="18" charset="0"/>
              </a:rPr>
              <a:t>Spackman</a:t>
            </a:r>
            <a:r>
              <a:rPr lang="en-US" b="1" dirty="0">
                <a:latin typeface="Times New Roman" pitchFamily="18" charset="0"/>
              </a:rPr>
              <a:t>, NOAA/ESRL)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10113" y="28575"/>
            <a:ext cx="4033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Anchorage to Hilo 03/29/2010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48200" y="17526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IASI (Smith, HU) CO </a:t>
            </a:r>
            <a:r>
              <a:rPr lang="en-US" b="1" dirty="0">
                <a:latin typeface="Times New Roman" pitchFamily="18" charset="0"/>
              </a:rPr>
              <a:t>curtain with HIPPO 3 </a:t>
            </a:r>
            <a:r>
              <a:rPr lang="en-US" b="1" dirty="0" err="1">
                <a:latin typeface="Times New Roman" pitchFamily="18" charset="0"/>
              </a:rPr>
              <a:t>insitu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CO (</a:t>
            </a:r>
            <a:r>
              <a:rPr lang="en-US" b="1" dirty="0" err="1" smtClean="0">
                <a:latin typeface="Times New Roman" pitchFamily="18" charset="0"/>
              </a:rPr>
              <a:t>Wofsy</a:t>
            </a:r>
            <a:r>
              <a:rPr lang="en-US" b="1" smtClean="0">
                <a:latin typeface="Times New Roman" pitchFamily="18" charset="0"/>
              </a:rPr>
              <a:t>, Harvard)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838200"/>
            <a:ext cx="5644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HIPPO 3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insitu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IASI O3/CO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b="1" i="1" u="sng" dirty="0">
                <a:latin typeface="Times New Roman" pitchFamily="18" charset="0"/>
              </a:rPr>
              <a:t>Summary: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i="1" u="sng" dirty="0">
                <a:latin typeface="Times New Roman" pitchFamily="18" charset="0"/>
              </a:rPr>
              <a:t>Current</a:t>
            </a:r>
            <a:r>
              <a:rPr lang="en-US" b="1" i="1" dirty="0">
                <a:latin typeface="Times New Roman" pitchFamily="18" charset="0"/>
              </a:rPr>
              <a:t>: Assimilation of </a:t>
            </a:r>
            <a:r>
              <a:rPr lang="en-US" b="1" i="1" dirty="0" err="1">
                <a:latin typeface="Times New Roman" pitchFamily="18" charset="0"/>
              </a:rPr>
              <a:t>hyperspectral</a:t>
            </a:r>
            <a:r>
              <a:rPr lang="en-US" b="1" i="1" dirty="0">
                <a:latin typeface="Times New Roman" pitchFamily="18" charset="0"/>
              </a:rPr>
              <a:t> trace gas retrievals within global chemical data assimilation systems </a:t>
            </a:r>
            <a:r>
              <a:rPr lang="en-US" b="1" i="1" u="sng" dirty="0">
                <a:latin typeface="Times New Roman" pitchFamily="18" charset="0"/>
              </a:rPr>
              <a:t>can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</a:rPr>
              <a:t>be used to constrain background </a:t>
            </a:r>
            <a:r>
              <a:rPr lang="en-US" b="1" i="1" dirty="0" err="1">
                <a:latin typeface="Times New Roman" pitchFamily="18" charset="0"/>
              </a:rPr>
              <a:t>tropospheric</a:t>
            </a:r>
            <a:r>
              <a:rPr lang="en-US" b="1" i="1" dirty="0">
                <a:latin typeface="Times New Roman" pitchFamily="18" charset="0"/>
              </a:rPr>
              <a:t> ozone distributions and improve regional Air Quality</a:t>
            </a:r>
            <a:r>
              <a:rPr lang="en-US" b="1" dirty="0">
                <a:latin typeface="Times New Roman" pitchFamily="18" charset="0"/>
              </a:rPr>
              <a:t> (AQ) </a:t>
            </a:r>
            <a:r>
              <a:rPr lang="en-US" b="1" i="1" dirty="0">
                <a:latin typeface="Times New Roman" pitchFamily="18" charset="0"/>
              </a:rPr>
              <a:t>predictions.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i="1" u="sng" dirty="0">
                <a:latin typeface="Times New Roman" pitchFamily="18" charset="0"/>
              </a:rPr>
              <a:t>Future</a:t>
            </a:r>
            <a:r>
              <a:rPr lang="en-US" b="1" i="1" dirty="0">
                <a:latin typeface="Times New Roman" pitchFamily="18" charset="0"/>
              </a:rPr>
              <a:t>: Assimilation of </a:t>
            </a:r>
            <a:r>
              <a:rPr lang="en-US" b="1" i="1" dirty="0" err="1">
                <a:latin typeface="Times New Roman" pitchFamily="18" charset="0"/>
              </a:rPr>
              <a:t>hyperspectral</a:t>
            </a:r>
            <a:r>
              <a:rPr lang="en-US" b="1" i="1" dirty="0">
                <a:latin typeface="Times New Roman" pitchFamily="18" charset="0"/>
              </a:rPr>
              <a:t> trace gas retrievals within global chemical data assimilation systems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b="1" i="1" u="sng" dirty="0">
                <a:latin typeface="Times New Roman" pitchFamily="18" charset="0"/>
              </a:rPr>
              <a:t>should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</a:rPr>
              <a:t>be used to constrain </a:t>
            </a:r>
            <a:r>
              <a:rPr lang="en-US" b="1" i="1" dirty="0" err="1">
                <a:latin typeface="Times New Roman" pitchFamily="18" charset="0"/>
              </a:rPr>
              <a:t>radiatively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</a:rPr>
              <a:t>active </a:t>
            </a:r>
            <a:r>
              <a:rPr lang="en-US" b="1" i="1" dirty="0">
                <a:latin typeface="Times New Roman" pitchFamily="18" charset="0"/>
              </a:rPr>
              <a:t>trace gas distributions and improve forward modeling for radiance assimilation.</a:t>
            </a:r>
          </a:p>
          <a:p>
            <a:pPr marL="342900" indent="-342900"/>
            <a:endParaRPr lang="en-US" b="1" i="1" dirty="0">
              <a:latin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But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Operational models need to predict both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tropospheric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and stratospheric chemistry (e.g.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GMES/MACC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)!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And we </a:t>
            </a: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</a:rPr>
              <a:t>need to downlink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full resolution JPSS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CrIS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spectra for GHG retrieval!</a:t>
            </a:r>
          </a:p>
          <a:p>
            <a:pPr marL="342900" indent="-342900"/>
            <a:r>
              <a:rPr lang="en-US" b="1" i="1" dirty="0" smtClean="0">
                <a:latin typeface="Times New Roman" pitchFamily="18" charset="0"/>
              </a:rPr>
              <a:t>	</a:t>
            </a:r>
          </a:p>
          <a:p>
            <a:pPr marL="342900" indent="-342900"/>
            <a:r>
              <a:rPr lang="en-US" b="1" i="1" dirty="0" smtClean="0">
                <a:latin typeface="Times New Roman" pitchFamily="18" charset="0"/>
              </a:rPr>
              <a:t>	Proposed </a:t>
            </a:r>
            <a:r>
              <a:rPr lang="en-US" b="1" i="1" dirty="0">
                <a:latin typeface="Times New Roman" pitchFamily="18" charset="0"/>
              </a:rPr>
              <a:t>next generation </a:t>
            </a:r>
            <a:r>
              <a:rPr lang="en-US" b="1" i="1" dirty="0" err="1">
                <a:latin typeface="Times New Roman" pitchFamily="18" charset="0"/>
              </a:rPr>
              <a:t>Hyperspectral</a:t>
            </a:r>
            <a:r>
              <a:rPr lang="en-US" b="1" i="1" dirty="0">
                <a:latin typeface="Times New Roman" pitchFamily="18" charset="0"/>
              </a:rPr>
              <a:t> Sounder (IASI NG, </a:t>
            </a:r>
            <a:r>
              <a:rPr lang="en-US" b="1" i="1" u="sng" dirty="0">
                <a:latin typeface="Times New Roman" pitchFamily="18" charset="0"/>
              </a:rPr>
              <a:t>2 x radiometric and 2 x spectral Resolution</a:t>
            </a:r>
            <a:r>
              <a:rPr lang="en-US" b="1" i="1" dirty="0">
                <a:latin typeface="Times New Roman" pitchFamily="18" charset="0"/>
              </a:rPr>
              <a:t>, 2018+) and Solar Limb Occultation (Solar Occultation for Atmospheric Research, SOAR, </a:t>
            </a:r>
            <a:r>
              <a:rPr lang="en-US" b="1" i="1" u="sng" dirty="0">
                <a:latin typeface="Times New Roman" pitchFamily="18" charset="0"/>
              </a:rPr>
              <a:t>3x vertical resolution</a:t>
            </a:r>
            <a:r>
              <a:rPr lang="en-US" b="1" i="1" dirty="0">
                <a:latin typeface="Times New Roman" pitchFamily="18" charset="0"/>
              </a:rPr>
              <a:t>, 2016+) would provide improved trace gas retrievals for Weather, Air Quality and Climate applications.</a:t>
            </a:r>
          </a:p>
        </p:txBody>
      </p:sp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rad Pierce\Documents\Hyperspectral_GHG_workshop\Talk\IASI_HIPPO_analysis\uwhyb_ace_hippo_iasi_march_01-april_16_2010_mission_SS_scatter.0327.final_CH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  <p:pic>
        <p:nvPicPr>
          <p:cNvPr id="3074" name="Picture 2" descr="C:\Users\Brad Pierce\Documents\Hyperspectral_GHG_workshop\Talk\IASI_HIPPO_analysis\uwhyb_ace_hippo_iasi_march_01-april_16_2010_mission_SR_scatter.0327.final_CH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4800600" cy="4800600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</a:rPr>
              <a:t>ACE &amp; HIPPO &amp; RAQMS </a:t>
            </a:r>
            <a:r>
              <a:rPr lang="en-US" sz="3200" b="1" dirty="0" smtClean="0">
                <a:latin typeface="Times New Roman" pitchFamily="18" charset="0"/>
              </a:rPr>
              <a:t>&amp; IASI O3 </a:t>
            </a:r>
            <a:r>
              <a:rPr lang="en-US" sz="3200" b="1" dirty="0" err="1">
                <a:latin typeface="Times New Roman" pitchFamily="18" charset="0"/>
              </a:rPr>
              <a:t>vs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CH4 </a:t>
            </a:r>
            <a:endParaRPr lang="en-US" sz="3200" b="1" dirty="0">
              <a:latin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</a:rPr>
              <a:t>Pacific Sector (120E-120W) </a:t>
            </a:r>
          </a:p>
          <a:p>
            <a:pPr algn="ctr"/>
            <a:r>
              <a:rPr lang="en-US" sz="3200" b="1" dirty="0">
                <a:latin typeface="Times New Roman" pitchFamily="18" charset="0"/>
              </a:rPr>
              <a:t>March 24-April 16, 2010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66800" y="18303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Northern Hemisphere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715000" y="18288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Southern Hemisphere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4859" y="6581001"/>
            <a:ext cx="4810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RAQMS at coincident ACE and IASI points along HIPPO flight Track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</a:rPr>
              <a:t>ACE &amp; HIPPO &amp; RAQMS </a:t>
            </a:r>
            <a:r>
              <a:rPr lang="en-US" sz="3200" b="1" dirty="0" smtClean="0">
                <a:latin typeface="Times New Roman" pitchFamily="18" charset="0"/>
              </a:rPr>
              <a:t>&amp; IASI O3 </a:t>
            </a:r>
            <a:r>
              <a:rPr lang="en-US" sz="3200" b="1" dirty="0" err="1">
                <a:latin typeface="Times New Roman" pitchFamily="18" charset="0"/>
              </a:rPr>
              <a:t>vs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N2O </a:t>
            </a:r>
            <a:endParaRPr lang="en-US" sz="3200" b="1" dirty="0">
              <a:latin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</a:rPr>
              <a:t>Pacific Sector (120E-120W) </a:t>
            </a:r>
          </a:p>
          <a:p>
            <a:pPr algn="ctr"/>
            <a:r>
              <a:rPr lang="en-US" sz="3200" b="1" dirty="0">
                <a:latin typeface="Times New Roman" pitchFamily="18" charset="0"/>
              </a:rPr>
              <a:t>March 24-April 16, 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4859" y="6581001"/>
            <a:ext cx="4810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RAQMS at coincident ACE and IASI points along HIPPO flight Track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Brad Pierce\Documents\Hyperspectral_GHG_workshop\Talk\IASI_HIPPO_analysis\uwhyb_ace_hippo_iasi_march_01-april_16_2010_mission_SS_scatter.0327.final_N2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  <p:pic>
        <p:nvPicPr>
          <p:cNvPr id="4098" name="Picture 2" descr="C:\Users\Brad Pierce\Documents\Hyperspectral_GHG_workshop\Talk\IASI_HIPPO_analysis\uwhyb_ace_hippo_iasi_march_01-april_16_2010_mission_SR_scatter.0327.final_N2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4800600" cy="4800600"/>
          </a:xfrm>
          <a:prstGeom prst="rect">
            <a:avLst/>
          </a:prstGeom>
          <a:noFill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66800" y="1830388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Northern Hemisphere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715000" y="18288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Southern Hemisphere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7259" y="6581001"/>
            <a:ext cx="4810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RAQMS at coincident ACE and IASI points along HIPPO flight Track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89844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Retrieved O3 r=     0.962165, Median Bias=  -0.00191106</a:t>
            </a:r>
          </a:p>
          <a:p>
            <a:r>
              <a:rPr lang="en-US" dirty="0" smtClean="0"/>
              <a:t>RAQMS O3 r=     0.971285, Median Bias=  -0.00144393</a:t>
            </a:r>
          </a:p>
          <a:p>
            <a:endParaRPr lang="en-US" dirty="0" smtClean="0"/>
          </a:p>
          <a:p>
            <a:r>
              <a:rPr lang="en-US" dirty="0" smtClean="0"/>
              <a:t>Retrieved CO r=    0.0679334, Median Bias=     -19.5601</a:t>
            </a:r>
          </a:p>
          <a:p>
            <a:r>
              <a:rPr lang="en-US" dirty="0" smtClean="0"/>
              <a:t>RAQMS CO r=    0.0444996,  Median Bias=     -23.2552</a:t>
            </a:r>
          </a:p>
          <a:p>
            <a:endParaRPr lang="en-US" dirty="0" smtClean="0"/>
          </a:p>
          <a:p>
            <a:r>
              <a:rPr lang="en-US" dirty="0" smtClean="0"/>
              <a:t>Retrieved CH4 r=     0.136063, Median Bias=    0.0558940</a:t>
            </a:r>
          </a:p>
          <a:p>
            <a:r>
              <a:rPr lang="en-US" dirty="0" smtClean="0"/>
              <a:t>RAQMS CH4 r=     0.108257, Median Bias=    0.0565929</a:t>
            </a:r>
          </a:p>
          <a:p>
            <a:endParaRPr lang="en-US" dirty="0" smtClean="0"/>
          </a:p>
          <a:p>
            <a:r>
              <a:rPr lang="en-US" dirty="0" smtClean="0"/>
              <a:t>Retrieved N2O r=     0.164484, Median Bias=      16.6093</a:t>
            </a:r>
          </a:p>
          <a:p>
            <a:r>
              <a:rPr lang="en-US" dirty="0" smtClean="0"/>
              <a:t>RAQMS N2O r=     0.166612, Median Bias=      16.3700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457200"/>
            <a:ext cx="5827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Calibri" pitchFamily="34" charset="0"/>
              </a:rPr>
              <a:t>03/27 Final </a:t>
            </a:r>
            <a:r>
              <a:rPr lang="en-US" u="sng" dirty="0">
                <a:latin typeface="Calibri" pitchFamily="34" charset="0"/>
              </a:rPr>
              <a:t>Stats with respect to HIPPO </a:t>
            </a:r>
            <a:r>
              <a:rPr lang="en-US" u="sng" dirty="0" err="1">
                <a:latin typeface="Calibri" pitchFamily="34" charset="0"/>
              </a:rPr>
              <a:t>insitu</a:t>
            </a:r>
            <a:r>
              <a:rPr lang="en-US" u="sng" dirty="0">
                <a:latin typeface="Calibri" pitchFamily="34" charset="0"/>
              </a:rPr>
              <a:t> measurements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70834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>
                <a:latin typeface="Times New Roman" pitchFamily="18" charset="0"/>
              </a:rPr>
              <a:t>Time period: August 2006</a:t>
            </a:r>
          </a:p>
          <a:p>
            <a:pPr marL="342900" indent="-342900"/>
            <a:r>
              <a:rPr lang="en-US" sz="2000">
                <a:latin typeface="Times New Roman" pitchFamily="18" charset="0"/>
              </a:rPr>
              <a:t>Initial Conditions: July 15</a:t>
            </a:r>
            <a:r>
              <a:rPr lang="en-US" sz="2000" baseline="30000">
                <a:latin typeface="Times New Roman" pitchFamily="18" charset="0"/>
              </a:rPr>
              <a:t>th</a:t>
            </a:r>
            <a:r>
              <a:rPr lang="en-US" sz="2000">
                <a:latin typeface="Times New Roman" pitchFamily="18" charset="0"/>
              </a:rPr>
              <a:t>, 2006 </a:t>
            </a:r>
          </a:p>
          <a:p>
            <a:pPr marL="342900" indent="-342900"/>
            <a:r>
              <a:rPr lang="en-US" sz="2000">
                <a:latin typeface="Times New Roman" pitchFamily="18" charset="0"/>
              </a:rPr>
              <a:t>(Baseline RAQMS OMI+TES ozone analysis)</a:t>
            </a:r>
          </a:p>
          <a:p>
            <a:pPr marL="342900" indent="-342900"/>
            <a:r>
              <a:rPr lang="en-US" sz="2000">
                <a:latin typeface="Times New Roman" pitchFamily="18" charset="0"/>
              </a:rPr>
              <a:t>Validation: 2006 IONS ozonesonde network (373 sondes)</a:t>
            </a:r>
          </a:p>
          <a:p>
            <a:pPr marL="342900" indent="-342900"/>
            <a:endParaRPr lang="en-US" sz="2000">
              <a:latin typeface="Times New Roman" pitchFamily="18" charset="0"/>
            </a:endParaRPr>
          </a:p>
          <a:p>
            <a:pPr marL="342900" indent="-342900"/>
            <a:r>
              <a:rPr lang="en-US" sz="2000">
                <a:latin typeface="Times New Roman" pitchFamily="18" charset="0"/>
              </a:rPr>
              <a:t>Meteorological Analysis: GFS/GSI</a:t>
            </a:r>
          </a:p>
          <a:p>
            <a:pPr marL="342900" indent="-342900"/>
            <a:endParaRPr lang="en-US" sz="2000">
              <a:latin typeface="Times New Roman" pitchFamily="18" charset="0"/>
            </a:endParaRPr>
          </a:p>
          <a:p>
            <a:pPr marL="342900" indent="-342900"/>
            <a:r>
              <a:rPr lang="en-US" sz="2000">
                <a:latin typeface="Times New Roman" pitchFamily="18" charset="0"/>
              </a:rPr>
              <a:t>Chemical Analysis: </a:t>
            </a:r>
          </a:p>
          <a:p>
            <a:pPr marL="342900" indent="-342900">
              <a:buFontTx/>
              <a:buChar char="•"/>
            </a:pPr>
            <a:r>
              <a:rPr lang="en-US" sz="2000">
                <a:latin typeface="Times New Roman" pitchFamily="18" charset="0"/>
              </a:rPr>
              <a:t>Optimal Interpolation (IO) univariate (Pierce et al., 2007)</a:t>
            </a:r>
          </a:p>
          <a:p>
            <a:pPr marL="342900" indent="-342900">
              <a:buFontTx/>
              <a:buChar char="•"/>
            </a:pPr>
            <a:r>
              <a:rPr lang="en-US" sz="2000">
                <a:latin typeface="Times New Roman" pitchFamily="18" charset="0"/>
              </a:rPr>
              <a:t>unified online troposphere/stratospheric chemistry for first guess</a:t>
            </a:r>
          </a:p>
          <a:p>
            <a:pPr marL="342900" indent="-342900">
              <a:buFontTx/>
              <a:buChar char="•"/>
            </a:pPr>
            <a:endParaRPr lang="en-US" sz="2000">
              <a:latin typeface="Times New Roman" pitchFamily="18" charset="0"/>
            </a:endParaRPr>
          </a:p>
          <a:p>
            <a:pPr marL="342900" indent="-342900"/>
            <a:r>
              <a:rPr lang="en-US" sz="2000">
                <a:latin typeface="Times New Roman" pitchFamily="18" charset="0"/>
              </a:rPr>
              <a:t>Procedure: </a:t>
            </a:r>
          </a:p>
          <a:p>
            <a:pPr marL="342900" indent="-342900"/>
            <a:r>
              <a:rPr lang="en-US" sz="2000">
                <a:latin typeface="Times New Roman" pitchFamily="18" charset="0"/>
              </a:rPr>
              <a:t>Compare RAQMS analyses with ozonesonde</a:t>
            </a:r>
          </a:p>
          <a:p>
            <a:pPr marL="342900" indent="-342900">
              <a:buFontTx/>
              <a:buAutoNum type="arabicParenR"/>
            </a:pPr>
            <a:r>
              <a:rPr lang="en-US" sz="2000">
                <a:latin typeface="Times New Roman" pitchFamily="18" charset="0"/>
              </a:rPr>
              <a:t>No Assimilation</a:t>
            </a:r>
          </a:p>
          <a:p>
            <a:pPr marL="342900" indent="-342900">
              <a:buFontTx/>
              <a:buAutoNum type="arabicParenR"/>
            </a:pPr>
            <a:r>
              <a:rPr lang="en-US" sz="2000">
                <a:latin typeface="Times New Roman" pitchFamily="18" charset="0"/>
              </a:rPr>
              <a:t>OMI (Cloud Cleared) only</a:t>
            </a:r>
          </a:p>
          <a:p>
            <a:pPr marL="342900" indent="-342900">
              <a:buFontTx/>
              <a:buAutoNum type="arabicParenR"/>
            </a:pPr>
            <a:r>
              <a:rPr lang="en-US" sz="2000">
                <a:latin typeface="Times New Roman" pitchFamily="18" charset="0"/>
              </a:rPr>
              <a:t>TES (O3&amp;CO) only</a:t>
            </a:r>
          </a:p>
          <a:p>
            <a:pPr marL="342900" indent="-342900">
              <a:buFontTx/>
              <a:buAutoNum type="arabicParenR"/>
            </a:pPr>
            <a:r>
              <a:rPr lang="en-US" sz="2000">
                <a:latin typeface="Times New Roman" pitchFamily="18" charset="0"/>
              </a:rPr>
              <a:t>TES (O3&amp;CO)+OMI (Cloud Cleared)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387600" y="76200"/>
            <a:ext cx="447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RAQMS 2006 Data Denial Study</a:t>
            </a:r>
          </a:p>
        </p:txBody>
      </p:sp>
      <p:pic>
        <p:nvPicPr>
          <p:cNvPr id="52230" name="Picture 6" descr="August_2006_RAQMS_TO3_column_200701c"/>
          <p:cNvPicPr>
            <a:picLocks noChangeAspect="1" noChangeArrowheads="1"/>
          </p:cNvPicPr>
          <p:nvPr/>
        </p:nvPicPr>
        <p:blipFill>
          <a:blip r:embed="rId3" cstate="print"/>
          <a:srcRect l="21199" t="19612" r="20457" b="8804"/>
          <a:stretch>
            <a:fillRect/>
          </a:stretch>
        </p:blipFill>
        <p:spPr bwMode="auto">
          <a:xfrm>
            <a:off x="6172200" y="4040188"/>
            <a:ext cx="2971800" cy="281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3276600" y="838200"/>
            <a:ext cx="3048000" cy="3762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RAQMS Global Met/Chem </a:t>
            </a:r>
          </a:p>
        </p:txBody>
      </p:sp>
      <p:sp>
        <p:nvSpPr>
          <p:cNvPr id="80900" name="Text Box 7"/>
          <p:cNvSpPr txBox="1">
            <a:spLocks noChangeArrowheads="1"/>
          </p:cNvSpPr>
          <p:nvPr/>
        </p:nvSpPr>
        <p:spPr bwMode="auto">
          <a:xfrm>
            <a:off x="5257800" y="3962400"/>
            <a:ext cx="29146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OMI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Column Assimilation Cycle</a:t>
            </a:r>
          </a:p>
        </p:txBody>
      </p:sp>
      <p:sp>
        <p:nvSpPr>
          <p:cNvPr id="80901" name="Oval 8"/>
          <p:cNvSpPr>
            <a:spLocks noChangeArrowheads="1"/>
          </p:cNvSpPr>
          <p:nvPr/>
        </p:nvSpPr>
        <p:spPr bwMode="auto">
          <a:xfrm>
            <a:off x="5029200" y="3554413"/>
            <a:ext cx="3302000" cy="1801812"/>
          </a:xfrm>
          <a:prstGeom prst="ellips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902" name="Group 9"/>
          <p:cNvGrpSpPr>
            <a:grpSpLocks/>
          </p:cNvGrpSpPr>
          <p:nvPr/>
        </p:nvGrpSpPr>
        <p:grpSpPr bwMode="auto">
          <a:xfrm>
            <a:off x="4191000" y="3778250"/>
            <a:ext cx="1828800" cy="539750"/>
            <a:chOff x="336" y="1920"/>
            <a:chExt cx="1296" cy="288"/>
          </a:xfrm>
        </p:grpSpPr>
        <p:sp>
          <p:nvSpPr>
            <p:cNvPr id="80903" name="Oval 10"/>
            <p:cNvSpPr>
              <a:spLocks noChangeArrowheads="1"/>
            </p:cNvSpPr>
            <p:nvPr/>
          </p:nvSpPr>
          <p:spPr bwMode="auto">
            <a:xfrm>
              <a:off x="336" y="1920"/>
              <a:ext cx="1296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4" name="Text Box 11"/>
            <p:cNvSpPr txBox="1">
              <a:spLocks noChangeArrowheads="1"/>
            </p:cNvSpPr>
            <p:nvPr/>
          </p:nvSpPr>
          <p:spPr bwMode="auto">
            <a:xfrm>
              <a:off x="384" y="1920"/>
              <a:ext cx="120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Modeled O3+     OMI Obs Operator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80905" name="Group 12"/>
          <p:cNvGrpSpPr>
            <a:grpSpLocks/>
          </p:cNvGrpSpPr>
          <p:nvPr/>
        </p:nvGrpSpPr>
        <p:grpSpPr bwMode="auto">
          <a:xfrm>
            <a:off x="7459663" y="4930775"/>
            <a:ext cx="1684337" cy="479425"/>
            <a:chOff x="3744" y="3408"/>
            <a:chExt cx="1152" cy="336"/>
          </a:xfrm>
        </p:grpSpPr>
        <p:sp>
          <p:nvSpPr>
            <p:cNvPr id="80906" name="Oval 13"/>
            <p:cNvSpPr>
              <a:spLocks noChangeArrowheads="1"/>
            </p:cNvSpPr>
            <p:nvPr/>
          </p:nvSpPr>
          <p:spPr bwMode="auto">
            <a:xfrm>
              <a:off x="3744" y="3408"/>
              <a:ext cx="1152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7" name="Text Box 14"/>
            <p:cNvSpPr txBox="1">
              <a:spLocks noChangeArrowheads="1"/>
            </p:cNvSpPr>
            <p:nvPr/>
          </p:nvSpPr>
          <p:spPr bwMode="auto">
            <a:xfrm>
              <a:off x="3792" y="3456"/>
              <a:ext cx="11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CC"/>
                  </a:solidFill>
                  <a:latin typeface="Times New Roman" pitchFamily="18" charset="0"/>
                </a:rPr>
                <a:t>Column increment</a:t>
              </a:r>
            </a:p>
          </p:txBody>
        </p:sp>
      </p:grpSp>
      <p:grpSp>
        <p:nvGrpSpPr>
          <p:cNvPr id="80908" name="Group 15"/>
          <p:cNvGrpSpPr>
            <a:grpSpLocks/>
          </p:cNvGrpSpPr>
          <p:nvPr/>
        </p:nvGrpSpPr>
        <p:grpSpPr bwMode="auto">
          <a:xfrm>
            <a:off x="3962400" y="4810125"/>
            <a:ext cx="2008188" cy="495300"/>
            <a:chOff x="288" y="3024"/>
            <a:chExt cx="1488" cy="528"/>
          </a:xfrm>
        </p:grpSpPr>
        <p:sp>
          <p:nvSpPr>
            <p:cNvPr id="80909" name="Oval 16"/>
            <p:cNvSpPr>
              <a:spLocks noChangeArrowheads="1"/>
            </p:cNvSpPr>
            <p:nvPr/>
          </p:nvSpPr>
          <p:spPr bwMode="auto">
            <a:xfrm>
              <a:off x="288" y="3024"/>
              <a:ext cx="1488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0" name="Text Box 17"/>
            <p:cNvSpPr txBox="1">
              <a:spLocks noChangeArrowheads="1"/>
            </p:cNvSpPr>
            <p:nvPr/>
          </p:nvSpPr>
          <p:spPr bwMode="auto">
            <a:xfrm>
              <a:off x="432" y="3072"/>
              <a:ext cx="134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CC"/>
                  </a:solidFill>
                  <a:latin typeface="Times New Roman" pitchFamily="18" charset="0"/>
                </a:rPr>
                <a:t>First Guess Column</a:t>
              </a:r>
              <a:endParaRPr lang="en-US" sz="1400">
                <a:latin typeface="Times New Roman" pitchFamily="18" charset="0"/>
              </a:endParaRPr>
            </a:p>
          </p:txBody>
        </p:sp>
      </p:grpSp>
      <p:grpSp>
        <p:nvGrpSpPr>
          <p:cNvPr id="80911" name="Group 18"/>
          <p:cNvGrpSpPr>
            <a:grpSpLocks/>
          </p:cNvGrpSpPr>
          <p:nvPr/>
        </p:nvGrpSpPr>
        <p:grpSpPr bwMode="auto">
          <a:xfrm>
            <a:off x="7200900" y="3849688"/>
            <a:ext cx="1749425" cy="420687"/>
            <a:chOff x="4080" y="2016"/>
            <a:chExt cx="1296" cy="336"/>
          </a:xfrm>
        </p:grpSpPr>
        <p:sp>
          <p:nvSpPr>
            <p:cNvPr id="80912" name="Oval 19"/>
            <p:cNvSpPr>
              <a:spLocks noChangeArrowheads="1"/>
            </p:cNvSpPr>
            <p:nvPr/>
          </p:nvSpPr>
          <p:spPr bwMode="auto">
            <a:xfrm>
              <a:off x="4080" y="2016"/>
              <a:ext cx="1248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3" name="Text Box 20"/>
            <p:cNvSpPr txBox="1">
              <a:spLocks noChangeArrowheads="1"/>
            </p:cNvSpPr>
            <p:nvPr/>
          </p:nvSpPr>
          <p:spPr bwMode="auto">
            <a:xfrm>
              <a:off x="4128" y="2064"/>
              <a:ext cx="124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Adjusted </a:t>
              </a:r>
              <a:r>
                <a:rPr lang="en-US" sz="1400">
                  <a:solidFill>
                    <a:srgbClr val="FF0000"/>
                  </a:solidFill>
                  <a:latin typeface="Times New Roman" pitchFamily="18" charset="0"/>
                </a:rPr>
                <a:t>O3</a:t>
              </a:r>
            </a:p>
          </p:txBody>
        </p:sp>
      </p:grpSp>
      <p:sp>
        <p:nvSpPr>
          <p:cNvPr id="80914" name="Line 21"/>
          <p:cNvSpPr>
            <a:spLocks noChangeShapeType="1"/>
          </p:cNvSpPr>
          <p:nvPr/>
        </p:nvSpPr>
        <p:spPr bwMode="auto">
          <a:xfrm rot="456784" flipH="1">
            <a:off x="5775325" y="3609975"/>
            <a:ext cx="195263" cy="6032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5" name="Line 22"/>
          <p:cNvSpPr>
            <a:spLocks noChangeShapeType="1"/>
          </p:cNvSpPr>
          <p:nvPr/>
        </p:nvSpPr>
        <p:spPr bwMode="auto">
          <a:xfrm>
            <a:off x="5064125" y="4449763"/>
            <a:ext cx="0" cy="18097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6" name="Line 23"/>
          <p:cNvSpPr>
            <a:spLocks noChangeShapeType="1"/>
          </p:cNvSpPr>
          <p:nvPr/>
        </p:nvSpPr>
        <p:spPr bwMode="auto">
          <a:xfrm rot="554502">
            <a:off x="6164263" y="5291138"/>
            <a:ext cx="195262" cy="158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7" name="Line 24"/>
          <p:cNvSpPr>
            <a:spLocks noChangeShapeType="1"/>
          </p:cNvSpPr>
          <p:nvPr/>
        </p:nvSpPr>
        <p:spPr bwMode="auto">
          <a:xfrm rot="20600120" flipV="1">
            <a:off x="7200900" y="5291138"/>
            <a:ext cx="193675" cy="158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8" name="Line 25"/>
          <p:cNvSpPr>
            <a:spLocks noChangeShapeType="1"/>
          </p:cNvSpPr>
          <p:nvPr/>
        </p:nvSpPr>
        <p:spPr bwMode="auto">
          <a:xfrm flipV="1">
            <a:off x="8366125" y="4391025"/>
            <a:ext cx="0" cy="179388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9" name="Line 26"/>
          <p:cNvSpPr>
            <a:spLocks noChangeShapeType="1"/>
          </p:cNvSpPr>
          <p:nvPr/>
        </p:nvSpPr>
        <p:spPr bwMode="auto">
          <a:xfrm flipH="1" flipV="1">
            <a:off x="6858000" y="3549650"/>
            <a:ext cx="228600" cy="762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20" name="Text Box 28"/>
          <p:cNvSpPr txBox="1">
            <a:spLocks noChangeArrowheads="1"/>
          </p:cNvSpPr>
          <p:nvPr/>
        </p:nvSpPr>
        <p:spPr bwMode="auto">
          <a:xfrm>
            <a:off x="0" y="0"/>
            <a:ext cx="9144000" cy="406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RAQMS (2x2) 2006 OMI/TES Reanalysis O3/CO Assimilation Procedure</a:t>
            </a:r>
          </a:p>
        </p:txBody>
      </p:sp>
      <p:sp>
        <p:nvSpPr>
          <p:cNvPr id="80925" name="Text Box 37"/>
          <p:cNvSpPr txBox="1">
            <a:spLocks noChangeArrowheads="1"/>
          </p:cNvSpPr>
          <p:nvPr/>
        </p:nvSpPr>
        <p:spPr bwMode="auto">
          <a:xfrm>
            <a:off x="76200" y="838200"/>
            <a:ext cx="2819400" cy="3762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NOAA GFS Global Met</a:t>
            </a:r>
          </a:p>
        </p:txBody>
      </p:sp>
      <p:sp>
        <p:nvSpPr>
          <p:cNvPr id="80926" name="Line 38"/>
          <p:cNvSpPr>
            <a:spLocks noChangeShapeType="1"/>
          </p:cNvSpPr>
          <p:nvPr/>
        </p:nvSpPr>
        <p:spPr bwMode="auto">
          <a:xfrm>
            <a:off x="2895600" y="990600"/>
            <a:ext cx="381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31" name="Text Box 45"/>
          <p:cNvSpPr txBox="1">
            <a:spLocks noChangeArrowheads="1"/>
          </p:cNvSpPr>
          <p:nvPr/>
        </p:nvSpPr>
        <p:spPr bwMode="auto">
          <a:xfrm>
            <a:off x="3200400" y="1905000"/>
            <a:ext cx="29146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TES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Profile Assimilation Cycle</a:t>
            </a:r>
          </a:p>
        </p:txBody>
      </p:sp>
      <p:sp>
        <p:nvSpPr>
          <p:cNvPr id="80932" name="Oval 46"/>
          <p:cNvSpPr>
            <a:spLocks noChangeArrowheads="1"/>
          </p:cNvSpPr>
          <p:nvPr/>
        </p:nvSpPr>
        <p:spPr bwMode="auto">
          <a:xfrm>
            <a:off x="2971800" y="1497013"/>
            <a:ext cx="3302000" cy="1801812"/>
          </a:xfrm>
          <a:prstGeom prst="ellips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933" name="Group 47"/>
          <p:cNvGrpSpPr>
            <a:grpSpLocks/>
          </p:cNvGrpSpPr>
          <p:nvPr/>
        </p:nvGrpSpPr>
        <p:grpSpPr bwMode="auto">
          <a:xfrm>
            <a:off x="2133600" y="1720850"/>
            <a:ext cx="1828800" cy="539750"/>
            <a:chOff x="336" y="1920"/>
            <a:chExt cx="1296" cy="288"/>
          </a:xfrm>
        </p:grpSpPr>
        <p:sp>
          <p:nvSpPr>
            <p:cNvPr id="80934" name="Oval 48"/>
            <p:cNvSpPr>
              <a:spLocks noChangeArrowheads="1"/>
            </p:cNvSpPr>
            <p:nvPr/>
          </p:nvSpPr>
          <p:spPr bwMode="auto">
            <a:xfrm>
              <a:off x="336" y="1920"/>
              <a:ext cx="1296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5" name="Text Box 49"/>
            <p:cNvSpPr txBox="1">
              <a:spLocks noChangeArrowheads="1"/>
            </p:cNvSpPr>
            <p:nvPr/>
          </p:nvSpPr>
          <p:spPr bwMode="auto">
            <a:xfrm>
              <a:off x="384" y="1920"/>
              <a:ext cx="120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Modeled O3/CO+ TES Obs Operator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80936" name="Group 50"/>
          <p:cNvGrpSpPr>
            <a:grpSpLocks/>
          </p:cNvGrpSpPr>
          <p:nvPr/>
        </p:nvGrpSpPr>
        <p:grpSpPr bwMode="auto">
          <a:xfrm>
            <a:off x="5402263" y="2873375"/>
            <a:ext cx="1684337" cy="479425"/>
            <a:chOff x="3744" y="3408"/>
            <a:chExt cx="1152" cy="336"/>
          </a:xfrm>
        </p:grpSpPr>
        <p:sp>
          <p:nvSpPr>
            <p:cNvPr id="80937" name="Oval 51"/>
            <p:cNvSpPr>
              <a:spLocks noChangeArrowheads="1"/>
            </p:cNvSpPr>
            <p:nvPr/>
          </p:nvSpPr>
          <p:spPr bwMode="auto">
            <a:xfrm>
              <a:off x="3744" y="3408"/>
              <a:ext cx="1152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8" name="Text Box 52"/>
            <p:cNvSpPr txBox="1">
              <a:spLocks noChangeArrowheads="1"/>
            </p:cNvSpPr>
            <p:nvPr/>
          </p:nvSpPr>
          <p:spPr bwMode="auto">
            <a:xfrm>
              <a:off x="3792" y="3456"/>
              <a:ext cx="11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CC"/>
                  </a:solidFill>
                  <a:latin typeface="Times New Roman" pitchFamily="18" charset="0"/>
                </a:rPr>
                <a:t>Local increment</a:t>
              </a:r>
            </a:p>
          </p:txBody>
        </p:sp>
      </p:grpSp>
      <p:grpSp>
        <p:nvGrpSpPr>
          <p:cNvPr id="80939" name="Group 53"/>
          <p:cNvGrpSpPr>
            <a:grpSpLocks/>
          </p:cNvGrpSpPr>
          <p:nvPr/>
        </p:nvGrpSpPr>
        <p:grpSpPr bwMode="auto">
          <a:xfrm>
            <a:off x="1905000" y="2752725"/>
            <a:ext cx="2008188" cy="495300"/>
            <a:chOff x="288" y="3024"/>
            <a:chExt cx="1488" cy="528"/>
          </a:xfrm>
        </p:grpSpPr>
        <p:sp>
          <p:nvSpPr>
            <p:cNvPr id="80940" name="Oval 54"/>
            <p:cNvSpPr>
              <a:spLocks noChangeArrowheads="1"/>
            </p:cNvSpPr>
            <p:nvPr/>
          </p:nvSpPr>
          <p:spPr bwMode="auto">
            <a:xfrm>
              <a:off x="288" y="3024"/>
              <a:ext cx="1488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41" name="Text Box 55"/>
            <p:cNvSpPr txBox="1">
              <a:spLocks noChangeArrowheads="1"/>
            </p:cNvSpPr>
            <p:nvPr/>
          </p:nvSpPr>
          <p:spPr bwMode="auto">
            <a:xfrm>
              <a:off x="432" y="3072"/>
              <a:ext cx="134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CC"/>
                  </a:solidFill>
                  <a:latin typeface="Times New Roman" pitchFamily="18" charset="0"/>
                </a:rPr>
                <a:t>First Guess Profile</a:t>
              </a:r>
              <a:endParaRPr lang="en-US" sz="1400">
                <a:latin typeface="Times New Roman" pitchFamily="18" charset="0"/>
              </a:endParaRPr>
            </a:p>
          </p:txBody>
        </p:sp>
      </p:grpSp>
      <p:grpSp>
        <p:nvGrpSpPr>
          <p:cNvPr id="80942" name="Group 56"/>
          <p:cNvGrpSpPr>
            <a:grpSpLocks/>
          </p:cNvGrpSpPr>
          <p:nvPr/>
        </p:nvGrpSpPr>
        <p:grpSpPr bwMode="auto">
          <a:xfrm>
            <a:off x="5143500" y="1792288"/>
            <a:ext cx="1749425" cy="420687"/>
            <a:chOff x="4080" y="2016"/>
            <a:chExt cx="1296" cy="336"/>
          </a:xfrm>
        </p:grpSpPr>
        <p:sp>
          <p:nvSpPr>
            <p:cNvPr id="80943" name="Oval 57"/>
            <p:cNvSpPr>
              <a:spLocks noChangeArrowheads="1"/>
            </p:cNvSpPr>
            <p:nvPr/>
          </p:nvSpPr>
          <p:spPr bwMode="auto">
            <a:xfrm>
              <a:off x="4080" y="2016"/>
              <a:ext cx="1248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44" name="Text Box 58"/>
            <p:cNvSpPr txBox="1">
              <a:spLocks noChangeArrowheads="1"/>
            </p:cNvSpPr>
            <p:nvPr/>
          </p:nvSpPr>
          <p:spPr bwMode="auto">
            <a:xfrm>
              <a:off x="4128" y="2064"/>
              <a:ext cx="124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Adjusted </a:t>
              </a:r>
              <a:r>
                <a:rPr lang="en-US" sz="1400">
                  <a:solidFill>
                    <a:srgbClr val="FF0000"/>
                  </a:solidFill>
                  <a:latin typeface="Times New Roman" pitchFamily="18" charset="0"/>
                </a:rPr>
                <a:t>O3/CO</a:t>
              </a:r>
            </a:p>
          </p:txBody>
        </p:sp>
      </p:grpSp>
      <p:sp>
        <p:nvSpPr>
          <p:cNvPr id="80945" name="Line 59"/>
          <p:cNvSpPr>
            <a:spLocks noChangeShapeType="1"/>
          </p:cNvSpPr>
          <p:nvPr/>
        </p:nvSpPr>
        <p:spPr bwMode="auto">
          <a:xfrm rot="456784" flipH="1">
            <a:off x="3717925" y="1552575"/>
            <a:ext cx="195263" cy="6032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46" name="Line 60"/>
          <p:cNvSpPr>
            <a:spLocks noChangeShapeType="1"/>
          </p:cNvSpPr>
          <p:nvPr/>
        </p:nvSpPr>
        <p:spPr bwMode="auto">
          <a:xfrm>
            <a:off x="3006725" y="2392363"/>
            <a:ext cx="0" cy="18097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47" name="Line 61"/>
          <p:cNvSpPr>
            <a:spLocks noChangeShapeType="1"/>
          </p:cNvSpPr>
          <p:nvPr/>
        </p:nvSpPr>
        <p:spPr bwMode="auto">
          <a:xfrm rot="554502">
            <a:off x="4106863" y="3233738"/>
            <a:ext cx="195262" cy="158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48" name="Line 62"/>
          <p:cNvSpPr>
            <a:spLocks noChangeShapeType="1"/>
          </p:cNvSpPr>
          <p:nvPr/>
        </p:nvSpPr>
        <p:spPr bwMode="auto">
          <a:xfrm rot="20600120" flipV="1">
            <a:off x="5143500" y="3233738"/>
            <a:ext cx="193675" cy="158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49" name="Line 63"/>
          <p:cNvSpPr>
            <a:spLocks noChangeShapeType="1"/>
          </p:cNvSpPr>
          <p:nvPr/>
        </p:nvSpPr>
        <p:spPr bwMode="auto">
          <a:xfrm flipV="1">
            <a:off x="6308725" y="2333625"/>
            <a:ext cx="0" cy="179388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50" name="Line 64"/>
          <p:cNvSpPr>
            <a:spLocks noChangeShapeType="1"/>
          </p:cNvSpPr>
          <p:nvPr/>
        </p:nvSpPr>
        <p:spPr bwMode="auto">
          <a:xfrm flipH="1" flipV="1">
            <a:off x="4800600" y="1492250"/>
            <a:ext cx="228600" cy="762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51" name="AutoShape 65"/>
          <p:cNvSpPr>
            <a:spLocks noChangeArrowheads="1"/>
          </p:cNvSpPr>
          <p:nvPr/>
        </p:nvSpPr>
        <p:spPr bwMode="auto">
          <a:xfrm>
            <a:off x="4495800" y="1192213"/>
            <a:ext cx="304800" cy="300037"/>
          </a:xfrm>
          <a:prstGeom prst="downArrow">
            <a:avLst>
              <a:gd name="adj1" fmla="val 50000"/>
              <a:gd name="adj2" fmla="val 38801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53" name="Line 67"/>
          <p:cNvSpPr>
            <a:spLocks noChangeShapeType="1"/>
          </p:cNvSpPr>
          <p:nvPr/>
        </p:nvSpPr>
        <p:spPr bwMode="auto">
          <a:xfrm>
            <a:off x="7239000" y="1981200"/>
            <a:ext cx="0" cy="1676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54" name="Line 68"/>
          <p:cNvSpPr>
            <a:spLocks noChangeShapeType="1"/>
          </p:cNvSpPr>
          <p:nvPr/>
        </p:nvSpPr>
        <p:spPr bwMode="auto">
          <a:xfrm flipH="1" flipV="1">
            <a:off x="6858000" y="1981200"/>
            <a:ext cx="381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0960" name="Picture 78"/>
          <p:cNvPicPr>
            <a:picLocks noChangeAspect="1" noChangeArrowheads="1"/>
          </p:cNvPicPr>
          <p:nvPr/>
        </p:nvPicPr>
        <p:blipFill>
          <a:blip r:embed="rId2" cstate="print"/>
          <a:srcRect l="11430" t="28712" r="10001" b="6584"/>
          <a:stretch>
            <a:fillRect/>
          </a:stretch>
        </p:blipFill>
        <p:spPr bwMode="auto">
          <a:xfrm>
            <a:off x="0" y="3373438"/>
            <a:ext cx="2971800" cy="291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0962" name="Rectangle 6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Pierce, R. B., et al. (2007) Chemical data assimilation estimates of continental US ozone and nitrogen budgets during the Intercontinental Chemical Transport Experiment-North America. J. Geophys. Res. doi:10.1029/2006JD007722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8" descr="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7775" y="161925"/>
            <a:ext cx="53562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9" descr="co"/>
          <p:cNvPicPr>
            <a:picLocks noChangeAspect="1" noChangeArrowheads="1"/>
          </p:cNvPicPr>
          <p:nvPr/>
        </p:nvPicPr>
        <p:blipFill>
          <a:blip r:embed="rId4" cstate="print"/>
          <a:srcRect r="18909"/>
          <a:stretch>
            <a:fillRect/>
          </a:stretch>
        </p:blipFill>
        <p:spPr bwMode="auto">
          <a:xfrm>
            <a:off x="0" y="161925"/>
            <a:ext cx="43434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10"/>
          <p:cNvSpPr>
            <a:spLocks noChangeArrowheads="1"/>
          </p:cNvSpPr>
          <p:nvPr/>
        </p:nvSpPr>
        <p:spPr bwMode="auto">
          <a:xfrm>
            <a:off x="6629400" y="3505200"/>
            <a:ext cx="914400" cy="19812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1524000" y="0"/>
            <a:ext cx="5794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August 2006 </a:t>
            </a:r>
            <a:r>
              <a:rPr lang="en-US" sz="2400" u="sng">
                <a:latin typeface="Times New Roman" pitchFamily="18" charset="0"/>
              </a:rPr>
              <a:t>NO ASSIM </a:t>
            </a:r>
            <a:r>
              <a:rPr lang="en-US" sz="2400">
                <a:latin typeface="Times New Roman" pitchFamily="18" charset="0"/>
              </a:rPr>
              <a:t>Zonal mean CO/O3</a:t>
            </a:r>
          </a:p>
          <a:p>
            <a:pPr algn="ctr"/>
            <a:r>
              <a:rPr lang="en-US" sz="2400">
                <a:latin typeface="Times New Roman" pitchFamily="18" charset="0"/>
              </a:rPr>
              <a:t>(July 15, 2006 OMI+TES IC)</a:t>
            </a:r>
          </a:p>
        </p:txBody>
      </p:sp>
      <p:pic>
        <p:nvPicPr>
          <p:cNvPr id="68614" name="Picture 2" descr="RAQMS_nmhc_noassim_vs_IONS_O3_rms_var_2006_august"/>
          <p:cNvPicPr>
            <a:picLocks noChangeAspect="1" noChangeArrowheads="1"/>
          </p:cNvPicPr>
          <p:nvPr/>
        </p:nvPicPr>
        <p:blipFill>
          <a:blip r:embed="rId5" cstate="print"/>
          <a:srcRect t="53319" r="50000" b="200"/>
          <a:stretch>
            <a:fillRect/>
          </a:stretch>
        </p:blipFill>
        <p:spPr bwMode="auto">
          <a:xfrm>
            <a:off x="7258050" y="1800225"/>
            <a:ext cx="1885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7239000" y="1536700"/>
            <a:ext cx="1905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RAQMS vs IONS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7239000" y="1489075"/>
            <a:ext cx="19050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8382000" y="26670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8" descr="delta_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713" y="171450"/>
            <a:ext cx="5348287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9" descr="delta_co"/>
          <p:cNvPicPr>
            <a:picLocks noChangeAspect="1" noChangeArrowheads="1"/>
          </p:cNvPicPr>
          <p:nvPr/>
        </p:nvPicPr>
        <p:blipFill>
          <a:blip r:embed="rId4" cstate="print"/>
          <a:srcRect r="17365"/>
          <a:stretch>
            <a:fillRect/>
          </a:stretch>
        </p:blipFill>
        <p:spPr bwMode="auto">
          <a:xfrm>
            <a:off x="0" y="171450"/>
            <a:ext cx="44196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10"/>
          <p:cNvSpPr>
            <a:spLocks noChangeArrowheads="1"/>
          </p:cNvSpPr>
          <p:nvPr/>
        </p:nvSpPr>
        <p:spPr bwMode="auto">
          <a:xfrm>
            <a:off x="6629400" y="3505200"/>
            <a:ext cx="914400" cy="19812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Text Box 3"/>
          <p:cNvSpPr txBox="1">
            <a:spLocks noChangeArrowheads="1"/>
          </p:cNvSpPr>
          <p:nvPr/>
        </p:nvSpPr>
        <p:spPr bwMode="auto">
          <a:xfrm>
            <a:off x="601663" y="0"/>
            <a:ext cx="8008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August 2006 </a:t>
            </a:r>
            <a:r>
              <a:rPr lang="en-US" sz="2400" u="sng">
                <a:latin typeface="Times New Roman" pitchFamily="18" charset="0"/>
              </a:rPr>
              <a:t>OMI Assim-NO ASSIM </a:t>
            </a:r>
            <a:r>
              <a:rPr lang="en-US" sz="2400">
                <a:latin typeface="Times New Roman" pitchFamily="18" charset="0"/>
              </a:rPr>
              <a:t>Zonal mean Delta CO/O3</a:t>
            </a:r>
          </a:p>
          <a:p>
            <a:pPr algn="ctr"/>
            <a:r>
              <a:rPr lang="en-US" sz="2400">
                <a:latin typeface="Times New Roman" pitchFamily="18" charset="0"/>
              </a:rPr>
              <a:t>(July 15, 2006 OMI+TES IC)</a:t>
            </a:r>
          </a:p>
        </p:txBody>
      </p:sp>
      <p:grpSp>
        <p:nvGrpSpPr>
          <p:cNvPr id="70662" name="Group 9"/>
          <p:cNvGrpSpPr>
            <a:grpSpLocks/>
          </p:cNvGrpSpPr>
          <p:nvPr/>
        </p:nvGrpSpPr>
        <p:grpSpPr bwMode="auto">
          <a:xfrm>
            <a:off x="7620000" y="3657600"/>
            <a:ext cx="1495425" cy="1143000"/>
            <a:chOff x="7620000" y="3657600"/>
            <a:chExt cx="1495408" cy="1143000"/>
          </a:xfrm>
        </p:grpSpPr>
        <p:sp>
          <p:nvSpPr>
            <p:cNvPr id="70663" name="Right Brace 5"/>
            <p:cNvSpPr>
              <a:spLocks/>
            </p:cNvSpPr>
            <p:nvPr/>
          </p:nvSpPr>
          <p:spPr bwMode="auto">
            <a:xfrm>
              <a:off x="7620000" y="3657600"/>
              <a:ext cx="381000" cy="1143000"/>
            </a:xfrm>
            <a:prstGeom prst="rightBrace">
              <a:avLst>
                <a:gd name="adj1" fmla="val 8333"/>
                <a:gd name="adj2" fmla="val 48875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4" name="TextBox 6"/>
            <p:cNvSpPr txBox="1">
              <a:spLocks noChangeArrowheads="1"/>
            </p:cNvSpPr>
            <p:nvPr/>
          </p:nvSpPr>
          <p:spPr bwMode="auto">
            <a:xfrm>
              <a:off x="8001000" y="4038600"/>
              <a:ext cx="1114408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+15-20%</a:t>
              </a:r>
            </a:p>
          </p:txBody>
        </p:sp>
      </p:grpSp>
      <p:sp>
        <p:nvSpPr>
          <p:cNvPr id="70665" name="TextBox 8"/>
          <p:cNvSpPr txBox="1">
            <a:spLocks noChangeArrowheads="1"/>
          </p:cNvSpPr>
          <p:nvPr/>
        </p:nvSpPr>
        <p:spPr bwMode="auto">
          <a:xfrm>
            <a:off x="1295400" y="1524000"/>
            <a:ext cx="2922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Small (~2%) change in CO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7239000" y="1546225"/>
            <a:ext cx="1905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RAQMS vs IONS</a:t>
            </a:r>
          </a:p>
        </p:txBody>
      </p:sp>
      <p:pic>
        <p:nvPicPr>
          <p:cNvPr id="70669" name="Picture 2" descr="RAQMS_nmhc_omiassim_vs_IONS_O3_rms_var_2006_august"/>
          <p:cNvPicPr>
            <a:picLocks noChangeAspect="1" noChangeArrowheads="1"/>
          </p:cNvPicPr>
          <p:nvPr/>
        </p:nvPicPr>
        <p:blipFill>
          <a:blip r:embed="rId5" cstate="print"/>
          <a:srcRect t="52979" r="49956"/>
          <a:stretch>
            <a:fillRect/>
          </a:stretch>
        </p:blipFill>
        <p:spPr bwMode="auto">
          <a:xfrm>
            <a:off x="7239000" y="1792288"/>
            <a:ext cx="1873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7239000" y="1498600"/>
            <a:ext cx="19050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8382000" y="26670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Freeform 17"/>
          <p:cNvSpPr>
            <a:spLocks/>
          </p:cNvSpPr>
          <p:nvPr/>
        </p:nvSpPr>
        <p:spPr bwMode="auto">
          <a:xfrm rot="-1466637">
            <a:off x="8372475" y="2667000"/>
            <a:ext cx="76200" cy="762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8" h="48">
                <a:moveTo>
                  <a:pt x="48" y="0"/>
                </a:moveTo>
                <a:cubicBezTo>
                  <a:pt x="28" y="20"/>
                  <a:pt x="8" y="40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 descr="delta_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713" y="171450"/>
            <a:ext cx="5348287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7" descr="delta_co"/>
          <p:cNvPicPr>
            <a:picLocks noChangeAspect="1" noChangeArrowheads="1"/>
          </p:cNvPicPr>
          <p:nvPr/>
        </p:nvPicPr>
        <p:blipFill>
          <a:blip r:embed="rId4" cstate="print"/>
          <a:srcRect r="17334"/>
          <a:stretch>
            <a:fillRect/>
          </a:stretch>
        </p:blipFill>
        <p:spPr bwMode="auto">
          <a:xfrm>
            <a:off x="0" y="171450"/>
            <a:ext cx="4421188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8"/>
          <p:cNvSpPr>
            <a:spLocks noChangeArrowheads="1"/>
          </p:cNvSpPr>
          <p:nvPr/>
        </p:nvSpPr>
        <p:spPr bwMode="auto">
          <a:xfrm>
            <a:off x="6629400" y="3505200"/>
            <a:ext cx="914400" cy="19812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601663" y="0"/>
            <a:ext cx="80279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August 2006 </a:t>
            </a:r>
            <a:r>
              <a:rPr lang="en-US" sz="2400" u="sng">
                <a:latin typeface="Times New Roman" pitchFamily="18" charset="0"/>
              </a:rPr>
              <a:t>TES Assim-NO ASSIM </a:t>
            </a:r>
            <a:r>
              <a:rPr lang="en-US" sz="2400">
                <a:latin typeface="Times New Roman" pitchFamily="18" charset="0"/>
              </a:rPr>
              <a:t>Zonal mean Delta CO/O3</a:t>
            </a:r>
          </a:p>
          <a:p>
            <a:pPr algn="ctr"/>
            <a:r>
              <a:rPr lang="en-US" sz="2400">
                <a:latin typeface="Times New Roman" pitchFamily="18" charset="0"/>
              </a:rPr>
              <a:t>(July 15, 2006 OMI+TES IC)</a:t>
            </a:r>
          </a:p>
        </p:txBody>
      </p:sp>
      <p:sp>
        <p:nvSpPr>
          <p:cNvPr id="72710" name="Right Brace 6"/>
          <p:cNvSpPr>
            <a:spLocks/>
          </p:cNvSpPr>
          <p:nvPr/>
        </p:nvSpPr>
        <p:spPr bwMode="auto">
          <a:xfrm>
            <a:off x="7267575" y="5105400"/>
            <a:ext cx="381000" cy="381000"/>
          </a:xfrm>
          <a:prstGeom prst="rightBrace">
            <a:avLst>
              <a:gd name="adj1" fmla="val 8333"/>
              <a:gd name="adj2" fmla="val 48875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1" name="TextBox 7"/>
          <p:cNvSpPr txBox="1">
            <a:spLocks noChangeArrowheads="1"/>
          </p:cNvSpPr>
          <p:nvPr/>
        </p:nvSpPr>
        <p:spPr bwMode="auto">
          <a:xfrm>
            <a:off x="7648575" y="5105400"/>
            <a:ext cx="11144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+15-20%</a:t>
            </a:r>
          </a:p>
        </p:txBody>
      </p:sp>
      <p:sp>
        <p:nvSpPr>
          <p:cNvPr id="72712" name="TextBox 7"/>
          <p:cNvSpPr txBox="1">
            <a:spLocks noChangeArrowheads="1"/>
          </p:cNvSpPr>
          <p:nvPr/>
        </p:nvSpPr>
        <p:spPr bwMode="auto">
          <a:xfrm>
            <a:off x="1143000" y="1524000"/>
            <a:ext cx="3181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(+/-) 15-20% change in (NH/SH)</a:t>
            </a:r>
          </a:p>
        </p:txBody>
      </p:sp>
      <p:pic>
        <p:nvPicPr>
          <p:cNvPr id="72718" name="Picture 2" descr="RAQMS_nmhc_tesassim_vs_IONS_O3_rms_var_2006_august"/>
          <p:cNvPicPr>
            <a:picLocks noChangeAspect="1" noChangeArrowheads="1"/>
          </p:cNvPicPr>
          <p:nvPr/>
        </p:nvPicPr>
        <p:blipFill>
          <a:blip r:embed="rId5" cstate="print"/>
          <a:srcRect t="52219" r="49809"/>
          <a:stretch>
            <a:fillRect/>
          </a:stretch>
        </p:blipFill>
        <p:spPr bwMode="auto">
          <a:xfrm>
            <a:off x="7239000" y="1752600"/>
            <a:ext cx="18859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7239000" y="1517650"/>
            <a:ext cx="1905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RAQMS vs IONS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7239000" y="1489075"/>
            <a:ext cx="19050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8382000" y="26670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 l="18571" t="33238" r="16191" b="27905"/>
          <a:stretch>
            <a:fillRect/>
          </a:stretch>
        </p:blipFill>
        <p:spPr bwMode="auto">
          <a:xfrm>
            <a:off x="1371600" y="304800"/>
            <a:ext cx="63246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5" name="Picture 5" descr="RAQMS_2x2_200701c_vs_IONS_O3_rms_var_2006_houston_august_daytime"/>
          <p:cNvPicPr>
            <a:picLocks noChangeAspect="1" noChangeArrowheads="1"/>
          </p:cNvPicPr>
          <p:nvPr/>
        </p:nvPicPr>
        <p:blipFill>
          <a:blip r:embed="rId3" cstate="print"/>
          <a:srcRect t="12094" b="13641"/>
          <a:stretch>
            <a:fillRect/>
          </a:stretch>
        </p:blipFill>
        <p:spPr bwMode="auto">
          <a:xfrm>
            <a:off x="304800" y="2960688"/>
            <a:ext cx="3341688" cy="3211512"/>
          </a:xfrm>
          <a:prstGeom prst="rect">
            <a:avLst/>
          </a:prstGeom>
          <a:noFill/>
        </p:spPr>
      </p:pic>
      <p:pic>
        <p:nvPicPr>
          <p:cNvPr id="92166" name="Picture 6" descr="RAQMS_2x2_200701c_vs_IONS_O3_rms_var_2006_huntsville_august_daytime"/>
          <p:cNvPicPr>
            <a:picLocks noChangeAspect="1" noChangeArrowheads="1"/>
          </p:cNvPicPr>
          <p:nvPr/>
        </p:nvPicPr>
        <p:blipFill>
          <a:blip r:embed="rId4" cstate="print"/>
          <a:srcRect l="6863" t="12108" r="3902" b="15912"/>
          <a:stretch>
            <a:fillRect/>
          </a:stretch>
        </p:blipFill>
        <p:spPr bwMode="auto">
          <a:xfrm>
            <a:off x="5767388" y="2895600"/>
            <a:ext cx="3138487" cy="3276600"/>
          </a:xfrm>
          <a:prstGeom prst="rect">
            <a:avLst/>
          </a:prstGeom>
          <a:noFill/>
        </p:spPr>
      </p:pic>
      <p:sp>
        <p:nvSpPr>
          <p:cNvPr id="92168" name="Text Box 10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200" b="1">
                <a:latin typeface="Times New Roman" pitchFamily="18" charset="0"/>
              </a:rPr>
              <a:t>	Pierce, R. B., et al., 2009 Impacts of background ozone production on Houston and Dallas, TX Air Quality during the TexAQS field mission, J. Geophys. Res., 114, D00F09, doi:10.1029/2008JD011337 </a:t>
            </a: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3733800" y="1600200"/>
            <a:ext cx="1828800" cy="457200"/>
          </a:xfrm>
          <a:prstGeom prst="rect">
            <a:avLst/>
          </a:prstGeom>
          <a:solidFill>
            <a:srgbClr val="00FF00">
              <a:alpha val="2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2058</Words>
  <Application>Microsoft Office PowerPoint</Application>
  <PresentationFormat>On-screen Show (4:3)</PresentationFormat>
  <Paragraphs>341</Paragraphs>
  <Slides>39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rogerheymannn</cp:lastModifiedBy>
  <cp:revision>55</cp:revision>
  <cp:lastPrinted>1601-01-01T00:00:00Z</cp:lastPrinted>
  <dcterms:created xsi:type="dcterms:W3CDTF">1601-01-01T00:00:00Z</dcterms:created>
  <dcterms:modified xsi:type="dcterms:W3CDTF">2011-04-14T18:54:08Z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