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32" r:id="rId2"/>
  </p:sldMasterIdLst>
  <p:notesMasterIdLst>
    <p:notesMasterId r:id="rId27"/>
  </p:notesMasterIdLst>
  <p:handoutMasterIdLst>
    <p:handoutMasterId r:id="rId28"/>
  </p:handoutMasterIdLst>
  <p:sldIdLst>
    <p:sldId id="261" r:id="rId3"/>
    <p:sldId id="359" r:id="rId4"/>
    <p:sldId id="288" r:id="rId5"/>
    <p:sldId id="276" r:id="rId6"/>
    <p:sldId id="422" r:id="rId7"/>
    <p:sldId id="414" r:id="rId8"/>
    <p:sldId id="421" r:id="rId9"/>
    <p:sldId id="427" r:id="rId10"/>
    <p:sldId id="428" r:id="rId11"/>
    <p:sldId id="413" r:id="rId12"/>
    <p:sldId id="410" r:id="rId13"/>
    <p:sldId id="403" r:id="rId14"/>
    <p:sldId id="354" r:id="rId15"/>
    <p:sldId id="408" r:id="rId16"/>
    <p:sldId id="371" r:id="rId17"/>
    <p:sldId id="426" r:id="rId18"/>
    <p:sldId id="322" r:id="rId19"/>
    <p:sldId id="390" r:id="rId20"/>
    <p:sldId id="425" r:id="rId21"/>
    <p:sldId id="343" r:id="rId22"/>
    <p:sldId id="379" r:id="rId23"/>
    <p:sldId id="401" r:id="rId24"/>
    <p:sldId id="377" r:id="rId25"/>
    <p:sldId id="424" r:id="rId2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1" charset="-128"/>
        <a:cs typeface="+mn-cs"/>
      </a:defRPr>
    </a:lvl1pPr>
    <a:lvl2pPr marL="456986" algn="l" rtl="0" fontAlgn="base">
      <a:spcBef>
        <a:spcPct val="0"/>
      </a:spcBef>
      <a:spcAft>
        <a:spcPct val="0"/>
      </a:spcAft>
      <a:defRPr kern="1200">
        <a:solidFill>
          <a:schemeClr val="tx1"/>
        </a:solidFill>
        <a:latin typeface="Arial" pitchFamily="34" charset="0"/>
        <a:ea typeface="ＭＳ Ｐゴシック" pitchFamily="-111" charset="-128"/>
        <a:cs typeface="+mn-cs"/>
      </a:defRPr>
    </a:lvl2pPr>
    <a:lvl3pPr marL="913972" algn="l" rtl="0" fontAlgn="base">
      <a:spcBef>
        <a:spcPct val="0"/>
      </a:spcBef>
      <a:spcAft>
        <a:spcPct val="0"/>
      </a:spcAft>
      <a:defRPr kern="1200">
        <a:solidFill>
          <a:schemeClr val="tx1"/>
        </a:solidFill>
        <a:latin typeface="Arial" pitchFamily="34" charset="0"/>
        <a:ea typeface="ＭＳ Ｐゴシック" pitchFamily="-111" charset="-128"/>
        <a:cs typeface="+mn-cs"/>
      </a:defRPr>
    </a:lvl3pPr>
    <a:lvl4pPr marL="1370959" algn="l" rtl="0" fontAlgn="base">
      <a:spcBef>
        <a:spcPct val="0"/>
      </a:spcBef>
      <a:spcAft>
        <a:spcPct val="0"/>
      </a:spcAft>
      <a:defRPr kern="1200">
        <a:solidFill>
          <a:schemeClr val="tx1"/>
        </a:solidFill>
        <a:latin typeface="Arial" pitchFamily="34" charset="0"/>
        <a:ea typeface="ＭＳ Ｐゴシック" pitchFamily="-111" charset="-128"/>
        <a:cs typeface="+mn-cs"/>
      </a:defRPr>
    </a:lvl4pPr>
    <a:lvl5pPr marL="1827945" algn="l" rtl="0" fontAlgn="base">
      <a:spcBef>
        <a:spcPct val="0"/>
      </a:spcBef>
      <a:spcAft>
        <a:spcPct val="0"/>
      </a:spcAft>
      <a:defRPr kern="1200">
        <a:solidFill>
          <a:schemeClr val="tx1"/>
        </a:solidFill>
        <a:latin typeface="Arial" pitchFamily="34" charset="0"/>
        <a:ea typeface="ＭＳ Ｐゴシック" pitchFamily="-111" charset="-128"/>
        <a:cs typeface="+mn-cs"/>
      </a:defRPr>
    </a:lvl5pPr>
    <a:lvl6pPr marL="2284932" algn="l" defTabSz="913972" rtl="0" eaLnBrk="1" latinLnBrk="0" hangingPunct="1">
      <a:defRPr kern="1200">
        <a:solidFill>
          <a:schemeClr val="tx1"/>
        </a:solidFill>
        <a:latin typeface="Arial" pitchFamily="34" charset="0"/>
        <a:ea typeface="ＭＳ Ｐゴシック" pitchFamily="-111" charset="-128"/>
        <a:cs typeface="+mn-cs"/>
      </a:defRPr>
    </a:lvl6pPr>
    <a:lvl7pPr marL="2741916" algn="l" defTabSz="913972" rtl="0" eaLnBrk="1" latinLnBrk="0" hangingPunct="1">
      <a:defRPr kern="1200">
        <a:solidFill>
          <a:schemeClr val="tx1"/>
        </a:solidFill>
        <a:latin typeface="Arial" pitchFamily="34" charset="0"/>
        <a:ea typeface="ＭＳ Ｐゴシック" pitchFamily="-111" charset="-128"/>
        <a:cs typeface="+mn-cs"/>
      </a:defRPr>
    </a:lvl7pPr>
    <a:lvl8pPr marL="3198904" algn="l" defTabSz="913972" rtl="0" eaLnBrk="1" latinLnBrk="0" hangingPunct="1">
      <a:defRPr kern="1200">
        <a:solidFill>
          <a:schemeClr val="tx1"/>
        </a:solidFill>
        <a:latin typeface="Arial" pitchFamily="34" charset="0"/>
        <a:ea typeface="ＭＳ Ｐゴシック" pitchFamily="-111" charset="-128"/>
        <a:cs typeface="+mn-cs"/>
      </a:defRPr>
    </a:lvl8pPr>
    <a:lvl9pPr marL="3655888" algn="l" defTabSz="913972" rtl="0" eaLnBrk="1" latinLnBrk="0" hangingPunct="1">
      <a:defRPr kern="1200">
        <a:solidFill>
          <a:schemeClr val="tx1"/>
        </a:solidFill>
        <a:latin typeface="Arial" pitchFamily="34"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3366"/>
    <a:srgbClr val="A50021"/>
    <a:srgbClr val="0000FF"/>
    <a:srgbClr val="FF0000"/>
    <a:srgbClr val="660033"/>
    <a:srgbClr val="800000"/>
    <a:srgbClr val="3333FF"/>
    <a:srgbClr val="FF3300"/>
    <a:srgbClr val="36309E"/>
    <a:srgbClr val="99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8671" autoAdjust="0"/>
  </p:normalViewPr>
  <p:slideViewPr>
    <p:cSldViewPr snapToGrid="0">
      <p:cViewPr>
        <p:scale>
          <a:sx n="66" d="100"/>
          <a:sy n="66" d="100"/>
        </p:scale>
        <p:origin x="-528"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scatterChart>
        <c:scatterStyle val="lineMarker"/>
        <c:ser>
          <c:idx val="1"/>
          <c:order val="0"/>
          <c:tx>
            <c:v>HIRS</c:v>
          </c:tx>
          <c:spPr>
            <a:ln w="28575">
              <a:solidFill>
                <a:srgbClr val="00B050"/>
              </a:solidFill>
            </a:ln>
          </c:spPr>
          <c:marker>
            <c:symbol val="none"/>
          </c:marker>
          <c:xVal>
            <c:numRef>
              <c:f>Sheet1!$C$15:$C$21</c:f>
              <c:numCache>
                <c:formatCode>General</c:formatCode>
                <c:ptCount val="7"/>
                <c:pt idx="0">
                  <c:v>1978</c:v>
                </c:pt>
                <c:pt idx="1">
                  <c:v>1998</c:v>
                </c:pt>
                <c:pt idx="2">
                  <c:v>1998</c:v>
                </c:pt>
                <c:pt idx="3">
                  <c:v>2002</c:v>
                </c:pt>
                <c:pt idx="4">
                  <c:v>2005</c:v>
                </c:pt>
                <c:pt idx="5">
                  <c:v>2005</c:v>
                </c:pt>
                <c:pt idx="6">
                  <c:v>2011</c:v>
                </c:pt>
              </c:numCache>
            </c:numRef>
          </c:xVal>
          <c:yVal>
            <c:numRef>
              <c:f>Sheet1!$D$15:$D$21</c:f>
              <c:numCache>
                <c:formatCode>General</c:formatCode>
                <c:ptCount val="7"/>
                <c:pt idx="0">
                  <c:v>20</c:v>
                </c:pt>
                <c:pt idx="1">
                  <c:v>20</c:v>
                </c:pt>
                <c:pt idx="2">
                  <c:v>20</c:v>
                </c:pt>
                <c:pt idx="3">
                  <c:v>20</c:v>
                </c:pt>
                <c:pt idx="4">
                  <c:v>20</c:v>
                </c:pt>
                <c:pt idx="5">
                  <c:v>10</c:v>
                </c:pt>
                <c:pt idx="6">
                  <c:v>10</c:v>
                </c:pt>
              </c:numCache>
            </c:numRef>
          </c:yVal>
        </c:ser>
        <c:ser>
          <c:idx val="2"/>
          <c:order val="1"/>
          <c:tx>
            <c:v>AMSU</c:v>
          </c:tx>
          <c:spPr>
            <a:ln w="28575">
              <a:solidFill>
                <a:schemeClr val="accent1"/>
              </a:solidFill>
            </a:ln>
          </c:spPr>
          <c:marker>
            <c:symbol val="none"/>
          </c:marker>
          <c:xVal>
            <c:numRef>
              <c:f>Sheet1!$C$15:$C$21</c:f>
              <c:numCache>
                <c:formatCode>General</c:formatCode>
                <c:ptCount val="7"/>
                <c:pt idx="0">
                  <c:v>1978</c:v>
                </c:pt>
                <c:pt idx="1">
                  <c:v>1998</c:v>
                </c:pt>
                <c:pt idx="2">
                  <c:v>1998</c:v>
                </c:pt>
                <c:pt idx="3">
                  <c:v>2002</c:v>
                </c:pt>
                <c:pt idx="4">
                  <c:v>2005</c:v>
                </c:pt>
                <c:pt idx="5">
                  <c:v>2005</c:v>
                </c:pt>
                <c:pt idx="6">
                  <c:v>2011</c:v>
                </c:pt>
              </c:numCache>
            </c:numRef>
          </c:xVal>
          <c:yVal>
            <c:numRef>
              <c:f>Sheet1!$E$15:$E$21</c:f>
              <c:numCache>
                <c:formatCode>General</c:formatCode>
                <c:ptCount val="7"/>
                <c:pt idx="0">
                  <c:v>250</c:v>
                </c:pt>
                <c:pt idx="1">
                  <c:v>250</c:v>
                </c:pt>
                <c:pt idx="2">
                  <c:v>50</c:v>
                </c:pt>
                <c:pt idx="3">
                  <c:v>50</c:v>
                </c:pt>
                <c:pt idx="4">
                  <c:v>50</c:v>
                </c:pt>
                <c:pt idx="5">
                  <c:v>50</c:v>
                </c:pt>
                <c:pt idx="6">
                  <c:v>50</c:v>
                </c:pt>
              </c:numCache>
            </c:numRef>
          </c:yVal>
        </c:ser>
        <c:ser>
          <c:idx val="3"/>
          <c:order val="2"/>
          <c:tx>
            <c:v>AIRS/CRIS/IASI</c:v>
          </c:tx>
          <c:spPr>
            <a:ln w="28575">
              <a:solidFill>
                <a:srgbClr val="00B0F0"/>
              </a:solidFill>
            </a:ln>
          </c:spPr>
          <c:marker>
            <c:symbol val="none"/>
          </c:marker>
          <c:xVal>
            <c:numRef>
              <c:f>Sheet1!$C$18:$C$21</c:f>
              <c:numCache>
                <c:formatCode>General</c:formatCode>
                <c:ptCount val="4"/>
                <c:pt idx="0">
                  <c:v>2002</c:v>
                </c:pt>
                <c:pt idx="1">
                  <c:v>2005</c:v>
                </c:pt>
                <c:pt idx="2">
                  <c:v>2005</c:v>
                </c:pt>
                <c:pt idx="3">
                  <c:v>2011</c:v>
                </c:pt>
              </c:numCache>
            </c:numRef>
          </c:xVal>
          <c:yVal>
            <c:numRef>
              <c:f>Sheet1!$F$18:$F$21</c:f>
              <c:numCache>
                <c:formatCode>General</c:formatCode>
                <c:ptCount val="4"/>
                <c:pt idx="0">
                  <c:v>14</c:v>
                </c:pt>
                <c:pt idx="1">
                  <c:v>14</c:v>
                </c:pt>
                <c:pt idx="2">
                  <c:v>14</c:v>
                </c:pt>
                <c:pt idx="3">
                  <c:v>14</c:v>
                </c:pt>
              </c:numCache>
            </c:numRef>
          </c:yVal>
        </c:ser>
        <c:ser>
          <c:idx val="4"/>
          <c:order val="3"/>
          <c:tx>
            <c:v>ATMS</c:v>
          </c:tx>
          <c:spPr>
            <a:ln w="28575">
              <a:solidFill>
                <a:schemeClr val="accent1"/>
              </a:solidFill>
              <a:prstDash val="dash"/>
            </a:ln>
          </c:spPr>
          <c:marker>
            <c:symbol val="none"/>
          </c:marker>
          <c:xVal>
            <c:numRef>
              <c:f>Sheet1!$C$22:$C$24</c:f>
              <c:numCache>
                <c:formatCode>General</c:formatCode>
                <c:ptCount val="3"/>
                <c:pt idx="0">
                  <c:v>2011</c:v>
                </c:pt>
                <c:pt idx="1">
                  <c:v>2011</c:v>
                </c:pt>
                <c:pt idx="2">
                  <c:v>2030</c:v>
                </c:pt>
              </c:numCache>
            </c:numRef>
          </c:xVal>
          <c:yVal>
            <c:numRef>
              <c:f>Sheet1!$G$22:$G$24</c:f>
              <c:numCache>
                <c:formatCode>General</c:formatCode>
                <c:ptCount val="3"/>
                <c:pt idx="0">
                  <c:v>50</c:v>
                </c:pt>
                <c:pt idx="1">
                  <c:v>33</c:v>
                </c:pt>
                <c:pt idx="2">
                  <c:v>33</c:v>
                </c:pt>
              </c:numCache>
            </c:numRef>
          </c:yVal>
        </c:ser>
        <c:ser>
          <c:idx val="5"/>
          <c:order val="4"/>
          <c:tx>
            <c:v>CrIS</c:v>
          </c:tx>
          <c:spPr>
            <a:ln w="28575">
              <a:solidFill>
                <a:srgbClr val="00B050"/>
              </a:solidFill>
              <a:prstDash val="dash"/>
            </a:ln>
          </c:spPr>
          <c:marker>
            <c:symbol val="none"/>
          </c:marker>
          <c:xVal>
            <c:numRef>
              <c:f>Sheet1!$C$22:$C$24</c:f>
              <c:numCache>
                <c:formatCode>General</c:formatCode>
                <c:ptCount val="3"/>
                <c:pt idx="0">
                  <c:v>2011</c:v>
                </c:pt>
                <c:pt idx="1">
                  <c:v>2011</c:v>
                </c:pt>
                <c:pt idx="2">
                  <c:v>2030</c:v>
                </c:pt>
              </c:numCache>
            </c:numRef>
          </c:xVal>
          <c:yVal>
            <c:numRef>
              <c:f>Sheet1!$H$22:$H$24</c:f>
              <c:numCache>
                <c:formatCode>General</c:formatCode>
                <c:ptCount val="3"/>
                <c:pt idx="0">
                  <c:v>14</c:v>
                </c:pt>
                <c:pt idx="1">
                  <c:v>14</c:v>
                </c:pt>
                <c:pt idx="2">
                  <c:v>14</c:v>
                </c:pt>
              </c:numCache>
            </c:numRef>
          </c:yVal>
        </c:ser>
        <c:ser>
          <c:idx val="0"/>
          <c:order val="5"/>
          <c:tx>
            <c:v>GCM</c:v>
          </c:tx>
          <c:spPr>
            <a:ln w="28575">
              <a:noFill/>
            </a:ln>
          </c:spPr>
          <c:marker>
            <c:spPr>
              <a:solidFill>
                <a:srgbClr val="FF0000"/>
              </a:solidFill>
            </c:spPr>
          </c:marker>
          <c:trendline>
            <c:spPr>
              <a:ln w="9525" cap="flat" cmpd="sng" algn="ctr">
                <a:solidFill>
                  <a:srgbClr val="FF0000"/>
                </a:solidFill>
                <a:prstDash val="solid"/>
              </a:ln>
              <a:effectLst/>
            </c:spPr>
            <c:trendlineType val="exp"/>
          </c:trendline>
          <c:xVal>
            <c:numRef>
              <c:f>Sheet1!$H$4:$H$11</c:f>
              <c:numCache>
                <c:formatCode>General</c:formatCode>
                <c:ptCount val="8"/>
                <c:pt idx="0">
                  <c:v>1974</c:v>
                </c:pt>
                <c:pt idx="1">
                  <c:v>1976</c:v>
                </c:pt>
                <c:pt idx="2">
                  <c:v>1980</c:v>
                </c:pt>
                <c:pt idx="3">
                  <c:v>1998</c:v>
                </c:pt>
                <c:pt idx="4">
                  <c:v>1999</c:v>
                </c:pt>
                <c:pt idx="5">
                  <c:v>2009</c:v>
                </c:pt>
                <c:pt idx="6">
                  <c:v>2004</c:v>
                </c:pt>
                <c:pt idx="7">
                  <c:v>2009</c:v>
                </c:pt>
              </c:numCache>
            </c:numRef>
          </c:xVal>
          <c:yVal>
            <c:numRef>
              <c:f>Sheet1!$I$4:$I$11</c:f>
              <c:numCache>
                <c:formatCode>General</c:formatCode>
                <c:ptCount val="8"/>
                <c:pt idx="0">
                  <c:v>450</c:v>
                </c:pt>
                <c:pt idx="1">
                  <c:v>250</c:v>
                </c:pt>
                <c:pt idx="2">
                  <c:v>300</c:v>
                </c:pt>
                <c:pt idx="3">
                  <c:v>100</c:v>
                </c:pt>
                <c:pt idx="4">
                  <c:v>50</c:v>
                </c:pt>
                <c:pt idx="5">
                  <c:v>35</c:v>
                </c:pt>
                <c:pt idx="6">
                  <c:v>25</c:v>
                </c:pt>
                <c:pt idx="7">
                  <c:v>3.5</c:v>
                </c:pt>
              </c:numCache>
            </c:numRef>
          </c:yVal>
        </c:ser>
        <c:axId val="110221568"/>
        <c:axId val="110289280"/>
      </c:scatterChart>
      <c:valAx>
        <c:axId val="110221568"/>
        <c:scaling>
          <c:orientation val="minMax"/>
          <c:max val="2030"/>
          <c:min val="1970"/>
        </c:scaling>
        <c:axPos val="b"/>
        <c:title>
          <c:tx>
            <c:rich>
              <a:bodyPr/>
              <a:lstStyle/>
              <a:p>
                <a:pPr>
                  <a:defRPr/>
                </a:pPr>
                <a:r>
                  <a:rPr lang="en-US"/>
                  <a:t>Year</a:t>
                </a:r>
              </a:p>
            </c:rich>
          </c:tx>
          <c:layout/>
        </c:title>
        <c:numFmt formatCode="General" sourceLinked="1"/>
        <c:tickLblPos val="nextTo"/>
        <c:crossAx val="110289280"/>
        <c:crosses val="autoZero"/>
        <c:crossBetween val="midCat"/>
      </c:valAx>
      <c:valAx>
        <c:axId val="110289280"/>
        <c:scaling>
          <c:logBase val="10"/>
          <c:orientation val="minMax"/>
        </c:scaling>
        <c:axPos val="l"/>
        <c:majorGridlines/>
        <c:title>
          <c:tx>
            <c:rich>
              <a:bodyPr rot="-5400000" vert="horz"/>
              <a:lstStyle/>
              <a:p>
                <a:pPr>
                  <a:defRPr/>
                </a:pPr>
                <a:r>
                  <a:rPr lang="en-US" dirty="0" smtClean="0"/>
                  <a:t>Horizontal Resolution (km)</a:t>
                </a:r>
                <a:endParaRPr lang="en-US" dirty="0"/>
              </a:p>
            </c:rich>
          </c:tx>
          <c:layout/>
        </c:title>
        <c:numFmt formatCode="General" sourceLinked="1"/>
        <c:minorTickMark val="cross"/>
        <c:tickLblPos val="nextTo"/>
        <c:crossAx val="110221568"/>
        <c:crosses val="autoZero"/>
        <c:crossBetween val="midCat"/>
      </c:valAx>
    </c:plotArea>
    <c:legend>
      <c:legendPos val="r"/>
      <c:layout/>
    </c:legend>
    <c:plotVisOnly val="1"/>
  </c:chart>
  <c:txPr>
    <a:bodyPr/>
    <a:lstStyle/>
    <a:p>
      <a:pPr>
        <a:defRPr sz="1600"/>
      </a:pPr>
      <a:endParaRPr lang="en-US"/>
    </a:p>
  </c:txPr>
  <c:externalData r:id="rId2"/>
  <c:userShapes r:id="rId3"/>
</c:chartSpace>
</file>

<file path=ppt/drawings/_rels/vmlDrawing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drawing1.xml><?xml version="1.0" encoding="utf-8"?>
<c:userShapes xmlns:c="http://schemas.openxmlformats.org/drawingml/2006/chart">
  <cdr:relSizeAnchor xmlns:cdr="http://schemas.openxmlformats.org/drawingml/2006/chartDrawing">
    <cdr:from>
      <cdr:x>0.28366</cdr:x>
      <cdr:y>0.17117</cdr:y>
    </cdr:from>
    <cdr:to>
      <cdr:x>0.38907</cdr:x>
      <cdr:y>0.31647</cdr:y>
    </cdr:to>
    <cdr:sp macro="" textlink="">
      <cdr:nvSpPr>
        <cdr:cNvPr id="2" name="TextBox 1"/>
        <cdr:cNvSpPr txBox="1"/>
      </cdr:nvSpPr>
      <cdr:spPr>
        <a:xfrm xmlns:a="http://schemas.openxmlformats.org/drawingml/2006/main">
          <a:off x="2460625" y="10772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0.25235</cdr:x>
      <cdr:y>0.11714</cdr:y>
    </cdr:from>
    <cdr:to>
      <cdr:x>0.32196</cdr:x>
      <cdr:y>0.17571</cdr:y>
    </cdr:to>
    <cdr:sp macro="" textlink="">
      <cdr:nvSpPr>
        <cdr:cNvPr id="3" name="TextBox 2"/>
        <cdr:cNvSpPr txBox="1"/>
      </cdr:nvSpPr>
      <cdr:spPr>
        <a:xfrm xmlns:a="http://schemas.openxmlformats.org/drawingml/2006/main">
          <a:off x="2209799" y="609600"/>
          <a:ext cx="609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solidFill>
                <a:schemeClr val="tx2"/>
              </a:solidFill>
            </a:rPr>
            <a:t>MSU</a:t>
          </a:r>
        </a:p>
      </cdr:txBody>
    </cdr:sp>
  </cdr:relSizeAnchor>
  <cdr:relSizeAnchor xmlns:cdr="http://schemas.openxmlformats.org/drawingml/2006/chartDrawing">
    <cdr:from>
      <cdr:x>0.42638</cdr:x>
      <cdr:y>0.30749</cdr:y>
    </cdr:from>
    <cdr:to>
      <cdr:x>0.5134</cdr:x>
      <cdr:y>0.36606</cdr:y>
    </cdr:to>
    <cdr:sp macro="" textlink="">
      <cdr:nvSpPr>
        <cdr:cNvPr id="4" name="TextBox 1"/>
        <cdr:cNvSpPr txBox="1"/>
      </cdr:nvSpPr>
      <cdr:spPr>
        <a:xfrm xmlns:a="http://schemas.openxmlformats.org/drawingml/2006/main">
          <a:off x="3733799" y="1600200"/>
          <a:ext cx="7620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dirty="0">
              <a:solidFill>
                <a:schemeClr val="tx2"/>
              </a:solidFill>
            </a:rPr>
            <a:t>AMSU</a:t>
          </a:r>
        </a:p>
      </cdr:txBody>
    </cdr:sp>
  </cdr:relSizeAnchor>
  <cdr:relSizeAnchor xmlns:cdr="http://schemas.openxmlformats.org/drawingml/2006/chartDrawing">
    <cdr:from>
      <cdr:x>0.65263</cdr:x>
      <cdr:y>0.35142</cdr:y>
    </cdr:from>
    <cdr:to>
      <cdr:x>0.72224</cdr:x>
      <cdr:y>0.40999</cdr:y>
    </cdr:to>
    <cdr:sp macro="" textlink="">
      <cdr:nvSpPr>
        <cdr:cNvPr id="5" name="TextBox 1"/>
        <cdr:cNvSpPr txBox="1"/>
      </cdr:nvSpPr>
      <cdr:spPr>
        <a:xfrm xmlns:a="http://schemas.openxmlformats.org/drawingml/2006/main">
          <a:off x="5714999" y="1828800"/>
          <a:ext cx="609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dirty="0">
              <a:solidFill>
                <a:schemeClr val="tx2"/>
              </a:solidFill>
            </a:rPr>
            <a:t>ATMS</a:t>
          </a:r>
        </a:p>
      </cdr:txBody>
    </cdr:sp>
  </cdr:relSizeAnchor>
  <cdr:relSizeAnchor xmlns:cdr="http://schemas.openxmlformats.org/drawingml/2006/chartDrawing">
    <cdr:from>
      <cdr:x>0.23495</cdr:x>
      <cdr:y>0.39535</cdr:y>
    </cdr:from>
    <cdr:to>
      <cdr:x>0.32204</cdr:x>
      <cdr:y>0.46186</cdr:y>
    </cdr:to>
    <cdr:sp macro="" textlink="">
      <cdr:nvSpPr>
        <cdr:cNvPr id="6" name="TextBox 1"/>
        <cdr:cNvSpPr txBox="1"/>
      </cdr:nvSpPr>
      <cdr:spPr>
        <a:xfrm xmlns:a="http://schemas.openxmlformats.org/drawingml/2006/main">
          <a:off x="2057399" y="2057400"/>
          <a:ext cx="762694" cy="34616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rgbClr val="00B050"/>
              </a:solidFill>
            </a:rPr>
            <a:t>HIRS</a:t>
          </a:r>
        </a:p>
      </cdr:txBody>
    </cdr:sp>
  </cdr:relSizeAnchor>
  <cdr:relSizeAnchor xmlns:cdr="http://schemas.openxmlformats.org/drawingml/2006/chartDrawing">
    <cdr:from>
      <cdr:x>0.37417</cdr:x>
      <cdr:y>0.4832</cdr:y>
    </cdr:from>
    <cdr:to>
      <cdr:x>0.46127</cdr:x>
      <cdr:y>0.54972</cdr:y>
    </cdr:to>
    <cdr:sp macro="" textlink="">
      <cdr:nvSpPr>
        <cdr:cNvPr id="7" name="TextBox 1"/>
        <cdr:cNvSpPr txBox="1"/>
      </cdr:nvSpPr>
      <cdr:spPr>
        <a:xfrm xmlns:a="http://schemas.openxmlformats.org/drawingml/2006/main">
          <a:off x="3276599" y="2514600"/>
          <a:ext cx="762694" cy="34616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rgbClr val="00B050"/>
              </a:solidFill>
            </a:rPr>
            <a:t>AIRS</a:t>
          </a:r>
        </a:p>
      </cdr:txBody>
    </cdr:sp>
  </cdr:relSizeAnchor>
  <cdr:relSizeAnchor xmlns:cdr="http://schemas.openxmlformats.org/drawingml/2006/chartDrawing">
    <cdr:from>
      <cdr:x>0.61782</cdr:x>
      <cdr:y>0.62962</cdr:y>
    </cdr:from>
    <cdr:to>
      <cdr:x>0.68841</cdr:x>
      <cdr:y>0.67827</cdr:y>
    </cdr:to>
    <cdr:sp macro="" textlink="">
      <cdr:nvSpPr>
        <cdr:cNvPr id="8" name="TextBox 1"/>
        <cdr:cNvSpPr txBox="1"/>
      </cdr:nvSpPr>
      <cdr:spPr>
        <a:xfrm xmlns:a="http://schemas.openxmlformats.org/drawingml/2006/main">
          <a:off x="5410199" y="3276600"/>
          <a:ext cx="618148" cy="25317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smtClean="0">
              <a:solidFill>
                <a:srgbClr val="FF0000"/>
              </a:solidFill>
            </a:rPr>
            <a:t>?</a:t>
          </a:r>
        </a:p>
        <a:p xmlns:a="http://schemas.openxmlformats.org/drawingml/2006/main">
          <a:pPr algn="ctr"/>
          <a:r>
            <a:rPr lang="en-US" sz="1800" dirty="0" smtClean="0">
              <a:solidFill>
                <a:srgbClr val="FF0000"/>
              </a:solidFill>
            </a:rPr>
            <a:t>Need 1-2 km </a:t>
          </a:r>
          <a:br>
            <a:rPr lang="en-US" sz="1800" dirty="0" smtClean="0">
              <a:solidFill>
                <a:srgbClr val="FF0000"/>
              </a:solidFill>
            </a:rPr>
          </a:br>
          <a:r>
            <a:rPr lang="en-US" sz="1800" dirty="0" smtClean="0">
              <a:solidFill>
                <a:srgbClr val="FF0000"/>
              </a:solidFill>
            </a:rPr>
            <a:t>by 2025</a:t>
          </a:r>
          <a:endParaRPr lang="en-US" sz="1800" dirty="0">
            <a:solidFill>
              <a:srgbClr val="FF0000"/>
            </a:solidFill>
          </a:endParaRPr>
        </a:p>
      </cdr:txBody>
    </cdr:sp>
  </cdr:relSizeAnchor>
  <cdr:relSizeAnchor xmlns:cdr="http://schemas.openxmlformats.org/drawingml/2006/chartDrawing">
    <cdr:from>
      <cdr:x>0.66133</cdr:x>
      <cdr:y>0.45392</cdr:y>
    </cdr:from>
    <cdr:to>
      <cdr:x>0.73192</cdr:x>
      <cdr:y>0.50257</cdr:y>
    </cdr:to>
    <cdr:sp macro="" textlink="">
      <cdr:nvSpPr>
        <cdr:cNvPr id="9" name="TextBox 1"/>
        <cdr:cNvSpPr txBox="1"/>
      </cdr:nvSpPr>
      <cdr:spPr>
        <a:xfrm xmlns:a="http://schemas.openxmlformats.org/drawingml/2006/main">
          <a:off x="5791199" y="2362200"/>
          <a:ext cx="618148" cy="25317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dirty="0" err="1">
              <a:solidFill>
                <a:srgbClr val="00B050"/>
              </a:solidFill>
            </a:rPr>
            <a:t>CrIS</a:t>
          </a:r>
          <a:endParaRPr lang="en-US" sz="1800" dirty="0">
            <a:solidFill>
              <a:srgbClr val="00B050"/>
            </a:solidFill>
          </a:endParaRPr>
        </a:p>
      </cdr:txBody>
    </cdr:sp>
  </cdr:relSizeAnchor>
  <cdr:relSizeAnchor xmlns:cdr="http://schemas.openxmlformats.org/drawingml/2006/chartDrawing">
    <cdr:from>
      <cdr:x>0.46119</cdr:x>
      <cdr:y>0.57106</cdr:y>
    </cdr:from>
    <cdr:to>
      <cdr:x>0.54829</cdr:x>
      <cdr:y>0.63756</cdr:y>
    </cdr:to>
    <cdr:sp macro="" textlink="">
      <cdr:nvSpPr>
        <cdr:cNvPr id="10" name="TextBox 1"/>
        <cdr:cNvSpPr txBox="1"/>
      </cdr:nvSpPr>
      <cdr:spPr>
        <a:xfrm xmlns:a="http://schemas.openxmlformats.org/drawingml/2006/main">
          <a:off x="4038599" y="2971800"/>
          <a:ext cx="762694" cy="3460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rgbClr val="00B050"/>
              </a:solidFill>
            </a:rPr>
            <a:t>HIRS-4</a:t>
          </a:r>
        </a:p>
      </cdr:txBody>
    </cdr:sp>
  </cdr:relSizeAnchor>
  <cdr:relSizeAnchor xmlns:cdr="http://schemas.openxmlformats.org/drawingml/2006/chartDrawing">
    <cdr:from>
      <cdr:x>0.18274</cdr:x>
      <cdr:y>0.23428</cdr:y>
    </cdr:from>
    <cdr:to>
      <cdr:x>0.25333</cdr:x>
      <cdr:y>0.28293</cdr:y>
    </cdr:to>
    <cdr:sp macro="" textlink="">
      <cdr:nvSpPr>
        <cdr:cNvPr id="11" name="TextBox 1"/>
        <cdr:cNvSpPr txBox="1"/>
      </cdr:nvSpPr>
      <cdr:spPr>
        <a:xfrm xmlns:a="http://schemas.openxmlformats.org/drawingml/2006/main">
          <a:off x="1600199" y="1219200"/>
          <a:ext cx="618147" cy="25317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dirty="0">
              <a:solidFill>
                <a:srgbClr val="FF0000"/>
              </a:solidFill>
            </a:rPr>
            <a:t>GCM</a:t>
          </a:r>
        </a:p>
        <a:p xmlns:a="http://schemas.openxmlformats.org/drawingml/2006/main">
          <a:r>
            <a:rPr lang="en-US" sz="1800" dirty="0" err="1">
              <a:solidFill>
                <a:srgbClr val="FF0000"/>
              </a:solidFill>
            </a:rPr>
            <a:t>Trendline</a:t>
          </a:r>
          <a:endParaRPr lang="en-US" sz="1800"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47" tIns="48324" rIns="96647" bIns="48324" numCol="1" anchor="t" anchorCtr="0" compatLnSpc="1">
            <a:prstTxWarp prst="textNoShape">
              <a:avLst/>
            </a:prstTxWarp>
          </a:bodyPr>
          <a:lstStyle>
            <a:lvl1pPr>
              <a:defRPr sz="1300">
                <a:latin typeface="Arial" charset="0"/>
                <a:ea typeface="ＭＳ Ｐゴシック" pitchFamily="28" charset="-128"/>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47" tIns="48324" rIns="96647" bIns="48324" numCol="1" anchor="t" anchorCtr="0" compatLnSpc="1">
            <a:prstTxWarp prst="textNoShape">
              <a:avLst/>
            </a:prstTxWarp>
          </a:bodyPr>
          <a:lstStyle>
            <a:lvl1pPr algn="r">
              <a:defRPr sz="1300">
                <a:latin typeface="Arial" charset="0"/>
              </a:defRPr>
            </a:lvl1pPr>
          </a:lstStyle>
          <a:p>
            <a:pPr>
              <a:defRPr/>
            </a:pPr>
            <a:fld id="{1F35D7EA-B50D-446C-AACC-71C9D6F1102B}" type="datetime1">
              <a:rPr lang="en-US"/>
              <a:pPr>
                <a:defRPr/>
              </a:pPr>
              <a:t>4/15/2011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wrap="square" lIns="96647" tIns="48324" rIns="96647" bIns="48324" numCol="1" anchor="b" anchorCtr="0" compatLnSpc="1">
            <a:prstTxWarp prst="textNoShape">
              <a:avLst/>
            </a:prstTxWarp>
          </a:bodyPr>
          <a:lstStyle>
            <a:lvl1pPr>
              <a:defRPr sz="1300">
                <a:latin typeface="Arial" charset="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47" tIns="48324" rIns="96647" bIns="48324" numCol="1" anchor="b" anchorCtr="0" compatLnSpc="1">
            <a:prstTxWarp prst="textNoShape">
              <a:avLst/>
            </a:prstTxWarp>
          </a:bodyPr>
          <a:lstStyle>
            <a:lvl1pPr algn="r">
              <a:defRPr sz="1300">
                <a:latin typeface="Arial" charset="0"/>
              </a:defRPr>
            </a:lvl1pPr>
          </a:lstStyle>
          <a:p>
            <a:pPr>
              <a:defRPr/>
            </a:pPr>
            <a:fld id="{6CAFEA87-7DEE-467A-85E7-FAA35B25886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47" tIns="48324" rIns="96647" bIns="48324" numCol="1" anchor="t" anchorCtr="0" compatLnSpc="1">
            <a:prstTxWarp prst="textNoShape">
              <a:avLst/>
            </a:prstTxWarp>
          </a:bodyPr>
          <a:lstStyle>
            <a:lvl1pPr>
              <a:defRPr sz="1300">
                <a:latin typeface="Arial" charset="0"/>
                <a:ea typeface="ＭＳ Ｐゴシック" pitchFamily="28" charset="-128"/>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47" tIns="48324" rIns="96647" bIns="48324" numCol="1" anchor="t" anchorCtr="0" compatLnSpc="1">
            <a:prstTxWarp prst="textNoShape">
              <a:avLst/>
            </a:prstTxWarp>
          </a:bodyPr>
          <a:lstStyle>
            <a:lvl1pPr algn="r">
              <a:defRPr sz="1300">
                <a:latin typeface="Arial" charset="0"/>
              </a:defRPr>
            </a:lvl1pPr>
          </a:lstStyle>
          <a:p>
            <a:pPr>
              <a:defRPr/>
            </a:pPr>
            <a:fld id="{F90E9FEE-818D-45DA-9C7A-AFED3598A2F3}" type="datetime1">
              <a:rPr lang="en-US"/>
              <a:pPr>
                <a:defRPr/>
              </a:pPr>
              <a:t>4/15/2011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47" tIns="48324" rIns="96647" bIns="48324"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wrap="square" lIns="96647" tIns="48324" rIns="96647" bIns="4832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47" tIns="48324" rIns="96647" bIns="48324" numCol="1" anchor="b" anchorCtr="0" compatLnSpc="1">
            <a:prstTxWarp prst="textNoShape">
              <a:avLst/>
            </a:prstTxWarp>
          </a:bodyPr>
          <a:lstStyle>
            <a:lvl1pPr>
              <a:defRPr sz="1300">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47" tIns="48324" rIns="96647" bIns="48324" numCol="1" anchor="b" anchorCtr="0" compatLnSpc="1">
            <a:prstTxWarp prst="textNoShape">
              <a:avLst/>
            </a:prstTxWarp>
          </a:bodyPr>
          <a:lstStyle>
            <a:lvl1pPr algn="r">
              <a:defRPr sz="1300">
                <a:latin typeface="Arial" charset="0"/>
              </a:defRPr>
            </a:lvl1pPr>
          </a:lstStyle>
          <a:p>
            <a:pPr>
              <a:defRPr/>
            </a:pPr>
            <a:fld id="{1D96743D-ACD4-4D67-989F-06147E542D0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6986"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6986" algn="l" defTabSz="456986"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3972" algn="l" defTabSz="456986"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0959" algn="l" defTabSz="456986"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7945" algn="l" defTabSz="456986"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4932" algn="l" defTabSz="456986" rtl="0" eaLnBrk="1" latinLnBrk="0" hangingPunct="1">
      <a:defRPr sz="1200" kern="1200">
        <a:solidFill>
          <a:schemeClr val="tx1"/>
        </a:solidFill>
        <a:latin typeface="+mn-lt"/>
        <a:ea typeface="+mn-ea"/>
        <a:cs typeface="+mn-cs"/>
      </a:defRPr>
    </a:lvl6pPr>
    <a:lvl7pPr marL="2741916" algn="l" defTabSz="456986" rtl="0" eaLnBrk="1" latinLnBrk="0" hangingPunct="1">
      <a:defRPr sz="1200" kern="1200">
        <a:solidFill>
          <a:schemeClr val="tx1"/>
        </a:solidFill>
        <a:latin typeface="+mn-lt"/>
        <a:ea typeface="+mn-ea"/>
        <a:cs typeface="+mn-cs"/>
      </a:defRPr>
    </a:lvl7pPr>
    <a:lvl8pPr marL="3198904" algn="l" defTabSz="456986" rtl="0" eaLnBrk="1" latinLnBrk="0" hangingPunct="1">
      <a:defRPr sz="1200" kern="1200">
        <a:solidFill>
          <a:schemeClr val="tx1"/>
        </a:solidFill>
        <a:latin typeface="+mn-lt"/>
        <a:ea typeface="+mn-ea"/>
        <a:cs typeface="+mn-cs"/>
      </a:defRPr>
    </a:lvl8pPr>
    <a:lvl9pPr marL="3655888" algn="l" defTabSz="4569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21507" name="Rectangle 3"/>
          <p:cNvSpPr>
            <a:spLocks noGrp="1"/>
          </p:cNvSpPr>
          <p:nvPr>
            <p:ph type="body" idx="1"/>
          </p:nvPr>
        </p:nvSpPr>
        <p:spPr bwMode="auto">
          <a:noFill/>
        </p:spPr>
        <p:txBody>
          <a:bodyPr/>
          <a:lstStyle/>
          <a:p>
            <a:endParaRPr lang="en-US" smtClean="0">
              <a:ea typeface="ＭＳ Ｐゴシック"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F402C7C8-4F98-4B19-95A6-C3EE14CF8273}" type="slidenum">
              <a:rPr lang="en-US" smtClean="0">
                <a:latin typeface="Arial" pitchFamily="34" charset="0"/>
              </a:rPr>
              <a:pPr/>
              <a:t>4</a:t>
            </a:fld>
            <a:endParaRPr lang="en-US" smtClean="0">
              <a:latin typeface="Arial" pitchFamily="34" charset="0"/>
            </a:endParaRPr>
          </a:p>
        </p:txBody>
      </p:sp>
      <p:sp>
        <p:nvSpPr>
          <p:cNvPr id="22531"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p:spPr>
      </p:sp>
      <p:sp>
        <p:nvSpPr>
          <p:cNvPr id="22532" name="Rectangle 3"/>
          <p:cNvSpPr>
            <a:spLocks noGrp="1" noChangeArrowheads="1"/>
          </p:cNvSpPr>
          <p:nvPr>
            <p:ph type="body" idx="1"/>
          </p:nvPr>
        </p:nvSpPr>
        <p:spPr bwMode="auto">
          <a:xfrm>
            <a:off x="975360" y="4560570"/>
            <a:ext cx="5364480" cy="4320540"/>
          </a:xfrm>
          <a:noFill/>
        </p:spPr>
        <p:txBody>
          <a:bodyPr/>
          <a:lstStyle/>
          <a:p>
            <a:r>
              <a:rPr lang="en-US" smtClean="0">
                <a:ea typeface="ＭＳ Ｐゴシック" pitchFamily="-111" charset="-128"/>
              </a:rPr>
              <a:t>These figures show a comparison of the 2-day forecasts of Katrina.  The GEOS-5 model was one of the earliest models to lock on to New Orleans landfall.  Other models quickly followed.  GEOS-5 was consistent with its landfall prediction.</a:t>
            </a:r>
          </a:p>
          <a:p>
            <a:r>
              <a:rPr lang="en-US" smtClean="0">
                <a:ea typeface="ＭＳ Ｐゴシック" pitchFamily="-111" charset="-128"/>
              </a:rPr>
              <a:t>The initial conditions for these forecasts were provided by NOAA/NCEP.  AIRS data are included.</a:t>
            </a:r>
          </a:p>
          <a:p>
            <a:r>
              <a:rPr lang="en-US" smtClean="0">
                <a:ea typeface="ＭＳ Ｐゴシック" pitchFamily="-111" charset="-128"/>
              </a:rPr>
              <a:t>We are now in the process of improving the use of the AIRS data and evaluating their impact on forecasts.</a:t>
            </a:r>
          </a:p>
          <a:p>
            <a:r>
              <a:rPr lang="en-US" smtClean="0">
                <a:ea typeface="ＭＳ Ｐゴシック" pitchFamily="-111" charset="-128"/>
              </a:rPr>
              <a:t>One, 1/2 and 1/4 degree forecasts are shown.  MAP05 forecasts were done at 1/4 degree and it is clear why.  The 1/4 degree forecasts start to show much more realistic structures, showing clear rain bands associated with the hurricane.  </a:t>
            </a:r>
          </a:p>
          <a:p>
            <a:r>
              <a:rPr lang="en-US" smtClean="0">
                <a:ea typeface="ＭＳ Ｐゴシック" pitchFamily="-111" charset="-128"/>
              </a:rPr>
              <a:t>The higher resolution also supports a much more intense pressure center.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1EF6C-8E98-455D-9045-1A869D75C6DD}" type="slidenum">
              <a:rPr lang="en-US"/>
              <a:pPr/>
              <a:t>5</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02FE51C0-3D40-4B66-A986-883B55470C1D}" type="slidenum">
              <a:rPr lang="en-US"/>
              <a:pPr/>
              <a:t>6</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latin typeface="Times New Roman" pitchFamily="18" charset="0"/>
              <a:ea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397" tIns="45698" rIns="91397" bIns="45698" anchor="ct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86" indent="0" algn="ctr">
              <a:buNone/>
              <a:defRPr/>
            </a:lvl2pPr>
            <a:lvl3pPr marL="913972" indent="0" algn="ctr">
              <a:buNone/>
              <a:defRPr/>
            </a:lvl3pPr>
            <a:lvl4pPr marL="1370959" indent="0" algn="ctr">
              <a:buNone/>
              <a:defRPr/>
            </a:lvl4pPr>
            <a:lvl5pPr marL="1827945" indent="0" algn="ctr">
              <a:buNone/>
              <a:defRPr/>
            </a:lvl5pPr>
            <a:lvl6pPr marL="2284932" indent="0" algn="ctr">
              <a:buNone/>
              <a:defRPr/>
            </a:lvl6pPr>
            <a:lvl7pPr marL="2741916" indent="0" algn="ctr">
              <a:buNone/>
              <a:defRPr/>
            </a:lvl7pPr>
            <a:lvl8pPr marL="3198904" indent="0" algn="ctr">
              <a:buNone/>
              <a:defRPr/>
            </a:lvl8pPr>
            <a:lvl9pPr marL="365588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267142-B17B-498A-AE31-D22EBBAEDC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97" tIns="45698" rIns="91397" bIns="45698"/>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A720A6-856C-4EE0-B6B7-D13FF11E21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lIns="91397" tIns="45698" rIns="91397" bIns="4569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AD61C5-FDE2-430B-BAD1-00797A7817A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994525" y="6400800"/>
            <a:ext cx="1905000" cy="457200"/>
          </a:xfrm>
        </p:spPr>
        <p:txBody>
          <a:bodyPr/>
          <a:lstStyle>
            <a:lvl1pPr>
              <a:defRPr/>
            </a:lvl1pPr>
          </a:lstStyle>
          <a:p>
            <a:pPr>
              <a:defRPr/>
            </a:pPr>
            <a:fld id="{C14A2F0D-079A-4128-BD3D-F7538F15C4BC}"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C0FC1A-4207-4E0C-94A4-B4535426DD6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4"/>
            <a:ext cx="6019800" cy="715963"/>
          </a:xfrm>
          <a:prstGeom prst="rect">
            <a:avLst/>
          </a:prstGeom>
        </p:spPr>
        <p:txBody>
          <a:bodyPr lIns="91397" tIns="45698" rIns="91397" bIns="45698"/>
          <a:lstStyle/>
          <a:p>
            <a:r>
              <a:rPr lang="en-US" smtClean="0"/>
              <a:t>Click to edit Master title style</a:t>
            </a:r>
            <a:endParaRPr lang="en-US"/>
          </a:p>
        </p:txBody>
      </p:sp>
      <p:sp>
        <p:nvSpPr>
          <p:cNvPr id="3" name="Text Placeholder 2"/>
          <p:cNvSpPr>
            <a:spLocks noGrp="1"/>
          </p:cNvSpPr>
          <p:nvPr>
            <p:ph type="body" sz="half" idx="1"/>
          </p:nvPr>
        </p:nvSpPr>
        <p:spPr>
          <a:xfrm>
            <a:off x="457200" y="13716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099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sldNum" sz="quarter" idx="10"/>
          </p:nvPr>
        </p:nvSpPr>
        <p:spPr>
          <a:ln/>
        </p:spPr>
        <p:txBody>
          <a:bodyPr/>
          <a:lstStyle>
            <a:lvl1pPr>
              <a:defRPr/>
            </a:lvl1pPr>
          </a:lstStyle>
          <a:p>
            <a:pPr>
              <a:defRPr/>
            </a:pPr>
            <a:fld id="{DD178218-AF00-4BA1-95BD-479932A12FC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19800" cy="7159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2298F8F8-2B6D-4B73-A3B2-CFE1F41DA24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5EC35F4-5F55-4188-8F05-85245108ACA6}"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0" y="64718"/>
            <a:ext cx="6019800" cy="1066800"/>
          </a:xfrm>
          <a:prstGeom prst="rect">
            <a:avLst/>
          </a:prstGeom>
        </p:spPr>
        <p:txBody>
          <a:bodyPr lIns="91397" tIns="45698" rIns="91397" bIns="45698" anchor="ct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419622" y="1462417"/>
            <a:ext cx="8229600" cy="4525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918072-3BCB-4F7A-9CD8-7545CF0B1A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lIns="91397" tIns="45698" rIns="91397" bIns="45698"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E3543C-3089-43E4-9153-FE70E4A48CA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6019800" cy="868362"/>
          </a:xfrm>
          <a:prstGeom prst="rect">
            <a:avLst/>
          </a:prstGeom>
        </p:spPr>
        <p:txBody>
          <a:bodyPr lIns="91397" tIns="45698" rIns="91397" bIns="45698" anchor="ctr"/>
          <a:lstStyle>
            <a:lvl1pPr>
              <a:defRPr sz="2400"/>
            </a:lvl1p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1F12-C00F-4B8E-A5BD-1552708C71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97" tIns="45698" rIns="91397" bIns="4569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9FEB4B-3C3F-4BD4-B0CA-DD12BB83AC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6096000" cy="914400"/>
          </a:xfrm>
          <a:prstGeom prst="rect">
            <a:avLst/>
          </a:prstGeom>
        </p:spPr>
        <p:txBody>
          <a:bodyPr lIns="91397" tIns="45698" rIns="91397" bIns="45698" anchor="ctr"/>
          <a:lstStyle>
            <a:lvl1pPr>
              <a:defRPr sz="24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B909C4-3B4F-44F3-B1D4-D6A28EBA6BB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89E833-7C19-4B62-A59E-ED8E05C80B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a:prstGeom prst="rect">
            <a:avLst/>
          </a:prstGeom>
        </p:spPr>
        <p:txBody>
          <a:bodyPr lIns="91397" tIns="45698" rIns="91397" bIns="45698"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8A7D4-1D62-4FBE-ACE9-0C341D45A97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397" tIns="45698" rIns="91397" bIns="45698"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51A1E0-5A4B-4E6F-B50E-C3125B84CB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defRPr sz="1400">
                <a:latin typeface="Arial" charset="0"/>
                <a:ea typeface="ＭＳ Ｐゴシック" pitchFamily="2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ctr">
              <a:defRPr sz="1400">
                <a:latin typeface="Arial" charset="0"/>
                <a:ea typeface="ＭＳ Ｐゴシック" pitchFamily="28"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a:defRPr sz="1400">
                <a:latin typeface="Arial" charset="0"/>
              </a:defRPr>
            </a:lvl1pPr>
          </a:lstStyle>
          <a:p>
            <a:pPr>
              <a:defRPr/>
            </a:pPr>
            <a:fld id="{52B04329-1E26-4F0D-9A0F-DFA05BCB6831}" type="slidenum">
              <a:rPr lang="en-US"/>
              <a:pPr>
                <a:defRPr/>
              </a:pPr>
              <a:t>‹#›</a:t>
            </a:fld>
            <a:endParaRPr lang="en-US"/>
          </a:p>
        </p:txBody>
      </p:sp>
      <p:sp>
        <p:nvSpPr>
          <p:cNvPr id="11" name="Rectangle 27"/>
          <p:cNvSpPr>
            <a:spLocks noChangeArrowheads="1"/>
          </p:cNvSpPr>
          <p:nvPr userDrawn="1"/>
        </p:nvSpPr>
        <p:spPr bwMode="auto">
          <a:xfrm>
            <a:off x="0" y="-17463"/>
            <a:ext cx="9144000" cy="1247776"/>
          </a:xfrm>
          <a:prstGeom prst="rect">
            <a:avLst/>
          </a:prstGeom>
          <a:solidFill>
            <a:srgbClr val="EBEBF3"/>
          </a:solidFill>
          <a:ln w="9525">
            <a:noFill/>
            <a:miter lim="800000"/>
            <a:headEnd/>
            <a:tailEnd/>
          </a:ln>
          <a:effectLst/>
        </p:spPr>
        <p:txBody>
          <a:bodyPr wrap="none" lIns="91397" tIns="45698" rIns="91397" bIns="45698" anchor="ctr"/>
          <a:lstStyle/>
          <a:p>
            <a:pPr>
              <a:defRPr/>
            </a:pPr>
            <a:endParaRPr lang="en-US">
              <a:latin typeface="Arial" charset="0"/>
              <a:ea typeface="ＭＳ Ｐゴシック" pitchFamily="28" charset="-128"/>
            </a:endParaRPr>
          </a:p>
        </p:txBody>
      </p:sp>
      <p:sp>
        <p:nvSpPr>
          <p:cNvPr id="12" name="Oval 38"/>
          <p:cNvSpPr>
            <a:spLocks noChangeArrowheads="1"/>
          </p:cNvSpPr>
          <p:nvPr userDrawn="1"/>
        </p:nvSpPr>
        <p:spPr bwMode="auto">
          <a:xfrm>
            <a:off x="720729" y="314325"/>
            <a:ext cx="587375" cy="587375"/>
          </a:xfrm>
          <a:prstGeom prst="ellipse">
            <a:avLst/>
          </a:prstGeom>
          <a:solidFill>
            <a:schemeClr val="bg1"/>
          </a:solidFill>
          <a:ln w="9525">
            <a:noFill/>
            <a:round/>
            <a:headEnd/>
            <a:tailEnd/>
          </a:ln>
          <a:effectLst/>
        </p:spPr>
        <p:txBody>
          <a:bodyPr wrap="none" lIns="91397" tIns="45698" rIns="91397" bIns="45698" anchor="ctr"/>
          <a:lstStyle/>
          <a:p>
            <a:pPr>
              <a:defRPr/>
            </a:pPr>
            <a:endParaRPr lang="en-US">
              <a:latin typeface="Arial" charset="0"/>
              <a:ea typeface="ＭＳ Ｐゴシック" pitchFamily="28" charset="-128"/>
            </a:endParaRPr>
          </a:p>
        </p:txBody>
      </p:sp>
      <p:pic>
        <p:nvPicPr>
          <p:cNvPr id="1032" name="Picture 37"/>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669925" y="301625"/>
            <a:ext cx="769938" cy="649288"/>
          </a:xfrm>
          <a:prstGeom prst="rect">
            <a:avLst/>
          </a:prstGeom>
          <a:noFill/>
          <a:ln w="9525">
            <a:noFill/>
            <a:miter lim="800000"/>
            <a:headEnd/>
            <a:tailEnd/>
          </a:ln>
        </p:spPr>
      </p:pic>
      <p:sp>
        <p:nvSpPr>
          <p:cNvPr id="14" name="Rectangle 16"/>
          <p:cNvSpPr>
            <a:spLocks noChangeArrowheads="1"/>
          </p:cNvSpPr>
          <p:nvPr userDrawn="1"/>
        </p:nvSpPr>
        <p:spPr bwMode="auto">
          <a:xfrm>
            <a:off x="1295402" y="523879"/>
            <a:ext cx="1309887" cy="276954"/>
          </a:xfrm>
          <a:prstGeom prst="rect">
            <a:avLst/>
          </a:prstGeom>
          <a:noFill/>
          <a:ln w="9525">
            <a:noFill/>
            <a:miter lim="800000"/>
            <a:headEnd/>
            <a:tailEnd/>
          </a:ln>
          <a:effectLst/>
        </p:spPr>
        <p:txBody>
          <a:bodyPr wrap="none" lIns="91397" tIns="45698" rIns="91397" bIns="45698">
            <a:spAutoFit/>
          </a:bodyPr>
          <a:lstStyle/>
          <a:p>
            <a:pPr eaLnBrk="0" hangingPunct="0">
              <a:defRPr/>
            </a:pPr>
            <a:r>
              <a:rPr lang="en-US" sz="600" dirty="0">
                <a:solidFill>
                  <a:srgbClr val="000000"/>
                </a:solidFill>
                <a:latin typeface="Helvetica" pitchFamily="28" charset="0"/>
                <a:ea typeface="ＭＳ Ｐゴシック" pitchFamily="28" charset="-128"/>
              </a:rPr>
              <a:t>Jet Propulsion Laboratory</a:t>
            </a:r>
            <a:endParaRPr lang="en-US" sz="600" dirty="0">
              <a:latin typeface="Helvetica" pitchFamily="28" charset="0"/>
              <a:ea typeface="ＭＳ Ｐゴシック" pitchFamily="28" charset="-128"/>
            </a:endParaRPr>
          </a:p>
          <a:p>
            <a:pPr eaLnBrk="0" hangingPunct="0">
              <a:defRPr/>
            </a:pPr>
            <a:r>
              <a:rPr lang="en-US" sz="600" dirty="0">
                <a:latin typeface="Helvetica" pitchFamily="28" charset="0"/>
                <a:ea typeface="ＭＳ Ｐゴシック" pitchFamily="28" charset="-128"/>
              </a:rPr>
              <a:t>California Institute of Technology</a:t>
            </a:r>
          </a:p>
        </p:txBody>
      </p:sp>
      <p:sp>
        <p:nvSpPr>
          <p:cNvPr id="15" name="Line 20"/>
          <p:cNvSpPr>
            <a:spLocks noChangeShapeType="1"/>
          </p:cNvSpPr>
          <p:nvPr userDrawn="1"/>
        </p:nvSpPr>
        <p:spPr bwMode="auto">
          <a:xfrm flipH="1">
            <a:off x="2605088" y="331791"/>
            <a:ext cx="1587" cy="774700"/>
          </a:xfrm>
          <a:prstGeom prst="line">
            <a:avLst/>
          </a:prstGeom>
          <a:noFill/>
          <a:ln w="28575">
            <a:solidFill>
              <a:schemeClr val="bg1"/>
            </a:solidFill>
            <a:round/>
            <a:headEnd/>
            <a:tailEnd/>
          </a:ln>
          <a:effectLst/>
        </p:spPr>
        <p:txBody>
          <a:bodyPr wrap="none" lIns="91397" tIns="45698" rIns="91397" bIns="45698" anchor="ctr"/>
          <a:lstStyle/>
          <a:p>
            <a:pPr>
              <a:defRPr/>
            </a:pPr>
            <a:endParaRPr lang="en-US">
              <a:latin typeface="Arial" pitchFamily="-105" charset="0"/>
              <a:ea typeface="+mn-ea"/>
            </a:endParaRPr>
          </a:p>
        </p:txBody>
      </p:sp>
      <p:sp>
        <p:nvSpPr>
          <p:cNvPr id="16" name="Rectangle 24"/>
          <p:cNvSpPr>
            <a:spLocks noChangeArrowheads="1"/>
          </p:cNvSpPr>
          <p:nvPr userDrawn="1"/>
        </p:nvSpPr>
        <p:spPr bwMode="auto">
          <a:xfrm>
            <a:off x="889000" y="2730500"/>
            <a:ext cx="3175000" cy="609600"/>
          </a:xfrm>
          <a:prstGeom prst="rect">
            <a:avLst/>
          </a:prstGeom>
          <a:noFill/>
          <a:ln w="9525">
            <a:noFill/>
            <a:miter lim="800000"/>
            <a:headEnd/>
            <a:tailEnd/>
          </a:ln>
          <a:effectLst/>
        </p:spPr>
        <p:txBody>
          <a:bodyPr wrap="none" lIns="91397" tIns="45698" rIns="91397" bIns="45698" anchor="ctr"/>
          <a:lstStyle/>
          <a:p>
            <a:pPr>
              <a:defRPr/>
            </a:pPr>
            <a:endParaRPr lang="en-US">
              <a:latin typeface="Arial" charset="0"/>
              <a:ea typeface="ＭＳ Ｐゴシック" pitchFamily="28" charset="-128"/>
            </a:endParaRPr>
          </a:p>
        </p:txBody>
      </p:sp>
      <p:sp>
        <p:nvSpPr>
          <p:cNvPr id="17" name="Rectangle 41"/>
          <p:cNvSpPr txBox="1">
            <a:spLocks noChangeArrowheads="1"/>
          </p:cNvSpPr>
          <p:nvPr userDrawn="1"/>
        </p:nvSpPr>
        <p:spPr bwMode="auto">
          <a:xfrm>
            <a:off x="6994525" y="6400800"/>
            <a:ext cx="1905000" cy="457200"/>
          </a:xfrm>
          <a:prstGeom prst="rect">
            <a:avLst/>
          </a:prstGeom>
          <a:noFill/>
          <a:ln w="9525">
            <a:noFill/>
            <a:miter lim="800000"/>
            <a:headEnd/>
            <a:tailEnd/>
          </a:ln>
        </p:spPr>
        <p:txBody>
          <a:bodyPr lIns="91397" tIns="45698" rIns="91397" bIns="45698"/>
          <a:lstStyle/>
          <a:p>
            <a:pPr algn="r" eaLnBrk="0" hangingPunct="0">
              <a:defRPr/>
            </a:pPr>
            <a:fld id="{E8253907-936F-4390-B439-E6B96970EEB4}" type="slidenum">
              <a:rPr lang="en-US" sz="1200">
                <a:solidFill>
                  <a:schemeClr val="bg2"/>
                </a:solidFill>
                <a:latin typeface="Arial" charset="0"/>
              </a:rPr>
              <a:pPr algn="r" eaLnBrk="0" hangingPunct="0">
                <a:defRPr/>
              </a:pPr>
              <a:t>‹#›</a:t>
            </a:fld>
            <a:endParaRPr lang="en-US" sz="1400" dirty="0">
              <a:latin typeface="Arial" charset="0"/>
            </a:endParaRPr>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3" r:id="rId12"/>
    <p:sldLayoutId id="2147484022" r:id="rId13"/>
    <p:sldLayoutId id="2147484025" r:id="rId14"/>
    <p:sldLayoutId id="2147484035" r:id="rId15"/>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6986" algn="ctr" rtl="0" fontAlgn="base">
        <a:spcBef>
          <a:spcPct val="0"/>
        </a:spcBef>
        <a:spcAft>
          <a:spcPct val="0"/>
        </a:spcAft>
        <a:defRPr sz="4400">
          <a:solidFill>
            <a:schemeClr val="tx2"/>
          </a:solidFill>
          <a:latin typeface="Arial" pitchFamily="-105" charset="0"/>
        </a:defRPr>
      </a:lvl6pPr>
      <a:lvl7pPr marL="913972" algn="ctr" rtl="0" fontAlgn="base">
        <a:spcBef>
          <a:spcPct val="0"/>
        </a:spcBef>
        <a:spcAft>
          <a:spcPct val="0"/>
        </a:spcAft>
        <a:defRPr sz="4400">
          <a:solidFill>
            <a:schemeClr val="tx2"/>
          </a:solidFill>
          <a:latin typeface="Arial" pitchFamily="-105" charset="0"/>
        </a:defRPr>
      </a:lvl7pPr>
      <a:lvl8pPr marL="1370959" algn="ctr" rtl="0" fontAlgn="base">
        <a:spcBef>
          <a:spcPct val="0"/>
        </a:spcBef>
        <a:spcAft>
          <a:spcPct val="0"/>
        </a:spcAft>
        <a:defRPr sz="4400">
          <a:solidFill>
            <a:schemeClr val="tx2"/>
          </a:solidFill>
          <a:latin typeface="Arial" pitchFamily="-105" charset="0"/>
        </a:defRPr>
      </a:lvl8pPr>
      <a:lvl9pPr marL="1827945" algn="ctr" rtl="0" fontAlgn="base">
        <a:spcBef>
          <a:spcPct val="0"/>
        </a:spcBef>
        <a:spcAft>
          <a:spcPct val="0"/>
        </a:spcAft>
        <a:defRPr sz="4400">
          <a:solidFill>
            <a:schemeClr val="tx2"/>
          </a:solidFill>
          <a:latin typeface="Arial" pitchFamily="-105" charset="0"/>
        </a:defRPr>
      </a:lvl9pPr>
    </p:titleStyle>
    <p:bodyStyle>
      <a:lvl1pPr marL="342739" indent="-342739"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602" indent="-285616"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2466" indent="-228492"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9451" indent="-228492"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6438" indent="-228492"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3424" indent="-228492" algn="l" rtl="0" fontAlgn="base">
        <a:spcBef>
          <a:spcPct val="20000"/>
        </a:spcBef>
        <a:spcAft>
          <a:spcPct val="0"/>
        </a:spcAft>
        <a:buChar char="»"/>
        <a:defRPr sz="2000">
          <a:solidFill>
            <a:schemeClr val="tx1"/>
          </a:solidFill>
          <a:latin typeface="+mn-lt"/>
          <a:ea typeface="ＭＳ Ｐゴシック" pitchFamily="-105" charset="-128"/>
        </a:defRPr>
      </a:lvl6pPr>
      <a:lvl7pPr marL="2970411" indent="-228492" algn="l" rtl="0" fontAlgn="base">
        <a:spcBef>
          <a:spcPct val="20000"/>
        </a:spcBef>
        <a:spcAft>
          <a:spcPct val="0"/>
        </a:spcAft>
        <a:buChar char="»"/>
        <a:defRPr sz="2000">
          <a:solidFill>
            <a:schemeClr val="tx1"/>
          </a:solidFill>
          <a:latin typeface="+mn-lt"/>
          <a:ea typeface="ＭＳ Ｐゴシック" pitchFamily="-105" charset="-128"/>
        </a:defRPr>
      </a:lvl7pPr>
      <a:lvl8pPr marL="3427396" indent="-228492" algn="l" rtl="0" fontAlgn="base">
        <a:spcBef>
          <a:spcPct val="20000"/>
        </a:spcBef>
        <a:spcAft>
          <a:spcPct val="0"/>
        </a:spcAft>
        <a:buChar char="»"/>
        <a:defRPr sz="2000">
          <a:solidFill>
            <a:schemeClr val="tx1"/>
          </a:solidFill>
          <a:latin typeface="+mn-lt"/>
          <a:ea typeface="ＭＳ Ｐゴシック" pitchFamily="-105" charset="-128"/>
        </a:defRPr>
      </a:lvl8pPr>
      <a:lvl9pPr marL="3884382" indent="-228492"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6986" rtl="0" eaLnBrk="1" latinLnBrk="0" hangingPunct="1">
        <a:defRPr sz="1800" kern="1200">
          <a:solidFill>
            <a:schemeClr val="tx1"/>
          </a:solidFill>
          <a:latin typeface="+mn-lt"/>
          <a:ea typeface="+mn-ea"/>
          <a:cs typeface="+mn-cs"/>
        </a:defRPr>
      </a:lvl1pPr>
      <a:lvl2pPr marL="456986" algn="l" defTabSz="456986" rtl="0" eaLnBrk="1" latinLnBrk="0" hangingPunct="1">
        <a:defRPr sz="1800" kern="1200">
          <a:solidFill>
            <a:schemeClr val="tx1"/>
          </a:solidFill>
          <a:latin typeface="+mn-lt"/>
          <a:ea typeface="+mn-ea"/>
          <a:cs typeface="+mn-cs"/>
        </a:defRPr>
      </a:lvl2pPr>
      <a:lvl3pPr marL="913972" algn="l" defTabSz="456986" rtl="0" eaLnBrk="1" latinLnBrk="0" hangingPunct="1">
        <a:defRPr sz="1800" kern="1200">
          <a:solidFill>
            <a:schemeClr val="tx1"/>
          </a:solidFill>
          <a:latin typeface="+mn-lt"/>
          <a:ea typeface="+mn-ea"/>
          <a:cs typeface="+mn-cs"/>
        </a:defRPr>
      </a:lvl3pPr>
      <a:lvl4pPr marL="1370959" algn="l" defTabSz="456986" rtl="0" eaLnBrk="1" latinLnBrk="0" hangingPunct="1">
        <a:defRPr sz="1800" kern="1200">
          <a:solidFill>
            <a:schemeClr val="tx1"/>
          </a:solidFill>
          <a:latin typeface="+mn-lt"/>
          <a:ea typeface="+mn-ea"/>
          <a:cs typeface="+mn-cs"/>
        </a:defRPr>
      </a:lvl4pPr>
      <a:lvl5pPr marL="1827945" algn="l" defTabSz="456986" rtl="0" eaLnBrk="1" latinLnBrk="0" hangingPunct="1">
        <a:defRPr sz="1800" kern="1200">
          <a:solidFill>
            <a:schemeClr val="tx1"/>
          </a:solidFill>
          <a:latin typeface="+mn-lt"/>
          <a:ea typeface="+mn-ea"/>
          <a:cs typeface="+mn-cs"/>
        </a:defRPr>
      </a:lvl5pPr>
      <a:lvl6pPr marL="2284932" algn="l" defTabSz="456986" rtl="0" eaLnBrk="1" latinLnBrk="0" hangingPunct="1">
        <a:defRPr sz="1800" kern="1200">
          <a:solidFill>
            <a:schemeClr val="tx1"/>
          </a:solidFill>
          <a:latin typeface="+mn-lt"/>
          <a:ea typeface="+mn-ea"/>
          <a:cs typeface="+mn-cs"/>
        </a:defRPr>
      </a:lvl6pPr>
      <a:lvl7pPr marL="2741916" algn="l" defTabSz="456986" rtl="0" eaLnBrk="1" latinLnBrk="0" hangingPunct="1">
        <a:defRPr sz="1800" kern="1200">
          <a:solidFill>
            <a:schemeClr val="tx1"/>
          </a:solidFill>
          <a:latin typeface="+mn-lt"/>
          <a:ea typeface="+mn-ea"/>
          <a:cs typeface="+mn-cs"/>
        </a:defRPr>
      </a:lvl7pPr>
      <a:lvl8pPr marL="3198904" algn="l" defTabSz="456986" rtl="0" eaLnBrk="1" latinLnBrk="0" hangingPunct="1">
        <a:defRPr sz="1800" kern="1200">
          <a:solidFill>
            <a:schemeClr val="tx1"/>
          </a:solidFill>
          <a:latin typeface="+mn-lt"/>
          <a:ea typeface="+mn-ea"/>
          <a:cs typeface="+mn-cs"/>
        </a:defRPr>
      </a:lvl8pPr>
      <a:lvl9pPr marL="3655888" algn="l" defTabSz="4569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8" descr="New_Orbital header_red"/>
          <p:cNvPicPr>
            <a:picLocks noChangeAspect="1" noChangeArrowheads="1"/>
          </p:cNvPicPr>
          <p:nvPr/>
        </p:nvPicPr>
        <p:blipFill>
          <a:blip r:embed="rId3" cstate="print"/>
          <a:srcRect/>
          <a:stretch>
            <a:fillRect/>
          </a:stretch>
        </p:blipFill>
        <p:spPr bwMode="auto">
          <a:xfrm>
            <a:off x="762000" y="190500"/>
            <a:ext cx="7464136" cy="818029"/>
          </a:xfrm>
          <a:prstGeom prst="rect">
            <a:avLst/>
          </a:prstGeom>
          <a:noFill/>
          <a:ln w="9525">
            <a:noFill/>
            <a:miter lim="800000"/>
            <a:headEnd/>
            <a:tailEnd/>
          </a:ln>
        </p:spPr>
      </p:pic>
      <p:sp>
        <p:nvSpPr>
          <p:cNvPr id="3075" name="Rectangle 2"/>
          <p:cNvSpPr>
            <a:spLocks noGrp="1" noChangeArrowheads="1"/>
          </p:cNvSpPr>
          <p:nvPr>
            <p:ph type="body" idx="1"/>
          </p:nvPr>
        </p:nvSpPr>
        <p:spPr bwMode="auto">
          <a:xfrm>
            <a:off x="717265" y="1218643"/>
            <a:ext cx="7511761" cy="4744291"/>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Rectangle 5"/>
          <p:cNvSpPr>
            <a:spLocks noGrp="1" noChangeArrowheads="1"/>
          </p:cNvSpPr>
          <p:nvPr>
            <p:ph type="sldNum" sz="quarter" idx="4"/>
          </p:nvPr>
        </p:nvSpPr>
        <p:spPr bwMode="auto">
          <a:xfrm>
            <a:off x="6553489" y="6248684"/>
            <a:ext cx="1905000" cy="456640"/>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a:defRPr sz="900"/>
            </a:lvl1pPr>
          </a:lstStyle>
          <a:p>
            <a:pPr eaLnBrk="0" hangingPunct="0">
              <a:defRPr/>
            </a:pPr>
            <a:fld id="{8CD19400-18B1-45D2-BC07-090F7BD15EF5}" type="slidenum">
              <a:rPr lang="en-US" altLang="en-US">
                <a:solidFill>
                  <a:srgbClr val="000000"/>
                </a:solidFill>
                <a:latin typeface="Times" pitchFamily="18" charset="0"/>
                <a:ea typeface="+mn-ea"/>
              </a:rPr>
              <a:pPr eaLnBrk="0" hangingPunct="0">
                <a:defRPr/>
              </a:pPr>
              <a:t>‹#›</a:t>
            </a:fld>
            <a:endParaRPr lang="en-US" altLang="en-US">
              <a:solidFill>
                <a:srgbClr val="000000"/>
              </a:solidFill>
              <a:latin typeface="Times" pitchFamily="18" charset="0"/>
              <a:ea typeface="+mn-ea"/>
            </a:endParaRPr>
          </a:p>
        </p:txBody>
      </p:sp>
      <p:sp>
        <p:nvSpPr>
          <p:cNvPr id="3077" name="Rectangle 7"/>
          <p:cNvSpPr>
            <a:spLocks noGrp="1" noChangeArrowheads="1"/>
          </p:cNvSpPr>
          <p:nvPr>
            <p:ph type="title"/>
          </p:nvPr>
        </p:nvSpPr>
        <p:spPr bwMode="auto">
          <a:xfrm>
            <a:off x="756227" y="417419"/>
            <a:ext cx="5351318" cy="456640"/>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altLang="en-US" smtClean="0"/>
              <a:t>Headline</a:t>
            </a:r>
          </a:p>
        </p:txBody>
      </p:sp>
      <p:sp>
        <p:nvSpPr>
          <p:cNvPr id="7" name="TextBox 6"/>
          <p:cNvSpPr txBox="1"/>
          <p:nvPr userDrawn="1"/>
        </p:nvSpPr>
        <p:spPr>
          <a:xfrm>
            <a:off x="1936226" y="6387353"/>
            <a:ext cx="5626581" cy="282886"/>
          </a:xfrm>
          <a:prstGeom prst="rect">
            <a:avLst/>
          </a:prstGeom>
          <a:noFill/>
        </p:spPr>
        <p:txBody>
          <a:bodyPr wrap="none" lIns="82030" tIns="41015" rIns="82030" bIns="41015">
            <a:spAutoFit/>
          </a:bodyPr>
          <a:lstStyle/>
          <a:p>
            <a:pPr algn="ctr" eaLnBrk="0" hangingPunct="0">
              <a:defRPr/>
            </a:pPr>
            <a:r>
              <a:rPr lang="en-US" sz="1300" dirty="0">
                <a:solidFill>
                  <a:srgbClr val="000000"/>
                </a:solidFill>
                <a:latin typeface="Times" pitchFamily="18" charset="0"/>
                <a:ea typeface="+mn-ea"/>
              </a:rPr>
              <a:t>Use or disclosure of these data are subject to the ITAR restriction on the title page</a:t>
            </a:r>
          </a:p>
        </p:txBody>
      </p:sp>
      <p:sp>
        <p:nvSpPr>
          <p:cNvPr id="8" name="TextBox 7"/>
          <p:cNvSpPr txBox="1"/>
          <p:nvPr userDrawn="1"/>
        </p:nvSpPr>
        <p:spPr>
          <a:xfrm>
            <a:off x="3691177" y="0"/>
            <a:ext cx="1640426" cy="282886"/>
          </a:xfrm>
          <a:prstGeom prst="rect">
            <a:avLst/>
          </a:prstGeom>
          <a:noFill/>
        </p:spPr>
        <p:txBody>
          <a:bodyPr wrap="none" lIns="82030" tIns="41015" rIns="82030" bIns="41015">
            <a:spAutoFit/>
          </a:bodyPr>
          <a:lstStyle/>
          <a:p>
            <a:pPr algn="ctr" eaLnBrk="0" hangingPunct="0">
              <a:defRPr/>
            </a:pPr>
            <a:r>
              <a:rPr lang="en-US" sz="1300" b="1" dirty="0">
                <a:solidFill>
                  <a:srgbClr val="000000"/>
                </a:solidFill>
                <a:latin typeface="Arial"/>
                <a:ea typeface="+mn-ea"/>
              </a:rPr>
              <a:t>Orbital Proprietary</a:t>
            </a:r>
          </a:p>
        </p:txBody>
      </p:sp>
    </p:spTree>
  </p:cSld>
  <p:clrMap bg1="lt1" tx1="dk1" bg2="lt2" tx2="dk2" accent1="accent1" accent2="accent2" accent3="accent3" accent4="accent4" accent5="accent5" accent6="accent6" hlink="hlink" folHlink="folHlink"/>
  <p:sldLayoutIdLst>
    <p:sldLayoutId id="2147484033" r:id="rId1"/>
  </p:sldLayoutIdLst>
  <p:hf hdr="0" dt="0"/>
  <p:txStyles>
    <p:titleStyle>
      <a:lvl1pPr algn="l" defTabSz="914287" rtl="0" eaLnBrk="0" fontAlgn="base" hangingPunct="0">
        <a:spcBef>
          <a:spcPct val="0"/>
        </a:spcBef>
        <a:spcAft>
          <a:spcPct val="0"/>
        </a:spcAft>
        <a:defRPr sz="2500" b="1">
          <a:solidFill>
            <a:schemeClr val="tx1"/>
          </a:solidFill>
          <a:latin typeface="+mj-lt"/>
          <a:ea typeface="+mj-ea"/>
          <a:cs typeface="+mj-cs"/>
        </a:defRPr>
      </a:lvl1pPr>
      <a:lvl2pPr algn="l" defTabSz="914287" rtl="0" eaLnBrk="0" fontAlgn="base" hangingPunct="0">
        <a:spcBef>
          <a:spcPct val="0"/>
        </a:spcBef>
        <a:spcAft>
          <a:spcPct val="0"/>
        </a:spcAft>
        <a:defRPr sz="2500" b="1">
          <a:solidFill>
            <a:schemeClr val="tx1"/>
          </a:solidFill>
          <a:latin typeface="Arial" charset="0"/>
        </a:defRPr>
      </a:lvl2pPr>
      <a:lvl3pPr algn="l" defTabSz="914287" rtl="0" eaLnBrk="0" fontAlgn="base" hangingPunct="0">
        <a:spcBef>
          <a:spcPct val="0"/>
        </a:spcBef>
        <a:spcAft>
          <a:spcPct val="0"/>
        </a:spcAft>
        <a:defRPr sz="2500" b="1">
          <a:solidFill>
            <a:schemeClr val="tx1"/>
          </a:solidFill>
          <a:latin typeface="Arial" charset="0"/>
        </a:defRPr>
      </a:lvl3pPr>
      <a:lvl4pPr algn="l" defTabSz="914287" rtl="0" eaLnBrk="0" fontAlgn="base" hangingPunct="0">
        <a:spcBef>
          <a:spcPct val="0"/>
        </a:spcBef>
        <a:spcAft>
          <a:spcPct val="0"/>
        </a:spcAft>
        <a:defRPr sz="2500" b="1">
          <a:solidFill>
            <a:schemeClr val="tx1"/>
          </a:solidFill>
          <a:latin typeface="Arial" charset="0"/>
        </a:defRPr>
      </a:lvl4pPr>
      <a:lvl5pPr algn="l" defTabSz="914287" rtl="0" eaLnBrk="0" fontAlgn="base" hangingPunct="0">
        <a:spcBef>
          <a:spcPct val="0"/>
        </a:spcBef>
        <a:spcAft>
          <a:spcPct val="0"/>
        </a:spcAft>
        <a:defRPr sz="2500" b="1">
          <a:solidFill>
            <a:schemeClr val="tx1"/>
          </a:solidFill>
          <a:latin typeface="Arial" charset="0"/>
        </a:defRPr>
      </a:lvl5pPr>
      <a:lvl6pPr marL="410147" algn="l" defTabSz="914287" rtl="0" fontAlgn="base">
        <a:spcBef>
          <a:spcPct val="0"/>
        </a:spcBef>
        <a:spcAft>
          <a:spcPct val="0"/>
        </a:spcAft>
        <a:defRPr sz="2500" b="1">
          <a:solidFill>
            <a:schemeClr val="tx1"/>
          </a:solidFill>
          <a:latin typeface="Arial" charset="0"/>
        </a:defRPr>
      </a:lvl6pPr>
      <a:lvl7pPr marL="820295" algn="l" defTabSz="914287" rtl="0" fontAlgn="base">
        <a:spcBef>
          <a:spcPct val="0"/>
        </a:spcBef>
        <a:spcAft>
          <a:spcPct val="0"/>
        </a:spcAft>
        <a:defRPr sz="2500" b="1">
          <a:solidFill>
            <a:schemeClr val="tx1"/>
          </a:solidFill>
          <a:latin typeface="Arial" charset="0"/>
        </a:defRPr>
      </a:lvl7pPr>
      <a:lvl8pPr marL="1230442" algn="l" defTabSz="914287" rtl="0" fontAlgn="base">
        <a:spcBef>
          <a:spcPct val="0"/>
        </a:spcBef>
        <a:spcAft>
          <a:spcPct val="0"/>
        </a:spcAft>
        <a:defRPr sz="2500" b="1">
          <a:solidFill>
            <a:schemeClr val="tx1"/>
          </a:solidFill>
          <a:latin typeface="Arial" charset="0"/>
        </a:defRPr>
      </a:lvl8pPr>
      <a:lvl9pPr marL="1640589" algn="l" defTabSz="914287" rtl="0" fontAlgn="base">
        <a:spcBef>
          <a:spcPct val="0"/>
        </a:spcBef>
        <a:spcAft>
          <a:spcPct val="0"/>
        </a:spcAft>
        <a:defRPr sz="2500" b="1">
          <a:solidFill>
            <a:schemeClr val="tx1"/>
          </a:solidFill>
          <a:latin typeface="Arial" charset="0"/>
        </a:defRPr>
      </a:lvl9pPr>
    </p:titleStyle>
    <p:bodyStyle>
      <a:lvl1pPr marL="343214" indent="-343214" algn="l" defTabSz="914287" rtl="0" eaLnBrk="0" fontAlgn="base" hangingPunct="0">
        <a:spcBef>
          <a:spcPct val="20000"/>
        </a:spcBef>
        <a:spcAft>
          <a:spcPct val="0"/>
        </a:spcAft>
        <a:buFont typeface="Wingdings" pitchFamily="2" charset="2"/>
        <a:buChar char="l"/>
        <a:defRPr>
          <a:solidFill>
            <a:schemeClr val="tx1"/>
          </a:solidFill>
          <a:latin typeface="+mn-lt"/>
          <a:ea typeface="+mn-ea"/>
          <a:cs typeface="+mn-cs"/>
        </a:defRPr>
      </a:lvl1pPr>
      <a:lvl2pPr marL="741969" indent="-284825" algn="l" defTabSz="914287" rtl="0" eaLnBrk="0" fontAlgn="base" hangingPunct="0">
        <a:spcBef>
          <a:spcPct val="20000"/>
        </a:spcBef>
        <a:spcAft>
          <a:spcPct val="0"/>
        </a:spcAft>
        <a:buFont typeface="Wingdings" pitchFamily="2" charset="2"/>
        <a:buChar char="Ø"/>
        <a:defRPr>
          <a:solidFill>
            <a:schemeClr val="tx1"/>
          </a:solidFill>
          <a:latin typeface="+mn-lt"/>
        </a:defRPr>
      </a:lvl2pPr>
      <a:lvl3pPr marL="1142147" indent="-227862" algn="l" defTabSz="914287" rtl="0" eaLnBrk="0" fontAlgn="base" hangingPunct="0">
        <a:spcBef>
          <a:spcPct val="20000"/>
        </a:spcBef>
        <a:spcAft>
          <a:spcPct val="0"/>
        </a:spcAft>
        <a:buFont typeface="Times New Roman" pitchFamily="18" charset="0"/>
        <a:buChar char="–"/>
        <a:defRPr>
          <a:solidFill>
            <a:schemeClr val="tx1"/>
          </a:solidFill>
          <a:latin typeface="+mn-lt"/>
        </a:defRPr>
      </a:lvl3pPr>
      <a:lvl4pPr marL="1599291" indent="-227862" algn="l" defTabSz="914287" rtl="0" eaLnBrk="0" fontAlgn="base" hangingPunct="0">
        <a:spcBef>
          <a:spcPct val="20000"/>
        </a:spcBef>
        <a:spcAft>
          <a:spcPct val="0"/>
        </a:spcAft>
        <a:buFont typeface="Times New Roman" pitchFamily="18" charset="0"/>
        <a:buChar char="•"/>
        <a:defRPr>
          <a:solidFill>
            <a:schemeClr val="tx1"/>
          </a:solidFill>
          <a:latin typeface="+mn-lt"/>
        </a:defRPr>
      </a:lvl4pPr>
      <a:lvl5pPr marL="2056433" indent="-227862" algn="l" defTabSz="914287" rtl="0" eaLnBrk="0" fontAlgn="base" hangingPunct="0">
        <a:spcBef>
          <a:spcPct val="20000"/>
        </a:spcBef>
        <a:spcAft>
          <a:spcPct val="0"/>
        </a:spcAft>
        <a:buFont typeface="Times New Roman" pitchFamily="18" charset="0"/>
        <a:buChar char="»"/>
        <a:defRPr>
          <a:solidFill>
            <a:schemeClr val="tx1"/>
          </a:solidFill>
          <a:latin typeface="+mn-lt"/>
        </a:defRPr>
      </a:lvl5pPr>
      <a:lvl6pPr marL="2466579" indent="-227862" algn="l" defTabSz="914287" rtl="0" fontAlgn="base">
        <a:spcBef>
          <a:spcPct val="20000"/>
        </a:spcBef>
        <a:spcAft>
          <a:spcPct val="0"/>
        </a:spcAft>
        <a:buFont typeface="Times New Roman" pitchFamily="18" charset="0"/>
        <a:buChar char="»"/>
        <a:defRPr>
          <a:solidFill>
            <a:schemeClr val="tx1"/>
          </a:solidFill>
          <a:latin typeface="+mn-lt"/>
        </a:defRPr>
      </a:lvl6pPr>
      <a:lvl7pPr marL="2876728" indent="-227862" algn="l" defTabSz="914287" rtl="0" fontAlgn="base">
        <a:spcBef>
          <a:spcPct val="20000"/>
        </a:spcBef>
        <a:spcAft>
          <a:spcPct val="0"/>
        </a:spcAft>
        <a:buFont typeface="Times New Roman" pitchFamily="18" charset="0"/>
        <a:buChar char="»"/>
        <a:defRPr>
          <a:solidFill>
            <a:schemeClr val="tx1"/>
          </a:solidFill>
          <a:latin typeface="+mn-lt"/>
        </a:defRPr>
      </a:lvl7pPr>
      <a:lvl8pPr marL="3286876" indent="-227862" algn="l" defTabSz="914287" rtl="0" fontAlgn="base">
        <a:spcBef>
          <a:spcPct val="20000"/>
        </a:spcBef>
        <a:spcAft>
          <a:spcPct val="0"/>
        </a:spcAft>
        <a:buFont typeface="Times New Roman" pitchFamily="18" charset="0"/>
        <a:buChar char="»"/>
        <a:defRPr>
          <a:solidFill>
            <a:schemeClr val="tx1"/>
          </a:solidFill>
          <a:latin typeface="+mn-lt"/>
        </a:defRPr>
      </a:lvl8pPr>
      <a:lvl9pPr marL="3697022" indent="-227862" algn="l" defTabSz="914287" rtl="0" fontAlgn="base">
        <a:spcBef>
          <a:spcPct val="20000"/>
        </a:spcBef>
        <a:spcAft>
          <a:spcPct val="0"/>
        </a:spcAft>
        <a:buFont typeface="Times New Roman" pitchFamily="18" charset="0"/>
        <a:buChar char="»"/>
        <a:defRPr>
          <a:solidFill>
            <a:schemeClr val="tx1"/>
          </a:solidFill>
          <a:latin typeface="+mn-lt"/>
        </a:defRPr>
      </a:lvl9pPr>
    </p:bodyStyle>
    <p:otherStyle>
      <a:defPPr>
        <a:defRPr lang="en-US"/>
      </a:defPPr>
      <a:lvl1pPr marL="0" algn="l" defTabSz="820295" rtl="0" eaLnBrk="1" latinLnBrk="0" hangingPunct="1">
        <a:defRPr sz="1600" kern="1200">
          <a:solidFill>
            <a:schemeClr val="tx1"/>
          </a:solidFill>
          <a:latin typeface="+mn-lt"/>
          <a:ea typeface="+mn-ea"/>
          <a:cs typeface="+mn-cs"/>
        </a:defRPr>
      </a:lvl1pPr>
      <a:lvl2pPr marL="410147" algn="l" defTabSz="820295" rtl="0" eaLnBrk="1" latinLnBrk="0" hangingPunct="1">
        <a:defRPr sz="1600" kern="1200">
          <a:solidFill>
            <a:schemeClr val="tx1"/>
          </a:solidFill>
          <a:latin typeface="+mn-lt"/>
          <a:ea typeface="+mn-ea"/>
          <a:cs typeface="+mn-cs"/>
        </a:defRPr>
      </a:lvl2pPr>
      <a:lvl3pPr marL="820295" algn="l" defTabSz="820295" rtl="0" eaLnBrk="1" latinLnBrk="0" hangingPunct="1">
        <a:defRPr sz="1600" kern="1200">
          <a:solidFill>
            <a:schemeClr val="tx1"/>
          </a:solidFill>
          <a:latin typeface="+mn-lt"/>
          <a:ea typeface="+mn-ea"/>
          <a:cs typeface="+mn-cs"/>
        </a:defRPr>
      </a:lvl3pPr>
      <a:lvl4pPr marL="1230442" algn="l" defTabSz="820295" rtl="0" eaLnBrk="1" latinLnBrk="0" hangingPunct="1">
        <a:defRPr sz="1600" kern="1200">
          <a:solidFill>
            <a:schemeClr val="tx1"/>
          </a:solidFill>
          <a:latin typeface="+mn-lt"/>
          <a:ea typeface="+mn-ea"/>
          <a:cs typeface="+mn-cs"/>
        </a:defRPr>
      </a:lvl4pPr>
      <a:lvl5pPr marL="1640589" algn="l" defTabSz="820295" rtl="0" eaLnBrk="1" latinLnBrk="0" hangingPunct="1">
        <a:defRPr sz="1600" kern="1200">
          <a:solidFill>
            <a:schemeClr val="tx1"/>
          </a:solidFill>
          <a:latin typeface="+mn-lt"/>
          <a:ea typeface="+mn-ea"/>
          <a:cs typeface="+mn-cs"/>
        </a:defRPr>
      </a:lvl5pPr>
      <a:lvl6pPr marL="2050736" algn="l" defTabSz="820295" rtl="0" eaLnBrk="1" latinLnBrk="0" hangingPunct="1">
        <a:defRPr sz="1600" kern="1200">
          <a:solidFill>
            <a:schemeClr val="tx1"/>
          </a:solidFill>
          <a:latin typeface="+mn-lt"/>
          <a:ea typeface="+mn-ea"/>
          <a:cs typeface="+mn-cs"/>
        </a:defRPr>
      </a:lvl6pPr>
      <a:lvl7pPr marL="2460885" algn="l" defTabSz="820295" rtl="0" eaLnBrk="1" latinLnBrk="0" hangingPunct="1">
        <a:defRPr sz="1600" kern="1200">
          <a:solidFill>
            <a:schemeClr val="tx1"/>
          </a:solidFill>
          <a:latin typeface="+mn-lt"/>
          <a:ea typeface="+mn-ea"/>
          <a:cs typeface="+mn-cs"/>
        </a:defRPr>
      </a:lvl7pPr>
      <a:lvl8pPr marL="2871031" algn="l" defTabSz="820295" rtl="0" eaLnBrk="1" latinLnBrk="0" hangingPunct="1">
        <a:defRPr sz="1600" kern="1200">
          <a:solidFill>
            <a:schemeClr val="tx1"/>
          </a:solidFill>
          <a:latin typeface="+mn-lt"/>
          <a:ea typeface="+mn-ea"/>
          <a:cs typeface="+mn-cs"/>
        </a:defRPr>
      </a:lvl8pPr>
      <a:lvl9pPr marL="3281178" algn="l" defTabSz="82029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http://airs/images/dewar_isometric.jpg" TargetMode="External"/><Relationship Id="rId7" Type="http://schemas.openxmlformats.org/officeDocument/2006/relationships/image" Target="../media/image46.jpeg"/><Relationship Id="rId12" Type="http://schemas.openxmlformats.org/officeDocument/2006/relationships/image" Target="../media/image31.jpe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pace.commerce.gov/general/commercialpurchase/hostedpayloads.shtml" TargetMode="External"/><Relationship Id="rId2" Type="http://schemas.openxmlformats.org/officeDocument/2006/relationships/image" Target="../media/image59.jpeg"/><Relationship Id="rId1" Type="http://schemas.openxmlformats.org/officeDocument/2006/relationships/slideLayout" Target="../slideLayouts/slideLayout16.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1.png"/><Relationship Id="rId3" Type="http://schemas.openxmlformats.org/officeDocument/2006/relationships/video" Target="file:///F:\Intl%20HyperSpec%20Workshop\IHW%20Day%203%20PM\1250%20Ques15%20Pagano%20Next%20Gen\AugSep05_Temps.avi" TargetMode="External"/><Relationship Id="rId7" Type="http://schemas.openxmlformats.org/officeDocument/2006/relationships/video" Target="file:///F:\Intl%20HyperSpec%20Workshop\IHW%20Day%203%20PM\1250%20Ques15%20Pagano%20Next%20Gen\AIRS.2004_08_01.CH4_VMR_eff.avi" TargetMode="External"/><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video" Target="file:///F:\Intl%20HyperSpec%20Workshop\IHW%20Day%203%20PM\1250%20Ques15%20Pagano%20Next%20Gen\AugSep05_Ozone.avi" TargetMode="External"/><Relationship Id="rId16" Type="http://schemas.openxmlformats.org/officeDocument/2006/relationships/image" Target="../media/image14.png"/><Relationship Id="rId1" Type="http://schemas.openxmlformats.org/officeDocument/2006/relationships/video" Target="file:///F:\Intl%20HyperSpec%20Workshop\IHW%20Day%203%20PM\1250%20Ques15%20Pagano%20Next%20Gen\AugSep05_Water.avi" TargetMode="External"/><Relationship Id="rId6" Type="http://schemas.openxmlformats.org/officeDocument/2006/relationships/video" Target="file:///F:\Intl%20HyperSpec%20Workshop\IHW%20Day%203%20PM\1250%20Ques15%20Pagano%20Next%20Gen\AIRS_co2_jul_globe.avi" TargetMode="External"/><Relationship Id="rId11" Type="http://schemas.openxmlformats.org/officeDocument/2006/relationships/image" Target="../media/image9.png"/><Relationship Id="rId5" Type="http://schemas.openxmlformats.org/officeDocument/2006/relationships/video" Target="file:///F:\Intl%20HyperSpec%20Workshop\IHW%20Day%203%20PM\1250%20Ques15%20Pagano%20Next%20Gen\AugSep05_Clds.avi" TargetMode="Externa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video" Target="file:///F:\Intl%20HyperSpec%20Workshop\IHW%20Day%203%20PM\1250%20Ques15%20Pagano%20Next%20Gen\AugSep05_CO.avi" TargetMode="External"/><Relationship Id="rId9" Type="http://schemas.openxmlformats.org/officeDocument/2006/relationships/notesSlide" Target="../notesSlides/notesSlide5.xml"/><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ideo" Target="file:///F:\Intl%20HyperSpec%20Workshop\IHW%20Day%203%20PM\1250%20Ques15%20Pagano%20Next%20Gen\CO_Mercator.avi"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hyperlink" Target="http://modis-ocean.gsfc.nasa.gov/graphics/India.Terrasst.2003034.gif"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762000" y="1905004"/>
            <a:ext cx="7467600" cy="2967435"/>
          </a:xfrm>
          <a:prstGeom prst="rect">
            <a:avLst/>
          </a:prstGeom>
          <a:noFill/>
          <a:ln w="9525">
            <a:noFill/>
            <a:miter lim="800000"/>
            <a:headEnd/>
            <a:tailEnd/>
          </a:ln>
        </p:spPr>
        <p:txBody>
          <a:bodyPr lIns="91397" tIns="45698" rIns="91397" bIns="45698">
            <a:spAutoFit/>
          </a:bodyPr>
          <a:lstStyle/>
          <a:p>
            <a:pPr algn="ctr">
              <a:spcAft>
                <a:spcPts val="600"/>
              </a:spcAft>
              <a:defRPr/>
            </a:pPr>
            <a:r>
              <a:rPr lang="en-US" sz="2800" b="1" dirty="0" smtClean="0">
                <a:solidFill>
                  <a:schemeClr val="accent6"/>
                </a:solidFill>
                <a:latin typeface="Arial" charset="0"/>
              </a:rPr>
              <a:t>Next Generation Grating Spectrometer Sounders for LEO and GEO</a:t>
            </a:r>
            <a:endParaRPr lang="en-US" sz="2800" b="1" dirty="0">
              <a:solidFill>
                <a:schemeClr val="accent6"/>
              </a:solidFill>
              <a:latin typeface="Arial" charset="0"/>
            </a:endParaRPr>
          </a:p>
          <a:p>
            <a:pPr algn="ctr">
              <a:spcAft>
                <a:spcPts val="600"/>
              </a:spcAft>
              <a:defRPr/>
            </a:pPr>
            <a:endParaRPr lang="en-US" sz="1400" b="1" dirty="0">
              <a:solidFill>
                <a:schemeClr val="accent6"/>
              </a:solidFill>
              <a:latin typeface="Arial" charset="0"/>
            </a:endParaRPr>
          </a:p>
          <a:p>
            <a:pPr algn="ctr">
              <a:spcAft>
                <a:spcPts val="600"/>
              </a:spcAft>
              <a:defRPr/>
            </a:pPr>
            <a:r>
              <a:rPr lang="en-US" b="1" i="1" dirty="0" smtClean="0">
                <a:solidFill>
                  <a:schemeClr val="accent6"/>
                </a:solidFill>
                <a:latin typeface="Arial" charset="0"/>
              </a:rPr>
              <a:t>Thomas </a:t>
            </a:r>
            <a:r>
              <a:rPr lang="en-US" b="1" i="1" dirty="0">
                <a:solidFill>
                  <a:schemeClr val="accent6"/>
                </a:solidFill>
                <a:latin typeface="Arial" charset="0"/>
              </a:rPr>
              <a:t>S. </a:t>
            </a:r>
            <a:r>
              <a:rPr lang="en-US" b="1" i="1" dirty="0" smtClean="0">
                <a:solidFill>
                  <a:schemeClr val="accent6"/>
                </a:solidFill>
                <a:latin typeface="Arial" charset="0"/>
              </a:rPr>
              <a:t>Pagano</a:t>
            </a:r>
            <a:endParaRPr lang="en-US" b="1" i="1" dirty="0">
              <a:solidFill>
                <a:schemeClr val="accent6"/>
              </a:solidFill>
              <a:latin typeface="Arial" charset="0"/>
            </a:endParaRPr>
          </a:p>
          <a:p>
            <a:pPr algn="ctr">
              <a:spcAft>
                <a:spcPts val="600"/>
              </a:spcAft>
              <a:defRPr/>
            </a:pPr>
            <a:r>
              <a:rPr lang="en-US" b="1" i="1" dirty="0">
                <a:solidFill>
                  <a:schemeClr val="accent6"/>
                </a:solidFill>
                <a:latin typeface="Arial" charset="0"/>
              </a:rPr>
              <a:t>California Institute of Technology </a:t>
            </a:r>
            <a:r>
              <a:rPr lang="en-US" b="1" i="1" dirty="0" smtClean="0">
                <a:solidFill>
                  <a:schemeClr val="accent6"/>
                </a:solidFill>
                <a:latin typeface="Arial" charset="0"/>
              </a:rPr>
              <a:t>JPL</a:t>
            </a:r>
          </a:p>
          <a:p>
            <a:pPr algn="ctr">
              <a:spcAft>
                <a:spcPts val="600"/>
              </a:spcAft>
              <a:defRPr/>
            </a:pPr>
            <a:r>
              <a:rPr lang="en-US" b="1" i="1" dirty="0" smtClean="0">
                <a:solidFill>
                  <a:schemeClr val="accent6"/>
                </a:solidFill>
                <a:latin typeface="Arial" charset="0"/>
              </a:rPr>
              <a:t>tpagano@jpl.nasa.gov</a:t>
            </a:r>
          </a:p>
          <a:p>
            <a:pPr algn="ctr">
              <a:spcAft>
                <a:spcPts val="600"/>
              </a:spcAft>
              <a:defRPr/>
            </a:pPr>
            <a:endParaRPr lang="en-US" sz="1400" b="1" dirty="0">
              <a:solidFill>
                <a:schemeClr val="accent6"/>
              </a:solidFill>
              <a:latin typeface="Arial" charset="0"/>
            </a:endParaRPr>
          </a:p>
          <a:p>
            <a:pPr algn="ctr">
              <a:spcAft>
                <a:spcPts val="600"/>
              </a:spcAft>
              <a:defRPr/>
            </a:pPr>
            <a:r>
              <a:rPr lang="en-US" b="1" dirty="0" smtClean="0">
                <a:solidFill>
                  <a:schemeClr val="accent6"/>
                </a:solidFill>
                <a:latin typeface="Arial" charset="0"/>
              </a:rPr>
              <a:t>March 31, 2010</a:t>
            </a:r>
            <a:endParaRPr lang="en-US" b="1" dirty="0">
              <a:solidFill>
                <a:schemeClr val="accent6"/>
              </a:solidFill>
              <a:latin typeface="Arial" charset="0"/>
            </a:endParaRPr>
          </a:p>
        </p:txBody>
      </p:sp>
      <p:sp>
        <p:nvSpPr>
          <p:cNvPr id="3" name="TextBox 2"/>
          <p:cNvSpPr txBox="1"/>
          <p:nvPr/>
        </p:nvSpPr>
        <p:spPr>
          <a:xfrm>
            <a:off x="284785" y="5667717"/>
            <a:ext cx="8626185" cy="369287"/>
          </a:xfrm>
          <a:prstGeom prst="rect">
            <a:avLst/>
          </a:prstGeom>
          <a:noFill/>
        </p:spPr>
        <p:txBody>
          <a:bodyPr wrap="none" lIns="91397" tIns="45698" rIns="91397" bIns="45698" rtlCol="0">
            <a:spAutoFit/>
          </a:bodyPr>
          <a:lstStyle/>
          <a:p>
            <a:r>
              <a:rPr lang="en-US" i="1" dirty="0" smtClean="0">
                <a:solidFill>
                  <a:schemeClr val="accent2"/>
                </a:solidFill>
              </a:rPr>
              <a:t>© 2011 California Institute of Technology. Government sponsorship acknowledged.</a:t>
            </a:r>
            <a:endParaRPr lang="en-US" i="1"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MODIS Widely Used for Operational Government and Civil Applications</a:t>
            </a:r>
            <a:endParaRPr lang="en-US" dirty="0"/>
          </a:p>
        </p:txBody>
      </p:sp>
      <p:sp>
        <p:nvSpPr>
          <p:cNvPr id="7" name="Content Placeholder 6"/>
          <p:cNvSpPr>
            <a:spLocks noGrp="1"/>
          </p:cNvSpPr>
          <p:nvPr>
            <p:ph idx="1"/>
          </p:nvPr>
        </p:nvSpPr>
        <p:spPr>
          <a:xfrm>
            <a:off x="419622" y="1462417"/>
            <a:ext cx="5139349" cy="4525963"/>
          </a:xfrm>
        </p:spPr>
        <p:txBody>
          <a:bodyPr/>
          <a:lstStyle/>
          <a:p>
            <a:r>
              <a:rPr lang="en-US" sz="1800" dirty="0" smtClean="0"/>
              <a:t>Water Vapor Winds assimilated operationally at numerous NWP Centers</a:t>
            </a:r>
          </a:p>
          <a:p>
            <a:r>
              <a:rPr lang="en-US" sz="1800" dirty="0" smtClean="0"/>
              <a:t>40 NWS Centers Regularly Use MODIS IMAPP Data</a:t>
            </a:r>
          </a:p>
          <a:p>
            <a:r>
              <a:rPr lang="en-US" sz="1800" dirty="0" smtClean="0"/>
              <a:t>Forecast Support for Johnson Spaceflight Center Meteorology Group</a:t>
            </a:r>
          </a:p>
          <a:p>
            <a:r>
              <a:rPr lang="en-US" sz="1800" dirty="0" smtClean="0"/>
              <a:t>Snow/ice/cloud discrimination</a:t>
            </a:r>
          </a:p>
          <a:p>
            <a:r>
              <a:rPr lang="en-US" sz="1800" dirty="0" smtClean="0"/>
              <a:t>Fog detection</a:t>
            </a:r>
          </a:p>
          <a:p>
            <a:r>
              <a:rPr lang="en-US" sz="1800" dirty="0" smtClean="0"/>
              <a:t>Sea Surface, Land, Lake Temperature</a:t>
            </a:r>
          </a:p>
          <a:p>
            <a:r>
              <a:rPr lang="en-US" sz="1800" dirty="0" smtClean="0"/>
              <a:t>Aerosols used for EPA Air Quality</a:t>
            </a:r>
          </a:p>
          <a:p>
            <a:r>
              <a:rPr lang="en-US" sz="1800" dirty="0" smtClean="0"/>
              <a:t>Disaster Monitoring:  Volcanoes, Oil Spills, Fires, Hurricanes, Floods</a:t>
            </a:r>
          </a:p>
          <a:p>
            <a:r>
              <a:rPr lang="en-US" sz="1800" dirty="0" smtClean="0"/>
              <a:t>Agriculture, Commercial Fishing</a:t>
            </a:r>
          </a:p>
          <a:p>
            <a:r>
              <a:rPr lang="en-US" sz="1800" dirty="0" smtClean="0"/>
              <a:t>Military Operations</a:t>
            </a:r>
          </a:p>
          <a:p>
            <a:endParaRPr lang="en-US" sz="1800" dirty="0" smtClean="0"/>
          </a:p>
          <a:p>
            <a:r>
              <a:rPr lang="en-US" sz="1800" dirty="0" smtClean="0"/>
              <a:t>Over 40+ Products</a:t>
            </a:r>
          </a:p>
          <a:p>
            <a:endParaRPr lang="en-US" sz="1800" dirty="0"/>
          </a:p>
        </p:txBody>
      </p:sp>
      <p:pic>
        <p:nvPicPr>
          <p:cNvPr id="115714" name="Picture 2"/>
          <p:cNvPicPr>
            <a:picLocks noChangeAspect="1" noChangeArrowheads="1"/>
          </p:cNvPicPr>
          <p:nvPr/>
        </p:nvPicPr>
        <p:blipFill>
          <a:blip r:embed="rId2"/>
          <a:srcRect/>
          <a:stretch>
            <a:fillRect/>
          </a:stretch>
        </p:blipFill>
        <p:spPr bwMode="auto">
          <a:xfrm>
            <a:off x="5724967" y="4971144"/>
            <a:ext cx="2743200" cy="1828800"/>
          </a:xfrm>
          <a:prstGeom prst="rect">
            <a:avLst/>
          </a:prstGeom>
          <a:noFill/>
          <a:ln w="9525">
            <a:noFill/>
            <a:miter lim="800000"/>
            <a:headEnd/>
            <a:tailEnd/>
          </a:ln>
        </p:spPr>
      </p:pic>
      <p:pic>
        <p:nvPicPr>
          <p:cNvPr id="115715" name="Picture 3"/>
          <p:cNvPicPr>
            <a:picLocks noChangeAspect="1" noChangeArrowheads="1"/>
          </p:cNvPicPr>
          <p:nvPr/>
        </p:nvPicPr>
        <p:blipFill>
          <a:blip r:embed="rId3"/>
          <a:srcRect/>
          <a:stretch>
            <a:fillRect/>
          </a:stretch>
        </p:blipFill>
        <p:spPr bwMode="auto">
          <a:xfrm>
            <a:off x="5724967" y="1244603"/>
            <a:ext cx="2743200" cy="1828800"/>
          </a:xfrm>
          <a:prstGeom prst="rect">
            <a:avLst/>
          </a:prstGeom>
          <a:noFill/>
          <a:ln w="9525">
            <a:noFill/>
            <a:miter lim="800000"/>
            <a:headEnd/>
            <a:tailEnd/>
          </a:ln>
        </p:spPr>
      </p:pic>
      <p:pic>
        <p:nvPicPr>
          <p:cNvPr id="115716" name="Picture 4"/>
          <p:cNvPicPr>
            <a:picLocks noChangeAspect="1" noChangeArrowheads="1"/>
          </p:cNvPicPr>
          <p:nvPr/>
        </p:nvPicPr>
        <p:blipFill>
          <a:blip r:embed="rId4"/>
          <a:srcRect/>
          <a:stretch>
            <a:fillRect/>
          </a:stretch>
        </p:blipFill>
        <p:spPr bwMode="auto">
          <a:xfrm>
            <a:off x="5724967" y="3107874"/>
            <a:ext cx="2743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Almost 40,000 Users of Aqua Data</a:t>
            </a:r>
            <a:endParaRPr lang="en-US" dirty="0"/>
          </a:p>
        </p:txBody>
      </p:sp>
      <p:pic>
        <p:nvPicPr>
          <p:cNvPr id="115714" name="Picture 2"/>
          <p:cNvPicPr>
            <a:picLocks noChangeAspect="1" noChangeArrowheads="1"/>
          </p:cNvPicPr>
          <p:nvPr/>
        </p:nvPicPr>
        <p:blipFill>
          <a:blip r:embed="rId2"/>
          <a:srcRect/>
          <a:stretch>
            <a:fillRect/>
          </a:stretch>
        </p:blipFill>
        <p:spPr bwMode="auto">
          <a:xfrm>
            <a:off x="110902" y="2169206"/>
            <a:ext cx="5722479" cy="3810680"/>
          </a:xfrm>
          <a:prstGeom prst="rect">
            <a:avLst/>
          </a:prstGeom>
          <a:noFill/>
          <a:ln w="9525">
            <a:noFill/>
            <a:miter lim="800000"/>
            <a:headEnd/>
            <a:tailEnd/>
          </a:ln>
        </p:spPr>
      </p:pic>
      <p:pic>
        <p:nvPicPr>
          <p:cNvPr id="115715" name="Picture 3"/>
          <p:cNvPicPr>
            <a:picLocks noChangeAspect="1" noChangeArrowheads="1"/>
          </p:cNvPicPr>
          <p:nvPr/>
        </p:nvPicPr>
        <p:blipFill>
          <a:blip r:embed="rId3"/>
          <a:srcRect/>
          <a:stretch>
            <a:fillRect/>
          </a:stretch>
        </p:blipFill>
        <p:spPr bwMode="auto">
          <a:xfrm>
            <a:off x="5820231" y="2256054"/>
            <a:ext cx="3077029" cy="2199643"/>
          </a:xfrm>
          <a:prstGeom prst="rect">
            <a:avLst/>
          </a:prstGeom>
          <a:noFill/>
          <a:ln w="9525">
            <a:noFill/>
            <a:miter lim="800000"/>
            <a:headEnd/>
            <a:tailEnd/>
          </a:ln>
        </p:spPr>
      </p:pic>
      <p:sp>
        <p:nvSpPr>
          <p:cNvPr id="7" name="TextBox 6"/>
          <p:cNvSpPr txBox="1"/>
          <p:nvPr/>
        </p:nvSpPr>
        <p:spPr>
          <a:xfrm>
            <a:off x="1233715" y="1698172"/>
            <a:ext cx="3775457" cy="369332"/>
          </a:xfrm>
          <a:prstGeom prst="rect">
            <a:avLst/>
          </a:prstGeom>
          <a:noFill/>
        </p:spPr>
        <p:txBody>
          <a:bodyPr wrap="none" rtlCol="0">
            <a:spAutoFit/>
          </a:bodyPr>
          <a:lstStyle/>
          <a:p>
            <a:r>
              <a:rPr lang="en-US" dirty="0" smtClean="0"/>
              <a:t>MODIS and AIRS have Most Users</a:t>
            </a:r>
            <a:endParaRPr lang="en-US" dirty="0"/>
          </a:p>
        </p:txBody>
      </p:sp>
      <p:sp>
        <p:nvSpPr>
          <p:cNvPr id="8" name="TextBox 7"/>
          <p:cNvSpPr txBox="1"/>
          <p:nvPr/>
        </p:nvSpPr>
        <p:spPr>
          <a:xfrm>
            <a:off x="6255657" y="1748972"/>
            <a:ext cx="2409371" cy="369332"/>
          </a:xfrm>
          <a:prstGeom prst="rect">
            <a:avLst/>
          </a:prstGeom>
          <a:noFill/>
        </p:spPr>
        <p:txBody>
          <a:bodyPr wrap="square" rtlCol="0">
            <a:spAutoFit/>
          </a:bodyPr>
          <a:lstStyle/>
          <a:p>
            <a:pPr algn="ctr"/>
            <a:r>
              <a:rPr lang="en-US" dirty="0" smtClean="0"/>
              <a:t>Most Users Foreign</a:t>
            </a:r>
            <a:endParaRPr lang="en-US" dirty="0"/>
          </a:p>
        </p:txBody>
      </p:sp>
      <p:sp>
        <p:nvSpPr>
          <p:cNvPr id="9" name="TextBox 8"/>
          <p:cNvSpPr txBox="1"/>
          <p:nvPr/>
        </p:nvSpPr>
        <p:spPr>
          <a:xfrm>
            <a:off x="1190171" y="6328229"/>
            <a:ext cx="2531462" cy="369332"/>
          </a:xfrm>
          <a:prstGeom prst="rect">
            <a:avLst/>
          </a:prstGeom>
          <a:noFill/>
        </p:spPr>
        <p:txBody>
          <a:bodyPr wrap="none" rtlCol="0">
            <a:spAutoFit/>
          </a:bodyPr>
          <a:lstStyle/>
          <a:p>
            <a:r>
              <a:rPr lang="en-US" dirty="0" smtClean="0"/>
              <a:t>Courtesy of GES/DISC</a:t>
            </a:r>
            <a:endParaRPr lang="en-US" dirty="0"/>
          </a:p>
        </p:txBody>
      </p:sp>
      <p:sp>
        <p:nvSpPr>
          <p:cNvPr id="11" name="TextBox 10"/>
          <p:cNvSpPr txBox="1"/>
          <p:nvPr/>
        </p:nvSpPr>
        <p:spPr>
          <a:xfrm>
            <a:off x="6023429" y="4611125"/>
            <a:ext cx="2801259" cy="1877437"/>
          </a:xfrm>
          <a:prstGeom prst="rect">
            <a:avLst/>
          </a:prstGeom>
          <a:noFill/>
        </p:spPr>
        <p:txBody>
          <a:bodyPr wrap="square" rtlCol="0">
            <a:spAutoFit/>
          </a:bodyPr>
          <a:lstStyle/>
          <a:p>
            <a:pPr algn="ctr"/>
            <a:r>
              <a:rPr lang="en-US" sz="1600" b="1" dirty="0" smtClean="0"/>
              <a:t>LEO Imagers and Sounders are Essential to Earth Science Investigations and Must be Priority for Advancement.</a:t>
            </a:r>
            <a:endParaRPr lang="en-US" b="1" dirty="0" smtClean="0"/>
          </a:p>
          <a:p>
            <a:pPr algn="ctr"/>
            <a:r>
              <a:rPr lang="en-US" b="1" dirty="0" smtClean="0"/>
              <a:t>NASA NRC DS Assigned to NOAA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Needs of Next Generation</a:t>
            </a:r>
            <a:br>
              <a:rPr lang="en-US" dirty="0" smtClean="0"/>
            </a:br>
            <a:r>
              <a:rPr lang="en-US" dirty="0" smtClean="0"/>
              <a:t> Imagers and Sounders</a:t>
            </a:r>
            <a:endParaRPr lang="en-US" dirty="0"/>
          </a:p>
        </p:txBody>
      </p:sp>
      <p:sp>
        <p:nvSpPr>
          <p:cNvPr id="4" name="Content Placeholder 3"/>
          <p:cNvSpPr>
            <a:spLocks noGrp="1"/>
          </p:cNvSpPr>
          <p:nvPr>
            <p:ph idx="1"/>
          </p:nvPr>
        </p:nvSpPr>
        <p:spPr>
          <a:xfrm>
            <a:off x="419622" y="1244707"/>
            <a:ext cx="8229600" cy="4525963"/>
          </a:xfrm>
        </p:spPr>
        <p:txBody>
          <a:bodyPr/>
          <a:lstStyle/>
          <a:p>
            <a:r>
              <a:rPr lang="en-US" sz="1800" dirty="0" smtClean="0"/>
              <a:t>Higher Spectral Resolution</a:t>
            </a:r>
          </a:p>
          <a:p>
            <a:pPr lvl="1"/>
            <a:r>
              <a:rPr lang="en-US" sz="1600" dirty="0" smtClean="0"/>
              <a:t>Improved Product Accuracy and Calibration</a:t>
            </a:r>
          </a:p>
          <a:p>
            <a:pPr lvl="1"/>
            <a:r>
              <a:rPr lang="en-US" sz="1600" dirty="0" smtClean="0"/>
              <a:t>Improved Sea Surface Temperature Accuracy</a:t>
            </a:r>
          </a:p>
          <a:p>
            <a:pPr lvl="1"/>
            <a:r>
              <a:rPr lang="en-US" sz="1600" dirty="0" smtClean="0"/>
              <a:t>Improved LST, and Surface Emissivity</a:t>
            </a:r>
          </a:p>
          <a:p>
            <a:pPr lvl="1"/>
            <a:r>
              <a:rPr lang="en-US" sz="1600" dirty="0" smtClean="0"/>
              <a:t>Improved Cloud and Aerosol Product Accuracy</a:t>
            </a:r>
          </a:p>
          <a:p>
            <a:pPr lvl="1"/>
            <a:r>
              <a:rPr lang="en-US" sz="1600" dirty="0" smtClean="0"/>
              <a:t>Improved boundary layer sensitivity</a:t>
            </a:r>
          </a:p>
          <a:p>
            <a:pPr lvl="1"/>
            <a:r>
              <a:rPr lang="en-US" sz="1600" dirty="0" smtClean="0"/>
              <a:t>Improved GHG observations:  CH4, CO, CO</a:t>
            </a:r>
            <a:r>
              <a:rPr lang="en-US" sz="1600" baseline="-25000" dirty="0" smtClean="0"/>
              <a:t>2</a:t>
            </a:r>
            <a:endParaRPr lang="en-US" sz="1600" dirty="0" smtClean="0"/>
          </a:p>
          <a:p>
            <a:pPr lvl="1"/>
            <a:r>
              <a:rPr lang="en-US" sz="1600" dirty="0" smtClean="0"/>
              <a:t>Improved Water Vapor Transport:  Higher H2O Vertical Resolution, HDO</a:t>
            </a:r>
          </a:p>
          <a:p>
            <a:r>
              <a:rPr lang="en-US" sz="1800" dirty="0" smtClean="0"/>
              <a:t>Higher Spatial Resolution (on the order of 1km)</a:t>
            </a:r>
          </a:p>
          <a:p>
            <a:pPr lvl="1"/>
            <a:r>
              <a:rPr lang="en-US" sz="1600" dirty="0" smtClean="0"/>
              <a:t>Improved regional model initialization and characterization</a:t>
            </a:r>
          </a:p>
          <a:p>
            <a:pPr lvl="1"/>
            <a:r>
              <a:rPr lang="en-US" sz="1600" dirty="0" smtClean="0"/>
              <a:t>Improved yield in cloudy scenes; closer to cloud boundaries</a:t>
            </a:r>
          </a:p>
          <a:p>
            <a:pPr lvl="1"/>
            <a:r>
              <a:rPr lang="en-US" sz="1600" dirty="0" smtClean="0"/>
              <a:t>Improved characterization of cloud processes and variability</a:t>
            </a:r>
          </a:p>
          <a:p>
            <a:pPr lvl="1"/>
            <a:r>
              <a:rPr lang="en-US" sz="1600" dirty="0" smtClean="0"/>
              <a:t>Aviation Alerts:  Volcanic Ash and SO2, Storms, etc.</a:t>
            </a:r>
          </a:p>
          <a:p>
            <a:pPr lvl="1"/>
            <a:r>
              <a:rPr lang="en-US" sz="1600" dirty="0" smtClean="0"/>
              <a:t>Improved Fire Detection</a:t>
            </a:r>
          </a:p>
          <a:p>
            <a:pPr lvl="1"/>
            <a:r>
              <a:rPr lang="en-US" sz="1600" dirty="0" smtClean="0"/>
              <a:t>Greenhouse Gas, CO and SO2 Emissions from Anthropogenic Sources</a:t>
            </a:r>
          </a:p>
          <a:p>
            <a:pPr lvl="1"/>
            <a:r>
              <a:rPr lang="en-US" sz="1600" dirty="0" smtClean="0"/>
              <a:t>Synergy with OCO-2, </a:t>
            </a:r>
            <a:r>
              <a:rPr lang="en-US" sz="1600" dirty="0" err="1" smtClean="0"/>
              <a:t>CarbonSat</a:t>
            </a:r>
            <a:endParaRPr lang="en-US" sz="1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Evolving Requirements and Technology Lead to New Architecture</a:t>
            </a:r>
          </a:p>
        </p:txBody>
      </p:sp>
      <p:sp>
        <p:nvSpPr>
          <p:cNvPr id="36875" name="Text Box 49"/>
          <p:cNvSpPr txBox="1">
            <a:spLocks noChangeArrowheads="1"/>
          </p:cNvSpPr>
          <p:nvPr/>
        </p:nvSpPr>
        <p:spPr bwMode="auto">
          <a:xfrm>
            <a:off x="7329161" y="2095204"/>
            <a:ext cx="1376316" cy="1446505"/>
          </a:xfrm>
          <a:prstGeom prst="rect">
            <a:avLst/>
          </a:prstGeom>
          <a:noFill/>
          <a:ln w="12700">
            <a:noFill/>
            <a:miter lim="800000"/>
            <a:headEnd/>
            <a:tailEnd/>
          </a:ln>
        </p:spPr>
        <p:txBody>
          <a:bodyPr wrap="none" lIns="91397" tIns="45698" rIns="91397" bIns="45698">
            <a:spAutoFit/>
          </a:bodyPr>
          <a:lstStyle/>
          <a:p>
            <a:pPr marL="342739" indent="-342739"/>
            <a:r>
              <a:rPr lang="en-US" sz="1400" dirty="0" smtClean="0">
                <a:latin typeface="Calibri" pitchFamily="34" charset="0"/>
              </a:rPr>
              <a:t>1  </a:t>
            </a:r>
            <a:r>
              <a:rPr lang="en-US" sz="1400" dirty="0">
                <a:latin typeface="Calibri" pitchFamily="34" charset="0"/>
              </a:rPr>
              <a:t>km GSD. </a:t>
            </a:r>
            <a:r>
              <a:rPr lang="en-US" sz="1400" dirty="0">
                <a:latin typeface="Calibri" pitchFamily="34" charset="0"/>
                <a:cs typeface="Arial" pitchFamily="34" charset="0"/>
              </a:rPr>
              <a:t>±55°</a:t>
            </a:r>
          </a:p>
          <a:p>
            <a:pPr marL="342739" indent="-342739"/>
            <a:r>
              <a:rPr lang="en-US" sz="1400" dirty="0">
                <a:latin typeface="Calibri" pitchFamily="34" charset="0"/>
                <a:cs typeface="Arial" pitchFamily="34" charset="0"/>
              </a:rPr>
              <a:t>4096 Channels</a:t>
            </a:r>
          </a:p>
          <a:p>
            <a:pPr marL="342739" indent="-342739"/>
            <a:r>
              <a:rPr lang="en-US" sz="1400" dirty="0">
                <a:latin typeface="Calibri" pitchFamily="34" charset="0"/>
                <a:cs typeface="Arial" pitchFamily="34" charset="0"/>
              </a:rPr>
              <a:t>3.3-15.4</a:t>
            </a:r>
            <a:r>
              <a:rPr lang="en-US" sz="1400" dirty="0">
                <a:latin typeface="Symbol" pitchFamily="18" charset="2"/>
              </a:rPr>
              <a:t> m</a:t>
            </a:r>
            <a:r>
              <a:rPr lang="en-US" sz="1400" dirty="0">
                <a:latin typeface="Calibri" pitchFamily="34" charset="0"/>
              </a:rPr>
              <a:t>m</a:t>
            </a:r>
            <a:endParaRPr lang="en-US" sz="1400" dirty="0">
              <a:latin typeface="Calibri" pitchFamily="34" charset="0"/>
              <a:cs typeface="Arial" pitchFamily="34" charset="0"/>
            </a:endParaRPr>
          </a:p>
          <a:p>
            <a:pPr marL="342739" indent="-342739"/>
            <a:r>
              <a:rPr lang="en-US" sz="1400" dirty="0">
                <a:latin typeface="Calibri" pitchFamily="34" charset="0"/>
                <a:cs typeface="Arial" pitchFamily="34" charset="0"/>
              </a:rPr>
              <a:t>100 kg,  150 W</a:t>
            </a:r>
          </a:p>
          <a:p>
            <a:pPr marL="342739" indent="-342739"/>
            <a:r>
              <a:rPr lang="en-US" sz="1400" dirty="0">
                <a:latin typeface="Calibri" pitchFamily="34" charset="0"/>
                <a:cs typeface="Arial" pitchFamily="34" charset="0"/>
              </a:rPr>
              <a:t>0.5 m</a:t>
            </a:r>
            <a:r>
              <a:rPr lang="en-US" sz="1400" baseline="30000" dirty="0">
                <a:latin typeface="Calibri" pitchFamily="34" charset="0"/>
                <a:cs typeface="Arial" pitchFamily="34" charset="0"/>
              </a:rPr>
              <a:t>3</a:t>
            </a:r>
            <a:r>
              <a:rPr lang="en-US" sz="1400" dirty="0">
                <a:latin typeface="Calibri" pitchFamily="34" charset="0"/>
                <a:cs typeface="Arial" pitchFamily="34" charset="0"/>
              </a:rPr>
              <a:t>, 60 </a:t>
            </a:r>
            <a:r>
              <a:rPr lang="en-US" sz="1400" dirty="0" smtClean="0">
                <a:latin typeface="Calibri" pitchFamily="34" charset="0"/>
                <a:cs typeface="Arial" pitchFamily="34" charset="0"/>
              </a:rPr>
              <a:t>Mbps</a:t>
            </a:r>
          </a:p>
          <a:p>
            <a:pPr marL="342739" indent="-342739"/>
            <a:r>
              <a:rPr lang="en-US" b="1" dirty="0" smtClean="0">
                <a:latin typeface="Calibri" pitchFamily="34" charset="0"/>
              </a:rPr>
              <a:t>Unplanned</a:t>
            </a:r>
          </a:p>
        </p:txBody>
      </p:sp>
      <p:pic>
        <p:nvPicPr>
          <p:cNvPr id="36876"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88833" y="4366793"/>
            <a:ext cx="1963738" cy="1485900"/>
          </a:xfrm>
          <a:prstGeom prst="rect">
            <a:avLst/>
          </a:prstGeom>
          <a:noFill/>
          <a:ln w="9525">
            <a:noFill/>
            <a:miter lim="800000"/>
            <a:headEnd/>
            <a:tailEnd/>
          </a:ln>
        </p:spPr>
      </p:pic>
      <p:sp>
        <p:nvSpPr>
          <p:cNvPr id="36877" name="Text Box 49"/>
          <p:cNvSpPr txBox="1">
            <a:spLocks noChangeArrowheads="1"/>
          </p:cNvSpPr>
          <p:nvPr/>
        </p:nvSpPr>
        <p:spPr bwMode="auto">
          <a:xfrm>
            <a:off x="7229953" y="4235915"/>
            <a:ext cx="1553928" cy="1723504"/>
          </a:xfrm>
          <a:prstGeom prst="rect">
            <a:avLst/>
          </a:prstGeom>
          <a:noFill/>
          <a:ln w="12700">
            <a:noFill/>
            <a:miter lim="800000"/>
            <a:headEnd/>
            <a:tailEnd/>
          </a:ln>
        </p:spPr>
        <p:txBody>
          <a:bodyPr wrap="none" lIns="91397" tIns="45698" rIns="91397" bIns="45698">
            <a:spAutoFit/>
          </a:bodyPr>
          <a:lstStyle/>
          <a:p>
            <a:pPr marL="342739" indent="-342739"/>
            <a:r>
              <a:rPr lang="en-US" sz="1400" dirty="0" smtClean="0">
                <a:latin typeface="Calibri" pitchFamily="34" charset="0"/>
              </a:rPr>
              <a:t>1 </a:t>
            </a:r>
            <a:r>
              <a:rPr lang="en-US" sz="1400" dirty="0">
                <a:latin typeface="Calibri" pitchFamily="34" charset="0"/>
              </a:rPr>
              <a:t>km GSD. </a:t>
            </a:r>
            <a:r>
              <a:rPr lang="en-US" sz="1400" dirty="0">
                <a:latin typeface="Calibri" pitchFamily="34" charset="0"/>
                <a:cs typeface="Arial" pitchFamily="34" charset="0"/>
              </a:rPr>
              <a:t>±58°</a:t>
            </a:r>
          </a:p>
          <a:p>
            <a:pPr marL="342739" indent="-342739"/>
            <a:r>
              <a:rPr lang="en-US" sz="1400" dirty="0">
                <a:latin typeface="Calibri" pitchFamily="34" charset="0"/>
                <a:cs typeface="Arial" pitchFamily="34" charset="0"/>
              </a:rPr>
              <a:t>108 Channels</a:t>
            </a:r>
          </a:p>
          <a:p>
            <a:pPr marL="342739" indent="-342739"/>
            <a:r>
              <a:rPr lang="en-US" sz="1400" dirty="0">
                <a:latin typeface="Calibri" pitchFamily="34" charset="0"/>
                <a:cs typeface="Arial" pitchFamily="34" charset="0"/>
              </a:rPr>
              <a:t>0.24-2.14</a:t>
            </a:r>
            <a:r>
              <a:rPr lang="en-US" sz="1400" dirty="0">
                <a:latin typeface="Symbol" pitchFamily="18" charset="2"/>
              </a:rPr>
              <a:t> m</a:t>
            </a:r>
            <a:r>
              <a:rPr lang="en-US" sz="1400" dirty="0">
                <a:latin typeface="Calibri" pitchFamily="34" charset="0"/>
              </a:rPr>
              <a:t>m</a:t>
            </a:r>
            <a:endParaRPr lang="en-US" sz="1400" dirty="0">
              <a:latin typeface="Calibri" pitchFamily="34" charset="0"/>
              <a:cs typeface="Arial" pitchFamily="34" charset="0"/>
            </a:endParaRPr>
          </a:p>
          <a:p>
            <a:pPr marL="342739" indent="-342739"/>
            <a:r>
              <a:rPr lang="en-US" sz="1400" dirty="0">
                <a:latin typeface="Calibri" pitchFamily="34" charset="0"/>
                <a:cs typeface="Arial" pitchFamily="34" charset="0"/>
              </a:rPr>
              <a:t>140 kg,  130 W</a:t>
            </a:r>
          </a:p>
          <a:p>
            <a:pPr marL="342739" indent="-342739"/>
            <a:r>
              <a:rPr lang="en-US" sz="1400" dirty="0">
                <a:latin typeface="Calibri" pitchFamily="34" charset="0"/>
                <a:cs typeface="Arial" pitchFamily="34" charset="0"/>
              </a:rPr>
              <a:t>0.5 m</a:t>
            </a:r>
            <a:r>
              <a:rPr lang="en-US" sz="1400" baseline="30000" dirty="0">
                <a:latin typeface="Calibri" pitchFamily="34" charset="0"/>
                <a:cs typeface="Arial" pitchFamily="34" charset="0"/>
              </a:rPr>
              <a:t>3</a:t>
            </a:r>
            <a:r>
              <a:rPr lang="en-US" sz="1400" dirty="0">
                <a:latin typeface="Calibri" pitchFamily="34" charset="0"/>
                <a:cs typeface="Arial" pitchFamily="34" charset="0"/>
              </a:rPr>
              <a:t>, 13 </a:t>
            </a:r>
            <a:r>
              <a:rPr lang="en-US" sz="1400" dirty="0" smtClean="0">
                <a:latin typeface="Calibri" pitchFamily="34" charset="0"/>
                <a:cs typeface="Arial" pitchFamily="34" charset="0"/>
              </a:rPr>
              <a:t>Mbps</a:t>
            </a:r>
          </a:p>
          <a:p>
            <a:pPr marL="342739" indent="-342739"/>
            <a:r>
              <a:rPr lang="en-US" b="1" dirty="0" smtClean="0">
                <a:latin typeface="Calibri" pitchFamily="34" charset="0"/>
              </a:rPr>
              <a:t>NASA Planned</a:t>
            </a:r>
          </a:p>
          <a:p>
            <a:pPr marL="342739" indent="-342739"/>
            <a:r>
              <a:rPr lang="en-US" b="1" dirty="0" smtClean="0">
                <a:latin typeface="Calibri" pitchFamily="34" charset="0"/>
              </a:rPr>
              <a:t>(For PACE)</a:t>
            </a:r>
          </a:p>
        </p:txBody>
      </p:sp>
      <p:sp>
        <p:nvSpPr>
          <p:cNvPr id="36878" name="Text Box 52"/>
          <p:cNvSpPr txBox="1">
            <a:spLocks noChangeArrowheads="1"/>
          </p:cNvSpPr>
          <p:nvPr/>
        </p:nvSpPr>
        <p:spPr bwMode="auto">
          <a:xfrm>
            <a:off x="3704207" y="1266298"/>
            <a:ext cx="5241702" cy="615509"/>
          </a:xfrm>
          <a:prstGeom prst="rect">
            <a:avLst/>
          </a:prstGeom>
          <a:noFill/>
          <a:ln w="9525">
            <a:noFill/>
            <a:miter lim="800000"/>
            <a:headEnd/>
            <a:tailEnd/>
          </a:ln>
        </p:spPr>
        <p:txBody>
          <a:bodyPr wrap="square" lIns="91397" tIns="45698" rIns="91397" bIns="45698">
            <a:spAutoFit/>
          </a:bodyPr>
          <a:lstStyle/>
          <a:p>
            <a:pPr algn="ctr"/>
            <a:r>
              <a:rPr lang="en-US" sz="2000" dirty="0" smtClean="0">
                <a:latin typeface="Arial Rounded MT Bold" pitchFamily="34" charset="0"/>
                <a:cs typeface="Arial" pitchFamily="34" charset="0"/>
              </a:rPr>
              <a:t>ARIES (IR Only)</a:t>
            </a:r>
          </a:p>
          <a:p>
            <a:pPr algn="ctr"/>
            <a:r>
              <a:rPr lang="en-US" sz="1400" dirty="0" smtClean="0">
                <a:latin typeface="Arial Rounded MT Bold" pitchFamily="34" charset="0"/>
                <a:cs typeface="Arial" pitchFamily="34" charset="0"/>
              </a:rPr>
              <a:t>Atmospheric Remote-sensing Imaging Emission Sounder</a:t>
            </a:r>
            <a:endParaRPr lang="en-US" sz="1400" dirty="0">
              <a:latin typeface="Arial Rounded MT Bold" pitchFamily="34" charset="0"/>
              <a:cs typeface="Arial" pitchFamily="34" charset="0"/>
            </a:endParaRPr>
          </a:p>
        </p:txBody>
      </p:sp>
      <p:sp>
        <p:nvSpPr>
          <p:cNvPr id="36879" name="Text Box 52"/>
          <p:cNvSpPr txBox="1">
            <a:spLocks noChangeArrowheads="1"/>
          </p:cNvSpPr>
          <p:nvPr/>
        </p:nvSpPr>
        <p:spPr bwMode="auto">
          <a:xfrm>
            <a:off x="4339773" y="3697779"/>
            <a:ext cx="3975074" cy="615509"/>
          </a:xfrm>
          <a:prstGeom prst="rect">
            <a:avLst/>
          </a:prstGeom>
          <a:noFill/>
          <a:ln w="9525">
            <a:noFill/>
            <a:miter lim="800000"/>
            <a:headEnd/>
            <a:tailEnd/>
          </a:ln>
        </p:spPr>
        <p:txBody>
          <a:bodyPr wrap="square" lIns="91397" tIns="45698" rIns="91397" bIns="45698">
            <a:spAutoFit/>
          </a:bodyPr>
          <a:lstStyle/>
          <a:p>
            <a:pPr algn="ctr"/>
            <a:r>
              <a:rPr lang="en-US" sz="2000" dirty="0" smtClean="0">
                <a:latin typeface="Arial Rounded MT Bold" pitchFamily="34" charset="0"/>
                <a:cs typeface="Arial" pitchFamily="34" charset="0"/>
              </a:rPr>
              <a:t>ORCA+ (UV/VIS/NIR)</a:t>
            </a:r>
          </a:p>
          <a:p>
            <a:pPr algn="ctr"/>
            <a:r>
              <a:rPr lang="en-US" sz="1400" dirty="0" smtClean="0">
                <a:latin typeface="Arial Rounded MT Bold" pitchFamily="34" charset="0"/>
                <a:cs typeface="Arial" pitchFamily="34" charset="0"/>
              </a:rPr>
              <a:t>Ocean Radiometer for Carbon Assessment</a:t>
            </a:r>
            <a:endParaRPr lang="en-US" sz="2000" dirty="0">
              <a:latin typeface="Arial Rounded MT Bold" pitchFamily="34" charset="0"/>
              <a:cs typeface="Arial" pitchFamily="34" charset="0"/>
            </a:endParaRPr>
          </a:p>
        </p:txBody>
      </p:sp>
      <p:sp>
        <p:nvSpPr>
          <p:cNvPr id="36881" name="TextBox 16"/>
          <p:cNvSpPr txBox="1">
            <a:spLocks noChangeArrowheads="1"/>
          </p:cNvSpPr>
          <p:nvPr/>
        </p:nvSpPr>
        <p:spPr bwMode="auto">
          <a:xfrm>
            <a:off x="548250" y="5940535"/>
            <a:ext cx="7901307" cy="369287"/>
          </a:xfrm>
          <a:prstGeom prst="rect">
            <a:avLst/>
          </a:prstGeom>
          <a:noFill/>
          <a:ln w="9525">
            <a:noFill/>
            <a:miter lim="800000"/>
            <a:headEnd/>
            <a:tailEnd/>
          </a:ln>
        </p:spPr>
        <p:txBody>
          <a:bodyPr wrap="none" lIns="91397" tIns="45698" rIns="91397" bIns="45698">
            <a:spAutoFit/>
          </a:bodyPr>
          <a:lstStyle/>
          <a:p>
            <a:pPr>
              <a:buFont typeface="Arial" pitchFamily="34" charset="0"/>
              <a:buChar char="•"/>
            </a:pPr>
            <a:r>
              <a:rPr lang="en-US" b="1" i="1" dirty="0">
                <a:solidFill>
                  <a:srgbClr val="FF0000"/>
                </a:solidFill>
              </a:rPr>
              <a:t> </a:t>
            </a:r>
            <a:r>
              <a:rPr lang="en-US" b="1" i="1" dirty="0" smtClean="0">
                <a:solidFill>
                  <a:srgbClr val="FF0000"/>
                </a:solidFill>
              </a:rPr>
              <a:t>ARIES and ORCA Meet all Requirements of AIRS and MODIS + More!!!</a:t>
            </a:r>
            <a:endParaRPr lang="en-US" b="1" i="1" dirty="0">
              <a:solidFill>
                <a:srgbClr val="FF0000"/>
              </a:solidFill>
            </a:endParaRPr>
          </a:p>
        </p:txBody>
      </p:sp>
      <p:sp>
        <p:nvSpPr>
          <p:cNvPr id="23" name="TextBox 15"/>
          <p:cNvSpPr txBox="1">
            <a:spLocks noChangeArrowheads="1"/>
          </p:cNvSpPr>
          <p:nvPr/>
        </p:nvSpPr>
        <p:spPr bwMode="auto">
          <a:xfrm>
            <a:off x="384629" y="6298970"/>
            <a:ext cx="8396510" cy="461620"/>
          </a:xfrm>
          <a:prstGeom prst="rect">
            <a:avLst/>
          </a:prstGeom>
          <a:noFill/>
          <a:ln w="9525">
            <a:noFill/>
            <a:miter lim="800000"/>
            <a:headEnd/>
            <a:tailEnd/>
          </a:ln>
        </p:spPr>
        <p:txBody>
          <a:bodyPr wrap="square" lIns="91397" tIns="45698" rIns="91397" bIns="45698">
            <a:spAutoFit/>
          </a:bodyPr>
          <a:lstStyle/>
          <a:p>
            <a:r>
              <a:rPr lang="en-US" sz="1200" dirty="0"/>
              <a:t>T.S. Pagano, C.R. McClain, “Evolution of Satellite Imagers and Sounders for Low Earth Orbit and Technology Directions at NASA’, Proc. SPIE, 7807-20, San Diego, California, August 2010</a:t>
            </a:r>
          </a:p>
        </p:txBody>
      </p:sp>
      <p:pic>
        <p:nvPicPr>
          <p:cNvPr id="21" name="Picture 20" descr="ARIES_ASSY_AUL_2_16.JPG"/>
          <p:cNvPicPr>
            <a:picLocks noChangeAspect="1"/>
          </p:cNvPicPr>
          <p:nvPr/>
        </p:nvPicPr>
        <p:blipFill>
          <a:blip r:embed="rId3"/>
          <a:srcRect l="11005" r="11483" b="7309"/>
          <a:stretch>
            <a:fillRect/>
          </a:stretch>
        </p:blipFill>
        <p:spPr>
          <a:xfrm>
            <a:off x="5074277" y="1969856"/>
            <a:ext cx="2086377" cy="1700624"/>
          </a:xfrm>
          <a:prstGeom prst="rect">
            <a:avLst/>
          </a:prstGeom>
        </p:spPr>
      </p:pic>
      <p:sp>
        <p:nvSpPr>
          <p:cNvPr id="24" name="Text Box 6"/>
          <p:cNvSpPr txBox="1">
            <a:spLocks noChangeArrowheads="1"/>
          </p:cNvSpPr>
          <p:nvPr/>
        </p:nvSpPr>
        <p:spPr bwMode="auto">
          <a:xfrm>
            <a:off x="3035300" y="1877631"/>
            <a:ext cx="2393950" cy="1415728"/>
          </a:xfrm>
          <a:prstGeom prst="rect">
            <a:avLst/>
          </a:prstGeom>
          <a:noFill/>
          <a:ln w="19050">
            <a:noFill/>
            <a:miter lim="800000"/>
            <a:headEnd/>
            <a:tailEnd/>
          </a:ln>
        </p:spPr>
        <p:txBody>
          <a:bodyPr lIns="91397" tIns="45698" rIns="91397" bIns="45698">
            <a:spAutoFit/>
          </a:bodyPr>
          <a:lstStyle/>
          <a:p>
            <a:r>
              <a:rPr lang="en-US" sz="1400" dirty="0">
                <a:latin typeface="Calibri" pitchFamily="34" charset="0"/>
                <a:cs typeface="Arial" pitchFamily="34" charset="0"/>
              </a:rPr>
              <a:t>AIRS on Aqua</a:t>
            </a:r>
          </a:p>
          <a:p>
            <a:r>
              <a:rPr lang="en-US" sz="1400" dirty="0">
                <a:latin typeface="Calibri" pitchFamily="34" charset="0"/>
                <a:cs typeface="Arial" pitchFamily="34" charset="0"/>
              </a:rPr>
              <a:t>14 km GSD, ±49.5°</a:t>
            </a:r>
          </a:p>
          <a:p>
            <a:r>
              <a:rPr lang="en-US" sz="1400" dirty="0">
                <a:latin typeface="Calibri" pitchFamily="34" charset="0"/>
                <a:cs typeface="Arial" pitchFamily="34" charset="0"/>
              </a:rPr>
              <a:t>2378 Channels</a:t>
            </a:r>
          </a:p>
          <a:p>
            <a:r>
              <a:rPr lang="en-US" sz="1400" dirty="0">
                <a:latin typeface="Calibri" pitchFamily="34" charset="0"/>
                <a:cs typeface="Arial" pitchFamily="34" charset="0"/>
              </a:rPr>
              <a:t>0.4-15.4 </a:t>
            </a:r>
            <a:r>
              <a:rPr lang="en-US" sz="1400" dirty="0">
                <a:latin typeface="Symbol" pitchFamily="18" charset="2"/>
              </a:rPr>
              <a:t>m</a:t>
            </a:r>
            <a:r>
              <a:rPr lang="en-US" sz="1400" dirty="0">
                <a:latin typeface="Calibri" pitchFamily="34" charset="0"/>
              </a:rPr>
              <a:t>m</a:t>
            </a:r>
            <a:endParaRPr lang="en-US" sz="1400" dirty="0">
              <a:latin typeface="Calibri" pitchFamily="34" charset="0"/>
              <a:cs typeface="Arial" pitchFamily="34" charset="0"/>
            </a:endParaRPr>
          </a:p>
          <a:p>
            <a:r>
              <a:rPr lang="en-US" sz="1400" dirty="0">
                <a:latin typeface="Calibri" pitchFamily="34" charset="0"/>
              </a:rPr>
              <a:t>177 kg, 256 W</a:t>
            </a:r>
          </a:p>
          <a:p>
            <a:r>
              <a:rPr lang="en-US" sz="1400" dirty="0">
                <a:latin typeface="Calibri" pitchFamily="34" charset="0"/>
              </a:rPr>
              <a:t>0.9 m</a:t>
            </a:r>
            <a:r>
              <a:rPr lang="en-US" sz="1400" baseline="30000" dirty="0">
                <a:latin typeface="Calibri" pitchFamily="34" charset="0"/>
              </a:rPr>
              <a:t>3</a:t>
            </a:r>
            <a:r>
              <a:rPr lang="en-US" sz="1400" dirty="0">
                <a:latin typeface="Calibri" pitchFamily="34" charset="0"/>
              </a:rPr>
              <a:t>, 1.3 Mbps</a:t>
            </a:r>
          </a:p>
        </p:txBody>
      </p:sp>
      <p:sp>
        <p:nvSpPr>
          <p:cNvPr id="25" name="Text Box 52"/>
          <p:cNvSpPr txBox="1">
            <a:spLocks noChangeArrowheads="1"/>
          </p:cNvSpPr>
          <p:nvPr/>
        </p:nvSpPr>
        <p:spPr bwMode="auto">
          <a:xfrm>
            <a:off x="930275" y="1290257"/>
            <a:ext cx="1531938" cy="400065"/>
          </a:xfrm>
          <a:prstGeom prst="rect">
            <a:avLst/>
          </a:prstGeom>
          <a:noFill/>
          <a:ln w="9525">
            <a:noFill/>
            <a:miter lim="800000"/>
            <a:headEnd/>
            <a:tailEnd/>
          </a:ln>
        </p:spPr>
        <p:txBody>
          <a:bodyPr lIns="91397" tIns="45698" rIns="91397" bIns="45698">
            <a:spAutoFit/>
          </a:bodyPr>
          <a:lstStyle/>
          <a:p>
            <a:pPr algn="ctr"/>
            <a:r>
              <a:rPr lang="en-US" sz="2000" dirty="0">
                <a:latin typeface="Arial Rounded MT Bold" pitchFamily="34" charset="0"/>
                <a:cs typeface="Arial" pitchFamily="34" charset="0"/>
              </a:rPr>
              <a:t>AIRS</a:t>
            </a:r>
          </a:p>
        </p:txBody>
      </p:sp>
      <p:pic>
        <p:nvPicPr>
          <p:cNvPr id="26" name="Picture 75"/>
          <p:cNvPicPr>
            <a:picLocks noChangeAspect="1" noChangeArrowheads="1"/>
          </p:cNvPicPr>
          <p:nvPr/>
        </p:nvPicPr>
        <p:blipFill>
          <a:blip r:embed="rId4" cstate="print"/>
          <a:srcRect/>
          <a:stretch>
            <a:fillRect/>
          </a:stretch>
        </p:blipFill>
        <p:spPr bwMode="auto">
          <a:xfrm>
            <a:off x="647700" y="1823656"/>
            <a:ext cx="2171700" cy="1735138"/>
          </a:xfrm>
          <a:prstGeom prst="rect">
            <a:avLst/>
          </a:prstGeom>
          <a:noFill/>
          <a:ln w="9525">
            <a:noFill/>
            <a:miter lim="800000"/>
            <a:headEnd/>
            <a:tailEnd/>
          </a:ln>
        </p:spPr>
      </p:pic>
      <p:pic>
        <p:nvPicPr>
          <p:cNvPr id="27" name="Picture 81" descr="MODIS_Art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60400" y="4155849"/>
            <a:ext cx="2308225" cy="1746250"/>
          </a:xfrm>
          <a:prstGeom prst="rect">
            <a:avLst/>
          </a:prstGeom>
          <a:noFill/>
          <a:ln w="9525">
            <a:noFill/>
            <a:miter lim="800000"/>
            <a:headEnd/>
            <a:tailEnd/>
          </a:ln>
        </p:spPr>
      </p:pic>
      <p:sp>
        <p:nvSpPr>
          <p:cNvPr id="28" name="Text Box 82"/>
          <p:cNvSpPr txBox="1">
            <a:spLocks noChangeArrowheads="1"/>
          </p:cNvSpPr>
          <p:nvPr/>
        </p:nvSpPr>
        <p:spPr bwMode="auto">
          <a:xfrm>
            <a:off x="3079750" y="4689969"/>
            <a:ext cx="2730500" cy="1169507"/>
          </a:xfrm>
          <a:prstGeom prst="rect">
            <a:avLst/>
          </a:prstGeom>
          <a:noFill/>
          <a:ln w="19050">
            <a:noFill/>
            <a:miter lim="800000"/>
            <a:headEnd/>
            <a:tailEnd/>
          </a:ln>
        </p:spPr>
        <p:txBody>
          <a:bodyPr lIns="91397" tIns="45698" rIns="91397" bIns="45698">
            <a:spAutoFit/>
          </a:bodyPr>
          <a:lstStyle/>
          <a:p>
            <a:r>
              <a:rPr lang="en-US" sz="1400" dirty="0">
                <a:latin typeface="Calibri" pitchFamily="34" charset="0"/>
              </a:rPr>
              <a:t>MODIS on Aqua</a:t>
            </a:r>
          </a:p>
          <a:p>
            <a:r>
              <a:rPr lang="en-US" sz="1400" dirty="0">
                <a:latin typeface="Calibri" pitchFamily="34" charset="0"/>
              </a:rPr>
              <a:t>1 km GSD, ±55°</a:t>
            </a:r>
          </a:p>
          <a:p>
            <a:r>
              <a:rPr lang="en-US" sz="1400" dirty="0">
                <a:latin typeface="Calibri" pitchFamily="34" charset="0"/>
              </a:rPr>
              <a:t>0.4-14.4 </a:t>
            </a:r>
            <a:r>
              <a:rPr lang="en-US" sz="1400" dirty="0">
                <a:latin typeface="Symbol" pitchFamily="18" charset="2"/>
              </a:rPr>
              <a:t>m</a:t>
            </a:r>
            <a:r>
              <a:rPr lang="en-US" sz="1400" dirty="0">
                <a:latin typeface="Calibri" pitchFamily="34" charset="0"/>
              </a:rPr>
              <a:t>m</a:t>
            </a:r>
          </a:p>
          <a:p>
            <a:r>
              <a:rPr lang="en-US" sz="1400" dirty="0">
                <a:latin typeface="Calibri" pitchFamily="34" charset="0"/>
              </a:rPr>
              <a:t>220 kg, 160 W</a:t>
            </a:r>
          </a:p>
          <a:p>
            <a:r>
              <a:rPr lang="en-US" sz="1400" dirty="0">
                <a:latin typeface="Calibri" pitchFamily="34" charset="0"/>
              </a:rPr>
              <a:t>1.5 m</a:t>
            </a:r>
            <a:r>
              <a:rPr lang="en-US" sz="1400" baseline="30000" dirty="0">
                <a:latin typeface="Calibri" pitchFamily="34" charset="0"/>
              </a:rPr>
              <a:t>3</a:t>
            </a:r>
            <a:r>
              <a:rPr lang="en-US" sz="1400" dirty="0">
                <a:latin typeface="Calibri" pitchFamily="34" charset="0"/>
              </a:rPr>
              <a:t>, 11 Mbps</a:t>
            </a:r>
          </a:p>
        </p:txBody>
      </p:sp>
      <p:sp>
        <p:nvSpPr>
          <p:cNvPr id="29" name="Text Box 87"/>
          <p:cNvSpPr txBox="1">
            <a:spLocks noChangeArrowheads="1"/>
          </p:cNvSpPr>
          <p:nvPr/>
        </p:nvSpPr>
        <p:spPr bwMode="auto">
          <a:xfrm>
            <a:off x="266700" y="3704999"/>
            <a:ext cx="2819400" cy="400065"/>
          </a:xfrm>
          <a:prstGeom prst="rect">
            <a:avLst/>
          </a:prstGeom>
          <a:noFill/>
          <a:ln w="9525">
            <a:noFill/>
            <a:miter lim="800000"/>
            <a:headEnd/>
            <a:tailEnd/>
          </a:ln>
        </p:spPr>
        <p:txBody>
          <a:bodyPr lIns="91397" tIns="45698" rIns="91397" bIns="45698">
            <a:spAutoFit/>
          </a:bodyPr>
          <a:lstStyle/>
          <a:p>
            <a:pPr algn="ctr"/>
            <a:r>
              <a:rPr lang="en-US" sz="2000" dirty="0">
                <a:latin typeface="Arial Rounded MT Bold" pitchFamily="34" charset="0"/>
                <a:cs typeface="Arial" pitchFamily="34" charset="0"/>
              </a:rPr>
              <a:t>MODIS</a:t>
            </a:r>
          </a:p>
        </p:txBody>
      </p:sp>
      <p:sp>
        <p:nvSpPr>
          <p:cNvPr id="17" name="TextBox 16"/>
          <p:cNvSpPr txBox="1"/>
          <p:nvPr/>
        </p:nvSpPr>
        <p:spPr>
          <a:xfrm>
            <a:off x="2676525" y="3562350"/>
            <a:ext cx="1885950" cy="923330"/>
          </a:xfrm>
          <a:prstGeom prst="rect">
            <a:avLst/>
          </a:prstGeom>
          <a:noFill/>
        </p:spPr>
        <p:txBody>
          <a:bodyPr wrap="square" rtlCol="0">
            <a:spAutoFit/>
          </a:bodyPr>
          <a:lstStyle/>
          <a:p>
            <a:pPr algn="ctr"/>
            <a:r>
              <a:rPr lang="en-US" b="1" i="1" dirty="0" smtClean="0">
                <a:solidFill>
                  <a:srgbClr val="FF0000"/>
                </a:solidFill>
              </a:rPr>
              <a:t>AIRS and MODIS around till ~2020</a:t>
            </a:r>
            <a:endParaRPr lang="en-US" b="1" i="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Next Gen Imaging Sounders Give</a:t>
            </a:r>
            <a:br>
              <a:rPr lang="en-US" dirty="0" smtClean="0"/>
            </a:br>
            <a:r>
              <a:rPr lang="en-US" dirty="0" err="1" smtClean="0"/>
              <a:t>Hyperspectral</a:t>
            </a:r>
            <a:r>
              <a:rPr lang="en-US" dirty="0" smtClean="0"/>
              <a:t> UV through LWIR</a:t>
            </a:r>
          </a:p>
        </p:txBody>
      </p:sp>
      <p:pic>
        <p:nvPicPr>
          <p:cNvPr id="7172" name="Picture 1" descr="C:\Documents and Settings\chuck\My Documents\Data_Work\IIP2 proposal\ORCA vs heritage_rotated.png"/>
          <p:cNvPicPr>
            <a:picLocks noChangeAspect="1" noChangeArrowheads="1"/>
          </p:cNvPicPr>
          <p:nvPr/>
        </p:nvPicPr>
        <p:blipFill>
          <a:blip r:embed="rId2"/>
          <a:srcRect/>
          <a:stretch>
            <a:fillRect/>
          </a:stretch>
        </p:blipFill>
        <p:spPr bwMode="auto">
          <a:xfrm>
            <a:off x="416082" y="2660203"/>
            <a:ext cx="4239653" cy="2929555"/>
          </a:xfrm>
          <a:prstGeom prst="rect">
            <a:avLst/>
          </a:prstGeom>
          <a:noFill/>
          <a:ln w="9525">
            <a:noFill/>
            <a:miter lim="800000"/>
            <a:headEnd/>
            <a:tailEnd/>
          </a:ln>
        </p:spPr>
      </p:pic>
      <p:pic>
        <p:nvPicPr>
          <p:cNvPr id="115716" name="Picture 4" descr="C:\Documents and Settings\tpagano\My Documents\My Projects\ARIES\Analyses\ARIES9\SpectralModel\ARIES9.emis.bands.out.f2.jpg"/>
          <p:cNvPicPr>
            <a:picLocks noChangeAspect="1" noChangeArrowheads="1"/>
          </p:cNvPicPr>
          <p:nvPr/>
        </p:nvPicPr>
        <p:blipFill>
          <a:blip r:embed="rId3"/>
          <a:srcRect/>
          <a:stretch>
            <a:fillRect/>
          </a:stretch>
        </p:blipFill>
        <p:spPr bwMode="auto">
          <a:xfrm>
            <a:off x="4934855" y="2154870"/>
            <a:ext cx="3686629" cy="2764972"/>
          </a:xfrm>
          <a:prstGeom prst="rect">
            <a:avLst/>
          </a:prstGeom>
          <a:noFill/>
        </p:spPr>
      </p:pic>
      <p:sp>
        <p:nvSpPr>
          <p:cNvPr id="12" name="TextBox 11"/>
          <p:cNvSpPr txBox="1"/>
          <p:nvPr/>
        </p:nvSpPr>
        <p:spPr>
          <a:xfrm>
            <a:off x="962714" y="1484751"/>
            <a:ext cx="2638864" cy="1200329"/>
          </a:xfrm>
          <a:prstGeom prst="rect">
            <a:avLst/>
          </a:prstGeom>
          <a:noFill/>
        </p:spPr>
        <p:txBody>
          <a:bodyPr wrap="none" rtlCol="0">
            <a:spAutoFit/>
          </a:bodyPr>
          <a:lstStyle/>
          <a:p>
            <a:pPr algn="ctr"/>
            <a:r>
              <a:rPr lang="en-US" b="1" dirty="0" smtClean="0"/>
              <a:t>ORCA</a:t>
            </a:r>
          </a:p>
          <a:p>
            <a:pPr algn="ctr"/>
            <a:r>
              <a:rPr lang="en-US" b="1" dirty="0" smtClean="0"/>
              <a:t>108 UV/Vis/NIR Ch.</a:t>
            </a:r>
          </a:p>
          <a:p>
            <a:pPr algn="ctr"/>
            <a:r>
              <a:rPr lang="en-US" b="1" dirty="0" smtClean="0"/>
              <a:t>345-885 nm, </a:t>
            </a:r>
            <a:r>
              <a:rPr lang="en-US" b="1" dirty="0" smtClean="0">
                <a:latin typeface="Symbol" pitchFamily="18" charset="2"/>
              </a:rPr>
              <a:t>Dl</a:t>
            </a:r>
            <a:r>
              <a:rPr lang="en-US" b="1" dirty="0" smtClean="0"/>
              <a:t> = 5 nm</a:t>
            </a:r>
          </a:p>
          <a:p>
            <a:pPr algn="ctr"/>
            <a:r>
              <a:rPr lang="en-US" b="1" dirty="0" smtClean="0"/>
              <a:t>3 SWIR Channels</a:t>
            </a:r>
          </a:p>
        </p:txBody>
      </p:sp>
      <p:sp>
        <p:nvSpPr>
          <p:cNvPr id="13" name="TextBox 12"/>
          <p:cNvSpPr txBox="1"/>
          <p:nvPr/>
        </p:nvSpPr>
        <p:spPr>
          <a:xfrm>
            <a:off x="5556252" y="1259780"/>
            <a:ext cx="2465163" cy="923330"/>
          </a:xfrm>
          <a:prstGeom prst="rect">
            <a:avLst/>
          </a:prstGeom>
          <a:noFill/>
        </p:spPr>
        <p:txBody>
          <a:bodyPr wrap="none" rtlCol="0">
            <a:spAutoFit/>
          </a:bodyPr>
          <a:lstStyle/>
          <a:p>
            <a:pPr algn="ctr"/>
            <a:r>
              <a:rPr lang="en-US" b="1" dirty="0" smtClean="0"/>
              <a:t>ARIES</a:t>
            </a:r>
          </a:p>
          <a:p>
            <a:pPr algn="ctr"/>
            <a:r>
              <a:rPr lang="en-US" b="1" dirty="0" smtClean="0"/>
              <a:t>4096 Channels</a:t>
            </a:r>
          </a:p>
          <a:p>
            <a:pPr algn="ctr"/>
            <a:r>
              <a:rPr lang="en-US" b="1" dirty="0" smtClean="0"/>
              <a:t>~2x Better than AIRS</a:t>
            </a:r>
            <a:endParaRPr lang="en-US" b="1" dirty="0"/>
          </a:p>
        </p:txBody>
      </p:sp>
      <p:graphicFrame>
        <p:nvGraphicFramePr>
          <p:cNvPr id="14" name="Group 3"/>
          <p:cNvGraphicFramePr>
            <a:graphicFrameLocks/>
          </p:cNvGraphicFramePr>
          <p:nvPr/>
        </p:nvGraphicFramePr>
        <p:xfrm>
          <a:off x="4963887" y="4949376"/>
          <a:ext cx="3758127" cy="1627632"/>
        </p:xfrm>
        <a:graphic>
          <a:graphicData uri="http://schemas.openxmlformats.org/drawingml/2006/table">
            <a:tbl>
              <a:tblPr/>
              <a:tblGrid>
                <a:gridCol w="565906"/>
                <a:gridCol w="1649738"/>
                <a:gridCol w="771947"/>
                <a:gridCol w="770536"/>
              </a:tblGrid>
              <a:tr h="4425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pitchFamily="34" charset="0"/>
                        </a:rPr>
                        <a:t>Band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pitchFamily="34" charset="0"/>
                        </a:rPr>
                        <a:t>Spectral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accent2"/>
                          </a:solidFill>
                          <a:effectLst/>
                          <a:latin typeface="Arial" pitchFamily="34" charset="0"/>
                        </a:rPr>
                        <a:t>Spectral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accent2"/>
                          </a:solidFill>
                          <a:effectLst/>
                          <a:latin typeface="Arial" pitchFamily="34" charset="0"/>
                        </a:rPr>
                        <a:t>Resolution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accent2"/>
                          </a:solidFill>
                          <a:effectLst/>
                          <a:latin typeface="Arial" pitchFamily="34" charset="0"/>
                        </a:rPr>
                        <a:t>No.</a:t>
                      </a:r>
                      <a:br>
                        <a:rPr kumimoji="0" lang="en-US" sz="900" b="1" i="0" u="none" strike="noStrike" cap="none" normalizeH="0" baseline="0" smtClean="0">
                          <a:ln>
                            <a:noFill/>
                          </a:ln>
                          <a:solidFill>
                            <a:schemeClr val="accent2"/>
                          </a:solidFill>
                          <a:effectLst/>
                          <a:latin typeface="Arial" pitchFamily="34" charset="0"/>
                        </a:rPr>
                      </a:br>
                      <a:r>
                        <a:rPr kumimoji="0" lang="en-US" sz="900" b="1" i="0" u="none" strike="noStrike" cap="none" normalizeH="0" baseline="0" smtClean="0">
                          <a:ln>
                            <a:noFill/>
                          </a:ln>
                          <a:solidFill>
                            <a:schemeClr val="accent2"/>
                          </a:solidFill>
                          <a:effectLst/>
                          <a:latin typeface="Arial" pitchFamily="34" charset="0"/>
                        </a:rPr>
                        <a:t>Channels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0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accent2"/>
                          </a:solidFill>
                          <a:effectLst/>
                          <a:latin typeface="Arial" pitchFamily="34" charset="0"/>
                        </a:rPr>
                        <a:t>MW1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accent2"/>
                          </a:solidFill>
                          <a:effectLst/>
                          <a:latin typeface="Arial" pitchFamily="34" charset="0"/>
                        </a:rPr>
                        <a:t>2100 - 2950 cm</a:t>
                      </a:r>
                      <a:r>
                        <a:rPr kumimoji="0" lang="en-US" sz="1200" b="0" i="0" u="none" strike="noStrike" cap="none" normalizeH="0" baseline="30000" smtClean="0">
                          <a:ln>
                            <a:noFill/>
                          </a:ln>
                          <a:solidFill>
                            <a:schemeClr val="accent2"/>
                          </a:solidFill>
                          <a:effectLst/>
                          <a:latin typeface="Arial" pitchFamily="34" charset="0"/>
                        </a:rPr>
                        <a:t>-1</a:t>
                      </a:r>
                      <a:endParaRPr kumimoji="0" lang="en-US" sz="1200" b="0" i="0" u="none" strike="noStrike" cap="none" normalizeH="0" baseline="0" smtClean="0">
                        <a:ln>
                          <a:noFill/>
                        </a:ln>
                        <a:solidFill>
                          <a:schemeClr val="accent2"/>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2"/>
                          </a:solidFill>
                          <a:effectLst/>
                          <a:latin typeface="Arial" pitchFamily="34" charset="0"/>
                        </a:rPr>
                        <a:t>1.6 cm</a:t>
                      </a:r>
                      <a:r>
                        <a:rPr kumimoji="0" lang="en-US" sz="1200" b="0" i="0" u="none" strike="noStrike" cap="none" normalizeH="0" baseline="30000" dirty="0" smtClean="0">
                          <a:ln>
                            <a:noFill/>
                          </a:ln>
                          <a:solidFill>
                            <a:schemeClr val="accent2"/>
                          </a:solidFill>
                          <a:effectLst/>
                          <a:latin typeface="Arial" pitchFamily="34" charset="0"/>
                        </a:rPr>
                        <a:t>-1</a:t>
                      </a:r>
                      <a:endParaRPr kumimoji="0" lang="en-US" sz="1200" b="0" i="0" u="none" strike="noStrike" cap="none" normalizeH="0" baseline="0" dirty="0" smtClean="0">
                        <a:ln>
                          <a:noFill/>
                        </a:ln>
                        <a:solidFill>
                          <a:schemeClr val="accent2"/>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2"/>
                          </a:solidFill>
                          <a:effectLst/>
                          <a:latin typeface="Arial" pitchFamily="34" charset="0"/>
                        </a:rPr>
                        <a:t>1024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0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accent2"/>
                          </a:solidFill>
                          <a:effectLst/>
                          <a:latin typeface="Arial" pitchFamily="34" charset="0"/>
                        </a:rPr>
                        <a:t>MW2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accent2"/>
                          </a:solidFill>
                          <a:effectLst/>
                          <a:latin typeface="Arial" pitchFamily="34" charset="0"/>
                        </a:rPr>
                        <a:t>1150 - 1613 cm</a:t>
                      </a:r>
                      <a:r>
                        <a:rPr kumimoji="0" lang="en-US" sz="1200" b="0" i="0" u="none" strike="noStrike" cap="none" normalizeH="0" baseline="30000" smtClean="0">
                          <a:ln>
                            <a:noFill/>
                          </a:ln>
                          <a:solidFill>
                            <a:schemeClr val="accent2"/>
                          </a:solidFill>
                          <a:effectLst/>
                          <a:latin typeface="Arial" pitchFamily="34" charset="0"/>
                        </a:rPr>
                        <a:t>-1</a:t>
                      </a:r>
                      <a:endParaRPr kumimoji="0" lang="en-US" sz="1200" b="0" i="0" u="none" strike="noStrike" cap="none" normalizeH="0" baseline="0" smtClean="0">
                        <a:ln>
                          <a:noFill/>
                        </a:ln>
                        <a:solidFill>
                          <a:schemeClr val="accent2"/>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2"/>
                          </a:solidFill>
                          <a:effectLst/>
                          <a:latin typeface="Arial" pitchFamily="34" charset="0"/>
                        </a:rPr>
                        <a:t>1.0 cm</a:t>
                      </a:r>
                      <a:r>
                        <a:rPr kumimoji="0" lang="en-US" sz="1200" b="0" i="0" u="none" strike="noStrike" cap="none" normalizeH="0" baseline="30000" dirty="0" smtClean="0">
                          <a:ln>
                            <a:noFill/>
                          </a:ln>
                          <a:solidFill>
                            <a:schemeClr val="accent2"/>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2"/>
                          </a:solidFill>
                          <a:effectLst/>
                          <a:latin typeface="Arial" pitchFamily="34" charset="0"/>
                        </a:rPr>
                        <a:t>1024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0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accent2"/>
                          </a:solidFill>
                          <a:effectLst/>
                          <a:latin typeface="Arial" pitchFamily="34" charset="0"/>
                        </a:rPr>
                        <a:t>LW1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accent2"/>
                          </a:solidFill>
                          <a:effectLst/>
                          <a:latin typeface="Arial" pitchFamily="34" charset="0"/>
                        </a:rPr>
                        <a:t>880 - 1150 cm</a:t>
                      </a:r>
                      <a:r>
                        <a:rPr kumimoji="0" lang="en-US" sz="1200" b="0" i="0" u="none" strike="noStrike" cap="none" normalizeH="0" baseline="30000" smtClean="0">
                          <a:ln>
                            <a:noFill/>
                          </a:ln>
                          <a:solidFill>
                            <a:schemeClr val="accent2"/>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2"/>
                          </a:solidFill>
                          <a:effectLst/>
                          <a:latin typeface="Arial" pitchFamily="34" charset="0"/>
                        </a:rPr>
                        <a:t>0.6 cm</a:t>
                      </a:r>
                      <a:r>
                        <a:rPr kumimoji="0" lang="en-US" sz="1200" b="0" i="0" u="none" strike="noStrike" cap="none" normalizeH="0" baseline="30000" dirty="0" smtClean="0">
                          <a:ln>
                            <a:noFill/>
                          </a:ln>
                          <a:solidFill>
                            <a:schemeClr val="accent2"/>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2"/>
                          </a:solidFill>
                          <a:effectLst/>
                          <a:latin typeface="Arial" pitchFamily="34" charset="0"/>
                        </a:rPr>
                        <a:t>1024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0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accent2"/>
                          </a:solidFill>
                          <a:effectLst/>
                          <a:latin typeface="Arial" pitchFamily="34" charset="0"/>
                        </a:rPr>
                        <a:t>LW2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accent2"/>
                          </a:solidFill>
                          <a:effectLst/>
                          <a:latin typeface="Arial" pitchFamily="34" charset="0"/>
                        </a:rPr>
                        <a:t>650 - 880 cm</a:t>
                      </a:r>
                      <a:r>
                        <a:rPr kumimoji="0" lang="en-US" sz="1200" b="0" i="0" u="none" strike="noStrike" cap="none" normalizeH="0" baseline="30000" smtClean="0">
                          <a:ln>
                            <a:noFill/>
                          </a:ln>
                          <a:solidFill>
                            <a:schemeClr val="accent2"/>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2"/>
                          </a:solidFill>
                          <a:effectLst/>
                          <a:latin typeface="Arial" pitchFamily="34" charset="0"/>
                        </a:rPr>
                        <a:t>0.5 cm</a:t>
                      </a:r>
                      <a:r>
                        <a:rPr kumimoji="0" lang="en-US" sz="1200" b="0" i="0" u="none" strike="noStrike" cap="none" normalizeH="0" baseline="30000" dirty="0" smtClean="0">
                          <a:ln>
                            <a:noFill/>
                          </a:ln>
                          <a:solidFill>
                            <a:schemeClr val="accent2"/>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accent2"/>
                          </a:solidFill>
                          <a:effectLst/>
                          <a:latin typeface="Arial" pitchFamily="34" charset="0"/>
                        </a:rPr>
                        <a:t>1024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 name="TextBox 15"/>
          <p:cNvSpPr txBox="1">
            <a:spLocks noChangeArrowheads="1"/>
          </p:cNvSpPr>
          <p:nvPr/>
        </p:nvSpPr>
        <p:spPr bwMode="auto">
          <a:xfrm>
            <a:off x="210461" y="5878064"/>
            <a:ext cx="4463142" cy="830952"/>
          </a:xfrm>
          <a:prstGeom prst="rect">
            <a:avLst/>
          </a:prstGeom>
          <a:noFill/>
          <a:ln w="9525">
            <a:noFill/>
            <a:miter lim="800000"/>
            <a:headEnd/>
            <a:tailEnd/>
          </a:ln>
        </p:spPr>
        <p:txBody>
          <a:bodyPr wrap="square" lIns="91397" tIns="45698" rIns="91397" bIns="45698">
            <a:spAutoFit/>
          </a:bodyPr>
          <a:lstStyle/>
          <a:p>
            <a:r>
              <a:rPr lang="en-US" sz="1200" dirty="0"/>
              <a:t>T.S. Pagano, C.R. McClain, “Evolution of Satellite Imagers and Sounders for Low Earth Orbit and Technology Directions at NASA’, Proc. SPIE, 7807-20, San Diego, California, August 2010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855" y="152400"/>
            <a:ext cx="6096000" cy="914400"/>
          </a:xfrm>
        </p:spPr>
        <p:txBody>
          <a:bodyPr/>
          <a:lstStyle/>
          <a:p>
            <a:r>
              <a:rPr lang="en-US" sz="2000" dirty="0" smtClean="0"/>
              <a:t>ARIES Enters New Domain of Earth Observation Spectral and Spatial Space</a:t>
            </a:r>
            <a:endParaRPr lang="en-US" sz="2000" dirty="0"/>
          </a:p>
        </p:txBody>
      </p:sp>
      <p:pic>
        <p:nvPicPr>
          <p:cNvPr id="59394" name="Picture 2"/>
          <p:cNvPicPr>
            <a:picLocks noChangeAspect="1" noChangeArrowheads="1"/>
          </p:cNvPicPr>
          <p:nvPr/>
        </p:nvPicPr>
        <p:blipFill>
          <a:blip r:embed="rId2" cstate="print"/>
          <a:srcRect/>
          <a:stretch>
            <a:fillRect/>
          </a:stretch>
        </p:blipFill>
        <p:spPr bwMode="auto">
          <a:xfrm>
            <a:off x="637309" y="1321849"/>
            <a:ext cx="7787120" cy="53007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 Field Optics Improve Spatial Resolution and/or Coverage</a:t>
            </a:r>
            <a:endParaRPr lang="en-US" dirty="0"/>
          </a:p>
        </p:txBody>
      </p:sp>
      <p:sp>
        <p:nvSpPr>
          <p:cNvPr id="32" name="TextBox 31"/>
          <p:cNvSpPr txBox="1"/>
          <p:nvPr/>
        </p:nvSpPr>
        <p:spPr>
          <a:xfrm>
            <a:off x="6299200" y="1908175"/>
            <a:ext cx="2539999" cy="2308324"/>
          </a:xfrm>
          <a:prstGeom prst="rect">
            <a:avLst/>
          </a:prstGeom>
          <a:noFill/>
        </p:spPr>
        <p:txBody>
          <a:bodyPr wrap="square" rtlCol="0">
            <a:spAutoFit/>
          </a:bodyPr>
          <a:lstStyle/>
          <a:p>
            <a:pPr>
              <a:buFont typeface="Arial" pitchFamily="34" charset="0"/>
              <a:buChar char="•"/>
            </a:pPr>
            <a:r>
              <a:rPr lang="en-US" b="1" dirty="0" smtClean="0">
                <a:solidFill>
                  <a:schemeClr val="accent2"/>
                </a:solidFill>
              </a:rPr>
              <a:t> Whiskbroom:  Wide field slows scan, enabling higher spatial resolution</a:t>
            </a:r>
          </a:p>
          <a:p>
            <a:pPr>
              <a:buFont typeface="Arial" pitchFamily="34" charset="0"/>
              <a:buChar char="•"/>
            </a:pPr>
            <a:endParaRPr lang="en-US" b="1" dirty="0" smtClean="0">
              <a:solidFill>
                <a:srgbClr val="00B050"/>
              </a:solidFill>
            </a:endParaRPr>
          </a:p>
          <a:p>
            <a:pPr>
              <a:buFont typeface="Arial" pitchFamily="34" charset="0"/>
              <a:buChar char="•"/>
            </a:pPr>
            <a:r>
              <a:rPr lang="en-US" b="1" dirty="0" smtClean="0">
                <a:solidFill>
                  <a:srgbClr val="00B050"/>
                </a:solidFill>
              </a:rPr>
              <a:t> </a:t>
            </a:r>
            <a:r>
              <a:rPr lang="en-US" b="1" dirty="0" err="1" smtClean="0">
                <a:solidFill>
                  <a:srgbClr val="00B050"/>
                </a:solidFill>
              </a:rPr>
              <a:t>Pushbroom</a:t>
            </a:r>
            <a:r>
              <a:rPr lang="en-US" b="1" dirty="0" smtClean="0">
                <a:solidFill>
                  <a:srgbClr val="00B050"/>
                </a:solidFill>
              </a:rPr>
              <a:t>:  Wide field directly extends E/W Swath</a:t>
            </a:r>
          </a:p>
        </p:txBody>
      </p:sp>
      <p:grpSp>
        <p:nvGrpSpPr>
          <p:cNvPr id="3" name="Group 33"/>
          <p:cNvGrpSpPr/>
          <p:nvPr/>
        </p:nvGrpSpPr>
        <p:grpSpPr>
          <a:xfrm>
            <a:off x="217714" y="1363295"/>
            <a:ext cx="5979886" cy="5066646"/>
            <a:chOff x="4652963" y="2583655"/>
            <a:chExt cx="4316866" cy="3657600"/>
          </a:xfrm>
        </p:grpSpPr>
        <p:pic>
          <p:nvPicPr>
            <p:cNvPr id="6" name="Picture 5" descr="d_trade.f2f.jpg"/>
            <p:cNvPicPr>
              <a:picLocks noChangeAspect="1"/>
            </p:cNvPicPr>
            <p:nvPr/>
          </p:nvPicPr>
          <p:blipFill>
            <a:blip r:embed="rId3" cstate="print"/>
            <a:srcRect l="5952" r="8036"/>
            <a:stretch>
              <a:fillRect/>
            </a:stretch>
          </p:blipFill>
          <p:spPr>
            <a:xfrm>
              <a:off x="4775201" y="2583655"/>
              <a:ext cx="4194628" cy="3657600"/>
            </a:xfrm>
            <a:prstGeom prst="rect">
              <a:avLst/>
            </a:prstGeom>
          </p:spPr>
        </p:pic>
        <p:sp>
          <p:nvSpPr>
            <p:cNvPr id="7" name="Oval 6"/>
            <p:cNvSpPr/>
            <p:nvPr/>
          </p:nvSpPr>
          <p:spPr>
            <a:xfrm>
              <a:off x="7991899" y="3268122"/>
              <a:ext cx="163080" cy="179108"/>
            </a:xfrm>
            <a:prstGeom prst="ellipse">
              <a:avLst/>
            </a:prstGeom>
            <a:solidFill>
              <a:srgbClr val="7030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172714" y="3243530"/>
              <a:ext cx="522900" cy="261610"/>
            </a:xfrm>
            <a:prstGeom prst="rect">
              <a:avLst/>
            </a:prstGeom>
            <a:noFill/>
            <a:ln>
              <a:noFill/>
            </a:ln>
          </p:spPr>
          <p:txBody>
            <a:bodyPr wrap="none" rtlCol="0">
              <a:spAutoFit/>
            </a:bodyPr>
            <a:lstStyle/>
            <a:p>
              <a:r>
                <a:rPr lang="en-US" sz="1100" b="1" dirty="0" smtClean="0">
                  <a:solidFill>
                    <a:schemeClr val="accent6"/>
                  </a:solidFill>
                </a:rPr>
                <a:t>AIRS</a:t>
              </a:r>
              <a:endParaRPr lang="en-US" sz="1100" b="1" dirty="0">
                <a:solidFill>
                  <a:schemeClr val="accent6"/>
                </a:solidFill>
              </a:endParaRPr>
            </a:p>
          </p:txBody>
        </p:sp>
        <p:sp>
          <p:nvSpPr>
            <p:cNvPr id="9" name="Oval 8"/>
            <p:cNvSpPr/>
            <p:nvPr/>
          </p:nvSpPr>
          <p:spPr>
            <a:xfrm>
              <a:off x="6922400" y="3268659"/>
              <a:ext cx="163080" cy="179108"/>
            </a:xfrm>
            <a:prstGeom prst="ellipse">
              <a:avLst/>
            </a:prstGeom>
            <a:solidFill>
              <a:srgbClr val="7030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361427" y="3227427"/>
              <a:ext cx="608921" cy="188856"/>
            </a:xfrm>
            <a:prstGeom prst="rect">
              <a:avLst/>
            </a:prstGeom>
            <a:noFill/>
          </p:spPr>
          <p:txBody>
            <a:bodyPr wrap="none" rtlCol="0">
              <a:spAutoFit/>
            </a:bodyPr>
            <a:lstStyle/>
            <a:p>
              <a:r>
                <a:rPr lang="en-US" sz="1100" b="1" dirty="0" smtClean="0">
                  <a:solidFill>
                    <a:schemeClr val="accent6"/>
                  </a:solidFill>
                </a:rPr>
                <a:t>1km AIRS</a:t>
              </a:r>
              <a:endParaRPr lang="en-US" sz="1100" b="1" dirty="0">
                <a:solidFill>
                  <a:schemeClr val="accent6"/>
                </a:solidFill>
              </a:endParaRPr>
            </a:p>
          </p:txBody>
        </p:sp>
        <p:sp>
          <p:nvSpPr>
            <p:cNvPr id="11" name="Oval 10"/>
            <p:cNvSpPr/>
            <p:nvPr/>
          </p:nvSpPr>
          <p:spPr>
            <a:xfrm>
              <a:off x="7203614" y="4549091"/>
              <a:ext cx="163080" cy="179108"/>
            </a:xfrm>
            <a:prstGeom prst="ellipse">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360192" y="4521013"/>
              <a:ext cx="630301" cy="261610"/>
            </a:xfrm>
            <a:prstGeom prst="rect">
              <a:avLst/>
            </a:prstGeom>
            <a:noFill/>
          </p:spPr>
          <p:txBody>
            <a:bodyPr wrap="none" rtlCol="0">
              <a:spAutoFit/>
            </a:bodyPr>
            <a:lstStyle/>
            <a:p>
              <a:r>
                <a:rPr lang="en-US" sz="1100" b="1" dirty="0" smtClean="0">
                  <a:solidFill>
                    <a:srgbClr val="00B050"/>
                  </a:solidFill>
                </a:rPr>
                <a:t>OCO-2</a:t>
              </a:r>
              <a:endParaRPr lang="en-US" sz="1100" b="1" dirty="0">
                <a:solidFill>
                  <a:srgbClr val="00B050"/>
                </a:solidFill>
              </a:endParaRPr>
            </a:p>
          </p:txBody>
        </p:sp>
        <p:sp>
          <p:nvSpPr>
            <p:cNvPr id="13" name="Oval 12"/>
            <p:cNvSpPr/>
            <p:nvPr/>
          </p:nvSpPr>
          <p:spPr>
            <a:xfrm>
              <a:off x="7203614" y="3958542"/>
              <a:ext cx="163080" cy="179108"/>
            </a:xfrm>
            <a:prstGeom prst="ellipse">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328442" y="3928876"/>
              <a:ext cx="771365" cy="261610"/>
            </a:xfrm>
            <a:prstGeom prst="rect">
              <a:avLst/>
            </a:prstGeom>
            <a:noFill/>
          </p:spPr>
          <p:txBody>
            <a:bodyPr wrap="none" rtlCol="0">
              <a:spAutoFit/>
            </a:bodyPr>
            <a:lstStyle/>
            <a:p>
              <a:r>
                <a:rPr lang="en-US" sz="1100" b="1" dirty="0" smtClean="0">
                  <a:solidFill>
                    <a:srgbClr val="00B050"/>
                  </a:solidFill>
                </a:rPr>
                <a:t>OCO-WF</a:t>
              </a:r>
              <a:endParaRPr lang="en-US" sz="1100" b="1" dirty="0">
                <a:solidFill>
                  <a:srgbClr val="00B050"/>
                </a:solidFill>
              </a:endParaRPr>
            </a:p>
          </p:txBody>
        </p:sp>
        <p:cxnSp>
          <p:nvCxnSpPr>
            <p:cNvPr id="35" name="Straight Arrow Connector 34"/>
            <p:cNvCxnSpPr/>
            <p:nvPr/>
          </p:nvCxnSpPr>
          <p:spPr>
            <a:xfrm rot="10800000">
              <a:off x="7158038" y="3350420"/>
              <a:ext cx="779462" cy="2381"/>
            </a:xfrm>
            <a:prstGeom prst="straightConnector1">
              <a:avLst/>
            </a:prstGeom>
            <a:ln>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flipH="1" flipV="1">
              <a:off x="7111124" y="4341218"/>
              <a:ext cx="348061" cy="1"/>
            </a:xfrm>
            <a:prstGeom prst="straightConnector1">
              <a:avLst/>
            </a:prstGeom>
            <a:ln>
              <a:solidFill>
                <a:srgbClr val="00B05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2" name="Object 41"/>
            <p:cNvGraphicFramePr>
              <a:graphicFrameLocks noChangeAspect="1"/>
            </p:cNvGraphicFramePr>
            <p:nvPr/>
          </p:nvGraphicFramePr>
          <p:xfrm>
            <a:off x="5205413" y="5191125"/>
            <a:ext cx="2138362" cy="593725"/>
          </p:xfrm>
          <a:graphic>
            <a:graphicData uri="http://schemas.openxmlformats.org/presentationml/2006/ole">
              <p:oleObj spid="_x0000_s3074" name="Equation" r:id="rId4" imgW="1600200" imgH="444240" progId="Equation.3">
                <p:embed/>
              </p:oleObj>
            </a:graphicData>
          </a:graphic>
        </p:graphicFrame>
        <p:graphicFrame>
          <p:nvGraphicFramePr>
            <p:cNvPr id="43" name="Object 42"/>
            <p:cNvGraphicFramePr>
              <a:graphicFrameLocks noChangeAspect="1"/>
            </p:cNvGraphicFramePr>
            <p:nvPr/>
          </p:nvGraphicFramePr>
          <p:xfrm>
            <a:off x="8089900" y="5275263"/>
            <a:ext cx="406400" cy="304800"/>
          </p:xfrm>
          <a:graphic>
            <a:graphicData uri="http://schemas.openxmlformats.org/presentationml/2006/ole">
              <p:oleObj spid="_x0000_s3075" name="Equation" r:id="rId5" imgW="304560" imgH="228600" progId="Equation.3">
                <p:embed/>
              </p:oleObj>
            </a:graphicData>
          </a:graphic>
        </p:graphicFrame>
        <p:graphicFrame>
          <p:nvGraphicFramePr>
            <p:cNvPr id="44" name="Object 43"/>
            <p:cNvGraphicFramePr>
              <a:graphicFrameLocks noChangeAspect="1"/>
            </p:cNvGraphicFramePr>
            <p:nvPr/>
          </p:nvGraphicFramePr>
          <p:xfrm>
            <a:off x="4652963" y="3590925"/>
            <a:ext cx="423862" cy="304800"/>
          </p:xfrm>
          <a:graphic>
            <a:graphicData uri="http://schemas.openxmlformats.org/presentationml/2006/ole">
              <p:oleObj spid="_x0000_s3076" name="Equation" r:id="rId6" imgW="317160" imgH="228600" progId="Equation.3">
                <p:embed/>
              </p:oleObj>
            </a:graphicData>
          </a:graphic>
        </p:graphicFrame>
        <p:sp>
          <p:nvSpPr>
            <p:cNvPr id="31" name="TextBox 30"/>
            <p:cNvSpPr txBox="1"/>
            <p:nvPr/>
          </p:nvSpPr>
          <p:spPr>
            <a:xfrm>
              <a:off x="7391400" y="4191000"/>
              <a:ext cx="1180131" cy="307777"/>
            </a:xfrm>
            <a:prstGeom prst="rect">
              <a:avLst/>
            </a:prstGeom>
            <a:noFill/>
          </p:spPr>
          <p:txBody>
            <a:bodyPr wrap="none" rtlCol="0">
              <a:spAutoFit/>
            </a:bodyPr>
            <a:lstStyle/>
            <a:p>
              <a:r>
                <a:rPr lang="en-US" sz="1400" b="1" dirty="0" err="1" smtClean="0">
                  <a:solidFill>
                    <a:srgbClr val="00B050"/>
                  </a:solidFill>
                </a:rPr>
                <a:t>Pushbroom</a:t>
              </a:r>
              <a:endParaRPr lang="en-US" sz="1400" b="1" dirty="0">
                <a:solidFill>
                  <a:srgbClr val="00B050"/>
                </a:solidFill>
              </a:endParaRPr>
            </a:p>
          </p:txBody>
        </p:sp>
        <p:sp>
          <p:nvSpPr>
            <p:cNvPr id="33" name="TextBox 32"/>
            <p:cNvSpPr txBox="1"/>
            <p:nvPr/>
          </p:nvSpPr>
          <p:spPr>
            <a:xfrm>
              <a:off x="5727700" y="4864100"/>
              <a:ext cx="1269899" cy="307777"/>
            </a:xfrm>
            <a:prstGeom prst="rect">
              <a:avLst/>
            </a:prstGeom>
            <a:noFill/>
          </p:spPr>
          <p:txBody>
            <a:bodyPr wrap="none" rtlCol="0">
              <a:spAutoFit/>
            </a:bodyPr>
            <a:lstStyle/>
            <a:p>
              <a:r>
                <a:rPr lang="en-US" sz="1400" b="1" dirty="0" smtClean="0">
                  <a:solidFill>
                    <a:schemeClr val="accent6"/>
                  </a:solidFill>
                </a:rPr>
                <a:t>Whiskbroom</a:t>
              </a:r>
              <a:endParaRPr lang="en-US" sz="1400" b="1" dirty="0">
                <a:solidFill>
                  <a:schemeClr val="accent6"/>
                </a:solidFill>
              </a:endParaRPr>
            </a:p>
          </p:txBody>
        </p:sp>
      </p:grpSp>
      <p:sp>
        <p:nvSpPr>
          <p:cNvPr id="22" name="TextBox 21"/>
          <p:cNvSpPr txBox="1"/>
          <p:nvPr/>
        </p:nvSpPr>
        <p:spPr>
          <a:xfrm>
            <a:off x="6248400" y="4241800"/>
            <a:ext cx="2791149" cy="523220"/>
          </a:xfrm>
          <a:prstGeom prst="rect">
            <a:avLst/>
          </a:prstGeom>
          <a:noFill/>
        </p:spPr>
        <p:txBody>
          <a:bodyPr wrap="none" rtlCol="0">
            <a:spAutoFit/>
          </a:bodyPr>
          <a:lstStyle/>
          <a:p>
            <a:pPr algn="ctr"/>
            <a:r>
              <a:rPr lang="en-US" sz="1400" dirty="0" smtClean="0"/>
              <a:t>Wide Field Grating Spectrometer</a:t>
            </a:r>
          </a:p>
          <a:p>
            <a:pPr algn="ctr"/>
            <a:r>
              <a:rPr lang="en-US" sz="1400" dirty="0" smtClean="0"/>
              <a:t>Demonstrated on IIP 2001</a:t>
            </a:r>
            <a:endParaRPr lang="en-US" sz="1400" dirty="0"/>
          </a:p>
        </p:txBody>
      </p:sp>
      <p:grpSp>
        <p:nvGrpSpPr>
          <p:cNvPr id="23" name="Group 6"/>
          <p:cNvGrpSpPr>
            <a:grpSpLocks/>
          </p:cNvGrpSpPr>
          <p:nvPr/>
        </p:nvGrpSpPr>
        <p:grpSpPr bwMode="auto">
          <a:xfrm>
            <a:off x="6436995" y="4851400"/>
            <a:ext cx="2295525" cy="1582196"/>
            <a:chOff x="2486" y="1058"/>
            <a:chExt cx="1712" cy="1180"/>
          </a:xfrm>
        </p:grpSpPr>
        <p:pic>
          <p:nvPicPr>
            <p:cNvPr id="24" name="Picture 7"/>
            <p:cNvPicPr>
              <a:picLocks noChangeAspect="1" noChangeArrowheads="1"/>
            </p:cNvPicPr>
            <p:nvPr/>
          </p:nvPicPr>
          <p:blipFill>
            <a:blip r:embed="rId7"/>
            <a:srcRect/>
            <a:stretch>
              <a:fillRect/>
            </a:stretch>
          </p:blipFill>
          <p:spPr bwMode="auto">
            <a:xfrm>
              <a:off x="2486" y="1058"/>
              <a:ext cx="1653" cy="1180"/>
            </a:xfrm>
            <a:prstGeom prst="rect">
              <a:avLst/>
            </a:prstGeom>
            <a:noFill/>
            <a:ln w="12700">
              <a:noFill/>
              <a:miter lim="800000"/>
              <a:headEnd type="none" w="sm" len="sm"/>
              <a:tailEnd type="none" w="sm" len="sm"/>
            </a:ln>
            <a:effectLst/>
          </p:spPr>
        </p:pic>
        <p:sp>
          <p:nvSpPr>
            <p:cNvPr id="25" name="Text Box 8"/>
            <p:cNvSpPr txBox="1">
              <a:spLocks noChangeArrowheads="1"/>
            </p:cNvSpPr>
            <p:nvPr/>
          </p:nvSpPr>
          <p:spPr bwMode="auto">
            <a:xfrm>
              <a:off x="3792" y="1095"/>
              <a:ext cx="406" cy="172"/>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US" sz="900">
                  <a:latin typeface="Times" charset="0"/>
                </a:rPr>
                <a:t>Grating</a:t>
              </a:r>
              <a:endParaRPr lang="en-US" sz="900" b="1">
                <a:latin typeface="Times" charset="0"/>
              </a:endParaRPr>
            </a:p>
          </p:txBody>
        </p:sp>
        <p:sp>
          <p:nvSpPr>
            <p:cNvPr id="26" name="Line 9"/>
            <p:cNvSpPr>
              <a:spLocks noChangeShapeType="1"/>
            </p:cNvSpPr>
            <p:nvPr/>
          </p:nvSpPr>
          <p:spPr bwMode="auto">
            <a:xfrm flipH="1">
              <a:off x="3768" y="1188"/>
              <a:ext cx="100" cy="19"/>
            </a:xfrm>
            <a:prstGeom prst="line">
              <a:avLst/>
            </a:prstGeom>
            <a:noFill/>
            <a:ln w="12700">
              <a:solidFill>
                <a:schemeClr val="tx1"/>
              </a:solidFill>
              <a:round/>
              <a:headEnd type="none" w="sm" len="sm"/>
              <a:tailEnd type="triangle" w="sm" len="sm"/>
            </a:ln>
            <a:effectLst/>
          </p:spPr>
          <p:txBody>
            <a:bodyPr wrap="none" anchor="ctr"/>
            <a:lstStyle/>
            <a:p>
              <a:endParaRPr lang="en-US" sz="160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Rectangle 28"/>
          <p:cNvSpPr>
            <a:spLocks noGrp="1" noChangeArrowheads="1"/>
          </p:cNvSpPr>
          <p:nvPr>
            <p:ph type="title"/>
          </p:nvPr>
        </p:nvSpPr>
        <p:spPr>
          <a:xfrm>
            <a:off x="2481943" y="152400"/>
            <a:ext cx="6662057" cy="914400"/>
          </a:xfrm>
        </p:spPr>
        <p:txBody>
          <a:bodyPr/>
          <a:lstStyle/>
          <a:p>
            <a:r>
              <a:rPr lang="en-US" dirty="0" smtClean="0"/>
              <a:t>New Technologies Enable Compact Wide Field Grating Spectrometer Sounders</a:t>
            </a:r>
          </a:p>
        </p:txBody>
      </p:sp>
      <p:sp>
        <p:nvSpPr>
          <p:cNvPr id="67587" name="Freeform 2"/>
          <p:cNvSpPr>
            <a:spLocks/>
          </p:cNvSpPr>
          <p:nvPr/>
        </p:nvSpPr>
        <p:spPr bwMode="auto">
          <a:xfrm>
            <a:off x="5257800" y="5105400"/>
            <a:ext cx="1905000" cy="723900"/>
          </a:xfrm>
          <a:custGeom>
            <a:avLst/>
            <a:gdLst>
              <a:gd name="T0" fmla="*/ 2147483647 w 1200"/>
              <a:gd name="T1" fmla="*/ 1088707605 h 456"/>
              <a:gd name="T2" fmla="*/ 725804903 w 1200"/>
              <a:gd name="T3" fmla="*/ 967740138 h 456"/>
              <a:gd name="T4" fmla="*/ 0 w 1200"/>
              <a:gd name="T5" fmla="*/ 0 h 456"/>
              <a:gd name="T6" fmla="*/ 0 60000 65536"/>
              <a:gd name="T7" fmla="*/ 0 60000 65536"/>
              <a:gd name="T8" fmla="*/ 0 60000 65536"/>
              <a:gd name="T9" fmla="*/ 0 w 1200"/>
              <a:gd name="T10" fmla="*/ 0 h 456"/>
              <a:gd name="T11" fmla="*/ 1200 w 1200"/>
              <a:gd name="T12" fmla="*/ 456 h 456"/>
            </a:gdLst>
            <a:ahLst/>
            <a:cxnLst>
              <a:cxn ang="T6">
                <a:pos x="T0" y="T1"/>
              </a:cxn>
              <a:cxn ang="T7">
                <a:pos x="T2" y="T3"/>
              </a:cxn>
              <a:cxn ang="T8">
                <a:pos x="T4" y="T5"/>
              </a:cxn>
            </a:cxnLst>
            <a:rect l="T9" t="T10" r="T11" b="T12"/>
            <a:pathLst>
              <a:path w="1200" h="456">
                <a:moveTo>
                  <a:pt x="1200" y="432"/>
                </a:moveTo>
                <a:cubicBezTo>
                  <a:pt x="844" y="444"/>
                  <a:pt x="488" y="456"/>
                  <a:pt x="288" y="384"/>
                </a:cubicBezTo>
                <a:cubicBezTo>
                  <a:pt x="88" y="312"/>
                  <a:pt x="44" y="156"/>
                  <a:pt x="0" y="0"/>
                </a:cubicBezTo>
              </a:path>
            </a:pathLst>
          </a:custGeom>
          <a:noFill/>
          <a:ln w="9525" cap="flat" cmpd="sng">
            <a:solidFill>
              <a:schemeClr val="tx1"/>
            </a:solidFill>
            <a:prstDash val="solid"/>
            <a:round/>
            <a:headEnd type="none" w="med" len="med"/>
            <a:tailEnd type="triangle" w="med" len="med"/>
          </a:ln>
        </p:spPr>
        <p:txBody>
          <a:bodyPr lIns="91397" tIns="45698" rIns="91397" bIns="45698"/>
          <a:lstStyle/>
          <a:p>
            <a:endParaRPr lang="en-US"/>
          </a:p>
        </p:txBody>
      </p:sp>
      <p:sp>
        <p:nvSpPr>
          <p:cNvPr id="67588" name="Freeform 3"/>
          <p:cNvSpPr>
            <a:spLocks/>
          </p:cNvSpPr>
          <p:nvPr/>
        </p:nvSpPr>
        <p:spPr bwMode="auto">
          <a:xfrm>
            <a:off x="2808289" y="2595567"/>
            <a:ext cx="1687512" cy="604837"/>
          </a:xfrm>
          <a:custGeom>
            <a:avLst/>
            <a:gdLst>
              <a:gd name="T0" fmla="*/ 0 w 1440"/>
              <a:gd name="T1" fmla="*/ 103692356 h 504"/>
              <a:gd name="T2" fmla="*/ 1450216266 w 1440"/>
              <a:gd name="T3" fmla="*/ 103692356 h 504"/>
              <a:gd name="T4" fmla="*/ 1977567103 w 1440"/>
              <a:gd name="T5" fmla="*/ 725848927 h 504"/>
              <a:gd name="T6" fmla="*/ 0 60000 65536"/>
              <a:gd name="T7" fmla="*/ 0 60000 65536"/>
              <a:gd name="T8" fmla="*/ 0 60000 65536"/>
              <a:gd name="T9" fmla="*/ 0 w 1440"/>
              <a:gd name="T10" fmla="*/ 0 h 504"/>
              <a:gd name="T11" fmla="*/ 1440 w 1440"/>
              <a:gd name="T12" fmla="*/ 504 h 504"/>
            </a:gdLst>
            <a:ahLst/>
            <a:cxnLst>
              <a:cxn ang="T6">
                <a:pos x="T0" y="T1"/>
              </a:cxn>
              <a:cxn ang="T7">
                <a:pos x="T2" y="T3"/>
              </a:cxn>
              <a:cxn ang="T8">
                <a:pos x="T4" y="T5"/>
              </a:cxn>
            </a:cxnLst>
            <a:rect l="T9" t="T10" r="T11" b="T12"/>
            <a:pathLst>
              <a:path w="1440" h="504">
                <a:moveTo>
                  <a:pt x="0" y="72"/>
                </a:moveTo>
                <a:cubicBezTo>
                  <a:pt x="408" y="36"/>
                  <a:pt x="816" y="0"/>
                  <a:pt x="1056" y="72"/>
                </a:cubicBezTo>
                <a:cubicBezTo>
                  <a:pt x="1296" y="144"/>
                  <a:pt x="1368" y="324"/>
                  <a:pt x="1440" y="504"/>
                </a:cubicBezTo>
              </a:path>
            </a:pathLst>
          </a:custGeom>
          <a:noFill/>
          <a:ln w="9525" cap="flat" cmpd="sng">
            <a:solidFill>
              <a:schemeClr val="tx1"/>
            </a:solidFill>
            <a:prstDash val="solid"/>
            <a:round/>
            <a:headEnd type="none" w="med" len="med"/>
            <a:tailEnd type="triangle" w="med" len="med"/>
          </a:ln>
        </p:spPr>
        <p:txBody>
          <a:bodyPr lIns="91397" tIns="45698" rIns="91397" bIns="45698"/>
          <a:lstStyle/>
          <a:p>
            <a:endParaRPr lang="en-US"/>
          </a:p>
        </p:txBody>
      </p:sp>
      <p:sp>
        <p:nvSpPr>
          <p:cNvPr id="67589" name="Freeform 4"/>
          <p:cNvSpPr>
            <a:spLocks/>
          </p:cNvSpPr>
          <p:nvPr/>
        </p:nvSpPr>
        <p:spPr bwMode="auto">
          <a:xfrm>
            <a:off x="4953000" y="2311401"/>
            <a:ext cx="2133600" cy="889000"/>
          </a:xfrm>
          <a:custGeom>
            <a:avLst/>
            <a:gdLst>
              <a:gd name="T0" fmla="*/ 2147483647 w 1344"/>
              <a:gd name="T1" fmla="*/ 201612462 h 560"/>
              <a:gd name="T2" fmla="*/ 2147483647 w 1344"/>
              <a:gd name="T3" fmla="*/ 201612462 h 560"/>
              <a:gd name="T4" fmla="*/ 846772589 w 1344"/>
              <a:gd name="T5" fmla="*/ 201612462 h 560"/>
              <a:gd name="T6" fmla="*/ 0 w 1344"/>
              <a:gd name="T7" fmla="*/ 1411287282 h 560"/>
              <a:gd name="T8" fmla="*/ 0 60000 65536"/>
              <a:gd name="T9" fmla="*/ 0 60000 65536"/>
              <a:gd name="T10" fmla="*/ 0 60000 65536"/>
              <a:gd name="T11" fmla="*/ 0 60000 65536"/>
              <a:gd name="T12" fmla="*/ 0 w 1344"/>
              <a:gd name="T13" fmla="*/ 0 h 560"/>
              <a:gd name="T14" fmla="*/ 1344 w 1344"/>
              <a:gd name="T15" fmla="*/ 560 h 560"/>
            </a:gdLst>
            <a:ahLst/>
            <a:cxnLst>
              <a:cxn ang="T8">
                <a:pos x="T0" y="T1"/>
              </a:cxn>
              <a:cxn ang="T9">
                <a:pos x="T2" y="T3"/>
              </a:cxn>
              <a:cxn ang="T10">
                <a:pos x="T4" y="T5"/>
              </a:cxn>
              <a:cxn ang="T11">
                <a:pos x="T6" y="T7"/>
              </a:cxn>
            </a:cxnLst>
            <a:rect l="T12" t="T13" r="T14" b="T15"/>
            <a:pathLst>
              <a:path w="1344" h="560">
                <a:moveTo>
                  <a:pt x="1344" y="80"/>
                </a:moveTo>
                <a:cubicBezTo>
                  <a:pt x="1284" y="80"/>
                  <a:pt x="1224" y="80"/>
                  <a:pt x="1056" y="80"/>
                </a:cubicBezTo>
                <a:cubicBezTo>
                  <a:pt x="888" y="80"/>
                  <a:pt x="512" y="0"/>
                  <a:pt x="336" y="80"/>
                </a:cubicBezTo>
                <a:cubicBezTo>
                  <a:pt x="160" y="160"/>
                  <a:pt x="80" y="360"/>
                  <a:pt x="0" y="560"/>
                </a:cubicBezTo>
              </a:path>
            </a:pathLst>
          </a:custGeom>
          <a:noFill/>
          <a:ln w="9525" cap="flat" cmpd="sng">
            <a:solidFill>
              <a:schemeClr val="tx1"/>
            </a:solidFill>
            <a:prstDash val="solid"/>
            <a:round/>
            <a:headEnd type="none" w="med" len="med"/>
            <a:tailEnd type="triangle" w="med" len="med"/>
          </a:ln>
        </p:spPr>
        <p:txBody>
          <a:bodyPr lIns="91397" tIns="45698" rIns="91397" bIns="45698"/>
          <a:lstStyle/>
          <a:p>
            <a:endParaRPr lang="en-US"/>
          </a:p>
        </p:txBody>
      </p:sp>
      <p:sp>
        <p:nvSpPr>
          <p:cNvPr id="67590" name="Freeform 5"/>
          <p:cNvSpPr>
            <a:spLocks/>
          </p:cNvSpPr>
          <p:nvPr/>
        </p:nvSpPr>
        <p:spPr bwMode="auto">
          <a:xfrm>
            <a:off x="1981200" y="5257800"/>
            <a:ext cx="2209800" cy="800100"/>
          </a:xfrm>
          <a:custGeom>
            <a:avLst/>
            <a:gdLst>
              <a:gd name="T0" fmla="*/ 0 w 1392"/>
              <a:gd name="T1" fmla="*/ 1088707633 h 504"/>
              <a:gd name="T2" fmla="*/ 2056447572 w 1392"/>
              <a:gd name="T3" fmla="*/ 1088707633 h 504"/>
              <a:gd name="T4" fmla="*/ 2147483647 w 1392"/>
              <a:gd name="T5" fmla="*/ 0 h 504"/>
              <a:gd name="T6" fmla="*/ 0 60000 65536"/>
              <a:gd name="T7" fmla="*/ 0 60000 65536"/>
              <a:gd name="T8" fmla="*/ 0 60000 65536"/>
              <a:gd name="T9" fmla="*/ 0 w 1392"/>
              <a:gd name="T10" fmla="*/ 0 h 504"/>
              <a:gd name="T11" fmla="*/ 1392 w 1392"/>
              <a:gd name="T12" fmla="*/ 504 h 504"/>
            </a:gdLst>
            <a:ahLst/>
            <a:cxnLst>
              <a:cxn ang="T6">
                <a:pos x="T0" y="T1"/>
              </a:cxn>
              <a:cxn ang="T7">
                <a:pos x="T2" y="T3"/>
              </a:cxn>
              <a:cxn ang="T8">
                <a:pos x="T4" y="T5"/>
              </a:cxn>
            </a:cxnLst>
            <a:rect l="T9" t="T10" r="T11" b="T12"/>
            <a:pathLst>
              <a:path w="1392" h="504">
                <a:moveTo>
                  <a:pt x="0" y="432"/>
                </a:moveTo>
                <a:cubicBezTo>
                  <a:pt x="292" y="468"/>
                  <a:pt x="584" y="504"/>
                  <a:pt x="816" y="432"/>
                </a:cubicBezTo>
                <a:cubicBezTo>
                  <a:pt x="1048" y="360"/>
                  <a:pt x="1220" y="180"/>
                  <a:pt x="1392" y="0"/>
                </a:cubicBezTo>
              </a:path>
            </a:pathLst>
          </a:custGeom>
          <a:noFill/>
          <a:ln w="9525" cap="flat" cmpd="sng">
            <a:solidFill>
              <a:schemeClr val="tx1"/>
            </a:solidFill>
            <a:prstDash val="solid"/>
            <a:round/>
            <a:headEnd type="none" w="med" len="med"/>
            <a:tailEnd type="triangle" w="med" len="med"/>
          </a:ln>
        </p:spPr>
        <p:txBody>
          <a:bodyPr lIns="91397" tIns="45698" rIns="91397" bIns="45698"/>
          <a:lstStyle/>
          <a:p>
            <a:endParaRPr lang="en-US"/>
          </a:p>
        </p:txBody>
      </p:sp>
      <p:pic>
        <p:nvPicPr>
          <p:cNvPr id="67592" name="Picture 7" descr="section"/>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286000" y="5562600"/>
            <a:ext cx="812800" cy="838200"/>
          </a:xfrm>
          <a:prstGeom prst="rect">
            <a:avLst/>
          </a:prstGeom>
          <a:noFill/>
          <a:ln w="9525">
            <a:noFill/>
            <a:miter lim="800000"/>
            <a:headEnd/>
            <a:tailEnd/>
          </a:ln>
        </p:spPr>
      </p:pic>
      <p:pic>
        <p:nvPicPr>
          <p:cNvPr id="67593" name="Picture 8" descr="dewar_isometric_thu">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1467" y="5003800"/>
            <a:ext cx="1658937" cy="1244600"/>
          </a:xfrm>
          <a:prstGeom prst="rect">
            <a:avLst/>
          </a:prstGeom>
          <a:noFill/>
          <a:ln w="9525">
            <a:noFill/>
            <a:miter lim="800000"/>
            <a:headEnd/>
            <a:tailEnd/>
          </a:ln>
        </p:spPr>
      </p:pic>
      <p:pic>
        <p:nvPicPr>
          <p:cNvPr id="67594" name="Picture 9" descr="AIRS fpa"/>
          <p:cNvPicPr>
            <a:picLocks noChangeAspect="1" noChangeArrowheads="1"/>
          </p:cNvPicPr>
          <p:nvPr/>
        </p:nvPicPr>
        <p:blipFill>
          <a:blip r:embed="rId5" cstate="print"/>
          <a:srcRect/>
          <a:stretch>
            <a:fillRect/>
          </a:stretch>
        </p:blipFill>
        <p:spPr bwMode="auto">
          <a:xfrm>
            <a:off x="1092200" y="1333503"/>
            <a:ext cx="1582738" cy="1203325"/>
          </a:xfrm>
          <a:prstGeom prst="rect">
            <a:avLst/>
          </a:prstGeom>
          <a:noFill/>
          <a:ln w="9525">
            <a:noFill/>
            <a:miter lim="800000"/>
            <a:headEnd/>
            <a:tailEnd/>
          </a:ln>
        </p:spPr>
      </p:pic>
      <p:pic>
        <p:nvPicPr>
          <p:cNvPr id="67595" name="Picture 10" descr="SIRAS hdwe #1"/>
          <p:cNvPicPr>
            <a:picLocks noChangeAspect="1" noChangeArrowheads="1"/>
          </p:cNvPicPr>
          <p:nvPr/>
        </p:nvPicPr>
        <p:blipFill>
          <a:blip r:embed="rId6" cstate="print"/>
          <a:srcRect/>
          <a:stretch>
            <a:fillRect/>
          </a:stretch>
        </p:blipFill>
        <p:spPr bwMode="auto">
          <a:xfrm>
            <a:off x="5638800" y="1981200"/>
            <a:ext cx="898525" cy="1066800"/>
          </a:xfrm>
          <a:prstGeom prst="rect">
            <a:avLst/>
          </a:prstGeom>
          <a:noFill/>
          <a:ln w="9525">
            <a:noFill/>
            <a:miter lim="800000"/>
            <a:headEnd/>
            <a:tailEnd/>
          </a:ln>
        </p:spPr>
      </p:pic>
      <p:pic>
        <p:nvPicPr>
          <p:cNvPr id="67596" name="Picture 11" descr="spectrometer"/>
          <p:cNvPicPr>
            <a:picLocks noChangeAspect="1" noChangeArrowheads="1"/>
          </p:cNvPicPr>
          <p:nvPr/>
        </p:nvPicPr>
        <p:blipFill>
          <a:blip r:embed="rId7" cstate="print"/>
          <a:srcRect/>
          <a:stretch>
            <a:fillRect/>
          </a:stretch>
        </p:blipFill>
        <p:spPr bwMode="auto">
          <a:xfrm>
            <a:off x="7080254" y="1973263"/>
            <a:ext cx="1433513" cy="1390650"/>
          </a:xfrm>
          <a:prstGeom prst="rect">
            <a:avLst/>
          </a:prstGeom>
          <a:noFill/>
          <a:ln w="9525">
            <a:noFill/>
            <a:miter lim="800000"/>
            <a:headEnd/>
            <a:tailEnd/>
          </a:ln>
        </p:spPr>
      </p:pic>
      <p:pic>
        <p:nvPicPr>
          <p:cNvPr id="67597" name="Picture 12" descr="Cryocooler"/>
          <p:cNvPicPr>
            <a:picLocks noChangeAspect="1" noChangeArrowheads="1"/>
          </p:cNvPicPr>
          <p:nvPr/>
        </p:nvPicPr>
        <p:blipFill>
          <a:blip r:embed="rId8" cstate="print"/>
          <a:srcRect/>
          <a:stretch>
            <a:fillRect/>
          </a:stretch>
        </p:blipFill>
        <p:spPr bwMode="auto">
          <a:xfrm>
            <a:off x="7239000" y="5257804"/>
            <a:ext cx="1676400" cy="1173163"/>
          </a:xfrm>
          <a:prstGeom prst="rect">
            <a:avLst/>
          </a:prstGeom>
          <a:noFill/>
          <a:ln w="9525">
            <a:noFill/>
            <a:miter lim="800000"/>
            <a:headEnd/>
            <a:tailEnd/>
          </a:ln>
        </p:spPr>
      </p:pic>
      <p:pic>
        <p:nvPicPr>
          <p:cNvPr id="67598"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775329" y="5334000"/>
            <a:ext cx="944563" cy="1181100"/>
          </a:xfrm>
          <a:prstGeom prst="rect">
            <a:avLst/>
          </a:prstGeom>
          <a:noFill/>
          <a:ln w="9525">
            <a:noFill/>
            <a:miter lim="800000"/>
            <a:headEnd/>
            <a:tailEnd/>
          </a:ln>
        </p:spPr>
      </p:pic>
      <p:sp>
        <p:nvSpPr>
          <p:cNvPr id="67600" name="Text Box 15"/>
          <p:cNvSpPr txBox="1">
            <a:spLocks noChangeArrowheads="1"/>
          </p:cNvSpPr>
          <p:nvPr/>
        </p:nvSpPr>
        <p:spPr bwMode="auto">
          <a:xfrm>
            <a:off x="7135933" y="1211265"/>
            <a:ext cx="1428509" cy="738619"/>
          </a:xfrm>
          <a:prstGeom prst="rect">
            <a:avLst/>
          </a:prstGeom>
          <a:noFill/>
          <a:ln w="9525">
            <a:noFill/>
            <a:miter lim="800000"/>
            <a:headEnd/>
            <a:tailEnd/>
          </a:ln>
        </p:spPr>
        <p:txBody>
          <a:bodyPr wrap="none" lIns="91397" tIns="45698" rIns="91397" bIns="45698">
            <a:spAutoFit/>
          </a:bodyPr>
          <a:lstStyle/>
          <a:p>
            <a:pPr algn="ctr" eaLnBrk="0" hangingPunct="0"/>
            <a:r>
              <a:rPr lang="en-US" sz="1400" b="1" dirty="0">
                <a:solidFill>
                  <a:schemeClr val="accent2"/>
                </a:solidFill>
              </a:rPr>
              <a:t>AIRS</a:t>
            </a:r>
          </a:p>
          <a:p>
            <a:pPr algn="ctr" eaLnBrk="0" hangingPunct="0"/>
            <a:r>
              <a:rPr lang="en-US" sz="1400" b="1" dirty="0">
                <a:solidFill>
                  <a:schemeClr val="accent2"/>
                </a:solidFill>
              </a:rPr>
              <a:t>Reflective 1.1</a:t>
            </a:r>
            <a:r>
              <a:rPr lang="en-US" sz="1400" b="1" dirty="0">
                <a:solidFill>
                  <a:schemeClr val="accent2"/>
                </a:solidFill>
                <a:cs typeface="Arial" pitchFamily="34" charset="0"/>
              </a:rPr>
              <a:t>°</a:t>
            </a:r>
          </a:p>
          <a:p>
            <a:pPr algn="ctr" eaLnBrk="0" hangingPunct="0"/>
            <a:r>
              <a:rPr lang="en-US" sz="1400" b="1" dirty="0">
                <a:solidFill>
                  <a:schemeClr val="accent2"/>
                </a:solidFill>
                <a:cs typeface="Arial" pitchFamily="34" charset="0"/>
              </a:rPr>
              <a:t>Grating </a:t>
            </a:r>
            <a:r>
              <a:rPr lang="en-US" sz="1400" b="1" dirty="0" err="1">
                <a:solidFill>
                  <a:schemeClr val="accent2"/>
                </a:solidFill>
                <a:cs typeface="Arial" pitchFamily="34" charset="0"/>
              </a:rPr>
              <a:t>Spectr</a:t>
            </a:r>
            <a:endParaRPr lang="en-US" sz="1400" b="1" dirty="0">
              <a:solidFill>
                <a:schemeClr val="accent2"/>
              </a:solidFill>
              <a:cs typeface="Arial" pitchFamily="34" charset="0"/>
            </a:endParaRPr>
          </a:p>
        </p:txBody>
      </p:sp>
      <p:sp>
        <p:nvSpPr>
          <p:cNvPr id="67601" name="Text Box 16"/>
          <p:cNvSpPr txBox="1">
            <a:spLocks noChangeArrowheads="1"/>
          </p:cNvSpPr>
          <p:nvPr/>
        </p:nvSpPr>
        <p:spPr bwMode="auto">
          <a:xfrm>
            <a:off x="5467470" y="1219202"/>
            <a:ext cx="1428509" cy="738619"/>
          </a:xfrm>
          <a:prstGeom prst="rect">
            <a:avLst/>
          </a:prstGeom>
          <a:noFill/>
          <a:ln w="9525">
            <a:noFill/>
            <a:miter lim="800000"/>
            <a:headEnd/>
            <a:tailEnd/>
          </a:ln>
        </p:spPr>
        <p:txBody>
          <a:bodyPr wrap="none" lIns="91397" tIns="45698" rIns="91397" bIns="45698">
            <a:spAutoFit/>
          </a:bodyPr>
          <a:lstStyle/>
          <a:p>
            <a:pPr algn="ctr" eaLnBrk="0" hangingPunct="0"/>
            <a:r>
              <a:rPr lang="en-US" sz="1400" b="1" dirty="0">
                <a:solidFill>
                  <a:schemeClr val="accent2"/>
                </a:solidFill>
              </a:rPr>
              <a:t>SIRAS IIP1</a:t>
            </a:r>
          </a:p>
          <a:p>
            <a:pPr algn="ctr" eaLnBrk="0" hangingPunct="0"/>
            <a:r>
              <a:rPr lang="en-US" sz="1400" b="1" dirty="0">
                <a:solidFill>
                  <a:schemeClr val="accent2"/>
                </a:solidFill>
              </a:rPr>
              <a:t>Refractive 16°</a:t>
            </a:r>
          </a:p>
          <a:p>
            <a:pPr algn="ctr" eaLnBrk="0" hangingPunct="0"/>
            <a:r>
              <a:rPr lang="en-US" sz="1400" b="1" dirty="0">
                <a:solidFill>
                  <a:schemeClr val="accent2"/>
                </a:solidFill>
              </a:rPr>
              <a:t>Grating </a:t>
            </a:r>
            <a:r>
              <a:rPr lang="en-US" sz="1400" b="1" dirty="0" err="1">
                <a:solidFill>
                  <a:schemeClr val="accent2"/>
                </a:solidFill>
              </a:rPr>
              <a:t>Spectr</a:t>
            </a:r>
            <a:endParaRPr lang="en-US" sz="1400" b="1" dirty="0">
              <a:solidFill>
                <a:schemeClr val="accent2"/>
              </a:solidFill>
            </a:endParaRPr>
          </a:p>
        </p:txBody>
      </p:sp>
      <p:sp>
        <p:nvSpPr>
          <p:cNvPr id="67602" name="Text Box 17"/>
          <p:cNvSpPr txBox="1">
            <a:spLocks noChangeArrowheads="1"/>
          </p:cNvSpPr>
          <p:nvPr/>
        </p:nvSpPr>
        <p:spPr bwMode="auto">
          <a:xfrm>
            <a:off x="7231762" y="4375150"/>
            <a:ext cx="1636900" cy="738619"/>
          </a:xfrm>
          <a:prstGeom prst="rect">
            <a:avLst/>
          </a:prstGeom>
          <a:noFill/>
          <a:ln w="9525">
            <a:noFill/>
            <a:miter lim="800000"/>
            <a:headEnd/>
            <a:tailEnd/>
          </a:ln>
        </p:spPr>
        <p:txBody>
          <a:bodyPr wrap="none" lIns="91397" tIns="45698" rIns="91397" bIns="45698">
            <a:spAutoFit/>
          </a:bodyPr>
          <a:lstStyle/>
          <a:p>
            <a:pPr algn="ctr" eaLnBrk="0" hangingPunct="0"/>
            <a:r>
              <a:rPr lang="en-US" sz="1400" b="1" dirty="0">
                <a:solidFill>
                  <a:schemeClr val="accent2"/>
                </a:solidFill>
              </a:rPr>
              <a:t>AIRS</a:t>
            </a:r>
          </a:p>
          <a:p>
            <a:pPr algn="ctr" eaLnBrk="0" hangingPunct="0"/>
            <a:r>
              <a:rPr lang="en-US" sz="1400" b="1" dirty="0">
                <a:solidFill>
                  <a:schemeClr val="accent2"/>
                </a:solidFill>
              </a:rPr>
              <a:t>Large Dual Pulse</a:t>
            </a:r>
          </a:p>
          <a:p>
            <a:pPr algn="ctr" eaLnBrk="0" hangingPunct="0"/>
            <a:r>
              <a:rPr lang="en-US" sz="1400" b="1" dirty="0">
                <a:solidFill>
                  <a:schemeClr val="accent2"/>
                </a:solidFill>
              </a:rPr>
              <a:t>Tube Coolers</a:t>
            </a:r>
            <a:endParaRPr lang="en-US" sz="1400" b="1" dirty="0">
              <a:solidFill>
                <a:schemeClr val="accent2"/>
              </a:solidFill>
              <a:cs typeface="Arial" pitchFamily="34" charset="0"/>
            </a:endParaRPr>
          </a:p>
        </p:txBody>
      </p:sp>
      <p:sp>
        <p:nvSpPr>
          <p:cNvPr id="67603" name="Text Box 18"/>
          <p:cNvSpPr txBox="1">
            <a:spLocks noChangeArrowheads="1"/>
          </p:cNvSpPr>
          <p:nvPr/>
        </p:nvSpPr>
        <p:spPr bwMode="auto">
          <a:xfrm>
            <a:off x="5725501" y="4359278"/>
            <a:ext cx="1250576" cy="954063"/>
          </a:xfrm>
          <a:prstGeom prst="rect">
            <a:avLst/>
          </a:prstGeom>
          <a:noFill/>
          <a:ln w="9525">
            <a:noFill/>
            <a:miter lim="800000"/>
            <a:headEnd/>
            <a:tailEnd/>
          </a:ln>
        </p:spPr>
        <p:txBody>
          <a:bodyPr wrap="none" lIns="91397" tIns="45698" rIns="91397" bIns="45698">
            <a:spAutoFit/>
          </a:bodyPr>
          <a:lstStyle/>
          <a:p>
            <a:pPr algn="ctr" eaLnBrk="0" hangingPunct="0"/>
            <a:r>
              <a:rPr lang="en-US" sz="1400" b="1" dirty="0">
                <a:solidFill>
                  <a:schemeClr val="accent2"/>
                </a:solidFill>
              </a:rPr>
              <a:t>NGST</a:t>
            </a:r>
          </a:p>
          <a:p>
            <a:pPr algn="ctr" eaLnBrk="0" hangingPunct="0"/>
            <a:r>
              <a:rPr lang="en-US" sz="1400" b="1" dirty="0">
                <a:solidFill>
                  <a:schemeClr val="accent2"/>
                </a:solidFill>
              </a:rPr>
              <a:t>Small Single</a:t>
            </a:r>
          </a:p>
          <a:p>
            <a:pPr algn="ctr" eaLnBrk="0" hangingPunct="0"/>
            <a:r>
              <a:rPr lang="en-US" sz="1400" b="1" dirty="0">
                <a:solidFill>
                  <a:schemeClr val="accent2"/>
                </a:solidFill>
              </a:rPr>
              <a:t>Pulse Tube</a:t>
            </a:r>
          </a:p>
          <a:p>
            <a:pPr algn="ctr" eaLnBrk="0" hangingPunct="0"/>
            <a:r>
              <a:rPr lang="en-US" sz="1400" b="1" dirty="0">
                <a:solidFill>
                  <a:schemeClr val="accent2"/>
                </a:solidFill>
              </a:rPr>
              <a:t>Cooler</a:t>
            </a:r>
          </a:p>
        </p:txBody>
      </p:sp>
      <p:sp>
        <p:nvSpPr>
          <p:cNvPr id="67604" name="Text Box 19"/>
          <p:cNvSpPr txBox="1">
            <a:spLocks noChangeArrowheads="1"/>
          </p:cNvSpPr>
          <p:nvPr/>
        </p:nvSpPr>
        <p:spPr bwMode="auto">
          <a:xfrm>
            <a:off x="494649" y="4343402"/>
            <a:ext cx="1260195" cy="523176"/>
          </a:xfrm>
          <a:prstGeom prst="rect">
            <a:avLst/>
          </a:prstGeom>
          <a:noFill/>
          <a:ln w="9525">
            <a:noFill/>
            <a:miter lim="800000"/>
            <a:headEnd/>
            <a:tailEnd/>
          </a:ln>
        </p:spPr>
        <p:txBody>
          <a:bodyPr wrap="none" lIns="91397" tIns="45698" rIns="91397" bIns="45698">
            <a:spAutoFit/>
          </a:bodyPr>
          <a:lstStyle/>
          <a:p>
            <a:pPr algn="ctr" eaLnBrk="0" hangingPunct="0"/>
            <a:r>
              <a:rPr lang="en-US" sz="1400" b="1" dirty="0">
                <a:solidFill>
                  <a:schemeClr val="accent2"/>
                </a:solidFill>
              </a:rPr>
              <a:t>AIRS</a:t>
            </a:r>
          </a:p>
          <a:p>
            <a:pPr algn="ctr" eaLnBrk="0" hangingPunct="0"/>
            <a:r>
              <a:rPr lang="en-US" sz="1400" b="1" dirty="0">
                <a:solidFill>
                  <a:schemeClr val="accent2"/>
                </a:solidFill>
              </a:rPr>
              <a:t>Large Dewar</a:t>
            </a:r>
          </a:p>
        </p:txBody>
      </p:sp>
      <p:sp>
        <p:nvSpPr>
          <p:cNvPr id="67605" name="Text Box 20"/>
          <p:cNvSpPr txBox="1">
            <a:spLocks noChangeArrowheads="1"/>
          </p:cNvSpPr>
          <p:nvPr/>
        </p:nvSpPr>
        <p:spPr bwMode="auto">
          <a:xfrm>
            <a:off x="1958863" y="4873628"/>
            <a:ext cx="1476599" cy="523176"/>
          </a:xfrm>
          <a:prstGeom prst="rect">
            <a:avLst/>
          </a:prstGeom>
          <a:noFill/>
          <a:ln w="9525">
            <a:noFill/>
            <a:miter lim="800000"/>
            <a:headEnd/>
            <a:tailEnd/>
          </a:ln>
        </p:spPr>
        <p:txBody>
          <a:bodyPr wrap="none" lIns="91397" tIns="45698" rIns="91397" bIns="45698">
            <a:spAutoFit/>
          </a:bodyPr>
          <a:lstStyle/>
          <a:p>
            <a:pPr algn="ctr" eaLnBrk="0" hangingPunct="0"/>
            <a:r>
              <a:rPr lang="en-US" sz="1400" b="1" dirty="0">
                <a:solidFill>
                  <a:schemeClr val="accent2"/>
                </a:solidFill>
              </a:rPr>
              <a:t>High Efficiency</a:t>
            </a:r>
          </a:p>
          <a:p>
            <a:pPr algn="ctr" eaLnBrk="0" hangingPunct="0"/>
            <a:r>
              <a:rPr lang="en-US" sz="1400" b="1" dirty="0">
                <a:solidFill>
                  <a:schemeClr val="accent2"/>
                </a:solidFill>
              </a:rPr>
              <a:t>Mini </a:t>
            </a:r>
            <a:r>
              <a:rPr lang="en-US" sz="1400" b="1" dirty="0" err="1">
                <a:solidFill>
                  <a:schemeClr val="accent2"/>
                </a:solidFill>
              </a:rPr>
              <a:t>Dewars</a:t>
            </a:r>
            <a:endParaRPr lang="en-US" sz="1400" b="1" dirty="0">
              <a:solidFill>
                <a:schemeClr val="accent2"/>
              </a:solidFill>
            </a:endParaRPr>
          </a:p>
        </p:txBody>
      </p:sp>
      <p:pic>
        <p:nvPicPr>
          <p:cNvPr id="67606" name="Picture 22" descr="fpa4"/>
          <p:cNvPicPr>
            <a:picLocks noChangeAspect="1" noChangeArrowheads="1"/>
          </p:cNvPicPr>
          <p:nvPr/>
        </p:nvPicPr>
        <p:blipFill>
          <a:blip r:embed="rId10" cstate="print"/>
          <a:srcRect/>
          <a:stretch>
            <a:fillRect/>
          </a:stretch>
        </p:blipFill>
        <p:spPr bwMode="auto">
          <a:xfrm>
            <a:off x="1085851" y="2752729"/>
            <a:ext cx="1614488" cy="1128713"/>
          </a:xfrm>
          <a:prstGeom prst="rect">
            <a:avLst/>
          </a:prstGeom>
          <a:noFill/>
          <a:ln w="9525">
            <a:noFill/>
            <a:miter lim="800000"/>
            <a:headEnd/>
            <a:tailEnd/>
          </a:ln>
        </p:spPr>
      </p:pic>
      <p:sp>
        <p:nvSpPr>
          <p:cNvPr id="67607" name="Text Box 23"/>
          <p:cNvSpPr txBox="1">
            <a:spLocks noChangeArrowheads="1"/>
          </p:cNvSpPr>
          <p:nvPr/>
        </p:nvSpPr>
        <p:spPr bwMode="auto">
          <a:xfrm>
            <a:off x="132919" y="1512890"/>
            <a:ext cx="886694" cy="830952"/>
          </a:xfrm>
          <a:prstGeom prst="rect">
            <a:avLst/>
          </a:prstGeom>
          <a:noFill/>
          <a:ln w="9525">
            <a:noFill/>
            <a:miter lim="800000"/>
            <a:headEnd/>
            <a:tailEnd/>
          </a:ln>
        </p:spPr>
        <p:txBody>
          <a:bodyPr wrap="none" lIns="91397" tIns="45698" rIns="91397" bIns="45698">
            <a:spAutoFit/>
          </a:bodyPr>
          <a:lstStyle/>
          <a:p>
            <a:pPr algn="ctr"/>
            <a:r>
              <a:rPr lang="en-US" sz="800" b="1" dirty="0">
                <a:solidFill>
                  <a:schemeClr val="accent2"/>
                </a:solidFill>
                <a:cs typeface="Arial" pitchFamily="34" charset="0"/>
              </a:rPr>
              <a:t>AIRS</a:t>
            </a:r>
          </a:p>
          <a:p>
            <a:pPr algn="ctr"/>
            <a:r>
              <a:rPr lang="en-US" sz="800" b="1" dirty="0">
                <a:solidFill>
                  <a:schemeClr val="accent2"/>
                </a:solidFill>
                <a:cs typeface="Arial" pitchFamily="34" charset="0"/>
              </a:rPr>
              <a:t>BAE Systems</a:t>
            </a:r>
          </a:p>
          <a:p>
            <a:pPr algn="ctr"/>
            <a:r>
              <a:rPr lang="en-US" sz="800" b="1" dirty="0">
                <a:solidFill>
                  <a:schemeClr val="accent2"/>
                </a:solidFill>
                <a:cs typeface="Arial" pitchFamily="34" charset="0"/>
              </a:rPr>
              <a:t>PV/PC </a:t>
            </a:r>
            <a:r>
              <a:rPr lang="en-US" sz="800" b="1" dirty="0" err="1">
                <a:solidFill>
                  <a:schemeClr val="accent2"/>
                </a:solidFill>
                <a:cs typeface="Arial" pitchFamily="34" charset="0"/>
              </a:rPr>
              <a:t>HgCdte</a:t>
            </a:r>
            <a:endParaRPr lang="en-US" sz="800" b="1" dirty="0">
              <a:solidFill>
                <a:schemeClr val="accent2"/>
              </a:solidFill>
              <a:cs typeface="Arial" pitchFamily="34" charset="0"/>
            </a:endParaRPr>
          </a:p>
          <a:p>
            <a:pPr algn="ctr"/>
            <a:r>
              <a:rPr lang="en-US" sz="800" b="1" dirty="0">
                <a:solidFill>
                  <a:schemeClr val="accent2"/>
                </a:solidFill>
                <a:cs typeface="Arial" pitchFamily="34" charset="0"/>
              </a:rPr>
              <a:t>17 modules</a:t>
            </a:r>
          </a:p>
          <a:p>
            <a:pPr algn="ctr"/>
            <a:r>
              <a:rPr lang="en-US" sz="800" b="1" dirty="0">
                <a:solidFill>
                  <a:schemeClr val="accent2"/>
                </a:solidFill>
                <a:cs typeface="Arial" pitchFamily="34" charset="0"/>
              </a:rPr>
              <a:t>2 x ~180</a:t>
            </a:r>
          </a:p>
          <a:p>
            <a:pPr algn="ctr"/>
            <a:r>
              <a:rPr lang="en-US" sz="800" b="1" dirty="0">
                <a:solidFill>
                  <a:schemeClr val="accent2"/>
                </a:solidFill>
                <a:cs typeface="Arial" pitchFamily="34" charset="0"/>
              </a:rPr>
              <a:t>100 x 50 um</a:t>
            </a:r>
          </a:p>
        </p:txBody>
      </p:sp>
      <p:sp>
        <p:nvSpPr>
          <p:cNvPr id="67608" name="Text Box 24"/>
          <p:cNvSpPr txBox="1">
            <a:spLocks noChangeArrowheads="1"/>
          </p:cNvSpPr>
          <p:nvPr/>
        </p:nvSpPr>
        <p:spPr bwMode="auto">
          <a:xfrm>
            <a:off x="99075" y="2840042"/>
            <a:ext cx="990889" cy="984841"/>
          </a:xfrm>
          <a:prstGeom prst="rect">
            <a:avLst/>
          </a:prstGeom>
          <a:noFill/>
          <a:ln w="9525">
            <a:noFill/>
            <a:miter lim="800000"/>
            <a:headEnd/>
            <a:tailEnd/>
          </a:ln>
        </p:spPr>
        <p:txBody>
          <a:bodyPr wrap="none" lIns="91397" tIns="45698" rIns="91397" bIns="45698">
            <a:spAutoFit/>
          </a:bodyPr>
          <a:lstStyle/>
          <a:p>
            <a:pPr algn="ctr"/>
            <a:r>
              <a:rPr lang="en-US" sz="800" b="1" dirty="0">
                <a:solidFill>
                  <a:schemeClr val="accent2"/>
                </a:solidFill>
                <a:cs typeface="Arial" pitchFamily="34" charset="0"/>
              </a:rPr>
              <a:t>MODIS</a:t>
            </a:r>
          </a:p>
          <a:p>
            <a:pPr algn="ctr"/>
            <a:r>
              <a:rPr lang="en-US" sz="800" b="1" dirty="0">
                <a:solidFill>
                  <a:schemeClr val="accent2"/>
                </a:solidFill>
                <a:cs typeface="Arial" pitchFamily="34" charset="0"/>
              </a:rPr>
              <a:t>Raytheon Vision</a:t>
            </a:r>
          </a:p>
          <a:p>
            <a:pPr algn="ctr"/>
            <a:r>
              <a:rPr lang="en-US" sz="800" b="1" dirty="0">
                <a:solidFill>
                  <a:schemeClr val="accent2"/>
                </a:solidFill>
                <a:cs typeface="Arial" pitchFamily="34" charset="0"/>
              </a:rPr>
              <a:t>Systems</a:t>
            </a:r>
          </a:p>
          <a:p>
            <a:pPr algn="ctr"/>
            <a:r>
              <a:rPr lang="en-US" sz="800" b="1" dirty="0">
                <a:solidFill>
                  <a:schemeClr val="accent2"/>
                </a:solidFill>
                <a:cs typeface="Arial" pitchFamily="34" charset="0"/>
              </a:rPr>
              <a:t>PV/PC </a:t>
            </a:r>
            <a:r>
              <a:rPr lang="en-US" sz="800" b="1" dirty="0" err="1">
                <a:solidFill>
                  <a:schemeClr val="accent2"/>
                </a:solidFill>
                <a:cs typeface="Arial" pitchFamily="34" charset="0"/>
              </a:rPr>
              <a:t>HgCdTe</a:t>
            </a:r>
            <a:endParaRPr lang="en-US" sz="800" b="1" dirty="0">
              <a:solidFill>
                <a:schemeClr val="accent2"/>
              </a:solidFill>
              <a:cs typeface="Arial" pitchFamily="34" charset="0"/>
            </a:endParaRPr>
          </a:p>
          <a:p>
            <a:pPr algn="ctr"/>
            <a:r>
              <a:rPr lang="en-US" sz="800" b="1" dirty="0">
                <a:solidFill>
                  <a:schemeClr val="accent2"/>
                </a:solidFill>
                <a:cs typeface="Arial" pitchFamily="34" charset="0"/>
              </a:rPr>
              <a:t>4 FPAs</a:t>
            </a:r>
          </a:p>
          <a:p>
            <a:pPr algn="ctr"/>
            <a:r>
              <a:rPr lang="en-US" sz="800" b="1" dirty="0">
                <a:solidFill>
                  <a:schemeClr val="accent2"/>
                </a:solidFill>
                <a:cs typeface="Arial" pitchFamily="34" charset="0"/>
              </a:rPr>
              <a:t>10 x ~10</a:t>
            </a:r>
          </a:p>
          <a:p>
            <a:pPr algn="ctr"/>
            <a:r>
              <a:rPr lang="en-US" sz="800" b="1" dirty="0">
                <a:solidFill>
                  <a:schemeClr val="accent2"/>
                </a:solidFill>
                <a:cs typeface="Arial" pitchFamily="34" charset="0"/>
              </a:rPr>
              <a:t>400 x 400 um</a:t>
            </a:r>
          </a:p>
        </p:txBody>
      </p:sp>
      <p:pic>
        <p:nvPicPr>
          <p:cNvPr id="67609" name="Picture 25" descr="Dsc_1094"/>
          <p:cNvPicPr>
            <a:picLocks noChangeAspect="1" noChangeArrowheads="1"/>
          </p:cNvPicPr>
          <p:nvPr/>
        </p:nvPicPr>
        <p:blipFill>
          <a:blip r:embed="rId11" cstate="print"/>
          <a:srcRect/>
          <a:stretch>
            <a:fillRect/>
          </a:stretch>
        </p:blipFill>
        <p:spPr bwMode="auto">
          <a:xfrm>
            <a:off x="3195642" y="2132017"/>
            <a:ext cx="1049337" cy="1019175"/>
          </a:xfrm>
          <a:prstGeom prst="rect">
            <a:avLst/>
          </a:prstGeom>
          <a:noFill/>
          <a:ln w="9525">
            <a:noFill/>
            <a:miter lim="800000"/>
            <a:headEnd/>
            <a:tailEnd/>
          </a:ln>
        </p:spPr>
      </p:pic>
      <p:sp>
        <p:nvSpPr>
          <p:cNvPr id="67610" name="Text Box 26"/>
          <p:cNvSpPr txBox="1">
            <a:spLocks noChangeArrowheads="1"/>
          </p:cNvSpPr>
          <p:nvPr/>
        </p:nvSpPr>
        <p:spPr bwMode="auto">
          <a:xfrm>
            <a:off x="2719388" y="1187451"/>
            <a:ext cx="2057400" cy="984841"/>
          </a:xfrm>
          <a:prstGeom prst="rect">
            <a:avLst/>
          </a:prstGeom>
          <a:noFill/>
          <a:ln w="12700">
            <a:noFill/>
            <a:miter lim="800000"/>
            <a:headEnd/>
            <a:tailEnd/>
          </a:ln>
        </p:spPr>
        <p:txBody>
          <a:bodyPr lIns="91397" tIns="45698" rIns="91397" bIns="45698">
            <a:spAutoFit/>
          </a:bodyPr>
          <a:lstStyle/>
          <a:p>
            <a:pPr algn="ctr" eaLnBrk="0" hangingPunct="0"/>
            <a:r>
              <a:rPr lang="en-US" sz="1400" dirty="0">
                <a:solidFill>
                  <a:schemeClr val="accent2"/>
                </a:solidFill>
              </a:rPr>
              <a:t>BAE Systems</a:t>
            </a:r>
          </a:p>
          <a:p>
            <a:pPr algn="ctr" eaLnBrk="0" hangingPunct="0"/>
            <a:r>
              <a:rPr lang="en-US" sz="1400" dirty="0" err="1">
                <a:solidFill>
                  <a:schemeClr val="accent2"/>
                </a:solidFill>
              </a:rPr>
              <a:t>HgCdTe</a:t>
            </a:r>
            <a:endParaRPr lang="en-US" sz="1400" dirty="0">
              <a:solidFill>
                <a:schemeClr val="accent2"/>
              </a:solidFill>
            </a:endParaRPr>
          </a:p>
          <a:p>
            <a:pPr algn="ctr" eaLnBrk="0" hangingPunct="0"/>
            <a:r>
              <a:rPr lang="en-US" sz="1400" dirty="0">
                <a:solidFill>
                  <a:schemeClr val="accent2"/>
                </a:solidFill>
              </a:rPr>
              <a:t>15 </a:t>
            </a:r>
            <a:r>
              <a:rPr lang="en-US" sz="1400" dirty="0">
                <a:solidFill>
                  <a:schemeClr val="accent2"/>
                </a:solidFill>
                <a:latin typeface="Symbol" pitchFamily="18" charset="2"/>
              </a:rPr>
              <a:t>m</a:t>
            </a:r>
            <a:r>
              <a:rPr lang="en-US" sz="1400" dirty="0">
                <a:solidFill>
                  <a:schemeClr val="accent2"/>
                </a:solidFill>
              </a:rPr>
              <a:t>m Cutoff</a:t>
            </a:r>
          </a:p>
          <a:p>
            <a:pPr algn="ctr" eaLnBrk="0" hangingPunct="0"/>
            <a:r>
              <a:rPr lang="en-US" sz="1400" dirty="0">
                <a:solidFill>
                  <a:schemeClr val="accent2"/>
                </a:solidFill>
              </a:rPr>
              <a:t>512 x 512</a:t>
            </a:r>
          </a:p>
        </p:txBody>
      </p:sp>
      <p:sp>
        <p:nvSpPr>
          <p:cNvPr id="26" name="TextBox 25"/>
          <p:cNvSpPr txBox="1"/>
          <p:nvPr/>
        </p:nvSpPr>
        <p:spPr>
          <a:xfrm>
            <a:off x="5558972" y="3497941"/>
            <a:ext cx="1301959" cy="646331"/>
          </a:xfrm>
          <a:prstGeom prst="rect">
            <a:avLst/>
          </a:prstGeom>
          <a:noFill/>
        </p:spPr>
        <p:txBody>
          <a:bodyPr wrap="none" rtlCol="0">
            <a:spAutoFit/>
          </a:bodyPr>
          <a:lstStyle/>
          <a:p>
            <a:pPr algn="ctr"/>
            <a:r>
              <a:rPr lang="en-US" sz="1200" dirty="0" smtClean="0"/>
              <a:t>Next Generation</a:t>
            </a:r>
          </a:p>
          <a:p>
            <a:pPr algn="ctr"/>
            <a:r>
              <a:rPr lang="en-US" sz="1200" dirty="0" smtClean="0"/>
              <a:t>LEO or GEO</a:t>
            </a:r>
          </a:p>
          <a:p>
            <a:pPr algn="ctr"/>
            <a:r>
              <a:rPr lang="en-US" sz="1200" dirty="0" smtClean="0"/>
              <a:t>Sounder</a:t>
            </a:r>
            <a:endParaRPr lang="en-US" sz="1200" dirty="0"/>
          </a:p>
        </p:txBody>
      </p:sp>
      <p:pic>
        <p:nvPicPr>
          <p:cNvPr id="27" name="Picture 26" descr="ARIES_ASSY_AUL_2_16.JPG"/>
          <p:cNvPicPr>
            <a:picLocks noChangeAspect="1"/>
          </p:cNvPicPr>
          <p:nvPr/>
        </p:nvPicPr>
        <p:blipFill>
          <a:blip r:embed="rId12"/>
          <a:srcRect l="11005" r="11483" b="7309"/>
          <a:stretch>
            <a:fillRect/>
          </a:stretch>
        </p:blipFill>
        <p:spPr>
          <a:xfrm>
            <a:off x="3554571" y="3270621"/>
            <a:ext cx="2086377" cy="1700624"/>
          </a:xfrm>
          <a:prstGeom prst="rect">
            <a:avLst/>
          </a:prstGeom>
        </p:spPr>
      </p:pic>
      <p:sp>
        <p:nvSpPr>
          <p:cNvPr id="28" name="TextBox 27"/>
          <p:cNvSpPr txBox="1"/>
          <p:nvPr/>
        </p:nvSpPr>
        <p:spPr>
          <a:xfrm>
            <a:off x="6896100" y="3657600"/>
            <a:ext cx="750014" cy="338554"/>
          </a:xfrm>
          <a:prstGeom prst="rect">
            <a:avLst/>
          </a:prstGeom>
          <a:noFill/>
        </p:spPr>
        <p:txBody>
          <a:bodyPr wrap="none" rtlCol="0">
            <a:spAutoFit/>
          </a:bodyPr>
          <a:lstStyle/>
          <a:p>
            <a:r>
              <a:rPr lang="en-US" sz="1600" b="1" dirty="0" smtClean="0">
                <a:solidFill>
                  <a:srgbClr val="FF0000"/>
                </a:solidFill>
              </a:rPr>
              <a:t>TRL 5</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Mini-Grating Spectrometers</a:t>
            </a:r>
            <a:br>
              <a:rPr lang="en-US" dirty="0" smtClean="0"/>
            </a:br>
            <a:r>
              <a:rPr lang="en-US" dirty="0" smtClean="0"/>
              <a:t>Reduce Cost and Complexity</a:t>
            </a:r>
            <a:endParaRPr lang="en-US" dirty="0"/>
          </a:p>
        </p:txBody>
      </p:sp>
      <p:grpSp>
        <p:nvGrpSpPr>
          <p:cNvPr id="44" name="Group 43"/>
          <p:cNvGrpSpPr/>
          <p:nvPr/>
        </p:nvGrpSpPr>
        <p:grpSpPr>
          <a:xfrm>
            <a:off x="5162187" y="4763952"/>
            <a:ext cx="912701" cy="1069974"/>
            <a:chOff x="4298950" y="2101850"/>
            <a:chExt cx="2247900" cy="2635250"/>
          </a:xfrm>
        </p:grpSpPr>
        <p:sp>
          <p:nvSpPr>
            <p:cNvPr id="7" name="Cube 6"/>
            <p:cNvSpPr/>
            <p:nvPr/>
          </p:nvSpPr>
          <p:spPr>
            <a:xfrm>
              <a:off x="4339771" y="2133601"/>
              <a:ext cx="1422401" cy="2569028"/>
            </a:xfrm>
            <a:prstGeom prst="cube">
              <a:avLst>
                <a:gd name="adj" fmla="val 41270"/>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 name="Group 14"/>
            <p:cNvGrpSpPr/>
            <p:nvPr/>
          </p:nvGrpSpPr>
          <p:grpSpPr>
            <a:xfrm>
              <a:off x="5526314" y="3007179"/>
              <a:ext cx="899886" cy="1190171"/>
              <a:chOff x="6434364" y="3051629"/>
              <a:chExt cx="899886" cy="1190171"/>
            </a:xfrm>
          </p:grpSpPr>
          <p:sp>
            <p:nvSpPr>
              <p:cNvPr id="6" name="Cube 5"/>
              <p:cNvSpPr/>
              <p:nvPr/>
            </p:nvSpPr>
            <p:spPr>
              <a:xfrm>
                <a:off x="6434364" y="3051629"/>
                <a:ext cx="899886" cy="1190171"/>
              </a:xfrm>
              <a:prstGeom prst="cube">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 name="Straight Connector 10"/>
              <p:cNvCxnSpPr/>
              <p:nvPr/>
            </p:nvCxnSpPr>
            <p:spPr>
              <a:xfrm rot="16200000" flipH="1">
                <a:off x="6300788" y="3427412"/>
                <a:ext cx="952500" cy="6540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a:off x="6493669" y="3074194"/>
                <a:ext cx="783431" cy="178594"/>
              </a:xfrm>
              <a:custGeom>
                <a:avLst/>
                <a:gdLst>
                  <a:gd name="connsiteX0" fmla="*/ 173831 w 783431"/>
                  <a:gd name="connsiteY0" fmla="*/ 0 h 178594"/>
                  <a:gd name="connsiteX1" fmla="*/ 783431 w 783431"/>
                  <a:gd name="connsiteY1" fmla="*/ 2381 h 178594"/>
                  <a:gd name="connsiteX2" fmla="*/ 597694 w 783431"/>
                  <a:gd name="connsiteY2" fmla="*/ 178594 h 178594"/>
                  <a:gd name="connsiteX3" fmla="*/ 0 w 783431"/>
                  <a:gd name="connsiteY3" fmla="*/ 178594 h 178594"/>
                  <a:gd name="connsiteX4" fmla="*/ 173831 w 783431"/>
                  <a:gd name="connsiteY4" fmla="*/ 0 h 17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31" h="178594">
                    <a:moveTo>
                      <a:pt x="173831" y="0"/>
                    </a:moveTo>
                    <a:lnTo>
                      <a:pt x="783431" y="2381"/>
                    </a:lnTo>
                    <a:lnTo>
                      <a:pt x="597694" y="178594"/>
                    </a:lnTo>
                    <a:lnTo>
                      <a:pt x="0" y="178594"/>
                    </a:lnTo>
                    <a:lnTo>
                      <a:pt x="173831" y="0"/>
                    </a:lnTo>
                    <a:close/>
                  </a:path>
                </a:pathLst>
              </a:custGeom>
              <a:solidFill>
                <a:schemeClr val="tx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551714" y="2300514"/>
              <a:ext cx="899886" cy="711200"/>
              <a:chOff x="5551714" y="2300514"/>
              <a:chExt cx="899886" cy="711200"/>
            </a:xfrm>
          </p:grpSpPr>
          <p:sp>
            <p:nvSpPr>
              <p:cNvPr id="5" name="Can 4"/>
              <p:cNvSpPr/>
              <p:nvPr/>
            </p:nvSpPr>
            <p:spPr>
              <a:xfrm rot="5400000" flipH="1">
                <a:off x="5646057" y="2206171"/>
                <a:ext cx="711200" cy="899886"/>
              </a:xfrm>
              <a:prstGeom prst="can">
                <a:avLst/>
              </a:prstGeom>
              <a:solidFill>
                <a:schemeClr val="accent3"/>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Oval 7"/>
              <p:cNvSpPr/>
              <p:nvPr/>
            </p:nvSpPr>
            <p:spPr>
              <a:xfrm>
                <a:off x="5660573" y="2351315"/>
                <a:ext cx="551542" cy="406400"/>
              </a:xfrm>
              <a:prstGeom prst="ellipse">
                <a:avLst/>
              </a:prstGeom>
              <a:solidFill>
                <a:schemeClr val="bg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7" name="Cube 26"/>
            <p:cNvSpPr/>
            <p:nvPr/>
          </p:nvSpPr>
          <p:spPr>
            <a:xfrm>
              <a:off x="5251450" y="4013200"/>
              <a:ext cx="679450" cy="685800"/>
            </a:xfrm>
            <a:prstGeom prst="cube">
              <a:avLst>
                <a:gd name="adj" fmla="val 51409"/>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Cube 16"/>
            <p:cNvSpPr/>
            <p:nvPr/>
          </p:nvSpPr>
          <p:spPr>
            <a:xfrm>
              <a:off x="4298950" y="2101850"/>
              <a:ext cx="2216150" cy="2635250"/>
            </a:xfrm>
            <a:prstGeom prst="cub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Can 22"/>
            <p:cNvSpPr/>
            <p:nvPr/>
          </p:nvSpPr>
          <p:spPr>
            <a:xfrm rot="5400000" flipH="1">
              <a:off x="6229350" y="2578100"/>
              <a:ext cx="412750" cy="222250"/>
            </a:xfrm>
            <a:prstGeom prst="can">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Cube 8"/>
            <p:cNvSpPr/>
            <p:nvPr/>
          </p:nvSpPr>
          <p:spPr>
            <a:xfrm>
              <a:off x="5216071" y="2984500"/>
              <a:ext cx="721179" cy="1255486"/>
            </a:xfrm>
            <a:prstGeom prst="cube">
              <a:avLst>
                <a:gd name="adj" fmla="val 53664"/>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9" name="Group 58"/>
          <p:cNvGrpSpPr/>
          <p:nvPr/>
        </p:nvGrpSpPr>
        <p:grpSpPr>
          <a:xfrm>
            <a:off x="274804" y="2267495"/>
            <a:ext cx="4254470" cy="4022632"/>
            <a:chOff x="577850" y="2541588"/>
            <a:chExt cx="3219480" cy="3073307"/>
          </a:xfrm>
        </p:grpSpPr>
        <p:pic>
          <p:nvPicPr>
            <p:cNvPr id="46" name="Picture 3"/>
            <p:cNvPicPr>
              <a:picLocks noChangeAspect="1" noChangeArrowheads="1"/>
            </p:cNvPicPr>
            <p:nvPr/>
          </p:nvPicPr>
          <p:blipFill>
            <a:blip r:embed="rId2" cstate="print"/>
            <a:srcRect/>
            <a:stretch>
              <a:fillRect/>
            </a:stretch>
          </p:blipFill>
          <p:spPr bwMode="auto">
            <a:xfrm>
              <a:off x="2415987" y="2541588"/>
              <a:ext cx="1381343" cy="3053208"/>
            </a:xfrm>
            <a:prstGeom prst="rect">
              <a:avLst/>
            </a:prstGeom>
            <a:noFill/>
            <a:ln w="9525">
              <a:noFill/>
              <a:miter lim="800000"/>
              <a:headEnd/>
              <a:tailEnd/>
            </a:ln>
          </p:spPr>
        </p:pic>
        <p:pic>
          <p:nvPicPr>
            <p:cNvPr id="47" name="Picture 6"/>
            <p:cNvPicPr>
              <a:picLocks noChangeAspect="1" noChangeArrowheads="1"/>
            </p:cNvPicPr>
            <p:nvPr/>
          </p:nvPicPr>
          <p:blipFill>
            <a:blip r:embed="rId3" cstate="print"/>
            <a:srcRect/>
            <a:stretch>
              <a:fillRect/>
            </a:stretch>
          </p:blipFill>
          <p:spPr bwMode="auto">
            <a:xfrm>
              <a:off x="617135" y="4490269"/>
              <a:ext cx="1712975" cy="1124626"/>
            </a:xfrm>
            <a:prstGeom prst="rect">
              <a:avLst/>
            </a:prstGeom>
            <a:noFill/>
            <a:ln w="9525">
              <a:noFill/>
              <a:miter lim="800000"/>
              <a:headEnd/>
              <a:tailEnd/>
            </a:ln>
          </p:spPr>
        </p:pic>
        <p:sp>
          <p:nvSpPr>
            <p:cNvPr id="48" name="Text Box 8"/>
            <p:cNvSpPr txBox="1">
              <a:spLocks noChangeArrowheads="1"/>
            </p:cNvSpPr>
            <p:nvPr/>
          </p:nvSpPr>
          <p:spPr bwMode="auto">
            <a:xfrm>
              <a:off x="577850" y="4259132"/>
              <a:ext cx="912971" cy="211628"/>
            </a:xfrm>
            <a:prstGeom prst="rect">
              <a:avLst/>
            </a:prstGeom>
            <a:noFill/>
            <a:ln w="12700">
              <a:noFill/>
              <a:miter lim="800000"/>
              <a:headEnd/>
              <a:tailEnd/>
            </a:ln>
          </p:spPr>
          <p:txBody>
            <a:bodyPr wrap="square">
              <a:spAutoFit/>
            </a:bodyPr>
            <a:lstStyle/>
            <a:p>
              <a:pPr eaLnBrk="0" hangingPunct="0"/>
              <a:r>
                <a:rPr lang="en-US" sz="1200" dirty="0">
                  <a:latin typeface="Helvetica" pitchFamily="-110" charset="0"/>
                </a:rPr>
                <a:t>AIRS</a:t>
              </a:r>
            </a:p>
          </p:txBody>
        </p:sp>
        <p:pic>
          <p:nvPicPr>
            <p:cNvPr id="49" name="Picture 13" descr="AMSU-A1s"/>
            <p:cNvPicPr>
              <a:picLocks noChangeAspect="1" noChangeArrowheads="1"/>
            </p:cNvPicPr>
            <p:nvPr/>
          </p:nvPicPr>
          <p:blipFill>
            <a:blip r:embed="rId4" cstate="print"/>
            <a:srcRect/>
            <a:stretch>
              <a:fillRect/>
            </a:stretch>
          </p:blipFill>
          <p:spPr bwMode="auto">
            <a:xfrm>
              <a:off x="919531" y="2586353"/>
              <a:ext cx="919982" cy="774722"/>
            </a:xfrm>
            <a:prstGeom prst="rect">
              <a:avLst/>
            </a:prstGeom>
            <a:noFill/>
            <a:ln w="9525">
              <a:solidFill>
                <a:schemeClr val="tx1"/>
              </a:solidFill>
              <a:miter lim="800000"/>
              <a:headEnd/>
              <a:tailEnd/>
            </a:ln>
          </p:spPr>
        </p:pic>
        <p:pic>
          <p:nvPicPr>
            <p:cNvPr id="50" name="Picture 14" descr="amsu_a2_cropped"/>
            <p:cNvPicPr>
              <a:picLocks noChangeAspect="1" noChangeArrowheads="1"/>
            </p:cNvPicPr>
            <p:nvPr/>
          </p:nvPicPr>
          <p:blipFill>
            <a:blip r:embed="rId5" cstate="print"/>
            <a:srcRect/>
            <a:stretch>
              <a:fillRect/>
            </a:stretch>
          </p:blipFill>
          <p:spPr bwMode="auto">
            <a:xfrm>
              <a:off x="905828" y="3521867"/>
              <a:ext cx="968402" cy="803043"/>
            </a:xfrm>
            <a:prstGeom prst="rect">
              <a:avLst/>
            </a:prstGeom>
            <a:noFill/>
            <a:ln w="9525">
              <a:solidFill>
                <a:schemeClr val="tx1"/>
              </a:solidFill>
              <a:miter lim="800000"/>
              <a:headEnd/>
              <a:tailEnd/>
            </a:ln>
          </p:spPr>
        </p:pic>
        <p:pic>
          <p:nvPicPr>
            <p:cNvPr id="51" name="Picture 18"/>
            <p:cNvPicPr>
              <a:picLocks noChangeAspect="1" noChangeArrowheads="1"/>
            </p:cNvPicPr>
            <p:nvPr/>
          </p:nvPicPr>
          <p:blipFill>
            <a:blip r:embed="rId6" cstate="print"/>
            <a:srcRect/>
            <a:stretch>
              <a:fillRect/>
            </a:stretch>
          </p:blipFill>
          <p:spPr bwMode="auto">
            <a:xfrm>
              <a:off x="1938181" y="3977747"/>
              <a:ext cx="475978" cy="453139"/>
            </a:xfrm>
            <a:prstGeom prst="rect">
              <a:avLst/>
            </a:prstGeom>
            <a:noFill/>
            <a:ln w="9525">
              <a:noFill/>
              <a:miter lim="800000"/>
              <a:headEnd/>
              <a:tailEnd/>
            </a:ln>
          </p:spPr>
        </p:pic>
        <p:sp>
          <p:nvSpPr>
            <p:cNvPr id="52" name="Line 22"/>
            <p:cNvSpPr>
              <a:spLocks noChangeShapeType="1"/>
            </p:cNvSpPr>
            <p:nvPr/>
          </p:nvSpPr>
          <p:spPr bwMode="auto">
            <a:xfrm>
              <a:off x="1908032" y="3676263"/>
              <a:ext cx="1441640" cy="94099"/>
            </a:xfrm>
            <a:prstGeom prst="line">
              <a:avLst/>
            </a:prstGeom>
            <a:noFill/>
            <a:ln w="9525">
              <a:solidFill>
                <a:schemeClr val="tx1"/>
              </a:solidFill>
              <a:round/>
              <a:headEnd/>
              <a:tailEnd type="triangle" w="med" len="med"/>
            </a:ln>
          </p:spPr>
          <p:txBody>
            <a:bodyPr/>
            <a:lstStyle/>
            <a:p>
              <a:endParaRPr lang="en-US" sz="1400"/>
            </a:p>
          </p:txBody>
        </p:sp>
        <p:sp>
          <p:nvSpPr>
            <p:cNvPr id="53" name="Line 23"/>
            <p:cNvSpPr>
              <a:spLocks noChangeShapeType="1"/>
            </p:cNvSpPr>
            <p:nvPr/>
          </p:nvSpPr>
          <p:spPr bwMode="auto">
            <a:xfrm flipV="1">
              <a:off x="2394061" y="4080068"/>
              <a:ext cx="1098131" cy="76741"/>
            </a:xfrm>
            <a:prstGeom prst="line">
              <a:avLst/>
            </a:prstGeom>
            <a:noFill/>
            <a:ln w="9525">
              <a:solidFill>
                <a:schemeClr val="tx1"/>
              </a:solidFill>
              <a:round/>
              <a:headEnd/>
              <a:tailEnd type="triangle" w="med" len="med"/>
            </a:ln>
          </p:spPr>
          <p:txBody>
            <a:bodyPr/>
            <a:lstStyle/>
            <a:p>
              <a:endParaRPr lang="en-US" sz="1400"/>
            </a:p>
          </p:txBody>
        </p:sp>
        <p:sp>
          <p:nvSpPr>
            <p:cNvPr id="54" name="Line 24"/>
            <p:cNvSpPr>
              <a:spLocks noChangeShapeType="1"/>
            </p:cNvSpPr>
            <p:nvPr/>
          </p:nvSpPr>
          <p:spPr bwMode="auto">
            <a:xfrm>
              <a:off x="1859613" y="2964578"/>
              <a:ext cx="1173045" cy="476892"/>
            </a:xfrm>
            <a:prstGeom prst="line">
              <a:avLst/>
            </a:prstGeom>
            <a:noFill/>
            <a:ln w="9525">
              <a:solidFill>
                <a:schemeClr val="tx1"/>
              </a:solidFill>
              <a:round/>
              <a:headEnd/>
              <a:tailEnd type="triangle" w="med" len="med"/>
            </a:ln>
          </p:spPr>
          <p:txBody>
            <a:bodyPr/>
            <a:lstStyle/>
            <a:p>
              <a:endParaRPr lang="en-US" sz="1400"/>
            </a:p>
          </p:txBody>
        </p:sp>
        <p:sp>
          <p:nvSpPr>
            <p:cNvPr id="55" name="Text Box 25"/>
            <p:cNvSpPr txBox="1">
              <a:spLocks noChangeArrowheads="1"/>
            </p:cNvSpPr>
            <p:nvPr/>
          </p:nvSpPr>
          <p:spPr bwMode="auto">
            <a:xfrm>
              <a:off x="927754" y="3344631"/>
              <a:ext cx="628698" cy="276999"/>
            </a:xfrm>
            <a:prstGeom prst="rect">
              <a:avLst/>
            </a:prstGeom>
            <a:noFill/>
            <a:ln w="9525">
              <a:noFill/>
              <a:miter lim="800000"/>
              <a:headEnd/>
              <a:tailEnd/>
            </a:ln>
          </p:spPr>
          <p:txBody>
            <a:bodyPr wrap="none">
              <a:spAutoFit/>
            </a:bodyPr>
            <a:lstStyle/>
            <a:p>
              <a:r>
                <a:rPr lang="en-US" sz="1200"/>
                <a:t>AMSU</a:t>
              </a:r>
            </a:p>
          </p:txBody>
        </p:sp>
        <p:sp>
          <p:nvSpPr>
            <p:cNvPr id="56" name="Text Box 26"/>
            <p:cNvSpPr txBox="1">
              <a:spLocks noChangeArrowheads="1"/>
            </p:cNvSpPr>
            <p:nvPr/>
          </p:nvSpPr>
          <p:spPr bwMode="auto">
            <a:xfrm>
              <a:off x="1962848" y="3792288"/>
              <a:ext cx="500458" cy="276999"/>
            </a:xfrm>
            <a:prstGeom prst="rect">
              <a:avLst/>
            </a:prstGeom>
            <a:noFill/>
            <a:ln w="9525">
              <a:noFill/>
              <a:miter lim="800000"/>
              <a:headEnd/>
              <a:tailEnd/>
            </a:ln>
          </p:spPr>
          <p:txBody>
            <a:bodyPr wrap="none">
              <a:spAutoFit/>
            </a:bodyPr>
            <a:lstStyle/>
            <a:p>
              <a:r>
                <a:rPr lang="en-US" sz="1200"/>
                <a:t>HSB</a:t>
              </a:r>
            </a:p>
          </p:txBody>
        </p:sp>
        <p:sp>
          <p:nvSpPr>
            <p:cNvPr id="57" name="Line 30"/>
            <p:cNvSpPr>
              <a:spLocks noChangeShapeType="1"/>
            </p:cNvSpPr>
            <p:nvPr/>
          </p:nvSpPr>
          <p:spPr bwMode="auto">
            <a:xfrm flipV="1">
              <a:off x="2323715" y="4131229"/>
              <a:ext cx="694326" cy="831364"/>
            </a:xfrm>
            <a:prstGeom prst="line">
              <a:avLst/>
            </a:prstGeom>
            <a:noFill/>
            <a:ln w="9525">
              <a:solidFill>
                <a:schemeClr val="tx1"/>
              </a:solidFill>
              <a:round/>
              <a:headEnd/>
              <a:tailEnd type="triangle" w="med" len="med"/>
            </a:ln>
          </p:spPr>
          <p:txBody>
            <a:bodyPr/>
            <a:lstStyle/>
            <a:p>
              <a:endParaRPr lang="en-US" sz="1400"/>
            </a:p>
          </p:txBody>
        </p:sp>
      </p:grpSp>
      <p:grpSp>
        <p:nvGrpSpPr>
          <p:cNvPr id="60" name="Group 59"/>
          <p:cNvGrpSpPr/>
          <p:nvPr/>
        </p:nvGrpSpPr>
        <p:grpSpPr>
          <a:xfrm>
            <a:off x="6003018" y="3064782"/>
            <a:ext cx="912701" cy="1069974"/>
            <a:chOff x="4298950" y="2101850"/>
            <a:chExt cx="2247900" cy="2635250"/>
          </a:xfrm>
        </p:grpSpPr>
        <p:sp>
          <p:nvSpPr>
            <p:cNvPr id="61" name="Cube 60"/>
            <p:cNvSpPr/>
            <p:nvPr/>
          </p:nvSpPr>
          <p:spPr>
            <a:xfrm>
              <a:off x="4339771" y="2133601"/>
              <a:ext cx="1422401" cy="2569028"/>
            </a:xfrm>
            <a:prstGeom prst="cube">
              <a:avLst>
                <a:gd name="adj" fmla="val 41270"/>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2" name="Group 61"/>
            <p:cNvGrpSpPr/>
            <p:nvPr/>
          </p:nvGrpSpPr>
          <p:grpSpPr>
            <a:xfrm>
              <a:off x="5526314" y="3007179"/>
              <a:ext cx="899886" cy="1190171"/>
              <a:chOff x="6434364" y="3051629"/>
              <a:chExt cx="899886" cy="1190171"/>
            </a:xfrm>
          </p:grpSpPr>
          <p:sp>
            <p:nvSpPr>
              <p:cNvPr id="70" name="Cube 69"/>
              <p:cNvSpPr/>
              <p:nvPr/>
            </p:nvSpPr>
            <p:spPr>
              <a:xfrm>
                <a:off x="6434364" y="3051629"/>
                <a:ext cx="899886" cy="1190171"/>
              </a:xfrm>
              <a:prstGeom prst="cube">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1" name="Straight Connector 70"/>
              <p:cNvCxnSpPr/>
              <p:nvPr/>
            </p:nvCxnSpPr>
            <p:spPr>
              <a:xfrm rot="16200000" flipH="1">
                <a:off x="6300788" y="3427412"/>
                <a:ext cx="952500" cy="6540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Freeform 71"/>
              <p:cNvSpPr/>
              <p:nvPr/>
            </p:nvSpPr>
            <p:spPr>
              <a:xfrm>
                <a:off x="6493669" y="3074194"/>
                <a:ext cx="783431" cy="178594"/>
              </a:xfrm>
              <a:custGeom>
                <a:avLst/>
                <a:gdLst>
                  <a:gd name="connsiteX0" fmla="*/ 173831 w 783431"/>
                  <a:gd name="connsiteY0" fmla="*/ 0 h 178594"/>
                  <a:gd name="connsiteX1" fmla="*/ 783431 w 783431"/>
                  <a:gd name="connsiteY1" fmla="*/ 2381 h 178594"/>
                  <a:gd name="connsiteX2" fmla="*/ 597694 w 783431"/>
                  <a:gd name="connsiteY2" fmla="*/ 178594 h 178594"/>
                  <a:gd name="connsiteX3" fmla="*/ 0 w 783431"/>
                  <a:gd name="connsiteY3" fmla="*/ 178594 h 178594"/>
                  <a:gd name="connsiteX4" fmla="*/ 173831 w 783431"/>
                  <a:gd name="connsiteY4" fmla="*/ 0 h 17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31" h="178594">
                    <a:moveTo>
                      <a:pt x="173831" y="0"/>
                    </a:moveTo>
                    <a:lnTo>
                      <a:pt x="783431" y="2381"/>
                    </a:lnTo>
                    <a:lnTo>
                      <a:pt x="597694" y="178594"/>
                    </a:lnTo>
                    <a:lnTo>
                      <a:pt x="0" y="178594"/>
                    </a:lnTo>
                    <a:lnTo>
                      <a:pt x="173831" y="0"/>
                    </a:lnTo>
                    <a:close/>
                  </a:path>
                </a:pathLst>
              </a:custGeom>
              <a:solidFill>
                <a:schemeClr val="tx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3" name="Group 62"/>
            <p:cNvGrpSpPr/>
            <p:nvPr/>
          </p:nvGrpSpPr>
          <p:grpSpPr>
            <a:xfrm>
              <a:off x="5551714" y="2300514"/>
              <a:ext cx="899886" cy="711200"/>
              <a:chOff x="5551714" y="2300514"/>
              <a:chExt cx="899886" cy="711200"/>
            </a:xfrm>
          </p:grpSpPr>
          <p:sp>
            <p:nvSpPr>
              <p:cNvPr id="68" name="Can 67"/>
              <p:cNvSpPr/>
              <p:nvPr/>
            </p:nvSpPr>
            <p:spPr>
              <a:xfrm rot="5400000" flipH="1">
                <a:off x="5646057" y="2206171"/>
                <a:ext cx="711200" cy="899886"/>
              </a:xfrm>
              <a:prstGeom prst="can">
                <a:avLst/>
              </a:prstGeom>
              <a:solidFill>
                <a:schemeClr val="accent3"/>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Oval 68"/>
              <p:cNvSpPr/>
              <p:nvPr/>
            </p:nvSpPr>
            <p:spPr>
              <a:xfrm>
                <a:off x="5660573" y="2351315"/>
                <a:ext cx="551542" cy="406400"/>
              </a:xfrm>
              <a:prstGeom prst="ellipse">
                <a:avLst/>
              </a:prstGeom>
              <a:solidFill>
                <a:schemeClr val="bg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4" name="Cube 63"/>
            <p:cNvSpPr/>
            <p:nvPr/>
          </p:nvSpPr>
          <p:spPr>
            <a:xfrm>
              <a:off x="5251450" y="4013200"/>
              <a:ext cx="679450" cy="685800"/>
            </a:xfrm>
            <a:prstGeom prst="cube">
              <a:avLst>
                <a:gd name="adj" fmla="val 51409"/>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Cube 64"/>
            <p:cNvSpPr/>
            <p:nvPr/>
          </p:nvSpPr>
          <p:spPr>
            <a:xfrm>
              <a:off x="4298950" y="2101850"/>
              <a:ext cx="2216150" cy="2635250"/>
            </a:xfrm>
            <a:prstGeom prst="cub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Can 65"/>
            <p:cNvSpPr/>
            <p:nvPr/>
          </p:nvSpPr>
          <p:spPr>
            <a:xfrm rot="5400000" flipH="1">
              <a:off x="6229350" y="2578100"/>
              <a:ext cx="412750" cy="222250"/>
            </a:xfrm>
            <a:prstGeom prst="can">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Cube 66"/>
            <p:cNvSpPr/>
            <p:nvPr/>
          </p:nvSpPr>
          <p:spPr>
            <a:xfrm>
              <a:off x="5216071" y="2984500"/>
              <a:ext cx="721179" cy="1255486"/>
            </a:xfrm>
            <a:prstGeom prst="cube">
              <a:avLst>
                <a:gd name="adj" fmla="val 53664"/>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3" name="Group 72"/>
          <p:cNvGrpSpPr/>
          <p:nvPr/>
        </p:nvGrpSpPr>
        <p:grpSpPr>
          <a:xfrm>
            <a:off x="5990862" y="4763952"/>
            <a:ext cx="912701" cy="1069974"/>
            <a:chOff x="4298950" y="2101850"/>
            <a:chExt cx="2247900" cy="2635250"/>
          </a:xfrm>
        </p:grpSpPr>
        <p:sp>
          <p:nvSpPr>
            <p:cNvPr id="74" name="Cube 73"/>
            <p:cNvSpPr/>
            <p:nvPr/>
          </p:nvSpPr>
          <p:spPr>
            <a:xfrm>
              <a:off x="4339771" y="2133601"/>
              <a:ext cx="1422401" cy="2569028"/>
            </a:xfrm>
            <a:prstGeom prst="cube">
              <a:avLst>
                <a:gd name="adj" fmla="val 41270"/>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5" name="Group 74"/>
            <p:cNvGrpSpPr/>
            <p:nvPr/>
          </p:nvGrpSpPr>
          <p:grpSpPr>
            <a:xfrm>
              <a:off x="5526314" y="3007179"/>
              <a:ext cx="899886" cy="1190171"/>
              <a:chOff x="6434364" y="3051629"/>
              <a:chExt cx="899886" cy="1190171"/>
            </a:xfrm>
          </p:grpSpPr>
          <p:sp>
            <p:nvSpPr>
              <p:cNvPr id="83" name="Cube 82"/>
              <p:cNvSpPr/>
              <p:nvPr/>
            </p:nvSpPr>
            <p:spPr>
              <a:xfrm>
                <a:off x="6434364" y="3051629"/>
                <a:ext cx="899886" cy="1190171"/>
              </a:xfrm>
              <a:prstGeom prst="cube">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4" name="Straight Connector 83"/>
              <p:cNvCxnSpPr/>
              <p:nvPr/>
            </p:nvCxnSpPr>
            <p:spPr>
              <a:xfrm rot="16200000" flipH="1">
                <a:off x="6300788" y="3427412"/>
                <a:ext cx="952500" cy="6540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Freeform 84"/>
              <p:cNvSpPr/>
              <p:nvPr/>
            </p:nvSpPr>
            <p:spPr>
              <a:xfrm>
                <a:off x="6493669" y="3074194"/>
                <a:ext cx="783431" cy="178594"/>
              </a:xfrm>
              <a:custGeom>
                <a:avLst/>
                <a:gdLst>
                  <a:gd name="connsiteX0" fmla="*/ 173831 w 783431"/>
                  <a:gd name="connsiteY0" fmla="*/ 0 h 178594"/>
                  <a:gd name="connsiteX1" fmla="*/ 783431 w 783431"/>
                  <a:gd name="connsiteY1" fmla="*/ 2381 h 178594"/>
                  <a:gd name="connsiteX2" fmla="*/ 597694 w 783431"/>
                  <a:gd name="connsiteY2" fmla="*/ 178594 h 178594"/>
                  <a:gd name="connsiteX3" fmla="*/ 0 w 783431"/>
                  <a:gd name="connsiteY3" fmla="*/ 178594 h 178594"/>
                  <a:gd name="connsiteX4" fmla="*/ 173831 w 783431"/>
                  <a:gd name="connsiteY4" fmla="*/ 0 h 17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31" h="178594">
                    <a:moveTo>
                      <a:pt x="173831" y="0"/>
                    </a:moveTo>
                    <a:lnTo>
                      <a:pt x="783431" y="2381"/>
                    </a:lnTo>
                    <a:lnTo>
                      <a:pt x="597694" y="178594"/>
                    </a:lnTo>
                    <a:lnTo>
                      <a:pt x="0" y="178594"/>
                    </a:lnTo>
                    <a:lnTo>
                      <a:pt x="173831" y="0"/>
                    </a:lnTo>
                    <a:close/>
                  </a:path>
                </a:pathLst>
              </a:custGeom>
              <a:solidFill>
                <a:schemeClr val="tx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6" name="Group 75"/>
            <p:cNvGrpSpPr/>
            <p:nvPr/>
          </p:nvGrpSpPr>
          <p:grpSpPr>
            <a:xfrm>
              <a:off x="5551714" y="2300514"/>
              <a:ext cx="899886" cy="711200"/>
              <a:chOff x="5551714" y="2300514"/>
              <a:chExt cx="899886" cy="711200"/>
            </a:xfrm>
          </p:grpSpPr>
          <p:sp>
            <p:nvSpPr>
              <p:cNvPr id="81" name="Can 80"/>
              <p:cNvSpPr/>
              <p:nvPr/>
            </p:nvSpPr>
            <p:spPr>
              <a:xfrm rot="5400000" flipH="1">
                <a:off x="5646057" y="2206171"/>
                <a:ext cx="711200" cy="899886"/>
              </a:xfrm>
              <a:prstGeom prst="can">
                <a:avLst/>
              </a:prstGeom>
              <a:solidFill>
                <a:schemeClr val="accent3"/>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Oval 81"/>
              <p:cNvSpPr/>
              <p:nvPr/>
            </p:nvSpPr>
            <p:spPr>
              <a:xfrm>
                <a:off x="5660573" y="2351315"/>
                <a:ext cx="551542" cy="406400"/>
              </a:xfrm>
              <a:prstGeom prst="ellipse">
                <a:avLst/>
              </a:prstGeom>
              <a:solidFill>
                <a:schemeClr val="bg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7" name="Cube 76"/>
            <p:cNvSpPr/>
            <p:nvPr/>
          </p:nvSpPr>
          <p:spPr>
            <a:xfrm>
              <a:off x="5251450" y="4013200"/>
              <a:ext cx="679450" cy="685800"/>
            </a:xfrm>
            <a:prstGeom prst="cube">
              <a:avLst>
                <a:gd name="adj" fmla="val 51409"/>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Cube 77"/>
            <p:cNvSpPr/>
            <p:nvPr/>
          </p:nvSpPr>
          <p:spPr>
            <a:xfrm>
              <a:off x="4298950" y="2101850"/>
              <a:ext cx="2216150" cy="2635250"/>
            </a:xfrm>
            <a:prstGeom prst="cub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Can 78"/>
            <p:cNvSpPr/>
            <p:nvPr/>
          </p:nvSpPr>
          <p:spPr>
            <a:xfrm rot="5400000" flipH="1">
              <a:off x="6229350" y="2578100"/>
              <a:ext cx="412750" cy="222250"/>
            </a:xfrm>
            <a:prstGeom prst="can">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Cube 79"/>
            <p:cNvSpPr/>
            <p:nvPr/>
          </p:nvSpPr>
          <p:spPr>
            <a:xfrm>
              <a:off x="5216071" y="2984500"/>
              <a:ext cx="721179" cy="1255486"/>
            </a:xfrm>
            <a:prstGeom prst="cube">
              <a:avLst>
                <a:gd name="adj" fmla="val 53664"/>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6" name="Group 85"/>
          <p:cNvGrpSpPr/>
          <p:nvPr/>
        </p:nvGrpSpPr>
        <p:grpSpPr>
          <a:xfrm>
            <a:off x="6819537" y="4763952"/>
            <a:ext cx="912701" cy="1069974"/>
            <a:chOff x="4298950" y="2101850"/>
            <a:chExt cx="2247900" cy="2635250"/>
          </a:xfrm>
        </p:grpSpPr>
        <p:sp>
          <p:nvSpPr>
            <p:cNvPr id="87" name="Cube 86"/>
            <p:cNvSpPr/>
            <p:nvPr/>
          </p:nvSpPr>
          <p:spPr>
            <a:xfrm>
              <a:off x="4339771" y="2133601"/>
              <a:ext cx="1422401" cy="2569028"/>
            </a:xfrm>
            <a:prstGeom prst="cube">
              <a:avLst>
                <a:gd name="adj" fmla="val 41270"/>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8" name="Group 87"/>
            <p:cNvGrpSpPr/>
            <p:nvPr/>
          </p:nvGrpSpPr>
          <p:grpSpPr>
            <a:xfrm>
              <a:off x="5526314" y="3007179"/>
              <a:ext cx="899886" cy="1190171"/>
              <a:chOff x="6434364" y="3051629"/>
              <a:chExt cx="899886" cy="1190171"/>
            </a:xfrm>
          </p:grpSpPr>
          <p:sp>
            <p:nvSpPr>
              <p:cNvPr id="96" name="Cube 95"/>
              <p:cNvSpPr/>
              <p:nvPr/>
            </p:nvSpPr>
            <p:spPr>
              <a:xfrm>
                <a:off x="6434364" y="3051629"/>
                <a:ext cx="899886" cy="1190171"/>
              </a:xfrm>
              <a:prstGeom prst="cube">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7" name="Straight Connector 96"/>
              <p:cNvCxnSpPr/>
              <p:nvPr/>
            </p:nvCxnSpPr>
            <p:spPr>
              <a:xfrm rot="16200000" flipH="1">
                <a:off x="6300788" y="3427412"/>
                <a:ext cx="952500" cy="6540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Freeform 97"/>
              <p:cNvSpPr/>
              <p:nvPr/>
            </p:nvSpPr>
            <p:spPr>
              <a:xfrm>
                <a:off x="6493669" y="3074194"/>
                <a:ext cx="783431" cy="178594"/>
              </a:xfrm>
              <a:custGeom>
                <a:avLst/>
                <a:gdLst>
                  <a:gd name="connsiteX0" fmla="*/ 173831 w 783431"/>
                  <a:gd name="connsiteY0" fmla="*/ 0 h 178594"/>
                  <a:gd name="connsiteX1" fmla="*/ 783431 w 783431"/>
                  <a:gd name="connsiteY1" fmla="*/ 2381 h 178594"/>
                  <a:gd name="connsiteX2" fmla="*/ 597694 w 783431"/>
                  <a:gd name="connsiteY2" fmla="*/ 178594 h 178594"/>
                  <a:gd name="connsiteX3" fmla="*/ 0 w 783431"/>
                  <a:gd name="connsiteY3" fmla="*/ 178594 h 178594"/>
                  <a:gd name="connsiteX4" fmla="*/ 173831 w 783431"/>
                  <a:gd name="connsiteY4" fmla="*/ 0 h 17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31" h="178594">
                    <a:moveTo>
                      <a:pt x="173831" y="0"/>
                    </a:moveTo>
                    <a:lnTo>
                      <a:pt x="783431" y="2381"/>
                    </a:lnTo>
                    <a:lnTo>
                      <a:pt x="597694" y="178594"/>
                    </a:lnTo>
                    <a:lnTo>
                      <a:pt x="0" y="178594"/>
                    </a:lnTo>
                    <a:lnTo>
                      <a:pt x="173831" y="0"/>
                    </a:lnTo>
                    <a:close/>
                  </a:path>
                </a:pathLst>
              </a:custGeom>
              <a:solidFill>
                <a:schemeClr val="tx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9" name="Group 88"/>
            <p:cNvGrpSpPr/>
            <p:nvPr/>
          </p:nvGrpSpPr>
          <p:grpSpPr>
            <a:xfrm>
              <a:off x="5551714" y="2300514"/>
              <a:ext cx="899886" cy="711200"/>
              <a:chOff x="5551714" y="2300514"/>
              <a:chExt cx="899886" cy="711200"/>
            </a:xfrm>
          </p:grpSpPr>
          <p:sp>
            <p:nvSpPr>
              <p:cNvPr id="94" name="Can 93"/>
              <p:cNvSpPr/>
              <p:nvPr/>
            </p:nvSpPr>
            <p:spPr>
              <a:xfrm rot="5400000" flipH="1">
                <a:off x="5646057" y="2206171"/>
                <a:ext cx="711200" cy="899886"/>
              </a:xfrm>
              <a:prstGeom prst="can">
                <a:avLst/>
              </a:prstGeom>
              <a:solidFill>
                <a:schemeClr val="accent3"/>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Oval 94"/>
              <p:cNvSpPr/>
              <p:nvPr/>
            </p:nvSpPr>
            <p:spPr>
              <a:xfrm>
                <a:off x="5660573" y="2351315"/>
                <a:ext cx="551542" cy="406400"/>
              </a:xfrm>
              <a:prstGeom prst="ellipse">
                <a:avLst/>
              </a:prstGeom>
              <a:solidFill>
                <a:schemeClr val="bg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0" name="Cube 89"/>
            <p:cNvSpPr/>
            <p:nvPr/>
          </p:nvSpPr>
          <p:spPr>
            <a:xfrm>
              <a:off x="5251450" y="4013200"/>
              <a:ext cx="679450" cy="685800"/>
            </a:xfrm>
            <a:prstGeom prst="cube">
              <a:avLst>
                <a:gd name="adj" fmla="val 51409"/>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Cube 90"/>
            <p:cNvSpPr/>
            <p:nvPr/>
          </p:nvSpPr>
          <p:spPr>
            <a:xfrm>
              <a:off x="4298950" y="2101850"/>
              <a:ext cx="2216150" cy="2635250"/>
            </a:xfrm>
            <a:prstGeom prst="cub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Can 91"/>
            <p:cNvSpPr/>
            <p:nvPr/>
          </p:nvSpPr>
          <p:spPr>
            <a:xfrm rot="5400000" flipH="1">
              <a:off x="6229350" y="2578100"/>
              <a:ext cx="412750" cy="222250"/>
            </a:xfrm>
            <a:prstGeom prst="can">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Cube 92"/>
            <p:cNvSpPr/>
            <p:nvPr/>
          </p:nvSpPr>
          <p:spPr>
            <a:xfrm>
              <a:off x="5216071" y="2984500"/>
              <a:ext cx="721179" cy="1255486"/>
            </a:xfrm>
            <a:prstGeom prst="cube">
              <a:avLst>
                <a:gd name="adj" fmla="val 53664"/>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9" name="Group 98"/>
          <p:cNvGrpSpPr/>
          <p:nvPr/>
        </p:nvGrpSpPr>
        <p:grpSpPr>
          <a:xfrm>
            <a:off x="7648212" y="4763952"/>
            <a:ext cx="912701" cy="1069974"/>
            <a:chOff x="4298950" y="2101850"/>
            <a:chExt cx="2247900" cy="2635250"/>
          </a:xfrm>
        </p:grpSpPr>
        <p:sp>
          <p:nvSpPr>
            <p:cNvPr id="100" name="Cube 99"/>
            <p:cNvSpPr/>
            <p:nvPr/>
          </p:nvSpPr>
          <p:spPr>
            <a:xfrm>
              <a:off x="4339771" y="2133601"/>
              <a:ext cx="1422401" cy="2569028"/>
            </a:xfrm>
            <a:prstGeom prst="cube">
              <a:avLst>
                <a:gd name="adj" fmla="val 41270"/>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01" name="Group 100"/>
            <p:cNvGrpSpPr/>
            <p:nvPr/>
          </p:nvGrpSpPr>
          <p:grpSpPr>
            <a:xfrm>
              <a:off x="5526314" y="3007179"/>
              <a:ext cx="899886" cy="1190171"/>
              <a:chOff x="6434364" y="3051629"/>
              <a:chExt cx="899886" cy="1190171"/>
            </a:xfrm>
          </p:grpSpPr>
          <p:sp>
            <p:nvSpPr>
              <p:cNvPr id="109" name="Cube 108"/>
              <p:cNvSpPr/>
              <p:nvPr/>
            </p:nvSpPr>
            <p:spPr>
              <a:xfrm>
                <a:off x="6434364" y="3051629"/>
                <a:ext cx="899886" cy="1190171"/>
              </a:xfrm>
              <a:prstGeom prst="cube">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0" name="Straight Connector 109"/>
              <p:cNvCxnSpPr/>
              <p:nvPr/>
            </p:nvCxnSpPr>
            <p:spPr>
              <a:xfrm rot="16200000" flipH="1">
                <a:off x="6300788" y="3427412"/>
                <a:ext cx="952500" cy="6540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Freeform 110"/>
              <p:cNvSpPr/>
              <p:nvPr/>
            </p:nvSpPr>
            <p:spPr>
              <a:xfrm>
                <a:off x="6493669" y="3074194"/>
                <a:ext cx="783431" cy="178594"/>
              </a:xfrm>
              <a:custGeom>
                <a:avLst/>
                <a:gdLst>
                  <a:gd name="connsiteX0" fmla="*/ 173831 w 783431"/>
                  <a:gd name="connsiteY0" fmla="*/ 0 h 178594"/>
                  <a:gd name="connsiteX1" fmla="*/ 783431 w 783431"/>
                  <a:gd name="connsiteY1" fmla="*/ 2381 h 178594"/>
                  <a:gd name="connsiteX2" fmla="*/ 597694 w 783431"/>
                  <a:gd name="connsiteY2" fmla="*/ 178594 h 178594"/>
                  <a:gd name="connsiteX3" fmla="*/ 0 w 783431"/>
                  <a:gd name="connsiteY3" fmla="*/ 178594 h 178594"/>
                  <a:gd name="connsiteX4" fmla="*/ 173831 w 783431"/>
                  <a:gd name="connsiteY4" fmla="*/ 0 h 17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31" h="178594">
                    <a:moveTo>
                      <a:pt x="173831" y="0"/>
                    </a:moveTo>
                    <a:lnTo>
                      <a:pt x="783431" y="2381"/>
                    </a:lnTo>
                    <a:lnTo>
                      <a:pt x="597694" y="178594"/>
                    </a:lnTo>
                    <a:lnTo>
                      <a:pt x="0" y="178594"/>
                    </a:lnTo>
                    <a:lnTo>
                      <a:pt x="173831" y="0"/>
                    </a:lnTo>
                    <a:close/>
                  </a:path>
                </a:pathLst>
              </a:custGeom>
              <a:solidFill>
                <a:schemeClr val="tx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2" name="Group 101"/>
            <p:cNvGrpSpPr/>
            <p:nvPr/>
          </p:nvGrpSpPr>
          <p:grpSpPr>
            <a:xfrm>
              <a:off x="5551714" y="2300514"/>
              <a:ext cx="899886" cy="711200"/>
              <a:chOff x="5551714" y="2300514"/>
              <a:chExt cx="899886" cy="711200"/>
            </a:xfrm>
          </p:grpSpPr>
          <p:sp>
            <p:nvSpPr>
              <p:cNvPr id="107" name="Can 106"/>
              <p:cNvSpPr/>
              <p:nvPr/>
            </p:nvSpPr>
            <p:spPr>
              <a:xfrm rot="5400000" flipH="1">
                <a:off x="5646057" y="2206171"/>
                <a:ext cx="711200" cy="899886"/>
              </a:xfrm>
              <a:prstGeom prst="can">
                <a:avLst/>
              </a:prstGeom>
              <a:solidFill>
                <a:schemeClr val="accent3"/>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Oval 107"/>
              <p:cNvSpPr/>
              <p:nvPr/>
            </p:nvSpPr>
            <p:spPr>
              <a:xfrm>
                <a:off x="5660573" y="2351315"/>
                <a:ext cx="551542" cy="406400"/>
              </a:xfrm>
              <a:prstGeom prst="ellipse">
                <a:avLst/>
              </a:prstGeom>
              <a:solidFill>
                <a:schemeClr val="bg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3" name="Cube 102"/>
            <p:cNvSpPr/>
            <p:nvPr/>
          </p:nvSpPr>
          <p:spPr>
            <a:xfrm>
              <a:off x="5251450" y="4013200"/>
              <a:ext cx="679450" cy="685800"/>
            </a:xfrm>
            <a:prstGeom prst="cube">
              <a:avLst>
                <a:gd name="adj" fmla="val 51409"/>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Cube 103"/>
            <p:cNvSpPr/>
            <p:nvPr/>
          </p:nvSpPr>
          <p:spPr>
            <a:xfrm>
              <a:off x="4298950" y="2101850"/>
              <a:ext cx="2216150" cy="2635250"/>
            </a:xfrm>
            <a:prstGeom prst="cub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Can 104"/>
            <p:cNvSpPr/>
            <p:nvPr/>
          </p:nvSpPr>
          <p:spPr>
            <a:xfrm rot="5400000" flipH="1">
              <a:off x="6229350" y="2578100"/>
              <a:ext cx="412750" cy="222250"/>
            </a:xfrm>
            <a:prstGeom prst="can">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Cube 105"/>
            <p:cNvSpPr/>
            <p:nvPr/>
          </p:nvSpPr>
          <p:spPr>
            <a:xfrm>
              <a:off x="5216071" y="2984500"/>
              <a:ext cx="721179" cy="1255486"/>
            </a:xfrm>
            <a:prstGeom prst="cube">
              <a:avLst>
                <a:gd name="adj" fmla="val 53664"/>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2" name="Group 111"/>
          <p:cNvGrpSpPr/>
          <p:nvPr/>
        </p:nvGrpSpPr>
        <p:grpSpPr>
          <a:xfrm>
            <a:off x="4914537" y="5259252"/>
            <a:ext cx="912701" cy="1069974"/>
            <a:chOff x="4298950" y="2101850"/>
            <a:chExt cx="2247900" cy="2635250"/>
          </a:xfrm>
        </p:grpSpPr>
        <p:sp>
          <p:nvSpPr>
            <p:cNvPr id="113" name="Cube 112"/>
            <p:cNvSpPr/>
            <p:nvPr/>
          </p:nvSpPr>
          <p:spPr>
            <a:xfrm>
              <a:off x="4339771" y="2133601"/>
              <a:ext cx="1422401" cy="2569028"/>
            </a:xfrm>
            <a:prstGeom prst="cube">
              <a:avLst>
                <a:gd name="adj" fmla="val 41270"/>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4" name="Group 113"/>
            <p:cNvGrpSpPr/>
            <p:nvPr/>
          </p:nvGrpSpPr>
          <p:grpSpPr>
            <a:xfrm>
              <a:off x="5526314" y="3007179"/>
              <a:ext cx="899886" cy="1190171"/>
              <a:chOff x="6434364" y="3051629"/>
              <a:chExt cx="899886" cy="1190171"/>
            </a:xfrm>
          </p:grpSpPr>
          <p:sp>
            <p:nvSpPr>
              <p:cNvPr id="122" name="Cube 121"/>
              <p:cNvSpPr/>
              <p:nvPr/>
            </p:nvSpPr>
            <p:spPr>
              <a:xfrm>
                <a:off x="6434364" y="3051629"/>
                <a:ext cx="899886" cy="1190171"/>
              </a:xfrm>
              <a:prstGeom prst="cube">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3" name="Straight Connector 122"/>
              <p:cNvCxnSpPr/>
              <p:nvPr/>
            </p:nvCxnSpPr>
            <p:spPr>
              <a:xfrm rot="16200000" flipH="1">
                <a:off x="6300788" y="3427412"/>
                <a:ext cx="952500" cy="6540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Freeform 123"/>
              <p:cNvSpPr/>
              <p:nvPr/>
            </p:nvSpPr>
            <p:spPr>
              <a:xfrm>
                <a:off x="6493669" y="3074194"/>
                <a:ext cx="783431" cy="178594"/>
              </a:xfrm>
              <a:custGeom>
                <a:avLst/>
                <a:gdLst>
                  <a:gd name="connsiteX0" fmla="*/ 173831 w 783431"/>
                  <a:gd name="connsiteY0" fmla="*/ 0 h 178594"/>
                  <a:gd name="connsiteX1" fmla="*/ 783431 w 783431"/>
                  <a:gd name="connsiteY1" fmla="*/ 2381 h 178594"/>
                  <a:gd name="connsiteX2" fmla="*/ 597694 w 783431"/>
                  <a:gd name="connsiteY2" fmla="*/ 178594 h 178594"/>
                  <a:gd name="connsiteX3" fmla="*/ 0 w 783431"/>
                  <a:gd name="connsiteY3" fmla="*/ 178594 h 178594"/>
                  <a:gd name="connsiteX4" fmla="*/ 173831 w 783431"/>
                  <a:gd name="connsiteY4" fmla="*/ 0 h 17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31" h="178594">
                    <a:moveTo>
                      <a:pt x="173831" y="0"/>
                    </a:moveTo>
                    <a:lnTo>
                      <a:pt x="783431" y="2381"/>
                    </a:lnTo>
                    <a:lnTo>
                      <a:pt x="597694" y="178594"/>
                    </a:lnTo>
                    <a:lnTo>
                      <a:pt x="0" y="178594"/>
                    </a:lnTo>
                    <a:lnTo>
                      <a:pt x="173831" y="0"/>
                    </a:lnTo>
                    <a:close/>
                  </a:path>
                </a:pathLst>
              </a:custGeom>
              <a:solidFill>
                <a:schemeClr val="tx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5" name="Group 114"/>
            <p:cNvGrpSpPr/>
            <p:nvPr/>
          </p:nvGrpSpPr>
          <p:grpSpPr>
            <a:xfrm>
              <a:off x="5551714" y="2300514"/>
              <a:ext cx="899886" cy="711200"/>
              <a:chOff x="5551714" y="2300514"/>
              <a:chExt cx="899886" cy="711200"/>
            </a:xfrm>
          </p:grpSpPr>
          <p:sp>
            <p:nvSpPr>
              <p:cNvPr id="120" name="Can 119"/>
              <p:cNvSpPr/>
              <p:nvPr/>
            </p:nvSpPr>
            <p:spPr>
              <a:xfrm rot="5400000" flipH="1">
                <a:off x="5646057" y="2206171"/>
                <a:ext cx="711200" cy="899886"/>
              </a:xfrm>
              <a:prstGeom prst="can">
                <a:avLst/>
              </a:prstGeom>
              <a:solidFill>
                <a:schemeClr val="accent3"/>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Oval 120"/>
              <p:cNvSpPr/>
              <p:nvPr/>
            </p:nvSpPr>
            <p:spPr>
              <a:xfrm>
                <a:off x="5660573" y="2351315"/>
                <a:ext cx="551542" cy="406400"/>
              </a:xfrm>
              <a:prstGeom prst="ellipse">
                <a:avLst/>
              </a:prstGeom>
              <a:solidFill>
                <a:schemeClr val="bg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6" name="Cube 115"/>
            <p:cNvSpPr/>
            <p:nvPr/>
          </p:nvSpPr>
          <p:spPr>
            <a:xfrm>
              <a:off x="5251450" y="4013200"/>
              <a:ext cx="679450" cy="685800"/>
            </a:xfrm>
            <a:prstGeom prst="cube">
              <a:avLst>
                <a:gd name="adj" fmla="val 51409"/>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Cube 116"/>
            <p:cNvSpPr/>
            <p:nvPr/>
          </p:nvSpPr>
          <p:spPr>
            <a:xfrm>
              <a:off x="4298950" y="2101850"/>
              <a:ext cx="2216150" cy="2635250"/>
            </a:xfrm>
            <a:prstGeom prst="cub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Can 117"/>
            <p:cNvSpPr/>
            <p:nvPr/>
          </p:nvSpPr>
          <p:spPr>
            <a:xfrm rot="5400000" flipH="1">
              <a:off x="6229350" y="2578100"/>
              <a:ext cx="412750" cy="222250"/>
            </a:xfrm>
            <a:prstGeom prst="can">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Cube 118"/>
            <p:cNvSpPr/>
            <p:nvPr/>
          </p:nvSpPr>
          <p:spPr>
            <a:xfrm>
              <a:off x="5216071" y="2984500"/>
              <a:ext cx="721179" cy="1255486"/>
            </a:xfrm>
            <a:prstGeom prst="cube">
              <a:avLst>
                <a:gd name="adj" fmla="val 53664"/>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5" name="Group 124"/>
          <p:cNvGrpSpPr/>
          <p:nvPr/>
        </p:nvGrpSpPr>
        <p:grpSpPr>
          <a:xfrm>
            <a:off x="5743212" y="5259252"/>
            <a:ext cx="912701" cy="1069974"/>
            <a:chOff x="4298950" y="2101850"/>
            <a:chExt cx="2247900" cy="2635250"/>
          </a:xfrm>
        </p:grpSpPr>
        <p:sp>
          <p:nvSpPr>
            <p:cNvPr id="126" name="Cube 125"/>
            <p:cNvSpPr/>
            <p:nvPr/>
          </p:nvSpPr>
          <p:spPr>
            <a:xfrm>
              <a:off x="4339771" y="2133601"/>
              <a:ext cx="1422401" cy="2569028"/>
            </a:xfrm>
            <a:prstGeom prst="cube">
              <a:avLst>
                <a:gd name="adj" fmla="val 41270"/>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7" name="Group 126"/>
            <p:cNvGrpSpPr/>
            <p:nvPr/>
          </p:nvGrpSpPr>
          <p:grpSpPr>
            <a:xfrm>
              <a:off x="5526314" y="3007179"/>
              <a:ext cx="899886" cy="1190171"/>
              <a:chOff x="6434364" y="3051629"/>
              <a:chExt cx="899886" cy="1190171"/>
            </a:xfrm>
          </p:grpSpPr>
          <p:sp>
            <p:nvSpPr>
              <p:cNvPr id="135" name="Cube 134"/>
              <p:cNvSpPr/>
              <p:nvPr/>
            </p:nvSpPr>
            <p:spPr>
              <a:xfrm>
                <a:off x="6434364" y="3051629"/>
                <a:ext cx="899886" cy="1190171"/>
              </a:xfrm>
              <a:prstGeom prst="cube">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6" name="Straight Connector 135"/>
              <p:cNvCxnSpPr/>
              <p:nvPr/>
            </p:nvCxnSpPr>
            <p:spPr>
              <a:xfrm rot="16200000" flipH="1">
                <a:off x="6300788" y="3427412"/>
                <a:ext cx="952500" cy="6540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7" name="Freeform 136"/>
              <p:cNvSpPr/>
              <p:nvPr/>
            </p:nvSpPr>
            <p:spPr>
              <a:xfrm>
                <a:off x="6493669" y="3074194"/>
                <a:ext cx="783431" cy="178594"/>
              </a:xfrm>
              <a:custGeom>
                <a:avLst/>
                <a:gdLst>
                  <a:gd name="connsiteX0" fmla="*/ 173831 w 783431"/>
                  <a:gd name="connsiteY0" fmla="*/ 0 h 178594"/>
                  <a:gd name="connsiteX1" fmla="*/ 783431 w 783431"/>
                  <a:gd name="connsiteY1" fmla="*/ 2381 h 178594"/>
                  <a:gd name="connsiteX2" fmla="*/ 597694 w 783431"/>
                  <a:gd name="connsiteY2" fmla="*/ 178594 h 178594"/>
                  <a:gd name="connsiteX3" fmla="*/ 0 w 783431"/>
                  <a:gd name="connsiteY3" fmla="*/ 178594 h 178594"/>
                  <a:gd name="connsiteX4" fmla="*/ 173831 w 783431"/>
                  <a:gd name="connsiteY4" fmla="*/ 0 h 17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31" h="178594">
                    <a:moveTo>
                      <a:pt x="173831" y="0"/>
                    </a:moveTo>
                    <a:lnTo>
                      <a:pt x="783431" y="2381"/>
                    </a:lnTo>
                    <a:lnTo>
                      <a:pt x="597694" y="178594"/>
                    </a:lnTo>
                    <a:lnTo>
                      <a:pt x="0" y="178594"/>
                    </a:lnTo>
                    <a:lnTo>
                      <a:pt x="173831" y="0"/>
                    </a:lnTo>
                    <a:close/>
                  </a:path>
                </a:pathLst>
              </a:custGeom>
              <a:solidFill>
                <a:schemeClr val="tx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8" name="Group 127"/>
            <p:cNvGrpSpPr/>
            <p:nvPr/>
          </p:nvGrpSpPr>
          <p:grpSpPr>
            <a:xfrm>
              <a:off x="5551714" y="2300514"/>
              <a:ext cx="899886" cy="711200"/>
              <a:chOff x="5551714" y="2300514"/>
              <a:chExt cx="899886" cy="711200"/>
            </a:xfrm>
          </p:grpSpPr>
          <p:sp>
            <p:nvSpPr>
              <p:cNvPr id="133" name="Can 132"/>
              <p:cNvSpPr/>
              <p:nvPr/>
            </p:nvSpPr>
            <p:spPr>
              <a:xfrm rot="5400000" flipH="1">
                <a:off x="5646057" y="2206171"/>
                <a:ext cx="711200" cy="899886"/>
              </a:xfrm>
              <a:prstGeom prst="can">
                <a:avLst/>
              </a:prstGeom>
              <a:solidFill>
                <a:schemeClr val="accent3"/>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Oval 133"/>
              <p:cNvSpPr/>
              <p:nvPr/>
            </p:nvSpPr>
            <p:spPr>
              <a:xfrm>
                <a:off x="5660573" y="2351315"/>
                <a:ext cx="551542" cy="406400"/>
              </a:xfrm>
              <a:prstGeom prst="ellipse">
                <a:avLst/>
              </a:prstGeom>
              <a:solidFill>
                <a:schemeClr val="bg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29" name="Cube 128"/>
            <p:cNvSpPr/>
            <p:nvPr/>
          </p:nvSpPr>
          <p:spPr>
            <a:xfrm>
              <a:off x="5251450" y="4013200"/>
              <a:ext cx="679450" cy="685800"/>
            </a:xfrm>
            <a:prstGeom prst="cube">
              <a:avLst>
                <a:gd name="adj" fmla="val 51409"/>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Cube 129"/>
            <p:cNvSpPr/>
            <p:nvPr/>
          </p:nvSpPr>
          <p:spPr>
            <a:xfrm>
              <a:off x="4298950" y="2101850"/>
              <a:ext cx="2216150" cy="2635250"/>
            </a:xfrm>
            <a:prstGeom prst="cub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Can 130"/>
            <p:cNvSpPr/>
            <p:nvPr/>
          </p:nvSpPr>
          <p:spPr>
            <a:xfrm rot="5400000" flipH="1">
              <a:off x="6229350" y="2578100"/>
              <a:ext cx="412750" cy="222250"/>
            </a:xfrm>
            <a:prstGeom prst="can">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Cube 131"/>
            <p:cNvSpPr/>
            <p:nvPr/>
          </p:nvSpPr>
          <p:spPr>
            <a:xfrm>
              <a:off x="5216071" y="2984500"/>
              <a:ext cx="721179" cy="1255486"/>
            </a:xfrm>
            <a:prstGeom prst="cube">
              <a:avLst>
                <a:gd name="adj" fmla="val 53664"/>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8" name="Group 137"/>
          <p:cNvGrpSpPr/>
          <p:nvPr/>
        </p:nvGrpSpPr>
        <p:grpSpPr>
          <a:xfrm>
            <a:off x="6571887" y="5259252"/>
            <a:ext cx="912701" cy="1069974"/>
            <a:chOff x="4298950" y="2101850"/>
            <a:chExt cx="2247900" cy="2635250"/>
          </a:xfrm>
        </p:grpSpPr>
        <p:sp>
          <p:nvSpPr>
            <p:cNvPr id="139" name="Cube 138"/>
            <p:cNvSpPr/>
            <p:nvPr/>
          </p:nvSpPr>
          <p:spPr>
            <a:xfrm>
              <a:off x="4339771" y="2133601"/>
              <a:ext cx="1422401" cy="2569028"/>
            </a:xfrm>
            <a:prstGeom prst="cube">
              <a:avLst>
                <a:gd name="adj" fmla="val 41270"/>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40" name="Group 139"/>
            <p:cNvGrpSpPr/>
            <p:nvPr/>
          </p:nvGrpSpPr>
          <p:grpSpPr>
            <a:xfrm>
              <a:off x="5526314" y="3007179"/>
              <a:ext cx="899886" cy="1190171"/>
              <a:chOff x="6434364" y="3051629"/>
              <a:chExt cx="899886" cy="1190171"/>
            </a:xfrm>
          </p:grpSpPr>
          <p:sp>
            <p:nvSpPr>
              <p:cNvPr id="148" name="Cube 147"/>
              <p:cNvSpPr/>
              <p:nvPr/>
            </p:nvSpPr>
            <p:spPr>
              <a:xfrm>
                <a:off x="6434364" y="3051629"/>
                <a:ext cx="899886" cy="1190171"/>
              </a:xfrm>
              <a:prstGeom prst="cube">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9" name="Straight Connector 148"/>
              <p:cNvCxnSpPr/>
              <p:nvPr/>
            </p:nvCxnSpPr>
            <p:spPr>
              <a:xfrm rot="16200000" flipH="1">
                <a:off x="6300788" y="3427412"/>
                <a:ext cx="952500" cy="6540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0" name="Freeform 149"/>
              <p:cNvSpPr/>
              <p:nvPr/>
            </p:nvSpPr>
            <p:spPr>
              <a:xfrm>
                <a:off x="6493669" y="3074194"/>
                <a:ext cx="783431" cy="178594"/>
              </a:xfrm>
              <a:custGeom>
                <a:avLst/>
                <a:gdLst>
                  <a:gd name="connsiteX0" fmla="*/ 173831 w 783431"/>
                  <a:gd name="connsiteY0" fmla="*/ 0 h 178594"/>
                  <a:gd name="connsiteX1" fmla="*/ 783431 w 783431"/>
                  <a:gd name="connsiteY1" fmla="*/ 2381 h 178594"/>
                  <a:gd name="connsiteX2" fmla="*/ 597694 w 783431"/>
                  <a:gd name="connsiteY2" fmla="*/ 178594 h 178594"/>
                  <a:gd name="connsiteX3" fmla="*/ 0 w 783431"/>
                  <a:gd name="connsiteY3" fmla="*/ 178594 h 178594"/>
                  <a:gd name="connsiteX4" fmla="*/ 173831 w 783431"/>
                  <a:gd name="connsiteY4" fmla="*/ 0 h 17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31" h="178594">
                    <a:moveTo>
                      <a:pt x="173831" y="0"/>
                    </a:moveTo>
                    <a:lnTo>
                      <a:pt x="783431" y="2381"/>
                    </a:lnTo>
                    <a:lnTo>
                      <a:pt x="597694" y="178594"/>
                    </a:lnTo>
                    <a:lnTo>
                      <a:pt x="0" y="178594"/>
                    </a:lnTo>
                    <a:lnTo>
                      <a:pt x="173831" y="0"/>
                    </a:lnTo>
                    <a:close/>
                  </a:path>
                </a:pathLst>
              </a:custGeom>
              <a:solidFill>
                <a:schemeClr val="tx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1" name="Group 140"/>
            <p:cNvGrpSpPr/>
            <p:nvPr/>
          </p:nvGrpSpPr>
          <p:grpSpPr>
            <a:xfrm>
              <a:off x="5551714" y="2300514"/>
              <a:ext cx="899886" cy="711200"/>
              <a:chOff x="5551714" y="2300514"/>
              <a:chExt cx="899886" cy="711200"/>
            </a:xfrm>
          </p:grpSpPr>
          <p:sp>
            <p:nvSpPr>
              <p:cNvPr id="146" name="Can 145"/>
              <p:cNvSpPr/>
              <p:nvPr/>
            </p:nvSpPr>
            <p:spPr>
              <a:xfrm rot="5400000" flipH="1">
                <a:off x="5646057" y="2206171"/>
                <a:ext cx="711200" cy="899886"/>
              </a:xfrm>
              <a:prstGeom prst="can">
                <a:avLst/>
              </a:prstGeom>
              <a:solidFill>
                <a:schemeClr val="accent3"/>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Oval 146"/>
              <p:cNvSpPr/>
              <p:nvPr/>
            </p:nvSpPr>
            <p:spPr>
              <a:xfrm>
                <a:off x="5660573" y="2351315"/>
                <a:ext cx="551542" cy="406400"/>
              </a:xfrm>
              <a:prstGeom prst="ellipse">
                <a:avLst/>
              </a:prstGeom>
              <a:solidFill>
                <a:schemeClr val="bg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2" name="Cube 141"/>
            <p:cNvSpPr/>
            <p:nvPr/>
          </p:nvSpPr>
          <p:spPr>
            <a:xfrm>
              <a:off x="5251450" y="4013200"/>
              <a:ext cx="679450" cy="685800"/>
            </a:xfrm>
            <a:prstGeom prst="cube">
              <a:avLst>
                <a:gd name="adj" fmla="val 51409"/>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Cube 142"/>
            <p:cNvSpPr/>
            <p:nvPr/>
          </p:nvSpPr>
          <p:spPr>
            <a:xfrm>
              <a:off x="4298950" y="2101850"/>
              <a:ext cx="2216150" cy="2635250"/>
            </a:xfrm>
            <a:prstGeom prst="cub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 name="Can 143"/>
            <p:cNvSpPr/>
            <p:nvPr/>
          </p:nvSpPr>
          <p:spPr>
            <a:xfrm rot="5400000" flipH="1">
              <a:off x="6229350" y="2578100"/>
              <a:ext cx="412750" cy="222250"/>
            </a:xfrm>
            <a:prstGeom prst="can">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Cube 144"/>
            <p:cNvSpPr/>
            <p:nvPr/>
          </p:nvSpPr>
          <p:spPr>
            <a:xfrm>
              <a:off x="5216071" y="2984500"/>
              <a:ext cx="721179" cy="1255486"/>
            </a:xfrm>
            <a:prstGeom prst="cube">
              <a:avLst>
                <a:gd name="adj" fmla="val 53664"/>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1" name="Group 150"/>
          <p:cNvGrpSpPr/>
          <p:nvPr/>
        </p:nvGrpSpPr>
        <p:grpSpPr>
          <a:xfrm>
            <a:off x="7400562" y="5259252"/>
            <a:ext cx="912701" cy="1069974"/>
            <a:chOff x="4298950" y="2101850"/>
            <a:chExt cx="2247900" cy="2635250"/>
          </a:xfrm>
        </p:grpSpPr>
        <p:sp>
          <p:nvSpPr>
            <p:cNvPr id="152" name="Cube 151"/>
            <p:cNvSpPr/>
            <p:nvPr/>
          </p:nvSpPr>
          <p:spPr>
            <a:xfrm>
              <a:off x="4339771" y="2133601"/>
              <a:ext cx="1422401" cy="2569028"/>
            </a:xfrm>
            <a:prstGeom prst="cube">
              <a:avLst>
                <a:gd name="adj" fmla="val 41270"/>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3" name="Group 152"/>
            <p:cNvGrpSpPr/>
            <p:nvPr/>
          </p:nvGrpSpPr>
          <p:grpSpPr>
            <a:xfrm>
              <a:off x="5526314" y="3007179"/>
              <a:ext cx="899886" cy="1190171"/>
              <a:chOff x="6434364" y="3051629"/>
              <a:chExt cx="899886" cy="1190171"/>
            </a:xfrm>
          </p:grpSpPr>
          <p:sp>
            <p:nvSpPr>
              <p:cNvPr id="161" name="Cube 160"/>
              <p:cNvSpPr/>
              <p:nvPr/>
            </p:nvSpPr>
            <p:spPr>
              <a:xfrm>
                <a:off x="6434364" y="3051629"/>
                <a:ext cx="899886" cy="1190171"/>
              </a:xfrm>
              <a:prstGeom prst="cube">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2" name="Straight Connector 161"/>
              <p:cNvCxnSpPr/>
              <p:nvPr/>
            </p:nvCxnSpPr>
            <p:spPr>
              <a:xfrm rot="16200000" flipH="1">
                <a:off x="6300788" y="3427412"/>
                <a:ext cx="952500" cy="6540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3" name="Freeform 162"/>
              <p:cNvSpPr/>
              <p:nvPr/>
            </p:nvSpPr>
            <p:spPr>
              <a:xfrm>
                <a:off x="6493669" y="3074194"/>
                <a:ext cx="783431" cy="178594"/>
              </a:xfrm>
              <a:custGeom>
                <a:avLst/>
                <a:gdLst>
                  <a:gd name="connsiteX0" fmla="*/ 173831 w 783431"/>
                  <a:gd name="connsiteY0" fmla="*/ 0 h 178594"/>
                  <a:gd name="connsiteX1" fmla="*/ 783431 w 783431"/>
                  <a:gd name="connsiteY1" fmla="*/ 2381 h 178594"/>
                  <a:gd name="connsiteX2" fmla="*/ 597694 w 783431"/>
                  <a:gd name="connsiteY2" fmla="*/ 178594 h 178594"/>
                  <a:gd name="connsiteX3" fmla="*/ 0 w 783431"/>
                  <a:gd name="connsiteY3" fmla="*/ 178594 h 178594"/>
                  <a:gd name="connsiteX4" fmla="*/ 173831 w 783431"/>
                  <a:gd name="connsiteY4" fmla="*/ 0 h 17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31" h="178594">
                    <a:moveTo>
                      <a:pt x="173831" y="0"/>
                    </a:moveTo>
                    <a:lnTo>
                      <a:pt x="783431" y="2381"/>
                    </a:lnTo>
                    <a:lnTo>
                      <a:pt x="597694" y="178594"/>
                    </a:lnTo>
                    <a:lnTo>
                      <a:pt x="0" y="178594"/>
                    </a:lnTo>
                    <a:lnTo>
                      <a:pt x="173831" y="0"/>
                    </a:lnTo>
                    <a:close/>
                  </a:path>
                </a:pathLst>
              </a:custGeom>
              <a:solidFill>
                <a:schemeClr val="tx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4" name="Group 153"/>
            <p:cNvGrpSpPr/>
            <p:nvPr/>
          </p:nvGrpSpPr>
          <p:grpSpPr>
            <a:xfrm>
              <a:off x="5551714" y="2300514"/>
              <a:ext cx="899886" cy="711200"/>
              <a:chOff x="5551714" y="2300514"/>
              <a:chExt cx="899886" cy="711200"/>
            </a:xfrm>
          </p:grpSpPr>
          <p:sp>
            <p:nvSpPr>
              <p:cNvPr id="159" name="Can 158"/>
              <p:cNvSpPr/>
              <p:nvPr/>
            </p:nvSpPr>
            <p:spPr>
              <a:xfrm rot="5400000" flipH="1">
                <a:off x="5646057" y="2206171"/>
                <a:ext cx="711200" cy="899886"/>
              </a:xfrm>
              <a:prstGeom prst="can">
                <a:avLst/>
              </a:prstGeom>
              <a:solidFill>
                <a:schemeClr val="accent3"/>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Oval 159"/>
              <p:cNvSpPr/>
              <p:nvPr/>
            </p:nvSpPr>
            <p:spPr>
              <a:xfrm>
                <a:off x="5660573" y="2351315"/>
                <a:ext cx="551542" cy="406400"/>
              </a:xfrm>
              <a:prstGeom prst="ellipse">
                <a:avLst/>
              </a:prstGeom>
              <a:solidFill>
                <a:schemeClr val="bg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55" name="Cube 154"/>
            <p:cNvSpPr/>
            <p:nvPr/>
          </p:nvSpPr>
          <p:spPr>
            <a:xfrm>
              <a:off x="5251450" y="4013200"/>
              <a:ext cx="679450" cy="685800"/>
            </a:xfrm>
            <a:prstGeom prst="cube">
              <a:avLst>
                <a:gd name="adj" fmla="val 51409"/>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Cube 155"/>
            <p:cNvSpPr/>
            <p:nvPr/>
          </p:nvSpPr>
          <p:spPr>
            <a:xfrm>
              <a:off x="4298950" y="2101850"/>
              <a:ext cx="2216150" cy="2635250"/>
            </a:xfrm>
            <a:prstGeom prst="cub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Can 156"/>
            <p:cNvSpPr/>
            <p:nvPr/>
          </p:nvSpPr>
          <p:spPr>
            <a:xfrm rot="5400000" flipH="1">
              <a:off x="6229350" y="2578100"/>
              <a:ext cx="412750" cy="222250"/>
            </a:xfrm>
            <a:prstGeom prst="can">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Cube 157"/>
            <p:cNvSpPr/>
            <p:nvPr/>
          </p:nvSpPr>
          <p:spPr>
            <a:xfrm>
              <a:off x="5216071" y="2984500"/>
              <a:ext cx="721179" cy="1255486"/>
            </a:xfrm>
            <a:prstGeom prst="cube">
              <a:avLst>
                <a:gd name="adj" fmla="val 53664"/>
              </a:avLst>
            </a:prstGeom>
            <a:solidFill>
              <a:schemeClr val="bg1"/>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4" name="TextBox 163"/>
          <p:cNvSpPr txBox="1"/>
          <p:nvPr/>
        </p:nvSpPr>
        <p:spPr>
          <a:xfrm>
            <a:off x="398779" y="1385752"/>
            <a:ext cx="4212409" cy="584775"/>
          </a:xfrm>
          <a:prstGeom prst="rect">
            <a:avLst/>
          </a:prstGeom>
          <a:noFill/>
        </p:spPr>
        <p:txBody>
          <a:bodyPr wrap="square" rtlCol="0">
            <a:spAutoFit/>
          </a:bodyPr>
          <a:lstStyle/>
          <a:p>
            <a:pPr>
              <a:buFont typeface="Arial" pitchFamily="34" charset="0"/>
              <a:buChar char="•"/>
            </a:pPr>
            <a:r>
              <a:rPr lang="en-US" sz="1600" dirty="0" smtClean="0"/>
              <a:t> On Aqua, IR/MW frequencies distributed amongst 4 instruments.  Single Retrieval</a:t>
            </a:r>
            <a:endParaRPr lang="en-US" sz="1600" dirty="0"/>
          </a:p>
        </p:txBody>
      </p:sp>
      <p:sp>
        <p:nvSpPr>
          <p:cNvPr id="165" name="TextBox 164"/>
          <p:cNvSpPr txBox="1"/>
          <p:nvPr/>
        </p:nvSpPr>
        <p:spPr>
          <a:xfrm>
            <a:off x="4610101" y="1289413"/>
            <a:ext cx="4533900" cy="1569660"/>
          </a:xfrm>
          <a:prstGeom prst="rect">
            <a:avLst/>
          </a:prstGeom>
          <a:noFill/>
        </p:spPr>
        <p:txBody>
          <a:bodyPr wrap="square" rtlCol="0">
            <a:spAutoFit/>
          </a:bodyPr>
          <a:lstStyle/>
          <a:p>
            <a:r>
              <a:rPr lang="en-US" sz="1600" u="sng" dirty="0" smtClean="0"/>
              <a:t>Mini-Spectrometer Instrument Modules</a:t>
            </a:r>
          </a:p>
          <a:p>
            <a:pPr>
              <a:buFont typeface="Arial" pitchFamily="34" charset="0"/>
              <a:buChar char="•"/>
            </a:pPr>
            <a:r>
              <a:rPr lang="en-US" sz="1600" dirty="0" smtClean="0"/>
              <a:t>  1 WF Grating Spectrometer / FPA per Module</a:t>
            </a:r>
          </a:p>
          <a:p>
            <a:pPr>
              <a:buFont typeface="Arial" pitchFamily="34" charset="0"/>
              <a:buChar char="•"/>
            </a:pPr>
            <a:r>
              <a:rPr lang="en-US" sz="1600" dirty="0" smtClean="0"/>
              <a:t>  Optics / FPA Tailored for Each Band</a:t>
            </a:r>
          </a:p>
          <a:p>
            <a:pPr>
              <a:buFont typeface="Arial" pitchFamily="34" charset="0"/>
              <a:buChar char="•"/>
            </a:pPr>
            <a:r>
              <a:rPr lang="en-US" sz="1600" dirty="0" smtClean="0"/>
              <a:t>  Commonality Reduces Cost.  Low RE</a:t>
            </a:r>
          </a:p>
          <a:p>
            <a:pPr>
              <a:buFont typeface="Arial" pitchFamily="34" charset="0"/>
              <a:buChar char="•"/>
            </a:pPr>
            <a:r>
              <a:rPr lang="en-US" sz="1600" dirty="0" smtClean="0"/>
              <a:t>  Easier to accommodate</a:t>
            </a:r>
          </a:p>
          <a:p>
            <a:pPr>
              <a:buFont typeface="Arial" pitchFamily="34" charset="0"/>
              <a:buChar char="•"/>
            </a:pPr>
            <a:r>
              <a:rPr lang="en-US" sz="1600" dirty="0" smtClean="0"/>
              <a:t> &lt; 50 kg, &lt; 50W, &lt; 1 Mbps</a:t>
            </a:r>
            <a:endParaRPr lang="en-US" sz="1600" dirty="0"/>
          </a:p>
        </p:txBody>
      </p:sp>
      <p:sp>
        <p:nvSpPr>
          <p:cNvPr id="179" name="TextBox 178"/>
          <p:cNvSpPr txBox="1"/>
          <p:nvPr/>
        </p:nvSpPr>
        <p:spPr>
          <a:xfrm>
            <a:off x="7023100" y="3058160"/>
            <a:ext cx="659155" cy="246221"/>
          </a:xfrm>
          <a:prstGeom prst="rect">
            <a:avLst/>
          </a:prstGeom>
          <a:noFill/>
        </p:spPr>
        <p:txBody>
          <a:bodyPr wrap="none" rtlCol="0">
            <a:spAutoFit/>
          </a:bodyPr>
          <a:lstStyle/>
          <a:p>
            <a:r>
              <a:rPr lang="en-US" sz="1000" dirty="0" smtClean="0"/>
              <a:t>Scanner</a:t>
            </a:r>
            <a:endParaRPr lang="en-US" sz="1000" dirty="0"/>
          </a:p>
        </p:txBody>
      </p:sp>
      <p:sp>
        <p:nvSpPr>
          <p:cNvPr id="180" name="TextBox 179"/>
          <p:cNvSpPr txBox="1"/>
          <p:nvPr/>
        </p:nvSpPr>
        <p:spPr>
          <a:xfrm>
            <a:off x="4904740" y="3256280"/>
            <a:ext cx="1013460" cy="400110"/>
          </a:xfrm>
          <a:prstGeom prst="rect">
            <a:avLst/>
          </a:prstGeom>
          <a:noFill/>
        </p:spPr>
        <p:txBody>
          <a:bodyPr wrap="square" rtlCol="0">
            <a:spAutoFit/>
          </a:bodyPr>
          <a:lstStyle/>
          <a:p>
            <a:pPr algn="r"/>
            <a:r>
              <a:rPr lang="en-US" sz="1000" dirty="0" smtClean="0"/>
              <a:t>Spectrometer / FPA</a:t>
            </a:r>
            <a:endParaRPr lang="en-US" sz="1000" dirty="0"/>
          </a:p>
        </p:txBody>
      </p:sp>
      <p:sp>
        <p:nvSpPr>
          <p:cNvPr id="181" name="TextBox 180"/>
          <p:cNvSpPr txBox="1"/>
          <p:nvPr/>
        </p:nvSpPr>
        <p:spPr>
          <a:xfrm>
            <a:off x="6504940" y="4193540"/>
            <a:ext cx="815340" cy="246221"/>
          </a:xfrm>
          <a:prstGeom prst="rect">
            <a:avLst/>
          </a:prstGeom>
          <a:noFill/>
        </p:spPr>
        <p:txBody>
          <a:bodyPr wrap="square" rtlCol="0">
            <a:spAutoFit/>
          </a:bodyPr>
          <a:lstStyle/>
          <a:p>
            <a:r>
              <a:rPr lang="en-US" sz="1000" dirty="0" err="1" smtClean="0"/>
              <a:t>Cryocooler</a:t>
            </a:r>
            <a:endParaRPr lang="en-US" sz="1000" dirty="0"/>
          </a:p>
        </p:txBody>
      </p:sp>
      <p:sp>
        <p:nvSpPr>
          <p:cNvPr id="182" name="TextBox 181"/>
          <p:cNvSpPr txBox="1"/>
          <p:nvPr/>
        </p:nvSpPr>
        <p:spPr>
          <a:xfrm>
            <a:off x="5575300" y="4216400"/>
            <a:ext cx="815340" cy="246221"/>
          </a:xfrm>
          <a:prstGeom prst="rect">
            <a:avLst/>
          </a:prstGeom>
          <a:noFill/>
        </p:spPr>
        <p:txBody>
          <a:bodyPr wrap="square" rtlCol="0">
            <a:spAutoFit/>
          </a:bodyPr>
          <a:lstStyle/>
          <a:p>
            <a:r>
              <a:rPr lang="en-US" sz="1000" dirty="0" smtClean="0"/>
              <a:t>Electronics</a:t>
            </a:r>
            <a:endParaRPr lang="en-US" sz="1000" dirty="0"/>
          </a:p>
        </p:txBody>
      </p:sp>
      <p:sp>
        <p:nvSpPr>
          <p:cNvPr id="183" name="TextBox 182"/>
          <p:cNvSpPr txBox="1"/>
          <p:nvPr/>
        </p:nvSpPr>
        <p:spPr>
          <a:xfrm>
            <a:off x="6954520" y="3500120"/>
            <a:ext cx="815340" cy="246221"/>
          </a:xfrm>
          <a:prstGeom prst="rect">
            <a:avLst/>
          </a:prstGeom>
          <a:noFill/>
        </p:spPr>
        <p:txBody>
          <a:bodyPr wrap="square" rtlCol="0">
            <a:spAutoFit/>
          </a:bodyPr>
          <a:lstStyle/>
          <a:p>
            <a:r>
              <a:rPr lang="en-US" sz="1000" dirty="0" smtClean="0"/>
              <a:t>Calibrator</a:t>
            </a:r>
            <a:endParaRPr lang="en-US" sz="1000" dirty="0"/>
          </a:p>
        </p:txBody>
      </p:sp>
      <p:cxnSp>
        <p:nvCxnSpPr>
          <p:cNvPr id="185" name="Straight Connector 184"/>
          <p:cNvCxnSpPr>
            <a:stCxn id="180" idx="3"/>
          </p:cNvCxnSpPr>
          <p:nvPr/>
        </p:nvCxnSpPr>
        <p:spPr>
          <a:xfrm>
            <a:off x="5918200" y="3456335"/>
            <a:ext cx="259080" cy="1885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a:stCxn id="179" idx="1"/>
          </p:cNvCxnSpPr>
          <p:nvPr/>
        </p:nvCxnSpPr>
        <p:spPr>
          <a:xfrm rot="10800000" flipV="1">
            <a:off x="6870600" y="3181270"/>
            <a:ext cx="152501" cy="382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a:stCxn id="183" idx="1"/>
          </p:cNvCxnSpPr>
          <p:nvPr/>
        </p:nvCxnSpPr>
        <p:spPr>
          <a:xfrm rot="10800000" flipV="1">
            <a:off x="6794500" y="3623230"/>
            <a:ext cx="160020" cy="597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rot="16200000" flipV="1">
            <a:off x="6481189" y="4093588"/>
            <a:ext cx="211148" cy="125915"/>
          </a:xfrm>
          <a:prstGeom prst="straightConnector1">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5400000" flipH="1" flipV="1">
            <a:off x="6055360" y="3896360"/>
            <a:ext cx="495300" cy="22098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a:off x="8162925" y="3867944"/>
            <a:ext cx="416719" cy="158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p:nvPr/>
        </p:nvCxnSpPr>
        <p:spPr>
          <a:xfrm rot="5400000" flipH="1" flipV="1">
            <a:off x="7982743" y="3690940"/>
            <a:ext cx="368303" cy="158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6" name="TextBox 215"/>
          <p:cNvSpPr txBox="1"/>
          <p:nvPr/>
        </p:nvSpPr>
        <p:spPr>
          <a:xfrm>
            <a:off x="8667750" y="4214337"/>
            <a:ext cx="45719" cy="246221"/>
          </a:xfrm>
          <a:prstGeom prst="rect">
            <a:avLst/>
          </a:prstGeom>
          <a:noFill/>
        </p:spPr>
        <p:txBody>
          <a:bodyPr wrap="square" rtlCol="0">
            <a:spAutoFit/>
          </a:bodyPr>
          <a:lstStyle/>
          <a:p>
            <a:endParaRPr lang="en-US" sz="1000" dirty="0"/>
          </a:p>
        </p:txBody>
      </p:sp>
      <p:sp>
        <p:nvSpPr>
          <p:cNvPr id="217" name="TextBox 216"/>
          <p:cNvSpPr txBox="1"/>
          <p:nvPr/>
        </p:nvSpPr>
        <p:spPr>
          <a:xfrm>
            <a:off x="8509794" y="3744120"/>
            <a:ext cx="505267" cy="246221"/>
          </a:xfrm>
          <a:prstGeom prst="rect">
            <a:avLst/>
          </a:prstGeom>
          <a:noFill/>
        </p:spPr>
        <p:txBody>
          <a:bodyPr wrap="none" rtlCol="0">
            <a:spAutoFit/>
          </a:bodyPr>
          <a:lstStyle/>
          <a:p>
            <a:r>
              <a:rPr lang="en-US" sz="1000" dirty="0" smtClean="0"/>
              <a:t>Track</a:t>
            </a:r>
            <a:endParaRPr lang="en-US" sz="1000" dirty="0"/>
          </a:p>
        </p:txBody>
      </p:sp>
      <p:sp>
        <p:nvSpPr>
          <p:cNvPr id="218" name="TextBox 217"/>
          <p:cNvSpPr txBox="1"/>
          <p:nvPr/>
        </p:nvSpPr>
        <p:spPr>
          <a:xfrm>
            <a:off x="7917656" y="3311526"/>
            <a:ext cx="490840" cy="246221"/>
          </a:xfrm>
          <a:prstGeom prst="rect">
            <a:avLst/>
          </a:prstGeom>
          <a:noFill/>
        </p:spPr>
        <p:txBody>
          <a:bodyPr wrap="none" rtlCol="0">
            <a:spAutoFit/>
          </a:bodyPr>
          <a:lstStyle/>
          <a:p>
            <a:r>
              <a:rPr lang="en-US" sz="1000" dirty="0" smtClean="0"/>
              <a:t>Nadir</a:t>
            </a:r>
            <a:endParaRPr lang="en-US" sz="1000" dirty="0"/>
          </a:p>
        </p:txBody>
      </p:sp>
      <p:sp>
        <p:nvSpPr>
          <p:cNvPr id="166" name="TextBox 165"/>
          <p:cNvSpPr txBox="1"/>
          <p:nvPr/>
        </p:nvSpPr>
        <p:spPr>
          <a:xfrm>
            <a:off x="7772400" y="2533650"/>
            <a:ext cx="893386" cy="400110"/>
          </a:xfrm>
          <a:prstGeom prst="rect">
            <a:avLst/>
          </a:prstGeom>
          <a:noFill/>
        </p:spPr>
        <p:txBody>
          <a:bodyPr wrap="none" rtlCol="0">
            <a:spAutoFit/>
          </a:bodyPr>
          <a:lstStyle/>
          <a:p>
            <a:r>
              <a:rPr lang="en-US" sz="2000" b="1" dirty="0" smtClean="0">
                <a:solidFill>
                  <a:srgbClr val="FF0000"/>
                </a:solidFill>
              </a:rPr>
              <a:t>TRL 5</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Grating Spectrometers Compatible with Launch on Iridium Constellation</a:t>
            </a:r>
            <a:endParaRPr lang="en-US" dirty="0"/>
          </a:p>
        </p:txBody>
      </p:sp>
      <p:grpSp>
        <p:nvGrpSpPr>
          <p:cNvPr id="7" name="Group 6"/>
          <p:cNvGrpSpPr/>
          <p:nvPr/>
        </p:nvGrpSpPr>
        <p:grpSpPr>
          <a:xfrm>
            <a:off x="990600" y="1354109"/>
            <a:ext cx="7200901" cy="5408641"/>
            <a:chOff x="0" y="0"/>
            <a:chExt cx="9130533" cy="6858000"/>
          </a:xfrm>
        </p:grpSpPr>
        <p:pic>
          <p:nvPicPr>
            <p:cNvPr id="1026" name="Picture 2"/>
            <p:cNvPicPr>
              <a:picLocks noChangeAspect="1" noChangeArrowheads="1"/>
            </p:cNvPicPr>
            <p:nvPr/>
          </p:nvPicPr>
          <p:blipFill>
            <a:blip r:embed="rId2"/>
            <a:srcRect/>
            <a:stretch>
              <a:fillRect/>
            </a:stretch>
          </p:blipFill>
          <p:spPr bwMode="auto">
            <a:xfrm>
              <a:off x="0" y="0"/>
              <a:ext cx="9130533" cy="6858000"/>
            </a:xfrm>
            <a:prstGeom prst="rect">
              <a:avLst/>
            </a:prstGeom>
            <a:noFill/>
            <a:ln w="9525">
              <a:noFill/>
              <a:miter lim="800000"/>
              <a:headEnd/>
              <a:tailEnd/>
            </a:ln>
          </p:spPr>
        </p:pic>
        <p:sp>
          <p:nvSpPr>
            <p:cNvPr id="5" name="Rectangle 4"/>
            <p:cNvSpPr/>
            <p:nvPr/>
          </p:nvSpPr>
          <p:spPr>
            <a:xfrm>
              <a:off x="180304" y="6452315"/>
              <a:ext cx="8461420" cy="405685"/>
            </a:xfrm>
            <a:prstGeom prst="rect">
              <a:avLst/>
            </a:prstGeom>
            <a:solidFill>
              <a:schemeClr val="bg1"/>
            </a:solidFill>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7272267" y="6392961"/>
              <a:ext cx="1465466" cy="276999"/>
            </a:xfrm>
            <a:prstGeom prst="rect">
              <a:avLst/>
            </a:prstGeom>
            <a:noFill/>
          </p:spPr>
          <p:txBody>
            <a:bodyPr wrap="none" rtlCol="0">
              <a:spAutoFit/>
            </a:bodyPr>
            <a:lstStyle/>
            <a:p>
              <a:r>
                <a:rPr lang="en-US" sz="1200" dirty="0" smtClean="0"/>
                <a:t>C. Schueler (OSC)</a:t>
              </a:r>
              <a:endParaRPr lang="en-US" sz="1200"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NASA Science Community Workshop on Polar Orbiting IR and MW Sounders</a:t>
            </a:r>
            <a:br>
              <a:rPr lang="en-US" sz="2000" dirty="0" smtClean="0"/>
            </a:br>
            <a:r>
              <a:rPr lang="en-US" sz="2000" dirty="0" smtClean="0"/>
              <a:t>Top Recommendations</a:t>
            </a:r>
            <a:endParaRPr lang="en-US" sz="2000" dirty="0"/>
          </a:p>
        </p:txBody>
      </p:sp>
      <p:sp>
        <p:nvSpPr>
          <p:cNvPr id="3" name="Content Placeholder 2"/>
          <p:cNvSpPr>
            <a:spLocks noGrp="1"/>
          </p:cNvSpPr>
          <p:nvPr>
            <p:ph idx="1"/>
          </p:nvPr>
        </p:nvSpPr>
        <p:spPr>
          <a:xfrm>
            <a:off x="419622" y="1375331"/>
            <a:ext cx="8229600" cy="4525963"/>
          </a:xfrm>
        </p:spPr>
        <p:txBody>
          <a:bodyPr/>
          <a:lstStyle/>
          <a:p>
            <a:r>
              <a:rPr lang="en-US" sz="2000" dirty="0" smtClean="0"/>
              <a:t>November 1,2, 2010, 140 People Registered</a:t>
            </a:r>
          </a:p>
          <a:p>
            <a:r>
              <a:rPr lang="en-US" sz="2000" dirty="0" smtClean="0"/>
              <a:t>Top 3 Recommendations Common to Weather, Climate and Composition Breakout Groups:</a:t>
            </a:r>
          </a:p>
          <a:p>
            <a:pPr lvl="1"/>
            <a:r>
              <a:rPr lang="en-US" sz="1800" dirty="0" smtClean="0"/>
              <a:t>Recommendation I: The formation of a US based Sounding Science Team is required to identify the current and future needs of the weather, climate and atmospheric composition communities using data from the IR and MW sounders</a:t>
            </a:r>
          </a:p>
          <a:p>
            <a:pPr lvl="1"/>
            <a:r>
              <a:rPr lang="en-US" sz="1800" dirty="0" smtClean="0"/>
              <a:t>Recommendation II: The JPSS enable the full spectral resolution possible with the FM-1 </a:t>
            </a:r>
            <a:r>
              <a:rPr lang="en-US" sz="1800" dirty="0" err="1" smtClean="0"/>
              <a:t>CrIS</a:t>
            </a:r>
            <a:r>
              <a:rPr lang="en-US" sz="1800" dirty="0" smtClean="0"/>
              <a:t> on NPP as soon as possible.</a:t>
            </a:r>
          </a:p>
          <a:p>
            <a:pPr lvl="1"/>
            <a:r>
              <a:rPr lang="en-US" sz="1800" dirty="0" smtClean="0">
                <a:solidFill>
                  <a:srgbClr val="0000FF"/>
                </a:solidFill>
              </a:rPr>
              <a:t>Recommendation III: NASA should begin development of an advanced IR sounder with high spatial resolution and improved spectral resolution to be ready to follow the current planned sounders expected to retire in the 2020 timeframe.</a:t>
            </a:r>
          </a:p>
          <a:p>
            <a:r>
              <a:rPr lang="en-US" sz="2000" dirty="0" smtClean="0"/>
              <a:t>Draft Workshop Report Available by 4/15/11 at:  </a:t>
            </a:r>
            <a:br>
              <a:rPr lang="en-US" sz="2000" dirty="0" smtClean="0"/>
            </a:br>
            <a:r>
              <a:rPr lang="en-US" sz="2000" dirty="0" smtClean="0"/>
              <a:t>http://nasa-sounder-workshop.jpl.nasa.gov</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 Affordable GEO Instrument is Modest Set of Requirements</a:t>
            </a:r>
            <a:endParaRPr lang="en-US" dirty="0"/>
          </a:p>
        </p:txBody>
      </p:sp>
      <p:sp>
        <p:nvSpPr>
          <p:cNvPr id="9" name="Content Placeholder 8"/>
          <p:cNvSpPr>
            <a:spLocks noGrp="1"/>
          </p:cNvSpPr>
          <p:nvPr>
            <p:ph idx="1"/>
          </p:nvPr>
        </p:nvSpPr>
        <p:spPr>
          <a:xfrm>
            <a:off x="221673" y="1259217"/>
            <a:ext cx="4553527" cy="4525963"/>
          </a:xfrm>
        </p:spPr>
        <p:txBody>
          <a:bodyPr/>
          <a:lstStyle/>
          <a:p>
            <a:r>
              <a:rPr lang="en-US" sz="1800" dirty="0" smtClean="0"/>
              <a:t>Gratings offer advantages for GEO</a:t>
            </a:r>
          </a:p>
          <a:p>
            <a:pPr lvl="1"/>
            <a:r>
              <a:rPr lang="en-US" sz="1600" dirty="0" smtClean="0"/>
              <a:t>High Reliability</a:t>
            </a:r>
          </a:p>
          <a:p>
            <a:pPr lvl="1"/>
            <a:r>
              <a:rPr lang="en-US" sz="1600" dirty="0" smtClean="0"/>
              <a:t>Low sensitivity to pointing</a:t>
            </a:r>
          </a:p>
          <a:p>
            <a:pPr lvl="1"/>
            <a:r>
              <a:rPr lang="en-US" sz="1600" dirty="0" smtClean="0"/>
              <a:t>Smaller Spectrometers (wide field allows high magnification)</a:t>
            </a:r>
          </a:p>
          <a:p>
            <a:pPr lvl="1"/>
            <a:r>
              <a:rPr lang="en-US" sz="1600" dirty="0" smtClean="0"/>
              <a:t>Low Power (Minimal signal processing)</a:t>
            </a:r>
          </a:p>
          <a:p>
            <a:pPr lvl="1"/>
            <a:r>
              <a:rPr lang="en-US" sz="1600" b="1" dirty="0" smtClean="0"/>
              <a:t>But</a:t>
            </a:r>
            <a:r>
              <a:rPr lang="en-US" sz="1600" dirty="0" smtClean="0"/>
              <a:t>:  Fewer Channels than FTS</a:t>
            </a:r>
          </a:p>
          <a:p>
            <a:r>
              <a:rPr lang="en-US" sz="1800" dirty="0" smtClean="0"/>
              <a:t>GEO sounder need not be big</a:t>
            </a:r>
          </a:p>
          <a:p>
            <a:pPr lvl="1"/>
            <a:r>
              <a:rPr lang="en-US" sz="1400" dirty="0" smtClean="0"/>
              <a:t>SIRAS-G, AIRS+ from GEO</a:t>
            </a:r>
          </a:p>
          <a:p>
            <a:pPr lvl="1"/>
            <a:r>
              <a:rPr lang="en-US" sz="1400" dirty="0" smtClean="0"/>
              <a:t>JPL NMP Concept Proposal 1998</a:t>
            </a:r>
          </a:p>
          <a:p>
            <a:pPr lvl="1"/>
            <a:r>
              <a:rPr lang="en-US" sz="1400" dirty="0" smtClean="0"/>
              <a:t>Spectrometers Same as LEO</a:t>
            </a:r>
          </a:p>
          <a:p>
            <a:pPr lvl="1"/>
            <a:r>
              <a:rPr lang="en-US" sz="1400" dirty="0" smtClean="0"/>
              <a:t>Compatible with Orbital STAR </a:t>
            </a:r>
          </a:p>
        </p:txBody>
      </p:sp>
      <p:pic>
        <p:nvPicPr>
          <p:cNvPr id="68610" name="Picture 2" descr="C:\Documents and Settings\tpagano\My Documents\My Projects\Other Projects\GC&amp;E\Analysis\GEO_Trades\d_trade_GEO.f1.jpg"/>
          <p:cNvPicPr>
            <a:picLocks noChangeAspect="1" noChangeArrowheads="1"/>
          </p:cNvPicPr>
          <p:nvPr/>
        </p:nvPicPr>
        <p:blipFill>
          <a:blip r:embed="rId2" cstate="print"/>
          <a:srcRect/>
          <a:stretch>
            <a:fillRect/>
          </a:stretch>
        </p:blipFill>
        <p:spPr bwMode="auto">
          <a:xfrm>
            <a:off x="4608946" y="1285636"/>
            <a:ext cx="4405745" cy="3304309"/>
          </a:xfrm>
          <a:prstGeom prst="rect">
            <a:avLst/>
          </a:prstGeom>
          <a:noFill/>
        </p:spPr>
      </p:pic>
      <p:sp>
        <p:nvSpPr>
          <p:cNvPr id="5" name="TextBox 4"/>
          <p:cNvSpPr txBox="1"/>
          <p:nvPr/>
        </p:nvSpPr>
        <p:spPr>
          <a:xfrm>
            <a:off x="7153851" y="4599250"/>
            <a:ext cx="1694584" cy="1546533"/>
          </a:xfrm>
          <a:prstGeom prst="rect">
            <a:avLst/>
          </a:prstGeom>
          <a:noFill/>
        </p:spPr>
        <p:txBody>
          <a:bodyPr wrap="square" lIns="91397" tIns="45698" rIns="91397" bIns="45698" rtlCol="0">
            <a:spAutoFit/>
          </a:bodyPr>
          <a:lstStyle/>
          <a:p>
            <a:r>
              <a:rPr lang="en-US" sz="1050" i="1" dirty="0" smtClean="0"/>
              <a:t>Assumptions</a:t>
            </a:r>
          </a:p>
          <a:p>
            <a:endParaRPr lang="en-US" sz="1050" i="1" dirty="0" smtClean="0"/>
          </a:p>
          <a:p>
            <a:r>
              <a:rPr lang="en-US" sz="1050" i="1" u="sng" dirty="0" smtClean="0"/>
              <a:t>Aperture</a:t>
            </a:r>
            <a:r>
              <a:rPr lang="en-US" sz="1050" i="1" dirty="0" smtClean="0"/>
              <a:t>:</a:t>
            </a:r>
          </a:p>
          <a:p>
            <a:r>
              <a:rPr lang="en-US" sz="1050" i="1" dirty="0" smtClean="0"/>
              <a:t>D=2.44 </a:t>
            </a:r>
            <a:r>
              <a:rPr lang="el-GR" sz="1050" i="1" dirty="0" smtClean="0"/>
              <a:t>λ</a:t>
            </a:r>
            <a:r>
              <a:rPr lang="en-US" sz="1050" i="1" dirty="0" smtClean="0"/>
              <a:t>/</a:t>
            </a:r>
            <a:r>
              <a:rPr lang="el-GR" sz="1050" i="1" dirty="0" smtClean="0"/>
              <a:t>α</a:t>
            </a:r>
            <a:endParaRPr lang="en-US" sz="1050" i="1" dirty="0" smtClean="0"/>
          </a:p>
          <a:p>
            <a:r>
              <a:rPr lang="el-GR" sz="1050" i="1" dirty="0" smtClean="0"/>
              <a:t>λ</a:t>
            </a:r>
            <a:r>
              <a:rPr lang="en-US" sz="1050" i="1" dirty="0" smtClean="0"/>
              <a:t>=15.4 µm</a:t>
            </a:r>
          </a:p>
          <a:p>
            <a:r>
              <a:rPr lang="en-US" sz="1050" i="1" u="sng" dirty="0" smtClean="0"/>
              <a:t>Scan Time</a:t>
            </a:r>
          </a:p>
          <a:p>
            <a:r>
              <a:rPr lang="en-US" sz="1050" i="1" dirty="0" smtClean="0"/>
              <a:t>3000x4000 km Region</a:t>
            </a:r>
          </a:p>
          <a:p>
            <a:r>
              <a:rPr lang="en-US" sz="1050" i="1" dirty="0" smtClean="0"/>
              <a:t>500 km Swath N/S</a:t>
            </a:r>
          </a:p>
          <a:p>
            <a:r>
              <a:rPr lang="en-US" sz="1050" i="1" dirty="0" smtClean="0"/>
              <a:t>Same </a:t>
            </a:r>
            <a:r>
              <a:rPr lang="en-US" sz="1050" i="1" dirty="0" err="1" smtClean="0"/>
              <a:t>A</a:t>
            </a:r>
            <a:r>
              <a:rPr lang="en-US" sz="1050" i="1" baseline="-25000" dirty="0" err="1" smtClean="0"/>
              <a:t>o</a:t>
            </a:r>
            <a:r>
              <a:rPr lang="el-GR" sz="1050" i="1" dirty="0" smtClean="0"/>
              <a:t>Ω</a:t>
            </a:r>
            <a:r>
              <a:rPr lang="en-US" sz="1050" i="1" baseline="-25000" dirty="0" err="1" smtClean="0"/>
              <a:t>d</a:t>
            </a:r>
            <a:r>
              <a:rPr lang="en-US" sz="1050" i="1" dirty="0" err="1" smtClean="0"/>
              <a:t>T</a:t>
            </a:r>
            <a:r>
              <a:rPr lang="en-US" sz="1050" i="1" baseline="-25000" dirty="0" err="1" smtClean="0"/>
              <a:t>int</a:t>
            </a:r>
            <a:r>
              <a:rPr lang="en-US" sz="1050" i="1" dirty="0" smtClean="0"/>
              <a:t> as AIRS</a:t>
            </a:r>
          </a:p>
        </p:txBody>
      </p:sp>
      <p:sp>
        <p:nvSpPr>
          <p:cNvPr id="8" name="TextBox 7"/>
          <p:cNvSpPr txBox="1"/>
          <p:nvPr/>
        </p:nvSpPr>
        <p:spPr>
          <a:xfrm>
            <a:off x="6867525" y="5473050"/>
            <a:ext cx="2276475" cy="738619"/>
          </a:xfrm>
          <a:prstGeom prst="rect">
            <a:avLst/>
          </a:prstGeom>
          <a:noFill/>
        </p:spPr>
        <p:txBody>
          <a:bodyPr wrap="square" lIns="91397" tIns="45698" rIns="91397" bIns="45698" rtlCol="0">
            <a:spAutoFit/>
          </a:bodyPr>
          <a:lstStyle/>
          <a:p>
            <a:endParaRPr lang="en-US" sz="1400" i="1" dirty="0" smtClean="0"/>
          </a:p>
          <a:p>
            <a:endParaRPr lang="en-US" sz="1400" i="1" dirty="0" smtClean="0"/>
          </a:p>
          <a:p>
            <a:endParaRPr lang="en-US" sz="1400" i="1" dirty="0" smtClean="0"/>
          </a:p>
        </p:txBody>
      </p:sp>
      <p:sp>
        <p:nvSpPr>
          <p:cNvPr id="48" name="TextBox 47"/>
          <p:cNvSpPr txBox="1"/>
          <p:nvPr/>
        </p:nvSpPr>
        <p:spPr>
          <a:xfrm>
            <a:off x="4091708" y="4540716"/>
            <a:ext cx="2835565" cy="1708160"/>
          </a:xfrm>
          <a:prstGeom prst="rect">
            <a:avLst/>
          </a:prstGeom>
          <a:noFill/>
        </p:spPr>
        <p:txBody>
          <a:bodyPr wrap="square" rtlCol="0">
            <a:spAutoFit/>
          </a:bodyPr>
          <a:lstStyle/>
          <a:p>
            <a:pPr>
              <a:tabLst>
                <a:tab pos="1090613" algn="l"/>
                <a:tab pos="2058988" algn="ctr"/>
                <a:tab pos="5029200" algn="l"/>
              </a:tabLst>
            </a:pPr>
            <a:r>
              <a:rPr lang="en-US" altLang="en-US" sz="1050" u="sng" dirty="0" smtClean="0">
                <a:solidFill>
                  <a:schemeClr val="accent2"/>
                </a:solidFill>
              </a:rPr>
              <a:t>SIRAS-G (NMP 1998)</a:t>
            </a:r>
          </a:p>
          <a:p>
            <a:pPr>
              <a:tabLst>
                <a:tab pos="1090613" algn="l"/>
                <a:tab pos="2058988" algn="ctr"/>
                <a:tab pos="5029200" algn="l"/>
              </a:tabLst>
            </a:pPr>
            <a:r>
              <a:rPr lang="en-US" altLang="en-US" sz="1050" dirty="0" smtClean="0">
                <a:solidFill>
                  <a:schemeClr val="accent2"/>
                </a:solidFill>
              </a:rPr>
              <a:t>GSD	(km)	5.0</a:t>
            </a:r>
          </a:p>
          <a:p>
            <a:pPr>
              <a:tabLst>
                <a:tab pos="1090613" algn="l"/>
                <a:tab pos="2058988" algn="ctr"/>
                <a:tab pos="5029200" algn="l"/>
              </a:tabLst>
            </a:pPr>
            <a:r>
              <a:rPr lang="en-US" altLang="en-US" sz="1050" dirty="0" smtClean="0">
                <a:solidFill>
                  <a:schemeClr val="accent2"/>
                </a:solidFill>
              </a:rPr>
              <a:t>IFOV	(km/µr)	10.0/280</a:t>
            </a:r>
          </a:p>
          <a:p>
            <a:pPr>
              <a:tabLst>
                <a:tab pos="1090613" algn="l"/>
                <a:tab pos="2058988" algn="ctr"/>
                <a:tab pos="5029200" algn="l"/>
              </a:tabLst>
            </a:pPr>
            <a:r>
              <a:rPr lang="en-US" altLang="en-US" sz="1050" dirty="0" smtClean="0">
                <a:solidFill>
                  <a:schemeClr val="accent2"/>
                </a:solidFill>
              </a:rPr>
              <a:t>Size	(m)	0.7 x 0.5 x 0.4</a:t>
            </a:r>
          </a:p>
          <a:p>
            <a:pPr>
              <a:tabLst>
                <a:tab pos="1090613" algn="l"/>
                <a:tab pos="2058988" algn="ctr"/>
                <a:tab pos="5029200" algn="l"/>
              </a:tabLst>
            </a:pPr>
            <a:r>
              <a:rPr lang="en-US" altLang="en-US" sz="1050" dirty="0" smtClean="0">
                <a:solidFill>
                  <a:schemeClr val="accent2"/>
                </a:solidFill>
              </a:rPr>
              <a:t>Mass	(kg) 	100</a:t>
            </a:r>
          </a:p>
          <a:p>
            <a:pPr>
              <a:tabLst>
                <a:tab pos="1090613" algn="l"/>
                <a:tab pos="2058988" algn="ctr"/>
                <a:tab pos="5029200" algn="l"/>
              </a:tabLst>
            </a:pPr>
            <a:r>
              <a:rPr lang="en-US" altLang="en-US" sz="1050" dirty="0" smtClean="0">
                <a:solidFill>
                  <a:schemeClr val="accent2"/>
                </a:solidFill>
              </a:rPr>
              <a:t>Power	(W)	150</a:t>
            </a:r>
          </a:p>
          <a:p>
            <a:pPr>
              <a:tabLst>
                <a:tab pos="1090613" algn="l"/>
                <a:tab pos="2058988" algn="ctr"/>
                <a:tab pos="5029200" algn="l"/>
              </a:tabLst>
            </a:pPr>
            <a:r>
              <a:rPr lang="en-US" altLang="en-US" sz="1050" dirty="0" smtClean="0">
                <a:solidFill>
                  <a:schemeClr val="accent2"/>
                </a:solidFill>
              </a:rPr>
              <a:t>Aperture	(cm)	12.5</a:t>
            </a:r>
          </a:p>
          <a:p>
            <a:pPr>
              <a:tabLst>
                <a:tab pos="1090613" algn="l"/>
                <a:tab pos="2058988" algn="ctr"/>
                <a:tab pos="5029200" algn="l"/>
              </a:tabLst>
            </a:pPr>
            <a:r>
              <a:rPr lang="en-US" altLang="en-US" sz="1050" dirty="0" smtClean="0">
                <a:solidFill>
                  <a:schemeClr val="accent2"/>
                </a:solidFill>
              </a:rPr>
              <a:t>Integration	(ms)	100</a:t>
            </a:r>
          </a:p>
          <a:p>
            <a:pPr>
              <a:tabLst>
                <a:tab pos="1090613" algn="l"/>
                <a:tab pos="2058988" algn="ctr"/>
                <a:tab pos="5029200" algn="l"/>
              </a:tabLst>
            </a:pPr>
            <a:r>
              <a:rPr lang="en-US" altLang="en-US" sz="1050" dirty="0" smtClean="0">
                <a:solidFill>
                  <a:schemeClr val="accent2"/>
                </a:solidFill>
              </a:rPr>
              <a:t>No. Channels	2400</a:t>
            </a:r>
          </a:p>
          <a:p>
            <a:pPr>
              <a:tabLst>
                <a:tab pos="1090613" algn="l"/>
                <a:tab pos="2058988" algn="ctr"/>
                <a:tab pos="5029200" algn="l"/>
              </a:tabLst>
            </a:pPr>
            <a:r>
              <a:rPr lang="en-US" altLang="en-US" sz="1050" dirty="0" smtClean="0">
                <a:solidFill>
                  <a:schemeClr val="accent2"/>
                </a:solidFill>
              </a:rPr>
              <a:t>Data Rate 	(</a:t>
            </a:r>
            <a:r>
              <a:rPr lang="en-US" altLang="en-US" sz="1050" dirty="0" err="1" smtClean="0">
                <a:solidFill>
                  <a:schemeClr val="accent2"/>
                </a:solidFill>
              </a:rPr>
              <a:t>kBps</a:t>
            </a:r>
            <a:r>
              <a:rPr lang="en-US" altLang="en-US" sz="1050" dirty="0" smtClean="0">
                <a:solidFill>
                  <a:schemeClr val="accent2"/>
                </a:solidFill>
              </a:rPr>
              <a:t>))	&lt;300</a:t>
            </a:r>
            <a:endParaRPr lang="en-US" sz="1050" dirty="0"/>
          </a:p>
        </p:txBody>
      </p:sp>
      <p:sp>
        <p:nvSpPr>
          <p:cNvPr id="54" name="TextBox 53"/>
          <p:cNvSpPr txBox="1"/>
          <p:nvPr/>
        </p:nvSpPr>
        <p:spPr>
          <a:xfrm>
            <a:off x="6816437" y="3094182"/>
            <a:ext cx="1412118" cy="461665"/>
          </a:xfrm>
          <a:prstGeom prst="rect">
            <a:avLst/>
          </a:prstGeom>
          <a:noFill/>
        </p:spPr>
        <p:txBody>
          <a:bodyPr wrap="none" rtlCol="0">
            <a:spAutoFit/>
          </a:bodyPr>
          <a:lstStyle/>
          <a:p>
            <a:r>
              <a:rPr lang="en-US" sz="1200" dirty="0" smtClean="0"/>
              <a:t>Minimize Aperture</a:t>
            </a:r>
          </a:p>
          <a:p>
            <a:r>
              <a:rPr lang="en-US" sz="1200" dirty="0" smtClean="0"/>
              <a:t>For Lowest Cost</a:t>
            </a:r>
            <a:endParaRPr lang="en-US" sz="1200" dirty="0"/>
          </a:p>
        </p:txBody>
      </p:sp>
      <p:sp>
        <p:nvSpPr>
          <p:cNvPr id="56" name="Oval 55"/>
          <p:cNvSpPr/>
          <p:nvPr/>
        </p:nvSpPr>
        <p:spPr>
          <a:xfrm>
            <a:off x="7435271" y="3823855"/>
            <a:ext cx="64654" cy="64654"/>
          </a:xfrm>
          <a:prstGeom prst="ellipse">
            <a:avLst/>
          </a:prstGeom>
          <a:solidFill>
            <a:srgbClr val="FF0000"/>
          </a:solidFill>
          <a:ln w="127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9"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0232" y="4656381"/>
            <a:ext cx="2628489" cy="1904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1"/>
          <p:cNvSpPr>
            <a:spLocks noGrp="1" noChangeArrowheads="1"/>
          </p:cNvSpPr>
          <p:nvPr>
            <p:ph type="title"/>
          </p:nvPr>
        </p:nvSpPr>
        <p:spPr>
          <a:xfrm>
            <a:off x="692727" y="268941"/>
            <a:ext cx="5680364" cy="456640"/>
          </a:xfrm>
        </p:spPr>
        <p:txBody>
          <a:bodyPr/>
          <a:lstStyle/>
          <a:p>
            <a:pPr eaLnBrk="1" hangingPunct="1"/>
            <a:r>
              <a:rPr lang="en-US" sz="2900" dirty="0" smtClean="0"/>
              <a:t>GEO Hosted Payloads</a:t>
            </a:r>
          </a:p>
        </p:txBody>
      </p:sp>
      <p:grpSp>
        <p:nvGrpSpPr>
          <p:cNvPr id="2" name="Group 2"/>
          <p:cNvGrpSpPr>
            <a:grpSpLocks/>
          </p:cNvGrpSpPr>
          <p:nvPr/>
        </p:nvGrpSpPr>
        <p:grpSpPr bwMode="auto">
          <a:xfrm rot="10800000">
            <a:off x="330200" y="1066800"/>
            <a:ext cx="3441280" cy="3721100"/>
            <a:chOff x="2964" y="707"/>
            <a:chExt cx="3328" cy="4093"/>
          </a:xfrm>
        </p:grpSpPr>
        <p:grpSp>
          <p:nvGrpSpPr>
            <p:cNvPr id="3" name="Group 3"/>
            <p:cNvGrpSpPr>
              <a:grpSpLocks/>
            </p:cNvGrpSpPr>
            <p:nvPr/>
          </p:nvGrpSpPr>
          <p:grpSpPr bwMode="auto">
            <a:xfrm>
              <a:off x="2964" y="707"/>
              <a:ext cx="3328" cy="4093"/>
              <a:chOff x="2975" y="734"/>
              <a:chExt cx="3328" cy="4093"/>
            </a:xfrm>
          </p:grpSpPr>
          <p:grpSp>
            <p:nvGrpSpPr>
              <p:cNvPr id="4" name="Group 4"/>
              <p:cNvGrpSpPr>
                <a:grpSpLocks/>
              </p:cNvGrpSpPr>
              <p:nvPr/>
            </p:nvGrpSpPr>
            <p:grpSpPr bwMode="auto">
              <a:xfrm>
                <a:off x="3295" y="734"/>
                <a:ext cx="3008" cy="4093"/>
                <a:chOff x="1467" y="1164"/>
                <a:chExt cx="3008" cy="4093"/>
              </a:xfrm>
            </p:grpSpPr>
            <p:pic>
              <p:nvPicPr>
                <p:cNvPr id="13331" name="Picture 5" descr="AMC5R_SAIC_ISO_STOWED_09062007"/>
                <p:cNvPicPr>
                  <a:picLocks noChangeAspect="1" noChangeArrowheads="1"/>
                </p:cNvPicPr>
                <p:nvPr/>
              </p:nvPicPr>
              <p:blipFill>
                <a:blip r:embed="rId2" cstate="print"/>
                <a:srcRect/>
                <a:stretch>
                  <a:fillRect/>
                </a:stretch>
              </p:blipFill>
              <p:spPr bwMode="auto">
                <a:xfrm>
                  <a:off x="1467" y="1221"/>
                  <a:ext cx="3008" cy="4036"/>
                </a:xfrm>
                <a:prstGeom prst="rect">
                  <a:avLst/>
                </a:prstGeom>
                <a:noFill/>
                <a:ln w="9525">
                  <a:noFill/>
                  <a:miter lim="800000"/>
                  <a:headEnd/>
                  <a:tailEnd/>
                </a:ln>
              </p:spPr>
            </p:pic>
            <p:sp>
              <p:nvSpPr>
                <p:cNvPr id="13332" name="Freeform 6"/>
                <p:cNvSpPr>
                  <a:spLocks/>
                </p:cNvSpPr>
                <p:nvPr/>
              </p:nvSpPr>
              <p:spPr bwMode="auto">
                <a:xfrm>
                  <a:off x="2661" y="2418"/>
                  <a:ext cx="15" cy="6"/>
                </a:xfrm>
                <a:custGeom>
                  <a:avLst/>
                  <a:gdLst>
                    <a:gd name="T0" fmla="*/ 0 w 15"/>
                    <a:gd name="T1" fmla="*/ 0 h 6"/>
                    <a:gd name="T2" fmla="*/ 15 w 15"/>
                    <a:gd name="T3" fmla="*/ 6 h 6"/>
                    <a:gd name="T4" fmla="*/ 0 w 15"/>
                    <a:gd name="T5" fmla="*/ 0 h 6"/>
                    <a:gd name="T6" fmla="*/ 0 60000 65536"/>
                    <a:gd name="T7" fmla="*/ 0 60000 65536"/>
                    <a:gd name="T8" fmla="*/ 0 60000 65536"/>
                    <a:gd name="T9" fmla="*/ 0 w 15"/>
                    <a:gd name="T10" fmla="*/ 0 h 6"/>
                    <a:gd name="T11" fmla="*/ 15 w 15"/>
                    <a:gd name="T12" fmla="*/ 6 h 6"/>
                  </a:gdLst>
                  <a:ahLst/>
                  <a:cxnLst>
                    <a:cxn ang="T6">
                      <a:pos x="T0" y="T1"/>
                    </a:cxn>
                    <a:cxn ang="T7">
                      <a:pos x="T2" y="T3"/>
                    </a:cxn>
                    <a:cxn ang="T8">
                      <a:pos x="T4" y="T5"/>
                    </a:cxn>
                  </a:cxnLst>
                  <a:rect l="T9" t="T10" r="T11" b="T12"/>
                  <a:pathLst>
                    <a:path w="15" h="6">
                      <a:moveTo>
                        <a:pt x="0" y="0"/>
                      </a:moveTo>
                      <a:cubicBezTo>
                        <a:pt x="5" y="2"/>
                        <a:pt x="15" y="6"/>
                        <a:pt x="15" y="6"/>
                      </a:cubicBezTo>
                      <a:cubicBezTo>
                        <a:pt x="15" y="6"/>
                        <a:pt x="5" y="2"/>
                        <a:pt x="0" y="0"/>
                      </a:cubicBezTo>
                      <a:close/>
                    </a:path>
                  </a:pathLst>
                </a:custGeom>
                <a:noFill/>
                <a:ln w="9525" cap="flat" cmpd="sng">
                  <a:noFill/>
                  <a:prstDash val="solid"/>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sp>
              <p:nvSpPr>
                <p:cNvPr id="13333" name="Freeform 7"/>
                <p:cNvSpPr>
                  <a:spLocks/>
                </p:cNvSpPr>
                <p:nvPr/>
              </p:nvSpPr>
              <p:spPr bwMode="auto">
                <a:xfrm>
                  <a:off x="2658" y="1785"/>
                  <a:ext cx="246" cy="723"/>
                </a:xfrm>
                <a:custGeom>
                  <a:avLst/>
                  <a:gdLst>
                    <a:gd name="T0" fmla="*/ 0 w 246"/>
                    <a:gd name="T1" fmla="*/ 636 h 723"/>
                    <a:gd name="T2" fmla="*/ 246 w 246"/>
                    <a:gd name="T3" fmla="*/ 723 h 723"/>
                    <a:gd name="T4" fmla="*/ 246 w 246"/>
                    <a:gd name="T5" fmla="*/ 102 h 723"/>
                    <a:gd name="T6" fmla="*/ 33 w 246"/>
                    <a:gd name="T7" fmla="*/ 6 h 723"/>
                    <a:gd name="T8" fmla="*/ 9 w 246"/>
                    <a:gd name="T9" fmla="*/ 0 h 723"/>
                    <a:gd name="T10" fmla="*/ 0 w 246"/>
                    <a:gd name="T11" fmla="*/ 636 h 723"/>
                    <a:gd name="T12" fmla="*/ 0 60000 65536"/>
                    <a:gd name="T13" fmla="*/ 0 60000 65536"/>
                    <a:gd name="T14" fmla="*/ 0 60000 65536"/>
                    <a:gd name="T15" fmla="*/ 0 60000 65536"/>
                    <a:gd name="T16" fmla="*/ 0 60000 65536"/>
                    <a:gd name="T17" fmla="*/ 0 60000 65536"/>
                    <a:gd name="T18" fmla="*/ 0 w 246"/>
                    <a:gd name="T19" fmla="*/ 0 h 723"/>
                    <a:gd name="T20" fmla="*/ 246 w 246"/>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46" h="723">
                      <a:moveTo>
                        <a:pt x="0" y="636"/>
                      </a:moveTo>
                      <a:lnTo>
                        <a:pt x="246" y="723"/>
                      </a:lnTo>
                      <a:lnTo>
                        <a:pt x="246" y="102"/>
                      </a:lnTo>
                      <a:lnTo>
                        <a:pt x="33" y="6"/>
                      </a:lnTo>
                      <a:lnTo>
                        <a:pt x="9" y="0"/>
                      </a:lnTo>
                      <a:lnTo>
                        <a:pt x="0" y="636"/>
                      </a:lnTo>
                      <a:close/>
                    </a:path>
                  </a:pathLst>
                </a:custGeom>
                <a:solidFill>
                  <a:srgbClr val="777777"/>
                </a:solidFill>
                <a:ln w="9525" cap="flat" cmpd="sng">
                  <a:noFill/>
                  <a:prstDash val="solid"/>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sp>
              <p:nvSpPr>
                <p:cNvPr id="13334" name="Freeform 8"/>
                <p:cNvSpPr>
                  <a:spLocks/>
                </p:cNvSpPr>
                <p:nvPr/>
              </p:nvSpPr>
              <p:spPr bwMode="auto">
                <a:xfrm>
                  <a:off x="2904" y="1692"/>
                  <a:ext cx="270" cy="816"/>
                </a:xfrm>
                <a:custGeom>
                  <a:avLst/>
                  <a:gdLst>
                    <a:gd name="T0" fmla="*/ 6 w 270"/>
                    <a:gd name="T1" fmla="*/ 816 h 816"/>
                    <a:gd name="T2" fmla="*/ 270 w 270"/>
                    <a:gd name="T3" fmla="*/ 591 h 816"/>
                    <a:gd name="T4" fmla="*/ 270 w 270"/>
                    <a:gd name="T5" fmla="*/ 0 h 816"/>
                    <a:gd name="T6" fmla="*/ 0 w 270"/>
                    <a:gd name="T7" fmla="*/ 192 h 816"/>
                    <a:gd name="T8" fmla="*/ 6 w 270"/>
                    <a:gd name="T9" fmla="*/ 816 h 816"/>
                    <a:gd name="T10" fmla="*/ 0 60000 65536"/>
                    <a:gd name="T11" fmla="*/ 0 60000 65536"/>
                    <a:gd name="T12" fmla="*/ 0 60000 65536"/>
                    <a:gd name="T13" fmla="*/ 0 60000 65536"/>
                    <a:gd name="T14" fmla="*/ 0 60000 65536"/>
                    <a:gd name="T15" fmla="*/ 0 w 270"/>
                    <a:gd name="T16" fmla="*/ 0 h 816"/>
                    <a:gd name="T17" fmla="*/ 270 w 270"/>
                    <a:gd name="T18" fmla="*/ 816 h 816"/>
                  </a:gdLst>
                  <a:ahLst/>
                  <a:cxnLst>
                    <a:cxn ang="T10">
                      <a:pos x="T0" y="T1"/>
                    </a:cxn>
                    <a:cxn ang="T11">
                      <a:pos x="T2" y="T3"/>
                    </a:cxn>
                    <a:cxn ang="T12">
                      <a:pos x="T4" y="T5"/>
                    </a:cxn>
                    <a:cxn ang="T13">
                      <a:pos x="T6" y="T7"/>
                    </a:cxn>
                    <a:cxn ang="T14">
                      <a:pos x="T8" y="T9"/>
                    </a:cxn>
                  </a:cxnLst>
                  <a:rect l="T15" t="T16" r="T17" b="T18"/>
                  <a:pathLst>
                    <a:path w="270" h="816">
                      <a:moveTo>
                        <a:pt x="6" y="816"/>
                      </a:moveTo>
                      <a:lnTo>
                        <a:pt x="270" y="591"/>
                      </a:lnTo>
                      <a:lnTo>
                        <a:pt x="270" y="0"/>
                      </a:lnTo>
                      <a:lnTo>
                        <a:pt x="0" y="192"/>
                      </a:lnTo>
                      <a:lnTo>
                        <a:pt x="6" y="816"/>
                      </a:lnTo>
                      <a:close/>
                    </a:path>
                  </a:pathLst>
                </a:custGeom>
                <a:solidFill>
                  <a:srgbClr val="CC9900"/>
                </a:solidFill>
                <a:ln w="9525" cap="flat" cmpd="sng">
                  <a:noFill/>
                  <a:prstDash val="solid"/>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sp>
              <p:nvSpPr>
                <p:cNvPr id="13335" name="Freeform 9"/>
                <p:cNvSpPr>
                  <a:spLocks/>
                </p:cNvSpPr>
                <p:nvPr/>
              </p:nvSpPr>
              <p:spPr bwMode="auto">
                <a:xfrm>
                  <a:off x="2667" y="1599"/>
                  <a:ext cx="501" cy="285"/>
                </a:xfrm>
                <a:custGeom>
                  <a:avLst/>
                  <a:gdLst>
                    <a:gd name="T0" fmla="*/ 0 w 501"/>
                    <a:gd name="T1" fmla="*/ 180 h 285"/>
                    <a:gd name="T2" fmla="*/ 258 w 501"/>
                    <a:gd name="T3" fmla="*/ 0 h 285"/>
                    <a:gd name="T4" fmla="*/ 501 w 501"/>
                    <a:gd name="T5" fmla="*/ 93 h 285"/>
                    <a:gd name="T6" fmla="*/ 234 w 501"/>
                    <a:gd name="T7" fmla="*/ 285 h 285"/>
                    <a:gd name="T8" fmla="*/ 0 w 501"/>
                    <a:gd name="T9" fmla="*/ 180 h 285"/>
                    <a:gd name="T10" fmla="*/ 0 60000 65536"/>
                    <a:gd name="T11" fmla="*/ 0 60000 65536"/>
                    <a:gd name="T12" fmla="*/ 0 60000 65536"/>
                    <a:gd name="T13" fmla="*/ 0 60000 65536"/>
                    <a:gd name="T14" fmla="*/ 0 60000 65536"/>
                    <a:gd name="T15" fmla="*/ 0 w 501"/>
                    <a:gd name="T16" fmla="*/ 0 h 285"/>
                    <a:gd name="T17" fmla="*/ 501 w 501"/>
                    <a:gd name="T18" fmla="*/ 285 h 285"/>
                  </a:gdLst>
                  <a:ahLst/>
                  <a:cxnLst>
                    <a:cxn ang="T10">
                      <a:pos x="T0" y="T1"/>
                    </a:cxn>
                    <a:cxn ang="T11">
                      <a:pos x="T2" y="T3"/>
                    </a:cxn>
                    <a:cxn ang="T12">
                      <a:pos x="T4" y="T5"/>
                    </a:cxn>
                    <a:cxn ang="T13">
                      <a:pos x="T6" y="T7"/>
                    </a:cxn>
                    <a:cxn ang="T14">
                      <a:pos x="T8" y="T9"/>
                    </a:cxn>
                  </a:cxnLst>
                  <a:rect l="T15" t="T16" r="T17" b="T18"/>
                  <a:pathLst>
                    <a:path w="501" h="285">
                      <a:moveTo>
                        <a:pt x="0" y="180"/>
                      </a:moveTo>
                      <a:lnTo>
                        <a:pt x="258" y="0"/>
                      </a:lnTo>
                      <a:lnTo>
                        <a:pt x="501" y="93"/>
                      </a:lnTo>
                      <a:lnTo>
                        <a:pt x="234" y="285"/>
                      </a:lnTo>
                      <a:lnTo>
                        <a:pt x="0" y="180"/>
                      </a:lnTo>
                      <a:close/>
                    </a:path>
                  </a:pathLst>
                </a:custGeom>
                <a:solidFill>
                  <a:srgbClr val="996600"/>
                </a:solidFill>
                <a:ln w="9525" cap="flat" cmpd="sng">
                  <a:noFill/>
                  <a:prstDash val="solid"/>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sp>
              <p:nvSpPr>
                <p:cNvPr id="13336" name="Oval 10"/>
                <p:cNvSpPr>
                  <a:spLocks noChangeArrowheads="1"/>
                </p:cNvSpPr>
                <p:nvPr/>
              </p:nvSpPr>
              <p:spPr bwMode="auto">
                <a:xfrm>
                  <a:off x="2412" y="1164"/>
                  <a:ext cx="576" cy="576"/>
                </a:xfrm>
                <a:prstGeom prst="ellipse">
                  <a:avLst/>
                </a:prstGeom>
                <a:noFill/>
                <a:ln w="9525">
                  <a:noFill/>
                  <a:round/>
                  <a:headEnd/>
                  <a:tailEnd/>
                </a:ln>
              </p:spPr>
              <p:txBody>
                <a:bodyPr wrap="none" lIns="101882" tIns="50941" rIns="101882" bIns="50941" anchor="ctr"/>
                <a:lstStyle/>
                <a:p>
                  <a:pPr algn="ctr" eaLnBrk="0" hangingPunct="0"/>
                  <a:endParaRPr lang="en-US" sz="2400" dirty="0" smtClean="0">
                    <a:solidFill>
                      <a:srgbClr val="000000"/>
                    </a:solidFill>
                    <a:latin typeface="Times" pitchFamily="18" charset="0"/>
                    <a:ea typeface="+mn-ea"/>
                  </a:endParaRPr>
                </a:p>
              </p:txBody>
            </p:sp>
            <p:sp>
              <p:nvSpPr>
                <p:cNvPr id="13337" name="Oval 11"/>
                <p:cNvSpPr>
                  <a:spLocks noChangeArrowheads="1"/>
                </p:cNvSpPr>
                <p:nvPr/>
              </p:nvSpPr>
              <p:spPr bwMode="auto">
                <a:xfrm rot="3395135">
                  <a:off x="2819" y="1599"/>
                  <a:ext cx="198" cy="277"/>
                </a:xfrm>
                <a:prstGeom prst="ellipse">
                  <a:avLst/>
                </a:prstGeom>
                <a:solidFill>
                  <a:schemeClr val="tx1"/>
                </a:solidFill>
                <a:ln w="9525">
                  <a:noFill/>
                  <a:round/>
                  <a:headEnd/>
                  <a:tailEnd/>
                </a:ln>
              </p:spPr>
              <p:txBody>
                <a:bodyPr wrap="none" lIns="101882" tIns="50941" rIns="101882" bIns="50941" anchor="ctr"/>
                <a:lstStyle/>
                <a:p>
                  <a:pPr algn="ctr" eaLnBrk="0" hangingPunct="0"/>
                  <a:endParaRPr lang="en-US" sz="2400" dirty="0" smtClean="0">
                    <a:solidFill>
                      <a:srgbClr val="000000"/>
                    </a:solidFill>
                    <a:latin typeface="Times" pitchFamily="18" charset="0"/>
                    <a:ea typeface="+mn-ea"/>
                  </a:endParaRPr>
                </a:p>
              </p:txBody>
            </p:sp>
            <p:sp>
              <p:nvSpPr>
                <p:cNvPr id="13338" name="Oval 12"/>
                <p:cNvSpPr>
                  <a:spLocks noChangeArrowheads="1"/>
                </p:cNvSpPr>
                <p:nvPr/>
              </p:nvSpPr>
              <p:spPr bwMode="auto">
                <a:xfrm rot="-2371032">
                  <a:off x="2876" y="1704"/>
                  <a:ext cx="84" cy="56"/>
                </a:xfrm>
                <a:prstGeom prst="ellipse">
                  <a:avLst/>
                </a:prstGeom>
                <a:solidFill>
                  <a:srgbClr val="CCECFF"/>
                </a:solidFill>
                <a:ln w="9525">
                  <a:noFill/>
                  <a:round/>
                  <a:headEnd/>
                  <a:tailEnd/>
                </a:ln>
              </p:spPr>
              <p:txBody>
                <a:bodyPr wrap="none" lIns="101882" tIns="50941" rIns="101882" bIns="50941" anchor="ctr"/>
                <a:lstStyle/>
                <a:p>
                  <a:pPr algn="ctr" eaLnBrk="0" hangingPunct="0"/>
                  <a:endParaRPr lang="en-US" sz="2400" dirty="0" smtClean="0">
                    <a:solidFill>
                      <a:srgbClr val="000000"/>
                    </a:solidFill>
                    <a:latin typeface="Times" pitchFamily="18" charset="0"/>
                    <a:ea typeface="+mn-ea"/>
                  </a:endParaRPr>
                </a:p>
              </p:txBody>
            </p:sp>
            <p:sp>
              <p:nvSpPr>
                <p:cNvPr id="13339" name="Line 13"/>
                <p:cNvSpPr>
                  <a:spLocks noChangeShapeType="1"/>
                </p:cNvSpPr>
                <p:nvPr/>
              </p:nvSpPr>
              <p:spPr bwMode="auto">
                <a:xfrm flipH="1">
                  <a:off x="2812" y="1758"/>
                  <a:ext cx="76" cy="68"/>
                </a:xfrm>
                <a:prstGeom prst="line">
                  <a:avLst/>
                </a:prstGeom>
                <a:noFill/>
                <a:ln w="19050">
                  <a:solidFill>
                    <a:srgbClr val="CCECFF"/>
                  </a:solidFill>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sp>
              <p:nvSpPr>
                <p:cNvPr id="13340" name="Line 14"/>
                <p:cNvSpPr>
                  <a:spLocks noChangeShapeType="1"/>
                </p:cNvSpPr>
                <p:nvPr/>
              </p:nvSpPr>
              <p:spPr bwMode="auto">
                <a:xfrm flipV="1">
                  <a:off x="2946" y="1720"/>
                  <a:ext cx="98" cy="8"/>
                </a:xfrm>
                <a:prstGeom prst="line">
                  <a:avLst/>
                </a:prstGeom>
                <a:noFill/>
                <a:ln w="19050">
                  <a:solidFill>
                    <a:srgbClr val="CCECFF"/>
                  </a:solidFill>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sp>
              <p:nvSpPr>
                <p:cNvPr id="13341" name="Line 15"/>
                <p:cNvSpPr>
                  <a:spLocks noChangeShapeType="1"/>
                </p:cNvSpPr>
                <p:nvPr/>
              </p:nvSpPr>
              <p:spPr bwMode="auto">
                <a:xfrm flipH="1" flipV="1">
                  <a:off x="2918" y="1628"/>
                  <a:ext cx="2" cy="74"/>
                </a:xfrm>
                <a:prstGeom prst="line">
                  <a:avLst/>
                </a:prstGeom>
                <a:noFill/>
                <a:ln w="19050">
                  <a:solidFill>
                    <a:srgbClr val="CCECFF"/>
                  </a:solidFill>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sp>
              <p:nvSpPr>
                <p:cNvPr id="13342" name="Freeform 16"/>
                <p:cNvSpPr>
                  <a:spLocks/>
                </p:cNvSpPr>
                <p:nvPr/>
              </p:nvSpPr>
              <p:spPr bwMode="auto">
                <a:xfrm>
                  <a:off x="2896" y="2198"/>
                  <a:ext cx="346" cy="264"/>
                </a:xfrm>
                <a:custGeom>
                  <a:avLst/>
                  <a:gdLst>
                    <a:gd name="T0" fmla="*/ 8 w 346"/>
                    <a:gd name="T1" fmla="*/ 230 h 264"/>
                    <a:gd name="T2" fmla="*/ 276 w 346"/>
                    <a:gd name="T3" fmla="*/ 0 h 264"/>
                    <a:gd name="T4" fmla="*/ 346 w 346"/>
                    <a:gd name="T5" fmla="*/ 30 h 264"/>
                    <a:gd name="T6" fmla="*/ 66 w 346"/>
                    <a:gd name="T7" fmla="*/ 264 h 264"/>
                    <a:gd name="T8" fmla="*/ 0 w 346"/>
                    <a:gd name="T9" fmla="*/ 240 h 264"/>
                    <a:gd name="T10" fmla="*/ 0 60000 65536"/>
                    <a:gd name="T11" fmla="*/ 0 60000 65536"/>
                    <a:gd name="T12" fmla="*/ 0 60000 65536"/>
                    <a:gd name="T13" fmla="*/ 0 60000 65536"/>
                    <a:gd name="T14" fmla="*/ 0 60000 65536"/>
                    <a:gd name="T15" fmla="*/ 0 w 346"/>
                    <a:gd name="T16" fmla="*/ 0 h 264"/>
                    <a:gd name="T17" fmla="*/ 346 w 346"/>
                    <a:gd name="T18" fmla="*/ 264 h 264"/>
                  </a:gdLst>
                  <a:ahLst/>
                  <a:cxnLst>
                    <a:cxn ang="T10">
                      <a:pos x="T0" y="T1"/>
                    </a:cxn>
                    <a:cxn ang="T11">
                      <a:pos x="T2" y="T3"/>
                    </a:cxn>
                    <a:cxn ang="T12">
                      <a:pos x="T4" y="T5"/>
                    </a:cxn>
                    <a:cxn ang="T13">
                      <a:pos x="T6" y="T7"/>
                    </a:cxn>
                    <a:cxn ang="T14">
                      <a:pos x="T8" y="T9"/>
                    </a:cxn>
                  </a:cxnLst>
                  <a:rect l="T15" t="T16" r="T17" b="T18"/>
                  <a:pathLst>
                    <a:path w="346" h="264">
                      <a:moveTo>
                        <a:pt x="8" y="230"/>
                      </a:moveTo>
                      <a:lnTo>
                        <a:pt x="276" y="0"/>
                      </a:lnTo>
                      <a:lnTo>
                        <a:pt x="346" y="30"/>
                      </a:lnTo>
                      <a:lnTo>
                        <a:pt x="66" y="264"/>
                      </a:lnTo>
                      <a:lnTo>
                        <a:pt x="0" y="240"/>
                      </a:lnTo>
                    </a:path>
                  </a:pathLst>
                </a:custGeom>
                <a:solidFill>
                  <a:srgbClr val="777777"/>
                </a:solidFill>
                <a:ln w="9525" cap="flat" cmpd="sng">
                  <a:noFill/>
                  <a:prstDash val="solid"/>
                  <a:round/>
                  <a:headEnd type="none" w="med" len="med"/>
                  <a:tailEnd type="none" w="med" len="me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sp>
              <p:nvSpPr>
                <p:cNvPr id="13343" name="Freeform 17"/>
                <p:cNvSpPr>
                  <a:spLocks/>
                </p:cNvSpPr>
                <p:nvPr/>
              </p:nvSpPr>
              <p:spPr bwMode="auto">
                <a:xfrm>
                  <a:off x="2954" y="2230"/>
                  <a:ext cx="282" cy="292"/>
                </a:xfrm>
                <a:custGeom>
                  <a:avLst/>
                  <a:gdLst>
                    <a:gd name="T0" fmla="*/ 282 w 282"/>
                    <a:gd name="T1" fmla="*/ 0 h 292"/>
                    <a:gd name="T2" fmla="*/ 4 w 282"/>
                    <a:gd name="T3" fmla="*/ 232 h 292"/>
                    <a:gd name="T4" fmla="*/ 0 w 282"/>
                    <a:gd name="T5" fmla="*/ 292 h 292"/>
                    <a:gd name="T6" fmla="*/ 264 w 282"/>
                    <a:gd name="T7" fmla="*/ 78 h 292"/>
                    <a:gd name="T8" fmla="*/ 282 w 282"/>
                    <a:gd name="T9" fmla="*/ 66 h 292"/>
                    <a:gd name="T10" fmla="*/ 282 w 282"/>
                    <a:gd name="T11" fmla="*/ 0 h 292"/>
                    <a:gd name="T12" fmla="*/ 0 60000 65536"/>
                    <a:gd name="T13" fmla="*/ 0 60000 65536"/>
                    <a:gd name="T14" fmla="*/ 0 60000 65536"/>
                    <a:gd name="T15" fmla="*/ 0 60000 65536"/>
                    <a:gd name="T16" fmla="*/ 0 60000 65536"/>
                    <a:gd name="T17" fmla="*/ 0 60000 65536"/>
                    <a:gd name="T18" fmla="*/ 0 w 282"/>
                    <a:gd name="T19" fmla="*/ 0 h 292"/>
                    <a:gd name="T20" fmla="*/ 282 w 282"/>
                    <a:gd name="T21" fmla="*/ 292 h 292"/>
                  </a:gdLst>
                  <a:ahLst/>
                  <a:cxnLst>
                    <a:cxn ang="T12">
                      <a:pos x="T0" y="T1"/>
                    </a:cxn>
                    <a:cxn ang="T13">
                      <a:pos x="T2" y="T3"/>
                    </a:cxn>
                    <a:cxn ang="T14">
                      <a:pos x="T4" y="T5"/>
                    </a:cxn>
                    <a:cxn ang="T15">
                      <a:pos x="T6" y="T7"/>
                    </a:cxn>
                    <a:cxn ang="T16">
                      <a:pos x="T8" y="T9"/>
                    </a:cxn>
                    <a:cxn ang="T17">
                      <a:pos x="T10" y="T11"/>
                    </a:cxn>
                  </a:cxnLst>
                  <a:rect l="T18" t="T19" r="T20" b="T21"/>
                  <a:pathLst>
                    <a:path w="282" h="292">
                      <a:moveTo>
                        <a:pt x="282" y="0"/>
                      </a:moveTo>
                      <a:lnTo>
                        <a:pt x="4" y="232"/>
                      </a:lnTo>
                      <a:lnTo>
                        <a:pt x="0" y="292"/>
                      </a:lnTo>
                      <a:lnTo>
                        <a:pt x="264" y="78"/>
                      </a:lnTo>
                      <a:lnTo>
                        <a:pt x="282" y="66"/>
                      </a:lnTo>
                      <a:lnTo>
                        <a:pt x="282" y="0"/>
                      </a:lnTo>
                      <a:close/>
                    </a:path>
                  </a:pathLst>
                </a:custGeom>
                <a:solidFill>
                  <a:schemeClr val="folHlink"/>
                </a:solidFill>
                <a:ln w="9525" cap="flat" cmpd="sng">
                  <a:noFill/>
                  <a:prstDash val="solid"/>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sp>
              <p:nvSpPr>
                <p:cNvPr id="13344" name="Freeform 18"/>
                <p:cNvSpPr>
                  <a:spLocks/>
                </p:cNvSpPr>
                <p:nvPr/>
              </p:nvSpPr>
              <p:spPr bwMode="auto">
                <a:xfrm>
                  <a:off x="2902" y="2438"/>
                  <a:ext cx="54" cy="88"/>
                </a:xfrm>
                <a:custGeom>
                  <a:avLst/>
                  <a:gdLst>
                    <a:gd name="T0" fmla="*/ 0 w 54"/>
                    <a:gd name="T1" fmla="*/ 0 h 88"/>
                    <a:gd name="T2" fmla="*/ 54 w 54"/>
                    <a:gd name="T3" fmla="*/ 22 h 88"/>
                    <a:gd name="T4" fmla="*/ 50 w 54"/>
                    <a:gd name="T5" fmla="*/ 88 h 88"/>
                    <a:gd name="T6" fmla="*/ 0 w 54"/>
                    <a:gd name="T7" fmla="*/ 68 h 88"/>
                    <a:gd name="T8" fmla="*/ 0 w 54"/>
                    <a:gd name="T9" fmla="*/ 0 h 88"/>
                    <a:gd name="T10" fmla="*/ 0 60000 65536"/>
                    <a:gd name="T11" fmla="*/ 0 60000 65536"/>
                    <a:gd name="T12" fmla="*/ 0 60000 65536"/>
                    <a:gd name="T13" fmla="*/ 0 60000 65536"/>
                    <a:gd name="T14" fmla="*/ 0 60000 65536"/>
                    <a:gd name="T15" fmla="*/ 0 w 54"/>
                    <a:gd name="T16" fmla="*/ 0 h 88"/>
                    <a:gd name="T17" fmla="*/ 54 w 54"/>
                    <a:gd name="T18" fmla="*/ 88 h 88"/>
                  </a:gdLst>
                  <a:ahLst/>
                  <a:cxnLst>
                    <a:cxn ang="T10">
                      <a:pos x="T0" y="T1"/>
                    </a:cxn>
                    <a:cxn ang="T11">
                      <a:pos x="T2" y="T3"/>
                    </a:cxn>
                    <a:cxn ang="T12">
                      <a:pos x="T4" y="T5"/>
                    </a:cxn>
                    <a:cxn ang="T13">
                      <a:pos x="T6" y="T7"/>
                    </a:cxn>
                    <a:cxn ang="T14">
                      <a:pos x="T8" y="T9"/>
                    </a:cxn>
                  </a:cxnLst>
                  <a:rect l="T15" t="T16" r="T17" b="T18"/>
                  <a:pathLst>
                    <a:path w="54" h="88">
                      <a:moveTo>
                        <a:pt x="0" y="0"/>
                      </a:moveTo>
                      <a:lnTo>
                        <a:pt x="54" y="22"/>
                      </a:lnTo>
                      <a:lnTo>
                        <a:pt x="50" y="88"/>
                      </a:lnTo>
                      <a:lnTo>
                        <a:pt x="0" y="68"/>
                      </a:lnTo>
                      <a:lnTo>
                        <a:pt x="0" y="0"/>
                      </a:lnTo>
                      <a:close/>
                    </a:path>
                  </a:pathLst>
                </a:custGeom>
                <a:solidFill>
                  <a:schemeClr val="folHlink"/>
                </a:solidFill>
                <a:ln w="9525" cap="flat" cmpd="sng">
                  <a:noFill/>
                  <a:prstDash val="solid"/>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grpSp>
          <p:sp>
            <p:nvSpPr>
              <p:cNvPr id="13324" name="Text Box 19"/>
              <p:cNvSpPr txBox="1">
                <a:spLocks noChangeArrowheads="1"/>
              </p:cNvSpPr>
              <p:nvPr/>
            </p:nvSpPr>
            <p:spPr bwMode="auto">
              <a:xfrm rot="10800000">
                <a:off x="2975" y="991"/>
                <a:ext cx="1081" cy="929"/>
              </a:xfrm>
              <a:prstGeom prst="rect">
                <a:avLst/>
              </a:prstGeom>
              <a:noFill/>
              <a:ln w="9525">
                <a:noFill/>
                <a:miter lim="800000"/>
                <a:headEnd/>
                <a:tailEnd/>
              </a:ln>
            </p:spPr>
            <p:txBody>
              <a:bodyPr wrap="square" lIns="101882" tIns="50941" rIns="101882" bIns="50941">
                <a:spAutoFit/>
              </a:bodyPr>
              <a:lstStyle/>
              <a:p>
                <a:pPr eaLnBrk="0" hangingPunct="0"/>
                <a:r>
                  <a:rPr lang="en-US" sz="1600" b="1" dirty="0" smtClean="0">
                    <a:solidFill>
                      <a:srgbClr val="000000"/>
                    </a:solidFill>
                    <a:latin typeface="CG Omega" pitchFamily="34" charset="0"/>
                    <a:ea typeface="+mn-ea"/>
                  </a:rPr>
                  <a:t>Remote Sensing </a:t>
                </a:r>
              </a:p>
              <a:p>
                <a:pPr eaLnBrk="0" hangingPunct="0"/>
                <a:r>
                  <a:rPr lang="en-US" sz="1600" b="1" dirty="0" smtClean="0">
                    <a:solidFill>
                      <a:srgbClr val="000000"/>
                    </a:solidFill>
                    <a:latin typeface="CG Omega" pitchFamily="34" charset="0"/>
                    <a:ea typeface="+mn-ea"/>
                  </a:rPr>
                  <a:t>Payload</a:t>
                </a:r>
              </a:p>
            </p:txBody>
          </p:sp>
          <p:sp>
            <p:nvSpPr>
              <p:cNvPr id="13325" name="Freeform 20"/>
              <p:cNvSpPr>
                <a:spLocks/>
              </p:cNvSpPr>
              <p:nvPr/>
            </p:nvSpPr>
            <p:spPr bwMode="auto">
              <a:xfrm>
                <a:off x="4092" y="1604"/>
                <a:ext cx="282" cy="200"/>
              </a:xfrm>
              <a:custGeom>
                <a:avLst/>
                <a:gdLst>
                  <a:gd name="T0" fmla="*/ 0 w 282"/>
                  <a:gd name="T1" fmla="*/ 170 h 200"/>
                  <a:gd name="T2" fmla="*/ 96 w 282"/>
                  <a:gd name="T3" fmla="*/ 200 h 200"/>
                  <a:gd name="T4" fmla="*/ 282 w 282"/>
                  <a:gd name="T5" fmla="*/ 36 h 200"/>
                  <a:gd name="T6" fmla="*/ 184 w 282"/>
                  <a:gd name="T7" fmla="*/ 0 h 200"/>
                  <a:gd name="T8" fmla="*/ 0 w 282"/>
                  <a:gd name="T9" fmla="*/ 170 h 200"/>
                  <a:gd name="T10" fmla="*/ 0 60000 65536"/>
                  <a:gd name="T11" fmla="*/ 0 60000 65536"/>
                  <a:gd name="T12" fmla="*/ 0 60000 65536"/>
                  <a:gd name="T13" fmla="*/ 0 60000 65536"/>
                  <a:gd name="T14" fmla="*/ 0 60000 65536"/>
                  <a:gd name="T15" fmla="*/ 0 w 282"/>
                  <a:gd name="T16" fmla="*/ 0 h 200"/>
                  <a:gd name="T17" fmla="*/ 282 w 282"/>
                  <a:gd name="T18" fmla="*/ 200 h 200"/>
                </a:gdLst>
                <a:ahLst/>
                <a:cxnLst>
                  <a:cxn ang="T10">
                    <a:pos x="T0" y="T1"/>
                  </a:cxn>
                  <a:cxn ang="T11">
                    <a:pos x="T2" y="T3"/>
                  </a:cxn>
                  <a:cxn ang="T12">
                    <a:pos x="T4" y="T5"/>
                  </a:cxn>
                  <a:cxn ang="T13">
                    <a:pos x="T6" y="T7"/>
                  </a:cxn>
                  <a:cxn ang="T14">
                    <a:pos x="T8" y="T9"/>
                  </a:cxn>
                </a:cxnLst>
                <a:rect l="T15" t="T16" r="T17" b="T18"/>
                <a:pathLst>
                  <a:path w="282" h="200">
                    <a:moveTo>
                      <a:pt x="0" y="170"/>
                    </a:moveTo>
                    <a:lnTo>
                      <a:pt x="96" y="200"/>
                    </a:lnTo>
                    <a:lnTo>
                      <a:pt x="282" y="36"/>
                    </a:lnTo>
                    <a:lnTo>
                      <a:pt x="184" y="0"/>
                    </a:lnTo>
                    <a:lnTo>
                      <a:pt x="0" y="170"/>
                    </a:lnTo>
                    <a:close/>
                  </a:path>
                </a:pathLst>
              </a:custGeom>
              <a:solidFill>
                <a:srgbClr val="777777"/>
              </a:solidFill>
              <a:ln w="9525" cap="flat" cmpd="sng">
                <a:noFill/>
                <a:prstDash val="solid"/>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sp>
            <p:nvSpPr>
              <p:cNvPr id="13326" name="Freeform 21"/>
              <p:cNvSpPr>
                <a:spLocks/>
              </p:cNvSpPr>
              <p:nvPr/>
            </p:nvSpPr>
            <p:spPr bwMode="auto">
              <a:xfrm>
                <a:off x="4184" y="1644"/>
                <a:ext cx="194" cy="304"/>
              </a:xfrm>
              <a:custGeom>
                <a:avLst/>
                <a:gdLst>
                  <a:gd name="T0" fmla="*/ 0 w 194"/>
                  <a:gd name="T1" fmla="*/ 156 h 304"/>
                  <a:gd name="T2" fmla="*/ 6 w 194"/>
                  <a:gd name="T3" fmla="*/ 304 h 304"/>
                  <a:gd name="T4" fmla="*/ 194 w 194"/>
                  <a:gd name="T5" fmla="*/ 132 h 304"/>
                  <a:gd name="T6" fmla="*/ 188 w 194"/>
                  <a:gd name="T7" fmla="*/ 0 h 304"/>
                  <a:gd name="T8" fmla="*/ 0 w 194"/>
                  <a:gd name="T9" fmla="*/ 156 h 304"/>
                  <a:gd name="T10" fmla="*/ 0 60000 65536"/>
                  <a:gd name="T11" fmla="*/ 0 60000 65536"/>
                  <a:gd name="T12" fmla="*/ 0 60000 65536"/>
                  <a:gd name="T13" fmla="*/ 0 60000 65536"/>
                  <a:gd name="T14" fmla="*/ 0 60000 65536"/>
                  <a:gd name="T15" fmla="*/ 0 w 194"/>
                  <a:gd name="T16" fmla="*/ 0 h 304"/>
                  <a:gd name="T17" fmla="*/ 194 w 194"/>
                  <a:gd name="T18" fmla="*/ 304 h 304"/>
                </a:gdLst>
                <a:ahLst/>
                <a:cxnLst>
                  <a:cxn ang="T10">
                    <a:pos x="T0" y="T1"/>
                  </a:cxn>
                  <a:cxn ang="T11">
                    <a:pos x="T2" y="T3"/>
                  </a:cxn>
                  <a:cxn ang="T12">
                    <a:pos x="T4" y="T5"/>
                  </a:cxn>
                  <a:cxn ang="T13">
                    <a:pos x="T6" y="T7"/>
                  </a:cxn>
                  <a:cxn ang="T14">
                    <a:pos x="T8" y="T9"/>
                  </a:cxn>
                </a:cxnLst>
                <a:rect l="T15" t="T16" r="T17" b="T18"/>
                <a:pathLst>
                  <a:path w="194" h="304">
                    <a:moveTo>
                      <a:pt x="0" y="156"/>
                    </a:moveTo>
                    <a:lnTo>
                      <a:pt x="6" y="304"/>
                    </a:lnTo>
                    <a:lnTo>
                      <a:pt x="194" y="132"/>
                    </a:lnTo>
                    <a:lnTo>
                      <a:pt x="188" y="0"/>
                    </a:lnTo>
                    <a:lnTo>
                      <a:pt x="0" y="156"/>
                    </a:lnTo>
                    <a:close/>
                  </a:path>
                </a:pathLst>
              </a:custGeom>
              <a:solidFill>
                <a:schemeClr val="bg2"/>
              </a:solidFill>
              <a:ln w="9525" cap="flat" cmpd="sng">
                <a:solidFill>
                  <a:srgbClr val="777777"/>
                </a:solidFill>
                <a:prstDash val="solid"/>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sp>
            <p:nvSpPr>
              <p:cNvPr id="13327" name="Freeform 22"/>
              <p:cNvSpPr>
                <a:spLocks/>
              </p:cNvSpPr>
              <p:nvPr/>
            </p:nvSpPr>
            <p:spPr bwMode="auto">
              <a:xfrm>
                <a:off x="4092" y="1774"/>
                <a:ext cx="98" cy="178"/>
              </a:xfrm>
              <a:custGeom>
                <a:avLst/>
                <a:gdLst>
                  <a:gd name="T0" fmla="*/ 0 w 98"/>
                  <a:gd name="T1" fmla="*/ 0 h 178"/>
                  <a:gd name="T2" fmla="*/ 94 w 98"/>
                  <a:gd name="T3" fmla="*/ 28 h 178"/>
                  <a:gd name="T4" fmla="*/ 98 w 98"/>
                  <a:gd name="T5" fmla="*/ 178 h 178"/>
                  <a:gd name="T6" fmla="*/ 2 w 98"/>
                  <a:gd name="T7" fmla="*/ 150 h 178"/>
                  <a:gd name="T8" fmla="*/ 0 w 98"/>
                  <a:gd name="T9" fmla="*/ 0 h 178"/>
                  <a:gd name="T10" fmla="*/ 0 60000 65536"/>
                  <a:gd name="T11" fmla="*/ 0 60000 65536"/>
                  <a:gd name="T12" fmla="*/ 0 60000 65536"/>
                  <a:gd name="T13" fmla="*/ 0 60000 65536"/>
                  <a:gd name="T14" fmla="*/ 0 60000 65536"/>
                  <a:gd name="T15" fmla="*/ 0 w 98"/>
                  <a:gd name="T16" fmla="*/ 0 h 178"/>
                  <a:gd name="T17" fmla="*/ 98 w 98"/>
                  <a:gd name="T18" fmla="*/ 178 h 178"/>
                </a:gdLst>
                <a:ahLst/>
                <a:cxnLst>
                  <a:cxn ang="T10">
                    <a:pos x="T0" y="T1"/>
                  </a:cxn>
                  <a:cxn ang="T11">
                    <a:pos x="T2" y="T3"/>
                  </a:cxn>
                  <a:cxn ang="T12">
                    <a:pos x="T4" y="T5"/>
                  </a:cxn>
                  <a:cxn ang="T13">
                    <a:pos x="T6" y="T7"/>
                  </a:cxn>
                  <a:cxn ang="T14">
                    <a:pos x="T8" y="T9"/>
                  </a:cxn>
                </a:cxnLst>
                <a:rect l="T15" t="T16" r="T17" b="T18"/>
                <a:pathLst>
                  <a:path w="98" h="178">
                    <a:moveTo>
                      <a:pt x="0" y="0"/>
                    </a:moveTo>
                    <a:lnTo>
                      <a:pt x="94" y="28"/>
                    </a:lnTo>
                    <a:lnTo>
                      <a:pt x="98" y="178"/>
                    </a:lnTo>
                    <a:lnTo>
                      <a:pt x="2" y="150"/>
                    </a:lnTo>
                    <a:lnTo>
                      <a:pt x="0" y="0"/>
                    </a:lnTo>
                    <a:close/>
                  </a:path>
                </a:pathLst>
              </a:custGeom>
              <a:solidFill>
                <a:schemeClr val="bg2"/>
              </a:solidFill>
              <a:ln w="9525" cap="flat" cmpd="sng">
                <a:solidFill>
                  <a:srgbClr val="777777"/>
                </a:solidFill>
                <a:prstDash val="solid"/>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sp>
            <p:nvSpPr>
              <p:cNvPr id="13328" name="Freeform 23"/>
              <p:cNvSpPr>
                <a:spLocks/>
              </p:cNvSpPr>
              <p:nvPr/>
            </p:nvSpPr>
            <p:spPr bwMode="auto">
              <a:xfrm>
                <a:off x="3874" y="1882"/>
                <a:ext cx="158" cy="106"/>
              </a:xfrm>
              <a:custGeom>
                <a:avLst/>
                <a:gdLst>
                  <a:gd name="T0" fmla="*/ 0 w 158"/>
                  <a:gd name="T1" fmla="*/ 98 h 106"/>
                  <a:gd name="T2" fmla="*/ 106 w 158"/>
                  <a:gd name="T3" fmla="*/ 0 h 106"/>
                  <a:gd name="T4" fmla="*/ 158 w 158"/>
                  <a:gd name="T5" fmla="*/ 10 h 106"/>
                  <a:gd name="T6" fmla="*/ 46 w 158"/>
                  <a:gd name="T7" fmla="*/ 106 h 106"/>
                  <a:gd name="T8" fmla="*/ 0 w 158"/>
                  <a:gd name="T9" fmla="*/ 98 h 106"/>
                  <a:gd name="T10" fmla="*/ 0 60000 65536"/>
                  <a:gd name="T11" fmla="*/ 0 60000 65536"/>
                  <a:gd name="T12" fmla="*/ 0 60000 65536"/>
                  <a:gd name="T13" fmla="*/ 0 60000 65536"/>
                  <a:gd name="T14" fmla="*/ 0 60000 65536"/>
                  <a:gd name="T15" fmla="*/ 0 w 158"/>
                  <a:gd name="T16" fmla="*/ 0 h 106"/>
                  <a:gd name="T17" fmla="*/ 158 w 158"/>
                  <a:gd name="T18" fmla="*/ 106 h 106"/>
                </a:gdLst>
                <a:ahLst/>
                <a:cxnLst>
                  <a:cxn ang="T10">
                    <a:pos x="T0" y="T1"/>
                  </a:cxn>
                  <a:cxn ang="T11">
                    <a:pos x="T2" y="T3"/>
                  </a:cxn>
                  <a:cxn ang="T12">
                    <a:pos x="T4" y="T5"/>
                  </a:cxn>
                  <a:cxn ang="T13">
                    <a:pos x="T6" y="T7"/>
                  </a:cxn>
                  <a:cxn ang="T14">
                    <a:pos x="T8" y="T9"/>
                  </a:cxn>
                </a:cxnLst>
                <a:rect l="T15" t="T16" r="T17" b="T18"/>
                <a:pathLst>
                  <a:path w="158" h="106">
                    <a:moveTo>
                      <a:pt x="0" y="98"/>
                    </a:moveTo>
                    <a:lnTo>
                      <a:pt x="106" y="0"/>
                    </a:lnTo>
                    <a:lnTo>
                      <a:pt x="158" y="10"/>
                    </a:lnTo>
                    <a:lnTo>
                      <a:pt x="46" y="106"/>
                    </a:lnTo>
                    <a:lnTo>
                      <a:pt x="0" y="98"/>
                    </a:lnTo>
                    <a:close/>
                  </a:path>
                </a:pathLst>
              </a:custGeom>
              <a:solidFill>
                <a:schemeClr val="bg2"/>
              </a:solidFill>
              <a:ln w="9525" cap="flat" cmpd="sng">
                <a:noFill/>
                <a:prstDash val="solid"/>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sp>
            <p:nvSpPr>
              <p:cNvPr id="13329" name="Freeform 24"/>
              <p:cNvSpPr>
                <a:spLocks/>
              </p:cNvSpPr>
              <p:nvPr/>
            </p:nvSpPr>
            <p:spPr bwMode="auto">
              <a:xfrm>
                <a:off x="3872" y="1980"/>
                <a:ext cx="44" cy="154"/>
              </a:xfrm>
              <a:custGeom>
                <a:avLst/>
                <a:gdLst>
                  <a:gd name="T0" fmla="*/ 0 w 44"/>
                  <a:gd name="T1" fmla="*/ 0 h 154"/>
                  <a:gd name="T2" fmla="*/ 0 w 44"/>
                  <a:gd name="T3" fmla="*/ 144 h 154"/>
                  <a:gd name="T4" fmla="*/ 44 w 44"/>
                  <a:gd name="T5" fmla="*/ 154 h 154"/>
                  <a:gd name="T6" fmla="*/ 44 w 44"/>
                  <a:gd name="T7" fmla="*/ 10 h 154"/>
                  <a:gd name="T8" fmla="*/ 0 w 44"/>
                  <a:gd name="T9" fmla="*/ 0 h 154"/>
                  <a:gd name="T10" fmla="*/ 0 60000 65536"/>
                  <a:gd name="T11" fmla="*/ 0 60000 65536"/>
                  <a:gd name="T12" fmla="*/ 0 60000 65536"/>
                  <a:gd name="T13" fmla="*/ 0 60000 65536"/>
                  <a:gd name="T14" fmla="*/ 0 60000 65536"/>
                  <a:gd name="T15" fmla="*/ 0 w 44"/>
                  <a:gd name="T16" fmla="*/ 0 h 154"/>
                  <a:gd name="T17" fmla="*/ 44 w 44"/>
                  <a:gd name="T18" fmla="*/ 154 h 154"/>
                </a:gdLst>
                <a:ahLst/>
                <a:cxnLst>
                  <a:cxn ang="T10">
                    <a:pos x="T0" y="T1"/>
                  </a:cxn>
                  <a:cxn ang="T11">
                    <a:pos x="T2" y="T3"/>
                  </a:cxn>
                  <a:cxn ang="T12">
                    <a:pos x="T4" y="T5"/>
                  </a:cxn>
                  <a:cxn ang="T13">
                    <a:pos x="T6" y="T7"/>
                  </a:cxn>
                  <a:cxn ang="T14">
                    <a:pos x="T8" y="T9"/>
                  </a:cxn>
                </a:cxnLst>
                <a:rect l="T15" t="T16" r="T17" b="T18"/>
                <a:pathLst>
                  <a:path w="44" h="154">
                    <a:moveTo>
                      <a:pt x="0" y="0"/>
                    </a:moveTo>
                    <a:lnTo>
                      <a:pt x="0" y="144"/>
                    </a:lnTo>
                    <a:lnTo>
                      <a:pt x="44" y="154"/>
                    </a:lnTo>
                    <a:lnTo>
                      <a:pt x="44" y="10"/>
                    </a:lnTo>
                    <a:lnTo>
                      <a:pt x="0" y="0"/>
                    </a:lnTo>
                    <a:close/>
                  </a:path>
                </a:pathLst>
              </a:custGeom>
              <a:solidFill>
                <a:schemeClr val="bg2"/>
              </a:solidFill>
              <a:ln w="9525" cap="flat" cmpd="sng">
                <a:noFill/>
                <a:prstDash val="solid"/>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sp>
            <p:nvSpPr>
              <p:cNvPr id="13330" name="Freeform 25"/>
              <p:cNvSpPr>
                <a:spLocks/>
              </p:cNvSpPr>
              <p:nvPr/>
            </p:nvSpPr>
            <p:spPr bwMode="auto">
              <a:xfrm>
                <a:off x="3916" y="1894"/>
                <a:ext cx="112" cy="234"/>
              </a:xfrm>
              <a:custGeom>
                <a:avLst/>
                <a:gdLst>
                  <a:gd name="T0" fmla="*/ 0 w 112"/>
                  <a:gd name="T1" fmla="*/ 96 h 234"/>
                  <a:gd name="T2" fmla="*/ 112 w 112"/>
                  <a:gd name="T3" fmla="*/ 0 h 234"/>
                  <a:gd name="T4" fmla="*/ 112 w 112"/>
                  <a:gd name="T5" fmla="*/ 144 h 234"/>
                  <a:gd name="T6" fmla="*/ 0 w 112"/>
                  <a:gd name="T7" fmla="*/ 234 h 234"/>
                  <a:gd name="T8" fmla="*/ 0 w 112"/>
                  <a:gd name="T9" fmla="*/ 96 h 234"/>
                  <a:gd name="T10" fmla="*/ 0 60000 65536"/>
                  <a:gd name="T11" fmla="*/ 0 60000 65536"/>
                  <a:gd name="T12" fmla="*/ 0 60000 65536"/>
                  <a:gd name="T13" fmla="*/ 0 60000 65536"/>
                  <a:gd name="T14" fmla="*/ 0 60000 65536"/>
                  <a:gd name="T15" fmla="*/ 0 w 112"/>
                  <a:gd name="T16" fmla="*/ 0 h 234"/>
                  <a:gd name="T17" fmla="*/ 112 w 112"/>
                  <a:gd name="T18" fmla="*/ 234 h 234"/>
                </a:gdLst>
                <a:ahLst/>
                <a:cxnLst>
                  <a:cxn ang="T10">
                    <a:pos x="T0" y="T1"/>
                  </a:cxn>
                  <a:cxn ang="T11">
                    <a:pos x="T2" y="T3"/>
                  </a:cxn>
                  <a:cxn ang="T12">
                    <a:pos x="T4" y="T5"/>
                  </a:cxn>
                  <a:cxn ang="T13">
                    <a:pos x="T6" y="T7"/>
                  </a:cxn>
                  <a:cxn ang="T14">
                    <a:pos x="T8" y="T9"/>
                  </a:cxn>
                </a:cxnLst>
                <a:rect l="T15" t="T16" r="T17" b="T18"/>
                <a:pathLst>
                  <a:path w="112" h="234">
                    <a:moveTo>
                      <a:pt x="0" y="96"/>
                    </a:moveTo>
                    <a:lnTo>
                      <a:pt x="112" y="0"/>
                    </a:lnTo>
                    <a:lnTo>
                      <a:pt x="112" y="144"/>
                    </a:lnTo>
                    <a:lnTo>
                      <a:pt x="0" y="234"/>
                    </a:lnTo>
                    <a:lnTo>
                      <a:pt x="0" y="96"/>
                    </a:lnTo>
                    <a:close/>
                  </a:path>
                </a:pathLst>
              </a:custGeom>
              <a:solidFill>
                <a:srgbClr val="777777"/>
              </a:solidFill>
              <a:ln w="9525" cap="flat" cmpd="sng">
                <a:solidFill>
                  <a:srgbClr val="777777"/>
                </a:solidFill>
                <a:prstDash val="solid"/>
                <a:round/>
                <a:headEnd/>
                <a:tailEn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grpSp>
        <p:sp>
          <p:nvSpPr>
            <p:cNvPr id="13322" name="Line 27"/>
            <p:cNvSpPr>
              <a:spLocks noChangeShapeType="1"/>
            </p:cNvSpPr>
            <p:nvPr/>
          </p:nvSpPr>
          <p:spPr bwMode="auto">
            <a:xfrm>
              <a:off x="4018" y="1358"/>
              <a:ext cx="528" cy="205"/>
            </a:xfrm>
            <a:prstGeom prst="line">
              <a:avLst/>
            </a:prstGeom>
            <a:noFill/>
            <a:ln w="57150">
              <a:solidFill>
                <a:srgbClr val="FF3300"/>
              </a:solidFill>
              <a:round/>
              <a:headEnd/>
              <a:tailEnd type="triangle" w="med" len="med"/>
            </a:ln>
          </p:spPr>
          <p:txBody>
            <a:bodyPr lIns="101882" tIns="50941" rIns="101882" bIns="50941"/>
            <a:lstStyle/>
            <a:p>
              <a:pPr algn="ctr" eaLnBrk="0" hangingPunct="0"/>
              <a:endParaRPr lang="en-US" sz="2400" dirty="0" smtClean="0">
                <a:solidFill>
                  <a:srgbClr val="000000"/>
                </a:solidFill>
                <a:latin typeface="Times" pitchFamily="18" charset="0"/>
                <a:ea typeface="+mn-ea"/>
              </a:endParaRPr>
            </a:p>
          </p:txBody>
        </p:sp>
      </p:grpSp>
      <p:sp>
        <p:nvSpPr>
          <p:cNvPr id="33" name="TextBox 32"/>
          <p:cNvSpPr txBox="1"/>
          <p:nvPr/>
        </p:nvSpPr>
        <p:spPr>
          <a:xfrm>
            <a:off x="4162926" y="1323473"/>
            <a:ext cx="3694281" cy="1754326"/>
          </a:xfrm>
          <a:prstGeom prst="rect">
            <a:avLst/>
          </a:prstGeom>
          <a:noFill/>
        </p:spPr>
        <p:txBody>
          <a:bodyPr wrap="none" rtlCol="0">
            <a:spAutoFit/>
          </a:bodyPr>
          <a:lstStyle/>
          <a:p>
            <a:r>
              <a:rPr lang="en-US" dirty="0" smtClean="0"/>
              <a:t>Orbital STAR™ Bus</a:t>
            </a:r>
          </a:p>
          <a:p>
            <a:r>
              <a:rPr lang="en-US" dirty="0" smtClean="0"/>
              <a:t>Flight Proven with CHIRP Payload</a:t>
            </a:r>
          </a:p>
          <a:p>
            <a:r>
              <a:rPr lang="en-US" dirty="0" smtClean="0"/>
              <a:t>Volume:  0.7 x 0.4 x 0.5 m</a:t>
            </a:r>
          </a:p>
          <a:p>
            <a:r>
              <a:rPr lang="en-US" dirty="0" smtClean="0"/>
              <a:t>Mass:  80kg</a:t>
            </a:r>
          </a:p>
          <a:p>
            <a:r>
              <a:rPr lang="en-US" dirty="0" smtClean="0"/>
              <a:t>Power: 275W</a:t>
            </a:r>
          </a:p>
          <a:p>
            <a:r>
              <a:rPr lang="en-US" dirty="0" smtClean="0"/>
              <a:t>Data Rate: 70 Mbps</a:t>
            </a:r>
            <a:endParaRPr lang="en-US" dirty="0"/>
          </a:p>
        </p:txBody>
      </p:sp>
      <p:sp>
        <p:nvSpPr>
          <p:cNvPr id="34" name="Content Placeholder 2"/>
          <p:cNvSpPr>
            <a:spLocks noGrp="1"/>
          </p:cNvSpPr>
          <p:nvPr>
            <p:ph idx="1"/>
          </p:nvPr>
        </p:nvSpPr>
        <p:spPr>
          <a:xfrm>
            <a:off x="4102099" y="3695031"/>
            <a:ext cx="4708357" cy="2616869"/>
          </a:xfrm>
        </p:spPr>
        <p:txBody>
          <a:bodyPr/>
          <a:lstStyle/>
          <a:p>
            <a:pPr marL="168275" indent="-168275" eaLnBrk="1" hangingPunct="1">
              <a:spcAft>
                <a:spcPts val="1200"/>
              </a:spcAft>
            </a:pPr>
            <a:r>
              <a:rPr lang="en-US" sz="1200" b="1" dirty="0" smtClean="0"/>
              <a:t>Commercially Hosted Infrared Payload (CHIRP), US Air Force experiment CY-2011</a:t>
            </a:r>
          </a:p>
          <a:p>
            <a:pPr marL="168275" indent="-168275" eaLnBrk="1" hangingPunct="1">
              <a:spcAft>
                <a:spcPts val="1200"/>
              </a:spcAft>
            </a:pPr>
            <a:r>
              <a:rPr lang="en-US" sz="1200" b="1" dirty="0" smtClean="0"/>
              <a:t>Gary Payton, USAF, Oct 2008 (Brinton): “The deal…was fantastic…a fourth-of-world view at GEO &amp; a year…of data…for less than the cost of a launch vehicle.”</a:t>
            </a:r>
          </a:p>
          <a:p>
            <a:pPr marL="168275" indent="-168275" eaLnBrk="1" hangingPunct="1">
              <a:spcAft>
                <a:spcPts val="1200"/>
              </a:spcAft>
            </a:pPr>
            <a:r>
              <a:rPr lang="en-US" sz="1200" b="1" dirty="0" smtClean="0"/>
              <a:t>US DOC Office of Space Commercialization (</a:t>
            </a:r>
            <a:r>
              <a:rPr lang="en-US" sz="1200" b="1" dirty="0" smtClean="0">
                <a:hlinkClick r:id="rId3"/>
              </a:rPr>
              <a:t>http://www.space.commerce.gov/general/commercialpurchase/hostedpayloads.shtml</a:t>
            </a:r>
            <a:r>
              <a:rPr lang="en-US" sz="1200" b="1" dirty="0" smtClean="0"/>
              <a:t>): “Air Force expects…major cost savings... They estimate…$500M to launch a dedicated free flyer to satisfy 100% of technical questions...hosted payload ended up costing $65M &amp; should satisfy 80% of technical questions.”</a:t>
            </a:r>
          </a:p>
        </p:txBody>
      </p:sp>
      <p:pic>
        <p:nvPicPr>
          <p:cNvPr id="32" name="Picture 8"/>
          <p:cNvPicPr>
            <a:picLocks noChangeAspect="1" noChangeArrowheads="1"/>
          </p:cNvPicPr>
          <p:nvPr/>
        </p:nvPicPr>
        <p:blipFill>
          <a:blip r:embed="rId4" cstate="print"/>
          <a:srcRect t="22166"/>
          <a:stretch>
            <a:fillRect/>
          </a:stretch>
        </p:blipFill>
        <p:spPr bwMode="auto">
          <a:xfrm>
            <a:off x="2325233" y="4749799"/>
            <a:ext cx="1603786" cy="1328419"/>
          </a:xfrm>
          <a:prstGeom prst="rect">
            <a:avLst/>
          </a:prstGeom>
          <a:noFill/>
          <a:ln w="9525">
            <a:solidFill>
              <a:schemeClr val="tx1"/>
            </a:solidFill>
            <a:miter lim="800000"/>
            <a:headEnd/>
            <a:tailEnd/>
          </a:ln>
        </p:spPr>
      </p:pic>
      <p:sp>
        <p:nvSpPr>
          <p:cNvPr id="36" name="Text Box 56"/>
          <p:cNvSpPr txBox="1">
            <a:spLocks noChangeAspect="1" noChangeArrowheads="1"/>
          </p:cNvSpPr>
          <p:nvPr/>
        </p:nvSpPr>
        <p:spPr bwMode="auto">
          <a:xfrm>
            <a:off x="1" y="4646576"/>
            <a:ext cx="2285999" cy="1726627"/>
          </a:xfrm>
          <a:prstGeom prst="rect">
            <a:avLst/>
          </a:prstGeom>
          <a:noFill/>
          <a:ln w="9525" algn="ctr">
            <a:noFill/>
            <a:miter lim="800000"/>
            <a:headEnd/>
            <a:tailEnd/>
          </a:ln>
          <a:effectLst/>
        </p:spPr>
        <p:txBody>
          <a:bodyPr wrap="square" lIns="0" tIns="0" rIns="0" bIns="0">
            <a:spAutoFit/>
          </a:bodyPr>
          <a:lstStyle/>
          <a:p>
            <a:pPr algn="ctr">
              <a:lnSpc>
                <a:spcPct val="85000"/>
              </a:lnSpc>
              <a:spcBef>
                <a:spcPct val="0"/>
              </a:spcBef>
              <a:buFontTx/>
              <a:buNone/>
            </a:pPr>
            <a:r>
              <a:rPr lang="en-US" sz="1200" dirty="0" smtClean="0">
                <a:solidFill>
                  <a:srgbClr val="0000FF"/>
                </a:solidFill>
                <a:latin typeface="Arial" charset="0"/>
              </a:rPr>
              <a:t>Commercially Hosted Infrared Payload (CHIRP)</a:t>
            </a:r>
          </a:p>
          <a:p>
            <a:pPr algn="ctr">
              <a:lnSpc>
                <a:spcPct val="85000"/>
              </a:lnSpc>
            </a:pPr>
            <a:endParaRPr lang="en-US" sz="1200" dirty="0" smtClean="0">
              <a:solidFill>
                <a:srgbClr val="0000FF"/>
              </a:solidFill>
            </a:endParaRPr>
          </a:p>
          <a:p>
            <a:pPr algn="ctr">
              <a:lnSpc>
                <a:spcPct val="85000"/>
              </a:lnSpc>
            </a:pPr>
            <a:r>
              <a:rPr lang="en-US" sz="1200" dirty="0" smtClean="0">
                <a:solidFill>
                  <a:srgbClr val="0000FF"/>
                </a:solidFill>
              </a:rPr>
              <a:t>U.S. Air Force</a:t>
            </a:r>
          </a:p>
          <a:p>
            <a:pPr algn="ctr">
              <a:lnSpc>
                <a:spcPct val="85000"/>
              </a:lnSpc>
            </a:pPr>
            <a:r>
              <a:rPr lang="en-US" sz="1200" dirty="0" smtClean="0">
                <a:solidFill>
                  <a:srgbClr val="0000FF"/>
                </a:solidFill>
              </a:rPr>
              <a:t>3rd Generation Missile Warning Technology Demonstration on</a:t>
            </a:r>
          </a:p>
          <a:p>
            <a:pPr algn="ctr">
              <a:lnSpc>
                <a:spcPct val="85000"/>
              </a:lnSpc>
            </a:pPr>
            <a:r>
              <a:rPr lang="en-US" sz="1200" dirty="0" smtClean="0">
                <a:solidFill>
                  <a:srgbClr val="0000FF"/>
                </a:solidFill>
              </a:rPr>
              <a:t>SES-2 Commercial GEO Communications Satellite</a:t>
            </a:r>
          </a:p>
          <a:p>
            <a:pPr algn="ctr">
              <a:lnSpc>
                <a:spcPct val="85000"/>
              </a:lnSpc>
            </a:pPr>
            <a:endParaRPr lang="en-US" sz="1200" dirty="0" smtClean="0">
              <a:solidFill>
                <a:srgbClr val="0000FF"/>
              </a:solidFill>
            </a:endParaRPr>
          </a:p>
          <a:p>
            <a:pPr algn="ctr">
              <a:lnSpc>
                <a:spcPct val="85000"/>
              </a:lnSpc>
            </a:pPr>
            <a:r>
              <a:rPr lang="en-US" sz="1200" dirty="0" smtClean="0">
                <a:solidFill>
                  <a:srgbClr val="0000FF"/>
                </a:solidFill>
              </a:rPr>
              <a:t>Launch Fall 2011</a:t>
            </a:r>
          </a:p>
          <a:p>
            <a:pPr algn="ctr">
              <a:lnSpc>
                <a:spcPct val="85000"/>
              </a:lnSpc>
              <a:spcBef>
                <a:spcPct val="0"/>
              </a:spcBef>
              <a:buFontTx/>
              <a:buNone/>
            </a:pPr>
            <a:endParaRPr lang="en-US" sz="1200" dirty="0" smtClean="0">
              <a:solidFill>
                <a:srgbClr val="0000FF"/>
              </a:solidFill>
              <a:latin typeface="Arial" charset="0"/>
            </a:endParaRPr>
          </a:p>
        </p:txBody>
      </p:sp>
      <p:sp>
        <p:nvSpPr>
          <p:cNvPr id="35" name="Rectangle 34"/>
          <p:cNvSpPr/>
          <p:nvPr/>
        </p:nvSpPr>
        <p:spPr>
          <a:xfrm>
            <a:off x="180304" y="6452315"/>
            <a:ext cx="8461420" cy="405685"/>
          </a:xfrm>
          <a:prstGeom prst="rect">
            <a:avLst/>
          </a:prstGeom>
          <a:solidFill>
            <a:schemeClr val="bg1"/>
          </a:solidFill>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Rectangle 36"/>
          <p:cNvSpPr/>
          <p:nvPr/>
        </p:nvSpPr>
        <p:spPr bwMode="auto">
          <a:xfrm>
            <a:off x="3374265" y="0"/>
            <a:ext cx="2331076" cy="2704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pitchFamily="18" charset="0"/>
            </a:endParaRPr>
          </a:p>
        </p:txBody>
      </p:sp>
      <p:sp>
        <p:nvSpPr>
          <p:cNvPr id="38" name="TextBox 37"/>
          <p:cNvSpPr txBox="1"/>
          <p:nvPr/>
        </p:nvSpPr>
        <p:spPr>
          <a:xfrm>
            <a:off x="7272267" y="6392961"/>
            <a:ext cx="1465466" cy="276999"/>
          </a:xfrm>
          <a:prstGeom prst="rect">
            <a:avLst/>
          </a:prstGeom>
          <a:noFill/>
        </p:spPr>
        <p:txBody>
          <a:bodyPr wrap="none" rtlCol="0">
            <a:spAutoFit/>
          </a:bodyPr>
          <a:lstStyle/>
          <a:p>
            <a:r>
              <a:rPr lang="en-US" sz="1200" dirty="0" smtClean="0"/>
              <a:t>C. Schueler (OSC)</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lstStyle/>
          <a:p>
            <a:r>
              <a:rPr lang="en-US" sz="1800" dirty="0" smtClean="0"/>
              <a:t>AIRS and MODIS Widely Used for Weather, Climate, Composition, Carbon Cycle, Cross-Calibration, and Applications</a:t>
            </a:r>
          </a:p>
          <a:p>
            <a:r>
              <a:rPr lang="en-US" sz="1800" dirty="0" smtClean="0"/>
              <a:t>Community asking for new capability in the 2020 timeframe</a:t>
            </a:r>
          </a:p>
          <a:p>
            <a:pPr lvl="1"/>
            <a:r>
              <a:rPr lang="en-US" sz="1600" dirty="0" err="1" smtClean="0"/>
              <a:t>Hyperspectral</a:t>
            </a:r>
            <a:r>
              <a:rPr lang="en-US" sz="1600" dirty="0" smtClean="0"/>
              <a:t> UV to LWIR,  High Spatial ≤1km IFOV</a:t>
            </a:r>
          </a:p>
          <a:p>
            <a:pPr lvl="1"/>
            <a:r>
              <a:rPr lang="en-US" sz="1600" dirty="0" smtClean="0"/>
              <a:t>Maximize Synergies of Solar Reflected and IR.  </a:t>
            </a:r>
            <a:r>
              <a:rPr lang="en-US" sz="1600" smtClean="0"/>
              <a:t>Synergies with OCO-2.</a:t>
            </a:r>
            <a:endParaRPr lang="en-US" dirty="0" smtClean="0"/>
          </a:p>
          <a:p>
            <a:r>
              <a:rPr lang="en-US" sz="1800" dirty="0" smtClean="0"/>
              <a:t>Expect more users and applications of next gen LEO IR Sounder than GEO</a:t>
            </a:r>
          </a:p>
          <a:p>
            <a:pPr lvl="1"/>
            <a:r>
              <a:rPr lang="en-US" sz="1600" dirty="0" smtClean="0"/>
              <a:t>Weather, Climate, GHG Monitoring, Aviation, Disaster Response</a:t>
            </a:r>
          </a:p>
          <a:p>
            <a:r>
              <a:rPr lang="en-US" sz="1800" dirty="0" smtClean="0"/>
              <a:t>New Direction for Imagers and Sounders</a:t>
            </a:r>
          </a:p>
          <a:p>
            <a:pPr lvl="1"/>
            <a:r>
              <a:rPr lang="en-US" sz="1600" dirty="0" smtClean="0"/>
              <a:t>Separate Vis/NIR/SWIR from MWIR/LWIR Instruments Reduces Technology Risk and Complexity</a:t>
            </a:r>
          </a:p>
          <a:p>
            <a:pPr lvl="1"/>
            <a:r>
              <a:rPr lang="en-US" sz="1600" dirty="0" smtClean="0"/>
              <a:t>Expect Costs to be lower than </a:t>
            </a:r>
            <a:r>
              <a:rPr lang="en-US" sz="1600" dirty="0" err="1" smtClean="0"/>
              <a:t>CrIS</a:t>
            </a:r>
            <a:r>
              <a:rPr lang="en-US" sz="1600" dirty="0" smtClean="0"/>
              <a:t> &amp; VIIRS</a:t>
            </a:r>
          </a:p>
          <a:p>
            <a:r>
              <a:rPr lang="en-US" sz="1800" dirty="0" smtClean="0"/>
              <a:t>Additional Ideas to Reduce Costs: </a:t>
            </a:r>
          </a:p>
          <a:p>
            <a:pPr lvl="1"/>
            <a:r>
              <a:rPr lang="en-US" sz="1600" dirty="0" smtClean="0"/>
              <a:t>Minimum Set of Requirements</a:t>
            </a:r>
          </a:p>
          <a:p>
            <a:pPr lvl="1"/>
            <a:r>
              <a:rPr lang="en-US" sz="1600" dirty="0" smtClean="0"/>
              <a:t>Mini-Grating Spectrometers.  Supports Constellation for Higher Revisit</a:t>
            </a:r>
          </a:p>
          <a:p>
            <a:pPr lvl="1"/>
            <a:r>
              <a:rPr lang="en-US" sz="1600" dirty="0" smtClean="0"/>
              <a:t>New Technology to Reduce Instrument Size (Large Format FPA’s)</a:t>
            </a:r>
          </a:p>
          <a:p>
            <a:pPr lvl="1"/>
            <a:r>
              <a:rPr lang="en-US" sz="1600" dirty="0" smtClean="0"/>
              <a:t>Hosted Payloads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Issues and Recommendations</a:t>
            </a:r>
            <a:endParaRPr lang="en-US" dirty="0"/>
          </a:p>
        </p:txBody>
      </p:sp>
      <p:sp>
        <p:nvSpPr>
          <p:cNvPr id="3" name="Content Placeholder 2"/>
          <p:cNvSpPr>
            <a:spLocks noGrp="1"/>
          </p:cNvSpPr>
          <p:nvPr>
            <p:ph idx="1"/>
          </p:nvPr>
        </p:nvSpPr>
        <p:spPr>
          <a:xfrm>
            <a:off x="419622" y="1462417"/>
            <a:ext cx="8476728" cy="4525963"/>
          </a:xfrm>
        </p:spPr>
        <p:txBody>
          <a:bodyPr/>
          <a:lstStyle/>
          <a:p>
            <a:r>
              <a:rPr lang="en-US" dirty="0" smtClean="0"/>
              <a:t>Issues</a:t>
            </a:r>
          </a:p>
          <a:p>
            <a:pPr lvl="1"/>
            <a:r>
              <a:rPr lang="en-US" dirty="0" smtClean="0"/>
              <a:t>Currently no plan to advance capability of LEO IR sounder at NASA or NOAA = No Study Funds</a:t>
            </a:r>
          </a:p>
          <a:p>
            <a:pPr lvl="1"/>
            <a:r>
              <a:rPr lang="en-US" dirty="0" smtClean="0"/>
              <a:t>NRC Decadal Survey did not make IR sounders a priority at NASA</a:t>
            </a:r>
          </a:p>
          <a:p>
            <a:pPr lvl="1"/>
            <a:r>
              <a:rPr lang="en-US" dirty="0" smtClean="0"/>
              <a:t>Currently no technology development  program for LEO IR sounders at NASA or NOAA</a:t>
            </a:r>
          </a:p>
          <a:p>
            <a:r>
              <a:rPr lang="en-US" dirty="0" smtClean="0"/>
              <a:t>Recommendations</a:t>
            </a:r>
          </a:p>
          <a:p>
            <a:pPr lvl="1"/>
            <a:r>
              <a:rPr lang="en-US" dirty="0" smtClean="0"/>
              <a:t>Initiate studies for advanced imager and sounders at NASA and NOAA </a:t>
            </a:r>
          </a:p>
          <a:p>
            <a:pPr lvl="2"/>
            <a:r>
              <a:rPr lang="en-US" dirty="0" smtClean="0"/>
              <a:t>OSSE’s, Requirements Analysis, Mission Studies, Instrument Studies</a:t>
            </a:r>
          </a:p>
          <a:p>
            <a:pPr lvl="1"/>
            <a:r>
              <a:rPr lang="en-US" dirty="0" smtClean="0"/>
              <a:t>Initiate a technology development program focused on retiring key risk areas for next generation LEO imager and sounder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 to </a:t>
            </a:r>
            <a:r>
              <a:rPr lang="en-US" dirty="0" err="1" smtClean="0"/>
              <a:t>Mous</a:t>
            </a:r>
            <a:r>
              <a:rPr lang="en-US" dirty="0" smtClean="0"/>
              <a:t> Chahine for His Vision of ARIES</a:t>
            </a:r>
            <a:endParaRPr lang="en-US" dirty="0"/>
          </a:p>
        </p:txBody>
      </p:sp>
      <p:sp>
        <p:nvSpPr>
          <p:cNvPr id="4" name="Slide Number Placeholder 3"/>
          <p:cNvSpPr>
            <a:spLocks noGrp="1"/>
          </p:cNvSpPr>
          <p:nvPr>
            <p:ph type="sldNum" sz="quarter" idx="12"/>
          </p:nvPr>
        </p:nvSpPr>
        <p:spPr/>
        <p:txBody>
          <a:bodyPr/>
          <a:lstStyle/>
          <a:p>
            <a:pPr>
              <a:defRPr/>
            </a:pPr>
            <a:fld id="{1E918072-3BCB-4F7A-9CD8-7545CF0B1A3C}" type="slidenum">
              <a:rPr lang="en-US" smtClean="0"/>
              <a:pPr>
                <a:defRPr/>
              </a:pPr>
              <a:t>24</a:t>
            </a:fld>
            <a:endParaRPr lang="en-US"/>
          </a:p>
        </p:txBody>
      </p:sp>
      <p:pic>
        <p:nvPicPr>
          <p:cNvPr id="116738" name="Picture 2" descr="http://airs.jpl.nasa.gov/news_archive/2011-03-24-Moustafa-Chahine/2011-03-24-Moustafa-Chahine_files/shapeimage_1.png"/>
          <p:cNvPicPr>
            <a:picLocks noChangeAspect="1" noChangeArrowheads="1"/>
          </p:cNvPicPr>
          <p:nvPr/>
        </p:nvPicPr>
        <p:blipFill>
          <a:blip r:embed="rId2"/>
          <a:srcRect/>
          <a:stretch>
            <a:fillRect/>
          </a:stretch>
        </p:blipFill>
        <p:spPr bwMode="auto">
          <a:xfrm>
            <a:off x="441325" y="1550987"/>
            <a:ext cx="4772025" cy="4514851"/>
          </a:xfrm>
          <a:prstGeom prst="rect">
            <a:avLst/>
          </a:prstGeom>
          <a:noFill/>
        </p:spPr>
      </p:pic>
      <p:sp>
        <p:nvSpPr>
          <p:cNvPr id="11" name="TextBox 10"/>
          <p:cNvSpPr txBox="1"/>
          <p:nvPr/>
        </p:nvSpPr>
        <p:spPr>
          <a:xfrm>
            <a:off x="5848350" y="2095500"/>
            <a:ext cx="2723631" cy="2677656"/>
          </a:xfrm>
          <a:prstGeom prst="rect">
            <a:avLst/>
          </a:prstGeom>
          <a:noFill/>
        </p:spPr>
        <p:txBody>
          <a:bodyPr wrap="none" rtlCol="0">
            <a:spAutoFit/>
          </a:bodyPr>
          <a:lstStyle/>
          <a:p>
            <a:r>
              <a:rPr lang="en-US" sz="2400" i="1" dirty="0" smtClean="0"/>
              <a:t>A Brilliant Scientist</a:t>
            </a:r>
          </a:p>
          <a:p>
            <a:endParaRPr lang="en-US" sz="2400" i="1" dirty="0" smtClean="0"/>
          </a:p>
          <a:p>
            <a:r>
              <a:rPr lang="en-US" sz="2400" i="1" dirty="0" smtClean="0"/>
              <a:t>A Great Visionary</a:t>
            </a:r>
          </a:p>
          <a:p>
            <a:endParaRPr lang="en-US" sz="2400" i="1" dirty="0" smtClean="0"/>
          </a:p>
          <a:p>
            <a:r>
              <a:rPr lang="en-US" sz="2400" i="1" dirty="0" smtClean="0"/>
              <a:t>A Gentle Mentor</a:t>
            </a:r>
          </a:p>
          <a:p>
            <a:endParaRPr lang="en-US" sz="2400" i="1" dirty="0" smtClean="0"/>
          </a:p>
          <a:p>
            <a:r>
              <a:rPr lang="en-US" sz="2400" i="1" dirty="0" smtClean="0"/>
              <a:t>A Good Friend</a:t>
            </a:r>
            <a:endParaRPr lang="en-US" sz="24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ln>
            <a:miter lim="800000"/>
            <a:headEnd/>
            <a:tailEnd/>
          </a:ln>
        </p:spPr>
        <p:txBody>
          <a:bodyPr vert="horz" wrap="square" lIns="91397" tIns="45698" rIns="91397" bIns="45698" numCol="1" anchorCtr="0" compatLnSpc="1">
            <a:prstTxWarp prst="textNoShape">
              <a:avLst/>
            </a:prstTxWarp>
          </a:bodyPr>
          <a:lstStyle/>
          <a:p>
            <a:r>
              <a:rPr lang="en-US" dirty="0" smtClean="0">
                <a:ea typeface="ＭＳ Ｐゴシック" pitchFamily="-111" charset="-128"/>
              </a:rPr>
              <a:t>Improved Spatial Resolution from LEO Needed to Initialize &amp; Validate GCM’s</a:t>
            </a:r>
          </a:p>
        </p:txBody>
      </p:sp>
      <p:graphicFrame>
        <p:nvGraphicFramePr>
          <p:cNvPr id="4" name="Chart 3"/>
          <p:cNvGraphicFramePr>
            <a:graphicFrameLocks noGrp="1"/>
          </p:cNvGraphicFramePr>
          <p:nvPr/>
        </p:nvGraphicFramePr>
        <p:xfrm>
          <a:off x="304800" y="1219200"/>
          <a:ext cx="8452076" cy="5089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nvGraphicFramePr>
        <p:xfrm>
          <a:off x="6502400" y="1320802"/>
          <a:ext cx="2057400" cy="1320165"/>
        </p:xfrm>
        <a:graphic>
          <a:graphicData uri="http://schemas.openxmlformats.org/drawingml/2006/table">
            <a:tbl>
              <a:tblPr/>
              <a:tblGrid>
                <a:gridCol w="514350"/>
                <a:gridCol w="514350"/>
                <a:gridCol w="514350"/>
                <a:gridCol w="514350"/>
              </a:tblGrid>
              <a:tr h="146685">
                <a:tc>
                  <a:txBody>
                    <a:bodyPr/>
                    <a:lstStyle/>
                    <a:p>
                      <a:pPr algn="l" fontAlgn="b"/>
                      <a:endParaRPr lang="en-US" sz="900" b="0" i="0" u="none" strike="noStrike">
                        <a:solidFill>
                          <a:srgbClr val="000000"/>
                        </a:solidFill>
                        <a:latin typeface="Calibri"/>
                      </a:endParaRPr>
                    </a:p>
                  </a:txBody>
                  <a:tcPr marL="9525" marR="9525" marT="9525" marB="0" anchor="b">
                    <a:lnL>
                      <a:noFill/>
                    </a:lnL>
                    <a:lnR>
                      <a:noFill/>
                    </a:lnR>
                    <a:lnT>
                      <a:noFill/>
                    </a:lnT>
                    <a:lnB>
                      <a:noFill/>
                    </a:lnB>
                  </a:tcPr>
                </a:tc>
                <a:tc gridSpan="2">
                  <a:txBody>
                    <a:bodyPr/>
                    <a:lstStyle/>
                    <a:p>
                      <a:pPr algn="l" fontAlgn="b"/>
                      <a:r>
                        <a:rPr lang="en-US" sz="900" b="0" i="0" u="none" strike="noStrike">
                          <a:solidFill>
                            <a:srgbClr val="000000"/>
                          </a:solidFill>
                          <a:latin typeface="Calibri"/>
                        </a:rPr>
                        <a:t>Global Models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Calibri"/>
                      </a:endParaRPr>
                    </a:p>
                  </a:txBody>
                  <a:tcPr marL="9525" marR="9525" marT="9525" marB="0" anchor="b">
                    <a:lnL>
                      <a:noFill/>
                    </a:lnL>
                    <a:lnR>
                      <a:noFill/>
                    </a:lnR>
                    <a:lnT>
                      <a:noFill/>
                    </a:lnT>
                    <a:lnB>
                      <a:noFill/>
                    </a:lnB>
                  </a:tcPr>
                </a:tc>
              </a:tr>
              <a:tr h="146685">
                <a:tc>
                  <a:txBody>
                    <a:bodyPr/>
                    <a:lstStyle/>
                    <a:p>
                      <a:pPr algn="r" fontAlgn="b"/>
                      <a:r>
                        <a:rPr lang="en-US" sz="900" b="0" i="0" u="none" strike="noStrike">
                          <a:solidFill>
                            <a:srgbClr val="000000"/>
                          </a:solidFill>
                          <a:latin typeface="Calibri"/>
                        </a:rPr>
                        <a:t>1974</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latin typeface="Calibri"/>
                        </a:rPr>
                        <a:t>450</a:t>
                      </a:r>
                    </a:p>
                  </a:txBody>
                  <a:tcPr marL="9525" marR="9525" marT="9525" marB="0" anchor="b">
                    <a:lnL>
                      <a:noFill/>
                    </a:lnL>
                    <a:lnR>
                      <a:noFill/>
                    </a:lnR>
                    <a:lnT>
                      <a:noFill/>
                    </a:lnT>
                    <a:lnB>
                      <a:noFill/>
                    </a:lnB>
                  </a:tcPr>
                </a:tc>
                <a:tc gridSpan="2">
                  <a:txBody>
                    <a:bodyPr/>
                    <a:lstStyle/>
                    <a:p>
                      <a:pPr algn="l" fontAlgn="b"/>
                      <a:r>
                        <a:rPr lang="en-US" sz="900" b="0" i="0" u="none" strike="noStrike">
                          <a:solidFill>
                            <a:srgbClr val="000000"/>
                          </a:solidFill>
                          <a:latin typeface="Calibri"/>
                        </a:rPr>
                        <a:t>Global GIIS 4dx5d</a:t>
                      </a:r>
                    </a:p>
                  </a:txBody>
                  <a:tcPr marL="9525" marR="9525" marT="9525" marB="0" anchor="b">
                    <a:lnL>
                      <a:noFill/>
                    </a:lnL>
                    <a:lnR>
                      <a:noFill/>
                    </a:lnR>
                    <a:lnT>
                      <a:noFill/>
                    </a:lnT>
                    <a:lnB>
                      <a:noFill/>
                    </a:lnB>
                  </a:tcPr>
                </a:tc>
                <a:tc hMerge="1">
                  <a:txBody>
                    <a:bodyPr/>
                    <a:lstStyle/>
                    <a:p>
                      <a:endParaRPr lang="en-US"/>
                    </a:p>
                  </a:txBody>
                  <a:tcPr/>
                </a:tc>
              </a:tr>
              <a:tr h="146685">
                <a:tc>
                  <a:txBody>
                    <a:bodyPr/>
                    <a:lstStyle/>
                    <a:p>
                      <a:pPr algn="r" fontAlgn="b"/>
                      <a:r>
                        <a:rPr lang="en-US" sz="900" b="0" i="0" u="none" strike="noStrike">
                          <a:solidFill>
                            <a:srgbClr val="000000"/>
                          </a:solidFill>
                          <a:latin typeface="Calibri"/>
                        </a:rPr>
                        <a:t>1976</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latin typeface="Calibri"/>
                        </a:rPr>
                        <a:t>250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latin typeface="Calibri"/>
                        </a:rPr>
                        <a:t>GISS</a:t>
                      </a: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9525" marR="9525" marT="9525" marB="0" anchor="b">
                    <a:lnL>
                      <a:noFill/>
                    </a:lnL>
                    <a:lnR>
                      <a:noFill/>
                    </a:lnR>
                    <a:lnT>
                      <a:noFill/>
                    </a:lnT>
                    <a:lnB>
                      <a:noFill/>
                    </a:lnB>
                  </a:tcPr>
                </a:tc>
              </a:tr>
              <a:tr h="146685">
                <a:tc>
                  <a:txBody>
                    <a:bodyPr/>
                    <a:lstStyle/>
                    <a:p>
                      <a:pPr algn="r" fontAlgn="b"/>
                      <a:r>
                        <a:rPr lang="en-US" sz="900" b="0" i="0" u="none" strike="noStrike">
                          <a:solidFill>
                            <a:srgbClr val="000000"/>
                          </a:solidFill>
                          <a:latin typeface="Calibri"/>
                        </a:rPr>
                        <a:t>1980</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latin typeface="Calibri"/>
                        </a:rPr>
                        <a:t>300</a:t>
                      </a:r>
                    </a:p>
                  </a:txBody>
                  <a:tcPr marL="9525" marR="9525" marT="9525" marB="0" anchor="b">
                    <a:lnL>
                      <a:noFill/>
                    </a:lnL>
                    <a:lnR>
                      <a:noFill/>
                    </a:lnR>
                    <a:lnT>
                      <a:noFill/>
                    </a:lnT>
                    <a:lnB>
                      <a:noFill/>
                    </a:lnB>
                  </a:tcPr>
                </a:tc>
                <a:tc gridSpan="2">
                  <a:txBody>
                    <a:bodyPr/>
                    <a:lstStyle/>
                    <a:p>
                      <a:pPr algn="l" fontAlgn="b"/>
                      <a:r>
                        <a:rPr lang="en-US" sz="900" b="0" i="0" u="none" strike="noStrike">
                          <a:solidFill>
                            <a:srgbClr val="000000"/>
                          </a:solidFill>
                          <a:latin typeface="Calibri"/>
                        </a:rPr>
                        <a:t>Spectral NML</a:t>
                      </a:r>
                    </a:p>
                  </a:txBody>
                  <a:tcPr marL="9525" marR="9525" marT="9525" marB="0" anchor="b">
                    <a:lnL>
                      <a:noFill/>
                    </a:lnL>
                    <a:lnR>
                      <a:noFill/>
                    </a:lnR>
                    <a:lnT>
                      <a:noFill/>
                    </a:lnT>
                    <a:lnB>
                      <a:noFill/>
                    </a:lnB>
                  </a:tcPr>
                </a:tc>
                <a:tc hMerge="1">
                  <a:txBody>
                    <a:bodyPr/>
                    <a:lstStyle/>
                    <a:p>
                      <a:endParaRPr lang="en-US"/>
                    </a:p>
                  </a:txBody>
                  <a:tcPr/>
                </a:tc>
              </a:tr>
              <a:tr h="146685">
                <a:tc>
                  <a:txBody>
                    <a:bodyPr/>
                    <a:lstStyle/>
                    <a:p>
                      <a:pPr algn="r" fontAlgn="b"/>
                      <a:r>
                        <a:rPr lang="en-US" sz="900" b="0" i="0" u="none" strike="noStrike">
                          <a:solidFill>
                            <a:srgbClr val="000000"/>
                          </a:solidFill>
                          <a:latin typeface="Calibri"/>
                        </a:rPr>
                        <a:t>1998</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latin typeface="Calibri"/>
                        </a:rPr>
                        <a:t>100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latin typeface="Calibri"/>
                        </a:rPr>
                        <a:t>GEOS-3</a:t>
                      </a: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9525" marR="9525" marT="9525" marB="0" anchor="b">
                    <a:lnL>
                      <a:noFill/>
                    </a:lnL>
                    <a:lnR>
                      <a:noFill/>
                    </a:lnR>
                    <a:lnT>
                      <a:noFill/>
                    </a:lnT>
                    <a:lnB>
                      <a:noFill/>
                    </a:lnB>
                  </a:tcPr>
                </a:tc>
              </a:tr>
              <a:tr h="146685">
                <a:tc>
                  <a:txBody>
                    <a:bodyPr/>
                    <a:lstStyle/>
                    <a:p>
                      <a:pPr algn="r" fontAlgn="b"/>
                      <a:r>
                        <a:rPr lang="en-US" sz="900" b="0" i="0" u="none" strike="noStrike">
                          <a:solidFill>
                            <a:srgbClr val="000000"/>
                          </a:solidFill>
                          <a:latin typeface="Calibri"/>
                        </a:rPr>
                        <a:t>1999</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latin typeface="Calibri"/>
                        </a:rPr>
                        <a:t>50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latin typeface="Calibri"/>
                        </a:rPr>
                        <a:t>GEOS-4</a:t>
                      </a: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9525" marR="9525" marT="9525" marB="0" anchor="b">
                    <a:lnL>
                      <a:noFill/>
                    </a:lnL>
                    <a:lnR>
                      <a:noFill/>
                    </a:lnR>
                    <a:lnT>
                      <a:noFill/>
                    </a:lnT>
                    <a:lnB>
                      <a:noFill/>
                    </a:lnB>
                  </a:tcPr>
                </a:tc>
              </a:tr>
              <a:tr h="146685">
                <a:tc>
                  <a:txBody>
                    <a:bodyPr/>
                    <a:lstStyle/>
                    <a:p>
                      <a:pPr algn="r" fontAlgn="b"/>
                      <a:r>
                        <a:rPr lang="en-US" sz="900" b="0" i="0" u="none" strike="noStrike">
                          <a:solidFill>
                            <a:srgbClr val="000000"/>
                          </a:solidFill>
                          <a:latin typeface="Calibri"/>
                        </a:rPr>
                        <a:t>2009</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latin typeface="Calibri"/>
                        </a:rPr>
                        <a:t>35</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latin typeface="Calibri"/>
                        </a:rPr>
                        <a:t>NCEP</a:t>
                      </a: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9525" marR="9525" marT="9525" marB="0" anchor="b">
                    <a:lnL>
                      <a:noFill/>
                    </a:lnL>
                    <a:lnR>
                      <a:noFill/>
                    </a:lnR>
                    <a:lnT>
                      <a:noFill/>
                    </a:lnT>
                    <a:lnB>
                      <a:noFill/>
                    </a:lnB>
                  </a:tcPr>
                </a:tc>
              </a:tr>
              <a:tr h="146685">
                <a:tc>
                  <a:txBody>
                    <a:bodyPr/>
                    <a:lstStyle/>
                    <a:p>
                      <a:pPr algn="r" fontAlgn="b"/>
                      <a:r>
                        <a:rPr lang="en-US" sz="900" b="0" i="0" u="none" strike="noStrike">
                          <a:solidFill>
                            <a:srgbClr val="000000"/>
                          </a:solidFill>
                          <a:latin typeface="Calibri"/>
                        </a:rPr>
                        <a:t>2004</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latin typeface="Calibri"/>
                        </a:rPr>
                        <a:t>25</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latin typeface="Calibri"/>
                        </a:rPr>
                        <a:t>GEOS-4,5</a:t>
                      </a: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9525" marR="9525" marT="9525" marB="0" anchor="b">
                    <a:lnL>
                      <a:noFill/>
                    </a:lnL>
                    <a:lnR>
                      <a:noFill/>
                    </a:lnR>
                    <a:lnT>
                      <a:noFill/>
                    </a:lnT>
                    <a:lnB>
                      <a:noFill/>
                    </a:lnB>
                  </a:tcPr>
                </a:tc>
              </a:tr>
              <a:tr h="146685">
                <a:tc>
                  <a:txBody>
                    <a:bodyPr/>
                    <a:lstStyle/>
                    <a:p>
                      <a:pPr algn="r" fontAlgn="b"/>
                      <a:r>
                        <a:rPr lang="en-US" sz="900" b="0" i="0" u="none" strike="noStrike">
                          <a:solidFill>
                            <a:srgbClr val="000000"/>
                          </a:solidFill>
                          <a:latin typeface="Calibri"/>
                        </a:rPr>
                        <a:t>2009</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latin typeface="Calibri"/>
                        </a:rPr>
                        <a:t>3.5</a:t>
                      </a:r>
                    </a:p>
                  </a:txBody>
                  <a:tcPr marL="9525" marR="9525" marT="9525" marB="0" anchor="b">
                    <a:lnL>
                      <a:noFill/>
                    </a:lnL>
                    <a:lnR>
                      <a:noFill/>
                    </a:lnR>
                    <a:lnT>
                      <a:noFill/>
                    </a:lnT>
                    <a:lnB>
                      <a:noFill/>
                    </a:lnB>
                  </a:tcPr>
                </a:tc>
                <a:tc gridSpan="2">
                  <a:txBody>
                    <a:bodyPr/>
                    <a:lstStyle/>
                    <a:p>
                      <a:pPr algn="l" fontAlgn="b"/>
                      <a:r>
                        <a:rPr lang="en-US" sz="900" b="0" i="0" u="none" strike="noStrike" dirty="0">
                          <a:solidFill>
                            <a:srgbClr val="000000"/>
                          </a:solidFill>
                          <a:latin typeface="Calibri"/>
                        </a:rPr>
                        <a:t>GEOS-5 Limited Run</a:t>
                      </a:r>
                    </a:p>
                  </a:txBody>
                  <a:tcPr marL="9525" marR="9525" marT="9525" marB="0" anchor="b">
                    <a:lnL>
                      <a:noFill/>
                    </a:lnL>
                    <a:lnR>
                      <a:noFill/>
                    </a:lnR>
                    <a:lnT>
                      <a:noFill/>
                    </a:lnT>
                    <a:lnB>
                      <a:noFill/>
                    </a:lnB>
                  </a:tcPr>
                </a:tc>
                <a:tc hMerge="1">
                  <a:txBody>
                    <a:bodyPr/>
                    <a:lstStyle/>
                    <a:p>
                      <a:endParaRPr lang="en-US"/>
                    </a:p>
                  </a:txBody>
                  <a:tcPr/>
                </a:tc>
              </a:tr>
            </a:tbl>
          </a:graphicData>
        </a:graphic>
      </p:graphicFrame>
      <p:sp>
        <p:nvSpPr>
          <p:cNvPr id="6" name="TextBox 5"/>
          <p:cNvSpPr txBox="1"/>
          <p:nvPr/>
        </p:nvSpPr>
        <p:spPr>
          <a:xfrm>
            <a:off x="914401" y="6413501"/>
            <a:ext cx="7376828" cy="276999"/>
          </a:xfrm>
          <a:prstGeom prst="rect">
            <a:avLst/>
          </a:prstGeom>
          <a:noFill/>
        </p:spPr>
        <p:txBody>
          <a:bodyPr wrap="none" lIns="91397" tIns="45698" rIns="91397" bIns="45698" rtlCol="0">
            <a:spAutoFit/>
          </a:bodyPr>
          <a:lstStyle/>
          <a:p>
            <a:r>
              <a:rPr lang="en-US" sz="1200" dirty="0" smtClean="0"/>
              <a:t>Observations of Temperature, Water Vapor, Clouds, etc. are used to initialize and validate forecast models</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867400" y="1676404"/>
            <a:ext cx="3095625" cy="1477283"/>
          </a:xfrm>
          <a:prstGeom prst="rect">
            <a:avLst/>
          </a:prstGeom>
          <a:noFill/>
          <a:ln w="9525">
            <a:solidFill>
              <a:schemeClr val="tx1"/>
            </a:solidFill>
            <a:miter lim="800000"/>
            <a:headEnd/>
            <a:tailEnd/>
          </a:ln>
        </p:spPr>
        <p:txBody>
          <a:bodyPr lIns="91397" tIns="45698" rIns="91397" bIns="45698">
            <a:spAutoFit/>
          </a:bodyPr>
          <a:lstStyle/>
          <a:p>
            <a:pPr algn="ctr"/>
            <a:r>
              <a:rPr lang="en-US" b="1" dirty="0">
                <a:solidFill>
                  <a:schemeClr val="accent2"/>
                </a:solidFill>
                <a:latin typeface="Comic Sans MS" pitchFamily="66" charset="0"/>
              </a:rPr>
              <a:t>Increasing resolution improves realism of forecasts of the details in nature</a:t>
            </a:r>
          </a:p>
          <a:p>
            <a:pPr algn="ctr"/>
            <a:r>
              <a:rPr lang="en-US" b="1" dirty="0">
                <a:solidFill>
                  <a:schemeClr val="accent2"/>
                </a:solidFill>
                <a:latin typeface="Comic Sans MS" pitchFamily="66" charset="0"/>
              </a:rPr>
              <a:t>2-day Katrina forecasts</a:t>
            </a:r>
            <a:endParaRPr lang="en-US" sz="1400" b="1" dirty="0">
              <a:solidFill>
                <a:schemeClr val="accent2"/>
              </a:solidFill>
              <a:latin typeface="Comic Sans MS" pitchFamily="66" charset="0"/>
            </a:endParaRPr>
          </a:p>
        </p:txBody>
      </p:sp>
      <p:pic>
        <p:nvPicPr>
          <p:cNvPr id="8195" name="Picture 3"/>
          <p:cNvPicPr>
            <a:picLocks noChangeAspect="1" noChangeArrowheads="1"/>
          </p:cNvPicPr>
          <p:nvPr/>
        </p:nvPicPr>
        <p:blipFill>
          <a:blip r:embed="rId3" cstate="print"/>
          <a:srcRect l="7272" t="4706"/>
          <a:stretch>
            <a:fillRect/>
          </a:stretch>
        </p:blipFill>
        <p:spPr bwMode="auto">
          <a:xfrm>
            <a:off x="0" y="1243017"/>
            <a:ext cx="5822950" cy="4624387"/>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l="5336" t="6906" r="4364" b="2823"/>
          <a:stretch>
            <a:fillRect/>
          </a:stretch>
        </p:blipFill>
        <p:spPr bwMode="auto">
          <a:xfrm>
            <a:off x="4572000" y="3581400"/>
            <a:ext cx="4241800" cy="3276600"/>
          </a:xfrm>
          <a:prstGeom prst="rect">
            <a:avLst/>
          </a:prstGeom>
          <a:noFill/>
          <a:ln w="9525">
            <a:noFill/>
            <a:miter lim="800000"/>
            <a:headEnd/>
            <a:tailEnd/>
          </a:ln>
        </p:spPr>
      </p:pic>
      <p:sp>
        <p:nvSpPr>
          <p:cNvPr id="8197" name="Text Box 6"/>
          <p:cNvSpPr txBox="1">
            <a:spLocks noChangeArrowheads="1"/>
          </p:cNvSpPr>
          <p:nvPr/>
        </p:nvSpPr>
        <p:spPr bwMode="auto">
          <a:xfrm>
            <a:off x="304800" y="5715002"/>
            <a:ext cx="3476625" cy="923285"/>
          </a:xfrm>
          <a:prstGeom prst="rect">
            <a:avLst/>
          </a:prstGeom>
          <a:noFill/>
          <a:ln w="9525">
            <a:solidFill>
              <a:schemeClr val="tx1"/>
            </a:solidFill>
            <a:miter lim="800000"/>
            <a:headEnd/>
            <a:tailEnd/>
          </a:ln>
        </p:spPr>
        <p:txBody>
          <a:bodyPr lIns="91397" tIns="45698" rIns="91397" bIns="45698">
            <a:spAutoFit/>
          </a:bodyPr>
          <a:lstStyle/>
          <a:p>
            <a:pPr algn="ctr"/>
            <a:r>
              <a:rPr lang="en-US" b="1" dirty="0">
                <a:solidFill>
                  <a:schemeClr val="accent2"/>
                </a:solidFill>
                <a:latin typeface="Comic Sans MS" pitchFamily="66" charset="0"/>
              </a:rPr>
              <a:t>Columbia allows high resolution and rapid time-to-solution</a:t>
            </a:r>
            <a:endParaRPr lang="en-US" sz="1400" b="1" dirty="0">
              <a:solidFill>
                <a:schemeClr val="accent2"/>
              </a:solidFill>
              <a:latin typeface="Comic Sans MS" pitchFamily="66" charset="0"/>
            </a:endParaRPr>
          </a:p>
        </p:txBody>
      </p:sp>
      <p:sp>
        <p:nvSpPr>
          <p:cNvPr id="8198" name="Text Box 7"/>
          <p:cNvSpPr txBox="1">
            <a:spLocks noChangeArrowheads="1"/>
          </p:cNvSpPr>
          <p:nvPr/>
        </p:nvSpPr>
        <p:spPr bwMode="auto">
          <a:xfrm>
            <a:off x="261941" y="6571581"/>
            <a:ext cx="1955898" cy="307732"/>
          </a:xfrm>
          <a:prstGeom prst="rect">
            <a:avLst/>
          </a:prstGeom>
          <a:noFill/>
          <a:ln w="19050">
            <a:noFill/>
            <a:miter lim="800000"/>
            <a:headEnd/>
            <a:tailEnd/>
          </a:ln>
        </p:spPr>
        <p:txBody>
          <a:bodyPr wrap="none" lIns="91397" tIns="45698" rIns="91397" bIns="45698">
            <a:spAutoFit/>
          </a:bodyPr>
          <a:lstStyle/>
          <a:p>
            <a:r>
              <a:rPr lang="en-US" sz="1400" b="1" dirty="0"/>
              <a:t>GMAO: M. Rienecker</a:t>
            </a:r>
          </a:p>
        </p:txBody>
      </p:sp>
      <p:sp>
        <p:nvSpPr>
          <p:cNvPr id="8199" name="Rectangle 10"/>
          <p:cNvSpPr>
            <a:spLocks noGrp="1" noChangeArrowheads="1"/>
          </p:cNvSpPr>
          <p:nvPr>
            <p:ph type="title"/>
          </p:nvPr>
        </p:nvSpPr>
        <p:spPr bwMode="auto">
          <a:noFill/>
          <a:ln>
            <a:miter lim="800000"/>
            <a:headEnd/>
            <a:tailEnd/>
          </a:ln>
        </p:spPr>
        <p:txBody>
          <a:bodyPr vert="horz" wrap="square" lIns="91397" tIns="45698" rIns="91397" bIns="45698" numCol="1" anchorCtr="0" compatLnSpc="1">
            <a:prstTxWarp prst="textNoShape">
              <a:avLst/>
            </a:prstTxWarp>
          </a:bodyPr>
          <a:lstStyle/>
          <a:p>
            <a:r>
              <a:rPr lang="en-US" dirty="0" smtClean="0">
                <a:ea typeface="ＭＳ Ｐゴシック" pitchFamily="-111" charset="-128"/>
              </a:rPr>
              <a:t>Forecast Accuracy Improves with </a:t>
            </a:r>
            <a:br>
              <a:rPr lang="en-US" dirty="0" smtClean="0">
                <a:ea typeface="ＭＳ Ｐゴシック" pitchFamily="-111" charset="-128"/>
              </a:rPr>
            </a:br>
            <a:r>
              <a:rPr lang="en-US" dirty="0" smtClean="0">
                <a:ea typeface="ＭＳ Ｐゴシック" pitchFamily="-111" charset="-128"/>
              </a:rPr>
              <a:t>GCM Spatial Resolution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Higher Spatial Resolution Improves Ability to Sound in Presence of Clouds</a:t>
            </a:r>
            <a:endParaRPr lang="en-US" dirty="0"/>
          </a:p>
        </p:txBody>
      </p:sp>
      <p:pic>
        <p:nvPicPr>
          <p:cNvPr id="243715" name="Picture 3" descr="STS41B-41-2347"/>
          <p:cNvPicPr>
            <a:picLocks noChangeAspect="1" noChangeArrowheads="1"/>
          </p:cNvPicPr>
          <p:nvPr/>
        </p:nvPicPr>
        <p:blipFill>
          <a:blip r:embed="rId3"/>
          <a:srcRect/>
          <a:stretch>
            <a:fillRect/>
          </a:stretch>
        </p:blipFill>
        <p:spPr bwMode="auto">
          <a:xfrm>
            <a:off x="76200" y="1143000"/>
            <a:ext cx="4629150" cy="3471863"/>
          </a:xfrm>
          <a:prstGeom prst="rect">
            <a:avLst/>
          </a:prstGeom>
          <a:noFill/>
        </p:spPr>
      </p:pic>
      <p:grpSp>
        <p:nvGrpSpPr>
          <p:cNvPr id="2" name="Group 7"/>
          <p:cNvGrpSpPr>
            <a:grpSpLocks/>
          </p:cNvGrpSpPr>
          <p:nvPr/>
        </p:nvGrpSpPr>
        <p:grpSpPr bwMode="auto">
          <a:xfrm>
            <a:off x="3505200" y="3733800"/>
            <a:ext cx="5638800" cy="2506663"/>
            <a:chOff x="2208" y="2352"/>
            <a:chExt cx="3552" cy="1579"/>
          </a:xfrm>
        </p:grpSpPr>
        <p:pic>
          <p:nvPicPr>
            <p:cNvPr id="243717" name="Picture 5" descr="cloud systems"/>
            <p:cNvPicPr>
              <a:picLocks noChangeAspect="1" noChangeArrowheads="1"/>
            </p:cNvPicPr>
            <p:nvPr/>
          </p:nvPicPr>
          <p:blipFill>
            <a:blip r:embed="rId4"/>
            <a:srcRect/>
            <a:stretch>
              <a:fillRect/>
            </a:stretch>
          </p:blipFill>
          <p:spPr bwMode="auto">
            <a:xfrm>
              <a:off x="2256" y="2352"/>
              <a:ext cx="3504" cy="1579"/>
            </a:xfrm>
            <a:prstGeom prst="rect">
              <a:avLst/>
            </a:prstGeom>
            <a:noFill/>
          </p:spPr>
        </p:pic>
        <p:sp>
          <p:nvSpPr>
            <p:cNvPr id="243718" name="AutoShape 6"/>
            <p:cNvSpPr>
              <a:spLocks noChangeArrowheads="1"/>
            </p:cNvSpPr>
            <p:nvPr/>
          </p:nvSpPr>
          <p:spPr bwMode="auto">
            <a:xfrm rot="2297265">
              <a:off x="2208" y="2400"/>
              <a:ext cx="624" cy="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a:effectLst/>
          </p:spPr>
          <p:txBody>
            <a:bodyPr wrap="none" anchor="ctr"/>
            <a:lstStyle/>
            <a:p>
              <a:endParaRPr lang="en-US"/>
            </a:p>
          </p:txBody>
        </p:sp>
      </p:grpSp>
      <p:sp>
        <p:nvSpPr>
          <p:cNvPr id="243720" name="Text Box 8"/>
          <p:cNvSpPr txBox="1">
            <a:spLocks noChangeArrowheads="1"/>
          </p:cNvSpPr>
          <p:nvPr/>
        </p:nvSpPr>
        <p:spPr bwMode="auto">
          <a:xfrm>
            <a:off x="4891316" y="1879600"/>
            <a:ext cx="4078516" cy="1477328"/>
          </a:xfrm>
          <a:prstGeom prst="rect">
            <a:avLst/>
          </a:prstGeom>
          <a:noFill/>
          <a:ln w="9525">
            <a:noFill/>
            <a:miter lim="800000"/>
            <a:headEnd/>
            <a:tailEnd/>
          </a:ln>
          <a:effectLst/>
        </p:spPr>
        <p:txBody>
          <a:bodyPr wrap="square">
            <a:spAutoFit/>
          </a:bodyPr>
          <a:lstStyle/>
          <a:p>
            <a:pPr algn="l">
              <a:buFontTx/>
              <a:buChar char="•"/>
            </a:pPr>
            <a:r>
              <a:rPr lang="en-US" dirty="0" smtClean="0">
                <a:solidFill>
                  <a:schemeClr val="tx1"/>
                </a:solidFill>
              </a:rPr>
              <a:t> More Clear Observations</a:t>
            </a:r>
          </a:p>
          <a:p>
            <a:pPr algn="l">
              <a:buFontTx/>
              <a:buChar char="•"/>
            </a:pPr>
            <a:r>
              <a:rPr lang="en-US" dirty="0" smtClean="0"/>
              <a:t> Better Cloud Height Discrimination</a:t>
            </a:r>
          </a:p>
          <a:p>
            <a:pPr algn="l">
              <a:buFontTx/>
              <a:buChar char="•"/>
            </a:pPr>
            <a:r>
              <a:rPr lang="en-US" dirty="0" smtClean="0"/>
              <a:t> Better Characterization of Cloud Scale Dependent Variability</a:t>
            </a:r>
          </a:p>
          <a:p>
            <a:pPr algn="l">
              <a:buFontTx/>
              <a:buChar char="•"/>
            </a:pPr>
            <a:r>
              <a:rPr lang="en-US" dirty="0" smtClean="0">
                <a:solidFill>
                  <a:schemeClr val="tx1"/>
                </a:solidFill>
              </a:rPr>
              <a:t> Improved Boundary Layer Sensitivity</a:t>
            </a:r>
          </a:p>
        </p:txBody>
      </p:sp>
      <p:sp>
        <p:nvSpPr>
          <p:cNvPr id="10" name="TextBox 9"/>
          <p:cNvSpPr txBox="1"/>
          <p:nvPr/>
        </p:nvSpPr>
        <p:spPr>
          <a:xfrm>
            <a:off x="304800" y="6488668"/>
            <a:ext cx="2284600" cy="276999"/>
          </a:xfrm>
          <a:prstGeom prst="rect">
            <a:avLst/>
          </a:prstGeom>
          <a:noFill/>
        </p:spPr>
        <p:txBody>
          <a:bodyPr wrap="none" rtlCol="0">
            <a:spAutoFit/>
          </a:bodyPr>
          <a:lstStyle/>
          <a:p>
            <a:r>
              <a:rPr lang="en-US" sz="1200" dirty="0" smtClean="0"/>
              <a:t>Adapted from </a:t>
            </a:r>
            <a:r>
              <a:rPr lang="en-US" sz="1200" dirty="0" err="1" smtClean="0"/>
              <a:t>Gettelman</a:t>
            </a:r>
            <a:r>
              <a:rPr lang="en-US" sz="1200" dirty="0" smtClean="0"/>
              <a:t>, 2006</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dirty="0" smtClean="0"/>
              <a:t>Improvements Needed in Resolution to Validate Cloud Microphysics Models</a:t>
            </a:r>
          </a:p>
        </p:txBody>
      </p:sp>
      <p:pic>
        <p:nvPicPr>
          <p:cNvPr id="2050" name="Picture 30" descr="atmospheric motions modified"/>
          <p:cNvPicPr>
            <a:picLocks noChangeAspect="1" noChangeArrowheads="1"/>
          </p:cNvPicPr>
          <p:nvPr/>
        </p:nvPicPr>
        <p:blipFill>
          <a:blip r:embed="rId3"/>
          <a:srcRect/>
          <a:stretch>
            <a:fillRect/>
          </a:stretch>
        </p:blipFill>
        <p:spPr bwMode="auto">
          <a:xfrm>
            <a:off x="1143000" y="1934874"/>
            <a:ext cx="6858000" cy="4220008"/>
          </a:xfrm>
          <a:prstGeom prst="rect">
            <a:avLst/>
          </a:prstGeom>
          <a:noFill/>
          <a:ln w="9525">
            <a:noFill/>
            <a:miter lim="800000"/>
            <a:headEnd/>
            <a:tailEnd/>
          </a:ln>
        </p:spPr>
      </p:pic>
      <p:sp>
        <p:nvSpPr>
          <p:cNvPr id="2052" name="Text Box 6"/>
          <p:cNvSpPr txBox="1">
            <a:spLocks noChangeArrowheads="1"/>
          </p:cNvSpPr>
          <p:nvPr/>
        </p:nvSpPr>
        <p:spPr bwMode="auto">
          <a:xfrm>
            <a:off x="1143000" y="1371600"/>
            <a:ext cx="6599884" cy="584775"/>
          </a:xfrm>
          <a:prstGeom prst="rect">
            <a:avLst/>
          </a:prstGeom>
          <a:noFill/>
          <a:ln w="9525">
            <a:noFill/>
            <a:miter lim="800000"/>
            <a:headEnd/>
            <a:tailEnd/>
          </a:ln>
        </p:spPr>
        <p:txBody>
          <a:bodyPr wrap="none">
            <a:spAutoFit/>
          </a:bodyPr>
          <a:lstStyle/>
          <a:p>
            <a:r>
              <a:rPr lang="en-US" sz="1600" b="1" dirty="0">
                <a:solidFill>
                  <a:schemeClr val="tx1"/>
                </a:solidFill>
              </a:rPr>
              <a:t>Regardless of Scale:  Still need parameterizations for most </a:t>
            </a:r>
            <a:r>
              <a:rPr lang="en-US" sz="1600" b="1" dirty="0" smtClean="0">
                <a:solidFill>
                  <a:schemeClr val="tx1"/>
                </a:solidFill>
              </a:rPr>
              <a:t>things</a:t>
            </a:r>
          </a:p>
          <a:p>
            <a:r>
              <a:rPr lang="en-US" sz="1600" b="1" dirty="0" smtClean="0"/>
              <a:t>Goal: get interactions right (</a:t>
            </a:r>
            <a:r>
              <a:rPr lang="en-US" sz="1600" b="1" dirty="0" err="1" smtClean="0"/>
              <a:t>Mesoscale</a:t>
            </a:r>
            <a:r>
              <a:rPr lang="en-US" sz="1600" b="1" dirty="0" smtClean="0"/>
              <a:t>). Also extreme events</a:t>
            </a:r>
          </a:p>
        </p:txBody>
      </p:sp>
      <p:sp>
        <p:nvSpPr>
          <p:cNvPr id="2053" name="Line 31"/>
          <p:cNvSpPr>
            <a:spLocks noChangeShapeType="1"/>
          </p:cNvSpPr>
          <p:nvPr/>
        </p:nvSpPr>
        <p:spPr bwMode="auto">
          <a:xfrm flipV="1">
            <a:off x="5507182" y="2736273"/>
            <a:ext cx="187036" cy="623455"/>
          </a:xfrm>
          <a:prstGeom prst="line">
            <a:avLst/>
          </a:prstGeom>
          <a:noFill/>
          <a:ln w="38100">
            <a:solidFill>
              <a:schemeClr val="tx1"/>
            </a:solidFill>
            <a:round/>
            <a:headEnd/>
            <a:tailEnd type="triangle" w="med" len="med"/>
          </a:ln>
        </p:spPr>
        <p:txBody>
          <a:bodyPr wrap="none" anchor="ctr"/>
          <a:lstStyle/>
          <a:p>
            <a:endParaRPr lang="en-US" sz="1200"/>
          </a:p>
        </p:txBody>
      </p:sp>
      <p:sp>
        <p:nvSpPr>
          <p:cNvPr id="2054" name="Line 32"/>
          <p:cNvSpPr>
            <a:spLocks noChangeShapeType="1"/>
          </p:cNvSpPr>
          <p:nvPr/>
        </p:nvSpPr>
        <p:spPr bwMode="auto">
          <a:xfrm flipV="1">
            <a:off x="5569527" y="3422073"/>
            <a:ext cx="498764" cy="1299"/>
          </a:xfrm>
          <a:prstGeom prst="line">
            <a:avLst/>
          </a:prstGeom>
          <a:noFill/>
          <a:ln w="38100">
            <a:solidFill>
              <a:schemeClr val="tx1"/>
            </a:solidFill>
            <a:round/>
            <a:headEnd/>
            <a:tailEnd type="triangle" w="med" len="med"/>
          </a:ln>
        </p:spPr>
        <p:txBody>
          <a:bodyPr wrap="none" anchor="ctr"/>
          <a:lstStyle/>
          <a:p>
            <a:endParaRPr lang="en-US" sz="1200"/>
          </a:p>
        </p:txBody>
      </p:sp>
      <p:sp>
        <p:nvSpPr>
          <p:cNvPr id="2055" name="Text Box 33"/>
          <p:cNvSpPr txBox="1">
            <a:spLocks noChangeArrowheads="1"/>
          </p:cNvSpPr>
          <p:nvPr/>
        </p:nvSpPr>
        <p:spPr bwMode="auto">
          <a:xfrm>
            <a:off x="5694218" y="2923309"/>
            <a:ext cx="1526380" cy="338554"/>
          </a:xfrm>
          <a:prstGeom prst="rect">
            <a:avLst/>
          </a:prstGeom>
          <a:noFill/>
          <a:ln w="9525">
            <a:noFill/>
            <a:miter lim="800000"/>
            <a:headEnd/>
            <a:tailEnd/>
          </a:ln>
        </p:spPr>
        <p:txBody>
          <a:bodyPr wrap="none">
            <a:spAutoFit/>
          </a:bodyPr>
          <a:lstStyle/>
          <a:p>
            <a:r>
              <a:rPr lang="en-US" sz="1600">
                <a:latin typeface="Times New Roman" pitchFamily="18" charset="0"/>
              </a:rPr>
              <a:t>Resolved Scales</a:t>
            </a:r>
          </a:p>
        </p:txBody>
      </p:sp>
      <p:sp>
        <p:nvSpPr>
          <p:cNvPr id="484386" name="Text Box 34"/>
          <p:cNvSpPr txBox="1">
            <a:spLocks noChangeArrowheads="1"/>
          </p:cNvSpPr>
          <p:nvPr/>
        </p:nvSpPr>
        <p:spPr bwMode="auto">
          <a:xfrm>
            <a:off x="5446136" y="3609109"/>
            <a:ext cx="1063112" cy="261610"/>
          </a:xfrm>
          <a:prstGeom prst="rect">
            <a:avLst/>
          </a:prstGeom>
          <a:noFill/>
          <a:ln w="9525">
            <a:noFill/>
            <a:miter lim="800000"/>
            <a:headEnd/>
            <a:tailEnd/>
          </a:ln>
          <a:effectLst/>
        </p:spPr>
        <p:txBody>
          <a:bodyPr wrap="none">
            <a:spAutoFit/>
          </a:bodyPr>
          <a:lstStyle/>
          <a:p>
            <a:pPr>
              <a:defRPr/>
            </a:pPr>
            <a:r>
              <a:rPr lang="en-US" sz="1100" b="1">
                <a:solidFill>
                  <a:schemeClr val="tx1"/>
                </a:solidFill>
                <a:effectLst>
                  <a:outerShdw blurRad="38100" dist="38100" dir="2700000" algn="tl">
                    <a:srgbClr val="C0C0C0"/>
                  </a:outerShdw>
                </a:effectLst>
                <a:latin typeface="Times New Roman" pitchFamily="18" charset="0"/>
              </a:rPr>
              <a:t>Global Models</a:t>
            </a:r>
            <a:endParaRPr lang="en-US" sz="1600">
              <a:solidFill>
                <a:schemeClr val="tx1"/>
              </a:solidFill>
              <a:effectLst>
                <a:outerShdw blurRad="38100" dist="38100" dir="2700000" algn="tl">
                  <a:srgbClr val="C0C0C0"/>
                </a:outerShdw>
              </a:effectLst>
              <a:latin typeface="Times New Roman" pitchFamily="18" charset="0"/>
            </a:endParaRPr>
          </a:p>
        </p:txBody>
      </p:sp>
      <p:sp>
        <p:nvSpPr>
          <p:cNvPr id="2057" name="Oval 35"/>
          <p:cNvSpPr>
            <a:spLocks noChangeArrowheads="1"/>
          </p:cNvSpPr>
          <p:nvPr/>
        </p:nvSpPr>
        <p:spPr bwMode="auto">
          <a:xfrm rot="19802747">
            <a:off x="4021282" y="3654570"/>
            <a:ext cx="1543050" cy="436418"/>
          </a:xfrm>
          <a:prstGeom prst="ellipse">
            <a:avLst/>
          </a:prstGeom>
          <a:solidFill>
            <a:schemeClr val="accent1">
              <a:alpha val="50195"/>
            </a:schemeClr>
          </a:solidFill>
          <a:ln w="9525">
            <a:solidFill>
              <a:schemeClr val="tx1"/>
            </a:solidFill>
            <a:prstDash val="sysDot"/>
            <a:round/>
            <a:headEnd/>
            <a:tailEnd/>
          </a:ln>
        </p:spPr>
        <p:txBody>
          <a:bodyPr wrap="none" anchor="ctr"/>
          <a:lstStyle/>
          <a:p>
            <a:endParaRPr lang="en-US" sz="1200"/>
          </a:p>
        </p:txBody>
      </p:sp>
      <p:sp>
        <p:nvSpPr>
          <p:cNvPr id="2058" name="Oval 36"/>
          <p:cNvSpPr>
            <a:spLocks noChangeArrowheads="1"/>
          </p:cNvSpPr>
          <p:nvPr/>
        </p:nvSpPr>
        <p:spPr bwMode="auto">
          <a:xfrm rot="19802747">
            <a:off x="4856452" y="3428568"/>
            <a:ext cx="685800" cy="374073"/>
          </a:xfrm>
          <a:prstGeom prst="ellipse">
            <a:avLst/>
          </a:prstGeom>
          <a:solidFill>
            <a:schemeClr val="accent1"/>
          </a:solidFill>
          <a:ln w="9525">
            <a:solidFill>
              <a:schemeClr val="tx1"/>
            </a:solidFill>
            <a:round/>
            <a:headEnd/>
            <a:tailEnd/>
          </a:ln>
        </p:spPr>
        <p:txBody>
          <a:bodyPr wrap="none" anchor="ctr"/>
          <a:lstStyle/>
          <a:p>
            <a:endParaRPr lang="en-US" sz="1200"/>
          </a:p>
        </p:txBody>
      </p:sp>
      <p:sp>
        <p:nvSpPr>
          <p:cNvPr id="484389" name="Text Box 37"/>
          <p:cNvSpPr txBox="1">
            <a:spLocks noChangeArrowheads="1"/>
          </p:cNvSpPr>
          <p:nvPr/>
        </p:nvSpPr>
        <p:spPr bwMode="auto">
          <a:xfrm>
            <a:off x="4947372" y="3983182"/>
            <a:ext cx="1513556" cy="261610"/>
          </a:xfrm>
          <a:prstGeom prst="rect">
            <a:avLst/>
          </a:prstGeom>
          <a:noFill/>
          <a:ln w="9525">
            <a:noFill/>
            <a:miter lim="800000"/>
            <a:headEnd/>
            <a:tailEnd/>
          </a:ln>
          <a:effectLst/>
        </p:spPr>
        <p:txBody>
          <a:bodyPr wrap="none">
            <a:spAutoFit/>
          </a:bodyPr>
          <a:lstStyle/>
          <a:p>
            <a:pPr>
              <a:defRPr/>
            </a:pPr>
            <a:r>
              <a:rPr lang="en-US" sz="1100" b="1">
                <a:solidFill>
                  <a:schemeClr val="tx1"/>
                </a:solidFill>
                <a:effectLst>
                  <a:outerShdw blurRad="38100" dist="38100" dir="2700000" algn="tl">
                    <a:srgbClr val="C0C0C0"/>
                  </a:outerShdw>
                </a:effectLst>
                <a:latin typeface="Times New Roman" pitchFamily="18" charset="0"/>
              </a:rPr>
              <a:t>Future Global Models</a:t>
            </a:r>
            <a:endParaRPr lang="en-US" sz="1600">
              <a:latin typeface="Times New Roman" pitchFamily="18" charset="0"/>
            </a:endParaRPr>
          </a:p>
        </p:txBody>
      </p:sp>
      <p:sp>
        <p:nvSpPr>
          <p:cNvPr id="2060" name="Oval 38"/>
          <p:cNvSpPr>
            <a:spLocks noChangeArrowheads="1"/>
          </p:cNvSpPr>
          <p:nvPr/>
        </p:nvSpPr>
        <p:spPr bwMode="auto">
          <a:xfrm rot="19802747">
            <a:off x="2011940" y="4463761"/>
            <a:ext cx="2339253" cy="374073"/>
          </a:xfrm>
          <a:prstGeom prst="ellipse">
            <a:avLst/>
          </a:prstGeom>
          <a:solidFill>
            <a:srgbClr val="000099">
              <a:alpha val="50195"/>
            </a:srgbClr>
          </a:solidFill>
          <a:ln w="9525">
            <a:solidFill>
              <a:schemeClr val="tx1"/>
            </a:solidFill>
            <a:prstDash val="sysDot"/>
            <a:round/>
            <a:headEnd/>
            <a:tailEnd/>
          </a:ln>
        </p:spPr>
        <p:txBody>
          <a:bodyPr wrap="none" anchor="ctr"/>
          <a:lstStyle/>
          <a:p>
            <a:endParaRPr lang="en-US" sz="1200"/>
          </a:p>
        </p:txBody>
      </p:sp>
      <p:sp>
        <p:nvSpPr>
          <p:cNvPr id="2061" name="Oval 39"/>
          <p:cNvSpPr>
            <a:spLocks noChangeArrowheads="1"/>
          </p:cNvSpPr>
          <p:nvPr/>
        </p:nvSpPr>
        <p:spPr bwMode="auto">
          <a:xfrm rot="19802747">
            <a:off x="3200400" y="4170218"/>
            <a:ext cx="1074161" cy="374073"/>
          </a:xfrm>
          <a:prstGeom prst="ellipse">
            <a:avLst/>
          </a:prstGeom>
          <a:solidFill>
            <a:srgbClr val="000099"/>
          </a:solidFill>
          <a:ln w="9525">
            <a:solidFill>
              <a:schemeClr val="tx1"/>
            </a:solidFill>
            <a:round/>
            <a:headEnd/>
            <a:tailEnd/>
          </a:ln>
        </p:spPr>
        <p:txBody>
          <a:bodyPr wrap="none" anchor="ctr"/>
          <a:lstStyle/>
          <a:p>
            <a:endParaRPr lang="en-US" sz="1200"/>
          </a:p>
        </p:txBody>
      </p:sp>
      <p:sp>
        <p:nvSpPr>
          <p:cNvPr id="484392" name="Text Box 40"/>
          <p:cNvSpPr txBox="1">
            <a:spLocks noChangeArrowheads="1"/>
          </p:cNvSpPr>
          <p:nvPr/>
        </p:nvSpPr>
        <p:spPr bwMode="auto">
          <a:xfrm>
            <a:off x="3326390" y="4731327"/>
            <a:ext cx="2409634" cy="261610"/>
          </a:xfrm>
          <a:prstGeom prst="rect">
            <a:avLst/>
          </a:prstGeom>
          <a:noFill/>
          <a:ln w="9525">
            <a:noFill/>
            <a:miter lim="800000"/>
            <a:headEnd/>
            <a:tailEnd/>
          </a:ln>
          <a:effectLst/>
        </p:spPr>
        <p:txBody>
          <a:bodyPr wrap="none">
            <a:spAutoFit/>
          </a:bodyPr>
          <a:lstStyle/>
          <a:p>
            <a:pPr>
              <a:defRPr/>
            </a:pPr>
            <a:r>
              <a:rPr lang="en-US" sz="1100" b="1">
                <a:effectLst>
                  <a:outerShdw blurRad="38100" dist="38100" dir="2700000" algn="tl">
                    <a:srgbClr val="C0C0C0"/>
                  </a:outerShdw>
                </a:effectLst>
                <a:latin typeface="Times New Roman" pitchFamily="18" charset="0"/>
              </a:rPr>
              <a:t>Cloud/Mesoscale/Turbulence Models</a:t>
            </a:r>
            <a:endParaRPr lang="en-US" sz="1600">
              <a:latin typeface="Times New Roman" pitchFamily="18" charset="0"/>
            </a:endParaRPr>
          </a:p>
        </p:txBody>
      </p:sp>
      <p:sp>
        <p:nvSpPr>
          <p:cNvPr id="2066" name="Oval 17"/>
          <p:cNvSpPr>
            <a:spLocks noChangeArrowheads="1"/>
          </p:cNvSpPr>
          <p:nvPr/>
        </p:nvSpPr>
        <p:spPr bwMode="auto">
          <a:xfrm>
            <a:off x="4010891" y="2923309"/>
            <a:ext cx="124691" cy="124691"/>
          </a:xfrm>
          <a:prstGeom prst="ellipse">
            <a:avLst/>
          </a:prstGeom>
          <a:solidFill>
            <a:srgbClr val="FF0000"/>
          </a:solidFill>
          <a:ln w="9525" algn="ctr">
            <a:solidFill>
              <a:schemeClr val="tx1"/>
            </a:solidFill>
            <a:round/>
            <a:headEnd/>
            <a:tailEnd/>
          </a:ln>
        </p:spPr>
        <p:txBody>
          <a:bodyPr/>
          <a:lstStyle/>
          <a:p>
            <a:endParaRPr lang="en-US" sz="1200"/>
          </a:p>
        </p:txBody>
      </p:sp>
      <p:sp>
        <p:nvSpPr>
          <p:cNvPr id="2067" name="Oval 18"/>
          <p:cNvSpPr>
            <a:spLocks noChangeArrowheads="1"/>
          </p:cNvSpPr>
          <p:nvPr/>
        </p:nvSpPr>
        <p:spPr bwMode="auto">
          <a:xfrm>
            <a:off x="4634345" y="2923309"/>
            <a:ext cx="124691" cy="124691"/>
          </a:xfrm>
          <a:prstGeom prst="ellipse">
            <a:avLst/>
          </a:prstGeom>
          <a:solidFill>
            <a:srgbClr val="FF0000"/>
          </a:solidFill>
          <a:ln w="9525" algn="ctr">
            <a:solidFill>
              <a:schemeClr val="tx1"/>
            </a:solidFill>
            <a:round/>
            <a:headEnd/>
            <a:tailEnd/>
          </a:ln>
        </p:spPr>
        <p:txBody>
          <a:bodyPr/>
          <a:lstStyle/>
          <a:p>
            <a:endParaRPr lang="en-US" sz="1200"/>
          </a:p>
        </p:txBody>
      </p:sp>
      <p:sp>
        <p:nvSpPr>
          <p:cNvPr id="2068" name="TextBox 21"/>
          <p:cNvSpPr txBox="1">
            <a:spLocks noChangeArrowheads="1"/>
          </p:cNvSpPr>
          <p:nvPr/>
        </p:nvSpPr>
        <p:spPr bwMode="auto">
          <a:xfrm>
            <a:off x="4509655" y="2673927"/>
            <a:ext cx="543739" cy="276999"/>
          </a:xfrm>
          <a:prstGeom prst="rect">
            <a:avLst/>
          </a:prstGeom>
          <a:noFill/>
          <a:ln w="9525">
            <a:noFill/>
            <a:miter lim="800000"/>
            <a:headEnd/>
            <a:tailEnd/>
          </a:ln>
        </p:spPr>
        <p:txBody>
          <a:bodyPr wrap="none">
            <a:spAutoFit/>
          </a:bodyPr>
          <a:lstStyle/>
          <a:p>
            <a:r>
              <a:rPr lang="en-US" sz="1200"/>
              <a:t>AIRS</a:t>
            </a:r>
          </a:p>
        </p:txBody>
      </p:sp>
      <p:sp>
        <p:nvSpPr>
          <p:cNvPr id="2069" name="TextBox 22"/>
          <p:cNvSpPr txBox="1">
            <a:spLocks noChangeArrowheads="1"/>
          </p:cNvSpPr>
          <p:nvPr/>
        </p:nvSpPr>
        <p:spPr bwMode="auto">
          <a:xfrm>
            <a:off x="3761509" y="2673927"/>
            <a:ext cx="868699" cy="276999"/>
          </a:xfrm>
          <a:prstGeom prst="rect">
            <a:avLst/>
          </a:prstGeom>
          <a:noFill/>
          <a:ln w="9525">
            <a:noFill/>
            <a:miter lim="800000"/>
            <a:headEnd/>
            <a:tailEnd/>
          </a:ln>
        </p:spPr>
        <p:txBody>
          <a:bodyPr wrap="none">
            <a:spAutoFit/>
          </a:bodyPr>
          <a:lstStyle/>
          <a:p>
            <a:r>
              <a:rPr lang="en-US" sz="1200" dirty="0" smtClean="0"/>
              <a:t>1km AIRS</a:t>
            </a:r>
            <a:endParaRPr lang="en-US" sz="1200" dirty="0"/>
          </a:p>
        </p:txBody>
      </p:sp>
      <p:sp>
        <p:nvSpPr>
          <p:cNvPr id="26" name="TextBox 25"/>
          <p:cNvSpPr txBox="1"/>
          <p:nvPr/>
        </p:nvSpPr>
        <p:spPr>
          <a:xfrm>
            <a:off x="304800" y="6488668"/>
            <a:ext cx="3138551" cy="276999"/>
          </a:xfrm>
          <a:prstGeom prst="rect">
            <a:avLst/>
          </a:prstGeom>
          <a:noFill/>
        </p:spPr>
        <p:txBody>
          <a:bodyPr wrap="none" rtlCol="0">
            <a:spAutoFit/>
          </a:bodyPr>
          <a:lstStyle/>
          <a:p>
            <a:r>
              <a:rPr lang="en-US" sz="1200" dirty="0" smtClean="0"/>
              <a:t>Adapted from </a:t>
            </a:r>
            <a:r>
              <a:rPr lang="en-US" sz="1200" dirty="0" err="1" smtClean="0"/>
              <a:t>Gettelman</a:t>
            </a:r>
            <a:r>
              <a:rPr lang="en-US" sz="1200" dirty="0" smtClean="0"/>
              <a:t>, 2006, Antes 1975</a:t>
            </a:r>
            <a:endParaRPr lang="en-US" sz="1200" dirty="0"/>
          </a:p>
        </p:txBody>
      </p:sp>
      <p:sp>
        <p:nvSpPr>
          <p:cNvPr id="20" name="Oval 16"/>
          <p:cNvSpPr>
            <a:spLocks noChangeArrowheads="1"/>
          </p:cNvSpPr>
          <p:nvPr/>
        </p:nvSpPr>
        <p:spPr bwMode="auto">
          <a:xfrm>
            <a:off x="4371109" y="3525982"/>
            <a:ext cx="124691" cy="124691"/>
          </a:xfrm>
          <a:prstGeom prst="ellipse">
            <a:avLst/>
          </a:prstGeom>
          <a:solidFill>
            <a:srgbClr val="FF0000"/>
          </a:solidFill>
          <a:ln w="9525" algn="ctr">
            <a:solidFill>
              <a:schemeClr val="tx1"/>
            </a:solidFill>
            <a:round/>
            <a:headEnd/>
            <a:tailEnd/>
          </a:ln>
        </p:spPr>
        <p:txBody>
          <a:bodyPr/>
          <a:lstStyle/>
          <a:p>
            <a:endParaRPr lang="en-US" sz="1200"/>
          </a:p>
        </p:txBody>
      </p:sp>
      <p:sp>
        <p:nvSpPr>
          <p:cNvPr id="21" name="TextBox 24"/>
          <p:cNvSpPr txBox="1">
            <a:spLocks noChangeArrowheads="1"/>
          </p:cNvSpPr>
          <p:nvPr/>
        </p:nvSpPr>
        <p:spPr bwMode="auto">
          <a:xfrm>
            <a:off x="4114800" y="3276600"/>
            <a:ext cx="500458" cy="276999"/>
          </a:xfrm>
          <a:prstGeom prst="rect">
            <a:avLst/>
          </a:prstGeom>
          <a:noFill/>
          <a:ln w="9525">
            <a:noFill/>
            <a:miter lim="800000"/>
            <a:headEnd/>
            <a:tailEnd/>
          </a:ln>
        </p:spPr>
        <p:txBody>
          <a:bodyPr wrap="none">
            <a:spAutoFit/>
          </a:bodyPr>
          <a:lstStyle/>
          <a:p>
            <a:r>
              <a:rPr lang="en-US" sz="1200"/>
              <a:t>HES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76873" name="AugSep05_Water.avi">
            <a:hlinkClick r:id="" action="ppaction://media"/>
          </p:cNvPr>
          <p:cNvPicPr>
            <a:picLocks noRot="1" noChangeAspect="1" noChangeArrowheads="1"/>
          </p:cNvPicPr>
          <p:nvPr>
            <a:videoFile r:link="rId1"/>
          </p:nvPr>
        </p:nvPicPr>
        <p:blipFill>
          <a:blip r:embed="rId10"/>
          <a:srcRect/>
          <a:stretch>
            <a:fillRect/>
          </a:stretch>
        </p:blipFill>
        <p:spPr bwMode="auto">
          <a:xfrm>
            <a:off x="0" y="971550"/>
            <a:ext cx="3349625" cy="2514600"/>
          </a:xfrm>
          <a:prstGeom prst="rect">
            <a:avLst/>
          </a:prstGeom>
          <a:noFill/>
          <a:ln w="9525">
            <a:noFill/>
            <a:miter lim="800000"/>
            <a:headEnd/>
            <a:tailEnd/>
          </a:ln>
        </p:spPr>
      </p:pic>
      <p:sp>
        <p:nvSpPr>
          <p:cNvPr id="25603" name="Text Box 43"/>
          <p:cNvSpPr txBox="1">
            <a:spLocks noChangeArrowheads="1"/>
          </p:cNvSpPr>
          <p:nvPr/>
        </p:nvSpPr>
        <p:spPr bwMode="auto">
          <a:xfrm>
            <a:off x="3171825" y="190500"/>
            <a:ext cx="3048000" cy="396875"/>
          </a:xfrm>
          <a:prstGeom prst="rect">
            <a:avLst/>
          </a:prstGeom>
          <a:noFill/>
          <a:ln w="19050">
            <a:noFill/>
            <a:miter lim="800000"/>
            <a:headEnd/>
            <a:tailEnd/>
          </a:ln>
        </p:spPr>
        <p:txBody>
          <a:bodyPr wrap="none">
            <a:spAutoFit/>
          </a:bodyPr>
          <a:lstStyle/>
          <a:p>
            <a:r>
              <a:rPr lang="en-US">
                <a:solidFill>
                  <a:srgbClr val="FFFFFF"/>
                </a:solidFill>
              </a:rPr>
              <a:t>AIRS Greenhouse Gases</a:t>
            </a:r>
          </a:p>
        </p:txBody>
      </p:sp>
      <p:pic>
        <p:nvPicPr>
          <p:cNvPr id="376881" name="AugSep05_Ozone.avi">
            <a:hlinkClick r:id="" action="ppaction://media"/>
          </p:cNvPr>
          <p:cNvPicPr>
            <a:picLocks noGrp="1" noRot="1" noChangeAspect="1" noChangeArrowheads="1"/>
          </p:cNvPicPr>
          <p:nvPr>
            <p:ph sz="half" idx="4294967295"/>
            <a:videoFile r:link="rId2"/>
          </p:nvPr>
        </p:nvPicPr>
        <p:blipFill>
          <a:blip r:embed="rId11"/>
          <a:srcRect r="4691"/>
          <a:stretch>
            <a:fillRect/>
          </a:stretch>
        </p:blipFill>
        <p:spPr>
          <a:xfrm>
            <a:off x="6821488" y="4362450"/>
            <a:ext cx="2322512" cy="1828800"/>
          </a:xfrm>
        </p:spPr>
      </p:pic>
      <p:pic>
        <p:nvPicPr>
          <p:cNvPr id="376883" name="AugSep05_Temps.avi">
            <a:hlinkClick r:id="" action="ppaction://media"/>
          </p:cNvPr>
          <p:cNvPicPr>
            <a:picLocks noRot="1" noChangeAspect="1" noChangeArrowheads="1"/>
          </p:cNvPicPr>
          <p:nvPr>
            <a:videoFile r:link="rId3"/>
          </p:nvPr>
        </p:nvPicPr>
        <p:blipFill>
          <a:blip r:embed="rId12"/>
          <a:srcRect/>
          <a:stretch>
            <a:fillRect/>
          </a:stretch>
        </p:blipFill>
        <p:spPr bwMode="auto">
          <a:xfrm>
            <a:off x="0" y="4362450"/>
            <a:ext cx="2436813" cy="1828800"/>
          </a:xfrm>
          <a:prstGeom prst="rect">
            <a:avLst/>
          </a:prstGeom>
          <a:noFill/>
          <a:ln w="9525">
            <a:noFill/>
            <a:miter lim="800000"/>
            <a:headEnd/>
            <a:tailEnd/>
          </a:ln>
        </p:spPr>
      </p:pic>
      <p:sp>
        <p:nvSpPr>
          <p:cNvPr id="25606" name="Text Box 52"/>
          <p:cNvSpPr txBox="1">
            <a:spLocks noChangeArrowheads="1"/>
          </p:cNvSpPr>
          <p:nvPr/>
        </p:nvSpPr>
        <p:spPr bwMode="auto">
          <a:xfrm>
            <a:off x="2063750" y="3724275"/>
            <a:ext cx="4983163" cy="400050"/>
          </a:xfrm>
          <a:prstGeom prst="rect">
            <a:avLst/>
          </a:prstGeom>
          <a:noFill/>
          <a:ln w="19050">
            <a:noFill/>
            <a:miter lim="800000"/>
            <a:headEnd/>
            <a:tailEnd/>
          </a:ln>
        </p:spPr>
        <p:txBody>
          <a:bodyPr wrap="none">
            <a:spAutoFit/>
          </a:bodyPr>
          <a:lstStyle/>
          <a:p>
            <a:r>
              <a:rPr lang="en-US">
                <a:solidFill>
                  <a:srgbClr val="FFFFFF"/>
                </a:solidFill>
              </a:rPr>
              <a:t>Other AIRS Atmospheric Climate Products</a:t>
            </a:r>
          </a:p>
        </p:txBody>
      </p:sp>
      <p:sp>
        <p:nvSpPr>
          <p:cNvPr id="25607" name="Text Box 53"/>
          <p:cNvSpPr txBox="1">
            <a:spLocks noChangeArrowheads="1"/>
          </p:cNvSpPr>
          <p:nvPr/>
        </p:nvSpPr>
        <p:spPr bwMode="auto">
          <a:xfrm>
            <a:off x="1112838" y="577850"/>
            <a:ext cx="792162" cy="396875"/>
          </a:xfrm>
          <a:prstGeom prst="rect">
            <a:avLst/>
          </a:prstGeom>
          <a:noFill/>
          <a:ln w="19050">
            <a:noFill/>
            <a:miter lim="800000"/>
            <a:headEnd/>
            <a:tailEnd/>
          </a:ln>
        </p:spPr>
        <p:txBody>
          <a:bodyPr>
            <a:spAutoFit/>
          </a:bodyPr>
          <a:lstStyle/>
          <a:p>
            <a:r>
              <a:rPr lang="en-US">
                <a:solidFill>
                  <a:srgbClr val="FFFFFF"/>
                </a:solidFill>
              </a:rPr>
              <a:t>H</a:t>
            </a:r>
            <a:r>
              <a:rPr lang="en-US" baseline="-25000">
                <a:solidFill>
                  <a:srgbClr val="FFFFFF"/>
                </a:solidFill>
              </a:rPr>
              <a:t>2</a:t>
            </a:r>
            <a:r>
              <a:rPr lang="en-US">
                <a:solidFill>
                  <a:srgbClr val="FFFFFF"/>
                </a:solidFill>
              </a:rPr>
              <a:t>O</a:t>
            </a:r>
          </a:p>
        </p:txBody>
      </p:sp>
      <p:sp>
        <p:nvSpPr>
          <p:cNvPr id="25608" name="Text Box 54"/>
          <p:cNvSpPr txBox="1">
            <a:spLocks noChangeArrowheads="1"/>
          </p:cNvSpPr>
          <p:nvPr/>
        </p:nvSpPr>
        <p:spPr bwMode="auto">
          <a:xfrm>
            <a:off x="4397375" y="574675"/>
            <a:ext cx="657225" cy="396875"/>
          </a:xfrm>
          <a:prstGeom prst="rect">
            <a:avLst/>
          </a:prstGeom>
          <a:noFill/>
          <a:ln w="19050">
            <a:noFill/>
            <a:miter lim="800000"/>
            <a:headEnd/>
            <a:tailEnd/>
          </a:ln>
        </p:spPr>
        <p:txBody>
          <a:bodyPr>
            <a:spAutoFit/>
          </a:bodyPr>
          <a:lstStyle/>
          <a:p>
            <a:r>
              <a:rPr lang="en-US">
                <a:solidFill>
                  <a:srgbClr val="FFFFFF"/>
                </a:solidFill>
              </a:rPr>
              <a:t>CH</a:t>
            </a:r>
            <a:r>
              <a:rPr lang="en-US" baseline="-25000">
                <a:solidFill>
                  <a:srgbClr val="FFFFFF"/>
                </a:solidFill>
              </a:rPr>
              <a:t>4</a:t>
            </a:r>
            <a:endParaRPr lang="en-US">
              <a:solidFill>
                <a:srgbClr val="FFFFFF"/>
              </a:solidFill>
            </a:endParaRPr>
          </a:p>
        </p:txBody>
      </p:sp>
      <p:sp>
        <p:nvSpPr>
          <p:cNvPr id="25609" name="Text Box 55"/>
          <p:cNvSpPr txBox="1">
            <a:spLocks noChangeArrowheads="1"/>
          </p:cNvSpPr>
          <p:nvPr/>
        </p:nvSpPr>
        <p:spPr bwMode="auto">
          <a:xfrm>
            <a:off x="7372350" y="520700"/>
            <a:ext cx="806450" cy="396875"/>
          </a:xfrm>
          <a:prstGeom prst="rect">
            <a:avLst/>
          </a:prstGeom>
          <a:noFill/>
          <a:ln w="19050">
            <a:noFill/>
            <a:miter lim="800000"/>
            <a:headEnd/>
            <a:tailEnd/>
          </a:ln>
        </p:spPr>
        <p:txBody>
          <a:bodyPr>
            <a:spAutoFit/>
          </a:bodyPr>
          <a:lstStyle/>
          <a:p>
            <a:r>
              <a:rPr lang="en-US">
                <a:solidFill>
                  <a:srgbClr val="FFFFFF"/>
                </a:solidFill>
              </a:rPr>
              <a:t>CO</a:t>
            </a:r>
            <a:r>
              <a:rPr lang="en-US" baseline="-25000">
                <a:solidFill>
                  <a:srgbClr val="FFFFFF"/>
                </a:solidFill>
              </a:rPr>
              <a:t>2</a:t>
            </a:r>
            <a:endParaRPr lang="en-US">
              <a:solidFill>
                <a:srgbClr val="FFFFFF"/>
              </a:solidFill>
            </a:endParaRPr>
          </a:p>
        </p:txBody>
      </p:sp>
      <p:sp>
        <p:nvSpPr>
          <p:cNvPr id="25610" name="Text Box 57"/>
          <p:cNvSpPr txBox="1">
            <a:spLocks noChangeArrowheads="1"/>
          </p:cNvSpPr>
          <p:nvPr/>
        </p:nvSpPr>
        <p:spPr bwMode="auto">
          <a:xfrm>
            <a:off x="293688" y="6135688"/>
            <a:ext cx="1636712" cy="396875"/>
          </a:xfrm>
          <a:prstGeom prst="rect">
            <a:avLst/>
          </a:prstGeom>
          <a:noFill/>
          <a:ln w="19050">
            <a:noFill/>
            <a:miter lim="800000"/>
            <a:headEnd/>
            <a:tailEnd/>
          </a:ln>
        </p:spPr>
        <p:txBody>
          <a:bodyPr wrap="none">
            <a:spAutoFit/>
          </a:bodyPr>
          <a:lstStyle/>
          <a:p>
            <a:r>
              <a:rPr lang="en-US">
                <a:solidFill>
                  <a:srgbClr val="FFFFFF"/>
                </a:solidFill>
              </a:rPr>
              <a:t>Temperature</a:t>
            </a:r>
          </a:p>
        </p:txBody>
      </p:sp>
      <p:sp>
        <p:nvSpPr>
          <p:cNvPr id="25611" name="Text Box 58"/>
          <p:cNvSpPr txBox="1">
            <a:spLocks noChangeArrowheads="1"/>
          </p:cNvSpPr>
          <p:nvPr/>
        </p:nvSpPr>
        <p:spPr bwMode="auto">
          <a:xfrm>
            <a:off x="2898775" y="6135688"/>
            <a:ext cx="976313" cy="396875"/>
          </a:xfrm>
          <a:prstGeom prst="rect">
            <a:avLst/>
          </a:prstGeom>
          <a:noFill/>
          <a:ln w="19050">
            <a:noFill/>
            <a:miter lim="800000"/>
            <a:headEnd/>
            <a:tailEnd/>
          </a:ln>
        </p:spPr>
        <p:txBody>
          <a:bodyPr wrap="none">
            <a:spAutoFit/>
          </a:bodyPr>
          <a:lstStyle/>
          <a:p>
            <a:r>
              <a:rPr lang="en-US">
                <a:solidFill>
                  <a:srgbClr val="FFFFFF"/>
                </a:solidFill>
              </a:rPr>
              <a:t>Clouds</a:t>
            </a:r>
          </a:p>
        </p:txBody>
      </p:sp>
      <p:sp>
        <p:nvSpPr>
          <p:cNvPr id="25612" name="Text Box 59"/>
          <p:cNvSpPr txBox="1">
            <a:spLocks noChangeArrowheads="1"/>
          </p:cNvSpPr>
          <p:nvPr/>
        </p:nvSpPr>
        <p:spPr bwMode="auto">
          <a:xfrm>
            <a:off x="5457825" y="6135688"/>
            <a:ext cx="565150" cy="396875"/>
          </a:xfrm>
          <a:prstGeom prst="rect">
            <a:avLst/>
          </a:prstGeom>
          <a:noFill/>
          <a:ln w="19050">
            <a:noFill/>
            <a:miter lim="800000"/>
            <a:headEnd/>
            <a:tailEnd/>
          </a:ln>
        </p:spPr>
        <p:txBody>
          <a:bodyPr wrap="none">
            <a:spAutoFit/>
          </a:bodyPr>
          <a:lstStyle/>
          <a:p>
            <a:r>
              <a:rPr lang="en-US">
                <a:solidFill>
                  <a:srgbClr val="FFFFFF"/>
                </a:solidFill>
              </a:rPr>
              <a:t>CO</a:t>
            </a:r>
          </a:p>
        </p:txBody>
      </p:sp>
      <p:sp>
        <p:nvSpPr>
          <p:cNvPr id="25613" name="Text Box 60"/>
          <p:cNvSpPr txBox="1">
            <a:spLocks noChangeArrowheads="1"/>
          </p:cNvSpPr>
          <p:nvPr/>
        </p:nvSpPr>
        <p:spPr bwMode="auto">
          <a:xfrm>
            <a:off x="7732713" y="6135688"/>
            <a:ext cx="473075" cy="396875"/>
          </a:xfrm>
          <a:prstGeom prst="rect">
            <a:avLst/>
          </a:prstGeom>
          <a:noFill/>
          <a:ln w="19050">
            <a:noFill/>
            <a:miter lim="800000"/>
            <a:headEnd/>
            <a:tailEnd/>
          </a:ln>
        </p:spPr>
        <p:txBody>
          <a:bodyPr wrap="none">
            <a:spAutoFit/>
          </a:bodyPr>
          <a:lstStyle/>
          <a:p>
            <a:r>
              <a:rPr lang="en-US">
                <a:solidFill>
                  <a:srgbClr val="FFFFFF"/>
                </a:solidFill>
              </a:rPr>
              <a:t>O</a:t>
            </a:r>
            <a:r>
              <a:rPr lang="en-US" baseline="-25000">
                <a:solidFill>
                  <a:srgbClr val="FFFFFF"/>
                </a:solidFill>
              </a:rPr>
              <a:t>3</a:t>
            </a:r>
            <a:endParaRPr lang="en-US">
              <a:solidFill>
                <a:srgbClr val="FFFFFF"/>
              </a:solidFill>
            </a:endParaRPr>
          </a:p>
        </p:txBody>
      </p:sp>
      <p:sp>
        <p:nvSpPr>
          <p:cNvPr id="25614" name="Rectangle 61"/>
          <p:cNvSpPr>
            <a:spLocks noChangeArrowheads="1"/>
          </p:cNvSpPr>
          <p:nvPr/>
        </p:nvSpPr>
        <p:spPr bwMode="auto">
          <a:xfrm>
            <a:off x="174625" y="3513138"/>
            <a:ext cx="8969375" cy="88900"/>
          </a:xfrm>
          <a:prstGeom prst="rect">
            <a:avLst/>
          </a:prstGeom>
          <a:solidFill>
            <a:srgbClr val="6699FF"/>
          </a:solidFill>
          <a:ln w="19050">
            <a:noFill/>
            <a:miter lim="800000"/>
            <a:headEnd/>
            <a:tailEnd/>
          </a:ln>
        </p:spPr>
        <p:txBody>
          <a:bodyPr wrap="none" anchor="ctr"/>
          <a:lstStyle/>
          <a:p>
            <a:endParaRPr lang="en-US">
              <a:solidFill>
                <a:srgbClr val="000000"/>
              </a:solidFill>
            </a:endParaRPr>
          </a:p>
        </p:txBody>
      </p:sp>
      <p:sp>
        <p:nvSpPr>
          <p:cNvPr id="25615" name="TextBox 18"/>
          <p:cNvSpPr txBox="1">
            <a:spLocks noChangeArrowheads="1"/>
          </p:cNvSpPr>
          <p:nvPr/>
        </p:nvSpPr>
        <p:spPr bwMode="auto">
          <a:xfrm>
            <a:off x="7858125" y="3594100"/>
            <a:ext cx="1265238" cy="246063"/>
          </a:xfrm>
          <a:prstGeom prst="rect">
            <a:avLst/>
          </a:prstGeom>
          <a:noFill/>
          <a:ln w="9525">
            <a:noFill/>
            <a:miter lim="800000"/>
            <a:headEnd/>
            <a:tailEnd/>
          </a:ln>
        </p:spPr>
        <p:txBody>
          <a:bodyPr wrap="none">
            <a:spAutoFit/>
          </a:bodyPr>
          <a:lstStyle/>
          <a:p>
            <a:r>
              <a:rPr lang="en-US" sz="1000">
                <a:solidFill>
                  <a:srgbClr val="FFFFFF"/>
                </a:solidFill>
              </a:rPr>
              <a:t>Pagano, JPL, 2009</a:t>
            </a:r>
          </a:p>
        </p:txBody>
      </p:sp>
      <p:pic>
        <p:nvPicPr>
          <p:cNvPr id="22" name="AugSep05_CO.avi">
            <a:hlinkClick r:id="" action="ppaction://media"/>
          </p:cNvPr>
          <p:cNvPicPr>
            <a:picLocks noRot="1" noChangeAspect="1"/>
          </p:cNvPicPr>
          <p:nvPr>
            <a:videoFile r:link="rId4"/>
          </p:nvPr>
        </p:nvPicPr>
        <p:blipFill>
          <a:blip r:embed="rId13"/>
          <a:srcRect/>
          <a:stretch>
            <a:fillRect/>
          </a:stretch>
        </p:blipFill>
        <p:spPr bwMode="auto">
          <a:xfrm>
            <a:off x="4713288" y="4395788"/>
            <a:ext cx="2436812" cy="1828800"/>
          </a:xfrm>
          <a:prstGeom prst="rect">
            <a:avLst/>
          </a:prstGeom>
          <a:noFill/>
          <a:ln w="9525">
            <a:noFill/>
            <a:miter lim="800000"/>
            <a:headEnd/>
            <a:tailEnd/>
          </a:ln>
        </p:spPr>
      </p:pic>
      <p:sp>
        <p:nvSpPr>
          <p:cNvPr id="25617" name="TextBox 19"/>
          <p:cNvSpPr txBox="1">
            <a:spLocks noChangeArrowheads="1"/>
          </p:cNvSpPr>
          <p:nvPr/>
        </p:nvSpPr>
        <p:spPr bwMode="auto">
          <a:xfrm>
            <a:off x="6964363" y="852488"/>
            <a:ext cx="1492250" cy="215900"/>
          </a:xfrm>
          <a:prstGeom prst="rect">
            <a:avLst/>
          </a:prstGeom>
          <a:noFill/>
          <a:ln w="9525">
            <a:noFill/>
            <a:miter lim="800000"/>
            <a:headEnd/>
            <a:tailEnd/>
          </a:ln>
        </p:spPr>
        <p:txBody>
          <a:bodyPr wrap="none">
            <a:spAutoFit/>
          </a:bodyPr>
          <a:lstStyle/>
          <a:p>
            <a:r>
              <a:rPr lang="en-US" sz="800">
                <a:solidFill>
                  <a:srgbClr val="FFFFFF"/>
                </a:solidFill>
              </a:rPr>
              <a:t>Mid-Tropospheric CO</a:t>
            </a:r>
            <a:r>
              <a:rPr lang="en-US" sz="800" baseline="-25000">
                <a:solidFill>
                  <a:srgbClr val="FFFFFF"/>
                </a:solidFill>
              </a:rPr>
              <a:t>2 </a:t>
            </a:r>
            <a:r>
              <a:rPr lang="en-US" sz="800">
                <a:solidFill>
                  <a:srgbClr val="FFFFFF"/>
                </a:solidFill>
              </a:rPr>
              <a:t>(ppm)</a:t>
            </a:r>
          </a:p>
        </p:txBody>
      </p:sp>
      <p:grpSp>
        <p:nvGrpSpPr>
          <p:cNvPr id="2" name="Group 15"/>
          <p:cNvGrpSpPr>
            <a:grpSpLocks/>
          </p:cNvGrpSpPr>
          <p:nvPr/>
        </p:nvGrpSpPr>
        <p:grpSpPr bwMode="auto">
          <a:xfrm>
            <a:off x="65088" y="152400"/>
            <a:ext cx="1673225" cy="577850"/>
            <a:chOff x="41" y="96"/>
            <a:chExt cx="1815" cy="627"/>
          </a:xfrm>
        </p:grpSpPr>
        <p:sp>
          <p:nvSpPr>
            <p:cNvPr id="25622" name="Oval 16"/>
            <p:cNvSpPr>
              <a:spLocks noChangeArrowheads="1"/>
            </p:cNvSpPr>
            <p:nvPr/>
          </p:nvSpPr>
          <p:spPr bwMode="auto">
            <a:xfrm>
              <a:off x="117" y="120"/>
              <a:ext cx="462" cy="462"/>
            </a:xfrm>
            <a:prstGeom prst="ellipse">
              <a:avLst/>
            </a:prstGeom>
            <a:solidFill>
              <a:schemeClr val="bg1"/>
            </a:solidFill>
            <a:ln w="19050">
              <a:noFill/>
              <a:round/>
              <a:headEnd/>
              <a:tailEnd/>
            </a:ln>
          </p:spPr>
          <p:txBody>
            <a:bodyPr wrap="none" anchor="ctr"/>
            <a:lstStyle/>
            <a:p>
              <a:endParaRPr lang="en-US" sz="1400"/>
            </a:p>
          </p:txBody>
        </p:sp>
        <p:sp>
          <p:nvSpPr>
            <p:cNvPr id="25623" name="Rectangle 17"/>
            <p:cNvSpPr>
              <a:spLocks noChangeArrowheads="1"/>
            </p:cNvSpPr>
            <p:nvPr/>
          </p:nvSpPr>
          <p:spPr bwMode="auto">
            <a:xfrm>
              <a:off x="672" y="96"/>
              <a:ext cx="1184" cy="574"/>
            </a:xfrm>
            <a:prstGeom prst="rect">
              <a:avLst/>
            </a:prstGeom>
            <a:noFill/>
            <a:ln w="9525">
              <a:noFill/>
              <a:miter lim="800000"/>
              <a:headEnd/>
              <a:tailEnd/>
            </a:ln>
          </p:spPr>
          <p:txBody>
            <a:bodyPr wrap="none" lIns="82031" tIns="41015" rIns="82031" bIns="41015">
              <a:spAutoFit/>
            </a:bodyPr>
            <a:lstStyle/>
            <a:p>
              <a:pPr defTabSz="820738"/>
              <a:r>
                <a:rPr lang="en-US" sz="500">
                  <a:solidFill>
                    <a:schemeClr val="bg1"/>
                  </a:solidFill>
                  <a:cs typeface="Arial" pitchFamily="34" charset="0"/>
                </a:rPr>
                <a:t>National Aeronautics and </a:t>
              </a:r>
              <a:br>
                <a:rPr lang="en-US" sz="500">
                  <a:solidFill>
                    <a:schemeClr val="bg1"/>
                  </a:solidFill>
                  <a:cs typeface="Arial" pitchFamily="34" charset="0"/>
                </a:rPr>
              </a:br>
              <a:r>
                <a:rPr lang="en-US" sz="500">
                  <a:solidFill>
                    <a:schemeClr val="bg1"/>
                  </a:solidFill>
                  <a:cs typeface="Arial" pitchFamily="34" charset="0"/>
                </a:rPr>
                <a:t>Space Administration</a:t>
              </a:r>
            </a:p>
            <a:p>
              <a:pPr defTabSz="820738"/>
              <a:endParaRPr lang="en-US" sz="400">
                <a:solidFill>
                  <a:schemeClr val="bg1"/>
                </a:solidFill>
                <a:cs typeface="Arial" pitchFamily="34" charset="0"/>
              </a:endParaRPr>
            </a:p>
            <a:p>
              <a:pPr defTabSz="820738"/>
              <a:r>
                <a:rPr lang="en-US" sz="500" b="1">
                  <a:solidFill>
                    <a:schemeClr val="bg1"/>
                  </a:solidFill>
                  <a:cs typeface="Arial" pitchFamily="34" charset="0"/>
                </a:rPr>
                <a:t>Jet Propulsion Laboratory</a:t>
              </a:r>
            </a:p>
            <a:p>
              <a:pPr defTabSz="820738"/>
              <a:r>
                <a:rPr lang="en-US" sz="500">
                  <a:solidFill>
                    <a:schemeClr val="bg1"/>
                  </a:solidFill>
                  <a:cs typeface="Arial" pitchFamily="34" charset="0"/>
                </a:rPr>
                <a:t>California Institute of Technology</a:t>
              </a:r>
            </a:p>
            <a:p>
              <a:pPr defTabSz="820738"/>
              <a:r>
                <a:rPr lang="en-US" sz="500">
                  <a:solidFill>
                    <a:schemeClr val="bg1"/>
                  </a:solidFill>
                  <a:cs typeface="Arial" pitchFamily="34" charset="0"/>
                </a:rPr>
                <a:t>Pasadena, California</a:t>
              </a:r>
            </a:p>
          </p:txBody>
        </p:sp>
        <p:sp>
          <p:nvSpPr>
            <p:cNvPr id="25624" name="AutoShape 18"/>
            <p:cNvSpPr>
              <a:spLocks noChangeAspect="1" noChangeArrowheads="1" noTextEdit="1"/>
            </p:cNvSpPr>
            <p:nvPr/>
          </p:nvSpPr>
          <p:spPr bwMode="auto">
            <a:xfrm>
              <a:off x="41" y="96"/>
              <a:ext cx="765" cy="627"/>
            </a:xfrm>
            <a:prstGeom prst="rect">
              <a:avLst/>
            </a:prstGeom>
            <a:noFill/>
            <a:ln w="9525">
              <a:noFill/>
              <a:miter lim="800000"/>
              <a:headEnd/>
              <a:tailEnd/>
            </a:ln>
          </p:spPr>
          <p:txBody>
            <a:bodyPr/>
            <a:lstStyle/>
            <a:p>
              <a:endParaRPr lang="en-US"/>
            </a:p>
          </p:txBody>
        </p:sp>
        <p:pic>
          <p:nvPicPr>
            <p:cNvPr id="25625" name="Picture 19"/>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41" y="96"/>
              <a:ext cx="658" cy="526"/>
            </a:xfrm>
            <a:prstGeom prst="rect">
              <a:avLst/>
            </a:prstGeom>
            <a:noFill/>
            <a:ln w="9525">
              <a:noFill/>
              <a:miter lim="800000"/>
              <a:headEnd/>
              <a:tailEnd/>
            </a:ln>
          </p:spPr>
        </p:pic>
      </p:grpSp>
      <p:pic>
        <p:nvPicPr>
          <p:cNvPr id="29" name="AugSep05_Clds.avi">
            <a:hlinkClick r:id="" action="ppaction://media"/>
          </p:cNvPr>
          <p:cNvPicPr>
            <a:picLocks noRot="1" noChangeAspect="1"/>
          </p:cNvPicPr>
          <p:nvPr>
            <a:videoFile r:link="rId5"/>
          </p:nvPr>
        </p:nvPicPr>
        <p:blipFill>
          <a:blip r:embed="rId15"/>
          <a:srcRect/>
          <a:stretch>
            <a:fillRect/>
          </a:stretch>
        </p:blipFill>
        <p:spPr bwMode="auto">
          <a:xfrm>
            <a:off x="2460625" y="4402138"/>
            <a:ext cx="2436813" cy="1828800"/>
          </a:xfrm>
          <a:prstGeom prst="rect">
            <a:avLst/>
          </a:prstGeom>
          <a:noFill/>
          <a:ln w="9525">
            <a:noFill/>
            <a:miter lim="800000"/>
            <a:headEnd/>
            <a:tailEnd/>
          </a:ln>
        </p:spPr>
      </p:pic>
      <p:pic>
        <p:nvPicPr>
          <p:cNvPr id="30" name="AIRS_co2_jul_globe.avi">
            <a:hlinkClick r:id="" action="ppaction://media"/>
          </p:cNvPr>
          <p:cNvPicPr>
            <a:picLocks noRot="1" noChangeAspect="1" noChangeArrowheads="1"/>
          </p:cNvPicPr>
          <p:nvPr>
            <a:videoFile r:link="rId6"/>
          </p:nvPr>
        </p:nvPicPr>
        <p:blipFill>
          <a:blip r:embed="rId16"/>
          <a:srcRect/>
          <a:stretch>
            <a:fillRect/>
          </a:stretch>
        </p:blipFill>
        <p:spPr bwMode="auto">
          <a:xfrm>
            <a:off x="6170613" y="1028700"/>
            <a:ext cx="2973387" cy="2457450"/>
          </a:xfrm>
          <a:prstGeom prst="rect">
            <a:avLst/>
          </a:prstGeom>
          <a:noFill/>
          <a:ln w="9525">
            <a:noFill/>
            <a:miter lim="800000"/>
            <a:headEnd/>
            <a:tailEnd/>
          </a:ln>
        </p:spPr>
      </p:pic>
      <p:pic>
        <p:nvPicPr>
          <p:cNvPr id="31" name="AIRS.2004_08_01.CH4_VMR_eff.avi">
            <a:hlinkClick r:id="" action="ppaction://media"/>
          </p:cNvPr>
          <p:cNvPicPr>
            <a:picLocks noRot="1" noChangeAspect="1"/>
          </p:cNvPicPr>
          <p:nvPr>
            <a:videoFile r:link="rId7"/>
          </p:nvPr>
        </p:nvPicPr>
        <p:blipFill>
          <a:blip r:embed="rId17"/>
          <a:srcRect/>
          <a:stretch>
            <a:fillRect/>
          </a:stretch>
        </p:blipFill>
        <p:spPr bwMode="auto">
          <a:xfrm>
            <a:off x="3278188" y="1012825"/>
            <a:ext cx="3143250" cy="235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00" fill="hold"/>
                                        <p:tgtEl>
                                          <p:spTgt spid="376873"/>
                                        </p:tgtEl>
                                      </p:cBhvr>
                                    </p:cmd>
                                  </p:childTnLst>
                                </p:cTn>
                              </p:par>
                              <p:par>
                                <p:cTn id="7" presetID="1" presetClass="mediacall" presetSubtype="0" fill="hold" nodeType="withEffect">
                                  <p:stCondLst>
                                    <p:cond delay="0"/>
                                  </p:stCondLst>
                                  <p:childTnLst>
                                    <p:cmd type="call" cmd="playFrom(0.0)">
                                      <p:cBhvr>
                                        <p:cTn id="8" dur="6100" fill="hold"/>
                                        <p:tgtEl>
                                          <p:spTgt spid="376881"/>
                                        </p:tgtEl>
                                      </p:cBhvr>
                                    </p:cmd>
                                  </p:childTnLst>
                                </p:cTn>
                              </p:par>
                              <p:par>
                                <p:cTn id="9" presetID="1" presetClass="mediacall" presetSubtype="0" fill="hold" nodeType="withEffect">
                                  <p:stCondLst>
                                    <p:cond delay="0"/>
                                  </p:stCondLst>
                                  <p:childTnLst>
                                    <p:cmd type="call" cmd="playFrom(0.0)">
                                      <p:cBhvr>
                                        <p:cTn id="10" dur="6100" fill="hold"/>
                                        <p:tgtEl>
                                          <p:spTgt spid="376883"/>
                                        </p:tgtEl>
                                      </p:cBhvr>
                                    </p:cmd>
                                  </p:childTnLst>
                                </p:cTn>
                              </p:par>
                              <p:par>
                                <p:cTn id="11" presetID="1" presetClass="mediacall" presetSubtype="0" fill="hold" nodeType="withEffect">
                                  <p:stCondLst>
                                    <p:cond delay="0"/>
                                  </p:stCondLst>
                                  <p:childTnLst>
                                    <p:cmd type="call" cmd="playFrom(0.0)">
                                      <p:cBhvr>
                                        <p:cTn id="12" dur="6100" fill="hold"/>
                                        <p:tgtEl>
                                          <p:spTgt spid="22"/>
                                        </p:tgtEl>
                                      </p:cBhvr>
                                    </p:cmd>
                                  </p:childTnLst>
                                </p:cTn>
                              </p:par>
                              <p:par>
                                <p:cTn id="13" presetID="1" presetClass="mediacall" presetSubtype="0" fill="hold" nodeType="withEffect">
                                  <p:stCondLst>
                                    <p:cond delay="0"/>
                                  </p:stCondLst>
                                  <p:childTnLst>
                                    <p:cmd type="call" cmd="playFrom(0.0)">
                                      <p:cBhvr>
                                        <p:cTn id="14" dur="6100" fill="hold"/>
                                        <p:tgtEl>
                                          <p:spTgt spid="29"/>
                                        </p:tgtEl>
                                      </p:cBhvr>
                                    </p:cmd>
                                  </p:childTnLst>
                                </p:cTn>
                              </p:par>
                              <p:par>
                                <p:cTn id="15" presetID="1" presetClass="mediacall" presetSubtype="0" fill="hold" nodeType="withEffect">
                                  <p:stCondLst>
                                    <p:cond delay="0"/>
                                  </p:stCondLst>
                                  <p:childTnLst>
                                    <p:cmd type="call" cmd="playFrom(0.0)">
                                      <p:cBhvr>
                                        <p:cTn id="16" dur="6000" fill="hold"/>
                                        <p:tgtEl>
                                          <p:spTgt spid="30"/>
                                        </p:tgtEl>
                                      </p:cBhvr>
                                    </p:cmd>
                                  </p:childTnLst>
                                </p:cTn>
                              </p:par>
                              <p:par>
                                <p:cTn id="17" presetID="1" presetClass="mediacall" presetSubtype="0" fill="hold" nodeType="withEffect">
                                  <p:stCondLst>
                                    <p:cond delay="0"/>
                                  </p:stCondLst>
                                  <p:childTnLst>
                                    <p:cmd type="call" cmd="playFrom(0.0)">
                                      <p:cBhvr>
                                        <p:cTn id="18" dur="4834"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7687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withEffect">
                                  <p:stCondLst>
                                    <p:cond delay="0"/>
                                  </p:stCondLst>
                                  <p:childTnLst>
                                    <p:cmd type="call" cmd="togglePause">
                                      <p:cBhvr>
                                        <p:cTn id="23" dur="1" fill="hold"/>
                                        <p:tgtEl>
                                          <p:spTgt spid="376873"/>
                                        </p:tgtEl>
                                      </p:cBhvr>
                                    </p:cmd>
                                  </p:childTnLst>
                                </p:cTn>
                              </p:par>
                            </p:childTnLst>
                          </p:cTn>
                        </p:par>
                      </p:childTnLst>
                    </p:cTn>
                  </p:par>
                </p:childTnLst>
              </p:cTn>
              <p:nextCondLst>
                <p:cond evt="onClick" delay="0">
                  <p:tgtEl>
                    <p:spTgt spid="376873"/>
                  </p:tgtEl>
                </p:cond>
              </p:nextCondLst>
            </p:seq>
            <p:video>
              <p:cMediaNode>
                <p:cTn id="24" repeatCount="indefinite" fill="hold" display="0">
                  <p:stCondLst>
                    <p:cond delay="indefinite"/>
                  </p:stCondLst>
                  <p:endCondLst>
                    <p:cond evt="onNext" delay="0">
                      <p:tgtEl>
                        <p:sldTgt/>
                      </p:tgtEl>
                    </p:cond>
                    <p:cond evt="onPrev" delay="0">
                      <p:tgtEl>
                        <p:sldTgt/>
                      </p:tgtEl>
                    </p:cond>
                  </p:endCondLst>
                </p:cTn>
                <p:tgtEl>
                  <p:spTgt spid="376873"/>
                </p:tgtEl>
              </p:cMediaNode>
            </p:video>
            <p:seq concurrent="1" nextAc="seek">
              <p:cTn id="25" restart="whenNotActive" fill="hold" evtFilter="cancelBubble" nodeType="interactiveSeq">
                <p:stCondLst>
                  <p:cond evt="onClick" delay="0">
                    <p:tgtEl>
                      <p:spTgt spid="376881"/>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withEffect">
                                  <p:stCondLst>
                                    <p:cond delay="0"/>
                                  </p:stCondLst>
                                  <p:childTnLst>
                                    <p:cmd type="call" cmd="togglePause">
                                      <p:cBhvr>
                                        <p:cTn id="29" dur="1" fill="hold"/>
                                        <p:tgtEl>
                                          <p:spTgt spid="376881"/>
                                        </p:tgtEl>
                                      </p:cBhvr>
                                    </p:cmd>
                                  </p:childTnLst>
                                </p:cTn>
                              </p:par>
                            </p:childTnLst>
                          </p:cTn>
                        </p:par>
                      </p:childTnLst>
                    </p:cTn>
                  </p:par>
                </p:childTnLst>
              </p:cTn>
              <p:nextCondLst>
                <p:cond evt="onClick" delay="0">
                  <p:tgtEl>
                    <p:spTgt spid="376881"/>
                  </p:tgtEl>
                </p:cond>
              </p:nextCondLst>
            </p:seq>
            <p:seq concurrent="1" nextAc="seek">
              <p:cTn id="30" restart="whenNotActive" fill="hold" evtFilter="cancelBubble" nodeType="interactiveSeq">
                <p:stCondLst>
                  <p:cond evt="onClick" delay="0">
                    <p:tgtEl>
                      <p:spTgt spid="376883"/>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withEffect">
                                  <p:stCondLst>
                                    <p:cond delay="0"/>
                                  </p:stCondLst>
                                  <p:childTnLst>
                                    <p:cmd type="call" cmd="togglePause">
                                      <p:cBhvr>
                                        <p:cTn id="34" dur="1" fill="hold"/>
                                        <p:tgtEl>
                                          <p:spTgt spid="376883"/>
                                        </p:tgtEl>
                                      </p:cBhvr>
                                    </p:cmd>
                                  </p:childTnLst>
                                </p:cTn>
                              </p:par>
                            </p:childTnLst>
                          </p:cTn>
                        </p:par>
                      </p:childTnLst>
                    </p:cTn>
                  </p:par>
                </p:childTnLst>
              </p:cTn>
              <p:nextCondLst>
                <p:cond evt="onClick" delay="0">
                  <p:tgtEl>
                    <p:spTgt spid="376883"/>
                  </p:tgtEl>
                </p:cond>
              </p:nextCondLst>
            </p:seq>
            <p:video>
              <p:cMediaNode>
                <p:cTn id="35" repeatCount="indefinite" fill="hold" display="0">
                  <p:stCondLst>
                    <p:cond delay="indefinite"/>
                  </p:stCondLst>
                  <p:endCondLst>
                    <p:cond evt="onNext" delay="0">
                      <p:tgtEl>
                        <p:sldTgt/>
                      </p:tgtEl>
                    </p:cond>
                    <p:cond evt="onPrev" delay="0">
                      <p:tgtEl>
                        <p:sldTgt/>
                      </p:tgtEl>
                    </p:cond>
                  </p:endCondLst>
                </p:cTn>
                <p:tgtEl>
                  <p:spTgt spid="376881"/>
                </p:tgtEl>
              </p:cMediaNode>
            </p:video>
            <p:video>
              <p:cMediaNode>
                <p:cTn id="36" repeatCount="indefinite" fill="hold" display="0">
                  <p:stCondLst>
                    <p:cond delay="indefinite"/>
                  </p:stCondLst>
                  <p:endCondLst>
                    <p:cond evt="onNext" delay="0">
                      <p:tgtEl>
                        <p:sldTgt/>
                      </p:tgtEl>
                    </p:cond>
                    <p:cond evt="onPrev" delay="0">
                      <p:tgtEl>
                        <p:sldTgt/>
                      </p:tgtEl>
                    </p:cond>
                  </p:endCondLst>
                </p:cTn>
                <p:tgtEl>
                  <p:spTgt spid="376883"/>
                </p:tgtEl>
              </p:cMediaNode>
            </p:video>
            <p:video>
              <p:cMediaNode>
                <p:cTn id="37" repeatCount="indefinite" fill="hold" display="0">
                  <p:stCondLst>
                    <p:cond delay="indefinite"/>
                  </p:stCondLst>
                  <p:endCondLst>
                    <p:cond evt="onNext" delay="0">
                      <p:tgtEl>
                        <p:sldTgt/>
                      </p:tgtEl>
                    </p:cond>
                    <p:cond evt="onPrev" delay="0">
                      <p:tgtEl>
                        <p:sldTgt/>
                      </p:tgtEl>
                    </p:cond>
                  </p:endCondLst>
                </p:cTn>
                <p:tgtEl>
                  <p:spTgt spid="22"/>
                </p:tgtEl>
              </p:cMediaNode>
            </p:vide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withEffect">
                                  <p:stCondLst>
                                    <p:cond delay="0"/>
                                  </p:stCondLst>
                                  <p:childTnLst>
                                    <p:cmd type="call" cmd="togglePause">
                                      <p:cBhvr>
                                        <p:cTn id="42" dur="1" fill="hold"/>
                                        <p:tgtEl>
                                          <p:spTgt spid="22"/>
                                        </p:tgtEl>
                                      </p:cBhvr>
                                    </p:cmd>
                                  </p:childTnLst>
                                </p:cTn>
                              </p:par>
                            </p:childTnLst>
                          </p:cTn>
                        </p:par>
                      </p:childTnLst>
                    </p:cTn>
                  </p:par>
                </p:childTnLst>
              </p:cTn>
              <p:nextCondLst>
                <p:cond evt="onClick" delay="0">
                  <p:tgtEl>
                    <p:spTgt spid="22"/>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withEffect">
                                  <p:stCondLst>
                                    <p:cond delay="0"/>
                                  </p:stCondLst>
                                  <p:childTnLst>
                                    <p:cmd type="call" cmd="togglePause">
                                      <p:cBhvr>
                                        <p:cTn id="47" dur="1" fill="hold"/>
                                        <p:tgtEl>
                                          <p:spTgt spid="29"/>
                                        </p:tgtEl>
                                      </p:cBhvr>
                                    </p:cmd>
                                  </p:childTnLst>
                                </p:cTn>
                              </p:par>
                            </p:childTnLst>
                          </p:cTn>
                        </p:par>
                      </p:childTnLst>
                    </p:cTn>
                  </p:par>
                </p:childTnLst>
              </p:cTn>
              <p:nextCondLst>
                <p:cond evt="onClick" delay="0">
                  <p:tgtEl>
                    <p:spTgt spid="29"/>
                  </p:tgtEl>
                </p:cond>
              </p:nextCondLst>
            </p:seq>
            <p:video>
              <p:cMediaNode>
                <p:cTn id="48" repeatCount="indefinite" fill="hold" display="0">
                  <p:stCondLst>
                    <p:cond delay="indefinite"/>
                  </p:stCondLst>
                  <p:endCondLst>
                    <p:cond evt="onNext" delay="0">
                      <p:tgtEl>
                        <p:sldTgt/>
                      </p:tgtEl>
                    </p:cond>
                    <p:cond evt="onPrev" delay="0">
                      <p:tgtEl>
                        <p:sldTgt/>
                      </p:tgtEl>
                    </p:cond>
                  </p:endCondLst>
                </p:cTn>
                <p:tgtEl>
                  <p:spTgt spid="29"/>
                </p:tgtEl>
              </p:cMediaNode>
            </p:video>
            <p:seq concurrent="1" nextAc="seek">
              <p:cTn id="49" restart="whenNotActive" fill="hold" evtFilter="cancelBubble" nodeType="interactiveSeq">
                <p:stCondLst>
                  <p:cond evt="onClick" delay="0">
                    <p:tgtEl>
                      <p:spTgt spid="30"/>
                    </p:tgtEl>
                  </p:cond>
                </p:stCondLst>
                <p:endSync evt="end" delay="0">
                  <p:rtn val="all"/>
                </p:endSync>
                <p:childTnLst>
                  <p:par>
                    <p:cTn id="50" fill="hold">
                      <p:stCondLst>
                        <p:cond delay="0"/>
                      </p:stCondLst>
                      <p:childTnLst>
                        <p:par>
                          <p:cTn id="51" fill="hold">
                            <p:stCondLst>
                              <p:cond delay="0"/>
                            </p:stCondLst>
                            <p:childTnLst>
                              <p:par>
                                <p:cTn id="52" presetID="2" presetClass="mediacall" presetSubtype="0" fill="hold" nodeType="withEffect">
                                  <p:stCondLst>
                                    <p:cond delay="0"/>
                                  </p:stCondLst>
                                  <p:childTnLst>
                                    <p:cmd type="call" cmd="togglePause">
                                      <p:cBhvr>
                                        <p:cTn id="53" dur="1" fill="hold"/>
                                        <p:tgtEl>
                                          <p:spTgt spid="30"/>
                                        </p:tgtEl>
                                      </p:cBhvr>
                                    </p:cmd>
                                  </p:childTnLst>
                                </p:cTn>
                              </p:par>
                            </p:childTnLst>
                          </p:cTn>
                        </p:par>
                      </p:childTnLst>
                    </p:cTn>
                  </p:par>
                </p:childTnLst>
              </p:cTn>
              <p:nextCondLst>
                <p:cond evt="onClick" delay="0">
                  <p:tgtEl>
                    <p:spTgt spid="30"/>
                  </p:tgtEl>
                </p:cond>
              </p:nextCondLst>
            </p:seq>
            <p:video>
              <p:cMediaNode>
                <p:cTn id="54" repeatCount="indefinite" fill="hold" display="0">
                  <p:stCondLst>
                    <p:cond delay="indefinite"/>
                  </p:stCondLst>
                  <p:endCondLst>
                    <p:cond evt="onNext" delay="0">
                      <p:tgtEl>
                        <p:sldTgt/>
                      </p:tgtEl>
                    </p:cond>
                    <p:cond evt="onPrev" delay="0">
                      <p:tgtEl>
                        <p:sldTgt/>
                      </p:tgtEl>
                    </p:cond>
                  </p:endCondLst>
                </p:cTn>
                <p:tgtEl>
                  <p:spTgt spid="30"/>
                </p:tgtEl>
              </p:cMediaNode>
            </p:video>
            <p:video>
              <p:cMediaNode>
                <p:cTn id="55" fill="hold" display="0">
                  <p:stCondLst>
                    <p:cond delay="indefinite"/>
                  </p:stCondLst>
                  <p:endCondLst>
                    <p:cond evt="onNext" delay="0">
                      <p:tgtEl>
                        <p:sldTgt/>
                      </p:tgtEl>
                    </p:cond>
                    <p:cond evt="onPrev" delay="0">
                      <p:tgtEl>
                        <p:sldTgt/>
                      </p:tgtEl>
                    </p:cond>
                  </p:endCondLst>
                </p:cTn>
                <p:tgtEl>
                  <p:spTgt spid="31"/>
                </p:tgtEl>
              </p:cMediaNode>
            </p:video>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2" presetClass="mediacall" presetSubtype="0" fill="hold" nodeType="withEffect">
                                  <p:stCondLst>
                                    <p:cond delay="0"/>
                                  </p:stCondLst>
                                  <p:childTnLst>
                                    <p:cmd type="call" cmd="togglePause">
                                      <p:cBhvr>
                                        <p:cTn id="60" dur="1" fill="hold"/>
                                        <p:tgtEl>
                                          <p:spTgt spid="31"/>
                                        </p:tgtEl>
                                      </p:cBhvr>
                                    </p:cmd>
                                  </p:childTnLst>
                                </p:cTn>
                              </p:par>
                            </p:childTnLst>
                          </p:cTn>
                        </p:par>
                      </p:childTnLst>
                    </p:cTn>
                  </p:par>
                </p:childTnLst>
              </p:cTn>
              <p:nextCondLst>
                <p:cond evt="onClick" delay="0">
                  <p:tgtEl>
                    <p:spTgt spid="3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AutoShape 2"/>
          <p:cNvSpPr>
            <a:spLocks noChangeArrowheads="1"/>
          </p:cNvSpPr>
          <p:nvPr/>
        </p:nvSpPr>
        <p:spPr bwMode="auto">
          <a:xfrm rot="-5400000">
            <a:off x="1761331" y="1962945"/>
            <a:ext cx="6588125" cy="66214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0"/>
                  <a:pt x="13786" y="5404"/>
                  <a:pt x="10807" y="5400"/>
                </a:cubicBezTo>
                <a:lnTo>
                  <a:pt x="10815" y="0"/>
                </a:lnTo>
                <a:cubicBezTo>
                  <a:pt x="16773" y="8"/>
                  <a:pt x="21599" y="4841"/>
                  <a:pt x="21600" y="10799"/>
                </a:cubicBezTo>
                <a:lnTo>
                  <a:pt x="21600" y="10800"/>
                </a:lnTo>
                <a:lnTo>
                  <a:pt x="24300" y="10800"/>
                </a:lnTo>
                <a:lnTo>
                  <a:pt x="18900" y="16200"/>
                </a:lnTo>
                <a:lnTo>
                  <a:pt x="13500" y="10800"/>
                </a:lnTo>
                <a:lnTo>
                  <a:pt x="16200" y="10800"/>
                </a:lnTo>
                <a:close/>
              </a:path>
            </a:pathLst>
          </a:custGeom>
          <a:solidFill>
            <a:srgbClr val="3399FF"/>
          </a:solidFill>
          <a:ln w="9525">
            <a:noFill/>
            <a:miter lim="800000"/>
            <a:headEnd/>
            <a:tailEnd/>
          </a:ln>
        </p:spPr>
        <p:txBody>
          <a:bodyPr wrap="none" lIns="91397" tIns="45698" rIns="91397" bIns="45698" anchor="ctr"/>
          <a:lstStyle/>
          <a:p>
            <a:endParaRPr lang="en-US"/>
          </a:p>
        </p:txBody>
      </p:sp>
      <p:sp>
        <p:nvSpPr>
          <p:cNvPr id="64516" name="Rectangle 17"/>
          <p:cNvSpPr>
            <a:spLocks noGrp="1" noChangeArrowheads="1"/>
          </p:cNvSpPr>
          <p:nvPr>
            <p:ph type="title"/>
          </p:nvPr>
        </p:nvSpPr>
        <p:spPr/>
        <p:txBody>
          <a:bodyPr/>
          <a:lstStyle/>
          <a:p>
            <a:r>
              <a:rPr lang="en-US" dirty="0" smtClean="0"/>
              <a:t>Higher Spatial Resolution Needed to Track Sources and Sinks of Trace Gases</a:t>
            </a:r>
          </a:p>
        </p:txBody>
      </p:sp>
      <p:pic>
        <p:nvPicPr>
          <p:cNvPr id="64517" name="Picture 4" descr="20020922_COmapMOPmov2"/>
          <p:cNvPicPr>
            <a:picLocks noChangeArrowheads="1"/>
          </p:cNvPicPr>
          <p:nvPr/>
        </p:nvPicPr>
        <p:blipFill>
          <a:blip r:embed="rId3" cstate="print"/>
          <a:srcRect/>
          <a:stretch>
            <a:fillRect/>
          </a:stretch>
        </p:blipFill>
        <p:spPr bwMode="auto">
          <a:xfrm>
            <a:off x="485778" y="4062414"/>
            <a:ext cx="3324225" cy="2330450"/>
          </a:xfrm>
          <a:prstGeom prst="rect">
            <a:avLst/>
          </a:prstGeom>
          <a:noFill/>
          <a:ln w="9525">
            <a:noFill/>
            <a:miter lim="800000"/>
            <a:headEnd/>
            <a:tailEnd/>
          </a:ln>
        </p:spPr>
      </p:pic>
      <p:sp>
        <p:nvSpPr>
          <p:cNvPr id="64518" name="Text Box 5"/>
          <p:cNvSpPr txBox="1">
            <a:spLocks noChangeArrowheads="1"/>
          </p:cNvSpPr>
          <p:nvPr/>
        </p:nvSpPr>
        <p:spPr bwMode="auto">
          <a:xfrm>
            <a:off x="650537" y="2647955"/>
            <a:ext cx="1851703" cy="1477283"/>
          </a:xfrm>
          <a:prstGeom prst="rect">
            <a:avLst/>
          </a:prstGeom>
          <a:noFill/>
          <a:ln w="12700" cap="sq">
            <a:noFill/>
            <a:miter lim="800000"/>
            <a:headEnd type="none" w="sm" len="sm"/>
            <a:tailEnd type="none" w="sm" len="sm"/>
          </a:ln>
        </p:spPr>
        <p:txBody>
          <a:bodyPr wrap="none" lIns="91397" tIns="45698" rIns="91397" bIns="45698">
            <a:spAutoFit/>
          </a:bodyPr>
          <a:lstStyle/>
          <a:p>
            <a:pPr algn="ctr" eaLnBrk="0" hangingPunct="0"/>
            <a:endParaRPr lang="en-US" b="1" dirty="0">
              <a:cs typeface="Arial" pitchFamily="34" charset="0"/>
            </a:endParaRPr>
          </a:p>
          <a:p>
            <a:pPr algn="ctr" eaLnBrk="0" hangingPunct="0"/>
            <a:r>
              <a:rPr lang="en-US" b="1" dirty="0">
                <a:cs typeface="Arial" pitchFamily="34" charset="0"/>
              </a:rPr>
              <a:t>MOPITT CO</a:t>
            </a:r>
          </a:p>
          <a:p>
            <a:pPr algn="ctr" eaLnBrk="0" hangingPunct="0"/>
            <a:r>
              <a:rPr lang="en-US" b="1" dirty="0">
                <a:cs typeface="Arial" pitchFamily="34" charset="0"/>
              </a:rPr>
              <a:t>Gas Cell</a:t>
            </a:r>
          </a:p>
          <a:p>
            <a:pPr algn="ctr" eaLnBrk="0" hangingPunct="0"/>
            <a:r>
              <a:rPr lang="en-US" b="1" dirty="0">
                <a:cs typeface="Arial" pitchFamily="34" charset="0"/>
              </a:rPr>
              <a:t>22 km IFOV </a:t>
            </a:r>
            <a:br>
              <a:rPr lang="en-US" b="1" dirty="0">
                <a:cs typeface="Arial" pitchFamily="34" charset="0"/>
              </a:rPr>
            </a:br>
            <a:r>
              <a:rPr lang="en-US" b="1" dirty="0">
                <a:cs typeface="Arial" pitchFamily="34" charset="0"/>
              </a:rPr>
              <a:t>Monthly Global</a:t>
            </a:r>
          </a:p>
        </p:txBody>
      </p:sp>
      <p:sp>
        <p:nvSpPr>
          <p:cNvPr id="64519" name="Text Box 6"/>
          <p:cNvSpPr txBox="1">
            <a:spLocks noChangeArrowheads="1"/>
          </p:cNvSpPr>
          <p:nvPr/>
        </p:nvSpPr>
        <p:spPr bwMode="auto">
          <a:xfrm>
            <a:off x="3182489" y="1303795"/>
            <a:ext cx="2308225" cy="1323395"/>
          </a:xfrm>
          <a:prstGeom prst="rect">
            <a:avLst/>
          </a:prstGeom>
          <a:noFill/>
          <a:ln w="12700" cap="sq">
            <a:noFill/>
            <a:miter lim="800000"/>
            <a:headEnd type="none" w="sm" len="sm"/>
            <a:tailEnd type="none" w="sm" len="sm"/>
          </a:ln>
        </p:spPr>
        <p:txBody>
          <a:bodyPr lIns="91397" tIns="45698" rIns="91397" bIns="45698">
            <a:spAutoFit/>
          </a:bodyPr>
          <a:lstStyle/>
          <a:p>
            <a:pPr algn="ctr" eaLnBrk="0" hangingPunct="0"/>
            <a:r>
              <a:rPr lang="en-US" sz="1600" b="1" dirty="0">
                <a:cs typeface="Arial" pitchFamily="34" charset="0"/>
              </a:rPr>
              <a:t>Current: AIRS CO, Grating,</a:t>
            </a:r>
          </a:p>
          <a:p>
            <a:pPr algn="ctr" eaLnBrk="0" hangingPunct="0"/>
            <a:r>
              <a:rPr lang="en-US" sz="1600" b="1" dirty="0">
                <a:cs typeface="Arial" pitchFamily="34" charset="0"/>
              </a:rPr>
              <a:t>15 km IFOV</a:t>
            </a:r>
          </a:p>
          <a:p>
            <a:pPr algn="ctr" eaLnBrk="0" hangingPunct="0"/>
            <a:r>
              <a:rPr lang="en-US" sz="1600" b="1" dirty="0">
                <a:cs typeface="Arial" pitchFamily="34" charset="0"/>
              </a:rPr>
              <a:t>Daily Global Coverage</a:t>
            </a:r>
          </a:p>
        </p:txBody>
      </p:sp>
      <p:pic>
        <p:nvPicPr>
          <p:cNvPr id="16" name="CO_Mercator.avi">
            <a:hlinkClick r:id="" action="ppaction://media"/>
          </p:cNvPr>
          <p:cNvPicPr>
            <a:picLocks noRot="1" noChangeAspect="1"/>
          </p:cNvPicPr>
          <p:nvPr>
            <a:videoFile r:link="rId1"/>
          </p:nvPr>
        </p:nvPicPr>
        <p:blipFill>
          <a:blip r:embed="rId4"/>
          <a:stretch>
            <a:fillRect/>
          </a:stretch>
        </p:blipFill>
        <p:spPr>
          <a:xfrm>
            <a:off x="2365757" y="2649083"/>
            <a:ext cx="3907361" cy="2097087"/>
          </a:xfrm>
          <a:prstGeom prst="rect">
            <a:avLst/>
          </a:prstGeom>
        </p:spPr>
      </p:pic>
      <p:grpSp>
        <p:nvGrpSpPr>
          <p:cNvPr id="2" name="Group 17"/>
          <p:cNvGrpSpPr/>
          <p:nvPr/>
        </p:nvGrpSpPr>
        <p:grpSpPr>
          <a:xfrm>
            <a:off x="5962650" y="1528533"/>
            <a:ext cx="3181350" cy="5006071"/>
            <a:chOff x="5962650" y="1528533"/>
            <a:chExt cx="3181350" cy="5006071"/>
          </a:xfrm>
        </p:grpSpPr>
        <p:sp>
          <p:nvSpPr>
            <p:cNvPr id="64521" name="Text Box 8"/>
            <p:cNvSpPr txBox="1">
              <a:spLocks noChangeArrowheads="1"/>
            </p:cNvSpPr>
            <p:nvPr/>
          </p:nvSpPr>
          <p:spPr bwMode="auto">
            <a:xfrm>
              <a:off x="6295118" y="2679703"/>
              <a:ext cx="2554288" cy="923285"/>
            </a:xfrm>
            <a:prstGeom prst="rect">
              <a:avLst/>
            </a:prstGeom>
            <a:noFill/>
            <a:ln w="12700" cap="sq">
              <a:noFill/>
              <a:miter lim="800000"/>
              <a:headEnd type="none" w="sm" len="sm"/>
              <a:tailEnd type="none" w="sm" len="sm"/>
            </a:ln>
          </p:spPr>
          <p:txBody>
            <a:bodyPr lIns="91397" tIns="45698" rIns="91397" bIns="45698">
              <a:spAutoFit/>
            </a:bodyPr>
            <a:lstStyle/>
            <a:p>
              <a:pPr algn="ctr" eaLnBrk="0" hangingPunct="0"/>
              <a:r>
                <a:rPr lang="en-US" b="1" dirty="0">
                  <a:cs typeface="Arial" pitchFamily="34" charset="0"/>
                </a:rPr>
                <a:t>MODIS 1km</a:t>
              </a:r>
            </a:p>
            <a:p>
              <a:pPr algn="ctr" eaLnBrk="0" hangingPunct="0"/>
              <a:r>
                <a:rPr lang="en-US" b="1" dirty="0">
                  <a:cs typeface="Arial" pitchFamily="34" charset="0"/>
                </a:rPr>
                <a:t>Daily Regional </a:t>
              </a:r>
              <a:r>
                <a:rPr lang="en-US" b="1" dirty="0" smtClean="0">
                  <a:cs typeface="Arial" pitchFamily="34" charset="0"/>
                </a:rPr>
                <a:t>Coverage</a:t>
              </a:r>
              <a:endParaRPr lang="en-US" b="1" dirty="0">
                <a:cs typeface="Arial" pitchFamily="34" charset="0"/>
              </a:endParaRPr>
            </a:p>
          </p:txBody>
        </p:sp>
        <p:sp>
          <p:nvSpPr>
            <p:cNvPr id="64525" name="Text Box 6"/>
            <p:cNvSpPr txBox="1">
              <a:spLocks noChangeArrowheads="1"/>
            </p:cNvSpPr>
            <p:nvPr/>
          </p:nvSpPr>
          <p:spPr bwMode="auto">
            <a:xfrm>
              <a:off x="5962650" y="1528533"/>
              <a:ext cx="3181350" cy="923285"/>
            </a:xfrm>
            <a:prstGeom prst="rect">
              <a:avLst/>
            </a:prstGeom>
            <a:noFill/>
            <a:ln w="12700" cap="sq">
              <a:noFill/>
              <a:miter lim="800000"/>
              <a:headEnd type="none" w="sm" len="sm"/>
              <a:tailEnd type="none" w="sm" len="sm"/>
            </a:ln>
          </p:spPr>
          <p:txBody>
            <a:bodyPr wrap="square" lIns="91397" tIns="45698" rIns="91397" bIns="45698">
              <a:spAutoFit/>
            </a:bodyPr>
            <a:lstStyle/>
            <a:p>
              <a:pPr algn="ctr" eaLnBrk="0" hangingPunct="0"/>
              <a:r>
                <a:rPr lang="en-US" b="1" dirty="0" smtClean="0">
                  <a:solidFill>
                    <a:schemeClr val="accent2"/>
                  </a:solidFill>
                  <a:cs typeface="Arial" pitchFamily="34" charset="0"/>
                </a:rPr>
                <a:t>Higher Spatial Resolution + Global Coverage</a:t>
              </a:r>
            </a:p>
            <a:p>
              <a:pPr algn="ctr" eaLnBrk="0" hangingPunct="0"/>
              <a:r>
                <a:rPr lang="en-US" b="1" dirty="0" smtClean="0">
                  <a:solidFill>
                    <a:schemeClr val="accent2"/>
                  </a:solidFill>
                  <a:cs typeface="Arial" pitchFamily="34" charset="0"/>
                </a:rPr>
                <a:t>CO, CO</a:t>
              </a:r>
              <a:r>
                <a:rPr lang="en-US" b="1" baseline="-25000" dirty="0" smtClean="0">
                  <a:solidFill>
                    <a:schemeClr val="accent2"/>
                  </a:solidFill>
                  <a:cs typeface="Arial" pitchFamily="34" charset="0"/>
                </a:rPr>
                <a:t>2,</a:t>
              </a:r>
              <a:r>
                <a:rPr lang="en-US" b="1" dirty="0" smtClean="0">
                  <a:solidFill>
                    <a:schemeClr val="accent2"/>
                  </a:solidFill>
                  <a:cs typeface="Arial" pitchFamily="34" charset="0"/>
                </a:rPr>
                <a:t> CH</a:t>
              </a:r>
              <a:r>
                <a:rPr lang="en-US" b="1" baseline="-25000" dirty="0" smtClean="0">
                  <a:solidFill>
                    <a:schemeClr val="accent2"/>
                  </a:solidFill>
                  <a:cs typeface="Arial" pitchFamily="34" charset="0"/>
                </a:rPr>
                <a:t>4</a:t>
              </a:r>
              <a:endParaRPr lang="en-US" b="1" dirty="0">
                <a:solidFill>
                  <a:schemeClr val="accent2"/>
                </a:solidFill>
                <a:cs typeface="Arial" pitchFamily="34" charset="0"/>
              </a:endParaRPr>
            </a:p>
          </p:txBody>
        </p:sp>
        <p:pic>
          <p:nvPicPr>
            <p:cNvPr id="64523" name="Picture 13" descr="California"/>
            <p:cNvPicPr>
              <a:picLocks noChangeAspect="1" noChangeArrowheads="1"/>
            </p:cNvPicPr>
            <p:nvPr/>
          </p:nvPicPr>
          <p:blipFill>
            <a:blip r:embed="rId5" cstate="print"/>
            <a:srcRect/>
            <a:stretch>
              <a:fillRect/>
            </a:stretch>
          </p:blipFill>
          <p:spPr bwMode="auto">
            <a:xfrm>
              <a:off x="6337531" y="3654879"/>
              <a:ext cx="2632075" cy="28797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0"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3" repeatCount="indefinite" fill="hold" display="0">
                  <p:stCondLst>
                    <p:cond delay="indefinite"/>
                  </p:stCondLst>
                  <p:endCondLst>
                    <p:cond evt="onNext" delay="0">
                      <p:tgtEl>
                        <p:sldTgt/>
                      </p:tgtEl>
                    </p:cond>
                    <p:cond evt="onPrev" delay="0">
                      <p:tgtEl>
                        <p:sldTgt/>
                      </p:tgtEl>
                    </p:cond>
                  </p:endCondLst>
                </p:cTn>
                <p:tgtEl>
                  <p:spTgt spid="16"/>
                </p:tgtEl>
              </p:cMediaNode>
            </p:video>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6063" y="1753698"/>
            <a:ext cx="3249612" cy="2082800"/>
          </a:xfrm>
          <a:prstGeom prst="rect">
            <a:avLst/>
          </a:prstGeom>
          <a:noFill/>
          <a:ln w="9525">
            <a:noFill/>
            <a:miter lim="800000"/>
            <a:headEnd/>
            <a:tailEnd/>
          </a:ln>
        </p:spPr>
      </p:pic>
      <p:sp>
        <p:nvSpPr>
          <p:cNvPr id="6147" name="Text Box 3"/>
          <p:cNvSpPr txBox="1">
            <a:spLocks noChangeArrowheads="1"/>
          </p:cNvSpPr>
          <p:nvPr/>
        </p:nvSpPr>
        <p:spPr bwMode="auto">
          <a:xfrm>
            <a:off x="1324326" y="1326660"/>
            <a:ext cx="1043876" cy="369332"/>
          </a:xfrm>
          <a:prstGeom prst="rect">
            <a:avLst/>
          </a:prstGeom>
          <a:noFill/>
          <a:ln w="9525">
            <a:noFill/>
            <a:miter lim="800000"/>
            <a:headEnd/>
            <a:tailEnd/>
          </a:ln>
        </p:spPr>
        <p:txBody>
          <a:bodyPr wrap="none">
            <a:spAutoFit/>
          </a:bodyPr>
          <a:lstStyle/>
          <a:p>
            <a:pPr algn="ctr"/>
            <a:r>
              <a:rPr lang="en-US" sz="1800" b="1" dirty="0" smtClean="0">
                <a:cs typeface="Arial" pitchFamily="34" charset="0"/>
              </a:rPr>
              <a:t>Aerosol</a:t>
            </a:r>
            <a:endParaRPr lang="en-US" sz="1800" b="1" dirty="0">
              <a:cs typeface="Arial" pitchFamily="34" charset="0"/>
            </a:endParaRPr>
          </a:p>
        </p:txBody>
      </p:sp>
      <p:sp>
        <p:nvSpPr>
          <p:cNvPr id="6148" name="Rectangle 4"/>
          <p:cNvSpPr>
            <a:spLocks noGrp="1" noChangeArrowheads="1"/>
          </p:cNvSpPr>
          <p:nvPr>
            <p:ph type="title"/>
          </p:nvPr>
        </p:nvSpPr>
        <p:spPr/>
        <p:txBody>
          <a:bodyPr/>
          <a:lstStyle/>
          <a:p>
            <a:pPr eaLnBrk="1" hangingPunct="1"/>
            <a:r>
              <a:rPr lang="en-US" dirty="0" smtClean="0"/>
              <a:t>Imager Products Highly Synergistic with Sounder for Weather, Climate, GHG Flux</a:t>
            </a:r>
          </a:p>
        </p:txBody>
      </p:sp>
      <p:pic>
        <p:nvPicPr>
          <p:cNvPr id="6150" name="Picture 6"/>
          <p:cNvPicPr>
            <a:picLocks noGrp="1" noChangeAspect="1" noChangeArrowheads="1"/>
          </p:cNvPicPr>
          <p:nvPr>
            <p:ph idx="4294967295"/>
          </p:nvPr>
        </p:nvPicPr>
        <p:blipFill>
          <a:blip r:embed="rId3"/>
          <a:srcRect/>
          <a:stretch>
            <a:fillRect/>
          </a:stretch>
        </p:blipFill>
        <p:spPr>
          <a:xfrm>
            <a:off x="3714750" y="1841010"/>
            <a:ext cx="1687513" cy="1944688"/>
          </a:xfrm>
          <a:noFill/>
        </p:spPr>
      </p:pic>
      <p:sp>
        <p:nvSpPr>
          <p:cNvPr id="6151" name="Text Box 7"/>
          <p:cNvSpPr txBox="1">
            <a:spLocks noChangeArrowheads="1"/>
          </p:cNvSpPr>
          <p:nvPr/>
        </p:nvSpPr>
        <p:spPr bwMode="auto">
          <a:xfrm>
            <a:off x="3811588" y="1350473"/>
            <a:ext cx="1517650" cy="369887"/>
          </a:xfrm>
          <a:prstGeom prst="rect">
            <a:avLst/>
          </a:prstGeom>
          <a:noFill/>
          <a:ln w="9525">
            <a:noFill/>
            <a:miter lim="800000"/>
            <a:headEnd/>
            <a:tailEnd/>
          </a:ln>
        </p:spPr>
        <p:txBody>
          <a:bodyPr wrap="none">
            <a:spAutoFit/>
          </a:bodyPr>
          <a:lstStyle/>
          <a:p>
            <a:pPr algn="ctr"/>
            <a:r>
              <a:rPr lang="en-US" sz="1800" b="1">
                <a:cs typeface="Arial" pitchFamily="34" charset="0"/>
              </a:rPr>
              <a:t>Polar Winds</a:t>
            </a:r>
          </a:p>
        </p:txBody>
      </p:sp>
      <p:sp>
        <p:nvSpPr>
          <p:cNvPr id="6153" name="Text Box 9"/>
          <p:cNvSpPr txBox="1">
            <a:spLocks noChangeArrowheads="1"/>
          </p:cNvSpPr>
          <p:nvPr/>
        </p:nvSpPr>
        <p:spPr bwMode="auto">
          <a:xfrm>
            <a:off x="6432008" y="1386043"/>
            <a:ext cx="1556836" cy="369332"/>
          </a:xfrm>
          <a:prstGeom prst="rect">
            <a:avLst/>
          </a:prstGeom>
          <a:noFill/>
          <a:ln w="9525">
            <a:noFill/>
            <a:miter lim="800000"/>
            <a:headEnd/>
            <a:tailEnd/>
          </a:ln>
        </p:spPr>
        <p:txBody>
          <a:bodyPr wrap="none">
            <a:spAutoFit/>
          </a:bodyPr>
          <a:lstStyle/>
          <a:p>
            <a:pPr algn="ctr"/>
            <a:r>
              <a:rPr lang="en-US" sz="1800" b="1" dirty="0">
                <a:cs typeface="Arial" pitchFamily="34" charset="0"/>
              </a:rPr>
              <a:t>Ocean </a:t>
            </a:r>
            <a:r>
              <a:rPr lang="en-US" sz="1800" b="1" dirty="0" smtClean="0">
                <a:cs typeface="Arial" pitchFamily="34" charset="0"/>
              </a:rPr>
              <a:t>Color</a:t>
            </a:r>
            <a:endParaRPr lang="en-US" sz="1800" b="1" dirty="0">
              <a:cs typeface="Arial" pitchFamily="34" charset="0"/>
            </a:endParaRPr>
          </a:p>
        </p:txBody>
      </p:sp>
      <p:pic>
        <p:nvPicPr>
          <p:cNvPr id="6155" name="Picture 11"/>
          <p:cNvPicPr>
            <a:picLocks noGrp="1" noChangeAspect="1" noChangeArrowheads="1"/>
          </p:cNvPicPr>
          <p:nvPr>
            <p:ph idx="4294967295"/>
          </p:nvPr>
        </p:nvPicPr>
        <p:blipFill>
          <a:blip r:embed="rId4"/>
          <a:srcRect l="7422" t="19125" b="29857"/>
          <a:stretch>
            <a:fillRect/>
          </a:stretch>
        </p:blipFill>
        <p:spPr>
          <a:xfrm>
            <a:off x="5713413" y="4657235"/>
            <a:ext cx="2959100" cy="1376363"/>
          </a:xfrm>
          <a:noFill/>
        </p:spPr>
      </p:pic>
      <p:pic>
        <p:nvPicPr>
          <p:cNvPr id="6156" name="Picture 12" descr="West coast of India, Terra MODIS SST">
            <a:hlinkClick r:id="rId5"/>
          </p:cNvPr>
          <p:cNvPicPr>
            <a:picLocks noGrp="1" noChangeAspect="1" noChangeArrowheads="1"/>
          </p:cNvPicPr>
          <p:nvPr>
            <p:ph sz="half" idx="2"/>
          </p:nvPr>
        </p:nvPicPr>
        <p:blipFill>
          <a:blip r:embed="rId6"/>
          <a:srcRect l="4987" t="3001" r="4987" b="9798"/>
          <a:stretch>
            <a:fillRect/>
          </a:stretch>
        </p:blipFill>
        <p:spPr>
          <a:xfrm>
            <a:off x="3477163" y="4292110"/>
            <a:ext cx="2021937" cy="2160205"/>
          </a:xfrm>
        </p:spPr>
      </p:pic>
      <p:sp>
        <p:nvSpPr>
          <p:cNvPr id="6157" name="Text Box 13"/>
          <p:cNvSpPr txBox="1">
            <a:spLocks noChangeArrowheads="1"/>
          </p:cNvSpPr>
          <p:nvPr/>
        </p:nvSpPr>
        <p:spPr bwMode="auto">
          <a:xfrm>
            <a:off x="1483534" y="3880948"/>
            <a:ext cx="620684" cy="369332"/>
          </a:xfrm>
          <a:prstGeom prst="rect">
            <a:avLst/>
          </a:prstGeom>
          <a:noFill/>
          <a:ln w="9525">
            <a:noFill/>
            <a:miter lim="800000"/>
            <a:headEnd/>
            <a:tailEnd/>
          </a:ln>
        </p:spPr>
        <p:txBody>
          <a:bodyPr wrap="none">
            <a:spAutoFit/>
          </a:bodyPr>
          <a:lstStyle/>
          <a:p>
            <a:pPr algn="ctr"/>
            <a:r>
              <a:rPr lang="en-US" sz="1800" b="1" dirty="0" smtClean="0">
                <a:cs typeface="Arial" pitchFamily="34" charset="0"/>
              </a:rPr>
              <a:t>LST</a:t>
            </a:r>
            <a:endParaRPr lang="en-US" sz="1800" b="1" dirty="0">
              <a:cs typeface="Arial" pitchFamily="34" charset="0"/>
            </a:endParaRPr>
          </a:p>
        </p:txBody>
      </p:sp>
      <p:sp>
        <p:nvSpPr>
          <p:cNvPr id="6158" name="Text Box 14"/>
          <p:cNvSpPr txBox="1">
            <a:spLocks noChangeArrowheads="1"/>
          </p:cNvSpPr>
          <p:nvPr/>
        </p:nvSpPr>
        <p:spPr bwMode="auto">
          <a:xfrm>
            <a:off x="4240213" y="3877773"/>
            <a:ext cx="628650" cy="366712"/>
          </a:xfrm>
          <a:prstGeom prst="rect">
            <a:avLst/>
          </a:prstGeom>
          <a:noFill/>
          <a:ln w="9525">
            <a:noFill/>
            <a:miter lim="800000"/>
            <a:headEnd/>
            <a:tailEnd/>
          </a:ln>
        </p:spPr>
        <p:txBody>
          <a:bodyPr wrap="none">
            <a:spAutoFit/>
          </a:bodyPr>
          <a:lstStyle/>
          <a:p>
            <a:pPr algn="ctr"/>
            <a:r>
              <a:rPr lang="en-US" sz="1800" b="1">
                <a:cs typeface="Arial" pitchFamily="34" charset="0"/>
              </a:rPr>
              <a:t>SST</a:t>
            </a:r>
          </a:p>
        </p:txBody>
      </p:sp>
      <p:sp>
        <p:nvSpPr>
          <p:cNvPr id="6159" name="Text Box 15"/>
          <p:cNvSpPr txBox="1">
            <a:spLocks noChangeArrowheads="1"/>
          </p:cNvSpPr>
          <p:nvPr/>
        </p:nvSpPr>
        <p:spPr bwMode="auto">
          <a:xfrm>
            <a:off x="6773863" y="4004773"/>
            <a:ext cx="730250" cy="366712"/>
          </a:xfrm>
          <a:prstGeom prst="rect">
            <a:avLst/>
          </a:prstGeom>
          <a:noFill/>
          <a:ln w="9525">
            <a:noFill/>
            <a:miter lim="800000"/>
            <a:headEnd/>
            <a:tailEnd/>
          </a:ln>
        </p:spPr>
        <p:txBody>
          <a:bodyPr wrap="none">
            <a:spAutoFit/>
          </a:bodyPr>
          <a:lstStyle/>
          <a:p>
            <a:pPr algn="ctr"/>
            <a:r>
              <a:rPr lang="en-US" sz="1800" b="1">
                <a:cs typeface="Arial" pitchFamily="34" charset="0"/>
              </a:rPr>
              <a:t>NDVI</a:t>
            </a:r>
          </a:p>
        </p:txBody>
      </p:sp>
      <p:pic>
        <p:nvPicPr>
          <p:cNvPr id="43010" name="Picture 2"/>
          <p:cNvPicPr>
            <a:picLocks noChangeAspect="1" noChangeArrowheads="1"/>
          </p:cNvPicPr>
          <p:nvPr/>
        </p:nvPicPr>
        <p:blipFill>
          <a:blip r:embed="rId7"/>
          <a:srcRect/>
          <a:stretch>
            <a:fillRect/>
          </a:stretch>
        </p:blipFill>
        <p:spPr bwMode="auto">
          <a:xfrm>
            <a:off x="817809" y="4298323"/>
            <a:ext cx="2234484" cy="2234484"/>
          </a:xfrm>
          <a:prstGeom prst="rect">
            <a:avLst/>
          </a:prstGeom>
          <a:noFill/>
          <a:ln w="9525">
            <a:noFill/>
            <a:miter lim="800000"/>
            <a:headEnd/>
            <a:tailEnd/>
          </a:ln>
        </p:spPr>
      </p:pic>
      <p:pic>
        <p:nvPicPr>
          <p:cNvPr id="43011" name="Picture 3"/>
          <p:cNvPicPr>
            <a:picLocks noChangeAspect="1" noChangeArrowheads="1"/>
          </p:cNvPicPr>
          <p:nvPr/>
        </p:nvPicPr>
        <p:blipFill>
          <a:blip r:embed="rId8"/>
          <a:srcRect/>
          <a:stretch>
            <a:fillRect/>
          </a:stretch>
        </p:blipFill>
        <p:spPr bwMode="auto">
          <a:xfrm>
            <a:off x="5803542" y="1815920"/>
            <a:ext cx="2999169" cy="1999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2"/>
          </a:solid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iewgraph_color_master">
  <a:themeElements>
    <a:clrScheme name="viewgraph_color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iewgraph_color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0" fontAlgn="base" latinLnBrk="0" hangingPunct="0">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0" fontAlgn="base" latinLnBrk="0" hangingPunct="0">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viewgraph_color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ewgraph_color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iewgraph_color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ewgraph_color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ewgraph_color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ewgraph_color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iewgraph_color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5384</TotalTime>
  <Words>1864</Words>
  <Application>Microsoft Office PowerPoint</Application>
  <PresentationFormat>On-screen Show (4:3)</PresentationFormat>
  <Paragraphs>381</Paragraphs>
  <Slides>24</Slides>
  <Notes>5</Notes>
  <HiddenSlides>0</HiddenSlides>
  <MMClips>8</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Default Design</vt:lpstr>
      <vt:lpstr>2_viewgraph_color_master</vt:lpstr>
      <vt:lpstr>Equation</vt:lpstr>
      <vt:lpstr>Slide 1</vt:lpstr>
      <vt:lpstr>NASA Science Community Workshop on Polar Orbiting IR and MW Sounders Top Recommendations</vt:lpstr>
      <vt:lpstr>Improved Spatial Resolution from LEO Needed to Initialize &amp; Validate GCM’s</vt:lpstr>
      <vt:lpstr>Forecast Accuracy Improves with  GCM Spatial Resolution</vt:lpstr>
      <vt:lpstr>Higher Spatial Resolution Improves Ability to Sound in Presence of Clouds</vt:lpstr>
      <vt:lpstr>Improvements Needed in Resolution to Validate Cloud Microphysics Models</vt:lpstr>
      <vt:lpstr>Slide 7</vt:lpstr>
      <vt:lpstr>Higher Spatial Resolution Needed to Track Sources and Sinks of Trace Gases</vt:lpstr>
      <vt:lpstr>Imager Products Highly Synergistic with Sounder for Weather, Climate, GHG Flux</vt:lpstr>
      <vt:lpstr>MODIS Widely Used for Operational Government and Civil Applications</vt:lpstr>
      <vt:lpstr>Almost 40,000 Users of Aqua Data</vt:lpstr>
      <vt:lpstr>Key Needs of Next Generation  Imagers and Sounders</vt:lpstr>
      <vt:lpstr>Evolving Requirements and Technology Lead to New Architecture</vt:lpstr>
      <vt:lpstr>Next Gen Imaging Sounders Give Hyperspectral UV through LWIR</vt:lpstr>
      <vt:lpstr>ARIES Enters New Domain of Earth Observation Spectral and Spatial Space</vt:lpstr>
      <vt:lpstr>Wide Field Optics Improve Spatial Resolution and/or Coverage</vt:lpstr>
      <vt:lpstr>New Technologies Enable Compact Wide Field Grating Spectrometer Sounders</vt:lpstr>
      <vt:lpstr>Modular Mini-Grating Spectrometers Reduce Cost and Complexity</vt:lpstr>
      <vt:lpstr>Mini Grating Spectrometers Compatible with Launch on Iridium Constellation</vt:lpstr>
      <vt:lpstr>Key to Affordable GEO Instrument is Modest Set of Requirements</vt:lpstr>
      <vt:lpstr>GEO Hosted Payloads</vt:lpstr>
      <vt:lpstr>Summary</vt:lpstr>
      <vt:lpstr>Issues and Recommendations</vt:lpstr>
      <vt:lpstr>Special Thanks to Mous Chahine for His Vision of ARIES</vt:lpstr>
    </vt:vector>
  </TitlesOfParts>
  <Company>Jet Propulsion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Jet Propulsion Laboratory</dc:creator>
  <cp:lastModifiedBy>rogerheymannn</cp:lastModifiedBy>
  <cp:revision>318</cp:revision>
  <cp:lastPrinted>2009-12-11T19:14:05Z</cp:lastPrinted>
  <dcterms:created xsi:type="dcterms:W3CDTF">2009-12-11T18:21:37Z</dcterms:created>
  <dcterms:modified xsi:type="dcterms:W3CDTF">2011-04-15T19:32:25Z</dcterms:modified>
</cp:coreProperties>
</file>