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701" r:id="rId4"/>
    <p:sldMasterId id="2147483714" r:id="rId5"/>
    <p:sldMasterId id="2147483727" r:id="rId6"/>
    <p:sldMasterId id="2147483739" r:id="rId7"/>
    <p:sldMasterId id="2147483753" r:id="rId8"/>
    <p:sldMasterId id="2147483766" r:id="rId9"/>
  </p:sldMasterIdLst>
  <p:notesMasterIdLst>
    <p:notesMasterId r:id="rId74"/>
  </p:notesMasterIdLst>
  <p:sldIdLst>
    <p:sldId id="295" r:id="rId10"/>
    <p:sldId id="299" r:id="rId11"/>
    <p:sldId id="323" r:id="rId12"/>
    <p:sldId id="297" r:id="rId13"/>
    <p:sldId id="257" r:id="rId14"/>
    <p:sldId id="258" r:id="rId15"/>
    <p:sldId id="344" r:id="rId16"/>
    <p:sldId id="272" r:id="rId17"/>
    <p:sldId id="325" r:id="rId18"/>
    <p:sldId id="339" r:id="rId19"/>
    <p:sldId id="313" r:id="rId20"/>
    <p:sldId id="314" r:id="rId21"/>
    <p:sldId id="315" r:id="rId22"/>
    <p:sldId id="316" r:id="rId23"/>
    <p:sldId id="317" r:id="rId24"/>
    <p:sldId id="318" r:id="rId25"/>
    <p:sldId id="319" r:id="rId26"/>
    <p:sldId id="330" r:id="rId27"/>
    <p:sldId id="331" r:id="rId28"/>
    <p:sldId id="332" r:id="rId29"/>
    <p:sldId id="298" r:id="rId30"/>
    <p:sldId id="308" r:id="rId31"/>
    <p:sldId id="309" r:id="rId32"/>
    <p:sldId id="310" r:id="rId33"/>
    <p:sldId id="311" r:id="rId34"/>
    <p:sldId id="348" r:id="rId35"/>
    <p:sldId id="349" r:id="rId36"/>
    <p:sldId id="300" r:id="rId37"/>
    <p:sldId id="273" r:id="rId38"/>
    <p:sldId id="261" r:id="rId39"/>
    <p:sldId id="306" r:id="rId40"/>
    <p:sldId id="336" r:id="rId41"/>
    <p:sldId id="328" r:id="rId42"/>
    <p:sldId id="329" r:id="rId43"/>
    <p:sldId id="312" r:id="rId44"/>
    <p:sldId id="301" r:id="rId45"/>
    <p:sldId id="276" r:id="rId46"/>
    <p:sldId id="291" r:id="rId47"/>
    <p:sldId id="290" r:id="rId48"/>
    <p:sldId id="279" r:id="rId49"/>
    <p:sldId id="338" r:id="rId50"/>
    <p:sldId id="327" r:id="rId51"/>
    <p:sldId id="280" r:id="rId52"/>
    <p:sldId id="302" r:id="rId53"/>
    <p:sldId id="293" r:id="rId54"/>
    <p:sldId id="294" r:id="rId55"/>
    <p:sldId id="303" r:id="rId56"/>
    <p:sldId id="335" r:id="rId57"/>
    <p:sldId id="275" r:id="rId58"/>
    <p:sldId id="283" r:id="rId59"/>
    <p:sldId id="307" r:id="rId60"/>
    <p:sldId id="333" r:id="rId61"/>
    <p:sldId id="334" r:id="rId62"/>
    <p:sldId id="304" r:id="rId63"/>
    <p:sldId id="287" r:id="rId64"/>
    <p:sldId id="288" r:id="rId65"/>
    <p:sldId id="289" r:id="rId66"/>
    <p:sldId id="292" r:id="rId67"/>
    <p:sldId id="342" r:id="rId68"/>
    <p:sldId id="341" r:id="rId69"/>
    <p:sldId id="343" r:id="rId70"/>
    <p:sldId id="345" r:id="rId71"/>
    <p:sldId id="346" r:id="rId72"/>
    <p:sldId id="347"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4584" autoAdjust="0"/>
  </p:normalViewPr>
  <p:slideViewPr>
    <p:cSldViewPr>
      <p:cViewPr varScale="1">
        <p:scale>
          <a:sx n="67" d="100"/>
          <a:sy n="67" d="100"/>
        </p:scale>
        <p:origin x="-1344" y="-7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750F51-3CFC-4AB8-8C60-19C9EFE6DB9D}" type="datetimeFigureOut">
              <a:rPr lang="en-US" smtClean="0"/>
              <a:t>3/22/2011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7A672C-688A-4382-A263-48F777EC6C81}" type="slidenum">
              <a:rPr lang="en-US" smtClean="0"/>
              <a:t>‹#›</a:t>
            </a:fld>
            <a:endParaRPr lang="en-US"/>
          </a:p>
        </p:txBody>
      </p:sp>
    </p:spTree>
    <p:extLst>
      <p:ext uri="{BB962C8B-B14F-4D97-AF65-F5344CB8AC3E}">
        <p14:creationId xmlns:p14="http://schemas.microsoft.com/office/powerpoint/2010/main" val="2975433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11154" eaLnBrk="0" hangingPunct="0">
              <a:defRPr sz="2400">
                <a:solidFill>
                  <a:schemeClr val="tx1"/>
                </a:solidFill>
                <a:latin typeface="Times New Roman" pitchFamily="18" charset="0"/>
              </a:defRPr>
            </a:lvl1pPr>
            <a:lvl2pPr marL="730171" indent="-280835" defTabSz="911154" eaLnBrk="0" hangingPunct="0">
              <a:defRPr sz="2400">
                <a:solidFill>
                  <a:schemeClr val="tx1"/>
                </a:solidFill>
                <a:latin typeface="Times New Roman" pitchFamily="18" charset="0"/>
              </a:defRPr>
            </a:lvl2pPr>
            <a:lvl3pPr marL="1123340" indent="-224668" defTabSz="911154" eaLnBrk="0" hangingPunct="0">
              <a:defRPr sz="2400">
                <a:solidFill>
                  <a:schemeClr val="tx1"/>
                </a:solidFill>
                <a:latin typeface="Times New Roman" pitchFamily="18" charset="0"/>
              </a:defRPr>
            </a:lvl3pPr>
            <a:lvl4pPr marL="1572677" indent="-224668" defTabSz="911154" eaLnBrk="0" hangingPunct="0">
              <a:defRPr sz="2400">
                <a:solidFill>
                  <a:schemeClr val="tx1"/>
                </a:solidFill>
                <a:latin typeface="Times New Roman" pitchFamily="18" charset="0"/>
              </a:defRPr>
            </a:lvl4pPr>
            <a:lvl5pPr marL="2022013" indent="-224668" defTabSz="911154" eaLnBrk="0" hangingPunct="0">
              <a:defRPr sz="2400">
                <a:solidFill>
                  <a:schemeClr val="tx1"/>
                </a:solidFill>
                <a:latin typeface="Times New Roman" pitchFamily="18" charset="0"/>
              </a:defRPr>
            </a:lvl5pPr>
            <a:lvl6pPr marL="2471349" indent="-224668" defTabSz="911154" eaLnBrk="0" fontAlgn="base" hangingPunct="0">
              <a:spcBef>
                <a:spcPct val="0"/>
              </a:spcBef>
              <a:spcAft>
                <a:spcPct val="0"/>
              </a:spcAft>
              <a:defRPr sz="2400">
                <a:solidFill>
                  <a:schemeClr val="tx1"/>
                </a:solidFill>
                <a:latin typeface="Times New Roman" pitchFamily="18" charset="0"/>
              </a:defRPr>
            </a:lvl6pPr>
            <a:lvl7pPr marL="2920685" indent="-224668" defTabSz="911154" eaLnBrk="0" fontAlgn="base" hangingPunct="0">
              <a:spcBef>
                <a:spcPct val="0"/>
              </a:spcBef>
              <a:spcAft>
                <a:spcPct val="0"/>
              </a:spcAft>
              <a:defRPr sz="2400">
                <a:solidFill>
                  <a:schemeClr val="tx1"/>
                </a:solidFill>
                <a:latin typeface="Times New Roman" pitchFamily="18" charset="0"/>
              </a:defRPr>
            </a:lvl7pPr>
            <a:lvl8pPr marL="3370021" indent="-224668" defTabSz="911154" eaLnBrk="0" fontAlgn="base" hangingPunct="0">
              <a:spcBef>
                <a:spcPct val="0"/>
              </a:spcBef>
              <a:spcAft>
                <a:spcPct val="0"/>
              </a:spcAft>
              <a:defRPr sz="2400">
                <a:solidFill>
                  <a:schemeClr val="tx1"/>
                </a:solidFill>
                <a:latin typeface="Times New Roman" pitchFamily="18" charset="0"/>
              </a:defRPr>
            </a:lvl8pPr>
            <a:lvl9pPr marL="3819357" indent="-224668" defTabSz="911154" eaLnBrk="0" fontAlgn="base" hangingPunct="0">
              <a:spcBef>
                <a:spcPct val="0"/>
              </a:spcBef>
              <a:spcAft>
                <a:spcPct val="0"/>
              </a:spcAft>
              <a:defRPr sz="2400">
                <a:solidFill>
                  <a:schemeClr val="tx1"/>
                </a:solidFill>
                <a:latin typeface="Times New Roman" pitchFamily="18" charset="0"/>
              </a:defRPr>
            </a:lvl9pPr>
          </a:lstStyle>
          <a:p>
            <a:pPr eaLnBrk="1" hangingPunct="1"/>
            <a:fld id="{5545ABBD-6C6C-4D3A-A887-89CCA4A36B84}" type="slidenum">
              <a:rPr lang="en-US" sz="1200">
                <a:solidFill>
                  <a:prstClr val="black"/>
                </a:solidFill>
              </a:rPr>
              <a:pPr eaLnBrk="1" hangingPunct="1"/>
              <a:t>27</a:t>
            </a:fld>
            <a:endParaRPr lang="en-US" sz="120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r>
              <a:rPr lang="en-US" smtClean="0">
                <a:cs typeface="Times New Roman" pitchFamily="18" charset="0"/>
              </a:rPr>
              <a:t>Time averaged forecast impact (%) results for four standard meteorological fields after 24-hrs of Eta model integration for the No RAOB (A), No GOES (B) and No POES (C) experiments.  Results for the 104 grid are shown.  The time period examined utilizes a 32 km EDAS for both the assimilation and forecast and extends from 0000 UTC 25 October 2001 through 1200 UTC 08 November 2001.  </a:t>
            </a:r>
          </a:p>
          <a:p>
            <a:pPr eaLnBrk="1" hangingPunct="1"/>
            <a:endParaRPr lang="en-US" smtClean="0">
              <a:cs typeface="Times New Roman" pitchFamily="18" charset="0"/>
            </a:endParaRPr>
          </a:p>
          <a:p>
            <a:pPr eaLnBrk="1" hangingPunct="1"/>
            <a:r>
              <a:rPr lang="en-US" smtClean="0">
                <a:cs typeface="Times New Roman" pitchFamily="18" charset="0"/>
              </a:rPr>
              <a:t>Raob impact decreases %5 in summer versus winter </a:t>
            </a:r>
            <a:endParaRPr lang="en-US" b="1" smtClean="0">
              <a:latin typeface="Arial" pitchFamily="34" charset="0"/>
              <a:cs typeface="Arial" pitchFamily="34" charset="0"/>
            </a:endParaRPr>
          </a:p>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F33C3C-30E7-4E77-AD7A-139D473DB69C}" type="slidenum">
              <a:rPr lang="en-US"/>
              <a:pPr/>
              <a:t>29</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dirty="0"/>
              <a:t>There are 6 products that will not meet requirements without a GEO high-spectral resolution sounder. This presentation focuses on T, Q vertical profiles, capping inversion and moisture flux.</a:t>
            </a:r>
          </a:p>
          <a:p>
            <a:endParaRPr lang="en-US" altLang="ko-KR" dirty="0">
              <a:ea typeface="굴림" charset="-127"/>
            </a:endParaRPr>
          </a:p>
          <a:p>
            <a:r>
              <a:rPr lang="en-US" altLang="ko-KR" dirty="0">
                <a:ea typeface="굴림" charset="-127"/>
              </a:rPr>
              <a:t>Without an advanced high-spectral sounder on GOES, the following validated product requirements will either not be produced or will provide limited value added over numerical model guidance in the 2020 time frame</a:t>
            </a:r>
            <a:endParaRPr lang="en-US" dirty="0"/>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Warning information in pre-convection environment from geostationary advanced infrared sounding system – a simulation study using the IHOP case</a:t>
            </a:r>
          </a:p>
          <a:p>
            <a:r>
              <a:rPr lang="en-US" dirty="0" smtClean="0"/>
              <a:t>Jun Li, </a:t>
            </a:r>
            <a:r>
              <a:rPr lang="en-US" dirty="0" err="1" smtClean="0"/>
              <a:t>Jinlong</a:t>
            </a:r>
            <a:r>
              <a:rPr lang="en-US" dirty="0" smtClean="0"/>
              <a:t> Li, Jason </a:t>
            </a:r>
            <a:r>
              <a:rPr lang="en-US" dirty="0" err="1" smtClean="0"/>
              <a:t>Otkin</a:t>
            </a:r>
            <a:r>
              <a:rPr lang="en-US" dirty="0" smtClean="0"/>
              <a:t>, Timothy J. Schmit, </a:t>
            </a:r>
            <a:r>
              <a:rPr lang="en-US" dirty="0" err="1" smtClean="0"/>
              <a:t>Chian</a:t>
            </a:r>
            <a:r>
              <a:rPr lang="en-US" dirty="0" smtClean="0"/>
              <a:t>-Yi, </a:t>
            </a:r>
            <a:r>
              <a:rPr lang="en-US" dirty="0" err="1" smtClean="0"/>
              <a:t>LiuJournal</a:t>
            </a:r>
            <a:r>
              <a:rPr lang="en-US" dirty="0" smtClean="0"/>
              <a:t> of Applied Meteorology and Climatology</a:t>
            </a:r>
          </a:p>
          <a:p>
            <a:endParaRPr lang="en-US" dirty="0"/>
          </a:p>
        </p:txBody>
      </p:sp>
      <p:sp>
        <p:nvSpPr>
          <p:cNvPr id="4" name="Slide Number Placeholder 3"/>
          <p:cNvSpPr>
            <a:spLocks noGrp="1"/>
          </p:cNvSpPr>
          <p:nvPr>
            <p:ph type="sldNum" sz="quarter" idx="10"/>
          </p:nvPr>
        </p:nvSpPr>
        <p:spPr/>
        <p:txBody>
          <a:bodyPr/>
          <a:lstStyle/>
          <a:p>
            <a:fld id="{487A672C-688A-4382-A263-48F777EC6C81}" type="slidenum">
              <a:rPr lang="en-US" smtClean="0"/>
              <a:t>32</a:t>
            </a:fld>
            <a:endParaRPr lang="en-US"/>
          </a:p>
        </p:txBody>
      </p:sp>
    </p:spTree>
    <p:extLst>
      <p:ext uri="{BB962C8B-B14F-4D97-AF65-F5344CB8AC3E}">
        <p14:creationId xmlns:p14="http://schemas.microsoft.com/office/powerpoint/2010/main" val="2768076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B3AD68-9E10-4B30-ADE7-66038CD000DC}" type="slidenum">
              <a:rPr lang="en-US"/>
              <a:pPr/>
              <a:t>33</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r>
              <a:rPr lang="en-US"/>
              <a:t>Here upward looking AERI high-spectral data are used for truth and the retrieved high-spectral (middle chart) and broad-spectral (lower chart) are shown. </a:t>
            </a:r>
          </a:p>
          <a:p>
            <a:r>
              <a:rPr lang="en-US"/>
              <a:t>GEO-I is for Increased spectral resolution.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40E72-98E4-427D-8409-50913A5C5D99}" type="slidenum">
              <a:rPr lang="en-US"/>
              <a:pPr/>
              <a:t>34</a:t>
            </a:fld>
            <a:endParaRPr 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r>
              <a:rPr lang="en-US"/>
              <a:t>Here upward looking AERI high-spectral data are used for truth and the retrieved high-spectral (middle chart) and broad-spectral (lower chart) are shown. </a:t>
            </a:r>
          </a:p>
          <a:p>
            <a:r>
              <a:rPr lang="en-US"/>
              <a:t>GEO-I is for Increased spectral resolution.</a:t>
            </a:r>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2EA9B5-D58E-458B-A18A-0D7521FB7C83}" type="slidenum">
              <a:rPr lang="en-US">
                <a:solidFill>
                  <a:prstClr val="black"/>
                </a:solidFill>
              </a:rPr>
              <a:pPr/>
              <a:t>35</a:t>
            </a:fld>
            <a:endParaRPr lang="en-US">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t>Simulations. GOES-8 vs CrIS-type. 75 CONUS raob profiels. J. Li. 2001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BE7335-862F-4F07-9136-4ED8008D5899}" type="slidenum">
              <a:rPr lang="en-US"/>
              <a:pPr/>
              <a:t>37</a:t>
            </a:fld>
            <a:endParaRPr 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a:t>From Ralph Petersen, now of CIMSS.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For TPW, the error is half from high-spectral data, compared to broad-band measurements. </a:t>
            </a:r>
          </a:p>
          <a:p>
            <a:r>
              <a:rPr lang="en-US" smtClean="0">
                <a:latin typeface="Arial" pitchFamily="34" charset="0"/>
              </a:rPr>
              <a:t>Raob data are used for truth. </a:t>
            </a:r>
          </a:p>
          <a:p>
            <a:r>
              <a:rPr lang="en-US" smtClean="0">
                <a:latin typeface="Arial" pitchFamily="34" charset="0"/>
              </a:rPr>
              <a:t>The ABI-like data are select sounder bands. </a:t>
            </a:r>
          </a:p>
          <a:p>
            <a:r>
              <a:rPr lang="en-US" smtClean="0">
                <a:latin typeface="Arial" pitchFamily="34" charset="0"/>
              </a:rPr>
              <a:t>The GOES-12 case is GOES-12 sounder bands.</a:t>
            </a:r>
          </a:p>
          <a:p>
            <a:r>
              <a:rPr lang="en-US" smtClean="0">
                <a:latin typeface="Arial" pitchFamily="34" charset="0"/>
              </a:rPr>
              <a:t>The HES (high-spectral) data are simulated. </a:t>
            </a:r>
          </a:p>
          <a:p>
            <a:r>
              <a:rPr lang="en-US" smtClean="0">
                <a:latin typeface="Arial" pitchFamily="34" charset="0"/>
              </a:rPr>
              <a:t>The region is over CONUS.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For LI, the error much less from high-spectral data, compared to broad-band measurements. </a:t>
            </a:r>
          </a:p>
          <a:p>
            <a:r>
              <a:rPr lang="en-US" smtClean="0">
                <a:latin typeface="Arial" pitchFamily="34" charset="0"/>
              </a:rPr>
              <a:t>Raob data are used for truth. </a:t>
            </a:r>
          </a:p>
          <a:p>
            <a:r>
              <a:rPr lang="en-US" smtClean="0">
                <a:latin typeface="Arial" pitchFamily="34" charset="0"/>
              </a:rPr>
              <a:t>The ABI-like data are select sounder bands. </a:t>
            </a:r>
          </a:p>
          <a:p>
            <a:r>
              <a:rPr lang="en-US" smtClean="0">
                <a:latin typeface="Arial" pitchFamily="34" charset="0"/>
              </a:rPr>
              <a:t>The GOES-12 case is GOES-12 sounder bands.</a:t>
            </a:r>
          </a:p>
          <a:p>
            <a:r>
              <a:rPr lang="en-US" smtClean="0">
                <a:latin typeface="Arial" pitchFamily="34" charset="0"/>
              </a:rPr>
              <a:t>The HES (high-spectral) data are simulated. </a:t>
            </a:r>
          </a:p>
          <a:p>
            <a:r>
              <a:rPr lang="en-US" smtClean="0">
                <a:latin typeface="Arial" pitchFamily="34" charset="0"/>
              </a:rPr>
              <a:t>The region is over CONUS.</a:t>
            </a:r>
          </a:p>
          <a:p>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6AB9FB1-3417-42BA-852A-1F74C22B8026}" type="slidenum">
              <a:rPr lang="en-US"/>
              <a:pPr/>
              <a:t>42</a:t>
            </a:fld>
            <a:endParaRPr lang="en-US"/>
          </a:p>
        </p:txBody>
      </p:sp>
      <p:sp>
        <p:nvSpPr>
          <p:cNvPr id="1740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r" eaLnBrk="0" hangingPunct="0"/>
            <a:fld id="{AB7B42C2-8549-4164-AB41-B1DB96DF60C1}" type="slidenum">
              <a:rPr lang="en-US" sz="1200">
                <a:ea typeface="ＭＳ Ｐゴシック" pitchFamily="34" charset="-128"/>
              </a:rPr>
              <a:pPr algn="r" eaLnBrk="0" hangingPunct="0"/>
              <a:t>42</a:t>
            </a:fld>
            <a:endParaRPr lang="en-US" sz="1200">
              <a:ea typeface="ＭＳ Ｐゴシック" pitchFamily="34" charset="-128"/>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xfrm>
            <a:off x="914400" y="4343400"/>
            <a:ext cx="5029200" cy="4114800"/>
          </a:xfrm>
          <a:noFill/>
          <a:ln>
            <a:solidFill>
              <a:srgbClr val="000000"/>
            </a:solidFill>
            <a:miter lim="800000"/>
            <a:headEnd/>
            <a:tailEnd/>
          </a:ln>
        </p:spPr>
        <p:txBody>
          <a:bodyPr/>
          <a:lstStyle/>
          <a:p>
            <a:r>
              <a:rPr lang="en-US" dirty="0"/>
              <a:t>MM5 - Pennsylvania State University - National Center for Atmospheric Research Mesoscale Model.</a:t>
            </a:r>
          </a:p>
          <a:p>
            <a:r>
              <a:rPr lang="en-US" dirty="0"/>
              <a:t>GIFTS forward model retrievals from GIFTS water vapor channels.  CIMSS retrievals of MM5 model run.  Raw vectors.  No winds beneath the clouds because of the cloud mask.</a:t>
            </a:r>
          </a:p>
          <a:p>
            <a:r>
              <a:rPr lang="en-US" dirty="0"/>
              <a:t>30 minute time steps at 50mb intervals.  1000mb – 350 </a:t>
            </a:r>
            <a:r>
              <a:rPr lang="en-US" dirty="0" err="1"/>
              <a:t>mb</a:t>
            </a:r>
            <a:r>
              <a:rPr lang="en-US" dirty="0"/>
              <a:t>.  NASTI example compared well with LIDAR.</a:t>
            </a:r>
          </a:p>
          <a:p>
            <a:r>
              <a:rPr lang="en-US" dirty="0"/>
              <a:t>GIFTS - Geostationary Imaging Fourier Transform Spectrometer.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4</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dirty="0" smtClean="0">
                <a:latin typeface="Arial" pitchFamily="34" charset="0"/>
              </a:rPr>
              <a:t>Advanced Baseline Imager (ABI)	Earth-viewing</a:t>
            </a:r>
          </a:p>
          <a:p>
            <a:pPr lvl="1"/>
            <a:r>
              <a:rPr lang="en-US" b="1" dirty="0" smtClean="0">
                <a:latin typeface="Arial" pitchFamily="34" charset="0"/>
              </a:rPr>
              <a:t>Geostationary Lightning Mapper (GLM)	Earth-viewing</a:t>
            </a:r>
          </a:p>
          <a:p>
            <a:pPr lvl="1"/>
            <a:r>
              <a:rPr lang="en-US" b="1" dirty="0" smtClean="0">
                <a:latin typeface="Arial" pitchFamily="34" charset="0"/>
              </a:rPr>
              <a:t>Solar Ultra-Violet Imager (SUVI)	Sun-viewing</a:t>
            </a:r>
          </a:p>
          <a:p>
            <a:pPr lvl="1"/>
            <a:r>
              <a:rPr lang="en-US" b="1" dirty="0" smtClean="0">
                <a:latin typeface="Arial" pitchFamily="34" charset="0"/>
              </a:rPr>
              <a:t>EUVS and XRS Irradiance Sensors (EXIS)	Sun-viewing</a:t>
            </a:r>
          </a:p>
          <a:p>
            <a:pPr lvl="1"/>
            <a:r>
              <a:rPr lang="en-US" b="1" dirty="0" smtClean="0">
                <a:latin typeface="Arial" pitchFamily="34" charset="0"/>
              </a:rPr>
              <a:t>Space Environment In-Situ Suite (SEISS)	Space-viewing</a:t>
            </a:r>
          </a:p>
          <a:p>
            <a:pPr lvl="1"/>
            <a:r>
              <a:rPr lang="en-US" b="1" dirty="0" smtClean="0">
                <a:latin typeface="Arial" pitchFamily="34" charset="0"/>
              </a:rPr>
              <a:t>Magnetometer (MAG)		Space-viewing</a:t>
            </a:r>
          </a:p>
          <a:p>
            <a:endParaRPr 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0546" name="Rectangle 2"/>
          <p:cNvSpPr>
            <a:spLocks noGrp="1" noRot="1" noChangeAspect="1" noChangeArrowheads="1" noTextEdit="1"/>
          </p:cNvSpPr>
          <p:nvPr>
            <p:ph type="sldImg"/>
          </p:nvPr>
        </p:nvSpPr>
        <p:spPr>
          <a:xfrm>
            <a:off x="1143000" y="685800"/>
            <a:ext cx="4572000" cy="3429000"/>
          </a:xfrm>
          <a:ln/>
        </p:spPr>
      </p:sp>
      <p:sp>
        <p:nvSpPr>
          <p:cNvPr id="1900547" name="Rectangle 3"/>
          <p:cNvSpPr>
            <a:spLocks noGrp="1" noChangeArrowheads="1"/>
          </p:cNvSpPr>
          <p:nvPr>
            <p:ph type="body" idx="1"/>
          </p:nvPr>
        </p:nvSpPr>
        <p:spPr>
          <a:xfrm>
            <a:off x="685800" y="4343400"/>
            <a:ext cx="5486400" cy="4114800"/>
          </a:xfrm>
        </p:spPr>
        <p:txBody>
          <a:bodyPr/>
          <a:lstStyle/>
          <a:p>
            <a:r>
              <a:rPr lang="en-US"/>
              <a:t>Define current GOES sounder information volume to be 1 x 1 x 1 for the attributes.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C77D67-5891-40C2-A59D-97E2590E90D7}" type="slidenum">
              <a:rPr lang="en-US">
                <a:solidFill>
                  <a:prstClr val="black"/>
                </a:solidFill>
              </a:rPr>
              <a:pPr/>
              <a:t>53</a:t>
            </a:fld>
            <a:endParaRPr lang="en-US">
              <a:solidFill>
                <a:prstClr val="black"/>
              </a:solidFill>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a:t>The need for geo high-spectral resolution data have been demonstrated with aircraft and leo data. </a:t>
            </a:r>
          </a:p>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E90B33-F3EA-45F0-8183-BE7A89B68C7E}" type="slidenum">
              <a:rPr lang="en-US"/>
              <a:pPr/>
              <a:t>54</a:t>
            </a:fld>
            <a:endParaRPr lang="en-US"/>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r>
              <a:rPr lang="en-US" dirty="0"/>
              <a:t>Independent group studies have explored the economic and societal benefits of a high-spectral resolution sounder.</a:t>
            </a:r>
          </a:p>
          <a:p>
            <a:r>
              <a:rPr lang="en-US" dirty="0"/>
              <a:t>$4.2 B is from </a:t>
            </a:r>
            <a:r>
              <a:rPr lang="en-US" dirty="0" err="1"/>
              <a:t>Centrec</a:t>
            </a:r>
            <a:r>
              <a:rPr lang="en-US" dirty="0"/>
              <a:t> study, which includes areas from the earlier reports and is the total benefit thru the satellite lifetime.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2FEB34-ECE5-4E00-BBCC-A92C4040BA91}" type="slidenum">
              <a:rPr lang="en-US">
                <a:solidFill>
                  <a:prstClr val="black"/>
                </a:solidFill>
              </a:rPr>
              <a:pPr/>
              <a:t>59</a:t>
            </a:fld>
            <a:endParaRPr lang="en-US">
              <a:solidFill>
                <a:prstClr val="black"/>
              </a:solidFill>
            </a:endParaRPr>
          </a:p>
        </p:txBody>
      </p:sp>
      <p:sp>
        <p:nvSpPr>
          <p:cNvPr id="28674" name="Rectangle 2"/>
          <p:cNvSpPr>
            <a:spLocks noGrp="1" noRot="1" noChangeAspect="1" noChangeArrowheads="1" noTextEdit="1"/>
          </p:cNvSpPr>
          <p:nvPr>
            <p:ph type="sldImg"/>
          </p:nvPr>
        </p:nvSpPr>
        <p:spPr>
          <a:xfrm>
            <a:off x="1143000" y="684213"/>
            <a:ext cx="4572000" cy="3429000"/>
          </a:xfrm>
          <a:ln/>
        </p:spPr>
      </p:sp>
      <p:sp>
        <p:nvSpPr>
          <p:cNvPr id="28675" name="Rectangle 3"/>
          <p:cNvSpPr>
            <a:spLocks noGrp="1" noChangeArrowheads="1"/>
          </p:cNvSpPr>
          <p:nvPr>
            <p:ph type="body" idx="1"/>
          </p:nvPr>
        </p:nvSpPr>
        <p:spPr>
          <a:xfrm>
            <a:off x="685800" y="4343400"/>
            <a:ext cx="5486400" cy="4116388"/>
          </a:xfrm>
        </p:spPr>
        <p:txBody>
          <a:bodyPr/>
          <a:lstStyle/>
          <a:p>
            <a:r>
              <a:rPr lang="en-US"/>
              <a:t>This is just a simulation to show the greater density of GOES-R Wind Vectors over central US (on right) as opposed to today (on left).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6AB9FB1-3417-42BA-852A-1F74C22B8026}" type="slidenum">
              <a:rPr lang="en-US">
                <a:solidFill>
                  <a:prstClr val="black"/>
                </a:solidFill>
              </a:rPr>
              <a:pPr/>
              <a:t>60</a:t>
            </a:fld>
            <a:endParaRPr lang="en-US">
              <a:solidFill>
                <a:prstClr val="black"/>
              </a:solidFill>
            </a:endParaRPr>
          </a:p>
        </p:txBody>
      </p:sp>
      <p:sp>
        <p:nvSpPr>
          <p:cNvPr id="1740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r" eaLnBrk="0" hangingPunct="0"/>
            <a:fld id="{AB7B42C2-8549-4164-AB41-B1DB96DF60C1}" type="slidenum">
              <a:rPr lang="en-US" sz="1200">
                <a:solidFill>
                  <a:prstClr val="black"/>
                </a:solidFill>
                <a:ea typeface="ＭＳ Ｐゴシック" pitchFamily="34" charset="-128"/>
              </a:rPr>
              <a:pPr algn="r" eaLnBrk="0" hangingPunct="0"/>
              <a:t>60</a:t>
            </a:fld>
            <a:endParaRPr lang="en-US" sz="1200">
              <a:solidFill>
                <a:prstClr val="black"/>
              </a:solidFill>
              <a:ea typeface="ＭＳ Ｐゴシック" pitchFamily="34" charset="-128"/>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xfrm>
            <a:off x="914400" y="4343400"/>
            <a:ext cx="5029200" cy="4114800"/>
          </a:xfrm>
          <a:noFill/>
          <a:ln>
            <a:solidFill>
              <a:srgbClr val="000000"/>
            </a:solidFill>
            <a:miter lim="800000"/>
            <a:headEnd/>
            <a:tailEnd/>
          </a:ln>
        </p:spPr>
        <p:txBody>
          <a:bodyPr/>
          <a:lstStyle/>
          <a:p>
            <a:r>
              <a:rPr lang="en-US" dirty="0"/>
              <a:t>MM5 - Pennsylvania State University - National Center for Atmospheric Research Mesoscale Model.</a:t>
            </a:r>
          </a:p>
          <a:p>
            <a:r>
              <a:rPr lang="en-US" dirty="0"/>
              <a:t>GIFTS forward model retrievals from GIFTS water vapor channels.  CIMSS retrievals of MM5 model run.  Raw vectors.  No winds beneath the clouds because of the cloud mask.</a:t>
            </a:r>
          </a:p>
          <a:p>
            <a:r>
              <a:rPr lang="en-US" dirty="0"/>
              <a:t>30 minute time steps at 50mb intervals.  1000mb – 350 </a:t>
            </a:r>
            <a:r>
              <a:rPr lang="en-US" dirty="0" err="1"/>
              <a:t>mb</a:t>
            </a:r>
            <a:r>
              <a:rPr lang="en-US" dirty="0"/>
              <a:t>.  NASTI example compared well with LIDAR.</a:t>
            </a:r>
          </a:p>
          <a:p>
            <a:r>
              <a:rPr lang="en-US" dirty="0"/>
              <a:t>GIFTS - Geostationary Imaging Fourier Transform Spectrometer.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A358D2-5A3C-48AD-B1CF-BA7837B9EA69}" type="slidenum">
              <a:rPr lang="en-US"/>
              <a:pPr/>
              <a:t>63</a:t>
            </a:fld>
            <a:endParaRPr 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en-US"/>
              <a:t>Temperature and moisture structure of the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362B4D-2F48-4692-8197-09C89FC0BB1F}" type="slidenum">
              <a:rPr lang="en-US"/>
              <a:pPr/>
              <a:t>8</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t>These are calculated spectra, showing important features dealing with temperature and moisture are in the high-spectral data, but are smoothed over in the broad-band data. </a:t>
            </a:r>
            <a:r>
              <a:rPr lang="en-US" altLang="ko-KR">
                <a:ea typeface="굴림" charset="-127"/>
              </a:rPr>
              <a:t>Figure courtesy of J. Sieglaff, CIMSS.</a:t>
            </a:r>
          </a:p>
          <a:p>
            <a:endParaRPr lang="en-US" altLang="ko-KR">
              <a:ea typeface="굴림" charset="-127"/>
            </a:endParaRPr>
          </a:p>
          <a:p>
            <a:r>
              <a:rPr lang="en-US" altLang="ko-KR">
                <a:ea typeface="굴림" charset="-127"/>
              </a:rPr>
              <a:t>I’m not sure it is useful to show an entire spectrum. Rather I prefer to show the above and indicate that it is these little wiggles that make the HES so valuable and that the current GOES smears out.</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2A3164-9D24-41F7-8FE9-1453A6FE168D}" type="slidenum">
              <a:rPr lang="en-US">
                <a:solidFill>
                  <a:prstClr val="black"/>
                </a:solidFill>
              </a:rPr>
              <a:pPr/>
              <a:t>22</a:t>
            </a:fld>
            <a:endParaRPr lang="en-US">
              <a:solidFill>
                <a:prstClr val="black"/>
              </a:solidFill>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r>
              <a:rPr lang="en-US"/>
              <a:t>Note the many operational uses of today’s sounder, even with its limited spatial and spectral attributes.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84E72E-4AE7-4892-ADC7-412FBA0626FB}" type="slidenum">
              <a:rPr lang="en-US">
                <a:solidFill>
                  <a:prstClr val="black"/>
                </a:solidFill>
              </a:rPr>
              <a:pPr/>
              <a:t>24</a:t>
            </a:fld>
            <a:endParaRPr lang="en-US">
              <a:solidFill>
                <a:prstClr val="black"/>
              </a:solidFill>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a:t>This 1999 NWS survey was written up as part of a Schmit et al paper. </a:t>
            </a:r>
          </a:p>
          <a:p>
            <a:endParaRPr lang="en-US"/>
          </a:p>
          <a:p>
            <a:r>
              <a:rPr lang="en-US"/>
              <a:t>Note that almost 80% of the responses were positive in terms of forecasters support for satellite derived images from the existing GOES sounder. </a:t>
            </a:r>
          </a:p>
          <a:p>
            <a:endParaRPr lang="en-US"/>
          </a:p>
          <a:p>
            <a:r>
              <a:rPr lang="en-US"/>
              <a:t>Current NWS training programs (e.g. SHyMet) will hopefully increase the use and appreciation of new satellite data. </a:t>
            </a:r>
          </a:p>
          <a:p>
            <a:endParaRPr lang="en-US"/>
          </a:p>
          <a:p>
            <a:r>
              <a:rPr lang="en-US" b="1"/>
              <a:t>Main Objective of SHyMet (Satellite Hydrology and Meteorology) training program</a:t>
            </a:r>
          </a:p>
          <a:p>
            <a:r>
              <a:rPr lang="en-US"/>
              <a:t>To prepare National Oceanic and Atmospheric Administration (NOAA) and National Weather Service (NWS) users for the latest polar orbiting and geostationary satellite data and products in the warning and forecast programs with direct links to Government Performance Results Act (GPRA) goals.</a:t>
            </a:r>
          </a:p>
          <a:p>
            <a:r>
              <a:rPr lang="en-US"/>
              <a:t>Completes end-to-end program cycle for space-based remote sensing as part of NOAA's Strategic Plan for an Integrated Global Environmental Observation and Data Management System and Global Earth Observation System of Systems (GEOSS).</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A838B2-E194-44AF-8138-BCDA66B41EF2}" type="slidenum">
              <a:rPr lang="en-US">
                <a:solidFill>
                  <a:prstClr val="black"/>
                </a:solidFill>
              </a:rPr>
              <a:pPr/>
              <a:t>25</a:t>
            </a:fld>
            <a:endParaRPr lang="en-US">
              <a:solidFill>
                <a:prstClr val="black"/>
              </a:solidFill>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ltLang="ko-KR">
              <a:ea typeface="굴림" pitchFamily="34" charset="-127"/>
            </a:endParaRPr>
          </a:p>
          <a:p>
            <a:r>
              <a:rPr lang="en-US" altLang="ko-KR">
                <a:ea typeface="굴림" pitchFamily="34" charset="-127"/>
              </a:rPr>
              <a:t>This is related to the pie chart of previous slide</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833093-D228-4C04-9C2D-7249B03DC9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846580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F02452-8034-4FA8-B21F-FE8E49EABB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5607768"/>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F619EA-B830-4003-85E7-29D2D42EEB23}" type="datetimeFigureOut">
              <a:rPr lang="en-US" smtClean="0">
                <a:solidFill>
                  <a:prstClr val="black">
                    <a:tint val="75000"/>
                  </a:prstClr>
                </a:solidFill>
              </a:rPr>
              <a:pPr/>
              <a:t>3/23/2011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28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F619EA-B830-4003-85E7-29D2D42EEB23}" type="datetimeFigureOut">
              <a:rPr lang="en-US" smtClean="0">
                <a:solidFill>
                  <a:prstClr val="black">
                    <a:tint val="75000"/>
                  </a:prstClr>
                </a:solidFill>
              </a:rPr>
              <a:pPr/>
              <a:t>3/23/2011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733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F619EA-B830-4003-85E7-29D2D42EEB23}" type="datetimeFigureOut">
              <a:rPr lang="en-US" smtClean="0">
                <a:solidFill>
                  <a:prstClr val="black">
                    <a:tint val="75000"/>
                  </a:prstClr>
                </a:solidFill>
              </a:rPr>
              <a:pPr/>
              <a:t>3/23/2011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200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F619EA-B830-4003-85E7-29D2D42EEB23}" type="datetimeFigureOut">
              <a:rPr lang="en-US" smtClean="0">
                <a:solidFill>
                  <a:prstClr val="black">
                    <a:tint val="75000"/>
                  </a:prstClr>
                </a:solidFill>
              </a:rPr>
              <a:pPr/>
              <a:t>3/23/2011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5620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619EA-B830-4003-85E7-29D2D42EEB23}" type="datetimeFigureOut">
              <a:rPr lang="en-US" smtClean="0">
                <a:solidFill>
                  <a:prstClr val="black">
                    <a:tint val="75000"/>
                  </a:prstClr>
                </a:solidFill>
              </a:rPr>
              <a:pPr/>
              <a:t>3/23/2011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580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F619EA-B830-4003-85E7-29D2D42EEB23}" type="datetimeFigureOut">
              <a:rPr lang="en-US" smtClean="0">
                <a:solidFill>
                  <a:prstClr val="black">
                    <a:tint val="75000"/>
                  </a:prstClr>
                </a:solidFill>
              </a:rPr>
              <a:pPr/>
              <a:t>3/23/2011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82495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F619EA-B830-4003-85E7-29D2D42EEB23}" type="datetimeFigureOut">
              <a:rPr lang="en-US" smtClean="0">
                <a:solidFill>
                  <a:prstClr val="black">
                    <a:tint val="75000"/>
                  </a:prstClr>
                </a:solidFill>
              </a:rPr>
              <a:pPr/>
              <a:t>3/23/2011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4108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619EA-B830-4003-85E7-29D2D42EEB23}" type="datetimeFigureOut">
              <a:rPr lang="en-US" smtClean="0">
                <a:solidFill>
                  <a:prstClr val="black">
                    <a:tint val="75000"/>
                  </a:prstClr>
                </a:solidFill>
              </a:rPr>
              <a:pPr/>
              <a:t>3/23/2011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6325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619EA-B830-4003-85E7-29D2D42EEB23}" type="datetimeFigureOut">
              <a:rPr lang="en-US" smtClean="0">
                <a:solidFill>
                  <a:prstClr val="black">
                    <a:tint val="75000"/>
                  </a:prstClr>
                </a:solidFill>
              </a:rPr>
              <a:pPr/>
              <a:t>3/23/2011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903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09DD68-3B95-4416-B4CE-F19509885C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770370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37597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392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903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593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5936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690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8369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80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A2C502-6CFB-4FA6-8FF9-E8FFEA9CEA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970500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1883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5194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3858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284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7728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BB97813A-A870-448A-A069-0A7AF0BFC03B}"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2649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05F96C80-63A3-4543-B150-042729910C8E}"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05382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6"/>
          <p:cNvSpPr>
            <a:spLocks noGrp="1" noChangeArrowheads="1"/>
          </p:cNvSpPr>
          <p:nvPr>
            <p:ph type="sldNum" sz="quarter" idx="10"/>
          </p:nvPr>
        </p:nvSpPr>
        <p:spPr>
          <a:ln/>
        </p:spPr>
        <p:txBody>
          <a:bodyPr/>
          <a:lstStyle>
            <a:lvl1pPr>
              <a:defRPr/>
            </a:lvl1pPr>
          </a:lstStyle>
          <a:p>
            <a:pPr>
              <a:defRPr/>
            </a:pPr>
            <a:fld id="{5FAE59EA-1188-4D4A-AE42-4F98E7B27007}"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3865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6"/>
          <p:cNvSpPr>
            <a:spLocks noGrp="1" noChangeArrowheads="1"/>
          </p:cNvSpPr>
          <p:nvPr>
            <p:ph type="sldNum" sz="quarter" idx="10"/>
          </p:nvPr>
        </p:nvSpPr>
        <p:spPr>
          <a:ln/>
        </p:spPr>
        <p:txBody>
          <a:bodyPr/>
          <a:lstStyle>
            <a:lvl1pPr>
              <a:defRPr/>
            </a:lvl1pPr>
          </a:lstStyle>
          <a:p>
            <a:pPr>
              <a:defRPr/>
            </a:pPr>
            <a:fld id="{5C0D8297-9310-4CD4-9EFB-C77B57BDE9F2}"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07584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6"/>
          <p:cNvSpPr>
            <a:spLocks noGrp="1" noChangeArrowheads="1"/>
          </p:cNvSpPr>
          <p:nvPr>
            <p:ph type="sldNum" sz="quarter" idx="10"/>
          </p:nvPr>
        </p:nvSpPr>
        <p:spPr>
          <a:ln/>
        </p:spPr>
        <p:txBody>
          <a:bodyPr/>
          <a:lstStyle>
            <a:lvl1pPr>
              <a:defRPr/>
            </a:lvl1pPr>
          </a:lstStyle>
          <a:p>
            <a:pPr>
              <a:defRPr/>
            </a:pPr>
            <a:fld id="{809DEDB3-69F5-4D4B-8070-2E46B6455281}" type="slidenum">
              <a:rPr lang="en-US"/>
              <a:pPr>
                <a:defRPr/>
              </a:pPr>
              <a:t>‹#›</a:t>
            </a:fld>
            <a:endParaRPr lang="en-US"/>
          </a:p>
        </p:txBody>
      </p:sp>
      <p:sp>
        <p:nvSpPr>
          <p:cNvPr id="8" name="Rectangle 37"/>
          <p:cNvSpPr>
            <a:spLocks noGrp="1" noChangeArrowheads="1"/>
          </p:cNvSpPr>
          <p:nvPr>
            <p:ph type="dt" sz="half" idx="11"/>
          </p:nvPr>
        </p:nvSpPr>
        <p:spPr>
          <a:ln/>
        </p:spPr>
        <p:txBody>
          <a:bodyPr/>
          <a:lstStyle>
            <a:lvl1pPr>
              <a:defRPr/>
            </a:lvl1pPr>
          </a:lstStyle>
          <a:p>
            <a:pPr>
              <a:defRPr/>
            </a:pPr>
            <a:endParaRPr lang="en-US"/>
          </a:p>
        </p:txBody>
      </p:sp>
      <p:sp>
        <p:nvSpPr>
          <p:cNvPr id="9"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157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7B8544-B3B9-4B5A-9C78-9FE323E2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376024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6"/>
          <p:cNvSpPr>
            <a:spLocks noGrp="1" noChangeArrowheads="1"/>
          </p:cNvSpPr>
          <p:nvPr>
            <p:ph type="sldNum" sz="quarter" idx="10"/>
          </p:nvPr>
        </p:nvSpPr>
        <p:spPr>
          <a:ln/>
        </p:spPr>
        <p:txBody>
          <a:bodyPr/>
          <a:lstStyle>
            <a:lvl1pPr>
              <a:defRPr/>
            </a:lvl1pPr>
          </a:lstStyle>
          <a:p>
            <a:pPr>
              <a:defRPr/>
            </a:pPr>
            <a:fld id="{42BD43AA-4C97-4C3F-9E30-9318D331BC49}" type="slidenum">
              <a:rPr lang="en-US"/>
              <a:pPr>
                <a:defRPr/>
              </a:pPr>
              <a:t>‹#›</a:t>
            </a:fld>
            <a:endParaRPr lang="en-US"/>
          </a:p>
        </p:txBody>
      </p:sp>
      <p:sp>
        <p:nvSpPr>
          <p:cNvPr id="4" name="Rectangle 37"/>
          <p:cNvSpPr>
            <a:spLocks noGrp="1" noChangeArrowheads="1"/>
          </p:cNvSpPr>
          <p:nvPr>
            <p:ph type="dt" sz="half" idx="11"/>
          </p:nvPr>
        </p:nvSpPr>
        <p:spPr>
          <a:ln/>
        </p:spPr>
        <p:txBody>
          <a:bodyPr/>
          <a:lstStyle>
            <a:lvl1pPr>
              <a:defRPr/>
            </a:lvl1pPr>
          </a:lstStyle>
          <a:p>
            <a:pPr>
              <a:defRPr/>
            </a:pPr>
            <a:endParaRPr lang="en-US"/>
          </a:p>
        </p:txBody>
      </p:sp>
      <p:sp>
        <p:nvSpPr>
          <p:cNvPr id="5"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1650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6"/>
          <p:cNvSpPr>
            <a:spLocks noGrp="1" noChangeArrowheads="1"/>
          </p:cNvSpPr>
          <p:nvPr>
            <p:ph type="sldNum" sz="quarter" idx="10"/>
          </p:nvPr>
        </p:nvSpPr>
        <p:spPr>
          <a:ln/>
        </p:spPr>
        <p:txBody>
          <a:bodyPr/>
          <a:lstStyle>
            <a:lvl1pPr>
              <a:defRPr/>
            </a:lvl1pPr>
          </a:lstStyle>
          <a:p>
            <a:pPr>
              <a:defRPr/>
            </a:pPr>
            <a:fld id="{E081CF80-5FB9-4C79-A094-D399619FE46B}" type="slidenum">
              <a:rPr lang="en-US"/>
              <a:pPr>
                <a:defRPr/>
              </a:pPr>
              <a:t>‹#›</a:t>
            </a:fld>
            <a:endParaRPr lang="en-US"/>
          </a:p>
        </p:txBody>
      </p:sp>
      <p:sp>
        <p:nvSpPr>
          <p:cNvPr id="3" name="Rectangle 37"/>
          <p:cNvSpPr>
            <a:spLocks noGrp="1" noChangeArrowheads="1"/>
          </p:cNvSpPr>
          <p:nvPr>
            <p:ph type="dt" sz="half" idx="11"/>
          </p:nvPr>
        </p:nvSpPr>
        <p:spPr>
          <a:ln/>
        </p:spPr>
        <p:txBody>
          <a:bodyPr/>
          <a:lstStyle>
            <a:lvl1pPr>
              <a:defRPr/>
            </a:lvl1pPr>
          </a:lstStyle>
          <a:p>
            <a:pPr>
              <a:defRPr/>
            </a:pPr>
            <a:endParaRPr lang="en-US"/>
          </a:p>
        </p:txBody>
      </p:sp>
      <p:sp>
        <p:nvSpPr>
          <p:cNvPr id="4"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59578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sz="quarter" idx="10"/>
          </p:nvPr>
        </p:nvSpPr>
        <p:spPr>
          <a:ln/>
        </p:spPr>
        <p:txBody>
          <a:bodyPr/>
          <a:lstStyle>
            <a:lvl1pPr>
              <a:defRPr/>
            </a:lvl1pPr>
          </a:lstStyle>
          <a:p>
            <a:pPr>
              <a:defRPr/>
            </a:pPr>
            <a:fld id="{EAC71DC3-D907-41AB-9295-5884FC7855BA}"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31342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sz="quarter" idx="10"/>
          </p:nvPr>
        </p:nvSpPr>
        <p:spPr>
          <a:ln/>
        </p:spPr>
        <p:txBody>
          <a:bodyPr/>
          <a:lstStyle>
            <a:lvl1pPr>
              <a:defRPr/>
            </a:lvl1pPr>
          </a:lstStyle>
          <a:p>
            <a:pPr>
              <a:defRPr/>
            </a:pPr>
            <a:fld id="{5B299C03-2A91-4EE9-A6F5-157950C7DB7A}"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77670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569431BE-6C7B-4664-BB22-FCFE4237CFCB}"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4007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0955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1341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692F3AA0-CBA4-418D-A216-67AE8D146399}"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58399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990600"/>
            <a:ext cx="8382000" cy="5257800"/>
          </a:xfrm>
        </p:spPr>
        <p:txBody>
          <a:bodyPr/>
          <a:lstStyle/>
          <a:p>
            <a:pPr lvl="0"/>
            <a:endParaRPr lang="en-US" noProof="0" smtClean="0"/>
          </a:p>
        </p:txBody>
      </p:sp>
      <p:sp>
        <p:nvSpPr>
          <p:cNvPr id="4" name="Rectangle 36"/>
          <p:cNvSpPr>
            <a:spLocks noGrp="1" noChangeArrowheads="1"/>
          </p:cNvSpPr>
          <p:nvPr>
            <p:ph type="sldNum" sz="quarter" idx="10"/>
          </p:nvPr>
        </p:nvSpPr>
        <p:spPr>
          <a:ln/>
        </p:spPr>
        <p:txBody>
          <a:bodyPr/>
          <a:lstStyle>
            <a:lvl1pPr>
              <a:defRPr/>
            </a:lvl1pPr>
          </a:lstStyle>
          <a:p>
            <a:pPr>
              <a:defRPr/>
            </a:pPr>
            <a:fld id="{666CF686-B3F2-4A85-88CD-B372315FD482}"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23395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6"/>
          <p:cNvSpPr>
            <a:spLocks noGrp="1" noChangeArrowheads="1"/>
          </p:cNvSpPr>
          <p:nvPr>
            <p:ph type="sldNum" sz="quarter" idx="10"/>
          </p:nvPr>
        </p:nvSpPr>
        <p:spPr>
          <a:ln/>
        </p:spPr>
        <p:txBody>
          <a:bodyPr/>
          <a:lstStyle>
            <a:lvl1pPr>
              <a:defRPr/>
            </a:lvl1pPr>
          </a:lstStyle>
          <a:p>
            <a:pPr>
              <a:defRPr/>
            </a:pPr>
            <a:fld id="{49EBE36C-C0E3-43B5-9497-DF7E59781B9A}" type="slidenum">
              <a:rPr lang="en-US"/>
              <a:pPr>
                <a:defRPr/>
              </a:pPr>
              <a:t>‹#›</a:t>
            </a:fld>
            <a:endParaRPr lang="en-US"/>
          </a:p>
        </p:txBody>
      </p:sp>
      <p:sp>
        <p:nvSpPr>
          <p:cNvPr id="7" name="Rectangle 37"/>
          <p:cNvSpPr>
            <a:spLocks noGrp="1" noChangeArrowheads="1"/>
          </p:cNvSpPr>
          <p:nvPr>
            <p:ph type="dt" sz="half" idx="11"/>
          </p:nvPr>
        </p:nvSpPr>
        <p:spPr>
          <a:ln/>
        </p:spPr>
        <p:txBody>
          <a:bodyPr/>
          <a:lstStyle>
            <a:lvl1pPr>
              <a:defRPr/>
            </a:lvl1pPr>
          </a:lstStyle>
          <a:p>
            <a:pPr>
              <a:defRPr/>
            </a:pPr>
            <a:endParaRPr lang="en-US"/>
          </a:p>
        </p:txBody>
      </p:sp>
      <p:sp>
        <p:nvSpPr>
          <p:cNvPr id="8"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707742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90783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3304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1D7ADC3-AA4C-4A23-9A86-89B86D0398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366124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829074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40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03619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4293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927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5089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74510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3082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66700"/>
            <a:ext cx="20955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66700"/>
            <a:ext cx="61341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1586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990600" y="1676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90600" y="38100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8403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9AE7CF8-2652-44C7-9171-C2953B003D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047762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1729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867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622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8024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9069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7051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75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003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6365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908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44DF8AD-4EA4-4416-8817-E8A633D1D5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981131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576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9" name="Rectangle 6"/>
          <p:cNvSpPr>
            <a:spLocks noGrp="1" noChangeArrowheads="1"/>
          </p:cNvSpPr>
          <p:nvPr>
            <p:ph type="sldNum" sz="quarter" idx="12"/>
          </p:nvPr>
        </p:nvSpPr>
        <p:spPr/>
        <p:txBody>
          <a:bodyPr/>
          <a:lstStyle>
            <a:lvl1pPr>
              <a:defRPr/>
            </a:lvl1pPr>
          </a:lstStyle>
          <a:p>
            <a:pPr>
              <a:defRPr/>
            </a:pPr>
            <a:fld id="{17A63A59-05E6-4965-BE29-B29A179899A8}" type="slidenum">
              <a:rPr lang="zh-CN" altLang="en-US">
                <a:solidFill>
                  <a:prstClr val="black">
                    <a:tint val="75000"/>
                  </a:prstClr>
                </a:solidFill>
              </a:rPr>
              <a:pPr>
                <a:defRPr/>
              </a:pPr>
              <a:t>‹#›</a:t>
            </a:fld>
            <a:endParaRPr lang="en-US" altLang="zh-CN">
              <a:solidFill>
                <a:prstClr val="black">
                  <a:tint val="75000"/>
                </a:prstClr>
              </a:solidFill>
            </a:endParaRPr>
          </a:p>
        </p:txBody>
      </p:sp>
    </p:spTree>
    <p:extLst>
      <p:ext uri="{BB962C8B-B14F-4D97-AF65-F5344CB8AC3E}">
        <p14:creationId xmlns:p14="http://schemas.microsoft.com/office/powerpoint/2010/main" val="20201608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1443038" y="985838"/>
            <a:ext cx="7239000" cy="1444625"/>
          </a:xfrm>
        </p:spPr>
        <p:txBody>
          <a:bodyPr/>
          <a:lstStyle>
            <a:lvl1pPr>
              <a:defRPr sz="4000"/>
            </a:lvl1pPr>
          </a:lstStyle>
          <a:p>
            <a:pPr lvl="0"/>
            <a:r>
              <a:rPr lang="en-US" noProof="0" smtClean="0"/>
              <a:t>Click to edit Master title style</a:t>
            </a:r>
          </a:p>
        </p:txBody>
      </p:sp>
      <p:sp>
        <p:nvSpPr>
          <p:cNvPr id="25603" name="Rectangle 3"/>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pPr lvl="0"/>
            <a:r>
              <a:rPr lang="en-US" noProof="0" smtClean="0"/>
              <a:t>Click to edit Master subtitle style</a:t>
            </a:r>
          </a:p>
        </p:txBody>
      </p:sp>
      <p:sp>
        <p:nvSpPr>
          <p:cNvPr id="25604" name="Rectangle 4"/>
          <p:cNvSpPr>
            <a:spLocks noGrp="1" noChangeArrowheads="1"/>
          </p:cNvSpPr>
          <p:nvPr>
            <p:ph type="dt" sz="half" idx="2"/>
          </p:nvPr>
        </p:nvSpPr>
        <p:spPr/>
        <p:txBody>
          <a:bodyPr/>
          <a:lstStyle>
            <a:lvl1pPr>
              <a:defRPr/>
            </a:lvl1pPr>
          </a:lstStyle>
          <a:p>
            <a:endParaRPr lang="en-US">
              <a:solidFill>
                <a:srgbClr val="000000"/>
              </a:solidFill>
            </a:endParaRPr>
          </a:p>
        </p:txBody>
      </p:sp>
      <p:sp>
        <p:nvSpPr>
          <p:cNvPr id="25605" name="Rectangle 5"/>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25606" name="Rectangle 6"/>
          <p:cNvSpPr>
            <a:spLocks noGrp="1" noChangeArrowheads="1"/>
          </p:cNvSpPr>
          <p:nvPr>
            <p:ph type="sldNum" sz="quarter" idx="4"/>
          </p:nvPr>
        </p:nvSpPr>
        <p:spPr/>
        <p:txBody>
          <a:bodyPr/>
          <a:lstStyle>
            <a:lvl1pPr>
              <a:defRPr/>
            </a:lvl1pPr>
          </a:lstStyle>
          <a:p>
            <a:fld id="{E298C1CF-9702-43F7-8EED-814AF0F5CA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44431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BECC5B-CF70-4123-91F9-CF1F28D187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38860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CF4279-6D81-45C6-B35B-FAAC6C07FF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01336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447800"/>
            <a:ext cx="36957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447800"/>
            <a:ext cx="36957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E20640C-7B45-4561-BBC4-31C0FB9306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7158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A497689-9C2B-49A6-B1A4-B85CD231F9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2892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F1D8253-605D-49E4-8D19-0B3533BBDE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34328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FBAED43-CDA4-4C33-83FC-D1B1253DDC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9509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33DDB5-8676-4F12-A32C-8BD01C9098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340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816D98-8D0A-4985-98CA-BE536FCB75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460481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39456F4-C5DB-431F-BB9E-F222ED54AC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52978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FA643E6-E2C6-47C0-B46A-C146BD7EB7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0589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0"/>
            <a:ext cx="18859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0"/>
            <a:ext cx="55054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2F50A3-A712-4EDC-9E45-653C1454B6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41514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8D5A26-8C02-416D-9F81-7F1959C7C7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27752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BC4252-69B9-4087-9488-CDC5ED57A9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52545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C31C38-7DA1-41E3-B259-85C9C85ED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57153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343410E-CB12-4FFD-8AA0-8FA5A2092F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95863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E955B40-C608-4C97-A7BC-58D8BEEC37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07138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1005DCF-CCB7-4B59-BCA4-BAE5DCCBCE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18872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87FB543-CD1F-48C8-A891-0559D2CADD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8075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6357937-0FE6-4323-9625-761A09F21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9716531"/>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C3B984F-966E-4747-96F9-F4D93C404A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66318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127E01-AF9C-49D0-B97B-D6FE5B8C01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0739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F6B1A5B-AEAB-484E-951A-45AB2A8798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2752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263E9B-A59A-42FB-8BA8-1B4553DF0E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25574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875BD9-0B56-46E6-97AF-D6B13332CE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2780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ADC7BA3-7C19-4706-B333-763AA11E8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0758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2133600"/>
            <a:ext cx="7772400" cy="1470025"/>
          </a:xfrm>
          <a:effectLst>
            <a:outerShdw dist="35921" dir="2700000" algn="ctr" rotWithShape="0">
              <a:srgbClr val="000000"/>
            </a:outerShdw>
          </a:effectLst>
        </p:spPr>
        <p:txBody>
          <a:bodyPr/>
          <a:lstStyle>
            <a:lvl1pPr>
              <a:defRPr b="0">
                <a:latin typeface="Arial Black" pitchFamily="34" charset="0"/>
              </a:defRPr>
            </a:lvl1pPr>
          </a:lstStyle>
          <a:p>
            <a:pPr lvl="0"/>
            <a:r>
              <a:rPr lang="en-US" noProof="0" smtClean="0"/>
              <a:t>Click to edit Master title style</a:t>
            </a:r>
          </a:p>
        </p:txBody>
      </p:sp>
      <p:sp>
        <p:nvSpPr>
          <p:cNvPr id="23555" name="Rectangle 3"/>
          <p:cNvSpPr>
            <a:spLocks noGrp="1" noChangeArrowheads="1"/>
          </p:cNvSpPr>
          <p:nvPr>
            <p:ph type="subTitle" idx="1"/>
          </p:nvPr>
        </p:nvSpPr>
        <p:spPr>
          <a:xfrm>
            <a:off x="1371600" y="4648200"/>
            <a:ext cx="6400800" cy="1219200"/>
          </a:xfrm>
          <a:noFill/>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Lst>
        </p:spPr>
        <p:txBody>
          <a:bodyPr/>
          <a:lstStyle>
            <a:lvl1pPr marL="0" indent="0" algn="ctr">
              <a:buFontTx/>
              <a:buNone/>
              <a:defRPr sz="2400">
                <a:solidFill>
                  <a:srgbClr val="FF9900"/>
                </a:solidFill>
                <a:latin typeface="Arial Black" pitchFamily="34" charset="0"/>
              </a:defRPr>
            </a:lvl1pPr>
          </a:lstStyle>
          <a:p>
            <a:pPr lvl="0"/>
            <a:r>
              <a:rPr lang="en-US" noProof="0" smtClean="0"/>
              <a:t>Click to edit Master subtitle style</a:t>
            </a:r>
          </a:p>
        </p:txBody>
      </p:sp>
      <p:pic>
        <p:nvPicPr>
          <p:cNvPr id="23559" name="Picture 7" descr="noaa_se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228600"/>
            <a:ext cx="990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8"/>
          <p:cNvSpPr txBox="1">
            <a:spLocks noChangeArrowheads="1"/>
          </p:cNvSpPr>
          <p:nvPr/>
        </p:nvSpPr>
        <p:spPr bwMode="auto">
          <a:xfrm>
            <a:off x="914400" y="6276975"/>
            <a:ext cx="7239000" cy="581025"/>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sz="1600" b="1" smtClean="0">
                <a:solidFill>
                  <a:srgbClr val="FFFFFF"/>
                </a:solidFill>
              </a:rPr>
              <a:t> Center for Satellite Applications and Research (STAR) Review </a:t>
            </a:r>
            <a:br>
              <a:rPr lang="en-US" sz="1600" b="1" smtClean="0">
                <a:solidFill>
                  <a:srgbClr val="FFFFFF"/>
                </a:solidFill>
              </a:rPr>
            </a:br>
            <a:r>
              <a:rPr lang="en-US" sz="1600" b="1" smtClean="0">
                <a:solidFill>
                  <a:srgbClr val="FFFFFF"/>
                </a:solidFill>
              </a:rPr>
              <a:t>09 – 11 March 2010</a:t>
            </a:r>
          </a:p>
        </p:txBody>
      </p:sp>
    </p:spTree>
    <p:extLst>
      <p:ext uri="{BB962C8B-B14F-4D97-AF65-F5344CB8AC3E}">
        <p14:creationId xmlns:p14="http://schemas.microsoft.com/office/powerpoint/2010/main" val="9187682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C81C62F-0D6A-4C37-8E5E-F1D54A335DA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80095371"/>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02C4868B-8A0D-4B09-A349-0E3E46F664D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844255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9760DE3-6012-438B-A92D-DBD3AB80884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6606677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79876E-FA6B-4C37-A29A-CB6CAAE148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0990252"/>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7286BE2-D376-40AF-92D2-A6E71F6FBA2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00505152"/>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CA175F7-9748-4B92-AE48-57F5E5D693D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68167883"/>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7F6D40E-3A80-4D68-9075-D60F99FD9DE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77892305"/>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A700424-5343-440C-B3C0-DBE56C8CCC9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58735688"/>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9B3B2FD-B393-4A02-AE8F-A39AC93C85A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42561309"/>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D535F58-0F08-437E-A0BA-AB9562ACA3A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706560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6AF574F-4BFE-4817-B56D-32A10D5CCD6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372976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449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686800" y="6534150"/>
            <a:ext cx="457200" cy="323850"/>
          </a:xfrm>
        </p:spPr>
        <p:txBody>
          <a:bodyPr/>
          <a:lstStyle>
            <a:lvl1pPr>
              <a:defRPr/>
            </a:lvl1pPr>
          </a:lstStyle>
          <a:p>
            <a:fld id="{2FBD87C4-578E-4928-99D9-DF48D5FF3CB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625619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F619EA-B830-4003-85E7-29D2D42EEB23}" type="datetimeFigureOut">
              <a:rPr lang="en-US" smtClean="0">
                <a:solidFill>
                  <a:prstClr val="black">
                    <a:tint val="75000"/>
                  </a:prstClr>
                </a:solidFill>
              </a:rPr>
              <a:pPr/>
              <a:t>3/23/2011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753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619EA-B830-4003-85E7-29D2D42EEB23}" type="datetimeFigureOut">
              <a:rPr lang="en-US" smtClean="0">
                <a:solidFill>
                  <a:prstClr val="black">
                    <a:tint val="75000"/>
                  </a:prstClr>
                </a:solidFill>
              </a:rPr>
              <a:pPr/>
              <a:t>3/23/2011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389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BD61A526-8B33-425A-9D67-50AFCBC131B4}"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028921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929363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bwMode="auto">
          <a:xfrm>
            <a:off x="533400" y="152400"/>
            <a:ext cx="7848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5123" name="Rectangle 5"/>
          <p:cNvSpPr>
            <a:spLocks noGrp="1" noChangeArrowheads="1"/>
          </p:cNvSpPr>
          <p:nvPr>
            <p:ph type="body" idx="1"/>
          </p:nvPr>
        </p:nvSpPr>
        <p:spPr bwMode="auto">
          <a:xfrm>
            <a:off x="457200" y="990600"/>
            <a:ext cx="8382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2"/>
            <a:r>
              <a:rPr lang="en-US" smtClean="0"/>
              <a:t>Fifth Level</a:t>
            </a:r>
          </a:p>
        </p:txBody>
      </p:sp>
      <p:sp>
        <p:nvSpPr>
          <p:cNvPr id="1060" name="Rectangle 36"/>
          <p:cNvSpPr>
            <a:spLocks noGrp="1" noChangeArrowheads="1"/>
          </p:cNvSpPr>
          <p:nvPr>
            <p:ph type="sldNum" sz="quarter" idx="4"/>
          </p:nvPr>
        </p:nvSpPr>
        <p:spPr bwMode="auto">
          <a:xfrm>
            <a:off x="67818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pPr fontAlgn="base">
              <a:spcBef>
                <a:spcPct val="0"/>
              </a:spcBef>
              <a:spcAft>
                <a:spcPct val="0"/>
              </a:spcAft>
              <a:defRPr/>
            </a:pPr>
            <a:fld id="{D08E90B9-AB1F-41F9-B6F0-6283AD7F032B}" type="slidenum">
              <a:rPr lang="en-US"/>
              <a:pPr fontAlgn="base">
                <a:spcBef>
                  <a:spcPct val="0"/>
                </a:spcBef>
                <a:spcAft>
                  <a:spcPct val="0"/>
                </a:spcAft>
                <a:defRPr/>
              </a:pPr>
              <a:t>‹#›</a:t>
            </a:fld>
            <a:endParaRPr lang="en-US"/>
          </a:p>
        </p:txBody>
      </p:sp>
      <p:sp>
        <p:nvSpPr>
          <p:cNvPr id="1061" name="Rectangle 37"/>
          <p:cNvSpPr>
            <a:spLocks noGrp="1" noChangeArrowheads="1"/>
          </p:cNvSpPr>
          <p:nvPr>
            <p:ph type="dt" sz="half" idx="2"/>
          </p:nvPr>
        </p:nvSpPr>
        <p:spPr bwMode="auto">
          <a:xfrm>
            <a:off x="35814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62" name="Rectangle 38"/>
          <p:cNvSpPr>
            <a:spLocks noGrp="1" noChangeArrowheads="1"/>
          </p:cNvSpPr>
          <p:nvPr>
            <p:ph type="ftr" sz="quarter" idx="3"/>
          </p:nvPr>
        </p:nvSpPr>
        <p:spPr bwMode="auto">
          <a:xfrm>
            <a:off x="304800" y="6400800"/>
            <a:ext cx="1600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800">
                <a:solidFill>
                  <a:srgbClr val="000000"/>
                </a:solidFill>
                <a:latin typeface="Times New Roman" pitchFamily="18"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428228502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hdr="0" ftr="0" dt="0"/>
  <p:txStyles>
    <p:titleStyle>
      <a:lvl1pPr algn="ctr" rtl="0" eaLnBrk="0" fontAlgn="base" hangingPunct="0">
        <a:lnSpc>
          <a:spcPct val="85000"/>
        </a:lnSpc>
        <a:spcBef>
          <a:spcPct val="0"/>
        </a:spcBef>
        <a:spcAft>
          <a:spcPct val="0"/>
        </a:spcAft>
        <a:defRPr sz="3600" b="1">
          <a:solidFill>
            <a:schemeClr val="bg1"/>
          </a:solidFill>
          <a:latin typeface="+mj-lt"/>
          <a:ea typeface="+mj-ea"/>
          <a:cs typeface="+mj-cs"/>
        </a:defRPr>
      </a:lvl1pPr>
      <a:lvl2pPr algn="ctr" rtl="0" eaLnBrk="0" fontAlgn="base" hangingPunct="0">
        <a:lnSpc>
          <a:spcPct val="85000"/>
        </a:lnSpc>
        <a:spcBef>
          <a:spcPct val="0"/>
        </a:spcBef>
        <a:spcAft>
          <a:spcPct val="0"/>
        </a:spcAft>
        <a:defRPr sz="3600" b="1">
          <a:solidFill>
            <a:schemeClr val="bg1"/>
          </a:solidFill>
          <a:latin typeface="Book Antiqua" pitchFamily="18" charset="0"/>
        </a:defRPr>
      </a:lvl2pPr>
      <a:lvl3pPr algn="ctr" rtl="0" eaLnBrk="0" fontAlgn="base" hangingPunct="0">
        <a:lnSpc>
          <a:spcPct val="85000"/>
        </a:lnSpc>
        <a:spcBef>
          <a:spcPct val="0"/>
        </a:spcBef>
        <a:spcAft>
          <a:spcPct val="0"/>
        </a:spcAft>
        <a:defRPr sz="3600" b="1">
          <a:solidFill>
            <a:schemeClr val="bg1"/>
          </a:solidFill>
          <a:latin typeface="Book Antiqua" pitchFamily="18" charset="0"/>
        </a:defRPr>
      </a:lvl3pPr>
      <a:lvl4pPr algn="ctr" rtl="0" eaLnBrk="0" fontAlgn="base" hangingPunct="0">
        <a:lnSpc>
          <a:spcPct val="85000"/>
        </a:lnSpc>
        <a:spcBef>
          <a:spcPct val="0"/>
        </a:spcBef>
        <a:spcAft>
          <a:spcPct val="0"/>
        </a:spcAft>
        <a:defRPr sz="3600" b="1">
          <a:solidFill>
            <a:schemeClr val="bg1"/>
          </a:solidFill>
          <a:latin typeface="Book Antiqua" pitchFamily="18" charset="0"/>
        </a:defRPr>
      </a:lvl4pPr>
      <a:lvl5pPr algn="ctr" rtl="0" eaLnBrk="0" fontAlgn="base" hangingPunct="0">
        <a:lnSpc>
          <a:spcPct val="85000"/>
        </a:lnSpc>
        <a:spcBef>
          <a:spcPct val="0"/>
        </a:spcBef>
        <a:spcAft>
          <a:spcPct val="0"/>
        </a:spcAft>
        <a:defRPr sz="3600" b="1">
          <a:solidFill>
            <a:schemeClr val="bg1"/>
          </a:solidFill>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latin typeface="Book Antiqua" pitchFamily="18" charset="0"/>
        </a:defRPr>
      </a:lvl9pPr>
    </p:titleStyle>
    <p:body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25400" y="1371600"/>
            <a:ext cx="7975600"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i="1">
              <a:solidFill>
                <a:srgbClr val="000000"/>
              </a:solidFill>
            </a:endParaRPr>
          </a:p>
        </p:txBody>
      </p:sp>
      <p:sp>
        <p:nvSpPr>
          <p:cNvPr id="1027" name="Rectangle 3"/>
          <p:cNvSpPr>
            <a:spLocks noGrp="1" noChangeArrowheads="1"/>
          </p:cNvSpPr>
          <p:nvPr>
            <p:ph type="title"/>
          </p:nvPr>
        </p:nvSpPr>
        <p:spPr bwMode="auto">
          <a:xfrm>
            <a:off x="381000" y="266700"/>
            <a:ext cx="7772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9906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13372205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37903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3238500" y="-304800"/>
            <a:ext cx="11925300" cy="3810000"/>
            <a:chOff x="-2040" y="0"/>
            <a:chExt cx="7512" cy="2400"/>
          </a:xfrm>
        </p:grpSpPr>
        <p:sp>
          <p:nvSpPr>
            <p:cNvPr id="24579"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296 -32000"/>
                <a:gd name="T13" fmla="*/ T12 w 64000"/>
                <a:gd name="T14" fmla="+- 0 -26254 -32000"/>
                <a:gd name="T15" fmla="*/ -26254 h 64000"/>
                <a:gd name="T16" fmla="+- 0 32000 -32000"/>
                <a:gd name="T17" fmla="*/ T16 w 64000"/>
                <a:gd name="T18" fmla="+- 0 0 -32000"/>
                <a:gd name="T19" fmla="*/ 0 h 64000"/>
                <a:gd name="T20" fmla="+- 0 18296 -32000"/>
                <a:gd name="T21" fmla="*/ T20 w 64000"/>
                <a:gd name="T22" fmla="+- 0 26253 -32000"/>
                <a:gd name="T23" fmla="*/ 26253 h 64000"/>
                <a:gd name="T24" fmla="+- 0 18296 -32000"/>
                <a:gd name="T25" fmla="*/ T24 w 64000"/>
                <a:gd name="T26" fmla="+- 0 26253 -32000"/>
                <a:gd name="T27" fmla="*/ 26253 h 64000"/>
                <a:gd name="T28" fmla="+- 0 18295 -32000"/>
                <a:gd name="T29" fmla="*/ T28 w 64000"/>
                <a:gd name="T30" fmla="+- 0 26253 -32000"/>
                <a:gd name="T31" fmla="*/ 26253 h 64000"/>
                <a:gd name="T32" fmla="+- 0 18296 -32000"/>
                <a:gd name="T33" fmla="*/ T32 w 64000"/>
                <a:gd name="T34" fmla="+- 0 26254 -32000"/>
                <a:gd name="T35" fmla="*/ 26254 h 64000"/>
                <a:gd name="T36" fmla="+- 0 18296 -32000"/>
                <a:gd name="T37" fmla="*/ T36 w 64000"/>
                <a:gd name="T38" fmla="+- 0 -26254 -32000"/>
                <a:gd name="T39" fmla="*/ -26254 h 64000"/>
                <a:gd name="T40" fmla="+- 0 18295 -32000"/>
                <a:gd name="T41" fmla="*/ T40 w 64000"/>
                <a:gd name="T42" fmla="+- 0 -26254 -32000"/>
                <a:gd name="T43" fmla="*/ -26254 h 64000"/>
                <a:gd name="T44" fmla="+- 0 18296 -32000"/>
                <a:gd name="T45" fmla="*/ T44 w 64000"/>
                <a:gd name="T46" fmla="+- 0 -26254 -32000"/>
                <a:gd name="T47" fmla="*/ -26254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24580"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077 -32000"/>
                <a:gd name="T13" fmla="*/ T12 w 64000"/>
                <a:gd name="T14" fmla="+- 0 -26405 -32000"/>
                <a:gd name="T15" fmla="*/ -26405 h 64000"/>
                <a:gd name="T16" fmla="+- 0 32000 -32000"/>
                <a:gd name="T17" fmla="*/ T16 w 64000"/>
                <a:gd name="T18" fmla="+- 0 0 -32000"/>
                <a:gd name="T19" fmla="*/ 0 h 64000"/>
                <a:gd name="T20" fmla="+- 0 18077 -32000"/>
                <a:gd name="T21" fmla="*/ T20 w 64000"/>
                <a:gd name="T22" fmla="+- 0 26404 -32000"/>
                <a:gd name="T23" fmla="*/ 26404 h 64000"/>
                <a:gd name="T24" fmla="+- 0 18077 -32000"/>
                <a:gd name="T25" fmla="*/ T24 w 64000"/>
                <a:gd name="T26" fmla="+- 0 26404 -32000"/>
                <a:gd name="T27" fmla="*/ 26404 h 64000"/>
                <a:gd name="T28" fmla="+- 0 18076 -32000"/>
                <a:gd name="T29" fmla="*/ T28 w 64000"/>
                <a:gd name="T30" fmla="+- 0 26404 -32000"/>
                <a:gd name="T31" fmla="*/ 26404 h 64000"/>
                <a:gd name="T32" fmla="+- 0 18077 -32000"/>
                <a:gd name="T33" fmla="*/ T32 w 64000"/>
                <a:gd name="T34" fmla="+- 0 26405 -32000"/>
                <a:gd name="T35" fmla="*/ 26405 h 64000"/>
                <a:gd name="T36" fmla="+- 0 18077 -32000"/>
                <a:gd name="T37" fmla="*/ T36 w 64000"/>
                <a:gd name="T38" fmla="+- 0 -26405 -32000"/>
                <a:gd name="T39" fmla="*/ -26405 h 64000"/>
                <a:gd name="T40" fmla="+- 0 18076 -32000"/>
                <a:gd name="T41" fmla="*/ T40 w 64000"/>
                <a:gd name="T42" fmla="+- 0 -26405 -32000"/>
                <a:gd name="T43" fmla="*/ -26405 h 64000"/>
                <a:gd name="T44" fmla="+- 0 18077 -32000"/>
                <a:gd name="T45" fmla="*/ T44 w 64000"/>
                <a:gd name="T46" fmla="+- 0 -26405 -32000"/>
                <a:gd name="T47" fmla="*/ -26405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24581" name="Line 5"/>
            <p:cNvSpPr>
              <a:spLocks noChangeShapeType="1"/>
            </p:cNvSpPr>
            <p:nvPr/>
          </p:nvSpPr>
          <p:spPr bwMode="auto">
            <a:xfrm>
              <a:off x="864" y="960"/>
              <a:ext cx="4608" cy="0"/>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sp>
        <p:nvSpPr>
          <p:cNvPr id="24582" name="Rectangle 6"/>
          <p:cNvSpPr>
            <a:spLocks noGrp="1" noChangeArrowheads="1"/>
          </p:cNvSpPr>
          <p:nvPr>
            <p:ph type="title"/>
          </p:nvPr>
        </p:nvSpPr>
        <p:spPr bwMode="auto">
          <a:xfrm>
            <a:off x="1371600" y="0"/>
            <a:ext cx="73136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4583" name="Rectangle 7"/>
          <p:cNvSpPr>
            <a:spLocks noGrp="1" noChangeArrowheads="1"/>
          </p:cNvSpPr>
          <p:nvPr>
            <p:ph type="body" idx="1"/>
          </p:nvPr>
        </p:nvSpPr>
        <p:spPr bwMode="auto">
          <a:xfrm>
            <a:off x="1371600" y="1447800"/>
            <a:ext cx="75438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84" name="Rectangle 8"/>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n-lt"/>
              </a:defRPr>
            </a:lvl1pPr>
          </a:lstStyle>
          <a:p>
            <a:pPr fontAlgn="base">
              <a:spcBef>
                <a:spcPct val="0"/>
              </a:spcBef>
              <a:spcAft>
                <a:spcPct val="0"/>
              </a:spcAft>
            </a:pPr>
            <a:endParaRPr lang="en-US" smtClean="0">
              <a:solidFill>
                <a:srgbClr val="000000"/>
              </a:solidFill>
            </a:endParaRPr>
          </a:p>
        </p:txBody>
      </p:sp>
      <p:sp>
        <p:nvSpPr>
          <p:cNvPr id="24585" name="Rectangle 9"/>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n-lt"/>
              </a:defRPr>
            </a:lvl1pPr>
          </a:lstStyle>
          <a:p>
            <a:pPr fontAlgn="base">
              <a:spcBef>
                <a:spcPct val="0"/>
              </a:spcBef>
              <a:spcAft>
                <a:spcPct val="0"/>
              </a:spcAft>
            </a:pPr>
            <a:endParaRPr lang="en-US" smtClean="0">
              <a:solidFill>
                <a:srgbClr val="000000"/>
              </a:solidFill>
            </a:endParaRPr>
          </a:p>
        </p:txBody>
      </p:sp>
      <p:sp>
        <p:nvSpPr>
          <p:cNvPr id="24586" name="Rectangle 10"/>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mn-lt"/>
              </a:defRPr>
            </a:lvl1pPr>
          </a:lstStyle>
          <a:p>
            <a:pPr fontAlgn="base">
              <a:spcBef>
                <a:spcPct val="0"/>
              </a:spcBef>
              <a:spcAft>
                <a:spcPct val="0"/>
              </a:spcAft>
            </a:pPr>
            <a:fld id="{CBF1464E-8E9D-475B-B397-67985F016EFB}"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408030051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iming>
    <p:tnLst>
      <p:par>
        <p:cTn id="1" dur="indefinite" restart="never" nodeType="tmRoot"/>
      </p:par>
    </p:tnLst>
  </p:timing>
  <p:hf hdr="0" ftr="0" dt="0"/>
  <p:txStyles>
    <p:titleStyle>
      <a:lvl1pPr algn="l" rtl="0" fontAlgn="base">
        <a:spcBef>
          <a:spcPct val="0"/>
        </a:spcBef>
        <a:spcAft>
          <a:spcPct val="0"/>
        </a:spcAft>
        <a:defRPr sz="3600">
          <a:solidFill>
            <a:srgbClr val="0033CC"/>
          </a:solidFill>
          <a:latin typeface="+mj-lt"/>
          <a:ea typeface="+mj-ea"/>
          <a:cs typeface="+mj-cs"/>
        </a:defRPr>
      </a:lvl1pPr>
      <a:lvl2pPr algn="l" rtl="0" fontAlgn="base">
        <a:spcBef>
          <a:spcPct val="0"/>
        </a:spcBef>
        <a:spcAft>
          <a:spcPct val="0"/>
        </a:spcAft>
        <a:defRPr sz="3600">
          <a:solidFill>
            <a:srgbClr val="0033CC"/>
          </a:solidFill>
          <a:latin typeface="Arial" pitchFamily="34" charset="0"/>
        </a:defRPr>
      </a:lvl2pPr>
      <a:lvl3pPr algn="l" rtl="0" fontAlgn="base">
        <a:spcBef>
          <a:spcPct val="0"/>
        </a:spcBef>
        <a:spcAft>
          <a:spcPct val="0"/>
        </a:spcAft>
        <a:defRPr sz="3600">
          <a:solidFill>
            <a:srgbClr val="0033CC"/>
          </a:solidFill>
          <a:latin typeface="Arial" pitchFamily="34" charset="0"/>
        </a:defRPr>
      </a:lvl3pPr>
      <a:lvl4pPr algn="l" rtl="0" fontAlgn="base">
        <a:spcBef>
          <a:spcPct val="0"/>
        </a:spcBef>
        <a:spcAft>
          <a:spcPct val="0"/>
        </a:spcAft>
        <a:defRPr sz="3600">
          <a:solidFill>
            <a:srgbClr val="0033CC"/>
          </a:solidFill>
          <a:latin typeface="Arial" pitchFamily="34" charset="0"/>
        </a:defRPr>
      </a:lvl4pPr>
      <a:lvl5pPr algn="l" rtl="0" fontAlgn="base">
        <a:spcBef>
          <a:spcPct val="0"/>
        </a:spcBef>
        <a:spcAft>
          <a:spcPct val="0"/>
        </a:spcAft>
        <a:defRPr sz="3600">
          <a:solidFill>
            <a:srgbClr val="0033CC"/>
          </a:solidFill>
          <a:latin typeface="Arial" pitchFamily="34" charset="0"/>
        </a:defRPr>
      </a:lvl5pPr>
      <a:lvl6pPr marL="457200" algn="l" rtl="0" fontAlgn="base">
        <a:spcBef>
          <a:spcPct val="0"/>
        </a:spcBef>
        <a:spcAft>
          <a:spcPct val="0"/>
        </a:spcAft>
        <a:defRPr sz="3600">
          <a:solidFill>
            <a:srgbClr val="0033CC"/>
          </a:solidFill>
          <a:latin typeface="Arial" pitchFamily="34" charset="0"/>
        </a:defRPr>
      </a:lvl6pPr>
      <a:lvl7pPr marL="914400" algn="l" rtl="0" fontAlgn="base">
        <a:spcBef>
          <a:spcPct val="0"/>
        </a:spcBef>
        <a:spcAft>
          <a:spcPct val="0"/>
        </a:spcAft>
        <a:defRPr sz="3600">
          <a:solidFill>
            <a:srgbClr val="0033CC"/>
          </a:solidFill>
          <a:latin typeface="Arial" pitchFamily="34" charset="0"/>
        </a:defRPr>
      </a:lvl7pPr>
      <a:lvl8pPr marL="1371600" algn="l" rtl="0" fontAlgn="base">
        <a:spcBef>
          <a:spcPct val="0"/>
        </a:spcBef>
        <a:spcAft>
          <a:spcPct val="0"/>
        </a:spcAft>
        <a:defRPr sz="3600">
          <a:solidFill>
            <a:srgbClr val="0033CC"/>
          </a:solidFill>
          <a:latin typeface="Arial" pitchFamily="34" charset="0"/>
        </a:defRPr>
      </a:lvl8pPr>
      <a:lvl9pPr marL="1828800" algn="l" rtl="0" fontAlgn="base">
        <a:spcBef>
          <a:spcPct val="0"/>
        </a:spcBef>
        <a:spcAft>
          <a:spcPct val="0"/>
        </a:spcAft>
        <a:defRPr sz="3600">
          <a:solidFill>
            <a:srgbClr val="0033CC"/>
          </a:solidFill>
          <a:latin typeface="Arial" pitchFamily="34" charset="0"/>
        </a:defRPr>
      </a:lvl9pPr>
    </p:titleStyle>
    <p:bodyStyle>
      <a:lvl1pPr marL="342900" indent="-342900" algn="l" rtl="0" fontAlgn="base">
        <a:spcBef>
          <a:spcPct val="20000"/>
        </a:spcBef>
        <a:spcAft>
          <a:spcPct val="0"/>
        </a:spcAft>
        <a:buClr>
          <a:srgbClr val="0033CC"/>
        </a:buClr>
        <a:buSzPct val="70000"/>
        <a:buFont typeface="Wingdings" pitchFamily="2" charset="2"/>
        <a:buChar char="¡"/>
        <a:defRPr sz="2900">
          <a:solidFill>
            <a:schemeClr val="tx1"/>
          </a:solidFill>
          <a:latin typeface="+mn-lt"/>
          <a:ea typeface="+mn-ea"/>
          <a:cs typeface="+mn-cs"/>
        </a:defRPr>
      </a:lvl1pPr>
      <a:lvl2pPr marL="742950" indent="-285750" algn="l" rtl="0" fontAlgn="base">
        <a:spcBef>
          <a:spcPct val="20000"/>
        </a:spcBef>
        <a:spcAft>
          <a:spcPct val="0"/>
        </a:spcAft>
        <a:buClr>
          <a:srgbClr val="38BDF2"/>
        </a:buClr>
        <a:buSzPct val="70000"/>
        <a:buFont typeface="Wingdings" pitchFamily="2" charset="2"/>
        <a:buChar char="l"/>
        <a:defRPr sz="2500">
          <a:solidFill>
            <a:schemeClr val="tx1"/>
          </a:solidFill>
          <a:latin typeface="+mn-lt"/>
        </a:defRPr>
      </a:lvl2pPr>
      <a:lvl3pPr marL="1143000" indent="-228600" algn="l" rtl="0" fontAlgn="base">
        <a:spcBef>
          <a:spcPct val="20000"/>
        </a:spcBef>
        <a:spcAft>
          <a:spcPct val="0"/>
        </a:spcAft>
        <a:buClr>
          <a:srgbClr val="38BDF2"/>
        </a:buClr>
        <a:buSzPct val="65000"/>
        <a:buFont typeface="Wingdings" pitchFamily="2" charset="2"/>
        <a:buChar char="¡"/>
        <a:defRPr sz="2200">
          <a:solidFill>
            <a:schemeClr val="tx1"/>
          </a:solidFill>
          <a:latin typeface="+mn-lt"/>
        </a:defRPr>
      </a:lvl3pPr>
      <a:lvl4pPr marL="1600200" indent="-228600" algn="l" rtl="0" fontAlgn="base">
        <a:spcBef>
          <a:spcPct val="20000"/>
        </a:spcBef>
        <a:spcAft>
          <a:spcPct val="0"/>
        </a:spcAft>
        <a:buClr>
          <a:srgbClr val="38BDF2"/>
        </a:buClr>
        <a:buSzPct val="70000"/>
        <a:buFont typeface="Wingdings" pitchFamily="2" charset="2"/>
        <a:buChar char="l"/>
        <a:defRPr sz="1900">
          <a:solidFill>
            <a:schemeClr val="tx1"/>
          </a:solidFill>
          <a:latin typeface="+mn-lt"/>
        </a:defRPr>
      </a:lvl4pPr>
      <a:lvl5pPr marL="2057400" indent="-228600" algn="l" rtl="0" fontAlgn="base">
        <a:spcBef>
          <a:spcPct val="20000"/>
        </a:spcBef>
        <a:spcAft>
          <a:spcPct val="0"/>
        </a:spcAft>
        <a:buClr>
          <a:srgbClr val="38BDF2"/>
        </a:buClr>
        <a:buSzPct val="60000"/>
        <a:buFont typeface="Wingdings" pitchFamily="2" charset="2"/>
        <a:buChar char="¡"/>
        <a:defRPr sz="1900">
          <a:solidFill>
            <a:schemeClr val="tx1"/>
          </a:solidFill>
          <a:latin typeface="+mn-lt"/>
        </a:defRPr>
      </a:lvl5pPr>
      <a:lvl6pPr marL="2514600" indent="-228600" algn="l" rtl="0" fontAlgn="base">
        <a:spcBef>
          <a:spcPct val="20000"/>
        </a:spcBef>
        <a:spcAft>
          <a:spcPct val="0"/>
        </a:spcAft>
        <a:buClr>
          <a:srgbClr val="38BDF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rgbClr val="38BDF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rgbClr val="38BDF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rgbClr val="38BDF2"/>
        </a:buClr>
        <a:buSzPct val="60000"/>
        <a:buFont typeface="Wingdings" pitchFamily="2" charset="2"/>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7F516B6-FFB3-4815-8D7F-D25967E1BD48}"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422681370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0" y="0"/>
            <a:ext cx="9144000" cy="91440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0" y="914400"/>
            <a:ext cx="9144000" cy="5562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4" name="Rectangle 6"/>
          <p:cNvSpPr>
            <a:spLocks noGrp="1" noChangeArrowheads="1"/>
          </p:cNvSpPr>
          <p:nvPr>
            <p:ph type="sldNum" sz="quarter" idx="4"/>
          </p:nvPr>
        </p:nvSpPr>
        <p:spPr bwMode="auto">
          <a:xfrm>
            <a:off x="8686800" y="65341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solidFill>
              </a:defRPr>
            </a:lvl1pPr>
          </a:lstStyle>
          <a:p>
            <a:pPr fontAlgn="base">
              <a:spcAft>
                <a:spcPct val="0"/>
              </a:spcAft>
            </a:pPr>
            <a:fld id="{80F608D3-0F1A-41A3-A764-8F7B03C4862A}" type="slidenum">
              <a:rPr lang="en-US" smtClean="0">
                <a:solidFill>
                  <a:srgbClr val="FFFFFF"/>
                </a:solidFill>
              </a:rPr>
              <a:pPr fontAlgn="base">
                <a:spcAft>
                  <a:spcPct val="0"/>
                </a:spcAft>
              </a:pPr>
              <a:t>‹#›</a:t>
            </a:fld>
            <a:endParaRPr lang="en-US" smtClean="0">
              <a:solidFill>
                <a:srgbClr val="FFFFFF"/>
              </a:solidFill>
            </a:endParaRPr>
          </a:p>
        </p:txBody>
      </p:sp>
      <p:pic>
        <p:nvPicPr>
          <p:cNvPr id="22535" name="Picture 7" descr="noaa_sea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6513513"/>
            <a:ext cx="3048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8"/>
          <p:cNvSpPr txBox="1">
            <a:spLocks noChangeArrowheads="1"/>
          </p:cNvSpPr>
          <p:nvPr/>
        </p:nvSpPr>
        <p:spPr bwMode="auto">
          <a:xfrm>
            <a:off x="1524000" y="6429375"/>
            <a:ext cx="6019800" cy="4286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sz="1100" b="1" smtClean="0">
                <a:solidFill>
                  <a:srgbClr val="FFFFFF"/>
                </a:solidFill>
              </a:rPr>
              <a:t> Center for Satellite Applications and Research (STAR) Review</a:t>
            </a:r>
            <a:br>
              <a:rPr lang="en-US" sz="1100" b="1" smtClean="0">
                <a:solidFill>
                  <a:srgbClr val="FFFFFF"/>
                </a:solidFill>
              </a:rPr>
            </a:br>
            <a:r>
              <a:rPr lang="en-US" sz="1100" b="1" smtClean="0">
                <a:solidFill>
                  <a:srgbClr val="FFFFFF"/>
                </a:solidFill>
              </a:rPr>
              <a:t>09 – 11 March 2010</a:t>
            </a:r>
          </a:p>
        </p:txBody>
      </p:sp>
    </p:spTree>
    <p:extLst>
      <p:ext uri="{BB962C8B-B14F-4D97-AF65-F5344CB8AC3E}">
        <p14:creationId xmlns:p14="http://schemas.microsoft.com/office/powerpoint/2010/main" val="202947822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hdr="0" ftr="0" dt="0"/>
  <p:txStyles>
    <p:titleStyle>
      <a:lvl1pPr algn="ctr" rtl="0" fontAlgn="base">
        <a:spcBef>
          <a:spcPct val="0"/>
        </a:spcBef>
        <a:spcAft>
          <a:spcPct val="0"/>
        </a:spcAft>
        <a:defRPr sz="3200" b="1">
          <a:solidFill>
            <a:srgbClr val="FF9900"/>
          </a:solidFill>
          <a:latin typeface="+mj-lt"/>
          <a:ea typeface="+mj-ea"/>
          <a:cs typeface="+mj-cs"/>
        </a:defRPr>
      </a:lvl1pPr>
      <a:lvl2pPr algn="ctr" rtl="0" fontAlgn="base">
        <a:spcBef>
          <a:spcPct val="0"/>
        </a:spcBef>
        <a:spcAft>
          <a:spcPct val="0"/>
        </a:spcAft>
        <a:defRPr sz="3200" b="1">
          <a:solidFill>
            <a:srgbClr val="FF9900"/>
          </a:solidFill>
          <a:latin typeface="Arial" pitchFamily="34" charset="0"/>
        </a:defRPr>
      </a:lvl2pPr>
      <a:lvl3pPr algn="ctr" rtl="0" fontAlgn="base">
        <a:spcBef>
          <a:spcPct val="0"/>
        </a:spcBef>
        <a:spcAft>
          <a:spcPct val="0"/>
        </a:spcAft>
        <a:defRPr sz="3200" b="1">
          <a:solidFill>
            <a:srgbClr val="FF9900"/>
          </a:solidFill>
          <a:latin typeface="Arial" pitchFamily="34" charset="0"/>
        </a:defRPr>
      </a:lvl3pPr>
      <a:lvl4pPr algn="ctr" rtl="0" fontAlgn="base">
        <a:spcBef>
          <a:spcPct val="0"/>
        </a:spcBef>
        <a:spcAft>
          <a:spcPct val="0"/>
        </a:spcAft>
        <a:defRPr sz="3200" b="1">
          <a:solidFill>
            <a:srgbClr val="FF9900"/>
          </a:solidFill>
          <a:latin typeface="Arial" pitchFamily="34" charset="0"/>
        </a:defRPr>
      </a:lvl4pPr>
      <a:lvl5pPr algn="ctr" rtl="0" fontAlgn="base">
        <a:spcBef>
          <a:spcPct val="0"/>
        </a:spcBef>
        <a:spcAft>
          <a:spcPct val="0"/>
        </a:spcAft>
        <a:defRPr sz="3200" b="1">
          <a:solidFill>
            <a:srgbClr val="FF9900"/>
          </a:solidFill>
          <a:latin typeface="Arial" pitchFamily="34" charset="0"/>
        </a:defRPr>
      </a:lvl5pPr>
      <a:lvl6pPr marL="457200" algn="ctr" rtl="0" fontAlgn="base">
        <a:spcBef>
          <a:spcPct val="0"/>
        </a:spcBef>
        <a:spcAft>
          <a:spcPct val="0"/>
        </a:spcAft>
        <a:defRPr sz="3200" b="1">
          <a:solidFill>
            <a:srgbClr val="FF9900"/>
          </a:solidFill>
          <a:latin typeface="Arial" pitchFamily="34" charset="0"/>
        </a:defRPr>
      </a:lvl6pPr>
      <a:lvl7pPr marL="914400" algn="ctr" rtl="0" fontAlgn="base">
        <a:spcBef>
          <a:spcPct val="0"/>
        </a:spcBef>
        <a:spcAft>
          <a:spcPct val="0"/>
        </a:spcAft>
        <a:defRPr sz="3200" b="1">
          <a:solidFill>
            <a:srgbClr val="FF9900"/>
          </a:solidFill>
          <a:latin typeface="Arial" pitchFamily="34" charset="0"/>
        </a:defRPr>
      </a:lvl7pPr>
      <a:lvl8pPr marL="1371600" algn="ctr" rtl="0" fontAlgn="base">
        <a:spcBef>
          <a:spcPct val="0"/>
        </a:spcBef>
        <a:spcAft>
          <a:spcPct val="0"/>
        </a:spcAft>
        <a:defRPr sz="3200" b="1">
          <a:solidFill>
            <a:srgbClr val="FF9900"/>
          </a:solidFill>
          <a:latin typeface="Arial" pitchFamily="34" charset="0"/>
        </a:defRPr>
      </a:lvl8pPr>
      <a:lvl9pPr marL="1828800" algn="ctr" rtl="0" fontAlgn="base">
        <a:spcBef>
          <a:spcPct val="0"/>
        </a:spcBef>
        <a:spcAft>
          <a:spcPct val="0"/>
        </a:spcAft>
        <a:defRPr sz="3200" b="1">
          <a:solidFill>
            <a:srgbClr val="FF9900"/>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619EA-B830-4003-85E7-29D2D42EEB23}" type="datetimeFigureOut">
              <a:rPr lang="en-US" smtClean="0">
                <a:solidFill>
                  <a:prstClr val="black">
                    <a:tint val="75000"/>
                  </a:prstClr>
                </a:solidFill>
              </a:rPr>
              <a:pPr/>
              <a:t>3/23/2011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98029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png"/><Relationship Id="rId1" Type="http://schemas.openxmlformats.org/officeDocument/2006/relationships/slideLayout" Target="../slideLayouts/slideLayout10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04.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6.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62.jpe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762000"/>
            <a:ext cx="9144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dirty="0" smtClean="0">
                <a:solidFill>
                  <a:srgbClr val="FFFF00"/>
                </a:solidFill>
                <a:latin typeface="Arial Unicode MS" pitchFamily="34" charset="-128"/>
                <a:cs typeface="Times New Roman" pitchFamily="18" charset="0"/>
              </a:rPr>
              <a:t>High-Spectral Resolution IR Observations for Weather-related Applications</a:t>
            </a:r>
            <a:endParaRPr lang="en-US" sz="4400" dirty="0">
              <a:solidFill>
                <a:srgbClr val="FFFF00"/>
              </a:solidFill>
              <a:latin typeface="Arial Unicode MS" pitchFamily="34" charset="-128"/>
              <a:cs typeface="Times New Roman" pitchFamily="18" charset="0"/>
            </a:endParaRPr>
          </a:p>
        </p:txBody>
      </p:sp>
      <p:sp>
        <p:nvSpPr>
          <p:cNvPr id="7171" name="Text Box 3"/>
          <p:cNvSpPr txBox="1">
            <a:spLocks noChangeArrowheads="1"/>
          </p:cNvSpPr>
          <p:nvPr/>
        </p:nvSpPr>
        <p:spPr bwMode="auto">
          <a:xfrm>
            <a:off x="381000" y="2939296"/>
            <a:ext cx="8534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dirty="0" smtClean="0">
                <a:solidFill>
                  <a:srgbClr val="FFFFFF"/>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p>
          <a:p>
            <a:pPr algn="ctr" fontAlgn="base">
              <a:spcBef>
                <a:spcPct val="50000"/>
              </a:spcBef>
              <a:spcAft>
                <a:spcPct val="0"/>
              </a:spcAft>
            </a:pPr>
            <a:r>
              <a:rPr lang="en-US" sz="2000" b="1" dirty="0" smtClean="0">
                <a:solidFill>
                  <a:srgbClr val="FFFFFF"/>
                </a:solidFill>
                <a:latin typeface="Arial Unicode MS" pitchFamily="34" charset="-128"/>
              </a:rPr>
              <a:t>Jun </a:t>
            </a:r>
            <a:r>
              <a:rPr lang="en-US" sz="2000" b="1" dirty="0">
                <a:solidFill>
                  <a:srgbClr val="FFFFFF"/>
                </a:solidFill>
                <a:latin typeface="Arial Unicode MS" pitchFamily="34" charset="-128"/>
              </a:rPr>
              <a:t>Li, Justin </a:t>
            </a:r>
            <a:r>
              <a:rPr lang="en-US" sz="2000" b="1" dirty="0" err="1">
                <a:solidFill>
                  <a:srgbClr val="FFFFFF"/>
                </a:solidFill>
                <a:latin typeface="Arial Unicode MS" pitchFamily="34" charset="-128"/>
              </a:rPr>
              <a:t>Sieglaff</a:t>
            </a:r>
            <a:r>
              <a:rPr lang="en-US" sz="2000" b="1" dirty="0">
                <a:solidFill>
                  <a:srgbClr val="FFFFFF"/>
                </a:solidFill>
                <a:latin typeface="Arial Unicode MS" pitchFamily="34" charset="-128"/>
              </a:rPr>
              <a:t> </a:t>
            </a:r>
            <a:r>
              <a:rPr lang="en-US" sz="2000" b="1" dirty="0" smtClean="0">
                <a:solidFill>
                  <a:srgbClr val="FFFFFF"/>
                </a:solidFill>
                <a:latin typeface="Arial Unicode MS" pitchFamily="34" charset="-128"/>
              </a:rPr>
              <a:t>, Mathew </a:t>
            </a:r>
            <a:r>
              <a:rPr lang="en-US" sz="2000" b="1" dirty="0">
                <a:solidFill>
                  <a:srgbClr val="FFFFFF"/>
                </a:solidFill>
                <a:latin typeface="Arial Unicode MS" pitchFamily="34" charset="-128"/>
              </a:rPr>
              <a:t>M. </a:t>
            </a:r>
            <a:r>
              <a:rPr lang="en-US" sz="2000" b="1" dirty="0" err="1">
                <a:solidFill>
                  <a:srgbClr val="FFFFFF"/>
                </a:solidFill>
                <a:latin typeface="Arial Unicode MS" pitchFamily="34" charset="-128"/>
              </a:rPr>
              <a:t>Gunshor</a:t>
            </a:r>
            <a:r>
              <a:rPr lang="en-US" sz="2000" b="1" dirty="0" smtClean="0">
                <a:solidFill>
                  <a:srgbClr val="FFFFFF"/>
                </a:solidFill>
                <a:latin typeface="Arial Unicode MS" pitchFamily="34" charset="-128"/>
              </a:rPr>
              <a:t>, </a:t>
            </a:r>
            <a:r>
              <a:rPr lang="en-US" sz="2000" b="1" dirty="0">
                <a:solidFill>
                  <a:srgbClr val="FFFFFF"/>
                </a:solidFill>
                <a:latin typeface="Arial Unicode MS" pitchFamily="34" charset="-128"/>
              </a:rPr>
              <a:t>etc</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p:txBody>
      </p:sp>
      <p:pic>
        <p:nvPicPr>
          <p:cNvPr id="7172" name="Picture 4" descr="NOA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486400"/>
            <a:ext cx="124912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3048000" y="4876800"/>
            <a:ext cx="3657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dirty="0">
                <a:solidFill>
                  <a:srgbClr val="FFFFFF"/>
                </a:solidFill>
              </a:rPr>
              <a:t>Workshop on </a:t>
            </a:r>
            <a:r>
              <a:rPr lang="en-US" sz="1600" b="1" dirty="0" err="1">
                <a:solidFill>
                  <a:srgbClr val="FFFFFF"/>
                </a:solidFill>
              </a:rPr>
              <a:t>Hyperspectral</a:t>
            </a:r>
            <a:r>
              <a:rPr lang="en-US" sz="1600" b="1" dirty="0">
                <a:solidFill>
                  <a:srgbClr val="FFFFFF"/>
                </a:solidFill>
              </a:rPr>
              <a:t> Sensor Greenhouse Gas (GHG), atmospheric chemistry, weather forecasting measurements from Environmental </a:t>
            </a:r>
            <a:r>
              <a:rPr lang="en-US" sz="1600" b="1" dirty="0" smtClean="0">
                <a:solidFill>
                  <a:srgbClr val="FFFFFF"/>
                </a:solidFill>
              </a:rPr>
              <a:t>Satellites</a:t>
            </a:r>
          </a:p>
          <a:p>
            <a:pPr algn="ctr" eaLnBrk="1" fontAlgn="base" hangingPunct="1">
              <a:spcBef>
                <a:spcPct val="0"/>
              </a:spcBef>
              <a:spcAft>
                <a:spcPct val="0"/>
              </a:spcAft>
            </a:pPr>
            <a:r>
              <a:rPr lang="en-US" sz="1600" b="1" i="1" dirty="0" smtClean="0">
                <a:solidFill>
                  <a:srgbClr val="FFFFFF"/>
                </a:solidFill>
              </a:rPr>
              <a:t>Miami, FL</a:t>
            </a:r>
          </a:p>
          <a:p>
            <a:pPr algn="ctr" eaLnBrk="1" fontAlgn="base" hangingPunct="1">
              <a:spcBef>
                <a:spcPct val="0"/>
              </a:spcBef>
              <a:spcAft>
                <a:spcPct val="0"/>
              </a:spcAft>
            </a:pPr>
            <a:r>
              <a:rPr lang="en-US" sz="1600" b="1" i="1" dirty="0" smtClean="0">
                <a:solidFill>
                  <a:srgbClr val="FFFFFF"/>
                </a:solidFill>
              </a:rPr>
              <a:t>30-March-2011</a:t>
            </a:r>
            <a:endParaRPr lang="en-US" sz="1600" b="1" i="1" dirty="0">
              <a:solidFill>
                <a:srgbClr val="FFFFFF"/>
              </a:solidFill>
            </a:endParaRPr>
          </a:p>
        </p:txBody>
      </p:sp>
      <p:pic>
        <p:nvPicPr>
          <p:cNvPr id="7175" name="Picture 7" descr="cimss_for_engraving_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6" name="Group 8"/>
          <p:cNvGrpSpPr>
            <a:grpSpLocks/>
          </p:cNvGrpSpPr>
          <p:nvPr/>
        </p:nvGrpSpPr>
        <p:grpSpPr bwMode="auto">
          <a:xfrm>
            <a:off x="6705600" y="4876800"/>
            <a:ext cx="1066800" cy="1905000"/>
            <a:chOff x="4800" y="3016"/>
            <a:chExt cx="768" cy="1256"/>
          </a:xfrm>
        </p:grpSpPr>
        <p:pic>
          <p:nvPicPr>
            <p:cNvPr id="7181" name="Picture 9" descr="ssec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Line 10"/>
            <p:cNvSpPr>
              <a:spLocks noChangeShapeType="1"/>
            </p:cNvSpPr>
            <p:nvPr/>
          </p:nvSpPr>
          <p:spPr bwMode="auto">
            <a:xfrm>
              <a:off x="4992" y="4080"/>
              <a:ext cx="12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pic>
        <p:nvPicPr>
          <p:cNvPr id="7177" name="Picture 11" descr="WideBanne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49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2" descr="new_GOESR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76200"/>
            <a:ext cx="12192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pic>
        <p:nvPicPr>
          <p:cNvPr id="15"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000" t="28366" r="21896" b="12358"/>
          <a:stretch/>
        </p:blipFill>
        <p:spPr bwMode="auto">
          <a:xfrm>
            <a:off x="1524000" y="4800600"/>
            <a:ext cx="1445144" cy="190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31666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20200" cy="1143000"/>
          </a:xfrm>
        </p:spPr>
        <p:txBody>
          <a:bodyPr/>
          <a:lstStyle/>
          <a:p>
            <a:r>
              <a:rPr lang="en-US" sz="4000" dirty="0" smtClean="0"/>
              <a:t>Need to monitor rapidly evolving situations</a:t>
            </a:r>
            <a:endParaRPr lang="en-US" sz="4000" dirty="0"/>
          </a:p>
        </p:txBody>
      </p:sp>
      <p:sp>
        <p:nvSpPr>
          <p:cNvPr id="4" name="Slide Number Placeholder 3"/>
          <p:cNvSpPr>
            <a:spLocks noGrp="1"/>
          </p:cNvSpPr>
          <p:nvPr>
            <p:ph type="sldNum" sz="quarter" idx="12"/>
          </p:nvPr>
        </p:nvSpPr>
        <p:spPr/>
        <p:txBody>
          <a:bodyPr/>
          <a:lstStyle/>
          <a:p>
            <a:fld id="{7BA2C502-6CFB-4FA6-8FF9-E8FFEA9CEA4F}" type="slidenum">
              <a:rPr lang="en-US" smtClean="0">
                <a:solidFill>
                  <a:srgbClr val="000000"/>
                </a:solidFill>
              </a:rPr>
              <a:pPr/>
              <a:t>10</a:t>
            </a:fld>
            <a:endParaRPr lang="en-US">
              <a:solidFill>
                <a:srgbClr val="000000"/>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2667000"/>
            <a:ext cx="5384800" cy="4038600"/>
          </a:xfrm>
        </p:spPr>
      </p:pic>
      <p:pic>
        <p:nvPicPr>
          <p:cNvPr id="8" name="Picture 3" descr="060906_li_vis"/>
          <p:cNvPicPr>
            <a:picLocks noChangeAspect="1" noChangeArrowheads="1"/>
          </p:cNvPicPr>
          <p:nvPr/>
        </p:nvPicPr>
        <p:blipFill rotWithShape="1">
          <a:blip r:embed="rId3">
            <a:extLst>
              <a:ext uri="{28A0092B-C50C-407E-A947-70E740481C1C}">
                <a14:useLocalDpi xmlns:a14="http://schemas.microsoft.com/office/drawing/2010/main" val="0"/>
              </a:ext>
            </a:extLst>
          </a:blip>
          <a:srcRect r="49132"/>
          <a:stretch/>
        </p:blipFill>
        <p:spPr bwMode="auto">
          <a:xfrm>
            <a:off x="4983878" y="990600"/>
            <a:ext cx="3976942"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15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ES_spectral_res_stdatm_TBBRES0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1267"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sp>
        <p:nvSpPr>
          <p:cNvPr id="2" name="TextBox 1"/>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3" name="Right Brace 2"/>
          <p:cNvSpPr/>
          <p:nvPr/>
        </p:nvSpPr>
        <p:spPr bwMode="auto">
          <a:xfrm>
            <a:off x="4912242" y="1860698"/>
            <a:ext cx="345558" cy="1034902"/>
          </a:xfrm>
          <a:prstGeom prst="rightBrace">
            <a:avLst>
              <a:gd name="adj1" fmla="val 8333"/>
              <a:gd name="adj2" fmla="val 75914"/>
            </a:avLst>
          </a:prstGeom>
          <a:noFill/>
          <a:ln w="47625"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 name="TextBox 3"/>
          <p:cNvSpPr txBox="1"/>
          <p:nvPr/>
        </p:nvSpPr>
        <p:spPr>
          <a:xfrm>
            <a:off x="5257800" y="2450068"/>
            <a:ext cx="2563522" cy="369332"/>
          </a:xfrm>
          <a:prstGeom prst="rect">
            <a:avLst/>
          </a:prstGeom>
          <a:noFill/>
        </p:spPr>
        <p:txBody>
          <a:bodyPr wrap="none" rtlCol="0">
            <a:spAutoFit/>
          </a:bodyPr>
          <a:lstStyle/>
          <a:p>
            <a:r>
              <a:rPr lang="en-US" b="1" dirty="0" smtClean="0">
                <a:solidFill>
                  <a:srgbClr val="00B050"/>
                </a:solidFill>
              </a:rPr>
              <a:t>On-line/off-line “signal”</a:t>
            </a:r>
            <a:endParaRPr lang="en-US" b="1" dirty="0">
              <a:solidFill>
                <a:srgbClr val="00B050"/>
              </a:solidFill>
            </a:endParaRPr>
          </a:p>
        </p:txBody>
      </p:sp>
      <p:sp>
        <p:nvSpPr>
          <p:cNvPr id="5" name="Slide Number Placeholder 4"/>
          <p:cNvSpPr>
            <a:spLocks noGrp="1"/>
          </p:cNvSpPr>
          <p:nvPr>
            <p:ph type="sldNum" sz="quarter" idx="12"/>
          </p:nvPr>
        </p:nvSpPr>
        <p:spPr/>
        <p:txBody>
          <a:bodyPr/>
          <a:lstStyle/>
          <a:p>
            <a:fld id="{C0816D98-8D0A-4985-98CA-BE536FCB75CF}" type="slidenum">
              <a:rPr lang="en-US" smtClean="0">
                <a:solidFill>
                  <a:srgbClr val="000000"/>
                </a:solidFill>
              </a:rPr>
              <a:pPr/>
              <a:t>11</a:t>
            </a:fld>
            <a:endParaRPr lang="en-US">
              <a:solidFill>
                <a:srgbClr val="000000"/>
              </a:solidFill>
            </a:endParaRPr>
          </a:p>
        </p:txBody>
      </p:sp>
    </p:spTree>
    <p:extLst>
      <p:ext uri="{BB962C8B-B14F-4D97-AF65-F5344CB8AC3E}">
        <p14:creationId xmlns:p14="http://schemas.microsoft.com/office/powerpoint/2010/main" val="1215683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ES_spectral_res_stdatm_TBBRES0p6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2291"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sp>
        <p:nvSpPr>
          <p:cNvPr id="4" name="TextBox 3"/>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5" name="TextBox 4"/>
          <p:cNvSpPr txBox="1"/>
          <p:nvPr/>
        </p:nvSpPr>
        <p:spPr>
          <a:xfrm>
            <a:off x="5257800" y="2438400"/>
            <a:ext cx="2206694" cy="369332"/>
          </a:xfrm>
          <a:prstGeom prst="rect">
            <a:avLst/>
          </a:prstGeom>
          <a:noFill/>
        </p:spPr>
        <p:txBody>
          <a:bodyPr wrap="none" rtlCol="0">
            <a:spAutoFit/>
          </a:bodyPr>
          <a:lstStyle/>
          <a:p>
            <a:r>
              <a:rPr lang="en-US" b="1" dirty="0" smtClean="0">
                <a:solidFill>
                  <a:srgbClr val="00B050"/>
                </a:solidFill>
              </a:rPr>
              <a:t>“AIRS or IASI-like”</a:t>
            </a:r>
            <a:endParaRPr lang="en-US" b="1" dirty="0">
              <a:solidFill>
                <a:srgbClr val="00B050"/>
              </a:solidFill>
            </a:endParaRPr>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12</a:t>
            </a:fld>
            <a:endParaRPr lang="en-US">
              <a:solidFill>
                <a:srgbClr val="000000"/>
              </a:solidFill>
            </a:endParaRPr>
          </a:p>
        </p:txBody>
      </p:sp>
    </p:spTree>
    <p:extLst>
      <p:ext uri="{BB962C8B-B14F-4D97-AF65-F5344CB8AC3E}">
        <p14:creationId xmlns:p14="http://schemas.microsoft.com/office/powerpoint/2010/main" val="803837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ES_spectral_res_stdatm_TBBRES1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3315"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sp>
        <p:nvSpPr>
          <p:cNvPr id="4" name="TextBox 3"/>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13</a:t>
            </a:fld>
            <a:endParaRPr lang="en-US">
              <a:solidFill>
                <a:srgbClr val="000000"/>
              </a:solidFill>
            </a:endParaRPr>
          </a:p>
        </p:txBody>
      </p:sp>
    </p:spTree>
    <p:extLst>
      <p:ext uri="{BB962C8B-B14F-4D97-AF65-F5344CB8AC3E}">
        <p14:creationId xmlns:p14="http://schemas.microsoft.com/office/powerpoint/2010/main" val="2003062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ES_spectral_res_stdatm_TBBRES2p4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4339"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sp>
        <p:nvSpPr>
          <p:cNvPr id="4" name="TextBox 3"/>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14</a:t>
            </a:fld>
            <a:endParaRPr lang="en-US">
              <a:solidFill>
                <a:srgbClr val="000000"/>
              </a:solidFill>
            </a:endParaRPr>
          </a:p>
        </p:txBody>
      </p:sp>
    </p:spTree>
    <p:extLst>
      <p:ext uri="{BB962C8B-B14F-4D97-AF65-F5344CB8AC3E}">
        <p14:creationId xmlns:p14="http://schemas.microsoft.com/office/powerpoint/2010/main" val="36899084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pic>
        <p:nvPicPr>
          <p:cNvPr id="15363" name="Picture 3" descr="HES_spectral_res_stdatm_TBBRES4p8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15</a:t>
            </a:fld>
            <a:endParaRPr lang="en-US">
              <a:solidFill>
                <a:srgbClr val="000000"/>
              </a:solidFill>
            </a:endParaRPr>
          </a:p>
        </p:txBody>
      </p:sp>
    </p:spTree>
    <p:extLst>
      <p:ext uri="{BB962C8B-B14F-4D97-AF65-F5344CB8AC3E}">
        <p14:creationId xmlns:p14="http://schemas.microsoft.com/office/powerpoint/2010/main" val="2867928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ES_spectral_res_stdatm_TBBRES19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sp>
        <p:nvSpPr>
          <p:cNvPr id="4" name="TextBox 3"/>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16</a:t>
            </a:fld>
            <a:endParaRPr lang="en-US">
              <a:solidFill>
                <a:srgbClr val="000000"/>
              </a:solidFill>
            </a:endParaRPr>
          </a:p>
        </p:txBody>
      </p:sp>
    </p:spTree>
    <p:extLst>
      <p:ext uri="{BB962C8B-B14F-4D97-AF65-F5344CB8AC3E}">
        <p14:creationId xmlns:p14="http://schemas.microsoft.com/office/powerpoint/2010/main" val="14203152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ES_spectral_res_stdatm_TBBRES38p4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7411"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sp>
        <p:nvSpPr>
          <p:cNvPr id="4" name="TextBox 3"/>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5" name="TextBox 4"/>
          <p:cNvSpPr txBox="1"/>
          <p:nvPr/>
        </p:nvSpPr>
        <p:spPr>
          <a:xfrm>
            <a:off x="4800600" y="2438400"/>
            <a:ext cx="2354171" cy="369332"/>
          </a:xfrm>
          <a:prstGeom prst="rect">
            <a:avLst/>
          </a:prstGeom>
          <a:noFill/>
        </p:spPr>
        <p:txBody>
          <a:bodyPr wrap="none" rtlCol="0">
            <a:spAutoFit/>
          </a:bodyPr>
          <a:lstStyle/>
          <a:p>
            <a:r>
              <a:rPr lang="en-US" b="1" dirty="0" smtClean="0">
                <a:solidFill>
                  <a:srgbClr val="00B050"/>
                </a:solidFill>
              </a:rPr>
              <a:t>“Current GOES-like”</a:t>
            </a:r>
            <a:endParaRPr lang="en-US" b="1" dirty="0">
              <a:solidFill>
                <a:srgbClr val="00B050"/>
              </a:solidFill>
            </a:endParaRPr>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17</a:t>
            </a:fld>
            <a:endParaRPr lang="en-US">
              <a:solidFill>
                <a:srgbClr val="000000"/>
              </a:solidFill>
            </a:endParaRPr>
          </a:p>
        </p:txBody>
      </p:sp>
    </p:spTree>
    <p:extLst>
      <p:ext uri="{BB962C8B-B14F-4D97-AF65-F5344CB8AC3E}">
        <p14:creationId xmlns:p14="http://schemas.microsoft.com/office/powerpoint/2010/main" val="31750495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6888B0-AD46-4BDA-92B9-3B6E81414860}" type="slidenum">
              <a:rPr lang="en-US" smtClean="0">
                <a:solidFill>
                  <a:srgbClr val="000000"/>
                </a:solidFill>
                <a:latin typeface="Times New Roman" pitchFamily="18" charset="0"/>
              </a:rPr>
              <a:pPr eaLnBrk="1" hangingPunct="1"/>
              <a:t>18</a:t>
            </a:fld>
            <a:endParaRPr lang="en-US" smtClean="0">
              <a:solidFill>
                <a:srgbClr val="000000"/>
              </a:solidFill>
              <a:latin typeface="Times New Roman" pitchFamily="18" charset="0"/>
            </a:endParaRPr>
          </a:p>
        </p:txBody>
      </p:sp>
      <p:graphicFrame>
        <p:nvGraphicFramePr>
          <p:cNvPr id="87043" name="Object 2"/>
          <p:cNvGraphicFramePr>
            <a:graphicFrameLocks noChangeAspect="1"/>
          </p:cNvGraphicFramePr>
          <p:nvPr/>
        </p:nvGraphicFramePr>
        <p:xfrm>
          <a:off x="152400" y="304800"/>
          <a:ext cx="8877300" cy="4267200"/>
        </p:xfrm>
        <a:graphic>
          <a:graphicData uri="http://schemas.openxmlformats.org/presentationml/2006/ole">
            <mc:AlternateContent xmlns:mc="http://schemas.openxmlformats.org/markup-compatibility/2006">
              <mc:Choice xmlns:v="urn:schemas-microsoft-com:vml" Requires="v">
                <p:oleObj spid="_x0000_s6170" name="Chart" r:id="rId4" imgW="8877402" imgH="5819872" progId="Excel.Chart.8">
                  <p:embed/>
                </p:oleObj>
              </mc:Choice>
              <mc:Fallback>
                <p:oleObj name="Chart" r:id="rId4" imgW="8877402" imgH="581987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0474" b="16203"/>
                      <a:stretch>
                        <a:fillRect/>
                      </a:stretch>
                    </p:blipFill>
                    <p:spPr bwMode="auto">
                      <a:xfrm>
                        <a:off x="152400" y="304800"/>
                        <a:ext cx="88773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4" name="Text Box 3"/>
          <p:cNvSpPr txBox="1">
            <a:spLocks noChangeArrowheads="1"/>
          </p:cNvSpPr>
          <p:nvPr/>
        </p:nvSpPr>
        <p:spPr bwMode="auto">
          <a:xfrm>
            <a:off x="228600" y="4632325"/>
            <a:ext cx="8763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smtClean="0">
                <a:solidFill>
                  <a:srgbClr val="000000"/>
                </a:solidFill>
              </a:rPr>
              <a:t>The relative vertical number of independent pieces of information is shown. Note that the moisture content is similar between the ABI and the current GOES Sounder. The Sounder does show more temperature information than the ABI. Caveat: Even if two systems have the same number of pieces of information, they may represent different vertical levels. This information content analysis does not account for any spatial or temporal differences.</a:t>
            </a:r>
          </a:p>
        </p:txBody>
      </p:sp>
    </p:spTree>
    <p:extLst>
      <p:ext uri="{BB962C8B-B14F-4D97-AF65-F5344CB8AC3E}">
        <p14:creationId xmlns:p14="http://schemas.microsoft.com/office/powerpoint/2010/main" val="4571582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2"/>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E061D2B-B6A5-40E4-9FAE-58FB2B61657D}" type="slidenum">
              <a:rPr lang="en-US" smtClean="0">
                <a:solidFill>
                  <a:srgbClr val="000000"/>
                </a:solidFill>
                <a:latin typeface="Times New Roman" pitchFamily="18" charset="0"/>
              </a:rPr>
              <a:pPr eaLnBrk="1" hangingPunct="1"/>
              <a:t>19</a:t>
            </a:fld>
            <a:endParaRPr lang="en-US" smtClean="0">
              <a:solidFill>
                <a:srgbClr val="000000"/>
              </a:solidFill>
              <a:latin typeface="Times New Roman" pitchFamily="18" charset="0"/>
            </a:endParaRPr>
          </a:p>
        </p:txBody>
      </p:sp>
      <p:sp>
        <p:nvSpPr>
          <p:cNvPr id="84995" name="Rectangle 2"/>
          <p:cNvSpPr>
            <a:spLocks noGrp="1" noChangeArrowheads="1"/>
          </p:cNvSpPr>
          <p:nvPr>
            <p:ph type="title"/>
          </p:nvPr>
        </p:nvSpPr>
        <p:spPr>
          <a:xfrm>
            <a:off x="457200" y="-76200"/>
            <a:ext cx="8229600" cy="1143000"/>
          </a:xfrm>
        </p:spPr>
        <p:txBody>
          <a:bodyPr/>
          <a:lstStyle/>
          <a:p>
            <a:r>
              <a:rPr lang="en-US" sz="3200" dirty="0" smtClean="0">
                <a:solidFill>
                  <a:srgbClr val="0033CC"/>
                </a:solidFill>
              </a:rPr>
              <a:t>GOES-R ABI Weighting Functions</a:t>
            </a:r>
          </a:p>
        </p:txBody>
      </p:sp>
      <p:pic>
        <p:nvPicPr>
          <p:cNvPr id="84996" name="Picture 3" descr="ABI_wf_usstd_00z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 Box 4"/>
          <p:cNvSpPr txBox="1">
            <a:spLocks noChangeArrowheads="1"/>
          </p:cNvSpPr>
          <p:nvPr/>
        </p:nvSpPr>
        <p:spPr bwMode="auto">
          <a:xfrm>
            <a:off x="533400" y="5943600"/>
            <a:ext cx="8077200" cy="641350"/>
          </a:xfrm>
          <a:prstGeom prst="rect">
            <a:avLst/>
          </a:prstGeom>
          <a:solidFill>
            <a:schemeClr val="bg1"/>
          </a:solid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smtClean="0">
                <a:solidFill>
                  <a:srgbClr val="000000"/>
                </a:solidFill>
                <a:latin typeface="+mj-lt"/>
              </a:rPr>
              <a:t>ABI has only 1 CO</a:t>
            </a:r>
            <a:r>
              <a:rPr lang="en-US" baseline="-25000" dirty="0" smtClean="0">
                <a:solidFill>
                  <a:srgbClr val="000000"/>
                </a:solidFill>
                <a:latin typeface="+mj-lt"/>
              </a:rPr>
              <a:t>2</a:t>
            </a:r>
            <a:r>
              <a:rPr lang="en-US" dirty="0" smtClean="0">
                <a:solidFill>
                  <a:srgbClr val="000000"/>
                </a:solidFill>
                <a:latin typeface="+mj-lt"/>
              </a:rPr>
              <a:t> band, so upper-level temperature will be degraded compared to the current sounder. Hence short-term NWP temperature information will be needed.</a:t>
            </a:r>
          </a:p>
        </p:txBody>
      </p:sp>
    </p:spTree>
    <p:extLst>
      <p:ext uri="{BB962C8B-B14F-4D97-AF65-F5344CB8AC3E}">
        <p14:creationId xmlns:p14="http://schemas.microsoft.com/office/powerpoint/2010/main" val="639073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04800" y="1066800"/>
            <a:ext cx="8839200" cy="5105400"/>
          </a:xfrm>
        </p:spPr>
        <p:txBody>
          <a:bodyPr/>
          <a:lstStyle/>
          <a:p>
            <a:pPr eaLnBrk="1" hangingPunct="1">
              <a:lnSpc>
                <a:spcPct val="90000"/>
              </a:lnSpc>
            </a:pPr>
            <a:r>
              <a:rPr lang="en-US" dirty="0" smtClean="0">
                <a:solidFill>
                  <a:srgbClr val="FFFF00"/>
                </a:solidFill>
              </a:rPr>
              <a:t>GOES-R Overview</a:t>
            </a:r>
          </a:p>
          <a:p>
            <a:pPr lvl="1" eaLnBrk="1" hangingPunct="1">
              <a:lnSpc>
                <a:spcPct val="90000"/>
              </a:lnSpc>
            </a:pPr>
            <a:r>
              <a:rPr lang="en-US" dirty="0" smtClean="0">
                <a:solidFill>
                  <a:schemeClr val="bg1"/>
                </a:solidFill>
              </a:rPr>
              <a:t>No dedicated Sounder</a:t>
            </a:r>
          </a:p>
          <a:p>
            <a:pPr lvl="1" eaLnBrk="1" hangingPunct="1">
              <a:lnSpc>
                <a:spcPct val="90000"/>
              </a:lnSpc>
            </a:pPr>
            <a:r>
              <a:rPr lang="en-US" dirty="0" smtClean="0">
                <a:solidFill>
                  <a:schemeClr val="bg1"/>
                </a:solidFill>
              </a:rPr>
              <a:t>Synergy with ABI</a:t>
            </a:r>
          </a:p>
          <a:p>
            <a:pPr eaLnBrk="1" hangingPunct="1">
              <a:lnSpc>
                <a:spcPct val="90000"/>
              </a:lnSpc>
            </a:pPr>
            <a:r>
              <a:rPr lang="en-US" dirty="0" smtClean="0">
                <a:solidFill>
                  <a:schemeClr val="bg1"/>
                </a:solidFill>
              </a:rPr>
              <a:t>Current GOES Sounder</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Sample applications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References</a:t>
            </a:r>
          </a:p>
          <a:p>
            <a:pPr marL="457200" lvl="1" indent="0" eaLnBrk="1" hangingPunct="1">
              <a:lnSpc>
                <a:spcPct val="90000"/>
              </a:lnSpc>
              <a:buNone/>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a:t>
            </a:fld>
            <a:endParaRPr lang="en-US" smtClean="0">
              <a:solidFill>
                <a:srgbClr val="000000"/>
              </a:solidFill>
            </a:endParaRPr>
          </a:p>
        </p:txBody>
      </p:sp>
      <p:grpSp>
        <p:nvGrpSpPr>
          <p:cNvPr id="9221" name="Group 3"/>
          <p:cNvGrpSpPr>
            <a:grpSpLocks/>
          </p:cNvGrpSpPr>
          <p:nvPr/>
        </p:nvGrpSpPr>
        <p:grpSpPr bwMode="auto">
          <a:xfrm>
            <a:off x="4572000" y="3276600"/>
            <a:ext cx="4343400" cy="3505200"/>
            <a:chOff x="4338637" y="2211385"/>
            <a:chExt cx="4576763" cy="4570415"/>
          </a:xfrm>
        </p:grpSpPr>
        <p:pic>
          <p:nvPicPr>
            <p:cNvPr id="92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8637" y="2211385"/>
              <a:ext cx="4576763" cy="457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2"/>
            <p:cNvSpPr txBox="1">
              <a:spLocks noChangeArrowheads="1"/>
            </p:cNvSpPr>
            <p:nvPr/>
          </p:nvSpPr>
          <p:spPr bwMode="auto">
            <a:xfrm>
              <a:off x="6882115" y="6295278"/>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Lockheed Martin</a:t>
              </a:r>
            </a:p>
          </p:txBody>
        </p:sp>
      </p:grpSp>
    </p:spTree>
    <p:extLst>
      <p:ext uri="{BB962C8B-B14F-4D97-AF65-F5344CB8AC3E}">
        <p14:creationId xmlns:p14="http://schemas.microsoft.com/office/powerpoint/2010/main" val="10901676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2"/>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19F67B1-C815-4B3F-A740-A07F13DEE2B6}" type="slidenum">
              <a:rPr lang="en-US" smtClean="0">
                <a:solidFill>
                  <a:srgbClr val="000000"/>
                </a:solidFill>
                <a:latin typeface="Times New Roman" pitchFamily="18" charset="0"/>
              </a:rPr>
              <a:pPr eaLnBrk="1" hangingPunct="1"/>
              <a:t>20</a:t>
            </a:fld>
            <a:endParaRPr lang="en-US" smtClean="0">
              <a:solidFill>
                <a:srgbClr val="000000"/>
              </a:solidFill>
              <a:latin typeface="Times New Roman" pitchFamily="18" charset="0"/>
            </a:endParaRPr>
          </a:p>
        </p:txBody>
      </p:sp>
      <p:sp>
        <p:nvSpPr>
          <p:cNvPr id="86019" name="Rectangle 2"/>
          <p:cNvSpPr>
            <a:spLocks noGrp="1" noChangeArrowheads="1"/>
          </p:cNvSpPr>
          <p:nvPr>
            <p:ph type="title"/>
          </p:nvPr>
        </p:nvSpPr>
        <p:spPr>
          <a:xfrm>
            <a:off x="457200" y="-76200"/>
            <a:ext cx="8229600" cy="1143000"/>
          </a:xfrm>
        </p:spPr>
        <p:txBody>
          <a:bodyPr/>
          <a:lstStyle/>
          <a:p>
            <a:r>
              <a:rPr lang="en-US" sz="3200" dirty="0" smtClean="0">
                <a:solidFill>
                  <a:srgbClr val="0033CC"/>
                </a:solidFill>
              </a:rPr>
              <a:t>GOES-13 Sounder </a:t>
            </a:r>
            <a:r>
              <a:rPr lang="en-US" sz="3200" dirty="0">
                <a:solidFill>
                  <a:srgbClr val="0033CC"/>
                </a:solidFill>
              </a:rPr>
              <a:t>Weighting Functions</a:t>
            </a:r>
            <a:endParaRPr lang="en-US" sz="3200" dirty="0" smtClean="0">
              <a:solidFill>
                <a:srgbClr val="0033CC"/>
              </a:solidFill>
            </a:endParaRPr>
          </a:p>
        </p:txBody>
      </p:sp>
      <p:pic>
        <p:nvPicPr>
          <p:cNvPr id="86020" name="Picture 3" descr="GOES13_sndr_wf_usstd_00z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87552"/>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4"/>
          <p:cNvSpPr>
            <a:spLocks noChangeArrowheads="1"/>
          </p:cNvSpPr>
          <p:nvPr/>
        </p:nvSpPr>
        <p:spPr bwMode="auto">
          <a:xfrm>
            <a:off x="762000" y="6172200"/>
            <a:ext cx="7467600" cy="369332"/>
          </a:xfrm>
          <a:prstGeom prst="rect">
            <a:avLst/>
          </a:prstGeom>
          <a:solidFill>
            <a:schemeClr val="bg1"/>
          </a:solidFill>
          <a:ln>
            <a:noFill/>
          </a:ln>
          <a:effectLst/>
          <a:extLst/>
        </p:spPr>
        <p:txBody>
          <a:bodyPr wrap="square">
            <a:spAutoFit/>
          </a:bodyPr>
          <a:lstStyle/>
          <a:p>
            <a:pPr fontAlgn="base">
              <a:spcBef>
                <a:spcPct val="0"/>
              </a:spcBef>
              <a:spcAft>
                <a:spcPct val="0"/>
              </a:spcAft>
            </a:pPr>
            <a:r>
              <a:rPr lang="en-US" dirty="0" smtClean="0">
                <a:solidFill>
                  <a:srgbClr val="000000"/>
                </a:solidFill>
              </a:rPr>
              <a:t>The current GOES sounders have 5 CO</a:t>
            </a:r>
            <a:r>
              <a:rPr lang="en-US" baseline="-25000" dirty="0" smtClean="0">
                <a:solidFill>
                  <a:srgbClr val="000000"/>
                </a:solidFill>
              </a:rPr>
              <a:t>2</a:t>
            </a:r>
            <a:r>
              <a:rPr lang="en-US" dirty="0" smtClean="0">
                <a:solidFill>
                  <a:srgbClr val="000000"/>
                </a:solidFill>
              </a:rPr>
              <a:t> bands, and more SW bands than ABI</a:t>
            </a:r>
          </a:p>
        </p:txBody>
      </p:sp>
    </p:spTree>
    <p:extLst>
      <p:ext uri="{BB962C8B-B14F-4D97-AF65-F5344CB8AC3E}">
        <p14:creationId xmlns:p14="http://schemas.microsoft.com/office/powerpoint/2010/main" val="2121373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04800" y="1066800"/>
            <a:ext cx="8839200" cy="5105400"/>
          </a:xfrm>
        </p:spPr>
        <p:txBody>
          <a:bodyPr/>
          <a:lstStyle/>
          <a:p>
            <a:pPr eaLnBrk="1" hangingPunct="1">
              <a:lnSpc>
                <a:spcPct val="90000"/>
              </a:lnSpc>
            </a:pPr>
            <a:r>
              <a:rPr lang="en-US" dirty="0" smtClean="0">
                <a:solidFill>
                  <a:schemeClr val="bg1"/>
                </a:solidFill>
              </a:rPr>
              <a:t>GOES-R Overview</a:t>
            </a:r>
          </a:p>
          <a:p>
            <a:pPr lvl="1" eaLnBrk="1" hangingPunct="1">
              <a:lnSpc>
                <a:spcPct val="90000"/>
              </a:lnSpc>
            </a:pPr>
            <a:r>
              <a:rPr lang="en-US" dirty="0" smtClean="0">
                <a:solidFill>
                  <a:schemeClr val="bg1"/>
                </a:solidFill>
              </a:rPr>
              <a:t>No dedicated Sounder</a:t>
            </a:r>
          </a:p>
          <a:p>
            <a:pPr lvl="1" eaLnBrk="1" hangingPunct="1">
              <a:lnSpc>
                <a:spcPct val="90000"/>
              </a:lnSpc>
            </a:pPr>
            <a:r>
              <a:rPr lang="en-US" dirty="0" smtClean="0">
                <a:solidFill>
                  <a:schemeClr val="bg1"/>
                </a:solidFill>
              </a:rPr>
              <a:t>Synergy with ABI</a:t>
            </a:r>
          </a:p>
          <a:p>
            <a:pPr eaLnBrk="1" hangingPunct="1">
              <a:lnSpc>
                <a:spcPct val="90000"/>
              </a:lnSpc>
            </a:pPr>
            <a:r>
              <a:rPr lang="en-US" dirty="0" smtClean="0">
                <a:solidFill>
                  <a:srgbClr val="FFFF00"/>
                </a:solidFill>
              </a:rPr>
              <a:t>Current GOES Sounder</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Sample applications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References</a:t>
            </a:r>
          </a:p>
          <a:p>
            <a:pPr marL="457200" lvl="1" indent="0" eaLnBrk="1" hangingPunct="1">
              <a:lnSpc>
                <a:spcPct val="90000"/>
              </a:lnSpc>
              <a:buNone/>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21</a:t>
            </a:fld>
            <a:endParaRPr lang="en-US" smtClean="0">
              <a:solidFill>
                <a:srgbClr val="000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711200"/>
            <a:ext cx="3690258" cy="2870200"/>
          </a:xfrm>
          <a:prstGeom prst="rect">
            <a:avLst/>
          </a:prstGeom>
        </p:spPr>
      </p:pic>
      <p:pic>
        <p:nvPicPr>
          <p:cNvPr id="9" name="Picture 8" descr="sounder_jan_be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778" y="3661558"/>
            <a:ext cx="3951622" cy="3120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p:cNvSpPr txBox="1"/>
          <p:nvPr/>
        </p:nvSpPr>
        <p:spPr>
          <a:xfrm>
            <a:off x="152400" y="6443246"/>
            <a:ext cx="4953000" cy="338554"/>
          </a:xfrm>
          <a:prstGeom prst="rect">
            <a:avLst/>
          </a:prstGeom>
          <a:noFill/>
        </p:spPr>
        <p:txBody>
          <a:bodyPr wrap="square" rtlCol="0">
            <a:spAutoFit/>
          </a:bodyPr>
          <a:lstStyle/>
          <a:p>
            <a:r>
              <a:rPr lang="en-US" sz="1600" i="1" dirty="0">
                <a:solidFill>
                  <a:schemeClr val="bg1"/>
                </a:solidFill>
              </a:rPr>
              <a:t>http://cimss.ssec.wisc.edu/goes/rt/sounder-dpi.php</a:t>
            </a:r>
          </a:p>
        </p:txBody>
      </p:sp>
    </p:spTree>
    <p:extLst>
      <p:ext uri="{BB962C8B-B14F-4D97-AF65-F5344CB8AC3E}">
        <p14:creationId xmlns:p14="http://schemas.microsoft.com/office/powerpoint/2010/main" val="23533862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5"/>
          <p:cNvSpPr>
            <a:spLocks noGrp="1"/>
          </p:cNvSpPr>
          <p:nvPr>
            <p:ph type="sldNum" sz="quarter" idx="12"/>
          </p:nvPr>
        </p:nvSpPr>
        <p:spPr/>
        <p:txBody>
          <a:bodyPr/>
          <a:lstStyle/>
          <a:p>
            <a:fld id="{10CB42FF-DB0D-48B6-85E2-D989B1322BF7}" type="slidenum">
              <a:rPr lang="en-US">
                <a:solidFill>
                  <a:srgbClr val="000000"/>
                </a:solidFill>
              </a:rPr>
              <a:pPr/>
              <a:t>22</a:t>
            </a:fld>
            <a:endParaRPr lang="en-US">
              <a:solidFill>
                <a:srgbClr val="000000"/>
              </a:solidFill>
            </a:endParaRPr>
          </a:p>
        </p:txBody>
      </p:sp>
      <p:sp>
        <p:nvSpPr>
          <p:cNvPr id="74754" name="Rectangle 2"/>
          <p:cNvSpPr>
            <a:spLocks noGrp="1" noChangeArrowheads="1"/>
          </p:cNvSpPr>
          <p:nvPr>
            <p:ph type="title"/>
          </p:nvPr>
        </p:nvSpPr>
        <p:spPr>
          <a:xfrm>
            <a:off x="457200" y="-76200"/>
            <a:ext cx="8229600" cy="1143000"/>
          </a:xfrm>
        </p:spPr>
        <p:txBody>
          <a:bodyPr/>
          <a:lstStyle/>
          <a:p>
            <a:r>
              <a:rPr lang="en-US" sz="4000"/>
              <a:t>Current Sounder Operational Uses</a:t>
            </a:r>
          </a:p>
        </p:txBody>
      </p:sp>
      <p:graphicFrame>
        <p:nvGraphicFramePr>
          <p:cNvPr id="74755" name="Group 3"/>
          <p:cNvGraphicFramePr>
            <a:graphicFrameLocks noGrp="1"/>
          </p:cNvGraphicFramePr>
          <p:nvPr>
            <p:ph idx="1"/>
          </p:nvPr>
        </p:nvGraphicFramePr>
        <p:xfrm>
          <a:off x="457200" y="914400"/>
          <a:ext cx="8229600" cy="5260658"/>
        </p:xfrm>
        <a:graphic>
          <a:graphicData uri="http://schemas.openxmlformats.org/drawingml/2006/table">
            <a:tbl>
              <a:tblPr/>
              <a:tblGrid>
                <a:gridCol w="3265488"/>
                <a:gridCol w="4964112"/>
              </a:tblGrid>
              <a:tr h="2587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1" u="none" strike="noStrike" cap="none" normalizeH="0" baseline="0" smtClean="0">
                          <a:ln>
                            <a:noFill/>
                          </a:ln>
                          <a:solidFill>
                            <a:srgbClr val="000099"/>
                          </a:solidFill>
                          <a:effectLst/>
                          <a:latin typeface="Times New Roman" pitchFamily="18" charset="0"/>
                          <a:ea typeface="굴림" pitchFamily="34" charset="-127"/>
                          <a:cs typeface="Arial" pitchFamily="34" charset="0"/>
                        </a:rPr>
                        <a:t>GOES Sounder Product</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1" u="none" strike="noStrike" cap="none" normalizeH="0" baseline="0" smtClean="0">
                          <a:ln>
                            <a:noFill/>
                          </a:ln>
                          <a:solidFill>
                            <a:srgbClr val="000099"/>
                          </a:solidFill>
                          <a:effectLst/>
                          <a:latin typeface="Times New Roman" pitchFamily="18" charset="0"/>
                          <a:ea typeface="굴림" pitchFamily="34" charset="-127"/>
                          <a:cs typeface="Arial" pitchFamily="34" charset="0"/>
                        </a:rPr>
                        <a:t>Operational  Use within the NWS</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rgbClr val="3366FF"/>
                          </a:solidFill>
                          <a:effectLst/>
                          <a:latin typeface="Times New Roman" pitchFamily="18" charset="0"/>
                          <a:ea typeface="굴림" pitchFamily="34" charset="-127"/>
                          <a:cs typeface="Arial Unicode MS" pitchFamily="34" charset="-128"/>
                        </a:rPr>
                        <a:t>Clear-sky Radiances</a:t>
                      </a:r>
                      <a:endParaRPr kumimoji="0" lang="en-US" altLang="ko-KR" sz="1600" b="1" i="0" u="none" strike="noStrike" cap="none" normalizeH="0" baseline="0" smtClean="0">
                        <a:ln>
                          <a:noFill/>
                        </a:ln>
                        <a:solidFill>
                          <a:schemeClr val="tx1"/>
                        </a:solidFill>
                        <a:effectLst/>
                        <a:latin typeface="Arial" pitchFamily="34" charset="0"/>
                        <a:ea typeface="굴림" pitchFamily="34" charset="-127"/>
                        <a:cs typeface="Arial Unicode MS"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Assimilation into</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NCEP operational regional &amp; global NWP models over water</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048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600" b="1" i="0" u="none" strike="noStrike" cap="none" normalizeH="0" baseline="0" smtClean="0">
                          <a:ln>
                            <a:noFill/>
                          </a:ln>
                          <a:solidFill>
                            <a:srgbClr val="3366FF"/>
                          </a:solidFill>
                          <a:effectLst/>
                          <a:latin typeface="Times New Roman" pitchFamily="18" charset="0"/>
                          <a:ea typeface="굴림" pitchFamily="34" charset="-127"/>
                          <a:cs typeface="Arial" pitchFamily="34" charset="0"/>
                        </a:rPr>
                        <a:t>Layer &amp; Total Precipitable Water</a:t>
                      </a:r>
                      <a:endParaRPr kumimoji="0" lang="en-GB" altLang="ko-KR" sz="1600" b="1"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Assimilation into</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NCEP operational regional &amp; global NWP models; </a:t>
                      </a: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 AWIPS for use by forecasters at NWS WFOs &amp; National Centers in forecasting precipitation and severe weather</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048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600" b="1" i="0" u="none" strike="noStrike" cap="none" normalizeH="0" baseline="0" smtClean="0">
                          <a:ln>
                            <a:noFill/>
                          </a:ln>
                          <a:solidFill>
                            <a:srgbClr val="3366FF"/>
                          </a:solidFill>
                          <a:effectLst/>
                          <a:latin typeface="Times New Roman" pitchFamily="18" charset="0"/>
                          <a:ea typeface="굴림" pitchFamily="34" charset="-127"/>
                          <a:cs typeface="Arial" pitchFamily="34" charset="0"/>
                        </a:rPr>
                        <a:t>Cloud-top retrievals (pressure, temperature, cloud amount)</a:t>
                      </a:r>
                      <a:endParaRPr kumimoji="0" lang="en-GB" altLang="ko-KR" sz="1600" b="1"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Assimilation into</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NCEP operational regional NWP models; </a:t>
                      </a: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 AWIPS for use by forecasters at NWS WFOs; </a:t>
                      </a: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supplement to</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NWS/ASOS cloud measurements for generation of total cloud cover product at NWS/ASOS sites</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600" b="1" i="0" u="none" strike="noStrike" cap="none" normalizeH="0" baseline="0" smtClean="0">
                          <a:ln>
                            <a:noFill/>
                          </a:ln>
                          <a:solidFill>
                            <a:srgbClr val="3366FF"/>
                          </a:solidFill>
                          <a:effectLst/>
                          <a:latin typeface="Times New Roman" pitchFamily="18" charset="0"/>
                          <a:ea typeface="굴림" pitchFamily="34" charset="-127"/>
                          <a:cs typeface="Arial" pitchFamily="34" charset="0"/>
                        </a:rPr>
                        <a:t>Surface skin temperature</a:t>
                      </a:r>
                      <a:endParaRPr kumimoji="0" lang="en-GB" altLang="ko-KR" sz="1600" b="1"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Image 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 AWIPS for use by forecasters at NWS WFOs</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7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600" b="1" i="0" u="none" strike="noStrike" cap="none" normalizeH="0" baseline="0" smtClean="0">
                          <a:ln>
                            <a:noFill/>
                          </a:ln>
                          <a:solidFill>
                            <a:srgbClr val="3366FF"/>
                          </a:solidFill>
                          <a:effectLst/>
                          <a:latin typeface="Times New Roman" pitchFamily="18" charset="0"/>
                          <a:ea typeface="굴림" pitchFamily="34" charset="-127"/>
                          <a:cs typeface="Arial" pitchFamily="34" charset="0"/>
                        </a:rPr>
                        <a:t>Profiles of temperature &amp; moisture</a:t>
                      </a:r>
                      <a:endParaRPr kumimoji="0" lang="en-GB" altLang="ko-KR" sz="1600" b="1"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Display (SKEW-Ts) within</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 AWIPS for use by forecasters at NWS WFOs in forecasting precipitation and severe weather</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78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600" b="1" i="0" u="none" strike="noStrike" cap="none" normalizeH="0" baseline="0" smtClean="0">
                          <a:ln>
                            <a:noFill/>
                          </a:ln>
                          <a:solidFill>
                            <a:srgbClr val="3366FF"/>
                          </a:solidFill>
                          <a:effectLst/>
                          <a:latin typeface="Times New Roman" pitchFamily="18" charset="0"/>
                          <a:ea typeface="굴림" pitchFamily="34" charset="-127"/>
                          <a:cs typeface="Arial" pitchFamily="34" charset="0"/>
                        </a:rPr>
                        <a:t>Atmospheric stability indices</a:t>
                      </a:r>
                      <a:endParaRPr kumimoji="0" lang="en-GB" altLang="ko-KR" sz="1600" b="1"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Image 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 AWIPS for use by forecasters at NWS WFOs in forecasting precipitation and severe weather</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14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600" b="1" i="0" u="none" strike="noStrike" cap="none" normalizeH="0" baseline="0" smtClean="0">
                          <a:ln>
                            <a:noFill/>
                          </a:ln>
                          <a:solidFill>
                            <a:srgbClr val="3366FF"/>
                          </a:solidFill>
                          <a:effectLst/>
                          <a:latin typeface="Times New Roman" pitchFamily="18" charset="0"/>
                          <a:ea typeface="굴림" pitchFamily="34" charset="-127"/>
                          <a:cs typeface="Arial" pitchFamily="34" charset="0"/>
                        </a:rPr>
                        <a:t>Water Vapor Winds</a:t>
                      </a:r>
                      <a:endParaRPr kumimoji="0" lang="en-GB" altLang="ko-KR" sz="1600" b="1"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Image 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 AWIPS for use by forecasters at NWS WFOs</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Text Box 33"/>
          <p:cNvSpPr txBox="1">
            <a:spLocks noChangeArrowheads="1"/>
          </p:cNvSpPr>
          <p:nvPr/>
        </p:nvSpPr>
        <p:spPr bwMode="auto">
          <a:xfrm>
            <a:off x="533400" y="6336268"/>
            <a:ext cx="8077200" cy="36933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b="1" dirty="0" smtClean="0"/>
              <a:t>While there are limitations, the current </a:t>
            </a:r>
            <a:r>
              <a:rPr lang="en-US" b="1" dirty="0"/>
              <a:t>GOES sounder is used today!</a:t>
            </a:r>
          </a:p>
        </p:txBody>
      </p:sp>
      <p:sp>
        <p:nvSpPr>
          <p:cNvPr id="6" name="Text Box 9"/>
          <p:cNvSpPr txBox="1">
            <a:spLocks noChangeArrowheads="1"/>
          </p:cNvSpPr>
          <p:nvPr/>
        </p:nvSpPr>
        <p:spPr bwMode="auto">
          <a:xfrm rot="16200000">
            <a:off x="7644607" y="4881175"/>
            <a:ext cx="2724150" cy="27699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dirty="0" smtClean="0">
                <a:latin typeface="Arial" charset="0"/>
                <a:ea typeface="굴림" charset="-127"/>
              </a:rPr>
              <a:t>Courtesy </a:t>
            </a:r>
            <a:r>
              <a:rPr lang="en-US" altLang="ko-KR" sz="1200" dirty="0">
                <a:latin typeface="Arial" charset="0"/>
                <a:ea typeface="굴림" charset="-127"/>
              </a:rPr>
              <a:t>of </a:t>
            </a:r>
            <a:r>
              <a:rPr lang="en-US" altLang="ko-KR" sz="1200" dirty="0" smtClean="0">
                <a:latin typeface="Arial" charset="0"/>
                <a:ea typeface="굴림" charset="-127"/>
              </a:rPr>
              <a:t>J. Daniels, STAR</a:t>
            </a:r>
            <a:endParaRPr lang="en-US" dirty="0">
              <a:latin typeface="Arial" charset="0"/>
            </a:endParaRPr>
          </a:p>
        </p:txBody>
      </p:sp>
    </p:spTree>
    <p:extLst>
      <p:ext uri="{BB962C8B-B14F-4D97-AF65-F5344CB8AC3E}">
        <p14:creationId xmlns:p14="http://schemas.microsoft.com/office/powerpoint/2010/main" val="40136870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9C5EFC8F-66B1-46AE-96B2-1A9588B428DA}" type="slidenum">
              <a:rPr lang="en-US">
                <a:solidFill>
                  <a:srgbClr val="000000"/>
                </a:solidFill>
              </a:rPr>
              <a:pPr/>
              <a:t>23</a:t>
            </a:fld>
            <a:endParaRPr lang="en-US">
              <a:solidFill>
                <a:srgbClr val="000000"/>
              </a:solidFill>
            </a:endParaRPr>
          </a:p>
        </p:txBody>
      </p:sp>
      <p:pic>
        <p:nvPicPr>
          <p:cNvPr id="64514" name="Picture 2" descr="sounder_dpi_noisy_goes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4515" name="Text Box 3"/>
          <p:cNvSpPr txBox="1">
            <a:spLocks noChangeArrowheads="1"/>
          </p:cNvSpPr>
          <p:nvPr/>
        </p:nvSpPr>
        <p:spPr bwMode="auto">
          <a:xfrm>
            <a:off x="1981200" y="3214688"/>
            <a:ext cx="3048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dirty="0" smtClean="0">
                <a:solidFill>
                  <a:srgbClr val="FFFFFF"/>
                </a:solidFill>
                <a:latin typeface="Times New Roman" pitchFamily="18" charset="0"/>
                <a:cs typeface="Times New Roman" pitchFamily="18" charset="0"/>
              </a:rPr>
              <a:t>Total Precipitable Water</a:t>
            </a:r>
          </a:p>
        </p:txBody>
      </p:sp>
      <p:sp>
        <p:nvSpPr>
          <p:cNvPr id="64516" name="Text Box 4"/>
          <p:cNvSpPr txBox="1">
            <a:spLocks noChangeArrowheads="1"/>
          </p:cNvSpPr>
          <p:nvPr/>
        </p:nvSpPr>
        <p:spPr bwMode="auto">
          <a:xfrm>
            <a:off x="1905000" y="6262688"/>
            <a:ext cx="2590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dirty="0" smtClean="0">
                <a:solidFill>
                  <a:srgbClr val="FFFFFF"/>
                </a:solidFill>
                <a:latin typeface="Times New Roman" pitchFamily="18" charset="0"/>
                <a:cs typeface="Times New Roman" pitchFamily="18" charset="0"/>
              </a:rPr>
              <a:t>Cloud-Top Height</a:t>
            </a:r>
          </a:p>
        </p:txBody>
      </p:sp>
      <p:sp>
        <p:nvSpPr>
          <p:cNvPr id="64517" name="Text Box 5"/>
          <p:cNvSpPr txBox="1">
            <a:spLocks noChangeArrowheads="1"/>
          </p:cNvSpPr>
          <p:nvPr/>
        </p:nvSpPr>
        <p:spPr bwMode="auto">
          <a:xfrm>
            <a:off x="5410200" y="62484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dirty="0" smtClean="0">
                <a:solidFill>
                  <a:srgbClr val="FFFFFF"/>
                </a:solidFill>
                <a:latin typeface="Times New Roman" pitchFamily="18" charset="0"/>
                <a:cs typeface="Times New Roman" pitchFamily="18" charset="0"/>
              </a:rPr>
              <a:t>Surface Skin Temperature</a:t>
            </a:r>
          </a:p>
        </p:txBody>
      </p:sp>
      <p:sp>
        <p:nvSpPr>
          <p:cNvPr id="64518" name="Text Box 6"/>
          <p:cNvSpPr txBox="1">
            <a:spLocks noChangeArrowheads="1"/>
          </p:cNvSpPr>
          <p:nvPr/>
        </p:nvSpPr>
        <p:spPr bwMode="auto">
          <a:xfrm>
            <a:off x="5638800" y="3028890"/>
            <a:ext cx="1714500" cy="400110"/>
          </a:xfrm>
          <a:prstGeom prst="rect">
            <a:avLst/>
          </a:prstGeom>
          <a:solidFill>
            <a:schemeClr val="tx1"/>
          </a:solidFill>
          <a:ln>
            <a:noFill/>
          </a:ln>
          <a:effectLst/>
        </p:spPr>
        <p:txBody>
          <a:bodyPr wrap="square">
            <a:spAutoFit/>
          </a:bodyPr>
          <a:lstStyle/>
          <a:p>
            <a:pPr fontAlgn="base">
              <a:spcBef>
                <a:spcPct val="0"/>
              </a:spcBef>
              <a:spcAft>
                <a:spcPct val="0"/>
              </a:spcAft>
            </a:pPr>
            <a:r>
              <a:rPr lang="en-US" sz="2000" b="1" dirty="0" smtClean="0">
                <a:solidFill>
                  <a:schemeClr val="bg1"/>
                </a:solidFill>
                <a:latin typeface="Times New Roman" pitchFamily="18" charset="0"/>
                <a:cs typeface="Times New Roman" pitchFamily="18" charset="0"/>
              </a:rPr>
              <a:t>Lifted Index</a:t>
            </a:r>
          </a:p>
        </p:txBody>
      </p:sp>
      <p:sp>
        <p:nvSpPr>
          <p:cNvPr id="64519" name="Text Box 7"/>
          <p:cNvSpPr txBox="1">
            <a:spLocks noChangeArrowheads="1"/>
          </p:cNvSpPr>
          <p:nvPr/>
        </p:nvSpPr>
        <p:spPr bwMode="auto">
          <a:xfrm>
            <a:off x="381000" y="838200"/>
            <a:ext cx="1905000" cy="396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000" b="1" dirty="0" smtClean="0">
                <a:solidFill>
                  <a:srgbClr val="FF33CC"/>
                </a:solidFill>
                <a:latin typeface="Times New Roman" pitchFamily="18" charset="0"/>
                <a:cs typeface="Times New Roman" pitchFamily="18" charset="0"/>
              </a:rPr>
              <a:t>AWIPS Display</a:t>
            </a:r>
          </a:p>
        </p:txBody>
      </p:sp>
      <p:sp>
        <p:nvSpPr>
          <p:cNvPr id="9" name="Text Box 9"/>
          <p:cNvSpPr txBox="1">
            <a:spLocks noChangeArrowheads="1"/>
          </p:cNvSpPr>
          <p:nvPr/>
        </p:nvSpPr>
        <p:spPr bwMode="auto">
          <a:xfrm rot="16200000">
            <a:off x="7644607" y="4881175"/>
            <a:ext cx="2724150" cy="27699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dirty="0" smtClean="0">
                <a:latin typeface="Arial" charset="0"/>
                <a:ea typeface="굴림" charset="-127"/>
              </a:rPr>
              <a:t>Courtesy </a:t>
            </a:r>
            <a:r>
              <a:rPr lang="en-US" altLang="ko-KR" sz="1200" dirty="0">
                <a:latin typeface="Arial" charset="0"/>
                <a:ea typeface="굴림" charset="-127"/>
              </a:rPr>
              <a:t>of </a:t>
            </a:r>
            <a:r>
              <a:rPr lang="en-US" altLang="ko-KR" sz="1200" dirty="0" smtClean="0">
                <a:latin typeface="Arial" charset="0"/>
                <a:ea typeface="굴림" charset="-127"/>
              </a:rPr>
              <a:t>J. Daniels, STAR</a:t>
            </a:r>
            <a:endParaRPr lang="en-US" dirty="0">
              <a:latin typeface="Arial" charset="0"/>
            </a:endParaRPr>
          </a:p>
        </p:txBody>
      </p:sp>
    </p:spTree>
    <p:extLst>
      <p:ext uri="{BB962C8B-B14F-4D97-AF65-F5344CB8AC3E}">
        <p14:creationId xmlns:p14="http://schemas.microsoft.com/office/powerpoint/2010/main" val="6985955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1A636597-E682-4998-920E-AC0869BCE8DA}" type="slidenum">
              <a:rPr lang="en-US">
                <a:solidFill>
                  <a:srgbClr val="000000"/>
                </a:solidFill>
              </a:rPr>
              <a:pPr/>
              <a:t>24</a:t>
            </a:fld>
            <a:endParaRPr lang="en-US">
              <a:solidFill>
                <a:srgbClr val="000000"/>
              </a:solidFill>
            </a:endParaRPr>
          </a:p>
        </p:txBody>
      </p:sp>
      <p:sp>
        <p:nvSpPr>
          <p:cNvPr id="48130" name="Rectangle 2"/>
          <p:cNvSpPr>
            <a:spLocks noGrp="1" noChangeArrowheads="1"/>
          </p:cNvSpPr>
          <p:nvPr>
            <p:ph type="title"/>
          </p:nvPr>
        </p:nvSpPr>
        <p:spPr>
          <a:xfrm>
            <a:off x="0" y="76200"/>
            <a:ext cx="8915400" cy="1143000"/>
          </a:xfrm>
        </p:spPr>
        <p:txBody>
          <a:bodyPr/>
          <a:lstStyle/>
          <a:p>
            <a:r>
              <a:rPr lang="en-US" sz="3600"/>
              <a:t>Forecasters value the current sounder</a:t>
            </a:r>
            <a:r>
              <a:rPr lang="en-US" sz="4000"/>
              <a:t> </a:t>
            </a:r>
          </a:p>
        </p:txBody>
      </p:sp>
      <p:sp>
        <p:nvSpPr>
          <p:cNvPr id="48131" name="Text Box 3"/>
          <p:cNvSpPr txBox="1">
            <a:spLocks noChangeArrowheads="1"/>
          </p:cNvSpPr>
          <p:nvPr/>
        </p:nvSpPr>
        <p:spPr bwMode="auto">
          <a:xfrm>
            <a:off x="4419600" y="1393825"/>
            <a:ext cx="48006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smtClean="0">
                <a:solidFill>
                  <a:srgbClr val="000000"/>
                </a:solidFill>
                <a:latin typeface="Times New Roman" pitchFamily="18" charset="0"/>
              </a:rPr>
              <a:t>NWS Forecaster responses (Summer of 1999) to: "Rate the usefulness of LI, CAPE &amp; CINH (changes in time/axes/gradients in the hourly product) for location/timing of thunderstorms." </a:t>
            </a:r>
          </a:p>
          <a:p>
            <a:pPr eaLnBrk="0" fontAlgn="base" hangingPunct="0">
              <a:spcBef>
                <a:spcPct val="0"/>
              </a:spcBef>
              <a:spcAft>
                <a:spcPct val="0"/>
              </a:spcAft>
            </a:pPr>
            <a:r>
              <a:rPr lang="en-US" sz="2400" smtClean="0">
                <a:solidFill>
                  <a:srgbClr val="000000"/>
                </a:solidFill>
                <a:latin typeface="Times New Roman" pitchFamily="18" charset="0"/>
              </a:rPr>
              <a:t>There were 248 valid weather cases.</a:t>
            </a:r>
          </a:p>
          <a:p>
            <a:pPr eaLnBrk="0" fontAlgn="base" hangingPunct="0">
              <a:spcBef>
                <a:spcPct val="0"/>
              </a:spcBef>
              <a:spcAft>
                <a:spcPct val="0"/>
              </a:spcAft>
            </a:pPr>
            <a:r>
              <a:rPr lang="en-US" sz="2400" smtClean="0">
                <a:solidFill>
                  <a:srgbClr val="000000"/>
                </a:solidFill>
                <a:latin typeface="Times New Roman" pitchFamily="18" charset="0"/>
              </a:rPr>
              <a:t>- Significant Positive Impact (30%)</a:t>
            </a:r>
          </a:p>
          <a:p>
            <a:pPr eaLnBrk="0" fontAlgn="base" hangingPunct="0">
              <a:spcBef>
                <a:spcPct val="0"/>
              </a:spcBef>
              <a:spcAft>
                <a:spcPct val="0"/>
              </a:spcAft>
            </a:pPr>
            <a:r>
              <a:rPr lang="en-US" sz="2400" smtClean="0">
                <a:solidFill>
                  <a:srgbClr val="000000"/>
                </a:solidFill>
                <a:latin typeface="Times New Roman" pitchFamily="18" charset="0"/>
              </a:rPr>
              <a:t>- Slight Positive Impact (49%)</a:t>
            </a:r>
          </a:p>
          <a:p>
            <a:pPr eaLnBrk="0" fontAlgn="base" hangingPunct="0">
              <a:spcBef>
                <a:spcPct val="0"/>
              </a:spcBef>
              <a:spcAft>
                <a:spcPct val="0"/>
              </a:spcAft>
            </a:pPr>
            <a:r>
              <a:rPr lang="en-US" sz="2400" smtClean="0">
                <a:solidFill>
                  <a:srgbClr val="000000"/>
                </a:solidFill>
                <a:latin typeface="Times New Roman" pitchFamily="18" charset="0"/>
              </a:rPr>
              <a:t>- No Discernible Impact (19%)</a:t>
            </a:r>
          </a:p>
          <a:p>
            <a:pPr eaLnBrk="0" fontAlgn="base" hangingPunct="0">
              <a:spcBef>
                <a:spcPct val="0"/>
              </a:spcBef>
              <a:spcAft>
                <a:spcPct val="0"/>
              </a:spcAft>
            </a:pPr>
            <a:r>
              <a:rPr lang="en-US" sz="2400" smtClean="0">
                <a:solidFill>
                  <a:srgbClr val="000000"/>
                </a:solidFill>
                <a:latin typeface="Times New Roman" pitchFamily="18" charset="0"/>
              </a:rPr>
              <a:t>- Slight Negative Impact (2%)</a:t>
            </a:r>
          </a:p>
          <a:p>
            <a:pPr eaLnBrk="0" fontAlgn="base" hangingPunct="0">
              <a:spcBef>
                <a:spcPct val="0"/>
              </a:spcBef>
              <a:spcAft>
                <a:spcPct val="0"/>
              </a:spcAft>
            </a:pPr>
            <a:r>
              <a:rPr lang="en-US" sz="2400" smtClean="0">
                <a:solidFill>
                  <a:srgbClr val="000000"/>
                </a:solidFill>
                <a:latin typeface="Times New Roman" pitchFamily="18" charset="0"/>
              </a:rPr>
              <a:t>- Significant Negative Impact (0)</a:t>
            </a:r>
          </a:p>
        </p:txBody>
      </p:sp>
      <p:pic>
        <p:nvPicPr>
          <p:cNvPr id="48132" name="Picture 4" descr="fig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4440238" cy="4800600"/>
          </a:xfrm>
          <a:prstGeom prst="rect">
            <a:avLst/>
          </a:prstGeom>
          <a:noFill/>
          <a:extLst>
            <a:ext uri="{909E8E84-426E-40DD-AFC4-6F175D3DCCD1}">
              <a14:hiddenFill xmlns:a14="http://schemas.microsoft.com/office/drawing/2010/main">
                <a:solidFill>
                  <a:srgbClr val="FFFFFF"/>
                </a:solidFill>
              </a14:hiddenFill>
            </a:ext>
          </a:extLst>
        </p:spPr>
      </p:pic>
      <p:sp>
        <p:nvSpPr>
          <p:cNvPr id="48133" name="Text Box 5"/>
          <p:cNvSpPr txBox="1">
            <a:spLocks noChangeArrowheads="1"/>
          </p:cNvSpPr>
          <p:nvPr/>
        </p:nvSpPr>
        <p:spPr bwMode="auto">
          <a:xfrm>
            <a:off x="1911350" y="6248400"/>
            <a:ext cx="4718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000" i="1" smtClean="0">
                <a:solidFill>
                  <a:srgbClr val="000000"/>
                </a:solidFill>
                <a:latin typeface="Times New Roman" pitchFamily="18" charset="0"/>
              </a:rPr>
              <a:t>National Weather Service, Office of Services</a:t>
            </a:r>
          </a:p>
        </p:txBody>
      </p:sp>
      <p:sp>
        <p:nvSpPr>
          <p:cNvPr id="48134" name="Line 6"/>
          <p:cNvSpPr>
            <a:spLocks noChangeShapeType="1"/>
          </p:cNvSpPr>
          <p:nvPr/>
        </p:nvSpPr>
        <p:spPr bwMode="auto">
          <a:xfrm>
            <a:off x="4572000" y="4343400"/>
            <a:ext cx="42672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48135" name="Line 7"/>
          <p:cNvSpPr>
            <a:spLocks noChangeShapeType="1"/>
          </p:cNvSpPr>
          <p:nvPr/>
        </p:nvSpPr>
        <p:spPr bwMode="auto">
          <a:xfrm>
            <a:off x="4572000" y="4724400"/>
            <a:ext cx="42672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3393889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1295F2FA-C58B-4263-8E5D-26E2489F61B4}" type="slidenum">
              <a:rPr lang="en-US">
                <a:solidFill>
                  <a:srgbClr val="000000"/>
                </a:solidFill>
              </a:rPr>
              <a:pPr/>
              <a:t>25</a:t>
            </a:fld>
            <a:endParaRPr lang="en-US">
              <a:solidFill>
                <a:srgbClr val="000000"/>
              </a:solidFill>
            </a:endParaRPr>
          </a:p>
        </p:txBody>
      </p:sp>
      <p:sp>
        <p:nvSpPr>
          <p:cNvPr id="50178" name="Rectangle 2"/>
          <p:cNvSpPr>
            <a:spLocks noGrp="1" noChangeArrowheads="1"/>
          </p:cNvSpPr>
          <p:nvPr>
            <p:ph type="title"/>
          </p:nvPr>
        </p:nvSpPr>
        <p:spPr>
          <a:xfrm>
            <a:off x="0" y="0"/>
            <a:ext cx="9144000" cy="1143000"/>
          </a:xfrm>
        </p:spPr>
        <p:txBody>
          <a:bodyPr/>
          <a:lstStyle/>
          <a:p>
            <a:r>
              <a:rPr lang="en-US" sz="3600"/>
              <a:t>Forecasters need a better GEO sounder</a:t>
            </a:r>
          </a:p>
        </p:txBody>
      </p:sp>
      <p:sp>
        <p:nvSpPr>
          <p:cNvPr id="50179" name="Text Box 3"/>
          <p:cNvSpPr txBox="1">
            <a:spLocks noChangeArrowheads="1"/>
          </p:cNvSpPr>
          <p:nvPr/>
        </p:nvSpPr>
        <p:spPr bwMode="auto">
          <a:xfrm>
            <a:off x="304800" y="914400"/>
            <a:ext cx="86106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ko-KR" sz="2400" smtClean="0">
                <a:solidFill>
                  <a:srgbClr val="000000"/>
                </a:solidFill>
                <a:ea typeface="굴림" pitchFamily="34" charset="-127"/>
              </a:rPr>
              <a:t>Forecasters value the current GOES sounder products; however, the same forecasters also noted several limitations of the current sounder: </a:t>
            </a:r>
            <a:br>
              <a:rPr lang="en-US" altLang="ko-KR" sz="2400" smtClean="0">
                <a:solidFill>
                  <a:srgbClr val="000000"/>
                </a:solidFill>
                <a:ea typeface="굴림" pitchFamily="34" charset="-127"/>
              </a:rPr>
            </a:br>
            <a:endParaRPr lang="en-US" altLang="ko-KR" sz="2400" smtClean="0">
              <a:solidFill>
                <a:srgbClr val="000000"/>
              </a:solidFill>
              <a:ea typeface="굴림" pitchFamily="34" charset="-127"/>
            </a:endParaRPr>
          </a:p>
          <a:p>
            <a:pPr lvl="1" fontAlgn="base">
              <a:spcBef>
                <a:spcPct val="0"/>
              </a:spcBef>
              <a:spcAft>
                <a:spcPct val="0"/>
              </a:spcAft>
              <a:buFontTx/>
              <a:buChar char="•"/>
            </a:pPr>
            <a:r>
              <a:rPr lang="en-US" altLang="ko-KR" sz="2400" smtClean="0">
                <a:solidFill>
                  <a:srgbClr val="000000"/>
                </a:solidFill>
                <a:ea typeface="굴림" pitchFamily="34" charset="-127"/>
              </a:rPr>
              <a:t> retrievals limited to clear skies; </a:t>
            </a:r>
          </a:p>
          <a:p>
            <a:pPr lvl="1" fontAlgn="base">
              <a:spcBef>
                <a:spcPct val="0"/>
              </a:spcBef>
              <a:spcAft>
                <a:spcPct val="0"/>
              </a:spcAft>
              <a:buFontTx/>
              <a:buChar char="•"/>
            </a:pPr>
            <a:endParaRPr lang="en-US" altLang="ko-KR" sz="2400" smtClean="0">
              <a:solidFill>
                <a:srgbClr val="000000"/>
              </a:solidFill>
              <a:ea typeface="굴림" pitchFamily="34" charset="-127"/>
            </a:endParaRPr>
          </a:p>
          <a:p>
            <a:pPr lvl="1" fontAlgn="base">
              <a:spcBef>
                <a:spcPct val="0"/>
              </a:spcBef>
              <a:spcAft>
                <a:spcPct val="0"/>
              </a:spcAft>
              <a:buFontTx/>
              <a:buChar char="•"/>
            </a:pPr>
            <a:r>
              <a:rPr lang="en-US" altLang="ko-KR" sz="2400" smtClean="0">
                <a:solidFill>
                  <a:srgbClr val="000000"/>
                </a:solidFill>
                <a:ea typeface="굴림" pitchFamily="34" charset="-127"/>
              </a:rPr>
              <a:t> the scanning rate is relatively slow, which limits coverage; </a:t>
            </a:r>
          </a:p>
          <a:p>
            <a:pPr lvl="1" fontAlgn="base">
              <a:spcBef>
                <a:spcPct val="0"/>
              </a:spcBef>
              <a:spcAft>
                <a:spcPct val="0"/>
              </a:spcAft>
              <a:buFontTx/>
              <a:buChar char="•"/>
            </a:pPr>
            <a:endParaRPr lang="en-US" altLang="ko-KR" sz="2400" smtClean="0">
              <a:solidFill>
                <a:srgbClr val="000000"/>
              </a:solidFill>
              <a:ea typeface="굴림" pitchFamily="34" charset="-127"/>
            </a:endParaRPr>
          </a:p>
          <a:p>
            <a:pPr lvl="1" fontAlgn="base">
              <a:spcBef>
                <a:spcPct val="0"/>
              </a:spcBef>
              <a:spcAft>
                <a:spcPct val="0"/>
              </a:spcAft>
              <a:buFontTx/>
              <a:buChar char="•"/>
            </a:pPr>
            <a:r>
              <a:rPr lang="en-US" altLang="ko-KR" sz="2400" smtClean="0">
                <a:solidFill>
                  <a:srgbClr val="000000"/>
                </a:solidFill>
                <a:ea typeface="굴림" pitchFamily="34" charset="-127"/>
              </a:rPr>
              <a:t>  the vertical resolution from the current generation GOES radiometers is limited. </a:t>
            </a:r>
          </a:p>
          <a:p>
            <a:pPr fontAlgn="base">
              <a:spcBef>
                <a:spcPct val="0"/>
              </a:spcBef>
              <a:spcAft>
                <a:spcPct val="0"/>
              </a:spcAft>
            </a:pPr>
            <a:endParaRPr lang="en-US" altLang="ko-KR" sz="2400" smtClean="0">
              <a:solidFill>
                <a:srgbClr val="000000"/>
              </a:solidFill>
              <a:ea typeface="굴림" pitchFamily="34" charset="-127"/>
            </a:endParaRPr>
          </a:p>
          <a:p>
            <a:pPr fontAlgn="base">
              <a:spcBef>
                <a:spcPct val="0"/>
              </a:spcBef>
              <a:spcAft>
                <a:spcPct val="0"/>
              </a:spcAft>
            </a:pPr>
            <a:endParaRPr lang="en-US" altLang="ko-KR" sz="2400" smtClean="0">
              <a:solidFill>
                <a:srgbClr val="000000"/>
              </a:solidFill>
              <a:ea typeface="굴림" pitchFamily="34" charset="-127"/>
            </a:endParaRPr>
          </a:p>
          <a:p>
            <a:pPr algn="ctr" fontAlgn="base">
              <a:spcBef>
                <a:spcPct val="0"/>
              </a:spcBef>
              <a:spcAft>
                <a:spcPct val="0"/>
              </a:spcAft>
            </a:pPr>
            <a:r>
              <a:rPr lang="en-US" altLang="ko-KR" sz="2400" smtClean="0">
                <a:solidFill>
                  <a:srgbClr val="FF0000"/>
                </a:solidFill>
                <a:ea typeface="굴림" pitchFamily="34" charset="-127"/>
              </a:rPr>
              <a:t>Each of these limitations can be mitigated with an advanced sounder in the geostationary perspective.</a:t>
            </a:r>
            <a:r>
              <a:rPr lang="en-US" sz="2400" smtClean="0">
                <a:solidFill>
                  <a:srgbClr val="000000"/>
                </a:solidFill>
              </a:rPr>
              <a:t> </a:t>
            </a:r>
          </a:p>
        </p:txBody>
      </p:sp>
    </p:spTree>
    <p:extLst>
      <p:ext uri="{BB962C8B-B14F-4D97-AF65-F5344CB8AC3E}">
        <p14:creationId xmlns:p14="http://schemas.microsoft.com/office/powerpoint/2010/main" val="21420093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050"/>
          <p:cNvSpPr txBox="1">
            <a:spLocks noChangeArrowheads="1"/>
          </p:cNvSpPr>
          <p:nvPr/>
        </p:nvSpPr>
        <p:spPr bwMode="auto">
          <a:xfrm>
            <a:off x="609600" y="304800"/>
            <a:ext cx="8077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dirty="0" smtClean="0">
                <a:solidFill>
                  <a:prstClr val="black"/>
                </a:solidFill>
              </a:rPr>
              <a:t>Impact </a:t>
            </a:r>
            <a:r>
              <a:rPr lang="en-US" sz="2800" dirty="0" smtClean="0">
                <a:solidFill>
                  <a:prstClr val="black"/>
                </a:solidFill>
              </a:rPr>
              <a:t>Study of RAOB, GOES, and POES data on Eta Data Assimilation System</a:t>
            </a:r>
            <a:endParaRPr lang="en-US" sz="2800" dirty="0">
              <a:solidFill>
                <a:prstClr val="black"/>
              </a:solidFill>
            </a:endParaRPr>
          </a:p>
        </p:txBody>
      </p:sp>
      <p:sp>
        <p:nvSpPr>
          <p:cNvPr id="40963" name="Text Box 2051"/>
          <p:cNvSpPr txBox="1">
            <a:spLocks noChangeArrowheads="1"/>
          </p:cNvSpPr>
          <p:nvPr/>
        </p:nvSpPr>
        <p:spPr bwMode="auto">
          <a:xfrm>
            <a:off x="533400" y="2286000"/>
            <a:ext cx="81534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err="1">
                <a:solidFill>
                  <a:prstClr val="black"/>
                </a:solidFill>
              </a:rPr>
              <a:t>Zapotocny</a:t>
            </a:r>
            <a:r>
              <a:rPr lang="en-US" dirty="0">
                <a:solidFill>
                  <a:prstClr val="black"/>
                </a:solidFill>
              </a:rPr>
              <a:t>, T. H., W. P. </a:t>
            </a:r>
            <a:r>
              <a:rPr lang="en-US" dirty="0" err="1">
                <a:solidFill>
                  <a:prstClr val="black"/>
                </a:solidFill>
              </a:rPr>
              <a:t>Menzel</a:t>
            </a:r>
            <a:r>
              <a:rPr lang="en-US" dirty="0">
                <a:solidFill>
                  <a:prstClr val="black"/>
                </a:solidFill>
              </a:rPr>
              <a:t>, J. A. Jung, and J. P. Nelson III, 2005:  A four season impact study of </a:t>
            </a:r>
            <a:r>
              <a:rPr lang="en-US" dirty="0" err="1">
                <a:solidFill>
                  <a:prstClr val="black"/>
                </a:solidFill>
              </a:rPr>
              <a:t>rawinsonde</a:t>
            </a:r>
            <a:r>
              <a:rPr lang="en-US" dirty="0">
                <a:solidFill>
                  <a:prstClr val="black"/>
                </a:solidFill>
              </a:rPr>
              <a:t>, GOES and POES data in the Eta Data Assimilation System.  Part I:  The total contribution.  </a:t>
            </a:r>
            <a:r>
              <a:rPr lang="en-US" dirty="0" err="1">
                <a:solidFill>
                  <a:prstClr val="black"/>
                </a:solidFill>
              </a:rPr>
              <a:t>Wea</a:t>
            </a:r>
            <a:r>
              <a:rPr lang="en-US" dirty="0">
                <a:solidFill>
                  <a:prstClr val="black"/>
                </a:solidFill>
              </a:rPr>
              <a:t>. Forecasting, </a:t>
            </a:r>
            <a:r>
              <a:rPr lang="en-US" b="1" dirty="0">
                <a:solidFill>
                  <a:prstClr val="black"/>
                </a:solidFill>
              </a:rPr>
              <a:t>20</a:t>
            </a:r>
            <a:r>
              <a:rPr lang="en-US" dirty="0">
                <a:solidFill>
                  <a:prstClr val="black"/>
                </a:solidFill>
              </a:rPr>
              <a:t>, 161-177.</a:t>
            </a:r>
          </a:p>
          <a:p>
            <a:r>
              <a:rPr lang="en-US" dirty="0">
                <a:solidFill>
                  <a:prstClr val="black"/>
                </a:solidFill>
              </a:rPr>
              <a:t> </a:t>
            </a:r>
          </a:p>
          <a:p>
            <a:r>
              <a:rPr lang="en-US" dirty="0" err="1">
                <a:solidFill>
                  <a:prstClr val="black"/>
                </a:solidFill>
              </a:rPr>
              <a:t>Zapotocny</a:t>
            </a:r>
            <a:r>
              <a:rPr lang="en-US" dirty="0">
                <a:solidFill>
                  <a:prstClr val="black"/>
                </a:solidFill>
              </a:rPr>
              <a:t>, T. H., W. P. </a:t>
            </a:r>
            <a:r>
              <a:rPr lang="en-US" dirty="0" err="1">
                <a:solidFill>
                  <a:prstClr val="black"/>
                </a:solidFill>
              </a:rPr>
              <a:t>Menzel</a:t>
            </a:r>
            <a:r>
              <a:rPr lang="en-US" dirty="0">
                <a:solidFill>
                  <a:prstClr val="black"/>
                </a:solidFill>
              </a:rPr>
              <a:t>, J. A. Jung, and J. P. Nelson III, 2005:  A four season impact study of </a:t>
            </a:r>
            <a:r>
              <a:rPr lang="en-US" dirty="0" err="1">
                <a:solidFill>
                  <a:prstClr val="black"/>
                </a:solidFill>
              </a:rPr>
              <a:t>rawinsonde</a:t>
            </a:r>
            <a:r>
              <a:rPr lang="en-US" dirty="0">
                <a:solidFill>
                  <a:prstClr val="black"/>
                </a:solidFill>
              </a:rPr>
              <a:t>, GOES and POES data in the Eta Data Assimilation System.  Part II:  Contribution of the components.  </a:t>
            </a:r>
            <a:r>
              <a:rPr lang="en-US" dirty="0" err="1">
                <a:solidFill>
                  <a:prstClr val="black"/>
                </a:solidFill>
              </a:rPr>
              <a:t>Wea</a:t>
            </a:r>
            <a:r>
              <a:rPr lang="en-US" dirty="0">
                <a:solidFill>
                  <a:prstClr val="black"/>
                </a:solidFill>
              </a:rPr>
              <a:t>. Forecasting, </a:t>
            </a:r>
            <a:r>
              <a:rPr lang="en-US" b="1" dirty="0">
                <a:solidFill>
                  <a:prstClr val="black"/>
                </a:solidFill>
              </a:rPr>
              <a:t>20</a:t>
            </a:r>
            <a:r>
              <a:rPr lang="en-US" dirty="0">
                <a:solidFill>
                  <a:prstClr val="black"/>
                </a:solidFill>
              </a:rPr>
              <a:t>, 178-198.</a:t>
            </a:r>
          </a:p>
          <a:p>
            <a:pPr>
              <a:spcBef>
                <a:spcPct val="50000"/>
              </a:spcBef>
            </a:pPr>
            <a:r>
              <a:rPr lang="en-US" dirty="0" err="1" smtClean="0">
                <a:solidFill>
                  <a:prstClr val="black"/>
                </a:solidFill>
              </a:rPr>
              <a:t>Zapotocny</a:t>
            </a:r>
            <a:r>
              <a:rPr lang="en-US" dirty="0">
                <a:solidFill>
                  <a:prstClr val="black"/>
                </a:solidFill>
              </a:rPr>
              <a:t>, T. H., W. P. </a:t>
            </a:r>
            <a:r>
              <a:rPr lang="en-US" dirty="0" err="1">
                <a:solidFill>
                  <a:prstClr val="black"/>
                </a:solidFill>
              </a:rPr>
              <a:t>Menzel</a:t>
            </a:r>
            <a:r>
              <a:rPr lang="en-US" dirty="0">
                <a:solidFill>
                  <a:prstClr val="black"/>
                </a:solidFill>
              </a:rPr>
              <a:t>, J. P. Nelson III, and J. A. Jung, 2002: Impact Study of Five Satellite Data Types in the Eta Data Assimilation System in Three Seasons.  Weather and Forecasting, </a:t>
            </a:r>
            <a:r>
              <a:rPr lang="en-US" b="1" dirty="0">
                <a:solidFill>
                  <a:prstClr val="black"/>
                </a:solidFill>
              </a:rPr>
              <a:t>17</a:t>
            </a:r>
            <a:r>
              <a:rPr lang="en-US" dirty="0">
                <a:solidFill>
                  <a:prstClr val="black"/>
                </a:solidFill>
              </a:rPr>
              <a:t>, 263-285.</a:t>
            </a:r>
          </a:p>
          <a:p>
            <a:pPr algn="ctr">
              <a:spcBef>
                <a:spcPct val="50000"/>
              </a:spcBef>
            </a:pPr>
            <a:endParaRPr lang="en-US" dirty="0">
              <a:solidFill>
                <a:prstClr val="black"/>
              </a:solidFill>
            </a:endParaRPr>
          </a:p>
        </p:txBody>
      </p:sp>
      <p:pic>
        <p:nvPicPr>
          <p:cNvPr id="40964" name="Picture 2052" descr="NOAA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5368348"/>
            <a:ext cx="1371600" cy="13372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081" t="15372" r="18085" b="16507"/>
          <a:stretch/>
        </p:blipFill>
        <p:spPr>
          <a:xfrm>
            <a:off x="6585624" y="5363795"/>
            <a:ext cx="1948776" cy="1341805"/>
          </a:xfrm>
          <a:prstGeom prst="rect">
            <a:avLst/>
          </a:prstGeom>
        </p:spPr>
      </p:pic>
      <p:sp>
        <p:nvSpPr>
          <p:cNvPr id="3" name="TextBox 2"/>
          <p:cNvSpPr txBox="1"/>
          <p:nvPr/>
        </p:nvSpPr>
        <p:spPr>
          <a:xfrm>
            <a:off x="228600" y="1524000"/>
            <a:ext cx="8763000" cy="523220"/>
          </a:xfrm>
          <a:prstGeom prst="rect">
            <a:avLst/>
          </a:prstGeom>
          <a:noFill/>
        </p:spPr>
        <p:txBody>
          <a:bodyPr wrap="square" rtlCol="0">
            <a:spAutoFit/>
          </a:bodyPr>
          <a:lstStyle/>
          <a:p>
            <a:r>
              <a:rPr lang="en-US" sz="2800" dirty="0" smtClean="0">
                <a:solidFill>
                  <a:schemeClr val="accent1">
                    <a:lumMod val="75000"/>
                  </a:schemeClr>
                </a:solidFill>
              </a:rPr>
              <a:t>RAOBs, GOES and POES all contribute unique information!</a:t>
            </a:r>
            <a:endParaRPr lang="en-US" sz="2800" dirty="0">
              <a:solidFill>
                <a:schemeClr val="accent1">
                  <a:lumMod val="75000"/>
                </a:schemeClr>
              </a:solidFill>
            </a:endParaRPr>
          </a:p>
        </p:txBody>
      </p:sp>
    </p:spTree>
    <p:extLst>
      <p:ext uri="{BB962C8B-B14F-4D97-AF65-F5344CB8AC3E}">
        <p14:creationId xmlns:p14="http://schemas.microsoft.com/office/powerpoint/2010/main" val="6135079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071563" y="5832475"/>
            <a:ext cx="68357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dirty="0">
                <a:solidFill>
                  <a:prstClr val="black"/>
                </a:solidFill>
                <a:cs typeface="Times New Roman" pitchFamily="18" charset="0"/>
              </a:rPr>
              <a:t>Oct 2001 forecast impact (%) for T, u, v, RH fields </a:t>
            </a:r>
          </a:p>
          <a:p>
            <a:pPr algn="ctr" eaLnBrk="1" hangingPunct="1"/>
            <a:r>
              <a:rPr lang="en-US" b="1" dirty="0">
                <a:solidFill>
                  <a:prstClr val="black"/>
                </a:solidFill>
                <a:cs typeface="Times New Roman" pitchFamily="18" charset="0"/>
              </a:rPr>
              <a:t>after 24-hrs of Eta model integration</a:t>
            </a: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l="27344" t="70259" r="30469" b="26042"/>
          <a:stretch>
            <a:fillRect/>
          </a:stretch>
        </p:blipFill>
        <p:spPr bwMode="auto">
          <a:xfrm>
            <a:off x="685800" y="5257800"/>
            <a:ext cx="777240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l="21875" t="18750" r="21875" b="29167"/>
          <a:stretch>
            <a:fillRect/>
          </a:stretch>
        </p:blipFill>
        <p:spPr bwMode="auto">
          <a:xfrm>
            <a:off x="838200" y="49213"/>
            <a:ext cx="7391400" cy="513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Text Box 5"/>
          <p:cNvSpPr txBox="1">
            <a:spLocks noChangeArrowheads="1"/>
          </p:cNvSpPr>
          <p:nvPr/>
        </p:nvSpPr>
        <p:spPr bwMode="auto">
          <a:xfrm>
            <a:off x="7162800" y="6381690"/>
            <a:ext cx="18937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i="1" dirty="0" err="1">
                <a:solidFill>
                  <a:prstClr val="black"/>
                </a:solidFill>
              </a:rPr>
              <a:t>Zapotocny</a:t>
            </a:r>
            <a:r>
              <a:rPr lang="en-US" sz="2000" i="1" dirty="0">
                <a:solidFill>
                  <a:prstClr val="black"/>
                </a:solidFill>
              </a:rPr>
              <a:t>, </a:t>
            </a:r>
            <a:r>
              <a:rPr lang="en-US" sz="2000" i="1" dirty="0" smtClean="0">
                <a:solidFill>
                  <a:prstClr val="black"/>
                </a:solidFill>
              </a:rPr>
              <a:t>2005</a:t>
            </a:r>
            <a:endParaRPr lang="en-US" sz="2000" i="1" dirty="0">
              <a:solidFill>
                <a:prstClr val="black"/>
              </a:solidFill>
            </a:endParaRPr>
          </a:p>
        </p:txBody>
      </p:sp>
    </p:spTree>
    <p:extLst>
      <p:ext uri="{BB962C8B-B14F-4D97-AF65-F5344CB8AC3E}">
        <p14:creationId xmlns:p14="http://schemas.microsoft.com/office/powerpoint/2010/main" val="395537369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04800" y="1066800"/>
            <a:ext cx="8839200" cy="5105400"/>
          </a:xfrm>
        </p:spPr>
        <p:txBody>
          <a:bodyPr/>
          <a:lstStyle/>
          <a:p>
            <a:pPr eaLnBrk="1" hangingPunct="1">
              <a:lnSpc>
                <a:spcPct val="90000"/>
              </a:lnSpc>
            </a:pPr>
            <a:r>
              <a:rPr lang="en-US" dirty="0" smtClean="0">
                <a:solidFill>
                  <a:schemeClr val="bg1"/>
                </a:solidFill>
              </a:rPr>
              <a:t>GOES-R Overview</a:t>
            </a:r>
          </a:p>
          <a:p>
            <a:pPr lvl="1" eaLnBrk="1" hangingPunct="1">
              <a:lnSpc>
                <a:spcPct val="90000"/>
              </a:lnSpc>
            </a:pPr>
            <a:r>
              <a:rPr lang="en-US" dirty="0" smtClean="0">
                <a:solidFill>
                  <a:schemeClr val="bg1"/>
                </a:solidFill>
              </a:rPr>
              <a:t>No dedicated Sounder</a:t>
            </a:r>
          </a:p>
          <a:p>
            <a:pPr lvl="1" eaLnBrk="1" hangingPunct="1">
              <a:lnSpc>
                <a:spcPct val="90000"/>
              </a:lnSpc>
            </a:pPr>
            <a:r>
              <a:rPr lang="en-US" dirty="0" smtClean="0">
                <a:solidFill>
                  <a:schemeClr val="bg1"/>
                </a:solidFill>
              </a:rPr>
              <a:t>Synergy with ABI</a:t>
            </a:r>
          </a:p>
          <a:p>
            <a:pPr eaLnBrk="1" hangingPunct="1">
              <a:lnSpc>
                <a:spcPct val="90000"/>
              </a:lnSpc>
            </a:pPr>
            <a:r>
              <a:rPr lang="en-US" dirty="0" smtClean="0">
                <a:solidFill>
                  <a:schemeClr val="bg1"/>
                </a:solidFill>
              </a:rPr>
              <a:t>Current GOES Sounder</a:t>
            </a:r>
          </a:p>
          <a:p>
            <a:pPr eaLnBrk="1" hangingPunct="1">
              <a:lnSpc>
                <a:spcPct val="90000"/>
              </a:lnSpc>
            </a:pPr>
            <a:r>
              <a:rPr lang="en-US" dirty="0" smtClean="0">
                <a:solidFill>
                  <a:srgbClr val="FFFF00"/>
                </a:solidFill>
              </a:rPr>
              <a:t>Select products</a:t>
            </a:r>
          </a:p>
          <a:p>
            <a:pPr eaLnBrk="1" hangingPunct="1">
              <a:lnSpc>
                <a:spcPct val="90000"/>
              </a:lnSpc>
            </a:pPr>
            <a:r>
              <a:rPr lang="en-US" dirty="0" smtClean="0">
                <a:solidFill>
                  <a:schemeClr val="bg1"/>
                </a:solidFill>
              </a:rPr>
              <a:t>Sample applications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References</a:t>
            </a:r>
          </a:p>
          <a:p>
            <a:pPr marL="457200" lvl="1" indent="0" eaLnBrk="1" hangingPunct="1">
              <a:lnSpc>
                <a:spcPct val="90000"/>
              </a:lnSpc>
              <a:buNone/>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28</a:t>
            </a:fld>
            <a:endParaRPr lang="en-US" smtClean="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3276600"/>
            <a:ext cx="4596388" cy="3248313"/>
          </a:xfrm>
          <a:prstGeom prst="rect">
            <a:avLst/>
          </a:prstGeom>
          <a:ln>
            <a:solidFill>
              <a:schemeClr val="tx1"/>
            </a:solidFill>
          </a:ln>
        </p:spPr>
      </p:pic>
    </p:spTree>
    <p:extLst>
      <p:ext uri="{BB962C8B-B14F-4D97-AF65-F5344CB8AC3E}">
        <p14:creationId xmlns:p14="http://schemas.microsoft.com/office/powerpoint/2010/main" val="28220507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31BE2C2-61EC-4930-B6C5-1F606110C195}" type="slidenum">
              <a:rPr lang="en-US"/>
              <a:pPr/>
              <a:t>29</a:t>
            </a:fld>
            <a:endParaRPr lang="en-US"/>
          </a:p>
        </p:txBody>
      </p:sp>
      <p:sp>
        <p:nvSpPr>
          <p:cNvPr id="3074" name="Rectangle 2"/>
          <p:cNvSpPr>
            <a:spLocks noGrp="1" noChangeArrowheads="1"/>
          </p:cNvSpPr>
          <p:nvPr>
            <p:ph type="title"/>
          </p:nvPr>
        </p:nvSpPr>
        <p:spPr>
          <a:xfrm>
            <a:off x="685800" y="304800"/>
            <a:ext cx="7772400" cy="1143000"/>
          </a:xfrm>
        </p:spPr>
        <p:txBody>
          <a:bodyPr/>
          <a:lstStyle/>
          <a:p>
            <a:r>
              <a:rPr lang="en-US" altLang="ko-KR" sz="3600" dirty="0">
                <a:ea typeface="굴림" charset="-127"/>
              </a:rPr>
              <a:t>Product Impacts and Requirements </a:t>
            </a:r>
            <a:endParaRPr lang="en-US" sz="3600" dirty="0"/>
          </a:p>
        </p:txBody>
      </p:sp>
      <p:sp>
        <p:nvSpPr>
          <p:cNvPr id="3075" name="Rectangle 3"/>
          <p:cNvSpPr>
            <a:spLocks noGrp="1" noChangeArrowheads="1"/>
          </p:cNvSpPr>
          <p:nvPr>
            <p:ph type="body" idx="1"/>
          </p:nvPr>
        </p:nvSpPr>
        <p:spPr>
          <a:xfrm>
            <a:off x="1143000" y="1447800"/>
            <a:ext cx="7772400" cy="4313238"/>
          </a:xfrm>
        </p:spPr>
        <p:txBody>
          <a:bodyPr/>
          <a:lstStyle/>
          <a:p>
            <a:pPr marL="0" indent="0">
              <a:lnSpc>
                <a:spcPct val="90000"/>
              </a:lnSpc>
              <a:buFont typeface="Wingdings" pitchFamily="2" charset="2"/>
              <a:buNone/>
            </a:pPr>
            <a:r>
              <a:rPr lang="en-US" sz="2100" dirty="0" smtClean="0"/>
              <a:t>With data from an advanced </a:t>
            </a:r>
            <a:r>
              <a:rPr lang="en-US" sz="2100" dirty="0"/>
              <a:t>high-spectral </a:t>
            </a:r>
            <a:r>
              <a:rPr lang="en-US" sz="2100" dirty="0" smtClean="0"/>
              <a:t>sounder in the geostationary orbit, the </a:t>
            </a:r>
            <a:r>
              <a:rPr lang="en-US" sz="2100" dirty="0"/>
              <a:t>following NOAA validated product requirements can be reinstated, improving </a:t>
            </a:r>
            <a:r>
              <a:rPr lang="en-US" sz="2100" dirty="0" smtClean="0"/>
              <a:t>now, short </a:t>
            </a:r>
            <a:r>
              <a:rPr lang="en-US" sz="2100" dirty="0"/>
              <a:t>and long term forecasts</a:t>
            </a:r>
            <a:r>
              <a:rPr lang="en-US" altLang="ko-KR" sz="2100" dirty="0">
                <a:ea typeface="굴림" charset="-127"/>
              </a:rPr>
              <a:t> :   </a:t>
            </a:r>
          </a:p>
          <a:p>
            <a:pPr marL="0" indent="0">
              <a:lnSpc>
                <a:spcPct val="90000"/>
              </a:lnSpc>
              <a:buFont typeface="Wingdings" pitchFamily="2" charset="2"/>
              <a:buNone/>
            </a:pPr>
            <a:endParaRPr lang="en-US" altLang="ko-KR" sz="2100" dirty="0">
              <a:ea typeface="굴림" charset="-127"/>
            </a:endParaRPr>
          </a:p>
          <a:p>
            <a:pPr marL="0" indent="0">
              <a:lnSpc>
                <a:spcPct val="90000"/>
              </a:lnSpc>
              <a:buFont typeface="Wingdings" pitchFamily="2" charset="2"/>
              <a:buAutoNum type="arabicPeriod"/>
            </a:pPr>
            <a:r>
              <a:rPr lang="en-US" altLang="ko-KR" sz="2100" dirty="0">
                <a:ea typeface="굴림" charset="-127"/>
              </a:rPr>
              <a:t>  Advanced Atmospheric vertical moisture profile;  </a:t>
            </a:r>
          </a:p>
          <a:p>
            <a:pPr marL="0" indent="0">
              <a:lnSpc>
                <a:spcPct val="90000"/>
              </a:lnSpc>
              <a:buFont typeface="Wingdings" pitchFamily="2" charset="2"/>
              <a:buAutoNum type="arabicPeriod"/>
            </a:pPr>
            <a:r>
              <a:rPr lang="en-US" altLang="ko-KR" sz="2100" dirty="0">
                <a:ea typeface="굴림" charset="-127"/>
              </a:rPr>
              <a:t>  Advanced Atmospheric vertical temperature profile;  </a:t>
            </a:r>
          </a:p>
          <a:p>
            <a:pPr marL="0" indent="0">
              <a:lnSpc>
                <a:spcPct val="90000"/>
              </a:lnSpc>
              <a:buFont typeface="Wingdings" pitchFamily="2" charset="2"/>
              <a:buAutoNum type="arabicPeriod"/>
            </a:pPr>
            <a:r>
              <a:rPr lang="en-US" altLang="ko-KR" sz="2100" dirty="0">
                <a:ea typeface="굴림" charset="-127"/>
              </a:rPr>
              <a:t>  Capping inversion information (height &amp; strength);  </a:t>
            </a:r>
          </a:p>
          <a:p>
            <a:pPr marL="0" indent="0">
              <a:lnSpc>
                <a:spcPct val="90000"/>
              </a:lnSpc>
              <a:buFont typeface="Wingdings" pitchFamily="2" charset="2"/>
              <a:buAutoNum type="arabicPeriod"/>
            </a:pPr>
            <a:r>
              <a:rPr lang="en-US" altLang="ko-KR" sz="2100" dirty="0">
                <a:ea typeface="굴림" charset="-127"/>
              </a:rPr>
              <a:t>  Moisture flux;   </a:t>
            </a:r>
          </a:p>
          <a:p>
            <a:pPr marL="0" indent="0">
              <a:lnSpc>
                <a:spcPct val="90000"/>
              </a:lnSpc>
              <a:buFont typeface="Wingdings" pitchFamily="2" charset="2"/>
              <a:buAutoNum type="arabicPeriod"/>
            </a:pPr>
            <a:r>
              <a:rPr lang="en-US" altLang="ko-KR" sz="2100" dirty="0">
                <a:ea typeface="굴림" charset="-127"/>
              </a:rPr>
              <a:t>  Surface emissivity;  </a:t>
            </a:r>
          </a:p>
          <a:p>
            <a:pPr marL="0" indent="0">
              <a:lnSpc>
                <a:spcPct val="90000"/>
              </a:lnSpc>
              <a:buFont typeface="Wingdings" pitchFamily="2" charset="2"/>
              <a:buAutoNum type="arabicPeriod"/>
            </a:pPr>
            <a:r>
              <a:rPr lang="en-US" altLang="ko-KR" sz="2100" dirty="0">
                <a:ea typeface="굴림" charset="-127"/>
              </a:rPr>
              <a:t>  Cloud Base altitude;</a:t>
            </a:r>
          </a:p>
          <a:p>
            <a:pPr marL="0" indent="0">
              <a:lnSpc>
                <a:spcPct val="90000"/>
              </a:lnSpc>
              <a:buFont typeface="Wingdings" pitchFamily="2" charset="2"/>
              <a:buAutoNum type="arabicPeriod"/>
            </a:pPr>
            <a:r>
              <a:rPr lang="en-US" altLang="ko-KR" sz="2100" dirty="0">
                <a:ea typeface="굴림" charset="-127"/>
              </a:rPr>
              <a:t>  Carbon monoxide concentration. </a:t>
            </a:r>
          </a:p>
        </p:txBody>
      </p:sp>
      <p:sp>
        <p:nvSpPr>
          <p:cNvPr id="3076" name="Text Box 4"/>
          <p:cNvSpPr txBox="1">
            <a:spLocks noChangeArrowheads="1"/>
          </p:cNvSpPr>
          <p:nvPr/>
        </p:nvSpPr>
        <p:spPr bwMode="auto">
          <a:xfrm>
            <a:off x="533400" y="5562600"/>
            <a:ext cx="8303876" cy="400110"/>
          </a:xfrm>
          <a:prstGeom prst="rect">
            <a:avLst/>
          </a:prstGeom>
          <a:solidFill>
            <a:schemeClr val="accent6">
              <a:lumMod val="40000"/>
              <a:lumOff val="60000"/>
            </a:schemeClr>
          </a:solidFill>
          <a:ln>
            <a:noFill/>
          </a:ln>
          <a:effectLst/>
          <a:extLst/>
        </p:spPr>
        <p:txBody>
          <a:bodyPr wrap="none">
            <a:spAutoFit/>
          </a:bodyPr>
          <a:lstStyle/>
          <a:p>
            <a:pPr eaLnBrk="1" hangingPunct="1"/>
            <a:r>
              <a:rPr lang="en-US" sz="2000" dirty="0">
                <a:latin typeface="Arial" charset="0"/>
              </a:rPr>
              <a:t>Plus, high spectral resolution </a:t>
            </a:r>
            <a:r>
              <a:rPr lang="en-US" sz="2000" dirty="0" smtClean="0">
                <a:latin typeface="Arial" charset="0"/>
              </a:rPr>
              <a:t>IR data </a:t>
            </a:r>
            <a:r>
              <a:rPr lang="en-US" sz="2000" dirty="0">
                <a:latin typeface="Arial" charset="0"/>
              </a:rPr>
              <a:t>will help at least 17 other products.</a:t>
            </a:r>
          </a:p>
        </p:txBody>
      </p:sp>
    </p:spTree>
    <p:extLst>
      <p:ext uri="{BB962C8B-B14F-4D97-AF65-F5344CB8AC3E}">
        <p14:creationId xmlns:p14="http://schemas.microsoft.com/office/powerpoint/2010/main" val="7997837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3</a:t>
            </a:fld>
            <a:endParaRPr lang="en-US">
              <a:solidFill>
                <a:srgbClr val="000000"/>
              </a:solidFill>
            </a:endParaRPr>
          </a:p>
        </p:txBody>
      </p:sp>
      <p:sp>
        <p:nvSpPr>
          <p:cNvPr id="5" name="Rectangle 2"/>
          <p:cNvSpPr>
            <a:spLocks noGrp="1" noChangeArrowheads="1"/>
          </p:cNvSpPr>
          <p:nvPr>
            <p:ph type="title"/>
          </p:nvPr>
        </p:nvSpPr>
        <p:spPr>
          <a:xfrm>
            <a:off x="0" y="-152400"/>
            <a:ext cx="9144000" cy="914400"/>
          </a:xfrm>
        </p:spPr>
        <p:txBody>
          <a:bodyPr/>
          <a:lstStyle/>
          <a:p>
            <a:r>
              <a:rPr lang="en-US" dirty="0">
                <a:solidFill>
                  <a:schemeClr val="bg1"/>
                </a:solidFill>
              </a:rPr>
              <a:t>GOES-R main instruments</a:t>
            </a:r>
          </a:p>
        </p:txBody>
      </p:sp>
      <p:grpSp>
        <p:nvGrpSpPr>
          <p:cNvPr id="6" name="Group 3"/>
          <p:cNvGrpSpPr>
            <a:grpSpLocks/>
          </p:cNvGrpSpPr>
          <p:nvPr/>
        </p:nvGrpSpPr>
        <p:grpSpPr bwMode="auto">
          <a:xfrm>
            <a:off x="5181600" y="990600"/>
            <a:ext cx="9906000" cy="5019675"/>
            <a:chOff x="3312" y="624"/>
            <a:chExt cx="6240" cy="3162"/>
          </a:xfrm>
        </p:grpSpPr>
        <p:sp>
          <p:nvSpPr>
            <p:cNvPr id="7" name="Text Box 4"/>
            <p:cNvSpPr txBox="1">
              <a:spLocks noChangeArrowheads="1"/>
            </p:cNvSpPr>
            <p:nvPr/>
          </p:nvSpPr>
          <p:spPr bwMode="auto">
            <a:xfrm>
              <a:off x="3456" y="3456"/>
              <a:ext cx="2160"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0" fontAlgn="base" hangingPunct="0">
                <a:spcBef>
                  <a:spcPct val="0"/>
                </a:spcBef>
                <a:spcAft>
                  <a:spcPct val="0"/>
                </a:spcAft>
              </a:pPr>
              <a:r>
                <a:rPr lang="en-US" sz="1400" b="1" dirty="0" smtClean="0">
                  <a:solidFill>
                    <a:srgbClr val="C0C0C0"/>
                  </a:solidFill>
                </a:rPr>
                <a:t>Images courtesy of SOHO EIT, a joint NASA/ESA program</a:t>
              </a:r>
              <a:endParaRPr lang="en-US" sz="1400" b="1" i="1" dirty="0" smtClean="0">
                <a:solidFill>
                  <a:srgbClr val="C0C0C0"/>
                </a:solidFill>
              </a:endParaRPr>
            </a:p>
          </p:txBody>
        </p:sp>
        <p:pic>
          <p:nvPicPr>
            <p:cNvPr id="8" name="Picture 5" descr="Sun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912"/>
              <a:ext cx="1666" cy="1790"/>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9" name="Picture 6" descr="Sun3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 y="1632"/>
              <a:ext cx="1690" cy="1792"/>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0" name="Rectangle 7"/>
            <p:cNvSpPr>
              <a:spLocks noChangeArrowheads="1"/>
            </p:cNvSpPr>
            <p:nvPr/>
          </p:nvSpPr>
          <p:spPr bwMode="auto">
            <a:xfrm>
              <a:off x="3456" y="624"/>
              <a:ext cx="6096"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95000"/>
                </a:lnSpc>
                <a:spcBef>
                  <a:spcPct val="35000"/>
                </a:spcBef>
                <a:spcAft>
                  <a:spcPct val="0"/>
                </a:spcAft>
                <a:buFont typeface="Wingdings" pitchFamily="2" charset="2"/>
                <a:buNone/>
              </a:pPr>
              <a:r>
                <a:rPr lang="en-US" sz="2400" b="1" smtClean="0">
                  <a:solidFill>
                    <a:srgbClr val="FFFF00"/>
                  </a:solidFill>
                </a:rPr>
                <a:t>Space Weather/Solar</a:t>
              </a:r>
            </a:p>
          </p:txBody>
        </p:sp>
      </p:grpSp>
      <p:grpSp>
        <p:nvGrpSpPr>
          <p:cNvPr id="11" name="Group 8"/>
          <p:cNvGrpSpPr>
            <a:grpSpLocks/>
          </p:cNvGrpSpPr>
          <p:nvPr/>
        </p:nvGrpSpPr>
        <p:grpSpPr bwMode="auto">
          <a:xfrm>
            <a:off x="0" y="457200"/>
            <a:ext cx="8686800" cy="3206750"/>
            <a:chOff x="0" y="480"/>
            <a:chExt cx="5472" cy="2020"/>
          </a:xfrm>
        </p:grpSpPr>
        <p:pic>
          <p:nvPicPr>
            <p:cNvPr id="12" name="Picture 9" descr="ABI_FD_COVERAGE_RATE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864"/>
              <a:ext cx="3156" cy="16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0"/>
            <p:cNvSpPr txBox="1">
              <a:spLocks noChangeArrowheads="1"/>
            </p:cNvSpPr>
            <p:nvPr/>
          </p:nvSpPr>
          <p:spPr bwMode="auto">
            <a:xfrm>
              <a:off x="1620" y="1381"/>
              <a:ext cx="1473"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232275">
                <a:spcBef>
                  <a:spcPct val="0"/>
                </a:spcBef>
                <a:defRPr>
                  <a:solidFill>
                    <a:schemeClr val="tx1"/>
                  </a:solidFill>
                  <a:latin typeface="Arial" pitchFamily="34" charset="0"/>
                </a:defRPr>
              </a:lvl1pPr>
              <a:lvl2pPr defTabSz="4232275">
                <a:spcBef>
                  <a:spcPct val="0"/>
                </a:spcBef>
                <a:defRPr>
                  <a:solidFill>
                    <a:schemeClr val="tx1"/>
                  </a:solidFill>
                  <a:latin typeface="Arial" pitchFamily="34" charset="0"/>
                </a:defRPr>
              </a:lvl2pPr>
              <a:lvl3pPr defTabSz="4232275">
                <a:spcBef>
                  <a:spcPct val="0"/>
                </a:spcBef>
                <a:defRPr>
                  <a:solidFill>
                    <a:schemeClr val="tx1"/>
                  </a:solidFill>
                  <a:latin typeface="Arial" pitchFamily="34" charset="0"/>
                </a:defRPr>
              </a:lvl3pPr>
              <a:lvl4pPr defTabSz="4232275">
                <a:spcBef>
                  <a:spcPct val="0"/>
                </a:spcBef>
                <a:defRPr>
                  <a:solidFill>
                    <a:schemeClr val="tx1"/>
                  </a:solidFill>
                  <a:latin typeface="Arial" pitchFamily="34" charset="0"/>
                </a:defRPr>
              </a:lvl4pPr>
              <a:lvl5pPr defTabSz="4232275">
                <a:spcBef>
                  <a:spcPct val="0"/>
                </a:spcBef>
                <a:defRPr>
                  <a:solidFill>
                    <a:schemeClr val="tx1"/>
                  </a:solidFill>
                  <a:latin typeface="Arial" pitchFamily="34" charset="0"/>
                </a:defRPr>
              </a:lvl5pPr>
              <a:lvl6pPr defTabSz="4232275" fontAlgn="base">
                <a:spcBef>
                  <a:spcPct val="0"/>
                </a:spcBef>
                <a:spcAft>
                  <a:spcPct val="0"/>
                </a:spcAft>
                <a:defRPr>
                  <a:solidFill>
                    <a:schemeClr val="tx1"/>
                  </a:solidFill>
                  <a:latin typeface="Arial" pitchFamily="34" charset="0"/>
                </a:defRPr>
              </a:lvl6pPr>
              <a:lvl7pPr defTabSz="4232275" fontAlgn="base">
                <a:spcBef>
                  <a:spcPct val="0"/>
                </a:spcBef>
                <a:spcAft>
                  <a:spcPct val="0"/>
                </a:spcAft>
                <a:defRPr>
                  <a:solidFill>
                    <a:schemeClr val="tx1"/>
                  </a:solidFill>
                  <a:latin typeface="Arial" pitchFamily="34" charset="0"/>
                </a:defRPr>
              </a:lvl7pPr>
              <a:lvl8pPr defTabSz="4232275" fontAlgn="base">
                <a:spcBef>
                  <a:spcPct val="0"/>
                </a:spcBef>
                <a:spcAft>
                  <a:spcPct val="0"/>
                </a:spcAft>
                <a:defRPr>
                  <a:solidFill>
                    <a:schemeClr val="tx1"/>
                  </a:solidFill>
                  <a:latin typeface="Arial" pitchFamily="34" charset="0"/>
                </a:defRPr>
              </a:lvl8pPr>
              <a:lvl9pPr defTabSz="4232275" fontAlgn="base">
                <a:spcBef>
                  <a:spcPct val="0"/>
                </a:spcBef>
                <a:spcAft>
                  <a:spcPct val="0"/>
                </a:spcAft>
                <a:defRPr>
                  <a:solidFill>
                    <a:schemeClr val="tx1"/>
                  </a:solidFill>
                  <a:latin typeface="Arial" pitchFamily="34" charset="0"/>
                </a:defRPr>
              </a:lvl9pPr>
            </a:lstStyle>
            <a:p>
              <a:pPr fontAlgn="base">
                <a:spcAft>
                  <a:spcPct val="0"/>
                </a:spcAft>
              </a:pPr>
              <a:r>
                <a:rPr lang="en-US" smtClean="0">
                  <a:solidFill>
                    <a:srgbClr val="FFFFFF"/>
                  </a:solidFill>
                </a:rPr>
                <a:t>ABI covers the earth approximately five times faster than the current Imager.</a:t>
              </a:r>
            </a:p>
          </p:txBody>
        </p:sp>
        <p:sp>
          <p:nvSpPr>
            <p:cNvPr id="14" name="Text Box 11"/>
            <p:cNvSpPr txBox="1">
              <a:spLocks noChangeArrowheads="1"/>
            </p:cNvSpPr>
            <p:nvPr/>
          </p:nvSpPr>
          <p:spPr bwMode="auto">
            <a:xfrm>
              <a:off x="0" y="480"/>
              <a:ext cx="54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b="1" smtClean="0">
                  <a:solidFill>
                    <a:srgbClr val="FFFF00"/>
                  </a:solidFill>
                </a:rPr>
                <a:t>ABI – Advanced Baseline Imager</a:t>
              </a:r>
              <a:r>
                <a:rPr lang="en-US" sz="3600" b="1" smtClean="0">
                  <a:solidFill>
                    <a:srgbClr val="FFFF00"/>
                  </a:solidFill>
                </a:rPr>
                <a:t> </a:t>
              </a:r>
              <a:endParaRPr lang="en-US" sz="3600" b="1" smtClean="0">
                <a:solidFill>
                  <a:srgbClr val="FFFF00"/>
                </a:solidFill>
                <a:cs typeface="Times New Roman" pitchFamily="18" charset="0"/>
              </a:endParaRPr>
            </a:p>
          </p:txBody>
        </p:sp>
      </p:grpSp>
      <p:grpSp>
        <p:nvGrpSpPr>
          <p:cNvPr id="15" name="Group 12"/>
          <p:cNvGrpSpPr>
            <a:grpSpLocks/>
          </p:cNvGrpSpPr>
          <p:nvPr/>
        </p:nvGrpSpPr>
        <p:grpSpPr bwMode="auto">
          <a:xfrm>
            <a:off x="76200" y="3581400"/>
            <a:ext cx="9067800" cy="3048000"/>
            <a:chOff x="48" y="2256"/>
            <a:chExt cx="5712" cy="1920"/>
          </a:xfrm>
        </p:grpSpPr>
        <p:sp>
          <p:nvSpPr>
            <p:cNvPr id="16" name="Text Box 13"/>
            <p:cNvSpPr txBox="1">
              <a:spLocks noChangeArrowheads="1"/>
            </p:cNvSpPr>
            <p:nvPr/>
          </p:nvSpPr>
          <p:spPr bwMode="auto">
            <a:xfrm>
              <a:off x="48" y="2256"/>
              <a:ext cx="5712"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a:spcBef>
                  <a:spcPct val="0"/>
                </a:spcBef>
                <a:defRPr>
                  <a:solidFill>
                    <a:schemeClr val="tx1"/>
                  </a:solidFill>
                  <a:latin typeface="Arial" pitchFamily="34" charset="0"/>
                </a:defRPr>
              </a:lvl1pPr>
              <a:lvl2pPr marL="762000" indent="-304800">
                <a:spcBef>
                  <a:spcPct val="0"/>
                </a:spcBef>
                <a:defRPr>
                  <a:solidFill>
                    <a:schemeClr val="tx1"/>
                  </a:solidFill>
                  <a:latin typeface="Arial" pitchFamily="34" charset="0"/>
                </a:defRPr>
              </a:lvl2pPr>
              <a:lvl3pPr>
                <a:spcBef>
                  <a:spcPct val="0"/>
                </a:spcBef>
                <a:defRPr>
                  <a:solidFill>
                    <a:schemeClr val="tx1"/>
                  </a:solidFill>
                  <a:latin typeface="Arial" pitchFamily="34" charset="0"/>
                </a:defRPr>
              </a:lvl3pPr>
              <a:lvl4pPr>
                <a:spcBef>
                  <a:spcPct val="0"/>
                </a:spcBef>
                <a:defRPr>
                  <a:solidFill>
                    <a:schemeClr val="tx1"/>
                  </a:solidFill>
                  <a:latin typeface="Arial" pitchFamily="34" charset="0"/>
                </a:defRPr>
              </a:lvl4pPr>
              <a:lvl5pPr>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fontAlgn="base">
                <a:spcAft>
                  <a:spcPct val="0"/>
                </a:spcAft>
              </a:pPr>
              <a:r>
                <a:rPr lang="en-US" sz="2400" b="1" smtClean="0">
                  <a:solidFill>
                    <a:srgbClr val="FFFF00"/>
                  </a:solidFill>
                </a:rPr>
                <a:t>Geostationary Lightning Mapper</a:t>
              </a:r>
              <a:r>
                <a:rPr lang="en-US" sz="3600" b="1" smtClean="0">
                  <a:solidFill>
                    <a:srgbClr val="000000"/>
                  </a:solidFill>
                </a:rPr>
                <a:t> </a:t>
              </a:r>
            </a:p>
            <a:p>
              <a:pPr fontAlgn="base">
                <a:spcAft>
                  <a:spcPct val="0"/>
                </a:spcAft>
              </a:pPr>
              <a:endParaRPr lang="en-US" sz="1000" b="1" smtClean="0">
                <a:solidFill>
                  <a:srgbClr val="000000"/>
                </a:solidFill>
              </a:endParaRPr>
            </a:p>
          </p:txBody>
        </p:sp>
        <p:pic>
          <p:nvPicPr>
            <p:cNvPr id="17" name="Picture 14" descr="GOES_E_W_c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2632"/>
              <a:ext cx="2470" cy="1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1198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C:\Program Files\Qualcomm\Eudora Mail\Attach\ABS_GOES8S_GIFTS_IASI_CO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8" y="76200"/>
            <a:ext cx="7929562" cy="6040438"/>
          </a:xfrm>
          <a:prstGeom prst="rect">
            <a:avLst/>
          </a:prstGeom>
          <a:noFill/>
          <a:extLst>
            <a:ext uri="{909E8E84-426E-40DD-AFC4-6F175D3DCCD1}">
              <a14:hiddenFill xmlns:a14="http://schemas.microsoft.com/office/drawing/2010/main">
                <a:solidFill>
                  <a:srgbClr val="FFFFFF"/>
                </a:solidFill>
              </a14:hiddenFill>
            </a:ext>
          </a:extLst>
        </p:spPr>
      </p:pic>
      <p:sp>
        <p:nvSpPr>
          <p:cNvPr id="4100" name="Text Box 4"/>
          <p:cNvSpPr txBox="1">
            <a:spLocks noChangeArrowheads="1"/>
          </p:cNvSpPr>
          <p:nvPr/>
        </p:nvSpPr>
        <p:spPr bwMode="auto">
          <a:xfrm>
            <a:off x="1633538" y="5867400"/>
            <a:ext cx="5781675" cy="841375"/>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b="1">
                <a:solidFill>
                  <a:srgbClr val="3333CC"/>
                </a:solidFill>
              </a:rPr>
              <a:t>Spectral coverage</a:t>
            </a:r>
            <a:r>
              <a:rPr lang="en-US" sz="2400">
                <a:solidFill>
                  <a:srgbClr val="000000"/>
                </a:solidFill>
              </a:rPr>
              <a:t> of the ABS, GIFTS, IASI </a:t>
            </a:r>
          </a:p>
          <a:p>
            <a:pPr algn="ctr" eaLnBrk="0" fontAlgn="base" hangingPunct="0">
              <a:spcBef>
                <a:spcPct val="0"/>
              </a:spcBef>
              <a:spcAft>
                <a:spcPct val="0"/>
              </a:spcAft>
            </a:pPr>
            <a:r>
              <a:rPr lang="en-US" sz="2400">
                <a:solidFill>
                  <a:srgbClr val="000000"/>
                </a:solidFill>
              </a:rPr>
              <a:t>and the current GOES radiometer sounder</a:t>
            </a:r>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30</a:t>
            </a:fld>
            <a:endParaRPr lang="en-US">
              <a:solidFill>
                <a:srgbClr val="000000"/>
              </a:solidFill>
            </a:endParaRPr>
          </a:p>
        </p:txBody>
      </p:sp>
    </p:spTree>
    <p:extLst>
      <p:ext uri="{BB962C8B-B14F-4D97-AF65-F5344CB8AC3E}">
        <p14:creationId xmlns:p14="http://schemas.microsoft.com/office/powerpoint/2010/main" val="28206071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3"/>
          <p:cNvSpPr>
            <a:spLocks noGrp="1"/>
          </p:cNvSpPr>
          <p:nvPr>
            <p:ph type="sldNum" sz="quarter" idx="12"/>
          </p:nvPr>
        </p:nvSpPr>
        <p:spPr>
          <a:noFill/>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D78BD03C-E79A-4D41-985D-4B9826D09D72}" type="slidenum">
              <a:rPr lang="zh-CN" altLang="en-US" smtClean="0">
                <a:solidFill>
                  <a:prstClr val="black"/>
                </a:solidFill>
              </a:rPr>
              <a:pPr eaLnBrk="1" hangingPunct="1"/>
              <a:t>31</a:t>
            </a:fld>
            <a:endParaRPr lang="en-US" altLang="zh-CN" smtClean="0">
              <a:solidFill>
                <a:prstClr val="black"/>
              </a:solidFill>
            </a:endParaRPr>
          </a:p>
        </p:txBody>
      </p:sp>
      <p:grpSp>
        <p:nvGrpSpPr>
          <p:cNvPr id="87043" name="Group 2"/>
          <p:cNvGrpSpPr>
            <a:grpSpLocks/>
          </p:cNvGrpSpPr>
          <p:nvPr/>
        </p:nvGrpSpPr>
        <p:grpSpPr bwMode="auto">
          <a:xfrm>
            <a:off x="304800" y="228600"/>
            <a:ext cx="8624888" cy="6415088"/>
            <a:chOff x="10" y="10"/>
            <a:chExt cx="5759" cy="4319"/>
          </a:xfrm>
        </p:grpSpPr>
        <p:pic>
          <p:nvPicPr>
            <p:cNvPr id="87044" name="Picture 3" descr="AIRS_GOES_SFOV_compar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 y="10"/>
              <a:ext cx="5759" cy="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AutoShape 4"/>
            <p:cNvSpPr>
              <a:spLocks noChangeArrowheads="1"/>
            </p:cNvSpPr>
            <p:nvPr/>
          </p:nvSpPr>
          <p:spPr bwMode="auto">
            <a:xfrm>
              <a:off x="3178" y="3226"/>
              <a:ext cx="1431" cy="144"/>
            </a:xfrm>
            <a:prstGeom prst="rightArrow">
              <a:avLst>
                <a:gd name="adj1" fmla="val 50000"/>
                <a:gd name="adj2" fmla="val 24843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87046" name="Rectangle 5"/>
            <p:cNvSpPr>
              <a:spLocks noChangeArrowheads="1"/>
            </p:cNvSpPr>
            <p:nvPr/>
          </p:nvSpPr>
          <p:spPr bwMode="auto">
            <a:xfrm>
              <a:off x="5214" y="584"/>
              <a:ext cx="392" cy="1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Tree>
    <p:extLst>
      <p:ext uri="{BB962C8B-B14F-4D97-AF65-F5344CB8AC3E}">
        <p14:creationId xmlns:p14="http://schemas.microsoft.com/office/powerpoint/2010/main" val="34945353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1FD58BD-3194-481E-BBAF-53F7B6325AD9}" type="slidenum">
              <a:rPr lang="en-US"/>
              <a:pPr/>
              <a:t>32</a:t>
            </a:fld>
            <a:endParaRPr lang="en-US"/>
          </a:p>
        </p:txBody>
      </p:sp>
      <p:sp>
        <p:nvSpPr>
          <p:cNvPr id="64514" name="Rectangle 2"/>
          <p:cNvSpPr>
            <a:spLocks noGrp="1" noChangeArrowheads="1"/>
          </p:cNvSpPr>
          <p:nvPr>
            <p:ph type="title"/>
          </p:nvPr>
        </p:nvSpPr>
        <p:spPr>
          <a:xfrm>
            <a:off x="0" y="457200"/>
            <a:ext cx="9372600" cy="1143000"/>
          </a:xfrm>
        </p:spPr>
        <p:txBody>
          <a:bodyPr>
            <a:normAutofit fontScale="90000"/>
          </a:bodyPr>
          <a:lstStyle/>
          <a:p>
            <a:r>
              <a:rPr lang="en-US" sz="4000" dirty="0" smtClean="0"/>
              <a:t>Evolution of the Vertical Moisture is the Key!</a:t>
            </a:r>
            <a:br>
              <a:rPr lang="en-US" sz="4000" dirty="0" smtClean="0"/>
            </a:br>
            <a:r>
              <a:rPr lang="en-US" sz="2700" dirty="0" smtClean="0"/>
              <a:t>Simulated Relative </a:t>
            </a:r>
            <a:r>
              <a:rPr lang="en-US" sz="2700" dirty="0"/>
              <a:t>humidity cross-section at 20 UTC 12 June 2002 </a:t>
            </a:r>
            <a:r>
              <a:rPr lang="en-US" dirty="0"/>
              <a:t/>
            </a:r>
            <a:br>
              <a:rPr lang="en-US" dirty="0"/>
            </a:br>
            <a:endParaRPr lang="en-US" dirty="0"/>
          </a:p>
        </p:txBody>
      </p:sp>
      <p:pic>
        <p:nvPicPr>
          <p:cNvPr id="64516" name="Picture 4" descr="4pa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478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1905000"/>
            <a:ext cx="882742" cy="369332"/>
          </a:xfrm>
          <a:prstGeom prst="rect">
            <a:avLst/>
          </a:prstGeom>
          <a:solidFill>
            <a:schemeClr val="bg1"/>
          </a:solidFill>
        </p:spPr>
        <p:txBody>
          <a:bodyPr wrap="none" rtlCol="0">
            <a:spAutoFit/>
          </a:bodyPr>
          <a:lstStyle/>
          <a:p>
            <a:r>
              <a:rPr lang="en-US" dirty="0" smtClean="0"/>
              <a:t>“Truth”</a:t>
            </a:r>
            <a:endParaRPr lang="en-US" dirty="0"/>
          </a:p>
        </p:txBody>
      </p:sp>
      <p:sp>
        <p:nvSpPr>
          <p:cNvPr id="7" name="TextBox 6"/>
          <p:cNvSpPr txBox="1"/>
          <p:nvPr/>
        </p:nvSpPr>
        <p:spPr>
          <a:xfrm>
            <a:off x="4953000" y="1905000"/>
            <a:ext cx="2847446" cy="369332"/>
          </a:xfrm>
          <a:prstGeom prst="rect">
            <a:avLst/>
          </a:prstGeom>
          <a:solidFill>
            <a:schemeClr val="bg1"/>
          </a:solidFill>
        </p:spPr>
        <p:txBody>
          <a:bodyPr wrap="none" rtlCol="0">
            <a:spAutoFit/>
          </a:bodyPr>
          <a:lstStyle/>
          <a:p>
            <a:r>
              <a:rPr lang="en-US" dirty="0" smtClean="0"/>
              <a:t>“</a:t>
            </a:r>
            <a:r>
              <a:rPr lang="en-US" dirty="0"/>
              <a:t>GEO advanced IR sounder </a:t>
            </a:r>
            <a:r>
              <a:rPr lang="en-US" dirty="0" smtClean="0"/>
              <a:t>”</a:t>
            </a:r>
            <a:endParaRPr lang="en-US" dirty="0"/>
          </a:p>
        </p:txBody>
      </p:sp>
      <p:sp>
        <p:nvSpPr>
          <p:cNvPr id="8" name="TextBox 7"/>
          <p:cNvSpPr txBox="1"/>
          <p:nvPr/>
        </p:nvSpPr>
        <p:spPr>
          <a:xfrm>
            <a:off x="2362200" y="4583668"/>
            <a:ext cx="673454" cy="369332"/>
          </a:xfrm>
          <a:prstGeom prst="rect">
            <a:avLst/>
          </a:prstGeom>
          <a:solidFill>
            <a:schemeClr val="bg1"/>
          </a:solidFill>
        </p:spPr>
        <p:txBody>
          <a:bodyPr wrap="none" rtlCol="0">
            <a:spAutoFit/>
          </a:bodyPr>
          <a:lstStyle/>
          <a:p>
            <a:r>
              <a:rPr lang="en-US" dirty="0" smtClean="0"/>
              <a:t>“ABI”</a:t>
            </a:r>
            <a:endParaRPr lang="en-US" dirty="0"/>
          </a:p>
        </p:txBody>
      </p:sp>
      <p:sp>
        <p:nvSpPr>
          <p:cNvPr id="9" name="TextBox 8"/>
          <p:cNvSpPr txBox="1"/>
          <p:nvPr/>
        </p:nvSpPr>
        <p:spPr>
          <a:xfrm>
            <a:off x="5975258" y="4583668"/>
            <a:ext cx="782971" cy="369332"/>
          </a:xfrm>
          <a:prstGeom prst="rect">
            <a:avLst/>
          </a:prstGeom>
          <a:solidFill>
            <a:schemeClr val="bg1"/>
          </a:solidFill>
        </p:spPr>
        <p:txBody>
          <a:bodyPr wrap="none" rtlCol="0">
            <a:spAutoFit/>
          </a:bodyPr>
          <a:lstStyle/>
          <a:p>
            <a:r>
              <a:rPr lang="en-US" dirty="0" smtClean="0"/>
              <a:t>“RUC”</a:t>
            </a:r>
            <a:endParaRPr lang="en-US" dirty="0"/>
          </a:p>
        </p:txBody>
      </p:sp>
      <p:sp>
        <p:nvSpPr>
          <p:cNvPr id="4" name="TextBox 3"/>
          <p:cNvSpPr txBox="1"/>
          <p:nvPr/>
        </p:nvSpPr>
        <p:spPr>
          <a:xfrm>
            <a:off x="79389" y="6400800"/>
            <a:ext cx="911211" cy="369332"/>
          </a:xfrm>
          <a:prstGeom prst="rect">
            <a:avLst/>
          </a:prstGeom>
          <a:noFill/>
        </p:spPr>
        <p:txBody>
          <a:bodyPr wrap="none" rtlCol="0">
            <a:spAutoFit/>
          </a:bodyPr>
          <a:lstStyle/>
          <a:p>
            <a:r>
              <a:rPr lang="en-US" dirty="0" smtClean="0"/>
              <a:t>Li et. al.</a:t>
            </a:r>
            <a:endParaRPr lang="en-US" dirty="0"/>
          </a:p>
        </p:txBody>
      </p:sp>
    </p:spTree>
    <p:extLst>
      <p:ext uri="{BB962C8B-B14F-4D97-AF65-F5344CB8AC3E}">
        <p14:creationId xmlns:p14="http://schemas.microsoft.com/office/powerpoint/2010/main" val="28035862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E782CCC4-3241-4C65-9EDD-74F5D283E39C}" type="slidenum">
              <a:rPr lang="en-US"/>
              <a:pPr/>
              <a:t>33</a:t>
            </a:fld>
            <a:endParaRPr lang="en-US"/>
          </a:p>
        </p:txBody>
      </p:sp>
      <p:pic>
        <p:nvPicPr>
          <p:cNvPr id="238594" name="Picture 2" descr="w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838200"/>
            <a:ext cx="73152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38595" name="Text Box 3"/>
          <p:cNvSpPr txBox="1">
            <a:spLocks noChangeArrowheads="1"/>
          </p:cNvSpPr>
          <p:nvPr/>
        </p:nvSpPr>
        <p:spPr bwMode="auto">
          <a:xfrm>
            <a:off x="228600" y="0"/>
            <a:ext cx="84518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a:solidFill>
                  <a:srgbClr val="0033CC"/>
                </a:solidFill>
                <a:latin typeface="Times New Roman" pitchFamily="18" charset="0"/>
                <a:cs typeface="Arial" charset="0"/>
              </a:rPr>
              <a:t>Time series of low-level vertical moisture structure during</a:t>
            </a:r>
          </a:p>
          <a:p>
            <a:pPr algn="ctr"/>
            <a:r>
              <a:rPr lang="en-US" sz="2400">
                <a:solidFill>
                  <a:srgbClr val="0033CC"/>
                </a:solidFill>
                <a:latin typeface="Times New Roman" pitchFamily="18" charset="0"/>
                <a:cs typeface="Arial" charset="0"/>
              </a:rPr>
              <a:t>9 hours prior to Oklahoma/Kansas tornadoes on 3 May 1999</a:t>
            </a:r>
          </a:p>
        </p:txBody>
      </p:sp>
      <p:sp>
        <p:nvSpPr>
          <p:cNvPr id="238596" name="Text Box 4"/>
          <p:cNvSpPr txBox="1">
            <a:spLocks noChangeArrowheads="1"/>
          </p:cNvSpPr>
          <p:nvPr/>
        </p:nvSpPr>
        <p:spPr bwMode="auto">
          <a:xfrm>
            <a:off x="152400" y="1295400"/>
            <a:ext cx="20574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000" u="sng">
                <a:latin typeface="Times New Roman" pitchFamily="18" charset="0"/>
                <a:cs typeface="Arial" charset="0"/>
              </a:rPr>
              <a:t>Truth</a:t>
            </a:r>
            <a:r>
              <a:rPr lang="en-US" sz="2000">
                <a:latin typeface="Times New Roman" pitchFamily="18" charset="0"/>
                <a:cs typeface="Arial" charset="0"/>
              </a:rPr>
              <a:t>&gt;</a:t>
            </a:r>
          </a:p>
          <a:p>
            <a:pPr algn="r"/>
            <a:endParaRPr lang="en-US" sz="2000">
              <a:latin typeface="Times New Roman" pitchFamily="18" charset="0"/>
              <a:cs typeface="Arial" charset="0"/>
            </a:endParaRPr>
          </a:p>
          <a:p>
            <a:pPr algn="r"/>
            <a:endParaRPr lang="en-US" sz="2000">
              <a:latin typeface="Times New Roman" pitchFamily="18" charset="0"/>
              <a:cs typeface="Arial" charset="0"/>
            </a:endParaRPr>
          </a:p>
          <a:p>
            <a:pPr algn="r"/>
            <a:endParaRPr lang="en-US" sz="2000">
              <a:latin typeface="Times New Roman" pitchFamily="18" charset="0"/>
              <a:cs typeface="Arial" charset="0"/>
            </a:endParaRPr>
          </a:p>
          <a:p>
            <a:pPr algn="r"/>
            <a:endParaRPr lang="en-US" sz="2000">
              <a:latin typeface="Times New Roman" pitchFamily="18" charset="0"/>
              <a:cs typeface="Arial" charset="0"/>
            </a:endParaRPr>
          </a:p>
          <a:p>
            <a:pPr algn="r"/>
            <a:r>
              <a:rPr lang="en-US" sz="2000" u="sng">
                <a:latin typeface="Times New Roman" pitchFamily="18" charset="0"/>
                <a:cs typeface="Arial" charset="0"/>
              </a:rPr>
              <a:t>Geo-Adv. IR</a:t>
            </a:r>
            <a:r>
              <a:rPr lang="en-US" sz="2000">
                <a:latin typeface="Times New Roman" pitchFamily="18" charset="0"/>
                <a:cs typeface="Arial" charset="0"/>
              </a:rPr>
              <a:t>&gt;</a:t>
            </a:r>
          </a:p>
          <a:p>
            <a:pPr algn="r"/>
            <a:endParaRPr lang="en-US" sz="2000">
              <a:latin typeface="Times New Roman" pitchFamily="18" charset="0"/>
              <a:cs typeface="Arial" charset="0"/>
            </a:endParaRPr>
          </a:p>
          <a:p>
            <a:pPr algn="r"/>
            <a:r>
              <a:rPr lang="en-US" sz="2000" i="1">
                <a:latin typeface="Times New Roman" pitchFamily="18" charset="0"/>
                <a:cs typeface="Arial" charset="0"/>
              </a:rPr>
              <a:t>Note Geo-AI retains strong vertical gradients for monitoring convective instability</a:t>
            </a:r>
          </a:p>
          <a:p>
            <a:pPr algn="r"/>
            <a:endParaRPr lang="en-US" sz="2000">
              <a:latin typeface="Times New Roman" pitchFamily="18" charset="0"/>
              <a:cs typeface="Arial" charset="0"/>
            </a:endParaRPr>
          </a:p>
          <a:p>
            <a:pPr algn="r"/>
            <a:r>
              <a:rPr lang="en-US" sz="2000" u="sng">
                <a:latin typeface="Times New Roman" pitchFamily="18" charset="0"/>
                <a:cs typeface="Arial" charset="0"/>
              </a:rPr>
              <a:t>Current GOES</a:t>
            </a:r>
            <a:r>
              <a:rPr lang="en-US" sz="2000">
                <a:latin typeface="Times New Roman" pitchFamily="18" charset="0"/>
                <a:cs typeface="Arial" charset="0"/>
              </a:rPr>
              <a:t>&gt;</a:t>
            </a:r>
            <a:endParaRPr lang="en-US" sz="2400">
              <a:latin typeface="Times New Roman" pitchFamily="18" charset="0"/>
              <a:cs typeface="Arial" charset="0"/>
            </a:endParaRPr>
          </a:p>
        </p:txBody>
      </p:sp>
      <p:sp>
        <p:nvSpPr>
          <p:cNvPr id="238597" name="Text Box 5"/>
          <p:cNvSpPr txBox="1">
            <a:spLocks noChangeArrowheads="1"/>
          </p:cNvSpPr>
          <p:nvPr/>
        </p:nvSpPr>
        <p:spPr bwMode="auto">
          <a:xfrm>
            <a:off x="152400" y="6324600"/>
            <a:ext cx="8991600" cy="400110"/>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1" dirty="0" smtClean="0">
                <a:latin typeface="Times New Roman" pitchFamily="18" charset="0"/>
                <a:cs typeface="Arial" charset="0"/>
              </a:rPr>
              <a:t>Geo-Advanced IR </a:t>
            </a:r>
            <a:r>
              <a:rPr lang="en-US" sz="2000" b="1" dirty="0">
                <a:latin typeface="Times New Roman" pitchFamily="18" charset="0"/>
                <a:cs typeface="Arial" charset="0"/>
              </a:rPr>
              <a:t>traces moisture peaks </a:t>
            </a:r>
            <a:r>
              <a:rPr lang="en-US" sz="2000" b="1" dirty="0" smtClean="0">
                <a:latin typeface="Times New Roman" pitchFamily="18" charset="0"/>
                <a:cs typeface="Arial" charset="0"/>
              </a:rPr>
              <a:t>&amp; </a:t>
            </a:r>
            <a:r>
              <a:rPr lang="en-US" sz="2000" b="1" dirty="0">
                <a:latin typeface="Times New Roman" pitchFamily="18" charset="0"/>
                <a:cs typeface="Arial" charset="0"/>
              </a:rPr>
              <a:t>gradients with greatly reduced errors</a:t>
            </a:r>
            <a:endParaRPr lang="en-US" sz="2400" b="1" dirty="0">
              <a:latin typeface="Times New Roman" pitchFamily="18" charset="0"/>
              <a:cs typeface="Arial" charset="0"/>
            </a:endParaRPr>
          </a:p>
        </p:txBody>
      </p:sp>
      <p:sp>
        <p:nvSpPr>
          <p:cNvPr id="238598" name="Text Box 6"/>
          <p:cNvSpPr txBox="1">
            <a:spLocks noChangeArrowheads="1"/>
          </p:cNvSpPr>
          <p:nvPr/>
        </p:nvSpPr>
        <p:spPr bwMode="auto">
          <a:xfrm>
            <a:off x="4267200" y="2667000"/>
            <a:ext cx="59055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900" b="1">
                <a:latin typeface="Arial" charset="0"/>
                <a:cs typeface="Arial" charset="0"/>
              </a:rPr>
              <a:t>GEO-AI</a:t>
            </a:r>
          </a:p>
        </p:txBody>
      </p:sp>
      <p:sp>
        <p:nvSpPr>
          <p:cNvPr id="238599" name="Text Box 7"/>
          <p:cNvSpPr txBox="1">
            <a:spLocks noChangeArrowheads="1"/>
          </p:cNvSpPr>
          <p:nvPr/>
        </p:nvSpPr>
        <p:spPr bwMode="auto">
          <a:xfrm rot="16200000">
            <a:off x="7644607" y="4577557"/>
            <a:ext cx="2724150" cy="27463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dirty="0">
                <a:latin typeface="Arial" charset="0"/>
                <a:ea typeface="굴림" charset="-127"/>
              </a:rPr>
              <a:t>Analysis courtesy of W. </a:t>
            </a:r>
            <a:r>
              <a:rPr lang="en-US" altLang="ko-KR" sz="1200" dirty="0" err="1">
                <a:latin typeface="Arial" charset="0"/>
                <a:ea typeface="굴림" charset="-127"/>
              </a:rPr>
              <a:t>Feltz</a:t>
            </a:r>
            <a:r>
              <a:rPr lang="en-US" altLang="ko-KR" sz="1200" dirty="0">
                <a:latin typeface="Arial" charset="0"/>
                <a:ea typeface="굴림" charset="-127"/>
              </a:rPr>
              <a:t>, CIMSS.</a:t>
            </a:r>
            <a:endParaRPr lang="en-US" dirty="0">
              <a:latin typeface="Arial" charset="0"/>
            </a:endParaRPr>
          </a:p>
        </p:txBody>
      </p:sp>
    </p:spTree>
    <p:extLst>
      <p:ext uri="{BB962C8B-B14F-4D97-AF65-F5344CB8AC3E}">
        <p14:creationId xmlns:p14="http://schemas.microsoft.com/office/powerpoint/2010/main" val="115552933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6EEF9D55-3601-44DE-9A6F-703F1A6B5BAC}" type="slidenum">
              <a:rPr lang="en-US"/>
              <a:pPr/>
              <a:t>34</a:t>
            </a:fld>
            <a:endParaRPr lang="en-US"/>
          </a:p>
        </p:txBody>
      </p:sp>
      <p:sp>
        <p:nvSpPr>
          <p:cNvPr id="240642" name="Text Box 2"/>
          <p:cNvSpPr txBox="1">
            <a:spLocks noChangeArrowheads="1"/>
          </p:cNvSpPr>
          <p:nvPr/>
        </p:nvSpPr>
        <p:spPr bwMode="auto">
          <a:xfrm>
            <a:off x="1295400" y="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latin typeface="Times New Roman" pitchFamily="18" charset="0"/>
              </a:rPr>
              <a:t>3 May 1999 – Oklahoma/Kansas tornado outbreak </a:t>
            </a:r>
          </a:p>
        </p:txBody>
      </p:sp>
      <p:sp>
        <p:nvSpPr>
          <p:cNvPr id="240643" name="Text Box 3"/>
          <p:cNvSpPr txBox="1">
            <a:spLocks noChangeArrowheads="1"/>
          </p:cNvSpPr>
          <p:nvPr/>
        </p:nvSpPr>
        <p:spPr bwMode="auto">
          <a:xfrm>
            <a:off x="381000" y="6324600"/>
            <a:ext cx="8367162" cy="400110"/>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dirty="0" smtClean="0">
                <a:latin typeface="Times New Roman" pitchFamily="18" charset="0"/>
              </a:rPr>
              <a:t>Geo-Advanced IR </a:t>
            </a:r>
            <a:r>
              <a:rPr lang="en-US" sz="2000" b="1" dirty="0">
                <a:latin typeface="Times New Roman" pitchFamily="18" charset="0"/>
              </a:rPr>
              <a:t>correctly captures important vertical moisture variations</a:t>
            </a:r>
            <a:endParaRPr lang="en-US" sz="2400" dirty="0">
              <a:latin typeface="Times New Roman" pitchFamily="18" charset="0"/>
            </a:endParaRPr>
          </a:p>
        </p:txBody>
      </p:sp>
      <p:sp>
        <p:nvSpPr>
          <p:cNvPr id="240644" name="Text Box 4"/>
          <p:cNvSpPr txBox="1">
            <a:spLocks noChangeArrowheads="1"/>
          </p:cNvSpPr>
          <p:nvPr/>
        </p:nvSpPr>
        <p:spPr bwMode="auto">
          <a:xfrm>
            <a:off x="1447800" y="304800"/>
            <a:ext cx="6240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latin typeface="Times New Roman" pitchFamily="18" charset="0"/>
              </a:rPr>
              <a:t>GIFTS/GOES Retrieved-Moisture (g/kg) Errors</a:t>
            </a:r>
            <a:endParaRPr lang="en-US" sz="2400" b="1">
              <a:latin typeface="Times New Roman" pitchFamily="18" charset="0"/>
            </a:endParaRPr>
          </a:p>
        </p:txBody>
      </p:sp>
      <p:sp>
        <p:nvSpPr>
          <p:cNvPr id="240645" name="Text Box 5"/>
          <p:cNvSpPr txBox="1">
            <a:spLocks noChangeArrowheads="1"/>
          </p:cNvSpPr>
          <p:nvPr/>
        </p:nvSpPr>
        <p:spPr bwMode="auto">
          <a:xfrm>
            <a:off x="898525" y="24796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400">
              <a:latin typeface="Times New Roman" pitchFamily="18" charset="0"/>
            </a:endParaRPr>
          </a:p>
        </p:txBody>
      </p:sp>
      <p:sp>
        <p:nvSpPr>
          <p:cNvPr id="240646" name="Text Box 6"/>
          <p:cNvSpPr txBox="1">
            <a:spLocks noChangeArrowheads="1"/>
          </p:cNvSpPr>
          <p:nvPr/>
        </p:nvSpPr>
        <p:spPr bwMode="auto">
          <a:xfrm>
            <a:off x="-76200" y="1295400"/>
            <a:ext cx="23622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sz="2000" u="sng" dirty="0">
                <a:latin typeface="Times New Roman" pitchFamily="18" charset="0"/>
              </a:rPr>
              <a:t>Truth</a:t>
            </a:r>
            <a:r>
              <a:rPr lang="en-US" sz="2000" dirty="0">
                <a:latin typeface="Times New Roman" pitchFamily="18" charset="0"/>
              </a:rPr>
              <a:t>&gt;</a:t>
            </a:r>
          </a:p>
          <a:p>
            <a:pPr algn="r"/>
            <a:endParaRPr lang="en-US" sz="2000" dirty="0">
              <a:latin typeface="Times New Roman" pitchFamily="18" charset="0"/>
            </a:endParaRPr>
          </a:p>
          <a:p>
            <a:pPr algn="r"/>
            <a:endParaRPr lang="en-US" sz="2000" dirty="0">
              <a:latin typeface="Times New Roman" pitchFamily="18" charset="0"/>
            </a:endParaRPr>
          </a:p>
          <a:p>
            <a:pPr algn="r"/>
            <a:endParaRPr lang="en-US" sz="2000" dirty="0">
              <a:latin typeface="Times New Roman" pitchFamily="18" charset="0"/>
            </a:endParaRPr>
          </a:p>
          <a:p>
            <a:pPr algn="r"/>
            <a:r>
              <a:rPr lang="en-US" sz="2000" u="sng" dirty="0" smtClean="0">
                <a:latin typeface="Times New Roman" pitchFamily="18" charset="0"/>
              </a:rPr>
              <a:t>Geo-</a:t>
            </a:r>
            <a:r>
              <a:rPr lang="en-US" sz="2000" u="sng" dirty="0" err="1" smtClean="0">
                <a:latin typeface="Times New Roman" pitchFamily="18" charset="0"/>
              </a:rPr>
              <a:t>Adv</a:t>
            </a:r>
            <a:r>
              <a:rPr lang="en-US" sz="2000" u="sng" dirty="0" smtClean="0">
                <a:latin typeface="Times New Roman" pitchFamily="18" charset="0"/>
              </a:rPr>
              <a:t> IR </a:t>
            </a:r>
            <a:r>
              <a:rPr lang="en-US" sz="2000" u="sng" dirty="0">
                <a:latin typeface="Times New Roman" pitchFamily="18" charset="0"/>
              </a:rPr>
              <a:t>Errors</a:t>
            </a:r>
            <a:r>
              <a:rPr lang="en-US" sz="2000" dirty="0">
                <a:latin typeface="Times New Roman" pitchFamily="18" charset="0"/>
              </a:rPr>
              <a:t>&gt;</a:t>
            </a:r>
          </a:p>
          <a:p>
            <a:pPr algn="r"/>
            <a:r>
              <a:rPr lang="en-US" sz="1400" b="1" i="1" dirty="0">
                <a:latin typeface="Times New Roman" pitchFamily="18" charset="0"/>
              </a:rPr>
              <a:t>Standard Dev. = 0.9 g/kg</a:t>
            </a:r>
          </a:p>
          <a:p>
            <a:pPr algn="r"/>
            <a:endParaRPr lang="en-US" sz="1200" b="1" i="1" dirty="0">
              <a:latin typeface="Times New Roman" pitchFamily="18" charset="0"/>
            </a:endParaRPr>
          </a:p>
          <a:p>
            <a:pPr algn="r"/>
            <a:r>
              <a:rPr lang="en-US" sz="2000" i="1" dirty="0">
                <a:latin typeface="Times New Roman" pitchFamily="18" charset="0"/>
              </a:rPr>
              <a:t>Note Geo-I</a:t>
            </a:r>
          </a:p>
          <a:p>
            <a:pPr algn="r"/>
            <a:r>
              <a:rPr lang="en-US" sz="2000" i="1" dirty="0">
                <a:latin typeface="Times New Roman" pitchFamily="18" charset="0"/>
              </a:rPr>
              <a:t> reduces errors</a:t>
            </a:r>
          </a:p>
          <a:p>
            <a:pPr algn="r"/>
            <a:r>
              <a:rPr lang="en-US" sz="2000" i="1" dirty="0">
                <a:latin typeface="Times New Roman" pitchFamily="18" charset="0"/>
              </a:rPr>
              <a:t> and captures </a:t>
            </a:r>
          </a:p>
          <a:p>
            <a:pPr algn="r"/>
            <a:r>
              <a:rPr lang="en-US" sz="2000" i="1" dirty="0">
                <a:latin typeface="Times New Roman" pitchFamily="18" charset="0"/>
              </a:rPr>
              <a:t>low-level moisture peaks and vertical gradients</a:t>
            </a:r>
          </a:p>
          <a:p>
            <a:pPr algn="r"/>
            <a:endParaRPr lang="en-US" sz="2000" dirty="0">
              <a:latin typeface="Times New Roman" pitchFamily="18" charset="0"/>
            </a:endParaRPr>
          </a:p>
          <a:p>
            <a:pPr algn="r"/>
            <a:r>
              <a:rPr lang="en-US" sz="2000" u="sng" dirty="0">
                <a:latin typeface="Times New Roman" pitchFamily="18" charset="0"/>
              </a:rPr>
              <a:t>GOES Errors</a:t>
            </a:r>
            <a:r>
              <a:rPr lang="en-US" sz="2000" dirty="0">
                <a:latin typeface="Times New Roman" pitchFamily="18" charset="0"/>
              </a:rPr>
              <a:t>&gt;</a:t>
            </a:r>
          </a:p>
          <a:p>
            <a:pPr algn="r"/>
            <a:r>
              <a:rPr lang="en-US" sz="1400" b="1" i="1" dirty="0">
                <a:latin typeface="Times New Roman" pitchFamily="18" charset="0"/>
              </a:rPr>
              <a:t>Standard Dev. = 2.4 g/kg</a:t>
            </a:r>
            <a:endParaRPr lang="en-US" sz="1400" dirty="0">
              <a:latin typeface="Times New Roman" pitchFamily="18" charset="0"/>
            </a:endParaRPr>
          </a:p>
        </p:txBody>
      </p:sp>
      <p:pic>
        <p:nvPicPr>
          <p:cNvPr id="240647" name="Picture 7" descr="wv_diff"/>
          <p:cNvPicPr>
            <a:picLocks noChangeAspect="1" noChangeArrowheads="1"/>
          </p:cNvPicPr>
          <p:nvPr/>
        </p:nvPicPr>
        <p:blipFill>
          <a:blip r:embed="rId3">
            <a:extLst>
              <a:ext uri="{28A0092B-C50C-407E-A947-70E740481C1C}">
                <a14:useLocalDpi xmlns:a14="http://schemas.microsoft.com/office/drawing/2010/main" val="0"/>
              </a:ext>
            </a:extLst>
          </a:blip>
          <a:srcRect l="5229" t="2832" r="6248" b="4219"/>
          <a:stretch>
            <a:fillRect/>
          </a:stretch>
        </p:blipFill>
        <p:spPr bwMode="auto">
          <a:xfrm>
            <a:off x="2209800" y="2590800"/>
            <a:ext cx="64770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40648" name="Picture 8" descr="wv"/>
          <p:cNvPicPr>
            <a:picLocks noChangeAspect="1" noChangeArrowheads="1"/>
          </p:cNvPicPr>
          <p:nvPr/>
        </p:nvPicPr>
        <p:blipFill>
          <a:blip r:embed="rId4">
            <a:extLst>
              <a:ext uri="{28A0092B-C50C-407E-A947-70E740481C1C}">
                <a14:useLocalDpi xmlns:a14="http://schemas.microsoft.com/office/drawing/2010/main" val="0"/>
              </a:ext>
            </a:extLst>
          </a:blip>
          <a:srcRect l="5229" b="66589"/>
          <a:stretch>
            <a:fillRect/>
          </a:stretch>
        </p:blipFill>
        <p:spPr bwMode="auto">
          <a:xfrm>
            <a:off x="2209800" y="685800"/>
            <a:ext cx="6934200" cy="1835150"/>
          </a:xfrm>
          <a:prstGeom prst="rect">
            <a:avLst/>
          </a:prstGeom>
          <a:noFill/>
          <a:extLst>
            <a:ext uri="{909E8E84-426E-40DD-AFC4-6F175D3DCCD1}">
              <a14:hiddenFill xmlns:a14="http://schemas.microsoft.com/office/drawing/2010/main">
                <a:solidFill>
                  <a:srgbClr val="FFFFFF"/>
                </a:solidFill>
              </a14:hiddenFill>
            </a:ext>
          </a:extLst>
        </p:spPr>
      </p:pic>
      <p:sp>
        <p:nvSpPr>
          <p:cNvPr id="240649" name="Text Box 9"/>
          <p:cNvSpPr txBox="1">
            <a:spLocks noChangeArrowheads="1"/>
          </p:cNvSpPr>
          <p:nvPr/>
        </p:nvSpPr>
        <p:spPr bwMode="auto">
          <a:xfrm rot="16200000">
            <a:off x="7644607" y="4882356"/>
            <a:ext cx="2724150" cy="27463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a:latin typeface="Arial" charset="0"/>
                <a:ea typeface="굴림" charset="-127"/>
              </a:rPr>
              <a:t>Analysis courtesy of W. Feltz, CIMSS.</a:t>
            </a:r>
            <a:endParaRPr lang="en-US">
              <a:latin typeface="Arial" charset="0"/>
            </a:endParaRPr>
          </a:p>
        </p:txBody>
      </p:sp>
    </p:spTree>
    <p:extLst>
      <p:ext uri="{BB962C8B-B14F-4D97-AF65-F5344CB8AC3E}">
        <p14:creationId xmlns:p14="http://schemas.microsoft.com/office/powerpoint/2010/main" val="12454244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50695A4-E6A0-4EBD-BFB0-A2D81A564249}" type="slidenum">
              <a:rPr lang="en-US">
                <a:solidFill>
                  <a:srgbClr val="000000"/>
                </a:solidFill>
              </a:rPr>
              <a:pPr/>
              <a:t>35</a:t>
            </a:fld>
            <a:endParaRPr lang="en-US">
              <a:solidFill>
                <a:srgbClr val="000000"/>
              </a:solidFill>
            </a:endParaRPr>
          </a:p>
        </p:txBody>
      </p:sp>
      <p:pic>
        <p:nvPicPr>
          <p:cNvPr id="56322" name="Picture 2" descr="pcld_rms_goes_abs_hig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0"/>
            <a:ext cx="8001000" cy="3124200"/>
          </a:xfrm>
          <a:prstGeom prst="rect">
            <a:avLst/>
          </a:prstGeom>
          <a:noFill/>
          <a:extLst>
            <a:ext uri="{909E8E84-426E-40DD-AFC4-6F175D3DCCD1}">
              <a14:hiddenFill xmlns:a14="http://schemas.microsoft.com/office/drawing/2010/main">
                <a:solidFill>
                  <a:srgbClr val="FFFFFF"/>
                </a:solidFill>
              </a14:hiddenFill>
            </a:ext>
          </a:extLst>
        </p:spPr>
      </p:pic>
      <p:sp>
        <p:nvSpPr>
          <p:cNvPr id="56323" name="Rectangle 3"/>
          <p:cNvSpPr>
            <a:spLocks noGrp="1" noChangeArrowheads="1"/>
          </p:cNvSpPr>
          <p:nvPr>
            <p:ph type="title"/>
          </p:nvPr>
        </p:nvSpPr>
        <p:spPr>
          <a:xfrm>
            <a:off x="0" y="304800"/>
            <a:ext cx="9144000" cy="1143000"/>
          </a:xfrm>
        </p:spPr>
        <p:txBody>
          <a:bodyPr/>
          <a:lstStyle/>
          <a:p>
            <a:r>
              <a:rPr lang="en-US" sz="3600" dirty="0">
                <a:solidFill>
                  <a:schemeClr val="accent2"/>
                </a:solidFill>
              </a:rPr>
              <a:t>Better Observation of Cloud Properties</a:t>
            </a:r>
            <a:endParaRPr lang="en-US" dirty="0"/>
          </a:p>
        </p:txBody>
      </p:sp>
      <p:sp>
        <p:nvSpPr>
          <p:cNvPr id="56324" name="Rectangle 4"/>
          <p:cNvSpPr>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buFontTx/>
              <a:buChar char="•"/>
            </a:pPr>
            <a:r>
              <a:rPr lang="en-US" sz="3200" smtClean="0">
                <a:solidFill>
                  <a:srgbClr val="000000"/>
                </a:solidFill>
              </a:rPr>
              <a:t>High spectral data allow a more accurate determination of high, thin clouds.</a:t>
            </a:r>
          </a:p>
        </p:txBody>
      </p:sp>
    </p:spTree>
    <p:extLst>
      <p:ext uri="{BB962C8B-B14F-4D97-AF65-F5344CB8AC3E}">
        <p14:creationId xmlns:p14="http://schemas.microsoft.com/office/powerpoint/2010/main" val="17184095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04800" y="1066800"/>
            <a:ext cx="8839200" cy="5105400"/>
          </a:xfrm>
        </p:spPr>
        <p:txBody>
          <a:bodyPr/>
          <a:lstStyle/>
          <a:p>
            <a:pPr eaLnBrk="1" hangingPunct="1">
              <a:lnSpc>
                <a:spcPct val="90000"/>
              </a:lnSpc>
            </a:pPr>
            <a:r>
              <a:rPr lang="en-US" dirty="0" smtClean="0">
                <a:solidFill>
                  <a:schemeClr val="bg1"/>
                </a:solidFill>
              </a:rPr>
              <a:t>GOES-R Overview</a:t>
            </a:r>
          </a:p>
          <a:p>
            <a:pPr lvl="1" eaLnBrk="1" hangingPunct="1">
              <a:lnSpc>
                <a:spcPct val="90000"/>
              </a:lnSpc>
            </a:pPr>
            <a:r>
              <a:rPr lang="en-US" dirty="0" smtClean="0">
                <a:solidFill>
                  <a:schemeClr val="bg1"/>
                </a:solidFill>
              </a:rPr>
              <a:t>No dedicated Sounder</a:t>
            </a:r>
          </a:p>
          <a:p>
            <a:pPr lvl="1" eaLnBrk="1" hangingPunct="1">
              <a:lnSpc>
                <a:spcPct val="90000"/>
              </a:lnSpc>
            </a:pPr>
            <a:r>
              <a:rPr lang="en-US" dirty="0" smtClean="0">
                <a:solidFill>
                  <a:schemeClr val="bg1"/>
                </a:solidFill>
              </a:rPr>
              <a:t>Synergy with ABI</a:t>
            </a:r>
          </a:p>
          <a:p>
            <a:pPr eaLnBrk="1" hangingPunct="1">
              <a:lnSpc>
                <a:spcPct val="90000"/>
              </a:lnSpc>
            </a:pPr>
            <a:r>
              <a:rPr lang="en-US" dirty="0" smtClean="0">
                <a:solidFill>
                  <a:schemeClr val="bg1"/>
                </a:solidFill>
              </a:rPr>
              <a:t>Current GOES Sounder</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rgbClr val="FFFF00"/>
                </a:solidFill>
              </a:rPr>
              <a:t>Sample applications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References</a:t>
            </a:r>
          </a:p>
          <a:p>
            <a:pPr marL="457200" lvl="1" indent="0" eaLnBrk="1" hangingPunct="1">
              <a:lnSpc>
                <a:spcPct val="90000"/>
              </a:lnSpc>
              <a:buNone/>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36</a:t>
            </a:fld>
            <a:endParaRPr lang="en-US" smtClean="0">
              <a:solidFill>
                <a:srgbClr val="000000"/>
              </a:solidFill>
            </a:endParaRPr>
          </a:p>
        </p:txBody>
      </p:sp>
      <p:pic>
        <p:nvPicPr>
          <p:cNvPr id="8" name="Picture 6" descr="D:\png\gifts_wf_standard_5.0_wv3d_19-Jul-200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34" t="6995" r="2615" b="18092"/>
          <a:stretch/>
        </p:blipFill>
        <p:spPr bwMode="auto">
          <a:xfrm>
            <a:off x="4495800" y="3962400"/>
            <a:ext cx="4465675"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2722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fld id="{77843F83-A099-4E07-B58F-0D054E62A611}" type="slidenum">
              <a:rPr lang="en-US"/>
              <a:pPr/>
              <a:t>37</a:t>
            </a:fld>
            <a:endParaRPr lang="en-US"/>
          </a:p>
        </p:txBody>
      </p:sp>
      <p:pic>
        <p:nvPicPr>
          <p:cNvPr id="190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950" y="2286000"/>
            <a:ext cx="5594350" cy="2230438"/>
          </a:xfrm>
          <a:prstGeom prst="rect">
            <a:avLst/>
          </a:prstGeom>
          <a:noFill/>
          <a:ln w="38100" cmpd="thickThin">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90467" name="Text Box 3"/>
          <p:cNvSpPr txBox="1">
            <a:spLocks noChangeArrowheads="1"/>
          </p:cNvSpPr>
          <p:nvPr/>
        </p:nvSpPr>
        <p:spPr bwMode="auto">
          <a:xfrm>
            <a:off x="0" y="4572000"/>
            <a:ext cx="9144000"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1400" dirty="0">
                <a:solidFill>
                  <a:srgbClr val="003300"/>
                </a:solidFill>
                <a:latin typeface="Arial" charset="0"/>
              </a:rPr>
              <a:t>Comparison of GOES (left) and AIRS (right) data coverage around 0700 UTC 20 July 2006.  </a:t>
            </a:r>
          </a:p>
          <a:p>
            <a:pPr algn="ctr" eaLnBrk="1" hangingPunct="1"/>
            <a:r>
              <a:rPr lang="en-US" sz="1200" i="1" dirty="0">
                <a:solidFill>
                  <a:srgbClr val="003300"/>
                </a:solidFill>
                <a:latin typeface="Arial" charset="0"/>
              </a:rPr>
              <a:t>Times and lateral limits of AIRS overpasses shown.</a:t>
            </a:r>
            <a:r>
              <a:rPr lang="en-US" sz="1400" dirty="0">
                <a:solidFill>
                  <a:srgbClr val="003300"/>
                </a:solidFill>
                <a:latin typeface="Arial" charset="0"/>
              </a:rPr>
              <a:t>  </a:t>
            </a:r>
            <a:endParaRPr lang="en-US" sz="800" dirty="0">
              <a:solidFill>
                <a:srgbClr val="003300"/>
              </a:solidFill>
              <a:latin typeface="Arial" charset="0"/>
            </a:endParaRPr>
          </a:p>
          <a:p>
            <a:pPr eaLnBrk="1" hangingPunct="1"/>
            <a:endParaRPr lang="en-US" sz="800" dirty="0">
              <a:solidFill>
                <a:srgbClr val="003300"/>
              </a:solidFill>
              <a:latin typeface="Arial" charset="0"/>
            </a:endParaRPr>
          </a:p>
          <a:p>
            <a:pPr eaLnBrk="1" hangingPunct="1"/>
            <a:r>
              <a:rPr lang="en-US" sz="1400" dirty="0">
                <a:solidFill>
                  <a:srgbClr val="003300"/>
                </a:solidFill>
                <a:latin typeface="Arial" charset="0"/>
              </a:rPr>
              <a:t>For GOES:  Details of moisture maximum (</a:t>
            </a:r>
            <a:r>
              <a:rPr lang="en-US" sz="1400" i="1" dirty="0">
                <a:solidFill>
                  <a:srgbClr val="003300"/>
                </a:solidFill>
                <a:latin typeface="Arial" charset="0"/>
              </a:rPr>
              <a:t>warm colors</a:t>
            </a:r>
            <a:r>
              <a:rPr lang="en-US" sz="1400" dirty="0">
                <a:solidFill>
                  <a:srgbClr val="003300"/>
                </a:solidFill>
                <a:latin typeface="Arial" charset="0"/>
              </a:rPr>
              <a:t>) which was initially over Iowa and subsequently moved eastward to support convection over WI and IL are </a:t>
            </a:r>
            <a:r>
              <a:rPr lang="en-US" sz="1400" b="1" i="1" u="sng" dirty="0">
                <a:solidFill>
                  <a:srgbClr val="003300"/>
                </a:solidFill>
                <a:latin typeface="Arial" charset="0"/>
              </a:rPr>
              <a:t>clearly identified in spatially continuous data</a:t>
            </a:r>
            <a:r>
              <a:rPr lang="en-US" sz="1400" dirty="0">
                <a:solidFill>
                  <a:srgbClr val="003300"/>
                </a:solidFill>
                <a:latin typeface="Arial" charset="0"/>
              </a:rPr>
              <a:t>.</a:t>
            </a:r>
          </a:p>
          <a:p>
            <a:pPr eaLnBrk="1" hangingPunct="1"/>
            <a:endParaRPr lang="en-US" sz="800" dirty="0">
              <a:solidFill>
                <a:srgbClr val="003300"/>
              </a:solidFill>
              <a:latin typeface="Arial" charset="0"/>
            </a:endParaRPr>
          </a:p>
          <a:p>
            <a:pPr eaLnBrk="1" hangingPunct="1"/>
            <a:r>
              <a:rPr lang="en-US" sz="1400" dirty="0">
                <a:solidFill>
                  <a:srgbClr val="003300"/>
                </a:solidFill>
                <a:latin typeface="Arial" charset="0"/>
              </a:rPr>
              <a:t>For POES:  </a:t>
            </a:r>
            <a:r>
              <a:rPr lang="en-US" sz="1400" b="1" i="1" u="sng" dirty="0">
                <a:solidFill>
                  <a:srgbClr val="003300"/>
                </a:solidFill>
                <a:latin typeface="Arial" charset="0"/>
              </a:rPr>
              <a:t>No AIRS data were available over IA</a:t>
            </a:r>
            <a:r>
              <a:rPr lang="en-US" sz="1400" dirty="0">
                <a:solidFill>
                  <a:srgbClr val="003300"/>
                </a:solidFill>
                <a:latin typeface="Arial" charset="0"/>
              </a:rPr>
              <a:t> (indicated by white areas), due to combination of:</a:t>
            </a:r>
          </a:p>
          <a:p>
            <a:pPr eaLnBrk="1" hangingPunct="1"/>
            <a:r>
              <a:rPr lang="en-US" sz="1400" dirty="0">
                <a:solidFill>
                  <a:srgbClr val="003300"/>
                </a:solidFill>
                <a:latin typeface="Arial" charset="0"/>
              </a:rPr>
              <a:t>	 	1) cloud obscurations (e.g., over MN and western IA in later 0900 UTC data),  and </a:t>
            </a:r>
          </a:p>
          <a:p>
            <a:pPr eaLnBrk="1" hangingPunct="1"/>
            <a:r>
              <a:rPr lang="en-US" sz="1400" dirty="0">
                <a:solidFill>
                  <a:srgbClr val="003300"/>
                </a:solidFill>
                <a:latin typeface="Arial" charset="0"/>
              </a:rPr>
              <a:t>	 	2) data gaps between successive orbital paths (e.g., central and eastern IA).</a:t>
            </a:r>
          </a:p>
          <a:p>
            <a:pPr algn="ctr" eaLnBrk="1" hangingPunct="1"/>
            <a:endParaRPr lang="en-US" sz="800" i="1" dirty="0">
              <a:solidFill>
                <a:srgbClr val="003300"/>
              </a:solidFill>
              <a:latin typeface="Arial" charset="0"/>
            </a:endParaRPr>
          </a:p>
          <a:p>
            <a:pPr algn="ctr" eaLnBrk="1" hangingPunct="1"/>
            <a:r>
              <a:rPr lang="en-US" sz="1400" i="1" dirty="0">
                <a:solidFill>
                  <a:srgbClr val="003300"/>
                </a:solidFill>
                <a:latin typeface="Arial" charset="0"/>
              </a:rPr>
              <a:t>Note: Neither </a:t>
            </a:r>
            <a:r>
              <a:rPr lang="en-US" sz="1400" i="1" dirty="0" err="1">
                <a:solidFill>
                  <a:srgbClr val="003300"/>
                </a:solidFill>
                <a:latin typeface="Arial" charset="0"/>
              </a:rPr>
              <a:t>radiosonde</a:t>
            </a:r>
            <a:r>
              <a:rPr lang="en-US" sz="1400" i="1" dirty="0">
                <a:solidFill>
                  <a:srgbClr val="003300"/>
                </a:solidFill>
                <a:latin typeface="Arial" charset="0"/>
              </a:rPr>
              <a:t> nor aircraft moisture data would have been available around 0700 UTC for this area.</a:t>
            </a:r>
          </a:p>
        </p:txBody>
      </p:sp>
      <p:pic>
        <p:nvPicPr>
          <p:cNvPr id="1904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0" y="654050"/>
            <a:ext cx="4495800" cy="152717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0469" name="Text Box 5"/>
          <p:cNvSpPr txBox="1">
            <a:spLocks noChangeArrowheads="1"/>
          </p:cNvSpPr>
          <p:nvPr/>
        </p:nvSpPr>
        <p:spPr bwMode="auto">
          <a:xfrm>
            <a:off x="0" y="0"/>
            <a:ext cx="9144000"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solidFill>
                  <a:srgbClr val="0033CC"/>
                </a:solidFill>
                <a:latin typeface="Arial" charset="0"/>
              </a:rPr>
              <a:t>Example of Advantage of GOES over POES data for small-scale convection,</a:t>
            </a:r>
            <a:r>
              <a:rPr lang="en-US" sz="1200">
                <a:solidFill>
                  <a:srgbClr val="0033CC"/>
                </a:solidFill>
                <a:latin typeface="Arial" charset="0"/>
              </a:rPr>
              <a:t> </a:t>
            </a:r>
          </a:p>
          <a:p>
            <a:pPr algn="ctr" eaLnBrk="1" hangingPunct="1"/>
            <a:r>
              <a:rPr lang="en-US" sz="1100" i="1">
                <a:solidFill>
                  <a:srgbClr val="0033CC"/>
                </a:solidFill>
                <a:latin typeface="Arial" charset="0"/>
              </a:rPr>
              <a:t>An un-forecast mesoscale Derecho which moved from MN across south-central WI, decayed and then re-intensified south of Chicago</a:t>
            </a:r>
          </a:p>
        </p:txBody>
      </p:sp>
      <p:sp>
        <p:nvSpPr>
          <p:cNvPr id="190470" name="Oval 6"/>
          <p:cNvSpPr>
            <a:spLocks noChangeArrowheads="1"/>
          </p:cNvSpPr>
          <p:nvPr/>
        </p:nvSpPr>
        <p:spPr bwMode="auto">
          <a:xfrm>
            <a:off x="2514600" y="2971800"/>
            <a:ext cx="533400" cy="609600"/>
          </a:xfrm>
          <a:prstGeom prst="ellipse">
            <a:avLst/>
          </a:prstGeom>
          <a:solidFill>
            <a:srgbClr val="000000">
              <a:alpha val="0"/>
            </a:srgbClr>
          </a:solid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471" name="Oval 7"/>
          <p:cNvSpPr>
            <a:spLocks noChangeArrowheads="1"/>
          </p:cNvSpPr>
          <p:nvPr/>
        </p:nvSpPr>
        <p:spPr bwMode="auto">
          <a:xfrm>
            <a:off x="5638800" y="2971800"/>
            <a:ext cx="533400" cy="609600"/>
          </a:xfrm>
          <a:prstGeom prst="ellipse">
            <a:avLst/>
          </a:prstGeom>
          <a:solidFill>
            <a:srgbClr val="000000">
              <a:alpha val="0"/>
            </a:srgbClr>
          </a:solidFill>
          <a:ln w="19050">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472" name="Text Box 8"/>
          <p:cNvSpPr txBox="1">
            <a:spLocks noChangeArrowheads="1"/>
          </p:cNvSpPr>
          <p:nvPr/>
        </p:nvSpPr>
        <p:spPr bwMode="auto">
          <a:xfrm rot="16200000">
            <a:off x="7424737" y="3090863"/>
            <a:ext cx="2951163" cy="2746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a:latin typeface="Arial" charset="0"/>
                <a:ea typeface="굴림" charset="-127"/>
              </a:rPr>
              <a:t>Figure  courtesy of R. Petersen, CIMSS.</a:t>
            </a:r>
            <a:endParaRPr lang="en-US">
              <a:latin typeface="Arial" charset="0"/>
            </a:endParaRPr>
          </a:p>
        </p:txBody>
      </p:sp>
    </p:spTree>
    <p:extLst>
      <p:ext uri="{BB962C8B-B14F-4D97-AF65-F5344CB8AC3E}">
        <p14:creationId xmlns:p14="http://schemas.microsoft.com/office/powerpoint/2010/main" val="31553651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2C50A46-610A-40CF-AD0C-6BA3177B6111}" type="slidenum">
              <a:rPr lang="en-US" smtClean="0">
                <a:solidFill>
                  <a:srgbClr val="000000"/>
                </a:solidFill>
                <a:latin typeface="Times New Roman" pitchFamily="18" charset="0"/>
              </a:rPr>
              <a:pPr eaLnBrk="1" hangingPunct="1"/>
              <a:t>38</a:t>
            </a:fld>
            <a:endParaRPr lang="en-US" smtClean="0">
              <a:solidFill>
                <a:srgbClr val="000000"/>
              </a:solidFill>
              <a:latin typeface="Times New Roman" pitchFamily="18" charset="0"/>
            </a:endParaRPr>
          </a:p>
        </p:txBody>
      </p:sp>
      <p:pic>
        <p:nvPicPr>
          <p:cNvPr id="92163" name="Picture 2" descr="TPW4_obs_fc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2625"/>
            <a:ext cx="73152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3"/>
          <p:cNvSpPr txBox="1">
            <a:spLocks noChangeArrowheads="1"/>
          </p:cNvSpPr>
          <p:nvPr/>
        </p:nvSpPr>
        <p:spPr bwMode="auto">
          <a:xfrm>
            <a:off x="4465638" y="4481513"/>
            <a:ext cx="2316162" cy="1004887"/>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rPr>
              <a:t>Root Mean Square Error</a:t>
            </a:r>
          </a:p>
          <a:p>
            <a:pPr eaLnBrk="1" fontAlgn="base" hangingPunct="1">
              <a:spcBef>
                <a:spcPct val="0"/>
              </a:spcBef>
              <a:spcAft>
                <a:spcPct val="0"/>
              </a:spcAft>
            </a:pPr>
            <a:r>
              <a:rPr lang="en-US" sz="1200" b="1" smtClean="0">
                <a:solidFill>
                  <a:srgbClr val="FF3300"/>
                </a:solidFill>
              </a:rPr>
              <a:t>Forecast:                          0.40</a:t>
            </a:r>
          </a:p>
          <a:p>
            <a:pPr eaLnBrk="1" fontAlgn="base" hangingPunct="1">
              <a:spcBef>
                <a:spcPct val="0"/>
              </a:spcBef>
              <a:spcAft>
                <a:spcPct val="0"/>
              </a:spcAft>
            </a:pPr>
            <a:r>
              <a:rPr lang="en-US" sz="1200" b="1" smtClean="0">
                <a:solidFill>
                  <a:srgbClr val="0000CC"/>
                </a:solidFill>
              </a:rPr>
              <a:t>ABI like + fcst:                 0.35</a:t>
            </a:r>
          </a:p>
          <a:p>
            <a:pPr eaLnBrk="1" fontAlgn="base" hangingPunct="1">
              <a:spcBef>
                <a:spcPct val="0"/>
              </a:spcBef>
              <a:spcAft>
                <a:spcPct val="0"/>
              </a:spcAft>
            </a:pPr>
            <a:r>
              <a:rPr lang="en-US" sz="1200" b="1" smtClean="0">
                <a:solidFill>
                  <a:srgbClr val="00FF00"/>
                </a:solidFill>
              </a:rPr>
              <a:t>GOES 12 + fcst:               0.34</a:t>
            </a:r>
          </a:p>
          <a:p>
            <a:pPr eaLnBrk="1" fontAlgn="base" hangingPunct="1">
              <a:spcBef>
                <a:spcPct val="0"/>
              </a:spcBef>
              <a:spcAft>
                <a:spcPct val="0"/>
              </a:spcAft>
            </a:pPr>
            <a:r>
              <a:rPr lang="en-US" sz="1200" b="1" smtClean="0">
                <a:solidFill>
                  <a:srgbClr val="FF00FF"/>
                </a:solidFill>
              </a:rPr>
              <a:t>HES + fcst:                       0.16</a:t>
            </a:r>
          </a:p>
        </p:txBody>
      </p:sp>
      <p:sp>
        <p:nvSpPr>
          <p:cNvPr id="92165" name="Text Box 4"/>
          <p:cNvSpPr txBox="1">
            <a:spLocks noChangeArrowheads="1"/>
          </p:cNvSpPr>
          <p:nvPr/>
        </p:nvSpPr>
        <p:spPr bwMode="auto">
          <a:xfrm>
            <a:off x="914400" y="5942013"/>
            <a:ext cx="71628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smtClean="0">
                <a:solidFill>
                  <a:srgbClr val="000000"/>
                </a:solidFill>
              </a:rPr>
              <a:t>Experiments show that retrievals of Total Precipitable Water (TPW) from high-spectral (HES) data are much improved over current broadband (GOES-12+forecast). </a:t>
            </a:r>
          </a:p>
        </p:txBody>
      </p:sp>
      <p:sp>
        <p:nvSpPr>
          <p:cNvPr id="92166" name="Text Box 5"/>
          <p:cNvSpPr txBox="1">
            <a:spLocks noChangeArrowheads="1"/>
          </p:cNvSpPr>
          <p:nvPr/>
        </p:nvSpPr>
        <p:spPr bwMode="auto">
          <a:xfrm>
            <a:off x="1127125" y="87313"/>
            <a:ext cx="7180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b="1" smtClean="0">
                <a:solidFill>
                  <a:srgbClr val="000000"/>
                </a:solidFill>
              </a:rPr>
              <a:t>Benefits of high-spectral over broad-band measurements!</a:t>
            </a:r>
          </a:p>
        </p:txBody>
      </p:sp>
    </p:spTree>
    <p:extLst>
      <p:ext uri="{BB962C8B-B14F-4D97-AF65-F5344CB8AC3E}">
        <p14:creationId xmlns:p14="http://schemas.microsoft.com/office/powerpoint/2010/main" val="23405053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AEC3BE-6103-4B28-AE2F-BD65A9BDFE07}" type="slidenum">
              <a:rPr lang="en-US" smtClean="0">
                <a:solidFill>
                  <a:srgbClr val="000000"/>
                </a:solidFill>
                <a:latin typeface="Times New Roman" pitchFamily="18" charset="0"/>
              </a:rPr>
              <a:pPr eaLnBrk="1" hangingPunct="1"/>
              <a:t>39</a:t>
            </a:fld>
            <a:endParaRPr lang="en-US" smtClean="0">
              <a:solidFill>
                <a:srgbClr val="000000"/>
              </a:solidFill>
              <a:latin typeface="Times New Roman" pitchFamily="18" charset="0"/>
            </a:endParaRPr>
          </a:p>
        </p:txBody>
      </p:sp>
      <p:pic>
        <p:nvPicPr>
          <p:cNvPr id="91139" name="Picture 2" descr="Lift4_obs_fc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2625"/>
            <a:ext cx="73152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3"/>
          <p:cNvSpPr txBox="1">
            <a:spLocks noChangeArrowheads="1"/>
          </p:cNvSpPr>
          <p:nvPr/>
        </p:nvSpPr>
        <p:spPr bwMode="auto">
          <a:xfrm>
            <a:off x="4500563" y="4508500"/>
            <a:ext cx="2316162" cy="1004888"/>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rPr>
              <a:t>Root Mean Square Error</a:t>
            </a:r>
          </a:p>
          <a:p>
            <a:pPr eaLnBrk="1" fontAlgn="base" hangingPunct="1">
              <a:spcBef>
                <a:spcPct val="0"/>
              </a:spcBef>
              <a:spcAft>
                <a:spcPct val="0"/>
              </a:spcAft>
            </a:pPr>
            <a:r>
              <a:rPr lang="en-US" sz="1200" b="1" smtClean="0">
                <a:solidFill>
                  <a:srgbClr val="FF3300"/>
                </a:solidFill>
              </a:rPr>
              <a:t>Forecast:                          2.27</a:t>
            </a:r>
          </a:p>
          <a:p>
            <a:pPr eaLnBrk="1" fontAlgn="base" hangingPunct="1">
              <a:spcBef>
                <a:spcPct val="0"/>
              </a:spcBef>
              <a:spcAft>
                <a:spcPct val="0"/>
              </a:spcAft>
            </a:pPr>
            <a:r>
              <a:rPr lang="en-US" sz="1200" b="1" smtClean="0">
                <a:solidFill>
                  <a:srgbClr val="0000CC"/>
                </a:solidFill>
              </a:rPr>
              <a:t>ABI like + fcst:                 2.20</a:t>
            </a:r>
          </a:p>
          <a:p>
            <a:pPr eaLnBrk="1" fontAlgn="base" hangingPunct="1">
              <a:spcBef>
                <a:spcPct val="0"/>
              </a:spcBef>
              <a:spcAft>
                <a:spcPct val="0"/>
              </a:spcAft>
            </a:pPr>
            <a:r>
              <a:rPr lang="en-US" sz="1200" b="1" smtClean="0">
                <a:solidFill>
                  <a:srgbClr val="00FF00"/>
                </a:solidFill>
              </a:rPr>
              <a:t>GOES 12 + fcst:               2.18</a:t>
            </a:r>
          </a:p>
          <a:p>
            <a:pPr eaLnBrk="1" fontAlgn="base" hangingPunct="1">
              <a:spcBef>
                <a:spcPct val="0"/>
              </a:spcBef>
              <a:spcAft>
                <a:spcPct val="0"/>
              </a:spcAft>
            </a:pPr>
            <a:r>
              <a:rPr lang="en-US" sz="1200" b="1" smtClean="0">
                <a:solidFill>
                  <a:srgbClr val="FF00FF"/>
                </a:solidFill>
              </a:rPr>
              <a:t>HES + fcst:                       1.79</a:t>
            </a:r>
          </a:p>
        </p:txBody>
      </p:sp>
      <p:sp>
        <p:nvSpPr>
          <p:cNvPr id="91141" name="Text Box 4"/>
          <p:cNvSpPr txBox="1">
            <a:spLocks noChangeArrowheads="1"/>
          </p:cNvSpPr>
          <p:nvPr/>
        </p:nvSpPr>
        <p:spPr bwMode="auto">
          <a:xfrm>
            <a:off x="914400" y="5942013"/>
            <a:ext cx="7162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smtClean="0">
                <a:solidFill>
                  <a:srgbClr val="000000"/>
                </a:solidFill>
              </a:rPr>
              <a:t>Experiments show that retrievals of atmospheric instability from high-spectral (HES) data are much improved over current broadband (GOES-12+forecast). </a:t>
            </a:r>
          </a:p>
        </p:txBody>
      </p:sp>
      <p:sp>
        <p:nvSpPr>
          <p:cNvPr id="91142" name="Text Box 5"/>
          <p:cNvSpPr txBox="1">
            <a:spLocks noChangeArrowheads="1"/>
          </p:cNvSpPr>
          <p:nvPr/>
        </p:nvSpPr>
        <p:spPr bwMode="auto">
          <a:xfrm>
            <a:off x="304800" y="228600"/>
            <a:ext cx="8532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b="1" smtClean="0">
                <a:solidFill>
                  <a:srgbClr val="000000"/>
                </a:solidFill>
              </a:rPr>
              <a:t>Benefits of high-spectral resolution over narrowband measurements!</a:t>
            </a:r>
          </a:p>
        </p:txBody>
      </p:sp>
    </p:spTree>
    <p:extLst>
      <p:ext uri="{BB962C8B-B14F-4D97-AF65-F5344CB8AC3E}">
        <p14:creationId xmlns:p14="http://schemas.microsoft.com/office/powerpoint/2010/main" val="3921780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33400" y="685800"/>
            <a:ext cx="8807450" cy="5260975"/>
          </a:xfrm>
        </p:spPr>
        <p:txBody>
          <a:bodyPr/>
          <a:lstStyle/>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Advanced Baseline Imager (ABI) </a:t>
            </a:r>
          </a:p>
          <a:p>
            <a:pPr lvl="1">
              <a:lnSpc>
                <a:spcPct val="80000"/>
              </a:lnSpc>
              <a:defRPr/>
            </a:pPr>
            <a:endParaRPr lang="en-US" sz="1000" dirty="0">
              <a:solidFill>
                <a:schemeClr val="bg1"/>
              </a:solidFill>
            </a:endParaRPr>
          </a:p>
          <a:p>
            <a:pPr>
              <a:lnSpc>
                <a:spcPct val="80000"/>
              </a:lnSpc>
              <a:defRPr/>
            </a:pPr>
            <a:r>
              <a:rPr lang="en-US" sz="2800" dirty="0" smtClean="0">
                <a:solidFill>
                  <a:schemeClr val="bg1"/>
                </a:solidFill>
              </a:rPr>
              <a:t>Geostationary </a:t>
            </a:r>
            <a:r>
              <a:rPr lang="en-US" sz="2800" dirty="0">
                <a:solidFill>
                  <a:schemeClr val="bg1"/>
                </a:solidFill>
              </a:rPr>
              <a:t>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dirty="0" smtClean="0">
                <a:solidFill>
                  <a:srgbClr val="FFFF00"/>
                </a:solidFill>
              </a:rPr>
              <a:t>GOES-R Series Overview</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4</a:t>
            </a:fld>
            <a:endParaRPr lang="en-US" smtClean="0">
              <a:solidFill>
                <a:srgbClr val="000000"/>
              </a:solidFill>
            </a:endParaRPr>
          </a:p>
        </p:txBody>
      </p:sp>
    </p:spTree>
    <p:extLst>
      <p:ext uri="{BB962C8B-B14F-4D97-AF65-F5344CB8AC3E}">
        <p14:creationId xmlns:p14="http://schemas.microsoft.com/office/powerpoint/2010/main" val="42728544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0"/>
          <p:cNvSpPr>
            <a:spLocks noGrp="1" noChangeArrowheads="1"/>
          </p:cNvSpPr>
          <p:nvPr>
            <p:ph type="sldNum" sz="quarter" idx="4294967295"/>
          </p:nvPr>
        </p:nvSpPr>
        <p:spPr>
          <a:xfrm>
            <a:off x="6553200" y="6248400"/>
            <a:ext cx="2133600" cy="457200"/>
          </a:xfrm>
          <a:prstGeom prst="rect">
            <a:avLst/>
          </a:prstGeom>
        </p:spPr>
        <p:txBody>
          <a:bodyPr/>
          <a:lstStyle/>
          <a:p>
            <a:fld id="{1FEDEC60-D46D-4996-AE21-DA6596D9982F}" type="slidenum">
              <a:rPr lang="en-US"/>
              <a:pPr/>
              <a:t>40</a:t>
            </a:fld>
            <a:endParaRPr lang="en-US"/>
          </a:p>
        </p:txBody>
      </p:sp>
      <p:sp>
        <p:nvSpPr>
          <p:cNvPr id="242690" name="Rectangle 2"/>
          <p:cNvSpPr>
            <a:spLocks noGrp="1" noChangeArrowheads="1"/>
          </p:cNvSpPr>
          <p:nvPr>
            <p:ph type="subTitle" idx="1"/>
          </p:nvPr>
        </p:nvSpPr>
        <p:spPr>
          <a:xfrm>
            <a:off x="152401" y="152400"/>
            <a:ext cx="8991600" cy="762000"/>
          </a:xfrm>
          <a:noFill/>
          <a:ln/>
          <a:effectLst>
            <a:outerShdw dist="12700" dir="2700000" algn="ctr" rotWithShape="0">
              <a:schemeClr val="bg2">
                <a:alpha val="75000"/>
              </a:schemeClr>
            </a:outerShdw>
          </a:effectLst>
        </p:spPr>
        <p:txBody>
          <a:bodyPr/>
          <a:lstStyle/>
          <a:p>
            <a:r>
              <a:rPr lang="en-US" sz="2800" dirty="0" smtClean="0">
                <a:solidFill>
                  <a:srgbClr val="0033CC"/>
                </a:solidFill>
              </a:rPr>
              <a:t>Derived Product Images of Lifted</a:t>
            </a:r>
            <a:r>
              <a:rPr lang="en-US" sz="2800" dirty="0" smtClean="0">
                <a:solidFill>
                  <a:srgbClr val="0033CC"/>
                </a:solidFill>
                <a:effectLst>
                  <a:outerShdw blurRad="38100" dist="38100" dir="2700000" algn="tl">
                    <a:srgbClr val="000000">
                      <a:alpha val="43137"/>
                    </a:srgbClr>
                  </a:outerShdw>
                </a:effectLst>
              </a:rPr>
              <a:t> </a:t>
            </a:r>
            <a:r>
              <a:rPr lang="en-US" sz="2800" dirty="0" smtClean="0">
                <a:solidFill>
                  <a:srgbClr val="0033CC"/>
                </a:solidFill>
              </a:rPr>
              <a:t>Index: GOES and AIRS</a:t>
            </a:r>
            <a:r>
              <a:rPr lang="en-US" sz="2800" dirty="0" smtClean="0">
                <a:solidFill>
                  <a:srgbClr val="703737"/>
                </a:solidFill>
              </a:rPr>
              <a:t> </a:t>
            </a:r>
            <a:endParaRPr lang="en-US" sz="2800" dirty="0">
              <a:solidFill>
                <a:srgbClr val="703737"/>
              </a:solidFill>
            </a:endParaRPr>
          </a:p>
          <a:p>
            <a:endParaRPr lang="en-US" sz="2100" dirty="0">
              <a:solidFill>
                <a:srgbClr val="703737"/>
              </a:solidFill>
              <a:effectLst>
                <a:outerShdw blurRad="38100" dist="38100" dir="2700000" algn="tl">
                  <a:srgbClr val="000000">
                    <a:alpha val="43137"/>
                  </a:srgbClr>
                </a:outerShdw>
              </a:effectLst>
            </a:endParaRPr>
          </a:p>
        </p:txBody>
      </p:sp>
      <p:sp>
        <p:nvSpPr>
          <p:cNvPr id="242691" name="Text Box 3"/>
          <p:cNvSpPr txBox="1">
            <a:spLocks noChangeArrowheads="1"/>
          </p:cNvSpPr>
          <p:nvPr/>
        </p:nvSpPr>
        <p:spPr bwMode="auto">
          <a:xfrm>
            <a:off x="914400" y="1143000"/>
            <a:ext cx="3276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latin typeface="Arial" charset="0"/>
                <a:ea typeface="ＭＳ Ｐゴシック" pitchFamily="16" charset="-128"/>
              </a:rPr>
              <a:t>Current GOES Sounder showed a stable atmosphere.</a:t>
            </a:r>
          </a:p>
          <a:p>
            <a:r>
              <a:rPr lang="en-US" sz="2400">
                <a:latin typeface="Arial" charset="0"/>
                <a:ea typeface="ＭＳ Ｐゴシック" pitchFamily="16" charset="-128"/>
              </a:rPr>
              <a:t>No profiling via thin clouds.</a:t>
            </a:r>
          </a:p>
        </p:txBody>
      </p:sp>
      <p:sp>
        <p:nvSpPr>
          <p:cNvPr id="242692" name="Text Box 4"/>
          <p:cNvSpPr txBox="1">
            <a:spLocks noChangeArrowheads="1"/>
          </p:cNvSpPr>
          <p:nvPr/>
        </p:nvSpPr>
        <p:spPr bwMode="auto">
          <a:xfrm>
            <a:off x="990600" y="3429000"/>
            <a:ext cx="28956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dirty="0">
                <a:latin typeface="Arial" charset="0"/>
                <a:ea typeface="ＭＳ Ｐゴシック" pitchFamily="16" charset="-128"/>
              </a:rPr>
              <a:t>Sample of AIRS (high-spectral IR) showed un-stable regions. </a:t>
            </a:r>
          </a:p>
          <a:p>
            <a:r>
              <a:rPr lang="en-US" sz="2400" dirty="0">
                <a:latin typeface="Arial" charset="0"/>
                <a:ea typeface="ＭＳ Ｐゴシック" pitchFamily="16" charset="-128"/>
              </a:rPr>
              <a:t>Retrievals generated through thin clouds.</a:t>
            </a:r>
          </a:p>
        </p:txBody>
      </p:sp>
      <p:sp>
        <p:nvSpPr>
          <p:cNvPr id="242693" name="Line 5"/>
          <p:cNvSpPr>
            <a:spLocks noChangeShapeType="1"/>
          </p:cNvSpPr>
          <p:nvPr/>
        </p:nvSpPr>
        <p:spPr bwMode="auto">
          <a:xfrm>
            <a:off x="685800" y="33528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2698" name="Group 10"/>
          <p:cNvGrpSpPr>
            <a:grpSpLocks/>
          </p:cNvGrpSpPr>
          <p:nvPr/>
        </p:nvGrpSpPr>
        <p:grpSpPr bwMode="auto">
          <a:xfrm>
            <a:off x="4495800" y="812800"/>
            <a:ext cx="4203700" cy="5892800"/>
            <a:chOff x="2832" y="336"/>
            <a:chExt cx="2648" cy="3712"/>
          </a:xfrm>
        </p:grpSpPr>
        <p:pic>
          <p:nvPicPr>
            <p:cNvPr id="242699" name="Picture 11" descr="LI_goes_airs_figure11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 y="336"/>
              <a:ext cx="2648" cy="3712"/>
            </a:xfrm>
            <a:prstGeom prst="rect">
              <a:avLst/>
            </a:prstGeom>
            <a:noFill/>
            <a:extLst>
              <a:ext uri="{909E8E84-426E-40DD-AFC4-6F175D3DCCD1}">
                <a14:hiddenFill xmlns:a14="http://schemas.microsoft.com/office/drawing/2010/main">
                  <a:solidFill>
                    <a:srgbClr val="FFFFFF"/>
                  </a:solidFill>
                </a14:hiddenFill>
              </a:ext>
            </a:extLst>
          </p:spPr>
        </p:pic>
        <p:sp>
          <p:nvSpPr>
            <p:cNvPr id="242700" name="Oval 12"/>
            <p:cNvSpPr>
              <a:spLocks noChangeArrowheads="1"/>
            </p:cNvSpPr>
            <p:nvPr/>
          </p:nvSpPr>
          <p:spPr bwMode="auto">
            <a:xfrm rot="2223283">
              <a:off x="4608" y="3072"/>
              <a:ext cx="288" cy="672"/>
            </a:xfrm>
            <a:prstGeom prst="ellipse">
              <a:avLst/>
            </a:prstGeom>
            <a:noFill/>
            <a:ln w="349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2701" name="Text Box 13"/>
          <p:cNvSpPr txBox="1">
            <a:spLocks noChangeArrowheads="1"/>
          </p:cNvSpPr>
          <p:nvPr/>
        </p:nvSpPr>
        <p:spPr bwMode="auto">
          <a:xfrm rot="16200000">
            <a:off x="7644607" y="4882356"/>
            <a:ext cx="2724150" cy="27463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a:latin typeface="Arial" charset="0"/>
                <a:ea typeface="굴림" charset="-127"/>
              </a:rPr>
              <a:t>Analysis courtesy of Jun Li, CIMSS.</a:t>
            </a:r>
            <a:endParaRPr lang="en-US">
              <a:latin typeface="Arial" charset="0"/>
            </a:endParaRPr>
          </a:p>
        </p:txBody>
      </p:sp>
    </p:spTree>
    <p:extLst>
      <p:ext uri="{BB962C8B-B14F-4D97-AF65-F5344CB8AC3E}">
        <p14:creationId xmlns:p14="http://schemas.microsoft.com/office/powerpoint/2010/main" val="22359578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t>Sample AIRS (LI) in AWIPS</a:t>
            </a:r>
            <a:endParaRPr lang="en-US" dirty="0"/>
          </a:p>
        </p:txBody>
      </p:sp>
      <p:sp>
        <p:nvSpPr>
          <p:cNvPr id="3" name="Content Placeholder 2"/>
          <p:cNvSpPr>
            <a:spLocks noGrp="1"/>
          </p:cNvSpPr>
          <p:nvPr>
            <p:ph idx="1"/>
          </p:nvPr>
        </p:nvSpPr>
        <p:spPr>
          <a:xfrm>
            <a:off x="685800" y="1066800"/>
            <a:ext cx="7772400" cy="4114800"/>
          </a:xfrm>
        </p:spPr>
        <p:txBody>
          <a:bodyPr/>
          <a:lstStyle/>
          <a:p>
            <a:r>
              <a:rPr lang="en-US" dirty="0" smtClean="0"/>
              <a:t>Might a polar Proving Ground reformat AIRS products in near </a:t>
            </a:r>
            <a:r>
              <a:rPr lang="en-US" dirty="0" err="1" smtClean="0"/>
              <a:t>realtime</a:t>
            </a:r>
            <a:r>
              <a:rPr lang="en-US" dirty="0" smtClean="0"/>
              <a:t> for AWIPS?</a:t>
            </a:r>
            <a:endParaRPr lang="en-US" dirty="0"/>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4367"/>
          <a:stretch/>
        </p:blipFill>
        <p:spPr bwMode="auto">
          <a:xfrm>
            <a:off x="1686315" y="2362200"/>
            <a:ext cx="7152885" cy="42751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4"/>
          <p:cNvSpPr>
            <a:spLocks noGrp="1"/>
          </p:cNvSpPr>
          <p:nvPr>
            <p:ph type="sldNum" sz="quarter" idx="12"/>
          </p:nvPr>
        </p:nvSpPr>
        <p:spPr/>
        <p:txBody>
          <a:bodyPr/>
          <a:lstStyle/>
          <a:p>
            <a:fld id="{7BA2C502-6CFB-4FA6-8FF9-E8FFEA9CEA4F}" type="slidenum">
              <a:rPr lang="en-US" smtClean="0">
                <a:solidFill>
                  <a:srgbClr val="000000"/>
                </a:solidFill>
              </a:rPr>
              <a:pPr/>
              <a:t>41</a:t>
            </a:fld>
            <a:endParaRPr lang="en-US">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09800"/>
            <a:ext cx="4953000" cy="3472206"/>
          </a:xfrm>
          <a:prstGeom prst="rect">
            <a:avLst/>
          </a:prstGeom>
          <a:ln>
            <a:solidFill>
              <a:schemeClr val="tx1"/>
            </a:solidFill>
          </a:ln>
        </p:spPr>
      </p:pic>
    </p:spTree>
    <p:extLst>
      <p:ext uri="{BB962C8B-B14F-4D97-AF65-F5344CB8AC3E}">
        <p14:creationId xmlns:p14="http://schemas.microsoft.com/office/powerpoint/2010/main" val="249569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5CB2DA52-9585-487B-9AF7-1F7C82C210B4}" type="slidenum">
              <a:rPr lang="en-US"/>
              <a:pPr/>
              <a:t>42</a:t>
            </a:fld>
            <a:endParaRPr lang="en-US"/>
          </a:p>
        </p:txBody>
      </p:sp>
      <p:sp>
        <p:nvSpPr>
          <p:cNvPr id="173058" name="Rectangle 2"/>
          <p:cNvSpPr>
            <a:spLocks noGrp="1" noChangeArrowheads="1"/>
          </p:cNvSpPr>
          <p:nvPr>
            <p:ph type="title" idx="4294967295"/>
          </p:nvPr>
        </p:nvSpPr>
        <p:spPr>
          <a:xfrm>
            <a:off x="0" y="-228600"/>
            <a:ext cx="9165378" cy="1371600"/>
          </a:xfrm>
          <a:noFill/>
        </p:spPr>
        <p:txBody>
          <a:bodyPr/>
          <a:lstStyle/>
          <a:p>
            <a:r>
              <a:rPr lang="en-US" sz="3600" dirty="0" smtClean="0">
                <a:solidFill>
                  <a:schemeClr val="tx1"/>
                </a:solidFill>
                <a:latin typeface="Times New Roman" pitchFamily="18" charset="0"/>
              </a:rPr>
              <a:t>Atmospheric Motion Vectors </a:t>
            </a:r>
            <a:r>
              <a:rPr lang="en-US" sz="3600" dirty="0">
                <a:solidFill>
                  <a:schemeClr val="tx1"/>
                </a:solidFill>
                <a:latin typeface="Times New Roman" pitchFamily="18" charset="0"/>
              </a:rPr>
              <a:t>from </a:t>
            </a:r>
            <a:r>
              <a:rPr lang="en-US" sz="3600" dirty="0" smtClean="0">
                <a:solidFill>
                  <a:schemeClr val="tx1"/>
                </a:solidFill>
                <a:latin typeface="Times New Roman" pitchFamily="18" charset="0"/>
              </a:rPr>
              <a:t>Sounder </a:t>
            </a:r>
            <a:r>
              <a:rPr lang="en-US" sz="3600" dirty="0">
                <a:solidFill>
                  <a:schemeClr val="tx1"/>
                </a:solidFill>
                <a:latin typeface="Times New Roman" pitchFamily="18" charset="0"/>
              </a:rPr>
              <a:t>data</a:t>
            </a:r>
            <a:endParaRPr lang="en-US" sz="4000" dirty="0">
              <a:solidFill>
                <a:schemeClr val="tx1"/>
              </a:solidFill>
              <a:latin typeface="Times New Roman" pitchFamily="18" charset="0"/>
            </a:endParaRPr>
          </a:p>
        </p:txBody>
      </p:sp>
      <p:sp>
        <p:nvSpPr>
          <p:cNvPr id="2" name="TextBox 1"/>
          <p:cNvSpPr txBox="1"/>
          <p:nvPr/>
        </p:nvSpPr>
        <p:spPr>
          <a:xfrm>
            <a:off x="1295400" y="6477000"/>
            <a:ext cx="8098579" cy="369332"/>
          </a:xfrm>
          <a:prstGeom prst="rect">
            <a:avLst/>
          </a:prstGeom>
          <a:noFill/>
        </p:spPr>
        <p:txBody>
          <a:bodyPr wrap="square" rtlCol="0">
            <a:spAutoFit/>
          </a:bodyPr>
          <a:lstStyle/>
          <a:p>
            <a:r>
              <a:rPr lang="en-US" dirty="0" err="1"/>
              <a:t>Iliana</a:t>
            </a:r>
            <a:r>
              <a:rPr lang="en-US" dirty="0"/>
              <a:t> </a:t>
            </a:r>
            <a:r>
              <a:rPr lang="en-US" dirty="0" err="1"/>
              <a:t>Genkova</a:t>
            </a:r>
            <a:r>
              <a:rPr lang="en-US" dirty="0"/>
              <a:t>, Chris </a:t>
            </a:r>
            <a:r>
              <a:rPr lang="en-US" dirty="0" err="1"/>
              <a:t>Velden</a:t>
            </a:r>
            <a:r>
              <a:rPr lang="en-US" dirty="0"/>
              <a:t>, Steve </a:t>
            </a:r>
            <a:r>
              <a:rPr lang="en-US" dirty="0" err="1"/>
              <a:t>Wanzong</a:t>
            </a:r>
            <a:r>
              <a:rPr lang="en-US" dirty="0"/>
              <a:t>, Paul </a:t>
            </a:r>
            <a:r>
              <a:rPr lang="en-US" dirty="0" err="1" smtClean="0"/>
              <a:t>Menzel</a:t>
            </a:r>
            <a:r>
              <a:rPr lang="en-US" dirty="0" smtClean="0"/>
              <a:t>, CIMSS</a:t>
            </a:r>
            <a:endParaRPr lang="en-US" dirty="0"/>
          </a:p>
        </p:txBody>
      </p:sp>
      <p:sp>
        <p:nvSpPr>
          <p:cNvPr id="3" name="TextBox 2"/>
          <p:cNvSpPr txBox="1"/>
          <p:nvPr/>
        </p:nvSpPr>
        <p:spPr>
          <a:xfrm>
            <a:off x="228600" y="4953000"/>
            <a:ext cx="8686801" cy="1200329"/>
          </a:xfrm>
          <a:prstGeom prst="rect">
            <a:avLst/>
          </a:prstGeom>
          <a:noFill/>
        </p:spPr>
        <p:txBody>
          <a:bodyPr wrap="square" rtlCol="0">
            <a:spAutoFit/>
          </a:bodyPr>
          <a:lstStyle/>
          <a:p>
            <a:r>
              <a:rPr lang="en-US" sz="2400" dirty="0" smtClean="0"/>
              <a:t>Much improved height-resolved </a:t>
            </a:r>
            <a:r>
              <a:rPr lang="en-US" sz="2400" dirty="0"/>
              <a:t>winds from tracking features in retrieval fields </a:t>
            </a:r>
            <a:r>
              <a:rPr lang="en-US" sz="2400" dirty="0" smtClean="0"/>
              <a:t>from </a:t>
            </a:r>
            <a:r>
              <a:rPr lang="en-US" sz="2400" dirty="0"/>
              <a:t>high </a:t>
            </a:r>
            <a:r>
              <a:rPr lang="en-US" sz="2400" dirty="0" smtClean="0"/>
              <a:t>spectral/temporal </a:t>
            </a:r>
            <a:r>
              <a:rPr lang="en-US" sz="2400" dirty="0"/>
              <a:t>resolution </a:t>
            </a:r>
            <a:r>
              <a:rPr lang="en-US" sz="2400" dirty="0" smtClean="0"/>
              <a:t>rather </a:t>
            </a:r>
            <a:r>
              <a:rPr lang="en-US" sz="2400" dirty="0"/>
              <a:t>than spectral images using broad band </a:t>
            </a:r>
            <a:r>
              <a:rPr lang="en-US" sz="2400" dirty="0" smtClean="0"/>
              <a:t>sounder</a:t>
            </a:r>
            <a:endParaRPr lang="en-US" sz="2400" dirty="0"/>
          </a:p>
        </p:txBody>
      </p:sp>
      <p:sp>
        <p:nvSpPr>
          <p:cNvPr id="4" name="TextBox 3"/>
          <p:cNvSpPr txBox="1"/>
          <p:nvPr/>
        </p:nvSpPr>
        <p:spPr>
          <a:xfrm>
            <a:off x="5867400" y="1676400"/>
            <a:ext cx="2057400" cy="2585323"/>
          </a:xfrm>
          <a:prstGeom prst="rect">
            <a:avLst/>
          </a:prstGeom>
          <a:noFill/>
        </p:spPr>
        <p:txBody>
          <a:bodyPr wrap="square" rtlCol="0">
            <a:spAutoFit/>
          </a:bodyPr>
          <a:lstStyle/>
          <a:p>
            <a:pPr marL="0" lvl="1"/>
            <a:r>
              <a:rPr lang="en-US" dirty="0">
                <a:latin typeface="Arial" pitchFamily="34" charset="0"/>
              </a:rPr>
              <a:t>Imager WV cloud tracked AMVs (yellow), Imager WV clear sky AMVs (red) and clear sky GOES Sounder AMVs (blue)</a:t>
            </a:r>
          </a:p>
          <a:p>
            <a:endParaRPr lang="en-US" dirty="0"/>
          </a:p>
        </p:txBody>
      </p:sp>
      <p:pic>
        <p:nvPicPr>
          <p:cNvPr id="13" name="Picture 973" descr="20070630_3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1" y="914400"/>
            <a:ext cx="4733620" cy="388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60089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lide Number Placeholder 5"/>
          <p:cNvSpPr>
            <a:spLocks noGrp="1"/>
          </p:cNvSpPr>
          <p:nvPr>
            <p:ph type="sldNum" sz="quarter" idx="12"/>
          </p:nvPr>
        </p:nvSpPr>
        <p:spPr/>
        <p:txBody>
          <a:bodyPr/>
          <a:lstStyle/>
          <a:p>
            <a:fld id="{87BE02E5-B4F9-4EEF-A678-1EE3A4BDE4E0}" type="slidenum">
              <a:rPr lang="en-US"/>
              <a:pPr/>
              <a:t>43</a:t>
            </a:fld>
            <a:endParaRPr lang="en-US"/>
          </a:p>
        </p:txBody>
      </p:sp>
      <p:grpSp>
        <p:nvGrpSpPr>
          <p:cNvPr id="229378" name="Group 2"/>
          <p:cNvGrpSpPr>
            <a:grpSpLocks/>
          </p:cNvGrpSpPr>
          <p:nvPr/>
        </p:nvGrpSpPr>
        <p:grpSpPr bwMode="auto">
          <a:xfrm>
            <a:off x="84138" y="925513"/>
            <a:ext cx="9059862" cy="5932487"/>
            <a:chOff x="16999" y="26468"/>
            <a:chExt cx="5707" cy="3737"/>
          </a:xfrm>
        </p:grpSpPr>
        <p:sp>
          <p:nvSpPr>
            <p:cNvPr id="229379" name="Rectangle 3"/>
            <p:cNvSpPr>
              <a:spLocks noChangeArrowheads="1"/>
            </p:cNvSpPr>
            <p:nvPr/>
          </p:nvSpPr>
          <p:spPr bwMode="auto">
            <a:xfrm>
              <a:off x="17429" y="26468"/>
              <a:ext cx="5177"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nchor="ctr"/>
            <a:lstStyle/>
            <a:p>
              <a:pPr eaLnBrk="1" hangingPunct="1"/>
              <a:r>
                <a:rPr lang="en-US" sz="500">
                  <a:solidFill>
                    <a:srgbClr val="0033CC"/>
                  </a:solidFill>
                  <a:latin typeface="Arial" charset="0"/>
                </a:rPr>
                <a:t>GOES-R Observational Requirements:</a:t>
              </a:r>
              <a:r>
                <a:rPr lang="en-US" sz="700">
                  <a:solidFill>
                    <a:srgbClr val="0033CC"/>
                  </a:solidFill>
                  <a:latin typeface="Arial" charset="0"/>
                </a:rPr>
                <a:t/>
              </a:r>
              <a:br>
                <a:rPr lang="en-US" sz="700">
                  <a:solidFill>
                    <a:srgbClr val="0033CC"/>
                  </a:solidFill>
                  <a:latin typeface="Arial" charset="0"/>
                </a:rPr>
              </a:br>
              <a:endParaRPr lang="en-US" sz="700">
                <a:solidFill>
                  <a:srgbClr val="0033CC"/>
                </a:solidFill>
                <a:latin typeface="Arial" charset="0"/>
              </a:endParaRPr>
            </a:p>
          </p:txBody>
        </p:sp>
        <p:grpSp>
          <p:nvGrpSpPr>
            <p:cNvPr id="229380" name="Group 4"/>
            <p:cNvGrpSpPr>
              <a:grpSpLocks/>
            </p:cNvGrpSpPr>
            <p:nvPr/>
          </p:nvGrpSpPr>
          <p:grpSpPr bwMode="auto">
            <a:xfrm>
              <a:off x="16999" y="26702"/>
              <a:ext cx="5707" cy="3503"/>
              <a:chOff x="16861" y="16424"/>
              <a:chExt cx="5707" cy="3503"/>
            </a:xfrm>
          </p:grpSpPr>
          <p:sp>
            <p:nvSpPr>
              <p:cNvPr id="229381" name="Rectangle 5"/>
              <p:cNvSpPr>
                <a:spLocks noChangeArrowheads="1"/>
              </p:cNvSpPr>
              <p:nvPr/>
            </p:nvSpPr>
            <p:spPr bwMode="auto">
              <a:xfrm>
                <a:off x="18782" y="16662"/>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2" name="Rectangle 6"/>
              <p:cNvSpPr>
                <a:spLocks noChangeArrowheads="1"/>
              </p:cNvSpPr>
              <p:nvPr/>
            </p:nvSpPr>
            <p:spPr bwMode="auto">
              <a:xfrm>
                <a:off x="18782" y="16546"/>
                <a:ext cx="1870"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3" name="Rectangle 7"/>
              <p:cNvSpPr>
                <a:spLocks noChangeArrowheads="1"/>
              </p:cNvSpPr>
              <p:nvPr/>
            </p:nvSpPr>
            <p:spPr bwMode="auto">
              <a:xfrm>
                <a:off x="18782" y="16425"/>
                <a:ext cx="1870" cy="116"/>
              </a:xfrm>
              <a:prstGeom prst="rect">
                <a:avLst/>
              </a:prstGeom>
              <a:solidFill>
                <a:srgbClr val="99CC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4" name="Rectangle 8"/>
              <p:cNvSpPr>
                <a:spLocks noChangeArrowheads="1"/>
              </p:cNvSpPr>
              <p:nvPr/>
            </p:nvSpPr>
            <p:spPr bwMode="auto">
              <a:xfrm>
                <a:off x="16867" y="17253"/>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5" name="Rectangle 9"/>
              <p:cNvSpPr>
                <a:spLocks noChangeArrowheads="1"/>
              </p:cNvSpPr>
              <p:nvPr/>
            </p:nvSpPr>
            <p:spPr bwMode="auto">
              <a:xfrm>
                <a:off x="16867" y="16777"/>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6" name="Rectangle 10"/>
              <p:cNvSpPr>
                <a:spLocks noChangeArrowheads="1"/>
              </p:cNvSpPr>
              <p:nvPr/>
            </p:nvSpPr>
            <p:spPr bwMode="auto">
              <a:xfrm>
                <a:off x="16867" y="16894"/>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7" name="Rectangle 11"/>
              <p:cNvSpPr>
                <a:spLocks noChangeArrowheads="1"/>
              </p:cNvSpPr>
              <p:nvPr/>
            </p:nvSpPr>
            <p:spPr bwMode="auto">
              <a:xfrm>
                <a:off x="16867" y="17012"/>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8" name="Rectangle 12"/>
              <p:cNvSpPr>
                <a:spLocks noChangeArrowheads="1"/>
              </p:cNvSpPr>
              <p:nvPr/>
            </p:nvSpPr>
            <p:spPr bwMode="auto">
              <a:xfrm>
                <a:off x="16867" y="17727"/>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9" name="Rectangle 13"/>
              <p:cNvSpPr>
                <a:spLocks noChangeArrowheads="1"/>
              </p:cNvSpPr>
              <p:nvPr/>
            </p:nvSpPr>
            <p:spPr bwMode="auto">
              <a:xfrm>
                <a:off x="16868" y="18320"/>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0" name="Rectangle 14"/>
              <p:cNvSpPr>
                <a:spLocks noChangeArrowheads="1"/>
              </p:cNvSpPr>
              <p:nvPr/>
            </p:nvSpPr>
            <p:spPr bwMode="auto">
              <a:xfrm>
                <a:off x="16867" y="18440"/>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1" name="Rectangle 15"/>
              <p:cNvSpPr>
                <a:spLocks noChangeArrowheads="1"/>
              </p:cNvSpPr>
              <p:nvPr/>
            </p:nvSpPr>
            <p:spPr bwMode="auto">
              <a:xfrm>
                <a:off x="16865" y="18082"/>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2" name="Rectangle 16"/>
              <p:cNvSpPr>
                <a:spLocks noChangeArrowheads="1"/>
              </p:cNvSpPr>
              <p:nvPr/>
            </p:nvSpPr>
            <p:spPr bwMode="auto">
              <a:xfrm>
                <a:off x="16867" y="18202"/>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3" name="Rectangle 17"/>
              <p:cNvSpPr>
                <a:spLocks noChangeArrowheads="1"/>
              </p:cNvSpPr>
              <p:nvPr/>
            </p:nvSpPr>
            <p:spPr bwMode="auto">
              <a:xfrm>
                <a:off x="16867" y="17962"/>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4" name="Rectangle 18"/>
              <p:cNvSpPr>
                <a:spLocks noChangeArrowheads="1"/>
              </p:cNvSpPr>
              <p:nvPr/>
            </p:nvSpPr>
            <p:spPr bwMode="auto">
              <a:xfrm>
                <a:off x="16868" y="19137"/>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5" name="Rectangle 19"/>
              <p:cNvSpPr>
                <a:spLocks noChangeArrowheads="1"/>
              </p:cNvSpPr>
              <p:nvPr/>
            </p:nvSpPr>
            <p:spPr bwMode="auto">
              <a:xfrm>
                <a:off x="20697" y="18410"/>
                <a:ext cx="1871" cy="116"/>
              </a:xfrm>
              <a:prstGeom prst="rect">
                <a:avLst/>
              </a:prstGeom>
              <a:solidFill>
                <a:srgbClr val="FF99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6" name="Rectangle 20"/>
              <p:cNvSpPr>
                <a:spLocks noChangeArrowheads="1"/>
              </p:cNvSpPr>
              <p:nvPr/>
            </p:nvSpPr>
            <p:spPr bwMode="auto">
              <a:xfrm>
                <a:off x="20697" y="18644"/>
                <a:ext cx="1871" cy="116"/>
              </a:xfrm>
              <a:prstGeom prst="rect">
                <a:avLst/>
              </a:prstGeom>
              <a:solidFill>
                <a:srgbClr val="00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7" name="Rectangle 21"/>
              <p:cNvSpPr>
                <a:spLocks noChangeArrowheads="1"/>
              </p:cNvSpPr>
              <p:nvPr/>
            </p:nvSpPr>
            <p:spPr bwMode="auto">
              <a:xfrm>
                <a:off x="20697" y="16777"/>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8" name="Rectangle 22"/>
              <p:cNvSpPr>
                <a:spLocks noChangeArrowheads="1"/>
              </p:cNvSpPr>
              <p:nvPr/>
            </p:nvSpPr>
            <p:spPr bwMode="auto">
              <a:xfrm>
                <a:off x="20697" y="16541"/>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9" name="Rectangle 23"/>
              <p:cNvSpPr>
                <a:spLocks noChangeArrowheads="1"/>
              </p:cNvSpPr>
              <p:nvPr/>
            </p:nvSpPr>
            <p:spPr bwMode="auto">
              <a:xfrm>
                <a:off x="20697" y="16895"/>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0" name="Rectangle 24"/>
              <p:cNvSpPr>
                <a:spLocks noChangeArrowheads="1"/>
              </p:cNvSpPr>
              <p:nvPr/>
            </p:nvSpPr>
            <p:spPr bwMode="auto">
              <a:xfrm>
                <a:off x="20697" y="16424"/>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1" name="Rectangle 25"/>
              <p:cNvSpPr>
                <a:spLocks noChangeArrowheads="1"/>
              </p:cNvSpPr>
              <p:nvPr/>
            </p:nvSpPr>
            <p:spPr bwMode="auto">
              <a:xfrm>
                <a:off x="20697" y="16659"/>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2" name="Rectangle 26"/>
              <p:cNvSpPr>
                <a:spLocks noChangeArrowheads="1"/>
              </p:cNvSpPr>
              <p:nvPr/>
            </p:nvSpPr>
            <p:spPr bwMode="auto">
              <a:xfrm>
                <a:off x="20697" y="17014"/>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3" name="Rectangle 27"/>
              <p:cNvSpPr>
                <a:spLocks noChangeArrowheads="1"/>
              </p:cNvSpPr>
              <p:nvPr/>
            </p:nvSpPr>
            <p:spPr bwMode="auto">
              <a:xfrm>
                <a:off x="20697" y="17131"/>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4" name="Rectangle 28"/>
              <p:cNvSpPr>
                <a:spLocks noChangeArrowheads="1"/>
              </p:cNvSpPr>
              <p:nvPr/>
            </p:nvSpPr>
            <p:spPr bwMode="auto">
              <a:xfrm>
                <a:off x="20697" y="17249"/>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5" name="Rectangle 29"/>
              <p:cNvSpPr>
                <a:spLocks noChangeArrowheads="1"/>
              </p:cNvSpPr>
              <p:nvPr/>
            </p:nvSpPr>
            <p:spPr bwMode="auto">
              <a:xfrm>
                <a:off x="20697" y="17367"/>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6" name="Rectangle 30"/>
              <p:cNvSpPr>
                <a:spLocks noChangeArrowheads="1"/>
              </p:cNvSpPr>
              <p:nvPr/>
            </p:nvSpPr>
            <p:spPr bwMode="auto">
              <a:xfrm>
                <a:off x="20697" y="17485"/>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7" name="Rectangle 31"/>
              <p:cNvSpPr>
                <a:spLocks noChangeArrowheads="1"/>
              </p:cNvSpPr>
              <p:nvPr/>
            </p:nvSpPr>
            <p:spPr bwMode="auto">
              <a:xfrm>
                <a:off x="20697" y="17603"/>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8" name="Rectangle 32"/>
              <p:cNvSpPr>
                <a:spLocks noChangeArrowheads="1"/>
              </p:cNvSpPr>
              <p:nvPr/>
            </p:nvSpPr>
            <p:spPr bwMode="auto">
              <a:xfrm>
                <a:off x="20697" y="17838"/>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9" name="Rectangle 33"/>
              <p:cNvSpPr>
                <a:spLocks noChangeArrowheads="1"/>
              </p:cNvSpPr>
              <p:nvPr/>
            </p:nvSpPr>
            <p:spPr bwMode="auto">
              <a:xfrm>
                <a:off x="20697" y="17941"/>
                <a:ext cx="1871" cy="116"/>
              </a:xfrm>
              <a:prstGeom prst="rect">
                <a:avLst/>
              </a:prstGeom>
              <a:solidFill>
                <a:srgbClr val="FFFF99"/>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000">
                  <a:latin typeface="Arial" charset="0"/>
                </a:endParaRPr>
              </a:p>
            </p:txBody>
          </p:sp>
          <p:sp>
            <p:nvSpPr>
              <p:cNvPr id="229410" name="Rectangle 34"/>
              <p:cNvSpPr>
                <a:spLocks noChangeArrowheads="1"/>
              </p:cNvSpPr>
              <p:nvPr/>
            </p:nvSpPr>
            <p:spPr bwMode="auto">
              <a:xfrm>
                <a:off x="20697" y="18059"/>
                <a:ext cx="1871" cy="116"/>
              </a:xfrm>
              <a:prstGeom prst="rect">
                <a:avLst/>
              </a:prstGeom>
              <a:solidFill>
                <a:srgbClr val="FFFF99"/>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11" name="Rectangle 35"/>
              <p:cNvSpPr>
                <a:spLocks noChangeArrowheads="1"/>
              </p:cNvSpPr>
              <p:nvPr/>
            </p:nvSpPr>
            <p:spPr bwMode="auto">
              <a:xfrm>
                <a:off x="20697" y="18176"/>
                <a:ext cx="1871" cy="116"/>
              </a:xfrm>
              <a:prstGeom prst="rect">
                <a:avLst/>
              </a:prstGeom>
              <a:solidFill>
                <a:srgbClr val="FFFF99"/>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12" name="Rectangle 36"/>
              <p:cNvSpPr>
                <a:spLocks noChangeArrowheads="1"/>
              </p:cNvSpPr>
              <p:nvPr/>
            </p:nvSpPr>
            <p:spPr bwMode="auto">
              <a:xfrm>
                <a:off x="20697" y="18294"/>
                <a:ext cx="1871" cy="116"/>
              </a:xfrm>
              <a:prstGeom prst="rect">
                <a:avLst/>
              </a:prstGeom>
              <a:solidFill>
                <a:srgbClr val="FFFF99"/>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13" name="Rectangle 37"/>
              <p:cNvSpPr>
                <a:spLocks noChangeArrowheads="1"/>
              </p:cNvSpPr>
              <p:nvPr/>
            </p:nvSpPr>
            <p:spPr bwMode="auto">
              <a:xfrm>
                <a:off x="20697" y="18530"/>
                <a:ext cx="1871" cy="116"/>
              </a:xfrm>
              <a:prstGeom prst="rect">
                <a:avLst/>
              </a:prstGeom>
              <a:solidFill>
                <a:srgbClr val="FF99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14" name="Rectangle 38"/>
              <p:cNvSpPr>
                <a:spLocks noChangeArrowheads="1"/>
              </p:cNvSpPr>
              <p:nvPr/>
            </p:nvSpPr>
            <p:spPr bwMode="auto">
              <a:xfrm>
                <a:off x="20697" y="17718"/>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15" name="Rectangle 39"/>
              <p:cNvSpPr>
                <a:spLocks noChangeArrowheads="1"/>
              </p:cNvSpPr>
              <p:nvPr/>
            </p:nvSpPr>
            <p:spPr bwMode="auto">
              <a:xfrm>
                <a:off x="20739" y="16550"/>
                <a:ext cx="76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Surface Emissivity *</a:t>
                </a:r>
                <a:endParaRPr lang="en-US" sz="1300" i="1">
                  <a:latin typeface="Arial" charset="0"/>
                </a:endParaRPr>
              </a:p>
            </p:txBody>
          </p:sp>
          <p:sp>
            <p:nvSpPr>
              <p:cNvPr id="229416" name="Rectangle 40"/>
              <p:cNvSpPr>
                <a:spLocks noChangeArrowheads="1"/>
              </p:cNvSpPr>
              <p:nvPr/>
            </p:nvSpPr>
            <p:spPr bwMode="auto">
              <a:xfrm>
                <a:off x="20739" y="16435"/>
                <a:ext cx="5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Surface Albedo</a:t>
                </a:r>
                <a:endParaRPr lang="en-US" sz="1300">
                  <a:latin typeface="Arial" charset="0"/>
                </a:endParaRPr>
              </a:p>
            </p:txBody>
          </p:sp>
          <p:sp>
            <p:nvSpPr>
              <p:cNvPr id="229417" name="Rectangle 41"/>
              <p:cNvSpPr>
                <a:spLocks noChangeArrowheads="1"/>
              </p:cNvSpPr>
              <p:nvPr/>
            </p:nvSpPr>
            <p:spPr bwMode="auto">
              <a:xfrm>
                <a:off x="20739" y="16669"/>
                <a:ext cx="102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Vegetation </a:t>
                </a:r>
                <a:r>
                  <a:rPr lang="en-US" sz="1000" b="1">
                    <a:latin typeface="Arial" charset="0"/>
                  </a:rPr>
                  <a:t>Fraction: Green</a:t>
                </a:r>
                <a:endParaRPr lang="en-US" sz="1300">
                  <a:latin typeface="Arial" charset="0"/>
                </a:endParaRPr>
              </a:p>
            </p:txBody>
          </p:sp>
          <p:sp>
            <p:nvSpPr>
              <p:cNvPr id="229418" name="Rectangle 42"/>
              <p:cNvSpPr>
                <a:spLocks noChangeArrowheads="1"/>
              </p:cNvSpPr>
              <p:nvPr/>
            </p:nvSpPr>
            <p:spPr bwMode="auto">
              <a:xfrm>
                <a:off x="20739" y="16780"/>
                <a:ext cx="63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Vegetation Index</a:t>
                </a:r>
                <a:endParaRPr lang="en-US" sz="1300">
                  <a:latin typeface="Arial" charset="0"/>
                </a:endParaRPr>
              </a:p>
            </p:txBody>
          </p:sp>
          <p:sp>
            <p:nvSpPr>
              <p:cNvPr id="229419" name="Rectangle 43"/>
              <p:cNvSpPr>
                <a:spLocks noChangeArrowheads="1"/>
              </p:cNvSpPr>
              <p:nvPr/>
            </p:nvSpPr>
            <p:spPr bwMode="auto">
              <a:xfrm>
                <a:off x="20742" y="17020"/>
                <a:ext cx="77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Sea &amp; Lake Ice / Age</a:t>
                </a:r>
                <a:endParaRPr lang="en-US" sz="1300">
                  <a:latin typeface="Arial" charset="0"/>
                </a:endParaRPr>
              </a:p>
            </p:txBody>
          </p:sp>
          <p:sp>
            <p:nvSpPr>
              <p:cNvPr id="229420" name="Rectangle 44"/>
              <p:cNvSpPr>
                <a:spLocks noChangeArrowheads="1"/>
              </p:cNvSpPr>
              <p:nvPr/>
            </p:nvSpPr>
            <p:spPr bwMode="auto">
              <a:xfrm>
                <a:off x="20742" y="17137"/>
                <a:ext cx="116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Sea &amp; Lake Ice / Concentration</a:t>
                </a:r>
                <a:endParaRPr lang="en-US" sz="1300">
                  <a:latin typeface="Arial" charset="0"/>
                </a:endParaRPr>
              </a:p>
            </p:txBody>
          </p:sp>
          <p:sp>
            <p:nvSpPr>
              <p:cNvPr id="229421" name="Rectangle 45"/>
              <p:cNvSpPr>
                <a:spLocks noChangeArrowheads="1"/>
              </p:cNvSpPr>
              <p:nvPr/>
            </p:nvSpPr>
            <p:spPr bwMode="auto">
              <a:xfrm>
                <a:off x="20739" y="16905"/>
                <a:ext cx="33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Currents</a:t>
                </a:r>
                <a:endParaRPr lang="en-US" sz="1300">
                  <a:latin typeface="Arial" charset="0"/>
                </a:endParaRPr>
              </a:p>
            </p:txBody>
          </p:sp>
          <p:sp>
            <p:nvSpPr>
              <p:cNvPr id="229422" name="Rectangle 46"/>
              <p:cNvSpPr>
                <a:spLocks noChangeArrowheads="1"/>
              </p:cNvSpPr>
              <p:nvPr/>
            </p:nvSpPr>
            <p:spPr bwMode="auto">
              <a:xfrm>
                <a:off x="20739" y="17260"/>
                <a:ext cx="11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Sea &amp; Lake Ice / Extent </a:t>
                </a:r>
                <a:r>
                  <a:rPr lang="en-US" sz="1000" b="1">
                    <a:latin typeface="Arial" charset="0"/>
                  </a:rPr>
                  <a:t>&amp; Edge</a:t>
                </a:r>
                <a:endParaRPr lang="en-US" sz="1300">
                  <a:latin typeface="Arial" charset="0"/>
                </a:endParaRPr>
              </a:p>
            </p:txBody>
          </p:sp>
          <p:sp>
            <p:nvSpPr>
              <p:cNvPr id="229423" name="Rectangle 47"/>
              <p:cNvSpPr>
                <a:spLocks noChangeArrowheads="1"/>
              </p:cNvSpPr>
              <p:nvPr/>
            </p:nvSpPr>
            <p:spPr bwMode="auto">
              <a:xfrm>
                <a:off x="20739" y="17365"/>
                <a:ext cx="8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Sea &amp; Lake Ice / Motion</a:t>
                </a:r>
                <a:endParaRPr lang="en-US" sz="1300">
                  <a:latin typeface="Arial" charset="0"/>
                </a:endParaRPr>
              </a:p>
            </p:txBody>
          </p:sp>
          <p:sp>
            <p:nvSpPr>
              <p:cNvPr id="229424" name="Rectangle 48"/>
              <p:cNvSpPr>
                <a:spLocks noChangeArrowheads="1"/>
              </p:cNvSpPr>
              <p:nvPr/>
            </p:nvSpPr>
            <p:spPr bwMode="auto">
              <a:xfrm>
                <a:off x="20739" y="17491"/>
                <a:ext cx="86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Ice Cover / Landlocked</a:t>
                </a:r>
                <a:endParaRPr lang="en-US" sz="1300">
                  <a:latin typeface="Arial" charset="0"/>
                </a:endParaRPr>
              </a:p>
            </p:txBody>
          </p:sp>
          <p:sp>
            <p:nvSpPr>
              <p:cNvPr id="229425" name="Rectangle 49"/>
              <p:cNvSpPr>
                <a:spLocks noChangeArrowheads="1"/>
              </p:cNvSpPr>
              <p:nvPr/>
            </p:nvSpPr>
            <p:spPr bwMode="auto">
              <a:xfrm>
                <a:off x="20739" y="17610"/>
                <a:ext cx="46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Snow Cover</a:t>
                </a:r>
                <a:endParaRPr lang="en-US" sz="1300">
                  <a:latin typeface="Arial" charset="0"/>
                </a:endParaRPr>
              </a:p>
            </p:txBody>
          </p:sp>
          <p:sp>
            <p:nvSpPr>
              <p:cNvPr id="229426" name="Rectangle 50"/>
              <p:cNvSpPr>
                <a:spLocks noChangeArrowheads="1"/>
              </p:cNvSpPr>
              <p:nvPr/>
            </p:nvSpPr>
            <p:spPr bwMode="auto">
              <a:xfrm>
                <a:off x="20739" y="17729"/>
                <a:ext cx="46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Snow Depth</a:t>
                </a:r>
                <a:endParaRPr lang="en-US" sz="1300">
                  <a:latin typeface="Arial" charset="0"/>
                </a:endParaRPr>
              </a:p>
            </p:txBody>
          </p:sp>
          <p:sp>
            <p:nvSpPr>
              <p:cNvPr id="229427" name="Rectangle 51"/>
              <p:cNvSpPr>
                <a:spLocks noChangeArrowheads="1"/>
              </p:cNvSpPr>
              <p:nvPr/>
            </p:nvSpPr>
            <p:spPr bwMode="auto">
              <a:xfrm>
                <a:off x="20739" y="17845"/>
                <a:ext cx="73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Sea Surface Temps</a:t>
                </a:r>
                <a:endParaRPr lang="en-US" sz="1300">
                  <a:latin typeface="Arial" charset="0"/>
                </a:endParaRPr>
              </a:p>
            </p:txBody>
          </p:sp>
          <p:sp>
            <p:nvSpPr>
              <p:cNvPr id="229428" name="Rectangle 52"/>
              <p:cNvSpPr>
                <a:spLocks noChangeArrowheads="1"/>
              </p:cNvSpPr>
              <p:nvPr/>
            </p:nvSpPr>
            <p:spPr bwMode="auto">
              <a:xfrm>
                <a:off x="20739" y="17949"/>
                <a:ext cx="80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Energetic Heavy Ions</a:t>
                </a:r>
                <a:endParaRPr lang="en-US" sz="1300">
                  <a:latin typeface="Arial" charset="0"/>
                </a:endParaRPr>
              </a:p>
            </p:txBody>
          </p:sp>
          <p:sp>
            <p:nvSpPr>
              <p:cNvPr id="229429" name="Rectangle 53"/>
              <p:cNvSpPr>
                <a:spLocks noChangeArrowheads="1"/>
              </p:cNvSpPr>
              <p:nvPr/>
            </p:nvSpPr>
            <p:spPr bwMode="auto">
              <a:xfrm>
                <a:off x="20739" y="18303"/>
                <a:ext cx="93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Solar &amp; Galactic Protons</a:t>
                </a:r>
                <a:endParaRPr lang="en-US" sz="1300">
                  <a:latin typeface="Arial" charset="0"/>
                </a:endParaRPr>
              </a:p>
            </p:txBody>
          </p:sp>
          <p:sp>
            <p:nvSpPr>
              <p:cNvPr id="229430" name="Rectangle 54"/>
              <p:cNvSpPr>
                <a:spLocks noChangeArrowheads="1"/>
              </p:cNvSpPr>
              <p:nvPr/>
            </p:nvSpPr>
            <p:spPr bwMode="auto">
              <a:xfrm>
                <a:off x="20739" y="18419"/>
                <a:ext cx="59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Solar Flux: EUV</a:t>
                </a:r>
                <a:endParaRPr lang="en-US" sz="1300">
                  <a:latin typeface="Arial" charset="0"/>
                </a:endParaRPr>
              </a:p>
            </p:txBody>
          </p:sp>
          <p:sp>
            <p:nvSpPr>
              <p:cNvPr id="229431" name="Rectangle 55"/>
              <p:cNvSpPr>
                <a:spLocks noChangeArrowheads="1"/>
              </p:cNvSpPr>
              <p:nvPr/>
            </p:nvSpPr>
            <p:spPr bwMode="auto">
              <a:xfrm>
                <a:off x="20739" y="18068"/>
                <a:ext cx="145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Mag Electrons &amp; Protons: Low Energy</a:t>
                </a:r>
                <a:endParaRPr lang="en-US" sz="1300">
                  <a:latin typeface="Arial" charset="0"/>
                </a:endParaRPr>
              </a:p>
            </p:txBody>
          </p:sp>
          <p:sp>
            <p:nvSpPr>
              <p:cNvPr id="229432" name="Rectangle 56"/>
              <p:cNvSpPr>
                <a:spLocks noChangeArrowheads="1"/>
              </p:cNvSpPr>
              <p:nvPr/>
            </p:nvSpPr>
            <p:spPr bwMode="auto">
              <a:xfrm>
                <a:off x="20739" y="18535"/>
                <a:ext cx="66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Solar Flux: X-Ray</a:t>
                </a:r>
                <a:endParaRPr lang="en-US" sz="1300">
                  <a:latin typeface="Arial" charset="0"/>
                </a:endParaRPr>
              </a:p>
            </p:txBody>
          </p:sp>
          <p:sp>
            <p:nvSpPr>
              <p:cNvPr id="229433" name="Rectangle 57"/>
              <p:cNvSpPr>
                <a:spLocks noChangeArrowheads="1"/>
              </p:cNvSpPr>
              <p:nvPr/>
            </p:nvSpPr>
            <p:spPr bwMode="auto">
              <a:xfrm>
                <a:off x="20739" y="18185"/>
                <a:ext cx="173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Mag Electrons &amp; Protons: Med &amp; High Energy</a:t>
                </a:r>
                <a:endParaRPr lang="en-US" sz="1300">
                  <a:latin typeface="Arial" charset="0"/>
                </a:endParaRPr>
              </a:p>
            </p:txBody>
          </p:sp>
          <p:sp>
            <p:nvSpPr>
              <p:cNvPr id="229434" name="Rectangle 58"/>
              <p:cNvSpPr>
                <a:spLocks noChangeArrowheads="1"/>
              </p:cNvSpPr>
              <p:nvPr/>
            </p:nvSpPr>
            <p:spPr bwMode="auto">
              <a:xfrm>
                <a:off x="20739" y="18655"/>
                <a:ext cx="128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Solar Imagery:  extreme UV/X-Ray</a:t>
                </a:r>
                <a:endParaRPr lang="en-US" sz="1300">
                  <a:latin typeface="Arial" charset="0"/>
                </a:endParaRPr>
              </a:p>
            </p:txBody>
          </p:sp>
          <p:sp>
            <p:nvSpPr>
              <p:cNvPr id="229435" name="Rectangle 59"/>
              <p:cNvSpPr>
                <a:spLocks noChangeArrowheads="1"/>
              </p:cNvSpPr>
              <p:nvPr/>
            </p:nvSpPr>
            <p:spPr bwMode="auto">
              <a:xfrm>
                <a:off x="18782" y="16781"/>
                <a:ext cx="1870"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36" name="Rectangle 60"/>
              <p:cNvSpPr>
                <a:spLocks noChangeArrowheads="1"/>
              </p:cNvSpPr>
              <p:nvPr/>
            </p:nvSpPr>
            <p:spPr bwMode="auto">
              <a:xfrm>
                <a:off x="18843" y="16666"/>
                <a:ext cx="64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Rainfall Potential</a:t>
                </a:r>
                <a:endParaRPr lang="en-US" sz="1300">
                  <a:latin typeface="Arial" charset="0"/>
                </a:endParaRPr>
              </a:p>
            </p:txBody>
          </p:sp>
          <p:sp>
            <p:nvSpPr>
              <p:cNvPr id="229437" name="Rectangle 61"/>
              <p:cNvSpPr>
                <a:spLocks noChangeArrowheads="1"/>
              </p:cNvSpPr>
              <p:nvPr/>
            </p:nvSpPr>
            <p:spPr bwMode="auto">
              <a:xfrm>
                <a:off x="18843" y="16553"/>
                <a:ext cx="82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Probability of Rainfall</a:t>
                </a:r>
                <a:endParaRPr lang="en-US" sz="1300">
                  <a:latin typeface="Arial" charset="0"/>
                </a:endParaRPr>
              </a:p>
            </p:txBody>
          </p:sp>
          <p:sp>
            <p:nvSpPr>
              <p:cNvPr id="229438" name="Rectangle 62"/>
              <p:cNvSpPr>
                <a:spLocks noChangeArrowheads="1"/>
              </p:cNvSpPr>
              <p:nvPr/>
            </p:nvSpPr>
            <p:spPr bwMode="auto">
              <a:xfrm>
                <a:off x="18843" y="16782"/>
                <a:ext cx="67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Rainfall </a:t>
                </a:r>
                <a:r>
                  <a:rPr lang="en-US" sz="1000" b="1">
                    <a:latin typeface="Arial" charset="0"/>
                  </a:rPr>
                  <a:t>Rate/QPE</a:t>
                </a:r>
                <a:endParaRPr lang="en-US" sz="1300">
                  <a:latin typeface="Arial" charset="0"/>
                </a:endParaRPr>
              </a:p>
            </p:txBody>
          </p:sp>
          <p:sp>
            <p:nvSpPr>
              <p:cNvPr id="229439" name="Rectangle 63"/>
              <p:cNvSpPr>
                <a:spLocks noChangeArrowheads="1"/>
              </p:cNvSpPr>
              <p:nvPr/>
            </p:nvSpPr>
            <p:spPr bwMode="auto">
              <a:xfrm>
                <a:off x="16867" y="16424"/>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0" name="Rectangle 64"/>
              <p:cNvSpPr>
                <a:spLocks noChangeArrowheads="1"/>
              </p:cNvSpPr>
              <p:nvPr/>
            </p:nvSpPr>
            <p:spPr bwMode="auto">
              <a:xfrm>
                <a:off x="16867" y="16541"/>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1" name="Rectangle 65"/>
              <p:cNvSpPr>
                <a:spLocks noChangeArrowheads="1"/>
              </p:cNvSpPr>
              <p:nvPr/>
            </p:nvSpPr>
            <p:spPr bwMode="auto">
              <a:xfrm>
                <a:off x="16867" y="16659"/>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2" name="Rectangle 66"/>
              <p:cNvSpPr>
                <a:spLocks noChangeArrowheads="1"/>
              </p:cNvSpPr>
              <p:nvPr/>
            </p:nvSpPr>
            <p:spPr bwMode="auto">
              <a:xfrm>
                <a:off x="16867" y="17133"/>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3" name="Rectangle 67"/>
              <p:cNvSpPr>
                <a:spLocks noChangeArrowheads="1"/>
              </p:cNvSpPr>
              <p:nvPr/>
            </p:nvSpPr>
            <p:spPr bwMode="auto">
              <a:xfrm>
                <a:off x="16867" y="17371"/>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4" name="Rectangle 68"/>
              <p:cNvSpPr>
                <a:spLocks noChangeArrowheads="1"/>
              </p:cNvSpPr>
              <p:nvPr/>
            </p:nvSpPr>
            <p:spPr bwMode="auto">
              <a:xfrm>
                <a:off x="16867" y="17489"/>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5" name="Rectangle 69"/>
              <p:cNvSpPr>
                <a:spLocks noChangeArrowheads="1"/>
              </p:cNvSpPr>
              <p:nvPr/>
            </p:nvSpPr>
            <p:spPr bwMode="auto">
              <a:xfrm>
                <a:off x="16867" y="17607"/>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6" name="Rectangle 70"/>
              <p:cNvSpPr>
                <a:spLocks noChangeArrowheads="1"/>
              </p:cNvSpPr>
              <p:nvPr/>
            </p:nvSpPr>
            <p:spPr bwMode="auto">
              <a:xfrm>
                <a:off x="16867" y="17843"/>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7" name="Rectangle 71"/>
              <p:cNvSpPr>
                <a:spLocks noChangeArrowheads="1"/>
              </p:cNvSpPr>
              <p:nvPr/>
            </p:nvSpPr>
            <p:spPr bwMode="auto">
              <a:xfrm>
                <a:off x="16867" y="18549"/>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8" name="Rectangle 72"/>
              <p:cNvSpPr>
                <a:spLocks noChangeArrowheads="1"/>
              </p:cNvSpPr>
              <p:nvPr/>
            </p:nvSpPr>
            <p:spPr bwMode="auto">
              <a:xfrm>
                <a:off x="16867" y="18667"/>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9" name="Rectangle 73"/>
              <p:cNvSpPr>
                <a:spLocks noChangeArrowheads="1"/>
              </p:cNvSpPr>
              <p:nvPr/>
            </p:nvSpPr>
            <p:spPr bwMode="auto">
              <a:xfrm>
                <a:off x="16867" y="18785"/>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50" name="Rectangle 74"/>
              <p:cNvSpPr>
                <a:spLocks noChangeArrowheads="1"/>
              </p:cNvSpPr>
              <p:nvPr/>
            </p:nvSpPr>
            <p:spPr bwMode="auto">
              <a:xfrm>
                <a:off x="16867" y="18902"/>
                <a:ext cx="1871" cy="116"/>
              </a:xfrm>
              <a:prstGeom prst="rect">
                <a:avLst/>
              </a:prstGeom>
              <a:solidFill>
                <a:srgbClr val="CC99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51" name="Rectangle 75"/>
              <p:cNvSpPr>
                <a:spLocks noChangeArrowheads="1"/>
              </p:cNvSpPr>
              <p:nvPr/>
            </p:nvSpPr>
            <p:spPr bwMode="auto">
              <a:xfrm>
                <a:off x="16867" y="19020"/>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52" name="Rectangle 76"/>
              <p:cNvSpPr>
                <a:spLocks noChangeArrowheads="1"/>
              </p:cNvSpPr>
              <p:nvPr/>
            </p:nvSpPr>
            <p:spPr bwMode="auto">
              <a:xfrm>
                <a:off x="16913" y="16433"/>
                <a:ext cx="176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Aerosol Detection </a:t>
                </a:r>
                <a:r>
                  <a:rPr lang="en-US" sz="1000" b="1">
                    <a:latin typeface="Arial" charset="0"/>
                  </a:rPr>
                  <a:t>(including Smoke and Dust)</a:t>
                </a:r>
                <a:endParaRPr lang="en-US" sz="1300">
                  <a:latin typeface="Arial" charset="0"/>
                </a:endParaRPr>
              </a:p>
            </p:txBody>
          </p:sp>
          <p:sp>
            <p:nvSpPr>
              <p:cNvPr id="229453" name="Rectangle 77"/>
              <p:cNvSpPr>
                <a:spLocks noChangeArrowheads="1"/>
              </p:cNvSpPr>
              <p:nvPr/>
            </p:nvSpPr>
            <p:spPr bwMode="auto">
              <a:xfrm>
                <a:off x="16913" y="16557"/>
                <a:ext cx="80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Aerosol Particle Size </a:t>
                </a:r>
                <a:endParaRPr lang="en-US" sz="1300">
                  <a:latin typeface="Arial" charset="0"/>
                </a:endParaRPr>
              </a:p>
            </p:txBody>
          </p:sp>
          <p:sp>
            <p:nvSpPr>
              <p:cNvPr id="229454" name="Rectangle 78"/>
              <p:cNvSpPr>
                <a:spLocks noChangeArrowheads="1"/>
              </p:cNvSpPr>
              <p:nvPr/>
            </p:nvSpPr>
            <p:spPr bwMode="auto">
              <a:xfrm>
                <a:off x="16913" y="16674"/>
                <a:ext cx="127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Suspended Matter </a:t>
                </a:r>
                <a:r>
                  <a:rPr lang="en-US" sz="1000" b="1">
                    <a:latin typeface="Arial" charset="0"/>
                  </a:rPr>
                  <a:t>/ Optical Depth</a:t>
                </a:r>
                <a:endParaRPr lang="en-US" sz="1300">
                  <a:latin typeface="Arial" charset="0"/>
                </a:endParaRPr>
              </a:p>
            </p:txBody>
          </p:sp>
          <p:sp>
            <p:nvSpPr>
              <p:cNvPr id="229455" name="Rectangle 79"/>
              <p:cNvSpPr>
                <a:spLocks noChangeArrowheads="1"/>
              </p:cNvSpPr>
              <p:nvPr/>
            </p:nvSpPr>
            <p:spPr bwMode="auto">
              <a:xfrm>
                <a:off x="16913" y="16786"/>
                <a:ext cx="55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Volcanic Ash *</a:t>
                </a:r>
                <a:endParaRPr lang="en-US" sz="1300" i="1">
                  <a:latin typeface="Arial" charset="0"/>
                </a:endParaRPr>
              </a:p>
            </p:txBody>
          </p:sp>
          <p:sp>
            <p:nvSpPr>
              <p:cNvPr id="229456" name="Rectangle 80"/>
              <p:cNvSpPr>
                <a:spLocks noChangeArrowheads="1"/>
              </p:cNvSpPr>
              <p:nvPr/>
            </p:nvSpPr>
            <p:spPr bwMode="auto">
              <a:xfrm>
                <a:off x="16913" y="16905"/>
                <a:ext cx="75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Aircraft Icing Threat</a:t>
                </a:r>
                <a:endParaRPr lang="en-US" sz="1300">
                  <a:latin typeface="Arial" charset="0"/>
                </a:endParaRPr>
              </a:p>
            </p:txBody>
          </p:sp>
          <p:sp>
            <p:nvSpPr>
              <p:cNvPr id="229457" name="Rectangle 81"/>
              <p:cNvSpPr>
                <a:spLocks noChangeArrowheads="1"/>
              </p:cNvSpPr>
              <p:nvPr/>
            </p:nvSpPr>
            <p:spPr bwMode="auto">
              <a:xfrm>
                <a:off x="16913" y="17141"/>
                <a:ext cx="98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&amp; Moisture Imagery</a:t>
                </a:r>
                <a:endParaRPr lang="en-US" sz="1300">
                  <a:latin typeface="Arial" charset="0"/>
                </a:endParaRPr>
              </a:p>
            </p:txBody>
          </p:sp>
          <p:sp>
            <p:nvSpPr>
              <p:cNvPr id="229458" name="Rectangle 82"/>
              <p:cNvSpPr>
                <a:spLocks noChangeArrowheads="1"/>
              </p:cNvSpPr>
              <p:nvPr/>
            </p:nvSpPr>
            <p:spPr bwMode="auto">
              <a:xfrm>
                <a:off x="16913" y="17022"/>
                <a:ext cx="89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Imagery: </a:t>
                </a:r>
                <a:r>
                  <a:rPr lang="en-US" sz="1000" b="1">
                    <a:latin typeface="Arial" charset="0"/>
                  </a:rPr>
                  <a:t>Coastal</a:t>
                </a:r>
                <a:endParaRPr lang="en-US" sz="1000">
                  <a:latin typeface="Arial" charset="0"/>
                </a:endParaRPr>
              </a:p>
            </p:txBody>
          </p:sp>
          <p:sp>
            <p:nvSpPr>
              <p:cNvPr id="229459" name="Rectangle 83"/>
              <p:cNvSpPr>
                <a:spLocks noChangeArrowheads="1"/>
              </p:cNvSpPr>
              <p:nvPr/>
            </p:nvSpPr>
            <p:spPr bwMode="auto">
              <a:xfrm>
                <a:off x="16913" y="17722"/>
                <a:ext cx="11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Particle Size Distribution</a:t>
                </a:r>
                <a:endParaRPr lang="en-US" sz="1300">
                  <a:latin typeface="Arial" charset="0"/>
                </a:endParaRPr>
              </a:p>
            </p:txBody>
          </p:sp>
          <p:sp>
            <p:nvSpPr>
              <p:cNvPr id="229460" name="Rectangle 84"/>
              <p:cNvSpPr>
                <a:spLocks noChangeArrowheads="1"/>
              </p:cNvSpPr>
              <p:nvPr/>
            </p:nvSpPr>
            <p:spPr bwMode="auto">
              <a:xfrm>
                <a:off x="16913" y="17361"/>
                <a:ext cx="85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Cloud Ice Water Path *</a:t>
                </a:r>
                <a:endParaRPr lang="en-US" sz="1300" i="1">
                  <a:latin typeface="Arial" charset="0"/>
                </a:endParaRPr>
              </a:p>
            </p:txBody>
          </p:sp>
          <p:sp>
            <p:nvSpPr>
              <p:cNvPr id="229461" name="Rectangle 85"/>
              <p:cNvSpPr>
                <a:spLocks noChangeArrowheads="1"/>
              </p:cNvSpPr>
              <p:nvPr/>
            </p:nvSpPr>
            <p:spPr bwMode="auto">
              <a:xfrm>
                <a:off x="16913" y="17477"/>
                <a:ext cx="73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Liquid Water</a:t>
                </a:r>
                <a:endParaRPr lang="en-US" sz="1300">
                  <a:latin typeface="Arial" charset="0"/>
                </a:endParaRPr>
              </a:p>
            </p:txBody>
          </p:sp>
          <p:sp>
            <p:nvSpPr>
              <p:cNvPr id="229462" name="Rectangle 86"/>
              <p:cNvSpPr>
                <a:spLocks noChangeArrowheads="1"/>
              </p:cNvSpPr>
              <p:nvPr/>
            </p:nvSpPr>
            <p:spPr bwMode="auto">
              <a:xfrm>
                <a:off x="16913" y="17601"/>
                <a:ext cx="76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Optical Depth</a:t>
                </a:r>
                <a:endParaRPr lang="en-US" sz="1300">
                  <a:latin typeface="Arial" charset="0"/>
                </a:endParaRPr>
              </a:p>
            </p:txBody>
          </p:sp>
          <p:sp>
            <p:nvSpPr>
              <p:cNvPr id="229463" name="Rectangle 87"/>
              <p:cNvSpPr>
                <a:spLocks noChangeArrowheads="1"/>
              </p:cNvSpPr>
              <p:nvPr/>
            </p:nvSpPr>
            <p:spPr bwMode="auto">
              <a:xfrm>
                <a:off x="16913" y="17835"/>
                <a:ext cx="65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Top Phase</a:t>
                </a:r>
                <a:endParaRPr lang="en-US" sz="1300">
                  <a:latin typeface="Arial" charset="0"/>
                </a:endParaRPr>
              </a:p>
            </p:txBody>
          </p:sp>
          <p:sp>
            <p:nvSpPr>
              <p:cNvPr id="229464" name="Rectangle 88"/>
              <p:cNvSpPr>
                <a:spLocks noChangeArrowheads="1"/>
              </p:cNvSpPr>
              <p:nvPr/>
            </p:nvSpPr>
            <p:spPr bwMode="auto">
              <a:xfrm>
                <a:off x="16913" y="17953"/>
                <a:ext cx="72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Cloud Top Height *</a:t>
                </a:r>
                <a:endParaRPr lang="en-US" sz="1300" i="1">
                  <a:latin typeface="Arial" charset="0"/>
                </a:endParaRPr>
              </a:p>
            </p:txBody>
          </p:sp>
          <p:sp>
            <p:nvSpPr>
              <p:cNvPr id="229465" name="Rectangle 89"/>
              <p:cNvSpPr>
                <a:spLocks noChangeArrowheads="1"/>
              </p:cNvSpPr>
              <p:nvPr/>
            </p:nvSpPr>
            <p:spPr bwMode="auto">
              <a:xfrm>
                <a:off x="16913" y="18085"/>
                <a:ext cx="81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Cloud Top Pressure *</a:t>
                </a:r>
                <a:endParaRPr lang="en-US" sz="1300" i="1">
                  <a:latin typeface="Arial" charset="0"/>
                </a:endParaRPr>
              </a:p>
            </p:txBody>
          </p:sp>
          <p:sp>
            <p:nvSpPr>
              <p:cNvPr id="229466" name="Rectangle 90"/>
              <p:cNvSpPr>
                <a:spLocks noChangeArrowheads="1"/>
              </p:cNvSpPr>
              <p:nvPr/>
            </p:nvSpPr>
            <p:spPr bwMode="auto">
              <a:xfrm>
                <a:off x="16913" y="18319"/>
                <a:ext cx="43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Type</a:t>
                </a:r>
                <a:endParaRPr lang="en-US" sz="1300">
                  <a:latin typeface="Arial" charset="0"/>
                </a:endParaRPr>
              </a:p>
            </p:txBody>
          </p:sp>
          <p:sp>
            <p:nvSpPr>
              <p:cNvPr id="229467" name="Rectangle 91"/>
              <p:cNvSpPr>
                <a:spLocks noChangeArrowheads="1"/>
              </p:cNvSpPr>
              <p:nvPr/>
            </p:nvSpPr>
            <p:spPr bwMode="auto">
              <a:xfrm>
                <a:off x="16913" y="18541"/>
                <a:ext cx="162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Enhanced "V"/Overshooting Top Detection</a:t>
                </a:r>
                <a:endParaRPr lang="en-US" sz="1300">
                  <a:latin typeface="Arial" charset="0"/>
                </a:endParaRPr>
              </a:p>
            </p:txBody>
          </p:sp>
          <p:sp>
            <p:nvSpPr>
              <p:cNvPr id="229468" name="Rectangle 92"/>
              <p:cNvSpPr>
                <a:spLocks noChangeArrowheads="1"/>
              </p:cNvSpPr>
              <p:nvPr/>
            </p:nvSpPr>
            <p:spPr bwMode="auto">
              <a:xfrm>
                <a:off x="16913" y="18676"/>
                <a:ext cx="72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Hurricane Intensity</a:t>
                </a:r>
                <a:endParaRPr lang="en-US" sz="1300">
                  <a:latin typeface="Arial" charset="0"/>
                </a:endParaRPr>
              </a:p>
            </p:txBody>
          </p:sp>
          <p:sp>
            <p:nvSpPr>
              <p:cNvPr id="229469" name="Rectangle 93"/>
              <p:cNvSpPr>
                <a:spLocks noChangeArrowheads="1"/>
              </p:cNvSpPr>
              <p:nvPr/>
            </p:nvSpPr>
            <p:spPr bwMode="auto">
              <a:xfrm>
                <a:off x="16913" y="18444"/>
                <a:ext cx="79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Convection Initiation</a:t>
                </a:r>
                <a:endParaRPr lang="en-US" sz="1300">
                  <a:latin typeface="Arial" charset="0"/>
                </a:endParaRPr>
              </a:p>
            </p:txBody>
          </p:sp>
          <p:sp>
            <p:nvSpPr>
              <p:cNvPr id="229470" name="Rectangle 94"/>
              <p:cNvSpPr>
                <a:spLocks noChangeArrowheads="1"/>
              </p:cNvSpPr>
              <p:nvPr/>
            </p:nvSpPr>
            <p:spPr bwMode="auto">
              <a:xfrm>
                <a:off x="16913" y="18899"/>
                <a:ext cx="75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Lightning Detection</a:t>
                </a:r>
                <a:endParaRPr lang="en-US" sz="1300">
                  <a:latin typeface="Arial" charset="0"/>
                </a:endParaRPr>
              </a:p>
            </p:txBody>
          </p:sp>
          <p:sp>
            <p:nvSpPr>
              <p:cNvPr id="229471" name="Rectangle 95"/>
              <p:cNvSpPr>
                <a:spLocks noChangeArrowheads="1"/>
              </p:cNvSpPr>
              <p:nvPr/>
            </p:nvSpPr>
            <p:spPr bwMode="auto">
              <a:xfrm>
                <a:off x="16913" y="18796"/>
                <a:ext cx="65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Low Cloud &amp; Fog</a:t>
                </a:r>
                <a:endParaRPr lang="en-US" sz="1300">
                  <a:latin typeface="Arial" charset="0"/>
                </a:endParaRPr>
              </a:p>
            </p:txBody>
          </p:sp>
          <p:sp>
            <p:nvSpPr>
              <p:cNvPr id="229472" name="Rectangle 96"/>
              <p:cNvSpPr>
                <a:spLocks noChangeArrowheads="1"/>
              </p:cNvSpPr>
              <p:nvPr/>
            </p:nvSpPr>
            <p:spPr bwMode="auto">
              <a:xfrm>
                <a:off x="16913" y="19023"/>
                <a:ext cx="43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Turbulence</a:t>
                </a:r>
                <a:endParaRPr lang="en-US" sz="1300">
                  <a:latin typeface="Arial" charset="0"/>
                </a:endParaRPr>
              </a:p>
            </p:txBody>
          </p:sp>
          <p:sp>
            <p:nvSpPr>
              <p:cNvPr id="229473" name="Rectangle 97"/>
              <p:cNvSpPr>
                <a:spLocks noChangeArrowheads="1"/>
              </p:cNvSpPr>
              <p:nvPr/>
            </p:nvSpPr>
            <p:spPr bwMode="auto">
              <a:xfrm>
                <a:off x="16913" y="19141"/>
                <a:ext cx="32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Visibility</a:t>
                </a:r>
                <a:endParaRPr lang="en-US" sz="1300">
                  <a:latin typeface="Arial" charset="0"/>
                </a:endParaRPr>
              </a:p>
            </p:txBody>
          </p:sp>
          <p:sp>
            <p:nvSpPr>
              <p:cNvPr id="229474" name="Text Box 98"/>
              <p:cNvSpPr txBox="1">
                <a:spLocks noChangeArrowheads="1"/>
              </p:cNvSpPr>
              <p:nvPr/>
            </p:nvSpPr>
            <p:spPr bwMode="auto">
              <a:xfrm>
                <a:off x="18949" y="19141"/>
                <a:ext cx="3552" cy="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1600" b="1" dirty="0">
                    <a:latin typeface="Arial" charset="0"/>
                  </a:rPr>
                  <a:t>*</a:t>
                </a:r>
                <a:r>
                  <a:rPr lang="en-US" sz="1200" b="1" dirty="0">
                    <a:latin typeface="Arial" charset="0"/>
                  </a:rPr>
                  <a:t> </a:t>
                </a:r>
                <a:r>
                  <a:rPr lang="en-US" sz="1200" dirty="0">
                    <a:latin typeface="Arial" charset="0"/>
                  </a:rPr>
                  <a:t>= </a:t>
                </a:r>
                <a:r>
                  <a:rPr lang="en-US" sz="1200" i="1" dirty="0">
                    <a:latin typeface="Arial" charset="0"/>
                  </a:rPr>
                  <a:t>Products degraded from original GOES-R </a:t>
                </a:r>
                <a:r>
                  <a:rPr lang="en-US" sz="1200" i="1" dirty="0" smtClean="0">
                    <a:latin typeface="Arial" charset="0"/>
                  </a:rPr>
                  <a:t>(</a:t>
                </a:r>
                <a:r>
                  <a:rPr lang="en-US" sz="1200" i="1" dirty="0">
                    <a:latin typeface="Arial" charset="0"/>
                  </a:rPr>
                  <a:t>e.g.; now no HES)</a:t>
                </a:r>
              </a:p>
              <a:p>
                <a:pPr eaLnBrk="1" hangingPunct="1">
                  <a:spcBef>
                    <a:spcPct val="50000"/>
                  </a:spcBef>
                </a:pPr>
                <a:endParaRPr lang="en-US" sz="1200" i="1" dirty="0">
                  <a:latin typeface="Arial" charset="0"/>
                </a:endParaRPr>
              </a:p>
            </p:txBody>
          </p:sp>
          <p:sp>
            <p:nvSpPr>
              <p:cNvPr id="229475" name="Rectangle 99"/>
              <p:cNvSpPr>
                <a:spLocks noChangeArrowheads="1"/>
              </p:cNvSpPr>
              <p:nvPr/>
            </p:nvSpPr>
            <p:spPr bwMode="auto">
              <a:xfrm>
                <a:off x="16913" y="17248"/>
                <a:ext cx="140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Cloud Layers / Heights &amp; Thickness *</a:t>
                </a:r>
                <a:endParaRPr lang="en-US" sz="1300" i="1">
                  <a:latin typeface="Arial" charset="0"/>
                </a:endParaRPr>
              </a:p>
            </p:txBody>
          </p:sp>
          <p:sp>
            <p:nvSpPr>
              <p:cNvPr id="229476" name="Rectangle 100"/>
              <p:cNvSpPr>
                <a:spLocks noChangeArrowheads="1"/>
              </p:cNvSpPr>
              <p:nvPr/>
            </p:nvSpPr>
            <p:spPr bwMode="auto">
              <a:xfrm>
                <a:off x="16913" y="18205"/>
                <a:ext cx="95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Cloud Top Temperature *</a:t>
                </a:r>
                <a:endParaRPr lang="en-US" sz="1300" i="1">
                  <a:latin typeface="Arial" charset="0"/>
                </a:endParaRPr>
              </a:p>
            </p:txBody>
          </p:sp>
          <p:sp>
            <p:nvSpPr>
              <p:cNvPr id="229477" name="Rectangle 101"/>
              <p:cNvSpPr>
                <a:spLocks noChangeArrowheads="1"/>
              </p:cNvSpPr>
              <p:nvPr/>
            </p:nvSpPr>
            <p:spPr bwMode="auto">
              <a:xfrm>
                <a:off x="18781" y="17474"/>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78" name="Rectangle 102"/>
              <p:cNvSpPr>
                <a:spLocks noChangeArrowheads="1"/>
              </p:cNvSpPr>
              <p:nvPr/>
            </p:nvSpPr>
            <p:spPr bwMode="auto">
              <a:xfrm>
                <a:off x="18781" y="17591"/>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79" name="Rectangle 103"/>
              <p:cNvSpPr>
                <a:spLocks noChangeArrowheads="1"/>
              </p:cNvSpPr>
              <p:nvPr/>
            </p:nvSpPr>
            <p:spPr bwMode="auto">
              <a:xfrm>
                <a:off x="18782" y="18655"/>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0" name="Rectangle 104"/>
              <p:cNvSpPr>
                <a:spLocks noChangeArrowheads="1"/>
              </p:cNvSpPr>
              <p:nvPr/>
            </p:nvSpPr>
            <p:spPr bwMode="auto">
              <a:xfrm>
                <a:off x="18782" y="18772"/>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1" name="Rectangle 105"/>
              <p:cNvSpPr>
                <a:spLocks noChangeArrowheads="1"/>
              </p:cNvSpPr>
              <p:nvPr/>
            </p:nvSpPr>
            <p:spPr bwMode="auto">
              <a:xfrm>
                <a:off x="18783" y="18536"/>
                <a:ext cx="1870"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2" name="Rectangle 106"/>
              <p:cNvSpPr>
                <a:spLocks noChangeArrowheads="1"/>
              </p:cNvSpPr>
              <p:nvPr/>
            </p:nvSpPr>
            <p:spPr bwMode="auto">
              <a:xfrm>
                <a:off x="18783" y="18891"/>
                <a:ext cx="1870"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3" name="Rectangle 107"/>
              <p:cNvSpPr>
                <a:spLocks noChangeArrowheads="1"/>
              </p:cNvSpPr>
              <p:nvPr/>
            </p:nvSpPr>
            <p:spPr bwMode="auto">
              <a:xfrm>
                <a:off x="18781" y="17361"/>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4" name="Rectangle 108"/>
              <p:cNvSpPr>
                <a:spLocks noChangeArrowheads="1"/>
              </p:cNvSpPr>
              <p:nvPr/>
            </p:nvSpPr>
            <p:spPr bwMode="auto">
              <a:xfrm>
                <a:off x="18784" y="17829"/>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5" name="Rectangle 109"/>
              <p:cNvSpPr>
                <a:spLocks noChangeArrowheads="1"/>
              </p:cNvSpPr>
              <p:nvPr/>
            </p:nvSpPr>
            <p:spPr bwMode="auto">
              <a:xfrm>
                <a:off x="18784" y="18183"/>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r>
                  <a:rPr lang="en-US" sz="1300">
                    <a:latin typeface="Arial" charset="0"/>
                  </a:rPr>
                  <a:t> </a:t>
                </a:r>
              </a:p>
            </p:txBody>
          </p:sp>
          <p:sp>
            <p:nvSpPr>
              <p:cNvPr id="229486" name="Rectangle 110"/>
              <p:cNvSpPr>
                <a:spLocks noChangeArrowheads="1"/>
              </p:cNvSpPr>
              <p:nvPr/>
            </p:nvSpPr>
            <p:spPr bwMode="auto">
              <a:xfrm>
                <a:off x="18784" y="18300"/>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7" name="Rectangle 111"/>
              <p:cNvSpPr>
                <a:spLocks noChangeArrowheads="1"/>
              </p:cNvSpPr>
              <p:nvPr/>
            </p:nvSpPr>
            <p:spPr bwMode="auto">
              <a:xfrm>
                <a:off x="18782" y="17244"/>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8" name="Rectangle 112"/>
              <p:cNvSpPr>
                <a:spLocks noChangeArrowheads="1"/>
              </p:cNvSpPr>
              <p:nvPr/>
            </p:nvSpPr>
            <p:spPr bwMode="auto">
              <a:xfrm>
                <a:off x="18782" y="17126"/>
                <a:ext cx="1870"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9" name="Rectangle 113"/>
              <p:cNvSpPr>
                <a:spLocks noChangeArrowheads="1"/>
              </p:cNvSpPr>
              <p:nvPr/>
            </p:nvSpPr>
            <p:spPr bwMode="auto">
              <a:xfrm>
                <a:off x="18782" y="18064"/>
                <a:ext cx="1870"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90" name="Rectangle 114"/>
              <p:cNvSpPr>
                <a:spLocks noChangeArrowheads="1"/>
              </p:cNvSpPr>
              <p:nvPr/>
            </p:nvSpPr>
            <p:spPr bwMode="auto">
              <a:xfrm>
                <a:off x="18782" y="17946"/>
                <a:ext cx="1870"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91" name="Rectangle 115"/>
              <p:cNvSpPr>
                <a:spLocks noChangeArrowheads="1"/>
              </p:cNvSpPr>
              <p:nvPr/>
            </p:nvSpPr>
            <p:spPr bwMode="auto">
              <a:xfrm>
                <a:off x="18782" y="18419"/>
                <a:ext cx="1870"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92" name="Rectangle 116"/>
              <p:cNvSpPr>
                <a:spLocks noChangeArrowheads="1"/>
              </p:cNvSpPr>
              <p:nvPr/>
            </p:nvSpPr>
            <p:spPr bwMode="auto">
              <a:xfrm>
                <a:off x="18782" y="17708"/>
                <a:ext cx="1870"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93" name="Rectangle 117"/>
              <p:cNvSpPr>
                <a:spLocks noChangeArrowheads="1"/>
              </p:cNvSpPr>
              <p:nvPr/>
            </p:nvSpPr>
            <p:spPr bwMode="auto">
              <a:xfrm>
                <a:off x="18843" y="17367"/>
                <a:ext cx="81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Total Water Content *</a:t>
                </a:r>
                <a:endParaRPr lang="en-US" sz="1300" i="1">
                  <a:latin typeface="Arial" charset="0"/>
                </a:endParaRPr>
              </a:p>
            </p:txBody>
          </p:sp>
          <p:sp>
            <p:nvSpPr>
              <p:cNvPr id="229494" name="Rectangle 118"/>
              <p:cNvSpPr>
                <a:spLocks noChangeArrowheads="1"/>
              </p:cNvSpPr>
              <p:nvPr/>
            </p:nvSpPr>
            <p:spPr bwMode="auto">
              <a:xfrm>
                <a:off x="18843" y="17939"/>
                <a:ext cx="136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Downward Solar </a:t>
                </a:r>
                <a:r>
                  <a:rPr lang="en-US" sz="1000" b="1">
                    <a:latin typeface="Arial" charset="0"/>
                  </a:rPr>
                  <a:t>Insolation: Surface</a:t>
                </a:r>
                <a:endParaRPr lang="en-US" sz="1300">
                  <a:latin typeface="Arial" charset="0"/>
                </a:endParaRPr>
              </a:p>
            </p:txBody>
          </p:sp>
          <p:sp>
            <p:nvSpPr>
              <p:cNvPr id="229495" name="Rectangle 119"/>
              <p:cNvSpPr>
                <a:spLocks noChangeArrowheads="1"/>
              </p:cNvSpPr>
              <p:nvPr/>
            </p:nvSpPr>
            <p:spPr bwMode="auto">
              <a:xfrm>
                <a:off x="18843" y="18176"/>
                <a:ext cx="175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Upward Longwave </a:t>
                </a:r>
                <a:r>
                  <a:rPr lang="en-US" sz="1000" b="1">
                    <a:latin typeface="Arial" charset="0"/>
                  </a:rPr>
                  <a:t>Radiation *: Surface &amp; TOA</a:t>
                </a:r>
                <a:endParaRPr lang="en-US" sz="1300">
                  <a:latin typeface="Arial" charset="0"/>
                </a:endParaRPr>
              </a:p>
            </p:txBody>
          </p:sp>
          <p:sp>
            <p:nvSpPr>
              <p:cNvPr id="229496" name="Rectangle 120"/>
              <p:cNvSpPr>
                <a:spLocks noChangeArrowheads="1"/>
              </p:cNvSpPr>
              <p:nvPr/>
            </p:nvSpPr>
            <p:spPr bwMode="auto">
              <a:xfrm>
                <a:off x="18843" y="18299"/>
                <a:ext cx="51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Ozone Total *</a:t>
                </a:r>
                <a:endParaRPr lang="en-US" sz="1300" i="1">
                  <a:latin typeface="Arial" charset="0"/>
                </a:endParaRPr>
              </a:p>
            </p:txBody>
          </p:sp>
          <p:sp>
            <p:nvSpPr>
              <p:cNvPr id="229497" name="Rectangle 121"/>
              <p:cNvSpPr>
                <a:spLocks noChangeArrowheads="1"/>
              </p:cNvSpPr>
              <p:nvPr/>
            </p:nvSpPr>
            <p:spPr bwMode="auto">
              <a:xfrm>
                <a:off x="18843" y="17818"/>
                <a:ext cx="156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Downward Longwave  </a:t>
                </a:r>
                <a:r>
                  <a:rPr lang="en-US" sz="1000" b="1">
                    <a:latin typeface="Arial" charset="0"/>
                  </a:rPr>
                  <a:t>Radiation: Surface</a:t>
                </a:r>
                <a:endParaRPr lang="en-US" sz="1300">
                  <a:latin typeface="Arial" charset="0"/>
                </a:endParaRPr>
              </a:p>
            </p:txBody>
          </p:sp>
          <p:sp>
            <p:nvSpPr>
              <p:cNvPr id="229498" name="Rectangle 122"/>
              <p:cNvSpPr>
                <a:spLocks noChangeArrowheads="1"/>
              </p:cNvSpPr>
              <p:nvPr/>
            </p:nvSpPr>
            <p:spPr bwMode="auto">
              <a:xfrm>
                <a:off x="18843" y="17591"/>
                <a:ext cx="45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Radiances *</a:t>
                </a:r>
                <a:endParaRPr lang="en-US" sz="1300">
                  <a:latin typeface="Arial" charset="0"/>
                </a:endParaRPr>
              </a:p>
            </p:txBody>
          </p:sp>
          <p:sp>
            <p:nvSpPr>
              <p:cNvPr id="229499" name="Rectangle 123"/>
              <p:cNvSpPr>
                <a:spLocks noChangeArrowheads="1"/>
              </p:cNvSpPr>
              <p:nvPr/>
            </p:nvSpPr>
            <p:spPr bwMode="auto">
              <a:xfrm>
                <a:off x="18843" y="17703"/>
                <a:ext cx="152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Absorbed Shortwave Radiation</a:t>
                </a:r>
                <a:r>
                  <a:rPr lang="en-US" sz="1000" b="1">
                    <a:latin typeface="Arial" charset="0"/>
                  </a:rPr>
                  <a:t>: Surface</a:t>
                </a:r>
                <a:endParaRPr lang="en-US" sz="1300">
                  <a:latin typeface="Arial" charset="0"/>
                </a:endParaRPr>
              </a:p>
            </p:txBody>
          </p:sp>
          <p:sp>
            <p:nvSpPr>
              <p:cNvPr id="229500" name="Rectangle 124"/>
              <p:cNvSpPr>
                <a:spLocks noChangeArrowheads="1"/>
              </p:cNvSpPr>
              <p:nvPr/>
            </p:nvSpPr>
            <p:spPr bwMode="auto">
              <a:xfrm>
                <a:off x="18843" y="18058"/>
                <a:ext cx="119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Reflected Solar </a:t>
                </a:r>
                <a:r>
                  <a:rPr lang="en-US" sz="1000" b="1">
                    <a:latin typeface="Arial" charset="0"/>
                  </a:rPr>
                  <a:t>Insolation: TOA</a:t>
                </a:r>
                <a:endParaRPr lang="en-US" sz="1300">
                  <a:latin typeface="Arial" charset="0"/>
                </a:endParaRPr>
              </a:p>
            </p:txBody>
          </p:sp>
          <p:sp>
            <p:nvSpPr>
              <p:cNvPr id="229501" name="Rectangle 125"/>
              <p:cNvSpPr>
                <a:spLocks noChangeArrowheads="1"/>
              </p:cNvSpPr>
              <p:nvPr/>
            </p:nvSpPr>
            <p:spPr bwMode="auto">
              <a:xfrm>
                <a:off x="18843" y="18662"/>
                <a:ext cx="119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Fire / Hot Spot </a:t>
                </a:r>
                <a:r>
                  <a:rPr lang="en-US" sz="1000" b="1">
                    <a:latin typeface="Arial" charset="0"/>
                  </a:rPr>
                  <a:t>Characterization</a:t>
                </a:r>
                <a:endParaRPr lang="en-US" sz="1300">
                  <a:latin typeface="Arial" charset="0"/>
                </a:endParaRPr>
              </a:p>
            </p:txBody>
          </p:sp>
          <p:sp>
            <p:nvSpPr>
              <p:cNvPr id="229502" name="Rectangle 126"/>
              <p:cNvSpPr>
                <a:spLocks noChangeArrowheads="1"/>
              </p:cNvSpPr>
              <p:nvPr/>
            </p:nvSpPr>
            <p:spPr bwMode="auto">
              <a:xfrm>
                <a:off x="18843" y="18782"/>
                <a:ext cx="87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Flood / Standing Water</a:t>
                </a:r>
                <a:endParaRPr lang="en-US" sz="1300">
                  <a:latin typeface="Arial" charset="0"/>
                </a:endParaRPr>
              </a:p>
            </p:txBody>
          </p:sp>
          <p:sp>
            <p:nvSpPr>
              <p:cNvPr id="229503" name="Rectangle 127"/>
              <p:cNvSpPr>
                <a:spLocks noChangeArrowheads="1"/>
              </p:cNvSpPr>
              <p:nvPr/>
            </p:nvSpPr>
            <p:spPr bwMode="auto">
              <a:xfrm>
                <a:off x="18843" y="18421"/>
                <a:ext cx="5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SO</a:t>
                </a:r>
                <a:r>
                  <a:rPr lang="en-US" sz="1000" b="1" i="1" baseline="-25000">
                    <a:solidFill>
                      <a:srgbClr val="000000"/>
                    </a:solidFill>
                    <a:latin typeface="Arial" charset="0"/>
                  </a:rPr>
                  <a:t>2</a:t>
                </a:r>
                <a:r>
                  <a:rPr lang="en-US" sz="1000" b="1" i="1">
                    <a:solidFill>
                      <a:srgbClr val="000000"/>
                    </a:solidFill>
                    <a:latin typeface="Arial" charset="0"/>
                  </a:rPr>
                  <a:t> Detection *</a:t>
                </a:r>
                <a:endParaRPr lang="en-US" sz="1300" i="1">
                  <a:latin typeface="Arial" charset="0"/>
                </a:endParaRPr>
              </a:p>
            </p:txBody>
          </p:sp>
          <p:sp>
            <p:nvSpPr>
              <p:cNvPr id="229504" name="Rectangle 128"/>
              <p:cNvSpPr>
                <a:spLocks noChangeArrowheads="1"/>
              </p:cNvSpPr>
              <p:nvPr/>
            </p:nvSpPr>
            <p:spPr bwMode="auto">
              <a:xfrm>
                <a:off x="18843" y="17483"/>
                <a:ext cx="62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Clear Sky Masks</a:t>
                </a:r>
                <a:endParaRPr lang="en-US" sz="1300">
                  <a:latin typeface="Arial" charset="0"/>
                </a:endParaRPr>
              </a:p>
            </p:txBody>
          </p:sp>
          <p:sp>
            <p:nvSpPr>
              <p:cNvPr id="229505" name="Rectangle 129"/>
              <p:cNvSpPr>
                <a:spLocks noChangeArrowheads="1"/>
              </p:cNvSpPr>
              <p:nvPr/>
            </p:nvSpPr>
            <p:spPr bwMode="auto">
              <a:xfrm>
                <a:off x="18843" y="17137"/>
                <a:ext cx="97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Derived Stability Indices *</a:t>
                </a:r>
                <a:endParaRPr lang="en-US" sz="1300" i="1">
                  <a:latin typeface="Arial" charset="0"/>
                </a:endParaRPr>
              </a:p>
            </p:txBody>
          </p:sp>
          <p:sp>
            <p:nvSpPr>
              <p:cNvPr id="229506" name="Rectangle 130"/>
              <p:cNvSpPr>
                <a:spLocks noChangeArrowheads="1"/>
              </p:cNvSpPr>
              <p:nvPr/>
            </p:nvSpPr>
            <p:spPr bwMode="auto">
              <a:xfrm>
                <a:off x="18843" y="17249"/>
                <a:ext cx="96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Total Precipitable Water *</a:t>
                </a:r>
                <a:endParaRPr lang="en-US" sz="1300" i="1">
                  <a:latin typeface="Arial" charset="0"/>
                </a:endParaRPr>
              </a:p>
            </p:txBody>
          </p:sp>
          <p:sp>
            <p:nvSpPr>
              <p:cNvPr id="229507" name="Rectangle 131"/>
              <p:cNvSpPr>
                <a:spLocks noChangeArrowheads="1"/>
              </p:cNvSpPr>
              <p:nvPr/>
            </p:nvSpPr>
            <p:spPr bwMode="auto">
              <a:xfrm>
                <a:off x="18843" y="18901"/>
                <a:ext cx="130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Land Surface (Skin) Temperature *</a:t>
                </a:r>
                <a:endParaRPr lang="en-US" sz="1300" i="1">
                  <a:solidFill>
                    <a:srgbClr val="0066FF"/>
                  </a:solidFill>
                  <a:latin typeface="Arial" charset="0"/>
                </a:endParaRPr>
              </a:p>
            </p:txBody>
          </p:sp>
          <p:sp>
            <p:nvSpPr>
              <p:cNvPr id="229508" name="Rectangle 132"/>
              <p:cNvSpPr>
                <a:spLocks noChangeArrowheads="1"/>
              </p:cNvSpPr>
              <p:nvPr/>
            </p:nvSpPr>
            <p:spPr bwMode="auto">
              <a:xfrm>
                <a:off x="18853" y="18546"/>
                <a:ext cx="89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Derived Motion Winds *</a:t>
                </a:r>
                <a:endParaRPr lang="en-US" sz="1300" i="1">
                  <a:latin typeface="Arial" charset="0"/>
                </a:endParaRPr>
              </a:p>
            </p:txBody>
          </p:sp>
          <p:sp>
            <p:nvSpPr>
              <p:cNvPr id="229509" name="Rectangle 133"/>
              <p:cNvSpPr>
                <a:spLocks noChangeArrowheads="1"/>
              </p:cNvSpPr>
              <p:nvPr/>
            </p:nvSpPr>
            <p:spPr bwMode="auto">
              <a:xfrm>
                <a:off x="18782" y="17012"/>
                <a:ext cx="1870"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510" name="Rectangle 134"/>
              <p:cNvSpPr>
                <a:spLocks noChangeArrowheads="1"/>
              </p:cNvSpPr>
              <p:nvPr/>
            </p:nvSpPr>
            <p:spPr bwMode="auto">
              <a:xfrm>
                <a:off x="18782" y="16895"/>
                <a:ext cx="1870"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511" name="Rectangle 135"/>
              <p:cNvSpPr>
                <a:spLocks noChangeArrowheads="1"/>
              </p:cNvSpPr>
              <p:nvPr/>
            </p:nvSpPr>
            <p:spPr bwMode="auto">
              <a:xfrm>
                <a:off x="18853" y="17020"/>
                <a:ext cx="161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Legacy Atm. Vertical Temperature Profile *</a:t>
                </a:r>
                <a:endParaRPr lang="en-US" sz="1300" i="1">
                  <a:latin typeface="Arial" charset="0"/>
                </a:endParaRPr>
              </a:p>
            </p:txBody>
          </p:sp>
          <p:sp>
            <p:nvSpPr>
              <p:cNvPr id="229512" name="Rectangle 136"/>
              <p:cNvSpPr>
                <a:spLocks noChangeArrowheads="1"/>
              </p:cNvSpPr>
              <p:nvPr/>
            </p:nvSpPr>
            <p:spPr bwMode="auto">
              <a:xfrm>
                <a:off x="18853" y="16904"/>
                <a:ext cx="146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Legacy Atm. Vertical Moisture Profile *</a:t>
                </a:r>
                <a:endParaRPr lang="en-US" sz="1300" i="1">
                  <a:latin typeface="Arial" charset="0"/>
                </a:endParaRPr>
              </a:p>
            </p:txBody>
          </p:sp>
          <p:grpSp>
            <p:nvGrpSpPr>
              <p:cNvPr id="229513" name="Group 137"/>
              <p:cNvGrpSpPr>
                <a:grpSpLocks/>
              </p:cNvGrpSpPr>
              <p:nvPr/>
            </p:nvGrpSpPr>
            <p:grpSpPr bwMode="auto">
              <a:xfrm>
                <a:off x="16861" y="19477"/>
                <a:ext cx="4968" cy="450"/>
                <a:chOff x="24" y="4026"/>
                <a:chExt cx="5691" cy="422"/>
              </a:xfrm>
            </p:grpSpPr>
            <p:sp>
              <p:nvSpPr>
                <p:cNvPr id="229514" name="Text Box 138"/>
                <p:cNvSpPr txBox="1">
                  <a:spLocks noChangeArrowheads="1"/>
                </p:cNvSpPr>
                <p:nvPr/>
              </p:nvSpPr>
              <p:spPr bwMode="auto">
                <a:xfrm>
                  <a:off x="24" y="4026"/>
                  <a:ext cx="889" cy="242"/>
                </a:xfrm>
                <a:prstGeom prst="rect">
                  <a:avLst/>
                </a:prstGeom>
                <a:solidFill>
                  <a:srgbClr val="CC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a:latin typeface="Arial" charset="0"/>
                    </a:rPr>
                    <a:t>ABI – Advanced Baseline Imager</a:t>
                  </a:r>
                </a:p>
              </p:txBody>
            </p:sp>
            <p:sp>
              <p:nvSpPr>
                <p:cNvPr id="229515" name="Text Box 139"/>
                <p:cNvSpPr txBox="1">
                  <a:spLocks noChangeArrowheads="1"/>
                </p:cNvSpPr>
                <p:nvPr/>
              </p:nvSpPr>
              <p:spPr bwMode="auto">
                <a:xfrm>
                  <a:off x="985" y="4026"/>
                  <a:ext cx="888" cy="422"/>
                </a:xfrm>
                <a:prstGeom prst="rect">
                  <a:avLst/>
                </a:prstGeom>
                <a:solidFill>
                  <a:srgbClr val="FF99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a:latin typeface="Arial" charset="0"/>
                    </a:rPr>
                    <a:t>Continuity of GOES Legacy Sounder Products from ABI</a:t>
                  </a:r>
                </a:p>
              </p:txBody>
            </p:sp>
            <p:sp>
              <p:nvSpPr>
                <p:cNvPr id="229516" name="Text Box 140"/>
                <p:cNvSpPr txBox="1">
                  <a:spLocks noChangeArrowheads="1"/>
                </p:cNvSpPr>
                <p:nvPr/>
              </p:nvSpPr>
              <p:spPr bwMode="auto">
                <a:xfrm>
                  <a:off x="1944" y="4026"/>
                  <a:ext cx="889" cy="242"/>
                </a:xfrm>
                <a:prstGeom prst="rect">
                  <a:avLst/>
                </a:prstGeom>
                <a:solidFill>
                  <a:srgbClr val="FFFF99"/>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a:latin typeface="Arial" charset="0"/>
                    </a:rPr>
                    <a:t>SEISS – Space Env. In-Situ Suite</a:t>
                  </a:r>
                </a:p>
              </p:txBody>
            </p:sp>
            <p:sp>
              <p:nvSpPr>
                <p:cNvPr id="229517" name="Text Box 141"/>
                <p:cNvSpPr txBox="1">
                  <a:spLocks noChangeArrowheads="1"/>
                </p:cNvSpPr>
                <p:nvPr/>
              </p:nvSpPr>
              <p:spPr bwMode="auto">
                <a:xfrm>
                  <a:off x="2905" y="4026"/>
                  <a:ext cx="889" cy="332"/>
                </a:xfrm>
                <a:prstGeom prst="rect">
                  <a:avLst/>
                </a:prstGeom>
                <a:solidFill>
                  <a:srgbClr val="FF99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a:solidFill>
                        <a:srgbClr val="0066FF"/>
                      </a:solidFill>
                      <a:latin typeface="Arial" charset="0"/>
                    </a:rPr>
                    <a:t>EXIS – EUV and X-Ray Irradiance Sensors</a:t>
                  </a:r>
                </a:p>
              </p:txBody>
            </p:sp>
            <p:sp>
              <p:nvSpPr>
                <p:cNvPr id="229518" name="Text Box 142"/>
                <p:cNvSpPr txBox="1">
                  <a:spLocks noChangeArrowheads="1"/>
                </p:cNvSpPr>
                <p:nvPr/>
              </p:nvSpPr>
              <p:spPr bwMode="auto">
                <a:xfrm>
                  <a:off x="3865" y="4026"/>
                  <a:ext cx="889" cy="332"/>
                </a:xfrm>
                <a:prstGeom prst="rect">
                  <a:avLst/>
                </a:prstGeom>
                <a:solidFill>
                  <a:srgbClr val="CC99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a:latin typeface="Arial" charset="0"/>
                    </a:rPr>
                    <a:t>GLM – Geostationary Lightning Mapper</a:t>
                  </a:r>
                </a:p>
              </p:txBody>
            </p:sp>
            <p:sp>
              <p:nvSpPr>
                <p:cNvPr id="229519" name="Text Box 143"/>
                <p:cNvSpPr txBox="1">
                  <a:spLocks noChangeArrowheads="1"/>
                </p:cNvSpPr>
                <p:nvPr/>
              </p:nvSpPr>
              <p:spPr bwMode="auto">
                <a:xfrm>
                  <a:off x="4826" y="4026"/>
                  <a:ext cx="889" cy="258"/>
                </a:xfrm>
                <a:prstGeom prst="rect">
                  <a:avLst/>
                </a:prstGeom>
                <a:solidFill>
                  <a:schemeClr val="folHlink"/>
                </a:solidFill>
                <a:ln w="127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r>
                    <a:rPr lang="en-US" sz="1000">
                      <a:latin typeface="Arial" charset="0"/>
                    </a:rPr>
                    <a:t>Magnetometer</a:t>
                  </a:r>
                </a:p>
              </p:txBody>
            </p:sp>
          </p:grpSp>
          <p:sp>
            <p:nvSpPr>
              <p:cNvPr id="229520" name="Text Box 144"/>
              <p:cNvSpPr txBox="1">
                <a:spLocks noChangeArrowheads="1"/>
              </p:cNvSpPr>
              <p:nvPr/>
            </p:nvSpPr>
            <p:spPr bwMode="auto">
              <a:xfrm>
                <a:off x="21877" y="19479"/>
                <a:ext cx="672" cy="44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pPr eaLnBrk="1" hangingPunct="1">
                  <a:spcBef>
                    <a:spcPct val="50000"/>
                  </a:spcBef>
                </a:pPr>
                <a:r>
                  <a:rPr lang="en-US" sz="1000">
                    <a:latin typeface="Arial" charset="0"/>
                  </a:rPr>
                  <a:t>SUVI – Solar extreme UltraViolet Imager</a:t>
                </a:r>
              </a:p>
            </p:txBody>
          </p:sp>
          <p:sp>
            <p:nvSpPr>
              <p:cNvPr id="229521" name="Rectangle 145"/>
              <p:cNvSpPr>
                <a:spLocks noChangeArrowheads="1"/>
              </p:cNvSpPr>
              <p:nvPr/>
            </p:nvSpPr>
            <p:spPr bwMode="auto">
              <a:xfrm>
                <a:off x="18836" y="16429"/>
                <a:ext cx="71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Geomagnetic Field</a:t>
                </a:r>
                <a:endParaRPr lang="en-US" sz="1300">
                  <a:latin typeface="Arial" charset="0"/>
                </a:endParaRPr>
              </a:p>
            </p:txBody>
          </p:sp>
        </p:grpSp>
      </p:grpSp>
      <p:sp>
        <p:nvSpPr>
          <p:cNvPr id="229522" name="Rectangle 146"/>
          <p:cNvSpPr>
            <a:spLocks noChangeArrowheads="1"/>
          </p:cNvSpPr>
          <p:nvPr/>
        </p:nvSpPr>
        <p:spPr bwMode="auto">
          <a:xfrm>
            <a:off x="6324600" y="5181600"/>
            <a:ext cx="2438400" cy="457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b="1">
                <a:latin typeface="Arial" charset="0"/>
              </a:rPr>
              <a:t>Improved with HS</a:t>
            </a:r>
          </a:p>
        </p:txBody>
      </p:sp>
      <p:sp>
        <p:nvSpPr>
          <p:cNvPr id="229523" name="Rectangle 147"/>
          <p:cNvSpPr>
            <a:spLocks noGrp="1" noChangeArrowheads="1"/>
          </p:cNvSpPr>
          <p:nvPr>
            <p:ph type="title"/>
          </p:nvPr>
        </p:nvSpPr>
        <p:spPr>
          <a:xfrm>
            <a:off x="304800" y="76200"/>
            <a:ext cx="8534400" cy="1143000"/>
          </a:xfrm>
          <a:solidFill>
            <a:schemeClr val="bg1"/>
          </a:solidFill>
        </p:spPr>
        <p:txBody>
          <a:bodyPr/>
          <a:lstStyle/>
          <a:p>
            <a:pPr algn="ctr"/>
            <a:r>
              <a:rPr lang="en-US" sz="2400" dirty="0">
                <a:ea typeface="굴림" charset="-127"/>
              </a:rPr>
              <a:t>High spectral (HS) resolution </a:t>
            </a:r>
            <a:r>
              <a:rPr lang="en-US" sz="2400" dirty="0" smtClean="0">
                <a:ea typeface="굴림" charset="-127"/>
              </a:rPr>
              <a:t>IR data </a:t>
            </a:r>
            <a:r>
              <a:rPr lang="en-US" sz="2400" dirty="0">
                <a:ea typeface="굴림" charset="-127"/>
              </a:rPr>
              <a:t>will help at least 17 other ABI-based products</a:t>
            </a:r>
          </a:p>
        </p:txBody>
      </p:sp>
    </p:spTree>
    <p:extLst>
      <p:ext uri="{BB962C8B-B14F-4D97-AF65-F5344CB8AC3E}">
        <p14:creationId xmlns:p14="http://schemas.microsoft.com/office/powerpoint/2010/main" val="4822358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04800" y="1066800"/>
            <a:ext cx="8839200" cy="5105400"/>
          </a:xfrm>
        </p:spPr>
        <p:txBody>
          <a:bodyPr/>
          <a:lstStyle/>
          <a:p>
            <a:pPr eaLnBrk="1" hangingPunct="1">
              <a:lnSpc>
                <a:spcPct val="90000"/>
              </a:lnSpc>
            </a:pPr>
            <a:r>
              <a:rPr lang="en-US" dirty="0" smtClean="0">
                <a:solidFill>
                  <a:schemeClr val="bg1"/>
                </a:solidFill>
              </a:rPr>
              <a:t>GOES-R Overview</a:t>
            </a:r>
          </a:p>
          <a:p>
            <a:pPr lvl="1" eaLnBrk="1" hangingPunct="1">
              <a:lnSpc>
                <a:spcPct val="90000"/>
              </a:lnSpc>
            </a:pPr>
            <a:r>
              <a:rPr lang="en-US" dirty="0" smtClean="0">
                <a:solidFill>
                  <a:schemeClr val="bg1"/>
                </a:solidFill>
              </a:rPr>
              <a:t>No dedicated Sounder</a:t>
            </a:r>
          </a:p>
          <a:p>
            <a:pPr lvl="1" eaLnBrk="1" hangingPunct="1">
              <a:lnSpc>
                <a:spcPct val="90000"/>
              </a:lnSpc>
            </a:pPr>
            <a:r>
              <a:rPr lang="en-US" dirty="0" smtClean="0">
                <a:solidFill>
                  <a:schemeClr val="bg1"/>
                </a:solidFill>
              </a:rPr>
              <a:t>Synergy with ABI</a:t>
            </a:r>
          </a:p>
          <a:p>
            <a:pPr eaLnBrk="1" hangingPunct="1">
              <a:lnSpc>
                <a:spcPct val="90000"/>
              </a:lnSpc>
            </a:pPr>
            <a:r>
              <a:rPr lang="en-US" dirty="0" smtClean="0">
                <a:solidFill>
                  <a:schemeClr val="bg1"/>
                </a:solidFill>
              </a:rPr>
              <a:t>Current GOES Sounder</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Sample applications</a:t>
            </a:r>
          </a:p>
          <a:p>
            <a:pPr eaLnBrk="1" hangingPunct="1">
              <a:lnSpc>
                <a:spcPct val="90000"/>
              </a:lnSpc>
            </a:pPr>
            <a:r>
              <a:rPr lang="en-US" dirty="0" smtClean="0">
                <a:solidFill>
                  <a:srgbClr val="FFFF00"/>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References</a:t>
            </a:r>
          </a:p>
          <a:p>
            <a:pPr marL="457200" lvl="1" indent="0" eaLnBrk="1" hangingPunct="1">
              <a:lnSpc>
                <a:spcPct val="90000"/>
              </a:lnSpc>
              <a:buNone/>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44</a:t>
            </a:fld>
            <a:endParaRPr lang="en-US" smtClean="0">
              <a:solidFill>
                <a:srgbClr val="000000"/>
              </a:solidFill>
            </a:endParaRPr>
          </a:p>
        </p:txBody>
      </p:sp>
      <p:sp>
        <p:nvSpPr>
          <p:cNvPr id="8" name="Rectangle 3" descr="cube_gifts_4km_7"/>
          <p:cNvSpPr>
            <a:spLocks noGrp="1" noChangeAspect="1" noChangeArrowheads="1"/>
          </p:cNvSpPr>
          <p:nvPr isPhoto="1"/>
        </p:nvSpPr>
        <p:spPr bwMode="auto">
          <a:xfrm>
            <a:off x="4460760" y="3429000"/>
            <a:ext cx="4607040" cy="3269512"/>
          </a:xfrm>
          <a:prstGeom prst="rect">
            <a:avLst/>
          </a:prstGeom>
          <a:blipFill dpi="0" rotWithShape="1">
            <a:blip r:embed="rId2"/>
            <a:srcRect/>
            <a:stretch>
              <a:fillRect l="-5197" t="-17774" r="-6245"/>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i="1">
              <a:solidFill>
                <a:srgbClr val="000000"/>
              </a:solidFill>
            </a:endParaRPr>
          </a:p>
        </p:txBody>
      </p:sp>
    </p:spTree>
    <p:extLst>
      <p:ext uri="{BB962C8B-B14F-4D97-AF65-F5344CB8AC3E}">
        <p14:creationId xmlns:p14="http://schemas.microsoft.com/office/powerpoint/2010/main" val="17562722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9522" name="Rectangle 2" hidden="1"/>
          <p:cNvSpPr>
            <a:spLocks noGrp="1" noChangeArrowheads="1"/>
          </p:cNvSpPr>
          <p:nvPr>
            <p:ph type="title"/>
          </p:nvPr>
        </p:nvSpPr>
        <p:spPr/>
        <p:txBody>
          <a:bodyPr/>
          <a:lstStyle/>
          <a:p>
            <a:endParaRPr lang="en-US"/>
          </a:p>
        </p:txBody>
      </p:sp>
      <p:sp>
        <p:nvSpPr>
          <p:cNvPr id="1899523" name="Rectangle 3" descr="cube_sounder_7"/>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899524" name="Text Box 4"/>
          <p:cNvSpPr txBox="1">
            <a:spLocks noChangeArrowheads="1"/>
          </p:cNvSpPr>
          <p:nvPr/>
        </p:nvSpPr>
        <p:spPr bwMode="auto">
          <a:xfrm>
            <a:off x="3124200" y="4662488"/>
            <a:ext cx="259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latin typeface="Arial" charset="0"/>
              </a:rPr>
              <a:t>Current GOES Sounder</a:t>
            </a:r>
          </a:p>
        </p:txBody>
      </p:sp>
      <p:sp>
        <p:nvSpPr>
          <p:cNvPr id="1899526" name="Text Box 6"/>
          <p:cNvSpPr txBox="1">
            <a:spLocks noChangeArrowheads="1"/>
          </p:cNvSpPr>
          <p:nvPr/>
        </p:nvSpPr>
        <p:spPr bwMode="auto">
          <a:xfrm>
            <a:off x="1538065" y="139700"/>
            <a:ext cx="6234335" cy="64633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3600" b="1" dirty="0">
                <a:solidFill>
                  <a:srgbClr val="063DE8"/>
                </a:solidFill>
              </a:rPr>
              <a:t>Current Sounder </a:t>
            </a:r>
            <a:r>
              <a:rPr lang="en-US" sz="3600" b="1" dirty="0" smtClean="0">
                <a:solidFill>
                  <a:srgbClr val="063DE8"/>
                </a:solidFill>
              </a:rPr>
              <a:t>Data Volume</a:t>
            </a:r>
            <a:endParaRPr lang="en-US" sz="3600" b="1" dirty="0">
              <a:solidFill>
                <a:srgbClr val="063DE8"/>
              </a:solidFill>
            </a:endParaRPr>
          </a:p>
        </p:txBody>
      </p:sp>
      <p:sp>
        <p:nvSpPr>
          <p:cNvPr id="1899527" name="Text Box 7"/>
          <p:cNvSpPr txBox="1">
            <a:spLocks noChangeArrowheads="1"/>
          </p:cNvSpPr>
          <p:nvPr/>
        </p:nvSpPr>
        <p:spPr bwMode="auto">
          <a:xfrm rot="-941696">
            <a:off x="5384800" y="5902325"/>
            <a:ext cx="1425575"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000" b="1">
                <a:solidFill>
                  <a:srgbClr val="000000"/>
                </a:solidFill>
                <a:latin typeface="Arial" charset="0"/>
              </a:rPr>
              <a:t>Horizontal</a:t>
            </a:r>
          </a:p>
        </p:txBody>
      </p:sp>
      <p:sp>
        <p:nvSpPr>
          <p:cNvPr id="1899528" name="Rectangle 8"/>
          <p:cNvSpPr>
            <a:spLocks noChangeArrowheads="1"/>
          </p:cNvSpPr>
          <p:nvPr/>
        </p:nvSpPr>
        <p:spPr bwMode="auto">
          <a:xfrm rot="-952809">
            <a:off x="5562600" y="6248400"/>
            <a:ext cx="1219200" cy="3810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i="1">
              <a:solidFill>
                <a:srgbClr val="000000"/>
              </a:solidFill>
            </a:endParaRPr>
          </a:p>
        </p:txBody>
      </p:sp>
    </p:spTree>
    <p:extLst>
      <p:ext uri="{BB962C8B-B14F-4D97-AF65-F5344CB8AC3E}">
        <p14:creationId xmlns:p14="http://schemas.microsoft.com/office/powerpoint/2010/main" val="25565383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1570" name="Rectangle 2" hidden="1"/>
          <p:cNvSpPr>
            <a:spLocks noGrp="1" noChangeArrowheads="1"/>
          </p:cNvSpPr>
          <p:nvPr>
            <p:ph type="title"/>
          </p:nvPr>
        </p:nvSpPr>
        <p:spPr/>
        <p:txBody>
          <a:bodyPr/>
          <a:lstStyle/>
          <a:p>
            <a:endParaRPr lang="en-US"/>
          </a:p>
        </p:txBody>
      </p:sp>
      <p:sp>
        <p:nvSpPr>
          <p:cNvPr id="1901571" name="Rectangle 3" descr="cube_gifts_4km_7"/>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i="1">
              <a:solidFill>
                <a:srgbClr val="000000"/>
              </a:solidFill>
            </a:endParaRPr>
          </a:p>
        </p:txBody>
      </p:sp>
      <p:sp>
        <p:nvSpPr>
          <p:cNvPr id="1901573" name="Text Box 5"/>
          <p:cNvSpPr txBox="1">
            <a:spLocks noChangeArrowheads="1"/>
          </p:cNvSpPr>
          <p:nvPr/>
        </p:nvSpPr>
        <p:spPr bwMode="auto">
          <a:xfrm>
            <a:off x="0" y="139700"/>
            <a:ext cx="9144000" cy="1200329"/>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en-US" sz="3600" b="1" dirty="0">
                <a:solidFill>
                  <a:srgbClr val="063DE8"/>
                </a:solidFill>
              </a:rPr>
              <a:t>Advanced </a:t>
            </a:r>
            <a:r>
              <a:rPr lang="en-US" sz="3600" b="1" dirty="0" smtClean="0">
                <a:solidFill>
                  <a:srgbClr val="063DE8"/>
                </a:solidFill>
              </a:rPr>
              <a:t>High-Spectral IR Sounder </a:t>
            </a:r>
          </a:p>
          <a:p>
            <a:pPr algn="ctr" eaLnBrk="0" fontAlgn="base" hangingPunct="0">
              <a:spcBef>
                <a:spcPct val="0"/>
              </a:spcBef>
              <a:spcAft>
                <a:spcPct val="0"/>
              </a:spcAft>
            </a:pPr>
            <a:r>
              <a:rPr lang="en-US" sz="3600" b="1" dirty="0" smtClean="0">
                <a:solidFill>
                  <a:srgbClr val="00B050"/>
                </a:solidFill>
              </a:rPr>
              <a:t>(</a:t>
            </a:r>
            <a:r>
              <a:rPr lang="en-US" sz="3600" b="1" dirty="0">
                <a:solidFill>
                  <a:srgbClr val="00B050"/>
                </a:solidFill>
              </a:rPr>
              <a:t>GIFTS example)</a:t>
            </a:r>
          </a:p>
        </p:txBody>
      </p:sp>
      <p:sp>
        <p:nvSpPr>
          <p:cNvPr id="1901574" name="Text Box 6"/>
          <p:cNvSpPr txBox="1">
            <a:spLocks noChangeArrowheads="1"/>
          </p:cNvSpPr>
          <p:nvPr/>
        </p:nvSpPr>
        <p:spPr bwMode="auto">
          <a:xfrm rot="-941696">
            <a:off x="5384800" y="5902325"/>
            <a:ext cx="1425575"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000" b="1">
                <a:solidFill>
                  <a:srgbClr val="000000"/>
                </a:solidFill>
                <a:latin typeface="Arial" charset="0"/>
              </a:rPr>
              <a:t>Horizontal</a:t>
            </a:r>
          </a:p>
        </p:txBody>
      </p:sp>
      <p:sp>
        <p:nvSpPr>
          <p:cNvPr id="1901575" name="Rectangle 7"/>
          <p:cNvSpPr>
            <a:spLocks noChangeArrowheads="1"/>
          </p:cNvSpPr>
          <p:nvPr/>
        </p:nvSpPr>
        <p:spPr bwMode="auto">
          <a:xfrm rot="-952809">
            <a:off x="5562600" y="6248400"/>
            <a:ext cx="1219200" cy="3810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i="1">
              <a:solidFill>
                <a:srgbClr val="000000"/>
              </a:solidFill>
            </a:endParaRPr>
          </a:p>
        </p:txBody>
      </p:sp>
    </p:spTree>
    <p:extLst>
      <p:ext uri="{BB962C8B-B14F-4D97-AF65-F5344CB8AC3E}">
        <p14:creationId xmlns:p14="http://schemas.microsoft.com/office/powerpoint/2010/main" val="15912557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 y="0"/>
            <a:ext cx="8839200" cy="609600"/>
          </a:xfrm>
        </p:spPr>
        <p:txBody>
          <a:bodyPr/>
          <a:lstStyle/>
          <a:p>
            <a:r>
              <a:rPr lang="en-US" sz="3600" b="1" dirty="0">
                <a:solidFill>
                  <a:schemeClr val="accent2"/>
                </a:solidFill>
              </a:rPr>
              <a:t>Summary</a:t>
            </a:r>
            <a:endParaRPr lang="en-US" sz="3600" dirty="0"/>
          </a:p>
        </p:txBody>
      </p:sp>
      <p:sp>
        <p:nvSpPr>
          <p:cNvPr id="15363" name="Text Box 3"/>
          <p:cNvSpPr txBox="1">
            <a:spLocks noChangeArrowheads="1"/>
          </p:cNvSpPr>
          <p:nvPr/>
        </p:nvSpPr>
        <p:spPr bwMode="auto">
          <a:xfrm>
            <a:off x="304800" y="660023"/>
            <a:ext cx="8534400" cy="5632311"/>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000" dirty="0" smtClean="0">
                <a:solidFill>
                  <a:srgbClr val="000000"/>
                </a:solidFill>
              </a:rPr>
              <a:t>An advanced geostationary sounder </a:t>
            </a:r>
            <a:r>
              <a:rPr lang="en-US" sz="2000" dirty="0">
                <a:solidFill>
                  <a:srgbClr val="000000"/>
                </a:solidFill>
              </a:rPr>
              <a:t>overcomes existing instrument limitations</a:t>
            </a:r>
            <a:r>
              <a:rPr lang="en-US" sz="2000" dirty="0" smtClean="0">
                <a:solidFill>
                  <a:srgbClr val="000000"/>
                </a:solidFill>
              </a:rPr>
              <a:t>. </a:t>
            </a:r>
          </a:p>
          <a:p>
            <a:pPr eaLnBrk="0" fontAlgn="base" hangingPunct="0">
              <a:spcBef>
                <a:spcPct val="0"/>
              </a:spcBef>
              <a:spcAft>
                <a:spcPct val="0"/>
              </a:spcAft>
            </a:pPr>
            <a:endParaRPr lang="en-US" sz="2000" dirty="0">
              <a:solidFill>
                <a:srgbClr val="000000"/>
              </a:solidFill>
            </a:endParaRPr>
          </a:p>
          <a:p>
            <a:pPr eaLnBrk="0" fontAlgn="base" hangingPunct="0">
              <a:spcBef>
                <a:spcPct val="0"/>
              </a:spcBef>
              <a:spcAft>
                <a:spcPct val="0"/>
              </a:spcAft>
            </a:pPr>
            <a:r>
              <a:rPr lang="en-US" sz="2000" dirty="0" smtClean="0">
                <a:solidFill>
                  <a:srgbClr val="000000"/>
                </a:solidFill>
              </a:rPr>
              <a:t>High-spectral IR observations needed for trace gas monitoring could also be used for a number of weather-related applications.</a:t>
            </a:r>
            <a:endParaRPr lang="en-US" sz="2000" dirty="0">
              <a:solidFill>
                <a:srgbClr val="000000"/>
              </a:solidFill>
            </a:endParaRPr>
          </a:p>
          <a:p>
            <a:pPr eaLnBrk="0" fontAlgn="base" hangingPunct="0">
              <a:spcBef>
                <a:spcPct val="0"/>
              </a:spcBef>
              <a:spcAft>
                <a:spcPct val="0"/>
              </a:spcAft>
            </a:pPr>
            <a:endParaRPr lang="en-US" sz="2000" dirty="0">
              <a:solidFill>
                <a:srgbClr val="000000"/>
              </a:solidFill>
            </a:endParaRPr>
          </a:p>
          <a:p>
            <a:pPr eaLnBrk="0" fontAlgn="base" hangingPunct="0">
              <a:spcBef>
                <a:spcPct val="0"/>
              </a:spcBef>
              <a:spcAft>
                <a:spcPct val="0"/>
              </a:spcAft>
            </a:pPr>
            <a:r>
              <a:rPr lang="en-US" sz="2000" dirty="0" smtClean="0">
                <a:solidFill>
                  <a:srgbClr val="000000"/>
                </a:solidFill>
              </a:rPr>
              <a:t>High-spectral resolution IR observations will resolve high temporal and vertical fluctuations of moisture that are not resolved by current </a:t>
            </a:r>
            <a:r>
              <a:rPr lang="en-US" sz="2000" i="1" dirty="0" smtClean="0">
                <a:solidFill>
                  <a:srgbClr val="000000"/>
                </a:solidFill>
              </a:rPr>
              <a:t>in-situ</a:t>
            </a:r>
            <a:r>
              <a:rPr lang="en-US" sz="2000" dirty="0">
                <a:solidFill>
                  <a:srgbClr val="000000"/>
                </a:solidFill>
              </a:rPr>
              <a:t> or satellite measurements. High temporal resolution is unique aspect of GEO </a:t>
            </a:r>
            <a:r>
              <a:rPr lang="en-US" sz="2000" dirty="0" smtClean="0">
                <a:solidFill>
                  <a:srgbClr val="000000"/>
                </a:solidFill>
              </a:rPr>
              <a:t>measurements.</a:t>
            </a:r>
            <a:endParaRPr lang="en-US" sz="2000" dirty="0">
              <a:solidFill>
                <a:srgbClr val="000000"/>
              </a:solidFill>
            </a:endParaRPr>
          </a:p>
          <a:p>
            <a:pPr eaLnBrk="0" fontAlgn="base" hangingPunct="0">
              <a:spcBef>
                <a:spcPct val="0"/>
              </a:spcBef>
              <a:spcAft>
                <a:spcPct val="0"/>
              </a:spcAft>
            </a:pPr>
            <a:endParaRPr lang="en-US" sz="2000" dirty="0">
              <a:solidFill>
                <a:srgbClr val="000000"/>
              </a:solidFill>
            </a:endParaRPr>
          </a:p>
          <a:p>
            <a:pPr eaLnBrk="0" fontAlgn="base" hangingPunct="0">
              <a:spcBef>
                <a:spcPct val="0"/>
              </a:spcBef>
              <a:spcAft>
                <a:spcPct val="0"/>
              </a:spcAft>
            </a:pPr>
            <a:r>
              <a:rPr lang="en-US" sz="2000" dirty="0" smtClean="0">
                <a:solidFill>
                  <a:srgbClr val="000000"/>
                </a:solidFill>
              </a:rPr>
              <a:t>Critical </a:t>
            </a:r>
            <a:r>
              <a:rPr lang="en-US" sz="2000" dirty="0">
                <a:solidFill>
                  <a:srgbClr val="000000"/>
                </a:solidFill>
              </a:rPr>
              <a:t>meteorological parameters (temperature, moisture, clouds, winds) with necessary temporal, spatial and vertical resolutions </a:t>
            </a:r>
            <a:r>
              <a:rPr lang="en-US" sz="2000" dirty="0" smtClean="0">
                <a:solidFill>
                  <a:srgbClr val="000000"/>
                </a:solidFill>
              </a:rPr>
              <a:t>will improve monitoring of atmospheric conditions. </a:t>
            </a:r>
          </a:p>
          <a:p>
            <a:pPr eaLnBrk="0" fontAlgn="base" hangingPunct="0">
              <a:spcBef>
                <a:spcPct val="0"/>
              </a:spcBef>
              <a:spcAft>
                <a:spcPct val="0"/>
              </a:spcAft>
            </a:pPr>
            <a:endParaRPr lang="en-US" altLang="ko-KR" sz="2000" dirty="0">
              <a:solidFill>
                <a:srgbClr val="000000"/>
              </a:solidFill>
              <a:ea typeface="굴림" pitchFamily="34" charset="-127"/>
            </a:endParaRPr>
          </a:p>
          <a:p>
            <a:pPr eaLnBrk="0" fontAlgn="base" hangingPunct="0">
              <a:spcBef>
                <a:spcPct val="0"/>
              </a:spcBef>
              <a:spcAft>
                <a:spcPct val="0"/>
              </a:spcAft>
            </a:pPr>
            <a:r>
              <a:rPr lang="en-US" altLang="ko-KR" sz="2000" dirty="0" smtClean="0">
                <a:ea typeface="굴림" pitchFamily="34" charset="-127"/>
              </a:rPr>
              <a:t>An </a:t>
            </a:r>
            <a:r>
              <a:rPr lang="en-US" altLang="ko-KR" sz="2000" dirty="0">
                <a:ea typeface="굴림" pitchFamily="34" charset="-127"/>
              </a:rPr>
              <a:t>advanced high-spectral sounder on GOES will fulfill requirements of </a:t>
            </a:r>
            <a:r>
              <a:rPr lang="en-US" altLang="ko-KR" sz="2000" dirty="0" smtClean="0">
                <a:ea typeface="굴림" pitchFamily="34" charset="-127"/>
              </a:rPr>
              <a:t>several validated products.</a:t>
            </a:r>
            <a:endParaRPr lang="en-US" sz="2000" dirty="0" smtClean="0">
              <a:solidFill>
                <a:srgbClr val="000000"/>
              </a:solidFill>
            </a:endParaRPr>
          </a:p>
          <a:p>
            <a:pPr eaLnBrk="0" fontAlgn="base" hangingPunct="0">
              <a:spcBef>
                <a:spcPct val="0"/>
              </a:spcBef>
              <a:spcAft>
                <a:spcPct val="0"/>
              </a:spcAft>
            </a:pPr>
            <a:endParaRPr lang="en-US" sz="2000" dirty="0">
              <a:solidFill>
                <a:srgbClr val="000000"/>
              </a:solidFill>
            </a:endParaRPr>
          </a:p>
          <a:p>
            <a:r>
              <a:rPr lang="en-US" sz="2000" dirty="0"/>
              <a:t>S</a:t>
            </a:r>
            <a:r>
              <a:rPr lang="en-US" sz="2000" dirty="0" smtClean="0"/>
              <a:t>tudies have estimated </a:t>
            </a:r>
            <a:r>
              <a:rPr lang="en-US" sz="2000" dirty="0"/>
              <a:t>the economic and societal benefits of a high-spectral resolution </a:t>
            </a:r>
            <a:r>
              <a:rPr lang="en-US" sz="2000" dirty="0" smtClean="0"/>
              <a:t>sounder to be at least $</a:t>
            </a:r>
            <a:r>
              <a:rPr lang="en-US" sz="2000" dirty="0"/>
              <a:t>4.2 B </a:t>
            </a:r>
            <a:r>
              <a:rPr lang="en-US" sz="2000" dirty="0" smtClean="0"/>
              <a:t>(</a:t>
            </a:r>
            <a:r>
              <a:rPr lang="en-US" sz="2000" dirty="0" err="1" smtClean="0"/>
              <a:t>Centrec</a:t>
            </a:r>
            <a:r>
              <a:rPr lang="en-US" sz="2000" dirty="0" smtClean="0"/>
              <a:t> study).</a:t>
            </a:r>
            <a:endParaRPr lang="en-US" sz="2000" dirty="0">
              <a:solidFill>
                <a:srgbClr val="000000"/>
              </a:solidFill>
            </a:endParaRPr>
          </a:p>
        </p:txBody>
      </p:sp>
      <p:sp>
        <p:nvSpPr>
          <p:cNvPr id="2" name="Slide Number Placeholder 1"/>
          <p:cNvSpPr>
            <a:spLocks noGrp="1"/>
          </p:cNvSpPr>
          <p:nvPr>
            <p:ph type="sldNum" sz="quarter" idx="12"/>
          </p:nvPr>
        </p:nvSpPr>
        <p:spPr/>
        <p:txBody>
          <a:bodyPr/>
          <a:lstStyle/>
          <a:p>
            <a:fld id="{344DF8AD-4EA4-4416-8817-E8A633D1D5F0}" type="slidenum">
              <a:rPr lang="en-US" smtClean="0">
                <a:solidFill>
                  <a:srgbClr val="000000"/>
                </a:solidFill>
              </a:rPr>
              <a:pPr/>
              <a:t>47</a:t>
            </a:fld>
            <a:endParaRPr lang="en-US">
              <a:solidFill>
                <a:srgbClr val="000000"/>
              </a:solidFill>
            </a:endParaRPr>
          </a:p>
        </p:txBody>
      </p:sp>
    </p:spTree>
    <p:extLst>
      <p:ext uri="{BB962C8B-B14F-4D97-AF65-F5344CB8AC3E}">
        <p14:creationId xmlns:p14="http://schemas.microsoft.com/office/powerpoint/2010/main" val="1514635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09600"/>
            <a:ext cx="8839200" cy="1143000"/>
          </a:xfrm>
        </p:spPr>
        <p:txBody>
          <a:bodyPr/>
          <a:lstStyle/>
          <a:p>
            <a:r>
              <a:rPr lang="en-US" dirty="0" smtClean="0"/>
              <a:t>Conclusions on the need for advanced geostationary IR observations </a:t>
            </a:r>
            <a:r>
              <a:rPr lang="en-US" dirty="0" err="1" smtClean="0"/>
              <a:t>wrt</a:t>
            </a:r>
            <a:r>
              <a:rPr lang="en-US" dirty="0" smtClean="0"/>
              <a:t> weather applications</a:t>
            </a:r>
            <a:endParaRPr lang="en-US" dirty="0"/>
          </a:p>
        </p:txBody>
      </p:sp>
      <p:sp>
        <p:nvSpPr>
          <p:cNvPr id="3" name="Content Placeholder 2"/>
          <p:cNvSpPr>
            <a:spLocks noGrp="1"/>
          </p:cNvSpPr>
          <p:nvPr>
            <p:ph idx="1"/>
          </p:nvPr>
        </p:nvSpPr>
        <p:spPr>
          <a:xfrm>
            <a:off x="685800" y="2438400"/>
            <a:ext cx="7772400" cy="3124200"/>
          </a:xfrm>
        </p:spPr>
        <p:txBody>
          <a:bodyPr/>
          <a:lstStyle/>
          <a:p>
            <a:r>
              <a:rPr lang="en-US" dirty="0" smtClean="0"/>
              <a:t>As stated in 2001…</a:t>
            </a:r>
          </a:p>
          <a:p>
            <a:pPr lvl="1"/>
            <a:r>
              <a:rPr lang="en-US" dirty="0">
                <a:solidFill>
                  <a:srgbClr val="000000"/>
                </a:solidFill>
              </a:rPr>
              <a:t>Technology is mature </a:t>
            </a:r>
            <a:endParaRPr lang="en-US" dirty="0" smtClean="0">
              <a:solidFill>
                <a:srgbClr val="000000"/>
              </a:solidFill>
            </a:endParaRPr>
          </a:p>
          <a:p>
            <a:pPr lvl="1"/>
            <a:r>
              <a:rPr lang="en-US" dirty="0" smtClean="0">
                <a:solidFill>
                  <a:srgbClr val="000000"/>
                </a:solidFill>
              </a:rPr>
              <a:t>Meteorological </a:t>
            </a:r>
            <a:r>
              <a:rPr lang="en-US" dirty="0">
                <a:solidFill>
                  <a:srgbClr val="000000"/>
                </a:solidFill>
              </a:rPr>
              <a:t>need is documented.  </a:t>
            </a:r>
            <a:endParaRPr lang="en-US" dirty="0" smtClean="0">
              <a:solidFill>
                <a:srgbClr val="000000"/>
              </a:solidFill>
            </a:endParaRPr>
          </a:p>
          <a:p>
            <a:pPr lvl="1"/>
            <a:r>
              <a:rPr lang="en-US" dirty="0" smtClean="0">
                <a:solidFill>
                  <a:srgbClr val="000000"/>
                </a:solidFill>
              </a:rPr>
              <a:t>Time </a:t>
            </a:r>
            <a:r>
              <a:rPr lang="en-US" dirty="0">
                <a:solidFill>
                  <a:srgbClr val="000000"/>
                </a:solidFill>
              </a:rPr>
              <a:t>is right to update geostationary sounding instruments to provide required high spectral resolution </a:t>
            </a:r>
            <a:r>
              <a:rPr lang="en-US" dirty="0" smtClean="0">
                <a:solidFill>
                  <a:srgbClr val="000000"/>
                </a:solidFill>
              </a:rPr>
              <a:t>measurements with high temporal refresh rates.</a:t>
            </a:r>
            <a:endParaRPr lang="en-US" dirty="0">
              <a:solidFill>
                <a:srgbClr val="000000"/>
              </a:solidFill>
            </a:endParaRPr>
          </a:p>
          <a:p>
            <a:pPr lvl="1"/>
            <a:endParaRPr lang="en-US" dirty="0"/>
          </a:p>
          <a:p>
            <a:endParaRPr lang="en-US" dirty="0"/>
          </a:p>
        </p:txBody>
      </p:sp>
      <p:pic>
        <p:nvPicPr>
          <p:cNvPr id="4" name="Picture 11" descr="WideBannerLe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096000"/>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7BA2C502-6CFB-4FA6-8FF9-E8FFEA9CEA4F}" type="slidenum">
              <a:rPr lang="en-US" smtClean="0">
                <a:solidFill>
                  <a:srgbClr val="000000"/>
                </a:solidFill>
              </a:rPr>
              <a:pPr/>
              <a:t>48</a:t>
            </a:fld>
            <a:endParaRPr lang="en-US">
              <a:solidFill>
                <a:srgbClr val="000000"/>
              </a:solidFill>
            </a:endParaRPr>
          </a:p>
        </p:txBody>
      </p:sp>
    </p:spTree>
    <p:extLst>
      <p:ext uri="{BB962C8B-B14F-4D97-AF65-F5344CB8AC3E}">
        <p14:creationId xmlns:p14="http://schemas.microsoft.com/office/powerpoint/2010/main" val="42114083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555A5C8-CBE4-4224-9EF4-DEEAF9B569C5}" type="slidenum">
              <a:rPr lang="en-US"/>
              <a:pPr/>
              <a:t>49</a:t>
            </a:fld>
            <a:endParaRPr lang="en-US"/>
          </a:p>
        </p:txBody>
      </p:sp>
      <p:sp>
        <p:nvSpPr>
          <p:cNvPr id="162818" name="Rectangle 2"/>
          <p:cNvSpPr>
            <a:spLocks noGrp="1" noChangeArrowheads="1"/>
          </p:cNvSpPr>
          <p:nvPr>
            <p:ph type="title"/>
          </p:nvPr>
        </p:nvSpPr>
        <p:spPr>
          <a:xfrm>
            <a:off x="533400" y="-152400"/>
            <a:ext cx="8229600" cy="1143000"/>
          </a:xfrm>
        </p:spPr>
        <p:txBody>
          <a:bodyPr/>
          <a:lstStyle/>
          <a:p>
            <a:r>
              <a:rPr lang="en-US" dirty="0" smtClean="0">
                <a:latin typeface="Verdana" pitchFamily="34" charset="0"/>
              </a:rPr>
              <a:t>Select References</a:t>
            </a:r>
            <a:endParaRPr lang="en-US" dirty="0">
              <a:latin typeface="Verdana" pitchFamily="34" charset="0"/>
            </a:endParaRPr>
          </a:p>
        </p:txBody>
      </p:sp>
      <p:sp>
        <p:nvSpPr>
          <p:cNvPr id="162819" name="Rectangle 3"/>
          <p:cNvSpPr>
            <a:spLocks noGrp="1" noChangeArrowheads="1"/>
          </p:cNvSpPr>
          <p:nvPr>
            <p:ph type="body" idx="1"/>
          </p:nvPr>
        </p:nvSpPr>
        <p:spPr>
          <a:xfrm>
            <a:off x="270163" y="914400"/>
            <a:ext cx="6629400" cy="1600200"/>
          </a:xfrm>
        </p:spPr>
        <p:txBody>
          <a:bodyPr/>
          <a:lstStyle/>
          <a:p>
            <a:pPr marL="0" indent="0">
              <a:buNone/>
            </a:pPr>
            <a:r>
              <a:rPr lang="en-US" sz="2000" dirty="0">
                <a:latin typeface="Arial" charset="0"/>
              </a:rPr>
              <a:t>Schmit, T. J., J. Li, S. A. Ackerman, and J. J. </a:t>
            </a:r>
            <a:r>
              <a:rPr lang="en-US" sz="2000" dirty="0" err="1">
                <a:latin typeface="Arial" charset="0"/>
              </a:rPr>
              <a:t>Gurka</a:t>
            </a:r>
            <a:r>
              <a:rPr lang="en-US" sz="2000" dirty="0">
                <a:latin typeface="Arial" charset="0"/>
              </a:rPr>
              <a:t>, 2009: </a:t>
            </a:r>
            <a:r>
              <a:rPr lang="en-US" sz="2000" b="1" dirty="0">
                <a:latin typeface="Arial" charset="0"/>
              </a:rPr>
              <a:t>High spectral and temporal resolution infrared measurements from geostationary orbit</a:t>
            </a:r>
            <a:r>
              <a:rPr lang="en-US" sz="2000" dirty="0">
                <a:latin typeface="Arial" charset="0"/>
              </a:rPr>
              <a:t>, Journal of Atmospheric and Oceanic Technology, 26, 2273 - 2292. </a:t>
            </a:r>
            <a:br>
              <a:rPr lang="en-US" sz="2000" dirty="0">
                <a:latin typeface="Arial" charset="0"/>
              </a:rPr>
            </a:br>
            <a:r>
              <a:rPr lang="en-US" sz="2000" dirty="0">
                <a:latin typeface="Arial" charset="0"/>
              </a:rPr>
              <a:t>	(a.k.a., </a:t>
            </a:r>
            <a:r>
              <a:rPr lang="en-US" sz="2000" i="1" dirty="0">
                <a:latin typeface="Arial" charset="0"/>
              </a:rPr>
              <a:t>why we need an advanced </a:t>
            </a:r>
            <a:r>
              <a:rPr lang="en-US" sz="2000" i="1" dirty="0" smtClean="0">
                <a:latin typeface="Arial" charset="0"/>
              </a:rPr>
              <a:t>geo-sounder</a:t>
            </a:r>
            <a:r>
              <a:rPr lang="en-US" sz="2000" dirty="0" smtClean="0">
                <a:latin typeface="Arial" charset="0"/>
              </a:rPr>
              <a:t>)</a:t>
            </a:r>
            <a:br>
              <a:rPr lang="en-US" sz="2000" dirty="0" smtClean="0">
                <a:latin typeface="Arial" charset="0"/>
              </a:rPr>
            </a:br>
            <a:endParaRPr lang="en-US" sz="900" dirty="0" smtClean="0">
              <a:latin typeface="Arial" charset="0"/>
            </a:endParaRPr>
          </a:p>
          <a:p>
            <a:endParaRPr lang="en-US" sz="2400" dirty="0">
              <a:latin typeface="Arial" charset="0"/>
            </a:endParaRPr>
          </a:p>
          <a:p>
            <a:endParaRPr lang="en-US" sz="2400" dirty="0">
              <a:latin typeface="Arial"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0140" b="6111"/>
          <a:stretch/>
        </p:blipFill>
        <p:spPr>
          <a:xfrm>
            <a:off x="7253681" y="849306"/>
            <a:ext cx="1661719" cy="184309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852" b="5984"/>
          <a:stretch/>
        </p:blipFill>
        <p:spPr>
          <a:xfrm>
            <a:off x="152400" y="2743200"/>
            <a:ext cx="1748268" cy="204724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2345" b="6751"/>
          <a:stretch/>
        </p:blipFill>
        <p:spPr>
          <a:xfrm>
            <a:off x="7199585" y="4902201"/>
            <a:ext cx="1715815" cy="1879599"/>
          </a:xfrm>
          <a:prstGeom prst="rect">
            <a:avLst/>
          </a:prstGeom>
        </p:spPr>
      </p:pic>
      <p:sp>
        <p:nvSpPr>
          <p:cNvPr id="12" name="Rectangle 3"/>
          <p:cNvSpPr txBox="1">
            <a:spLocks noChangeArrowheads="1"/>
          </p:cNvSpPr>
          <p:nvPr/>
        </p:nvSpPr>
        <p:spPr bwMode="auto">
          <a:xfrm>
            <a:off x="1905000" y="2895600"/>
            <a:ext cx="7010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buFontTx/>
              <a:buNone/>
            </a:pPr>
            <a:r>
              <a:rPr lang="en-US" sz="2000" dirty="0" err="1" smtClean="0">
                <a:latin typeface="Arial" charset="0"/>
              </a:rPr>
              <a:t>Sieglaff</a:t>
            </a:r>
            <a:r>
              <a:rPr lang="en-US" sz="2000" dirty="0" smtClean="0">
                <a:latin typeface="Arial" charset="0"/>
              </a:rPr>
              <a:t>, J., M., T. J. Schmit, W. P. </a:t>
            </a:r>
            <a:r>
              <a:rPr lang="en-US" sz="2000" dirty="0" err="1" smtClean="0">
                <a:latin typeface="Arial" charset="0"/>
              </a:rPr>
              <a:t>Menzel</a:t>
            </a:r>
            <a:r>
              <a:rPr lang="en-US" sz="2000" dirty="0" smtClean="0">
                <a:latin typeface="Arial" charset="0"/>
              </a:rPr>
              <a:t>, S. A. Ackerman, 2009: </a:t>
            </a:r>
            <a:r>
              <a:rPr lang="en-US" sz="2000" b="1" dirty="0" smtClean="0">
                <a:latin typeface="Arial" charset="0"/>
              </a:rPr>
              <a:t>Inferring Convective Weather Characteristics with Geostationary High Spectral Resolution IR Window Measurements: A Look into the Future. </a:t>
            </a:r>
            <a:r>
              <a:rPr lang="en-US" sz="2000" dirty="0" smtClean="0">
                <a:latin typeface="Arial" charset="0"/>
              </a:rPr>
              <a:t>J. Atmos. Oceanic Technol., 26, 1527–1541. </a:t>
            </a:r>
            <a:br>
              <a:rPr lang="en-US" sz="2000" dirty="0" smtClean="0">
                <a:latin typeface="Arial" charset="0"/>
              </a:rPr>
            </a:br>
            <a:r>
              <a:rPr lang="en-US" sz="2000" dirty="0" smtClean="0">
                <a:latin typeface="Arial" charset="0"/>
              </a:rPr>
              <a:t>		(a.k.a., </a:t>
            </a:r>
            <a:r>
              <a:rPr lang="en-US" sz="2000" i="1" dirty="0" smtClean="0">
                <a:latin typeface="Arial" charset="0"/>
              </a:rPr>
              <a:t>potential now-casting applications</a:t>
            </a:r>
            <a:r>
              <a:rPr lang="en-US" sz="2000" dirty="0" smtClean="0">
                <a:latin typeface="Arial" charset="0"/>
              </a:rPr>
              <a:t>)</a:t>
            </a:r>
          </a:p>
          <a:p>
            <a:pPr marL="0" indent="0">
              <a:buNone/>
            </a:pPr>
            <a:r>
              <a:rPr lang="en-US" sz="2000" dirty="0" smtClean="0">
                <a:latin typeface="Arial" charset="0"/>
              </a:rPr>
              <a:t/>
            </a:r>
            <a:br>
              <a:rPr lang="en-US" sz="2000" dirty="0" smtClean="0">
                <a:latin typeface="Arial" charset="0"/>
              </a:rPr>
            </a:br>
            <a:endParaRPr lang="en-US" sz="900" dirty="0" smtClean="0">
              <a:latin typeface="Arial" charset="0"/>
            </a:endParaRPr>
          </a:p>
          <a:p>
            <a:endParaRPr lang="en-US" sz="2400" dirty="0" smtClean="0">
              <a:latin typeface="Arial" charset="0"/>
            </a:endParaRPr>
          </a:p>
          <a:p>
            <a:endParaRPr lang="en-US" sz="2400" dirty="0">
              <a:latin typeface="Arial" charset="0"/>
            </a:endParaRPr>
          </a:p>
        </p:txBody>
      </p:sp>
      <p:sp>
        <p:nvSpPr>
          <p:cNvPr id="13" name="Rectangle 3"/>
          <p:cNvSpPr txBox="1">
            <a:spLocks noChangeArrowheads="1"/>
          </p:cNvSpPr>
          <p:nvPr/>
        </p:nvSpPr>
        <p:spPr bwMode="auto">
          <a:xfrm>
            <a:off x="270163" y="4918832"/>
            <a:ext cx="6929421" cy="209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endParaRPr lang="en-US" sz="900" dirty="0" smtClean="0">
              <a:latin typeface="Arial" charset="0"/>
            </a:endParaRPr>
          </a:p>
          <a:p>
            <a:pPr marL="0" indent="0">
              <a:buFontTx/>
              <a:buNone/>
            </a:pPr>
            <a:r>
              <a:rPr lang="en-US" sz="2000" dirty="0" smtClean="0">
                <a:latin typeface="Arial" charset="0"/>
              </a:rPr>
              <a:t>Schmit, T. J., J. Li, J. J. </a:t>
            </a:r>
            <a:r>
              <a:rPr lang="en-US" sz="2000" dirty="0" err="1" smtClean="0">
                <a:latin typeface="Arial" charset="0"/>
              </a:rPr>
              <a:t>Gurka</a:t>
            </a:r>
            <a:r>
              <a:rPr lang="en-US" sz="2000" dirty="0" smtClean="0">
                <a:latin typeface="Arial" charset="0"/>
              </a:rPr>
              <a:t>, M. D. Goldberg, K. </a:t>
            </a:r>
            <a:r>
              <a:rPr lang="en-US" sz="2000" dirty="0" err="1" smtClean="0">
                <a:latin typeface="Arial" charset="0"/>
              </a:rPr>
              <a:t>Schrab</a:t>
            </a:r>
            <a:r>
              <a:rPr lang="en-US" sz="2000" dirty="0" smtClean="0">
                <a:latin typeface="Arial" charset="0"/>
              </a:rPr>
              <a:t>, J. Li, W. </a:t>
            </a:r>
            <a:r>
              <a:rPr lang="en-US" sz="2000" dirty="0" err="1" smtClean="0">
                <a:latin typeface="Arial" charset="0"/>
              </a:rPr>
              <a:t>Feltz</a:t>
            </a:r>
            <a:r>
              <a:rPr lang="en-US" sz="2000" dirty="0" smtClean="0">
                <a:latin typeface="Arial" charset="0"/>
              </a:rPr>
              <a:t>, 2008: </a:t>
            </a:r>
            <a:r>
              <a:rPr lang="en-US" sz="2000" b="1" dirty="0" smtClean="0">
                <a:latin typeface="Arial" charset="0"/>
              </a:rPr>
              <a:t>The GOES-R ABI (Advanced Baseline Imager) and the continuation of current sounder products.  </a:t>
            </a:r>
            <a:r>
              <a:rPr lang="en-US" sz="2000" dirty="0" smtClean="0">
                <a:latin typeface="Arial" charset="0"/>
              </a:rPr>
              <a:t>J. of Appl. Meteor., 47, 2696–2711.</a:t>
            </a:r>
            <a:br>
              <a:rPr lang="en-US" sz="2000" dirty="0" smtClean="0">
                <a:latin typeface="Arial" charset="0"/>
              </a:rPr>
            </a:br>
            <a:r>
              <a:rPr lang="en-US" sz="2000" dirty="0" smtClean="0">
                <a:latin typeface="Arial" charset="0"/>
              </a:rPr>
              <a:t>	(a.k.a., </a:t>
            </a:r>
            <a:r>
              <a:rPr lang="en-US" sz="2000" i="1" dirty="0" smtClean="0">
                <a:latin typeface="Arial" charset="0"/>
              </a:rPr>
              <a:t>the ABI isn’t an advanced sounder</a:t>
            </a:r>
            <a:r>
              <a:rPr lang="en-US" sz="2000" dirty="0" smtClean="0">
                <a:latin typeface="Arial" charset="0"/>
              </a:rPr>
              <a:t>)</a:t>
            </a:r>
            <a:br>
              <a:rPr lang="en-US" sz="2000" dirty="0" smtClean="0">
                <a:latin typeface="Arial" charset="0"/>
              </a:rPr>
            </a:br>
            <a:endParaRPr lang="en-US" sz="900" dirty="0" smtClean="0">
              <a:latin typeface="Arial" charset="0"/>
            </a:endParaRPr>
          </a:p>
          <a:p>
            <a:endParaRPr lang="en-US" sz="900" dirty="0" smtClean="0">
              <a:latin typeface="Arial" charset="0"/>
            </a:endParaRPr>
          </a:p>
          <a:p>
            <a:endParaRPr lang="en-US" sz="2400" dirty="0" smtClean="0">
              <a:latin typeface="Arial" charset="0"/>
            </a:endParaRPr>
          </a:p>
          <a:p>
            <a:endParaRPr lang="en-US" sz="2400" dirty="0">
              <a:latin typeface="Arial" charset="0"/>
            </a:endParaRPr>
          </a:p>
        </p:txBody>
      </p:sp>
    </p:spTree>
    <p:extLst>
      <p:ext uri="{BB962C8B-B14F-4D97-AF65-F5344CB8AC3E}">
        <p14:creationId xmlns:p14="http://schemas.microsoft.com/office/powerpoint/2010/main" val="34943694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914400" y="609600"/>
            <a:ext cx="7467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sz="3200" b="1">
                <a:solidFill>
                  <a:srgbClr val="3333CC"/>
                </a:solidFill>
              </a:rPr>
              <a:t>Advanced Sounders</a:t>
            </a:r>
            <a:endParaRPr lang="en-US" sz="3200" b="1">
              <a:solidFill>
                <a:srgbClr val="000000"/>
              </a:solidFill>
              <a:latin typeface="Arial" pitchFamily="34" charset="0"/>
            </a:endParaRPr>
          </a:p>
        </p:txBody>
      </p:sp>
      <p:sp>
        <p:nvSpPr>
          <p:cNvPr id="7171" name="Text Box 3"/>
          <p:cNvSpPr txBox="1">
            <a:spLocks noChangeArrowheads="1"/>
          </p:cNvSpPr>
          <p:nvPr/>
        </p:nvSpPr>
        <p:spPr bwMode="auto">
          <a:xfrm>
            <a:off x="304800" y="1524000"/>
            <a:ext cx="8534400" cy="365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400">
                <a:solidFill>
                  <a:srgbClr val="000000"/>
                </a:solidFill>
              </a:rPr>
              <a:t>Timothy J. Schmit</a:t>
            </a:r>
          </a:p>
          <a:p>
            <a:pPr algn="ctr" eaLnBrk="0" fontAlgn="base" hangingPunct="0">
              <a:spcBef>
                <a:spcPct val="50000"/>
              </a:spcBef>
              <a:spcAft>
                <a:spcPct val="0"/>
              </a:spcAft>
            </a:pPr>
            <a:endParaRPr lang="en-US" sz="2400">
              <a:solidFill>
                <a:srgbClr val="000000"/>
              </a:solidFill>
            </a:endParaRPr>
          </a:p>
          <a:p>
            <a:pPr algn="ctr" eaLnBrk="0" fontAlgn="base" hangingPunct="0">
              <a:spcBef>
                <a:spcPct val="50000"/>
              </a:spcBef>
              <a:spcAft>
                <a:spcPct val="0"/>
              </a:spcAft>
            </a:pPr>
            <a:r>
              <a:rPr lang="en-US" sz="2400">
                <a:solidFill>
                  <a:srgbClr val="000000"/>
                </a:solidFill>
              </a:rPr>
              <a:t>NOAA/NESDIS/ORA  </a:t>
            </a:r>
          </a:p>
          <a:p>
            <a:pPr algn="ctr" eaLnBrk="0" fontAlgn="base" hangingPunct="0">
              <a:spcBef>
                <a:spcPct val="50000"/>
              </a:spcBef>
              <a:spcAft>
                <a:spcPct val="0"/>
              </a:spcAft>
            </a:pPr>
            <a:r>
              <a:rPr lang="en-US" sz="2400">
                <a:solidFill>
                  <a:srgbClr val="000000"/>
                </a:solidFill>
              </a:rPr>
              <a:t>Advanced Satellite Products Team (ASPT)</a:t>
            </a:r>
          </a:p>
          <a:p>
            <a:pPr algn="ctr" eaLnBrk="0" fontAlgn="base" hangingPunct="0">
              <a:spcBef>
                <a:spcPct val="50000"/>
              </a:spcBef>
              <a:spcAft>
                <a:spcPct val="0"/>
              </a:spcAft>
            </a:pPr>
            <a:r>
              <a:rPr lang="en-US" sz="2000">
                <a:solidFill>
                  <a:srgbClr val="000000"/>
                </a:solidFill>
              </a:rPr>
              <a:t>in collaboration with</a:t>
            </a:r>
            <a:endParaRPr lang="en-US" sz="2400">
              <a:solidFill>
                <a:srgbClr val="000000"/>
              </a:solidFill>
            </a:endParaRPr>
          </a:p>
          <a:p>
            <a:pPr algn="ctr" eaLnBrk="0" fontAlgn="base" hangingPunct="0">
              <a:spcBef>
                <a:spcPct val="50000"/>
              </a:spcBef>
              <a:spcAft>
                <a:spcPct val="0"/>
              </a:spcAft>
            </a:pPr>
            <a:r>
              <a:rPr lang="en-US" sz="2400">
                <a:solidFill>
                  <a:srgbClr val="000000"/>
                </a:solidFill>
              </a:rPr>
              <a:t>Cooperative Institute for Meteorological Satellite Studies </a:t>
            </a:r>
          </a:p>
          <a:p>
            <a:pPr algn="ctr" eaLnBrk="0" fontAlgn="base" hangingPunct="0">
              <a:spcBef>
                <a:spcPct val="50000"/>
              </a:spcBef>
              <a:spcAft>
                <a:spcPct val="0"/>
              </a:spcAft>
            </a:pPr>
            <a:r>
              <a:rPr lang="en-US" sz="2400">
                <a:solidFill>
                  <a:srgbClr val="000000"/>
                </a:solidFill>
              </a:rPr>
              <a:t>(CIMSS)</a:t>
            </a:r>
          </a:p>
        </p:txBody>
      </p:sp>
      <p:pic>
        <p:nvPicPr>
          <p:cNvPr id="7172" name="Picture 4" descr="C:\Program Files\Qualcomm\Eudora Mail\Attach\NOAA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5713413"/>
            <a:ext cx="950913" cy="9271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gifs\cimsslogo_sm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5713413"/>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7174" name="Text Box 6"/>
          <p:cNvSpPr txBox="1">
            <a:spLocks noChangeArrowheads="1"/>
          </p:cNvSpPr>
          <p:nvPr/>
        </p:nvSpPr>
        <p:spPr bwMode="auto">
          <a:xfrm>
            <a:off x="8077200" y="6611938"/>
            <a:ext cx="8842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000">
                <a:solidFill>
                  <a:srgbClr val="000000"/>
                </a:solidFill>
              </a:rPr>
              <a:t>UW-Madison</a:t>
            </a:r>
            <a:endParaRPr lang="en-US" sz="800">
              <a:solidFill>
                <a:srgbClr val="000000"/>
              </a:solidFill>
            </a:endParaRPr>
          </a:p>
        </p:txBody>
      </p:sp>
      <p:sp>
        <p:nvSpPr>
          <p:cNvPr id="7175" name="Text Box 7"/>
          <p:cNvSpPr txBox="1">
            <a:spLocks noChangeArrowheads="1"/>
          </p:cNvSpPr>
          <p:nvPr/>
        </p:nvSpPr>
        <p:spPr bwMode="auto">
          <a:xfrm>
            <a:off x="3200400" y="5791200"/>
            <a:ext cx="26963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dirty="0">
                <a:solidFill>
                  <a:srgbClr val="000000"/>
                </a:solidFill>
              </a:rPr>
              <a:t>Madison, </a:t>
            </a:r>
            <a:r>
              <a:rPr lang="en-US" sz="2400" dirty="0" smtClean="0">
                <a:solidFill>
                  <a:srgbClr val="000000"/>
                </a:solidFill>
              </a:rPr>
              <a:t>Wisconsin</a:t>
            </a:r>
          </a:p>
          <a:p>
            <a:pPr algn="ctr" eaLnBrk="0" fontAlgn="base" hangingPunct="0">
              <a:spcBef>
                <a:spcPct val="0"/>
              </a:spcBef>
              <a:spcAft>
                <a:spcPct val="0"/>
              </a:spcAft>
            </a:pPr>
            <a:r>
              <a:rPr lang="en-US" sz="2400" b="1" dirty="0" smtClean="0">
                <a:solidFill>
                  <a:srgbClr val="000000"/>
                </a:solidFill>
              </a:rPr>
              <a:t>[2001]</a:t>
            </a:r>
            <a:endParaRPr lang="en-US" sz="2400" b="1" dirty="0">
              <a:solidFill>
                <a:srgbClr val="000000"/>
              </a:solidFill>
            </a:endParaRPr>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5</a:t>
            </a:fld>
            <a:endParaRPr lang="en-US">
              <a:solidFill>
                <a:srgbClr val="000000"/>
              </a:solidFill>
            </a:endParaRPr>
          </a:p>
        </p:txBody>
      </p:sp>
    </p:spTree>
    <p:extLst>
      <p:ext uri="{BB962C8B-B14F-4D97-AF65-F5344CB8AC3E}">
        <p14:creationId xmlns:p14="http://schemas.microsoft.com/office/powerpoint/2010/main" val="516902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Back-up</a:t>
            </a:r>
            <a:endParaRPr lang="en-US" dirty="0">
              <a:solidFill>
                <a:srgbClr val="FFFF00"/>
              </a:solidFill>
            </a:endParaRPr>
          </a:p>
        </p:txBody>
      </p:sp>
      <p:sp>
        <p:nvSpPr>
          <p:cNvPr id="3" name="Content Placeholder 2"/>
          <p:cNvSpPr>
            <a:spLocks noGrp="1"/>
          </p:cNvSpPr>
          <p:nvPr>
            <p:ph idx="1"/>
          </p:nvPr>
        </p:nvSpPr>
        <p:spPr>
          <a:xfrm>
            <a:off x="457200" y="1447800"/>
            <a:ext cx="8458200" cy="4525963"/>
          </a:xfrm>
        </p:spPr>
        <p:txBody>
          <a:bodyPr/>
          <a:lstStyle/>
          <a:p>
            <a:r>
              <a:rPr lang="en-US" dirty="0">
                <a:solidFill>
                  <a:schemeClr val="bg1"/>
                </a:solidFill>
              </a:rPr>
              <a:t>No dedicated </a:t>
            </a:r>
            <a:r>
              <a:rPr lang="en-US" dirty="0" smtClean="0">
                <a:solidFill>
                  <a:schemeClr val="bg1"/>
                </a:solidFill>
              </a:rPr>
              <a:t>Sounder on GOES-R/S/T/U</a:t>
            </a:r>
          </a:p>
          <a:p>
            <a:r>
              <a:rPr lang="en-US" dirty="0" smtClean="0">
                <a:solidFill>
                  <a:schemeClr val="bg1"/>
                </a:solidFill>
              </a:rPr>
              <a:t>Legacy products can be produced from the ABI. </a:t>
            </a:r>
          </a:p>
          <a:p>
            <a:pPr>
              <a:lnSpc>
                <a:spcPct val="90000"/>
              </a:lnSpc>
            </a:pPr>
            <a:r>
              <a:rPr lang="en-US" dirty="0" err="1" smtClean="0">
                <a:solidFill>
                  <a:schemeClr val="bg1"/>
                </a:solidFill>
              </a:rPr>
              <a:t>ABI+forecast</a:t>
            </a:r>
            <a:r>
              <a:rPr lang="en-US" dirty="0" smtClean="0">
                <a:solidFill>
                  <a:schemeClr val="bg1"/>
                </a:solidFill>
              </a:rPr>
              <a:t> </a:t>
            </a:r>
            <a:r>
              <a:rPr lang="en-US" dirty="0">
                <a:solidFill>
                  <a:schemeClr val="bg1"/>
                </a:solidFill>
              </a:rPr>
              <a:t>and </a:t>
            </a:r>
            <a:r>
              <a:rPr lang="en-US" dirty="0" smtClean="0">
                <a:solidFill>
                  <a:schemeClr val="bg1"/>
                </a:solidFill>
              </a:rPr>
              <a:t>GOES </a:t>
            </a:r>
            <a:r>
              <a:rPr lang="en-US" dirty="0" err="1" smtClean="0">
                <a:solidFill>
                  <a:schemeClr val="bg1"/>
                </a:solidFill>
              </a:rPr>
              <a:t>Sounder+forecast</a:t>
            </a:r>
            <a:r>
              <a:rPr lang="en-US" dirty="0" smtClean="0">
                <a:solidFill>
                  <a:schemeClr val="bg1"/>
                </a:solidFill>
              </a:rPr>
              <a:t> </a:t>
            </a:r>
            <a:r>
              <a:rPr lang="en-US" dirty="0">
                <a:solidFill>
                  <a:schemeClr val="bg1"/>
                </a:solidFill>
              </a:rPr>
              <a:t>have similar precisions on temperature, moisture profiles, TPW, LI</a:t>
            </a:r>
          </a:p>
          <a:p>
            <a:pPr>
              <a:lnSpc>
                <a:spcPct val="90000"/>
              </a:lnSpc>
            </a:pPr>
            <a:r>
              <a:rPr lang="en-US" dirty="0" smtClean="0">
                <a:solidFill>
                  <a:schemeClr val="bg1"/>
                </a:solidFill>
              </a:rPr>
              <a:t>Both </a:t>
            </a:r>
            <a:r>
              <a:rPr lang="en-US" dirty="0">
                <a:solidFill>
                  <a:schemeClr val="bg1"/>
                </a:solidFill>
              </a:rPr>
              <a:t>GOES Sounder and ABI has </a:t>
            </a:r>
            <a:r>
              <a:rPr lang="en-US" dirty="0" smtClean="0">
                <a:solidFill>
                  <a:schemeClr val="bg1"/>
                </a:solidFill>
              </a:rPr>
              <a:t>significantly </a:t>
            </a:r>
            <a:r>
              <a:rPr lang="en-US" dirty="0">
                <a:solidFill>
                  <a:schemeClr val="bg1"/>
                </a:solidFill>
              </a:rPr>
              <a:t>less temperature and moisture information than </a:t>
            </a:r>
            <a:r>
              <a:rPr lang="en-US" dirty="0" smtClean="0">
                <a:solidFill>
                  <a:schemeClr val="bg1"/>
                </a:solidFill>
              </a:rPr>
              <a:t>a hyper-spectral resolution IR </a:t>
            </a:r>
            <a:r>
              <a:rPr lang="en-US" dirty="0">
                <a:solidFill>
                  <a:schemeClr val="bg1"/>
                </a:solidFill>
              </a:rPr>
              <a:t>sounder</a:t>
            </a:r>
          </a:p>
          <a:p>
            <a:endParaRPr lang="en-US"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50</a:t>
            </a:fld>
            <a:endParaRPr lang="en-US">
              <a:solidFill>
                <a:srgbClr val="000000"/>
              </a:solidFill>
            </a:endParaRPr>
          </a:p>
        </p:txBody>
      </p:sp>
    </p:spTree>
    <p:extLst>
      <p:ext uri="{BB962C8B-B14F-4D97-AF65-F5344CB8AC3E}">
        <p14:creationId xmlns:p14="http://schemas.microsoft.com/office/powerpoint/2010/main" val="9932903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1009ADC9-7298-4277-A9C3-50E6A852D694}" type="slidenum">
              <a:rPr lang="en-US">
                <a:solidFill>
                  <a:srgbClr val="000000"/>
                </a:solidFill>
              </a:rPr>
              <a:pPr/>
              <a:t>51</a:t>
            </a:fld>
            <a:endParaRPr lang="en-US">
              <a:solidFill>
                <a:srgbClr val="000000"/>
              </a:solidFill>
            </a:endParaRPr>
          </a:p>
        </p:txBody>
      </p:sp>
      <p:sp>
        <p:nvSpPr>
          <p:cNvPr id="36866" name="Rectangle 2"/>
          <p:cNvSpPr>
            <a:spLocks noGrp="1" noChangeArrowheads="1"/>
          </p:cNvSpPr>
          <p:nvPr>
            <p:ph type="title"/>
          </p:nvPr>
        </p:nvSpPr>
        <p:spPr/>
        <p:txBody>
          <a:bodyPr/>
          <a:lstStyle/>
          <a:p>
            <a:r>
              <a:rPr lang="en-US" dirty="0"/>
              <a:t>Summary</a:t>
            </a:r>
          </a:p>
        </p:txBody>
      </p:sp>
      <p:sp>
        <p:nvSpPr>
          <p:cNvPr id="36867" name="Rectangle 3"/>
          <p:cNvSpPr>
            <a:spLocks noGrp="1" noChangeArrowheads="1"/>
          </p:cNvSpPr>
          <p:nvPr>
            <p:ph type="body" idx="1"/>
          </p:nvPr>
        </p:nvSpPr>
        <p:spPr>
          <a:xfrm>
            <a:off x="762000" y="1295400"/>
            <a:ext cx="8305800" cy="4648200"/>
          </a:xfrm>
        </p:spPr>
        <p:txBody>
          <a:bodyPr/>
          <a:lstStyle/>
          <a:p>
            <a:pPr>
              <a:lnSpc>
                <a:spcPct val="80000"/>
              </a:lnSpc>
            </a:pPr>
            <a:r>
              <a:rPr lang="en-US" sz="1800" dirty="0"/>
              <a:t>High vertical resolution profiles of temperature and water vapor are fundamental for weather forecasting and climate monitoring. </a:t>
            </a:r>
          </a:p>
          <a:p>
            <a:pPr lvl="1">
              <a:lnSpc>
                <a:spcPct val="80000"/>
              </a:lnSpc>
            </a:pPr>
            <a:r>
              <a:rPr lang="en-US" sz="1400" dirty="0"/>
              <a:t>1 degree Celsius for temperature and 15 %  water vapor can only be achieved with high spectral resolution measurements.</a:t>
            </a:r>
          </a:p>
          <a:p>
            <a:pPr lvl="1">
              <a:lnSpc>
                <a:spcPct val="80000"/>
              </a:lnSpc>
            </a:pPr>
            <a:r>
              <a:rPr lang="en-US" sz="1400" dirty="0"/>
              <a:t>Hemispheric Coverage</a:t>
            </a:r>
          </a:p>
          <a:p>
            <a:pPr lvl="1">
              <a:lnSpc>
                <a:spcPct val="80000"/>
              </a:lnSpc>
            </a:pPr>
            <a:endParaRPr lang="en-US" altLang="ko-KR" sz="1400" dirty="0">
              <a:ea typeface="굴림" pitchFamily="34" charset="-127"/>
            </a:endParaRPr>
          </a:p>
          <a:p>
            <a:pPr>
              <a:lnSpc>
                <a:spcPct val="80000"/>
              </a:lnSpc>
            </a:pPr>
            <a:r>
              <a:rPr lang="en-US" altLang="ko-KR" sz="1800" dirty="0">
                <a:ea typeface="굴림" pitchFamily="34" charset="-127"/>
              </a:rPr>
              <a:t>An advanced high-spectral sounder on GOES will fulfill requirements of the following validated products, which currently will either not be produced or will provide limited value added over numerical model guidance in the 2020 time frame:</a:t>
            </a:r>
            <a:r>
              <a:rPr lang="en-US" altLang="ko-KR" sz="1600" dirty="0">
                <a:ea typeface="굴림" pitchFamily="34" charset="-127"/>
              </a:rPr>
              <a:t>   </a:t>
            </a:r>
          </a:p>
          <a:p>
            <a:pPr lvl="1">
              <a:lnSpc>
                <a:spcPct val="80000"/>
              </a:lnSpc>
            </a:pPr>
            <a:r>
              <a:rPr lang="en-US" altLang="ko-KR" sz="1400" dirty="0">
                <a:ea typeface="굴림" pitchFamily="34" charset="-127"/>
              </a:rPr>
              <a:t>Advanced Atmospheric vertical moisture profile;  </a:t>
            </a:r>
          </a:p>
          <a:p>
            <a:pPr lvl="1">
              <a:lnSpc>
                <a:spcPct val="80000"/>
              </a:lnSpc>
            </a:pPr>
            <a:r>
              <a:rPr lang="en-US" altLang="ko-KR" sz="1400" dirty="0">
                <a:ea typeface="굴림" pitchFamily="34" charset="-127"/>
              </a:rPr>
              <a:t>Advanced Atmospheric vertical temperature profile;  </a:t>
            </a:r>
          </a:p>
          <a:p>
            <a:pPr lvl="1">
              <a:lnSpc>
                <a:spcPct val="80000"/>
              </a:lnSpc>
            </a:pPr>
            <a:r>
              <a:rPr lang="en-US" altLang="ko-KR" sz="1400" dirty="0">
                <a:ea typeface="굴림" pitchFamily="34" charset="-127"/>
              </a:rPr>
              <a:t>Capping inversion information;  </a:t>
            </a:r>
          </a:p>
          <a:p>
            <a:pPr lvl="1">
              <a:lnSpc>
                <a:spcPct val="80000"/>
              </a:lnSpc>
            </a:pPr>
            <a:r>
              <a:rPr lang="en-US" altLang="ko-KR" sz="1400" dirty="0">
                <a:ea typeface="굴림" pitchFamily="34" charset="-127"/>
              </a:rPr>
              <a:t>Moisture flux;   </a:t>
            </a:r>
          </a:p>
          <a:p>
            <a:pPr lvl="1">
              <a:lnSpc>
                <a:spcPct val="80000"/>
              </a:lnSpc>
            </a:pPr>
            <a:r>
              <a:rPr lang="en-US" altLang="ko-KR" sz="1400" dirty="0">
                <a:ea typeface="굴림" pitchFamily="34" charset="-127"/>
              </a:rPr>
              <a:t>Surface emissivity;  </a:t>
            </a:r>
          </a:p>
          <a:p>
            <a:pPr lvl="1">
              <a:lnSpc>
                <a:spcPct val="80000"/>
              </a:lnSpc>
            </a:pPr>
            <a:r>
              <a:rPr lang="en-US" altLang="ko-KR" sz="1400" dirty="0">
                <a:ea typeface="굴림" pitchFamily="34" charset="-127"/>
              </a:rPr>
              <a:t>Carbon monoxide concentration.</a:t>
            </a:r>
            <a:br>
              <a:rPr lang="en-US" altLang="ko-KR" sz="1400" dirty="0">
                <a:ea typeface="굴림" pitchFamily="34" charset="-127"/>
              </a:rPr>
            </a:br>
            <a:endParaRPr lang="en-US" sz="1400" dirty="0"/>
          </a:p>
          <a:p>
            <a:pPr>
              <a:lnSpc>
                <a:spcPct val="80000"/>
              </a:lnSpc>
            </a:pPr>
            <a:r>
              <a:rPr lang="en-US" sz="1800" dirty="0"/>
              <a:t>These requirements are not being met in GEO orbit</a:t>
            </a:r>
          </a:p>
          <a:p>
            <a:pPr lvl="1">
              <a:lnSpc>
                <a:spcPct val="80000"/>
              </a:lnSpc>
            </a:pPr>
            <a:r>
              <a:rPr lang="en-US" sz="1400" dirty="0"/>
              <a:t>Current GOES, GOES-R </a:t>
            </a:r>
            <a:r>
              <a:rPr lang="en-US" sz="1400" dirty="0" smtClean="0"/>
              <a:t>–S, -T, -U  </a:t>
            </a:r>
            <a:r>
              <a:rPr lang="en-US" sz="1400" dirty="0"/>
              <a:t>(present – </a:t>
            </a:r>
            <a:r>
              <a:rPr lang="en-US" sz="1400" dirty="0" smtClean="0"/>
              <a:t>2028) </a:t>
            </a:r>
            <a:endParaRPr lang="en-US" sz="1400" dirty="0"/>
          </a:p>
          <a:p>
            <a:pPr lvl="1">
              <a:lnSpc>
                <a:spcPct val="80000"/>
              </a:lnSpc>
            </a:pPr>
            <a:r>
              <a:rPr lang="en-US" sz="1400" dirty="0"/>
              <a:t>LEO instruments and data processing have succeeded in showing how to make a revolutionary advance with low technical risk</a:t>
            </a:r>
          </a:p>
          <a:p>
            <a:pPr marL="1162050" lvl="2" indent="-247650">
              <a:lnSpc>
                <a:spcPct val="80000"/>
              </a:lnSpc>
            </a:pPr>
            <a:r>
              <a:rPr lang="en-US" sz="1300" dirty="0"/>
              <a:t>Atmospheric </a:t>
            </a:r>
            <a:r>
              <a:rPr lang="en-US" sz="1300" dirty="0" err="1"/>
              <a:t>InfraRed</a:t>
            </a:r>
            <a:r>
              <a:rPr lang="en-US" sz="1300" dirty="0"/>
              <a:t> Sounders (AIRS)  2002 – </a:t>
            </a:r>
            <a:r>
              <a:rPr lang="en-US" sz="1300" dirty="0" smtClean="0"/>
              <a:t>TBD</a:t>
            </a:r>
            <a:endParaRPr lang="en-US" sz="1300" dirty="0"/>
          </a:p>
          <a:p>
            <a:pPr marL="1162050" lvl="2" indent="-247650">
              <a:lnSpc>
                <a:spcPct val="80000"/>
              </a:lnSpc>
            </a:pPr>
            <a:r>
              <a:rPr lang="en-US" sz="1300" dirty="0"/>
              <a:t>Infrared Atmospheric Sounding Interferometer (IASI) 2006 </a:t>
            </a:r>
            <a:r>
              <a:rPr lang="en-US" sz="1300" dirty="0" smtClean="0"/>
              <a:t>-TBD</a:t>
            </a:r>
            <a:endParaRPr lang="en-US" sz="1300" dirty="0"/>
          </a:p>
          <a:p>
            <a:pPr marL="1162050" lvl="2" indent="-247650">
              <a:lnSpc>
                <a:spcPct val="80000"/>
              </a:lnSpc>
            </a:pPr>
            <a:r>
              <a:rPr lang="en-US" sz="1300" dirty="0"/>
              <a:t>Cross-track </a:t>
            </a:r>
            <a:r>
              <a:rPr lang="en-US" sz="1300" dirty="0" err="1"/>
              <a:t>InfraRed</a:t>
            </a:r>
            <a:r>
              <a:rPr lang="en-US" sz="1300" dirty="0"/>
              <a:t> Sounder (</a:t>
            </a:r>
            <a:r>
              <a:rPr lang="en-US" sz="1300" dirty="0" err="1"/>
              <a:t>CrIS</a:t>
            </a:r>
            <a:r>
              <a:rPr lang="en-US" sz="1300" dirty="0"/>
              <a:t>) </a:t>
            </a:r>
            <a:r>
              <a:rPr lang="en-US" sz="1300" dirty="0" smtClean="0"/>
              <a:t>2011 </a:t>
            </a:r>
            <a:r>
              <a:rPr lang="en-US" sz="1300" dirty="0"/>
              <a:t>– </a:t>
            </a:r>
            <a:r>
              <a:rPr lang="en-US" sz="1300" dirty="0" smtClean="0"/>
              <a:t>TBD</a:t>
            </a:r>
            <a:endParaRPr lang="en-US" sz="1300" dirty="0"/>
          </a:p>
          <a:p>
            <a:pPr>
              <a:lnSpc>
                <a:spcPct val="80000"/>
              </a:lnSpc>
            </a:pPr>
            <a:endParaRPr lang="en-US" sz="1400" dirty="0"/>
          </a:p>
          <a:p>
            <a:pPr>
              <a:lnSpc>
                <a:spcPct val="80000"/>
              </a:lnSpc>
            </a:pPr>
            <a:endParaRPr lang="en-US" sz="1400" dirty="0"/>
          </a:p>
        </p:txBody>
      </p:sp>
    </p:spTree>
    <p:extLst>
      <p:ext uri="{BB962C8B-B14F-4D97-AF65-F5344CB8AC3E}">
        <p14:creationId xmlns:p14="http://schemas.microsoft.com/office/powerpoint/2010/main" val="26496600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533400" y="838200"/>
            <a:ext cx="8229600" cy="762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sz="2400" dirty="0" smtClean="0">
                <a:solidFill>
                  <a:srgbClr val="000000"/>
                </a:solidFill>
              </a:rPr>
              <a:t>The early GOES-R series development included both the ABI and advanced geostationary sounder!</a:t>
            </a:r>
          </a:p>
          <a:p>
            <a:endParaRPr lang="en-US" sz="2400" dirty="0" smtClean="0">
              <a:solidFill>
                <a:srgbClr val="000000"/>
              </a:solidFill>
            </a:endParaRPr>
          </a:p>
          <a:p>
            <a:r>
              <a:rPr lang="en-US" sz="2400" dirty="0" smtClean="0">
                <a:solidFill>
                  <a:srgbClr val="000000"/>
                </a:solidFill>
              </a:rPr>
              <a:t>ABI was designed to co-exist with and advanced geostationary sounder. For example, so ABI could use the temperature and ozone information from the sounder.</a:t>
            </a:r>
          </a:p>
          <a:p>
            <a:endParaRPr lang="en-US" sz="2800" dirty="0">
              <a:solidFill>
                <a:srgbClr val="000000"/>
              </a:solidFill>
            </a:endParaRPr>
          </a:p>
        </p:txBody>
      </p:sp>
      <p:pic>
        <p:nvPicPr>
          <p:cNvPr id="8" name="Picture 5" descr="abi_trd_cover_1999"/>
          <p:cNvPicPr>
            <a:picLocks noChangeAspect="1" noChangeArrowheads="1"/>
          </p:cNvPicPr>
          <p:nvPr/>
        </p:nvPicPr>
        <p:blipFill>
          <a:blip r:embed="rId2">
            <a:extLst>
              <a:ext uri="{28A0092B-C50C-407E-A947-70E740481C1C}">
                <a14:useLocalDpi xmlns:a14="http://schemas.microsoft.com/office/drawing/2010/main" val="0"/>
              </a:ext>
            </a:extLst>
          </a:blip>
          <a:srcRect b="44579"/>
          <a:stretch>
            <a:fillRect/>
          </a:stretch>
        </p:blipFill>
        <p:spPr bwMode="auto">
          <a:xfrm>
            <a:off x="548639" y="3440668"/>
            <a:ext cx="3786834" cy="2667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a:spLocks noChangeArrowheads="1"/>
          </p:cNvSpPr>
          <p:nvPr/>
        </p:nvSpPr>
        <p:spPr bwMode="auto">
          <a:xfrm>
            <a:off x="2133600" y="6260068"/>
            <a:ext cx="320040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dirty="0" smtClean="0">
                <a:solidFill>
                  <a:srgbClr val="000000"/>
                </a:solidFill>
              </a:rPr>
              <a:t>ABI/ABS; circa 1999/2000</a:t>
            </a:r>
          </a:p>
        </p:txBody>
      </p:sp>
      <p:pic>
        <p:nvPicPr>
          <p:cNvPr id="10" name="Picture 9" descr="abs_cover"/>
          <p:cNvPicPr>
            <a:picLocks noChangeAspect="1" noChangeArrowheads="1"/>
          </p:cNvPicPr>
          <p:nvPr/>
        </p:nvPicPr>
        <p:blipFill>
          <a:blip r:embed="rId3">
            <a:extLst>
              <a:ext uri="{28A0092B-C50C-407E-A947-70E740481C1C}">
                <a14:useLocalDpi xmlns:a14="http://schemas.microsoft.com/office/drawing/2010/main" val="0"/>
              </a:ext>
            </a:extLst>
          </a:blip>
          <a:srcRect l="12503" t="12402" r="16107"/>
          <a:stretch>
            <a:fillRect/>
          </a:stretch>
        </p:blipFill>
        <p:spPr bwMode="auto">
          <a:xfrm>
            <a:off x="4419600" y="3950256"/>
            <a:ext cx="4495800" cy="10763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52</a:t>
            </a:fld>
            <a:endParaRPr lang="en-US">
              <a:solidFill>
                <a:srgbClr val="000000"/>
              </a:solidFill>
            </a:endParaRPr>
          </a:p>
        </p:txBody>
      </p:sp>
    </p:spTree>
    <p:extLst>
      <p:ext uri="{BB962C8B-B14F-4D97-AF65-F5344CB8AC3E}">
        <p14:creationId xmlns:p14="http://schemas.microsoft.com/office/powerpoint/2010/main" val="13574919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D0AB5C53-8A16-415F-A377-4A31DF78D886}" type="slidenum">
              <a:rPr lang="en-US">
                <a:solidFill>
                  <a:srgbClr val="000000"/>
                </a:solidFill>
              </a:rPr>
              <a:pPr/>
              <a:t>53</a:t>
            </a:fld>
            <a:endParaRPr lang="en-US" dirty="0">
              <a:solidFill>
                <a:srgbClr val="000000"/>
              </a:solidFill>
            </a:endParaRPr>
          </a:p>
        </p:txBody>
      </p:sp>
      <p:sp>
        <p:nvSpPr>
          <p:cNvPr id="158722" name="Rectangle 2"/>
          <p:cNvSpPr>
            <a:spLocks noGrp="1" noChangeArrowheads="1"/>
          </p:cNvSpPr>
          <p:nvPr>
            <p:ph type="title"/>
          </p:nvPr>
        </p:nvSpPr>
        <p:spPr>
          <a:xfrm>
            <a:off x="685800" y="0"/>
            <a:ext cx="7772400" cy="1143000"/>
          </a:xfrm>
        </p:spPr>
        <p:txBody>
          <a:bodyPr/>
          <a:lstStyle/>
          <a:p>
            <a:r>
              <a:rPr lang="en-US" sz="3600" dirty="0">
                <a:solidFill>
                  <a:schemeClr val="accent2"/>
                </a:solidFill>
              </a:rPr>
              <a:t>Geo advanced sounder – a history</a:t>
            </a:r>
          </a:p>
        </p:txBody>
      </p:sp>
      <p:sp>
        <p:nvSpPr>
          <p:cNvPr id="158723" name="Rectangle 3"/>
          <p:cNvSpPr>
            <a:spLocks noGrp="1" noChangeArrowheads="1"/>
          </p:cNvSpPr>
          <p:nvPr>
            <p:ph type="body" idx="1"/>
          </p:nvPr>
        </p:nvSpPr>
        <p:spPr>
          <a:xfrm>
            <a:off x="304800" y="914400"/>
            <a:ext cx="8686800" cy="4730750"/>
          </a:xfrm>
        </p:spPr>
        <p:txBody>
          <a:bodyPr/>
          <a:lstStyle/>
          <a:p>
            <a:pPr marL="0" indent="0">
              <a:lnSpc>
                <a:spcPct val="80000"/>
              </a:lnSpc>
            </a:pPr>
            <a:r>
              <a:rPr lang="en-US" sz="2400" dirty="0"/>
              <a:t> Low-earth demonstration -- IRIS (1970)</a:t>
            </a:r>
          </a:p>
          <a:p>
            <a:pPr marL="0" indent="0">
              <a:lnSpc>
                <a:spcPct val="80000"/>
              </a:lnSpc>
            </a:pPr>
            <a:r>
              <a:rPr lang="en-US" sz="2400" dirty="0"/>
              <a:t> Successful aircraft demonstrations (1980s and 1990s, etc.)</a:t>
            </a:r>
          </a:p>
          <a:p>
            <a:pPr marL="0" indent="0">
              <a:lnSpc>
                <a:spcPct val="80000"/>
              </a:lnSpc>
            </a:pPr>
            <a:r>
              <a:rPr lang="en-US" sz="2400" dirty="0"/>
              <a:t> G-HIS was (briefly) slated to be on </a:t>
            </a:r>
            <a:r>
              <a:rPr lang="en-US" sz="2400" dirty="0" smtClean="0"/>
              <a:t>GOES-L (</a:t>
            </a:r>
            <a:r>
              <a:rPr lang="en-US" sz="2400" dirty="0" err="1" smtClean="0"/>
              <a:t>eg</a:t>
            </a:r>
            <a:r>
              <a:rPr lang="en-US" sz="2400" dirty="0" smtClean="0"/>
              <a:t>, GOES-11)</a:t>
            </a:r>
            <a:endParaRPr lang="en-US" sz="2400" dirty="0"/>
          </a:p>
          <a:p>
            <a:pPr marL="0" indent="0">
              <a:lnSpc>
                <a:spcPct val="80000"/>
              </a:lnSpc>
            </a:pPr>
            <a:r>
              <a:rPr lang="en-US" sz="2400" dirty="0"/>
              <a:t> GOES-N/O/P were to be advanced instruments </a:t>
            </a:r>
          </a:p>
          <a:p>
            <a:pPr marL="933450" lvl="1" indent="-361950">
              <a:lnSpc>
                <a:spcPct val="80000"/>
              </a:lnSpc>
            </a:pPr>
            <a:r>
              <a:rPr lang="en-US" sz="2400" dirty="0"/>
              <a:t>they turned out to be continuation instruments</a:t>
            </a:r>
          </a:p>
          <a:p>
            <a:pPr marL="0" indent="0">
              <a:lnSpc>
                <a:spcPct val="80000"/>
              </a:lnSpc>
            </a:pPr>
            <a:r>
              <a:rPr lang="en-US" sz="2400" dirty="0"/>
              <a:t> The Advanced Baseline Sounder (ABS) was slated to be on GOES-Q, then -R</a:t>
            </a:r>
          </a:p>
          <a:p>
            <a:pPr marL="0" indent="0">
              <a:lnSpc>
                <a:spcPct val="80000"/>
              </a:lnSpc>
            </a:pPr>
            <a:r>
              <a:rPr lang="en-US" sz="2400" dirty="0"/>
              <a:t> The ABI was designed assuming a companion high-spectral resolution sounder</a:t>
            </a:r>
          </a:p>
          <a:p>
            <a:pPr marL="0" indent="0">
              <a:lnSpc>
                <a:spcPct val="80000"/>
              </a:lnSpc>
            </a:pPr>
            <a:r>
              <a:rPr lang="en-US" sz="2400" dirty="0"/>
              <a:t> Successful low-earth spectral resolution IR sounders demonstrated </a:t>
            </a:r>
          </a:p>
          <a:p>
            <a:pPr marL="933450" lvl="1" indent="-361950">
              <a:lnSpc>
                <a:spcPct val="80000"/>
              </a:lnSpc>
            </a:pPr>
            <a:r>
              <a:rPr lang="en-US" sz="2400" dirty="0"/>
              <a:t>IMG, AIRS, IASI, etc.</a:t>
            </a:r>
          </a:p>
          <a:p>
            <a:pPr marL="0" indent="0">
              <a:lnSpc>
                <a:spcPct val="80000"/>
              </a:lnSpc>
            </a:pPr>
            <a:r>
              <a:rPr lang="en-US" sz="2400" dirty="0"/>
              <a:t> HES was removed from GOES-R/S </a:t>
            </a:r>
            <a:r>
              <a:rPr lang="en-US" sz="2400" dirty="0" smtClean="0"/>
              <a:t>series (2006)</a:t>
            </a:r>
            <a:endParaRPr lang="en-US" sz="2400" dirty="0"/>
          </a:p>
          <a:p>
            <a:pPr marL="0" indent="0">
              <a:lnSpc>
                <a:spcPct val="80000"/>
              </a:lnSpc>
            </a:pPr>
            <a:r>
              <a:rPr lang="en-US" altLang="ko-KR" sz="2400" dirty="0">
                <a:ea typeface="굴림" charset="-127"/>
              </a:rPr>
              <a:t> Strong support from the </a:t>
            </a:r>
            <a:r>
              <a:rPr lang="en-US" sz="2400" dirty="0"/>
              <a:t>NRC Decadal study and </a:t>
            </a:r>
            <a:r>
              <a:rPr lang="en-US" sz="2400" dirty="0" smtClean="0"/>
              <a:t>others. Plans for operational geo sounders by EUMETSAT and China</a:t>
            </a:r>
            <a:endParaRPr lang="en-US" sz="2400" dirty="0"/>
          </a:p>
          <a:p>
            <a:pPr marL="0" indent="0">
              <a:lnSpc>
                <a:spcPct val="80000"/>
              </a:lnSpc>
            </a:pPr>
            <a:r>
              <a:rPr lang="en-US" altLang="ko-KR" sz="2400" dirty="0">
                <a:ea typeface="굴림" charset="-127"/>
              </a:rPr>
              <a:t> ABI is not an advanced sounder, and hence cannot meet the original sounding or derived requirements</a:t>
            </a:r>
          </a:p>
        </p:txBody>
      </p:sp>
    </p:spTree>
    <p:extLst>
      <p:ext uri="{BB962C8B-B14F-4D97-AF65-F5344CB8AC3E}">
        <p14:creationId xmlns:p14="http://schemas.microsoft.com/office/powerpoint/2010/main" val="5200405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8B8F950-8F43-4FB0-B377-665CAFEF3081}" type="slidenum">
              <a:rPr lang="en-US"/>
              <a:pPr/>
              <a:t>54</a:t>
            </a:fld>
            <a:endParaRPr lang="en-US" dirty="0"/>
          </a:p>
        </p:txBody>
      </p:sp>
      <p:sp>
        <p:nvSpPr>
          <p:cNvPr id="54274" name="Rectangle 2"/>
          <p:cNvSpPr>
            <a:spLocks noGrp="1" noChangeArrowheads="1"/>
          </p:cNvSpPr>
          <p:nvPr>
            <p:ph type="title"/>
          </p:nvPr>
        </p:nvSpPr>
        <p:spPr>
          <a:xfrm>
            <a:off x="685800" y="228600"/>
            <a:ext cx="7772400" cy="1143000"/>
          </a:xfrm>
        </p:spPr>
        <p:txBody>
          <a:bodyPr/>
          <a:lstStyle/>
          <a:p>
            <a:r>
              <a:rPr lang="en-US" dirty="0"/>
              <a:t>GOES Related Benefit Reports</a:t>
            </a:r>
          </a:p>
        </p:txBody>
      </p:sp>
      <p:sp>
        <p:nvSpPr>
          <p:cNvPr id="54275" name="Rectangle 3"/>
          <p:cNvSpPr>
            <a:spLocks noGrp="1" noChangeArrowheads="1"/>
          </p:cNvSpPr>
          <p:nvPr>
            <p:ph type="body" idx="1"/>
          </p:nvPr>
        </p:nvSpPr>
        <p:spPr>
          <a:xfrm>
            <a:off x="1143000" y="1752600"/>
            <a:ext cx="7239000" cy="3048000"/>
          </a:xfrm>
        </p:spPr>
        <p:txBody>
          <a:bodyPr/>
          <a:lstStyle/>
          <a:p>
            <a:r>
              <a:rPr lang="en-US" sz="2100" dirty="0"/>
              <a:t>Geostationary Operational Environment Satellite System (GOES) GOES-R Sounder and Imager Cost/Benefit </a:t>
            </a:r>
            <a:r>
              <a:rPr lang="en-US" sz="2100" dirty="0" smtClean="0"/>
              <a:t>Analysis</a:t>
            </a:r>
            <a:br>
              <a:rPr lang="en-US" sz="2100" dirty="0" smtClean="0"/>
            </a:br>
            <a:endParaRPr lang="en-US" sz="2100" dirty="0"/>
          </a:p>
          <a:p>
            <a:r>
              <a:rPr lang="en-US" sz="2100" dirty="0"/>
              <a:t>An Investigation of the Economic and Social Value of Selected NOAA Data and Products for Geostationary Operational Environmental Satellites (GOES) (</a:t>
            </a:r>
            <a:r>
              <a:rPr lang="en-US" sz="2100" dirty="0" err="1"/>
              <a:t>Centrec</a:t>
            </a:r>
            <a:r>
              <a:rPr lang="en-US" sz="2100" dirty="0"/>
              <a:t>, 2007)</a:t>
            </a:r>
          </a:p>
          <a:p>
            <a:endParaRPr lang="en-US" sz="2100" dirty="0"/>
          </a:p>
        </p:txBody>
      </p:sp>
      <p:sp>
        <p:nvSpPr>
          <p:cNvPr id="54276" name="Text Box 4"/>
          <p:cNvSpPr txBox="1">
            <a:spLocks noChangeArrowheads="1"/>
          </p:cNvSpPr>
          <p:nvPr/>
        </p:nvSpPr>
        <p:spPr bwMode="auto">
          <a:xfrm>
            <a:off x="533400" y="4800600"/>
            <a:ext cx="7772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dirty="0"/>
              <a:t>Existing reports document the economic and societal benefits gained from a high-spectral resolution sounder. </a:t>
            </a:r>
          </a:p>
          <a:p>
            <a:pPr>
              <a:spcBef>
                <a:spcPct val="50000"/>
              </a:spcBef>
            </a:pPr>
            <a:r>
              <a:rPr lang="en-US" sz="2400" dirty="0"/>
              <a:t>Improved GEO sounder data benefits is &gt; $4.2 B </a:t>
            </a:r>
          </a:p>
        </p:txBody>
      </p:sp>
    </p:spTree>
    <p:extLst>
      <p:ext uri="{BB962C8B-B14F-4D97-AF65-F5344CB8AC3E}">
        <p14:creationId xmlns:p14="http://schemas.microsoft.com/office/powerpoint/2010/main" val="402257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20165F-1A0A-44FB-BB0C-49ADF22D9805}" type="slidenum">
              <a:rPr lang="en-US" smtClean="0">
                <a:solidFill>
                  <a:srgbClr val="000000"/>
                </a:solidFill>
                <a:latin typeface="Times New Roman" pitchFamily="18" charset="0"/>
              </a:rPr>
              <a:pPr eaLnBrk="1" hangingPunct="1"/>
              <a:t>55</a:t>
            </a:fld>
            <a:endParaRPr lang="en-US" smtClean="0">
              <a:solidFill>
                <a:srgbClr val="000000"/>
              </a:solidFill>
              <a:latin typeface="Times New Roman" pitchFamily="18" charset="0"/>
            </a:endParaRPr>
          </a:p>
        </p:txBody>
      </p:sp>
      <p:sp>
        <p:nvSpPr>
          <p:cNvPr id="88067" name="Rectangle 2"/>
          <p:cNvSpPr>
            <a:spLocks noGrp="1" noChangeArrowheads="1"/>
          </p:cNvSpPr>
          <p:nvPr>
            <p:ph type="title"/>
          </p:nvPr>
        </p:nvSpPr>
        <p:spPr>
          <a:xfrm>
            <a:off x="533400" y="914400"/>
            <a:ext cx="7848600" cy="685800"/>
          </a:xfrm>
        </p:spPr>
        <p:txBody>
          <a:bodyPr/>
          <a:lstStyle/>
          <a:p>
            <a:r>
              <a:rPr lang="en-US" sz="3200" smtClean="0"/>
              <a:t>Regional simulation </a:t>
            </a:r>
            <a:br>
              <a:rPr lang="en-US" sz="3200" smtClean="0"/>
            </a:br>
            <a:r>
              <a:rPr lang="en-US" sz="3200" smtClean="0"/>
              <a:t>using GOES-12 measurements</a:t>
            </a:r>
            <a:br>
              <a:rPr lang="en-US" sz="3200" smtClean="0"/>
            </a:br>
            <a:r>
              <a:rPr lang="en-US" sz="2400" smtClean="0"/>
              <a:t>(update on 07 March 2007)</a:t>
            </a:r>
          </a:p>
        </p:txBody>
      </p:sp>
      <p:sp>
        <p:nvSpPr>
          <p:cNvPr id="88068" name="Rectangle 3"/>
          <p:cNvSpPr>
            <a:spLocks noGrp="1" noChangeArrowheads="1"/>
          </p:cNvSpPr>
          <p:nvPr>
            <p:ph type="body" idx="1"/>
          </p:nvPr>
        </p:nvSpPr>
        <p:spPr>
          <a:xfrm>
            <a:off x="228600" y="1828800"/>
            <a:ext cx="8686800" cy="4876800"/>
          </a:xfrm>
          <a:solidFill>
            <a:srgbClr val="66CCFF"/>
          </a:solidFill>
        </p:spPr>
        <p:txBody>
          <a:bodyPr/>
          <a:lstStyle/>
          <a:p>
            <a:r>
              <a:rPr lang="en-US" sz="2000" smtClean="0"/>
              <a:t>Using time/space collocated GOES-12 Sounder/RAOB/Forecast over CONUS</a:t>
            </a:r>
          </a:p>
          <a:p>
            <a:endParaRPr lang="en-US" sz="2000" smtClean="0"/>
          </a:p>
          <a:p>
            <a:r>
              <a:rPr lang="en-US" sz="2000" smtClean="0"/>
              <a:t>GOES-12 Sounder real retrieval</a:t>
            </a:r>
          </a:p>
          <a:p>
            <a:endParaRPr lang="en-US" sz="2000" smtClean="0"/>
          </a:p>
          <a:p>
            <a:r>
              <a:rPr lang="en-US" sz="2000" smtClean="0"/>
              <a:t>ABI-like from GOES-12 Sounder real retrieval (via channel selection)</a:t>
            </a:r>
          </a:p>
          <a:p>
            <a:r>
              <a:rPr lang="en-US" sz="2000" smtClean="0"/>
              <a:t>HES retrieval is from simulated data</a:t>
            </a:r>
          </a:p>
          <a:p>
            <a:endParaRPr lang="en-US" sz="2000" smtClean="0"/>
          </a:p>
          <a:p>
            <a:r>
              <a:rPr lang="en-US" sz="2000" smtClean="0"/>
              <a:t>Retrievals are compared with RAOB </a:t>
            </a:r>
          </a:p>
          <a:p>
            <a:endParaRPr lang="en-US" sz="2000" smtClean="0"/>
          </a:p>
          <a:p>
            <a:r>
              <a:rPr lang="en-US" sz="2000" smtClean="0"/>
              <a:t>Soundings, Total precipitable water (TPW) and Lifted Index (LI) are used for performance analysis</a:t>
            </a:r>
          </a:p>
        </p:txBody>
      </p:sp>
    </p:spTree>
    <p:extLst>
      <p:ext uri="{BB962C8B-B14F-4D97-AF65-F5344CB8AC3E}">
        <p14:creationId xmlns:p14="http://schemas.microsoft.com/office/powerpoint/2010/main" val="21959508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ABD2A32-F146-4496-AFA4-4B7AC6E77F8E}" type="slidenum">
              <a:rPr lang="en-US" smtClean="0">
                <a:solidFill>
                  <a:srgbClr val="000000"/>
                </a:solidFill>
                <a:latin typeface="Times New Roman" pitchFamily="18" charset="0"/>
              </a:rPr>
              <a:pPr eaLnBrk="1" hangingPunct="1"/>
              <a:t>56</a:t>
            </a:fld>
            <a:endParaRPr lang="en-US" smtClean="0">
              <a:solidFill>
                <a:srgbClr val="000000"/>
              </a:solidFill>
              <a:latin typeface="Times New Roman" pitchFamily="18" charset="0"/>
            </a:endParaRPr>
          </a:p>
        </p:txBody>
      </p:sp>
      <p:pic>
        <p:nvPicPr>
          <p:cNvPr id="89091" name="Picture 2" descr="RMS4_obs_fcst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0"/>
            <a:ext cx="5895975" cy="668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3"/>
          <p:cNvSpPr txBox="1">
            <a:spLocks noChangeArrowheads="1"/>
          </p:cNvSpPr>
          <p:nvPr/>
        </p:nvSpPr>
        <p:spPr bwMode="auto">
          <a:xfrm>
            <a:off x="15875" y="6384925"/>
            <a:ext cx="9128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smtClean="0">
                <a:solidFill>
                  <a:srgbClr val="000000"/>
                </a:solidFill>
              </a:rPr>
              <a:t>RMS is based on the absolute difference between the retrieval and radiosondes</a:t>
            </a:r>
          </a:p>
        </p:txBody>
      </p:sp>
    </p:spTree>
    <p:extLst>
      <p:ext uri="{BB962C8B-B14F-4D97-AF65-F5344CB8AC3E}">
        <p14:creationId xmlns:p14="http://schemas.microsoft.com/office/powerpoint/2010/main" val="34055569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4784AFD-D090-4D23-9715-6A1D39FE4228}" type="slidenum">
              <a:rPr lang="en-US" smtClean="0">
                <a:solidFill>
                  <a:srgbClr val="000000"/>
                </a:solidFill>
                <a:latin typeface="Times New Roman" pitchFamily="18" charset="0"/>
              </a:rPr>
              <a:pPr eaLnBrk="1" hangingPunct="1"/>
              <a:t>57</a:t>
            </a:fld>
            <a:endParaRPr lang="en-US" smtClean="0">
              <a:solidFill>
                <a:srgbClr val="000000"/>
              </a:solidFill>
              <a:latin typeface="Times New Roman" pitchFamily="18" charset="0"/>
            </a:endParaRPr>
          </a:p>
        </p:txBody>
      </p:sp>
      <p:pic>
        <p:nvPicPr>
          <p:cNvPr id="90115" name="Picture 2" descr="RMS4_obs_fcst_r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0"/>
            <a:ext cx="5895975" cy="668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3"/>
          <p:cNvSpPr txBox="1">
            <a:spLocks noChangeArrowheads="1"/>
          </p:cNvSpPr>
          <p:nvPr/>
        </p:nvSpPr>
        <p:spPr bwMode="auto">
          <a:xfrm>
            <a:off x="15875" y="6384925"/>
            <a:ext cx="9128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smtClean="0">
                <a:solidFill>
                  <a:srgbClr val="000000"/>
                </a:solidFill>
              </a:rPr>
              <a:t>RMS is based on the absolute difference between the retrieval and radiosondes</a:t>
            </a:r>
          </a:p>
        </p:txBody>
      </p:sp>
    </p:spTree>
    <p:extLst>
      <p:ext uri="{BB962C8B-B14F-4D97-AF65-F5344CB8AC3E}">
        <p14:creationId xmlns:p14="http://schemas.microsoft.com/office/powerpoint/2010/main" val="25306874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8A86BC1-3FAE-4308-A721-51ECFF6EA690}" type="slidenum">
              <a:rPr lang="en-US" smtClean="0">
                <a:solidFill>
                  <a:srgbClr val="000000"/>
                </a:solidFill>
                <a:latin typeface="Times New Roman" pitchFamily="18" charset="0"/>
              </a:rPr>
              <a:pPr eaLnBrk="1" hangingPunct="1"/>
              <a:t>58</a:t>
            </a:fld>
            <a:endParaRPr lang="en-US" smtClean="0">
              <a:solidFill>
                <a:srgbClr val="000000"/>
              </a:solidFill>
              <a:latin typeface="Times New Roman" pitchFamily="18" charset="0"/>
            </a:endParaRPr>
          </a:p>
        </p:txBody>
      </p:sp>
      <p:sp>
        <p:nvSpPr>
          <p:cNvPr id="93187" name="Rectangle 2"/>
          <p:cNvSpPr>
            <a:spLocks noGrp="1" noChangeArrowheads="1"/>
          </p:cNvSpPr>
          <p:nvPr>
            <p:ph type="title"/>
          </p:nvPr>
        </p:nvSpPr>
        <p:spPr/>
        <p:txBody>
          <a:bodyPr/>
          <a:lstStyle/>
          <a:p>
            <a:r>
              <a:rPr lang="en-US" smtClean="0"/>
              <a:t>Summary of Simulations</a:t>
            </a:r>
          </a:p>
        </p:txBody>
      </p:sp>
      <p:sp>
        <p:nvSpPr>
          <p:cNvPr id="93188" name="Rectangle 3"/>
          <p:cNvSpPr>
            <a:spLocks noGrp="1" noChangeArrowheads="1"/>
          </p:cNvSpPr>
          <p:nvPr>
            <p:ph type="body" idx="1"/>
          </p:nvPr>
        </p:nvSpPr>
        <p:spPr>
          <a:xfrm>
            <a:off x="381000" y="1295400"/>
            <a:ext cx="8458200" cy="5181600"/>
          </a:xfrm>
        </p:spPr>
        <p:txBody>
          <a:bodyPr/>
          <a:lstStyle/>
          <a:p>
            <a:pPr>
              <a:lnSpc>
                <a:spcPct val="90000"/>
              </a:lnSpc>
            </a:pPr>
            <a:r>
              <a:rPr lang="en-US" dirty="0" smtClean="0"/>
              <a:t>ABI alone temperature is degraded significantly from GOES Sounder alone, ABI alone moisture has comparable information of GOES Sounder alone</a:t>
            </a:r>
          </a:p>
          <a:p>
            <a:pPr>
              <a:lnSpc>
                <a:spcPct val="90000"/>
              </a:lnSpc>
            </a:pPr>
            <a:endParaRPr lang="en-US" dirty="0" smtClean="0"/>
          </a:p>
          <a:p>
            <a:pPr>
              <a:lnSpc>
                <a:spcPct val="90000"/>
              </a:lnSpc>
            </a:pPr>
            <a:r>
              <a:rPr lang="en-US" dirty="0" err="1" smtClean="0"/>
              <a:t>ABI+forecast</a:t>
            </a:r>
            <a:r>
              <a:rPr lang="en-US" dirty="0" smtClean="0"/>
              <a:t> and GOES </a:t>
            </a:r>
            <a:r>
              <a:rPr lang="en-US" dirty="0" err="1" smtClean="0"/>
              <a:t>Sounder+forecast</a:t>
            </a:r>
            <a:r>
              <a:rPr lang="en-US" dirty="0" smtClean="0"/>
              <a:t> have similar precisions on temperature, moisture profiles, TPW, LI</a:t>
            </a:r>
          </a:p>
          <a:p>
            <a:pPr>
              <a:lnSpc>
                <a:spcPct val="90000"/>
              </a:lnSpc>
            </a:pPr>
            <a:endParaRPr lang="en-US" dirty="0" smtClean="0"/>
          </a:p>
          <a:p>
            <a:pPr>
              <a:lnSpc>
                <a:spcPct val="90000"/>
              </a:lnSpc>
            </a:pPr>
            <a:r>
              <a:rPr lang="en-US" dirty="0" smtClean="0"/>
              <a:t>Both GOES Sounder and ABI has significant less temperature and moisture information than HES like </a:t>
            </a:r>
            <a:r>
              <a:rPr lang="en-US" dirty="0" err="1" smtClean="0"/>
              <a:t>hyperspectral</a:t>
            </a:r>
            <a:r>
              <a:rPr lang="en-US" dirty="0" smtClean="0"/>
              <a:t> IR sounder</a:t>
            </a:r>
          </a:p>
        </p:txBody>
      </p:sp>
    </p:spTree>
    <p:extLst>
      <p:ext uri="{BB962C8B-B14F-4D97-AF65-F5344CB8AC3E}">
        <p14:creationId xmlns:p14="http://schemas.microsoft.com/office/powerpoint/2010/main" val="196587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2041525"/>
            <a:ext cx="3681413" cy="40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goescover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138" y="2044700"/>
            <a:ext cx="3302000" cy="4056063"/>
          </a:xfrm>
          <a:prstGeom prst="rect">
            <a:avLst/>
          </a:prstGeom>
          <a:noFill/>
          <a:extLst>
            <a:ext uri="{909E8E84-426E-40DD-AFC4-6F175D3DCCD1}">
              <a14:hiddenFill xmlns:a14="http://schemas.microsoft.com/office/drawing/2010/main">
                <a:solidFill>
                  <a:srgbClr val="FFFFFF"/>
                </a:solidFill>
              </a14:hiddenFill>
            </a:ext>
          </a:extLst>
        </p:spPr>
      </p:pic>
      <p:sp>
        <p:nvSpPr>
          <p:cNvPr id="27652" name="Rectangle 4"/>
          <p:cNvSpPr>
            <a:spLocks noChangeArrowheads="1"/>
          </p:cNvSpPr>
          <p:nvPr/>
        </p:nvSpPr>
        <p:spPr bwMode="auto">
          <a:xfrm>
            <a:off x="914400" y="285307"/>
            <a:ext cx="7543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2800" dirty="0" smtClean="0">
                <a:solidFill>
                  <a:srgbClr val="3333CC"/>
                </a:solidFill>
                <a:cs typeface="Arial" pitchFamily="34" charset="0"/>
              </a:rPr>
              <a:t>Atmospheric winds are improved significantly with simulated High-spectral resolution data</a:t>
            </a:r>
            <a:br>
              <a:rPr lang="en-US" sz="2800" dirty="0" smtClean="0">
                <a:solidFill>
                  <a:srgbClr val="3333CC"/>
                </a:solidFill>
                <a:cs typeface="Arial" pitchFamily="34" charset="0"/>
              </a:rPr>
            </a:br>
            <a:r>
              <a:rPr lang="en-US" sz="2000" dirty="0" smtClean="0">
                <a:solidFill>
                  <a:srgbClr val="3333CC"/>
                </a:solidFill>
                <a:cs typeface="Arial" pitchFamily="34" charset="0"/>
              </a:rPr>
              <a:t/>
            </a:r>
            <a:br>
              <a:rPr lang="en-US" sz="2000" dirty="0" smtClean="0">
                <a:solidFill>
                  <a:srgbClr val="3333CC"/>
                </a:solidFill>
                <a:cs typeface="Arial" pitchFamily="34" charset="0"/>
              </a:rPr>
            </a:br>
            <a:r>
              <a:rPr lang="en-US" sz="2000" dirty="0" smtClean="0">
                <a:solidFill>
                  <a:srgbClr val="3333CC"/>
                </a:solidFill>
                <a:cs typeface="Arial" pitchFamily="34" charset="0"/>
              </a:rPr>
              <a:t> </a:t>
            </a:r>
          </a:p>
        </p:txBody>
      </p:sp>
      <p:sp>
        <p:nvSpPr>
          <p:cNvPr id="27654" name="Text Box 6"/>
          <p:cNvSpPr txBox="1">
            <a:spLocks noChangeArrowheads="1"/>
          </p:cNvSpPr>
          <p:nvPr/>
        </p:nvSpPr>
        <p:spPr bwMode="auto">
          <a:xfrm>
            <a:off x="1355725" y="1663700"/>
            <a:ext cx="1895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000000"/>
                </a:solidFill>
                <a:cs typeface="Times New Roman" pitchFamily="18" charset="0"/>
              </a:rPr>
              <a:t>Current GOES</a:t>
            </a:r>
          </a:p>
        </p:txBody>
      </p:sp>
      <p:sp>
        <p:nvSpPr>
          <p:cNvPr id="27655" name="Text Box 7"/>
          <p:cNvSpPr txBox="1">
            <a:spLocks noChangeArrowheads="1"/>
          </p:cNvSpPr>
          <p:nvPr/>
        </p:nvSpPr>
        <p:spPr bwMode="auto">
          <a:xfrm>
            <a:off x="5718175" y="1652588"/>
            <a:ext cx="1895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000000"/>
                </a:solidFill>
                <a:cs typeface="Times New Roman" pitchFamily="18" charset="0"/>
              </a:rPr>
              <a:t>High-spectral</a:t>
            </a:r>
          </a:p>
        </p:txBody>
      </p:sp>
      <p:sp>
        <p:nvSpPr>
          <p:cNvPr id="7" name="TextBox 6"/>
          <p:cNvSpPr txBox="1"/>
          <p:nvPr/>
        </p:nvSpPr>
        <p:spPr>
          <a:xfrm>
            <a:off x="3657600" y="6477000"/>
            <a:ext cx="1898981" cy="369332"/>
          </a:xfrm>
          <a:prstGeom prst="rect">
            <a:avLst/>
          </a:prstGeom>
          <a:noFill/>
        </p:spPr>
        <p:txBody>
          <a:bodyPr wrap="none" rtlCol="0">
            <a:spAutoFit/>
          </a:bodyPr>
          <a:lstStyle/>
          <a:p>
            <a:r>
              <a:rPr lang="en-US" dirty="0" smtClean="0">
                <a:solidFill>
                  <a:srgbClr val="000000"/>
                </a:solidFill>
              </a:rPr>
              <a:t>C. </a:t>
            </a:r>
            <a:r>
              <a:rPr lang="en-US" dirty="0" err="1" smtClean="0">
                <a:solidFill>
                  <a:srgbClr val="000000"/>
                </a:solidFill>
              </a:rPr>
              <a:t>Velden</a:t>
            </a:r>
            <a:r>
              <a:rPr lang="en-US" dirty="0" smtClean="0">
                <a:solidFill>
                  <a:srgbClr val="000000"/>
                </a:solidFill>
              </a:rPr>
              <a:t>, CIMSS</a:t>
            </a:r>
            <a:endParaRPr lang="en-US" dirty="0">
              <a:solidFill>
                <a:srgbClr val="000000"/>
              </a:solidFill>
            </a:endParaRPr>
          </a:p>
        </p:txBody>
      </p:sp>
    </p:spTree>
    <p:custDataLst>
      <p:tags r:id="rId1"/>
    </p:custDataLst>
    <p:extLst>
      <p:ext uri="{BB962C8B-B14F-4D97-AF65-F5344CB8AC3E}">
        <p14:creationId xmlns:p14="http://schemas.microsoft.com/office/powerpoint/2010/main" val="301532440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2000"/>
                                        <p:tgtEl>
                                          <p:spTgt spid="27650"/>
                                        </p:tgtEl>
                                      </p:cBhvr>
                                    </p:animEffect>
                                  </p:childTnLst>
                                </p:cTn>
                              </p:par>
                              <p:par>
                                <p:cTn id="8" presetID="10" presetClass="entr" presetSubtype="0" fill="hold" nodeType="withEffect">
                                  <p:stCondLst>
                                    <p:cond delay="0"/>
                                  </p:stCondLst>
                                  <p:childTnLst>
                                    <p:set>
                                      <p:cBhvr>
                                        <p:cTn id="9" dur="1" fill="hold">
                                          <p:stCondLst>
                                            <p:cond delay="0"/>
                                          </p:stCondLst>
                                        </p:cTn>
                                        <p:tgtEl>
                                          <p:spTgt spid="27651"/>
                                        </p:tgtEl>
                                        <p:attrNameLst>
                                          <p:attrName>style.visibility</p:attrName>
                                        </p:attrNameLst>
                                      </p:cBhvr>
                                      <p:to>
                                        <p:strVal val="visible"/>
                                      </p:to>
                                    </p:set>
                                    <p:animEffect transition="in" filter="fade">
                                      <p:cBhvr>
                                        <p:cTn id="10" dur="2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52400" y="381000"/>
            <a:ext cx="8839200" cy="538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dirty="0">
                <a:solidFill>
                  <a:srgbClr val="000000"/>
                </a:solidFill>
              </a:rPr>
              <a:t>More than 5 years of high spectral measurements from polar orbits: </a:t>
            </a:r>
          </a:p>
          <a:p>
            <a:pPr eaLnBrk="0" fontAlgn="base" hangingPunct="0">
              <a:spcBef>
                <a:spcPct val="0"/>
              </a:spcBef>
              <a:spcAft>
                <a:spcPct val="0"/>
              </a:spcAft>
            </a:pPr>
            <a:r>
              <a:rPr lang="en-US" sz="2400" dirty="0">
                <a:solidFill>
                  <a:srgbClr val="000000"/>
                </a:solidFill>
              </a:rPr>
              <a:t>	- AIRS </a:t>
            </a:r>
            <a:r>
              <a:rPr lang="en-US" sz="2000" dirty="0">
                <a:solidFill>
                  <a:srgbClr val="000000"/>
                </a:solidFill>
              </a:rPr>
              <a:t>(Atmospheric </a:t>
            </a:r>
            <a:r>
              <a:rPr lang="en-US" sz="2000" dirty="0" err="1">
                <a:solidFill>
                  <a:srgbClr val="000000"/>
                </a:solidFill>
              </a:rPr>
              <a:t>InfraRed</a:t>
            </a:r>
            <a:r>
              <a:rPr lang="en-US" sz="2000" dirty="0">
                <a:solidFill>
                  <a:srgbClr val="000000"/>
                </a:solidFill>
              </a:rPr>
              <a:t> Sounder)</a:t>
            </a:r>
            <a:endParaRPr lang="en-US" sz="2400" dirty="0">
              <a:solidFill>
                <a:srgbClr val="000000"/>
              </a:solidFill>
            </a:endParaRPr>
          </a:p>
          <a:p>
            <a:pPr eaLnBrk="0" fontAlgn="base" hangingPunct="0">
              <a:spcBef>
                <a:spcPct val="0"/>
              </a:spcBef>
              <a:spcAft>
                <a:spcPct val="0"/>
              </a:spcAft>
            </a:pPr>
            <a:endParaRPr lang="en-US" sz="1200" dirty="0">
              <a:solidFill>
                <a:srgbClr val="000000"/>
              </a:solidFill>
            </a:endParaRPr>
          </a:p>
          <a:p>
            <a:pPr eaLnBrk="0" fontAlgn="base" hangingPunct="0">
              <a:spcBef>
                <a:spcPct val="0"/>
              </a:spcBef>
              <a:spcAft>
                <a:spcPct val="0"/>
              </a:spcAft>
            </a:pPr>
            <a:r>
              <a:rPr lang="en-US" sz="2400" dirty="0">
                <a:solidFill>
                  <a:srgbClr val="000000"/>
                </a:solidFill>
              </a:rPr>
              <a:t>	- IASI </a:t>
            </a:r>
            <a:r>
              <a:rPr lang="en-US" sz="2000" dirty="0">
                <a:solidFill>
                  <a:srgbClr val="000000"/>
                </a:solidFill>
              </a:rPr>
              <a:t>(Infrared Atmospheric Sounding Interferometer)</a:t>
            </a:r>
            <a:endParaRPr lang="en-US" sz="2400" dirty="0">
              <a:solidFill>
                <a:srgbClr val="000000"/>
              </a:solidFill>
            </a:endParaRPr>
          </a:p>
          <a:p>
            <a:pPr eaLnBrk="0" fontAlgn="base" hangingPunct="0">
              <a:spcBef>
                <a:spcPct val="0"/>
              </a:spcBef>
              <a:spcAft>
                <a:spcPct val="0"/>
              </a:spcAft>
            </a:pPr>
            <a:endParaRPr lang="en-US" sz="1200" dirty="0">
              <a:solidFill>
                <a:srgbClr val="000000"/>
              </a:solidFill>
            </a:endParaRPr>
          </a:p>
          <a:p>
            <a:pPr eaLnBrk="0" fontAlgn="base" hangingPunct="0">
              <a:spcBef>
                <a:spcPct val="0"/>
              </a:spcBef>
              <a:spcAft>
                <a:spcPct val="0"/>
              </a:spcAft>
            </a:pPr>
            <a:r>
              <a:rPr lang="en-US" sz="2400" dirty="0">
                <a:solidFill>
                  <a:srgbClr val="000000"/>
                </a:solidFill>
              </a:rPr>
              <a:t>	- </a:t>
            </a:r>
            <a:r>
              <a:rPr lang="en-US" sz="2400" dirty="0" err="1">
                <a:solidFill>
                  <a:srgbClr val="000000"/>
                </a:solidFill>
              </a:rPr>
              <a:t>CrIS</a:t>
            </a:r>
            <a:r>
              <a:rPr lang="en-US" sz="2400" dirty="0">
                <a:solidFill>
                  <a:srgbClr val="000000"/>
                </a:solidFill>
              </a:rPr>
              <a:t> </a:t>
            </a:r>
            <a:r>
              <a:rPr lang="en-US" sz="2000" dirty="0">
                <a:solidFill>
                  <a:srgbClr val="000000"/>
                </a:solidFill>
              </a:rPr>
              <a:t>(</a:t>
            </a:r>
            <a:r>
              <a:rPr lang="en-US" sz="2000" dirty="0" err="1">
                <a:solidFill>
                  <a:srgbClr val="000000"/>
                </a:solidFill>
              </a:rPr>
              <a:t>Crosstrack</a:t>
            </a:r>
            <a:r>
              <a:rPr lang="en-US" sz="2000" dirty="0">
                <a:solidFill>
                  <a:srgbClr val="000000"/>
                </a:solidFill>
              </a:rPr>
              <a:t> Infrared Sounder)</a:t>
            </a:r>
            <a:r>
              <a:rPr lang="en-US" dirty="0">
                <a:solidFill>
                  <a:srgbClr val="000000"/>
                </a:solidFill>
              </a:rPr>
              <a:t> </a:t>
            </a:r>
            <a:endParaRPr lang="en-US" sz="2400" dirty="0">
              <a:solidFill>
                <a:srgbClr val="000000"/>
              </a:solidFill>
            </a:endParaRPr>
          </a:p>
          <a:p>
            <a:pPr eaLnBrk="0" fontAlgn="base" hangingPunct="0">
              <a:spcBef>
                <a:spcPct val="0"/>
              </a:spcBef>
              <a:spcAft>
                <a:spcPct val="0"/>
              </a:spcAft>
            </a:pPr>
            <a:endParaRPr lang="en-US" sz="2000" dirty="0">
              <a:solidFill>
                <a:srgbClr val="000000"/>
              </a:solidFill>
            </a:endParaRPr>
          </a:p>
          <a:p>
            <a:pPr eaLnBrk="0" fontAlgn="base" hangingPunct="0">
              <a:spcBef>
                <a:spcPct val="0"/>
              </a:spcBef>
              <a:spcAft>
                <a:spcPct val="0"/>
              </a:spcAft>
            </a:pPr>
            <a:r>
              <a:rPr lang="en-US" sz="2400" dirty="0">
                <a:solidFill>
                  <a:srgbClr val="000000"/>
                </a:solidFill>
              </a:rPr>
              <a:t>Approximately 5 years of high spectral, spatial and temporal measurements from geostationary orbit:</a:t>
            </a:r>
          </a:p>
          <a:p>
            <a:pPr eaLnBrk="0" fontAlgn="base" hangingPunct="0">
              <a:spcBef>
                <a:spcPct val="0"/>
              </a:spcBef>
              <a:spcAft>
                <a:spcPct val="0"/>
              </a:spcAft>
            </a:pPr>
            <a:r>
              <a:rPr lang="en-US" sz="2400" dirty="0">
                <a:solidFill>
                  <a:srgbClr val="000000"/>
                </a:solidFill>
              </a:rPr>
              <a:t>	- GIFTS </a:t>
            </a:r>
            <a:r>
              <a:rPr lang="en-US" sz="2000" dirty="0">
                <a:solidFill>
                  <a:srgbClr val="000000"/>
                </a:solidFill>
              </a:rPr>
              <a:t>(Geostationary Imaging Fourier Transform Spectrometer)</a:t>
            </a:r>
            <a:endParaRPr lang="en-US" sz="2400" dirty="0">
              <a:solidFill>
                <a:srgbClr val="000000"/>
              </a:solidFill>
            </a:endParaRPr>
          </a:p>
          <a:p>
            <a:pPr eaLnBrk="0" fontAlgn="base" hangingPunct="0">
              <a:spcBef>
                <a:spcPct val="0"/>
              </a:spcBef>
              <a:spcAft>
                <a:spcPct val="0"/>
              </a:spcAft>
            </a:pPr>
            <a:endParaRPr lang="en-US" sz="2000" dirty="0">
              <a:solidFill>
                <a:srgbClr val="000000"/>
              </a:solidFill>
            </a:endParaRPr>
          </a:p>
          <a:p>
            <a:pPr eaLnBrk="0" fontAlgn="base" hangingPunct="0">
              <a:spcBef>
                <a:spcPct val="0"/>
              </a:spcBef>
              <a:spcAft>
                <a:spcPct val="0"/>
              </a:spcAft>
            </a:pPr>
            <a:r>
              <a:rPr lang="en-US" sz="2400" dirty="0">
                <a:solidFill>
                  <a:srgbClr val="000000"/>
                </a:solidFill>
              </a:rPr>
              <a:t>30 years of filter wheel technology in geostationary orbit:</a:t>
            </a:r>
          </a:p>
          <a:p>
            <a:pPr eaLnBrk="0" fontAlgn="base" hangingPunct="0">
              <a:spcBef>
                <a:spcPct val="0"/>
              </a:spcBef>
              <a:spcAft>
                <a:spcPct val="0"/>
              </a:spcAft>
            </a:pPr>
            <a:r>
              <a:rPr lang="en-US" sz="2400" dirty="0">
                <a:solidFill>
                  <a:srgbClr val="000000"/>
                </a:solidFill>
              </a:rPr>
              <a:t>	- VAS and GOES Sounder</a:t>
            </a:r>
          </a:p>
          <a:p>
            <a:pPr eaLnBrk="0" fontAlgn="base" hangingPunct="0">
              <a:spcBef>
                <a:spcPct val="0"/>
              </a:spcBef>
              <a:spcAft>
                <a:spcPct val="0"/>
              </a:spcAft>
            </a:pPr>
            <a:endParaRPr lang="en-US" sz="2000" dirty="0">
              <a:solidFill>
                <a:srgbClr val="000000"/>
              </a:solidFill>
            </a:endParaRPr>
          </a:p>
          <a:p>
            <a:pPr eaLnBrk="0" fontAlgn="base" hangingPunct="0">
              <a:spcBef>
                <a:spcPct val="0"/>
              </a:spcBef>
              <a:spcAft>
                <a:spcPct val="0"/>
              </a:spcAft>
            </a:pPr>
            <a:r>
              <a:rPr lang="en-US" sz="2400" dirty="0">
                <a:solidFill>
                  <a:srgbClr val="000000"/>
                </a:solidFill>
              </a:rPr>
              <a:t>40 years since the first interferometer flown in space to study the weather: IRIS </a:t>
            </a:r>
            <a:r>
              <a:rPr lang="en-US" sz="2000" dirty="0">
                <a:solidFill>
                  <a:srgbClr val="000000"/>
                </a:solidFill>
              </a:rPr>
              <a:t>(Infrared Radiation Interferometer Spectrometer)</a:t>
            </a:r>
            <a:endParaRPr lang="en-US" sz="2400" dirty="0">
              <a:solidFill>
                <a:srgbClr val="000000"/>
              </a:solidFill>
            </a:endParaRPr>
          </a:p>
        </p:txBody>
      </p:sp>
      <p:sp>
        <p:nvSpPr>
          <p:cNvPr id="2051" name="Text Box 3"/>
          <p:cNvSpPr txBox="1">
            <a:spLocks noChangeArrowheads="1"/>
          </p:cNvSpPr>
          <p:nvPr/>
        </p:nvSpPr>
        <p:spPr bwMode="auto">
          <a:xfrm>
            <a:off x="3101975" y="76200"/>
            <a:ext cx="2884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b="1">
                <a:solidFill>
                  <a:srgbClr val="3333CC"/>
                </a:solidFill>
              </a:rPr>
              <a:t>Sounders, circa 2010</a:t>
            </a:r>
            <a:endParaRPr lang="en-US" sz="2400">
              <a:solidFill>
                <a:srgbClr val="000000"/>
              </a:solidFill>
            </a:endParaRPr>
          </a:p>
        </p:txBody>
      </p:sp>
      <p:sp>
        <p:nvSpPr>
          <p:cNvPr id="2052" name="Text Box 4"/>
          <p:cNvSpPr txBox="1">
            <a:spLocks noChangeArrowheads="1"/>
          </p:cNvSpPr>
          <p:nvPr/>
        </p:nvSpPr>
        <p:spPr bwMode="auto">
          <a:xfrm>
            <a:off x="228600" y="5867400"/>
            <a:ext cx="8229600" cy="847725"/>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sz="2400">
                <a:solidFill>
                  <a:srgbClr val="000000"/>
                </a:solidFill>
              </a:rPr>
              <a:t>The time is right to update the GOES sounder!  The technology is mature.  The need is documented.</a:t>
            </a:r>
          </a:p>
        </p:txBody>
      </p:sp>
      <p:sp>
        <p:nvSpPr>
          <p:cNvPr id="2" name="TextBox 1"/>
          <p:cNvSpPr txBox="1"/>
          <p:nvPr/>
        </p:nvSpPr>
        <p:spPr>
          <a:xfrm rot="19540309">
            <a:off x="5042717" y="3570207"/>
            <a:ext cx="4128053" cy="369332"/>
          </a:xfrm>
          <a:prstGeom prst="rect">
            <a:avLst/>
          </a:prstGeom>
          <a:solidFill>
            <a:srgbClr val="FFFF00"/>
          </a:solidFill>
        </p:spPr>
        <p:txBody>
          <a:bodyPr wrap="none" rtlCol="0">
            <a:spAutoFit/>
          </a:bodyPr>
          <a:lstStyle/>
          <a:p>
            <a:r>
              <a:rPr lang="en-US" dirty="0" smtClean="0"/>
              <a:t>Forecast from 2001… with 67% accuracy!</a:t>
            </a:r>
            <a:endParaRPr lang="en-US" dirty="0"/>
          </a:p>
        </p:txBody>
      </p:sp>
      <p:sp>
        <p:nvSpPr>
          <p:cNvPr id="3" name="Slide Number Placeholder 2"/>
          <p:cNvSpPr>
            <a:spLocks noGrp="1"/>
          </p:cNvSpPr>
          <p:nvPr>
            <p:ph type="sldNum" sz="quarter" idx="12"/>
          </p:nvPr>
        </p:nvSpPr>
        <p:spPr/>
        <p:txBody>
          <a:bodyPr/>
          <a:lstStyle/>
          <a:p>
            <a:fld id="{C0816D98-8D0A-4985-98CA-BE536FCB75CF}"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1122945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5CB2DA52-9585-487B-9AF7-1F7C82C210B4}" type="slidenum">
              <a:rPr lang="en-US">
                <a:solidFill>
                  <a:srgbClr val="000000"/>
                </a:solidFill>
              </a:rPr>
              <a:pPr/>
              <a:t>60</a:t>
            </a:fld>
            <a:endParaRPr lang="en-US">
              <a:solidFill>
                <a:srgbClr val="000000"/>
              </a:solidFill>
            </a:endParaRPr>
          </a:p>
        </p:txBody>
      </p:sp>
      <p:sp>
        <p:nvSpPr>
          <p:cNvPr id="173058" name="Rectangle 2"/>
          <p:cNvSpPr>
            <a:spLocks noGrp="1" noChangeArrowheads="1"/>
          </p:cNvSpPr>
          <p:nvPr>
            <p:ph type="title" idx="4294967295"/>
          </p:nvPr>
        </p:nvSpPr>
        <p:spPr>
          <a:xfrm>
            <a:off x="515937" y="-152400"/>
            <a:ext cx="8323263" cy="1371600"/>
          </a:xfrm>
          <a:noFill/>
        </p:spPr>
        <p:txBody>
          <a:bodyPr/>
          <a:lstStyle/>
          <a:p>
            <a:r>
              <a:rPr lang="en-US" sz="3600" dirty="0" smtClean="0">
                <a:solidFill>
                  <a:schemeClr val="tx1"/>
                </a:solidFill>
                <a:latin typeface="Times New Roman" pitchFamily="18" charset="0"/>
              </a:rPr>
              <a:t>Atmospheric Motion Vectors </a:t>
            </a:r>
            <a:r>
              <a:rPr lang="en-US" sz="3600" dirty="0">
                <a:solidFill>
                  <a:schemeClr val="tx1"/>
                </a:solidFill>
                <a:latin typeface="Times New Roman" pitchFamily="18" charset="0"/>
              </a:rPr>
              <a:t>from simulated </a:t>
            </a:r>
            <a:r>
              <a:rPr lang="en-US" sz="3600" dirty="0" err="1">
                <a:solidFill>
                  <a:schemeClr val="tx1"/>
                </a:solidFill>
                <a:latin typeface="Times New Roman" pitchFamily="18" charset="0"/>
              </a:rPr>
              <a:t>Hyperspectral</a:t>
            </a:r>
            <a:r>
              <a:rPr lang="en-US" sz="3600" dirty="0">
                <a:solidFill>
                  <a:schemeClr val="tx1"/>
                </a:solidFill>
                <a:latin typeface="Times New Roman" pitchFamily="18" charset="0"/>
              </a:rPr>
              <a:t> Sounder data</a:t>
            </a:r>
            <a:endParaRPr lang="en-US" sz="4000" dirty="0">
              <a:solidFill>
                <a:schemeClr val="tx1"/>
              </a:solidFill>
              <a:latin typeface="Times New Roman" pitchFamily="18" charset="0"/>
            </a:endParaRPr>
          </a:p>
        </p:txBody>
      </p:sp>
      <p:grpSp>
        <p:nvGrpSpPr>
          <p:cNvPr id="173060" name="Group 8"/>
          <p:cNvGrpSpPr>
            <a:grpSpLocks/>
          </p:cNvGrpSpPr>
          <p:nvPr/>
        </p:nvGrpSpPr>
        <p:grpSpPr bwMode="auto">
          <a:xfrm>
            <a:off x="381000" y="1295400"/>
            <a:ext cx="8247063" cy="4953000"/>
            <a:chOff x="285" y="960"/>
            <a:chExt cx="5195" cy="3120"/>
          </a:xfrm>
        </p:grpSpPr>
        <p:pic>
          <p:nvPicPr>
            <p:cNvPr id="173061" name="Picture 9"/>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 y="960"/>
              <a:ext cx="2411" cy="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10"/>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9" y="960"/>
              <a:ext cx="2411" cy="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1" name="Text Box 11"/>
            <p:cNvSpPr txBox="1">
              <a:spLocks noChangeArrowheads="1"/>
            </p:cNvSpPr>
            <p:nvPr/>
          </p:nvSpPr>
          <p:spPr bwMode="auto">
            <a:xfrm>
              <a:off x="525" y="3696"/>
              <a:ext cx="1931" cy="384"/>
            </a:xfrm>
            <a:prstGeom prst="rect">
              <a:avLst/>
            </a:prstGeom>
            <a:noFill/>
            <a:ln w="9525">
              <a:noFill/>
              <a:miter lim="800000"/>
              <a:headEnd/>
              <a:tailEnd/>
            </a:ln>
          </p:spPr>
          <p:txBody>
            <a:bodyPr lIns="0" tIns="0" rIns="0" bIns="0">
              <a:spAutoFit/>
            </a:bodyPr>
            <a:lstStyle>
              <a:lvl1pPr defTabSz="828675">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1pPr>
              <a:lvl2pPr marL="37931725" indent="-37474525" defTabSz="828675">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2pPr>
              <a:lvl3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3pPr>
              <a:lvl4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4pPr>
              <a:lvl5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5pPr>
              <a:lvl6pPr marL="457200"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6pPr>
              <a:lvl7pPr marL="914400"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7pPr>
              <a:lvl8pPr marL="1371600"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8pPr>
              <a:lvl9pPr marL="1828800"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9pPr>
            </a:lstStyle>
            <a:p>
              <a:pPr algn="ctr" eaLnBrk="0" hangingPunct="0">
                <a:buSzPct val="66000"/>
              </a:pPr>
              <a:r>
                <a:rPr lang="en-GB" sz="2000" b="1">
                  <a:solidFill>
                    <a:srgbClr val="000000"/>
                  </a:solidFill>
                  <a:effectLst>
                    <a:outerShdw blurRad="38100" dist="38100" dir="2700000" algn="tl">
                      <a:srgbClr val="C0C0C0"/>
                    </a:outerShdw>
                  </a:effectLst>
                  <a:ea typeface="ＭＳ Ｐゴシック" pitchFamily="34" charset="-128"/>
                </a:rPr>
                <a:t>Noise Filtered Retrievals     targets</a:t>
              </a:r>
              <a:endParaRPr lang="en-GB" sz="1500">
                <a:solidFill>
                  <a:srgbClr val="000000"/>
                </a:solidFill>
                <a:ea typeface="ＭＳ Ｐゴシック" pitchFamily="34" charset="-128"/>
              </a:endParaRPr>
            </a:p>
          </p:txBody>
        </p:sp>
        <p:sp>
          <p:nvSpPr>
            <p:cNvPr id="40972" name="Text Box 12"/>
            <p:cNvSpPr txBox="1">
              <a:spLocks noChangeArrowheads="1"/>
            </p:cNvSpPr>
            <p:nvPr/>
          </p:nvSpPr>
          <p:spPr bwMode="auto">
            <a:xfrm>
              <a:off x="3280" y="3696"/>
              <a:ext cx="2048" cy="384"/>
            </a:xfrm>
            <a:prstGeom prst="rect">
              <a:avLst/>
            </a:prstGeom>
            <a:noFill/>
            <a:ln w="9525">
              <a:noFill/>
              <a:miter lim="800000"/>
              <a:headEnd/>
              <a:tailEnd/>
            </a:ln>
          </p:spPr>
          <p:txBody>
            <a:bodyPr lIns="0" tIns="0" rIns="0" bIns="0">
              <a:spAutoFit/>
            </a:bodyPr>
            <a:lstStyle>
              <a:lvl1pPr defTabSz="828675">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1pPr>
              <a:lvl2pPr marL="37931725" indent="-37474525" defTabSz="828675">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2pPr>
              <a:lvl3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3pPr>
              <a:lvl4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4pPr>
              <a:lvl5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5pPr>
              <a:lvl6pPr marL="457200"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6pPr>
              <a:lvl7pPr marL="914400"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7pPr>
              <a:lvl8pPr marL="1371600"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8pPr>
              <a:lvl9pPr marL="1828800"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9pPr>
            </a:lstStyle>
            <a:p>
              <a:pPr algn="ctr" eaLnBrk="0" hangingPunct="0">
                <a:buSzPct val="66000"/>
              </a:pPr>
              <a:r>
                <a:rPr lang="en-GB" sz="2000" b="1" dirty="0">
                  <a:solidFill>
                    <a:srgbClr val="000000"/>
                  </a:solidFill>
                  <a:effectLst>
                    <a:outerShdw blurRad="38100" dist="38100" dir="2700000" algn="tl">
                      <a:srgbClr val="C0C0C0"/>
                    </a:outerShdw>
                  </a:effectLst>
                  <a:ea typeface="ＭＳ Ｐゴシック" pitchFamily="34" charset="-128"/>
                </a:rPr>
                <a:t>Noise Filtered Retrievals     wind vectors (no QI)</a:t>
              </a:r>
              <a:endParaRPr lang="en-GB" sz="1500" dirty="0">
                <a:solidFill>
                  <a:srgbClr val="000000"/>
                </a:solidFill>
                <a:latin typeface="Trebuchet MS" pitchFamily="34" charset="0"/>
                <a:ea typeface="ＭＳ Ｐゴシック" pitchFamily="34" charset="-128"/>
              </a:endParaRPr>
            </a:p>
          </p:txBody>
        </p:sp>
        <p:sp>
          <p:nvSpPr>
            <p:cNvPr id="173065" name="Text Box 13"/>
            <p:cNvSpPr txBox="1">
              <a:spLocks noChangeArrowheads="1"/>
            </p:cNvSpPr>
            <p:nvPr/>
          </p:nvSpPr>
          <p:spPr bwMode="auto">
            <a:xfrm>
              <a:off x="2552" y="3504"/>
              <a:ext cx="716"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828675">
                <a:defRPr>
                  <a:solidFill>
                    <a:schemeClr val="tx1"/>
                  </a:solidFill>
                  <a:latin typeface="Arial" pitchFamily="34" charset="0"/>
                </a:defRPr>
              </a:lvl1pPr>
              <a:lvl2pPr marL="37931725" indent="-37474525" defTabSz="82867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eaLnBrk="0" hangingPunct="0"/>
              <a:r>
                <a:rPr lang="en-US" sz="2000" b="1" dirty="0">
                  <a:solidFill>
                    <a:srgbClr val="000000"/>
                  </a:solidFill>
                  <a:ea typeface="ＭＳ Ｐゴシック" pitchFamily="34" charset="-128"/>
                </a:rPr>
                <a:t>500 </a:t>
              </a:r>
              <a:r>
                <a:rPr lang="en-US" sz="2000" b="1" dirty="0" err="1" smtClean="0">
                  <a:solidFill>
                    <a:srgbClr val="000000"/>
                  </a:solidFill>
                  <a:ea typeface="ＭＳ Ｐゴシック" pitchFamily="34" charset="-128"/>
                </a:rPr>
                <a:t>hPa</a:t>
              </a:r>
              <a:endParaRPr lang="en-US" b="1" dirty="0">
                <a:solidFill>
                  <a:srgbClr val="000000"/>
                </a:solidFill>
                <a:ea typeface="ＭＳ Ｐゴシック" pitchFamily="34" charset="-128"/>
              </a:endParaRPr>
            </a:p>
          </p:txBody>
        </p:sp>
      </p:grpSp>
      <p:sp>
        <p:nvSpPr>
          <p:cNvPr id="2" name="TextBox 1"/>
          <p:cNvSpPr txBox="1"/>
          <p:nvPr/>
        </p:nvSpPr>
        <p:spPr>
          <a:xfrm>
            <a:off x="3657600" y="6477000"/>
            <a:ext cx="1898981" cy="369332"/>
          </a:xfrm>
          <a:prstGeom prst="rect">
            <a:avLst/>
          </a:prstGeom>
          <a:noFill/>
        </p:spPr>
        <p:txBody>
          <a:bodyPr wrap="none" rtlCol="0">
            <a:spAutoFit/>
          </a:bodyPr>
          <a:lstStyle/>
          <a:p>
            <a:r>
              <a:rPr lang="en-US" dirty="0" smtClean="0">
                <a:solidFill>
                  <a:srgbClr val="000000"/>
                </a:solidFill>
              </a:rPr>
              <a:t>C. </a:t>
            </a:r>
            <a:r>
              <a:rPr lang="en-US" dirty="0" err="1" smtClean="0">
                <a:solidFill>
                  <a:srgbClr val="000000"/>
                </a:solidFill>
              </a:rPr>
              <a:t>Velden</a:t>
            </a:r>
            <a:r>
              <a:rPr lang="en-US" dirty="0" smtClean="0">
                <a:solidFill>
                  <a:srgbClr val="000000"/>
                </a:solidFill>
              </a:rPr>
              <a:t>, CIMSS</a:t>
            </a:r>
            <a:endParaRPr lang="en-US" dirty="0">
              <a:solidFill>
                <a:srgbClr val="000000"/>
              </a:solidFill>
            </a:endParaRPr>
          </a:p>
        </p:txBody>
      </p:sp>
    </p:spTree>
    <p:extLst>
      <p:ext uri="{BB962C8B-B14F-4D97-AF65-F5344CB8AC3E}">
        <p14:creationId xmlns:p14="http://schemas.microsoft.com/office/powerpoint/2010/main" val="290762626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gifts\review\peer2-22\GIFTS_LWsp_3res.gif"/>
          <p:cNvPicPr>
            <a:picLocks noChangeAspect="1" noChangeArrowheads="1"/>
          </p:cNvPicPr>
          <p:nvPr/>
        </p:nvPicPr>
        <p:blipFill>
          <a:blip r:embed="rId2">
            <a:extLst>
              <a:ext uri="{28A0092B-C50C-407E-A947-70E740481C1C}">
                <a14:useLocalDpi xmlns:a14="http://schemas.microsoft.com/office/drawing/2010/main" val="0"/>
              </a:ext>
            </a:extLst>
          </a:blip>
          <a:srcRect l="3535" t="10849" r="8586" b="5621"/>
          <a:stretch>
            <a:fillRect/>
          </a:stretch>
        </p:blipFill>
        <p:spPr bwMode="auto">
          <a:xfrm>
            <a:off x="152400" y="650875"/>
            <a:ext cx="4038600" cy="29305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gifts\review\peer2-22\GIFTS_Trms_3res.gif"/>
          <p:cNvPicPr>
            <a:picLocks noChangeAspect="1" noChangeArrowheads="1"/>
          </p:cNvPicPr>
          <p:nvPr/>
        </p:nvPicPr>
        <p:blipFill>
          <a:blip r:embed="rId3">
            <a:extLst>
              <a:ext uri="{28A0092B-C50C-407E-A947-70E740481C1C}">
                <a14:useLocalDpi xmlns:a14="http://schemas.microsoft.com/office/drawing/2010/main" val="0"/>
              </a:ext>
            </a:extLst>
          </a:blip>
          <a:srcRect l="7576" t="15947" r="15657" b="9543"/>
          <a:stretch>
            <a:fillRect/>
          </a:stretch>
        </p:blipFill>
        <p:spPr bwMode="auto">
          <a:xfrm>
            <a:off x="5462588" y="446088"/>
            <a:ext cx="3300412" cy="31353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gifts\review\peer2-22\GIFTS_MSWsp_3res.gif"/>
          <p:cNvPicPr>
            <a:picLocks noChangeAspect="1" noChangeArrowheads="1"/>
          </p:cNvPicPr>
          <p:nvPr/>
        </p:nvPicPr>
        <p:blipFill>
          <a:blip r:embed="rId4">
            <a:extLst>
              <a:ext uri="{28A0092B-C50C-407E-A947-70E740481C1C}">
                <a14:useLocalDpi xmlns:a14="http://schemas.microsoft.com/office/drawing/2010/main" val="0"/>
              </a:ext>
            </a:extLst>
          </a:blip>
          <a:srcRect l="3535" t="10849" r="9596" b="8104"/>
          <a:stretch>
            <a:fillRect/>
          </a:stretch>
        </p:blipFill>
        <p:spPr bwMode="auto">
          <a:xfrm>
            <a:off x="152400" y="3881438"/>
            <a:ext cx="4038600" cy="282416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gifts\review\peer2-22\GIFTS_Wrms_3res.gif"/>
          <p:cNvPicPr>
            <a:picLocks noChangeAspect="1" noChangeArrowheads="1"/>
          </p:cNvPicPr>
          <p:nvPr/>
        </p:nvPicPr>
        <p:blipFill>
          <a:blip r:embed="rId5">
            <a:extLst>
              <a:ext uri="{28A0092B-C50C-407E-A947-70E740481C1C}">
                <a14:useLocalDpi xmlns:a14="http://schemas.microsoft.com/office/drawing/2010/main" val="0"/>
              </a:ext>
            </a:extLst>
          </a:blip>
          <a:srcRect l="7576" t="15947" r="14647" b="9543"/>
          <a:stretch>
            <a:fillRect/>
          </a:stretch>
        </p:blipFill>
        <p:spPr bwMode="auto">
          <a:xfrm>
            <a:off x="5486400" y="3657600"/>
            <a:ext cx="3190875" cy="3135313"/>
          </a:xfrm>
          <a:prstGeom prst="rect">
            <a:avLst/>
          </a:prstGeom>
          <a:noFill/>
          <a:extLst>
            <a:ext uri="{909E8E84-426E-40DD-AFC4-6F175D3DCCD1}">
              <a14:hiddenFill xmlns:a14="http://schemas.microsoft.com/office/drawing/2010/main">
                <a:solidFill>
                  <a:srgbClr val="FFFFFF"/>
                </a:solidFill>
              </a14:hiddenFill>
            </a:ext>
          </a:extLst>
        </p:spPr>
      </p:pic>
      <p:sp>
        <p:nvSpPr>
          <p:cNvPr id="2054" name="Text Box 6"/>
          <p:cNvSpPr txBox="1">
            <a:spLocks noChangeArrowheads="1"/>
          </p:cNvSpPr>
          <p:nvPr/>
        </p:nvSpPr>
        <p:spPr bwMode="auto">
          <a:xfrm>
            <a:off x="457200" y="76200"/>
            <a:ext cx="8080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CC0000"/>
                </a:solidFill>
              </a:rPr>
              <a:t>Spectral resolution (0.3, 0.6, 1.2 cm**-1) impact on T/q retrieval</a:t>
            </a:r>
          </a:p>
        </p:txBody>
      </p:sp>
      <p:sp>
        <p:nvSpPr>
          <p:cNvPr id="2055" name="Line 7"/>
          <p:cNvSpPr>
            <a:spLocks noChangeShapeType="1"/>
          </p:cNvSpPr>
          <p:nvPr/>
        </p:nvSpPr>
        <p:spPr bwMode="auto">
          <a:xfrm>
            <a:off x="4114800" y="2057400"/>
            <a:ext cx="1295400" cy="0"/>
          </a:xfrm>
          <a:prstGeom prst="line">
            <a:avLst/>
          </a:prstGeom>
          <a:noFill/>
          <a:ln w="571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 name="Text Box 8"/>
          <p:cNvSpPr txBox="1">
            <a:spLocks noChangeArrowheads="1"/>
          </p:cNvSpPr>
          <p:nvPr/>
        </p:nvSpPr>
        <p:spPr bwMode="auto">
          <a:xfrm>
            <a:off x="4327525" y="1489075"/>
            <a:ext cx="657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LW</a:t>
            </a:r>
          </a:p>
        </p:txBody>
      </p:sp>
      <p:sp>
        <p:nvSpPr>
          <p:cNvPr id="2057" name="Line 9"/>
          <p:cNvSpPr>
            <a:spLocks noChangeShapeType="1"/>
          </p:cNvSpPr>
          <p:nvPr/>
        </p:nvSpPr>
        <p:spPr bwMode="auto">
          <a:xfrm>
            <a:off x="4191000" y="5181600"/>
            <a:ext cx="1295400" cy="0"/>
          </a:xfrm>
          <a:prstGeom prst="line">
            <a:avLst/>
          </a:prstGeom>
          <a:noFill/>
          <a:ln w="571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 name="Text Box 10"/>
          <p:cNvSpPr txBox="1">
            <a:spLocks noChangeArrowheads="1"/>
          </p:cNvSpPr>
          <p:nvPr/>
        </p:nvSpPr>
        <p:spPr bwMode="auto">
          <a:xfrm>
            <a:off x="4251325" y="4689475"/>
            <a:ext cx="74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MW</a:t>
            </a:r>
          </a:p>
        </p:txBody>
      </p:sp>
    </p:spTree>
    <p:extLst>
      <p:ext uri="{BB962C8B-B14F-4D97-AF65-F5344CB8AC3E}">
        <p14:creationId xmlns:p14="http://schemas.microsoft.com/office/powerpoint/2010/main" val="340970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76200" y="0"/>
            <a:ext cx="9601200" cy="6934200"/>
            <a:chOff x="1344" y="11088"/>
            <a:chExt cx="6048" cy="4368"/>
          </a:xfrm>
        </p:grpSpPr>
        <p:pic>
          <p:nvPicPr>
            <p:cNvPr id="2560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t="5579" r="12106" b="9802"/>
            <a:stretch>
              <a:fillRect/>
            </a:stretch>
          </p:blipFill>
          <p:spPr bwMode="auto">
            <a:xfrm>
              <a:off x="1344" y="11088"/>
              <a:ext cx="6048" cy="4368"/>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pic>
        <p:sp>
          <p:nvSpPr>
            <p:cNvPr id="25604" name="Text Box 4"/>
            <p:cNvSpPr txBox="1">
              <a:spLocks noChangeArrowheads="1"/>
            </p:cNvSpPr>
            <p:nvPr/>
          </p:nvSpPr>
          <p:spPr bwMode="auto">
            <a:xfrm>
              <a:off x="3968" y="12066"/>
              <a:ext cx="346"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1400" b="1">
                  <a:solidFill>
                    <a:srgbClr val="339966"/>
                  </a:solidFill>
                </a:rPr>
                <a:t>HES</a:t>
              </a:r>
            </a:p>
          </p:txBody>
        </p:sp>
        <p:sp>
          <p:nvSpPr>
            <p:cNvPr id="25605" name="Rectangle 5"/>
            <p:cNvSpPr>
              <a:spLocks noChangeArrowheads="1"/>
            </p:cNvSpPr>
            <p:nvPr/>
          </p:nvSpPr>
          <p:spPr bwMode="auto">
            <a:xfrm>
              <a:off x="4848" y="11904"/>
              <a:ext cx="240"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06" name="Text Box 6"/>
            <p:cNvSpPr txBox="1">
              <a:spLocks noChangeArrowheads="1"/>
            </p:cNvSpPr>
            <p:nvPr/>
          </p:nvSpPr>
          <p:spPr bwMode="auto">
            <a:xfrm>
              <a:off x="3686" y="11904"/>
              <a:ext cx="394"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1400" b="1"/>
                <a:t>HES’</a:t>
              </a:r>
            </a:p>
          </p:txBody>
        </p:sp>
      </p:grpSp>
    </p:spTree>
    <p:extLst>
      <p:ext uri="{BB962C8B-B14F-4D97-AF65-F5344CB8AC3E}">
        <p14:creationId xmlns:p14="http://schemas.microsoft.com/office/powerpoint/2010/main" val="8293256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E21FD237-4DA1-4B35-8018-EC57B1CCBF97}" type="slidenum">
              <a:rPr lang="en-US"/>
              <a:pPr/>
              <a:t>63</a:t>
            </a:fld>
            <a:endParaRPr lang="en-US"/>
          </a:p>
        </p:txBody>
      </p:sp>
      <p:sp>
        <p:nvSpPr>
          <p:cNvPr id="75782" name="Rectangle 6"/>
          <p:cNvSpPr>
            <a:spLocks noGrp="1" noChangeArrowheads="1"/>
          </p:cNvSpPr>
          <p:nvPr>
            <p:ph type="title"/>
          </p:nvPr>
        </p:nvSpPr>
        <p:spPr/>
        <p:txBody>
          <a:bodyPr/>
          <a:lstStyle/>
          <a:p>
            <a:r>
              <a:rPr lang="en-US" sz="3200"/>
              <a:t>Need: Monitor the lowest layers of the atmosphere</a:t>
            </a:r>
          </a:p>
        </p:txBody>
      </p:sp>
      <p:pic>
        <p:nvPicPr>
          <p:cNvPr id="75781" name="Picture 5" descr="jun_inversi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068" t="47945" b="2797"/>
          <a:stretch>
            <a:fillRect/>
          </a:stretch>
        </p:blipFill>
        <p:spPr>
          <a:xfrm>
            <a:off x="1295400" y="1371600"/>
            <a:ext cx="7670800" cy="4602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5784" name="Text Box 8"/>
          <p:cNvSpPr txBox="1">
            <a:spLocks noChangeArrowheads="1"/>
          </p:cNvSpPr>
          <p:nvPr/>
        </p:nvSpPr>
        <p:spPr bwMode="auto">
          <a:xfrm rot="16200000">
            <a:off x="7644607" y="4882356"/>
            <a:ext cx="2724150" cy="27463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a:latin typeface="Arial" pitchFamily="34" charset="0"/>
                <a:ea typeface="굴림" pitchFamily="34" charset="-127"/>
              </a:rPr>
              <a:t>Analysis courtesy of Jun Li, CIMSS.</a:t>
            </a:r>
            <a:endParaRPr lang="en-US">
              <a:latin typeface="Arial" pitchFamily="34" charset="0"/>
            </a:endParaRPr>
          </a:p>
        </p:txBody>
      </p:sp>
      <p:sp>
        <p:nvSpPr>
          <p:cNvPr id="75785" name="Text Box 9"/>
          <p:cNvSpPr txBox="1">
            <a:spLocks noChangeArrowheads="1"/>
          </p:cNvSpPr>
          <p:nvPr/>
        </p:nvSpPr>
        <p:spPr bwMode="auto">
          <a:xfrm>
            <a:off x="228600" y="5867400"/>
            <a:ext cx="830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t>Resolving low level moisture is critical for forecasting convective development. </a:t>
            </a:r>
          </a:p>
        </p:txBody>
      </p:sp>
    </p:spTree>
    <p:extLst>
      <p:ext uri="{BB962C8B-B14F-4D97-AF65-F5344CB8AC3E}">
        <p14:creationId xmlns:p14="http://schemas.microsoft.com/office/powerpoint/2010/main" val="38545328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8A20A09F-DCAF-4E42-A208-07D90D1470B3}" type="slidenum">
              <a:rPr lang="en-US"/>
              <a:pPr/>
              <a:t>64</a:t>
            </a:fld>
            <a:endParaRPr lang="en-US"/>
          </a:p>
        </p:txBody>
      </p:sp>
      <p:pic>
        <p:nvPicPr>
          <p:cNvPr id="284674" name="Picture 2" descr="HES_G13S_IRBANDS_STDAT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85800"/>
            <a:ext cx="9304338" cy="5143500"/>
          </a:xfrm>
          <a:prstGeom prst="rect">
            <a:avLst/>
          </a:prstGeom>
          <a:noFill/>
          <a:extLst>
            <a:ext uri="{909E8E84-426E-40DD-AFC4-6F175D3DCCD1}">
              <a14:hiddenFill xmlns:a14="http://schemas.microsoft.com/office/drawing/2010/main">
                <a:solidFill>
                  <a:srgbClr val="FFFFFF"/>
                </a:solidFill>
              </a14:hiddenFill>
            </a:ext>
          </a:extLst>
        </p:spPr>
      </p:pic>
      <p:sp>
        <p:nvSpPr>
          <p:cNvPr id="284675" name="Rectangle 3"/>
          <p:cNvSpPr>
            <a:spLocks noChangeArrowheads="1"/>
          </p:cNvSpPr>
          <p:nvPr/>
        </p:nvSpPr>
        <p:spPr bwMode="auto">
          <a:xfrm>
            <a:off x="609600" y="5851525"/>
            <a:ext cx="807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altLang="ko-KR" sz="2000">
                <a:solidFill>
                  <a:srgbClr val="0066FF"/>
                </a:solidFill>
                <a:latin typeface="Times New Roman" pitchFamily="18" charset="0"/>
                <a:ea typeface="Batang" pitchFamily="18" charset="-127"/>
                <a:cs typeface="Times New Roman" pitchFamily="18" charset="0"/>
              </a:rPr>
              <a:t>Current GOES Sounder spectral coverage and that possible from an advanced high-spectral sounder. The broad-band nature of the current GOES limits the vertical resolution. </a:t>
            </a:r>
            <a:endParaRPr lang="en-US" altLang="ko-KR" sz="2000">
              <a:solidFill>
                <a:srgbClr val="0066FF"/>
              </a:solidFill>
              <a:latin typeface="Arial" pitchFamily="34" charset="0"/>
              <a:ea typeface="Batang" pitchFamily="18" charset="-127"/>
              <a:cs typeface="Times New Roman" pitchFamily="18" charset="0"/>
            </a:endParaRPr>
          </a:p>
        </p:txBody>
      </p:sp>
      <p:sp>
        <p:nvSpPr>
          <p:cNvPr id="284676" name="Rectangle 4"/>
          <p:cNvSpPr>
            <a:spLocks noChangeArrowheads="1"/>
          </p:cNvSpPr>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US" sz="3600">
                <a:solidFill>
                  <a:srgbClr val="0066FF"/>
                </a:solidFill>
                <a:latin typeface="Arial" pitchFamily="34" charset="0"/>
              </a:rPr>
              <a:t>Example spectral coverage</a:t>
            </a:r>
          </a:p>
        </p:txBody>
      </p:sp>
    </p:spTree>
    <p:extLst>
      <p:ext uri="{BB962C8B-B14F-4D97-AF65-F5344CB8AC3E}">
        <p14:creationId xmlns:p14="http://schemas.microsoft.com/office/powerpoint/2010/main" val="17844102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0" y="265093"/>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2800" b="1" dirty="0">
                <a:solidFill>
                  <a:schemeClr val="accent2"/>
                </a:solidFill>
              </a:rPr>
              <a:t>Improved products </a:t>
            </a:r>
            <a:r>
              <a:rPr lang="en-US" sz="2800" b="1" dirty="0" smtClean="0">
                <a:solidFill>
                  <a:schemeClr val="accent2"/>
                </a:solidFill>
              </a:rPr>
              <a:t>could </a:t>
            </a:r>
            <a:r>
              <a:rPr lang="en-US" sz="2800" b="1" dirty="0">
                <a:solidFill>
                  <a:schemeClr val="accent2"/>
                </a:solidFill>
              </a:rPr>
              <a:t>be realized from combinations of ABI </a:t>
            </a:r>
            <a:r>
              <a:rPr lang="en-US" sz="2800" b="1" i="1" dirty="0">
                <a:solidFill>
                  <a:schemeClr val="accent2"/>
                </a:solidFill>
              </a:rPr>
              <a:t>and</a:t>
            </a:r>
            <a:r>
              <a:rPr lang="en-US" sz="2800" b="1" dirty="0">
                <a:solidFill>
                  <a:schemeClr val="accent2"/>
                </a:solidFill>
              </a:rPr>
              <a:t> HES (</a:t>
            </a:r>
            <a:r>
              <a:rPr lang="en-US" sz="2800" b="1" dirty="0" err="1">
                <a:solidFill>
                  <a:schemeClr val="accent2"/>
                </a:solidFill>
              </a:rPr>
              <a:t>Hyperspectral</a:t>
            </a:r>
            <a:r>
              <a:rPr lang="en-US" sz="2800" b="1" dirty="0">
                <a:solidFill>
                  <a:schemeClr val="accent2"/>
                </a:solidFill>
              </a:rPr>
              <a:t> Environmental Suite) data </a:t>
            </a:r>
          </a:p>
        </p:txBody>
      </p:sp>
      <p:sp>
        <p:nvSpPr>
          <p:cNvPr id="25603" name="AutoShape 3" descr="D:\Gifs\29MAR02_VISIBLE.GIF"/>
          <p:cNvSpPr>
            <a:spLocks noChangeArrowheads="1"/>
          </p:cNvSpPr>
          <p:nvPr/>
        </p:nvSpPr>
        <p:spPr bwMode="auto">
          <a:xfrm>
            <a:off x="1752600" y="1828800"/>
            <a:ext cx="6172200" cy="2362200"/>
          </a:xfrm>
          <a:prstGeom prst="curvedDownArrow">
            <a:avLst>
              <a:gd name="adj1" fmla="val 73766"/>
              <a:gd name="adj2" fmla="val 126024"/>
              <a:gd name="adj3" fmla="val 33333"/>
            </a:avLst>
          </a:prstGeom>
          <a:blipFill dpi="0" rotWithShape="0">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04" name="AutoShape 4" descr="D:\Gifs\airs_spectra_not_yellow.gif"/>
          <p:cNvSpPr>
            <a:spLocks noChangeArrowheads="1"/>
          </p:cNvSpPr>
          <p:nvPr/>
        </p:nvSpPr>
        <p:spPr bwMode="auto">
          <a:xfrm rot="10800000">
            <a:off x="1066800" y="4267200"/>
            <a:ext cx="6248400" cy="2286000"/>
          </a:xfrm>
          <a:prstGeom prst="curvedDownArrow">
            <a:avLst>
              <a:gd name="adj1" fmla="val 77166"/>
              <a:gd name="adj2" fmla="val 131833"/>
              <a:gd name="adj3" fmla="val 33333"/>
            </a:avLst>
          </a:prstGeom>
          <a:blipFill dpi="0" rotWithShape="0">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05" name="Text Box 5"/>
          <p:cNvSpPr txBox="1">
            <a:spLocks noChangeArrowheads="1"/>
          </p:cNvSpPr>
          <p:nvPr/>
        </p:nvSpPr>
        <p:spPr bwMode="auto">
          <a:xfrm>
            <a:off x="2286000" y="3657600"/>
            <a:ext cx="727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b="1"/>
              <a:t>ABI</a:t>
            </a:r>
          </a:p>
        </p:txBody>
      </p:sp>
      <p:sp>
        <p:nvSpPr>
          <p:cNvPr id="25606" name="Text Box 6"/>
          <p:cNvSpPr txBox="1">
            <a:spLocks noChangeArrowheads="1"/>
          </p:cNvSpPr>
          <p:nvPr/>
        </p:nvSpPr>
        <p:spPr bwMode="auto">
          <a:xfrm>
            <a:off x="6019800" y="42672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b="1"/>
              <a:t>HES</a:t>
            </a:r>
          </a:p>
        </p:txBody>
      </p:sp>
      <p:sp>
        <p:nvSpPr>
          <p:cNvPr id="25607" name="Text Box 7"/>
          <p:cNvSpPr txBox="1">
            <a:spLocks noChangeArrowheads="1"/>
          </p:cNvSpPr>
          <p:nvPr/>
        </p:nvSpPr>
        <p:spPr bwMode="auto">
          <a:xfrm>
            <a:off x="622300" y="4968875"/>
            <a:ext cx="1435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t>Surface </a:t>
            </a:r>
          </a:p>
          <a:p>
            <a:pPr eaLnBrk="0" hangingPunct="0"/>
            <a:r>
              <a:rPr lang="en-US"/>
              <a:t>emissivity</a:t>
            </a:r>
          </a:p>
        </p:txBody>
      </p:sp>
      <p:sp>
        <p:nvSpPr>
          <p:cNvPr id="25608" name="Text Box 8"/>
          <p:cNvSpPr txBox="1">
            <a:spLocks noChangeArrowheads="1"/>
          </p:cNvSpPr>
          <p:nvPr/>
        </p:nvSpPr>
        <p:spPr bwMode="auto">
          <a:xfrm>
            <a:off x="6553200" y="4267200"/>
            <a:ext cx="18288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dirty="0"/>
              <a:t>Spectral </a:t>
            </a:r>
            <a:endParaRPr lang="en-US" dirty="0" smtClean="0"/>
          </a:p>
          <a:p>
            <a:pPr algn="r">
              <a:spcBef>
                <a:spcPct val="50000"/>
              </a:spcBef>
            </a:pPr>
            <a:r>
              <a:rPr lang="en-US" dirty="0" smtClean="0"/>
              <a:t>coverage</a:t>
            </a:r>
            <a:endParaRPr lang="en-US" dirty="0"/>
          </a:p>
        </p:txBody>
      </p:sp>
      <p:sp>
        <p:nvSpPr>
          <p:cNvPr id="25609" name="Text Box 9"/>
          <p:cNvSpPr txBox="1">
            <a:spLocks noChangeArrowheads="1"/>
          </p:cNvSpPr>
          <p:nvPr/>
        </p:nvSpPr>
        <p:spPr bwMode="auto">
          <a:xfrm>
            <a:off x="6477000" y="5502275"/>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dirty="0"/>
              <a:t>Spectral resolution</a:t>
            </a:r>
          </a:p>
        </p:txBody>
      </p:sp>
      <p:grpSp>
        <p:nvGrpSpPr>
          <p:cNvPr id="25610" name="Group 10"/>
          <p:cNvGrpSpPr>
            <a:grpSpLocks/>
          </p:cNvGrpSpPr>
          <p:nvPr/>
        </p:nvGrpSpPr>
        <p:grpSpPr bwMode="auto">
          <a:xfrm>
            <a:off x="6705600" y="2209800"/>
            <a:ext cx="1828800" cy="762000"/>
            <a:chOff x="4128" y="1248"/>
            <a:chExt cx="1152" cy="480"/>
          </a:xfrm>
        </p:grpSpPr>
        <p:sp>
          <p:nvSpPr>
            <p:cNvPr id="25611" name="Text Box 11"/>
            <p:cNvSpPr txBox="1">
              <a:spLocks noChangeArrowheads="1"/>
            </p:cNvSpPr>
            <p:nvPr/>
          </p:nvSpPr>
          <p:spPr bwMode="auto">
            <a:xfrm>
              <a:off x="4128" y="1248"/>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Temporal</a:t>
              </a:r>
            </a:p>
          </p:txBody>
        </p:sp>
        <p:sp>
          <p:nvSpPr>
            <p:cNvPr id="25612" name="Text Box 12"/>
            <p:cNvSpPr txBox="1">
              <a:spLocks noChangeArrowheads="1"/>
            </p:cNvSpPr>
            <p:nvPr/>
          </p:nvSpPr>
          <p:spPr bwMode="auto">
            <a:xfrm>
              <a:off x="4320" y="1440"/>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resolution</a:t>
              </a:r>
            </a:p>
          </p:txBody>
        </p:sp>
      </p:grpSp>
      <p:grpSp>
        <p:nvGrpSpPr>
          <p:cNvPr id="25613" name="Group 13"/>
          <p:cNvGrpSpPr>
            <a:grpSpLocks/>
          </p:cNvGrpSpPr>
          <p:nvPr/>
        </p:nvGrpSpPr>
        <p:grpSpPr bwMode="auto">
          <a:xfrm>
            <a:off x="838200" y="1828800"/>
            <a:ext cx="1752600" cy="762000"/>
            <a:chOff x="576" y="1104"/>
            <a:chExt cx="1104" cy="480"/>
          </a:xfrm>
        </p:grpSpPr>
        <p:sp>
          <p:nvSpPr>
            <p:cNvPr id="25614" name="Text Box 14"/>
            <p:cNvSpPr txBox="1">
              <a:spLocks noChangeArrowheads="1"/>
            </p:cNvSpPr>
            <p:nvPr/>
          </p:nvSpPr>
          <p:spPr bwMode="auto">
            <a:xfrm>
              <a:off x="768" y="110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t>Spatial</a:t>
              </a:r>
            </a:p>
          </p:txBody>
        </p:sp>
        <p:sp>
          <p:nvSpPr>
            <p:cNvPr id="25615" name="Text Box 15"/>
            <p:cNvSpPr txBox="1">
              <a:spLocks noChangeArrowheads="1"/>
            </p:cNvSpPr>
            <p:nvPr/>
          </p:nvSpPr>
          <p:spPr bwMode="auto">
            <a:xfrm>
              <a:off x="576" y="1296"/>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t>resolution</a:t>
              </a:r>
            </a:p>
          </p:txBody>
        </p:sp>
      </p:grpSp>
      <p:grpSp>
        <p:nvGrpSpPr>
          <p:cNvPr id="25616" name="Group 16"/>
          <p:cNvGrpSpPr>
            <a:grpSpLocks/>
          </p:cNvGrpSpPr>
          <p:nvPr/>
        </p:nvGrpSpPr>
        <p:grpSpPr bwMode="auto">
          <a:xfrm>
            <a:off x="304800" y="2971800"/>
            <a:ext cx="1600200" cy="762000"/>
            <a:chOff x="240" y="1824"/>
            <a:chExt cx="1008" cy="480"/>
          </a:xfrm>
        </p:grpSpPr>
        <p:sp>
          <p:nvSpPr>
            <p:cNvPr id="25617" name="Text Box 17"/>
            <p:cNvSpPr txBox="1">
              <a:spLocks noChangeArrowheads="1"/>
            </p:cNvSpPr>
            <p:nvPr/>
          </p:nvSpPr>
          <p:spPr bwMode="auto">
            <a:xfrm>
              <a:off x="240" y="1824"/>
              <a:ext cx="10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a:t>Cloud</a:t>
              </a:r>
            </a:p>
          </p:txBody>
        </p:sp>
        <p:sp>
          <p:nvSpPr>
            <p:cNvPr id="25618" name="Text Box 18"/>
            <p:cNvSpPr txBox="1">
              <a:spLocks noChangeArrowheads="1"/>
            </p:cNvSpPr>
            <p:nvPr/>
          </p:nvSpPr>
          <p:spPr bwMode="auto">
            <a:xfrm>
              <a:off x="384" y="20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t>clearing</a:t>
              </a:r>
            </a:p>
          </p:txBody>
        </p:sp>
      </p:grpSp>
      <p:sp>
        <p:nvSpPr>
          <p:cNvPr id="19" name="TextBox 18"/>
          <p:cNvSpPr txBox="1"/>
          <p:nvPr/>
        </p:nvSpPr>
        <p:spPr>
          <a:xfrm>
            <a:off x="152400" y="6467403"/>
            <a:ext cx="955711" cy="338554"/>
          </a:xfrm>
          <a:prstGeom prst="rect">
            <a:avLst/>
          </a:prstGeom>
          <a:noFill/>
        </p:spPr>
        <p:txBody>
          <a:bodyPr wrap="none" rtlCol="0">
            <a:spAutoFit/>
          </a:bodyPr>
          <a:lstStyle/>
          <a:p>
            <a:r>
              <a:rPr lang="en-US" sz="1600" dirty="0" err="1" smtClean="0"/>
              <a:t>cira</a:t>
            </a:r>
            <a:r>
              <a:rPr lang="en-US" sz="1600" dirty="0" smtClean="0"/>
              <a:t> 2004</a:t>
            </a:r>
            <a:endParaRPr lang="en-US" sz="1600" dirty="0"/>
          </a:p>
        </p:txBody>
      </p:sp>
    </p:spTree>
    <p:extLst>
      <p:ext uri="{BB962C8B-B14F-4D97-AF65-F5344CB8AC3E}">
        <p14:creationId xmlns:p14="http://schemas.microsoft.com/office/powerpoint/2010/main" val="12835461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4"/>
          <p:cNvSpPr>
            <a:spLocks noGrp="1"/>
          </p:cNvSpPr>
          <p:nvPr>
            <p:ph type="sldNum" sz="quarter" idx="12"/>
          </p:nvPr>
        </p:nvSpPr>
        <p:spPr/>
        <p:txBody>
          <a:bodyPr/>
          <a:lstStyle/>
          <a:p>
            <a:fld id="{464F16C2-B93B-472C-B7B5-8F2861CC28D9}" type="slidenum">
              <a:rPr lang="en-US"/>
              <a:pPr/>
              <a:t>8</a:t>
            </a:fld>
            <a:endParaRPr lang="en-US"/>
          </a:p>
        </p:txBody>
      </p:sp>
      <p:sp>
        <p:nvSpPr>
          <p:cNvPr id="58370" name="Rectangle 2"/>
          <p:cNvSpPr>
            <a:spLocks noGrp="1" noChangeArrowheads="1"/>
          </p:cNvSpPr>
          <p:nvPr>
            <p:ph type="title"/>
          </p:nvPr>
        </p:nvSpPr>
        <p:spPr>
          <a:xfrm>
            <a:off x="228600" y="0"/>
            <a:ext cx="8915400" cy="1143000"/>
          </a:xfrm>
        </p:spPr>
        <p:txBody>
          <a:bodyPr/>
          <a:lstStyle/>
          <a:p>
            <a:r>
              <a:rPr lang="en-US" sz="3200" dirty="0"/>
              <a:t>Why do we need a high spectral resolution sounder?</a:t>
            </a:r>
          </a:p>
        </p:txBody>
      </p:sp>
      <p:sp>
        <p:nvSpPr>
          <p:cNvPr id="58371" name="Rectangle 3"/>
          <p:cNvSpPr>
            <a:spLocks noChangeArrowheads="1"/>
          </p:cNvSpPr>
          <p:nvPr/>
        </p:nvSpPr>
        <p:spPr bwMode="auto">
          <a:xfrm>
            <a:off x="3733800" y="1905000"/>
            <a:ext cx="2057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8372" name="Group 4"/>
          <p:cNvGrpSpPr>
            <a:grpSpLocks/>
          </p:cNvGrpSpPr>
          <p:nvPr/>
        </p:nvGrpSpPr>
        <p:grpSpPr bwMode="auto">
          <a:xfrm>
            <a:off x="381000" y="1295400"/>
            <a:ext cx="9144000" cy="6858000"/>
            <a:chOff x="0" y="1200"/>
            <a:chExt cx="5760" cy="4320"/>
          </a:xfrm>
        </p:grpSpPr>
        <p:grpSp>
          <p:nvGrpSpPr>
            <p:cNvPr id="58373" name="Group 5"/>
            <p:cNvGrpSpPr>
              <a:grpSpLocks/>
            </p:cNvGrpSpPr>
            <p:nvPr/>
          </p:nvGrpSpPr>
          <p:grpSpPr bwMode="auto">
            <a:xfrm>
              <a:off x="0" y="1200"/>
              <a:ext cx="5760" cy="4320"/>
              <a:chOff x="0" y="1104"/>
              <a:chExt cx="5760" cy="4320"/>
            </a:xfrm>
          </p:grpSpPr>
          <p:pic>
            <p:nvPicPr>
              <p:cNvPr id="58374" name="Picture 6" descr="multi_700_900_zoom"/>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104"/>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5" name="Rectangle 7"/>
              <p:cNvSpPr>
                <a:spLocks noChangeArrowheads="1"/>
              </p:cNvSpPr>
              <p:nvPr/>
            </p:nvSpPr>
            <p:spPr bwMode="auto">
              <a:xfrm>
                <a:off x="2352" y="2112"/>
                <a:ext cx="672"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6" name="Rectangle 8"/>
              <p:cNvSpPr>
                <a:spLocks noChangeArrowheads="1"/>
              </p:cNvSpPr>
              <p:nvPr/>
            </p:nvSpPr>
            <p:spPr bwMode="auto">
              <a:xfrm>
                <a:off x="3072" y="2112"/>
                <a:ext cx="120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7" name="Rectangle 9"/>
              <p:cNvSpPr>
                <a:spLocks noChangeArrowheads="1"/>
              </p:cNvSpPr>
              <p:nvPr/>
            </p:nvSpPr>
            <p:spPr bwMode="auto">
              <a:xfrm>
                <a:off x="49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8" name="Rectangle 10"/>
              <p:cNvSpPr>
                <a:spLocks noChangeArrowheads="1"/>
              </p:cNvSpPr>
              <p:nvPr/>
            </p:nvSpPr>
            <p:spPr bwMode="auto">
              <a:xfrm>
                <a:off x="16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9" name="Rectangle 11"/>
              <p:cNvSpPr>
                <a:spLocks noChangeArrowheads="1"/>
              </p:cNvSpPr>
              <p:nvPr/>
            </p:nvSpPr>
            <p:spPr bwMode="auto">
              <a:xfrm>
                <a:off x="129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0" name="Rectangle 12"/>
              <p:cNvSpPr>
                <a:spLocks noChangeArrowheads="1"/>
              </p:cNvSpPr>
              <p:nvPr/>
            </p:nvSpPr>
            <p:spPr bwMode="auto">
              <a:xfrm>
                <a:off x="81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1" name="Line 13"/>
              <p:cNvSpPr>
                <a:spLocks noChangeShapeType="1"/>
              </p:cNvSpPr>
              <p:nvPr/>
            </p:nvSpPr>
            <p:spPr bwMode="auto">
              <a:xfrm flipH="1" flipV="1">
                <a:off x="1824" y="2256"/>
                <a:ext cx="28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2" name="Oval 14"/>
              <p:cNvSpPr>
                <a:spLocks noChangeArrowheads="1"/>
              </p:cNvSpPr>
              <p:nvPr/>
            </p:nvSpPr>
            <p:spPr bwMode="auto">
              <a:xfrm>
                <a:off x="2496" y="1536"/>
                <a:ext cx="672" cy="528"/>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3" name="Text Box 15"/>
              <p:cNvSpPr txBox="1">
                <a:spLocks noChangeArrowheads="1"/>
              </p:cNvSpPr>
              <p:nvPr/>
            </p:nvSpPr>
            <p:spPr bwMode="auto">
              <a:xfrm>
                <a:off x="1968" y="2352"/>
                <a:ext cx="260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a:latin typeface="Times New Roman" pitchFamily="18" charset="0"/>
                  </a:rPr>
                  <a:t>GOES-12 Sounder Bands</a:t>
                </a:r>
              </a:p>
              <a:p>
                <a:pPr eaLnBrk="1" hangingPunct="1"/>
                <a:r>
                  <a:rPr lang="en-US" sz="2000">
                    <a:latin typeface="Times New Roman" pitchFamily="18" charset="0"/>
                  </a:rPr>
                  <a:t>Smooth over required absorption lines </a:t>
                </a:r>
              </a:p>
            </p:txBody>
          </p:sp>
          <p:sp>
            <p:nvSpPr>
              <p:cNvPr id="58384" name="Rectangle 16"/>
              <p:cNvSpPr>
                <a:spLocks noChangeArrowheads="1"/>
              </p:cNvSpPr>
              <p:nvPr/>
            </p:nvSpPr>
            <p:spPr bwMode="auto">
              <a:xfrm>
                <a:off x="384" y="3264"/>
                <a:ext cx="4992" cy="20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58385" name="Rectangle 17"/>
            <p:cNvSpPr>
              <a:spLocks noChangeArrowheads="1"/>
            </p:cNvSpPr>
            <p:nvPr/>
          </p:nvSpPr>
          <p:spPr bwMode="auto">
            <a:xfrm>
              <a:off x="2544" y="1344"/>
              <a:ext cx="960"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386" name="Rectangle 18"/>
          <p:cNvSpPr>
            <a:spLocks noChangeArrowheads="1"/>
          </p:cNvSpPr>
          <p:nvPr/>
        </p:nvSpPr>
        <p:spPr bwMode="auto">
          <a:xfrm>
            <a:off x="0" y="4632325"/>
            <a:ext cx="9144000" cy="1006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hangingPunct="1"/>
            <a:r>
              <a:rPr lang="en-US" altLang="ko-KR" sz="2000">
                <a:solidFill>
                  <a:srgbClr val="FF0000"/>
                </a:solidFill>
                <a:latin typeface="Arial" charset="0"/>
                <a:ea typeface="Batang" pitchFamily="18" charset="-127"/>
                <a:cs typeface="Times New Roman" pitchFamily="18" charset="0"/>
              </a:rPr>
              <a:t>Compared to broadband sounders, observing absorption lines is mandatory to meeting requirements for temperature and moisture structure needed to improve weather forecasting</a:t>
            </a:r>
          </a:p>
        </p:txBody>
      </p:sp>
      <p:sp>
        <p:nvSpPr>
          <p:cNvPr id="58387" name="Text Box 19"/>
          <p:cNvSpPr txBox="1">
            <a:spLocks noChangeArrowheads="1"/>
          </p:cNvSpPr>
          <p:nvPr/>
        </p:nvSpPr>
        <p:spPr bwMode="auto">
          <a:xfrm>
            <a:off x="228600" y="57912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Many papers document science value of high spectral resolution sounder that support weather forecast needs. (</a:t>
            </a:r>
            <a:r>
              <a:rPr lang="en-US" dirty="0" err="1" smtClean="0"/>
              <a:t>Sieglaff</a:t>
            </a:r>
            <a:r>
              <a:rPr lang="en-US" dirty="0" smtClean="0"/>
              <a:t> et al.)</a:t>
            </a:r>
            <a:endParaRPr lang="en-US" dirty="0"/>
          </a:p>
        </p:txBody>
      </p:sp>
      <p:sp>
        <p:nvSpPr>
          <p:cNvPr id="58388" name="Text Box 20"/>
          <p:cNvSpPr txBox="1">
            <a:spLocks noChangeArrowheads="1"/>
          </p:cNvSpPr>
          <p:nvPr/>
        </p:nvSpPr>
        <p:spPr bwMode="auto">
          <a:xfrm rot="16200000">
            <a:off x="7380288" y="2425700"/>
            <a:ext cx="3255962" cy="2746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a:latin typeface="Arial" charset="0"/>
                <a:ea typeface="굴림" charset="-127"/>
              </a:rPr>
              <a:t>Analysis courtesy of Justin Sieglaff, CIMSS.</a:t>
            </a:r>
            <a:endParaRPr lang="en-US">
              <a:latin typeface="Arial" charset="0"/>
            </a:endParaRPr>
          </a:p>
        </p:txBody>
      </p:sp>
    </p:spTree>
    <p:extLst>
      <p:ext uri="{BB962C8B-B14F-4D97-AF65-F5344CB8AC3E}">
        <p14:creationId xmlns:p14="http://schemas.microsoft.com/office/powerpoint/2010/main" val="30246032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1"/>
          </p:nvPr>
        </p:nvSpPr>
        <p:spPr>
          <a:xfrm>
            <a:off x="762000" y="1524000"/>
            <a:ext cx="7772400" cy="4114800"/>
          </a:xfrm>
        </p:spPr>
        <p:txBody>
          <a:bodyPr/>
          <a:lstStyle/>
          <a:p>
            <a:r>
              <a:rPr lang="en-US" dirty="0" smtClean="0"/>
              <a:t>Water Vapor and Carbon Dioxide absorption lines within the infrared window are sensitive to changes in the lower tropospheric thermodynamic state</a:t>
            </a:r>
          </a:p>
          <a:p>
            <a:r>
              <a:rPr lang="en-US" dirty="0" smtClean="0"/>
              <a:t>Current GOES sounders are spectrally too broad to resolve these lines</a:t>
            </a:r>
          </a:p>
          <a:p>
            <a:r>
              <a:rPr lang="en-US" dirty="0" smtClean="0"/>
              <a:t>High-time information </a:t>
            </a:r>
            <a:r>
              <a:rPr lang="en-US" dirty="0" smtClean="0"/>
              <a:t>obtained from a high spectral </a:t>
            </a:r>
            <a:r>
              <a:rPr lang="en-US" dirty="0" smtClean="0"/>
              <a:t>resolution IR GEO </a:t>
            </a:r>
            <a:r>
              <a:rPr lang="en-US" dirty="0" smtClean="0"/>
              <a:t>sounder would be very useful for monitoring pre-convective clear sky regions</a:t>
            </a:r>
          </a:p>
        </p:txBody>
      </p:sp>
      <p:sp>
        <p:nvSpPr>
          <p:cNvPr id="3584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112" charset="-128"/>
              </a:defRPr>
            </a:lvl1pPr>
            <a:lvl2pPr marL="37931725" indent="-37474525" eaLnBrk="0" hangingPunct="0">
              <a:defRPr sz="2400">
                <a:solidFill>
                  <a:schemeClr val="tx1"/>
                </a:solidFill>
                <a:latin typeface="Arial" charset="0"/>
                <a:ea typeface="ＭＳ Ｐゴシック" pitchFamily="-112" charset="-128"/>
              </a:defRPr>
            </a:lvl2pPr>
            <a:lvl3pPr eaLnBrk="0" hangingPunct="0">
              <a:defRPr sz="2400">
                <a:solidFill>
                  <a:schemeClr val="tx1"/>
                </a:solidFill>
                <a:latin typeface="Arial" charset="0"/>
                <a:ea typeface="ＭＳ Ｐゴシック" pitchFamily="-112" charset="-128"/>
              </a:defRPr>
            </a:lvl3pPr>
            <a:lvl4pPr eaLnBrk="0" hangingPunct="0">
              <a:defRPr sz="2400">
                <a:solidFill>
                  <a:schemeClr val="tx1"/>
                </a:solidFill>
                <a:latin typeface="Arial" charset="0"/>
                <a:ea typeface="ＭＳ Ｐゴシック" pitchFamily="-112" charset="-128"/>
              </a:defRPr>
            </a:lvl4pPr>
            <a:lvl5pPr eaLnBrk="0" hangingPunct="0">
              <a:defRPr sz="2400">
                <a:solidFill>
                  <a:schemeClr val="tx1"/>
                </a:solidFill>
                <a:latin typeface="Arial" charset="0"/>
                <a:ea typeface="ＭＳ Ｐゴシック" pitchFamily="-112" charset="-128"/>
              </a:defRPr>
            </a:lvl5pPr>
            <a:lvl6pPr marL="457200" eaLnBrk="0" fontAlgn="base" hangingPunct="0">
              <a:spcBef>
                <a:spcPct val="0"/>
              </a:spcBef>
              <a:spcAft>
                <a:spcPct val="0"/>
              </a:spcAft>
              <a:defRPr sz="2400">
                <a:solidFill>
                  <a:schemeClr val="tx1"/>
                </a:solidFill>
                <a:latin typeface="Arial" charset="0"/>
                <a:ea typeface="ＭＳ Ｐゴシック" pitchFamily="-112" charset="-128"/>
              </a:defRPr>
            </a:lvl6pPr>
            <a:lvl7pPr marL="914400" eaLnBrk="0" fontAlgn="base" hangingPunct="0">
              <a:spcBef>
                <a:spcPct val="0"/>
              </a:spcBef>
              <a:spcAft>
                <a:spcPct val="0"/>
              </a:spcAft>
              <a:defRPr sz="2400">
                <a:solidFill>
                  <a:schemeClr val="tx1"/>
                </a:solidFill>
                <a:latin typeface="Arial" charset="0"/>
                <a:ea typeface="ＭＳ Ｐゴシック" pitchFamily="-112" charset="-128"/>
              </a:defRPr>
            </a:lvl7pPr>
            <a:lvl8pPr marL="1371600" eaLnBrk="0" fontAlgn="base" hangingPunct="0">
              <a:spcBef>
                <a:spcPct val="0"/>
              </a:spcBef>
              <a:spcAft>
                <a:spcPct val="0"/>
              </a:spcAft>
              <a:defRPr sz="2400">
                <a:solidFill>
                  <a:schemeClr val="tx1"/>
                </a:solidFill>
                <a:latin typeface="Arial" charset="0"/>
                <a:ea typeface="ＭＳ Ｐゴシック" pitchFamily="-112" charset="-128"/>
              </a:defRPr>
            </a:lvl8pPr>
            <a:lvl9pPr marL="1828800" eaLnBrk="0" fontAlgn="base" hangingPunct="0">
              <a:spcBef>
                <a:spcPct val="0"/>
              </a:spcBef>
              <a:spcAft>
                <a:spcPct val="0"/>
              </a:spcAft>
              <a:defRPr sz="2400">
                <a:solidFill>
                  <a:schemeClr val="tx1"/>
                </a:solidFill>
                <a:latin typeface="Arial" charset="0"/>
                <a:ea typeface="ＭＳ Ｐゴシック" pitchFamily="-112" charset="-128"/>
              </a:defRPr>
            </a:lvl9pPr>
          </a:lstStyle>
          <a:p>
            <a:fld id="{477F7316-EEBA-4F10-BCE5-BD739ACE5141}" type="slidenum">
              <a:rPr lang="en-US" sz="1400"/>
              <a:pPr/>
              <a:t>9</a:t>
            </a:fld>
            <a:endParaRPr lang="en-US" sz="1400"/>
          </a:p>
        </p:txBody>
      </p:sp>
      <p:sp>
        <p:nvSpPr>
          <p:cNvPr id="6" name="Rectangle 3"/>
          <p:cNvSpPr>
            <a:spLocks noGrp="1" noChangeArrowheads="1"/>
          </p:cNvSpPr>
          <p:nvPr>
            <p:ph type="title"/>
          </p:nvPr>
        </p:nvSpPr>
        <p:spPr>
          <a:xfrm>
            <a:off x="381000" y="228600"/>
            <a:ext cx="8153400" cy="1143000"/>
          </a:xfrm>
        </p:spPr>
        <p:txBody>
          <a:bodyPr/>
          <a:lstStyle/>
          <a:p>
            <a:r>
              <a:rPr lang="en-US" sz="3600" dirty="0" smtClean="0">
                <a:solidFill>
                  <a:schemeClr val="accent2"/>
                </a:solidFill>
              </a:rPr>
              <a:t>High-Spectral, combined with High-Temporal Resolution is the key</a:t>
            </a:r>
            <a:endParaRPr lang="en-US" dirty="0"/>
          </a:p>
        </p:txBody>
      </p:sp>
    </p:spTree>
    <p:extLst>
      <p:ext uri="{BB962C8B-B14F-4D97-AF65-F5344CB8AC3E}">
        <p14:creationId xmlns:p14="http://schemas.microsoft.com/office/powerpoint/2010/main" val="261525047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ustins\Desktop\co2-h2o\multi_700_900_zoom.png"/>
</p:tagLst>
</file>

<file path=ppt/tags/tag2.xml><?xml version="1.0" encoding="utf-8"?>
<p:tagLst xmlns:a="http://schemas.openxmlformats.org/drawingml/2006/main" xmlns:r="http://schemas.openxmlformats.org/officeDocument/2006/relationships" xmlns:p="http://schemas.openxmlformats.org/presentationml/2006/main">
  <p:tag name="POWER3D OPTIONS" val="Medium "/>
</p:tagLst>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John">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John">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Joh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oh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oh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oh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oh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oh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oh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42140</TotalTime>
  <Words>4131</Words>
  <Application>Microsoft Office PowerPoint</Application>
  <PresentationFormat>On-screen Show (4:3)</PresentationFormat>
  <Paragraphs>639</Paragraphs>
  <Slides>64</Slides>
  <Notes>25</Notes>
  <HiddenSlides>0</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64</vt:i4>
      </vt:variant>
    </vt:vector>
  </HeadingPairs>
  <TitlesOfParts>
    <vt:vector size="74" baseType="lpstr">
      <vt:lpstr>Blank Presentation</vt:lpstr>
      <vt:lpstr>1_Default Design</vt:lpstr>
      <vt:lpstr>John</vt:lpstr>
      <vt:lpstr>sidebarc</vt:lpstr>
      <vt:lpstr>Office Theme</vt:lpstr>
      <vt:lpstr>Eclipse</vt:lpstr>
      <vt:lpstr>Default Design</vt:lpstr>
      <vt:lpstr>STAR External Review</vt:lpstr>
      <vt:lpstr>1_Office Theme</vt:lpstr>
      <vt:lpstr>Chart</vt:lpstr>
      <vt:lpstr>PowerPoint Presentation</vt:lpstr>
      <vt:lpstr>Overview</vt:lpstr>
      <vt:lpstr>GOES-R main instruments</vt:lpstr>
      <vt:lpstr>GOES-R Series Overview</vt:lpstr>
      <vt:lpstr>PowerPoint Presentation</vt:lpstr>
      <vt:lpstr>PowerPoint Presentation</vt:lpstr>
      <vt:lpstr>PowerPoint Presentation</vt:lpstr>
      <vt:lpstr>Why do we need a high spectral resolution sounder?</vt:lpstr>
      <vt:lpstr>High-Spectral, combined with High-Temporal Resolution is the key</vt:lpstr>
      <vt:lpstr>Need to monitor rapidly evolving situations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GOES-R ABI Weighting Functions</vt:lpstr>
      <vt:lpstr>GOES-13 Sounder Weighting Functions</vt:lpstr>
      <vt:lpstr>Overview</vt:lpstr>
      <vt:lpstr>Current Sounder Operational Uses</vt:lpstr>
      <vt:lpstr>PowerPoint Presentation</vt:lpstr>
      <vt:lpstr>Forecasters value the current sounder </vt:lpstr>
      <vt:lpstr>Forecasters need a better GEO sounder</vt:lpstr>
      <vt:lpstr>PowerPoint Presentation</vt:lpstr>
      <vt:lpstr>PowerPoint Presentation</vt:lpstr>
      <vt:lpstr>Overview</vt:lpstr>
      <vt:lpstr>Product Impacts and Requirements </vt:lpstr>
      <vt:lpstr>PowerPoint Presentation</vt:lpstr>
      <vt:lpstr>PowerPoint Presentation</vt:lpstr>
      <vt:lpstr>Evolution of the Vertical Moisture is the Key! Simulated Relative humidity cross-section at 20 UTC 12 June 2002  </vt:lpstr>
      <vt:lpstr>PowerPoint Presentation</vt:lpstr>
      <vt:lpstr>PowerPoint Presentation</vt:lpstr>
      <vt:lpstr>Better Observation of Cloud Properties</vt:lpstr>
      <vt:lpstr>Overview</vt:lpstr>
      <vt:lpstr>PowerPoint Presentation</vt:lpstr>
      <vt:lpstr>PowerPoint Presentation</vt:lpstr>
      <vt:lpstr>PowerPoint Presentation</vt:lpstr>
      <vt:lpstr>PowerPoint Presentation</vt:lpstr>
      <vt:lpstr>Sample AIRS (LI) in AWIPS</vt:lpstr>
      <vt:lpstr>Atmospheric Motion Vectors from Sounder data</vt:lpstr>
      <vt:lpstr>High spectral (HS) resolution IR data will help at least 17 other ABI-based products</vt:lpstr>
      <vt:lpstr>Overview</vt:lpstr>
      <vt:lpstr>PowerPoint Presentation</vt:lpstr>
      <vt:lpstr>PowerPoint Presentation</vt:lpstr>
      <vt:lpstr>Summary</vt:lpstr>
      <vt:lpstr>Conclusions on the need for advanced geostationary IR observations wrt weather applications</vt:lpstr>
      <vt:lpstr>Select References</vt:lpstr>
      <vt:lpstr>Back-up</vt:lpstr>
      <vt:lpstr>Summary</vt:lpstr>
      <vt:lpstr>PowerPoint Presentation</vt:lpstr>
      <vt:lpstr>Geo advanced sounder – a history</vt:lpstr>
      <vt:lpstr>GOES Related Benefit Reports</vt:lpstr>
      <vt:lpstr>Regional simulation  using GOES-12 measurements (update on 07 March 2007)</vt:lpstr>
      <vt:lpstr>PowerPoint Presentation</vt:lpstr>
      <vt:lpstr>PowerPoint Presentation</vt:lpstr>
      <vt:lpstr>Summary of Simulations</vt:lpstr>
      <vt:lpstr>PowerPoint Presentation</vt:lpstr>
      <vt:lpstr>Atmospheric Motion Vectors from simulated Hyperspectral Sounder data</vt:lpstr>
      <vt:lpstr>PowerPoint Presentation</vt:lpstr>
      <vt:lpstr>PowerPoint Presentation</vt:lpstr>
      <vt:lpstr>Need: Monitor the lowest layers of the atmosphere</vt:lpstr>
      <vt:lpstr>PowerPoint Presentation</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52</cp:revision>
  <dcterms:created xsi:type="dcterms:W3CDTF">2011-02-11T19:20:44Z</dcterms:created>
  <dcterms:modified xsi:type="dcterms:W3CDTF">2011-03-25T15:09:18Z</dcterms:modified>
</cp:coreProperties>
</file>