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32" r:id="rId2"/>
    <p:sldId id="832" r:id="rId3"/>
    <p:sldId id="833" r:id="rId4"/>
    <p:sldId id="834" r:id="rId5"/>
    <p:sldId id="835" r:id="rId6"/>
    <p:sldId id="837" r:id="rId7"/>
    <p:sldId id="842" r:id="rId8"/>
    <p:sldId id="848" r:id="rId9"/>
    <p:sldId id="849" r:id="rId10"/>
    <p:sldId id="843" r:id="rId11"/>
    <p:sldId id="844" r:id="rId12"/>
    <p:sldId id="838" r:id="rId13"/>
    <p:sldId id="839" r:id="rId14"/>
    <p:sldId id="840" r:id="rId15"/>
    <p:sldId id="841" r:id="rId16"/>
    <p:sldId id="847" r:id="rId17"/>
    <p:sldId id="845" r:id="rId18"/>
    <p:sldId id="846" r:id="rId19"/>
  </p:sldIdLst>
  <p:sldSz cx="9144000" cy="6858000" type="screen4x3"/>
  <p:notesSz cx="6858000" cy="99456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66FF99"/>
    <a:srgbClr val="FFFF00"/>
    <a:srgbClr val="C0C0C0"/>
    <a:srgbClr val="990099"/>
    <a:srgbClr val="FF0000"/>
    <a:srgbClr val="4E8FE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7" autoAdjust="0"/>
    <p:restoredTop sz="95880" autoAdjust="0"/>
  </p:normalViewPr>
  <p:slideViewPr>
    <p:cSldViewPr>
      <p:cViewPr>
        <p:scale>
          <a:sx n="64" d="100"/>
          <a:sy n="64" d="100"/>
        </p:scale>
        <p:origin x="-48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1690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1690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4236442A-E219-48A4-BF06-2543743DA6F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テキストの書式設定</a:t>
            </a:r>
            <a:endParaRPr lang="en-US" altLang="ja-JP" smtClean="0"/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 2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 3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 4 </a:t>
            </a:r>
            <a:r>
              <a:rPr lang="ja-JP" altLang="en-US" smtClean="0"/>
              <a:t>レベル</a:t>
            </a:r>
            <a:endParaRPr lang="en-US" altLang="ja-JP" smtClean="0"/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 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7CDA3860-65C1-499F-95AE-F29C3796E7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9" charset="0"/>
        <a:ea typeface="ＭＳ Ｐ明朝" pitchFamily="-109" charset="-128"/>
        <a:cs typeface="ＭＳ Ｐ明朝" pitchFamily="-109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7DAE2-D3F8-4033-901C-5666E0A318EA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OCO is designed to provide the data needed to find the missing pieces of the carbon puzzle (sinks)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pic>
        <p:nvPicPr>
          <p:cNvPr id="4" name="Picture 19" descr="leaflet-A0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859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85800" y="2484438"/>
            <a:ext cx="7772400" cy="762000"/>
          </a:xfrm>
          <a:solidFill>
            <a:schemeClr val="tx1">
              <a:alpha val="30000"/>
            </a:schemeClr>
          </a:solidFill>
        </p:spPr>
        <p:txBody>
          <a:bodyPr/>
          <a:lstStyle>
            <a:lvl1pPr algn="ctr">
              <a:defRPr kumimoji="0" sz="4400">
                <a:effectLst>
                  <a:outerShdw blurRad="38100" dist="38100" dir="2700000" algn="tl">
                    <a:srgbClr val="808080"/>
                  </a:outerShdw>
                </a:effectLst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1D2BD-D0AB-4DF2-86EA-94887C9752A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4975" y="185738"/>
            <a:ext cx="2108200" cy="59404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85738"/>
            <a:ext cx="6175375" cy="59404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4D8511-0852-41D8-B06A-15AE52B9A1F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8175" y="185738"/>
            <a:ext cx="6985000" cy="57943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9E586-4C3D-4011-B592-84682722DFC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prstGeom prst="rect">
            <a:avLst/>
          </a:prstGeom>
        </p:spPr>
        <p:txBody>
          <a:bodyPr vert="horz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dirty="0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dirty="0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dirty="0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dirty="0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DF04C-E3DE-46C5-AC59-85F8612718B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5AFBF-72F3-49BE-B5E1-2062D1688AE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5D7A68-A6E9-4A1A-969E-4B3BC6FD92E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CBC67-4332-4DAE-A516-D2F5DCA6E70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45C64-A5A2-469F-A242-5EB012DB663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6FAD8-4C0F-4B78-8D5C-C95284743DC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1FAF8-7165-4197-8E15-CDFB1544DC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FCE35-52FD-4442-A42F-1CDE7764C52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8" y="-28575"/>
            <a:ext cx="91455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569075"/>
            <a:ext cx="21320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4113" y="6308725"/>
            <a:ext cx="2808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r>
              <a:rPr lang="en-US" altLang="ja-JP"/>
              <a:t>Hyper Spectral Workshop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accent2"/>
                </a:solidFill>
              </a:defRPr>
            </a:lvl1pPr>
          </a:lstStyle>
          <a:p>
            <a:fld id="{5F798F41-21E0-4A2E-8900-388BC4F20ECD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185738"/>
            <a:ext cx="6985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dirty="0" smtClean="0"/>
              <a:t> </a:t>
            </a:r>
            <a:r>
              <a:rPr lang="ja-JP" altLang="en-US" smtClean="0"/>
              <a:t>タイトルの書式設定</a:t>
            </a:r>
          </a:p>
        </p:txBody>
      </p:sp>
      <p:pic>
        <p:nvPicPr>
          <p:cNvPr id="1032" name="Picture 22" descr="GOSAT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0"/>
            <a:ext cx="1752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30163" y="620713"/>
            <a:ext cx="1757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G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reenhouse gases </a:t>
            </a:r>
          </a:p>
          <a:p>
            <a:pPr>
              <a:defRPr/>
            </a:pPr>
            <a:r>
              <a:rPr lang="ja-JP" altLang="en-US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　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        </a:t>
            </a:r>
            <a:r>
              <a:rPr lang="en-US" altLang="ja-JP" sz="1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O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bserving </a:t>
            </a:r>
            <a:r>
              <a:rPr lang="en-US" altLang="ja-JP" sz="1000" b="1" i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SAT</a:t>
            </a:r>
            <a:r>
              <a:rPr lang="en-US" altLang="ja-JP" sz="1000" b="1" i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09" charset="0"/>
                <a:ea typeface="ＭＳ Ｐゴシック" pitchFamily="-109" charset="-128"/>
              </a:rPr>
              <a:t>ellite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235700"/>
            <a:ext cx="9144000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</a:pPr>
            <a:endParaRPr lang="ja-JP" altLang="en-US"/>
          </a:p>
        </p:txBody>
      </p:sp>
      <p:pic>
        <p:nvPicPr>
          <p:cNvPr id="1035" name="Picture 2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53425" y="6249988"/>
            <a:ext cx="827088" cy="608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18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76200" y="6309320"/>
            <a:ext cx="1079118" cy="5597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9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99"/>
        </a:buClr>
        <a:buSzPct val="60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sc.sci.gsfc.nasa.gov/acdisc/documentation/ACOS.shtml" TargetMode="External"/><Relationship Id="rId2" Type="http://schemas.openxmlformats.org/officeDocument/2006/relationships/hyperlink" Target="http://mirador.gsfc.nasa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付プレースホルダ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29 March 2011</a:t>
            </a:r>
            <a:endParaRPr lang="en-US" altLang="ja-JP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5" name="フッター プレースホルダ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Arial" pitchFamily="34" charset="0"/>
                <a:ea typeface="ＭＳ Ｐゴシック" pitchFamily="34" charset="-128"/>
              </a:rPr>
              <a:t>Hyper Spectral Workshop 2011</a:t>
            </a:r>
          </a:p>
        </p:txBody>
      </p:sp>
      <p:sp>
        <p:nvSpPr>
          <p:cNvPr id="3076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E7970-684A-42EC-B64E-6B35D211F974}" type="slidenum">
              <a:rPr lang="en-US" altLang="ja-JP"/>
              <a:pPr/>
              <a:t>1</a:t>
            </a:fld>
            <a:endParaRPr lang="en-US" altLang="ja-JP"/>
          </a:p>
        </p:txBody>
      </p:sp>
      <p:pic>
        <p:nvPicPr>
          <p:cNvPr id="3077" name="Picture 5" descr="uchiag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1520" y="3140968"/>
            <a:ext cx="4176463" cy="168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800" dirty="0" smtClean="0">
                <a:solidFill>
                  <a:schemeClr val="bg1"/>
                </a:solidFill>
                <a:latin typeface="Comic Sans MS" pitchFamily="66" charset="0"/>
              </a:rPr>
              <a:t>The ACOS/GOSAT Experience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ja-JP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u="sng" dirty="0" smtClean="0">
                <a:solidFill>
                  <a:schemeClr val="bg1"/>
                </a:solidFill>
                <a:latin typeface="Comic Sans MS" pitchFamily="66" charset="0"/>
              </a:rPr>
              <a:t>David Crisp </a:t>
            </a:r>
            <a:r>
              <a:rPr lang="en-US" altLang="ja-JP" sz="2000" dirty="0" smtClean="0">
                <a:solidFill>
                  <a:schemeClr val="bg1"/>
                </a:solidFill>
                <a:latin typeface="Comic Sans MS" pitchFamily="66" charset="0"/>
              </a:rPr>
              <a:t>JPL/CALTECH</a:t>
            </a:r>
          </a:p>
        </p:txBody>
      </p:sp>
      <p:sp>
        <p:nvSpPr>
          <p:cNvPr id="2946057" name="Rectangle 9"/>
          <p:cNvSpPr>
            <a:spLocks noChangeArrowheads="1"/>
          </p:cNvSpPr>
          <p:nvPr/>
        </p:nvSpPr>
        <p:spPr bwMode="auto">
          <a:xfrm>
            <a:off x="0" y="56229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-106" charset="2"/>
              <a:buNone/>
              <a:defRPr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66" charset="0"/>
                <a:ea typeface="ＤＦＰ太丸ゴシック体" pitchFamily="-106" charset="-128"/>
                <a:cs typeface="ＤＦＰ太丸ゴシック体" pitchFamily="-106" charset="-128"/>
              </a:rPr>
              <a:t>Hyper Spectral Workshop, Miami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041" y="260648"/>
            <a:ext cx="83884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Question 8: Japan’s Greenhouse Gases Observing Satellite, GOSAT, and its IR hyperspectral sensor, TANSO-FTS, measuring CO</a:t>
            </a:r>
            <a:r>
              <a:rPr lang="en-US" sz="2800" baseline="-25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and CH</a:t>
            </a:r>
            <a:r>
              <a:rPr lang="en-US" sz="2800" baseline="-25000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pPr marL="404813" lvl="1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How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well has it performed?</a:t>
            </a:r>
          </a:p>
          <a:p>
            <a:pPr marL="404813" lvl="1" indent="-179388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are the experiences with its operations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-141717"/>
            <a:ext cx="7920880" cy="1077218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E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xperiences with its operations</a:t>
            </a:r>
            <a:r>
              <a:rPr lang="en-US" i="1" dirty="0" smtClean="0">
                <a:latin typeface="Comic Sans MS" pitchFamily="66" charset="0"/>
              </a:rPr>
              <a:t>: </a:t>
            </a:r>
            <a:r>
              <a:rPr lang="en-US" i="1" dirty="0" smtClean="0">
                <a:latin typeface="Comic Sans MS" pitchFamily="66" charset="0"/>
              </a:rPr>
              <a:t>The ACOS Cloud Screen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633" y="898072"/>
            <a:ext cx="8579839" cy="212271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A Spectroscopic cloud screening algorithm based on the O</a:t>
            </a:r>
            <a:r>
              <a:rPr lang="en-US" baseline="-25000" dirty="0" smtClean="0">
                <a:latin typeface="Calibri" charset="0"/>
              </a:rPr>
              <a:t>2</a:t>
            </a:r>
            <a:r>
              <a:rPr lang="en-US" dirty="0" smtClean="0">
                <a:latin typeface="Calibri" charset="0"/>
              </a:rPr>
              <a:t> A-band is currently being used for GOSAT retrievals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Fits a clear sky atmosphere to every sounding in the O</a:t>
            </a:r>
            <a:r>
              <a:rPr lang="en-US" baseline="-25000" dirty="0" smtClean="0">
                <a:latin typeface="Calibri" charset="0"/>
              </a:rPr>
              <a:t>2 </a:t>
            </a:r>
            <a:r>
              <a:rPr lang="en-US" dirty="0" smtClean="0">
                <a:latin typeface="Calibri" charset="0"/>
              </a:rPr>
              <a:t>A band.  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 High values of </a:t>
            </a:r>
            <a:r>
              <a:rPr lang="en-US" dirty="0" smtClean="0">
                <a:latin typeface="Calibri" charset="0"/>
                <a:sym typeface="Symbol"/>
              </a:rPr>
              <a:t></a:t>
            </a:r>
            <a:r>
              <a:rPr lang="en-US" baseline="30000" dirty="0" smtClean="0">
                <a:latin typeface="Calibri" charset="0"/>
                <a:sym typeface="Symbol"/>
              </a:rPr>
              <a:t>2</a:t>
            </a:r>
            <a:r>
              <a:rPr lang="en-US" dirty="0" smtClean="0">
                <a:latin typeface="Calibri" charset="0"/>
              </a:rPr>
              <a:t> and large differences between the retrieved surface pressure and the ECMWF prior indicate the presence of clouds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Calibri" charset="0"/>
              </a:rPr>
              <a:t> Over non-glint ocean, a simple </a:t>
            </a:r>
            <a:r>
              <a:rPr lang="en-US" dirty="0" err="1" smtClean="0">
                <a:latin typeface="Calibri" charset="0"/>
              </a:rPr>
              <a:t>albedo</a:t>
            </a:r>
            <a:r>
              <a:rPr lang="en-US" dirty="0" smtClean="0">
                <a:latin typeface="Calibri" charset="0"/>
              </a:rPr>
              <a:t> test is also used. </a:t>
            </a:r>
          </a:p>
          <a:p>
            <a:endParaRPr lang="en-US" dirty="0"/>
          </a:p>
        </p:txBody>
      </p:sp>
      <p:pic>
        <p:nvPicPr>
          <p:cNvPr id="6" name="Picture 4" descr="Picture 2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74" y="2852936"/>
            <a:ext cx="4317329" cy="334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53263" y="3480601"/>
            <a:ext cx="2376197" cy="405706"/>
          </a:xfrm>
          <a:prstGeom prst="rect">
            <a:avLst/>
          </a:prstGeom>
          <a:noFill/>
        </p:spPr>
        <p:txBody>
          <a:bodyPr wrap="none" lIns="96981" tIns="48491" rIns="96981" bIns="48491" rtlCol="0">
            <a:spAutoFit/>
          </a:bodyPr>
          <a:lstStyle/>
          <a:p>
            <a:r>
              <a:rPr lang="en-US" sz="2000" dirty="0" smtClean="0"/>
              <a:t>Example A-Band fit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53263" y="4133744"/>
            <a:ext cx="3449053" cy="713482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2000" dirty="0" smtClean="0"/>
              <a:t>Poor fit (</a:t>
            </a:r>
            <a:r>
              <a:rPr lang="en-US" sz="2000" dirty="0" smtClean="0">
                <a:latin typeface="Calibri" charset="0"/>
                <a:sym typeface="Symbol"/>
              </a:rPr>
              <a:t></a:t>
            </a:r>
            <a:r>
              <a:rPr lang="en-US" sz="2000" baseline="30000" dirty="0" smtClean="0">
                <a:latin typeface="Calibri" charset="0"/>
                <a:sym typeface="Symbol"/>
              </a:rPr>
              <a:t>2 </a:t>
            </a:r>
            <a:r>
              <a:rPr lang="en-US" sz="2000" dirty="0" smtClean="0">
                <a:latin typeface="Calibri" charset="0"/>
                <a:sym typeface="Symbol"/>
              </a:rPr>
              <a:t>= 9.6) </a:t>
            </a:r>
            <a:r>
              <a:rPr lang="en-US" sz="2000" dirty="0" smtClean="0"/>
              <a:t>indicates presence of cloud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53263" y="4950173"/>
            <a:ext cx="3689684" cy="1329035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2000" dirty="0" smtClean="0"/>
              <a:t>Small residuals and good agreement between retrieved and ECMWF surface pressure indicates cloud free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10</a:t>
            </a:fld>
            <a:endParaRPr lang="en-US" altLang="ja-JP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7" y="-64004"/>
            <a:ext cx="7128792" cy="1077218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E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xperiences with its operations</a:t>
            </a:r>
            <a:r>
              <a:rPr lang="en-US" i="1" dirty="0" smtClean="0">
                <a:latin typeface="Comic Sans MS" pitchFamily="66" charset="0"/>
              </a:rPr>
              <a:t>: Post </a:t>
            </a:r>
            <a:r>
              <a:rPr lang="en-US" i="1" dirty="0" smtClean="0">
                <a:latin typeface="Comic Sans MS" pitchFamily="66" charset="0"/>
              </a:rPr>
              <a:t>Screening Improves Accuracy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579" y="3212976"/>
            <a:ext cx="4251158" cy="29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421" y="990600"/>
            <a:ext cx="4090737" cy="5330131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r>
              <a:rPr lang="en-US" sz="2000" dirty="0" smtClean="0"/>
              <a:t>Errors can be further reduced by post-screening retrievals, based on a series of criteria, including: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Measurement SNR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Convergence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Goodness of spectral fit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Surface pressure error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Evidence for clouds or optically thick aerosols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i="1" dirty="0" smtClean="0"/>
              <a:t>A </a:t>
            </a:r>
            <a:r>
              <a:rPr lang="en-US" sz="2000" i="1" dirty="0" err="1" smtClean="0"/>
              <a:t>postiori</a:t>
            </a:r>
            <a:r>
              <a:rPr lang="en-US" sz="2000" i="1" dirty="0" smtClean="0"/>
              <a:t> </a:t>
            </a:r>
            <a:r>
              <a:rPr lang="en-US" sz="2000" dirty="0" smtClean="0"/>
              <a:t>retrieval error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Evidence of known biases </a:t>
            </a:r>
          </a:p>
          <a:p>
            <a:pPr marL="239086" indent="-239086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sz="2000" dirty="0" smtClean="0"/>
              <a:t>The cloud screen is responsible for the largest data reductions.</a:t>
            </a:r>
          </a:p>
          <a:p>
            <a:pPr marL="239086" indent="-239086">
              <a:buFont typeface="Arial" pitchFamily="34" charset="0"/>
              <a:buChar char="•"/>
            </a:pPr>
            <a:r>
              <a:rPr lang="en-US" sz="2000" dirty="0" smtClean="0"/>
              <a:t>Improved cloud screening algorithms are a major focus of our development effort</a:t>
            </a:r>
            <a:endParaRPr lang="en-US" sz="2000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885" y="995862"/>
            <a:ext cx="4411579" cy="221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11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08175" y="-63152"/>
            <a:ext cx="6985000" cy="1077218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E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xperiences with its operations</a:t>
            </a:r>
            <a:r>
              <a:rPr lang="en-US" i="1" dirty="0" smtClean="0">
                <a:latin typeface="Comic Sans MS" pitchFamily="66" charset="0"/>
              </a:rPr>
              <a:t>: 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Validation 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of GOSAT Products</a:t>
            </a:r>
          </a:p>
        </p:txBody>
      </p:sp>
      <p:pic>
        <p:nvPicPr>
          <p:cNvPr id="14339" name="Picture 8" descr="wlef10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344237" y="1784239"/>
            <a:ext cx="3288632" cy="41450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4340" name="Oval 9"/>
          <p:cNvSpPr>
            <a:spLocks noChangeArrowheads="1"/>
          </p:cNvSpPr>
          <p:nvPr/>
        </p:nvSpPr>
        <p:spPr bwMode="auto">
          <a:xfrm>
            <a:off x="2931028" y="5349310"/>
            <a:ext cx="504658" cy="517071"/>
          </a:xfrm>
          <a:prstGeom prst="ellipse">
            <a:avLst/>
          </a:prstGeom>
          <a:noFill/>
          <a:ln w="28575" algn="ctr">
            <a:solidFill>
              <a:srgbClr val="FFCC00"/>
            </a:solidFill>
            <a:round/>
            <a:headEnd/>
            <a:tailEnd/>
          </a:ln>
        </p:spPr>
        <p:txBody>
          <a:bodyPr wrap="none" lIns="102852" tIns="51426" rIns="102852" bIns="51426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4341" name="AutoShape 10"/>
          <p:cNvSpPr>
            <a:spLocks noChangeArrowheads="1"/>
          </p:cNvSpPr>
          <p:nvPr/>
        </p:nvSpPr>
        <p:spPr bwMode="auto">
          <a:xfrm>
            <a:off x="2578436" y="2005353"/>
            <a:ext cx="332539" cy="338477"/>
          </a:xfrm>
          <a:prstGeom prst="star16">
            <a:avLst>
              <a:gd name="adj" fmla="val 319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2852" tIns="51426" rIns="102852" bIns="51426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14342" name="Freeform 11"/>
          <p:cNvSpPr>
            <a:spLocks/>
          </p:cNvSpPr>
          <p:nvPr/>
        </p:nvSpPr>
        <p:spPr bwMode="auto">
          <a:xfrm>
            <a:off x="2641935" y="2168640"/>
            <a:ext cx="564816" cy="3233397"/>
          </a:xfrm>
          <a:custGeom>
            <a:avLst/>
            <a:gdLst>
              <a:gd name="T0" fmla="*/ 0 w 488"/>
              <a:gd name="T1" fmla="*/ 2147483647 h 2920"/>
              <a:gd name="T2" fmla="*/ 2147483647 w 488"/>
              <a:gd name="T3" fmla="*/ 2147483647 h 2920"/>
              <a:gd name="T4" fmla="*/ 2147483647 w 488"/>
              <a:gd name="T5" fmla="*/ 2147483647 h 2920"/>
              <a:gd name="T6" fmla="*/ 2147483647 w 488"/>
              <a:gd name="T7" fmla="*/ 0 h 2920"/>
              <a:gd name="T8" fmla="*/ 0 w 488"/>
              <a:gd name="T9" fmla="*/ 2147483647 h 2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8"/>
              <a:gd name="T16" fmla="*/ 0 h 2920"/>
              <a:gd name="T17" fmla="*/ 488 w 488"/>
              <a:gd name="T18" fmla="*/ 2920 h 2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8" h="2920">
                <a:moveTo>
                  <a:pt x="0" y="24"/>
                </a:moveTo>
                <a:lnTo>
                  <a:pt x="424" y="2920"/>
                </a:lnTo>
                <a:lnTo>
                  <a:pt x="488" y="2920"/>
                </a:lnTo>
                <a:lnTo>
                  <a:pt x="176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66">
              <a:alpha val="76077"/>
            </a:srgbClr>
          </a:solidFill>
          <a:ln w="9525">
            <a:noFill/>
            <a:round/>
            <a:headEnd/>
            <a:tailEnd/>
          </a:ln>
        </p:spPr>
        <p:txBody>
          <a:bodyPr lIns="102852" tIns="51426" rIns="102852" bIns="51426"/>
          <a:lstStyle/>
          <a:p>
            <a:endParaRPr lang="en-US"/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 rot="16200000">
            <a:off x="732558" y="3825722"/>
            <a:ext cx="1918769" cy="3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969" tIns="48484" rIns="96969" bIns="48484">
            <a:spAutoFit/>
          </a:bodyPr>
          <a:lstStyle/>
          <a:p>
            <a:pPr defTabSz="968065" eaLnBrk="0" hangingPunct="0"/>
            <a:r>
              <a:rPr lang="en-US" sz="1700" dirty="0">
                <a:latin typeface="Calibri" pitchFamily="34" charset="0"/>
              </a:rPr>
              <a:t>447-m WLEF Tower</a:t>
            </a:r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563147" y="5013176"/>
            <a:ext cx="1849683" cy="467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969" tIns="48484" rIns="96969" bIns="48484">
            <a:spAutoFit/>
          </a:bodyPr>
          <a:lstStyle/>
          <a:p>
            <a:pPr defTabSz="968065" eaLnBrk="0" hangingPunct="0"/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Park Falls, WI</a:t>
            </a:r>
          </a:p>
        </p:txBody>
      </p:sp>
      <p:pic>
        <p:nvPicPr>
          <p:cNvPr id="14345" name="Picture 16" descr="twin_otter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597A6"/>
              </a:clrFrom>
              <a:clrTo>
                <a:srgbClr val="A597A6">
                  <a:alpha val="0"/>
                </a:srgbClr>
              </a:clrTo>
            </a:clrChange>
            <a:lum bright="-6000" contrast="-6000"/>
          </a:blip>
          <a:srcRect/>
          <a:stretch>
            <a:fillRect/>
          </a:stretch>
        </p:blipFill>
        <p:spPr bwMode="auto">
          <a:xfrm>
            <a:off x="394368" y="3568475"/>
            <a:ext cx="1097882" cy="69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7" descr="NASA_proteus_flight"/>
          <p:cNvPicPr>
            <a:picLocks noChangeAspect="1" noChangeArrowheads="1"/>
          </p:cNvPicPr>
          <p:nvPr/>
        </p:nvPicPr>
        <p:blipFill>
          <a:blip r:embed="rId4" cstate="print">
            <a:lum bright="-24000" contrast="30000"/>
          </a:blip>
          <a:srcRect/>
          <a:stretch>
            <a:fillRect/>
          </a:stretch>
        </p:blipFill>
        <p:spPr bwMode="auto">
          <a:xfrm>
            <a:off x="337554" y="1818255"/>
            <a:ext cx="1435435" cy="39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 Box 18"/>
          <p:cNvSpPr txBox="1">
            <a:spLocks noChangeArrowheads="1"/>
          </p:cNvSpPr>
          <p:nvPr/>
        </p:nvSpPr>
        <p:spPr bwMode="auto">
          <a:xfrm>
            <a:off x="2504909" y="5143500"/>
            <a:ext cx="627168" cy="4672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6969" tIns="48484" rIns="96969" bIns="48484">
            <a:spAutoFit/>
          </a:bodyPr>
          <a:lstStyle/>
          <a:p>
            <a:pPr defTabSz="968065" eaLnBrk="0" hangingPunct="0"/>
            <a:r>
              <a:rPr lang="en-US" sz="2400" dirty="0">
                <a:solidFill>
                  <a:srgbClr val="FFFF00"/>
                </a:solidFill>
                <a:latin typeface="Calibri" pitchFamily="34" charset="0"/>
              </a:rPr>
              <a:t>FTS</a:t>
            </a:r>
          </a:p>
        </p:txBody>
      </p:sp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395" y="1030741"/>
            <a:ext cx="1908342" cy="8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Freeform 12"/>
          <p:cNvSpPr>
            <a:spLocks/>
          </p:cNvSpPr>
          <p:nvPr/>
        </p:nvSpPr>
        <p:spPr bwMode="auto">
          <a:xfrm>
            <a:off x="3129882" y="1731511"/>
            <a:ext cx="387684" cy="3677330"/>
          </a:xfrm>
          <a:custGeom>
            <a:avLst/>
            <a:gdLst>
              <a:gd name="T0" fmla="*/ 2147483647 w 438"/>
              <a:gd name="T1" fmla="*/ 0 h 2535"/>
              <a:gd name="T2" fmla="*/ 0 w 438"/>
              <a:gd name="T3" fmla="*/ 2147483647 h 2535"/>
              <a:gd name="T4" fmla="*/ 2147483647 w 438"/>
              <a:gd name="T5" fmla="*/ 2147483647 h 2535"/>
              <a:gd name="T6" fmla="*/ 2147483647 w 438"/>
              <a:gd name="T7" fmla="*/ 0 h 2535"/>
              <a:gd name="T8" fmla="*/ 2147483647 w 438"/>
              <a:gd name="T9" fmla="*/ 0 h 2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8"/>
              <a:gd name="T16" fmla="*/ 0 h 2535"/>
              <a:gd name="T17" fmla="*/ 438 w 438"/>
              <a:gd name="T18" fmla="*/ 2535 h 2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8" h="2535">
                <a:moveTo>
                  <a:pt x="423" y="0"/>
                </a:moveTo>
                <a:lnTo>
                  <a:pt x="0" y="2535"/>
                </a:lnTo>
                <a:lnTo>
                  <a:pt x="78" y="2532"/>
                </a:lnTo>
                <a:lnTo>
                  <a:pt x="438" y="0"/>
                </a:lnTo>
                <a:lnTo>
                  <a:pt x="423" y="0"/>
                </a:lnTo>
                <a:close/>
              </a:path>
            </a:pathLst>
          </a:custGeom>
          <a:solidFill>
            <a:srgbClr val="FFFF66">
              <a:alpha val="76077"/>
            </a:srgbClr>
          </a:solidFill>
          <a:ln w="9525">
            <a:noFill/>
            <a:round/>
            <a:headEnd/>
            <a:tailEnd/>
          </a:ln>
        </p:spPr>
        <p:txBody>
          <a:bodyPr lIns="102852" tIns="51426" rIns="102852" bIns="51426"/>
          <a:lstStyle/>
          <a:p>
            <a:endParaRPr lang="en-US"/>
          </a:p>
        </p:txBody>
      </p:sp>
      <p:sp>
        <p:nvSpPr>
          <p:cNvPr id="14351" name="TextBox 14"/>
          <p:cNvSpPr txBox="1">
            <a:spLocks noChangeArrowheads="1"/>
          </p:cNvSpPr>
          <p:nvPr/>
        </p:nvSpPr>
        <p:spPr bwMode="auto">
          <a:xfrm>
            <a:off x="3769896" y="4541385"/>
            <a:ext cx="5374105" cy="132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75" tIns="48487" rIns="96975" bIns="48487">
            <a:spAutoFit/>
          </a:bodyPr>
          <a:lstStyle/>
          <a:p>
            <a:r>
              <a:rPr lang="en-US" sz="2000" dirty="0"/>
              <a:t>GOSAT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CO2</a:t>
            </a:r>
            <a:r>
              <a:rPr lang="en-US" sz="2000" dirty="0" smtClean="0"/>
              <a:t> retrievals are </a:t>
            </a:r>
            <a:r>
              <a:rPr lang="en-US" sz="2000" dirty="0"/>
              <a:t>being compared with those from the ground based Total Carbon Column Observing Network to very their accuracy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9050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11960" y="1484784"/>
            <a:ext cx="4597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 and Planned TCCON Stations </a:t>
            </a:r>
            <a:endParaRPr lang="en-US" sz="20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-63152"/>
            <a:ext cx="6985000" cy="1077218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How Well has it Performed?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Comparisons </a:t>
            </a:r>
            <a:r>
              <a:rPr lang="en-US" i="1" dirty="0" smtClean="0">
                <a:latin typeface="Comic Sans MS" pitchFamily="66" charset="0"/>
              </a:rPr>
              <a:t>of GOSAT and TCCON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17077"/>
            <a:ext cx="9144000" cy="1482924"/>
          </a:xfrm>
          <a:prstGeom prst="rect">
            <a:avLst/>
          </a:prstGeom>
          <a:noFill/>
        </p:spPr>
        <p:txBody>
          <a:bodyPr wrap="square" lIns="96981" tIns="48491" rIns="96981" bIns="48491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ACOS GOSAT retrievals show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dirty="0" smtClean="0"/>
              <a:t>A consistent global bias of ~2% (7 </a:t>
            </a:r>
            <a:r>
              <a:rPr lang="en-US" sz="1800" dirty="0" err="1" smtClean="0"/>
              <a:t>ppm</a:t>
            </a:r>
            <a:r>
              <a:rPr lang="en-US" sz="1800" dirty="0" smtClean="0"/>
              <a:t>) in X</a:t>
            </a:r>
            <a:r>
              <a:rPr lang="en-US" sz="1800" baseline="-25000" dirty="0" smtClean="0"/>
              <a:t>CO2</a:t>
            </a:r>
            <a:r>
              <a:rPr lang="en-US" sz="1800" dirty="0" smtClean="0"/>
              <a:t> when compared with TCCON and aircraft measurements.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800" dirty="0" smtClean="0"/>
              <a:t>X</a:t>
            </a:r>
            <a:r>
              <a:rPr lang="en-US" sz="1800" baseline="-25000" dirty="0" smtClean="0"/>
              <a:t>CO2</a:t>
            </a:r>
            <a:r>
              <a:rPr lang="en-US" sz="1800" dirty="0" smtClean="0"/>
              <a:t> variations that are a factor of 2 to 3 larger than that measured by TCCON.  </a:t>
            </a:r>
          </a:p>
          <a:p>
            <a:pPr marL="685800" lvl="1" indent="-228600"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11" name="Content Placeholder 3" descr="montly_lamont.pn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72390" y="1371600"/>
            <a:ext cx="4432482" cy="304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68243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604899" y="4495800"/>
            <a:ext cx="14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Wunch et al.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14_100701_land_psur_histo.png"/>
          <p:cNvPicPr>
            <a:picLocks noGrp="1" noChangeAspect="1"/>
          </p:cNvPicPr>
          <p:nvPr isPhoto="1"/>
        </p:nvPicPr>
        <p:blipFill>
          <a:blip r:embed="rId2" cstate="print"/>
          <a:srcRect l="9167" t="7362" r="4167" b="3939"/>
          <a:stretch>
            <a:fillRect/>
          </a:stretch>
        </p:blipFill>
        <p:spPr bwMode="auto">
          <a:xfrm>
            <a:off x="5229676" y="3483120"/>
            <a:ext cx="3914324" cy="275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Sources of Bias </a:t>
            </a:r>
            <a:r>
              <a:rPr lang="en-US" i="1" dirty="0" smtClean="0">
                <a:latin typeface="Comic Sans MS" pitchFamily="66" charset="0"/>
              </a:rPr>
              <a:t>in the X</a:t>
            </a:r>
            <a:r>
              <a:rPr lang="en-US" i="1" baseline="-25000" dirty="0" smtClean="0">
                <a:latin typeface="Comic Sans MS" pitchFamily="66" charset="0"/>
              </a:rPr>
              <a:t>CO2</a:t>
            </a:r>
            <a:r>
              <a:rPr lang="en-US" i="1" dirty="0" smtClean="0">
                <a:latin typeface="Comic Sans MS" pitchFamily="66" charset="0"/>
              </a:rPr>
              <a:t> Maps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1" y="1066800"/>
            <a:ext cx="8534400" cy="308228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smtClean="0"/>
              <a:t>half </a:t>
            </a:r>
            <a:r>
              <a:rPr lang="en-US" dirty="0" smtClean="0"/>
              <a:t>of </a:t>
            </a:r>
            <a:r>
              <a:rPr lang="en-US" dirty="0" smtClean="0"/>
              <a:t>the global 2% </a:t>
            </a:r>
            <a:r>
              <a:rPr lang="en-US" dirty="0" smtClean="0"/>
              <a:t>bias is caused by a ~10 </a:t>
            </a:r>
            <a:r>
              <a:rPr lang="en-US" dirty="0" err="1" smtClean="0"/>
              <a:t>hPa</a:t>
            </a:r>
            <a:r>
              <a:rPr lang="en-US" dirty="0" smtClean="0"/>
              <a:t> (1%) high surface pressure </a:t>
            </a:r>
            <a:r>
              <a:rPr lang="en-US" dirty="0" smtClean="0"/>
              <a:t>bias associated </a:t>
            </a:r>
            <a:r>
              <a:rPr lang="en-US" dirty="0" smtClean="0"/>
              <a:t>with:</a:t>
            </a:r>
          </a:p>
          <a:p>
            <a:pPr lvl="1"/>
            <a:r>
              <a:rPr lang="en-US" sz="2000" dirty="0" smtClean="0"/>
              <a:t>Radiometric and spectroscopic calibration </a:t>
            </a:r>
            <a:r>
              <a:rPr lang="en-US" sz="2000" dirty="0" smtClean="0"/>
              <a:t>errors</a:t>
            </a:r>
            <a:endParaRPr lang="en-US" sz="2000" dirty="0" smtClean="0"/>
          </a:p>
          <a:p>
            <a:pPr lvl="2"/>
            <a:r>
              <a:rPr lang="en-US" sz="1800" dirty="0" smtClean="0"/>
              <a:t>Non linearity and ILS corrections currently </a:t>
            </a:r>
            <a:r>
              <a:rPr lang="en-US" sz="1800" dirty="0" smtClean="0"/>
              <a:t>being implemented</a:t>
            </a:r>
          </a:p>
          <a:p>
            <a:pPr lvl="1"/>
            <a:r>
              <a:rPr lang="en-US" sz="2000" dirty="0" smtClean="0"/>
              <a:t>Uncertainties in the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A-band absorption cross </a:t>
            </a:r>
            <a:r>
              <a:rPr lang="en-US" sz="2000" dirty="0" smtClean="0"/>
              <a:t>sections</a:t>
            </a:r>
          </a:p>
          <a:p>
            <a:pPr lvl="2"/>
            <a:r>
              <a:rPr lang="en-US" dirty="0" smtClean="0"/>
              <a:t>Oversimplified treatment of line mixing and line shape</a:t>
            </a:r>
          </a:p>
          <a:p>
            <a:r>
              <a:rPr lang="en-US" dirty="0" smtClean="0"/>
              <a:t>Improvements in the CO</a:t>
            </a:r>
            <a:r>
              <a:rPr lang="en-US" baseline="-25000" dirty="0" smtClean="0"/>
              <a:t>2</a:t>
            </a:r>
            <a:r>
              <a:rPr lang="en-US" dirty="0" smtClean="0"/>
              <a:t> spectroscopy and aerosol retrieval approach are also being implemented to address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remaining bias</a:t>
            </a:r>
            <a:endParaRPr lang="en-US" dirty="0" smtClean="0"/>
          </a:p>
        </p:txBody>
      </p:sp>
      <p:sp>
        <p:nvSpPr>
          <p:cNvPr id="18442" name="TextBox 9"/>
          <p:cNvSpPr txBox="1">
            <a:spLocks noChangeArrowheads="1"/>
          </p:cNvSpPr>
          <p:nvPr/>
        </p:nvSpPr>
        <p:spPr bwMode="auto">
          <a:xfrm>
            <a:off x="5991676" y="3624158"/>
            <a:ext cx="1457450" cy="3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s</a:t>
            </a:r>
            <a:r>
              <a:rPr lang="en-US" sz="1400" dirty="0"/>
              <a:t> – P</a:t>
            </a:r>
            <a:r>
              <a:rPr lang="en-US" sz="1400" baseline="-25000" dirty="0"/>
              <a:t>s</a:t>
            </a:r>
            <a:r>
              <a:rPr lang="en-US" sz="1400" dirty="0"/>
              <a:t> (a priori)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40425" y="4658890"/>
            <a:ext cx="216197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8" descr="Picture 4.png"/>
          <p:cNvPicPr>
            <a:picLocks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1520" y="4320105"/>
            <a:ext cx="495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383867" y="5549177"/>
            <a:ext cx="4973053" cy="4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r>
              <a:rPr lang="en-US" sz="2000" dirty="0" smtClean="0"/>
              <a:t>Typical 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A-band retrieval residuals.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3720" y="4407973"/>
            <a:ext cx="1063292" cy="400103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sz="2000" dirty="0" smtClean="0"/>
              <a:t>GOSAT</a:t>
            </a:r>
            <a:endParaRPr lang="en-US" sz="20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63603"/>
            <a:ext cx="7128792" cy="584775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  <a:ea typeface="ＭＳ Ｐゴシック" pitchFamily="-105" charset="-128"/>
                <a:cs typeface="ＭＳ Ｐゴシック" pitchFamily="-105" charset="-128"/>
              </a:rPr>
              <a:t>Validation of X</a:t>
            </a:r>
            <a:r>
              <a:rPr lang="en-US" i="1" baseline="-25000" dirty="0" smtClean="0">
                <a:latin typeface="Comic Sans MS" pitchFamily="66" charset="0"/>
                <a:ea typeface="ＭＳ Ｐゴシック" pitchFamily="-105" charset="-128"/>
                <a:cs typeface="ＭＳ Ｐゴシック" pitchFamily="-105" charset="-128"/>
              </a:rPr>
              <a:t>CO2</a:t>
            </a:r>
            <a:r>
              <a:rPr lang="en-US" i="1" dirty="0" smtClean="0">
                <a:latin typeface="Comic Sans MS" pitchFamily="66" charset="0"/>
                <a:ea typeface="ＭＳ Ｐゴシック" pitchFamily="-105" charset="-128"/>
                <a:cs typeface="ＭＳ Ｐゴシック" pitchFamily="-105" charset="-128"/>
              </a:rPr>
              <a:t> at TCCON Sites</a:t>
            </a:r>
            <a:endParaRPr lang="en-US" i="1" dirty="0">
              <a:latin typeface="Comic Sans MS" pitchFamily="66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87928"/>
            <a:ext cx="3600400" cy="42454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Once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the known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biases are removed, retrievals of X</a:t>
            </a:r>
            <a:r>
              <a:rPr lang="en-US" baseline="-25000" dirty="0" smtClean="0">
                <a:ea typeface="ＭＳ Ｐゴシック" pitchFamily="-105" charset="-128"/>
                <a:cs typeface="ＭＳ Ｐゴシック" pitchFamily="-105" charset="-128"/>
              </a:rPr>
              <a:t>CO2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compare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well against “ground truth” from the TCCON (Total Carbon Column Observing Network).</a:t>
            </a:r>
          </a:p>
          <a:p>
            <a:pPr marL="0" indent="0">
              <a:buNone/>
            </a:pPr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Both the hemispheric gradients and the seasonal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cycles are captured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in the bias-corrected GOSAT X</a:t>
            </a:r>
            <a:r>
              <a:rPr lang="en-US" baseline="-25000" dirty="0" smtClean="0">
                <a:ea typeface="ＭＳ Ｐゴシック" pitchFamily="-105" charset="-128"/>
                <a:cs typeface="ＭＳ Ｐゴシック" pitchFamily="-105" charset="-128"/>
              </a:rPr>
              <a:t>CO2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 retrievals.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" name="Content Placeholder 8" descr="fig20110214_15.jpg"/>
          <p:cNvPicPr>
            <a:picLocks noGrp="1" noChangeAspect="1"/>
          </p:cNvPicPr>
          <p:nvPr/>
        </p:nvPicPr>
        <p:blipFill rotWithShape="1">
          <a:blip r:embed="rId2" cstate="print"/>
          <a:srcRect l="2299" t="4655" r="90176" b="5358"/>
          <a:stretch/>
        </p:blipFill>
        <p:spPr bwMode="auto">
          <a:xfrm>
            <a:off x="4140930" y="939014"/>
            <a:ext cx="563298" cy="529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1015939"/>
            <a:ext cx="2486227" cy="522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64287" y="1340768"/>
            <a:ext cx="1779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Park Falls, WI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36295" y="2852936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Lamont, OK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236295" y="4613066"/>
            <a:ext cx="1452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Lauder, NZ</a:t>
            </a:r>
            <a:endParaRPr lang="en-US" sz="20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8421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-63152"/>
            <a:ext cx="6985000" cy="1077218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E</a:t>
            </a:r>
            <a:r>
              <a:rPr lang="en-US" i="1" dirty="0" smtClean="0">
                <a:solidFill>
                  <a:schemeClr val="bg1"/>
                </a:solidFill>
                <a:latin typeface="Comic Sans MS" pitchFamily="66" charset="0"/>
              </a:rPr>
              <a:t>xperiences with its operations</a:t>
            </a:r>
            <a:r>
              <a:rPr lang="en-US" i="1" dirty="0" smtClean="0">
                <a:latin typeface="Comic Sans MS" pitchFamily="66" charset="0"/>
              </a:rPr>
              <a:t>: 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A Year of ACOS/GOSAT X</a:t>
            </a:r>
            <a:r>
              <a:rPr lang="en-US" i="1" baseline="-25000" dirty="0" smtClean="0">
                <a:latin typeface="Comic Sans MS" pitchFamily="66" charset="0"/>
              </a:rPr>
              <a:t>CO2</a:t>
            </a:r>
            <a:endParaRPr lang="en-US" i="1" baseline="-250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16</a:t>
            </a:fld>
            <a:endParaRPr lang="en-US" altLang="ja-JP"/>
          </a:p>
        </p:txBody>
      </p:sp>
      <p:pic>
        <p:nvPicPr>
          <p:cNvPr id="6" name="Picture 1" descr="06_100101_land_xco2_map_binned.pn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5496" y="1052736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06_100201_land_xco2_map_binned.pn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1052736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06_100301_land_xco2_map_binned.pn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1052736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06_100401_land_xco2_map_binned.png"/>
          <p:cNvPicPr>
            <a:picLocks noGrp="1" noChangeAspect="1"/>
          </p:cNvPicPr>
          <p:nvPr isPhoto="1"/>
        </p:nvPicPr>
        <p:blipFill>
          <a:blip r:embed="rId5"/>
          <a:srcRect/>
          <a:stretch>
            <a:fillRect/>
          </a:stretch>
        </p:blipFill>
        <p:spPr bwMode="auto">
          <a:xfrm>
            <a:off x="6732240" y="1052736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06_100501_land_xco2_map_binned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>
            <a:off x="107504" y="2780928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6_100601_land_xco2_map_binned.png"/>
          <p:cNvPicPr>
            <a:picLocks noGrp="1" noChangeAspect="1"/>
          </p:cNvPicPr>
          <p:nvPr isPhoto="1"/>
        </p:nvPicPr>
        <p:blipFill>
          <a:blip r:embed="rId7"/>
          <a:srcRect/>
          <a:stretch>
            <a:fillRect/>
          </a:stretch>
        </p:blipFill>
        <p:spPr bwMode="auto">
          <a:xfrm>
            <a:off x="2339752" y="2780928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06_100701_land_xco2_map_binned.png"/>
          <p:cNvPicPr>
            <a:picLocks noGrp="1" noChangeAspect="1"/>
          </p:cNvPicPr>
          <p:nvPr isPhoto="1"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780928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06_100801_land_xco2_map_binned.png"/>
          <p:cNvPicPr>
            <a:picLocks noGrp="1" noChangeAspect="1"/>
          </p:cNvPicPr>
          <p:nvPr isPhoto="1"/>
        </p:nvPicPr>
        <p:blipFill>
          <a:blip r:embed="rId9"/>
          <a:srcRect/>
          <a:stretch>
            <a:fillRect/>
          </a:stretch>
        </p:blipFill>
        <p:spPr bwMode="auto">
          <a:xfrm>
            <a:off x="6804248" y="2780928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06_100901_land_xco2_map_binned.png"/>
          <p:cNvPicPr>
            <a:picLocks noGrp="1" noChangeAspect="1"/>
          </p:cNvPicPr>
          <p:nvPr isPhoto="1"/>
        </p:nvPicPr>
        <p:blipFill>
          <a:blip r:embed="rId10"/>
          <a:srcRect/>
          <a:stretch>
            <a:fillRect/>
          </a:stretch>
        </p:blipFill>
        <p:spPr bwMode="auto">
          <a:xfrm>
            <a:off x="84196" y="4565104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06_101001_land_xco2_map_binned.png"/>
          <p:cNvPicPr>
            <a:picLocks noGrp="1" noChangeAspect="1"/>
          </p:cNvPicPr>
          <p:nvPr isPhoto="1"/>
        </p:nvPicPr>
        <p:blipFill>
          <a:blip r:embed="rId11"/>
          <a:srcRect/>
          <a:stretch>
            <a:fillRect/>
          </a:stretch>
        </p:blipFill>
        <p:spPr bwMode="auto">
          <a:xfrm>
            <a:off x="2316444" y="4565104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06_101101_land_xco2_map_binned.png"/>
          <p:cNvPicPr>
            <a:picLocks noGrp="1" noChangeAspect="1"/>
          </p:cNvPicPr>
          <p:nvPr isPhoto="1"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4565104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06_101201_land_xco2_map_binned.png"/>
          <p:cNvPicPr>
            <a:picLocks noGrp="1" noChangeAspect="1"/>
          </p:cNvPicPr>
          <p:nvPr isPhoto="1"/>
        </p:nvPicPr>
        <p:blipFill>
          <a:blip r:embed="rId13"/>
          <a:srcRect/>
          <a:stretch>
            <a:fillRect/>
          </a:stretch>
        </p:blipFill>
        <p:spPr bwMode="auto">
          <a:xfrm>
            <a:off x="6816436" y="4565104"/>
            <a:ext cx="23275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ACOS GOSAT Data Release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632" y="1387929"/>
            <a:ext cx="8672763" cy="4980214"/>
          </a:xfrm>
        </p:spPr>
        <p:txBody>
          <a:bodyPr/>
          <a:lstStyle/>
          <a:p>
            <a:pPr lvl="0"/>
            <a:r>
              <a:rPr lang="en-US" dirty="0" smtClean="0"/>
              <a:t>The ACOS L2 Standard Products are now being distributed on the GSFC </a:t>
            </a:r>
            <a:r>
              <a:rPr lang="en-US" dirty="0" err="1" smtClean="0"/>
              <a:t>Mirador</a:t>
            </a:r>
            <a:r>
              <a:rPr lang="en-US" dirty="0" smtClean="0"/>
              <a:t> site.  </a:t>
            </a:r>
          </a:p>
          <a:p>
            <a:pPr lvl="0"/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hlinkClick r:id="rId2"/>
              </a:rPr>
              <a:t>http://mirador.gsfc.nasa.gov/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You can find the data, along with a README and a Data Quality Statement at the site: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u="sng" dirty="0" smtClean="0">
                <a:hlinkClick r:id="rId3"/>
              </a:rPr>
              <a:t>http://disc.sci.gsfc.nasa.gov/acdisc/documentation/ACOS.shtml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Conclusions and Future Plans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14400"/>
            <a:ext cx="8735888" cy="5410200"/>
          </a:xfrm>
        </p:spPr>
        <p:txBody>
          <a:bodyPr/>
          <a:lstStyle/>
          <a:p>
            <a:r>
              <a:rPr lang="en-US" dirty="0" smtClean="0"/>
              <a:t>The ACOS/GOSAT collaboration is </a:t>
            </a:r>
            <a:r>
              <a:rPr lang="en-US" dirty="0" smtClean="0"/>
              <a:t>returning </a:t>
            </a:r>
            <a:r>
              <a:rPr lang="en-US" dirty="0" smtClean="0"/>
              <a:t>benefits to both teams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The OCO-2/ACOS retrieval algorithm is: </a:t>
            </a:r>
          </a:p>
          <a:p>
            <a:pPr lvl="2"/>
            <a:r>
              <a:rPr lang="en-US" sz="1800" dirty="0" smtClean="0"/>
              <a:t>currently in place and is generating  a production product for GOSAT</a:t>
            </a:r>
          </a:p>
          <a:p>
            <a:pPr lvl="2"/>
            <a:r>
              <a:rPr lang="en-US" sz="1800" dirty="0" smtClean="0"/>
              <a:t>still evolving, to address know errors and biases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The vicarious calibration experiments have helped to identify and correct for changes in the pre-launch GOSAT </a:t>
            </a:r>
            <a:r>
              <a:rPr lang="en-US" sz="2000" dirty="0" smtClean="0"/>
              <a:t>calibration </a:t>
            </a:r>
            <a:r>
              <a:rPr lang="en-US" sz="2000" dirty="0" smtClean="0"/>
              <a:t>parameters.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/>
              <a:t>Comparisons with TCCON measurements have revealed a global, -2% bias in the preliminary ACOS X</a:t>
            </a:r>
            <a:r>
              <a:rPr lang="en-US" sz="2000" baseline="-25000" dirty="0" smtClean="0"/>
              <a:t>CO2</a:t>
            </a:r>
            <a:r>
              <a:rPr lang="en-US" sz="2000" dirty="0" smtClean="0"/>
              <a:t> retrievals</a:t>
            </a:r>
          </a:p>
          <a:p>
            <a:pPr lvl="2"/>
            <a:r>
              <a:rPr lang="en-US" sz="1800" dirty="0" smtClean="0"/>
              <a:t>About 2/3 of this bias can be attributed to a +10 </a:t>
            </a:r>
            <a:r>
              <a:rPr lang="en-US" sz="1800" dirty="0" err="1" smtClean="0"/>
              <a:t>hPa</a:t>
            </a:r>
            <a:r>
              <a:rPr lang="en-US" sz="1800" dirty="0" smtClean="0"/>
              <a:t> bias in the retrieved surface pressure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Lessons learned from this experience are expected to substantially accelerate the delivery of high quality products from the OCO-2 mission, which is currently scheduled for launch in February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053" y="3732341"/>
            <a:ext cx="2887579" cy="184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225" y="104941"/>
            <a:ext cx="6577263" cy="584775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OCO and GOSAT Collaboration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434" y="915081"/>
            <a:ext cx="6638813" cy="30037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The OCO and GOSAT teams formed a close partnership during the implementation phases of these </a:t>
            </a:r>
            <a:r>
              <a:rPr lang="en-US" dirty="0" smtClean="0">
                <a:ea typeface="ＭＳ Ｐゴシック" pitchFamily="34" charset="-128"/>
              </a:rPr>
              <a:t>missions </a:t>
            </a:r>
            <a:r>
              <a:rPr lang="en-US" dirty="0" smtClean="0">
                <a:ea typeface="ＭＳ Ｐゴシック" pitchFamily="34" charset="-128"/>
              </a:rPr>
              <a:t>to: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Cross calibrate the OCO instrument and TANSO-FTS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Cross validate OCO and GOSAT X</a:t>
            </a:r>
            <a:r>
              <a:rPr lang="en-US" baseline="-25000" dirty="0" smtClean="0">
                <a:ea typeface="ＭＳ Ｐゴシック" pitchFamily="34" charset="-128"/>
              </a:rPr>
              <a:t>CO2</a:t>
            </a:r>
            <a:r>
              <a:rPr lang="en-US" dirty="0" smtClean="0">
                <a:ea typeface="ＭＳ Ｐゴシック" pitchFamily="34" charset="-128"/>
              </a:rPr>
              <a:t> retrievals against a common standard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The primary objectives of this partnership were to: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Accelerate understanding of this new data source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Facilitate combining results from GOSAT and </a:t>
            </a:r>
            <a:r>
              <a:rPr lang="en-US" dirty="0" smtClean="0">
                <a:ea typeface="ＭＳ Ｐゴシック" pitchFamily="34" charset="-128"/>
              </a:rPr>
              <a:t>OCO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45" name="Picture 4" descr="_Pic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929" y="1370920"/>
            <a:ext cx="2287671" cy="47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7137066" y="4430826"/>
            <a:ext cx="1109579" cy="1665174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22" tIns="45711" rIns="91422" bIns="45711" anchor="ctr"/>
          <a:lstStyle/>
          <a:p>
            <a:endParaRPr lang="en-US"/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31" y="3717032"/>
            <a:ext cx="2780632" cy="18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1158" y="5530184"/>
            <a:ext cx="2847474" cy="63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marL="109441" indent="-109441"/>
            <a:r>
              <a:rPr lang="en-US" sz="1700" dirty="0"/>
              <a:t>	3-day ground track repeat cycle resolves weather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505869" y="5545493"/>
            <a:ext cx="3200066" cy="5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marL="109441" indent="-109441"/>
            <a:r>
              <a:rPr lang="en-US" sz="1600" dirty="0"/>
              <a:t>	Continuous high resolution measurements along track</a:t>
            </a:r>
            <a:endParaRPr lang="en-US" sz="1400" dirty="0"/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225843" y="3717032"/>
            <a:ext cx="1077707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GOSAT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3733132" y="3717032"/>
            <a:ext cx="768135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OCO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96267"/>
            <a:ext cx="7848872" cy="584775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The Launch of GOSAT 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&amp; Loss of OCO</a:t>
            </a:r>
            <a:endParaRPr lang="en-US" i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1267" name="Picture 6" descr="Rogers - oco_launch copy.jpg"/>
          <p:cNvPicPr>
            <a:picLocks noChangeAspect="1"/>
          </p:cNvPicPr>
          <p:nvPr/>
        </p:nvPicPr>
        <p:blipFill>
          <a:blip r:embed="rId3" cstate="print"/>
          <a:srcRect t="4225"/>
          <a:stretch>
            <a:fillRect/>
          </a:stretch>
        </p:blipFill>
        <p:spPr bwMode="auto">
          <a:xfrm>
            <a:off x="5374105" y="1052736"/>
            <a:ext cx="3449053" cy="466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7236297" y="1151505"/>
            <a:ext cx="1638565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24 </a:t>
            </a:r>
            <a:r>
              <a:rPr lang="en-US" sz="2000" b="1" dirty="0">
                <a:solidFill>
                  <a:schemeClr val="bg1"/>
                </a:solidFill>
              </a:rPr>
              <a:t>Feb 2009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53453" y="5661248"/>
            <a:ext cx="3789947" cy="65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975" tIns="48487" rIns="96975" bIns="48487">
            <a:spAutoFit/>
          </a:bodyPr>
          <a:lstStyle/>
          <a:p>
            <a:r>
              <a:rPr lang="en-US" sz="1800" dirty="0"/>
              <a:t>GOSAT launched successfully on 23 January 2009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181600" y="5661248"/>
            <a:ext cx="4090737" cy="65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75" tIns="48487" rIns="96975" bIns="48487">
            <a:spAutoFit/>
          </a:bodyPr>
          <a:lstStyle/>
          <a:p>
            <a:r>
              <a:rPr lang="en-US" sz="1800" dirty="0"/>
              <a:t>OCO was lost a month later when its launch </a:t>
            </a:r>
            <a:r>
              <a:rPr lang="en-US" sz="1800" dirty="0" smtClean="0"/>
              <a:t>system failed 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3504"/>
          <a:stretch>
            <a:fillRect/>
          </a:stretch>
        </p:blipFill>
        <p:spPr bwMode="auto">
          <a:xfrm>
            <a:off x="609600" y="1052736"/>
            <a:ext cx="3429000" cy="46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4"/>
          <p:cNvSpPr>
            <a:spLocks noGrp="1"/>
          </p:cNvSpPr>
          <p:nvPr>
            <p:ph type="title"/>
          </p:nvPr>
        </p:nvSpPr>
        <p:spPr>
          <a:xfrm>
            <a:off x="2339752" y="140331"/>
            <a:ext cx="6577263" cy="584775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Working with the GOSAT Team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Immediately after the loss of </a:t>
            </a:r>
            <a:r>
              <a:rPr lang="en-US" dirty="0" smtClean="0">
                <a:ea typeface="ＭＳ Ｐゴシック" pitchFamily="34" charset="-128"/>
              </a:rPr>
              <a:t>OCO, </a:t>
            </a:r>
            <a:r>
              <a:rPr lang="en-US" dirty="0" smtClean="0">
                <a:ea typeface="ＭＳ Ｐゴシック" pitchFamily="34" charset="-128"/>
              </a:rPr>
              <a:t>the GOSAT Project manager invited the OCO Team to participate in </a:t>
            </a:r>
            <a:r>
              <a:rPr lang="en-US" dirty="0" smtClean="0">
                <a:ea typeface="ＭＳ Ｐゴシック" pitchFamily="34" charset="-128"/>
              </a:rPr>
              <a:t>GOSAT </a:t>
            </a:r>
            <a:r>
              <a:rPr lang="en-US" dirty="0" smtClean="0">
                <a:ea typeface="ＭＳ Ｐゴシック" pitchFamily="34" charset="-128"/>
              </a:rPr>
              <a:t>data analysis</a:t>
            </a:r>
          </a:p>
          <a:p>
            <a:endParaRPr lang="en-US" sz="1000" dirty="0" smtClean="0"/>
          </a:p>
          <a:p>
            <a:r>
              <a:rPr lang="en-US" dirty="0" smtClean="0"/>
              <a:t>NASA reformulated the OCO team as the “Atmospheric CO</a:t>
            </a:r>
            <a:r>
              <a:rPr lang="en-US" baseline="-25000" dirty="0" smtClean="0"/>
              <a:t>2</a:t>
            </a:r>
            <a:r>
              <a:rPr lang="en-US" dirty="0" smtClean="0"/>
              <a:t> Observations from Space” (ACOS) team</a:t>
            </a:r>
          </a:p>
          <a:p>
            <a:pPr>
              <a:buNone/>
            </a:pPr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This collaboration benefits the GOSAT team by: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Combining the ground based calibration and validation resources of both teams to maximize the accuracy of the GOSAT data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Combining the scientific expertise from both teams to accelerate our understanding of this new, space-based data source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This collaboration benefits the NASA OCO by 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Providing direct experience with the analysis of space based CO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 measurements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Accelerating the delivery of precise CO</a:t>
            </a:r>
            <a:r>
              <a:rPr lang="en-US" baseline="-25000" dirty="0" smtClean="0">
                <a:ea typeface="ＭＳ Ｐゴシック" pitchFamily="34" charset="-128"/>
              </a:rPr>
              <a:t>2</a:t>
            </a:r>
            <a:r>
              <a:rPr lang="en-US" dirty="0" smtClean="0">
                <a:ea typeface="ＭＳ Ｐゴシック" pitchFamily="34" charset="-128"/>
              </a:rPr>
              <a:t> measurements from future NASA carbon dioxide monitoring missions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954324" y="-100572"/>
            <a:ext cx="8010164" cy="1077218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Scope of 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the 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en-US" i="1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ACOS/GOSAT </a:t>
            </a:r>
            <a:r>
              <a:rPr lang="en-US" i="1" dirty="0" smtClean="0">
                <a:latin typeface="Comic Sans MS" pitchFamily="66" charset="0"/>
                <a:ea typeface="ＭＳ Ｐゴシック" pitchFamily="34" charset="-128"/>
              </a:rPr>
              <a:t>Collaboration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6477000" cy="5301343"/>
          </a:xfrm>
        </p:spPr>
        <p:txBody>
          <a:bodyPr/>
          <a:lstStyle/>
          <a:p>
            <a:r>
              <a:rPr lang="en-US" dirty="0" smtClean="0"/>
              <a:t>The ACOS team is collaborating closely with the GOSAT teams at JAXA and NIES to: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marL="688975" lvl="1" indent="-223838"/>
            <a:r>
              <a:rPr lang="en-US" sz="2000" dirty="0" smtClean="0">
                <a:ea typeface="ＭＳ Ｐゴシック" pitchFamily="34" charset="-128"/>
              </a:rPr>
              <a:t>Conduct vicarious calibration campaigns in Railroad Valley, Nevada, U.S.A. and analyze results of those campaigns</a:t>
            </a:r>
          </a:p>
          <a:p>
            <a:pPr marL="688975" lvl="1" indent="-223838"/>
            <a:endParaRPr lang="en-US" sz="1000" dirty="0" smtClean="0">
              <a:ea typeface="ＭＳ Ｐゴシック" pitchFamily="34" charset="-128"/>
            </a:endParaRPr>
          </a:p>
          <a:p>
            <a:pPr marL="688975" lvl="1" indent="-223838"/>
            <a:r>
              <a:rPr lang="en-US" sz="2000" dirty="0" smtClean="0">
                <a:ea typeface="ＭＳ Ｐゴシック" pitchFamily="34" charset="-128"/>
              </a:rPr>
              <a:t> Retrieve X</a:t>
            </a:r>
            <a:r>
              <a:rPr lang="en-US" sz="2000" baseline="-25000" dirty="0" smtClean="0">
                <a:ea typeface="ＭＳ Ｐゴシック" pitchFamily="34" charset="-128"/>
              </a:rPr>
              <a:t>CO2</a:t>
            </a:r>
            <a:r>
              <a:rPr lang="en-US" sz="2000" dirty="0" smtClean="0">
                <a:ea typeface="ＭＳ Ｐゴシック" pitchFamily="34" charset="-128"/>
              </a:rPr>
              <a:t> from GOSAT spectra</a:t>
            </a:r>
          </a:p>
          <a:p>
            <a:pPr marL="974725" lvl="3" indent="-285750"/>
            <a:r>
              <a:rPr lang="en-US" sz="2000" dirty="0" smtClean="0">
                <a:ea typeface="ＭＳ Ｐゴシック" pitchFamily="34" charset="-128"/>
              </a:rPr>
              <a:t>Model development, implementation, </a:t>
            </a:r>
            <a:r>
              <a:rPr lang="en-US" sz="2000" dirty="0" smtClean="0">
                <a:ea typeface="ＭＳ Ｐゴシック" pitchFamily="34" charset="-128"/>
              </a:rPr>
              <a:t>&amp; testing</a:t>
            </a:r>
            <a:endParaRPr lang="en-US" sz="2000" dirty="0" smtClean="0">
              <a:ea typeface="ＭＳ Ｐゴシック" pitchFamily="34" charset="-128"/>
            </a:endParaRPr>
          </a:p>
          <a:p>
            <a:pPr marL="974725" lvl="3" indent="-285750"/>
            <a:r>
              <a:rPr lang="en-US" sz="2000" dirty="0" smtClean="0">
                <a:ea typeface="ＭＳ Ｐゴシック" pitchFamily="34" charset="-128"/>
              </a:rPr>
              <a:t>Data production and delivery</a:t>
            </a:r>
          </a:p>
          <a:p>
            <a:pPr marL="688975" lvl="1" indent="-223838"/>
            <a:endParaRPr lang="en-US" sz="1000" dirty="0" smtClean="0">
              <a:ea typeface="ＭＳ Ｐゴシック" pitchFamily="34" charset="-128"/>
            </a:endParaRPr>
          </a:p>
          <a:p>
            <a:pPr marL="688975" lvl="1" indent="-223838"/>
            <a:r>
              <a:rPr lang="en-US" sz="2000" dirty="0" smtClean="0">
                <a:ea typeface="ＭＳ Ｐゴシック" pitchFamily="34" charset="-128"/>
              </a:rPr>
              <a:t>Validate GOSAT retrievals </a:t>
            </a:r>
            <a:r>
              <a:rPr lang="en-US" sz="2000" dirty="0" smtClean="0">
                <a:ea typeface="ＭＳ Ｐゴシック" pitchFamily="34" charset="-128"/>
              </a:rPr>
              <a:t>by</a:t>
            </a:r>
            <a:r>
              <a:rPr lang="en-US" sz="2000" dirty="0" smtClean="0">
                <a:ea typeface="ＭＳ Ｐゴシック" pitchFamily="34" charset="-128"/>
              </a:rPr>
              <a:t> comparing</a:t>
            </a:r>
            <a:endParaRPr lang="en-US" sz="2000" dirty="0" smtClean="0">
              <a:ea typeface="ＭＳ Ｐゴシック" pitchFamily="34" charset="-128"/>
            </a:endParaRPr>
          </a:p>
          <a:p>
            <a:pPr marL="914400" lvl="3" indent="-225425"/>
            <a:r>
              <a:rPr lang="en-US" sz="2000" dirty="0" smtClean="0">
                <a:ea typeface="ＭＳ Ｐゴシック" pitchFamily="34" charset="-128"/>
              </a:rPr>
              <a:t>GOSAT retrievals with TCCON measurements</a:t>
            </a:r>
          </a:p>
          <a:p>
            <a:pPr marL="914400" lvl="3" indent="-225425"/>
            <a:r>
              <a:rPr lang="en-US" sz="2000" dirty="0" smtClean="0">
                <a:ea typeface="ＭＳ Ｐゴシック" pitchFamily="34" charset="-128"/>
              </a:rPr>
              <a:t>O</a:t>
            </a:r>
            <a:r>
              <a:rPr lang="en-US" sz="2000" dirty="0" smtClean="0">
                <a:ea typeface="ＭＳ Ｐゴシック" pitchFamily="34" charset="-128"/>
              </a:rPr>
              <a:t>ther </a:t>
            </a:r>
            <a:r>
              <a:rPr lang="en-US" sz="2000" dirty="0" smtClean="0">
                <a:ea typeface="ＭＳ Ｐゴシック" pitchFamily="34" charset="-128"/>
              </a:rPr>
              <a:t>validation standards (surface pressure, aircraft and ground-based CO</a:t>
            </a:r>
            <a:r>
              <a:rPr lang="en-US" sz="2000" baseline="-25000" dirty="0" smtClean="0">
                <a:ea typeface="ＭＳ Ｐゴシック" pitchFamily="34" charset="-128"/>
              </a:rPr>
              <a:t>2</a:t>
            </a:r>
            <a:r>
              <a:rPr lang="en-US" sz="2000" dirty="0" smtClean="0">
                <a:ea typeface="ＭＳ Ｐゴシック" pitchFamily="34" charset="-128"/>
              </a:rPr>
              <a:t> measurements</a:t>
            </a: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9606" t="28957" b="-528"/>
          <a:stretch>
            <a:fillRect/>
          </a:stretch>
        </p:blipFill>
        <p:spPr bwMode="auto">
          <a:xfrm>
            <a:off x="7467600" y="1031152"/>
            <a:ext cx="1604211" cy="14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29708"/>
            <a:ext cx="1378239" cy="116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696200" y="5301208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3548062"/>
            <a:ext cx="1981201" cy="136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図 4"/>
          <p:cNvPicPr>
            <a:picLocks noChangeAspect="1"/>
          </p:cNvPicPr>
          <p:nvPr/>
        </p:nvPicPr>
        <p:blipFill>
          <a:blip r:embed="rId6" cstate="print"/>
          <a:srcRect r="23586"/>
          <a:stretch>
            <a:fillRect/>
          </a:stretch>
        </p:blipFill>
        <p:spPr bwMode="auto">
          <a:xfrm>
            <a:off x="7772400" y="2419701"/>
            <a:ext cx="1293473" cy="122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/>
          <p:nvPr/>
        </p:nvGrpSpPr>
        <p:grpSpPr>
          <a:xfrm>
            <a:off x="6057394" y="2362200"/>
            <a:ext cx="1791206" cy="1181978"/>
            <a:chOff x="6057394" y="2501135"/>
            <a:chExt cx="1791206" cy="1181978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 r="28065"/>
            <a:stretch>
              <a:fillRect/>
            </a:stretch>
          </p:blipFill>
          <p:spPr bwMode="auto">
            <a:xfrm>
              <a:off x="6248400" y="2623484"/>
              <a:ext cx="1600200" cy="10596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 rot="16200000">
              <a:off x="5698730" y="2859799"/>
              <a:ext cx="984534" cy="26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6981" tIns="48491" rIns="96981" bIns="48491">
              <a:spAutoFit/>
            </a:bodyPr>
            <a:lstStyle/>
            <a:p>
              <a:r>
                <a:rPr lang="en-US" sz="1100" dirty="0" err="1"/>
                <a:t>Picarro</a:t>
              </a:r>
              <a:r>
                <a:rPr lang="en-US" sz="1100" dirty="0"/>
                <a:t> CO</a:t>
              </a:r>
              <a:r>
                <a:rPr lang="en-US" sz="1100" baseline="-25000" dirty="0"/>
                <a:t>2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 l="25000" r="28125"/>
          <a:stretch>
            <a:fillRect/>
          </a:stretch>
        </p:blipFill>
        <p:spPr bwMode="auto">
          <a:xfrm>
            <a:off x="6858000" y="1505301"/>
            <a:ext cx="721895" cy="105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001000" y="4648200"/>
            <a:ext cx="937941" cy="6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F04C-E3DE-46C5-AC59-85F8612718B5}" type="slidenum">
              <a:rPr lang="en-US" altLang="ja-JP" smtClean="0"/>
              <a:pPr/>
              <a:t>5</a:t>
            </a:fld>
            <a:endParaRPr lang="en-US" altLang="ja-JP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crisp.JPL\Documents\dcrisp\OCO\GOSAT\Meetings_Conferences\GOSAT_ACOS_TIM_20101115\b2.7_screening_statistics\06_090701_xco2_map_binned.pn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151416" y="4149080"/>
            <a:ext cx="2992583" cy="205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183069"/>
            <a:ext cx="6985000" cy="584775"/>
          </a:xfrm>
        </p:spPr>
        <p:txBody>
          <a:bodyPr/>
          <a:lstStyle/>
          <a:p>
            <a:r>
              <a:rPr lang="en-US" i="1" dirty="0" smtClean="0">
                <a:latin typeface="Comic Sans MS" pitchFamily="66" charset="0"/>
              </a:rPr>
              <a:t>Retrieving X</a:t>
            </a:r>
            <a:r>
              <a:rPr lang="en-US" i="1" baseline="-25000" dirty="0" smtClean="0">
                <a:latin typeface="Comic Sans MS" pitchFamily="66" charset="0"/>
              </a:rPr>
              <a:t>CO2</a:t>
            </a:r>
            <a:r>
              <a:rPr lang="en-US" i="1" dirty="0" smtClean="0">
                <a:latin typeface="Comic Sans MS" pitchFamily="66" charset="0"/>
              </a:rPr>
              <a:t> from GOSAT Data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47800" y="3238217"/>
            <a:ext cx="2362200" cy="73478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6981" tIns="48491" rIns="96981" bIns="48491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Forward </a:t>
            </a:r>
            <a:r>
              <a:rPr lang="en-US" sz="1700" dirty="0" smtClean="0">
                <a:latin typeface="Comic Sans MS" charset="0"/>
                <a:ea typeface="Comic Sans MS" charset="0"/>
                <a:cs typeface="Comic Sans MS" charset="0"/>
              </a:rPr>
              <a:t>Model </a:t>
            </a:r>
          </a:p>
          <a:p>
            <a:pPr algn="ctr"/>
            <a:r>
              <a:rPr lang="en-US" sz="1700" dirty="0" smtClean="0">
                <a:latin typeface="Comic Sans MS" charset="0"/>
                <a:ea typeface="Comic Sans MS" charset="0"/>
                <a:cs typeface="Comic Sans MS" charset="0"/>
              </a:rPr>
              <a:t>Spectra + </a:t>
            </a:r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Jacobians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143000" y="2356827"/>
            <a:ext cx="2971800" cy="62114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6981" tIns="48491" rIns="96981" bIns="48491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dirty="0" smtClean="0">
                <a:latin typeface="Comic Sans MS" charset="0"/>
                <a:ea typeface="Comic Sans MS" charset="0"/>
                <a:cs typeface="Comic Sans MS" charset="0"/>
              </a:rPr>
              <a:t>Calibrated GOSAT Spectra </a:t>
            </a:r>
          </a:p>
          <a:p>
            <a:pPr algn="ctr"/>
            <a:r>
              <a:rPr lang="en-US" sz="1700" dirty="0" smtClean="0">
                <a:latin typeface="Comic Sans MS" charset="0"/>
                <a:ea typeface="Comic Sans MS" charset="0"/>
                <a:cs typeface="Comic Sans MS" charset="0"/>
              </a:rPr>
              <a:t>(L1B Data)</a:t>
            </a:r>
            <a:endParaRPr lang="en-US" sz="17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51158" y="3289199"/>
            <a:ext cx="1844842" cy="6259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6981" tIns="48491" rIns="96981" bIns="48491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State Vector First Guess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921042" y="5480674"/>
            <a:ext cx="1684421" cy="6259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6981" tIns="48491" rIns="96981" bIns="48491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Update State Vector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524000" y="4364242"/>
            <a:ext cx="2286000" cy="621149"/>
          </a:xfrm>
          <a:prstGeom prst="rect">
            <a:avLst/>
          </a:prstGeom>
          <a:solidFill>
            <a:srgbClr val="FFB3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6981" tIns="48491" rIns="96981" bIns="48491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dirty="0" smtClean="0">
                <a:latin typeface="Comic Sans MS" charset="0"/>
                <a:ea typeface="Comic Sans MS" charset="0"/>
                <a:cs typeface="Comic Sans MS" charset="0"/>
              </a:rPr>
              <a:t>Inverse Model </a:t>
            </a:r>
          </a:p>
          <a:p>
            <a:pPr algn="ctr"/>
            <a:r>
              <a:rPr lang="en-US" sz="1700" dirty="0" smtClean="0">
                <a:latin typeface="Comic Sans MS" charset="0"/>
                <a:ea typeface="Comic Sans MS" charset="0"/>
                <a:cs typeface="Comic Sans MS" charset="0"/>
              </a:rPr>
              <a:t>(Optimal Estimation)</a:t>
            </a:r>
            <a:endParaRPr lang="en-US" sz="17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6200" y="4354003"/>
            <a:ext cx="1295400" cy="6259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6981" tIns="48491" rIns="96981" bIns="4849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dirty="0" err="1">
                <a:latin typeface="Comic Sans MS" charset="0"/>
                <a:ea typeface="Comic Sans MS" charset="0"/>
                <a:cs typeface="Comic Sans MS" charset="0"/>
              </a:rPr>
              <a:t>Apriori</a:t>
            </a:r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 + Covariance</a:t>
            </a:r>
          </a:p>
        </p:txBody>
      </p:sp>
      <p:cxnSp>
        <p:nvCxnSpPr>
          <p:cNvPr id="9" name="Straight Arrow Connector 19"/>
          <p:cNvCxnSpPr>
            <a:cxnSpLocks noChangeShapeType="1"/>
          </p:cNvCxnSpPr>
          <p:nvPr/>
        </p:nvCxnSpPr>
        <p:spPr bwMode="auto">
          <a:xfrm rot="5400000">
            <a:off x="2512817" y="3108096"/>
            <a:ext cx="260241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1"/>
          <p:cNvCxnSpPr>
            <a:cxnSpLocks noChangeShapeType="1"/>
          </p:cNvCxnSpPr>
          <p:nvPr/>
        </p:nvCxnSpPr>
        <p:spPr bwMode="auto">
          <a:xfrm rot="5400000">
            <a:off x="2480502" y="4145307"/>
            <a:ext cx="32487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1" name="Straight Arrow Connector 26"/>
          <p:cNvCxnSpPr>
            <a:cxnSpLocks noChangeShapeType="1"/>
          </p:cNvCxnSpPr>
          <p:nvPr/>
        </p:nvCxnSpPr>
        <p:spPr bwMode="auto">
          <a:xfrm rot="5400000">
            <a:off x="2436618" y="5246124"/>
            <a:ext cx="4126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28"/>
          <p:cNvCxnSpPr>
            <a:cxnSpLocks noChangeShapeType="1"/>
            <a:stCxn id="5" idx="1"/>
            <a:endCxn id="3" idx="3"/>
          </p:cNvCxnSpPr>
          <p:nvPr/>
        </p:nvCxnSpPr>
        <p:spPr bwMode="auto">
          <a:xfrm rot="10800000" flipV="1">
            <a:off x="3810000" y="3602164"/>
            <a:ext cx="441158" cy="3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39"/>
          <p:cNvCxnSpPr>
            <a:cxnSpLocks noChangeShapeType="1"/>
          </p:cNvCxnSpPr>
          <p:nvPr/>
        </p:nvCxnSpPr>
        <p:spPr bwMode="auto">
          <a:xfrm>
            <a:off x="1400467" y="4658012"/>
            <a:ext cx="123533" cy="7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57"/>
          <p:cNvSpPr txBox="1">
            <a:spLocks noChangeArrowheads="1"/>
          </p:cNvSpPr>
          <p:nvPr/>
        </p:nvSpPr>
        <p:spPr bwMode="auto">
          <a:xfrm>
            <a:off x="4166936" y="5452444"/>
            <a:ext cx="1929063" cy="621149"/>
          </a:xfrm>
          <a:prstGeom prst="rect">
            <a:avLst/>
          </a:prstGeom>
          <a:solidFill>
            <a:srgbClr val="FFB3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6981" tIns="48491" rIns="96981" bIns="48491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 Calculate XCO</a:t>
            </a:r>
            <a:r>
              <a:rPr lang="en-US" sz="1700" baseline="-25000" dirty="0">
                <a:latin typeface="Comic Sans MS" charset="0"/>
                <a:ea typeface="Comic Sans MS" charset="0"/>
                <a:cs typeface="Comic Sans MS" charset="0"/>
              </a:rPr>
              <a:t>2</a:t>
            </a:r>
            <a:endParaRPr lang="en-US" sz="1700" dirty="0">
              <a:latin typeface="Comic Sans MS" charset="0"/>
              <a:ea typeface="Comic Sans MS" charset="0"/>
              <a:cs typeface="Comic Sans MS" charset="0"/>
            </a:endParaRPr>
          </a:p>
          <a:p>
            <a:pPr>
              <a:buFontTx/>
              <a:buChar char="•"/>
            </a:pPr>
            <a:r>
              <a:rPr lang="en-US" sz="1700" dirty="0">
                <a:latin typeface="Comic Sans MS" charset="0"/>
                <a:ea typeface="Comic Sans MS" charset="0"/>
                <a:cs typeface="Comic Sans MS" charset="0"/>
              </a:rPr>
              <a:t> Diagnostics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4275221" y="5002387"/>
            <a:ext cx="1363579" cy="32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81" tIns="48491" rIns="96981" bIns="4849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converged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4191000" y="4011787"/>
            <a:ext cx="1143000" cy="56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981" tIns="48491" rIns="96981" bIns="48491">
            <a:prstTxWarp prst="textNoShape">
              <a:avLst/>
            </a:prstTxWarp>
            <a:spAutoFit/>
          </a:bodyPr>
          <a:lstStyle/>
          <a:p>
            <a:r>
              <a:rPr lang="en-US" sz="1500" b="1" dirty="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not converged</a:t>
            </a:r>
          </a:p>
        </p:txBody>
      </p:sp>
      <p:cxnSp>
        <p:nvCxnSpPr>
          <p:cNvPr id="17" name="Straight Arrow Connector 51"/>
          <p:cNvCxnSpPr>
            <a:cxnSpLocks noChangeShapeType="1"/>
          </p:cNvCxnSpPr>
          <p:nvPr/>
        </p:nvCxnSpPr>
        <p:spPr bwMode="auto">
          <a:xfrm rot="5400000" flipH="1" flipV="1">
            <a:off x="2868838" y="4686360"/>
            <a:ext cx="21887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Connector 34"/>
          <p:cNvCxnSpPr>
            <a:cxnSpLocks noChangeShapeType="1"/>
          </p:cNvCxnSpPr>
          <p:nvPr/>
        </p:nvCxnSpPr>
        <p:spPr bwMode="auto">
          <a:xfrm rot="10560000">
            <a:off x="3593254" y="5772656"/>
            <a:ext cx="160421" cy="13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Straight Arrow Connector 28"/>
          <p:cNvCxnSpPr>
            <a:cxnSpLocks noChangeShapeType="1"/>
          </p:cNvCxnSpPr>
          <p:nvPr/>
        </p:nvCxnSpPr>
        <p:spPr bwMode="auto">
          <a:xfrm>
            <a:off x="3765884" y="5775614"/>
            <a:ext cx="401053" cy="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705600" y="990600"/>
          <a:ext cx="2189747" cy="2467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747"/>
              </a:tblGrid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State Vector 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CO</a:t>
                      </a:r>
                      <a:r>
                        <a:rPr lang="en-US" sz="1300" kern="0" baseline="-25000" dirty="0" smtClean="0"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 profile (full)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H</a:t>
                      </a:r>
                      <a:r>
                        <a:rPr lang="en-US" sz="1300" kern="0" baseline="-25000" dirty="0" smtClean="0"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O profile (scale factor)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Temperature profile (offset)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Aerosol Profiles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Surface Pressure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err="1" smtClean="0">
                          <a:latin typeface="Times New Roman"/>
                          <a:ea typeface="+mn-ea"/>
                          <a:cs typeface="Times New Roman"/>
                        </a:rPr>
                        <a:t>Albedo</a:t>
                      </a:r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 (Mean, Slope)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  <a:tr h="308429">
                <a:tc>
                  <a:txBody>
                    <a:bodyPr/>
                    <a:lstStyle/>
                    <a:p>
                      <a:pPr algn="ctr"/>
                      <a:r>
                        <a:rPr lang="en-US" sz="1300" kern="0" dirty="0" smtClean="0">
                          <a:latin typeface="Times New Roman"/>
                          <a:ea typeface="+mn-ea"/>
                          <a:cs typeface="Times New Roman"/>
                        </a:rPr>
                        <a:t>Wavelength Shift (+ stretch)</a:t>
                      </a:r>
                      <a:endParaRPr lang="en-US" sz="1300" dirty="0"/>
                    </a:p>
                  </a:txBody>
                  <a:tcPr marL="96253" marR="96253" marT="48986" marB="48986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29167" b="4722"/>
          <a:stretch>
            <a:fillRect/>
          </a:stretch>
        </p:blipFill>
        <p:spPr bwMode="auto">
          <a:xfrm>
            <a:off x="4176156" y="2296603"/>
            <a:ext cx="853044" cy="7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222" t="29167" r="6111" b="4722"/>
          <a:stretch>
            <a:fillRect/>
          </a:stretch>
        </p:blipFill>
        <p:spPr bwMode="auto">
          <a:xfrm>
            <a:off x="4939393" y="2286000"/>
            <a:ext cx="781957" cy="7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29167" b="4722"/>
          <a:stretch>
            <a:fillRect/>
          </a:stretch>
        </p:blipFill>
        <p:spPr bwMode="auto">
          <a:xfrm>
            <a:off x="5715000" y="2296603"/>
            <a:ext cx="853044" cy="72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52401" y="914400"/>
            <a:ext cx="6476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OCO Retrieval Algorithm was modified to retrieve X</a:t>
            </a:r>
            <a:r>
              <a:rPr lang="en-US" sz="2000" baseline="-25000" dirty="0" smtClean="0"/>
              <a:t>CO2</a:t>
            </a:r>
            <a:r>
              <a:rPr lang="en-US" sz="2000" dirty="0" smtClean="0"/>
              <a:t> from GOSAT measurements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“Full-physics” forward model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000" dirty="0" smtClean="0"/>
              <a:t>Inverse model based on optimal estimation</a:t>
            </a:r>
            <a:endParaRPr lang="en-US" sz="20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0"/>
            <a:ext cx="8229600" cy="792162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Comic Sans MS" pitchFamily="66" charset="0"/>
              </a:rPr>
              <a:t>ACOS/GOSAT Data Products: 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X</a:t>
            </a:r>
            <a:r>
              <a:rPr lang="en-US" i="1" baseline="-25000" dirty="0" smtClean="0">
                <a:latin typeface="Comic Sans MS" pitchFamily="66" charset="0"/>
              </a:rPr>
              <a:t>CO2</a:t>
            </a:r>
            <a:r>
              <a:rPr lang="en-US" i="1" dirty="0" smtClean="0">
                <a:latin typeface="Comic Sans MS" pitchFamily="66" charset="0"/>
              </a:rPr>
              <a:t> Retrievals</a:t>
            </a:r>
            <a:endParaRPr lang="en-US" i="1" dirty="0">
              <a:latin typeface="Comic Sans MS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11342"/>
          <a:stretch>
            <a:fillRect/>
          </a:stretch>
        </p:blipFill>
        <p:spPr bwMode="auto">
          <a:xfrm>
            <a:off x="533400" y="1360512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06_100701_xco2_map_binned.png"/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853" b="12727"/>
          <a:stretch>
            <a:fillRect/>
          </a:stretch>
        </p:blipFill>
        <p:spPr bwMode="auto">
          <a:xfrm>
            <a:off x="533400" y="1512912"/>
            <a:ext cx="800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7</a:t>
            </a:fld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  <p:sp>
        <p:nvSpPr>
          <p:cNvPr id="10" name="TextBox 9"/>
          <p:cNvSpPr txBox="1"/>
          <p:nvPr/>
        </p:nvSpPr>
        <p:spPr>
          <a:xfrm>
            <a:off x="2283204" y="1052736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X</a:t>
            </a:r>
            <a:r>
              <a:rPr lang="en-US" sz="2400" b="1" baseline="-25000" dirty="0" smtClean="0">
                <a:latin typeface="Comic Sans MS" pitchFamily="66" charset="0"/>
              </a:rPr>
              <a:t>CO2</a:t>
            </a:r>
            <a:r>
              <a:rPr lang="en-US" sz="2400" b="1" dirty="0" smtClean="0">
                <a:latin typeface="Comic Sans MS" pitchFamily="66" charset="0"/>
              </a:rPr>
              <a:t> Retrievals for July 2010</a:t>
            </a:r>
            <a:endParaRPr lang="en-US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6840760" cy="792162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Comic Sans MS" pitchFamily="66" charset="0"/>
              </a:rPr>
              <a:t>ACOS/GOSAT Data Products: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Surface Pressure Retrievals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8</a:t>
            </a:fld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  <p:pic>
        <p:nvPicPr>
          <p:cNvPr id="11" name="Picture 1" descr="13_100701_land_psur_map_binned.png"/>
          <p:cNvPicPr>
            <a:picLocks noGrp="1" noChangeAspect="1"/>
          </p:cNvPicPr>
          <p:nvPr isPhoto="1"/>
        </p:nvPicPr>
        <p:blipFill>
          <a:blip r:embed="rId2"/>
          <a:srcRect t="14910"/>
          <a:stretch>
            <a:fillRect/>
          </a:stretch>
        </p:blipFill>
        <p:spPr bwMode="auto">
          <a:xfrm>
            <a:off x="539552" y="1556792"/>
            <a:ext cx="8001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13_100701_psur_map_binned.png"/>
          <p:cNvPicPr>
            <a:picLocks noGrp="1" noChangeAspect="1"/>
          </p:cNvPicPr>
          <p:nvPr isPhoto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943"/>
          <a:stretch>
            <a:fillRect/>
          </a:stretch>
        </p:blipFill>
        <p:spPr bwMode="auto">
          <a:xfrm>
            <a:off x="539552" y="1503610"/>
            <a:ext cx="8001000" cy="473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59632" y="1052736"/>
            <a:ext cx="6599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Surface Pressure Retrievals for July 2010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6840760" cy="792162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Comic Sans MS" pitchFamily="66" charset="0"/>
              </a:rPr>
              <a:t>ACOS/GOSAT Data Products:</a:t>
            </a:r>
            <a:br>
              <a:rPr lang="en-US" i="1" dirty="0" smtClean="0">
                <a:latin typeface="Comic Sans MS" pitchFamily="66" charset="0"/>
              </a:rPr>
            </a:br>
            <a:r>
              <a:rPr lang="en-US" i="1" dirty="0" smtClean="0">
                <a:latin typeface="Comic Sans MS" pitchFamily="66" charset="0"/>
              </a:rPr>
              <a:t>Aerosol Optical Depth Retrievals</a:t>
            </a:r>
            <a:endParaRPr lang="en-US" i="1" dirty="0">
              <a:latin typeface="Comic Sans MS" pitchFamily="66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29 March 2011</a:t>
            </a:r>
            <a:endParaRPr lang="en-US" altLang="ja-JP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45C64-A5A2-469F-A242-5EB012DB6631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Hyper Spectral Workshop 2011</a:t>
            </a:r>
            <a:endParaRPr lang="en-US" altLang="ja-JP"/>
          </a:p>
        </p:txBody>
      </p:sp>
      <p:sp>
        <p:nvSpPr>
          <p:cNvPr id="13" name="TextBox 12"/>
          <p:cNvSpPr txBox="1"/>
          <p:nvPr/>
        </p:nvSpPr>
        <p:spPr>
          <a:xfrm>
            <a:off x="2228702" y="1052736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AOD Retrievals for July 2010</a:t>
            </a:r>
            <a:endParaRPr lang="en-US" sz="2400" b="1" dirty="0"/>
          </a:p>
        </p:txBody>
      </p:sp>
      <p:pic>
        <p:nvPicPr>
          <p:cNvPr id="10" name="Picture 1" descr="16_100701_land_aod_map_binned.png"/>
          <p:cNvPicPr>
            <a:picLocks noGrp="1" noChangeAspect="1"/>
          </p:cNvPicPr>
          <p:nvPr isPhoto="1"/>
        </p:nvPicPr>
        <p:blipFill>
          <a:blip r:embed="rId2"/>
          <a:srcRect t="15253"/>
          <a:stretch>
            <a:fillRect/>
          </a:stretch>
        </p:blipFill>
        <p:spPr bwMode="auto">
          <a:xfrm>
            <a:off x="531440" y="1575618"/>
            <a:ext cx="8001000" cy="466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-109" charset="2"/>
          <a:buChar char="n"/>
          <a:tabLst/>
          <a:defRPr kumimoji="1" lang="ja-JP" alt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-109" charset="2"/>
          <a:buChar char="n"/>
          <a:tabLst/>
          <a:defRPr kumimoji="1" lang="ja-JP" alt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13724</TotalTime>
  <Words>1208</Words>
  <Application>Microsoft Office PowerPoint</Application>
  <PresentationFormat>On-screen Show (4:3)</PresentationFormat>
  <Paragraphs>206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ＭＳ Ｐゴシック</vt:lpstr>
      <vt:lpstr>Wingdings</vt:lpstr>
      <vt:lpstr>ＭＳ Ｐ明朝</vt:lpstr>
      <vt:lpstr>Comic Sans MS</vt:lpstr>
      <vt:lpstr>ＤＦＰ太丸ゴシック体</vt:lpstr>
      <vt:lpstr>Chalkboard</vt:lpstr>
      <vt:lpstr>Arial Unicode MS</vt:lpstr>
      <vt:lpstr>MS Mincho</vt:lpstr>
      <vt:lpstr>HG丸ｺﾞｼｯｸM-PRO</vt:lpstr>
      <vt:lpstr>ヒラギノ角ゴ ProN W3</vt:lpstr>
      <vt:lpstr>Century</vt:lpstr>
      <vt:lpstr>Calibri</vt:lpstr>
      <vt:lpstr>標準デザイン</vt:lpstr>
      <vt:lpstr>Slide 1</vt:lpstr>
      <vt:lpstr>OCO and GOSAT Collaboration</vt:lpstr>
      <vt:lpstr>The Launch of GOSAT &amp; Loss of OCO</vt:lpstr>
      <vt:lpstr>Working with the GOSAT Team</vt:lpstr>
      <vt:lpstr>Scope of the  ACOS/GOSAT Collaboration</vt:lpstr>
      <vt:lpstr>Retrieving XCO2 from GOSAT Data</vt:lpstr>
      <vt:lpstr>ACOS/GOSAT Data Products:  XCO2 Retrievals</vt:lpstr>
      <vt:lpstr>ACOS/GOSAT Data Products: Surface Pressure Retrievals</vt:lpstr>
      <vt:lpstr>ACOS/GOSAT Data Products: Aerosol Optical Depth Retrievals</vt:lpstr>
      <vt:lpstr>Experiences with its operations: The ACOS Cloud Screen</vt:lpstr>
      <vt:lpstr>Experiences with its operations: Post Screening Improves Accuracy</vt:lpstr>
      <vt:lpstr>Experiences with its operations: Validation of GOSAT Products</vt:lpstr>
      <vt:lpstr>How Well has it Performed? Comparisons of GOSAT and TCCON</vt:lpstr>
      <vt:lpstr>Sources of Bias in the XCO2 Maps</vt:lpstr>
      <vt:lpstr>Validation of XCO2 at TCCON Sites</vt:lpstr>
      <vt:lpstr>Experiences with its operations:  A Year of ACOS/GOSAT XCO2</vt:lpstr>
      <vt:lpstr>ACOS GOSAT Data Release</vt:lpstr>
      <vt:lpstr>Conclusions and Future Plans</vt:lpstr>
    </vt:vector>
  </TitlesOfParts>
  <Company>宇宙航空研究開発機構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須藤洋志</dc:creator>
  <cp:lastModifiedBy>David Crisp</cp:lastModifiedBy>
  <cp:revision>1490</cp:revision>
  <cp:lastPrinted>2008-11-05T23:37:12Z</cp:lastPrinted>
  <dcterms:created xsi:type="dcterms:W3CDTF">2010-05-29T05:07:38Z</dcterms:created>
  <dcterms:modified xsi:type="dcterms:W3CDTF">2011-03-28T02:19:23Z</dcterms:modified>
</cp:coreProperties>
</file>