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848" r:id="rId2"/>
    <p:sldId id="827" r:id="rId3"/>
    <p:sldId id="769" r:id="rId4"/>
    <p:sldId id="770" r:id="rId5"/>
    <p:sldId id="767" r:id="rId6"/>
    <p:sldId id="834" r:id="rId7"/>
    <p:sldId id="836" r:id="rId8"/>
    <p:sldId id="776" r:id="rId9"/>
    <p:sldId id="777" r:id="rId10"/>
    <p:sldId id="833" r:id="rId11"/>
    <p:sldId id="778" r:id="rId12"/>
    <p:sldId id="838" r:id="rId13"/>
    <p:sldId id="832" r:id="rId14"/>
    <p:sldId id="788" r:id="rId15"/>
    <p:sldId id="839" r:id="rId16"/>
    <p:sldId id="800" r:id="rId17"/>
    <p:sldId id="802" r:id="rId18"/>
    <p:sldId id="803" r:id="rId19"/>
    <p:sldId id="804" r:id="rId20"/>
    <p:sldId id="822" r:id="rId21"/>
    <p:sldId id="840" r:id="rId22"/>
    <p:sldId id="841" r:id="rId23"/>
    <p:sldId id="842" r:id="rId24"/>
    <p:sldId id="843" r:id="rId25"/>
    <p:sldId id="844" r:id="rId26"/>
    <p:sldId id="845" r:id="rId27"/>
    <p:sldId id="846" r:id="rId28"/>
    <p:sldId id="847" r:id="rId29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66FF99"/>
    <a:srgbClr val="FFFF00"/>
    <a:srgbClr val="C0C0C0"/>
    <a:srgbClr val="990099"/>
    <a:srgbClr val="FF0000"/>
    <a:srgbClr val="4E8FE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9" autoAdjust="0"/>
    <p:restoredTop sz="78464" autoAdjust="0"/>
  </p:normalViewPr>
  <p:slideViewPr>
    <p:cSldViewPr>
      <p:cViewPr varScale="1">
        <p:scale>
          <a:sx n="66" d="100"/>
          <a:sy n="66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1690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1690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1690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0C7A074A-E36C-4AE7-A0DF-E0B32E7AAF5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70A2F536-680F-468A-8822-D0A05F37BDD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明朝" pitchFamily="-109" charset="-128"/>
        <a:cs typeface="ＭＳ Ｐ明朝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明朝" pitchFamily="-109" charset="-128"/>
        <a:cs typeface="ＭＳ Ｐ明朝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明朝" pitchFamily="-109" charset="-128"/>
        <a:cs typeface="ＭＳ Ｐ明朝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明朝" pitchFamily="-109" charset="-128"/>
        <a:cs typeface="ＭＳ Ｐ明朝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明朝" pitchFamily="-109" charset="-128"/>
        <a:cs typeface="ＭＳ Ｐ明朝" pitchFamily="-109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7DAE2-D3F8-4033-901C-5666E0A318EA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CB187F8F-0954-4009-BC0F-CA443F0E944B}" type="slidenum">
              <a:rPr lang="en-US" altLang="ja-JP"/>
              <a:pPr defTabSz="957263"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43012" name="スライド番号プレースホルダ 3"/>
          <p:cNvSpPr txBox="1">
            <a:spLocks noGrp="1"/>
          </p:cNvSpPr>
          <p:nvPr/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1" tIns="46266" rIns="92531" bIns="46266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fld id="{519C3BFE-72AE-40EC-818B-5ADAFFCAEAC1}" type="slidenum">
              <a:rPr lang="en-US" altLang="ja-JP"/>
              <a:pPr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90590-C5E3-4C18-9214-9385E3F7B296}" type="slidenum">
              <a:rPr lang="en-US" altLang="ja-JP"/>
              <a:pPr/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45060" name="スライド番号プレースホルダ 3"/>
          <p:cNvSpPr txBox="1">
            <a:spLocks noGrp="1"/>
          </p:cNvSpPr>
          <p:nvPr/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1" tIns="46266" rIns="92531" bIns="46266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fld id="{41D68610-E015-4FE5-9D08-71DF45D8C9DD}" type="slidenum">
              <a:rPr lang="en-US" altLang="ja-JP"/>
              <a:pPr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46084" name="スライド番号プレースホルダ 3"/>
          <p:cNvSpPr txBox="1">
            <a:spLocks noGrp="1"/>
          </p:cNvSpPr>
          <p:nvPr/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1" tIns="46266" rIns="92531" bIns="46266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fld id="{3A76F8C0-46CA-44DC-B7D8-88074A8E0591}" type="slidenum">
              <a:rPr lang="en-US" altLang="ja-JP"/>
              <a:pPr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501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68DBCFA1-317B-40FD-8238-19C48135929B}" type="slidenum">
              <a:rPr lang="en-US" altLang="ja-JP"/>
              <a:pPr defTabSz="957263"/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0FC52-69B1-42C2-8052-AA2D8E36E89E}" type="slidenum">
              <a:rPr lang="en-US" altLang="ja-JP"/>
              <a:pPr/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48132" name="スライド番号プレースホルダ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91" tIns="47995" rIns="95991" bIns="47995" anchor="b"/>
          <a:lstStyle/>
          <a:p>
            <a:pPr algn="r" defTabSz="957263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fld id="{788B02C4-0FDF-4130-8BFF-CB784B8019A6}" type="slidenum">
              <a:rPr lang="en-US" altLang="ja-JP" sz="1200"/>
              <a:pPr algn="r" defTabSz="957263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</a:pPr>
              <a:t>22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49156" name="スライド番号プレースホルダ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91" tIns="47995" rIns="95991" bIns="47995" anchor="b"/>
          <a:lstStyle/>
          <a:p>
            <a:pPr algn="r" defTabSz="957263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fld id="{D6384CAF-9D1F-4F2A-AB02-F8D08F46EFA6}" type="slidenum">
              <a:rPr lang="en-US" altLang="ja-JP" sz="1200"/>
              <a:pPr algn="r" defTabSz="957263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</a:pPr>
              <a:t>23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501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AF221659-A507-46D7-9017-56526AB3EAB9}" type="slidenum">
              <a:rPr lang="en-US" altLang="ja-JP"/>
              <a:pPr defTabSz="957263"/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C73F3-1FCC-474F-9C45-D61C455F714B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55650"/>
            <a:ext cx="4951413" cy="3713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722813"/>
            <a:ext cx="5032375" cy="4478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z="180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B7C4DA47-E5B5-44B3-A165-583BFBF0A2A2}" type="slidenum">
              <a:rPr lang="en-US" altLang="ja-JP"/>
              <a:pPr defTabSz="957263"/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827A1F93-1932-4773-80E1-3D34CC4BB590}" type="slidenum">
              <a:rPr lang="en-US" altLang="ja-JP"/>
              <a:pPr defTabSz="957263"/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6555845A-E5E4-41F9-A15C-2BC13070C431}" type="slidenum">
              <a:rPr lang="en-US" altLang="ja-JP"/>
              <a:pPr defTabSz="957263"/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F783B-CA3F-4F8D-92FF-AC1E054C5AB6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55650"/>
            <a:ext cx="4951413" cy="3713163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722813"/>
            <a:ext cx="5032375" cy="4478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z="180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F56AC-770C-4D19-96A3-4DFCDA70EF58}" type="slidenum">
              <a:rPr lang="en-US" altLang="ja-JP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BDD7D-C800-4D1A-9F8A-4682C876011E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398CE-83A6-4DB0-A250-52F059B2C1FF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ja-JP" sz="1000" smtClean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endParaRPr lang="ja-JP" altLang="en-US" sz="100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7E652-86D3-404F-980B-4BEAF9335F1F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E9F5C-865A-494C-9D60-812216AC2079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DCBE8-7347-4C6A-99CD-333CA2F7B83A}" type="slidenum">
              <a:rPr lang="en-US" altLang="ja-JP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pic>
        <p:nvPicPr>
          <p:cNvPr id="4" name="Picture 19" descr="leaflet-A0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859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484438"/>
            <a:ext cx="7772400" cy="762000"/>
          </a:xfrm>
          <a:solidFill>
            <a:schemeClr val="tx1">
              <a:alpha val="30000"/>
            </a:schemeClr>
          </a:solidFill>
        </p:spPr>
        <p:txBody>
          <a:bodyPr/>
          <a:lstStyle>
            <a:lvl1pPr algn="ctr">
              <a:defRPr kumimoji="0" sz="4400">
                <a:effectLst>
                  <a:outerShdw blurRad="38100" dist="38100" dir="2700000" algn="tl">
                    <a:srgbClr val="808080"/>
                  </a:outerShdw>
                </a:effectLst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A82DF-402C-418D-B91A-AC6ACA63F26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4975" y="185738"/>
            <a:ext cx="2108200" cy="59404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85738"/>
            <a:ext cx="6175375" cy="5940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E5C42-E8E9-4D21-89D6-22B4CEB1BBF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8175" y="185738"/>
            <a:ext cx="6985000" cy="5794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4EDF3-C961-4F39-80B2-32FCE1433E1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D2141-90AA-4B04-8021-742E5A1759F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670ED-EA02-4D84-91DB-8069F4EB727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8529E-B09B-4B8B-A857-1A3522F1CA0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C36E1-79CC-4EED-B1F9-6167EFAB664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93207-4DED-4D0D-86D4-8EBE8BA59ED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DA5B9-108D-40B6-9661-259A9C22B9B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846D1-80F6-4A87-849D-1BD87B24A3E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C8594-156F-4031-BDE4-8BF3D1435DA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588" y="-28575"/>
            <a:ext cx="91455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569075"/>
            <a:ext cx="21320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 altLang="ja-JP"/>
              <a:t>29 March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4113" y="6308725"/>
            <a:ext cx="2808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chemeClr val="accent2"/>
                </a:solidFill>
              </a:defRPr>
            </a:lvl1pPr>
          </a:lstStyle>
          <a:p>
            <a:fld id="{E0D817A9-E307-4DAC-B6CC-E59682BADB1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85738"/>
            <a:ext cx="698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pic>
        <p:nvPicPr>
          <p:cNvPr id="1031" name="Picture 13" descr="JAXA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53163"/>
            <a:ext cx="11128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 descr="GOSAT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6200" y="0"/>
            <a:ext cx="1752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30163" y="620713"/>
            <a:ext cx="1757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G</a:t>
            </a:r>
            <a:r>
              <a:rPr lang="en-US" altLang="ja-JP" sz="1000" b="1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reenhouse gases </a:t>
            </a:r>
          </a:p>
          <a:p>
            <a:pPr>
              <a:defRPr/>
            </a:pPr>
            <a:r>
              <a:rPr lang="ja-JP" altLang="en-US" sz="1000" b="1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　</a:t>
            </a:r>
            <a:r>
              <a:rPr lang="en-US" altLang="ja-JP" sz="1000" b="1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        </a:t>
            </a:r>
            <a:r>
              <a:rPr lang="en-US" altLang="ja-JP" sz="10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O</a:t>
            </a:r>
            <a:r>
              <a:rPr lang="en-US" altLang="ja-JP" sz="1000" b="1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bserving </a:t>
            </a:r>
            <a:r>
              <a:rPr lang="en-US" altLang="ja-JP" sz="10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SAT</a:t>
            </a:r>
            <a:r>
              <a:rPr lang="en-US" altLang="ja-JP" sz="1000" b="1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ellite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235700"/>
            <a:ext cx="9144000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pic>
        <p:nvPicPr>
          <p:cNvPr id="1035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353425" y="6249988"/>
            <a:ext cx="827088" cy="608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9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99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99"/>
        </a:buClr>
        <a:buSzPct val="60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99"/>
        </a:buClr>
        <a:buSzPct val="60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99"/>
        </a:buClr>
        <a:buSzPct val="60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99"/>
        </a:buClr>
        <a:buSzPct val="60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日付プレースホル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29 March 2011</a:t>
            </a:r>
          </a:p>
        </p:txBody>
      </p:sp>
      <p:sp>
        <p:nvSpPr>
          <p:cNvPr id="3075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307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E7970-684A-42EC-B64E-6B35D211F974}" type="slidenum">
              <a:rPr lang="en-US" altLang="ja-JP"/>
              <a:pPr/>
              <a:t>1</a:t>
            </a:fld>
            <a:endParaRPr lang="en-US" altLang="ja-JP"/>
          </a:p>
        </p:txBody>
      </p:sp>
      <p:pic>
        <p:nvPicPr>
          <p:cNvPr id="3077" name="Picture 5" descr="uchiag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51521" y="3594502"/>
            <a:ext cx="39604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u="sng" dirty="0">
                <a:solidFill>
                  <a:schemeClr val="bg1"/>
                </a:solidFill>
                <a:latin typeface="Comic Sans MS" pitchFamily="66" charset="0"/>
              </a:rPr>
              <a:t>Henry L </a:t>
            </a:r>
            <a:r>
              <a:rPr lang="en-US" altLang="ja-JP" sz="2000" u="sng" dirty="0" err="1">
                <a:solidFill>
                  <a:schemeClr val="bg1"/>
                </a:solidFill>
                <a:latin typeface="Comic Sans MS" pitchFamily="66" charset="0"/>
              </a:rPr>
              <a:t>Buijs</a:t>
            </a:r>
            <a:r>
              <a:rPr lang="en-US" altLang="ja-JP" sz="2000" u="sng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altLang="ja-JP" sz="2000" dirty="0" smtClean="0">
                <a:solidFill>
                  <a:schemeClr val="bg1"/>
                </a:solidFill>
                <a:latin typeface="Comic Sans MS" pitchFamily="66" charset="0"/>
              </a:rPr>
              <a:t>ABB/BOMEM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u="sng" dirty="0" smtClean="0">
                <a:solidFill>
                  <a:schemeClr val="bg1"/>
                </a:solidFill>
                <a:latin typeface="Comic Sans MS" pitchFamily="66" charset="0"/>
              </a:rPr>
              <a:t>David Crisp </a:t>
            </a:r>
            <a:r>
              <a:rPr lang="en-US" altLang="ja-JP" sz="2000" dirty="0" smtClean="0">
                <a:solidFill>
                  <a:schemeClr val="bg1"/>
                </a:solidFill>
                <a:latin typeface="Comic Sans MS" pitchFamily="66" charset="0"/>
              </a:rPr>
              <a:t>JPL/CALTECH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dirty="0" smtClean="0">
                <a:solidFill>
                  <a:schemeClr val="bg1"/>
                </a:solidFill>
                <a:latin typeface="Comic Sans MS" pitchFamily="66" charset="0"/>
              </a:rPr>
              <a:t>For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dirty="0" smtClean="0">
                <a:solidFill>
                  <a:schemeClr val="bg1"/>
                </a:solidFill>
                <a:latin typeface="Comic Sans MS" pitchFamily="66" charset="0"/>
              </a:rPr>
              <a:t>Hiroshi </a:t>
            </a:r>
            <a:r>
              <a:rPr lang="en-US" altLang="ja-JP" sz="2000" dirty="0" err="1" smtClean="0">
                <a:solidFill>
                  <a:schemeClr val="bg1"/>
                </a:solidFill>
                <a:latin typeface="Comic Sans MS" pitchFamily="66" charset="0"/>
              </a:rPr>
              <a:t>Suto</a:t>
            </a:r>
            <a:r>
              <a:rPr lang="en-US" altLang="ja-JP" sz="2000" dirty="0" smtClean="0">
                <a:solidFill>
                  <a:schemeClr val="bg1"/>
                </a:solidFill>
                <a:latin typeface="Comic Sans MS" pitchFamily="66" charset="0"/>
              </a:rPr>
              <a:t>, EORC/JAXA</a:t>
            </a:r>
            <a:endParaRPr lang="en-US" altLang="ja-JP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946057" name="Rectangle 9"/>
          <p:cNvSpPr>
            <a:spLocks noChangeArrowheads="1"/>
          </p:cNvSpPr>
          <p:nvPr/>
        </p:nvSpPr>
        <p:spPr bwMode="auto">
          <a:xfrm>
            <a:off x="0" y="56229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-106" charset="2"/>
              <a:buNone/>
              <a:defRPr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66" charset="0"/>
                <a:ea typeface="ＤＦＰ太丸ゴシック体" pitchFamily="-106" charset="-128"/>
                <a:cs typeface="ＤＦＰ太丸ゴシック体" pitchFamily="-106" charset="-128"/>
              </a:rPr>
              <a:t>Hyper Spectral Workshop, Miami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041" y="260648"/>
            <a:ext cx="8388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Question 8: Japan’s Greenhouse Gases Observing Satellite, GOSAT, and its IR hyperspectral sensor, TANSO-FTS, measuring CO</a:t>
            </a:r>
            <a:r>
              <a:rPr lang="en-US" sz="2800" baseline="-25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and CH</a:t>
            </a:r>
            <a:r>
              <a:rPr lang="en-US" sz="2800" baseline="-25000" dirty="0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 marL="404813" lvl="1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was its intended range of applications?</a:t>
            </a:r>
          </a:p>
          <a:p>
            <a:pPr marL="404813" lvl="1" indent="-179388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How well has it performed?</a:t>
            </a:r>
          </a:p>
          <a:p>
            <a:pPr marL="404813" lvl="1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are the experiences with its operations?</a:t>
            </a:r>
          </a:p>
          <a:p>
            <a:pPr marL="404813" lvl="1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are the future plans?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Scanning modes  </a:t>
            </a:r>
            <a:endParaRPr lang="en-US" i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ＤＦＰ太丸ゴシック体"/>
              <a:cs typeface="ＤＦＰ太丸ゴシック体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Observation per IFOV</a:t>
            </a:r>
          </a:p>
          <a:p>
            <a:pPr lvl="1"/>
            <a:r>
              <a:rPr lang="en-US" dirty="0" smtClean="0"/>
              <a:t>Selectable, 1.1 s., 2 s. and 4s.</a:t>
            </a:r>
          </a:p>
          <a:p>
            <a:pPr lvl="1"/>
            <a:r>
              <a:rPr lang="en-US" dirty="0" smtClean="0"/>
              <a:t>Scan times are synchronized to orbit time</a:t>
            </a:r>
          </a:p>
          <a:p>
            <a:pPr lvl="2"/>
            <a:r>
              <a:rPr lang="en-US" dirty="0" smtClean="0"/>
              <a:t>To permit precise revisit location every 3 days</a:t>
            </a:r>
          </a:p>
          <a:p>
            <a:r>
              <a:rPr lang="en-US" dirty="0" smtClean="0"/>
              <a:t>Selectable number of cross track IFOVs</a:t>
            </a:r>
          </a:p>
          <a:p>
            <a:r>
              <a:rPr lang="en-US" dirty="0" smtClean="0"/>
              <a:t>Also specific target selection</a:t>
            </a:r>
          </a:p>
          <a:p>
            <a:pPr lvl="1"/>
            <a:r>
              <a:rPr lang="en-US" dirty="0" smtClean="0"/>
              <a:t>Including sun glint tracking over water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508104" y="2132856"/>
            <a:ext cx="576064" cy="6062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-109" charset="2"/>
              <a:buChar char="n"/>
              <a:tabLst/>
            </a:pPr>
            <a:endParaRPr kumimoji="1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</a:p>
        </p:txBody>
      </p:sp>
      <p:sp>
        <p:nvSpPr>
          <p:cNvPr id="1126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1126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9ECB9-24B6-4261-8B23-75068BC35341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03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i="1" dirty="0">
                <a:latin typeface="Comic Sans MS" pitchFamily="66" charset="0"/>
              </a:rPr>
              <a:t>Operation</a:t>
            </a:r>
          </a:p>
        </p:txBody>
      </p:sp>
      <p:sp>
        <p:nvSpPr>
          <p:cNvPr id="11270" name="AutoShape 3"/>
          <p:cNvSpPr>
            <a:spLocks noChangeAspect="1" noChangeArrowheads="1"/>
          </p:cNvSpPr>
          <p:nvPr/>
        </p:nvSpPr>
        <p:spPr bwMode="auto">
          <a:xfrm>
            <a:off x="914400" y="1219200"/>
            <a:ext cx="7129463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sp>
        <p:nvSpPr>
          <p:cNvPr id="11271" name="Oval 4"/>
          <p:cNvSpPr>
            <a:spLocks noChangeArrowheads="1"/>
          </p:cNvSpPr>
          <p:nvPr/>
        </p:nvSpPr>
        <p:spPr bwMode="auto">
          <a:xfrm>
            <a:off x="3673475" y="1908175"/>
            <a:ext cx="1485900" cy="1482725"/>
          </a:xfrm>
          <a:prstGeom prst="ellipse">
            <a:avLst/>
          </a:prstGeom>
          <a:solidFill>
            <a:srgbClr val="00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1535113" y="1905000"/>
            <a:ext cx="2881312" cy="1484313"/>
          </a:xfrm>
          <a:prstGeom prst="rect">
            <a:avLst/>
          </a:prstGeom>
          <a:solidFill>
            <a:srgbClr val="969696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sp>
        <p:nvSpPr>
          <p:cNvPr id="11273" name="Arc 6"/>
          <p:cNvSpPr>
            <a:spLocks/>
          </p:cNvSpPr>
          <p:nvPr/>
        </p:nvSpPr>
        <p:spPr bwMode="auto">
          <a:xfrm>
            <a:off x="4438650" y="1649413"/>
            <a:ext cx="1049338" cy="2078037"/>
          </a:xfrm>
          <a:custGeom>
            <a:avLst/>
            <a:gdLst>
              <a:gd name="T0" fmla="*/ 2147483647 w 21848"/>
              <a:gd name="T1" fmla="*/ 0 h 43200"/>
              <a:gd name="T2" fmla="*/ 0 w 21848"/>
              <a:gd name="T3" fmla="*/ 2147483647 h 43200"/>
              <a:gd name="T4" fmla="*/ 2147483647 w 21848"/>
              <a:gd name="T5" fmla="*/ 2147483647 h 43200"/>
              <a:gd name="T6" fmla="*/ 0 60000 65536"/>
              <a:gd name="T7" fmla="*/ 0 60000 65536"/>
              <a:gd name="T8" fmla="*/ 0 60000 65536"/>
              <a:gd name="T9" fmla="*/ 0 w 21848"/>
              <a:gd name="T10" fmla="*/ 0 h 43200"/>
              <a:gd name="T11" fmla="*/ 21848 w 21848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8" h="43200" fill="none" extrusionOk="0">
                <a:moveTo>
                  <a:pt x="248" y="-1"/>
                </a:moveTo>
                <a:cubicBezTo>
                  <a:pt x="12177" y="0"/>
                  <a:pt x="21848" y="9670"/>
                  <a:pt x="21848" y="21600"/>
                </a:cubicBezTo>
                <a:cubicBezTo>
                  <a:pt x="21848" y="33529"/>
                  <a:pt x="12177" y="43200"/>
                  <a:pt x="248" y="43200"/>
                </a:cubicBezTo>
                <a:cubicBezTo>
                  <a:pt x="165" y="43199"/>
                  <a:pt x="82" y="43199"/>
                  <a:pt x="0" y="43198"/>
                </a:cubicBezTo>
              </a:path>
              <a:path w="21848" h="43200" stroke="0" extrusionOk="0">
                <a:moveTo>
                  <a:pt x="248" y="-1"/>
                </a:moveTo>
                <a:cubicBezTo>
                  <a:pt x="12177" y="0"/>
                  <a:pt x="21848" y="9670"/>
                  <a:pt x="21848" y="21600"/>
                </a:cubicBezTo>
                <a:cubicBezTo>
                  <a:pt x="21848" y="33529"/>
                  <a:pt x="12177" y="43200"/>
                  <a:pt x="248" y="43200"/>
                </a:cubicBezTo>
                <a:cubicBezTo>
                  <a:pt x="165" y="43199"/>
                  <a:pt x="82" y="43199"/>
                  <a:pt x="0" y="43198"/>
                </a:cubicBezTo>
                <a:lnTo>
                  <a:pt x="248" y="21600"/>
                </a:lnTo>
                <a:close/>
              </a:path>
            </a:pathLst>
          </a:custGeom>
          <a:noFill/>
          <a:ln w="25400" cap="rnd">
            <a:solidFill>
              <a:srgbClr val="0000FF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7"/>
          <p:cNvSpPr>
            <a:spLocks noChangeShapeType="1"/>
          </p:cNvSpPr>
          <p:nvPr/>
        </p:nvSpPr>
        <p:spPr bwMode="auto">
          <a:xfrm flipH="1">
            <a:off x="6654800" y="2514600"/>
            <a:ext cx="1187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5776913" y="1219200"/>
            <a:ext cx="279558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altLang="ja-JP" sz="2400">
                <a:latin typeface="Comic Sans MS" pitchFamily="66" charset="0"/>
              </a:rPr>
              <a:t>FTS SWIR &amp; TIR</a:t>
            </a:r>
          </a:p>
          <a:p>
            <a:pPr algn="just" eaLnBrk="0" hangingPunct="0"/>
            <a:r>
              <a:rPr lang="en-US" altLang="ja-JP" sz="2400">
                <a:latin typeface="Comic Sans MS" pitchFamily="66" charset="0"/>
              </a:rPr>
              <a:t>CAI</a:t>
            </a:r>
          </a:p>
        </p:txBody>
      </p:sp>
      <p:sp>
        <p:nvSpPr>
          <p:cNvPr id="11276" name="Line 9"/>
          <p:cNvSpPr>
            <a:spLocks noChangeShapeType="1"/>
          </p:cNvSpPr>
          <p:nvPr/>
        </p:nvSpPr>
        <p:spPr bwMode="auto">
          <a:xfrm flipH="1">
            <a:off x="5307013" y="1676400"/>
            <a:ext cx="484187" cy="379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Text Box 10"/>
          <p:cNvSpPr txBox="1">
            <a:spLocks noChangeArrowheads="1"/>
          </p:cNvSpPr>
          <p:nvPr/>
        </p:nvSpPr>
        <p:spPr bwMode="auto">
          <a:xfrm>
            <a:off x="6996113" y="1981200"/>
            <a:ext cx="1682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6000"/>
              </a:lnSpc>
            </a:pPr>
            <a:r>
              <a:rPr lang="en-US" altLang="ja-JP" sz="2400">
                <a:latin typeface="Comic Sans MS" pitchFamily="66" charset="0"/>
              </a:rPr>
              <a:t>Solar Flux</a:t>
            </a:r>
          </a:p>
        </p:txBody>
      </p:sp>
      <p:sp>
        <p:nvSpPr>
          <p:cNvPr id="11278" name="Line 11"/>
          <p:cNvSpPr>
            <a:spLocks noChangeShapeType="1"/>
          </p:cNvSpPr>
          <p:nvPr/>
        </p:nvSpPr>
        <p:spPr bwMode="auto">
          <a:xfrm flipV="1">
            <a:off x="2514600" y="2933700"/>
            <a:ext cx="738188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2"/>
          <p:cNvSpPr>
            <a:spLocks noChangeShapeType="1"/>
          </p:cNvSpPr>
          <p:nvPr/>
        </p:nvSpPr>
        <p:spPr bwMode="auto">
          <a:xfrm>
            <a:off x="4362450" y="1803400"/>
            <a:ext cx="417513" cy="74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74295" tIns="8890" rIns="74295" bIns="8890"/>
          <a:lstStyle/>
          <a:p>
            <a:endParaRPr lang="en-US"/>
          </a:p>
        </p:txBody>
      </p:sp>
      <p:sp>
        <p:nvSpPr>
          <p:cNvPr id="11280" name="Arc 13"/>
          <p:cNvSpPr>
            <a:spLocks/>
          </p:cNvSpPr>
          <p:nvPr/>
        </p:nvSpPr>
        <p:spPr bwMode="auto">
          <a:xfrm flipH="1">
            <a:off x="3668713" y="1657350"/>
            <a:ext cx="747712" cy="1041400"/>
          </a:xfrm>
          <a:custGeom>
            <a:avLst/>
            <a:gdLst>
              <a:gd name="T0" fmla="*/ 0 w 15534"/>
              <a:gd name="T1" fmla="*/ 0 h 21600"/>
              <a:gd name="T2" fmla="*/ 2147483647 w 15534"/>
              <a:gd name="T3" fmla="*/ 2147483647 h 21600"/>
              <a:gd name="T4" fmla="*/ 0 w 15534"/>
              <a:gd name="T5" fmla="*/ 2147483647 h 21600"/>
              <a:gd name="T6" fmla="*/ 0 60000 65536"/>
              <a:gd name="T7" fmla="*/ 0 60000 65536"/>
              <a:gd name="T8" fmla="*/ 0 60000 65536"/>
              <a:gd name="T9" fmla="*/ 0 w 15534"/>
              <a:gd name="T10" fmla="*/ 0 h 21600"/>
              <a:gd name="T11" fmla="*/ 15534 w 1553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34" h="21600" fill="none" extrusionOk="0">
                <a:moveTo>
                  <a:pt x="0" y="-1"/>
                </a:moveTo>
                <a:cubicBezTo>
                  <a:pt x="5857" y="-1"/>
                  <a:pt x="11464" y="2379"/>
                  <a:pt x="15534" y="6591"/>
                </a:cubicBezTo>
              </a:path>
              <a:path w="15534" h="21600" stroke="0" extrusionOk="0">
                <a:moveTo>
                  <a:pt x="0" y="-1"/>
                </a:moveTo>
                <a:cubicBezTo>
                  <a:pt x="5857" y="-1"/>
                  <a:pt x="11464" y="2379"/>
                  <a:pt x="15534" y="6591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Text Box 14"/>
          <p:cNvSpPr txBox="1">
            <a:spLocks noChangeArrowheads="1"/>
          </p:cNvSpPr>
          <p:nvPr/>
        </p:nvSpPr>
        <p:spPr bwMode="auto">
          <a:xfrm>
            <a:off x="762000" y="3429000"/>
            <a:ext cx="18796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lvl="1" eaLnBrk="0" hangingPunct="0"/>
            <a:r>
              <a:rPr lang="en-US" altLang="ja-JP" sz="2400">
                <a:latin typeface="Comic Sans MS" pitchFamily="66" charset="0"/>
              </a:rPr>
              <a:t>FTS TIR</a:t>
            </a:r>
          </a:p>
        </p:txBody>
      </p:sp>
      <p:sp>
        <p:nvSpPr>
          <p:cNvPr id="11282" name="Oval 15"/>
          <p:cNvSpPr>
            <a:spLocks noChangeArrowheads="1"/>
          </p:cNvSpPr>
          <p:nvPr/>
        </p:nvSpPr>
        <p:spPr bwMode="auto">
          <a:xfrm>
            <a:off x="3230563" y="1524000"/>
            <a:ext cx="2424112" cy="233521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sp>
        <p:nvSpPr>
          <p:cNvPr id="11283" name="Oval 16"/>
          <p:cNvSpPr>
            <a:spLocks noChangeArrowheads="1"/>
          </p:cNvSpPr>
          <p:nvPr/>
        </p:nvSpPr>
        <p:spPr bwMode="auto">
          <a:xfrm>
            <a:off x="3513138" y="1787525"/>
            <a:ext cx="1770062" cy="17287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pic>
        <p:nvPicPr>
          <p:cNvPr id="1128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9346">
            <a:off x="4164013" y="1706563"/>
            <a:ext cx="5207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36201">
            <a:off x="3409950" y="2416175"/>
            <a:ext cx="219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6" name="Text Box 19"/>
          <p:cNvSpPr txBox="1">
            <a:spLocks noChangeArrowheads="1"/>
          </p:cNvSpPr>
          <p:nvPr/>
        </p:nvSpPr>
        <p:spPr bwMode="auto">
          <a:xfrm>
            <a:off x="631825" y="1143000"/>
            <a:ext cx="34766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lvl="1" algn="just" eaLnBrk="0" hangingPunct="0"/>
            <a:r>
              <a:rPr lang="en-US" altLang="ja-JP" sz="2400">
                <a:latin typeface="Comic Sans MS" pitchFamily="66" charset="0"/>
              </a:rPr>
              <a:t>Solar Irradiance Cal.</a:t>
            </a:r>
          </a:p>
        </p:txBody>
      </p:sp>
      <p:sp>
        <p:nvSpPr>
          <p:cNvPr id="11287" name="Text Box 20"/>
          <p:cNvSpPr txBox="1">
            <a:spLocks noChangeArrowheads="1"/>
          </p:cNvSpPr>
          <p:nvPr/>
        </p:nvSpPr>
        <p:spPr bwMode="auto">
          <a:xfrm>
            <a:off x="1065213" y="1524000"/>
            <a:ext cx="23796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just" eaLnBrk="0" hangingPunct="0"/>
            <a:r>
              <a:rPr lang="en-US" altLang="ja-JP" sz="2400">
                <a:latin typeface="Comic Sans MS" pitchFamily="66" charset="0"/>
              </a:rPr>
              <a:t>Lunar Cal</a:t>
            </a:r>
          </a:p>
        </p:txBody>
      </p:sp>
      <p:sp>
        <p:nvSpPr>
          <p:cNvPr id="11288" name="Line 21"/>
          <p:cNvSpPr>
            <a:spLocks noChangeShapeType="1"/>
          </p:cNvSpPr>
          <p:nvPr/>
        </p:nvSpPr>
        <p:spPr bwMode="auto">
          <a:xfrm>
            <a:off x="3230563" y="1609725"/>
            <a:ext cx="655637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22"/>
          <p:cNvSpPr>
            <a:spLocks noChangeShapeType="1"/>
          </p:cNvSpPr>
          <p:nvPr/>
        </p:nvSpPr>
        <p:spPr bwMode="auto">
          <a:xfrm>
            <a:off x="2709863" y="1943100"/>
            <a:ext cx="706437" cy="695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Oval 23"/>
          <p:cNvSpPr>
            <a:spLocks noChangeArrowheads="1"/>
          </p:cNvSpPr>
          <p:nvPr/>
        </p:nvSpPr>
        <p:spPr bwMode="auto">
          <a:xfrm rot="3203665">
            <a:off x="2105819" y="2486819"/>
            <a:ext cx="315912" cy="323850"/>
          </a:xfrm>
          <a:prstGeom prst="ellipse">
            <a:avLst/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74295" tIns="8890" rIns="74295" bIns="8890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sp>
        <p:nvSpPr>
          <p:cNvPr id="11291" name="AutoShape 24"/>
          <p:cNvSpPr>
            <a:spLocks noChangeArrowheads="1"/>
          </p:cNvSpPr>
          <p:nvPr/>
        </p:nvSpPr>
        <p:spPr bwMode="auto">
          <a:xfrm>
            <a:off x="8216900" y="2387600"/>
            <a:ext cx="469900" cy="508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sp>
        <p:nvSpPr>
          <p:cNvPr id="11292" name="Oval 25"/>
          <p:cNvSpPr>
            <a:spLocks noChangeArrowheads="1"/>
          </p:cNvSpPr>
          <p:nvPr/>
        </p:nvSpPr>
        <p:spPr bwMode="auto">
          <a:xfrm>
            <a:off x="3048000" y="1371600"/>
            <a:ext cx="2759075" cy="2657475"/>
          </a:xfrm>
          <a:prstGeom prst="ellips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sp>
        <p:nvSpPr>
          <p:cNvPr id="11293" name="Line 26"/>
          <p:cNvSpPr>
            <a:spLocks noChangeShapeType="1"/>
          </p:cNvSpPr>
          <p:nvPr/>
        </p:nvSpPr>
        <p:spPr bwMode="auto">
          <a:xfrm flipV="1">
            <a:off x="3429000" y="3886200"/>
            <a:ext cx="381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Rectangle 27"/>
          <p:cNvSpPr>
            <a:spLocks noChangeArrowheads="1"/>
          </p:cNvSpPr>
          <p:nvPr/>
        </p:nvSpPr>
        <p:spPr bwMode="auto">
          <a:xfrm>
            <a:off x="762000" y="4876800"/>
            <a:ext cx="75676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400">
                <a:latin typeface="Comic Sans MS" pitchFamily="66" charset="0"/>
              </a:rPr>
              <a:t>Special observation mode: FTS-Diagnostic Mode,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400">
                <a:latin typeface="Comic Sans MS" pitchFamily="66" charset="0"/>
              </a:rPr>
              <a:t>Viewing the diffused LD light during a few orbit. </a:t>
            </a:r>
          </a:p>
        </p:txBody>
      </p:sp>
      <p:sp>
        <p:nvSpPr>
          <p:cNvPr id="11295" name="Line 28"/>
          <p:cNvSpPr>
            <a:spLocks noChangeShapeType="1"/>
          </p:cNvSpPr>
          <p:nvPr/>
        </p:nvSpPr>
        <p:spPr bwMode="auto">
          <a:xfrm flipH="1">
            <a:off x="6661150" y="2667000"/>
            <a:ext cx="1187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Line 29"/>
          <p:cNvSpPr>
            <a:spLocks noChangeShapeType="1"/>
          </p:cNvSpPr>
          <p:nvPr/>
        </p:nvSpPr>
        <p:spPr bwMode="auto">
          <a:xfrm flipH="1">
            <a:off x="6661150" y="2819400"/>
            <a:ext cx="1187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Rectangle 30"/>
          <p:cNvSpPr>
            <a:spLocks noChangeArrowheads="1"/>
          </p:cNvSpPr>
          <p:nvPr/>
        </p:nvSpPr>
        <p:spPr bwMode="auto">
          <a:xfrm>
            <a:off x="7010400" y="3733800"/>
            <a:ext cx="153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400" b="1" i="1" u="sng">
                <a:latin typeface="Comic Sans MS" pitchFamily="66" charset="0"/>
              </a:rPr>
              <a:t>Day side</a:t>
            </a:r>
            <a:endParaRPr lang="en-US" altLang="ja-JP" u="sng">
              <a:latin typeface="Comic Sans MS" pitchFamily="66" charset="0"/>
            </a:endParaRPr>
          </a:p>
        </p:txBody>
      </p:sp>
      <p:sp>
        <p:nvSpPr>
          <p:cNvPr id="11298" name="Rectangle 31"/>
          <p:cNvSpPr>
            <a:spLocks noChangeArrowheads="1"/>
          </p:cNvSpPr>
          <p:nvPr/>
        </p:nvSpPr>
        <p:spPr bwMode="auto">
          <a:xfrm>
            <a:off x="762000" y="3886200"/>
            <a:ext cx="180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400" b="1" i="1" u="sng">
                <a:latin typeface="Comic Sans MS" pitchFamily="66" charset="0"/>
              </a:rPr>
              <a:t>Night side</a:t>
            </a:r>
            <a:endParaRPr lang="en-US" altLang="ja-JP" u="sng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>
                <a:latin typeface="Comic Sans MS" pitchFamily="66" charset="0"/>
              </a:rPr>
              <a:t>How well has it performed?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292080" cy="5073427"/>
          </a:xfrm>
        </p:spPr>
        <p:txBody>
          <a:bodyPr/>
          <a:lstStyle/>
          <a:p>
            <a:r>
              <a:rPr lang="en-US" sz="2000" dirty="0" smtClean="0"/>
              <a:t>GOSAT was successfully launched  from </a:t>
            </a:r>
            <a:r>
              <a:rPr lang="en-US" sz="2000" dirty="0" err="1" smtClean="0"/>
              <a:t>Tanegashima</a:t>
            </a:r>
            <a:r>
              <a:rPr lang="en-US" sz="2000" dirty="0" smtClean="0"/>
              <a:t> Space Center on a H-IIA Launch vehicle on 23 January 2009</a:t>
            </a:r>
          </a:p>
          <a:p>
            <a:endParaRPr lang="en-US" sz="1000" dirty="0" smtClean="0"/>
          </a:p>
          <a:p>
            <a:r>
              <a:rPr lang="en-US" sz="2000" dirty="0" smtClean="0"/>
              <a:t>“First Light” images and spectra taken on 9 February 2009</a:t>
            </a:r>
          </a:p>
          <a:p>
            <a:endParaRPr lang="en-US" sz="1000" dirty="0" smtClean="0"/>
          </a:p>
          <a:p>
            <a:r>
              <a:rPr lang="en-US" sz="2000" dirty="0" smtClean="0"/>
              <a:t>Initial Cal/Val completed an routine operations started in July 2009</a:t>
            </a:r>
          </a:p>
          <a:p>
            <a:pPr lvl="1"/>
            <a:r>
              <a:rPr lang="en-US" sz="1600" dirty="0" smtClean="0"/>
              <a:t>First global maps collected in April 2009</a:t>
            </a:r>
          </a:p>
          <a:p>
            <a:pPr lvl="1"/>
            <a:endParaRPr lang="en-US" sz="1000" dirty="0" smtClean="0"/>
          </a:p>
          <a:p>
            <a:r>
              <a:rPr lang="en-US" sz="2000" dirty="0" smtClean="0"/>
              <a:t>First Level 2 X</a:t>
            </a:r>
            <a:r>
              <a:rPr lang="en-US" sz="2000" baseline="-25000" dirty="0" smtClean="0"/>
              <a:t>CO2</a:t>
            </a:r>
            <a:r>
              <a:rPr lang="en-US" sz="2000" dirty="0" smtClean="0"/>
              <a:t> and X</a:t>
            </a:r>
            <a:r>
              <a:rPr lang="en-US" sz="2000" baseline="-25000" dirty="0" smtClean="0"/>
              <a:t>CH4</a:t>
            </a:r>
            <a:r>
              <a:rPr lang="en-US" sz="2000" dirty="0" smtClean="0"/>
              <a:t> products released in February 2010</a:t>
            </a:r>
          </a:p>
          <a:p>
            <a:endParaRPr lang="en-US" sz="1000" dirty="0" smtClean="0"/>
          </a:p>
          <a:p>
            <a:r>
              <a:rPr lang="en-US" sz="2000" dirty="0" smtClean="0"/>
              <a:t>3 Research Announcements released</a:t>
            </a:r>
          </a:p>
          <a:p>
            <a:pPr lvl="1"/>
            <a:r>
              <a:rPr lang="en-US" sz="1600" dirty="0" smtClean="0"/>
              <a:t>106 proposals have been selected</a:t>
            </a:r>
          </a:p>
          <a:p>
            <a:pPr lvl="1"/>
            <a:r>
              <a:rPr lang="en-US" sz="1600" dirty="0" smtClean="0"/>
              <a:t>Next RA Meeting: 19-20 May, Edinburgh, U.K.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04C-E3DE-46C5-AC59-85F8612718B5}" type="slidenum">
              <a:rPr lang="en-US" altLang="ja-JP" smtClean="0"/>
              <a:pPr/>
              <a:t>12</a:t>
            </a:fld>
            <a:endParaRPr lang="en-US" altLang="ja-JP"/>
          </a:p>
        </p:txBody>
      </p:sp>
      <p:pic>
        <p:nvPicPr>
          <p:cNvPr id="65538" name="Picture 2" descr="C:\Users\dcrisp.JPL\Documents\dcrisp\OCO\GOSAT\General_Information-GOSAT\GOSAT_launch-HIIAf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6932" y="1018082"/>
            <a:ext cx="3641572" cy="5147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-63152"/>
            <a:ext cx="6985000" cy="1077218"/>
          </a:xfrm>
          <a:noFill/>
          <a:ln/>
        </p:spPr>
        <p:txBody>
          <a:bodyPr/>
          <a:lstStyle/>
          <a:p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How well has </a:t>
            </a: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TANSO-FTS performed</a:t>
            </a: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?</a:t>
            </a:r>
            <a:endParaRPr lang="en-US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ＤＦＰ太丸ゴシック体"/>
              <a:cs typeface="ＤＦＰ太丸ゴシック体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7885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smtClean="0"/>
              <a:t>FTS exceeds signal to noise ratio expectations in all bands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Spectral quality is very good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Very accurate ILS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Very stable repeatable spectra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Requires correction algorithm for vibration resonance effect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4s. Scan time gives best results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Has precise compensation for vibration influence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Minor non-linearity effect due to ADC in band 1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Correction algorithm being developed.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Calibration issues with Thermal IR band 4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Goal of mission not yet achieved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Retrieval issues still being worked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</a:p>
        </p:txBody>
      </p:sp>
      <p:sp>
        <p:nvSpPr>
          <p:cNvPr id="12291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1229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4D22EB-77DE-4690-A2AB-455C293DB465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1447800" y="5334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>
                <a:latin typeface="Chalkboard"/>
              </a:rPr>
              <a:t>Successfully detected from space at Visible (760nm) and SWIR(1.6, 2.0um) with High resolution.</a:t>
            </a: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84263"/>
            <a:ext cx="8942388" cy="417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2295" name="正方形/長方形 5"/>
          <p:cNvSpPr>
            <a:spLocks noChangeArrowheads="1"/>
          </p:cNvSpPr>
          <p:nvPr/>
        </p:nvSpPr>
        <p:spPr bwMode="auto">
          <a:xfrm>
            <a:off x="2957513" y="3954463"/>
            <a:ext cx="2970212" cy="873125"/>
          </a:xfrm>
          <a:prstGeom prst="rect">
            <a:avLst/>
          </a:prstGeom>
          <a:solidFill>
            <a:srgbClr val="FFC000">
              <a:alpha val="30196"/>
            </a:srgb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</a:pPr>
            <a:endParaRPr lang="ja-JP" altLang="en-US" sz="2400">
              <a:latin typeface="Century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6" name="正方形/長方形 6"/>
          <p:cNvSpPr>
            <a:spLocks noChangeArrowheads="1"/>
          </p:cNvSpPr>
          <p:nvPr/>
        </p:nvSpPr>
        <p:spPr bwMode="auto">
          <a:xfrm>
            <a:off x="2990850" y="2660650"/>
            <a:ext cx="3870325" cy="873125"/>
          </a:xfrm>
          <a:prstGeom prst="rect">
            <a:avLst/>
          </a:prstGeom>
          <a:solidFill>
            <a:srgbClr val="FFC000">
              <a:alpha val="30196"/>
            </a:srgb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</a:pPr>
            <a:endParaRPr lang="ja-JP" altLang="en-US" sz="2400">
              <a:latin typeface="Century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7" name="正方形/長方形 10"/>
          <p:cNvSpPr>
            <a:spLocks noChangeArrowheads="1"/>
          </p:cNvSpPr>
          <p:nvPr/>
        </p:nvSpPr>
        <p:spPr bwMode="auto">
          <a:xfrm>
            <a:off x="2033588" y="1406525"/>
            <a:ext cx="3867150" cy="874713"/>
          </a:xfrm>
          <a:prstGeom prst="rect">
            <a:avLst/>
          </a:prstGeom>
          <a:solidFill>
            <a:srgbClr val="FFC000">
              <a:alpha val="30196"/>
            </a:srgb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</a:pPr>
            <a:endParaRPr lang="ja-JP" altLang="en-US" sz="2400">
              <a:latin typeface="Century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60759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FTS Data</a:t>
            </a:r>
            <a:endParaRPr lang="en-US" altLang="ja-JP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8BBE6B-B260-4425-B1C9-CFB7F94291AF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6389" name="スライド番号プレースホルダ 3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FF103A53-14EB-4B45-8FC2-666F12F6C232}" type="slidenum">
              <a:rPr lang="en-US" altLang="ja-JP" sz="2000">
                <a:solidFill>
                  <a:schemeClr val="accent2"/>
                </a:solidFill>
              </a:rPr>
              <a:pPr algn="ctr"/>
              <a:t>15</a:t>
            </a:fld>
            <a:endParaRPr lang="en-US" altLang="ja-JP" sz="2000" dirty="0">
              <a:solidFill>
                <a:schemeClr val="accent2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9" y="183069"/>
            <a:ext cx="7560840" cy="584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i="1" dirty="0" smtClean="0">
                <a:latin typeface="Comic Sans MS" pitchFamily="66" charset="0"/>
              </a:rPr>
              <a:t>TANSO-FTS Anomalies  </a:t>
            </a:r>
            <a:endParaRPr lang="en-US" altLang="ja-JP" i="1" dirty="0">
              <a:latin typeface="Comic Sans MS" pitchFamily="66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8600" y="1066800"/>
            <a:ext cx="89154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ja-JP" sz="2000" dirty="0" smtClean="0">
                <a:latin typeface="Comic Sans MS" pitchFamily="66" charset="0"/>
              </a:rPr>
              <a:t>A few anomalies have been identified and are under investigation</a:t>
            </a: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</a:pPr>
            <a:endParaRPr lang="en-US" altLang="ja-JP" sz="1000" dirty="0" smtClean="0">
              <a:latin typeface="Comic Sans MS" pitchFamily="66" charset="0"/>
            </a:endParaRP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ja-JP" sz="2000" dirty="0" smtClean="0">
                <a:latin typeface="Comic Sans MS" pitchFamily="66" charset="0"/>
              </a:rPr>
              <a:t>10-20 </a:t>
            </a:r>
            <a:r>
              <a:rPr lang="en-US" altLang="ja-JP" sz="2000" dirty="0">
                <a:latin typeface="Comic Sans MS" pitchFamily="66" charset="0"/>
              </a:rPr>
              <a:t>% of </a:t>
            </a:r>
            <a:r>
              <a:rPr lang="en-US" altLang="ja-JP" sz="2000" dirty="0" smtClean="0">
                <a:latin typeface="Comic Sans MS" pitchFamily="66" charset="0"/>
              </a:rPr>
              <a:t>recorded interferograms have anomalous fluctuations.  </a:t>
            </a:r>
          </a:p>
          <a:p>
            <a:pPr marL="682625" lvl="1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ja-JP" sz="2000" dirty="0">
                <a:latin typeface="Comic Sans MS" pitchFamily="66" charset="0"/>
              </a:rPr>
              <a:t>C</a:t>
            </a:r>
            <a:r>
              <a:rPr lang="en-US" altLang="ja-JP" sz="2000" dirty="0" smtClean="0">
                <a:latin typeface="Comic Sans MS" pitchFamily="66" charset="0"/>
              </a:rPr>
              <a:t>an </a:t>
            </a:r>
            <a:r>
              <a:rPr lang="en-US" altLang="ja-JP" sz="2000" dirty="0">
                <a:latin typeface="Comic Sans MS" pitchFamily="66" charset="0"/>
              </a:rPr>
              <a:t>be distinguished by checking level 1 data quality flag.</a:t>
            </a: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n-US" altLang="ja-JP" sz="1000" dirty="0">
              <a:latin typeface="Comic Sans MS" pitchFamily="66" charset="0"/>
            </a:endParaRP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ja-JP" sz="2000" dirty="0" smtClean="0">
                <a:latin typeface="Comic Sans MS" pitchFamily="66" charset="0"/>
              </a:rPr>
              <a:t>TANSO-FTS Zero Path Difference (ZPD) shift</a:t>
            </a:r>
          </a:p>
          <a:p>
            <a:pPr marL="682625" lvl="1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ja-JP" sz="2000" dirty="0" smtClean="0">
                <a:latin typeface="Comic Sans MS" pitchFamily="66" charset="0"/>
              </a:rPr>
              <a:t>Problem mitigated by resetting FTS once every 2 weeks</a:t>
            </a:r>
            <a:endParaRPr lang="en-US" altLang="ja-JP" sz="2000" dirty="0">
              <a:latin typeface="Comic Sans MS" pitchFamily="66" charset="0"/>
            </a:endParaRP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n-US" altLang="ja-JP" sz="1000" dirty="0">
              <a:latin typeface="Comic Sans MS" pitchFamily="66" charset="0"/>
            </a:endParaRP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ja-JP" sz="2000" dirty="0">
                <a:latin typeface="Comic Sans MS" pitchFamily="66" charset="0"/>
              </a:rPr>
              <a:t>Sampling laser signal level decreases very slowly due to </a:t>
            </a:r>
            <a:r>
              <a:rPr lang="en-US" altLang="ja-JP" sz="2000" dirty="0" smtClean="0">
                <a:latin typeface="Comic Sans MS" pitchFamily="66" charset="0"/>
              </a:rPr>
              <a:t>misalignment </a:t>
            </a:r>
          </a:p>
          <a:p>
            <a:pPr marL="682625" lvl="1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ja-JP" sz="2000" dirty="0">
                <a:latin typeface="Comic Sans MS" pitchFamily="66" charset="0"/>
              </a:rPr>
              <a:t>N</a:t>
            </a:r>
            <a:r>
              <a:rPr lang="en-US" altLang="ja-JP" sz="2000" dirty="0" smtClean="0">
                <a:latin typeface="Comic Sans MS" pitchFamily="66" charset="0"/>
              </a:rPr>
              <a:t>o </a:t>
            </a:r>
            <a:r>
              <a:rPr lang="en-US" altLang="ja-JP" sz="2000" dirty="0">
                <a:latin typeface="Comic Sans MS" pitchFamily="66" charset="0"/>
              </a:rPr>
              <a:t>impact on performance (small wavelength  shift).</a:t>
            </a: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n-US" altLang="ja-JP" sz="1000" dirty="0">
              <a:latin typeface="Comic Sans MS" pitchFamily="66" charset="0"/>
            </a:endParaRP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ja-JP" sz="2000" dirty="0" smtClean="0">
                <a:latin typeface="Comic Sans MS" pitchFamily="66" charset="0"/>
              </a:rPr>
              <a:t>TANSO-FTS </a:t>
            </a:r>
            <a:r>
              <a:rPr lang="en-US" altLang="ja-JP" sz="2000" dirty="0">
                <a:latin typeface="Comic Sans MS" pitchFamily="66" charset="0"/>
              </a:rPr>
              <a:t>onboard camera </a:t>
            </a:r>
            <a:r>
              <a:rPr lang="en-US" altLang="ja-JP" sz="2000" dirty="0" smtClean="0">
                <a:latin typeface="Comic Sans MS" pitchFamily="66" charset="0"/>
              </a:rPr>
              <a:t>data detected a few km pointing offset .</a:t>
            </a:r>
            <a:endParaRPr lang="en-US" altLang="ja-JP" sz="2000" dirty="0">
              <a:latin typeface="Comic Sans MS" pitchFamily="66" charset="0"/>
            </a:endParaRP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n-US" altLang="ja-JP" sz="1000" dirty="0">
              <a:latin typeface="Comic Sans MS" pitchFamily="66" charset="0"/>
            </a:endParaRP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ja-JP" sz="2000" dirty="0">
                <a:latin typeface="Comic Sans MS" pitchFamily="66" charset="0"/>
              </a:rPr>
              <a:t>R</a:t>
            </a:r>
            <a:r>
              <a:rPr lang="en-US" altLang="ja-JP" sz="2000" dirty="0" smtClean="0">
                <a:latin typeface="Comic Sans MS" pitchFamily="66" charset="0"/>
              </a:rPr>
              <a:t>adiometric </a:t>
            </a:r>
            <a:r>
              <a:rPr lang="en-US" altLang="ja-JP" sz="2000" dirty="0">
                <a:latin typeface="Comic Sans MS" pitchFamily="66" charset="0"/>
              </a:rPr>
              <a:t>response degradation  has been observed </a:t>
            </a:r>
            <a:endParaRPr lang="en-US" altLang="ja-JP" sz="2000" dirty="0" smtClean="0">
              <a:latin typeface="Comic Sans MS" pitchFamily="66" charset="0"/>
            </a:endParaRPr>
          </a:p>
          <a:p>
            <a:pPr marL="682625" lvl="1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ja-JP" sz="2000" dirty="0" smtClean="0">
                <a:latin typeface="Comic Sans MS" pitchFamily="66" charset="0"/>
              </a:rPr>
              <a:t>The </a:t>
            </a:r>
            <a:r>
              <a:rPr lang="en-US" altLang="ja-JP" sz="2000" dirty="0">
                <a:latin typeface="Comic Sans MS" pitchFamily="66" charset="0"/>
              </a:rPr>
              <a:t>l</a:t>
            </a:r>
            <a:r>
              <a:rPr lang="en-US" altLang="ja-JP" sz="2000" dirty="0" smtClean="0">
                <a:latin typeface="Comic Sans MS" pitchFamily="66" charset="0"/>
              </a:rPr>
              <a:t>argest impacts seen at the shortest wavelengths </a:t>
            </a: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n-US" altLang="ja-JP" sz="1000" dirty="0">
              <a:latin typeface="Comic Sans MS" pitchFamily="66" charset="0"/>
            </a:endParaRP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ja-JP" sz="2000" dirty="0" smtClean="0">
                <a:latin typeface="Comic Sans MS" pitchFamily="66" charset="0"/>
              </a:rPr>
              <a:t>TANSO-FTS Band 1 Nonlinearity – Currently under investigation</a:t>
            </a:r>
            <a:endParaRPr lang="en-US" altLang="ja-JP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0BDCB7-C69E-4E31-A736-7A50243156F3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7413" name="テキスト ボックス 13"/>
          <p:cNvSpPr txBox="1">
            <a:spLocks noChangeArrowheads="1"/>
          </p:cNvSpPr>
          <p:nvPr/>
        </p:nvSpPr>
        <p:spPr bwMode="auto">
          <a:xfrm>
            <a:off x="4929188" y="4800600"/>
            <a:ext cx="4000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>
                <a:latin typeface="Chalkboard"/>
              </a:rPr>
              <a:t>Typical “anomaly” IGM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>
                <a:latin typeface="Chalkboard"/>
              </a:rPr>
              <a:t>Before v.050, we can not assigned these type of IGM by listed flags.</a:t>
            </a:r>
          </a:p>
        </p:txBody>
      </p:sp>
      <p:sp>
        <p:nvSpPr>
          <p:cNvPr id="17414" name="スライド番号プレースホルダ 7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0526E500-DF46-428A-A173-F0AC54B8732B}" type="slidenum">
              <a:rPr lang="en-US" altLang="ja-JP" sz="2000">
                <a:solidFill>
                  <a:schemeClr val="accent2"/>
                </a:solidFill>
              </a:rPr>
              <a:pPr algn="ctr"/>
              <a:t>16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pic>
        <p:nvPicPr>
          <p:cNvPr id="17415" name="Picture 61" descr="C:\Documents and Settings\teeuser\デスクトップ\090925IGM_QC\090925IGM_QC\GOSAT1312200909251920215327_L0001_B2P_igm_20090925210602_8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3463"/>
            <a:ext cx="48577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" descr="GOSAT1312200909240418072227_L0001_B2P_igm_20090924042211_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738" y="1000125"/>
            <a:ext cx="46402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テキスト ボックス 13"/>
          <p:cNvSpPr txBox="1">
            <a:spLocks noChangeArrowheads="1"/>
          </p:cNvSpPr>
          <p:nvPr/>
        </p:nvSpPr>
        <p:spPr bwMode="auto">
          <a:xfrm>
            <a:off x="500063" y="4800600"/>
            <a:ext cx="400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>
                <a:latin typeface="Chalkboard"/>
              </a:rPr>
              <a:t>Typical “good” IGM</a:t>
            </a:r>
            <a:r>
              <a:rPr lang="ja-JP" altLang="en-US" sz="2000">
                <a:latin typeface="Chalkboard"/>
              </a:rPr>
              <a:t>　</a:t>
            </a:r>
            <a:endParaRPr lang="en-US" altLang="ja-JP" sz="2000">
              <a:latin typeface="Chalkboard"/>
            </a:endParaRP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Pointing </a:t>
            </a:r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AT-Instability </a:t>
            </a:r>
            <a:endParaRPr lang="en-US" altLang="ja-JP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D19FD0-24D8-4AD9-B560-784AD7BC4EC7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214313" y="1000125"/>
            <a:ext cx="8786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latin typeface="Comic Sans MS" pitchFamily="66" charset="0"/>
              </a:rPr>
              <a:t>From 04 May. UT6:00, the change of Zero Path Difference Position (ZPD) was observed.</a:t>
            </a:r>
          </a:p>
        </p:txBody>
      </p:sp>
      <p:sp>
        <p:nvSpPr>
          <p:cNvPr id="18438" name="スライド番号プレースホルダ 5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A4435D0-8DC2-47B5-9A3B-25E395956F85}" type="slidenum">
              <a:rPr lang="en-US" altLang="ja-JP" sz="2000">
                <a:solidFill>
                  <a:schemeClr val="accent2"/>
                </a:solidFill>
              </a:rPr>
              <a:pPr algn="ctr"/>
              <a:t>17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184150"/>
            <a:ext cx="69850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ZPD shift (1/2)</a:t>
            </a:r>
          </a:p>
        </p:txBody>
      </p:sp>
      <p:pic>
        <p:nvPicPr>
          <p:cNvPr id="18440" name="Picture 5" descr="E:\TANSO_In_Orbit\091003FCHx\result\GOSAT1312200910032042204427\IGM\GOSAT1312200910032042204427_L0001_B2P_igm_2009100320433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714500"/>
            <a:ext cx="43195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 descr="Y:\TANSO_In_Orbit\090821FCHx\result\GOSAT1312200908210344064427\IGM\GOSAT1312200908210344064427_L0001_B2P_igm_20090821034514_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714500"/>
            <a:ext cx="43195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42" name="直線矢印コネクタ 11"/>
          <p:cNvCxnSpPr>
            <a:cxnSpLocks noChangeShapeType="1"/>
          </p:cNvCxnSpPr>
          <p:nvPr/>
        </p:nvCxnSpPr>
        <p:spPr bwMode="auto">
          <a:xfrm rot="16200000" flipV="1">
            <a:off x="2536031" y="4321969"/>
            <a:ext cx="1071563" cy="71437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43" name="直線矢印コネクタ 13"/>
          <p:cNvCxnSpPr>
            <a:cxnSpLocks noChangeShapeType="1"/>
          </p:cNvCxnSpPr>
          <p:nvPr/>
        </p:nvCxnSpPr>
        <p:spPr bwMode="auto">
          <a:xfrm flipV="1">
            <a:off x="3429000" y="4000500"/>
            <a:ext cx="2928938" cy="121443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8444" name="テキスト ボックス 17"/>
          <p:cNvSpPr txBox="1">
            <a:spLocks noChangeArrowheads="1"/>
          </p:cNvSpPr>
          <p:nvPr/>
        </p:nvSpPr>
        <p:spPr bwMode="auto">
          <a:xfrm>
            <a:off x="785813" y="5214938"/>
            <a:ext cx="7464425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b="1">
                <a:latin typeface="Comic Sans MS" pitchFamily="66" charset="0"/>
              </a:rPr>
              <a:t>The changing speed and number are random, no regularity</a:t>
            </a:r>
            <a:endParaRPr lang="ja-JP" altLang="en-US" sz="20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91A2C9-EA2E-4E37-A1E1-C183FB6BA80B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9461" name="テキスト ボックス 7"/>
          <p:cNvSpPr txBox="1">
            <a:spLocks noChangeArrowheads="1"/>
          </p:cNvSpPr>
          <p:nvPr/>
        </p:nvSpPr>
        <p:spPr bwMode="auto">
          <a:xfrm>
            <a:off x="323850" y="4652963"/>
            <a:ext cx="85344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Tx/>
              <a:buChar char="-"/>
            </a:pPr>
            <a:r>
              <a:rPr lang="en-US" altLang="ja-JP" sz="2000">
                <a:latin typeface="Comic Sans MS" pitchFamily="66" charset="0"/>
              </a:rPr>
              <a:t>To avoid the large shifts, ZPD position is corrected if necessary.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ja-JP" sz="2000">
                <a:latin typeface="Comic Sans MS" pitchFamily="66" charset="0"/>
              </a:rPr>
              <a:t> (Criteria is +/- 40 shifts)</a:t>
            </a:r>
            <a:endParaRPr lang="en-US" altLang="ja-JP" sz="200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ja-JP" altLang="en-US" sz="2000">
                <a:latin typeface="Comic Sans MS" pitchFamily="66" charset="0"/>
              </a:rPr>
              <a:t>　　</a:t>
            </a:r>
            <a:endParaRPr lang="en-US" altLang="ja-JP" sz="2000">
              <a:latin typeface="Comic Sans MS" pitchFamily="66" charset="0"/>
            </a:endParaRPr>
          </a:p>
        </p:txBody>
      </p:sp>
      <p:sp>
        <p:nvSpPr>
          <p:cNvPr id="19462" name="スライド番号プレースホルダ 3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305DAE1-9B67-424B-B8F3-6B84253E338F}" type="slidenum">
              <a:rPr lang="en-US" altLang="ja-JP" sz="2000">
                <a:solidFill>
                  <a:schemeClr val="accent2"/>
                </a:solidFill>
              </a:rPr>
              <a:pPr algn="ctr"/>
              <a:t>18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ZPD shift (2/2)</a:t>
            </a:r>
            <a:endParaRPr lang="en-US" altLang="ja-JP" smtClean="0">
              <a:effectLst/>
              <a:latin typeface="Comic Sans MS" pitchFamily="66" charset="0"/>
            </a:endParaRPr>
          </a:p>
        </p:txBody>
      </p:sp>
      <p:pic>
        <p:nvPicPr>
          <p:cNvPr id="19464" name="Picture 9" descr="090813ZPDLongTre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447800"/>
            <a:ext cx="87185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4AA4BC-A576-486D-A533-1B40511942FB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0485" name="テキスト ボックス 6"/>
          <p:cNvSpPr txBox="1">
            <a:spLocks noChangeArrowheads="1"/>
          </p:cNvSpPr>
          <p:nvPr/>
        </p:nvSpPr>
        <p:spPr bwMode="auto">
          <a:xfrm>
            <a:off x="381000" y="11430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>
                <a:latin typeface="Comic Sans MS" pitchFamily="66" charset="0"/>
              </a:rPr>
              <a:t>All level of sampling signal (phase/dephase, AC/DC: to determine the mirror position) are decreasing on-orbit.</a:t>
            </a:r>
          </a:p>
          <a:p>
            <a:pPr marL="0" lvl="1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>
                <a:latin typeface="Comic Sans MS" pitchFamily="66" charset="0"/>
              </a:rPr>
              <a:t>&gt;&gt; Fitting curve suggests us that the degradation speed tend to be slow and stop in near future.</a:t>
            </a:r>
          </a:p>
        </p:txBody>
      </p:sp>
      <p:sp>
        <p:nvSpPr>
          <p:cNvPr id="20486" name="テキスト ボックス 13"/>
          <p:cNvSpPr txBox="1">
            <a:spLocks noChangeArrowheads="1"/>
          </p:cNvSpPr>
          <p:nvPr/>
        </p:nvSpPr>
        <p:spPr bwMode="auto">
          <a:xfrm>
            <a:off x="1524000" y="5286375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>
                <a:latin typeface="Comic Sans MS" pitchFamily="66" charset="0"/>
              </a:rPr>
              <a:t>The trend of Dephase AC signal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>
                <a:latin typeface="Comic Sans MS" pitchFamily="66" charset="0"/>
              </a:rPr>
              <a:t> (lowest signal in critical signal, Fringe/Dephase AC)</a:t>
            </a:r>
          </a:p>
        </p:txBody>
      </p:sp>
      <p:sp>
        <p:nvSpPr>
          <p:cNvPr id="20487" name="スライド番号プレースホルダ 7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49986BE-FECC-4C58-8E27-4DBFCA1D478F}" type="slidenum">
              <a:rPr lang="en-US" altLang="ja-JP" sz="2000">
                <a:solidFill>
                  <a:schemeClr val="accent2"/>
                </a:solidFill>
              </a:rPr>
              <a:pPr algn="ctr"/>
              <a:t>19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i="1" dirty="0">
                <a:latin typeface="Comic Sans MS" pitchFamily="66" charset="0"/>
              </a:rPr>
              <a:t>Degradation of sampling signal </a:t>
            </a:r>
          </a:p>
        </p:txBody>
      </p:sp>
      <p:pic>
        <p:nvPicPr>
          <p:cNvPr id="20489" name="Picture 2" descr="C:\Documents and Settings\teeuser\デスクトップ\1102TES\1102DephaseA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708275"/>
            <a:ext cx="79914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29 March 2011</a:t>
            </a:r>
            <a:endParaRPr lang="en-US" altLang="ja-JP" smtClean="0">
              <a:latin typeface="Chalkboard"/>
              <a:ea typeface="ＭＳ Ｐゴシック" pitchFamily="34" charset="-128"/>
            </a:endParaRPr>
          </a:p>
        </p:txBody>
      </p:sp>
      <p:sp>
        <p:nvSpPr>
          <p:cNvPr id="4099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410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C4A53C-D03C-48B1-910C-D26E6C4813C1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3021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Great Earthquake</a:t>
            </a:r>
            <a:endParaRPr lang="en-US" altLang="ja-JP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ＤＦＰ太丸ゴシック体"/>
              <a:cs typeface="ＤＦＰ太丸ゴシック体"/>
            </a:endParaRPr>
          </a:p>
        </p:txBody>
      </p:sp>
      <p:pic>
        <p:nvPicPr>
          <p:cNvPr id="4102" name="Picture 3" descr="D:\WORK\EORC_JAXA\TANSO\GOSAT不具合\2011\20110311東北関東大震災\20110317_6mTANSO_EM\CIMG52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688" y="908050"/>
            <a:ext cx="71993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C:\Documents and Settings\10029\デスクトップ\DSCF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981075"/>
            <a:ext cx="32400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071688" y="4149725"/>
            <a:ext cx="70723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800">
                <a:solidFill>
                  <a:schemeClr val="bg1"/>
                </a:solidFill>
                <a:latin typeface="Comic Sans MS" pitchFamily="66" charset="0"/>
              </a:rPr>
              <a:t>We hope we will be back from this serious situation. </a:t>
            </a: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0" y="981075"/>
            <a:ext cx="24844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800">
                <a:solidFill>
                  <a:schemeClr val="bg1"/>
                </a:solidFill>
                <a:latin typeface="Comic Sans MS" pitchFamily="66" charset="0"/>
              </a:rPr>
              <a:t>2011/03/11</a:t>
            </a: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6659563" y="908050"/>
            <a:ext cx="24844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800">
                <a:solidFill>
                  <a:schemeClr val="bg1"/>
                </a:solidFill>
                <a:latin typeface="Comic Sans MS" pitchFamily="66" charset="0"/>
              </a:rPr>
              <a:t>2011/03/17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139863-8465-4D66-980D-4F7AEC6194C9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4581" name="スライド番号プレースホルダ 3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D4DD341-E0C3-471B-B42B-456FBAAE2091}" type="slidenum">
              <a:rPr lang="en-US" altLang="ja-JP" sz="2000">
                <a:solidFill>
                  <a:schemeClr val="accent2"/>
                </a:solidFill>
              </a:rPr>
              <a:pPr algn="ctr"/>
              <a:t>20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i="1" dirty="0" smtClean="0">
                <a:latin typeface="Comic Sans MS" pitchFamily="66" charset="0"/>
              </a:rPr>
              <a:t>Radiometric Degradation</a:t>
            </a:r>
            <a:endParaRPr lang="en-US" altLang="ja-JP" i="1" dirty="0">
              <a:latin typeface="Comic Sans MS" pitchFamily="66" charset="0"/>
            </a:endParaRPr>
          </a:p>
        </p:txBody>
      </p:sp>
      <p:sp>
        <p:nvSpPr>
          <p:cNvPr id="24583" name="テキスト ボックス 6"/>
          <p:cNvSpPr txBox="1">
            <a:spLocks noChangeArrowheads="1"/>
          </p:cNvSpPr>
          <p:nvPr/>
        </p:nvSpPr>
        <p:spPr bwMode="auto">
          <a:xfrm>
            <a:off x="468313" y="5589588"/>
            <a:ext cx="8351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>
                <a:latin typeface="Comic Sans MS" pitchFamily="66" charset="0"/>
              </a:rPr>
              <a:t>Band1 degradation might be mainly caused by just after launch or pre-launch calibration error.</a:t>
            </a:r>
          </a:p>
        </p:txBody>
      </p:sp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038225"/>
            <a:ext cx="6840537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5B8B65-CC52-4551-BDBA-972F770E7F7C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1509" name="スライド番号プレースホルダ 9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79D5BE7-4144-4E8D-B392-D2A2FF19B9BB}" type="slidenum">
              <a:rPr lang="en-US" altLang="ja-JP" sz="2000">
                <a:solidFill>
                  <a:schemeClr val="accent2"/>
                </a:solidFill>
              </a:rPr>
              <a:pPr algn="ctr"/>
              <a:t>21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13" name="Rectangle 1030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184150"/>
            <a:ext cx="69850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Pointing anomaly</a:t>
            </a:r>
          </a:p>
        </p:txBody>
      </p:sp>
      <p:pic>
        <p:nvPicPr>
          <p:cNvPr id="2151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9913" y="685800"/>
            <a:ext cx="14398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685800"/>
            <a:ext cx="14398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5" y="685800"/>
            <a:ext cx="14398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685800"/>
            <a:ext cx="14398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2513" y="685800"/>
            <a:ext cx="14398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2325" y="685800"/>
            <a:ext cx="14398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60513" y="2686050"/>
            <a:ext cx="14398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325" y="2695575"/>
            <a:ext cx="14398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60513" y="4695825"/>
            <a:ext cx="14398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325" y="4686300"/>
            <a:ext cx="14398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32700" y="2695575"/>
            <a:ext cx="14398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32513" y="2695575"/>
            <a:ext cx="14398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32325" y="2695575"/>
            <a:ext cx="14398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71813" y="2695575"/>
            <a:ext cx="14398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32325" y="4695825"/>
            <a:ext cx="14398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071813" y="4695825"/>
            <a:ext cx="14398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43813" y="4686300"/>
            <a:ext cx="14398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1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132513" y="4695825"/>
            <a:ext cx="14398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テキスト ボックス 5"/>
          <p:cNvSpPr txBox="1">
            <a:spLocks noChangeArrowheads="1"/>
          </p:cNvSpPr>
          <p:nvPr/>
        </p:nvSpPr>
        <p:spPr bwMode="auto">
          <a:xfrm>
            <a:off x="1857375" y="2043113"/>
            <a:ext cx="92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4/30</a:t>
            </a:r>
          </a:p>
        </p:txBody>
      </p:sp>
      <p:sp>
        <p:nvSpPr>
          <p:cNvPr id="21530" name="テキスト ボックス 9"/>
          <p:cNvSpPr txBox="1">
            <a:spLocks noChangeArrowheads="1"/>
          </p:cNvSpPr>
          <p:nvPr/>
        </p:nvSpPr>
        <p:spPr bwMode="auto">
          <a:xfrm>
            <a:off x="3357563" y="2043113"/>
            <a:ext cx="928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5/6</a:t>
            </a:r>
          </a:p>
        </p:txBody>
      </p:sp>
      <p:sp>
        <p:nvSpPr>
          <p:cNvPr id="21531" name="テキスト ボックス 5"/>
          <p:cNvSpPr txBox="1">
            <a:spLocks noChangeArrowheads="1"/>
          </p:cNvSpPr>
          <p:nvPr/>
        </p:nvSpPr>
        <p:spPr bwMode="auto">
          <a:xfrm>
            <a:off x="357188" y="2043113"/>
            <a:ext cx="928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4/27</a:t>
            </a:r>
          </a:p>
        </p:txBody>
      </p:sp>
      <p:sp>
        <p:nvSpPr>
          <p:cNvPr id="21532" name="テキスト ボックス 5"/>
          <p:cNvSpPr txBox="1">
            <a:spLocks noChangeArrowheads="1"/>
          </p:cNvSpPr>
          <p:nvPr/>
        </p:nvSpPr>
        <p:spPr bwMode="auto">
          <a:xfrm>
            <a:off x="6500813" y="2043113"/>
            <a:ext cx="928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6/26</a:t>
            </a:r>
          </a:p>
        </p:txBody>
      </p:sp>
      <p:sp>
        <p:nvSpPr>
          <p:cNvPr id="21533" name="テキスト ボックス 9"/>
          <p:cNvSpPr txBox="1">
            <a:spLocks noChangeArrowheads="1"/>
          </p:cNvSpPr>
          <p:nvPr/>
        </p:nvSpPr>
        <p:spPr bwMode="auto">
          <a:xfrm>
            <a:off x="7929563" y="2043113"/>
            <a:ext cx="928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6/29</a:t>
            </a:r>
          </a:p>
        </p:txBody>
      </p:sp>
      <p:sp>
        <p:nvSpPr>
          <p:cNvPr id="21534" name="テキスト ボックス 5"/>
          <p:cNvSpPr txBox="1">
            <a:spLocks noChangeArrowheads="1"/>
          </p:cNvSpPr>
          <p:nvPr/>
        </p:nvSpPr>
        <p:spPr bwMode="auto">
          <a:xfrm>
            <a:off x="4857750" y="2043113"/>
            <a:ext cx="92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6/23</a:t>
            </a:r>
          </a:p>
        </p:txBody>
      </p:sp>
      <p:sp>
        <p:nvSpPr>
          <p:cNvPr id="21535" name="テキスト ボックス 12"/>
          <p:cNvSpPr txBox="1">
            <a:spLocks noChangeArrowheads="1"/>
          </p:cNvSpPr>
          <p:nvPr/>
        </p:nvSpPr>
        <p:spPr bwMode="auto">
          <a:xfrm>
            <a:off x="285750" y="4186238"/>
            <a:ext cx="92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7/2</a:t>
            </a:r>
          </a:p>
        </p:txBody>
      </p:sp>
      <p:sp>
        <p:nvSpPr>
          <p:cNvPr id="21536" name="テキスト ボックス 12"/>
          <p:cNvSpPr txBox="1">
            <a:spLocks noChangeArrowheads="1"/>
          </p:cNvSpPr>
          <p:nvPr/>
        </p:nvSpPr>
        <p:spPr bwMode="auto">
          <a:xfrm>
            <a:off x="1928813" y="4186238"/>
            <a:ext cx="928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7/5</a:t>
            </a:r>
          </a:p>
        </p:txBody>
      </p:sp>
      <p:sp>
        <p:nvSpPr>
          <p:cNvPr id="21537" name="テキスト ボックス 5"/>
          <p:cNvSpPr txBox="1">
            <a:spLocks noChangeArrowheads="1"/>
          </p:cNvSpPr>
          <p:nvPr/>
        </p:nvSpPr>
        <p:spPr bwMode="auto">
          <a:xfrm>
            <a:off x="4857750" y="4186238"/>
            <a:ext cx="92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10/6</a:t>
            </a:r>
          </a:p>
        </p:txBody>
      </p:sp>
      <p:sp>
        <p:nvSpPr>
          <p:cNvPr id="21538" name="テキスト ボックス 6"/>
          <p:cNvSpPr txBox="1">
            <a:spLocks noChangeArrowheads="1"/>
          </p:cNvSpPr>
          <p:nvPr/>
        </p:nvSpPr>
        <p:spPr bwMode="auto">
          <a:xfrm>
            <a:off x="357188" y="6115050"/>
            <a:ext cx="928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10/15</a:t>
            </a:r>
          </a:p>
        </p:txBody>
      </p:sp>
      <p:sp>
        <p:nvSpPr>
          <p:cNvPr id="21539" name="テキスト ボックス 9"/>
          <p:cNvSpPr txBox="1">
            <a:spLocks noChangeArrowheads="1"/>
          </p:cNvSpPr>
          <p:nvPr/>
        </p:nvSpPr>
        <p:spPr bwMode="auto">
          <a:xfrm>
            <a:off x="6500813" y="4186238"/>
            <a:ext cx="928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10/9</a:t>
            </a:r>
          </a:p>
        </p:txBody>
      </p:sp>
      <p:sp>
        <p:nvSpPr>
          <p:cNvPr id="21540" name="テキスト ボックス 5"/>
          <p:cNvSpPr txBox="1">
            <a:spLocks noChangeArrowheads="1"/>
          </p:cNvSpPr>
          <p:nvPr/>
        </p:nvSpPr>
        <p:spPr bwMode="auto">
          <a:xfrm>
            <a:off x="3357563" y="4186238"/>
            <a:ext cx="928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10/3</a:t>
            </a:r>
          </a:p>
        </p:txBody>
      </p:sp>
      <p:sp>
        <p:nvSpPr>
          <p:cNvPr id="21541" name="テキスト ボックス 6"/>
          <p:cNvSpPr txBox="1">
            <a:spLocks noChangeArrowheads="1"/>
          </p:cNvSpPr>
          <p:nvPr/>
        </p:nvSpPr>
        <p:spPr bwMode="auto">
          <a:xfrm>
            <a:off x="7929563" y="4186238"/>
            <a:ext cx="928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10/12</a:t>
            </a:r>
          </a:p>
        </p:txBody>
      </p:sp>
      <p:sp>
        <p:nvSpPr>
          <p:cNvPr id="21542" name="テキスト ボックス 6"/>
          <p:cNvSpPr txBox="1">
            <a:spLocks noChangeArrowheads="1"/>
          </p:cNvSpPr>
          <p:nvPr/>
        </p:nvSpPr>
        <p:spPr bwMode="auto">
          <a:xfrm>
            <a:off x="1785938" y="6115050"/>
            <a:ext cx="928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10/18</a:t>
            </a:r>
          </a:p>
        </p:txBody>
      </p:sp>
      <p:sp>
        <p:nvSpPr>
          <p:cNvPr id="21543" name="テキスト ボックス 5"/>
          <p:cNvSpPr txBox="1">
            <a:spLocks noChangeArrowheads="1"/>
          </p:cNvSpPr>
          <p:nvPr/>
        </p:nvSpPr>
        <p:spPr bwMode="auto">
          <a:xfrm>
            <a:off x="3429000" y="6115050"/>
            <a:ext cx="928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10/21</a:t>
            </a:r>
          </a:p>
        </p:txBody>
      </p:sp>
      <p:sp>
        <p:nvSpPr>
          <p:cNvPr id="21544" name="テキスト ボックス 5"/>
          <p:cNvSpPr txBox="1">
            <a:spLocks noChangeArrowheads="1"/>
          </p:cNvSpPr>
          <p:nvPr/>
        </p:nvSpPr>
        <p:spPr bwMode="auto">
          <a:xfrm>
            <a:off x="5000625" y="6115050"/>
            <a:ext cx="928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10/24</a:t>
            </a:r>
          </a:p>
        </p:txBody>
      </p:sp>
      <p:sp>
        <p:nvSpPr>
          <p:cNvPr id="21545" name="テキスト ボックス 5"/>
          <p:cNvSpPr txBox="1">
            <a:spLocks noChangeArrowheads="1"/>
          </p:cNvSpPr>
          <p:nvPr/>
        </p:nvSpPr>
        <p:spPr bwMode="auto">
          <a:xfrm>
            <a:off x="6357938" y="6115050"/>
            <a:ext cx="928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10/27</a:t>
            </a:r>
          </a:p>
        </p:txBody>
      </p:sp>
      <p:sp>
        <p:nvSpPr>
          <p:cNvPr id="21546" name="テキスト ボックス 5"/>
          <p:cNvSpPr txBox="1">
            <a:spLocks noChangeArrowheads="1"/>
          </p:cNvSpPr>
          <p:nvPr/>
        </p:nvSpPr>
        <p:spPr bwMode="auto">
          <a:xfrm>
            <a:off x="8001000" y="6115050"/>
            <a:ext cx="928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>
                <a:solidFill>
                  <a:srgbClr val="FFFF00"/>
                </a:solidFill>
                <a:latin typeface="Calibri" pitchFamily="34" charset="0"/>
              </a:rPr>
              <a:t>10/30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2219ED-BA71-42D7-8597-B8265211AEDD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22533" name="スライド番号プレースホルダ 8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066CC92-53BF-4DD3-911A-04C21AE2EFA3}" type="slidenum">
              <a:rPr lang="en-US" altLang="ja-JP" sz="2000">
                <a:solidFill>
                  <a:schemeClr val="accent2"/>
                </a:solidFill>
              </a:rPr>
              <a:pPr algn="ctr"/>
              <a:t>22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Pointing anomaly (5 point mode)</a:t>
            </a:r>
            <a:endParaRPr lang="en-US" altLang="ja-JP" smtClean="0">
              <a:effectLst/>
              <a:latin typeface="Comic Sans MS" pitchFamily="66" charset="0"/>
            </a:endParaRPr>
          </a:p>
        </p:txBody>
      </p:sp>
      <p:sp>
        <p:nvSpPr>
          <p:cNvPr id="22535" name="Rectangle 2"/>
          <p:cNvSpPr txBox="1">
            <a:spLocks noChangeArrowheads="1"/>
          </p:cNvSpPr>
          <p:nvPr/>
        </p:nvSpPr>
        <p:spPr bwMode="auto">
          <a:xfrm>
            <a:off x="0" y="1052513"/>
            <a:ext cx="8793163" cy="10341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Tx/>
              <a:buChar char="-"/>
            </a:pPr>
            <a:r>
              <a:rPr lang="en-US" altLang="ja-JP" sz="1800" dirty="0">
                <a:latin typeface="Comic Sans MS" pitchFamily="66" charset="0"/>
              </a:rPr>
              <a:t> Pointing target position error was analyzed applying onboard Camera image.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Tx/>
              <a:buChar char="-"/>
            </a:pPr>
            <a:r>
              <a:rPr lang="en-US" altLang="ja-JP" sz="1800" dirty="0">
                <a:latin typeface="Comic Sans MS" pitchFamily="66" charset="0"/>
              </a:rPr>
              <a:t> Pointing has systematic offset values </a:t>
            </a:r>
            <a:r>
              <a:rPr lang="en-US" altLang="ja-JP" sz="1800" dirty="0" smtClean="0">
                <a:latin typeface="Comic Sans MS" pitchFamily="66" charset="0"/>
              </a:rPr>
              <a:t>that are </a:t>
            </a:r>
            <a:r>
              <a:rPr lang="en-US" altLang="ja-JP" sz="1800" dirty="0">
                <a:latin typeface="Comic Sans MS" pitchFamily="66" charset="0"/>
              </a:rPr>
              <a:t>changing with time</a:t>
            </a:r>
            <a:r>
              <a:rPr lang="en-US" altLang="ja-JP" sz="1800" dirty="0" smtClean="0">
                <a:latin typeface="Comic Sans MS" pitchFamily="66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rgbClr val="FF0000"/>
              </a:buClr>
              <a:buFontTx/>
              <a:buChar char="-"/>
            </a:pPr>
            <a:r>
              <a:rPr lang="en-US" altLang="ja-JP" sz="1800" dirty="0" smtClean="0">
                <a:latin typeface="Comic Sans MS" pitchFamily="66" charset="0"/>
              </a:rPr>
              <a:t>Along-track (AT) values show greater offsets than Cross-track (CT)</a:t>
            </a:r>
            <a:r>
              <a:rPr lang="ja-JP" altLang="en-US" sz="1800">
                <a:latin typeface="Comic Sans MS" pitchFamily="66" charset="0"/>
              </a:rPr>
              <a:t>　　　　　　　　　</a:t>
            </a:r>
            <a:endParaRPr lang="en-US" altLang="ja-JP" sz="1800" dirty="0">
              <a:latin typeface="Comic Sans MS" pitchFamily="66" charset="0"/>
            </a:endParaRPr>
          </a:p>
        </p:txBody>
      </p:sp>
      <p:pic>
        <p:nvPicPr>
          <p:cNvPr id="22536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7588"/>
            <a:ext cx="8924925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06875"/>
            <a:ext cx="892492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10588" y="4292600"/>
            <a:ext cx="633412" cy="1893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812800" y="3330575"/>
            <a:ext cx="563563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1800" b="1" kern="0">
                <a:solidFill>
                  <a:srgbClr val="0000FF"/>
                </a:solidFill>
                <a:ea typeface="ＭＳ Ｐゴシック" pitchFamily="50" charset="-128"/>
              </a:rPr>
              <a:t>CT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769938" y="5292725"/>
            <a:ext cx="5635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1800" b="1" kern="0">
                <a:solidFill>
                  <a:srgbClr val="FF3300"/>
                </a:solidFill>
                <a:ea typeface="ＭＳ Ｐゴシック" pitchFamily="50" charset="-128"/>
              </a:rPr>
              <a:t>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F44C5F-FFFA-4B50-A7DA-123CE18B1CE5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3557" name="スライド番号プレースホルダ 8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DE974BA-B5EE-42AD-89BA-C5A1E29983A1}" type="slidenum">
              <a:rPr lang="en-US" altLang="ja-JP" sz="2000">
                <a:solidFill>
                  <a:schemeClr val="accent2"/>
                </a:solidFill>
              </a:rPr>
              <a:pPr algn="ctr"/>
              <a:t>23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Pointing anomaly (3 point mode)</a:t>
            </a:r>
            <a:endParaRPr lang="en-US" altLang="ja-JP" smtClean="0">
              <a:effectLst/>
              <a:latin typeface="Comic Sans MS" pitchFamily="66" charset="0"/>
            </a:endParaRPr>
          </a:p>
        </p:txBody>
      </p:sp>
      <p:sp>
        <p:nvSpPr>
          <p:cNvPr id="23559" name="Rectangle 2"/>
          <p:cNvSpPr txBox="1">
            <a:spLocks noChangeArrowheads="1"/>
          </p:cNvSpPr>
          <p:nvPr/>
        </p:nvSpPr>
        <p:spPr bwMode="auto">
          <a:xfrm>
            <a:off x="0" y="1052513"/>
            <a:ext cx="8793163" cy="9787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ja-JP" sz="1800" dirty="0" smtClean="0">
                <a:latin typeface="Comic Sans MS" pitchFamily="66" charset="0"/>
              </a:rPr>
              <a:t>Pointing </a:t>
            </a:r>
            <a:r>
              <a:rPr lang="en-US" altLang="ja-JP" sz="1800" dirty="0">
                <a:latin typeface="Comic Sans MS" pitchFamily="66" charset="0"/>
              </a:rPr>
              <a:t>target position error was analyzed </a:t>
            </a:r>
            <a:r>
              <a:rPr lang="en-US" altLang="ja-JP" sz="1800" dirty="0" smtClean="0">
                <a:latin typeface="Comic Sans MS" pitchFamily="66" charset="0"/>
              </a:rPr>
              <a:t>using </a:t>
            </a:r>
            <a:r>
              <a:rPr lang="en-US" altLang="ja-JP" sz="1800" dirty="0">
                <a:latin typeface="Comic Sans MS" pitchFamily="66" charset="0"/>
              </a:rPr>
              <a:t>onboard Camera </a:t>
            </a:r>
            <a:r>
              <a:rPr lang="en-US" altLang="ja-JP" sz="1800" dirty="0" smtClean="0">
                <a:latin typeface="Comic Sans MS" pitchFamily="66" charset="0"/>
              </a:rPr>
              <a:t>images.</a:t>
            </a:r>
            <a:endParaRPr lang="en-US" altLang="ja-JP" sz="1800" dirty="0">
              <a:latin typeface="Comic Sans MS" pitchFamily="66" charset="0"/>
            </a:endParaRPr>
          </a:p>
          <a:p>
            <a:pPr marL="225425" indent="-225425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ja-JP" sz="1800" dirty="0">
                <a:latin typeface="Comic Sans MS" pitchFamily="66" charset="0"/>
              </a:rPr>
              <a:t> Pointing </a:t>
            </a:r>
            <a:r>
              <a:rPr lang="en-US" altLang="ja-JP" sz="1800" dirty="0" smtClean="0">
                <a:latin typeface="Comic Sans MS" pitchFamily="66" charset="0"/>
              </a:rPr>
              <a:t>still has </a:t>
            </a:r>
            <a:r>
              <a:rPr lang="en-US" altLang="ja-JP" sz="1800" dirty="0">
                <a:latin typeface="Comic Sans MS" pitchFamily="66" charset="0"/>
              </a:rPr>
              <a:t>systematic </a:t>
            </a:r>
            <a:r>
              <a:rPr lang="en-US" altLang="ja-JP" sz="1800" dirty="0" smtClean="0">
                <a:latin typeface="Comic Sans MS" pitchFamily="66" charset="0"/>
              </a:rPr>
              <a:t>offsets that change </a:t>
            </a:r>
            <a:r>
              <a:rPr lang="en-US" altLang="ja-JP" sz="1800" dirty="0">
                <a:latin typeface="Comic Sans MS" pitchFamily="66" charset="0"/>
              </a:rPr>
              <a:t>with </a:t>
            </a:r>
            <a:r>
              <a:rPr lang="en-US" altLang="ja-JP" sz="1800" dirty="0" smtClean="0">
                <a:latin typeface="Comic Sans MS" pitchFamily="66" charset="0"/>
              </a:rPr>
              <a:t>time, but both amplitude of offset and variability are substantially smaller in 3-point mode</a:t>
            </a:r>
            <a:r>
              <a:rPr lang="ja-JP" altLang="en-US" sz="1800">
                <a:latin typeface="Comic Sans MS" pitchFamily="66" charset="0"/>
              </a:rPr>
              <a:t>　　　　　　　　　</a:t>
            </a:r>
            <a:endParaRPr lang="en-US" altLang="ja-JP" sz="1800" dirty="0">
              <a:latin typeface="Comic Sans MS" pitchFamily="66" charset="0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2122488"/>
            <a:ext cx="831373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" y="4097338"/>
            <a:ext cx="831373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993775" y="3165475"/>
            <a:ext cx="563563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1800" b="1" kern="0">
                <a:solidFill>
                  <a:srgbClr val="0000FF"/>
                </a:solidFill>
                <a:ea typeface="ＭＳ Ｐゴシック" pitchFamily="50" charset="-128"/>
              </a:rPr>
              <a:t>CT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950913" y="5203825"/>
            <a:ext cx="5635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1800" b="1" kern="0">
                <a:solidFill>
                  <a:srgbClr val="FF3300"/>
                </a:solidFill>
                <a:ea typeface="ＭＳ Ｐゴシック" pitchFamily="50" charset="-128"/>
              </a:rPr>
              <a:t>AT</a:t>
            </a:r>
          </a:p>
        </p:txBody>
      </p:sp>
      <p:pic>
        <p:nvPicPr>
          <p:cNvPr id="23565" name="Picture 11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8469313" y="2997200"/>
            <a:ext cx="674687" cy="3105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2FA6D-6191-4909-91CB-3BE5F7150101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4581" name="スライド番号プレースホルダ 3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B9DD1A7-9DDA-4C04-B6DB-9BD2A4B27DEB}" type="slidenum">
              <a:rPr lang="en-US" altLang="ja-JP" sz="2000">
                <a:solidFill>
                  <a:schemeClr val="accent2"/>
                </a:solidFill>
              </a:rPr>
              <a:pPr algn="ctr"/>
              <a:t>24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i="1" dirty="0" smtClean="0">
                <a:latin typeface="Comic Sans MS" pitchFamily="66" charset="0"/>
              </a:rPr>
              <a:t>Radiometric Degradation</a:t>
            </a:r>
            <a:endParaRPr lang="en-US" altLang="ja-JP" i="1" dirty="0">
              <a:latin typeface="Comic Sans MS" pitchFamily="66" charset="0"/>
            </a:endParaRPr>
          </a:p>
        </p:txBody>
      </p:sp>
      <p:sp>
        <p:nvSpPr>
          <p:cNvPr id="24583" name="テキスト ボックス 6"/>
          <p:cNvSpPr txBox="1">
            <a:spLocks noChangeArrowheads="1"/>
          </p:cNvSpPr>
          <p:nvPr/>
        </p:nvSpPr>
        <p:spPr bwMode="auto">
          <a:xfrm>
            <a:off x="468313" y="5589588"/>
            <a:ext cx="8351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dirty="0">
                <a:latin typeface="Comic Sans MS" pitchFamily="66" charset="0"/>
              </a:rPr>
              <a:t>Band1 </a:t>
            </a:r>
            <a:r>
              <a:rPr lang="en-US" altLang="ja-JP" sz="2000" dirty="0" smtClean="0">
                <a:latin typeface="Comic Sans MS" pitchFamily="66" charset="0"/>
              </a:rPr>
              <a:t>FTS and CAI degradation may have occurred just </a:t>
            </a:r>
            <a:r>
              <a:rPr lang="en-US" altLang="ja-JP" sz="2000" dirty="0">
                <a:latin typeface="Comic Sans MS" pitchFamily="66" charset="0"/>
              </a:rPr>
              <a:t>after launch or </a:t>
            </a:r>
            <a:r>
              <a:rPr lang="en-US" altLang="ja-JP" sz="2000" dirty="0" smtClean="0">
                <a:latin typeface="Comic Sans MS" pitchFamily="66" charset="0"/>
              </a:rPr>
              <a:t>may be due to a pre-launch </a:t>
            </a:r>
            <a:r>
              <a:rPr lang="en-US" altLang="ja-JP" sz="2000" dirty="0">
                <a:latin typeface="Comic Sans MS" pitchFamily="66" charset="0"/>
              </a:rPr>
              <a:t>calibration error.</a:t>
            </a:r>
          </a:p>
        </p:txBody>
      </p:sp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038225"/>
            <a:ext cx="6840537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35696" y="3512036"/>
          <a:ext cx="6781802" cy="1501140"/>
        </p:xfrm>
        <a:graphic>
          <a:graphicData uri="http://schemas.openxmlformats.org/drawingml/2006/table">
            <a:tbl>
              <a:tblPr/>
              <a:tblGrid>
                <a:gridCol w="1567544"/>
                <a:gridCol w="719489"/>
                <a:gridCol w="824962"/>
                <a:gridCol w="698007"/>
                <a:gridCol w="731318"/>
                <a:gridCol w="564082"/>
                <a:gridCol w="533400"/>
                <a:gridCol w="533400"/>
                <a:gridCol w="609600"/>
              </a:tblGrid>
              <a:tr h="121285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"/>
                        </a:rPr>
                        <a:t>Vicarious Calibration Campaign</a:t>
                      </a:r>
                      <a:endParaRPr lang="en-US" sz="1400" dirty="0">
                        <a:latin typeface="Century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Days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from Launch</a:t>
                      </a:r>
                      <a:endParaRPr lang="en-US" sz="14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TANSO-FTS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TANSO- CAI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B1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B2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B3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B1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B2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B3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B4 </a:t>
                      </a:r>
                      <a:endParaRPr lang="en-US" sz="14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June 23-July 4, 2009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-11±7%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-3±7%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-4±7%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-17%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+4%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-18% 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June 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21-22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4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-14±5%</a:t>
                      </a:r>
                      <a:endParaRPr lang="en-US" sz="14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-2±5%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-6±5%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-21%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-4%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-4%</a:t>
                      </a:r>
                      <a:endParaRPr lang="en-US" sz="14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-20%</a:t>
                      </a:r>
                      <a:endParaRPr lang="en-US" sz="14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55" marR="844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C:\Users\hayashi\Pictures\XCH4_L2_200907_V01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763" y="3533775"/>
            <a:ext cx="50403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C:\Users\hayashi\Pictures\XCO2_L2_200907_V01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3" y="1012825"/>
            <a:ext cx="50403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52896B-8668-411D-B241-25571053DD19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13319" name="スライド番号プレースホルダ 3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96B07531-AE20-4CCD-9255-0C0C5C123591}" type="slidenum">
              <a:rPr lang="en-US" altLang="ja-JP" sz="2000">
                <a:solidFill>
                  <a:schemeClr val="accent2"/>
                </a:solidFill>
              </a:rPr>
              <a:pPr algn="ctr"/>
              <a:t>25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i="1" dirty="0" smtClean="0">
                <a:latin typeface="Comic Sans MS" pitchFamily="66" charset="0"/>
              </a:rPr>
              <a:t>Global Map for GHG</a:t>
            </a:r>
            <a:endParaRPr lang="en-US" altLang="ja-JP" i="1" dirty="0">
              <a:latin typeface="Comic Sans MS" pitchFamily="66" charset="0"/>
            </a:endParaRPr>
          </a:p>
        </p:txBody>
      </p:sp>
      <p:sp>
        <p:nvSpPr>
          <p:cNvPr id="13321" name="Rectangle 2"/>
          <p:cNvSpPr txBox="1">
            <a:spLocks noChangeArrowheads="1"/>
          </p:cNvSpPr>
          <p:nvPr/>
        </p:nvSpPr>
        <p:spPr bwMode="auto">
          <a:xfrm>
            <a:off x="422275" y="2492375"/>
            <a:ext cx="1196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ja-JP" sz="1800">
                <a:latin typeface="Comic Sans MS" pitchFamily="66" charset="0"/>
              </a:rPr>
              <a:t>XCO2</a:t>
            </a:r>
            <a:r>
              <a:rPr lang="ja-JP" altLang="en-US" sz="1800">
                <a:latin typeface="Comic Sans MS" pitchFamily="66" charset="0"/>
              </a:rPr>
              <a:t>　</a:t>
            </a:r>
            <a:r>
              <a:rPr lang="en-US" altLang="ja-JP" sz="1800">
                <a:latin typeface="Comic Sans MS" pitchFamily="66" charset="0"/>
              </a:rPr>
              <a:t>2009/07</a:t>
            </a:r>
          </a:p>
        </p:txBody>
      </p:sp>
      <p:sp>
        <p:nvSpPr>
          <p:cNvPr id="13322" name="Rectangle 2"/>
          <p:cNvSpPr txBox="1">
            <a:spLocks noChangeArrowheads="1"/>
          </p:cNvSpPr>
          <p:nvPr/>
        </p:nvSpPr>
        <p:spPr bwMode="auto">
          <a:xfrm>
            <a:off x="4500563" y="5013325"/>
            <a:ext cx="1292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ja-JP" sz="1800">
                <a:latin typeface="Comic Sans MS" pitchFamily="66" charset="0"/>
              </a:rPr>
              <a:t>XCH4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ja-JP" sz="1800">
                <a:latin typeface="Comic Sans MS" pitchFamily="66" charset="0"/>
              </a:rPr>
              <a:t>2009/07</a:t>
            </a:r>
          </a:p>
        </p:txBody>
      </p:sp>
      <p:sp>
        <p:nvSpPr>
          <p:cNvPr id="13323" name="Rectangle 2"/>
          <p:cNvSpPr txBox="1">
            <a:spLocks noChangeArrowheads="1"/>
          </p:cNvSpPr>
          <p:nvPr/>
        </p:nvSpPr>
        <p:spPr bwMode="auto">
          <a:xfrm>
            <a:off x="5220072" y="1285875"/>
            <a:ext cx="3786187" cy="208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ja-JP" sz="1800" dirty="0" smtClean="0">
                <a:latin typeface="Comic Sans MS" pitchFamily="66" charset="0"/>
              </a:rPr>
              <a:t>NIES is using the GOSAT measurements to retrieve X</a:t>
            </a:r>
            <a:r>
              <a:rPr lang="en-US" altLang="ja-JP" sz="1800" baseline="-25000" dirty="0" smtClean="0">
                <a:latin typeface="Comic Sans MS" pitchFamily="66" charset="0"/>
              </a:rPr>
              <a:t>CO2</a:t>
            </a:r>
            <a:r>
              <a:rPr lang="en-US" altLang="ja-JP" sz="1800" dirty="0" smtClean="0">
                <a:latin typeface="Comic Sans MS" pitchFamily="66" charset="0"/>
              </a:rPr>
              <a:t> and X</a:t>
            </a:r>
            <a:r>
              <a:rPr lang="en-US" altLang="ja-JP" sz="1800" baseline="-25000" dirty="0" smtClean="0">
                <a:latin typeface="Comic Sans MS" pitchFamily="66" charset="0"/>
              </a:rPr>
              <a:t>CH4</a:t>
            </a:r>
            <a:endParaRPr lang="en-US" altLang="ja-JP" sz="1800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ja-JP" sz="1800" dirty="0" smtClean="0">
                <a:latin typeface="Comic Sans MS" pitchFamily="66" charset="0"/>
              </a:rPr>
              <a:t>These data  have biases, and are affected by dust aerosols, however, the overall data distribution trend is reasonable.</a:t>
            </a:r>
          </a:p>
        </p:txBody>
      </p:sp>
      <p:sp>
        <p:nvSpPr>
          <p:cNvPr id="13324" name="Rectangle 2"/>
          <p:cNvSpPr txBox="1">
            <a:spLocks noChangeArrowheads="1"/>
          </p:cNvSpPr>
          <p:nvPr/>
        </p:nvSpPr>
        <p:spPr bwMode="auto">
          <a:xfrm>
            <a:off x="107504" y="3956863"/>
            <a:ext cx="3744416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ja-JP" sz="1800" dirty="0" smtClean="0">
                <a:latin typeface="Comic Sans MS" pitchFamily="66" charset="0"/>
              </a:rPr>
              <a:t>The </a:t>
            </a:r>
            <a:r>
              <a:rPr lang="en-US" altLang="ja-JP" sz="1800" dirty="0">
                <a:latin typeface="Comic Sans MS" pitchFamily="66" charset="0"/>
              </a:rPr>
              <a:t>retrieved results will be </a:t>
            </a:r>
            <a:r>
              <a:rPr lang="en-US" altLang="ja-JP" sz="1800" dirty="0" smtClean="0">
                <a:latin typeface="Comic Sans MS" pitchFamily="66" charset="0"/>
              </a:rPr>
              <a:t>revised as the instrument calibration and  retrieval algorithms improve.</a:t>
            </a:r>
            <a:endParaRPr lang="en-US" altLang="ja-JP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EA196B-52E3-42C7-8AD1-1C88634A3EB8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14341" name="スライド番号プレースホルダ 3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B57E187-A54C-41ED-B51E-484B25AE5852}" type="slidenum">
              <a:rPr lang="en-US" altLang="ja-JP" sz="2000">
                <a:solidFill>
                  <a:schemeClr val="accent2"/>
                </a:solidFill>
              </a:rPr>
              <a:pPr algn="ctr"/>
              <a:t>26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i="1" dirty="0" smtClean="0">
                <a:latin typeface="Comic Sans MS" pitchFamily="66" charset="0"/>
              </a:rPr>
              <a:t>Global Map for GHG</a:t>
            </a:r>
            <a:endParaRPr lang="en-US" altLang="ja-JP" i="1" dirty="0">
              <a:latin typeface="Comic Sans MS" pitchFamily="66" charset="0"/>
            </a:endParaRPr>
          </a:p>
        </p:txBody>
      </p:sp>
      <p:pic>
        <p:nvPicPr>
          <p:cNvPr id="14343" name="Picture 13" descr="D:\WORK\EORC_JAXA\発表\参考資料\L3XCO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04900"/>
            <a:ext cx="8459788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2"/>
          <p:cNvSpPr txBox="1">
            <a:spLocks noChangeArrowheads="1"/>
          </p:cNvSpPr>
          <p:nvPr/>
        </p:nvSpPr>
        <p:spPr bwMode="auto">
          <a:xfrm>
            <a:off x="2627313" y="5805488"/>
            <a:ext cx="52578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ja-JP" sz="1800">
                <a:latin typeface="Comic Sans MS" pitchFamily="66" charset="0"/>
              </a:rPr>
              <a:t>Level 3 data provided by 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EAB56E-4715-48A5-882A-F0BD89CC8249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25605" name="スライド番号プレースホルダ 3"/>
          <p:cNvSpPr txBox="1">
            <a:spLocks noGrp="1"/>
          </p:cNvSpPr>
          <p:nvPr/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B9A5FFD-4182-4BF6-B1F1-F53EAD52F714}" type="slidenum">
              <a:rPr lang="en-US" altLang="ja-JP" sz="2000">
                <a:solidFill>
                  <a:schemeClr val="accent2"/>
                </a:solidFill>
              </a:rPr>
              <a:pPr algn="ctr"/>
              <a:t>27</a:t>
            </a:fld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182563"/>
            <a:ext cx="6985000" cy="5857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i="1" dirty="0" smtClean="0">
                <a:latin typeface="Comic Sans MS" pitchFamily="66" charset="0"/>
              </a:rPr>
              <a:t>Biases for GOSAT Data</a:t>
            </a:r>
            <a:endParaRPr lang="en-US" altLang="ja-JP" i="1" dirty="0">
              <a:latin typeface="Comic Sans MS" pitchFamily="66" charset="0"/>
            </a:endParaRPr>
          </a:p>
        </p:txBody>
      </p:sp>
      <p:sp>
        <p:nvSpPr>
          <p:cNvPr id="24583" name="テキスト ボックス 6"/>
          <p:cNvSpPr txBox="1">
            <a:spLocks noChangeArrowheads="1"/>
          </p:cNvSpPr>
          <p:nvPr/>
        </p:nvSpPr>
        <p:spPr bwMode="auto">
          <a:xfrm>
            <a:off x="395288" y="1196975"/>
            <a:ext cx="81375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 algn="just">
              <a:spcBef>
                <a:spcPct val="20000"/>
              </a:spcBef>
              <a:buClr>
                <a:srgbClr val="FF0000"/>
              </a:buClr>
            </a:pPr>
            <a:r>
              <a:rPr lang="en-US" altLang="ja-JP" sz="2800">
                <a:latin typeface="Comic Sans MS" pitchFamily="66" charset="0"/>
              </a:rPr>
              <a:t>Biases of CO</a:t>
            </a:r>
            <a:r>
              <a:rPr lang="en-US" altLang="ja-JP" sz="2800" baseline="-25000">
                <a:latin typeface="Comic Sans MS" pitchFamily="66" charset="0"/>
              </a:rPr>
              <a:t>2</a:t>
            </a:r>
            <a:r>
              <a:rPr lang="en-US" altLang="ja-JP" sz="2800">
                <a:latin typeface="Comic Sans MS" pitchFamily="66" charset="0"/>
              </a:rPr>
              <a:t> and CH</a:t>
            </a:r>
            <a:r>
              <a:rPr lang="en-US" altLang="ja-JP" sz="2800" baseline="-25000">
                <a:latin typeface="Comic Sans MS" pitchFamily="66" charset="0"/>
              </a:rPr>
              <a:t>4</a:t>
            </a:r>
            <a:r>
              <a:rPr lang="en-US" altLang="ja-JP" sz="2800">
                <a:latin typeface="Comic Sans MS" pitchFamily="66" charset="0"/>
              </a:rPr>
              <a:t> (+8.9ppm and +0.02ppm)</a:t>
            </a:r>
          </a:p>
          <a:p>
            <a:pPr lvl="1" indent="-457200" algn="just">
              <a:spcBef>
                <a:spcPct val="20000"/>
              </a:spcBef>
              <a:buClr>
                <a:srgbClr val="FF0000"/>
              </a:buClr>
            </a:pPr>
            <a:endParaRPr lang="en-US" altLang="ja-JP" sz="2800">
              <a:latin typeface="Comic Sans MS" pitchFamily="66" charset="0"/>
            </a:endParaRPr>
          </a:p>
          <a:p>
            <a:pPr lvl="1" indent="-457200" algn="just">
              <a:spcBef>
                <a:spcPct val="20000"/>
              </a:spcBef>
              <a:buClr>
                <a:srgbClr val="FF0000"/>
              </a:buClr>
            </a:pPr>
            <a:r>
              <a:rPr lang="en-US" altLang="ja-JP" sz="2800">
                <a:latin typeface="Comic Sans MS" pitchFamily="66" charset="0"/>
              </a:rPr>
              <a:t>Surface pressure bias might be main cause.</a:t>
            </a:r>
          </a:p>
          <a:p>
            <a:pPr lvl="1" indent="-4572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800">
                <a:latin typeface="Comic Sans MS" pitchFamily="66" charset="0"/>
              </a:rPr>
              <a:t>  - Band1 non-linearity (mainly caused by 16bit ADC character)</a:t>
            </a:r>
          </a:p>
          <a:p>
            <a:pPr lvl="1" indent="-4572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800">
                <a:latin typeface="Comic Sans MS" pitchFamily="66" charset="0"/>
              </a:rPr>
              <a:t>  - Band1 ILSF</a:t>
            </a:r>
          </a:p>
          <a:p>
            <a:pPr lvl="1" indent="-4572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800">
                <a:latin typeface="Comic Sans MS" pitchFamily="66" charset="0"/>
              </a:rPr>
              <a:t>  - aerosol handling</a:t>
            </a:r>
          </a:p>
          <a:p>
            <a:pPr lvl="1" indent="-4572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800">
                <a:latin typeface="Comic Sans MS" pitchFamily="66" charset="0"/>
              </a:rPr>
              <a:t> </a:t>
            </a:r>
          </a:p>
          <a:p>
            <a:pPr lvl="1" indent="-4572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800">
                <a:latin typeface="Comic Sans MS" pitchFamily="66" charset="0"/>
              </a:rPr>
              <a:t>NIES, ACOS and JAXA will try to find a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>
                <a:latin typeface="Comic Sans MS" pitchFamily="66" charset="0"/>
              </a:rPr>
              <a:t>Summary of GOSAT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/>
          <a:lstStyle/>
          <a:p>
            <a:r>
              <a:rPr lang="en-US" sz="2000" dirty="0" smtClean="0"/>
              <a:t>GOSAT has been successfully collecting global measurements needed to retrieve X</a:t>
            </a:r>
            <a:r>
              <a:rPr lang="en-US" sz="2000" baseline="-25000" dirty="0" smtClean="0"/>
              <a:t>CO2</a:t>
            </a:r>
            <a:r>
              <a:rPr lang="en-US" sz="2000" dirty="0" smtClean="0"/>
              <a:t> and X</a:t>
            </a:r>
            <a:r>
              <a:rPr lang="en-US" sz="2000" baseline="-25000" dirty="0" smtClean="0"/>
              <a:t>CH4</a:t>
            </a:r>
            <a:r>
              <a:rPr lang="en-US" sz="2000" dirty="0" smtClean="0"/>
              <a:t> since April 2009</a:t>
            </a:r>
          </a:p>
          <a:p>
            <a:endParaRPr lang="en-US" sz="1000" dirty="0" smtClean="0"/>
          </a:p>
          <a:p>
            <a:r>
              <a:rPr lang="en-US" sz="2000" dirty="0" smtClean="0"/>
              <a:t>While a few instrument anomalies have been identified, their impacts on the GOSAT data products are being mitigated through</a:t>
            </a:r>
          </a:p>
          <a:p>
            <a:pPr lvl="1"/>
            <a:r>
              <a:rPr lang="en-US" sz="1800" dirty="0" smtClean="0"/>
              <a:t>An on-orbit radiometric calibration program, incorporating </a:t>
            </a:r>
          </a:p>
          <a:p>
            <a:pPr lvl="2"/>
            <a:r>
              <a:rPr lang="en-US" sz="1800" dirty="0" smtClean="0"/>
              <a:t>Direct observations of the lunar disk</a:t>
            </a:r>
          </a:p>
          <a:p>
            <a:pPr lvl="2"/>
            <a:r>
              <a:rPr lang="en-US" sz="1800" dirty="0" smtClean="0"/>
              <a:t>Observations of reflected sunlight from primary and backup targets</a:t>
            </a:r>
          </a:p>
          <a:p>
            <a:pPr lvl="1"/>
            <a:r>
              <a:rPr lang="en-US" sz="1600" dirty="0" smtClean="0"/>
              <a:t>An on-orbit geometric calibration program using internal cameras</a:t>
            </a:r>
          </a:p>
          <a:p>
            <a:pPr lvl="1"/>
            <a:r>
              <a:rPr lang="en-US" sz="1600" dirty="0" smtClean="0"/>
              <a:t>Annual vicarious calibration campaigns in Railroad Valley, Nevada</a:t>
            </a:r>
          </a:p>
          <a:p>
            <a:pPr lvl="1"/>
            <a:r>
              <a:rPr lang="en-US" sz="1600" dirty="0" smtClean="0"/>
              <a:t>Laboratory measurements using the GOSAT Engineering Model</a:t>
            </a:r>
          </a:p>
          <a:p>
            <a:pPr lvl="1"/>
            <a:endParaRPr lang="en-US" sz="1000" dirty="0" smtClean="0"/>
          </a:p>
          <a:p>
            <a:r>
              <a:rPr lang="en-US" sz="2000" dirty="0" smtClean="0"/>
              <a:t>GOSAT Level 1B products can be obtained from:</a:t>
            </a:r>
          </a:p>
          <a:p>
            <a:pPr algn="ctr">
              <a:buNone/>
            </a:pPr>
            <a:r>
              <a:rPr lang="en-US" sz="2000" dirty="0" smtClean="0"/>
              <a:t>http://data.gosat.nies.go.jp/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04C-E3DE-46C5-AC59-85F8612718B5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29 March 2011</a:t>
            </a:r>
            <a:endParaRPr lang="en-US" altLang="ja-JP" smtClean="0">
              <a:latin typeface="Chalkboard"/>
              <a:ea typeface="ＭＳ Ｐゴシック" pitchFamily="34" charset="-128"/>
            </a:endParaRPr>
          </a:p>
        </p:txBody>
      </p:sp>
      <p:sp>
        <p:nvSpPr>
          <p:cNvPr id="5123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512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34FD0D-1C64-4BD5-9AA1-774E0A59E36B}" type="slidenum">
              <a:rPr lang="en-US" altLang="ja-JP"/>
              <a:pPr/>
              <a:t>3</a:t>
            </a:fld>
            <a:endParaRPr lang="en-US" altLang="ja-JP"/>
          </a:p>
        </p:txBody>
      </p:sp>
      <p:pic>
        <p:nvPicPr>
          <p:cNvPr id="5125" name="Picture 37"/>
          <p:cNvPicPr>
            <a:picLocks noChangeAspect="1" noChangeArrowheads="1"/>
          </p:cNvPicPr>
          <p:nvPr/>
        </p:nvPicPr>
        <p:blipFill>
          <a:blip r:embed="rId3">
            <a:lum bright="44000"/>
          </a:blip>
          <a:srcRect/>
          <a:stretch>
            <a:fillRect/>
          </a:stretch>
        </p:blipFill>
        <p:spPr bwMode="auto">
          <a:xfrm>
            <a:off x="285750" y="228600"/>
            <a:ext cx="85725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1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Program Overview</a:t>
            </a:r>
            <a:endParaRPr lang="en-US" altLang="ja-JP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ＤＦＰ太丸ゴシック体"/>
              <a:cs typeface="ＤＦＰ太丸ゴシック体"/>
            </a:endParaRPr>
          </a:p>
        </p:txBody>
      </p:sp>
      <p:sp>
        <p:nvSpPr>
          <p:cNvPr id="3021828" name="Rectangle 4"/>
          <p:cNvSpPr>
            <a:spLocks noChangeArrowheads="1"/>
          </p:cNvSpPr>
          <p:nvPr/>
        </p:nvSpPr>
        <p:spPr bwMode="auto">
          <a:xfrm>
            <a:off x="571500" y="1219200"/>
            <a:ext cx="7100888" cy="409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altLang="ja-JP" i="1" dirty="0">
                <a:latin typeface="Comic Sans MS" pitchFamily="66" charset="0"/>
                <a:ea typeface="ＤＦＰ太丸ゴシック体"/>
                <a:cs typeface="ＤＦＰ太丸ゴシック体"/>
              </a:rPr>
              <a:t>GOSAT</a:t>
            </a:r>
            <a:endParaRPr lang="en-US" altLang="ja-JP" dirty="0">
              <a:latin typeface="Comic Sans MS" pitchFamily="66" charset="0"/>
              <a:ea typeface="ＤＦＰ太丸ゴシック体"/>
              <a:cs typeface="ＤＦＰ太丸ゴシック体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None/>
            </a:pPr>
            <a:r>
              <a:rPr lang="en-US" altLang="ja-JP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G</a:t>
            </a:r>
            <a:r>
              <a:rPr lang="en-US" altLang="ja-JP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reenhouse gases </a:t>
            </a:r>
            <a:r>
              <a:rPr lang="en-US" altLang="ja-JP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O</a:t>
            </a:r>
            <a:r>
              <a:rPr lang="en-US" altLang="ja-JP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bserving </a:t>
            </a:r>
            <a:r>
              <a:rPr lang="en-US" altLang="ja-JP" sz="28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SAT</a:t>
            </a:r>
            <a:r>
              <a:rPr lang="en-US" altLang="ja-JP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ellite</a:t>
            </a:r>
            <a:r>
              <a:rPr lang="en-US" altLang="ja-JP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.</a:t>
            </a:r>
            <a:endParaRPr lang="en-US" altLang="ja-JP" sz="2800" i="1" dirty="0">
              <a:latin typeface="Comic Sans MS" pitchFamily="66" charset="0"/>
              <a:ea typeface="ＤＦＰ太丸ゴシック体"/>
              <a:cs typeface="ＤＦＰ太丸ゴシック体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None/>
            </a:pPr>
            <a:r>
              <a:rPr lang="en-US" altLang="ja-JP" sz="2800" dirty="0">
                <a:latin typeface="Comic Sans MS" pitchFamily="66" charset="0"/>
                <a:ea typeface="ＤＦＰ太丸ゴシック体"/>
                <a:cs typeface="ＤＦＰ太丸ゴシック体"/>
              </a:rPr>
              <a:t>          </a:t>
            </a:r>
            <a:r>
              <a:rPr lang="en-US" altLang="ja-JP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Nickname = “</a:t>
            </a:r>
            <a:r>
              <a:rPr lang="en-US" altLang="ja-JP" sz="2800" i="1" dirty="0">
                <a:solidFill>
                  <a:srgbClr val="FF0000"/>
                </a:solidFill>
                <a:latin typeface="Comic Sans MS" pitchFamily="66" charset="0"/>
                <a:ea typeface="ＤＦＰ太丸ゴシック体"/>
                <a:cs typeface="ＤＦＰ太丸ゴシック体"/>
              </a:rPr>
              <a:t>IBUKI</a:t>
            </a:r>
            <a:r>
              <a:rPr lang="en-US" altLang="ja-JP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”</a:t>
            </a:r>
            <a:endParaRPr lang="en-US" altLang="ja-JP" sz="2800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ＤＦＰ太丸ゴシック体"/>
              <a:cs typeface="ＤＦＰ太丸ゴシック体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None/>
            </a:pPr>
            <a:r>
              <a:rPr lang="en-US" altLang="ja-JP" sz="2800" dirty="0">
                <a:latin typeface="Comic Sans MS" pitchFamily="66" charset="0"/>
                <a:ea typeface="ＤＦＰ太丸ゴシック体"/>
                <a:cs typeface="ＤＦＰ太丸ゴシック体"/>
              </a:rPr>
              <a:t>Goal of mission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n"/>
            </a:pPr>
            <a:r>
              <a:rPr lang="en-US" altLang="ja-JP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To monitor the global distribution of Green House Gases (GHG’s), especially, the CO</a:t>
            </a:r>
            <a:r>
              <a:rPr lang="en-US" altLang="ja-JP" sz="2000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2 </a:t>
            </a:r>
            <a:r>
              <a:rPr lang="en-US" altLang="ja-JP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and the CH</a:t>
            </a:r>
            <a:r>
              <a:rPr lang="en-US" altLang="ja-JP" sz="2000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4</a:t>
            </a:r>
            <a:r>
              <a:rPr lang="en-US" altLang="ja-JP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None/>
            </a:pPr>
            <a:r>
              <a:rPr lang="en-US" altLang="ja-JP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-with relative accuracy of 1% for CO</a:t>
            </a:r>
            <a:r>
              <a:rPr lang="en-US" altLang="ja-JP" sz="2000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2</a:t>
            </a:r>
            <a:r>
              <a:rPr lang="en-US" altLang="ja-JP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 and 2% for CH</a:t>
            </a:r>
            <a:r>
              <a:rPr lang="en-US" altLang="ja-JP" sz="2000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4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None/>
            </a:pPr>
            <a:endParaRPr lang="en-US" altLang="ja-JP" sz="2000" i="1" baseline="-25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ＤＦＰ太丸ゴシック体"/>
              <a:cs typeface="ＤＦＰ太丸ゴシック体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n"/>
            </a:pPr>
            <a:r>
              <a:rPr lang="en-US" altLang="ja-JP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To reduce sub-continental scale CO</a:t>
            </a:r>
            <a:r>
              <a:rPr lang="en-US" altLang="ja-JP" sz="2000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2</a:t>
            </a:r>
            <a:r>
              <a:rPr lang="en-US" altLang="ja-JP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 annual flux estimation errors by half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None/>
            </a:pPr>
            <a:r>
              <a:rPr lang="en-US" altLang="ja-JP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- 0.54GtC/yr to 0.27GtC/Yr</a:t>
            </a:r>
            <a:endParaRPr lang="en-US" altLang="ja-JP" sz="2800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ＤＦＰ太丸ゴシック体"/>
              <a:cs typeface="ＤＦＰ太丸ゴシック体"/>
            </a:endParaRP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7385050" y="58674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>
                <a:latin typeface="Comic Sans MS" pitchFamily="66" charset="0"/>
              </a:rPr>
              <a:t>(C)NIES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</a:p>
        </p:txBody>
      </p:sp>
      <p:sp>
        <p:nvSpPr>
          <p:cNvPr id="614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614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FCD9E4-B820-4A33-B081-C6DD669EB593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302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Organization</a:t>
            </a:r>
            <a:endParaRPr lang="en-US" altLang="ja-JP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ＤＦＰ太丸ゴシック体"/>
              <a:cs typeface="ＤＦＰ太丸ゴシック体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293688" y="1036638"/>
            <a:ext cx="86344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20000"/>
              </a:lnSpc>
              <a:buSzPct val="100000"/>
            </a:pP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GOSAT is the joint project of JAXA, MOE</a:t>
            </a:r>
            <a:r>
              <a:rPr lang="ja-JP" altLang="en-US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　</a:t>
            </a: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(Ministry of Environment) and NIES (National Institute for Environmental Studies).</a:t>
            </a:r>
            <a:r>
              <a:rPr lang="en-US" altLang="ja-JP" sz="14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 algn="just" eaLnBrk="0" hangingPunct="0">
              <a:lnSpc>
                <a:spcPct val="120000"/>
              </a:lnSpc>
              <a:buSzPct val="100000"/>
            </a:pPr>
            <a:endParaRPr lang="ja-JP" altLang="en-US" sz="1600">
              <a:solidFill>
                <a:srgbClr val="0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51" name="Picture 4" descr="A3_1_blue_g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325" y="1676400"/>
            <a:ext cx="1258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" descr="NIES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4963" y="4865688"/>
            <a:ext cx="93503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" y="2001838"/>
            <a:ext cx="790575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6121400" y="2713038"/>
            <a:ext cx="2627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Sensor development </a:t>
            </a:r>
          </a:p>
          <a:p>
            <a:pP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Satellite development</a:t>
            </a:r>
          </a:p>
          <a:p>
            <a:pP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H-IIA launch </a:t>
            </a:r>
          </a:p>
          <a:p>
            <a:pP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Satellite operation</a:t>
            </a:r>
          </a:p>
          <a:p>
            <a:pP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Data acquisition</a:t>
            </a:r>
          </a:p>
          <a:p>
            <a:pP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Calibration</a:t>
            </a:r>
          </a:p>
        </p:txBody>
      </p:sp>
      <p:sp>
        <p:nvSpPr>
          <p:cNvPr id="6155" name="Text Box 8"/>
          <p:cNvSpPr txBox="1">
            <a:spLocks noChangeArrowheads="1"/>
          </p:cNvSpPr>
          <p:nvPr/>
        </p:nvSpPr>
        <p:spPr bwMode="auto">
          <a:xfrm>
            <a:off x="76200" y="4341813"/>
            <a:ext cx="3048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Algorithms development</a:t>
            </a:r>
          </a:p>
          <a:p>
            <a:pPr marL="179388" lvl="1"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Data use for science </a:t>
            </a:r>
          </a:p>
          <a:p>
            <a:pPr marL="179388" lvl="1"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Validation </a:t>
            </a:r>
          </a:p>
        </p:txBody>
      </p:sp>
      <p:sp>
        <p:nvSpPr>
          <p:cNvPr id="6156" name="Line 9"/>
          <p:cNvSpPr>
            <a:spLocks noChangeShapeType="1"/>
          </p:cNvSpPr>
          <p:nvPr/>
        </p:nvSpPr>
        <p:spPr bwMode="auto">
          <a:xfrm>
            <a:off x="2112963" y="2519363"/>
            <a:ext cx="1512887" cy="1871662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0"/>
          <p:cNvSpPr>
            <a:spLocks noChangeShapeType="1"/>
          </p:cNvSpPr>
          <p:nvPr/>
        </p:nvSpPr>
        <p:spPr bwMode="auto">
          <a:xfrm>
            <a:off x="2184400" y="2181225"/>
            <a:ext cx="3600450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1"/>
          <p:cNvSpPr>
            <a:spLocks noChangeShapeType="1"/>
          </p:cNvSpPr>
          <p:nvPr/>
        </p:nvSpPr>
        <p:spPr bwMode="auto">
          <a:xfrm flipH="1">
            <a:off x="4418013" y="2519363"/>
            <a:ext cx="1511300" cy="1871662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Oval 12"/>
          <p:cNvSpPr>
            <a:spLocks noChangeArrowheads="1"/>
          </p:cNvSpPr>
          <p:nvPr/>
        </p:nvSpPr>
        <p:spPr bwMode="auto">
          <a:xfrm>
            <a:off x="5497513" y="2036763"/>
            <a:ext cx="1584325" cy="649287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>
                <a:solidFill>
                  <a:srgbClr val="000000"/>
                </a:solidFill>
                <a:latin typeface="Chalkboard"/>
                <a:ea typeface="Arial Unicode MS" pitchFamily="34" charset="-128"/>
                <a:cs typeface="Arial Unicode MS" pitchFamily="34" charset="-128"/>
              </a:rPr>
              <a:t>JAXA</a:t>
            </a:r>
            <a:endParaRPr lang="en-US" altLang="ja-JP" sz="2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60" name="Oval 13"/>
          <p:cNvSpPr>
            <a:spLocks noChangeArrowheads="1"/>
          </p:cNvSpPr>
          <p:nvPr/>
        </p:nvSpPr>
        <p:spPr bwMode="auto">
          <a:xfrm>
            <a:off x="801688" y="2022475"/>
            <a:ext cx="1582737" cy="64928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>
                <a:solidFill>
                  <a:srgbClr val="000000"/>
                </a:solidFill>
                <a:latin typeface="Chalkboard"/>
                <a:ea typeface="Arial Unicode MS" pitchFamily="34" charset="-128"/>
                <a:cs typeface="Arial Unicode MS" pitchFamily="34" charset="-128"/>
              </a:rPr>
              <a:t>MOE</a:t>
            </a:r>
          </a:p>
        </p:txBody>
      </p:sp>
      <p:sp>
        <p:nvSpPr>
          <p:cNvPr id="6161" name="Oval 14"/>
          <p:cNvSpPr>
            <a:spLocks noChangeArrowheads="1"/>
          </p:cNvSpPr>
          <p:nvPr/>
        </p:nvSpPr>
        <p:spPr bwMode="auto">
          <a:xfrm>
            <a:off x="3263900" y="4246563"/>
            <a:ext cx="1584325" cy="649287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>
                <a:solidFill>
                  <a:srgbClr val="000000"/>
                </a:solidFill>
                <a:latin typeface="Chalkboard"/>
                <a:ea typeface="Arial Unicode MS" pitchFamily="34" charset="-128"/>
                <a:cs typeface="Arial Unicode MS" pitchFamily="34" charset="-128"/>
              </a:rPr>
              <a:t>NIES</a:t>
            </a:r>
            <a:endParaRPr lang="en-US" altLang="ja-JP" sz="2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62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1738" y="1892300"/>
            <a:ext cx="28463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Text Box 16"/>
          <p:cNvSpPr txBox="1">
            <a:spLocks noChangeArrowheads="1"/>
          </p:cNvSpPr>
          <p:nvPr/>
        </p:nvSpPr>
        <p:spPr bwMode="auto">
          <a:xfrm>
            <a:off x="4843463" y="4564063"/>
            <a:ext cx="2466975" cy="147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800">
                <a:latin typeface="Comic Sans MS" pitchFamily="66" charset="0"/>
                <a:cs typeface="Arial" pitchFamily="34" charset="0"/>
              </a:rPr>
              <a:t>Satellite: </a:t>
            </a:r>
          </a:p>
          <a:p>
            <a:pPr eaLnBrk="0" hangingPunct="0"/>
            <a:endParaRPr lang="en-US" altLang="ja-JP" sz="1800">
              <a:latin typeface="Comic Sans MS" pitchFamily="66" charset="0"/>
              <a:cs typeface="Arial" pitchFamily="34" charset="0"/>
            </a:endParaRPr>
          </a:p>
          <a:p>
            <a:pPr eaLnBrk="0" hangingPunct="0"/>
            <a:r>
              <a:rPr lang="en-US" altLang="ja-JP" sz="1800">
                <a:latin typeface="Comic Sans MS" pitchFamily="66" charset="0"/>
                <a:cs typeface="Arial" pitchFamily="34" charset="0"/>
              </a:rPr>
              <a:t>Mission Instruments:</a:t>
            </a:r>
          </a:p>
          <a:p>
            <a:pPr eaLnBrk="0" hangingPunct="0"/>
            <a:r>
              <a:rPr lang="en-US" altLang="ja-JP" sz="1800">
                <a:latin typeface="Comic Sans MS" pitchFamily="66" charset="0"/>
                <a:cs typeface="Arial" pitchFamily="34" charset="0"/>
              </a:rPr>
              <a:t>                   </a:t>
            </a:r>
          </a:p>
          <a:p>
            <a:pPr eaLnBrk="0" hangingPunct="0"/>
            <a:r>
              <a:rPr lang="en-US" altLang="ja-JP" sz="1800">
                <a:latin typeface="Comic Sans MS" pitchFamily="66" charset="0"/>
                <a:cs typeface="Arial" pitchFamily="34" charset="0"/>
              </a:rPr>
              <a:t>             </a:t>
            </a:r>
          </a:p>
        </p:txBody>
      </p:sp>
      <p:pic>
        <p:nvPicPr>
          <p:cNvPr id="6164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5589588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4554538"/>
            <a:ext cx="1649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1" descr="ABB_p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5589588"/>
            <a:ext cx="6508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6" name="Rectangle 58"/>
          <p:cNvSpPr>
            <a:spLocks noChangeArrowheads="1"/>
          </p:cNvSpPr>
          <p:nvPr/>
        </p:nvSpPr>
        <p:spPr bwMode="auto">
          <a:xfrm>
            <a:off x="5867400" y="4581525"/>
            <a:ext cx="3276600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1979613" y="4508500"/>
            <a:ext cx="2592387" cy="234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9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60350"/>
            <a:ext cx="7772400" cy="579438"/>
          </a:xfrm>
        </p:spPr>
        <p:txBody>
          <a:bodyPr/>
          <a:lstStyle/>
          <a:p>
            <a:pPr algn="r" eaLnBrk="1" hangingPunct="1"/>
            <a:r>
              <a:rPr lang="en-US" altLang="ja-JP" sz="3200" i="1" smtClean="0">
                <a:latin typeface="Chalkboard"/>
              </a:rPr>
              <a:t>TANSO onboard GOSAT </a:t>
            </a:r>
            <a:endParaRPr lang="en-US" altLang="ja-JP" i="1" smtClean="0"/>
          </a:p>
        </p:txBody>
      </p:sp>
      <p:sp>
        <p:nvSpPr>
          <p:cNvPr id="7223" name="Rectangle 55"/>
          <p:cNvSpPr>
            <a:spLocks noChangeArrowheads="1"/>
          </p:cNvSpPr>
          <p:nvPr/>
        </p:nvSpPr>
        <p:spPr bwMode="auto">
          <a:xfrm>
            <a:off x="0" y="0"/>
            <a:ext cx="4284663" cy="3644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Line 14"/>
          <p:cNvSpPr>
            <a:spLocks noChangeShapeType="1"/>
          </p:cNvSpPr>
          <p:nvPr/>
        </p:nvSpPr>
        <p:spPr bwMode="auto">
          <a:xfrm flipV="1">
            <a:off x="5257800" y="4038600"/>
            <a:ext cx="581025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" y="4527550"/>
            <a:ext cx="23844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9783" name="Text Box 18"/>
          <p:cNvSpPr txBox="1">
            <a:spLocks noChangeArrowheads="1"/>
          </p:cNvSpPr>
          <p:nvPr/>
        </p:nvSpPr>
        <p:spPr bwMode="auto">
          <a:xfrm>
            <a:off x="4800600" y="914400"/>
            <a:ext cx="4343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60463" indent="-1160463">
              <a:spcBef>
                <a:spcPct val="20000"/>
              </a:spcBef>
              <a:buSzPct val="100000"/>
              <a:defRPr/>
            </a:pPr>
            <a:r>
              <a:rPr lang="en-US" altLang="ja-JP" sz="2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09" charset="0"/>
                <a:ea typeface="Arial Unicode MS" pitchFamily="-109" charset="0"/>
                <a:cs typeface="Arial Unicode MS" pitchFamily="-109" charset="0"/>
              </a:rPr>
              <a:t>TANSO=</a:t>
            </a:r>
            <a:r>
              <a:rPr lang="en-US" altLang="ja-JP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09" charset="0"/>
                <a:ea typeface="Arial Unicode MS" pitchFamily="-109" charset="0"/>
                <a:cs typeface="Arial Unicode MS" pitchFamily="-109" charset="0"/>
              </a:rPr>
              <a:t>T</a:t>
            </a:r>
            <a:r>
              <a:rPr lang="en-US" altLang="ja-JP" sz="2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09" charset="0"/>
                <a:ea typeface="Arial Unicode MS" pitchFamily="-109" charset="0"/>
                <a:cs typeface="Arial Unicode MS" pitchFamily="-109" charset="0"/>
              </a:rPr>
              <a:t>hermal </a:t>
            </a:r>
            <a:r>
              <a:rPr lang="en-US" altLang="ja-JP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09" charset="0"/>
                <a:ea typeface="Arial Unicode MS" pitchFamily="-109" charset="0"/>
                <a:cs typeface="Arial Unicode MS" pitchFamily="-109" charset="0"/>
              </a:rPr>
              <a:t>A</a:t>
            </a:r>
            <a:r>
              <a:rPr lang="en-US" altLang="ja-JP" sz="2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09" charset="0"/>
                <a:ea typeface="Arial Unicode MS" pitchFamily="-109" charset="0"/>
                <a:cs typeface="Arial Unicode MS" pitchFamily="-109" charset="0"/>
              </a:rPr>
              <a:t>nd </a:t>
            </a:r>
            <a:r>
              <a:rPr lang="en-US" altLang="ja-JP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09" charset="0"/>
                <a:ea typeface="Arial Unicode MS" pitchFamily="-109" charset="0"/>
                <a:cs typeface="Arial Unicode MS" pitchFamily="-109" charset="0"/>
              </a:rPr>
              <a:t>N</a:t>
            </a:r>
            <a:r>
              <a:rPr lang="en-US" altLang="ja-JP" sz="2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09" charset="0"/>
                <a:ea typeface="Arial Unicode MS" pitchFamily="-109" charset="0"/>
                <a:cs typeface="Arial Unicode MS" pitchFamily="-109" charset="0"/>
              </a:rPr>
              <a:t>ear infrared </a:t>
            </a:r>
            <a:r>
              <a:rPr lang="en-US" altLang="ja-JP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09" charset="0"/>
                <a:ea typeface="Arial Unicode MS" pitchFamily="-109" charset="0"/>
                <a:cs typeface="Arial Unicode MS" pitchFamily="-109" charset="0"/>
              </a:rPr>
              <a:t>S</a:t>
            </a:r>
            <a:r>
              <a:rPr lang="en-US" altLang="ja-JP" sz="2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09" charset="0"/>
                <a:ea typeface="Arial Unicode MS" pitchFamily="-109" charset="0"/>
                <a:cs typeface="Arial Unicode MS" pitchFamily="-109" charset="0"/>
              </a:rPr>
              <a:t>ensor for carbon </a:t>
            </a:r>
            <a:r>
              <a:rPr lang="en-US" altLang="ja-JP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09" charset="0"/>
                <a:ea typeface="Arial Unicode MS" pitchFamily="-109" charset="0"/>
                <a:cs typeface="Arial Unicode MS" pitchFamily="-109" charset="0"/>
              </a:rPr>
              <a:t>O</a:t>
            </a:r>
            <a:r>
              <a:rPr lang="en-US" altLang="ja-JP" sz="2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09" charset="0"/>
                <a:ea typeface="Arial Unicode MS" pitchFamily="-109" charset="0"/>
                <a:cs typeface="Arial Unicode MS" pitchFamily="-109" charset="0"/>
              </a:rPr>
              <a:t>bservation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1513" y="4941888"/>
            <a:ext cx="161448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5" name="カギ線コネクタ 24"/>
          <p:cNvCxnSpPr>
            <a:cxnSpLocks noChangeShapeType="1"/>
          </p:cNvCxnSpPr>
          <p:nvPr/>
        </p:nvCxnSpPr>
        <p:spPr bwMode="auto">
          <a:xfrm flipV="1">
            <a:off x="2590800" y="3733800"/>
            <a:ext cx="3733800" cy="838200"/>
          </a:xfrm>
          <a:prstGeom prst="bentConnector3">
            <a:avLst>
              <a:gd name="adj1" fmla="val 36139"/>
            </a:avLst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</p:spPr>
      </p:cxnSp>
      <p:graphicFrame>
        <p:nvGraphicFramePr>
          <p:cNvPr id="7224" name="Group 56"/>
          <p:cNvGraphicFramePr>
            <a:graphicFrameLocks noGrp="1"/>
          </p:cNvGraphicFramePr>
          <p:nvPr/>
        </p:nvGraphicFramePr>
        <p:xfrm>
          <a:off x="0" y="0"/>
          <a:ext cx="4271963" cy="3527425"/>
        </p:xfrm>
        <a:graphic>
          <a:graphicData uri="http://schemas.openxmlformats.org/drawingml/2006/table">
            <a:tbl>
              <a:tblPr/>
              <a:tblGrid>
                <a:gridCol w="1050925"/>
                <a:gridCol w="738188"/>
                <a:gridCol w="280987"/>
                <a:gridCol w="2201863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Size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Main body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3.7 m x 1.8 m x 2.0 m</a:t>
                      </a:r>
                    </a:p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MS Mincho" pitchFamily="49" charset="-128"/>
                        </a:rPr>
                        <a:t>（</a:t>
                      </a: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Wing Span 13.7m</a:t>
                      </a:r>
                      <a:r>
                        <a:rPr kumimoji="1" lang="ja-JP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MS Mincho" pitchFamily="49" charset="-128"/>
                        </a:rPr>
                        <a:t>）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Mass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1750kg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Power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3.8 KW  (EOL)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Life Time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5 years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 rowSpan="5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Orbit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sun synchronous orbit 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Local time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13:00+/-0:15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Altitude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666km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Inclination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98deg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Repeat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3 days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row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Launch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Vehicle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H-IIA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Schedule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Jan. 23 2009</a:t>
                      </a:r>
                    </a:p>
                  </a:txBody>
                  <a:tcPr marL="71227" marR="71227" marT="35613" marB="356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20" name="Text Box 16"/>
          <p:cNvSpPr txBox="1">
            <a:spLocks noChangeArrowheads="1"/>
          </p:cNvSpPr>
          <p:nvPr/>
        </p:nvSpPr>
        <p:spPr bwMode="auto">
          <a:xfrm>
            <a:off x="5867400" y="4572000"/>
            <a:ext cx="3276600" cy="1281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US" altLang="ja-JP" sz="1800" b="1">
                <a:latin typeface="Chalkboard"/>
                <a:ea typeface="HG丸ｺﾞｼｯｸM-PRO" pitchFamily="50" charset="-128"/>
              </a:rPr>
              <a:t>TANSO-CAI</a:t>
            </a:r>
            <a:endParaRPr lang="en-US" altLang="ja-JP" sz="1800" b="1">
              <a:latin typeface="Chalkboard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altLang="ja-JP" sz="1800" b="1">
                <a:latin typeface="Chalkboard"/>
                <a:ea typeface="HG丸ｺﾞｼｯｸM-PRO" pitchFamily="50" charset="-128"/>
              </a:rPr>
              <a:t>(Cloud and Aerosol Imager)</a:t>
            </a:r>
          </a:p>
          <a:p>
            <a:pPr>
              <a:spcBef>
                <a:spcPct val="20000"/>
              </a:spcBef>
              <a:buSzPct val="100000"/>
            </a:pPr>
            <a:r>
              <a:rPr lang="en-US" altLang="ja-JP" sz="1200" b="1">
                <a:latin typeface="Chalkboard"/>
                <a:ea typeface="ＤＦＰ太丸ゴシック体"/>
                <a:cs typeface="ＤＦＰ太丸ゴシック体"/>
              </a:rPr>
              <a:t>Ultraviolet (UV) (0.38 micron), visible (0.67 micron),  NIR (0.87 micron), and SWIR (1.6 micron)</a:t>
            </a:r>
          </a:p>
        </p:txBody>
      </p:sp>
      <p:sp>
        <p:nvSpPr>
          <p:cNvPr id="7221" name="Text Box 15"/>
          <p:cNvSpPr txBox="1">
            <a:spLocks noChangeArrowheads="1"/>
          </p:cNvSpPr>
          <p:nvPr/>
        </p:nvSpPr>
        <p:spPr bwMode="auto">
          <a:xfrm>
            <a:off x="1981200" y="4495800"/>
            <a:ext cx="2514600" cy="2468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US" altLang="ja-JP" sz="1800" b="1">
                <a:latin typeface="Chalkboard"/>
                <a:ea typeface="HG丸ｺﾞｼｯｸM-PRO" pitchFamily="50" charset="-128"/>
              </a:rPr>
              <a:t>TANSO-FTS</a:t>
            </a:r>
            <a:br>
              <a:rPr lang="en-US" altLang="ja-JP" sz="1800" b="1">
                <a:latin typeface="Chalkboard"/>
                <a:ea typeface="HG丸ｺﾞｼｯｸM-PRO" pitchFamily="50" charset="-128"/>
              </a:rPr>
            </a:br>
            <a:r>
              <a:rPr lang="en-US" altLang="ja-JP" sz="1800" b="1">
                <a:latin typeface="Chalkboard"/>
                <a:ea typeface="HG丸ｺﾞｼｯｸM-PRO" pitchFamily="50" charset="-128"/>
              </a:rPr>
              <a:t>(Fourier Transform Spectrometer)</a:t>
            </a:r>
            <a:endParaRPr lang="en-US" altLang="ja-JP" sz="1600">
              <a:latin typeface="Chalkboard"/>
              <a:ea typeface="ＤＦＰ太丸ゴシック体"/>
              <a:cs typeface="ＤＦＰ太丸ゴシック体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altLang="ja-JP" sz="1200" b="1">
                <a:latin typeface="Chalkboard"/>
                <a:ea typeface="ＤＦＰ太丸ゴシック体"/>
                <a:cs typeface="ＤＦＰ太丸ゴシック体"/>
              </a:rPr>
              <a:t>SWIR reflected on the earth’s surface</a:t>
            </a:r>
          </a:p>
          <a:p>
            <a:pPr>
              <a:spcBef>
                <a:spcPct val="20000"/>
              </a:spcBef>
              <a:buSzPct val="100000"/>
            </a:pPr>
            <a:r>
              <a:rPr lang="en-US" altLang="ja-JP" sz="1200" b="1">
                <a:latin typeface="Chalkboard"/>
                <a:ea typeface="ＤＦＰ太丸ゴシック体"/>
                <a:cs typeface="ＤＦＰ太丸ゴシック体"/>
              </a:rPr>
              <a:t>-TIR radiated from the ground and the atmosphere</a:t>
            </a:r>
          </a:p>
          <a:p>
            <a:r>
              <a:rPr lang="en-US" sz="1200" b="1"/>
              <a:t>Mass:  15 kg</a:t>
            </a:r>
          </a:p>
          <a:p>
            <a:r>
              <a:rPr lang="en-US" sz="1200" b="1"/>
              <a:t>Volume: 34 cm x 22 cm x 24 cm</a:t>
            </a:r>
          </a:p>
          <a:p>
            <a:r>
              <a:rPr lang="en-US" sz="1200" b="1"/>
              <a:t>97.1% reliability (predicted)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altLang="ja-JP" sz="1200" b="1">
              <a:latin typeface="Chalkboard"/>
              <a:ea typeface="ＤＦＰ太丸ゴシック体"/>
              <a:cs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7" name="Rectangle 75"/>
          <p:cNvSpPr>
            <a:spLocks noChangeArrowheads="1"/>
          </p:cNvSpPr>
          <p:nvPr/>
        </p:nvSpPr>
        <p:spPr bwMode="auto">
          <a:xfrm>
            <a:off x="323850" y="1125538"/>
            <a:ext cx="8351838" cy="5399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TANSO FTS characteristics</a:t>
            </a:r>
          </a:p>
        </p:txBody>
      </p:sp>
      <p:graphicFrame>
        <p:nvGraphicFramePr>
          <p:cNvPr id="69705" name="Group 73"/>
          <p:cNvGraphicFramePr>
            <a:graphicFrameLocks noGrp="1"/>
          </p:cNvGraphicFramePr>
          <p:nvPr/>
        </p:nvGraphicFramePr>
        <p:xfrm>
          <a:off x="250825" y="1125538"/>
          <a:ext cx="8424863" cy="5443728"/>
        </p:xfrm>
        <a:graphic>
          <a:graphicData uri="http://schemas.openxmlformats.org/drawingml/2006/table">
            <a:tbl>
              <a:tblPr/>
              <a:tblGrid>
                <a:gridCol w="2520950"/>
                <a:gridCol w="1584325"/>
                <a:gridCol w="1447800"/>
                <a:gridCol w="1527175"/>
                <a:gridCol w="1344613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Band1 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Band2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Band3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Band4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Spectral coverage</a:t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(μm) 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0.758-0.775 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1.56-1.72 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1.92-2.08 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5.56-14.3 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FWHM(cm-1) 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Spectral resolution(cm-1) 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Dynamic Range  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5.5e-7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5.2e-7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3.8e-7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340K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Dynamic Range 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1.8e-6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1.7e-6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1.3e-6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Dynamic Range  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(W/cm2/sr/cm-1)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5.7e-6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5.2e-6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3.8e-6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SNR gain H / IGM 4s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Wave number (cm-1) 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13050cm-1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6200cm-1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5000cm-1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700cm-1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input radiance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(W/cm2/sr/ cm-1)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5.5e-7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5.2e-7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3.8e-7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280K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IFOV at Nadir 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15.8mrad / 10.5km 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1125538"/>
            <a:ext cx="5508625" cy="482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580063" y="836613"/>
            <a:ext cx="3563937" cy="2592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TANSO FTS characteristics</a:t>
            </a:r>
            <a:endParaRPr lang="en-US" altLang="ja-JP" smtClean="0">
              <a:effectLst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4925" y="1203325"/>
            <a:ext cx="54737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000"/>
              <a:t>Michelson-like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000"/>
              <a:t>Cube corners on “V”-shape scan arm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000"/>
              <a:t>Double-sided sweep, 2.5 cm MPD (0.2 cm</a:t>
            </a:r>
            <a:r>
              <a:rPr lang="en-US" sz="2000" baseline="30000"/>
              <a:t>-1</a:t>
            </a:r>
            <a:r>
              <a:rPr lang="en-US" sz="2000"/>
              <a:t> resolution)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000"/>
              <a:t>Self-compensated beamsplitter</a:t>
            </a:r>
            <a:r>
              <a:rPr lang="en-US" sz="2400"/>
              <a:t> </a:t>
            </a:r>
            <a:r>
              <a:rPr lang="en-US" sz="2000"/>
              <a:t>(proprietary)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000"/>
              <a:t>Laser metrology based on 1310 nm laser diodes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n"/>
            </a:pPr>
            <a:r>
              <a:rPr lang="en-US" sz="1800"/>
              <a:t>Fringe count for actuator servo-control + IR sampling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n"/>
            </a:pPr>
            <a:r>
              <a:rPr lang="en-US" sz="1800"/>
              <a:t>Direction determination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000"/>
              <a:t>Aluminum structure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n"/>
            </a:pPr>
            <a:r>
              <a:rPr lang="en-US" sz="1800"/>
              <a:t>Flex mounts to interface with carbon fiber optical bench</a:t>
            </a:r>
          </a:p>
        </p:txBody>
      </p:sp>
      <p:pic>
        <p:nvPicPr>
          <p:cNvPr id="71688" name="Picture 8" descr="Modulator_sn01_inst2370_phot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573463"/>
            <a:ext cx="3132138" cy="2755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908050"/>
            <a:ext cx="3506787" cy="248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</a:p>
        </p:txBody>
      </p:sp>
      <p:sp>
        <p:nvSpPr>
          <p:cNvPr id="819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819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D9CB44-1391-4DDC-9A04-6406CF12EFBA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303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15900"/>
            <a:ext cx="7239000" cy="519113"/>
          </a:xfrm>
        </p:spPr>
        <p:txBody>
          <a:bodyPr/>
          <a:lstStyle/>
          <a:p>
            <a:pPr eaLnBrk="1" hangingPunct="1"/>
            <a:r>
              <a:rPr lang="en-US" altLang="ja-JP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Spectral Coverage and Absorption Lines</a:t>
            </a:r>
            <a:endParaRPr lang="en-US" altLang="ja-JP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6659563" cy="414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76200" y="4714875"/>
            <a:ext cx="90678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altLang="ja-JP" sz="1600">
                <a:latin typeface="Comic Sans MS" pitchFamily="66" charset="0"/>
                <a:ea typeface="ＤＦＰ太丸ゴシック体"/>
                <a:cs typeface="ＤＦＰ太丸ゴシック体"/>
              </a:rPr>
              <a:t>Column density of CO</a:t>
            </a:r>
            <a:r>
              <a:rPr lang="en-US" altLang="ja-JP" sz="1600" baseline="-25000">
                <a:latin typeface="Comic Sans MS" pitchFamily="66" charset="0"/>
                <a:ea typeface="ＤＦＰ太丸ゴシック体"/>
                <a:cs typeface="ＤＦＰ太丸ゴシック体"/>
              </a:rPr>
              <a:t>2</a:t>
            </a:r>
            <a:r>
              <a:rPr lang="en-US" altLang="ja-JP" sz="1600">
                <a:latin typeface="Comic Sans MS" pitchFamily="66" charset="0"/>
                <a:ea typeface="ＤＦＰ太丸ゴシック体"/>
                <a:cs typeface="ＤＦＰ太丸ゴシック体"/>
              </a:rPr>
              <a:t> is mainly retrieved by using the absorption lines between 1.6micron (Band 2) region.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n"/>
            </a:pPr>
            <a:r>
              <a:rPr lang="en-US" altLang="ja-JP" sz="1400">
                <a:latin typeface="Comic Sans MS" pitchFamily="66" charset="0"/>
                <a:ea typeface="ＤＦＰ太丸ゴシック体"/>
                <a:cs typeface="ＤＦＰ太丸ゴシック体"/>
              </a:rPr>
              <a:t>The intensities of these lines are less temperature dependent and not interfered by other molecules.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altLang="ja-JP" sz="1600">
                <a:latin typeface="Comic Sans MS" pitchFamily="66" charset="0"/>
                <a:ea typeface="ＤＦＰ太丸ゴシック体"/>
                <a:cs typeface="ＤＦＰ太丸ゴシック体"/>
              </a:rPr>
              <a:t>O</a:t>
            </a:r>
            <a:r>
              <a:rPr lang="en-US" altLang="ja-JP" sz="1600" baseline="-25000">
                <a:latin typeface="Comic Sans MS" pitchFamily="66" charset="0"/>
                <a:ea typeface="ＤＦＰ太丸ゴシック体"/>
                <a:cs typeface="ＤＦＰ太丸ゴシック体"/>
              </a:rPr>
              <a:t>2</a:t>
            </a:r>
            <a:r>
              <a:rPr lang="en-US" altLang="ja-JP" sz="1600">
                <a:latin typeface="Comic Sans MS" pitchFamily="66" charset="0"/>
                <a:ea typeface="ＤＦＰ太丸ゴシック体"/>
                <a:cs typeface="ＤＦＰ太丸ゴシック体"/>
              </a:rPr>
              <a:t> A band absorption at 0.76 micron are used to estimate the effective optical path length.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6553200" y="1371600"/>
            <a:ext cx="2590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altLang="ja-JP" sz="2000">
                <a:latin typeface="Comic Sans MS" pitchFamily="66" charset="0"/>
                <a:ea typeface="ＤＦＰ太丸ゴシック体"/>
                <a:cs typeface="ＤＦＰ太丸ゴシック体"/>
              </a:rPr>
              <a:t>3 narrow bands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n"/>
            </a:pPr>
            <a:r>
              <a:rPr lang="en-US" altLang="ja-JP" sz="1800">
                <a:latin typeface="Comic Sans MS" pitchFamily="66" charset="0"/>
                <a:ea typeface="ＤＦＰ太丸ゴシック体"/>
                <a:cs typeface="ＤＦＰ太丸ゴシック体"/>
              </a:rPr>
              <a:t>0.76micron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n"/>
            </a:pPr>
            <a:r>
              <a:rPr lang="en-US" altLang="ja-JP" sz="1800">
                <a:latin typeface="Comic Sans MS" pitchFamily="66" charset="0"/>
                <a:ea typeface="ＤＦＰ太丸ゴシック体"/>
                <a:cs typeface="ＤＦＰ太丸ゴシック体"/>
              </a:rPr>
              <a:t>1.6micron and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n"/>
            </a:pPr>
            <a:r>
              <a:rPr lang="en-US" altLang="ja-JP" sz="1800">
                <a:latin typeface="Comic Sans MS" pitchFamily="66" charset="0"/>
                <a:ea typeface="ＤＦＰ太丸ゴシック体"/>
                <a:cs typeface="ＤＦＰ太丸ゴシック体"/>
              </a:rPr>
              <a:t>2micron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altLang="ja-JP" sz="2000">
                <a:latin typeface="Comic Sans MS" pitchFamily="66" charset="0"/>
                <a:ea typeface="ＤＦＰ太丸ゴシック体"/>
                <a:cs typeface="ＤＦＰ太丸ゴシック体"/>
              </a:rPr>
              <a:t>A wide band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n"/>
            </a:pPr>
            <a:r>
              <a:rPr lang="en-US" altLang="ja-JP" sz="1800">
                <a:latin typeface="Comic Sans MS" pitchFamily="66" charset="0"/>
                <a:ea typeface="ＤＦＰ太丸ゴシック体"/>
                <a:cs typeface="ＤＦＰ太丸ゴシック体"/>
              </a:rPr>
              <a:t>5.5 – 14.3 micron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n"/>
            </a:pPr>
            <a:endParaRPr lang="en-US" altLang="ja-JP" sz="1800">
              <a:latin typeface="Comic Sans MS" pitchFamily="66" charset="0"/>
              <a:ea typeface="ＤＦＰ太丸ゴシック体"/>
              <a:cs typeface="ＤＦＰ太丸ゴシック体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altLang="ja-JP" sz="2000">
                <a:latin typeface="Comic Sans MS" pitchFamily="66" charset="0"/>
                <a:ea typeface="ＤＦＰ太丸ゴシック体"/>
                <a:cs typeface="ＤＦＰ太丸ゴシック体"/>
              </a:rPr>
              <a:t>With 0.2cm</a:t>
            </a:r>
            <a:r>
              <a:rPr lang="en-US" altLang="ja-JP" sz="2000" baseline="30000">
                <a:latin typeface="Comic Sans MS" pitchFamily="66" charset="0"/>
                <a:ea typeface="ＤＦＰ太丸ゴシック体"/>
                <a:cs typeface="ＤＦＰ太丸ゴシック体"/>
              </a:rPr>
              <a:t>-1</a:t>
            </a:r>
            <a:r>
              <a:rPr lang="en-US" altLang="ja-JP" sz="2000">
                <a:latin typeface="Comic Sans MS" pitchFamily="66" charset="0"/>
                <a:ea typeface="ＤＦＰ太丸ゴシック体"/>
                <a:cs typeface="ＤＦＰ太丸ゴシック体"/>
              </a:rPr>
              <a:t> spectral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Freeform 174"/>
          <p:cNvSpPr>
            <a:spLocks/>
          </p:cNvSpPr>
          <p:nvPr/>
        </p:nvSpPr>
        <p:spPr bwMode="auto">
          <a:xfrm>
            <a:off x="0" y="2514600"/>
            <a:ext cx="9144000" cy="3722688"/>
          </a:xfrm>
          <a:custGeom>
            <a:avLst/>
            <a:gdLst>
              <a:gd name="T0" fmla="*/ 2147483647 w 5605"/>
              <a:gd name="T1" fmla="*/ 2147483647 h 2085"/>
              <a:gd name="T2" fmla="*/ 2147483647 w 5605"/>
              <a:gd name="T3" fmla="*/ 2147483647 h 2085"/>
              <a:gd name="T4" fmla="*/ 2147483647 w 5605"/>
              <a:gd name="T5" fmla="*/ 2147483647 h 2085"/>
              <a:gd name="T6" fmla="*/ 2147483647 w 5605"/>
              <a:gd name="T7" fmla="*/ 2147483647 h 2085"/>
              <a:gd name="T8" fmla="*/ 2147483647 w 5605"/>
              <a:gd name="T9" fmla="*/ 2147483647 h 2085"/>
              <a:gd name="T10" fmla="*/ 2147483647 w 5605"/>
              <a:gd name="T11" fmla="*/ 2147483647 h 2085"/>
              <a:gd name="T12" fmla="*/ 2147483647 w 5605"/>
              <a:gd name="T13" fmla="*/ 2147483647 h 2085"/>
              <a:gd name="T14" fmla="*/ 2147483647 w 5605"/>
              <a:gd name="T15" fmla="*/ 0 h 2085"/>
              <a:gd name="T16" fmla="*/ 2147483647 w 5605"/>
              <a:gd name="T17" fmla="*/ 2147483647 h 2085"/>
              <a:gd name="T18" fmla="*/ 2147483647 w 5605"/>
              <a:gd name="T19" fmla="*/ 2147483647 h 2085"/>
              <a:gd name="T20" fmla="*/ 2147483647 w 5605"/>
              <a:gd name="T21" fmla="*/ 2147483647 h 2085"/>
              <a:gd name="T22" fmla="*/ 2147483647 w 5605"/>
              <a:gd name="T23" fmla="*/ 2147483647 h 2085"/>
              <a:gd name="T24" fmla="*/ 2147483647 w 5605"/>
              <a:gd name="T25" fmla="*/ 2147483647 h 2085"/>
              <a:gd name="T26" fmla="*/ 2147483647 w 5605"/>
              <a:gd name="T27" fmla="*/ 2147483647 h 2085"/>
              <a:gd name="T28" fmla="*/ 2147483647 w 5605"/>
              <a:gd name="T29" fmla="*/ 2147483647 h 2085"/>
              <a:gd name="T30" fmla="*/ 2147483647 w 5605"/>
              <a:gd name="T31" fmla="*/ 2147483647 h 2085"/>
              <a:gd name="T32" fmla="*/ 2147483647 w 5605"/>
              <a:gd name="T33" fmla="*/ 2147483647 h 2085"/>
              <a:gd name="T34" fmla="*/ 0 w 5605"/>
              <a:gd name="T35" fmla="*/ 2147483647 h 2085"/>
              <a:gd name="T36" fmla="*/ 2147483647 w 5605"/>
              <a:gd name="T37" fmla="*/ 2147483647 h 20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605"/>
              <a:gd name="T58" fmla="*/ 0 h 2085"/>
              <a:gd name="T59" fmla="*/ 5605 w 5605"/>
              <a:gd name="T60" fmla="*/ 2085 h 20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605" h="2085">
                <a:moveTo>
                  <a:pt x="5" y="430"/>
                </a:moveTo>
                <a:lnTo>
                  <a:pt x="289" y="311"/>
                </a:lnTo>
                <a:lnTo>
                  <a:pt x="609" y="219"/>
                </a:lnTo>
                <a:lnTo>
                  <a:pt x="929" y="146"/>
                </a:lnTo>
                <a:lnTo>
                  <a:pt x="1276" y="82"/>
                </a:lnTo>
                <a:lnTo>
                  <a:pt x="1633" y="46"/>
                </a:lnTo>
                <a:lnTo>
                  <a:pt x="2044" y="9"/>
                </a:lnTo>
                <a:lnTo>
                  <a:pt x="2492" y="0"/>
                </a:lnTo>
                <a:lnTo>
                  <a:pt x="2967" y="9"/>
                </a:lnTo>
                <a:lnTo>
                  <a:pt x="3452" y="55"/>
                </a:lnTo>
                <a:lnTo>
                  <a:pt x="3873" y="119"/>
                </a:lnTo>
                <a:lnTo>
                  <a:pt x="4558" y="274"/>
                </a:lnTo>
                <a:lnTo>
                  <a:pt x="5034" y="421"/>
                </a:lnTo>
                <a:lnTo>
                  <a:pt x="5335" y="558"/>
                </a:lnTo>
                <a:lnTo>
                  <a:pt x="5509" y="649"/>
                </a:lnTo>
                <a:lnTo>
                  <a:pt x="5582" y="704"/>
                </a:lnTo>
                <a:lnTo>
                  <a:pt x="5605" y="2085"/>
                </a:lnTo>
                <a:lnTo>
                  <a:pt x="0" y="2085"/>
                </a:lnTo>
                <a:lnTo>
                  <a:pt x="5" y="430"/>
                </a:lnTo>
                <a:close/>
              </a:path>
            </a:pathLst>
          </a:custGeom>
          <a:solidFill>
            <a:srgbClr val="FF9900">
              <a:alpha val="30196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 bwMode="auto">
          <a:xfrm>
            <a:off x="6249888" y="692696"/>
            <a:ext cx="2894112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-109" charset="2"/>
              <a:buChar char="n"/>
              <a:tabLst/>
            </a:pPr>
            <a:endParaRPr kumimoji="1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218" name="日付プレースホルダ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29 March 2011</a:t>
            </a:r>
          </a:p>
        </p:txBody>
      </p:sp>
      <p:sp>
        <p:nvSpPr>
          <p:cNvPr id="9219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Chalkboard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92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71E06-7C25-42F2-8F22-E90E7215E8FB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9222" name="Line 88"/>
          <p:cNvSpPr>
            <a:spLocks noChangeShapeType="1"/>
          </p:cNvSpPr>
          <p:nvPr/>
        </p:nvSpPr>
        <p:spPr bwMode="auto">
          <a:xfrm rot="1710302" flipV="1">
            <a:off x="2622550" y="3284538"/>
            <a:ext cx="4941888" cy="2063750"/>
          </a:xfrm>
          <a:prstGeom prst="line">
            <a:avLst/>
          </a:prstGeom>
          <a:noFill/>
          <a:ln w="7620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127"/>
          <p:cNvSpPr>
            <a:spLocks noChangeShapeType="1"/>
          </p:cNvSpPr>
          <p:nvPr/>
        </p:nvSpPr>
        <p:spPr bwMode="auto">
          <a:xfrm rot="1710302" flipH="1">
            <a:off x="3178175" y="3582988"/>
            <a:ext cx="150813" cy="7588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224" name="グループ化 61"/>
          <p:cNvGrpSpPr>
            <a:grpSpLocks/>
          </p:cNvGrpSpPr>
          <p:nvPr/>
        </p:nvGrpSpPr>
        <p:grpSpPr bwMode="auto">
          <a:xfrm rot="-168027">
            <a:off x="3505200" y="3387725"/>
            <a:ext cx="3871913" cy="682625"/>
            <a:chOff x="1089221" y="1990471"/>
            <a:chExt cx="3871471" cy="682981"/>
          </a:xfrm>
        </p:grpSpPr>
        <p:sp>
          <p:nvSpPr>
            <p:cNvPr id="9327" name="Oval 103"/>
            <p:cNvSpPr>
              <a:spLocks noChangeArrowheads="1"/>
            </p:cNvSpPr>
            <p:nvPr/>
          </p:nvSpPr>
          <p:spPr bwMode="auto">
            <a:xfrm rot="420315">
              <a:off x="2010259" y="2132154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28" name="Line 107"/>
            <p:cNvSpPr>
              <a:spLocks noChangeShapeType="1"/>
            </p:cNvSpPr>
            <p:nvPr/>
          </p:nvSpPr>
          <p:spPr bwMode="auto">
            <a:xfrm rot="1571544" flipH="1">
              <a:off x="4100087" y="2427462"/>
              <a:ext cx="723900" cy="2413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Line 108"/>
            <p:cNvSpPr>
              <a:spLocks noChangeShapeType="1"/>
            </p:cNvSpPr>
            <p:nvPr/>
          </p:nvSpPr>
          <p:spPr bwMode="auto">
            <a:xfrm rot="1571544" flipH="1">
              <a:off x="3161614" y="2298234"/>
              <a:ext cx="723900" cy="2413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Line 109"/>
            <p:cNvSpPr>
              <a:spLocks noChangeShapeType="1"/>
            </p:cNvSpPr>
            <p:nvPr/>
          </p:nvSpPr>
          <p:spPr bwMode="auto">
            <a:xfrm rot="1571544" flipH="1">
              <a:off x="2223574" y="2162342"/>
              <a:ext cx="723900" cy="2413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Line 110"/>
            <p:cNvSpPr>
              <a:spLocks noChangeShapeType="1"/>
            </p:cNvSpPr>
            <p:nvPr/>
          </p:nvSpPr>
          <p:spPr bwMode="auto">
            <a:xfrm rot="1571544" flipH="1">
              <a:off x="1285534" y="2026449"/>
              <a:ext cx="723900" cy="2413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Oval 131"/>
            <p:cNvSpPr>
              <a:spLocks noChangeArrowheads="1"/>
            </p:cNvSpPr>
            <p:nvPr/>
          </p:nvSpPr>
          <p:spPr bwMode="auto">
            <a:xfrm rot="420315">
              <a:off x="3875128" y="2426730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33" name="Oval 132"/>
            <p:cNvSpPr>
              <a:spLocks noChangeArrowheads="1"/>
            </p:cNvSpPr>
            <p:nvPr/>
          </p:nvSpPr>
          <p:spPr bwMode="auto">
            <a:xfrm rot="420315">
              <a:off x="2942694" y="2279442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34" name="Oval 133"/>
            <p:cNvSpPr>
              <a:spLocks noChangeArrowheads="1"/>
            </p:cNvSpPr>
            <p:nvPr/>
          </p:nvSpPr>
          <p:spPr bwMode="auto">
            <a:xfrm rot="420315">
              <a:off x="1089221" y="1990471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35" name="Oval 134"/>
            <p:cNvSpPr>
              <a:spLocks noChangeArrowheads="1"/>
            </p:cNvSpPr>
            <p:nvPr/>
          </p:nvSpPr>
          <p:spPr bwMode="auto">
            <a:xfrm rot="420315">
              <a:off x="4744792" y="2528989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9225" name="グループ化 62"/>
          <p:cNvGrpSpPr>
            <a:grpSpLocks/>
          </p:cNvGrpSpPr>
          <p:nvPr/>
        </p:nvGrpSpPr>
        <p:grpSpPr bwMode="auto">
          <a:xfrm rot="-168027">
            <a:off x="2762250" y="3986213"/>
            <a:ext cx="4268788" cy="815975"/>
            <a:chOff x="1343644" y="5070762"/>
            <a:chExt cx="4268406" cy="816453"/>
          </a:xfrm>
        </p:grpSpPr>
        <p:sp>
          <p:nvSpPr>
            <p:cNvPr id="9313" name="Line 111"/>
            <p:cNvSpPr>
              <a:spLocks noChangeShapeType="1"/>
            </p:cNvSpPr>
            <p:nvPr/>
          </p:nvSpPr>
          <p:spPr bwMode="auto">
            <a:xfrm rot="1633525" flipV="1">
              <a:off x="1744239" y="5153358"/>
              <a:ext cx="622300" cy="2159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Line 113"/>
            <p:cNvSpPr>
              <a:spLocks noChangeShapeType="1"/>
            </p:cNvSpPr>
            <p:nvPr/>
          </p:nvSpPr>
          <p:spPr bwMode="auto">
            <a:xfrm rot="1633525" flipV="1">
              <a:off x="2696779" y="5300656"/>
              <a:ext cx="622300" cy="2159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Line 114"/>
            <p:cNvSpPr>
              <a:spLocks noChangeShapeType="1"/>
            </p:cNvSpPr>
            <p:nvPr/>
          </p:nvSpPr>
          <p:spPr bwMode="auto">
            <a:xfrm rot="1633525" flipV="1">
              <a:off x="3643510" y="5459249"/>
              <a:ext cx="622300" cy="2159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Line 115"/>
            <p:cNvSpPr>
              <a:spLocks noChangeShapeType="1"/>
            </p:cNvSpPr>
            <p:nvPr/>
          </p:nvSpPr>
          <p:spPr bwMode="auto">
            <a:xfrm rot="1633525" flipV="1">
              <a:off x="4624446" y="5606875"/>
              <a:ext cx="622300" cy="2159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Oval 135"/>
            <p:cNvSpPr>
              <a:spLocks noChangeArrowheads="1"/>
            </p:cNvSpPr>
            <p:nvPr/>
          </p:nvSpPr>
          <p:spPr bwMode="auto">
            <a:xfrm rot="482296">
              <a:off x="1487101" y="5119161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18" name="Oval 141"/>
            <p:cNvSpPr>
              <a:spLocks noChangeArrowheads="1"/>
            </p:cNvSpPr>
            <p:nvPr/>
          </p:nvSpPr>
          <p:spPr bwMode="auto">
            <a:xfrm rot="482296">
              <a:off x="2383176" y="5237409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19" name="Oval 142"/>
            <p:cNvSpPr>
              <a:spLocks noChangeArrowheads="1"/>
            </p:cNvSpPr>
            <p:nvPr/>
          </p:nvSpPr>
          <p:spPr bwMode="auto">
            <a:xfrm rot="482296">
              <a:off x="3352492" y="5407622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20" name="Oval 143"/>
            <p:cNvSpPr>
              <a:spLocks noChangeArrowheads="1"/>
            </p:cNvSpPr>
            <p:nvPr/>
          </p:nvSpPr>
          <p:spPr bwMode="auto">
            <a:xfrm rot="482296">
              <a:off x="4287930" y="5560403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21" name="Oval 144"/>
            <p:cNvSpPr>
              <a:spLocks noChangeArrowheads="1"/>
            </p:cNvSpPr>
            <p:nvPr/>
          </p:nvSpPr>
          <p:spPr bwMode="auto">
            <a:xfrm rot="482296">
              <a:off x="5252091" y="5685116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22" name="Oval 145"/>
            <p:cNvSpPr>
              <a:spLocks noChangeArrowheads="1"/>
            </p:cNvSpPr>
            <p:nvPr/>
          </p:nvSpPr>
          <p:spPr bwMode="auto">
            <a:xfrm rot="482296">
              <a:off x="3197742" y="5353413"/>
              <a:ext cx="531813" cy="250825"/>
            </a:xfrm>
            <a:prstGeom prst="ellips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23" name="Oval 146"/>
            <p:cNvSpPr>
              <a:spLocks noChangeArrowheads="1"/>
            </p:cNvSpPr>
            <p:nvPr/>
          </p:nvSpPr>
          <p:spPr bwMode="auto">
            <a:xfrm rot="482296">
              <a:off x="5080237" y="5636390"/>
              <a:ext cx="531813" cy="250825"/>
            </a:xfrm>
            <a:prstGeom prst="ellips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24" name="Oval 147"/>
            <p:cNvSpPr>
              <a:spLocks noChangeArrowheads="1"/>
            </p:cNvSpPr>
            <p:nvPr/>
          </p:nvSpPr>
          <p:spPr bwMode="auto">
            <a:xfrm rot="482296">
              <a:off x="4133180" y="5506194"/>
              <a:ext cx="531813" cy="250825"/>
            </a:xfrm>
            <a:prstGeom prst="ellips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25" name="Oval 148"/>
            <p:cNvSpPr>
              <a:spLocks noChangeArrowheads="1"/>
            </p:cNvSpPr>
            <p:nvPr/>
          </p:nvSpPr>
          <p:spPr bwMode="auto">
            <a:xfrm rot="482296">
              <a:off x="2251012" y="5194821"/>
              <a:ext cx="531813" cy="250825"/>
            </a:xfrm>
            <a:prstGeom prst="ellips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26" name="Oval 149"/>
            <p:cNvSpPr>
              <a:spLocks noChangeArrowheads="1"/>
            </p:cNvSpPr>
            <p:nvPr/>
          </p:nvSpPr>
          <p:spPr bwMode="auto">
            <a:xfrm rot="482296">
              <a:off x="1343644" y="5070762"/>
              <a:ext cx="531813" cy="250825"/>
            </a:xfrm>
            <a:prstGeom prst="ellips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9226" name="グループ化 63"/>
          <p:cNvGrpSpPr>
            <a:grpSpLocks/>
          </p:cNvGrpSpPr>
          <p:nvPr/>
        </p:nvGrpSpPr>
        <p:grpSpPr bwMode="auto">
          <a:xfrm rot="-168027">
            <a:off x="2552700" y="4608513"/>
            <a:ext cx="3871913" cy="682625"/>
            <a:chOff x="1089221" y="1990471"/>
            <a:chExt cx="3871471" cy="682981"/>
          </a:xfrm>
        </p:grpSpPr>
        <p:sp>
          <p:nvSpPr>
            <p:cNvPr id="9304" name="Oval 103"/>
            <p:cNvSpPr>
              <a:spLocks noChangeArrowheads="1"/>
            </p:cNvSpPr>
            <p:nvPr/>
          </p:nvSpPr>
          <p:spPr bwMode="auto">
            <a:xfrm rot="420315">
              <a:off x="2010259" y="2132154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05" name="Line 107"/>
            <p:cNvSpPr>
              <a:spLocks noChangeShapeType="1"/>
            </p:cNvSpPr>
            <p:nvPr/>
          </p:nvSpPr>
          <p:spPr bwMode="auto">
            <a:xfrm rot="1571544" flipH="1">
              <a:off x="4100087" y="2427462"/>
              <a:ext cx="723900" cy="2413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Line 108"/>
            <p:cNvSpPr>
              <a:spLocks noChangeShapeType="1"/>
            </p:cNvSpPr>
            <p:nvPr/>
          </p:nvSpPr>
          <p:spPr bwMode="auto">
            <a:xfrm rot="1571544" flipH="1">
              <a:off x="3161614" y="2298234"/>
              <a:ext cx="723900" cy="2413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Line 109"/>
            <p:cNvSpPr>
              <a:spLocks noChangeShapeType="1"/>
            </p:cNvSpPr>
            <p:nvPr/>
          </p:nvSpPr>
          <p:spPr bwMode="auto">
            <a:xfrm rot="1571544" flipH="1">
              <a:off x="2223574" y="2162342"/>
              <a:ext cx="723900" cy="2413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Line 110"/>
            <p:cNvSpPr>
              <a:spLocks noChangeShapeType="1"/>
            </p:cNvSpPr>
            <p:nvPr/>
          </p:nvSpPr>
          <p:spPr bwMode="auto">
            <a:xfrm rot="1571544" flipH="1">
              <a:off x="1285534" y="2026449"/>
              <a:ext cx="723900" cy="2413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Oval 131"/>
            <p:cNvSpPr>
              <a:spLocks noChangeArrowheads="1"/>
            </p:cNvSpPr>
            <p:nvPr/>
          </p:nvSpPr>
          <p:spPr bwMode="auto">
            <a:xfrm rot="420315">
              <a:off x="3875128" y="2426730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10" name="Oval 132"/>
            <p:cNvSpPr>
              <a:spLocks noChangeArrowheads="1"/>
            </p:cNvSpPr>
            <p:nvPr/>
          </p:nvSpPr>
          <p:spPr bwMode="auto">
            <a:xfrm rot="420315">
              <a:off x="2942694" y="2279442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11" name="Oval 133"/>
            <p:cNvSpPr>
              <a:spLocks noChangeArrowheads="1"/>
            </p:cNvSpPr>
            <p:nvPr/>
          </p:nvSpPr>
          <p:spPr bwMode="auto">
            <a:xfrm rot="420315">
              <a:off x="1089221" y="1990471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312" name="Oval 134"/>
            <p:cNvSpPr>
              <a:spLocks noChangeArrowheads="1"/>
            </p:cNvSpPr>
            <p:nvPr/>
          </p:nvSpPr>
          <p:spPr bwMode="auto">
            <a:xfrm rot="420315">
              <a:off x="4744792" y="2528989"/>
              <a:ext cx="215900" cy="14446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sz="240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9227" name="Line 127"/>
          <p:cNvSpPr>
            <a:spLocks noChangeShapeType="1"/>
          </p:cNvSpPr>
          <p:nvPr/>
        </p:nvSpPr>
        <p:spPr bwMode="auto">
          <a:xfrm rot="1710302" flipH="1">
            <a:off x="7461250" y="3164781"/>
            <a:ext cx="63500" cy="4540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7"/>
          <p:cNvSpPr>
            <a:spLocks noChangeShapeType="1"/>
          </p:cNvSpPr>
          <p:nvPr/>
        </p:nvSpPr>
        <p:spPr bwMode="auto">
          <a:xfrm rot="1710302" flipH="1">
            <a:off x="6473825" y="4564063"/>
            <a:ext cx="131763" cy="6397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27"/>
          <p:cNvSpPr>
            <a:spLocks noChangeShapeType="1"/>
          </p:cNvSpPr>
          <p:nvPr/>
        </p:nvSpPr>
        <p:spPr bwMode="auto">
          <a:xfrm rot="1710302" flipH="1">
            <a:off x="2363788" y="4794250"/>
            <a:ext cx="85725" cy="52228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テキスト ボックス 80"/>
          <p:cNvSpPr txBox="1">
            <a:spLocks noChangeArrowheads="1"/>
          </p:cNvSpPr>
          <p:nvPr/>
        </p:nvSpPr>
        <p:spPr bwMode="auto">
          <a:xfrm>
            <a:off x="8375650" y="5410200"/>
            <a:ext cx="68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solidFill>
                  <a:srgbClr val="292929"/>
                </a:solidFill>
                <a:latin typeface="Chalkboard"/>
                <a:cs typeface="Arial" pitchFamily="34" charset="0"/>
              </a:rPr>
              <a:t>East</a:t>
            </a:r>
          </a:p>
        </p:txBody>
      </p:sp>
      <p:sp>
        <p:nvSpPr>
          <p:cNvPr id="9232" name="テキスト ボックス 81"/>
          <p:cNvSpPr txBox="1">
            <a:spLocks noChangeArrowheads="1"/>
          </p:cNvSpPr>
          <p:nvPr/>
        </p:nvSpPr>
        <p:spPr bwMode="auto">
          <a:xfrm>
            <a:off x="296863" y="5462588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solidFill>
                  <a:srgbClr val="292929"/>
                </a:solidFill>
                <a:cs typeface="Arial" pitchFamily="34" charset="0"/>
              </a:rPr>
              <a:t>West</a:t>
            </a:r>
          </a:p>
        </p:txBody>
      </p:sp>
      <p:sp>
        <p:nvSpPr>
          <p:cNvPr id="9233" name="太陽 82"/>
          <p:cNvSpPr>
            <a:spLocks noChangeArrowheads="1"/>
          </p:cNvSpPr>
          <p:nvPr/>
        </p:nvSpPr>
        <p:spPr bwMode="auto">
          <a:xfrm>
            <a:off x="1009650" y="1047750"/>
            <a:ext cx="582613" cy="558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ja-JP" altLang="en-US" sz="2400">
              <a:solidFill>
                <a:srgbClr val="FFFF00"/>
              </a:solidFill>
              <a:cs typeface="Arial" pitchFamily="34" charset="0"/>
            </a:endParaRPr>
          </a:p>
        </p:txBody>
      </p:sp>
      <p:cxnSp>
        <p:nvCxnSpPr>
          <p:cNvPr id="9235" name="直線コネクタ 136"/>
          <p:cNvCxnSpPr>
            <a:cxnSpLocks noChangeShapeType="1"/>
          </p:cNvCxnSpPr>
          <p:nvPr/>
        </p:nvCxnSpPr>
        <p:spPr bwMode="auto">
          <a:xfrm>
            <a:off x="1330325" y="5014913"/>
            <a:ext cx="6746875" cy="14287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</p:cxnSp>
      <p:sp>
        <p:nvSpPr>
          <p:cNvPr id="9236" name="テキスト ボックス 140"/>
          <p:cNvSpPr txBox="1">
            <a:spLocks noChangeArrowheads="1"/>
          </p:cNvSpPr>
          <p:nvPr/>
        </p:nvSpPr>
        <p:spPr bwMode="auto">
          <a:xfrm>
            <a:off x="8070850" y="4876800"/>
            <a:ext cx="107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solidFill>
                  <a:srgbClr val="292929"/>
                </a:solidFill>
                <a:latin typeface="Chalkboard"/>
                <a:cs typeface="Arial" pitchFamily="34" charset="0"/>
              </a:rPr>
              <a:t>Equator</a:t>
            </a:r>
          </a:p>
        </p:txBody>
      </p:sp>
      <p:cxnSp>
        <p:nvCxnSpPr>
          <p:cNvPr id="9237" name="直線矢印コネクタ 150"/>
          <p:cNvCxnSpPr>
            <a:cxnSpLocks noChangeShapeType="1"/>
            <a:endCxn id="9319" idx="0"/>
          </p:cNvCxnSpPr>
          <p:nvPr/>
        </p:nvCxnSpPr>
        <p:spPr bwMode="auto">
          <a:xfrm>
            <a:off x="4843463" y="1174750"/>
            <a:ext cx="42862" cy="3148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38" name="テキスト ボックス 93"/>
          <p:cNvSpPr txBox="1">
            <a:spLocks noChangeArrowheads="1"/>
          </p:cNvSpPr>
          <p:nvPr/>
        </p:nvSpPr>
        <p:spPr bwMode="auto">
          <a:xfrm>
            <a:off x="1246188" y="3927475"/>
            <a:ext cx="1401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1200">
                <a:solidFill>
                  <a:srgbClr val="292929"/>
                </a:solidFill>
                <a:cs typeface="Arial" pitchFamily="34" charset="0"/>
              </a:rPr>
              <a:t>TANSO-CAI</a:t>
            </a:r>
          </a:p>
        </p:txBody>
      </p:sp>
      <p:pic>
        <p:nvPicPr>
          <p:cNvPr id="924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675" y="4564063"/>
            <a:ext cx="1177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6" name="テキスト ボックス 135"/>
          <p:cNvSpPr txBox="1">
            <a:spLocks noChangeArrowheads="1"/>
          </p:cNvSpPr>
          <p:nvPr/>
        </p:nvSpPr>
        <p:spPr bwMode="auto">
          <a:xfrm>
            <a:off x="881063" y="5216525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800">
                <a:solidFill>
                  <a:srgbClr val="292929"/>
                </a:solidFill>
                <a:cs typeface="Arial" pitchFamily="34" charset="0"/>
              </a:rPr>
              <a:t>Sun Glint</a:t>
            </a:r>
          </a:p>
        </p:txBody>
      </p:sp>
      <p:grpSp>
        <p:nvGrpSpPr>
          <p:cNvPr id="9248" name="グループ化 152"/>
          <p:cNvGrpSpPr>
            <a:grpSpLocks/>
          </p:cNvGrpSpPr>
          <p:nvPr/>
        </p:nvGrpSpPr>
        <p:grpSpPr bwMode="auto">
          <a:xfrm rot="1897051">
            <a:off x="2000250" y="5418138"/>
            <a:ext cx="688975" cy="392112"/>
            <a:chOff x="4667003" y="6032664"/>
            <a:chExt cx="688768" cy="391890"/>
          </a:xfrm>
        </p:grpSpPr>
        <p:cxnSp>
          <p:nvCxnSpPr>
            <p:cNvPr id="145" name="直線矢印コネクタ 144"/>
            <p:cNvCxnSpPr>
              <a:cxnSpLocks noChangeShapeType="1"/>
            </p:cNvCxnSpPr>
            <p:nvPr/>
          </p:nvCxnSpPr>
          <p:spPr bwMode="auto">
            <a:xfrm rot="5400000">
              <a:off x="4821160" y="6092332"/>
              <a:ext cx="391890" cy="2729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46" name="直線矢印コネクタ 145"/>
            <p:cNvCxnSpPr>
              <a:cxnSpLocks noChangeShapeType="1"/>
            </p:cNvCxnSpPr>
            <p:nvPr/>
          </p:nvCxnSpPr>
          <p:spPr bwMode="auto">
            <a:xfrm rot="10800000">
              <a:off x="4653898" y="6159230"/>
              <a:ext cx="688768" cy="8408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9249" name="グループ化 153"/>
          <p:cNvGrpSpPr>
            <a:grpSpLocks/>
          </p:cNvGrpSpPr>
          <p:nvPr/>
        </p:nvGrpSpPr>
        <p:grpSpPr bwMode="auto">
          <a:xfrm>
            <a:off x="3970338" y="5453063"/>
            <a:ext cx="688975" cy="392112"/>
            <a:chOff x="4667003" y="6032664"/>
            <a:chExt cx="688768" cy="391890"/>
          </a:xfrm>
        </p:grpSpPr>
        <p:cxnSp>
          <p:nvCxnSpPr>
            <p:cNvPr id="155" name="直線矢印コネクタ 154"/>
            <p:cNvCxnSpPr>
              <a:cxnSpLocks noChangeShapeType="1"/>
            </p:cNvCxnSpPr>
            <p:nvPr/>
          </p:nvCxnSpPr>
          <p:spPr bwMode="auto">
            <a:xfrm rot="5400000">
              <a:off x="4821790" y="6092125"/>
              <a:ext cx="391890" cy="2729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56" name="直線矢印コネクタ 155"/>
            <p:cNvCxnSpPr>
              <a:cxnSpLocks noChangeShapeType="1"/>
            </p:cNvCxnSpPr>
            <p:nvPr/>
          </p:nvCxnSpPr>
          <p:spPr bwMode="auto">
            <a:xfrm rot="10800000">
              <a:off x="4667003" y="6162765"/>
              <a:ext cx="688768" cy="8408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9250" name="グループ化 156"/>
          <p:cNvGrpSpPr>
            <a:grpSpLocks/>
          </p:cNvGrpSpPr>
          <p:nvPr/>
        </p:nvGrpSpPr>
        <p:grpSpPr bwMode="auto">
          <a:xfrm rot="-1292154">
            <a:off x="5773738" y="5449888"/>
            <a:ext cx="687387" cy="392112"/>
            <a:chOff x="4667003" y="6032664"/>
            <a:chExt cx="688768" cy="391890"/>
          </a:xfrm>
        </p:grpSpPr>
        <p:cxnSp>
          <p:nvCxnSpPr>
            <p:cNvPr id="158" name="直線矢印コネクタ 157"/>
            <p:cNvCxnSpPr>
              <a:cxnSpLocks noChangeShapeType="1"/>
            </p:cNvCxnSpPr>
            <p:nvPr/>
          </p:nvCxnSpPr>
          <p:spPr bwMode="auto">
            <a:xfrm rot="5400000">
              <a:off x="4820891" y="6088838"/>
              <a:ext cx="391891" cy="2735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59" name="直線矢印コネクタ 158"/>
            <p:cNvCxnSpPr>
              <a:cxnSpLocks noChangeShapeType="1"/>
            </p:cNvCxnSpPr>
            <p:nvPr/>
          </p:nvCxnSpPr>
          <p:spPr bwMode="auto">
            <a:xfrm rot="10800000">
              <a:off x="4666300" y="6162408"/>
              <a:ext cx="688768" cy="8409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9251" name="テキスト ボックス 159"/>
          <p:cNvSpPr txBox="1">
            <a:spLocks noChangeArrowheads="1"/>
          </p:cNvSpPr>
          <p:nvPr/>
        </p:nvSpPr>
        <p:spPr bwMode="auto">
          <a:xfrm>
            <a:off x="3770313" y="5551488"/>
            <a:ext cx="258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000">
                <a:solidFill>
                  <a:srgbClr val="292929"/>
                </a:solidFill>
                <a:latin typeface="Chalkboard"/>
                <a:cs typeface="Arial" pitchFamily="34" charset="0"/>
              </a:rPr>
              <a:t>S</a:t>
            </a:r>
          </a:p>
        </p:txBody>
      </p:sp>
      <p:sp>
        <p:nvSpPr>
          <p:cNvPr id="9252" name="テキスト ボックス 161"/>
          <p:cNvSpPr txBox="1">
            <a:spLocks noChangeArrowheads="1"/>
          </p:cNvSpPr>
          <p:nvPr/>
        </p:nvSpPr>
        <p:spPr bwMode="auto">
          <a:xfrm>
            <a:off x="2590800" y="5486400"/>
            <a:ext cx="145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200">
                <a:solidFill>
                  <a:srgbClr val="292929"/>
                </a:solidFill>
                <a:latin typeface="Chalkboard"/>
                <a:cs typeface="Arial" pitchFamily="34" charset="0"/>
              </a:rPr>
              <a:t>TANSO-FTS</a:t>
            </a:r>
          </a:p>
          <a:p>
            <a:pPr eaLnBrk="0" hangingPunct="0"/>
            <a:r>
              <a:rPr lang="en-US" altLang="ja-JP" sz="1200">
                <a:solidFill>
                  <a:srgbClr val="292929"/>
                </a:solidFill>
                <a:latin typeface="Chalkboard"/>
                <a:cs typeface="Arial" pitchFamily="34" charset="0"/>
              </a:rPr>
              <a:t>Polarization Bands</a:t>
            </a:r>
          </a:p>
        </p:txBody>
      </p:sp>
      <p:sp>
        <p:nvSpPr>
          <p:cNvPr id="9253" name="テキスト ボックス 160"/>
          <p:cNvSpPr txBox="1">
            <a:spLocks noChangeArrowheads="1"/>
          </p:cNvSpPr>
          <p:nvPr/>
        </p:nvSpPr>
        <p:spPr bwMode="auto">
          <a:xfrm>
            <a:off x="4505325" y="5359400"/>
            <a:ext cx="268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000">
                <a:solidFill>
                  <a:srgbClr val="292929"/>
                </a:solidFill>
                <a:cs typeface="Arial" pitchFamily="34" charset="0"/>
              </a:rPr>
              <a:t>P</a:t>
            </a:r>
          </a:p>
        </p:txBody>
      </p:sp>
      <p:sp>
        <p:nvSpPr>
          <p:cNvPr id="9254" name="テキスト ボックス 164"/>
          <p:cNvSpPr txBox="1">
            <a:spLocks noChangeArrowheads="1"/>
          </p:cNvSpPr>
          <p:nvPr/>
        </p:nvSpPr>
        <p:spPr bwMode="auto">
          <a:xfrm>
            <a:off x="5521325" y="2754313"/>
            <a:ext cx="83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solidFill>
                  <a:srgbClr val="292929"/>
                </a:solidFill>
                <a:latin typeface="Chalkboard"/>
                <a:cs typeface="Arial" pitchFamily="34" charset="0"/>
              </a:rPr>
              <a:t>North</a:t>
            </a:r>
          </a:p>
        </p:txBody>
      </p:sp>
      <p:sp>
        <p:nvSpPr>
          <p:cNvPr id="9255" name="テキスト ボックス 165"/>
          <p:cNvSpPr txBox="1">
            <a:spLocks noChangeArrowheads="1"/>
          </p:cNvSpPr>
          <p:nvPr/>
        </p:nvSpPr>
        <p:spPr bwMode="auto">
          <a:xfrm>
            <a:off x="3733800" y="5903913"/>
            <a:ext cx="84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solidFill>
                  <a:srgbClr val="292929"/>
                </a:solidFill>
                <a:latin typeface="Chalkboard"/>
                <a:cs typeface="Arial" pitchFamily="34" charset="0"/>
              </a:rPr>
              <a:t>South</a:t>
            </a:r>
          </a:p>
        </p:txBody>
      </p:sp>
      <p:sp>
        <p:nvSpPr>
          <p:cNvPr id="9256" name="テキスト ボックス 166"/>
          <p:cNvSpPr txBox="1">
            <a:spLocks noChangeArrowheads="1"/>
          </p:cNvSpPr>
          <p:nvPr/>
        </p:nvSpPr>
        <p:spPr bwMode="auto">
          <a:xfrm>
            <a:off x="2563813" y="4344988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000">
                <a:solidFill>
                  <a:srgbClr val="292929"/>
                </a:solidFill>
                <a:cs typeface="Arial" pitchFamily="34" charset="0"/>
              </a:rPr>
              <a:t>IMC ID=5</a:t>
            </a:r>
          </a:p>
        </p:txBody>
      </p:sp>
      <p:pic>
        <p:nvPicPr>
          <p:cNvPr id="9257" name="Picture 1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7450" y="3960813"/>
            <a:ext cx="4302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8" name="Picture 1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34277">
            <a:off x="3392488" y="3792538"/>
            <a:ext cx="4286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9" name="Picture 1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26585">
            <a:off x="6715125" y="4111625"/>
            <a:ext cx="4302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0" name="Picture 8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1013" y="1017588"/>
            <a:ext cx="9874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1" name="Line 97"/>
          <p:cNvSpPr>
            <a:spLocks noChangeShapeType="1"/>
          </p:cNvSpPr>
          <p:nvPr/>
        </p:nvSpPr>
        <p:spPr bwMode="auto">
          <a:xfrm flipH="1">
            <a:off x="4114800" y="1585913"/>
            <a:ext cx="450850" cy="623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3" name="テキスト ボックス 93"/>
          <p:cNvSpPr txBox="1">
            <a:spLocks noChangeArrowheads="1"/>
          </p:cNvSpPr>
          <p:nvPr/>
        </p:nvSpPr>
        <p:spPr bwMode="auto">
          <a:xfrm>
            <a:off x="7207250" y="4297363"/>
            <a:ext cx="1401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1200">
                <a:solidFill>
                  <a:srgbClr val="292929"/>
                </a:solidFill>
                <a:latin typeface="Chalkboard"/>
                <a:cs typeface="Arial" pitchFamily="34" charset="0"/>
              </a:rPr>
              <a:t>Camera</a:t>
            </a:r>
          </a:p>
        </p:txBody>
      </p:sp>
      <p:sp>
        <p:nvSpPr>
          <p:cNvPr id="9264" name="Text Box 154"/>
          <p:cNvSpPr txBox="1">
            <a:spLocks noChangeArrowheads="1"/>
          </p:cNvSpPr>
          <p:nvPr/>
        </p:nvSpPr>
        <p:spPr bwMode="auto">
          <a:xfrm>
            <a:off x="276225" y="2725738"/>
            <a:ext cx="2933700" cy="10699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cs typeface="Arial" pitchFamily="34" charset="0"/>
              </a:rPr>
              <a:t>Camera FOV &gt; 30 km</a:t>
            </a:r>
          </a:p>
          <a:p>
            <a:r>
              <a:rPr lang="en-US" altLang="ja-JP" sz="1600">
                <a:cs typeface="Arial" pitchFamily="34" charset="0"/>
              </a:rPr>
              <a:t>TANSO FTS IFOV=10.5 km</a:t>
            </a:r>
          </a:p>
          <a:p>
            <a:r>
              <a:rPr lang="en-US" altLang="ja-JP" sz="1600">
                <a:cs typeface="Arial" pitchFamily="34" charset="0"/>
              </a:rPr>
              <a:t>TANSO CAI IFOV=0.5, 1.5 km</a:t>
            </a:r>
          </a:p>
          <a:p>
            <a:r>
              <a:rPr lang="ja-JP" altLang="en-US" sz="1600">
                <a:ea typeface="ヒラギノ角ゴ ProN W3"/>
                <a:cs typeface="ヒラギノ角ゴ ProN W3"/>
              </a:rPr>
              <a:t>　　　　　</a:t>
            </a:r>
            <a:r>
              <a:rPr lang="en-US" altLang="ja-JP" sz="1600">
                <a:cs typeface="Arial" pitchFamily="34" charset="0"/>
              </a:rPr>
              <a:t>SWATH</a:t>
            </a:r>
            <a:r>
              <a:rPr lang="ja-JP" altLang="en-US" sz="1600">
                <a:ea typeface="ヒラギノ角ゴ ProN W3"/>
                <a:cs typeface="ヒラギノ角ゴ ProN W3"/>
              </a:rPr>
              <a:t>　</a:t>
            </a:r>
            <a:r>
              <a:rPr lang="en-US" altLang="ja-JP" sz="1600">
                <a:cs typeface="Arial" pitchFamily="34" charset="0"/>
              </a:rPr>
              <a:t>900km</a:t>
            </a:r>
          </a:p>
        </p:txBody>
      </p:sp>
      <p:sp>
        <p:nvSpPr>
          <p:cNvPr id="3037268" name="Rectangle 8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ＤＦＰ太丸ゴシック体"/>
                <a:cs typeface="ＤＦＰ太丸ゴシック体"/>
              </a:rPr>
              <a:t>Pointing and Footprints</a:t>
            </a:r>
            <a:endParaRPr lang="en-US" altLang="ja-JP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ＤＦＰ太丸ゴシック体"/>
              <a:cs typeface="ＤＦＰ太丸ゴシック体"/>
            </a:endParaRPr>
          </a:p>
        </p:txBody>
      </p:sp>
      <p:sp>
        <p:nvSpPr>
          <p:cNvPr id="9297" name="Text Box 116"/>
          <p:cNvSpPr txBox="1">
            <a:spLocks noChangeArrowheads="1"/>
          </p:cNvSpPr>
          <p:nvPr/>
        </p:nvSpPr>
        <p:spPr bwMode="auto">
          <a:xfrm>
            <a:off x="6243638" y="702568"/>
            <a:ext cx="28956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2400" dirty="0">
                <a:latin typeface="Chalkboard"/>
              </a:rPr>
              <a:t>cross track </a:t>
            </a:r>
            <a:r>
              <a:rPr lang="en-US" altLang="ja-JP" sz="2400" dirty="0" smtClean="0">
                <a:latin typeface="Chalkboard"/>
              </a:rPr>
              <a:t>patterns</a:t>
            </a:r>
            <a:endParaRPr lang="en-US" altLang="ja-JP" sz="2400" dirty="0">
              <a:latin typeface="Chalkboard"/>
            </a:endParaRPr>
          </a:p>
        </p:txBody>
      </p:sp>
      <p:graphicFrame>
        <p:nvGraphicFramePr>
          <p:cNvPr id="3037269" name="Group 85"/>
          <p:cNvGraphicFramePr>
            <a:graphicFrameLocks noGrp="1"/>
          </p:cNvGraphicFramePr>
          <p:nvPr/>
        </p:nvGraphicFramePr>
        <p:xfrm>
          <a:off x="6248400" y="1159768"/>
          <a:ext cx="2819400" cy="2468880"/>
        </p:xfrm>
        <a:graphic>
          <a:graphicData uri="http://schemas.openxmlformats.org/drawingml/2006/table">
            <a:tbl>
              <a:tblPr/>
              <a:tblGrid>
                <a:gridCol w="1060450"/>
                <a:gridCol w="752475"/>
                <a:gridCol w="1006475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Cross Track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X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Y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  <a:cs typeface="+mn-cs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  <a:cs typeface="+mn-cs"/>
                        </a:rPr>
                        <a:t>283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/>
                          <a:ea typeface="ＭＳ Ｐゴシック" pitchFamily="34" charset="-128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-109" charset="2"/>
          <a:buChar char="n"/>
          <a:tabLst/>
          <a:defRPr kumimoji="1" lang="ja-JP" alt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-109" charset="2"/>
          <a:buChar char="n"/>
          <a:tabLst/>
          <a:defRPr kumimoji="1" lang="ja-JP" alt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12042</TotalTime>
  <Words>1731</Words>
  <Application>Microsoft Office PowerPoint</Application>
  <PresentationFormat>On-screen Show (4:3)</PresentationFormat>
  <Paragraphs>466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ＭＳ Ｐゴシック</vt:lpstr>
      <vt:lpstr>Wingdings</vt:lpstr>
      <vt:lpstr>ＭＳ Ｐ明朝</vt:lpstr>
      <vt:lpstr>Comic Sans MS</vt:lpstr>
      <vt:lpstr>ＤＦＰ太丸ゴシック体</vt:lpstr>
      <vt:lpstr>Chalkboard</vt:lpstr>
      <vt:lpstr>Arial Unicode MS</vt:lpstr>
      <vt:lpstr>MS Mincho</vt:lpstr>
      <vt:lpstr>HG丸ｺﾞｼｯｸM-PRO</vt:lpstr>
      <vt:lpstr>ヒラギノ角ゴ ProN W3</vt:lpstr>
      <vt:lpstr>Century</vt:lpstr>
      <vt:lpstr>標準デザイン</vt:lpstr>
      <vt:lpstr>Slide 1</vt:lpstr>
      <vt:lpstr>Great Earthquake</vt:lpstr>
      <vt:lpstr>Program Overview</vt:lpstr>
      <vt:lpstr>Organization</vt:lpstr>
      <vt:lpstr>TANSO onboard GOSAT </vt:lpstr>
      <vt:lpstr>TANSO FTS characteristics</vt:lpstr>
      <vt:lpstr>TANSO FTS characteristics</vt:lpstr>
      <vt:lpstr>Spectral Coverage and Absorption Lines</vt:lpstr>
      <vt:lpstr>Pointing and Footprints</vt:lpstr>
      <vt:lpstr>Scanning modes  </vt:lpstr>
      <vt:lpstr>Operation</vt:lpstr>
      <vt:lpstr>How well has it performed?</vt:lpstr>
      <vt:lpstr>How well has TANSO-FTS performed?</vt:lpstr>
      <vt:lpstr>First FTS Data</vt:lpstr>
      <vt:lpstr>TANSO-FTS Anomalies  </vt:lpstr>
      <vt:lpstr>Pointing AT-Instability </vt:lpstr>
      <vt:lpstr>ZPD shift (1/2)</vt:lpstr>
      <vt:lpstr>ZPD shift (2/2)</vt:lpstr>
      <vt:lpstr>Degradation of sampling signal </vt:lpstr>
      <vt:lpstr>Radiometric Degradation</vt:lpstr>
      <vt:lpstr>Pointing anomaly</vt:lpstr>
      <vt:lpstr>Pointing anomaly (5 point mode)</vt:lpstr>
      <vt:lpstr>Pointing anomaly (3 point mode)</vt:lpstr>
      <vt:lpstr>Radiometric Degradation</vt:lpstr>
      <vt:lpstr>Global Map for GHG</vt:lpstr>
      <vt:lpstr>Global Map for GHG</vt:lpstr>
      <vt:lpstr>Biases for GOSAT Data</vt:lpstr>
      <vt:lpstr>Summary of GOSAT Performance</vt:lpstr>
    </vt:vector>
  </TitlesOfParts>
  <Company>宇宙航空研究開発機構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須藤洋志</dc:creator>
  <cp:lastModifiedBy>David Crisp</cp:lastModifiedBy>
  <cp:revision>1489</cp:revision>
  <cp:lastPrinted>2008-11-05T23:37:12Z</cp:lastPrinted>
  <dcterms:created xsi:type="dcterms:W3CDTF">2010-05-29T05:07:38Z</dcterms:created>
  <dcterms:modified xsi:type="dcterms:W3CDTF">2011-03-30T14:26:36Z</dcterms:modified>
</cp:coreProperties>
</file>