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1"/>
  </p:notesMasterIdLst>
  <p:handoutMasterIdLst>
    <p:handoutMasterId r:id="rId32"/>
  </p:handoutMasterIdLst>
  <p:sldIdLst>
    <p:sldId id="3686" r:id="rId2"/>
    <p:sldId id="3745" r:id="rId3"/>
    <p:sldId id="3747" r:id="rId4"/>
    <p:sldId id="3742" r:id="rId5"/>
    <p:sldId id="3749" r:id="rId6"/>
    <p:sldId id="3776" r:id="rId7"/>
    <p:sldId id="3765" r:id="rId8"/>
    <p:sldId id="3771" r:id="rId9"/>
    <p:sldId id="3772" r:id="rId10"/>
    <p:sldId id="3779" r:id="rId11"/>
    <p:sldId id="3773" r:id="rId12"/>
    <p:sldId id="3751" r:id="rId13"/>
    <p:sldId id="3767" r:id="rId14"/>
    <p:sldId id="3752" r:id="rId15"/>
    <p:sldId id="3753" r:id="rId16"/>
    <p:sldId id="3716" r:id="rId17"/>
    <p:sldId id="3737" r:id="rId18"/>
    <p:sldId id="3715" r:id="rId19"/>
    <p:sldId id="3735" r:id="rId20"/>
    <p:sldId id="3768" r:id="rId21"/>
    <p:sldId id="3774" r:id="rId22"/>
    <p:sldId id="3769" r:id="rId23"/>
    <p:sldId id="3777" r:id="rId24"/>
    <p:sldId id="3780" r:id="rId25"/>
    <p:sldId id="3781" r:id="rId26"/>
    <p:sldId id="3778" r:id="rId27"/>
    <p:sldId id="3766" r:id="rId28"/>
    <p:sldId id="3770" r:id="rId29"/>
    <p:sldId id="3764" r:id="rId30"/>
  </p:sldIdLst>
  <p:sldSz cx="8686800" cy="6400800"/>
  <p:notesSz cx="7315200" cy="9601200"/>
  <p:defaultTextStyle>
    <a:defPPr>
      <a:defRPr lang="en-US"/>
    </a:defPPr>
    <a:lvl1pPr algn="l" rtl="0" fontAlgn="base">
      <a:spcBef>
        <a:spcPct val="0"/>
      </a:spcBef>
      <a:spcAft>
        <a:spcPct val="0"/>
      </a:spcAft>
      <a:defRPr sz="2000" kern="1200">
        <a:solidFill>
          <a:schemeClr val="tx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ＭＳ Ｐゴシック" pitchFamily="34" charset="-128"/>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ＭＳ Ｐゴシック" pitchFamily="34" charset="-128"/>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ＭＳ Ｐゴシック" pitchFamily="34" charset="-128"/>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ＭＳ Ｐゴシック" pitchFamily="34" charset="-128"/>
        <a:cs typeface="Arial" pitchFamily="34" charset="0"/>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Arial" pitchFamily="34" charset="0"/>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Arial" pitchFamily="34" charset="0"/>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Arial" pitchFamily="34" charset="0"/>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DB01"/>
    <a:srgbClr val="990099"/>
    <a:srgbClr val="FFFF99"/>
    <a:srgbClr val="009900"/>
    <a:srgbClr val="008000"/>
    <a:srgbClr val="EECC00"/>
    <a:srgbClr val="00FF02"/>
    <a:srgbClr val="00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27" autoAdjust="0"/>
    <p:restoredTop sz="94595" autoAdjust="0"/>
  </p:normalViewPr>
  <p:slideViewPr>
    <p:cSldViewPr>
      <p:cViewPr>
        <p:scale>
          <a:sx n="69" d="100"/>
          <a:sy n="69" d="100"/>
        </p:scale>
        <p:origin x="-72" y="-210"/>
      </p:cViewPr>
      <p:guideLst>
        <p:guide orient="horz" pos="2016"/>
        <p:guide pos="27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idx="2"/>
          </p:nvPr>
        </p:nvSpPr>
        <p:spPr bwMode="auto">
          <a:xfrm>
            <a:off x="1387475" y="804863"/>
            <a:ext cx="4545013" cy="33496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3613" y="4591050"/>
            <a:ext cx="5376862" cy="4270375"/>
          </a:xfrm>
          <a:prstGeom prst="rect">
            <a:avLst/>
          </a:prstGeom>
          <a:noFill/>
          <a:ln w="12700">
            <a:noFill/>
            <a:miter lim="800000"/>
            <a:headEnd/>
            <a:tailEnd/>
          </a:ln>
          <a:effectLst/>
        </p:spPr>
        <p:txBody>
          <a:bodyPr vert="horz" wrap="square" lIns="97249" tIns="46948" rIns="97249" bIns="4694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8"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2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4294967295"/>
          </p:nvPr>
        </p:nvSpPr>
        <p:spPr bwMode="auto">
          <a:xfrm>
            <a:off x="4143532" y="9118918"/>
            <a:ext cx="3170420" cy="480060"/>
          </a:xfrm>
          <a:prstGeom prst="rect">
            <a:avLst/>
          </a:prstGeom>
          <a:noFill/>
          <a:ln>
            <a:miter lim="800000"/>
            <a:headEnd/>
            <a:tailEnd/>
          </a:ln>
        </p:spPr>
        <p:txBody>
          <a:bodyPr/>
          <a:lstStyle/>
          <a:p>
            <a:fld id="{566252E9-D8B7-4B52-AC2A-FC3FF73C9902}" type="slidenum">
              <a:rPr lang="en-US"/>
              <a:pPr/>
              <a:t>12</a:t>
            </a:fld>
            <a:endParaRPr lang="en-US"/>
          </a:p>
        </p:txBody>
      </p:sp>
      <p:sp>
        <p:nvSpPr>
          <p:cNvPr id="21507" name="Rectangle 2"/>
          <p:cNvSpPr>
            <a:spLocks noGrp="1" noRot="1" noChangeAspect="1" noChangeArrowheads="1" noTextEdit="1"/>
          </p:cNvSpPr>
          <p:nvPr>
            <p:ph type="sldImg"/>
          </p:nvPr>
        </p:nvSpPr>
        <p:spPr>
          <a:xfrm>
            <a:off x="1214438" y="715963"/>
            <a:ext cx="4886325" cy="3600450"/>
          </a:xfrm>
          <a:ln/>
        </p:spPr>
      </p:sp>
      <p:sp>
        <p:nvSpPr>
          <p:cNvPr id="21508" name="Rectangle 3"/>
          <p:cNvSpPr>
            <a:spLocks noGrp="1" noChangeArrowheads="1"/>
          </p:cNvSpPr>
          <p:nvPr>
            <p:ph type="body" idx="1"/>
          </p:nvPr>
        </p:nvSpPr>
        <p:spPr>
          <a:xfrm>
            <a:off x="732020" y="4560570"/>
            <a:ext cx="5851161" cy="4322763"/>
          </a:xfrm>
          <a:noFill/>
          <a:ln w="9525"/>
        </p:spPr>
        <p:txBody>
          <a:bodyPr lIns="93524" tIns="45150" rIns="93524" bIns="45150"/>
          <a:lstStyle/>
          <a:p>
            <a:pPr eaLnBrk="1" hangingPunct="1"/>
            <a:r>
              <a:rPr lang="en-US" smtClean="0"/>
              <a:t>The OCO mission was developed specifically to address these issues.</a:t>
            </a:r>
          </a:p>
          <a:p>
            <a:pPr eaLnBrk="1" hangingPunct="1"/>
            <a:endParaRPr lang="en-US" smtClean="0"/>
          </a:p>
          <a:p>
            <a:pPr eaLnBrk="1" hangingPunct="1"/>
            <a:r>
              <a:rPr lang="en-US" smtClean="0"/>
              <a:t>This small NASA mission will collect the space based CO2 measurements needed to identify CO2 sources and sinks and quantify their variability over the seasonal cycle.</a:t>
            </a:r>
          </a:p>
          <a:p>
            <a:pPr eaLnBrk="1" hangingPunct="1"/>
            <a:endParaRPr lang="en-US" smtClean="0"/>
          </a:p>
          <a:p>
            <a:pPr eaLnBrk="1" hangingPunct="1"/>
            <a:r>
              <a:rPr lang="en-US" smtClean="0"/>
              <a:t>The approach is similar to that of the GOSAT mission.  </a:t>
            </a:r>
          </a:p>
          <a:p>
            <a:pPr eaLnBrk="1" hangingPunct="1">
              <a:buFontTx/>
              <a:buChar char="•"/>
            </a:pPr>
            <a:r>
              <a:rPr lang="en-US" smtClean="0"/>
              <a:t> OCO will measure CO2 and oxygen absorption in the spectrum of reflected sunlight.</a:t>
            </a:r>
          </a:p>
          <a:p>
            <a:pPr eaLnBrk="1" hangingPunct="1">
              <a:buFontTx/>
              <a:buChar char="•"/>
            </a:pPr>
            <a:r>
              <a:rPr lang="en-US" smtClean="0"/>
              <a:t> Our team will use these data to determine the spatial variability of a quantity called the “column averaged dry air mole fraction, or XCO2”.  This is a measure of the CO2 concentration in the air</a:t>
            </a:r>
          </a:p>
          <a:p>
            <a:pPr eaLnBrk="1" hangingPunct="1">
              <a:buFontTx/>
              <a:buChar char="•"/>
            </a:pPr>
            <a:r>
              <a:rPr lang="en-US" smtClean="0"/>
              <a:t>We will then validate these measurements against the best available CO2 data to verify their accuracy. </a:t>
            </a:r>
          </a:p>
          <a:p>
            <a:pPr eaLnBrk="1" hangingPunct="1"/>
            <a:endParaRPr lang="en-US" smtClean="0"/>
          </a:p>
          <a:p>
            <a:pPr eaLnBrk="1" hangingPunct="1"/>
            <a:r>
              <a:rPr lang="en-US" smtClean="0"/>
              <a:t>This validation is essential, because as you will see, the CO2 measurements that we are proposing to make are among the most precise measurements ever attempted from a space-based platform.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3C289C85-E5C1-438A-91C1-8FE7C9E9FB4B}" type="slidenum">
              <a:rPr lang="en-US"/>
              <a:pPr/>
              <a:t>13</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xfrm>
            <a:off x="731838" y="4562475"/>
            <a:ext cx="5851525" cy="4319588"/>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4143533" y="9118918"/>
            <a:ext cx="3170420" cy="480060"/>
          </a:xfrm>
          <a:prstGeom prst="rect">
            <a:avLst/>
          </a:prstGeom>
          <a:noFill/>
          <a:ln>
            <a:miter lim="800000"/>
            <a:headEnd/>
            <a:tailEnd/>
          </a:ln>
        </p:spPr>
        <p:txBody>
          <a:bodyPr lIns="94851" tIns="47425" rIns="94851" bIns="47425">
            <a:prstTxWarp prst="textNoShape">
              <a:avLst/>
            </a:prstTxWarp>
          </a:bodyPr>
          <a:lstStyle/>
          <a:p>
            <a:fld id="{A5482193-1162-5047-A78D-9732CD73BB20}" type="slidenum">
              <a:rPr lang="en-US"/>
              <a:pPr/>
              <a:t>16</a:t>
            </a:fld>
            <a:endParaRPr lang="en-US"/>
          </a:p>
        </p:txBody>
      </p:sp>
      <p:sp>
        <p:nvSpPr>
          <p:cNvPr id="22531" name="Rectangle 2"/>
          <p:cNvSpPr>
            <a:spLocks noGrp="1" noRot="1" noChangeAspect="1" noChangeArrowheads="1" noTextEdit="1"/>
          </p:cNvSpPr>
          <p:nvPr>
            <p:ph type="sldImg"/>
          </p:nvPr>
        </p:nvSpPr>
        <p:spPr>
          <a:xfrm>
            <a:off x="1385888" y="804863"/>
            <a:ext cx="4546600" cy="3349625"/>
          </a:xfrm>
          <a:ln/>
        </p:spPr>
      </p:sp>
      <p:sp>
        <p:nvSpPr>
          <p:cNvPr id="22532" name="Rectangle 3"/>
          <p:cNvSpPr>
            <a:spLocks noGrp="1" noChangeArrowheads="1"/>
          </p:cNvSpPr>
          <p:nvPr>
            <p:ph type="body" idx="1"/>
          </p:nvPr>
        </p:nvSpPr>
        <p:spPr>
          <a:xfrm>
            <a:off x="964367" y="4591685"/>
            <a:ext cx="5376472" cy="4269423"/>
          </a:xfrm>
          <a:noFill/>
          <a:ln w="9525"/>
        </p:spPr>
        <p:txBody>
          <a:bodyPr/>
          <a:lstStyle/>
          <a:p>
            <a:pPr eaLnBrk="1" hangingPunct="1"/>
            <a:endParaRPr lang="en-US">
              <a:latin typeface="Times New Roman" pitchFamily="32"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Spatial variations in clouds and surface topography over continents can introduce biases and random errors in the X</a:t>
            </a:r>
            <a:r>
              <a:rPr lang="en-US" baseline="-25000" dirty="0" smtClean="0"/>
              <a:t>CO2</a:t>
            </a:r>
            <a:r>
              <a:rPr lang="en-US" baseline="0" dirty="0" smtClean="0"/>
              <a:t> product.   Nadir observations provide the best spatial resolution, which maximizes the number of topographically homogenous, cloud-free scenes over continents.   </a:t>
            </a:r>
          </a:p>
          <a:p>
            <a:endParaRPr lang="en-US" baseline="0" dirty="0" smtClean="0"/>
          </a:p>
          <a:p>
            <a:r>
              <a:rPr lang="en-US" baseline="0" dirty="0" smtClean="0"/>
              <a:t>Nadir observations are not ideal for over ocean and ice covered surfaces, because these surfaces are very dark a nadir, and return little useful signal. However, these surfaces do reflect a large fraction of the incident sunlight in the direction, producing the familiar sun glint phenomena.  Measurements of O</a:t>
            </a:r>
            <a:r>
              <a:rPr lang="en-US" baseline="-25000" dirty="0" smtClean="0"/>
              <a:t>2</a:t>
            </a:r>
            <a:r>
              <a:rPr lang="en-US" baseline="0" dirty="0" smtClean="0"/>
              <a:t> and CO</a:t>
            </a:r>
            <a:r>
              <a:rPr lang="en-US" baseline="-25000" dirty="0" smtClean="0"/>
              <a:t>2</a:t>
            </a:r>
            <a:r>
              <a:rPr lang="en-US" baseline="0" dirty="0" smtClean="0"/>
              <a:t> the absorption of sun glint yield adequate sensitivity to monitor X</a:t>
            </a:r>
            <a:r>
              <a:rPr lang="en-US" baseline="-25000" dirty="0" smtClean="0"/>
              <a:t>CO2</a:t>
            </a:r>
            <a:r>
              <a:rPr lang="en-US" baseline="0" dirty="0" smtClean="0"/>
              <a:t> over the entire globe. </a:t>
            </a:r>
          </a:p>
          <a:p>
            <a:endParaRPr lang="en-US" baseline="0" dirty="0" smtClean="0"/>
          </a:p>
          <a:p>
            <a:r>
              <a:rPr lang="en-US" dirty="0" smtClean="0"/>
              <a:t>To maximize</a:t>
            </a:r>
            <a:r>
              <a:rPr lang="en-US" baseline="0" dirty="0" smtClean="0"/>
              <a:t> its sensitivity to X</a:t>
            </a:r>
            <a:r>
              <a:rPr lang="en-US" baseline="-25000" dirty="0" smtClean="0"/>
              <a:t>CO2</a:t>
            </a:r>
            <a:r>
              <a:rPr lang="en-US" baseline="0" dirty="0" smtClean="0"/>
              <a:t> over both continents and oceans, OCO alternates between nadir and sun glint observations on altering 16-day orbit repeat cycles, obtaining complete maps of globe in both modes every 32 days.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4294967295"/>
          </p:nvPr>
        </p:nvSpPr>
        <p:spPr bwMode="auto">
          <a:xfrm>
            <a:off x="4143533" y="9121142"/>
            <a:ext cx="3170420" cy="477838"/>
          </a:xfrm>
          <a:prstGeom prst="rect">
            <a:avLst/>
          </a:prstGeom>
          <a:noFill/>
          <a:ln>
            <a:miter lim="800000"/>
            <a:headEnd/>
            <a:tailEnd/>
          </a:ln>
        </p:spPr>
        <p:txBody>
          <a:bodyPr lIns="94851" tIns="47425" rIns="94851" bIns="47425">
            <a:prstTxWarp prst="textNoShape">
              <a:avLst/>
            </a:prstTxWarp>
          </a:bodyPr>
          <a:lstStyle/>
          <a:p>
            <a:fld id="{6E263271-C4CE-8F45-B428-8BF47401A300}" type="slidenum">
              <a:rPr lang="en-US"/>
              <a:pPr/>
              <a:t>18</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w="9525"/>
        </p:spPr>
        <p:txBody>
          <a:bodyPr/>
          <a:lstStyle/>
          <a:p>
            <a:pPr eaLnBrk="1" hangingPunct="1"/>
            <a:endParaRPr lang="en-US">
              <a:latin typeface="Arial" pitchFamily="3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latin typeface="Times New Roman" pitchFamily="18" charset="0"/>
              </a:rPr>
              <a:t>OCO is designed to provide the data needed to find the missing pieces of the carbon puzzle (sinks)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4294967295"/>
          </p:nvPr>
        </p:nvSpPr>
        <p:spPr bwMode="auto">
          <a:xfrm>
            <a:off x="4143532" y="9121141"/>
            <a:ext cx="3170420" cy="477838"/>
          </a:xfrm>
          <a:prstGeom prst="rect">
            <a:avLst/>
          </a:prstGeom>
          <a:noFill/>
          <a:ln>
            <a:miter lim="800000"/>
            <a:headEnd/>
            <a:tailEnd/>
          </a:ln>
        </p:spPr>
        <p:txBody>
          <a:bodyPr lIns="95079" tIns="47540" rIns="95079" bIns="47540"/>
          <a:lstStyle/>
          <a:p>
            <a:fld id="{79ED1119-CC25-4593-82AC-F487DDE33D62}" type="slidenum">
              <a:rPr lang="en-US"/>
              <a:pPr/>
              <a:t>9</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w="9525"/>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500" y="279400"/>
            <a:ext cx="6248400" cy="456384"/>
          </a:xfrm>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1988397"/>
            <a:ext cx="7383780" cy="3948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3627120"/>
            <a:ext cx="6080760" cy="1635760"/>
          </a:xfrm>
        </p:spPr>
        <p:txBody>
          <a:bodyPr/>
          <a:lstStyle>
            <a:lvl1pPr marL="0" indent="0" algn="ctr">
              <a:buNone/>
              <a:defRPr>
                <a:solidFill>
                  <a:schemeClr val="tx1">
                    <a:tint val="75000"/>
                  </a:schemeClr>
                </a:solidFill>
              </a:defRPr>
            </a:lvl1pPr>
            <a:lvl2pPr marL="431048" indent="0" algn="ctr">
              <a:buNone/>
              <a:defRPr>
                <a:solidFill>
                  <a:schemeClr val="tx1">
                    <a:tint val="75000"/>
                  </a:schemeClr>
                </a:solidFill>
              </a:defRPr>
            </a:lvl2pPr>
            <a:lvl3pPr marL="862096" indent="0" algn="ctr">
              <a:buNone/>
              <a:defRPr>
                <a:solidFill>
                  <a:schemeClr val="tx1">
                    <a:tint val="75000"/>
                  </a:schemeClr>
                </a:solidFill>
              </a:defRPr>
            </a:lvl3pPr>
            <a:lvl4pPr marL="1293144" indent="0" algn="ctr">
              <a:buNone/>
              <a:defRPr>
                <a:solidFill>
                  <a:schemeClr val="tx1">
                    <a:tint val="75000"/>
                  </a:schemeClr>
                </a:solidFill>
              </a:defRPr>
            </a:lvl4pPr>
            <a:lvl5pPr marL="1724193" indent="0" algn="ctr">
              <a:buNone/>
              <a:defRPr>
                <a:solidFill>
                  <a:schemeClr val="tx1">
                    <a:tint val="75000"/>
                  </a:schemeClr>
                </a:solidFill>
              </a:defRPr>
            </a:lvl5pPr>
            <a:lvl6pPr marL="2155241" indent="0" algn="ctr">
              <a:buNone/>
              <a:defRPr>
                <a:solidFill>
                  <a:schemeClr val="tx1">
                    <a:tint val="75000"/>
                  </a:schemeClr>
                </a:solidFill>
              </a:defRPr>
            </a:lvl6pPr>
            <a:lvl7pPr marL="2586289" indent="0" algn="ctr">
              <a:buNone/>
              <a:defRPr>
                <a:solidFill>
                  <a:schemeClr val="tx1">
                    <a:tint val="75000"/>
                  </a:schemeClr>
                </a:solidFill>
              </a:defRPr>
            </a:lvl7pPr>
            <a:lvl8pPr marL="3017337" indent="0" algn="ctr">
              <a:buNone/>
              <a:defRPr>
                <a:solidFill>
                  <a:schemeClr val="tx1">
                    <a:tint val="75000"/>
                  </a:schemeClr>
                </a:solidFill>
              </a:defRPr>
            </a:lvl8pPr>
            <a:lvl9pPr marL="3448385"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5275" y="1011238"/>
            <a:ext cx="4010025" cy="469423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57700" y="1011238"/>
            <a:ext cx="4010025" cy="469423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3924" y="152613"/>
            <a:ext cx="6477397" cy="45638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9235" y="995680"/>
            <a:ext cx="4011613" cy="4836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85627" y="995680"/>
            <a:ext cx="4011613" cy="2346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85627" y="3484880"/>
            <a:ext cx="4011613" cy="2346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8686800" cy="6400800"/>
          </a:xfrm>
          <a:prstGeom prst="rect">
            <a:avLst/>
          </a:prstGeom>
          <a:noFill/>
          <a:ln w="38100" cmpd="dbl">
            <a:solidFill>
              <a:schemeClr val="tx1"/>
            </a:solidFill>
            <a:miter lim="800000"/>
            <a:headEnd/>
            <a:tailEnd/>
          </a:ln>
          <a:effectLst/>
        </p:spPr>
        <p:txBody>
          <a:bodyPr wrap="none" anchor="ctr"/>
          <a:lstStyle/>
          <a:p>
            <a:pPr eaLnBrk="0" hangingPunct="0">
              <a:defRPr/>
            </a:pPr>
            <a:endParaRPr lang="en-US" dirty="0">
              <a:latin typeface="Arial" charset="0"/>
              <a:ea typeface="ＭＳ Ｐゴシック" charset="-128"/>
              <a:cs typeface="+mn-cs"/>
            </a:endParaRPr>
          </a:p>
        </p:txBody>
      </p:sp>
      <p:sp>
        <p:nvSpPr>
          <p:cNvPr id="1077" name="Text Box 53"/>
          <p:cNvSpPr txBox="1">
            <a:spLocks noChangeArrowheads="1"/>
          </p:cNvSpPr>
          <p:nvPr userDrawn="1"/>
        </p:nvSpPr>
        <p:spPr bwMode="auto">
          <a:xfrm>
            <a:off x="2514600" y="6003925"/>
            <a:ext cx="3652838" cy="276225"/>
          </a:xfrm>
          <a:prstGeom prst="rect">
            <a:avLst/>
          </a:prstGeom>
          <a:noFill/>
          <a:ln w="9525">
            <a:noFill/>
            <a:miter lim="800000"/>
            <a:headEnd/>
            <a:tailEnd/>
          </a:ln>
          <a:effectLst/>
        </p:spPr>
        <p:txBody>
          <a:bodyPr lIns="91428" tIns="45714" rIns="91428" bIns="45714">
            <a:spAutoFit/>
          </a:bodyPr>
          <a:lstStyle/>
          <a:p>
            <a:pPr algn="ctr" eaLnBrk="0" hangingPunct="0">
              <a:defRPr/>
            </a:pPr>
            <a:r>
              <a:rPr lang="en-US" sz="1200" dirty="0">
                <a:latin typeface="Arial" charset="0"/>
                <a:ea typeface="ＭＳ Ｐゴシック" charset="-128"/>
                <a:cs typeface="+mn-cs"/>
              </a:rPr>
              <a:t> </a:t>
            </a:r>
            <a:fld id="{9AB1A542-ECEE-470E-A901-5D8686D0BD1F}" type="slidenum">
              <a:rPr lang="en-US" sz="1200" b="1">
                <a:latin typeface="Arial" charset="0"/>
                <a:ea typeface="ＭＳ Ｐゴシック" charset="-128"/>
                <a:cs typeface="+mn-cs"/>
              </a:rPr>
              <a:pPr algn="ctr" eaLnBrk="0" hangingPunct="0">
                <a:defRPr/>
              </a:pPr>
              <a:t>‹#›</a:t>
            </a:fld>
            <a:endParaRPr lang="en-US" sz="800" b="1" dirty="0">
              <a:latin typeface="Arial" charset="0"/>
              <a:ea typeface="ＭＳ Ｐゴシック" charset="-128"/>
              <a:cs typeface="+mn-cs"/>
            </a:endParaRPr>
          </a:p>
        </p:txBody>
      </p:sp>
      <p:sp>
        <p:nvSpPr>
          <p:cNvPr id="1028" name="Rectangle 78"/>
          <p:cNvSpPr>
            <a:spLocks noGrp="1" noChangeArrowheads="1"/>
          </p:cNvSpPr>
          <p:nvPr>
            <p:ph type="title"/>
          </p:nvPr>
        </p:nvSpPr>
        <p:spPr bwMode="auto">
          <a:xfrm>
            <a:off x="1206500" y="152400"/>
            <a:ext cx="6248400" cy="455613"/>
          </a:xfrm>
          <a:prstGeom prst="rect">
            <a:avLst/>
          </a:prstGeom>
          <a:noFill/>
          <a:ln w="9525">
            <a:noFill/>
            <a:miter lim="800000"/>
            <a:headEnd/>
            <a:tailEnd/>
          </a:ln>
        </p:spPr>
        <p:txBody>
          <a:bodyPr vert="horz" wrap="square" lIns="86210" tIns="43105" rIns="86210" bIns="43105" numCol="1" anchor="t" anchorCtr="0" compatLnSpc="1">
            <a:prstTxWarp prst="textNoShape">
              <a:avLst/>
            </a:prstTxWarp>
            <a:spAutoFit/>
          </a:bodyPr>
          <a:lstStyle/>
          <a:p>
            <a:pPr lvl="0"/>
            <a:r>
              <a:rPr lang="en-US" dirty="0" smtClean="0"/>
              <a:t>Click to edit Master title style</a:t>
            </a:r>
          </a:p>
        </p:txBody>
      </p:sp>
      <p:sp>
        <p:nvSpPr>
          <p:cNvPr id="1029" name="Rectangle 109"/>
          <p:cNvSpPr>
            <a:spLocks noGrp="1" noChangeArrowheads="1"/>
          </p:cNvSpPr>
          <p:nvPr>
            <p:ph type="body" idx="1"/>
          </p:nvPr>
        </p:nvSpPr>
        <p:spPr bwMode="auto">
          <a:xfrm>
            <a:off x="228600" y="838200"/>
            <a:ext cx="8239125"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0" name="Picture 16" descr="NASA White"/>
          <p:cNvPicPr>
            <a:picLocks noChangeAspect="1" noChangeArrowheads="1"/>
          </p:cNvPicPr>
          <p:nvPr userDrawn="1"/>
        </p:nvPicPr>
        <p:blipFill>
          <a:blip r:embed="rId8" cstate="print">
            <a:clrChange>
              <a:clrFrom>
                <a:srgbClr val="FFFFFF"/>
              </a:clrFrom>
              <a:clrTo>
                <a:srgbClr val="FFFFFF">
                  <a:alpha val="0"/>
                </a:srgbClr>
              </a:clrTo>
            </a:clrChange>
          </a:blip>
          <a:srcRect/>
          <a:stretch>
            <a:fillRect/>
          </a:stretch>
        </p:blipFill>
        <p:spPr bwMode="auto">
          <a:xfrm>
            <a:off x="55563" y="44450"/>
            <a:ext cx="795337" cy="641350"/>
          </a:xfrm>
          <a:prstGeom prst="rect">
            <a:avLst/>
          </a:prstGeom>
          <a:noFill/>
          <a:ln w="9525">
            <a:noFill/>
            <a:miter lim="800000"/>
            <a:headEnd/>
            <a:tailEnd/>
          </a:ln>
        </p:spPr>
      </p:pic>
      <p:pic>
        <p:nvPicPr>
          <p:cNvPr id="7" name="Picture 2" descr="C:\Users\dcrisp.JPL\Documents\dcrisp\OCO\Images-OCO\oco_modeling_still.jpg"/>
          <p:cNvPicPr>
            <a:picLocks noChangeAspect="1" noChangeArrowheads="1"/>
          </p:cNvPicPr>
          <p:nvPr userDrawn="1"/>
        </p:nvPicPr>
        <p:blipFill>
          <a:blip r:embed="rId9" cstate="print"/>
          <a:srcRect t="7130" r="52167" b="61065"/>
          <a:stretch>
            <a:fillRect/>
          </a:stretch>
        </p:blipFill>
        <p:spPr bwMode="auto">
          <a:xfrm>
            <a:off x="7543800" y="152400"/>
            <a:ext cx="1066800" cy="544517"/>
          </a:xfrm>
          <a:prstGeom prst="rect">
            <a:avLst/>
          </a:prstGeom>
          <a:noFill/>
        </p:spPr>
      </p:pic>
    </p:spTree>
  </p:cSld>
  <p:clrMap bg1="dk1" tx1="lt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Lst>
  <p:timing>
    <p:tnLst>
      <p:par>
        <p:cTn id="1" dur="indefinite" restart="never" nodeType="tmRoot"/>
      </p:par>
    </p:tnLst>
  </p:timing>
  <p:txStyles>
    <p:titleStyle>
      <a:lvl1pPr algn="ctr" defTabSz="862013" rtl="0" eaLnBrk="0" fontAlgn="base" hangingPunct="0">
        <a:spcBef>
          <a:spcPct val="0"/>
        </a:spcBef>
        <a:spcAft>
          <a:spcPct val="0"/>
        </a:spcAft>
        <a:defRPr sz="2400" b="1">
          <a:solidFill>
            <a:schemeClr val="tx1"/>
          </a:solidFill>
          <a:effectLst/>
          <a:latin typeface="+mj-lt"/>
          <a:ea typeface="ＭＳ Ｐゴシック" charset="-128"/>
          <a:cs typeface="+mj-cs"/>
        </a:defRPr>
      </a:lvl1pPr>
      <a:lvl2pPr algn="ctr" defTabSz="862013" rtl="0" eaLnBrk="0" fontAlgn="base" hangingPunct="0">
        <a:spcBef>
          <a:spcPct val="0"/>
        </a:spcBef>
        <a:spcAft>
          <a:spcPct val="0"/>
        </a:spcAft>
        <a:defRPr sz="2400" b="1">
          <a:solidFill>
            <a:schemeClr val="tx1"/>
          </a:solidFill>
          <a:latin typeface="Arial" charset="0"/>
          <a:ea typeface="ＭＳ Ｐゴシック" charset="-128"/>
        </a:defRPr>
      </a:lvl2pPr>
      <a:lvl3pPr algn="ctr" defTabSz="862013" rtl="0" eaLnBrk="0" fontAlgn="base" hangingPunct="0">
        <a:spcBef>
          <a:spcPct val="0"/>
        </a:spcBef>
        <a:spcAft>
          <a:spcPct val="0"/>
        </a:spcAft>
        <a:defRPr sz="2400" b="1">
          <a:solidFill>
            <a:schemeClr val="tx1"/>
          </a:solidFill>
          <a:latin typeface="Arial" charset="0"/>
          <a:ea typeface="ＭＳ Ｐゴシック" charset="-128"/>
        </a:defRPr>
      </a:lvl3pPr>
      <a:lvl4pPr algn="ctr" defTabSz="862013" rtl="0" eaLnBrk="0" fontAlgn="base" hangingPunct="0">
        <a:spcBef>
          <a:spcPct val="0"/>
        </a:spcBef>
        <a:spcAft>
          <a:spcPct val="0"/>
        </a:spcAft>
        <a:defRPr sz="2400" b="1">
          <a:solidFill>
            <a:schemeClr val="tx1"/>
          </a:solidFill>
          <a:latin typeface="Arial" charset="0"/>
          <a:ea typeface="ＭＳ Ｐゴシック" charset="-128"/>
        </a:defRPr>
      </a:lvl4pPr>
      <a:lvl5pPr algn="ctr" defTabSz="862013" rtl="0" eaLnBrk="0" fontAlgn="base" hangingPunct="0">
        <a:spcBef>
          <a:spcPct val="0"/>
        </a:spcBef>
        <a:spcAft>
          <a:spcPct val="0"/>
        </a:spcAft>
        <a:defRPr sz="2400" b="1">
          <a:solidFill>
            <a:schemeClr val="tx1"/>
          </a:solidFill>
          <a:latin typeface="Arial" charset="0"/>
          <a:ea typeface="ＭＳ Ｐゴシック" charset="-128"/>
        </a:defRPr>
      </a:lvl5pPr>
      <a:lvl6pPr marL="457200" algn="ctr" defTabSz="862013" rtl="0" eaLnBrk="0" fontAlgn="base" hangingPunct="0">
        <a:spcBef>
          <a:spcPct val="0"/>
        </a:spcBef>
        <a:spcAft>
          <a:spcPct val="0"/>
        </a:spcAft>
        <a:defRPr sz="2000" b="1">
          <a:solidFill>
            <a:schemeClr val="tx1"/>
          </a:solidFill>
          <a:latin typeface="Arial" charset="0"/>
        </a:defRPr>
      </a:lvl6pPr>
      <a:lvl7pPr marL="914400" algn="ctr" defTabSz="862013" rtl="0" eaLnBrk="0" fontAlgn="base" hangingPunct="0">
        <a:spcBef>
          <a:spcPct val="0"/>
        </a:spcBef>
        <a:spcAft>
          <a:spcPct val="0"/>
        </a:spcAft>
        <a:defRPr sz="2000" b="1">
          <a:solidFill>
            <a:schemeClr val="tx1"/>
          </a:solidFill>
          <a:latin typeface="Arial" charset="0"/>
        </a:defRPr>
      </a:lvl7pPr>
      <a:lvl8pPr marL="1371600" algn="ctr" defTabSz="862013" rtl="0" eaLnBrk="0" fontAlgn="base" hangingPunct="0">
        <a:spcBef>
          <a:spcPct val="0"/>
        </a:spcBef>
        <a:spcAft>
          <a:spcPct val="0"/>
        </a:spcAft>
        <a:defRPr sz="2000" b="1">
          <a:solidFill>
            <a:schemeClr val="tx1"/>
          </a:solidFill>
          <a:latin typeface="Arial" charset="0"/>
        </a:defRPr>
      </a:lvl8pPr>
      <a:lvl9pPr marL="1828800" algn="ctr" defTabSz="862013" rtl="0" eaLnBrk="0" fontAlgn="base" hangingPunct="0">
        <a:spcBef>
          <a:spcPct val="0"/>
        </a:spcBef>
        <a:spcAft>
          <a:spcPct val="0"/>
        </a:spcAft>
        <a:defRPr sz="2000" b="1">
          <a:solidFill>
            <a:schemeClr val="tx1"/>
          </a:solidFill>
          <a:latin typeface="Arial" charset="0"/>
        </a:defRPr>
      </a:lvl9pPr>
    </p:titleStyle>
    <p:bodyStyle>
      <a:lvl1pPr marL="177800" indent="-177800" algn="l" defTabSz="862013" rtl="0" eaLnBrk="0" fontAlgn="base" hangingPunct="0">
        <a:lnSpc>
          <a:spcPct val="90000"/>
        </a:lnSpc>
        <a:spcBef>
          <a:spcPct val="20000"/>
        </a:spcBef>
        <a:spcAft>
          <a:spcPct val="0"/>
        </a:spcAft>
        <a:buSzPct val="100000"/>
        <a:buChar char="•"/>
        <a:defRPr sz="2000">
          <a:solidFill>
            <a:schemeClr val="tx1"/>
          </a:solidFill>
          <a:latin typeface="+mn-lt"/>
          <a:ea typeface="ＭＳ Ｐゴシック" charset="-128"/>
          <a:cs typeface="+mn-cs"/>
        </a:defRPr>
      </a:lvl1pPr>
      <a:lvl2pPr marL="520700" indent="-228600" algn="l" defTabSz="862013" rtl="0" eaLnBrk="0" fontAlgn="base" hangingPunct="0">
        <a:lnSpc>
          <a:spcPct val="90000"/>
        </a:lnSpc>
        <a:spcBef>
          <a:spcPct val="20000"/>
        </a:spcBef>
        <a:spcAft>
          <a:spcPct val="0"/>
        </a:spcAft>
        <a:buSzPct val="100000"/>
        <a:buChar char="–"/>
        <a:defRPr sz="1800">
          <a:solidFill>
            <a:schemeClr val="tx1"/>
          </a:solidFill>
          <a:latin typeface="+mn-lt"/>
          <a:ea typeface="ＭＳ Ｐゴシック" charset="-128"/>
        </a:defRPr>
      </a:lvl2pPr>
      <a:lvl3pPr marL="812800" indent="-177800" algn="l" defTabSz="862013" rtl="0" eaLnBrk="0" fontAlgn="base" hangingPunct="0">
        <a:lnSpc>
          <a:spcPct val="90000"/>
        </a:lnSpc>
        <a:spcBef>
          <a:spcPct val="20000"/>
        </a:spcBef>
        <a:spcAft>
          <a:spcPct val="0"/>
        </a:spcAft>
        <a:buSzPct val="100000"/>
        <a:buFont typeface="Arial" pitchFamily="34" charset="0"/>
        <a:buChar char="▪"/>
        <a:defRPr sz="1800">
          <a:solidFill>
            <a:schemeClr val="tx1"/>
          </a:solidFill>
          <a:latin typeface="+mn-lt"/>
          <a:ea typeface="ＭＳ Ｐゴシック" charset="-128"/>
        </a:defRPr>
      </a:lvl3pPr>
      <a:lvl4pPr marL="1143000" indent="-165100" algn="l" defTabSz="862013" rtl="0" eaLnBrk="0" fontAlgn="base" hangingPunct="0">
        <a:lnSpc>
          <a:spcPct val="90000"/>
        </a:lnSpc>
        <a:spcBef>
          <a:spcPct val="20000"/>
        </a:spcBef>
        <a:spcAft>
          <a:spcPct val="0"/>
        </a:spcAft>
        <a:buSzPct val="100000"/>
        <a:buFont typeface="Arial" pitchFamily="34" charset="0"/>
        <a:buChar char="-"/>
        <a:defRPr sz="1600">
          <a:solidFill>
            <a:schemeClr val="tx1"/>
          </a:solidFill>
          <a:latin typeface="+mn-lt"/>
          <a:ea typeface="ＭＳ Ｐゴシック" charset="-128"/>
        </a:defRPr>
      </a:lvl4pPr>
      <a:lvl5pPr marL="1435100" indent="-177800" algn="l" defTabSz="862013" rtl="0" eaLnBrk="0" fontAlgn="base" hangingPunct="0">
        <a:lnSpc>
          <a:spcPct val="90000"/>
        </a:lnSpc>
        <a:spcBef>
          <a:spcPct val="20000"/>
        </a:spcBef>
        <a:spcAft>
          <a:spcPct val="0"/>
        </a:spcAft>
        <a:buSzPct val="100000"/>
        <a:buFont typeface="Times New Roman" pitchFamily="18" charset="0"/>
        <a:buChar char="▫"/>
        <a:defRPr sz="1600">
          <a:solidFill>
            <a:schemeClr val="tx1"/>
          </a:solidFill>
          <a:latin typeface="+mn-lt"/>
          <a:ea typeface="ＭＳ Ｐゴシック" charset="-128"/>
        </a:defRPr>
      </a:lvl5pPr>
      <a:lvl6pPr marL="1892300" indent="-177800" algn="l" defTabSz="862013" rtl="0" eaLnBrk="0" fontAlgn="base" hangingPunct="0">
        <a:lnSpc>
          <a:spcPct val="90000"/>
        </a:lnSpc>
        <a:spcBef>
          <a:spcPct val="20000"/>
        </a:spcBef>
        <a:spcAft>
          <a:spcPct val="0"/>
        </a:spcAft>
        <a:buSzPct val="100000"/>
        <a:buFont typeface="Times New Roman" pitchFamily="28" charset="0"/>
        <a:buChar char="▫"/>
        <a:defRPr sz="1400">
          <a:solidFill>
            <a:schemeClr val="tx1"/>
          </a:solidFill>
          <a:latin typeface="+mn-lt"/>
        </a:defRPr>
      </a:lvl6pPr>
      <a:lvl7pPr marL="2349500" indent="-177800" algn="l" defTabSz="862013" rtl="0" eaLnBrk="0" fontAlgn="base" hangingPunct="0">
        <a:lnSpc>
          <a:spcPct val="90000"/>
        </a:lnSpc>
        <a:spcBef>
          <a:spcPct val="20000"/>
        </a:spcBef>
        <a:spcAft>
          <a:spcPct val="0"/>
        </a:spcAft>
        <a:buSzPct val="100000"/>
        <a:buFont typeface="Times New Roman" pitchFamily="28" charset="0"/>
        <a:buChar char="▫"/>
        <a:defRPr sz="1400">
          <a:solidFill>
            <a:schemeClr val="tx1"/>
          </a:solidFill>
          <a:latin typeface="+mn-lt"/>
        </a:defRPr>
      </a:lvl7pPr>
      <a:lvl8pPr marL="2806700" indent="-177800" algn="l" defTabSz="862013" rtl="0" eaLnBrk="0" fontAlgn="base" hangingPunct="0">
        <a:lnSpc>
          <a:spcPct val="90000"/>
        </a:lnSpc>
        <a:spcBef>
          <a:spcPct val="20000"/>
        </a:spcBef>
        <a:spcAft>
          <a:spcPct val="0"/>
        </a:spcAft>
        <a:buSzPct val="100000"/>
        <a:buFont typeface="Times New Roman" pitchFamily="28" charset="0"/>
        <a:buChar char="▫"/>
        <a:defRPr sz="1400">
          <a:solidFill>
            <a:schemeClr val="tx1"/>
          </a:solidFill>
          <a:latin typeface="+mn-lt"/>
        </a:defRPr>
      </a:lvl8pPr>
      <a:lvl9pPr marL="3263900" indent="-177800" algn="l" defTabSz="862013" rtl="0" eaLnBrk="0" fontAlgn="base" hangingPunct="0">
        <a:lnSpc>
          <a:spcPct val="90000"/>
        </a:lnSpc>
        <a:spcBef>
          <a:spcPct val="20000"/>
        </a:spcBef>
        <a:spcAft>
          <a:spcPct val="0"/>
        </a:spcAft>
        <a:buSzPct val="100000"/>
        <a:buFont typeface="Times New Roman" pitchFamily="28"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0.xml"/><Relationship Id="rId7"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18" Type="http://schemas.openxmlformats.org/officeDocument/2006/relationships/image" Target="../media/image30.jpeg"/><Relationship Id="rId3" Type="http://schemas.openxmlformats.org/officeDocument/2006/relationships/image" Target="../media/image52.jpeg"/><Relationship Id="rId7" Type="http://schemas.openxmlformats.org/officeDocument/2006/relationships/image" Target="../media/image55.jpe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2.xml"/><Relationship Id="rId16" Type="http://schemas.openxmlformats.org/officeDocument/2006/relationships/image" Target="../media/image64.jpeg"/><Relationship Id="rId20"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14.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31.jpeg"/><Relationship Id="rId4" Type="http://schemas.openxmlformats.org/officeDocument/2006/relationships/image" Target="../media/image53.jpeg"/><Relationship Id="rId9" Type="http://schemas.openxmlformats.org/officeDocument/2006/relationships/image" Target="../media/image57.jpeg"/><Relationship Id="rId1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image" Target="../media/image80.png"/><Relationship Id="rId5" Type="http://schemas.openxmlformats.org/officeDocument/2006/relationships/image" Target="../media/image75.jpeg"/><Relationship Id="rId10" Type="http://schemas.openxmlformats.org/officeDocument/2006/relationships/image" Target="../media/image79.jpeg"/><Relationship Id="rId4" Type="http://schemas.openxmlformats.org/officeDocument/2006/relationships/image" Target="../media/image36.jpe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18.jpe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17.jpeg"/><Relationship Id="rId2" Type="http://schemas.openxmlformats.org/officeDocument/2006/relationships/notesSlide" Target="../notesSlides/notesSlide19.xml"/><Relationship Id="rId16"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92.jpeg"/><Relationship Id="rId11" Type="http://schemas.openxmlformats.org/officeDocument/2006/relationships/image" Target="../media/image16.jpeg"/><Relationship Id="rId5" Type="http://schemas.openxmlformats.org/officeDocument/2006/relationships/image" Target="../media/image91.jpeg"/><Relationship Id="rId15" Type="http://schemas.openxmlformats.org/officeDocument/2006/relationships/image" Target="../media/image20.jpeg"/><Relationship Id="rId10" Type="http://schemas.openxmlformats.org/officeDocument/2006/relationships/image" Target="../media/image15.png"/><Relationship Id="rId4" Type="http://schemas.openxmlformats.org/officeDocument/2006/relationships/image" Target="../media/image90.jpeg"/><Relationship Id="rId9" Type="http://schemas.openxmlformats.org/officeDocument/2006/relationships/image" Target="../media/image95.jpeg"/><Relationship Id="rId1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jpeg"/><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36.jpeg"/><Relationship Id="rId9" Type="http://schemas.openxmlformats.org/officeDocument/2006/relationships/image" Target="../media/image10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jpeg"/><Relationship Id="rId21" Type="http://schemas.openxmlformats.org/officeDocument/2006/relationships/image" Target="../media/image30.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wmf"/><Relationship Id="rId2" Type="http://schemas.openxmlformats.org/officeDocument/2006/relationships/notesSlide" Target="../notesSlides/notesSlide8.xml"/><Relationship Id="rId16" Type="http://schemas.openxmlformats.org/officeDocument/2006/relationships/image" Target="../media/image25.png"/><Relationship Id="rId20" Type="http://schemas.openxmlformats.org/officeDocument/2006/relationships/image" Target="../media/image29.jpeg"/><Relationship Id="rId29"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jpeg"/><Relationship Id="rId24" Type="http://schemas.openxmlformats.org/officeDocument/2006/relationships/image" Target="../media/image33.jpeg"/><Relationship Id="rId32" Type="http://schemas.openxmlformats.org/officeDocument/2006/relationships/image" Target="../media/image6.pn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jpeg"/><Relationship Id="rId28" Type="http://schemas.openxmlformats.org/officeDocument/2006/relationships/image" Target="../media/image37.jpeg"/><Relationship Id="rId10" Type="http://schemas.openxmlformats.org/officeDocument/2006/relationships/image" Target="../media/image19.jpeg"/><Relationship Id="rId19" Type="http://schemas.openxmlformats.org/officeDocument/2006/relationships/image" Target="../media/image28.png"/><Relationship Id="rId31" Type="http://schemas.openxmlformats.org/officeDocument/2006/relationships/image" Target="../media/image40.emf"/><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46"/>
          <p:cNvGrpSpPr>
            <a:grpSpLocks/>
          </p:cNvGrpSpPr>
          <p:nvPr/>
        </p:nvGrpSpPr>
        <p:grpSpPr bwMode="auto">
          <a:xfrm>
            <a:off x="76200" y="838200"/>
            <a:ext cx="8534400" cy="5149850"/>
            <a:chOff x="76200" y="838200"/>
            <a:chExt cx="8534400" cy="5149850"/>
          </a:xfrm>
        </p:grpSpPr>
        <p:pic>
          <p:nvPicPr>
            <p:cNvPr id="12" name="Picture 1" descr="C:\dcrisp\OCO\Images\Observatory_Illustrations\Observatory_over_Park_Falls_with_Track.png"/>
            <p:cNvPicPr>
              <a:picLocks noChangeAspect="1" noChangeArrowheads="1"/>
            </p:cNvPicPr>
            <p:nvPr/>
          </p:nvPicPr>
          <p:blipFill>
            <a:blip r:embed="rId3" cstate="print"/>
            <a:srcRect/>
            <a:stretch>
              <a:fillRect/>
            </a:stretch>
          </p:blipFill>
          <p:spPr bwMode="auto">
            <a:xfrm>
              <a:off x="76200" y="838200"/>
              <a:ext cx="8534400" cy="5149850"/>
            </a:xfrm>
            <a:prstGeom prst="rect">
              <a:avLst/>
            </a:prstGeom>
            <a:noFill/>
            <a:ln w="9525">
              <a:noFill/>
              <a:miter lim="800000"/>
              <a:headEnd/>
              <a:tailEnd/>
            </a:ln>
          </p:spPr>
        </p:pic>
        <p:grpSp>
          <p:nvGrpSpPr>
            <p:cNvPr id="13" name="Group 6"/>
            <p:cNvGrpSpPr>
              <a:grpSpLocks/>
            </p:cNvGrpSpPr>
            <p:nvPr/>
          </p:nvGrpSpPr>
          <p:grpSpPr bwMode="auto">
            <a:xfrm>
              <a:off x="6172200" y="3962399"/>
              <a:ext cx="463550" cy="255590"/>
              <a:chOff x="381000" y="-152400"/>
              <a:chExt cx="6400800" cy="3524250"/>
            </a:xfrm>
          </p:grpSpPr>
          <p:grpSp>
            <p:nvGrpSpPr>
              <p:cNvPr id="238" name="Group 38"/>
              <p:cNvGrpSpPr>
                <a:grpSpLocks/>
              </p:cNvGrpSpPr>
              <p:nvPr/>
            </p:nvGrpSpPr>
            <p:grpSpPr bwMode="auto">
              <a:xfrm>
                <a:off x="4429179" y="-152400"/>
                <a:ext cx="2352621" cy="2443263"/>
                <a:chOff x="1925638" y="1905000"/>
                <a:chExt cx="1184275" cy="1227226"/>
              </a:xfrm>
            </p:grpSpPr>
            <p:sp>
              <p:nvSpPr>
                <p:cNvPr id="249"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250"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251"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252"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239" name="Can 8"/>
              <p:cNvSpPr/>
              <p:nvPr/>
            </p:nvSpPr>
            <p:spPr>
              <a:xfrm rot="4408637" flipV="1">
                <a:off x="4332381" y="1194374"/>
                <a:ext cx="311362" cy="539764"/>
              </a:xfrm>
              <a:prstGeom prst="can">
                <a:avLst>
                  <a:gd name="adj" fmla="val 49052"/>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240" name="Group 37"/>
              <p:cNvGrpSpPr>
                <a:grpSpLocks/>
              </p:cNvGrpSpPr>
              <p:nvPr/>
            </p:nvGrpSpPr>
            <p:grpSpPr bwMode="auto">
              <a:xfrm>
                <a:off x="2485376" y="810741"/>
                <a:ext cx="1950941" cy="1948190"/>
                <a:chOff x="5370848" y="1678792"/>
                <a:chExt cx="982075" cy="978556"/>
              </a:xfrm>
            </p:grpSpPr>
            <p:sp>
              <p:nvSpPr>
                <p:cNvPr id="247" name="Oval 69"/>
                <p:cNvSpPr>
                  <a:spLocks noChangeArrowheads="1"/>
                </p:cNvSpPr>
                <p:nvPr/>
              </p:nvSpPr>
              <p:spPr bwMode="auto">
                <a:xfrm flipH="1">
                  <a:off x="5370848" y="1678792"/>
                  <a:ext cx="982075" cy="978556"/>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248"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241" name="Can 10"/>
              <p:cNvSpPr/>
              <p:nvPr/>
            </p:nvSpPr>
            <p:spPr>
              <a:xfrm rot="4408637" flipV="1">
                <a:off x="2360706" y="1771062"/>
                <a:ext cx="311362" cy="539764"/>
              </a:xfrm>
              <a:prstGeom prst="can">
                <a:avLst>
                  <a:gd name="adj" fmla="val 46989"/>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242" name="Group 36"/>
              <p:cNvGrpSpPr>
                <a:grpSpLocks/>
              </p:cNvGrpSpPr>
              <p:nvPr/>
            </p:nvGrpSpPr>
            <p:grpSpPr bwMode="auto">
              <a:xfrm>
                <a:off x="381000" y="928587"/>
                <a:ext cx="2352621" cy="2443263"/>
                <a:chOff x="1925638" y="1905000"/>
                <a:chExt cx="1184275" cy="1227226"/>
              </a:xfrm>
            </p:grpSpPr>
            <p:sp>
              <p:nvSpPr>
                <p:cNvPr id="243"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244"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245"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246"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14" name="Group 22"/>
            <p:cNvGrpSpPr>
              <a:grpSpLocks/>
            </p:cNvGrpSpPr>
            <p:nvPr/>
          </p:nvGrpSpPr>
          <p:grpSpPr bwMode="auto">
            <a:xfrm>
              <a:off x="6781800" y="4343400"/>
              <a:ext cx="330200" cy="325438"/>
              <a:chOff x="2895600" y="1900137"/>
              <a:chExt cx="4562421" cy="4500663"/>
            </a:xfrm>
          </p:grpSpPr>
          <p:grpSp>
            <p:nvGrpSpPr>
              <p:cNvPr id="225" name="Group 38"/>
              <p:cNvGrpSpPr>
                <a:grpSpLocks/>
              </p:cNvGrpSpPr>
              <p:nvPr/>
            </p:nvGrpSpPr>
            <p:grpSpPr bwMode="auto">
              <a:xfrm>
                <a:off x="5105400" y="1900137"/>
                <a:ext cx="2352621" cy="2443263"/>
                <a:chOff x="1925638" y="1905000"/>
                <a:chExt cx="1184275" cy="1227226"/>
              </a:xfrm>
            </p:grpSpPr>
            <p:sp>
              <p:nvSpPr>
                <p:cNvPr id="234"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235"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236"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237"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226" name="Group 37"/>
              <p:cNvGrpSpPr>
                <a:grpSpLocks/>
              </p:cNvGrpSpPr>
              <p:nvPr/>
            </p:nvGrpSpPr>
            <p:grpSpPr bwMode="auto">
              <a:xfrm>
                <a:off x="4145885" y="3283266"/>
                <a:ext cx="1952186" cy="1953932"/>
                <a:chOff x="5367156" y="1677285"/>
                <a:chExt cx="982702" cy="981440"/>
              </a:xfrm>
            </p:grpSpPr>
            <p:sp>
              <p:nvSpPr>
                <p:cNvPr id="232" name="Oval 69"/>
                <p:cNvSpPr>
                  <a:spLocks noChangeArrowheads="1"/>
                </p:cNvSpPr>
                <p:nvPr/>
              </p:nvSpPr>
              <p:spPr bwMode="auto">
                <a:xfrm flipH="1">
                  <a:off x="5367156" y="1677285"/>
                  <a:ext cx="982702" cy="981440"/>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233"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227" name="Group 36"/>
              <p:cNvGrpSpPr>
                <a:grpSpLocks/>
              </p:cNvGrpSpPr>
              <p:nvPr/>
            </p:nvGrpSpPr>
            <p:grpSpPr bwMode="auto">
              <a:xfrm>
                <a:off x="2895600" y="3957537"/>
                <a:ext cx="2352621" cy="2443263"/>
                <a:chOff x="1925638" y="1905000"/>
                <a:chExt cx="1184275" cy="1227226"/>
              </a:xfrm>
            </p:grpSpPr>
            <p:sp>
              <p:nvSpPr>
                <p:cNvPr id="228"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229"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230"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231"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15" name="Group 36"/>
            <p:cNvGrpSpPr>
              <a:grpSpLocks/>
            </p:cNvGrpSpPr>
            <p:nvPr/>
          </p:nvGrpSpPr>
          <p:grpSpPr bwMode="auto">
            <a:xfrm>
              <a:off x="5562599" y="4191000"/>
              <a:ext cx="395289" cy="138113"/>
              <a:chOff x="1371600" y="0"/>
              <a:chExt cx="7229421" cy="2514801"/>
            </a:xfrm>
          </p:grpSpPr>
          <p:grpSp>
            <p:nvGrpSpPr>
              <p:cNvPr id="210" name="Group 38"/>
              <p:cNvGrpSpPr>
                <a:grpSpLocks/>
              </p:cNvGrpSpPr>
              <p:nvPr/>
            </p:nvGrpSpPr>
            <p:grpSpPr bwMode="auto">
              <a:xfrm>
                <a:off x="6248400" y="0"/>
                <a:ext cx="2352621" cy="2443263"/>
                <a:chOff x="1925638" y="1905000"/>
                <a:chExt cx="1184275" cy="1227226"/>
              </a:xfrm>
            </p:grpSpPr>
            <p:sp>
              <p:nvSpPr>
                <p:cNvPr id="221"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222"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223"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224"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211" name="Can 210"/>
              <p:cNvSpPr/>
              <p:nvPr/>
            </p:nvSpPr>
            <p:spPr>
              <a:xfrm rot="5400000" flipV="1">
                <a:off x="5892694" y="1084469"/>
                <a:ext cx="311362" cy="609600"/>
              </a:xfrm>
              <a:prstGeom prst="can">
                <a:avLst>
                  <a:gd name="adj" fmla="val 27638"/>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212" name="Group 37"/>
              <p:cNvGrpSpPr>
                <a:grpSpLocks/>
              </p:cNvGrpSpPr>
              <p:nvPr/>
            </p:nvGrpSpPr>
            <p:grpSpPr bwMode="auto">
              <a:xfrm>
                <a:off x="3897538" y="462499"/>
                <a:ext cx="1945251" cy="1936683"/>
                <a:chOff x="5374631" y="1678940"/>
                <a:chExt cx="979211" cy="972776"/>
              </a:xfrm>
            </p:grpSpPr>
            <p:sp>
              <p:nvSpPr>
                <p:cNvPr id="219" name="Oval 69"/>
                <p:cNvSpPr>
                  <a:spLocks noChangeArrowheads="1"/>
                </p:cNvSpPr>
                <p:nvPr/>
              </p:nvSpPr>
              <p:spPr bwMode="auto">
                <a:xfrm flipH="1">
                  <a:off x="5374631" y="1678940"/>
                  <a:ext cx="979211" cy="972776"/>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220"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213" name="Can 212"/>
              <p:cNvSpPr/>
              <p:nvPr/>
            </p:nvSpPr>
            <p:spPr>
              <a:xfrm rot="5400000" flipV="1">
                <a:off x="3501919" y="1084469"/>
                <a:ext cx="311362" cy="609600"/>
              </a:xfrm>
              <a:prstGeom prst="can">
                <a:avLst>
                  <a:gd name="adj" fmla="val 27638"/>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214" name="Group 41"/>
              <p:cNvGrpSpPr>
                <a:grpSpLocks/>
              </p:cNvGrpSpPr>
              <p:nvPr/>
            </p:nvGrpSpPr>
            <p:grpSpPr bwMode="auto">
              <a:xfrm>
                <a:off x="1371600" y="71538"/>
                <a:ext cx="2352621" cy="2443263"/>
                <a:chOff x="1925638" y="1905000"/>
                <a:chExt cx="1184275" cy="1227226"/>
              </a:xfrm>
            </p:grpSpPr>
            <p:sp>
              <p:nvSpPr>
                <p:cNvPr id="215"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216"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217"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218"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16" name="Group 52"/>
            <p:cNvGrpSpPr>
              <a:grpSpLocks/>
            </p:cNvGrpSpPr>
            <p:nvPr/>
          </p:nvGrpSpPr>
          <p:grpSpPr bwMode="auto">
            <a:xfrm>
              <a:off x="6483350" y="3702048"/>
              <a:ext cx="374647" cy="184148"/>
              <a:chOff x="1447800" y="2357337"/>
              <a:chExt cx="6848421" cy="3357663"/>
            </a:xfrm>
          </p:grpSpPr>
          <p:grpSp>
            <p:nvGrpSpPr>
              <p:cNvPr id="195" name="Group 36"/>
              <p:cNvGrpSpPr>
                <a:grpSpLocks/>
              </p:cNvGrpSpPr>
              <p:nvPr/>
            </p:nvGrpSpPr>
            <p:grpSpPr bwMode="auto">
              <a:xfrm>
                <a:off x="1447800" y="2357337"/>
                <a:ext cx="2352621" cy="2443263"/>
                <a:chOff x="1925638" y="1905000"/>
                <a:chExt cx="1184275" cy="1227226"/>
              </a:xfrm>
            </p:grpSpPr>
            <p:sp>
              <p:nvSpPr>
                <p:cNvPr id="206"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207"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208"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209"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196" name="Can 195"/>
              <p:cNvSpPr/>
              <p:nvPr/>
            </p:nvSpPr>
            <p:spPr>
              <a:xfrm rot="17001439" flipV="1">
                <a:off x="3457924" y="3636000"/>
                <a:ext cx="311362" cy="609600"/>
              </a:xfrm>
              <a:prstGeom prst="can">
                <a:avLst>
                  <a:gd name="adj" fmla="val 44789"/>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197" name="Group 37"/>
              <p:cNvGrpSpPr>
                <a:grpSpLocks/>
              </p:cNvGrpSpPr>
              <p:nvPr/>
            </p:nvGrpSpPr>
            <p:grpSpPr bwMode="auto">
              <a:xfrm>
                <a:off x="3740290" y="3225702"/>
                <a:ext cx="1944246" cy="1968278"/>
                <a:chOff x="5372190" y="1671803"/>
                <a:chExt cx="978705" cy="988646"/>
              </a:xfrm>
            </p:grpSpPr>
            <p:sp>
              <p:nvSpPr>
                <p:cNvPr id="204" name="Oval 69"/>
                <p:cNvSpPr>
                  <a:spLocks noChangeArrowheads="1"/>
                </p:cNvSpPr>
                <p:nvPr/>
              </p:nvSpPr>
              <p:spPr bwMode="auto">
                <a:xfrm flipH="1">
                  <a:off x="5372190" y="1671803"/>
                  <a:ext cx="978705" cy="988646"/>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205"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198" name="Can 197"/>
              <p:cNvSpPr/>
              <p:nvPr/>
            </p:nvSpPr>
            <p:spPr>
              <a:xfrm rot="17001439" flipV="1">
                <a:off x="5691815" y="4197714"/>
                <a:ext cx="311362" cy="609600"/>
              </a:xfrm>
              <a:prstGeom prst="can">
                <a:avLst>
                  <a:gd name="adj" fmla="val 41813"/>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199" name="Group 38"/>
              <p:cNvGrpSpPr>
                <a:grpSpLocks/>
              </p:cNvGrpSpPr>
              <p:nvPr/>
            </p:nvGrpSpPr>
            <p:grpSpPr bwMode="auto">
              <a:xfrm>
                <a:off x="5943600" y="3271737"/>
                <a:ext cx="2352621" cy="2443263"/>
                <a:chOff x="1925638" y="1905000"/>
                <a:chExt cx="1184275" cy="1227226"/>
              </a:xfrm>
            </p:grpSpPr>
            <p:sp>
              <p:nvSpPr>
                <p:cNvPr id="200"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201"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202"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203"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17" name="Group 68"/>
            <p:cNvGrpSpPr>
              <a:grpSpLocks/>
            </p:cNvGrpSpPr>
            <p:nvPr/>
          </p:nvGrpSpPr>
          <p:grpSpPr bwMode="auto">
            <a:xfrm>
              <a:off x="7162800" y="3962400"/>
              <a:ext cx="252413" cy="357189"/>
              <a:chOff x="542979" y="1900137"/>
              <a:chExt cx="3181242" cy="4500663"/>
            </a:xfrm>
          </p:grpSpPr>
          <p:grpSp>
            <p:nvGrpSpPr>
              <p:cNvPr id="182" name="Group 38"/>
              <p:cNvGrpSpPr>
                <a:grpSpLocks/>
              </p:cNvGrpSpPr>
              <p:nvPr/>
            </p:nvGrpSpPr>
            <p:grpSpPr bwMode="auto">
              <a:xfrm>
                <a:off x="542979" y="1900137"/>
                <a:ext cx="2352621" cy="2443263"/>
                <a:chOff x="1925638" y="1905000"/>
                <a:chExt cx="1184275" cy="1227226"/>
              </a:xfrm>
            </p:grpSpPr>
            <p:sp>
              <p:nvSpPr>
                <p:cNvPr id="191"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92"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93"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94"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83" name="Group 37"/>
              <p:cNvGrpSpPr>
                <a:grpSpLocks/>
              </p:cNvGrpSpPr>
              <p:nvPr/>
            </p:nvGrpSpPr>
            <p:grpSpPr bwMode="auto">
              <a:xfrm>
                <a:off x="983152" y="3280343"/>
                <a:ext cx="1960758" cy="1940272"/>
                <a:chOff x="5365174" y="1675817"/>
                <a:chExt cx="987017" cy="974579"/>
              </a:xfrm>
            </p:grpSpPr>
            <p:sp>
              <p:nvSpPr>
                <p:cNvPr id="189" name="Oval 69"/>
                <p:cNvSpPr>
                  <a:spLocks noChangeArrowheads="1"/>
                </p:cNvSpPr>
                <p:nvPr/>
              </p:nvSpPr>
              <p:spPr bwMode="auto">
                <a:xfrm flipH="1">
                  <a:off x="5365174" y="1675817"/>
                  <a:ext cx="987017" cy="974579"/>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190"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84" name="Group 36"/>
              <p:cNvGrpSpPr>
                <a:grpSpLocks/>
              </p:cNvGrpSpPr>
              <p:nvPr/>
            </p:nvGrpSpPr>
            <p:grpSpPr bwMode="auto">
              <a:xfrm>
                <a:off x="1371600" y="3957537"/>
                <a:ext cx="2352621" cy="2443263"/>
                <a:chOff x="1925638" y="1905000"/>
                <a:chExt cx="1184275" cy="1227226"/>
              </a:xfrm>
            </p:grpSpPr>
            <p:sp>
              <p:nvSpPr>
                <p:cNvPr id="185"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86"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87"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88"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18" name="Group 82"/>
            <p:cNvGrpSpPr>
              <a:grpSpLocks/>
            </p:cNvGrpSpPr>
            <p:nvPr/>
          </p:nvGrpSpPr>
          <p:grpSpPr bwMode="auto">
            <a:xfrm>
              <a:off x="4876800" y="3962400"/>
              <a:ext cx="387350" cy="357189"/>
              <a:chOff x="4191000" y="1900137"/>
              <a:chExt cx="4876800" cy="4500663"/>
            </a:xfrm>
          </p:grpSpPr>
          <p:grpSp>
            <p:nvGrpSpPr>
              <p:cNvPr id="169" name="Group 38"/>
              <p:cNvGrpSpPr>
                <a:grpSpLocks/>
              </p:cNvGrpSpPr>
              <p:nvPr/>
            </p:nvGrpSpPr>
            <p:grpSpPr bwMode="auto">
              <a:xfrm>
                <a:off x="4191000" y="1900137"/>
                <a:ext cx="2352621" cy="2443263"/>
                <a:chOff x="1925638" y="1905000"/>
                <a:chExt cx="1184275" cy="1227226"/>
              </a:xfrm>
            </p:grpSpPr>
            <p:sp>
              <p:nvSpPr>
                <p:cNvPr id="178"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79"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80"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81"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70" name="Group 37"/>
              <p:cNvGrpSpPr>
                <a:grpSpLocks/>
              </p:cNvGrpSpPr>
              <p:nvPr/>
            </p:nvGrpSpPr>
            <p:grpSpPr bwMode="auto">
              <a:xfrm>
                <a:off x="5530122" y="3280343"/>
                <a:ext cx="1938723" cy="1940272"/>
                <a:chOff x="5373518" y="1675817"/>
                <a:chExt cx="975925" cy="974579"/>
              </a:xfrm>
            </p:grpSpPr>
            <p:sp>
              <p:nvSpPr>
                <p:cNvPr id="176" name="Oval 69"/>
                <p:cNvSpPr>
                  <a:spLocks noChangeArrowheads="1"/>
                </p:cNvSpPr>
                <p:nvPr/>
              </p:nvSpPr>
              <p:spPr bwMode="auto">
                <a:xfrm flipH="1">
                  <a:off x="5373518" y="1675817"/>
                  <a:ext cx="975925" cy="974579"/>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177"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71" name="Group 36"/>
              <p:cNvGrpSpPr>
                <a:grpSpLocks/>
              </p:cNvGrpSpPr>
              <p:nvPr/>
            </p:nvGrpSpPr>
            <p:grpSpPr bwMode="auto">
              <a:xfrm>
                <a:off x="6715179" y="3957537"/>
                <a:ext cx="2352621" cy="2443263"/>
                <a:chOff x="1925638" y="1905000"/>
                <a:chExt cx="1184275" cy="1227226"/>
              </a:xfrm>
            </p:grpSpPr>
            <p:sp>
              <p:nvSpPr>
                <p:cNvPr id="172"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73"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74"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75"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19" name="Group 96"/>
            <p:cNvGrpSpPr>
              <a:grpSpLocks/>
            </p:cNvGrpSpPr>
            <p:nvPr/>
          </p:nvGrpSpPr>
          <p:grpSpPr bwMode="auto">
            <a:xfrm rot="5400000">
              <a:off x="6376986" y="4291012"/>
              <a:ext cx="252413" cy="357189"/>
              <a:chOff x="542979" y="1900137"/>
              <a:chExt cx="3181242" cy="4500663"/>
            </a:xfrm>
          </p:grpSpPr>
          <p:grpSp>
            <p:nvGrpSpPr>
              <p:cNvPr id="156" name="Group 38"/>
              <p:cNvGrpSpPr>
                <a:grpSpLocks/>
              </p:cNvGrpSpPr>
              <p:nvPr/>
            </p:nvGrpSpPr>
            <p:grpSpPr bwMode="auto">
              <a:xfrm>
                <a:off x="542979" y="1900137"/>
                <a:ext cx="2352621" cy="2443263"/>
                <a:chOff x="1925638" y="1905000"/>
                <a:chExt cx="1184275" cy="1227226"/>
              </a:xfrm>
            </p:grpSpPr>
            <p:sp>
              <p:nvSpPr>
                <p:cNvPr id="165"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66"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67"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68"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57" name="Group 37"/>
              <p:cNvGrpSpPr>
                <a:grpSpLocks/>
              </p:cNvGrpSpPr>
              <p:nvPr/>
            </p:nvGrpSpPr>
            <p:grpSpPr bwMode="auto">
              <a:xfrm>
                <a:off x="983138" y="3280343"/>
                <a:ext cx="1960758" cy="1940272"/>
                <a:chOff x="5365167" y="1675817"/>
                <a:chExt cx="987017" cy="974579"/>
              </a:xfrm>
            </p:grpSpPr>
            <p:sp>
              <p:nvSpPr>
                <p:cNvPr id="163" name="Oval 69"/>
                <p:cNvSpPr>
                  <a:spLocks noChangeArrowheads="1"/>
                </p:cNvSpPr>
                <p:nvPr/>
              </p:nvSpPr>
              <p:spPr bwMode="auto">
                <a:xfrm flipH="1">
                  <a:off x="5365167" y="1675817"/>
                  <a:ext cx="987017" cy="974579"/>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164"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58" name="Group 36"/>
              <p:cNvGrpSpPr>
                <a:grpSpLocks/>
              </p:cNvGrpSpPr>
              <p:nvPr/>
            </p:nvGrpSpPr>
            <p:grpSpPr bwMode="auto">
              <a:xfrm>
                <a:off x="1371600" y="3957537"/>
                <a:ext cx="2352621" cy="2443263"/>
                <a:chOff x="1925638" y="1905000"/>
                <a:chExt cx="1184275" cy="1227226"/>
              </a:xfrm>
            </p:grpSpPr>
            <p:sp>
              <p:nvSpPr>
                <p:cNvPr id="159"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60"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61"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62"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20" name="Group 110"/>
            <p:cNvGrpSpPr>
              <a:grpSpLocks/>
            </p:cNvGrpSpPr>
            <p:nvPr/>
          </p:nvGrpSpPr>
          <p:grpSpPr bwMode="auto">
            <a:xfrm rot="5400000">
              <a:off x="7713663" y="3822699"/>
              <a:ext cx="317499" cy="292101"/>
              <a:chOff x="4191000" y="1900137"/>
              <a:chExt cx="4876800" cy="4500663"/>
            </a:xfrm>
          </p:grpSpPr>
          <p:grpSp>
            <p:nvGrpSpPr>
              <p:cNvPr id="143" name="Group 38"/>
              <p:cNvGrpSpPr>
                <a:grpSpLocks/>
              </p:cNvGrpSpPr>
              <p:nvPr/>
            </p:nvGrpSpPr>
            <p:grpSpPr bwMode="auto">
              <a:xfrm>
                <a:off x="4191000" y="1900137"/>
                <a:ext cx="2352621" cy="2443263"/>
                <a:chOff x="1925638" y="1905000"/>
                <a:chExt cx="1184275" cy="1227226"/>
              </a:xfrm>
            </p:grpSpPr>
            <p:sp>
              <p:nvSpPr>
                <p:cNvPr id="152"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53"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54"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55"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44" name="Group 37"/>
              <p:cNvGrpSpPr>
                <a:grpSpLocks/>
              </p:cNvGrpSpPr>
              <p:nvPr/>
            </p:nvGrpSpPr>
            <p:grpSpPr bwMode="auto">
              <a:xfrm>
                <a:off x="5532123" y="3269904"/>
                <a:ext cx="1926329" cy="1956812"/>
                <a:chOff x="5374525" y="1670574"/>
                <a:chExt cx="969686" cy="982887"/>
              </a:xfrm>
            </p:grpSpPr>
            <p:sp>
              <p:nvSpPr>
                <p:cNvPr id="150" name="Oval 69"/>
                <p:cNvSpPr>
                  <a:spLocks noChangeArrowheads="1"/>
                </p:cNvSpPr>
                <p:nvPr/>
              </p:nvSpPr>
              <p:spPr bwMode="auto">
                <a:xfrm flipH="1">
                  <a:off x="5374525" y="1670574"/>
                  <a:ext cx="969686" cy="982887"/>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151"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45" name="Group 36"/>
              <p:cNvGrpSpPr>
                <a:grpSpLocks/>
              </p:cNvGrpSpPr>
              <p:nvPr/>
            </p:nvGrpSpPr>
            <p:grpSpPr bwMode="auto">
              <a:xfrm>
                <a:off x="6715179" y="3957537"/>
                <a:ext cx="2352621" cy="2443263"/>
                <a:chOff x="1925638" y="1905000"/>
                <a:chExt cx="1184275" cy="1227226"/>
              </a:xfrm>
            </p:grpSpPr>
            <p:sp>
              <p:nvSpPr>
                <p:cNvPr id="146"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47"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48"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49"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21" name="Group 124"/>
            <p:cNvGrpSpPr>
              <a:grpSpLocks/>
            </p:cNvGrpSpPr>
            <p:nvPr/>
          </p:nvGrpSpPr>
          <p:grpSpPr bwMode="auto">
            <a:xfrm>
              <a:off x="5486399" y="3810000"/>
              <a:ext cx="473075" cy="260349"/>
              <a:chOff x="381000" y="-152400"/>
              <a:chExt cx="6400800" cy="3524250"/>
            </a:xfrm>
          </p:grpSpPr>
          <p:grpSp>
            <p:nvGrpSpPr>
              <p:cNvPr id="128" name="Group 38"/>
              <p:cNvGrpSpPr>
                <a:grpSpLocks/>
              </p:cNvGrpSpPr>
              <p:nvPr/>
            </p:nvGrpSpPr>
            <p:grpSpPr bwMode="auto">
              <a:xfrm>
                <a:off x="4429179" y="-152400"/>
                <a:ext cx="2352621" cy="2443263"/>
                <a:chOff x="1925638" y="1905000"/>
                <a:chExt cx="1184275" cy="1227226"/>
              </a:xfrm>
            </p:grpSpPr>
            <p:sp>
              <p:nvSpPr>
                <p:cNvPr id="139"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40"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41"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42"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129" name="Can 128"/>
              <p:cNvSpPr/>
              <p:nvPr/>
            </p:nvSpPr>
            <p:spPr>
              <a:xfrm rot="4408637" flipV="1">
                <a:off x="4332381" y="1194374"/>
                <a:ext cx="311362" cy="539764"/>
              </a:xfrm>
              <a:prstGeom prst="can">
                <a:avLst>
                  <a:gd name="adj" fmla="val 49052"/>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130" name="Group 37"/>
              <p:cNvGrpSpPr>
                <a:grpSpLocks/>
              </p:cNvGrpSpPr>
              <p:nvPr/>
            </p:nvGrpSpPr>
            <p:grpSpPr bwMode="auto">
              <a:xfrm>
                <a:off x="2485959" y="793129"/>
                <a:ext cx="1933127" cy="1955534"/>
                <a:chOff x="5371143" y="1669946"/>
                <a:chExt cx="973108" cy="982245"/>
              </a:xfrm>
            </p:grpSpPr>
            <p:sp>
              <p:nvSpPr>
                <p:cNvPr id="137" name="Oval 69"/>
                <p:cNvSpPr>
                  <a:spLocks noChangeArrowheads="1"/>
                </p:cNvSpPr>
                <p:nvPr/>
              </p:nvSpPr>
              <p:spPr bwMode="auto">
                <a:xfrm flipH="1">
                  <a:off x="5371143" y="1669946"/>
                  <a:ext cx="973108" cy="982245"/>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138"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131" name="Can 130"/>
              <p:cNvSpPr/>
              <p:nvPr/>
            </p:nvSpPr>
            <p:spPr>
              <a:xfrm rot="4408637" flipV="1">
                <a:off x="2360706" y="1771062"/>
                <a:ext cx="311362" cy="539764"/>
              </a:xfrm>
              <a:prstGeom prst="can">
                <a:avLst>
                  <a:gd name="adj" fmla="val 46989"/>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132" name="Group 36"/>
              <p:cNvGrpSpPr>
                <a:grpSpLocks/>
              </p:cNvGrpSpPr>
              <p:nvPr/>
            </p:nvGrpSpPr>
            <p:grpSpPr bwMode="auto">
              <a:xfrm>
                <a:off x="381000" y="928587"/>
                <a:ext cx="2352621" cy="2443263"/>
                <a:chOff x="1925638" y="1905000"/>
                <a:chExt cx="1184275" cy="1227226"/>
              </a:xfrm>
            </p:grpSpPr>
            <p:sp>
              <p:nvSpPr>
                <p:cNvPr id="133"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34"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35"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36"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22" name="Group 140"/>
            <p:cNvGrpSpPr>
              <a:grpSpLocks/>
            </p:cNvGrpSpPr>
            <p:nvPr/>
          </p:nvGrpSpPr>
          <p:grpSpPr bwMode="auto">
            <a:xfrm>
              <a:off x="4876800" y="4419598"/>
              <a:ext cx="336551" cy="331788"/>
              <a:chOff x="2895600" y="1900137"/>
              <a:chExt cx="4562421" cy="4500663"/>
            </a:xfrm>
          </p:grpSpPr>
          <p:grpSp>
            <p:nvGrpSpPr>
              <p:cNvPr id="115" name="Group 38"/>
              <p:cNvGrpSpPr>
                <a:grpSpLocks/>
              </p:cNvGrpSpPr>
              <p:nvPr/>
            </p:nvGrpSpPr>
            <p:grpSpPr bwMode="auto">
              <a:xfrm>
                <a:off x="5105400" y="1900137"/>
                <a:ext cx="2352621" cy="2443263"/>
                <a:chOff x="1925638" y="1905000"/>
                <a:chExt cx="1184275" cy="1227226"/>
              </a:xfrm>
            </p:grpSpPr>
            <p:sp>
              <p:nvSpPr>
                <p:cNvPr id="124"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25"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26"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27"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16" name="Group 37"/>
              <p:cNvGrpSpPr>
                <a:grpSpLocks/>
              </p:cNvGrpSpPr>
              <p:nvPr/>
            </p:nvGrpSpPr>
            <p:grpSpPr bwMode="auto">
              <a:xfrm>
                <a:off x="4143809" y="3278321"/>
                <a:ext cx="1958398" cy="1959625"/>
                <a:chOff x="5366111" y="1674802"/>
                <a:chExt cx="985829" cy="984300"/>
              </a:xfrm>
            </p:grpSpPr>
            <p:sp>
              <p:nvSpPr>
                <p:cNvPr id="122" name="Oval 69"/>
                <p:cNvSpPr>
                  <a:spLocks noChangeArrowheads="1"/>
                </p:cNvSpPr>
                <p:nvPr/>
              </p:nvSpPr>
              <p:spPr bwMode="auto">
                <a:xfrm flipH="1">
                  <a:off x="5366111" y="1674802"/>
                  <a:ext cx="985829" cy="984300"/>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123"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117" name="Group 36"/>
              <p:cNvGrpSpPr>
                <a:grpSpLocks/>
              </p:cNvGrpSpPr>
              <p:nvPr/>
            </p:nvGrpSpPr>
            <p:grpSpPr bwMode="auto">
              <a:xfrm>
                <a:off x="2895600" y="3957537"/>
                <a:ext cx="2352621" cy="2443263"/>
                <a:chOff x="1925638" y="1905000"/>
                <a:chExt cx="1184275" cy="1227226"/>
              </a:xfrm>
            </p:grpSpPr>
            <p:sp>
              <p:nvSpPr>
                <p:cNvPr id="118"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19"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20"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21"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23" name="Group 154"/>
            <p:cNvGrpSpPr>
              <a:grpSpLocks/>
            </p:cNvGrpSpPr>
            <p:nvPr/>
          </p:nvGrpSpPr>
          <p:grpSpPr bwMode="auto">
            <a:xfrm>
              <a:off x="5562600" y="4464048"/>
              <a:ext cx="374647" cy="184148"/>
              <a:chOff x="1447800" y="2357337"/>
              <a:chExt cx="6848421" cy="3357663"/>
            </a:xfrm>
          </p:grpSpPr>
          <p:grpSp>
            <p:nvGrpSpPr>
              <p:cNvPr id="100" name="Group 36"/>
              <p:cNvGrpSpPr>
                <a:grpSpLocks/>
              </p:cNvGrpSpPr>
              <p:nvPr/>
            </p:nvGrpSpPr>
            <p:grpSpPr bwMode="auto">
              <a:xfrm>
                <a:off x="1447800" y="2357337"/>
                <a:ext cx="2352621" cy="2443263"/>
                <a:chOff x="1925638" y="1905000"/>
                <a:chExt cx="1184275" cy="1227226"/>
              </a:xfrm>
            </p:grpSpPr>
            <p:sp>
              <p:nvSpPr>
                <p:cNvPr id="111"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12"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13"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14"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101" name="Can 100"/>
              <p:cNvSpPr/>
              <p:nvPr/>
            </p:nvSpPr>
            <p:spPr>
              <a:xfrm rot="17001439" flipV="1">
                <a:off x="3457924" y="3636000"/>
                <a:ext cx="311362" cy="609600"/>
              </a:xfrm>
              <a:prstGeom prst="can">
                <a:avLst>
                  <a:gd name="adj" fmla="val 44789"/>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102" name="Group 37"/>
              <p:cNvGrpSpPr>
                <a:grpSpLocks/>
              </p:cNvGrpSpPr>
              <p:nvPr/>
            </p:nvGrpSpPr>
            <p:grpSpPr bwMode="auto">
              <a:xfrm>
                <a:off x="3740290" y="3225702"/>
                <a:ext cx="1944246" cy="1968278"/>
                <a:chOff x="5372190" y="1671803"/>
                <a:chExt cx="978705" cy="988646"/>
              </a:xfrm>
            </p:grpSpPr>
            <p:sp>
              <p:nvSpPr>
                <p:cNvPr id="109" name="Oval 69"/>
                <p:cNvSpPr>
                  <a:spLocks noChangeArrowheads="1"/>
                </p:cNvSpPr>
                <p:nvPr/>
              </p:nvSpPr>
              <p:spPr bwMode="auto">
                <a:xfrm flipH="1">
                  <a:off x="5372190" y="1671803"/>
                  <a:ext cx="978705" cy="988646"/>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110"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103" name="Can 102"/>
              <p:cNvSpPr/>
              <p:nvPr/>
            </p:nvSpPr>
            <p:spPr>
              <a:xfrm rot="17001439" flipV="1">
                <a:off x="5691815" y="4197714"/>
                <a:ext cx="311362" cy="609600"/>
              </a:xfrm>
              <a:prstGeom prst="can">
                <a:avLst>
                  <a:gd name="adj" fmla="val 41813"/>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104" name="Group 38"/>
              <p:cNvGrpSpPr>
                <a:grpSpLocks/>
              </p:cNvGrpSpPr>
              <p:nvPr/>
            </p:nvGrpSpPr>
            <p:grpSpPr bwMode="auto">
              <a:xfrm>
                <a:off x="5943600" y="3271737"/>
                <a:ext cx="2352621" cy="2443263"/>
                <a:chOff x="1925638" y="1905000"/>
                <a:chExt cx="1184275" cy="1227226"/>
              </a:xfrm>
            </p:grpSpPr>
            <p:sp>
              <p:nvSpPr>
                <p:cNvPr id="105"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106"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107"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108"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24" name="Group 170"/>
            <p:cNvGrpSpPr>
              <a:grpSpLocks/>
            </p:cNvGrpSpPr>
            <p:nvPr/>
          </p:nvGrpSpPr>
          <p:grpSpPr bwMode="auto">
            <a:xfrm>
              <a:off x="7772400" y="4419600"/>
              <a:ext cx="322262" cy="112713"/>
              <a:chOff x="1371600" y="0"/>
              <a:chExt cx="7229421" cy="2514801"/>
            </a:xfrm>
          </p:grpSpPr>
          <p:grpSp>
            <p:nvGrpSpPr>
              <p:cNvPr id="85" name="Group 38"/>
              <p:cNvGrpSpPr>
                <a:grpSpLocks/>
              </p:cNvGrpSpPr>
              <p:nvPr/>
            </p:nvGrpSpPr>
            <p:grpSpPr bwMode="auto">
              <a:xfrm>
                <a:off x="6248400" y="0"/>
                <a:ext cx="2352621" cy="2443263"/>
                <a:chOff x="1925638" y="1905000"/>
                <a:chExt cx="1184275" cy="1227226"/>
              </a:xfrm>
            </p:grpSpPr>
            <p:sp>
              <p:nvSpPr>
                <p:cNvPr id="96"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97"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98"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99"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86" name="Can 85"/>
              <p:cNvSpPr/>
              <p:nvPr/>
            </p:nvSpPr>
            <p:spPr>
              <a:xfrm rot="5400000" flipV="1">
                <a:off x="5892694" y="1084469"/>
                <a:ext cx="311362" cy="609600"/>
              </a:xfrm>
              <a:prstGeom prst="can">
                <a:avLst>
                  <a:gd name="adj" fmla="val 27638"/>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87" name="Group 37"/>
              <p:cNvGrpSpPr>
                <a:grpSpLocks/>
              </p:cNvGrpSpPr>
              <p:nvPr/>
            </p:nvGrpSpPr>
            <p:grpSpPr bwMode="auto">
              <a:xfrm>
                <a:off x="3900131" y="460457"/>
                <a:ext cx="1923093" cy="1948058"/>
                <a:chOff x="5375936" y="1677915"/>
                <a:chExt cx="968057" cy="978490"/>
              </a:xfrm>
            </p:grpSpPr>
            <p:sp>
              <p:nvSpPr>
                <p:cNvPr id="94" name="Oval 69"/>
                <p:cNvSpPr>
                  <a:spLocks noChangeArrowheads="1"/>
                </p:cNvSpPr>
                <p:nvPr/>
              </p:nvSpPr>
              <p:spPr bwMode="auto">
                <a:xfrm flipH="1">
                  <a:off x="5375936" y="1677915"/>
                  <a:ext cx="968057" cy="978490"/>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95"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88" name="Can 87"/>
              <p:cNvSpPr/>
              <p:nvPr/>
            </p:nvSpPr>
            <p:spPr>
              <a:xfrm rot="5400000" flipV="1">
                <a:off x="3501919" y="1084469"/>
                <a:ext cx="311362" cy="609600"/>
              </a:xfrm>
              <a:prstGeom prst="can">
                <a:avLst>
                  <a:gd name="adj" fmla="val 27638"/>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89" name="Group 36"/>
              <p:cNvGrpSpPr>
                <a:grpSpLocks/>
              </p:cNvGrpSpPr>
              <p:nvPr/>
            </p:nvGrpSpPr>
            <p:grpSpPr bwMode="auto">
              <a:xfrm>
                <a:off x="1371600" y="71538"/>
                <a:ext cx="2352621" cy="2443263"/>
                <a:chOff x="1925638" y="1905000"/>
                <a:chExt cx="1184275" cy="1227226"/>
              </a:xfrm>
            </p:grpSpPr>
            <p:sp>
              <p:nvSpPr>
                <p:cNvPr id="90"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91"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92"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93"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25" name="Group 186"/>
            <p:cNvGrpSpPr>
              <a:grpSpLocks/>
            </p:cNvGrpSpPr>
            <p:nvPr/>
          </p:nvGrpSpPr>
          <p:grpSpPr bwMode="auto">
            <a:xfrm>
              <a:off x="4571997" y="3733800"/>
              <a:ext cx="385769" cy="212724"/>
              <a:chOff x="381000" y="-152400"/>
              <a:chExt cx="6400800" cy="3524250"/>
            </a:xfrm>
          </p:grpSpPr>
          <p:grpSp>
            <p:nvGrpSpPr>
              <p:cNvPr id="70" name="Group 38"/>
              <p:cNvGrpSpPr>
                <a:grpSpLocks/>
              </p:cNvGrpSpPr>
              <p:nvPr/>
            </p:nvGrpSpPr>
            <p:grpSpPr bwMode="auto">
              <a:xfrm>
                <a:off x="4429179" y="-152400"/>
                <a:ext cx="2352621" cy="2443263"/>
                <a:chOff x="1925638" y="1905000"/>
                <a:chExt cx="1184275" cy="1227226"/>
              </a:xfrm>
            </p:grpSpPr>
            <p:sp>
              <p:nvSpPr>
                <p:cNvPr id="81"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82"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83"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84"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71" name="Can 70"/>
              <p:cNvSpPr/>
              <p:nvPr/>
            </p:nvSpPr>
            <p:spPr>
              <a:xfrm rot="4408637" flipV="1">
                <a:off x="4332381" y="1194374"/>
                <a:ext cx="311362" cy="539764"/>
              </a:xfrm>
              <a:prstGeom prst="can">
                <a:avLst>
                  <a:gd name="adj" fmla="val 49052"/>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72" name="Group 37"/>
              <p:cNvGrpSpPr>
                <a:grpSpLocks/>
              </p:cNvGrpSpPr>
              <p:nvPr/>
            </p:nvGrpSpPr>
            <p:grpSpPr bwMode="auto">
              <a:xfrm>
                <a:off x="2488251" y="794416"/>
                <a:ext cx="1949208" cy="1946233"/>
                <a:chOff x="5372297" y="1670592"/>
                <a:chExt cx="981203" cy="977573"/>
              </a:xfrm>
            </p:grpSpPr>
            <p:sp>
              <p:nvSpPr>
                <p:cNvPr id="79" name="Oval 69"/>
                <p:cNvSpPr>
                  <a:spLocks noChangeArrowheads="1"/>
                </p:cNvSpPr>
                <p:nvPr/>
              </p:nvSpPr>
              <p:spPr bwMode="auto">
                <a:xfrm flipH="1">
                  <a:off x="5372297" y="1670592"/>
                  <a:ext cx="981203" cy="977573"/>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80"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73" name="Can 72"/>
              <p:cNvSpPr/>
              <p:nvPr/>
            </p:nvSpPr>
            <p:spPr>
              <a:xfrm rot="4408637" flipV="1">
                <a:off x="2360706" y="1771062"/>
                <a:ext cx="311362" cy="539764"/>
              </a:xfrm>
              <a:prstGeom prst="can">
                <a:avLst>
                  <a:gd name="adj" fmla="val 46989"/>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74" name="Group 36"/>
              <p:cNvGrpSpPr>
                <a:grpSpLocks/>
              </p:cNvGrpSpPr>
              <p:nvPr/>
            </p:nvGrpSpPr>
            <p:grpSpPr bwMode="auto">
              <a:xfrm>
                <a:off x="381000" y="928587"/>
                <a:ext cx="2352621" cy="2443263"/>
                <a:chOff x="1925638" y="1905000"/>
                <a:chExt cx="1184275" cy="1227226"/>
              </a:xfrm>
            </p:grpSpPr>
            <p:sp>
              <p:nvSpPr>
                <p:cNvPr id="75"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76"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77"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78"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26" name="Group 202"/>
            <p:cNvGrpSpPr>
              <a:grpSpLocks/>
            </p:cNvGrpSpPr>
            <p:nvPr/>
          </p:nvGrpSpPr>
          <p:grpSpPr bwMode="auto">
            <a:xfrm>
              <a:off x="8259763" y="4294188"/>
              <a:ext cx="274637" cy="271463"/>
              <a:chOff x="2895600" y="1900137"/>
              <a:chExt cx="4562421" cy="4500663"/>
            </a:xfrm>
          </p:grpSpPr>
          <p:grpSp>
            <p:nvGrpSpPr>
              <p:cNvPr id="57" name="Group 38"/>
              <p:cNvGrpSpPr>
                <a:grpSpLocks/>
              </p:cNvGrpSpPr>
              <p:nvPr/>
            </p:nvGrpSpPr>
            <p:grpSpPr bwMode="auto">
              <a:xfrm>
                <a:off x="5105400" y="1900137"/>
                <a:ext cx="2352621" cy="2443263"/>
                <a:chOff x="1925638" y="1905000"/>
                <a:chExt cx="1184275" cy="1227226"/>
              </a:xfrm>
            </p:grpSpPr>
            <p:sp>
              <p:nvSpPr>
                <p:cNvPr id="66"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67"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68"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69"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58" name="Group 37"/>
              <p:cNvGrpSpPr>
                <a:grpSpLocks/>
              </p:cNvGrpSpPr>
              <p:nvPr/>
            </p:nvGrpSpPr>
            <p:grpSpPr bwMode="auto">
              <a:xfrm>
                <a:off x="4161474" y="3268757"/>
                <a:ext cx="1925173" cy="1947654"/>
                <a:chOff x="5375003" y="1669998"/>
                <a:chExt cx="969104" cy="978287"/>
              </a:xfrm>
            </p:grpSpPr>
            <p:sp>
              <p:nvSpPr>
                <p:cNvPr id="64" name="Oval 69"/>
                <p:cNvSpPr>
                  <a:spLocks noChangeArrowheads="1"/>
                </p:cNvSpPr>
                <p:nvPr/>
              </p:nvSpPr>
              <p:spPr bwMode="auto">
                <a:xfrm flipH="1">
                  <a:off x="5375003" y="1669998"/>
                  <a:ext cx="969104" cy="978287"/>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65"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59" name="Group 36"/>
              <p:cNvGrpSpPr>
                <a:grpSpLocks/>
              </p:cNvGrpSpPr>
              <p:nvPr/>
            </p:nvGrpSpPr>
            <p:grpSpPr bwMode="auto">
              <a:xfrm>
                <a:off x="2895600" y="3957537"/>
                <a:ext cx="2352621" cy="2443263"/>
                <a:chOff x="1925638" y="1905000"/>
                <a:chExt cx="1184275" cy="1227226"/>
              </a:xfrm>
            </p:grpSpPr>
            <p:sp>
              <p:nvSpPr>
                <p:cNvPr id="60"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61"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62"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63"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27" name="Group 216"/>
            <p:cNvGrpSpPr>
              <a:grpSpLocks/>
            </p:cNvGrpSpPr>
            <p:nvPr/>
          </p:nvGrpSpPr>
          <p:grpSpPr bwMode="auto">
            <a:xfrm>
              <a:off x="5029200" y="3452811"/>
              <a:ext cx="387350" cy="357186"/>
              <a:chOff x="4191000" y="1900137"/>
              <a:chExt cx="4876800" cy="4500663"/>
            </a:xfrm>
          </p:grpSpPr>
          <p:grpSp>
            <p:nvGrpSpPr>
              <p:cNvPr id="44" name="Group 38"/>
              <p:cNvGrpSpPr>
                <a:grpSpLocks/>
              </p:cNvGrpSpPr>
              <p:nvPr/>
            </p:nvGrpSpPr>
            <p:grpSpPr bwMode="auto">
              <a:xfrm>
                <a:off x="4191000" y="1900137"/>
                <a:ext cx="2352621" cy="2443263"/>
                <a:chOff x="1925638" y="1905000"/>
                <a:chExt cx="1184275" cy="1227226"/>
              </a:xfrm>
            </p:grpSpPr>
            <p:sp>
              <p:nvSpPr>
                <p:cNvPr id="53"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54"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55"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56"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45" name="Group 37"/>
              <p:cNvGrpSpPr>
                <a:grpSpLocks/>
              </p:cNvGrpSpPr>
              <p:nvPr/>
            </p:nvGrpSpPr>
            <p:grpSpPr bwMode="auto">
              <a:xfrm>
                <a:off x="5530122" y="3280329"/>
                <a:ext cx="1938723" cy="1940298"/>
                <a:chOff x="5373518" y="1675810"/>
                <a:chExt cx="975925" cy="974592"/>
              </a:xfrm>
            </p:grpSpPr>
            <p:sp>
              <p:nvSpPr>
                <p:cNvPr id="51" name="Oval 69"/>
                <p:cNvSpPr>
                  <a:spLocks noChangeArrowheads="1"/>
                </p:cNvSpPr>
                <p:nvPr/>
              </p:nvSpPr>
              <p:spPr bwMode="auto">
                <a:xfrm flipH="1">
                  <a:off x="5373518" y="1675810"/>
                  <a:ext cx="975925" cy="974592"/>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52"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nvGrpSpPr>
              <p:cNvPr id="46" name="Group 45"/>
              <p:cNvGrpSpPr>
                <a:grpSpLocks/>
              </p:cNvGrpSpPr>
              <p:nvPr/>
            </p:nvGrpSpPr>
            <p:grpSpPr bwMode="auto">
              <a:xfrm>
                <a:off x="6715179" y="3957537"/>
                <a:ext cx="2352621" cy="2443263"/>
                <a:chOff x="1925638" y="1905000"/>
                <a:chExt cx="1184275" cy="1227226"/>
              </a:xfrm>
            </p:grpSpPr>
            <p:sp>
              <p:nvSpPr>
                <p:cNvPr id="47"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48"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49"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50"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nvGrpSpPr>
            <p:cNvPr id="28" name="Group 52"/>
            <p:cNvGrpSpPr>
              <a:grpSpLocks/>
            </p:cNvGrpSpPr>
            <p:nvPr/>
          </p:nvGrpSpPr>
          <p:grpSpPr bwMode="auto">
            <a:xfrm>
              <a:off x="4572000" y="4267198"/>
              <a:ext cx="374647" cy="184148"/>
              <a:chOff x="1447800" y="2357337"/>
              <a:chExt cx="6848421" cy="3357663"/>
            </a:xfrm>
          </p:grpSpPr>
          <p:grpSp>
            <p:nvGrpSpPr>
              <p:cNvPr id="29" name="Group 36"/>
              <p:cNvGrpSpPr>
                <a:grpSpLocks/>
              </p:cNvGrpSpPr>
              <p:nvPr/>
            </p:nvGrpSpPr>
            <p:grpSpPr bwMode="auto">
              <a:xfrm>
                <a:off x="1447800" y="2357337"/>
                <a:ext cx="2352621" cy="2443263"/>
                <a:chOff x="1925638" y="1905000"/>
                <a:chExt cx="1184275" cy="1227226"/>
              </a:xfrm>
            </p:grpSpPr>
            <p:sp>
              <p:nvSpPr>
                <p:cNvPr id="40"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41"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42"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43"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30" name="Can 29"/>
              <p:cNvSpPr/>
              <p:nvPr/>
            </p:nvSpPr>
            <p:spPr>
              <a:xfrm rot="17001439" flipV="1">
                <a:off x="3457924" y="3636000"/>
                <a:ext cx="311362" cy="609600"/>
              </a:xfrm>
              <a:prstGeom prst="can">
                <a:avLst>
                  <a:gd name="adj" fmla="val 44789"/>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31" name="Group 37"/>
              <p:cNvGrpSpPr>
                <a:grpSpLocks/>
              </p:cNvGrpSpPr>
              <p:nvPr/>
            </p:nvGrpSpPr>
            <p:grpSpPr bwMode="auto">
              <a:xfrm>
                <a:off x="3740290" y="3225702"/>
                <a:ext cx="1944246" cy="1968278"/>
                <a:chOff x="5372190" y="1671803"/>
                <a:chExt cx="978705" cy="988646"/>
              </a:xfrm>
            </p:grpSpPr>
            <p:sp>
              <p:nvSpPr>
                <p:cNvPr id="38" name="Oval 69"/>
                <p:cNvSpPr>
                  <a:spLocks noChangeArrowheads="1"/>
                </p:cNvSpPr>
                <p:nvPr/>
              </p:nvSpPr>
              <p:spPr bwMode="auto">
                <a:xfrm flipH="1">
                  <a:off x="5372190" y="1671803"/>
                  <a:ext cx="978705" cy="988646"/>
                </a:xfrm>
                <a:prstGeom prst="ellipse">
                  <a:avLst/>
                </a:prstGeom>
                <a:solidFill>
                  <a:schemeClr val="bg2">
                    <a:lumMod val="25000"/>
                  </a:schemeClr>
                </a:solidFill>
                <a:ln w="9525">
                  <a:noFill/>
                  <a:round/>
                  <a:headEnd/>
                  <a:tailEnd/>
                </a:ln>
                <a:effectLst/>
              </p:spPr>
              <p:txBody>
                <a:bodyPr wrap="none" anchor="ctr"/>
                <a:lstStyle/>
                <a:p>
                  <a:pPr eaLnBrk="0" hangingPunct="0">
                    <a:defRPr/>
                  </a:pPr>
                  <a:endParaRPr lang="en-US" dirty="0">
                    <a:latin typeface="Arial" charset="0"/>
                    <a:ea typeface="ＭＳ Ｐゴシック" pitchFamily="-97" charset="-128"/>
                    <a:cs typeface="+mn-cs"/>
                  </a:endParaRPr>
                </a:p>
              </p:txBody>
            </p:sp>
            <p:sp>
              <p:nvSpPr>
                <p:cNvPr id="39" name="Oval 71"/>
                <p:cNvSpPr>
                  <a:spLocks noChangeArrowheads="1"/>
                </p:cNvSpPr>
                <p:nvPr/>
              </p:nvSpPr>
              <p:spPr bwMode="auto">
                <a:xfrm flipH="1">
                  <a:off x="5820889" y="1728978"/>
                  <a:ext cx="410188" cy="409958"/>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sp>
            <p:nvSpPr>
              <p:cNvPr id="32" name="Can 31"/>
              <p:cNvSpPr/>
              <p:nvPr/>
            </p:nvSpPr>
            <p:spPr>
              <a:xfrm rot="17001439" flipV="1">
                <a:off x="5691815" y="4197714"/>
                <a:ext cx="311362" cy="609600"/>
              </a:xfrm>
              <a:prstGeom prst="can">
                <a:avLst>
                  <a:gd name="adj" fmla="val 41813"/>
                </a:avLst>
              </a:prstGeom>
              <a:gradFill flip="none" rotWithShape="1">
                <a:gsLst>
                  <a:gs pos="100000">
                    <a:schemeClr val="tx1">
                      <a:lumMod val="50000"/>
                      <a:lumOff val="50000"/>
                    </a:schemeClr>
                  </a:gs>
                  <a:gs pos="100000">
                    <a:srgbClr val="FFB3B3">
                      <a:gamma/>
                      <a:shade val="46275"/>
                      <a:invGamma/>
                      <a:alpha val="0"/>
                    </a:srgb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grpSp>
            <p:nvGrpSpPr>
              <p:cNvPr id="33" name="Group 38"/>
              <p:cNvGrpSpPr>
                <a:grpSpLocks/>
              </p:cNvGrpSpPr>
              <p:nvPr/>
            </p:nvGrpSpPr>
            <p:grpSpPr bwMode="auto">
              <a:xfrm>
                <a:off x="5943600" y="3271737"/>
                <a:ext cx="2352621" cy="2443263"/>
                <a:chOff x="1925638" y="1905000"/>
                <a:chExt cx="1184275" cy="1227226"/>
              </a:xfrm>
            </p:grpSpPr>
            <p:sp>
              <p:nvSpPr>
                <p:cNvPr id="34" name="Oval 68"/>
                <p:cNvSpPr>
                  <a:spLocks noChangeArrowheads="1"/>
                </p:cNvSpPr>
                <p:nvPr/>
              </p:nvSpPr>
              <p:spPr bwMode="auto">
                <a:xfrm flipH="1">
                  <a:off x="1926653" y="2080463"/>
                  <a:ext cx="1051336" cy="1051763"/>
                </a:xfrm>
                <a:prstGeom prst="ellipse">
                  <a:avLst/>
                </a:prstGeom>
                <a:gradFill rotWithShape="1">
                  <a:gsLst>
                    <a:gs pos="0">
                      <a:srgbClr val="FF0000"/>
                    </a:gs>
                    <a:gs pos="100000">
                      <a:srgbClr val="760000"/>
                    </a:gs>
                  </a:gsLst>
                  <a:lin ang="2700000" scaled="1"/>
                </a:gradFill>
                <a:ln w="9525">
                  <a:noFill/>
                  <a:round/>
                  <a:headEnd/>
                  <a:tailEnd/>
                </a:ln>
              </p:spPr>
              <p:txBody>
                <a:bodyPr wrap="none" anchor="ctr"/>
                <a:lstStyle/>
                <a:p>
                  <a:pPr eaLnBrk="0" hangingPunct="0"/>
                  <a:endParaRPr lang="en-US"/>
                </a:p>
              </p:txBody>
            </p:sp>
            <p:sp>
              <p:nvSpPr>
                <p:cNvPr id="35" name="Oval 69"/>
                <p:cNvSpPr>
                  <a:spLocks noChangeArrowheads="1"/>
                </p:cNvSpPr>
                <p:nvPr/>
              </p:nvSpPr>
              <p:spPr bwMode="auto">
                <a:xfrm flipH="1">
                  <a:off x="1925638" y="2065249"/>
                  <a:ext cx="1047277" cy="1047706"/>
                </a:xfrm>
                <a:prstGeom prst="ellipse">
                  <a:avLst/>
                </a:prstGeom>
                <a:gradFill rotWithShape="1">
                  <a:gsLst>
                    <a:gs pos="0">
                      <a:srgbClr val="FFFFFF">
                        <a:alpha val="29999"/>
                      </a:srgbClr>
                    </a:gs>
                    <a:gs pos="100000">
                      <a:srgbClr val="767676">
                        <a:alpha val="0"/>
                      </a:srgbClr>
                    </a:gs>
                  </a:gsLst>
                  <a:lin ang="5400000" scaled="1"/>
                </a:gradFill>
                <a:ln w="9525">
                  <a:noFill/>
                  <a:round/>
                  <a:headEnd/>
                  <a:tailEnd/>
                </a:ln>
              </p:spPr>
              <p:txBody>
                <a:bodyPr wrap="none" anchor="ctr"/>
                <a:lstStyle/>
                <a:p>
                  <a:pPr eaLnBrk="0" hangingPunct="0"/>
                  <a:endParaRPr lang="en-US"/>
                </a:p>
              </p:txBody>
            </p:sp>
            <p:sp>
              <p:nvSpPr>
                <p:cNvPr id="36" name="Oval 70"/>
                <p:cNvSpPr>
                  <a:spLocks noChangeArrowheads="1"/>
                </p:cNvSpPr>
                <p:nvPr/>
              </p:nvSpPr>
              <p:spPr bwMode="auto">
                <a:xfrm flipH="1">
                  <a:off x="2013926" y="1905000"/>
                  <a:ext cx="1095987" cy="1095375"/>
                </a:xfrm>
                <a:prstGeom prst="ellipse">
                  <a:avLst/>
                </a:prstGeom>
                <a:gradFill rotWithShape="1">
                  <a:gsLst>
                    <a:gs pos="0">
                      <a:srgbClr val="FFB3B3">
                        <a:alpha val="70000"/>
                      </a:srgbClr>
                    </a:gs>
                    <a:gs pos="100000">
                      <a:srgbClr val="765353">
                        <a:alpha val="0"/>
                      </a:srgbClr>
                    </a:gs>
                  </a:gsLst>
                  <a:path path="shape">
                    <a:fillToRect l="50000" t="50000" r="50000" b="50000"/>
                  </a:path>
                </a:gradFill>
                <a:ln w="9525">
                  <a:noFill/>
                  <a:round/>
                  <a:headEnd/>
                  <a:tailEnd/>
                </a:ln>
              </p:spPr>
              <p:txBody>
                <a:bodyPr wrap="none" anchor="ctr"/>
                <a:lstStyle/>
                <a:p>
                  <a:pPr eaLnBrk="0" hangingPunct="0"/>
                  <a:endParaRPr lang="en-US"/>
                </a:p>
              </p:txBody>
            </p:sp>
            <p:sp>
              <p:nvSpPr>
                <p:cNvPr id="37" name="Oval 71"/>
                <p:cNvSpPr>
                  <a:spLocks noChangeArrowheads="1"/>
                </p:cNvSpPr>
                <p:nvPr/>
              </p:nvSpPr>
              <p:spPr bwMode="auto">
                <a:xfrm flipH="1">
                  <a:off x="2408684" y="2124075"/>
                  <a:ext cx="438395" cy="438150"/>
                </a:xfrm>
                <a:prstGeom prst="ellipse">
                  <a:avLst/>
                </a:prstGeom>
                <a:gradFill rotWithShape="1">
                  <a:gsLst>
                    <a:gs pos="0">
                      <a:srgbClr val="FFFFFF"/>
                    </a:gs>
                    <a:gs pos="100000">
                      <a:srgbClr val="767676">
                        <a:alpha val="0"/>
                      </a:srgbClr>
                    </a:gs>
                  </a:gsLst>
                  <a:path path="shape">
                    <a:fillToRect l="50000" t="50000" r="50000" b="50000"/>
                  </a:path>
                </a:gradFill>
                <a:ln w="9525">
                  <a:noFill/>
                  <a:round/>
                  <a:headEnd/>
                  <a:tailEnd/>
                </a:ln>
              </p:spPr>
              <p:txBody>
                <a:bodyPr wrap="none" anchor="ctr"/>
                <a:lstStyle/>
                <a:p>
                  <a:pPr eaLnBrk="0" hangingPunct="0"/>
                  <a:endParaRPr lang="en-US"/>
                </a:p>
              </p:txBody>
            </p:sp>
          </p:grpSp>
        </p:grpSp>
      </p:grpSp>
      <p:sp>
        <p:nvSpPr>
          <p:cNvPr id="7" name="Subtitle 6"/>
          <p:cNvSpPr>
            <a:spLocks noGrp="1"/>
          </p:cNvSpPr>
          <p:nvPr>
            <p:ph type="subTitle" idx="1"/>
          </p:nvPr>
        </p:nvSpPr>
        <p:spPr>
          <a:xfrm>
            <a:off x="152400" y="4572000"/>
            <a:ext cx="7848600" cy="1361440"/>
          </a:xfrm>
        </p:spPr>
        <p:txBody>
          <a:bodyPr/>
          <a:lstStyle/>
          <a:p>
            <a:pPr algn="l"/>
            <a:r>
              <a:rPr lang="en-US" dirty="0" smtClean="0">
                <a:effectLst>
                  <a:outerShdw blurRad="38100" dist="38100" dir="2700000" algn="tl">
                    <a:srgbClr val="000000">
                      <a:alpha val="43137"/>
                    </a:srgbClr>
                  </a:outerShdw>
                </a:effectLst>
              </a:rPr>
              <a:t>D. Crisp </a:t>
            </a:r>
          </a:p>
          <a:p>
            <a:pPr algn="l"/>
            <a:r>
              <a:rPr lang="en-US" dirty="0" smtClean="0">
                <a:effectLst>
                  <a:outerShdw blurRad="38100" dist="38100" dir="2700000" algn="tl">
                    <a:srgbClr val="000000">
                      <a:alpha val="43137"/>
                    </a:srgbClr>
                  </a:outerShdw>
                </a:effectLst>
              </a:rPr>
              <a:t>Jet Propulsion Laboratory, California Institute of Technology</a:t>
            </a:r>
          </a:p>
          <a:p>
            <a:pPr algn="l"/>
            <a:r>
              <a:rPr lang="en-US" dirty="0" smtClean="0">
                <a:effectLst>
                  <a:outerShdw blurRad="38100" dist="38100" dir="2700000" algn="tl">
                    <a:srgbClr val="000000">
                      <a:alpha val="43137"/>
                    </a:srgbClr>
                  </a:outerShdw>
                </a:effectLst>
              </a:rPr>
              <a:t>OCO-2 Science Lead</a:t>
            </a:r>
          </a:p>
          <a:p>
            <a:pPr algn="l"/>
            <a:r>
              <a:rPr lang="en-US" dirty="0" smtClean="0">
                <a:effectLst>
                  <a:outerShdw blurRad="38100" dist="38100" dir="2700000" algn="tl">
                    <a:srgbClr val="000000">
                      <a:alpha val="43137"/>
                    </a:srgbClr>
                  </a:outerShdw>
                </a:effectLst>
              </a:rPr>
              <a:t>30 March, 2011</a:t>
            </a:r>
            <a:endParaRPr lang="en-US" dirty="0">
              <a:effectLst>
                <a:outerShdw blurRad="38100" dist="38100" dir="2700000" algn="tl">
                  <a:srgbClr val="000000">
                    <a:alpha val="43137"/>
                  </a:srgbClr>
                </a:outerShdw>
              </a:effectLst>
            </a:endParaRPr>
          </a:p>
        </p:txBody>
      </p:sp>
      <p:sp>
        <p:nvSpPr>
          <p:cNvPr id="8" name="TextBox 4"/>
          <p:cNvSpPr txBox="1">
            <a:spLocks noChangeArrowheads="1"/>
          </p:cNvSpPr>
          <p:nvPr/>
        </p:nvSpPr>
        <p:spPr bwMode="auto">
          <a:xfrm>
            <a:off x="2606040" y="5969635"/>
            <a:ext cx="3474720" cy="431165"/>
          </a:xfrm>
          <a:prstGeom prst="rect">
            <a:avLst/>
          </a:prstGeom>
          <a:noFill/>
          <a:ln w="9525">
            <a:noFill/>
            <a:miter lim="800000"/>
            <a:headEnd/>
            <a:tailEnd/>
          </a:ln>
        </p:spPr>
        <p:txBody>
          <a:bodyPr lIns="86210" tIns="43105" rIns="86210" bIns="43105">
            <a:spAutoFit/>
          </a:bodyPr>
          <a:lstStyle/>
          <a:p>
            <a:pPr algn="ctr"/>
            <a:r>
              <a:rPr lang="en-US" sz="1100" dirty="0">
                <a:solidFill>
                  <a:srgbClr val="00B050"/>
                </a:solidFill>
              </a:rPr>
              <a:t>Copyright </a:t>
            </a:r>
            <a:r>
              <a:rPr lang="en-US" sz="1100" dirty="0" smtClean="0">
                <a:solidFill>
                  <a:srgbClr val="00B050"/>
                </a:solidFill>
              </a:rPr>
              <a:t>2011 </a:t>
            </a:r>
            <a:r>
              <a:rPr lang="en-US" sz="1100" dirty="0">
                <a:solidFill>
                  <a:srgbClr val="00B050"/>
                </a:solidFill>
              </a:rPr>
              <a:t>California Institute of Technology. Government sponsorship acknowledged.</a:t>
            </a:r>
          </a:p>
        </p:txBody>
      </p:sp>
      <p:sp>
        <p:nvSpPr>
          <p:cNvPr id="253" name="TextBox 252"/>
          <p:cNvSpPr txBox="1"/>
          <p:nvPr/>
        </p:nvSpPr>
        <p:spPr>
          <a:xfrm>
            <a:off x="1752600" y="228600"/>
            <a:ext cx="5208670" cy="400110"/>
          </a:xfrm>
          <a:prstGeom prst="rect">
            <a:avLst/>
          </a:prstGeom>
          <a:noFill/>
        </p:spPr>
        <p:txBody>
          <a:bodyPr wrap="none" rtlCol="0">
            <a:spAutoFit/>
          </a:bodyPr>
          <a:lstStyle/>
          <a:p>
            <a:r>
              <a:rPr lang="en-US" b="1" dirty="0" smtClean="0"/>
              <a:t>Satellite Hyperspectral Sensor Workshop</a:t>
            </a:r>
            <a:endParaRPr lang="en-US" dirty="0"/>
          </a:p>
        </p:txBody>
      </p:sp>
      <p:sp>
        <p:nvSpPr>
          <p:cNvPr id="254" name="TextBox 253"/>
          <p:cNvSpPr txBox="1"/>
          <p:nvPr/>
        </p:nvSpPr>
        <p:spPr>
          <a:xfrm>
            <a:off x="228600" y="990600"/>
            <a:ext cx="7086600" cy="2308324"/>
          </a:xfrm>
          <a:prstGeom prst="rect">
            <a:avLst/>
          </a:prstGeom>
          <a:noFill/>
        </p:spPr>
        <p:txBody>
          <a:bodyPr wrap="square" rtlCol="0">
            <a:spAutoFit/>
          </a:bodyPr>
          <a:lstStyle/>
          <a:p>
            <a:pPr marL="225425" indent="-225425"/>
            <a:r>
              <a:rPr lang="en-US" sz="2400" dirty="0" smtClean="0"/>
              <a:t>The NASA OCO-2 CO</a:t>
            </a:r>
            <a:r>
              <a:rPr lang="en-US" sz="2400" baseline="-25000" dirty="0" smtClean="0"/>
              <a:t>2</a:t>
            </a:r>
            <a:r>
              <a:rPr lang="en-US" sz="2400" dirty="0" smtClean="0"/>
              <a:t> directed satellite mission:</a:t>
            </a:r>
          </a:p>
          <a:p>
            <a:pPr marL="225425" indent="-225425">
              <a:buFont typeface="Arial" pitchFamily="34" charset="0"/>
              <a:buChar char="•"/>
            </a:pPr>
            <a:endParaRPr lang="en-US" sz="2400" dirty="0" smtClean="0"/>
          </a:p>
          <a:p>
            <a:pPr marL="225425" indent="-225425">
              <a:buFont typeface="Arial" pitchFamily="34" charset="0"/>
              <a:buChar char="•"/>
            </a:pPr>
            <a:r>
              <a:rPr lang="en-US" sz="2400" dirty="0" smtClean="0"/>
              <a:t>What does NASA consider as its capabilities?</a:t>
            </a:r>
          </a:p>
          <a:p>
            <a:pPr marL="225425" indent="-225425">
              <a:buFont typeface="Arial" pitchFamily="34" charset="0"/>
              <a:buChar char="•"/>
            </a:pPr>
            <a:r>
              <a:rPr lang="en-US" sz="2400" dirty="0" smtClean="0"/>
              <a:t>Operational uses by NOAA?</a:t>
            </a:r>
          </a:p>
          <a:p>
            <a:pPr marL="225425" indent="-225425">
              <a:buFont typeface="Arial" pitchFamily="34" charset="0"/>
              <a:buChar char="•"/>
            </a:pPr>
            <a:r>
              <a:rPr lang="en-US" sz="2400" dirty="0" smtClean="0"/>
              <a:t>What does NASA consider as an appropriate NOAA operational follow-on mission</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1206500" y="152400"/>
            <a:ext cx="6248400" cy="456384"/>
          </a:xfrm>
        </p:spPr>
        <p:txBody>
          <a:bodyPr/>
          <a:lstStyle/>
          <a:p>
            <a:r>
              <a:rPr lang="en-US" dirty="0" smtClean="0"/>
              <a:t>Information Content of OCO-2 Spectra</a:t>
            </a:r>
            <a:endParaRPr lang="en-US" dirty="0"/>
          </a:p>
        </p:txBody>
      </p:sp>
      <p:sp>
        <p:nvSpPr>
          <p:cNvPr id="325638" name="Text Box 6"/>
          <p:cNvSpPr txBox="1">
            <a:spLocks noChangeArrowheads="1"/>
          </p:cNvSpPr>
          <p:nvPr/>
        </p:nvSpPr>
        <p:spPr bwMode="auto">
          <a:xfrm>
            <a:off x="304800" y="914400"/>
            <a:ext cx="5334000" cy="5011477"/>
          </a:xfrm>
          <a:prstGeom prst="rect">
            <a:avLst/>
          </a:prstGeom>
          <a:noFill/>
          <a:ln w="9525">
            <a:noFill/>
            <a:miter lim="800000"/>
            <a:headEnd/>
            <a:tailEnd/>
          </a:ln>
          <a:effectLst/>
        </p:spPr>
        <p:txBody>
          <a:bodyPr wrap="square" lIns="86210" tIns="43105" rIns="86210" bIns="43105">
            <a:spAutoFit/>
          </a:bodyPr>
          <a:lstStyle/>
          <a:p>
            <a:pPr marL="167630" indent="-167630">
              <a:buFontTx/>
              <a:buChar char="•"/>
            </a:pPr>
            <a:r>
              <a:rPr lang="en-US" dirty="0" smtClean="0">
                <a:sym typeface="Symbol" pitchFamily="18" charset="2"/>
              </a:rPr>
              <a:t>O</a:t>
            </a:r>
            <a:r>
              <a:rPr lang="en-US" baseline="-25000" dirty="0" smtClean="0">
                <a:sym typeface="Symbol" pitchFamily="18" charset="2"/>
              </a:rPr>
              <a:t>2</a:t>
            </a:r>
            <a:r>
              <a:rPr lang="en-US" dirty="0" smtClean="0">
                <a:sym typeface="Symbol" pitchFamily="18" charset="2"/>
              </a:rPr>
              <a:t> A-band at 760 nm provides constraints on surface pressure, optical path length, and thin cloud/aerosol distribution</a:t>
            </a:r>
          </a:p>
          <a:p>
            <a:pPr marL="167630" indent="-167630">
              <a:buFontTx/>
              <a:buChar char="•"/>
            </a:pPr>
            <a:endParaRPr lang="en-US" dirty="0" smtClean="0">
              <a:sym typeface="Symbol" pitchFamily="18" charset="2"/>
            </a:endParaRPr>
          </a:p>
          <a:p>
            <a:pPr marL="167630" indent="-167630">
              <a:buFontTx/>
              <a:buChar char="•"/>
            </a:pPr>
            <a:r>
              <a:rPr lang="en-US" dirty="0" smtClean="0">
                <a:sym typeface="Symbol" pitchFamily="18" charset="2"/>
              </a:rPr>
              <a:t>Absorption in weak CO</a:t>
            </a:r>
            <a:r>
              <a:rPr lang="en-US" baseline="-25000" dirty="0" smtClean="0">
                <a:sym typeface="Symbol" pitchFamily="18" charset="2"/>
              </a:rPr>
              <a:t>2</a:t>
            </a:r>
            <a:r>
              <a:rPr lang="en-US" dirty="0" smtClean="0">
                <a:sym typeface="Symbol" pitchFamily="18" charset="2"/>
              </a:rPr>
              <a:t> band at 1610 nm is almost linearly dependent on CO</a:t>
            </a:r>
            <a:r>
              <a:rPr lang="en-US" baseline="-25000" dirty="0" smtClean="0">
                <a:sym typeface="Symbol" pitchFamily="18" charset="2"/>
              </a:rPr>
              <a:t>2</a:t>
            </a:r>
            <a:r>
              <a:rPr lang="en-US" dirty="0" smtClean="0">
                <a:sym typeface="Symbol" pitchFamily="18" charset="2"/>
              </a:rPr>
              <a:t> column</a:t>
            </a:r>
          </a:p>
          <a:p>
            <a:pPr marL="167630" indent="-167630">
              <a:buFontTx/>
              <a:buChar char="•"/>
            </a:pPr>
            <a:endParaRPr lang="en-US" dirty="0" smtClean="0">
              <a:sym typeface="Symbol" pitchFamily="18" charset="2"/>
            </a:endParaRPr>
          </a:p>
          <a:p>
            <a:pPr marL="167630" indent="-167630">
              <a:buFontTx/>
              <a:buChar char="•"/>
            </a:pPr>
            <a:r>
              <a:rPr lang="en-US" dirty="0" smtClean="0">
                <a:sym typeface="Symbol" pitchFamily="18" charset="2"/>
              </a:rPr>
              <a:t>Strong CO</a:t>
            </a:r>
            <a:r>
              <a:rPr lang="en-US" baseline="-25000" dirty="0" smtClean="0">
                <a:sym typeface="Symbol" pitchFamily="18" charset="2"/>
              </a:rPr>
              <a:t>2</a:t>
            </a:r>
            <a:r>
              <a:rPr lang="en-US" dirty="0" smtClean="0">
                <a:sym typeface="Symbol" pitchFamily="18" charset="2"/>
              </a:rPr>
              <a:t> band at 2060 nm </a:t>
            </a:r>
          </a:p>
          <a:p>
            <a:pPr marL="624830" lvl="1" indent="-167630">
              <a:buFontTx/>
              <a:buChar char="•"/>
            </a:pPr>
            <a:r>
              <a:rPr lang="en-US" dirty="0" smtClean="0">
                <a:sym typeface="Symbol" pitchFamily="18" charset="2"/>
              </a:rPr>
              <a:t>Somewhat less sensitive to the CO</a:t>
            </a:r>
            <a:r>
              <a:rPr lang="en-US" baseline="-25000" dirty="0" smtClean="0">
                <a:sym typeface="Symbol" pitchFamily="18" charset="2"/>
              </a:rPr>
              <a:t>2</a:t>
            </a:r>
            <a:r>
              <a:rPr lang="en-US" dirty="0" smtClean="0">
                <a:sym typeface="Symbol" pitchFamily="18" charset="2"/>
              </a:rPr>
              <a:t> column abundance</a:t>
            </a:r>
          </a:p>
          <a:p>
            <a:pPr marL="624830" lvl="1" indent="-167630">
              <a:buFontTx/>
              <a:buChar char="•"/>
            </a:pPr>
            <a:r>
              <a:rPr lang="en-US" dirty="0" smtClean="0">
                <a:sym typeface="Symbol" pitchFamily="18" charset="2"/>
              </a:rPr>
              <a:t>Very sensitive to clouds and aerosols</a:t>
            </a:r>
          </a:p>
          <a:p>
            <a:pPr marL="624830" lvl="1" indent="-167630">
              <a:buFontTx/>
              <a:buChar char="•"/>
            </a:pPr>
            <a:r>
              <a:rPr lang="en-US" dirty="0" smtClean="0">
                <a:sym typeface="Symbol" pitchFamily="18" charset="2"/>
              </a:rPr>
              <a:t>Also sensitive to water vapor column abundance and temperature profile</a:t>
            </a:r>
          </a:p>
          <a:p>
            <a:pPr marL="167630" indent="-167630">
              <a:buFontTx/>
              <a:buChar char="•"/>
            </a:pPr>
            <a:endParaRPr lang="en-US" dirty="0" smtClean="0">
              <a:sym typeface="Symbol" pitchFamily="18" charset="2"/>
            </a:endParaRPr>
          </a:p>
          <a:p>
            <a:pPr marL="167630" indent="-167630">
              <a:buFontTx/>
              <a:buChar char="•"/>
            </a:pPr>
            <a:r>
              <a:rPr lang="en-US" dirty="0" smtClean="0">
                <a:sym typeface="Symbol" pitchFamily="18" charset="2"/>
              </a:rPr>
              <a:t>Simultaneous retrievals in these three band provide X</a:t>
            </a:r>
            <a:r>
              <a:rPr lang="en-US" baseline="-25000" dirty="0" smtClean="0">
                <a:sym typeface="Symbol" pitchFamily="18" charset="2"/>
              </a:rPr>
              <a:t>CO2</a:t>
            </a:r>
            <a:r>
              <a:rPr lang="en-US" dirty="0" smtClean="0">
                <a:sym typeface="Symbol" pitchFamily="18" charset="2"/>
              </a:rPr>
              <a:t> estimates   </a:t>
            </a:r>
            <a:endParaRPr lang="en-US" dirty="0">
              <a:sym typeface="Symbol" pitchFamily="18" charset="2"/>
            </a:endParaRPr>
          </a:p>
        </p:txBody>
      </p:sp>
      <p:graphicFrame>
        <p:nvGraphicFramePr>
          <p:cNvPr id="325639" name="Object 7"/>
          <p:cNvGraphicFramePr>
            <a:graphicFrameLocks noChangeAspect="1"/>
          </p:cNvGraphicFramePr>
          <p:nvPr/>
        </p:nvGraphicFramePr>
        <p:xfrm>
          <a:off x="6096000" y="804668"/>
          <a:ext cx="2286000" cy="1633732"/>
        </p:xfrm>
        <a:graphic>
          <a:graphicData uri="http://schemas.openxmlformats.org/presentationml/2006/ole">
            <p:oleObj spid="_x0000_s2050" name="Acrobat Document" r:id="rId4" imgW="4590000" imgH="5924160" progId="AcroExch.Document.7">
              <p:embed/>
            </p:oleObj>
          </a:graphicData>
        </a:graphic>
      </p:graphicFrame>
      <p:graphicFrame>
        <p:nvGraphicFramePr>
          <p:cNvPr id="325640" name="Object 8"/>
          <p:cNvGraphicFramePr>
            <a:graphicFrameLocks noChangeAspect="1"/>
          </p:cNvGraphicFramePr>
          <p:nvPr/>
        </p:nvGraphicFramePr>
        <p:xfrm>
          <a:off x="6132934" y="2598616"/>
          <a:ext cx="2227025" cy="1640966"/>
        </p:xfrm>
        <a:graphic>
          <a:graphicData uri="http://schemas.openxmlformats.org/presentationml/2006/ole">
            <p:oleObj spid="_x0000_s2051" name="Acrobat Document" r:id="rId5" imgW="4590000" imgH="5924160" progId="AcroExch.Document.7">
              <p:embed/>
            </p:oleObj>
          </a:graphicData>
        </a:graphic>
      </p:graphicFrame>
      <p:graphicFrame>
        <p:nvGraphicFramePr>
          <p:cNvPr id="325641" name="Object 9"/>
          <p:cNvGraphicFramePr>
            <a:graphicFrameLocks noChangeAspect="1"/>
          </p:cNvGraphicFramePr>
          <p:nvPr/>
        </p:nvGraphicFramePr>
        <p:xfrm>
          <a:off x="6172200" y="4419600"/>
          <a:ext cx="2165879" cy="1595912"/>
        </p:xfrm>
        <a:graphic>
          <a:graphicData uri="http://schemas.openxmlformats.org/presentationml/2006/ole">
            <p:oleObj spid="_x0000_s2052" name="Acrobat Document" r:id="rId6" imgW="4590000" imgH="5924160" progId="AcroExch.Document.7">
              <p:embed/>
            </p:oleObj>
          </a:graphicData>
        </a:graphic>
      </p:graphicFrame>
      <p:pic>
        <p:nvPicPr>
          <p:cNvPr id="8" name="Picture 150" descr="A-band_moon_01005_frame_300"/>
          <p:cNvPicPr>
            <a:picLocks noChangeAspect="1" noChangeArrowheads="1"/>
          </p:cNvPicPr>
          <p:nvPr/>
        </p:nvPicPr>
        <p:blipFill>
          <a:blip r:embed="rId7" cstate="print"/>
          <a:srcRect/>
          <a:stretch>
            <a:fillRect/>
          </a:stretch>
        </p:blipFill>
        <p:spPr bwMode="auto">
          <a:xfrm>
            <a:off x="6400800" y="790432"/>
            <a:ext cx="1981200" cy="247778"/>
          </a:xfrm>
          <a:prstGeom prst="rect">
            <a:avLst/>
          </a:prstGeom>
          <a:noFill/>
          <a:ln w="28575">
            <a:solidFill>
              <a:schemeClr val="accent2"/>
            </a:solidFill>
            <a:miter lim="800000"/>
            <a:headEnd/>
            <a:tailEnd/>
          </a:ln>
        </p:spPr>
      </p:pic>
      <p:pic>
        <p:nvPicPr>
          <p:cNvPr id="9" name="Picture 151" descr="Weak_moon_01005_frame_300"/>
          <p:cNvPicPr>
            <a:picLocks noChangeAspect="1" noChangeArrowheads="1"/>
          </p:cNvPicPr>
          <p:nvPr/>
        </p:nvPicPr>
        <p:blipFill>
          <a:blip r:embed="rId8" cstate="print"/>
          <a:srcRect/>
          <a:stretch>
            <a:fillRect/>
          </a:stretch>
        </p:blipFill>
        <p:spPr bwMode="auto">
          <a:xfrm>
            <a:off x="6324600" y="2667000"/>
            <a:ext cx="1981200" cy="228600"/>
          </a:xfrm>
          <a:prstGeom prst="rect">
            <a:avLst/>
          </a:prstGeom>
          <a:noFill/>
          <a:ln w="28575">
            <a:solidFill>
              <a:srgbClr val="008000"/>
            </a:solidFill>
            <a:miter lim="800000"/>
            <a:headEnd/>
            <a:tailEnd/>
          </a:ln>
        </p:spPr>
      </p:pic>
      <p:pic>
        <p:nvPicPr>
          <p:cNvPr id="10" name="Picture 152" descr="Strong_moon_01005_framejpg"/>
          <p:cNvPicPr>
            <a:picLocks noChangeAspect="1" noChangeArrowheads="1"/>
          </p:cNvPicPr>
          <p:nvPr/>
        </p:nvPicPr>
        <p:blipFill>
          <a:blip r:embed="rId9" cstate="print"/>
          <a:srcRect/>
          <a:stretch>
            <a:fillRect/>
          </a:stretch>
        </p:blipFill>
        <p:spPr bwMode="auto">
          <a:xfrm>
            <a:off x="6400800" y="4419600"/>
            <a:ext cx="1905000" cy="228600"/>
          </a:xfrm>
          <a:prstGeom prst="rect">
            <a:avLst/>
          </a:prstGeom>
          <a:noFill/>
          <a:ln w="19050">
            <a:solidFill>
              <a:srgbClr val="FF0000"/>
            </a:solid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4"/>
          <p:cNvSpPr txBox="1">
            <a:spLocks noChangeArrowheads="1"/>
          </p:cNvSpPr>
          <p:nvPr/>
        </p:nvSpPr>
        <p:spPr bwMode="auto">
          <a:xfrm>
            <a:off x="0" y="762000"/>
            <a:ext cx="5181600" cy="5688585"/>
          </a:xfrm>
          <a:prstGeom prst="rect">
            <a:avLst/>
          </a:prstGeom>
          <a:noFill/>
          <a:ln w="9525">
            <a:noFill/>
            <a:miter lim="800000"/>
            <a:headEnd/>
            <a:tailEnd/>
          </a:ln>
        </p:spPr>
        <p:txBody>
          <a:bodyPr wrap="square" lIns="86210" tIns="43105" rIns="86210" bIns="43105">
            <a:prstTxWarp prst="textNoShape">
              <a:avLst/>
            </a:prstTxWarp>
            <a:spAutoFit/>
          </a:bodyPr>
          <a:lstStyle/>
          <a:p>
            <a:pPr marL="234950" indent="-234950"/>
            <a:r>
              <a:rPr lang="en-US" dirty="0"/>
              <a:t>Orbital Sciences LEOStar-2 Bus</a:t>
            </a:r>
          </a:p>
          <a:p>
            <a:pPr marL="234950" lvl="1" indent="-234950">
              <a:buFontTx/>
              <a:buChar char="•"/>
            </a:pPr>
            <a:r>
              <a:rPr lang="en-US" dirty="0"/>
              <a:t>0.94 m x 2.1 </a:t>
            </a:r>
            <a:r>
              <a:rPr lang="en-US" dirty="0" smtClean="0"/>
              <a:t>m hexagonal structure</a:t>
            </a:r>
          </a:p>
          <a:p>
            <a:pPr marL="234950" lvl="1" indent="-234950">
              <a:buFontTx/>
              <a:buChar char="•"/>
            </a:pPr>
            <a:r>
              <a:rPr lang="en-US" dirty="0" smtClean="0"/>
              <a:t>128 </a:t>
            </a:r>
            <a:r>
              <a:rPr lang="en-US" dirty="0" err="1" smtClean="0"/>
              <a:t>Gb</a:t>
            </a:r>
            <a:r>
              <a:rPr lang="en-US" dirty="0" smtClean="0"/>
              <a:t> of data storage</a:t>
            </a:r>
          </a:p>
          <a:p>
            <a:pPr marL="234950" lvl="1" indent="-234950">
              <a:buFontTx/>
              <a:buChar char="•"/>
            </a:pPr>
            <a:r>
              <a:rPr lang="en-US" dirty="0" smtClean="0"/>
              <a:t>150 Mb/s X-band + 2 Mb/s S-band</a:t>
            </a:r>
          </a:p>
          <a:p>
            <a:pPr marL="234950" lvl="1" indent="-234950">
              <a:buFontTx/>
              <a:buChar char="•"/>
            </a:pPr>
            <a:r>
              <a:rPr lang="en-US" dirty="0"/>
              <a:t>3-axis </a:t>
            </a:r>
            <a:r>
              <a:rPr lang="en-US" dirty="0" smtClean="0"/>
              <a:t>stabilized: 4 Reaction wheels + 3 torque bars</a:t>
            </a:r>
            <a:endParaRPr lang="en-US" dirty="0"/>
          </a:p>
          <a:p>
            <a:pPr marL="234950" lvl="1" indent="-234950">
              <a:buFontTx/>
              <a:buChar char="•"/>
            </a:pPr>
            <a:r>
              <a:rPr lang="en-US" dirty="0"/>
              <a:t>Articulated solar arrays</a:t>
            </a:r>
          </a:p>
          <a:p>
            <a:pPr marL="234950" lvl="1" indent="-234950">
              <a:buFontTx/>
              <a:buChar char="•"/>
            </a:pPr>
            <a:r>
              <a:rPr lang="en-US" dirty="0" smtClean="0"/>
              <a:t>Propulsion </a:t>
            </a:r>
            <a:r>
              <a:rPr lang="en-US" dirty="0"/>
              <a:t>system for orbit maintenance </a:t>
            </a:r>
            <a:endParaRPr lang="en-US" dirty="0" smtClean="0"/>
          </a:p>
          <a:p>
            <a:pPr marL="234950" indent="-234950">
              <a:buFontTx/>
              <a:buChar char="•"/>
            </a:pPr>
            <a:endParaRPr lang="en-US" dirty="0" smtClean="0"/>
          </a:p>
          <a:p>
            <a:pPr marL="234950" indent="-234950">
              <a:buFontTx/>
              <a:buChar char="•"/>
            </a:pPr>
            <a:r>
              <a:rPr lang="en-US" dirty="0" smtClean="0"/>
              <a:t>Minimal changes to replace obsolete parts</a:t>
            </a:r>
          </a:p>
          <a:p>
            <a:pPr marL="692150" lvl="2" indent="-234950">
              <a:buFontTx/>
              <a:buChar char="•"/>
            </a:pPr>
            <a:r>
              <a:rPr lang="en-US" sz="1800" dirty="0" smtClean="0"/>
              <a:t>RAD6000 modified to replace the static read-only memory (SRAM)</a:t>
            </a:r>
          </a:p>
          <a:p>
            <a:pPr marL="692150" lvl="2" indent="-234950">
              <a:buFontTx/>
              <a:buChar char="•"/>
            </a:pPr>
            <a:r>
              <a:rPr lang="en-US" sz="1800" dirty="0" smtClean="0"/>
              <a:t>S-band updated from analog to digital</a:t>
            </a:r>
          </a:p>
          <a:p>
            <a:pPr marL="692150" lvl="2" indent="-234950">
              <a:buFontTx/>
              <a:buChar char="•"/>
            </a:pPr>
            <a:r>
              <a:rPr lang="en-US" sz="1800" dirty="0" smtClean="0"/>
              <a:t>Reaction wheels modified to address lifetime issues</a:t>
            </a:r>
          </a:p>
          <a:p>
            <a:pPr marL="692150" lvl="2" indent="-234950">
              <a:buFontTx/>
              <a:buChar char="•"/>
            </a:pPr>
            <a:r>
              <a:rPr lang="en-US" sz="1800" dirty="0" smtClean="0"/>
              <a:t>Star tracker replaced with new model</a:t>
            </a:r>
          </a:p>
          <a:p>
            <a:pPr marL="692150" lvl="2" indent="-234950">
              <a:buFontTx/>
              <a:buChar char="•"/>
            </a:pPr>
            <a:r>
              <a:rPr lang="en-US" sz="1800" dirty="0" smtClean="0"/>
              <a:t>Obsolete Si course sun sensors replaced with </a:t>
            </a:r>
            <a:r>
              <a:rPr lang="en-US" sz="1800" dirty="0" err="1" smtClean="0"/>
              <a:t>GaAs</a:t>
            </a:r>
            <a:r>
              <a:rPr lang="en-US" sz="1800" dirty="0" smtClean="0"/>
              <a:t> sensors</a:t>
            </a:r>
          </a:p>
          <a:p>
            <a:pPr marL="80963" indent="-106363">
              <a:buFontTx/>
              <a:buChar char="•"/>
            </a:pPr>
            <a:endParaRPr lang="en-US" dirty="0"/>
          </a:p>
        </p:txBody>
      </p:sp>
      <p:sp>
        <p:nvSpPr>
          <p:cNvPr id="12" name="Title 66"/>
          <p:cNvSpPr>
            <a:spLocks noGrp="1"/>
          </p:cNvSpPr>
          <p:nvPr>
            <p:ph type="title"/>
          </p:nvPr>
        </p:nvSpPr>
        <p:spPr>
          <a:xfrm>
            <a:off x="1206500" y="152400"/>
            <a:ext cx="6248400" cy="456384"/>
          </a:xfrm>
        </p:spPr>
        <p:txBody>
          <a:bodyPr/>
          <a:lstStyle/>
          <a:p>
            <a:r>
              <a:rPr lang="en-US" dirty="0" smtClean="0"/>
              <a:t>OCO-2 Spacecraft</a:t>
            </a:r>
            <a:endParaRPr lang="en-US" dirty="0"/>
          </a:p>
        </p:txBody>
      </p:sp>
      <p:pic>
        <p:nvPicPr>
          <p:cNvPr id="1026" name="Picture 2" descr="C:\Users\dcrisp.JPL\Documents\dcrisp\OCO\Images-OCO\Observatory_Illustrations\Observatory_Stills_from_Animation_20081028\OCO_high_res_Observatory.jpg"/>
          <p:cNvPicPr>
            <a:picLocks noChangeAspect="1" noChangeArrowheads="1"/>
          </p:cNvPicPr>
          <p:nvPr/>
        </p:nvPicPr>
        <p:blipFill>
          <a:blip r:embed="rId3" cstate="print"/>
          <a:srcRect/>
          <a:stretch>
            <a:fillRect/>
          </a:stretch>
        </p:blipFill>
        <p:spPr bwMode="auto">
          <a:xfrm>
            <a:off x="5167321" y="912622"/>
            <a:ext cx="3367079" cy="503097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76200" y="2057400"/>
            <a:ext cx="2376488" cy="3856038"/>
            <a:chOff x="5082341" y="321978"/>
            <a:chExt cx="3868777" cy="6276921"/>
          </a:xfrm>
        </p:grpSpPr>
        <p:pic>
          <p:nvPicPr>
            <p:cNvPr id="11302" name="Picture 65" descr="Mt_San_Antoiio_PIA03332"/>
            <p:cNvPicPr>
              <a:picLocks noChangeAspect="1" noChangeArrowheads="1"/>
            </p:cNvPicPr>
            <p:nvPr/>
          </p:nvPicPr>
          <p:blipFill>
            <a:blip r:embed="rId3" cstate="print"/>
            <a:srcRect/>
            <a:stretch>
              <a:fillRect/>
            </a:stretch>
          </p:blipFill>
          <p:spPr bwMode="auto">
            <a:xfrm>
              <a:off x="5082341" y="3113730"/>
              <a:ext cx="3868777" cy="3485169"/>
            </a:xfrm>
            <a:prstGeom prst="rect">
              <a:avLst/>
            </a:prstGeom>
            <a:noFill/>
            <a:ln w="9525">
              <a:noFill/>
              <a:miter lim="800000"/>
              <a:headEnd/>
              <a:tailEnd/>
            </a:ln>
          </p:spPr>
        </p:pic>
        <p:pic>
          <p:nvPicPr>
            <p:cNvPr id="11303" name="Picture 38" descr="C:\Users\dcrisp\Documents\dcrisp\images\Hendrina_power_station.jpg"/>
            <p:cNvPicPr>
              <a:picLocks noChangeAspect="1" noChangeArrowheads="1"/>
            </p:cNvPicPr>
            <p:nvPr/>
          </p:nvPicPr>
          <p:blipFill>
            <a:blip r:embed="rId4" cstate="print"/>
            <a:srcRect/>
            <a:stretch>
              <a:fillRect/>
            </a:stretch>
          </p:blipFill>
          <p:spPr bwMode="auto">
            <a:xfrm>
              <a:off x="6239249" y="5410200"/>
              <a:ext cx="1227700" cy="880161"/>
            </a:xfrm>
            <a:prstGeom prst="rect">
              <a:avLst/>
            </a:prstGeom>
            <a:noFill/>
            <a:ln w="9525">
              <a:noFill/>
              <a:miter lim="800000"/>
              <a:headEnd/>
              <a:tailEnd/>
            </a:ln>
          </p:spPr>
        </p:pic>
        <p:pic>
          <p:nvPicPr>
            <p:cNvPr id="11304" name="Picture 66" descr="Mt_San_Antoiio_PIA03332"/>
            <p:cNvPicPr>
              <a:picLocks noChangeAspect="1" noChangeArrowheads="1"/>
            </p:cNvPicPr>
            <p:nvPr/>
          </p:nvPicPr>
          <p:blipFill>
            <a:blip r:embed="rId5" cstate="print"/>
            <a:srcRect/>
            <a:stretch>
              <a:fillRect/>
            </a:stretch>
          </p:blipFill>
          <p:spPr bwMode="auto">
            <a:xfrm>
              <a:off x="5082341" y="321978"/>
              <a:ext cx="3868777" cy="2819891"/>
            </a:xfrm>
            <a:prstGeom prst="rect">
              <a:avLst/>
            </a:prstGeom>
            <a:noFill/>
            <a:ln w="9525">
              <a:noFill/>
              <a:miter lim="800000"/>
              <a:headEnd/>
              <a:tailEnd/>
            </a:ln>
          </p:spPr>
        </p:pic>
        <p:pic>
          <p:nvPicPr>
            <p:cNvPr id="11305" name="Picture 7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901954">
              <a:off x="6905271" y="813658"/>
              <a:ext cx="1801085" cy="510515"/>
            </a:xfrm>
            <a:prstGeom prst="rect">
              <a:avLst/>
            </a:prstGeom>
            <a:noFill/>
            <a:ln w="9525">
              <a:noFill/>
              <a:miter lim="800000"/>
              <a:headEnd/>
              <a:tailEnd/>
            </a:ln>
          </p:spPr>
        </p:pic>
        <p:sp>
          <p:nvSpPr>
            <p:cNvPr id="43" name="Freeform 42"/>
            <p:cNvSpPr/>
            <p:nvPr/>
          </p:nvSpPr>
          <p:spPr>
            <a:xfrm>
              <a:off x="6459802" y="665672"/>
              <a:ext cx="1387797" cy="5581782"/>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1 h 2177808"/>
                <a:gd name="connsiteX1" fmla="*/ 300728 w 537472"/>
                <a:gd name="connsiteY1" fmla="*/ 1936411 h 2177808"/>
                <a:gd name="connsiteX2" fmla="*/ 537472 w 537472"/>
                <a:gd name="connsiteY2" fmla="*/ 2177808 h 2177808"/>
                <a:gd name="connsiteX3" fmla="*/ 132623 w 537472"/>
                <a:gd name="connsiteY3" fmla="*/ 0 h 2177808"/>
                <a:gd name="connsiteX4" fmla="*/ 0 w 537472"/>
                <a:gd name="connsiteY4" fmla="*/ 34901 h 2177808"/>
                <a:gd name="connsiteX0" fmla="*/ 0 w 529328"/>
                <a:gd name="connsiteY0" fmla="*/ 34901 h 1936411"/>
                <a:gd name="connsiteX1" fmla="*/ 300728 w 529328"/>
                <a:gd name="connsiteY1" fmla="*/ 1936411 h 1936411"/>
                <a:gd name="connsiteX2" fmla="*/ 529328 w 529328"/>
                <a:gd name="connsiteY2" fmla="*/ 1936411 h 1936411"/>
                <a:gd name="connsiteX3" fmla="*/ 132623 w 529328"/>
                <a:gd name="connsiteY3" fmla="*/ 0 h 1936411"/>
                <a:gd name="connsiteX4" fmla="*/ 0 w 529328"/>
                <a:gd name="connsiteY4" fmla="*/ 34901 h 1936411"/>
                <a:gd name="connsiteX0" fmla="*/ 0 w 529328"/>
                <a:gd name="connsiteY0" fmla="*/ 34901 h 2012612"/>
                <a:gd name="connsiteX1" fmla="*/ 300728 w 529328"/>
                <a:gd name="connsiteY1" fmla="*/ 2012612 h 2012612"/>
                <a:gd name="connsiteX2" fmla="*/ 529328 w 529328"/>
                <a:gd name="connsiteY2" fmla="*/ 1936411 h 2012612"/>
                <a:gd name="connsiteX3" fmla="*/ 132623 w 529328"/>
                <a:gd name="connsiteY3" fmla="*/ 0 h 2012612"/>
                <a:gd name="connsiteX4" fmla="*/ 0 w 529328"/>
                <a:gd name="connsiteY4" fmla="*/ 34901 h 2012612"/>
                <a:gd name="connsiteX0" fmla="*/ 0 w 533400"/>
                <a:gd name="connsiteY0" fmla="*/ 0 h 2133601"/>
                <a:gd name="connsiteX1" fmla="*/ 304800 w 533400"/>
                <a:gd name="connsiteY1" fmla="*/ 2133601 h 2133601"/>
                <a:gd name="connsiteX2" fmla="*/ 533400 w 533400"/>
                <a:gd name="connsiteY2" fmla="*/ 2057400 h 2133601"/>
                <a:gd name="connsiteX3" fmla="*/ 136695 w 533400"/>
                <a:gd name="connsiteY3" fmla="*/ 120989 h 2133601"/>
                <a:gd name="connsiteX4" fmla="*/ 0 w 533400"/>
                <a:gd name="connsiteY4" fmla="*/ 0 h 2133601"/>
                <a:gd name="connsiteX0" fmla="*/ 0 w 533400"/>
                <a:gd name="connsiteY0" fmla="*/ 76199 h 2209800"/>
                <a:gd name="connsiteX1" fmla="*/ 304800 w 533400"/>
                <a:gd name="connsiteY1" fmla="*/ 2209800 h 2209800"/>
                <a:gd name="connsiteX2" fmla="*/ 533400 w 533400"/>
                <a:gd name="connsiteY2" fmla="*/ 2133599 h 2209800"/>
                <a:gd name="connsiteX3" fmla="*/ 0 w 533400"/>
                <a:gd name="connsiteY3" fmla="*/ 0 h 2209800"/>
                <a:gd name="connsiteX4" fmla="*/ 0 w 533400"/>
                <a:gd name="connsiteY4" fmla="*/ 76199 h 2209800"/>
                <a:gd name="connsiteX0" fmla="*/ 0 w 533400"/>
                <a:gd name="connsiteY0" fmla="*/ 76199 h 2209800"/>
                <a:gd name="connsiteX1" fmla="*/ 3048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86000"/>
                <a:gd name="connsiteX1" fmla="*/ 381000 w 533400"/>
                <a:gd name="connsiteY1" fmla="*/ 2286000 h 2286000"/>
                <a:gd name="connsiteX2" fmla="*/ 533400 w 533400"/>
                <a:gd name="connsiteY2" fmla="*/ 2057400 h 2286000"/>
                <a:gd name="connsiteX3" fmla="*/ 0 w 533400"/>
                <a:gd name="connsiteY3" fmla="*/ 0 h 2286000"/>
                <a:gd name="connsiteX4" fmla="*/ 0 w 533400"/>
                <a:gd name="connsiteY4" fmla="*/ 76199 h 2286000"/>
                <a:gd name="connsiteX0" fmla="*/ 0 w 533400"/>
                <a:gd name="connsiteY0" fmla="*/ 76199 h 2209800"/>
                <a:gd name="connsiteX1" fmla="*/ 3810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09800"/>
                <a:gd name="connsiteX1" fmla="*/ 381000 w 533400"/>
                <a:gd name="connsiteY1" fmla="*/ 2209800 h 2209800"/>
                <a:gd name="connsiteX2" fmla="*/ 533400 w 533400"/>
                <a:gd name="connsiteY2" fmla="*/ 2133600 h 2209800"/>
                <a:gd name="connsiteX3" fmla="*/ 0 w 533400"/>
                <a:gd name="connsiteY3" fmla="*/ 0 h 2209800"/>
                <a:gd name="connsiteX4" fmla="*/ 0 w 53340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16685"/>
                <a:gd name="connsiteX1" fmla="*/ 386860 w 532957"/>
                <a:gd name="connsiteY1" fmla="*/ 2216685 h 2216685"/>
                <a:gd name="connsiteX2" fmla="*/ 532957 w 532957"/>
                <a:gd name="connsiteY2" fmla="*/ 2070587 h 2216685"/>
                <a:gd name="connsiteX3" fmla="*/ 0 w 532957"/>
                <a:gd name="connsiteY3" fmla="*/ 0 h 2216685"/>
                <a:gd name="connsiteX4" fmla="*/ 0 w 532957"/>
                <a:gd name="connsiteY4" fmla="*/ 76199 h 2216685"/>
                <a:gd name="connsiteX0" fmla="*/ 0 w 532957"/>
                <a:gd name="connsiteY0" fmla="*/ 0 h 2140486"/>
                <a:gd name="connsiteX1" fmla="*/ 386860 w 532957"/>
                <a:gd name="connsiteY1" fmla="*/ 2140486 h 2140486"/>
                <a:gd name="connsiteX2" fmla="*/ 532957 w 532957"/>
                <a:gd name="connsiteY2" fmla="*/ 1994388 h 2140486"/>
                <a:gd name="connsiteX3" fmla="*/ 7005 w 532957"/>
                <a:gd name="connsiteY3" fmla="*/ 7456 h 2140486"/>
                <a:gd name="connsiteX4" fmla="*/ 0 w 532957"/>
                <a:gd name="connsiteY4" fmla="*/ 0 h 214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57" h="2140486">
                  <a:moveTo>
                    <a:pt x="0" y="0"/>
                  </a:moveTo>
                  <a:lnTo>
                    <a:pt x="386860" y="2140486"/>
                  </a:lnTo>
                  <a:lnTo>
                    <a:pt x="532957" y="1994388"/>
                  </a:lnTo>
                  <a:lnTo>
                    <a:pt x="7005" y="7456"/>
                  </a:lnTo>
                  <a:lnTo>
                    <a:pt x="0" y="0"/>
                  </a:lnTo>
                  <a:close/>
                </a:path>
              </a:pathLst>
            </a:cu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Freeform 43"/>
            <p:cNvSpPr/>
            <p:nvPr/>
          </p:nvSpPr>
          <p:spPr>
            <a:xfrm>
              <a:off x="7467699" y="1218682"/>
              <a:ext cx="379899" cy="5028772"/>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1 h 2177808"/>
                <a:gd name="connsiteX1" fmla="*/ 300728 w 537472"/>
                <a:gd name="connsiteY1" fmla="*/ 1936411 h 2177808"/>
                <a:gd name="connsiteX2" fmla="*/ 537472 w 537472"/>
                <a:gd name="connsiteY2" fmla="*/ 2177808 h 2177808"/>
                <a:gd name="connsiteX3" fmla="*/ 132623 w 537472"/>
                <a:gd name="connsiteY3" fmla="*/ 0 h 2177808"/>
                <a:gd name="connsiteX4" fmla="*/ 0 w 537472"/>
                <a:gd name="connsiteY4" fmla="*/ 34901 h 2177808"/>
                <a:gd name="connsiteX0" fmla="*/ 0 w 529328"/>
                <a:gd name="connsiteY0" fmla="*/ 34901 h 1936411"/>
                <a:gd name="connsiteX1" fmla="*/ 300728 w 529328"/>
                <a:gd name="connsiteY1" fmla="*/ 1936411 h 1936411"/>
                <a:gd name="connsiteX2" fmla="*/ 529328 w 529328"/>
                <a:gd name="connsiteY2" fmla="*/ 1936411 h 1936411"/>
                <a:gd name="connsiteX3" fmla="*/ 132623 w 529328"/>
                <a:gd name="connsiteY3" fmla="*/ 0 h 1936411"/>
                <a:gd name="connsiteX4" fmla="*/ 0 w 529328"/>
                <a:gd name="connsiteY4" fmla="*/ 34901 h 1936411"/>
                <a:gd name="connsiteX0" fmla="*/ 0 w 529328"/>
                <a:gd name="connsiteY0" fmla="*/ 34901 h 2012612"/>
                <a:gd name="connsiteX1" fmla="*/ 300728 w 529328"/>
                <a:gd name="connsiteY1" fmla="*/ 2012612 h 2012612"/>
                <a:gd name="connsiteX2" fmla="*/ 529328 w 529328"/>
                <a:gd name="connsiteY2" fmla="*/ 1936411 h 2012612"/>
                <a:gd name="connsiteX3" fmla="*/ 132623 w 529328"/>
                <a:gd name="connsiteY3" fmla="*/ 0 h 2012612"/>
                <a:gd name="connsiteX4" fmla="*/ 0 w 529328"/>
                <a:gd name="connsiteY4" fmla="*/ 34901 h 2012612"/>
                <a:gd name="connsiteX0" fmla="*/ 0 w 533400"/>
                <a:gd name="connsiteY0" fmla="*/ 0 h 2133601"/>
                <a:gd name="connsiteX1" fmla="*/ 304800 w 533400"/>
                <a:gd name="connsiteY1" fmla="*/ 2133601 h 2133601"/>
                <a:gd name="connsiteX2" fmla="*/ 533400 w 533400"/>
                <a:gd name="connsiteY2" fmla="*/ 2057400 h 2133601"/>
                <a:gd name="connsiteX3" fmla="*/ 136695 w 533400"/>
                <a:gd name="connsiteY3" fmla="*/ 120989 h 2133601"/>
                <a:gd name="connsiteX4" fmla="*/ 0 w 533400"/>
                <a:gd name="connsiteY4" fmla="*/ 0 h 2133601"/>
                <a:gd name="connsiteX0" fmla="*/ 0 w 533400"/>
                <a:gd name="connsiteY0" fmla="*/ 76199 h 2209800"/>
                <a:gd name="connsiteX1" fmla="*/ 304800 w 533400"/>
                <a:gd name="connsiteY1" fmla="*/ 2209800 h 2209800"/>
                <a:gd name="connsiteX2" fmla="*/ 533400 w 533400"/>
                <a:gd name="connsiteY2" fmla="*/ 2133599 h 2209800"/>
                <a:gd name="connsiteX3" fmla="*/ 0 w 533400"/>
                <a:gd name="connsiteY3" fmla="*/ 0 h 2209800"/>
                <a:gd name="connsiteX4" fmla="*/ 0 w 533400"/>
                <a:gd name="connsiteY4" fmla="*/ 76199 h 2209800"/>
                <a:gd name="connsiteX0" fmla="*/ 0 w 533400"/>
                <a:gd name="connsiteY0" fmla="*/ 76199 h 2209800"/>
                <a:gd name="connsiteX1" fmla="*/ 3048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86000"/>
                <a:gd name="connsiteX1" fmla="*/ 381000 w 533400"/>
                <a:gd name="connsiteY1" fmla="*/ 2286000 h 2286000"/>
                <a:gd name="connsiteX2" fmla="*/ 533400 w 533400"/>
                <a:gd name="connsiteY2" fmla="*/ 2057400 h 2286000"/>
                <a:gd name="connsiteX3" fmla="*/ 0 w 533400"/>
                <a:gd name="connsiteY3" fmla="*/ 0 h 2286000"/>
                <a:gd name="connsiteX4" fmla="*/ 0 w 533400"/>
                <a:gd name="connsiteY4" fmla="*/ 76199 h 2286000"/>
                <a:gd name="connsiteX0" fmla="*/ 0 w 533400"/>
                <a:gd name="connsiteY0" fmla="*/ 76199 h 2209800"/>
                <a:gd name="connsiteX1" fmla="*/ 3810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09800"/>
                <a:gd name="connsiteX1" fmla="*/ 381000 w 533400"/>
                <a:gd name="connsiteY1" fmla="*/ 2209800 h 2209800"/>
                <a:gd name="connsiteX2" fmla="*/ 533400 w 533400"/>
                <a:gd name="connsiteY2" fmla="*/ 2133600 h 2209800"/>
                <a:gd name="connsiteX3" fmla="*/ 0 w 533400"/>
                <a:gd name="connsiteY3" fmla="*/ 0 h 2209800"/>
                <a:gd name="connsiteX4" fmla="*/ 0 w 53340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16685"/>
                <a:gd name="connsiteX1" fmla="*/ 386860 w 532957"/>
                <a:gd name="connsiteY1" fmla="*/ 2216685 h 2216685"/>
                <a:gd name="connsiteX2" fmla="*/ 532957 w 532957"/>
                <a:gd name="connsiteY2" fmla="*/ 2070587 h 2216685"/>
                <a:gd name="connsiteX3" fmla="*/ 0 w 532957"/>
                <a:gd name="connsiteY3" fmla="*/ 0 h 2216685"/>
                <a:gd name="connsiteX4" fmla="*/ 0 w 532957"/>
                <a:gd name="connsiteY4" fmla="*/ 76199 h 2216685"/>
                <a:gd name="connsiteX0" fmla="*/ 0 w 532957"/>
                <a:gd name="connsiteY0" fmla="*/ 0 h 2140486"/>
                <a:gd name="connsiteX1" fmla="*/ 386860 w 532957"/>
                <a:gd name="connsiteY1" fmla="*/ 2140486 h 2140486"/>
                <a:gd name="connsiteX2" fmla="*/ 532957 w 532957"/>
                <a:gd name="connsiteY2" fmla="*/ 1994388 h 2140486"/>
                <a:gd name="connsiteX3" fmla="*/ 416079 w 532957"/>
                <a:gd name="connsiteY3" fmla="*/ 211993 h 2140486"/>
                <a:gd name="connsiteX4" fmla="*/ 0 w 532957"/>
                <a:gd name="connsiteY4" fmla="*/ 0 h 2140486"/>
                <a:gd name="connsiteX0" fmla="*/ 0 w 146097"/>
                <a:gd name="connsiteY0" fmla="*/ 0 h 1928493"/>
                <a:gd name="connsiteX1" fmla="*/ 0 w 146097"/>
                <a:gd name="connsiteY1" fmla="*/ 1928493 h 1928493"/>
                <a:gd name="connsiteX2" fmla="*/ 146097 w 146097"/>
                <a:gd name="connsiteY2" fmla="*/ 1782395 h 1928493"/>
                <a:gd name="connsiteX3" fmla="*/ 29219 w 146097"/>
                <a:gd name="connsiteY3" fmla="*/ 0 h 1928493"/>
                <a:gd name="connsiteX4" fmla="*/ 0 w 146097"/>
                <a:gd name="connsiteY4" fmla="*/ 0 h 1928493"/>
                <a:gd name="connsiteX0" fmla="*/ 0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0 w 146097"/>
                <a:gd name="connsiteY4" fmla="*/ 0 h 1928493"/>
                <a:gd name="connsiteX0" fmla="*/ 58439 w 146097"/>
                <a:gd name="connsiteY0" fmla="*/ 2922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29220 h 1928493"/>
                <a:gd name="connsiteX0" fmla="*/ 58439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0 h 1928493"/>
                <a:gd name="connsiteX0" fmla="*/ 87659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87659 w 146097"/>
                <a:gd name="connsiteY4" fmla="*/ 0 h 1928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97" h="1928493">
                  <a:moveTo>
                    <a:pt x="87659" y="0"/>
                  </a:moveTo>
                  <a:lnTo>
                    <a:pt x="0" y="1928493"/>
                  </a:lnTo>
                  <a:lnTo>
                    <a:pt x="146097" y="1782395"/>
                  </a:lnTo>
                  <a:lnTo>
                    <a:pt x="87659" y="0"/>
                  </a:lnTo>
                  <a:lnTo>
                    <a:pt x="87659" y="0"/>
                  </a:lnTo>
                  <a:close/>
                </a:path>
              </a:pathLst>
            </a:cu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Freeform 44"/>
            <p:cNvSpPr/>
            <p:nvPr/>
          </p:nvSpPr>
          <p:spPr>
            <a:xfrm>
              <a:off x="6247885" y="1218682"/>
              <a:ext cx="1447238" cy="5028772"/>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1 h 2177808"/>
                <a:gd name="connsiteX1" fmla="*/ 300728 w 537472"/>
                <a:gd name="connsiteY1" fmla="*/ 1936411 h 2177808"/>
                <a:gd name="connsiteX2" fmla="*/ 537472 w 537472"/>
                <a:gd name="connsiteY2" fmla="*/ 2177808 h 2177808"/>
                <a:gd name="connsiteX3" fmla="*/ 132623 w 537472"/>
                <a:gd name="connsiteY3" fmla="*/ 0 h 2177808"/>
                <a:gd name="connsiteX4" fmla="*/ 0 w 537472"/>
                <a:gd name="connsiteY4" fmla="*/ 34901 h 2177808"/>
                <a:gd name="connsiteX0" fmla="*/ 0 w 529328"/>
                <a:gd name="connsiteY0" fmla="*/ 34901 h 1936411"/>
                <a:gd name="connsiteX1" fmla="*/ 300728 w 529328"/>
                <a:gd name="connsiteY1" fmla="*/ 1936411 h 1936411"/>
                <a:gd name="connsiteX2" fmla="*/ 529328 w 529328"/>
                <a:gd name="connsiteY2" fmla="*/ 1936411 h 1936411"/>
                <a:gd name="connsiteX3" fmla="*/ 132623 w 529328"/>
                <a:gd name="connsiteY3" fmla="*/ 0 h 1936411"/>
                <a:gd name="connsiteX4" fmla="*/ 0 w 529328"/>
                <a:gd name="connsiteY4" fmla="*/ 34901 h 1936411"/>
                <a:gd name="connsiteX0" fmla="*/ 0 w 529328"/>
                <a:gd name="connsiteY0" fmla="*/ 34901 h 2012612"/>
                <a:gd name="connsiteX1" fmla="*/ 300728 w 529328"/>
                <a:gd name="connsiteY1" fmla="*/ 2012612 h 2012612"/>
                <a:gd name="connsiteX2" fmla="*/ 529328 w 529328"/>
                <a:gd name="connsiteY2" fmla="*/ 1936411 h 2012612"/>
                <a:gd name="connsiteX3" fmla="*/ 132623 w 529328"/>
                <a:gd name="connsiteY3" fmla="*/ 0 h 2012612"/>
                <a:gd name="connsiteX4" fmla="*/ 0 w 529328"/>
                <a:gd name="connsiteY4" fmla="*/ 34901 h 2012612"/>
                <a:gd name="connsiteX0" fmla="*/ 0 w 533400"/>
                <a:gd name="connsiteY0" fmla="*/ 0 h 2133601"/>
                <a:gd name="connsiteX1" fmla="*/ 304800 w 533400"/>
                <a:gd name="connsiteY1" fmla="*/ 2133601 h 2133601"/>
                <a:gd name="connsiteX2" fmla="*/ 533400 w 533400"/>
                <a:gd name="connsiteY2" fmla="*/ 2057400 h 2133601"/>
                <a:gd name="connsiteX3" fmla="*/ 136695 w 533400"/>
                <a:gd name="connsiteY3" fmla="*/ 120989 h 2133601"/>
                <a:gd name="connsiteX4" fmla="*/ 0 w 533400"/>
                <a:gd name="connsiteY4" fmla="*/ 0 h 2133601"/>
                <a:gd name="connsiteX0" fmla="*/ 0 w 533400"/>
                <a:gd name="connsiteY0" fmla="*/ 76199 h 2209800"/>
                <a:gd name="connsiteX1" fmla="*/ 304800 w 533400"/>
                <a:gd name="connsiteY1" fmla="*/ 2209800 h 2209800"/>
                <a:gd name="connsiteX2" fmla="*/ 533400 w 533400"/>
                <a:gd name="connsiteY2" fmla="*/ 2133599 h 2209800"/>
                <a:gd name="connsiteX3" fmla="*/ 0 w 533400"/>
                <a:gd name="connsiteY3" fmla="*/ 0 h 2209800"/>
                <a:gd name="connsiteX4" fmla="*/ 0 w 533400"/>
                <a:gd name="connsiteY4" fmla="*/ 76199 h 2209800"/>
                <a:gd name="connsiteX0" fmla="*/ 0 w 533400"/>
                <a:gd name="connsiteY0" fmla="*/ 76199 h 2209800"/>
                <a:gd name="connsiteX1" fmla="*/ 3048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86000"/>
                <a:gd name="connsiteX1" fmla="*/ 381000 w 533400"/>
                <a:gd name="connsiteY1" fmla="*/ 2286000 h 2286000"/>
                <a:gd name="connsiteX2" fmla="*/ 533400 w 533400"/>
                <a:gd name="connsiteY2" fmla="*/ 2057400 h 2286000"/>
                <a:gd name="connsiteX3" fmla="*/ 0 w 533400"/>
                <a:gd name="connsiteY3" fmla="*/ 0 h 2286000"/>
                <a:gd name="connsiteX4" fmla="*/ 0 w 533400"/>
                <a:gd name="connsiteY4" fmla="*/ 76199 h 2286000"/>
                <a:gd name="connsiteX0" fmla="*/ 0 w 533400"/>
                <a:gd name="connsiteY0" fmla="*/ 76199 h 2209800"/>
                <a:gd name="connsiteX1" fmla="*/ 3810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09800"/>
                <a:gd name="connsiteX1" fmla="*/ 381000 w 533400"/>
                <a:gd name="connsiteY1" fmla="*/ 2209800 h 2209800"/>
                <a:gd name="connsiteX2" fmla="*/ 533400 w 533400"/>
                <a:gd name="connsiteY2" fmla="*/ 2133600 h 2209800"/>
                <a:gd name="connsiteX3" fmla="*/ 0 w 533400"/>
                <a:gd name="connsiteY3" fmla="*/ 0 h 2209800"/>
                <a:gd name="connsiteX4" fmla="*/ 0 w 53340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16685"/>
                <a:gd name="connsiteX1" fmla="*/ 386860 w 532957"/>
                <a:gd name="connsiteY1" fmla="*/ 2216685 h 2216685"/>
                <a:gd name="connsiteX2" fmla="*/ 532957 w 532957"/>
                <a:gd name="connsiteY2" fmla="*/ 2070587 h 2216685"/>
                <a:gd name="connsiteX3" fmla="*/ 0 w 532957"/>
                <a:gd name="connsiteY3" fmla="*/ 0 h 2216685"/>
                <a:gd name="connsiteX4" fmla="*/ 0 w 532957"/>
                <a:gd name="connsiteY4" fmla="*/ 76199 h 2216685"/>
                <a:gd name="connsiteX0" fmla="*/ 0 w 532957"/>
                <a:gd name="connsiteY0" fmla="*/ 0 h 2140486"/>
                <a:gd name="connsiteX1" fmla="*/ 386860 w 532957"/>
                <a:gd name="connsiteY1" fmla="*/ 2140486 h 2140486"/>
                <a:gd name="connsiteX2" fmla="*/ 532957 w 532957"/>
                <a:gd name="connsiteY2" fmla="*/ 1994388 h 2140486"/>
                <a:gd name="connsiteX3" fmla="*/ 416079 w 532957"/>
                <a:gd name="connsiteY3" fmla="*/ 211993 h 2140486"/>
                <a:gd name="connsiteX4" fmla="*/ 0 w 532957"/>
                <a:gd name="connsiteY4" fmla="*/ 0 h 2140486"/>
                <a:gd name="connsiteX0" fmla="*/ 0 w 146097"/>
                <a:gd name="connsiteY0" fmla="*/ 0 h 1928493"/>
                <a:gd name="connsiteX1" fmla="*/ 0 w 146097"/>
                <a:gd name="connsiteY1" fmla="*/ 1928493 h 1928493"/>
                <a:gd name="connsiteX2" fmla="*/ 146097 w 146097"/>
                <a:gd name="connsiteY2" fmla="*/ 1782395 h 1928493"/>
                <a:gd name="connsiteX3" fmla="*/ 29219 w 146097"/>
                <a:gd name="connsiteY3" fmla="*/ 0 h 1928493"/>
                <a:gd name="connsiteX4" fmla="*/ 0 w 146097"/>
                <a:gd name="connsiteY4" fmla="*/ 0 h 1928493"/>
                <a:gd name="connsiteX0" fmla="*/ 0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0 w 146097"/>
                <a:gd name="connsiteY4" fmla="*/ 0 h 1928493"/>
                <a:gd name="connsiteX0" fmla="*/ 58439 w 146097"/>
                <a:gd name="connsiteY0" fmla="*/ 2922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29220 h 1928493"/>
                <a:gd name="connsiteX0" fmla="*/ 58439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0 h 1928493"/>
                <a:gd name="connsiteX0" fmla="*/ 525952 w 555172"/>
                <a:gd name="connsiteY0" fmla="*/ 0 h 1928493"/>
                <a:gd name="connsiteX1" fmla="*/ 467513 w 555172"/>
                <a:gd name="connsiteY1" fmla="*/ 1928493 h 1928493"/>
                <a:gd name="connsiteX2" fmla="*/ 0 w 555172"/>
                <a:gd name="connsiteY2" fmla="*/ 1928493 h 1928493"/>
                <a:gd name="connsiteX3" fmla="*/ 555172 w 555172"/>
                <a:gd name="connsiteY3" fmla="*/ 0 h 1928493"/>
                <a:gd name="connsiteX4" fmla="*/ 525952 w 555172"/>
                <a:gd name="connsiteY4" fmla="*/ 0 h 1928493"/>
                <a:gd name="connsiteX0" fmla="*/ 555172 w 555172"/>
                <a:gd name="connsiteY0" fmla="*/ 0 h 1928493"/>
                <a:gd name="connsiteX1" fmla="*/ 467513 w 555172"/>
                <a:gd name="connsiteY1" fmla="*/ 1928493 h 1928493"/>
                <a:gd name="connsiteX2" fmla="*/ 0 w 555172"/>
                <a:gd name="connsiteY2" fmla="*/ 1928493 h 1928493"/>
                <a:gd name="connsiteX3" fmla="*/ 555172 w 555172"/>
                <a:gd name="connsiteY3" fmla="*/ 0 h 1928493"/>
                <a:gd name="connsiteX4" fmla="*/ 555172 w 555172"/>
                <a:gd name="connsiteY4" fmla="*/ 0 h 1928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72" h="1928493">
                  <a:moveTo>
                    <a:pt x="555172" y="0"/>
                  </a:moveTo>
                  <a:lnTo>
                    <a:pt x="467513" y="1928493"/>
                  </a:lnTo>
                  <a:lnTo>
                    <a:pt x="0" y="1928493"/>
                  </a:lnTo>
                  <a:lnTo>
                    <a:pt x="555172" y="0"/>
                  </a:lnTo>
                  <a:lnTo>
                    <a:pt x="555172" y="0"/>
                  </a:lnTo>
                  <a:close/>
                </a:path>
              </a:pathLst>
            </a:cu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Freeform 45"/>
            <p:cNvSpPr/>
            <p:nvPr/>
          </p:nvSpPr>
          <p:spPr>
            <a:xfrm>
              <a:off x="6095407" y="665672"/>
              <a:ext cx="1392967" cy="5615375"/>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 h 2153377"/>
                <a:gd name="connsiteX1" fmla="*/ 34901 w 537472"/>
                <a:gd name="connsiteY1" fmla="*/ 2153377 h 2153377"/>
                <a:gd name="connsiteX2" fmla="*/ 537472 w 537472"/>
                <a:gd name="connsiteY2" fmla="*/ 2146397 h 2153377"/>
                <a:gd name="connsiteX3" fmla="*/ 148328 w 537472"/>
                <a:gd name="connsiteY3" fmla="*/ 0 h 2153377"/>
                <a:gd name="connsiteX4" fmla="*/ 0 w 537472"/>
                <a:gd name="connsiteY4" fmla="*/ 3490 h 2153377"/>
                <a:gd name="connsiteX0" fmla="*/ 0 w 533847"/>
                <a:gd name="connsiteY0" fmla="*/ 7455 h 2153377"/>
                <a:gd name="connsiteX1" fmla="*/ 31276 w 533847"/>
                <a:gd name="connsiteY1" fmla="*/ 2153377 h 2153377"/>
                <a:gd name="connsiteX2" fmla="*/ 533847 w 533847"/>
                <a:gd name="connsiteY2" fmla="*/ 2146397 h 2153377"/>
                <a:gd name="connsiteX3" fmla="*/ 144703 w 533847"/>
                <a:gd name="connsiteY3" fmla="*/ 0 h 2153377"/>
                <a:gd name="connsiteX4" fmla="*/ 0 w 533847"/>
                <a:gd name="connsiteY4" fmla="*/ 7455 h 2153377"/>
                <a:gd name="connsiteX0" fmla="*/ 0 w 533847"/>
                <a:gd name="connsiteY0" fmla="*/ 7455 h 2153377"/>
                <a:gd name="connsiteX1" fmla="*/ 31276 w 533847"/>
                <a:gd name="connsiteY1" fmla="*/ 2153377 h 2153377"/>
                <a:gd name="connsiteX2" fmla="*/ 533847 w 533847"/>
                <a:gd name="connsiteY2" fmla="*/ 2146397 h 2153377"/>
                <a:gd name="connsiteX3" fmla="*/ 144703 w 533847"/>
                <a:gd name="connsiteY3" fmla="*/ 0 h 2153377"/>
                <a:gd name="connsiteX4" fmla="*/ 0 w 533847"/>
                <a:gd name="connsiteY4" fmla="*/ 7455 h 215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47" h="2153377">
                  <a:moveTo>
                    <a:pt x="0" y="7455"/>
                  </a:moveTo>
                  <a:lnTo>
                    <a:pt x="31276" y="2153377"/>
                  </a:lnTo>
                  <a:lnTo>
                    <a:pt x="533847" y="2146397"/>
                  </a:lnTo>
                  <a:lnTo>
                    <a:pt x="144703" y="0"/>
                  </a:lnTo>
                  <a:lnTo>
                    <a:pt x="0" y="7455"/>
                  </a:lnTo>
                  <a:close/>
                </a:path>
              </a:pathLst>
            </a:cu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0" name="AutoShape 73"/>
            <p:cNvSpPr>
              <a:spLocks noChangeArrowheads="1"/>
            </p:cNvSpPr>
            <p:nvPr/>
          </p:nvSpPr>
          <p:spPr bwMode="auto">
            <a:xfrm>
              <a:off x="6019800" y="381000"/>
              <a:ext cx="539141" cy="540664"/>
            </a:xfrm>
            <a:prstGeom prst="star16">
              <a:avLst>
                <a:gd name="adj" fmla="val 31944"/>
              </a:avLst>
            </a:prstGeom>
            <a:solidFill>
              <a:srgbClr val="FFFF00"/>
            </a:solidFill>
            <a:ln w="9525">
              <a:solidFill>
                <a:schemeClr val="tx1"/>
              </a:solidFill>
              <a:miter lim="800000"/>
              <a:headEnd/>
              <a:tailEnd/>
            </a:ln>
          </p:spPr>
          <p:txBody>
            <a:bodyPr wrap="none" lIns="96981" tIns="48491" rIns="96981" bIns="48491" anchor="ctr"/>
            <a:lstStyle/>
            <a:p>
              <a:pPr defTabSz="969963" eaLnBrk="0" hangingPunct="0"/>
              <a:endParaRPr lang="en-US" sz="2100" b="1"/>
            </a:p>
          </p:txBody>
        </p:sp>
        <p:pic>
          <p:nvPicPr>
            <p:cNvPr id="11311" name="Picture 79"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2069702">
              <a:off x="6334412" y="5724592"/>
              <a:ext cx="290307" cy="200991"/>
            </a:xfrm>
            <a:prstGeom prst="rect">
              <a:avLst/>
            </a:prstGeom>
            <a:noFill/>
            <a:ln w="9525">
              <a:noFill/>
              <a:miter lim="800000"/>
              <a:headEnd/>
              <a:tailEnd/>
            </a:ln>
          </p:spPr>
        </p:pic>
        <p:pic>
          <p:nvPicPr>
            <p:cNvPr id="11312" name="Picture 88"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12353">
              <a:off x="7234954" y="5815037"/>
              <a:ext cx="227112" cy="166821"/>
            </a:xfrm>
            <a:prstGeom prst="rect">
              <a:avLst/>
            </a:prstGeom>
            <a:noFill/>
            <a:ln w="9525">
              <a:noFill/>
              <a:miter lim="800000"/>
              <a:headEnd/>
              <a:tailEnd/>
            </a:ln>
          </p:spPr>
        </p:pic>
        <p:sp>
          <p:nvSpPr>
            <p:cNvPr id="50" name="Flowchart: Data 49"/>
            <p:cNvSpPr/>
            <p:nvPr/>
          </p:nvSpPr>
          <p:spPr>
            <a:xfrm>
              <a:off x="6172938" y="5976116"/>
              <a:ext cx="1599715" cy="304931"/>
            </a:xfrm>
            <a:prstGeom prst="flowChartInputOutpu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314" name="Picture 76"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245542" y="3113730"/>
              <a:ext cx="288331" cy="200991"/>
            </a:xfrm>
            <a:prstGeom prst="rect">
              <a:avLst/>
            </a:prstGeom>
            <a:noFill/>
            <a:ln w="9525">
              <a:noFill/>
              <a:miter lim="800000"/>
              <a:headEnd/>
              <a:tailEnd/>
            </a:ln>
          </p:spPr>
        </p:pic>
        <p:pic>
          <p:nvPicPr>
            <p:cNvPr id="11315" name="Picture 77"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6828128" y="3533801"/>
              <a:ext cx="227112" cy="166821"/>
            </a:xfrm>
            <a:prstGeom prst="rect">
              <a:avLst/>
            </a:prstGeom>
            <a:noFill/>
            <a:ln w="9525">
              <a:noFill/>
              <a:miter lim="800000"/>
              <a:headEnd/>
              <a:tailEnd/>
            </a:ln>
          </p:spPr>
        </p:pic>
        <p:pic>
          <p:nvPicPr>
            <p:cNvPr id="11316" name="Picture 80"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rot="-461473">
              <a:off x="6604967" y="4373937"/>
              <a:ext cx="288331" cy="200991"/>
            </a:xfrm>
            <a:prstGeom prst="rect">
              <a:avLst/>
            </a:prstGeom>
            <a:noFill/>
            <a:ln w="9525">
              <a:noFill/>
              <a:miter lim="800000"/>
              <a:headEnd/>
              <a:tailEnd/>
            </a:ln>
          </p:spPr>
        </p:pic>
        <p:pic>
          <p:nvPicPr>
            <p:cNvPr id="11317" name="Picture 82"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7055239" y="3654393"/>
              <a:ext cx="288331" cy="200991"/>
            </a:xfrm>
            <a:prstGeom prst="rect">
              <a:avLst/>
            </a:prstGeom>
            <a:noFill/>
            <a:ln w="9525">
              <a:noFill/>
              <a:miter lim="800000"/>
              <a:headEnd/>
              <a:tailEnd/>
            </a:ln>
          </p:spPr>
        </p:pic>
        <p:pic>
          <p:nvPicPr>
            <p:cNvPr id="11318" name="Picture 83"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7217178" y="3023285"/>
              <a:ext cx="288331" cy="200991"/>
            </a:xfrm>
            <a:prstGeom prst="rect">
              <a:avLst/>
            </a:prstGeom>
            <a:noFill/>
            <a:ln w="9525">
              <a:noFill/>
              <a:miter lim="800000"/>
              <a:headEnd/>
              <a:tailEnd/>
            </a:ln>
          </p:spPr>
        </p:pic>
        <p:pic>
          <p:nvPicPr>
            <p:cNvPr id="11319" name="Picture 84" descr="O2_Molecule"/>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rot="-4336017">
              <a:off x="7025612" y="3953348"/>
              <a:ext cx="227119" cy="167864"/>
            </a:xfrm>
            <a:prstGeom prst="rect">
              <a:avLst/>
            </a:prstGeom>
            <a:noFill/>
            <a:ln w="9525">
              <a:noFill/>
              <a:miter lim="800000"/>
              <a:headEnd/>
              <a:tailEnd/>
            </a:ln>
          </p:spPr>
        </p:pic>
        <p:pic>
          <p:nvPicPr>
            <p:cNvPr id="11320" name="Picture 85"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6395631" y="3953869"/>
              <a:ext cx="227112" cy="166821"/>
            </a:xfrm>
            <a:prstGeom prst="rect">
              <a:avLst/>
            </a:prstGeom>
            <a:noFill/>
            <a:ln w="9525">
              <a:noFill/>
              <a:miter lim="800000"/>
              <a:headEnd/>
              <a:tailEnd/>
            </a:ln>
          </p:spPr>
        </p:pic>
        <p:pic>
          <p:nvPicPr>
            <p:cNvPr id="11321" name="Picture 90"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240966">
              <a:off x="7505512" y="5005048"/>
              <a:ext cx="227112" cy="166821"/>
            </a:xfrm>
            <a:prstGeom prst="rect">
              <a:avLst/>
            </a:prstGeom>
            <a:noFill/>
            <a:ln w="9525">
              <a:noFill/>
              <a:miter lim="800000"/>
              <a:headEnd/>
              <a:tailEnd/>
            </a:ln>
          </p:spPr>
        </p:pic>
        <p:pic>
          <p:nvPicPr>
            <p:cNvPr id="11322"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4820800">
              <a:off x="8103151" y="3473352"/>
              <a:ext cx="290307" cy="200991"/>
            </a:xfrm>
            <a:prstGeom prst="rect">
              <a:avLst/>
            </a:prstGeom>
            <a:noFill/>
            <a:ln w="9525">
              <a:noFill/>
              <a:miter lim="800000"/>
              <a:headEnd/>
              <a:tailEnd/>
            </a:ln>
          </p:spPr>
        </p:pic>
        <p:pic>
          <p:nvPicPr>
            <p:cNvPr id="11323" name="Picture 92"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814467">
              <a:off x="7505512" y="3835286"/>
              <a:ext cx="227112" cy="166821"/>
            </a:xfrm>
            <a:prstGeom prst="rect">
              <a:avLst/>
            </a:prstGeom>
            <a:noFill/>
            <a:ln w="9525">
              <a:noFill/>
              <a:miter lim="800000"/>
              <a:headEnd/>
              <a:tailEnd/>
            </a:ln>
          </p:spPr>
        </p:pic>
        <p:pic>
          <p:nvPicPr>
            <p:cNvPr id="11324" name="Picture 93"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6808463" y="3178726"/>
              <a:ext cx="227112" cy="166821"/>
            </a:xfrm>
            <a:prstGeom prst="rect">
              <a:avLst/>
            </a:prstGeom>
            <a:noFill/>
            <a:ln w="9525">
              <a:noFill/>
              <a:miter lim="800000"/>
              <a:headEnd/>
              <a:tailEnd/>
            </a:ln>
          </p:spPr>
        </p:pic>
        <p:pic>
          <p:nvPicPr>
            <p:cNvPr id="11325" name="Picture 94"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568203">
              <a:off x="6121132" y="3470495"/>
              <a:ext cx="227112" cy="166821"/>
            </a:xfrm>
            <a:prstGeom prst="rect">
              <a:avLst/>
            </a:prstGeom>
            <a:noFill/>
            <a:ln w="9525">
              <a:noFill/>
              <a:miter lim="800000"/>
              <a:headEnd/>
              <a:tailEnd/>
            </a:ln>
          </p:spPr>
        </p:pic>
        <p:pic>
          <p:nvPicPr>
            <p:cNvPr id="11326" name="Picture 95"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8458200" y="3429000"/>
              <a:ext cx="227112" cy="166821"/>
            </a:xfrm>
            <a:prstGeom prst="rect">
              <a:avLst/>
            </a:prstGeom>
            <a:noFill/>
            <a:ln w="9525">
              <a:noFill/>
              <a:miter lim="800000"/>
              <a:headEnd/>
              <a:tailEnd/>
            </a:ln>
          </p:spPr>
        </p:pic>
        <p:pic>
          <p:nvPicPr>
            <p:cNvPr id="11327" name="Picture 81"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5270335">
              <a:off x="7124191" y="5076890"/>
              <a:ext cx="289426" cy="201437"/>
            </a:xfrm>
            <a:prstGeom prst="rect">
              <a:avLst/>
            </a:prstGeom>
            <a:noFill/>
            <a:ln w="9525">
              <a:noFill/>
              <a:miter lim="800000"/>
              <a:headEnd/>
              <a:tailEnd/>
            </a:ln>
          </p:spPr>
        </p:pic>
        <p:pic>
          <p:nvPicPr>
            <p:cNvPr id="11328"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6425256" y="5095493"/>
              <a:ext cx="227112" cy="166821"/>
            </a:xfrm>
            <a:prstGeom prst="rect">
              <a:avLst/>
            </a:prstGeom>
            <a:noFill/>
            <a:ln w="9525">
              <a:noFill/>
              <a:miter lim="800000"/>
              <a:headEnd/>
              <a:tailEnd/>
            </a:ln>
          </p:spPr>
        </p:pic>
        <p:pic>
          <p:nvPicPr>
            <p:cNvPr id="11329" name="Picture 87"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609199">
              <a:off x="6964395" y="5545710"/>
              <a:ext cx="227112" cy="166821"/>
            </a:xfrm>
            <a:prstGeom prst="rect">
              <a:avLst/>
            </a:prstGeom>
            <a:noFill/>
            <a:ln w="9525">
              <a:noFill/>
              <a:miter lim="800000"/>
              <a:headEnd/>
              <a:tailEnd/>
            </a:ln>
          </p:spPr>
        </p:pic>
        <p:pic>
          <p:nvPicPr>
            <p:cNvPr id="11330" name="Picture 89"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186202">
              <a:off x="7505512" y="5636158"/>
              <a:ext cx="227112" cy="166821"/>
            </a:xfrm>
            <a:prstGeom prst="rect">
              <a:avLst/>
            </a:prstGeom>
            <a:noFill/>
            <a:ln w="9525">
              <a:noFill/>
              <a:miter lim="800000"/>
              <a:headEnd/>
              <a:tailEnd/>
            </a:ln>
          </p:spPr>
        </p:pic>
        <p:pic>
          <p:nvPicPr>
            <p:cNvPr id="11331" name="Picture 80"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rot="-461473">
              <a:off x="6793952" y="5961990"/>
              <a:ext cx="288331" cy="200991"/>
            </a:xfrm>
            <a:prstGeom prst="rect">
              <a:avLst/>
            </a:prstGeom>
            <a:noFill/>
            <a:ln w="9525">
              <a:noFill/>
              <a:miter lim="800000"/>
              <a:headEnd/>
              <a:tailEnd/>
            </a:ln>
          </p:spPr>
        </p:pic>
        <p:pic>
          <p:nvPicPr>
            <p:cNvPr id="11332" name="Picture 76"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383749" y="5433302"/>
              <a:ext cx="288331" cy="200991"/>
            </a:xfrm>
            <a:prstGeom prst="rect">
              <a:avLst/>
            </a:prstGeom>
            <a:noFill/>
            <a:ln w="9525">
              <a:noFill/>
              <a:miter lim="800000"/>
              <a:headEnd/>
              <a:tailEnd/>
            </a:ln>
          </p:spPr>
        </p:pic>
        <p:pic>
          <p:nvPicPr>
            <p:cNvPr id="11333"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1225970">
              <a:off x="7874551" y="5454551"/>
              <a:ext cx="290307" cy="200991"/>
            </a:xfrm>
            <a:prstGeom prst="rect">
              <a:avLst/>
            </a:prstGeom>
            <a:noFill/>
            <a:ln w="9525">
              <a:noFill/>
              <a:miter lim="800000"/>
              <a:headEnd/>
              <a:tailEnd/>
            </a:ln>
          </p:spPr>
        </p:pic>
        <p:pic>
          <p:nvPicPr>
            <p:cNvPr id="11334" name="Picture 78"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5270335">
              <a:off x="6038289" y="5584888"/>
              <a:ext cx="287415" cy="201437"/>
            </a:xfrm>
            <a:prstGeom prst="rect">
              <a:avLst/>
            </a:prstGeom>
            <a:noFill/>
            <a:ln w="9525">
              <a:noFill/>
              <a:miter lim="800000"/>
              <a:headEnd/>
              <a:tailEnd/>
            </a:ln>
          </p:spPr>
        </p:pic>
        <p:pic>
          <p:nvPicPr>
            <p:cNvPr id="11335"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1225970">
              <a:off x="8255551" y="4463952"/>
              <a:ext cx="290307" cy="200991"/>
            </a:xfrm>
            <a:prstGeom prst="rect">
              <a:avLst/>
            </a:prstGeom>
            <a:noFill/>
            <a:ln w="9525">
              <a:noFill/>
              <a:miter lim="800000"/>
              <a:headEnd/>
              <a:tailEnd/>
            </a:ln>
          </p:spPr>
        </p:pic>
        <p:pic>
          <p:nvPicPr>
            <p:cNvPr id="11336" name="Picture 78"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5270335">
              <a:off x="6154168" y="4916389"/>
              <a:ext cx="287415" cy="201437"/>
            </a:xfrm>
            <a:prstGeom prst="rect">
              <a:avLst/>
            </a:prstGeom>
            <a:noFill/>
            <a:ln w="9525">
              <a:noFill/>
              <a:miter lim="800000"/>
              <a:headEnd/>
              <a:tailEnd/>
            </a:ln>
          </p:spPr>
        </p:pic>
        <p:pic>
          <p:nvPicPr>
            <p:cNvPr id="11337" name="Picture 79"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2069702">
              <a:off x="5441592" y="4407935"/>
              <a:ext cx="290307" cy="200991"/>
            </a:xfrm>
            <a:prstGeom prst="rect">
              <a:avLst/>
            </a:prstGeom>
            <a:noFill/>
            <a:ln w="9525">
              <a:noFill/>
              <a:miter lim="800000"/>
              <a:headEnd/>
              <a:tailEnd/>
            </a:ln>
          </p:spPr>
        </p:pic>
        <p:pic>
          <p:nvPicPr>
            <p:cNvPr id="11338" name="Picture 78"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5270335">
              <a:off x="5220158" y="3323285"/>
              <a:ext cx="287415" cy="201437"/>
            </a:xfrm>
            <a:prstGeom prst="rect">
              <a:avLst/>
            </a:prstGeom>
            <a:noFill/>
            <a:ln w="9525">
              <a:noFill/>
              <a:miter lim="800000"/>
              <a:headEnd/>
              <a:tailEnd/>
            </a:ln>
          </p:spPr>
        </p:pic>
        <p:pic>
          <p:nvPicPr>
            <p:cNvPr id="11339"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1225970">
              <a:off x="5664752" y="4006752"/>
              <a:ext cx="290307" cy="200991"/>
            </a:xfrm>
            <a:prstGeom prst="rect">
              <a:avLst/>
            </a:prstGeom>
            <a:noFill/>
            <a:ln w="9525">
              <a:noFill/>
              <a:miter lim="800000"/>
              <a:headEnd/>
              <a:tailEnd/>
            </a:ln>
          </p:spPr>
        </p:pic>
        <p:pic>
          <p:nvPicPr>
            <p:cNvPr id="11340"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5208262" y="4778925"/>
              <a:ext cx="227112" cy="166821"/>
            </a:xfrm>
            <a:prstGeom prst="rect">
              <a:avLst/>
            </a:prstGeom>
            <a:noFill/>
            <a:ln w="9525">
              <a:noFill/>
              <a:miter lim="800000"/>
              <a:headEnd/>
              <a:tailEnd/>
            </a:ln>
          </p:spPr>
        </p:pic>
        <p:pic>
          <p:nvPicPr>
            <p:cNvPr id="11341" name="Picture 80"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rot="-461473">
              <a:off x="5422352" y="5961990"/>
              <a:ext cx="288331" cy="200991"/>
            </a:xfrm>
            <a:prstGeom prst="rect">
              <a:avLst/>
            </a:prstGeom>
            <a:noFill/>
            <a:ln w="9525">
              <a:noFill/>
              <a:miter lim="800000"/>
              <a:headEnd/>
              <a:tailEnd/>
            </a:ln>
          </p:spPr>
        </p:pic>
        <p:pic>
          <p:nvPicPr>
            <p:cNvPr id="11342" name="Picture 76"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934200" y="4800600"/>
              <a:ext cx="288331" cy="200991"/>
            </a:xfrm>
            <a:prstGeom prst="rect">
              <a:avLst/>
            </a:prstGeom>
            <a:noFill/>
            <a:ln w="9525">
              <a:noFill/>
              <a:miter lim="800000"/>
              <a:headEnd/>
              <a:tailEnd/>
            </a:ln>
          </p:spPr>
        </p:pic>
        <p:pic>
          <p:nvPicPr>
            <p:cNvPr id="11343"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1225970">
              <a:off x="5588551" y="5073550"/>
              <a:ext cx="290307" cy="200991"/>
            </a:xfrm>
            <a:prstGeom prst="rect">
              <a:avLst/>
            </a:prstGeom>
            <a:noFill/>
            <a:ln w="9525">
              <a:noFill/>
              <a:miter lim="800000"/>
              <a:headEnd/>
              <a:tailEnd/>
            </a:ln>
          </p:spPr>
        </p:pic>
        <p:pic>
          <p:nvPicPr>
            <p:cNvPr id="11344" name="Picture 78"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5270335">
              <a:off x="8115758" y="5228285"/>
              <a:ext cx="287415" cy="201437"/>
            </a:xfrm>
            <a:prstGeom prst="rect">
              <a:avLst/>
            </a:prstGeom>
            <a:noFill/>
            <a:ln w="9525">
              <a:noFill/>
              <a:miter lim="800000"/>
              <a:headEnd/>
              <a:tailEnd/>
            </a:ln>
          </p:spPr>
        </p:pic>
        <p:pic>
          <p:nvPicPr>
            <p:cNvPr id="11345"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5513062" y="5493653"/>
              <a:ext cx="227112" cy="166821"/>
            </a:xfrm>
            <a:prstGeom prst="rect">
              <a:avLst/>
            </a:prstGeom>
            <a:noFill/>
            <a:ln w="9525">
              <a:noFill/>
              <a:miter lim="800000"/>
              <a:headEnd/>
              <a:tailEnd/>
            </a:ln>
          </p:spPr>
        </p:pic>
        <p:pic>
          <p:nvPicPr>
            <p:cNvPr id="11346" name="Picture 88"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12353">
              <a:off x="8314211" y="5967437"/>
              <a:ext cx="227112" cy="166821"/>
            </a:xfrm>
            <a:prstGeom prst="rect">
              <a:avLst/>
            </a:prstGeom>
            <a:noFill/>
            <a:ln w="9525">
              <a:noFill/>
              <a:miter lim="800000"/>
              <a:headEnd/>
              <a:tailEnd/>
            </a:ln>
          </p:spPr>
        </p:pic>
        <p:pic>
          <p:nvPicPr>
            <p:cNvPr id="11347" name="Picture 77"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8077200" y="3886200"/>
              <a:ext cx="227112" cy="166821"/>
            </a:xfrm>
            <a:prstGeom prst="rect">
              <a:avLst/>
            </a:prstGeom>
            <a:noFill/>
            <a:ln w="9525">
              <a:noFill/>
              <a:miter lim="800000"/>
              <a:headEnd/>
              <a:tailEnd/>
            </a:ln>
          </p:spPr>
        </p:pic>
        <p:pic>
          <p:nvPicPr>
            <p:cNvPr id="11348" name="Picture 85"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7474888" y="4106269"/>
              <a:ext cx="227112" cy="166821"/>
            </a:xfrm>
            <a:prstGeom prst="rect">
              <a:avLst/>
            </a:prstGeom>
            <a:noFill/>
            <a:ln w="9525">
              <a:noFill/>
              <a:miter lim="800000"/>
              <a:headEnd/>
              <a:tailEnd/>
            </a:ln>
          </p:spPr>
        </p:pic>
        <p:pic>
          <p:nvPicPr>
            <p:cNvPr id="11349" name="Picture 90"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240966">
              <a:off x="8584769" y="5157448"/>
              <a:ext cx="227112" cy="166821"/>
            </a:xfrm>
            <a:prstGeom prst="rect">
              <a:avLst/>
            </a:prstGeom>
            <a:noFill/>
            <a:ln w="9525">
              <a:noFill/>
              <a:miter lim="800000"/>
              <a:headEnd/>
              <a:tailEnd/>
            </a:ln>
          </p:spPr>
        </p:pic>
        <p:pic>
          <p:nvPicPr>
            <p:cNvPr id="11350" name="Picture 92"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814467">
              <a:off x="8584769" y="3987686"/>
              <a:ext cx="227112" cy="166821"/>
            </a:xfrm>
            <a:prstGeom prst="rect">
              <a:avLst/>
            </a:prstGeom>
            <a:noFill/>
            <a:ln w="9525">
              <a:noFill/>
              <a:miter lim="800000"/>
              <a:headEnd/>
              <a:tailEnd/>
            </a:ln>
          </p:spPr>
        </p:pic>
        <p:pic>
          <p:nvPicPr>
            <p:cNvPr id="11351" name="Picture 93"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7775068" y="3175685"/>
              <a:ext cx="227112" cy="166821"/>
            </a:xfrm>
            <a:prstGeom prst="rect">
              <a:avLst/>
            </a:prstGeom>
            <a:noFill/>
            <a:ln w="9525">
              <a:noFill/>
              <a:miter lim="800000"/>
              <a:headEnd/>
              <a:tailEnd/>
            </a:ln>
          </p:spPr>
        </p:pic>
        <p:pic>
          <p:nvPicPr>
            <p:cNvPr id="11352" name="Picture 94"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568203">
              <a:off x="7111731" y="4461093"/>
              <a:ext cx="227112" cy="166821"/>
            </a:xfrm>
            <a:prstGeom prst="rect">
              <a:avLst/>
            </a:prstGeom>
            <a:noFill/>
            <a:ln w="9525">
              <a:noFill/>
              <a:miter lim="800000"/>
              <a:headEnd/>
              <a:tailEnd/>
            </a:ln>
          </p:spPr>
        </p:pic>
        <p:pic>
          <p:nvPicPr>
            <p:cNvPr id="11353" name="Picture 95"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5943600" y="4724400"/>
              <a:ext cx="227112" cy="166821"/>
            </a:xfrm>
            <a:prstGeom prst="rect">
              <a:avLst/>
            </a:prstGeom>
            <a:noFill/>
            <a:ln w="9525">
              <a:noFill/>
              <a:miter lim="800000"/>
              <a:headEnd/>
              <a:tailEnd/>
            </a:ln>
          </p:spPr>
        </p:pic>
        <p:pic>
          <p:nvPicPr>
            <p:cNvPr id="11354"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7951462" y="4855126"/>
              <a:ext cx="227112" cy="166821"/>
            </a:xfrm>
            <a:prstGeom prst="rect">
              <a:avLst/>
            </a:prstGeom>
            <a:noFill/>
            <a:ln w="9525">
              <a:noFill/>
              <a:miter lim="800000"/>
              <a:headEnd/>
              <a:tailEnd/>
            </a:ln>
          </p:spPr>
        </p:pic>
        <p:pic>
          <p:nvPicPr>
            <p:cNvPr id="11355" name="Picture 87"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609199">
              <a:off x="5664219" y="3471263"/>
              <a:ext cx="227112" cy="166821"/>
            </a:xfrm>
            <a:prstGeom prst="rect">
              <a:avLst/>
            </a:prstGeom>
            <a:noFill/>
            <a:ln w="9525">
              <a:noFill/>
              <a:miter lim="800000"/>
              <a:headEnd/>
              <a:tailEnd/>
            </a:ln>
          </p:spPr>
        </p:pic>
        <p:pic>
          <p:nvPicPr>
            <p:cNvPr id="11356" name="Picture 89"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186202">
              <a:off x="8584769" y="5788558"/>
              <a:ext cx="227112" cy="166821"/>
            </a:xfrm>
            <a:prstGeom prst="rect">
              <a:avLst/>
            </a:prstGeom>
            <a:noFill/>
            <a:ln w="9525">
              <a:noFill/>
              <a:miter lim="800000"/>
              <a:headEnd/>
              <a:tailEnd/>
            </a:ln>
          </p:spPr>
        </p:pic>
        <p:pic>
          <p:nvPicPr>
            <p:cNvPr id="11357"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5360662" y="3940725"/>
              <a:ext cx="227112" cy="166821"/>
            </a:xfrm>
            <a:prstGeom prst="rect">
              <a:avLst/>
            </a:prstGeom>
            <a:noFill/>
            <a:ln w="9525">
              <a:noFill/>
              <a:miter lim="800000"/>
              <a:headEnd/>
              <a:tailEnd/>
            </a:ln>
          </p:spPr>
        </p:pic>
        <p:pic>
          <p:nvPicPr>
            <p:cNvPr id="11358"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6592319" y="5646053"/>
              <a:ext cx="227112" cy="166821"/>
            </a:xfrm>
            <a:prstGeom prst="rect">
              <a:avLst/>
            </a:prstGeom>
            <a:noFill/>
            <a:ln w="9525">
              <a:noFill/>
              <a:miter lim="800000"/>
              <a:headEnd/>
              <a:tailEnd/>
            </a:ln>
          </p:spPr>
        </p:pic>
      </p:grpSp>
      <p:sp>
        <p:nvSpPr>
          <p:cNvPr id="11267" name="Rectangle 2"/>
          <p:cNvSpPr>
            <a:spLocks noGrp="1" noChangeArrowheads="1"/>
          </p:cNvSpPr>
          <p:nvPr>
            <p:ph type="title" idx="4294967295"/>
          </p:nvPr>
        </p:nvSpPr>
        <p:spPr>
          <a:xfrm>
            <a:off x="1524000" y="228600"/>
            <a:ext cx="5638800" cy="395288"/>
          </a:xfrm>
        </p:spPr>
        <p:txBody>
          <a:bodyPr lIns="86200" tIns="43100" rIns="86200" bIns="43100"/>
          <a:lstStyle/>
          <a:p>
            <a:pPr eaLnBrk="1" hangingPunct="1"/>
            <a:r>
              <a:rPr lang="en-US" dirty="0" smtClean="0"/>
              <a:t>Measuring CO</a:t>
            </a:r>
            <a:r>
              <a:rPr lang="en-US" baseline="-25000" dirty="0" smtClean="0"/>
              <a:t>2</a:t>
            </a:r>
            <a:r>
              <a:rPr lang="en-US" dirty="0" smtClean="0"/>
              <a:t> from Space</a:t>
            </a:r>
          </a:p>
        </p:txBody>
      </p:sp>
      <p:sp>
        <p:nvSpPr>
          <p:cNvPr id="11268" name="Rectangle 3"/>
          <p:cNvSpPr>
            <a:spLocks noGrp="1" noChangeArrowheads="1"/>
          </p:cNvSpPr>
          <p:nvPr>
            <p:ph type="body" idx="4294967295"/>
          </p:nvPr>
        </p:nvSpPr>
        <p:spPr>
          <a:xfrm>
            <a:off x="2922588" y="901700"/>
            <a:ext cx="2640012" cy="1311275"/>
          </a:xfrm>
        </p:spPr>
        <p:txBody>
          <a:bodyPr lIns="91430" tIns="45715" rIns="91430" bIns="45715">
            <a:spAutoFit/>
          </a:bodyPr>
          <a:lstStyle/>
          <a:p>
            <a:pPr marL="214313" indent="-214313" eaLnBrk="1" hangingPunct="1"/>
            <a:r>
              <a:rPr lang="en-US" sz="1700" b="1" smtClean="0"/>
              <a:t>Retrieve</a:t>
            </a:r>
            <a:r>
              <a:rPr lang="en-US" sz="1700" smtClean="0"/>
              <a:t> variations in the </a:t>
            </a:r>
            <a:r>
              <a:rPr lang="en-US" sz="1700" i="1" smtClean="0">
                <a:solidFill>
                  <a:srgbClr val="0000FF"/>
                </a:solidFill>
              </a:rPr>
              <a:t>column averaged CO</a:t>
            </a:r>
            <a:r>
              <a:rPr lang="en-US" sz="1700" i="1" baseline="-25000" smtClean="0">
                <a:solidFill>
                  <a:srgbClr val="0000FF"/>
                </a:solidFill>
              </a:rPr>
              <a:t>2</a:t>
            </a:r>
            <a:r>
              <a:rPr lang="en-US" sz="1700" i="1" smtClean="0">
                <a:solidFill>
                  <a:srgbClr val="0000FF"/>
                </a:solidFill>
              </a:rPr>
              <a:t> dry air mole fraction,</a:t>
            </a:r>
            <a:r>
              <a:rPr lang="en-US" sz="1700" smtClean="0">
                <a:solidFill>
                  <a:srgbClr val="0000FF"/>
                </a:solidFill>
              </a:rPr>
              <a:t> </a:t>
            </a:r>
            <a:r>
              <a:rPr lang="en-US" sz="1700" i="1" smtClean="0">
                <a:solidFill>
                  <a:srgbClr val="0000FF"/>
                </a:solidFill>
              </a:rPr>
              <a:t>X</a:t>
            </a:r>
            <a:r>
              <a:rPr lang="en-US" sz="1700" i="1" baseline="-25000" smtClean="0">
                <a:solidFill>
                  <a:srgbClr val="0000FF"/>
                </a:solidFill>
              </a:rPr>
              <a:t>CO2</a:t>
            </a:r>
            <a:r>
              <a:rPr lang="en-US" sz="1700" i="1" smtClean="0"/>
              <a:t> </a:t>
            </a:r>
            <a:r>
              <a:rPr lang="en-US" sz="1700" smtClean="0"/>
              <a:t>over the sunlit hemisphere</a:t>
            </a:r>
            <a:endParaRPr lang="en-US" smtClean="0"/>
          </a:p>
        </p:txBody>
      </p:sp>
      <p:sp>
        <p:nvSpPr>
          <p:cNvPr id="11269" name="Rectangle 129"/>
          <p:cNvSpPr>
            <a:spLocks noChangeArrowheads="1"/>
          </p:cNvSpPr>
          <p:nvPr/>
        </p:nvSpPr>
        <p:spPr bwMode="auto">
          <a:xfrm>
            <a:off x="144463" y="901700"/>
            <a:ext cx="2205037" cy="1139825"/>
          </a:xfrm>
          <a:prstGeom prst="rect">
            <a:avLst/>
          </a:prstGeom>
          <a:noFill/>
          <a:ln w="9525">
            <a:noFill/>
            <a:miter lim="800000"/>
            <a:headEnd/>
            <a:tailEnd/>
          </a:ln>
        </p:spPr>
        <p:txBody>
          <a:bodyPr lIns="91430" tIns="45715" rIns="91430" bIns="45715">
            <a:spAutoFit/>
          </a:bodyPr>
          <a:lstStyle/>
          <a:p>
            <a:pPr marL="228600" indent="-228600" eaLnBrk="0" hangingPunct="0">
              <a:spcBef>
                <a:spcPct val="20000"/>
              </a:spcBef>
              <a:buSzPct val="100000"/>
              <a:buFontTx/>
              <a:buChar char="•"/>
            </a:pPr>
            <a:r>
              <a:rPr lang="en-US" sz="1700" b="1" dirty="0"/>
              <a:t>Record</a:t>
            </a:r>
            <a:r>
              <a:rPr lang="en-US" sz="1700" dirty="0"/>
              <a:t> spectra of CO</a:t>
            </a:r>
            <a:r>
              <a:rPr lang="en-US" sz="1700" baseline="-25000" dirty="0"/>
              <a:t>2</a:t>
            </a:r>
            <a:r>
              <a:rPr lang="en-US" sz="1700" dirty="0"/>
              <a:t> and O</a:t>
            </a:r>
            <a:r>
              <a:rPr lang="en-US" sz="1700" baseline="-25000" dirty="0"/>
              <a:t>2</a:t>
            </a:r>
            <a:r>
              <a:rPr lang="en-US" sz="1700" dirty="0"/>
              <a:t> absorption in reflected sunlight</a:t>
            </a:r>
          </a:p>
        </p:txBody>
      </p:sp>
      <p:sp>
        <p:nvSpPr>
          <p:cNvPr id="11270" name="Rectangle 130"/>
          <p:cNvSpPr>
            <a:spLocks noChangeArrowheads="1"/>
          </p:cNvSpPr>
          <p:nvPr/>
        </p:nvSpPr>
        <p:spPr bwMode="auto">
          <a:xfrm>
            <a:off x="5791200" y="901700"/>
            <a:ext cx="2897188" cy="877888"/>
          </a:xfrm>
          <a:prstGeom prst="rect">
            <a:avLst/>
          </a:prstGeom>
          <a:noFill/>
          <a:ln w="9525">
            <a:noFill/>
            <a:miter lim="800000"/>
            <a:headEnd/>
            <a:tailEnd/>
          </a:ln>
        </p:spPr>
        <p:txBody>
          <a:bodyPr lIns="91430" tIns="45715" rIns="91430" bIns="45715">
            <a:spAutoFit/>
          </a:bodyPr>
          <a:lstStyle/>
          <a:p>
            <a:pPr marL="228600" indent="-228600" eaLnBrk="0" hangingPunct="0">
              <a:spcBef>
                <a:spcPct val="20000"/>
              </a:spcBef>
              <a:buSzPct val="100000"/>
              <a:buFontTx/>
              <a:buChar char="•"/>
            </a:pPr>
            <a:r>
              <a:rPr lang="en-US" sz="1700" b="1"/>
              <a:t>Validate</a:t>
            </a:r>
            <a:r>
              <a:rPr lang="en-US" sz="1700"/>
              <a:t> measurements to ensure </a:t>
            </a:r>
            <a:r>
              <a:rPr lang="en-US" sz="1700" i="1"/>
              <a:t>X</a:t>
            </a:r>
            <a:r>
              <a:rPr lang="en-US" sz="1700" i="1" baseline="-25000"/>
              <a:t>CO2</a:t>
            </a:r>
            <a:r>
              <a:rPr lang="en-US" sz="1700"/>
              <a:t> accuracy of 1 - 2 ppm (0.3 - 0.5%)</a:t>
            </a:r>
          </a:p>
        </p:txBody>
      </p:sp>
      <p:pic>
        <p:nvPicPr>
          <p:cNvPr id="11292" name="Picture 134"/>
          <p:cNvPicPr>
            <a:picLocks noChangeAspect="1" noChangeArrowheads="1"/>
          </p:cNvPicPr>
          <p:nvPr/>
        </p:nvPicPr>
        <p:blipFill>
          <a:blip r:embed="rId12" cstate="print">
            <a:clrChange>
              <a:clrFrom>
                <a:srgbClr val="000000">
                  <a:alpha val="0"/>
                </a:srgbClr>
              </a:clrFrom>
              <a:clrTo>
                <a:srgbClr val="000000">
                  <a:alpha val="0"/>
                </a:srgbClr>
              </a:clrTo>
            </a:clrChange>
          </a:blip>
          <a:srcRect/>
          <a:stretch>
            <a:fillRect/>
          </a:stretch>
        </p:blipFill>
        <p:spPr bwMode="auto">
          <a:xfrm>
            <a:off x="6012017" y="2039938"/>
            <a:ext cx="2246016" cy="1477507"/>
          </a:xfrm>
          <a:prstGeom prst="rect">
            <a:avLst/>
          </a:prstGeom>
          <a:solidFill>
            <a:schemeClr val="bg1"/>
          </a:solidFill>
          <a:ln w="9525">
            <a:solidFill>
              <a:srgbClr val="A50021"/>
            </a:solidFill>
            <a:miter lim="800000"/>
            <a:headEnd/>
            <a:tailEnd/>
          </a:ln>
        </p:spPr>
      </p:pic>
      <p:pic>
        <p:nvPicPr>
          <p:cNvPr id="11293" name="Picture 131" descr="CMDL_Mauna_Loa"/>
          <p:cNvPicPr>
            <a:picLocks noChangeAspect="1" noChangeArrowheads="1"/>
          </p:cNvPicPr>
          <p:nvPr/>
        </p:nvPicPr>
        <p:blipFill>
          <a:blip r:embed="rId13" cstate="print"/>
          <a:srcRect l="39000" t="36064" r="11250" b="20833"/>
          <a:stretch>
            <a:fillRect/>
          </a:stretch>
        </p:blipFill>
        <p:spPr bwMode="auto">
          <a:xfrm>
            <a:off x="5820423" y="4473260"/>
            <a:ext cx="1160947" cy="1429065"/>
          </a:xfrm>
          <a:prstGeom prst="rect">
            <a:avLst/>
          </a:prstGeom>
          <a:noFill/>
          <a:ln w="28575">
            <a:solidFill>
              <a:srgbClr val="993366"/>
            </a:solidFill>
            <a:miter lim="800000"/>
            <a:headEnd/>
            <a:tailEnd/>
          </a:ln>
        </p:spPr>
      </p:pic>
      <p:pic>
        <p:nvPicPr>
          <p:cNvPr id="11294" name="Picture 132" descr="Park_Falls_WLEF_tower"/>
          <p:cNvPicPr>
            <a:picLocks noChangeAspect="1" noChangeArrowheads="1"/>
          </p:cNvPicPr>
          <p:nvPr/>
        </p:nvPicPr>
        <p:blipFill>
          <a:blip r:embed="rId14" cstate="print"/>
          <a:srcRect/>
          <a:stretch>
            <a:fillRect/>
          </a:stretch>
        </p:blipFill>
        <p:spPr bwMode="auto">
          <a:xfrm>
            <a:off x="5748338" y="2962216"/>
            <a:ext cx="1030056" cy="1565077"/>
          </a:xfrm>
          <a:prstGeom prst="rect">
            <a:avLst/>
          </a:prstGeom>
          <a:noFill/>
          <a:ln w="9525">
            <a:solidFill>
              <a:srgbClr val="A50021"/>
            </a:solidFill>
            <a:miter lim="800000"/>
            <a:headEnd/>
            <a:tailEnd/>
          </a:ln>
        </p:spPr>
      </p:pic>
      <p:pic>
        <p:nvPicPr>
          <p:cNvPr id="11295" name="Picture 133" descr="137_3741"/>
          <p:cNvPicPr>
            <a:picLocks noChangeAspect="1" noChangeArrowheads="1"/>
          </p:cNvPicPr>
          <p:nvPr/>
        </p:nvPicPr>
        <p:blipFill>
          <a:blip r:embed="rId15" cstate="print"/>
          <a:srcRect/>
          <a:stretch>
            <a:fillRect/>
          </a:stretch>
        </p:blipFill>
        <p:spPr bwMode="auto">
          <a:xfrm>
            <a:off x="6801158" y="3198840"/>
            <a:ext cx="1652263" cy="1091828"/>
          </a:xfrm>
          <a:prstGeom prst="rect">
            <a:avLst/>
          </a:prstGeom>
          <a:noFill/>
          <a:ln w="9525">
            <a:solidFill>
              <a:srgbClr val="A50021"/>
            </a:solidFill>
            <a:miter lim="800000"/>
            <a:headEnd/>
            <a:tailEnd/>
          </a:ln>
        </p:spPr>
      </p:pic>
      <p:pic>
        <p:nvPicPr>
          <p:cNvPr id="11296" name="Picture 135" descr="proteus"/>
          <p:cNvPicPr>
            <a:picLocks noChangeAspect="1" noChangeArrowheads="1"/>
          </p:cNvPicPr>
          <p:nvPr/>
        </p:nvPicPr>
        <p:blipFill>
          <a:blip r:embed="rId16" cstate="print"/>
          <a:srcRect/>
          <a:stretch>
            <a:fillRect/>
          </a:stretch>
        </p:blipFill>
        <p:spPr bwMode="auto">
          <a:xfrm>
            <a:off x="6924461" y="4616726"/>
            <a:ext cx="1509990" cy="959541"/>
          </a:xfrm>
          <a:prstGeom prst="rect">
            <a:avLst/>
          </a:prstGeom>
          <a:noFill/>
          <a:ln w="9525">
            <a:solidFill>
              <a:srgbClr val="990033"/>
            </a:solidFill>
            <a:miter lim="800000"/>
            <a:headEnd/>
            <a:tailEnd/>
          </a:ln>
        </p:spPr>
      </p:pic>
      <p:sp>
        <p:nvSpPr>
          <p:cNvPr id="11297" name="Text Box 137"/>
          <p:cNvSpPr txBox="1">
            <a:spLocks noChangeArrowheads="1"/>
          </p:cNvSpPr>
          <p:nvPr/>
        </p:nvSpPr>
        <p:spPr bwMode="auto">
          <a:xfrm>
            <a:off x="6019605" y="5561362"/>
            <a:ext cx="677219" cy="322331"/>
          </a:xfrm>
          <a:prstGeom prst="rect">
            <a:avLst/>
          </a:prstGeom>
          <a:noFill/>
          <a:ln w="9525">
            <a:noFill/>
            <a:miter lim="800000"/>
            <a:headEnd/>
            <a:tailEnd/>
          </a:ln>
        </p:spPr>
        <p:txBody>
          <a:bodyPr wrap="none" lIns="91434" tIns="45717" rIns="91434" bIns="45717">
            <a:spAutoFit/>
          </a:bodyPr>
          <a:lstStyle/>
          <a:p>
            <a:r>
              <a:rPr lang="en-US" sz="1500" b="1">
                <a:solidFill>
                  <a:srgbClr val="FFFF00"/>
                </a:solidFill>
              </a:rPr>
              <a:t>Flask</a:t>
            </a:r>
          </a:p>
        </p:txBody>
      </p:sp>
      <p:sp>
        <p:nvSpPr>
          <p:cNvPr id="11298" name="Text Box 138"/>
          <p:cNvSpPr txBox="1">
            <a:spLocks noChangeArrowheads="1"/>
          </p:cNvSpPr>
          <p:nvPr/>
        </p:nvSpPr>
        <p:spPr bwMode="auto">
          <a:xfrm>
            <a:off x="7138819" y="4668895"/>
            <a:ext cx="870710" cy="322331"/>
          </a:xfrm>
          <a:prstGeom prst="rect">
            <a:avLst/>
          </a:prstGeom>
          <a:noFill/>
          <a:ln w="9525">
            <a:noFill/>
            <a:miter lim="800000"/>
            <a:headEnd/>
            <a:tailEnd/>
          </a:ln>
        </p:spPr>
        <p:txBody>
          <a:bodyPr wrap="none" lIns="91434" tIns="45717" rIns="91434" bIns="45717">
            <a:spAutoFit/>
          </a:bodyPr>
          <a:lstStyle/>
          <a:p>
            <a:r>
              <a:rPr lang="en-US" sz="1500" b="1">
                <a:solidFill>
                  <a:srgbClr val="FFFF00"/>
                </a:solidFill>
              </a:rPr>
              <a:t>Aircraft</a:t>
            </a:r>
          </a:p>
        </p:txBody>
      </p:sp>
      <p:sp>
        <p:nvSpPr>
          <p:cNvPr id="11299" name="Text Box 139"/>
          <p:cNvSpPr txBox="1">
            <a:spLocks noChangeArrowheads="1"/>
          </p:cNvSpPr>
          <p:nvPr/>
        </p:nvSpPr>
        <p:spPr bwMode="auto">
          <a:xfrm>
            <a:off x="7320928" y="3772702"/>
            <a:ext cx="546328" cy="322331"/>
          </a:xfrm>
          <a:prstGeom prst="rect">
            <a:avLst/>
          </a:prstGeom>
          <a:noFill/>
          <a:ln w="9525">
            <a:noFill/>
            <a:miter lim="800000"/>
            <a:headEnd/>
            <a:tailEnd/>
          </a:ln>
        </p:spPr>
        <p:txBody>
          <a:bodyPr wrap="none" lIns="91434" tIns="45717" rIns="91434" bIns="45717">
            <a:spAutoFit/>
          </a:bodyPr>
          <a:lstStyle/>
          <a:p>
            <a:r>
              <a:rPr lang="en-US" sz="1500" b="1">
                <a:solidFill>
                  <a:srgbClr val="FFFF00"/>
                </a:solidFill>
              </a:rPr>
              <a:t>FTS</a:t>
            </a:r>
          </a:p>
        </p:txBody>
      </p:sp>
      <p:sp>
        <p:nvSpPr>
          <p:cNvPr id="11300" name="Text Box 140"/>
          <p:cNvSpPr txBox="1">
            <a:spLocks noChangeArrowheads="1"/>
          </p:cNvSpPr>
          <p:nvPr/>
        </p:nvSpPr>
        <p:spPr bwMode="auto">
          <a:xfrm>
            <a:off x="5989254" y="2589578"/>
            <a:ext cx="2610234" cy="322331"/>
          </a:xfrm>
          <a:prstGeom prst="rect">
            <a:avLst/>
          </a:prstGeom>
          <a:noFill/>
          <a:ln w="9525">
            <a:noFill/>
            <a:miter lim="800000"/>
            <a:headEnd/>
            <a:tailEnd/>
          </a:ln>
        </p:spPr>
        <p:txBody>
          <a:bodyPr lIns="91434" tIns="45717" rIns="91434" bIns="45717">
            <a:spAutoFit/>
          </a:bodyPr>
          <a:lstStyle/>
          <a:p>
            <a:r>
              <a:rPr lang="en-US" sz="1500" b="1">
                <a:solidFill>
                  <a:srgbClr val="FFFF00"/>
                </a:solidFill>
              </a:rPr>
              <a:t>OCO/AIRS/GOSAT</a:t>
            </a:r>
            <a:endParaRPr lang="en-US" sz="1300" b="1">
              <a:solidFill>
                <a:srgbClr val="FFFF00"/>
              </a:solidFill>
            </a:endParaRPr>
          </a:p>
        </p:txBody>
      </p:sp>
      <p:sp>
        <p:nvSpPr>
          <p:cNvPr id="11301" name="Text Box 141"/>
          <p:cNvSpPr txBox="1">
            <a:spLocks noChangeArrowheads="1"/>
          </p:cNvSpPr>
          <p:nvPr/>
        </p:nvSpPr>
        <p:spPr bwMode="auto">
          <a:xfrm>
            <a:off x="5818526" y="4059633"/>
            <a:ext cx="736025" cy="322331"/>
          </a:xfrm>
          <a:prstGeom prst="rect">
            <a:avLst/>
          </a:prstGeom>
          <a:noFill/>
          <a:ln w="9525">
            <a:noFill/>
            <a:miter lim="800000"/>
            <a:headEnd/>
            <a:tailEnd/>
          </a:ln>
        </p:spPr>
        <p:txBody>
          <a:bodyPr wrap="none" lIns="91434" tIns="45717" rIns="91434" bIns="45717">
            <a:spAutoFit/>
          </a:bodyPr>
          <a:lstStyle/>
          <a:p>
            <a:r>
              <a:rPr lang="en-US" sz="1500" b="1">
                <a:solidFill>
                  <a:srgbClr val="FFFF00"/>
                </a:solidFill>
              </a:rPr>
              <a:t>Tower</a:t>
            </a:r>
          </a:p>
        </p:txBody>
      </p:sp>
      <p:sp>
        <p:nvSpPr>
          <p:cNvPr id="11272" name="AutoShape 143"/>
          <p:cNvSpPr>
            <a:spLocks noChangeArrowheads="1"/>
          </p:cNvSpPr>
          <p:nvPr/>
        </p:nvSpPr>
        <p:spPr bwMode="auto">
          <a:xfrm>
            <a:off x="2452688" y="1236663"/>
            <a:ext cx="233362" cy="692150"/>
          </a:xfrm>
          <a:prstGeom prst="rightArrow">
            <a:avLst>
              <a:gd name="adj1" fmla="val 50000"/>
              <a:gd name="adj2" fmla="val 51560"/>
            </a:avLst>
          </a:prstGeom>
          <a:solidFill>
            <a:srgbClr val="CCFFFF"/>
          </a:solidFill>
          <a:ln w="9525">
            <a:solidFill>
              <a:srgbClr val="3366FF"/>
            </a:solidFill>
            <a:miter lim="800000"/>
            <a:headEnd/>
            <a:tailEnd/>
          </a:ln>
        </p:spPr>
        <p:txBody>
          <a:bodyPr wrap="none" lIns="86204" tIns="43102" rIns="86204" bIns="43102" anchor="ctr">
            <a:spAutoFit/>
          </a:bodyPr>
          <a:lstStyle/>
          <a:p>
            <a:pPr eaLnBrk="0" hangingPunct="0"/>
            <a:endParaRPr lang="en-US" sz="1700" b="1"/>
          </a:p>
        </p:txBody>
      </p:sp>
      <p:sp>
        <p:nvSpPr>
          <p:cNvPr id="11273" name="AutoShape 145"/>
          <p:cNvSpPr>
            <a:spLocks noChangeArrowheads="1"/>
          </p:cNvSpPr>
          <p:nvPr/>
        </p:nvSpPr>
        <p:spPr bwMode="auto">
          <a:xfrm>
            <a:off x="5618163" y="1217613"/>
            <a:ext cx="233362" cy="693737"/>
          </a:xfrm>
          <a:prstGeom prst="rightArrow">
            <a:avLst>
              <a:gd name="adj1" fmla="val 50000"/>
              <a:gd name="adj2" fmla="val 51560"/>
            </a:avLst>
          </a:prstGeom>
          <a:solidFill>
            <a:srgbClr val="CCFFFF"/>
          </a:solidFill>
          <a:ln w="9525">
            <a:solidFill>
              <a:srgbClr val="3366FF"/>
            </a:solidFill>
            <a:miter lim="800000"/>
            <a:headEnd/>
            <a:tailEnd/>
          </a:ln>
        </p:spPr>
        <p:txBody>
          <a:bodyPr wrap="none" lIns="86204" tIns="43102" rIns="86204" bIns="43102" anchor="ctr">
            <a:spAutoFit/>
          </a:bodyPr>
          <a:lstStyle/>
          <a:p>
            <a:pPr eaLnBrk="0" hangingPunct="0"/>
            <a:endParaRPr lang="en-US" sz="1700" b="1"/>
          </a:p>
        </p:txBody>
      </p:sp>
      <p:sp>
        <p:nvSpPr>
          <p:cNvPr id="11274" name="Text Box 325"/>
          <p:cNvSpPr txBox="1">
            <a:spLocks noChangeArrowheads="1"/>
          </p:cNvSpPr>
          <p:nvPr/>
        </p:nvSpPr>
        <p:spPr bwMode="auto">
          <a:xfrm>
            <a:off x="3213100" y="2273300"/>
            <a:ext cx="806450" cy="655638"/>
          </a:xfrm>
          <a:prstGeom prst="rect">
            <a:avLst/>
          </a:prstGeom>
          <a:solidFill>
            <a:srgbClr val="66CCFF"/>
          </a:solidFill>
          <a:ln w="9525">
            <a:solidFill>
              <a:schemeClr val="tx1"/>
            </a:solidFill>
            <a:miter lim="800000"/>
            <a:headEnd/>
            <a:tailEnd/>
          </a:ln>
        </p:spPr>
        <p:txBody>
          <a:bodyPr lIns="91434" tIns="45717" rIns="91434" bIns="45717">
            <a:spAutoFit/>
          </a:bodyPr>
          <a:lstStyle/>
          <a:p>
            <a:pPr algn="ctr"/>
            <a:r>
              <a:rPr lang="en-US" sz="1200">
                <a:solidFill>
                  <a:schemeClr val="bg1"/>
                </a:solidFill>
              </a:rPr>
              <a:t>Initial Surf/Atm</a:t>
            </a:r>
          </a:p>
          <a:p>
            <a:pPr algn="ctr"/>
            <a:r>
              <a:rPr lang="en-US" sz="1200">
                <a:solidFill>
                  <a:schemeClr val="bg1"/>
                </a:solidFill>
              </a:rPr>
              <a:t>State</a:t>
            </a:r>
          </a:p>
        </p:txBody>
      </p:sp>
      <p:sp>
        <p:nvSpPr>
          <p:cNvPr id="11275" name="Text Box 326"/>
          <p:cNvSpPr txBox="1">
            <a:spLocks noChangeArrowheads="1"/>
          </p:cNvSpPr>
          <p:nvPr/>
        </p:nvSpPr>
        <p:spPr bwMode="auto">
          <a:xfrm>
            <a:off x="4162425" y="2357438"/>
            <a:ext cx="885825" cy="658812"/>
          </a:xfrm>
          <a:prstGeom prst="rect">
            <a:avLst/>
          </a:prstGeom>
          <a:solidFill>
            <a:srgbClr val="00FFCC"/>
          </a:solidFill>
          <a:ln w="12700">
            <a:solidFill>
              <a:schemeClr val="tx1"/>
            </a:solidFill>
            <a:miter lim="800000"/>
            <a:headEnd/>
            <a:tailEnd/>
          </a:ln>
        </p:spPr>
        <p:txBody>
          <a:bodyPr lIns="91434" tIns="45717" rIns="91434" bIns="45717">
            <a:spAutoFit/>
          </a:bodyPr>
          <a:lstStyle/>
          <a:p>
            <a:pPr algn="ctr"/>
            <a:r>
              <a:rPr lang="en-US" sz="1200">
                <a:solidFill>
                  <a:schemeClr val="bg1"/>
                </a:solidFill>
              </a:rPr>
              <a:t>Generate Synthetic Spectrum </a:t>
            </a:r>
          </a:p>
        </p:txBody>
      </p:sp>
      <p:sp>
        <p:nvSpPr>
          <p:cNvPr id="11276" name="Text Box 327"/>
          <p:cNvSpPr txBox="1">
            <a:spLocks noChangeArrowheads="1"/>
          </p:cNvSpPr>
          <p:nvPr/>
        </p:nvSpPr>
        <p:spPr bwMode="auto">
          <a:xfrm>
            <a:off x="4141788" y="3167063"/>
            <a:ext cx="933450" cy="469900"/>
          </a:xfrm>
          <a:prstGeom prst="rect">
            <a:avLst/>
          </a:prstGeom>
          <a:solidFill>
            <a:srgbClr val="FFFF66"/>
          </a:solidFill>
          <a:ln w="9525">
            <a:solidFill>
              <a:schemeClr val="tx1"/>
            </a:solidFill>
            <a:miter lim="800000"/>
            <a:headEnd/>
            <a:tailEnd/>
          </a:ln>
        </p:spPr>
        <p:txBody>
          <a:bodyPr lIns="91434" tIns="45717" rIns="91434" bIns="45717">
            <a:spAutoFit/>
          </a:bodyPr>
          <a:lstStyle/>
          <a:p>
            <a:pPr algn="ctr"/>
            <a:r>
              <a:rPr lang="en-US" sz="1200">
                <a:solidFill>
                  <a:schemeClr val="bg1"/>
                </a:solidFill>
              </a:rPr>
              <a:t>Instrument Model</a:t>
            </a:r>
          </a:p>
        </p:txBody>
      </p:sp>
      <p:sp>
        <p:nvSpPr>
          <p:cNvPr id="11277" name="Text Box 328"/>
          <p:cNvSpPr txBox="1">
            <a:spLocks noChangeArrowheads="1"/>
          </p:cNvSpPr>
          <p:nvPr/>
        </p:nvSpPr>
        <p:spPr bwMode="auto">
          <a:xfrm>
            <a:off x="4170363" y="3811588"/>
            <a:ext cx="933450" cy="471487"/>
          </a:xfrm>
          <a:prstGeom prst="rect">
            <a:avLst/>
          </a:prstGeom>
          <a:solidFill>
            <a:srgbClr val="FFFF99"/>
          </a:solidFill>
          <a:ln w="9525">
            <a:solidFill>
              <a:schemeClr val="tx1"/>
            </a:solidFill>
            <a:miter lim="800000"/>
            <a:headEnd/>
            <a:tailEnd/>
          </a:ln>
        </p:spPr>
        <p:txBody>
          <a:bodyPr lIns="91434" tIns="45717" rIns="91434" bIns="45717">
            <a:spAutoFit/>
          </a:bodyPr>
          <a:lstStyle/>
          <a:p>
            <a:pPr algn="ctr"/>
            <a:r>
              <a:rPr lang="en-US" sz="1200">
                <a:solidFill>
                  <a:schemeClr val="bg1"/>
                </a:solidFill>
              </a:rPr>
              <a:t>Difference Spectra</a:t>
            </a:r>
          </a:p>
        </p:txBody>
      </p:sp>
      <p:sp>
        <p:nvSpPr>
          <p:cNvPr id="11278" name="AutoShape 329"/>
          <p:cNvSpPr>
            <a:spLocks noChangeArrowheads="1"/>
          </p:cNvSpPr>
          <p:nvPr/>
        </p:nvSpPr>
        <p:spPr bwMode="auto">
          <a:xfrm rot="5400000">
            <a:off x="4531519" y="3012281"/>
            <a:ext cx="134938" cy="174625"/>
          </a:xfrm>
          <a:prstGeom prst="chevron">
            <a:avLst>
              <a:gd name="adj" fmla="val 47222"/>
            </a:avLst>
          </a:prstGeom>
          <a:solidFill>
            <a:srgbClr val="FFFF66"/>
          </a:solidFill>
          <a:ln w="9525">
            <a:solidFill>
              <a:schemeClr val="tx1"/>
            </a:solidFill>
            <a:miter lim="800000"/>
            <a:headEnd/>
            <a:tailEnd/>
          </a:ln>
        </p:spPr>
        <p:txBody>
          <a:bodyPr rot="10800000" vert="eaVert" wrap="none" lIns="91434" tIns="45717" rIns="91434" bIns="45717" anchor="ctr"/>
          <a:lstStyle/>
          <a:p>
            <a:pPr eaLnBrk="0" hangingPunct="0"/>
            <a:endParaRPr lang="en-US" b="1">
              <a:solidFill>
                <a:schemeClr val="bg1"/>
              </a:solidFill>
            </a:endParaRPr>
          </a:p>
        </p:txBody>
      </p:sp>
      <p:sp>
        <p:nvSpPr>
          <p:cNvPr id="11279" name="AutoShape 330"/>
          <p:cNvSpPr>
            <a:spLocks noChangeArrowheads="1"/>
          </p:cNvSpPr>
          <p:nvPr/>
        </p:nvSpPr>
        <p:spPr bwMode="auto">
          <a:xfrm rot="5400000">
            <a:off x="4539457" y="3625056"/>
            <a:ext cx="134938" cy="174625"/>
          </a:xfrm>
          <a:prstGeom prst="chevron">
            <a:avLst>
              <a:gd name="adj" fmla="val 47222"/>
            </a:avLst>
          </a:prstGeom>
          <a:solidFill>
            <a:srgbClr val="FFFF66"/>
          </a:solidFill>
          <a:ln w="9525">
            <a:solidFill>
              <a:schemeClr val="tx1"/>
            </a:solidFill>
            <a:miter lim="800000"/>
            <a:headEnd/>
            <a:tailEnd/>
          </a:ln>
        </p:spPr>
        <p:txBody>
          <a:bodyPr rot="10800000" vert="eaVert" wrap="none" lIns="91434" tIns="45717" rIns="91434" bIns="45717" anchor="ctr"/>
          <a:lstStyle/>
          <a:p>
            <a:pPr eaLnBrk="0" hangingPunct="0"/>
            <a:endParaRPr lang="en-US" b="1">
              <a:solidFill>
                <a:schemeClr val="bg1"/>
              </a:solidFill>
            </a:endParaRPr>
          </a:p>
        </p:txBody>
      </p:sp>
      <p:sp>
        <p:nvSpPr>
          <p:cNvPr id="11280" name="Text Box 331"/>
          <p:cNvSpPr txBox="1">
            <a:spLocks noChangeArrowheads="1"/>
          </p:cNvSpPr>
          <p:nvPr/>
        </p:nvSpPr>
        <p:spPr bwMode="auto">
          <a:xfrm>
            <a:off x="4141788" y="4464050"/>
            <a:ext cx="931862" cy="471488"/>
          </a:xfrm>
          <a:prstGeom prst="rect">
            <a:avLst/>
          </a:prstGeom>
          <a:solidFill>
            <a:schemeClr val="hlink"/>
          </a:solidFill>
          <a:ln w="9525">
            <a:solidFill>
              <a:schemeClr val="tx1"/>
            </a:solidFill>
            <a:miter lim="800000"/>
            <a:headEnd/>
            <a:tailEnd/>
          </a:ln>
        </p:spPr>
        <p:txBody>
          <a:bodyPr lIns="91434" tIns="45717" rIns="91434" bIns="45717">
            <a:spAutoFit/>
          </a:bodyPr>
          <a:lstStyle/>
          <a:p>
            <a:pPr algn="ctr"/>
            <a:r>
              <a:rPr lang="en-US" sz="1200">
                <a:solidFill>
                  <a:schemeClr val="bg1"/>
                </a:solidFill>
              </a:rPr>
              <a:t>Inverse Model</a:t>
            </a:r>
          </a:p>
        </p:txBody>
      </p:sp>
      <p:sp>
        <p:nvSpPr>
          <p:cNvPr id="11281" name="AutoShape 332"/>
          <p:cNvSpPr>
            <a:spLocks noChangeArrowheads="1"/>
          </p:cNvSpPr>
          <p:nvPr/>
        </p:nvSpPr>
        <p:spPr bwMode="auto">
          <a:xfrm rot="5400000">
            <a:off x="4541044" y="4274344"/>
            <a:ext cx="134937" cy="174625"/>
          </a:xfrm>
          <a:prstGeom prst="chevron">
            <a:avLst>
              <a:gd name="adj" fmla="val 47222"/>
            </a:avLst>
          </a:prstGeom>
          <a:solidFill>
            <a:srgbClr val="FFFF66"/>
          </a:solidFill>
          <a:ln w="9525">
            <a:solidFill>
              <a:schemeClr val="tx1"/>
            </a:solidFill>
            <a:miter lim="800000"/>
            <a:headEnd/>
            <a:tailEnd/>
          </a:ln>
        </p:spPr>
        <p:txBody>
          <a:bodyPr rot="10800000" vert="eaVert" wrap="none" lIns="91434" tIns="45717" rIns="91434" bIns="45717" anchor="ctr"/>
          <a:lstStyle/>
          <a:p>
            <a:pPr eaLnBrk="0" hangingPunct="0"/>
            <a:endParaRPr lang="en-US" b="1">
              <a:solidFill>
                <a:schemeClr val="bg1"/>
              </a:solidFill>
            </a:endParaRPr>
          </a:p>
        </p:txBody>
      </p:sp>
      <p:sp>
        <p:nvSpPr>
          <p:cNvPr id="11282" name="Freeform 333"/>
          <p:cNvSpPr>
            <a:spLocks/>
          </p:cNvSpPr>
          <p:nvPr/>
        </p:nvSpPr>
        <p:spPr bwMode="auto">
          <a:xfrm flipH="1">
            <a:off x="3792538" y="2974975"/>
            <a:ext cx="407987" cy="1687513"/>
          </a:xfrm>
          <a:custGeom>
            <a:avLst/>
            <a:gdLst>
              <a:gd name="T0" fmla="*/ 2147483647 w 336"/>
              <a:gd name="T1" fmla="*/ 2147483647 h 1632"/>
              <a:gd name="T2" fmla="*/ 2147483647 w 336"/>
              <a:gd name="T3" fmla="*/ 2147483647 h 1632"/>
              <a:gd name="T4" fmla="*/ 2147483647 w 336"/>
              <a:gd name="T5" fmla="*/ 0 h 1632"/>
              <a:gd name="T6" fmla="*/ 0 w 336"/>
              <a:gd name="T7" fmla="*/ 0 h 1632"/>
              <a:gd name="T8" fmla="*/ 0 60000 65536"/>
              <a:gd name="T9" fmla="*/ 0 60000 65536"/>
              <a:gd name="T10" fmla="*/ 0 60000 65536"/>
              <a:gd name="T11" fmla="*/ 0 60000 65536"/>
              <a:gd name="T12" fmla="*/ 0 w 336"/>
              <a:gd name="T13" fmla="*/ 0 h 1632"/>
              <a:gd name="T14" fmla="*/ 336 w 336"/>
              <a:gd name="T15" fmla="*/ 1632 h 1632"/>
            </a:gdLst>
            <a:ahLst/>
            <a:cxnLst>
              <a:cxn ang="T8">
                <a:pos x="T0" y="T1"/>
              </a:cxn>
              <a:cxn ang="T9">
                <a:pos x="T2" y="T3"/>
              </a:cxn>
              <a:cxn ang="T10">
                <a:pos x="T4" y="T5"/>
              </a:cxn>
              <a:cxn ang="T11">
                <a:pos x="T6" y="T7"/>
              </a:cxn>
            </a:cxnLst>
            <a:rect l="T12" t="T13" r="T14" b="T15"/>
            <a:pathLst>
              <a:path w="336" h="1632">
                <a:moveTo>
                  <a:pt x="47" y="1632"/>
                </a:moveTo>
                <a:lnTo>
                  <a:pt x="336" y="1632"/>
                </a:lnTo>
                <a:lnTo>
                  <a:pt x="336" y="0"/>
                </a:lnTo>
                <a:lnTo>
                  <a:pt x="0" y="0"/>
                </a:lnTo>
              </a:path>
            </a:pathLst>
          </a:custGeom>
          <a:noFill/>
          <a:ln w="38100">
            <a:solidFill>
              <a:schemeClr val="tx1"/>
            </a:solidFill>
            <a:round/>
            <a:headEnd/>
            <a:tailEnd type="triangle" w="med" len="med"/>
          </a:ln>
        </p:spPr>
        <p:txBody>
          <a:bodyPr lIns="91434" tIns="45717" rIns="91434" bIns="45717"/>
          <a:lstStyle/>
          <a:p>
            <a:endParaRPr lang="en-US">
              <a:solidFill>
                <a:schemeClr val="bg1"/>
              </a:solidFill>
            </a:endParaRPr>
          </a:p>
        </p:txBody>
      </p:sp>
      <p:sp>
        <p:nvSpPr>
          <p:cNvPr id="11283" name="Text Box 334"/>
          <p:cNvSpPr txBox="1">
            <a:spLocks noChangeArrowheads="1"/>
          </p:cNvSpPr>
          <p:nvPr/>
        </p:nvSpPr>
        <p:spPr bwMode="auto">
          <a:xfrm>
            <a:off x="3490913" y="3343275"/>
            <a:ext cx="596900" cy="841375"/>
          </a:xfrm>
          <a:prstGeom prst="rect">
            <a:avLst/>
          </a:prstGeom>
          <a:solidFill>
            <a:srgbClr val="66CCFF"/>
          </a:solidFill>
          <a:ln w="9525">
            <a:solidFill>
              <a:schemeClr val="tx1"/>
            </a:solidFill>
            <a:miter lim="800000"/>
            <a:headEnd/>
            <a:tailEnd/>
          </a:ln>
        </p:spPr>
        <p:txBody>
          <a:bodyPr lIns="91434" tIns="45717" rIns="91434" bIns="45717">
            <a:spAutoFit/>
          </a:bodyPr>
          <a:lstStyle/>
          <a:p>
            <a:pPr algn="ctr"/>
            <a:r>
              <a:rPr lang="en-US" sz="1200">
                <a:solidFill>
                  <a:schemeClr val="bg1"/>
                </a:solidFill>
              </a:rPr>
              <a:t>New State (inc. </a:t>
            </a:r>
            <a:r>
              <a:rPr lang="en-US" sz="1200" i="1">
                <a:solidFill>
                  <a:schemeClr val="bg1"/>
                </a:solidFill>
              </a:rPr>
              <a:t>X</a:t>
            </a:r>
            <a:r>
              <a:rPr lang="en-US" sz="1200" i="1" baseline="-25000">
                <a:solidFill>
                  <a:schemeClr val="bg1"/>
                </a:solidFill>
              </a:rPr>
              <a:t>CO2</a:t>
            </a:r>
            <a:r>
              <a:rPr lang="en-US" sz="1200" i="1">
                <a:solidFill>
                  <a:schemeClr val="bg1"/>
                </a:solidFill>
              </a:rPr>
              <a:t>)</a:t>
            </a:r>
            <a:endParaRPr lang="en-US" sz="1200" i="1" baseline="-25000">
              <a:solidFill>
                <a:schemeClr val="bg1"/>
              </a:solidFill>
            </a:endParaRPr>
          </a:p>
        </p:txBody>
      </p:sp>
      <p:sp>
        <p:nvSpPr>
          <p:cNvPr id="11284" name="Line 335"/>
          <p:cNvSpPr>
            <a:spLocks noChangeShapeType="1"/>
          </p:cNvSpPr>
          <p:nvPr/>
        </p:nvSpPr>
        <p:spPr bwMode="auto">
          <a:xfrm>
            <a:off x="4014788" y="2624138"/>
            <a:ext cx="184150" cy="9525"/>
          </a:xfrm>
          <a:prstGeom prst="line">
            <a:avLst/>
          </a:prstGeom>
          <a:noFill/>
          <a:ln w="38100">
            <a:solidFill>
              <a:schemeClr val="tx1"/>
            </a:solidFill>
            <a:round/>
            <a:headEnd/>
            <a:tailEnd type="triangle" w="med" len="med"/>
          </a:ln>
        </p:spPr>
        <p:txBody>
          <a:bodyPr lIns="81279" tIns="40639" rIns="81279" bIns="40639">
            <a:spAutoFit/>
          </a:bodyPr>
          <a:lstStyle/>
          <a:p>
            <a:endParaRPr lang="en-US">
              <a:solidFill>
                <a:schemeClr val="bg1"/>
              </a:solidFill>
            </a:endParaRPr>
          </a:p>
        </p:txBody>
      </p:sp>
      <p:sp>
        <p:nvSpPr>
          <p:cNvPr id="11285" name="AutoShape 337"/>
          <p:cNvSpPr>
            <a:spLocks noChangeArrowheads="1"/>
          </p:cNvSpPr>
          <p:nvPr/>
        </p:nvSpPr>
        <p:spPr bwMode="auto">
          <a:xfrm rot="5400000">
            <a:off x="4541044" y="4915694"/>
            <a:ext cx="134937" cy="174625"/>
          </a:xfrm>
          <a:prstGeom prst="chevron">
            <a:avLst>
              <a:gd name="adj" fmla="val 47222"/>
            </a:avLst>
          </a:prstGeom>
          <a:solidFill>
            <a:srgbClr val="FFFF66"/>
          </a:solidFill>
          <a:ln w="9525">
            <a:solidFill>
              <a:schemeClr val="tx1"/>
            </a:solidFill>
            <a:miter lim="800000"/>
            <a:headEnd/>
            <a:tailEnd/>
          </a:ln>
        </p:spPr>
        <p:txBody>
          <a:bodyPr rot="10800000" vert="eaVert" wrap="none" lIns="91434" tIns="45717" rIns="91434" bIns="45717" anchor="ctr"/>
          <a:lstStyle/>
          <a:p>
            <a:pPr eaLnBrk="0" hangingPunct="0"/>
            <a:endParaRPr lang="en-US" b="1">
              <a:solidFill>
                <a:schemeClr val="bg1"/>
              </a:solidFill>
            </a:endParaRPr>
          </a:p>
        </p:txBody>
      </p:sp>
      <p:pic>
        <p:nvPicPr>
          <p:cNvPr id="11286" name="Picture 344"/>
          <p:cNvPicPr>
            <a:picLocks noChangeAspect="1" noChangeArrowheads="1"/>
          </p:cNvPicPr>
          <p:nvPr/>
        </p:nvPicPr>
        <p:blipFill>
          <a:blip r:embed="rId17" cstate="print"/>
          <a:srcRect/>
          <a:stretch>
            <a:fillRect/>
          </a:stretch>
        </p:blipFill>
        <p:spPr bwMode="auto">
          <a:xfrm>
            <a:off x="4041775" y="5057775"/>
            <a:ext cx="1120775" cy="735013"/>
          </a:xfrm>
          <a:prstGeom prst="rect">
            <a:avLst/>
          </a:prstGeom>
          <a:noFill/>
          <a:ln w="9525">
            <a:noFill/>
            <a:miter lim="800000"/>
            <a:headEnd/>
            <a:tailEnd/>
          </a:ln>
        </p:spPr>
      </p:pic>
      <p:sp>
        <p:nvSpPr>
          <p:cNvPr id="11287" name="Text Box 324"/>
          <p:cNvSpPr txBox="1">
            <a:spLocks noChangeArrowheads="1"/>
          </p:cNvSpPr>
          <p:nvPr/>
        </p:nvSpPr>
        <p:spPr bwMode="auto">
          <a:xfrm>
            <a:off x="4343400" y="5264150"/>
            <a:ext cx="619125" cy="338138"/>
          </a:xfrm>
          <a:prstGeom prst="rect">
            <a:avLst/>
          </a:prstGeom>
          <a:noFill/>
          <a:ln w="9525">
            <a:noFill/>
            <a:miter lim="800000"/>
            <a:headEnd/>
            <a:tailEnd/>
          </a:ln>
        </p:spPr>
        <p:txBody>
          <a:bodyPr wrap="none" lIns="91428" tIns="45714" rIns="91428" bIns="45714">
            <a:spAutoFit/>
          </a:bodyPr>
          <a:lstStyle/>
          <a:p>
            <a:r>
              <a:rPr lang="en-US" sz="1600" b="1" i="1">
                <a:solidFill>
                  <a:schemeClr val="bg1"/>
                </a:solidFill>
              </a:rPr>
              <a:t>X</a:t>
            </a:r>
            <a:r>
              <a:rPr lang="en-US" sz="1600" b="1" i="1" baseline="-25000">
                <a:solidFill>
                  <a:schemeClr val="bg1"/>
                </a:solidFill>
              </a:rPr>
              <a:t>CO2</a:t>
            </a:r>
          </a:p>
        </p:txBody>
      </p:sp>
      <p:grpSp>
        <p:nvGrpSpPr>
          <p:cNvPr id="3" name="Group 153"/>
          <p:cNvGrpSpPr>
            <a:grpSpLocks/>
          </p:cNvGrpSpPr>
          <p:nvPr/>
        </p:nvGrpSpPr>
        <p:grpSpPr bwMode="auto">
          <a:xfrm>
            <a:off x="1828800" y="3201988"/>
            <a:ext cx="1247775" cy="1065212"/>
            <a:chOff x="152" y="1350"/>
            <a:chExt cx="5406" cy="2571"/>
          </a:xfrm>
        </p:grpSpPr>
        <p:pic>
          <p:nvPicPr>
            <p:cNvPr id="11289" name="Picture 150" descr="A-band_moon_01005_frame_300"/>
            <p:cNvPicPr>
              <a:picLocks noChangeAspect="1" noChangeArrowheads="1"/>
            </p:cNvPicPr>
            <p:nvPr/>
          </p:nvPicPr>
          <p:blipFill>
            <a:blip r:embed="rId18" cstate="print"/>
            <a:srcRect/>
            <a:stretch>
              <a:fillRect/>
            </a:stretch>
          </p:blipFill>
          <p:spPr bwMode="auto">
            <a:xfrm>
              <a:off x="152" y="1350"/>
              <a:ext cx="5406" cy="785"/>
            </a:xfrm>
            <a:prstGeom prst="rect">
              <a:avLst/>
            </a:prstGeom>
            <a:noFill/>
            <a:ln w="28575">
              <a:solidFill>
                <a:schemeClr val="accent2"/>
              </a:solidFill>
              <a:miter lim="800000"/>
              <a:headEnd/>
              <a:tailEnd/>
            </a:ln>
          </p:spPr>
        </p:pic>
        <p:pic>
          <p:nvPicPr>
            <p:cNvPr id="11290" name="Picture 151" descr="Weak_moon_01005_frame_300"/>
            <p:cNvPicPr>
              <a:picLocks noChangeAspect="1" noChangeArrowheads="1"/>
            </p:cNvPicPr>
            <p:nvPr/>
          </p:nvPicPr>
          <p:blipFill>
            <a:blip r:embed="rId19" cstate="print"/>
            <a:srcRect/>
            <a:stretch>
              <a:fillRect/>
            </a:stretch>
          </p:blipFill>
          <p:spPr bwMode="auto">
            <a:xfrm>
              <a:off x="152" y="2244"/>
              <a:ext cx="5406" cy="783"/>
            </a:xfrm>
            <a:prstGeom prst="rect">
              <a:avLst/>
            </a:prstGeom>
            <a:noFill/>
            <a:ln w="28575">
              <a:solidFill>
                <a:srgbClr val="008000"/>
              </a:solidFill>
              <a:miter lim="800000"/>
              <a:headEnd/>
              <a:tailEnd/>
            </a:ln>
          </p:spPr>
        </p:pic>
        <p:pic>
          <p:nvPicPr>
            <p:cNvPr id="11291" name="Picture 152" descr="Strong_moon_01005_framejpg"/>
            <p:cNvPicPr>
              <a:picLocks noChangeAspect="1" noChangeArrowheads="1"/>
            </p:cNvPicPr>
            <p:nvPr/>
          </p:nvPicPr>
          <p:blipFill>
            <a:blip r:embed="rId20" cstate="print"/>
            <a:srcRect/>
            <a:stretch>
              <a:fillRect/>
            </a:stretch>
          </p:blipFill>
          <p:spPr bwMode="auto">
            <a:xfrm>
              <a:off x="152" y="3136"/>
              <a:ext cx="5406" cy="785"/>
            </a:xfrm>
            <a:prstGeom prst="rect">
              <a:avLst/>
            </a:prstGeom>
            <a:noFill/>
            <a:ln w="19050">
              <a:solidFill>
                <a:srgbClr val="FF0000"/>
              </a:solidFill>
              <a:miter lim="800000"/>
              <a:headEnd/>
              <a:tailEnd/>
            </a:ln>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  Spatial/Temporal Sampling Constraints</a:t>
            </a:r>
          </a:p>
        </p:txBody>
      </p:sp>
      <p:sp>
        <p:nvSpPr>
          <p:cNvPr id="126983" name="Rectangle 7"/>
          <p:cNvSpPr>
            <a:spLocks noChangeArrowheads="1"/>
          </p:cNvSpPr>
          <p:nvPr/>
        </p:nvSpPr>
        <p:spPr bwMode="auto">
          <a:xfrm>
            <a:off x="4271010" y="3276600"/>
            <a:ext cx="4415790" cy="2418080"/>
          </a:xfrm>
          <a:prstGeom prst="rect">
            <a:avLst/>
          </a:prstGeom>
          <a:noFill/>
          <a:ln w="9525">
            <a:noFill/>
            <a:miter lim="800000"/>
            <a:headEnd/>
            <a:tailEnd/>
          </a:ln>
          <a:effectLst/>
        </p:spPr>
        <p:txBody>
          <a:bodyPr lIns="86210" tIns="43105" rIns="86210" bIns="43105"/>
          <a:lstStyle/>
          <a:p>
            <a:pPr marL="323286" indent="-323286"/>
            <a:r>
              <a:rPr lang="en-US" dirty="0"/>
              <a:t>Factors Limiting Sampling Density</a:t>
            </a:r>
          </a:p>
          <a:p>
            <a:pPr marL="323286" indent="-323286">
              <a:buFontTx/>
              <a:buChar char="•"/>
            </a:pPr>
            <a:r>
              <a:rPr lang="en-US" dirty="0"/>
              <a:t>Orbit ground track</a:t>
            </a:r>
          </a:p>
          <a:p>
            <a:pPr marL="323286" indent="-323286">
              <a:buFontTx/>
              <a:buChar char="•"/>
            </a:pPr>
            <a:r>
              <a:rPr lang="en-US" dirty="0"/>
              <a:t>Clouds and Aerosols</a:t>
            </a:r>
          </a:p>
          <a:p>
            <a:pPr marL="700453" lvl="1" indent="-269405">
              <a:buFontTx/>
              <a:buChar char="–"/>
            </a:pPr>
            <a:r>
              <a:rPr lang="en-US" sz="1800" dirty="0"/>
              <a:t>OCO can collect usable samples only in regions where the cloud and aerosol optical depth &lt; 0.3</a:t>
            </a:r>
          </a:p>
          <a:p>
            <a:pPr marL="323286" indent="-323286">
              <a:buFontTx/>
              <a:buChar char="•"/>
            </a:pPr>
            <a:r>
              <a:rPr lang="en-US" dirty="0"/>
              <a:t>Low s</a:t>
            </a:r>
            <a:r>
              <a:rPr lang="en-US" dirty="0" smtClean="0"/>
              <a:t>urface reflectance</a:t>
            </a:r>
            <a:endParaRPr lang="en-US" dirty="0"/>
          </a:p>
          <a:p>
            <a:pPr marL="323286" indent="-323286">
              <a:buFontTx/>
              <a:buChar char="•"/>
            </a:pPr>
            <a:r>
              <a:rPr lang="en-US" dirty="0" smtClean="0"/>
              <a:t>Very rough surfaces</a:t>
            </a:r>
            <a:endParaRPr lang="en-US" dirty="0"/>
          </a:p>
        </p:txBody>
      </p:sp>
      <p:pic>
        <p:nvPicPr>
          <p:cNvPr id="126985" name="Picture 9" descr="misr_od"/>
          <p:cNvPicPr>
            <a:picLocks noGrp="1" noChangeAspect="1" noChangeArrowheads="1"/>
          </p:cNvPicPr>
          <p:nvPr>
            <p:ph sz="quarter" idx="2"/>
          </p:nvPr>
        </p:nvPicPr>
        <p:blipFill>
          <a:blip r:embed="rId3" cstate="print"/>
          <a:srcRect l="11765" t="24272" r="17647" b="18272"/>
          <a:stretch>
            <a:fillRect/>
          </a:stretch>
        </p:blipFill>
        <p:spPr>
          <a:xfrm>
            <a:off x="361950" y="995680"/>
            <a:ext cx="3691890" cy="2204720"/>
          </a:xfrm>
          <a:noFill/>
          <a:ln/>
        </p:spPr>
      </p:pic>
      <p:sp>
        <p:nvSpPr>
          <p:cNvPr id="126986" name="Text Box 10"/>
          <p:cNvSpPr txBox="1">
            <a:spLocks noChangeArrowheads="1"/>
          </p:cNvSpPr>
          <p:nvPr/>
        </p:nvSpPr>
        <p:spPr bwMode="auto">
          <a:xfrm>
            <a:off x="2446179" y="2601807"/>
            <a:ext cx="1417329" cy="317884"/>
          </a:xfrm>
          <a:prstGeom prst="rect">
            <a:avLst/>
          </a:prstGeom>
          <a:noFill/>
          <a:ln w="9525">
            <a:noFill/>
            <a:miter lim="800000"/>
            <a:headEnd/>
            <a:tailEnd/>
          </a:ln>
          <a:effectLst/>
        </p:spPr>
        <p:txBody>
          <a:bodyPr wrap="none" lIns="86210" tIns="43105" rIns="86210" bIns="43105">
            <a:spAutoFit/>
          </a:bodyPr>
          <a:lstStyle/>
          <a:p>
            <a:r>
              <a:rPr lang="en-US" sz="1500" b="1" dirty="0"/>
              <a:t>MISR Aerosol</a:t>
            </a:r>
          </a:p>
        </p:txBody>
      </p:sp>
      <p:pic>
        <p:nvPicPr>
          <p:cNvPr id="126988" name="Picture 12" descr="modis_cld_water"/>
          <p:cNvPicPr>
            <a:picLocks noChangeAspect="1" noChangeArrowheads="1"/>
          </p:cNvPicPr>
          <p:nvPr/>
        </p:nvPicPr>
        <p:blipFill>
          <a:blip r:embed="rId4" cstate="print"/>
          <a:srcRect l="14117" t="23454" r="17059" b="17181"/>
          <a:stretch>
            <a:fillRect/>
          </a:stretch>
        </p:blipFill>
        <p:spPr bwMode="auto">
          <a:xfrm>
            <a:off x="579120" y="3484880"/>
            <a:ext cx="3547110" cy="2275840"/>
          </a:xfrm>
          <a:prstGeom prst="rect">
            <a:avLst/>
          </a:prstGeom>
          <a:noFill/>
          <a:ln w="9525">
            <a:noFill/>
            <a:miter lim="800000"/>
            <a:headEnd/>
            <a:tailEnd/>
          </a:ln>
        </p:spPr>
      </p:pic>
      <p:sp>
        <p:nvSpPr>
          <p:cNvPr id="126989" name="Text Box 13"/>
          <p:cNvSpPr txBox="1">
            <a:spLocks noChangeArrowheads="1"/>
          </p:cNvSpPr>
          <p:nvPr/>
        </p:nvSpPr>
        <p:spPr bwMode="auto">
          <a:xfrm>
            <a:off x="2590959" y="5162127"/>
            <a:ext cx="1400402" cy="317884"/>
          </a:xfrm>
          <a:prstGeom prst="rect">
            <a:avLst/>
          </a:prstGeom>
          <a:noFill/>
          <a:ln w="9525">
            <a:noFill/>
            <a:miter lim="800000"/>
            <a:headEnd/>
            <a:tailEnd/>
          </a:ln>
          <a:effectLst/>
        </p:spPr>
        <p:txBody>
          <a:bodyPr wrap="none" lIns="86210" tIns="43105" rIns="86210" bIns="43105">
            <a:spAutoFit/>
          </a:bodyPr>
          <a:lstStyle/>
          <a:p>
            <a:r>
              <a:rPr lang="en-US" sz="1500" b="1" dirty="0">
                <a:solidFill>
                  <a:schemeClr val="bg1"/>
                </a:solidFill>
              </a:rPr>
              <a:t>MODIS Cloud</a:t>
            </a:r>
          </a:p>
        </p:txBody>
      </p:sp>
      <p:pic>
        <p:nvPicPr>
          <p:cNvPr id="126991" name="Picture 15" descr="Fig_2"/>
          <p:cNvPicPr>
            <a:picLocks noChangeAspect="1" noChangeArrowheads="1"/>
          </p:cNvPicPr>
          <p:nvPr/>
        </p:nvPicPr>
        <p:blipFill>
          <a:blip r:embed="rId5" cstate="print">
            <a:clrChange>
              <a:clrFrom>
                <a:srgbClr val="FFFFFF"/>
              </a:clrFrom>
              <a:clrTo>
                <a:srgbClr val="FFFFFF">
                  <a:alpha val="0"/>
                </a:srgbClr>
              </a:clrTo>
            </a:clrChange>
          </a:blip>
          <a:srcRect t="4984" b="2650"/>
          <a:stretch>
            <a:fillRect/>
          </a:stretch>
        </p:blipFill>
        <p:spPr bwMode="auto">
          <a:xfrm>
            <a:off x="4343400" y="1066800"/>
            <a:ext cx="3981450" cy="2167679"/>
          </a:xfrm>
          <a:prstGeom prst="rect">
            <a:avLst/>
          </a:prstGeom>
          <a:noFill/>
        </p:spPr>
      </p:pic>
      <p:sp>
        <p:nvSpPr>
          <p:cNvPr id="126992" name="Text Box 16"/>
          <p:cNvSpPr txBox="1">
            <a:spLocks noChangeArrowheads="1"/>
          </p:cNvSpPr>
          <p:nvPr/>
        </p:nvSpPr>
        <p:spPr bwMode="auto">
          <a:xfrm>
            <a:off x="7730649" y="958639"/>
            <a:ext cx="858587" cy="394828"/>
          </a:xfrm>
          <a:prstGeom prst="rect">
            <a:avLst/>
          </a:prstGeom>
          <a:noFill/>
          <a:ln w="9525">
            <a:noFill/>
            <a:miter lim="800000"/>
            <a:headEnd/>
            <a:tailEnd/>
          </a:ln>
          <a:effectLst/>
        </p:spPr>
        <p:txBody>
          <a:bodyPr wrap="none" lIns="86210" tIns="43105" rIns="86210" bIns="43105">
            <a:spAutoFit/>
          </a:bodyPr>
          <a:lstStyle/>
          <a:p>
            <a:r>
              <a:rPr lang="en-US"/>
              <a:t>1-Day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90600" y="228600"/>
            <a:ext cx="6705600" cy="457200"/>
          </a:xfrm>
        </p:spPr>
        <p:txBody>
          <a:bodyPr/>
          <a:lstStyle/>
          <a:p>
            <a:r>
              <a:rPr sz="2400" dirty="0" smtClean="0">
                <a:ea typeface="ＭＳ Ｐゴシック" pitchFamily="34" charset="-128"/>
              </a:rPr>
              <a:t>OCO-2 Is Optimized for High Precision</a:t>
            </a:r>
            <a:endParaRPr sz="2400" dirty="0" smtClean="0"/>
          </a:p>
        </p:txBody>
      </p:sp>
      <p:pic>
        <p:nvPicPr>
          <p:cNvPr id="13315" name="Picture 2"/>
          <p:cNvPicPr>
            <a:picLocks noChangeAspect="1" noChangeArrowheads="1"/>
          </p:cNvPicPr>
          <p:nvPr/>
        </p:nvPicPr>
        <p:blipFill>
          <a:blip r:embed="rId3" cstate="print"/>
          <a:srcRect/>
          <a:stretch>
            <a:fillRect/>
          </a:stretch>
        </p:blipFill>
        <p:spPr bwMode="auto">
          <a:xfrm>
            <a:off x="4419600" y="762000"/>
            <a:ext cx="2744744" cy="2438400"/>
          </a:xfrm>
          <a:prstGeom prst="rect">
            <a:avLst/>
          </a:prstGeom>
          <a:noFill/>
          <a:ln w="9525">
            <a:noFill/>
            <a:miter lim="800000"/>
            <a:headEnd/>
            <a:tailEnd/>
          </a:ln>
        </p:spPr>
      </p:pic>
      <p:sp>
        <p:nvSpPr>
          <p:cNvPr id="6" name="Content Placeholder 2"/>
          <p:cNvSpPr txBox="1">
            <a:spLocks/>
          </p:cNvSpPr>
          <p:nvPr/>
        </p:nvSpPr>
        <p:spPr>
          <a:xfrm>
            <a:off x="76200" y="838200"/>
            <a:ext cx="4267200" cy="3200400"/>
          </a:xfrm>
          <a:prstGeom prst="rect">
            <a:avLst/>
          </a:prstGeom>
        </p:spPr>
        <p:txBody>
          <a:bodyPr lIns="91434" tIns="45717" rIns="91434" bIns="45717"/>
          <a:lstStyle/>
          <a:p>
            <a:pPr marL="177789" indent="-177789" defTabSz="861956" eaLnBrk="0" hangingPunct="0">
              <a:lnSpc>
                <a:spcPct val="90000"/>
              </a:lnSpc>
              <a:spcBef>
                <a:spcPct val="20000"/>
              </a:spcBef>
              <a:buSzPct val="100000"/>
              <a:buFontTx/>
              <a:buChar char="•"/>
              <a:defRPr/>
            </a:pPr>
            <a:r>
              <a:rPr lang="en-US" sz="1800" kern="0" dirty="0">
                <a:latin typeface="+mn-lt"/>
                <a:ea typeface="ＭＳ Ｐゴシック" pitchFamily="50" charset="-128"/>
                <a:cs typeface="+mn-cs"/>
              </a:rPr>
              <a:t>CO</a:t>
            </a:r>
            <a:r>
              <a:rPr lang="en-US" sz="1800" kern="0" baseline="-25000" dirty="0">
                <a:latin typeface="+mn-lt"/>
                <a:ea typeface="ＭＳ Ｐゴシック" pitchFamily="50" charset="-128"/>
                <a:cs typeface="+mn-cs"/>
              </a:rPr>
              <a:t>2</a:t>
            </a:r>
            <a:r>
              <a:rPr lang="en-US" sz="1800" kern="0" dirty="0">
                <a:latin typeface="+mn-lt"/>
                <a:ea typeface="ＭＳ Ｐゴシック" pitchFamily="50" charset="-128"/>
                <a:cs typeface="+mn-cs"/>
              </a:rPr>
              <a:t> sources and sinks must be inferred from small </a:t>
            </a:r>
            <a:r>
              <a:rPr lang="en-US" sz="1800" kern="0" dirty="0" smtClean="0">
                <a:latin typeface="+mn-lt"/>
                <a:ea typeface="ＭＳ Ｐゴシック" pitchFamily="50" charset="-128"/>
                <a:cs typeface="+mn-cs"/>
              </a:rPr>
              <a:t>(&lt;2%) spatial </a:t>
            </a:r>
            <a:r>
              <a:rPr lang="en-US" sz="1800" kern="0" dirty="0">
                <a:latin typeface="+mn-lt"/>
                <a:ea typeface="ＭＳ Ｐゴシック" pitchFamily="50" charset="-128"/>
                <a:cs typeface="+mn-cs"/>
              </a:rPr>
              <a:t>variations in the (387 ±5 </a:t>
            </a:r>
            <a:r>
              <a:rPr lang="en-US" sz="1800" kern="0" dirty="0" err="1">
                <a:latin typeface="+mn-lt"/>
                <a:ea typeface="ＭＳ Ｐゴシック" pitchFamily="50" charset="-128"/>
                <a:cs typeface="+mn-cs"/>
              </a:rPr>
              <a:t>ppm</a:t>
            </a:r>
            <a:r>
              <a:rPr lang="en-US" sz="1800" kern="0" dirty="0">
                <a:latin typeface="+mn-lt"/>
                <a:ea typeface="ＭＳ Ｐゴシック" pitchFamily="50" charset="-128"/>
                <a:cs typeface="+mn-cs"/>
              </a:rPr>
              <a:t>) background CO</a:t>
            </a:r>
            <a:r>
              <a:rPr lang="en-US" sz="1800" kern="0" baseline="-25000" dirty="0">
                <a:latin typeface="+mn-lt"/>
                <a:ea typeface="ＭＳ Ｐゴシック" pitchFamily="50" charset="-128"/>
                <a:cs typeface="+mn-cs"/>
              </a:rPr>
              <a:t>2</a:t>
            </a:r>
            <a:r>
              <a:rPr lang="en-US" sz="1800" kern="0" dirty="0">
                <a:latin typeface="+mn-lt"/>
                <a:ea typeface="ＭＳ Ｐゴシック" pitchFamily="50" charset="-128"/>
                <a:cs typeface="+mn-cs"/>
              </a:rPr>
              <a:t> distribution</a:t>
            </a:r>
          </a:p>
          <a:p>
            <a:pPr lvl="1" indent="-228600" defTabSz="861956" eaLnBrk="0" hangingPunct="0">
              <a:lnSpc>
                <a:spcPct val="90000"/>
              </a:lnSpc>
              <a:spcBef>
                <a:spcPct val="20000"/>
              </a:spcBef>
              <a:buSzPct val="100000"/>
              <a:buFontTx/>
              <a:buChar char="•"/>
              <a:defRPr/>
            </a:pPr>
            <a:r>
              <a:rPr lang="en-US" sz="1800" kern="0" dirty="0" smtClean="0">
                <a:latin typeface="+mn-lt"/>
                <a:ea typeface="ＭＳ Ｐゴシック" pitchFamily="50" charset="-128"/>
                <a:cs typeface="+mn-cs"/>
              </a:rPr>
              <a:t>Space based NIR measurements constrain the column averaged CO</a:t>
            </a:r>
            <a:r>
              <a:rPr lang="en-US" sz="1800" kern="0" baseline="-25000" dirty="0" smtClean="0">
                <a:latin typeface="+mn-lt"/>
                <a:ea typeface="ＭＳ Ｐゴシック" pitchFamily="50" charset="-128"/>
                <a:cs typeface="+mn-cs"/>
              </a:rPr>
              <a:t>2</a:t>
            </a:r>
          </a:p>
          <a:p>
            <a:pPr lvl="1" indent="-228600" defTabSz="861956" eaLnBrk="0" hangingPunct="0">
              <a:lnSpc>
                <a:spcPct val="90000"/>
              </a:lnSpc>
              <a:spcBef>
                <a:spcPct val="20000"/>
              </a:spcBef>
              <a:buSzPct val="100000"/>
              <a:buFontTx/>
              <a:buChar char="•"/>
              <a:defRPr/>
            </a:pPr>
            <a:r>
              <a:rPr lang="en-US" sz="1800" kern="0" dirty="0" smtClean="0">
                <a:latin typeface="+mn-lt"/>
                <a:ea typeface="ＭＳ Ｐゴシック" pitchFamily="50" charset="-128"/>
                <a:cs typeface="+mn-cs"/>
              </a:rPr>
              <a:t>Largest </a:t>
            </a:r>
            <a:r>
              <a:rPr lang="en-US" sz="1800" kern="0" dirty="0">
                <a:latin typeface="+mn-lt"/>
                <a:ea typeface="ＭＳ Ｐゴシック" pitchFamily="50" charset="-128"/>
                <a:cs typeface="+mn-cs"/>
              </a:rPr>
              <a:t>variations near </a:t>
            </a:r>
            <a:r>
              <a:rPr lang="en-US" sz="1800" kern="0" dirty="0" smtClean="0">
                <a:latin typeface="+mn-lt"/>
                <a:ea typeface="ＭＳ Ｐゴシック" pitchFamily="50" charset="-128"/>
                <a:cs typeface="+mn-cs"/>
              </a:rPr>
              <a:t>the surface</a:t>
            </a:r>
            <a:endParaRPr lang="en-US" sz="1800" kern="0" dirty="0">
              <a:latin typeface="+mn-lt"/>
              <a:ea typeface="ＭＳ Ｐゴシック" pitchFamily="50" charset="-128"/>
              <a:cs typeface="+mn-cs"/>
            </a:endParaRPr>
          </a:p>
          <a:p>
            <a:pPr marL="177789" indent="-177789" defTabSz="861956" eaLnBrk="0" hangingPunct="0">
              <a:lnSpc>
                <a:spcPct val="90000"/>
              </a:lnSpc>
              <a:spcBef>
                <a:spcPct val="20000"/>
              </a:spcBef>
              <a:buSzPct val="100000"/>
              <a:buFontTx/>
              <a:buChar char="•"/>
              <a:defRPr/>
            </a:pPr>
            <a:r>
              <a:rPr lang="en-US" sz="1800" kern="0" dirty="0" smtClean="0">
                <a:latin typeface="+mn-lt"/>
                <a:ea typeface="ＭＳ Ｐゴシック" pitchFamily="50" charset="-128"/>
                <a:cs typeface="+mn-cs"/>
              </a:rPr>
              <a:t>High </a:t>
            </a:r>
            <a:r>
              <a:rPr lang="en-US" sz="1800" kern="0" dirty="0">
                <a:latin typeface="+mn-lt"/>
                <a:ea typeface="ＭＳ Ｐゴシック" pitchFamily="50" charset="-128"/>
                <a:cs typeface="+mn-cs"/>
              </a:rPr>
              <a:t>precision is essential  to resolve small </a:t>
            </a:r>
            <a:r>
              <a:rPr lang="en-US" sz="1800" kern="0" dirty="0" smtClean="0">
                <a:latin typeface="+mn-lt"/>
                <a:ea typeface="ＭＳ Ｐゴシック" pitchFamily="50" charset="-128"/>
                <a:cs typeface="+mn-cs"/>
              </a:rPr>
              <a:t>spatial </a:t>
            </a:r>
            <a:r>
              <a:rPr lang="en-US" sz="1800" kern="0" dirty="0">
                <a:latin typeface="+mn-lt"/>
                <a:ea typeface="ＭＳ Ｐゴシック" pitchFamily="50" charset="-128"/>
                <a:cs typeface="+mn-cs"/>
              </a:rPr>
              <a:t>variations in X</a:t>
            </a:r>
            <a:r>
              <a:rPr lang="en-US" sz="1800" kern="0" baseline="-25000" dirty="0">
                <a:latin typeface="+mn-lt"/>
                <a:ea typeface="ＭＳ Ｐゴシック" pitchFamily="50" charset="-128"/>
                <a:cs typeface="+mn-cs"/>
              </a:rPr>
              <a:t>CO2</a:t>
            </a:r>
            <a:r>
              <a:rPr lang="en-US" sz="1800" kern="0" dirty="0">
                <a:latin typeface="+mn-lt"/>
                <a:ea typeface="ＭＳ Ｐゴシック" pitchFamily="50" charset="-128"/>
                <a:cs typeface="+mn-cs"/>
              </a:rPr>
              <a:t> </a:t>
            </a:r>
          </a:p>
          <a:p>
            <a:pPr lvl="1" indent="-228600" defTabSz="861956" eaLnBrk="0" hangingPunct="0">
              <a:lnSpc>
                <a:spcPct val="90000"/>
              </a:lnSpc>
              <a:spcBef>
                <a:spcPct val="20000"/>
              </a:spcBef>
              <a:buSzPct val="100000"/>
              <a:buFontTx/>
              <a:buChar char="•"/>
              <a:defRPr/>
            </a:pPr>
            <a:r>
              <a:rPr lang="en-US" sz="1600" kern="0" dirty="0" smtClean="0">
                <a:latin typeface="+mn-lt"/>
                <a:ea typeface="ＭＳ Ｐゴシック" pitchFamily="50" charset="-128"/>
                <a:cs typeface="+mn-cs"/>
              </a:rPr>
              <a:t>OCO-2 yields single-sounding random errors  &lt; 1 </a:t>
            </a:r>
            <a:r>
              <a:rPr lang="en-US" sz="1600" kern="0" dirty="0" err="1" smtClean="0">
                <a:latin typeface="+mn-lt"/>
                <a:ea typeface="ＭＳ Ｐゴシック" pitchFamily="50" charset="-128"/>
                <a:cs typeface="+mn-cs"/>
              </a:rPr>
              <a:t>ppm</a:t>
            </a:r>
            <a:r>
              <a:rPr lang="en-US" sz="1600" kern="0" dirty="0" smtClean="0">
                <a:latin typeface="+mn-lt"/>
                <a:ea typeface="ＭＳ Ｐゴシック" pitchFamily="50" charset="-128"/>
                <a:cs typeface="+mn-cs"/>
              </a:rPr>
              <a:t> over most of the sunlit hemisphere</a:t>
            </a:r>
            <a:endParaRPr lang="en-US" sz="1600" kern="0" dirty="0">
              <a:latin typeface="+mn-lt"/>
              <a:ea typeface="ＭＳ Ｐゴシック" pitchFamily="50" charset="-128"/>
              <a:cs typeface="+mn-cs"/>
            </a:endParaRPr>
          </a:p>
          <a:p>
            <a:pPr marL="177789" indent="-177789" defTabSz="861956" eaLnBrk="0" hangingPunct="0">
              <a:lnSpc>
                <a:spcPct val="90000"/>
              </a:lnSpc>
              <a:spcBef>
                <a:spcPct val="20000"/>
              </a:spcBef>
              <a:buSzPct val="100000"/>
              <a:defRPr/>
            </a:pPr>
            <a:endParaRPr lang="en-US" sz="1800" kern="0" dirty="0">
              <a:latin typeface="+mn-lt"/>
              <a:ea typeface="ＭＳ Ｐゴシック" pitchFamily="50" charset="-128"/>
              <a:cs typeface="+mn-cs"/>
            </a:endParaRPr>
          </a:p>
        </p:txBody>
      </p:sp>
      <p:pic>
        <p:nvPicPr>
          <p:cNvPr id="13318" name="Picture 13" descr="XCO2_PCTMNEW_Jan15_4"/>
          <p:cNvPicPr>
            <a:picLocks noChangeAspect="1" noChangeArrowheads="1"/>
          </p:cNvPicPr>
          <p:nvPr/>
        </p:nvPicPr>
        <p:blipFill>
          <a:blip r:embed="rId4" cstate="print"/>
          <a:srcRect/>
          <a:stretch>
            <a:fillRect/>
          </a:stretch>
        </p:blipFill>
        <p:spPr bwMode="auto">
          <a:xfrm>
            <a:off x="228600" y="4038600"/>
            <a:ext cx="3895725" cy="1817687"/>
          </a:xfrm>
          <a:prstGeom prst="rect">
            <a:avLst/>
          </a:prstGeom>
          <a:noFill/>
          <a:ln w="9525">
            <a:noFill/>
            <a:miter lim="800000"/>
            <a:headEnd/>
            <a:tailEnd/>
          </a:ln>
        </p:spPr>
      </p:pic>
      <p:pic>
        <p:nvPicPr>
          <p:cNvPr id="13319" name="Picture 2"/>
          <p:cNvPicPr>
            <a:picLocks noChangeArrowheads="1"/>
          </p:cNvPicPr>
          <p:nvPr/>
        </p:nvPicPr>
        <p:blipFill>
          <a:blip r:embed="rId5" cstate="print"/>
          <a:srcRect/>
          <a:stretch>
            <a:fillRect/>
          </a:stretch>
        </p:blipFill>
        <p:spPr bwMode="auto">
          <a:xfrm rot="16200000">
            <a:off x="3581400" y="4724401"/>
            <a:ext cx="1828800" cy="457200"/>
          </a:xfrm>
          <a:prstGeom prst="rect">
            <a:avLst/>
          </a:prstGeom>
          <a:noFill/>
          <a:ln w="9525">
            <a:noFill/>
            <a:miter lim="800000"/>
            <a:headEnd/>
            <a:tailEnd/>
          </a:ln>
        </p:spPr>
      </p:pic>
      <p:sp>
        <p:nvSpPr>
          <p:cNvPr id="13320" name="Rectangle 6"/>
          <p:cNvSpPr>
            <a:spLocks noChangeArrowheads="1"/>
          </p:cNvSpPr>
          <p:nvPr/>
        </p:nvSpPr>
        <p:spPr bwMode="auto">
          <a:xfrm>
            <a:off x="4343400" y="5638800"/>
            <a:ext cx="298159" cy="215444"/>
          </a:xfrm>
          <a:prstGeom prst="rect">
            <a:avLst/>
          </a:prstGeom>
          <a:noFill/>
          <a:ln w="9525">
            <a:noFill/>
            <a:miter lim="800000"/>
            <a:headEnd/>
            <a:tailEnd/>
          </a:ln>
        </p:spPr>
        <p:txBody>
          <a:bodyPr wrap="none" lIns="0" tIns="0" rIns="0" bIns="0">
            <a:spAutoFit/>
          </a:bodyPr>
          <a:lstStyle/>
          <a:p>
            <a:r>
              <a:rPr lang="en-US" sz="1400" b="1" dirty="0"/>
              <a:t>372</a:t>
            </a:r>
            <a:endParaRPr lang="en-US" sz="1400" dirty="0"/>
          </a:p>
        </p:txBody>
      </p:sp>
      <p:sp>
        <p:nvSpPr>
          <p:cNvPr id="13321" name="Rectangle 7"/>
          <p:cNvSpPr>
            <a:spLocks noChangeArrowheads="1"/>
          </p:cNvSpPr>
          <p:nvPr/>
        </p:nvSpPr>
        <p:spPr bwMode="auto">
          <a:xfrm>
            <a:off x="4343400" y="4038600"/>
            <a:ext cx="298159" cy="215444"/>
          </a:xfrm>
          <a:prstGeom prst="rect">
            <a:avLst/>
          </a:prstGeom>
          <a:noFill/>
          <a:ln w="9525">
            <a:noFill/>
            <a:miter lim="800000"/>
            <a:headEnd/>
            <a:tailEnd/>
          </a:ln>
        </p:spPr>
        <p:txBody>
          <a:bodyPr wrap="none" lIns="0" tIns="0" rIns="0" bIns="0">
            <a:spAutoFit/>
          </a:bodyPr>
          <a:lstStyle/>
          <a:p>
            <a:r>
              <a:rPr lang="en-US" sz="1400" b="1" dirty="0"/>
              <a:t>380</a:t>
            </a:r>
            <a:endParaRPr lang="en-US" sz="1400" dirty="0"/>
          </a:p>
        </p:txBody>
      </p:sp>
      <p:sp>
        <p:nvSpPr>
          <p:cNvPr id="13" name="TextBox 12"/>
          <p:cNvSpPr txBox="1"/>
          <p:nvPr/>
        </p:nvSpPr>
        <p:spPr>
          <a:xfrm>
            <a:off x="7162800" y="1295400"/>
            <a:ext cx="1447800" cy="1569660"/>
          </a:xfrm>
          <a:prstGeom prst="rect">
            <a:avLst/>
          </a:prstGeom>
          <a:noFill/>
        </p:spPr>
        <p:txBody>
          <a:bodyPr wrap="square" rtlCol="0">
            <a:spAutoFit/>
          </a:bodyPr>
          <a:lstStyle/>
          <a:p>
            <a:r>
              <a:rPr lang="en-US" sz="1600" dirty="0" smtClean="0"/>
              <a:t>Small spatial gradients in X</a:t>
            </a:r>
            <a:r>
              <a:rPr lang="en-US" sz="1600" baseline="-25000" dirty="0" smtClean="0"/>
              <a:t>CO2</a:t>
            </a:r>
            <a:r>
              <a:rPr lang="en-US" sz="1600" dirty="0" smtClean="0"/>
              <a:t> verified by HIPPO flights [</a:t>
            </a:r>
            <a:r>
              <a:rPr lang="en-US" sz="1600" dirty="0" err="1" smtClean="0"/>
              <a:t>Wofsy</a:t>
            </a:r>
            <a:r>
              <a:rPr lang="en-US" sz="1600" dirty="0"/>
              <a:t> </a:t>
            </a:r>
            <a:r>
              <a:rPr lang="en-US" sz="1600" dirty="0" smtClean="0"/>
              <a:t>et al. 2010]</a:t>
            </a:r>
            <a:endParaRPr lang="en-US" sz="1600" dirty="0"/>
          </a:p>
        </p:txBody>
      </p:sp>
      <p:pic>
        <p:nvPicPr>
          <p:cNvPr id="14" name="Picture 2"/>
          <p:cNvPicPr>
            <a:picLocks noChangeAspect="1" noChangeArrowheads="1"/>
          </p:cNvPicPr>
          <p:nvPr/>
        </p:nvPicPr>
        <p:blipFill>
          <a:blip r:embed="rId6" cstate="print"/>
          <a:srcRect/>
          <a:stretch>
            <a:fillRect/>
          </a:stretch>
        </p:blipFill>
        <p:spPr bwMode="auto">
          <a:xfrm>
            <a:off x="5143500" y="3187285"/>
            <a:ext cx="3390900" cy="2946190"/>
          </a:xfrm>
          <a:prstGeom prst="rect">
            <a:avLst/>
          </a:prstGeom>
          <a:noFill/>
          <a:ln w="9525">
            <a:noFill/>
            <a:miter lim="800000"/>
            <a:headEnd/>
            <a:tailEnd/>
          </a:ln>
        </p:spPr>
      </p:pic>
      <p:sp>
        <p:nvSpPr>
          <p:cNvPr id="15" name="TextBox 14"/>
          <p:cNvSpPr txBox="1"/>
          <p:nvPr/>
        </p:nvSpPr>
        <p:spPr>
          <a:xfrm>
            <a:off x="5410200" y="3455081"/>
            <a:ext cx="1447800" cy="2462206"/>
          </a:xfrm>
          <a:prstGeom prst="rect">
            <a:avLst/>
          </a:prstGeom>
          <a:noFill/>
        </p:spPr>
        <p:txBody>
          <a:bodyPr wrap="square" lIns="91434" tIns="45717" rIns="91434" bIns="45717" rtlCol="0">
            <a:spAutoFit/>
          </a:bodyPr>
          <a:lstStyle/>
          <a:p>
            <a:r>
              <a:rPr lang="en-US" sz="1400" b="1" dirty="0" smtClean="0">
                <a:solidFill>
                  <a:schemeClr val="bg1"/>
                </a:solidFill>
              </a:rPr>
              <a:t>Plumes from medium-sized power plants  (4 </a:t>
            </a:r>
            <a:r>
              <a:rPr lang="en-US" sz="1400" b="1" dirty="0" err="1" smtClean="0">
                <a:solidFill>
                  <a:schemeClr val="bg1"/>
                </a:solidFill>
              </a:rPr>
              <a:t>MtC</a:t>
            </a:r>
            <a:r>
              <a:rPr lang="en-US" sz="1400" b="1" dirty="0" smtClean="0">
                <a:solidFill>
                  <a:schemeClr val="bg1"/>
                </a:solidFill>
              </a:rPr>
              <a:t>/yr) elevate X</a:t>
            </a:r>
            <a:r>
              <a:rPr lang="en-US" sz="1400" b="1" baseline="-25000" dirty="0" smtClean="0">
                <a:solidFill>
                  <a:schemeClr val="bg1"/>
                </a:solidFill>
              </a:rPr>
              <a:t>CO2</a:t>
            </a:r>
            <a:r>
              <a:rPr lang="en-US" sz="1400" b="1" dirty="0" smtClean="0">
                <a:solidFill>
                  <a:schemeClr val="bg1"/>
                </a:solidFill>
              </a:rPr>
              <a:t> levels by &gt; 0.5% (2ppm) for 10’s of km downwind [Yang and Fung, 2010].</a:t>
            </a:r>
            <a:endParaRPr lang="en-US" sz="1400" b="1" dirty="0">
              <a:solidFill>
                <a:schemeClr val="bg1"/>
              </a:solidFill>
            </a:endParaRPr>
          </a:p>
        </p:txBody>
      </p:sp>
      <p:sp>
        <p:nvSpPr>
          <p:cNvPr id="16" name="TextBox 15"/>
          <p:cNvSpPr txBox="1"/>
          <p:nvPr/>
        </p:nvSpPr>
        <p:spPr>
          <a:xfrm>
            <a:off x="2444036" y="5562600"/>
            <a:ext cx="1518364" cy="307777"/>
          </a:xfrm>
          <a:prstGeom prst="rect">
            <a:avLst/>
          </a:prstGeom>
          <a:noFill/>
        </p:spPr>
        <p:txBody>
          <a:bodyPr wrap="none" rtlCol="0">
            <a:spAutoFit/>
          </a:bodyPr>
          <a:lstStyle/>
          <a:p>
            <a:r>
              <a:rPr lang="en-US" sz="1400" dirty="0" smtClean="0"/>
              <a:t>Kawa et al. 2008</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3"/>
          <p:cNvSpPr>
            <a:spLocks noGrp="1"/>
          </p:cNvSpPr>
          <p:nvPr>
            <p:ph type="title"/>
          </p:nvPr>
        </p:nvSpPr>
        <p:spPr>
          <a:xfrm>
            <a:off x="838200" y="228600"/>
            <a:ext cx="7162800" cy="533400"/>
          </a:xfrm>
        </p:spPr>
        <p:txBody>
          <a:bodyPr/>
          <a:lstStyle/>
          <a:p>
            <a:r>
              <a:rPr lang="en-US" dirty="0" smtClean="0">
                <a:ea typeface="ＭＳ Ｐゴシック" pitchFamily="34" charset="-128"/>
              </a:rPr>
              <a:t>OCO-2 Optimized for High Spatial Resolution</a:t>
            </a:r>
          </a:p>
        </p:txBody>
      </p:sp>
      <p:sp>
        <p:nvSpPr>
          <p:cNvPr id="89" name="TextBox 88"/>
          <p:cNvSpPr txBox="1"/>
          <p:nvPr/>
        </p:nvSpPr>
        <p:spPr>
          <a:xfrm>
            <a:off x="152400" y="762000"/>
            <a:ext cx="5638800" cy="5047536"/>
          </a:xfrm>
          <a:prstGeom prst="rect">
            <a:avLst/>
          </a:prstGeom>
          <a:noFill/>
        </p:spPr>
        <p:txBody>
          <a:bodyPr wrap="square">
            <a:spAutoFit/>
          </a:bodyPr>
          <a:lstStyle/>
          <a:p>
            <a:pPr>
              <a:defRPr/>
            </a:pPr>
            <a:r>
              <a:rPr lang="en-US" b="1" dirty="0" smtClean="0">
                <a:cs typeface="+mn-cs"/>
              </a:rPr>
              <a:t>High Sampling Rate: </a:t>
            </a:r>
          </a:p>
          <a:p>
            <a:pPr marL="225425" indent="-225425">
              <a:buFont typeface="Arial" pitchFamily="34" charset="0"/>
              <a:buChar char="•"/>
              <a:defRPr/>
            </a:pPr>
            <a:r>
              <a:rPr lang="en-US" dirty="0" smtClean="0">
                <a:cs typeface="+mn-cs"/>
              </a:rPr>
              <a:t>OCO-2 </a:t>
            </a:r>
            <a:r>
              <a:rPr lang="en-US" dirty="0">
                <a:cs typeface="+mn-cs"/>
              </a:rPr>
              <a:t>collects up to </a:t>
            </a:r>
            <a:r>
              <a:rPr lang="en-US" dirty="0" smtClean="0">
                <a:cs typeface="+mn-cs"/>
              </a:rPr>
              <a:t>up to 8 </a:t>
            </a:r>
            <a:r>
              <a:rPr lang="en-US" dirty="0">
                <a:cs typeface="+mn-cs"/>
              </a:rPr>
              <a:t>soundings @ 3 </a:t>
            </a:r>
            <a:r>
              <a:rPr lang="en-US" dirty="0" smtClean="0">
                <a:cs typeface="+mn-cs"/>
              </a:rPr>
              <a:t>Hz along </a:t>
            </a:r>
            <a:r>
              <a:rPr lang="en-US" dirty="0">
                <a:cs typeface="+mn-cs"/>
              </a:rPr>
              <a:t>a narrow </a:t>
            </a:r>
            <a:r>
              <a:rPr lang="en-US" dirty="0" smtClean="0">
                <a:cs typeface="+mn-cs"/>
              </a:rPr>
              <a:t>swath (&lt;</a:t>
            </a:r>
            <a:r>
              <a:rPr lang="en-US" dirty="0">
                <a:cs typeface="+mn-cs"/>
              </a:rPr>
              <a:t>10.6 km at nadir</a:t>
            </a:r>
            <a:r>
              <a:rPr lang="en-US" dirty="0" smtClean="0">
                <a:cs typeface="+mn-cs"/>
              </a:rPr>
              <a:t>)</a:t>
            </a:r>
            <a:endParaRPr lang="en-US" dirty="0">
              <a:cs typeface="+mn-cs"/>
            </a:endParaRPr>
          </a:p>
          <a:p>
            <a:pPr marL="685800" lvl="2" indent="-228600">
              <a:buFont typeface="Arial" pitchFamily="34" charset="0"/>
              <a:buChar char="•"/>
              <a:defRPr/>
            </a:pPr>
            <a:r>
              <a:rPr lang="en-US" dirty="0" smtClean="0">
                <a:cs typeface="+mn-cs"/>
              </a:rPr>
              <a:t>Y</a:t>
            </a:r>
            <a:r>
              <a:rPr lang="en-US" dirty="0" smtClean="0"/>
              <a:t>ields 200 – 400 soundings per degree of latitude over sunlit hemisphere</a:t>
            </a:r>
          </a:p>
          <a:p>
            <a:pPr marL="685800" lvl="1" indent="-228600">
              <a:buFont typeface="Arial" pitchFamily="34" charset="0"/>
              <a:buChar char="•"/>
              <a:defRPr/>
            </a:pPr>
            <a:r>
              <a:rPr lang="en-US" dirty="0" smtClean="0"/>
              <a:t>Soundings that can be averaged along the track to increase  precision</a:t>
            </a:r>
          </a:p>
          <a:p>
            <a:pPr>
              <a:defRPr/>
            </a:pPr>
            <a:endParaRPr lang="en-US" b="1" dirty="0" smtClean="0">
              <a:cs typeface="+mn-cs"/>
            </a:endParaRPr>
          </a:p>
          <a:p>
            <a:pPr>
              <a:defRPr/>
            </a:pPr>
            <a:r>
              <a:rPr lang="en-US" b="1" dirty="0" smtClean="0">
                <a:cs typeface="+mn-cs"/>
              </a:rPr>
              <a:t>Small footprint</a:t>
            </a:r>
            <a:r>
              <a:rPr lang="en-US" dirty="0" smtClean="0">
                <a:cs typeface="+mn-cs"/>
              </a:rPr>
              <a:t> (&lt;3 km</a:t>
            </a:r>
            <a:r>
              <a:rPr lang="en-US" baseline="30000" dirty="0" smtClean="0">
                <a:cs typeface="+mn-cs"/>
              </a:rPr>
              <a:t>2</a:t>
            </a:r>
            <a:r>
              <a:rPr lang="en-US" dirty="0" smtClean="0">
                <a:cs typeface="+mn-cs"/>
              </a:rPr>
              <a:t> at nadir) :</a:t>
            </a:r>
            <a:endParaRPr lang="en-US" dirty="0">
              <a:cs typeface="+mn-cs"/>
            </a:endParaRPr>
          </a:p>
          <a:p>
            <a:pPr marL="228600" indent="-228600">
              <a:buFont typeface="Arial" pitchFamily="34" charset="0"/>
              <a:buChar char="•"/>
              <a:defRPr/>
            </a:pPr>
            <a:r>
              <a:rPr lang="en-US" dirty="0" smtClean="0">
                <a:cs typeface="+mn-cs"/>
              </a:rPr>
              <a:t>Increases sensitivity </a:t>
            </a:r>
            <a:r>
              <a:rPr lang="en-US" dirty="0">
                <a:cs typeface="+mn-cs"/>
              </a:rPr>
              <a:t>to </a:t>
            </a:r>
            <a:r>
              <a:rPr lang="en-US" dirty="0" smtClean="0">
                <a:cs typeface="+mn-cs"/>
              </a:rPr>
              <a:t>CO</a:t>
            </a:r>
            <a:r>
              <a:rPr lang="en-US" baseline="-25000" dirty="0" smtClean="0">
                <a:cs typeface="+mn-cs"/>
              </a:rPr>
              <a:t>2</a:t>
            </a:r>
            <a:r>
              <a:rPr lang="en-US" dirty="0" smtClean="0">
                <a:cs typeface="+mn-cs"/>
              </a:rPr>
              <a:t> </a:t>
            </a:r>
            <a:r>
              <a:rPr lang="en-US" dirty="0">
                <a:cs typeface="+mn-cs"/>
              </a:rPr>
              <a:t>point sources </a:t>
            </a:r>
          </a:p>
          <a:p>
            <a:pPr marL="685800" lvl="1" indent="-228600">
              <a:buFont typeface="Arial" pitchFamily="34" charset="0"/>
              <a:buChar char="•"/>
              <a:defRPr/>
            </a:pPr>
            <a:r>
              <a:rPr lang="en-US" sz="1800" dirty="0" smtClean="0">
                <a:cs typeface="+mn-cs"/>
              </a:rPr>
              <a:t>The minimum measureable CO</a:t>
            </a:r>
            <a:r>
              <a:rPr lang="en-US" sz="1800" baseline="-25000" dirty="0" smtClean="0">
                <a:cs typeface="+mn-cs"/>
              </a:rPr>
              <a:t>2</a:t>
            </a:r>
            <a:r>
              <a:rPr lang="en-US" sz="1800" dirty="0" smtClean="0">
                <a:cs typeface="+mn-cs"/>
              </a:rPr>
              <a:t> flux is inversely proportional to footprint size</a:t>
            </a:r>
          </a:p>
          <a:p>
            <a:pPr marL="228600" indent="-228600">
              <a:buFont typeface="Arial" pitchFamily="34" charset="0"/>
              <a:buChar char="•"/>
              <a:defRPr/>
            </a:pPr>
            <a:r>
              <a:rPr lang="en-US" dirty="0" smtClean="0"/>
              <a:t>Increases probability of recording cloud free soundings in partially cloudy regions</a:t>
            </a:r>
          </a:p>
          <a:p>
            <a:pPr marL="685800" lvl="1" indent="-228600">
              <a:buFont typeface="Arial" charset="0"/>
              <a:buChar char="•"/>
            </a:pPr>
            <a:r>
              <a:rPr lang="en-US" sz="1800" dirty="0" smtClean="0"/>
              <a:t>OCO: 27% @ Nadir, 19% for Glint</a:t>
            </a:r>
          </a:p>
          <a:p>
            <a:pPr marL="685800" lvl="1" indent="-228600">
              <a:buFont typeface="Arial" charset="0"/>
              <a:buChar char="•"/>
            </a:pPr>
            <a:r>
              <a:rPr lang="en-US" sz="1800" dirty="0" smtClean="0"/>
              <a:t>GOSAT (85 km</a:t>
            </a:r>
            <a:r>
              <a:rPr lang="en-US" sz="1800" baseline="30000" dirty="0" smtClean="0"/>
              <a:t>2</a:t>
            </a:r>
            <a:r>
              <a:rPr lang="en-US" sz="1800" dirty="0" smtClean="0"/>
              <a:t>): ~10%</a:t>
            </a:r>
          </a:p>
        </p:txBody>
      </p:sp>
      <p:grpSp>
        <p:nvGrpSpPr>
          <p:cNvPr id="135" name="Group 88"/>
          <p:cNvGrpSpPr>
            <a:grpSpLocks/>
          </p:cNvGrpSpPr>
          <p:nvPr/>
        </p:nvGrpSpPr>
        <p:grpSpPr bwMode="auto">
          <a:xfrm>
            <a:off x="5791200" y="838200"/>
            <a:ext cx="1727427" cy="2590800"/>
            <a:chOff x="4953000" y="3276599"/>
            <a:chExt cx="1828800" cy="2743202"/>
          </a:xfrm>
        </p:grpSpPr>
        <p:pic>
          <p:nvPicPr>
            <p:cNvPr id="136" name="Picture 3"/>
            <p:cNvPicPr>
              <a:picLocks noChangeAspect="1" noChangeArrowheads="1"/>
            </p:cNvPicPr>
            <p:nvPr/>
          </p:nvPicPr>
          <p:blipFill>
            <a:blip r:embed="rId3" cstate="print"/>
            <a:srcRect/>
            <a:stretch>
              <a:fillRect/>
            </a:stretch>
          </p:blipFill>
          <p:spPr bwMode="auto">
            <a:xfrm>
              <a:off x="4953000" y="3276600"/>
              <a:ext cx="1828800" cy="2743201"/>
            </a:xfrm>
            <a:prstGeom prst="rect">
              <a:avLst/>
            </a:prstGeom>
            <a:noFill/>
            <a:ln w="9525">
              <a:noFill/>
              <a:miter lim="800000"/>
              <a:headEnd/>
              <a:tailEnd/>
            </a:ln>
          </p:spPr>
        </p:pic>
        <p:sp>
          <p:nvSpPr>
            <p:cNvPr id="138" name="Line 23"/>
            <p:cNvSpPr>
              <a:spLocks noChangeShapeType="1"/>
            </p:cNvSpPr>
            <p:nvPr/>
          </p:nvSpPr>
          <p:spPr bwMode="auto">
            <a:xfrm>
              <a:off x="5142556" y="3276599"/>
              <a:ext cx="0" cy="2741891"/>
            </a:xfrm>
            <a:prstGeom prst="line">
              <a:avLst/>
            </a:prstGeom>
            <a:noFill/>
            <a:ln w="19050">
              <a:solidFill>
                <a:schemeClr val="tx1"/>
              </a:solidFill>
              <a:round/>
              <a:headEnd/>
              <a:tailEnd/>
            </a:ln>
          </p:spPr>
          <p:txBody>
            <a:bodyPr/>
            <a:lstStyle/>
            <a:p>
              <a:endParaRPr lang="en-US"/>
            </a:p>
          </p:txBody>
        </p:sp>
        <p:sp>
          <p:nvSpPr>
            <p:cNvPr id="139" name="Freeform 24"/>
            <p:cNvSpPr>
              <a:spLocks/>
            </p:cNvSpPr>
            <p:nvPr/>
          </p:nvSpPr>
          <p:spPr bwMode="auto">
            <a:xfrm>
              <a:off x="6553437" y="3296507"/>
              <a:ext cx="30175" cy="2721984"/>
            </a:xfrm>
            <a:custGeom>
              <a:avLst/>
              <a:gdLst>
                <a:gd name="T0" fmla="*/ 0 w 11"/>
                <a:gd name="T1" fmla="*/ 0 h 1992"/>
                <a:gd name="T2" fmla="*/ 2147483647 w 11"/>
                <a:gd name="T3" fmla="*/ 2147483647 h 1992"/>
                <a:gd name="T4" fmla="*/ 0 60000 65536"/>
                <a:gd name="T5" fmla="*/ 0 60000 65536"/>
                <a:gd name="T6" fmla="*/ 0 w 11"/>
                <a:gd name="T7" fmla="*/ 0 h 1992"/>
                <a:gd name="T8" fmla="*/ 11 w 11"/>
                <a:gd name="T9" fmla="*/ 1992 h 1992"/>
              </a:gdLst>
              <a:ahLst/>
              <a:cxnLst>
                <a:cxn ang="T4">
                  <a:pos x="T0" y="T1"/>
                </a:cxn>
                <a:cxn ang="T5">
                  <a:pos x="T2" y="T3"/>
                </a:cxn>
              </a:cxnLst>
              <a:rect l="T6" t="T7" r="T8" b="T9"/>
              <a:pathLst>
                <a:path w="11" h="1992">
                  <a:moveTo>
                    <a:pt x="0" y="0"/>
                  </a:moveTo>
                  <a:lnTo>
                    <a:pt x="11" y="1992"/>
                  </a:lnTo>
                </a:path>
              </a:pathLst>
            </a:custGeom>
            <a:noFill/>
            <a:ln w="19050">
              <a:solidFill>
                <a:schemeClr val="tx1"/>
              </a:solidFill>
              <a:round/>
              <a:headEnd/>
              <a:tailEnd/>
            </a:ln>
          </p:spPr>
          <p:txBody>
            <a:bodyPr/>
            <a:lstStyle/>
            <a:p>
              <a:endParaRPr lang="en-US"/>
            </a:p>
          </p:txBody>
        </p:sp>
        <p:sp>
          <p:nvSpPr>
            <p:cNvPr id="140" name="Line 25"/>
            <p:cNvSpPr>
              <a:spLocks noChangeShapeType="1"/>
            </p:cNvSpPr>
            <p:nvPr/>
          </p:nvSpPr>
          <p:spPr bwMode="auto">
            <a:xfrm>
              <a:off x="5845166" y="3276600"/>
              <a:ext cx="0" cy="2741892"/>
            </a:xfrm>
            <a:prstGeom prst="line">
              <a:avLst/>
            </a:prstGeom>
            <a:noFill/>
            <a:ln w="19050">
              <a:solidFill>
                <a:schemeClr val="tx1"/>
              </a:solidFill>
              <a:round/>
              <a:headEnd/>
              <a:tailEnd/>
            </a:ln>
          </p:spPr>
          <p:txBody>
            <a:bodyPr/>
            <a:lstStyle/>
            <a:p>
              <a:endParaRPr lang="en-US"/>
            </a:p>
          </p:txBody>
        </p:sp>
        <p:sp>
          <p:nvSpPr>
            <p:cNvPr id="141" name="Line 26"/>
            <p:cNvSpPr>
              <a:spLocks noChangeShapeType="1"/>
            </p:cNvSpPr>
            <p:nvPr/>
          </p:nvSpPr>
          <p:spPr bwMode="auto">
            <a:xfrm>
              <a:off x="6208077" y="3276600"/>
              <a:ext cx="0" cy="2741892"/>
            </a:xfrm>
            <a:prstGeom prst="line">
              <a:avLst/>
            </a:prstGeom>
            <a:noFill/>
            <a:ln w="19050">
              <a:solidFill>
                <a:schemeClr val="tx1"/>
              </a:solidFill>
              <a:round/>
              <a:headEnd/>
              <a:tailEnd/>
            </a:ln>
          </p:spPr>
          <p:txBody>
            <a:bodyPr/>
            <a:lstStyle/>
            <a:p>
              <a:endParaRPr lang="en-US"/>
            </a:p>
          </p:txBody>
        </p:sp>
        <p:sp>
          <p:nvSpPr>
            <p:cNvPr id="142" name="Line 27"/>
            <p:cNvSpPr>
              <a:spLocks noChangeShapeType="1"/>
            </p:cNvSpPr>
            <p:nvPr/>
          </p:nvSpPr>
          <p:spPr bwMode="auto">
            <a:xfrm>
              <a:off x="6034265" y="3276600"/>
              <a:ext cx="0" cy="2741892"/>
            </a:xfrm>
            <a:prstGeom prst="line">
              <a:avLst/>
            </a:prstGeom>
            <a:noFill/>
            <a:ln w="19050">
              <a:solidFill>
                <a:schemeClr val="tx1"/>
              </a:solidFill>
              <a:round/>
              <a:headEnd/>
              <a:tailEnd/>
            </a:ln>
          </p:spPr>
          <p:txBody>
            <a:bodyPr/>
            <a:lstStyle/>
            <a:p>
              <a:endParaRPr lang="en-US"/>
            </a:p>
          </p:txBody>
        </p:sp>
        <p:sp>
          <p:nvSpPr>
            <p:cNvPr id="143" name="Line 29"/>
            <p:cNvSpPr>
              <a:spLocks noChangeShapeType="1"/>
            </p:cNvSpPr>
            <p:nvPr/>
          </p:nvSpPr>
          <p:spPr bwMode="auto">
            <a:xfrm>
              <a:off x="5486218" y="3276600"/>
              <a:ext cx="0" cy="2741891"/>
            </a:xfrm>
            <a:prstGeom prst="line">
              <a:avLst/>
            </a:prstGeom>
            <a:noFill/>
            <a:ln w="19050">
              <a:solidFill>
                <a:schemeClr val="tx1"/>
              </a:solidFill>
              <a:round/>
              <a:headEnd/>
              <a:tailEnd/>
            </a:ln>
          </p:spPr>
          <p:txBody>
            <a:bodyPr/>
            <a:lstStyle/>
            <a:p>
              <a:endParaRPr lang="en-US"/>
            </a:p>
          </p:txBody>
        </p:sp>
        <p:sp>
          <p:nvSpPr>
            <p:cNvPr id="144" name="Line 30"/>
            <p:cNvSpPr>
              <a:spLocks noChangeShapeType="1"/>
            </p:cNvSpPr>
            <p:nvPr/>
          </p:nvSpPr>
          <p:spPr bwMode="auto">
            <a:xfrm>
              <a:off x="5312405" y="3276600"/>
              <a:ext cx="0" cy="2741892"/>
            </a:xfrm>
            <a:prstGeom prst="line">
              <a:avLst/>
            </a:prstGeom>
            <a:noFill/>
            <a:ln w="19050">
              <a:solidFill>
                <a:schemeClr val="tx1"/>
              </a:solidFill>
              <a:round/>
              <a:headEnd/>
              <a:tailEnd/>
            </a:ln>
          </p:spPr>
          <p:txBody>
            <a:bodyPr/>
            <a:lstStyle/>
            <a:p>
              <a:endParaRPr lang="en-US"/>
            </a:p>
          </p:txBody>
        </p:sp>
        <p:sp>
          <p:nvSpPr>
            <p:cNvPr id="145" name="Line 31"/>
            <p:cNvSpPr>
              <a:spLocks noChangeShapeType="1"/>
            </p:cNvSpPr>
            <p:nvPr/>
          </p:nvSpPr>
          <p:spPr bwMode="auto">
            <a:xfrm>
              <a:off x="5663993" y="3276599"/>
              <a:ext cx="0" cy="2741891"/>
            </a:xfrm>
            <a:prstGeom prst="line">
              <a:avLst/>
            </a:prstGeom>
            <a:noFill/>
            <a:ln w="19050">
              <a:solidFill>
                <a:schemeClr val="tx1"/>
              </a:solidFill>
              <a:round/>
              <a:headEnd/>
              <a:tailEnd/>
            </a:ln>
          </p:spPr>
          <p:txBody>
            <a:bodyPr/>
            <a:lstStyle/>
            <a:p>
              <a:endParaRPr lang="en-US"/>
            </a:p>
          </p:txBody>
        </p:sp>
        <p:sp>
          <p:nvSpPr>
            <p:cNvPr id="146" name="Freeform 32"/>
            <p:cNvSpPr>
              <a:spLocks/>
            </p:cNvSpPr>
            <p:nvPr/>
          </p:nvSpPr>
          <p:spPr bwMode="auto">
            <a:xfrm>
              <a:off x="5638800" y="3276600"/>
              <a:ext cx="920299" cy="196516"/>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chemeClr val="tx1"/>
              </a:solidFill>
              <a:round/>
              <a:headEnd/>
              <a:tailEnd/>
            </a:ln>
          </p:spPr>
          <p:txBody>
            <a:bodyPr/>
            <a:lstStyle/>
            <a:p>
              <a:endParaRPr lang="en-US"/>
            </a:p>
          </p:txBody>
        </p:sp>
        <p:sp>
          <p:nvSpPr>
            <p:cNvPr id="147" name="Freeform 36"/>
            <p:cNvSpPr>
              <a:spLocks/>
            </p:cNvSpPr>
            <p:nvPr/>
          </p:nvSpPr>
          <p:spPr bwMode="auto">
            <a:xfrm>
              <a:off x="5131233" y="3473682"/>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chemeClr val="tx1"/>
              </a:solidFill>
              <a:round/>
              <a:headEnd/>
              <a:tailEnd/>
            </a:ln>
          </p:spPr>
          <p:txBody>
            <a:bodyPr/>
            <a:lstStyle/>
            <a:p>
              <a:endParaRPr lang="en-US"/>
            </a:p>
          </p:txBody>
        </p:sp>
        <p:sp>
          <p:nvSpPr>
            <p:cNvPr id="148" name="Freeform 37"/>
            <p:cNvSpPr>
              <a:spLocks/>
            </p:cNvSpPr>
            <p:nvPr/>
          </p:nvSpPr>
          <p:spPr bwMode="auto">
            <a:xfrm>
              <a:off x="5131233" y="3839919"/>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chemeClr val="tx1"/>
              </a:solidFill>
              <a:round/>
              <a:headEnd/>
              <a:tailEnd/>
            </a:ln>
          </p:spPr>
          <p:txBody>
            <a:bodyPr/>
            <a:lstStyle/>
            <a:p>
              <a:endParaRPr lang="en-US"/>
            </a:p>
          </p:txBody>
        </p:sp>
        <p:sp>
          <p:nvSpPr>
            <p:cNvPr id="149" name="Freeform 37"/>
            <p:cNvSpPr>
              <a:spLocks/>
            </p:cNvSpPr>
            <p:nvPr/>
          </p:nvSpPr>
          <p:spPr bwMode="auto">
            <a:xfrm>
              <a:off x="5151455" y="4208288"/>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chemeClr val="tx1"/>
              </a:solidFill>
              <a:round/>
              <a:headEnd/>
              <a:tailEnd/>
            </a:ln>
          </p:spPr>
          <p:txBody>
            <a:bodyPr/>
            <a:lstStyle/>
            <a:p>
              <a:endParaRPr lang="en-US"/>
            </a:p>
          </p:txBody>
        </p:sp>
        <p:sp>
          <p:nvSpPr>
            <p:cNvPr id="150" name="Freeform 32"/>
            <p:cNvSpPr>
              <a:spLocks/>
            </p:cNvSpPr>
            <p:nvPr/>
          </p:nvSpPr>
          <p:spPr bwMode="auto">
            <a:xfrm>
              <a:off x="5151455" y="4588972"/>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chemeClr val="tx1"/>
              </a:solidFill>
              <a:round/>
              <a:headEnd/>
              <a:tailEnd/>
            </a:ln>
          </p:spPr>
          <p:txBody>
            <a:bodyPr/>
            <a:lstStyle/>
            <a:p>
              <a:endParaRPr lang="en-US"/>
            </a:p>
          </p:txBody>
        </p:sp>
        <p:sp>
          <p:nvSpPr>
            <p:cNvPr id="151" name="Freeform 36"/>
            <p:cNvSpPr>
              <a:spLocks/>
            </p:cNvSpPr>
            <p:nvPr/>
          </p:nvSpPr>
          <p:spPr bwMode="auto">
            <a:xfrm>
              <a:off x="5151455" y="4964832"/>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chemeClr val="tx1"/>
              </a:solidFill>
              <a:round/>
              <a:headEnd/>
              <a:tailEnd/>
            </a:ln>
          </p:spPr>
          <p:txBody>
            <a:bodyPr/>
            <a:lstStyle/>
            <a:p>
              <a:endParaRPr lang="en-US"/>
            </a:p>
          </p:txBody>
        </p:sp>
        <p:sp>
          <p:nvSpPr>
            <p:cNvPr id="152" name="Freeform 37"/>
            <p:cNvSpPr>
              <a:spLocks/>
            </p:cNvSpPr>
            <p:nvPr/>
          </p:nvSpPr>
          <p:spPr bwMode="auto">
            <a:xfrm>
              <a:off x="5151455" y="5331069"/>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chemeClr val="tx1"/>
              </a:solidFill>
              <a:round/>
              <a:headEnd/>
              <a:tailEnd/>
            </a:ln>
          </p:spPr>
          <p:txBody>
            <a:bodyPr/>
            <a:lstStyle/>
            <a:p>
              <a:endParaRPr lang="en-US"/>
            </a:p>
          </p:txBody>
        </p:sp>
        <p:sp>
          <p:nvSpPr>
            <p:cNvPr id="153" name="Freeform 37"/>
            <p:cNvSpPr>
              <a:spLocks/>
            </p:cNvSpPr>
            <p:nvPr/>
          </p:nvSpPr>
          <p:spPr bwMode="auto">
            <a:xfrm>
              <a:off x="5151455" y="5694789"/>
              <a:ext cx="1265663" cy="325011"/>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chemeClr val="tx1"/>
              </a:solidFill>
              <a:round/>
              <a:headEnd/>
              <a:tailEnd/>
            </a:ln>
          </p:spPr>
          <p:txBody>
            <a:bodyPr/>
            <a:lstStyle/>
            <a:p>
              <a:endParaRPr lang="en-US"/>
            </a:p>
          </p:txBody>
        </p:sp>
        <p:sp>
          <p:nvSpPr>
            <p:cNvPr id="154" name="Line 23"/>
            <p:cNvSpPr>
              <a:spLocks noChangeShapeType="1"/>
            </p:cNvSpPr>
            <p:nvPr/>
          </p:nvSpPr>
          <p:spPr bwMode="auto">
            <a:xfrm>
              <a:off x="5153347" y="3276599"/>
              <a:ext cx="0" cy="2730823"/>
            </a:xfrm>
            <a:prstGeom prst="line">
              <a:avLst/>
            </a:prstGeom>
            <a:noFill/>
            <a:ln w="19050">
              <a:solidFill>
                <a:srgbClr val="FFFF00"/>
              </a:solidFill>
              <a:round/>
              <a:headEnd/>
              <a:tailEnd/>
            </a:ln>
          </p:spPr>
          <p:txBody>
            <a:bodyPr/>
            <a:lstStyle/>
            <a:p>
              <a:endParaRPr lang="en-US"/>
            </a:p>
          </p:txBody>
        </p:sp>
        <p:sp>
          <p:nvSpPr>
            <p:cNvPr id="155" name="Freeform 24"/>
            <p:cNvSpPr>
              <a:spLocks/>
            </p:cNvSpPr>
            <p:nvPr/>
          </p:nvSpPr>
          <p:spPr bwMode="auto">
            <a:xfrm>
              <a:off x="6564228" y="3285439"/>
              <a:ext cx="30175" cy="2721984"/>
            </a:xfrm>
            <a:custGeom>
              <a:avLst/>
              <a:gdLst>
                <a:gd name="T0" fmla="*/ 0 w 11"/>
                <a:gd name="T1" fmla="*/ 0 h 1992"/>
                <a:gd name="T2" fmla="*/ 2147483647 w 11"/>
                <a:gd name="T3" fmla="*/ 2147483647 h 1992"/>
                <a:gd name="T4" fmla="*/ 0 60000 65536"/>
                <a:gd name="T5" fmla="*/ 0 60000 65536"/>
                <a:gd name="T6" fmla="*/ 0 w 11"/>
                <a:gd name="T7" fmla="*/ 0 h 1992"/>
                <a:gd name="T8" fmla="*/ 11 w 11"/>
                <a:gd name="T9" fmla="*/ 1992 h 1992"/>
              </a:gdLst>
              <a:ahLst/>
              <a:cxnLst>
                <a:cxn ang="T4">
                  <a:pos x="T0" y="T1"/>
                </a:cxn>
                <a:cxn ang="T5">
                  <a:pos x="T2" y="T3"/>
                </a:cxn>
              </a:cxnLst>
              <a:rect l="T6" t="T7" r="T8" b="T9"/>
              <a:pathLst>
                <a:path w="11" h="1992">
                  <a:moveTo>
                    <a:pt x="0" y="0"/>
                  </a:moveTo>
                  <a:lnTo>
                    <a:pt x="11" y="1992"/>
                  </a:lnTo>
                </a:path>
              </a:pathLst>
            </a:custGeom>
            <a:noFill/>
            <a:ln w="19050">
              <a:solidFill>
                <a:srgbClr val="FFFF00"/>
              </a:solidFill>
              <a:round/>
              <a:headEnd/>
              <a:tailEnd/>
            </a:ln>
          </p:spPr>
          <p:txBody>
            <a:bodyPr/>
            <a:lstStyle/>
            <a:p>
              <a:endParaRPr lang="en-US"/>
            </a:p>
          </p:txBody>
        </p:sp>
        <p:sp>
          <p:nvSpPr>
            <p:cNvPr id="156" name="Line 25"/>
            <p:cNvSpPr>
              <a:spLocks noChangeShapeType="1"/>
            </p:cNvSpPr>
            <p:nvPr/>
          </p:nvSpPr>
          <p:spPr bwMode="auto">
            <a:xfrm>
              <a:off x="5855957" y="3276600"/>
              <a:ext cx="0" cy="2730824"/>
            </a:xfrm>
            <a:prstGeom prst="line">
              <a:avLst/>
            </a:prstGeom>
            <a:noFill/>
            <a:ln w="19050">
              <a:solidFill>
                <a:srgbClr val="FFFF00"/>
              </a:solidFill>
              <a:round/>
              <a:headEnd/>
              <a:tailEnd/>
            </a:ln>
          </p:spPr>
          <p:txBody>
            <a:bodyPr/>
            <a:lstStyle/>
            <a:p>
              <a:endParaRPr lang="en-US"/>
            </a:p>
          </p:txBody>
        </p:sp>
        <p:sp>
          <p:nvSpPr>
            <p:cNvPr id="157" name="Line 26"/>
            <p:cNvSpPr>
              <a:spLocks noChangeShapeType="1"/>
            </p:cNvSpPr>
            <p:nvPr/>
          </p:nvSpPr>
          <p:spPr bwMode="auto">
            <a:xfrm>
              <a:off x="6218868" y="3276600"/>
              <a:ext cx="0" cy="2730824"/>
            </a:xfrm>
            <a:prstGeom prst="line">
              <a:avLst/>
            </a:prstGeom>
            <a:noFill/>
            <a:ln w="19050">
              <a:solidFill>
                <a:srgbClr val="FFFF00"/>
              </a:solidFill>
              <a:round/>
              <a:headEnd/>
              <a:tailEnd/>
            </a:ln>
          </p:spPr>
          <p:txBody>
            <a:bodyPr/>
            <a:lstStyle/>
            <a:p>
              <a:endParaRPr lang="en-US"/>
            </a:p>
          </p:txBody>
        </p:sp>
        <p:sp>
          <p:nvSpPr>
            <p:cNvPr id="158" name="Line 27"/>
            <p:cNvSpPr>
              <a:spLocks noChangeShapeType="1"/>
            </p:cNvSpPr>
            <p:nvPr/>
          </p:nvSpPr>
          <p:spPr bwMode="auto">
            <a:xfrm>
              <a:off x="6045056" y="3276600"/>
              <a:ext cx="0" cy="2730824"/>
            </a:xfrm>
            <a:prstGeom prst="line">
              <a:avLst/>
            </a:prstGeom>
            <a:noFill/>
            <a:ln w="19050">
              <a:solidFill>
                <a:srgbClr val="FFFF00"/>
              </a:solidFill>
              <a:round/>
              <a:headEnd/>
              <a:tailEnd/>
            </a:ln>
          </p:spPr>
          <p:txBody>
            <a:bodyPr/>
            <a:lstStyle/>
            <a:p>
              <a:endParaRPr lang="en-US"/>
            </a:p>
          </p:txBody>
        </p:sp>
        <p:sp>
          <p:nvSpPr>
            <p:cNvPr id="159" name="Line 29"/>
            <p:cNvSpPr>
              <a:spLocks noChangeShapeType="1"/>
            </p:cNvSpPr>
            <p:nvPr/>
          </p:nvSpPr>
          <p:spPr bwMode="auto">
            <a:xfrm>
              <a:off x="5497009" y="3276600"/>
              <a:ext cx="0" cy="2730823"/>
            </a:xfrm>
            <a:prstGeom prst="line">
              <a:avLst/>
            </a:prstGeom>
            <a:noFill/>
            <a:ln w="19050">
              <a:solidFill>
                <a:srgbClr val="FFFF00"/>
              </a:solidFill>
              <a:round/>
              <a:headEnd/>
              <a:tailEnd/>
            </a:ln>
          </p:spPr>
          <p:txBody>
            <a:bodyPr/>
            <a:lstStyle/>
            <a:p>
              <a:endParaRPr lang="en-US"/>
            </a:p>
          </p:txBody>
        </p:sp>
        <p:sp>
          <p:nvSpPr>
            <p:cNvPr id="160" name="Line 30"/>
            <p:cNvSpPr>
              <a:spLocks noChangeShapeType="1"/>
            </p:cNvSpPr>
            <p:nvPr/>
          </p:nvSpPr>
          <p:spPr bwMode="auto">
            <a:xfrm>
              <a:off x="5323196" y="3276600"/>
              <a:ext cx="0" cy="2730824"/>
            </a:xfrm>
            <a:prstGeom prst="line">
              <a:avLst/>
            </a:prstGeom>
            <a:noFill/>
            <a:ln w="19050">
              <a:solidFill>
                <a:srgbClr val="FFFF00"/>
              </a:solidFill>
              <a:round/>
              <a:headEnd/>
              <a:tailEnd/>
            </a:ln>
          </p:spPr>
          <p:txBody>
            <a:bodyPr/>
            <a:lstStyle/>
            <a:p>
              <a:endParaRPr lang="en-US"/>
            </a:p>
          </p:txBody>
        </p:sp>
        <p:sp>
          <p:nvSpPr>
            <p:cNvPr id="161" name="Line 31"/>
            <p:cNvSpPr>
              <a:spLocks noChangeShapeType="1"/>
            </p:cNvSpPr>
            <p:nvPr/>
          </p:nvSpPr>
          <p:spPr bwMode="auto">
            <a:xfrm>
              <a:off x="5674784" y="3276599"/>
              <a:ext cx="0" cy="2730823"/>
            </a:xfrm>
            <a:prstGeom prst="line">
              <a:avLst/>
            </a:prstGeom>
            <a:noFill/>
            <a:ln w="19050">
              <a:solidFill>
                <a:srgbClr val="FFFF00"/>
              </a:solidFill>
              <a:round/>
              <a:headEnd/>
              <a:tailEnd/>
            </a:ln>
          </p:spPr>
          <p:txBody>
            <a:bodyPr/>
            <a:lstStyle/>
            <a:p>
              <a:endParaRPr lang="en-US"/>
            </a:p>
          </p:txBody>
        </p:sp>
        <p:sp>
          <p:nvSpPr>
            <p:cNvPr id="162" name="Freeform 32"/>
            <p:cNvSpPr>
              <a:spLocks/>
            </p:cNvSpPr>
            <p:nvPr/>
          </p:nvSpPr>
          <p:spPr bwMode="auto">
            <a:xfrm>
              <a:off x="5715000" y="3276600"/>
              <a:ext cx="854890" cy="185448"/>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rgbClr val="FFFF00"/>
              </a:solidFill>
              <a:round/>
              <a:headEnd/>
              <a:tailEnd/>
            </a:ln>
          </p:spPr>
          <p:txBody>
            <a:bodyPr/>
            <a:lstStyle/>
            <a:p>
              <a:endParaRPr lang="en-US"/>
            </a:p>
          </p:txBody>
        </p:sp>
        <p:sp>
          <p:nvSpPr>
            <p:cNvPr id="163" name="Freeform 214"/>
            <p:cNvSpPr>
              <a:spLocks/>
            </p:cNvSpPr>
            <p:nvPr/>
          </p:nvSpPr>
          <p:spPr bwMode="auto">
            <a:xfrm>
              <a:off x="5142024" y="3462614"/>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rgbClr val="FFFF00"/>
              </a:solidFill>
              <a:round/>
              <a:headEnd/>
              <a:tailEnd/>
            </a:ln>
          </p:spPr>
          <p:txBody>
            <a:bodyPr/>
            <a:lstStyle/>
            <a:p>
              <a:endParaRPr lang="en-US"/>
            </a:p>
          </p:txBody>
        </p:sp>
        <p:sp>
          <p:nvSpPr>
            <p:cNvPr id="164" name="Freeform 215"/>
            <p:cNvSpPr>
              <a:spLocks/>
            </p:cNvSpPr>
            <p:nvPr/>
          </p:nvSpPr>
          <p:spPr bwMode="auto">
            <a:xfrm>
              <a:off x="5142024" y="3828851"/>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rgbClr val="FFFF00"/>
              </a:solidFill>
              <a:round/>
              <a:headEnd/>
              <a:tailEnd/>
            </a:ln>
          </p:spPr>
          <p:txBody>
            <a:bodyPr/>
            <a:lstStyle/>
            <a:p>
              <a:endParaRPr lang="en-US"/>
            </a:p>
          </p:txBody>
        </p:sp>
        <p:sp>
          <p:nvSpPr>
            <p:cNvPr id="165" name="Freeform 37"/>
            <p:cNvSpPr>
              <a:spLocks/>
            </p:cNvSpPr>
            <p:nvPr/>
          </p:nvSpPr>
          <p:spPr bwMode="auto">
            <a:xfrm>
              <a:off x="5162246" y="4197220"/>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rgbClr val="FFFF00"/>
              </a:solidFill>
              <a:round/>
              <a:headEnd/>
              <a:tailEnd/>
            </a:ln>
          </p:spPr>
          <p:txBody>
            <a:bodyPr/>
            <a:lstStyle/>
            <a:p>
              <a:endParaRPr lang="en-US"/>
            </a:p>
          </p:txBody>
        </p:sp>
        <p:sp>
          <p:nvSpPr>
            <p:cNvPr id="166" name="Freeform 32"/>
            <p:cNvSpPr>
              <a:spLocks/>
            </p:cNvSpPr>
            <p:nvPr/>
          </p:nvSpPr>
          <p:spPr bwMode="auto">
            <a:xfrm>
              <a:off x="5162246" y="4577904"/>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rgbClr val="FFFF00"/>
              </a:solidFill>
              <a:round/>
              <a:headEnd/>
              <a:tailEnd/>
            </a:ln>
          </p:spPr>
          <p:txBody>
            <a:bodyPr/>
            <a:lstStyle/>
            <a:p>
              <a:endParaRPr lang="en-US"/>
            </a:p>
          </p:txBody>
        </p:sp>
        <p:sp>
          <p:nvSpPr>
            <p:cNvPr id="167" name="Freeform 36"/>
            <p:cNvSpPr>
              <a:spLocks/>
            </p:cNvSpPr>
            <p:nvPr/>
          </p:nvSpPr>
          <p:spPr bwMode="auto">
            <a:xfrm>
              <a:off x="5162246" y="4953764"/>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rgbClr val="FFFF00"/>
              </a:solidFill>
              <a:round/>
              <a:headEnd/>
              <a:tailEnd/>
            </a:ln>
          </p:spPr>
          <p:txBody>
            <a:bodyPr/>
            <a:lstStyle/>
            <a:p>
              <a:endParaRPr lang="en-US"/>
            </a:p>
          </p:txBody>
        </p:sp>
        <p:sp>
          <p:nvSpPr>
            <p:cNvPr id="168" name="Freeform 37"/>
            <p:cNvSpPr>
              <a:spLocks/>
            </p:cNvSpPr>
            <p:nvPr/>
          </p:nvSpPr>
          <p:spPr bwMode="auto">
            <a:xfrm>
              <a:off x="5162246" y="5320001"/>
              <a:ext cx="1416543" cy="375294"/>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rgbClr val="FFFF00"/>
              </a:solidFill>
              <a:round/>
              <a:headEnd/>
              <a:tailEnd/>
            </a:ln>
          </p:spPr>
          <p:txBody>
            <a:bodyPr/>
            <a:lstStyle/>
            <a:p>
              <a:endParaRPr lang="en-US"/>
            </a:p>
          </p:txBody>
        </p:sp>
        <p:sp>
          <p:nvSpPr>
            <p:cNvPr id="169" name="Freeform 37"/>
            <p:cNvSpPr>
              <a:spLocks/>
            </p:cNvSpPr>
            <p:nvPr/>
          </p:nvSpPr>
          <p:spPr bwMode="auto">
            <a:xfrm>
              <a:off x="5162246" y="5683721"/>
              <a:ext cx="1265663" cy="325011"/>
            </a:xfrm>
            <a:custGeom>
              <a:avLst/>
              <a:gdLst>
                <a:gd name="T0" fmla="*/ 0 w 3000"/>
                <a:gd name="T1" fmla="*/ 0 h 1023"/>
                <a:gd name="T2" fmla="*/ 2147483647 w 3000"/>
                <a:gd name="T3" fmla="*/ 2147483647 h 1023"/>
                <a:gd name="T4" fmla="*/ 0 60000 65536"/>
                <a:gd name="T5" fmla="*/ 0 60000 65536"/>
                <a:gd name="T6" fmla="*/ 0 w 3000"/>
                <a:gd name="T7" fmla="*/ 0 h 1023"/>
                <a:gd name="T8" fmla="*/ 3000 w 3000"/>
                <a:gd name="T9" fmla="*/ 1023 h 1023"/>
              </a:gdLst>
              <a:ahLst/>
              <a:cxnLst>
                <a:cxn ang="T4">
                  <a:pos x="T0" y="T1"/>
                </a:cxn>
                <a:cxn ang="T5">
                  <a:pos x="T2" y="T3"/>
                </a:cxn>
              </a:cxnLst>
              <a:rect l="T6" t="T7" r="T8" b="T9"/>
              <a:pathLst>
                <a:path w="3000" h="1023">
                  <a:moveTo>
                    <a:pt x="0" y="0"/>
                  </a:moveTo>
                  <a:lnTo>
                    <a:pt x="3000" y="1023"/>
                  </a:lnTo>
                </a:path>
              </a:pathLst>
            </a:custGeom>
            <a:noFill/>
            <a:ln w="19050">
              <a:solidFill>
                <a:srgbClr val="FFFF00"/>
              </a:solidFill>
              <a:round/>
              <a:headEnd/>
              <a:tailEnd/>
            </a:ln>
          </p:spPr>
          <p:txBody>
            <a:bodyPr/>
            <a:lstStyle/>
            <a:p>
              <a:endParaRPr lang="en-US"/>
            </a:p>
          </p:txBody>
        </p:sp>
        <p:grpSp>
          <p:nvGrpSpPr>
            <p:cNvPr id="170" name="Group 86"/>
            <p:cNvGrpSpPr>
              <a:grpSpLocks/>
            </p:cNvGrpSpPr>
            <p:nvPr/>
          </p:nvGrpSpPr>
          <p:grpSpPr bwMode="auto">
            <a:xfrm>
              <a:off x="5105400" y="3570278"/>
              <a:ext cx="1477963" cy="1459105"/>
              <a:chOff x="5117400" y="3252878"/>
              <a:chExt cx="1477963" cy="1459105"/>
            </a:xfrm>
          </p:grpSpPr>
          <p:sp>
            <p:nvSpPr>
              <p:cNvPr id="172" name="Oval 171"/>
              <p:cNvSpPr/>
              <p:nvPr/>
            </p:nvSpPr>
            <p:spPr bwMode="auto">
              <a:xfrm>
                <a:off x="5134863" y="3252878"/>
                <a:ext cx="1460500" cy="145910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3" name="Oval 172"/>
              <p:cNvSpPr/>
              <p:nvPr/>
            </p:nvSpPr>
            <p:spPr bwMode="auto">
              <a:xfrm>
                <a:off x="5117400" y="3252878"/>
                <a:ext cx="1458913" cy="145910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71" name="Line 26"/>
            <p:cNvSpPr>
              <a:spLocks noChangeShapeType="1"/>
            </p:cNvSpPr>
            <p:nvPr/>
          </p:nvSpPr>
          <p:spPr bwMode="auto">
            <a:xfrm>
              <a:off x="6400800" y="3276600"/>
              <a:ext cx="0" cy="2730824"/>
            </a:xfrm>
            <a:prstGeom prst="line">
              <a:avLst/>
            </a:prstGeom>
            <a:noFill/>
            <a:ln w="19050">
              <a:solidFill>
                <a:srgbClr val="FFFF00"/>
              </a:solidFill>
              <a:round/>
              <a:headEnd/>
              <a:tailEnd/>
            </a:ln>
          </p:spPr>
          <p:txBody>
            <a:bodyPr/>
            <a:lstStyle/>
            <a:p>
              <a:endParaRPr lang="en-US"/>
            </a:p>
          </p:txBody>
        </p:sp>
      </p:grpSp>
      <p:grpSp>
        <p:nvGrpSpPr>
          <p:cNvPr id="174" name="Group 173"/>
          <p:cNvGrpSpPr/>
          <p:nvPr/>
        </p:nvGrpSpPr>
        <p:grpSpPr>
          <a:xfrm>
            <a:off x="5702073" y="3810000"/>
            <a:ext cx="2908527" cy="2286000"/>
            <a:chOff x="5702073" y="3810000"/>
            <a:chExt cx="2908527" cy="2286000"/>
          </a:xfrm>
        </p:grpSpPr>
        <p:pic>
          <p:nvPicPr>
            <p:cNvPr id="88" name="Picture 2"/>
            <p:cNvPicPr>
              <a:picLocks noChangeAspect="1" noChangeArrowheads="1"/>
            </p:cNvPicPr>
            <p:nvPr/>
          </p:nvPicPr>
          <p:blipFill>
            <a:blip r:embed="rId4" cstate="print"/>
            <a:srcRect/>
            <a:stretch>
              <a:fillRect/>
            </a:stretch>
          </p:blipFill>
          <p:spPr bwMode="auto">
            <a:xfrm>
              <a:off x="5702073" y="3810000"/>
              <a:ext cx="2908527" cy="2286000"/>
            </a:xfrm>
            <a:prstGeom prst="rect">
              <a:avLst/>
            </a:prstGeom>
            <a:noFill/>
            <a:ln w="9525">
              <a:solidFill>
                <a:schemeClr val="bg1"/>
              </a:solidFill>
              <a:miter lim="800000"/>
              <a:headEnd/>
              <a:tailEnd/>
            </a:ln>
          </p:spPr>
        </p:pic>
        <p:sp>
          <p:nvSpPr>
            <p:cNvPr id="90" name="Oval 89"/>
            <p:cNvSpPr/>
            <p:nvPr/>
          </p:nvSpPr>
          <p:spPr bwMode="auto">
            <a:xfrm>
              <a:off x="6333105" y="4153580"/>
              <a:ext cx="205807" cy="210911"/>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91" name="Oval 90"/>
            <p:cNvSpPr/>
            <p:nvPr/>
          </p:nvSpPr>
          <p:spPr bwMode="auto">
            <a:xfrm>
              <a:off x="7464198" y="5296580"/>
              <a:ext cx="205809" cy="21091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00B050"/>
                </a:solidFill>
              </a:endParaRPr>
            </a:p>
          </p:txBody>
        </p:sp>
        <p:sp>
          <p:nvSpPr>
            <p:cNvPr id="92" name="TextBox 10"/>
            <p:cNvSpPr txBox="1">
              <a:spLocks noChangeArrowheads="1"/>
            </p:cNvSpPr>
            <p:nvPr/>
          </p:nvSpPr>
          <p:spPr bwMode="auto">
            <a:xfrm>
              <a:off x="6522313" y="3924909"/>
              <a:ext cx="1049737" cy="296784"/>
            </a:xfrm>
            <a:prstGeom prst="rect">
              <a:avLst/>
            </a:prstGeom>
            <a:noFill/>
            <a:ln w="9525">
              <a:noFill/>
              <a:miter lim="800000"/>
              <a:headEnd/>
              <a:tailEnd/>
            </a:ln>
          </p:spPr>
          <p:txBody>
            <a:bodyPr wrap="none">
              <a:spAutoFit/>
            </a:bodyPr>
            <a:lstStyle/>
            <a:p>
              <a:r>
                <a:rPr lang="en-US" sz="1200" b="1" dirty="0">
                  <a:solidFill>
                    <a:srgbClr val="0070C0"/>
                  </a:solidFill>
                </a:rPr>
                <a:t>OCO-Nadir</a:t>
              </a:r>
              <a:endParaRPr lang="en-US" sz="1400" b="1" dirty="0">
                <a:solidFill>
                  <a:srgbClr val="0070C0"/>
                </a:solidFill>
              </a:endParaRPr>
            </a:p>
          </p:txBody>
        </p:sp>
        <p:sp>
          <p:nvSpPr>
            <p:cNvPr id="93" name="TextBox 11"/>
            <p:cNvSpPr txBox="1">
              <a:spLocks noChangeArrowheads="1"/>
            </p:cNvSpPr>
            <p:nvPr/>
          </p:nvSpPr>
          <p:spPr bwMode="auto">
            <a:xfrm>
              <a:off x="7104610" y="4982787"/>
              <a:ext cx="773014" cy="296784"/>
            </a:xfrm>
            <a:prstGeom prst="rect">
              <a:avLst/>
            </a:prstGeom>
            <a:noFill/>
            <a:ln w="9525">
              <a:noFill/>
              <a:miter lim="800000"/>
              <a:headEnd/>
              <a:tailEnd/>
            </a:ln>
          </p:spPr>
          <p:txBody>
            <a:bodyPr wrap="none">
              <a:spAutoFit/>
            </a:bodyPr>
            <a:lstStyle/>
            <a:p>
              <a:r>
                <a:rPr lang="en-US" sz="1200" b="1" dirty="0">
                  <a:solidFill>
                    <a:srgbClr val="00B050"/>
                  </a:solidFill>
                </a:rPr>
                <a:t>GOSAT</a:t>
              </a:r>
            </a:p>
          </p:txBody>
        </p:sp>
        <p:sp>
          <p:nvSpPr>
            <p:cNvPr id="94" name="Oval 93"/>
            <p:cNvSpPr/>
            <p:nvPr/>
          </p:nvSpPr>
          <p:spPr bwMode="auto">
            <a:xfrm>
              <a:off x="6663078" y="4742090"/>
              <a:ext cx="205807" cy="210911"/>
            </a:xfrm>
            <a:prstGeom prst="ellipse">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95" name="TextBox 10"/>
            <p:cNvSpPr txBox="1">
              <a:spLocks noChangeArrowheads="1"/>
            </p:cNvSpPr>
            <p:nvPr/>
          </p:nvSpPr>
          <p:spPr bwMode="auto">
            <a:xfrm>
              <a:off x="6831198" y="4497166"/>
              <a:ext cx="1006801" cy="296784"/>
            </a:xfrm>
            <a:prstGeom prst="rect">
              <a:avLst/>
            </a:prstGeom>
            <a:noFill/>
            <a:ln w="9525">
              <a:noFill/>
              <a:miter lim="800000"/>
              <a:headEnd/>
              <a:tailEnd/>
            </a:ln>
          </p:spPr>
          <p:txBody>
            <a:bodyPr wrap="none">
              <a:spAutoFit/>
            </a:bodyPr>
            <a:lstStyle/>
            <a:p>
              <a:r>
                <a:rPr lang="en-US" sz="1200" b="1" dirty="0">
                  <a:solidFill>
                    <a:srgbClr val="0070C0"/>
                  </a:solidFill>
                </a:rPr>
                <a:t>OCO-Glint</a:t>
              </a:r>
              <a:endParaRPr lang="en-US" sz="1400" b="1" dirty="0">
                <a:solidFill>
                  <a:srgbClr val="0070C0"/>
                </a:solidFill>
              </a:endParaRPr>
            </a:p>
          </p:txBody>
        </p:sp>
      </p:grpSp>
      <p:pic>
        <p:nvPicPr>
          <p:cNvPr id="6146" name="Picture 2" descr="C:\Users\dcrisp.JPL\Documents\dcrisp\images\itcz_goes11.jpg"/>
          <p:cNvPicPr>
            <a:picLocks noChangeAspect="1" noChangeArrowheads="1"/>
          </p:cNvPicPr>
          <p:nvPr/>
        </p:nvPicPr>
        <p:blipFill>
          <a:blip r:embed="rId5" cstate="print"/>
          <a:srcRect/>
          <a:stretch>
            <a:fillRect/>
          </a:stretch>
        </p:blipFill>
        <p:spPr bwMode="auto">
          <a:xfrm>
            <a:off x="6629400" y="2667000"/>
            <a:ext cx="1981200" cy="113368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4"/>
          <p:cNvPicPr>
            <a:picLocks noChangeAspect="1" noChangeArrowheads="1"/>
          </p:cNvPicPr>
          <p:nvPr/>
        </p:nvPicPr>
        <p:blipFill>
          <a:blip r:embed="rId3" cstate="print"/>
          <a:srcRect/>
          <a:stretch>
            <a:fillRect/>
          </a:stretch>
        </p:blipFill>
        <p:spPr bwMode="auto">
          <a:xfrm>
            <a:off x="6080125" y="2063750"/>
            <a:ext cx="2533650" cy="701675"/>
          </a:xfrm>
          <a:prstGeom prst="rect">
            <a:avLst/>
          </a:prstGeom>
          <a:solidFill>
            <a:schemeClr val="bg1"/>
          </a:solidFill>
          <a:ln w="9525">
            <a:noFill/>
            <a:miter lim="800000"/>
            <a:headEnd/>
            <a:tailEnd/>
          </a:ln>
        </p:spPr>
      </p:pic>
      <p:sp>
        <p:nvSpPr>
          <p:cNvPr id="15364" name="Rectangle 18"/>
          <p:cNvSpPr>
            <a:spLocks noGrp="1" noChangeArrowheads="1"/>
          </p:cNvSpPr>
          <p:nvPr>
            <p:ph type="body" idx="1"/>
          </p:nvPr>
        </p:nvSpPr>
        <p:spPr>
          <a:xfrm>
            <a:off x="166688" y="960438"/>
            <a:ext cx="3090862" cy="1671637"/>
          </a:xfrm>
        </p:spPr>
        <p:txBody>
          <a:bodyPr lIns="86198" tIns="43099" rIns="86198" bIns="43099"/>
          <a:lstStyle/>
          <a:p>
            <a:pPr marL="158750" indent="-158750" defTabSz="811213" eaLnBrk="1" hangingPunct="1">
              <a:buFontTx/>
              <a:buNone/>
            </a:pPr>
            <a:r>
              <a:rPr lang="en-US" sz="1800" b="1" dirty="0"/>
              <a:t>Nadir Observations:</a:t>
            </a:r>
          </a:p>
          <a:p>
            <a:pPr marL="158750" indent="-158750" defTabSz="811213" eaLnBrk="1" hangingPunct="1">
              <a:buFontTx/>
              <a:buNone/>
            </a:pPr>
            <a:r>
              <a:rPr lang="en-US" sz="1600" dirty="0"/>
              <a:t>+ Small footprint (&lt; 3 km</a:t>
            </a:r>
            <a:r>
              <a:rPr lang="en-US" sz="1600" baseline="30000" dirty="0"/>
              <a:t>2</a:t>
            </a:r>
            <a:r>
              <a:rPr lang="en-US" sz="1600" dirty="0"/>
              <a:t>)</a:t>
            </a:r>
          </a:p>
          <a:p>
            <a:pPr marL="158750" indent="-158750" defTabSz="811213" eaLnBrk="1" hangingPunct="1">
              <a:buFontTx/>
              <a:buNone/>
            </a:pPr>
            <a:r>
              <a:rPr lang="en-US" sz="1600" dirty="0">
                <a:sym typeface="Symbol" pitchFamily="32" charset="2"/>
              </a:rPr>
              <a:t> </a:t>
            </a:r>
            <a:r>
              <a:rPr lang="en-US" sz="1600" dirty="0"/>
              <a:t>Low Signal/Noise over dark surfaces (ocean, ice)</a:t>
            </a:r>
          </a:p>
          <a:p>
            <a:pPr marL="533400" lvl="1" indent="-155575" defTabSz="811213" eaLnBrk="1" hangingPunct="1">
              <a:buFontTx/>
              <a:buNone/>
            </a:pPr>
            <a:endParaRPr lang="en-US" sz="1600" dirty="0"/>
          </a:p>
        </p:txBody>
      </p:sp>
      <p:sp>
        <p:nvSpPr>
          <p:cNvPr id="15365" name="Rectangle 20"/>
          <p:cNvSpPr>
            <a:spLocks noChangeArrowheads="1"/>
          </p:cNvSpPr>
          <p:nvPr/>
        </p:nvSpPr>
        <p:spPr bwMode="auto">
          <a:xfrm>
            <a:off x="3124200" y="977900"/>
            <a:ext cx="2697163" cy="1181100"/>
          </a:xfrm>
          <a:prstGeom prst="rect">
            <a:avLst/>
          </a:prstGeom>
          <a:noFill/>
          <a:ln w="9525">
            <a:noFill/>
            <a:miter lim="800000"/>
            <a:headEnd/>
            <a:tailEnd/>
          </a:ln>
        </p:spPr>
        <p:txBody>
          <a:bodyPr lIns="86198" tIns="43099" rIns="86198" bIns="43099">
            <a:prstTxWarp prst="textNoShape">
              <a:avLst/>
            </a:prstTxWarp>
          </a:bodyPr>
          <a:lstStyle/>
          <a:p>
            <a:pPr marL="166688" indent="-166688" defTabSz="811213">
              <a:lnSpc>
                <a:spcPct val="90000"/>
              </a:lnSpc>
              <a:spcBef>
                <a:spcPct val="20000"/>
              </a:spcBef>
            </a:pPr>
            <a:r>
              <a:rPr lang="en-US" sz="1800" b="1" dirty="0"/>
              <a:t>Glint Observations: </a:t>
            </a:r>
          </a:p>
          <a:p>
            <a:pPr marL="166688" indent="-166688" defTabSz="811213">
              <a:lnSpc>
                <a:spcPct val="90000"/>
              </a:lnSpc>
              <a:spcBef>
                <a:spcPct val="20000"/>
              </a:spcBef>
            </a:pPr>
            <a:r>
              <a:rPr lang="en-US" sz="1600" dirty="0"/>
              <a:t>+ Improves Signal/Noise over oceans</a:t>
            </a:r>
          </a:p>
          <a:p>
            <a:pPr marL="166688" indent="-166688" defTabSz="811213">
              <a:lnSpc>
                <a:spcPct val="90000"/>
              </a:lnSpc>
              <a:spcBef>
                <a:spcPct val="20000"/>
              </a:spcBef>
              <a:buFont typeface="Symbol" pitchFamily="32" charset="2"/>
              <a:buChar char="-"/>
            </a:pPr>
            <a:r>
              <a:rPr lang="en-US" sz="1600" dirty="0"/>
              <a:t>More cloud interference</a:t>
            </a:r>
            <a:endParaRPr lang="en-US" dirty="0"/>
          </a:p>
        </p:txBody>
      </p:sp>
      <p:sp>
        <p:nvSpPr>
          <p:cNvPr id="15366" name="Rectangle 21"/>
          <p:cNvSpPr>
            <a:spLocks noChangeArrowheads="1"/>
          </p:cNvSpPr>
          <p:nvPr/>
        </p:nvSpPr>
        <p:spPr bwMode="auto">
          <a:xfrm>
            <a:off x="6075363" y="958850"/>
            <a:ext cx="2628900" cy="1031875"/>
          </a:xfrm>
          <a:prstGeom prst="rect">
            <a:avLst/>
          </a:prstGeom>
          <a:noFill/>
          <a:ln w="9525">
            <a:noFill/>
            <a:miter lim="800000"/>
            <a:headEnd/>
            <a:tailEnd/>
          </a:ln>
        </p:spPr>
        <p:txBody>
          <a:bodyPr lIns="86198" tIns="43099" rIns="86198" bIns="43099">
            <a:prstTxWarp prst="textNoShape">
              <a:avLst/>
            </a:prstTxWarp>
          </a:bodyPr>
          <a:lstStyle/>
          <a:p>
            <a:pPr marL="158750" indent="-158750" defTabSz="811213">
              <a:lnSpc>
                <a:spcPct val="90000"/>
              </a:lnSpc>
              <a:spcBef>
                <a:spcPct val="20000"/>
              </a:spcBef>
            </a:pPr>
            <a:r>
              <a:rPr lang="en-US" sz="1800" b="1" dirty="0"/>
              <a:t>Target Observations:</a:t>
            </a:r>
            <a:r>
              <a:rPr lang="en-US" sz="1800" dirty="0"/>
              <a:t> </a:t>
            </a:r>
          </a:p>
          <a:p>
            <a:pPr marL="158750" indent="-158750" defTabSz="811213">
              <a:lnSpc>
                <a:spcPct val="90000"/>
              </a:lnSpc>
              <a:spcBef>
                <a:spcPct val="20000"/>
              </a:spcBef>
              <a:buFont typeface="Times" pitchFamily="32" charset="0"/>
              <a:buChar char="•"/>
            </a:pPr>
            <a:r>
              <a:rPr lang="en-US" sz="1600" dirty="0"/>
              <a:t>Validation over ground based FTS sites, field campaigns, other targets</a:t>
            </a:r>
          </a:p>
          <a:p>
            <a:pPr marL="809625" lvl="2" indent="-155575" defTabSz="811213">
              <a:lnSpc>
                <a:spcPct val="90000"/>
              </a:lnSpc>
              <a:spcBef>
                <a:spcPct val="20000"/>
              </a:spcBef>
            </a:pPr>
            <a:endParaRPr lang="en-US" sz="1400" dirty="0"/>
          </a:p>
        </p:txBody>
      </p:sp>
      <p:grpSp>
        <p:nvGrpSpPr>
          <p:cNvPr id="2" name="Group 22"/>
          <p:cNvGrpSpPr>
            <a:grpSpLocks/>
          </p:cNvGrpSpPr>
          <p:nvPr/>
        </p:nvGrpSpPr>
        <p:grpSpPr bwMode="auto">
          <a:xfrm>
            <a:off x="6153150" y="3074988"/>
            <a:ext cx="2214563" cy="2862262"/>
            <a:chOff x="3949" y="1860"/>
            <a:chExt cx="1209" cy="1564"/>
          </a:xfrm>
        </p:grpSpPr>
        <p:pic>
          <p:nvPicPr>
            <p:cNvPr id="15425" name="Picture 23" descr="wlef10"/>
            <p:cNvPicPr>
              <a:picLocks noChangeAspect="1" noChangeArrowheads="1"/>
            </p:cNvPicPr>
            <p:nvPr/>
          </p:nvPicPr>
          <p:blipFill>
            <a:blip r:embed="rId4" cstate="print"/>
            <a:srcRect/>
            <a:stretch>
              <a:fillRect/>
            </a:stretch>
          </p:blipFill>
          <p:spPr bwMode="auto">
            <a:xfrm>
              <a:off x="3952" y="1860"/>
              <a:ext cx="1204" cy="1558"/>
            </a:xfrm>
            <a:prstGeom prst="rect">
              <a:avLst/>
            </a:prstGeom>
            <a:noFill/>
            <a:ln w="15875">
              <a:noFill/>
              <a:miter lim="800000"/>
              <a:headEnd/>
              <a:tailEnd/>
            </a:ln>
          </p:spPr>
        </p:pic>
        <p:sp>
          <p:nvSpPr>
            <p:cNvPr id="15426" name="Oval 24"/>
            <p:cNvSpPr>
              <a:spLocks noChangeArrowheads="1"/>
            </p:cNvSpPr>
            <p:nvPr/>
          </p:nvSpPr>
          <p:spPr bwMode="auto">
            <a:xfrm>
              <a:off x="4899" y="3120"/>
              <a:ext cx="185" cy="183"/>
            </a:xfrm>
            <a:prstGeom prst="ellipse">
              <a:avLst/>
            </a:prstGeom>
            <a:noFill/>
            <a:ln w="28575">
              <a:solidFill>
                <a:srgbClr val="FFCC00"/>
              </a:solidFill>
              <a:round/>
              <a:headEnd/>
              <a:tailEnd/>
            </a:ln>
          </p:spPr>
          <p:txBody>
            <a:bodyPr wrap="none" anchor="ctr">
              <a:prstTxWarp prst="textNoShape">
                <a:avLst/>
              </a:prstTxWarp>
            </a:bodyPr>
            <a:lstStyle/>
            <a:p>
              <a:endParaRPr lang="en-US" sz="1700"/>
            </a:p>
          </p:txBody>
        </p:sp>
        <p:sp>
          <p:nvSpPr>
            <p:cNvPr id="15427" name="AutoShape 25"/>
            <p:cNvSpPr>
              <a:spLocks noChangeArrowheads="1"/>
            </p:cNvSpPr>
            <p:nvPr/>
          </p:nvSpPr>
          <p:spPr bwMode="auto">
            <a:xfrm>
              <a:off x="4770" y="1860"/>
              <a:ext cx="122" cy="120"/>
            </a:xfrm>
            <a:prstGeom prst="star16">
              <a:avLst>
                <a:gd name="adj" fmla="val 31944"/>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700"/>
            </a:p>
          </p:txBody>
        </p:sp>
        <p:sp>
          <p:nvSpPr>
            <p:cNvPr id="15428" name="Freeform 26"/>
            <p:cNvSpPr>
              <a:spLocks/>
            </p:cNvSpPr>
            <p:nvPr/>
          </p:nvSpPr>
          <p:spPr bwMode="auto">
            <a:xfrm>
              <a:off x="4794" y="1923"/>
              <a:ext cx="206" cy="1215"/>
            </a:xfrm>
            <a:custGeom>
              <a:avLst/>
              <a:gdLst>
                <a:gd name="T0" fmla="*/ 0 w 488"/>
                <a:gd name="T1" fmla="*/ 0 h 2920"/>
                <a:gd name="T2" fmla="*/ 0 w 488"/>
                <a:gd name="T3" fmla="*/ 1 h 2920"/>
                <a:gd name="T4" fmla="*/ 0 w 488"/>
                <a:gd name="T5" fmla="*/ 1 h 2920"/>
                <a:gd name="T6" fmla="*/ 0 w 488"/>
                <a:gd name="T7" fmla="*/ 0 h 2920"/>
                <a:gd name="T8" fmla="*/ 0 w 488"/>
                <a:gd name="T9" fmla="*/ 0 h 2920"/>
                <a:gd name="T10" fmla="*/ 0 60000 65536"/>
                <a:gd name="T11" fmla="*/ 0 60000 65536"/>
                <a:gd name="T12" fmla="*/ 0 60000 65536"/>
                <a:gd name="T13" fmla="*/ 0 60000 65536"/>
                <a:gd name="T14" fmla="*/ 0 60000 65536"/>
                <a:gd name="T15" fmla="*/ 0 w 488"/>
                <a:gd name="T16" fmla="*/ 0 h 2920"/>
                <a:gd name="T17" fmla="*/ 488 w 488"/>
                <a:gd name="T18" fmla="*/ 2920 h 2920"/>
              </a:gdLst>
              <a:ahLst/>
              <a:cxnLst>
                <a:cxn ang="T10">
                  <a:pos x="T0" y="T1"/>
                </a:cxn>
                <a:cxn ang="T11">
                  <a:pos x="T2" y="T3"/>
                </a:cxn>
                <a:cxn ang="T12">
                  <a:pos x="T4" y="T5"/>
                </a:cxn>
                <a:cxn ang="T13">
                  <a:pos x="T6" y="T7"/>
                </a:cxn>
                <a:cxn ang="T14">
                  <a:pos x="T8" y="T9"/>
                </a:cxn>
              </a:cxnLst>
              <a:rect l="T15" t="T16" r="T17" b="T18"/>
              <a:pathLst>
                <a:path w="488" h="2920">
                  <a:moveTo>
                    <a:pt x="0" y="24"/>
                  </a:moveTo>
                  <a:lnTo>
                    <a:pt x="424" y="2920"/>
                  </a:lnTo>
                  <a:lnTo>
                    <a:pt x="488" y="2920"/>
                  </a:lnTo>
                  <a:lnTo>
                    <a:pt x="176" y="0"/>
                  </a:lnTo>
                  <a:lnTo>
                    <a:pt x="0" y="24"/>
                  </a:lnTo>
                  <a:close/>
                </a:path>
              </a:pathLst>
            </a:custGeom>
            <a:solidFill>
              <a:srgbClr val="FFFF66">
                <a:alpha val="76077"/>
              </a:srgbClr>
            </a:solidFill>
            <a:ln w="9525">
              <a:noFill/>
              <a:round/>
              <a:headEnd/>
              <a:tailEnd/>
            </a:ln>
          </p:spPr>
          <p:txBody>
            <a:bodyPr>
              <a:prstTxWarp prst="textNoShape">
                <a:avLst/>
              </a:prstTxWarp>
            </a:bodyPr>
            <a:lstStyle/>
            <a:p>
              <a:endParaRPr lang="en-US"/>
            </a:p>
          </p:txBody>
        </p:sp>
        <p:sp>
          <p:nvSpPr>
            <p:cNvPr id="15429" name="Freeform 27"/>
            <p:cNvSpPr>
              <a:spLocks/>
            </p:cNvSpPr>
            <p:nvPr/>
          </p:nvSpPr>
          <p:spPr bwMode="auto">
            <a:xfrm>
              <a:off x="4972" y="2086"/>
              <a:ext cx="186" cy="1055"/>
            </a:xfrm>
            <a:custGeom>
              <a:avLst/>
              <a:gdLst>
                <a:gd name="T0" fmla="*/ 0 w 438"/>
                <a:gd name="T1" fmla="*/ 0 h 2535"/>
                <a:gd name="T2" fmla="*/ 0 w 438"/>
                <a:gd name="T3" fmla="*/ 1 h 2535"/>
                <a:gd name="T4" fmla="*/ 0 w 438"/>
                <a:gd name="T5" fmla="*/ 1 h 2535"/>
                <a:gd name="T6" fmla="*/ 0 w 438"/>
                <a:gd name="T7" fmla="*/ 0 h 2535"/>
                <a:gd name="T8" fmla="*/ 0 w 438"/>
                <a:gd name="T9" fmla="*/ 0 h 2535"/>
                <a:gd name="T10" fmla="*/ 0 60000 65536"/>
                <a:gd name="T11" fmla="*/ 0 60000 65536"/>
                <a:gd name="T12" fmla="*/ 0 60000 65536"/>
                <a:gd name="T13" fmla="*/ 0 60000 65536"/>
                <a:gd name="T14" fmla="*/ 0 60000 65536"/>
                <a:gd name="T15" fmla="*/ 0 w 438"/>
                <a:gd name="T16" fmla="*/ 0 h 2535"/>
                <a:gd name="T17" fmla="*/ 438 w 438"/>
                <a:gd name="T18" fmla="*/ 2535 h 2535"/>
              </a:gdLst>
              <a:ahLst/>
              <a:cxnLst>
                <a:cxn ang="T10">
                  <a:pos x="T0" y="T1"/>
                </a:cxn>
                <a:cxn ang="T11">
                  <a:pos x="T2" y="T3"/>
                </a:cxn>
                <a:cxn ang="T12">
                  <a:pos x="T4" y="T5"/>
                </a:cxn>
                <a:cxn ang="T13">
                  <a:pos x="T6" y="T7"/>
                </a:cxn>
                <a:cxn ang="T14">
                  <a:pos x="T8" y="T9"/>
                </a:cxn>
              </a:cxnLst>
              <a:rect l="T15" t="T16" r="T17" b="T18"/>
              <a:pathLst>
                <a:path w="438" h="2535">
                  <a:moveTo>
                    <a:pt x="423" y="0"/>
                  </a:moveTo>
                  <a:lnTo>
                    <a:pt x="0" y="2535"/>
                  </a:lnTo>
                  <a:lnTo>
                    <a:pt x="78" y="2532"/>
                  </a:lnTo>
                  <a:lnTo>
                    <a:pt x="438" y="0"/>
                  </a:lnTo>
                  <a:lnTo>
                    <a:pt x="423" y="0"/>
                  </a:lnTo>
                  <a:close/>
                </a:path>
              </a:pathLst>
            </a:custGeom>
            <a:solidFill>
              <a:srgbClr val="FFFF66">
                <a:alpha val="76077"/>
              </a:srgbClr>
            </a:solidFill>
            <a:ln w="9525">
              <a:noFill/>
              <a:round/>
              <a:headEnd/>
              <a:tailEnd/>
            </a:ln>
          </p:spPr>
          <p:txBody>
            <a:bodyPr>
              <a:prstTxWarp prst="textNoShape">
                <a:avLst/>
              </a:prstTxWarp>
            </a:bodyPr>
            <a:lstStyle/>
            <a:p>
              <a:endParaRPr lang="en-US"/>
            </a:p>
          </p:txBody>
        </p:sp>
        <p:sp>
          <p:nvSpPr>
            <p:cNvPr id="15430" name="Text Box 28"/>
            <p:cNvSpPr txBox="1">
              <a:spLocks noChangeArrowheads="1"/>
            </p:cNvSpPr>
            <p:nvPr/>
          </p:nvSpPr>
          <p:spPr bwMode="auto">
            <a:xfrm rot="-5400000">
              <a:off x="4131" y="2418"/>
              <a:ext cx="936" cy="160"/>
            </a:xfrm>
            <a:prstGeom prst="rect">
              <a:avLst/>
            </a:prstGeom>
            <a:noFill/>
            <a:ln w="9525">
              <a:noFill/>
              <a:miter lim="800000"/>
              <a:headEnd/>
              <a:tailEnd/>
            </a:ln>
          </p:spPr>
          <p:txBody>
            <a:bodyPr wrap="none" lIns="91434" tIns="45717" rIns="91434" bIns="45717">
              <a:prstTxWarp prst="textNoShape">
                <a:avLst/>
              </a:prstTxWarp>
              <a:spAutoFit/>
            </a:bodyPr>
            <a:lstStyle/>
            <a:p>
              <a:r>
                <a:rPr lang="en-US" sz="1300" b="1"/>
                <a:t>447-m WLEF Tower</a:t>
              </a:r>
            </a:p>
          </p:txBody>
        </p:sp>
        <p:sp>
          <p:nvSpPr>
            <p:cNvPr id="15431" name="Text Box 29"/>
            <p:cNvSpPr txBox="1">
              <a:spLocks noChangeArrowheads="1"/>
            </p:cNvSpPr>
            <p:nvPr/>
          </p:nvSpPr>
          <p:spPr bwMode="auto">
            <a:xfrm>
              <a:off x="4080" y="3256"/>
              <a:ext cx="737" cy="168"/>
            </a:xfrm>
            <a:prstGeom prst="rect">
              <a:avLst/>
            </a:prstGeom>
            <a:noFill/>
            <a:ln w="9525">
              <a:noFill/>
              <a:miter lim="800000"/>
              <a:headEnd/>
              <a:tailEnd/>
            </a:ln>
          </p:spPr>
          <p:txBody>
            <a:bodyPr wrap="none" lIns="91434" tIns="45717" rIns="91434" bIns="45717">
              <a:prstTxWarp prst="textNoShape">
                <a:avLst/>
              </a:prstTxWarp>
              <a:spAutoFit/>
            </a:bodyPr>
            <a:lstStyle/>
            <a:p>
              <a:pPr eaLnBrk="0" hangingPunct="0"/>
              <a:r>
                <a:rPr lang="en-US" sz="1400" b="1">
                  <a:solidFill>
                    <a:srgbClr val="FFFF00"/>
                  </a:solidFill>
                </a:rPr>
                <a:t>Park Falls, WI</a:t>
              </a:r>
            </a:p>
          </p:txBody>
        </p:sp>
        <p:pic>
          <p:nvPicPr>
            <p:cNvPr id="15432" name="Picture 30" descr="twin_otter_2"/>
            <p:cNvPicPr>
              <a:picLocks noChangeAspect="1" noChangeArrowheads="1"/>
            </p:cNvPicPr>
            <p:nvPr/>
          </p:nvPicPr>
          <p:blipFill>
            <a:blip r:embed="rId5" cstate="print">
              <a:clrChange>
                <a:clrFrom>
                  <a:srgbClr val="A597A6"/>
                </a:clrFrom>
                <a:clrTo>
                  <a:srgbClr val="A597A6">
                    <a:alpha val="0"/>
                  </a:srgbClr>
                </a:clrTo>
              </a:clrChange>
              <a:lum bright="-6000" contrast="-6000"/>
            </a:blip>
            <a:srcRect/>
            <a:stretch>
              <a:fillRect/>
            </a:stretch>
          </p:blipFill>
          <p:spPr bwMode="auto">
            <a:xfrm>
              <a:off x="3970" y="2491"/>
              <a:ext cx="402" cy="247"/>
            </a:xfrm>
            <a:prstGeom prst="rect">
              <a:avLst/>
            </a:prstGeom>
            <a:noFill/>
            <a:ln w="9525">
              <a:noFill/>
              <a:miter lim="800000"/>
              <a:headEnd/>
              <a:tailEnd/>
            </a:ln>
          </p:spPr>
        </p:pic>
        <p:pic>
          <p:nvPicPr>
            <p:cNvPr id="15433" name="Picture 31" descr="NASA_proteus_flight"/>
            <p:cNvPicPr>
              <a:picLocks noChangeAspect="1" noChangeArrowheads="1"/>
            </p:cNvPicPr>
            <p:nvPr/>
          </p:nvPicPr>
          <p:blipFill>
            <a:blip r:embed="rId6" cstate="print">
              <a:lum bright="-24000" contrast="30000"/>
            </a:blip>
            <a:srcRect/>
            <a:stretch>
              <a:fillRect/>
            </a:stretch>
          </p:blipFill>
          <p:spPr bwMode="auto">
            <a:xfrm>
              <a:off x="3949" y="1872"/>
              <a:ext cx="526" cy="139"/>
            </a:xfrm>
            <a:prstGeom prst="rect">
              <a:avLst/>
            </a:prstGeom>
            <a:noFill/>
            <a:ln w="9525">
              <a:noFill/>
              <a:miter lim="800000"/>
              <a:headEnd/>
              <a:tailEnd/>
            </a:ln>
          </p:spPr>
        </p:pic>
      </p:grpSp>
      <p:sp>
        <p:nvSpPr>
          <p:cNvPr id="15368" name="Line 33"/>
          <p:cNvSpPr>
            <a:spLocks noChangeShapeType="1"/>
          </p:cNvSpPr>
          <p:nvPr/>
        </p:nvSpPr>
        <p:spPr bwMode="auto">
          <a:xfrm flipH="1">
            <a:off x="6273800" y="2560638"/>
            <a:ext cx="965200" cy="508000"/>
          </a:xfrm>
          <a:prstGeom prst="line">
            <a:avLst/>
          </a:prstGeom>
          <a:noFill/>
          <a:ln w="9525">
            <a:solidFill>
              <a:schemeClr val="tx1"/>
            </a:solidFill>
            <a:round/>
            <a:headEnd/>
            <a:tailEnd/>
          </a:ln>
        </p:spPr>
        <p:txBody>
          <a:bodyPr lIns="81279" tIns="40639" rIns="81279" bIns="40639">
            <a:prstTxWarp prst="textNoShape">
              <a:avLst/>
            </a:prstTxWarp>
            <a:spAutoFit/>
          </a:bodyPr>
          <a:lstStyle/>
          <a:p>
            <a:endParaRPr lang="en-US"/>
          </a:p>
        </p:txBody>
      </p:sp>
      <p:sp>
        <p:nvSpPr>
          <p:cNvPr id="15369" name="Line 34"/>
          <p:cNvSpPr>
            <a:spLocks noChangeShapeType="1"/>
          </p:cNvSpPr>
          <p:nvPr/>
        </p:nvSpPr>
        <p:spPr bwMode="auto">
          <a:xfrm>
            <a:off x="7312025" y="2560638"/>
            <a:ext cx="854075" cy="519112"/>
          </a:xfrm>
          <a:prstGeom prst="line">
            <a:avLst/>
          </a:prstGeom>
          <a:noFill/>
          <a:ln w="9525">
            <a:solidFill>
              <a:schemeClr val="tx1"/>
            </a:solidFill>
            <a:round/>
            <a:headEnd/>
            <a:tailEnd/>
          </a:ln>
        </p:spPr>
        <p:txBody>
          <a:bodyPr lIns="81279" tIns="40639" rIns="81279" bIns="40639">
            <a:prstTxWarp prst="textNoShape">
              <a:avLst/>
            </a:prstTxWarp>
            <a:spAutoFit/>
          </a:bodyPr>
          <a:lstStyle/>
          <a:p>
            <a:endParaRPr lang="en-US"/>
          </a:p>
        </p:txBody>
      </p:sp>
      <p:pic>
        <p:nvPicPr>
          <p:cNvPr id="15370" name="Picture 3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901954">
            <a:off x="8067675" y="3281363"/>
            <a:ext cx="606425" cy="171450"/>
          </a:xfrm>
          <a:prstGeom prst="rect">
            <a:avLst/>
          </a:prstGeom>
          <a:noFill/>
          <a:ln w="9525">
            <a:noFill/>
            <a:miter lim="800000"/>
            <a:headEnd/>
            <a:tailEnd/>
          </a:ln>
        </p:spPr>
      </p:pic>
      <p:grpSp>
        <p:nvGrpSpPr>
          <p:cNvPr id="3" name="Group 8"/>
          <p:cNvGrpSpPr>
            <a:grpSpLocks/>
          </p:cNvGrpSpPr>
          <p:nvPr/>
        </p:nvGrpSpPr>
        <p:grpSpPr bwMode="auto">
          <a:xfrm>
            <a:off x="579438" y="2062163"/>
            <a:ext cx="1592262" cy="1281112"/>
            <a:chOff x="3888" y="2410"/>
            <a:chExt cx="1896" cy="1503"/>
          </a:xfrm>
        </p:grpSpPr>
        <p:grpSp>
          <p:nvGrpSpPr>
            <p:cNvPr id="4" name="Group 9"/>
            <p:cNvGrpSpPr>
              <a:grpSpLocks/>
            </p:cNvGrpSpPr>
            <p:nvPr/>
          </p:nvGrpSpPr>
          <p:grpSpPr bwMode="auto">
            <a:xfrm>
              <a:off x="3888" y="2525"/>
              <a:ext cx="1824" cy="1388"/>
              <a:chOff x="3888" y="2525"/>
              <a:chExt cx="1824" cy="1388"/>
            </a:xfrm>
          </p:grpSpPr>
          <p:sp>
            <p:nvSpPr>
              <p:cNvPr id="15408" name="Rectangle 10"/>
              <p:cNvSpPr>
                <a:spLocks noChangeArrowheads="1"/>
              </p:cNvSpPr>
              <p:nvPr/>
            </p:nvSpPr>
            <p:spPr bwMode="auto">
              <a:xfrm>
                <a:off x="3911" y="2734"/>
                <a:ext cx="1782" cy="981"/>
              </a:xfrm>
              <a:prstGeom prst="rect">
                <a:avLst/>
              </a:prstGeom>
              <a:gradFill rotWithShape="1">
                <a:gsLst>
                  <a:gs pos="0">
                    <a:srgbClr val="FFFFFF"/>
                  </a:gs>
                  <a:gs pos="100000">
                    <a:srgbClr val="77FAFD"/>
                  </a:gs>
                </a:gsLst>
                <a:lin ang="5400000" scaled="1"/>
              </a:gradFill>
              <a:ln w="9525">
                <a:noFill/>
                <a:miter lim="800000"/>
                <a:headEnd/>
                <a:tailEnd/>
              </a:ln>
            </p:spPr>
            <p:txBody>
              <a:bodyPr wrap="none" anchor="ctr">
                <a:prstTxWarp prst="textNoShape">
                  <a:avLst/>
                </a:prstTxWarp>
              </a:bodyPr>
              <a:lstStyle/>
              <a:p>
                <a:endParaRPr lang="en-US" sz="1700"/>
              </a:p>
            </p:txBody>
          </p:sp>
          <p:sp>
            <p:nvSpPr>
              <p:cNvPr id="15409" name="AutoShape 11"/>
              <p:cNvSpPr>
                <a:spLocks noChangeArrowheads="1"/>
              </p:cNvSpPr>
              <p:nvPr/>
            </p:nvSpPr>
            <p:spPr bwMode="auto">
              <a:xfrm rot="2858305">
                <a:off x="4039" y="3134"/>
                <a:ext cx="1365" cy="147"/>
              </a:xfrm>
              <a:prstGeom prst="rightArrow">
                <a:avLst>
                  <a:gd name="adj1" fmla="val 59750"/>
                  <a:gd name="adj2" fmla="val 178535"/>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410" name="AutoShape 12"/>
              <p:cNvSpPr>
                <a:spLocks noChangeArrowheads="1"/>
              </p:cNvSpPr>
              <p:nvPr/>
            </p:nvSpPr>
            <p:spPr bwMode="auto">
              <a:xfrm rot="18741695" flipV="1">
                <a:off x="5035" y="3329"/>
                <a:ext cx="832" cy="69"/>
              </a:xfrm>
              <a:prstGeom prst="rightArrow">
                <a:avLst>
                  <a:gd name="adj1" fmla="val 55806"/>
                  <a:gd name="adj2" fmla="val 183996"/>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411" name="AutoShape 13"/>
              <p:cNvSpPr>
                <a:spLocks noChangeArrowheads="1"/>
              </p:cNvSpPr>
              <p:nvPr/>
            </p:nvSpPr>
            <p:spPr bwMode="auto">
              <a:xfrm rot="20394498" flipV="1">
                <a:off x="5155" y="3596"/>
                <a:ext cx="320" cy="63"/>
              </a:xfrm>
              <a:prstGeom prst="rightArrow">
                <a:avLst>
                  <a:gd name="adj1" fmla="val 55806"/>
                  <a:gd name="adj2" fmla="val 77507"/>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412" name="AutoShape 14"/>
              <p:cNvSpPr>
                <a:spLocks noChangeArrowheads="1"/>
              </p:cNvSpPr>
              <p:nvPr/>
            </p:nvSpPr>
            <p:spPr bwMode="auto">
              <a:xfrm rot="940692" flipH="1" flipV="1">
                <a:off x="4835" y="3619"/>
                <a:ext cx="320" cy="63"/>
              </a:xfrm>
              <a:prstGeom prst="rightArrow">
                <a:avLst>
                  <a:gd name="adj1" fmla="val 55806"/>
                  <a:gd name="adj2" fmla="val 77507"/>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413" name="Freeform 15"/>
              <p:cNvSpPr>
                <a:spLocks/>
              </p:cNvSpPr>
              <p:nvPr/>
            </p:nvSpPr>
            <p:spPr bwMode="auto">
              <a:xfrm>
                <a:off x="3888" y="3682"/>
                <a:ext cx="1811" cy="201"/>
              </a:xfrm>
              <a:custGeom>
                <a:avLst/>
                <a:gdLst>
                  <a:gd name="T0" fmla="*/ 0 w 3708"/>
                  <a:gd name="T1" fmla="*/ 0 h 419"/>
                  <a:gd name="T2" fmla="*/ 0 w 3708"/>
                  <a:gd name="T3" fmla="*/ 0 h 419"/>
                  <a:gd name="T4" fmla="*/ 0 w 3708"/>
                  <a:gd name="T5" fmla="*/ 0 h 419"/>
                  <a:gd name="T6" fmla="*/ 0 w 3708"/>
                  <a:gd name="T7" fmla="*/ 0 h 419"/>
                  <a:gd name="T8" fmla="*/ 0 w 3708"/>
                  <a:gd name="T9" fmla="*/ 0 h 419"/>
                  <a:gd name="T10" fmla="*/ 1 w 3708"/>
                  <a:gd name="T11" fmla="*/ 0 h 419"/>
                  <a:gd name="T12" fmla="*/ 1 w 3708"/>
                  <a:gd name="T13" fmla="*/ 0 h 419"/>
                  <a:gd name="T14" fmla="*/ 1 w 3708"/>
                  <a:gd name="T15" fmla="*/ 0 h 419"/>
                  <a:gd name="T16" fmla="*/ 1 w 3708"/>
                  <a:gd name="T17" fmla="*/ 0 h 419"/>
                  <a:gd name="T18" fmla="*/ 2 w 3708"/>
                  <a:gd name="T19" fmla="*/ 0 h 419"/>
                  <a:gd name="T20" fmla="*/ 2 w 3708"/>
                  <a:gd name="T21" fmla="*/ 0 h 419"/>
                  <a:gd name="T22" fmla="*/ 3 w 3708"/>
                  <a:gd name="T23" fmla="*/ 0 h 419"/>
                  <a:gd name="T24" fmla="*/ 3 w 3708"/>
                  <a:gd name="T25" fmla="*/ 0 h 419"/>
                  <a:gd name="T26" fmla="*/ 3 w 3708"/>
                  <a:gd name="T27" fmla="*/ 0 h 419"/>
                  <a:gd name="T28" fmla="*/ 3 w 3708"/>
                  <a:gd name="T29" fmla="*/ 0 h 419"/>
                  <a:gd name="T30" fmla="*/ 3 w 3708"/>
                  <a:gd name="T31" fmla="*/ 0 h 419"/>
                  <a:gd name="T32" fmla="*/ 4 w 3708"/>
                  <a:gd name="T33" fmla="*/ 0 h 419"/>
                  <a:gd name="T34" fmla="*/ 5 w 3708"/>
                  <a:gd name="T35" fmla="*/ 0 h 419"/>
                  <a:gd name="T36" fmla="*/ 5 w 3708"/>
                  <a:gd name="T37" fmla="*/ 0 h 419"/>
                  <a:gd name="T38" fmla="*/ 5 w 3708"/>
                  <a:gd name="T39" fmla="*/ 0 h 419"/>
                  <a:gd name="T40" fmla="*/ 5 w 3708"/>
                  <a:gd name="T41" fmla="*/ 0 h 419"/>
                  <a:gd name="T42" fmla="*/ 5 w 3708"/>
                  <a:gd name="T43" fmla="*/ 0 h 419"/>
                  <a:gd name="T44" fmla="*/ 6 w 3708"/>
                  <a:gd name="T45" fmla="*/ 0 h 419"/>
                  <a:gd name="T46" fmla="*/ 6 w 3708"/>
                  <a:gd name="T47" fmla="*/ 0 h 419"/>
                  <a:gd name="T48" fmla="*/ 6 w 3708"/>
                  <a:gd name="T49" fmla="*/ 0 h 419"/>
                  <a:gd name="T50" fmla="*/ 6 w 3708"/>
                  <a:gd name="T51" fmla="*/ 0 h 419"/>
                  <a:gd name="T52" fmla="*/ 6 w 3708"/>
                  <a:gd name="T53" fmla="*/ 0 h 419"/>
                  <a:gd name="T54" fmla="*/ 7 w 3708"/>
                  <a:gd name="T55" fmla="*/ 0 h 419"/>
                  <a:gd name="T56" fmla="*/ 7 w 3708"/>
                  <a:gd name="T57" fmla="*/ 0 h 419"/>
                  <a:gd name="T58" fmla="*/ 7 w 3708"/>
                  <a:gd name="T59" fmla="*/ 0 h 419"/>
                  <a:gd name="T60" fmla="*/ 7 w 3708"/>
                  <a:gd name="T61" fmla="*/ 0 h 419"/>
                  <a:gd name="T62" fmla="*/ 8 w 3708"/>
                  <a:gd name="T63" fmla="*/ 0 h 419"/>
                  <a:gd name="T64" fmla="*/ 8 w 3708"/>
                  <a:gd name="T65" fmla="*/ 0 h 419"/>
                  <a:gd name="T66" fmla="*/ 8 w 3708"/>
                  <a:gd name="T67" fmla="*/ 0 h 419"/>
                  <a:gd name="T68" fmla="*/ 9 w 3708"/>
                  <a:gd name="T69" fmla="*/ 0 h 419"/>
                  <a:gd name="T70" fmla="*/ 9 w 3708"/>
                  <a:gd name="T71" fmla="*/ 0 h 419"/>
                  <a:gd name="T72" fmla="*/ 9 w 3708"/>
                  <a:gd name="T73" fmla="*/ 0 h 419"/>
                  <a:gd name="T74" fmla="*/ 9 w 3708"/>
                  <a:gd name="T75" fmla="*/ 0 h 419"/>
                  <a:gd name="T76" fmla="*/ 9 w 3708"/>
                  <a:gd name="T77" fmla="*/ 0 h 419"/>
                  <a:gd name="T78" fmla="*/ 9 w 3708"/>
                  <a:gd name="T79" fmla="*/ 0 h 419"/>
                  <a:gd name="T80" fmla="*/ 9 w 3708"/>
                  <a:gd name="T81" fmla="*/ 0 h 419"/>
                  <a:gd name="T82" fmla="*/ 10 w 3708"/>
                  <a:gd name="T83" fmla="*/ 0 h 419"/>
                  <a:gd name="T84" fmla="*/ 10 w 3708"/>
                  <a:gd name="T85" fmla="*/ 0 h 419"/>
                  <a:gd name="T86" fmla="*/ 10 w 3708"/>
                  <a:gd name="T87" fmla="*/ 0 h 419"/>
                  <a:gd name="T88" fmla="*/ 10 w 3708"/>
                  <a:gd name="T89" fmla="*/ 0 h 419"/>
                  <a:gd name="T90" fmla="*/ 10 w 3708"/>
                  <a:gd name="T91" fmla="*/ 0 h 419"/>
                  <a:gd name="T92" fmla="*/ 11 w 3708"/>
                  <a:gd name="T93" fmla="*/ 0 h 419"/>
                  <a:gd name="T94" fmla="*/ 11 w 3708"/>
                  <a:gd name="T95" fmla="*/ 0 h 419"/>
                  <a:gd name="T96" fmla="*/ 11 w 3708"/>
                  <a:gd name="T97" fmla="*/ 0 h 419"/>
                  <a:gd name="T98" fmla="*/ 11 w 3708"/>
                  <a:gd name="T99" fmla="*/ 0 h 419"/>
                  <a:gd name="T100" fmla="*/ 11 w 3708"/>
                  <a:gd name="T101" fmla="*/ 0 h 419"/>
                  <a:gd name="T102" fmla="*/ 12 w 3708"/>
                  <a:gd name="T103" fmla="*/ 0 h 419"/>
                  <a:gd name="T104" fmla="*/ 12 w 3708"/>
                  <a:gd name="T105" fmla="*/ 1 h 419"/>
                  <a:gd name="T106" fmla="*/ 0 w 3708"/>
                  <a:gd name="T107" fmla="*/ 1 h 419"/>
                  <a:gd name="T108" fmla="*/ 0 w 3708"/>
                  <a:gd name="T109" fmla="*/ 1 h 419"/>
                  <a:gd name="T110" fmla="*/ 0 w 3708"/>
                  <a:gd name="T111" fmla="*/ 0 h 419"/>
                  <a:gd name="T112" fmla="*/ 0 w 3708"/>
                  <a:gd name="T113" fmla="*/ 0 h 4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08"/>
                  <a:gd name="T172" fmla="*/ 0 h 419"/>
                  <a:gd name="T173" fmla="*/ 3708 w 3708"/>
                  <a:gd name="T174" fmla="*/ 419 h 4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08" h="419">
                    <a:moveTo>
                      <a:pt x="28" y="93"/>
                    </a:moveTo>
                    <a:cubicBezTo>
                      <a:pt x="50" y="75"/>
                      <a:pt x="34" y="57"/>
                      <a:pt x="59" y="47"/>
                    </a:cubicBezTo>
                    <a:cubicBezTo>
                      <a:pt x="74" y="50"/>
                      <a:pt x="89" y="51"/>
                      <a:pt x="104" y="56"/>
                    </a:cubicBezTo>
                    <a:cubicBezTo>
                      <a:pt x="118" y="61"/>
                      <a:pt x="147" y="75"/>
                      <a:pt x="147" y="75"/>
                    </a:cubicBezTo>
                    <a:cubicBezTo>
                      <a:pt x="175" y="64"/>
                      <a:pt x="185" y="53"/>
                      <a:pt x="214" y="66"/>
                    </a:cubicBezTo>
                    <a:cubicBezTo>
                      <a:pt x="263" y="55"/>
                      <a:pt x="246" y="50"/>
                      <a:pt x="287" y="66"/>
                    </a:cubicBezTo>
                    <a:cubicBezTo>
                      <a:pt x="301" y="72"/>
                      <a:pt x="331" y="84"/>
                      <a:pt x="331" y="84"/>
                    </a:cubicBezTo>
                    <a:cubicBezTo>
                      <a:pt x="365" y="70"/>
                      <a:pt x="400" y="61"/>
                      <a:pt x="433" y="47"/>
                    </a:cubicBezTo>
                    <a:cubicBezTo>
                      <a:pt x="466" y="53"/>
                      <a:pt x="497" y="60"/>
                      <a:pt x="529" y="66"/>
                    </a:cubicBezTo>
                    <a:cubicBezTo>
                      <a:pt x="544" y="69"/>
                      <a:pt x="573" y="84"/>
                      <a:pt x="573" y="84"/>
                    </a:cubicBezTo>
                    <a:cubicBezTo>
                      <a:pt x="633" y="34"/>
                      <a:pt x="721" y="76"/>
                      <a:pt x="786" y="102"/>
                    </a:cubicBezTo>
                    <a:cubicBezTo>
                      <a:pt x="823" y="87"/>
                      <a:pt x="860" y="73"/>
                      <a:pt x="896" y="56"/>
                    </a:cubicBezTo>
                    <a:cubicBezTo>
                      <a:pt x="935" y="59"/>
                      <a:pt x="975" y="61"/>
                      <a:pt x="1013" y="66"/>
                    </a:cubicBezTo>
                    <a:cubicBezTo>
                      <a:pt x="1021" y="67"/>
                      <a:pt x="1028" y="76"/>
                      <a:pt x="1036" y="75"/>
                    </a:cubicBezTo>
                    <a:cubicBezTo>
                      <a:pt x="1059" y="72"/>
                      <a:pt x="1080" y="56"/>
                      <a:pt x="1101" y="47"/>
                    </a:cubicBezTo>
                    <a:cubicBezTo>
                      <a:pt x="1109" y="44"/>
                      <a:pt x="1123" y="38"/>
                      <a:pt x="1123" y="38"/>
                    </a:cubicBezTo>
                    <a:cubicBezTo>
                      <a:pt x="1175" y="99"/>
                      <a:pt x="1299" y="59"/>
                      <a:pt x="1344" y="56"/>
                    </a:cubicBezTo>
                    <a:cubicBezTo>
                      <a:pt x="1393" y="44"/>
                      <a:pt x="1439" y="53"/>
                      <a:pt x="1491" y="47"/>
                    </a:cubicBezTo>
                    <a:cubicBezTo>
                      <a:pt x="1541" y="26"/>
                      <a:pt x="1520" y="23"/>
                      <a:pt x="1557" y="38"/>
                    </a:cubicBezTo>
                    <a:cubicBezTo>
                      <a:pt x="1602" y="0"/>
                      <a:pt x="1553" y="28"/>
                      <a:pt x="1601" y="38"/>
                    </a:cubicBezTo>
                    <a:cubicBezTo>
                      <a:pt x="1608" y="40"/>
                      <a:pt x="1615" y="31"/>
                      <a:pt x="1622" y="29"/>
                    </a:cubicBezTo>
                    <a:cubicBezTo>
                      <a:pt x="1639" y="25"/>
                      <a:pt x="1657" y="23"/>
                      <a:pt x="1674" y="20"/>
                    </a:cubicBezTo>
                    <a:cubicBezTo>
                      <a:pt x="1712" y="50"/>
                      <a:pt x="1728" y="46"/>
                      <a:pt x="1769" y="29"/>
                    </a:cubicBezTo>
                    <a:cubicBezTo>
                      <a:pt x="1784" y="35"/>
                      <a:pt x="1799" y="41"/>
                      <a:pt x="1813" y="47"/>
                    </a:cubicBezTo>
                    <a:cubicBezTo>
                      <a:pt x="1821" y="50"/>
                      <a:pt x="1835" y="56"/>
                      <a:pt x="1835" y="56"/>
                    </a:cubicBezTo>
                    <a:cubicBezTo>
                      <a:pt x="1844" y="63"/>
                      <a:pt x="1866" y="86"/>
                      <a:pt x="1879" y="84"/>
                    </a:cubicBezTo>
                    <a:cubicBezTo>
                      <a:pt x="1895" y="82"/>
                      <a:pt x="1923" y="66"/>
                      <a:pt x="1923" y="66"/>
                    </a:cubicBezTo>
                    <a:cubicBezTo>
                      <a:pt x="1975" y="21"/>
                      <a:pt x="2037" y="41"/>
                      <a:pt x="2092" y="66"/>
                    </a:cubicBezTo>
                    <a:cubicBezTo>
                      <a:pt x="2125" y="51"/>
                      <a:pt x="2124" y="33"/>
                      <a:pt x="2159" y="47"/>
                    </a:cubicBezTo>
                    <a:cubicBezTo>
                      <a:pt x="2254" y="23"/>
                      <a:pt x="2135" y="47"/>
                      <a:pt x="2232" y="47"/>
                    </a:cubicBezTo>
                    <a:cubicBezTo>
                      <a:pt x="2241" y="47"/>
                      <a:pt x="2272" y="34"/>
                      <a:pt x="2283" y="29"/>
                    </a:cubicBezTo>
                    <a:cubicBezTo>
                      <a:pt x="2349" y="39"/>
                      <a:pt x="2416" y="43"/>
                      <a:pt x="2481" y="56"/>
                    </a:cubicBezTo>
                    <a:cubicBezTo>
                      <a:pt x="2493" y="53"/>
                      <a:pt x="2506" y="51"/>
                      <a:pt x="2518" y="47"/>
                    </a:cubicBezTo>
                    <a:cubicBezTo>
                      <a:pt x="2533" y="42"/>
                      <a:pt x="2562" y="29"/>
                      <a:pt x="2562" y="29"/>
                    </a:cubicBezTo>
                    <a:cubicBezTo>
                      <a:pt x="2599" y="38"/>
                      <a:pt x="2634" y="49"/>
                      <a:pt x="2672" y="56"/>
                    </a:cubicBezTo>
                    <a:cubicBezTo>
                      <a:pt x="2680" y="53"/>
                      <a:pt x="2688" y="51"/>
                      <a:pt x="2694" y="47"/>
                    </a:cubicBezTo>
                    <a:cubicBezTo>
                      <a:pt x="2702" y="42"/>
                      <a:pt x="2707" y="29"/>
                      <a:pt x="2716" y="29"/>
                    </a:cubicBezTo>
                    <a:cubicBezTo>
                      <a:pt x="2723" y="29"/>
                      <a:pt x="2726" y="41"/>
                      <a:pt x="2731" y="47"/>
                    </a:cubicBezTo>
                    <a:cubicBezTo>
                      <a:pt x="2753" y="74"/>
                      <a:pt x="2737" y="63"/>
                      <a:pt x="2767" y="75"/>
                    </a:cubicBezTo>
                    <a:cubicBezTo>
                      <a:pt x="2774" y="69"/>
                      <a:pt x="2799" y="44"/>
                      <a:pt x="2811" y="47"/>
                    </a:cubicBezTo>
                    <a:cubicBezTo>
                      <a:pt x="2827" y="51"/>
                      <a:pt x="2839" y="68"/>
                      <a:pt x="2855" y="75"/>
                    </a:cubicBezTo>
                    <a:cubicBezTo>
                      <a:pt x="2912" y="61"/>
                      <a:pt x="2996" y="71"/>
                      <a:pt x="3054" y="66"/>
                    </a:cubicBezTo>
                    <a:cubicBezTo>
                      <a:pt x="3086" y="51"/>
                      <a:pt x="3087" y="70"/>
                      <a:pt x="3120" y="56"/>
                    </a:cubicBezTo>
                    <a:cubicBezTo>
                      <a:pt x="3134" y="50"/>
                      <a:pt x="3164" y="38"/>
                      <a:pt x="3164" y="38"/>
                    </a:cubicBezTo>
                    <a:cubicBezTo>
                      <a:pt x="3173" y="40"/>
                      <a:pt x="3239" y="57"/>
                      <a:pt x="3245" y="56"/>
                    </a:cubicBezTo>
                    <a:cubicBezTo>
                      <a:pt x="3261" y="54"/>
                      <a:pt x="3274" y="35"/>
                      <a:pt x="3289" y="29"/>
                    </a:cubicBezTo>
                    <a:cubicBezTo>
                      <a:pt x="3303" y="35"/>
                      <a:pt x="3318" y="41"/>
                      <a:pt x="3332" y="47"/>
                    </a:cubicBezTo>
                    <a:cubicBezTo>
                      <a:pt x="3340" y="50"/>
                      <a:pt x="3355" y="56"/>
                      <a:pt x="3355" y="56"/>
                    </a:cubicBezTo>
                    <a:cubicBezTo>
                      <a:pt x="3372" y="53"/>
                      <a:pt x="3389" y="52"/>
                      <a:pt x="3406" y="47"/>
                    </a:cubicBezTo>
                    <a:cubicBezTo>
                      <a:pt x="3421" y="43"/>
                      <a:pt x="3450" y="29"/>
                      <a:pt x="3450" y="29"/>
                    </a:cubicBezTo>
                    <a:cubicBezTo>
                      <a:pt x="3513" y="54"/>
                      <a:pt x="3494" y="43"/>
                      <a:pt x="3560" y="29"/>
                    </a:cubicBezTo>
                    <a:cubicBezTo>
                      <a:pt x="3620" y="36"/>
                      <a:pt x="3642" y="29"/>
                      <a:pt x="3685" y="66"/>
                    </a:cubicBezTo>
                    <a:cubicBezTo>
                      <a:pt x="3708" y="182"/>
                      <a:pt x="3708" y="253"/>
                      <a:pt x="3677" y="367"/>
                    </a:cubicBezTo>
                    <a:cubicBezTo>
                      <a:pt x="3066" y="419"/>
                      <a:pt x="623" y="393"/>
                      <a:pt x="15" y="376"/>
                    </a:cubicBezTo>
                    <a:cubicBezTo>
                      <a:pt x="0" y="372"/>
                      <a:pt x="30" y="322"/>
                      <a:pt x="30" y="322"/>
                    </a:cubicBezTo>
                    <a:cubicBezTo>
                      <a:pt x="20" y="227"/>
                      <a:pt x="37" y="266"/>
                      <a:pt x="46" y="193"/>
                    </a:cubicBezTo>
                    <a:cubicBezTo>
                      <a:pt x="10" y="184"/>
                      <a:pt x="20" y="117"/>
                      <a:pt x="28" y="93"/>
                    </a:cubicBezTo>
                    <a:close/>
                  </a:path>
                </a:pathLst>
              </a:custGeom>
              <a:solidFill>
                <a:srgbClr val="996633"/>
              </a:solidFill>
              <a:ln w="9525">
                <a:solidFill>
                  <a:schemeClr val="tx1"/>
                </a:solidFill>
                <a:round/>
                <a:headEnd/>
                <a:tailEnd/>
              </a:ln>
            </p:spPr>
            <p:txBody>
              <a:bodyPr>
                <a:prstTxWarp prst="textNoShape">
                  <a:avLst/>
                </a:prstTxWarp>
              </a:bodyPr>
              <a:lstStyle/>
              <a:p>
                <a:endParaRPr lang="en-US"/>
              </a:p>
            </p:txBody>
          </p:sp>
          <p:sp>
            <p:nvSpPr>
              <p:cNvPr id="15414" name="Freeform 16"/>
              <p:cNvSpPr>
                <a:spLocks/>
              </p:cNvSpPr>
              <p:nvPr/>
            </p:nvSpPr>
            <p:spPr bwMode="auto">
              <a:xfrm>
                <a:off x="3899" y="3126"/>
                <a:ext cx="1813" cy="375"/>
              </a:xfrm>
              <a:custGeom>
                <a:avLst/>
                <a:gdLst>
                  <a:gd name="T0" fmla="*/ 0 w 3762"/>
                  <a:gd name="T1" fmla="*/ 2 h 777"/>
                  <a:gd name="T2" fmla="*/ 0 w 3762"/>
                  <a:gd name="T3" fmla="*/ 2 h 777"/>
                  <a:gd name="T4" fmla="*/ 0 w 3762"/>
                  <a:gd name="T5" fmla="*/ 2 h 777"/>
                  <a:gd name="T6" fmla="*/ 1 w 3762"/>
                  <a:gd name="T7" fmla="*/ 2 h 777"/>
                  <a:gd name="T8" fmla="*/ 1 w 3762"/>
                  <a:gd name="T9" fmla="*/ 2 h 777"/>
                  <a:gd name="T10" fmla="*/ 2 w 3762"/>
                  <a:gd name="T11" fmla="*/ 2 h 777"/>
                  <a:gd name="T12" fmla="*/ 3 w 3762"/>
                  <a:gd name="T13" fmla="*/ 2 h 777"/>
                  <a:gd name="T14" fmla="*/ 3 w 3762"/>
                  <a:gd name="T15" fmla="*/ 2 h 777"/>
                  <a:gd name="T16" fmla="*/ 4 w 3762"/>
                  <a:gd name="T17" fmla="*/ 2 h 777"/>
                  <a:gd name="T18" fmla="*/ 4 w 3762"/>
                  <a:gd name="T19" fmla="*/ 2 h 777"/>
                  <a:gd name="T20" fmla="*/ 5 w 3762"/>
                  <a:gd name="T21" fmla="*/ 2 h 777"/>
                  <a:gd name="T22" fmla="*/ 7 w 3762"/>
                  <a:gd name="T23" fmla="*/ 2 h 777"/>
                  <a:gd name="T24" fmla="*/ 8 w 3762"/>
                  <a:gd name="T25" fmla="*/ 2 h 777"/>
                  <a:gd name="T26" fmla="*/ 8 w 3762"/>
                  <a:gd name="T27" fmla="*/ 2 h 777"/>
                  <a:gd name="T28" fmla="*/ 9 w 3762"/>
                  <a:gd name="T29" fmla="*/ 2 h 777"/>
                  <a:gd name="T30" fmla="*/ 10 w 3762"/>
                  <a:gd name="T31" fmla="*/ 2 h 777"/>
                  <a:gd name="T32" fmla="*/ 11 w 3762"/>
                  <a:gd name="T33" fmla="*/ 2 h 777"/>
                  <a:gd name="T34" fmla="*/ 11 w 3762"/>
                  <a:gd name="T35" fmla="*/ 2 h 777"/>
                  <a:gd name="T36" fmla="*/ 11 w 3762"/>
                  <a:gd name="T37" fmla="*/ 2 h 777"/>
                  <a:gd name="T38" fmla="*/ 11 w 3762"/>
                  <a:gd name="T39" fmla="*/ 2 h 777"/>
                  <a:gd name="T40" fmla="*/ 11 w 3762"/>
                  <a:gd name="T41" fmla="*/ 1 h 777"/>
                  <a:gd name="T42" fmla="*/ 11 w 3762"/>
                  <a:gd name="T43" fmla="*/ 0 h 777"/>
                  <a:gd name="T44" fmla="*/ 11 w 3762"/>
                  <a:gd name="T45" fmla="*/ 0 h 777"/>
                  <a:gd name="T46" fmla="*/ 11 w 3762"/>
                  <a:gd name="T47" fmla="*/ 0 h 777"/>
                  <a:gd name="T48" fmla="*/ 10 w 3762"/>
                  <a:gd name="T49" fmla="*/ 0 h 777"/>
                  <a:gd name="T50" fmla="*/ 10 w 3762"/>
                  <a:gd name="T51" fmla="*/ 0 h 777"/>
                  <a:gd name="T52" fmla="*/ 9 w 3762"/>
                  <a:gd name="T53" fmla="*/ 0 h 777"/>
                  <a:gd name="T54" fmla="*/ 9 w 3762"/>
                  <a:gd name="T55" fmla="*/ 0 h 777"/>
                  <a:gd name="T56" fmla="*/ 8 w 3762"/>
                  <a:gd name="T57" fmla="*/ 0 h 777"/>
                  <a:gd name="T58" fmla="*/ 8 w 3762"/>
                  <a:gd name="T59" fmla="*/ 0 h 777"/>
                  <a:gd name="T60" fmla="*/ 7 w 3762"/>
                  <a:gd name="T61" fmla="*/ 0 h 777"/>
                  <a:gd name="T62" fmla="*/ 7 w 3762"/>
                  <a:gd name="T63" fmla="*/ 0 h 777"/>
                  <a:gd name="T64" fmla="*/ 7 w 3762"/>
                  <a:gd name="T65" fmla="*/ 0 h 777"/>
                  <a:gd name="T66" fmla="*/ 6 w 3762"/>
                  <a:gd name="T67" fmla="*/ 0 h 777"/>
                  <a:gd name="T68" fmla="*/ 6 w 3762"/>
                  <a:gd name="T69" fmla="*/ 0 h 777"/>
                  <a:gd name="T70" fmla="*/ 6 w 3762"/>
                  <a:gd name="T71" fmla="*/ 0 h 777"/>
                  <a:gd name="T72" fmla="*/ 6 w 3762"/>
                  <a:gd name="T73" fmla="*/ 0 h 777"/>
                  <a:gd name="T74" fmla="*/ 6 w 3762"/>
                  <a:gd name="T75" fmla="*/ 0 h 777"/>
                  <a:gd name="T76" fmla="*/ 5 w 3762"/>
                  <a:gd name="T77" fmla="*/ 0 h 777"/>
                  <a:gd name="T78" fmla="*/ 3 w 3762"/>
                  <a:gd name="T79" fmla="*/ 0 h 777"/>
                  <a:gd name="T80" fmla="*/ 3 w 3762"/>
                  <a:gd name="T81" fmla="*/ 0 h 777"/>
                  <a:gd name="T82" fmla="*/ 3 w 3762"/>
                  <a:gd name="T83" fmla="*/ 0 h 777"/>
                  <a:gd name="T84" fmla="*/ 3 w 3762"/>
                  <a:gd name="T85" fmla="*/ 0 h 777"/>
                  <a:gd name="T86" fmla="*/ 2 w 3762"/>
                  <a:gd name="T87" fmla="*/ 0 h 777"/>
                  <a:gd name="T88" fmla="*/ 1 w 3762"/>
                  <a:gd name="T89" fmla="*/ 0 h 777"/>
                  <a:gd name="T90" fmla="*/ 1 w 3762"/>
                  <a:gd name="T91" fmla="*/ 0 h 777"/>
                  <a:gd name="T92" fmla="*/ 0 w 3762"/>
                  <a:gd name="T93" fmla="*/ 0 h 777"/>
                  <a:gd name="T94" fmla="*/ 0 w 3762"/>
                  <a:gd name="T95" fmla="*/ 0 h 777"/>
                  <a:gd name="T96" fmla="*/ 0 w 3762"/>
                  <a:gd name="T97" fmla="*/ 1 h 777"/>
                  <a:gd name="T98" fmla="*/ 0 w 3762"/>
                  <a:gd name="T99" fmla="*/ 2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62"/>
                  <a:gd name="T151" fmla="*/ 0 h 777"/>
                  <a:gd name="T152" fmla="*/ 3762 w 3762"/>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62" h="777">
                    <a:moveTo>
                      <a:pt x="16" y="614"/>
                    </a:moveTo>
                    <a:cubicBezTo>
                      <a:pt x="74" y="633"/>
                      <a:pt x="130" y="656"/>
                      <a:pt x="186" y="679"/>
                    </a:cubicBezTo>
                    <a:cubicBezTo>
                      <a:pt x="213" y="690"/>
                      <a:pt x="267" y="712"/>
                      <a:pt x="267" y="712"/>
                    </a:cubicBezTo>
                    <a:cubicBezTo>
                      <a:pt x="316" y="712"/>
                      <a:pt x="365" y="714"/>
                      <a:pt x="414" y="712"/>
                    </a:cubicBezTo>
                    <a:cubicBezTo>
                      <a:pt x="460" y="709"/>
                      <a:pt x="531" y="685"/>
                      <a:pt x="580" y="676"/>
                    </a:cubicBezTo>
                    <a:cubicBezTo>
                      <a:pt x="719" y="698"/>
                      <a:pt x="667" y="676"/>
                      <a:pt x="801" y="717"/>
                    </a:cubicBezTo>
                    <a:cubicBezTo>
                      <a:pt x="834" y="716"/>
                      <a:pt x="932" y="740"/>
                      <a:pt x="966" y="736"/>
                    </a:cubicBezTo>
                    <a:cubicBezTo>
                      <a:pt x="986" y="733"/>
                      <a:pt x="1148" y="753"/>
                      <a:pt x="1162" y="747"/>
                    </a:cubicBezTo>
                    <a:cubicBezTo>
                      <a:pt x="1219" y="722"/>
                      <a:pt x="1371" y="737"/>
                      <a:pt x="1432" y="726"/>
                    </a:cubicBezTo>
                    <a:cubicBezTo>
                      <a:pt x="1505" y="742"/>
                      <a:pt x="1482" y="722"/>
                      <a:pt x="1558" y="735"/>
                    </a:cubicBezTo>
                    <a:cubicBezTo>
                      <a:pt x="1646" y="734"/>
                      <a:pt x="1720" y="725"/>
                      <a:pt x="1805" y="713"/>
                    </a:cubicBezTo>
                    <a:cubicBezTo>
                      <a:pt x="1998" y="736"/>
                      <a:pt x="2189" y="747"/>
                      <a:pt x="2382" y="720"/>
                    </a:cubicBezTo>
                    <a:cubicBezTo>
                      <a:pt x="2510" y="746"/>
                      <a:pt x="2533" y="746"/>
                      <a:pt x="2701" y="749"/>
                    </a:cubicBezTo>
                    <a:cubicBezTo>
                      <a:pt x="2747" y="737"/>
                      <a:pt x="2840" y="730"/>
                      <a:pt x="2840" y="730"/>
                    </a:cubicBezTo>
                    <a:cubicBezTo>
                      <a:pt x="2965" y="744"/>
                      <a:pt x="3077" y="777"/>
                      <a:pt x="3196" y="742"/>
                    </a:cubicBezTo>
                    <a:cubicBezTo>
                      <a:pt x="3280" y="760"/>
                      <a:pt x="3292" y="766"/>
                      <a:pt x="3387" y="763"/>
                    </a:cubicBezTo>
                    <a:cubicBezTo>
                      <a:pt x="3447" y="751"/>
                      <a:pt x="3505" y="734"/>
                      <a:pt x="3564" y="719"/>
                    </a:cubicBezTo>
                    <a:cubicBezTo>
                      <a:pt x="3606" y="729"/>
                      <a:pt x="3628" y="736"/>
                      <a:pt x="3662" y="761"/>
                    </a:cubicBezTo>
                    <a:cubicBezTo>
                      <a:pt x="3684" y="742"/>
                      <a:pt x="3708" y="729"/>
                      <a:pt x="3729" y="710"/>
                    </a:cubicBezTo>
                    <a:cubicBezTo>
                      <a:pt x="3730" y="707"/>
                      <a:pt x="3751" y="661"/>
                      <a:pt x="3751" y="657"/>
                    </a:cubicBezTo>
                    <a:cubicBezTo>
                      <a:pt x="3755" y="600"/>
                      <a:pt x="3733" y="499"/>
                      <a:pt x="3718" y="443"/>
                    </a:cubicBezTo>
                    <a:cubicBezTo>
                      <a:pt x="3726" y="362"/>
                      <a:pt x="3737" y="279"/>
                      <a:pt x="3742" y="197"/>
                    </a:cubicBezTo>
                    <a:cubicBezTo>
                      <a:pt x="3744" y="159"/>
                      <a:pt x="3762" y="113"/>
                      <a:pt x="3740" y="79"/>
                    </a:cubicBezTo>
                    <a:cubicBezTo>
                      <a:pt x="3728" y="61"/>
                      <a:pt x="3627" y="112"/>
                      <a:pt x="3608" y="123"/>
                    </a:cubicBezTo>
                    <a:cubicBezTo>
                      <a:pt x="3582" y="139"/>
                      <a:pt x="3526" y="132"/>
                      <a:pt x="3526" y="132"/>
                    </a:cubicBezTo>
                    <a:cubicBezTo>
                      <a:pt x="3418" y="116"/>
                      <a:pt x="3398" y="99"/>
                      <a:pt x="3291" y="79"/>
                    </a:cubicBezTo>
                    <a:cubicBezTo>
                      <a:pt x="3157" y="82"/>
                      <a:pt x="3186" y="105"/>
                      <a:pt x="3051" y="105"/>
                    </a:cubicBezTo>
                    <a:cubicBezTo>
                      <a:pt x="3039" y="108"/>
                      <a:pt x="2935" y="111"/>
                      <a:pt x="2923" y="114"/>
                    </a:cubicBezTo>
                    <a:cubicBezTo>
                      <a:pt x="2903" y="118"/>
                      <a:pt x="2803" y="123"/>
                      <a:pt x="2803" y="123"/>
                    </a:cubicBezTo>
                    <a:cubicBezTo>
                      <a:pt x="2761" y="106"/>
                      <a:pt x="2721" y="97"/>
                      <a:pt x="2677" y="88"/>
                    </a:cubicBezTo>
                    <a:cubicBezTo>
                      <a:pt x="2640" y="89"/>
                      <a:pt x="2594" y="139"/>
                      <a:pt x="2557" y="141"/>
                    </a:cubicBezTo>
                    <a:cubicBezTo>
                      <a:pt x="2508" y="144"/>
                      <a:pt x="2462" y="126"/>
                      <a:pt x="2417" y="145"/>
                    </a:cubicBezTo>
                    <a:cubicBezTo>
                      <a:pt x="2381" y="160"/>
                      <a:pt x="2384" y="140"/>
                      <a:pt x="2347" y="150"/>
                    </a:cubicBezTo>
                    <a:cubicBezTo>
                      <a:pt x="2329" y="146"/>
                      <a:pt x="2269" y="168"/>
                      <a:pt x="2251" y="162"/>
                    </a:cubicBezTo>
                    <a:cubicBezTo>
                      <a:pt x="2236" y="158"/>
                      <a:pt x="2249" y="118"/>
                      <a:pt x="2237" y="114"/>
                    </a:cubicBezTo>
                    <a:cubicBezTo>
                      <a:pt x="2221" y="105"/>
                      <a:pt x="2185" y="111"/>
                      <a:pt x="2155" y="105"/>
                    </a:cubicBezTo>
                    <a:cubicBezTo>
                      <a:pt x="2114" y="106"/>
                      <a:pt x="2094" y="70"/>
                      <a:pt x="2054" y="77"/>
                    </a:cubicBezTo>
                    <a:cubicBezTo>
                      <a:pt x="2010" y="71"/>
                      <a:pt x="1994" y="119"/>
                      <a:pt x="1917" y="105"/>
                    </a:cubicBezTo>
                    <a:cubicBezTo>
                      <a:pt x="1823" y="73"/>
                      <a:pt x="1694" y="84"/>
                      <a:pt x="1597" y="59"/>
                    </a:cubicBezTo>
                    <a:cubicBezTo>
                      <a:pt x="1441" y="18"/>
                      <a:pt x="1372" y="66"/>
                      <a:pt x="1213" y="50"/>
                    </a:cubicBezTo>
                    <a:cubicBezTo>
                      <a:pt x="1183" y="51"/>
                      <a:pt x="1052" y="48"/>
                      <a:pt x="1022" y="52"/>
                    </a:cubicBezTo>
                    <a:cubicBezTo>
                      <a:pt x="1003" y="55"/>
                      <a:pt x="984" y="62"/>
                      <a:pt x="966" y="67"/>
                    </a:cubicBezTo>
                    <a:cubicBezTo>
                      <a:pt x="957" y="69"/>
                      <a:pt x="937" y="74"/>
                      <a:pt x="937" y="74"/>
                    </a:cubicBezTo>
                    <a:cubicBezTo>
                      <a:pt x="876" y="49"/>
                      <a:pt x="776" y="58"/>
                      <a:pt x="710" y="41"/>
                    </a:cubicBezTo>
                    <a:cubicBezTo>
                      <a:pt x="660" y="44"/>
                      <a:pt x="650" y="0"/>
                      <a:pt x="602" y="18"/>
                    </a:cubicBezTo>
                    <a:cubicBezTo>
                      <a:pt x="589" y="22"/>
                      <a:pt x="577" y="29"/>
                      <a:pt x="564" y="34"/>
                    </a:cubicBezTo>
                    <a:cubicBezTo>
                      <a:pt x="546" y="39"/>
                      <a:pt x="289" y="59"/>
                      <a:pt x="289" y="59"/>
                    </a:cubicBezTo>
                    <a:cubicBezTo>
                      <a:pt x="155" y="24"/>
                      <a:pt x="189" y="73"/>
                      <a:pt x="48" y="84"/>
                    </a:cubicBezTo>
                    <a:cubicBezTo>
                      <a:pt x="3" y="200"/>
                      <a:pt x="0" y="374"/>
                      <a:pt x="24" y="498"/>
                    </a:cubicBezTo>
                    <a:cubicBezTo>
                      <a:pt x="19" y="529"/>
                      <a:pt x="49" y="587"/>
                      <a:pt x="16" y="614"/>
                    </a:cubicBezTo>
                    <a:close/>
                  </a:path>
                </a:pathLst>
              </a:custGeom>
              <a:solidFill>
                <a:srgbClr val="FFCC00">
                  <a:alpha val="25098"/>
                </a:srgbClr>
              </a:solidFill>
              <a:ln w="9525">
                <a:noFill/>
                <a:round/>
                <a:headEnd/>
                <a:tailEnd/>
              </a:ln>
            </p:spPr>
            <p:txBody>
              <a:bodyPr>
                <a:prstTxWarp prst="textNoShape">
                  <a:avLst/>
                </a:prstTxWarp>
              </a:bodyPr>
              <a:lstStyle/>
              <a:p>
                <a:endParaRPr lang="en-US"/>
              </a:p>
            </p:txBody>
          </p:sp>
          <p:sp>
            <p:nvSpPr>
              <p:cNvPr id="15415" name="AutoShape 17"/>
              <p:cNvSpPr>
                <a:spLocks noChangeArrowheads="1"/>
              </p:cNvSpPr>
              <p:nvPr/>
            </p:nvSpPr>
            <p:spPr bwMode="auto">
              <a:xfrm rot="2858305">
                <a:off x="4671" y="3053"/>
                <a:ext cx="647" cy="147"/>
              </a:xfrm>
              <a:prstGeom prst="rightArrow">
                <a:avLst>
                  <a:gd name="adj1" fmla="val 54611"/>
                  <a:gd name="adj2" fmla="val 114924"/>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416" name="AutoShape 18"/>
              <p:cNvSpPr>
                <a:spLocks noChangeArrowheads="1"/>
              </p:cNvSpPr>
              <p:nvPr/>
            </p:nvSpPr>
            <p:spPr bwMode="auto">
              <a:xfrm rot="18741695" flipV="1">
                <a:off x="5127" y="3128"/>
                <a:ext cx="445" cy="61"/>
              </a:xfrm>
              <a:prstGeom prst="rightArrow">
                <a:avLst>
                  <a:gd name="adj1" fmla="val 55806"/>
                  <a:gd name="adj2" fmla="val 111318"/>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417" name="AutoShape 19"/>
              <p:cNvSpPr>
                <a:spLocks noChangeArrowheads="1"/>
              </p:cNvSpPr>
              <p:nvPr/>
            </p:nvSpPr>
            <p:spPr bwMode="auto">
              <a:xfrm rot="16205366" flipV="1">
                <a:off x="5036" y="3127"/>
                <a:ext cx="320" cy="63"/>
              </a:xfrm>
              <a:prstGeom prst="rightArrow">
                <a:avLst>
                  <a:gd name="adj1" fmla="val 55806"/>
                  <a:gd name="adj2" fmla="val 77507"/>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418" name="AutoShape 20"/>
              <p:cNvSpPr>
                <a:spLocks noChangeArrowheads="1"/>
              </p:cNvSpPr>
              <p:nvPr/>
            </p:nvSpPr>
            <p:spPr bwMode="auto">
              <a:xfrm rot="20394498" flipV="1">
                <a:off x="5188" y="3250"/>
                <a:ext cx="319" cy="63"/>
              </a:xfrm>
              <a:prstGeom prst="rightArrow">
                <a:avLst>
                  <a:gd name="adj1" fmla="val 55806"/>
                  <a:gd name="adj2" fmla="val 77265"/>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419" name="AutoShape 21"/>
              <p:cNvSpPr>
                <a:spLocks noChangeArrowheads="1"/>
              </p:cNvSpPr>
              <p:nvPr/>
            </p:nvSpPr>
            <p:spPr bwMode="auto">
              <a:xfrm rot="940692" flipH="1" flipV="1">
                <a:off x="4868" y="3273"/>
                <a:ext cx="320" cy="64"/>
              </a:xfrm>
              <a:prstGeom prst="rightArrow">
                <a:avLst>
                  <a:gd name="adj1" fmla="val 55806"/>
                  <a:gd name="adj2" fmla="val 76296"/>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420" name="AutoShape 22"/>
              <p:cNvSpPr>
                <a:spLocks noChangeArrowheads="1"/>
              </p:cNvSpPr>
              <p:nvPr/>
            </p:nvSpPr>
            <p:spPr bwMode="auto">
              <a:xfrm rot="2858305">
                <a:off x="3580" y="3157"/>
                <a:ext cx="1365" cy="147"/>
              </a:xfrm>
              <a:prstGeom prst="rightArrow">
                <a:avLst>
                  <a:gd name="adj1" fmla="val 59750"/>
                  <a:gd name="adj2" fmla="val 178535"/>
                </a:avLst>
              </a:prstGeom>
              <a:solidFill>
                <a:srgbClr val="66FF33"/>
              </a:solidFill>
              <a:ln w="9525">
                <a:noFill/>
                <a:miter lim="800000"/>
                <a:headEnd/>
                <a:tailEnd/>
              </a:ln>
            </p:spPr>
            <p:txBody>
              <a:bodyPr wrap="none" anchor="ctr">
                <a:prstTxWarp prst="textNoShape">
                  <a:avLst/>
                </a:prstTxWarp>
              </a:bodyPr>
              <a:lstStyle/>
              <a:p>
                <a:endParaRPr lang="en-US" sz="1700"/>
              </a:p>
            </p:txBody>
          </p:sp>
          <p:sp>
            <p:nvSpPr>
              <p:cNvPr id="15421" name="AutoShape 23"/>
              <p:cNvSpPr>
                <a:spLocks noChangeArrowheads="1"/>
              </p:cNvSpPr>
              <p:nvPr/>
            </p:nvSpPr>
            <p:spPr bwMode="auto">
              <a:xfrm rot="18741695" flipV="1">
                <a:off x="4609" y="3430"/>
                <a:ext cx="592" cy="97"/>
              </a:xfrm>
              <a:prstGeom prst="rightArrow">
                <a:avLst>
                  <a:gd name="adj1" fmla="val 55806"/>
                  <a:gd name="adj2" fmla="val 93129"/>
                </a:avLst>
              </a:prstGeom>
              <a:solidFill>
                <a:srgbClr val="66FF33"/>
              </a:solidFill>
              <a:ln w="9525">
                <a:noFill/>
                <a:miter lim="800000"/>
                <a:headEnd/>
                <a:tailEnd/>
              </a:ln>
            </p:spPr>
            <p:txBody>
              <a:bodyPr wrap="none" anchor="ctr">
                <a:prstTxWarp prst="textNoShape">
                  <a:avLst/>
                </a:prstTxWarp>
              </a:bodyPr>
              <a:lstStyle/>
              <a:p>
                <a:endParaRPr lang="en-US" sz="1700"/>
              </a:p>
            </p:txBody>
          </p:sp>
          <p:sp>
            <p:nvSpPr>
              <p:cNvPr id="15422" name="AutoShape 24"/>
              <p:cNvSpPr>
                <a:spLocks noChangeArrowheads="1"/>
              </p:cNvSpPr>
              <p:nvPr/>
            </p:nvSpPr>
            <p:spPr bwMode="auto">
              <a:xfrm rot="16205366" flipV="1">
                <a:off x="4946" y="3116"/>
                <a:ext cx="320" cy="64"/>
              </a:xfrm>
              <a:prstGeom prst="rightArrow">
                <a:avLst>
                  <a:gd name="adj1" fmla="val 55806"/>
                  <a:gd name="adj2" fmla="val 76296"/>
                </a:avLst>
              </a:prstGeom>
              <a:solidFill>
                <a:srgbClr val="66FF33"/>
              </a:solidFill>
              <a:ln w="9525">
                <a:noFill/>
                <a:miter lim="800000"/>
                <a:headEnd/>
                <a:tailEnd/>
              </a:ln>
            </p:spPr>
            <p:txBody>
              <a:bodyPr wrap="none" anchor="ctr">
                <a:prstTxWarp prst="textNoShape">
                  <a:avLst/>
                </a:prstTxWarp>
              </a:bodyPr>
              <a:lstStyle/>
              <a:p>
                <a:endParaRPr lang="en-US" sz="1700"/>
              </a:p>
            </p:txBody>
          </p:sp>
          <p:sp>
            <p:nvSpPr>
              <p:cNvPr id="15423" name="AutoShape 25"/>
              <p:cNvSpPr>
                <a:spLocks noChangeArrowheads="1"/>
              </p:cNvSpPr>
              <p:nvPr/>
            </p:nvSpPr>
            <p:spPr bwMode="auto">
              <a:xfrm rot="16097971" flipV="1">
                <a:off x="4882" y="3355"/>
                <a:ext cx="561" cy="57"/>
              </a:xfrm>
              <a:prstGeom prst="rightArrow">
                <a:avLst>
                  <a:gd name="adj1" fmla="val 55806"/>
                  <a:gd name="adj2" fmla="val 150183"/>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424" name="Freeform 26"/>
              <p:cNvSpPr>
                <a:spLocks/>
              </p:cNvSpPr>
              <p:nvPr/>
            </p:nvSpPr>
            <p:spPr bwMode="auto">
              <a:xfrm>
                <a:off x="4273" y="2687"/>
                <a:ext cx="895" cy="995"/>
              </a:xfrm>
              <a:custGeom>
                <a:avLst/>
                <a:gdLst>
                  <a:gd name="T0" fmla="*/ 0 w 1856"/>
                  <a:gd name="T1" fmla="*/ 0 h 2064"/>
                  <a:gd name="T2" fmla="*/ 5 w 1856"/>
                  <a:gd name="T3" fmla="*/ 6 h 2064"/>
                  <a:gd name="T4" fmla="*/ 5 w 1856"/>
                  <a:gd name="T5" fmla="*/ 0 h 2064"/>
                  <a:gd name="T6" fmla="*/ 0 60000 65536"/>
                  <a:gd name="T7" fmla="*/ 0 60000 65536"/>
                  <a:gd name="T8" fmla="*/ 0 60000 65536"/>
                  <a:gd name="T9" fmla="*/ 0 w 1856"/>
                  <a:gd name="T10" fmla="*/ 0 h 2064"/>
                  <a:gd name="T11" fmla="*/ 1856 w 1856"/>
                  <a:gd name="T12" fmla="*/ 2064 h 2064"/>
                </a:gdLst>
                <a:ahLst/>
                <a:cxnLst>
                  <a:cxn ang="T6">
                    <a:pos x="T0" y="T1"/>
                  </a:cxn>
                  <a:cxn ang="T7">
                    <a:pos x="T2" y="T3"/>
                  </a:cxn>
                  <a:cxn ang="T8">
                    <a:pos x="T4" y="T5"/>
                  </a:cxn>
                </a:cxnLst>
                <a:rect l="T9" t="T10" r="T11" b="T12"/>
                <a:pathLst>
                  <a:path w="1856" h="2064">
                    <a:moveTo>
                      <a:pt x="0" y="57"/>
                    </a:moveTo>
                    <a:lnTo>
                      <a:pt x="1856" y="2064"/>
                    </a:lnTo>
                    <a:lnTo>
                      <a:pt x="1808" y="0"/>
                    </a:lnTo>
                  </a:path>
                </a:pathLst>
              </a:custGeom>
              <a:noFill/>
              <a:ln w="28575">
                <a:solidFill>
                  <a:schemeClr val="tx1"/>
                </a:solidFill>
                <a:prstDash val="dashDot"/>
                <a:round/>
                <a:headEnd/>
                <a:tailEnd type="triangle" w="med" len="med"/>
              </a:ln>
            </p:spPr>
            <p:txBody>
              <a:bodyPr>
                <a:prstTxWarp prst="textNoShape">
                  <a:avLst/>
                </a:prstTxWarp>
              </a:bodyPr>
              <a:lstStyle/>
              <a:p>
                <a:endParaRPr lang="en-US"/>
              </a:p>
            </p:txBody>
          </p:sp>
        </p:grpSp>
        <p:pic>
          <p:nvPicPr>
            <p:cNvPr id="15407" name="Picture 27"/>
            <p:cNvPicPr>
              <a:picLocks noChangeAspect="1" noChangeArrowheads="1"/>
            </p:cNvPicPr>
            <p:nvPr/>
          </p:nvPicPr>
          <p:blipFill>
            <a:blip r:embed="rId8" cstate="print">
              <a:clrChange>
                <a:clrFrom>
                  <a:srgbClr val="FFFFFF"/>
                </a:clrFrom>
                <a:clrTo>
                  <a:srgbClr val="FFFFFF">
                    <a:alpha val="0"/>
                  </a:srgbClr>
                </a:clrTo>
              </a:clrChange>
              <a:lum contrast="2000"/>
            </a:blip>
            <a:srcRect/>
            <a:stretch>
              <a:fillRect/>
            </a:stretch>
          </p:blipFill>
          <p:spPr bwMode="auto">
            <a:xfrm rot="725685">
              <a:off x="4603" y="2410"/>
              <a:ext cx="1181" cy="334"/>
            </a:xfrm>
            <a:prstGeom prst="rect">
              <a:avLst/>
            </a:prstGeom>
            <a:noFill/>
            <a:ln w="9525">
              <a:noFill/>
              <a:miter lim="800000"/>
              <a:headEnd/>
              <a:tailEnd/>
            </a:ln>
          </p:spPr>
        </p:pic>
      </p:grpSp>
      <p:grpSp>
        <p:nvGrpSpPr>
          <p:cNvPr id="5" name="Group 28"/>
          <p:cNvGrpSpPr>
            <a:grpSpLocks/>
          </p:cNvGrpSpPr>
          <p:nvPr/>
        </p:nvGrpSpPr>
        <p:grpSpPr bwMode="auto">
          <a:xfrm>
            <a:off x="3405188" y="2062163"/>
            <a:ext cx="2530475" cy="1285875"/>
            <a:chOff x="240" y="2646"/>
            <a:chExt cx="1594" cy="810"/>
          </a:xfrm>
        </p:grpSpPr>
        <p:sp>
          <p:nvSpPr>
            <p:cNvPr id="15388" name="Rectangle 29"/>
            <p:cNvSpPr>
              <a:spLocks noChangeArrowheads="1"/>
            </p:cNvSpPr>
            <p:nvPr/>
          </p:nvSpPr>
          <p:spPr bwMode="auto">
            <a:xfrm>
              <a:off x="253" y="2768"/>
              <a:ext cx="1038" cy="572"/>
            </a:xfrm>
            <a:prstGeom prst="rect">
              <a:avLst/>
            </a:prstGeom>
            <a:gradFill rotWithShape="1">
              <a:gsLst>
                <a:gs pos="0">
                  <a:srgbClr val="FFFFFF"/>
                </a:gs>
                <a:gs pos="100000">
                  <a:srgbClr val="77FAFD"/>
                </a:gs>
              </a:gsLst>
              <a:lin ang="5400000" scaled="1"/>
            </a:gradFill>
            <a:ln w="9525">
              <a:noFill/>
              <a:miter lim="800000"/>
              <a:headEnd/>
              <a:tailEnd/>
            </a:ln>
          </p:spPr>
          <p:txBody>
            <a:bodyPr wrap="none" anchor="ctr">
              <a:prstTxWarp prst="textNoShape">
                <a:avLst/>
              </a:prstTxWarp>
            </a:bodyPr>
            <a:lstStyle/>
            <a:p>
              <a:endParaRPr lang="en-US" sz="1700"/>
            </a:p>
          </p:txBody>
        </p:sp>
        <p:sp>
          <p:nvSpPr>
            <p:cNvPr id="15389" name="AutoShape 30"/>
            <p:cNvSpPr>
              <a:spLocks noChangeArrowheads="1"/>
            </p:cNvSpPr>
            <p:nvPr/>
          </p:nvSpPr>
          <p:spPr bwMode="auto">
            <a:xfrm rot="2858305">
              <a:off x="327" y="3002"/>
              <a:ext cx="797" cy="85"/>
            </a:xfrm>
            <a:prstGeom prst="rightArrow">
              <a:avLst>
                <a:gd name="adj1" fmla="val 59750"/>
                <a:gd name="adj2" fmla="val 180280"/>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390" name="AutoShape 31"/>
            <p:cNvSpPr>
              <a:spLocks noChangeArrowheads="1"/>
            </p:cNvSpPr>
            <p:nvPr/>
          </p:nvSpPr>
          <p:spPr bwMode="auto">
            <a:xfrm rot="18741695" flipV="1">
              <a:off x="907" y="3116"/>
              <a:ext cx="485" cy="40"/>
            </a:xfrm>
            <a:prstGeom prst="rightArrow">
              <a:avLst>
                <a:gd name="adj1" fmla="val 55806"/>
                <a:gd name="adj2" fmla="val 185019"/>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391" name="AutoShape 32"/>
            <p:cNvSpPr>
              <a:spLocks noChangeArrowheads="1"/>
            </p:cNvSpPr>
            <p:nvPr/>
          </p:nvSpPr>
          <p:spPr bwMode="auto">
            <a:xfrm rot="20394498" flipV="1">
              <a:off x="978" y="3271"/>
              <a:ext cx="186" cy="37"/>
            </a:xfrm>
            <a:prstGeom prst="rightArrow">
              <a:avLst>
                <a:gd name="adj1" fmla="val 55806"/>
                <a:gd name="adj2" fmla="val 76709"/>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392" name="AutoShape 33"/>
            <p:cNvSpPr>
              <a:spLocks noChangeArrowheads="1"/>
            </p:cNvSpPr>
            <p:nvPr/>
          </p:nvSpPr>
          <p:spPr bwMode="auto">
            <a:xfrm rot="940692" flipH="1" flipV="1">
              <a:off x="791" y="3284"/>
              <a:ext cx="187" cy="37"/>
            </a:xfrm>
            <a:prstGeom prst="rightArrow">
              <a:avLst>
                <a:gd name="adj1" fmla="val 55806"/>
                <a:gd name="adj2" fmla="val 77121"/>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393" name="Freeform 34"/>
            <p:cNvSpPr>
              <a:spLocks/>
            </p:cNvSpPr>
            <p:nvPr/>
          </p:nvSpPr>
          <p:spPr bwMode="auto">
            <a:xfrm>
              <a:off x="240" y="3321"/>
              <a:ext cx="1054" cy="117"/>
            </a:xfrm>
            <a:custGeom>
              <a:avLst/>
              <a:gdLst>
                <a:gd name="T0" fmla="*/ 0 w 3708"/>
                <a:gd name="T1" fmla="*/ 0 h 419"/>
                <a:gd name="T2" fmla="*/ 0 w 3708"/>
                <a:gd name="T3" fmla="*/ 0 h 419"/>
                <a:gd name="T4" fmla="*/ 0 w 3708"/>
                <a:gd name="T5" fmla="*/ 0 h 419"/>
                <a:gd name="T6" fmla="*/ 0 w 3708"/>
                <a:gd name="T7" fmla="*/ 0 h 419"/>
                <a:gd name="T8" fmla="*/ 0 w 3708"/>
                <a:gd name="T9" fmla="*/ 0 h 419"/>
                <a:gd name="T10" fmla="*/ 0 w 3708"/>
                <a:gd name="T11" fmla="*/ 0 h 419"/>
                <a:gd name="T12" fmla="*/ 0 w 3708"/>
                <a:gd name="T13" fmla="*/ 0 h 419"/>
                <a:gd name="T14" fmla="*/ 0 w 3708"/>
                <a:gd name="T15" fmla="*/ 0 h 419"/>
                <a:gd name="T16" fmla="*/ 0 w 3708"/>
                <a:gd name="T17" fmla="*/ 0 h 419"/>
                <a:gd name="T18" fmla="*/ 0 w 3708"/>
                <a:gd name="T19" fmla="*/ 0 h 419"/>
                <a:gd name="T20" fmla="*/ 0 w 3708"/>
                <a:gd name="T21" fmla="*/ 0 h 419"/>
                <a:gd name="T22" fmla="*/ 0 w 3708"/>
                <a:gd name="T23" fmla="*/ 0 h 419"/>
                <a:gd name="T24" fmla="*/ 0 w 3708"/>
                <a:gd name="T25" fmla="*/ 0 h 419"/>
                <a:gd name="T26" fmla="*/ 0 w 3708"/>
                <a:gd name="T27" fmla="*/ 0 h 419"/>
                <a:gd name="T28" fmla="*/ 0 w 3708"/>
                <a:gd name="T29" fmla="*/ 0 h 419"/>
                <a:gd name="T30" fmla="*/ 0 w 3708"/>
                <a:gd name="T31" fmla="*/ 0 h 419"/>
                <a:gd name="T32" fmla="*/ 0 w 3708"/>
                <a:gd name="T33" fmla="*/ 0 h 419"/>
                <a:gd name="T34" fmla="*/ 0 w 3708"/>
                <a:gd name="T35" fmla="*/ 0 h 419"/>
                <a:gd name="T36" fmla="*/ 0 w 3708"/>
                <a:gd name="T37" fmla="*/ 0 h 419"/>
                <a:gd name="T38" fmla="*/ 0 w 3708"/>
                <a:gd name="T39" fmla="*/ 0 h 419"/>
                <a:gd name="T40" fmla="*/ 0 w 3708"/>
                <a:gd name="T41" fmla="*/ 0 h 419"/>
                <a:gd name="T42" fmla="*/ 0 w 3708"/>
                <a:gd name="T43" fmla="*/ 0 h 419"/>
                <a:gd name="T44" fmla="*/ 0 w 3708"/>
                <a:gd name="T45" fmla="*/ 0 h 419"/>
                <a:gd name="T46" fmla="*/ 0 w 3708"/>
                <a:gd name="T47" fmla="*/ 0 h 419"/>
                <a:gd name="T48" fmla="*/ 0 w 3708"/>
                <a:gd name="T49" fmla="*/ 0 h 419"/>
                <a:gd name="T50" fmla="*/ 0 w 3708"/>
                <a:gd name="T51" fmla="*/ 0 h 419"/>
                <a:gd name="T52" fmla="*/ 0 w 3708"/>
                <a:gd name="T53" fmla="*/ 0 h 419"/>
                <a:gd name="T54" fmla="*/ 0 w 3708"/>
                <a:gd name="T55" fmla="*/ 0 h 419"/>
                <a:gd name="T56" fmla="*/ 0 w 3708"/>
                <a:gd name="T57" fmla="*/ 0 h 419"/>
                <a:gd name="T58" fmla="*/ 0 w 3708"/>
                <a:gd name="T59" fmla="*/ 0 h 419"/>
                <a:gd name="T60" fmla="*/ 0 w 3708"/>
                <a:gd name="T61" fmla="*/ 0 h 419"/>
                <a:gd name="T62" fmla="*/ 0 w 3708"/>
                <a:gd name="T63" fmla="*/ 0 h 419"/>
                <a:gd name="T64" fmla="*/ 0 w 3708"/>
                <a:gd name="T65" fmla="*/ 0 h 419"/>
                <a:gd name="T66" fmla="*/ 0 w 3708"/>
                <a:gd name="T67" fmla="*/ 0 h 419"/>
                <a:gd name="T68" fmla="*/ 0 w 3708"/>
                <a:gd name="T69" fmla="*/ 0 h 419"/>
                <a:gd name="T70" fmla="*/ 0 w 3708"/>
                <a:gd name="T71" fmla="*/ 0 h 419"/>
                <a:gd name="T72" fmla="*/ 0 w 3708"/>
                <a:gd name="T73" fmla="*/ 0 h 419"/>
                <a:gd name="T74" fmla="*/ 0 w 3708"/>
                <a:gd name="T75" fmla="*/ 0 h 419"/>
                <a:gd name="T76" fmla="*/ 0 w 3708"/>
                <a:gd name="T77" fmla="*/ 0 h 419"/>
                <a:gd name="T78" fmla="*/ 0 w 3708"/>
                <a:gd name="T79" fmla="*/ 0 h 419"/>
                <a:gd name="T80" fmla="*/ 0 w 3708"/>
                <a:gd name="T81" fmla="*/ 0 h 419"/>
                <a:gd name="T82" fmla="*/ 0 w 3708"/>
                <a:gd name="T83" fmla="*/ 0 h 419"/>
                <a:gd name="T84" fmla="*/ 0 w 3708"/>
                <a:gd name="T85" fmla="*/ 0 h 419"/>
                <a:gd name="T86" fmla="*/ 0 w 3708"/>
                <a:gd name="T87" fmla="*/ 0 h 419"/>
                <a:gd name="T88" fmla="*/ 0 w 3708"/>
                <a:gd name="T89" fmla="*/ 0 h 419"/>
                <a:gd name="T90" fmla="*/ 0 w 3708"/>
                <a:gd name="T91" fmla="*/ 0 h 419"/>
                <a:gd name="T92" fmla="*/ 0 w 3708"/>
                <a:gd name="T93" fmla="*/ 0 h 419"/>
                <a:gd name="T94" fmla="*/ 0 w 3708"/>
                <a:gd name="T95" fmla="*/ 0 h 419"/>
                <a:gd name="T96" fmla="*/ 0 w 3708"/>
                <a:gd name="T97" fmla="*/ 0 h 419"/>
                <a:gd name="T98" fmla="*/ 0 w 3708"/>
                <a:gd name="T99" fmla="*/ 0 h 419"/>
                <a:gd name="T100" fmla="*/ 0 w 3708"/>
                <a:gd name="T101" fmla="*/ 0 h 419"/>
                <a:gd name="T102" fmla="*/ 0 w 3708"/>
                <a:gd name="T103" fmla="*/ 0 h 419"/>
                <a:gd name="T104" fmla="*/ 0 w 3708"/>
                <a:gd name="T105" fmla="*/ 0 h 419"/>
                <a:gd name="T106" fmla="*/ 0 w 3708"/>
                <a:gd name="T107" fmla="*/ 0 h 419"/>
                <a:gd name="T108" fmla="*/ 0 w 3708"/>
                <a:gd name="T109" fmla="*/ 0 h 419"/>
                <a:gd name="T110" fmla="*/ 0 w 3708"/>
                <a:gd name="T111" fmla="*/ 0 h 419"/>
                <a:gd name="T112" fmla="*/ 0 w 3708"/>
                <a:gd name="T113" fmla="*/ 0 h 4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08"/>
                <a:gd name="T172" fmla="*/ 0 h 419"/>
                <a:gd name="T173" fmla="*/ 3708 w 3708"/>
                <a:gd name="T174" fmla="*/ 419 h 4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08" h="419">
                  <a:moveTo>
                    <a:pt x="28" y="93"/>
                  </a:moveTo>
                  <a:cubicBezTo>
                    <a:pt x="50" y="75"/>
                    <a:pt x="34" y="57"/>
                    <a:pt x="59" y="47"/>
                  </a:cubicBezTo>
                  <a:cubicBezTo>
                    <a:pt x="74" y="50"/>
                    <a:pt x="89" y="51"/>
                    <a:pt x="104" y="56"/>
                  </a:cubicBezTo>
                  <a:cubicBezTo>
                    <a:pt x="118" y="61"/>
                    <a:pt x="147" y="75"/>
                    <a:pt x="147" y="75"/>
                  </a:cubicBezTo>
                  <a:cubicBezTo>
                    <a:pt x="175" y="64"/>
                    <a:pt x="185" y="53"/>
                    <a:pt x="214" y="66"/>
                  </a:cubicBezTo>
                  <a:cubicBezTo>
                    <a:pt x="263" y="55"/>
                    <a:pt x="246" y="50"/>
                    <a:pt x="287" y="66"/>
                  </a:cubicBezTo>
                  <a:cubicBezTo>
                    <a:pt x="301" y="72"/>
                    <a:pt x="331" y="84"/>
                    <a:pt x="331" y="84"/>
                  </a:cubicBezTo>
                  <a:cubicBezTo>
                    <a:pt x="365" y="70"/>
                    <a:pt x="400" y="61"/>
                    <a:pt x="433" y="47"/>
                  </a:cubicBezTo>
                  <a:cubicBezTo>
                    <a:pt x="466" y="53"/>
                    <a:pt x="497" y="60"/>
                    <a:pt x="529" y="66"/>
                  </a:cubicBezTo>
                  <a:cubicBezTo>
                    <a:pt x="544" y="69"/>
                    <a:pt x="573" y="84"/>
                    <a:pt x="573" y="84"/>
                  </a:cubicBezTo>
                  <a:cubicBezTo>
                    <a:pt x="633" y="34"/>
                    <a:pt x="721" y="76"/>
                    <a:pt x="786" y="102"/>
                  </a:cubicBezTo>
                  <a:cubicBezTo>
                    <a:pt x="823" y="87"/>
                    <a:pt x="860" y="73"/>
                    <a:pt x="896" y="56"/>
                  </a:cubicBezTo>
                  <a:cubicBezTo>
                    <a:pt x="935" y="59"/>
                    <a:pt x="975" y="61"/>
                    <a:pt x="1013" y="66"/>
                  </a:cubicBezTo>
                  <a:cubicBezTo>
                    <a:pt x="1021" y="67"/>
                    <a:pt x="1028" y="76"/>
                    <a:pt x="1036" y="75"/>
                  </a:cubicBezTo>
                  <a:cubicBezTo>
                    <a:pt x="1059" y="72"/>
                    <a:pt x="1080" y="56"/>
                    <a:pt x="1101" y="47"/>
                  </a:cubicBezTo>
                  <a:cubicBezTo>
                    <a:pt x="1109" y="44"/>
                    <a:pt x="1123" y="38"/>
                    <a:pt x="1123" y="38"/>
                  </a:cubicBezTo>
                  <a:cubicBezTo>
                    <a:pt x="1175" y="99"/>
                    <a:pt x="1299" y="59"/>
                    <a:pt x="1344" y="56"/>
                  </a:cubicBezTo>
                  <a:cubicBezTo>
                    <a:pt x="1393" y="44"/>
                    <a:pt x="1439" y="53"/>
                    <a:pt x="1491" y="47"/>
                  </a:cubicBezTo>
                  <a:cubicBezTo>
                    <a:pt x="1541" y="26"/>
                    <a:pt x="1520" y="23"/>
                    <a:pt x="1557" y="38"/>
                  </a:cubicBezTo>
                  <a:cubicBezTo>
                    <a:pt x="1602" y="0"/>
                    <a:pt x="1553" y="28"/>
                    <a:pt x="1601" y="38"/>
                  </a:cubicBezTo>
                  <a:cubicBezTo>
                    <a:pt x="1608" y="40"/>
                    <a:pt x="1615" y="31"/>
                    <a:pt x="1622" y="29"/>
                  </a:cubicBezTo>
                  <a:cubicBezTo>
                    <a:pt x="1639" y="25"/>
                    <a:pt x="1657" y="23"/>
                    <a:pt x="1674" y="20"/>
                  </a:cubicBezTo>
                  <a:cubicBezTo>
                    <a:pt x="1712" y="50"/>
                    <a:pt x="1728" y="46"/>
                    <a:pt x="1769" y="29"/>
                  </a:cubicBezTo>
                  <a:cubicBezTo>
                    <a:pt x="1784" y="35"/>
                    <a:pt x="1799" y="41"/>
                    <a:pt x="1813" y="47"/>
                  </a:cubicBezTo>
                  <a:cubicBezTo>
                    <a:pt x="1821" y="50"/>
                    <a:pt x="1835" y="56"/>
                    <a:pt x="1835" y="56"/>
                  </a:cubicBezTo>
                  <a:cubicBezTo>
                    <a:pt x="1844" y="63"/>
                    <a:pt x="1866" y="86"/>
                    <a:pt x="1879" y="84"/>
                  </a:cubicBezTo>
                  <a:cubicBezTo>
                    <a:pt x="1895" y="82"/>
                    <a:pt x="1923" y="66"/>
                    <a:pt x="1923" y="66"/>
                  </a:cubicBezTo>
                  <a:cubicBezTo>
                    <a:pt x="1975" y="21"/>
                    <a:pt x="2037" y="41"/>
                    <a:pt x="2092" y="66"/>
                  </a:cubicBezTo>
                  <a:cubicBezTo>
                    <a:pt x="2125" y="51"/>
                    <a:pt x="2124" y="33"/>
                    <a:pt x="2159" y="47"/>
                  </a:cubicBezTo>
                  <a:cubicBezTo>
                    <a:pt x="2254" y="23"/>
                    <a:pt x="2135" y="47"/>
                    <a:pt x="2232" y="47"/>
                  </a:cubicBezTo>
                  <a:cubicBezTo>
                    <a:pt x="2241" y="47"/>
                    <a:pt x="2272" y="34"/>
                    <a:pt x="2283" y="29"/>
                  </a:cubicBezTo>
                  <a:cubicBezTo>
                    <a:pt x="2349" y="39"/>
                    <a:pt x="2416" y="43"/>
                    <a:pt x="2481" y="56"/>
                  </a:cubicBezTo>
                  <a:cubicBezTo>
                    <a:pt x="2493" y="53"/>
                    <a:pt x="2506" y="51"/>
                    <a:pt x="2518" y="47"/>
                  </a:cubicBezTo>
                  <a:cubicBezTo>
                    <a:pt x="2533" y="42"/>
                    <a:pt x="2562" y="29"/>
                    <a:pt x="2562" y="29"/>
                  </a:cubicBezTo>
                  <a:cubicBezTo>
                    <a:pt x="2599" y="38"/>
                    <a:pt x="2634" y="49"/>
                    <a:pt x="2672" y="56"/>
                  </a:cubicBezTo>
                  <a:cubicBezTo>
                    <a:pt x="2680" y="53"/>
                    <a:pt x="2688" y="51"/>
                    <a:pt x="2694" y="47"/>
                  </a:cubicBezTo>
                  <a:cubicBezTo>
                    <a:pt x="2702" y="42"/>
                    <a:pt x="2707" y="29"/>
                    <a:pt x="2716" y="29"/>
                  </a:cubicBezTo>
                  <a:cubicBezTo>
                    <a:pt x="2723" y="29"/>
                    <a:pt x="2726" y="41"/>
                    <a:pt x="2731" y="47"/>
                  </a:cubicBezTo>
                  <a:cubicBezTo>
                    <a:pt x="2753" y="74"/>
                    <a:pt x="2737" y="63"/>
                    <a:pt x="2767" y="75"/>
                  </a:cubicBezTo>
                  <a:cubicBezTo>
                    <a:pt x="2774" y="69"/>
                    <a:pt x="2799" y="44"/>
                    <a:pt x="2811" y="47"/>
                  </a:cubicBezTo>
                  <a:cubicBezTo>
                    <a:pt x="2827" y="51"/>
                    <a:pt x="2839" y="68"/>
                    <a:pt x="2855" y="75"/>
                  </a:cubicBezTo>
                  <a:cubicBezTo>
                    <a:pt x="2912" y="61"/>
                    <a:pt x="2996" y="71"/>
                    <a:pt x="3054" y="66"/>
                  </a:cubicBezTo>
                  <a:cubicBezTo>
                    <a:pt x="3086" y="51"/>
                    <a:pt x="3087" y="70"/>
                    <a:pt x="3120" y="56"/>
                  </a:cubicBezTo>
                  <a:cubicBezTo>
                    <a:pt x="3134" y="50"/>
                    <a:pt x="3164" y="38"/>
                    <a:pt x="3164" y="38"/>
                  </a:cubicBezTo>
                  <a:cubicBezTo>
                    <a:pt x="3173" y="40"/>
                    <a:pt x="3239" y="57"/>
                    <a:pt x="3245" y="56"/>
                  </a:cubicBezTo>
                  <a:cubicBezTo>
                    <a:pt x="3261" y="54"/>
                    <a:pt x="3274" y="35"/>
                    <a:pt x="3289" y="29"/>
                  </a:cubicBezTo>
                  <a:cubicBezTo>
                    <a:pt x="3303" y="35"/>
                    <a:pt x="3318" y="41"/>
                    <a:pt x="3332" y="47"/>
                  </a:cubicBezTo>
                  <a:cubicBezTo>
                    <a:pt x="3340" y="50"/>
                    <a:pt x="3355" y="56"/>
                    <a:pt x="3355" y="56"/>
                  </a:cubicBezTo>
                  <a:cubicBezTo>
                    <a:pt x="3372" y="53"/>
                    <a:pt x="3389" y="52"/>
                    <a:pt x="3406" y="47"/>
                  </a:cubicBezTo>
                  <a:cubicBezTo>
                    <a:pt x="3421" y="43"/>
                    <a:pt x="3450" y="29"/>
                    <a:pt x="3450" y="29"/>
                  </a:cubicBezTo>
                  <a:cubicBezTo>
                    <a:pt x="3513" y="54"/>
                    <a:pt x="3494" y="43"/>
                    <a:pt x="3560" y="29"/>
                  </a:cubicBezTo>
                  <a:cubicBezTo>
                    <a:pt x="3620" y="36"/>
                    <a:pt x="3642" y="29"/>
                    <a:pt x="3685" y="66"/>
                  </a:cubicBezTo>
                  <a:cubicBezTo>
                    <a:pt x="3708" y="182"/>
                    <a:pt x="3708" y="253"/>
                    <a:pt x="3677" y="367"/>
                  </a:cubicBezTo>
                  <a:cubicBezTo>
                    <a:pt x="3066" y="419"/>
                    <a:pt x="623" y="393"/>
                    <a:pt x="15" y="376"/>
                  </a:cubicBezTo>
                  <a:cubicBezTo>
                    <a:pt x="0" y="372"/>
                    <a:pt x="30" y="322"/>
                    <a:pt x="30" y="322"/>
                  </a:cubicBezTo>
                  <a:cubicBezTo>
                    <a:pt x="20" y="227"/>
                    <a:pt x="37" y="266"/>
                    <a:pt x="46" y="193"/>
                  </a:cubicBezTo>
                  <a:cubicBezTo>
                    <a:pt x="10" y="184"/>
                    <a:pt x="20" y="117"/>
                    <a:pt x="28" y="93"/>
                  </a:cubicBezTo>
                  <a:close/>
                </a:path>
              </a:pathLst>
            </a:custGeom>
            <a:solidFill>
              <a:srgbClr val="996633"/>
            </a:solidFill>
            <a:ln w="9525">
              <a:solidFill>
                <a:schemeClr val="tx1"/>
              </a:solidFill>
              <a:round/>
              <a:headEnd/>
              <a:tailEnd/>
            </a:ln>
          </p:spPr>
          <p:txBody>
            <a:bodyPr>
              <a:prstTxWarp prst="textNoShape">
                <a:avLst/>
              </a:prstTxWarp>
            </a:bodyPr>
            <a:lstStyle/>
            <a:p>
              <a:endParaRPr lang="en-US"/>
            </a:p>
          </p:txBody>
        </p:sp>
        <p:sp>
          <p:nvSpPr>
            <p:cNvPr id="15394" name="Freeform 35"/>
            <p:cNvSpPr>
              <a:spLocks/>
            </p:cNvSpPr>
            <p:nvPr/>
          </p:nvSpPr>
          <p:spPr bwMode="auto">
            <a:xfrm>
              <a:off x="246" y="2997"/>
              <a:ext cx="1056" cy="219"/>
            </a:xfrm>
            <a:custGeom>
              <a:avLst/>
              <a:gdLst>
                <a:gd name="T0" fmla="*/ 0 w 3762"/>
                <a:gd name="T1" fmla="*/ 0 h 777"/>
                <a:gd name="T2" fmla="*/ 0 w 3762"/>
                <a:gd name="T3" fmla="*/ 0 h 777"/>
                <a:gd name="T4" fmla="*/ 0 w 3762"/>
                <a:gd name="T5" fmla="*/ 0 h 777"/>
                <a:gd name="T6" fmla="*/ 0 w 3762"/>
                <a:gd name="T7" fmla="*/ 0 h 777"/>
                <a:gd name="T8" fmla="*/ 0 w 3762"/>
                <a:gd name="T9" fmla="*/ 0 h 777"/>
                <a:gd name="T10" fmla="*/ 0 w 3762"/>
                <a:gd name="T11" fmla="*/ 0 h 777"/>
                <a:gd name="T12" fmla="*/ 0 w 3762"/>
                <a:gd name="T13" fmla="*/ 0 h 777"/>
                <a:gd name="T14" fmla="*/ 0 w 3762"/>
                <a:gd name="T15" fmla="*/ 0 h 777"/>
                <a:gd name="T16" fmla="*/ 0 w 3762"/>
                <a:gd name="T17" fmla="*/ 0 h 777"/>
                <a:gd name="T18" fmla="*/ 0 w 3762"/>
                <a:gd name="T19" fmla="*/ 0 h 777"/>
                <a:gd name="T20" fmla="*/ 0 w 3762"/>
                <a:gd name="T21" fmla="*/ 0 h 777"/>
                <a:gd name="T22" fmla="*/ 0 w 3762"/>
                <a:gd name="T23" fmla="*/ 0 h 777"/>
                <a:gd name="T24" fmla="*/ 0 w 3762"/>
                <a:gd name="T25" fmla="*/ 0 h 777"/>
                <a:gd name="T26" fmla="*/ 0 w 3762"/>
                <a:gd name="T27" fmla="*/ 0 h 777"/>
                <a:gd name="T28" fmla="*/ 0 w 3762"/>
                <a:gd name="T29" fmla="*/ 0 h 777"/>
                <a:gd name="T30" fmla="*/ 0 w 3762"/>
                <a:gd name="T31" fmla="*/ 0 h 777"/>
                <a:gd name="T32" fmla="*/ 0 w 3762"/>
                <a:gd name="T33" fmla="*/ 0 h 777"/>
                <a:gd name="T34" fmla="*/ 0 w 3762"/>
                <a:gd name="T35" fmla="*/ 0 h 777"/>
                <a:gd name="T36" fmla="*/ 0 w 3762"/>
                <a:gd name="T37" fmla="*/ 0 h 777"/>
                <a:gd name="T38" fmla="*/ 0 w 3762"/>
                <a:gd name="T39" fmla="*/ 0 h 777"/>
                <a:gd name="T40" fmla="*/ 0 w 3762"/>
                <a:gd name="T41" fmla="*/ 0 h 777"/>
                <a:gd name="T42" fmla="*/ 0 w 3762"/>
                <a:gd name="T43" fmla="*/ 0 h 777"/>
                <a:gd name="T44" fmla="*/ 0 w 3762"/>
                <a:gd name="T45" fmla="*/ 0 h 777"/>
                <a:gd name="T46" fmla="*/ 0 w 3762"/>
                <a:gd name="T47" fmla="*/ 0 h 777"/>
                <a:gd name="T48" fmla="*/ 0 w 3762"/>
                <a:gd name="T49" fmla="*/ 0 h 777"/>
                <a:gd name="T50" fmla="*/ 0 w 3762"/>
                <a:gd name="T51" fmla="*/ 0 h 777"/>
                <a:gd name="T52" fmla="*/ 0 w 3762"/>
                <a:gd name="T53" fmla="*/ 0 h 777"/>
                <a:gd name="T54" fmla="*/ 0 w 3762"/>
                <a:gd name="T55" fmla="*/ 0 h 777"/>
                <a:gd name="T56" fmla="*/ 0 w 3762"/>
                <a:gd name="T57" fmla="*/ 0 h 777"/>
                <a:gd name="T58" fmla="*/ 0 w 3762"/>
                <a:gd name="T59" fmla="*/ 0 h 777"/>
                <a:gd name="T60" fmla="*/ 0 w 3762"/>
                <a:gd name="T61" fmla="*/ 0 h 777"/>
                <a:gd name="T62" fmla="*/ 0 w 3762"/>
                <a:gd name="T63" fmla="*/ 0 h 777"/>
                <a:gd name="T64" fmla="*/ 0 w 3762"/>
                <a:gd name="T65" fmla="*/ 0 h 777"/>
                <a:gd name="T66" fmla="*/ 0 w 3762"/>
                <a:gd name="T67" fmla="*/ 0 h 777"/>
                <a:gd name="T68" fmla="*/ 0 w 3762"/>
                <a:gd name="T69" fmla="*/ 0 h 777"/>
                <a:gd name="T70" fmla="*/ 0 w 3762"/>
                <a:gd name="T71" fmla="*/ 0 h 777"/>
                <a:gd name="T72" fmla="*/ 0 w 3762"/>
                <a:gd name="T73" fmla="*/ 0 h 777"/>
                <a:gd name="T74" fmla="*/ 0 w 3762"/>
                <a:gd name="T75" fmla="*/ 0 h 777"/>
                <a:gd name="T76" fmla="*/ 0 w 3762"/>
                <a:gd name="T77" fmla="*/ 0 h 777"/>
                <a:gd name="T78" fmla="*/ 0 w 3762"/>
                <a:gd name="T79" fmla="*/ 0 h 777"/>
                <a:gd name="T80" fmla="*/ 0 w 3762"/>
                <a:gd name="T81" fmla="*/ 0 h 777"/>
                <a:gd name="T82" fmla="*/ 0 w 3762"/>
                <a:gd name="T83" fmla="*/ 0 h 777"/>
                <a:gd name="T84" fmla="*/ 0 w 3762"/>
                <a:gd name="T85" fmla="*/ 0 h 777"/>
                <a:gd name="T86" fmla="*/ 0 w 3762"/>
                <a:gd name="T87" fmla="*/ 0 h 777"/>
                <a:gd name="T88" fmla="*/ 0 w 3762"/>
                <a:gd name="T89" fmla="*/ 0 h 777"/>
                <a:gd name="T90" fmla="*/ 0 w 3762"/>
                <a:gd name="T91" fmla="*/ 0 h 777"/>
                <a:gd name="T92" fmla="*/ 0 w 3762"/>
                <a:gd name="T93" fmla="*/ 0 h 777"/>
                <a:gd name="T94" fmla="*/ 0 w 3762"/>
                <a:gd name="T95" fmla="*/ 0 h 777"/>
                <a:gd name="T96" fmla="*/ 0 w 3762"/>
                <a:gd name="T97" fmla="*/ 0 h 777"/>
                <a:gd name="T98" fmla="*/ 0 w 3762"/>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62"/>
                <a:gd name="T151" fmla="*/ 0 h 777"/>
                <a:gd name="T152" fmla="*/ 3762 w 3762"/>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62" h="777">
                  <a:moveTo>
                    <a:pt x="16" y="614"/>
                  </a:moveTo>
                  <a:cubicBezTo>
                    <a:pt x="74" y="633"/>
                    <a:pt x="130" y="656"/>
                    <a:pt x="186" y="679"/>
                  </a:cubicBezTo>
                  <a:cubicBezTo>
                    <a:pt x="213" y="690"/>
                    <a:pt x="267" y="712"/>
                    <a:pt x="267" y="712"/>
                  </a:cubicBezTo>
                  <a:cubicBezTo>
                    <a:pt x="316" y="712"/>
                    <a:pt x="365" y="714"/>
                    <a:pt x="414" y="712"/>
                  </a:cubicBezTo>
                  <a:cubicBezTo>
                    <a:pt x="460" y="709"/>
                    <a:pt x="531" y="685"/>
                    <a:pt x="580" y="676"/>
                  </a:cubicBezTo>
                  <a:cubicBezTo>
                    <a:pt x="719" y="698"/>
                    <a:pt x="667" y="676"/>
                    <a:pt x="801" y="717"/>
                  </a:cubicBezTo>
                  <a:cubicBezTo>
                    <a:pt x="834" y="716"/>
                    <a:pt x="932" y="740"/>
                    <a:pt x="966" y="736"/>
                  </a:cubicBezTo>
                  <a:cubicBezTo>
                    <a:pt x="986" y="733"/>
                    <a:pt x="1148" y="753"/>
                    <a:pt x="1162" y="747"/>
                  </a:cubicBezTo>
                  <a:cubicBezTo>
                    <a:pt x="1219" y="722"/>
                    <a:pt x="1371" y="737"/>
                    <a:pt x="1432" y="726"/>
                  </a:cubicBezTo>
                  <a:cubicBezTo>
                    <a:pt x="1505" y="742"/>
                    <a:pt x="1482" y="722"/>
                    <a:pt x="1558" y="735"/>
                  </a:cubicBezTo>
                  <a:cubicBezTo>
                    <a:pt x="1646" y="734"/>
                    <a:pt x="1720" y="725"/>
                    <a:pt x="1805" y="713"/>
                  </a:cubicBezTo>
                  <a:cubicBezTo>
                    <a:pt x="1998" y="736"/>
                    <a:pt x="2189" y="747"/>
                    <a:pt x="2382" y="720"/>
                  </a:cubicBezTo>
                  <a:cubicBezTo>
                    <a:pt x="2510" y="746"/>
                    <a:pt x="2533" y="746"/>
                    <a:pt x="2701" y="749"/>
                  </a:cubicBezTo>
                  <a:cubicBezTo>
                    <a:pt x="2747" y="737"/>
                    <a:pt x="2840" y="730"/>
                    <a:pt x="2840" y="730"/>
                  </a:cubicBezTo>
                  <a:cubicBezTo>
                    <a:pt x="2965" y="744"/>
                    <a:pt x="3077" y="777"/>
                    <a:pt x="3196" y="742"/>
                  </a:cubicBezTo>
                  <a:cubicBezTo>
                    <a:pt x="3280" y="760"/>
                    <a:pt x="3292" y="766"/>
                    <a:pt x="3387" y="763"/>
                  </a:cubicBezTo>
                  <a:cubicBezTo>
                    <a:pt x="3447" y="751"/>
                    <a:pt x="3505" y="734"/>
                    <a:pt x="3564" y="719"/>
                  </a:cubicBezTo>
                  <a:cubicBezTo>
                    <a:pt x="3606" y="729"/>
                    <a:pt x="3628" y="736"/>
                    <a:pt x="3662" y="761"/>
                  </a:cubicBezTo>
                  <a:cubicBezTo>
                    <a:pt x="3684" y="742"/>
                    <a:pt x="3708" y="729"/>
                    <a:pt x="3729" y="710"/>
                  </a:cubicBezTo>
                  <a:cubicBezTo>
                    <a:pt x="3730" y="707"/>
                    <a:pt x="3751" y="661"/>
                    <a:pt x="3751" y="657"/>
                  </a:cubicBezTo>
                  <a:cubicBezTo>
                    <a:pt x="3755" y="600"/>
                    <a:pt x="3733" y="499"/>
                    <a:pt x="3718" y="443"/>
                  </a:cubicBezTo>
                  <a:cubicBezTo>
                    <a:pt x="3726" y="362"/>
                    <a:pt x="3737" y="279"/>
                    <a:pt x="3742" y="197"/>
                  </a:cubicBezTo>
                  <a:cubicBezTo>
                    <a:pt x="3744" y="159"/>
                    <a:pt x="3762" y="113"/>
                    <a:pt x="3740" y="79"/>
                  </a:cubicBezTo>
                  <a:cubicBezTo>
                    <a:pt x="3728" y="61"/>
                    <a:pt x="3627" y="112"/>
                    <a:pt x="3608" y="123"/>
                  </a:cubicBezTo>
                  <a:cubicBezTo>
                    <a:pt x="3582" y="139"/>
                    <a:pt x="3526" y="132"/>
                    <a:pt x="3526" y="132"/>
                  </a:cubicBezTo>
                  <a:cubicBezTo>
                    <a:pt x="3418" y="116"/>
                    <a:pt x="3398" y="99"/>
                    <a:pt x="3291" y="79"/>
                  </a:cubicBezTo>
                  <a:cubicBezTo>
                    <a:pt x="3157" y="82"/>
                    <a:pt x="3186" y="105"/>
                    <a:pt x="3051" y="105"/>
                  </a:cubicBezTo>
                  <a:cubicBezTo>
                    <a:pt x="3039" y="108"/>
                    <a:pt x="2935" y="111"/>
                    <a:pt x="2923" y="114"/>
                  </a:cubicBezTo>
                  <a:cubicBezTo>
                    <a:pt x="2903" y="118"/>
                    <a:pt x="2803" y="123"/>
                    <a:pt x="2803" y="123"/>
                  </a:cubicBezTo>
                  <a:cubicBezTo>
                    <a:pt x="2761" y="106"/>
                    <a:pt x="2721" y="97"/>
                    <a:pt x="2677" y="88"/>
                  </a:cubicBezTo>
                  <a:cubicBezTo>
                    <a:pt x="2640" y="89"/>
                    <a:pt x="2594" y="139"/>
                    <a:pt x="2557" y="141"/>
                  </a:cubicBezTo>
                  <a:cubicBezTo>
                    <a:pt x="2508" y="144"/>
                    <a:pt x="2462" y="126"/>
                    <a:pt x="2417" y="145"/>
                  </a:cubicBezTo>
                  <a:cubicBezTo>
                    <a:pt x="2381" y="160"/>
                    <a:pt x="2384" y="140"/>
                    <a:pt x="2347" y="150"/>
                  </a:cubicBezTo>
                  <a:cubicBezTo>
                    <a:pt x="2329" y="146"/>
                    <a:pt x="2269" y="168"/>
                    <a:pt x="2251" y="162"/>
                  </a:cubicBezTo>
                  <a:cubicBezTo>
                    <a:pt x="2236" y="158"/>
                    <a:pt x="2249" y="118"/>
                    <a:pt x="2237" y="114"/>
                  </a:cubicBezTo>
                  <a:cubicBezTo>
                    <a:pt x="2221" y="105"/>
                    <a:pt x="2185" y="111"/>
                    <a:pt x="2155" y="105"/>
                  </a:cubicBezTo>
                  <a:cubicBezTo>
                    <a:pt x="2114" y="106"/>
                    <a:pt x="2094" y="70"/>
                    <a:pt x="2054" y="77"/>
                  </a:cubicBezTo>
                  <a:cubicBezTo>
                    <a:pt x="2010" y="71"/>
                    <a:pt x="1994" y="119"/>
                    <a:pt x="1917" y="105"/>
                  </a:cubicBezTo>
                  <a:cubicBezTo>
                    <a:pt x="1823" y="73"/>
                    <a:pt x="1694" y="84"/>
                    <a:pt x="1597" y="59"/>
                  </a:cubicBezTo>
                  <a:cubicBezTo>
                    <a:pt x="1441" y="18"/>
                    <a:pt x="1372" y="66"/>
                    <a:pt x="1213" y="50"/>
                  </a:cubicBezTo>
                  <a:cubicBezTo>
                    <a:pt x="1183" y="51"/>
                    <a:pt x="1052" y="48"/>
                    <a:pt x="1022" y="52"/>
                  </a:cubicBezTo>
                  <a:cubicBezTo>
                    <a:pt x="1003" y="55"/>
                    <a:pt x="984" y="62"/>
                    <a:pt x="966" y="67"/>
                  </a:cubicBezTo>
                  <a:cubicBezTo>
                    <a:pt x="957" y="69"/>
                    <a:pt x="937" y="74"/>
                    <a:pt x="937" y="74"/>
                  </a:cubicBezTo>
                  <a:cubicBezTo>
                    <a:pt x="876" y="49"/>
                    <a:pt x="776" y="58"/>
                    <a:pt x="710" y="41"/>
                  </a:cubicBezTo>
                  <a:cubicBezTo>
                    <a:pt x="660" y="44"/>
                    <a:pt x="650" y="0"/>
                    <a:pt x="602" y="18"/>
                  </a:cubicBezTo>
                  <a:cubicBezTo>
                    <a:pt x="589" y="22"/>
                    <a:pt x="577" y="29"/>
                    <a:pt x="564" y="34"/>
                  </a:cubicBezTo>
                  <a:cubicBezTo>
                    <a:pt x="546" y="39"/>
                    <a:pt x="289" y="59"/>
                    <a:pt x="289" y="59"/>
                  </a:cubicBezTo>
                  <a:cubicBezTo>
                    <a:pt x="155" y="24"/>
                    <a:pt x="189" y="73"/>
                    <a:pt x="48" y="84"/>
                  </a:cubicBezTo>
                  <a:cubicBezTo>
                    <a:pt x="3" y="200"/>
                    <a:pt x="0" y="374"/>
                    <a:pt x="24" y="498"/>
                  </a:cubicBezTo>
                  <a:cubicBezTo>
                    <a:pt x="19" y="529"/>
                    <a:pt x="49" y="587"/>
                    <a:pt x="16" y="614"/>
                  </a:cubicBezTo>
                  <a:close/>
                </a:path>
              </a:pathLst>
            </a:custGeom>
            <a:solidFill>
              <a:srgbClr val="FFCC00">
                <a:alpha val="25098"/>
              </a:srgbClr>
            </a:solidFill>
            <a:ln w="9525">
              <a:noFill/>
              <a:round/>
              <a:headEnd/>
              <a:tailEnd/>
            </a:ln>
          </p:spPr>
          <p:txBody>
            <a:bodyPr>
              <a:prstTxWarp prst="textNoShape">
                <a:avLst/>
              </a:prstTxWarp>
            </a:bodyPr>
            <a:lstStyle/>
            <a:p>
              <a:endParaRPr lang="en-US"/>
            </a:p>
          </p:txBody>
        </p:sp>
        <p:sp>
          <p:nvSpPr>
            <p:cNvPr id="15395" name="AutoShape 36"/>
            <p:cNvSpPr>
              <a:spLocks noChangeArrowheads="1"/>
            </p:cNvSpPr>
            <p:nvPr/>
          </p:nvSpPr>
          <p:spPr bwMode="auto">
            <a:xfrm rot="2858305">
              <a:off x="695" y="2954"/>
              <a:ext cx="378" cy="86"/>
            </a:xfrm>
            <a:prstGeom prst="rightArrow">
              <a:avLst>
                <a:gd name="adj1" fmla="val 54611"/>
                <a:gd name="adj2" fmla="val 114767"/>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396" name="AutoShape 37"/>
            <p:cNvSpPr>
              <a:spLocks noChangeArrowheads="1"/>
            </p:cNvSpPr>
            <p:nvPr/>
          </p:nvSpPr>
          <p:spPr bwMode="auto">
            <a:xfrm rot="18741695" flipV="1">
              <a:off x="961" y="2998"/>
              <a:ext cx="260" cy="36"/>
            </a:xfrm>
            <a:prstGeom prst="rightArrow">
              <a:avLst>
                <a:gd name="adj1" fmla="val 55806"/>
                <a:gd name="adj2" fmla="val 110206"/>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397" name="AutoShape 38"/>
            <p:cNvSpPr>
              <a:spLocks noChangeArrowheads="1"/>
            </p:cNvSpPr>
            <p:nvPr/>
          </p:nvSpPr>
          <p:spPr bwMode="auto">
            <a:xfrm rot="16205366" flipV="1">
              <a:off x="909" y="2997"/>
              <a:ext cx="186" cy="37"/>
            </a:xfrm>
            <a:prstGeom prst="rightArrow">
              <a:avLst>
                <a:gd name="adj1" fmla="val 55806"/>
                <a:gd name="adj2" fmla="val 76709"/>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398" name="AutoShape 39"/>
            <p:cNvSpPr>
              <a:spLocks noChangeArrowheads="1"/>
            </p:cNvSpPr>
            <p:nvPr/>
          </p:nvSpPr>
          <p:spPr bwMode="auto">
            <a:xfrm rot="20394498" flipV="1">
              <a:off x="997" y="3069"/>
              <a:ext cx="186" cy="37"/>
            </a:xfrm>
            <a:prstGeom prst="rightArrow">
              <a:avLst>
                <a:gd name="adj1" fmla="val 55806"/>
                <a:gd name="adj2" fmla="val 76709"/>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399" name="AutoShape 40"/>
            <p:cNvSpPr>
              <a:spLocks noChangeArrowheads="1"/>
            </p:cNvSpPr>
            <p:nvPr/>
          </p:nvSpPr>
          <p:spPr bwMode="auto">
            <a:xfrm rot="940692" flipH="1" flipV="1">
              <a:off x="811" y="3083"/>
              <a:ext cx="186" cy="37"/>
            </a:xfrm>
            <a:prstGeom prst="rightArrow">
              <a:avLst>
                <a:gd name="adj1" fmla="val 55806"/>
                <a:gd name="adj2" fmla="val 76709"/>
              </a:avLst>
            </a:prstGeom>
            <a:solidFill>
              <a:srgbClr val="FF3300"/>
            </a:solidFill>
            <a:ln w="9525">
              <a:noFill/>
              <a:miter lim="800000"/>
              <a:headEnd/>
              <a:tailEnd/>
            </a:ln>
          </p:spPr>
          <p:txBody>
            <a:bodyPr wrap="none" anchor="ctr">
              <a:prstTxWarp prst="textNoShape">
                <a:avLst/>
              </a:prstTxWarp>
            </a:bodyPr>
            <a:lstStyle/>
            <a:p>
              <a:endParaRPr lang="en-US" sz="1700"/>
            </a:p>
          </p:txBody>
        </p:sp>
        <p:sp>
          <p:nvSpPr>
            <p:cNvPr id="15400" name="AutoShape 41"/>
            <p:cNvSpPr>
              <a:spLocks noChangeArrowheads="1"/>
            </p:cNvSpPr>
            <p:nvPr/>
          </p:nvSpPr>
          <p:spPr bwMode="auto">
            <a:xfrm rot="2858305">
              <a:off x="59" y="3015"/>
              <a:ext cx="797" cy="86"/>
            </a:xfrm>
            <a:prstGeom prst="rightArrow">
              <a:avLst>
                <a:gd name="adj1" fmla="val 59750"/>
                <a:gd name="adj2" fmla="val 178184"/>
              </a:avLst>
            </a:prstGeom>
            <a:solidFill>
              <a:srgbClr val="66FF33"/>
            </a:solidFill>
            <a:ln w="9525">
              <a:noFill/>
              <a:miter lim="800000"/>
              <a:headEnd/>
              <a:tailEnd/>
            </a:ln>
          </p:spPr>
          <p:txBody>
            <a:bodyPr wrap="none" anchor="ctr">
              <a:prstTxWarp prst="textNoShape">
                <a:avLst/>
              </a:prstTxWarp>
            </a:bodyPr>
            <a:lstStyle/>
            <a:p>
              <a:endParaRPr lang="en-US" sz="1700"/>
            </a:p>
          </p:txBody>
        </p:sp>
        <p:sp>
          <p:nvSpPr>
            <p:cNvPr id="15401" name="AutoShape 42"/>
            <p:cNvSpPr>
              <a:spLocks noChangeArrowheads="1"/>
            </p:cNvSpPr>
            <p:nvPr/>
          </p:nvSpPr>
          <p:spPr bwMode="auto">
            <a:xfrm rot="18741695" flipV="1">
              <a:off x="659" y="3175"/>
              <a:ext cx="345" cy="56"/>
            </a:xfrm>
            <a:prstGeom prst="rightArrow">
              <a:avLst>
                <a:gd name="adj1" fmla="val 55806"/>
                <a:gd name="adj2" fmla="val 94008"/>
              </a:avLst>
            </a:prstGeom>
            <a:solidFill>
              <a:srgbClr val="66FF33"/>
            </a:solidFill>
            <a:ln w="9525">
              <a:noFill/>
              <a:miter lim="800000"/>
              <a:headEnd/>
              <a:tailEnd/>
            </a:ln>
          </p:spPr>
          <p:txBody>
            <a:bodyPr wrap="none" anchor="ctr">
              <a:prstTxWarp prst="textNoShape">
                <a:avLst/>
              </a:prstTxWarp>
            </a:bodyPr>
            <a:lstStyle/>
            <a:p>
              <a:endParaRPr lang="en-US" sz="1700"/>
            </a:p>
          </p:txBody>
        </p:sp>
        <p:sp>
          <p:nvSpPr>
            <p:cNvPr id="15402" name="AutoShape 43"/>
            <p:cNvSpPr>
              <a:spLocks noChangeArrowheads="1"/>
            </p:cNvSpPr>
            <p:nvPr/>
          </p:nvSpPr>
          <p:spPr bwMode="auto">
            <a:xfrm rot="16205366" flipV="1">
              <a:off x="856" y="2991"/>
              <a:ext cx="187" cy="37"/>
            </a:xfrm>
            <a:prstGeom prst="rightArrow">
              <a:avLst>
                <a:gd name="adj1" fmla="val 55806"/>
                <a:gd name="adj2" fmla="val 77121"/>
              </a:avLst>
            </a:prstGeom>
            <a:solidFill>
              <a:srgbClr val="66FF33"/>
            </a:solidFill>
            <a:ln w="9525">
              <a:noFill/>
              <a:miter lim="800000"/>
              <a:headEnd/>
              <a:tailEnd/>
            </a:ln>
          </p:spPr>
          <p:txBody>
            <a:bodyPr wrap="none" anchor="ctr">
              <a:prstTxWarp prst="textNoShape">
                <a:avLst/>
              </a:prstTxWarp>
            </a:bodyPr>
            <a:lstStyle/>
            <a:p>
              <a:endParaRPr lang="en-US" sz="1700"/>
            </a:p>
          </p:txBody>
        </p:sp>
        <p:sp>
          <p:nvSpPr>
            <p:cNvPr id="15403" name="AutoShape 44"/>
            <p:cNvSpPr>
              <a:spLocks noChangeArrowheads="1"/>
            </p:cNvSpPr>
            <p:nvPr/>
          </p:nvSpPr>
          <p:spPr bwMode="auto">
            <a:xfrm rot="16097971" flipV="1">
              <a:off x="818" y="3130"/>
              <a:ext cx="328" cy="34"/>
            </a:xfrm>
            <a:prstGeom prst="rightArrow">
              <a:avLst>
                <a:gd name="adj1" fmla="val 55806"/>
                <a:gd name="adj2" fmla="val 147207"/>
              </a:avLst>
            </a:prstGeom>
            <a:solidFill>
              <a:srgbClr val="FFFF00"/>
            </a:solidFill>
            <a:ln w="9525">
              <a:noFill/>
              <a:miter lim="800000"/>
              <a:headEnd/>
              <a:tailEnd/>
            </a:ln>
          </p:spPr>
          <p:txBody>
            <a:bodyPr wrap="none" anchor="ctr">
              <a:prstTxWarp prst="textNoShape">
                <a:avLst/>
              </a:prstTxWarp>
            </a:bodyPr>
            <a:lstStyle/>
            <a:p>
              <a:endParaRPr lang="en-US" sz="1700"/>
            </a:p>
          </p:txBody>
        </p:sp>
        <p:sp>
          <p:nvSpPr>
            <p:cNvPr id="15404" name="Freeform 45"/>
            <p:cNvSpPr>
              <a:spLocks/>
            </p:cNvSpPr>
            <p:nvPr/>
          </p:nvSpPr>
          <p:spPr bwMode="auto">
            <a:xfrm>
              <a:off x="464" y="2757"/>
              <a:ext cx="944" cy="564"/>
            </a:xfrm>
            <a:custGeom>
              <a:avLst/>
              <a:gdLst>
                <a:gd name="T0" fmla="*/ 0 w 944"/>
                <a:gd name="T1" fmla="*/ 0 h 564"/>
                <a:gd name="T2" fmla="*/ 521 w 944"/>
                <a:gd name="T3" fmla="*/ 564 h 564"/>
                <a:gd name="T4" fmla="*/ 944 w 944"/>
                <a:gd name="T5" fmla="*/ 75 h 564"/>
                <a:gd name="T6" fmla="*/ 0 60000 65536"/>
                <a:gd name="T7" fmla="*/ 0 60000 65536"/>
                <a:gd name="T8" fmla="*/ 0 60000 65536"/>
                <a:gd name="T9" fmla="*/ 0 w 944"/>
                <a:gd name="T10" fmla="*/ 0 h 564"/>
                <a:gd name="T11" fmla="*/ 944 w 944"/>
                <a:gd name="T12" fmla="*/ 564 h 564"/>
              </a:gdLst>
              <a:ahLst/>
              <a:cxnLst>
                <a:cxn ang="T6">
                  <a:pos x="T0" y="T1"/>
                </a:cxn>
                <a:cxn ang="T7">
                  <a:pos x="T2" y="T3"/>
                </a:cxn>
                <a:cxn ang="T8">
                  <a:pos x="T4" y="T5"/>
                </a:cxn>
              </a:cxnLst>
              <a:rect l="T9" t="T10" r="T11" b="T12"/>
              <a:pathLst>
                <a:path w="944" h="564">
                  <a:moveTo>
                    <a:pt x="0" y="0"/>
                  </a:moveTo>
                  <a:lnTo>
                    <a:pt x="521" y="564"/>
                  </a:lnTo>
                  <a:lnTo>
                    <a:pt x="944" y="75"/>
                  </a:lnTo>
                </a:path>
              </a:pathLst>
            </a:custGeom>
            <a:noFill/>
            <a:ln w="28575">
              <a:solidFill>
                <a:schemeClr val="tx1"/>
              </a:solidFill>
              <a:prstDash val="dashDot"/>
              <a:round/>
              <a:headEnd/>
              <a:tailEnd type="triangle" w="med" len="med"/>
            </a:ln>
          </p:spPr>
          <p:txBody>
            <a:bodyPr>
              <a:prstTxWarp prst="textNoShape">
                <a:avLst/>
              </a:prstTxWarp>
            </a:bodyPr>
            <a:lstStyle/>
            <a:p>
              <a:endParaRPr lang="en-US"/>
            </a:p>
          </p:txBody>
        </p:sp>
        <p:pic>
          <p:nvPicPr>
            <p:cNvPr id="15405" name="Picture 46"/>
            <p:cNvPicPr>
              <a:picLocks noChangeAspect="1" noChangeArrowheads="1"/>
            </p:cNvPicPr>
            <p:nvPr/>
          </p:nvPicPr>
          <p:blipFill>
            <a:blip r:embed="rId9" cstate="print">
              <a:clrChange>
                <a:clrFrom>
                  <a:srgbClr val="FFFFFF"/>
                </a:clrFrom>
                <a:clrTo>
                  <a:srgbClr val="FFFFFF">
                    <a:alpha val="0"/>
                  </a:srgbClr>
                </a:clrTo>
              </a:clrChange>
              <a:lum contrast="2000"/>
            </a:blip>
            <a:srcRect/>
            <a:stretch>
              <a:fillRect/>
            </a:stretch>
          </p:blipFill>
          <p:spPr bwMode="auto">
            <a:xfrm rot="2539388">
              <a:off x="1146" y="2694"/>
              <a:ext cx="688" cy="195"/>
            </a:xfrm>
            <a:prstGeom prst="rect">
              <a:avLst/>
            </a:prstGeom>
            <a:noFill/>
            <a:ln w="9525">
              <a:noFill/>
              <a:miter lim="800000"/>
              <a:headEnd/>
              <a:tailEnd/>
            </a:ln>
          </p:spPr>
        </p:pic>
      </p:grpSp>
      <p:grpSp>
        <p:nvGrpSpPr>
          <p:cNvPr id="6" name="Group 5"/>
          <p:cNvGrpSpPr>
            <a:grpSpLocks/>
          </p:cNvGrpSpPr>
          <p:nvPr/>
        </p:nvGrpSpPr>
        <p:grpSpPr bwMode="auto">
          <a:xfrm>
            <a:off x="2870200" y="3352800"/>
            <a:ext cx="2982913" cy="2538413"/>
            <a:chOff x="3822" y="672"/>
            <a:chExt cx="1794" cy="1556"/>
          </a:xfrm>
        </p:grpSpPr>
        <p:pic>
          <p:nvPicPr>
            <p:cNvPr id="15377" name="Picture 6" descr="clouds"/>
            <p:cNvPicPr>
              <a:picLocks noChangeAspect="1" noChangeArrowheads="1"/>
            </p:cNvPicPr>
            <p:nvPr/>
          </p:nvPicPr>
          <p:blipFill>
            <a:blip r:embed="rId10" cstate="print"/>
            <a:srcRect/>
            <a:stretch>
              <a:fillRect/>
            </a:stretch>
          </p:blipFill>
          <p:spPr bwMode="auto">
            <a:xfrm>
              <a:off x="3936" y="672"/>
              <a:ext cx="1674" cy="1556"/>
            </a:xfrm>
            <a:prstGeom prst="rect">
              <a:avLst/>
            </a:prstGeom>
            <a:noFill/>
            <a:ln w="9525">
              <a:noFill/>
              <a:miter lim="800000"/>
              <a:headEnd/>
              <a:tailEnd/>
            </a:ln>
          </p:spPr>
        </p:pic>
        <p:sp>
          <p:nvSpPr>
            <p:cNvPr id="15378" name="Freeform 7"/>
            <p:cNvSpPr>
              <a:spLocks/>
            </p:cNvSpPr>
            <p:nvPr/>
          </p:nvSpPr>
          <p:spPr bwMode="auto">
            <a:xfrm>
              <a:off x="4128" y="1536"/>
              <a:ext cx="1488" cy="672"/>
            </a:xfrm>
            <a:custGeom>
              <a:avLst/>
              <a:gdLst>
                <a:gd name="T0" fmla="*/ 0 w 1488"/>
                <a:gd name="T1" fmla="*/ 672 h 672"/>
                <a:gd name="T2" fmla="*/ 576 w 1488"/>
                <a:gd name="T3" fmla="*/ 288 h 672"/>
                <a:gd name="T4" fmla="*/ 1056 w 1488"/>
                <a:gd name="T5" fmla="*/ 96 h 672"/>
                <a:gd name="T6" fmla="*/ 1488 w 1488"/>
                <a:gd name="T7" fmla="*/ 0 h 672"/>
                <a:gd name="T8" fmla="*/ 0 60000 65536"/>
                <a:gd name="T9" fmla="*/ 0 60000 65536"/>
                <a:gd name="T10" fmla="*/ 0 60000 65536"/>
                <a:gd name="T11" fmla="*/ 0 60000 65536"/>
                <a:gd name="T12" fmla="*/ 0 w 1488"/>
                <a:gd name="T13" fmla="*/ 0 h 672"/>
                <a:gd name="T14" fmla="*/ 1488 w 1488"/>
                <a:gd name="T15" fmla="*/ 672 h 672"/>
              </a:gdLst>
              <a:ahLst/>
              <a:cxnLst>
                <a:cxn ang="T8">
                  <a:pos x="T0" y="T1"/>
                </a:cxn>
                <a:cxn ang="T9">
                  <a:pos x="T2" y="T3"/>
                </a:cxn>
                <a:cxn ang="T10">
                  <a:pos x="T4" y="T5"/>
                </a:cxn>
                <a:cxn ang="T11">
                  <a:pos x="T6" y="T7"/>
                </a:cxn>
              </a:cxnLst>
              <a:rect l="T12" t="T13" r="T14" b="T15"/>
              <a:pathLst>
                <a:path w="1488" h="672">
                  <a:moveTo>
                    <a:pt x="0" y="672"/>
                  </a:moveTo>
                  <a:cubicBezTo>
                    <a:pt x="200" y="528"/>
                    <a:pt x="400" y="384"/>
                    <a:pt x="576" y="288"/>
                  </a:cubicBezTo>
                  <a:cubicBezTo>
                    <a:pt x="752" y="192"/>
                    <a:pt x="904" y="144"/>
                    <a:pt x="1056" y="96"/>
                  </a:cubicBezTo>
                  <a:cubicBezTo>
                    <a:pt x="1208" y="48"/>
                    <a:pt x="1416" y="16"/>
                    <a:pt x="1488" y="0"/>
                  </a:cubicBezTo>
                </a:path>
              </a:pathLst>
            </a:custGeom>
            <a:noFill/>
            <a:ln w="38100">
              <a:solidFill>
                <a:srgbClr val="FF6600"/>
              </a:solidFill>
              <a:round/>
              <a:headEnd/>
              <a:tailEnd/>
            </a:ln>
          </p:spPr>
          <p:txBody>
            <a:bodyPr>
              <a:prstTxWarp prst="textNoShape">
                <a:avLst/>
              </a:prstTxWarp>
            </a:bodyPr>
            <a:lstStyle/>
            <a:p>
              <a:endParaRPr lang="en-US"/>
            </a:p>
          </p:txBody>
        </p:sp>
        <p:pic>
          <p:nvPicPr>
            <p:cNvPr id="15379" name="Picture 8"/>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rot="19093623" flipH="1">
              <a:off x="3822" y="834"/>
              <a:ext cx="668" cy="344"/>
            </a:xfrm>
            <a:prstGeom prst="rect">
              <a:avLst/>
            </a:prstGeom>
            <a:noFill/>
            <a:ln w="9525">
              <a:noFill/>
              <a:miter lim="800000"/>
              <a:headEnd/>
              <a:tailEnd/>
            </a:ln>
          </p:spPr>
        </p:pic>
        <p:sp>
          <p:nvSpPr>
            <p:cNvPr id="15380" name="Freeform 9"/>
            <p:cNvSpPr>
              <a:spLocks/>
            </p:cNvSpPr>
            <p:nvPr/>
          </p:nvSpPr>
          <p:spPr bwMode="auto">
            <a:xfrm>
              <a:off x="4320" y="1008"/>
              <a:ext cx="441" cy="474"/>
            </a:xfrm>
            <a:custGeom>
              <a:avLst/>
              <a:gdLst>
                <a:gd name="T0" fmla="*/ 0 w 441"/>
                <a:gd name="T1" fmla="*/ 0 h 474"/>
                <a:gd name="T2" fmla="*/ 441 w 441"/>
                <a:gd name="T3" fmla="*/ 474 h 474"/>
                <a:gd name="T4" fmla="*/ 0 60000 65536"/>
                <a:gd name="T5" fmla="*/ 0 60000 65536"/>
                <a:gd name="T6" fmla="*/ 0 w 441"/>
                <a:gd name="T7" fmla="*/ 0 h 474"/>
                <a:gd name="T8" fmla="*/ 441 w 441"/>
                <a:gd name="T9" fmla="*/ 474 h 474"/>
              </a:gdLst>
              <a:ahLst/>
              <a:cxnLst>
                <a:cxn ang="T4">
                  <a:pos x="T0" y="T1"/>
                </a:cxn>
                <a:cxn ang="T5">
                  <a:pos x="T2" y="T3"/>
                </a:cxn>
              </a:cxnLst>
              <a:rect l="T6" t="T7" r="T8" b="T9"/>
              <a:pathLst>
                <a:path w="441" h="474">
                  <a:moveTo>
                    <a:pt x="0" y="0"/>
                  </a:moveTo>
                  <a:lnTo>
                    <a:pt x="441" y="474"/>
                  </a:lnTo>
                </a:path>
              </a:pathLst>
            </a:custGeom>
            <a:noFill/>
            <a:ln w="38100">
              <a:solidFill>
                <a:srgbClr val="FFFF00"/>
              </a:solidFill>
              <a:round/>
              <a:headEnd/>
              <a:tailEnd type="triangle" w="med" len="med"/>
            </a:ln>
          </p:spPr>
          <p:txBody>
            <a:bodyPr>
              <a:prstTxWarp prst="textNoShape">
                <a:avLst/>
              </a:prstTxWarp>
            </a:bodyPr>
            <a:lstStyle/>
            <a:p>
              <a:endParaRPr lang="en-US"/>
            </a:p>
          </p:txBody>
        </p:sp>
        <p:sp>
          <p:nvSpPr>
            <p:cNvPr id="15381" name="Line 10"/>
            <p:cNvSpPr>
              <a:spLocks noChangeShapeType="1"/>
            </p:cNvSpPr>
            <p:nvPr/>
          </p:nvSpPr>
          <p:spPr bwMode="auto">
            <a:xfrm>
              <a:off x="4320" y="1016"/>
              <a:ext cx="0" cy="1096"/>
            </a:xfrm>
            <a:prstGeom prst="line">
              <a:avLst/>
            </a:prstGeom>
            <a:noFill/>
            <a:ln w="38100">
              <a:solidFill>
                <a:srgbClr val="FFFF00"/>
              </a:solidFill>
              <a:prstDash val="dash"/>
              <a:round/>
              <a:headEnd/>
              <a:tailEnd type="triangle" w="med" len="med"/>
            </a:ln>
          </p:spPr>
          <p:txBody>
            <a:bodyPr>
              <a:prstTxWarp prst="textNoShape">
                <a:avLst/>
              </a:prstTxWarp>
            </a:bodyPr>
            <a:lstStyle/>
            <a:p>
              <a:endParaRPr lang="en-US"/>
            </a:p>
          </p:txBody>
        </p:sp>
        <p:sp>
          <p:nvSpPr>
            <p:cNvPr id="15382" name="Freeform 11"/>
            <p:cNvSpPr>
              <a:spLocks/>
            </p:cNvSpPr>
            <p:nvPr/>
          </p:nvSpPr>
          <p:spPr bwMode="auto">
            <a:xfrm>
              <a:off x="4320" y="1488"/>
              <a:ext cx="432" cy="576"/>
            </a:xfrm>
            <a:custGeom>
              <a:avLst/>
              <a:gdLst>
                <a:gd name="T0" fmla="*/ 0 w 432"/>
                <a:gd name="T1" fmla="*/ 576 h 576"/>
                <a:gd name="T2" fmla="*/ 192 w 432"/>
                <a:gd name="T3" fmla="*/ 232 h 576"/>
                <a:gd name="T4" fmla="*/ 432 w 432"/>
                <a:gd name="T5" fmla="*/ 0 h 576"/>
                <a:gd name="T6" fmla="*/ 0 60000 65536"/>
                <a:gd name="T7" fmla="*/ 0 60000 65536"/>
                <a:gd name="T8" fmla="*/ 0 60000 65536"/>
                <a:gd name="T9" fmla="*/ 0 w 432"/>
                <a:gd name="T10" fmla="*/ 0 h 576"/>
                <a:gd name="T11" fmla="*/ 432 w 432"/>
                <a:gd name="T12" fmla="*/ 576 h 576"/>
              </a:gdLst>
              <a:ahLst/>
              <a:cxnLst>
                <a:cxn ang="T6">
                  <a:pos x="T0" y="T1"/>
                </a:cxn>
                <a:cxn ang="T7">
                  <a:pos x="T2" y="T3"/>
                </a:cxn>
                <a:cxn ang="T8">
                  <a:pos x="T4" y="T5"/>
                </a:cxn>
              </a:cxnLst>
              <a:rect l="T9" t="T10" r="T11" b="T12"/>
              <a:pathLst>
                <a:path w="432" h="576">
                  <a:moveTo>
                    <a:pt x="0" y="576"/>
                  </a:moveTo>
                  <a:cubicBezTo>
                    <a:pt x="32" y="519"/>
                    <a:pt x="120" y="328"/>
                    <a:pt x="192" y="232"/>
                  </a:cubicBezTo>
                  <a:cubicBezTo>
                    <a:pt x="264" y="136"/>
                    <a:pt x="382" y="48"/>
                    <a:pt x="432" y="0"/>
                  </a:cubicBezTo>
                </a:path>
              </a:pathLst>
            </a:custGeom>
            <a:noFill/>
            <a:ln w="28575">
              <a:solidFill>
                <a:srgbClr val="00CC99"/>
              </a:solidFill>
              <a:round/>
              <a:headEnd/>
              <a:tailEnd/>
            </a:ln>
          </p:spPr>
          <p:txBody>
            <a:bodyPr>
              <a:prstTxWarp prst="textNoShape">
                <a:avLst/>
              </a:prstTxWarp>
            </a:bodyPr>
            <a:lstStyle/>
            <a:p>
              <a:endParaRPr lang="en-US"/>
            </a:p>
          </p:txBody>
        </p:sp>
        <p:sp>
          <p:nvSpPr>
            <p:cNvPr id="15383" name="Text Box 12"/>
            <p:cNvSpPr txBox="1">
              <a:spLocks noChangeArrowheads="1"/>
            </p:cNvSpPr>
            <p:nvPr/>
          </p:nvSpPr>
          <p:spPr bwMode="auto">
            <a:xfrm>
              <a:off x="4599" y="1959"/>
              <a:ext cx="741" cy="198"/>
            </a:xfrm>
            <a:prstGeom prst="rect">
              <a:avLst/>
            </a:prstGeom>
            <a:noFill/>
            <a:ln w="9525">
              <a:noFill/>
              <a:miter lim="800000"/>
              <a:headEnd/>
              <a:tailEnd/>
            </a:ln>
          </p:spPr>
          <p:txBody>
            <a:bodyPr wrap="none" lIns="91434" tIns="45717" rIns="91434" bIns="45717">
              <a:prstTxWarp prst="textNoShape">
                <a:avLst/>
              </a:prstTxWarp>
              <a:spAutoFit/>
            </a:bodyPr>
            <a:lstStyle/>
            <a:p>
              <a:r>
                <a:rPr lang="en-US" sz="1500" b="1">
                  <a:solidFill>
                    <a:srgbClr val="FFFF00"/>
                  </a:solidFill>
                </a:rPr>
                <a:t>Local Nadir</a:t>
              </a:r>
            </a:p>
          </p:txBody>
        </p:sp>
        <p:sp>
          <p:nvSpPr>
            <p:cNvPr id="15384" name="Line 13"/>
            <p:cNvSpPr>
              <a:spLocks noChangeShapeType="1"/>
            </p:cNvSpPr>
            <p:nvPr/>
          </p:nvSpPr>
          <p:spPr bwMode="auto">
            <a:xfrm flipH="1" flipV="1">
              <a:off x="4368" y="2064"/>
              <a:ext cx="240" cy="48"/>
            </a:xfrm>
            <a:prstGeom prst="line">
              <a:avLst/>
            </a:prstGeom>
            <a:noFill/>
            <a:ln w="9525">
              <a:solidFill>
                <a:srgbClr val="FFFF00"/>
              </a:solidFill>
              <a:round/>
              <a:headEnd/>
              <a:tailEnd type="triangle" w="med" len="med"/>
            </a:ln>
          </p:spPr>
          <p:txBody>
            <a:bodyPr>
              <a:prstTxWarp prst="textNoShape">
                <a:avLst/>
              </a:prstTxWarp>
            </a:bodyPr>
            <a:lstStyle/>
            <a:p>
              <a:endParaRPr lang="en-US"/>
            </a:p>
          </p:txBody>
        </p:sp>
        <p:sp>
          <p:nvSpPr>
            <p:cNvPr id="15385" name="Text Box 14"/>
            <p:cNvSpPr txBox="1">
              <a:spLocks noChangeArrowheads="1"/>
            </p:cNvSpPr>
            <p:nvPr/>
          </p:nvSpPr>
          <p:spPr bwMode="auto">
            <a:xfrm>
              <a:off x="4657" y="1077"/>
              <a:ext cx="662" cy="198"/>
            </a:xfrm>
            <a:prstGeom prst="rect">
              <a:avLst/>
            </a:prstGeom>
            <a:noFill/>
            <a:ln w="9525">
              <a:noFill/>
              <a:miter lim="800000"/>
              <a:headEnd/>
              <a:tailEnd/>
            </a:ln>
          </p:spPr>
          <p:txBody>
            <a:bodyPr wrap="none" lIns="91434" tIns="45717" rIns="91434" bIns="45717">
              <a:prstTxWarp prst="textNoShape">
                <a:avLst/>
              </a:prstTxWarp>
              <a:spAutoFit/>
            </a:bodyPr>
            <a:lstStyle/>
            <a:p>
              <a:r>
                <a:rPr lang="en-US" sz="1500" b="1">
                  <a:solidFill>
                    <a:srgbClr val="FFFF00"/>
                  </a:solidFill>
                </a:rPr>
                <a:t>Glint Spot</a:t>
              </a:r>
            </a:p>
          </p:txBody>
        </p:sp>
        <p:sp>
          <p:nvSpPr>
            <p:cNvPr id="15386" name="Line 15"/>
            <p:cNvSpPr>
              <a:spLocks noChangeShapeType="1"/>
            </p:cNvSpPr>
            <p:nvPr/>
          </p:nvSpPr>
          <p:spPr bwMode="auto">
            <a:xfrm flipH="1">
              <a:off x="4800" y="1248"/>
              <a:ext cx="96"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5387" name="Text Box 16"/>
            <p:cNvSpPr txBox="1">
              <a:spLocks noChangeArrowheads="1"/>
            </p:cNvSpPr>
            <p:nvPr/>
          </p:nvSpPr>
          <p:spPr bwMode="auto">
            <a:xfrm rot="-1198987">
              <a:off x="4682" y="1710"/>
              <a:ext cx="862" cy="198"/>
            </a:xfrm>
            <a:prstGeom prst="rect">
              <a:avLst/>
            </a:prstGeom>
            <a:noFill/>
            <a:ln w="9525">
              <a:noFill/>
              <a:miter lim="800000"/>
              <a:headEnd/>
              <a:tailEnd/>
            </a:ln>
          </p:spPr>
          <p:txBody>
            <a:bodyPr wrap="none" lIns="91434" tIns="45717" rIns="91434" bIns="45717">
              <a:prstTxWarp prst="textNoShape">
                <a:avLst/>
              </a:prstTxWarp>
              <a:spAutoFit/>
            </a:bodyPr>
            <a:lstStyle/>
            <a:p>
              <a:r>
                <a:rPr lang="en-US" sz="1500" b="1">
                  <a:solidFill>
                    <a:srgbClr val="FF6600"/>
                  </a:solidFill>
                </a:rPr>
                <a:t>Ground Track</a:t>
              </a:r>
            </a:p>
          </p:txBody>
        </p:sp>
      </p:grpSp>
      <p:grpSp>
        <p:nvGrpSpPr>
          <p:cNvPr id="7" name="Group 71"/>
          <p:cNvGrpSpPr>
            <a:grpSpLocks/>
          </p:cNvGrpSpPr>
          <p:nvPr/>
        </p:nvGrpSpPr>
        <p:grpSpPr bwMode="auto">
          <a:xfrm>
            <a:off x="217488" y="3627438"/>
            <a:ext cx="2611437" cy="2133600"/>
            <a:chOff x="228600" y="2209800"/>
            <a:chExt cx="2748598" cy="2286000"/>
          </a:xfrm>
        </p:grpSpPr>
        <p:pic>
          <p:nvPicPr>
            <p:cNvPr id="15375" name="Picture 3"/>
            <p:cNvPicPr>
              <a:picLocks noChangeAspect="1" noChangeArrowheads="1"/>
            </p:cNvPicPr>
            <p:nvPr/>
          </p:nvPicPr>
          <p:blipFill>
            <a:blip r:embed="rId12" cstate="print"/>
            <a:srcRect/>
            <a:stretch>
              <a:fillRect/>
            </a:stretch>
          </p:blipFill>
          <p:spPr bwMode="auto">
            <a:xfrm>
              <a:off x="228600" y="2209800"/>
              <a:ext cx="2197100" cy="2286000"/>
            </a:xfrm>
            <a:prstGeom prst="rect">
              <a:avLst/>
            </a:prstGeom>
            <a:noFill/>
            <a:ln w="9525">
              <a:noFill/>
              <a:miter lim="800000"/>
              <a:headEnd/>
              <a:tailEnd/>
            </a:ln>
          </p:spPr>
        </p:pic>
        <p:pic>
          <p:nvPicPr>
            <p:cNvPr id="15376" name="Picture 35"/>
            <p:cNvPicPr>
              <a:picLocks noChangeAspect="1" noChangeArrowheads="1"/>
            </p:cNvPicPr>
            <p:nvPr/>
          </p:nvPicPr>
          <p:blipFill>
            <a:blip r:embed="rId13" cstate="print"/>
            <a:srcRect/>
            <a:stretch>
              <a:fillRect/>
            </a:stretch>
          </p:blipFill>
          <p:spPr bwMode="auto">
            <a:xfrm>
              <a:off x="2133600" y="2362200"/>
              <a:ext cx="843598" cy="2133600"/>
            </a:xfrm>
            <a:prstGeom prst="rect">
              <a:avLst/>
            </a:prstGeom>
            <a:noFill/>
            <a:ln w="9525">
              <a:noFill/>
              <a:miter lim="800000"/>
              <a:headEnd/>
              <a:tailEnd/>
            </a:ln>
          </p:spPr>
        </p:pic>
      </p:grpSp>
      <p:sp>
        <p:nvSpPr>
          <p:cNvPr id="74" name="Title 73"/>
          <p:cNvSpPr>
            <a:spLocks noGrp="1"/>
          </p:cNvSpPr>
          <p:nvPr>
            <p:ph type="title"/>
          </p:nvPr>
        </p:nvSpPr>
        <p:spPr>
          <a:xfrm>
            <a:off x="1206500" y="76200"/>
            <a:ext cx="6248400" cy="825716"/>
          </a:xfrm>
        </p:spPr>
        <p:txBody>
          <a:bodyPr/>
          <a:lstStyle/>
          <a:p>
            <a:r>
              <a:rPr lang="en-US" dirty="0" smtClean="0"/>
              <a:t>Observation Modes Optimize Sensitivity and Accuracy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1524000" y="76200"/>
            <a:ext cx="5638800" cy="825716"/>
          </a:xfrm>
        </p:spPr>
        <p:txBody>
          <a:bodyPr/>
          <a:lstStyle/>
          <a:p>
            <a:r>
              <a:rPr lang="en-US" dirty="0" smtClean="0">
                <a:ea typeface="ＭＳ Ｐゴシック" pitchFamily="34" charset="-128"/>
              </a:rPr>
              <a:t>OCO-2 Provides High SNR over both Continents and Oceans</a:t>
            </a:r>
          </a:p>
        </p:txBody>
      </p:sp>
      <p:sp>
        <p:nvSpPr>
          <p:cNvPr id="15363" name="TextBox 89"/>
          <p:cNvSpPr txBox="1">
            <a:spLocks noChangeArrowheads="1"/>
          </p:cNvSpPr>
          <p:nvPr/>
        </p:nvSpPr>
        <p:spPr bwMode="auto">
          <a:xfrm>
            <a:off x="152400" y="928688"/>
            <a:ext cx="4572000" cy="4708981"/>
          </a:xfrm>
          <a:prstGeom prst="rect">
            <a:avLst/>
          </a:prstGeom>
          <a:noFill/>
          <a:ln w="9525">
            <a:noFill/>
            <a:miter lim="800000"/>
            <a:headEnd/>
            <a:tailEnd/>
          </a:ln>
        </p:spPr>
        <p:txBody>
          <a:bodyPr wrap="square">
            <a:spAutoFit/>
          </a:bodyPr>
          <a:lstStyle/>
          <a:p>
            <a:pPr marL="0" lvl="1" indent="-228600">
              <a:spcAft>
                <a:spcPts val="600"/>
              </a:spcAft>
            </a:pPr>
            <a:r>
              <a:rPr lang="en-US" dirty="0"/>
              <a:t>Full global coverage is needed to: </a:t>
            </a:r>
          </a:p>
          <a:p>
            <a:pPr marL="234950" lvl="3" indent="-234950">
              <a:spcAft>
                <a:spcPts val="600"/>
              </a:spcAft>
              <a:buFont typeface="Arial" pitchFamily="34" charset="0"/>
              <a:buChar char="•"/>
            </a:pPr>
            <a:r>
              <a:rPr lang="en-US" dirty="0"/>
              <a:t>Resolve </a:t>
            </a:r>
            <a:r>
              <a:rPr lang="en-US" dirty="0" smtClean="0"/>
              <a:t>X</a:t>
            </a:r>
            <a:r>
              <a:rPr lang="en-US" baseline="-25000" dirty="0" smtClean="0"/>
              <a:t>CO2</a:t>
            </a:r>
            <a:r>
              <a:rPr lang="en-US" dirty="0" smtClean="0"/>
              <a:t> over land </a:t>
            </a:r>
            <a:r>
              <a:rPr lang="en-US" dirty="0"/>
              <a:t>and </a:t>
            </a:r>
            <a:r>
              <a:rPr lang="en-US" dirty="0" smtClean="0"/>
              <a:t>ocean for the </a:t>
            </a:r>
            <a:r>
              <a:rPr lang="en-US" dirty="0"/>
              <a:t>full range of latitudes, </a:t>
            </a:r>
            <a:endParaRPr lang="en-US" dirty="0" smtClean="0"/>
          </a:p>
          <a:p>
            <a:pPr marL="234950" lvl="3" indent="-234950">
              <a:spcAft>
                <a:spcPts val="600"/>
              </a:spcAft>
              <a:buFont typeface="Arial" pitchFamily="34" charset="0"/>
              <a:buChar char="•"/>
            </a:pPr>
            <a:r>
              <a:rPr lang="en-US" dirty="0" smtClean="0"/>
              <a:t>Minimize </a:t>
            </a:r>
            <a:r>
              <a:rPr lang="en-US" dirty="0"/>
              <a:t>errors </a:t>
            </a:r>
            <a:r>
              <a:rPr lang="en-US" dirty="0" smtClean="0"/>
              <a:t>from </a:t>
            </a:r>
            <a:r>
              <a:rPr lang="en-US" dirty="0"/>
              <a:t>CO</a:t>
            </a:r>
            <a:r>
              <a:rPr lang="en-US" baseline="-25000" dirty="0"/>
              <a:t>2</a:t>
            </a:r>
            <a:r>
              <a:rPr lang="en-US" dirty="0"/>
              <a:t> </a:t>
            </a:r>
            <a:r>
              <a:rPr lang="en-US" dirty="0" smtClean="0"/>
              <a:t>transport in and </a:t>
            </a:r>
            <a:r>
              <a:rPr lang="en-US" dirty="0"/>
              <a:t>out </a:t>
            </a:r>
            <a:r>
              <a:rPr lang="en-US" dirty="0" smtClean="0"/>
              <a:t>of the observed domain</a:t>
            </a:r>
          </a:p>
          <a:p>
            <a:pPr marL="234950" lvl="2" indent="-234950">
              <a:spcAft>
                <a:spcPts val="600"/>
              </a:spcAft>
              <a:buFont typeface="Arial" pitchFamily="34" charset="0"/>
              <a:buChar char="•"/>
            </a:pPr>
            <a:endParaRPr lang="en-US" sz="1000" dirty="0" smtClean="0"/>
          </a:p>
          <a:p>
            <a:r>
              <a:rPr lang="en-US" dirty="0" smtClean="0"/>
              <a:t>Near IR solar measurements of CO</a:t>
            </a:r>
            <a:r>
              <a:rPr lang="en-US" baseline="-25000" dirty="0" smtClean="0"/>
              <a:t>2</a:t>
            </a:r>
            <a:r>
              <a:rPr lang="en-US" dirty="0" smtClean="0"/>
              <a:t> over the ocean are challenging</a:t>
            </a:r>
          </a:p>
          <a:p>
            <a:pPr marL="225425" indent="-225425">
              <a:buFont typeface="Arial" pitchFamily="34" charset="0"/>
              <a:buChar char="•"/>
            </a:pPr>
            <a:r>
              <a:rPr lang="en-US" dirty="0" smtClean="0"/>
              <a:t>Typical nadir </a:t>
            </a:r>
            <a:r>
              <a:rPr lang="en-US" dirty="0" err="1" smtClean="0"/>
              <a:t>reflectances</a:t>
            </a:r>
            <a:r>
              <a:rPr lang="en-US" dirty="0" smtClean="0"/>
              <a:t>: 0.5 to 1%</a:t>
            </a:r>
          </a:p>
          <a:p>
            <a:pPr marL="225425" indent="-225425">
              <a:buFont typeface="Arial" pitchFamily="34" charset="0"/>
              <a:buChar char="•"/>
            </a:pPr>
            <a:r>
              <a:rPr lang="en-US" dirty="0" smtClean="0"/>
              <a:t>Most of the sunlight is reflected into a narrow range of angles, producing the familiar “glint” spot</a:t>
            </a:r>
          </a:p>
          <a:p>
            <a:pPr marL="225425" indent="-225425">
              <a:buFont typeface="Arial" pitchFamily="34" charset="0"/>
              <a:buChar char="•"/>
            </a:pPr>
            <a:endParaRPr lang="en-US" sz="1000" dirty="0" smtClean="0"/>
          </a:p>
          <a:p>
            <a:pPr marL="225425" indent="-225425"/>
            <a:r>
              <a:rPr lang="en-US" dirty="0" smtClean="0"/>
              <a:t>OCO-2 combines glint and nadir measurements to optimize sensitivity</a:t>
            </a:r>
          </a:p>
        </p:txBody>
      </p:sp>
      <p:pic>
        <p:nvPicPr>
          <p:cNvPr id="15364" name="Picture 2"/>
          <p:cNvPicPr>
            <a:picLocks noChangeAspect="1" noChangeArrowheads="1"/>
          </p:cNvPicPr>
          <p:nvPr/>
        </p:nvPicPr>
        <p:blipFill>
          <a:blip r:embed="rId3" cstate="print"/>
          <a:srcRect/>
          <a:stretch>
            <a:fillRect/>
          </a:stretch>
        </p:blipFill>
        <p:spPr bwMode="auto">
          <a:xfrm>
            <a:off x="4876800" y="914400"/>
            <a:ext cx="3581400" cy="2058988"/>
          </a:xfrm>
          <a:prstGeom prst="rect">
            <a:avLst/>
          </a:prstGeom>
          <a:noFill/>
          <a:ln w="9525">
            <a:noFill/>
            <a:miter lim="800000"/>
            <a:headEnd/>
            <a:tailEnd/>
          </a:ln>
        </p:spPr>
      </p:pic>
      <p:pic>
        <p:nvPicPr>
          <p:cNvPr id="15365" name="Picture 3"/>
          <p:cNvPicPr>
            <a:picLocks noChangeAspect="1" noChangeArrowheads="1"/>
          </p:cNvPicPr>
          <p:nvPr/>
        </p:nvPicPr>
        <p:blipFill>
          <a:blip r:embed="rId4" cstate="print"/>
          <a:srcRect/>
          <a:stretch>
            <a:fillRect/>
          </a:stretch>
        </p:blipFill>
        <p:spPr bwMode="auto">
          <a:xfrm>
            <a:off x="4865687" y="3124200"/>
            <a:ext cx="3592513" cy="2057400"/>
          </a:xfrm>
          <a:prstGeom prst="rect">
            <a:avLst/>
          </a:prstGeom>
          <a:noFill/>
          <a:ln w="9525">
            <a:noFill/>
            <a:miter lim="800000"/>
            <a:headEnd/>
            <a:tailEnd/>
          </a:ln>
        </p:spPr>
      </p:pic>
      <p:pic>
        <p:nvPicPr>
          <p:cNvPr id="15366" name="Picture 4"/>
          <p:cNvPicPr>
            <a:picLocks noChangeAspect="1" noChangeArrowheads="1"/>
          </p:cNvPicPr>
          <p:nvPr/>
        </p:nvPicPr>
        <p:blipFill>
          <a:blip r:embed="rId5" cstate="print"/>
          <a:srcRect/>
          <a:stretch>
            <a:fillRect/>
          </a:stretch>
        </p:blipFill>
        <p:spPr bwMode="auto">
          <a:xfrm>
            <a:off x="4824413" y="5257800"/>
            <a:ext cx="3709987" cy="228600"/>
          </a:xfrm>
          <a:prstGeom prst="rect">
            <a:avLst/>
          </a:prstGeom>
          <a:noFill/>
          <a:ln w="9525">
            <a:noFill/>
            <a:miter lim="800000"/>
            <a:headEnd/>
            <a:tailEnd/>
          </a:ln>
        </p:spPr>
      </p:pic>
      <p:sp>
        <p:nvSpPr>
          <p:cNvPr id="15367" name="TextBox 106"/>
          <p:cNvSpPr txBox="1">
            <a:spLocks noChangeArrowheads="1"/>
          </p:cNvSpPr>
          <p:nvPr/>
        </p:nvSpPr>
        <p:spPr bwMode="auto">
          <a:xfrm>
            <a:off x="4876800" y="5486400"/>
            <a:ext cx="3810000" cy="523875"/>
          </a:xfrm>
          <a:prstGeom prst="rect">
            <a:avLst/>
          </a:prstGeom>
          <a:noFill/>
          <a:ln w="9525">
            <a:noFill/>
            <a:miter lim="800000"/>
            <a:headEnd/>
            <a:tailEnd/>
          </a:ln>
        </p:spPr>
        <p:txBody>
          <a:bodyPr>
            <a:spAutoFit/>
          </a:bodyPr>
          <a:lstStyle/>
          <a:p>
            <a:r>
              <a:rPr lang="en-US" sz="1400" dirty="0" smtClean="0"/>
              <a:t>OCO single </a:t>
            </a:r>
            <a:r>
              <a:rPr lang="en-US" sz="1400" dirty="0"/>
              <a:t>sounding random errors for nadir and glint [Baker et al. ACPD, 2008].</a:t>
            </a:r>
          </a:p>
        </p:txBody>
      </p:sp>
      <p:grpSp>
        <p:nvGrpSpPr>
          <p:cNvPr id="2" name="Group 91"/>
          <p:cNvGrpSpPr>
            <a:grpSpLocks/>
          </p:cNvGrpSpPr>
          <p:nvPr/>
        </p:nvGrpSpPr>
        <p:grpSpPr bwMode="auto">
          <a:xfrm>
            <a:off x="4851256" y="1828800"/>
            <a:ext cx="863744" cy="685800"/>
            <a:chOff x="381557" y="1666875"/>
            <a:chExt cx="1752441" cy="1391285"/>
          </a:xfrm>
        </p:grpSpPr>
        <p:sp>
          <p:nvSpPr>
            <p:cNvPr id="9" name="Rectangle 10"/>
            <p:cNvSpPr>
              <a:spLocks noChangeArrowheads="1"/>
            </p:cNvSpPr>
            <p:nvPr/>
          </p:nvSpPr>
          <p:spPr bwMode="auto">
            <a:xfrm>
              <a:off x="402816" y="1966792"/>
              <a:ext cx="1647073" cy="908084"/>
            </a:xfrm>
            <a:prstGeom prst="rect">
              <a:avLst/>
            </a:prstGeom>
            <a:gradFill rotWithShape="1">
              <a:gsLst>
                <a:gs pos="0">
                  <a:srgbClr val="FFFFFF"/>
                </a:gs>
                <a:gs pos="100000">
                  <a:srgbClr val="77FAFD"/>
                </a:gs>
              </a:gsLst>
              <a:lin ang="5400000" scaled="1"/>
            </a:gradFill>
            <a:ln w="9525">
              <a:noFill/>
              <a:miter lim="800000"/>
              <a:headEnd/>
              <a:tailEnd/>
            </a:ln>
          </p:spPr>
          <p:txBody>
            <a:bodyPr wrap="none" anchor="ctr"/>
            <a:lstStyle/>
            <a:p>
              <a:endParaRPr lang="en-US"/>
            </a:p>
          </p:txBody>
        </p:sp>
        <p:sp>
          <p:nvSpPr>
            <p:cNvPr id="10" name="AutoShape 11"/>
            <p:cNvSpPr>
              <a:spLocks noChangeArrowheads="1"/>
            </p:cNvSpPr>
            <p:nvPr/>
          </p:nvSpPr>
          <p:spPr bwMode="auto">
            <a:xfrm rot="2858305">
              <a:off x="520176" y="2337163"/>
              <a:ext cx="1263543" cy="135870"/>
            </a:xfrm>
            <a:prstGeom prst="rightArrow">
              <a:avLst>
                <a:gd name="adj1" fmla="val 59750"/>
                <a:gd name="adj2" fmla="val 178545"/>
              </a:avLst>
            </a:prstGeom>
            <a:solidFill>
              <a:srgbClr val="FFFF00"/>
            </a:solidFill>
            <a:ln w="9525">
              <a:noFill/>
              <a:miter lim="800000"/>
              <a:headEnd/>
              <a:tailEnd/>
            </a:ln>
          </p:spPr>
          <p:txBody>
            <a:bodyPr wrap="none" anchor="ctr"/>
            <a:lstStyle/>
            <a:p>
              <a:endParaRPr lang="en-US"/>
            </a:p>
          </p:txBody>
        </p:sp>
        <p:sp>
          <p:nvSpPr>
            <p:cNvPr id="11" name="AutoShape 12"/>
            <p:cNvSpPr>
              <a:spLocks noChangeArrowheads="1"/>
            </p:cNvSpPr>
            <p:nvPr/>
          </p:nvSpPr>
          <p:spPr bwMode="auto">
            <a:xfrm rot="18741695" flipV="1">
              <a:off x="1441132" y="2517615"/>
              <a:ext cx="770159" cy="63776"/>
            </a:xfrm>
            <a:prstGeom prst="rightArrow">
              <a:avLst>
                <a:gd name="adj1" fmla="val 55806"/>
                <a:gd name="adj2" fmla="val 183991"/>
              </a:avLst>
            </a:prstGeom>
            <a:solidFill>
              <a:srgbClr val="FFFF00"/>
            </a:solidFill>
            <a:ln w="9525">
              <a:noFill/>
              <a:miter lim="800000"/>
              <a:headEnd/>
              <a:tailEnd/>
            </a:ln>
          </p:spPr>
          <p:txBody>
            <a:bodyPr wrap="none" anchor="ctr"/>
            <a:lstStyle/>
            <a:p>
              <a:endParaRPr lang="en-US"/>
            </a:p>
          </p:txBody>
        </p:sp>
        <p:sp>
          <p:nvSpPr>
            <p:cNvPr id="12" name="AutoShape 13"/>
            <p:cNvSpPr>
              <a:spLocks noChangeArrowheads="1"/>
            </p:cNvSpPr>
            <p:nvPr/>
          </p:nvSpPr>
          <p:spPr bwMode="auto">
            <a:xfrm rot="20394498" flipV="1">
              <a:off x="1552624" y="2764722"/>
              <a:ext cx="295771" cy="58317"/>
            </a:xfrm>
            <a:prstGeom prst="rightArrow">
              <a:avLst>
                <a:gd name="adj1" fmla="val 55806"/>
                <a:gd name="adj2" fmla="val 77509"/>
              </a:avLst>
            </a:prstGeom>
            <a:solidFill>
              <a:srgbClr val="FFFF00"/>
            </a:solidFill>
            <a:ln w="9525">
              <a:noFill/>
              <a:miter lim="800000"/>
              <a:headEnd/>
              <a:tailEnd/>
            </a:ln>
          </p:spPr>
          <p:txBody>
            <a:bodyPr wrap="none" anchor="ctr"/>
            <a:lstStyle/>
            <a:p>
              <a:endParaRPr lang="en-US"/>
            </a:p>
          </p:txBody>
        </p:sp>
        <p:sp>
          <p:nvSpPr>
            <p:cNvPr id="13" name="AutoShape 14"/>
            <p:cNvSpPr>
              <a:spLocks noChangeArrowheads="1"/>
            </p:cNvSpPr>
            <p:nvPr/>
          </p:nvSpPr>
          <p:spPr bwMode="auto">
            <a:xfrm rot="940692" flipH="1" flipV="1">
              <a:off x="1256853" y="2786012"/>
              <a:ext cx="295771" cy="58317"/>
            </a:xfrm>
            <a:prstGeom prst="rightArrow">
              <a:avLst>
                <a:gd name="adj1" fmla="val 55806"/>
                <a:gd name="adj2" fmla="val 77509"/>
              </a:avLst>
            </a:prstGeom>
            <a:solidFill>
              <a:srgbClr val="FFFF00"/>
            </a:solidFill>
            <a:ln w="9525">
              <a:noFill/>
              <a:miter lim="800000"/>
              <a:headEnd/>
              <a:tailEnd/>
            </a:ln>
          </p:spPr>
          <p:txBody>
            <a:bodyPr wrap="none" anchor="ctr"/>
            <a:lstStyle/>
            <a:p>
              <a:endParaRPr lang="en-US"/>
            </a:p>
          </p:txBody>
        </p:sp>
        <p:sp>
          <p:nvSpPr>
            <p:cNvPr id="14" name="Freeform 15"/>
            <p:cNvSpPr>
              <a:spLocks/>
            </p:cNvSpPr>
            <p:nvPr/>
          </p:nvSpPr>
          <p:spPr bwMode="auto">
            <a:xfrm>
              <a:off x="381557" y="2844330"/>
              <a:ext cx="1673877" cy="186060"/>
            </a:xfrm>
            <a:custGeom>
              <a:avLst/>
              <a:gdLst>
                <a:gd name="T0" fmla="*/ 0 w 3708"/>
                <a:gd name="T1" fmla="*/ 0 h 419"/>
                <a:gd name="T2" fmla="*/ 0 w 3708"/>
                <a:gd name="T3" fmla="*/ 0 h 419"/>
                <a:gd name="T4" fmla="*/ 0 w 3708"/>
                <a:gd name="T5" fmla="*/ 0 h 419"/>
                <a:gd name="T6" fmla="*/ 0 w 3708"/>
                <a:gd name="T7" fmla="*/ 0 h 419"/>
                <a:gd name="T8" fmla="*/ 0 w 3708"/>
                <a:gd name="T9" fmla="*/ 0 h 419"/>
                <a:gd name="T10" fmla="*/ 0 w 3708"/>
                <a:gd name="T11" fmla="*/ 0 h 419"/>
                <a:gd name="T12" fmla="*/ 0 w 3708"/>
                <a:gd name="T13" fmla="*/ 0 h 419"/>
                <a:gd name="T14" fmla="*/ 0 w 3708"/>
                <a:gd name="T15" fmla="*/ 0 h 419"/>
                <a:gd name="T16" fmla="*/ 0 w 3708"/>
                <a:gd name="T17" fmla="*/ 0 h 419"/>
                <a:gd name="T18" fmla="*/ 0 w 3708"/>
                <a:gd name="T19" fmla="*/ 0 h 419"/>
                <a:gd name="T20" fmla="*/ 0 w 3708"/>
                <a:gd name="T21" fmla="*/ 0 h 419"/>
                <a:gd name="T22" fmla="*/ 0 w 3708"/>
                <a:gd name="T23" fmla="*/ 0 h 419"/>
                <a:gd name="T24" fmla="*/ 0 w 3708"/>
                <a:gd name="T25" fmla="*/ 0 h 419"/>
                <a:gd name="T26" fmla="*/ 0 w 3708"/>
                <a:gd name="T27" fmla="*/ 0 h 419"/>
                <a:gd name="T28" fmla="*/ 0 w 3708"/>
                <a:gd name="T29" fmla="*/ 0 h 419"/>
                <a:gd name="T30" fmla="*/ 0 w 3708"/>
                <a:gd name="T31" fmla="*/ 0 h 419"/>
                <a:gd name="T32" fmla="*/ 0 w 3708"/>
                <a:gd name="T33" fmla="*/ 0 h 419"/>
                <a:gd name="T34" fmla="*/ 0 w 3708"/>
                <a:gd name="T35" fmla="*/ 0 h 419"/>
                <a:gd name="T36" fmla="*/ 0 w 3708"/>
                <a:gd name="T37" fmla="*/ 0 h 419"/>
                <a:gd name="T38" fmla="*/ 0 w 3708"/>
                <a:gd name="T39" fmla="*/ 0 h 419"/>
                <a:gd name="T40" fmla="*/ 0 w 3708"/>
                <a:gd name="T41" fmla="*/ 0 h 419"/>
                <a:gd name="T42" fmla="*/ 0 w 3708"/>
                <a:gd name="T43" fmla="*/ 0 h 419"/>
                <a:gd name="T44" fmla="*/ 0 w 3708"/>
                <a:gd name="T45" fmla="*/ 0 h 419"/>
                <a:gd name="T46" fmla="*/ 0 w 3708"/>
                <a:gd name="T47" fmla="*/ 0 h 419"/>
                <a:gd name="T48" fmla="*/ 0 w 3708"/>
                <a:gd name="T49" fmla="*/ 0 h 419"/>
                <a:gd name="T50" fmla="*/ 0 w 3708"/>
                <a:gd name="T51" fmla="*/ 0 h 419"/>
                <a:gd name="T52" fmla="*/ 0 w 3708"/>
                <a:gd name="T53" fmla="*/ 0 h 419"/>
                <a:gd name="T54" fmla="*/ 0 w 3708"/>
                <a:gd name="T55" fmla="*/ 0 h 419"/>
                <a:gd name="T56" fmla="*/ 0 w 3708"/>
                <a:gd name="T57" fmla="*/ 0 h 419"/>
                <a:gd name="T58" fmla="*/ 0 w 3708"/>
                <a:gd name="T59" fmla="*/ 0 h 419"/>
                <a:gd name="T60" fmla="*/ 0 w 3708"/>
                <a:gd name="T61" fmla="*/ 0 h 419"/>
                <a:gd name="T62" fmla="*/ 0 w 3708"/>
                <a:gd name="T63" fmla="*/ 0 h 419"/>
                <a:gd name="T64" fmla="*/ 0 w 3708"/>
                <a:gd name="T65" fmla="*/ 0 h 419"/>
                <a:gd name="T66" fmla="*/ 0 w 3708"/>
                <a:gd name="T67" fmla="*/ 0 h 419"/>
                <a:gd name="T68" fmla="*/ 0 w 3708"/>
                <a:gd name="T69" fmla="*/ 0 h 419"/>
                <a:gd name="T70" fmla="*/ 0 w 3708"/>
                <a:gd name="T71" fmla="*/ 0 h 419"/>
                <a:gd name="T72" fmla="*/ 0 w 3708"/>
                <a:gd name="T73" fmla="*/ 0 h 419"/>
                <a:gd name="T74" fmla="*/ 0 w 3708"/>
                <a:gd name="T75" fmla="*/ 0 h 419"/>
                <a:gd name="T76" fmla="*/ 0 w 3708"/>
                <a:gd name="T77" fmla="*/ 0 h 419"/>
                <a:gd name="T78" fmla="*/ 0 w 3708"/>
                <a:gd name="T79" fmla="*/ 0 h 419"/>
                <a:gd name="T80" fmla="*/ 0 w 3708"/>
                <a:gd name="T81" fmla="*/ 0 h 419"/>
                <a:gd name="T82" fmla="*/ 0 w 3708"/>
                <a:gd name="T83" fmla="*/ 0 h 419"/>
                <a:gd name="T84" fmla="*/ 0 w 3708"/>
                <a:gd name="T85" fmla="*/ 0 h 419"/>
                <a:gd name="T86" fmla="*/ 0 w 3708"/>
                <a:gd name="T87" fmla="*/ 0 h 419"/>
                <a:gd name="T88" fmla="*/ 0 w 3708"/>
                <a:gd name="T89" fmla="*/ 0 h 419"/>
                <a:gd name="T90" fmla="*/ 0 w 3708"/>
                <a:gd name="T91" fmla="*/ 0 h 419"/>
                <a:gd name="T92" fmla="*/ 0 w 3708"/>
                <a:gd name="T93" fmla="*/ 0 h 419"/>
                <a:gd name="T94" fmla="*/ 0 w 3708"/>
                <a:gd name="T95" fmla="*/ 0 h 419"/>
                <a:gd name="T96" fmla="*/ 0 w 3708"/>
                <a:gd name="T97" fmla="*/ 0 h 419"/>
                <a:gd name="T98" fmla="*/ 0 w 3708"/>
                <a:gd name="T99" fmla="*/ 0 h 419"/>
                <a:gd name="T100" fmla="*/ 0 w 3708"/>
                <a:gd name="T101" fmla="*/ 0 h 419"/>
                <a:gd name="T102" fmla="*/ 0 w 3708"/>
                <a:gd name="T103" fmla="*/ 0 h 419"/>
                <a:gd name="T104" fmla="*/ 0 w 3708"/>
                <a:gd name="T105" fmla="*/ 0 h 419"/>
                <a:gd name="T106" fmla="*/ 0 w 3708"/>
                <a:gd name="T107" fmla="*/ 0 h 419"/>
                <a:gd name="T108" fmla="*/ 0 w 3708"/>
                <a:gd name="T109" fmla="*/ 0 h 419"/>
                <a:gd name="T110" fmla="*/ 0 w 3708"/>
                <a:gd name="T111" fmla="*/ 0 h 419"/>
                <a:gd name="T112" fmla="*/ 0 w 3708"/>
                <a:gd name="T113" fmla="*/ 0 h 4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08"/>
                <a:gd name="T172" fmla="*/ 0 h 419"/>
                <a:gd name="T173" fmla="*/ 3708 w 3708"/>
                <a:gd name="T174" fmla="*/ 419 h 4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08" h="419">
                  <a:moveTo>
                    <a:pt x="28" y="93"/>
                  </a:moveTo>
                  <a:cubicBezTo>
                    <a:pt x="50" y="75"/>
                    <a:pt x="34" y="57"/>
                    <a:pt x="59" y="47"/>
                  </a:cubicBezTo>
                  <a:cubicBezTo>
                    <a:pt x="74" y="50"/>
                    <a:pt x="89" y="51"/>
                    <a:pt x="104" y="56"/>
                  </a:cubicBezTo>
                  <a:cubicBezTo>
                    <a:pt x="118" y="61"/>
                    <a:pt x="147" y="75"/>
                    <a:pt x="147" y="75"/>
                  </a:cubicBezTo>
                  <a:cubicBezTo>
                    <a:pt x="175" y="64"/>
                    <a:pt x="185" y="53"/>
                    <a:pt x="214" y="66"/>
                  </a:cubicBezTo>
                  <a:cubicBezTo>
                    <a:pt x="263" y="55"/>
                    <a:pt x="246" y="50"/>
                    <a:pt x="287" y="66"/>
                  </a:cubicBezTo>
                  <a:cubicBezTo>
                    <a:pt x="301" y="72"/>
                    <a:pt x="331" y="84"/>
                    <a:pt x="331" y="84"/>
                  </a:cubicBezTo>
                  <a:cubicBezTo>
                    <a:pt x="365" y="70"/>
                    <a:pt x="400" y="61"/>
                    <a:pt x="433" y="47"/>
                  </a:cubicBezTo>
                  <a:cubicBezTo>
                    <a:pt x="466" y="53"/>
                    <a:pt x="497" y="60"/>
                    <a:pt x="529" y="66"/>
                  </a:cubicBezTo>
                  <a:cubicBezTo>
                    <a:pt x="544" y="69"/>
                    <a:pt x="573" y="84"/>
                    <a:pt x="573" y="84"/>
                  </a:cubicBezTo>
                  <a:cubicBezTo>
                    <a:pt x="633" y="34"/>
                    <a:pt x="721" y="76"/>
                    <a:pt x="786" y="102"/>
                  </a:cubicBezTo>
                  <a:cubicBezTo>
                    <a:pt x="823" y="87"/>
                    <a:pt x="860" y="73"/>
                    <a:pt x="896" y="56"/>
                  </a:cubicBezTo>
                  <a:cubicBezTo>
                    <a:pt x="935" y="59"/>
                    <a:pt x="975" y="61"/>
                    <a:pt x="1013" y="66"/>
                  </a:cubicBezTo>
                  <a:cubicBezTo>
                    <a:pt x="1021" y="67"/>
                    <a:pt x="1028" y="76"/>
                    <a:pt x="1036" y="75"/>
                  </a:cubicBezTo>
                  <a:cubicBezTo>
                    <a:pt x="1059" y="72"/>
                    <a:pt x="1080" y="56"/>
                    <a:pt x="1101" y="47"/>
                  </a:cubicBezTo>
                  <a:cubicBezTo>
                    <a:pt x="1109" y="44"/>
                    <a:pt x="1123" y="38"/>
                    <a:pt x="1123" y="38"/>
                  </a:cubicBezTo>
                  <a:cubicBezTo>
                    <a:pt x="1175" y="99"/>
                    <a:pt x="1299" y="59"/>
                    <a:pt x="1344" y="56"/>
                  </a:cubicBezTo>
                  <a:cubicBezTo>
                    <a:pt x="1393" y="44"/>
                    <a:pt x="1439" y="53"/>
                    <a:pt x="1491" y="47"/>
                  </a:cubicBezTo>
                  <a:cubicBezTo>
                    <a:pt x="1541" y="26"/>
                    <a:pt x="1520" y="23"/>
                    <a:pt x="1557" y="38"/>
                  </a:cubicBezTo>
                  <a:cubicBezTo>
                    <a:pt x="1602" y="0"/>
                    <a:pt x="1553" y="28"/>
                    <a:pt x="1601" y="38"/>
                  </a:cubicBezTo>
                  <a:cubicBezTo>
                    <a:pt x="1608" y="40"/>
                    <a:pt x="1615" y="31"/>
                    <a:pt x="1622" y="29"/>
                  </a:cubicBezTo>
                  <a:cubicBezTo>
                    <a:pt x="1639" y="25"/>
                    <a:pt x="1657" y="23"/>
                    <a:pt x="1674" y="20"/>
                  </a:cubicBezTo>
                  <a:cubicBezTo>
                    <a:pt x="1712" y="50"/>
                    <a:pt x="1728" y="46"/>
                    <a:pt x="1769" y="29"/>
                  </a:cubicBezTo>
                  <a:cubicBezTo>
                    <a:pt x="1784" y="35"/>
                    <a:pt x="1799" y="41"/>
                    <a:pt x="1813" y="47"/>
                  </a:cubicBezTo>
                  <a:cubicBezTo>
                    <a:pt x="1821" y="50"/>
                    <a:pt x="1835" y="56"/>
                    <a:pt x="1835" y="56"/>
                  </a:cubicBezTo>
                  <a:cubicBezTo>
                    <a:pt x="1844" y="63"/>
                    <a:pt x="1866" y="86"/>
                    <a:pt x="1879" y="84"/>
                  </a:cubicBezTo>
                  <a:cubicBezTo>
                    <a:pt x="1895" y="82"/>
                    <a:pt x="1923" y="66"/>
                    <a:pt x="1923" y="66"/>
                  </a:cubicBezTo>
                  <a:cubicBezTo>
                    <a:pt x="1975" y="21"/>
                    <a:pt x="2037" y="41"/>
                    <a:pt x="2092" y="66"/>
                  </a:cubicBezTo>
                  <a:cubicBezTo>
                    <a:pt x="2125" y="51"/>
                    <a:pt x="2124" y="33"/>
                    <a:pt x="2159" y="47"/>
                  </a:cubicBezTo>
                  <a:cubicBezTo>
                    <a:pt x="2254" y="23"/>
                    <a:pt x="2135" y="47"/>
                    <a:pt x="2232" y="47"/>
                  </a:cubicBezTo>
                  <a:cubicBezTo>
                    <a:pt x="2241" y="47"/>
                    <a:pt x="2272" y="34"/>
                    <a:pt x="2283" y="29"/>
                  </a:cubicBezTo>
                  <a:cubicBezTo>
                    <a:pt x="2349" y="39"/>
                    <a:pt x="2416" y="43"/>
                    <a:pt x="2481" y="56"/>
                  </a:cubicBezTo>
                  <a:cubicBezTo>
                    <a:pt x="2493" y="53"/>
                    <a:pt x="2506" y="51"/>
                    <a:pt x="2518" y="47"/>
                  </a:cubicBezTo>
                  <a:cubicBezTo>
                    <a:pt x="2533" y="42"/>
                    <a:pt x="2562" y="29"/>
                    <a:pt x="2562" y="29"/>
                  </a:cubicBezTo>
                  <a:cubicBezTo>
                    <a:pt x="2599" y="38"/>
                    <a:pt x="2634" y="49"/>
                    <a:pt x="2672" y="56"/>
                  </a:cubicBezTo>
                  <a:cubicBezTo>
                    <a:pt x="2680" y="53"/>
                    <a:pt x="2688" y="51"/>
                    <a:pt x="2694" y="47"/>
                  </a:cubicBezTo>
                  <a:cubicBezTo>
                    <a:pt x="2702" y="42"/>
                    <a:pt x="2707" y="29"/>
                    <a:pt x="2716" y="29"/>
                  </a:cubicBezTo>
                  <a:cubicBezTo>
                    <a:pt x="2723" y="29"/>
                    <a:pt x="2726" y="41"/>
                    <a:pt x="2731" y="47"/>
                  </a:cubicBezTo>
                  <a:cubicBezTo>
                    <a:pt x="2753" y="74"/>
                    <a:pt x="2737" y="63"/>
                    <a:pt x="2767" y="75"/>
                  </a:cubicBezTo>
                  <a:cubicBezTo>
                    <a:pt x="2774" y="69"/>
                    <a:pt x="2799" y="44"/>
                    <a:pt x="2811" y="47"/>
                  </a:cubicBezTo>
                  <a:cubicBezTo>
                    <a:pt x="2827" y="51"/>
                    <a:pt x="2839" y="68"/>
                    <a:pt x="2855" y="75"/>
                  </a:cubicBezTo>
                  <a:cubicBezTo>
                    <a:pt x="2912" y="61"/>
                    <a:pt x="2996" y="71"/>
                    <a:pt x="3054" y="66"/>
                  </a:cubicBezTo>
                  <a:cubicBezTo>
                    <a:pt x="3086" y="51"/>
                    <a:pt x="3087" y="70"/>
                    <a:pt x="3120" y="56"/>
                  </a:cubicBezTo>
                  <a:cubicBezTo>
                    <a:pt x="3134" y="50"/>
                    <a:pt x="3164" y="38"/>
                    <a:pt x="3164" y="38"/>
                  </a:cubicBezTo>
                  <a:cubicBezTo>
                    <a:pt x="3173" y="40"/>
                    <a:pt x="3239" y="57"/>
                    <a:pt x="3245" y="56"/>
                  </a:cubicBezTo>
                  <a:cubicBezTo>
                    <a:pt x="3261" y="54"/>
                    <a:pt x="3274" y="35"/>
                    <a:pt x="3289" y="29"/>
                  </a:cubicBezTo>
                  <a:cubicBezTo>
                    <a:pt x="3303" y="35"/>
                    <a:pt x="3318" y="41"/>
                    <a:pt x="3332" y="47"/>
                  </a:cubicBezTo>
                  <a:cubicBezTo>
                    <a:pt x="3340" y="50"/>
                    <a:pt x="3355" y="56"/>
                    <a:pt x="3355" y="56"/>
                  </a:cubicBezTo>
                  <a:cubicBezTo>
                    <a:pt x="3372" y="53"/>
                    <a:pt x="3389" y="52"/>
                    <a:pt x="3406" y="47"/>
                  </a:cubicBezTo>
                  <a:cubicBezTo>
                    <a:pt x="3421" y="43"/>
                    <a:pt x="3450" y="29"/>
                    <a:pt x="3450" y="29"/>
                  </a:cubicBezTo>
                  <a:cubicBezTo>
                    <a:pt x="3513" y="54"/>
                    <a:pt x="3494" y="43"/>
                    <a:pt x="3560" y="29"/>
                  </a:cubicBezTo>
                  <a:cubicBezTo>
                    <a:pt x="3620" y="36"/>
                    <a:pt x="3642" y="29"/>
                    <a:pt x="3685" y="66"/>
                  </a:cubicBezTo>
                  <a:cubicBezTo>
                    <a:pt x="3708" y="182"/>
                    <a:pt x="3708" y="253"/>
                    <a:pt x="3677" y="367"/>
                  </a:cubicBezTo>
                  <a:cubicBezTo>
                    <a:pt x="3066" y="419"/>
                    <a:pt x="623" y="393"/>
                    <a:pt x="15" y="376"/>
                  </a:cubicBezTo>
                  <a:cubicBezTo>
                    <a:pt x="0" y="372"/>
                    <a:pt x="30" y="322"/>
                    <a:pt x="30" y="322"/>
                  </a:cubicBezTo>
                  <a:cubicBezTo>
                    <a:pt x="20" y="227"/>
                    <a:pt x="37" y="266"/>
                    <a:pt x="46" y="193"/>
                  </a:cubicBezTo>
                  <a:cubicBezTo>
                    <a:pt x="10" y="184"/>
                    <a:pt x="20" y="117"/>
                    <a:pt x="28" y="93"/>
                  </a:cubicBezTo>
                  <a:close/>
                </a:path>
              </a:pathLst>
            </a:custGeom>
            <a:solidFill>
              <a:srgbClr val="996633"/>
            </a:solidFill>
            <a:ln w="9525">
              <a:solidFill>
                <a:schemeClr val="tx1"/>
              </a:solidFill>
              <a:round/>
              <a:headEnd/>
              <a:tailEnd/>
            </a:ln>
          </p:spPr>
          <p:txBody>
            <a:bodyPr/>
            <a:lstStyle/>
            <a:p>
              <a:endParaRPr lang="en-US"/>
            </a:p>
          </p:txBody>
        </p:sp>
        <p:sp>
          <p:nvSpPr>
            <p:cNvPr id="15" name="Freeform 16"/>
            <p:cNvSpPr>
              <a:spLocks/>
            </p:cNvSpPr>
            <p:nvPr/>
          </p:nvSpPr>
          <p:spPr bwMode="auto">
            <a:xfrm>
              <a:off x="391724" y="2329656"/>
              <a:ext cx="1675726" cy="347127"/>
            </a:xfrm>
            <a:custGeom>
              <a:avLst/>
              <a:gdLst>
                <a:gd name="T0" fmla="*/ 0 w 3762"/>
                <a:gd name="T1" fmla="*/ 0 h 777"/>
                <a:gd name="T2" fmla="*/ 0 w 3762"/>
                <a:gd name="T3" fmla="*/ 0 h 777"/>
                <a:gd name="T4" fmla="*/ 0 w 3762"/>
                <a:gd name="T5" fmla="*/ 0 h 777"/>
                <a:gd name="T6" fmla="*/ 0 w 3762"/>
                <a:gd name="T7" fmla="*/ 0 h 777"/>
                <a:gd name="T8" fmla="*/ 0 w 3762"/>
                <a:gd name="T9" fmla="*/ 0 h 777"/>
                <a:gd name="T10" fmla="*/ 0 w 3762"/>
                <a:gd name="T11" fmla="*/ 0 h 777"/>
                <a:gd name="T12" fmla="*/ 0 w 3762"/>
                <a:gd name="T13" fmla="*/ 0 h 777"/>
                <a:gd name="T14" fmla="*/ 0 w 3762"/>
                <a:gd name="T15" fmla="*/ 0 h 777"/>
                <a:gd name="T16" fmla="*/ 0 w 3762"/>
                <a:gd name="T17" fmla="*/ 0 h 777"/>
                <a:gd name="T18" fmla="*/ 0 w 3762"/>
                <a:gd name="T19" fmla="*/ 0 h 777"/>
                <a:gd name="T20" fmla="*/ 0 w 3762"/>
                <a:gd name="T21" fmla="*/ 0 h 777"/>
                <a:gd name="T22" fmla="*/ 0 w 3762"/>
                <a:gd name="T23" fmla="*/ 0 h 777"/>
                <a:gd name="T24" fmla="*/ 0 w 3762"/>
                <a:gd name="T25" fmla="*/ 0 h 777"/>
                <a:gd name="T26" fmla="*/ 0 w 3762"/>
                <a:gd name="T27" fmla="*/ 0 h 777"/>
                <a:gd name="T28" fmla="*/ 0 w 3762"/>
                <a:gd name="T29" fmla="*/ 0 h 777"/>
                <a:gd name="T30" fmla="*/ 0 w 3762"/>
                <a:gd name="T31" fmla="*/ 0 h 777"/>
                <a:gd name="T32" fmla="*/ 0 w 3762"/>
                <a:gd name="T33" fmla="*/ 0 h 777"/>
                <a:gd name="T34" fmla="*/ 0 w 3762"/>
                <a:gd name="T35" fmla="*/ 0 h 777"/>
                <a:gd name="T36" fmla="*/ 0 w 3762"/>
                <a:gd name="T37" fmla="*/ 0 h 777"/>
                <a:gd name="T38" fmla="*/ 0 w 3762"/>
                <a:gd name="T39" fmla="*/ 0 h 777"/>
                <a:gd name="T40" fmla="*/ 0 w 3762"/>
                <a:gd name="T41" fmla="*/ 0 h 777"/>
                <a:gd name="T42" fmla="*/ 0 w 3762"/>
                <a:gd name="T43" fmla="*/ 0 h 777"/>
                <a:gd name="T44" fmla="*/ 0 w 3762"/>
                <a:gd name="T45" fmla="*/ 0 h 777"/>
                <a:gd name="T46" fmla="*/ 0 w 3762"/>
                <a:gd name="T47" fmla="*/ 0 h 777"/>
                <a:gd name="T48" fmla="*/ 0 w 3762"/>
                <a:gd name="T49" fmla="*/ 0 h 777"/>
                <a:gd name="T50" fmla="*/ 0 w 3762"/>
                <a:gd name="T51" fmla="*/ 0 h 777"/>
                <a:gd name="T52" fmla="*/ 0 w 3762"/>
                <a:gd name="T53" fmla="*/ 0 h 777"/>
                <a:gd name="T54" fmla="*/ 0 w 3762"/>
                <a:gd name="T55" fmla="*/ 0 h 777"/>
                <a:gd name="T56" fmla="*/ 0 w 3762"/>
                <a:gd name="T57" fmla="*/ 0 h 777"/>
                <a:gd name="T58" fmla="*/ 0 w 3762"/>
                <a:gd name="T59" fmla="*/ 0 h 777"/>
                <a:gd name="T60" fmla="*/ 0 w 3762"/>
                <a:gd name="T61" fmla="*/ 0 h 777"/>
                <a:gd name="T62" fmla="*/ 0 w 3762"/>
                <a:gd name="T63" fmla="*/ 0 h 777"/>
                <a:gd name="T64" fmla="*/ 0 w 3762"/>
                <a:gd name="T65" fmla="*/ 0 h 777"/>
                <a:gd name="T66" fmla="*/ 0 w 3762"/>
                <a:gd name="T67" fmla="*/ 0 h 777"/>
                <a:gd name="T68" fmla="*/ 0 w 3762"/>
                <a:gd name="T69" fmla="*/ 0 h 777"/>
                <a:gd name="T70" fmla="*/ 0 w 3762"/>
                <a:gd name="T71" fmla="*/ 0 h 777"/>
                <a:gd name="T72" fmla="*/ 0 w 3762"/>
                <a:gd name="T73" fmla="*/ 0 h 777"/>
                <a:gd name="T74" fmla="*/ 0 w 3762"/>
                <a:gd name="T75" fmla="*/ 0 h 777"/>
                <a:gd name="T76" fmla="*/ 0 w 3762"/>
                <a:gd name="T77" fmla="*/ 0 h 777"/>
                <a:gd name="T78" fmla="*/ 0 w 3762"/>
                <a:gd name="T79" fmla="*/ 0 h 777"/>
                <a:gd name="T80" fmla="*/ 0 w 3762"/>
                <a:gd name="T81" fmla="*/ 0 h 777"/>
                <a:gd name="T82" fmla="*/ 0 w 3762"/>
                <a:gd name="T83" fmla="*/ 0 h 777"/>
                <a:gd name="T84" fmla="*/ 0 w 3762"/>
                <a:gd name="T85" fmla="*/ 0 h 777"/>
                <a:gd name="T86" fmla="*/ 0 w 3762"/>
                <a:gd name="T87" fmla="*/ 0 h 777"/>
                <a:gd name="T88" fmla="*/ 0 w 3762"/>
                <a:gd name="T89" fmla="*/ 0 h 777"/>
                <a:gd name="T90" fmla="*/ 0 w 3762"/>
                <a:gd name="T91" fmla="*/ 0 h 777"/>
                <a:gd name="T92" fmla="*/ 0 w 3762"/>
                <a:gd name="T93" fmla="*/ 0 h 777"/>
                <a:gd name="T94" fmla="*/ 0 w 3762"/>
                <a:gd name="T95" fmla="*/ 0 h 777"/>
                <a:gd name="T96" fmla="*/ 0 w 3762"/>
                <a:gd name="T97" fmla="*/ 0 h 777"/>
                <a:gd name="T98" fmla="*/ 0 w 3762"/>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62"/>
                <a:gd name="T151" fmla="*/ 0 h 777"/>
                <a:gd name="T152" fmla="*/ 3762 w 3762"/>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62" h="777">
                  <a:moveTo>
                    <a:pt x="16" y="614"/>
                  </a:moveTo>
                  <a:cubicBezTo>
                    <a:pt x="74" y="633"/>
                    <a:pt x="130" y="656"/>
                    <a:pt x="186" y="679"/>
                  </a:cubicBezTo>
                  <a:cubicBezTo>
                    <a:pt x="213" y="690"/>
                    <a:pt x="267" y="712"/>
                    <a:pt x="267" y="712"/>
                  </a:cubicBezTo>
                  <a:cubicBezTo>
                    <a:pt x="316" y="712"/>
                    <a:pt x="365" y="714"/>
                    <a:pt x="414" y="712"/>
                  </a:cubicBezTo>
                  <a:cubicBezTo>
                    <a:pt x="460" y="709"/>
                    <a:pt x="531" y="685"/>
                    <a:pt x="580" y="676"/>
                  </a:cubicBezTo>
                  <a:cubicBezTo>
                    <a:pt x="719" y="698"/>
                    <a:pt x="667" y="676"/>
                    <a:pt x="801" y="717"/>
                  </a:cubicBezTo>
                  <a:cubicBezTo>
                    <a:pt x="834" y="716"/>
                    <a:pt x="932" y="740"/>
                    <a:pt x="966" y="736"/>
                  </a:cubicBezTo>
                  <a:cubicBezTo>
                    <a:pt x="986" y="733"/>
                    <a:pt x="1148" y="753"/>
                    <a:pt x="1162" y="747"/>
                  </a:cubicBezTo>
                  <a:cubicBezTo>
                    <a:pt x="1219" y="722"/>
                    <a:pt x="1371" y="737"/>
                    <a:pt x="1432" y="726"/>
                  </a:cubicBezTo>
                  <a:cubicBezTo>
                    <a:pt x="1505" y="742"/>
                    <a:pt x="1482" y="722"/>
                    <a:pt x="1558" y="735"/>
                  </a:cubicBezTo>
                  <a:cubicBezTo>
                    <a:pt x="1646" y="734"/>
                    <a:pt x="1720" y="725"/>
                    <a:pt x="1805" y="713"/>
                  </a:cubicBezTo>
                  <a:cubicBezTo>
                    <a:pt x="1998" y="736"/>
                    <a:pt x="2189" y="747"/>
                    <a:pt x="2382" y="720"/>
                  </a:cubicBezTo>
                  <a:cubicBezTo>
                    <a:pt x="2510" y="746"/>
                    <a:pt x="2533" y="746"/>
                    <a:pt x="2701" y="749"/>
                  </a:cubicBezTo>
                  <a:cubicBezTo>
                    <a:pt x="2747" y="737"/>
                    <a:pt x="2840" y="730"/>
                    <a:pt x="2840" y="730"/>
                  </a:cubicBezTo>
                  <a:cubicBezTo>
                    <a:pt x="2965" y="744"/>
                    <a:pt x="3077" y="777"/>
                    <a:pt x="3196" y="742"/>
                  </a:cubicBezTo>
                  <a:cubicBezTo>
                    <a:pt x="3280" y="760"/>
                    <a:pt x="3292" y="766"/>
                    <a:pt x="3387" y="763"/>
                  </a:cubicBezTo>
                  <a:cubicBezTo>
                    <a:pt x="3447" y="751"/>
                    <a:pt x="3505" y="734"/>
                    <a:pt x="3564" y="719"/>
                  </a:cubicBezTo>
                  <a:cubicBezTo>
                    <a:pt x="3606" y="729"/>
                    <a:pt x="3628" y="736"/>
                    <a:pt x="3662" y="761"/>
                  </a:cubicBezTo>
                  <a:cubicBezTo>
                    <a:pt x="3684" y="742"/>
                    <a:pt x="3708" y="729"/>
                    <a:pt x="3729" y="710"/>
                  </a:cubicBezTo>
                  <a:cubicBezTo>
                    <a:pt x="3730" y="707"/>
                    <a:pt x="3751" y="661"/>
                    <a:pt x="3751" y="657"/>
                  </a:cubicBezTo>
                  <a:cubicBezTo>
                    <a:pt x="3755" y="600"/>
                    <a:pt x="3733" y="499"/>
                    <a:pt x="3718" y="443"/>
                  </a:cubicBezTo>
                  <a:cubicBezTo>
                    <a:pt x="3726" y="362"/>
                    <a:pt x="3737" y="279"/>
                    <a:pt x="3742" y="197"/>
                  </a:cubicBezTo>
                  <a:cubicBezTo>
                    <a:pt x="3744" y="159"/>
                    <a:pt x="3762" y="113"/>
                    <a:pt x="3740" y="79"/>
                  </a:cubicBezTo>
                  <a:cubicBezTo>
                    <a:pt x="3728" y="61"/>
                    <a:pt x="3627" y="112"/>
                    <a:pt x="3608" y="123"/>
                  </a:cubicBezTo>
                  <a:cubicBezTo>
                    <a:pt x="3582" y="139"/>
                    <a:pt x="3526" y="132"/>
                    <a:pt x="3526" y="132"/>
                  </a:cubicBezTo>
                  <a:cubicBezTo>
                    <a:pt x="3418" y="116"/>
                    <a:pt x="3398" y="99"/>
                    <a:pt x="3291" y="79"/>
                  </a:cubicBezTo>
                  <a:cubicBezTo>
                    <a:pt x="3157" y="82"/>
                    <a:pt x="3186" y="105"/>
                    <a:pt x="3051" y="105"/>
                  </a:cubicBezTo>
                  <a:cubicBezTo>
                    <a:pt x="3039" y="108"/>
                    <a:pt x="2935" y="111"/>
                    <a:pt x="2923" y="114"/>
                  </a:cubicBezTo>
                  <a:cubicBezTo>
                    <a:pt x="2903" y="118"/>
                    <a:pt x="2803" y="123"/>
                    <a:pt x="2803" y="123"/>
                  </a:cubicBezTo>
                  <a:cubicBezTo>
                    <a:pt x="2761" y="106"/>
                    <a:pt x="2721" y="97"/>
                    <a:pt x="2677" y="88"/>
                  </a:cubicBezTo>
                  <a:cubicBezTo>
                    <a:pt x="2640" y="89"/>
                    <a:pt x="2594" y="139"/>
                    <a:pt x="2557" y="141"/>
                  </a:cubicBezTo>
                  <a:cubicBezTo>
                    <a:pt x="2508" y="144"/>
                    <a:pt x="2462" y="126"/>
                    <a:pt x="2417" y="145"/>
                  </a:cubicBezTo>
                  <a:cubicBezTo>
                    <a:pt x="2381" y="160"/>
                    <a:pt x="2384" y="140"/>
                    <a:pt x="2347" y="150"/>
                  </a:cubicBezTo>
                  <a:cubicBezTo>
                    <a:pt x="2329" y="146"/>
                    <a:pt x="2269" y="168"/>
                    <a:pt x="2251" y="162"/>
                  </a:cubicBezTo>
                  <a:cubicBezTo>
                    <a:pt x="2236" y="158"/>
                    <a:pt x="2249" y="118"/>
                    <a:pt x="2237" y="114"/>
                  </a:cubicBezTo>
                  <a:cubicBezTo>
                    <a:pt x="2221" y="105"/>
                    <a:pt x="2185" y="111"/>
                    <a:pt x="2155" y="105"/>
                  </a:cubicBezTo>
                  <a:cubicBezTo>
                    <a:pt x="2114" y="106"/>
                    <a:pt x="2094" y="70"/>
                    <a:pt x="2054" y="77"/>
                  </a:cubicBezTo>
                  <a:cubicBezTo>
                    <a:pt x="2010" y="71"/>
                    <a:pt x="1994" y="119"/>
                    <a:pt x="1917" y="105"/>
                  </a:cubicBezTo>
                  <a:cubicBezTo>
                    <a:pt x="1823" y="73"/>
                    <a:pt x="1694" y="84"/>
                    <a:pt x="1597" y="59"/>
                  </a:cubicBezTo>
                  <a:cubicBezTo>
                    <a:pt x="1441" y="18"/>
                    <a:pt x="1372" y="66"/>
                    <a:pt x="1213" y="50"/>
                  </a:cubicBezTo>
                  <a:cubicBezTo>
                    <a:pt x="1183" y="51"/>
                    <a:pt x="1052" y="48"/>
                    <a:pt x="1022" y="52"/>
                  </a:cubicBezTo>
                  <a:cubicBezTo>
                    <a:pt x="1003" y="55"/>
                    <a:pt x="984" y="62"/>
                    <a:pt x="966" y="67"/>
                  </a:cubicBezTo>
                  <a:cubicBezTo>
                    <a:pt x="957" y="69"/>
                    <a:pt x="937" y="74"/>
                    <a:pt x="937" y="74"/>
                  </a:cubicBezTo>
                  <a:cubicBezTo>
                    <a:pt x="876" y="49"/>
                    <a:pt x="776" y="58"/>
                    <a:pt x="710" y="41"/>
                  </a:cubicBezTo>
                  <a:cubicBezTo>
                    <a:pt x="660" y="44"/>
                    <a:pt x="650" y="0"/>
                    <a:pt x="602" y="18"/>
                  </a:cubicBezTo>
                  <a:cubicBezTo>
                    <a:pt x="589" y="22"/>
                    <a:pt x="577" y="29"/>
                    <a:pt x="564" y="34"/>
                  </a:cubicBezTo>
                  <a:cubicBezTo>
                    <a:pt x="546" y="39"/>
                    <a:pt x="289" y="59"/>
                    <a:pt x="289" y="59"/>
                  </a:cubicBezTo>
                  <a:cubicBezTo>
                    <a:pt x="155" y="24"/>
                    <a:pt x="189" y="73"/>
                    <a:pt x="48" y="84"/>
                  </a:cubicBezTo>
                  <a:cubicBezTo>
                    <a:pt x="3" y="200"/>
                    <a:pt x="0" y="374"/>
                    <a:pt x="24" y="498"/>
                  </a:cubicBezTo>
                  <a:cubicBezTo>
                    <a:pt x="19" y="529"/>
                    <a:pt x="49" y="587"/>
                    <a:pt x="16" y="614"/>
                  </a:cubicBezTo>
                  <a:close/>
                </a:path>
              </a:pathLst>
            </a:custGeom>
            <a:solidFill>
              <a:srgbClr val="FFCC00">
                <a:alpha val="25098"/>
              </a:srgbClr>
            </a:solidFill>
            <a:ln w="9525">
              <a:noFill/>
              <a:round/>
              <a:headEnd/>
              <a:tailEnd/>
            </a:ln>
          </p:spPr>
          <p:txBody>
            <a:bodyPr/>
            <a:lstStyle/>
            <a:p>
              <a:endParaRPr lang="en-US"/>
            </a:p>
          </p:txBody>
        </p:sp>
        <p:sp>
          <p:nvSpPr>
            <p:cNvPr id="16" name="AutoShape 17"/>
            <p:cNvSpPr>
              <a:spLocks noChangeArrowheads="1"/>
            </p:cNvSpPr>
            <p:nvPr/>
          </p:nvSpPr>
          <p:spPr bwMode="auto">
            <a:xfrm rot="2858305">
              <a:off x="1104822" y="2262184"/>
              <a:ext cx="598910" cy="135870"/>
            </a:xfrm>
            <a:prstGeom prst="rightArrow">
              <a:avLst>
                <a:gd name="adj1" fmla="val 54611"/>
                <a:gd name="adj2" fmla="val 114934"/>
              </a:avLst>
            </a:prstGeom>
            <a:solidFill>
              <a:srgbClr val="FF3300"/>
            </a:solidFill>
            <a:ln w="9525">
              <a:noFill/>
              <a:miter lim="800000"/>
              <a:headEnd/>
              <a:tailEnd/>
            </a:ln>
          </p:spPr>
          <p:txBody>
            <a:bodyPr wrap="none" anchor="ctr"/>
            <a:lstStyle/>
            <a:p>
              <a:endParaRPr lang="en-US"/>
            </a:p>
          </p:txBody>
        </p:sp>
        <p:sp>
          <p:nvSpPr>
            <p:cNvPr id="17" name="AutoShape 18"/>
            <p:cNvSpPr>
              <a:spLocks noChangeArrowheads="1"/>
            </p:cNvSpPr>
            <p:nvPr/>
          </p:nvSpPr>
          <p:spPr bwMode="auto">
            <a:xfrm rot="18741695" flipV="1">
              <a:off x="1526435" y="2331550"/>
              <a:ext cx="411924" cy="56381"/>
            </a:xfrm>
            <a:prstGeom prst="rightArrow">
              <a:avLst>
                <a:gd name="adj1" fmla="val 55806"/>
                <a:gd name="adj2" fmla="val 111316"/>
              </a:avLst>
            </a:prstGeom>
            <a:solidFill>
              <a:srgbClr val="FF3300"/>
            </a:solidFill>
            <a:ln w="9525">
              <a:noFill/>
              <a:miter lim="800000"/>
              <a:headEnd/>
              <a:tailEnd/>
            </a:ln>
          </p:spPr>
          <p:txBody>
            <a:bodyPr wrap="none" anchor="ctr"/>
            <a:lstStyle/>
            <a:p>
              <a:endParaRPr lang="en-US"/>
            </a:p>
          </p:txBody>
        </p:sp>
        <p:sp>
          <p:nvSpPr>
            <p:cNvPr id="18" name="AutoShape 19"/>
            <p:cNvSpPr>
              <a:spLocks noChangeArrowheads="1"/>
            </p:cNvSpPr>
            <p:nvPr/>
          </p:nvSpPr>
          <p:spPr bwMode="auto">
            <a:xfrm rot="16205366" flipV="1">
              <a:off x="1442412" y="2330625"/>
              <a:ext cx="296215" cy="58230"/>
            </a:xfrm>
            <a:prstGeom prst="rightArrow">
              <a:avLst>
                <a:gd name="adj1" fmla="val 55806"/>
                <a:gd name="adj2" fmla="val 77506"/>
              </a:avLst>
            </a:prstGeom>
            <a:solidFill>
              <a:srgbClr val="FF3300"/>
            </a:solidFill>
            <a:ln w="9525">
              <a:noFill/>
              <a:miter lim="800000"/>
              <a:headEnd/>
              <a:tailEnd/>
            </a:ln>
          </p:spPr>
          <p:txBody>
            <a:bodyPr wrap="none" anchor="ctr"/>
            <a:lstStyle/>
            <a:p>
              <a:endParaRPr lang="en-US"/>
            </a:p>
          </p:txBody>
        </p:sp>
        <p:sp>
          <p:nvSpPr>
            <p:cNvPr id="19" name="AutoShape 20"/>
            <p:cNvSpPr>
              <a:spLocks noChangeArrowheads="1"/>
            </p:cNvSpPr>
            <p:nvPr/>
          </p:nvSpPr>
          <p:spPr bwMode="auto">
            <a:xfrm rot="20394498" flipV="1">
              <a:off x="1583125" y="2444439"/>
              <a:ext cx="294846" cy="58317"/>
            </a:xfrm>
            <a:prstGeom prst="rightArrow">
              <a:avLst>
                <a:gd name="adj1" fmla="val 55806"/>
                <a:gd name="adj2" fmla="val 77267"/>
              </a:avLst>
            </a:prstGeom>
            <a:solidFill>
              <a:srgbClr val="FF3300"/>
            </a:solidFill>
            <a:ln w="9525">
              <a:noFill/>
              <a:miter lim="800000"/>
              <a:headEnd/>
              <a:tailEnd/>
            </a:ln>
          </p:spPr>
          <p:txBody>
            <a:bodyPr wrap="none" anchor="ctr"/>
            <a:lstStyle/>
            <a:p>
              <a:endParaRPr lang="en-US"/>
            </a:p>
          </p:txBody>
        </p:sp>
        <p:sp>
          <p:nvSpPr>
            <p:cNvPr id="20" name="AutoShape 21"/>
            <p:cNvSpPr>
              <a:spLocks noChangeArrowheads="1"/>
            </p:cNvSpPr>
            <p:nvPr/>
          </p:nvSpPr>
          <p:spPr bwMode="auto">
            <a:xfrm rot="940692" flipH="1" flipV="1">
              <a:off x="1287355" y="2465730"/>
              <a:ext cx="295771" cy="59243"/>
            </a:xfrm>
            <a:prstGeom prst="rightArrow">
              <a:avLst>
                <a:gd name="adj1" fmla="val 55806"/>
                <a:gd name="adj2" fmla="val 76298"/>
              </a:avLst>
            </a:prstGeom>
            <a:solidFill>
              <a:srgbClr val="FF3300"/>
            </a:solidFill>
            <a:ln w="9525">
              <a:noFill/>
              <a:miter lim="800000"/>
              <a:headEnd/>
              <a:tailEnd/>
            </a:ln>
          </p:spPr>
          <p:txBody>
            <a:bodyPr wrap="none" anchor="ctr"/>
            <a:lstStyle/>
            <a:p>
              <a:endParaRPr lang="en-US"/>
            </a:p>
          </p:txBody>
        </p:sp>
        <p:sp>
          <p:nvSpPr>
            <p:cNvPr id="21" name="AutoShape 22"/>
            <p:cNvSpPr>
              <a:spLocks noChangeArrowheads="1"/>
            </p:cNvSpPr>
            <p:nvPr/>
          </p:nvSpPr>
          <p:spPr bwMode="auto">
            <a:xfrm rot="2858305">
              <a:off x="95930" y="2358454"/>
              <a:ext cx="1263543" cy="135870"/>
            </a:xfrm>
            <a:prstGeom prst="rightArrow">
              <a:avLst>
                <a:gd name="adj1" fmla="val 59750"/>
                <a:gd name="adj2" fmla="val 178545"/>
              </a:avLst>
            </a:prstGeom>
            <a:solidFill>
              <a:srgbClr val="66FF33"/>
            </a:solidFill>
            <a:ln w="9525">
              <a:noFill/>
              <a:miter lim="800000"/>
              <a:headEnd/>
              <a:tailEnd/>
            </a:ln>
          </p:spPr>
          <p:txBody>
            <a:bodyPr wrap="none" anchor="ctr"/>
            <a:lstStyle/>
            <a:p>
              <a:endParaRPr lang="en-US"/>
            </a:p>
          </p:txBody>
        </p:sp>
        <p:sp>
          <p:nvSpPr>
            <p:cNvPr id="22" name="AutoShape 23"/>
            <p:cNvSpPr>
              <a:spLocks noChangeArrowheads="1"/>
            </p:cNvSpPr>
            <p:nvPr/>
          </p:nvSpPr>
          <p:spPr bwMode="auto">
            <a:xfrm rot="18741695" flipV="1">
              <a:off x="1047554" y="2611128"/>
              <a:ext cx="547998" cy="89655"/>
            </a:xfrm>
            <a:prstGeom prst="rightArrow">
              <a:avLst>
                <a:gd name="adj1" fmla="val 55806"/>
                <a:gd name="adj2" fmla="val 93128"/>
              </a:avLst>
            </a:prstGeom>
            <a:solidFill>
              <a:srgbClr val="66FF33"/>
            </a:solidFill>
            <a:ln w="9525">
              <a:noFill/>
              <a:miter lim="800000"/>
              <a:headEnd/>
              <a:tailEnd/>
            </a:ln>
          </p:spPr>
          <p:txBody>
            <a:bodyPr wrap="none" anchor="ctr"/>
            <a:lstStyle/>
            <a:p>
              <a:endParaRPr lang="en-US"/>
            </a:p>
          </p:txBody>
        </p:sp>
        <p:sp>
          <p:nvSpPr>
            <p:cNvPr id="23" name="AutoShape 24"/>
            <p:cNvSpPr>
              <a:spLocks noChangeArrowheads="1"/>
            </p:cNvSpPr>
            <p:nvPr/>
          </p:nvSpPr>
          <p:spPr bwMode="auto">
            <a:xfrm rot="16205366" flipV="1">
              <a:off x="1359227" y="2320444"/>
              <a:ext cx="296215" cy="59154"/>
            </a:xfrm>
            <a:prstGeom prst="rightArrow">
              <a:avLst>
                <a:gd name="adj1" fmla="val 55806"/>
                <a:gd name="adj2" fmla="val 76295"/>
              </a:avLst>
            </a:prstGeom>
            <a:solidFill>
              <a:srgbClr val="66FF33"/>
            </a:solidFill>
            <a:ln w="9525">
              <a:noFill/>
              <a:miter lim="800000"/>
              <a:headEnd/>
              <a:tailEnd/>
            </a:ln>
          </p:spPr>
          <p:txBody>
            <a:bodyPr wrap="none" anchor="ctr"/>
            <a:lstStyle/>
            <a:p>
              <a:endParaRPr lang="en-US"/>
            </a:p>
          </p:txBody>
        </p:sp>
        <p:sp>
          <p:nvSpPr>
            <p:cNvPr id="24" name="AutoShape 25"/>
            <p:cNvSpPr>
              <a:spLocks noChangeArrowheads="1"/>
            </p:cNvSpPr>
            <p:nvPr/>
          </p:nvSpPr>
          <p:spPr bwMode="auto">
            <a:xfrm rot="16097971" flipV="1">
              <a:off x="1299905" y="2541674"/>
              <a:ext cx="519302" cy="52684"/>
            </a:xfrm>
            <a:prstGeom prst="rightArrow">
              <a:avLst>
                <a:gd name="adj1" fmla="val 55806"/>
                <a:gd name="adj2" fmla="val 150181"/>
              </a:avLst>
            </a:prstGeom>
            <a:solidFill>
              <a:srgbClr val="FFFF00"/>
            </a:solidFill>
            <a:ln w="9525">
              <a:noFill/>
              <a:miter lim="800000"/>
              <a:headEnd/>
              <a:tailEnd/>
            </a:ln>
          </p:spPr>
          <p:txBody>
            <a:bodyPr wrap="none" anchor="ctr"/>
            <a:lstStyle/>
            <a:p>
              <a:endParaRPr lang="en-US"/>
            </a:p>
          </p:txBody>
        </p:sp>
        <p:sp>
          <p:nvSpPr>
            <p:cNvPr id="25" name="Freeform 26"/>
            <p:cNvSpPr>
              <a:spLocks/>
            </p:cNvSpPr>
            <p:nvPr/>
          </p:nvSpPr>
          <p:spPr bwMode="auto">
            <a:xfrm>
              <a:off x="737406" y="1923286"/>
              <a:ext cx="827234" cy="921044"/>
            </a:xfrm>
            <a:custGeom>
              <a:avLst/>
              <a:gdLst>
                <a:gd name="T0" fmla="*/ 0 w 1856"/>
                <a:gd name="T1" fmla="*/ 0 h 2064"/>
                <a:gd name="T2" fmla="*/ 0 w 1856"/>
                <a:gd name="T3" fmla="*/ 0 h 2064"/>
                <a:gd name="T4" fmla="*/ 0 w 1856"/>
                <a:gd name="T5" fmla="*/ 0 h 2064"/>
                <a:gd name="T6" fmla="*/ 0 60000 65536"/>
                <a:gd name="T7" fmla="*/ 0 60000 65536"/>
                <a:gd name="T8" fmla="*/ 0 60000 65536"/>
                <a:gd name="T9" fmla="*/ 0 w 1856"/>
                <a:gd name="T10" fmla="*/ 0 h 2064"/>
                <a:gd name="T11" fmla="*/ 1856 w 1856"/>
                <a:gd name="T12" fmla="*/ 2064 h 2064"/>
              </a:gdLst>
              <a:ahLst/>
              <a:cxnLst>
                <a:cxn ang="T6">
                  <a:pos x="T0" y="T1"/>
                </a:cxn>
                <a:cxn ang="T7">
                  <a:pos x="T2" y="T3"/>
                </a:cxn>
                <a:cxn ang="T8">
                  <a:pos x="T4" y="T5"/>
                </a:cxn>
              </a:cxnLst>
              <a:rect l="T9" t="T10" r="T11" b="T12"/>
              <a:pathLst>
                <a:path w="1856" h="2064">
                  <a:moveTo>
                    <a:pt x="0" y="57"/>
                  </a:moveTo>
                  <a:lnTo>
                    <a:pt x="1856" y="2064"/>
                  </a:lnTo>
                  <a:lnTo>
                    <a:pt x="1808" y="0"/>
                  </a:lnTo>
                </a:path>
              </a:pathLst>
            </a:custGeom>
            <a:noFill/>
            <a:ln w="28575">
              <a:solidFill>
                <a:schemeClr val="bg1"/>
              </a:solidFill>
              <a:prstDash val="dashDot"/>
              <a:round/>
              <a:headEnd/>
              <a:tailEnd type="triangle" w="med" len="med"/>
            </a:ln>
          </p:spPr>
          <p:txBody>
            <a:bodyPr/>
            <a:lstStyle/>
            <a:p>
              <a:endParaRPr lang="en-US"/>
            </a:p>
          </p:txBody>
        </p:sp>
        <p:pic>
          <p:nvPicPr>
            <p:cNvPr id="26" name="Picture 27"/>
            <p:cNvPicPr>
              <a:picLocks noChangeAspect="1" noChangeArrowheads="1"/>
            </p:cNvPicPr>
            <p:nvPr/>
          </p:nvPicPr>
          <p:blipFill>
            <a:blip r:embed="rId6" cstate="print">
              <a:clrChange>
                <a:clrFrom>
                  <a:srgbClr val="FFFFFF"/>
                </a:clrFrom>
                <a:clrTo>
                  <a:srgbClr val="FFFFFF">
                    <a:alpha val="0"/>
                  </a:srgbClr>
                </a:clrTo>
              </a:clrChange>
              <a:lum contrast="2000"/>
            </a:blip>
            <a:srcRect/>
            <a:stretch>
              <a:fillRect/>
            </a:stretch>
          </p:blipFill>
          <p:spPr bwMode="auto">
            <a:xfrm rot="725685">
              <a:off x="1042420" y="1666875"/>
              <a:ext cx="1091578" cy="309174"/>
            </a:xfrm>
            <a:prstGeom prst="rect">
              <a:avLst/>
            </a:prstGeom>
            <a:noFill/>
            <a:ln w="9525">
              <a:noFill/>
              <a:miter lim="800000"/>
              <a:headEnd/>
              <a:tailEnd/>
            </a:ln>
          </p:spPr>
        </p:pic>
      </p:grpSp>
      <p:grpSp>
        <p:nvGrpSpPr>
          <p:cNvPr id="3" name="Group 110"/>
          <p:cNvGrpSpPr>
            <a:grpSpLocks/>
          </p:cNvGrpSpPr>
          <p:nvPr/>
        </p:nvGrpSpPr>
        <p:grpSpPr bwMode="auto">
          <a:xfrm>
            <a:off x="4724400" y="4267200"/>
            <a:ext cx="1349115" cy="685800"/>
            <a:chOff x="381556" y="3911600"/>
            <a:chExt cx="2530634" cy="1286881"/>
          </a:xfrm>
        </p:grpSpPr>
        <p:sp>
          <p:nvSpPr>
            <p:cNvPr id="28" name="Rectangle 29"/>
            <p:cNvSpPr>
              <a:spLocks noChangeArrowheads="1"/>
            </p:cNvSpPr>
            <p:nvPr/>
          </p:nvSpPr>
          <p:spPr bwMode="auto">
            <a:xfrm>
              <a:off x="402195" y="4105307"/>
              <a:ext cx="1647929" cy="908200"/>
            </a:xfrm>
            <a:prstGeom prst="rect">
              <a:avLst/>
            </a:prstGeom>
            <a:gradFill rotWithShape="1">
              <a:gsLst>
                <a:gs pos="0">
                  <a:srgbClr val="FFFFFF"/>
                </a:gs>
                <a:gs pos="100000">
                  <a:srgbClr val="77FAFD"/>
                </a:gs>
              </a:gsLst>
              <a:lin ang="5400000" scaled="1"/>
            </a:gradFill>
            <a:ln w="9525">
              <a:noFill/>
              <a:miter lim="800000"/>
              <a:headEnd/>
              <a:tailEnd/>
            </a:ln>
          </p:spPr>
          <p:txBody>
            <a:bodyPr wrap="none" anchor="ctr"/>
            <a:lstStyle/>
            <a:p>
              <a:endParaRPr lang="en-US"/>
            </a:p>
          </p:txBody>
        </p:sp>
        <p:sp>
          <p:nvSpPr>
            <p:cNvPr id="29" name="AutoShape 30"/>
            <p:cNvSpPr>
              <a:spLocks noChangeArrowheads="1"/>
            </p:cNvSpPr>
            <p:nvPr/>
          </p:nvSpPr>
          <p:spPr bwMode="auto">
            <a:xfrm rot="2858305">
              <a:off x="519613" y="4476850"/>
              <a:ext cx="1265446" cy="134946"/>
            </a:xfrm>
            <a:prstGeom prst="rightArrow">
              <a:avLst>
                <a:gd name="adj1" fmla="val 59750"/>
                <a:gd name="adj2" fmla="val 180298"/>
              </a:avLst>
            </a:prstGeom>
            <a:solidFill>
              <a:srgbClr val="FFFF00"/>
            </a:solidFill>
            <a:ln w="9525">
              <a:noFill/>
              <a:miter lim="800000"/>
              <a:headEnd/>
              <a:tailEnd/>
            </a:ln>
          </p:spPr>
          <p:txBody>
            <a:bodyPr wrap="none" anchor="ctr"/>
            <a:lstStyle/>
            <a:p>
              <a:endParaRPr lang="en-US"/>
            </a:p>
          </p:txBody>
        </p:sp>
        <p:sp>
          <p:nvSpPr>
            <p:cNvPr id="30" name="AutoShape 31"/>
            <p:cNvSpPr>
              <a:spLocks noChangeArrowheads="1"/>
            </p:cNvSpPr>
            <p:nvPr/>
          </p:nvSpPr>
          <p:spPr bwMode="auto">
            <a:xfrm rot="18741695" flipV="1">
              <a:off x="1440446" y="4657851"/>
              <a:ext cx="770064" cy="63504"/>
            </a:xfrm>
            <a:prstGeom prst="rightArrow">
              <a:avLst>
                <a:gd name="adj1" fmla="val 55806"/>
                <a:gd name="adj2" fmla="val 185037"/>
              </a:avLst>
            </a:prstGeom>
            <a:solidFill>
              <a:srgbClr val="FFFF00"/>
            </a:solidFill>
            <a:ln w="9525">
              <a:noFill/>
              <a:miter lim="800000"/>
              <a:headEnd/>
              <a:tailEnd/>
            </a:ln>
          </p:spPr>
          <p:txBody>
            <a:bodyPr wrap="none" anchor="ctr"/>
            <a:lstStyle/>
            <a:p>
              <a:endParaRPr lang="en-US"/>
            </a:p>
          </p:txBody>
        </p:sp>
        <p:sp>
          <p:nvSpPr>
            <p:cNvPr id="31" name="AutoShape 32"/>
            <p:cNvSpPr>
              <a:spLocks noChangeArrowheads="1"/>
            </p:cNvSpPr>
            <p:nvPr/>
          </p:nvSpPr>
          <p:spPr bwMode="auto">
            <a:xfrm rot="20394498" flipV="1">
              <a:off x="1553205" y="4903951"/>
              <a:ext cx="295294" cy="58747"/>
            </a:xfrm>
            <a:prstGeom prst="rightArrow">
              <a:avLst>
                <a:gd name="adj1" fmla="val 55806"/>
                <a:gd name="adj2" fmla="val 76701"/>
              </a:avLst>
            </a:prstGeom>
            <a:solidFill>
              <a:srgbClr val="FFFF00"/>
            </a:solidFill>
            <a:ln w="9525">
              <a:noFill/>
              <a:miter lim="800000"/>
              <a:headEnd/>
              <a:tailEnd/>
            </a:ln>
          </p:spPr>
          <p:txBody>
            <a:bodyPr wrap="none" anchor="ctr"/>
            <a:lstStyle/>
            <a:p>
              <a:endParaRPr lang="en-US"/>
            </a:p>
          </p:txBody>
        </p:sp>
        <p:sp>
          <p:nvSpPr>
            <p:cNvPr id="32" name="AutoShape 33"/>
            <p:cNvSpPr>
              <a:spLocks noChangeArrowheads="1"/>
            </p:cNvSpPr>
            <p:nvPr/>
          </p:nvSpPr>
          <p:spPr bwMode="auto">
            <a:xfrm rot="940692" flipH="1" flipV="1">
              <a:off x="1256323" y="4924592"/>
              <a:ext cx="296881" cy="58747"/>
            </a:xfrm>
            <a:prstGeom prst="rightArrow">
              <a:avLst>
                <a:gd name="adj1" fmla="val 55806"/>
                <a:gd name="adj2" fmla="val 77113"/>
              </a:avLst>
            </a:prstGeom>
            <a:solidFill>
              <a:srgbClr val="FFFF00"/>
            </a:solidFill>
            <a:ln w="9525">
              <a:noFill/>
              <a:miter lim="800000"/>
              <a:headEnd/>
              <a:tailEnd/>
            </a:ln>
          </p:spPr>
          <p:txBody>
            <a:bodyPr wrap="none" anchor="ctr"/>
            <a:lstStyle/>
            <a:p>
              <a:endParaRPr lang="en-US"/>
            </a:p>
          </p:txBody>
        </p:sp>
        <p:sp>
          <p:nvSpPr>
            <p:cNvPr id="33" name="Freeform 34"/>
            <p:cNvSpPr>
              <a:spLocks/>
            </p:cNvSpPr>
            <p:nvPr/>
          </p:nvSpPr>
          <p:spPr bwMode="auto">
            <a:xfrm>
              <a:off x="381556" y="4983339"/>
              <a:ext cx="1673330" cy="185768"/>
            </a:xfrm>
            <a:custGeom>
              <a:avLst/>
              <a:gdLst>
                <a:gd name="T0" fmla="*/ 0 w 3708"/>
                <a:gd name="T1" fmla="*/ 0 h 419"/>
                <a:gd name="T2" fmla="*/ 0 w 3708"/>
                <a:gd name="T3" fmla="*/ 0 h 419"/>
                <a:gd name="T4" fmla="*/ 0 w 3708"/>
                <a:gd name="T5" fmla="*/ 0 h 419"/>
                <a:gd name="T6" fmla="*/ 0 w 3708"/>
                <a:gd name="T7" fmla="*/ 0 h 419"/>
                <a:gd name="T8" fmla="*/ 0 w 3708"/>
                <a:gd name="T9" fmla="*/ 0 h 419"/>
                <a:gd name="T10" fmla="*/ 0 w 3708"/>
                <a:gd name="T11" fmla="*/ 0 h 419"/>
                <a:gd name="T12" fmla="*/ 0 w 3708"/>
                <a:gd name="T13" fmla="*/ 0 h 419"/>
                <a:gd name="T14" fmla="*/ 0 w 3708"/>
                <a:gd name="T15" fmla="*/ 0 h 419"/>
                <a:gd name="T16" fmla="*/ 0 w 3708"/>
                <a:gd name="T17" fmla="*/ 0 h 419"/>
                <a:gd name="T18" fmla="*/ 0 w 3708"/>
                <a:gd name="T19" fmla="*/ 0 h 419"/>
                <a:gd name="T20" fmla="*/ 0 w 3708"/>
                <a:gd name="T21" fmla="*/ 0 h 419"/>
                <a:gd name="T22" fmla="*/ 0 w 3708"/>
                <a:gd name="T23" fmla="*/ 0 h 419"/>
                <a:gd name="T24" fmla="*/ 0 w 3708"/>
                <a:gd name="T25" fmla="*/ 0 h 419"/>
                <a:gd name="T26" fmla="*/ 0 w 3708"/>
                <a:gd name="T27" fmla="*/ 0 h 419"/>
                <a:gd name="T28" fmla="*/ 0 w 3708"/>
                <a:gd name="T29" fmla="*/ 0 h 419"/>
                <a:gd name="T30" fmla="*/ 0 w 3708"/>
                <a:gd name="T31" fmla="*/ 0 h 419"/>
                <a:gd name="T32" fmla="*/ 0 w 3708"/>
                <a:gd name="T33" fmla="*/ 0 h 419"/>
                <a:gd name="T34" fmla="*/ 0 w 3708"/>
                <a:gd name="T35" fmla="*/ 0 h 419"/>
                <a:gd name="T36" fmla="*/ 0 w 3708"/>
                <a:gd name="T37" fmla="*/ 0 h 419"/>
                <a:gd name="T38" fmla="*/ 0 w 3708"/>
                <a:gd name="T39" fmla="*/ 0 h 419"/>
                <a:gd name="T40" fmla="*/ 0 w 3708"/>
                <a:gd name="T41" fmla="*/ 0 h 419"/>
                <a:gd name="T42" fmla="*/ 0 w 3708"/>
                <a:gd name="T43" fmla="*/ 0 h 419"/>
                <a:gd name="T44" fmla="*/ 0 w 3708"/>
                <a:gd name="T45" fmla="*/ 0 h 419"/>
                <a:gd name="T46" fmla="*/ 0 w 3708"/>
                <a:gd name="T47" fmla="*/ 0 h 419"/>
                <a:gd name="T48" fmla="*/ 0 w 3708"/>
                <a:gd name="T49" fmla="*/ 0 h 419"/>
                <a:gd name="T50" fmla="*/ 0 w 3708"/>
                <a:gd name="T51" fmla="*/ 0 h 419"/>
                <a:gd name="T52" fmla="*/ 0 w 3708"/>
                <a:gd name="T53" fmla="*/ 0 h 419"/>
                <a:gd name="T54" fmla="*/ 0 w 3708"/>
                <a:gd name="T55" fmla="*/ 0 h 419"/>
                <a:gd name="T56" fmla="*/ 0 w 3708"/>
                <a:gd name="T57" fmla="*/ 0 h 419"/>
                <a:gd name="T58" fmla="*/ 0 w 3708"/>
                <a:gd name="T59" fmla="*/ 0 h 419"/>
                <a:gd name="T60" fmla="*/ 0 w 3708"/>
                <a:gd name="T61" fmla="*/ 0 h 419"/>
                <a:gd name="T62" fmla="*/ 0 w 3708"/>
                <a:gd name="T63" fmla="*/ 0 h 419"/>
                <a:gd name="T64" fmla="*/ 0 w 3708"/>
                <a:gd name="T65" fmla="*/ 0 h 419"/>
                <a:gd name="T66" fmla="*/ 0 w 3708"/>
                <a:gd name="T67" fmla="*/ 0 h 419"/>
                <a:gd name="T68" fmla="*/ 0 w 3708"/>
                <a:gd name="T69" fmla="*/ 0 h 419"/>
                <a:gd name="T70" fmla="*/ 0 w 3708"/>
                <a:gd name="T71" fmla="*/ 0 h 419"/>
                <a:gd name="T72" fmla="*/ 0 w 3708"/>
                <a:gd name="T73" fmla="*/ 0 h 419"/>
                <a:gd name="T74" fmla="*/ 0 w 3708"/>
                <a:gd name="T75" fmla="*/ 0 h 419"/>
                <a:gd name="T76" fmla="*/ 0 w 3708"/>
                <a:gd name="T77" fmla="*/ 0 h 419"/>
                <a:gd name="T78" fmla="*/ 0 w 3708"/>
                <a:gd name="T79" fmla="*/ 0 h 419"/>
                <a:gd name="T80" fmla="*/ 0 w 3708"/>
                <a:gd name="T81" fmla="*/ 0 h 419"/>
                <a:gd name="T82" fmla="*/ 0 w 3708"/>
                <a:gd name="T83" fmla="*/ 0 h 419"/>
                <a:gd name="T84" fmla="*/ 0 w 3708"/>
                <a:gd name="T85" fmla="*/ 0 h 419"/>
                <a:gd name="T86" fmla="*/ 0 w 3708"/>
                <a:gd name="T87" fmla="*/ 0 h 419"/>
                <a:gd name="T88" fmla="*/ 0 w 3708"/>
                <a:gd name="T89" fmla="*/ 0 h 419"/>
                <a:gd name="T90" fmla="*/ 0 w 3708"/>
                <a:gd name="T91" fmla="*/ 0 h 419"/>
                <a:gd name="T92" fmla="*/ 0 w 3708"/>
                <a:gd name="T93" fmla="*/ 0 h 419"/>
                <a:gd name="T94" fmla="*/ 0 w 3708"/>
                <a:gd name="T95" fmla="*/ 0 h 419"/>
                <a:gd name="T96" fmla="*/ 0 w 3708"/>
                <a:gd name="T97" fmla="*/ 0 h 419"/>
                <a:gd name="T98" fmla="*/ 0 w 3708"/>
                <a:gd name="T99" fmla="*/ 0 h 419"/>
                <a:gd name="T100" fmla="*/ 0 w 3708"/>
                <a:gd name="T101" fmla="*/ 0 h 419"/>
                <a:gd name="T102" fmla="*/ 0 w 3708"/>
                <a:gd name="T103" fmla="*/ 0 h 419"/>
                <a:gd name="T104" fmla="*/ 0 w 3708"/>
                <a:gd name="T105" fmla="*/ 0 h 419"/>
                <a:gd name="T106" fmla="*/ 0 w 3708"/>
                <a:gd name="T107" fmla="*/ 0 h 419"/>
                <a:gd name="T108" fmla="*/ 0 w 3708"/>
                <a:gd name="T109" fmla="*/ 0 h 419"/>
                <a:gd name="T110" fmla="*/ 0 w 3708"/>
                <a:gd name="T111" fmla="*/ 0 h 419"/>
                <a:gd name="T112" fmla="*/ 0 w 3708"/>
                <a:gd name="T113" fmla="*/ 0 h 4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08"/>
                <a:gd name="T172" fmla="*/ 0 h 419"/>
                <a:gd name="T173" fmla="*/ 3708 w 3708"/>
                <a:gd name="T174" fmla="*/ 419 h 41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08" h="419">
                  <a:moveTo>
                    <a:pt x="28" y="93"/>
                  </a:moveTo>
                  <a:cubicBezTo>
                    <a:pt x="50" y="75"/>
                    <a:pt x="34" y="57"/>
                    <a:pt x="59" y="47"/>
                  </a:cubicBezTo>
                  <a:cubicBezTo>
                    <a:pt x="74" y="50"/>
                    <a:pt x="89" y="51"/>
                    <a:pt x="104" y="56"/>
                  </a:cubicBezTo>
                  <a:cubicBezTo>
                    <a:pt x="118" y="61"/>
                    <a:pt x="147" y="75"/>
                    <a:pt x="147" y="75"/>
                  </a:cubicBezTo>
                  <a:cubicBezTo>
                    <a:pt x="175" y="64"/>
                    <a:pt x="185" y="53"/>
                    <a:pt x="214" y="66"/>
                  </a:cubicBezTo>
                  <a:cubicBezTo>
                    <a:pt x="263" y="55"/>
                    <a:pt x="246" y="50"/>
                    <a:pt x="287" y="66"/>
                  </a:cubicBezTo>
                  <a:cubicBezTo>
                    <a:pt x="301" y="72"/>
                    <a:pt x="331" y="84"/>
                    <a:pt x="331" y="84"/>
                  </a:cubicBezTo>
                  <a:cubicBezTo>
                    <a:pt x="365" y="70"/>
                    <a:pt x="400" y="61"/>
                    <a:pt x="433" y="47"/>
                  </a:cubicBezTo>
                  <a:cubicBezTo>
                    <a:pt x="466" y="53"/>
                    <a:pt x="497" y="60"/>
                    <a:pt x="529" y="66"/>
                  </a:cubicBezTo>
                  <a:cubicBezTo>
                    <a:pt x="544" y="69"/>
                    <a:pt x="573" y="84"/>
                    <a:pt x="573" y="84"/>
                  </a:cubicBezTo>
                  <a:cubicBezTo>
                    <a:pt x="633" y="34"/>
                    <a:pt x="721" y="76"/>
                    <a:pt x="786" y="102"/>
                  </a:cubicBezTo>
                  <a:cubicBezTo>
                    <a:pt x="823" y="87"/>
                    <a:pt x="860" y="73"/>
                    <a:pt x="896" y="56"/>
                  </a:cubicBezTo>
                  <a:cubicBezTo>
                    <a:pt x="935" y="59"/>
                    <a:pt x="975" y="61"/>
                    <a:pt x="1013" y="66"/>
                  </a:cubicBezTo>
                  <a:cubicBezTo>
                    <a:pt x="1021" y="67"/>
                    <a:pt x="1028" y="76"/>
                    <a:pt x="1036" y="75"/>
                  </a:cubicBezTo>
                  <a:cubicBezTo>
                    <a:pt x="1059" y="72"/>
                    <a:pt x="1080" y="56"/>
                    <a:pt x="1101" y="47"/>
                  </a:cubicBezTo>
                  <a:cubicBezTo>
                    <a:pt x="1109" y="44"/>
                    <a:pt x="1123" y="38"/>
                    <a:pt x="1123" y="38"/>
                  </a:cubicBezTo>
                  <a:cubicBezTo>
                    <a:pt x="1175" y="99"/>
                    <a:pt x="1299" y="59"/>
                    <a:pt x="1344" y="56"/>
                  </a:cubicBezTo>
                  <a:cubicBezTo>
                    <a:pt x="1393" y="44"/>
                    <a:pt x="1439" y="53"/>
                    <a:pt x="1491" y="47"/>
                  </a:cubicBezTo>
                  <a:cubicBezTo>
                    <a:pt x="1541" y="26"/>
                    <a:pt x="1520" y="23"/>
                    <a:pt x="1557" y="38"/>
                  </a:cubicBezTo>
                  <a:cubicBezTo>
                    <a:pt x="1602" y="0"/>
                    <a:pt x="1553" y="28"/>
                    <a:pt x="1601" y="38"/>
                  </a:cubicBezTo>
                  <a:cubicBezTo>
                    <a:pt x="1608" y="40"/>
                    <a:pt x="1615" y="31"/>
                    <a:pt x="1622" y="29"/>
                  </a:cubicBezTo>
                  <a:cubicBezTo>
                    <a:pt x="1639" y="25"/>
                    <a:pt x="1657" y="23"/>
                    <a:pt x="1674" y="20"/>
                  </a:cubicBezTo>
                  <a:cubicBezTo>
                    <a:pt x="1712" y="50"/>
                    <a:pt x="1728" y="46"/>
                    <a:pt x="1769" y="29"/>
                  </a:cubicBezTo>
                  <a:cubicBezTo>
                    <a:pt x="1784" y="35"/>
                    <a:pt x="1799" y="41"/>
                    <a:pt x="1813" y="47"/>
                  </a:cubicBezTo>
                  <a:cubicBezTo>
                    <a:pt x="1821" y="50"/>
                    <a:pt x="1835" y="56"/>
                    <a:pt x="1835" y="56"/>
                  </a:cubicBezTo>
                  <a:cubicBezTo>
                    <a:pt x="1844" y="63"/>
                    <a:pt x="1866" y="86"/>
                    <a:pt x="1879" y="84"/>
                  </a:cubicBezTo>
                  <a:cubicBezTo>
                    <a:pt x="1895" y="82"/>
                    <a:pt x="1923" y="66"/>
                    <a:pt x="1923" y="66"/>
                  </a:cubicBezTo>
                  <a:cubicBezTo>
                    <a:pt x="1975" y="21"/>
                    <a:pt x="2037" y="41"/>
                    <a:pt x="2092" y="66"/>
                  </a:cubicBezTo>
                  <a:cubicBezTo>
                    <a:pt x="2125" y="51"/>
                    <a:pt x="2124" y="33"/>
                    <a:pt x="2159" y="47"/>
                  </a:cubicBezTo>
                  <a:cubicBezTo>
                    <a:pt x="2254" y="23"/>
                    <a:pt x="2135" y="47"/>
                    <a:pt x="2232" y="47"/>
                  </a:cubicBezTo>
                  <a:cubicBezTo>
                    <a:pt x="2241" y="47"/>
                    <a:pt x="2272" y="34"/>
                    <a:pt x="2283" y="29"/>
                  </a:cubicBezTo>
                  <a:cubicBezTo>
                    <a:pt x="2349" y="39"/>
                    <a:pt x="2416" y="43"/>
                    <a:pt x="2481" y="56"/>
                  </a:cubicBezTo>
                  <a:cubicBezTo>
                    <a:pt x="2493" y="53"/>
                    <a:pt x="2506" y="51"/>
                    <a:pt x="2518" y="47"/>
                  </a:cubicBezTo>
                  <a:cubicBezTo>
                    <a:pt x="2533" y="42"/>
                    <a:pt x="2562" y="29"/>
                    <a:pt x="2562" y="29"/>
                  </a:cubicBezTo>
                  <a:cubicBezTo>
                    <a:pt x="2599" y="38"/>
                    <a:pt x="2634" y="49"/>
                    <a:pt x="2672" y="56"/>
                  </a:cubicBezTo>
                  <a:cubicBezTo>
                    <a:pt x="2680" y="53"/>
                    <a:pt x="2688" y="51"/>
                    <a:pt x="2694" y="47"/>
                  </a:cubicBezTo>
                  <a:cubicBezTo>
                    <a:pt x="2702" y="42"/>
                    <a:pt x="2707" y="29"/>
                    <a:pt x="2716" y="29"/>
                  </a:cubicBezTo>
                  <a:cubicBezTo>
                    <a:pt x="2723" y="29"/>
                    <a:pt x="2726" y="41"/>
                    <a:pt x="2731" y="47"/>
                  </a:cubicBezTo>
                  <a:cubicBezTo>
                    <a:pt x="2753" y="74"/>
                    <a:pt x="2737" y="63"/>
                    <a:pt x="2767" y="75"/>
                  </a:cubicBezTo>
                  <a:cubicBezTo>
                    <a:pt x="2774" y="69"/>
                    <a:pt x="2799" y="44"/>
                    <a:pt x="2811" y="47"/>
                  </a:cubicBezTo>
                  <a:cubicBezTo>
                    <a:pt x="2827" y="51"/>
                    <a:pt x="2839" y="68"/>
                    <a:pt x="2855" y="75"/>
                  </a:cubicBezTo>
                  <a:cubicBezTo>
                    <a:pt x="2912" y="61"/>
                    <a:pt x="2996" y="71"/>
                    <a:pt x="3054" y="66"/>
                  </a:cubicBezTo>
                  <a:cubicBezTo>
                    <a:pt x="3086" y="51"/>
                    <a:pt x="3087" y="70"/>
                    <a:pt x="3120" y="56"/>
                  </a:cubicBezTo>
                  <a:cubicBezTo>
                    <a:pt x="3134" y="50"/>
                    <a:pt x="3164" y="38"/>
                    <a:pt x="3164" y="38"/>
                  </a:cubicBezTo>
                  <a:cubicBezTo>
                    <a:pt x="3173" y="40"/>
                    <a:pt x="3239" y="57"/>
                    <a:pt x="3245" y="56"/>
                  </a:cubicBezTo>
                  <a:cubicBezTo>
                    <a:pt x="3261" y="54"/>
                    <a:pt x="3274" y="35"/>
                    <a:pt x="3289" y="29"/>
                  </a:cubicBezTo>
                  <a:cubicBezTo>
                    <a:pt x="3303" y="35"/>
                    <a:pt x="3318" y="41"/>
                    <a:pt x="3332" y="47"/>
                  </a:cubicBezTo>
                  <a:cubicBezTo>
                    <a:pt x="3340" y="50"/>
                    <a:pt x="3355" y="56"/>
                    <a:pt x="3355" y="56"/>
                  </a:cubicBezTo>
                  <a:cubicBezTo>
                    <a:pt x="3372" y="53"/>
                    <a:pt x="3389" y="52"/>
                    <a:pt x="3406" y="47"/>
                  </a:cubicBezTo>
                  <a:cubicBezTo>
                    <a:pt x="3421" y="43"/>
                    <a:pt x="3450" y="29"/>
                    <a:pt x="3450" y="29"/>
                  </a:cubicBezTo>
                  <a:cubicBezTo>
                    <a:pt x="3513" y="54"/>
                    <a:pt x="3494" y="43"/>
                    <a:pt x="3560" y="29"/>
                  </a:cubicBezTo>
                  <a:cubicBezTo>
                    <a:pt x="3620" y="36"/>
                    <a:pt x="3642" y="29"/>
                    <a:pt x="3685" y="66"/>
                  </a:cubicBezTo>
                  <a:cubicBezTo>
                    <a:pt x="3708" y="182"/>
                    <a:pt x="3708" y="253"/>
                    <a:pt x="3677" y="367"/>
                  </a:cubicBezTo>
                  <a:cubicBezTo>
                    <a:pt x="3066" y="419"/>
                    <a:pt x="623" y="393"/>
                    <a:pt x="15" y="376"/>
                  </a:cubicBezTo>
                  <a:cubicBezTo>
                    <a:pt x="0" y="372"/>
                    <a:pt x="30" y="322"/>
                    <a:pt x="30" y="322"/>
                  </a:cubicBezTo>
                  <a:cubicBezTo>
                    <a:pt x="20" y="227"/>
                    <a:pt x="37" y="266"/>
                    <a:pt x="46" y="193"/>
                  </a:cubicBezTo>
                  <a:cubicBezTo>
                    <a:pt x="10" y="184"/>
                    <a:pt x="20" y="117"/>
                    <a:pt x="28" y="93"/>
                  </a:cubicBezTo>
                  <a:close/>
                </a:path>
              </a:pathLst>
            </a:custGeom>
            <a:solidFill>
              <a:srgbClr val="996633"/>
            </a:solidFill>
            <a:ln w="9525">
              <a:solidFill>
                <a:schemeClr val="tx1"/>
              </a:solidFill>
              <a:round/>
              <a:headEnd/>
              <a:tailEnd/>
            </a:ln>
          </p:spPr>
          <p:txBody>
            <a:bodyPr/>
            <a:lstStyle/>
            <a:p>
              <a:endParaRPr lang="en-US"/>
            </a:p>
          </p:txBody>
        </p:sp>
        <p:sp>
          <p:nvSpPr>
            <p:cNvPr id="34" name="Freeform 35"/>
            <p:cNvSpPr>
              <a:spLocks/>
            </p:cNvSpPr>
            <p:nvPr/>
          </p:nvSpPr>
          <p:spPr bwMode="auto">
            <a:xfrm>
              <a:off x="391082" y="4468904"/>
              <a:ext cx="1676505" cy="347720"/>
            </a:xfrm>
            <a:custGeom>
              <a:avLst/>
              <a:gdLst>
                <a:gd name="T0" fmla="*/ 0 w 3762"/>
                <a:gd name="T1" fmla="*/ 0 h 777"/>
                <a:gd name="T2" fmla="*/ 0 w 3762"/>
                <a:gd name="T3" fmla="*/ 0 h 777"/>
                <a:gd name="T4" fmla="*/ 0 w 3762"/>
                <a:gd name="T5" fmla="*/ 0 h 777"/>
                <a:gd name="T6" fmla="*/ 0 w 3762"/>
                <a:gd name="T7" fmla="*/ 0 h 777"/>
                <a:gd name="T8" fmla="*/ 0 w 3762"/>
                <a:gd name="T9" fmla="*/ 0 h 777"/>
                <a:gd name="T10" fmla="*/ 0 w 3762"/>
                <a:gd name="T11" fmla="*/ 0 h 777"/>
                <a:gd name="T12" fmla="*/ 0 w 3762"/>
                <a:gd name="T13" fmla="*/ 0 h 777"/>
                <a:gd name="T14" fmla="*/ 0 w 3762"/>
                <a:gd name="T15" fmla="*/ 0 h 777"/>
                <a:gd name="T16" fmla="*/ 0 w 3762"/>
                <a:gd name="T17" fmla="*/ 0 h 777"/>
                <a:gd name="T18" fmla="*/ 0 w 3762"/>
                <a:gd name="T19" fmla="*/ 0 h 777"/>
                <a:gd name="T20" fmla="*/ 0 w 3762"/>
                <a:gd name="T21" fmla="*/ 0 h 777"/>
                <a:gd name="T22" fmla="*/ 0 w 3762"/>
                <a:gd name="T23" fmla="*/ 0 h 777"/>
                <a:gd name="T24" fmla="*/ 0 w 3762"/>
                <a:gd name="T25" fmla="*/ 0 h 777"/>
                <a:gd name="T26" fmla="*/ 0 w 3762"/>
                <a:gd name="T27" fmla="*/ 0 h 777"/>
                <a:gd name="T28" fmla="*/ 0 w 3762"/>
                <a:gd name="T29" fmla="*/ 0 h 777"/>
                <a:gd name="T30" fmla="*/ 0 w 3762"/>
                <a:gd name="T31" fmla="*/ 0 h 777"/>
                <a:gd name="T32" fmla="*/ 0 w 3762"/>
                <a:gd name="T33" fmla="*/ 0 h 777"/>
                <a:gd name="T34" fmla="*/ 0 w 3762"/>
                <a:gd name="T35" fmla="*/ 0 h 777"/>
                <a:gd name="T36" fmla="*/ 0 w 3762"/>
                <a:gd name="T37" fmla="*/ 0 h 777"/>
                <a:gd name="T38" fmla="*/ 0 w 3762"/>
                <a:gd name="T39" fmla="*/ 0 h 777"/>
                <a:gd name="T40" fmla="*/ 0 w 3762"/>
                <a:gd name="T41" fmla="*/ 0 h 777"/>
                <a:gd name="T42" fmla="*/ 0 w 3762"/>
                <a:gd name="T43" fmla="*/ 0 h 777"/>
                <a:gd name="T44" fmla="*/ 0 w 3762"/>
                <a:gd name="T45" fmla="*/ 0 h 777"/>
                <a:gd name="T46" fmla="*/ 0 w 3762"/>
                <a:gd name="T47" fmla="*/ 0 h 777"/>
                <a:gd name="T48" fmla="*/ 0 w 3762"/>
                <a:gd name="T49" fmla="*/ 0 h 777"/>
                <a:gd name="T50" fmla="*/ 0 w 3762"/>
                <a:gd name="T51" fmla="*/ 0 h 777"/>
                <a:gd name="T52" fmla="*/ 0 w 3762"/>
                <a:gd name="T53" fmla="*/ 0 h 777"/>
                <a:gd name="T54" fmla="*/ 0 w 3762"/>
                <a:gd name="T55" fmla="*/ 0 h 777"/>
                <a:gd name="T56" fmla="*/ 0 w 3762"/>
                <a:gd name="T57" fmla="*/ 0 h 777"/>
                <a:gd name="T58" fmla="*/ 0 w 3762"/>
                <a:gd name="T59" fmla="*/ 0 h 777"/>
                <a:gd name="T60" fmla="*/ 0 w 3762"/>
                <a:gd name="T61" fmla="*/ 0 h 777"/>
                <a:gd name="T62" fmla="*/ 0 w 3762"/>
                <a:gd name="T63" fmla="*/ 0 h 777"/>
                <a:gd name="T64" fmla="*/ 0 w 3762"/>
                <a:gd name="T65" fmla="*/ 0 h 777"/>
                <a:gd name="T66" fmla="*/ 0 w 3762"/>
                <a:gd name="T67" fmla="*/ 0 h 777"/>
                <a:gd name="T68" fmla="*/ 0 w 3762"/>
                <a:gd name="T69" fmla="*/ 0 h 777"/>
                <a:gd name="T70" fmla="*/ 0 w 3762"/>
                <a:gd name="T71" fmla="*/ 0 h 777"/>
                <a:gd name="T72" fmla="*/ 0 w 3762"/>
                <a:gd name="T73" fmla="*/ 0 h 777"/>
                <a:gd name="T74" fmla="*/ 0 w 3762"/>
                <a:gd name="T75" fmla="*/ 0 h 777"/>
                <a:gd name="T76" fmla="*/ 0 w 3762"/>
                <a:gd name="T77" fmla="*/ 0 h 777"/>
                <a:gd name="T78" fmla="*/ 0 w 3762"/>
                <a:gd name="T79" fmla="*/ 0 h 777"/>
                <a:gd name="T80" fmla="*/ 0 w 3762"/>
                <a:gd name="T81" fmla="*/ 0 h 777"/>
                <a:gd name="T82" fmla="*/ 0 w 3762"/>
                <a:gd name="T83" fmla="*/ 0 h 777"/>
                <a:gd name="T84" fmla="*/ 0 w 3762"/>
                <a:gd name="T85" fmla="*/ 0 h 777"/>
                <a:gd name="T86" fmla="*/ 0 w 3762"/>
                <a:gd name="T87" fmla="*/ 0 h 777"/>
                <a:gd name="T88" fmla="*/ 0 w 3762"/>
                <a:gd name="T89" fmla="*/ 0 h 777"/>
                <a:gd name="T90" fmla="*/ 0 w 3762"/>
                <a:gd name="T91" fmla="*/ 0 h 777"/>
                <a:gd name="T92" fmla="*/ 0 w 3762"/>
                <a:gd name="T93" fmla="*/ 0 h 777"/>
                <a:gd name="T94" fmla="*/ 0 w 3762"/>
                <a:gd name="T95" fmla="*/ 0 h 777"/>
                <a:gd name="T96" fmla="*/ 0 w 3762"/>
                <a:gd name="T97" fmla="*/ 0 h 777"/>
                <a:gd name="T98" fmla="*/ 0 w 3762"/>
                <a:gd name="T99" fmla="*/ 0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62"/>
                <a:gd name="T151" fmla="*/ 0 h 777"/>
                <a:gd name="T152" fmla="*/ 3762 w 3762"/>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62" h="777">
                  <a:moveTo>
                    <a:pt x="16" y="614"/>
                  </a:moveTo>
                  <a:cubicBezTo>
                    <a:pt x="74" y="633"/>
                    <a:pt x="130" y="656"/>
                    <a:pt x="186" y="679"/>
                  </a:cubicBezTo>
                  <a:cubicBezTo>
                    <a:pt x="213" y="690"/>
                    <a:pt x="267" y="712"/>
                    <a:pt x="267" y="712"/>
                  </a:cubicBezTo>
                  <a:cubicBezTo>
                    <a:pt x="316" y="712"/>
                    <a:pt x="365" y="714"/>
                    <a:pt x="414" y="712"/>
                  </a:cubicBezTo>
                  <a:cubicBezTo>
                    <a:pt x="460" y="709"/>
                    <a:pt x="531" y="685"/>
                    <a:pt x="580" y="676"/>
                  </a:cubicBezTo>
                  <a:cubicBezTo>
                    <a:pt x="719" y="698"/>
                    <a:pt x="667" y="676"/>
                    <a:pt x="801" y="717"/>
                  </a:cubicBezTo>
                  <a:cubicBezTo>
                    <a:pt x="834" y="716"/>
                    <a:pt x="932" y="740"/>
                    <a:pt x="966" y="736"/>
                  </a:cubicBezTo>
                  <a:cubicBezTo>
                    <a:pt x="986" y="733"/>
                    <a:pt x="1148" y="753"/>
                    <a:pt x="1162" y="747"/>
                  </a:cubicBezTo>
                  <a:cubicBezTo>
                    <a:pt x="1219" y="722"/>
                    <a:pt x="1371" y="737"/>
                    <a:pt x="1432" y="726"/>
                  </a:cubicBezTo>
                  <a:cubicBezTo>
                    <a:pt x="1505" y="742"/>
                    <a:pt x="1482" y="722"/>
                    <a:pt x="1558" y="735"/>
                  </a:cubicBezTo>
                  <a:cubicBezTo>
                    <a:pt x="1646" y="734"/>
                    <a:pt x="1720" y="725"/>
                    <a:pt x="1805" y="713"/>
                  </a:cubicBezTo>
                  <a:cubicBezTo>
                    <a:pt x="1998" y="736"/>
                    <a:pt x="2189" y="747"/>
                    <a:pt x="2382" y="720"/>
                  </a:cubicBezTo>
                  <a:cubicBezTo>
                    <a:pt x="2510" y="746"/>
                    <a:pt x="2533" y="746"/>
                    <a:pt x="2701" y="749"/>
                  </a:cubicBezTo>
                  <a:cubicBezTo>
                    <a:pt x="2747" y="737"/>
                    <a:pt x="2840" y="730"/>
                    <a:pt x="2840" y="730"/>
                  </a:cubicBezTo>
                  <a:cubicBezTo>
                    <a:pt x="2965" y="744"/>
                    <a:pt x="3077" y="777"/>
                    <a:pt x="3196" y="742"/>
                  </a:cubicBezTo>
                  <a:cubicBezTo>
                    <a:pt x="3280" y="760"/>
                    <a:pt x="3292" y="766"/>
                    <a:pt x="3387" y="763"/>
                  </a:cubicBezTo>
                  <a:cubicBezTo>
                    <a:pt x="3447" y="751"/>
                    <a:pt x="3505" y="734"/>
                    <a:pt x="3564" y="719"/>
                  </a:cubicBezTo>
                  <a:cubicBezTo>
                    <a:pt x="3606" y="729"/>
                    <a:pt x="3628" y="736"/>
                    <a:pt x="3662" y="761"/>
                  </a:cubicBezTo>
                  <a:cubicBezTo>
                    <a:pt x="3684" y="742"/>
                    <a:pt x="3708" y="729"/>
                    <a:pt x="3729" y="710"/>
                  </a:cubicBezTo>
                  <a:cubicBezTo>
                    <a:pt x="3730" y="707"/>
                    <a:pt x="3751" y="661"/>
                    <a:pt x="3751" y="657"/>
                  </a:cubicBezTo>
                  <a:cubicBezTo>
                    <a:pt x="3755" y="600"/>
                    <a:pt x="3733" y="499"/>
                    <a:pt x="3718" y="443"/>
                  </a:cubicBezTo>
                  <a:cubicBezTo>
                    <a:pt x="3726" y="362"/>
                    <a:pt x="3737" y="279"/>
                    <a:pt x="3742" y="197"/>
                  </a:cubicBezTo>
                  <a:cubicBezTo>
                    <a:pt x="3744" y="159"/>
                    <a:pt x="3762" y="113"/>
                    <a:pt x="3740" y="79"/>
                  </a:cubicBezTo>
                  <a:cubicBezTo>
                    <a:pt x="3728" y="61"/>
                    <a:pt x="3627" y="112"/>
                    <a:pt x="3608" y="123"/>
                  </a:cubicBezTo>
                  <a:cubicBezTo>
                    <a:pt x="3582" y="139"/>
                    <a:pt x="3526" y="132"/>
                    <a:pt x="3526" y="132"/>
                  </a:cubicBezTo>
                  <a:cubicBezTo>
                    <a:pt x="3418" y="116"/>
                    <a:pt x="3398" y="99"/>
                    <a:pt x="3291" y="79"/>
                  </a:cubicBezTo>
                  <a:cubicBezTo>
                    <a:pt x="3157" y="82"/>
                    <a:pt x="3186" y="105"/>
                    <a:pt x="3051" y="105"/>
                  </a:cubicBezTo>
                  <a:cubicBezTo>
                    <a:pt x="3039" y="108"/>
                    <a:pt x="2935" y="111"/>
                    <a:pt x="2923" y="114"/>
                  </a:cubicBezTo>
                  <a:cubicBezTo>
                    <a:pt x="2903" y="118"/>
                    <a:pt x="2803" y="123"/>
                    <a:pt x="2803" y="123"/>
                  </a:cubicBezTo>
                  <a:cubicBezTo>
                    <a:pt x="2761" y="106"/>
                    <a:pt x="2721" y="97"/>
                    <a:pt x="2677" y="88"/>
                  </a:cubicBezTo>
                  <a:cubicBezTo>
                    <a:pt x="2640" y="89"/>
                    <a:pt x="2594" y="139"/>
                    <a:pt x="2557" y="141"/>
                  </a:cubicBezTo>
                  <a:cubicBezTo>
                    <a:pt x="2508" y="144"/>
                    <a:pt x="2462" y="126"/>
                    <a:pt x="2417" y="145"/>
                  </a:cubicBezTo>
                  <a:cubicBezTo>
                    <a:pt x="2381" y="160"/>
                    <a:pt x="2384" y="140"/>
                    <a:pt x="2347" y="150"/>
                  </a:cubicBezTo>
                  <a:cubicBezTo>
                    <a:pt x="2329" y="146"/>
                    <a:pt x="2269" y="168"/>
                    <a:pt x="2251" y="162"/>
                  </a:cubicBezTo>
                  <a:cubicBezTo>
                    <a:pt x="2236" y="158"/>
                    <a:pt x="2249" y="118"/>
                    <a:pt x="2237" y="114"/>
                  </a:cubicBezTo>
                  <a:cubicBezTo>
                    <a:pt x="2221" y="105"/>
                    <a:pt x="2185" y="111"/>
                    <a:pt x="2155" y="105"/>
                  </a:cubicBezTo>
                  <a:cubicBezTo>
                    <a:pt x="2114" y="106"/>
                    <a:pt x="2094" y="70"/>
                    <a:pt x="2054" y="77"/>
                  </a:cubicBezTo>
                  <a:cubicBezTo>
                    <a:pt x="2010" y="71"/>
                    <a:pt x="1994" y="119"/>
                    <a:pt x="1917" y="105"/>
                  </a:cubicBezTo>
                  <a:cubicBezTo>
                    <a:pt x="1823" y="73"/>
                    <a:pt x="1694" y="84"/>
                    <a:pt x="1597" y="59"/>
                  </a:cubicBezTo>
                  <a:cubicBezTo>
                    <a:pt x="1441" y="18"/>
                    <a:pt x="1372" y="66"/>
                    <a:pt x="1213" y="50"/>
                  </a:cubicBezTo>
                  <a:cubicBezTo>
                    <a:pt x="1183" y="51"/>
                    <a:pt x="1052" y="48"/>
                    <a:pt x="1022" y="52"/>
                  </a:cubicBezTo>
                  <a:cubicBezTo>
                    <a:pt x="1003" y="55"/>
                    <a:pt x="984" y="62"/>
                    <a:pt x="966" y="67"/>
                  </a:cubicBezTo>
                  <a:cubicBezTo>
                    <a:pt x="957" y="69"/>
                    <a:pt x="937" y="74"/>
                    <a:pt x="937" y="74"/>
                  </a:cubicBezTo>
                  <a:cubicBezTo>
                    <a:pt x="876" y="49"/>
                    <a:pt x="776" y="58"/>
                    <a:pt x="710" y="41"/>
                  </a:cubicBezTo>
                  <a:cubicBezTo>
                    <a:pt x="660" y="44"/>
                    <a:pt x="650" y="0"/>
                    <a:pt x="602" y="18"/>
                  </a:cubicBezTo>
                  <a:cubicBezTo>
                    <a:pt x="589" y="22"/>
                    <a:pt x="577" y="29"/>
                    <a:pt x="564" y="34"/>
                  </a:cubicBezTo>
                  <a:cubicBezTo>
                    <a:pt x="546" y="39"/>
                    <a:pt x="289" y="59"/>
                    <a:pt x="289" y="59"/>
                  </a:cubicBezTo>
                  <a:cubicBezTo>
                    <a:pt x="155" y="24"/>
                    <a:pt x="189" y="73"/>
                    <a:pt x="48" y="84"/>
                  </a:cubicBezTo>
                  <a:cubicBezTo>
                    <a:pt x="3" y="200"/>
                    <a:pt x="0" y="374"/>
                    <a:pt x="24" y="498"/>
                  </a:cubicBezTo>
                  <a:cubicBezTo>
                    <a:pt x="19" y="529"/>
                    <a:pt x="49" y="587"/>
                    <a:pt x="16" y="614"/>
                  </a:cubicBezTo>
                  <a:close/>
                </a:path>
              </a:pathLst>
            </a:custGeom>
            <a:solidFill>
              <a:srgbClr val="FFCC00">
                <a:alpha val="25098"/>
              </a:srgbClr>
            </a:solidFill>
            <a:ln w="9525">
              <a:noFill/>
              <a:round/>
              <a:headEnd/>
              <a:tailEnd/>
            </a:ln>
          </p:spPr>
          <p:txBody>
            <a:bodyPr/>
            <a:lstStyle/>
            <a:p>
              <a:endParaRPr lang="en-US"/>
            </a:p>
          </p:txBody>
        </p:sp>
        <p:sp>
          <p:nvSpPr>
            <p:cNvPr id="35" name="AutoShape 36"/>
            <p:cNvSpPr>
              <a:spLocks noChangeArrowheads="1"/>
            </p:cNvSpPr>
            <p:nvPr/>
          </p:nvSpPr>
          <p:spPr bwMode="auto">
            <a:xfrm rot="2858305">
              <a:off x="1103883" y="4400638"/>
              <a:ext cx="600174" cy="136534"/>
            </a:xfrm>
            <a:prstGeom prst="rightArrow">
              <a:avLst>
                <a:gd name="adj1" fmla="val 54611"/>
                <a:gd name="adj2" fmla="val 114758"/>
              </a:avLst>
            </a:prstGeom>
            <a:solidFill>
              <a:srgbClr val="FF3300"/>
            </a:solidFill>
            <a:ln w="9525">
              <a:noFill/>
              <a:miter lim="800000"/>
              <a:headEnd/>
              <a:tailEnd/>
            </a:ln>
          </p:spPr>
          <p:txBody>
            <a:bodyPr wrap="none" anchor="ctr"/>
            <a:lstStyle/>
            <a:p>
              <a:endParaRPr lang="en-US"/>
            </a:p>
          </p:txBody>
        </p:sp>
        <p:sp>
          <p:nvSpPr>
            <p:cNvPr id="36" name="AutoShape 37"/>
            <p:cNvSpPr>
              <a:spLocks noChangeArrowheads="1"/>
            </p:cNvSpPr>
            <p:nvPr/>
          </p:nvSpPr>
          <p:spPr bwMode="auto">
            <a:xfrm rot="18741695" flipV="1">
              <a:off x="1526194" y="4470495"/>
              <a:ext cx="412818" cy="57154"/>
            </a:xfrm>
            <a:prstGeom prst="rightArrow">
              <a:avLst>
                <a:gd name="adj1" fmla="val 55806"/>
                <a:gd name="adj2" fmla="val 110216"/>
              </a:avLst>
            </a:prstGeom>
            <a:solidFill>
              <a:srgbClr val="FF3300"/>
            </a:solidFill>
            <a:ln w="9525">
              <a:noFill/>
              <a:miter lim="800000"/>
              <a:headEnd/>
              <a:tailEnd/>
            </a:ln>
          </p:spPr>
          <p:txBody>
            <a:bodyPr wrap="none" anchor="ctr"/>
            <a:lstStyle/>
            <a:p>
              <a:endParaRPr lang="en-US"/>
            </a:p>
          </p:txBody>
        </p:sp>
        <p:sp>
          <p:nvSpPr>
            <p:cNvPr id="37" name="AutoShape 38"/>
            <p:cNvSpPr>
              <a:spLocks noChangeArrowheads="1"/>
            </p:cNvSpPr>
            <p:nvPr/>
          </p:nvSpPr>
          <p:spPr bwMode="auto">
            <a:xfrm rot="16205366" flipV="1">
              <a:off x="1443645" y="4468907"/>
              <a:ext cx="295324" cy="58741"/>
            </a:xfrm>
            <a:prstGeom prst="rightArrow">
              <a:avLst>
                <a:gd name="adj1" fmla="val 55806"/>
                <a:gd name="adj2" fmla="val 76717"/>
              </a:avLst>
            </a:prstGeom>
            <a:solidFill>
              <a:srgbClr val="FF3300"/>
            </a:solidFill>
            <a:ln w="9525">
              <a:noFill/>
              <a:miter lim="800000"/>
              <a:headEnd/>
              <a:tailEnd/>
            </a:ln>
          </p:spPr>
          <p:txBody>
            <a:bodyPr wrap="none" anchor="ctr"/>
            <a:lstStyle/>
            <a:p>
              <a:endParaRPr lang="en-US"/>
            </a:p>
          </p:txBody>
        </p:sp>
        <p:sp>
          <p:nvSpPr>
            <p:cNvPr id="38" name="AutoShape 39"/>
            <p:cNvSpPr>
              <a:spLocks noChangeArrowheads="1"/>
            </p:cNvSpPr>
            <p:nvPr/>
          </p:nvSpPr>
          <p:spPr bwMode="auto">
            <a:xfrm rot="20394498" flipV="1">
              <a:off x="1583369" y="4583223"/>
              <a:ext cx="295294" cy="58747"/>
            </a:xfrm>
            <a:prstGeom prst="rightArrow">
              <a:avLst>
                <a:gd name="adj1" fmla="val 55806"/>
                <a:gd name="adj2" fmla="val 76701"/>
              </a:avLst>
            </a:prstGeom>
            <a:solidFill>
              <a:srgbClr val="FF3300"/>
            </a:solidFill>
            <a:ln w="9525">
              <a:noFill/>
              <a:miter lim="800000"/>
              <a:headEnd/>
              <a:tailEnd/>
            </a:ln>
          </p:spPr>
          <p:txBody>
            <a:bodyPr wrap="none" anchor="ctr"/>
            <a:lstStyle/>
            <a:p>
              <a:endParaRPr lang="en-US"/>
            </a:p>
          </p:txBody>
        </p:sp>
        <p:sp>
          <p:nvSpPr>
            <p:cNvPr id="39" name="AutoShape 40"/>
            <p:cNvSpPr>
              <a:spLocks noChangeArrowheads="1"/>
            </p:cNvSpPr>
            <p:nvPr/>
          </p:nvSpPr>
          <p:spPr bwMode="auto">
            <a:xfrm rot="940692" flipH="1" flipV="1">
              <a:off x="1288075" y="4605452"/>
              <a:ext cx="295294" cy="58747"/>
            </a:xfrm>
            <a:prstGeom prst="rightArrow">
              <a:avLst>
                <a:gd name="adj1" fmla="val 55806"/>
                <a:gd name="adj2" fmla="val 76701"/>
              </a:avLst>
            </a:prstGeom>
            <a:solidFill>
              <a:srgbClr val="FF3300"/>
            </a:solidFill>
            <a:ln w="9525">
              <a:noFill/>
              <a:miter lim="800000"/>
              <a:headEnd/>
              <a:tailEnd/>
            </a:ln>
          </p:spPr>
          <p:txBody>
            <a:bodyPr wrap="none" anchor="ctr"/>
            <a:lstStyle/>
            <a:p>
              <a:endParaRPr lang="en-US"/>
            </a:p>
          </p:txBody>
        </p:sp>
        <p:sp>
          <p:nvSpPr>
            <p:cNvPr id="40" name="AutoShape 41"/>
            <p:cNvSpPr>
              <a:spLocks noChangeArrowheads="1"/>
            </p:cNvSpPr>
            <p:nvPr/>
          </p:nvSpPr>
          <p:spPr bwMode="auto">
            <a:xfrm rot="2858305">
              <a:off x="94136" y="4497491"/>
              <a:ext cx="1265446" cy="136534"/>
            </a:xfrm>
            <a:prstGeom prst="rightArrow">
              <a:avLst>
                <a:gd name="adj1" fmla="val 59750"/>
                <a:gd name="adj2" fmla="val 178201"/>
              </a:avLst>
            </a:prstGeom>
            <a:solidFill>
              <a:srgbClr val="66FF33"/>
            </a:solidFill>
            <a:ln w="9525">
              <a:noFill/>
              <a:miter lim="800000"/>
              <a:headEnd/>
              <a:tailEnd/>
            </a:ln>
          </p:spPr>
          <p:txBody>
            <a:bodyPr wrap="none" anchor="ctr"/>
            <a:lstStyle/>
            <a:p>
              <a:endParaRPr lang="en-US"/>
            </a:p>
          </p:txBody>
        </p:sp>
        <p:sp>
          <p:nvSpPr>
            <p:cNvPr id="41" name="AutoShape 42"/>
            <p:cNvSpPr>
              <a:spLocks noChangeArrowheads="1"/>
            </p:cNvSpPr>
            <p:nvPr/>
          </p:nvSpPr>
          <p:spPr bwMode="auto">
            <a:xfrm rot="18741695" flipV="1">
              <a:off x="1046732" y="4751530"/>
              <a:ext cx="547778" cy="88906"/>
            </a:xfrm>
            <a:prstGeom prst="rightArrow">
              <a:avLst>
                <a:gd name="adj1" fmla="val 55806"/>
                <a:gd name="adj2" fmla="val 94017"/>
              </a:avLst>
            </a:prstGeom>
            <a:solidFill>
              <a:srgbClr val="66FF33"/>
            </a:solidFill>
            <a:ln w="9525">
              <a:noFill/>
              <a:miter lim="800000"/>
              <a:headEnd/>
              <a:tailEnd/>
            </a:ln>
          </p:spPr>
          <p:txBody>
            <a:bodyPr wrap="none" anchor="ctr"/>
            <a:lstStyle/>
            <a:p>
              <a:endParaRPr lang="en-US"/>
            </a:p>
          </p:txBody>
        </p:sp>
        <p:sp>
          <p:nvSpPr>
            <p:cNvPr id="42" name="AutoShape 43"/>
            <p:cNvSpPr>
              <a:spLocks noChangeArrowheads="1"/>
            </p:cNvSpPr>
            <p:nvPr/>
          </p:nvSpPr>
          <p:spPr bwMode="auto">
            <a:xfrm rot="16205366" flipV="1">
              <a:off x="1359502" y="4459381"/>
              <a:ext cx="296911" cy="58741"/>
            </a:xfrm>
            <a:prstGeom prst="rightArrow">
              <a:avLst>
                <a:gd name="adj1" fmla="val 55806"/>
                <a:gd name="adj2" fmla="val 77129"/>
              </a:avLst>
            </a:prstGeom>
            <a:solidFill>
              <a:srgbClr val="66FF33"/>
            </a:solidFill>
            <a:ln w="9525">
              <a:noFill/>
              <a:miter lim="800000"/>
              <a:headEnd/>
              <a:tailEnd/>
            </a:ln>
          </p:spPr>
          <p:txBody>
            <a:bodyPr wrap="none" anchor="ctr"/>
            <a:lstStyle/>
            <a:p>
              <a:endParaRPr lang="en-US"/>
            </a:p>
          </p:txBody>
        </p:sp>
        <p:sp>
          <p:nvSpPr>
            <p:cNvPr id="43" name="AutoShape 44"/>
            <p:cNvSpPr>
              <a:spLocks noChangeArrowheads="1"/>
            </p:cNvSpPr>
            <p:nvPr/>
          </p:nvSpPr>
          <p:spPr bwMode="auto">
            <a:xfrm rot="16097971" flipV="1">
              <a:off x="1299162" y="4680079"/>
              <a:ext cx="520786" cy="53978"/>
            </a:xfrm>
            <a:prstGeom prst="rightArrow">
              <a:avLst>
                <a:gd name="adj1" fmla="val 55806"/>
                <a:gd name="adj2" fmla="val 147223"/>
              </a:avLst>
            </a:prstGeom>
            <a:solidFill>
              <a:srgbClr val="FFFF00"/>
            </a:solidFill>
            <a:ln w="9525">
              <a:noFill/>
              <a:miter lim="800000"/>
              <a:headEnd/>
              <a:tailEnd/>
            </a:ln>
          </p:spPr>
          <p:txBody>
            <a:bodyPr wrap="none" anchor="ctr"/>
            <a:lstStyle/>
            <a:p>
              <a:endParaRPr lang="en-US"/>
            </a:p>
          </p:txBody>
        </p:sp>
        <p:sp>
          <p:nvSpPr>
            <p:cNvPr id="44" name="Freeform 45"/>
            <p:cNvSpPr>
              <a:spLocks/>
            </p:cNvSpPr>
            <p:nvPr/>
          </p:nvSpPr>
          <p:spPr bwMode="auto">
            <a:xfrm>
              <a:off x="737178" y="4087842"/>
              <a:ext cx="1498694" cy="895498"/>
            </a:xfrm>
            <a:custGeom>
              <a:avLst/>
              <a:gdLst>
                <a:gd name="T0" fmla="*/ 0 w 944"/>
                <a:gd name="T1" fmla="*/ 0 h 564"/>
                <a:gd name="T2" fmla="*/ 2147483647 w 944"/>
                <a:gd name="T3" fmla="*/ 2147483647 h 564"/>
                <a:gd name="T4" fmla="*/ 2147483647 w 944"/>
                <a:gd name="T5" fmla="*/ 2147483647 h 564"/>
                <a:gd name="T6" fmla="*/ 0 60000 65536"/>
                <a:gd name="T7" fmla="*/ 0 60000 65536"/>
                <a:gd name="T8" fmla="*/ 0 60000 65536"/>
                <a:gd name="T9" fmla="*/ 0 w 944"/>
                <a:gd name="T10" fmla="*/ 0 h 564"/>
                <a:gd name="T11" fmla="*/ 944 w 944"/>
                <a:gd name="T12" fmla="*/ 564 h 564"/>
              </a:gdLst>
              <a:ahLst/>
              <a:cxnLst>
                <a:cxn ang="T6">
                  <a:pos x="T0" y="T1"/>
                </a:cxn>
                <a:cxn ang="T7">
                  <a:pos x="T2" y="T3"/>
                </a:cxn>
                <a:cxn ang="T8">
                  <a:pos x="T4" y="T5"/>
                </a:cxn>
              </a:cxnLst>
              <a:rect l="T9" t="T10" r="T11" b="T12"/>
              <a:pathLst>
                <a:path w="944" h="564">
                  <a:moveTo>
                    <a:pt x="0" y="0"/>
                  </a:moveTo>
                  <a:lnTo>
                    <a:pt x="521" y="564"/>
                  </a:lnTo>
                  <a:lnTo>
                    <a:pt x="944" y="75"/>
                  </a:lnTo>
                </a:path>
              </a:pathLst>
            </a:custGeom>
            <a:noFill/>
            <a:ln w="28575">
              <a:solidFill>
                <a:schemeClr val="bg1"/>
              </a:solidFill>
              <a:prstDash val="dashDot"/>
              <a:round/>
              <a:headEnd/>
              <a:tailEnd type="triangle" w="med" len="med"/>
            </a:ln>
          </p:spPr>
          <p:txBody>
            <a:bodyPr/>
            <a:lstStyle/>
            <a:p>
              <a:endParaRPr lang="en-US"/>
            </a:p>
          </p:txBody>
        </p:sp>
        <p:pic>
          <p:nvPicPr>
            <p:cNvPr id="45" name="Picture 46"/>
            <p:cNvPicPr>
              <a:picLocks noChangeAspect="1" noChangeArrowheads="1"/>
            </p:cNvPicPr>
            <p:nvPr/>
          </p:nvPicPr>
          <p:blipFill>
            <a:blip r:embed="rId7" cstate="print">
              <a:clrChange>
                <a:clrFrom>
                  <a:srgbClr val="FFFFFF"/>
                </a:clrFrom>
                <a:clrTo>
                  <a:srgbClr val="FFFFFF">
                    <a:alpha val="0"/>
                  </a:srgbClr>
                </a:clrTo>
              </a:clrChange>
              <a:lum contrast="2000"/>
            </a:blip>
            <a:srcRect/>
            <a:stretch>
              <a:fillRect/>
            </a:stretch>
          </p:blipFill>
          <p:spPr bwMode="auto">
            <a:xfrm rot="2539388">
              <a:off x="1819921" y="3987813"/>
              <a:ext cx="1092269" cy="309614"/>
            </a:xfrm>
            <a:prstGeom prst="rect">
              <a:avLst/>
            </a:prstGeom>
            <a:noFill/>
            <a:ln w="9525">
              <a:noFill/>
              <a:miter lim="800000"/>
              <a:headEnd/>
              <a:tailEnd/>
            </a:ln>
          </p:spPr>
        </p:pic>
      </p:grpSp>
      <p:sp>
        <p:nvSpPr>
          <p:cNvPr id="47" name="TextBox 46"/>
          <p:cNvSpPr txBox="1"/>
          <p:nvPr/>
        </p:nvSpPr>
        <p:spPr>
          <a:xfrm>
            <a:off x="6910523" y="2252246"/>
            <a:ext cx="971741" cy="338554"/>
          </a:xfrm>
          <a:prstGeom prst="rect">
            <a:avLst/>
          </a:prstGeom>
          <a:noFill/>
        </p:spPr>
        <p:txBody>
          <a:bodyPr wrap="none" rtlCol="0">
            <a:spAutoFit/>
          </a:bodyPr>
          <a:lstStyle/>
          <a:p>
            <a:r>
              <a:rPr lang="en-US" sz="1600" b="1" dirty="0" smtClean="0">
                <a:solidFill>
                  <a:srgbClr val="FFFF00"/>
                </a:solidFill>
              </a:rPr>
              <a:t>3-5 </a:t>
            </a:r>
            <a:r>
              <a:rPr lang="en-US" sz="1600" b="1" dirty="0" err="1" smtClean="0">
                <a:solidFill>
                  <a:srgbClr val="FFFF00"/>
                </a:solidFill>
              </a:rPr>
              <a:t>ppm</a:t>
            </a:r>
            <a:endParaRPr lang="en-US" sz="1600" b="1" dirty="0">
              <a:solidFill>
                <a:srgbClr val="FFFF00"/>
              </a:solidFill>
            </a:endParaRPr>
          </a:p>
        </p:txBody>
      </p:sp>
      <p:sp>
        <p:nvSpPr>
          <p:cNvPr id="48" name="TextBox 47"/>
          <p:cNvSpPr txBox="1"/>
          <p:nvPr/>
        </p:nvSpPr>
        <p:spPr>
          <a:xfrm>
            <a:off x="6934200" y="4538246"/>
            <a:ext cx="1080745" cy="338554"/>
          </a:xfrm>
          <a:prstGeom prst="rect">
            <a:avLst/>
          </a:prstGeom>
          <a:noFill/>
        </p:spPr>
        <p:txBody>
          <a:bodyPr wrap="none" rtlCol="0">
            <a:spAutoFit/>
          </a:bodyPr>
          <a:lstStyle/>
          <a:p>
            <a:r>
              <a:rPr lang="en-US" sz="1600" b="1" dirty="0" smtClean="0">
                <a:solidFill>
                  <a:srgbClr val="FFFF00"/>
                </a:solidFill>
              </a:rPr>
              <a:t>&lt;0.4 </a:t>
            </a:r>
            <a:r>
              <a:rPr lang="en-US" sz="1600" b="1" dirty="0" err="1" smtClean="0">
                <a:solidFill>
                  <a:srgbClr val="FFFF00"/>
                </a:solidFill>
              </a:rPr>
              <a:t>ppm</a:t>
            </a:r>
            <a:endParaRPr lang="en-US" sz="1600" b="1"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1066800" y="152400"/>
            <a:ext cx="6642100" cy="457200"/>
          </a:xfrm>
        </p:spPr>
        <p:txBody>
          <a:bodyPr/>
          <a:lstStyle/>
          <a:p>
            <a:r>
              <a:rPr lang="en-US" dirty="0" smtClean="0"/>
              <a:t>OCO-2 Flies at the Head of the A-Train</a:t>
            </a:r>
            <a:endParaRPr lang="en-US" dirty="0"/>
          </a:p>
        </p:txBody>
      </p:sp>
      <p:pic>
        <p:nvPicPr>
          <p:cNvPr id="1027" name="Picture 3" descr="C:\Users\dcrisp.JPL\Documents\dcrisp\OCO\Images-OCO\A-Train\A-Train_Concept_20100803.jpg"/>
          <p:cNvPicPr>
            <a:picLocks noChangeAspect="1" noChangeArrowheads="1"/>
          </p:cNvPicPr>
          <p:nvPr/>
        </p:nvPicPr>
        <p:blipFill>
          <a:blip r:embed="rId3" cstate="print"/>
          <a:srcRect t="14646"/>
          <a:stretch>
            <a:fillRect/>
          </a:stretch>
        </p:blipFill>
        <p:spPr bwMode="auto">
          <a:xfrm>
            <a:off x="941387" y="838200"/>
            <a:ext cx="6983413" cy="3996687"/>
          </a:xfrm>
          <a:prstGeom prst="rect">
            <a:avLst/>
          </a:prstGeom>
          <a:noFill/>
        </p:spPr>
      </p:pic>
      <p:sp>
        <p:nvSpPr>
          <p:cNvPr id="4" name="TextBox 3"/>
          <p:cNvSpPr txBox="1"/>
          <p:nvPr/>
        </p:nvSpPr>
        <p:spPr>
          <a:xfrm>
            <a:off x="304800" y="4876800"/>
            <a:ext cx="8153400" cy="1015663"/>
          </a:xfrm>
          <a:prstGeom prst="rect">
            <a:avLst/>
          </a:prstGeom>
          <a:noFill/>
        </p:spPr>
        <p:txBody>
          <a:bodyPr wrap="square" rtlCol="0">
            <a:spAutoFit/>
          </a:bodyPr>
          <a:lstStyle/>
          <a:p>
            <a:r>
              <a:rPr lang="en-US" dirty="0" smtClean="0"/>
              <a:t>Like OCO, OCO-2 will fly at the head of the A-Train.  However, OCO-2 may fly along the </a:t>
            </a:r>
            <a:r>
              <a:rPr lang="en-US" dirty="0" err="1" smtClean="0"/>
              <a:t>CloudSat</a:t>
            </a:r>
            <a:r>
              <a:rPr lang="en-US" dirty="0" smtClean="0"/>
              <a:t>/CALIPSO path, rather than the Aqua path to maximize synergy with </a:t>
            </a:r>
            <a:r>
              <a:rPr lang="en-US" dirty="0" err="1" smtClean="0"/>
              <a:t>CloudSat</a:t>
            </a:r>
            <a:r>
              <a:rPr lang="en-US" dirty="0" smtClean="0"/>
              <a:t>/CALIPSO/MODIS products.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a:grpSpLocks/>
          </p:cNvGrpSpPr>
          <p:nvPr/>
        </p:nvGrpSpPr>
        <p:grpSpPr bwMode="auto">
          <a:xfrm>
            <a:off x="5562600" y="944563"/>
            <a:ext cx="2895600" cy="2636837"/>
            <a:chOff x="5562600" y="1173025"/>
            <a:chExt cx="3124200" cy="2637021"/>
          </a:xfrm>
        </p:grpSpPr>
        <p:pic>
          <p:nvPicPr>
            <p:cNvPr id="9288" name="Picture 433" descr="Mt_San_Antoiio_PIA03332"/>
            <p:cNvPicPr>
              <a:picLocks noChangeAspect="1" noChangeArrowheads="1"/>
            </p:cNvPicPr>
            <p:nvPr/>
          </p:nvPicPr>
          <p:blipFill>
            <a:blip r:embed="rId3" cstate="print"/>
            <a:srcRect l="5849"/>
            <a:stretch>
              <a:fillRect/>
            </a:stretch>
          </p:blipFill>
          <p:spPr bwMode="auto">
            <a:xfrm>
              <a:off x="5562600" y="1173025"/>
              <a:ext cx="3124199" cy="1417775"/>
            </a:xfrm>
            <a:prstGeom prst="rect">
              <a:avLst/>
            </a:prstGeom>
            <a:noFill/>
            <a:ln w="9525">
              <a:noFill/>
              <a:miter lim="800000"/>
              <a:headEnd/>
              <a:tailEnd/>
            </a:ln>
          </p:spPr>
        </p:pic>
        <p:pic>
          <p:nvPicPr>
            <p:cNvPr id="9289" name="Picture 432" descr="Mt_San_Antoiio_PIA03332"/>
            <p:cNvPicPr>
              <a:picLocks noChangeAspect="1" noChangeArrowheads="1"/>
            </p:cNvPicPr>
            <p:nvPr/>
          </p:nvPicPr>
          <p:blipFill>
            <a:blip r:embed="rId4" cstate="print"/>
            <a:srcRect/>
            <a:stretch>
              <a:fillRect/>
            </a:stretch>
          </p:blipFill>
          <p:spPr bwMode="auto">
            <a:xfrm>
              <a:off x="5562600" y="2590800"/>
              <a:ext cx="3124200" cy="1219246"/>
            </a:xfrm>
            <a:prstGeom prst="rect">
              <a:avLst/>
            </a:prstGeom>
            <a:noFill/>
            <a:ln w="9525">
              <a:noFill/>
              <a:miter lim="800000"/>
              <a:headEnd/>
              <a:tailEnd/>
            </a:ln>
          </p:spPr>
        </p:pic>
      </p:grpSp>
      <p:sp>
        <p:nvSpPr>
          <p:cNvPr id="9219" name="Title 1"/>
          <p:cNvSpPr>
            <a:spLocks noGrp="1"/>
          </p:cNvSpPr>
          <p:nvPr>
            <p:ph type="title" idx="4294967295"/>
          </p:nvPr>
        </p:nvSpPr>
        <p:spPr>
          <a:xfrm>
            <a:off x="990600" y="152401"/>
            <a:ext cx="6718300" cy="533400"/>
          </a:xfrm>
        </p:spPr>
        <p:txBody>
          <a:bodyPr lIns="91428" tIns="45714" rIns="91428" bIns="45714"/>
          <a:lstStyle/>
          <a:p>
            <a:r>
              <a:rPr lang="en-US" dirty="0" smtClean="0">
                <a:ea typeface="ＭＳ Ｐゴシック" pitchFamily="34" charset="-128"/>
              </a:rPr>
              <a:t>Measuring CO</a:t>
            </a:r>
            <a:r>
              <a:rPr lang="en-US" baseline="-25000" dirty="0" smtClean="0">
                <a:ea typeface="ＭＳ Ｐゴシック" pitchFamily="34" charset="-128"/>
              </a:rPr>
              <a:t>2</a:t>
            </a:r>
            <a:r>
              <a:rPr lang="en-US" dirty="0" smtClean="0">
                <a:ea typeface="ＭＳ Ｐゴシック" pitchFamily="34" charset="-128"/>
              </a:rPr>
              <a:t>: Synergy with AIRS and TES</a:t>
            </a:r>
            <a:endParaRPr lang="en-US" baseline="-25000" dirty="0" smtClean="0">
              <a:ea typeface="ＭＳ Ｐゴシック" pitchFamily="34" charset="-128"/>
            </a:endParaRPr>
          </a:p>
        </p:txBody>
      </p:sp>
      <p:sp>
        <p:nvSpPr>
          <p:cNvPr id="9220" name="Content Placeholder 2"/>
          <p:cNvSpPr>
            <a:spLocks noGrp="1"/>
          </p:cNvSpPr>
          <p:nvPr>
            <p:ph idx="4294967295"/>
          </p:nvPr>
        </p:nvSpPr>
        <p:spPr>
          <a:xfrm>
            <a:off x="152400" y="847725"/>
            <a:ext cx="5562600" cy="5248275"/>
          </a:xfrm>
        </p:spPr>
        <p:txBody>
          <a:bodyPr lIns="86198" tIns="43099" rIns="86198" bIns="43099"/>
          <a:lstStyle/>
          <a:p>
            <a:pPr>
              <a:buFontTx/>
              <a:buNone/>
            </a:pPr>
            <a:r>
              <a:rPr lang="en-US" sz="2000" dirty="0" smtClean="0">
                <a:ea typeface="ＭＳ Ｐゴシック" pitchFamily="34" charset="-128"/>
              </a:rPr>
              <a:t>	Atmospheric CO</a:t>
            </a:r>
            <a:r>
              <a:rPr lang="en-US" sz="2000" baseline="-25000" dirty="0" smtClean="0">
                <a:ea typeface="ＭＳ Ｐゴシック" pitchFamily="34" charset="-128"/>
              </a:rPr>
              <a:t>2</a:t>
            </a:r>
            <a:r>
              <a:rPr lang="en-US" sz="2000" dirty="0" smtClean="0">
                <a:ea typeface="ＭＳ Ｐゴシック" pitchFamily="34" charset="-128"/>
              </a:rPr>
              <a:t> can be inferred from both thermal IR or solar remote sensing data</a:t>
            </a:r>
          </a:p>
          <a:p>
            <a:pPr lvl="1"/>
            <a:endParaRPr lang="en-US" sz="1000" dirty="0" smtClean="0">
              <a:ea typeface="ＭＳ Ｐゴシック" pitchFamily="34" charset="-128"/>
            </a:endParaRPr>
          </a:p>
          <a:p>
            <a:r>
              <a:rPr lang="en-US" sz="2000" dirty="0" smtClean="0">
                <a:ea typeface="ＭＳ Ｐゴシック" pitchFamily="34" charset="-128"/>
              </a:rPr>
              <a:t>Thermal IR instruments (AIRS,TES , IASI) measure CO</a:t>
            </a:r>
            <a:r>
              <a:rPr lang="en-US" sz="2000" baseline="-25000" dirty="0" smtClean="0">
                <a:ea typeface="ＭＳ Ｐゴシック" pitchFamily="34" charset="-128"/>
              </a:rPr>
              <a:t>2</a:t>
            </a:r>
            <a:r>
              <a:rPr lang="en-US" sz="2000" dirty="0" smtClean="0">
                <a:ea typeface="ＭＳ Ｐゴシック" pitchFamily="34" charset="-128"/>
              </a:rPr>
              <a:t> above the mid-troposphere</a:t>
            </a:r>
          </a:p>
          <a:p>
            <a:pPr lvl="1"/>
            <a:r>
              <a:rPr lang="en-US" sz="1800" dirty="0" smtClean="0">
                <a:ea typeface="ＭＳ Ｐゴシック" pitchFamily="34" charset="-128"/>
              </a:rPr>
              <a:t>Directly measure the greenhouse forcing by CO</a:t>
            </a:r>
            <a:r>
              <a:rPr lang="en-US" sz="1800" baseline="-25000" dirty="0" smtClean="0">
                <a:ea typeface="ＭＳ Ｐゴシック" pitchFamily="34" charset="-128"/>
              </a:rPr>
              <a:t>2</a:t>
            </a:r>
            <a:r>
              <a:rPr lang="en-US" sz="1800" dirty="0" smtClean="0">
                <a:ea typeface="ＭＳ Ｐゴシック" pitchFamily="34" charset="-128"/>
              </a:rPr>
              <a:t> in the present climate</a:t>
            </a:r>
          </a:p>
          <a:p>
            <a:pPr lvl="1"/>
            <a:r>
              <a:rPr lang="en-US" sz="1800" dirty="0" smtClean="0">
                <a:ea typeface="ＭＳ Ｐゴシック" pitchFamily="34" charset="-128"/>
              </a:rPr>
              <a:t>Provides limited information on sources/sinks</a:t>
            </a:r>
          </a:p>
          <a:p>
            <a:endParaRPr lang="en-US" sz="1200" dirty="0" smtClean="0">
              <a:ea typeface="ＭＳ Ｐゴシック" pitchFamily="34" charset="-128"/>
            </a:endParaRPr>
          </a:p>
          <a:p>
            <a:r>
              <a:rPr lang="en-US" sz="2000" dirty="0" smtClean="0">
                <a:ea typeface="ＭＳ Ｐゴシック" pitchFamily="34" charset="-128"/>
              </a:rPr>
              <a:t>Solar NIR instruments (GOSAT, OCO-2) measure the total CO</a:t>
            </a:r>
            <a:r>
              <a:rPr lang="en-US" sz="2000" baseline="-25000" dirty="0" smtClean="0">
                <a:ea typeface="ＭＳ Ｐゴシック" pitchFamily="34" charset="-128"/>
              </a:rPr>
              <a:t>2</a:t>
            </a:r>
            <a:r>
              <a:rPr lang="en-US" sz="2000" dirty="0" smtClean="0">
                <a:ea typeface="ＭＳ Ｐゴシック" pitchFamily="34" charset="-128"/>
              </a:rPr>
              <a:t> column</a:t>
            </a:r>
          </a:p>
          <a:p>
            <a:pPr lvl="1"/>
            <a:r>
              <a:rPr lang="en-US" sz="1800" dirty="0" smtClean="0">
                <a:ea typeface="ＭＳ Ｐゴシック" pitchFamily="34" charset="-128"/>
              </a:rPr>
              <a:t>Most sensitive to surface fluxes</a:t>
            </a:r>
          </a:p>
          <a:p>
            <a:pPr lvl="1"/>
            <a:r>
              <a:rPr lang="en-US" sz="1800" dirty="0" smtClean="0">
                <a:ea typeface="ＭＳ Ｐゴシック" pitchFamily="34" charset="-128"/>
              </a:rPr>
              <a:t>Provides insight needed to predict future rates of CO</a:t>
            </a:r>
            <a:r>
              <a:rPr lang="en-US" sz="1800" baseline="-25000" dirty="0" smtClean="0">
                <a:ea typeface="ＭＳ Ｐゴシック" pitchFamily="34" charset="-128"/>
              </a:rPr>
              <a:t>2</a:t>
            </a:r>
            <a:r>
              <a:rPr lang="en-US" sz="1800" dirty="0" smtClean="0">
                <a:ea typeface="ＭＳ Ｐゴシック" pitchFamily="34" charset="-128"/>
              </a:rPr>
              <a:t> buildup and climate impacts</a:t>
            </a:r>
          </a:p>
          <a:p>
            <a:pPr lvl="1"/>
            <a:endParaRPr lang="en-US" sz="1000" dirty="0" smtClean="0">
              <a:ea typeface="ＭＳ Ｐゴシック" pitchFamily="34" charset="-128"/>
            </a:endParaRPr>
          </a:p>
          <a:p>
            <a:r>
              <a:rPr lang="en-US" sz="2000" dirty="0" smtClean="0">
                <a:ea typeface="ＭＳ Ｐゴシック" pitchFamily="34" charset="-128"/>
              </a:rPr>
              <a:t>Combining  solar NIR and thermal IR measurements could provide insight into vertical atmospheric transport of CO</a:t>
            </a:r>
            <a:r>
              <a:rPr lang="en-US" sz="2000" baseline="-25000" dirty="0" smtClean="0">
                <a:ea typeface="ＭＳ Ｐゴシック" pitchFamily="34" charset="-128"/>
              </a:rPr>
              <a:t>2</a:t>
            </a:r>
          </a:p>
          <a:p>
            <a:endParaRPr lang="en-US" sz="900" dirty="0" smtClean="0">
              <a:ea typeface="ＭＳ Ｐゴシック" pitchFamily="34" charset="-128"/>
            </a:endParaRPr>
          </a:p>
        </p:txBody>
      </p:sp>
      <p:pic>
        <p:nvPicPr>
          <p:cNvPr id="9221" name="Picture 16"/>
          <p:cNvPicPr>
            <a:picLocks noChangeAspect="1" noChangeArrowheads="1"/>
          </p:cNvPicPr>
          <p:nvPr/>
        </p:nvPicPr>
        <p:blipFill>
          <a:blip r:embed="rId5" cstate="print"/>
          <a:srcRect/>
          <a:stretch>
            <a:fillRect/>
          </a:stretch>
        </p:blipFill>
        <p:spPr bwMode="auto">
          <a:xfrm>
            <a:off x="5532751" y="3784600"/>
            <a:ext cx="3001649" cy="2006600"/>
          </a:xfrm>
          <a:prstGeom prst="rect">
            <a:avLst/>
          </a:prstGeom>
          <a:noFill/>
          <a:ln w="9525">
            <a:noFill/>
            <a:miter lim="800000"/>
            <a:headEnd/>
            <a:tailEnd/>
          </a:ln>
        </p:spPr>
      </p:pic>
      <p:pic>
        <p:nvPicPr>
          <p:cNvPr id="9222" name="Picture 61" descr="CO2_Molecule"/>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5737225" y="2419350"/>
            <a:ext cx="119063" cy="77788"/>
          </a:xfrm>
          <a:prstGeom prst="rect">
            <a:avLst/>
          </a:prstGeom>
          <a:noFill/>
          <a:ln w="9525">
            <a:noFill/>
            <a:miter lim="800000"/>
            <a:headEnd/>
            <a:tailEnd/>
          </a:ln>
        </p:spPr>
      </p:pic>
      <p:pic>
        <p:nvPicPr>
          <p:cNvPr id="9223" name="Picture 40"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a:off x="6140450" y="2438400"/>
            <a:ext cx="120650" cy="79375"/>
          </a:xfrm>
          <a:prstGeom prst="rect">
            <a:avLst/>
          </a:prstGeom>
          <a:noFill/>
          <a:ln w="9525">
            <a:noFill/>
            <a:miter lim="800000"/>
            <a:headEnd/>
            <a:tailEnd/>
          </a:ln>
        </p:spPr>
      </p:pic>
      <p:pic>
        <p:nvPicPr>
          <p:cNvPr id="9224" name="Picture 4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a:off x="5857875" y="2500313"/>
            <a:ext cx="120650" cy="79375"/>
          </a:xfrm>
          <a:prstGeom prst="rect">
            <a:avLst/>
          </a:prstGeom>
          <a:noFill/>
          <a:ln w="9525">
            <a:noFill/>
            <a:miter lim="800000"/>
            <a:headEnd/>
            <a:tailEnd/>
          </a:ln>
        </p:spPr>
      </p:pic>
      <p:pic>
        <p:nvPicPr>
          <p:cNvPr id="9225" name="Picture 43"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a:off x="5913438" y="2371725"/>
            <a:ext cx="119062" cy="79375"/>
          </a:xfrm>
          <a:prstGeom prst="rect">
            <a:avLst/>
          </a:prstGeom>
          <a:noFill/>
          <a:ln w="9525">
            <a:noFill/>
            <a:miter lim="800000"/>
            <a:headEnd/>
            <a:tailEnd/>
          </a:ln>
        </p:spPr>
      </p:pic>
      <p:pic>
        <p:nvPicPr>
          <p:cNvPr id="9226" name="Picture 44"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a:off x="6048375" y="2505075"/>
            <a:ext cx="120650" cy="77788"/>
          </a:xfrm>
          <a:prstGeom prst="rect">
            <a:avLst/>
          </a:prstGeom>
          <a:noFill/>
          <a:ln w="9525">
            <a:noFill/>
            <a:miter lim="800000"/>
            <a:headEnd/>
            <a:tailEnd/>
          </a:ln>
        </p:spPr>
      </p:pic>
      <p:pic>
        <p:nvPicPr>
          <p:cNvPr id="9227" name="Picture 46" descr="C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5270335">
            <a:off x="6001544" y="2407444"/>
            <a:ext cx="114300" cy="84138"/>
          </a:xfrm>
          <a:prstGeom prst="rect">
            <a:avLst/>
          </a:prstGeom>
          <a:noFill/>
          <a:ln w="9525">
            <a:noFill/>
            <a:miter lim="800000"/>
            <a:headEnd/>
            <a:tailEnd/>
          </a:ln>
        </p:spPr>
      </p:pic>
      <p:pic>
        <p:nvPicPr>
          <p:cNvPr id="9228" name="Picture 48"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a:off x="5683250" y="2570163"/>
            <a:ext cx="119063" cy="79375"/>
          </a:xfrm>
          <a:prstGeom prst="rect">
            <a:avLst/>
          </a:prstGeom>
          <a:noFill/>
          <a:ln w="9525">
            <a:noFill/>
            <a:miter lim="800000"/>
            <a:headEnd/>
            <a:tailEnd/>
          </a:ln>
        </p:spPr>
      </p:pic>
      <p:sp>
        <p:nvSpPr>
          <p:cNvPr id="9229" name="Freeform 49"/>
          <p:cNvSpPr>
            <a:spLocks/>
          </p:cNvSpPr>
          <p:nvPr/>
        </p:nvSpPr>
        <p:spPr bwMode="auto">
          <a:xfrm>
            <a:off x="5929313" y="1487488"/>
            <a:ext cx="206375" cy="800100"/>
          </a:xfrm>
          <a:custGeom>
            <a:avLst/>
            <a:gdLst>
              <a:gd name="T0" fmla="*/ 86445977 w 160"/>
              <a:gd name="T1" fmla="*/ 1039119623 h 672"/>
              <a:gd name="T2" fmla="*/ 86445977 w 160"/>
              <a:gd name="T3" fmla="*/ 890673835 h 672"/>
              <a:gd name="T4" fmla="*/ 259339175 w 160"/>
              <a:gd name="T5" fmla="*/ 816451536 h 672"/>
              <a:gd name="T6" fmla="*/ 0 w 160"/>
              <a:gd name="T7" fmla="*/ 742228047 h 672"/>
              <a:gd name="T8" fmla="*/ 259339175 w 160"/>
              <a:gd name="T9" fmla="*/ 668005748 h 672"/>
              <a:gd name="T10" fmla="*/ 0 w 160"/>
              <a:gd name="T11" fmla="*/ 593782110 h 672"/>
              <a:gd name="T12" fmla="*/ 259339175 w 160"/>
              <a:gd name="T13" fmla="*/ 519559812 h 672"/>
              <a:gd name="T14" fmla="*/ 0 w 160"/>
              <a:gd name="T15" fmla="*/ 445337513 h 672"/>
              <a:gd name="T16" fmla="*/ 259339175 w 160"/>
              <a:gd name="T17" fmla="*/ 371114024 h 672"/>
              <a:gd name="T18" fmla="*/ 0 w 160"/>
              <a:gd name="T19" fmla="*/ 296891650 h 672"/>
              <a:gd name="T20" fmla="*/ 259339175 w 160"/>
              <a:gd name="T21" fmla="*/ 222668161 h 672"/>
              <a:gd name="T22" fmla="*/ 171091853 w 160"/>
              <a:gd name="T23" fmla="*/ 159269303 h 672"/>
              <a:gd name="T24" fmla="*/ 172893238 w 160"/>
              <a:gd name="T25" fmla="*/ 74222317 h 672"/>
              <a:gd name="T26" fmla="*/ 172893238 w 160"/>
              <a:gd name="T27" fmla="*/ 0 h 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0"/>
              <a:gd name="T43" fmla="*/ 0 h 672"/>
              <a:gd name="T44" fmla="*/ 160 w 160"/>
              <a:gd name="T45" fmla="*/ 672 h 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0" h="672">
                <a:moveTo>
                  <a:pt x="48" y="672"/>
                </a:moveTo>
                <a:cubicBezTo>
                  <a:pt x="40" y="636"/>
                  <a:pt x="32" y="600"/>
                  <a:pt x="48" y="576"/>
                </a:cubicBezTo>
                <a:cubicBezTo>
                  <a:pt x="64" y="552"/>
                  <a:pt x="152" y="544"/>
                  <a:pt x="144" y="528"/>
                </a:cubicBezTo>
                <a:cubicBezTo>
                  <a:pt x="136" y="512"/>
                  <a:pt x="0" y="496"/>
                  <a:pt x="0" y="480"/>
                </a:cubicBezTo>
                <a:cubicBezTo>
                  <a:pt x="0" y="464"/>
                  <a:pt x="144" y="448"/>
                  <a:pt x="144" y="432"/>
                </a:cubicBezTo>
                <a:cubicBezTo>
                  <a:pt x="144" y="416"/>
                  <a:pt x="0" y="400"/>
                  <a:pt x="0" y="384"/>
                </a:cubicBezTo>
                <a:cubicBezTo>
                  <a:pt x="0" y="368"/>
                  <a:pt x="144" y="352"/>
                  <a:pt x="144" y="336"/>
                </a:cubicBezTo>
                <a:cubicBezTo>
                  <a:pt x="144" y="320"/>
                  <a:pt x="0" y="304"/>
                  <a:pt x="0" y="288"/>
                </a:cubicBezTo>
                <a:cubicBezTo>
                  <a:pt x="0" y="272"/>
                  <a:pt x="144" y="256"/>
                  <a:pt x="144" y="240"/>
                </a:cubicBezTo>
                <a:cubicBezTo>
                  <a:pt x="144" y="224"/>
                  <a:pt x="0" y="208"/>
                  <a:pt x="0" y="192"/>
                </a:cubicBezTo>
                <a:cubicBezTo>
                  <a:pt x="0" y="176"/>
                  <a:pt x="128" y="159"/>
                  <a:pt x="144" y="144"/>
                </a:cubicBezTo>
                <a:cubicBezTo>
                  <a:pt x="160" y="129"/>
                  <a:pt x="103" y="119"/>
                  <a:pt x="95" y="103"/>
                </a:cubicBezTo>
                <a:cubicBezTo>
                  <a:pt x="87" y="87"/>
                  <a:pt x="96" y="65"/>
                  <a:pt x="96" y="48"/>
                </a:cubicBezTo>
                <a:cubicBezTo>
                  <a:pt x="96" y="31"/>
                  <a:pt x="96" y="12"/>
                  <a:pt x="96" y="0"/>
                </a:cubicBezTo>
              </a:path>
            </a:pathLst>
          </a:custGeom>
          <a:noFill/>
          <a:ln w="19050">
            <a:solidFill>
              <a:srgbClr val="FF0000"/>
            </a:solidFill>
            <a:round/>
            <a:headEnd/>
            <a:tailEnd type="triangle" w="med" len="med"/>
          </a:ln>
        </p:spPr>
        <p:txBody>
          <a:bodyPr lIns="86210" tIns="43105" rIns="86210" bIns="43105">
            <a:spAutoFit/>
          </a:bodyPr>
          <a:lstStyle/>
          <a:p>
            <a:endParaRPr lang="en-US"/>
          </a:p>
        </p:txBody>
      </p:sp>
      <p:sp>
        <p:nvSpPr>
          <p:cNvPr id="9230" name="Freeform 50"/>
          <p:cNvSpPr>
            <a:spLocks/>
          </p:cNvSpPr>
          <p:nvPr/>
        </p:nvSpPr>
        <p:spPr bwMode="auto">
          <a:xfrm>
            <a:off x="6149975" y="1601788"/>
            <a:ext cx="206375" cy="800100"/>
          </a:xfrm>
          <a:custGeom>
            <a:avLst/>
            <a:gdLst>
              <a:gd name="T0" fmla="*/ 86445977 w 160"/>
              <a:gd name="T1" fmla="*/ 1039119623 h 672"/>
              <a:gd name="T2" fmla="*/ 86445977 w 160"/>
              <a:gd name="T3" fmla="*/ 890673835 h 672"/>
              <a:gd name="T4" fmla="*/ 259339175 w 160"/>
              <a:gd name="T5" fmla="*/ 816451536 h 672"/>
              <a:gd name="T6" fmla="*/ 0 w 160"/>
              <a:gd name="T7" fmla="*/ 742228047 h 672"/>
              <a:gd name="T8" fmla="*/ 259339175 w 160"/>
              <a:gd name="T9" fmla="*/ 668005748 h 672"/>
              <a:gd name="T10" fmla="*/ 0 w 160"/>
              <a:gd name="T11" fmla="*/ 593782110 h 672"/>
              <a:gd name="T12" fmla="*/ 259339175 w 160"/>
              <a:gd name="T13" fmla="*/ 519559812 h 672"/>
              <a:gd name="T14" fmla="*/ 0 w 160"/>
              <a:gd name="T15" fmla="*/ 445337513 h 672"/>
              <a:gd name="T16" fmla="*/ 259339175 w 160"/>
              <a:gd name="T17" fmla="*/ 371114024 h 672"/>
              <a:gd name="T18" fmla="*/ 0 w 160"/>
              <a:gd name="T19" fmla="*/ 296891650 h 672"/>
              <a:gd name="T20" fmla="*/ 259339175 w 160"/>
              <a:gd name="T21" fmla="*/ 222668161 h 672"/>
              <a:gd name="T22" fmla="*/ 171091853 w 160"/>
              <a:gd name="T23" fmla="*/ 159269303 h 672"/>
              <a:gd name="T24" fmla="*/ 172893238 w 160"/>
              <a:gd name="T25" fmla="*/ 74222317 h 672"/>
              <a:gd name="T26" fmla="*/ 172893238 w 160"/>
              <a:gd name="T27" fmla="*/ 0 h 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0"/>
              <a:gd name="T43" fmla="*/ 0 h 672"/>
              <a:gd name="T44" fmla="*/ 160 w 160"/>
              <a:gd name="T45" fmla="*/ 672 h 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0" h="672">
                <a:moveTo>
                  <a:pt x="48" y="672"/>
                </a:moveTo>
                <a:cubicBezTo>
                  <a:pt x="40" y="636"/>
                  <a:pt x="32" y="600"/>
                  <a:pt x="48" y="576"/>
                </a:cubicBezTo>
                <a:cubicBezTo>
                  <a:pt x="64" y="552"/>
                  <a:pt x="152" y="544"/>
                  <a:pt x="144" y="528"/>
                </a:cubicBezTo>
                <a:cubicBezTo>
                  <a:pt x="136" y="512"/>
                  <a:pt x="0" y="496"/>
                  <a:pt x="0" y="480"/>
                </a:cubicBezTo>
                <a:cubicBezTo>
                  <a:pt x="0" y="464"/>
                  <a:pt x="144" y="448"/>
                  <a:pt x="144" y="432"/>
                </a:cubicBezTo>
                <a:cubicBezTo>
                  <a:pt x="144" y="416"/>
                  <a:pt x="0" y="400"/>
                  <a:pt x="0" y="384"/>
                </a:cubicBezTo>
                <a:cubicBezTo>
                  <a:pt x="0" y="368"/>
                  <a:pt x="144" y="352"/>
                  <a:pt x="144" y="336"/>
                </a:cubicBezTo>
                <a:cubicBezTo>
                  <a:pt x="144" y="320"/>
                  <a:pt x="0" y="304"/>
                  <a:pt x="0" y="288"/>
                </a:cubicBezTo>
                <a:cubicBezTo>
                  <a:pt x="0" y="272"/>
                  <a:pt x="144" y="256"/>
                  <a:pt x="144" y="240"/>
                </a:cubicBezTo>
                <a:cubicBezTo>
                  <a:pt x="144" y="224"/>
                  <a:pt x="0" y="208"/>
                  <a:pt x="0" y="192"/>
                </a:cubicBezTo>
                <a:cubicBezTo>
                  <a:pt x="0" y="176"/>
                  <a:pt x="128" y="159"/>
                  <a:pt x="144" y="144"/>
                </a:cubicBezTo>
                <a:cubicBezTo>
                  <a:pt x="160" y="129"/>
                  <a:pt x="103" y="119"/>
                  <a:pt x="95" y="103"/>
                </a:cubicBezTo>
                <a:cubicBezTo>
                  <a:pt x="87" y="87"/>
                  <a:pt x="96" y="65"/>
                  <a:pt x="96" y="48"/>
                </a:cubicBezTo>
                <a:cubicBezTo>
                  <a:pt x="96" y="31"/>
                  <a:pt x="96" y="12"/>
                  <a:pt x="96" y="0"/>
                </a:cubicBezTo>
              </a:path>
            </a:pathLst>
          </a:custGeom>
          <a:noFill/>
          <a:ln w="19050">
            <a:solidFill>
              <a:srgbClr val="FF0000"/>
            </a:solidFill>
            <a:round/>
            <a:headEnd/>
            <a:tailEnd type="triangle" w="med" len="med"/>
          </a:ln>
        </p:spPr>
        <p:txBody>
          <a:bodyPr lIns="86210" tIns="43105" rIns="86210" bIns="43105">
            <a:spAutoFit/>
          </a:bodyPr>
          <a:lstStyle/>
          <a:p>
            <a:endParaRPr lang="en-US"/>
          </a:p>
        </p:txBody>
      </p:sp>
      <p:sp>
        <p:nvSpPr>
          <p:cNvPr id="9231" name="Freeform 51"/>
          <p:cNvSpPr>
            <a:spLocks/>
          </p:cNvSpPr>
          <p:nvPr/>
        </p:nvSpPr>
        <p:spPr bwMode="auto">
          <a:xfrm>
            <a:off x="5703888" y="1716088"/>
            <a:ext cx="204787" cy="800100"/>
          </a:xfrm>
          <a:custGeom>
            <a:avLst/>
            <a:gdLst>
              <a:gd name="T0" fmla="*/ 86445977 w 160"/>
              <a:gd name="T1" fmla="*/ 1039119623 h 672"/>
              <a:gd name="T2" fmla="*/ 86445977 w 160"/>
              <a:gd name="T3" fmla="*/ 890673835 h 672"/>
              <a:gd name="T4" fmla="*/ 259339175 w 160"/>
              <a:gd name="T5" fmla="*/ 816451536 h 672"/>
              <a:gd name="T6" fmla="*/ 0 w 160"/>
              <a:gd name="T7" fmla="*/ 742228047 h 672"/>
              <a:gd name="T8" fmla="*/ 259339175 w 160"/>
              <a:gd name="T9" fmla="*/ 668005748 h 672"/>
              <a:gd name="T10" fmla="*/ 0 w 160"/>
              <a:gd name="T11" fmla="*/ 593782110 h 672"/>
              <a:gd name="T12" fmla="*/ 259339175 w 160"/>
              <a:gd name="T13" fmla="*/ 519559812 h 672"/>
              <a:gd name="T14" fmla="*/ 0 w 160"/>
              <a:gd name="T15" fmla="*/ 445337513 h 672"/>
              <a:gd name="T16" fmla="*/ 259339175 w 160"/>
              <a:gd name="T17" fmla="*/ 371114024 h 672"/>
              <a:gd name="T18" fmla="*/ 0 w 160"/>
              <a:gd name="T19" fmla="*/ 296891650 h 672"/>
              <a:gd name="T20" fmla="*/ 259339175 w 160"/>
              <a:gd name="T21" fmla="*/ 222668161 h 672"/>
              <a:gd name="T22" fmla="*/ 171091853 w 160"/>
              <a:gd name="T23" fmla="*/ 159269303 h 672"/>
              <a:gd name="T24" fmla="*/ 172893238 w 160"/>
              <a:gd name="T25" fmla="*/ 74222317 h 672"/>
              <a:gd name="T26" fmla="*/ 172893238 w 160"/>
              <a:gd name="T27" fmla="*/ 0 h 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0"/>
              <a:gd name="T43" fmla="*/ 0 h 672"/>
              <a:gd name="T44" fmla="*/ 160 w 160"/>
              <a:gd name="T45" fmla="*/ 672 h 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0" h="672">
                <a:moveTo>
                  <a:pt x="48" y="672"/>
                </a:moveTo>
                <a:cubicBezTo>
                  <a:pt x="40" y="636"/>
                  <a:pt x="32" y="600"/>
                  <a:pt x="48" y="576"/>
                </a:cubicBezTo>
                <a:cubicBezTo>
                  <a:pt x="64" y="552"/>
                  <a:pt x="152" y="544"/>
                  <a:pt x="144" y="528"/>
                </a:cubicBezTo>
                <a:cubicBezTo>
                  <a:pt x="136" y="512"/>
                  <a:pt x="0" y="496"/>
                  <a:pt x="0" y="480"/>
                </a:cubicBezTo>
                <a:cubicBezTo>
                  <a:pt x="0" y="464"/>
                  <a:pt x="144" y="448"/>
                  <a:pt x="144" y="432"/>
                </a:cubicBezTo>
                <a:cubicBezTo>
                  <a:pt x="144" y="416"/>
                  <a:pt x="0" y="400"/>
                  <a:pt x="0" y="384"/>
                </a:cubicBezTo>
                <a:cubicBezTo>
                  <a:pt x="0" y="368"/>
                  <a:pt x="144" y="352"/>
                  <a:pt x="144" y="336"/>
                </a:cubicBezTo>
                <a:cubicBezTo>
                  <a:pt x="144" y="320"/>
                  <a:pt x="0" y="304"/>
                  <a:pt x="0" y="288"/>
                </a:cubicBezTo>
                <a:cubicBezTo>
                  <a:pt x="0" y="272"/>
                  <a:pt x="144" y="256"/>
                  <a:pt x="144" y="240"/>
                </a:cubicBezTo>
                <a:cubicBezTo>
                  <a:pt x="144" y="224"/>
                  <a:pt x="0" y="208"/>
                  <a:pt x="0" y="192"/>
                </a:cubicBezTo>
                <a:cubicBezTo>
                  <a:pt x="0" y="176"/>
                  <a:pt x="128" y="159"/>
                  <a:pt x="144" y="144"/>
                </a:cubicBezTo>
                <a:cubicBezTo>
                  <a:pt x="160" y="129"/>
                  <a:pt x="103" y="119"/>
                  <a:pt x="95" y="103"/>
                </a:cubicBezTo>
                <a:cubicBezTo>
                  <a:pt x="87" y="87"/>
                  <a:pt x="96" y="65"/>
                  <a:pt x="96" y="48"/>
                </a:cubicBezTo>
                <a:cubicBezTo>
                  <a:pt x="96" y="31"/>
                  <a:pt x="96" y="12"/>
                  <a:pt x="96" y="0"/>
                </a:cubicBezTo>
              </a:path>
            </a:pathLst>
          </a:custGeom>
          <a:noFill/>
          <a:ln w="19050">
            <a:solidFill>
              <a:srgbClr val="FF0000"/>
            </a:solidFill>
            <a:round/>
            <a:headEnd/>
            <a:tailEnd type="triangle" w="med" len="med"/>
          </a:ln>
        </p:spPr>
        <p:txBody>
          <a:bodyPr lIns="86210" tIns="43105" rIns="86210" bIns="43105">
            <a:spAutoFit/>
          </a:bodyPr>
          <a:lstStyle/>
          <a:p>
            <a:endParaRPr lang="en-US"/>
          </a:p>
        </p:txBody>
      </p:sp>
      <p:pic>
        <p:nvPicPr>
          <p:cNvPr id="9232" name="Picture 39" descr="C:\Users\dcrisp\Documents\dcrisp\images\aqua_satellite_on_white.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892800" y="914400"/>
            <a:ext cx="698500" cy="709613"/>
          </a:xfrm>
          <a:prstGeom prst="rect">
            <a:avLst/>
          </a:prstGeom>
          <a:noFill/>
          <a:ln w="9525">
            <a:noFill/>
            <a:miter lim="800000"/>
            <a:headEnd/>
            <a:tailEnd/>
          </a:ln>
        </p:spPr>
      </p:pic>
      <p:grpSp>
        <p:nvGrpSpPr>
          <p:cNvPr id="3" name="Group 35"/>
          <p:cNvGrpSpPr>
            <a:grpSpLocks/>
          </p:cNvGrpSpPr>
          <p:nvPr/>
        </p:nvGrpSpPr>
        <p:grpSpPr bwMode="auto">
          <a:xfrm>
            <a:off x="7033078" y="1066800"/>
            <a:ext cx="1422791" cy="2439988"/>
            <a:chOff x="7300134" y="3677558"/>
            <a:chExt cx="1164208" cy="1996167"/>
          </a:xfrm>
        </p:grpSpPr>
        <p:sp>
          <p:nvSpPr>
            <p:cNvPr id="37" name="Freeform 36"/>
            <p:cNvSpPr/>
            <p:nvPr/>
          </p:nvSpPr>
          <p:spPr bwMode="auto">
            <a:xfrm>
              <a:off x="7632301" y="3960684"/>
              <a:ext cx="491015" cy="1700054"/>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1 h 2177808"/>
                <a:gd name="connsiteX1" fmla="*/ 300728 w 537472"/>
                <a:gd name="connsiteY1" fmla="*/ 1936411 h 2177808"/>
                <a:gd name="connsiteX2" fmla="*/ 537472 w 537472"/>
                <a:gd name="connsiteY2" fmla="*/ 2177808 h 2177808"/>
                <a:gd name="connsiteX3" fmla="*/ 132623 w 537472"/>
                <a:gd name="connsiteY3" fmla="*/ 0 h 2177808"/>
                <a:gd name="connsiteX4" fmla="*/ 0 w 537472"/>
                <a:gd name="connsiteY4" fmla="*/ 34901 h 2177808"/>
                <a:gd name="connsiteX0" fmla="*/ 0 w 529328"/>
                <a:gd name="connsiteY0" fmla="*/ 34901 h 1936411"/>
                <a:gd name="connsiteX1" fmla="*/ 300728 w 529328"/>
                <a:gd name="connsiteY1" fmla="*/ 1936411 h 1936411"/>
                <a:gd name="connsiteX2" fmla="*/ 529328 w 529328"/>
                <a:gd name="connsiteY2" fmla="*/ 1936411 h 1936411"/>
                <a:gd name="connsiteX3" fmla="*/ 132623 w 529328"/>
                <a:gd name="connsiteY3" fmla="*/ 0 h 1936411"/>
                <a:gd name="connsiteX4" fmla="*/ 0 w 529328"/>
                <a:gd name="connsiteY4" fmla="*/ 34901 h 1936411"/>
                <a:gd name="connsiteX0" fmla="*/ 0 w 529328"/>
                <a:gd name="connsiteY0" fmla="*/ 34901 h 2012612"/>
                <a:gd name="connsiteX1" fmla="*/ 300728 w 529328"/>
                <a:gd name="connsiteY1" fmla="*/ 2012612 h 2012612"/>
                <a:gd name="connsiteX2" fmla="*/ 529328 w 529328"/>
                <a:gd name="connsiteY2" fmla="*/ 1936411 h 2012612"/>
                <a:gd name="connsiteX3" fmla="*/ 132623 w 529328"/>
                <a:gd name="connsiteY3" fmla="*/ 0 h 2012612"/>
                <a:gd name="connsiteX4" fmla="*/ 0 w 529328"/>
                <a:gd name="connsiteY4" fmla="*/ 34901 h 2012612"/>
                <a:gd name="connsiteX0" fmla="*/ 0 w 533400"/>
                <a:gd name="connsiteY0" fmla="*/ 0 h 2133601"/>
                <a:gd name="connsiteX1" fmla="*/ 304800 w 533400"/>
                <a:gd name="connsiteY1" fmla="*/ 2133601 h 2133601"/>
                <a:gd name="connsiteX2" fmla="*/ 533400 w 533400"/>
                <a:gd name="connsiteY2" fmla="*/ 2057400 h 2133601"/>
                <a:gd name="connsiteX3" fmla="*/ 136695 w 533400"/>
                <a:gd name="connsiteY3" fmla="*/ 120989 h 2133601"/>
                <a:gd name="connsiteX4" fmla="*/ 0 w 533400"/>
                <a:gd name="connsiteY4" fmla="*/ 0 h 2133601"/>
                <a:gd name="connsiteX0" fmla="*/ 0 w 533400"/>
                <a:gd name="connsiteY0" fmla="*/ 76199 h 2209800"/>
                <a:gd name="connsiteX1" fmla="*/ 304800 w 533400"/>
                <a:gd name="connsiteY1" fmla="*/ 2209800 h 2209800"/>
                <a:gd name="connsiteX2" fmla="*/ 533400 w 533400"/>
                <a:gd name="connsiteY2" fmla="*/ 2133599 h 2209800"/>
                <a:gd name="connsiteX3" fmla="*/ 0 w 533400"/>
                <a:gd name="connsiteY3" fmla="*/ 0 h 2209800"/>
                <a:gd name="connsiteX4" fmla="*/ 0 w 533400"/>
                <a:gd name="connsiteY4" fmla="*/ 76199 h 2209800"/>
                <a:gd name="connsiteX0" fmla="*/ 0 w 533400"/>
                <a:gd name="connsiteY0" fmla="*/ 76199 h 2209800"/>
                <a:gd name="connsiteX1" fmla="*/ 3048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86000"/>
                <a:gd name="connsiteX1" fmla="*/ 381000 w 533400"/>
                <a:gd name="connsiteY1" fmla="*/ 2286000 h 2286000"/>
                <a:gd name="connsiteX2" fmla="*/ 533400 w 533400"/>
                <a:gd name="connsiteY2" fmla="*/ 2057400 h 2286000"/>
                <a:gd name="connsiteX3" fmla="*/ 0 w 533400"/>
                <a:gd name="connsiteY3" fmla="*/ 0 h 2286000"/>
                <a:gd name="connsiteX4" fmla="*/ 0 w 533400"/>
                <a:gd name="connsiteY4" fmla="*/ 76199 h 2286000"/>
                <a:gd name="connsiteX0" fmla="*/ 0 w 533400"/>
                <a:gd name="connsiteY0" fmla="*/ 76199 h 2209800"/>
                <a:gd name="connsiteX1" fmla="*/ 3810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09800"/>
                <a:gd name="connsiteX1" fmla="*/ 381000 w 533400"/>
                <a:gd name="connsiteY1" fmla="*/ 2209800 h 2209800"/>
                <a:gd name="connsiteX2" fmla="*/ 533400 w 533400"/>
                <a:gd name="connsiteY2" fmla="*/ 2133600 h 2209800"/>
                <a:gd name="connsiteX3" fmla="*/ 0 w 533400"/>
                <a:gd name="connsiteY3" fmla="*/ 0 h 2209800"/>
                <a:gd name="connsiteX4" fmla="*/ 0 w 53340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16685"/>
                <a:gd name="connsiteX1" fmla="*/ 386860 w 532957"/>
                <a:gd name="connsiteY1" fmla="*/ 2216685 h 2216685"/>
                <a:gd name="connsiteX2" fmla="*/ 532957 w 532957"/>
                <a:gd name="connsiteY2" fmla="*/ 2070587 h 2216685"/>
                <a:gd name="connsiteX3" fmla="*/ 0 w 532957"/>
                <a:gd name="connsiteY3" fmla="*/ 0 h 2216685"/>
                <a:gd name="connsiteX4" fmla="*/ 0 w 532957"/>
                <a:gd name="connsiteY4" fmla="*/ 76199 h 2216685"/>
                <a:gd name="connsiteX0" fmla="*/ 0 w 532957"/>
                <a:gd name="connsiteY0" fmla="*/ 0 h 2140486"/>
                <a:gd name="connsiteX1" fmla="*/ 386860 w 532957"/>
                <a:gd name="connsiteY1" fmla="*/ 2140486 h 2140486"/>
                <a:gd name="connsiteX2" fmla="*/ 532957 w 532957"/>
                <a:gd name="connsiteY2" fmla="*/ 1994388 h 2140486"/>
                <a:gd name="connsiteX3" fmla="*/ 416079 w 532957"/>
                <a:gd name="connsiteY3" fmla="*/ 211993 h 2140486"/>
                <a:gd name="connsiteX4" fmla="*/ 0 w 532957"/>
                <a:gd name="connsiteY4" fmla="*/ 0 h 2140486"/>
                <a:gd name="connsiteX0" fmla="*/ 0 w 146097"/>
                <a:gd name="connsiteY0" fmla="*/ 0 h 1928493"/>
                <a:gd name="connsiteX1" fmla="*/ 0 w 146097"/>
                <a:gd name="connsiteY1" fmla="*/ 1928493 h 1928493"/>
                <a:gd name="connsiteX2" fmla="*/ 146097 w 146097"/>
                <a:gd name="connsiteY2" fmla="*/ 1782395 h 1928493"/>
                <a:gd name="connsiteX3" fmla="*/ 29219 w 146097"/>
                <a:gd name="connsiteY3" fmla="*/ 0 h 1928493"/>
                <a:gd name="connsiteX4" fmla="*/ 0 w 146097"/>
                <a:gd name="connsiteY4" fmla="*/ 0 h 1928493"/>
                <a:gd name="connsiteX0" fmla="*/ 0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0 w 146097"/>
                <a:gd name="connsiteY4" fmla="*/ 0 h 1928493"/>
                <a:gd name="connsiteX0" fmla="*/ 58439 w 146097"/>
                <a:gd name="connsiteY0" fmla="*/ 2922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29220 h 1928493"/>
                <a:gd name="connsiteX0" fmla="*/ 58439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0 h 1928493"/>
                <a:gd name="connsiteX0" fmla="*/ 525952 w 555172"/>
                <a:gd name="connsiteY0" fmla="*/ 0 h 1928493"/>
                <a:gd name="connsiteX1" fmla="*/ 467513 w 555172"/>
                <a:gd name="connsiteY1" fmla="*/ 1928493 h 1928493"/>
                <a:gd name="connsiteX2" fmla="*/ 0 w 555172"/>
                <a:gd name="connsiteY2" fmla="*/ 1928493 h 1928493"/>
                <a:gd name="connsiteX3" fmla="*/ 555172 w 555172"/>
                <a:gd name="connsiteY3" fmla="*/ 0 h 1928493"/>
                <a:gd name="connsiteX4" fmla="*/ 525952 w 555172"/>
                <a:gd name="connsiteY4" fmla="*/ 0 h 1928493"/>
                <a:gd name="connsiteX0" fmla="*/ 555172 w 555172"/>
                <a:gd name="connsiteY0" fmla="*/ 0 h 1928493"/>
                <a:gd name="connsiteX1" fmla="*/ 467513 w 555172"/>
                <a:gd name="connsiteY1" fmla="*/ 1928493 h 1928493"/>
                <a:gd name="connsiteX2" fmla="*/ 0 w 555172"/>
                <a:gd name="connsiteY2" fmla="*/ 1928493 h 1928493"/>
                <a:gd name="connsiteX3" fmla="*/ 555172 w 555172"/>
                <a:gd name="connsiteY3" fmla="*/ 0 h 1928493"/>
                <a:gd name="connsiteX4" fmla="*/ 555172 w 555172"/>
                <a:gd name="connsiteY4" fmla="*/ 0 h 1928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72" h="1928493">
                  <a:moveTo>
                    <a:pt x="555172" y="0"/>
                  </a:moveTo>
                  <a:lnTo>
                    <a:pt x="467513" y="1928493"/>
                  </a:lnTo>
                  <a:lnTo>
                    <a:pt x="0" y="1928493"/>
                  </a:lnTo>
                  <a:lnTo>
                    <a:pt x="555172" y="0"/>
                  </a:lnTo>
                  <a:lnTo>
                    <a:pt x="555172" y="0"/>
                  </a:lnTo>
                  <a:close/>
                </a:path>
              </a:pathLst>
            </a:cu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Freeform 37"/>
            <p:cNvSpPr/>
            <p:nvPr/>
          </p:nvSpPr>
          <p:spPr bwMode="auto">
            <a:xfrm>
              <a:off x="7581641" y="3773665"/>
              <a:ext cx="470231" cy="1900060"/>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 h 2153377"/>
                <a:gd name="connsiteX1" fmla="*/ 34901 w 537472"/>
                <a:gd name="connsiteY1" fmla="*/ 2153377 h 2153377"/>
                <a:gd name="connsiteX2" fmla="*/ 537472 w 537472"/>
                <a:gd name="connsiteY2" fmla="*/ 2146397 h 2153377"/>
                <a:gd name="connsiteX3" fmla="*/ 148328 w 537472"/>
                <a:gd name="connsiteY3" fmla="*/ 0 h 2153377"/>
                <a:gd name="connsiteX4" fmla="*/ 0 w 537472"/>
                <a:gd name="connsiteY4" fmla="*/ 3490 h 2153377"/>
                <a:gd name="connsiteX0" fmla="*/ 0 w 533847"/>
                <a:gd name="connsiteY0" fmla="*/ 7455 h 2153377"/>
                <a:gd name="connsiteX1" fmla="*/ 31276 w 533847"/>
                <a:gd name="connsiteY1" fmla="*/ 2153377 h 2153377"/>
                <a:gd name="connsiteX2" fmla="*/ 533847 w 533847"/>
                <a:gd name="connsiteY2" fmla="*/ 2146397 h 2153377"/>
                <a:gd name="connsiteX3" fmla="*/ 144703 w 533847"/>
                <a:gd name="connsiteY3" fmla="*/ 0 h 2153377"/>
                <a:gd name="connsiteX4" fmla="*/ 0 w 533847"/>
                <a:gd name="connsiteY4" fmla="*/ 7455 h 2153377"/>
                <a:gd name="connsiteX0" fmla="*/ 0 w 533847"/>
                <a:gd name="connsiteY0" fmla="*/ 7455 h 2153377"/>
                <a:gd name="connsiteX1" fmla="*/ 31276 w 533847"/>
                <a:gd name="connsiteY1" fmla="*/ 2153377 h 2153377"/>
                <a:gd name="connsiteX2" fmla="*/ 533847 w 533847"/>
                <a:gd name="connsiteY2" fmla="*/ 2146397 h 2153377"/>
                <a:gd name="connsiteX3" fmla="*/ 144703 w 533847"/>
                <a:gd name="connsiteY3" fmla="*/ 0 h 2153377"/>
                <a:gd name="connsiteX4" fmla="*/ 0 w 533847"/>
                <a:gd name="connsiteY4" fmla="*/ 7455 h 215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47" h="2153377">
                  <a:moveTo>
                    <a:pt x="0" y="7455"/>
                  </a:moveTo>
                  <a:lnTo>
                    <a:pt x="31276" y="2153377"/>
                  </a:lnTo>
                  <a:lnTo>
                    <a:pt x="533847" y="2146397"/>
                  </a:lnTo>
                  <a:lnTo>
                    <a:pt x="144703" y="0"/>
                  </a:lnTo>
                  <a:lnTo>
                    <a:pt x="0" y="7455"/>
                  </a:lnTo>
                  <a:close/>
                </a:path>
              </a:pathLst>
            </a:cu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236" name="Picture 7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rot="901954">
              <a:off x="7855364" y="3823857"/>
              <a:ext cx="608978" cy="172626"/>
            </a:xfrm>
            <a:prstGeom prst="rect">
              <a:avLst/>
            </a:prstGeom>
            <a:noFill/>
            <a:ln w="9525">
              <a:noFill/>
              <a:miter lim="800000"/>
              <a:headEnd/>
              <a:tailEnd/>
            </a:ln>
          </p:spPr>
        </p:pic>
        <p:sp>
          <p:nvSpPr>
            <p:cNvPr id="40" name="Freeform 39"/>
            <p:cNvSpPr/>
            <p:nvPr/>
          </p:nvSpPr>
          <p:spPr bwMode="auto">
            <a:xfrm>
              <a:off x="7703746" y="3773665"/>
              <a:ext cx="470231" cy="1887073"/>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1 h 2177808"/>
                <a:gd name="connsiteX1" fmla="*/ 300728 w 537472"/>
                <a:gd name="connsiteY1" fmla="*/ 1936411 h 2177808"/>
                <a:gd name="connsiteX2" fmla="*/ 537472 w 537472"/>
                <a:gd name="connsiteY2" fmla="*/ 2177808 h 2177808"/>
                <a:gd name="connsiteX3" fmla="*/ 132623 w 537472"/>
                <a:gd name="connsiteY3" fmla="*/ 0 h 2177808"/>
                <a:gd name="connsiteX4" fmla="*/ 0 w 537472"/>
                <a:gd name="connsiteY4" fmla="*/ 34901 h 2177808"/>
                <a:gd name="connsiteX0" fmla="*/ 0 w 529328"/>
                <a:gd name="connsiteY0" fmla="*/ 34901 h 1936411"/>
                <a:gd name="connsiteX1" fmla="*/ 300728 w 529328"/>
                <a:gd name="connsiteY1" fmla="*/ 1936411 h 1936411"/>
                <a:gd name="connsiteX2" fmla="*/ 529328 w 529328"/>
                <a:gd name="connsiteY2" fmla="*/ 1936411 h 1936411"/>
                <a:gd name="connsiteX3" fmla="*/ 132623 w 529328"/>
                <a:gd name="connsiteY3" fmla="*/ 0 h 1936411"/>
                <a:gd name="connsiteX4" fmla="*/ 0 w 529328"/>
                <a:gd name="connsiteY4" fmla="*/ 34901 h 1936411"/>
                <a:gd name="connsiteX0" fmla="*/ 0 w 529328"/>
                <a:gd name="connsiteY0" fmla="*/ 34901 h 2012612"/>
                <a:gd name="connsiteX1" fmla="*/ 300728 w 529328"/>
                <a:gd name="connsiteY1" fmla="*/ 2012612 h 2012612"/>
                <a:gd name="connsiteX2" fmla="*/ 529328 w 529328"/>
                <a:gd name="connsiteY2" fmla="*/ 1936411 h 2012612"/>
                <a:gd name="connsiteX3" fmla="*/ 132623 w 529328"/>
                <a:gd name="connsiteY3" fmla="*/ 0 h 2012612"/>
                <a:gd name="connsiteX4" fmla="*/ 0 w 529328"/>
                <a:gd name="connsiteY4" fmla="*/ 34901 h 2012612"/>
                <a:gd name="connsiteX0" fmla="*/ 0 w 533400"/>
                <a:gd name="connsiteY0" fmla="*/ 0 h 2133601"/>
                <a:gd name="connsiteX1" fmla="*/ 304800 w 533400"/>
                <a:gd name="connsiteY1" fmla="*/ 2133601 h 2133601"/>
                <a:gd name="connsiteX2" fmla="*/ 533400 w 533400"/>
                <a:gd name="connsiteY2" fmla="*/ 2057400 h 2133601"/>
                <a:gd name="connsiteX3" fmla="*/ 136695 w 533400"/>
                <a:gd name="connsiteY3" fmla="*/ 120989 h 2133601"/>
                <a:gd name="connsiteX4" fmla="*/ 0 w 533400"/>
                <a:gd name="connsiteY4" fmla="*/ 0 h 2133601"/>
                <a:gd name="connsiteX0" fmla="*/ 0 w 533400"/>
                <a:gd name="connsiteY0" fmla="*/ 76199 h 2209800"/>
                <a:gd name="connsiteX1" fmla="*/ 304800 w 533400"/>
                <a:gd name="connsiteY1" fmla="*/ 2209800 h 2209800"/>
                <a:gd name="connsiteX2" fmla="*/ 533400 w 533400"/>
                <a:gd name="connsiteY2" fmla="*/ 2133599 h 2209800"/>
                <a:gd name="connsiteX3" fmla="*/ 0 w 533400"/>
                <a:gd name="connsiteY3" fmla="*/ 0 h 2209800"/>
                <a:gd name="connsiteX4" fmla="*/ 0 w 533400"/>
                <a:gd name="connsiteY4" fmla="*/ 76199 h 2209800"/>
                <a:gd name="connsiteX0" fmla="*/ 0 w 533400"/>
                <a:gd name="connsiteY0" fmla="*/ 76199 h 2209800"/>
                <a:gd name="connsiteX1" fmla="*/ 3048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86000"/>
                <a:gd name="connsiteX1" fmla="*/ 381000 w 533400"/>
                <a:gd name="connsiteY1" fmla="*/ 2286000 h 2286000"/>
                <a:gd name="connsiteX2" fmla="*/ 533400 w 533400"/>
                <a:gd name="connsiteY2" fmla="*/ 2057400 h 2286000"/>
                <a:gd name="connsiteX3" fmla="*/ 0 w 533400"/>
                <a:gd name="connsiteY3" fmla="*/ 0 h 2286000"/>
                <a:gd name="connsiteX4" fmla="*/ 0 w 533400"/>
                <a:gd name="connsiteY4" fmla="*/ 76199 h 2286000"/>
                <a:gd name="connsiteX0" fmla="*/ 0 w 533400"/>
                <a:gd name="connsiteY0" fmla="*/ 76199 h 2209800"/>
                <a:gd name="connsiteX1" fmla="*/ 3810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09800"/>
                <a:gd name="connsiteX1" fmla="*/ 381000 w 533400"/>
                <a:gd name="connsiteY1" fmla="*/ 2209800 h 2209800"/>
                <a:gd name="connsiteX2" fmla="*/ 533400 w 533400"/>
                <a:gd name="connsiteY2" fmla="*/ 2133600 h 2209800"/>
                <a:gd name="connsiteX3" fmla="*/ 0 w 533400"/>
                <a:gd name="connsiteY3" fmla="*/ 0 h 2209800"/>
                <a:gd name="connsiteX4" fmla="*/ 0 w 53340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16685"/>
                <a:gd name="connsiteX1" fmla="*/ 386860 w 532957"/>
                <a:gd name="connsiteY1" fmla="*/ 2216685 h 2216685"/>
                <a:gd name="connsiteX2" fmla="*/ 532957 w 532957"/>
                <a:gd name="connsiteY2" fmla="*/ 2070587 h 2216685"/>
                <a:gd name="connsiteX3" fmla="*/ 0 w 532957"/>
                <a:gd name="connsiteY3" fmla="*/ 0 h 2216685"/>
                <a:gd name="connsiteX4" fmla="*/ 0 w 532957"/>
                <a:gd name="connsiteY4" fmla="*/ 76199 h 2216685"/>
                <a:gd name="connsiteX0" fmla="*/ 0 w 532957"/>
                <a:gd name="connsiteY0" fmla="*/ 0 h 2140486"/>
                <a:gd name="connsiteX1" fmla="*/ 386860 w 532957"/>
                <a:gd name="connsiteY1" fmla="*/ 2140486 h 2140486"/>
                <a:gd name="connsiteX2" fmla="*/ 532957 w 532957"/>
                <a:gd name="connsiteY2" fmla="*/ 1994388 h 2140486"/>
                <a:gd name="connsiteX3" fmla="*/ 7005 w 532957"/>
                <a:gd name="connsiteY3" fmla="*/ 7456 h 2140486"/>
                <a:gd name="connsiteX4" fmla="*/ 0 w 532957"/>
                <a:gd name="connsiteY4" fmla="*/ 0 h 214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57" h="2140486">
                  <a:moveTo>
                    <a:pt x="0" y="0"/>
                  </a:moveTo>
                  <a:lnTo>
                    <a:pt x="386860" y="2140486"/>
                  </a:lnTo>
                  <a:lnTo>
                    <a:pt x="532957" y="1994388"/>
                  </a:lnTo>
                  <a:lnTo>
                    <a:pt x="7005" y="7456"/>
                  </a:lnTo>
                  <a:lnTo>
                    <a:pt x="0" y="0"/>
                  </a:lnTo>
                  <a:close/>
                </a:path>
              </a:pathLst>
            </a:cu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Freeform 40"/>
            <p:cNvSpPr/>
            <p:nvPr/>
          </p:nvSpPr>
          <p:spPr bwMode="auto">
            <a:xfrm>
              <a:off x="8045377" y="3960684"/>
              <a:ext cx="128600" cy="1700054"/>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1 h 2177808"/>
                <a:gd name="connsiteX1" fmla="*/ 300728 w 537472"/>
                <a:gd name="connsiteY1" fmla="*/ 1936411 h 2177808"/>
                <a:gd name="connsiteX2" fmla="*/ 537472 w 537472"/>
                <a:gd name="connsiteY2" fmla="*/ 2177808 h 2177808"/>
                <a:gd name="connsiteX3" fmla="*/ 132623 w 537472"/>
                <a:gd name="connsiteY3" fmla="*/ 0 h 2177808"/>
                <a:gd name="connsiteX4" fmla="*/ 0 w 537472"/>
                <a:gd name="connsiteY4" fmla="*/ 34901 h 2177808"/>
                <a:gd name="connsiteX0" fmla="*/ 0 w 529328"/>
                <a:gd name="connsiteY0" fmla="*/ 34901 h 1936411"/>
                <a:gd name="connsiteX1" fmla="*/ 300728 w 529328"/>
                <a:gd name="connsiteY1" fmla="*/ 1936411 h 1936411"/>
                <a:gd name="connsiteX2" fmla="*/ 529328 w 529328"/>
                <a:gd name="connsiteY2" fmla="*/ 1936411 h 1936411"/>
                <a:gd name="connsiteX3" fmla="*/ 132623 w 529328"/>
                <a:gd name="connsiteY3" fmla="*/ 0 h 1936411"/>
                <a:gd name="connsiteX4" fmla="*/ 0 w 529328"/>
                <a:gd name="connsiteY4" fmla="*/ 34901 h 1936411"/>
                <a:gd name="connsiteX0" fmla="*/ 0 w 529328"/>
                <a:gd name="connsiteY0" fmla="*/ 34901 h 2012612"/>
                <a:gd name="connsiteX1" fmla="*/ 300728 w 529328"/>
                <a:gd name="connsiteY1" fmla="*/ 2012612 h 2012612"/>
                <a:gd name="connsiteX2" fmla="*/ 529328 w 529328"/>
                <a:gd name="connsiteY2" fmla="*/ 1936411 h 2012612"/>
                <a:gd name="connsiteX3" fmla="*/ 132623 w 529328"/>
                <a:gd name="connsiteY3" fmla="*/ 0 h 2012612"/>
                <a:gd name="connsiteX4" fmla="*/ 0 w 529328"/>
                <a:gd name="connsiteY4" fmla="*/ 34901 h 2012612"/>
                <a:gd name="connsiteX0" fmla="*/ 0 w 533400"/>
                <a:gd name="connsiteY0" fmla="*/ 0 h 2133601"/>
                <a:gd name="connsiteX1" fmla="*/ 304800 w 533400"/>
                <a:gd name="connsiteY1" fmla="*/ 2133601 h 2133601"/>
                <a:gd name="connsiteX2" fmla="*/ 533400 w 533400"/>
                <a:gd name="connsiteY2" fmla="*/ 2057400 h 2133601"/>
                <a:gd name="connsiteX3" fmla="*/ 136695 w 533400"/>
                <a:gd name="connsiteY3" fmla="*/ 120989 h 2133601"/>
                <a:gd name="connsiteX4" fmla="*/ 0 w 533400"/>
                <a:gd name="connsiteY4" fmla="*/ 0 h 2133601"/>
                <a:gd name="connsiteX0" fmla="*/ 0 w 533400"/>
                <a:gd name="connsiteY0" fmla="*/ 76199 h 2209800"/>
                <a:gd name="connsiteX1" fmla="*/ 304800 w 533400"/>
                <a:gd name="connsiteY1" fmla="*/ 2209800 h 2209800"/>
                <a:gd name="connsiteX2" fmla="*/ 533400 w 533400"/>
                <a:gd name="connsiteY2" fmla="*/ 2133599 h 2209800"/>
                <a:gd name="connsiteX3" fmla="*/ 0 w 533400"/>
                <a:gd name="connsiteY3" fmla="*/ 0 h 2209800"/>
                <a:gd name="connsiteX4" fmla="*/ 0 w 533400"/>
                <a:gd name="connsiteY4" fmla="*/ 76199 h 2209800"/>
                <a:gd name="connsiteX0" fmla="*/ 0 w 533400"/>
                <a:gd name="connsiteY0" fmla="*/ 76199 h 2209800"/>
                <a:gd name="connsiteX1" fmla="*/ 3048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86000"/>
                <a:gd name="connsiteX1" fmla="*/ 381000 w 533400"/>
                <a:gd name="connsiteY1" fmla="*/ 2286000 h 2286000"/>
                <a:gd name="connsiteX2" fmla="*/ 533400 w 533400"/>
                <a:gd name="connsiteY2" fmla="*/ 2057400 h 2286000"/>
                <a:gd name="connsiteX3" fmla="*/ 0 w 533400"/>
                <a:gd name="connsiteY3" fmla="*/ 0 h 2286000"/>
                <a:gd name="connsiteX4" fmla="*/ 0 w 533400"/>
                <a:gd name="connsiteY4" fmla="*/ 76199 h 2286000"/>
                <a:gd name="connsiteX0" fmla="*/ 0 w 533400"/>
                <a:gd name="connsiteY0" fmla="*/ 76199 h 2209800"/>
                <a:gd name="connsiteX1" fmla="*/ 3810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09800"/>
                <a:gd name="connsiteX1" fmla="*/ 381000 w 533400"/>
                <a:gd name="connsiteY1" fmla="*/ 2209800 h 2209800"/>
                <a:gd name="connsiteX2" fmla="*/ 533400 w 533400"/>
                <a:gd name="connsiteY2" fmla="*/ 2133600 h 2209800"/>
                <a:gd name="connsiteX3" fmla="*/ 0 w 533400"/>
                <a:gd name="connsiteY3" fmla="*/ 0 h 2209800"/>
                <a:gd name="connsiteX4" fmla="*/ 0 w 53340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16685"/>
                <a:gd name="connsiteX1" fmla="*/ 386860 w 532957"/>
                <a:gd name="connsiteY1" fmla="*/ 2216685 h 2216685"/>
                <a:gd name="connsiteX2" fmla="*/ 532957 w 532957"/>
                <a:gd name="connsiteY2" fmla="*/ 2070587 h 2216685"/>
                <a:gd name="connsiteX3" fmla="*/ 0 w 532957"/>
                <a:gd name="connsiteY3" fmla="*/ 0 h 2216685"/>
                <a:gd name="connsiteX4" fmla="*/ 0 w 532957"/>
                <a:gd name="connsiteY4" fmla="*/ 76199 h 2216685"/>
                <a:gd name="connsiteX0" fmla="*/ 0 w 532957"/>
                <a:gd name="connsiteY0" fmla="*/ 0 h 2140486"/>
                <a:gd name="connsiteX1" fmla="*/ 386860 w 532957"/>
                <a:gd name="connsiteY1" fmla="*/ 2140486 h 2140486"/>
                <a:gd name="connsiteX2" fmla="*/ 532957 w 532957"/>
                <a:gd name="connsiteY2" fmla="*/ 1994388 h 2140486"/>
                <a:gd name="connsiteX3" fmla="*/ 416079 w 532957"/>
                <a:gd name="connsiteY3" fmla="*/ 211993 h 2140486"/>
                <a:gd name="connsiteX4" fmla="*/ 0 w 532957"/>
                <a:gd name="connsiteY4" fmla="*/ 0 h 2140486"/>
                <a:gd name="connsiteX0" fmla="*/ 0 w 146097"/>
                <a:gd name="connsiteY0" fmla="*/ 0 h 1928493"/>
                <a:gd name="connsiteX1" fmla="*/ 0 w 146097"/>
                <a:gd name="connsiteY1" fmla="*/ 1928493 h 1928493"/>
                <a:gd name="connsiteX2" fmla="*/ 146097 w 146097"/>
                <a:gd name="connsiteY2" fmla="*/ 1782395 h 1928493"/>
                <a:gd name="connsiteX3" fmla="*/ 29219 w 146097"/>
                <a:gd name="connsiteY3" fmla="*/ 0 h 1928493"/>
                <a:gd name="connsiteX4" fmla="*/ 0 w 146097"/>
                <a:gd name="connsiteY4" fmla="*/ 0 h 1928493"/>
                <a:gd name="connsiteX0" fmla="*/ 0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0 w 146097"/>
                <a:gd name="connsiteY4" fmla="*/ 0 h 1928493"/>
                <a:gd name="connsiteX0" fmla="*/ 58439 w 146097"/>
                <a:gd name="connsiteY0" fmla="*/ 2922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29220 h 1928493"/>
                <a:gd name="connsiteX0" fmla="*/ 58439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0 h 1928493"/>
                <a:gd name="connsiteX0" fmla="*/ 87659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87659 w 146097"/>
                <a:gd name="connsiteY4" fmla="*/ 0 h 1928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97" h="1928493">
                  <a:moveTo>
                    <a:pt x="87659" y="0"/>
                  </a:moveTo>
                  <a:lnTo>
                    <a:pt x="0" y="1928493"/>
                  </a:lnTo>
                  <a:lnTo>
                    <a:pt x="146097" y="1782395"/>
                  </a:lnTo>
                  <a:lnTo>
                    <a:pt x="87659" y="0"/>
                  </a:lnTo>
                  <a:lnTo>
                    <a:pt x="87659" y="0"/>
                  </a:lnTo>
                  <a:close/>
                </a:path>
              </a:pathLst>
            </a:cu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39" name="AutoShape 73"/>
            <p:cNvSpPr>
              <a:spLocks noChangeArrowheads="1"/>
            </p:cNvSpPr>
            <p:nvPr/>
          </p:nvSpPr>
          <p:spPr bwMode="auto">
            <a:xfrm>
              <a:off x="7555971" y="3677558"/>
              <a:ext cx="182293" cy="182821"/>
            </a:xfrm>
            <a:prstGeom prst="star16">
              <a:avLst>
                <a:gd name="adj" fmla="val 31944"/>
              </a:avLst>
            </a:prstGeom>
            <a:solidFill>
              <a:srgbClr val="FFFF00"/>
            </a:solidFill>
            <a:ln w="9525">
              <a:solidFill>
                <a:schemeClr val="tx1"/>
              </a:solidFill>
              <a:miter lim="800000"/>
              <a:headEnd/>
              <a:tailEnd/>
            </a:ln>
          </p:spPr>
          <p:txBody>
            <a:bodyPr wrap="none" lIns="96981" tIns="48491" rIns="96981" bIns="48491" anchor="ctr"/>
            <a:lstStyle/>
            <a:p>
              <a:pPr defTabSz="969963" eaLnBrk="0" hangingPunct="0"/>
              <a:endParaRPr lang="en-US" sz="2100" b="1"/>
            </a:p>
          </p:txBody>
        </p:sp>
        <p:pic>
          <p:nvPicPr>
            <p:cNvPr id="9240" name="Picture 79"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2069702">
              <a:off x="7662347" y="5484448"/>
              <a:ext cx="98158" cy="67963"/>
            </a:xfrm>
            <a:prstGeom prst="rect">
              <a:avLst/>
            </a:prstGeom>
            <a:noFill/>
            <a:ln w="9525">
              <a:noFill/>
              <a:miter lim="800000"/>
              <a:headEnd/>
              <a:tailEnd/>
            </a:ln>
          </p:spPr>
        </p:pic>
        <p:pic>
          <p:nvPicPr>
            <p:cNvPr id="9241" name="Picture 88"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12353">
              <a:off x="7966835" y="5515032"/>
              <a:ext cx="76790" cy="56409"/>
            </a:xfrm>
            <a:prstGeom prst="rect">
              <a:avLst/>
            </a:prstGeom>
            <a:noFill/>
            <a:ln w="9525">
              <a:noFill/>
              <a:miter lim="800000"/>
              <a:headEnd/>
              <a:tailEnd/>
            </a:ln>
          </p:spPr>
        </p:pic>
        <p:sp>
          <p:nvSpPr>
            <p:cNvPr id="45" name="Flowchart: Data 44"/>
            <p:cNvSpPr/>
            <p:nvPr/>
          </p:nvSpPr>
          <p:spPr bwMode="auto">
            <a:xfrm>
              <a:off x="7607621" y="5571124"/>
              <a:ext cx="540376" cy="102601"/>
            </a:xfrm>
            <a:prstGeom prst="flowChartInputOutpu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43" name="Picture 76" descr="CO2_Molecule"/>
            <p:cNvPicPr>
              <a:picLocks noChangeAspect="1" noChangeArrowheads="1"/>
            </p:cNvPicPr>
            <p:nvPr/>
          </p:nvPicPr>
          <p:blipFill>
            <a:blip r:embed="rId13" cstate="print">
              <a:clrChange>
                <a:clrFrom>
                  <a:srgbClr val="FEFEFE"/>
                </a:clrFrom>
                <a:clrTo>
                  <a:srgbClr val="FEFEFE">
                    <a:alpha val="0"/>
                  </a:srgbClr>
                </a:clrTo>
              </a:clrChange>
            </a:blip>
            <a:srcRect/>
            <a:stretch>
              <a:fillRect/>
            </a:stretch>
          </p:blipFill>
          <p:spPr bwMode="auto">
            <a:xfrm>
              <a:off x="7632298" y="4601607"/>
              <a:ext cx="97490" cy="67963"/>
            </a:xfrm>
            <a:prstGeom prst="rect">
              <a:avLst/>
            </a:prstGeom>
            <a:noFill/>
            <a:ln w="9525">
              <a:noFill/>
              <a:miter lim="800000"/>
              <a:headEnd/>
              <a:tailEnd/>
            </a:ln>
          </p:spPr>
        </p:pic>
        <p:pic>
          <p:nvPicPr>
            <p:cNvPr id="9244" name="Picture 77"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a:off x="7829281" y="4743651"/>
              <a:ext cx="76790" cy="56409"/>
            </a:xfrm>
            <a:prstGeom prst="rect">
              <a:avLst/>
            </a:prstGeom>
            <a:noFill/>
            <a:ln w="9525">
              <a:noFill/>
              <a:miter lim="800000"/>
              <a:headEnd/>
              <a:tailEnd/>
            </a:ln>
          </p:spPr>
        </p:pic>
        <p:pic>
          <p:nvPicPr>
            <p:cNvPr id="9245" name="Picture 80" descr="CO2_Molecule"/>
            <p:cNvPicPr>
              <a:picLocks noChangeAspect="1" noChangeArrowheads="1"/>
            </p:cNvPicPr>
            <p:nvPr/>
          </p:nvPicPr>
          <p:blipFill>
            <a:blip r:embed="rId13" cstate="print">
              <a:clrChange>
                <a:clrFrom>
                  <a:srgbClr val="FEFEFE"/>
                </a:clrFrom>
                <a:clrTo>
                  <a:srgbClr val="FEFEFE">
                    <a:alpha val="0"/>
                  </a:srgbClr>
                </a:clrTo>
              </a:clrChange>
            </a:blip>
            <a:srcRect/>
            <a:stretch>
              <a:fillRect/>
            </a:stretch>
          </p:blipFill>
          <p:spPr bwMode="auto">
            <a:xfrm rot="-461473">
              <a:off x="7753826" y="5027736"/>
              <a:ext cx="97490" cy="67963"/>
            </a:xfrm>
            <a:prstGeom prst="rect">
              <a:avLst/>
            </a:prstGeom>
            <a:noFill/>
            <a:ln w="9525">
              <a:noFill/>
              <a:miter lim="800000"/>
              <a:headEnd/>
              <a:tailEnd/>
            </a:ln>
          </p:spPr>
        </p:pic>
        <p:pic>
          <p:nvPicPr>
            <p:cNvPr id="9246" name="Picture 82" descr="CO2_Molecule"/>
            <p:cNvPicPr>
              <a:picLocks noChangeAspect="1" noChangeArrowheads="1"/>
            </p:cNvPicPr>
            <p:nvPr/>
          </p:nvPicPr>
          <p:blipFill>
            <a:blip r:embed="rId13" cstate="print">
              <a:clrChange>
                <a:clrFrom>
                  <a:srgbClr val="FEFEFE"/>
                </a:clrFrom>
                <a:clrTo>
                  <a:srgbClr val="FEFEFE">
                    <a:alpha val="0"/>
                  </a:srgbClr>
                </a:clrTo>
              </a:clrChange>
            </a:blip>
            <a:srcRect/>
            <a:stretch>
              <a:fillRect/>
            </a:stretch>
          </p:blipFill>
          <p:spPr bwMode="auto">
            <a:xfrm>
              <a:off x="7906071" y="4784428"/>
              <a:ext cx="97490" cy="67963"/>
            </a:xfrm>
            <a:prstGeom prst="rect">
              <a:avLst/>
            </a:prstGeom>
            <a:noFill/>
            <a:ln w="9525">
              <a:noFill/>
              <a:miter lim="800000"/>
              <a:headEnd/>
              <a:tailEnd/>
            </a:ln>
          </p:spPr>
        </p:pic>
        <p:pic>
          <p:nvPicPr>
            <p:cNvPr id="9247" name="Picture 83" descr="CO2_Molecule"/>
            <p:cNvPicPr>
              <a:picLocks noChangeAspect="1" noChangeArrowheads="1"/>
            </p:cNvPicPr>
            <p:nvPr/>
          </p:nvPicPr>
          <p:blipFill>
            <a:blip r:embed="rId13" cstate="print">
              <a:clrChange>
                <a:clrFrom>
                  <a:srgbClr val="FEFEFE"/>
                </a:clrFrom>
                <a:clrTo>
                  <a:srgbClr val="FEFEFE">
                    <a:alpha val="0"/>
                  </a:srgbClr>
                </a:clrTo>
              </a:clrChange>
            </a:blip>
            <a:srcRect/>
            <a:stretch>
              <a:fillRect/>
            </a:stretch>
          </p:blipFill>
          <p:spPr bwMode="auto">
            <a:xfrm>
              <a:off x="7960825" y="4571024"/>
              <a:ext cx="97490" cy="67963"/>
            </a:xfrm>
            <a:prstGeom prst="rect">
              <a:avLst/>
            </a:prstGeom>
            <a:noFill/>
            <a:ln w="9525">
              <a:noFill/>
              <a:miter lim="800000"/>
              <a:headEnd/>
              <a:tailEnd/>
            </a:ln>
          </p:spPr>
        </p:pic>
        <p:pic>
          <p:nvPicPr>
            <p:cNvPr id="9248" name="Picture 84" descr="O2_Molecule"/>
            <p:cNvPicPr>
              <a:picLocks noChangeAspect="1" noChangeArrowheads="1"/>
            </p:cNvPicPr>
            <p:nvPr/>
          </p:nvPicPr>
          <p:blipFill>
            <a:blip r:embed="rId14" cstate="print">
              <a:clrChange>
                <a:clrFrom>
                  <a:srgbClr val="FEFEFE"/>
                </a:clrFrom>
                <a:clrTo>
                  <a:srgbClr val="FEFEFE">
                    <a:alpha val="0"/>
                  </a:srgbClr>
                </a:clrTo>
              </a:clrChange>
            </a:blip>
            <a:srcRect/>
            <a:stretch>
              <a:fillRect/>
            </a:stretch>
          </p:blipFill>
          <p:spPr bwMode="auto">
            <a:xfrm rot="-4336017">
              <a:off x="7896051" y="4885519"/>
              <a:ext cx="76798" cy="56758"/>
            </a:xfrm>
            <a:prstGeom prst="rect">
              <a:avLst/>
            </a:prstGeom>
            <a:noFill/>
            <a:ln w="9525">
              <a:noFill/>
              <a:miter lim="800000"/>
              <a:headEnd/>
              <a:tailEnd/>
            </a:ln>
          </p:spPr>
        </p:pic>
        <p:pic>
          <p:nvPicPr>
            <p:cNvPr id="9249" name="Picture 85"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515949">
              <a:off x="7683046" y="4885693"/>
              <a:ext cx="76790" cy="56409"/>
            </a:xfrm>
            <a:prstGeom prst="rect">
              <a:avLst/>
            </a:prstGeom>
            <a:noFill/>
            <a:ln w="9525">
              <a:noFill/>
              <a:miter lim="800000"/>
              <a:headEnd/>
              <a:tailEnd/>
            </a:ln>
          </p:spPr>
        </p:pic>
        <p:pic>
          <p:nvPicPr>
            <p:cNvPr id="9250" name="Picture 90"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240966">
              <a:off x="8058316" y="5241141"/>
              <a:ext cx="76790" cy="56409"/>
            </a:xfrm>
            <a:prstGeom prst="rect">
              <a:avLst/>
            </a:prstGeom>
            <a:noFill/>
            <a:ln w="9525">
              <a:noFill/>
              <a:miter lim="800000"/>
              <a:headEnd/>
              <a:tailEnd/>
            </a:ln>
          </p:spPr>
        </p:pic>
        <p:pic>
          <p:nvPicPr>
            <p:cNvPr id="9251" name="Picture 91"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4820800">
              <a:off x="7710684" y="4773947"/>
              <a:ext cx="98165" cy="67959"/>
            </a:xfrm>
            <a:prstGeom prst="rect">
              <a:avLst/>
            </a:prstGeom>
            <a:noFill/>
            <a:ln w="9525">
              <a:noFill/>
              <a:miter lim="800000"/>
              <a:headEnd/>
              <a:tailEnd/>
            </a:ln>
          </p:spPr>
        </p:pic>
        <p:pic>
          <p:nvPicPr>
            <p:cNvPr id="9252" name="Picture 92"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814467">
              <a:off x="8058316" y="4845596"/>
              <a:ext cx="76790" cy="56409"/>
            </a:xfrm>
            <a:prstGeom prst="rect">
              <a:avLst/>
            </a:prstGeom>
            <a:noFill/>
            <a:ln w="9525">
              <a:noFill/>
              <a:miter lim="800000"/>
              <a:headEnd/>
              <a:tailEnd/>
            </a:ln>
          </p:spPr>
        </p:pic>
        <p:pic>
          <p:nvPicPr>
            <p:cNvPr id="9253" name="Picture 93"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515949">
              <a:off x="7822632" y="4623585"/>
              <a:ext cx="76790" cy="56409"/>
            </a:xfrm>
            <a:prstGeom prst="rect">
              <a:avLst/>
            </a:prstGeom>
            <a:noFill/>
            <a:ln w="9525">
              <a:noFill/>
              <a:miter lim="800000"/>
              <a:headEnd/>
              <a:tailEnd/>
            </a:ln>
          </p:spPr>
        </p:pic>
        <p:pic>
          <p:nvPicPr>
            <p:cNvPr id="9254" name="Picture 94"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568203">
              <a:off x="7590233" y="4722245"/>
              <a:ext cx="76790" cy="56409"/>
            </a:xfrm>
            <a:prstGeom prst="rect">
              <a:avLst/>
            </a:prstGeom>
            <a:noFill/>
            <a:ln w="9525">
              <a:noFill/>
              <a:miter lim="800000"/>
              <a:headEnd/>
              <a:tailEnd/>
            </a:ln>
          </p:spPr>
        </p:pic>
        <p:pic>
          <p:nvPicPr>
            <p:cNvPr id="9255" name="Picture 95"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a:off x="7718036" y="4708213"/>
              <a:ext cx="76790" cy="56409"/>
            </a:xfrm>
            <a:prstGeom prst="rect">
              <a:avLst/>
            </a:prstGeom>
            <a:noFill/>
            <a:ln w="9525">
              <a:noFill/>
              <a:miter lim="800000"/>
              <a:headEnd/>
              <a:tailEnd/>
            </a:ln>
          </p:spPr>
        </p:pic>
        <p:pic>
          <p:nvPicPr>
            <p:cNvPr id="9256" name="Picture 81" descr="CO2_Molecule"/>
            <p:cNvPicPr>
              <a:picLocks noChangeAspect="1" noChangeArrowheads="1"/>
            </p:cNvPicPr>
            <p:nvPr/>
          </p:nvPicPr>
          <p:blipFill>
            <a:blip r:embed="rId15" cstate="print">
              <a:clrChange>
                <a:clrFrom>
                  <a:srgbClr val="FEFEFE"/>
                </a:clrFrom>
                <a:clrTo>
                  <a:srgbClr val="FEFEFE">
                    <a:alpha val="0"/>
                  </a:srgbClr>
                </a:clrTo>
              </a:clrChange>
            </a:blip>
            <a:srcRect/>
            <a:stretch>
              <a:fillRect/>
            </a:stretch>
          </p:blipFill>
          <p:spPr bwMode="auto">
            <a:xfrm rot="5270335">
              <a:off x="7929381" y="5265436"/>
              <a:ext cx="97867" cy="68109"/>
            </a:xfrm>
            <a:prstGeom prst="rect">
              <a:avLst/>
            </a:prstGeom>
            <a:noFill/>
            <a:ln w="9525">
              <a:noFill/>
              <a:miter lim="800000"/>
              <a:headEnd/>
              <a:tailEnd/>
            </a:ln>
          </p:spPr>
        </p:pic>
        <p:pic>
          <p:nvPicPr>
            <p:cNvPr id="9257" name="Picture 86"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515949">
              <a:off x="7693063" y="5271724"/>
              <a:ext cx="76790" cy="56409"/>
            </a:xfrm>
            <a:prstGeom prst="rect">
              <a:avLst/>
            </a:prstGeom>
            <a:noFill/>
            <a:ln w="9525">
              <a:noFill/>
              <a:miter lim="800000"/>
              <a:headEnd/>
              <a:tailEnd/>
            </a:ln>
          </p:spPr>
        </p:pic>
        <p:pic>
          <p:nvPicPr>
            <p:cNvPr id="9258" name="Picture 87"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609199">
              <a:off x="7875355" y="5423961"/>
              <a:ext cx="76790" cy="56409"/>
            </a:xfrm>
            <a:prstGeom prst="rect">
              <a:avLst/>
            </a:prstGeom>
            <a:noFill/>
            <a:ln w="9525">
              <a:noFill/>
              <a:miter lim="800000"/>
              <a:headEnd/>
              <a:tailEnd/>
            </a:ln>
          </p:spPr>
        </p:pic>
        <p:pic>
          <p:nvPicPr>
            <p:cNvPr id="9259" name="Picture 89"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186202">
              <a:off x="8058316" y="5454545"/>
              <a:ext cx="76790" cy="56409"/>
            </a:xfrm>
            <a:prstGeom prst="rect">
              <a:avLst/>
            </a:prstGeom>
            <a:noFill/>
            <a:ln w="9525">
              <a:noFill/>
              <a:miter lim="800000"/>
              <a:headEnd/>
              <a:tailEnd/>
            </a:ln>
          </p:spPr>
        </p:pic>
        <p:pic>
          <p:nvPicPr>
            <p:cNvPr id="9260" name="Picture 80" descr="CO2_Molecule"/>
            <p:cNvPicPr>
              <a:picLocks noChangeAspect="1" noChangeArrowheads="1"/>
            </p:cNvPicPr>
            <p:nvPr/>
          </p:nvPicPr>
          <p:blipFill>
            <a:blip r:embed="rId13" cstate="print">
              <a:clrChange>
                <a:clrFrom>
                  <a:srgbClr val="FEFEFE"/>
                </a:clrFrom>
                <a:clrTo>
                  <a:srgbClr val="FEFEFE">
                    <a:alpha val="0"/>
                  </a:srgbClr>
                </a:clrTo>
              </a:clrChange>
            </a:blip>
            <a:srcRect/>
            <a:stretch>
              <a:fillRect/>
            </a:stretch>
          </p:blipFill>
          <p:spPr bwMode="auto">
            <a:xfrm rot="-461473">
              <a:off x="7817725" y="5564723"/>
              <a:ext cx="97490" cy="67963"/>
            </a:xfrm>
            <a:prstGeom prst="rect">
              <a:avLst/>
            </a:prstGeom>
            <a:noFill/>
            <a:ln w="9525">
              <a:noFill/>
              <a:miter lim="800000"/>
              <a:headEnd/>
              <a:tailEnd/>
            </a:ln>
          </p:spPr>
        </p:pic>
        <p:pic>
          <p:nvPicPr>
            <p:cNvPr id="9261" name="Picture 76" descr="CO2_Molecule"/>
            <p:cNvPicPr>
              <a:picLocks noChangeAspect="1" noChangeArrowheads="1"/>
            </p:cNvPicPr>
            <p:nvPr/>
          </p:nvPicPr>
          <p:blipFill>
            <a:blip r:embed="rId13" cstate="print">
              <a:clrChange>
                <a:clrFrom>
                  <a:srgbClr val="FEFEFE"/>
                </a:clrFrom>
                <a:clrTo>
                  <a:srgbClr val="FEFEFE">
                    <a:alpha val="0"/>
                  </a:srgbClr>
                </a:clrTo>
              </a:clrChange>
            </a:blip>
            <a:srcRect/>
            <a:stretch>
              <a:fillRect/>
            </a:stretch>
          </p:blipFill>
          <p:spPr bwMode="auto">
            <a:xfrm>
              <a:off x="7679028" y="5385951"/>
              <a:ext cx="97490" cy="67963"/>
            </a:xfrm>
            <a:prstGeom prst="rect">
              <a:avLst/>
            </a:prstGeom>
            <a:noFill/>
            <a:ln w="9525">
              <a:noFill/>
              <a:miter lim="800000"/>
              <a:headEnd/>
              <a:tailEnd/>
            </a:ln>
          </p:spPr>
        </p:pic>
        <p:pic>
          <p:nvPicPr>
            <p:cNvPr id="9262" name="Picture 91"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1225970">
              <a:off x="8183094" y="5393136"/>
              <a:ext cx="98158" cy="67963"/>
            </a:xfrm>
            <a:prstGeom prst="rect">
              <a:avLst/>
            </a:prstGeom>
            <a:noFill/>
            <a:ln w="9525">
              <a:noFill/>
              <a:miter lim="800000"/>
              <a:headEnd/>
              <a:tailEnd/>
            </a:ln>
          </p:spPr>
        </p:pic>
        <p:pic>
          <p:nvPicPr>
            <p:cNvPr id="9263" name="Picture 78" descr="CO2_Molecule"/>
            <p:cNvPicPr>
              <a:picLocks noChangeAspect="1" noChangeArrowheads="1"/>
            </p:cNvPicPr>
            <p:nvPr/>
          </p:nvPicPr>
          <p:blipFill>
            <a:blip r:embed="rId16" cstate="print">
              <a:clrChange>
                <a:clrFrom>
                  <a:srgbClr val="FEFEFE"/>
                </a:clrFrom>
                <a:clrTo>
                  <a:srgbClr val="FEFEFE">
                    <a:alpha val="0"/>
                  </a:srgbClr>
                </a:clrTo>
              </a:clrChange>
            </a:blip>
            <a:srcRect/>
            <a:stretch>
              <a:fillRect/>
            </a:stretch>
          </p:blipFill>
          <p:spPr bwMode="auto">
            <a:xfrm rot="5270335">
              <a:off x="7562219" y="5437211"/>
              <a:ext cx="97187" cy="68109"/>
            </a:xfrm>
            <a:prstGeom prst="rect">
              <a:avLst/>
            </a:prstGeom>
            <a:noFill/>
            <a:ln w="9525">
              <a:noFill/>
              <a:miter lim="800000"/>
              <a:headEnd/>
              <a:tailEnd/>
            </a:ln>
          </p:spPr>
        </p:pic>
        <p:pic>
          <p:nvPicPr>
            <p:cNvPr id="9264" name="Picture 91"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1225970">
              <a:off x="7664461" y="4939344"/>
              <a:ext cx="98158" cy="67963"/>
            </a:xfrm>
            <a:prstGeom prst="rect">
              <a:avLst/>
            </a:prstGeom>
            <a:noFill/>
            <a:ln w="9525">
              <a:noFill/>
              <a:miter lim="800000"/>
              <a:headEnd/>
              <a:tailEnd/>
            </a:ln>
          </p:spPr>
        </p:pic>
        <p:pic>
          <p:nvPicPr>
            <p:cNvPr id="9265" name="Picture 78" descr="CO2_Molecule"/>
            <p:cNvPicPr>
              <a:picLocks noChangeAspect="1" noChangeArrowheads="1"/>
            </p:cNvPicPr>
            <p:nvPr/>
          </p:nvPicPr>
          <p:blipFill>
            <a:blip r:embed="rId16" cstate="print">
              <a:clrChange>
                <a:clrFrom>
                  <a:srgbClr val="FEFEFE"/>
                </a:clrFrom>
                <a:clrTo>
                  <a:srgbClr val="FEFEFE">
                    <a:alpha val="0"/>
                  </a:srgbClr>
                </a:clrTo>
              </a:clrChange>
            </a:blip>
            <a:srcRect/>
            <a:stretch>
              <a:fillRect/>
            </a:stretch>
          </p:blipFill>
          <p:spPr bwMode="auto">
            <a:xfrm rot="5270335">
              <a:off x="7601400" y="5211164"/>
              <a:ext cx="97187" cy="68109"/>
            </a:xfrm>
            <a:prstGeom prst="rect">
              <a:avLst/>
            </a:prstGeom>
            <a:noFill/>
            <a:ln w="9525">
              <a:noFill/>
              <a:miter lim="800000"/>
              <a:headEnd/>
              <a:tailEnd/>
            </a:ln>
          </p:spPr>
        </p:pic>
        <p:pic>
          <p:nvPicPr>
            <p:cNvPr id="9266" name="Picture 79"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2069702">
              <a:off x="7546905" y="4946166"/>
              <a:ext cx="98158" cy="67963"/>
            </a:xfrm>
            <a:prstGeom prst="rect">
              <a:avLst/>
            </a:prstGeom>
            <a:noFill/>
            <a:ln w="9525">
              <a:noFill/>
              <a:miter lim="800000"/>
              <a:headEnd/>
              <a:tailEnd/>
            </a:ln>
          </p:spPr>
        </p:pic>
        <p:pic>
          <p:nvPicPr>
            <p:cNvPr id="9267" name="Picture 78" descr="CO2_Molecule"/>
            <p:cNvPicPr>
              <a:picLocks noChangeAspect="1" noChangeArrowheads="1"/>
            </p:cNvPicPr>
            <p:nvPr/>
          </p:nvPicPr>
          <p:blipFill>
            <a:blip r:embed="rId16" cstate="print">
              <a:clrChange>
                <a:clrFrom>
                  <a:srgbClr val="FEFEFE"/>
                </a:clrFrom>
                <a:clrTo>
                  <a:srgbClr val="FEFEFE">
                    <a:alpha val="0"/>
                  </a:srgbClr>
                </a:clrTo>
              </a:clrChange>
            </a:blip>
            <a:srcRect/>
            <a:stretch>
              <a:fillRect/>
            </a:stretch>
          </p:blipFill>
          <p:spPr bwMode="auto">
            <a:xfrm rot="5270335">
              <a:off x="7285595" y="4672469"/>
              <a:ext cx="97187" cy="68109"/>
            </a:xfrm>
            <a:prstGeom prst="rect">
              <a:avLst/>
            </a:prstGeom>
            <a:noFill/>
            <a:ln w="9525">
              <a:noFill/>
              <a:miter lim="800000"/>
              <a:headEnd/>
              <a:tailEnd/>
            </a:ln>
          </p:spPr>
        </p:pic>
        <p:pic>
          <p:nvPicPr>
            <p:cNvPr id="9268" name="Picture 91"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1225970">
              <a:off x="7486395" y="4877004"/>
              <a:ext cx="98158" cy="67963"/>
            </a:xfrm>
            <a:prstGeom prst="rect">
              <a:avLst/>
            </a:prstGeom>
            <a:noFill/>
            <a:ln w="9525">
              <a:noFill/>
              <a:miter lim="800000"/>
              <a:headEnd/>
              <a:tailEnd/>
            </a:ln>
          </p:spPr>
        </p:pic>
        <p:pic>
          <p:nvPicPr>
            <p:cNvPr id="9269" name="Picture 86"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9084051">
              <a:off x="7756926" y="5164679"/>
              <a:ext cx="76790" cy="56409"/>
            </a:xfrm>
            <a:prstGeom prst="rect">
              <a:avLst/>
            </a:prstGeom>
            <a:noFill/>
            <a:ln w="9525">
              <a:noFill/>
              <a:miter lim="800000"/>
              <a:headEnd/>
              <a:tailEnd/>
            </a:ln>
          </p:spPr>
        </p:pic>
        <p:pic>
          <p:nvPicPr>
            <p:cNvPr id="9270" name="Picture 80" descr="CO2_Molecule"/>
            <p:cNvPicPr>
              <a:picLocks noChangeAspect="1" noChangeArrowheads="1"/>
            </p:cNvPicPr>
            <p:nvPr/>
          </p:nvPicPr>
          <p:blipFill>
            <a:blip r:embed="rId13" cstate="print">
              <a:clrChange>
                <a:clrFrom>
                  <a:srgbClr val="FEFEFE"/>
                </a:clrFrom>
                <a:clrTo>
                  <a:srgbClr val="FEFEFE">
                    <a:alpha val="0"/>
                  </a:srgbClr>
                </a:clrTo>
              </a:clrChange>
            </a:blip>
            <a:srcRect/>
            <a:stretch>
              <a:fillRect/>
            </a:stretch>
          </p:blipFill>
          <p:spPr bwMode="auto">
            <a:xfrm rot="21138527">
              <a:off x="7491730" y="5491625"/>
              <a:ext cx="97490" cy="67963"/>
            </a:xfrm>
            <a:prstGeom prst="rect">
              <a:avLst/>
            </a:prstGeom>
            <a:noFill/>
            <a:ln w="9525">
              <a:noFill/>
              <a:miter lim="800000"/>
              <a:headEnd/>
              <a:tailEnd/>
            </a:ln>
          </p:spPr>
        </p:pic>
        <p:pic>
          <p:nvPicPr>
            <p:cNvPr id="9271" name="Picture 76" descr="CO2_Molecule"/>
            <p:cNvPicPr>
              <a:picLocks noChangeAspect="1" noChangeArrowheads="1"/>
            </p:cNvPicPr>
            <p:nvPr/>
          </p:nvPicPr>
          <p:blipFill>
            <a:blip r:embed="rId13" cstate="print">
              <a:clrChange>
                <a:clrFrom>
                  <a:srgbClr val="FEFEFE"/>
                </a:clrFrom>
                <a:clrTo>
                  <a:srgbClr val="FEFEFE">
                    <a:alpha val="0"/>
                  </a:srgbClr>
                </a:clrTo>
              </a:clrChange>
            </a:blip>
            <a:srcRect/>
            <a:stretch>
              <a:fillRect/>
            </a:stretch>
          </p:blipFill>
          <p:spPr bwMode="auto">
            <a:xfrm>
              <a:off x="7865145" y="5172008"/>
              <a:ext cx="97490" cy="67963"/>
            </a:xfrm>
            <a:prstGeom prst="rect">
              <a:avLst/>
            </a:prstGeom>
            <a:noFill/>
            <a:ln w="9525">
              <a:noFill/>
              <a:miter lim="800000"/>
              <a:headEnd/>
              <a:tailEnd/>
            </a:ln>
          </p:spPr>
        </p:pic>
        <p:pic>
          <p:nvPicPr>
            <p:cNvPr id="9272" name="Picture 91"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1225970">
              <a:off x="7486395" y="5264304"/>
              <a:ext cx="98158" cy="67963"/>
            </a:xfrm>
            <a:prstGeom prst="rect">
              <a:avLst/>
            </a:prstGeom>
            <a:noFill/>
            <a:ln w="9525">
              <a:noFill/>
              <a:miter lim="800000"/>
              <a:headEnd/>
              <a:tailEnd/>
            </a:ln>
          </p:spPr>
        </p:pic>
        <p:pic>
          <p:nvPicPr>
            <p:cNvPr id="9273" name="Picture 78" descr="CO2_Molecule"/>
            <p:cNvPicPr>
              <a:picLocks noChangeAspect="1" noChangeArrowheads="1"/>
            </p:cNvPicPr>
            <p:nvPr/>
          </p:nvPicPr>
          <p:blipFill>
            <a:blip r:embed="rId16" cstate="print">
              <a:clrChange>
                <a:clrFrom>
                  <a:srgbClr val="FEFEFE"/>
                </a:clrFrom>
                <a:clrTo>
                  <a:srgbClr val="FEFEFE">
                    <a:alpha val="0"/>
                  </a:srgbClr>
                </a:clrTo>
              </a:clrChange>
            </a:blip>
            <a:srcRect/>
            <a:stretch>
              <a:fillRect/>
            </a:stretch>
          </p:blipFill>
          <p:spPr bwMode="auto">
            <a:xfrm rot="5270335">
              <a:off x="8079413" y="4690781"/>
              <a:ext cx="97187" cy="68109"/>
            </a:xfrm>
            <a:prstGeom prst="rect">
              <a:avLst/>
            </a:prstGeom>
            <a:noFill/>
            <a:ln w="9525">
              <a:noFill/>
              <a:miter lim="800000"/>
              <a:headEnd/>
              <a:tailEnd/>
            </a:ln>
          </p:spPr>
        </p:pic>
        <p:pic>
          <p:nvPicPr>
            <p:cNvPr id="9274" name="Picture 86"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9084051">
              <a:off x="7569873" y="5379159"/>
              <a:ext cx="76790" cy="56409"/>
            </a:xfrm>
            <a:prstGeom prst="rect">
              <a:avLst/>
            </a:prstGeom>
            <a:noFill/>
            <a:ln w="9525">
              <a:noFill/>
              <a:miter lim="800000"/>
              <a:headEnd/>
              <a:tailEnd/>
            </a:ln>
          </p:spPr>
        </p:pic>
        <p:pic>
          <p:nvPicPr>
            <p:cNvPr id="9275" name="Picture 88"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1387647">
              <a:off x="8031460" y="4990304"/>
              <a:ext cx="76790" cy="56409"/>
            </a:xfrm>
            <a:prstGeom prst="rect">
              <a:avLst/>
            </a:prstGeom>
            <a:noFill/>
            <a:ln w="9525">
              <a:noFill/>
              <a:miter lim="800000"/>
              <a:headEnd/>
              <a:tailEnd/>
            </a:ln>
          </p:spPr>
        </p:pic>
        <p:pic>
          <p:nvPicPr>
            <p:cNvPr id="9276" name="Picture 77"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a:off x="7780387" y="4862812"/>
              <a:ext cx="76790" cy="56409"/>
            </a:xfrm>
            <a:prstGeom prst="rect">
              <a:avLst/>
            </a:prstGeom>
            <a:noFill/>
            <a:ln w="9525">
              <a:noFill/>
              <a:miter lim="800000"/>
              <a:headEnd/>
              <a:tailEnd/>
            </a:ln>
          </p:spPr>
        </p:pic>
        <p:pic>
          <p:nvPicPr>
            <p:cNvPr id="9277" name="Picture 85"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515949">
              <a:off x="8047961" y="4937226"/>
              <a:ext cx="76790" cy="56409"/>
            </a:xfrm>
            <a:prstGeom prst="rect">
              <a:avLst/>
            </a:prstGeom>
            <a:noFill/>
            <a:ln w="9525">
              <a:noFill/>
              <a:miter lim="800000"/>
              <a:headEnd/>
              <a:tailEnd/>
            </a:ln>
          </p:spPr>
        </p:pic>
        <p:pic>
          <p:nvPicPr>
            <p:cNvPr id="9278" name="Picture 90"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9359034">
              <a:off x="7789626" y="5292673"/>
              <a:ext cx="76790" cy="56409"/>
            </a:xfrm>
            <a:prstGeom prst="rect">
              <a:avLst/>
            </a:prstGeom>
            <a:noFill/>
            <a:ln w="9525">
              <a:noFill/>
              <a:miter lim="800000"/>
              <a:headEnd/>
              <a:tailEnd/>
            </a:ln>
          </p:spPr>
        </p:pic>
        <p:pic>
          <p:nvPicPr>
            <p:cNvPr id="9279" name="Picture 92"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814467">
              <a:off x="7664667" y="4815167"/>
              <a:ext cx="76790" cy="56409"/>
            </a:xfrm>
            <a:prstGeom prst="rect">
              <a:avLst/>
            </a:prstGeom>
            <a:noFill/>
            <a:ln w="9525">
              <a:noFill/>
              <a:miter lim="800000"/>
              <a:headEnd/>
              <a:tailEnd/>
            </a:ln>
          </p:spPr>
        </p:pic>
        <p:pic>
          <p:nvPicPr>
            <p:cNvPr id="9280" name="Picture 93"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9084051">
              <a:off x="7976460" y="4662491"/>
              <a:ext cx="76790" cy="56409"/>
            </a:xfrm>
            <a:prstGeom prst="rect">
              <a:avLst/>
            </a:prstGeom>
            <a:noFill/>
            <a:ln w="9525">
              <a:noFill/>
              <a:miter lim="800000"/>
              <a:headEnd/>
              <a:tailEnd/>
            </a:ln>
          </p:spPr>
        </p:pic>
        <p:pic>
          <p:nvPicPr>
            <p:cNvPr id="9281" name="Picture 94"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568203">
              <a:off x="7925172" y="5057207"/>
              <a:ext cx="76790" cy="56409"/>
            </a:xfrm>
            <a:prstGeom prst="rect">
              <a:avLst/>
            </a:prstGeom>
            <a:noFill/>
            <a:ln w="9525">
              <a:noFill/>
              <a:miter lim="800000"/>
              <a:headEnd/>
              <a:tailEnd/>
            </a:ln>
          </p:spPr>
        </p:pic>
        <p:pic>
          <p:nvPicPr>
            <p:cNvPr id="9282" name="Picture 95"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a:off x="7530206" y="5146242"/>
              <a:ext cx="76790" cy="56409"/>
            </a:xfrm>
            <a:prstGeom prst="rect">
              <a:avLst/>
            </a:prstGeom>
            <a:noFill/>
            <a:ln w="9525">
              <a:noFill/>
              <a:miter lim="800000"/>
              <a:headEnd/>
              <a:tailEnd/>
            </a:ln>
          </p:spPr>
        </p:pic>
        <p:pic>
          <p:nvPicPr>
            <p:cNvPr id="9283" name="Picture 86"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515949">
              <a:off x="8209099" y="5190446"/>
              <a:ext cx="76790" cy="56409"/>
            </a:xfrm>
            <a:prstGeom prst="rect">
              <a:avLst/>
            </a:prstGeom>
            <a:noFill/>
            <a:ln w="9525">
              <a:noFill/>
              <a:miter lim="800000"/>
              <a:headEnd/>
              <a:tailEnd/>
            </a:ln>
          </p:spPr>
        </p:pic>
        <p:pic>
          <p:nvPicPr>
            <p:cNvPr id="9284" name="Picture 87"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609199">
              <a:off x="7435743" y="4722504"/>
              <a:ext cx="76790" cy="56409"/>
            </a:xfrm>
            <a:prstGeom prst="rect">
              <a:avLst/>
            </a:prstGeom>
            <a:noFill/>
            <a:ln w="9525">
              <a:noFill/>
              <a:miter lim="800000"/>
              <a:headEnd/>
              <a:tailEnd/>
            </a:ln>
          </p:spPr>
        </p:pic>
        <p:pic>
          <p:nvPicPr>
            <p:cNvPr id="9285" name="Picture 89"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1186202">
              <a:off x="8161771" y="5506078"/>
              <a:ext cx="76790" cy="56409"/>
            </a:xfrm>
            <a:prstGeom prst="rect">
              <a:avLst/>
            </a:prstGeom>
            <a:noFill/>
            <a:ln w="9525">
              <a:noFill/>
              <a:miter lim="800000"/>
              <a:headEnd/>
              <a:tailEnd/>
            </a:ln>
          </p:spPr>
        </p:pic>
        <p:pic>
          <p:nvPicPr>
            <p:cNvPr id="9286" name="Picture 86"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515949">
              <a:off x="7333105" y="4881249"/>
              <a:ext cx="76790" cy="56409"/>
            </a:xfrm>
            <a:prstGeom prst="rect">
              <a:avLst/>
            </a:prstGeom>
            <a:noFill/>
            <a:ln w="9525">
              <a:noFill/>
              <a:miter lim="800000"/>
              <a:headEnd/>
              <a:tailEnd/>
            </a:ln>
          </p:spPr>
        </p:pic>
        <p:pic>
          <p:nvPicPr>
            <p:cNvPr id="9287" name="Picture 86" descr="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2515949">
              <a:off x="7749550" y="5457891"/>
              <a:ext cx="76790" cy="56409"/>
            </a:xfrm>
            <a:prstGeom prst="rect">
              <a:avLst/>
            </a:prstGeom>
            <a:noFill/>
            <a:ln w="9525">
              <a:noFill/>
              <a:miter lim="800000"/>
              <a:headEnd/>
              <a:tailEnd/>
            </a:ln>
          </p:spPr>
        </p:pic>
      </p:grpSp>
      <p:pic>
        <p:nvPicPr>
          <p:cNvPr id="74" name="Picture 61" descr="CO2_Molecule"/>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flipV="1">
            <a:off x="6562725" y="2360612"/>
            <a:ext cx="119063" cy="77788"/>
          </a:xfrm>
          <a:prstGeom prst="rect">
            <a:avLst/>
          </a:prstGeom>
          <a:noFill/>
          <a:ln w="9525">
            <a:noFill/>
            <a:miter lim="800000"/>
            <a:headEnd/>
            <a:tailEnd/>
          </a:ln>
        </p:spPr>
      </p:pic>
      <p:pic>
        <p:nvPicPr>
          <p:cNvPr id="75" name="Picture 40"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flipV="1">
            <a:off x="6965950" y="2379662"/>
            <a:ext cx="120650" cy="79375"/>
          </a:xfrm>
          <a:prstGeom prst="rect">
            <a:avLst/>
          </a:prstGeom>
          <a:noFill/>
          <a:ln w="9525">
            <a:noFill/>
            <a:miter lim="800000"/>
            <a:headEnd/>
            <a:tailEnd/>
          </a:ln>
        </p:spPr>
      </p:pic>
      <p:pic>
        <p:nvPicPr>
          <p:cNvPr id="76" name="Picture 4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flipV="1">
            <a:off x="6683375" y="2441575"/>
            <a:ext cx="120650" cy="79375"/>
          </a:xfrm>
          <a:prstGeom prst="rect">
            <a:avLst/>
          </a:prstGeom>
          <a:noFill/>
          <a:ln w="9525">
            <a:noFill/>
            <a:miter lim="800000"/>
            <a:headEnd/>
            <a:tailEnd/>
          </a:ln>
        </p:spPr>
      </p:pic>
      <p:pic>
        <p:nvPicPr>
          <p:cNvPr id="77" name="Picture 44"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flipV="1">
            <a:off x="6873875" y="2446337"/>
            <a:ext cx="120650" cy="77788"/>
          </a:xfrm>
          <a:prstGeom prst="rect">
            <a:avLst/>
          </a:prstGeom>
          <a:noFill/>
          <a:ln w="9525">
            <a:noFill/>
            <a:miter lim="800000"/>
            <a:headEnd/>
            <a:tailEnd/>
          </a:ln>
        </p:spPr>
      </p:pic>
      <p:pic>
        <p:nvPicPr>
          <p:cNvPr id="78" name="Picture 46" descr="C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6329665" flipV="1">
            <a:off x="6827044" y="2348706"/>
            <a:ext cx="114300" cy="84138"/>
          </a:xfrm>
          <a:prstGeom prst="rect">
            <a:avLst/>
          </a:prstGeom>
          <a:noFill/>
          <a:ln w="9525">
            <a:noFill/>
            <a:miter lim="800000"/>
            <a:headEnd/>
            <a:tailEnd/>
          </a:ln>
        </p:spPr>
      </p:pic>
      <p:pic>
        <p:nvPicPr>
          <p:cNvPr id="79" name="Picture 48"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flipV="1">
            <a:off x="6508750" y="2511425"/>
            <a:ext cx="119063" cy="79375"/>
          </a:xfrm>
          <a:prstGeom prst="rect">
            <a:avLst/>
          </a:prstGeom>
          <a:noFill/>
          <a:ln w="9525">
            <a:noFill/>
            <a:miter lim="800000"/>
            <a:headEnd/>
            <a:tailEnd/>
          </a:ln>
        </p:spPr>
      </p:pic>
      <p:pic>
        <p:nvPicPr>
          <p:cNvPr id="80" name="Picture 61" descr="CO2_Molecule"/>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flipH="1">
            <a:off x="6334125" y="2390733"/>
            <a:ext cx="119063" cy="77788"/>
          </a:xfrm>
          <a:prstGeom prst="rect">
            <a:avLst/>
          </a:prstGeom>
          <a:noFill/>
          <a:ln w="9525">
            <a:noFill/>
            <a:miter lim="800000"/>
            <a:headEnd/>
            <a:tailEnd/>
          </a:ln>
        </p:spPr>
      </p:pic>
      <p:pic>
        <p:nvPicPr>
          <p:cNvPr id="81" name="Picture 40"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flipH="1">
            <a:off x="6781800" y="2587625"/>
            <a:ext cx="120650" cy="79375"/>
          </a:xfrm>
          <a:prstGeom prst="rect">
            <a:avLst/>
          </a:prstGeom>
          <a:noFill/>
          <a:ln w="9525">
            <a:noFill/>
            <a:miter lim="800000"/>
            <a:headEnd/>
            <a:tailEnd/>
          </a:ln>
        </p:spPr>
      </p:pic>
      <p:pic>
        <p:nvPicPr>
          <p:cNvPr id="82" name="Picture 4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flipH="1">
            <a:off x="6248400" y="2362200"/>
            <a:ext cx="120650" cy="79375"/>
          </a:xfrm>
          <a:prstGeom prst="rect">
            <a:avLst/>
          </a:prstGeom>
          <a:noFill/>
          <a:ln w="9525">
            <a:noFill/>
            <a:miter lim="800000"/>
            <a:headEnd/>
            <a:tailEnd/>
          </a:ln>
        </p:spPr>
      </p:pic>
      <p:pic>
        <p:nvPicPr>
          <p:cNvPr id="83" name="Picture 44"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flipH="1">
            <a:off x="6645275" y="2476458"/>
            <a:ext cx="120650" cy="77788"/>
          </a:xfrm>
          <a:prstGeom prst="rect">
            <a:avLst/>
          </a:prstGeom>
          <a:noFill/>
          <a:ln w="9525">
            <a:noFill/>
            <a:miter lim="800000"/>
            <a:headEnd/>
            <a:tailEnd/>
          </a:ln>
        </p:spPr>
      </p:pic>
      <p:pic>
        <p:nvPicPr>
          <p:cNvPr id="84" name="Picture 46" descr="C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6329665" flipH="1">
            <a:off x="6464045" y="2413835"/>
            <a:ext cx="114300" cy="84138"/>
          </a:xfrm>
          <a:prstGeom prst="rect">
            <a:avLst/>
          </a:prstGeom>
          <a:noFill/>
          <a:ln w="9525">
            <a:noFill/>
            <a:miter lim="800000"/>
            <a:headEnd/>
            <a:tailEnd/>
          </a:ln>
        </p:spPr>
      </p:pic>
      <p:pic>
        <p:nvPicPr>
          <p:cNvPr id="85" name="Picture 48"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flipH="1">
            <a:off x="6280150" y="2541546"/>
            <a:ext cx="119063" cy="7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47800" y="229416"/>
            <a:ext cx="6248400" cy="456384"/>
          </a:xfrm>
        </p:spPr>
        <p:txBody>
          <a:bodyPr/>
          <a:lstStyle/>
          <a:p>
            <a:r>
              <a:rPr lang="en-US" dirty="0" smtClean="0"/>
              <a:t>The Loss of OCO and the Birth of OCO-2</a:t>
            </a:r>
          </a:p>
        </p:txBody>
      </p:sp>
      <p:pic>
        <p:nvPicPr>
          <p:cNvPr id="8195" name="Picture 6" descr="Rogers - oco_launch copy.jpg"/>
          <p:cNvPicPr>
            <a:picLocks noChangeAspect="1"/>
          </p:cNvPicPr>
          <p:nvPr/>
        </p:nvPicPr>
        <p:blipFill>
          <a:blip r:embed="rId3" cstate="print"/>
          <a:srcRect l="24244" r="4070"/>
          <a:stretch>
            <a:fillRect/>
          </a:stretch>
        </p:blipFill>
        <p:spPr bwMode="auto">
          <a:xfrm>
            <a:off x="5718810" y="1075690"/>
            <a:ext cx="2895600" cy="4542790"/>
          </a:xfrm>
          <a:prstGeom prst="rect">
            <a:avLst/>
          </a:prstGeom>
          <a:noFill/>
          <a:ln w="9525">
            <a:noFill/>
            <a:miter lim="800000"/>
            <a:headEnd/>
            <a:tailEnd/>
          </a:ln>
        </p:spPr>
      </p:pic>
      <p:sp>
        <p:nvSpPr>
          <p:cNvPr id="8196" name="Content Placeholder 2"/>
          <p:cNvSpPr>
            <a:spLocks noGrp="1"/>
          </p:cNvSpPr>
          <p:nvPr>
            <p:ph idx="4294967295"/>
          </p:nvPr>
        </p:nvSpPr>
        <p:spPr>
          <a:xfrm>
            <a:off x="152321" y="838200"/>
            <a:ext cx="5715079" cy="5135880"/>
          </a:xfrm>
        </p:spPr>
        <p:txBody>
          <a:bodyPr lIns="86193" tIns="43096" rIns="86193" bIns="43096"/>
          <a:lstStyle/>
          <a:p>
            <a:pPr>
              <a:spcAft>
                <a:spcPts val="295"/>
              </a:spcAft>
            </a:pPr>
            <a:r>
              <a:rPr lang="en-US" dirty="0" smtClean="0">
                <a:ea typeface="ＭＳ Ｐゴシック" pitchFamily="34" charset="-128"/>
              </a:rPr>
              <a:t>NASA’s Orbiting Carbon Observatory (OCO) was designed to provide the measurements needed to estimate the atmospheric CO</a:t>
            </a:r>
            <a:r>
              <a:rPr lang="en-US" baseline="-25000" dirty="0" smtClean="0">
                <a:ea typeface="ＭＳ Ｐゴシック" pitchFamily="34" charset="-128"/>
              </a:rPr>
              <a:t>2</a:t>
            </a:r>
            <a:r>
              <a:rPr lang="en-US" dirty="0" smtClean="0">
                <a:ea typeface="ＭＳ Ｐゴシック" pitchFamily="34" charset="-128"/>
              </a:rPr>
              <a:t> dry air mole fraction (X</a:t>
            </a:r>
            <a:r>
              <a:rPr lang="en-US" baseline="-25000" dirty="0" smtClean="0">
                <a:ea typeface="ＭＳ Ｐゴシック" pitchFamily="34" charset="-128"/>
              </a:rPr>
              <a:t>CO2</a:t>
            </a:r>
            <a:r>
              <a:rPr lang="en-US" dirty="0" smtClean="0">
                <a:ea typeface="ＭＳ Ｐゴシック" pitchFamily="34" charset="-128"/>
              </a:rPr>
              <a:t>) with the sensitivity, accuracy, and sampling density needed to quantify regional scale carbon sources and sinks over the globe and characterize their behavior over the annual cycle.</a:t>
            </a:r>
          </a:p>
          <a:p>
            <a:pPr>
              <a:spcAft>
                <a:spcPts val="295"/>
              </a:spcAft>
            </a:pPr>
            <a:endParaRPr lang="en-US" sz="1000" dirty="0" smtClean="0"/>
          </a:p>
          <a:p>
            <a:pPr>
              <a:spcAft>
                <a:spcPts val="295"/>
              </a:spcAft>
            </a:pPr>
            <a:r>
              <a:rPr lang="en-US" sz="2000" dirty="0" smtClean="0"/>
              <a:t>February 2009: The OCO spacecraft was lost when its launch vehicle’s fairing failed to deploy</a:t>
            </a:r>
            <a:endParaRPr lang="en-US" sz="1000" dirty="0" smtClean="0">
              <a:cs typeface="Arial"/>
            </a:endParaRPr>
          </a:p>
          <a:p>
            <a:pPr>
              <a:spcAft>
                <a:spcPts val="295"/>
              </a:spcAft>
            </a:pPr>
            <a:endParaRPr lang="en-US" sz="1000" dirty="0" smtClean="0">
              <a:cs typeface="Arial"/>
            </a:endParaRPr>
          </a:p>
          <a:p>
            <a:pPr>
              <a:spcAft>
                <a:spcPts val="295"/>
              </a:spcAft>
            </a:pPr>
            <a:r>
              <a:rPr lang="en-US" dirty="0" smtClean="0"/>
              <a:t>December 2009: The U.S. Congress added funding to the NASA FY2010 budget to restart the OCO Mission</a:t>
            </a:r>
          </a:p>
          <a:p>
            <a:endParaRPr lang="en-US" sz="1000" dirty="0" smtClean="0"/>
          </a:p>
          <a:p>
            <a:r>
              <a:rPr lang="en-US" dirty="0" smtClean="0"/>
              <a:t>The OCO-2 spacecraft bus and instrument are currently on track for a February 2013 launch </a:t>
            </a:r>
          </a:p>
        </p:txBody>
      </p:sp>
      <p:sp>
        <p:nvSpPr>
          <p:cNvPr id="8197" name="TextBox 4"/>
          <p:cNvSpPr txBox="1">
            <a:spLocks noChangeArrowheads="1"/>
          </p:cNvSpPr>
          <p:nvPr/>
        </p:nvSpPr>
        <p:spPr bwMode="auto">
          <a:xfrm>
            <a:off x="6891751" y="1074209"/>
            <a:ext cx="1628028" cy="702605"/>
          </a:xfrm>
          <a:prstGeom prst="rect">
            <a:avLst/>
          </a:prstGeom>
          <a:noFill/>
          <a:ln w="9525">
            <a:noFill/>
            <a:miter lim="800000"/>
            <a:headEnd/>
            <a:tailEnd/>
          </a:ln>
        </p:spPr>
        <p:txBody>
          <a:bodyPr wrap="none" lIns="86210" tIns="43105" rIns="86210" bIns="43105">
            <a:spAutoFit/>
          </a:bodyPr>
          <a:lstStyle/>
          <a:p>
            <a:pPr algn="ctr"/>
            <a:r>
              <a:rPr lang="en-US" b="1">
                <a:solidFill>
                  <a:schemeClr val="bg1"/>
                </a:solidFill>
              </a:rPr>
              <a:t>1:55 AM</a:t>
            </a:r>
          </a:p>
          <a:p>
            <a:pPr algn="ctr"/>
            <a:r>
              <a:rPr lang="en-US" b="1">
                <a:solidFill>
                  <a:schemeClr val="bg1"/>
                </a:solidFill>
              </a:rPr>
              <a:t>24 Feb 2009</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206500" y="76200"/>
            <a:ext cx="6248400" cy="825716"/>
          </a:xfrm>
        </p:spPr>
        <p:txBody>
          <a:bodyPr/>
          <a:lstStyle/>
          <a:p>
            <a:r>
              <a:rPr lang="en-US" dirty="0"/>
              <a:t>Example: X</a:t>
            </a:r>
            <a:r>
              <a:rPr lang="en-US" baseline="-25000" dirty="0"/>
              <a:t>CO2</a:t>
            </a:r>
            <a:r>
              <a:rPr lang="en-US" dirty="0"/>
              <a:t> Averaging </a:t>
            </a:r>
            <a:r>
              <a:rPr lang="en-US" dirty="0" smtClean="0"/>
              <a:t>Kernel over an OCO-2 Dayside Orbit Track</a:t>
            </a:r>
            <a:endParaRPr lang="en-US" dirty="0"/>
          </a:p>
        </p:txBody>
      </p:sp>
      <p:pic>
        <p:nvPicPr>
          <p:cNvPr id="149507" name="Picture 3"/>
          <p:cNvPicPr>
            <a:picLocks noChangeAspect="1" noChangeArrowheads="1"/>
          </p:cNvPicPr>
          <p:nvPr/>
        </p:nvPicPr>
        <p:blipFill>
          <a:blip r:embed="rId3" cstate="print"/>
          <a:srcRect/>
          <a:stretch>
            <a:fillRect/>
          </a:stretch>
        </p:blipFill>
        <p:spPr bwMode="auto">
          <a:xfrm>
            <a:off x="1332547" y="990600"/>
            <a:ext cx="6135053" cy="3942715"/>
          </a:xfrm>
          <a:prstGeom prst="rect">
            <a:avLst/>
          </a:prstGeom>
          <a:noFill/>
          <a:ln w="9525">
            <a:noFill/>
            <a:miter lim="800000"/>
            <a:headEnd/>
            <a:tailEnd/>
          </a:ln>
          <a:effectLst/>
        </p:spPr>
      </p:pic>
      <p:sp>
        <p:nvSpPr>
          <p:cNvPr id="149509" name="Text Box 5"/>
          <p:cNvSpPr txBox="1">
            <a:spLocks noChangeArrowheads="1"/>
          </p:cNvSpPr>
          <p:nvPr/>
        </p:nvSpPr>
        <p:spPr bwMode="auto">
          <a:xfrm>
            <a:off x="304800" y="5029200"/>
            <a:ext cx="8153400" cy="1010382"/>
          </a:xfrm>
          <a:prstGeom prst="rect">
            <a:avLst/>
          </a:prstGeom>
          <a:noFill/>
          <a:ln w="9525">
            <a:noFill/>
            <a:miter lim="800000"/>
            <a:headEnd/>
            <a:tailEnd/>
          </a:ln>
          <a:effectLst/>
        </p:spPr>
        <p:txBody>
          <a:bodyPr wrap="square" lIns="86210" tIns="43105" rIns="86210" bIns="43105">
            <a:spAutoFit/>
          </a:bodyPr>
          <a:lstStyle/>
          <a:p>
            <a:r>
              <a:rPr lang="en-US" dirty="0" smtClean="0"/>
              <a:t>While the OCO-2 averaging kernel is weighted toward the surface, the actual vertical sensitivity for nadir-viewing observations will vary along orbit track as the surface reflectance and aerosol abundance change.</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066245" y="0"/>
            <a:ext cx="6388418" cy="825289"/>
          </a:xfrm>
        </p:spPr>
        <p:txBody>
          <a:bodyPr/>
          <a:lstStyle/>
          <a:p>
            <a:r>
              <a:rPr lang="en-US" dirty="0" smtClean="0">
                <a:ea typeface="ＭＳ Ｐゴシック" charset="-128"/>
              </a:rPr>
              <a:t>Validating Space-based X</a:t>
            </a:r>
            <a:r>
              <a:rPr lang="en-US" baseline="-25000" dirty="0" smtClean="0">
                <a:ea typeface="ＭＳ Ｐゴシック" charset="-128"/>
              </a:rPr>
              <a:t>CO2</a:t>
            </a:r>
            <a:r>
              <a:rPr lang="en-US" dirty="0" smtClean="0">
                <a:ea typeface="ＭＳ Ｐゴシック" charset="-128"/>
              </a:rPr>
              <a:t> against the Ground-Based Standard: TCCON</a:t>
            </a:r>
          </a:p>
        </p:txBody>
      </p:sp>
      <p:sp>
        <p:nvSpPr>
          <p:cNvPr id="11267" name="Content Placeholder 24"/>
          <p:cNvSpPr>
            <a:spLocks noGrp="1"/>
          </p:cNvSpPr>
          <p:nvPr>
            <p:ph sz="half" idx="2"/>
          </p:nvPr>
        </p:nvSpPr>
        <p:spPr>
          <a:xfrm>
            <a:off x="3581797" y="914401"/>
            <a:ext cx="4886325" cy="2895600"/>
          </a:xfrm>
        </p:spPr>
        <p:txBody>
          <a:bodyPr/>
          <a:lstStyle/>
          <a:p>
            <a:r>
              <a:rPr lang="en-US" sz="2000" dirty="0" smtClean="0"/>
              <a:t>OCO-2 data will be validated through comparisons with  the Total Carbon Column Observing Network (TCCON)</a:t>
            </a:r>
          </a:p>
          <a:p>
            <a:pPr lvl="1"/>
            <a:r>
              <a:rPr lang="en-US" sz="1800" dirty="0" smtClean="0"/>
              <a:t>TCCON measures the absorption of direct sunlight by CO</a:t>
            </a:r>
            <a:r>
              <a:rPr lang="en-US" sz="1800" baseline="-25000" dirty="0" smtClean="0"/>
              <a:t>2</a:t>
            </a:r>
            <a:r>
              <a:rPr lang="en-US" sz="1800" dirty="0" smtClean="0"/>
              <a:t> and O</a:t>
            </a:r>
            <a:r>
              <a:rPr lang="en-US" sz="1800" baseline="-25000" dirty="0" smtClean="0"/>
              <a:t>2,</a:t>
            </a:r>
            <a:r>
              <a:rPr lang="en-US" sz="1800" dirty="0" smtClean="0"/>
              <a:t> in the same spectral regions used by OCO-2.</a:t>
            </a:r>
          </a:p>
          <a:p>
            <a:pPr lvl="2"/>
            <a:r>
              <a:rPr lang="en-US" sz="1600" dirty="0" smtClean="0"/>
              <a:t>Validated against aircraft measurements</a:t>
            </a:r>
          </a:p>
          <a:p>
            <a:pPr lvl="1"/>
            <a:r>
              <a:rPr lang="en-US" sz="1800" dirty="0" smtClean="0"/>
              <a:t>OCO-2 will acquire thousands of X</a:t>
            </a:r>
            <a:r>
              <a:rPr lang="en-US" sz="1800" baseline="-25000" dirty="0" smtClean="0"/>
              <a:t>CO2</a:t>
            </a:r>
            <a:r>
              <a:rPr lang="en-US" sz="1800" dirty="0" smtClean="0"/>
              <a:t> soundings over TCCON stations on a single overpass.</a:t>
            </a:r>
          </a:p>
        </p:txBody>
      </p:sp>
      <p:sp>
        <p:nvSpPr>
          <p:cNvPr id="11268" name="Rectangle 3"/>
          <p:cNvSpPr>
            <a:spLocks noChangeArrowheads="1"/>
          </p:cNvSpPr>
          <p:nvPr/>
        </p:nvSpPr>
        <p:spPr bwMode="auto">
          <a:xfrm>
            <a:off x="0" y="-197411"/>
            <a:ext cx="174156" cy="394822"/>
          </a:xfrm>
          <a:prstGeom prst="rect">
            <a:avLst/>
          </a:prstGeom>
          <a:noFill/>
          <a:ln w="9525" algn="ctr">
            <a:noFill/>
            <a:miter lim="800000"/>
            <a:headEnd/>
            <a:tailEnd/>
          </a:ln>
        </p:spPr>
        <p:txBody>
          <a:bodyPr wrap="none" lIns="86204" tIns="43102" rIns="86204" bIns="43102" anchor="ctr">
            <a:spAutoFit/>
          </a:bodyPr>
          <a:lstStyle/>
          <a:p>
            <a:pPr eaLnBrk="0" hangingPunct="0"/>
            <a:endParaRPr lang="en-US"/>
          </a:p>
        </p:txBody>
      </p:sp>
      <p:pic>
        <p:nvPicPr>
          <p:cNvPr id="18" name="Picture 2" descr="C:\Users\dcrisp.JPL\Documents\dcrisp\OCO\Images-OCO\oco_modeling_still.jpg"/>
          <p:cNvPicPr>
            <a:picLocks noChangeAspect="1" noChangeArrowheads="1"/>
          </p:cNvPicPr>
          <p:nvPr/>
        </p:nvPicPr>
        <p:blipFill>
          <a:blip r:embed="rId3" cstate="print"/>
          <a:srcRect t="7130" r="52167" b="61065"/>
          <a:stretch>
            <a:fillRect/>
          </a:stretch>
        </p:blipFill>
        <p:spPr bwMode="auto">
          <a:xfrm rot="863213">
            <a:off x="2664076" y="762000"/>
            <a:ext cx="970465" cy="495346"/>
          </a:xfrm>
          <a:prstGeom prst="rect">
            <a:avLst/>
          </a:prstGeom>
          <a:noFill/>
        </p:spPr>
      </p:pic>
      <p:pic>
        <p:nvPicPr>
          <p:cNvPr id="11269" name="Picture 8" descr="wlef10"/>
          <p:cNvPicPr>
            <a:picLocks noChangeAspect="1" noChangeArrowheads="1"/>
          </p:cNvPicPr>
          <p:nvPr/>
        </p:nvPicPr>
        <p:blipFill>
          <a:blip r:embed="rId4" cstate="print"/>
          <a:srcRect b="5952"/>
          <a:stretch>
            <a:fillRect/>
          </a:stretch>
        </p:blipFill>
        <p:spPr bwMode="auto">
          <a:xfrm>
            <a:off x="428216" y="1134844"/>
            <a:ext cx="2699973" cy="3284756"/>
          </a:xfrm>
          <a:prstGeom prst="rect">
            <a:avLst/>
          </a:prstGeom>
          <a:noFill/>
          <a:ln w="15875">
            <a:noFill/>
            <a:miter lim="800000"/>
            <a:headEnd/>
            <a:tailEnd/>
          </a:ln>
        </p:spPr>
      </p:pic>
      <p:sp>
        <p:nvSpPr>
          <p:cNvPr id="11270" name="Oval 9"/>
          <p:cNvSpPr>
            <a:spLocks noChangeArrowheads="1"/>
          </p:cNvSpPr>
          <p:nvPr/>
        </p:nvSpPr>
        <p:spPr bwMode="auto">
          <a:xfrm>
            <a:off x="2551976" y="3959977"/>
            <a:ext cx="414325" cy="409752"/>
          </a:xfrm>
          <a:prstGeom prst="ellipse">
            <a:avLst/>
          </a:prstGeom>
          <a:noFill/>
          <a:ln w="28575" algn="ctr">
            <a:solidFill>
              <a:srgbClr val="FFCC00"/>
            </a:solidFill>
            <a:round/>
            <a:headEnd/>
            <a:tailEnd/>
          </a:ln>
        </p:spPr>
        <p:txBody>
          <a:bodyPr wrap="none" lIns="91434" tIns="45717" rIns="91434" bIns="45717" anchor="ctr"/>
          <a:lstStyle/>
          <a:p>
            <a:pPr eaLnBrk="0" hangingPunct="0"/>
            <a:endParaRPr lang="en-US">
              <a:latin typeface="Calibri" pitchFamily="34" charset="0"/>
            </a:endParaRPr>
          </a:p>
        </p:txBody>
      </p:sp>
      <p:sp>
        <p:nvSpPr>
          <p:cNvPr id="11271" name="AutoShape 10"/>
          <p:cNvSpPr>
            <a:spLocks noChangeArrowheads="1"/>
          </p:cNvSpPr>
          <p:nvPr/>
        </p:nvSpPr>
        <p:spPr bwMode="auto">
          <a:xfrm>
            <a:off x="2262498" y="1310068"/>
            <a:ext cx="273015" cy="268226"/>
          </a:xfrm>
          <a:prstGeom prst="star16">
            <a:avLst>
              <a:gd name="adj" fmla="val 31944"/>
            </a:avLst>
          </a:prstGeom>
          <a:solidFill>
            <a:srgbClr val="FFFF00"/>
          </a:solidFill>
          <a:ln w="9525">
            <a:solidFill>
              <a:schemeClr val="tx1"/>
            </a:solidFill>
            <a:miter lim="800000"/>
            <a:headEnd/>
            <a:tailEnd/>
          </a:ln>
        </p:spPr>
        <p:txBody>
          <a:bodyPr wrap="none" lIns="91434" tIns="45717" rIns="91434" bIns="45717" anchor="ctr"/>
          <a:lstStyle/>
          <a:p>
            <a:pPr eaLnBrk="0" hangingPunct="0"/>
            <a:endParaRPr lang="en-US">
              <a:latin typeface="Calibri" pitchFamily="34" charset="0"/>
            </a:endParaRPr>
          </a:p>
        </p:txBody>
      </p:sp>
      <p:sp>
        <p:nvSpPr>
          <p:cNvPr id="11272" name="Freeform 11"/>
          <p:cNvSpPr>
            <a:spLocks/>
          </p:cNvSpPr>
          <p:nvPr/>
        </p:nvSpPr>
        <p:spPr bwMode="auto">
          <a:xfrm>
            <a:off x="2314632" y="1439463"/>
            <a:ext cx="463715" cy="2562299"/>
          </a:xfrm>
          <a:custGeom>
            <a:avLst/>
            <a:gdLst>
              <a:gd name="T0" fmla="*/ 0 w 488"/>
              <a:gd name="T1" fmla="*/ 2147483647 h 2920"/>
              <a:gd name="T2" fmla="*/ 2147483647 w 488"/>
              <a:gd name="T3" fmla="*/ 2147483647 h 2920"/>
              <a:gd name="T4" fmla="*/ 2147483647 w 488"/>
              <a:gd name="T5" fmla="*/ 2147483647 h 2920"/>
              <a:gd name="T6" fmla="*/ 2147483647 w 488"/>
              <a:gd name="T7" fmla="*/ 0 h 2920"/>
              <a:gd name="T8" fmla="*/ 0 w 488"/>
              <a:gd name="T9" fmla="*/ 2147483647 h 2920"/>
              <a:gd name="T10" fmla="*/ 0 60000 65536"/>
              <a:gd name="T11" fmla="*/ 0 60000 65536"/>
              <a:gd name="T12" fmla="*/ 0 60000 65536"/>
              <a:gd name="T13" fmla="*/ 0 60000 65536"/>
              <a:gd name="T14" fmla="*/ 0 60000 65536"/>
              <a:gd name="T15" fmla="*/ 0 w 488"/>
              <a:gd name="T16" fmla="*/ 0 h 2920"/>
              <a:gd name="T17" fmla="*/ 488 w 488"/>
              <a:gd name="T18" fmla="*/ 2920 h 2920"/>
            </a:gdLst>
            <a:ahLst/>
            <a:cxnLst>
              <a:cxn ang="T10">
                <a:pos x="T0" y="T1"/>
              </a:cxn>
              <a:cxn ang="T11">
                <a:pos x="T2" y="T3"/>
              </a:cxn>
              <a:cxn ang="T12">
                <a:pos x="T4" y="T5"/>
              </a:cxn>
              <a:cxn ang="T13">
                <a:pos x="T6" y="T7"/>
              </a:cxn>
              <a:cxn ang="T14">
                <a:pos x="T8" y="T9"/>
              </a:cxn>
            </a:cxnLst>
            <a:rect l="T15" t="T16" r="T17" b="T18"/>
            <a:pathLst>
              <a:path w="488" h="2920">
                <a:moveTo>
                  <a:pt x="0" y="24"/>
                </a:moveTo>
                <a:lnTo>
                  <a:pt x="424" y="2920"/>
                </a:lnTo>
                <a:lnTo>
                  <a:pt x="488" y="2920"/>
                </a:lnTo>
                <a:lnTo>
                  <a:pt x="176" y="0"/>
                </a:lnTo>
                <a:lnTo>
                  <a:pt x="0" y="24"/>
                </a:lnTo>
                <a:close/>
              </a:path>
            </a:pathLst>
          </a:custGeom>
          <a:solidFill>
            <a:srgbClr val="FFFF66">
              <a:alpha val="76077"/>
            </a:srgbClr>
          </a:solidFill>
          <a:ln w="9525">
            <a:noFill/>
            <a:round/>
            <a:headEnd/>
            <a:tailEnd/>
          </a:ln>
        </p:spPr>
        <p:txBody>
          <a:bodyPr lIns="91434" tIns="45717" rIns="91434" bIns="45717"/>
          <a:lstStyle/>
          <a:p>
            <a:endParaRPr lang="en-US"/>
          </a:p>
        </p:txBody>
      </p:sp>
      <p:sp>
        <p:nvSpPr>
          <p:cNvPr id="11273" name="Text Box 13"/>
          <p:cNvSpPr txBox="1">
            <a:spLocks noChangeArrowheads="1"/>
          </p:cNvSpPr>
          <p:nvPr/>
        </p:nvSpPr>
        <p:spPr bwMode="auto">
          <a:xfrm rot="16200000">
            <a:off x="774486" y="2747701"/>
            <a:ext cx="1520396" cy="292223"/>
          </a:xfrm>
          <a:prstGeom prst="rect">
            <a:avLst/>
          </a:prstGeom>
          <a:noFill/>
          <a:ln w="9525">
            <a:noFill/>
            <a:miter lim="800000"/>
            <a:headEnd/>
            <a:tailEnd/>
          </a:ln>
        </p:spPr>
        <p:txBody>
          <a:bodyPr wrap="none" lIns="86204" tIns="43102" rIns="86204" bIns="43102">
            <a:spAutoFit/>
          </a:bodyPr>
          <a:lstStyle/>
          <a:p>
            <a:pPr defTabSz="860600" eaLnBrk="0" hangingPunct="0"/>
            <a:r>
              <a:rPr lang="en-US" sz="1500" dirty="0">
                <a:latin typeface="Calibri" pitchFamily="34" charset="0"/>
              </a:rPr>
              <a:t>447-m WLEF Tower</a:t>
            </a:r>
          </a:p>
        </p:txBody>
      </p:sp>
      <p:sp>
        <p:nvSpPr>
          <p:cNvPr id="11274" name="Text Box 15"/>
          <p:cNvSpPr txBox="1">
            <a:spLocks noChangeArrowheads="1"/>
          </p:cNvSpPr>
          <p:nvPr/>
        </p:nvSpPr>
        <p:spPr bwMode="auto">
          <a:xfrm>
            <a:off x="607941" y="3796886"/>
            <a:ext cx="1171635" cy="300574"/>
          </a:xfrm>
          <a:prstGeom prst="rect">
            <a:avLst/>
          </a:prstGeom>
          <a:noFill/>
          <a:ln w="9525" algn="ctr">
            <a:noFill/>
            <a:miter lim="800000"/>
            <a:headEnd/>
            <a:tailEnd/>
          </a:ln>
        </p:spPr>
        <p:txBody>
          <a:bodyPr wrap="none" lIns="86204" tIns="43102" rIns="86204" bIns="43102">
            <a:spAutoFit/>
          </a:bodyPr>
          <a:lstStyle/>
          <a:p>
            <a:pPr defTabSz="860600" eaLnBrk="0" hangingPunct="0"/>
            <a:r>
              <a:rPr lang="en-US" sz="1600" dirty="0">
                <a:solidFill>
                  <a:srgbClr val="FFFF00"/>
                </a:solidFill>
                <a:latin typeface="Calibri" pitchFamily="34" charset="0"/>
              </a:rPr>
              <a:t>Park Falls, WI</a:t>
            </a:r>
          </a:p>
        </p:txBody>
      </p:sp>
      <p:pic>
        <p:nvPicPr>
          <p:cNvPr id="11275" name="Picture 16" descr="twin_otter_2"/>
          <p:cNvPicPr>
            <a:picLocks noChangeAspect="1" noChangeArrowheads="1"/>
          </p:cNvPicPr>
          <p:nvPr/>
        </p:nvPicPr>
        <p:blipFill>
          <a:blip r:embed="rId5" cstate="print">
            <a:clrChange>
              <a:clrFrom>
                <a:srgbClr val="A597A6"/>
              </a:clrFrom>
              <a:clrTo>
                <a:srgbClr val="A597A6">
                  <a:alpha val="0"/>
                </a:srgbClr>
              </a:clrTo>
            </a:clrChange>
            <a:lum bright="-6000" contrast="-6000"/>
          </a:blip>
          <a:srcRect l="17694" t="26422" r="17487" b="20168"/>
          <a:stretch>
            <a:fillRect/>
          </a:stretch>
        </p:blipFill>
        <p:spPr bwMode="auto">
          <a:xfrm>
            <a:off x="469374" y="2548759"/>
            <a:ext cx="901364" cy="553974"/>
          </a:xfrm>
          <a:prstGeom prst="rect">
            <a:avLst/>
          </a:prstGeom>
          <a:noFill/>
          <a:ln w="9525">
            <a:noFill/>
            <a:miter lim="800000"/>
            <a:headEnd/>
            <a:tailEnd/>
          </a:ln>
        </p:spPr>
      </p:pic>
      <p:sp>
        <p:nvSpPr>
          <p:cNvPr id="11277" name="Text Box 18"/>
          <p:cNvSpPr txBox="1">
            <a:spLocks noChangeArrowheads="1"/>
          </p:cNvSpPr>
          <p:nvPr/>
        </p:nvSpPr>
        <p:spPr bwMode="auto">
          <a:xfrm>
            <a:off x="2202132" y="3796886"/>
            <a:ext cx="421185" cy="300574"/>
          </a:xfrm>
          <a:prstGeom prst="rect">
            <a:avLst/>
          </a:prstGeom>
          <a:noFill/>
          <a:ln w="9525" algn="ctr">
            <a:noFill/>
            <a:miter lim="800000"/>
            <a:headEnd/>
            <a:tailEnd/>
          </a:ln>
        </p:spPr>
        <p:txBody>
          <a:bodyPr wrap="none" lIns="86204" tIns="43102" rIns="86204" bIns="43102">
            <a:spAutoFit/>
          </a:bodyPr>
          <a:lstStyle/>
          <a:p>
            <a:pPr defTabSz="860600" eaLnBrk="0" hangingPunct="0"/>
            <a:r>
              <a:rPr lang="en-US" sz="1600" dirty="0">
                <a:solidFill>
                  <a:srgbClr val="FFFF00"/>
                </a:solidFill>
                <a:latin typeface="Calibri" pitchFamily="34" charset="0"/>
              </a:rPr>
              <a:t>FTS</a:t>
            </a:r>
          </a:p>
        </p:txBody>
      </p:sp>
      <p:sp>
        <p:nvSpPr>
          <p:cNvPr id="11279" name="Freeform 12"/>
          <p:cNvSpPr>
            <a:spLocks/>
          </p:cNvSpPr>
          <p:nvPr/>
        </p:nvSpPr>
        <p:spPr bwMode="auto">
          <a:xfrm>
            <a:off x="2715237" y="1023550"/>
            <a:ext cx="318290" cy="2983604"/>
          </a:xfrm>
          <a:custGeom>
            <a:avLst/>
            <a:gdLst>
              <a:gd name="T0" fmla="*/ 2147483647 w 438"/>
              <a:gd name="T1" fmla="*/ 0 h 2535"/>
              <a:gd name="T2" fmla="*/ 0 w 438"/>
              <a:gd name="T3" fmla="*/ 2147483647 h 2535"/>
              <a:gd name="T4" fmla="*/ 2147483647 w 438"/>
              <a:gd name="T5" fmla="*/ 2147483647 h 2535"/>
              <a:gd name="T6" fmla="*/ 2147483647 w 438"/>
              <a:gd name="T7" fmla="*/ 0 h 2535"/>
              <a:gd name="T8" fmla="*/ 2147483647 w 438"/>
              <a:gd name="T9" fmla="*/ 0 h 2535"/>
              <a:gd name="T10" fmla="*/ 0 60000 65536"/>
              <a:gd name="T11" fmla="*/ 0 60000 65536"/>
              <a:gd name="T12" fmla="*/ 0 60000 65536"/>
              <a:gd name="T13" fmla="*/ 0 60000 65536"/>
              <a:gd name="T14" fmla="*/ 0 60000 65536"/>
              <a:gd name="T15" fmla="*/ 0 w 438"/>
              <a:gd name="T16" fmla="*/ 0 h 2535"/>
              <a:gd name="T17" fmla="*/ 438 w 438"/>
              <a:gd name="T18" fmla="*/ 2535 h 2535"/>
            </a:gdLst>
            <a:ahLst/>
            <a:cxnLst>
              <a:cxn ang="T10">
                <a:pos x="T0" y="T1"/>
              </a:cxn>
              <a:cxn ang="T11">
                <a:pos x="T2" y="T3"/>
              </a:cxn>
              <a:cxn ang="T12">
                <a:pos x="T4" y="T5"/>
              </a:cxn>
              <a:cxn ang="T13">
                <a:pos x="T6" y="T7"/>
              </a:cxn>
              <a:cxn ang="T14">
                <a:pos x="T8" y="T9"/>
              </a:cxn>
            </a:cxnLst>
            <a:rect l="T15" t="T16" r="T17" b="T18"/>
            <a:pathLst>
              <a:path w="438" h="2535">
                <a:moveTo>
                  <a:pt x="423" y="0"/>
                </a:moveTo>
                <a:lnTo>
                  <a:pt x="0" y="2535"/>
                </a:lnTo>
                <a:lnTo>
                  <a:pt x="78" y="2532"/>
                </a:lnTo>
                <a:lnTo>
                  <a:pt x="438" y="0"/>
                </a:lnTo>
                <a:lnTo>
                  <a:pt x="423" y="0"/>
                </a:lnTo>
                <a:close/>
              </a:path>
            </a:pathLst>
          </a:custGeom>
          <a:solidFill>
            <a:srgbClr val="FFFF66">
              <a:alpha val="76077"/>
            </a:srgbClr>
          </a:solidFill>
          <a:ln w="9525">
            <a:noFill/>
            <a:round/>
            <a:headEnd/>
            <a:tailEnd/>
          </a:ln>
        </p:spPr>
        <p:txBody>
          <a:bodyPr lIns="91434" tIns="45717" rIns="91434" bIns="45717"/>
          <a:lstStyle/>
          <a:p>
            <a:endParaRPr lang="en-US"/>
          </a:p>
        </p:txBody>
      </p:sp>
      <p:pic>
        <p:nvPicPr>
          <p:cNvPr id="1026" name="Picture 2"/>
          <p:cNvPicPr>
            <a:picLocks noChangeAspect="1" noChangeArrowheads="1"/>
          </p:cNvPicPr>
          <p:nvPr/>
        </p:nvPicPr>
        <p:blipFill>
          <a:blip r:embed="rId6" cstate="print"/>
          <a:srcRect/>
          <a:stretch>
            <a:fillRect/>
          </a:stretch>
        </p:blipFill>
        <p:spPr bwMode="auto">
          <a:xfrm>
            <a:off x="304800" y="4499468"/>
            <a:ext cx="3505200" cy="1592093"/>
          </a:xfrm>
          <a:prstGeom prst="rect">
            <a:avLst/>
          </a:prstGeom>
          <a:noFill/>
          <a:ln w="9525">
            <a:noFill/>
            <a:miter lim="800000"/>
            <a:headEnd/>
            <a:tailEnd/>
          </a:ln>
        </p:spPr>
      </p:pic>
      <p:pic>
        <p:nvPicPr>
          <p:cNvPr id="19" name="Picture 2"/>
          <p:cNvPicPr>
            <a:picLocks noChangeAspect="1" noChangeArrowheads="1"/>
          </p:cNvPicPr>
          <p:nvPr/>
        </p:nvPicPr>
        <p:blipFill>
          <a:blip r:embed="rId7" cstate="print"/>
          <a:srcRect/>
          <a:stretch>
            <a:fillRect/>
          </a:stretch>
        </p:blipFill>
        <p:spPr bwMode="auto">
          <a:xfrm>
            <a:off x="5105400" y="3962400"/>
            <a:ext cx="2920136" cy="2133600"/>
          </a:xfrm>
          <a:prstGeom prst="rect">
            <a:avLst/>
          </a:prstGeom>
          <a:noFill/>
          <a:ln w="9525">
            <a:noFill/>
            <a:miter lim="800000"/>
            <a:headEnd/>
            <a:tailEnd/>
          </a:ln>
        </p:spPr>
      </p:pic>
      <p:pic>
        <p:nvPicPr>
          <p:cNvPr id="22531" name="Picture 3"/>
          <p:cNvPicPr>
            <a:picLocks noChangeAspect="1" noChangeArrowheads="1"/>
          </p:cNvPicPr>
          <p:nvPr/>
        </p:nvPicPr>
        <p:blipFill>
          <a:blip r:embed="rId8" cstate="print"/>
          <a:srcRect l="11940" t="33433" r="7463" b="21194"/>
          <a:stretch>
            <a:fillRect/>
          </a:stretch>
        </p:blipFill>
        <p:spPr bwMode="auto">
          <a:xfrm>
            <a:off x="457200" y="1219200"/>
            <a:ext cx="1143000" cy="402167"/>
          </a:xfrm>
          <a:prstGeom prst="rect">
            <a:avLst/>
          </a:prstGeom>
          <a:noFill/>
          <a:ln w="9525">
            <a:noFill/>
            <a:miter lim="800000"/>
            <a:headEnd/>
            <a:tailEnd/>
          </a:ln>
        </p:spPr>
      </p:pic>
      <p:pic>
        <p:nvPicPr>
          <p:cNvPr id="22532" name="Picture 4"/>
          <p:cNvPicPr>
            <a:picLocks noChangeAspect="1" noChangeArrowheads="1"/>
          </p:cNvPicPr>
          <p:nvPr/>
        </p:nvPicPr>
        <p:blipFill>
          <a:blip r:embed="rId9" cstate="print"/>
          <a:srcRect/>
          <a:stretch>
            <a:fillRect/>
          </a:stretch>
        </p:blipFill>
        <p:spPr bwMode="auto">
          <a:xfrm>
            <a:off x="-2514600" y="-1085850"/>
            <a:ext cx="146304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Operational Uses by NOAA</a:t>
            </a:r>
            <a:endParaRPr lang="en-US" dirty="0"/>
          </a:p>
        </p:txBody>
      </p:sp>
      <p:sp>
        <p:nvSpPr>
          <p:cNvPr id="5" name="Content Placeholder 4"/>
          <p:cNvSpPr>
            <a:spLocks noGrp="1"/>
          </p:cNvSpPr>
          <p:nvPr>
            <p:ph idx="1"/>
          </p:nvPr>
        </p:nvSpPr>
        <p:spPr/>
        <p:txBody>
          <a:bodyPr/>
          <a:lstStyle/>
          <a:p>
            <a:pPr>
              <a:buNone/>
            </a:pPr>
            <a:r>
              <a:rPr lang="en-US" dirty="0" smtClean="0"/>
              <a:t>Operational Use of OCO-2/OCO-3</a:t>
            </a:r>
            <a:r>
              <a:rPr lang="en-US" dirty="0" smtClean="0">
                <a:solidFill>
                  <a:srgbClr val="FF0000"/>
                </a:solidFill>
              </a:rPr>
              <a:t>*</a:t>
            </a:r>
            <a:r>
              <a:rPr lang="en-US" dirty="0" smtClean="0"/>
              <a:t> CO</a:t>
            </a:r>
            <a:r>
              <a:rPr lang="en-US" baseline="-25000" dirty="0" smtClean="0"/>
              <a:t>2</a:t>
            </a:r>
            <a:r>
              <a:rPr lang="en-US" dirty="0" smtClean="0"/>
              <a:t> measurements</a:t>
            </a:r>
          </a:p>
          <a:p>
            <a:r>
              <a:rPr lang="en-US" dirty="0" smtClean="0"/>
              <a:t>This is a great discussion topic</a:t>
            </a:r>
          </a:p>
          <a:p>
            <a:endParaRPr lang="en-US" dirty="0" smtClean="0"/>
          </a:p>
          <a:p>
            <a:pPr lvl="1"/>
            <a:r>
              <a:rPr lang="en-US" dirty="0" smtClean="0"/>
              <a:t>How does NOAA plan to use the data?</a:t>
            </a:r>
          </a:p>
          <a:p>
            <a:pPr lvl="2"/>
            <a:r>
              <a:rPr lang="en-US" dirty="0" smtClean="0"/>
              <a:t>Natural sources and sinks – impacts on climate </a:t>
            </a:r>
          </a:p>
          <a:p>
            <a:pPr lvl="2"/>
            <a:r>
              <a:rPr lang="en-US" dirty="0" smtClean="0"/>
              <a:t>Fossil fuel emissions (establishing baselines, verifying GHG reduction efficacy , etc.)</a:t>
            </a:r>
          </a:p>
          <a:p>
            <a:pPr lvl="2"/>
            <a:r>
              <a:rPr lang="en-US" dirty="0" smtClean="0"/>
              <a:t>Combine with AIRS CO</a:t>
            </a:r>
            <a:r>
              <a:rPr lang="en-US" baseline="-25000" dirty="0" smtClean="0"/>
              <a:t>2</a:t>
            </a:r>
            <a:r>
              <a:rPr lang="en-US" dirty="0" smtClean="0"/>
              <a:t> and CO to provide constraints on model vertical/horizontal transport</a:t>
            </a:r>
            <a:endParaRPr lang="en-US" sz="1800" dirty="0" smtClean="0"/>
          </a:p>
          <a:p>
            <a:pPr lvl="1"/>
            <a:endParaRPr lang="en-US" dirty="0" smtClean="0"/>
          </a:p>
          <a:p>
            <a:pPr lvl="1"/>
            <a:r>
              <a:rPr lang="en-US" dirty="0" smtClean="0"/>
              <a:t>What are the data latency requirements?</a:t>
            </a:r>
          </a:p>
          <a:p>
            <a:pPr lvl="2"/>
            <a:r>
              <a:rPr lang="en-US" dirty="0" smtClean="0"/>
              <a:t>2.75 hours?, 1 week, 1 month, annual?</a:t>
            </a:r>
          </a:p>
          <a:p>
            <a:pPr lvl="1"/>
            <a:endParaRPr lang="en-US" dirty="0" smtClean="0"/>
          </a:p>
          <a:p>
            <a:pPr lvl="1"/>
            <a:r>
              <a:rPr lang="en-US" dirty="0" smtClean="0"/>
              <a:t>What accuracy is needed?</a:t>
            </a:r>
          </a:p>
          <a:p>
            <a:pPr lvl="2"/>
            <a:r>
              <a:rPr lang="en-US" dirty="0" smtClean="0"/>
              <a:t>Is 1 </a:t>
            </a:r>
            <a:r>
              <a:rPr lang="en-US" dirty="0" err="1" smtClean="0"/>
              <a:t>ppm</a:t>
            </a:r>
            <a:r>
              <a:rPr lang="en-US" dirty="0" smtClean="0"/>
              <a:t> “accuracy” essential?  </a:t>
            </a:r>
          </a:p>
          <a:p>
            <a:pPr lvl="2"/>
            <a:r>
              <a:rPr lang="en-US" dirty="0" smtClean="0"/>
              <a:t>Is 1 </a:t>
            </a:r>
            <a:r>
              <a:rPr lang="en-US" dirty="0" err="1" smtClean="0"/>
              <a:t>ppm</a:t>
            </a:r>
            <a:r>
              <a:rPr lang="en-US" dirty="0" smtClean="0"/>
              <a:t> precision good enough for short latency applications?</a:t>
            </a:r>
          </a:p>
        </p:txBody>
      </p:sp>
      <p:sp>
        <p:nvSpPr>
          <p:cNvPr id="6" name="TextBox 5"/>
          <p:cNvSpPr txBox="1"/>
          <p:nvPr/>
        </p:nvSpPr>
        <p:spPr>
          <a:xfrm>
            <a:off x="2590800" y="6185356"/>
            <a:ext cx="4114800" cy="215444"/>
          </a:xfrm>
          <a:prstGeom prst="rect">
            <a:avLst/>
          </a:prstGeom>
          <a:noFill/>
        </p:spPr>
        <p:txBody>
          <a:bodyPr wrap="square" rtlCol="0">
            <a:spAutoFit/>
          </a:bodyPr>
          <a:lstStyle/>
          <a:p>
            <a:r>
              <a:rPr lang="en-US" sz="800" dirty="0" smtClean="0">
                <a:solidFill>
                  <a:srgbClr val="FF0000"/>
                </a:solidFill>
              </a:rPr>
              <a:t>*Proposed Mission Only – Pre-decisional for planning and discussion purposes only</a:t>
            </a:r>
            <a:endParaRPr lang="en-US" sz="800"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0" y="990600"/>
            <a:ext cx="8686800" cy="4876800"/>
          </a:xfrm>
          <a:prstGeom prst="rect">
            <a:avLst/>
          </a:prstGeom>
          <a:noFill/>
          <a:ln w="9525">
            <a:noFill/>
            <a:miter lim="800000"/>
            <a:headEnd/>
            <a:tailEnd/>
          </a:ln>
        </p:spPr>
      </p:pic>
      <p:sp>
        <p:nvSpPr>
          <p:cNvPr id="20483" name="Title 1"/>
          <p:cNvSpPr>
            <a:spLocks noGrp="1"/>
          </p:cNvSpPr>
          <p:nvPr>
            <p:ph type="title"/>
          </p:nvPr>
        </p:nvSpPr>
        <p:spPr>
          <a:xfrm>
            <a:off x="1206500" y="76200"/>
            <a:ext cx="6248400" cy="825716"/>
          </a:xfrm>
        </p:spPr>
        <p:txBody>
          <a:bodyPr/>
          <a:lstStyle/>
          <a:p>
            <a:pPr eaLnBrk="1" hangingPunct="1"/>
            <a:r>
              <a:rPr lang="en-US" dirty="0" smtClean="0"/>
              <a:t>Operational Uses by NOAA: OCO-2 Surface Pressure Measurements</a:t>
            </a:r>
          </a:p>
        </p:txBody>
      </p:sp>
      <p:sp>
        <p:nvSpPr>
          <p:cNvPr id="20484" name="Content Placeholder 2"/>
          <p:cNvSpPr>
            <a:spLocks noGrp="1"/>
          </p:cNvSpPr>
          <p:nvPr>
            <p:ph idx="1"/>
          </p:nvPr>
        </p:nvSpPr>
        <p:spPr>
          <a:xfrm>
            <a:off x="228600" y="1143000"/>
            <a:ext cx="8239125" cy="4648200"/>
          </a:xfrm>
        </p:spPr>
        <p:txBody>
          <a:bodyPr/>
          <a:lstStyle/>
          <a:p>
            <a:pPr eaLnBrk="1" hangingPunct="1"/>
            <a:r>
              <a:rPr lang="en-US" b="1" dirty="0" smtClean="0">
                <a:solidFill>
                  <a:schemeClr val="bg1"/>
                </a:solidFill>
              </a:rPr>
              <a:t>OCO-2 will collect 0.5 to 1 million soundings over the sunlit hemisphere each day</a:t>
            </a:r>
          </a:p>
          <a:p>
            <a:pPr eaLnBrk="1" hangingPunct="1">
              <a:buNone/>
            </a:pPr>
            <a:endParaRPr lang="en-US" sz="1000" b="1" dirty="0" smtClean="0">
              <a:solidFill>
                <a:schemeClr val="bg1"/>
              </a:solidFill>
            </a:endParaRPr>
          </a:p>
          <a:p>
            <a:pPr lvl="1" eaLnBrk="1" hangingPunct="1"/>
            <a:r>
              <a:rPr lang="en-US" sz="1800" b="1" dirty="0" smtClean="0">
                <a:solidFill>
                  <a:schemeClr val="bg1"/>
                </a:solidFill>
              </a:rPr>
              <a:t>Over 100,000 of these soundings were expected to be sufficiently cloud free to enable surface pressure (and X</a:t>
            </a:r>
            <a:r>
              <a:rPr lang="en-US" sz="1800" b="1" baseline="-25000" dirty="0" smtClean="0">
                <a:solidFill>
                  <a:schemeClr val="bg1"/>
                </a:solidFill>
              </a:rPr>
              <a:t>CO2</a:t>
            </a:r>
            <a:r>
              <a:rPr lang="en-US" sz="1800" b="1" dirty="0" smtClean="0">
                <a:solidFill>
                  <a:schemeClr val="bg1"/>
                </a:solidFill>
              </a:rPr>
              <a:t>) retrievals</a:t>
            </a:r>
          </a:p>
          <a:p>
            <a:pPr lvl="1" eaLnBrk="1" hangingPunct="1"/>
            <a:r>
              <a:rPr lang="en-US" sz="1800" b="1" dirty="0" smtClean="0">
                <a:solidFill>
                  <a:schemeClr val="bg1"/>
                </a:solidFill>
              </a:rPr>
              <a:t>For each X</a:t>
            </a:r>
            <a:r>
              <a:rPr lang="en-US" sz="1800" b="1" baseline="-25000" dirty="0" smtClean="0">
                <a:solidFill>
                  <a:schemeClr val="bg1"/>
                </a:solidFill>
              </a:rPr>
              <a:t>CO2</a:t>
            </a:r>
            <a:r>
              <a:rPr lang="en-US" sz="1800" b="1" dirty="0" smtClean="0">
                <a:solidFill>
                  <a:schemeClr val="bg1"/>
                </a:solidFill>
              </a:rPr>
              <a:t> retrieval, the O</a:t>
            </a:r>
            <a:r>
              <a:rPr lang="en-US" sz="1800" b="1" baseline="-25000" dirty="0" smtClean="0">
                <a:solidFill>
                  <a:schemeClr val="bg1"/>
                </a:solidFill>
              </a:rPr>
              <a:t>2</a:t>
            </a:r>
            <a:r>
              <a:rPr lang="en-US" sz="1800" b="1" dirty="0" smtClean="0">
                <a:solidFill>
                  <a:schemeClr val="bg1"/>
                </a:solidFill>
              </a:rPr>
              <a:t> A-Band measurement yields an surface pressure retrieval, with typical accuracies of ± 1 </a:t>
            </a:r>
            <a:r>
              <a:rPr lang="en-US" sz="1800" b="1" dirty="0" err="1" smtClean="0">
                <a:solidFill>
                  <a:schemeClr val="bg1"/>
                </a:solidFill>
              </a:rPr>
              <a:t>hPa</a:t>
            </a:r>
            <a:endParaRPr lang="en-US" sz="1800" b="1" dirty="0" smtClean="0">
              <a:solidFill>
                <a:schemeClr val="bg1"/>
              </a:solidFill>
            </a:endParaRPr>
          </a:p>
          <a:p>
            <a:pPr eaLnBrk="1" hangingPunct="1"/>
            <a:endParaRPr lang="en-US" sz="1000" b="1" dirty="0" smtClean="0">
              <a:solidFill>
                <a:schemeClr val="bg1"/>
              </a:solidFill>
            </a:endParaRPr>
          </a:p>
          <a:p>
            <a:pPr eaLnBrk="1" hangingPunct="1"/>
            <a:r>
              <a:rPr lang="en-US" b="1" dirty="0" smtClean="0">
                <a:solidFill>
                  <a:schemeClr val="bg1"/>
                </a:solidFill>
              </a:rPr>
              <a:t>OCO-2 surface pressure measurements can be combined with AIRS temperature and moisture measurements in meteorological data assimilation models to assess their impact on weather forecasts.  </a:t>
            </a:r>
          </a:p>
          <a:p>
            <a:pPr lvl="1" eaLnBrk="1" hangingPunct="1"/>
            <a:r>
              <a:rPr lang="en-US" b="1" dirty="0" smtClean="0">
                <a:solidFill>
                  <a:schemeClr val="bg1"/>
                </a:solidFill>
              </a:rPr>
              <a:t>Largest impacts expected in data sparse regions– such as over oceans</a:t>
            </a:r>
          </a:p>
          <a:p>
            <a:pPr eaLnBrk="1" hangingPunct="1"/>
            <a:endParaRPr lang="en-US" sz="1000" b="1" dirty="0" smtClean="0">
              <a:solidFill>
                <a:schemeClr val="bg1"/>
              </a:solidFill>
            </a:endParaRPr>
          </a:p>
          <a:p>
            <a:pPr eaLnBrk="1" hangingPunct="1"/>
            <a:r>
              <a:rPr lang="en-US" b="1" dirty="0" smtClean="0">
                <a:solidFill>
                  <a:schemeClr val="bg1"/>
                </a:solidFill>
              </a:rPr>
              <a:t>OCO-2 would demonstrate this capability, but is not (currently) designed to deliver measurements on NWP time scales (2.75 hr)</a:t>
            </a:r>
            <a:endParaRPr lang="en-US" sz="1800" b="1" dirty="0" smtClean="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Reducing Data Latency</a:t>
            </a:r>
          </a:p>
        </p:txBody>
      </p:sp>
      <p:sp>
        <p:nvSpPr>
          <p:cNvPr id="12291" name="Content Placeholder 2"/>
          <p:cNvSpPr>
            <a:spLocks noGrp="1"/>
          </p:cNvSpPr>
          <p:nvPr>
            <p:ph idx="1"/>
          </p:nvPr>
        </p:nvSpPr>
        <p:spPr/>
        <p:txBody>
          <a:bodyPr/>
          <a:lstStyle/>
          <a:p>
            <a:pPr eaLnBrk="1" hangingPunct="1"/>
            <a:r>
              <a:rPr lang="en-US" b="0" dirty="0" smtClean="0"/>
              <a:t>OCO data latency requirements originally chosen to minimize cost</a:t>
            </a:r>
          </a:p>
          <a:p>
            <a:pPr lvl="1" eaLnBrk="1" hangingPunct="1"/>
            <a:r>
              <a:rPr lang="en-US" b="0" dirty="0" smtClean="0"/>
              <a:t>One downlink per day, up to 7 days to deliver data to the GDS, more than one month to produce geophysical data products to customers</a:t>
            </a:r>
          </a:p>
          <a:p>
            <a:pPr lvl="1" eaLnBrk="1" hangingPunct="1"/>
            <a:endParaRPr lang="en-US" sz="900" dirty="0" smtClean="0"/>
          </a:p>
          <a:p>
            <a:pPr eaLnBrk="1" hangingPunct="1"/>
            <a:r>
              <a:rPr lang="en-US" b="0" dirty="0" smtClean="0"/>
              <a:t>For operational applications (weather forecasting, surveillance), data latency would become a driving requirement: must be &lt; 2.75 hours</a:t>
            </a:r>
          </a:p>
          <a:p>
            <a:pPr eaLnBrk="1" hangingPunct="1"/>
            <a:endParaRPr lang="en-US" sz="900" dirty="0" smtClean="0"/>
          </a:p>
          <a:p>
            <a:pPr eaLnBrk="1" hangingPunct="1"/>
            <a:r>
              <a:rPr lang="en-US" b="0" dirty="0" smtClean="0"/>
              <a:t>Delivery of geophysical data products (X</a:t>
            </a:r>
            <a:r>
              <a:rPr lang="en-US" b="0" baseline="-25000" dirty="0" smtClean="0"/>
              <a:t>CO2</a:t>
            </a:r>
            <a:r>
              <a:rPr lang="en-US" b="0" dirty="0" smtClean="0"/>
              <a:t>) within 2.75 hours requires:</a:t>
            </a:r>
          </a:p>
          <a:p>
            <a:pPr lvl="1" eaLnBrk="1" hangingPunct="1"/>
            <a:r>
              <a:rPr lang="en-US" b="0" dirty="0" smtClean="0"/>
              <a:t>Downlinks (@X-band, 150 Mbps, 1 </a:t>
            </a:r>
            <a:r>
              <a:rPr lang="en-US" b="0" dirty="0" err="1" smtClean="0"/>
              <a:t>Gbyte</a:t>
            </a:r>
            <a:r>
              <a:rPr lang="en-US" b="0" dirty="0" smtClean="0"/>
              <a:t>/pass) at least once each orbit</a:t>
            </a:r>
          </a:p>
          <a:p>
            <a:pPr lvl="1" eaLnBrk="1" hangingPunct="1"/>
            <a:r>
              <a:rPr lang="en-US" b="0" dirty="0" smtClean="0"/>
              <a:t>At least 2 “primary” ground stations (with tuned X-band demodulators)</a:t>
            </a:r>
          </a:p>
          <a:p>
            <a:pPr lvl="1" eaLnBrk="1" hangingPunct="1"/>
            <a:r>
              <a:rPr lang="en-US" b="0" dirty="0" smtClean="0"/>
              <a:t>Reliable, high rate (&gt;10 Mbps) transmission lines from station to the GDS</a:t>
            </a:r>
          </a:p>
          <a:p>
            <a:pPr lvl="1" eaLnBrk="1" hangingPunct="1"/>
            <a:r>
              <a:rPr lang="en-US" b="0" dirty="0" smtClean="0"/>
              <a:t>Faster retrieval algorithms/more computing power at the GDS</a:t>
            </a:r>
          </a:p>
          <a:p>
            <a:pPr lvl="1" eaLnBrk="1" hangingPunct="1"/>
            <a:r>
              <a:rPr lang="en-US" b="0" dirty="0" smtClean="0"/>
              <a:t>Operational interface to customer</a:t>
            </a:r>
          </a:p>
          <a:p>
            <a:pPr lvl="1" eaLnBrk="1" hangingPunct="1"/>
            <a:endParaRPr lang="en-US" sz="900" dirty="0" smtClean="0"/>
          </a:p>
          <a:p>
            <a:pPr eaLnBrk="1" hangingPunct="1"/>
            <a:r>
              <a:rPr lang="en-US" b="0" dirty="0" smtClean="0"/>
              <a:t>These upgrades could be included for either OCO-2 or the proposed OCO-3 mission</a:t>
            </a:r>
            <a:r>
              <a:rPr lang="en-US" b="0" dirty="0" smtClean="0">
                <a:solidFill>
                  <a:srgbClr val="FF0000"/>
                </a:solidFill>
              </a:rPr>
              <a:t>*</a:t>
            </a:r>
            <a:r>
              <a:rPr lang="en-US" b="0" dirty="0" smtClean="0"/>
              <a:t> at relatively low cost if included early in the mission implementation planning (i.e. NOW)</a:t>
            </a:r>
          </a:p>
        </p:txBody>
      </p:sp>
      <p:sp>
        <p:nvSpPr>
          <p:cNvPr id="4" name="TextBox 3"/>
          <p:cNvSpPr txBox="1"/>
          <p:nvPr/>
        </p:nvSpPr>
        <p:spPr>
          <a:xfrm>
            <a:off x="2895600" y="6185356"/>
            <a:ext cx="4114800" cy="215444"/>
          </a:xfrm>
          <a:prstGeom prst="rect">
            <a:avLst/>
          </a:prstGeom>
          <a:noFill/>
        </p:spPr>
        <p:txBody>
          <a:bodyPr wrap="square" rtlCol="0">
            <a:spAutoFit/>
          </a:bodyPr>
          <a:lstStyle/>
          <a:p>
            <a:r>
              <a:rPr lang="en-US" sz="800" dirty="0" smtClean="0">
                <a:solidFill>
                  <a:srgbClr val="FF0000"/>
                </a:solidFill>
              </a:rPr>
              <a:t>Pre-decisional - for planning and discussion purposes only</a:t>
            </a:r>
            <a:endParaRPr lang="en-US" sz="800"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206500" y="228600"/>
            <a:ext cx="6248400" cy="456384"/>
          </a:xfrm>
        </p:spPr>
        <p:txBody>
          <a:bodyPr/>
          <a:lstStyle/>
          <a:p>
            <a:r>
              <a:rPr lang="en-US" dirty="0" smtClean="0"/>
              <a:t>Other NWP Variables : Column H</a:t>
            </a:r>
            <a:r>
              <a:rPr lang="en-US" baseline="-25000" dirty="0" smtClean="0"/>
              <a:t>2</a:t>
            </a:r>
            <a:r>
              <a:rPr lang="en-US" dirty="0" smtClean="0"/>
              <a:t>O</a:t>
            </a:r>
          </a:p>
        </p:txBody>
      </p:sp>
      <p:sp>
        <p:nvSpPr>
          <p:cNvPr id="29699" name="Content Placeholder 2"/>
          <p:cNvSpPr>
            <a:spLocks noGrp="1"/>
          </p:cNvSpPr>
          <p:nvPr>
            <p:ph idx="1"/>
          </p:nvPr>
        </p:nvSpPr>
        <p:spPr>
          <a:xfrm>
            <a:off x="228600" y="914400"/>
            <a:ext cx="8239125" cy="2819400"/>
          </a:xfrm>
        </p:spPr>
        <p:txBody>
          <a:bodyPr/>
          <a:lstStyle/>
          <a:p>
            <a:pPr>
              <a:buNone/>
            </a:pPr>
            <a:r>
              <a:rPr lang="en-US" b="0" dirty="0" smtClean="0"/>
              <a:t>Near-IR retrievals of water vapor column abundance</a:t>
            </a:r>
          </a:p>
          <a:p>
            <a:r>
              <a:rPr lang="en-US" b="0" dirty="0" smtClean="0"/>
              <a:t>Spectra collected in the 2.06 µm channel include numerous strong water vapor lines, useful for retrieving the H</a:t>
            </a:r>
            <a:r>
              <a:rPr lang="en-US" b="0" baseline="-25000" dirty="0" smtClean="0"/>
              <a:t>2</a:t>
            </a:r>
            <a:r>
              <a:rPr lang="en-US" b="0" dirty="0" smtClean="0"/>
              <a:t>O column abundance</a:t>
            </a:r>
          </a:p>
          <a:p>
            <a:endParaRPr lang="en-US" sz="1000" b="0" dirty="0" smtClean="0"/>
          </a:p>
          <a:p>
            <a:r>
              <a:rPr lang="en-US" b="0" dirty="0" smtClean="0"/>
              <a:t>These retrievals are most sensitive to the H2O amounts near the surface, (where thermal IR remote sensing methods are least sensitive) </a:t>
            </a:r>
          </a:p>
          <a:p>
            <a:endParaRPr lang="en-US" sz="1000" b="0" dirty="0" smtClean="0"/>
          </a:p>
          <a:p>
            <a:r>
              <a:rPr lang="en-US" b="0" dirty="0" smtClean="0"/>
              <a:t>Comparisons of near-IR and thermal-IR measurements would improve estimates of boundary layer humidity and vertical mixing</a:t>
            </a:r>
          </a:p>
        </p:txBody>
      </p:sp>
      <p:pic>
        <p:nvPicPr>
          <p:cNvPr id="4" name="Picture 5"/>
          <p:cNvPicPr>
            <a:picLocks noChangeAspect="1" noChangeArrowheads="1"/>
          </p:cNvPicPr>
          <p:nvPr/>
        </p:nvPicPr>
        <p:blipFill>
          <a:blip r:embed="rId3" cstate="print"/>
          <a:srcRect/>
          <a:stretch>
            <a:fillRect/>
          </a:stretch>
        </p:blipFill>
        <p:spPr bwMode="auto">
          <a:xfrm>
            <a:off x="1873610" y="4038600"/>
            <a:ext cx="5060590" cy="1923974"/>
          </a:xfrm>
          <a:prstGeom prst="rect">
            <a:avLst/>
          </a:prstGeom>
          <a:noFill/>
          <a:ln w="9525">
            <a:noFill/>
            <a:miter lim="800000"/>
            <a:headEnd/>
            <a:tailEnd/>
          </a:ln>
          <a:effectLst/>
        </p:spPr>
      </p:pic>
      <p:sp>
        <p:nvSpPr>
          <p:cNvPr id="5" name="Oval 4"/>
          <p:cNvSpPr/>
          <p:nvPr/>
        </p:nvSpPr>
        <p:spPr bwMode="auto">
          <a:xfrm>
            <a:off x="2057400" y="4473996"/>
            <a:ext cx="2209800" cy="707604"/>
          </a:xfrm>
          <a:prstGeom prst="ellipse">
            <a:avLst/>
          </a:prstGeom>
          <a:noFill/>
          <a:ln w="38100" cap="flat" cmpd="sng" algn="ctr">
            <a:solidFill>
              <a:srgbClr val="FF0000"/>
            </a:solidFill>
            <a:prstDash val="solid"/>
            <a:round/>
            <a:headEnd type="none" w="med" len="med"/>
            <a:tailEnd type="none" w="med" len="med"/>
          </a:ln>
          <a:effectLst/>
        </p:spPr>
        <p:txBody>
          <a:bodyPr vert="horz" wrap="square" lIns="86210" tIns="43105" rIns="86210" bIns="43105" numCol="1" rtlCol="0" anchor="t" anchorCtr="0" compatLnSpc="1">
            <a:prstTxWarp prst="textNoShape">
              <a:avLst/>
            </a:prstTxWarp>
            <a:noAutofit/>
          </a:bodyPr>
          <a:lstStyle/>
          <a:p>
            <a:pPr marL="0" marR="0" indent="0" algn="l" defTabSz="86201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6" name="TextBox 5"/>
          <p:cNvSpPr txBox="1"/>
          <p:nvPr/>
        </p:nvSpPr>
        <p:spPr>
          <a:xfrm>
            <a:off x="3810000" y="4248090"/>
            <a:ext cx="663964" cy="400110"/>
          </a:xfrm>
          <a:prstGeom prst="rect">
            <a:avLst/>
          </a:prstGeom>
          <a:noFill/>
        </p:spPr>
        <p:txBody>
          <a:bodyPr wrap="none" rtlCol="0">
            <a:spAutoFit/>
          </a:bodyPr>
          <a:lstStyle/>
          <a:p>
            <a:r>
              <a:rPr lang="en-US" dirty="0" smtClean="0">
                <a:solidFill>
                  <a:srgbClr val="FF0000"/>
                </a:solidFill>
              </a:rPr>
              <a:t>H</a:t>
            </a:r>
            <a:r>
              <a:rPr lang="en-US" baseline="-25000" dirty="0" smtClean="0">
                <a:solidFill>
                  <a:srgbClr val="FF0000"/>
                </a:solidFill>
              </a:rPr>
              <a:t>2</a:t>
            </a:r>
            <a:r>
              <a:rPr lang="en-US" dirty="0" smtClean="0">
                <a:solidFill>
                  <a:srgbClr val="FF0000"/>
                </a:solidFill>
              </a:rPr>
              <a:t>O</a:t>
            </a:r>
            <a:endParaRPr lang="en-US" dirty="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p:cNvPicPr>
            <a:picLocks noChangeAspect="1" noChangeArrowheads="1"/>
          </p:cNvPicPr>
          <p:nvPr/>
        </p:nvPicPr>
        <p:blipFill>
          <a:blip r:embed="rId3" cstate="print">
            <a:lum bright="-37000"/>
          </a:blip>
          <a:srcRect/>
          <a:stretch>
            <a:fillRect/>
          </a:stretch>
        </p:blipFill>
        <p:spPr bwMode="auto">
          <a:xfrm>
            <a:off x="0" y="914400"/>
            <a:ext cx="8686801" cy="5105400"/>
          </a:xfrm>
          <a:prstGeom prst="rect">
            <a:avLst/>
          </a:prstGeom>
          <a:noFill/>
          <a:ln w="9525">
            <a:noFill/>
            <a:miter lim="800000"/>
            <a:headEnd/>
            <a:tailEnd/>
          </a:ln>
        </p:spPr>
      </p:pic>
      <p:sp>
        <p:nvSpPr>
          <p:cNvPr id="2" name="Title 1"/>
          <p:cNvSpPr>
            <a:spLocks noGrp="1"/>
          </p:cNvSpPr>
          <p:nvPr>
            <p:ph type="title"/>
          </p:nvPr>
        </p:nvSpPr>
        <p:spPr>
          <a:xfrm>
            <a:off x="1206500" y="76200"/>
            <a:ext cx="6248400" cy="825716"/>
          </a:xfrm>
        </p:spPr>
        <p:txBody>
          <a:bodyPr/>
          <a:lstStyle/>
          <a:p>
            <a:r>
              <a:rPr lang="en-US" dirty="0" smtClean="0"/>
              <a:t>Operational Uses by NOAA: OCO-2 Cloud and Aerosol Measurements</a:t>
            </a:r>
            <a:endParaRPr lang="en-US" dirty="0"/>
          </a:p>
        </p:txBody>
      </p:sp>
      <p:sp>
        <p:nvSpPr>
          <p:cNvPr id="3" name="Content Placeholder 2"/>
          <p:cNvSpPr>
            <a:spLocks noGrp="1"/>
          </p:cNvSpPr>
          <p:nvPr>
            <p:ph idx="1"/>
          </p:nvPr>
        </p:nvSpPr>
        <p:spPr>
          <a:xfrm>
            <a:off x="304800" y="914400"/>
            <a:ext cx="8001000" cy="5029200"/>
          </a:xfrm>
        </p:spPr>
        <p:txBody>
          <a:bodyPr>
            <a:noAutofit/>
          </a:bodyPr>
          <a:lstStyle/>
          <a:p>
            <a:pPr>
              <a:buNone/>
            </a:pPr>
            <a:r>
              <a:rPr lang="en-US" dirty="0" smtClean="0"/>
              <a:t>Characterization of optically thin clouds and aerosols</a:t>
            </a:r>
          </a:p>
          <a:p>
            <a:r>
              <a:rPr lang="en-US" dirty="0" smtClean="0"/>
              <a:t>OCO-2 cloud and aerosol measurements could be combined with </a:t>
            </a:r>
            <a:r>
              <a:rPr lang="en-US" dirty="0" err="1" smtClean="0"/>
              <a:t>CloudSat</a:t>
            </a:r>
            <a:r>
              <a:rPr lang="en-US" dirty="0" smtClean="0"/>
              <a:t> and CALIPSO measurements to more completely constrain the occurrence  of thin, high clouds and their impact on the solar radiation budget.   </a:t>
            </a:r>
          </a:p>
          <a:p>
            <a:pPr lvl="1"/>
            <a:r>
              <a:rPr lang="en-US" dirty="0" smtClean="0"/>
              <a:t>A-Band spectrometers were originally included on both </a:t>
            </a:r>
            <a:r>
              <a:rPr lang="en-US" dirty="0" err="1" smtClean="0"/>
              <a:t>CloudSat</a:t>
            </a:r>
            <a:r>
              <a:rPr lang="en-US" dirty="0" smtClean="0"/>
              <a:t> and CALIPSO, but were </a:t>
            </a:r>
            <a:r>
              <a:rPr lang="en-US" dirty="0" err="1" smtClean="0"/>
              <a:t>descoped</a:t>
            </a:r>
            <a:r>
              <a:rPr lang="en-US" dirty="0" smtClean="0"/>
              <a:t> during the implementation phases of these missions to control cost</a:t>
            </a:r>
          </a:p>
          <a:p>
            <a:pPr lvl="1"/>
            <a:r>
              <a:rPr lang="en-US" dirty="0" smtClean="0"/>
              <a:t>The OCO-2 A-Band observations will help to address this need </a:t>
            </a:r>
          </a:p>
          <a:p>
            <a:endParaRPr lang="en-US" dirty="0" smtClean="0"/>
          </a:p>
          <a:p>
            <a:r>
              <a:rPr lang="en-US" dirty="0" smtClean="0"/>
              <a:t>High-resolution O</a:t>
            </a:r>
            <a:r>
              <a:rPr lang="en-US" baseline="-25000" dirty="0" smtClean="0"/>
              <a:t>2</a:t>
            </a:r>
            <a:r>
              <a:rPr lang="en-US" dirty="0" smtClean="0"/>
              <a:t> A-band measurements can be combined with MODIS cloud measurements to </a:t>
            </a:r>
          </a:p>
          <a:p>
            <a:pPr lvl="2"/>
            <a:r>
              <a:rPr lang="en-US" dirty="0" smtClean="0"/>
              <a:t>Improve detection over continents and ice-covered surfaces</a:t>
            </a:r>
          </a:p>
          <a:p>
            <a:pPr lvl="2"/>
            <a:r>
              <a:rPr lang="en-US" dirty="0" smtClean="0"/>
              <a:t>Provide information about the vertical distribution of thin clouds</a:t>
            </a:r>
          </a:p>
          <a:p>
            <a:pPr lvl="1"/>
            <a:r>
              <a:rPr lang="en-US" dirty="0" smtClean="0"/>
              <a:t>Spectral signature of water ice absorption in 1.61 and 2.06 µm bands clearly discriminates ice and liquid water droplets</a:t>
            </a:r>
          </a:p>
          <a:p>
            <a:pPr>
              <a:buNone/>
            </a:pP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Looking ahead</a:t>
            </a:r>
            <a:endParaRPr lang="en-US" dirty="0"/>
          </a:p>
        </p:txBody>
      </p:sp>
      <p:sp>
        <p:nvSpPr>
          <p:cNvPr id="5" name="Content Placeholder 4"/>
          <p:cNvSpPr>
            <a:spLocks noGrp="1"/>
          </p:cNvSpPr>
          <p:nvPr>
            <p:ph idx="1"/>
          </p:nvPr>
        </p:nvSpPr>
        <p:spPr/>
        <p:txBody>
          <a:bodyPr>
            <a:noAutofit/>
          </a:bodyPr>
          <a:lstStyle/>
          <a:p>
            <a:r>
              <a:rPr lang="en-US" b="1" dirty="0" smtClean="0"/>
              <a:t>OCO-2:</a:t>
            </a:r>
            <a:r>
              <a:rPr lang="en-US" dirty="0" smtClean="0"/>
              <a:t> On track for a 2013 launch and 2-year nominal mission</a:t>
            </a:r>
          </a:p>
          <a:p>
            <a:pPr lvl="1"/>
            <a:r>
              <a:rPr lang="en-US" dirty="0" smtClean="0"/>
              <a:t>The only life limiting consumable is fuel for orbit maintenance (&gt; 5 years) </a:t>
            </a:r>
          </a:p>
          <a:p>
            <a:endParaRPr lang="en-US" sz="1000" dirty="0" smtClean="0"/>
          </a:p>
          <a:p>
            <a:r>
              <a:rPr lang="en-US" b="1" dirty="0" smtClean="0"/>
              <a:t>OCO-3</a:t>
            </a:r>
            <a:r>
              <a:rPr lang="en-US" b="1" dirty="0" smtClean="0">
                <a:solidFill>
                  <a:srgbClr val="FF0000"/>
                </a:solidFill>
              </a:rPr>
              <a:t>*</a:t>
            </a:r>
            <a:r>
              <a:rPr lang="en-US" b="1" dirty="0" smtClean="0"/>
              <a:t>:</a:t>
            </a:r>
            <a:r>
              <a:rPr lang="en-US" dirty="0" smtClean="0"/>
              <a:t> NASA’s Architecture for Earth Science (June 2010) and the Presidents 2012 NASA budget proposal include funds to assemble the OCO-2 instrument spares to produce a follow-on instrument</a:t>
            </a:r>
          </a:p>
          <a:p>
            <a:pPr lvl="1"/>
            <a:r>
              <a:rPr lang="en-US" sz="2000" dirty="0" smtClean="0"/>
              <a:t>Available for a flight of opportunity as early as 2015</a:t>
            </a:r>
          </a:p>
          <a:p>
            <a:pPr lvl="1"/>
            <a:r>
              <a:rPr lang="en-US" sz="2000" dirty="0" smtClean="0"/>
              <a:t>Currently assessing a wide range of host missions</a:t>
            </a:r>
          </a:p>
          <a:p>
            <a:pPr lvl="2"/>
            <a:r>
              <a:rPr lang="en-US" sz="2000" dirty="0" smtClean="0"/>
              <a:t>ISS, conventional nadir pointing platforms (JPSS), as well as agile (OCO-like) spacecraft in sun-sync &amp; non sun-sync orbits</a:t>
            </a:r>
          </a:p>
          <a:p>
            <a:pPr lvl="2"/>
            <a:r>
              <a:rPr lang="en-US" sz="2000" dirty="0" smtClean="0"/>
              <a:t>A pointing mechanism is under development to preserve glint and target capabilities on nadir-pointing platforms </a:t>
            </a:r>
          </a:p>
          <a:p>
            <a:pPr lvl="1"/>
            <a:endParaRPr lang="en-US" sz="1000" dirty="0" smtClean="0"/>
          </a:p>
          <a:p>
            <a:r>
              <a:rPr lang="en-US" sz="2200" b="1" dirty="0" smtClean="0"/>
              <a:t>ASCENDS</a:t>
            </a:r>
            <a:r>
              <a:rPr lang="en-US" sz="2200" b="1" dirty="0" smtClean="0">
                <a:solidFill>
                  <a:srgbClr val="FF0000"/>
                </a:solidFill>
              </a:rPr>
              <a:t>*</a:t>
            </a:r>
            <a:r>
              <a:rPr lang="en-US" sz="2200" b="1" dirty="0" smtClean="0"/>
              <a:t>:</a:t>
            </a:r>
            <a:r>
              <a:rPr lang="en-US" sz="2200" dirty="0" smtClean="0"/>
              <a:t> NASA’s next step in CO</a:t>
            </a:r>
            <a:r>
              <a:rPr lang="en-US" sz="2200" baseline="-25000" dirty="0" smtClean="0"/>
              <a:t>2</a:t>
            </a:r>
            <a:r>
              <a:rPr lang="en-US" sz="2200" dirty="0" smtClean="0"/>
              <a:t> measurements</a:t>
            </a:r>
          </a:p>
          <a:p>
            <a:pPr lvl="1"/>
            <a:r>
              <a:rPr lang="en-US" sz="2000" dirty="0" smtClean="0"/>
              <a:t>Would use LIDAR to provide day/night measurements for all seasons and latitudes </a:t>
            </a:r>
          </a:p>
          <a:p>
            <a:pPr lvl="1"/>
            <a:r>
              <a:rPr lang="en-US" sz="2000" dirty="0" smtClean="0"/>
              <a:t>Baselined for a launch in the 2020 time frame</a:t>
            </a:r>
          </a:p>
        </p:txBody>
      </p:sp>
      <p:sp>
        <p:nvSpPr>
          <p:cNvPr id="6" name="TextBox 5"/>
          <p:cNvSpPr txBox="1"/>
          <p:nvPr/>
        </p:nvSpPr>
        <p:spPr>
          <a:xfrm>
            <a:off x="2590800" y="6185356"/>
            <a:ext cx="4114800" cy="215444"/>
          </a:xfrm>
          <a:prstGeom prst="rect">
            <a:avLst/>
          </a:prstGeom>
          <a:noFill/>
        </p:spPr>
        <p:txBody>
          <a:bodyPr wrap="square" rtlCol="0">
            <a:spAutoFit/>
          </a:bodyPr>
          <a:lstStyle/>
          <a:p>
            <a:r>
              <a:rPr lang="en-US" sz="800" dirty="0" smtClean="0">
                <a:solidFill>
                  <a:srgbClr val="FF0000"/>
                </a:solidFill>
              </a:rPr>
              <a:t>*Proposed Mission Only – Pre-decisional for planning and discussion purposes only</a:t>
            </a:r>
            <a:endParaRPr lang="en-US" sz="800"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06500" y="152400"/>
            <a:ext cx="6248400" cy="456384"/>
          </a:xfrm>
        </p:spPr>
        <p:txBody>
          <a:bodyPr/>
          <a:lstStyle/>
          <a:p>
            <a:r>
              <a:rPr lang="en-US" dirty="0" smtClean="0"/>
              <a:t>Appropriate NOAA Follow-on Missions</a:t>
            </a:r>
            <a:endParaRPr lang="en-US" dirty="0"/>
          </a:p>
        </p:txBody>
      </p:sp>
      <p:sp>
        <p:nvSpPr>
          <p:cNvPr id="5" name="Content Placeholder 4"/>
          <p:cNvSpPr>
            <a:spLocks noGrp="1"/>
          </p:cNvSpPr>
          <p:nvPr>
            <p:ph idx="1"/>
          </p:nvPr>
        </p:nvSpPr>
        <p:spPr/>
        <p:txBody>
          <a:bodyPr/>
          <a:lstStyle/>
          <a:p>
            <a:pPr>
              <a:buNone/>
            </a:pPr>
            <a:r>
              <a:rPr lang="en-US" dirty="0" smtClean="0"/>
              <a:t>Following OCO-2, the next logical step for NOAA would be: </a:t>
            </a:r>
          </a:p>
          <a:p>
            <a:r>
              <a:rPr lang="en-US" dirty="0" smtClean="0"/>
              <a:t>A Broad swath, passive CO</a:t>
            </a:r>
            <a:r>
              <a:rPr lang="en-US" baseline="-25000" dirty="0" smtClean="0"/>
              <a:t>2</a:t>
            </a:r>
            <a:r>
              <a:rPr lang="en-US" dirty="0" smtClean="0"/>
              <a:t> instruments on operational satellites</a:t>
            </a:r>
          </a:p>
          <a:p>
            <a:pPr lvl="1"/>
            <a:r>
              <a:rPr lang="en-US" dirty="0" smtClean="0"/>
              <a:t>The ESA </a:t>
            </a:r>
            <a:r>
              <a:rPr lang="en-US" dirty="0" err="1" smtClean="0"/>
              <a:t>CarbonSat</a:t>
            </a:r>
            <a:r>
              <a:rPr lang="en-US" dirty="0" smtClean="0"/>
              <a:t> instrument is a good target design</a:t>
            </a:r>
          </a:p>
          <a:p>
            <a:pPr lvl="2"/>
            <a:r>
              <a:rPr lang="en-US" dirty="0" smtClean="0"/>
              <a:t>500 km wide swath, yielding global coverage on weekly time scales</a:t>
            </a:r>
          </a:p>
          <a:p>
            <a:pPr lvl="2"/>
            <a:r>
              <a:rPr lang="en-US" dirty="0" smtClean="0"/>
              <a:t>Preserves OCO-2 like precision and accuracy</a:t>
            </a:r>
          </a:p>
          <a:p>
            <a:pPr lvl="1"/>
            <a:r>
              <a:rPr lang="en-US" dirty="0" smtClean="0"/>
              <a:t>The primary “technology” drivers: downlink and analysis of the very large amounts of data returned by this system</a:t>
            </a:r>
          </a:p>
          <a:p>
            <a:endParaRPr lang="en-US" dirty="0" smtClean="0"/>
          </a:p>
          <a:p>
            <a:r>
              <a:rPr lang="en-US" dirty="0" smtClean="0"/>
              <a:t>GEO applications</a:t>
            </a:r>
          </a:p>
          <a:p>
            <a:pPr lvl="1"/>
            <a:r>
              <a:rPr lang="en-US" dirty="0" smtClean="0"/>
              <a:t>Provides opportunities to measure diurnal variations in CO2</a:t>
            </a:r>
          </a:p>
          <a:p>
            <a:pPr lvl="1"/>
            <a:r>
              <a:rPr lang="en-US" dirty="0" smtClean="0"/>
              <a:t>However, this opportunity poses some new challenges</a:t>
            </a:r>
          </a:p>
          <a:p>
            <a:pPr lvl="2"/>
            <a:r>
              <a:rPr lang="en-US" dirty="0" smtClean="0"/>
              <a:t>TCCON measurements indicate that XCO2 rarely varies by more than 1 </a:t>
            </a:r>
            <a:r>
              <a:rPr lang="en-US" dirty="0" err="1" smtClean="0"/>
              <a:t>ppm</a:t>
            </a:r>
            <a:r>
              <a:rPr lang="en-US" dirty="0" smtClean="0"/>
              <a:t> away from large sources.</a:t>
            </a:r>
          </a:p>
          <a:p>
            <a:pPr lvl="3"/>
            <a:r>
              <a:rPr lang="en-US" sz="1800" dirty="0" smtClean="0"/>
              <a:t>Improvements in instrument sensitivity (SNR), stability, and calibration will be needed to resolve these small variations</a:t>
            </a:r>
          </a:p>
          <a:p>
            <a:pPr lvl="3"/>
            <a:r>
              <a:rPr lang="en-US" sz="1800" dirty="0" smtClean="0"/>
              <a:t>Improvements in the algorithms are needed to produce bias-free retrievals over the diurnal cycle </a:t>
            </a:r>
          </a:p>
          <a:p>
            <a:pPr lvl="2"/>
            <a:endParaRPr lang="en-US"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OCO-2 is currently on track for a February 2013 Launch</a:t>
            </a:r>
          </a:p>
          <a:p>
            <a:endParaRPr lang="en-US" sz="1000" dirty="0" smtClean="0"/>
          </a:p>
          <a:p>
            <a:r>
              <a:rPr lang="en-US" dirty="0" smtClean="0"/>
              <a:t>The OCO-2 Instrument will collect over 500,000 to 1,000,000 soundings/day along a narrow swath, either along the ground track, or in the direction of the local “glint” spot</a:t>
            </a:r>
          </a:p>
          <a:p>
            <a:endParaRPr lang="en-US" sz="1000" dirty="0" smtClean="0"/>
          </a:p>
          <a:p>
            <a:r>
              <a:rPr lang="en-US" dirty="0" smtClean="0"/>
              <a:t>Integration with ground and airborne networks is essential for validating, interpreting, and maximizing the benefit of remote sensing observations</a:t>
            </a:r>
          </a:p>
          <a:p>
            <a:endParaRPr lang="en-US" sz="1000" dirty="0" smtClean="0"/>
          </a:p>
          <a:p>
            <a:r>
              <a:rPr lang="en-US" dirty="0" smtClean="0"/>
              <a:t>OCO-2 surface pressure measurements can be used to assess the value of future space-based surface pressure measurements in weather prediction models</a:t>
            </a:r>
          </a:p>
          <a:p>
            <a:endParaRPr lang="en-US" sz="1000" dirty="0" smtClean="0"/>
          </a:p>
          <a:p>
            <a:r>
              <a:rPr lang="en-US" dirty="0" smtClean="0"/>
              <a:t>Need a long-term vision to establish and address community priorities</a:t>
            </a:r>
          </a:p>
          <a:p>
            <a:pPr lvl="1"/>
            <a:r>
              <a:rPr lang="en-US" dirty="0" smtClean="0"/>
              <a:t>Must incorporate ground, air, and space-based assets</a:t>
            </a:r>
          </a:p>
          <a:p>
            <a:pPr lvl="1"/>
            <a:r>
              <a:rPr lang="en-US" dirty="0" smtClean="0"/>
              <a:t>Must balance calls for new observations with need to maintain climate data records</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4" name="Rectangle 2"/>
          <p:cNvSpPr>
            <a:spLocks noGrp="1" noChangeArrowheads="1"/>
          </p:cNvSpPr>
          <p:nvPr>
            <p:ph type="title"/>
          </p:nvPr>
        </p:nvSpPr>
        <p:spPr/>
        <p:txBody>
          <a:bodyPr/>
          <a:lstStyle/>
          <a:p>
            <a:pPr eaLnBrk="1" hangingPunct="1"/>
            <a:r>
              <a:rPr lang="en-US" dirty="0" smtClean="0">
                <a:ea typeface="ヒラギノ角ゴ Pro W3" pitchFamily="-108" charset="-128"/>
              </a:rPr>
              <a:t>Capabilities of OCO-2</a:t>
            </a:r>
          </a:p>
        </p:txBody>
      </p:sp>
      <p:sp>
        <p:nvSpPr>
          <p:cNvPr id="16388" name="Content Placeholder 4"/>
          <p:cNvSpPr>
            <a:spLocks noGrp="1"/>
          </p:cNvSpPr>
          <p:nvPr>
            <p:ph idx="1"/>
          </p:nvPr>
        </p:nvSpPr>
        <p:spPr/>
        <p:txBody>
          <a:bodyPr/>
          <a:lstStyle/>
          <a:p>
            <a:r>
              <a:rPr lang="en-US" dirty="0" smtClean="0">
                <a:ea typeface="ヒラギノ角ゴ Pro W3" pitchFamily="-108" charset="-128"/>
              </a:rPr>
              <a:t>A decade ago, when the OCO mission was proposed, the primary objective was to acquire global, space-based observations of  CO</a:t>
            </a:r>
            <a:r>
              <a:rPr lang="en-US" baseline="-25000" dirty="0" smtClean="0">
                <a:ea typeface="ヒラギノ角ゴ Pro W3" pitchFamily="-108" charset="-128"/>
              </a:rPr>
              <a:t>2</a:t>
            </a:r>
            <a:r>
              <a:rPr lang="en-US" dirty="0" smtClean="0">
                <a:ea typeface="ヒラギノ角ゴ Pro W3" pitchFamily="-108" charset="-128"/>
              </a:rPr>
              <a:t> with the precision, coverage, and resolution needed to characterize regional scale natural CO</a:t>
            </a:r>
            <a:r>
              <a:rPr lang="en-US" baseline="-25000" dirty="0" smtClean="0">
                <a:ea typeface="ヒラギノ角ゴ Pro W3" pitchFamily="-108" charset="-128"/>
              </a:rPr>
              <a:t>2</a:t>
            </a:r>
            <a:r>
              <a:rPr lang="en-US" dirty="0" smtClean="0">
                <a:ea typeface="ヒラギノ角ゴ Pro W3" pitchFamily="-108" charset="-128"/>
              </a:rPr>
              <a:t> sinks, which are now absorbing more than half of the CO</a:t>
            </a:r>
            <a:r>
              <a:rPr lang="en-US" baseline="-25000" dirty="0" smtClean="0">
                <a:ea typeface="ヒラギノ角ゴ Pro W3" pitchFamily="-108" charset="-128"/>
              </a:rPr>
              <a:t>2</a:t>
            </a:r>
            <a:r>
              <a:rPr lang="en-US" dirty="0" smtClean="0">
                <a:ea typeface="ヒラギノ角ゴ Pro W3" pitchFamily="-108" charset="-128"/>
              </a:rPr>
              <a:t> that is being emitted by human activities</a:t>
            </a:r>
          </a:p>
          <a:p>
            <a:endParaRPr lang="en-US" sz="1000" dirty="0" smtClean="0">
              <a:ea typeface="ヒラギノ角ゴ Pro W3" pitchFamily="-108" charset="-128"/>
            </a:endParaRPr>
          </a:p>
          <a:p>
            <a:r>
              <a:rPr lang="en-US" dirty="0" smtClean="0">
                <a:ea typeface="ヒラギノ角ゴ Pro W3" pitchFamily="-108" charset="-128"/>
              </a:rPr>
              <a:t>More recently, the interest in global, space-based observations of greenhouse has intensified, but the focus has shifted, emphasizing the need to quantify emissions from human activities  </a:t>
            </a:r>
          </a:p>
          <a:p>
            <a:pPr lvl="1"/>
            <a:r>
              <a:rPr lang="en-US" dirty="0" smtClean="0">
                <a:ea typeface="ヒラギノ角ゴ Pro W3" pitchFamily="-108" charset="-128"/>
              </a:rPr>
              <a:t>The current emphasis is on monitoring treaty compliance and the efficacy of greenhouse gas mitigation strategies </a:t>
            </a:r>
          </a:p>
          <a:p>
            <a:pPr lvl="1"/>
            <a:endParaRPr lang="en-US" sz="1000" dirty="0" smtClean="0">
              <a:ea typeface="ヒラギノ角ゴ Pro W3" pitchFamily="-108" charset="-128"/>
            </a:endParaRPr>
          </a:p>
          <a:p>
            <a:r>
              <a:rPr lang="en-US" dirty="0" smtClean="0">
                <a:ea typeface="ヒラギノ角ゴ Pro W3" pitchFamily="-108" charset="-128"/>
              </a:rPr>
              <a:t>This change in focus, combined with new insight into the carbon cycle has introduced new challenges for remote sensing observations of greenhouse gases</a:t>
            </a:r>
          </a:p>
          <a:p>
            <a:endParaRPr lang="en-US" sz="1000" dirty="0" smtClean="0">
              <a:ea typeface="ヒラギノ角ゴ Pro W3" pitchFamily="-108" charset="-128"/>
            </a:endParaRPr>
          </a:p>
          <a:p>
            <a:r>
              <a:rPr lang="en-US" dirty="0" smtClean="0">
                <a:ea typeface="ヒラギノ角ゴ Pro W3" pitchFamily="-108" charset="-128"/>
              </a:rPr>
              <a:t>While OCO-2 is not optimized for that mission, it will provide opportunities to validate observation strategies for future CO</a:t>
            </a:r>
            <a:r>
              <a:rPr lang="en-US" baseline="-25000" dirty="0" smtClean="0">
                <a:ea typeface="ヒラギノ角ゴ Pro W3" pitchFamily="-108" charset="-128"/>
              </a:rPr>
              <a:t>2</a:t>
            </a:r>
            <a:r>
              <a:rPr lang="en-US" dirty="0" smtClean="0">
                <a:ea typeface="ヒラギノ角ゴ Pro W3" pitchFamily="-108" charset="-128"/>
              </a:rPr>
              <a:t> monitoring missions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1219200" y="228600"/>
            <a:ext cx="6248400" cy="456384"/>
          </a:xfrm>
        </p:spPr>
        <p:txBody>
          <a:bodyPr/>
          <a:lstStyle/>
          <a:p>
            <a:r>
              <a:rPr lang="en-US" dirty="0" smtClean="0">
                <a:ea typeface="ＭＳ Ｐゴシック" pitchFamily="34" charset="-128"/>
              </a:rPr>
              <a:t>Global Measurements are Essential</a:t>
            </a:r>
          </a:p>
        </p:txBody>
      </p:sp>
      <p:sp>
        <p:nvSpPr>
          <p:cNvPr id="6147" name="Content Placeholder 5"/>
          <p:cNvSpPr>
            <a:spLocks noGrp="1"/>
          </p:cNvSpPr>
          <p:nvPr>
            <p:ph idx="1"/>
          </p:nvPr>
        </p:nvSpPr>
        <p:spPr>
          <a:xfrm>
            <a:off x="295275" y="762000"/>
            <a:ext cx="8162925" cy="2438400"/>
          </a:xfrm>
        </p:spPr>
        <p:txBody>
          <a:bodyPr/>
          <a:lstStyle/>
          <a:p>
            <a:r>
              <a:rPr lang="en-US" dirty="0" smtClean="0">
                <a:ea typeface="ＭＳ Ｐゴシック" pitchFamily="34" charset="-128"/>
              </a:rPr>
              <a:t>To limit the rate of atmospheric carbon dioxide buildup, we must</a:t>
            </a:r>
          </a:p>
          <a:p>
            <a:pPr marL="346075" lvl="1" indent="-234950"/>
            <a:r>
              <a:rPr lang="en-US" sz="2000" dirty="0" smtClean="0">
                <a:ea typeface="ＭＳ Ｐゴシック" pitchFamily="34" charset="-128"/>
              </a:rPr>
              <a:t>Control emissions associated with human activities</a:t>
            </a:r>
          </a:p>
          <a:p>
            <a:pPr marL="346075" lvl="1" indent="-234950"/>
            <a:r>
              <a:rPr lang="en-US" sz="2000" dirty="0" smtClean="0">
                <a:ea typeface="ＭＳ Ｐゴシック" pitchFamily="34" charset="-128"/>
              </a:rPr>
              <a:t>Understand &amp; exploit natural processes that absorb carbon dioxide</a:t>
            </a:r>
          </a:p>
          <a:p>
            <a:pPr lvl="1"/>
            <a:endParaRPr lang="en-US" sz="1000" dirty="0" smtClean="0">
              <a:ea typeface="ＭＳ Ｐゴシック" pitchFamily="34" charset="-128"/>
            </a:endParaRPr>
          </a:p>
          <a:p>
            <a:pPr algn="ctr">
              <a:buNone/>
            </a:pPr>
            <a:r>
              <a:rPr lang="en-US" b="1" dirty="0" smtClean="0">
                <a:ea typeface="ＭＳ Ｐゴシック" pitchFamily="34" charset="-128"/>
              </a:rPr>
              <a:t>We cannot manage what we cannot measure</a:t>
            </a:r>
          </a:p>
          <a:p>
            <a:endParaRPr lang="en-US" sz="1000" dirty="0" smtClean="0">
              <a:ea typeface="ＭＳ Ｐゴシック" pitchFamily="34" charset="-128"/>
            </a:endParaRPr>
          </a:p>
          <a:p>
            <a:r>
              <a:rPr lang="en-US" dirty="0" smtClean="0">
                <a:ea typeface="ＭＳ Ｐゴシック" pitchFamily="34" charset="-128"/>
              </a:rPr>
              <a:t>Identifying sources and sinks of atmospheric carbon dioxide from atmospheric measurements is intrinsically challenging</a:t>
            </a:r>
          </a:p>
        </p:txBody>
      </p:sp>
      <p:grpSp>
        <p:nvGrpSpPr>
          <p:cNvPr id="2" name="Group 11"/>
          <p:cNvGrpSpPr/>
          <p:nvPr/>
        </p:nvGrpSpPr>
        <p:grpSpPr>
          <a:xfrm>
            <a:off x="152400" y="3200400"/>
            <a:ext cx="3886200" cy="3029123"/>
            <a:chOff x="5029200" y="3276600"/>
            <a:chExt cx="3886200" cy="3029123"/>
          </a:xfrm>
        </p:grpSpPr>
        <p:pic>
          <p:nvPicPr>
            <p:cNvPr id="1026" name="Picture 2" descr="C:\Users\dcrisp.JPL\Documents\dcrisp\images\Coal-power-station-Liverpool_UK.jpg"/>
            <p:cNvPicPr>
              <a:picLocks noChangeAspect="1" noChangeArrowheads="1"/>
            </p:cNvPicPr>
            <p:nvPr/>
          </p:nvPicPr>
          <p:blipFill>
            <a:blip r:embed="rId3" cstate="print"/>
            <a:srcRect/>
            <a:stretch>
              <a:fillRect/>
            </a:stretch>
          </p:blipFill>
          <p:spPr bwMode="auto">
            <a:xfrm>
              <a:off x="5181600" y="3276600"/>
              <a:ext cx="2921000" cy="1752600"/>
            </a:xfrm>
            <a:prstGeom prst="rect">
              <a:avLst/>
            </a:prstGeom>
            <a:noFill/>
          </p:spPr>
        </p:pic>
        <p:sp>
          <p:nvSpPr>
            <p:cNvPr id="10" name="TextBox 9"/>
            <p:cNvSpPr txBox="1"/>
            <p:nvPr/>
          </p:nvSpPr>
          <p:spPr>
            <a:xfrm>
              <a:off x="5029200" y="5105400"/>
              <a:ext cx="3886200" cy="1200323"/>
            </a:xfrm>
            <a:prstGeom prst="rect">
              <a:avLst/>
            </a:prstGeom>
            <a:noFill/>
          </p:spPr>
          <p:txBody>
            <a:bodyPr wrap="square" lIns="91434" tIns="45717" rIns="91434" bIns="45717" rtlCol="0">
              <a:spAutoFit/>
            </a:bodyPr>
            <a:lstStyle/>
            <a:p>
              <a:r>
                <a:rPr lang="en-US" sz="1800" dirty="0" smtClean="0"/>
                <a:t>Plumes from medium-sized power plants  (4 </a:t>
              </a:r>
              <a:r>
                <a:rPr lang="en-US" sz="1800" dirty="0" err="1" smtClean="0"/>
                <a:t>MtC</a:t>
              </a:r>
              <a:r>
                <a:rPr lang="en-US" sz="1800" dirty="0" smtClean="0"/>
                <a:t>/yr) elevate X</a:t>
              </a:r>
              <a:r>
                <a:rPr lang="en-US" sz="1800" baseline="-25000" dirty="0" smtClean="0"/>
                <a:t>CO2</a:t>
              </a:r>
              <a:r>
                <a:rPr lang="en-US" sz="1800" dirty="0" smtClean="0"/>
                <a:t> levels by ~0.5% (2ppm) for 10’s of km downwind </a:t>
              </a:r>
              <a:r>
                <a:rPr lang="en-US" sz="1600" dirty="0" smtClean="0"/>
                <a:t>[Yang and Fung, 2010].</a:t>
              </a:r>
              <a:endParaRPr lang="en-US" sz="1800" dirty="0"/>
            </a:p>
          </p:txBody>
        </p:sp>
      </p:grpSp>
      <p:grpSp>
        <p:nvGrpSpPr>
          <p:cNvPr id="3" name="Group 12"/>
          <p:cNvGrpSpPr/>
          <p:nvPr/>
        </p:nvGrpSpPr>
        <p:grpSpPr>
          <a:xfrm>
            <a:off x="4267200" y="3200400"/>
            <a:ext cx="4234764" cy="2932331"/>
            <a:chOff x="261036" y="3276600"/>
            <a:chExt cx="4234764" cy="2932331"/>
          </a:xfrm>
        </p:grpSpPr>
        <p:grpSp>
          <p:nvGrpSpPr>
            <p:cNvPr id="4" name="Group 13"/>
            <p:cNvGrpSpPr/>
            <p:nvPr/>
          </p:nvGrpSpPr>
          <p:grpSpPr>
            <a:xfrm>
              <a:off x="261036" y="3276600"/>
              <a:ext cx="4234764" cy="2269240"/>
              <a:chOff x="228601" y="3840619"/>
              <a:chExt cx="3895725" cy="2087563"/>
            </a:xfrm>
          </p:grpSpPr>
          <p:pic>
            <p:nvPicPr>
              <p:cNvPr id="5" name="Picture 13" descr="XCO2_PCTMNEW_Jan15_4"/>
              <p:cNvPicPr>
                <a:picLocks noChangeAspect="1" noChangeArrowheads="1"/>
              </p:cNvPicPr>
              <p:nvPr/>
            </p:nvPicPr>
            <p:blipFill>
              <a:blip r:embed="rId4" cstate="print"/>
              <a:srcRect/>
              <a:stretch>
                <a:fillRect/>
              </a:stretch>
            </p:blipFill>
            <p:spPr bwMode="auto">
              <a:xfrm>
                <a:off x="228601" y="3840619"/>
                <a:ext cx="3895725" cy="1817687"/>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34951" y="5724982"/>
                <a:ext cx="3889375" cy="203200"/>
              </a:xfrm>
              <a:prstGeom prst="rect">
                <a:avLst/>
              </a:prstGeom>
              <a:noFill/>
              <a:ln w="9525">
                <a:noFill/>
                <a:miter lim="800000"/>
                <a:headEnd/>
                <a:tailEnd/>
              </a:ln>
            </p:spPr>
          </p:pic>
          <p:sp>
            <p:nvSpPr>
              <p:cNvPr id="7" name="Rectangle 6"/>
              <p:cNvSpPr>
                <a:spLocks noChangeArrowheads="1"/>
              </p:cNvSpPr>
              <p:nvPr/>
            </p:nvSpPr>
            <p:spPr bwMode="auto">
              <a:xfrm>
                <a:off x="263526" y="5728156"/>
                <a:ext cx="274288" cy="198195"/>
              </a:xfrm>
              <a:prstGeom prst="rect">
                <a:avLst/>
              </a:prstGeom>
              <a:noFill/>
              <a:ln w="9525">
                <a:noFill/>
                <a:miter lim="800000"/>
                <a:headEnd/>
                <a:tailEnd/>
              </a:ln>
            </p:spPr>
            <p:txBody>
              <a:bodyPr wrap="none" lIns="0" tIns="0" rIns="0" bIns="0">
                <a:spAutoFit/>
              </a:bodyPr>
              <a:lstStyle/>
              <a:p>
                <a:r>
                  <a:rPr lang="en-US" sz="1400" b="1" dirty="0"/>
                  <a:t>372</a:t>
                </a:r>
                <a:endParaRPr lang="en-US" sz="1400" dirty="0"/>
              </a:p>
            </p:txBody>
          </p:sp>
          <p:sp>
            <p:nvSpPr>
              <p:cNvPr id="8" name="Rectangle 7"/>
              <p:cNvSpPr>
                <a:spLocks noChangeArrowheads="1"/>
              </p:cNvSpPr>
              <p:nvPr/>
            </p:nvSpPr>
            <p:spPr bwMode="auto">
              <a:xfrm>
                <a:off x="3717926" y="5728156"/>
                <a:ext cx="274288" cy="198195"/>
              </a:xfrm>
              <a:prstGeom prst="rect">
                <a:avLst/>
              </a:prstGeom>
              <a:noFill/>
              <a:ln w="9525">
                <a:noFill/>
                <a:miter lim="800000"/>
                <a:headEnd/>
                <a:tailEnd/>
              </a:ln>
            </p:spPr>
            <p:txBody>
              <a:bodyPr wrap="none" lIns="0" tIns="0" rIns="0" bIns="0">
                <a:spAutoFit/>
              </a:bodyPr>
              <a:lstStyle/>
              <a:p>
                <a:r>
                  <a:rPr lang="en-US" sz="1400" b="1" dirty="0"/>
                  <a:t>380</a:t>
                </a:r>
                <a:endParaRPr lang="en-US" sz="1400" dirty="0"/>
              </a:p>
            </p:txBody>
          </p:sp>
        </p:grpSp>
        <p:sp>
          <p:nvSpPr>
            <p:cNvPr id="11" name="TextBox 10"/>
            <p:cNvSpPr txBox="1"/>
            <p:nvPr/>
          </p:nvSpPr>
          <p:spPr>
            <a:xfrm>
              <a:off x="381001" y="5562600"/>
              <a:ext cx="4038599" cy="646331"/>
            </a:xfrm>
            <a:prstGeom prst="rect">
              <a:avLst/>
            </a:prstGeom>
            <a:noFill/>
          </p:spPr>
          <p:txBody>
            <a:bodyPr wrap="square" rtlCol="0">
              <a:spAutoFit/>
            </a:bodyPr>
            <a:lstStyle/>
            <a:p>
              <a:pPr marL="0" lvl="1"/>
              <a:r>
                <a:rPr lang="en-US" sz="1800" dirty="0" smtClean="0"/>
                <a:t>Variations of CO</a:t>
              </a:r>
              <a:r>
                <a:rPr lang="en-US" sz="1800" baseline="-25000" dirty="0" smtClean="0"/>
                <a:t>2</a:t>
              </a:r>
              <a:r>
                <a:rPr lang="en-US" sz="1800" dirty="0" smtClean="0"/>
                <a:t> are rarely larger than 1-2% on 100 – 1000 km scales</a:t>
              </a:r>
            </a:p>
          </p:txBody>
        </p:sp>
      </p:grpSp>
      <p:sp>
        <p:nvSpPr>
          <p:cNvPr id="14" name="TextBox 13"/>
          <p:cNvSpPr txBox="1"/>
          <p:nvPr/>
        </p:nvSpPr>
        <p:spPr>
          <a:xfrm>
            <a:off x="5562600" y="4876800"/>
            <a:ext cx="1568058" cy="307777"/>
          </a:xfrm>
          <a:prstGeom prst="rect">
            <a:avLst/>
          </a:prstGeom>
          <a:noFill/>
        </p:spPr>
        <p:txBody>
          <a:bodyPr wrap="none" rtlCol="0">
            <a:spAutoFit/>
          </a:bodyPr>
          <a:lstStyle/>
          <a:p>
            <a:r>
              <a:rPr lang="en-US" sz="1400" dirty="0" err="1" smtClean="0"/>
              <a:t>Kawa</a:t>
            </a:r>
            <a:r>
              <a:rPr lang="en-US" sz="1400" dirty="0" smtClean="0"/>
              <a:t> et al., 2008</a:t>
            </a:r>
            <a:endParaRPr lang="en-US"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0601" y="152400"/>
            <a:ext cx="6718300" cy="456384"/>
          </a:xfrm>
        </p:spPr>
        <p:txBody>
          <a:bodyPr/>
          <a:lstStyle/>
          <a:p>
            <a:r>
              <a:rPr lang="en-US" dirty="0" smtClean="0"/>
              <a:t>Is 1 </a:t>
            </a:r>
            <a:r>
              <a:rPr lang="en-US" dirty="0" err="1" smtClean="0"/>
              <a:t>ppm</a:t>
            </a:r>
            <a:r>
              <a:rPr lang="en-US" dirty="0" smtClean="0"/>
              <a:t> Good Enough?</a:t>
            </a:r>
            <a:endParaRPr lang="en-US" dirty="0"/>
          </a:p>
        </p:txBody>
      </p:sp>
      <p:grpSp>
        <p:nvGrpSpPr>
          <p:cNvPr id="2" name="Group 7"/>
          <p:cNvGrpSpPr/>
          <p:nvPr/>
        </p:nvGrpSpPr>
        <p:grpSpPr>
          <a:xfrm>
            <a:off x="197942" y="1524000"/>
            <a:ext cx="8260258" cy="2545989"/>
            <a:chOff x="457200" y="1981200"/>
            <a:chExt cx="8015288" cy="2514600"/>
          </a:xfrm>
        </p:grpSpPr>
        <p:pic>
          <p:nvPicPr>
            <p:cNvPr id="66562" name="Picture 2"/>
            <p:cNvPicPr>
              <a:picLocks noChangeAspect="1" noChangeArrowheads="1"/>
            </p:cNvPicPr>
            <p:nvPr/>
          </p:nvPicPr>
          <p:blipFill>
            <a:blip r:embed="rId3" cstate="print"/>
            <a:srcRect r="12037" b="30435"/>
            <a:stretch>
              <a:fillRect/>
            </a:stretch>
          </p:blipFill>
          <p:spPr bwMode="auto">
            <a:xfrm>
              <a:off x="457200" y="1981200"/>
              <a:ext cx="8015288" cy="2514600"/>
            </a:xfrm>
            <a:prstGeom prst="rect">
              <a:avLst/>
            </a:prstGeom>
            <a:noFill/>
            <a:ln w="9525">
              <a:noFill/>
              <a:miter lim="800000"/>
              <a:headEnd/>
              <a:tailEnd/>
            </a:ln>
          </p:spPr>
        </p:pic>
        <p:sp>
          <p:nvSpPr>
            <p:cNvPr id="7" name="TextBox 6"/>
            <p:cNvSpPr txBox="1"/>
            <p:nvPr/>
          </p:nvSpPr>
          <p:spPr>
            <a:xfrm>
              <a:off x="7531856" y="2250656"/>
              <a:ext cx="926344" cy="233910"/>
            </a:xfrm>
            <a:prstGeom prst="rect">
              <a:avLst/>
            </a:prstGeom>
            <a:solidFill>
              <a:schemeClr val="tx1"/>
            </a:solidFill>
          </p:spPr>
          <p:txBody>
            <a:bodyPr wrap="none" lIns="18288" tIns="9144" rIns="18288" bIns="9144" rtlCol="0">
              <a:spAutoFit/>
            </a:bodyPr>
            <a:lstStyle/>
            <a:p>
              <a:r>
                <a:rPr lang="en-US" sz="1300" dirty="0">
                  <a:solidFill>
                    <a:schemeClr val="bg1"/>
                  </a:solidFill>
                </a:rPr>
                <a:t>PBL (1 km)</a:t>
              </a:r>
            </a:p>
          </p:txBody>
        </p:sp>
      </p:grpSp>
      <p:sp>
        <p:nvSpPr>
          <p:cNvPr id="9" name="TextBox 8"/>
          <p:cNvSpPr txBox="1"/>
          <p:nvPr/>
        </p:nvSpPr>
        <p:spPr>
          <a:xfrm>
            <a:off x="457201" y="4212232"/>
            <a:ext cx="8060414" cy="733377"/>
          </a:xfrm>
          <a:prstGeom prst="rect">
            <a:avLst/>
          </a:prstGeom>
          <a:noFill/>
        </p:spPr>
        <p:txBody>
          <a:bodyPr wrap="square" lIns="86204" tIns="43102" rIns="86204" bIns="43102" rtlCol="0">
            <a:spAutoFit/>
          </a:bodyPr>
          <a:lstStyle/>
          <a:p>
            <a:r>
              <a:rPr lang="en-US" sz="1400" dirty="0"/>
              <a:t>(1) Committee on Methods for Estimating Greenhouse Gas Emissions Board on Atmospheric Sciences and Climate Division on Earth and Life Studies, National Research Council of the  National Academy of Science, National Academies Press, 2010.</a:t>
            </a:r>
          </a:p>
        </p:txBody>
      </p:sp>
      <p:sp>
        <p:nvSpPr>
          <p:cNvPr id="8" name="TextBox 7"/>
          <p:cNvSpPr txBox="1"/>
          <p:nvPr/>
        </p:nvSpPr>
        <p:spPr>
          <a:xfrm>
            <a:off x="457200" y="762000"/>
            <a:ext cx="7907502" cy="646325"/>
          </a:xfrm>
          <a:prstGeom prst="rect">
            <a:avLst/>
          </a:prstGeom>
          <a:noFill/>
        </p:spPr>
        <p:txBody>
          <a:bodyPr wrap="square" lIns="91434" tIns="45717" rIns="91434" bIns="45717" rtlCol="0">
            <a:spAutoFit/>
          </a:bodyPr>
          <a:lstStyle/>
          <a:p>
            <a:r>
              <a:rPr lang="en-US" sz="1800" dirty="0" smtClean="0"/>
              <a:t>Large metropolitan areas with strong, discrete sources are easier to detect, but also rarely produce full column X</a:t>
            </a:r>
            <a:r>
              <a:rPr lang="en-US" sz="1800" baseline="-25000" dirty="0" smtClean="0"/>
              <a:t>CO2</a:t>
            </a:r>
            <a:r>
              <a:rPr lang="en-US" sz="1800" dirty="0" smtClean="0"/>
              <a:t> perturbations larger than 1 </a:t>
            </a:r>
            <a:r>
              <a:rPr lang="en-US" sz="1800" dirty="0" err="1" smtClean="0"/>
              <a:t>ppm</a:t>
            </a:r>
            <a:endParaRPr lang="en-US" sz="1800" dirty="0"/>
          </a:p>
        </p:txBody>
      </p:sp>
      <p:sp>
        <p:nvSpPr>
          <p:cNvPr id="12" name="TextBox 11"/>
          <p:cNvSpPr txBox="1"/>
          <p:nvPr/>
        </p:nvSpPr>
        <p:spPr>
          <a:xfrm>
            <a:off x="779890" y="4974110"/>
            <a:ext cx="7427016" cy="969490"/>
          </a:xfrm>
          <a:prstGeom prst="rect">
            <a:avLst/>
          </a:prstGeom>
          <a:solidFill>
            <a:schemeClr val="accent2"/>
          </a:solidFill>
        </p:spPr>
        <p:txBody>
          <a:bodyPr wrap="square" lIns="91434" tIns="45717" rIns="91434" bIns="45717" rtlCol="0">
            <a:spAutoFit/>
          </a:bodyPr>
          <a:lstStyle/>
          <a:p>
            <a:r>
              <a:rPr lang="en-US" sz="1900" dirty="0" smtClean="0"/>
              <a:t>A satellite instrument with a 1 </a:t>
            </a:r>
            <a:r>
              <a:rPr lang="en-US" sz="1900" dirty="0" err="1" smtClean="0"/>
              <a:t>ppm</a:t>
            </a:r>
            <a:r>
              <a:rPr lang="en-US" sz="1900" dirty="0" smtClean="0"/>
              <a:t> sensitivity over a ~100 km down-track segment of its orbit might not detect Los Angeles, Chicago, Houston, or Tokyo.</a:t>
            </a:r>
            <a:endParaRPr lang="en-US" sz="19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crisp\Documents\dcrisp\images\P1010320.JPG"/>
          <p:cNvPicPr>
            <a:picLocks noChangeAspect="1" noChangeArrowheads="1"/>
          </p:cNvPicPr>
          <p:nvPr/>
        </p:nvPicPr>
        <p:blipFill>
          <a:blip r:embed="rId3" cstate="print">
            <a:lum bright="14000" contrast="10000"/>
          </a:blip>
          <a:srcRect t="14296" b="8960"/>
          <a:stretch>
            <a:fillRect/>
          </a:stretch>
        </p:blipFill>
        <p:spPr bwMode="auto">
          <a:xfrm>
            <a:off x="0" y="660400"/>
            <a:ext cx="8686800" cy="5313680"/>
          </a:xfrm>
          <a:prstGeom prst="rect">
            <a:avLst/>
          </a:prstGeom>
          <a:noFill/>
          <a:ln w="9525">
            <a:noFill/>
            <a:miter lim="800000"/>
            <a:headEnd/>
            <a:tailEnd/>
          </a:ln>
        </p:spPr>
      </p:pic>
      <p:sp>
        <p:nvSpPr>
          <p:cNvPr id="2" name="Title 1"/>
          <p:cNvSpPr>
            <a:spLocks noGrp="1"/>
          </p:cNvSpPr>
          <p:nvPr>
            <p:ph type="title"/>
          </p:nvPr>
        </p:nvSpPr>
        <p:spPr>
          <a:xfrm>
            <a:off x="914400" y="142241"/>
            <a:ext cx="6781799" cy="467359"/>
          </a:xfrm>
        </p:spPr>
        <p:txBody>
          <a:bodyPr/>
          <a:lstStyle/>
          <a:p>
            <a:r>
              <a:rPr lang="en-US" dirty="0"/>
              <a:t>The Minimum Measurable </a:t>
            </a:r>
            <a:r>
              <a:rPr lang="en-US" dirty="0" smtClean="0"/>
              <a:t>Point Source Flux</a:t>
            </a:r>
            <a:endParaRPr lang="en-US" dirty="0"/>
          </a:p>
        </p:txBody>
      </p:sp>
      <p:sp>
        <p:nvSpPr>
          <p:cNvPr id="3" name="Content Placeholder 2"/>
          <p:cNvSpPr>
            <a:spLocks noGrp="1"/>
          </p:cNvSpPr>
          <p:nvPr>
            <p:ph idx="1"/>
          </p:nvPr>
        </p:nvSpPr>
        <p:spPr>
          <a:xfrm>
            <a:off x="217170" y="685800"/>
            <a:ext cx="8252460" cy="4338320"/>
          </a:xfrm>
        </p:spPr>
        <p:txBody>
          <a:bodyPr>
            <a:noAutofit/>
          </a:bodyPr>
          <a:lstStyle/>
          <a:p>
            <a:r>
              <a:rPr lang="en-US" dirty="0" smtClean="0">
                <a:solidFill>
                  <a:schemeClr val="bg1"/>
                </a:solidFill>
              </a:rPr>
              <a:t>For a satellite like OCO, designed to measure the column averaged dry air mole fraction, X</a:t>
            </a:r>
            <a:r>
              <a:rPr lang="en-US" baseline="-25000" dirty="0" smtClean="0">
                <a:solidFill>
                  <a:schemeClr val="bg1"/>
                </a:solidFill>
              </a:rPr>
              <a:t>CO2</a:t>
            </a:r>
            <a:r>
              <a:rPr lang="en-US" dirty="0" smtClean="0">
                <a:solidFill>
                  <a:schemeClr val="bg1"/>
                </a:solidFill>
              </a:rPr>
              <a:t>, the minimum measurable flux can be approximated as follows:</a:t>
            </a:r>
          </a:p>
          <a:p>
            <a:pPr lvl="1"/>
            <a:r>
              <a:rPr lang="en-US" dirty="0" smtClean="0">
                <a:solidFill>
                  <a:schemeClr val="bg1"/>
                </a:solidFill>
              </a:rPr>
              <a:t>Assume the minimum detectable change in </a:t>
            </a:r>
            <a:r>
              <a:rPr lang="en-US" i="1" dirty="0" smtClean="0">
                <a:solidFill>
                  <a:schemeClr val="bg1"/>
                </a:solidFill>
              </a:rPr>
              <a:t>X</a:t>
            </a:r>
            <a:r>
              <a:rPr lang="en-US" i="1" baseline="-25000" dirty="0" smtClean="0">
                <a:solidFill>
                  <a:schemeClr val="bg1"/>
                </a:solidFill>
              </a:rPr>
              <a:t>CO2</a:t>
            </a:r>
            <a:r>
              <a:rPr lang="en-US" dirty="0" smtClean="0">
                <a:solidFill>
                  <a:schemeClr val="bg1"/>
                </a:solidFill>
              </a:rPr>
              <a:t> is </a:t>
            </a:r>
            <a:r>
              <a:rPr lang="en-US" b="1" i="1" dirty="0" smtClean="0">
                <a:solidFill>
                  <a:schemeClr val="bg1"/>
                </a:solidFill>
                <a:sym typeface="Symbol"/>
              </a:rPr>
              <a:t></a:t>
            </a:r>
            <a:r>
              <a:rPr lang="en-US" b="1" i="1" dirty="0" smtClean="0">
                <a:solidFill>
                  <a:schemeClr val="bg1"/>
                </a:solidFill>
              </a:rPr>
              <a:t>XCO2</a:t>
            </a:r>
            <a:r>
              <a:rPr lang="en-US" b="1" i="1" baseline="-25000" dirty="0" smtClean="0">
                <a:solidFill>
                  <a:schemeClr val="bg1"/>
                </a:solidFill>
              </a:rPr>
              <a:t>min</a:t>
            </a:r>
            <a:r>
              <a:rPr lang="en-US" b="1" i="1" dirty="0" smtClean="0">
                <a:solidFill>
                  <a:schemeClr val="bg1"/>
                </a:solidFill>
              </a:rPr>
              <a:t> </a:t>
            </a:r>
            <a:r>
              <a:rPr lang="en-US" dirty="0" smtClean="0">
                <a:solidFill>
                  <a:schemeClr val="bg1"/>
                </a:solidFill>
              </a:rPr>
              <a:t>(e.g. 1 </a:t>
            </a:r>
            <a:r>
              <a:rPr lang="en-US" dirty="0" err="1" smtClean="0">
                <a:solidFill>
                  <a:schemeClr val="bg1"/>
                </a:solidFill>
              </a:rPr>
              <a:t>ppm</a:t>
            </a:r>
            <a:r>
              <a:rPr lang="en-US" dirty="0" smtClean="0">
                <a:solidFill>
                  <a:schemeClr val="bg1"/>
                </a:solidFill>
              </a:rPr>
              <a:t>)</a:t>
            </a:r>
            <a:endParaRPr lang="en-US" b="1" i="1" baseline="-25000" dirty="0" smtClean="0">
              <a:solidFill>
                <a:schemeClr val="bg1"/>
              </a:solidFill>
            </a:endParaRPr>
          </a:p>
          <a:p>
            <a:pPr lvl="1"/>
            <a:endParaRPr lang="en-US" sz="900" dirty="0" smtClean="0">
              <a:solidFill>
                <a:schemeClr val="bg1"/>
              </a:solidFill>
            </a:endParaRPr>
          </a:p>
          <a:p>
            <a:pPr lvl="1"/>
            <a:r>
              <a:rPr lang="en-US" dirty="0" smtClean="0">
                <a:solidFill>
                  <a:schemeClr val="bg1"/>
                </a:solidFill>
              </a:rPr>
              <a:t>If the CO2 flux, </a:t>
            </a:r>
            <a:r>
              <a:rPr lang="en-US" b="1" i="1" dirty="0" smtClean="0">
                <a:solidFill>
                  <a:schemeClr val="bg1"/>
                </a:solidFill>
              </a:rPr>
              <a:t>F</a:t>
            </a:r>
            <a:r>
              <a:rPr lang="en-US" dirty="0" smtClean="0">
                <a:solidFill>
                  <a:schemeClr val="bg1"/>
                </a:solidFill>
              </a:rPr>
              <a:t>, is constant over an accumulation time interval, </a:t>
            </a:r>
            <a:r>
              <a:rPr lang="en-US" b="1" i="1" dirty="0" smtClean="0">
                <a:solidFill>
                  <a:schemeClr val="bg1"/>
                </a:solidFill>
              </a:rPr>
              <a:t>t</a:t>
            </a:r>
            <a:r>
              <a:rPr lang="en-US" dirty="0" smtClean="0">
                <a:solidFill>
                  <a:schemeClr val="bg1"/>
                </a:solidFill>
              </a:rPr>
              <a:t>, the change in XCO2 is given by: </a:t>
            </a:r>
            <a:r>
              <a:rPr lang="en-US" b="1" i="1" dirty="0" smtClean="0">
                <a:solidFill>
                  <a:schemeClr val="bg1"/>
                </a:solidFill>
                <a:sym typeface="Symbol"/>
              </a:rPr>
              <a:t>XCO2 = F t</a:t>
            </a:r>
          </a:p>
          <a:p>
            <a:pPr lvl="1"/>
            <a:endParaRPr lang="en-US" sz="900" dirty="0" smtClean="0">
              <a:solidFill>
                <a:schemeClr val="bg1"/>
              </a:solidFill>
              <a:sym typeface="Symbol"/>
            </a:endParaRPr>
          </a:p>
          <a:p>
            <a:pPr lvl="1"/>
            <a:r>
              <a:rPr lang="en-US" dirty="0" smtClean="0">
                <a:solidFill>
                  <a:schemeClr val="bg1"/>
                </a:solidFill>
                <a:sym typeface="Symbol"/>
              </a:rPr>
              <a:t>If we have an average </a:t>
            </a:r>
            <a:r>
              <a:rPr lang="en-US" dirty="0" smtClean="0">
                <a:solidFill>
                  <a:schemeClr val="bg1"/>
                </a:solidFill>
              </a:rPr>
              <a:t>horizontal wind speed, </a:t>
            </a:r>
            <a:r>
              <a:rPr lang="en-US" b="1" i="1" dirty="0" smtClean="0">
                <a:solidFill>
                  <a:schemeClr val="bg1"/>
                </a:solidFill>
              </a:rPr>
              <a:t>u(</a:t>
            </a:r>
            <a:r>
              <a:rPr lang="en-US" b="1" i="1" dirty="0" smtClean="0">
                <a:solidFill>
                  <a:schemeClr val="bg1"/>
                </a:solidFill>
                <a:sym typeface="Symbol"/>
              </a:rPr>
              <a:t> )</a:t>
            </a:r>
            <a:r>
              <a:rPr lang="en-US" dirty="0" smtClean="0">
                <a:solidFill>
                  <a:schemeClr val="bg1"/>
                </a:solidFill>
              </a:rPr>
              <a:t>, in direction, </a:t>
            </a:r>
            <a:r>
              <a:rPr lang="en-US" b="1" i="1" dirty="0" smtClean="0">
                <a:solidFill>
                  <a:schemeClr val="bg1"/>
                </a:solidFill>
                <a:sym typeface="Symbol"/>
              </a:rPr>
              <a:t></a:t>
            </a:r>
            <a:r>
              <a:rPr lang="en-US" dirty="0" smtClean="0">
                <a:solidFill>
                  <a:schemeClr val="bg1"/>
                </a:solidFill>
              </a:rPr>
              <a:t> , over time, </a:t>
            </a:r>
            <a:r>
              <a:rPr lang="en-US" b="1" i="1" dirty="0" smtClean="0">
                <a:solidFill>
                  <a:schemeClr val="bg1"/>
                </a:solidFill>
              </a:rPr>
              <a:t>t</a:t>
            </a:r>
            <a:r>
              <a:rPr lang="en-US" dirty="0" smtClean="0">
                <a:solidFill>
                  <a:schemeClr val="bg1"/>
                </a:solidFill>
              </a:rPr>
              <a:t>, and a</a:t>
            </a:r>
            <a:r>
              <a:rPr lang="en-US" dirty="0" smtClean="0">
                <a:solidFill>
                  <a:schemeClr val="bg1"/>
                </a:solidFill>
                <a:sym typeface="Symbol"/>
              </a:rPr>
              <a:t> footprint has a horizontal dimension, </a:t>
            </a:r>
            <a:r>
              <a:rPr lang="en-US" b="1" i="1" dirty="0" smtClean="0">
                <a:solidFill>
                  <a:schemeClr val="bg1"/>
                </a:solidFill>
                <a:sym typeface="Symbol"/>
              </a:rPr>
              <a:t>x( )</a:t>
            </a:r>
            <a:r>
              <a:rPr lang="en-US" dirty="0" smtClean="0">
                <a:solidFill>
                  <a:schemeClr val="bg1"/>
                </a:solidFill>
                <a:sym typeface="Symbol"/>
              </a:rPr>
              <a:t>, then the residence time, </a:t>
            </a:r>
            <a:r>
              <a:rPr lang="en-US" b="1" i="1" dirty="0" smtClean="0">
                <a:solidFill>
                  <a:schemeClr val="bg1"/>
                </a:solidFill>
                <a:sym typeface="Symbol"/>
              </a:rPr>
              <a:t>t = x/u</a:t>
            </a:r>
          </a:p>
          <a:p>
            <a:pPr lvl="1"/>
            <a:endParaRPr lang="en-US" sz="900" dirty="0" smtClean="0">
              <a:solidFill>
                <a:schemeClr val="bg1"/>
              </a:solidFill>
              <a:sym typeface="Symbol"/>
            </a:endParaRPr>
          </a:p>
          <a:p>
            <a:pPr lvl="1"/>
            <a:r>
              <a:rPr lang="en-US" dirty="0" smtClean="0">
                <a:solidFill>
                  <a:schemeClr val="bg1"/>
                </a:solidFill>
                <a:sym typeface="Symbol"/>
              </a:rPr>
              <a:t>The minimum increase in the vertical column is therefore related to the minimum detectable flux as follows</a:t>
            </a:r>
          </a:p>
          <a:p>
            <a:pPr lvl="1" algn="ctr">
              <a:buNone/>
            </a:pPr>
            <a:r>
              <a:rPr lang="en-US" b="1" i="1" dirty="0" smtClean="0">
                <a:solidFill>
                  <a:schemeClr val="bg1"/>
                </a:solidFill>
                <a:sym typeface="Symbol"/>
              </a:rPr>
              <a:t></a:t>
            </a:r>
            <a:r>
              <a:rPr lang="en-US" b="1" i="1" dirty="0" smtClean="0">
                <a:solidFill>
                  <a:schemeClr val="bg1"/>
                </a:solidFill>
              </a:rPr>
              <a:t>XCO2</a:t>
            </a:r>
            <a:r>
              <a:rPr lang="en-US" b="1" i="1" baseline="-25000" dirty="0" smtClean="0">
                <a:solidFill>
                  <a:schemeClr val="bg1"/>
                </a:solidFill>
              </a:rPr>
              <a:t>min </a:t>
            </a:r>
            <a:r>
              <a:rPr lang="en-US" b="1" i="1" dirty="0" smtClean="0">
                <a:solidFill>
                  <a:schemeClr val="bg1"/>
                </a:solidFill>
              </a:rPr>
              <a:t> = </a:t>
            </a:r>
            <a:r>
              <a:rPr lang="en-US" b="1" i="1" dirty="0" err="1" smtClean="0">
                <a:solidFill>
                  <a:schemeClr val="bg1"/>
                </a:solidFill>
              </a:rPr>
              <a:t>F</a:t>
            </a:r>
            <a:r>
              <a:rPr lang="en-US" b="1" i="1" baseline="-25000" dirty="0" err="1" smtClean="0">
                <a:solidFill>
                  <a:schemeClr val="bg1"/>
                </a:solidFill>
              </a:rPr>
              <a:t>min</a:t>
            </a:r>
            <a:r>
              <a:rPr lang="en-US" b="1" i="1" dirty="0" smtClean="0">
                <a:solidFill>
                  <a:schemeClr val="bg1"/>
                </a:solidFill>
              </a:rPr>
              <a:t> </a:t>
            </a:r>
            <a:r>
              <a:rPr lang="en-US" b="1" i="1" dirty="0" smtClean="0">
                <a:solidFill>
                  <a:schemeClr val="bg1"/>
                </a:solidFill>
                <a:sym typeface="Symbol"/>
              </a:rPr>
              <a:t> </a:t>
            </a:r>
            <a:r>
              <a:rPr lang="en-US" b="1" i="1" dirty="0" smtClean="0">
                <a:solidFill>
                  <a:schemeClr val="bg1"/>
                </a:solidFill>
              </a:rPr>
              <a:t>x / u</a:t>
            </a:r>
          </a:p>
          <a:p>
            <a:pPr lvl="1">
              <a:buNone/>
            </a:pPr>
            <a:r>
              <a:rPr lang="en-US" b="1" i="1" dirty="0" smtClean="0">
                <a:solidFill>
                  <a:schemeClr val="bg1"/>
                </a:solidFill>
              </a:rPr>
              <a:t>	</a:t>
            </a:r>
            <a:r>
              <a:rPr lang="en-US" dirty="0" smtClean="0">
                <a:solidFill>
                  <a:schemeClr val="bg1"/>
                </a:solidFill>
              </a:rPr>
              <a:t>Rearranging, gives</a:t>
            </a:r>
            <a:endParaRPr lang="en-US" b="1" i="1" dirty="0" smtClean="0">
              <a:solidFill>
                <a:schemeClr val="bg1"/>
              </a:solidFill>
            </a:endParaRPr>
          </a:p>
          <a:p>
            <a:pPr lvl="1" algn="ctr">
              <a:buNone/>
            </a:pPr>
            <a:r>
              <a:rPr lang="en-US" b="1" i="1" dirty="0" err="1" smtClean="0">
                <a:solidFill>
                  <a:schemeClr val="bg1"/>
                </a:solidFill>
              </a:rPr>
              <a:t>F</a:t>
            </a:r>
            <a:r>
              <a:rPr lang="en-US" b="1" i="1" baseline="-25000" dirty="0" err="1" smtClean="0">
                <a:solidFill>
                  <a:schemeClr val="bg1"/>
                </a:solidFill>
              </a:rPr>
              <a:t>min</a:t>
            </a:r>
            <a:r>
              <a:rPr lang="en-US" b="1" i="1" dirty="0" smtClean="0">
                <a:solidFill>
                  <a:schemeClr val="bg1"/>
                </a:solidFill>
              </a:rPr>
              <a:t>  = u </a:t>
            </a:r>
            <a:r>
              <a:rPr lang="en-US" b="1" i="1" dirty="0" smtClean="0">
                <a:solidFill>
                  <a:schemeClr val="bg1"/>
                </a:solidFill>
                <a:sym typeface="Symbol"/>
              </a:rPr>
              <a:t> </a:t>
            </a:r>
            <a:r>
              <a:rPr lang="en-US" b="1" i="1" dirty="0" smtClean="0">
                <a:solidFill>
                  <a:schemeClr val="bg1"/>
                </a:solidFill>
              </a:rPr>
              <a:t>XCO2</a:t>
            </a:r>
            <a:r>
              <a:rPr lang="en-US" b="1" i="1" baseline="-25000" dirty="0" smtClean="0">
                <a:solidFill>
                  <a:schemeClr val="bg1"/>
                </a:solidFill>
              </a:rPr>
              <a:t>min  </a:t>
            </a:r>
            <a:r>
              <a:rPr lang="en-US" b="1" i="1" dirty="0" smtClean="0">
                <a:solidFill>
                  <a:schemeClr val="bg1"/>
                </a:solidFill>
                <a:sym typeface="Symbol"/>
              </a:rPr>
              <a:t>/ </a:t>
            </a:r>
            <a:r>
              <a:rPr lang="en-US" b="1" i="1" dirty="0" smtClean="0">
                <a:solidFill>
                  <a:schemeClr val="bg1"/>
                </a:solidFill>
              </a:rPr>
              <a:t>x </a:t>
            </a:r>
            <a:endParaRPr lang="en-US" b="1" i="1" dirty="0">
              <a:solidFill>
                <a:schemeClr val="bg1"/>
              </a:solidFill>
            </a:endParaRPr>
          </a:p>
          <a:p>
            <a:pPr>
              <a:buNone/>
            </a:pPr>
            <a:endParaRPr lang="en-US" dirty="0" smtClean="0"/>
          </a:p>
          <a:p>
            <a:pPr lvl="1" algn="ctr">
              <a:buNone/>
            </a:pPr>
            <a:endParaRPr lang="en-US" b="1" i="1" dirty="0" smtClean="0"/>
          </a:p>
          <a:p>
            <a:pPr lvl="1" algn="ctr">
              <a:buNone/>
            </a:pPr>
            <a:endParaRPr lang="en-US" b="1" i="1" dirty="0" smtClean="0">
              <a:sym typeface="Symbol"/>
            </a:endParaRPr>
          </a:p>
          <a:p>
            <a:pPr lvl="1" algn="ctr">
              <a:buNone/>
            </a:pPr>
            <a:r>
              <a:rPr lang="en-US" dirty="0" smtClean="0"/>
              <a:t>					</a:t>
            </a:r>
            <a:endParaRPr lang="en-US" dirty="0"/>
          </a:p>
        </p:txBody>
      </p:sp>
      <p:sp>
        <p:nvSpPr>
          <p:cNvPr id="5" name="Rectangle 4"/>
          <p:cNvSpPr/>
          <p:nvPr/>
        </p:nvSpPr>
        <p:spPr>
          <a:xfrm>
            <a:off x="152400" y="5242560"/>
            <a:ext cx="8317230" cy="7772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86210" tIns="43105" rIns="86210" bIns="43105" rtlCol="0" anchor="ctr"/>
          <a:lstStyle/>
          <a:p>
            <a:pPr algn="ctr"/>
            <a:r>
              <a:rPr lang="en-US" sz="1900" b="1" dirty="0" smtClean="0"/>
              <a:t>For a given X</a:t>
            </a:r>
            <a:r>
              <a:rPr lang="en-US" sz="1900" b="1" baseline="-25000" dirty="0" smtClean="0"/>
              <a:t>CO2 </a:t>
            </a:r>
            <a:r>
              <a:rPr lang="en-US" sz="1900" b="1" dirty="0" smtClean="0"/>
              <a:t>sensitivity, the minimum measureable CO</a:t>
            </a:r>
            <a:r>
              <a:rPr lang="en-US" sz="1900" b="1" baseline="-25000" dirty="0" smtClean="0"/>
              <a:t>2</a:t>
            </a:r>
            <a:r>
              <a:rPr lang="en-US" sz="1900" b="1" dirty="0" smtClean="0"/>
              <a:t> flux is proportional to wind speed and inversely proportional to footprint size</a:t>
            </a:r>
            <a:endParaRPr lang="en-US" sz="19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p:cNvSpPr>
            <a:spLocks noGrp="1"/>
          </p:cNvSpPr>
          <p:nvPr>
            <p:ph type="title"/>
          </p:nvPr>
        </p:nvSpPr>
        <p:spPr>
          <a:xfrm>
            <a:off x="434340" y="153216"/>
            <a:ext cx="7818120" cy="456384"/>
          </a:xfrm>
        </p:spPr>
        <p:txBody>
          <a:bodyPr/>
          <a:lstStyle/>
          <a:p>
            <a:r>
              <a:rPr lang="en-US" dirty="0" smtClean="0"/>
              <a:t>OCO-2 and GOSAT</a:t>
            </a:r>
          </a:p>
        </p:txBody>
      </p:sp>
      <p:graphicFrame>
        <p:nvGraphicFramePr>
          <p:cNvPr id="5" name="Group 116"/>
          <p:cNvGraphicFramePr>
            <a:graphicFrameLocks noGrp="1"/>
          </p:cNvGraphicFramePr>
          <p:nvPr/>
        </p:nvGraphicFramePr>
        <p:xfrm>
          <a:off x="304800" y="972478"/>
          <a:ext cx="5943600" cy="4894922"/>
        </p:xfrm>
        <a:graphic>
          <a:graphicData uri="http://schemas.openxmlformats.org/drawingml/2006/table">
            <a:tbl>
              <a:tblPr/>
              <a:tblGrid>
                <a:gridCol w="1876926"/>
                <a:gridCol w="2161674"/>
                <a:gridCol w="1905000"/>
              </a:tblGrid>
              <a:tr h="373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GOSAT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OCO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r>
              <a:tr h="398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Gases Measured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CO</a:t>
                      </a:r>
                      <a:r>
                        <a:rPr kumimoji="0" lang="en-US" sz="1400" b="0" i="0" u="none" strike="noStrike" cap="none" normalizeH="0" baseline="-25000" smtClean="0">
                          <a:ln>
                            <a:noFill/>
                          </a:ln>
                          <a:solidFill>
                            <a:schemeClr val="tx1"/>
                          </a:solidFill>
                          <a:effectLst/>
                          <a:latin typeface="Arial" charset="0"/>
                        </a:rPr>
                        <a:t>2</a:t>
                      </a:r>
                      <a:r>
                        <a:rPr kumimoji="0" lang="en-US" sz="1400" b="0" i="0" u="none" strike="noStrike" cap="none" normalizeH="0" baseline="0" smtClean="0">
                          <a:ln>
                            <a:noFill/>
                          </a:ln>
                          <a:solidFill>
                            <a:schemeClr val="tx1"/>
                          </a:solidFill>
                          <a:effectLst/>
                          <a:latin typeface="Arial" charset="0"/>
                        </a:rPr>
                        <a:t>, CH</a:t>
                      </a:r>
                      <a:r>
                        <a:rPr kumimoji="0" lang="en-US" sz="1400" b="0" i="0" u="none" strike="noStrike" cap="none" normalizeH="0" baseline="-25000" smtClean="0">
                          <a:ln>
                            <a:noFill/>
                          </a:ln>
                          <a:solidFill>
                            <a:schemeClr val="tx1"/>
                          </a:solidFill>
                          <a:effectLst/>
                          <a:latin typeface="Arial" charset="0"/>
                        </a:rPr>
                        <a:t>4</a:t>
                      </a:r>
                      <a:r>
                        <a:rPr kumimoji="0" lang="en-US" sz="1400" b="0" i="0" u="none" strike="noStrike" cap="none" normalizeH="0" baseline="0" smtClean="0">
                          <a:ln>
                            <a:noFill/>
                          </a:ln>
                          <a:solidFill>
                            <a:schemeClr val="tx1"/>
                          </a:solidFill>
                          <a:effectLst/>
                          <a:latin typeface="Arial" charset="0"/>
                        </a:rPr>
                        <a:t>, O</a:t>
                      </a:r>
                      <a:r>
                        <a:rPr kumimoji="0" lang="en-US" sz="1400" b="0" i="0" u="none" strike="noStrike" cap="none" normalizeH="0" baseline="-25000" smtClean="0">
                          <a:ln>
                            <a:noFill/>
                          </a:ln>
                          <a:solidFill>
                            <a:schemeClr val="tx1"/>
                          </a:solidFill>
                          <a:effectLst/>
                          <a:latin typeface="Arial" charset="0"/>
                        </a:rPr>
                        <a:t>2</a:t>
                      </a:r>
                      <a:r>
                        <a:rPr kumimoji="0" lang="en-US" sz="1400" b="0" i="0" u="none" strike="noStrike" cap="none" normalizeH="0" baseline="0" smtClean="0">
                          <a:ln>
                            <a:noFill/>
                          </a:ln>
                          <a:solidFill>
                            <a:schemeClr val="tx1"/>
                          </a:solidFill>
                          <a:effectLst/>
                          <a:latin typeface="Arial" charset="0"/>
                        </a:rPr>
                        <a:t>, O</a:t>
                      </a:r>
                      <a:r>
                        <a:rPr kumimoji="0" lang="en-US" sz="1400" b="0" i="0" u="none" strike="noStrike" cap="none" normalizeH="0" baseline="-25000" smtClean="0">
                          <a:ln>
                            <a:noFill/>
                          </a:ln>
                          <a:solidFill>
                            <a:schemeClr val="tx1"/>
                          </a:solidFill>
                          <a:effectLst/>
                          <a:latin typeface="Arial" charset="0"/>
                        </a:rPr>
                        <a:t>3</a:t>
                      </a:r>
                      <a:r>
                        <a:rPr kumimoji="0" lang="en-US" sz="1400" b="0" i="0" u="none" strike="noStrike" cap="none" normalizeH="0" baseline="0" smtClean="0">
                          <a:ln>
                            <a:noFill/>
                          </a:ln>
                          <a:solidFill>
                            <a:schemeClr val="tx1"/>
                          </a:solidFill>
                          <a:effectLst/>
                          <a:latin typeface="Arial" charset="0"/>
                        </a:rPr>
                        <a:t>, H</a:t>
                      </a:r>
                      <a:r>
                        <a:rPr kumimoji="0" lang="en-US" sz="1400" b="0" i="0" u="none" strike="noStrike" cap="none" normalizeH="0" baseline="-25000" smtClean="0">
                          <a:ln>
                            <a:noFill/>
                          </a:ln>
                          <a:solidFill>
                            <a:schemeClr val="tx1"/>
                          </a:solidFill>
                          <a:effectLst/>
                          <a:latin typeface="Arial" charset="0"/>
                        </a:rPr>
                        <a:t>2</a:t>
                      </a:r>
                      <a:r>
                        <a:rPr kumimoji="0" lang="en-US" sz="1400" b="0" i="0" u="none" strike="noStrike" cap="none" normalizeH="0" baseline="0" smtClean="0">
                          <a:ln>
                            <a:noFill/>
                          </a:ln>
                          <a:solidFill>
                            <a:schemeClr val="tx1"/>
                          </a:solidFill>
                          <a:effectLst/>
                          <a:latin typeface="Arial" charset="0"/>
                        </a:rPr>
                        <a:t>O </a:t>
                      </a:r>
                      <a:endParaRPr kumimoji="0" lang="en-US" sz="1400" b="0" i="0" u="none" strike="noStrike" cap="none" normalizeH="0" baseline="-2500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CO</a:t>
                      </a:r>
                      <a:r>
                        <a:rPr kumimoji="0" lang="en-US" sz="1400" b="0" i="0" u="none" strike="noStrike" cap="none" normalizeH="0" baseline="-25000" smtClean="0">
                          <a:ln>
                            <a:noFill/>
                          </a:ln>
                          <a:solidFill>
                            <a:schemeClr val="tx1"/>
                          </a:solidFill>
                          <a:effectLst/>
                          <a:latin typeface="Arial" charset="0"/>
                        </a:rPr>
                        <a:t>2</a:t>
                      </a:r>
                      <a:r>
                        <a:rPr kumimoji="0" lang="en-US" sz="1400" b="0" i="0" u="none" strike="noStrike" cap="none" normalizeH="0" baseline="0" smtClean="0">
                          <a:ln>
                            <a:noFill/>
                          </a:ln>
                          <a:solidFill>
                            <a:schemeClr val="tx1"/>
                          </a:solidFill>
                          <a:effectLst/>
                          <a:latin typeface="Arial" charset="0"/>
                        </a:rPr>
                        <a:t>, O</a:t>
                      </a:r>
                      <a:r>
                        <a:rPr kumimoji="0" lang="en-US" sz="1400" b="0" i="0" u="none" strike="noStrike" cap="none" normalizeH="0" baseline="-2500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Instruments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SWIR/TIR FTS, CAI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Grating Spectrometer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01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IFOV / Swath (km)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FTS: 10.5 / 80-790 (160)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CAI: 0.5 / 1000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1.29 x 2.25 / 5.2-10.4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Spectral Ranges (µm)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0.758-0.775, 1.56-1.72, 1.92-2.08, 5.56-14.3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0.757-0.772, 1.59-1.62, 2.04-2.08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Soundings/Day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500,000 to 1,000,000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Sampling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0.25 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12 to 25 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Orbit Altitude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666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705 km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Local Time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明朝" pitchFamily="49" charset="-128"/>
                          <a:cs typeface="Arial" charset="0"/>
                        </a:rPr>
                        <a:t>12:48</a:t>
                      </a:r>
                      <a:endParaRPr kumimoji="1" lang="en-US" sz="1400" b="0" i="0" u="none" strike="noStrike" cap="none" normalizeH="0" baseline="0" dirty="0" smtClean="0">
                        <a:ln>
                          <a:noFill/>
                        </a:ln>
                        <a:solidFill>
                          <a:schemeClr val="tx1"/>
                        </a:solidFill>
                        <a:effectLst/>
                        <a:latin typeface="Arial" charset="0"/>
                        <a:ea typeface="ＭＳ 明朝" pitchFamily="49" charset="-128"/>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明朝" pitchFamily="49" charset="-128"/>
                          <a:cs typeface="Arial" charset="0"/>
                        </a:rPr>
                        <a:t>13:30</a:t>
                      </a:r>
                      <a:endParaRPr kumimoji="1" lang="en-US" sz="1400" b="0" i="0" u="none" strike="noStrike" cap="none" normalizeH="0" baseline="0" dirty="0" smtClean="0">
                        <a:ln>
                          <a:noFill/>
                        </a:ln>
                        <a:solidFill>
                          <a:schemeClr val="tx1"/>
                        </a:solidFill>
                        <a:effectLst/>
                        <a:latin typeface="Arial" charset="0"/>
                        <a:ea typeface="ＭＳ 明朝" pitchFamily="49"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1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Revisit Time/Orbits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3 Days/72 Orbits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16 Days/233 Orbits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Launch Vehicle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H-IIA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Taurus 3110 (TBD)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Launch Date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January 2009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February 2013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Nominal Life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5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2 Years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 name="Picture 6"/>
          <p:cNvPicPr>
            <a:picLocks noChangeAspect="1" noChangeArrowheads="1"/>
          </p:cNvPicPr>
          <p:nvPr/>
        </p:nvPicPr>
        <p:blipFill>
          <a:blip r:embed="rId3" cstate="print"/>
          <a:srcRect l="10585" r="4463"/>
          <a:stretch>
            <a:fillRect/>
          </a:stretch>
        </p:blipFill>
        <p:spPr bwMode="auto">
          <a:xfrm>
            <a:off x="6324600" y="838200"/>
            <a:ext cx="2362200" cy="1882889"/>
          </a:xfrm>
          <a:prstGeom prst="rect">
            <a:avLst/>
          </a:prstGeom>
          <a:noFill/>
          <a:ln w="9525">
            <a:noFill/>
            <a:miter lim="800000"/>
            <a:headEnd/>
            <a:tailEnd/>
          </a:ln>
        </p:spPr>
      </p:pic>
      <p:sp>
        <p:nvSpPr>
          <p:cNvPr id="6" name="TextBox 9"/>
          <p:cNvSpPr txBox="1">
            <a:spLocks noChangeArrowheads="1"/>
          </p:cNvSpPr>
          <p:nvPr/>
        </p:nvSpPr>
        <p:spPr bwMode="auto">
          <a:xfrm>
            <a:off x="7609093" y="838200"/>
            <a:ext cx="1077707" cy="400097"/>
          </a:xfrm>
          <a:prstGeom prst="rect">
            <a:avLst/>
          </a:prstGeom>
          <a:noFill/>
          <a:ln w="9525">
            <a:noFill/>
            <a:miter lim="800000"/>
            <a:headEnd/>
            <a:tailEnd/>
          </a:ln>
        </p:spPr>
        <p:txBody>
          <a:bodyPr wrap="none" lIns="91428" tIns="45714" rIns="91428" bIns="45714">
            <a:spAutoFit/>
          </a:bodyPr>
          <a:lstStyle/>
          <a:p>
            <a:r>
              <a:rPr lang="en-US" sz="2000" b="1" dirty="0">
                <a:solidFill>
                  <a:srgbClr val="FFFF00"/>
                </a:solidFill>
              </a:rPr>
              <a:t>GOSAT</a:t>
            </a:r>
          </a:p>
        </p:txBody>
      </p:sp>
      <p:pic>
        <p:nvPicPr>
          <p:cNvPr id="7" name="Picture 2"/>
          <p:cNvPicPr>
            <a:picLocks noChangeAspect="1" noChangeArrowheads="1"/>
          </p:cNvPicPr>
          <p:nvPr/>
        </p:nvPicPr>
        <p:blipFill>
          <a:blip r:embed="rId4" cstate="print"/>
          <a:srcRect/>
          <a:stretch>
            <a:fillRect/>
          </a:stretch>
        </p:blipFill>
        <p:spPr bwMode="auto">
          <a:xfrm>
            <a:off x="6324600" y="3732340"/>
            <a:ext cx="2362200" cy="1505521"/>
          </a:xfrm>
          <a:prstGeom prst="rect">
            <a:avLst/>
          </a:prstGeom>
          <a:noFill/>
          <a:ln w="9525">
            <a:noFill/>
            <a:miter lim="800000"/>
            <a:headEnd/>
            <a:tailEnd/>
          </a:ln>
        </p:spPr>
      </p:pic>
      <p:sp>
        <p:nvSpPr>
          <p:cNvPr id="8" name="TextBox 10"/>
          <p:cNvSpPr txBox="1">
            <a:spLocks noChangeArrowheads="1"/>
          </p:cNvSpPr>
          <p:nvPr/>
        </p:nvSpPr>
        <p:spPr bwMode="auto">
          <a:xfrm>
            <a:off x="7614839" y="3790903"/>
            <a:ext cx="995761" cy="400097"/>
          </a:xfrm>
          <a:prstGeom prst="rect">
            <a:avLst/>
          </a:prstGeom>
          <a:noFill/>
          <a:ln w="9525">
            <a:noFill/>
            <a:miter lim="800000"/>
            <a:headEnd/>
            <a:tailEnd/>
          </a:ln>
        </p:spPr>
        <p:txBody>
          <a:bodyPr wrap="none" lIns="91428" tIns="45714" rIns="91428" bIns="45714">
            <a:spAutoFit/>
          </a:bodyPr>
          <a:lstStyle/>
          <a:p>
            <a:r>
              <a:rPr lang="en-US" sz="2000" b="1" dirty="0" smtClean="0">
                <a:solidFill>
                  <a:srgbClr val="FFFF00"/>
                </a:solidFill>
              </a:rPr>
              <a:t>OCO-2</a:t>
            </a:r>
            <a:endParaRPr lang="en-US" sz="2000" b="1" dirty="0">
              <a:solidFill>
                <a:srgbClr val="FFFF00"/>
              </a:solidFill>
            </a:endParaRPr>
          </a:p>
        </p:txBody>
      </p:sp>
      <p:sp>
        <p:nvSpPr>
          <p:cNvPr id="9" name="TextBox 8"/>
          <p:cNvSpPr txBox="1"/>
          <p:nvPr/>
        </p:nvSpPr>
        <p:spPr>
          <a:xfrm>
            <a:off x="6400800" y="2743200"/>
            <a:ext cx="2286000" cy="830997"/>
          </a:xfrm>
          <a:prstGeom prst="rect">
            <a:avLst/>
          </a:prstGeom>
          <a:noFill/>
        </p:spPr>
        <p:txBody>
          <a:bodyPr wrap="square" rtlCol="0">
            <a:spAutoFit/>
          </a:bodyPr>
          <a:lstStyle/>
          <a:p>
            <a:r>
              <a:rPr lang="en-US" sz="1600" dirty="0" smtClean="0"/>
              <a:t>GOSAT was optimized for spectral &amp; spatial coverage</a:t>
            </a:r>
            <a:endParaRPr lang="en-US" sz="1600" dirty="0"/>
          </a:p>
        </p:txBody>
      </p:sp>
      <p:sp>
        <p:nvSpPr>
          <p:cNvPr id="10" name="TextBox 9"/>
          <p:cNvSpPr txBox="1"/>
          <p:nvPr/>
        </p:nvSpPr>
        <p:spPr>
          <a:xfrm>
            <a:off x="6324600" y="5188803"/>
            <a:ext cx="2362200" cy="830997"/>
          </a:xfrm>
          <a:prstGeom prst="rect">
            <a:avLst/>
          </a:prstGeom>
          <a:noFill/>
        </p:spPr>
        <p:txBody>
          <a:bodyPr wrap="square" rtlCol="0">
            <a:spAutoFit/>
          </a:bodyPr>
          <a:lstStyle/>
          <a:p>
            <a:r>
              <a:rPr lang="en-US" sz="1600" dirty="0" smtClean="0"/>
              <a:t>OCO-2 was optimized for sensitivity and resolution</a:t>
            </a:r>
            <a:endParaRPr lang="en-US"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a:grpSpLocks/>
          </p:cNvGrpSpPr>
          <p:nvPr/>
        </p:nvGrpSpPr>
        <p:grpSpPr bwMode="auto">
          <a:xfrm>
            <a:off x="7239000" y="3657600"/>
            <a:ext cx="1308100" cy="2122488"/>
            <a:chOff x="5082341" y="321978"/>
            <a:chExt cx="3868777" cy="6276921"/>
          </a:xfrm>
        </p:grpSpPr>
        <p:pic>
          <p:nvPicPr>
            <p:cNvPr id="11323" name="Picture 65" descr="Mt_San_Antoiio_PIA03332"/>
            <p:cNvPicPr>
              <a:picLocks noChangeAspect="1" noChangeArrowheads="1"/>
            </p:cNvPicPr>
            <p:nvPr/>
          </p:nvPicPr>
          <p:blipFill>
            <a:blip r:embed="rId3" cstate="print"/>
            <a:srcRect/>
            <a:stretch>
              <a:fillRect/>
            </a:stretch>
          </p:blipFill>
          <p:spPr bwMode="auto">
            <a:xfrm>
              <a:off x="5082341" y="3113730"/>
              <a:ext cx="3868777" cy="3485169"/>
            </a:xfrm>
            <a:prstGeom prst="rect">
              <a:avLst/>
            </a:prstGeom>
            <a:noFill/>
            <a:ln w="9525">
              <a:noFill/>
              <a:miter lim="800000"/>
              <a:headEnd/>
              <a:tailEnd/>
            </a:ln>
          </p:spPr>
        </p:pic>
        <p:pic>
          <p:nvPicPr>
            <p:cNvPr id="11324" name="Picture 38" descr="C:\Users\dcrisp\Documents\dcrisp\images\Hendrina_power_station.jpg"/>
            <p:cNvPicPr>
              <a:picLocks noChangeAspect="1" noChangeArrowheads="1"/>
            </p:cNvPicPr>
            <p:nvPr/>
          </p:nvPicPr>
          <p:blipFill>
            <a:blip r:embed="rId4" cstate="print"/>
            <a:srcRect/>
            <a:stretch>
              <a:fillRect/>
            </a:stretch>
          </p:blipFill>
          <p:spPr bwMode="auto">
            <a:xfrm>
              <a:off x="6239249" y="5410200"/>
              <a:ext cx="1227700" cy="880161"/>
            </a:xfrm>
            <a:prstGeom prst="rect">
              <a:avLst/>
            </a:prstGeom>
            <a:noFill/>
            <a:ln w="9525">
              <a:noFill/>
              <a:miter lim="800000"/>
              <a:headEnd/>
              <a:tailEnd/>
            </a:ln>
          </p:spPr>
        </p:pic>
        <p:pic>
          <p:nvPicPr>
            <p:cNvPr id="11325" name="Picture 66" descr="Mt_San_Antoiio_PIA03332"/>
            <p:cNvPicPr>
              <a:picLocks noChangeAspect="1" noChangeArrowheads="1"/>
            </p:cNvPicPr>
            <p:nvPr/>
          </p:nvPicPr>
          <p:blipFill>
            <a:blip r:embed="rId5" cstate="print"/>
            <a:srcRect/>
            <a:stretch>
              <a:fillRect/>
            </a:stretch>
          </p:blipFill>
          <p:spPr bwMode="auto">
            <a:xfrm>
              <a:off x="5082341" y="321978"/>
              <a:ext cx="3868777" cy="2819891"/>
            </a:xfrm>
            <a:prstGeom prst="rect">
              <a:avLst/>
            </a:prstGeom>
            <a:noFill/>
            <a:ln w="9525">
              <a:noFill/>
              <a:miter lim="800000"/>
              <a:headEnd/>
              <a:tailEnd/>
            </a:ln>
          </p:spPr>
        </p:pic>
        <p:pic>
          <p:nvPicPr>
            <p:cNvPr id="11326" name="Picture 7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901954">
              <a:off x="6905271" y="813658"/>
              <a:ext cx="1801085" cy="510515"/>
            </a:xfrm>
            <a:prstGeom prst="rect">
              <a:avLst/>
            </a:prstGeom>
            <a:noFill/>
            <a:ln w="9525">
              <a:noFill/>
              <a:miter lim="800000"/>
              <a:headEnd/>
              <a:tailEnd/>
            </a:ln>
          </p:spPr>
        </p:pic>
        <p:sp>
          <p:nvSpPr>
            <p:cNvPr id="67" name="Freeform 66"/>
            <p:cNvSpPr/>
            <p:nvPr/>
          </p:nvSpPr>
          <p:spPr>
            <a:xfrm>
              <a:off x="6458012" y="664698"/>
              <a:ext cx="1389755" cy="5582091"/>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1 h 2177808"/>
                <a:gd name="connsiteX1" fmla="*/ 300728 w 537472"/>
                <a:gd name="connsiteY1" fmla="*/ 1936411 h 2177808"/>
                <a:gd name="connsiteX2" fmla="*/ 537472 w 537472"/>
                <a:gd name="connsiteY2" fmla="*/ 2177808 h 2177808"/>
                <a:gd name="connsiteX3" fmla="*/ 132623 w 537472"/>
                <a:gd name="connsiteY3" fmla="*/ 0 h 2177808"/>
                <a:gd name="connsiteX4" fmla="*/ 0 w 537472"/>
                <a:gd name="connsiteY4" fmla="*/ 34901 h 2177808"/>
                <a:gd name="connsiteX0" fmla="*/ 0 w 529328"/>
                <a:gd name="connsiteY0" fmla="*/ 34901 h 1936411"/>
                <a:gd name="connsiteX1" fmla="*/ 300728 w 529328"/>
                <a:gd name="connsiteY1" fmla="*/ 1936411 h 1936411"/>
                <a:gd name="connsiteX2" fmla="*/ 529328 w 529328"/>
                <a:gd name="connsiteY2" fmla="*/ 1936411 h 1936411"/>
                <a:gd name="connsiteX3" fmla="*/ 132623 w 529328"/>
                <a:gd name="connsiteY3" fmla="*/ 0 h 1936411"/>
                <a:gd name="connsiteX4" fmla="*/ 0 w 529328"/>
                <a:gd name="connsiteY4" fmla="*/ 34901 h 1936411"/>
                <a:gd name="connsiteX0" fmla="*/ 0 w 529328"/>
                <a:gd name="connsiteY0" fmla="*/ 34901 h 2012612"/>
                <a:gd name="connsiteX1" fmla="*/ 300728 w 529328"/>
                <a:gd name="connsiteY1" fmla="*/ 2012612 h 2012612"/>
                <a:gd name="connsiteX2" fmla="*/ 529328 w 529328"/>
                <a:gd name="connsiteY2" fmla="*/ 1936411 h 2012612"/>
                <a:gd name="connsiteX3" fmla="*/ 132623 w 529328"/>
                <a:gd name="connsiteY3" fmla="*/ 0 h 2012612"/>
                <a:gd name="connsiteX4" fmla="*/ 0 w 529328"/>
                <a:gd name="connsiteY4" fmla="*/ 34901 h 2012612"/>
                <a:gd name="connsiteX0" fmla="*/ 0 w 533400"/>
                <a:gd name="connsiteY0" fmla="*/ 0 h 2133601"/>
                <a:gd name="connsiteX1" fmla="*/ 304800 w 533400"/>
                <a:gd name="connsiteY1" fmla="*/ 2133601 h 2133601"/>
                <a:gd name="connsiteX2" fmla="*/ 533400 w 533400"/>
                <a:gd name="connsiteY2" fmla="*/ 2057400 h 2133601"/>
                <a:gd name="connsiteX3" fmla="*/ 136695 w 533400"/>
                <a:gd name="connsiteY3" fmla="*/ 120989 h 2133601"/>
                <a:gd name="connsiteX4" fmla="*/ 0 w 533400"/>
                <a:gd name="connsiteY4" fmla="*/ 0 h 2133601"/>
                <a:gd name="connsiteX0" fmla="*/ 0 w 533400"/>
                <a:gd name="connsiteY0" fmla="*/ 76199 h 2209800"/>
                <a:gd name="connsiteX1" fmla="*/ 304800 w 533400"/>
                <a:gd name="connsiteY1" fmla="*/ 2209800 h 2209800"/>
                <a:gd name="connsiteX2" fmla="*/ 533400 w 533400"/>
                <a:gd name="connsiteY2" fmla="*/ 2133599 h 2209800"/>
                <a:gd name="connsiteX3" fmla="*/ 0 w 533400"/>
                <a:gd name="connsiteY3" fmla="*/ 0 h 2209800"/>
                <a:gd name="connsiteX4" fmla="*/ 0 w 533400"/>
                <a:gd name="connsiteY4" fmla="*/ 76199 h 2209800"/>
                <a:gd name="connsiteX0" fmla="*/ 0 w 533400"/>
                <a:gd name="connsiteY0" fmla="*/ 76199 h 2209800"/>
                <a:gd name="connsiteX1" fmla="*/ 3048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86000"/>
                <a:gd name="connsiteX1" fmla="*/ 381000 w 533400"/>
                <a:gd name="connsiteY1" fmla="*/ 2286000 h 2286000"/>
                <a:gd name="connsiteX2" fmla="*/ 533400 w 533400"/>
                <a:gd name="connsiteY2" fmla="*/ 2057400 h 2286000"/>
                <a:gd name="connsiteX3" fmla="*/ 0 w 533400"/>
                <a:gd name="connsiteY3" fmla="*/ 0 h 2286000"/>
                <a:gd name="connsiteX4" fmla="*/ 0 w 533400"/>
                <a:gd name="connsiteY4" fmla="*/ 76199 h 2286000"/>
                <a:gd name="connsiteX0" fmla="*/ 0 w 533400"/>
                <a:gd name="connsiteY0" fmla="*/ 76199 h 2209800"/>
                <a:gd name="connsiteX1" fmla="*/ 3810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09800"/>
                <a:gd name="connsiteX1" fmla="*/ 381000 w 533400"/>
                <a:gd name="connsiteY1" fmla="*/ 2209800 h 2209800"/>
                <a:gd name="connsiteX2" fmla="*/ 533400 w 533400"/>
                <a:gd name="connsiteY2" fmla="*/ 2133600 h 2209800"/>
                <a:gd name="connsiteX3" fmla="*/ 0 w 533400"/>
                <a:gd name="connsiteY3" fmla="*/ 0 h 2209800"/>
                <a:gd name="connsiteX4" fmla="*/ 0 w 53340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16685"/>
                <a:gd name="connsiteX1" fmla="*/ 386860 w 532957"/>
                <a:gd name="connsiteY1" fmla="*/ 2216685 h 2216685"/>
                <a:gd name="connsiteX2" fmla="*/ 532957 w 532957"/>
                <a:gd name="connsiteY2" fmla="*/ 2070587 h 2216685"/>
                <a:gd name="connsiteX3" fmla="*/ 0 w 532957"/>
                <a:gd name="connsiteY3" fmla="*/ 0 h 2216685"/>
                <a:gd name="connsiteX4" fmla="*/ 0 w 532957"/>
                <a:gd name="connsiteY4" fmla="*/ 76199 h 2216685"/>
                <a:gd name="connsiteX0" fmla="*/ 0 w 532957"/>
                <a:gd name="connsiteY0" fmla="*/ 0 h 2140486"/>
                <a:gd name="connsiteX1" fmla="*/ 386860 w 532957"/>
                <a:gd name="connsiteY1" fmla="*/ 2140486 h 2140486"/>
                <a:gd name="connsiteX2" fmla="*/ 532957 w 532957"/>
                <a:gd name="connsiteY2" fmla="*/ 1994388 h 2140486"/>
                <a:gd name="connsiteX3" fmla="*/ 7005 w 532957"/>
                <a:gd name="connsiteY3" fmla="*/ 7456 h 2140486"/>
                <a:gd name="connsiteX4" fmla="*/ 0 w 532957"/>
                <a:gd name="connsiteY4" fmla="*/ 0 h 214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57" h="2140486">
                  <a:moveTo>
                    <a:pt x="0" y="0"/>
                  </a:moveTo>
                  <a:lnTo>
                    <a:pt x="386860" y="2140486"/>
                  </a:lnTo>
                  <a:lnTo>
                    <a:pt x="532957" y="1994388"/>
                  </a:lnTo>
                  <a:lnTo>
                    <a:pt x="7005" y="7456"/>
                  </a:lnTo>
                  <a:lnTo>
                    <a:pt x="0" y="0"/>
                  </a:lnTo>
                  <a:close/>
                </a:path>
              </a:pathLst>
            </a:cu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68" name="Freeform 67"/>
            <p:cNvSpPr/>
            <p:nvPr/>
          </p:nvSpPr>
          <p:spPr>
            <a:xfrm>
              <a:off x="7467461" y="1218682"/>
              <a:ext cx="380306" cy="5028107"/>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1 h 2177808"/>
                <a:gd name="connsiteX1" fmla="*/ 300728 w 537472"/>
                <a:gd name="connsiteY1" fmla="*/ 1936411 h 2177808"/>
                <a:gd name="connsiteX2" fmla="*/ 537472 w 537472"/>
                <a:gd name="connsiteY2" fmla="*/ 2177808 h 2177808"/>
                <a:gd name="connsiteX3" fmla="*/ 132623 w 537472"/>
                <a:gd name="connsiteY3" fmla="*/ 0 h 2177808"/>
                <a:gd name="connsiteX4" fmla="*/ 0 w 537472"/>
                <a:gd name="connsiteY4" fmla="*/ 34901 h 2177808"/>
                <a:gd name="connsiteX0" fmla="*/ 0 w 529328"/>
                <a:gd name="connsiteY0" fmla="*/ 34901 h 1936411"/>
                <a:gd name="connsiteX1" fmla="*/ 300728 w 529328"/>
                <a:gd name="connsiteY1" fmla="*/ 1936411 h 1936411"/>
                <a:gd name="connsiteX2" fmla="*/ 529328 w 529328"/>
                <a:gd name="connsiteY2" fmla="*/ 1936411 h 1936411"/>
                <a:gd name="connsiteX3" fmla="*/ 132623 w 529328"/>
                <a:gd name="connsiteY3" fmla="*/ 0 h 1936411"/>
                <a:gd name="connsiteX4" fmla="*/ 0 w 529328"/>
                <a:gd name="connsiteY4" fmla="*/ 34901 h 1936411"/>
                <a:gd name="connsiteX0" fmla="*/ 0 w 529328"/>
                <a:gd name="connsiteY0" fmla="*/ 34901 h 2012612"/>
                <a:gd name="connsiteX1" fmla="*/ 300728 w 529328"/>
                <a:gd name="connsiteY1" fmla="*/ 2012612 h 2012612"/>
                <a:gd name="connsiteX2" fmla="*/ 529328 w 529328"/>
                <a:gd name="connsiteY2" fmla="*/ 1936411 h 2012612"/>
                <a:gd name="connsiteX3" fmla="*/ 132623 w 529328"/>
                <a:gd name="connsiteY3" fmla="*/ 0 h 2012612"/>
                <a:gd name="connsiteX4" fmla="*/ 0 w 529328"/>
                <a:gd name="connsiteY4" fmla="*/ 34901 h 2012612"/>
                <a:gd name="connsiteX0" fmla="*/ 0 w 533400"/>
                <a:gd name="connsiteY0" fmla="*/ 0 h 2133601"/>
                <a:gd name="connsiteX1" fmla="*/ 304800 w 533400"/>
                <a:gd name="connsiteY1" fmla="*/ 2133601 h 2133601"/>
                <a:gd name="connsiteX2" fmla="*/ 533400 w 533400"/>
                <a:gd name="connsiteY2" fmla="*/ 2057400 h 2133601"/>
                <a:gd name="connsiteX3" fmla="*/ 136695 w 533400"/>
                <a:gd name="connsiteY3" fmla="*/ 120989 h 2133601"/>
                <a:gd name="connsiteX4" fmla="*/ 0 w 533400"/>
                <a:gd name="connsiteY4" fmla="*/ 0 h 2133601"/>
                <a:gd name="connsiteX0" fmla="*/ 0 w 533400"/>
                <a:gd name="connsiteY0" fmla="*/ 76199 h 2209800"/>
                <a:gd name="connsiteX1" fmla="*/ 304800 w 533400"/>
                <a:gd name="connsiteY1" fmla="*/ 2209800 h 2209800"/>
                <a:gd name="connsiteX2" fmla="*/ 533400 w 533400"/>
                <a:gd name="connsiteY2" fmla="*/ 2133599 h 2209800"/>
                <a:gd name="connsiteX3" fmla="*/ 0 w 533400"/>
                <a:gd name="connsiteY3" fmla="*/ 0 h 2209800"/>
                <a:gd name="connsiteX4" fmla="*/ 0 w 533400"/>
                <a:gd name="connsiteY4" fmla="*/ 76199 h 2209800"/>
                <a:gd name="connsiteX0" fmla="*/ 0 w 533400"/>
                <a:gd name="connsiteY0" fmla="*/ 76199 h 2209800"/>
                <a:gd name="connsiteX1" fmla="*/ 3048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86000"/>
                <a:gd name="connsiteX1" fmla="*/ 381000 w 533400"/>
                <a:gd name="connsiteY1" fmla="*/ 2286000 h 2286000"/>
                <a:gd name="connsiteX2" fmla="*/ 533400 w 533400"/>
                <a:gd name="connsiteY2" fmla="*/ 2057400 h 2286000"/>
                <a:gd name="connsiteX3" fmla="*/ 0 w 533400"/>
                <a:gd name="connsiteY3" fmla="*/ 0 h 2286000"/>
                <a:gd name="connsiteX4" fmla="*/ 0 w 533400"/>
                <a:gd name="connsiteY4" fmla="*/ 76199 h 2286000"/>
                <a:gd name="connsiteX0" fmla="*/ 0 w 533400"/>
                <a:gd name="connsiteY0" fmla="*/ 76199 h 2209800"/>
                <a:gd name="connsiteX1" fmla="*/ 3810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09800"/>
                <a:gd name="connsiteX1" fmla="*/ 381000 w 533400"/>
                <a:gd name="connsiteY1" fmla="*/ 2209800 h 2209800"/>
                <a:gd name="connsiteX2" fmla="*/ 533400 w 533400"/>
                <a:gd name="connsiteY2" fmla="*/ 2133600 h 2209800"/>
                <a:gd name="connsiteX3" fmla="*/ 0 w 533400"/>
                <a:gd name="connsiteY3" fmla="*/ 0 h 2209800"/>
                <a:gd name="connsiteX4" fmla="*/ 0 w 53340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16685"/>
                <a:gd name="connsiteX1" fmla="*/ 386860 w 532957"/>
                <a:gd name="connsiteY1" fmla="*/ 2216685 h 2216685"/>
                <a:gd name="connsiteX2" fmla="*/ 532957 w 532957"/>
                <a:gd name="connsiteY2" fmla="*/ 2070587 h 2216685"/>
                <a:gd name="connsiteX3" fmla="*/ 0 w 532957"/>
                <a:gd name="connsiteY3" fmla="*/ 0 h 2216685"/>
                <a:gd name="connsiteX4" fmla="*/ 0 w 532957"/>
                <a:gd name="connsiteY4" fmla="*/ 76199 h 2216685"/>
                <a:gd name="connsiteX0" fmla="*/ 0 w 532957"/>
                <a:gd name="connsiteY0" fmla="*/ 0 h 2140486"/>
                <a:gd name="connsiteX1" fmla="*/ 386860 w 532957"/>
                <a:gd name="connsiteY1" fmla="*/ 2140486 h 2140486"/>
                <a:gd name="connsiteX2" fmla="*/ 532957 w 532957"/>
                <a:gd name="connsiteY2" fmla="*/ 1994388 h 2140486"/>
                <a:gd name="connsiteX3" fmla="*/ 416079 w 532957"/>
                <a:gd name="connsiteY3" fmla="*/ 211993 h 2140486"/>
                <a:gd name="connsiteX4" fmla="*/ 0 w 532957"/>
                <a:gd name="connsiteY4" fmla="*/ 0 h 2140486"/>
                <a:gd name="connsiteX0" fmla="*/ 0 w 146097"/>
                <a:gd name="connsiteY0" fmla="*/ 0 h 1928493"/>
                <a:gd name="connsiteX1" fmla="*/ 0 w 146097"/>
                <a:gd name="connsiteY1" fmla="*/ 1928493 h 1928493"/>
                <a:gd name="connsiteX2" fmla="*/ 146097 w 146097"/>
                <a:gd name="connsiteY2" fmla="*/ 1782395 h 1928493"/>
                <a:gd name="connsiteX3" fmla="*/ 29219 w 146097"/>
                <a:gd name="connsiteY3" fmla="*/ 0 h 1928493"/>
                <a:gd name="connsiteX4" fmla="*/ 0 w 146097"/>
                <a:gd name="connsiteY4" fmla="*/ 0 h 1928493"/>
                <a:gd name="connsiteX0" fmla="*/ 0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0 w 146097"/>
                <a:gd name="connsiteY4" fmla="*/ 0 h 1928493"/>
                <a:gd name="connsiteX0" fmla="*/ 58439 w 146097"/>
                <a:gd name="connsiteY0" fmla="*/ 2922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29220 h 1928493"/>
                <a:gd name="connsiteX0" fmla="*/ 58439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0 h 1928493"/>
                <a:gd name="connsiteX0" fmla="*/ 87659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87659 w 146097"/>
                <a:gd name="connsiteY4" fmla="*/ 0 h 1928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97" h="1928493">
                  <a:moveTo>
                    <a:pt x="87659" y="0"/>
                  </a:moveTo>
                  <a:lnTo>
                    <a:pt x="0" y="1928493"/>
                  </a:lnTo>
                  <a:lnTo>
                    <a:pt x="146097" y="1782395"/>
                  </a:lnTo>
                  <a:lnTo>
                    <a:pt x="87659" y="0"/>
                  </a:lnTo>
                  <a:lnTo>
                    <a:pt x="87659" y="0"/>
                  </a:lnTo>
                  <a:close/>
                </a:path>
              </a:pathLst>
            </a:cu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69" name="Freeform 68"/>
            <p:cNvSpPr/>
            <p:nvPr/>
          </p:nvSpPr>
          <p:spPr>
            <a:xfrm>
              <a:off x="6246730" y="1218682"/>
              <a:ext cx="1450793" cy="5028107"/>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1 h 2177808"/>
                <a:gd name="connsiteX1" fmla="*/ 300728 w 537472"/>
                <a:gd name="connsiteY1" fmla="*/ 1936411 h 2177808"/>
                <a:gd name="connsiteX2" fmla="*/ 537472 w 537472"/>
                <a:gd name="connsiteY2" fmla="*/ 2177808 h 2177808"/>
                <a:gd name="connsiteX3" fmla="*/ 132623 w 537472"/>
                <a:gd name="connsiteY3" fmla="*/ 0 h 2177808"/>
                <a:gd name="connsiteX4" fmla="*/ 0 w 537472"/>
                <a:gd name="connsiteY4" fmla="*/ 34901 h 2177808"/>
                <a:gd name="connsiteX0" fmla="*/ 0 w 529328"/>
                <a:gd name="connsiteY0" fmla="*/ 34901 h 1936411"/>
                <a:gd name="connsiteX1" fmla="*/ 300728 w 529328"/>
                <a:gd name="connsiteY1" fmla="*/ 1936411 h 1936411"/>
                <a:gd name="connsiteX2" fmla="*/ 529328 w 529328"/>
                <a:gd name="connsiteY2" fmla="*/ 1936411 h 1936411"/>
                <a:gd name="connsiteX3" fmla="*/ 132623 w 529328"/>
                <a:gd name="connsiteY3" fmla="*/ 0 h 1936411"/>
                <a:gd name="connsiteX4" fmla="*/ 0 w 529328"/>
                <a:gd name="connsiteY4" fmla="*/ 34901 h 1936411"/>
                <a:gd name="connsiteX0" fmla="*/ 0 w 529328"/>
                <a:gd name="connsiteY0" fmla="*/ 34901 h 2012612"/>
                <a:gd name="connsiteX1" fmla="*/ 300728 w 529328"/>
                <a:gd name="connsiteY1" fmla="*/ 2012612 h 2012612"/>
                <a:gd name="connsiteX2" fmla="*/ 529328 w 529328"/>
                <a:gd name="connsiteY2" fmla="*/ 1936411 h 2012612"/>
                <a:gd name="connsiteX3" fmla="*/ 132623 w 529328"/>
                <a:gd name="connsiteY3" fmla="*/ 0 h 2012612"/>
                <a:gd name="connsiteX4" fmla="*/ 0 w 529328"/>
                <a:gd name="connsiteY4" fmla="*/ 34901 h 2012612"/>
                <a:gd name="connsiteX0" fmla="*/ 0 w 533400"/>
                <a:gd name="connsiteY0" fmla="*/ 0 h 2133601"/>
                <a:gd name="connsiteX1" fmla="*/ 304800 w 533400"/>
                <a:gd name="connsiteY1" fmla="*/ 2133601 h 2133601"/>
                <a:gd name="connsiteX2" fmla="*/ 533400 w 533400"/>
                <a:gd name="connsiteY2" fmla="*/ 2057400 h 2133601"/>
                <a:gd name="connsiteX3" fmla="*/ 136695 w 533400"/>
                <a:gd name="connsiteY3" fmla="*/ 120989 h 2133601"/>
                <a:gd name="connsiteX4" fmla="*/ 0 w 533400"/>
                <a:gd name="connsiteY4" fmla="*/ 0 h 2133601"/>
                <a:gd name="connsiteX0" fmla="*/ 0 w 533400"/>
                <a:gd name="connsiteY0" fmla="*/ 76199 h 2209800"/>
                <a:gd name="connsiteX1" fmla="*/ 304800 w 533400"/>
                <a:gd name="connsiteY1" fmla="*/ 2209800 h 2209800"/>
                <a:gd name="connsiteX2" fmla="*/ 533400 w 533400"/>
                <a:gd name="connsiteY2" fmla="*/ 2133599 h 2209800"/>
                <a:gd name="connsiteX3" fmla="*/ 0 w 533400"/>
                <a:gd name="connsiteY3" fmla="*/ 0 h 2209800"/>
                <a:gd name="connsiteX4" fmla="*/ 0 w 533400"/>
                <a:gd name="connsiteY4" fmla="*/ 76199 h 2209800"/>
                <a:gd name="connsiteX0" fmla="*/ 0 w 533400"/>
                <a:gd name="connsiteY0" fmla="*/ 76199 h 2209800"/>
                <a:gd name="connsiteX1" fmla="*/ 3048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86000"/>
                <a:gd name="connsiteX1" fmla="*/ 381000 w 533400"/>
                <a:gd name="connsiteY1" fmla="*/ 2286000 h 2286000"/>
                <a:gd name="connsiteX2" fmla="*/ 533400 w 533400"/>
                <a:gd name="connsiteY2" fmla="*/ 2057400 h 2286000"/>
                <a:gd name="connsiteX3" fmla="*/ 0 w 533400"/>
                <a:gd name="connsiteY3" fmla="*/ 0 h 2286000"/>
                <a:gd name="connsiteX4" fmla="*/ 0 w 533400"/>
                <a:gd name="connsiteY4" fmla="*/ 76199 h 2286000"/>
                <a:gd name="connsiteX0" fmla="*/ 0 w 533400"/>
                <a:gd name="connsiteY0" fmla="*/ 76199 h 2209800"/>
                <a:gd name="connsiteX1" fmla="*/ 381000 w 533400"/>
                <a:gd name="connsiteY1" fmla="*/ 2209800 h 2209800"/>
                <a:gd name="connsiteX2" fmla="*/ 533400 w 533400"/>
                <a:gd name="connsiteY2" fmla="*/ 2057400 h 2209800"/>
                <a:gd name="connsiteX3" fmla="*/ 0 w 533400"/>
                <a:gd name="connsiteY3" fmla="*/ 0 h 2209800"/>
                <a:gd name="connsiteX4" fmla="*/ 0 w 533400"/>
                <a:gd name="connsiteY4" fmla="*/ 76199 h 2209800"/>
                <a:gd name="connsiteX0" fmla="*/ 0 w 533400"/>
                <a:gd name="connsiteY0" fmla="*/ 76199 h 2209800"/>
                <a:gd name="connsiteX1" fmla="*/ 381000 w 533400"/>
                <a:gd name="connsiteY1" fmla="*/ 2209800 h 2209800"/>
                <a:gd name="connsiteX2" fmla="*/ 533400 w 533400"/>
                <a:gd name="connsiteY2" fmla="*/ 2133600 h 2209800"/>
                <a:gd name="connsiteX3" fmla="*/ 0 w 533400"/>
                <a:gd name="connsiteY3" fmla="*/ 0 h 2209800"/>
                <a:gd name="connsiteX4" fmla="*/ 0 w 53340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0574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9010"/>
                <a:gd name="connsiteY0" fmla="*/ 76199 h 2209800"/>
                <a:gd name="connsiteX1" fmla="*/ 381000 w 539010"/>
                <a:gd name="connsiteY1" fmla="*/ 2209800 h 2209800"/>
                <a:gd name="connsiteX2" fmla="*/ 539010 w 539010"/>
                <a:gd name="connsiteY2" fmla="*/ 2133600 h 2209800"/>
                <a:gd name="connsiteX3" fmla="*/ 0 w 539010"/>
                <a:gd name="connsiteY3" fmla="*/ 0 h 2209800"/>
                <a:gd name="connsiteX4" fmla="*/ 0 w 539010"/>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09800"/>
                <a:gd name="connsiteX1" fmla="*/ 381000 w 532957"/>
                <a:gd name="connsiteY1" fmla="*/ 2209800 h 2209800"/>
                <a:gd name="connsiteX2" fmla="*/ 532957 w 532957"/>
                <a:gd name="connsiteY2" fmla="*/ 2070587 h 2209800"/>
                <a:gd name="connsiteX3" fmla="*/ 0 w 532957"/>
                <a:gd name="connsiteY3" fmla="*/ 0 h 2209800"/>
                <a:gd name="connsiteX4" fmla="*/ 0 w 532957"/>
                <a:gd name="connsiteY4" fmla="*/ 76199 h 2209800"/>
                <a:gd name="connsiteX0" fmla="*/ 0 w 532957"/>
                <a:gd name="connsiteY0" fmla="*/ 76199 h 2216685"/>
                <a:gd name="connsiteX1" fmla="*/ 386860 w 532957"/>
                <a:gd name="connsiteY1" fmla="*/ 2216685 h 2216685"/>
                <a:gd name="connsiteX2" fmla="*/ 532957 w 532957"/>
                <a:gd name="connsiteY2" fmla="*/ 2070587 h 2216685"/>
                <a:gd name="connsiteX3" fmla="*/ 0 w 532957"/>
                <a:gd name="connsiteY3" fmla="*/ 0 h 2216685"/>
                <a:gd name="connsiteX4" fmla="*/ 0 w 532957"/>
                <a:gd name="connsiteY4" fmla="*/ 76199 h 2216685"/>
                <a:gd name="connsiteX0" fmla="*/ 0 w 532957"/>
                <a:gd name="connsiteY0" fmla="*/ 0 h 2140486"/>
                <a:gd name="connsiteX1" fmla="*/ 386860 w 532957"/>
                <a:gd name="connsiteY1" fmla="*/ 2140486 h 2140486"/>
                <a:gd name="connsiteX2" fmla="*/ 532957 w 532957"/>
                <a:gd name="connsiteY2" fmla="*/ 1994388 h 2140486"/>
                <a:gd name="connsiteX3" fmla="*/ 416079 w 532957"/>
                <a:gd name="connsiteY3" fmla="*/ 211993 h 2140486"/>
                <a:gd name="connsiteX4" fmla="*/ 0 w 532957"/>
                <a:gd name="connsiteY4" fmla="*/ 0 h 2140486"/>
                <a:gd name="connsiteX0" fmla="*/ 0 w 146097"/>
                <a:gd name="connsiteY0" fmla="*/ 0 h 1928493"/>
                <a:gd name="connsiteX1" fmla="*/ 0 w 146097"/>
                <a:gd name="connsiteY1" fmla="*/ 1928493 h 1928493"/>
                <a:gd name="connsiteX2" fmla="*/ 146097 w 146097"/>
                <a:gd name="connsiteY2" fmla="*/ 1782395 h 1928493"/>
                <a:gd name="connsiteX3" fmla="*/ 29219 w 146097"/>
                <a:gd name="connsiteY3" fmla="*/ 0 h 1928493"/>
                <a:gd name="connsiteX4" fmla="*/ 0 w 146097"/>
                <a:gd name="connsiteY4" fmla="*/ 0 h 1928493"/>
                <a:gd name="connsiteX0" fmla="*/ 0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0 w 146097"/>
                <a:gd name="connsiteY4" fmla="*/ 0 h 1928493"/>
                <a:gd name="connsiteX0" fmla="*/ 58439 w 146097"/>
                <a:gd name="connsiteY0" fmla="*/ 2922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29220 h 1928493"/>
                <a:gd name="connsiteX0" fmla="*/ 58439 w 146097"/>
                <a:gd name="connsiteY0" fmla="*/ 0 h 1928493"/>
                <a:gd name="connsiteX1" fmla="*/ 0 w 146097"/>
                <a:gd name="connsiteY1" fmla="*/ 1928493 h 1928493"/>
                <a:gd name="connsiteX2" fmla="*/ 146097 w 146097"/>
                <a:gd name="connsiteY2" fmla="*/ 1782395 h 1928493"/>
                <a:gd name="connsiteX3" fmla="*/ 87659 w 146097"/>
                <a:gd name="connsiteY3" fmla="*/ 0 h 1928493"/>
                <a:gd name="connsiteX4" fmla="*/ 58439 w 146097"/>
                <a:gd name="connsiteY4" fmla="*/ 0 h 1928493"/>
                <a:gd name="connsiteX0" fmla="*/ 525952 w 555172"/>
                <a:gd name="connsiteY0" fmla="*/ 0 h 1928493"/>
                <a:gd name="connsiteX1" fmla="*/ 467513 w 555172"/>
                <a:gd name="connsiteY1" fmla="*/ 1928493 h 1928493"/>
                <a:gd name="connsiteX2" fmla="*/ 0 w 555172"/>
                <a:gd name="connsiteY2" fmla="*/ 1928493 h 1928493"/>
                <a:gd name="connsiteX3" fmla="*/ 555172 w 555172"/>
                <a:gd name="connsiteY3" fmla="*/ 0 h 1928493"/>
                <a:gd name="connsiteX4" fmla="*/ 525952 w 555172"/>
                <a:gd name="connsiteY4" fmla="*/ 0 h 1928493"/>
                <a:gd name="connsiteX0" fmla="*/ 555172 w 555172"/>
                <a:gd name="connsiteY0" fmla="*/ 0 h 1928493"/>
                <a:gd name="connsiteX1" fmla="*/ 467513 w 555172"/>
                <a:gd name="connsiteY1" fmla="*/ 1928493 h 1928493"/>
                <a:gd name="connsiteX2" fmla="*/ 0 w 555172"/>
                <a:gd name="connsiteY2" fmla="*/ 1928493 h 1928493"/>
                <a:gd name="connsiteX3" fmla="*/ 555172 w 555172"/>
                <a:gd name="connsiteY3" fmla="*/ 0 h 1928493"/>
                <a:gd name="connsiteX4" fmla="*/ 555172 w 555172"/>
                <a:gd name="connsiteY4" fmla="*/ 0 h 1928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172" h="1928493">
                  <a:moveTo>
                    <a:pt x="555172" y="0"/>
                  </a:moveTo>
                  <a:lnTo>
                    <a:pt x="467513" y="1928493"/>
                  </a:lnTo>
                  <a:lnTo>
                    <a:pt x="0" y="1928493"/>
                  </a:lnTo>
                  <a:lnTo>
                    <a:pt x="555172" y="0"/>
                  </a:lnTo>
                  <a:lnTo>
                    <a:pt x="555172" y="0"/>
                  </a:lnTo>
                  <a:close/>
                </a:path>
              </a:pathLst>
            </a:cu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70" name="Freeform 69"/>
            <p:cNvSpPr/>
            <p:nvPr/>
          </p:nvSpPr>
          <p:spPr>
            <a:xfrm>
              <a:off x="6096486" y="664698"/>
              <a:ext cx="1389755" cy="5619649"/>
            </a:xfrm>
            <a:custGeom>
              <a:avLst/>
              <a:gdLst>
                <a:gd name="connsiteX0" fmla="*/ 0 w 537472"/>
                <a:gd name="connsiteY0" fmla="*/ 34901 h 2184788"/>
                <a:gd name="connsiteX1" fmla="*/ 34901 w 537472"/>
                <a:gd name="connsiteY1" fmla="*/ 2184788 h 2184788"/>
                <a:gd name="connsiteX2" fmla="*/ 537472 w 537472"/>
                <a:gd name="connsiteY2" fmla="*/ 2177808 h 2184788"/>
                <a:gd name="connsiteX3" fmla="*/ 132623 w 537472"/>
                <a:gd name="connsiteY3" fmla="*/ 0 h 2184788"/>
                <a:gd name="connsiteX4" fmla="*/ 0 w 537472"/>
                <a:gd name="connsiteY4" fmla="*/ 34901 h 2184788"/>
                <a:gd name="connsiteX0" fmla="*/ 0 w 537472"/>
                <a:gd name="connsiteY0" fmla="*/ 3490 h 2153377"/>
                <a:gd name="connsiteX1" fmla="*/ 34901 w 537472"/>
                <a:gd name="connsiteY1" fmla="*/ 2153377 h 2153377"/>
                <a:gd name="connsiteX2" fmla="*/ 537472 w 537472"/>
                <a:gd name="connsiteY2" fmla="*/ 2146397 h 2153377"/>
                <a:gd name="connsiteX3" fmla="*/ 148328 w 537472"/>
                <a:gd name="connsiteY3" fmla="*/ 0 h 2153377"/>
                <a:gd name="connsiteX4" fmla="*/ 0 w 537472"/>
                <a:gd name="connsiteY4" fmla="*/ 3490 h 2153377"/>
                <a:gd name="connsiteX0" fmla="*/ 0 w 533847"/>
                <a:gd name="connsiteY0" fmla="*/ 7455 h 2153377"/>
                <a:gd name="connsiteX1" fmla="*/ 31276 w 533847"/>
                <a:gd name="connsiteY1" fmla="*/ 2153377 h 2153377"/>
                <a:gd name="connsiteX2" fmla="*/ 533847 w 533847"/>
                <a:gd name="connsiteY2" fmla="*/ 2146397 h 2153377"/>
                <a:gd name="connsiteX3" fmla="*/ 144703 w 533847"/>
                <a:gd name="connsiteY3" fmla="*/ 0 h 2153377"/>
                <a:gd name="connsiteX4" fmla="*/ 0 w 533847"/>
                <a:gd name="connsiteY4" fmla="*/ 7455 h 2153377"/>
                <a:gd name="connsiteX0" fmla="*/ 0 w 533847"/>
                <a:gd name="connsiteY0" fmla="*/ 7455 h 2153377"/>
                <a:gd name="connsiteX1" fmla="*/ 31276 w 533847"/>
                <a:gd name="connsiteY1" fmla="*/ 2153377 h 2153377"/>
                <a:gd name="connsiteX2" fmla="*/ 533847 w 533847"/>
                <a:gd name="connsiteY2" fmla="*/ 2146397 h 2153377"/>
                <a:gd name="connsiteX3" fmla="*/ 144703 w 533847"/>
                <a:gd name="connsiteY3" fmla="*/ 0 h 2153377"/>
                <a:gd name="connsiteX4" fmla="*/ 0 w 533847"/>
                <a:gd name="connsiteY4" fmla="*/ 7455 h 215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47" h="2153377">
                  <a:moveTo>
                    <a:pt x="0" y="7455"/>
                  </a:moveTo>
                  <a:lnTo>
                    <a:pt x="31276" y="2153377"/>
                  </a:lnTo>
                  <a:lnTo>
                    <a:pt x="533847" y="2146397"/>
                  </a:lnTo>
                  <a:lnTo>
                    <a:pt x="144703" y="0"/>
                  </a:lnTo>
                  <a:lnTo>
                    <a:pt x="0" y="7455"/>
                  </a:lnTo>
                  <a:close/>
                </a:path>
              </a:pathLst>
            </a:cu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1331" name="AutoShape 73"/>
            <p:cNvSpPr>
              <a:spLocks noChangeArrowheads="1"/>
            </p:cNvSpPr>
            <p:nvPr/>
          </p:nvSpPr>
          <p:spPr bwMode="auto">
            <a:xfrm>
              <a:off x="6019800" y="381000"/>
              <a:ext cx="539141" cy="540664"/>
            </a:xfrm>
            <a:prstGeom prst="star16">
              <a:avLst>
                <a:gd name="adj" fmla="val 31944"/>
              </a:avLst>
            </a:prstGeom>
            <a:solidFill>
              <a:srgbClr val="FFFF00"/>
            </a:solidFill>
            <a:ln w="9525">
              <a:solidFill>
                <a:schemeClr val="tx1"/>
              </a:solidFill>
              <a:miter lim="800000"/>
              <a:headEnd/>
              <a:tailEnd/>
            </a:ln>
          </p:spPr>
          <p:txBody>
            <a:bodyPr wrap="none" lIns="96981" tIns="48491" rIns="96981" bIns="48491" anchor="ctr"/>
            <a:lstStyle/>
            <a:p>
              <a:pPr defTabSz="969899"/>
              <a:endParaRPr lang="en-US" sz="2100" b="1" dirty="0"/>
            </a:p>
          </p:txBody>
        </p:sp>
        <p:pic>
          <p:nvPicPr>
            <p:cNvPr id="11332" name="Picture 79"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2069702">
              <a:off x="6334412" y="5724592"/>
              <a:ext cx="290307" cy="200991"/>
            </a:xfrm>
            <a:prstGeom prst="rect">
              <a:avLst/>
            </a:prstGeom>
            <a:noFill/>
            <a:ln w="9525">
              <a:noFill/>
              <a:miter lim="800000"/>
              <a:headEnd/>
              <a:tailEnd/>
            </a:ln>
          </p:spPr>
        </p:pic>
        <p:pic>
          <p:nvPicPr>
            <p:cNvPr id="11333" name="Picture 88"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12353">
              <a:off x="7234954" y="5815037"/>
              <a:ext cx="227112" cy="166821"/>
            </a:xfrm>
            <a:prstGeom prst="rect">
              <a:avLst/>
            </a:prstGeom>
            <a:noFill/>
            <a:ln w="9525">
              <a:noFill/>
              <a:miter lim="800000"/>
              <a:headEnd/>
              <a:tailEnd/>
            </a:ln>
          </p:spPr>
        </p:pic>
        <p:sp>
          <p:nvSpPr>
            <p:cNvPr id="74" name="Flowchart: Data 73"/>
            <p:cNvSpPr/>
            <p:nvPr/>
          </p:nvSpPr>
          <p:spPr>
            <a:xfrm>
              <a:off x="6171608" y="5979188"/>
              <a:ext cx="1601037" cy="305159"/>
            </a:xfrm>
            <a:prstGeom prst="flowChartInputOutpu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pic>
          <p:nvPicPr>
            <p:cNvPr id="11335" name="Picture 76"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245542" y="3113730"/>
              <a:ext cx="288331" cy="200991"/>
            </a:xfrm>
            <a:prstGeom prst="rect">
              <a:avLst/>
            </a:prstGeom>
            <a:noFill/>
            <a:ln w="9525">
              <a:noFill/>
              <a:miter lim="800000"/>
              <a:headEnd/>
              <a:tailEnd/>
            </a:ln>
          </p:spPr>
        </p:pic>
        <p:pic>
          <p:nvPicPr>
            <p:cNvPr id="11336" name="Picture 77"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6828128" y="3533801"/>
              <a:ext cx="227112" cy="166821"/>
            </a:xfrm>
            <a:prstGeom prst="rect">
              <a:avLst/>
            </a:prstGeom>
            <a:noFill/>
            <a:ln w="9525">
              <a:noFill/>
              <a:miter lim="800000"/>
              <a:headEnd/>
              <a:tailEnd/>
            </a:ln>
          </p:spPr>
        </p:pic>
        <p:pic>
          <p:nvPicPr>
            <p:cNvPr id="11337" name="Picture 80"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rot="-461473">
              <a:off x="6604967" y="4373937"/>
              <a:ext cx="288331" cy="200991"/>
            </a:xfrm>
            <a:prstGeom prst="rect">
              <a:avLst/>
            </a:prstGeom>
            <a:noFill/>
            <a:ln w="9525">
              <a:noFill/>
              <a:miter lim="800000"/>
              <a:headEnd/>
              <a:tailEnd/>
            </a:ln>
          </p:spPr>
        </p:pic>
        <p:pic>
          <p:nvPicPr>
            <p:cNvPr id="11338" name="Picture 82"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7055239" y="3654393"/>
              <a:ext cx="288331" cy="200991"/>
            </a:xfrm>
            <a:prstGeom prst="rect">
              <a:avLst/>
            </a:prstGeom>
            <a:noFill/>
            <a:ln w="9525">
              <a:noFill/>
              <a:miter lim="800000"/>
              <a:headEnd/>
              <a:tailEnd/>
            </a:ln>
          </p:spPr>
        </p:pic>
        <p:pic>
          <p:nvPicPr>
            <p:cNvPr id="11339" name="Picture 83"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7217178" y="3023285"/>
              <a:ext cx="288331" cy="200991"/>
            </a:xfrm>
            <a:prstGeom prst="rect">
              <a:avLst/>
            </a:prstGeom>
            <a:noFill/>
            <a:ln w="9525">
              <a:noFill/>
              <a:miter lim="800000"/>
              <a:headEnd/>
              <a:tailEnd/>
            </a:ln>
          </p:spPr>
        </p:pic>
        <p:pic>
          <p:nvPicPr>
            <p:cNvPr id="11340" name="Picture 84" descr="O2_Molecule"/>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rot="-4336017">
              <a:off x="7025612" y="3953348"/>
              <a:ext cx="227119" cy="167864"/>
            </a:xfrm>
            <a:prstGeom prst="rect">
              <a:avLst/>
            </a:prstGeom>
            <a:noFill/>
            <a:ln w="9525">
              <a:noFill/>
              <a:miter lim="800000"/>
              <a:headEnd/>
              <a:tailEnd/>
            </a:ln>
          </p:spPr>
        </p:pic>
        <p:pic>
          <p:nvPicPr>
            <p:cNvPr id="11341" name="Picture 85"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6395631" y="3953869"/>
              <a:ext cx="227112" cy="166821"/>
            </a:xfrm>
            <a:prstGeom prst="rect">
              <a:avLst/>
            </a:prstGeom>
            <a:noFill/>
            <a:ln w="9525">
              <a:noFill/>
              <a:miter lim="800000"/>
              <a:headEnd/>
              <a:tailEnd/>
            </a:ln>
          </p:spPr>
        </p:pic>
        <p:pic>
          <p:nvPicPr>
            <p:cNvPr id="11342" name="Picture 90"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240966">
              <a:off x="7505512" y="5005048"/>
              <a:ext cx="227112" cy="166821"/>
            </a:xfrm>
            <a:prstGeom prst="rect">
              <a:avLst/>
            </a:prstGeom>
            <a:noFill/>
            <a:ln w="9525">
              <a:noFill/>
              <a:miter lim="800000"/>
              <a:headEnd/>
              <a:tailEnd/>
            </a:ln>
          </p:spPr>
        </p:pic>
        <p:pic>
          <p:nvPicPr>
            <p:cNvPr id="11343"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4820800">
              <a:off x="8103151" y="3473352"/>
              <a:ext cx="290307" cy="200991"/>
            </a:xfrm>
            <a:prstGeom prst="rect">
              <a:avLst/>
            </a:prstGeom>
            <a:noFill/>
            <a:ln w="9525">
              <a:noFill/>
              <a:miter lim="800000"/>
              <a:headEnd/>
              <a:tailEnd/>
            </a:ln>
          </p:spPr>
        </p:pic>
        <p:pic>
          <p:nvPicPr>
            <p:cNvPr id="11344" name="Picture 92"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814467">
              <a:off x="7505512" y="3835286"/>
              <a:ext cx="227112" cy="166821"/>
            </a:xfrm>
            <a:prstGeom prst="rect">
              <a:avLst/>
            </a:prstGeom>
            <a:noFill/>
            <a:ln w="9525">
              <a:noFill/>
              <a:miter lim="800000"/>
              <a:headEnd/>
              <a:tailEnd/>
            </a:ln>
          </p:spPr>
        </p:pic>
        <p:pic>
          <p:nvPicPr>
            <p:cNvPr id="11345" name="Picture 93"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6808463" y="3178726"/>
              <a:ext cx="227112" cy="166821"/>
            </a:xfrm>
            <a:prstGeom prst="rect">
              <a:avLst/>
            </a:prstGeom>
            <a:noFill/>
            <a:ln w="9525">
              <a:noFill/>
              <a:miter lim="800000"/>
              <a:headEnd/>
              <a:tailEnd/>
            </a:ln>
          </p:spPr>
        </p:pic>
        <p:pic>
          <p:nvPicPr>
            <p:cNvPr id="11346" name="Picture 94"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568203">
              <a:off x="6121132" y="3470495"/>
              <a:ext cx="227112" cy="166821"/>
            </a:xfrm>
            <a:prstGeom prst="rect">
              <a:avLst/>
            </a:prstGeom>
            <a:noFill/>
            <a:ln w="9525">
              <a:noFill/>
              <a:miter lim="800000"/>
              <a:headEnd/>
              <a:tailEnd/>
            </a:ln>
          </p:spPr>
        </p:pic>
        <p:pic>
          <p:nvPicPr>
            <p:cNvPr id="11347" name="Picture 95"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8458200" y="3429000"/>
              <a:ext cx="227112" cy="166821"/>
            </a:xfrm>
            <a:prstGeom prst="rect">
              <a:avLst/>
            </a:prstGeom>
            <a:noFill/>
            <a:ln w="9525">
              <a:noFill/>
              <a:miter lim="800000"/>
              <a:headEnd/>
              <a:tailEnd/>
            </a:ln>
          </p:spPr>
        </p:pic>
        <p:pic>
          <p:nvPicPr>
            <p:cNvPr id="11348" name="Picture 81" descr="CO2_Molecule"/>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rot="5270335">
              <a:off x="7124191" y="5076890"/>
              <a:ext cx="289426" cy="201437"/>
            </a:xfrm>
            <a:prstGeom prst="rect">
              <a:avLst/>
            </a:prstGeom>
            <a:noFill/>
            <a:ln w="9525">
              <a:noFill/>
              <a:miter lim="800000"/>
              <a:headEnd/>
              <a:tailEnd/>
            </a:ln>
          </p:spPr>
        </p:pic>
        <p:pic>
          <p:nvPicPr>
            <p:cNvPr id="11349"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6425256" y="5095493"/>
              <a:ext cx="227112" cy="166821"/>
            </a:xfrm>
            <a:prstGeom prst="rect">
              <a:avLst/>
            </a:prstGeom>
            <a:noFill/>
            <a:ln w="9525">
              <a:noFill/>
              <a:miter lim="800000"/>
              <a:headEnd/>
              <a:tailEnd/>
            </a:ln>
          </p:spPr>
        </p:pic>
        <p:pic>
          <p:nvPicPr>
            <p:cNvPr id="11350" name="Picture 87"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609199">
              <a:off x="6964395" y="5545710"/>
              <a:ext cx="227112" cy="166821"/>
            </a:xfrm>
            <a:prstGeom prst="rect">
              <a:avLst/>
            </a:prstGeom>
            <a:noFill/>
            <a:ln w="9525">
              <a:noFill/>
              <a:miter lim="800000"/>
              <a:headEnd/>
              <a:tailEnd/>
            </a:ln>
          </p:spPr>
        </p:pic>
        <p:pic>
          <p:nvPicPr>
            <p:cNvPr id="11351" name="Picture 89"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186202">
              <a:off x="7505512" y="5636158"/>
              <a:ext cx="227112" cy="166821"/>
            </a:xfrm>
            <a:prstGeom prst="rect">
              <a:avLst/>
            </a:prstGeom>
            <a:noFill/>
            <a:ln w="9525">
              <a:noFill/>
              <a:miter lim="800000"/>
              <a:headEnd/>
              <a:tailEnd/>
            </a:ln>
          </p:spPr>
        </p:pic>
        <p:pic>
          <p:nvPicPr>
            <p:cNvPr id="11352" name="Picture 80"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rot="-461473">
              <a:off x="6793952" y="5961990"/>
              <a:ext cx="288331" cy="200991"/>
            </a:xfrm>
            <a:prstGeom prst="rect">
              <a:avLst/>
            </a:prstGeom>
            <a:noFill/>
            <a:ln w="9525">
              <a:noFill/>
              <a:miter lim="800000"/>
              <a:headEnd/>
              <a:tailEnd/>
            </a:ln>
          </p:spPr>
        </p:pic>
        <p:pic>
          <p:nvPicPr>
            <p:cNvPr id="11353" name="Picture 76"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383749" y="5433302"/>
              <a:ext cx="288331" cy="200991"/>
            </a:xfrm>
            <a:prstGeom prst="rect">
              <a:avLst/>
            </a:prstGeom>
            <a:noFill/>
            <a:ln w="9525">
              <a:noFill/>
              <a:miter lim="800000"/>
              <a:headEnd/>
              <a:tailEnd/>
            </a:ln>
          </p:spPr>
        </p:pic>
        <p:pic>
          <p:nvPicPr>
            <p:cNvPr id="11354"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1225970">
              <a:off x="7874551" y="5454551"/>
              <a:ext cx="290307" cy="200991"/>
            </a:xfrm>
            <a:prstGeom prst="rect">
              <a:avLst/>
            </a:prstGeom>
            <a:noFill/>
            <a:ln w="9525">
              <a:noFill/>
              <a:miter lim="800000"/>
              <a:headEnd/>
              <a:tailEnd/>
            </a:ln>
          </p:spPr>
        </p:pic>
        <p:pic>
          <p:nvPicPr>
            <p:cNvPr id="11355" name="Picture 78" descr="C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5270335">
              <a:off x="6038289" y="5584888"/>
              <a:ext cx="287415" cy="201437"/>
            </a:xfrm>
            <a:prstGeom prst="rect">
              <a:avLst/>
            </a:prstGeom>
            <a:noFill/>
            <a:ln w="9525">
              <a:noFill/>
              <a:miter lim="800000"/>
              <a:headEnd/>
              <a:tailEnd/>
            </a:ln>
          </p:spPr>
        </p:pic>
        <p:pic>
          <p:nvPicPr>
            <p:cNvPr id="11356"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1225970">
              <a:off x="8255551" y="4463952"/>
              <a:ext cx="290307" cy="200991"/>
            </a:xfrm>
            <a:prstGeom prst="rect">
              <a:avLst/>
            </a:prstGeom>
            <a:noFill/>
            <a:ln w="9525">
              <a:noFill/>
              <a:miter lim="800000"/>
              <a:headEnd/>
              <a:tailEnd/>
            </a:ln>
          </p:spPr>
        </p:pic>
        <p:pic>
          <p:nvPicPr>
            <p:cNvPr id="11357" name="Picture 78" descr="C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5270335">
              <a:off x="6154168" y="4916389"/>
              <a:ext cx="287415" cy="201437"/>
            </a:xfrm>
            <a:prstGeom prst="rect">
              <a:avLst/>
            </a:prstGeom>
            <a:noFill/>
            <a:ln w="9525">
              <a:noFill/>
              <a:miter lim="800000"/>
              <a:headEnd/>
              <a:tailEnd/>
            </a:ln>
          </p:spPr>
        </p:pic>
        <p:pic>
          <p:nvPicPr>
            <p:cNvPr id="11358" name="Picture 79"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2069702">
              <a:off x="5441592" y="4407935"/>
              <a:ext cx="290307" cy="200991"/>
            </a:xfrm>
            <a:prstGeom prst="rect">
              <a:avLst/>
            </a:prstGeom>
            <a:noFill/>
            <a:ln w="9525">
              <a:noFill/>
              <a:miter lim="800000"/>
              <a:headEnd/>
              <a:tailEnd/>
            </a:ln>
          </p:spPr>
        </p:pic>
        <p:pic>
          <p:nvPicPr>
            <p:cNvPr id="11359" name="Picture 78" descr="C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5270335">
              <a:off x="5220158" y="3323285"/>
              <a:ext cx="287415" cy="201437"/>
            </a:xfrm>
            <a:prstGeom prst="rect">
              <a:avLst/>
            </a:prstGeom>
            <a:noFill/>
            <a:ln w="9525">
              <a:noFill/>
              <a:miter lim="800000"/>
              <a:headEnd/>
              <a:tailEnd/>
            </a:ln>
          </p:spPr>
        </p:pic>
        <p:pic>
          <p:nvPicPr>
            <p:cNvPr id="11360"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1225970">
              <a:off x="5664752" y="4006752"/>
              <a:ext cx="290307" cy="200991"/>
            </a:xfrm>
            <a:prstGeom prst="rect">
              <a:avLst/>
            </a:prstGeom>
            <a:noFill/>
            <a:ln w="9525">
              <a:noFill/>
              <a:miter lim="800000"/>
              <a:headEnd/>
              <a:tailEnd/>
            </a:ln>
          </p:spPr>
        </p:pic>
        <p:pic>
          <p:nvPicPr>
            <p:cNvPr id="11361"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5208262" y="4778925"/>
              <a:ext cx="227112" cy="166821"/>
            </a:xfrm>
            <a:prstGeom prst="rect">
              <a:avLst/>
            </a:prstGeom>
            <a:noFill/>
            <a:ln w="9525">
              <a:noFill/>
              <a:miter lim="800000"/>
              <a:headEnd/>
              <a:tailEnd/>
            </a:ln>
          </p:spPr>
        </p:pic>
        <p:pic>
          <p:nvPicPr>
            <p:cNvPr id="11362" name="Picture 80"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rot="-461473">
              <a:off x="5422352" y="5961990"/>
              <a:ext cx="288331" cy="200991"/>
            </a:xfrm>
            <a:prstGeom prst="rect">
              <a:avLst/>
            </a:prstGeom>
            <a:noFill/>
            <a:ln w="9525">
              <a:noFill/>
              <a:miter lim="800000"/>
              <a:headEnd/>
              <a:tailEnd/>
            </a:ln>
          </p:spPr>
        </p:pic>
        <p:pic>
          <p:nvPicPr>
            <p:cNvPr id="11363" name="Picture 76" descr="CO2_Molecule"/>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934200" y="4800600"/>
              <a:ext cx="288331" cy="200991"/>
            </a:xfrm>
            <a:prstGeom prst="rect">
              <a:avLst/>
            </a:prstGeom>
            <a:noFill/>
            <a:ln w="9525">
              <a:noFill/>
              <a:miter lim="800000"/>
              <a:headEnd/>
              <a:tailEnd/>
            </a:ln>
          </p:spPr>
        </p:pic>
        <p:pic>
          <p:nvPicPr>
            <p:cNvPr id="11364" name="Picture 91" descr="CO2_Molecule"/>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1225970">
              <a:off x="5588551" y="5073550"/>
              <a:ext cx="290307" cy="200991"/>
            </a:xfrm>
            <a:prstGeom prst="rect">
              <a:avLst/>
            </a:prstGeom>
            <a:noFill/>
            <a:ln w="9525">
              <a:noFill/>
              <a:miter lim="800000"/>
              <a:headEnd/>
              <a:tailEnd/>
            </a:ln>
          </p:spPr>
        </p:pic>
        <p:pic>
          <p:nvPicPr>
            <p:cNvPr id="11365" name="Picture 78" descr="CO2_Molecule"/>
            <p:cNvPicPr>
              <a:picLocks noChangeAspect="1" noChangeArrowheads="1"/>
            </p:cNvPicPr>
            <p:nvPr/>
          </p:nvPicPr>
          <p:blipFill>
            <a:blip r:embed="rId12" cstate="print">
              <a:clrChange>
                <a:clrFrom>
                  <a:srgbClr val="FEFEFE"/>
                </a:clrFrom>
                <a:clrTo>
                  <a:srgbClr val="FEFEFE">
                    <a:alpha val="0"/>
                  </a:srgbClr>
                </a:clrTo>
              </a:clrChange>
            </a:blip>
            <a:srcRect/>
            <a:stretch>
              <a:fillRect/>
            </a:stretch>
          </p:blipFill>
          <p:spPr bwMode="auto">
            <a:xfrm rot="5270335">
              <a:off x="8115758" y="5228285"/>
              <a:ext cx="287415" cy="201437"/>
            </a:xfrm>
            <a:prstGeom prst="rect">
              <a:avLst/>
            </a:prstGeom>
            <a:noFill/>
            <a:ln w="9525">
              <a:noFill/>
              <a:miter lim="800000"/>
              <a:headEnd/>
              <a:tailEnd/>
            </a:ln>
          </p:spPr>
        </p:pic>
        <p:pic>
          <p:nvPicPr>
            <p:cNvPr id="11366"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5513062" y="5493653"/>
              <a:ext cx="227112" cy="166821"/>
            </a:xfrm>
            <a:prstGeom prst="rect">
              <a:avLst/>
            </a:prstGeom>
            <a:noFill/>
            <a:ln w="9525">
              <a:noFill/>
              <a:miter lim="800000"/>
              <a:headEnd/>
              <a:tailEnd/>
            </a:ln>
          </p:spPr>
        </p:pic>
        <p:pic>
          <p:nvPicPr>
            <p:cNvPr id="11367" name="Picture 88"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12353">
              <a:off x="8314211" y="5967437"/>
              <a:ext cx="227112" cy="166821"/>
            </a:xfrm>
            <a:prstGeom prst="rect">
              <a:avLst/>
            </a:prstGeom>
            <a:noFill/>
            <a:ln w="9525">
              <a:noFill/>
              <a:miter lim="800000"/>
              <a:headEnd/>
              <a:tailEnd/>
            </a:ln>
          </p:spPr>
        </p:pic>
        <p:pic>
          <p:nvPicPr>
            <p:cNvPr id="11368" name="Picture 77"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8077200" y="3886200"/>
              <a:ext cx="227112" cy="166821"/>
            </a:xfrm>
            <a:prstGeom prst="rect">
              <a:avLst/>
            </a:prstGeom>
            <a:noFill/>
            <a:ln w="9525">
              <a:noFill/>
              <a:miter lim="800000"/>
              <a:headEnd/>
              <a:tailEnd/>
            </a:ln>
          </p:spPr>
        </p:pic>
        <p:pic>
          <p:nvPicPr>
            <p:cNvPr id="11369" name="Picture 85"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7474888" y="4106269"/>
              <a:ext cx="227112" cy="166821"/>
            </a:xfrm>
            <a:prstGeom prst="rect">
              <a:avLst/>
            </a:prstGeom>
            <a:noFill/>
            <a:ln w="9525">
              <a:noFill/>
              <a:miter lim="800000"/>
              <a:headEnd/>
              <a:tailEnd/>
            </a:ln>
          </p:spPr>
        </p:pic>
        <p:pic>
          <p:nvPicPr>
            <p:cNvPr id="11370" name="Picture 90"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240966">
              <a:off x="8584769" y="5157448"/>
              <a:ext cx="227112" cy="166821"/>
            </a:xfrm>
            <a:prstGeom prst="rect">
              <a:avLst/>
            </a:prstGeom>
            <a:noFill/>
            <a:ln w="9525">
              <a:noFill/>
              <a:miter lim="800000"/>
              <a:headEnd/>
              <a:tailEnd/>
            </a:ln>
          </p:spPr>
        </p:pic>
        <p:pic>
          <p:nvPicPr>
            <p:cNvPr id="11371" name="Picture 92"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814467">
              <a:off x="8584769" y="3987686"/>
              <a:ext cx="227112" cy="166821"/>
            </a:xfrm>
            <a:prstGeom prst="rect">
              <a:avLst/>
            </a:prstGeom>
            <a:noFill/>
            <a:ln w="9525">
              <a:noFill/>
              <a:miter lim="800000"/>
              <a:headEnd/>
              <a:tailEnd/>
            </a:ln>
          </p:spPr>
        </p:pic>
        <p:pic>
          <p:nvPicPr>
            <p:cNvPr id="11372" name="Picture 93"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7775068" y="3175685"/>
              <a:ext cx="227112" cy="166821"/>
            </a:xfrm>
            <a:prstGeom prst="rect">
              <a:avLst/>
            </a:prstGeom>
            <a:noFill/>
            <a:ln w="9525">
              <a:noFill/>
              <a:miter lim="800000"/>
              <a:headEnd/>
              <a:tailEnd/>
            </a:ln>
          </p:spPr>
        </p:pic>
        <p:pic>
          <p:nvPicPr>
            <p:cNvPr id="11373" name="Picture 94"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568203">
              <a:off x="7111731" y="4461093"/>
              <a:ext cx="227112" cy="166821"/>
            </a:xfrm>
            <a:prstGeom prst="rect">
              <a:avLst/>
            </a:prstGeom>
            <a:noFill/>
            <a:ln w="9525">
              <a:noFill/>
              <a:miter lim="800000"/>
              <a:headEnd/>
              <a:tailEnd/>
            </a:ln>
          </p:spPr>
        </p:pic>
        <p:pic>
          <p:nvPicPr>
            <p:cNvPr id="11374" name="Picture 95"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5943600" y="4724400"/>
              <a:ext cx="227112" cy="166821"/>
            </a:xfrm>
            <a:prstGeom prst="rect">
              <a:avLst/>
            </a:prstGeom>
            <a:noFill/>
            <a:ln w="9525">
              <a:noFill/>
              <a:miter lim="800000"/>
              <a:headEnd/>
              <a:tailEnd/>
            </a:ln>
          </p:spPr>
        </p:pic>
        <p:pic>
          <p:nvPicPr>
            <p:cNvPr id="11375"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7951462" y="4855126"/>
              <a:ext cx="227112" cy="166821"/>
            </a:xfrm>
            <a:prstGeom prst="rect">
              <a:avLst/>
            </a:prstGeom>
            <a:noFill/>
            <a:ln w="9525">
              <a:noFill/>
              <a:miter lim="800000"/>
              <a:headEnd/>
              <a:tailEnd/>
            </a:ln>
          </p:spPr>
        </p:pic>
        <p:pic>
          <p:nvPicPr>
            <p:cNvPr id="11376" name="Picture 87"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609199">
              <a:off x="5664219" y="3471263"/>
              <a:ext cx="227112" cy="166821"/>
            </a:xfrm>
            <a:prstGeom prst="rect">
              <a:avLst/>
            </a:prstGeom>
            <a:noFill/>
            <a:ln w="9525">
              <a:noFill/>
              <a:miter lim="800000"/>
              <a:headEnd/>
              <a:tailEnd/>
            </a:ln>
          </p:spPr>
        </p:pic>
        <p:pic>
          <p:nvPicPr>
            <p:cNvPr id="11377" name="Picture 89"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1186202">
              <a:off x="8584769" y="5788558"/>
              <a:ext cx="227112" cy="166821"/>
            </a:xfrm>
            <a:prstGeom prst="rect">
              <a:avLst/>
            </a:prstGeom>
            <a:noFill/>
            <a:ln w="9525">
              <a:noFill/>
              <a:miter lim="800000"/>
              <a:headEnd/>
              <a:tailEnd/>
            </a:ln>
          </p:spPr>
        </p:pic>
        <p:pic>
          <p:nvPicPr>
            <p:cNvPr id="11378"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5360662" y="3940725"/>
              <a:ext cx="227112" cy="166821"/>
            </a:xfrm>
            <a:prstGeom prst="rect">
              <a:avLst/>
            </a:prstGeom>
            <a:noFill/>
            <a:ln w="9525">
              <a:noFill/>
              <a:miter lim="800000"/>
              <a:headEnd/>
              <a:tailEnd/>
            </a:ln>
          </p:spPr>
        </p:pic>
        <p:pic>
          <p:nvPicPr>
            <p:cNvPr id="11379" name="Picture 86" descr="O2_Molecule"/>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rot="-2515949">
              <a:off x="6592319" y="5646053"/>
              <a:ext cx="227112" cy="166821"/>
            </a:xfrm>
            <a:prstGeom prst="rect">
              <a:avLst/>
            </a:prstGeom>
            <a:noFill/>
            <a:ln w="9525">
              <a:noFill/>
              <a:miter lim="800000"/>
              <a:headEnd/>
              <a:tailEnd/>
            </a:ln>
          </p:spPr>
        </p:pic>
      </p:grpSp>
      <p:sp>
        <p:nvSpPr>
          <p:cNvPr id="11267" name="Title 1"/>
          <p:cNvSpPr>
            <a:spLocks noGrp="1"/>
          </p:cNvSpPr>
          <p:nvPr>
            <p:ph type="title"/>
          </p:nvPr>
        </p:nvSpPr>
        <p:spPr>
          <a:xfrm>
            <a:off x="1828801" y="152400"/>
            <a:ext cx="5029200" cy="456384"/>
          </a:xfrm>
        </p:spPr>
        <p:txBody>
          <a:bodyPr/>
          <a:lstStyle/>
          <a:p>
            <a:r>
              <a:rPr lang="en-US" dirty="0" smtClean="0"/>
              <a:t>OCO Mission Overview</a:t>
            </a:r>
          </a:p>
        </p:txBody>
      </p:sp>
      <p:sp>
        <p:nvSpPr>
          <p:cNvPr id="11268" name="TextBox 52"/>
          <p:cNvSpPr txBox="1">
            <a:spLocks noChangeArrowheads="1"/>
          </p:cNvSpPr>
          <p:nvPr/>
        </p:nvSpPr>
        <p:spPr bwMode="auto">
          <a:xfrm>
            <a:off x="5237163" y="936625"/>
            <a:ext cx="2098675" cy="689414"/>
          </a:xfrm>
          <a:prstGeom prst="rect">
            <a:avLst/>
          </a:prstGeom>
          <a:noFill/>
          <a:ln w="9525">
            <a:noFill/>
            <a:miter lim="800000"/>
            <a:headEnd/>
            <a:tailEnd/>
          </a:ln>
        </p:spPr>
        <p:txBody>
          <a:bodyPr lIns="86204" tIns="43102" rIns="86204" bIns="43102">
            <a:spAutoFit/>
          </a:bodyPr>
          <a:lstStyle/>
          <a:p>
            <a:pPr algn="ctr" eaLnBrk="0" hangingPunct="0"/>
            <a:r>
              <a:rPr lang="en-US" sz="1300" b="1" dirty="0"/>
              <a:t>Formation Flying as part of the A-Train Constellation </a:t>
            </a:r>
          </a:p>
        </p:txBody>
      </p:sp>
      <p:pic>
        <p:nvPicPr>
          <p:cNvPr id="11269" name="Picture 57" descr="C:\Users\dcrisp\Documents\dcrisp\OCO\Images-OCO\A-Train\A-Train_with_GCOM-W1_and_OCO-2.png"/>
          <p:cNvPicPr>
            <a:picLocks noChangeAspect="1" noChangeArrowheads="1"/>
          </p:cNvPicPr>
          <p:nvPr/>
        </p:nvPicPr>
        <p:blipFill>
          <a:blip r:embed="rId13" cstate="print"/>
          <a:srcRect/>
          <a:stretch>
            <a:fillRect/>
          </a:stretch>
        </p:blipFill>
        <p:spPr bwMode="auto">
          <a:xfrm>
            <a:off x="5029200" y="1728788"/>
            <a:ext cx="2417763" cy="914400"/>
          </a:xfrm>
          <a:prstGeom prst="rect">
            <a:avLst/>
          </a:prstGeom>
          <a:noFill/>
          <a:ln w="9525">
            <a:noFill/>
            <a:miter lim="800000"/>
            <a:headEnd/>
            <a:tailEnd/>
          </a:ln>
        </p:spPr>
      </p:pic>
      <p:sp>
        <p:nvSpPr>
          <p:cNvPr id="11270" name="Rectangle 77"/>
          <p:cNvSpPr>
            <a:spLocks noChangeArrowheads="1"/>
          </p:cNvSpPr>
          <p:nvPr/>
        </p:nvSpPr>
        <p:spPr bwMode="auto">
          <a:xfrm>
            <a:off x="3657601" y="3222625"/>
            <a:ext cx="4722813" cy="374650"/>
          </a:xfrm>
          <a:prstGeom prst="rect">
            <a:avLst/>
          </a:prstGeom>
          <a:solidFill>
            <a:srgbClr val="99FFCC"/>
          </a:solidFill>
          <a:ln w="9525">
            <a:solidFill>
              <a:srgbClr val="99FFCC"/>
            </a:solidFill>
            <a:round/>
            <a:headEnd/>
            <a:tailEnd/>
          </a:ln>
        </p:spPr>
        <p:txBody>
          <a:bodyPr lIns="81274" tIns="40637" rIns="81274" bIns="40637">
            <a:spAutoFit/>
          </a:bodyPr>
          <a:lstStyle/>
          <a:p>
            <a:pPr defTabSz="811160"/>
            <a:endParaRPr lang="en-US" sz="1900" dirty="0">
              <a:solidFill>
                <a:schemeClr val="bg1"/>
              </a:solidFill>
            </a:endParaRPr>
          </a:p>
        </p:txBody>
      </p:sp>
      <p:sp>
        <p:nvSpPr>
          <p:cNvPr id="11271" name="Text Box 5"/>
          <p:cNvSpPr txBox="1">
            <a:spLocks noChangeArrowheads="1"/>
          </p:cNvSpPr>
          <p:nvPr/>
        </p:nvSpPr>
        <p:spPr bwMode="auto">
          <a:xfrm>
            <a:off x="3551238" y="923926"/>
            <a:ext cx="1230312" cy="600164"/>
          </a:xfrm>
          <a:prstGeom prst="rect">
            <a:avLst/>
          </a:prstGeom>
          <a:noFill/>
          <a:ln w="9525">
            <a:noFill/>
            <a:miter lim="800000"/>
            <a:headEnd/>
            <a:tailEnd/>
          </a:ln>
        </p:spPr>
        <p:txBody>
          <a:bodyPr lIns="0" tIns="0" rIns="0" bIns="0">
            <a:spAutoFit/>
          </a:bodyPr>
          <a:lstStyle/>
          <a:p>
            <a:pPr algn="ctr" defTabSz="811160"/>
            <a:r>
              <a:rPr lang="en-US" sz="1300" b="1" dirty="0" smtClean="0"/>
              <a:t>“Routine”</a:t>
            </a:r>
          </a:p>
          <a:p>
            <a:pPr algn="ctr" defTabSz="811160"/>
            <a:r>
              <a:rPr lang="en-US" sz="1300" b="1" dirty="0" smtClean="0"/>
              <a:t>Mission </a:t>
            </a:r>
            <a:r>
              <a:rPr lang="en-US" sz="1300" b="1" dirty="0"/>
              <a:t>Operations </a:t>
            </a:r>
          </a:p>
        </p:txBody>
      </p:sp>
      <p:sp>
        <p:nvSpPr>
          <p:cNvPr id="11272" name="Text Box 6"/>
          <p:cNvSpPr txBox="1">
            <a:spLocks noChangeArrowheads="1"/>
          </p:cNvSpPr>
          <p:nvPr/>
        </p:nvSpPr>
        <p:spPr bwMode="auto">
          <a:xfrm>
            <a:off x="5462588" y="4414838"/>
            <a:ext cx="1079500" cy="420687"/>
          </a:xfrm>
          <a:prstGeom prst="rect">
            <a:avLst/>
          </a:prstGeom>
          <a:noFill/>
          <a:ln w="9525">
            <a:noFill/>
            <a:miter lim="800000"/>
            <a:headEnd/>
            <a:tailEnd/>
          </a:ln>
        </p:spPr>
        <p:txBody>
          <a:bodyPr lIns="81181" tIns="40591" rIns="81181" bIns="40591">
            <a:spAutoFit/>
          </a:bodyPr>
          <a:lstStyle/>
          <a:p>
            <a:pPr algn="ctr" defTabSz="811160"/>
            <a:endParaRPr lang="en-US" sz="2200" dirty="0"/>
          </a:p>
        </p:txBody>
      </p:sp>
      <p:sp>
        <p:nvSpPr>
          <p:cNvPr id="11273" name="Text Box 7"/>
          <p:cNvSpPr txBox="1">
            <a:spLocks noChangeArrowheads="1"/>
          </p:cNvSpPr>
          <p:nvPr/>
        </p:nvSpPr>
        <p:spPr bwMode="auto">
          <a:xfrm>
            <a:off x="7519989" y="973139"/>
            <a:ext cx="1158875" cy="603242"/>
          </a:xfrm>
          <a:prstGeom prst="rect">
            <a:avLst/>
          </a:prstGeom>
          <a:noFill/>
          <a:ln w="9525">
            <a:noFill/>
            <a:miter lim="800000"/>
            <a:headEnd/>
            <a:tailEnd/>
          </a:ln>
        </p:spPr>
        <p:txBody>
          <a:bodyPr lIns="0" tIns="0" rIns="0" bIns="0">
            <a:spAutoFit/>
          </a:bodyPr>
          <a:lstStyle/>
          <a:p>
            <a:pPr algn="ctr" defTabSz="811160"/>
            <a:r>
              <a:rPr lang="en-US" sz="1300" b="1" dirty="0"/>
              <a:t>NASA NEN (GSFC) and SN (TDRSS)</a:t>
            </a:r>
          </a:p>
        </p:txBody>
      </p:sp>
      <p:sp>
        <p:nvSpPr>
          <p:cNvPr id="11274" name="Text Box 8"/>
          <p:cNvSpPr txBox="1">
            <a:spLocks noChangeArrowheads="1"/>
          </p:cNvSpPr>
          <p:nvPr/>
        </p:nvSpPr>
        <p:spPr bwMode="auto">
          <a:xfrm>
            <a:off x="76201" y="942976"/>
            <a:ext cx="1376363" cy="400110"/>
          </a:xfrm>
          <a:prstGeom prst="rect">
            <a:avLst/>
          </a:prstGeom>
          <a:noFill/>
          <a:ln w="9525">
            <a:noFill/>
            <a:miter lim="800000"/>
            <a:headEnd/>
            <a:tailEnd/>
          </a:ln>
        </p:spPr>
        <p:txBody>
          <a:bodyPr lIns="0" tIns="0" rIns="0" bIns="0">
            <a:spAutoFit/>
          </a:bodyPr>
          <a:lstStyle/>
          <a:p>
            <a:pPr algn="ctr" defTabSz="811160"/>
            <a:r>
              <a:rPr lang="en-US" sz="1300" b="1" dirty="0"/>
              <a:t>3-Channel Spectrometer </a:t>
            </a:r>
          </a:p>
        </p:txBody>
      </p:sp>
      <p:sp>
        <p:nvSpPr>
          <p:cNvPr id="11275" name="Text Box 9"/>
          <p:cNvSpPr txBox="1">
            <a:spLocks noChangeArrowheads="1"/>
          </p:cNvSpPr>
          <p:nvPr/>
        </p:nvSpPr>
        <p:spPr bwMode="auto">
          <a:xfrm>
            <a:off x="3943350" y="3294063"/>
            <a:ext cx="3763963" cy="160865"/>
          </a:xfrm>
          <a:prstGeom prst="rect">
            <a:avLst/>
          </a:prstGeom>
          <a:noFill/>
          <a:ln w="9525">
            <a:noFill/>
            <a:miter lim="800000"/>
            <a:headEnd/>
            <a:tailEnd/>
          </a:ln>
        </p:spPr>
        <p:txBody>
          <a:bodyPr lIns="0" tIns="0" rIns="0" bIns="0">
            <a:spAutoFit/>
          </a:bodyPr>
          <a:lstStyle/>
          <a:p>
            <a:pPr algn="ctr" defTabSz="811160">
              <a:lnSpc>
                <a:spcPct val="80000"/>
              </a:lnSpc>
            </a:pPr>
            <a:r>
              <a:rPr lang="en-US" sz="1300" b="1" dirty="0">
                <a:solidFill>
                  <a:schemeClr val="bg1"/>
                </a:solidFill>
              </a:rPr>
              <a:t>Science Data Operations Center (JPL)</a:t>
            </a:r>
          </a:p>
        </p:txBody>
      </p:sp>
      <p:sp>
        <p:nvSpPr>
          <p:cNvPr id="11276" name="AutoShape 11"/>
          <p:cNvSpPr>
            <a:spLocks noChangeArrowheads="1"/>
          </p:cNvSpPr>
          <p:nvPr/>
        </p:nvSpPr>
        <p:spPr bwMode="auto">
          <a:xfrm rot="1251268">
            <a:off x="1719263" y="2319338"/>
            <a:ext cx="404812" cy="133350"/>
          </a:xfrm>
          <a:prstGeom prst="rightArrow">
            <a:avLst>
              <a:gd name="adj1" fmla="val 50000"/>
              <a:gd name="adj2" fmla="val 74558"/>
            </a:avLst>
          </a:prstGeom>
          <a:solidFill>
            <a:schemeClr val="accent1"/>
          </a:solidFill>
          <a:ln w="9525">
            <a:solidFill>
              <a:schemeClr val="tx1"/>
            </a:solidFill>
            <a:miter lim="800000"/>
            <a:headEnd/>
            <a:tailEnd/>
          </a:ln>
        </p:spPr>
        <p:txBody>
          <a:bodyPr wrap="none" lIns="86204" tIns="43102" rIns="86204" bIns="43102" anchor="ctr"/>
          <a:lstStyle/>
          <a:p>
            <a:pPr eaLnBrk="0" hangingPunct="0"/>
            <a:endParaRPr lang="en-US" sz="1900" dirty="0"/>
          </a:p>
        </p:txBody>
      </p:sp>
      <p:sp>
        <p:nvSpPr>
          <p:cNvPr id="11277" name="Text Box 13"/>
          <p:cNvSpPr txBox="1">
            <a:spLocks noChangeArrowheads="1"/>
          </p:cNvSpPr>
          <p:nvPr/>
        </p:nvSpPr>
        <p:spPr bwMode="auto">
          <a:xfrm>
            <a:off x="2538413" y="914401"/>
            <a:ext cx="901700" cy="615553"/>
          </a:xfrm>
          <a:prstGeom prst="rect">
            <a:avLst/>
          </a:prstGeom>
          <a:noFill/>
          <a:ln w="9525">
            <a:noFill/>
            <a:miter lim="800000"/>
            <a:headEnd/>
            <a:tailEnd/>
          </a:ln>
        </p:spPr>
        <p:txBody>
          <a:bodyPr lIns="0" tIns="0" rIns="0" bIns="0">
            <a:spAutoFit/>
          </a:bodyPr>
          <a:lstStyle/>
          <a:p>
            <a:pPr algn="ctr" defTabSz="811160"/>
            <a:r>
              <a:rPr lang="en-US" sz="1300" b="1" dirty="0"/>
              <a:t>Dedicated Launch</a:t>
            </a:r>
          </a:p>
          <a:p>
            <a:pPr algn="ctr" defTabSz="811160"/>
            <a:r>
              <a:rPr lang="en-US" sz="1300" b="1" dirty="0"/>
              <a:t>Vehicle</a:t>
            </a:r>
          </a:p>
        </p:txBody>
      </p:sp>
      <p:sp>
        <p:nvSpPr>
          <p:cNvPr id="11278" name="Rectangle 14"/>
          <p:cNvSpPr>
            <a:spLocks noChangeArrowheads="1"/>
          </p:cNvSpPr>
          <p:nvPr/>
        </p:nvSpPr>
        <p:spPr bwMode="auto">
          <a:xfrm>
            <a:off x="2127250" y="5651501"/>
            <a:ext cx="4730462" cy="215444"/>
          </a:xfrm>
          <a:prstGeom prst="rect">
            <a:avLst/>
          </a:prstGeom>
          <a:noFill/>
          <a:ln w="9525">
            <a:noFill/>
            <a:miter lim="800000"/>
            <a:headEnd/>
            <a:tailEnd/>
          </a:ln>
        </p:spPr>
        <p:txBody>
          <a:bodyPr wrap="none" lIns="0" tIns="0" rIns="0" bIns="0">
            <a:spAutoFit/>
          </a:bodyPr>
          <a:lstStyle/>
          <a:p>
            <a:pPr defTabSz="811160"/>
            <a:r>
              <a:rPr lang="en-US" sz="1400" b="1" dirty="0">
                <a:solidFill>
                  <a:srgbClr val="00FFFF"/>
                </a:solidFill>
              </a:rPr>
              <a:t>Please visit </a:t>
            </a:r>
            <a:r>
              <a:rPr lang="en-US" sz="1400" b="1" u="sng" dirty="0">
                <a:solidFill>
                  <a:srgbClr val="00FFFF"/>
                </a:solidFill>
              </a:rPr>
              <a:t>http://oco.jpl.nasa.gov</a:t>
            </a:r>
            <a:r>
              <a:rPr lang="en-US" sz="1400" b="1" dirty="0">
                <a:solidFill>
                  <a:srgbClr val="00FFFF"/>
                </a:solidFill>
              </a:rPr>
              <a:t> for more information</a:t>
            </a:r>
          </a:p>
        </p:txBody>
      </p:sp>
      <p:sp>
        <p:nvSpPr>
          <p:cNvPr id="11279" name="Rectangle 15"/>
          <p:cNvSpPr>
            <a:spLocks noChangeArrowheads="1"/>
          </p:cNvSpPr>
          <p:nvPr/>
        </p:nvSpPr>
        <p:spPr bwMode="auto">
          <a:xfrm>
            <a:off x="2322513" y="2054226"/>
            <a:ext cx="1352550" cy="790575"/>
          </a:xfrm>
          <a:prstGeom prst="rect">
            <a:avLst/>
          </a:prstGeom>
          <a:noFill/>
          <a:ln w="38100">
            <a:noFill/>
            <a:miter lim="800000"/>
            <a:headEnd/>
            <a:tailEnd/>
          </a:ln>
        </p:spPr>
        <p:txBody>
          <a:bodyPr wrap="none" lIns="86204" tIns="43102" rIns="86204" bIns="43102" anchor="ctr"/>
          <a:lstStyle/>
          <a:p>
            <a:pPr eaLnBrk="0" hangingPunct="0"/>
            <a:endParaRPr lang="en-US" sz="1900" dirty="0"/>
          </a:p>
        </p:txBody>
      </p:sp>
      <p:pic>
        <p:nvPicPr>
          <p:cNvPr id="11280" name="Picture 18"/>
          <p:cNvPicPr>
            <a:picLocks noChangeAspect="1" noChangeArrowheads="1"/>
          </p:cNvPicPr>
          <p:nvPr/>
        </p:nvPicPr>
        <p:blipFill>
          <a:blip r:embed="rId14" cstate="print"/>
          <a:srcRect l="28400"/>
          <a:stretch>
            <a:fillRect/>
          </a:stretch>
        </p:blipFill>
        <p:spPr bwMode="auto">
          <a:xfrm>
            <a:off x="3616579" y="1646239"/>
            <a:ext cx="1184021" cy="1096961"/>
          </a:xfrm>
          <a:prstGeom prst="rect">
            <a:avLst/>
          </a:prstGeom>
          <a:noFill/>
          <a:ln w="12700">
            <a:solidFill>
              <a:schemeClr val="tx1"/>
            </a:solidFill>
            <a:miter lim="800000"/>
            <a:headEnd/>
            <a:tailEnd/>
          </a:ln>
        </p:spPr>
      </p:pic>
      <p:sp>
        <p:nvSpPr>
          <p:cNvPr id="11281" name="Text Box 34"/>
          <p:cNvSpPr txBox="1">
            <a:spLocks noChangeArrowheads="1"/>
          </p:cNvSpPr>
          <p:nvPr/>
        </p:nvSpPr>
        <p:spPr bwMode="auto">
          <a:xfrm>
            <a:off x="228600" y="3470702"/>
            <a:ext cx="1520825" cy="415498"/>
          </a:xfrm>
          <a:prstGeom prst="rect">
            <a:avLst/>
          </a:prstGeom>
          <a:noFill/>
          <a:ln w="9525">
            <a:noFill/>
            <a:miter lim="800000"/>
            <a:headEnd/>
            <a:tailEnd/>
          </a:ln>
        </p:spPr>
        <p:txBody>
          <a:bodyPr lIns="0" tIns="0" rIns="0" bIns="0">
            <a:spAutoFit/>
          </a:bodyPr>
          <a:lstStyle/>
          <a:p>
            <a:pPr algn="ctr" defTabSz="811160"/>
            <a:r>
              <a:rPr lang="en-US" sz="1300" b="1" dirty="0"/>
              <a:t>Products Delivered to a NASA </a:t>
            </a:r>
            <a:r>
              <a:rPr lang="en-US" sz="1300" b="1" dirty="0" smtClean="0"/>
              <a:t>Archive</a:t>
            </a:r>
            <a:endParaRPr lang="en-US" sz="1300" b="1" dirty="0"/>
          </a:p>
        </p:txBody>
      </p:sp>
      <p:pic>
        <p:nvPicPr>
          <p:cNvPr id="11282" name="Picture 35" descr="AGS_Poker_Flat_11m_antenna"/>
          <p:cNvPicPr>
            <a:picLocks noChangeAspect="1" noChangeArrowheads="1"/>
          </p:cNvPicPr>
          <p:nvPr/>
        </p:nvPicPr>
        <p:blipFill>
          <a:blip r:embed="rId15" cstate="print"/>
          <a:srcRect l="58275" r="23355" b="31868"/>
          <a:stretch>
            <a:fillRect/>
          </a:stretch>
        </p:blipFill>
        <p:spPr bwMode="auto">
          <a:xfrm>
            <a:off x="7664450" y="1576389"/>
            <a:ext cx="869950" cy="1279525"/>
          </a:xfrm>
          <a:prstGeom prst="rect">
            <a:avLst/>
          </a:prstGeom>
          <a:noFill/>
          <a:ln w="9525">
            <a:noFill/>
            <a:miter lim="800000"/>
            <a:headEnd/>
            <a:tailEnd/>
          </a:ln>
        </p:spPr>
      </p:pic>
      <p:pic>
        <p:nvPicPr>
          <p:cNvPr id="11283" name="Picture 8"/>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228600" y="1587501"/>
            <a:ext cx="968375" cy="1530350"/>
          </a:xfrm>
          <a:prstGeom prst="rect">
            <a:avLst/>
          </a:prstGeom>
          <a:noFill/>
          <a:ln w="9525">
            <a:noFill/>
            <a:miter lim="800000"/>
            <a:headEnd/>
            <a:tailEnd/>
          </a:ln>
        </p:spPr>
      </p:pic>
      <p:sp>
        <p:nvSpPr>
          <p:cNvPr id="11284" name="Text Box 10"/>
          <p:cNvSpPr txBox="1">
            <a:spLocks noChangeArrowheads="1"/>
          </p:cNvSpPr>
          <p:nvPr/>
        </p:nvSpPr>
        <p:spPr bwMode="auto">
          <a:xfrm>
            <a:off x="2005014" y="3355976"/>
            <a:ext cx="1500187" cy="402161"/>
          </a:xfrm>
          <a:prstGeom prst="rect">
            <a:avLst/>
          </a:prstGeom>
          <a:noFill/>
          <a:ln w="9525">
            <a:noFill/>
            <a:miter lim="800000"/>
            <a:headEnd/>
            <a:tailEnd/>
          </a:ln>
        </p:spPr>
        <p:txBody>
          <a:bodyPr lIns="0" tIns="0" rIns="0" bIns="0">
            <a:spAutoFit/>
          </a:bodyPr>
          <a:lstStyle/>
          <a:p>
            <a:pPr algn="ctr" defTabSz="811160"/>
            <a:r>
              <a:rPr lang="en-US" sz="1300" b="1" dirty="0"/>
              <a:t>Validation Program</a:t>
            </a:r>
          </a:p>
        </p:txBody>
      </p:sp>
      <p:pic>
        <p:nvPicPr>
          <p:cNvPr id="11285" name="Picture 3" descr="C:\dcrisp\ESSP\OCO\Images\Observatory_Illustrations\Observatory_Stills_from_Animation_20081028\OCO_high_res_Observatory.jpg"/>
          <p:cNvPicPr>
            <a:picLocks noChangeAspect="1" noChangeArrowheads="1"/>
          </p:cNvPicPr>
          <p:nvPr/>
        </p:nvPicPr>
        <p:blipFill>
          <a:blip r:embed="rId17" cstate="print"/>
          <a:srcRect/>
          <a:stretch>
            <a:fillRect/>
          </a:stretch>
        </p:blipFill>
        <p:spPr bwMode="auto">
          <a:xfrm>
            <a:off x="1341439" y="1554163"/>
            <a:ext cx="968375" cy="1422400"/>
          </a:xfrm>
          <a:prstGeom prst="rect">
            <a:avLst/>
          </a:prstGeom>
          <a:noFill/>
          <a:ln w="9525">
            <a:noFill/>
            <a:miter lim="800000"/>
            <a:headEnd/>
            <a:tailEnd/>
          </a:ln>
        </p:spPr>
      </p:pic>
      <p:sp>
        <p:nvSpPr>
          <p:cNvPr id="11286" name="Text Box 17"/>
          <p:cNvSpPr txBox="1">
            <a:spLocks noChangeArrowheads="1"/>
          </p:cNvSpPr>
          <p:nvPr/>
        </p:nvSpPr>
        <p:spPr bwMode="auto">
          <a:xfrm>
            <a:off x="1371600" y="914401"/>
            <a:ext cx="1014413" cy="603242"/>
          </a:xfrm>
          <a:prstGeom prst="rect">
            <a:avLst/>
          </a:prstGeom>
          <a:noFill/>
          <a:ln w="9525">
            <a:noFill/>
            <a:miter lim="800000"/>
            <a:headEnd/>
            <a:tailEnd/>
          </a:ln>
        </p:spPr>
        <p:txBody>
          <a:bodyPr lIns="0" tIns="0" rIns="0" bIns="0">
            <a:spAutoFit/>
          </a:bodyPr>
          <a:lstStyle/>
          <a:p>
            <a:pPr algn="ctr" defTabSz="811160"/>
            <a:r>
              <a:rPr lang="en-US" sz="1300" b="1" dirty="0"/>
              <a:t>Dedicated Spacecraft </a:t>
            </a:r>
            <a:r>
              <a:rPr lang="en-US" sz="1300" b="1" dirty="0" smtClean="0"/>
              <a:t>bus</a:t>
            </a:r>
            <a:endParaRPr lang="en-US" sz="1300" b="1" dirty="0"/>
          </a:p>
        </p:txBody>
      </p:sp>
      <p:pic>
        <p:nvPicPr>
          <p:cNvPr id="11287" name="Picture 3" descr="ils_6815_2A05_band1_fp3.png"/>
          <p:cNvPicPr>
            <a:picLocks noChangeAspect="1"/>
          </p:cNvPicPr>
          <p:nvPr/>
        </p:nvPicPr>
        <p:blipFill>
          <a:blip r:embed="rId18" cstate="print"/>
          <a:srcRect/>
          <a:stretch>
            <a:fillRect/>
          </a:stretch>
        </p:blipFill>
        <p:spPr bwMode="auto">
          <a:xfrm>
            <a:off x="6781800" y="4594225"/>
            <a:ext cx="600075" cy="368300"/>
          </a:xfrm>
          <a:prstGeom prst="rect">
            <a:avLst/>
          </a:prstGeom>
          <a:noFill/>
          <a:ln w="28575">
            <a:solidFill>
              <a:srgbClr val="0000FF"/>
            </a:solidFill>
            <a:miter lim="800000"/>
            <a:headEnd/>
            <a:tailEnd/>
          </a:ln>
        </p:spPr>
      </p:pic>
      <p:sp>
        <p:nvSpPr>
          <p:cNvPr id="11288" name="Text Box 10"/>
          <p:cNvSpPr txBox="1">
            <a:spLocks noChangeArrowheads="1"/>
          </p:cNvSpPr>
          <p:nvPr/>
        </p:nvSpPr>
        <p:spPr bwMode="auto">
          <a:xfrm>
            <a:off x="5510214" y="3508375"/>
            <a:ext cx="1576387" cy="200025"/>
          </a:xfrm>
          <a:prstGeom prst="rect">
            <a:avLst/>
          </a:prstGeom>
          <a:solidFill>
            <a:srgbClr val="CCFFCC"/>
          </a:solidFill>
          <a:ln w="9525">
            <a:noFill/>
            <a:miter lim="800000"/>
            <a:headEnd/>
            <a:tailEnd/>
          </a:ln>
        </p:spPr>
        <p:txBody>
          <a:bodyPr lIns="0" tIns="0" rIns="0" bIns="0">
            <a:spAutoFit/>
          </a:bodyPr>
          <a:lstStyle/>
          <a:p>
            <a:pPr algn="ctr" defTabSz="811160"/>
            <a:r>
              <a:rPr lang="en-US" sz="1300" b="1" dirty="0">
                <a:solidFill>
                  <a:schemeClr val="bg1"/>
                </a:solidFill>
              </a:rPr>
              <a:t>Calibrate Data</a:t>
            </a:r>
          </a:p>
        </p:txBody>
      </p:sp>
      <p:sp>
        <p:nvSpPr>
          <p:cNvPr id="24" name="Isosceles Triangle 23"/>
          <p:cNvSpPr/>
          <p:nvPr/>
        </p:nvSpPr>
        <p:spPr>
          <a:xfrm rot="16200000" flipV="1">
            <a:off x="1079501" y="2098676"/>
            <a:ext cx="371475" cy="136525"/>
          </a:xfrm>
          <a:prstGeom prst="triangle">
            <a:avLst>
              <a:gd name="adj" fmla="val 48256"/>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204" tIns="43102" rIns="86204" bIns="43102" anchor="ctr"/>
          <a:lstStyle/>
          <a:p>
            <a:pPr algn="ctr" eaLnBrk="0" hangingPunct="0">
              <a:defRPr/>
            </a:pPr>
            <a:endParaRPr lang="en-US" sz="1300" dirty="0">
              <a:solidFill>
                <a:srgbClr val="FFFFFF"/>
              </a:solidFill>
              <a:latin typeface="Arial" pitchFamily="34" charset="0"/>
              <a:cs typeface="Arial" pitchFamily="34" charset="0"/>
            </a:endParaRPr>
          </a:p>
        </p:txBody>
      </p:sp>
      <p:sp>
        <p:nvSpPr>
          <p:cNvPr id="25" name="Isosceles Triangle 24"/>
          <p:cNvSpPr/>
          <p:nvPr/>
        </p:nvSpPr>
        <p:spPr>
          <a:xfrm rot="16200000" flipV="1">
            <a:off x="2231232" y="2097883"/>
            <a:ext cx="371475" cy="138112"/>
          </a:xfrm>
          <a:prstGeom prst="triangle">
            <a:avLst>
              <a:gd name="adj" fmla="val 48256"/>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204" tIns="43102" rIns="86204" bIns="43102" anchor="ctr"/>
          <a:lstStyle/>
          <a:p>
            <a:pPr algn="ctr" eaLnBrk="0" hangingPunct="0">
              <a:defRPr/>
            </a:pPr>
            <a:endParaRPr lang="en-US" sz="1300" dirty="0">
              <a:solidFill>
                <a:srgbClr val="FFFFFF"/>
              </a:solidFill>
              <a:latin typeface="Arial" pitchFamily="34" charset="0"/>
              <a:cs typeface="Arial" pitchFamily="34" charset="0"/>
            </a:endParaRPr>
          </a:p>
        </p:txBody>
      </p:sp>
      <p:sp>
        <p:nvSpPr>
          <p:cNvPr id="26" name="Isosceles Triangle 25"/>
          <p:cNvSpPr/>
          <p:nvPr/>
        </p:nvSpPr>
        <p:spPr>
          <a:xfrm rot="16200000" flipV="1">
            <a:off x="3297239" y="2098676"/>
            <a:ext cx="371475" cy="136525"/>
          </a:xfrm>
          <a:prstGeom prst="triangle">
            <a:avLst>
              <a:gd name="adj" fmla="val 48256"/>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204" tIns="43102" rIns="86204" bIns="43102" anchor="ctr"/>
          <a:lstStyle/>
          <a:p>
            <a:pPr algn="ctr" eaLnBrk="0" hangingPunct="0">
              <a:defRPr/>
            </a:pPr>
            <a:endParaRPr lang="en-US" sz="1300" dirty="0">
              <a:solidFill>
                <a:srgbClr val="FFFFFF"/>
              </a:solidFill>
              <a:latin typeface="Arial" pitchFamily="34" charset="0"/>
              <a:cs typeface="Arial" pitchFamily="34" charset="0"/>
            </a:endParaRPr>
          </a:p>
        </p:txBody>
      </p:sp>
      <p:sp>
        <p:nvSpPr>
          <p:cNvPr id="27" name="Isosceles Triangle 26"/>
          <p:cNvSpPr/>
          <p:nvPr/>
        </p:nvSpPr>
        <p:spPr>
          <a:xfrm rot="16200000" flipV="1">
            <a:off x="7350920" y="2120107"/>
            <a:ext cx="371475" cy="138113"/>
          </a:xfrm>
          <a:prstGeom prst="triangle">
            <a:avLst>
              <a:gd name="adj" fmla="val 48256"/>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204" tIns="43102" rIns="86204" bIns="43102" anchor="ctr"/>
          <a:lstStyle/>
          <a:p>
            <a:pPr algn="ctr" eaLnBrk="0" hangingPunct="0">
              <a:defRPr/>
            </a:pPr>
            <a:endParaRPr lang="en-US" sz="1300" dirty="0">
              <a:solidFill>
                <a:srgbClr val="FFFFFF"/>
              </a:solidFill>
              <a:latin typeface="Arial" pitchFamily="34" charset="0"/>
              <a:cs typeface="Arial" pitchFamily="34" charset="0"/>
            </a:endParaRPr>
          </a:p>
        </p:txBody>
      </p:sp>
      <p:sp>
        <p:nvSpPr>
          <p:cNvPr id="28" name="Isosceles Triangle 27"/>
          <p:cNvSpPr/>
          <p:nvPr/>
        </p:nvSpPr>
        <p:spPr>
          <a:xfrm rot="16200000" flipV="1">
            <a:off x="4759326" y="2098676"/>
            <a:ext cx="371475" cy="136525"/>
          </a:xfrm>
          <a:prstGeom prst="triangle">
            <a:avLst>
              <a:gd name="adj" fmla="val 48256"/>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204" tIns="43102" rIns="86204" bIns="43102" anchor="ctr"/>
          <a:lstStyle/>
          <a:p>
            <a:pPr algn="ctr" eaLnBrk="0" hangingPunct="0">
              <a:defRPr/>
            </a:pPr>
            <a:endParaRPr lang="en-US" sz="1300" dirty="0">
              <a:solidFill>
                <a:srgbClr val="FFFFFF"/>
              </a:solidFill>
              <a:latin typeface="Arial" pitchFamily="34" charset="0"/>
              <a:cs typeface="Arial" pitchFamily="34" charset="0"/>
            </a:endParaRPr>
          </a:p>
        </p:txBody>
      </p:sp>
      <p:sp>
        <p:nvSpPr>
          <p:cNvPr id="29" name="Isosceles Triangle 28"/>
          <p:cNvSpPr/>
          <p:nvPr/>
        </p:nvSpPr>
        <p:spPr>
          <a:xfrm rot="5400000" flipH="1" flipV="1">
            <a:off x="1878807" y="4548982"/>
            <a:ext cx="371475" cy="138112"/>
          </a:xfrm>
          <a:prstGeom prst="triangle">
            <a:avLst>
              <a:gd name="adj" fmla="val 48256"/>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204" tIns="43102" rIns="86204" bIns="43102" anchor="ctr"/>
          <a:lstStyle/>
          <a:p>
            <a:pPr algn="ctr" eaLnBrk="0" hangingPunct="0">
              <a:defRPr/>
            </a:pPr>
            <a:endParaRPr lang="en-US" sz="1300" dirty="0">
              <a:solidFill>
                <a:srgbClr val="FFFFFF"/>
              </a:solidFill>
              <a:latin typeface="Arial" pitchFamily="34" charset="0"/>
              <a:cs typeface="Arial" pitchFamily="34" charset="0"/>
            </a:endParaRPr>
          </a:p>
        </p:txBody>
      </p:sp>
      <p:sp>
        <p:nvSpPr>
          <p:cNvPr id="11295" name="Text Box 10"/>
          <p:cNvSpPr txBox="1">
            <a:spLocks noChangeArrowheads="1"/>
          </p:cNvSpPr>
          <p:nvPr/>
        </p:nvSpPr>
        <p:spPr bwMode="auto">
          <a:xfrm>
            <a:off x="3752850" y="3508375"/>
            <a:ext cx="1809750" cy="200055"/>
          </a:xfrm>
          <a:prstGeom prst="rect">
            <a:avLst/>
          </a:prstGeom>
          <a:solidFill>
            <a:srgbClr val="CCFFCC"/>
          </a:solidFill>
          <a:ln w="9525">
            <a:noFill/>
            <a:miter lim="800000"/>
            <a:headEnd/>
            <a:tailEnd/>
          </a:ln>
        </p:spPr>
        <p:txBody>
          <a:bodyPr lIns="0" tIns="0" rIns="0" bIns="0">
            <a:spAutoFit/>
          </a:bodyPr>
          <a:lstStyle/>
          <a:p>
            <a:pPr algn="ctr" defTabSz="811160"/>
            <a:r>
              <a:rPr lang="en-US" sz="1300" b="1" dirty="0">
                <a:solidFill>
                  <a:schemeClr val="bg1"/>
                </a:solidFill>
              </a:rPr>
              <a:t>L2 X</a:t>
            </a:r>
            <a:r>
              <a:rPr lang="en-US" sz="1300" b="1" baseline="-25000" dirty="0">
                <a:solidFill>
                  <a:schemeClr val="bg1"/>
                </a:solidFill>
              </a:rPr>
              <a:t>CO2</a:t>
            </a:r>
            <a:r>
              <a:rPr lang="en-US" sz="1300" b="1" dirty="0">
                <a:solidFill>
                  <a:schemeClr val="bg1"/>
                </a:solidFill>
              </a:rPr>
              <a:t> Retrieval </a:t>
            </a:r>
          </a:p>
        </p:txBody>
      </p:sp>
      <p:pic>
        <p:nvPicPr>
          <p:cNvPr id="11296" name="Picture 3" descr="o2a_fpa_light_response"/>
          <p:cNvPicPr>
            <a:picLocks noChangeAspect="1" noChangeArrowheads="1"/>
          </p:cNvPicPr>
          <p:nvPr/>
        </p:nvPicPr>
        <p:blipFill>
          <a:blip r:embed="rId19" cstate="print"/>
          <a:srcRect/>
          <a:stretch>
            <a:fillRect/>
          </a:stretch>
        </p:blipFill>
        <p:spPr bwMode="auto">
          <a:xfrm>
            <a:off x="5791201" y="4191000"/>
            <a:ext cx="990600" cy="457200"/>
          </a:xfrm>
          <a:prstGeom prst="rect">
            <a:avLst/>
          </a:prstGeom>
          <a:noFill/>
          <a:ln w="9525">
            <a:noFill/>
            <a:miter lim="800000"/>
            <a:headEnd/>
            <a:tailEnd/>
          </a:ln>
        </p:spPr>
      </p:pic>
      <p:pic>
        <p:nvPicPr>
          <p:cNvPr id="11297" name="Picture 58" descr="C:\Users\dcrisp\Documents\dcrisp\OCO\Images-OCO\Vandenberg\Launch-OCO\04.jpg"/>
          <p:cNvPicPr>
            <a:picLocks noChangeAspect="1" noChangeArrowheads="1"/>
          </p:cNvPicPr>
          <p:nvPr/>
        </p:nvPicPr>
        <p:blipFill>
          <a:blip r:embed="rId20" cstate="print"/>
          <a:srcRect b="15147"/>
          <a:stretch>
            <a:fillRect/>
          </a:stretch>
        </p:blipFill>
        <p:spPr bwMode="auto">
          <a:xfrm>
            <a:off x="2514600" y="1500189"/>
            <a:ext cx="876300" cy="1493837"/>
          </a:xfrm>
          <a:prstGeom prst="rect">
            <a:avLst/>
          </a:prstGeom>
          <a:noFill/>
          <a:ln w="9525">
            <a:noFill/>
            <a:miter lim="800000"/>
            <a:headEnd/>
            <a:tailEnd/>
          </a:ln>
        </p:spPr>
      </p:pic>
      <p:sp>
        <p:nvSpPr>
          <p:cNvPr id="11298" name="AutoShape 31"/>
          <p:cNvSpPr>
            <a:spLocks noChangeArrowheads="1"/>
          </p:cNvSpPr>
          <p:nvPr/>
        </p:nvSpPr>
        <p:spPr bwMode="auto">
          <a:xfrm rot="5400000">
            <a:off x="7927975" y="2792413"/>
            <a:ext cx="274637" cy="433388"/>
          </a:xfrm>
          <a:prstGeom prst="rightArrow">
            <a:avLst>
              <a:gd name="adj1" fmla="val 64602"/>
              <a:gd name="adj2" fmla="val 53407"/>
            </a:avLst>
          </a:prstGeom>
          <a:solidFill>
            <a:srgbClr val="FFFF00"/>
          </a:solidFill>
          <a:ln w="9525">
            <a:solidFill>
              <a:schemeClr val="tx1"/>
            </a:solidFill>
            <a:miter lim="800000"/>
            <a:headEnd/>
            <a:tailEnd/>
          </a:ln>
        </p:spPr>
        <p:txBody>
          <a:bodyPr wrap="none" lIns="86204" tIns="43102" rIns="86204" bIns="43102" anchor="ctr"/>
          <a:lstStyle/>
          <a:p>
            <a:pPr eaLnBrk="0" hangingPunct="0"/>
            <a:endParaRPr lang="en-US" sz="1900" dirty="0"/>
          </a:p>
        </p:txBody>
      </p:sp>
      <p:grpSp>
        <p:nvGrpSpPr>
          <p:cNvPr id="3" name="Group 153"/>
          <p:cNvGrpSpPr>
            <a:grpSpLocks/>
          </p:cNvGrpSpPr>
          <p:nvPr/>
        </p:nvGrpSpPr>
        <p:grpSpPr bwMode="auto">
          <a:xfrm>
            <a:off x="6858001" y="3814764"/>
            <a:ext cx="650875" cy="555625"/>
            <a:chOff x="152" y="1350"/>
            <a:chExt cx="5406" cy="2571"/>
          </a:xfrm>
        </p:grpSpPr>
        <p:pic>
          <p:nvPicPr>
            <p:cNvPr id="11320" name="Picture 150" descr="A-band_moon_01005_frame_300"/>
            <p:cNvPicPr>
              <a:picLocks noChangeAspect="1" noChangeArrowheads="1"/>
            </p:cNvPicPr>
            <p:nvPr/>
          </p:nvPicPr>
          <p:blipFill>
            <a:blip r:embed="rId21" cstate="print"/>
            <a:srcRect/>
            <a:stretch>
              <a:fillRect/>
            </a:stretch>
          </p:blipFill>
          <p:spPr bwMode="auto">
            <a:xfrm>
              <a:off x="152" y="1350"/>
              <a:ext cx="5406" cy="785"/>
            </a:xfrm>
            <a:prstGeom prst="rect">
              <a:avLst/>
            </a:prstGeom>
            <a:noFill/>
            <a:ln w="28575">
              <a:solidFill>
                <a:schemeClr val="accent2"/>
              </a:solidFill>
              <a:miter lim="800000"/>
              <a:headEnd/>
              <a:tailEnd/>
            </a:ln>
          </p:spPr>
        </p:pic>
        <p:pic>
          <p:nvPicPr>
            <p:cNvPr id="11321" name="Picture 151" descr="Weak_moon_01005_frame_300"/>
            <p:cNvPicPr>
              <a:picLocks noChangeAspect="1" noChangeArrowheads="1"/>
            </p:cNvPicPr>
            <p:nvPr/>
          </p:nvPicPr>
          <p:blipFill>
            <a:blip r:embed="rId22" cstate="print"/>
            <a:srcRect/>
            <a:stretch>
              <a:fillRect/>
            </a:stretch>
          </p:blipFill>
          <p:spPr bwMode="auto">
            <a:xfrm>
              <a:off x="152" y="2244"/>
              <a:ext cx="5406" cy="783"/>
            </a:xfrm>
            <a:prstGeom prst="rect">
              <a:avLst/>
            </a:prstGeom>
            <a:noFill/>
            <a:ln w="28575">
              <a:solidFill>
                <a:srgbClr val="008000"/>
              </a:solidFill>
              <a:miter lim="800000"/>
              <a:headEnd/>
              <a:tailEnd/>
            </a:ln>
          </p:spPr>
        </p:pic>
        <p:pic>
          <p:nvPicPr>
            <p:cNvPr id="11322" name="Picture 152" descr="Strong_moon_01005_framejpg"/>
            <p:cNvPicPr>
              <a:picLocks noChangeAspect="1" noChangeArrowheads="1"/>
            </p:cNvPicPr>
            <p:nvPr/>
          </p:nvPicPr>
          <p:blipFill>
            <a:blip r:embed="rId23" cstate="print"/>
            <a:srcRect/>
            <a:stretch>
              <a:fillRect/>
            </a:stretch>
          </p:blipFill>
          <p:spPr bwMode="auto">
            <a:xfrm>
              <a:off x="152" y="3136"/>
              <a:ext cx="5406" cy="785"/>
            </a:xfrm>
            <a:prstGeom prst="rect">
              <a:avLst/>
            </a:prstGeom>
            <a:noFill/>
            <a:ln w="19050">
              <a:solidFill>
                <a:srgbClr val="FF0000"/>
              </a:solidFill>
              <a:miter lim="800000"/>
              <a:headEnd/>
              <a:tailEnd/>
            </a:ln>
          </p:spPr>
        </p:pic>
      </p:grpSp>
      <p:sp>
        <p:nvSpPr>
          <p:cNvPr id="40" name="Isosceles Triangle 39"/>
          <p:cNvSpPr/>
          <p:nvPr/>
        </p:nvSpPr>
        <p:spPr bwMode="auto">
          <a:xfrm rot="5400000" flipH="1" flipV="1">
            <a:off x="5203826" y="4462464"/>
            <a:ext cx="371475" cy="136525"/>
          </a:xfrm>
          <a:prstGeom prst="triangle">
            <a:avLst>
              <a:gd name="adj" fmla="val 48256"/>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204" tIns="43102" rIns="86204" bIns="43102" anchor="ctr"/>
          <a:lstStyle/>
          <a:p>
            <a:pPr algn="ctr" eaLnBrk="0" hangingPunct="0">
              <a:defRPr/>
            </a:pPr>
            <a:endParaRPr lang="en-US" sz="1300" dirty="0">
              <a:solidFill>
                <a:schemeClr val="bg1"/>
              </a:solidFill>
              <a:latin typeface="Arial" pitchFamily="34" charset="0"/>
              <a:cs typeface="Arial" pitchFamily="34" charset="0"/>
            </a:endParaRPr>
          </a:p>
        </p:txBody>
      </p:sp>
      <p:sp>
        <p:nvSpPr>
          <p:cNvPr id="41" name="Isosceles Triangle 40"/>
          <p:cNvSpPr/>
          <p:nvPr/>
        </p:nvSpPr>
        <p:spPr bwMode="auto">
          <a:xfrm rot="5400000" flipH="1" flipV="1">
            <a:off x="3415507" y="4541045"/>
            <a:ext cx="371475" cy="138112"/>
          </a:xfrm>
          <a:prstGeom prst="triangle">
            <a:avLst>
              <a:gd name="adj" fmla="val 48256"/>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204" tIns="43102" rIns="86204" bIns="43102" anchor="ctr"/>
          <a:lstStyle/>
          <a:p>
            <a:pPr algn="ctr" eaLnBrk="0" hangingPunct="0">
              <a:defRPr/>
            </a:pPr>
            <a:endParaRPr lang="en-US" sz="1300" dirty="0">
              <a:solidFill>
                <a:schemeClr val="bg1"/>
              </a:solidFill>
              <a:latin typeface="Arial" pitchFamily="34" charset="0"/>
              <a:cs typeface="Arial" pitchFamily="34" charset="0"/>
            </a:endParaRPr>
          </a:p>
        </p:txBody>
      </p:sp>
      <p:pic>
        <p:nvPicPr>
          <p:cNvPr id="11302" name="Picture 59"/>
          <p:cNvPicPr>
            <a:picLocks noChangeAspect="1" noChangeArrowheads="1"/>
          </p:cNvPicPr>
          <p:nvPr/>
        </p:nvPicPr>
        <p:blipFill>
          <a:blip r:embed="rId24" cstate="print"/>
          <a:srcRect/>
          <a:stretch>
            <a:fillRect/>
          </a:stretch>
        </p:blipFill>
        <p:spPr bwMode="auto">
          <a:xfrm>
            <a:off x="3913188" y="3738564"/>
            <a:ext cx="1649412" cy="1785937"/>
          </a:xfrm>
          <a:prstGeom prst="rect">
            <a:avLst/>
          </a:prstGeom>
          <a:noFill/>
          <a:ln w="9525">
            <a:noFill/>
            <a:miter lim="800000"/>
            <a:headEnd/>
            <a:tailEnd/>
          </a:ln>
        </p:spPr>
      </p:pic>
      <p:pic>
        <p:nvPicPr>
          <p:cNvPr id="11303" name="Picture 2"/>
          <p:cNvPicPr>
            <a:picLocks noChangeAspect="1" noChangeArrowheads="1"/>
          </p:cNvPicPr>
          <p:nvPr/>
        </p:nvPicPr>
        <p:blipFill>
          <a:blip r:embed="rId25" cstate="print"/>
          <a:srcRect/>
          <a:stretch>
            <a:fillRect/>
          </a:stretch>
        </p:blipFill>
        <p:spPr bwMode="auto">
          <a:xfrm>
            <a:off x="3760789" y="4271963"/>
            <a:ext cx="649287" cy="381000"/>
          </a:xfrm>
          <a:prstGeom prst="rect">
            <a:avLst/>
          </a:prstGeom>
          <a:noFill/>
          <a:ln w="9525" algn="ctr">
            <a:solidFill>
              <a:schemeClr val="tx1"/>
            </a:solidFill>
            <a:miter lim="800000"/>
            <a:headEnd/>
            <a:tailEnd/>
          </a:ln>
        </p:spPr>
      </p:pic>
      <p:pic>
        <p:nvPicPr>
          <p:cNvPr id="11305" name="Picture 6" descr="wco2_singlepixel_dark"/>
          <p:cNvPicPr>
            <a:picLocks noChangeAspect="1" noChangeArrowheads="1"/>
          </p:cNvPicPr>
          <p:nvPr/>
        </p:nvPicPr>
        <p:blipFill>
          <a:blip r:embed="rId26" cstate="print"/>
          <a:srcRect t="5644"/>
          <a:stretch>
            <a:fillRect/>
          </a:stretch>
        </p:blipFill>
        <p:spPr bwMode="auto">
          <a:xfrm>
            <a:off x="5822950" y="3738564"/>
            <a:ext cx="914400" cy="420687"/>
          </a:xfrm>
          <a:prstGeom prst="rect">
            <a:avLst/>
          </a:prstGeom>
          <a:noFill/>
          <a:ln w="9525">
            <a:noFill/>
            <a:miter lim="800000"/>
            <a:headEnd/>
            <a:tailEnd/>
          </a:ln>
        </p:spPr>
      </p:pic>
      <p:grpSp>
        <p:nvGrpSpPr>
          <p:cNvPr id="4" name="Group 49"/>
          <p:cNvGrpSpPr>
            <a:grpSpLocks/>
          </p:cNvGrpSpPr>
          <p:nvPr/>
        </p:nvGrpSpPr>
        <p:grpSpPr bwMode="auto">
          <a:xfrm>
            <a:off x="2181226" y="3806825"/>
            <a:ext cx="1552575" cy="1701800"/>
            <a:chOff x="6255702" y="4038599"/>
            <a:chExt cx="1285692" cy="1409329"/>
          </a:xfrm>
        </p:grpSpPr>
        <p:grpSp>
          <p:nvGrpSpPr>
            <p:cNvPr id="5" name="Group 22"/>
            <p:cNvGrpSpPr>
              <a:grpSpLocks/>
            </p:cNvGrpSpPr>
            <p:nvPr/>
          </p:nvGrpSpPr>
          <p:grpSpPr bwMode="auto">
            <a:xfrm>
              <a:off x="6255702" y="4038599"/>
              <a:ext cx="1094041" cy="1409329"/>
              <a:chOff x="3949" y="1860"/>
              <a:chExt cx="1209" cy="1558"/>
            </a:xfrm>
          </p:grpSpPr>
          <p:pic>
            <p:nvPicPr>
              <p:cNvPr id="11314" name="Picture 23" descr="wlef10"/>
              <p:cNvPicPr>
                <a:picLocks noChangeAspect="1" noChangeArrowheads="1"/>
              </p:cNvPicPr>
              <p:nvPr/>
            </p:nvPicPr>
            <p:blipFill>
              <a:blip r:embed="rId27" cstate="print"/>
              <a:srcRect/>
              <a:stretch>
                <a:fillRect/>
              </a:stretch>
            </p:blipFill>
            <p:spPr bwMode="auto">
              <a:xfrm>
                <a:off x="3952" y="1860"/>
                <a:ext cx="1204" cy="1558"/>
              </a:xfrm>
              <a:prstGeom prst="rect">
                <a:avLst/>
              </a:prstGeom>
              <a:noFill/>
              <a:ln w="15875">
                <a:noFill/>
                <a:miter lim="800000"/>
                <a:headEnd/>
                <a:tailEnd/>
              </a:ln>
            </p:spPr>
          </p:pic>
          <p:sp>
            <p:nvSpPr>
              <p:cNvPr id="11315" name="AutoShape 25"/>
              <p:cNvSpPr>
                <a:spLocks noChangeArrowheads="1"/>
              </p:cNvSpPr>
              <p:nvPr/>
            </p:nvSpPr>
            <p:spPr bwMode="auto">
              <a:xfrm>
                <a:off x="4770" y="1860"/>
                <a:ext cx="122" cy="120"/>
              </a:xfrm>
              <a:prstGeom prst="star16">
                <a:avLst>
                  <a:gd name="adj" fmla="val 31944"/>
                </a:avLst>
              </a:prstGeom>
              <a:solidFill>
                <a:srgbClr val="FFFF00"/>
              </a:solidFill>
              <a:ln w="9525">
                <a:solidFill>
                  <a:schemeClr val="tx1"/>
                </a:solidFill>
                <a:miter lim="800000"/>
                <a:headEnd/>
                <a:tailEnd/>
              </a:ln>
            </p:spPr>
            <p:txBody>
              <a:bodyPr wrap="none" anchor="ctr"/>
              <a:lstStyle/>
              <a:p>
                <a:endParaRPr lang="en-US" sz="1000" dirty="0"/>
              </a:p>
            </p:txBody>
          </p:sp>
          <p:sp>
            <p:nvSpPr>
              <p:cNvPr id="11316" name="Freeform 26"/>
              <p:cNvSpPr>
                <a:spLocks/>
              </p:cNvSpPr>
              <p:nvPr/>
            </p:nvSpPr>
            <p:spPr bwMode="auto">
              <a:xfrm>
                <a:off x="4794" y="1923"/>
                <a:ext cx="206" cy="1215"/>
              </a:xfrm>
              <a:custGeom>
                <a:avLst/>
                <a:gdLst>
                  <a:gd name="T0" fmla="*/ 0 w 488"/>
                  <a:gd name="T1" fmla="*/ 0 h 2920"/>
                  <a:gd name="T2" fmla="*/ 0 w 488"/>
                  <a:gd name="T3" fmla="*/ 2 h 2920"/>
                  <a:gd name="T4" fmla="*/ 0 w 488"/>
                  <a:gd name="T5" fmla="*/ 2 h 2920"/>
                  <a:gd name="T6" fmla="*/ 0 w 488"/>
                  <a:gd name="T7" fmla="*/ 0 h 2920"/>
                  <a:gd name="T8" fmla="*/ 0 w 488"/>
                  <a:gd name="T9" fmla="*/ 0 h 2920"/>
                  <a:gd name="T10" fmla="*/ 0 60000 65536"/>
                  <a:gd name="T11" fmla="*/ 0 60000 65536"/>
                  <a:gd name="T12" fmla="*/ 0 60000 65536"/>
                  <a:gd name="T13" fmla="*/ 0 60000 65536"/>
                  <a:gd name="T14" fmla="*/ 0 60000 65536"/>
                  <a:gd name="T15" fmla="*/ 0 w 488"/>
                  <a:gd name="T16" fmla="*/ 0 h 2920"/>
                  <a:gd name="T17" fmla="*/ 488 w 488"/>
                  <a:gd name="T18" fmla="*/ 2920 h 2920"/>
                </a:gdLst>
                <a:ahLst/>
                <a:cxnLst>
                  <a:cxn ang="T10">
                    <a:pos x="T0" y="T1"/>
                  </a:cxn>
                  <a:cxn ang="T11">
                    <a:pos x="T2" y="T3"/>
                  </a:cxn>
                  <a:cxn ang="T12">
                    <a:pos x="T4" y="T5"/>
                  </a:cxn>
                  <a:cxn ang="T13">
                    <a:pos x="T6" y="T7"/>
                  </a:cxn>
                  <a:cxn ang="T14">
                    <a:pos x="T8" y="T9"/>
                  </a:cxn>
                </a:cxnLst>
                <a:rect l="T15" t="T16" r="T17" b="T18"/>
                <a:pathLst>
                  <a:path w="488" h="2920">
                    <a:moveTo>
                      <a:pt x="0" y="24"/>
                    </a:moveTo>
                    <a:lnTo>
                      <a:pt x="424" y="2920"/>
                    </a:lnTo>
                    <a:lnTo>
                      <a:pt x="488" y="2920"/>
                    </a:lnTo>
                    <a:lnTo>
                      <a:pt x="176" y="0"/>
                    </a:lnTo>
                    <a:lnTo>
                      <a:pt x="0" y="24"/>
                    </a:lnTo>
                    <a:close/>
                  </a:path>
                </a:pathLst>
              </a:custGeom>
              <a:solidFill>
                <a:srgbClr val="FFFF66">
                  <a:alpha val="76077"/>
                </a:srgbClr>
              </a:solidFill>
              <a:ln w="9525">
                <a:noFill/>
                <a:round/>
                <a:headEnd/>
                <a:tailEnd/>
              </a:ln>
            </p:spPr>
            <p:txBody>
              <a:bodyPr/>
              <a:lstStyle/>
              <a:p>
                <a:endParaRPr lang="en-US">
                  <a:latin typeface="Arial" pitchFamily="34" charset="0"/>
                  <a:cs typeface="Arial" pitchFamily="34" charset="0"/>
                </a:endParaRPr>
              </a:p>
            </p:txBody>
          </p:sp>
          <p:sp>
            <p:nvSpPr>
              <p:cNvPr id="11317" name="Freeform 27"/>
              <p:cNvSpPr>
                <a:spLocks/>
              </p:cNvSpPr>
              <p:nvPr/>
            </p:nvSpPr>
            <p:spPr bwMode="auto">
              <a:xfrm>
                <a:off x="4972" y="2086"/>
                <a:ext cx="186" cy="1055"/>
              </a:xfrm>
              <a:custGeom>
                <a:avLst/>
                <a:gdLst>
                  <a:gd name="T0" fmla="*/ 0 w 438"/>
                  <a:gd name="T1" fmla="*/ 0 h 2535"/>
                  <a:gd name="T2" fmla="*/ 0 w 438"/>
                  <a:gd name="T3" fmla="*/ 2 h 2535"/>
                  <a:gd name="T4" fmla="*/ 0 w 438"/>
                  <a:gd name="T5" fmla="*/ 2 h 2535"/>
                  <a:gd name="T6" fmla="*/ 0 w 438"/>
                  <a:gd name="T7" fmla="*/ 0 h 2535"/>
                  <a:gd name="T8" fmla="*/ 0 w 438"/>
                  <a:gd name="T9" fmla="*/ 0 h 2535"/>
                  <a:gd name="T10" fmla="*/ 0 60000 65536"/>
                  <a:gd name="T11" fmla="*/ 0 60000 65536"/>
                  <a:gd name="T12" fmla="*/ 0 60000 65536"/>
                  <a:gd name="T13" fmla="*/ 0 60000 65536"/>
                  <a:gd name="T14" fmla="*/ 0 60000 65536"/>
                  <a:gd name="T15" fmla="*/ 0 w 438"/>
                  <a:gd name="T16" fmla="*/ 0 h 2535"/>
                  <a:gd name="T17" fmla="*/ 438 w 438"/>
                  <a:gd name="T18" fmla="*/ 2535 h 2535"/>
                </a:gdLst>
                <a:ahLst/>
                <a:cxnLst>
                  <a:cxn ang="T10">
                    <a:pos x="T0" y="T1"/>
                  </a:cxn>
                  <a:cxn ang="T11">
                    <a:pos x="T2" y="T3"/>
                  </a:cxn>
                  <a:cxn ang="T12">
                    <a:pos x="T4" y="T5"/>
                  </a:cxn>
                  <a:cxn ang="T13">
                    <a:pos x="T6" y="T7"/>
                  </a:cxn>
                  <a:cxn ang="T14">
                    <a:pos x="T8" y="T9"/>
                  </a:cxn>
                </a:cxnLst>
                <a:rect l="T15" t="T16" r="T17" b="T18"/>
                <a:pathLst>
                  <a:path w="438" h="2535">
                    <a:moveTo>
                      <a:pt x="423" y="0"/>
                    </a:moveTo>
                    <a:lnTo>
                      <a:pt x="0" y="2535"/>
                    </a:lnTo>
                    <a:lnTo>
                      <a:pt x="78" y="2532"/>
                    </a:lnTo>
                    <a:lnTo>
                      <a:pt x="438" y="0"/>
                    </a:lnTo>
                    <a:lnTo>
                      <a:pt x="423" y="0"/>
                    </a:lnTo>
                    <a:close/>
                  </a:path>
                </a:pathLst>
              </a:custGeom>
              <a:solidFill>
                <a:srgbClr val="FFFF66">
                  <a:alpha val="76077"/>
                </a:srgbClr>
              </a:solidFill>
              <a:ln w="9525">
                <a:noFill/>
                <a:round/>
                <a:headEnd/>
                <a:tailEnd/>
              </a:ln>
            </p:spPr>
            <p:txBody>
              <a:bodyPr/>
              <a:lstStyle/>
              <a:p>
                <a:endParaRPr lang="en-US">
                  <a:latin typeface="Arial" pitchFamily="34" charset="0"/>
                  <a:cs typeface="Arial" pitchFamily="34" charset="0"/>
                </a:endParaRPr>
              </a:p>
            </p:txBody>
          </p:sp>
          <p:pic>
            <p:nvPicPr>
              <p:cNvPr id="11318" name="Picture 30" descr="twin_otter_2"/>
              <p:cNvPicPr>
                <a:picLocks noChangeAspect="1" noChangeArrowheads="1"/>
              </p:cNvPicPr>
              <p:nvPr/>
            </p:nvPicPr>
            <p:blipFill>
              <a:blip r:embed="rId28" cstate="print">
                <a:clrChange>
                  <a:clrFrom>
                    <a:srgbClr val="A597A6"/>
                  </a:clrFrom>
                  <a:clrTo>
                    <a:srgbClr val="A597A6">
                      <a:alpha val="0"/>
                    </a:srgbClr>
                  </a:clrTo>
                </a:clrChange>
                <a:lum bright="-6000" contrast="-6000"/>
              </a:blip>
              <a:srcRect l="17694" t="26422" r="17487" b="20168"/>
              <a:stretch>
                <a:fillRect/>
              </a:stretch>
            </p:blipFill>
            <p:spPr bwMode="auto">
              <a:xfrm>
                <a:off x="3970" y="2491"/>
                <a:ext cx="402" cy="247"/>
              </a:xfrm>
              <a:prstGeom prst="rect">
                <a:avLst/>
              </a:prstGeom>
              <a:noFill/>
              <a:ln w="9525">
                <a:noFill/>
                <a:miter lim="800000"/>
                <a:headEnd/>
                <a:tailEnd/>
              </a:ln>
            </p:spPr>
          </p:pic>
          <p:pic>
            <p:nvPicPr>
              <p:cNvPr id="11319" name="Picture 31" descr="NASA_proteus_flight"/>
              <p:cNvPicPr>
                <a:picLocks noChangeAspect="1" noChangeArrowheads="1"/>
              </p:cNvPicPr>
              <p:nvPr/>
            </p:nvPicPr>
            <p:blipFill>
              <a:blip r:embed="rId29" cstate="print">
                <a:lum bright="-24000" contrast="30000"/>
              </a:blip>
              <a:srcRect/>
              <a:stretch>
                <a:fillRect/>
              </a:stretch>
            </p:blipFill>
            <p:spPr bwMode="auto">
              <a:xfrm>
                <a:off x="3949" y="1872"/>
                <a:ext cx="526" cy="139"/>
              </a:xfrm>
              <a:prstGeom prst="rect">
                <a:avLst/>
              </a:prstGeom>
              <a:noFill/>
              <a:ln w="9525">
                <a:noFill/>
                <a:miter lim="800000"/>
                <a:headEnd/>
                <a:tailEnd/>
              </a:ln>
            </p:spPr>
          </p:pic>
        </p:grpSp>
        <p:pic>
          <p:nvPicPr>
            <p:cNvPr id="11313" name="Picture 36"/>
            <p:cNvPicPr>
              <a:picLocks noChangeAspect="1" noChangeArrowheads="1"/>
            </p:cNvPicPr>
            <p:nvPr/>
          </p:nvPicPr>
          <p:blipFill>
            <a:blip r:embed="rId30" cstate="print">
              <a:clrChange>
                <a:clrFrom>
                  <a:srgbClr val="FFFFFF"/>
                </a:clrFrom>
                <a:clrTo>
                  <a:srgbClr val="FFFFFF">
                    <a:alpha val="0"/>
                  </a:srgbClr>
                </a:clrTo>
              </a:clrChange>
            </a:blip>
            <a:srcRect/>
            <a:stretch>
              <a:fillRect/>
            </a:stretch>
          </p:blipFill>
          <p:spPr bwMode="auto">
            <a:xfrm rot="901954">
              <a:off x="7195048" y="4156807"/>
              <a:ext cx="346346" cy="97099"/>
            </a:xfrm>
            <a:prstGeom prst="rect">
              <a:avLst/>
            </a:prstGeom>
            <a:noFill/>
            <a:ln w="9525">
              <a:noFill/>
              <a:miter lim="800000"/>
              <a:headEnd/>
              <a:tailEnd/>
            </a:ln>
          </p:spPr>
        </p:pic>
      </p:grpSp>
      <p:sp>
        <p:nvSpPr>
          <p:cNvPr id="60" name="Isosceles Triangle 59"/>
          <p:cNvSpPr/>
          <p:nvPr/>
        </p:nvSpPr>
        <p:spPr>
          <a:xfrm rot="5400000" flipH="1" flipV="1">
            <a:off x="5460207" y="4558508"/>
            <a:ext cx="371475" cy="138112"/>
          </a:xfrm>
          <a:prstGeom prst="triangle">
            <a:avLst>
              <a:gd name="adj" fmla="val 48256"/>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204" tIns="43102" rIns="86204" bIns="43102" anchor="ctr"/>
          <a:lstStyle/>
          <a:p>
            <a:pPr algn="ctr" eaLnBrk="0" hangingPunct="0">
              <a:defRPr/>
            </a:pPr>
            <a:endParaRPr lang="en-US" sz="1300" dirty="0">
              <a:solidFill>
                <a:srgbClr val="FFFFFF"/>
              </a:solidFill>
              <a:latin typeface="Arial" pitchFamily="34" charset="0"/>
              <a:cs typeface="Arial" pitchFamily="34" charset="0"/>
            </a:endParaRPr>
          </a:p>
        </p:txBody>
      </p:sp>
      <p:pic>
        <p:nvPicPr>
          <p:cNvPr id="11311" name="Picture 57"/>
          <p:cNvPicPr>
            <a:picLocks noChangeAspect="1" noChangeArrowheads="1"/>
          </p:cNvPicPr>
          <p:nvPr/>
        </p:nvPicPr>
        <p:blipFill>
          <a:blip r:embed="rId31" cstate="print"/>
          <a:srcRect l="20000"/>
          <a:stretch>
            <a:fillRect/>
          </a:stretch>
        </p:blipFill>
        <p:spPr bwMode="auto">
          <a:xfrm>
            <a:off x="5942013" y="4746626"/>
            <a:ext cx="839787" cy="838200"/>
          </a:xfrm>
          <a:prstGeom prst="rect">
            <a:avLst/>
          </a:prstGeom>
          <a:noFill/>
          <a:ln w="9525">
            <a:solidFill>
              <a:srgbClr val="FF0000"/>
            </a:solidFill>
            <a:miter lim="800000"/>
            <a:headEnd/>
            <a:tailEnd/>
          </a:ln>
        </p:spPr>
      </p:pic>
      <p:pic>
        <p:nvPicPr>
          <p:cNvPr id="117" name="Picture 13" descr="XCO2_PCTMNEW_Jan15_4"/>
          <p:cNvPicPr>
            <a:picLocks noChangeAspect="1" noChangeArrowheads="1"/>
          </p:cNvPicPr>
          <p:nvPr/>
        </p:nvPicPr>
        <p:blipFill>
          <a:blip r:embed="rId32" cstate="print"/>
          <a:srcRect/>
          <a:stretch>
            <a:fillRect/>
          </a:stretch>
        </p:blipFill>
        <p:spPr bwMode="auto">
          <a:xfrm>
            <a:off x="228601" y="4038600"/>
            <a:ext cx="1676399"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bwMode="auto">
          <a:xfrm>
            <a:off x="4495800" y="838200"/>
            <a:ext cx="4114800" cy="5029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86210" tIns="43105" rIns="86210" bIns="43105" numCol="1" rtlCol="0" anchor="t" anchorCtr="0" compatLnSpc="1">
            <a:prstTxWarp prst="textNoShape">
              <a:avLst/>
            </a:prstTxWarp>
            <a:noAutofit/>
          </a:bodyPr>
          <a:lstStyle/>
          <a:p>
            <a:pPr marL="0" marR="0" indent="0" algn="l" defTabSz="86201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p:txBody>
      </p:sp>
      <p:sp>
        <p:nvSpPr>
          <p:cNvPr id="9218" name="Rectangle 4"/>
          <p:cNvSpPr>
            <a:spLocks noGrp="1" noChangeArrowheads="1"/>
          </p:cNvSpPr>
          <p:nvPr>
            <p:ph type="title"/>
          </p:nvPr>
        </p:nvSpPr>
        <p:spPr>
          <a:xfrm>
            <a:off x="1219200" y="142875"/>
            <a:ext cx="6348413" cy="456384"/>
          </a:xfrm>
        </p:spPr>
        <p:txBody>
          <a:bodyPr/>
          <a:lstStyle/>
          <a:p>
            <a:pPr eaLnBrk="1" hangingPunct="1"/>
            <a:r>
              <a:rPr lang="en-US" dirty="0" smtClean="0">
                <a:ea typeface="ＭＳ Ｐゴシック" pitchFamily="34" charset="-128"/>
              </a:rPr>
              <a:t>The OCO-2 Instrument</a:t>
            </a:r>
          </a:p>
        </p:txBody>
      </p:sp>
      <p:sp>
        <p:nvSpPr>
          <p:cNvPr id="8195" name="Rectangle 5"/>
          <p:cNvSpPr>
            <a:spLocks noChangeArrowheads="1"/>
          </p:cNvSpPr>
          <p:nvPr/>
        </p:nvSpPr>
        <p:spPr bwMode="auto">
          <a:xfrm>
            <a:off x="73025" y="762000"/>
            <a:ext cx="4498975" cy="5181600"/>
          </a:xfrm>
          <a:prstGeom prst="rect">
            <a:avLst/>
          </a:prstGeom>
          <a:noFill/>
          <a:ln w="9525">
            <a:noFill/>
            <a:miter lim="800000"/>
            <a:headEnd/>
            <a:tailEnd/>
          </a:ln>
        </p:spPr>
        <p:txBody>
          <a:bodyPr lIns="86204" tIns="43102" rIns="86204" bIns="43102"/>
          <a:lstStyle/>
          <a:p>
            <a:pPr marL="326280" indent="-326280">
              <a:spcBef>
                <a:spcPct val="20000"/>
              </a:spcBef>
              <a:buFontTx/>
              <a:buChar char="•"/>
              <a:defRPr/>
            </a:pPr>
            <a:r>
              <a:rPr lang="en-US" dirty="0">
                <a:ea typeface="ＭＳ Ｐゴシック" pitchFamily="50" charset="-128"/>
                <a:cs typeface="+mn-cs"/>
              </a:rPr>
              <a:t>3 co-bore-sighted, high resolution, imaging grating spectrometers</a:t>
            </a:r>
          </a:p>
          <a:p>
            <a:pPr marL="812706" lvl="1" indent="-269405">
              <a:spcBef>
                <a:spcPct val="20000"/>
              </a:spcBef>
              <a:buFontTx/>
              <a:buChar char="•"/>
              <a:defRPr/>
            </a:pPr>
            <a:r>
              <a:rPr lang="en-US" sz="1800" dirty="0">
                <a:ea typeface="ＭＳ Ｐゴシック" pitchFamily="50" charset="-128"/>
                <a:cs typeface="+mn-cs"/>
                <a:sym typeface="Symbol" pitchFamily="18" charset="2"/>
              </a:rPr>
              <a:t>O</a:t>
            </a:r>
            <a:r>
              <a:rPr lang="en-US" sz="1800" baseline="-25000" dirty="0">
                <a:ea typeface="ＭＳ Ｐゴシック" pitchFamily="50" charset="-128"/>
                <a:cs typeface="+mn-cs"/>
                <a:sym typeface="Symbol" pitchFamily="18" charset="2"/>
              </a:rPr>
              <a:t>2</a:t>
            </a:r>
            <a:r>
              <a:rPr lang="en-US" sz="1800" dirty="0">
                <a:ea typeface="ＭＳ Ｐゴシック" pitchFamily="50" charset="-128"/>
                <a:cs typeface="+mn-cs"/>
                <a:sym typeface="Symbol" pitchFamily="18" charset="2"/>
              </a:rPr>
              <a:t> 0.765 m A-band </a:t>
            </a:r>
          </a:p>
          <a:p>
            <a:pPr marL="812706" lvl="1" indent="-269405">
              <a:spcBef>
                <a:spcPct val="20000"/>
              </a:spcBef>
              <a:buFontTx/>
              <a:buChar char="•"/>
              <a:defRPr/>
            </a:pPr>
            <a:r>
              <a:rPr lang="en-US" sz="1800" dirty="0">
                <a:ea typeface="ＭＳ Ｐゴシック" pitchFamily="50" charset="-128"/>
                <a:cs typeface="+mn-cs"/>
                <a:sym typeface="Symbol" pitchFamily="18" charset="2"/>
              </a:rPr>
              <a:t>CO</a:t>
            </a:r>
            <a:r>
              <a:rPr lang="en-US" sz="1800" baseline="-25000" dirty="0">
                <a:ea typeface="ＭＳ Ｐゴシック" pitchFamily="50" charset="-128"/>
                <a:cs typeface="+mn-cs"/>
                <a:sym typeface="Symbol" pitchFamily="18" charset="2"/>
              </a:rPr>
              <a:t>2</a:t>
            </a:r>
            <a:r>
              <a:rPr lang="en-US" sz="1800" dirty="0">
                <a:ea typeface="ＭＳ Ｐゴシック" pitchFamily="50" charset="-128"/>
                <a:cs typeface="+mn-cs"/>
              </a:rPr>
              <a:t> 1.61 </a:t>
            </a:r>
            <a:r>
              <a:rPr lang="en-US" sz="1800" dirty="0">
                <a:ea typeface="ＭＳ Ｐゴシック" pitchFamily="50" charset="-128"/>
                <a:cs typeface="+mn-cs"/>
                <a:sym typeface="Symbol" pitchFamily="18" charset="2"/>
              </a:rPr>
              <a:t>m band</a:t>
            </a:r>
          </a:p>
          <a:p>
            <a:pPr marL="812706" lvl="1" indent="-269405">
              <a:spcBef>
                <a:spcPct val="20000"/>
              </a:spcBef>
              <a:buFontTx/>
              <a:buChar char="•"/>
              <a:defRPr/>
            </a:pPr>
            <a:r>
              <a:rPr lang="en-US" sz="1800" dirty="0">
                <a:ea typeface="ＭＳ Ｐゴシック" pitchFamily="50" charset="-128"/>
                <a:cs typeface="+mn-cs"/>
                <a:sym typeface="Symbol" pitchFamily="18" charset="2"/>
              </a:rPr>
              <a:t>CO</a:t>
            </a:r>
            <a:r>
              <a:rPr lang="en-US" sz="1800" baseline="-25000" dirty="0">
                <a:ea typeface="ＭＳ Ｐゴシック" pitchFamily="50" charset="-128"/>
                <a:cs typeface="+mn-cs"/>
                <a:sym typeface="Symbol" pitchFamily="18" charset="2"/>
              </a:rPr>
              <a:t>2</a:t>
            </a:r>
            <a:r>
              <a:rPr lang="en-US" sz="1800" dirty="0">
                <a:ea typeface="ＭＳ Ｐゴシック" pitchFamily="50" charset="-128"/>
                <a:cs typeface="+mn-cs"/>
              </a:rPr>
              <a:t> 2.06 </a:t>
            </a:r>
            <a:r>
              <a:rPr lang="en-US" sz="1800" dirty="0">
                <a:ea typeface="ＭＳ Ｐゴシック" pitchFamily="50" charset="-128"/>
                <a:cs typeface="+mn-cs"/>
                <a:sym typeface="Symbol" pitchFamily="18" charset="2"/>
              </a:rPr>
              <a:t>m band</a:t>
            </a:r>
          </a:p>
          <a:p>
            <a:pPr marL="381658" indent="-269405">
              <a:spcBef>
                <a:spcPct val="20000"/>
              </a:spcBef>
              <a:buFontTx/>
              <a:buChar char="•"/>
              <a:defRPr/>
            </a:pPr>
            <a:r>
              <a:rPr lang="en-US" dirty="0">
                <a:ea typeface="ＭＳ Ｐゴシック" pitchFamily="50" charset="-128"/>
                <a:cs typeface="+mn-cs"/>
                <a:sym typeface="Symbol" pitchFamily="18" charset="2"/>
              </a:rPr>
              <a:t>Resolving Power &gt; 20,000</a:t>
            </a:r>
          </a:p>
          <a:p>
            <a:pPr marL="381658" indent="-269405">
              <a:spcBef>
                <a:spcPct val="20000"/>
              </a:spcBef>
              <a:buFontTx/>
              <a:buChar char="•"/>
              <a:defRPr/>
            </a:pPr>
            <a:r>
              <a:rPr lang="en-US" dirty="0">
                <a:ea typeface="ＭＳ Ｐゴシック" pitchFamily="50" charset="-128"/>
                <a:cs typeface="+mn-cs"/>
                <a:sym typeface="Symbol" pitchFamily="18" charset="2"/>
              </a:rPr>
              <a:t>Optically fast: f/1.8 (high SNR)</a:t>
            </a:r>
          </a:p>
          <a:p>
            <a:pPr marL="381658" indent="-269405">
              <a:spcBef>
                <a:spcPct val="20000"/>
              </a:spcBef>
              <a:buFontTx/>
              <a:buChar char="•"/>
              <a:defRPr/>
            </a:pPr>
            <a:r>
              <a:rPr lang="en-US" dirty="0" smtClean="0">
                <a:ea typeface="ＭＳ Ｐゴシック" pitchFamily="50" charset="-128"/>
                <a:cs typeface="+mn-cs"/>
                <a:sym typeface="Symbol" pitchFamily="18" charset="2"/>
              </a:rPr>
              <a:t>Swath: &lt; 0.8</a:t>
            </a:r>
            <a:r>
              <a:rPr lang="en-US" dirty="0" smtClean="0">
                <a:ea typeface="ＭＳ Ｐゴシック" pitchFamily="50" charset="-128"/>
                <a:cs typeface="+mn-cs"/>
                <a:sym typeface="Symbol"/>
              </a:rPr>
              <a:t> (10.6 km at nadir)</a:t>
            </a:r>
            <a:endParaRPr lang="en-US" dirty="0" smtClean="0">
              <a:ea typeface="ＭＳ Ｐゴシック" pitchFamily="50" charset="-128"/>
              <a:cs typeface="+mn-cs"/>
              <a:sym typeface="Symbol" pitchFamily="18" charset="2"/>
            </a:endParaRPr>
          </a:p>
          <a:p>
            <a:pPr marL="838858" lvl="1" indent="-269405">
              <a:spcBef>
                <a:spcPct val="20000"/>
              </a:spcBef>
              <a:buFontTx/>
              <a:buChar char="•"/>
              <a:defRPr/>
            </a:pPr>
            <a:r>
              <a:rPr lang="en-US" dirty="0" smtClean="0">
                <a:ea typeface="ＭＳ Ｐゴシック" pitchFamily="50" charset="-128"/>
                <a:cs typeface="+mn-cs"/>
                <a:sym typeface="Symbol" pitchFamily="18" charset="2"/>
              </a:rPr>
              <a:t>8 cross-track footprints</a:t>
            </a:r>
          </a:p>
          <a:p>
            <a:pPr marL="838858" lvl="1" indent="-269405">
              <a:spcBef>
                <a:spcPct val="20000"/>
              </a:spcBef>
              <a:buFontTx/>
              <a:buChar char="•"/>
              <a:defRPr/>
            </a:pPr>
            <a:r>
              <a:rPr lang="en-US" dirty="0" smtClean="0">
                <a:ea typeface="ＭＳ Ｐゴシック" pitchFamily="50" charset="-128"/>
                <a:cs typeface="+mn-cs"/>
                <a:sym typeface="Symbol" pitchFamily="18" charset="2"/>
              </a:rPr>
              <a:t>1.29 </a:t>
            </a:r>
            <a:r>
              <a:rPr lang="en-US" dirty="0">
                <a:ea typeface="ＭＳ Ｐゴシック" pitchFamily="50" charset="-128"/>
                <a:cs typeface="+mn-cs"/>
                <a:sym typeface="Symbol" pitchFamily="18" charset="2"/>
              </a:rPr>
              <a:t>x 2.25 km </a:t>
            </a:r>
            <a:r>
              <a:rPr lang="en-US" dirty="0" smtClean="0">
                <a:ea typeface="ＭＳ Ｐゴシック" pitchFamily="50" charset="-128"/>
                <a:cs typeface="+mn-cs"/>
                <a:sym typeface="Symbol" pitchFamily="18" charset="2"/>
              </a:rPr>
              <a:t>at </a:t>
            </a:r>
            <a:r>
              <a:rPr lang="en-US" dirty="0">
                <a:ea typeface="ＭＳ Ｐゴシック" pitchFamily="50" charset="-128"/>
                <a:cs typeface="+mn-cs"/>
                <a:sym typeface="Symbol" pitchFamily="18" charset="2"/>
              </a:rPr>
              <a:t>nadir</a:t>
            </a:r>
          </a:p>
          <a:p>
            <a:pPr marL="381658" indent="-269405">
              <a:spcBef>
                <a:spcPct val="20000"/>
              </a:spcBef>
              <a:buFontTx/>
              <a:buChar char="•"/>
              <a:defRPr/>
            </a:pPr>
            <a:r>
              <a:rPr lang="en-US" dirty="0" smtClean="0">
                <a:ea typeface="ＭＳ Ｐゴシック" pitchFamily="50" charset="-128"/>
                <a:cs typeface="+mn-cs"/>
                <a:sym typeface="Symbol" pitchFamily="18" charset="2"/>
              </a:rPr>
              <a:t>Mass</a:t>
            </a:r>
            <a:r>
              <a:rPr lang="en-US" dirty="0">
                <a:ea typeface="ＭＳ Ｐゴシック" pitchFamily="50" charset="-128"/>
                <a:cs typeface="+mn-cs"/>
                <a:sym typeface="Symbol" pitchFamily="18" charset="2"/>
              </a:rPr>
              <a:t>: 140 </a:t>
            </a:r>
            <a:r>
              <a:rPr lang="en-US" dirty="0" smtClean="0">
                <a:ea typeface="ＭＳ Ｐゴシック" pitchFamily="50" charset="-128"/>
                <a:cs typeface="+mn-cs"/>
                <a:sym typeface="Symbol" pitchFamily="18" charset="2"/>
              </a:rPr>
              <a:t>kg, Power</a:t>
            </a:r>
            <a:r>
              <a:rPr lang="en-US" dirty="0">
                <a:ea typeface="ＭＳ Ｐゴシック" pitchFamily="50" charset="-128"/>
                <a:cs typeface="+mn-cs"/>
                <a:sym typeface="Symbol" pitchFamily="18" charset="2"/>
              </a:rPr>
              <a:t>: ~105 </a:t>
            </a:r>
            <a:r>
              <a:rPr lang="en-US" dirty="0" smtClean="0">
                <a:ea typeface="ＭＳ Ｐゴシック" pitchFamily="50" charset="-128"/>
                <a:cs typeface="+mn-cs"/>
                <a:sym typeface="Symbol" pitchFamily="18" charset="2"/>
              </a:rPr>
              <a:t>W</a:t>
            </a:r>
            <a:endParaRPr lang="en-US" dirty="0" smtClean="0">
              <a:ea typeface="ＭＳ Ｐゴシック" pitchFamily="50" charset="-128"/>
              <a:cs typeface="+mn-cs"/>
            </a:endParaRPr>
          </a:p>
          <a:p>
            <a:pPr marL="323286" indent="-323286">
              <a:lnSpc>
                <a:spcPct val="90000"/>
              </a:lnSpc>
              <a:spcBef>
                <a:spcPct val="20000"/>
              </a:spcBef>
              <a:defRPr/>
            </a:pPr>
            <a:r>
              <a:rPr lang="en-US" dirty="0" smtClean="0">
                <a:ea typeface="ＭＳ Ｐゴシック" pitchFamily="50" charset="-128"/>
                <a:cs typeface="+mn-cs"/>
              </a:rPr>
              <a:t>Changes from OCO</a:t>
            </a:r>
          </a:p>
          <a:p>
            <a:pPr marL="780486" lvl="1" indent="-323286">
              <a:lnSpc>
                <a:spcPct val="90000"/>
              </a:lnSpc>
              <a:spcBef>
                <a:spcPct val="20000"/>
              </a:spcBef>
              <a:buFontTx/>
              <a:buChar char="•"/>
              <a:defRPr/>
            </a:pPr>
            <a:r>
              <a:rPr lang="en-US" dirty="0" smtClean="0">
                <a:ea typeface="ＭＳ Ｐゴシック" pitchFamily="50" charset="-128"/>
                <a:cs typeface="+mn-cs"/>
              </a:rPr>
              <a:t>Design modified to mitigate residual image &amp; slit alignment anomalies found in testing</a:t>
            </a:r>
          </a:p>
          <a:p>
            <a:pPr marL="780486" lvl="1" indent="-323286">
              <a:lnSpc>
                <a:spcPct val="90000"/>
              </a:lnSpc>
              <a:spcBef>
                <a:spcPct val="20000"/>
              </a:spcBef>
              <a:buFontTx/>
              <a:buChar char="•"/>
              <a:defRPr/>
            </a:pPr>
            <a:r>
              <a:rPr lang="en-US" dirty="0" smtClean="0">
                <a:ea typeface="ＭＳ Ｐゴシック" pitchFamily="50" charset="-128"/>
                <a:cs typeface="+mn-cs"/>
              </a:rPr>
              <a:t>New </a:t>
            </a:r>
            <a:r>
              <a:rPr lang="en-US" dirty="0" err="1" smtClean="0">
                <a:ea typeface="ＭＳ Ｐゴシック" pitchFamily="50" charset="-128"/>
                <a:cs typeface="+mn-cs"/>
              </a:rPr>
              <a:t>cryocooler</a:t>
            </a:r>
            <a:endParaRPr lang="en-US" dirty="0">
              <a:ea typeface="ＭＳ Ｐゴシック" pitchFamily="50" charset="-128"/>
              <a:cs typeface="+mn-cs"/>
            </a:endParaRPr>
          </a:p>
        </p:txBody>
      </p:sp>
      <p:pic>
        <p:nvPicPr>
          <p:cNvPr id="9220" name="Picture 60" descr="PA040011"/>
          <p:cNvPicPr>
            <a:picLocks noChangeAspect="1" noChangeArrowheads="1"/>
          </p:cNvPicPr>
          <p:nvPr/>
        </p:nvPicPr>
        <p:blipFill>
          <a:blip r:embed="rId3" cstate="print"/>
          <a:srcRect t="6667" r="6545"/>
          <a:stretch>
            <a:fillRect/>
          </a:stretch>
        </p:blipFill>
        <p:spPr bwMode="auto">
          <a:xfrm>
            <a:off x="4550729" y="914400"/>
            <a:ext cx="1088071" cy="1066800"/>
          </a:xfrm>
          <a:prstGeom prst="rect">
            <a:avLst/>
          </a:prstGeom>
          <a:noFill/>
          <a:ln w="9525">
            <a:noFill/>
            <a:miter lim="800000"/>
            <a:headEnd/>
            <a:tailEnd/>
          </a:ln>
        </p:spPr>
      </p:pic>
      <p:sp>
        <p:nvSpPr>
          <p:cNvPr id="9221" name="Line 61"/>
          <p:cNvSpPr>
            <a:spLocks noChangeShapeType="1"/>
          </p:cNvSpPr>
          <p:nvPr/>
        </p:nvSpPr>
        <p:spPr bwMode="auto">
          <a:xfrm flipH="1" flipV="1">
            <a:off x="5410199" y="1447800"/>
            <a:ext cx="454025" cy="187325"/>
          </a:xfrm>
          <a:prstGeom prst="line">
            <a:avLst/>
          </a:prstGeom>
          <a:noFill/>
          <a:ln w="9525">
            <a:solidFill>
              <a:schemeClr val="accent2"/>
            </a:solidFill>
            <a:round/>
            <a:headEnd/>
            <a:tailEnd type="triangle" w="med" len="med"/>
          </a:ln>
        </p:spPr>
        <p:txBody>
          <a:bodyPr lIns="86210" tIns="43105" rIns="86210" bIns="43105"/>
          <a:lstStyle/>
          <a:p>
            <a:endParaRPr lang="en-US"/>
          </a:p>
        </p:txBody>
      </p:sp>
      <p:pic>
        <p:nvPicPr>
          <p:cNvPr id="9222" name="Picture 62" descr="solar_spectrum"/>
          <p:cNvPicPr>
            <a:picLocks noChangeAspect="1" noChangeArrowheads="1"/>
          </p:cNvPicPr>
          <p:nvPr/>
        </p:nvPicPr>
        <p:blipFill>
          <a:blip r:embed="rId4" cstate="print"/>
          <a:srcRect l="59999" r="3334" b="52000"/>
          <a:stretch>
            <a:fillRect/>
          </a:stretch>
        </p:blipFill>
        <p:spPr bwMode="auto">
          <a:xfrm>
            <a:off x="4888089" y="1284111"/>
            <a:ext cx="434975" cy="115888"/>
          </a:xfrm>
          <a:prstGeom prst="rect">
            <a:avLst/>
          </a:prstGeom>
          <a:noFill/>
          <a:ln w="9525">
            <a:noFill/>
            <a:miter lim="800000"/>
            <a:headEnd/>
            <a:tailEnd/>
          </a:ln>
        </p:spPr>
      </p:pic>
      <p:pic>
        <p:nvPicPr>
          <p:cNvPr id="9223" name="Picture 15" descr="161_CO2_xy_view"/>
          <p:cNvPicPr>
            <a:picLocks noChangeAspect="1" noChangeArrowheads="1"/>
          </p:cNvPicPr>
          <p:nvPr/>
        </p:nvPicPr>
        <p:blipFill>
          <a:blip r:embed="rId5" cstate="print"/>
          <a:srcRect r="24455"/>
          <a:stretch>
            <a:fillRect/>
          </a:stretch>
        </p:blipFill>
        <p:spPr bwMode="auto">
          <a:xfrm>
            <a:off x="5989638" y="1144588"/>
            <a:ext cx="1706562" cy="4645025"/>
          </a:xfrm>
          <a:prstGeom prst="rect">
            <a:avLst/>
          </a:prstGeom>
          <a:noFill/>
          <a:ln w="9525">
            <a:noFill/>
            <a:miter lim="800000"/>
            <a:headEnd/>
            <a:tailEnd/>
          </a:ln>
        </p:spPr>
      </p:pic>
      <p:sp>
        <p:nvSpPr>
          <p:cNvPr id="9224" name="Line 16"/>
          <p:cNvSpPr>
            <a:spLocks noChangeShapeType="1"/>
          </p:cNvSpPr>
          <p:nvPr/>
        </p:nvSpPr>
        <p:spPr bwMode="auto">
          <a:xfrm rot="16200000" flipH="1" flipV="1">
            <a:off x="7643813" y="2738438"/>
            <a:ext cx="180975" cy="187325"/>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25" name="Text Box 17"/>
          <p:cNvSpPr txBox="1">
            <a:spLocks noChangeArrowheads="1"/>
          </p:cNvSpPr>
          <p:nvPr/>
        </p:nvSpPr>
        <p:spPr bwMode="auto">
          <a:xfrm>
            <a:off x="7696200" y="2743200"/>
            <a:ext cx="823913" cy="255587"/>
          </a:xfrm>
          <a:prstGeom prst="rect">
            <a:avLst/>
          </a:prstGeom>
          <a:noFill/>
          <a:ln w="9525">
            <a:noFill/>
            <a:miter lim="800000"/>
            <a:headEnd/>
            <a:tailEnd/>
          </a:ln>
        </p:spPr>
        <p:txBody>
          <a:bodyPr wrap="none" lIns="86204" tIns="43102" rIns="86204" bIns="43102">
            <a:spAutoFit/>
          </a:bodyPr>
          <a:lstStyle/>
          <a:p>
            <a:r>
              <a:rPr lang="en-US" sz="1100" dirty="0">
                <a:solidFill>
                  <a:srgbClr val="0000FF"/>
                </a:solidFill>
              </a:rPr>
              <a:t>Collimator</a:t>
            </a:r>
          </a:p>
        </p:txBody>
      </p:sp>
      <p:sp>
        <p:nvSpPr>
          <p:cNvPr id="9226" name="Line 18"/>
          <p:cNvSpPr>
            <a:spLocks noChangeShapeType="1"/>
          </p:cNvSpPr>
          <p:nvPr/>
        </p:nvSpPr>
        <p:spPr bwMode="auto">
          <a:xfrm rot="5400000" flipH="1" flipV="1">
            <a:off x="7100094" y="1816894"/>
            <a:ext cx="127000" cy="303212"/>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27" name="Text Box 19"/>
          <p:cNvSpPr txBox="1">
            <a:spLocks noChangeArrowheads="1"/>
          </p:cNvSpPr>
          <p:nvPr/>
        </p:nvSpPr>
        <p:spPr bwMode="auto">
          <a:xfrm>
            <a:off x="6691313" y="1922463"/>
            <a:ext cx="376237" cy="255587"/>
          </a:xfrm>
          <a:prstGeom prst="rect">
            <a:avLst/>
          </a:prstGeom>
          <a:noFill/>
          <a:ln w="9525">
            <a:noFill/>
            <a:miter lim="800000"/>
            <a:headEnd/>
            <a:tailEnd/>
          </a:ln>
        </p:spPr>
        <p:txBody>
          <a:bodyPr wrap="none" lIns="86204" tIns="43102" rIns="86204" bIns="43102">
            <a:spAutoFit/>
          </a:bodyPr>
          <a:lstStyle/>
          <a:p>
            <a:r>
              <a:rPr lang="en-US" sz="1100">
                <a:solidFill>
                  <a:srgbClr val="0000FF"/>
                </a:solidFill>
              </a:rPr>
              <a:t>Slit</a:t>
            </a:r>
          </a:p>
        </p:txBody>
      </p:sp>
      <p:sp>
        <p:nvSpPr>
          <p:cNvPr id="9228" name="Line 21"/>
          <p:cNvSpPr>
            <a:spLocks noChangeShapeType="1"/>
          </p:cNvSpPr>
          <p:nvPr/>
        </p:nvSpPr>
        <p:spPr bwMode="auto">
          <a:xfrm rot="5400000" flipH="1" flipV="1">
            <a:off x="5848351" y="2522538"/>
            <a:ext cx="620711" cy="125411"/>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29" name="Line 22"/>
          <p:cNvSpPr>
            <a:spLocks noChangeShapeType="1"/>
          </p:cNvSpPr>
          <p:nvPr/>
        </p:nvSpPr>
        <p:spPr bwMode="auto">
          <a:xfrm rot="16200000" flipH="1">
            <a:off x="6071394" y="2920207"/>
            <a:ext cx="203200" cy="153988"/>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30" name="Line 23"/>
          <p:cNvSpPr>
            <a:spLocks noChangeShapeType="1"/>
          </p:cNvSpPr>
          <p:nvPr/>
        </p:nvSpPr>
        <p:spPr bwMode="auto">
          <a:xfrm rot="5400000" flipH="1">
            <a:off x="7242969" y="2186782"/>
            <a:ext cx="757237" cy="406400"/>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31" name="Text Box 24"/>
          <p:cNvSpPr txBox="1">
            <a:spLocks noChangeArrowheads="1"/>
          </p:cNvSpPr>
          <p:nvPr/>
        </p:nvSpPr>
        <p:spPr bwMode="auto">
          <a:xfrm>
            <a:off x="6667500" y="5611813"/>
            <a:ext cx="647700" cy="255587"/>
          </a:xfrm>
          <a:prstGeom prst="rect">
            <a:avLst/>
          </a:prstGeom>
          <a:noFill/>
          <a:ln w="9525">
            <a:noFill/>
            <a:miter lim="800000"/>
            <a:headEnd/>
            <a:tailEnd/>
          </a:ln>
        </p:spPr>
        <p:txBody>
          <a:bodyPr wrap="none" lIns="86204" tIns="43102" rIns="86204" bIns="43102">
            <a:spAutoFit/>
          </a:bodyPr>
          <a:lstStyle/>
          <a:p>
            <a:r>
              <a:rPr lang="en-US" sz="1100">
                <a:solidFill>
                  <a:srgbClr val="0000FF"/>
                </a:solidFill>
              </a:rPr>
              <a:t>Grating</a:t>
            </a:r>
          </a:p>
        </p:txBody>
      </p:sp>
      <p:sp>
        <p:nvSpPr>
          <p:cNvPr id="9232" name="Text Box 25"/>
          <p:cNvSpPr txBox="1">
            <a:spLocks noChangeArrowheads="1"/>
          </p:cNvSpPr>
          <p:nvPr/>
        </p:nvSpPr>
        <p:spPr bwMode="auto">
          <a:xfrm>
            <a:off x="6454775" y="995363"/>
            <a:ext cx="573088" cy="425450"/>
          </a:xfrm>
          <a:prstGeom prst="rect">
            <a:avLst/>
          </a:prstGeom>
          <a:noFill/>
          <a:ln w="9525">
            <a:noFill/>
            <a:miter lim="800000"/>
            <a:headEnd/>
            <a:tailEnd/>
          </a:ln>
        </p:spPr>
        <p:txBody>
          <a:bodyPr wrap="none" lIns="86204" tIns="43102" rIns="86204" bIns="43102">
            <a:spAutoFit/>
          </a:bodyPr>
          <a:lstStyle/>
          <a:p>
            <a:r>
              <a:rPr lang="en-US" sz="1100" dirty="0">
                <a:solidFill>
                  <a:srgbClr val="0000FF"/>
                </a:solidFill>
              </a:rPr>
              <a:t>Relay</a:t>
            </a:r>
          </a:p>
          <a:p>
            <a:r>
              <a:rPr lang="en-US" sz="1100" dirty="0">
                <a:solidFill>
                  <a:srgbClr val="0000FF"/>
                </a:solidFill>
              </a:rPr>
              <a:t>Optics</a:t>
            </a:r>
          </a:p>
        </p:txBody>
      </p:sp>
      <p:sp>
        <p:nvSpPr>
          <p:cNvPr id="9233" name="Line 26"/>
          <p:cNvSpPr>
            <a:spLocks noChangeShapeType="1"/>
          </p:cNvSpPr>
          <p:nvPr/>
        </p:nvSpPr>
        <p:spPr bwMode="auto">
          <a:xfrm rot="5400000" flipV="1">
            <a:off x="7101681" y="1142207"/>
            <a:ext cx="106363" cy="241300"/>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34" name="Text Box 27"/>
          <p:cNvSpPr txBox="1">
            <a:spLocks noChangeArrowheads="1"/>
          </p:cNvSpPr>
          <p:nvPr/>
        </p:nvSpPr>
        <p:spPr bwMode="auto">
          <a:xfrm>
            <a:off x="7651750" y="2241550"/>
            <a:ext cx="958850" cy="425450"/>
          </a:xfrm>
          <a:prstGeom prst="rect">
            <a:avLst/>
          </a:prstGeom>
          <a:noFill/>
          <a:ln w="9525">
            <a:noFill/>
            <a:miter lim="800000"/>
            <a:headEnd/>
            <a:tailEnd/>
          </a:ln>
        </p:spPr>
        <p:txBody>
          <a:bodyPr wrap="none" lIns="86204" tIns="43102" rIns="86204" bIns="43102">
            <a:spAutoFit/>
          </a:bodyPr>
          <a:lstStyle/>
          <a:p>
            <a:r>
              <a:rPr lang="en-US" sz="1100">
                <a:solidFill>
                  <a:srgbClr val="0000FF"/>
                </a:solidFill>
              </a:rPr>
              <a:t>Telescope/</a:t>
            </a:r>
          </a:p>
          <a:p>
            <a:r>
              <a:rPr lang="en-US" sz="1100">
                <a:solidFill>
                  <a:srgbClr val="0000FF"/>
                </a:solidFill>
              </a:rPr>
              <a:t>Recollimator</a:t>
            </a:r>
          </a:p>
        </p:txBody>
      </p:sp>
      <p:sp>
        <p:nvSpPr>
          <p:cNvPr id="9235" name="Line 28"/>
          <p:cNvSpPr>
            <a:spLocks noChangeShapeType="1"/>
          </p:cNvSpPr>
          <p:nvPr/>
        </p:nvSpPr>
        <p:spPr bwMode="auto">
          <a:xfrm rot="5400000" flipH="1" flipV="1">
            <a:off x="6979444" y="5447506"/>
            <a:ext cx="222250" cy="160338"/>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36" name="Text Box 29"/>
          <p:cNvSpPr txBox="1">
            <a:spLocks noChangeArrowheads="1"/>
          </p:cNvSpPr>
          <p:nvPr/>
        </p:nvSpPr>
        <p:spPr bwMode="auto">
          <a:xfrm>
            <a:off x="5874792" y="1572477"/>
            <a:ext cx="449808" cy="256323"/>
          </a:xfrm>
          <a:prstGeom prst="rect">
            <a:avLst/>
          </a:prstGeom>
          <a:noFill/>
          <a:ln w="9525">
            <a:noFill/>
            <a:miter lim="800000"/>
            <a:headEnd/>
            <a:tailEnd/>
          </a:ln>
        </p:spPr>
        <p:txBody>
          <a:bodyPr wrap="none" lIns="86204" tIns="43102" rIns="86204" bIns="43102">
            <a:spAutoFit/>
          </a:bodyPr>
          <a:lstStyle/>
          <a:p>
            <a:r>
              <a:rPr lang="en-US" sz="1100" dirty="0" smtClean="0">
                <a:solidFill>
                  <a:srgbClr val="0000FF"/>
                </a:solidFill>
              </a:rPr>
              <a:t>FPA</a:t>
            </a:r>
            <a:endParaRPr lang="en-US" sz="1100" dirty="0">
              <a:solidFill>
                <a:srgbClr val="0000FF"/>
              </a:solidFill>
            </a:endParaRPr>
          </a:p>
        </p:txBody>
      </p:sp>
      <p:sp>
        <p:nvSpPr>
          <p:cNvPr id="9237" name="Line 30"/>
          <p:cNvSpPr>
            <a:spLocks noChangeShapeType="1"/>
          </p:cNvSpPr>
          <p:nvPr/>
        </p:nvSpPr>
        <p:spPr bwMode="auto">
          <a:xfrm rot="16200000" flipH="1">
            <a:off x="6151563" y="1798638"/>
            <a:ext cx="177800" cy="25400"/>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38" name="Line 31"/>
          <p:cNvSpPr>
            <a:spLocks noChangeShapeType="1"/>
          </p:cNvSpPr>
          <p:nvPr/>
        </p:nvSpPr>
        <p:spPr bwMode="auto">
          <a:xfrm rot="5400000" flipH="1">
            <a:off x="8008938" y="2116138"/>
            <a:ext cx="123825" cy="60325"/>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39" name="Freeform 35"/>
          <p:cNvSpPr>
            <a:spLocks/>
          </p:cNvSpPr>
          <p:nvPr/>
        </p:nvSpPr>
        <p:spPr bwMode="auto">
          <a:xfrm>
            <a:off x="7697788" y="4887913"/>
            <a:ext cx="111125" cy="868362"/>
          </a:xfrm>
          <a:custGeom>
            <a:avLst/>
            <a:gdLst>
              <a:gd name="T0" fmla="*/ 2147483647 w 76"/>
              <a:gd name="T1" fmla="*/ 2147483647 h 604"/>
              <a:gd name="T2" fmla="*/ 2147483647 w 76"/>
              <a:gd name="T3" fmla="*/ 2147483647 h 604"/>
              <a:gd name="T4" fmla="*/ 2147483647 w 76"/>
              <a:gd name="T5" fmla="*/ 0 h 604"/>
              <a:gd name="T6" fmla="*/ 0 w 76"/>
              <a:gd name="T7" fmla="*/ 0 h 604"/>
              <a:gd name="T8" fmla="*/ 0 60000 65536"/>
              <a:gd name="T9" fmla="*/ 0 60000 65536"/>
              <a:gd name="T10" fmla="*/ 0 60000 65536"/>
              <a:gd name="T11" fmla="*/ 0 60000 65536"/>
              <a:gd name="T12" fmla="*/ 0 w 76"/>
              <a:gd name="T13" fmla="*/ 0 h 604"/>
              <a:gd name="T14" fmla="*/ 76 w 76"/>
              <a:gd name="T15" fmla="*/ 604 h 604"/>
            </a:gdLst>
            <a:ahLst/>
            <a:cxnLst>
              <a:cxn ang="T8">
                <a:pos x="T0" y="T1"/>
              </a:cxn>
              <a:cxn ang="T9">
                <a:pos x="T2" y="T3"/>
              </a:cxn>
              <a:cxn ang="T10">
                <a:pos x="T4" y="T5"/>
              </a:cxn>
              <a:cxn ang="T11">
                <a:pos x="T6" y="T7"/>
              </a:cxn>
            </a:cxnLst>
            <a:rect l="T12" t="T13" r="T14" b="T15"/>
            <a:pathLst>
              <a:path w="76" h="604">
                <a:moveTo>
                  <a:pt x="2" y="604"/>
                </a:moveTo>
                <a:lnTo>
                  <a:pt x="76" y="604"/>
                </a:lnTo>
                <a:lnTo>
                  <a:pt x="76" y="0"/>
                </a:lnTo>
                <a:lnTo>
                  <a:pt x="0" y="0"/>
                </a:lnTo>
              </a:path>
            </a:pathLst>
          </a:custGeom>
          <a:noFill/>
          <a:ln w="9525">
            <a:solidFill>
              <a:schemeClr val="bg1"/>
            </a:solidFill>
            <a:round/>
            <a:headEnd/>
            <a:tailEnd/>
          </a:ln>
        </p:spPr>
        <p:txBody>
          <a:bodyPr lIns="86210" tIns="43105" rIns="86210" bIns="43105"/>
          <a:lstStyle/>
          <a:p>
            <a:endParaRPr lang="en-US"/>
          </a:p>
        </p:txBody>
      </p:sp>
      <p:sp>
        <p:nvSpPr>
          <p:cNvPr id="9240" name="Line 36"/>
          <p:cNvSpPr>
            <a:spLocks noChangeShapeType="1"/>
          </p:cNvSpPr>
          <p:nvPr/>
        </p:nvSpPr>
        <p:spPr bwMode="auto">
          <a:xfrm flipH="1">
            <a:off x="7707313" y="4894263"/>
            <a:ext cx="98425" cy="74612"/>
          </a:xfrm>
          <a:prstGeom prst="line">
            <a:avLst/>
          </a:prstGeom>
          <a:noFill/>
          <a:ln w="9525">
            <a:solidFill>
              <a:schemeClr val="bg1"/>
            </a:solidFill>
            <a:round/>
            <a:headEnd/>
            <a:tailEnd/>
          </a:ln>
        </p:spPr>
        <p:txBody>
          <a:bodyPr lIns="86210" tIns="43105" rIns="86210" bIns="43105"/>
          <a:lstStyle/>
          <a:p>
            <a:endParaRPr lang="en-US"/>
          </a:p>
        </p:txBody>
      </p:sp>
      <p:sp>
        <p:nvSpPr>
          <p:cNvPr id="9241" name="Line 37"/>
          <p:cNvSpPr>
            <a:spLocks noChangeShapeType="1"/>
          </p:cNvSpPr>
          <p:nvPr/>
        </p:nvSpPr>
        <p:spPr bwMode="auto">
          <a:xfrm flipH="1">
            <a:off x="7707313" y="4968875"/>
            <a:ext cx="98425" cy="74613"/>
          </a:xfrm>
          <a:prstGeom prst="line">
            <a:avLst/>
          </a:prstGeom>
          <a:noFill/>
          <a:ln w="9525">
            <a:solidFill>
              <a:schemeClr val="bg1"/>
            </a:solidFill>
            <a:round/>
            <a:headEnd/>
            <a:tailEnd/>
          </a:ln>
        </p:spPr>
        <p:txBody>
          <a:bodyPr lIns="86210" tIns="43105" rIns="86210" bIns="43105"/>
          <a:lstStyle/>
          <a:p>
            <a:endParaRPr lang="en-US"/>
          </a:p>
        </p:txBody>
      </p:sp>
      <p:sp>
        <p:nvSpPr>
          <p:cNvPr id="9242" name="Line 38"/>
          <p:cNvSpPr>
            <a:spLocks noChangeShapeType="1"/>
          </p:cNvSpPr>
          <p:nvPr/>
        </p:nvSpPr>
        <p:spPr bwMode="auto">
          <a:xfrm flipH="1">
            <a:off x="7708900" y="5032375"/>
            <a:ext cx="100013" cy="74613"/>
          </a:xfrm>
          <a:prstGeom prst="line">
            <a:avLst/>
          </a:prstGeom>
          <a:noFill/>
          <a:ln w="9525">
            <a:solidFill>
              <a:schemeClr val="bg1"/>
            </a:solidFill>
            <a:round/>
            <a:headEnd/>
            <a:tailEnd/>
          </a:ln>
        </p:spPr>
        <p:txBody>
          <a:bodyPr lIns="86210" tIns="43105" rIns="86210" bIns="43105"/>
          <a:lstStyle/>
          <a:p>
            <a:endParaRPr lang="en-US"/>
          </a:p>
        </p:txBody>
      </p:sp>
      <p:sp>
        <p:nvSpPr>
          <p:cNvPr id="9243" name="Line 39"/>
          <p:cNvSpPr>
            <a:spLocks noChangeShapeType="1"/>
          </p:cNvSpPr>
          <p:nvPr/>
        </p:nvSpPr>
        <p:spPr bwMode="auto">
          <a:xfrm flipH="1">
            <a:off x="7708900" y="5106988"/>
            <a:ext cx="100013" cy="74612"/>
          </a:xfrm>
          <a:prstGeom prst="line">
            <a:avLst/>
          </a:prstGeom>
          <a:noFill/>
          <a:ln w="9525">
            <a:solidFill>
              <a:schemeClr val="bg1"/>
            </a:solidFill>
            <a:round/>
            <a:headEnd/>
            <a:tailEnd/>
          </a:ln>
        </p:spPr>
        <p:txBody>
          <a:bodyPr lIns="86210" tIns="43105" rIns="86210" bIns="43105"/>
          <a:lstStyle/>
          <a:p>
            <a:endParaRPr lang="en-US"/>
          </a:p>
        </p:txBody>
      </p:sp>
      <p:sp>
        <p:nvSpPr>
          <p:cNvPr id="9244" name="Line 40"/>
          <p:cNvSpPr>
            <a:spLocks noChangeShapeType="1"/>
          </p:cNvSpPr>
          <p:nvPr/>
        </p:nvSpPr>
        <p:spPr bwMode="auto">
          <a:xfrm flipH="1">
            <a:off x="7708900" y="5178425"/>
            <a:ext cx="100013" cy="74613"/>
          </a:xfrm>
          <a:prstGeom prst="line">
            <a:avLst/>
          </a:prstGeom>
          <a:noFill/>
          <a:ln w="9525">
            <a:solidFill>
              <a:schemeClr val="bg1"/>
            </a:solidFill>
            <a:round/>
            <a:headEnd/>
            <a:tailEnd/>
          </a:ln>
        </p:spPr>
        <p:txBody>
          <a:bodyPr lIns="86210" tIns="43105" rIns="86210" bIns="43105"/>
          <a:lstStyle/>
          <a:p>
            <a:endParaRPr lang="en-US"/>
          </a:p>
        </p:txBody>
      </p:sp>
      <p:sp>
        <p:nvSpPr>
          <p:cNvPr id="9245" name="Line 41"/>
          <p:cNvSpPr>
            <a:spLocks noChangeShapeType="1"/>
          </p:cNvSpPr>
          <p:nvPr/>
        </p:nvSpPr>
        <p:spPr bwMode="auto">
          <a:xfrm flipH="1">
            <a:off x="7708900" y="5253038"/>
            <a:ext cx="100013" cy="74612"/>
          </a:xfrm>
          <a:prstGeom prst="line">
            <a:avLst/>
          </a:prstGeom>
          <a:noFill/>
          <a:ln w="9525">
            <a:solidFill>
              <a:schemeClr val="bg1"/>
            </a:solidFill>
            <a:round/>
            <a:headEnd/>
            <a:tailEnd/>
          </a:ln>
        </p:spPr>
        <p:txBody>
          <a:bodyPr lIns="86210" tIns="43105" rIns="86210" bIns="43105"/>
          <a:lstStyle/>
          <a:p>
            <a:endParaRPr lang="en-US"/>
          </a:p>
        </p:txBody>
      </p:sp>
      <p:sp>
        <p:nvSpPr>
          <p:cNvPr id="9246" name="Line 42"/>
          <p:cNvSpPr>
            <a:spLocks noChangeShapeType="1"/>
          </p:cNvSpPr>
          <p:nvPr/>
        </p:nvSpPr>
        <p:spPr bwMode="auto">
          <a:xfrm flipH="1">
            <a:off x="7712075" y="5316538"/>
            <a:ext cx="100013" cy="73025"/>
          </a:xfrm>
          <a:prstGeom prst="line">
            <a:avLst/>
          </a:prstGeom>
          <a:noFill/>
          <a:ln w="9525">
            <a:solidFill>
              <a:schemeClr val="bg1"/>
            </a:solidFill>
            <a:round/>
            <a:headEnd/>
            <a:tailEnd/>
          </a:ln>
        </p:spPr>
        <p:txBody>
          <a:bodyPr lIns="86210" tIns="43105" rIns="86210" bIns="43105"/>
          <a:lstStyle/>
          <a:p>
            <a:endParaRPr lang="en-US"/>
          </a:p>
        </p:txBody>
      </p:sp>
      <p:sp>
        <p:nvSpPr>
          <p:cNvPr id="9247" name="Line 43"/>
          <p:cNvSpPr>
            <a:spLocks noChangeShapeType="1"/>
          </p:cNvSpPr>
          <p:nvPr/>
        </p:nvSpPr>
        <p:spPr bwMode="auto">
          <a:xfrm flipH="1">
            <a:off x="7712075" y="5389563"/>
            <a:ext cx="100013" cy="76200"/>
          </a:xfrm>
          <a:prstGeom prst="line">
            <a:avLst/>
          </a:prstGeom>
          <a:noFill/>
          <a:ln w="9525">
            <a:solidFill>
              <a:schemeClr val="bg1"/>
            </a:solidFill>
            <a:round/>
            <a:headEnd/>
            <a:tailEnd/>
          </a:ln>
        </p:spPr>
        <p:txBody>
          <a:bodyPr lIns="86210" tIns="43105" rIns="86210" bIns="43105"/>
          <a:lstStyle/>
          <a:p>
            <a:endParaRPr lang="en-US"/>
          </a:p>
        </p:txBody>
      </p:sp>
      <p:sp>
        <p:nvSpPr>
          <p:cNvPr id="9248" name="Line 44"/>
          <p:cNvSpPr>
            <a:spLocks noChangeShapeType="1"/>
          </p:cNvSpPr>
          <p:nvPr/>
        </p:nvSpPr>
        <p:spPr bwMode="auto">
          <a:xfrm flipH="1">
            <a:off x="7707313" y="5465763"/>
            <a:ext cx="98425" cy="74612"/>
          </a:xfrm>
          <a:prstGeom prst="line">
            <a:avLst/>
          </a:prstGeom>
          <a:noFill/>
          <a:ln w="9525">
            <a:solidFill>
              <a:schemeClr val="bg1"/>
            </a:solidFill>
            <a:round/>
            <a:headEnd/>
            <a:tailEnd/>
          </a:ln>
        </p:spPr>
        <p:txBody>
          <a:bodyPr lIns="86210" tIns="43105" rIns="86210" bIns="43105"/>
          <a:lstStyle/>
          <a:p>
            <a:endParaRPr lang="en-US"/>
          </a:p>
        </p:txBody>
      </p:sp>
      <p:sp>
        <p:nvSpPr>
          <p:cNvPr id="9249" name="Line 45"/>
          <p:cNvSpPr>
            <a:spLocks noChangeShapeType="1"/>
          </p:cNvSpPr>
          <p:nvPr/>
        </p:nvSpPr>
        <p:spPr bwMode="auto">
          <a:xfrm flipH="1">
            <a:off x="7707313" y="5540375"/>
            <a:ext cx="98425" cy="74613"/>
          </a:xfrm>
          <a:prstGeom prst="line">
            <a:avLst/>
          </a:prstGeom>
          <a:noFill/>
          <a:ln w="9525">
            <a:solidFill>
              <a:schemeClr val="bg1"/>
            </a:solidFill>
            <a:round/>
            <a:headEnd/>
            <a:tailEnd/>
          </a:ln>
        </p:spPr>
        <p:txBody>
          <a:bodyPr lIns="86210" tIns="43105" rIns="86210" bIns="43105"/>
          <a:lstStyle/>
          <a:p>
            <a:endParaRPr lang="en-US"/>
          </a:p>
        </p:txBody>
      </p:sp>
      <p:sp>
        <p:nvSpPr>
          <p:cNvPr id="9250" name="Line 46"/>
          <p:cNvSpPr>
            <a:spLocks noChangeShapeType="1"/>
          </p:cNvSpPr>
          <p:nvPr/>
        </p:nvSpPr>
        <p:spPr bwMode="auto">
          <a:xfrm flipH="1">
            <a:off x="7708900" y="5603875"/>
            <a:ext cx="100013" cy="74613"/>
          </a:xfrm>
          <a:prstGeom prst="line">
            <a:avLst/>
          </a:prstGeom>
          <a:noFill/>
          <a:ln w="9525">
            <a:solidFill>
              <a:schemeClr val="bg1"/>
            </a:solidFill>
            <a:round/>
            <a:headEnd/>
            <a:tailEnd/>
          </a:ln>
        </p:spPr>
        <p:txBody>
          <a:bodyPr lIns="86210" tIns="43105" rIns="86210" bIns="43105"/>
          <a:lstStyle/>
          <a:p>
            <a:endParaRPr lang="en-US"/>
          </a:p>
        </p:txBody>
      </p:sp>
      <p:sp>
        <p:nvSpPr>
          <p:cNvPr id="9251" name="Line 47"/>
          <p:cNvSpPr>
            <a:spLocks noChangeShapeType="1"/>
          </p:cNvSpPr>
          <p:nvPr/>
        </p:nvSpPr>
        <p:spPr bwMode="auto">
          <a:xfrm flipH="1">
            <a:off x="7708900" y="5678488"/>
            <a:ext cx="100013" cy="74612"/>
          </a:xfrm>
          <a:prstGeom prst="line">
            <a:avLst/>
          </a:prstGeom>
          <a:noFill/>
          <a:ln w="9525">
            <a:solidFill>
              <a:schemeClr val="bg1"/>
            </a:solidFill>
            <a:round/>
            <a:headEnd/>
            <a:tailEnd/>
          </a:ln>
        </p:spPr>
        <p:txBody>
          <a:bodyPr lIns="86210" tIns="43105" rIns="86210" bIns="43105"/>
          <a:lstStyle/>
          <a:p>
            <a:endParaRPr lang="en-US"/>
          </a:p>
        </p:txBody>
      </p:sp>
      <p:sp>
        <p:nvSpPr>
          <p:cNvPr id="9252" name="Text Box 48"/>
          <p:cNvSpPr txBox="1">
            <a:spLocks noChangeArrowheads="1"/>
          </p:cNvSpPr>
          <p:nvPr/>
        </p:nvSpPr>
        <p:spPr bwMode="auto">
          <a:xfrm>
            <a:off x="7885113" y="4926013"/>
            <a:ext cx="484187" cy="441325"/>
          </a:xfrm>
          <a:prstGeom prst="rect">
            <a:avLst/>
          </a:prstGeom>
          <a:noFill/>
          <a:ln w="9525">
            <a:noFill/>
            <a:miter lim="800000"/>
            <a:headEnd/>
            <a:tailEnd/>
          </a:ln>
        </p:spPr>
        <p:txBody>
          <a:bodyPr wrap="none" lIns="86204" tIns="43102" rIns="86204" bIns="43102">
            <a:spAutoFit/>
          </a:bodyPr>
          <a:lstStyle/>
          <a:p>
            <a:r>
              <a:rPr lang="en-US" sz="1100">
                <a:solidFill>
                  <a:srgbClr val="0000FF"/>
                </a:solidFill>
              </a:rPr>
              <a:t>Light</a:t>
            </a:r>
          </a:p>
          <a:p>
            <a:r>
              <a:rPr lang="en-US" sz="1100">
                <a:solidFill>
                  <a:srgbClr val="0000FF"/>
                </a:solidFill>
              </a:rPr>
              <a:t>Trap</a:t>
            </a:r>
          </a:p>
        </p:txBody>
      </p:sp>
      <p:sp>
        <p:nvSpPr>
          <p:cNvPr id="9253" name="Line 49"/>
          <p:cNvSpPr>
            <a:spLocks noChangeShapeType="1"/>
          </p:cNvSpPr>
          <p:nvPr/>
        </p:nvSpPr>
        <p:spPr bwMode="auto">
          <a:xfrm rot="5400000">
            <a:off x="7862094" y="5091906"/>
            <a:ext cx="76200" cy="96838"/>
          </a:xfrm>
          <a:prstGeom prst="line">
            <a:avLst/>
          </a:prstGeom>
          <a:noFill/>
          <a:ln w="12700">
            <a:solidFill>
              <a:schemeClr val="bg1"/>
            </a:solidFill>
            <a:round/>
            <a:headEnd/>
            <a:tailEnd type="triangle" w="med" len="med"/>
          </a:ln>
        </p:spPr>
        <p:txBody>
          <a:bodyPr lIns="86210" tIns="43105" rIns="86210" bIns="43105"/>
          <a:lstStyle/>
          <a:p>
            <a:endParaRPr lang="en-US"/>
          </a:p>
        </p:txBody>
      </p:sp>
      <p:sp>
        <p:nvSpPr>
          <p:cNvPr id="9254" name="Text Box 50"/>
          <p:cNvSpPr txBox="1">
            <a:spLocks noChangeArrowheads="1"/>
          </p:cNvSpPr>
          <p:nvPr/>
        </p:nvSpPr>
        <p:spPr bwMode="auto">
          <a:xfrm>
            <a:off x="6443663" y="1550988"/>
            <a:ext cx="744537" cy="257175"/>
          </a:xfrm>
          <a:prstGeom prst="rect">
            <a:avLst/>
          </a:prstGeom>
          <a:noFill/>
          <a:ln w="9525">
            <a:noFill/>
            <a:miter lim="800000"/>
            <a:headEnd/>
            <a:tailEnd/>
          </a:ln>
        </p:spPr>
        <p:txBody>
          <a:bodyPr wrap="none" lIns="86204" tIns="43102" rIns="86204" bIns="43102">
            <a:spAutoFit/>
          </a:bodyPr>
          <a:lstStyle/>
          <a:p>
            <a:r>
              <a:rPr lang="en-US" sz="1100">
                <a:solidFill>
                  <a:srgbClr val="0000FF"/>
                </a:solidFill>
              </a:rPr>
              <a:t>Polarizer</a:t>
            </a:r>
          </a:p>
        </p:txBody>
      </p:sp>
      <p:sp>
        <p:nvSpPr>
          <p:cNvPr id="9255" name="Text Box 51"/>
          <p:cNvSpPr txBox="1">
            <a:spLocks noChangeArrowheads="1"/>
          </p:cNvSpPr>
          <p:nvPr/>
        </p:nvSpPr>
        <p:spPr bwMode="auto">
          <a:xfrm>
            <a:off x="7500938" y="854075"/>
            <a:ext cx="957262" cy="441325"/>
          </a:xfrm>
          <a:prstGeom prst="rect">
            <a:avLst/>
          </a:prstGeom>
          <a:noFill/>
          <a:ln w="9525">
            <a:noFill/>
            <a:miter lim="800000"/>
            <a:headEnd/>
            <a:tailEnd/>
          </a:ln>
        </p:spPr>
        <p:txBody>
          <a:bodyPr wrap="none" lIns="86204" tIns="43102" rIns="86204" bIns="43102">
            <a:spAutoFit/>
          </a:bodyPr>
          <a:lstStyle/>
          <a:p>
            <a:r>
              <a:rPr lang="en-US" sz="1100">
                <a:solidFill>
                  <a:srgbClr val="0000FF"/>
                </a:solidFill>
              </a:rPr>
              <a:t>Beamsplitter</a:t>
            </a:r>
          </a:p>
          <a:p>
            <a:r>
              <a:rPr lang="en-US" sz="1100">
                <a:solidFill>
                  <a:srgbClr val="0000FF"/>
                </a:solidFill>
              </a:rPr>
              <a:t>&amp;Pre-Filter</a:t>
            </a:r>
          </a:p>
        </p:txBody>
      </p:sp>
      <p:sp>
        <p:nvSpPr>
          <p:cNvPr id="9256" name="Line 52"/>
          <p:cNvSpPr>
            <a:spLocks noChangeShapeType="1"/>
          </p:cNvSpPr>
          <p:nvPr/>
        </p:nvSpPr>
        <p:spPr bwMode="auto">
          <a:xfrm rot="16200000" flipH="1">
            <a:off x="7173913" y="1674813"/>
            <a:ext cx="73025" cy="212725"/>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57" name="Text Box 53"/>
          <p:cNvSpPr txBox="1">
            <a:spLocks noChangeArrowheads="1"/>
          </p:cNvSpPr>
          <p:nvPr/>
        </p:nvSpPr>
        <p:spPr bwMode="auto">
          <a:xfrm>
            <a:off x="5468938" y="1922463"/>
            <a:ext cx="514350" cy="439737"/>
          </a:xfrm>
          <a:prstGeom prst="rect">
            <a:avLst/>
          </a:prstGeom>
          <a:noFill/>
          <a:ln w="9525">
            <a:noFill/>
            <a:miter lim="800000"/>
            <a:headEnd/>
            <a:tailEnd/>
          </a:ln>
        </p:spPr>
        <p:txBody>
          <a:bodyPr wrap="none" lIns="86204" tIns="43102" rIns="86204" bIns="43102">
            <a:spAutoFit/>
          </a:bodyPr>
          <a:lstStyle/>
          <a:p>
            <a:r>
              <a:rPr lang="en-US" sz="1100">
                <a:solidFill>
                  <a:srgbClr val="0000FF"/>
                </a:solidFill>
              </a:rPr>
              <a:t>Cold </a:t>
            </a:r>
          </a:p>
          <a:p>
            <a:r>
              <a:rPr lang="en-US" sz="1100">
                <a:solidFill>
                  <a:srgbClr val="0000FF"/>
                </a:solidFill>
              </a:rPr>
              <a:t>Filter</a:t>
            </a:r>
          </a:p>
        </p:txBody>
      </p:sp>
      <p:sp>
        <p:nvSpPr>
          <p:cNvPr id="9258" name="Rectangle 54"/>
          <p:cNvSpPr>
            <a:spLocks noChangeArrowheads="1"/>
          </p:cNvSpPr>
          <p:nvPr/>
        </p:nvSpPr>
        <p:spPr bwMode="auto">
          <a:xfrm rot="20695890" flipV="1">
            <a:off x="6230938" y="1962150"/>
            <a:ext cx="125412" cy="25400"/>
          </a:xfrm>
          <a:prstGeom prst="rect">
            <a:avLst/>
          </a:prstGeom>
          <a:solidFill>
            <a:srgbClr val="FF3300"/>
          </a:solidFill>
          <a:ln w="9525">
            <a:noFill/>
            <a:miter lim="800000"/>
            <a:headEnd/>
            <a:tailEnd/>
          </a:ln>
        </p:spPr>
        <p:txBody>
          <a:bodyPr wrap="none" lIns="86210" tIns="43105" rIns="86210" bIns="43105" anchor="ctr"/>
          <a:lstStyle/>
          <a:p>
            <a:endParaRPr lang="en-US"/>
          </a:p>
        </p:txBody>
      </p:sp>
      <p:sp>
        <p:nvSpPr>
          <p:cNvPr id="9259" name="Line 55"/>
          <p:cNvSpPr>
            <a:spLocks noChangeShapeType="1"/>
          </p:cNvSpPr>
          <p:nvPr/>
        </p:nvSpPr>
        <p:spPr bwMode="auto">
          <a:xfrm rot="16200000">
            <a:off x="6003131" y="1854994"/>
            <a:ext cx="66675" cy="338138"/>
          </a:xfrm>
          <a:prstGeom prst="line">
            <a:avLst/>
          </a:prstGeom>
          <a:noFill/>
          <a:ln w="12700">
            <a:solidFill>
              <a:srgbClr val="0000FF"/>
            </a:solidFill>
            <a:round/>
            <a:headEnd/>
            <a:tailEnd type="triangle" w="med" len="med"/>
          </a:ln>
        </p:spPr>
        <p:txBody>
          <a:bodyPr lIns="86210" tIns="43105" rIns="86210" bIns="43105"/>
          <a:lstStyle/>
          <a:p>
            <a:endParaRPr lang="en-US"/>
          </a:p>
        </p:txBody>
      </p:sp>
      <p:sp>
        <p:nvSpPr>
          <p:cNvPr id="9260" name="Rectangle 56"/>
          <p:cNvSpPr>
            <a:spLocks noChangeArrowheads="1"/>
          </p:cNvSpPr>
          <p:nvPr/>
        </p:nvSpPr>
        <p:spPr bwMode="auto">
          <a:xfrm rot="52614" flipV="1">
            <a:off x="7326313" y="1811338"/>
            <a:ext cx="73025" cy="17462"/>
          </a:xfrm>
          <a:prstGeom prst="rect">
            <a:avLst/>
          </a:prstGeom>
          <a:solidFill>
            <a:srgbClr val="000000">
              <a:alpha val="45882"/>
            </a:srgbClr>
          </a:solidFill>
          <a:ln w="9525">
            <a:noFill/>
            <a:miter lim="800000"/>
            <a:headEnd/>
            <a:tailEnd/>
          </a:ln>
        </p:spPr>
        <p:txBody>
          <a:bodyPr wrap="none" lIns="86210" tIns="43105" rIns="86210" bIns="43105" anchor="ctr"/>
          <a:lstStyle/>
          <a:p>
            <a:endParaRPr lang="en-US"/>
          </a:p>
        </p:txBody>
      </p:sp>
      <p:sp>
        <p:nvSpPr>
          <p:cNvPr id="9261" name="Text Box 20"/>
          <p:cNvSpPr txBox="1">
            <a:spLocks noChangeArrowheads="1"/>
          </p:cNvSpPr>
          <p:nvPr/>
        </p:nvSpPr>
        <p:spPr bwMode="auto">
          <a:xfrm>
            <a:off x="5486400" y="2590800"/>
            <a:ext cx="687388" cy="255588"/>
          </a:xfrm>
          <a:prstGeom prst="rect">
            <a:avLst/>
          </a:prstGeom>
          <a:noFill/>
          <a:ln w="9525">
            <a:noFill/>
            <a:miter lim="800000"/>
            <a:headEnd/>
            <a:tailEnd/>
          </a:ln>
        </p:spPr>
        <p:txBody>
          <a:bodyPr wrap="none" lIns="86204" tIns="43102" rIns="86204" bIns="43102">
            <a:spAutoFit/>
          </a:bodyPr>
          <a:lstStyle/>
          <a:p>
            <a:r>
              <a:rPr lang="en-US" sz="1100" dirty="0">
                <a:solidFill>
                  <a:srgbClr val="0000FF"/>
                </a:solidFill>
              </a:rPr>
              <a:t>Camera</a:t>
            </a:r>
          </a:p>
        </p:txBody>
      </p:sp>
      <p:sp>
        <p:nvSpPr>
          <p:cNvPr id="9262" name="Rectangle 34"/>
          <p:cNvSpPr>
            <a:spLocks noChangeArrowheads="1"/>
          </p:cNvSpPr>
          <p:nvPr/>
        </p:nvSpPr>
        <p:spPr bwMode="auto">
          <a:xfrm rot="3011666">
            <a:off x="6795294" y="5350669"/>
            <a:ext cx="1006475" cy="119063"/>
          </a:xfrm>
          <a:prstGeom prst="rect">
            <a:avLst/>
          </a:prstGeom>
          <a:solidFill>
            <a:srgbClr val="99FF99"/>
          </a:solidFill>
          <a:ln w="9525">
            <a:solidFill>
              <a:schemeClr val="tx1"/>
            </a:solidFill>
            <a:miter lim="800000"/>
            <a:headEnd/>
            <a:tailEnd/>
          </a:ln>
        </p:spPr>
        <p:txBody>
          <a:bodyPr wrap="none" lIns="86210" tIns="43105" rIns="86210" bIns="43105" anchor="ctr"/>
          <a:lstStyle/>
          <a:p>
            <a:endParaRPr lang="en-US"/>
          </a:p>
        </p:txBody>
      </p:sp>
      <p:pic>
        <p:nvPicPr>
          <p:cNvPr id="9263" name="Picture 66" descr="Instrument_Image_1"/>
          <p:cNvPicPr>
            <a:picLocks noChangeAspect="1" noChangeArrowheads="1"/>
          </p:cNvPicPr>
          <p:nvPr/>
        </p:nvPicPr>
        <p:blipFill>
          <a:blip r:embed="rId6" cstate="print"/>
          <a:srcRect t="3249" r="8327" b="12314"/>
          <a:stretch>
            <a:fillRect/>
          </a:stretch>
        </p:blipFill>
        <p:spPr bwMode="auto">
          <a:xfrm>
            <a:off x="4570413" y="3505200"/>
            <a:ext cx="1677987" cy="1981200"/>
          </a:xfrm>
          <a:prstGeom prst="rect">
            <a:avLst/>
          </a:prstGeom>
          <a:noFill/>
          <a:ln w="9525">
            <a:noFill/>
            <a:miter lim="800000"/>
            <a:headEnd/>
            <a:tailEnd/>
          </a:ln>
        </p:spPr>
      </p:pic>
      <p:pic>
        <p:nvPicPr>
          <p:cNvPr id="9264" name="Picture 2" descr="C:\Users\dcrisp\Documents\dcrisp\OCO\Instrument-OCO\Gratings\weak02.jpg"/>
          <p:cNvPicPr>
            <a:picLocks noChangeAspect="1" noChangeArrowheads="1"/>
          </p:cNvPicPr>
          <p:nvPr/>
        </p:nvPicPr>
        <p:blipFill>
          <a:blip r:embed="rId7" cstate="print"/>
          <a:srcRect l="7414" t="17871" r="7414" b="9125"/>
          <a:stretch>
            <a:fillRect/>
          </a:stretch>
        </p:blipFill>
        <p:spPr bwMode="auto">
          <a:xfrm>
            <a:off x="5867400" y="4876800"/>
            <a:ext cx="866775" cy="990600"/>
          </a:xfrm>
          <a:prstGeom prst="rect">
            <a:avLst/>
          </a:prstGeom>
          <a:noFill/>
          <a:ln w="9525">
            <a:solidFill>
              <a:srgbClr val="FFFF00"/>
            </a:solidFill>
            <a:miter lim="800000"/>
            <a:headEnd/>
            <a:tailEnd/>
          </a:ln>
        </p:spPr>
      </p:pic>
      <p:pic>
        <p:nvPicPr>
          <p:cNvPr id="9265" name="Picture 4" descr="C:\Users\dcrisp\Documents\dcrisp\OCO\Images-OCO\Instrument_I&amp;T\TV2b\CIMG3518.JPG"/>
          <p:cNvPicPr>
            <a:picLocks noChangeAspect="1" noChangeArrowheads="1"/>
          </p:cNvPicPr>
          <p:nvPr/>
        </p:nvPicPr>
        <p:blipFill>
          <a:blip r:embed="rId8" cstate="print"/>
          <a:srcRect l="39792" t="32224" r="30417" b="28055"/>
          <a:stretch>
            <a:fillRect/>
          </a:stretch>
        </p:blipFill>
        <p:spPr bwMode="auto">
          <a:xfrm>
            <a:off x="7543800" y="1295400"/>
            <a:ext cx="990600" cy="990600"/>
          </a:xfrm>
          <a:prstGeom prst="rect">
            <a:avLst/>
          </a:prstGeom>
          <a:noFill/>
          <a:ln w="9525">
            <a:noFill/>
            <a:miter lim="800000"/>
            <a:headEnd/>
            <a:tailEnd/>
          </a:ln>
        </p:spPr>
      </p:pic>
      <p:sp>
        <p:nvSpPr>
          <p:cNvPr id="9266" name="Line 28"/>
          <p:cNvSpPr>
            <a:spLocks noChangeShapeType="1"/>
          </p:cNvSpPr>
          <p:nvPr/>
        </p:nvSpPr>
        <p:spPr bwMode="auto">
          <a:xfrm rot="5400000" flipH="1">
            <a:off x="6746875" y="5368925"/>
            <a:ext cx="222250" cy="304800"/>
          </a:xfrm>
          <a:prstGeom prst="line">
            <a:avLst/>
          </a:prstGeom>
          <a:noFill/>
          <a:ln w="12700">
            <a:solidFill>
              <a:srgbClr val="0000FF"/>
            </a:solidFill>
            <a:round/>
            <a:headEnd/>
            <a:tailEnd type="triangle" w="med" len="med"/>
          </a:ln>
        </p:spPr>
        <p:txBody>
          <a:bodyPr lIns="86210" tIns="43105" rIns="86210" bIns="43105"/>
          <a:lstStyle/>
          <a:p>
            <a:endParaRPr lang="en-US"/>
          </a:p>
        </p:txBody>
      </p:sp>
      <p:pic>
        <p:nvPicPr>
          <p:cNvPr id="53" name="Picture 2"/>
          <p:cNvPicPr>
            <a:picLocks noChangeAspect="1" noChangeArrowheads="1"/>
          </p:cNvPicPr>
          <p:nvPr/>
        </p:nvPicPr>
        <p:blipFill>
          <a:blip r:embed="rId9" cstate="print"/>
          <a:srcRect/>
          <a:stretch>
            <a:fillRect/>
          </a:stretch>
        </p:blipFill>
        <p:spPr bwMode="auto">
          <a:xfrm>
            <a:off x="4267200" y="2057400"/>
            <a:ext cx="1005317" cy="1298504"/>
          </a:xfrm>
          <a:prstGeom prst="rect">
            <a:avLst/>
          </a:prstGeom>
          <a:noFill/>
          <a:ln w="9525">
            <a:noFill/>
            <a:miter lim="800000"/>
            <a:headEnd/>
            <a:tailEnd/>
          </a:ln>
        </p:spPr>
      </p:pic>
      <p:sp>
        <p:nvSpPr>
          <p:cNvPr id="54" name="Text Box 20"/>
          <p:cNvSpPr txBox="1">
            <a:spLocks noChangeArrowheads="1"/>
          </p:cNvSpPr>
          <p:nvPr/>
        </p:nvSpPr>
        <p:spPr bwMode="auto">
          <a:xfrm>
            <a:off x="5239029" y="3096477"/>
            <a:ext cx="856971" cy="256323"/>
          </a:xfrm>
          <a:prstGeom prst="rect">
            <a:avLst/>
          </a:prstGeom>
          <a:noFill/>
          <a:ln w="9525">
            <a:noFill/>
            <a:miter lim="800000"/>
            <a:headEnd/>
            <a:tailEnd/>
          </a:ln>
        </p:spPr>
        <p:txBody>
          <a:bodyPr wrap="none" lIns="86204" tIns="43102" rIns="86204" bIns="43102">
            <a:spAutoFit/>
          </a:bodyPr>
          <a:lstStyle/>
          <a:p>
            <a:r>
              <a:rPr lang="en-US" sz="1100" dirty="0" err="1" smtClean="0">
                <a:solidFill>
                  <a:srgbClr val="0000FF"/>
                </a:solidFill>
              </a:rPr>
              <a:t>Cryocooler</a:t>
            </a:r>
            <a:endParaRPr lang="en-US" sz="1100"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6210" tIns="43105" rIns="86210" bIns="43105" numCol="1" anchor="t" anchorCtr="0" compatLnSpc="1">
        <a:prstTxWarp prst="textNoShape">
          <a:avLst/>
        </a:prstTxWarp>
        <a:spAutoFit/>
      </a:bodyPr>
      <a:lstStyle>
        <a:defPPr marL="0" marR="0" indent="0" algn="l" defTabSz="862013"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6210" tIns="43105" rIns="86210" bIns="43105" numCol="1" anchor="t" anchorCtr="0" compatLnSpc="1">
        <a:prstTxWarp prst="textNoShape">
          <a:avLst/>
        </a:prstTxWarp>
        <a:spAutoFit/>
      </a:bodyPr>
      <a:lstStyle>
        <a:defPPr marL="0" marR="0" indent="0" algn="l" defTabSz="862013"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2080535776</TotalTime>
  <Words>3251</Words>
  <Application>Microsoft Office PowerPoint</Application>
  <PresentationFormat>Custom</PresentationFormat>
  <Paragraphs>406</Paragraphs>
  <Slides>29</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Default Design</vt:lpstr>
      <vt:lpstr>Acrobat Document</vt:lpstr>
      <vt:lpstr>Slide 1</vt:lpstr>
      <vt:lpstr>The Loss of OCO and the Birth of OCO-2</vt:lpstr>
      <vt:lpstr>Capabilities of OCO-2</vt:lpstr>
      <vt:lpstr>Global Measurements are Essential</vt:lpstr>
      <vt:lpstr>Is 1 ppm Good Enough?</vt:lpstr>
      <vt:lpstr>The Minimum Measurable Point Source Flux</vt:lpstr>
      <vt:lpstr>OCO-2 and GOSAT</vt:lpstr>
      <vt:lpstr>OCO Mission Overview</vt:lpstr>
      <vt:lpstr>The OCO-2 Instrument</vt:lpstr>
      <vt:lpstr>Information Content of OCO-2 Spectra</vt:lpstr>
      <vt:lpstr>OCO-2 Spacecraft</vt:lpstr>
      <vt:lpstr>Measuring CO2 from Space</vt:lpstr>
      <vt:lpstr>  Spatial/Temporal Sampling Constraints</vt:lpstr>
      <vt:lpstr>OCO-2 Is Optimized for High Precision</vt:lpstr>
      <vt:lpstr>OCO-2 Optimized for High Spatial Resolution</vt:lpstr>
      <vt:lpstr>Observation Modes Optimize Sensitivity and Accuracy</vt:lpstr>
      <vt:lpstr>OCO-2 Provides High SNR over both Continents and Oceans</vt:lpstr>
      <vt:lpstr>OCO-2 Flies at the Head of the A-Train</vt:lpstr>
      <vt:lpstr>Measuring CO2: Synergy with AIRS and TES</vt:lpstr>
      <vt:lpstr>Example: XCO2 Averaging Kernel over an OCO-2 Dayside Orbit Track</vt:lpstr>
      <vt:lpstr>Validating Space-based XCO2 against the Ground-Based Standard: TCCON</vt:lpstr>
      <vt:lpstr>Operational Uses by NOAA</vt:lpstr>
      <vt:lpstr>Operational Uses by NOAA: OCO-2 Surface Pressure Measurements</vt:lpstr>
      <vt:lpstr>Reducing Data Latency</vt:lpstr>
      <vt:lpstr>Other NWP Variables : Column H2O</vt:lpstr>
      <vt:lpstr>Operational Uses by NOAA: OCO-2 Cloud and Aerosol Measurements</vt:lpstr>
      <vt:lpstr>Looking ahead</vt:lpstr>
      <vt:lpstr>Appropriate NOAA Follow-on Missions</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Crisp, David (3200)</dc:creator>
  <cp:lastModifiedBy>rogerheymannn</cp:lastModifiedBy>
  <cp:revision>1440</cp:revision>
  <cp:lastPrinted>2009-03-23T20:49:43Z</cp:lastPrinted>
  <dcterms:created xsi:type="dcterms:W3CDTF">2009-04-01T16:22:29Z</dcterms:created>
  <dcterms:modified xsi:type="dcterms:W3CDTF">2011-04-12T14:01:55Z</dcterms:modified>
</cp:coreProperties>
</file>