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
  </p:notesMasterIdLst>
  <p:handoutMasterIdLst>
    <p:handoutMasterId r:id="rId4"/>
  </p:handoutMasterIdLst>
  <p:sldIdLst>
    <p:sldId id="256" r:id="rId2"/>
  </p:sldIdLst>
  <p:sldSz cx="43891200" cy="32918400"/>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14CCE"/>
    <a:srgbClr val="238DE2"/>
    <a:srgbClr val="8EAACF"/>
    <a:srgbClr val="9FBDFF"/>
    <a:srgbClr val="003366"/>
    <a:srgbClr val="00337A"/>
    <a:srgbClr val="800040"/>
    <a:srgbClr val="400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94" d="100"/>
          <a:sy n="94" d="100"/>
        </p:scale>
        <p:origin x="-80" y="-192"/>
      </p:cViewPr>
      <p:guideLst>
        <p:guide orient="horz" pos="3258"/>
        <p:guide pos="283"/>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handoutMaster" Target="handoutMasters/handoutMaster1.xml"/><Relationship Id="rId5" Type="http://schemas.openxmlformats.org/officeDocument/2006/relationships/printerSettings" Target="printerSettings/printerSettings1.bin"/><Relationship Id="rId6" Type="http://schemas.openxmlformats.org/officeDocument/2006/relationships/presProps" Target="presProps.xml"/><Relationship Id="rId7" Type="http://schemas.openxmlformats.org/officeDocument/2006/relationships/viewProps" Target="viewProps.xml"/><Relationship Id="rId8" Type="http://schemas.openxmlformats.org/officeDocument/2006/relationships/theme" Target="theme/theme1.xml"/><Relationship Id="rId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3" tIns="46587" rIns="93173" bIns="46587" numCol="1" anchor="t" anchorCtr="0" compatLnSpc="1">
            <a:prstTxWarp prst="textNoShape">
              <a:avLst/>
            </a:prstTxWarp>
          </a:bodyPr>
          <a:lstStyle>
            <a:lvl1pPr algn="l" defTabSz="932073">
              <a:defRPr sz="1200">
                <a:latin typeface="Times" pitchFamily="-112" charset="0"/>
                <a:ea typeface="+mn-ea"/>
                <a:cs typeface="+mn-cs"/>
              </a:defRPr>
            </a:lvl1pPr>
          </a:lstStyle>
          <a:p>
            <a:pPr>
              <a:defRPr/>
            </a:pPr>
            <a:endParaRPr lang="en-US"/>
          </a:p>
        </p:txBody>
      </p:sp>
      <p:sp>
        <p:nvSpPr>
          <p:cNvPr id="5123"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a:effectLst/>
        </p:spPr>
        <p:txBody>
          <a:bodyPr vert="horz" wrap="square" lIns="93173" tIns="46587" rIns="93173" bIns="46587" numCol="1" anchor="t" anchorCtr="0" compatLnSpc="1">
            <a:prstTxWarp prst="textNoShape">
              <a:avLst/>
            </a:prstTxWarp>
          </a:bodyPr>
          <a:lstStyle>
            <a:lvl1pPr algn="r" defTabSz="932073">
              <a:defRPr sz="1200">
                <a:latin typeface="Times" pitchFamily="-112" charset="0"/>
                <a:ea typeface="+mn-ea"/>
                <a:cs typeface="+mn-cs"/>
              </a:defRPr>
            </a:lvl1pPr>
          </a:lstStyle>
          <a:p>
            <a:pPr>
              <a:defRPr/>
            </a:pPr>
            <a:endParaRPr lang="en-US"/>
          </a:p>
        </p:txBody>
      </p:sp>
      <p:sp>
        <p:nvSpPr>
          <p:cNvPr id="5124"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a:effectLst/>
        </p:spPr>
        <p:txBody>
          <a:bodyPr vert="horz" wrap="square" lIns="93173" tIns="46587" rIns="93173" bIns="46587" numCol="1" anchor="b" anchorCtr="0" compatLnSpc="1">
            <a:prstTxWarp prst="textNoShape">
              <a:avLst/>
            </a:prstTxWarp>
          </a:bodyPr>
          <a:lstStyle>
            <a:lvl1pPr algn="l" defTabSz="932073">
              <a:defRPr sz="1200">
                <a:latin typeface="Times" pitchFamily="-112" charset="0"/>
                <a:ea typeface="+mn-ea"/>
                <a:cs typeface="+mn-cs"/>
              </a:defRPr>
            </a:lvl1pPr>
          </a:lstStyle>
          <a:p>
            <a:pPr>
              <a:defRPr/>
            </a:pPr>
            <a:endParaRPr lang="en-US"/>
          </a:p>
        </p:txBody>
      </p:sp>
      <p:sp>
        <p:nvSpPr>
          <p:cNvPr id="5125"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a:effectLst/>
        </p:spPr>
        <p:txBody>
          <a:bodyPr vert="horz" wrap="square" lIns="93173" tIns="46587" rIns="93173" bIns="46587" numCol="1" anchor="b" anchorCtr="0" compatLnSpc="1">
            <a:prstTxWarp prst="textNoShape">
              <a:avLst/>
            </a:prstTxWarp>
          </a:bodyPr>
          <a:lstStyle>
            <a:lvl1pPr algn="r" defTabSz="931863">
              <a:defRPr sz="1200"/>
            </a:lvl1pPr>
          </a:lstStyle>
          <a:p>
            <a:fld id="{11B8AF02-1E6B-4D8C-994A-43BFCC07143E}" type="slidenum">
              <a:rPr lang="en-US"/>
              <a:pPr/>
              <a:t>‹#›</a:t>
            </a:fld>
            <a:endParaRPr lang="en-US"/>
          </a:p>
        </p:txBody>
      </p:sp>
    </p:spTree>
    <p:extLst>
      <p:ext uri="{BB962C8B-B14F-4D97-AF65-F5344CB8AC3E}">
        <p14:creationId xmlns:p14="http://schemas.microsoft.com/office/powerpoint/2010/main" val="19208421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3" tIns="46587" rIns="93173" bIns="46587" numCol="1" anchor="t" anchorCtr="0" compatLnSpc="1">
            <a:prstTxWarp prst="textNoShape">
              <a:avLst/>
            </a:prstTxWarp>
          </a:bodyPr>
          <a:lstStyle>
            <a:lvl1pPr algn="l" defTabSz="932073">
              <a:defRPr sz="1200">
                <a:latin typeface="Times" pitchFamily="-112" charset="0"/>
                <a:ea typeface="+mn-ea"/>
                <a:cs typeface="+mn-cs"/>
              </a:defRPr>
            </a:lvl1pPr>
          </a:lstStyle>
          <a:p>
            <a:pPr>
              <a:defRPr/>
            </a:pPr>
            <a:endParaRPr lang="en-US"/>
          </a:p>
        </p:txBody>
      </p:sp>
      <p:sp>
        <p:nvSpPr>
          <p:cNvPr id="3075"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3173" tIns="46587" rIns="93173" bIns="46587" numCol="1" anchor="t" anchorCtr="0" compatLnSpc="1">
            <a:prstTxWarp prst="textNoShape">
              <a:avLst/>
            </a:prstTxWarp>
          </a:bodyPr>
          <a:lstStyle>
            <a:lvl1pPr algn="r" defTabSz="932073">
              <a:defRPr sz="1200">
                <a:latin typeface="Times" pitchFamily="-112" charset="0"/>
                <a:ea typeface="+mn-ea"/>
                <a:cs typeface="+mn-cs"/>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3173" tIns="46587" rIns="93173" bIns="4658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3173" tIns="46587" rIns="93173" bIns="46587" numCol="1" anchor="b" anchorCtr="0" compatLnSpc="1">
            <a:prstTxWarp prst="textNoShape">
              <a:avLst/>
            </a:prstTxWarp>
          </a:bodyPr>
          <a:lstStyle>
            <a:lvl1pPr algn="l" defTabSz="932073">
              <a:defRPr sz="1200">
                <a:latin typeface="Times" pitchFamily="-112" charset="0"/>
                <a:ea typeface="+mn-ea"/>
                <a:cs typeface="+mn-cs"/>
              </a:defRPr>
            </a:lvl1pPr>
          </a:lstStyle>
          <a:p>
            <a:pPr>
              <a:defRPr/>
            </a:pPr>
            <a:endParaRPr lang="en-US"/>
          </a:p>
        </p:txBody>
      </p:sp>
      <p:sp>
        <p:nvSpPr>
          <p:cNvPr id="3079"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3173" tIns="46587" rIns="93173" bIns="46587" numCol="1" anchor="b" anchorCtr="0" compatLnSpc="1">
            <a:prstTxWarp prst="textNoShape">
              <a:avLst/>
            </a:prstTxWarp>
          </a:bodyPr>
          <a:lstStyle>
            <a:lvl1pPr algn="r" defTabSz="931863">
              <a:defRPr sz="1200"/>
            </a:lvl1pPr>
          </a:lstStyle>
          <a:p>
            <a:fld id="{3987D743-BF71-4B2C-BA8F-36FE0EF37E9A}" type="slidenum">
              <a:rPr lang="en-US"/>
              <a:pPr/>
              <a:t>‹#›</a:t>
            </a:fld>
            <a:endParaRPr lang="en-US"/>
          </a:p>
        </p:txBody>
      </p:sp>
    </p:spTree>
    <p:extLst>
      <p:ext uri="{BB962C8B-B14F-4D97-AF65-F5344CB8AC3E}">
        <p14:creationId xmlns:p14="http://schemas.microsoft.com/office/powerpoint/2010/main" val="38147396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12" charset="0"/>
        <a:ea typeface="MS PGothic" pitchFamily="34" charset="-128"/>
        <a:cs typeface="ＭＳ Ｐゴシック" pitchFamily="-112" charset="-128"/>
      </a:defRPr>
    </a:lvl1pPr>
    <a:lvl2pPr marL="457200" algn="l" rtl="0" eaLnBrk="0" fontAlgn="base" hangingPunct="0">
      <a:spcBef>
        <a:spcPct val="30000"/>
      </a:spcBef>
      <a:spcAft>
        <a:spcPct val="0"/>
      </a:spcAft>
      <a:defRPr sz="1200" kern="1200">
        <a:solidFill>
          <a:schemeClr val="tx1"/>
        </a:solidFill>
        <a:latin typeface="Times" pitchFamily="-112"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pitchFamily="-112"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pitchFamily="-112"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pitchFamily="-112"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ChangeArrowheads="1" noTextEdit="1"/>
          </p:cNvSpPr>
          <p:nvPr>
            <p:ph type="sldImg"/>
          </p:nvPr>
        </p:nvSpPr>
        <p:spPr>
          <a:ln/>
        </p:spPr>
      </p:sp>
      <p:sp>
        <p:nvSpPr>
          <p:cNvPr id="16386" name="Rectangle 3"/>
          <p:cNvSpPr>
            <a:spLocks noGrp="1" noChangeArrowheads="1"/>
          </p:cNvSpPr>
          <p:nvPr>
            <p:ph type="body" idx="1"/>
          </p:nvPr>
        </p:nvSpPr>
        <p:spPr>
          <a:noFill/>
          <a:ln/>
        </p:spPr>
        <p:txBody>
          <a:bodyPr/>
          <a:lstStyle/>
          <a:p>
            <a:pPr eaLnBrk="1" hangingPunct="1"/>
            <a:endParaRPr lang="en-US" smtClean="0">
              <a:solidFill>
                <a:srgbClr val="000000"/>
              </a:solidFill>
              <a:latin typeface="Times"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75" y="10226675"/>
            <a:ext cx="37306250" cy="705485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363" y="18653125"/>
            <a:ext cx="30724475" cy="8413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6F0709B-F021-4897-B3BF-2EED4BB6E236}"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3053BD6-5240-4969-BAF9-8951A0082F1D}"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273750" y="2925763"/>
            <a:ext cx="9326563" cy="263350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90888" y="2925763"/>
            <a:ext cx="27830462" cy="263350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2C87DD8-CF88-4545-B985-F7997013648C}"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5D5A259-3984-4855-95AA-640267069FBC}"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0" y="21153438"/>
            <a:ext cx="37307838" cy="653732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0" y="13952538"/>
            <a:ext cx="37307838" cy="7200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1FBA4AB-7B05-469E-B0FC-1FE6C68BC1EE}"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290888" y="9509125"/>
            <a:ext cx="18578512" cy="1975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021800" y="9509125"/>
            <a:ext cx="18578513" cy="1975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106E03C-A07A-4DCF-B8DE-012D1667FFCD}"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7625"/>
            <a:ext cx="39503350"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3925" y="7369175"/>
            <a:ext cx="19392900"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193925" y="10439400"/>
            <a:ext cx="19392900"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438" y="7369175"/>
            <a:ext cx="19400837"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2296438" y="10439400"/>
            <a:ext cx="19400837"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60480D19-4485-4ED8-B6CB-8FCC4411D494}"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82B6041D-4C3F-45F3-9D1E-494E75ED44BA}"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7E76D85E-0C10-4B7D-9EE7-2EAFBE7A6B93}"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1275"/>
            <a:ext cx="14439900" cy="557688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7160875" y="1311275"/>
            <a:ext cx="2453640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3925" y="6888163"/>
            <a:ext cx="14439900"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D9B8093-CDF6-4853-AF90-311094137475}"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663" y="23042563"/>
            <a:ext cx="26335037" cy="27209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8602663" y="2941638"/>
            <a:ext cx="26335037" cy="197500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8602663" y="25763538"/>
            <a:ext cx="26335037" cy="3862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0206BA0-44C2-4C73-8481-6AE63EFA5A1E}"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90888" y="2925763"/>
            <a:ext cx="37309425" cy="5486400"/>
          </a:xfrm>
          <a:prstGeom prst="rect">
            <a:avLst/>
          </a:prstGeom>
          <a:noFill/>
          <a:ln w="9525">
            <a:noFill/>
            <a:miter lim="800000"/>
            <a:headEnd/>
            <a:tailEnd/>
          </a:ln>
        </p:spPr>
        <p:txBody>
          <a:bodyPr vert="horz" wrap="square" lIns="480709" tIns="240355" rIns="480709" bIns="240355"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3290888" y="9509125"/>
            <a:ext cx="37309425" cy="19751675"/>
          </a:xfrm>
          <a:prstGeom prst="rect">
            <a:avLst/>
          </a:prstGeom>
          <a:noFill/>
          <a:ln w="9525">
            <a:noFill/>
            <a:miter lim="800000"/>
            <a:headEnd/>
            <a:tailEnd/>
          </a:ln>
        </p:spPr>
        <p:txBody>
          <a:bodyPr vert="horz" wrap="square" lIns="480709" tIns="240355" rIns="480709" bIns="24035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3290888" y="29992638"/>
            <a:ext cx="9144000" cy="2193925"/>
          </a:xfrm>
          <a:prstGeom prst="rect">
            <a:avLst/>
          </a:prstGeom>
          <a:noFill/>
          <a:ln w="9525">
            <a:noFill/>
            <a:miter lim="800000"/>
            <a:headEnd/>
            <a:tailEnd/>
          </a:ln>
          <a:effectLst/>
        </p:spPr>
        <p:txBody>
          <a:bodyPr vert="horz" wrap="square" lIns="480709" tIns="240355" rIns="480709" bIns="240355" numCol="1" anchor="t" anchorCtr="0" compatLnSpc="1">
            <a:prstTxWarp prst="textNoShape">
              <a:avLst/>
            </a:prstTxWarp>
          </a:bodyPr>
          <a:lstStyle>
            <a:lvl1pPr>
              <a:defRPr sz="7400">
                <a:latin typeface="Times" pitchFamily="-112"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14997113" y="29992638"/>
            <a:ext cx="13896975" cy="2193925"/>
          </a:xfrm>
          <a:prstGeom prst="rect">
            <a:avLst/>
          </a:prstGeom>
          <a:noFill/>
          <a:ln w="9525">
            <a:noFill/>
            <a:miter lim="800000"/>
            <a:headEnd/>
            <a:tailEnd/>
          </a:ln>
          <a:effectLst/>
        </p:spPr>
        <p:txBody>
          <a:bodyPr vert="horz" wrap="square" lIns="480709" tIns="240355" rIns="480709" bIns="240355" numCol="1" anchor="t" anchorCtr="0" compatLnSpc="1">
            <a:prstTxWarp prst="textNoShape">
              <a:avLst/>
            </a:prstTxWarp>
          </a:bodyPr>
          <a:lstStyle>
            <a:lvl1pPr algn="ctr">
              <a:defRPr sz="7400">
                <a:latin typeface="Times" pitchFamily="-112"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31456313" y="29992638"/>
            <a:ext cx="9144000" cy="2193925"/>
          </a:xfrm>
          <a:prstGeom prst="rect">
            <a:avLst/>
          </a:prstGeom>
          <a:noFill/>
          <a:ln w="9525">
            <a:noFill/>
            <a:miter lim="800000"/>
            <a:headEnd/>
            <a:tailEnd/>
          </a:ln>
          <a:effectLst/>
        </p:spPr>
        <p:txBody>
          <a:bodyPr vert="horz" wrap="square" lIns="480709" tIns="240355" rIns="480709" bIns="240355" numCol="1" anchor="t" anchorCtr="0" compatLnSpc="1">
            <a:prstTxWarp prst="textNoShape">
              <a:avLst/>
            </a:prstTxWarp>
          </a:bodyPr>
          <a:lstStyle>
            <a:lvl1pPr algn="r">
              <a:defRPr sz="7400"/>
            </a:lvl1pPr>
          </a:lstStyle>
          <a:p>
            <a:fld id="{010A4417-35DB-4D4D-BC9D-8C4488A4AD7B}"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806950" rtl="0" eaLnBrk="0" fontAlgn="base" hangingPunct="0">
        <a:spcBef>
          <a:spcPct val="0"/>
        </a:spcBef>
        <a:spcAft>
          <a:spcPct val="0"/>
        </a:spcAft>
        <a:defRPr sz="23100">
          <a:solidFill>
            <a:schemeClr val="tx2"/>
          </a:solidFill>
          <a:latin typeface="+mj-lt"/>
          <a:ea typeface="MS PGothic" pitchFamily="34" charset="-128"/>
          <a:cs typeface="ＭＳ Ｐゴシック" pitchFamily="-112" charset="-128"/>
        </a:defRPr>
      </a:lvl1pPr>
      <a:lvl2pPr algn="ctr" defTabSz="4806950" rtl="0" eaLnBrk="0" fontAlgn="base" hangingPunct="0">
        <a:spcBef>
          <a:spcPct val="0"/>
        </a:spcBef>
        <a:spcAft>
          <a:spcPct val="0"/>
        </a:spcAft>
        <a:defRPr sz="23100">
          <a:solidFill>
            <a:schemeClr val="tx2"/>
          </a:solidFill>
          <a:latin typeface="Times" pitchFamily="-112" charset="0"/>
          <a:ea typeface="MS PGothic" pitchFamily="34" charset="-128"/>
          <a:cs typeface="ＭＳ Ｐゴシック" pitchFamily="-112" charset="-128"/>
        </a:defRPr>
      </a:lvl2pPr>
      <a:lvl3pPr algn="ctr" defTabSz="4806950" rtl="0" eaLnBrk="0" fontAlgn="base" hangingPunct="0">
        <a:spcBef>
          <a:spcPct val="0"/>
        </a:spcBef>
        <a:spcAft>
          <a:spcPct val="0"/>
        </a:spcAft>
        <a:defRPr sz="23100">
          <a:solidFill>
            <a:schemeClr val="tx2"/>
          </a:solidFill>
          <a:latin typeface="Times" pitchFamily="-112" charset="0"/>
          <a:ea typeface="MS PGothic" pitchFamily="34" charset="-128"/>
          <a:cs typeface="ＭＳ Ｐゴシック" pitchFamily="-112" charset="-128"/>
        </a:defRPr>
      </a:lvl3pPr>
      <a:lvl4pPr algn="ctr" defTabSz="4806950" rtl="0" eaLnBrk="0" fontAlgn="base" hangingPunct="0">
        <a:spcBef>
          <a:spcPct val="0"/>
        </a:spcBef>
        <a:spcAft>
          <a:spcPct val="0"/>
        </a:spcAft>
        <a:defRPr sz="23100">
          <a:solidFill>
            <a:schemeClr val="tx2"/>
          </a:solidFill>
          <a:latin typeface="Times" pitchFamily="-112" charset="0"/>
          <a:ea typeface="MS PGothic" pitchFamily="34" charset="-128"/>
          <a:cs typeface="ＭＳ Ｐゴシック" pitchFamily="-112" charset="-128"/>
        </a:defRPr>
      </a:lvl4pPr>
      <a:lvl5pPr algn="ctr" defTabSz="4806950" rtl="0" eaLnBrk="0" fontAlgn="base" hangingPunct="0">
        <a:spcBef>
          <a:spcPct val="0"/>
        </a:spcBef>
        <a:spcAft>
          <a:spcPct val="0"/>
        </a:spcAft>
        <a:defRPr sz="23100">
          <a:solidFill>
            <a:schemeClr val="tx2"/>
          </a:solidFill>
          <a:latin typeface="Times" pitchFamily="-112" charset="0"/>
          <a:ea typeface="MS PGothic" pitchFamily="34" charset="-128"/>
          <a:cs typeface="ＭＳ Ｐゴシック" pitchFamily="-112" charset="-128"/>
        </a:defRPr>
      </a:lvl5pPr>
      <a:lvl6pPr marL="457200" algn="ctr" defTabSz="4806950" rtl="0" fontAlgn="base">
        <a:spcBef>
          <a:spcPct val="0"/>
        </a:spcBef>
        <a:spcAft>
          <a:spcPct val="0"/>
        </a:spcAft>
        <a:defRPr sz="23100">
          <a:solidFill>
            <a:schemeClr val="tx2"/>
          </a:solidFill>
          <a:latin typeface="Times" pitchFamily="-112" charset="0"/>
        </a:defRPr>
      </a:lvl6pPr>
      <a:lvl7pPr marL="914400" algn="ctr" defTabSz="4806950" rtl="0" fontAlgn="base">
        <a:spcBef>
          <a:spcPct val="0"/>
        </a:spcBef>
        <a:spcAft>
          <a:spcPct val="0"/>
        </a:spcAft>
        <a:defRPr sz="23100">
          <a:solidFill>
            <a:schemeClr val="tx2"/>
          </a:solidFill>
          <a:latin typeface="Times" pitchFamily="-112" charset="0"/>
        </a:defRPr>
      </a:lvl7pPr>
      <a:lvl8pPr marL="1371600" algn="ctr" defTabSz="4806950" rtl="0" fontAlgn="base">
        <a:spcBef>
          <a:spcPct val="0"/>
        </a:spcBef>
        <a:spcAft>
          <a:spcPct val="0"/>
        </a:spcAft>
        <a:defRPr sz="23100">
          <a:solidFill>
            <a:schemeClr val="tx2"/>
          </a:solidFill>
          <a:latin typeface="Times" pitchFamily="-112" charset="0"/>
        </a:defRPr>
      </a:lvl8pPr>
      <a:lvl9pPr marL="1828800" algn="ctr" defTabSz="4806950" rtl="0" fontAlgn="base">
        <a:spcBef>
          <a:spcPct val="0"/>
        </a:spcBef>
        <a:spcAft>
          <a:spcPct val="0"/>
        </a:spcAft>
        <a:defRPr sz="23100">
          <a:solidFill>
            <a:schemeClr val="tx2"/>
          </a:solidFill>
          <a:latin typeface="Times" pitchFamily="-112" charset="0"/>
        </a:defRPr>
      </a:lvl9pPr>
    </p:titleStyle>
    <p:bodyStyle>
      <a:lvl1pPr marL="1803400" indent="-1803400" algn="l" defTabSz="4806950" rtl="0" eaLnBrk="0" fontAlgn="base" hangingPunct="0">
        <a:spcBef>
          <a:spcPct val="20000"/>
        </a:spcBef>
        <a:spcAft>
          <a:spcPct val="0"/>
        </a:spcAft>
        <a:buChar char="•"/>
        <a:defRPr sz="16800">
          <a:solidFill>
            <a:schemeClr val="tx1"/>
          </a:solidFill>
          <a:latin typeface="+mn-lt"/>
          <a:ea typeface="MS PGothic" pitchFamily="34" charset="-128"/>
          <a:cs typeface="ＭＳ Ｐゴシック" pitchFamily="-112" charset="-128"/>
        </a:defRPr>
      </a:lvl1pPr>
      <a:lvl2pPr marL="3905250" indent="-1501775" algn="l" defTabSz="4806950" rtl="0" eaLnBrk="0" fontAlgn="base" hangingPunct="0">
        <a:spcBef>
          <a:spcPct val="20000"/>
        </a:spcBef>
        <a:spcAft>
          <a:spcPct val="0"/>
        </a:spcAft>
        <a:buChar char="–"/>
        <a:defRPr sz="14700">
          <a:solidFill>
            <a:schemeClr val="tx1"/>
          </a:solidFill>
          <a:latin typeface="+mn-lt"/>
          <a:ea typeface="MS PGothic" pitchFamily="34" charset="-128"/>
        </a:defRPr>
      </a:lvl2pPr>
      <a:lvl3pPr marL="6008688" indent="-1201738" algn="l" defTabSz="4806950" rtl="0" eaLnBrk="0" fontAlgn="base" hangingPunct="0">
        <a:spcBef>
          <a:spcPct val="20000"/>
        </a:spcBef>
        <a:spcAft>
          <a:spcPct val="0"/>
        </a:spcAft>
        <a:buChar char="•"/>
        <a:defRPr sz="12600">
          <a:solidFill>
            <a:schemeClr val="tx1"/>
          </a:solidFill>
          <a:latin typeface="+mn-lt"/>
          <a:ea typeface="MS PGothic" pitchFamily="34" charset="-128"/>
        </a:defRPr>
      </a:lvl3pPr>
      <a:lvl4pPr marL="8412163" indent="-1201738" algn="l" defTabSz="4806950" rtl="0" eaLnBrk="0" fontAlgn="base" hangingPunct="0">
        <a:spcBef>
          <a:spcPct val="20000"/>
        </a:spcBef>
        <a:spcAft>
          <a:spcPct val="0"/>
        </a:spcAft>
        <a:buChar char="–"/>
        <a:defRPr sz="10500">
          <a:solidFill>
            <a:schemeClr val="tx1"/>
          </a:solidFill>
          <a:latin typeface="+mn-lt"/>
          <a:ea typeface="MS PGothic" pitchFamily="34" charset="-128"/>
        </a:defRPr>
      </a:lvl4pPr>
      <a:lvl5pPr marL="10815638" indent="-1201738" algn="l" defTabSz="4806950" rtl="0" eaLnBrk="0" fontAlgn="base" hangingPunct="0">
        <a:spcBef>
          <a:spcPct val="20000"/>
        </a:spcBef>
        <a:spcAft>
          <a:spcPct val="0"/>
        </a:spcAft>
        <a:buChar char="»"/>
        <a:defRPr sz="10500">
          <a:solidFill>
            <a:schemeClr val="tx1"/>
          </a:solidFill>
          <a:latin typeface="+mn-lt"/>
          <a:ea typeface="MS PGothic" pitchFamily="34" charset="-128"/>
        </a:defRPr>
      </a:lvl5pPr>
      <a:lvl6pPr marL="11272838" indent="-1201738" algn="l" defTabSz="4806950" rtl="0" fontAlgn="base">
        <a:spcBef>
          <a:spcPct val="20000"/>
        </a:spcBef>
        <a:spcAft>
          <a:spcPct val="0"/>
        </a:spcAft>
        <a:buChar char="»"/>
        <a:defRPr sz="10500">
          <a:solidFill>
            <a:schemeClr val="tx1"/>
          </a:solidFill>
          <a:latin typeface="+mn-lt"/>
          <a:ea typeface="ＭＳ Ｐゴシック" pitchFamily="-112" charset="-128"/>
        </a:defRPr>
      </a:lvl6pPr>
      <a:lvl7pPr marL="11730038" indent="-1201738" algn="l" defTabSz="4806950" rtl="0" fontAlgn="base">
        <a:spcBef>
          <a:spcPct val="20000"/>
        </a:spcBef>
        <a:spcAft>
          <a:spcPct val="0"/>
        </a:spcAft>
        <a:buChar char="»"/>
        <a:defRPr sz="10500">
          <a:solidFill>
            <a:schemeClr val="tx1"/>
          </a:solidFill>
          <a:latin typeface="+mn-lt"/>
          <a:ea typeface="ＭＳ Ｐゴシック" pitchFamily="-112" charset="-128"/>
        </a:defRPr>
      </a:lvl7pPr>
      <a:lvl8pPr marL="12187238" indent="-1201738" algn="l" defTabSz="4806950" rtl="0" fontAlgn="base">
        <a:spcBef>
          <a:spcPct val="20000"/>
        </a:spcBef>
        <a:spcAft>
          <a:spcPct val="0"/>
        </a:spcAft>
        <a:buChar char="»"/>
        <a:defRPr sz="10500">
          <a:solidFill>
            <a:schemeClr val="tx1"/>
          </a:solidFill>
          <a:latin typeface="+mn-lt"/>
          <a:ea typeface="ＭＳ Ｐゴシック" pitchFamily="-112" charset="-128"/>
        </a:defRPr>
      </a:lvl8pPr>
      <a:lvl9pPr marL="12644438" indent="-1201738" algn="l" defTabSz="4806950" rtl="0" fontAlgn="base">
        <a:spcBef>
          <a:spcPct val="20000"/>
        </a:spcBef>
        <a:spcAft>
          <a:spcPct val="0"/>
        </a:spcAft>
        <a:buChar char="»"/>
        <a:defRPr sz="105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6.png"/><Relationship Id="rId12" Type="http://schemas.openxmlformats.org/officeDocument/2006/relationships/image" Target="../media/image7.png"/><Relationship Id="rId13" Type="http://schemas.openxmlformats.org/officeDocument/2006/relationships/image" Target="../media/image8.png"/><Relationship Id="rId14" Type="http://schemas.openxmlformats.org/officeDocument/2006/relationships/image" Target="../media/image9.png"/><Relationship Id="rId15" Type="http://schemas.openxmlformats.org/officeDocument/2006/relationships/image" Target="../media/image10.png"/><Relationship Id="rId16" Type="http://schemas.openxmlformats.org/officeDocument/2006/relationships/image" Target="../media/image11.png"/><Relationship Id="rId17" Type="http://schemas.openxmlformats.org/officeDocument/2006/relationships/image" Target="../media/image12.png"/><Relationship Id="rId18" Type="http://schemas.openxmlformats.org/officeDocument/2006/relationships/hyperlink" Target="http://nsidc.org/data/g10005" TargetMode="External"/><Relationship Id="rId19" Type="http://schemas.openxmlformats.org/officeDocument/2006/relationships/image" Target="../media/image13.png"/><Relationship Id="rId1" Type="http://schemas.openxmlformats.org/officeDocument/2006/relationships/themeOverride" Target="../theme/themeOverride1.xml"/><Relationship Id="rId2" Type="http://schemas.openxmlformats.org/officeDocument/2006/relationships/vmlDrawing" Target="../drawings/vmlDrawing1.vml"/><Relationship Id="rId3" Type="http://schemas.openxmlformats.org/officeDocument/2006/relationships/slideLayout" Target="../slideLayouts/slideLayout1.xml"/><Relationship Id="rId4" Type="http://schemas.openxmlformats.org/officeDocument/2006/relationships/notesSlide" Target="../notesSlides/notesSlide1.xml"/><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image" Target="../media/image4.png"/><Relationship Id="rId8" Type="http://schemas.openxmlformats.org/officeDocument/2006/relationships/image" Target="../media/image5.png"/><Relationship Id="rId9" Type="http://schemas.openxmlformats.org/officeDocument/2006/relationships/package" Target="../embeddings/Microsoft_Word_Document1.docx"/><Relationship Id="rId10"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2"/>
          <p:cNvSpPr>
            <a:spLocks noChangeArrowheads="1"/>
          </p:cNvSpPr>
          <p:nvPr/>
        </p:nvSpPr>
        <p:spPr bwMode="auto">
          <a:xfrm>
            <a:off x="282575" y="4938713"/>
            <a:ext cx="5926138" cy="9124950"/>
          </a:xfrm>
          <a:prstGeom prst="rect">
            <a:avLst/>
          </a:prstGeom>
          <a:solidFill>
            <a:schemeClr val="accent1"/>
          </a:solidFill>
          <a:ln w="9525">
            <a:solidFill>
              <a:schemeClr val="tx1"/>
            </a:solidFill>
            <a:round/>
            <a:headEnd/>
            <a:tailEnd/>
          </a:ln>
        </p:spPr>
        <p:txBody>
          <a:bodyPr/>
          <a:lstStyle/>
          <a:p>
            <a:pPr algn="ctr"/>
            <a:endParaRPr lang="en-US"/>
          </a:p>
        </p:txBody>
      </p:sp>
      <p:sp>
        <p:nvSpPr>
          <p:cNvPr id="15362" name="Rectangle 22"/>
          <p:cNvSpPr>
            <a:spLocks noChangeArrowheads="1"/>
          </p:cNvSpPr>
          <p:nvPr/>
        </p:nvSpPr>
        <p:spPr bwMode="auto">
          <a:xfrm>
            <a:off x="29190950" y="27862213"/>
            <a:ext cx="14257338" cy="4041775"/>
          </a:xfrm>
          <a:prstGeom prst="rect">
            <a:avLst/>
          </a:prstGeom>
          <a:solidFill>
            <a:schemeClr val="accent1"/>
          </a:solidFill>
          <a:ln w="9525">
            <a:solidFill>
              <a:schemeClr val="tx1"/>
            </a:solidFill>
            <a:round/>
            <a:headEnd/>
            <a:tailEnd/>
          </a:ln>
        </p:spPr>
        <p:txBody>
          <a:bodyPr/>
          <a:lstStyle/>
          <a:p>
            <a:pPr algn="ctr"/>
            <a:endParaRPr lang="en-US"/>
          </a:p>
        </p:txBody>
      </p:sp>
      <p:sp>
        <p:nvSpPr>
          <p:cNvPr id="15363" name="Rectangle 5"/>
          <p:cNvSpPr>
            <a:spLocks noChangeArrowheads="1"/>
          </p:cNvSpPr>
          <p:nvPr/>
        </p:nvSpPr>
        <p:spPr bwMode="auto">
          <a:xfrm>
            <a:off x="4819650" y="1066800"/>
            <a:ext cx="32918400" cy="3048000"/>
          </a:xfrm>
          <a:prstGeom prst="rect">
            <a:avLst/>
          </a:prstGeom>
          <a:solidFill>
            <a:srgbClr val="6A88AA"/>
          </a:solidFill>
          <a:ln w="9525">
            <a:noFill/>
            <a:miter lim="800000"/>
            <a:headEnd/>
            <a:tailEnd/>
          </a:ln>
        </p:spPr>
        <p:txBody>
          <a:bodyPr wrap="none" anchor="ctr"/>
          <a:lstStyle/>
          <a:p>
            <a:pPr algn="ctr"/>
            <a:r>
              <a:rPr lang="en-US">
                <a:latin typeface="Calibri" pitchFamily="34" charset="0"/>
              </a:rPr>
              <a:t> </a:t>
            </a:r>
          </a:p>
        </p:txBody>
      </p:sp>
      <p:sp>
        <p:nvSpPr>
          <p:cNvPr id="15364" name="Rectangle 6"/>
          <p:cNvSpPr>
            <a:spLocks noChangeArrowheads="1"/>
          </p:cNvSpPr>
          <p:nvPr/>
        </p:nvSpPr>
        <p:spPr bwMode="auto">
          <a:xfrm>
            <a:off x="4819650" y="3962400"/>
            <a:ext cx="32918400" cy="685800"/>
          </a:xfrm>
          <a:prstGeom prst="rect">
            <a:avLst/>
          </a:prstGeom>
          <a:solidFill>
            <a:srgbClr val="053C6D"/>
          </a:solidFill>
          <a:ln w="9525">
            <a:noFill/>
            <a:miter lim="800000"/>
            <a:headEnd/>
            <a:tailEnd/>
          </a:ln>
        </p:spPr>
        <p:txBody>
          <a:bodyPr wrap="none" anchor="ctr"/>
          <a:lstStyle/>
          <a:p>
            <a:pPr algn="ctr"/>
            <a:endParaRPr lang="en-US">
              <a:latin typeface="Calibri" pitchFamily="34" charset="0"/>
            </a:endParaRPr>
          </a:p>
        </p:txBody>
      </p:sp>
      <p:sp>
        <p:nvSpPr>
          <p:cNvPr id="15365" name="Text Box 10"/>
          <p:cNvSpPr txBox="1">
            <a:spLocks noChangeArrowheads="1"/>
          </p:cNvSpPr>
          <p:nvPr/>
        </p:nvSpPr>
        <p:spPr bwMode="auto">
          <a:xfrm>
            <a:off x="5135563" y="1055688"/>
            <a:ext cx="32099250" cy="4597400"/>
          </a:xfrm>
          <a:prstGeom prst="rect">
            <a:avLst/>
          </a:prstGeom>
          <a:noFill/>
          <a:ln w="9525">
            <a:noFill/>
            <a:miter lim="800000"/>
            <a:headEnd/>
            <a:tailEnd/>
          </a:ln>
        </p:spPr>
        <p:txBody>
          <a:bodyPr>
            <a:spAutoFit/>
          </a:bodyPr>
          <a:lstStyle/>
          <a:p>
            <a:pPr>
              <a:spcBef>
                <a:spcPct val="5000"/>
              </a:spcBef>
            </a:pPr>
            <a:r>
              <a:rPr lang="en-US" sz="9600" b="1" dirty="0">
                <a:solidFill>
                  <a:schemeClr val="bg1"/>
                </a:solidFill>
                <a:latin typeface="Arial" pitchFamily="34" charset="0"/>
              </a:rPr>
              <a:t>Sea Ice Concentration Fields for Operational Forecast Model Initialization: An R2O Success Story</a:t>
            </a:r>
          </a:p>
          <a:p>
            <a:pPr>
              <a:spcBef>
                <a:spcPct val="5000"/>
              </a:spcBef>
            </a:pPr>
            <a:endParaRPr lang="en-US" sz="9600" b="1" dirty="0">
              <a:solidFill>
                <a:schemeClr val="bg1"/>
              </a:solidFill>
              <a:latin typeface="Arial" pitchFamily="34" charset="0"/>
            </a:endParaRPr>
          </a:p>
        </p:txBody>
      </p:sp>
      <p:sp>
        <p:nvSpPr>
          <p:cNvPr id="15366" name="Text Box 12"/>
          <p:cNvSpPr txBox="1">
            <a:spLocks noChangeArrowheads="1"/>
          </p:cNvSpPr>
          <p:nvPr/>
        </p:nvSpPr>
        <p:spPr bwMode="auto">
          <a:xfrm>
            <a:off x="27147838" y="3962400"/>
            <a:ext cx="10361612" cy="461963"/>
          </a:xfrm>
          <a:prstGeom prst="rect">
            <a:avLst/>
          </a:prstGeom>
          <a:noFill/>
          <a:ln w="9525">
            <a:noFill/>
            <a:miter lim="800000"/>
            <a:headEnd/>
            <a:tailEnd/>
          </a:ln>
        </p:spPr>
        <p:txBody>
          <a:bodyPr>
            <a:spAutoFit/>
          </a:bodyPr>
          <a:lstStyle/>
          <a:p>
            <a:pPr algn="r">
              <a:spcBef>
                <a:spcPct val="50000"/>
              </a:spcBef>
            </a:pPr>
            <a:r>
              <a:rPr lang="en-US">
                <a:solidFill>
                  <a:schemeClr val="bg1"/>
                </a:solidFill>
                <a:latin typeface="Calibri" pitchFamily="34" charset="0"/>
              </a:rPr>
              <a:t>http://nsidc.org/noaa/news.html</a:t>
            </a:r>
          </a:p>
        </p:txBody>
      </p:sp>
      <p:pic>
        <p:nvPicPr>
          <p:cNvPr id="15367" name="Picture 84" descr="nsidc_logo_text_poster"/>
          <p:cNvPicPr>
            <a:picLocks noChangeAspect="1" noChangeArrowheads="1"/>
          </p:cNvPicPr>
          <p:nvPr/>
        </p:nvPicPr>
        <p:blipFill>
          <a:blip r:embed="rId5"/>
          <a:srcRect/>
          <a:stretch>
            <a:fillRect/>
          </a:stretch>
        </p:blipFill>
        <p:spPr bwMode="auto">
          <a:xfrm>
            <a:off x="358775" y="990600"/>
            <a:ext cx="4114800" cy="3822700"/>
          </a:xfrm>
          <a:prstGeom prst="rect">
            <a:avLst/>
          </a:prstGeom>
          <a:noFill/>
          <a:ln w="9525">
            <a:noFill/>
            <a:miter lim="800000"/>
            <a:headEnd/>
            <a:tailEnd/>
          </a:ln>
        </p:spPr>
      </p:pic>
      <p:pic>
        <p:nvPicPr>
          <p:cNvPr id="15368" name="Picture 104" descr="noaa_nsidc_poster_new_09222009"/>
          <p:cNvPicPr>
            <a:picLocks noChangeAspect="1" noChangeArrowheads="1"/>
          </p:cNvPicPr>
          <p:nvPr/>
        </p:nvPicPr>
        <p:blipFill>
          <a:blip r:embed="rId6"/>
          <a:srcRect/>
          <a:stretch>
            <a:fillRect/>
          </a:stretch>
        </p:blipFill>
        <p:spPr bwMode="auto">
          <a:xfrm>
            <a:off x="38176200" y="1066800"/>
            <a:ext cx="5334000" cy="3568700"/>
          </a:xfrm>
          <a:prstGeom prst="rect">
            <a:avLst/>
          </a:prstGeom>
          <a:noFill/>
          <a:ln w="9525">
            <a:noFill/>
            <a:miter lim="800000"/>
            <a:headEnd/>
            <a:tailEnd/>
          </a:ln>
        </p:spPr>
      </p:pic>
      <p:grpSp>
        <p:nvGrpSpPr>
          <p:cNvPr id="15369" name="Group 266"/>
          <p:cNvGrpSpPr>
            <a:grpSpLocks/>
          </p:cNvGrpSpPr>
          <p:nvPr/>
        </p:nvGrpSpPr>
        <p:grpSpPr bwMode="auto">
          <a:xfrm>
            <a:off x="39285863" y="32040513"/>
            <a:ext cx="4191000" cy="692150"/>
            <a:chOff x="24432" y="19813"/>
            <a:chExt cx="2640" cy="436"/>
          </a:xfrm>
        </p:grpSpPr>
        <p:pic>
          <p:nvPicPr>
            <p:cNvPr id="15411" name="Picture 73" descr="cires_new_logo_large.tif"/>
            <p:cNvPicPr>
              <a:picLocks noChangeAspect="1"/>
            </p:cNvPicPr>
            <p:nvPr/>
          </p:nvPicPr>
          <p:blipFill>
            <a:blip r:embed="rId7"/>
            <a:srcRect/>
            <a:stretch>
              <a:fillRect/>
            </a:stretch>
          </p:blipFill>
          <p:spPr bwMode="auto">
            <a:xfrm>
              <a:off x="26250" y="19825"/>
              <a:ext cx="822" cy="419"/>
            </a:xfrm>
            <a:prstGeom prst="rect">
              <a:avLst/>
            </a:prstGeom>
            <a:noFill/>
            <a:ln w="9525">
              <a:noFill/>
              <a:miter lim="800000"/>
              <a:headEnd/>
              <a:tailEnd/>
            </a:ln>
          </p:spPr>
        </p:pic>
        <p:pic>
          <p:nvPicPr>
            <p:cNvPr id="15412" name="Picture 74" descr="UCB_wordmark_large.tif"/>
            <p:cNvPicPr>
              <a:picLocks noChangeAspect="1"/>
            </p:cNvPicPr>
            <p:nvPr/>
          </p:nvPicPr>
          <p:blipFill>
            <a:blip r:embed="rId8"/>
            <a:srcRect/>
            <a:stretch>
              <a:fillRect/>
            </a:stretch>
          </p:blipFill>
          <p:spPr bwMode="auto">
            <a:xfrm>
              <a:off x="24432" y="19813"/>
              <a:ext cx="1428" cy="436"/>
            </a:xfrm>
            <a:prstGeom prst="rect">
              <a:avLst/>
            </a:prstGeom>
            <a:noFill/>
            <a:ln w="9525">
              <a:noFill/>
              <a:miter lim="800000"/>
              <a:headEnd/>
              <a:tailEnd/>
            </a:ln>
          </p:spPr>
        </p:pic>
      </p:grpSp>
      <p:sp>
        <p:nvSpPr>
          <p:cNvPr id="15370" name="TextBox 69"/>
          <p:cNvSpPr txBox="1">
            <a:spLocks noChangeArrowheads="1"/>
          </p:cNvSpPr>
          <p:nvPr/>
        </p:nvSpPr>
        <p:spPr bwMode="auto">
          <a:xfrm>
            <a:off x="3100388" y="32797750"/>
            <a:ext cx="184150" cy="460375"/>
          </a:xfrm>
          <a:prstGeom prst="rect">
            <a:avLst/>
          </a:prstGeom>
          <a:noFill/>
          <a:ln w="9525">
            <a:noFill/>
            <a:miter lim="800000"/>
            <a:headEnd/>
            <a:tailEnd/>
          </a:ln>
        </p:spPr>
        <p:txBody>
          <a:bodyPr wrap="none">
            <a:spAutoFit/>
          </a:bodyPr>
          <a:lstStyle/>
          <a:p>
            <a:endParaRPr lang="en-US">
              <a:latin typeface="Calibri" pitchFamily="34" charset="0"/>
            </a:endParaRPr>
          </a:p>
        </p:txBody>
      </p:sp>
      <p:sp>
        <p:nvSpPr>
          <p:cNvPr id="15371" name="Text Box 11"/>
          <p:cNvSpPr txBox="1">
            <a:spLocks noChangeArrowheads="1"/>
          </p:cNvSpPr>
          <p:nvPr/>
        </p:nvSpPr>
        <p:spPr bwMode="auto">
          <a:xfrm>
            <a:off x="4903788" y="4089400"/>
            <a:ext cx="26428700" cy="461963"/>
          </a:xfrm>
          <a:prstGeom prst="rect">
            <a:avLst/>
          </a:prstGeom>
          <a:noFill/>
          <a:ln w="9525">
            <a:noFill/>
            <a:miter lim="800000"/>
            <a:headEnd/>
            <a:tailEnd/>
          </a:ln>
        </p:spPr>
        <p:txBody>
          <a:bodyPr>
            <a:spAutoFit/>
          </a:bodyPr>
          <a:lstStyle/>
          <a:p>
            <a:pPr>
              <a:spcBef>
                <a:spcPct val="50000"/>
              </a:spcBef>
            </a:pPr>
            <a:r>
              <a:rPr lang="en-US">
                <a:solidFill>
                  <a:schemeClr val="bg1"/>
                </a:solidFill>
                <a:latin typeface="Calibri" pitchFamily="34" charset="0"/>
              </a:rPr>
              <a:t>Florence Fetterer (NSIDC)  Ann Windnagel (NSIDC)  J. Scott Stewart (Exploratory Thinking )  and  Walt Meier (NASA Goddard)</a:t>
            </a:r>
          </a:p>
        </p:txBody>
      </p:sp>
      <p:sp>
        <p:nvSpPr>
          <p:cNvPr id="15372" name="AutoShape 66" descr="Close up of MASIE Arctic Region"/>
          <p:cNvSpPr>
            <a:spLocks noChangeAspect="1" noChangeArrowheads="1"/>
          </p:cNvSpPr>
          <p:nvPr/>
        </p:nvSpPr>
        <p:spPr bwMode="auto">
          <a:xfrm>
            <a:off x="176213" y="-182563"/>
            <a:ext cx="304800" cy="304801"/>
          </a:xfrm>
          <a:prstGeom prst="rect">
            <a:avLst/>
          </a:prstGeom>
          <a:noFill/>
          <a:ln w="9525">
            <a:noFill/>
            <a:miter lim="800000"/>
            <a:headEnd/>
            <a:tailEnd/>
          </a:ln>
        </p:spPr>
        <p:txBody>
          <a:bodyPr/>
          <a:lstStyle/>
          <a:p>
            <a:endParaRPr lang="en-US">
              <a:latin typeface="Calibri" pitchFamily="34" charset="0"/>
            </a:endParaRPr>
          </a:p>
        </p:txBody>
      </p:sp>
      <p:sp>
        <p:nvSpPr>
          <p:cNvPr id="15373" name="AutoShape 68" descr="ftp://sidads.colorado.edu/DATASETS/NOAA/G02186/png/masie_all_zoom_v01_2013113_4km.png"/>
          <p:cNvSpPr>
            <a:spLocks noChangeAspect="1" noChangeArrowheads="1"/>
          </p:cNvSpPr>
          <p:nvPr/>
        </p:nvSpPr>
        <p:spPr bwMode="auto">
          <a:xfrm>
            <a:off x="176213" y="-182563"/>
            <a:ext cx="304800" cy="304801"/>
          </a:xfrm>
          <a:prstGeom prst="rect">
            <a:avLst/>
          </a:prstGeom>
          <a:noFill/>
          <a:ln w="9525">
            <a:noFill/>
            <a:miter lim="800000"/>
            <a:headEnd/>
            <a:tailEnd/>
          </a:ln>
        </p:spPr>
        <p:txBody>
          <a:bodyPr/>
          <a:lstStyle/>
          <a:p>
            <a:endParaRPr lang="en-US">
              <a:latin typeface="Calibri" pitchFamily="34" charset="0"/>
            </a:endParaRPr>
          </a:p>
        </p:txBody>
      </p:sp>
      <p:sp>
        <p:nvSpPr>
          <p:cNvPr id="15375" name="TextBox 90"/>
          <p:cNvSpPr txBox="1">
            <a:spLocks noChangeArrowheads="1"/>
          </p:cNvSpPr>
          <p:nvPr/>
        </p:nvSpPr>
        <p:spPr bwMode="auto">
          <a:xfrm>
            <a:off x="34142363" y="27978100"/>
            <a:ext cx="9201150" cy="4401205"/>
          </a:xfrm>
          <a:prstGeom prst="rect">
            <a:avLst/>
          </a:prstGeom>
          <a:noFill/>
          <a:ln w="9525">
            <a:noFill/>
            <a:miter lim="800000"/>
            <a:headEnd/>
            <a:tailEnd/>
          </a:ln>
        </p:spPr>
        <p:txBody>
          <a:bodyPr>
            <a:spAutoFit/>
          </a:bodyPr>
          <a:lstStyle/>
          <a:p>
            <a:r>
              <a:rPr lang="en-US" sz="1600" b="1" dirty="0">
                <a:latin typeface="Candara" pitchFamily="34" charset="0"/>
              </a:rPr>
              <a:t>References</a:t>
            </a:r>
          </a:p>
          <a:p>
            <a:endParaRPr lang="en-US" sz="1600" dirty="0">
              <a:latin typeface="Candara" pitchFamily="34" charset="0"/>
            </a:endParaRPr>
          </a:p>
          <a:p>
            <a:r>
              <a:rPr lang="en-US" sz="1600" dirty="0" err="1">
                <a:latin typeface="Candara" pitchFamily="34" charset="0"/>
              </a:rPr>
              <a:t>Fetterer</a:t>
            </a:r>
            <a:r>
              <a:rPr lang="en-US" sz="1600" dirty="0">
                <a:latin typeface="Candara" pitchFamily="34" charset="0"/>
              </a:rPr>
              <a:t>, F., J. S. Stewart, and W. N. Meier. 2015. </a:t>
            </a:r>
            <a:r>
              <a:rPr lang="en-US" sz="1600" i="1" dirty="0">
                <a:latin typeface="Candara" pitchFamily="34" charset="0"/>
              </a:rPr>
              <a:t>MASAM2: Daily 4-Km Arctic Sea Ice Concentration, 2012-2014. </a:t>
            </a:r>
            <a:r>
              <a:rPr lang="en-US" sz="1600" dirty="0">
                <a:latin typeface="Candara" pitchFamily="34" charset="0"/>
              </a:rPr>
              <a:t>Boulder, Colorado USA: National Snow and Ice Data Center. </a:t>
            </a:r>
            <a:r>
              <a:rPr lang="en-US" sz="1600" dirty="0" err="1">
                <a:latin typeface="Candara" pitchFamily="34" charset="0"/>
              </a:rPr>
              <a:t>doi</a:t>
            </a:r>
            <a:r>
              <a:rPr lang="en-US" sz="1600" dirty="0">
                <a:latin typeface="Candara" pitchFamily="34" charset="0"/>
              </a:rPr>
              <a:t>: http://dx.doi.org/10.7265/N5ZS2TFT.</a:t>
            </a:r>
          </a:p>
          <a:p>
            <a:endParaRPr lang="en-US" sz="1600" dirty="0">
              <a:latin typeface="Candara" pitchFamily="34" charset="0"/>
            </a:endParaRPr>
          </a:p>
          <a:p>
            <a:r>
              <a:rPr lang="en-US" sz="1600" dirty="0">
                <a:latin typeface="Candara" pitchFamily="34" charset="0"/>
              </a:rPr>
              <a:t>Meier, W. N., F. </a:t>
            </a:r>
            <a:r>
              <a:rPr lang="en-US" sz="1600" dirty="0" err="1">
                <a:latin typeface="Candara" pitchFamily="34" charset="0"/>
              </a:rPr>
              <a:t>Fetterer</a:t>
            </a:r>
            <a:r>
              <a:rPr lang="en-US" sz="1600" dirty="0">
                <a:latin typeface="Candara" pitchFamily="34" charset="0"/>
              </a:rPr>
              <a:t>, J. S. Stewart, and S. </a:t>
            </a:r>
            <a:r>
              <a:rPr lang="en-US" sz="1600" dirty="0" err="1">
                <a:latin typeface="Candara" pitchFamily="34" charset="0"/>
              </a:rPr>
              <a:t>Helfrich</a:t>
            </a:r>
            <a:r>
              <a:rPr lang="en-US" sz="1600" dirty="0">
                <a:latin typeface="Candara" pitchFamily="34" charset="0"/>
              </a:rPr>
              <a:t>. 2015. How do sea ice concentrations from operational data compare with passive microwave estimates: Implications for improved model evaluations and forecasting. </a:t>
            </a:r>
            <a:r>
              <a:rPr lang="en-US" sz="1600" i="1" dirty="0">
                <a:latin typeface="Candara" pitchFamily="34" charset="0"/>
              </a:rPr>
              <a:t>Ann. </a:t>
            </a:r>
            <a:r>
              <a:rPr lang="en-US" sz="1600" i="1" dirty="0" err="1">
                <a:latin typeface="Candara" pitchFamily="34" charset="0"/>
              </a:rPr>
              <a:t>Glaciol</a:t>
            </a:r>
            <a:r>
              <a:rPr lang="en-US" sz="1600" i="1" dirty="0">
                <a:latin typeface="Candara" pitchFamily="34" charset="0"/>
              </a:rPr>
              <a:t>. 56(69).</a:t>
            </a:r>
            <a:r>
              <a:rPr lang="fr-FR" sz="1600" dirty="0">
                <a:latin typeface="Candara" pitchFamily="34" charset="0"/>
              </a:rPr>
              <a:t> </a:t>
            </a:r>
            <a:r>
              <a:rPr lang="fr-FR" sz="1600" dirty="0" err="1">
                <a:latin typeface="Candara" pitchFamily="34" charset="0"/>
              </a:rPr>
              <a:t>doi</a:t>
            </a:r>
            <a:r>
              <a:rPr lang="fr-FR" sz="1600" dirty="0">
                <a:latin typeface="Candara" pitchFamily="34" charset="0"/>
              </a:rPr>
              <a:t>: 10.3189/2015AoG69A694</a:t>
            </a:r>
            <a:endParaRPr lang="en-US" sz="1600" i="1" dirty="0">
              <a:latin typeface="Candara" pitchFamily="34" charset="0"/>
            </a:endParaRPr>
          </a:p>
          <a:p>
            <a:endParaRPr lang="en-US" sz="1600" dirty="0">
              <a:latin typeface="Candara" pitchFamily="34" charset="0"/>
            </a:endParaRPr>
          </a:p>
          <a:p>
            <a:r>
              <a:rPr lang="en-US" sz="1600" dirty="0">
                <a:latin typeface="Candara" pitchFamily="34" charset="0"/>
              </a:rPr>
              <a:t>Posey, P. G., Metzger, E. J., </a:t>
            </a:r>
            <a:r>
              <a:rPr lang="en-US" sz="1600" dirty="0" err="1">
                <a:latin typeface="Candara" pitchFamily="34" charset="0"/>
              </a:rPr>
              <a:t>Wallcraft</a:t>
            </a:r>
            <a:r>
              <a:rPr lang="en-US" sz="1600" dirty="0">
                <a:latin typeface="Candara" pitchFamily="34" charset="0"/>
              </a:rPr>
              <a:t>, A. J., Hebert, D. A., Allard, R. A., </a:t>
            </a:r>
            <a:r>
              <a:rPr lang="en-US" sz="1600" dirty="0" err="1">
                <a:latin typeface="Candara" pitchFamily="34" charset="0"/>
              </a:rPr>
              <a:t>Smedstad</a:t>
            </a:r>
            <a:r>
              <a:rPr lang="en-US" sz="1600" dirty="0">
                <a:latin typeface="Candara" pitchFamily="34" charset="0"/>
              </a:rPr>
              <a:t>, O. M., Phelps, M. W., </a:t>
            </a:r>
            <a:r>
              <a:rPr lang="en-US" sz="1600" dirty="0" err="1">
                <a:latin typeface="Candara" pitchFamily="34" charset="0"/>
              </a:rPr>
              <a:t>Fetterer</a:t>
            </a:r>
            <a:r>
              <a:rPr lang="en-US" sz="1600" dirty="0">
                <a:latin typeface="Candara" pitchFamily="34" charset="0"/>
              </a:rPr>
              <a:t>, F., Stewart, J. S., Meier, W. N., and </a:t>
            </a:r>
            <a:r>
              <a:rPr lang="en-US" sz="1600" dirty="0" err="1">
                <a:latin typeface="Candara" pitchFamily="34" charset="0"/>
              </a:rPr>
              <a:t>Helfrich</a:t>
            </a:r>
            <a:r>
              <a:rPr lang="en-US" sz="1600" dirty="0">
                <a:latin typeface="Candara" pitchFamily="34" charset="0"/>
              </a:rPr>
              <a:t>, S. R.: Assimilating high horizontal resolution sea ice concentration data into the US Navy's ice forecast systems: Arctic Cap </a:t>
            </a:r>
            <a:r>
              <a:rPr lang="en-US" sz="1600" dirty="0" err="1">
                <a:latin typeface="Candara" pitchFamily="34" charset="0"/>
              </a:rPr>
              <a:t>Nowcast</a:t>
            </a:r>
            <a:r>
              <a:rPr lang="en-US" sz="1600" dirty="0">
                <a:latin typeface="Candara" pitchFamily="34" charset="0"/>
              </a:rPr>
              <a:t>/Forecast System (ACNFS) and the Global Ocean Forecast System (GOFS 3.1)</a:t>
            </a:r>
            <a:r>
              <a:rPr lang="en-US" sz="1600" i="1" dirty="0">
                <a:latin typeface="Candara" pitchFamily="34" charset="0"/>
              </a:rPr>
              <a:t>, The </a:t>
            </a:r>
            <a:r>
              <a:rPr lang="en-US" sz="1600" i="1" dirty="0" err="1">
                <a:latin typeface="Candara" pitchFamily="34" charset="0"/>
              </a:rPr>
              <a:t>Cryosphere</a:t>
            </a:r>
            <a:r>
              <a:rPr lang="en-US" sz="1600" i="1" dirty="0">
                <a:latin typeface="Candara" pitchFamily="34" charset="0"/>
              </a:rPr>
              <a:t> Discuss</a:t>
            </a:r>
            <a:r>
              <a:rPr lang="en-US" sz="1600" dirty="0">
                <a:latin typeface="Candara" pitchFamily="34" charset="0"/>
              </a:rPr>
              <a:t>., 9, 2339-2365, doi:10.5194/tcd-9-2339-2015, 2015.</a:t>
            </a:r>
          </a:p>
          <a:p>
            <a:endParaRPr lang="en-US" sz="1600" dirty="0"/>
          </a:p>
          <a:p>
            <a:endParaRPr lang="en-US" sz="1600" dirty="0"/>
          </a:p>
          <a:p>
            <a:endParaRPr lang="en-US" dirty="0"/>
          </a:p>
        </p:txBody>
      </p:sp>
      <p:grpSp>
        <p:nvGrpSpPr>
          <p:cNvPr id="15376" name="Group 79"/>
          <p:cNvGrpSpPr>
            <a:grpSpLocks/>
          </p:cNvGrpSpPr>
          <p:nvPr/>
        </p:nvGrpSpPr>
        <p:grpSpPr bwMode="auto">
          <a:xfrm>
            <a:off x="255588" y="32064326"/>
            <a:ext cx="38836600" cy="323850"/>
            <a:chOff x="432" y="20198"/>
            <a:chExt cx="26784" cy="204"/>
          </a:xfrm>
        </p:grpSpPr>
        <p:sp>
          <p:nvSpPr>
            <p:cNvPr id="15409" name="Rectangle 77"/>
            <p:cNvSpPr>
              <a:spLocks noChangeArrowheads="1"/>
            </p:cNvSpPr>
            <p:nvPr/>
          </p:nvSpPr>
          <p:spPr bwMode="auto">
            <a:xfrm>
              <a:off x="432" y="20208"/>
              <a:ext cx="26784" cy="192"/>
            </a:xfrm>
            <a:prstGeom prst="rect">
              <a:avLst/>
            </a:prstGeom>
            <a:solidFill>
              <a:srgbClr val="003366"/>
            </a:solidFill>
            <a:ln w="9525">
              <a:solidFill>
                <a:schemeClr val="bg2"/>
              </a:solidFill>
              <a:miter lim="800000"/>
              <a:headEnd/>
              <a:tailEnd/>
            </a:ln>
          </p:spPr>
          <p:txBody>
            <a:bodyPr wrap="none" anchor="ctr"/>
            <a:lstStyle/>
            <a:p>
              <a:pPr algn="ctr"/>
              <a:endParaRPr lang="en-US">
                <a:latin typeface="Calibri" pitchFamily="34" charset="0"/>
              </a:endParaRPr>
            </a:p>
          </p:txBody>
        </p:sp>
        <p:sp>
          <p:nvSpPr>
            <p:cNvPr id="15410" name="Text Box 76"/>
            <p:cNvSpPr txBox="1">
              <a:spLocks noChangeArrowheads="1"/>
            </p:cNvSpPr>
            <p:nvPr/>
          </p:nvSpPr>
          <p:spPr bwMode="auto">
            <a:xfrm>
              <a:off x="528" y="20198"/>
              <a:ext cx="11049" cy="204"/>
            </a:xfrm>
            <a:prstGeom prst="rect">
              <a:avLst/>
            </a:prstGeom>
            <a:noFill/>
            <a:ln w="9525">
              <a:noFill/>
              <a:miter lim="800000"/>
              <a:headEnd/>
              <a:tailEnd/>
            </a:ln>
          </p:spPr>
          <p:txBody>
            <a:bodyPr wrap="square">
              <a:spAutoFit/>
            </a:bodyPr>
            <a:lstStyle/>
            <a:p>
              <a:pPr>
                <a:spcBef>
                  <a:spcPct val="50000"/>
                </a:spcBef>
              </a:pPr>
              <a:r>
                <a:rPr lang="en-US" sz="1500" dirty="0">
                  <a:solidFill>
                    <a:schemeClr val="bg1"/>
                  </a:solidFill>
                  <a:latin typeface="Calibri" pitchFamily="34" charset="0"/>
                </a:rPr>
                <a:t>6th Symposium on the Impacts of an Ice-Diminishing Arctic on Naval and Maritime </a:t>
              </a:r>
              <a:r>
                <a:rPr lang="en-US" sz="1500" dirty="0" smtClean="0">
                  <a:solidFill>
                    <a:schemeClr val="bg1"/>
                  </a:solidFill>
                  <a:latin typeface="Calibri" pitchFamily="34" charset="0"/>
                </a:rPr>
                <a:t>Operations               </a:t>
              </a:r>
              <a:r>
                <a:rPr lang="en-US" sz="1500" dirty="0">
                  <a:solidFill>
                    <a:schemeClr val="bg1"/>
                  </a:solidFill>
                  <a:latin typeface="Calibri" pitchFamily="34" charset="0"/>
                </a:rPr>
                <a:t>Naval Heritage </a:t>
              </a:r>
              <a:r>
                <a:rPr lang="en-US" sz="1500" dirty="0">
                  <a:solidFill>
                    <a:schemeClr val="bg1"/>
                  </a:solidFill>
                  <a:latin typeface="Calibri" pitchFamily="34" charset="0"/>
                </a:rPr>
                <a:t>Center</a:t>
              </a:r>
              <a:r>
                <a:rPr lang="en-US" sz="1500" dirty="0" smtClean="0">
                  <a:solidFill>
                    <a:schemeClr val="bg1"/>
                  </a:solidFill>
                  <a:latin typeface="Calibri" pitchFamily="34" charset="0"/>
                </a:rPr>
                <a:t>, Washington, D.C.     4-16 </a:t>
              </a:r>
              <a:r>
                <a:rPr lang="en-US" sz="1500" dirty="0" err="1" smtClean="0">
                  <a:solidFill>
                    <a:schemeClr val="bg1"/>
                  </a:solidFill>
                  <a:latin typeface="Calibri" pitchFamily="34" charset="0"/>
                </a:rPr>
                <a:t>JuIy</a:t>
              </a:r>
              <a:r>
                <a:rPr lang="en-US" sz="1500" dirty="0" smtClean="0">
                  <a:solidFill>
                    <a:schemeClr val="bg1"/>
                  </a:solidFill>
                  <a:latin typeface="Calibri" pitchFamily="34" charset="0"/>
                </a:rPr>
                <a:t> 2015</a:t>
              </a:r>
              <a:endParaRPr lang="en-US" sz="1500" dirty="0">
                <a:solidFill>
                  <a:srgbClr val="003AA8"/>
                </a:solidFill>
                <a:latin typeface="Calibri" pitchFamily="34" charset="0"/>
              </a:endParaRPr>
            </a:p>
          </p:txBody>
        </p:sp>
      </p:grpSp>
      <p:sp>
        <p:nvSpPr>
          <p:cNvPr id="88" name="Rectangle 254"/>
          <p:cNvSpPr>
            <a:spLocks noChangeArrowheads="1"/>
          </p:cNvSpPr>
          <p:nvPr/>
        </p:nvSpPr>
        <p:spPr bwMode="auto">
          <a:xfrm>
            <a:off x="355600" y="4953000"/>
            <a:ext cx="5805488" cy="738188"/>
          </a:xfrm>
          <a:prstGeom prst="rect">
            <a:avLst/>
          </a:prstGeom>
          <a:solidFill>
            <a:srgbClr val="8EAACF"/>
          </a:solidFill>
          <a:ln w="9525">
            <a:noFill/>
            <a:miter lim="800000"/>
            <a:headEnd/>
            <a:tailEnd/>
          </a:ln>
          <a:effectLst>
            <a:outerShdw dist="38100" dir="5400000" algn="t" rotWithShape="0">
              <a:srgbClr val="404040">
                <a:alpha val="39999"/>
              </a:srgbClr>
            </a:outerShdw>
          </a:effectLst>
        </p:spPr>
        <p:txBody>
          <a:bodyPr wrap="none" anchor="ctr"/>
          <a:lstStyle/>
          <a:p>
            <a:pPr>
              <a:defRPr/>
            </a:pPr>
            <a:r>
              <a:rPr lang="en-US" sz="4000" b="1" dirty="0">
                <a:solidFill>
                  <a:schemeClr val="bg1"/>
                </a:solidFill>
                <a:effectLst>
                  <a:outerShdw blurRad="38100" dist="38100" dir="2700000" algn="tl">
                    <a:srgbClr val="000000"/>
                  </a:outerShdw>
                </a:effectLst>
                <a:latin typeface="Calibri" charset="0"/>
                <a:ea typeface="ＭＳ Ｐゴシック" charset="0"/>
                <a:cs typeface="Calibri" charset="0"/>
              </a:rPr>
              <a:t>Research and Operations</a:t>
            </a:r>
            <a:endParaRPr lang="en-US" sz="2000" b="1" dirty="0">
              <a:solidFill>
                <a:schemeClr val="bg1"/>
              </a:solidFill>
              <a:effectLst>
                <a:outerShdw blurRad="38100" dist="38100" dir="2700000" algn="tl">
                  <a:srgbClr val="000000"/>
                </a:outerShdw>
              </a:effectLst>
              <a:latin typeface="Calibri" charset="0"/>
              <a:ea typeface="ＭＳ Ｐゴシック" charset="0"/>
              <a:cs typeface="Calibri" charset="0"/>
            </a:endParaRPr>
          </a:p>
        </p:txBody>
      </p:sp>
      <p:sp>
        <p:nvSpPr>
          <p:cNvPr id="15378" name="TextBox 2"/>
          <p:cNvSpPr txBox="1">
            <a:spLocks noChangeArrowheads="1"/>
          </p:cNvSpPr>
          <p:nvPr/>
        </p:nvSpPr>
        <p:spPr bwMode="auto">
          <a:xfrm>
            <a:off x="401638" y="9085263"/>
            <a:ext cx="5819775" cy="5262979"/>
          </a:xfrm>
          <a:prstGeom prst="rect">
            <a:avLst/>
          </a:prstGeom>
          <a:noFill/>
          <a:ln w="9525">
            <a:noFill/>
            <a:miter lim="800000"/>
            <a:headEnd/>
            <a:tailEnd/>
          </a:ln>
        </p:spPr>
        <p:txBody>
          <a:bodyPr>
            <a:spAutoFit/>
          </a:bodyPr>
          <a:lstStyle/>
          <a:p>
            <a:r>
              <a:rPr lang="en-US" dirty="0">
                <a:latin typeface="Candara" pitchFamily="34" charset="0"/>
                <a:cs typeface="Times New Roman" pitchFamily="18" charset="0"/>
              </a:rPr>
              <a:t>The first goal in NOAA</a:t>
            </a:r>
            <a:r>
              <a:rPr lang="en-US" altLang="en-US" dirty="0">
                <a:latin typeface="Candara" pitchFamily="34" charset="0"/>
                <a:cs typeface="Times New Roman" pitchFamily="18" charset="0"/>
              </a:rPr>
              <a:t>’</a:t>
            </a:r>
            <a:r>
              <a:rPr lang="en-US" dirty="0">
                <a:latin typeface="Candara" pitchFamily="34" charset="0"/>
                <a:cs typeface="Times New Roman" pitchFamily="18" charset="0"/>
              </a:rPr>
              <a:t>s Arctic Action Plan is </a:t>
            </a:r>
            <a:r>
              <a:rPr lang="en-US" altLang="en-US" dirty="0">
                <a:latin typeface="Candara" pitchFamily="34" charset="0"/>
                <a:cs typeface="Times New Roman" pitchFamily="18" charset="0"/>
              </a:rPr>
              <a:t>“</a:t>
            </a:r>
            <a:r>
              <a:rPr lang="en-US" dirty="0">
                <a:latin typeface="Candara" pitchFamily="34" charset="0"/>
                <a:cs typeface="Times New Roman" pitchFamily="18" charset="0"/>
              </a:rPr>
              <a:t>Forecast sea ice</a:t>
            </a:r>
            <a:r>
              <a:rPr lang="en-US" altLang="en-US" dirty="0">
                <a:latin typeface="Candara" pitchFamily="34" charset="0"/>
                <a:cs typeface="Times New Roman" pitchFamily="18" charset="0"/>
              </a:rPr>
              <a:t>”</a:t>
            </a:r>
            <a:r>
              <a:rPr lang="en-US" dirty="0">
                <a:latin typeface="Candara" pitchFamily="34" charset="0"/>
                <a:cs typeface="Times New Roman" pitchFamily="18" charset="0"/>
              </a:rPr>
              <a:t>.  The U.S. Navy, too, wants to make better short-term operational sea ice forecasts. The Naval Research Laboratory</a:t>
            </a:r>
            <a:r>
              <a:rPr lang="en-US" altLang="en-US" dirty="0">
                <a:latin typeface="Candara" pitchFamily="34" charset="0"/>
                <a:cs typeface="Times New Roman" pitchFamily="18" charset="0"/>
              </a:rPr>
              <a:t>’</a:t>
            </a:r>
            <a:r>
              <a:rPr lang="en-US" dirty="0">
                <a:latin typeface="Candara" pitchFamily="34" charset="0"/>
                <a:cs typeface="Times New Roman" pitchFamily="18" charset="0"/>
              </a:rPr>
              <a:t>s 1/12° Arctic Cap </a:t>
            </a:r>
            <a:r>
              <a:rPr lang="en-US" dirty="0" err="1">
                <a:latin typeface="Candara" pitchFamily="34" charset="0"/>
                <a:cs typeface="Times New Roman" pitchFamily="18" charset="0"/>
              </a:rPr>
              <a:t>Nowcast</a:t>
            </a:r>
            <a:r>
              <a:rPr lang="en-US" dirty="0">
                <a:latin typeface="Candara" pitchFamily="34" charset="0"/>
                <a:cs typeface="Times New Roman" pitchFamily="18" charset="0"/>
              </a:rPr>
              <a:t>/Forecast System (ACNFS) is a development platform for the operational model that </a:t>
            </a:r>
            <a:r>
              <a:rPr lang="en-US" dirty="0" smtClean="0">
                <a:latin typeface="Candara" pitchFamily="34" charset="0"/>
                <a:cs typeface="Times New Roman" pitchFamily="18" charset="0"/>
              </a:rPr>
              <a:t>is run </a:t>
            </a:r>
            <a:r>
              <a:rPr lang="en-US" dirty="0">
                <a:latin typeface="Candara" pitchFamily="34" charset="0"/>
                <a:cs typeface="Times New Roman" pitchFamily="18" charset="0"/>
              </a:rPr>
              <a:t>at the Naval Oceanographic Office, producing forecasts of sea ice drift, concentration, thickness and more that are used for operations by the National Ice Center (NIC) and by the NOAA National Weather Service. </a:t>
            </a:r>
          </a:p>
          <a:p>
            <a:r>
              <a:rPr lang="en-US" dirty="0"/>
              <a:t> </a:t>
            </a:r>
          </a:p>
        </p:txBody>
      </p:sp>
      <p:graphicFrame>
        <p:nvGraphicFramePr>
          <p:cNvPr id="15379" name="Object 6"/>
          <p:cNvGraphicFramePr>
            <a:graphicFrameLocks noChangeAspect="1"/>
          </p:cNvGraphicFramePr>
          <p:nvPr/>
        </p:nvGraphicFramePr>
        <p:xfrm>
          <a:off x="32705675" y="5157788"/>
          <a:ext cx="7588250" cy="5310187"/>
        </p:xfrm>
        <a:graphic>
          <a:graphicData uri="http://schemas.openxmlformats.org/presentationml/2006/ole">
            <mc:AlternateContent xmlns:mc="http://schemas.openxmlformats.org/markup-compatibility/2006">
              <mc:Choice xmlns:v="urn:schemas-microsoft-com:vml" Requires="v">
                <p:oleObj spid="_x0000_s15390" name="Document" r:id="rId9" imgW="5752888" imgH="4025752" progId="Word.Document.12">
                  <p:embed/>
                </p:oleObj>
              </mc:Choice>
              <mc:Fallback>
                <p:oleObj name="Document" r:id="rId9" imgW="5752888" imgH="4025752" progId="Word.Document.12">
                  <p:embed/>
                  <p:pic>
                    <p:nvPicPr>
                      <p:cNvPr id="0" name="Object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705675" y="5157788"/>
                        <a:ext cx="7588250" cy="5310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5380" name="Picture 10" descr="Figure1G10005doc.tiff"/>
          <p:cNvPicPr>
            <a:picLocks noChangeAspect="1"/>
          </p:cNvPicPr>
          <p:nvPr/>
        </p:nvPicPr>
        <p:blipFill>
          <a:blip r:embed="rId11"/>
          <a:srcRect/>
          <a:stretch>
            <a:fillRect/>
          </a:stretch>
        </p:blipFill>
        <p:spPr bwMode="auto">
          <a:xfrm>
            <a:off x="431800" y="25331738"/>
            <a:ext cx="11734800" cy="5575300"/>
          </a:xfrm>
          <a:prstGeom prst="rect">
            <a:avLst/>
          </a:prstGeom>
          <a:noFill/>
          <a:ln w="9525">
            <a:noFill/>
            <a:miter lim="800000"/>
            <a:headEnd/>
            <a:tailEnd/>
          </a:ln>
        </p:spPr>
      </p:pic>
      <p:pic>
        <p:nvPicPr>
          <p:cNvPr id="15381" name="Picture 12" descr="Figure2G10005doc.tiff"/>
          <p:cNvPicPr>
            <a:picLocks noChangeAspect="1"/>
          </p:cNvPicPr>
          <p:nvPr/>
        </p:nvPicPr>
        <p:blipFill>
          <a:blip r:embed="rId12"/>
          <a:srcRect/>
          <a:stretch>
            <a:fillRect/>
          </a:stretch>
        </p:blipFill>
        <p:spPr bwMode="auto">
          <a:xfrm>
            <a:off x="858838" y="20224750"/>
            <a:ext cx="7513637" cy="5203825"/>
          </a:xfrm>
          <a:prstGeom prst="rect">
            <a:avLst/>
          </a:prstGeom>
          <a:noFill/>
          <a:ln w="9525">
            <a:noFill/>
            <a:miter lim="800000"/>
            <a:headEnd/>
            <a:tailEnd/>
          </a:ln>
        </p:spPr>
      </p:pic>
      <p:sp>
        <p:nvSpPr>
          <p:cNvPr id="15382" name="TextBox 1"/>
          <p:cNvSpPr txBox="1">
            <a:spLocks noChangeArrowheads="1"/>
          </p:cNvSpPr>
          <p:nvPr/>
        </p:nvSpPr>
        <p:spPr bwMode="auto">
          <a:xfrm>
            <a:off x="346075" y="5870575"/>
            <a:ext cx="5889625" cy="3038475"/>
          </a:xfrm>
          <a:prstGeom prst="rect">
            <a:avLst/>
          </a:prstGeom>
          <a:noFill/>
          <a:ln w="9525">
            <a:noFill/>
            <a:miter lim="800000"/>
            <a:headEnd/>
            <a:tailEnd/>
          </a:ln>
        </p:spPr>
        <p:txBody>
          <a:bodyPr>
            <a:spAutoFit/>
          </a:bodyPr>
          <a:lstStyle/>
          <a:p>
            <a:r>
              <a:rPr lang="en-US" i="1" dirty="0">
                <a:latin typeface="Candara" pitchFamily="34" charset="0"/>
              </a:rPr>
              <a:t>Remote sensing is a tremendously valuable resource for tracking sea ice for both the operational and climate research modeling communities.  The operational groups (like short term forecasters) and climate researchers (e.g. IPCC) have different objectives and thus different observational needs. (after Meier et al., 2015)  </a:t>
            </a:r>
          </a:p>
        </p:txBody>
      </p:sp>
      <p:grpSp>
        <p:nvGrpSpPr>
          <p:cNvPr id="15383" name="Group 24"/>
          <p:cNvGrpSpPr>
            <a:grpSpLocks/>
          </p:cNvGrpSpPr>
          <p:nvPr/>
        </p:nvGrpSpPr>
        <p:grpSpPr bwMode="auto">
          <a:xfrm>
            <a:off x="32669163" y="14701838"/>
            <a:ext cx="10206037" cy="11042650"/>
            <a:chOff x="9943719" y="15558666"/>
            <a:chExt cx="12609149" cy="14493117"/>
          </a:xfrm>
        </p:grpSpPr>
        <p:pic>
          <p:nvPicPr>
            <p:cNvPr id="15407" name="Picture 21"/>
            <p:cNvPicPr>
              <a:picLocks noChangeAspect="1"/>
            </p:cNvPicPr>
            <p:nvPr/>
          </p:nvPicPr>
          <p:blipFill>
            <a:blip r:embed="rId13"/>
            <a:srcRect/>
            <a:stretch>
              <a:fillRect/>
            </a:stretch>
          </p:blipFill>
          <p:spPr bwMode="auto">
            <a:xfrm>
              <a:off x="10005268" y="15558666"/>
              <a:ext cx="12547600" cy="7454900"/>
            </a:xfrm>
            <a:prstGeom prst="rect">
              <a:avLst/>
            </a:prstGeom>
            <a:noFill/>
            <a:ln w="9525">
              <a:noFill/>
              <a:miter lim="800000"/>
              <a:headEnd/>
              <a:tailEnd/>
            </a:ln>
          </p:spPr>
        </p:pic>
        <p:pic>
          <p:nvPicPr>
            <p:cNvPr id="15408" name="Picture 23"/>
            <p:cNvPicPr>
              <a:picLocks noChangeAspect="1"/>
            </p:cNvPicPr>
            <p:nvPr/>
          </p:nvPicPr>
          <p:blipFill>
            <a:blip r:embed="rId14"/>
            <a:srcRect/>
            <a:stretch>
              <a:fillRect/>
            </a:stretch>
          </p:blipFill>
          <p:spPr bwMode="auto">
            <a:xfrm>
              <a:off x="9943719" y="22393683"/>
              <a:ext cx="12560300" cy="7658100"/>
            </a:xfrm>
            <a:prstGeom prst="rect">
              <a:avLst/>
            </a:prstGeom>
            <a:noFill/>
            <a:ln w="9525">
              <a:noFill/>
              <a:miter lim="800000"/>
              <a:headEnd/>
              <a:tailEnd/>
            </a:ln>
          </p:spPr>
        </p:pic>
      </p:grpSp>
      <p:sp>
        <p:nvSpPr>
          <p:cNvPr id="15384" name="TextBox 25"/>
          <p:cNvSpPr txBox="1">
            <a:spLocks noChangeArrowheads="1"/>
          </p:cNvSpPr>
          <p:nvPr/>
        </p:nvSpPr>
        <p:spPr bwMode="auto">
          <a:xfrm>
            <a:off x="32826325" y="25784175"/>
            <a:ext cx="10264775" cy="1570038"/>
          </a:xfrm>
          <a:prstGeom prst="rect">
            <a:avLst/>
          </a:prstGeom>
          <a:noFill/>
          <a:ln w="9525">
            <a:noFill/>
            <a:miter lim="800000"/>
            <a:headEnd/>
            <a:tailEnd/>
          </a:ln>
        </p:spPr>
        <p:txBody>
          <a:bodyPr>
            <a:spAutoFit/>
          </a:bodyPr>
          <a:lstStyle/>
          <a:p>
            <a:r>
              <a:rPr lang="en-US" dirty="0" smtClean="0">
                <a:latin typeface="Candara" pitchFamily="34" charset="0"/>
              </a:rPr>
              <a:t>Maps </a:t>
            </a:r>
            <a:r>
              <a:rPr lang="en-US" dirty="0">
                <a:latin typeface="Candara" pitchFamily="34" charset="0"/>
              </a:rPr>
              <a:t>of MASIE and AMSR2 extent differences for four days in summer 2012, showing the effects of an early August storm on the passive microwave.  Missing ice in the large red expanse on 16 August (c) would have an especially deleterious effect on forecasts of ice edge location.  From Meier et al., 2015. </a:t>
            </a:r>
          </a:p>
        </p:txBody>
      </p:sp>
      <p:pic>
        <p:nvPicPr>
          <p:cNvPr id="15385" name="Picture 27"/>
          <p:cNvPicPr>
            <a:picLocks noChangeAspect="1"/>
          </p:cNvPicPr>
          <p:nvPr/>
        </p:nvPicPr>
        <p:blipFill>
          <a:blip r:embed="rId15"/>
          <a:srcRect/>
          <a:stretch>
            <a:fillRect/>
          </a:stretch>
        </p:blipFill>
        <p:spPr bwMode="auto">
          <a:xfrm rot="-5400000">
            <a:off x="24782463" y="24233188"/>
            <a:ext cx="1587500" cy="3238500"/>
          </a:xfrm>
          <a:prstGeom prst="rect">
            <a:avLst/>
          </a:prstGeom>
          <a:noFill/>
          <a:ln w="9525">
            <a:noFill/>
            <a:miter lim="800000"/>
            <a:headEnd/>
            <a:tailEnd/>
          </a:ln>
        </p:spPr>
      </p:pic>
      <p:sp>
        <p:nvSpPr>
          <p:cNvPr id="15386" name="TextBox 28"/>
          <p:cNvSpPr txBox="1">
            <a:spLocks noChangeArrowheads="1"/>
          </p:cNvSpPr>
          <p:nvPr/>
        </p:nvSpPr>
        <p:spPr bwMode="auto">
          <a:xfrm>
            <a:off x="24052213" y="26779538"/>
            <a:ext cx="3270250" cy="3785652"/>
          </a:xfrm>
          <a:prstGeom prst="rect">
            <a:avLst/>
          </a:prstGeom>
          <a:noFill/>
          <a:ln w="9525">
            <a:noFill/>
            <a:miter lim="800000"/>
            <a:headEnd/>
            <a:tailEnd/>
          </a:ln>
        </p:spPr>
        <p:txBody>
          <a:bodyPr>
            <a:spAutoFit/>
          </a:bodyPr>
          <a:lstStyle/>
          <a:p>
            <a:r>
              <a:rPr lang="en-US" dirty="0">
                <a:latin typeface="Candara" pitchFamily="34" charset="0"/>
              </a:rPr>
              <a:t>A segment of a concentration product from September 2010 illustrates MASIEs ability to resolve individual floes.  The images </a:t>
            </a:r>
            <a:r>
              <a:rPr lang="en-US" dirty="0" err="1" smtClean="0">
                <a:latin typeface="Candara" pitchFamily="34" charset="0"/>
              </a:rPr>
              <a:t>aredisplayed</a:t>
            </a:r>
            <a:r>
              <a:rPr lang="en-US" dirty="0" smtClean="0">
                <a:latin typeface="Candara" pitchFamily="34" charset="0"/>
              </a:rPr>
              <a:t> </a:t>
            </a:r>
            <a:r>
              <a:rPr lang="en-US" dirty="0">
                <a:latin typeface="Candara" pitchFamily="34" charset="0"/>
              </a:rPr>
              <a:t>using </a:t>
            </a:r>
            <a:r>
              <a:rPr lang="en-US" dirty="0" smtClean="0">
                <a:latin typeface="Candara" pitchFamily="34" charset="0"/>
              </a:rPr>
              <a:t>the NRL ice concentration </a:t>
            </a:r>
            <a:r>
              <a:rPr lang="en-US" dirty="0">
                <a:latin typeface="Candara" pitchFamily="34" charset="0"/>
              </a:rPr>
              <a:t>color bar, at left.</a:t>
            </a:r>
          </a:p>
        </p:txBody>
      </p:sp>
      <p:sp>
        <p:nvSpPr>
          <p:cNvPr id="15387" name="TextBox 31"/>
          <p:cNvSpPr txBox="1">
            <a:spLocks noChangeArrowheads="1"/>
          </p:cNvSpPr>
          <p:nvPr/>
        </p:nvSpPr>
        <p:spPr bwMode="auto">
          <a:xfrm>
            <a:off x="13584238" y="30326013"/>
            <a:ext cx="9967912" cy="1200150"/>
          </a:xfrm>
          <a:prstGeom prst="rect">
            <a:avLst/>
          </a:prstGeom>
          <a:noFill/>
          <a:ln w="9525">
            <a:noFill/>
            <a:miter lim="800000"/>
            <a:headEnd/>
            <a:tailEnd/>
          </a:ln>
        </p:spPr>
        <p:txBody>
          <a:bodyPr>
            <a:spAutoFit/>
          </a:bodyPr>
          <a:lstStyle/>
          <a:p>
            <a:r>
              <a:rPr lang="en-US" dirty="0">
                <a:latin typeface="Candara" pitchFamily="34" charset="0"/>
              </a:rPr>
              <a:t>AMSRE ice concentration from 15 March 2010 (left) and the MASIE ice/no ice field for the same day. The small leads resolved by MASIE are important for heat transfer in the ACNFS operational model.</a:t>
            </a:r>
          </a:p>
        </p:txBody>
      </p:sp>
      <p:grpSp>
        <p:nvGrpSpPr>
          <p:cNvPr id="15388" name="Group 33"/>
          <p:cNvGrpSpPr>
            <a:grpSpLocks/>
          </p:cNvGrpSpPr>
          <p:nvPr/>
        </p:nvGrpSpPr>
        <p:grpSpPr bwMode="auto">
          <a:xfrm>
            <a:off x="13073063" y="24755475"/>
            <a:ext cx="10337800" cy="5397500"/>
            <a:chOff x="31508652" y="5527113"/>
            <a:chExt cx="10336858" cy="5397500"/>
          </a:xfrm>
        </p:grpSpPr>
        <p:pic>
          <p:nvPicPr>
            <p:cNvPr id="15405" name="Picture 30"/>
            <p:cNvPicPr>
              <a:picLocks noChangeAspect="1"/>
            </p:cNvPicPr>
            <p:nvPr/>
          </p:nvPicPr>
          <p:blipFill>
            <a:blip r:embed="rId16"/>
            <a:srcRect/>
            <a:stretch>
              <a:fillRect/>
            </a:stretch>
          </p:blipFill>
          <p:spPr bwMode="auto">
            <a:xfrm>
              <a:off x="31964910" y="5527113"/>
              <a:ext cx="9880600" cy="5397500"/>
            </a:xfrm>
            <a:prstGeom prst="rect">
              <a:avLst/>
            </a:prstGeom>
            <a:noFill/>
            <a:ln w="9525">
              <a:noFill/>
              <a:miter lim="800000"/>
              <a:headEnd/>
              <a:tailEnd/>
            </a:ln>
          </p:spPr>
        </p:pic>
        <p:pic>
          <p:nvPicPr>
            <p:cNvPr id="15406" name="Picture 32"/>
            <p:cNvPicPr>
              <a:picLocks noChangeAspect="1"/>
            </p:cNvPicPr>
            <p:nvPr/>
          </p:nvPicPr>
          <p:blipFill>
            <a:blip r:embed="rId17"/>
            <a:srcRect/>
            <a:stretch>
              <a:fillRect/>
            </a:stretch>
          </p:blipFill>
          <p:spPr bwMode="auto">
            <a:xfrm>
              <a:off x="31508652" y="5713847"/>
              <a:ext cx="635000" cy="4876800"/>
            </a:xfrm>
            <a:prstGeom prst="rect">
              <a:avLst/>
            </a:prstGeom>
            <a:noFill/>
            <a:ln w="9525">
              <a:noFill/>
              <a:miter lim="800000"/>
              <a:headEnd/>
              <a:tailEnd/>
            </a:ln>
          </p:spPr>
        </p:pic>
      </p:grpSp>
      <p:sp>
        <p:nvSpPr>
          <p:cNvPr id="15389" name="TextBox 34"/>
          <p:cNvSpPr txBox="1">
            <a:spLocks noChangeArrowheads="1"/>
          </p:cNvSpPr>
          <p:nvPr/>
        </p:nvSpPr>
        <p:spPr bwMode="auto">
          <a:xfrm>
            <a:off x="15403513" y="5032375"/>
            <a:ext cx="7032625" cy="8402300"/>
          </a:xfrm>
          <a:prstGeom prst="rect">
            <a:avLst/>
          </a:prstGeom>
          <a:noFill/>
          <a:ln w="9525">
            <a:noFill/>
            <a:miter lim="800000"/>
            <a:headEnd/>
            <a:tailEnd/>
          </a:ln>
        </p:spPr>
        <p:txBody>
          <a:bodyPr>
            <a:spAutoFit/>
          </a:bodyPr>
          <a:lstStyle/>
          <a:p>
            <a:r>
              <a:rPr lang="en-US" altLang="ja-JP" sz="3200" b="1" dirty="0" smtClean="0">
                <a:solidFill>
                  <a:srgbClr val="345A8A"/>
                </a:solidFill>
                <a:latin typeface="Calibri" pitchFamily="34" charset="0"/>
                <a:ea typeface="MS Gothic" pitchFamily="49" charset="-128"/>
              </a:rPr>
              <a:t>The Solution: A </a:t>
            </a:r>
            <a:r>
              <a:rPr lang="en-US" altLang="ja-JP" sz="3200" b="1" dirty="0">
                <a:solidFill>
                  <a:srgbClr val="345A8A"/>
                </a:solidFill>
                <a:latin typeface="Calibri" pitchFamily="34" charset="0"/>
                <a:ea typeface="MS Gothic" pitchFamily="49" charset="-128"/>
              </a:rPr>
              <a:t>better ice concentration product for model initialization</a:t>
            </a:r>
          </a:p>
          <a:p>
            <a:endParaRPr lang="en-US" altLang="ja-JP" sz="2800" b="1" dirty="0">
              <a:solidFill>
                <a:srgbClr val="345A8A"/>
              </a:solidFill>
              <a:latin typeface="Calibri" pitchFamily="34" charset="0"/>
              <a:ea typeface="MS Gothic" pitchFamily="49" charset="-128"/>
            </a:endParaRPr>
          </a:p>
          <a:p>
            <a:r>
              <a:rPr lang="en-US" altLang="ja-JP" sz="2800" b="1" dirty="0">
                <a:solidFill>
                  <a:srgbClr val="4F81BD"/>
                </a:solidFill>
                <a:latin typeface="Calibri" pitchFamily="34" charset="0"/>
                <a:ea typeface="MS Gothic" pitchFamily="49" charset="-128"/>
              </a:rPr>
              <a:t>We </a:t>
            </a:r>
            <a:r>
              <a:rPr lang="en-US" altLang="ja-JP" sz="2800" b="1" dirty="0" smtClean="0">
                <a:solidFill>
                  <a:srgbClr val="4F81BD"/>
                </a:solidFill>
                <a:latin typeface="Calibri" pitchFamily="34" charset="0"/>
                <a:ea typeface="MS Gothic" pitchFamily="49" charset="-128"/>
              </a:rPr>
              <a:t>blend maps of the ice edge produced manually every day </a:t>
            </a:r>
            <a:r>
              <a:rPr lang="en-US" altLang="ja-JP" sz="2800" b="1" dirty="0">
                <a:solidFill>
                  <a:srgbClr val="4F81BD"/>
                </a:solidFill>
                <a:latin typeface="Calibri" pitchFamily="34" charset="0"/>
                <a:ea typeface="MS Gothic" pitchFamily="49" charset="-128"/>
              </a:rPr>
              <a:t>with </a:t>
            </a:r>
            <a:r>
              <a:rPr lang="en-US" altLang="ja-JP" sz="2800" b="1" dirty="0" smtClean="0">
                <a:solidFill>
                  <a:srgbClr val="4F81BD"/>
                </a:solidFill>
                <a:latin typeface="Calibri" pitchFamily="34" charset="0"/>
                <a:ea typeface="MS Gothic" pitchFamily="49" charset="-128"/>
              </a:rPr>
              <a:t>high-resolution </a:t>
            </a:r>
            <a:r>
              <a:rPr lang="en-US" altLang="ja-JP" sz="2800" b="1" dirty="0">
                <a:solidFill>
                  <a:srgbClr val="4F81BD"/>
                </a:solidFill>
                <a:latin typeface="Calibri" pitchFamily="34" charset="0"/>
                <a:ea typeface="MS Gothic" pitchFamily="49" charset="-128"/>
              </a:rPr>
              <a:t>passive microwave </a:t>
            </a:r>
            <a:r>
              <a:rPr lang="en-US" altLang="ja-JP" sz="2800" b="1" dirty="0" smtClean="0">
                <a:solidFill>
                  <a:srgbClr val="4F81BD"/>
                </a:solidFill>
                <a:latin typeface="Calibri" pitchFamily="34" charset="0"/>
                <a:ea typeface="MS Gothic" pitchFamily="49" charset="-128"/>
              </a:rPr>
              <a:t>ice concentration estimates.</a:t>
            </a:r>
            <a:endParaRPr lang="en-US" altLang="ja-JP" sz="2800" b="1" dirty="0">
              <a:solidFill>
                <a:srgbClr val="4F81BD"/>
              </a:solidFill>
              <a:latin typeface="Calibri" pitchFamily="34" charset="0"/>
              <a:ea typeface="MS Gothic" pitchFamily="49" charset="-128"/>
            </a:endParaRPr>
          </a:p>
          <a:p>
            <a:endParaRPr lang="en-US" altLang="ja-JP" sz="2800" b="1" dirty="0">
              <a:solidFill>
                <a:srgbClr val="4F81BD"/>
              </a:solidFill>
              <a:latin typeface="Calibri" pitchFamily="34" charset="0"/>
              <a:ea typeface="MS Gothic" pitchFamily="49" charset="-128"/>
            </a:endParaRPr>
          </a:p>
          <a:p>
            <a:r>
              <a:rPr lang="en-US" altLang="ja-JP" sz="2800" b="1" dirty="0">
                <a:solidFill>
                  <a:srgbClr val="4F81BD"/>
                </a:solidFill>
                <a:latin typeface="Calibri" pitchFamily="34" charset="0"/>
                <a:ea typeface="MS Gothic" pitchFamily="49" charset="-128"/>
              </a:rPr>
              <a:t>A manually produced 4km daily ice map (</a:t>
            </a:r>
            <a:r>
              <a:rPr lang="en-US" altLang="ja-JP" sz="2800" b="1" dirty="0" err="1">
                <a:solidFill>
                  <a:srgbClr val="4F81BD"/>
                </a:solidFill>
                <a:latin typeface="Calibri" pitchFamily="34" charset="0"/>
                <a:ea typeface="MS Gothic" pitchFamily="49" charset="-128"/>
              </a:rPr>
              <a:t>Multisensor</a:t>
            </a:r>
            <a:r>
              <a:rPr lang="en-US" altLang="ja-JP" sz="2800" b="1" dirty="0">
                <a:solidFill>
                  <a:srgbClr val="4F81BD"/>
                </a:solidFill>
                <a:latin typeface="Calibri" pitchFamily="34" charset="0"/>
                <a:ea typeface="MS Gothic" pitchFamily="49" charset="-128"/>
              </a:rPr>
              <a:t> Analyzed Sea Ice Extent or MASIE) tells us where </a:t>
            </a:r>
            <a:r>
              <a:rPr lang="en-US" altLang="ja-JP" sz="2800" b="1" dirty="0" smtClean="0">
                <a:solidFill>
                  <a:srgbClr val="4F81BD"/>
                </a:solidFill>
                <a:latin typeface="Calibri" pitchFamily="34" charset="0"/>
                <a:ea typeface="MS Gothic" pitchFamily="49" charset="-128"/>
              </a:rPr>
              <a:t>the ice is.</a:t>
            </a:r>
            <a:endParaRPr lang="en-US" altLang="ja-JP" sz="2800" b="1" dirty="0">
              <a:solidFill>
                <a:srgbClr val="4F81BD"/>
              </a:solidFill>
              <a:latin typeface="Calibri" pitchFamily="34" charset="0"/>
              <a:ea typeface="MS Gothic" pitchFamily="49" charset="-128"/>
            </a:endParaRPr>
          </a:p>
          <a:p>
            <a:endParaRPr lang="en-US" altLang="ja-JP" sz="2800" b="1" dirty="0">
              <a:solidFill>
                <a:srgbClr val="4F81BD"/>
              </a:solidFill>
              <a:latin typeface="Calibri" pitchFamily="34" charset="0"/>
              <a:ea typeface="MS Gothic" pitchFamily="49" charset="-128"/>
            </a:endParaRPr>
          </a:p>
          <a:p>
            <a:r>
              <a:rPr lang="en-US" altLang="ja-JP" sz="2800" b="1" dirty="0">
                <a:solidFill>
                  <a:srgbClr val="4F81BD"/>
                </a:solidFill>
                <a:latin typeface="Calibri" pitchFamily="34" charset="0"/>
                <a:ea typeface="MS Gothic" pitchFamily="49" charset="-128"/>
              </a:rPr>
              <a:t>10km AMSR2 passive microwave data give us an estimate of what the concentration of that ice is.</a:t>
            </a:r>
          </a:p>
          <a:p>
            <a:endParaRPr lang="en-US" altLang="ja-JP" sz="2800" b="1" dirty="0">
              <a:solidFill>
                <a:srgbClr val="4F81BD"/>
              </a:solidFill>
              <a:latin typeface="Calibri" pitchFamily="34" charset="0"/>
              <a:ea typeface="MS Gothic" pitchFamily="49" charset="-128"/>
            </a:endParaRPr>
          </a:p>
          <a:p>
            <a:r>
              <a:rPr lang="en-US" altLang="ja-JP" sz="2800" b="1" dirty="0">
                <a:solidFill>
                  <a:srgbClr val="4F81BD"/>
                </a:solidFill>
                <a:latin typeface="Calibri" pitchFamily="34" charset="0"/>
                <a:ea typeface="MS Gothic" pitchFamily="49" charset="-128"/>
              </a:rPr>
              <a:t>A more accurate, higher resolution product, MASAM2, results.</a:t>
            </a:r>
          </a:p>
          <a:p>
            <a:endParaRPr lang="en-US" sz="2800" b="1" dirty="0"/>
          </a:p>
        </p:txBody>
      </p:sp>
      <p:sp>
        <p:nvSpPr>
          <p:cNvPr id="15390" name="TextBox 35"/>
          <p:cNvSpPr txBox="1">
            <a:spLocks noChangeArrowheads="1"/>
          </p:cNvSpPr>
          <p:nvPr/>
        </p:nvSpPr>
        <p:spPr bwMode="auto">
          <a:xfrm>
            <a:off x="7264400" y="5032375"/>
            <a:ext cx="7243763" cy="7909858"/>
          </a:xfrm>
          <a:prstGeom prst="rect">
            <a:avLst/>
          </a:prstGeom>
          <a:noFill/>
          <a:ln w="9525">
            <a:noFill/>
            <a:miter lim="800000"/>
            <a:headEnd/>
            <a:tailEnd/>
          </a:ln>
        </p:spPr>
        <p:txBody>
          <a:bodyPr>
            <a:spAutoFit/>
          </a:bodyPr>
          <a:lstStyle/>
          <a:p>
            <a:r>
              <a:rPr lang="en-US" altLang="ja-JP" sz="3200" b="1" dirty="0">
                <a:solidFill>
                  <a:srgbClr val="345A8A"/>
                </a:solidFill>
                <a:latin typeface="Calibri" pitchFamily="34" charset="0"/>
                <a:ea typeface="MS Gothic" pitchFamily="49" charset="-128"/>
              </a:rPr>
              <a:t>The </a:t>
            </a:r>
            <a:r>
              <a:rPr lang="en-US" altLang="ja-JP" sz="3200" b="1" dirty="0" smtClean="0">
                <a:solidFill>
                  <a:srgbClr val="345A8A"/>
                </a:solidFill>
                <a:latin typeface="Calibri" pitchFamily="34" charset="0"/>
                <a:ea typeface="MS Gothic" pitchFamily="49" charset="-128"/>
              </a:rPr>
              <a:t>Problem</a:t>
            </a:r>
            <a:endParaRPr lang="en-US" altLang="ja-JP" sz="3200" b="1" dirty="0">
              <a:solidFill>
                <a:srgbClr val="345A8A"/>
              </a:solidFill>
              <a:latin typeface="Calibri" pitchFamily="34" charset="0"/>
              <a:ea typeface="MS Gothic" pitchFamily="49" charset="-128"/>
            </a:endParaRPr>
          </a:p>
          <a:p>
            <a:endParaRPr lang="en-US" altLang="ja-JP" sz="2800" b="1" dirty="0">
              <a:solidFill>
                <a:srgbClr val="345A8A"/>
              </a:solidFill>
              <a:latin typeface="Calibri" pitchFamily="34" charset="0"/>
              <a:ea typeface="MS Gothic" pitchFamily="49" charset="-128"/>
            </a:endParaRPr>
          </a:p>
          <a:p>
            <a:r>
              <a:rPr lang="en-US" altLang="ja-JP" sz="2800" b="1" dirty="0" smtClean="0">
                <a:solidFill>
                  <a:srgbClr val="4F81BD"/>
                </a:solidFill>
                <a:latin typeface="Calibri" pitchFamily="34" charset="0"/>
                <a:ea typeface="MS Gothic" pitchFamily="49" charset="-128"/>
              </a:rPr>
              <a:t>The Navy </a:t>
            </a:r>
            <a:r>
              <a:rPr lang="en-US" altLang="ja-JP" sz="2800" b="1" dirty="0">
                <a:solidFill>
                  <a:srgbClr val="4F81BD"/>
                </a:solidFill>
                <a:latin typeface="Calibri" pitchFamily="34" charset="0"/>
                <a:ea typeface="MS Gothic" pitchFamily="49" charset="-128"/>
              </a:rPr>
              <a:t>sought </a:t>
            </a:r>
            <a:r>
              <a:rPr lang="en-US" altLang="ja-JP" sz="2800" b="1" dirty="0" smtClean="0">
                <a:solidFill>
                  <a:srgbClr val="4F81BD"/>
                </a:solidFill>
                <a:latin typeface="Calibri" pitchFamily="34" charset="0"/>
                <a:ea typeface="MS Gothic" pitchFamily="49" charset="-128"/>
              </a:rPr>
              <a:t>to improve 7-day predictions of the location of the sea ice edge by the Arctic </a:t>
            </a:r>
            <a:r>
              <a:rPr lang="en-US" altLang="ja-JP" sz="2800" b="1" dirty="0">
                <a:solidFill>
                  <a:srgbClr val="4F81BD"/>
                </a:solidFill>
                <a:latin typeface="Calibri" pitchFamily="34" charset="0"/>
                <a:ea typeface="MS Gothic" pitchFamily="49" charset="-128"/>
              </a:rPr>
              <a:t>Cap </a:t>
            </a:r>
            <a:r>
              <a:rPr lang="en-US" altLang="ja-JP" sz="2800" b="1" dirty="0" err="1">
                <a:solidFill>
                  <a:srgbClr val="4F81BD"/>
                </a:solidFill>
                <a:latin typeface="Calibri" pitchFamily="34" charset="0"/>
                <a:ea typeface="MS Gothic" pitchFamily="49" charset="-128"/>
              </a:rPr>
              <a:t>Nowcast</a:t>
            </a:r>
            <a:r>
              <a:rPr lang="en-US" altLang="ja-JP" sz="2800" b="1" dirty="0">
                <a:solidFill>
                  <a:srgbClr val="4F81BD"/>
                </a:solidFill>
                <a:latin typeface="Calibri" pitchFamily="34" charset="0"/>
                <a:ea typeface="MS Gothic" pitchFamily="49" charset="-128"/>
              </a:rPr>
              <a:t>/Forecast System (ACNFS</a:t>
            </a:r>
            <a:r>
              <a:rPr lang="en-US" altLang="ja-JP" sz="2800" b="1" dirty="0" smtClean="0">
                <a:solidFill>
                  <a:srgbClr val="4F81BD"/>
                </a:solidFill>
                <a:latin typeface="Calibri" pitchFamily="34" charset="0"/>
                <a:ea typeface="MS Gothic" pitchFamily="49" charset="-128"/>
              </a:rPr>
              <a:t>). </a:t>
            </a:r>
            <a:endParaRPr lang="en-US" altLang="ja-JP" sz="2800" b="1" dirty="0">
              <a:solidFill>
                <a:srgbClr val="4F81BD"/>
              </a:solidFill>
              <a:latin typeface="Calibri" pitchFamily="34" charset="0"/>
              <a:ea typeface="MS Gothic" pitchFamily="49" charset="-128"/>
            </a:endParaRPr>
          </a:p>
          <a:p>
            <a:endParaRPr lang="en-US" altLang="ja-JP" sz="2800" b="1" dirty="0">
              <a:solidFill>
                <a:srgbClr val="4F81BD"/>
              </a:solidFill>
              <a:latin typeface="Calibri" pitchFamily="34" charset="0"/>
              <a:ea typeface="MS Gothic" pitchFamily="49" charset="-128"/>
            </a:endParaRPr>
          </a:p>
          <a:p>
            <a:r>
              <a:rPr lang="en-US" altLang="ja-JP" sz="2800" b="1" dirty="0">
                <a:solidFill>
                  <a:srgbClr val="4F81BD"/>
                </a:solidFill>
                <a:latin typeface="Calibri" pitchFamily="34" charset="0"/>
                <a:ea typeface="MS Gothic" pitchFamily="49" charset="-128"/>
              </a:rPr>
              <a:t>Inadequate ice initialization fields were </a:t>
            </a:r>
            <a:r>
              <a:rPr lang="en-US" altLang="ja-JP" sz="2800" b="1" dirty="0" smtClean="0">
                <a:solidFill>
                  <a:srgbClr val="4F81BD"/>
                </a:solidFill>
                <a:latin typeface="Calibri" pitchFamily="34" charset="0"/>
                <a:ea typeface="MS Gothic" pitchFamily="49" charset="-128"/>
              </a:rPr>
              <a:t>suspected.  The </a:t>
            </a:r>
            <a:r>
              <a:rPr lang="en-US" altLang="ja-JP" sz="2800" b="1" dirty="0">
                <a:solidFill>
                  <a:srgbClr val="4F81BD"/>
                </a:solidFill>
                <a:latin typeface="Calibri" pitchFamily="34" charset="0"/>
                <a:ea typeface="MS Gothic" pitchFamily="49" charset="-128"/>
              </a:rPr>
              <a:t>Naval Research Laboratory</a:t>
            </a:r>
            <a:r>
              <a:rPr lang="fr-FR" altLang="ja-JP" sz="2800" b="1" dirty="0">
                <a:solidFill>
                  <a:srgbClr val="4F81BD"/>
                </a:solidFill>
                <a:latin typeface="Calibri" pitchFamily="34" charset="0"/>
                <a:ea typeface="MS Gothic" pitchFamily="49" charset="-128"/>
              </a:rPr>
              <a:t>’s </a:t>
            </a:r>
            <a:r>
              <a:rPr lang="fr-FR" altLang="ja-JP" sz="2800" b="1" dirty="0" err="1">
                <a:solidFill>
                  <a:srgbClr val="4F81BD"/>
                </a:solidFill>
                <a:latin typeface="Calibri" pitchFamily="34" charset="0"/>
                <a:ea typeface="MS Gothic" pitchFamily="49" charset="-128"/>
              </a:rPr>
              <a:t>forecast</a:t>
            </a:r>
            <a:r>
              <a:rPr lang="fr-FR" altLang="ja-JP" sz="2800" b="1" dirty="0">
                <a:solidFill>
                  <a:srgbClr val="4F81BD"/>
                </a:solidFill>
                <a:latin typeface="Calibri" pitchFamily="34" charset="0"/>
                <a:ea typeface="MS Gothic" pitchFamily="49" charset="-128"/>
              </a:rPr>
              <a:t> model </a:t>
            </a:r>
            <a:r>
              <a:rPr lang="fr-FR" altLang="ja-JP" sz="2800" b="1" dirty="0" err="1" smtClean="0">
                <a:solidFill>
                  <a:srgbClr val="4F81BD"/>
                </a:solidFill>
                <a:latin typeface="Calibri" pitchFamily="34" charset="0"/>
                <a:ea typeface="MS Gothic" pitchFamily="49" charset="-128"/>
              </a:rPr>
              <a:t>assimilated</a:t>
            </a:r>
            <a:r>
              <a:rPr lang="fr-FR" altLang="ja-JP" sz="2800" b="1" dirty="0" smtClean="0">
                <a:solidFill>
                  <a:srgbClr val="4F81BD"/>
                </a:solidFill>
                <a:latin typeface="Calibri" pitchFamily="34" charset="0"/>
                <a:ea typeface="MS Gothic" pitchFamily="49" charset="-128"/>
              </a:rPr>
              <a:t>  </a:t>
            </a:r>
            <a:r>
              <a:rPr lang="fr-FR" altLang="ja-JP" sz="2800" b="1" dirty="0" err="1" smtClean="0">
                <a:solidFill>
                  <a:srgbClr val="4F81BD"/>
                </a:solidFill>
                <a:latin typeface="Calibri" pitchFamily="34" charset="0"/>
                <a:ea typeface="MS Gothic" pitchFamily="49" charset="-128"/>
              </a:rPr>
              <a:t>microwave-based</a:t>
            </a:r>
            <a:r>
              <a:rPr lang="fr-FR" altLang="ja-JP" sz="2800" b="1" dirty="0" smtClean="0">
                <a:solidFill>
                  <a:srgbClr val="4F81BD"/>
                </a:solidFill>
                <a:latin typeface="Calibri" pitchFamily="34" charset="0"/>
                <a:ea typeface="MS Gothic" pitchFamily="49" charset="-128"/>
              </a:rPr>
              <a:t> </a:t>
            </a:r>
            <a:r>
              <a:rPr lang="fr-FR" altLang="ja-JP" sz="2800" b="1" dirty="0" err="1" smtClean="0">
                <a:solidFill>
                  <a:srgbClr val="4F81BD"/>
                </a:solidFill>
                <a:latin typeface="Calibri" pitchFamily="34" charset="0"/>
                <a:ea typeface="MS Gothic" pitchFamily="49" charset="-128"/>
              </a:rPr>
              <a:t>sea</a:t>
            </a:r>
            <a:r>
              <a:rPr lang="fr-FR" altLang="ja-JP" sz="2800" b="1" dirty="0" smtClean="0">
                <a:solidFill>
                  <a:srgbClr val="4F81BD"/>
                </a:solidFill>
                <a:latin typeface="Calibri" pitchFamily="34" charset="0"/>
                <a:ea typeface="MS Gothic" pitchFamily="49" charset="-128"/>
              </a:rPr>
              <a:t> </a:t>
            </a:r>
            <a:r>
              <a:rPr lang="fr-FR" altLang="ja-JP" sz="2800" b="1" dirty="0" err="1" smtClean="0">
                <a:solidFill>
                  <a:srgbClr val="4F81BD"/>
                </a:solidFill>
                <a:latin typeface="Calibri" pitchFamily="34" charset="0"/>
                <a:ea typeface="MS Gothic" pitchFamily="49" charset="-128"/>
              </a:rPr>
              <a:t>ice</a:t>
            </a:r>
            <a:r>
              <a:rPr lang="fr-FR" altLang="ja-JP" sz="2800" b="1" dirty="0" smtClean="0">
                <a:solidFill>
                  <a:srgbClr val="4F81BD"/>
                </a:solidFill>
                <a:latin typeface="Calibri" pitchFamily="34" charset="0"/>
                <a:ea typeface="MS Gothic" pitchFamily="49" charset="-128"/>
              </a:rPr>
              <a:t> concentration </a:t>
            </a:r>
            <a:r>
              <a:rPr lang="fr-FR" altLang="ja-JP" sz="2800" b="1" dirty="0" err="1" smtClean="0">
                <a:solidFill>
                  <a:srgbClr val="4F81BD"/>
                </a:solidFill>
                <a:latin typeface="Calibri" pitchFamily="34" charset="0"/>
                <a:ea typeface="MS Gothic" pitchFamily="49" charset="-128"/>
              </a:rPr>
              <a:t>estimates</a:t>
            </a:r>
            <a:r>
              <a:rPr lang="fr-FR" altLang="ja-JP" sz="2800" b="1" dirty="0" smtClean="0">
                <a:solidFill>
                  <a:srgbClr val="4F81BD"/>
                </a:solidFill>
                <a:latin typeface="Calibri" pitchFamily="34" charset="0"/>
                <a:ea typeface="MS Gothic" pitchFamily="49" charset="-128"/>
              </a:rPr>
              <a:t> </a:t>
            </a:r>
            <a:r>
              <a:rPr lang="fr-FR" altLang="ja-JP" sz="2800" b="1" dirty="0" err="1" smtClean="0">
                <a:solidFill>
                  <a:srgbClr val="4F81BD"/>
                </a:solidFill>
                <a:latin typeface="Calibri" pitchFamily="34" charset="0"/>
                <a:ea typeface="MS Gothic" pitchFamily="49" charset="-128"/>
              </a:rPr>
              <a:t>daily</a:t>
            </a:r>
            <a:r>
              <a:rPr lang="fr-FR" altLang="ja-JP" sz="2800" b="1" dirty="0" smtClean="0">
                <a:solidFill>
                  <a:srgbClr val="4F81BD"/>
                </a:solidFill>
                <a:latin typeface="Calibri" pitchFamily="34" charset="0"/>
                <a:ea typeface="MS Gothic" pitchFamily="49" charset="-128"/>
              </a:rPr>
              <a:t>, but </a:t>
            </a:r>
            <a:r>
              <a:rPr lang="fr-FR" altLang="ja-JP" sz="2800" b="1" dirty="0" err="1" smtClean="0">
                <a:solidFill>
                  <a:srgbClr val="4F81BD"/>
                </a:solidFill>
                <a:latin typeface="Calibri" pitchFamily="34" charset="0"/>
                <a:ea typeface="MS Gothic" pitchFamily="49" charset="-128"/>
              </a:rPr>
              <a:t>did</a:t>
            </a:r>
            <a:r>
              <a:rPr lang="fr-FR" altLang="ja-JP" sz="2800" b="1" dirty="0" smtClean="0">
                <a:solidFill>
                  <a:srgbClr val="4F81BD"/>
                </a:solidFill>
                <a:latin typeface="Calibri" pitchFamily="34" charset="0"/>
                <a:ea typeface="MS Gothic" pitchFamily="49" charset="-128"/>
              </a:rPr>
              <a:t> not </a:t>
            </a:r>
            <a:r>
              <a:rPr lang="fr-FR" altLang="ja-JP" sz="2800" b="1" dirty="0" err="1" smtClean="0">
                <a:solidFill>
                  <a:srgbClr val="4F81BD"/>
                </a:solidFill>
                <a:latin typeface="Calibri" pitchFamily="34" charset="0"/>
                <a:ea typeface="MS Gothic" pitchFamily="49" charset="-128"/>
              </a:rPr>
              <a:t>incorporate</a:t>
            </a:r>
            <a:r>
              <a:rPr lang="fr-FR" altLang="ja-JP" sz="2800" b="1" dirty="0" smtClean="0">
                <a:solidFill>
                  <a:srgbClr val="4F81BD"/>
                </a:solidFill>
                <a:latin typeface="Calibri" pitchFamily="34" charset="0"/>
                <a:ea typeface="MS Gothic" pitchFamily="49" charset="-128"/>
              </a:rPr>
              <a:t> information about the location of the </a:t>
            </a:r>
            <a:r>
              <a:rPr lang="fr-FR" altLang="ja-JP" sz="2800" b="1" dirty="0" err="1" smtClean="0">
                <a:solidFill>
                  <a:srgbClr val="4F81BD"/>
                </a:solidFill>
                <a:latin typeface="Calibri" pitchFamily="34" charset="0"/>
                <a:ea typeface="MS Gothic" pitchFamily="49" charset="-128"/>
              </a:rPr>
              <a:t>sea</a:t>
            </a:r>
            <a:r>
              <a:rPr lang="fr-FR" altLang="ja-JP" sz="2800" b="1" dirty="0" smtClean="0">
                <a:solidFill>
                  <a:srgbClr val="4F81BD"/>
                </a:solidFill>
                <a:latin typeface="Calibri" pitchFamily="34" charset="0"/>
                <a:ea typeface="MS Gothic" pitchFamily="49" charset="-128"/>
              </a:rPr>
              <a:t> </a:t>
            </a:r>
            <a:r>
              <a:rPr lang="fr-FR" altLang="ja-JP" sz="2800" b="1" dirty="0" err="1" smtClean="0">
                <a:solidFill>
                  <a:srgbClr val="4F81BD"/>
                </a:solidFill>
                <a:latin typeface="Calibri" pitchFamily="34" charset="0"/>
                <a:ea typeface="MS Gothic" pitchFamily="49" charset="-128"/>
              </a:rPr>
              <a:t>ice</a:t>
            </a:r>
            <a:r>
              <a:rPr lang="fr-FR" altLang="ja-JP" sz="2800" b="1" dirty="0" smtClean="0">
                <a:solidFill>
                  <a:srgbClr val="4F81BD"/>
                </a:solidFill>
                <a:latin typeface="Calibri" pitchFamily="34" charset="0"/>
                <a:ea typeface="MS Gothic" pitchFamily="49" charset="-128"/>
              </a:rPr>
              <a:t> </a:t>
            </a:r>
            <a:r>
              <a:rPr lang="fr-FR" altLang="ja-JP" sz="2800" b="1" dirty="0" err="1" smtClean="0">
                <a:solidFill>
                  <a:srgbClr val="4F81BD"/>
                </a:solidFill>
                <a:latin typeface="Calibri" pitchFamily="34" charset="0"/>
                <a:ea typeface="MS Gothic" pitchFamily="49" charset="-128"/>
              </a:rPr>
              <a:t>edge</a:t>
            </a:r>
            <a:r>
              <a:rPr lang="fr-FR" altLang="ja-JP" sz="2800" b="1" dirty="0" smtClean="0">
                <a:solidFill>
                  <a:srgbClr val="4F81BD"/>
                </a:solidFill>
                <a:latin typeface="Calibri" pitchFamily="34" charset="0"/>
                <a:ea typeface="MS Gothic" pitchFamily="49" charset="-128"/>
              </a:rPr>
              <a:t>.</a:t>
            </a:r>
            <a:endParaRPr lang="fr-FR" altLang="ja-JP" sz="2800" b="1" dirty="0">
              <a:solidFill>
                <a:srgbClr val="4F81BD"/>
              </a:solidFill>
              <a:latin typeface="Calibri" pitchFamily="34" charset="0"/>
              <a:ea typeface="MS Gothic" pitchFamily="49" charset="-128"/>
            </a:endParaRPr>
          </a:p>
          <a:p>
            <a:endParaRPr lang="fr-FR" altLang="ja-JP" sz="2800" b="1" dirty="0">
              <a:solidFill>
                <a:srgbClr val="4F81BD"/>
              </a:solidFill>
              <a:latin typeface="Calibri" pitchFamily="34" charset="0"/>
              <a:ea typeface="MS Gothic" pitchFamily="49" charset="-128"/>
            </a:endParaRPr>
          </a:p>
          <a:p>
            <a:r>
              <a:rPr lang="fr-FR" altLang="ja-JP" sz="2800" b="1" dirty="0">
                <a:solidFill>
                  <a:srgbClr val="4F81BD"/>
                </a:solidFill>
                <a:latin typeface="Calibri" pitchFamily="34" charset="0"/>
                <a:ea typeface="MS Gothic" pitchFamily="49" charset="-128"/>
              </a:rPr>
              <a:t>ACNFS has about 3.5 km </a:t>
            </a:r>
            <a:r>
              <a:rPr lang="fr-FR" altLang="ja-JP" sz="2800" b="1" dirty="0" err="1">
                <a:solidFill>
                  <a:srgbClr val="4F81BD"/>
                </a:solidFill>
                <a:latin typeface="Calibri" pitchFamily="34" charset="0"/>
                <a:ea typeface="MS Gothic" pitchFamily="49" charset="-128"/>
              </a:rPr>
              <a:t>resolution</a:t>
            </a:r>
            <a:r>
              <a:rPr lang="fr-FR" altLang="ja-JP" sz="2800" b="1" dirty="0">
                <a:solidFill>
                  <a:srgbClr val="4F81BD"/>
                </a:solidFill>
                <a:latin typeface="Calibri" pitchFamily="34" charset="0"/>
                <a:ea typeface="MS Gothic" pitchFamily="49" charset="-128"/>
              </a:rPr>
              <a:t> </a:t>
            </a:r>
            <a:r>
              <a:rPr lang="fr-FR" altLang="ja-JP" sz="2800" b="1" dirty="0" err="1">
                <a:solidFill>
                  <a:srgbClr val="4F81BD"/>
                </a:solidFill>
                <a:latin typeface="Calibri" pitchFamily="34" charset="0"/>
                <a:ea typeface="MS Gothic" pitchFamily="49" charset="-128"/>
              </a:rPr>
              <a:t>at</a:t>
            </a:r>
            <a:r>
              <a:rPr lang="fr-FR" altLang="ja-JP" sz="2800" b="1" dirty="0">
                <a:solidFill>
                  <a:srgbClr val="4F81BD"/>
                </a:solidFill>
                <a:latin typeface="Calibri" pitchFamily="34" charset="0"/>
                <a:ea typeface="MS Gothic" pitchFamily="49" charset="-128"/>
              </a:rPr>
              <a:t> the </a:t>
            </a:r>
            <a:r>
              <a:rPr lang="fr-FR" altLang="ja-JP" sz="2800" b="1" dirty="0" err="1">
                <a:solidFill>
                  <a:srgbClr val="4F81BD"/>
                </a:solidFill>
                <a:latin typeface="Calibri" pitchFamily="34" charset="0"/>
                <a:ea typeface="MS Gothic" pitchFamily="49" charset="-128"/>
              </a:rPr>
              <a:t>North</a:t>
            </a:r>
            <a:r>
              <a:rPr lang="fr-FR" altLang="ja-JP" sz="2800" b="1" dirty="0">
                <a:solidFill>
                  <a:srgbClr val="4F81BD"/>
                </a:solidFill>
                <a:latin typeface="Calibri" pitchFamily="34" charset="0"/>
                <a:ea typeface="MS Gothic" pitchFamily="49" charset="-128"/>
              </a:rPr>
              <a:t> Pole, but </a:t>
            </a:r>
            <a:r>
              <a:rPr lang="fr-FR" altLang="ja-JP" sz="2800" b="1" dirty="0" err="1">
                <a:solidFill>
                  <a:srgbClr val="4F81BD"/>
                </a:solidFill>
                <a:latin typeface="Calibri" pitchFamily="34" charset="0"/>
                <a:ea typeface="MS Gothic" pitchFamily="49" charset="-128"/>
              </a:rPr>
              <a:t>was</a:t>
            </a:r>
            <a:r>
              <a:rPr lang="fr-FR" altLang="ja-JP" sz="2800" b="1" dirty="0">
                <a:solidFill>
                  <a:srgbClr val="4F81BD"/>
                </a:solidFill>
                <a:latin typeface="Calibri" pitchFamily="34" charset="0"/>
                <a:ea typeface="MS Gothic" pitchFamily="49" charset="-128"/>
              </a:rPr>
              <a:t> </a:t>
            </a:r>
            <a:r>
              <a:rPr lang="fr-FR" altLang="ja-JP" sz="2800" b="1" dirty="0" err="1">
                <a:solidFill>
                  <a:srgbClr val="4F81BD"/>
                </a:solidFill>
                <a:latin typeface="Calibri" pitchFamily="34" charset="0"/>
                <a:ea typeface="MS Gothic" pitchFamily="49" charset="-128"/>
              </a:rPr>
              <a:t>being</a:t>
            </a:r>
            <a:r>
              <a:rPr lang="fr-FR" altLang="ja-JP" sz="2800" b="1" dirty="0">
                <a:solidFill>
                  <a:srgbClr val="4F81BD"/>
                </a:solidFill>
                <a:latin typeface="Calibri" pitchFamily="34" charset="0"/>
                <a:ea typeface="MS Gothic" pitchFamily="49" charset="-128"/>
              </a:rPr>
              <a:t> </a:t>
            </a:r>
            <a:r>
              <a:rPr lang="fr-FR" altLang="ja-JP" sz="2800" b="1" dirty="0" err="1">
                <a:solidFill>
                  <a:srgbClr val="4F81BD"/>
                </a:solidFill>
                <a:latin typeface="Calibri" pitchFamily="34" charset="0"/>
                <a:ea typeface="MS Gothic" pitchFamily="49" charset="-128"/>
              </a:rPr>
              <a:t>initialized</a:t>
            </a:r>
            <a:r>
              <a:rPr lang="fr-FR" altLang="ja-JP" sz="2800" b="1" dirty="0">
                <a:solidFill>
                  <a:srgbClr val="4F81BD"/>
                </a:solidFill>
                <a:latin typeface="Calibri" pitchFamily="34" charset="0"/>
                <a:ea typeface="MS Gothic" pitchFamily="49" charset="-128"/>
              </a:rPr>
              <a:t> </a:t>
            </a:r>
            <a:r>
              <a:rPr lang="fr-FR" altLang="ja-JP" sz="2800" b="1" dirty="0" err="1">
                <a:solidFill>
                  <a:srgbClr val="4F81BD"/>
                </a:solidFill>
                <a:latin typeface="Calibri" pitchFamily="34" charset="0"/>
                <a:ea typeface="MS Gothic" pitchFamily="49" charset="-128"/>
              </a:rPr>
              <a:t>with</a:t>
            </a:r>
            <a:r>
              <a:rPr lang="fr-FR" altLang="ja-JP" sz="2800" b="1" dirty="0">
                <a:solidFill>
                  <a:srgbClr val="4F81BD"/>
                </a:solidFill>
                <a:latin typeface="Calibri" pitchFamily="34" charset="0"/>
                <a:ea typeface="MS Gothic" pitchFamily="49" charset="-128"/>
              </a:rPr>
              <a:t> SSMIS passive </a:t>
            </a:r>
            <a:r>
              <a:rPr lang="fr-FR" altLang="ja-JP" sz="2800" b="1" dirty="0" err="1">
                <a:solidFill>
                  <a:srgbClr val="4F81BD"/>
                </a:solidFill>
                <a:latin typeface="Calibri" pitchFamily="34" charset="0"/>
                <a:ea typeface="MS Gothic" pitchFamily="49" charset="-128"/>
              </a:rPr>
              <a:t>microwave</a:t>
            </a:r>
            <a:r>
              <a:rPr lang="fr-FR" altLang="ja-JP" sz="2800" b="1" dirty="0">
                <a:solidFill>
                  <a:srgbClr val="4F81BD"/>
                </a:solidFill>
                <a:latin typeface="Calibri" pitchFamily="34" charset="0"/>
                <a:ea typeface="MS Gothic" pitchFamily="49" charset="-128"/>
              </a:rPr>
              <a:t> concentration </a:t>
            </a:r>
            <a:r>
              <a:rPr lang="fr-FR" altLang="ja-JP" sz="2800" b="1" dirty="0" err="1">
                <a:solidFill>
                  <a:srgbClr val="4F81BD"/>
                </a:solidFill>
                <a:latin typeface="Calibri" pitchFamily="34" charset="0"/>
                <a:ea typeface="MS Gothic" pitchFamily="49" charset="-128"/>
              </a:rPr>
              <a:t>at</a:t>
            </a:r>
            <a:r>
              <a:rPr lang="fr-FR" altLang="ja-JP" sz="2800" b="1" dirty="0">
                <a:solidFill>
                  <a:srgbClr val="4F81BD"/>
                </a:solidFill>
                <a:latin typeface="Calibri" pitchFamily="34" charset="0"/>
                <a:ea typeface="MS Gothic" pitchFamily="49" charset="-128"/>
              </a:rPr>
              <a:t> 25 km </a:t>
            </a:r>
            <a:r>
              <a:rPr lang="fr-FR" altLang="ja-JP" sz="2800" b="1" dirty="0" err="1">
                <a:solidFill>
                  <a:srgbClr val="4F81BD"/>
                </a:solidFill>
                <a:latin typeface="Calibri" pitchFamily="34" charset="0"/>
                <a:ea typeface="MS Gothic" pitchFamily="49" charset="-128"/>
              </a:rPr>
              <a:t>grid</a:t>
            </a:r>
            <a:r>
              <a:rPr lang="fr-FR" altLang="ja-JP" sz="2800" b="1" dirty="0">
                <a:solidFill>
                  <a:srgbClr val="4F81BD"/>
                </a:solidFill>
                <a:latin typeface="Calibri" pitchFamily="34" charset="0"/>
                <a:ea typeface="MS Gothic" pitchFamily="49" charset="-128"/>
              </a:rPr>
              <a:t> </a:t>
            </a:r>
            <a:r>
              <a:rPr lang="fr-FR" altLang="ja-JP" sz="2800" b="1" dirty="0" err="1">
                <a:solidFill>
                  <a:srgbClr val="4F81BD"/>
                </a:solidFill>
                <a:latin typeface="Calibri" pitchFamily="34" charset="0"/>
                <a:ea typeface="MS Gothic" pitchFamily="49" charset="-128"/>
              </a:rPr>
              <a:t>cell</a:t>
            </a:r>
            <a:r>
              <a:rPr lang="fr-FR" altLang="ja-JP" sz="2800" b="1" dirty="0">
                <a:solidFill>
                  <a:srgbClr val="4F81BD"/>
                </a:solidFill>
                <a:latin typeface="Calibri" pitchFamily="34" charset="0"/>
                <a:ea typeface="MS Gothic" pitchFamily="49" charset="-128"/>
              </a:rPr>
              <a:t> size.</a:t>
            </a:r>
          </a:p>
          <a:p>
            <a:endParaRPr lang="en-US" sz="2800" dirty="0"/>
          </a:p>
        </p:txBody>
      </p:sp>
      <p:sp>
        <p:nvSpPr>
          <p:cNvPr id="37" name="TextBox 36"/>
          <p:cNvSpPr txBox="1"/>
          <p:nvPr/>
        </p:nvSpPr>
        <p:spPr>
          <a:xfrm>
            <a:off x="23302913" y="4994275"/>
            <a:ext cx="9639300" cy="8402638"/>
          </a:xfrm>
          <a:prstGeom prst="rect">
            <a:avLst/>
          </a:prstGeom>
          <a:noFill/>
        </p:spPr>
        <p:txBody>
          <a:bodyPr>
            <a:spAutoFit/>
          </a:bodyPr>
          <a:lstStyle/>
          <a:p>
            <a:r>
              <a:rPr lang="en-US" altLang="ja-JP" sz="3200" b="1">
                <a:solidFill>
                  <a:srgbClr val="345A8A"/>
                </a:solidFill>
                <a:latin typeface="Calibri" pitchFamily="34" charset="0"/>
                <a:ea typeface="MS Gothic" pitchFamily="49" charset="-128"/>
              </a:rPr>
              <a:t>Result</a:t>
            </a:r>
          </a:p>
          <a:p>
            <a:endParaRPr lang="en-US" altLang="ja-JP" sz="3200" b="1">
              <a:solidFill>
                <a:srgbClr val="345A8A"/>
              </a:solidFill>
              <a:latin typeface="Calibri" pitchFamily="34" charset="0"/>
              <a:ea typeface="MS Gothic" pitchFamily="49" charset="-128"/>
            </a:endParaRPr>
          </a:p>
          <a:p>
            <a:r>
              <a:rPr lang="en-US" altLang="ja-JP" sz="2800" b="1">
                <a:solidFill>
                  <a:srgbClr val="4F81BD"/>
                </a:solidFill>
                <a:latin typeface="Calibri" pitchFamily="34" charset="0"/>
                <a:ea typeface="MS Gothic" pitchFamily="49" charset="-128"/>
              </a:rPr>
              <a:t>In testing done by NRL, assimilating the blended product directly for a year (July 2012 – July 2013)</a:t>
            </a:r>
            <a:r>
              <a:rPr lang="en-US" altLang="ja-JP" sz="2800" b="1">
                <a:solidFill>
                  <a:srgbClr val="262673"/>
                </a:solidFill>
                <a:latin typeface="Calibri" pitchFamily="34" charset="0"/>
                <a:ea typeface="MS Gothic" pitchFamily="49" charset="-128"/>
              </a:rPr>
              <a:t> improved the predicted ice edge location by 36%.</a:t>
            </a:r>
          </a:p>
          <a:p>
            <a:endParaRPr lang="en-US" altLang="ja-JP" sz="2800" b="1">
              <a:solidFill>
                <a:srgbClr val="4F81BD"/>
              </a:solidFill>
              <a:latin typeface="Times New Roman" pitchFamily="18" charset="0"/>
              <a:ea typeface="MS Gothic" pitchFamily="49" charset="-128"/>
            </a:endParaRPr>
          </a:p>
          <a:p>
            <a:r>
              <a:rPr lang="en-US" altLang="ja-JP" sz="2800" b="1">
                <a:solidFill>
                  <a:srgbClr val="4F81BD"/>
                </a:solidFill>
                <a:latin typeface="Calibri" pitchFamily="34" charset="0"/>
                <a:ea typeface="MS Gothic" pitchFamily="49" charset="-128"/>
              </a:rPr>
              <a:t>Over the summer months, using the blending technique improves the predicted ice edge location by about 60%. </a:t>
            </a:r>
          </a:p>
          <a:p>
            <a:endParaRPr lang="en-US" altLang="ja-JP" sz="2800" b="1">
              <a:solidFill>
                <a:srgbClr val="4F81BD"/>
              </a:solidFill>
              <a:latin typeface="Calibri" pitchFamily="34" charset="0"/>
              <a:ea typeface="MS Gothic" pitchFamily="49" charset="-128"/>
            </a:endParaRPr>
          </a:p>
          <a:p>
            <a:r>
              <a:rPr lang="en-US" altLang="ja-JP" sz="2800" b="1">
                <a:solidFill>
                  <a:srgbClr val="4F81BD"/>
                </a:solidFill>
                <a:latin typeface="Calibri" pitchFamily="34" charset="0"/>
                <a:ea typeface="MS Gothic" pitchFamily="49" charset="-128"/>
              </a:rPr>
              <a:t>Accuracy is assessed by comparing forecast ice edge position with that from an independently produced NIC marginal ice zone product. </a:t>
            </a:r>
          </a:p>
          <a:p>
            <a:endParaRPr lang="en-US" altLang="ja-JP" sz="2800" b="1">
              <a:solidFill>
                <a:srgbClr val="4F81BD"/>
              </a:solidFill>
              <a:latin typeface="Calibri" pitchFamily="34" charset="0"/>
              <a:ea typeface="MS Gothic" pitchFamily="49" charset="-128"/>
            </a:endParaRPr>
          </a:p>
          <a:p>
            <a:r>
              <a:rPr lang="en-US" altLang="ja-JP" sz="2800" b="1">
                <a:solidFill>
                  <a:srgbClr val="4F81BD"/>
                </a:solidFill>
                <a:latin typeface="Calibri" pitchFamily="34" charset="0"/>
                <a:ea typeface="MS Gothic" pitchFamily="49" charset="-128"/>
              </a:rPr>
              <a:t>Based on these results, the Naval Oceanographic Office begin using the methodology in operational model runs in February 2015.</a:t>
            </a:r>
          </a:p>
          <a:p>
            <a:endParaRPr lang="en-US" altLang="ja-JP" sz="2800" b="1">
              <a:solidFill>
                <a:srgbClr val="4F81BD"/>
              </a:solidFill>
              <a:latin typeface="Times New Roman" pitchFamily="18" charset="0"/>
              <a:ea typeface="MS Gothic" pitchFamily="49" charset="-128"/>
            </a:endParaRPr>
          </a:p>
          <a:p>
            <a:r>
              <a:rPr lang="en-US" altLang="ja-JP" sz="2800" b="1">
                <a:solidFill>
                  <a:srgbClr val="4F81BD"/>
                </a:solidFill>
                <a:latin typeface="Calibri" pitchFamily="34" charset="0"/>
                <a:ea typeface="MS Gothic" pitchFamily="49" charset="-128"/>
              </a:rPr>
              <a:t>Products are pushed daily to the NIC and to NOAA</a:t>
            </a:r>
          </a:p>
          <a:p>
            <a:endParaRPr lang="en-US" sz="2800"/>
          </a:p>
        </p:txBody>
      </p:sp>
      <p:sp>
        <p:nvSpPr>
          <p:cNvPr id="38" name="TextBox 37"/>
          <p:cNvSpPr txBox="1"/>
          <p:nvPr/>
        </p:nvSpPr>
        <p:spPr>
          <a:xfrm>
            <a:off x="34837688" y="10902950"/>
            <a:ext cx="7880350" cy="2816156"/>
          </a:xfrm>
          <a:prstGeom prst="rect">
            <a:avLst/>
          </a:prstGeom>
          <a:noFill/>
        </p:spPr>
        <p:txBody>
          <a:bodyPr>
            <a:spAutoFit/>
          </a:bodyPr>
          <a:lstStyle/>
          <a:p>
            <a:pPr>
              <a:defRPr/>
            </a:pPr>
            <a:r>
              <a:rPr lang="en-US" altLang="ja-JP" b="1" dirty="0">
                <a:solidFill>
                  <a:srgbClr val="345A8A"/>
                </a:solidFill>
                <a:latin typeface="Calibri"/>
                <a:ea typeface="ＭＳ ゴシック"/>
                <a:cs typeface="ＭＳ Ｐゴシック" charset="0"/>
              </a:rPr>
              <a:t>Details</a:t>
            </a:r>
          </a:p>
          <a:p>
            <a:pPr>
              <a:defRPr/>
            </a:pPr>
            <a:endParaRPr lang="en-US" altLang="ja-JP" sz="900" b="1" dirty="0">
              <a:solidFill>
                <a:srgbClr val="345A8A"/>
              </a:solidFill>
              <a:latin typeface="Calibri"/>
              <a:ea typeface="ＭＳ ゴシック"/>
              <a:cs typeface="ＭＳ Ｐゴシック" charset="0"/>
            </a:endParaRPr>
          </a:p>
          <a:p>
            <a:pPr marL="342900" indent="-342900">
              <a:buFont typeface="Arial"/>
              <a:buChar char="•"/>
              <a:defRPr/>
            </a:pPr>
            <a:r>
              <a:rPr lang="en-US" altLang="ja-JP" sz="2000" b="1" dirty="0">
                <a:solidFill>
                  <a:srgbClr val="4F81BD"/>
                </a:solidFill>
                <a:latin typeface="Calibri"/>
                <a:ea typeface="ＭＳ ゴシック"/>
                <a:cs typeface="ＭＳ Ｐゴシック" charset="0"/>
              </a:rPr>
              <a:t>NAVO assimilates AMSR2 swath data and IMS data (same as MASIE) from NOAA CLASS</a:t>
            </a:r>
          </a:p>
          <a:p>
            <a:pPr marL="342900" indent="-342900">
              <a:buFont typeface="Arial"/>
              <a:buChar char="•"/>
              <a:defRPr/>
            </a:pPr>
            <a:r>
              <a:rPr lang="en-US" altLang="ja-JP" sz="2000" b="1" dirty="0">
                <a:solidFill>
                  <a:srgbClr val="4F81BD"/>
                </a:solidFill>
                <a:latin typeface="Calibri"/>
                <a:ea typeface="ＭＳ ゴシック"/>
                <a:cs typeface="ＭＳ Ｐゴシック" charset="0"/>
              </a:rPr>
              <a:t>There, the forecast model code reproduces our MASAM2 blending technique with IMS and AMSR2 data</a:t>
            </a:r>
          </a:p>
          <a:p>
            <a:pPr marL="342900" indent="-342900">
              <a:buFont typeface="Arial"/>
              <a:buChar char="•"/>
              <a:defRPr/>
            </a:pPr>
            <a:r>
              <a:rPr lang="en-US" altLang="ja-JP" sz="2000" b="1" dirty="0">
                <a:solidFill>
                  <a:srgbClr val="4F81BD"/>
                </a:solidFill>
                <a:latin typeface="Calibri"/>
                <a:ea typeface="ＭＳ ゴシック"/>
                <a:cs typeface="ＭＳ Ｐゴシック" charset="0"/>
              </a:rPr>
              <a:t>NAVO requires data from an operational, 24/7 guaranteed-access source (i.e. NOAA CLASS and IMS, not NSIDC and MASIE) </a:t>
            </a:r>
          </a:p>
          <a:p>
            <a:pPr>
              <a:defRPr/>
            </a:pPr>
            <a:endParaRPr lang="en-US" dirty="0">
              <a:ea typeface="ＭＳ Ｐゴシック" charset="0"/>
              <a:cs typeface="ＭＳ Ｐゴシック" charset="0"/>
            </a:endParaRPr>
          </a:p>
        </p:txBody>
      </p:sp>
      <p:sp>
        <p:nvSpPr>
          <p:cNvPr id="15393" name="TextBox 38"/>
          <p:cNvSpPr txBox="1">
            <a:spLocks noChangeArrowheads="1"/>
          </p:cNvSpPr>
          <p:nvPr/>
        </p:nvSpPr>
        <p:spPr bwMode="auto">
          <a:xfrm>
            <a:off x="40408225" y="5167313"/>
            <a:ext cx="2771775" cy="4606925"/>
          </a:xfrm>
          <a:prstGeom prst="rect">
            <a:avLst/>
          </a:prstGeom>
          <a:noFill/>
          <a:ln w="9525">
            <a:noFill/>
            <a:miter lim="800000"/>
            <a:headEnd/>
            <a:tailEnd/>
          </a:ln>
        </p:spPr>
        <p:txBody>
          <a:bodyPr>
            <a:spAutoFit/>
          </a:bodyPr>
          <a:lstStyle/>
          <a:p>
            <a:r>
              <a:rPr lang="en-US" dirty="0">
                <a:latin typeface="Candara" pitchFamily="34" charset="0"/>
              </a:rPr>
              <a:t>Testing done at NRL shows the largest reduction in ice edge location error when the blended MASIE and AMSR2 product is used.  The greatest reduction in error occurs during the melt season. From Posey et al. (2015). </a:t>
            </a:r>
          </a:p>
        </p:txBody>
      </p:sp>
      <p:sp>
        <p:nvSpPr>
          <p:cNvPr id="40" name="TextBox 39"/>
          <p:cNvSpPr txBox="1"/>
          <p:nvPr/>
        </p:nvSpPr>
        <p:spPr>
          <a:xfrm>
            <a:off x="469900" y="14597063"/>
            <a:ext cx="12371388" cy="6248400"/>
          </a:xfrm>
          <a:prstGeom prst="rect">
            <a:avLst/>
          </a:prstGeom>
          <a:noFill/>
        </p:spPr>
        <p:txBody>
          <a:bodyPr>
            <a:spAutoFit/>
          </a:bodyPr>
          <a:lstStyle/>
          <a:p>
            <a:r>
              <a:rPr lang="en-US" altLang="ja-JP" sz="3200" b="1">
                <a:solidFill>
                  <a:srgbClr val="345A8A"/>
                </a:solidFill>
                <a:latin typeface="Calibri" pitchFamily="34" charset="0"/>
                <a:ea typeface="MS Gothic" pitchFamily="49" charset="-128"/>
              </a:rPr>
              <a:t>The MASAM2 blended product</a:t>
            </a:r>
          </a:p>
          <a:p>
            <a:endParaRPr lang="en-US" altLang="ja-JP" sz="3200" b="1">
              <a:solidFill>
                <a:srgbClr val="345A8A"/>
              </a:solidFill>
              <a:latin typeface="Times New Roman" pitchFamily="18" charset="0"/>
              <a:ea typeface="MS Gothic" pitchFamily="49" charset="-128"/>
            </a:endParaRPr>
          </a:p>
          <a:p>
            <a:pPr>
              <a:buFont typeface="Arial" pitchFamily="34" charset="0"/>
              <a:buChar char="•"/>
            </a:pPr>
            <a:r>
              <a:rPr lang="en-US" altLang="ja-JP" sz="2800" b="1">
                <a:solidFill>
                  <a:srgbClr val="4F81BD"/>
                </a:solidFill>
                <a:latin typeface="Calibri" pitchFamily="34" charset="0"/>
                <a:ea typeface="MS Gothic" pitchFamily="49" charset="-128"/>
              </a:rPr>
              <a:t>10 km AMSR2 ice concentration data is interpolated to the 4km MASIE grid</a:t>
            </a:r>
          </a:p>
          <a:p>
            <a:pPr>
              <a:buFont typeface="Arial" pitchFamily="34" charset="0"/>
              <a:buChar char="•"/>
            </a:pPr>
            <a:r>
              <a:rPr lang="en-US" altLang="ja-JP" sz="2800" b="1">
                <a:solidFill>
                  <a:srgbClr val="4F81BD"/>
                </a:solidFill>
                <a:latin typeface="Calibri" pitchFamily="34" charset="0"/>
                <a:ea typeface="MS Gothic" pitchFamily="49" charset="-128"/>
              </a:rPr>
              <a:t>The 4km MASAM2 blended product is then produced according to these rules:</a:t>
            </a:r>
          </a:p>
          <a:p>
            <a:pPr lvl="1">
              <a:buClr>
                <a:srgbClr val="4F81BD"/>
              </a:buClr>
              <a:buFont typeface="Symbol" pitchFamily="18" charset="2"/>
              <a:buChar char="·"/>
            </a:pPr>
            <a:r>
              <a:rPr lang="en-US" altLang="ja-JP" sz="2800" b="1" i="1">
                <a:solidFill>
                  <a:srgbClr val="4F81BD"/>
                </a:solidFill>
                <a:latin typeface="Calibri" pitchFamily="34" charset="0"/>
                <a:ea typeface="MS Gothic" pitchFamily="49" charset="-128"/>
              </a:rPr>
              <a:t> If MASIE indicates no ice at a grid cell, set the ice concentration to 0</a:t>
            </a:r>
          </a:p>
          <a:p>
            <a:pPr lvl="1">
              <a:buClr>
                <a:srgbClr val="4F81BD"/>
              </a:buClr>
              <a:buFont typeface="Symbol" pitchFamily="18" charset="2"/>
              <a:buChar char="·"/>
            </a:pPr>
            <a:r>
              <a:rPr lang="en-US" altLang="ja-JP" sz="2800" b="1" i="1">
                <a:solidFill>
                  <a:srgbClr val="4F81BD"/>
                </a:solidFill>
                <a:latin typeface="Calibri" pitchFamily="34" charset="0"/>
                <a:ea typeface="MS Gothic" pitchFamily="49" charset="-128"/>
              </a:rPr>
              <a:t> If MASIE indicates ice, and AMSR2 has an ice concentration value &gt; 70 %, set       the ice concentration to the AMSR2 value</a:t>
            </a:r>
          </a:p>
          <a:p>
            <a:pPr lvl="1">
              <a:buClr>
                <a:srgbClr val="4F81BD"/>
              </a:buClr>
              <a:buFont typeface="Symbol" pitchFamily="18" charset="2"/>
              <a:buChar char="·"/>
            </a:pPr>
            <a:r>
              <a:rPr lang="en-US" altLang="ja-JP" sz="2800" b="1" i="1">
                <a:solidFill>
                  <a:srgbClr val="4F81BD"/>
                </a:solidFill>
                <a:latin typeface="Calibri" pitchFamily="34" charset="0"/>
                <a:ea typeface="MS Gothic" pitchFamily="49" charset="-128"/>
              </a:rPr>
              <a:t> If MASIE indicates ice, and AMSR2 has an ice concentration value &lt; 70 %, set the ice concentration to 70%</a:t>
            </a:r>
            <a:endParaRPr lang="en-US" altLang="ja-JP" sz="2800" b="1" i="1">
              <a:solidFill>
                <a:srgbClr val="4F81BD"/>
              </a:solidFill>
              <a:latin typeface="Times New Roman" pitchFamily="18" charset="0"/>
              <a:ea typeface="MS Gothic" pitchFamily="49" charset="-128"/>
            </a:endParaRPr>
          </a:p>
          <a:p>
            <a:pPr>
              <a:buFont typeface="Arial" pitchFamily="34" charset="0"/>
              <a:buChar char="•"/>
            </a:pPr>
            <a:r>
              <a:rPr lang="en-US" altLang="ja-JP" sz="2800" b="1">
                <a:solidFill>
                  <a:srgbClr val="4F81BD"/>
                </a:solidFill>
                <a:latin typeface="Calibri" pitchFamily="34" charset="0"/>
                <a:ea typeface="MS Gothic" pitchFamily="49" charset="-128"/>
              </a:rPr>
              <a:t>A 4km MASIE cell is designated “ice” if analysts at NIC think it has between 40% and 100% ice concentration. We use the midpoint, 70%, for these cells.</a:t>
            </a:r>
          </a:p>
          <a:p>
            <a:pPr>
              <a:buFont typeface="Arial" pitchFamily="34" charset="0"/>
              <a:buChar char="•"/>
            </a:pPr>
            <a:r>
              <a:rPr lang="en-US" altLang="ja-JP" sz="2800" b="1">
                <a:solidFill>
                  <a:srgbClr val="4F81BD"/>
                </a:solidFill>
                <a:latin typeface="Calibri" pitchFamily="34" charset="0"/>
                <a:ea typeface="MS Gothic" pitchFamily="49" charset="-128"/>
              </a:rPr>
              <a:t>NOAA@NSIDC hosts the prototype at </a:t>
            </a:r>
            <a:r>
              <a:rPr lang="en-US" altLang="ja-JP" sz="2800" b="1">
                <a:solidFill>
                  <a:srgbClr val="4F81BD"/>
                </a:solidFill>
                <a:latin typeface="Calibri" pitchFamily="34" charset="0"/>
                <a:ea typeface="MS Gothic" pitchFamily="49" charset="-128"/>
                <a:hlinkClick r:id="rId18"/>
              </a:rPr>
              <a:t>http://nsidc.org/data/g10005</a:t>
            </a:r>
            <a:endParaRPr lang="en-US" sz="2800" b="1">
              <a:solidFill>
                <a:srgbClr val="4F81BD"/>
              </a:solidFill>
              <a:latin typeface="Calibri" pitchFamily="34" charset="0"/>
              <a:ea typeface="MS Gothic" pitchFamily="49" charset="-128"/>
            </a:endParaRPr>
          </a:p>
          <a:p>
            <a:pPr>
              <a:buFont typeface="Arial" pitchFamily="34" charset="0"/>
              <a:buChar char="•"/>
            </a:pPr>
            <a:endParaRPr lang="en-US" altLang="ja-JP" sz="2800" b="1">
              <a:solidFill>
                <a:srgbClr val="4F81BD"/>
              </a:solidFill>
              <a:latin typeface="Calibri" pitchFamily="34" charset="0"/>
              <a:ea typeface="MS Gothic" pitchFamily="49" charset="-128"/>
            </a:endParaRPr>
          </a:p>
          <a:p>
            <a:pPr>
              <a:buFont typeface="Arial" pitchFamily="34" charset="0"/>
              <a:buChar char="•"/>
            </a:pPr>
            <a:endParaRPr lang="en-US" altLang="ja-JP" sz="2800" b="1">
              <a:solidFill>
                <a:srgbClr val="4F81BD"/>
              </a:solidFill>
              <a:latin typeface="Calibri" pitchFamily="34" charset="0"/>
              <a:ea typeface="MS Gothic" pitchFamily="49" charset="-128"/>
            </a:endParaRPr>
          </a:p>
        </p:txBody>
      </p:sp>
      <p:sp>
        <p:nvSpPr>
          <p:cNvPr id="83" name="Rectangle 254"/>
          <p:cNvSpPr>
            <a:spLocks noChangeArrowheads="1"/>
          </p:cNvSpPr>
          <p:nvPr/>
        </p:nvSpPr>
        <p:spPr bwMode="auto">
          <a:xfrm>
            <a:off x="469900" y="14157325"/>
            <a:ext cx="42862500" cy="236538"/>
          </a:xfrm>
          <a:prstGeom prst="rect">
            <a:avLst/>
          </a:prstGeom>
          <a:solidFill>
            <a:srgbClr val="8EAACF"/>
          </a:solidFill>
          <a:ln w="9525">
            <a:noFill/>
            <a:miter lim="800000"/>
            <a:headEnd/>
            <a:tailEnd/>
          </a:ln>
          <a:effectLst>
            <a:outerShdw dist="38100" dir="5400000" algn="t" rotWithShape="0">
              <a:srgbClr val="404040">
                <a:alpha val="39999"/>
              </a:srgbClr>
            </a:outerShdw>
          </a:effectLst>
        </p:spPr>
        <p:txBody>
          <a:bodyPr wrap="none" anchor="ctr"/>
          <a:lstStyle/>
          <a:p>
            <a:pPr>
              <a:defRPr/>
            </a:pPr>
            <a:endParaRPr lang="en-US" sz="2000" b="1" dirty="0">
              <a:solidFill>
                <a:schemeClr val="bg1"/>
              </a:solidFill>
              <a:effectLst>
                <a:outerShdw blurRad="38100" dist="38100" dir="2700000" algn="tl">
                  <a:srgbClr val="000000"/>
                </a:outerShdw>
              </a:effectLst>
              <a:latin typeface="Calibri" charset="0"/>
              <a:ea typeface="ＭＳ Ｐゴシック" charset="0"/>
              <a:cs typeface="Calibri" charset="0"/>
            </a:endParaRPr>
          </a:p>
        </p:txBody>
      </p:sp>
      <p:sp>
        <p:nvSpPr>
          <p:cNvPr id="15396" name="TextBox 40"/>
          <p:cNvSpPr txBox="1">
            <a:spLocks noChangeArrowheads="1"/>
          </p:cNvSpPr>
          <p:nvPr/>
        </p:nvSpPr>
        <p:spPr bwMode="auto">
          <a:xfrm>
            <a:off x="13204825" y="14793913"/>
            <a:ext cx="12196763" cy="9572625"/>
          </a:xfrm>
          <a:prstGeom prst="rect">
            <a:avLst/>
          </a:prstGeom>
          <a:noFill/>
          <a:ln w="9525">
            <a:noFill/>
            <a:miter lim="800000"/>
            <a:headEnd/>
            <a:tailEnd/>
          </a:ln>
        </p:spPr>
        <p:txBody>
          <a:bodyPr>
            <a:spAutoFit/>
          </a:bodyPr>
          <a:lstStyle/>
          <a:p>
            <a:r>
              <a:rPr lang="en-US" altLang="ja-JP" sz="2800" b="1" dirty="0">
                <a:solidFill>
                  <a:srgbClr val="345A8A"/>
                </a:solidFill>
                <a:latin typeface="Calibri" pitchFamily="34" charset="0"/>
                <a:ea typeface="MS Gothic" pitchFamily="49" charset="-128"/>
              </a:rPr>
              <a:t>Why is MASIE better than passive microwave at seeing where ice is?  What are typical differences?</a:t>
            </a:r>
          </a:p>
          <a:p>
            <a:endParaRPr lang="en-US" altLang="ja-JP" sz="2800" b="1" dirty="0">
              <a:solidFill>
                <a:srgbClr val="345A8A"/>
              </a:solidFill>
              <a:latin typeface="Times New Roman" pitchFamily="18" charset="0"/>
              <a:ea typeface="MS Gothic" pitchFamily="49" charset="-128"/>
            </a:endParaRPr>
          </a:p>
          <a:p>
            <a:r>
              <a:rPr lang="en-US" altLang="ja-JP" sz="2800" b="1" dirty="0">
                <a:solidFill>
                  <a:srgbClr val="4F81BD"/>
                </a:solidFill>
                <a:latin typeface="Calibri" pitchFamily="34" charset="0"/>
                <a:ea typeface="MS Gothic" pitchFamily="49" charset="-128"/>
              </a:rPr>
              <a:t>We assert that the MASIE product is a more reliable indicator of the presence or absence of ice than is AMSR2 data </a:t>
            </a:r>
          </a:p>
          <a:p>
            <a:endParaRPr lang="en-US" altLang="ja-JP" sz="2800" b="1" dirty="0">
              <a:solidFill>
                <a:srgbClr val="4F81BD"/>
              </a:solidFill>
              <a:latin typeface="Times New Roman" pitchFamily="18" charset="0"/>
              <a:ea typeface="MS Gothic" pitchFamily="49" charset="-128"/>
            </a:endParaRPr>
          </a:p>
          <a:p>
            <a:r>
              <a:rPr lang="en-US" altLang="ja-JP" sz="2800" b="1" dirty="0">
                <a:solidFill>
                  <a:srgbClr val="4F81BD"/>
                </a:solidFill>
                <a:latin typeface="Calibri" pitchFamily="34" charset="0"/>
                <a:ea typeface="MS Gothic" pitchFamily="49" charset="-128"/>
              </a:rPr>
              <a:t>Manual analysis of numerous data sources is more dependable than a passive microwave concentration product alone. </a:t>
            </a:r>
          </a:p>
          <a:p>
            <a:endParaRPr lang="en-US" altLang="ja-JP" sz="2800" b="1" dirty="0">
              <a:solidFill>
                <a:srgbClr val="4F81BD"/>
              </a:solidFill>
              <a:latin typeface="Times New Roman" pitchFamily="18" charset="0"/>
              <a:ea typeface="MS Gothic" pitchFamily="49" charset="-128"/>
            </a:endParaRPr>
          </a:p>
          <a:p>
            <a:pPr lvl="1">
              <a:buClr>
                <a:srgbClr val="4F81BD"/>
              </a:buClr>
              <a:buFont typeface="Symbol" pitchFamily="18" charset="2"/>
              <a:buChar char="·"/>
            </a:pPr>
            <a:r>
              <a:rPr lang="en-US" altLang="ja-JP" sz="2800" b="1" dirty="0">
                <a:solidFill>
                  <a:srgbClr val="4F81BD"/>
                </a:solidFill>
                <a:latin typeface="Calibri" pitchFamily="34" charset="0"/>
                <a:ea typeface="MS Gothic" pitchFamily="49" charset="-128"/>
              </a:rPr>
              <a:t> NIC analysts have access to data sources that are of higher resolution than AMSR2. </a:t>
            </a:r>
          </a:p>
          <a:p>
            <a:pPr lvl="1">
              <a:buClr>
                <a:srgbClr val="4F81BD"/>
              </a:buClr>
              <a:buFont typeface="Symbol" pitchFamily="18" charset="2"/>
              <a:buChar char="·"/>
            </a:pPr>
            <a:r>
              <a:rPr lang="en-US" altLang="ja-JP" sz="2800" b="1" dirty="0">
                <a:solidFill>
                  <a:srgbClr val="4F81BD"/>
                </a:solidFill>
                <a:latin typeface="Calibri" pitchFamily="34" charset="0"/>
                <a:ea typeface="MS Gothic" pitchFamily="49" charset="-128"/>
              </a:rPr>
              <a:t> Passive microwave concentrations are problematic in well documented ways:</a:t>
            </a:r>
          </a:p>
          <a:p>
            <a:pPr lvl="2">
              <a:buClr>
                <a:srgbClr val="4F81BD"/>
              </a:buClr>
              <a:buFont typeface="Courier New" pitchFamily="49" charset="0"/>
              <a:buChar char="o"/>
            </a:pPr>
            <a:r>
              <a:rPr lang="en-US" altLang="ja-JP" sz="2800" b="1" i="1" dirty="0">
                <a:solidFill>
                  <a:srgbClr val="4F81BD"/>
                </a:solidFill>
                <a:latin typeface="Calibri" pitchFamily="34" charset="0"/>
                <a:ea typeface="MS Gothic" pitchFamily="49" charset="-128"/>
              </a:rPr>
              <a:t> In summer, melt water on ice has the same signature as open water </a:t>
            </a:r>
          </a:p>
          <a:p>
            <a:pPr lvl="2">
              <a:buClr>
                <a:srgbClr val="4F81BD"/>
              </a:buClr>
              <a:buFont typeface="Courier New" pitchFamily="49" charset="0"/>
              <a:buChar char="o"/>
            </a:pPr>
            <a:r>
              <a:rPr lang="en-US" altLang="ja-JP" sz="2800" b="1" i="1" dirty="0">
                <a:solidFill>
                  <a:srgbClr val="4F81BD"/>
                </a:solidFill>
                <a:latin typeface="Calibri" pitchFamily="34" charset="0"/>
                <a:ea typeface="MS Gothic" pitchFamily="49" charset="-128"/>
              </a:rPr>
              <a:t> In winter, new and thin ice often escapes detection</a:t>
            </a:r>
          </a:p>
          <a:p>
            <a:pPr lvl="2">
              <a:buClr>
                <a:srgbClr val="4F81BD"/>
              </a:buClr>
              <a:buFont typeface="Courier New" pitchFamily="49" charset="0"/>
              <a:buChar char="o"/>
            </a:pPr>
            <a:r>
              <a:rPr lang="en-US" altLang="ja-JP" sz="2800" b="1" i="1" dirty="0">
                <a:solidFill>
                  <a:srgbClr val="4F81BD"/>
                </a:solidFill>
                <a:latin typeface="Calibri" pitchFamily="34" charset="0"/>
                <a:ea typeface="MS Gothic" pitchFamily="49" charset="-128"/>
              </a:rPr>
              <a:t> At any time of year, wind/aerosols and “land spillover” can lead to false ice detection </a:t>
            </a:r>
          </a:p>
          <a:p>
            <a:pPr lvl="2">
              <a:buClr>
                <a:srgbClr val="4F81BD"/>
              </a:buClr>
              <a:buFont typeface="Courier New" pitchFamily="49" charset="0"/>
              <a:buChar char="o"/>
            </a:pPr>
            <a:r>
              <a:rPr lang="en-US" altLang="ja-JP" sz="2800" b="1" i="1" dirty="0">
                <a:solidFill>
                  <a:srgbClr val="4F81BD"/>
                </a:solidFill>
                <a:latin typeface="Calibri" pitchFamily="34" charset="0"/>
                <a:ea typeface="MS Gothic" pitchFamily="49" charset="-128"/>
              </a:rPr>
              <a:t> Low concentration, as in the marginal ice zone, often escapes detection.</a:t>
            </a:r>
          </a:p>
          <a:p>
            <a:pPr>
              <a:buClr>
                <a:srgbClr val="4F81BD"/>
              </a:buClr>
              <a:buFont typeface="Courier New" pitchFamily="49" charset="0"/>
              <a:buChar char="o"/>
            </a:pPr>
            <a:endParaRPr lang="en-US" altLang="ja-JP" sz="2800" b="1" i="1" dirty="0">
              <a:solidFill>
                <a:srgbClr val="4F81BD"/>
              </a:solidFill>
              <a:latin typeface="Calibri" pitchFamily="34" charset="0"/>
              <a:ea typeface="MS Gothic" pitchFamily="49" charset="-128"/>
            </a:endParaRPr>
          </a:p>
          <a:p>
            <a:r>
              <a:rPr lang="en-US" altLang="ja-JP" sz="2800" b="1" dirty="0">
                <a:solidFill>
                  <a:srgbClr val="4F81BD"/>
                </a:solidFill>
                <a:latin typeface="Calibri" pitchFamily="34" charset="0"/>
                <a:ea typeface="MS Gothic" pitchFamily="49" charset="-128"/>
              </a:rPr>
              <a:t>Typically, MASIE detects more ice than AMSR or SSMIS, especially in the summer (Meier et al., 2015, and figure at right).  </a:t>
            </a:r>
          </a:p>
          <a:p>
            <a:endParaRPr lang="en-US" sz="2800" dirty="0"/>
          </a:p>
        </p:txBody>
      </p:sp>
      <p:sp>
        <p:nvSpPr>
          <p:cNvPr id="15397" name="TextBox 41"/>
          <p:cNvSpPr txBox="1">
            <a:spLocks noChangeArrowheads="1"/>
          </p:cNvSpPr>
          <p:nvPr/>
        </p:nvSpPr>
        <p:spPr bwMode="auto">
          <a:xfrm>
            <a:off x="509588" y="30954663"/>
            <a:ext cx="11198225" cy="830997"/>
          </a:xfrm>
          <a:prstGeom prst="rect">
            <a:avLst/>
          </a:prstGeom>
          <a:noFill/>
          <a:ln w="9525">
            <a:noFill/>
            <a:miter lim="800000"/>
            <a:headEnd/>
            <a:tailEnd/>
          </a:ln>
        </p:spPr>
        <p:txBody>
          <a:bodyPr>
            <a:spAutoFit/>
          </a:bodyPr>
          <a:lstStyle/>
          <a:p>
            <a:r>
              <a:rPr lang="en-US" dirty="0">
                <a:latin typeface="Candara" pitchFamily="34" charset="0"/>
              </a:rPr>
              <a:t>F</a:t>
            </a:r>
            <a:r>
              <a:rPr lang="en-US" dirty="0" smtClean="0">
                <a:latin typeface="Candara" pitchFamily="34" charset="0"/>
              </a:rPr>
              <a:t>rom </a:t>
            </a:r>
            <a:r>
              <a:rPr lang="en-US" dirty="0">
                <a:latin typeface="Candara" pitchFamily="34" charset="0"/>
              </a:rPr>
              <a:t>the MASAM2 </a:t>
            </a:r>
            <a:r>
              <a:rPr lang="en-US" dirty="0" smtClean="0">
                <a:latin typeface="Candara" pitchFamily="34" charset="0"/>
              </a:rPr>
              <a:t>documentation:  Comparison of the </a:t>
            </a:r>
            <a:r>
              <a:rPr lang="en-US" dirty="0">
                <a:latin typeface="Candara" pitchFamily="34" charset="0"/>
              </a:rPr>
              <a:t>blended product </a:t>
            </a:r>
            <a:r>
              <a:rPr lang="en-US" dirty="0" smtClean="0">
                <a:latin typeface="Candara" pitchFamily="34" charset="0"/>
              </a:rPr>
              <a:t>with </a:t>
            </a:r>
            <a:r>
              <a:rPr lang="en-US" dirty="0">
                <a:latin typeface="Candara" pitchFamily="34" charset="0"/>
              </a:rPr>
              <a:t>SSMI (middle) </a:t>
            </a:r>
            <a:r>
              <a:rPr lang="en-US" dirty="0" smtClean="0">
                <a:latin typeface="Candara" pitchFamily="34" charset="0"/>
              </a:rPr>
              <a:t>and </a:t>
            </a:r>
            <a:r>
              <a:rPr lang="en-US" dirty="0">
                <a:latin typeface="Candara" pitchFamily="34" charset="0"/>
              </a:rPr>
              <a:t>AMSR2 (right) sea ice concentration on a </a:t>
            </a:r>
            <a:r>
              <a:rPr lang="en-US" dirty="0" smtClean="0">
                <a:latin typeface="Candara" pitchFamily="34" charset="0"/>
              </a:rPr>
              <a:t>sample day </a:t>
            </a:r>
            <a:r>
              <a:rPr lang="en-US" dirty="0">
                <a:latin typeface="Candara" pitchFamily="34" charset="0"/>
              </a:rPr>
              <a:t>in July 2012.</a:t>
            </a:r>
          </a:p>
        </p:txBody>
      </p:sp>
      <p:sp>
        <p:nvSpPr>
          <p:cNvPr id="15398" name="TextBox 42"/>
          <p:cNvSpPr txBox="1">
            <a:spLocks noChangeArrowheads="1"/>
          </p:cNvSpPr>
          <p:nvPr/>
        </p:nvSpPr>
        <p:spPr bwMode="auto">
          <a:xfrm>
            <a:off x="8669338" y="20405725"/>
            <a:ext cx="2995612" cy="2678113"/>
          </a:xfrm>
          <a:prstGeom prst="rect">
            <a:avLst/>
          </a:prstGeom>
          <a:noFill/>
          <a:ln w="9525">
            <a:noFill/>
            <a:miter lim="800000"/>
            <a:headEnd/>
            <a:tailEnd/>
          </a:ln>
        </p:spPr>
        <p:txBody>
          <a:bodyPr>
            <a:spAutoFit/>
          </a:bodyPr>
          <a:lstStyle/>
          <a:p>
            <a:r>
              <a:rPr lang="en-US" dirty="0">
                <a:latin typeface="Candara" pitchFamily="34" charset="0"/>
              </a:rPr>
              <a:t>MASAM2 is provided in NetCDF4 along with browse images of concentration, and of where the input sources matched or differed.   </a:t>
            </a:r>
          </a:p>
        </p:txBody>
      </p:sp>
      <p:sp>
        <p:nvSpPr>
          <p:cNvPr id="15399" name="TextBox 43"/>
          <p:cNvSpPr txBox="1">
            <a:spLocks noChangeArrowheads="1"/>
          </p:cNvSpPr>
          <p:nvPr/>
        </p:nvSpPr>
        <p:spPr bwMode="auto">
          <a:xfrm>
            <a:off x="29440188" y="27978100"/>
            <a:ext cx="4598987" cy="3170238"/>
          </a:xfrm>
          <a:prstGeom prst="rect">
            <a:avLst/>
          </a:prstGeom>
          <a:noFill/>
          <a:ln w="9525">
            <a:noFill/>
            <a:miter lim="800000"/>
            <a:headEnd/>
            <a:tailEnd/>
          </a:ln>
        </p:spPr>
        <p:txBody>
          <a:bodyPr>
            <a:spAutoFit/>
          </a:bodyPr>
          <a:lstStyle/>
          <a:p>
            <a:r>
              <a:rPr lang="en-US" sz="1600" b="1" dirty="0" smtClean="0">
                <a:latin typeface="Candara" pitchFamily="34" charset="0"/>
              </a:rPr>
              <a:t>Acknowledgments</a:t>
            </a:r>
            <a:endParaRPr lang="en-US" sz="1600" b="1" dirty="0">
              <a:latin typeface="Candara" pitchFamily="34" charset="0"/>
            </a:endParaRPr>
          </a:p>
          <a:p>
            <a:endParaRPr lang="en-US" sz="1600" dirty="0">
              <a:latin typeface="Candara" pitchFamily="34" charset="0"/>
            </a:endParaRPr>
          </a:p>
          <a:p>
            <a:r>
              <a:rPr lang="en-US" sz="1600" dirty="0">
                <a:latin typeface="Candara" pitchFamily="34" charset="0"/>
              </a:rPr>
              <a:t>Pamela Posey and the modeling group at NRL-</a:t>
            </a:r>
            <a:r>
              <a:rPr lang="en-US" sz="1600" dirty="0" err="1">
                <a:latin typeface="Candara" pitchFamily="34" charset="0"/>
              </a:rPr>
              <a:t>Stennis</a:t>
            </a:r>
            <a:r>
              <a:rPr lang="en-US" sz="1600" dirty="0">
                <a:latin typeface="Candara" pitchFamily="34" charset="0"/>
              </a:rPr>
              <a:t> collaborated with us and made this work possible. </a:t>
            </a:r>
          </a:p>
          <a:p>
            <a:endParaRPr lang="en-US" sz="1600" dirty="0">
              <a:latin typeface="Candara" pitchFamily="34" charset="0"/>
            </a:endParaRPr>
          </a:p>
          <a:p>
            <a:r>
              <a:rPr lang="en-US" sz="1600" dirty="0">
                <a:latin typeface="Candara" pitchFamily="34" charset="0"/>
              </a:rPr>
              <a:t>NIC</a:t>
            </a:r>
            <a:r>
              <a:rPr lang="en-US" altLang="en-US" sz="1600" dirty="0">
                <a:latin typeface="Candara" pitchFamily="34" charset="0"/>
              </a:rPr>
              <a:t>’</a:t>
            </a:r>
            <a:r>
              <a:rPr lang="en-US" sz="1600" dirty="0">
                <a:latin typeface="Candara" pitchFamily="34" charset="0"/>
              </a:rPr>
              <a:t>s Sean </a:t>
            </a:r>
            <a:r>
              <a:rPr lang="en-US" sz="1600" dirty="0" err="1">
                <a:latin typeface="Candara" pitchFamily="34" charset="0"/>
              </a:rPr>
              <a:t>Helfrich</a:t>
            </a:r>
            <a:r>
              <a:rPr lang="en-US" sz="1600" dirty="0">
                <a:latin typeface="Candara" pitchFamily="34" charset="0"/>
              </a:rPr>
              <a:t> provided information about the IMS product, which is the source data for MASIE.</a:t>
            </a:r>
          </a:p>
          <a:p>
            <a:endParaRPr lang="en-US" sz="1600" dirty="0">
              <a:latin typeface="Candara" pitchFamily="34" charset="0"/>
            </a:endParaRPr>
          </a:p>
          <a:p>
            <a:r>
              <a:rPr lang="en-US" sz="1600" dirty="0">
                <a:latin typeface="Candara" pitchFamily="34" charset="0"/>
              </a:rPr>
              <a:t>The work was funded by a grant from NRL and the University of Southern Mississippi.</a:t>
            </a:r>
          </a:p>
          <a:p>
            <a:endParaRPr lang="en-US" dirty="0"/>
          </a:p>
        </p:txBody>
      </p:sp>
      <p:sp>
        <p:nvSpPr>
          <p:cNvPr id="47" name="TextBox 46"/>
          <p:cNvSpPr txBox="1"/>
          <p:nvPr/>
        </p:nvSpPr>
        <p:spPr>
          <a:xfrm>
            <a:off x="25933400" y="14930438"/>
            <a:ext cx="6126163" cy="2308225"/>
          </a:xfrm>
          <a:prstGeom prst="rect">
            <a:avLst/>
          </a:prstGeom>
          <a:solidFill>
            <a:schemeClr val="accent1">
              <a:lumMod val="90000"/>
            </a:schemeClr>
          </a:solidFill>
        </p:spPr>
        <p:txBody>
          <a:bodyPr>
            <a:spAutoFit/>
          </a:bodyPr>
          <a:lstStyle/>
          <a:p>
            <a:pPr>
              <a:defRPr/>
            </a:pPr>
            <a:r>
              <a:rPr lang="en-US" sz="3600" dirty="0">
                <a:solidFill>
                  <a:schemeClr val="accent1">
                    <a:lumMod val="50000"/>
                  </a:schemeClr>
                </a:solidFill>
                <a:latin typeface="Arial Black"/>
                <a:ea typeface="ＭＳ Ｐゴシック" charset="0"/>
                <a:cs typeface="Arial Black"/>
              </a:rPr>
              <a:t>Melt and low concentrations can cause problems. MASAM2 helps.</a:t>
            </a:r>
          </a:p>
        </p:txBody>
      </p:sp>
      <p:sp>
        <p:nvSpPr>
          <p:cNvPr id="91" name="TextBox 90"/>
          <p:cNvSpPr txBox="1"/>
          <p:nvPr/>
        </p:nvSpPr>
        <p:spPr>
          <a:xfrm>
            <a:off x="15106650" y="24134763"/>
            <a:ext cx="9466263" cy="1200150"/>
          </a:xfrm>
          <a:prstGeom prst="rect">
            <a:avLst/>
          </a:prstGeom>
          <a:solidFill>
            <a:schemeClr val="accent1">
              <a:lumMod val="90000"/>
            </a:schemeClr>
          </a:solidFill>
        </p:spPr>
        <p:txBody>
          <a:bodyPr>
            <a:spAutoFit/>
          </a:bodyPr>
          <a:lstStyle/>
          <a:p>
            <a:pPr>
              <a:defRPr/>
            </a:pPr>
            <a:r>
              <a:rPr lang="en-US" sz="3600" dirty="0">
                <a:solidFill>
                  <a:schemeClr val="accent1">
                    <a:lumMod val="50000"/>
                  </a:schemeClr>
                </a:solidFill>
                <a:latin typeface="Arial Black"/>
                <a:ea typeface="ＭＳ Ｐゴシック" charset="0"/>
                <a:cs typeface="Arial Black"/>
              </a:rPr>
              <a:t>Undetected small features can cause problems.  MASAM2 helps.</a:t>
            </a:r>
          </a:p>
        </p:txBody>
      </p:sp>
      <p:sp>
        <p:nvSpPr>
          <p:cNvPr id="92" name="Rectangle 254"/>
          <p:cNvSpPr>
            <a:spLocks noChangeArrowheads="1"/>
          </p:cNvSpPr>
          <p:nvPr/>
        </p:nvSpPr>
        <p:spPr bwMode="auto">
          <a:xfrm rot="5400000" flipV="1">
            <a:off x="4876801" y="23155275"/>
            <a:ext cx="15875000" cy="225425"/>
          </a:xfrm>
          <a:prstGeom prst="rect">
            <a:avLst/>
          </a:prstGeom>
          <a:solidFill>
            <a:srgbClr val="8EAACF"/>
          </a:solidFill>
          <a:ln w="9525">
            <a:noFill/>
            <a:miter lim="800000"/>
            <a:headEnd/>
            <a:tailEnd/>
          </a:ln>
          <a:effectLst>
            <a:outerShdw dist="38100" dir="5400000" algn="t" rotWithShape="0">
              <a:srgbClr val="404040">
                <a:alpha val="39999"/>
              </a:srgbClr>
            </a:outerShdw>
          </a:effectLst>
        </p:spPr>
        <p:txBody>
          <a:bodyPr wrap="none" anchor="ctr"/>
          <a:lstStyle/>
          <a:p>
            <a:pPr>
              <a:defRPr/>
            </a:pPr>
            <a:endParaRPr lang="en-US" sz="2000" b="1" dirty="0">
              <a:solidFill>
                <a:schemeClr val="bg1"/>
              </a:solidFill>
              <a:effectLst>
                <a:outerShdw blurRad="38100" dist="38100" dir="2700000" algn="tl">
                  <a:srgbClr val="000000"/>
                </a:outerShdw>
              </a:effectLst>
              <a:latin typeface="Calibri" charset="0"/>
              <a:ea typeface="ＭＳ Ｐゴシック" charset="0"/>
              <a:cs typeface="Calibri" charset="0"/>
            </a:endParaRPr>
          </a:p>
        </p:txBody>
      </p:sp>
      <p:pic>
        <p:nvPicPr>
          <p:cNvPr id="15403" name="Picture 47"/>
          <p:cNvPicPr>
            <a:picLocks noChangeAspect="1"/>
          </p:cNvPicPr>
          <p:nvPr/>
        </p:nvPicPr>
        <p:blipFill>
          <a:blip r:embed="rId19"/>
          <a:srcRect/>
          <a:stretch>
            <a:fillRect/>
          </a:stretch>
        </p:blipFill>
        <p:spPr bwMode="auto">
          <a:xfrm>
            <a:off x="25736550" y="17999075"/>
            <a:ext cx="6323013" cy="4400550"/>
          </a:xfrm>
          <a:prstGeom prst="rect">
            <a:avLst/>
          </a:prstGeom>
          <a:noFill/>
          <a:ln w="9525">
            <a:noFill/>
            <a:miter lim="800000"/>
            <a:headEnd/>
            <a:tailEnd/>
          </a:ln>
        </p:spPr>
      </p:pic>
      <p:sp>
        <p:nvSpPr>
          <p:cNvPr id="15404" name="TextBox 48"/>
          <p:cNvSpPr txBox="1">
            <a:spLocks noChangeArrowheads="1"/>
          </p:cNvSpPr>
          <p:nvPr/>
        </p:nvSpPr>
        <p:spPr bwMode="auto">
          <a:xfrm>
            <a:off x="25817513" y="22577425"/>
            <a:ext cx="6542087" cy="1939925"/>
          </a:xfrm>
          <a:prstGeom prst="rect">
            <a:avLst/>
          </a:prstGeom>
          <a:noFill/>
          <a:ln w="9525">
            <a:noFill/>
            <a:miter lim="800000"/>
            <a:headEnd/>
            <a:tailEnd/>
          </a:ln>
        </p:spPr>
        <p:txBody>
          <a:bodyPr>
            <a:spAutoFit/>
          </a:bodyPr>
          <a:lstStyle/>
          <a:p>
            <a:r>
              <a:rPr lang="en-US" dirty="0">
                <a:latin typeface="Candara" pitchFamily="34" charset="0"/>
              </a:rPr>
              <a:t>Differences between MASIE and the two passive microwave products: AMSR (blue) and SSMIS (from the Sea Ice Index, red) over the course of 2010.  For most of the year, MASIE shows greater ice extent. From Meier et al., 2015.</a:t>
            </a:r>
          </a:p>
        </p:txBody>
      </p:sp>
    </p:spTree>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otalTime>8150</TotalTime>
  <Words>1382</Words>
  <Application>Microsoft Macintosh PowerPoint</Application>
  <PresentationFormat>Custom</PresentationFormat>
  <Paragraphs>88</Paragraphs>
  <Slides>1</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3" baseType="lpstr">
      <vt:lpstr>Blank Presentation</vt:lpstr>
      <vt:lpstr>Document</vt:lpstr>
      <vt:lpstr>PowerPoint Presentation</vt:lpstr>
    </vt:vector>
  </TitlesOfParts>
  <Company>NSIDC</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NOAA 2009 AGU Poster</dc:title>
  <dc:creator>Ann Windnage/Florence Fetterer</dc:creator>
  <cp:lastModifiedBy>Florence Fetterer</cp:lastModifiedBy>
  <cp:revision>949</cp:revision>
  <cp:lastPrinted>2013-06-23T00:18:31Z</cp:lastPrinted>
  <dcterms:created xsi:type="dcterms:W3CDTF">2014-03-14T04:04:12Z</dcterms:created>
  <dcterms:modified xsi:type="dcterms:W3CDTF">2015-07-06T20:31:05Z</dcterms:modified>
</cp:coreProperties>
</file>