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8404800" cy="29260800"/>
  <p:notesSz cx="6858000" cy="9144000"/>
  <p:defaultTextStyle>
    <a:defPPr>
      <a:defRPr lang="en-US"/>
    </a:defPPr>
    <a:lvl1pPr marL="0" algn="l" defTabSz="1932392" rtl="0" eaLnBrk="1" latinLnBrk="0" hangingPunct="1">
      <a:defRPr sz="7600" kern="1200">
        <a:solidFill>
          <a:schemeClr val="tx1"/>
        </a:solidFill>
        <a:latin typeface="+mn-lt"/>
        <a:ea typeface="+mn-ea"/>
        <a:cs typeface="+mn-cs"/>
      </a:defRPr>
    </a:lvl1pPr>
    <a:lvl2pPr marL="1932392" algn="l" defTabSz="1932392" rtl="0" eaLnBrk="1" latinLnBrk="0" hangingPunct="1">
      <a:defRPr sz="7600" kern="1200">
        <a:solidFill>
          <a:schemeClr val="tx1"/>
        </a:solidFill>
        <a:latin typeface="+mn-lt"/>
        <a:ea typeface="+mn-ea"/>
        <a:cs typeface="+mn-cs"/>
      </a:defRPr>
    </a:lvl2pPr>
    <a:lvl3pPr marL="3864788" algn="l" defTabSz="1932392" rtl="0" eaLnBrk="1" latinLnBrk="0" hangingPunct="1">
      <a:defRPr sz="7600" kern="1200">
        <a:solidFill>
          <a:schemeClr val="tx1"/>
        </a:solidFill>
        <a:latin typeface="+mn-lt"/>
        <a:ea typeface="+mn-ea"/>
        <a:cs typeface="+mn-cs"/>
      </a:defRPr>
    </a:lvl3pPr>
    <a:lvl4pPr marL="5797180" algn="l" defTabSz="1932392" rtl="0" eaLnBrk="1" latinLnBrk="0" hangingPunct="1">
      <a:defRPr sz="7600" kern="1200">
        <a:solidFill>
          <a:schemeClr val="tx1"/>
        </a:solidFill>
        <a:latin typeface="+mn-lt"/>
        <a:ea typeface="+mn-ea"/>
        <a:cs typeface="+mn-cs"/>
      </a:defRPr>
    </a:lvl4pPr>
    <a:lvl5pPr marL="7729579" algn="l" defTabSz="1932392" rtl="0" eaLnBrk="1" latinLnBrk="0" hangingPunct="1">
      <a:defRPr sz="7600" kern="1200">
        <a:solidFill>
          <a:schemeClr val="tx1"/>
        </a:solidFill>
        <a:latin typeface="+mn-lt"/>
        <a:ea typeface="+mn-ea"/>
        <a:cs typeface="+mn-cs"/>
      </a:defRPr>
    </a:lvl5pPr>
    <a:lvl6pPr marL="9661968" algn="l" defTabSz="1932392" rtl="0" eaLnBrk="1" latinLnBrk="0" hangingPunct="1">
      <a:defRPr sz="7600" kern="1200">
        <a:solidFill>
          <a:schemeClr val="tx1"/>
        </a:solidFill>
        <a:latin typeface="+mn-lt"/>
        <a:ea typeface="+mn-ea"/>
        <a:cs typeface="+mn-cs"/>
      </a:defRPr>
    </a:lvl6pPr>
    <a:lvl7pPr marL="11594360" algn="l" defTabSz="1932392" rtl="0" eaLnBrk="1" latinLnBrk="0" hangingPunct="1">
      <a:defRPr sz="7600" kern="1200">
        <a:solidFill>
          <a:schemeClr val="tx1"/>
        </a:solidFill>
        <a:latin typeface="+mn-lt"/>
        <a:ea typeface="+mn-ea"/>
        <a:cs typeface="+mn-cs"/>
      </a:defRPr>
    </a:lvl7pPr>
    <a:lvl8pPr marL="13526759" algn="l" defTabSz="1932392" rtl="0" eaLnBrk="1" latinLnBrk="0" hangingPunct="1">
      <a:defRPr sz="7600" kern="1200">
        <a:solidFill>
          <a:schemeClr val="tx1"/>
        </a:solidFill>
        <a:latin typeface="+mn-lt"/>
        <a:ea typeface="+mn-ea"/>
        <a:cs typeface="+mn-cs"/>
      </a:defRPr>
    </a:lvl8pPr>
    <a:lvl9pPr marL="15459151" algn="l" defTabSz="1932392" rtl="0" eaLnBrk="1" latinLnBrk="0" hangingPunct="1">
      <a:defRPr sz="7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50" d="100"/>
          <a:sy n="50" d="100"/>
        </p:scale>
        <p:origin x="-120" y="-80"/>
      </p:cViewPr>
      <p:guideLst>
        <p:guide orient="horz" pos="9216"/>
        <p:guide pos="12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6" y="9089814"/>
            <a:ext cx="32644080" cy="6272108"/>
          </a:xfrm>
        </p:spPr>
        <p:txBody>
          <a:bodyPr/>
          <a:lstStyle/>
          <a:p>
            <a:r>
              <a:rPr lang="en-US" smtClean="0"/>
              <a:t>Click to edit Master title style</a:t>
            </a:r>
            <a:endParaRPr lang="en-US"/>
          </a:p>
        </p:txBody>
      </p:sp>
      <p:sp>
        <p:nvSpPr>
          <p:cNvPr id="3" name="Subtitle 2"/>
          <p:cNvSpPr>
            <a:spLocks noGrp="1"/>
          </p:cNvSpPr>
          <p:nvPr>
            <p:ph type="subTitle" idx="1"/>
          </p:nvPr>
        </p:nvSpPr>
        <p:spPr>
          <a:xfrm>
            <a:off x="5760720" y="16581118"/>
            <a:ext cx="26883360" cy="7477761"/>
          </a:xfrm>
        </p:spPr>
        <p:txBody>
          <a:bodyPr/>
          <a:lstStyle>
            <a:lvl1pPr marL="0" indent="0" algn="ctr">
              <a:buNone/>
              <a:defRPr>
                <a:solidFill>
                  <a:schemeClr val="tx1">
                    <a:tint val="75000"/>
                  </a:schemeClr>
                </a:solidFill>
              </a:defRPr>
            </a:lvl1pPr>
            <a:lvl2pPr marL="1932392" indent="0" algn="ctr">
              <a:buNone/>
              <a:defRPr>
                <a:solidFill>
                  <a:schemeClr val="tx1">
                    <a:tint val="75000"/>
                  </a:schemeClr>
                </a:solidFill>
              </a:defRPr>
            </a:lvl2pPr>
            <a:lvl3pPr marL="3864788" indent="0" algn="ctr">
              <a:buNone/>
              <a:defRPr>
                <a:solidFill>
                  <a:schemeClr val="tx1">
                    <a:tint val="75000"/>
                  </a:schemeClr>
                </a:solidFill>
              </a:defRPr>
            </a:lvl3pPr>
            <a:lvl4pPr marL="5797180" indent="0" algn="ctr">
              <a:buNone/>
              <a:defRPr>
                <a:solidFill>
                  <a:schemeClr val="tx1">
                    <a:tint val="75000"/>
                  </a:schemeClr>
                </a:solidFill>
              </a:defRPr>
            </a:lvl4pPr>
            <a:lvl5pPr marL="7729579" indent="0" algn="ctr">
              <a:buNone/>
              <a:defRPr>
                <a:solidFill>
                  <a:schemeClr val="tx1">
                    <a:tint val="75000"/>
                  </a:schemeClr>
                </a:solidFill>
              </a:defRPr>
            </a:lvl5pPr>
            <a:lvl6pPr marL="9661968" indent="0" algn="ctr">
              <a:buNone/>
              <a:defRPr>
                <a:solidFill>
                  <a:schemeClr val="tx1">
                    <a:tint val="75000"/>
                  </a:schemeClr>
                </a:solidFill>
              </a:defRPr>
            </a:lvl6pPr>
            <a:lvl7pPr marL="11594360" indent="0" algn="ctr">
              <a:buNone/>
              <a:defRPr>
                <a:solidFill>
                  <a:schemeClr val="tx1">
                    <a:tint val="75000"/>
                  </a:schemeClr>
                </a:solidFill>
              </a:defRPr>
            </a:lvl7pPr>
            <a:lvl8pPr marL="13526759" indent="0" algn="ctr">
              <a:buNone/>
              <a:defRPr>
                <a:solidFill>
                  <a:schemeClr val="tx1">
                    <a:tint val="75000"/>
                  </a:schemeClr>
                </a:solidFill>
              </a:defRPr>
            </a:lvl8pPr>
            <a:lvl9pPr marL="1545915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4FAC27-A03C-D242-AA2E-EA2A10F76E06}" type="datetimeFigureOut">
              <a:rPr lang="en-US" smtClean="0"/>
              <a:t>8/3/15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A7D77-94AC-1C4A-B7A2-537DA7A2C4D2}" type="slidenum">
              <a:rPr lang="en-US" smtClean="0"/>
              <a:t>‹#›</a:t>
            </a:fld>
            <a:endParaRPr lang="en-US"/>
          </a:p>
        </p:txBody>
      </p:sp>
    </p:spTree>
    <p:extLst>
      <p:ext uri="{BB962C8B-B14F-4D97-AF65-F5344CB8AC3E}">
        <p14:creationId xmlns:p14="http://schemas.microsoft.com/office/powerpoint/2010/main" val="2996231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4FAC27-A03C-D242-AA2E-EA2A10F76E06}" type="datetimeFigureOut">
              <a:rPr lang="en-US" smtClean="0"/>
              <a:t>8/3/15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A7D77-94AC-1C4A-B7A2-537DA7A2C4D2}" type="slidenum">
              <a:rPr lang="en-US" smtClean="0"/>
              <a:t>‹#›</a:t>
            </a:fld>
            <a:endParaRPr lang="en-US"/>
          </a:p>
        </p:txBody>
      </p:sp>
    </p:spTree>
    <p:extLst>
      <p:ext uri="{BB962C8B-B14F-4D97-AF65-F5344CB8AC3E}">
        <p14:creationId xmlns:p14="http://schemas.microsoft.com/office/powerpoint/2010/main" val="1954695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373920" y="4687153"/>
            <a:ext cx="34564320" cy="998660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80960" y="4687153"/>
            <a:ext cx="103052881" cy="998660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4FAC27-A03C-D242-AA2E-EA2A10F76E06}" type="datetimeFigureOut">
              <a:rPr lang="en-US" smtClean="0"/>
              <a:t>8/3/15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A7D77-94AC-1C4A-B7A2-537DA7A2C4D2}" type="slidenum">
              <a:rPr lang="en-US" smtClean="0"/>
              <a:t>‹#›</a:t>
            </a:fld>
            <a:endParaRPr lang="en-US"/>
          </a:p>
        </p:txBody>
      </p:sp>
    </p:spTree>
    <p:extLst>
      <p:ext uri="{BB962C8B-B14F-4D97-AF65-F5344CB8AC3E}">
        <p14:creationId xmlns:p14="http://schemas.microsoft.com/office/powerpoint/2010/main" val="1408664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4FAC27-A03C-D242-AA2E-EA2A10F76E06}" type="datetimeFigureOut">
              <a:rPr lang="en-US" smtClean="0"/>
              <a:t>8/3/15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A7D77-94AC-1C4A-B7A2-537DA7A2C4D2}" type="slidenum">
              <a:rPr lang="en-US" smtClean="0"/>
              <a:t>‹#›</a:t>
            </a:fld>
            <a:endParaRPr lang="en-US"/>
          </a:p>
        </p:txBody>
      </p:sp>
    </p:spTree>
    <p:extLst>
      <p:ext uri="{BB962C8B-B14F-4D97-AF65-F5344CB8AC3E}">
        <p14:creationId xmlns:p14="http://schemas.microsoft.com/office/powerpoint/2010/main" val="103784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20" y="18802780"/>
            <a:ext cx="32644080" cy="5811519"/>
          </a:xfrm>
        </p:spPr>
        <p:txBody>
          <a:bodyPr anchor="t"/>
          <a:lstStyle>
            <a:lvl1pPr algn="l">
              <a:defRPr sz="16800" b="1" cap="all"/>
            </a:lvl1pPr>
          </a:lstStyle>
          <a:p>
            <a:r>
              <a:rPr lang="en-US" smtClean="0"/>
              <a:t>Click to edit Master title style</a:t>
            </a:r>
            <a:endParaRPr lang="en-US"/>
          </a:p>
        </p:txBody>
      </p:sp>
      <p:sp>
        <p:nvSpPr>
          <p:cNvPr id="3" name="Text Placeholder 2"/>
          <p:cNvSpPr>
            <a:spLocks noGrp="1"/>
          </p:cNvSpPr>
          <p:nvPr>
            <p:ph type="body" idx="1"/>
          </p:nvPr>
        </p:nvSpPr>
        <p:spPr>
          <a:xfrm>
            <a:off x="3033720" y="12401981"/>
            <a:ext cx="32644080" cy="6400799"/>
          </a:xfrm>
        </p:spPr>
        <p:txBody>
          <a:bodyPr anchor="b"/>
          <a:lstStyle>
            <a:lvl1pPr marL="0" indent="0">
              <a:buNone/>
              <a:defRPr sz="8600">
                <a:solidFill>
                  <a:schemeClr val="tx1">
                    <a:tint val="75000"/>
                  </a:schemeClr>
                </a:solidFill>
              </a:defRPr>
            </a:lvl1pPr>
            <a:lvl2pPr marL="1932392" indent="0">
              <a:buNone/>
              <a:defRPr sz="7600">
                <a:solidFill>
                  <a:schemeClr val="tx1">
                    <a:tint val="75000"/>
                  </a:schemeClr>
                </a:solidFill>
              </a:defRPr>
            </a:lvl2pPr>
            <a:lvl3pPr marL="3864788" indent="0">
              <a:buNone/>
              <a:defRPr sz="6700">
                <a:solidFill>
                  <a:schemeClr val="tx1">
                    <a:tint val="75000"/>
                  </a:schemeClr>
                </a:solidFill>
              </a:defRPr>
            </a:lvl3pPr>
            <a:lvl4pPr marL="5797180" indent="0">
              <a:buNone/>
              <a:defRPr sz="6000">
                <a:solidFill>
                  <a:schemeClr val="tx1">
                    <a:tint val="75000"/>
                  </a:schemeClr>
                </a:solidFill>
              </a:defRPr>
            </a:lvl4pPr>
            <a:lvl5pPr marL="7729579" indent="0">
              <a:buNone/>
              <a:defRPr sz="6000">
                <a:solidFill>
                  <a:schemeClr val="tx1">
                    <a:tint val="75000"/>
                  </a:schemeClr>
                </a:solidFill>
              </a:defRPr>
            </a:lvl5pPr>
            <a:lvl6pPr marL="9661968" indent="0">
              <a:buNone/>
              <a:defRPr sz="6000">
                <a:solidFill>
                  <a:schemeClr val="tx1">
                    <a:tint val="75000"/>
                  </a:schemeClr>
                </a:solidFill>
              </a:defRPr>
            </a:lvl6pPr>
            <a:lvl7pPr marL="11594360" indent="0">
              <a:buNone/>
              <a:defRPr sz="6000">
                <a:solidFill>
                  <a:schemeClr val="tx1">
                    <a:tint val="75000"/>
                  </a:schemeClr>
                </a:solidFill>
              </a:defRPr>
            </a:lvl7pPr>
            <a:lvl8pPr marL="13526759" indent="0">
              <a:buNone/>
              <a:defRPr sz="6000">
                <a:solidFill>
                  <a:schemeClr val="tx1">
                    <a:tint val="75000"/>
                  </a:schemeClr>
                </a:solidFill>
              </a:defRPr>
            </a:lvl8pPr>
            <a:lvl9pPr marL="15459151" indent="0">
              <a:buNone/>
              <a:defRPr sz="6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4FAC27-A03C-D242-AA2E-EA2A10F76E06}" type="datetimeFigureOut">
              <a:rPr lang="en-US" smtClean="0"/>
              <a:t>8/3/15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7A7D77-94AC-1C4A-B7A2-537DA7A2C4D2}" type="slidenum">
              <a:rPr lang="en-US" smtClean="0"/>
              <a:t>‹#›</a:t>
            </a:fld>
            <a:endParaRPr lang="en-US"/>
          </a:p>
        </p:txBody>
      </p:sp>
    </p:spTree>
    <p:extLst>
      <p:ext uri="{BB962C8B-B14F-4D97-AF65-F5344CB8AC3E}">
        <p14:creationId xmlns:p14="http://schemas.microsoft.com/office/powerpoint/2010/main" val="1820948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80960" y="27310080"/>
            <a:ext cx="68808601" cy="77243092"/>
          </a:xfrm>
        </p:spPr>
        <p:txBody>
          <a:bodyPr/>
          <a:lstStyle>
            <a:lvl1pPr>
              <a:defRPr sz="11700"/>
            </a:lvl1pPr>
            <a:lvl2pPr>
              <a:defRPr sz="10200"/>
            </a:lvl2pPr>
            <a:lvl3pPr>
              <a:defRPr sz="86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7129639" y="27310080"/>
            <a:ext cx="68808601" cy="77243092"/>
          </a:xfrm>
        </p:spPr>
        <p:txBody>
          <a:bodyPr/>
          <a:lstStyle>
            <a:lvl1pPr>
              <a:defRPr sz="11700"/>
            </a:lvl1pPr>
            <a:lvl2pPr>
              <a:defRPr sz="10200"/>
            </a:lvl2pPr>
            <a:lvl3pPr>
              <a:defRPr sz="8600"/>
            </a:lvl3pPr>
            <a:lvl4pPr>
              <a:defRPr sz="7600"/>
            </a:lvl4pPr>
            <a:lvl5pPr>
              <a:defRPr sz="7600"/>
            </a:lvl5pPr>
            <a:lvl6pPr>
              <a:defRPr sz="7600"/>
            </a:lvl6pPr>
            <a:lvl7pPr>
              <a:defRPr sz="7600"/>
            </a:lvl7pPr>
            <a:lvl8pPr>
              <a:defRPr sz="7600"/>
            </a:lvl8pPr>
            <a:lvl9pPr>
              <a:defRPr sz="7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4FAC27-A03C-D242-AA2E-EA2A10F76E06}" type="datetimeFigureOut">
              <a:rPr lang="en-US" smtClean="0"/>
              <a:t>8/3/15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A7D77-94AC-1C4A-B7A2-537DA7A2C4D2}" type="slidenum">
              <a:rPr lang="en-US" smtClean="0"/>
              <a:t>‹#›</a:t>
            </a:fld>
            <a:endParaRPr lang="en-US"/>
          </a:p>
        </p:txBody>
      </p:sp>
    </p:spTree>
    <p:extLst>
      <p:ext uri="{BB962C8B-B14F-4D97-AF65-F5344CB8AC3E}">
        <p14:creationId xmlns:p14="http://schemas.microsoft.com/office/powerpoint/2010/main" val="1675022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1171788"/>
            <a:ext cx="34564320" cy="4876802"/>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20240" y="6549823"/>
            <a:ext cx="16968790" cy="2729650"/>
          </a:xfrm>
        </p:spPr>
        <p:txBody>
          <a:bodyPr anchor="b"/>
          <a:lstStyle>
            <a:lvl1pPr marL="0" indent="0">
              <a:buNone/>
              <a:defRPr sz="10200" b="1"/>
            </a:lvl1pPr>
            <a:lvl2pPr marL="1932392" indent="0">
              <a:buNone/>
              <a:defRPr sz="8600" b="1"/>
            </a:lvl2pPr>
            <a:lvl3pPr marL="3864788" indent="0">
              <a:buNone/>
              <a:defRPr sz="7600" b="1"/>
            </a:lvl3pPr>
            <a:lvl4pPr marL="5797180" indent="0">
              <a:buNone/>
              <a:defRPr sz="6700" b="1"/>
            </a:lvl4pPr>
            <a:lvl5pPr marL="7729579" indent="0">
              <a:buNone/>
              <a:defRPr sz="6700" b="1"/>
            </a:lvl5pPr>
            <a:lvl6pPr marL="9661968" indent="0">
              <a:buNone/>
              <a:defRPr sz="6700" b="1"/>
            </a:lvl6pPr>
            <a:lvl7pPr marL="11594360" indent="0">
              <a:buNone/>
              <a:defRPr sz="6700" b="1"/>
            </a:lvl7pPr>
            <a:lvl8pPr marL="13526759" indent="0">
              <a:buNone/>
              <a:defRPr sz="6700" b="1"/>
            </a:lvl8pPr>
            <a:lvl9pPr marL="15459151" indent="0">
              <a:buNone/>
              <a:defRPr sz="6700" b="1"/>
            </a:lvl9pPr>
          </a:lstStyle>
          <a:p>
            <a:pPr lvl="0"/>
            <a:r>
              <a:rPr lang="en-US" smtClean="0"/>
              <a:t>Click to edit Master text styles</a:t>
            </a:r>
          </a:p>
        </p:txBody>
      </p:sp>
      <p:sp>
        <p:nvSpPr>
          <p:cNvPr id="4" name="Content Placeholder 3"/>
          <p:cNvSpPr>
            <a:spLocks noGrp="1"/>
          </p:cNvSpPr>
          <p:nvPr>
            <p:ph sz="half" idx="2"/>
          </p:nvPr>
        </p:nvSpPr>
        <p:spPr>
          <a:xfrm>
            <a:off x="1920240" y="9279468"/>
            <a:ext cx="16968790" cy="16858828"/>
          </a:xfrm>
        </p:spPr>
        <p:txBody>
          <a:bodyPr/>
          <a:lstStyle>
            <a:lvl1pPr>
              <a:defRPr sz="10200"/>
            </a:lvl1pPr>
            <a:lvl2pPr>
              <a:defRPr sz="8600"/>
            </a:lvl2pPr>
            <a:lvl3pPr>
              <a:defRPr sz="7600"/>
            </a:lvl3pPr>
            <a:lvl4pPr>
              <a:defRPr sz="6700"/>
            </a:lvl4pPr>
            <a:lvl5pPr>
              <a:defRPr sz="6700"/>
            </a:lvl5pPr>
            <a:lvl6pPr>
              <a:defRPr sz="6700"/>
            </a:lvl6pPr>
            <a:lvl7pPr>
              <a:defRPr sz="6700"/>
            </a:lvl7pPr>
            <a:lvl8pPr>
              <a:defRPr sz="6700"/>
            </a:lvl8pPr>
            <a:lvl9pPr>
              <a:defRPr sz="6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110" y="6549823"/>
            <a:ext cx="16975456" cy="2729650"/>
          </a:xfrm>
        </p:spPr>
        <p:txBody>
          <a:bodyPr anchor="b"/>
          <a:lstStyle>
            <a:lvl1pPr marL="0" indent="0">
              <a:buNone/>
              <a:defRPr sz="10200" b="1"/>
            </a:lvl1pPr>
            <a:lvl2pPr marL="1932392" indent="0">
              <a:buNone/>
              <a:defRPr sz="8600" b="1"/>
            </a:lvl2pPr>
            <a:lvl3pPr marL="3864788" indent="0">
              <a:buNone/>
              <a:defRPr sz="7600" b="1"/>
            </a:lvl3pPr>
            <a:lvl4pPr marL="5797180" indent="0">
              <a:buNone/>
              <a:defRPr sz="6700" b="1"/>
            </a:lvl4pPr>
            <a:lvl5pPr marL="7729579" indent="0">
              <a:buNone/>
              <a:defRPr sz="6700" b="1"/>
            </a:lvl5pPr>
            <a:lvl6pPr marL="9661968" indent="0">
              <a:buNone/>
              <a:defRPr sz="6700" b="1"/>
            </a:lvl6pPr>
            <a:lvl7pPr marL="11594360" indent="0">
              <a:buNone/>
              <a:defRPr sz="6700" b="1"/>
            </a:lvl7pPr>
            <a:lvl8pPr marL="13526759" indent="0">
              <a:buNone/>
              <a:defRPr sz="6700" b="1"/>
            </a:lvl8pPr>
            <a:lvl9pPr marL="15459151" indent="0">
              <a:buNone/>
              <a:defRPr sz="6700" b="1"/>
            </a:lvl9pPr>
          </a:lstStyle>
          <a:p>
            <a:pPr lvl="0"/>
            <a:r>
              <a:rPr lang="en-US" smtClean="0"/>
              <a:t>Click to edit Master text styles</a:t>
            </a:r>
          </a:p>
        </p:txBody>
      </p:sp>
      <p:sp>
        <p:nvSpPr>
          <p:cNvPr id="6" name="Content Placeholder 5"/>
          <p:cNvSpPr>
            <a:spLocks noGrp="1"/>
          </p:cNvSpPr>
          <p:nvPr>
            <p:ph sz="quarter" idx="4"/>
          </p:nvPr>
        </p:nvSpPr>
        <p:spPr>
          <a:xfrm>
            <a:off x="19509110" y="9279468"/>
            <a:ext cx="16975456" cy="16858828"/>
          </a:xfrm>
        </p:spPr>
        <p:txBody>
          <a:bodyPr/>
          <a:lstStyle>
            <a:lvl1pPr>
              <a:defRPr sz="10200"/>
            </a:lvl1pPr>
            <a:lvl2pPr>
              <a:defRPr sz="8600"/>
            </a:lvl2pPr>
            <a:lvl3pPr>
              <a:defRPr sz="7600"/>
            </a:lvl3pPr>
            <a:lvl4pPr>
              <a:defRPr sz="6700"/>
            </a:lvl4pPr>
            <a:lvl5pPr>
              <a:defRPr sz="6700"/>
            </a:lvl5pPr>
            <a:lvl6pPr>
              <a:defRPr sz="6700"/>
            </a:lvl6pPr>
            <a:lvl7pPr>
              <a:defRPr sz="6700"/>
            </a:lvl7pPr>
            <a:lvl8pPr>
              <a:defRPr sz="6700"/>
            </a:lvl8pPr>
            <a:lvl9pPr>
              <a:defRPr sz="6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4FAC27-A03C-D242-AA2E-EA2A10F76E06}" type="datetimeFigureOut">
              <a:rPr lang="en-US" smtClean="0"/>
              <a:t>8/3/15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7A7D77-94AC-1C4A-B7A2-537DA7A2C4D2}" type="slidenum">
              <a:rPr lang="en-US" smtClean="0"/>
              <a:t>‹#›</a:t>
            </a:fld>
            <a:endParaRPr lang="en-US"/>
          </a:p>
        </p:txBody>
      </p:sp>
    </p:spTree>
    <p:extLst>
      <p:ext uri="{BB962C8B-B14F-4D97-AF65-F5344CB8AC3E}">
        <p14:creationId xmlns:p14="http://schemas.microsoft.com/office/powerpoint/2010/main" val="281613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4FAC27-A03C-D242-AA2E-EA2A10F76E06}" type="datetimeFigureOut">
              <a:rPr lang="en-US" smtClean="0"/>
              <a:t>8/3/15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7A7D77-94AC-1C4A-B7A2-537DA7A2C4D2}" type="slidenum">
              <a:rPr lang="en-US" smtClean="0"/>
              <a:t>‹#›</a:t>
            </a:fld>
            <a:endParaRPr lang="en-US"/>
          </a:p>
        </p:txBody>
      </p:sp>
    </p:spTree>
    <p:extLst>
      <p:ext uri="{BB962C8B-B14F-4D97-AF65-F5344CB8AC3E}">
        <p14:creationId xmlns:p14="http://schemas.microsoft.com/office/powerpoint/2010/main" val="1234461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4FAC27-A03C-D242-AA2E-EA2A10F76E06}" type="datetimeFigureOut">
              <a:rPr lang="en-US" smtClean="0"/>
              <a:t>8/3/15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7A7D77-94AC-1C4A-B7A2-537DA7A2C4D2}" type="slidenum">
              <a:rPr lang="en-US" smtClean="0"/>
              <a:t>‹#›</a:t>
            </a:fld>
            <a:endParaRPr lang="en-US"/>
          </a:p>
        </p:txBody>
      </p:sp>
    </p:spTree>
    <p:extLst>
      <p:ext uri="{BB962C8B-B14F-4D97-AF65-F5344CB8AC3E}">
        <p14:creationId xmlns:p14="http://schemas.microsoft.com/office/powerpoint/2010/main" val="1031311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6" y="1165012"/>
            <a:ext cx="12634915" cy="4958080"/>
          </a:xfrm>
        </p:spPr>
        <p:txBody>
          <a:bodyPr anchor="b"/>
          <a:lstStyle>
            <a:lvl1pPr algn="l">
              <a:defRPr sz="8600" b="1"/>
            </a:lvl1pPr>
          </a:lstStyle>
          <a:p>
            <a:r>
              <a:rPr lang="en-US" smtClean="0"/>
              <a:t>Click to edit Master title style</a:t>
            </a:r>
            <a:endParaRPr lang="en-US"/>
          </a:p>
        </p:txBody>
      </p:sp>
      <p:sp>
        <p:nvSpPr>
          <p:cNvPr id="3" name="Content Placeholder 2"/>
          <p:cNvSpPr>
            <a:spLocks noGrp="1"/>
          </p:cNvSpPr>
          <p:nvPr>
            <p:ph idx="1"/>
          </p:nvPr>
        </p:nvSpPr>
        <p:spPr>
          <a:xfrm>
            <a:off x="15015212" y="1165023"/>
            <a:ext cx="21469350" cy="24973281"/>
          </a:xfrm>
        </p:spPr>
        <p:txBody>
          <a:bodyPr/>
          <a:lstStyle>
            <a:lvl1pPr>
              <a:defRPr sz="13700"/>
            </a:lvl1pPr>
            <a:lvl2pPr>
              <a:defRPr sz="11700"/>
            </a:lvl2pPr>
            <a:lvl3pPr>
              <a:defRPr sz="102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20246" y="6123103"/>
            <a:ext cx="12634915" cy="20015201"/>
          </a:xfrm>
        </p:spPr>
        <p:txBody>
          <a:bodyPr/>
          <a:lstStyle>
            <a:lvl1pPr marL="0" indent="0">
              <a:buNone/>
              <a:defRPr sz="6000"/>
            </a:lvl1pPr>
            <a:lvl2pPr marL="1932392" indent="0">
              <a:buNone/>
              <a:defRPr sz="5100"/>
            </a:lvl2pPr>
            <a:lvl3pPr marL="3864788" indent="0">
              <a:buNone/>
              <a:defRPr sz="4100"/>
            </a:lvl3pPr>
            <a:lvl4pPr marL="5797180" indent="0">
              <a:buNone/>
              <a:defRPr sz="3800"/>
            </a:lvl4pPr>
            <a:lvl5pPr marL="7729579" indent="0">
              <a:buNone/>
              <a:defRPr sz="3800"/>
            </a:lvl5pPr>
            <a:lvl6pPr marL="9661968" indent="0">
              <a:buNone/>
              <a:defRPr sz="3800"/>
            </a:lvl6pPr>
            <a:lvl7pPr marL="11594360" indent="0">
              <a:buNone/>
              <a:defRPr sz="3800"/>
            </a:lvl7pPr>
            <a:lvl8pPr marL="13526759" indent="0">
              <a:buNone/>
              <a:defRPr sz="3800"/>
            </a:lvl8pPr>
            <a:lvl9pPr marL="15459151" indent="0">
              <a:buNone/>
              <a:defRPr sz="3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4FAC27-A03C-D242-AA2E-EA2A10F76E06}" type="datetimeFigureOut">
              <a:rPr lang="en-US" smtClean="0"/>
              <a:t>8/3/15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A7D77-94AC-1C4A-B7A2-537DA7A2C4D2}" type="slidenum">
              <a:rPr lang="en-US" smtClean="0"/>
              <a:t>‹#›</a:t>
            </a:fld>
            <a:endParaRPr lang="en-US"/>
          </a:p>
        </p:txBody>
      </p:sp>
    </p:spTree>
    <p:extLst>
      <p:ext uri="{BB962C8B-B14F-4D97-AF65-F5344CB8AC3E}">
        <p14:creationId xmlns:p14="http://schemas.microsoft.com/office/powerpoint/2010/main" val="1311490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09" y="20482565"/>
            <a:ext cx="23042880" cy="2418084"/>
          </a:xfrm>
        </p:spPr>
        <p:txBody>
          <a:bodyPr anchor="b"/>
          <a:lstStyle>
            <a:lvl1pPr algn="l">
              <a:defRPr sz="8600" b="1"/>
            </a:lvl1pPr>
          </a:lstStyle>
          <a:p>
            <a:r>
              <a:rPr lang="en-US" smtClean="0"/>
              <a:t>Click to edit Master title style</a:t>
            </a:r>
            <a:endParaRPr lang="en-US"/>
          </a:p>
        </p:txBody>
      </p:sp>
      <p:sp>
        <p:nvSpPr>
          <p:cNvPr id="3" name="Picture Placeholder 2"/>
          <p:cNvSpPr>
            <a:spLocks noGrp="1"/>
          </p:cNvSpPr>
          <p:nvPr>
            <p:ph type="pic" idx="1"/>
          </p:nvPr>
        </p:nvSpPr>
        <p:spPr>
          <a:xfrm>
            <a:off x="7527609" y="2614507"/>
            <a:ext cx="23042880" cy="17556480"/>
          </a:xfrm>
        </p:spPr>
        <p:txBody>
          <a:bodyPr/>
          <a:lstStyle>
            <a:lvl1pPr marL="0" indent="0">
              <a:buNone/>
              <a:defRPr sz="13700"/>
            </a:lvl1pPr>
            <a:lvl2pPr marL="1932392" indent="0">
              <a:buNone/>
              <a:defRPr sz="11700"/>
            </a:lvl2pPr>
            <a:lvl3pPr marL="3864788" indent="0">
              <a:buNone/>
              <a:defRPr sz="10200"/>
            </a:lvl3pPr>
            <a:lvl4pPr marL="5797180" indent="0">
              <a:buNone/>
              <a:defRPr sz="8600"/>
            </a:lvl4pPr>
            <a:lvl5pPr marL="7729579" indent="0">
              <a:buNone/>
              <a:defRPr sz="8600"/>
            </a:lvl5pPr>
            <a:lvl6pPr marL="9661968" indent="0">
              <a:buNone/>
              <a:defRPr sz="8600"/>
            </a:lvl6pPr>
            <a:lvl7pPr marL="11594360" indent="0">
              <a:buNone/>
              <a:defRPr sz="8600"/>
            </a:lvl7pPr>
            <a:lvl8pPr marL="13526759" indent="0">
              <a:buNone/>
              <a:defRPr sz="8600"/>
            </a:lvl8pPr>
            <a:lvl9pPr marL="15459151" indent="0">
              <a:buNone/>
              <a:defRPr sz="8600"/>
            </a:lvl9pPr>
          </a:lstStyle>
          <a:p>
            <a:endParaRPr lang="en-US"/>
          </a:p>
        </p:txBody>
      </p:sp>
      <p:sp>
        <p:nvSpPr>
          <p:cNvPr id="4" name="Text Placeholder 3"/>
          <p:cNvSpPr>
            <a:spLocks noGrp="1"/>
          </p:cNvSpPr>
          <p:nvPr>
            <p:ph type="body" sz="half" idx="2"/>
          </p:nvPr>
        </p:nvSpPr>
        <p:spPr>
          <a:xfrm>
            <a:off x="7527609" y="22900644"/>
            <a:ext cx="23042880" cy="3434076"/>
          </a:xfrm>
        </p:spPr>
        <p:txBody>
          <a:bodyPr/>
          <a:lstStyle>
            <a:lvl1pPr marL="0" indent="0">
              <a:buNone/>
              <a:defRPr sz="6000"/>
            </a:lvl1pPr>
            <a:lvl2pPr marL="1932392" indent="0">
              <a:buNone/>
              <a:defRPr sz="5100"/>
            </a:lvl2pPr>
            <a:lvl3pPr marL="3864788" indent="0">
              <a:buNone/>
              <a:defRPr sz="4100"/>
            </a:lvl3pPr>
            <a:lvl4pPr marL="5797180" indent="0">
              <a:buNone/>
              <a:defRPr sz="3800"/>
            </a:lvl4pPr>
            <a:lvl5pPr marL="7729579" indent="0">
              <a:buNone/>
              <a:defRPr sz="3800"/>
            </a:lvl5pPr>
            <a:lvl6pPr marL="9661968" indent="0">
              <a:buNone/>
              <a:defRPr sz="3800"/>
            </a:lvl6pPr>
            <a:lvl7pPr marL="11594360" indent="0">
              <a:buNone/>
              <a:defRPr sz="3800"/>
            </a:lvl7pPr>
            <a:lvl8pPr marL="13526759" indent="0">
              <a:buNone/>
              <a:defRPr sz="3800"/>
            </a:lvl8pPr>
            <a:lvl9pPr marL="15459151" indent="0">
              <a:buNone/>
              <a:defRPr sz="3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4FAC27-A03C-D242-AA2E-EA2A10F76E06}" type="datetimeFigureOut">
              <a:rPr lang="en-US" smtClean="0"/>
              <a:t>8/3/15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7A7D77-94AC-1C4A-B7A2-537DA7A2C4D2}" type="slidenum">
              <a:rPr lang="en-US" smtClean="0"/>
              <a:t>‹#›</a:t>
            </a:fld>
            <a:endParaRPr lang="en-US"/>
          </a:p>
        </p:txBody>
      </p:sp>
    </p:spTree>
    <p:extLst>
      <p:ext uri="{BB962C8B-B14F-4D97-AF65-F5344CB8AC3E}">
        <p14:creationId xmlns:p14="http://schemas.microsoft.com/office/powerpoint/2010/main" val="9163977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1171788"/>
            <a:ext cx="34564320" cy="4876802"/>
          </a:xfrm>
          <a:prstGeom prst="rect">
            <a:avLst/>
          </a:prstGeom>
        </p:spPr>
        <p:txBody>
          <a:bodyPr vert="horz" lIns="386478" tIns="193238" rIns="386478" bIns="19323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920240" y="6827529"/>
            <a:ext cx="34564320" cy="19310775"/>
          </a:xfrm>
          <a:prstGeom prst="rect">
            <a:avLst/>
          </a:prstGeom>
        </p:spPr>
        <p:txBody>
          <a:bodyPr vert="horz" lIns="386478" tIns="193238" rIns="386478" bIns="1932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920245" y="27120433"/>
            <a:ext cx="8961121" cy="1557866"/>
          </a:xfrm>
          <a:prstGeom prst="rect">
            <a:avLst/>
          </a:prstGeom>
        </p:spPr>
        <p:txBody>
          <a:bodyPr vert="horz" lIns="386478" tIns="193238" rIns="386478" bIns="193238" rtlCol="0" anchor="ctr"/>
          <a:lstStyle>
            <a:lvl1pPr algn="l">
              <a:defRPr sz="5100">
                <a:solidFill>
                  <a:schemeClr val="tx1">
                    <a:tint val="75000"/>
                  </a:schemeClr>
                </a:solidFill>
              </a:defRPr>
            </a:lvl1pPr>
          </a:lstStyle>
          <a:p>
            <a:fld id="{D54FAC27-A03C-D242-AA2E-EA2A10F76E06}" type="datetimeFigureOut">
              <a:rPr lang="en-US" smtClean="0"/>
              <a:t>8/3/15</a:t>
            </a:fld>
            <a:endParaRPr lang="en-US"/>
          </a:p>
        </p:txBody>
      </p:sp>
      <p:sp>
        <p:nvSpPr>
          <p:cNvPr id="5" name="Footer Placeholder 4"/>
          <p:cNvSpPr>
            <a:spLocks noGrp="1"/>
          </p:cNvSpPr>
          <p:nvPr>
            <p:ph type="ftr" sz="quarter" idx="3"/>
          </p:nvPr>
        </p:nvSpPr>
        <p:spPr>
          <a:xfrm>
            <a:off x="13121641" y="27120433"/>
            <a:ext cx="12161519" cy="1557866"/>
          </a:xfrm>
          <a:prstGeom prst="rect">
            <a:avLst/>
          </a:prstGeom>
        </p:spPr>
        <p:txBody>
          <a:bodyPr vert="horz" lIns="386478" tIns="193238" rIns="386478" bIns="193238" rtlCol="0" anchor="ctr"/>
          <a:lstStyle>
            <a:lvl1pPr algn="ctr">
              <a:defRPr sz="5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523441" y="27120433"/>
            <a:ext cx="8961121" cy="1557866"/>
          </a:xfrm>
          <a:prstGeom prst="rect">
            <a:avLst/>
          </a:prstGeom>
        </p:spPr>
        <p:txBody>
          <a:bodyPr vert="horz" lIns="386478" tIns="193238" rIns="386478" bIns="193238" rtlCol="0" anchor="ctr"/>
          <a:lstStyle>
            <a:lvl1pPr algn="r">
              <a:defRPr sz="5100">
                <a:solidFill>
                  <a:schemeClr val="tx1">
                    <a:tint val="75000"/>
                  </a:schemeClr>
                </a:solidFill>
              </a:defRPr>
            </a:lvl1pPr>
          </a:lstStyle>
          <a:p>
            <a:fld id="{C37A7D77-94AC-1C4A-B7A2-537DA7A2C4D2}" type="slidenum">
              <a:rPr lang="en-US" smtClean="0"/>
              <a:t>‹#›</a:t>
            </a:fld>
            <a:endParaRPr lang="en-US"/>
          </a:p>
        </p:txBody>
      </p:sp>
    </p:spTree>
    <p:extLst>
      <p:ext uri="{BB962C8B-B14F-4D97-AF65-F5344CB8AC3E}">
        <p14:creationId xmlns:p14="http://schemas.microsoft.com/office/powerpoint/2010/main" val="2850706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932392" rtl="0" eaLnBrk="1" latinLnBrk="0" hangingPunct="1">
        <a:spcBef>
          <a:spcPct val="0"/>
        </a:spcBef>
        <a:buNone/>
        <a:defRPr sz="18700" kern="1200">
          <a:solidFill>
            <a:schemeClr val="tx1"/>
          </a:solidFill>
          <a:latin typeface="+mj-lt"/>
          <a:ea typeface="+mj-ea"/>
          <a:cs typeface="+mj-cs"/>
        </a:defRPr>
      </a:lvl1pPr>
    </p:titleStyle>
    <p:bodyStyle>
      <a:lvl1pPr marL="1449295" indent="-1449295" algn="l" defTabSz="1932392" rtl="0" eaLnBrk="1" latinLnBrk="0" hangingPunct="1">
        <a:spcBef>
          <a:spcPct val="20000"/>
        </a:spcBef>
        <a:buFont typeface="Arial"/>
        <a:buChar char="•"/>
        <a:defRPr sz="13700" kern="1200">
          <a:solidFill>
            <a:schemeClr val="tx1"/>
          </a:solidFill>
          <a:latin typeface="+mn-lt"/>
          <a:ea typeface="+mn-ea"/>
          <a:cs typeface="+mn-cs"/>
        </a:defRPr>
      </a:lvl1pPr>
      <a:lvl2pPr marL="3140140" indent="-1207748" algn="l" defTabSz="1932392" rtl="0" eaLnBrk="1" latinLnBrk="0" hangingPunct="1">
        <a:spcBef>
          <a:spcPct val="20000"/>
        </a:spcBef>
        <a:buFont typeface="Arial"/>
        <a:buChar char="–"/>
        <a:defRPr sz="11700" kern="1200">
          <a:solidFill>
            <a:schemeClr val="tx1"/>
          </a:solidFill>
          <a:latin typeface="+mn-lt"/>
          <a:ea typeface="+mn-ea"/>
          <a:cs typeface="+mn-cs"/>
        </a:defRPr>
      </a:lvl2pPr>
      <a:lvl3pPr marL="4830985" indent="-966198" algn="l" defTabSz="1932392" rtl="0" eaLnBrk="1" latinLnBrk="0" hangingPunct="1">
        <a:spcBef>
          <a:spcPct val="20000"/>
        </a:spcBef>
        <a:buFont typeface="Arial"/>
        <a:buChar char="•"/>
        <a:defRPr sz="10200" kern="1200">
          <a:solidFill>
            <a:schemeClr val="tx1"/>
          </a:solidFill>
          <a:latin typeface="+mn-lt"/>
          <a:ea typeface="+mn-ea"/>
          <a:cs typeface="+mn-cs"/>
        </a:defRPr>
      </a:lvl3pPr>
      <a:lvl4pPr marL="6763378" indent="-966198" algn="l" defTabSz="1932392" rtl="0" eaLnBrk="1" latinLnBrk="0" hangingPunct="1">
        <a:spcBef>
          <a:spcPct val="20000"/>
        </a:spcBef>
        <a:buFont typeface="Arial"/>
        <a:buChar char="–"/>
        <a:defRPr sz="8600" kern="1200">
          <a:solidFill>
            <a:schemeClr val="tx1"/>
          </a:solidFill>
          <a:latin typeface="+mn-lt"/>
          <a:ea typeface="+mn-ea"/>
          <a:cs typeface="+mn-cs"/>
        </a:defRPr>
      </a:lvl4pPr>
      <a:lvl5pPr marL="8695776" indent="-966198" algn="l" defTabSz="1932392" rtl="0" eaLnBrk="1" latinLnBrk="0" hangingPunct="1">
        <a:spcBef>
          <a:spcPct val="20000"/>
        </a:spcBef>
        <a:buFont typeface="Arial"/>
        <a:buChar char="»"/>
        <a:defRPr sz="8600" kern="1200">
          <a:solidFill>
            <a:schemeClr val="tx1"/>
          </a:solidFill>
          <a:latin typeface="+mn-lt"/>
          <a:ea typeface="+mn-ea"/>
          <a:cs typeface="+mn-cs"/>
        </a:defRPr>
      </a:lvl5pPr>
      <a:lvl6pPr marL="10628169" indent="-966198" algn="l" defTabSz="1932392" rtl="0" eaLnBrk="1" latinLnBrk="0" hangingPunct="1">
        <a:spcBef>
          <a:spcPct val="20000"/>
        </a:spcBef>
        <a:buFont typeface="Arial"/>
        <a:buChar char="•"/>
        <a:defRPr sz="8600" kern="1200">
          <a:solidFill>
            <a:schemeClr val="tx1"/>
          </a:solidFill>
          <a:latin typeface="+mn-lt"/>
          <a:ea typeface="+mn-ea"/>
          <a:cs typeface="+mn-cs"/>
        </a:defRPr>
      </a:lvl6pPr>
      <a:lvl7pPr marL="12560561" indent="-966198" algn="l" defTabSz="1932392" rtl="0" eaLnBrk="1" latinLnBrk="0" hangingPunct="1">
        <a:spcBef>
          <a:spcPct val="20000"/>
        </a:spcBef>
        <a:buFont typeface="Arial"/>
        <a:buChar char="•"/>
        <a:defRPr sz="8600" kern="1200">
          <a:solidFill>
            <a:schemeClr val="tx1"/>
          </a:solidFill>
          <a:latin typeface="+mn-lt"/>
          <a:ea typeface="+mn-ea"/>
          <a:cs typeface="+mn-cs"/>
        </a:defRPr>
      </a:lvl7pPr>
      <a:lvl8pPr marL="14492956" indent="-966198" algn="l" defTabSz="1932392" rtl="0" eaLnBrk="1" latinLnBrk="0" hangingPunct="1">
        <a:spcBef>
          <a:spcPct val="20000"/>
        </a:spcBef>
        <a:buFont typeface="Arial"/>
        <a:buChar char="•"/>
        <a:defRPr sz="8600" kern="1200">
          <a:solidFill>
            <a:schemeClr val="tx1"/>
          </a:solidFill>
          <a:latin typeface="+mn-lt"/>
          <a:ea typeface="+mn-ea"/>
          <a:cs typeface="+mn-cs"/>
        </a:defRPr>
      </a:lvl8pPr>
      <a:lvl9pPr marL="16425349" indent="-966198" algn="l" defTabSz="1932392" rtl="0" eaLnBrk="1" latinLnBrk="0" hangingPunct="1">
        <a:spcBef>
          <a:spcPct val="20000"/>
        </a:spcBef>
        <a:buFont typeface="Arial"/>
        <a:buChar char="•"/>
        <a:defRPr sz="8600" kern="1200">
          <a:solidFill>
            <a:schemeClr val="tx1"/>
          </a:solidFill>
          <a:latin typeface="+mn-lt"/>
          <a:ea typeface="+mn-ea"/>
          <a:cs typeface="+mn-cs"/>
        </a:defRPr>
      </a:lvl9pPr>
    </p:bodyStyle>
    <p:otherStyle>
      <a:defPPr>
        <a:defRPr lang="en-US"/>
      </a:defPPr>
      <a:lvl1pPr marL="0" algn="l" defTabSz="1932392" rtl="0" eaLnBrk="1" latinLnBrk="0" hangingPunct="1">
        <a:defRPr sz="7600" kern="1200">
          <a:solidFill>
            <a:schemeClr val="tx1"/>
          </a:solidFill>
          <a:latin typeface="+mn-lt"/>
          <a:ea typeface="+mn-ea"/>
          <a:cs typeface="+mn-cs"/>
        </a:defRPr>
      </a:lvl1pPr>
      <a:lvl2pPr marL="1932392" algn="l" defTabSz="1932392" rtl="0" eaLnBrk="1" latinLnBrk="0" hangingPunct="1">
        <a:defRPr sz="7600" kern="1200">
          <a:solidFill>
            <a:schemeClr val="tx1"/>
          </a:solidFill>
          <a:latin typeface="+mn-lt"/>
          <a:ea typeface="+mn-ea"/>
          <a:cs typeface="+mn-cs"/>
        </a:defRPr>
      </a:lvl2pPr>
      <a:lvl3pPr marL="3864788" algn="l" defTabSz="1932392" rtl="0" eaLnBrk="1" latinLnBrk="0" hangingPunct="1">
        <a:defRPr sz="7600" kern="1200">
          <a:solidFill>
            <a:schemeClr val="tx1"/>
          </a:solidFill>
          <a:latin typeface="+mn-lt"/>
          <a:ea typeface="+mn-ea"/>
          <a:cs typeface="+mn-cs"/>
        </a:defRPr>
      </a:lvl3pPr>
      <a:lvl4pPr marL="5797180" algn="l" defTabSz="1932392" rtl="0" eaLnBrk="1" latinLnBrk="0" hangingPunct="1">
        <a:defRPr sz="7600" kern="1200">
          <a:solidFill>
            <a:schemeClr val="tx1"/>
          </a:solidFill>
          <a:latin typeface="+mn-lt"/>
          <a:ea typeface="+mn-ea"/>
          <a:cs typeface="+mn-cs"/>
        </a:defRPr>
      </a:lvl4pPr>
      <a:lvl5pPr marL="7729579" algn="l" defTabSz="1932392" rtl="0" eaLnBrk="1" latinLnBrk="0" hangingPunct="1">
        <a:defRPr sz="7600" kern="1200">
          <a:solidFill>
            <a:schemeClr val="tx1"/>
          </a:solidFill>
          <a:latin typeface="+mn-lt"/>
          <a:ea typeface="+mn-ea"/>
          <a:cs typeface="+mn-cs"/>
        </a:defRPr>
      </a:lvl5pPr>
      <a:lvl6pPr marL="9661968" algn="l" defTabSz="1932392" rtl="0" eaLnBrk="1" latinLnBrk="0" hangingPunct="1">
        <a:defRPr sz="7600" kern="1200">
          <a:solidFill>
            <a:schemeClr val="tx1"/>
          </a:solidFill>
          <a:latin typeface="+mn-lt"/>
          <a:ea typeface="+mn-ea"/>
          <a:cs typeface="+mn-cs"/>
        </a:defRPr>
      </a:lvl6pPr>
      <a:lvl7pPr marL="11594360" algn="l" defTabSz="1932392" rtl="0" eaLnBrk="1" latinLnBrk="0" hangingPunct="1">
        <a:defRPr sz="7600" kern="1200">
          <a:solidFill>
            <a:schemeClr val="tx1"/>
          </a:solidFill>
          <a:latin typeface="+mn-lt"/>
          <a:ea typeface="+mn-ea"/>
          <a:cs typeface="+mn-cs"/>
        </a:defRPr>
      </a:lvl7pPr>
      <a:lvl8pPr marL="13526759" algn="l" defTabSz="1932392" rtl="0" eaLnBrk="1" latinLnBrk="0" hangingPunct="1">
        <a:defRPr sz="7600" kern="1200">
          <a:solidFill>
            <a:schemeClr val="tx1"/>
          </a:solidFill>
          <a:latin typeface="+mn-lt"/>
          <a:ea typeface="+mn-ea"/>
          <a:cs typeface="+mn-cs"/>
        </a:defRPr>
      </a:lvl8pPr>
      <a:lvl9pPr marL="15459151" algn="l" defTabSz="1932392" rtl="0" eaLnBrk="1" latinLnBrk="0" hangingPunct="1">
        <a:defRPr sz="7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jpg"/><Relationship Id="rId7" Type="http://schemas.openxmlformats.org/officeDocument/2006/relationships/image" Target="../media/image6.jpg"/><Relationship Id="rId8" Type="http://schemas.openxmlformats.org/officeDocument/2006/relationships/hyperlink" Target="http://www.arcus.org/sipn" TargetMode="External"/><Relationship Id="rId9" Type="http://schemas.openxmlformats.org/officeDocument/2006/relationships/hyperlink" Target="http://www.arcus.org/sipn/meetings/webinars" TargetMode="External"/><Relationship Id="rId10" Type="http://schemas.openxmlformats.org/officeDocument/2006/relationships/hyperlink" Target="http://www.arcus.org/sipn/sea-ice-outlook" TargetMode="External"/><Relationship Id="rId11"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6206"/>
            <a:ext cx="38404800" cy="2078796"/>
          </a:xfrm>
        </p:spPr>
        <p:txBody>
          <a:bodyPr>
            <a:noAutofit/>
          </a:bodyPr>
          <a:lstStyle/>
          <a:p>
            <a:r>
              <a:rPr lang="en-US" sz="7600" b="1" dirty="0">
                <a:effectLst>
                  <a:outerShdw blurRad="50800" dist="38100" dir="2700000" algn="tl" rotWithShape="0">
                    <a:prstClr val="black">
                      <a:alpha val="40000"/>
                    </a:prstClr>
                  </a:outerShdw>
                </a:effectLst>
                <a:latin typeface="Georgia"/>
                <a:cs typeface="Georgia"/>
              </a:rPr>
              <a:t>Arctic Sea Ice Predictability &amp; the Sea Ice Prediction Network (SIPN)</a:t>
            </a:r>
          </a:p>
        </p:txBody>
      </p:sp>
      <p:sp>
        <p:nvSpPr>
          <p:cNvPr id="3" name="Subtitle 2"/>
          <p:cNvSpPr>
            <a:spLocks noGrp="1"/>
          </p:cNvSpPr>
          <p:nvPr>
            <p:ph type="subTitle" idx="1"/>
          </p:nvPr>
        </p:nvSpPr>
        <p:spPr>
          <a:xfrm>
            <a:off x="367283" y="6368270"/>
            <a:ext cx="15767562" cy="7014459"/>
          </a:xfrm>
        </p:spPr>
        <p:txBody>
          <a:bodyPr>
            <a:noAutofit/>
          </a:bodyPr>
          <a:lstStyle/>
          <a:p>
            <a:pPr marL="1142508" indent="-1142508" algn="l">
              <a:buFont typeface="Arial"/>
              <a:buChar char="•"/>
            </a:pPr>
            <a:r>
              <a:rPr lang="en-US" sz="3500" dirty="0">
                <a:solidFill>
                  <a:schemeClr val="tx1"/>
                </a:solidFill>
                <a:latin typeface="Verdana"/>
                <a:cs typeface="Verdana"/>
              </a:rPr>
              <a:t>Decline in the extent and thickness of Arctic sea ice is an active area of scientific effort and one with significant implications for ecosystems and communities.</a:t>
            </a:r>
          </a:p>
          <a:p>
            <a:pPr marL="1142508" indent="-1142508" algn="l">
              <a:buFont typeface="Arial"/>
              <a:buChar char="•"/>
            </a:pPr>
            <a:r>
              <a:rPr lang="en-US" sz="3500" dirty="0">
                <a:solidFill>
                  <a:schemeClr val="tx1"/>
                </a:solidFill>
                <a:latin typeface="Verdana"/>
                <a:cs typeface="Verdana"/>
              </a:rPr>
              <a:t>Forecasting for seasonal timescales (i.e., the summer and into fall) is of particular interest to many stakeholders.</a:t>
            </a:r>
          </a:p>
          <a:p>
            <a:pPr marL="1142508" indent="-1142508" algn="l">
              <a:buFont typeface="Arial"/>
              <a:buChar char="•"/>
            </a:pPr>
            <a:r>
              <a:rPr lang="en-US" sz="3500" dirty="0">
                <a:solidFill>
                  <a:schemeClr val="tx1"/>
                </a:solidFill>
                <a:latin typeface="Verdana"/>
                <a:cs typeface="Verdana"/>
              </a:rPr>
              <a:t>However, seasonal forecasting is challenging due to the variable nature of weather and ocean behavior over that timescale as well as current limits to data and modeling capabilities.</a:t>
            </a:r>
          </a:p>
          <a:p>
            <a:pPr marL="1142508" indent="-1142508" algn="l">
              <a:buFont typeface="Arial"/>
              <a:buChar char="•"/>
            </a:pPr>
            <a:r>
              <a:rPr lang="en-US" sz="3500" dirty="0">
                <a:solidFill>
                  <a:schemeClr val="tx1"/>
                </a:solidFill>
                <a:latin typeface="Verdana"/>
                <a:cs typeface="Verdana"/>
              </a:rPr>
              <a:t>The Sea Ice Prediction Network (SIPN), funded in 2013, is developing a collaborative network of scientists and stakeholders to advance research on sea ice prediction and communicate sea ice knowledge and tools.</a:t>
            </a:r>
          </a:p>
          <a:p>
            <a:pPr marL="1142508" indent="-1142508" algn="l">
              <a:buFont typeface="Arial"/>
              <a:buChar char="•"/>
            </a:pPr>
            <a:endParaRPr lang="en-US" sz="3500" dirty="0">
              <a:solidFill>
                <a:schemeClr val="tx1"/>
              </a:solidFill>
              <a:latin typeface="Verdana"/>
              <a:cs typeface="Verdana"/>
            </a:endParaRPr>
          </a:p>
        </p:txBody>
      </p:sp>
      <p:sp>
        <p:nvSpPr>
          <p:cNvPr id="4" name="Line 45"/>
          <p:cNvSpPr>
            <a:spLocks noChangeShapeType="1"/>
          </p:cNvSpPr>
          <p:nvPr/>
        </p:nvSpPr>
        <p:spPr bwMode="auto">
          <a:xfrm>
            <a:off x="0" y="2300566"/>
            <a:ext cx="38404800" cy="0"/>
          </a:xfrm>
          <a:prstGeom prst="line">
            <a:avLst/>
          </a:prstGeom>
          <a:noFill/>
          <a:ln w="190500">
            <a:solidFill>
              <a:srgbClr val="006699"/>
            </a:solidFill>
            <a:round/>
            <a:headEnd/>
            <a:tailEnd/>
          </a:ln>
          <a:extLst>
            <a:ext uri="{909E8E84-426E-40dd-AFC4-6F175D3DCCD1}">
              <a14:hiddenFill xmlns:a14="http://schemas.microsoft.com/office/drawing/2010/main">
                <a:noFill/>
              </a14:hiddenFill>
            </a:ext>
          </a:extLst>
        </p:spPr>
        <p:txBody>
          <a:bodyPr wrap="none" lIns="96622" tIns="48309" rIns="96622" bIns="48309" anchor="ctr"/>
          <a:lstStyle/>
          <a:p>
            <a:endParaRPr lang="en-US"/>
          </a:p>
        </p:txBody>
      </p:sp>
      <p:sp>
        <p:nvSpPr>
          <p:cNvPr id="5" name="TextBox 41"/>
          <p:cNvSpPr txBox="1">
            <a:spLocks noChangeArrowheads="1"/>
          </p:cNvSpPr>
          <p:nvPr/>
        </p:nvSpPr>
        <p:spPr bwMode="auto">
          <a:xfrm>
            <a:off x="-126999" y="2683101"/>
            <a:ext cx="38404800" cy="466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622" tIns="48309" rIns="96622" bIns="48309">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dirty="0">
                <a:solidFill>
                  <a:schemeClr val="accent1">
                    <a:lumMod val="50000"/>
                  </a:schemeClr>
                </a:solidFill>
                <a:latin typeface="Georgia" charset="0"/>
                <a:cs typeface="Georgia" charset="0"/>
              </a:rPr>
              <a:t>Helen Wiggins, Arctic Research Consortium of the U.S. (ARCUS</a:t>
            </a:r>
            <a:r>
              <a:rPr lang="en-US" dirty="0" smtClean="0">
                <a:solidFill>
                  <a:schemeClr val="accent1">
                    <a:lumMod val="50000"/>
                  </a:schemeClr>
                </a:solidFill>
                <a:latin typeface="Georgia" charset="0"/>
                <a:cs typeface="Georgia" charset="0"/>
              </a:rPr>
              <a:t>)</a:t>
            </a:r>
            <a:r>
              <a:rPr lang="en-US" dirty="0">
                <a:solidFill>
                  <a:schemeClr val="accent1">
                    <a:lumMod val="50000"/>
                  </a:schemeClr>
                </a:solidFill>
                <a:latin typeface="Georgia" charset="0"/>
                <a:cs typeface="Georgia" charset="0"/>
              </a:rPr>
              <a:t>,</a:t>
            </a:r>
            <a:r>
              <a:rPr lang="en-US" dirty="0" smtClean="0">
                <a:solidFill>
                  <a:schemeClr val="accent1">
                    <a:lumMod val="50000"/>
                  </a:schemeClr>
                </a:solidFill>
                <a:latin typeface="Georgia" charset="0"/>
                <a:cs typeface="Georgia" charset="0"/>
              </a:rPr>
              <a:t> Julienne Stroeve, National Snow and Ice Data Center (NSIDC), and Betsy Turner-Bogren (ARCUS); on </a:t>
            </a:r>
            <a:r>
              <a:rPr lang="en-US" dirty="0">
                <a:solidFill>
                  <a:schemeClr val="accent1">
                    <a:lumMod val="50000"/>
                  </a:schemeClr>
                </a:solidFill>
                <a:latin typeface="Georgia" charset="0"/>
                <a:cs typeface="Georgia" charset="0"/>
              </a:rPr>
              <a:t>behalf of  </a:t>
            </a:r>
            <a:r>
              <a:rPr lang="en-US" dirty="0" smtClean="0">
                <a:solidFill>
                  <a:schemeClr val="accent1">
                    <a:lumMod val="50000"/>
                  </a:schemeClr>
                </a:solidFill>
                <a:latin typeface="Georgia" charset="0"/>
                <a:cs typeface="Georgia" charset="0"/>
              </a:rPr>
              <a:t>the Sea Ice Prediction Network (SIPN) Leadership Team</a:t>
            </a:r>
            <a:endParaRPr lang="en-US" dirty="0">
              <a:solidFill>
                <a:schemeClr val="accent1">
                  <a:lumMod val="50000"/>
                </a:schemeClr>
              </a:solidFill>
              <a:cs typeface="Georgia" charset="0"/>
            </a:endParaRPr>
          </a:p>
        </p:txBody>
      </p:sp>
      <p:sp>
        <p:nvSpPr>
          <p:cNvPr id="7" name="TextBox 6"/>
          <p:cNvSpPr txBox="1"/>
          <p:nvPr/>
        </p:nvSpPr>
        <p:spPr>
          <a:xfrm>
            <a:off x="876304" y="5448157"/>
            <a:ext cx="15892019" cy="749719"/>
          </a:xfrm>
          <a:prstGeom prst="rect">
            <a:avLst/>
          </a:prstGeom>
          <a:solidFill>
            <a:schemeClr val="accent1">
              <a:lumMod val="75000"/>
            </a:schemeClr>
          </a:solidFill>
        </p:spPr>
        <p:txBody>
          <a:bodyPr wrap="square" lIns="91400" tIns="45700" rIns="91400" bIns="45700" rtlCol="0">
            <a:spAutoFit/>
          </a:bodyPr>
          <a:lstStyle/>
          <a:p>
            <a:r>
              <a:rPr lang="en-US" sz="4100" b="1" dirty="0">
                <a:solidFill>
                  <a:schemeClr val="bg1"/>
                </a:solidFill>
              </a:rPr>
              <a:t>Project Background</a:t>
            </a:r>
          </a:p>
        </p:txBody>
      </p:sp>
      <p:sp>
        <p:nvSpPr>
          <p:cNvPr id="8" name="TextBox 7"/>
          <p:cNvSpPr txBox="1"/>
          <p:nvPr/>
        </p:nvSpPr>
        <p:spPr>
          <a:xfrm>
            <a:off x="876304" y="14555073"/>
            <a:ext cx="15892019" cy="749719"/>
          </a:xfrm>
          <a:prstGeom prst="rect">
            <a:avLst/>
          </a:prstGeom>
          <a:solidFill>
            <a:schemeClr val="accent1">
              <a:lumMod val="75000"/>
            </a:schemeClr>
          </a:solidFill>
        </p:spPr>
        <p:txBody>
          <a:bodyPr wrap="square" lIns="91400" tIns="45700" rIns="91400" bIns="45700" rtlCol="0">
            <a:spAutoFit/>
          </a:bodyPr>
          <a:lstStyle/>
          <a:p>
            <a:r>
              <a:rPr lang="en-US" sz="4100" b="1" dirty="0">
                <a:solidFill>
                  <a:schemeClr val="bg1"/>
                </a:solidFill>
              </a:rPr>
              <a:t>Project Objectives</a:t>
            </a:r>
          </a:p>
        </p:txBody>
      </p:sp>
      <p:sp>
        <p:nvSpPr>
          <p:cNvPr id="9" name="TextBox 8"/>
          <p:cNvSpPr txBox="1"/>
          <p:nvPr/>
        </p:nvSpPr>
        <p:spPr>
          <a:xfrm>
            <a:off x="18160674" y="5466191"/>
            <a:ext cx="19685326" cy="749719"/>
          </a:xfrm>
          <a:prstGeom prst="rect">
            <a:avLst/>
          </a:prstGeom>
          <a:solidFill>
            <a:schemeClr val="accent1">
              <a:lumMod val="75000"/>
            </a:schemeClr>
          </a:solidFill>
        </p:spPr>
        <p:txBody>
          <a:bodyPr wrap="square" lIns="91400" tIns="45700" rIns="91400" bIns="45700" rtlCol="0">
            <a:spAutoFit/>
          </a:bodyPr>
          <a:lstStyle/>
          <a:p>
            <a:r>
              <a:rPr lang="en-US" sz="4100" b="1" dirty="0">
                <a:solidFill>
                  <a:schemeClr val="bg1"/>
                </a:solidFill>
              </a:rPr>
              <a:t>Current Project Highlights</a:t>
            </a:r>
          </a:p>
        </p:txBody>
      </p:sp>
      <p:sp>
        <p:nvSpPr>
          <p:cNvPr id="10" name="TextBox 41"/>
          <p:cNvSpPr txBox="1">
            <a:spLocks noChangeArrowheads="1"/>
          </p:cNvSpPr>
          <p:nvPr/>
        </p:nvSpPr>
        <p:spPr bwMode="auto">
          <a:xfrm>
            <a:off x="691638" y="3299565"/>
            <a:ext cx="37154359" cy="1205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622" tIns="48309" rIns="96622" bIns="48309">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b="1" dirty="0" smtClean="0">
                <a:solidFill>
                  <a:srgbClr val="254061"/>
                </a:solidFill>
                <a:latin typeface="Georgia" charset="0"/>
                <a:cs typeface="Georgia" charset="0"/>
              </a:rPr>
              <a:t>SIPN Leadership Team</a:t>
            </a:r>
            <a:r>
              <a:rPr lang="en-US" dirty="0" smtClean="0">
                <a:solidFill>
                  <a:srgbClr val="254061"/>
                </a:solidFill>
                <a:latin typeface="Georgia" charset="0"/>
                <a:cs typeface="Georgia" charset="0"/>
              </a:rPr>
              <a:t>: </a:t>
            </a:r>
            <a:r>
              <a:rPr lang="en-US" dirty="0" smtClean="0">
                <a:solidFill>
                  <a:srgbClr val="254061"/>
                </a:solidFill>
              </a:rPr>
              <a:t>Julienne </a:t>
            </a:r>
            <a:r>
              <a:rPr lang="en-US" dirty="0">
                <a:solidFill>
                  <a:srgbClr val="254061"/>
                </a:solidFill>
              </a:rPr>
              <a:t>Stroeve, NSIDC (Project PI/NSF </a:t>
            </a:r>
            <a:r>
              <a:rPr lang="en-US" dirty="0" smtClean="0">
                <a:solidFill>
                  <a:srgbClr val="254061"/>
                </a:solidFill>
              </a:rPr>
              <a:t>PI);  </a:t>
            </a:r>
            <a:r>
              <a:rPr lang="en-US" dirty="0">
                <a:solidFill>
                  <a:srgbClr val="254061"/>
                </a:solidFill>
              </a:rPr>
              <a:t>Cecilia </a:t>
            </a:r>
            <a:r>
              <a:rPr lang="en-US" dirty="0" err="1" smtClean="0">
                <a:solidFill>
                  <a:srgbClr val="254061"/>
                </a:solidFill>
              </a:rPr>
              <a:t>Bitz</a:t>
            </a:r>
            <a:r>
              <a:rPr lang="en-US" dirty="0" smtClean="0">
                <a:solidFill>
                  <a:srgbClr val="254061"/>
                </a:solidFill>
              </a:rPr>
              <a:t>, </a:t>
            </a:r>
            <a:r>
              <a:rPr lang="en-US" dirty="0">
                <a:solidFill>
                  <a:srgbClr val="254061"/>
                </a:solidFill>
              </a:rPr>
              <a:t>U. Washington (ONR PI</a:t>
            </a:r>
            <a:r>
              <a:rPr lang="en-US" dirty="0" smtClean="0">
                <a:solidFill>
                  <a:srgbClr val="254061"/>
                </a:solidFill>
              </a:rPr>
              <a:t>); </a:t>
            </a:r>
            <a:r>
              <a:rPr lang="en-US" dirty="0">
                <a:solidFill>
                  <a:srgbClr val="254061"/>
                </a:solidFill>
              </a:rPr>
              <a:t>Edward Blanchard-Wrigglesworth, U. </a:t>
            </a:r>
            <a:r>
              <a:rPr lang="en-US" dirty="0" smtClean="0">
                <a:solidFill>
                  <a:srgbClr val="254061"/>
                </a:solidFill>
              </a:rPr>
              <a:t>Washington; </a:t>
            </a:r>
            <a:r>
              <a:rPr lang="en-US" dirty="0">
                <a:solidFill>
                  <a:srgbClr val="254061"/>
                </a:solidFill>
              </a:rPr>
              <a:t>Walt Meier, NASA (Co-PI) </a:t>
            </a:r>
            <a:r>
              <a:rPr lang="en-US" dirty="0" smtClean="0">
                <a:solidFill>
                  <a:srgbClr val="254061"/>
                </a:solidFill>
              </a:rPr>
              <a:t>; </a:t>
            </a:r>
            <a:r>
              <a:rPr lang="en-US" dirty="0">
                <a:solidFill>
                  <a:srgbClr val="254061"/>
                </a:solidFill>
              </a:rPr>
              <a:t>Jim Overland, NOAA/University of </a:t>
            </a:r>
            <a:r>
              <a:rPr lang="en-US" dirty="0" smtClean="0">
                <a:solidFill>
                  <a:srgbClr val="254061"/>
                </a:solidFill>
              </a:rPr>
              <a:t>Washington; </a:t>
            </a:r>
            <a:r>
              <a:rPr lang="en-US" dirty="0">
                <a:solidFill>
                  <a:srgbClr val="254061"/>
                </a:solidFill>
              </a:rPr>
              <a:t>Muyin Wang, NOAA/University of </a:t>
            </a:r>
            <a:r>
              <a:rPr lang="en-US" dirty="0" smtClean="0">
                <a:solidFill>
                  <a:srgbClr val="254061"/>
                </a:solidFill>
              </a:rPr>
              <a:t>Washington; </a:t>
            </a:r>
            <a:r>
              <a:rPr lang="en-US" dirty="0">
                <a:solidFill>
                  <a:srgbClr val="254061"/>
                </a:solidFill>
              </a:rPr>
              <a:t>Hajo Eicken, UAF (Co-PI</a:t>
            </a:r>
            <a:r>
              <a:rPr lang="en-US" dirty="0" smtClean="0">
                <a:solidFill>
                  <a:srgbClr val="254061"/>
                </a:solidFill>
              </a:rPr>
              <a:t>); </a:t>
            </a:r>
            <a:r>
              <a:rPr lang="en-US" dirty="0">
                <a:solidFill>
                  <a:srgbClr val="254061"/>
                </a:solidFill>
              </a:rPr>
              <a:t>Jenny Hutchings, Oregon State </a:t>
            </a:r>
            <a:r>
              <a:rPr lang="en-US" dirty="0" smtClean="0">
                <a:solidFill>
                  <a:srgbClr val="254061"/>
                </a:solidFill>
              </a:rPr>
              <a:t>University; </a:t>
            </a:r>
            <a:r>
              <a:rPr lang="en-US" dirty="0">
                <a:solidFill>
                  <a:srgbClr val="254061"/>
                </a:solidFill>
              </a:rPr>
              <a:t>Larry Hamilton, U. New Hampshire (Co-PI</a:t>
            </a:r>
            <a:r>
              <a:rPr lang="en-US" dirty="0" smtClean="0">
                <a:solidFill>
                  <a:srgbClr val="254061"/>
                </a:solidFill>
              </a:rPr>
              <a:t>); </a:t>
            </a:r>
            <a:r>
              <a:rPr lang="en-US" dirty="0">
                <a:solidFill>
                  <a:srgbClr val="254061"/>
                </a:solidFill>
              </a:rPr>
              <a:t>Helen Wiggins, ARCUS (ARCUS PI</a:t>
            </a:r>
            <a:r>
              <a:rPr lang="en-US" dirty="0" smtClean="0">
                <a:solidFill>
                  <a:srgbClr val="254061"/>
                </a:solidFill>
              </a:rPr>
              <a:t>); </a:t>
            </a:r>
            <a:r>
              <a:rPr lang="en-US" dirty="0">
                <a:solidFill>
                  <a:srgbClr val="254061"/>
                </a:solidFill>
              </a:rPr>
              <a:t>Adrienne Tivy, National Research Council of </a:t>
            </a:r>
            <a:r>
              <a:rPr lang="en-US" dirty="0" smtClean="0">
                <a:solidFill>
                  <a:srgbClr val="254061"/>
                </a:solidFill>
              </a:rPr>
              <a:t>Canada; </a:t>
            </a:r>
            <a:r>
              <a:rPr lang="en-US" dirty="0">
                <a:solidFill>
                  <a:srgbClr val="254061"/>
                </a:solidFill>
              </a:rPr>
              <a:t>Philip Jones, Los Alamos National Laboratory (DOE PI</a:t>
            </a:r>
            <a:r>
              <a:rPr lang="en-US" dirty="0" smtClean="0">
                <a:solidFill>
                  <a:srgbClr val="254061"/>
                </a:solidFill>
              </a:rPr>
              <a:t>); </a:t>
            </a:r>
            <a:r>
              <a:rPr lang="en-US" dirty="0">
                <a:solidFill>
                  <a:srgbClr val="254061"/>
                </a:solidFill>
              </a:rPr>
              <a:t>Elizabeth Hunke, Los Alamos National Laboratory</a:t>
            </a:r>
            <a:endParaRPr lang="en-US" dirty="0">
              <a:solidFill>
                <a:srgbClr val="254061"/>
              </a:solidFill>
              <a:cs typeface="Georgia" charset="0"/>
            </a:endParaRPr>
          </a:p>
        </p:txBody>
      </p:sp>
      <p:sp>
        <p:nvSpPr>
          <p:cNvPr id="11" name="TextBox 10"/>
          <p:cNvSpPr txBox="1"/>
          <p:nvPr/>
        </p:nvSpPr>
        <p:spPr>
          <a:xfrm>
            <a:off x="876304" y="18467869"/>
            <a:ext cx="15892019" cy="749719"/>
          </a:xfrm>
          <a:prstGeom prst="rect">
            <a:avLst/>
          </a:prstGeom>
          <a:solidFill>
            <a:schemeClr val="accent1">
              <a:lumMod val="75000"/>
            </a:schemeClr>
          </a:solidFill>
        </p:spPr>
        <p:txBody>
          <a:bodyPr wrap="square" lIns="91400" tIns="45700" rIns="91400" bIns="45700" rtlCol="0">
            <a:spAutoFit/>
          </a:bodyPr>
          <a:lstStyle/>
          <a:p>
            <a:r>
              <a:rPr lang="en-US" sz="4100" b="1" dirty="0">
                <a:solidFill>
                  <a:schemeClr val="bg1"/>
                </a:solidFill>
              </a:rPr>
              <a:t>Join the Network!</a:t>
            </a:r>
          </a:p>
        </p:txBody>
      </p:sp>
      <p:sp>
        <p:nvSpPr>
          <p:cNvPr id="12" name="TextBox 11"/>
          <p:cNvSpPr txBox="1"/>
          <p:nvPr/>
        </p:nvSpPr>
        <p:spPr>
          <a:xfrm>
            <a:off x="8" y="4453292"/>
            <a:ext cx="38404797" cy="1015663"/>
          </a:xfrm>
          <a:prstGeom prst="rect">
            <a:avLst/>
          </a:prstGeom>
          <a:noFill/>
        </p:spPr>
        <p:txBody>
          <a:bodyPr wrap="square" lIns="91400" tIns="45700" rIns="91400" bIns="45700" rtlCol="0">
            <a:spAutoFit/>
          </a:bodyPr>
          <a:lstStyle/>
          <a:p>
            <a:pPr algn="ctr"/>
            <a:r>
              <a:rPr lang="en-US" sz="2900" b="1" dirty="0" err="1">
                <a:solidFill>
                  <a:schemeClr val="tx2">
                    <a:lumMod val="60000"/>
                    <a:lumOff val="40000"/>
                  </a:schemeClr>
                </a:solidFill>
                <a:latin typeface="Verdana"/>
                <a:cs typeface="Verdana"/>
              </a:rPr>
              <a:t>www.arcus.org</a:t>
            </a:r>
            <a:r>
              <a:rPr lang="en-US" sz="2900" b="1" dirty="0">
                <a:solidFill>
                  <a:schemeClr val="tx2">
                    <a:lumMod val="60000"/>
                    <a:lumOff val="40000"/>
                  </a:schemeClr>
                </a:solidFill>
                <a:latin typeface="Verdana"/>
                <a:cs typeface="Verdana"/>
              </a:rPr>
              <a:t>/</a:t>
            </a:r>
            <a:r>
              <a:rPr lang="en-US" sz="2900" b="1" dirty="0" err="1">
                <a:solidFill>
                  <a:schemeClr val="tx2">
                    <a:lumMod val="60000"/>
                    <a:lumOff val="40000"/>
                  </a:schemeClr>
                </a:solidFill>
                <a:latin typeface="Verdana"/>
                <a:cs typeface="Verdana"/>
              </a:rPr>
              <a:t>sipn</a:t>
            </a:r>
            <a:endParaRPr lang="en-US" sz="2900" b="1" dirty="0">
              <a:solidFill>
                <a:schemeClr val="tx2">
                  <a:lumMod val="60000"/>
                  <a:lumOff val="40000"/>
                </a:schemeClr>
              </a:solidFill>
              <a:latin typeface="Verdana"/>
              <a:cs typeface="Verdana"/>
            </a:endParaRPr>
          </a:p>
          <a:p>
            <a:pPr algn="ctr"/>
            <a:endParaRPr lang="en-US" sz="2900" dirty="0">
              <a:solidFill>
                <a:schemeClr val="tx2">
                  <a:lumMod val="60000"/>
                  <a:lumOff val="40000"/>
                </a:schemeClr>
              </a:solidFill>
              <a:latin typeface="Verdana"/>
              <a:cs typeface="Verdana"/>
            </a:endParaRPr>
          </a:p>
        </p:txBody>
      </p:sp>
      <p:sp>
        <p:nvSpPr>
          <p:cNvPr id="13" name="TextBox 12"/>
          <p:cNvSpPr txBox="1"/>
          <p:nvPr/>
        </p:nvSpPr>
        <p:spPr>
          <a:xfrm>
            <a:off x="1181619" y="15535131"/>
            <a:ext cx="12841976" cy="2246772"/>
          </a:xfrm>
          <a:prstGeom prst="rect">
            <a:avLst/>
          </a:prstGeom>
          <a:noFill/>
        </p:spPr>
        <p:txBody>
          <a:bodyPr wrap="none" lIns="91400" tIns="45700" rIns="91400" bIns="45700" rtlCol="0">
            <a:spAutoFit/>
          </a:bodyPr>
          <a:lstStyle/>
          <a:p>
            <a:pPr marL="514130" indent="-514130">
              <a:buFont typeface="+mj-lt"/>
              <a:buAutoNum type="arabicPeriod"/>
            </a:pPr>
            <a:r>
              <a:rPr lang="en-US" sz="3500" dirty="0">
                <a:latin typeface="Verdana"/>
                <a:cs typeface="Verdana"/>
              </a:rPr>
              <a:t>Coordinate and evaluate activities to predict sea ice</a:t>
            </a:r>
          </a:p>
          <a:p>
            <a:pPr marL="514130" indent="-514130">
              <a:buFont typeface="+mj-lt"/>
              <a:buAutoNum type="arabicPeriod"/>
            </a:pPr>
            <a:r>
              <a:rPr lang="en-US" sz="3500" dirty="0">
                <a:latin typeface="Verdana"/>
                <a:cs typeface="Verdana"/>
              </a:rPr>
              <a:t>Integrate, assess and guide observations</a:t>
            </a:r>
          </a:p>
          <a:p>
            <a:pPr marL="514130" indent="-514130">
              <a:buFont typeface="+mj-lt"/>
              <a:buAutoNum type="arabicPeriod"/>
            </a:pPr>
            <a:r>
              <a:rPr lang="en-US" sz="3500" dirty="0">
                <a:latin typeface="Verdana"/>
                <a:cs typeface="Verdana"/>
              </a:rPr>
              <a:t>Synthesize predictions and observations</a:t>
            </a:r>
          </a:p>
          <a:p>
            <a:pPr marL="514130" indent="-514130">
              <a:buFont typeface="+mj-lt"/>
              <a:buAutoNum type="arabicPeriod"/>
            </a:pPr>
            <a:r>
              <a:rPr lang="en-US" sz="3500" dirty="0">
                <a:latin typeface="Verdana"/>
                <a:cs typeface="Verdana"/>
              </a:rPr>
              <a:t>Disseminate predictions and engage key stakeholders</a:t>
            </a:r>
          </a:p>
        </p:txBody>
      </p:sp>
      <p:cxnSp>
        <p:nvCxnSpPr>
          <p:cNvPr id="15" name="Straight Connector 14"/>
          <p:cNvCxnSpPr/>
          <p:nvPr/>
        </p:nvCxnSpPr>
        <p:spPr>
          <a:xfrm>
            <a:off x="0" y="25166135"/>
            <a:ext cx="38404800" cy="0"/>
          </a:xfrm>
          <a:prstGeom prst="line">
            <a:avLst/>
          </a:prstGeom>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0" y="25243098"/>
            <a:ext cx="38404800" cy="553998"/>
          </a:xfrm>
          <a:prstGeom prst="rect">
            <a:avLst/>
          </a:prstGeom>
          <a:noFill/>
        </p:spPr>
        <p:txBody>
          <a:bodyPr wrap="square" lIns="91400" tIns="45700" rIns="91400" bIns="45700" rtlCol="0">
            <a:spAutoFit/>
          </a:bodyPr>
          <a:lstStyle/>
          <a:p>
            <a:pPr algn="ctr"/>
            <a:r>
              <a:rPr lang="en-US" sz="2900" i="1" dirty="0">
                <a:solidFill>
                  <a:schemeClr val="tx1">
                    <a:lumMod val="65000"/>
                    <a:lumOff val="35000"/>
                  </a:schemeClr>
                </a:solidFill>
                <a:latin typeface="Verdana"/>
                <a:cs typeface="Verdana"/>
              </a:rPr>
              <a:t>The Sea Ice Prediction Network is supported through multi-agency funding:</a:t>
            </a:r>
          </a:p>
        </p:txBody>
      </p:sp>
      <p:pic>
        <p:nvPicPr>
          <p:cNvPr id="19" name="Picture 18" descr="nsf-107x10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2618" y="25715778"/>
            <a:ext cx="2082546" cy="2102007"/>
          </a:xfrm>
          <a:prstGeom prst="rect">
            <a:avLst/>
          </a:prstGeom>
        </p:spPr>
      </p:pic>
      <p:pic>
        <p:nvPicPr>
          <p:cNvPr id="20" name="Picture 19" descr="onr-107x47.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67786" y="26404175"/>
            <a:ext cx="2166817" cy="951779"/>
          </a:xfrm>
          <a:prstGeom prst="rect">
            <a:avLst/>
          </a:prstGeom>
        </p:spPr>
      </p:pic>
      <p:sp>
        <p:nvSpPr>
          <p:cNvPr id="21" name="TextBox 20"/>
          <p:cNvSpPr txBox="1"/>
          <p:nvPr/>
        </p:nvSpPr>
        <p:spPr>
          <a:xfrm flipH="1">
            <a:off x="3330291" y="27952876"/>
            <a:ext cx="3928129" cy="1128334"/>
          </a:xfrm>
          <a:prstGeom prst="rect">
            <a:avLst/>
          </a:prstGeom>
          <a:noFill/>
        </p:spPr>
        <p:txBody>
          <a:bodyPr wrap="square" lIns="91400" tIns="45700" rIns="91400" bIns="45700" rtlCol="0">
            <a:spAutoFit/>
          </a:bodyPr>
          <a:lstStyle/>
          <a:p>
            <a:pPr algn="ctr"/>
            <a:r>
              <a:rPr lang="en-US" sz="2200" dirty="0">
                <a:latin typeface="Verdana"/>
                <a:cs typeface="Verdana"/>
              </a:rPr>
              <a:t>National Science Foundation Arctic Sciences Section</a:t>
            </a:r>
          </a:p>
        </p:txBody>
      </p:sp>
      <p:sp>
        <p:nvSpPr>
          <p:cNvPr id="22" name="TextBox 21"/>
          <p:cNvSpPr txBox="1"/>
          <p:nvPr/>
        </p:nvSpPr>
        <p:spPr>
          <a:xfrm flipH="1">
            <a:off x="9517650" y="27868865"/>
            <a:ext cx="4294282" cy="1128334"/>
          </a:xfrm>
          <a:prstGeom prst="rect">
            <a:avLst/>
          </a:prstGeom>
          <a:noFill/>
        </p:spPr>
        <p:txBody>
          <a:bodyPr wrap="square" lIns="91400" tIns="45700" rIns="91400" bIns="45700" rtlCol="0">
            <a:spAutoFit/>
          </a:bodyPr>
          <a:lstStyle/>
          <a:p>
            <a:pPr algn="ctr"/>
            <a:r>
              <a:rPr lang="en-US" sz="2200" dirty="0">
                <a:latin typeface="Verdana"/>
                <a:cs typeface="Verdana"/>
              </a:rPr>
              <a:t>Office of Naval Research, Office of Naval Research-Global</a:t>
            </a:r>
          </a:p>
        </p:txBody>
      </p:sp>
      <p:pic>
        <p:nvPicPr>
          <p:cNvPr id="23" name="Picture 22" descr="noaa-107x108.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298051" y="26119055"/>
            <a:ext cx="1588076" cy="1602915"/>
          </a:xfrm>
          <a:prstGeom prst="rect">
            <a:avLst/>
          </a:prstGeom>
        </p:spPr>
      </p:pic>
      <p:sp>
        <p:nvSpPr>
          <p:cNvPr id="24" name="TextBox 23"/>
          <p:cNvSpPr txBox="1"/>
          <p:nvPr/>
        </p:nvSpPr>
        <p:spPr>
          <a:xfrm flipH="1">
            <a:off x="15060671" y="27899111"/>
            <a:ext cx="4422608" cy="1128334"/>
          </a:xfrm>
          <a:prstGeom prst="rect">
            <a:avLst/>
          </a:prstGeom>
          <a:noFill/>
        </p:spPr>
        <p:txBody>
          <a:bodyPr wrap="square" lIns="91400" tIns="45700" rIns="91400" bIns="45700" rtlCol="0">
            <a:spAutoFit/>
          </a:bodyPr>
          <a:lstStyle/>
          <a:p>
            <a:pPr algn="ctr"/>
            <a:r>
              <a:rPr lang="en-US" sz="2200" dirty="0">
                <a:latin typeface="Verdana"/>
                <a:cs typeface="Verdana"/>
              </a:rPr>
              <a:t>National Oceanic and Atmospheric Administration (NOAA)</a:t>
            </a:r>
          </a:p>
        </p:txBody>
      </p:sp>
      <p:pic>
        <p:nvPicPr>
          <p:cNvPr id="25" name="Picture 24" descr="nasa-107x91.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724323" y="26200255"/>
            <a:ext cx="1613324" cy="1372079"/>
          </a:xfrm>
          <a:prstGeom prst="rect">
            <a:avLst/>
          </a:prstGeom>
        </p:spPr>
      </p:pic>
      <p:sp>
        <p:nvSpPr>
          <p:cNvPr id="27" name="TextBox 26"/>
          <p:cNvSpPr txBox="1"/>
          <p:nvPr/>
        </p:nvSpPr>
        <p:spPr>
          <a:xfrm flipH="1">
            <a:off x="20777720" y="27842588"/>
            <a:ext cx="3993537" cy="1128334"/>
          </a:xfrm>
          <a:prstGeom prst="rect">
            <a:avLst/>
          </a:prstGeom>
          <a:noFill/>
        </p:spPr>
        <p:txBody>
          <a:bodyPr wrap="square" lIns="91400" tIns="45700" rIns="91400" bIns="45700" rtlCol="0">
            <a:spAutoFit/>
          </a:bodyPr>
          <a:lstStyle/>
          <a:p>
            <a:pPr algn="ctr"/>
            <a:r>
              <a:rPr lang="en-US" sz="2200" dirty="0">
                <a:latin typeface="Verdana"/>
                <a:cs typeface="Verdana"/>
              </a:rPr>
              <a:t>National Aeronautics and Space Administration (NASA)</a:t>
            </a:r>
          </a:p>
        </p:txBody>
      </p:sp>
      <p:pic>
        <p:nvPicPr>
          <p:cNvPr id="29" name="Picture 28" descr="doe-107x107.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227557" y="26093267"/>
            <a:ext cx="1561607" cy="1561607"/>
          </a:xfrm>
          <a:prstGeom prst="rect">
            <a:avLst/>
          </a:prstGeom>
        </p:spPr>
      </p:pic>
      <p:sp>
        <p:nvSpPr>
          <p:cNvPr id="30" name="TextBox 29"/>
          <p:cNvSpPr txBox="1"/>
          <p:nvPr/>
        </p:nvSpPr>
        <p:spPr>
          <a:xfrm flipH="1">
            <a:off x="26377543" y="27899114"/>
            <a:ext cx="3447697" cy="783264"/>
          </a:xfrm>
          <a:prstGeom prst="rect">
            <a:avLst/>
          </a:prstGeom>
          <a:noFill/>
        </p:spPr>
        <p:txBody>
          <a:bodyPr wrap="square" lIns="91400" tIns="45700" rIns="91400" bIns="45700" rtlCol="0">
            <a:spAutoFit/>
          </a:bodyPr>
          <a:lstStyle/>
          <a:p>
            <a:pPr algn="ctr"/>
            <a:r>
              <a:rPr lang="en-US" sz="2200" dirty="0">
                <a:latin typeface="Verdana"/>
                <a:cs typeface="Verdana"/>
              </a:rPr>
              <a:t>Department of Energy (DOE)</a:t>
            </a:r>
          </a:p>
        </p:txBody>
      </p:sp>
      <p:pic>
        <p:nvPicPr>
          <p:cNvPr id="32" name="Picture 31" descr="SEARCH_color_logo.jp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668904" y="26075242"/>
            <a:ext cx="1643281" cy="1670271"/>
          </a:xfrm>
          <a:prstGeom prst="rect">
            <a:avLst/>
          </a:prstGeom>
        </p:spPr>
      </p:pic>
      <p:sp>
        <p:nvSpPr>
          <p:cNvPr id="33" name="TextBox 32"/>
          <p:cNvSpPr txBox="1"/>
          <p:nvPr/>
        </p:nvSpPr>
        <p:spPr>
          <a:xfrm flipH="1">
            <a:off x="31013185" y="27853390"/>
            <a:ext cx="5046738" cy="1128334"/>
          </a:xfrm>
          <a:prstGeom prst="rect">
            <a:avLst/>
          </a:prstGeom>
          <a:noFill/>
        </p:spPr>
        <p:txBody>
          <a:bodyPr wrap="square" lIns="91400" tIns="45700" rIns="91400" bIns="45700" rtlCol="0">
            <a:spAutoFit/>
          </a:bodyPr>
          <a:lstStyle/>
          <a:p>
            <a:pPr algn="ctr"/>
            <a:r>
              <a:rPr lang="en-US" sz="2200" dirty="0">
                <a:latin typeface="Verdana"/>
                <a:cs typeface="Verdana"/>
              </a:rPr>
              <a:t>A contribution to the Study of Environmental Arctic Change (SEARCH)</a:t>
            </a:r>
          </a:p>
        </p:txBody>
      </p:sp>
      <p:sp>
        <p:nvSpPr>
          <p:cNvPr id="34" name="TextBox 33"/>
          <p:cNvSpPr txBox="1"/>
          <p:nvPr/>
        </p:nvSpPr>
        <p:spPr>
          <a:xfrm>
            <a:off x="1181615" y="19492870"/>
            <a:ext cx="16395188" cy="4401209"/>
          </a:xfrm>
          <a:prstGeom prst="rect">
            <a:avLst/>
          </a:prstGeom>
          <a:noFill/>
        </p:spPr>
        <p:txBody>
          <a:bodyPr wrap="square" lIns="91400" tIns="45700" rIns="91400" bIns="45700" rtlCol="0">
            <a:spAutoFit/>
          </a:bodyPr>
          <a:lstStyle/>
          <a:p>
            <a:r>
              <a:rPr lang="en-US" sz="3500" dirty="0">
                <a:latin typeface="Verdana"/>
                <a:cs typeface="Verdana"/>
              </a:rPr>
              <a:t>We are inviting project collaborators and network participants of all disciplines and interests! Ways to participate range from simply signing up for the mailing list to joining an Action Team, which are small groups convened to develop a specific product or task.</a:t>
            </a:r>
          </a:p>
          <a:p>
            <a:endParaRPr lang="en-US" sz="3500" dirty="0">
              <a:latin typeface="Verdana"/>
              <a:cs typeface="Verdana"/>
            </a:endParaRPr>
          </a:p>
          <a:p>
            <a:r>
              <a:rPr lang="en-US" sz="3500" dirty="0">
                <a:latin typeface="Verdana"/>
                <a:cs typeface="Verdana"/>
              </a:rPr>
              <a:t>Sign up for the SIPN mailing list or send in an interest form for joining the network through the website: </a:t>
            </a:r>
            <a:r>
              <a:rPr lang="en-US" sz="3500" dirty="0">
                <a:latin typeface="Verdana"/>
                <a:cs typeface="Verdana"/>
                <a:hlinkClick r:id="rId8"/>
              </a:rPr>
              <a:t>http://</a:t>
            </a:r>
            <a:r>
              <a:rPr lang="en-US" sz="3500" dirty="0" smtClean="0">
                <a:latin typeface="Verdana"/>
                <a:cs typeface="Verdana"/>
                <a:hlinkClick r:id="rId8"/>
              </a:rPr>
              <a:t>www.arcus.org</a:t>
            </a:r>
            <a:r>
              <a:rPr lang="en-US" sz="3500" dirty="0">
                <a:latin typeface="Verdana"/>
                <a:cs typeface="Verdana"/>
                <a:hlinkClick r:id="rId8"/>
              </a:rPr>
              <a:t>/sipn</a:t>
            </a:r>
            <a:r>
              <a:rPr lang="en-US" sz="3500" dirty="0">
                <a:latin typeface="Verdana"/>
                <a:cs typeface="Verdana"/>
              </a:rPr>
              <a:t> </a:t>
            </a:r>
          </a:p>
          <a:p>
            <a:r>
              <a:rPr lang="en-US" sz="3500" dirty="0">
                <a:latin typeface="Verdana"/>
                <a:cs typeface="Verdana"/>
              </a:rPr>
              <a:t> </a:t>
            </a:r>
          </a:p>
        </p:txBody>
      </p:sp>
      <p:sp>
        <p:nvSpPr>
          <p:cNvPr id="36" name="TextBox 35"/>
          <p:cNvSpPr txBox="1"/>
          <p:nvPr/>
        </p:nvSpPr>
        <p:spPr>
          <a:xfrm>
            <a:off x="18419521" y="21832505"/>
            <a:ext cx="19229266" cy="2785338"/>
          </a:xfrm>
          <a:prstGeom prst="rect">
            <a:avLst/>
          </a:prstGeom>
          <a:noFill/>
        </p:spPr>
        <p:txBody>
          <a:bodyPr wrap="square" lIns="91400" tIns="45700" rIns="91400" bIns="45700" rtlCol="0">
            <a:spAutoFit/>
          </a:bodyPr>
          <a:lstStyle/>
          <a:p>
            <a:r>
              <a:rPr lang="en-US" sz="3500" b="1" i="1" dirty="0">
                <a:latin typeface="Verdana"/>
                <a:cs typeface="Verdana"/>
              </a:rPr>
              <a:t>2015 SIPN Webinar Series: </a:t>
            </a:r>
            <a:r>
              <a:rPr lang="en-US" sz="3500" dirty="0">
                <a:latin typeface="Verdana"/>
                <a:cs typeface="Verdana"/>
              </a:rPr>
              <a:t>These presentations provide overviews of topics relevant to the sea ice research community including sea ice modeling, sea ice observations, and </a:t>
            </a:r>
            <a:r>
              <a:rPr lang="en-US" sz="3500" dirty="0" smtClean="0">
                <a:latin typeface="Verdana"/>
                <a:cs typeface="Verdana"/>
              </a:rPr>
              <a:t>stakeholder </a:t>
            </a:r>
            <a:r>
              <a:rPr lang="en-US" sz="3500" dirty="0">
                <a:latin typeface="Verdana"/>
                <a:cs typeface="Verdana"/>
              </a:rPr>
              <a:t>needs. Webinars</a:t>
            </a:r>
            <a:r>
              <a:rPr lang="en-US" sz="3500" dirty="0"/>
              <a:t> </a:t>
            </a:r>
            <a:r>
              <a:rPr lang="en-US" sz="3500" dirty="0">
                <a:latin typeface="Verdana"/>
                <a:cs typeface="Verdana"/>
              </a:rPr>
              <a:t>archives are available online. </a:t>
            </a:r>
            <a:r>
              <a:rPr lang="en-US" sz="3500" dirty="0">
                <a:latin typeface="Verdana"/>
                <a:cs typeface="Verdana"/>
                <a:hlinkClick r:id="rId9"/>
              </a:rPr>
              <a:t>http://www.arcus.org/sipn/meetings/webinars</a:t>
            </a:r>
            <a:r>
              <a:rPr lang="en-US" sz="3500" dirty="0">
                <a:latin typeface="Verdana"/>
                <a:cs typeface="Verdana"/>
              </a:rPr>
              <a:t> </a:t>
            </a:r>
            <a:endParaRPr lang="en-US" sz="3500" dirty="0">
              <a:latin typeface="Verdana" charset="0"/>
              <a:cs typeface="Verdana" charset="0"/>
            </a:endParaRPr>
          </a:p>
          <a:p>
            <a:endParaRPr lang="en-US" sz="3500" dirty="0">
              <a:latin typeface="Verdana"/>
              <a:cs typeface="Verdana"/>
            </a:endParaRPr>
          </a:p>
        </p:txBody>
      </p:sp>
      <p:sp>
        <p:nvSpPr>
          <p:cNvPr id="37" name="TextBox 36"/>
          <p:cNvSpPr txBox="1"/>
          <p:nvPr/>
        </p:nvSpPr>
        <p:spPr>
          <a:xfrm>
            <a:off x="18348076" y="6469436"/>
            <a:ext cx="9177329" cy="8094483"/>
          </a:xfrm>
          <a:prstGeom prst="rect">
            <a:avLst/>
          </a:prstGeom>
          <a:noFill/>
        </p:spPr>
        <p:txBody>
          <a:bodyPr wrap="square" lIns="91400" tIns="45700" rIns="91400" bIns="45700" rtlCol="0">
            <a:spAutoFit/>
          </a:bodyPr>
          <a:lstStyle/>
          <a:p>
            <a:r>
              <a:rPr lang="en-US" sz="3500" b="1" i="1" dirty="0">
                <a:latin typeface="Verdana" charset="0"/>
                <a:cs typeface="Verdana" charset="0"/>
              </a:rPr>
              <a:t>The 2015 Sea Ice Outlook (SIO): </a:t>
            </a:r>
          </a:p>
          <a:p>
            <a:r>
              <a:rPr lang="en-US" sz="3500" dirty="0">
                <a:latin typeface="Verdana" charset="0"/>
                <a:cs typeface="Verdana" charset="0"/>
              </a:rPr>
              <a:t>SIO provides online reports during the summer melt season that synthesize different projections of the arctic sea ice minimum at both pan-arctic and regional scales</a:t>
            </a:r>
            <a:r>
              <a:rPr lang="en-US" sz="3500" dirty="0">
                <a:latin typeface="Verdana"/>
                <a:cs typeface="Verdana"/>
              </a:rPr>
              <a:t>. Monthly reports in June, July, and August include a summary of those predictions and discussion about the range of predictive methods, current Arctic sea ice and weather conditions, and other variables that affect sea ice. A post-season report will be developed in late fall 2015. </a:t>
            </a:r>
            <a:r>
              <a:rPr lang="en-US" sz="3200" dirty="0">
                <a:latin typeface="Verdana" charset="0"/>
                <a:cs typeface="Verdana" charset="0"/>
                <a:hlinkClick r:id="rId10"/>
              </a:rPr>
              <a:t>http://www.arcus.org/sipn/sea-ice-outlook</a:t>
            </a:r>
            <a:endParaRPr lang="en-US" sz="3200" dirty="0">
              <a:latin typeface="Verdana" charset="0"/>
              <a:cs typeface="Verdana" charset="0"/>
            </a:endParaRPr>
          </a:p>
          <a:p>
            <a:pPr algn="ctr"/>
            <a:endParaRPr lang="en-US" sz="3500" dirty="0"/>
          </a:p>
        </p:txBody>
      </p:sp>
      <p:sp>
        <p:nvSpPr>
          <p:cNvPr id="39" name="TextBox 38"/>
          <p:cNvSpPr txBox="1"/>
          <p:nvPr/>
        </p:nvSpPr>
        <p:spPr>
          <a:xfrm>
            <a:off x="18419521" y="14066664"/>
            <a:ext cx="19426479" cy="2246772"/>
          </a:xfrm>
          <a:prstGeom prst="rect">
            <a:avLst/>
          </a:prstGeom>
          <a:noFill/>
        </p:spPr>
        <p:txBody>
          <a:bodyPr wrap="square" lIns="91400" tIns="45700" rIns="91400" bIns="45700" rtlCol="0">
            <a:spAutoFit/>
          </a:bodyPr>
          <a:lstStyle/>
          <a:p>
            <a:r>
              <a:rPr lang="en-US" sz="3500" dirty="0">
                <a:latin typeface="Verdana"/>
                <a:cs typeface="Verdana"/>
              </a:rPr>
              <a:t>The 2015 June report predicts an average September sea ice extent of 5.0 million square kilometers. The report combines estimates from 32 contributions and reflects a range of perspectives on Arctic sea ice—from observations of current conditions, to advanced numerical models, to qualitative submissions from citizen scientists.</a:t>
            </a:r>
          </a:p>
        </p:txBody>
      </p:sp>
      <p:sp>
        <p:nvSpPr>
          <p:cNvPr id="40" name="TextBox 39"/>
          <p:cNvSpPr txBox="1"/>
          <p:nvPr/>
        </p:nvSpPr>
        <p:spPr>
          <a:xfrm>
            <a:off x="18419522" y="16924697"/>
            <a:ext cx="19392877" cy="4401209"/>
          </a:xfrm>
          <a:prstGeom prst="rect">
            <a:avLst/>
          </a:prstGeom>
          <a:noFill/>
        </p:spPr>
        <p:txBody>
          <a:bodyPr wrap="square" lIns="91400" tIns="45700" rIns="91400" bIns="45700" rtlCol="0">
            <a:spAutoFit/>
          </a:bodyPr>
          <a:lstStyle/>
          <a:p>
            <a:pPr lvl="0"/>
            <a:r>
              <a:rPr lang="en-US" sz="3500" b="1" i="1" dirty="0">
                <a:latin typeface="Verdana"/>
                <a:cs typeface="Verdana"/>
              </a:rPr>
              <a:t>SIPN Action Teams</a:t>
            </a:r>
            <a:r>
              <a:rPr lang="en-US" sz="3500" i="1" dirty="0">
                <a:latin typeface="Verdana"/>
                <a:cs typeface="Verdana"/>
              </a:rPr>
              <a:t>: </a:t>
            </a:r>
            <a:r>
              <a:rPr lang="en-US" sz="3500" dirty="0">
                <a:latin typeface="Verdana"/>
                <a:cs typeface="Verdana"/>
              </a:rPr>
              <a:t>SIPN Action Teams are comprised of members of the sea ice prediction community and are convened on an ad hoc basis. </a:t>
            </a:r>
          </a:p>
          <a:p>
            <a:pPr marL="457004" indent="-457004">
              <a:buFont typeface="Arial"/>
              <a:buChar char="•"/>
            </a:pPr>
            <a:r>
              <a:rPr lang="en-US" sz="3500" dirty="0">
                <a:latin typeface="Verdana"/>
                <a:cs typeface="Verdana"/>
              </a:rPr>
              <a:t>The 2015 Sea Ice Modeling Action Team </a:t>
            </a:r>
            <a:r>
              <a:rPr lang="en-US" sz="3500" dirty="0" smtClean="0">
                <a:latin typeface="Verdana"/>
                <a:cs typeface="Verdana"/>
              </a:rPr>
              <a:t>participates </a:t>
            </a:r>
            <a:r>
              <a:rPr lang="en-US" sz="3500" dirty="0">
                <a:latin typeface="Verdana"/>
                <a:cs typeface="Verdana"/>
              </a:rPr>
              <a:t>in and </a:t>
            </a:r>
            <a:r>
              <a:rPr lang="en-US" sz="3500" dirty="0" smtClean="0">
                <a:latin typeface="Verdana"/>
                <a:cs typeface="Verdana"/>
              </a:rPr>
              <a:t>reviews </a:t>
            </a:r>
            <a:r>
              <a:rPr lang="en-US" sz="3500" dirty="0">
                <a:latin typeface="Verdana"/>
                <a:cs typeface="Verdana"/>
              </a:rPr>
              <a:t>the Sea Ice Outlook Initial Condition Experiment based on 1 May 2015 </a:t>
            </a:r>
            <a:r>
              <a:rPr lang="en-US" sz="3500" dirty="0" smtClean="0">
                <a:latin typeface="Verdana"/>
                <a:cs typeface="Verdana"/>
              </a:rPr>
              <a:t>conditions and PIOMAS.</a:t>
            </a:r>
            <a:endParaRPr lang="en-US" sz="3500" dirty="0">
              <a:latin typeface="Verdana"/>
              <a:cs typeface="Verdana"/>
            </a:endParaRPr>
          </a:p>
          <a:p>
            <a:pPr marL="571256" indent="-571256">
              <a:buFont typeface="Arial"/>
              <a:buChar char="•"/>
            </a:pPr>
            <a:r>
              <a:rPr lang="en-US" sz="3500" dirty="0">
                <a:latin typeface="Verdana"/>
                <a:cs typeface="Verdana"/>
              </a:rPr>
              <a:t>The 2014 Sea Ice Outlook (SIO) Action Team </a:t>
            </a:r>
            <a:r>
              <a:rPr lang="en-US" sz="3500" dirty="0" smtClean="0">
                <a:latin typeface="Verdana"/>
                <a:cs typeface="Verdana"/>
              </a:rPr>
              <a:t>developed </a:t>
            </a:r>
            <a:r>
              <a:rPr lang="en-US" sz="3500" dirty="0">
                <a:latin typeface="Verdana"/>
                <a:cs typeface="Verdana"/>
              </a:rPr>
              <a:t>the SIO post-season report to assess processes that affected sea ice dynamics during the 2014 melt season, discuss the various outlook methods, and recommend changes and improvements to the SIO for the 2015 season.   </a:t>
            </a:r>
          </a:p>
        </p:txBody>
      </p:sp>
      <p:pic>
        <p:nvPicPr>
          <p:cNvPr id="41" name="Picture 4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7525399" y="6171086"/>
            <a:ext cx="10287002" cy="7753225"/>
          </a:xfrm>
          <a:prstGeom prst="rect">
            <a:avLst/>
          </a:prstGeom>
        </p:spPr>
      </p:pic>
    </p:spTree>
    <p:extLst>
      <p:ext uri="{BB962C8B-B14F-4D97-AF65-F5344CB8AC3E}">
        <p14:creationId xmlns:p14="http://schemas.microsoft.com/office/powerpoint/2010/main" val="3929060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1054</TotalTime>
  <Words>792</Words>
  <Application>Microsoft Macintosh PowerPoint</Application>
  <PresentationFormat>Custom</PresentationFormat>
  <Paragraphs>34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Arctic Sea Ice Predictability &amp; the Sea Ice Prediction Network (SIPN)</vt:lpstr>
    </vt:vector>
  </TitlesOfParts>
  <Company>ARCUS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Arctic Sea Ice Predictability &amp; the Sea Ice Prediction Network (SIPN)</dc:title>
  <dc:creator>Helen Wiggins</dc:creator>
  <cp:lastModifiedBy>ARCUS</cp:lastModifiedBy>
  <cp:revision>59</cp:revision>
  <cp:lastPrinted>2015-07-09T03:19:47Z</cp:lastPrinted>
  <dcterms:created xsi:type="dcterms:W3CDTF">2014-12-16T16:23:48Z</dcterms:created>
  <dcterms:modified xsi:type="dcterms:W3CDTF">2015-08-03T18:25:11Z</dcterms:modified>
</cp:coreProperties>
</file>