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85" r:id="rId2"/>
    <p:sldId id="286" r:id="rId3"/>
    <p:sldId id="282" r:id="rId4"/>
    <p:sldId id="28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24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5" d="100"/>
        <a:sy n="15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0985E1-B12E-45E6-BEE7-C47F933EEABA}" type="doc">
      <dgm:prSet loTypeId="urn:microsoft.com/office/officeart/2009/3/layout/OpposingIdeas" loCatId="relationship" qsTypeId="urn:microsoft.com/office/officeart/2005/8/quickstyle/3d3" qsCatId="3D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8A818F7B-A8A2-46AC-A8ED-8E3ECF905859}" type="pres">
      <dgm:prSet presAssocID="{4A0985E1-B12E-45E6-BEE7-C47F933EEABA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C5B493FA-57F8-7B47-A552-7982B72E35E4}" type="presOf" srcId="{4A0985E1-B12E-45E6-BEE7-C47F933EEABA}" destId="{8A818F7B-A8A2-46AC-A8ED-8E3ECF905859}" srcOrd="0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F649A-BB4C-B645-A30B-BFD52DC598DD}" type="datetimeFigureOut">
              <a:rPr lang="en-US" smtClean="0"/>
              <a:t>5/4/15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305029-4AF1-DC4F-BB64-0005766E6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0233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FA90D-712E-924A-8CAF-DDF39A242D96}" type="datetimeFigureOut">
              <a:rPr lang="en-US" smtClean="0"/>
              <a:t>5/4/15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660B-4203-E544-AC65-AAAA7D566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940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FA90D-712E-924A-8CAF-DDF39A242D96}" type="datetimeFigureOut">
              <a:rPr lang="en-US" smtClean="0"/>
              <a:t>5/4/15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660B-4203-E544-AC65-AAAA7D566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22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FA90D-712E-924A-8CAF-DDF39A242D96}" type="datetimeFigureOut">
              <a:rPr lang="en-US" smtClean="0"/>
              <a:t>5/4/15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660B-4203-E544-AC65-AAAA7D566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69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FA90D-712E-924A-8CAF-DDF39A242D96}" type="datetimeFigureOut">
              <a:rPr lang="en-US" smtClean="0"/>
              <a:t>5/4/15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660B-4203-E544-AC65-AAAA7D566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706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FA90D-712E-924A-8CAF-DDF39A242D96}" type="datetimeFigureOut">
              <a:rPr lang="en-US" smtClean="0"/>
              <a:t>5/4/15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660B-4203-E544-AC65-AAAA7D566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342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FA90D-712E-924A-8CAF-DDF39A242D96}" type="datetimeFigureOut">
              <a:rPr lang="en-US" smtClean="0"/>
              <a:t>5/4/15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660B-4203-E544-AC65-AAAA7D566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21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FA90D-712E-924A-8CAF-DDF39A242D96}" type="datetimeFigureOut">
              <a:rPr lang="en-US" smtClean="0"/>
              <a:t>5/4/15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660B-4203-E544-AC65-AAAA7D566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947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FA90D-712E-924A-8CAF-DDF39A242D96}" type="datetimeFigureOut">
              <a:rPr lang="en-US" smtClean="0"/>
              <a:t>5/4/15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660B-4203-E544-AC65-AAAA7D566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90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FA90D-712E-924A-8CAF-DDF39A242D96}" type="datetimeFigureOut">
              <a:rPr lang="en-US" smtClean="0"/>
              <a:t>5/4/15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660B-4203-E544-AC65-AAAA7D566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782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FA90D-712E-924A-8CAF-DDF39A242D96}" type="datetimeFigureOut">
              <a:rPr lang="en-US" smtClean="0"/>
              <a:t>5/4/15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660B-4203-E544-AC65-AAAA7D566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241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FA90D-712E-924A-8CAF-DDF39A242D96}" type="datetimeFigureOut">
              <a:rPr lang="en-US" smtClean="0"/>
              <a:t>5/4/15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660B-4203-E544-AC65-AAAA7D566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1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FA90D-712E-924A-8CAF-DDF39A242D96}" type="datetimeFigureOut">
              <a:rPr lang="en-US" smtClean="0"/>
              <a:t>5/4/15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E660B-4203-E544-AC65-AAAA7D566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93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84849"/>
            <a:ext cx="9144000" cy="216617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4000" b="1" dirty="0"/>
              <a:t>Harnessing Environmental </a:t>
            </a:r>
            <a:r>
              <a:rPr lang="en-US" sz="4000" b="1" dirty="0" smtClean="0"/>
              <a:t>Intelligence:</a:t>
            </a:r>
            <a:br>
              <a:rPr lang="en-US" sz="4000" b="1" dirty="0" smtClean="0"/>
            </a:br>
            <a:r>
              <a:rPr lang="en-US" sz="4000" b="1" dirty="0" smtClean="0"/>
              <a:t>How Can CREST Research Activities Support This NOAA Mission?</a:t>
            </a:r>
            <a:r>
              <a:rPr lang="en-US" sz="3600" b="1" dirty="0" smtClean="0"/>
              <a:t> </a:t>
            </a:r>
            <a:endParaRPr lang="en-US" altLang="en-US" sz="3600" b="1" dirty="0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0" y="1904999"/>
            <a:ext cx="9144000" cy="24460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endParaRPr lang="en-US" altLang="en-US" sz="240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635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1"/>
            <a:ext cx="9144000" cy="892316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Climate </a:t>
            </a:r>
            <a:r>
              <a:rPr lang="en-US" sz="3600" b="1" dirty="0" smtClean="0">
                <a:solidFill>
                  <a:srgbClr val="FF0000"/>
                </a:solidFill>
              </a:rPr>
              <a:t>CHANGE</a:t>
            </a:r>
            <a:r>
              <a:rPr lang="en-US" sz="3600" b="1" dirty="0" smtClean="0"/>
              <a:t> Alters Questions &amp; Answers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58693"/>
            <a:ext cx="9144000" cy="5399307"/>
          </a:xfrm>
        </p:spPr>
        <p:txBody>
          <a:bodyPr/>
          <a:lstStyle/>
          <a:p>
            <a:r>
              <a:rPr lang="en-US" dirty="0" smtClean="0"/>
              <a:t>Cannot evaluate physical relationship if some factors are not varying</a:t>
            </a:r>
          </a:p>
          <a:p>
            <a:endParaRPr lang="en-US" dirty="0" smtClean="0"/>
          </a:p>
          <a:p>
            <a:r>
              <a:rPr lang="en-US" dirty="0" smtClean="0"/>
              <a:t>Climate </a:t>
            </a:r>
            <a:r>
              <a:rPr lang="en-US" b="1" dirty="0" smtClean="0">
                <a:solidFill>
                  <a:srgbClr val="FF0000"/>
                </a:solidFill>
              </a:rPr>
              <a:t>CHANGE</a:t>
            </a:r>
            <a:r>
              <a:rPr lang="en-US" dirty="0" smtClean="0"/>
              <a:t> introduces variations of factors that have been treated as constant</a:t>
            </a:r>
          </a:p>
          <a:p>
            <a:endParaRPr lang="en-US" dirty="0" smtClean="0"/>
          </a:p>
          <a:p>
            <a:r>
              <a:rPr lang="en-US" dirty="0" smtClean="0"/>
              <a:t>New Questions Arise that Involve </a:t>
            </a:r>
            <a:r>
              <a:rPr lang="en-US" b="1" dirty="0" smtClean="0">
                <a:solidFill>
                  <a:srgbClr val="FF0000"/>
                </a:solidFill>
              </a:rPr>
              <a:t>Extra-Disciplinary </a:t>
            </a:r>
            <a:r>
              <a:rPr lang="en-US" dirty="0"/>
              <a:t>P</a:t>
            </a:r>
            <a:r>
              <a:rPr lang="en-US" dirty="0" smtClean="0"/>
              <a:t>rocesses and Introduce Unfamiliar Feedbacks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838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214428"/>
            <a:ext cx="91440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CLIMATE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025176"/>
            <a:ext cx="91440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0000"/>
                </a:solidFill>
              </a:rPr>
              <a:t>ECOSYSTEMS</a:t>
            </a:r>
            <a:endParaRPr lang="en-US" sz="4400" b="1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35636" y="5994664"/>
            <a:ext cx="28741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ATMOSPHERE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5563" y="4563697"/>
            <a:ext cx="15502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OCEAN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11495" y="4563697"/>
            <a:ext cx="12547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LAND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9" name="Up-Down Arrow 8"/>
          <p:cNvSpPr/>
          <p:nvPr/>
        </p:nvSpPr>
        <p:spPr>
          <a:xfrm>
            <a:off x="989802" y="1214430"/>
            <a:ext cx="484632" cy="3304662"/>
          </a:xfrm>
          <a:prstGeom prst="up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Up-Down Arrow 9"/>
          <p:cNvSpPr/>
          <p:nvPr/>
        </p:nvSpPr>
        <p:spPr>
          <a:xfrm>
            <a:off x="7498207" y="1214429"/>
            <a:ext cx="484632" cy="3304663"/>
          </a:xfrm>
          <a:prstGeom prst="up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p-Down Arrow 10"/>
          <p:cNvSpPr/>
          <p:nvPr/>
        </p:nvSpPr>
        <p:spPr>
          <a:xfrm rot="18452295">
            <a:off x="2395098" y="4817621"/>
            <a:ext cx="484632" cy="1625641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p-Down Arrow 11"/>
          <p:cNvSpPr/>
          <p:nvPr/>
        </p:nvSpPr>
        <p:spPr>
          <a:xfrm rot="3185728">
            <a:off x="6290414" y="4911143"/>
            <a:ext cx="484632" cy="1515695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-Down Arrow 12"/>
          <p:cNvSpPr/>
          <p:nvPr/>
        </p:nvSpPr>
        <p:spPr>
          <a:xfrm rot="5400000">
            <a:off x="4323848" y="2692653"/>
            <a:ext cx="484632" cy="4500800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16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753568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Understand, Monitor and Forecast </a:t>
            </a:r>
            <a:b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the Variations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of Urban-Coastal Environments</a:t>
            </a:r>
            <a:b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8137840"/>
              </p:ext>
            </p:extLst>
          </p:nvPr>
        </p:nvGraphicFramePr>
        <p:xfrm>
          <a:off x="628650" y="2008909"/>
          <a:ext cx="7569777" cy="4525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69821" y="1734809"/>
            <a:ext cx="3756731" cy="44012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342900" lvl="0" indent="-342900">
              <a:buFont typeface="+mj-lt"/>
              <a:buAutoNum type="arabicPeriod" startAt="3"/>
              <a:defRPr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defRPr>
            </a:lvl1pPr>
          </a:lstStyle>
          <a:p>
            <a:pPr>
              <a:buFont typeface="+mj-lt"/>
              <a:buAutoNum type="arabicPeriod"/>
            </a:pPr>
            <a:r>
              <a:rPr lang="en-US" dirty="0"/>
              <a:t>Advance Supporting Science and Remote Sensing Technology</a:t>
            </a:r>
          </a:p>
          <a:p>
            <a:endParaRPr lang="en-US" dirty="0"/>
          </a:p>
          <a:p>
            <a:pPr>
              <a:buFont typeface="+mj-lt"/>
              <a:buAutoNum type="arabicPeriod" startAt="2"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Develop Remote Sensing Measurement Analysis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Algorithms</a:t>
            </a:r>
          </a:p>
          <a:p>
            <a:pPr>
              <a:buFont typeface="+mj-lt"/>
              <a:buAutoNum type="arabicPeriod" startAt="2"/>
            </a:pP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+mj-lt"/>
              <a:buAutoNum type="arabicPeriod" startAt="2"/>
            </a:pP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26552" y="1731717"/>
            <a:ext cx="3723736" cy="44012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 startAt="3"/>
            </a:pP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Produce Integrated Data Products</a:t>
            </a:r>
          </a:p>
          <a:p>
            <a:pPr lvl="0"/>
            <a:endParaRPr lang="en-US" sz="28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endParaRPr lang="en-US" sz="28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 startAt="3"/>
            </a:pP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Effect 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Transition of Research to Operations</a:t>
            </a:r>
            <a:endParaRPr lang="en-US" sz="2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0" y="1647034"/>
            <a:ext cx="574862" cy="43702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lvl="0" algn="ctr"/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Education, Training and Workforce Enterprise</a:t>
            </a:r>
          </a:p>
        </p:txBody>
      </p:sp>
      <p:sp>
        <p:nvSpPr>
          <p:cNvPr id="7" name="Rectangle 6"/>
          <p:cNvSpPr/>
          <p:nvPr/>
        </p:nvSpPr>
        <p:spPr>
          <a:xfrm>
            <a:off x="8569137" y="1652810"/>
            <a:ext cx="574862" cy="4480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lvl="0" algn="ctr"/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 outreach &amp; Environmental Literacy </a:t>
            </a:r>
          </a:p>
        </p:txBody>
      </p:sp>
      <p:sp>
        <p:nvSpPr>
          <p:cNvPr id="8" name="Curved Down Arrow 7"/>
          <p:cNvSpPr/>
          <p:nvPr/>
        </p:nvSpPr>
        <p:spPr>
          <a:xfrm>
            <a:off x="2633883" y="753568"/>
            <a:ext cx="3480955" cy="981241"/>
          </a:xfrm>
          <a:prstGeom prst="curvedDownArrow">
            <a:avLst>
              <a:gd name="adj1" fmla="val 25000"/>
              <a:gd name="adj2" fmla="val 80155"/>
              <a:gd name="adj3" fmla="val 278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urved Down Arrow 8"/>
          <p:cNvSpPr/>
          <p:nvPr/>
        </p:nvSpPr>
        <p:spPr>
          <a:xfrm flipH="1" flipV="1">
            <a:off x="2855778" y="5799516"/>
            <a:ext cx="3037166" cy="105848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132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4984</TotalTime>
  <Words>84</Words>
  <Application>Microsoft Macintosh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Harnessing Environmental Intelligence: How Can CREST Research Activities Support This NOAA Mission? </vt:lpstr>
      <vt:lpstr>Climate CHANGE Alters Questions &amp; Answers</vt:lpstr>
      <vt:lpstr>PowerPoint Presentation</vt:lpstr>
      <vt:lpstr> Understand, Monitor and Forecast  the Variations of Urban-Coastal Environments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 Rossow</dc:creator>
  <cp:lastModifiedBy>William Rossow</cp:lastModifiedBy>
  <cp:revision>99</cp:revision>
  <cp:lastPrinted>2014-10-24T20:26:17Z</cp:lastPrinted>
  <dcterms:created xsi:type="dcterms:W3CDTF">2014-10-11T13:50:01Z</dcterms:created>
  <dcterms:modified xsi:type="dcterms:W3CDTF">2015-05-04T16:49:10Z</dcterms:modified>
</cp:coreProperties>
</file>